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4" r:id="rId1"/>
  </p:sldMasterIdLst>
  <p:notesMasterIdLst>
    <p:notesMasterId r:id="rId29"/>
  </p:notesMasterIdLst>
  <p:handoutMasterIdLst>
    <p:handoutMasterId r:id="rId30"/>
  </p:handoutMasterIdLst>
  <p:sldIdLst>
    <p:sldId id="331" r:id="rId2"/>
    <p:sldId id="332" r:id="rId3"/>
    <p:sldId id="333" r:id="rId4"/>
    <p:sldId id="393" r:id="rId5"/>
    <p:sldId id="395" r:id="rId6"/>
    <p:sldId id="341" r:id="rId7"/>
    <p:sldId id="396" r:id="rId8"/>
    <p:sldId id="394" r:id="rId9"/>
    <p:sldId id="342" r:id="rId10"/>
    <p:sldId id="392" r:id="rId11"/>
    <p:sldId id="343" r:id="rId12"/>
    <p:sldId id="375" r:id="rId13"/>
    <p:sldId id="399" r:id="rId14"/>
    <p:sldId id="398" r:id="rId15"/>
    <p:sldId id="400" r:id="rId16"/>
    <p:sldId id="397" r:id="rId17"/>
    <p:sldId id="376" r:id="rId18"/>
    <p:sldId id="377" r:id="rId19"/>
    <p:sldId id="378" r:id="rId20"/>
    <p:sldId id="379" r:id="rId21"/>
    <p:sldId id="380" r:id="rId22"/>
    <p:sldId id="381" r:id="rId23"/>
    <p:sldId id="382" r:id="rId24"/>
    <p:sldId id="383" r:id="rId25"/>
    <p:sldId id="384" r:id="rId26"/>
    <p:sldId id="385" r:id="rId27"/>
    <p:sldId id="389" r:id="rId28"/>
  </p:sldIdLst>
  <p:sldSz cx="9144000" cy="6858000" type="screen4x3"/>
  <p:notesSz cx="7086600" cy="93726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16">
          <p15:clr>
            <a:srgbClr val="A4A3A4"/>
          </p15:clr>
        </p15:guide>
        <p15:guide id="2" pos="4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32" autoAdjust="0"/>
    <p:restoredTop sz="94667"/>
  </p:normalViewPr>
  <p:slideViewPr>
    <p:cSldViewPr snapToGrid="0">
      <p:cViewPr varScale="1">
        <p:scale>
          <a:sx n="76" d="100"/>
          <a:sy n="76" d="100"/>
        </p:scale>
        <p:origin x="848" y="48"/>
      </p:cViewPr>
      <p:guideLst>
        <p:guide orient="horz" pos="816"/>
        <p:guide pos="4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2088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24A297EC-797E-8C45-876C-2C13AEA04E3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06738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89090" tIns="44546" rIns="89090" bIns="44546" numCol="1" anchor="ctr" anchorCtr="0" compatLnSpc="1">
            <a:prstTxWarp prst="textNoShape">
              <a:avLst/>
            </a:prstTxWarp>
          </a:bodyPr>
          <a:lstStyle>
            <a:lvl1pPr defTabSz="891460">
              <a:defRPr sz="1100">
                <a:latin typeface="Helvetica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9C66E07B-DC70-0A47-A64D-FE3D34C992D6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94150" y="0"/>
            <a:ext cx="3105150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89090" tIns="44546" rIns="89090" bIns="44546" numCol="1" anchor="ctr" anchorCtr="0" compatLnSpc="1">
            <a:prstTxWarp prst="textNoShape">
              <a:avLst/>
            </a:prstTxWarp>
          </a:bodyPr>
          <a:lstStyle>
            <a:lvl1pPr algn="r" defTabSz="891460">
              <a:defRPr sz="1100">
                <a:latin typeface="Helvetica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4" name="Rectangle 4">
            <a:extLst>
              <a:ext uri="{FF2B5EF4-FFF2-40B4-BE49-F238E27FC236}">
                <a16:creationId xmlns:a16="http://schemas.microsoft.com/office/drawing/2014/main" id="{6FAC5B2C-5794-7F45-B1CD-51BDA9A20318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39213"/>
            <a:ext cx="3106738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89090" tIns="44546" rIns="89090" bIns="44546" numCol="1" anchor="b" anchorCtr="0" compatLnSpc="1">
            <a:prstTxWarp prst="textNoShape">
              <a:avLst/>
            </a:prstTxWarp>
          </a:bodyPr>
          <a:lstStyle>
            <a:lvl1pPr defTabSz="891460">
              <a:defRPr sz="1100">
                <a:latin typeface="Helvetica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5" name="Rectangle 5">
            <a:extLst>
              <a:ext uri="{FF2B5EF4-FFF2-40B4-BE49-F238E27FC236}">
                <a16:creationId xmlns:a16="http://schemas.microsoft.com/office/drawing/2014/main" id="{88898FCF-B96F-4B49-8CC2-CFF1BFAD7B80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94150" y="8939213"/>
            <a:ext cx="3105150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89090" tIns="44546" rIns="89090" bIns="44546" numCol="1" anchor="b" anchorCtr="0" compatLnSpc="1">
            <a:prstTxWarp prst="textNoShape">
              <a:avLst/>
            </a:prstTxWarp>
          </a:bodyPr>
          <a:lstStyle>
            <a:lvl1pPr algn="r" defTabSz="890588">
              <a:defRPr sz="1100">
                <a:latin typeface="Helvetica" panose="020B0604020202020204" pitchFamily="34" charset="0"/>
              </a:defRPr>
            </a:lvl1pPr>
          </a:lstStyle>
          <a:p>
            <a:pPr>
              <a:defRPr/>
            </a:pPr>
            <a:fld id="{4FB38B39-693F-4D43-BFE0-C245CC669F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2E1EE206-91B1-3A44-8332-EAB4C4B5C46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022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4035" tIns="47017" rIns="94035" bIns="47017" numCol="1" anchor="ctr" anchorCtr="0" compatLnSpc="1">
            <a:prstTxWarp prst="textNoShape">
              <a:avLst/>
            </a:prstTxWarp>
          </a:bodyPr>
          <a:lstStyle>
            <a:lvl1pPr defTabSz="939909">
              <a:defRPr sz="1200">
                <a:latin typeface="Times New Roman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6EAA3DEA-9456-5C47-8B98-96839FCF8ED1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016375" y="0"/>
            <a:ext cx="307022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4035" tIns="47017" rIns="94035" bIns="47017" numCol="1" anchor="ctr" anchorCtr="0" compatLnSpc="1">
            <a:prstTxWarp prst="textNoShape">
              <a:avLst/>
            </a:prstTxWarp>
          </a:bodyPr>
          <a:lstStyle>
            <a:lvl1pPr algn="r" defTabSz="939909">
              <a:defRPr sz="1200">
                <a:latin typeface="Times New Roman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3D556CA6-449D-4CD3-8413-85D749ED9D7A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0150" y="704850"/>
            <a:ext cx="4687888" cy="3514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1224876F-A96F-CC4C-8E5C-05D90BAEDFDC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4563" y="4452938"/>
            <a:ext cx="5197475" cy="421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4035" tIns="47017" rIns="94035" bIns="470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>
            <a:extLst>
              <a:ext uri="{FF2B5EF4-FFF2-40B4-BE49-F238E27FC236}">
                <a16:creationId xmlns:a16="http://schemas.microsoft.com/office/drawing/2014/main" id="{1D9F0E35-BA40-7548-B20A-F6A76679C3F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05875"/>
            <a:ext cx="307022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4035" tIns="47017" rIns="94035" bIns="47017" numCol="1" anchor="b" anchorCtr="0" compatLnSpc="1">
            <a:prstTxWarp prst="textNoShape">
              <a:avLst/>
            </a:prstTxWarp>
          </a:bodyPr>
          <a:lstStyle>
            <a:lvl1pPr defTabSz="939909">
              <a:defRPr sz="1200">
                <a:latin typeface="Times New Roman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>
            <a:extLst>
              <a:ext uri="{FF2B5EF4-FFF2-40B4-BE49-F238E27FC236}">
                <a16:creationId xmlns:a16="http://schemas.microsoft.com/office/drawing/2014/main" id="{9AD3B942-DBE1-AF4F-9E79-12A2CF2AC32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16375" y="8905875"/>
            <a:ext cx="307022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4035" tIns="47017" rIns="94035" bIns="47017" numCol="1" anchor="b" anchorCtr="0" compatLnSpc="1">
            <a:prstTxWarp prst="textNoShape">
              <a:avLst/>
            </a:prstTxWarp>
          </a:bodyPr>
          <a:lstStyle>
            <a:lvl1pPr algn="r" defTabSz="939800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DBA2C681-B0EE-4D57-BE4F-A98BF043BE8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7">
            <a:extLst>
              <a:ext uri="{FF2B5EF4-FFF2-40B4-BE49-F238E27FC236}">
                <a16:creationId xmlns:a16="http://schemas.microsoft.com/office/drawing/2014/main" id="{753002E2-ED3D-4C1A-8AD8-92A88B171CE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47338D81-83FB-4E4F-8AE3-0A0F2D9C9598}" type="slidenum">
              <a:rPr lang="en-US" altLang="en-US" smtClean="0">
                <a:latin typeface="Times New Roman" panose="02020603050405020304" pitchFamily="18" charset="0"/>
              </a:rPr>
              <a:pPr/>
              <a:t>1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6146" name="Rectangle 2">
            <a:extLst>
              <a:ext uri="{FF2B5EF4-FFF2-40B4-BE49-F238E27FC236}">
                <a16:creationId xmlns:a16="http://schemas.microsoft.com/office/drawing/2014/main" id="{9F180443-E5A9-45AD-A7D3-2CFCF2DA669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B24C0D61-6091-4D6F-9BDD-439C57AB16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>
            <a:extLst>
              <a:ext uri="{FF2B5EF4-FFF2-40B4-BE49-F238E27FC236}">
                <a16:creationId xmlns:a16="http://schemas.microsoft.com/office/drawing/2014/main" id="{38B68AE9-067B-4DE4-A360-1CCDAAC7840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2972B251-9BAC-4D5E-BDA4-F4D8BFCA3D04}" type="slidenum">
              <a:rPr lang="en-US" altLang="en-US" smtClean="0">
                <a:latin typeface="Times New Roman" panose="02020603050405020304" pitchFamily="18" charset="0"/>
              </a:rPr>
              <a:pPr/>
              <a:t>16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29698" name="Rectangle 2">
            <a:extLst>
              <a:ext uri="{FF2B5EF4-FFF2-40B4-BE49-F238E27FC236}">
                <a16:creationId xmlns:a16="http://schemas.microsoft.com/office/drawing/2014/main" id="{C5AE53C3-68CA-464C-80CC-FC5B9596D88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B4D9639F-17FE-48E0-B883-56E8C4790D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>
            <a:extLst>
              <a:ext uri="{FF2B5EF4-FFF2-40B4-BE49-F238E27FC236}">
                <a16:creationId xmlns:a16="http://schemas.microsoft.com/office/drawing/2014/main" id="{7D10F503-D548-4078-A1D4-C3F0E2E8206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4DF66081-CABE-4412-950D-832E28529A3D}" type="slidenum">
              <a:rPr lang="en-US" altLang="en-US" smtClean="0">
                <a:latin typeface="Times New Roman" panose="02020603050405020304" pitchFamily="18" charset="0"/>
              </a:rPr>
              <a:pPr/>
              <a:t>17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31746" name="Rectangle 2">
            <a:extLst>
              <a:ext uri="{FF2B5EF4-FFF2-40B4-BE49-F238E27FC236}">
                <a16:creationId xmlns:a16="http://schemas.microsoft.com/office/drawing/2014/main" id="{7E721845-DED8-4D3C-9C8D-D940240A3D0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466BAE04-6E4A-427C-9155-D70CF0F98F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>
            <a:extLst>
              <a:ext uri="{FF2B5EF4-FFF2-40B4-BE49-F238E27FC236}">
                <a16:creationId xmlns:a16="http://schemas.microsoft.com/office/drawing/2014/main" id="{7FAE3A36-722C-4AF0-ABAB-DE049879725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E11CDF0B-9784-4CB6-8964-495A1E501706}" type="slidenum">
              <a:rPr lang="en-US" altLang="en-US" smtClean="0">
                <a:latin typeface="Times New Roman" panose="02020603050405020304" pitchFamily="18" charset="0"/>
              </a:rPr>
              <a:pPr/>
              <a:t>18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33794" name="Rectangle 2">
            <a:extLst>
              <a:ext uri="{FF2B5EF4-FFF2-40B4-BE49-F238E27FC236}">
                <a16:creationId xmlns:a16="http://schemas.microsoft.com/office/drawing/2014/main" id="{EE45086F-A445-4F80-BDC4-51AE91492D7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DC7B1DA7-86FC-45DB-A90E-261C83CAD0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>
            <a:extLst>
              <a:ext uri="{FF2B5EF4-FFF2-40B4-BE49-F238E27FC236}">
                <a16:creationId xmlns:a16="http://schemas.microsoft.com/office/drawing/2014/main" id="{F6811E67-20EE-47AB-B83B-5F57938DDD4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71530DDB-035F-49DA-A685-81D62151F0FE}" type="slidenum">
              <a:rPr lang="en-US" altLang="en-US" smtClean="0">
                <a:latin typeface="Times New Roman" panose="02020603050405020304" pitchFamily="18" charset="0"/>
              </a:rPr>
              <a:pPr/>
              <a:t>19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35842" name="Rectangle 2">
            <a:extLst>
              <a:ext uri="{FF2B5EF4-FFF2-40B4-BE49-F238E27FC236}">
                <a16:creationId xmlns:a16="http://schemas.microsoft.com/office/drawing/2014/main" id="{312EF464-103A-4570-8A48-4B63E604778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FCB6C8E5-5DD8-41A6-9A79-DE27AAF117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>
            <a:extLst>
              <a:ext uri="{FF2B5EF4-FFF2-40B4-BE49-F238E27FC236}">
                <a16:creationId xmlns:a16="http://schemas.microsoft.com/office/drawing/2014/main" id="{E3BBA94B-F45F-4002-9BCE-EF96A81ACA1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F9A3D17D-6E6F-4A67-ADA9-D175179887EE}" type="slidenum">
              <a:rPr lang="en-US" altLang="en-US" smtClean="0">
                <a:latin typeface="Times New Roman" panose="02020603050405020304" pitchFamily="18" charset="0"/>
              </a:rPr>
              <a:pPr/>
              <a:t>20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37890" name="Rectangle 2">
            <a:extLst>
              <a:ext uri="{FF2B5EF4-FFF2-40B4-BE49-F238E27FC236}">
                <a16:creationId xmlns:a16="http://schemas.microsoft.com/office/drawing/2014/main" id="{A037185A-E763-4380-A288-5674E781291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97F68184-4782-47C0-A5CA-7465E088EB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>
            <a:extLst>
              <a:ext uri="{FF2B5EF4-FFF2-40B4-BE49-F238E27FC236}">
                <a16:creationId xmlns:a16="http://schemas.microsoft.com/office/drawing/2014/main" id="{6BD3DD14-88CC-41C5-9440-6E0745FAC4E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71EA548D-5B1C-42A5-A4CA-381B943FD7F2}" type="slidenum">
              <a:rPr lang="en-US" altLang="en-US" smtClean="0">
                <a:latin typeface="Times New Roman" panose="02020603050405020304" pitchFamily="18" charset="0"/>
              </a:rPr>
              <a:pPr/>
              <a:t>21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39938" name="Rectangle 2">
            <a:extLst>
              <a:ext uri="{FF2B5EF4-FFF2-40B4-BE49-F238E27FC236}">
                <a16:creationId xmlns:a16="http://schemas.microsoft.com/office/drawing/2014/main" id="{CDDB9DAB-3084-4B24-A5C3-BAFDA5372BE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72448C93-F769-4995-A8C6-B29E5BEF38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>
            <a:extLst>
              <a:ext uri="{FF2B5EF4-FFF2-40B4-BE49-F238E27FC236}">
                <a16:creationId xmlns:a16="http://schemas.microsoft.com/office/drawing/2014/main" id="{18CB45EC-F92A-4322-88F1-0A9F49654DD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9F9D9DAE-6A39-4EC9-8DC3-359099FD8B02}" type="slidenum">
              <a:rPr lang="en-US" altLang="en-US" smtClean="0">
                <a:latin typeface="Times New Roman" panose="02020603050405020304" pitchFamily="18" charset="0"/>
              </a:rPr>
              <a:pPr/>
              <a:t>22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41986" name="Rectangle 2">
            <a:extLst>
              <a:ext uri="{FF2B5EF4-FFF2-40B4-BE49-F238E27FC236}">
                <a16:creationId xmlns:a16="http://schemas.microsoft.com/office/drawing/2014/main" id="{6E5D436F-5B5B-41B3-92C2-702B2318DDE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F2071D58-8B7C-4787-8E74-4B7C1F71A1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>
            <a:extLst>
              <a:ext uri="{FF2B5EF4-FFF2-40B4-BE49-F238E27FC236}">
                <a16:creationId xmlns:a16="http://schemas.microsoft.com/office/drawing/2014/main" id="{F42924DD-0919-4A74-B0E5-5B34DAB54E9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9198D8AD-4913-4C91-930A-A0D00824A5AB}" type="slidenum">
              <a:rPr lang="en-US" altLang="en-US" smtClean="0">
                <a:latin typeface="Times New Roman" panose="02020603050405020304" pitchFamily="18" charset="0"/>
              </a:rPr>
              <a:pPr/>
              <a:t>23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44034" name="Rectangle 2">
            <a:extLst>
              <a:ext uri="{FF2B5EF4-FFF2-40B4-BE49-F238E27FC236}">
                <a16:creationId xmlns:a16="http://schemas.microsoft.com/office/drawing/2014/main" id="{C0AE3B79-6579-4206-A2A3-40BF65352C0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070633DA-ABF0-4BD7-8380-7CFD51DBDD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>
            <a:extLst>
              <a:ext uri="{FF2B5EF4-FFF2-40B4-BE49-F238E27FC236}">
                <a16:creationId xmlns:a16="http://schemas.microsoft.com/office/drawing/2014/main" id="{97DB93ED-9D50-4D02-9ECB-DBDF4E456CA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C59890BC-B275-4C26-8386-BCE332A4790F}" type="slidenum">
              <a:rPr lang="en-US" altLang="en-US" smtClean="0">
                <a:latin typeface="Times New Roman" panose="02020603050405020304" pitchFamily="18" charset="0"/>
              </a:rPr>
              <a:pPr/>
              <a:t>24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46082" name="Rectangle 2">
            <a:extLst>
              <a:ext uri="{FF2B5EF4-FFF2-40B4-BE49-F238E27FC236}">
                <a16:creationId xmlns:a16="http://schemas.microsoft.com/office/drawing/2014/main" id="{1CD92840-75A0-4FE1-9DD3-BE0E5255082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7962BB0B-3526-45D6-8992-DBB0FF8983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>
            <a:extLst>
              <a:ext uri="{FF2B5EF4-FFF2-40B4-BE49-F238E27FC236}">
                <a16:creationId xmlns:a16="http://schemas.microsoft.com/office/drawing/2014/main" id="{947DC9D8-CAA8-44F1-AAC3-16D7CC5B354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1E23534C-138F-454D-B2BE-792F7D09C4E7}" type="slidenum">
              <a:rPr lang="en-US" altLang="en-US" smtClean="0">
                <a:latin typeface="Times New Roman" panose="02020603050405020304" pitchFamily="18" charset="0"/>
              </a:rPr>
              <a:pPr/>
              <a:t>25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48130" name="Rectangle 2">
            <a:extLst>
              <a:ext uri="{FF2B5EF4-FFF2-40B4-BE49-F238E27FC236}">
                <a16:creationId xmlns:a16="http://schemas.microsoft.com/office/drawing/2014/main" id="{CD37FC6A-5BC6-461E-A0CE-C3F3660722F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E75F0AC8-BFB8-42BE-8373-C4B41B18D7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7">
            <a:extLst>
              <a:ext uri="{FF2B5EF4-FFF2-40B4-BE49-F238E27FC236}">
                <a16:creationId xmlns:a16="http://schemas.microsoft.com/office/drawing/2014/main" id="{0CEFE35F-D8EB-422E-A811-2E64CA0DD14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1B7CF1A8-280F-4DD3-ACE3-979AB1D7F6A4}" type="slidenum">
              <a:rPr lang="en-US" altLang="en-US" smtClean="0">
                <a:latin typeface="Times New Roman" panose="02020603050405020304" pitchFamily="18" charset="0"/>
              </a:rPr>
              <a:pPr/>
              <a:t>2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194" name="Rectangle 2">
            <a:extLst>
              <a:ext uri="{FF2B5EF4-FFF2-40B4-BE49-F238E27FC236}">
                <a16:creationId xmlns:a16="http://schemas.microsoft.com/office/drawing/2014/main" id="{0BAEFFB9-D947-4894-A900-DB8F5BBE890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EAE7331A-53FF-4345-BB33-1A8973D86D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>
            <a:extLst>
              <a:ext uri="{FF2B5EF4-FFF2-40B4-BE49-F238E27FC236}">
                <a16:creationId xmlns:a16="http://schemas.microsoft.com/office/drawing/2014/main" id="{55A2F984-D648-4BF4-A098-8CD9EB21EC8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E5785BFB-6841-4129-BBA0-2384527089BA}" type="slidenum">
              <a:rPr lang="en-US" altLang="en-US" smtClean="0">
                <a:latin typeface="Times New Roman" panose="02020603050405020304" pitchFamily="18" charset="0"/>
              </a:rPr>
              <a:pPr/>
              <a:t>26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50178" name="Rectangle 2">
            <a:extLst>
              <a:ext uri="{FF2B5EF4-FFF2-40B4-BE49-F238E27FC236}">
                <a16:creationId xmlns:a16="http://schemas.microsoft.com/office/drawing/2014/main" id="{AE87D630-9D0B-480C-BBD1-D959AA530F3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BC623E49-50CA-4D73-AE9D-330EBB45AE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7">
            <a:extLst>
              <a:ext uri="{FF2B5EF4-FFF2-40B4-BE49-F238E27FC236}">
                <a16:creationId xmlns:a16="http://schemas.microsoft.com/office/drawing/2014/main" id="{3212123C-8266-46CE-A1E7-6F58C50DAF5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CE1B87DF-3437-4ADA-8919-E438371DB901}" type="slidenum">
              <a:rPr lang="en-US" altLang="en-US" smtClean="0">
                <a:latin typeface="Times New Roman" panose="02020603050405020304" pitchFamily="18" charset="0"/>
              </a:rPr>
              <a:pPr/>
              <a:t>27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52226" name="Rectangle 2">
            <a:extLst>
              <a:ext uri="{FF2B5EF4-FFF2-40B4-BE49-F238E27FC236}">
                <a16:creationId xmlns:a16="http://schemas.microsoft.com/office/drawing/2014/main" id="{C1F20786-0597-4BEE-AF88-6C5DD5358C3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745F9BA7-4C29-400D-AA35-539BBD675D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>
            <a:extLst>
              <a:ext uri="{FF2B5EF4-FFF2-40B4-BE49-F238E27FC236}">
                <a16:creationId xmlns:a16="http://schemas.microsoft.com/office/drawing/2014/main" id="{3F9ED2F0-37FD-4DBA-AD14-CD163E6A9B0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FC03154E-ECFF-41DF-B81A-E118E485B747}" type="slidenum">
              <a:rPr lang="en-US" altLang="en-US" smtClean="0">
                <a:latin typeface="Times New Roman" panose="02020603050405020304" pitchFamily="18" charset="0"/>
              </a:rPr>
              <a:pPr/>
              <a:t>3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0242" name="Rectangle 2">
            <a:extLst>
              <a:ext uri="{FF2B5EF4-FFF2-40B4-BE49-F238E27FC236}">
                <a16:creationId xmlns:a16="http://schemas.microsoft.com/office/drawing/2014/main" id="{0C8914BE-94CD-41D0-8999-3D59F9076F4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7BACB5ED-4486-416E-9A2C-F1068CEE00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>
            <a:extLst>
              <a:ext uri="{FF2B5EF4-FFF2-40B4-BE49-F238E27FC236}">
                <a16:creationId xmlns:a16="http://schemas.microsoft.com/office/drawing/2014/main" id="{76CC587A-C085-461B-AE82-F7325038AA5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A1708C47-13E5-46CD-ABC4-30EF29CD2BB2}" type="slidenum">
              <a:rPr lang="en-US" altLang="en-US" smtClean="0">
                <a:latin typeface="Times New Roman" panose="02020603050405020304" pitchFamily="18" charset="0"/>
              </a:rPr>
              <a:pPr/>
              <a:t>9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6386" name="Rectangle 2">
            <a:extLst>
              <a:ext uri="{FF2B5EF4-FFF2-40B4-BE49-F238E27FC236}">
                <a16:creationId xmlns:a16="http://schemas.microsoft.com/office/drawing/2014/main" id="{09BD6E1D-3651-4601-A312-A02A89B8B52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E355A315-1B1D-45F2-967E-8286B217D3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>
            <a:extLst>
              <a:ext uri="{FF2B5EF4-FFF2-40B4-BE49-F238E27FC236}">
                <a16:creationId xmlns:a16="http://schemas.microsoft.com/office/drawing/2014/main" id="{D40AB8A4-1FF0-4142-A37D-7E58A3DC074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4DE4EFA4-EDDE-40B5-8F34-200A5FBD38F8}" type="slidenum">
              <a:rPr lang="en-US" altLang="en-US" smtClean="0">
                <a:latin typeface="Times New Roman" panose="02020603050405020304" pitchFamily="18" charset="0"/>
              </a:rPr>
              <a:pPr/>
              <a:t>10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8434" name="Rectangle 2">
            <a:extLst>
              <a:ext uri="{FF2B5EF4-FFF2-40B4-BE49-F238E27FC236}">
                <a16:creationId xmlns:a16="http://schemas.microsoft.com/office/drawing/2014/main" id="{E8407C7C-D1F4-45A8-BAAE-F20D818AAC0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973B72F7-3EA1-4574-B6C3-B3321E7D64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>
            <a:extLst>
              <a:ext uri="{FF2B5EF4-FFF2-40B4-BE49-F238E27FC236}">
                <a16:creationId xmlns:a16="http://schemas.microsoft.com/office/drawing/2014/main" id="{FC692DCC-7E49-469D-AB1F-DBF038CC3C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05371644-D7DB-49E6-9E2F-2E803BDFBE6F}" type="slidenum">
              <a:rPr lang="en-US" altLang="en-US" smtClean="0">
                <a:latin typeface="Times New Roman" panose="02020603050405020304" pitchFamily="18" charset="0"/>
              </a:rPr>
              <a:pPr/>
              <a:t>12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2E1D84D2-7561-4FAC-820C-8D01BADDD83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30F506B1-3D8C-449A-993F-8CAB470731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>
            <a:extLst>
              <a:ext uri="{FF2B5EF4-FFF2-40B4-BE49-F238E27FC236}">
                <a16:creationId xmlns:a16="http://schemas.microsoft.com/office/drawing/2014/main" id="{3CFA8507-FDA6-444A-B470-DB7A447005B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5D211ADB-50B7-4A0F-9AC3-33BF6AFA10B2}" type="slidenum">
              <a:rPr lang="en-US" altLang="en-US" smtClean="0">
                <a:latin typeface="Times New Roman" panose="02020603050405020304" pitchFamily="18" charset="0"/>
              </a:rPr>
              <a:pPr/>
              <a:t>13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23554" name="Rectangle 2">
            <a:extLst>
              <a:ext uri="{FF2B5EF4-FFF2-40B4-BE49-F238E27FC236}">
                <a16:creationId xmlns:a16="http://schemas.microsoft.com/office/drawing/2014/main" id="{15B6EAD1-051D-44E1-88C3-7DA83BC690D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B3B645AB-F852-4AF0-8A8A-8195A6D277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>
            <a:extLst>
              <a:ext uri="{FF2B5EF4-FFF2-40B4-BE49-F238E27FC236}">
                <a16:creationId xmlns:a16="http://schemas.microsoft.com/office/drawing/2014/main" id="{41CC1B6B-5466-4EF6-8B4C-F4291E50D97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18137648-9649-48DE-BBE8-084DC3FAFC72}" type="slidenum">
              <a:rPr lang="en-US" altLang="en-US" smtClean="0">
                <a:latin typeface="Times New Roman" panose="02020603050405020304" pitchFamily="18" charset="0"/>
              </a:rPr>
              <a:pPr/>
              <a:t>14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25602" name="Rectangle 2">
            <a:extLst>
              <a:ext uri="{FF2B5EF4-FFF2-40B4-BE49-F238E27FC236}">
                <a16:creationId xmlns:a16="http://schemas.microsoft.com/office/drawing/2014/main" id="{83138C6A-ABC9-424D-AE43-5D7D902CFE5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BF1CCD4A-AD2C-4A97-8AD8-D67EA71245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>
            <a:extLst>
              <a:ext uri="{FF2B5EF4-FFF2-40B4-BE49-F238E27FC236}">
                <a16:creationId xmlns:a16="http://schemas.microsoft.com/office/drawing/2014/main" id="{80211103-1AB0-4228-802F-B65E0EED0E5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7F71D646-2A68-45F8-B689-9EEC67123C3C}" type="slidenum">
              <a:rPr lang="en-US" altLang="en-US" smtClean="0">
                <a:latin typeface="Times New Roman" panose="02020603050405020304" pitchFamily="18" charset="0"/>
              </a:rPr>
              <a:pPr/>
              <a:t>15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27650" name="Rectangle 2">
            <a:extLst>
              <a:ext uri="{FF2B5EF4-FFF2-40B4-BE49-F238E27FC236}">
                <a16:creationId xmlns:a16="http://schemas.microsoft.com/office/drawing/2014/main" id="{D5035921-53F3-4C5A-B78B-A1D686A913C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3CEB758E-5122-4426-B277-25E91D8995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>
            <a:extLst>
              <a:ext uri="{FF2B5EF4-FFF2-40B4-BE49-F238E27FC236}">
                <a16:creationId xmlns:a16="http://schemas.microsoft.com/office/drawing/2014/main" id="{59E9E54C-8928-4C9B-B4C0-76A222591499}"/>
              </a:ext>
            </a:extLst>
          </p:cNvPr>
          <p:cNvGrpSpPr>
            <a:grpSpLocks/>
          </p:cNvGrpSpPr>
          <p:nvPr/>
        </p:nvGrpSpPr>
        <p:grpSpPr bwMode="auto">
          <a:xfrm>
            <a:off x="198438" y="2960688"/>
            <a:ext cx="8610600" cy="201612"/>
            <a:chOff x="125" y="1865"/>
            <a:chExt cx="5424" cy="127"/>
          </a:xfrm>
        </p:grpSpPr>
        <p:sp>
          <p:nvSpPr>
            <p:cNvPr id="4" name="Rectangle 4">
              <a:extLst>
                <a:ext uri="{FF2B5EF4-FFF2-40B4-BE49-F238E27FC236}">
                  <a16:creationId xmlns:a16="http://schemas.microsoft.com/office/drawing/2014/main" id="{6822E7B0-46D0-41A8-A84C-46AB8080F2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" y="1865"/>
              <a:ext cx="1808" cy="127"/>
            </a:xfrm>
            <a:prstGeom prst="rect">
              <a:avLst/>
            </a:prstGeom>
            <a:solidFill>
              <a:srgbClr val="336699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5" name="Rectangle 5">
              <a:extLst>
                <a:ext uri="{FF2B5EF4-FFF2-40B4-BE49-F238E27FC236}">
                  <a16:creationId xmlns:a16="http://schemas.microsoft.com/office/drawing/2014/main" id="{EAE7AF79-E317-4A63-A234-32E1CF0DBA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3" y="1865"/>
              <a:ext cx="1808" cy="127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6" name="Rectangle 6">
              <a:extLst>
                <a:ext uri="{FF2B5EF4-FFF2-40B4-BE49-F238E27FC236}">
                  <a16:creationId xmlns:a16="http://schemas.microsoft.com/office/drawing/2014/main" id="{3E32550D-2E37-4044-98B4-B63CF0AB6A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1" y="1865"/>
              <a:ext cx="1808" cy="127"/>
            </a:xfrm>
            <a:prstGeom prst="rect">
              <a:avLst/>
            </a:prstGeom>
            <a:solidFill>
              <a:srgbClr val="336699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</p:grpSp>
      <p:sp>
        <p:nvSpPr>
          <p:cNvPr id="7" name="Text Box 7">
            <a:extLst>
              <a:ext uri="{FF2B5EF4-FFF2-40B4-BE49-F238E27FC236}">
                <a16:creationId xmlns:a16="http://schemas.microsoft.com/office/drawing/2014/main" id="{1A722D4F-EF25-4905-B472-9F2362DDD1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9700" y="6588125"/>
            <a:ext cx="2713038" cy="2444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1000" b="1" dirty="0">
                <a:solidFill>
                  <a:srgbClr val="336699"/>
                </a:solidFill>
                <a:latin typeface="Helvetica" pitchFamily="-84" charset="0"/>
              </a:rPr>
              <a:t>Silberschatz, Galvin and Gagne ©2018</a:t>
            </a:r>
          </a:p>
        </p:txBody>
      </p:sp>
      <p:sp>
        <p:nvSpPr>
          <p:cNvPr id="8" name="Text Box 8">
            <a:extLst>
              <a:ext uri="{FF2B5EF4-FFF2-40B4-BE49-F238E27FC236}">
                <a16:creationId xmlns:a16="http://schemas.microsoft.com/office/drawing/2014/main" id="{B021588C-5B00-4946-A8B1-F64990DB75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88" y="6595941"/>
            <a:ext cx="2730500" cy="2460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sz="1000" b="1" dirty="0">
                <a:solidFill>
                  <a:srgbClr val="336699"/>
                </a:solidFill>
                <a:latin typeface="Helvetica" pitchFamily="-84" charset="0"/>
              </a:rPr>
              <a:t>Operating System Concepts – 10</a:t>
            </a:r>
            <a:r>
              <a:rPr lang="en-US" altLang="en-US" sz="1000" b="1" baseline="30000" dirty="0">
                <a:solidFill>
                  <a:srgbClr val="336699"/>
                </a:solidFill>
                <a:latin typeface="Helvetica" pitchFamily="-84" charset="0"/>
              </a:rPr>
              <a:t>th</a:t>
            </a:r>
            <a:r>
              <a:rPr lang="en-US" altLang="en-US" sz="1000" b="1" dirty="0">
                <a:solidFill>
                  <a:srgbClr val="336699"/>
                </a:solidFill>
                <a:latin typeface="Helvetica" pitchFamily="-84" charset="0"/>
              </a:rPr>
              <a:t> Edition</a:t>
            </a:r>
          </a:p>
        </p:txBody>
      </p:sp>
      <p:pic>
        <p:nvPicPr>
          <p:cNvPr id="9" name="Picture 9" descr="dino_4">
            <a:extLst>
              <a:ext uri="{FF2B5EF4-FFF2-40B4-BE49-F238E27FC236}">
                <a16:creationId xmlns:a16="http://schemas.microsoft.com/office/drawing/2014/main" id="{3AD545A9-AD19-43FF-97A0-BE5E700219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738" y="4157663"/>
            <a:ext cx="2062162" cy="1593850"/>
          </a:xfrm>
          <a:prstGeom prst="rect">
            <a:avLst/>
          </a:prstGeom>
          <a:noFill/>
          <a:ln w="76200">
            <a:solidFill>
              <a:srgbClr val="3366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10">
            <a:extLst>
              <a:ext uri="{FF2B5EF4-FFF2-40B4-BE49-F238E27FC236}">
                <a16:creationId xmlns:a16="http://schemas.microsoft.com/office/drawing/2014/main" id="{0BA787AE-27FA-40A5-9400-EFF302DFDB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4213" y="4006850"/>
            <a:ext cx="2336800" cy="1887538"/>
          </a:xfrm>
          <a:prstGeom prst="rect">
            <a:avLst/>
          </a:prstGeom>
          <a:noFill/>
          <a:ln w="57150" cmpd="thinThick">
            <a:solidFill>
              <a:srgbClr val="66CC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1525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2127250"/>
          </a:xfrm>
        </p:spPr>
        <p:txBody>
          <a:bodyPr/>
          <a:lstStyle>
            <a:lvl1pPr>
              <a:defRPr sz="43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11717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24365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1338" y="277813"/>
            <a:ext cx="2144712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281738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64095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53998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66901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6450" y="1233488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97450" y="1233488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58619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56994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89126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2217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32281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36214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ino_3">
            <a:extLst>
              <a:ext uri="{FF2B5EF4-FFF2-40B4-BE49-F238E27FC236}">
                <a16:creationId xmlns:a16="http://schemas.microsoft.com/office/drawing/2014/main" id="{A1DA0E65-727D-4ED0-BDE9-A00C7A0710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0"/>
            <a:ext cx="1195388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>
            <a:extLst>
              <a:ext uri="{FF2B5EF4-FFF2-40B4-BE49-F238E27FC236}">
                <a16:creationId xmlns:a16="http://schemas.microsoft.com/office/drawing/2014/main" id="{FE1B2DB8-02CF-4A14-9C2A-A9CFABBB57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42645"/>
            <a:ext cx="822960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CD3377E6-B5AE-4D23-A0DD-15388FC123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94371" y="1233488"/>
            <a:ext cx="772795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32F17BCE-C5C6-C24F-9F32-BC0222E155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28600" cy="2286000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1030" name="Line 6">
            <a:extLst>
              <a:ext uri="{FF2B5EF4-FFF2-40B4-BE49-F238E27FC236}">
                <a16:creationId xmlns:a16="http://schemas.microsoft.com/office/drawing/2014/main" id="{6C466E79-6545-4BFF-AE3E-E8CE2793CB59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860425"/>
            <a:ext cx="8077200" cy="0"/>
          </a:xfrm>
          <a:prstGeom prst="line">
            <a:avLst/>
          </a:prstGeom>
          <a:noFill/>
          <a:ln w="19050">
            <a:solidFill>
              <a:srgbClr val="3366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1" name="Rectangle 7">
            <a:extLst>
              <a:ext uri="{FF2B5EF4-FFF2-40B4-BE49-F238E27FC236}">
                <a16:creationId xmlns:a16="http://schemas.microsoft.com/office/drawing/2014/main" id="{9BC49009-D3E6-AC44-B6B5-2FCFF669E8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86000"/>
            <a:ext cx="228600" cy="2286000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1032" name="Rectangle 8">
            <a:extLst>
              <a:ext uri="{FF2B5EF4-FFF2-40B4-BE49-F238E27FC236}">
                <a16:creationId xmlns:a16="http://schemas.microsoft.com/office/drawing/2014/main" id="{9D9ECC46-DB16-4F45-8EBB-3E05013136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0"/>
            <a:ext cx="228600" cy="2286000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1033" name="Text Box 9">
            <a:extLst>
              <a:ext uri="{FF2B5EF4-FFF2-40B4-BE49-F238E27FC236}">
                <a16:creationId xmlns:a16="http://schemas.microsoft.com/office/drawing/2014/main" id="{D412A6C8-16E7-8747-91F4-83F9668A0E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1163" y="6613525"/>
            <a:ext cx="517525" cy="2460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1000" b="1">
                <a:solidFill>
                  <a:srgbClr val="006699"/>
                </a:solidFill>
                <a:latin typeface="Helvetica" panose="020B0604020202020204" pitchFamily="34" charset="0"/>
              </a:rPr>
              <a:t>15.</a:t>
            </a:r>
            <a:fld id="{1E9F18E4-10E3-481C-A997-0C0D3DE9A577}" type="slidenum">
              <a:rPr lang="en-US" altLang="en-US" sz="1000" b="1" smtClean="0">
                <a:solidFill>
                  <a:srgbClr val="006699"/>
                </a:solidFill>
                <a:latin typeface="Helvetica" panose="020B0604020202020204" pitchFamily="34" charset="0"/>
              </a:rPr>
              <a:pPr algn="ctr">
                <a:spcBef>
                  <a:spcPct val="50000"/>
                </a:spcBef>
                <a:defRPr/>
              </a:pPr>
              <a:t>‹#›</a:t>
            </a:fld>
            <a:endParaRPr lang="en-US" altLang="en-US" sz="1000" b="1">
              <a:solidFill>
                <a:srgbClr val="006699"/>
              </a:solidFill>
              <a:latin typeface="Helvetica" panose="020B0604020202020204" pitchFamily="34" charset="0"/>
            </a:endParaRPr>
          </a:p>
        </p:txBody>
      </p:sp>
      <p:sp>
        <p:nvSpPr>
          <p:cNvPr id="1034" name="Text Box 10">
            <a:extLst>
              <a:ext uri="{FF2B5EF4-FFF2-40B4-BE49-F238E27FC236}">
                <a16:creationId xmlns:a16="http://schemas.microsoft.com/office/drawing/2014/main" id="{E98EBAA7-E5A8-BF4D-B585-4A19BAE90D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9700" y="6588125"/>
            <a:ext cx="2713038" cy="2444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1000" b="1" dirty="0">
                <a:solidFill>
                  <a:srgbClr val="006699"/>
                </a:solidFill>
                <a:latin typeface="Helvetica" pitchFamily="-84" charset="0"/>
              </a:rPr>
              <a:t>Silberschatz, Galvin and Gagne ©2018</a:t>
            </a:r>
          </a:p>
        </p:txBody>
      </p:sp>
      <p:sp>
        <p:nvSpPr>
          <p:cNvPr id="1035" name="Text Box 11">
            <a:extLst>
              <a:ext uri="{FF2B5EF4-FFF2-40B4-BE49-F238E27FC236}">
                <a16:creationId xmlns:a16="http://schemas.microsoft.com/office/drawing/2014/main" id="{453F93B4-D7F2-3D4F-931D-D2002B8145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738" y="6621463"/>
            <a:ext cx="2730500" cy="24606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sz="1000" b="1" dirty="0">
                <a:solidFill>
                  <a:srgbClr val="006699"/>
                </a:solidFill>
                <a:latin typeface="Helvetica" pitchFamily="-84" charset="0"/>
              </a:rPr>
              <a:t>Operating System Concepts – 10</a:t>
            </a:r>
            <a:r>
              <a:rPr lang="en-US" altLang="en-US" sz="1000" b="1" baseline="30000" dirty="0">
                <a:solidFill>
                  <a:srgbClr val="006699"/>
                </a:solidFill>
                <a:latin typeface="Helvetica" pitchFamily="-84" charset="0"/>
              </a:rPr>
              <a:t>th</a:t>
            </a:r>
            <a:r>
              <a:rPr lang="en-US" altLang="en-US" sz="1000" b="1" dirty="0">
                <a:solidFill>
                  <a:srgbClr val="006699"/>
                </a:solidFill>
                <a:latin typeface="Helvetica" pitchFamily="-84" charset="0"/>
              </a:rPr>
              <a:t> Edition</a:t>
            </a:r>
          </a:p>
        </p:txBody>
      </p:sp>
      <p:pic>
        <p:nvPicPr>
          <p:cNvPr id="1036" name="Picture 12" descr="dino_6">
            <a:extLst>
              <a:ext uri="{FF2B5EF4-FFF2-40B4-BE49-F238E27FC236}">
                <a16:creationId xmlns:a16="http://schemas.microsoft.com/office/drawing/2014/main" id="{E6E10B52-B8E3-4C80-9755-4C87631BD7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3988" y="5849938"/>
            <a:ext cx="1284287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55" r:id="rId1"/>
    <p:sldLayoutId id="2147484145" r:id="rId2"/>
    <p:sldLayoutId id="2147484146" r:id="rId3"/>
    <p:sldLayoutId id="2147484147" r:id="rId4"/>
    <p:sldLayoutId id="2147484148" r:id="rId5"/>
    <p:sldLayoutId id="2147484149" r:id="rId6"/>
    <p:sldLayoutId id="2147484150" r:id="rId7"/>
    <p:sldLayoutId id="2147484151" r:id="rId8"/>
    <p:sldLayoutId id="2147484152" r:id="rId9"/>
    <p:sldLayoutId id="2147484153" r:id="rId10"/>
    <p:sldLayoutId id="214748415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+mj-lt"/>
          <a:ea typeface="MS PGothic" pitchFamily="34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  <a:ea typeface="MS PGothic" pitchFamily="34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  <a:ea typeface="MS PGothic" pitchFamily="34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  <a:ea typeface="MS PGothic" pitchFamily="34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  <a:ea typeface="MS PGothic" pitchFamily="34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35000"/>
        </a:spcBef>
        <a:spcAft>
          <a:spcPct val="0"/>
        </a:spcAft>
        <a:buClr>
          <a:srgbClr val="993300"/>
        </a:buClr>
        <a:buSzPct val="110000"/>
        <a:buFont typeface="Wingdings" panose="05000000000000000000" pitchFamily="2" charset="2"/>
        <a:buChar char="§"/>
        <a:defRPr kumimoji="1">
          <a:solidFill>
            <a:schemeClr val="tx1"/>
          </a:solidFill>
          <a:latin typeface="+mn-lt"/>
          <a:ea typeface="MS PGothic" pitchFamily="34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35000"/>
        </a:spcBef>
        <a:spcAft>
          <a:spcPct val="0"/>
        </a:spcAft>
        <a:buClr>
          <a:srgbClr val="CC6600"/>
        </a:buClr>
        <a:buSzPct val="110000"/>
        <a:buFont typeface="Arial" panose="020B0604020202020204" pitchFamily="34" charset="0"/>
        <a:buChar char="•"/>
        <a:defRPr kumimoji="1">
          <a:solidFill>
            <a:schemeClr val="tx1"/>
          </a:solidFill>
          <a:latin typeface="+mn-lt"/>
          <a:ea typeface="MS PGothic" pitchFamily="34" charset="-128"/>
        </a:defRPr>
      </a:lvl2pPr>
      <a:lvl3pPr marL="1085850" indent="-228600" algn="l" rtl="0" eaLnBrk="0" fontAlgn="base" hangingPunct="0">
        <a:spcBef>
          <a:spcPct val="35000"/>
        </a:spcBef>
        <a:spcAft>
          <a:spcPct val="0"/>
        </a:spcAft>
        <a:buClr>
          <a:srgbClr val="009900"/>
        </a:buClr>
        <a:buSzPct val="75000"/>
        <a:buFont typeface="Webdings" panose="05030102010509060703" pitchFamily="18" charset="2"/>
        <a:buChar char="4"/>
        <a:defRPr kumimoji="1">
          <a:solidFill>
            <a:schemeClr val="tx1"/>
          </a:solidFill>
          <a:latin typeface="+mn-lt"/>
          <a:ea typeface="MS PGothic" pitchFamily="34" charset="-128"/>
        </a:defRPr>
      </a:lvl3pPr>
      <a:lvl4pPr marL="1428750" indent="-228600" algn="l" rtl="0" eaLnBrk="0" fontAlgn="base" hangingPunct="0">
        <a:spcBef>
          <a:spcPct val="35000"/>
        </a:spcBef>
        <a:spcAft>
          <a:spcPct val="0"/>
        </a:spcAft>
        <a:buClr>
          <a:schemeClr val="hlink"/>
        </a:buClr>
        <a:buSzPct val="75000"/>
        <a:buChar char="–"/>
        <a:defRPr kumimoji="1">
          <a:solidFill>
            <a:schemeClr val="tx1"/>
          </a:solidFill>
          <a:latin typeface="+mn-lt"/>
          <a:ea typeface="MS PGothic" pitchFamily="34" charset="-128"/>
        </a:defRPr>
      </a:lvl4pPr>
      <a:lvl5pPr marL="17716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MS PGothic" pitchFamily="34" charset="-128"/>
        </a:defRPr>
      </a:lvl5pPr>
      <a:lvl6pPr marL="22288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6pPr>
      <a:lvl7pPr marL="26860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7pPr>
      <a:lvl8pPr marL="31432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8pPr>
      <a:lvl9pPr marL="36004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>
            <a:extLst>
              <a:ext uri="{FF2B5EF4-FFF2-40B4-BE49-F238E27FC236}">
                <a16:creationId xmlns:a16="http://schemas.microsoft.com/office/drawing/2014/main" id="{0713F3B2-FF7A-47FF-AD8A-D50B5771CDE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830263"/>
            <a:ext cx="7772400" cy="2127250"/>
          </a:xfrm>
        </p:spPr>
        <p:txBody>
          <a:bodyPr/>
          <a:lstStyle/>
          <a:p>
            <a:pPr eaLnBrk="1" hangingPunct="1"/>
            <a:r>
              <a:rPr lang="en-US" altLang="en-US"/>
              <a:t>Chapter 15:  File System Internals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>
            <a:extLst>
              <a:ext uri="{FF2B5EF4-FFF2-40B4-BE49-F238E27FC236}">
                <a16:creationId xmlns:a16="http://schemas.microsoft.com/office/drawing/2014/main" id="{F2FC4F6A-4A32-407D-9A34-C855F002BE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65225" y="238549"/>
            <a:ext cx="67437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Virtual File Systems (Cont.)</a:t>
            </a:r>
          </a:p>
        </p:txBody>
      </p:sp>
      <p:sp>
        <p:nvSpPr>
          <p:cNvPr id="17410" name="Rectangle 3">
            <a:extLst>
              <a:ext uri="{FF2B5EF4-FFF2-40B4-BE49-F238E27FC236}">
                <a16:creationId xmlns:a16="http://schemas.microsoft.com/office/drawing/2014/main" id="{360BD3DB-62C1-4EC1-8D78-03DE493A37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2625" y="901700"/>
            <a:ext cx="7620909" cy="1273175"/>
          </a:xfrm>
        </p:spPr>
        <p:txBody>
          <a:bodyPr/>
          <a:lstStyle/>
          <a:p>
            <a:pPr>
              <a:buFont typeface="Monotype Sorts" pitchFamily="-84" charset="2"/>
              <a:buNone/>
            </a:pPr>
            <a:endParaRPr lang="en-US" altLang="en-US" sz="1400" dirty="0"/>
          </a:p>
          <a:p>
            <a:r>
              <a:rPr lang="en-US" altLang="en-US" sz="2000" dirty="0"/>
              <a:t>The API is to the VFS interface, rather than any specific type of file system</a:t>
            </a:r>
          </a:p>
        </p:txBody>
      </p:sp>
      <p:pic>
        <p:nvPicPr>
          <p:cNvPr id="17411" name="Picture 2">
            <a:extLst>
              <a:ext uri="{FF2B5EF4-FFF2-40B4-BE49-F238E27FC236}">
                <a16:creationId xmlns:a16="http://schemas.microsoft.com/office/drawing/2014/main" id="{2C3AB0BD-69E3-41B7-8B8C-3C14B44882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955408"/>
            <a:ext cx="5726872" cy="4409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2">
            <a:extLst>
              <a:ext uri="{FF2B5EF4-FFF2-40B4-BE49-F238E27FC236}">
                <a16:creationId xmlns:a16="http://schemas.microsoft.com/office/drawing/2014/main" id="{79E47F47-918B-4772-A2A4-D1273BA70B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20274" y="238549"/>
            <a:ext cx="7745413" cy="576262"/>
          </a:xfrm>
        </p:spPr>
        <p:txBody>
          <a:bodyPr/>
          <a:lstStyle/>
          <a:p>
            <a:r>
              <a:rPr lang="en-US" altLang="en-US" dirty="0"/>
              <a:t>Virtual File System Implementation</a:t>
            </a:r>
          </a:p>
        </p:txBody>
      </p:sp>
      <p:sp>
        <p:nvSpPr>
          <p:cNvPr id="19458" name="Content Placeholder 3">
            <a:extLst>
              <a:ext uri="{FF2B5EF4-FFF2-40B4-BE49-F238E27FC236}">
                <a16:creationId xmlns:a16="http://schemas.microsoft.com/office/drawing/2014/main" id="{C2F93A3C-D8B2-4647-931F-5B0D10641D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60619" y="1154113"/>
            <a:ext cx="7596188" cy="4530725"/>
          </a:xfrm>
        </p:spPr>
        <p:txBody>
          <a:bodyPr/>
          <a:lstStyle/>
          <a:p>
            <a:r>
              <a:rPr lang="en-US" altLang="en-US" dirty="0"/>
              <a:t>For example, Linux has four object types:</a:t>
            </a:r>
          </a:p>
          <a:p>
            <a:pPr lvl="1"/>
            <a:r>
              <a:rPr lang="en-US" altLang="en-US" b="1" dirty="0" err="1">
                <a:solidFill>
                  <a:srgbClr val="006699"/>
                </a:solidFill>
                <a:latin typeface="+mj-lt"/>
              </a:rPr>
              <a:t>inode</a:t>
            </a:r>
            <a:r>
              <a:rPr lang="en-US" altLang="en-US" b="1" dirty="0">
                <a:solidFill>
                  <a:srgbClr val="3366FF"/>
                </a:solidFill>
              </a:rPr>
              <a:t>,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file</a:t>
            </a:r>
            <a:r>
              <a:rPr lang="en-US" altLang="en-US" b="1" dirty="0">
                <a:solidFill>
                  <a:srgbClr val="3366FF"/>
                </a:solidFill>
              </a:rPr>
              <a:t>,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superblock</a:t>
            </a:r>
            <a:r>
              <a:rPr lang="en-US" altLang="en-US" b="1" dirty="0">
                <a:solidFill>
                  <a:srgbClr val="3366FF"/>
                </a:solidFill>
              </a:rPr>
              <a:t>, </a:t>
            </a:r>
            <a:r>
              <a:rPr lang="en-US" altLang="en-US" b="1" dirty="0" err="1">
                <a:solidFill>
                  <a:srgbClr val="006699"/>
                </a:solidFill>
                <a:latin typeface="+mj-lt"/>
              </a:rPr>
              <a:t>dentry</a:t>
            </a:r>
            <a:endParaRPr lang="en-US" altLang="en-US" b="1" dirty="0">
              <a:solidFill>
                <a:srgbClr val="006699"/>
              </a:solidFill>
              <a:latin typeface="+mj-lt"/>
            </a:endParaRPr>
          </a:p>
          <a:p>
            <a:r>
              <a:rPr lang="en-US" altLang="en-US" dirty="0"/>
              <a:t>VFS defines set of operations on the objects that must be implemented</a:t>
            </a:r>
          </a:p>
          <a:p>
            <a:pPr lvl="1"/>
            <a:r>
              <a:rPr lang="en-US" altLang="en-US" dirty="0"/>
              <a:t>Every object has a pointer to a function table</a:t>
            </a:r>
          </a:p>
          <a:p>
            <a:pPr lvl="2"/>
            <a:r>
              <a:rPr lang="en-US" altLang="en-US" dirty="0"/>
              <a:t>Function table has addresses of routines to implement that function on that object</a:t>
            </a:r>
          </a:p>
          <a:p>
            <a:pPr lvl="2"/>
            <a:r>
              <a:rPr lang="en-US" altLang="en-US" dirty="0"/>
              <a:t>For example:</a:t>
            </a:r>
          </a:p>
          <a:p>
            <a:pPr lvl="2"/>
            <a:r>
              <a:rPr lang="en-US" altLang="en-US" dirty="0"/>
              <a:t>• </a:t>
            </a:r>
            <a:r>
              <a:rPr lang="en-US" alt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open(. . .)</a:t>
            </a:r>
            <a:r>
              <a:rPr lang="en-US" altLang="en-US" dirty="0"/>
              <a:t>—Open a file</a:t>
            </a:r>
          </a:p>
          <a:p>
            <a:pPr lvl="2"/>
            <a:r>
              <a:rPr lang="en-US" altLang="en-US" dirty="0"/>
              <a:t>• </a:t>
            </a:r>
            <a:r>
              <a:rPr lang="en-US" alt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close(. . .)</a:t>
            </a:r>
            <a:r>
              <a:rPr lang="en-US" altLang="en-US" dirty="0"/>
              <a:t>—Close an already-open file</a:t>
            </a:r>
          </a:p>
          <a:p>
            <a:pPr lvl="2"/>
            <a:r>
              <a:rPr lang="en-US" altLang="en-US" dirty="0"/>
              <a:t>• </a:t>
            </a:r>
            <a:r>
              <a:rPr lang="en-US" alt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ssize</a:t>
            </a:r>
            <a:r>
              <a:rPr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t read(. . .)</a:t>
            </a:r>
            <a:r>
              <a:rPr lang="en-US" altLang="en-US" dirty="0"/>
              <a:t>—Read from a file</a:t>
            </a:r>
          </a:p>
          <a:p>
            <a:pPr lvl="2"/>
            <a:r>
              <a:rPr lang="en-US" altLang="en-US" dirty="0"/>
              <a:t>• </a:t>
            </a:r>
            <a:r>
              <a:rPr lang="en-US" alt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ssize</a:t>
            </a:r>
            <a:r>
              <a:rPr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t write(. . .)</a:t>
            </a:r>
            <a:r>
              <a:rPr lang="en-US" altLang="en-US" dirty="0"/>
              <a:t>—Write to a file</a:t>
            </a:r>
          </a:p>
          <a:p>
            <a:pPr lvl="2"/>
            <a:r>
              <a:rPr lang="en-US" altLang="en-US" dirty="0"/>
              <a:t>• </a:t>
            </a:r>
            <a:r>
              <a:rPr lang="en-US" alt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mmap</a:t>
            </a:r>
            <a:r>
              <a:rPr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(. . .)</a:t>
            </a:r>
            <a:r>
              <a:rPr lang="en-US" altLang="en-US" dirty="0"/>
              <a:t>—Memory-map a file</a:t>
            </a:r>
          </a:p>
          <a:p>
            <a:pPr lvl="2"/>
            <a:endParaRPr lang="en-US" altLang="en-US" dirty="0"/>
          </a:p>
          <a:p>
            <a:pPr lvl="2"/>
            <a:endParaRPr lang="en-US" alt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>
            <a:extLst>
              <a:ext uri="{FF2B5EF4-FFF2-40B4-BE49-F238E27FC236}">
                <a16:creationId xmlns:a16="http://schemas.microsoft.com/office/drawing/2014/main" id="{A7CC0D60-679E-4D68-9A4E-A2837298D8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09609" y="235762"/>
            <a:ext cx="7202488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Remote File Systems</a:t>
            </a:r>
          </a:p>
        </p:txBody>
      </p:sp>
      <p:sp>
        <p:nvSpPr>
          <p:cNvPr id="20482" name="Rectangle 3">
            <a:extLst>
              <a:ext uri="{FF2B5EF4-FFF2-40B4-BE49-F238E27FC236}">
                <a16:creationId xmlns:a16="http://schemas.microsoft.com/office/drawing/2014/main" id="{ACA9E643-4B96-439B-B0F9-A3A1A0BBCA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67745" y="1233488"/>
            <a:ext cx="7665650" cy="4530725"/>
          </a:xfrm>
        </p:spPr>
        <p:txBody>
          <a:bodyPr/>
          <a:lstStyle/>
          <a:p>
            <a:r>
              <a:rPr lang="en-US" altLang="en-US" sz="2400" dirty="0"/>
              <a:t>Sharing of files across a network</a:t>
            </a:r>
          </a:p>
          <a:p>
            <a:r>
              <a:rPr lang="en-US" altLang="en-US" sz="2400" dirty="0"/>
              <a:t>First method involved manually sharing each file – programs like </a:t>
            </a:r>
            <a:r>
              <a:rPr lang="en-US" alt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ftp</a:t>
            </a:r>
          </a:p>
          <a:p>
            <a:r>
              <a:rPr lang="en-US" altLang="en-US" sz="2400" dirty="0"/>
              <a:t>Second method uses a </a:t>
            </a:r>
            <a:r>
              <a:rPr lang="en-US" altLang="en-US" sz="2400" b="1" dirty="0">
                <a:solidFill>
                  <a:srgbClr val="006699"/>
                </a:solidFill>
                <a:latin typeface="+mj-lt"/>
              </a:rPr>
              <a:t>distributed</a:t>
            </a:r>
            <a:r>
              <a:rPr lang="en-US" altLang="en-US" sz="2400" b="1" dirty="0">
                <a:solidFill>
                  <a:srgbClr val="3366FF"/>
                </a:solidFill>
              </a:rPr>
              <a:t> </a:t>
            </a:r>
            <a:r>
              <a:rPr lang="en-US" altLang="en-US" sz="2400" b="1" dirty="0">
                <a:solidFill>
                  <a:srgbClr val="006699"/>
                </a:solidFill>
                <a:latin typeface="+mj-lt"/>
              </a:rPr>
              <a:t>file</a:t>
            </a:r>
            <a:r>
              <a:rPr lang="en-US" altLang="en-US" sz="2400" b="1" dirty="0">
                <a:solidFill>
                  <a:srgbClr val="3366FF"/>
                </a:solidFill>
              </a:rPr>
              <a:t> </a:t>
            </a:r>
            <a:r>
              <a:rPr lang="en-US" altLang="en-US" sz="2400" b="1" dirty="0">
                <a:solidFill>
                  <a:srgbClr val="006699"/>
                </a:solidFill>
                <a:latin typeface="+mj-lt"/>
              </a:rPr>
              <a:t>system</a:t>
            </a:r>
            <a:r>
              <a:rPr lang="en-US" altLang="en-US" sz="2400" b="1" dirty="0">
                <a:solidFill>
                  <a:srgbClr val="3366FF"/>
                </a:solidFill>
              </a:rPr>
              <a:t> </a:t>
            </a:r>
            <a:r>
              <a:rPr lang="en-US" altLang="en-US" sz="2400" dirty="0"/>
              <a:t>(</a:t>
            </a:r>
            <a:r>
              <a:rPr lang="en-US" altLang="en-US" sz="2400" b="1" dirty="0">
                <a:solidFill>
                  <a:srgbClr val="006699"/>
                </a:solidFill>
                <a:latin typeface="+mj-lt"/>
              </a:rPr>
              <a:t>DFS</a:t>
            </a:r>
            <a:r>
              <a:rPr lang="en-US" altLang="en-US" sz="2400" dirty="0"/>
              <a:t>)</a:t>
            </a:r>
          </a:p>
          <a:p>
            <a:pPr lvl="1"/>
            <a:r>
              <a:rPr lang="en-US" altLang="en-US" sz="2400" dirty="0"/>
              <a:t>Remote directories visible from local machine</a:t>
            </a:r>
          </a:p>
          <a:p>
            <a:r>
              <a:rPr lang="en-US" altLang="en-US" sz="2400" dirty="0"/>
              <a:t>Third method – </a:t>
            </a:r>
            <a:r>
              <a:rPr lang="en-US" altLang="en-US" sz="2400" b="1" dirty="0">
                <a:solidFill>
                  <a:srgbClr val="006699"/>
                </a:solidFill>
                <a:latin typeface="+mj-lt"/>
              </a:rPr>
              <a:t>World</a:t>
            </a:r>
            <a:r>
              <a:rPr lang="en-US" altLang="en-US" sz="2400" b="1" dirty="0">
                <a:solidFill>
                  <a:srgbClr val="3366FF"/>
                </a:solidFill>
              </a:rPr>
              <a:t> </a:t>
            </a:r>
            <a:r>
              <a:rPr lang="en-US" altLang="en-US" sz="2400" b="1" dirty="0">
                <a:solidFill>
                  <a:srgbClr val="006699"/>
                </a:solidFill>
                <a:latin typeface="+mj-lt"/>
              </a:rPr>
              <a:t>Wide</a:t>
            </a:r>
            <a:r>
              <a:rPr lang="en-US" altLang="en-US" sz="2400" b="1" dirty="0">
                <a:solidFill>
                  <a:srgbClr val="3366FF"/>
                </a:solidFill>
              </a:rPr>
              <a:t> </a:t>
            </a:r>
            <a:r>
              <a:rPr lang="en-US" altLang="en-US" sz="2400" b="1" dirty="0">
                <a:solidFill>
                  <a:srgbClr val="006699"/>
                </a:solidFill>
                <a:latin typeface="+mj-lt"/>
              </a:rPr>
              <a:t>Web</a:t>
            </a:r>
          </a:p>
          <a:p>
            <a:pPr lvl="1"/>
            <a:r>
              <a:rPr lang="en-US" altLang="en-US" sz="2400" dirty="0"/>
              <a:t>A bit of a revision to </a:t>
            </a:r>
            <a:r>
              <a:rPr lang="en-US" altLang="en-US" sz="2400" dirty="0" smtClean="0"/>
              <a:t>the first </a:t>
            </a:r>
            <a:r>
              <a:rPr lang="en-US" altLang="en-US" sz="2400" dirty="0"/>
              <a:t>method</a:t>
            </a:r>
          </a:p>
          <a:p>
            <a:pPr lvl="1"/>
            <a:r>
              <a:rPr lang="en-US" altLang="en-US" sz="2400" dirty="0"/>
              <a:t>Use browser to locate file/files and download /upload</a:t>
            </a:r>
          </a:p>
          <a:p>
            <a:pPr lvl="1"/>
            <a:r>
              <a:rPr lang="en-US" altLang="en-US" sz="2400" b="1" dirty="0">
                <a:solidFill>
                  <a:srgbClr val="006699"/>
                </a:solidFill>
                <a:latin typeface="+mj-lt"/>
              </a:rPr>
              <a:t>Anonymous</a:t>
            </a:r>
            <a:r>
              <a:rPr lang="en-US" altLang="en-US" sz="2400" dirty="0"/>
              <a:t> access doesn’t require authentication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>
            <a:extLst>
              <a:ext uri="{FF2B5EF4-FFF2-40B4-BE49-F238E27FC236}">
                <a16:creationId xmlns:a16="http://schemas.microsoft.com/office/drawing/2014/main" id="{02436AF8-72BA-4E9D-BD17-2B8D6CDA86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85676" y="245093"/>
            <a:ext cx="7167563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Client-Server Model</a:t>
            </a:r>
          </a:p>
        </p:txBody>
      </p:sp>
      <p:sp>
        <p:nvSpPr>
          <p:cNvPr id="22530" name="Rectangle 3">
            <a:extLst>
              <a:ext uri="{FF2B5EF4-FFF2-40B4-BE49-F238E27FC236}">
                <a16:creationId xmlns:a16="http://schemas.microsoft.com/office/drawing/2014/main" id="{4DBDB548-44F5-4F56-ADAA-D20C56321C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71766" y="1233488"/>
            <a:ext cx="7647081" cy="4530725"/>
          </a:xfrm>
        </p:spPr>
        <p:txBody>
          <a:bodyPr/>
          <a:lstStyle/>
          <a:p>
            <a:r>
              <a:rPr lang="en-US" altLang="en-US" sz="2400" dirty="0"/>
              <a:t>Sharing between a server (providing access to a file system via a network protocol) and a client (using the protocol to access the remote file system)</a:t>
            </a:r>
          </a:p>
          <a:p>
            <a:r>
              <a:rPr lang="en-US" altLang="en-US" sz="2400" dirty="0"/>
              <a:t>Identifying each other via network ID can be spoofed, encryption can be </a:t>
            </a:r>
            <a:r>
              <a:rPr lang="en-US" altLang="en-US" sz="2400" dirty="0" smtClean="0"/>
              <a:t>expensive</a:t>
            </a:r>
            <a:endParaRPr lang="en-US" altLang="en-US" sz="2400" dirty="0"/>
          </a:p>
          <a:p>
            <a:r>
              <a:rPr lang="en-US" altLang="en-US" sz="2400" dirty="0"/>
              <a:t>NFS an example</a:t>
            </a:r>
          </a:p>
          <a:p>
            <a:pPr lvl="1"/>
            <a:r>
              <a:rPr lang="en-US" altLang="en-US" sz="2400" dirty="0"/>
              <a:t>User </a:t>
            </a:r>
            <a:r>
              <a:rPr lang="en-US" altLang="en-US" sz="2400" dirty="0" err="1"/>
              <a:t>auth</a:t>
            </a:r>
            <a:r>
              <a:rPr lang="en-US" altLang="en-US" sz="2400" dirty="0"/>
              <a:t> info on clients and servers must match (</a:t>
            </a:r>
            <a:r>
              <a:rPr lang="en-US" altLang="en-US" sz="2400" dirty="0" err="1"/>
              <a:t>UserIDs</a:t>
            </a:r>
            <a:r>
              <a:rPr lang="en-US" altLang="en-US" sz="2400" dirty="0"/>
              <a:t> for example)</a:t>
            </a:r>
          </a:p>
          <a:p>
            <a:pPr lvl="1"/>
            <a:r>
              <a:rPr lang="en-US" altLang="en-US" sz="2400" dirty="0"/>
              <a:t>Remote file system mounted, file operations sent on behalf of user across network to server</a:t>
            </a:r>
          </a:p>
          <a:p>
            <a:pPr lvl="1"/>
            <a:r>
              <a:rPr lang="en-US" altLang="en-US" sz="2400" dirty="0"/>
              <a:t>Server checks permissions, file handle returned</a:t>
            </a:r>
          </a:p>
          <a:p>
            <a:pPr lvl="1"/>
            <a:r>
              <a:rPr lang="en-US" altLang="en-US" sz="2400" dirty="0"/>
              <a:t>Handle used for reads and writes until file closed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>
            <a:extLst>
              <a:ext uri="{FF2B5EF4-FFF2-40B4-BE49-F238E27FC236}">
                <a16:creationId xmlns:a16="http://schemas.microsoft.com/office/drawing/2014/main" id="{3D17F966-E487-4A91-866F-EF8DA797DB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65591" y="245093"/>
            <a:ext cx="7196138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Distributed Information Systems</a:t>
            </a:r>
          </a:p>
        </p:txBody>
      </p:sp>
      <p:sp>
        <p:nvSpPr>
          <p:cNvPr id="24578" name="Rectangle 3">
            <a:extLst>
              <a:ext uri="{FF2B5EF4-FFF2-40B4-BE49-F238E27FC236}">
                <a16:creationId xmlns:a16="http://schemas.microsoft.com/office/drawing/2014/main" id="{0C5E636F-3407-4A83-882D-60C4BE2AF6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77078" y="1233488"/>
            <a:ext cx="7679093" cy="4530725"/>
          </a:xfrm>
        </p:spPr>
        <p:txBody>
          <a:bodyPr/>
          <a:lstStyle/>
          <a:p>
            <a:r>
              <a:rPr lang="en-US" altLang="en-US" sz="2000" dirty="0"/>
              <a:t>Aka </a:t>
            </a:r>
            <a:r>
              <a:rPr lang="en-US" altLang="en-US" sz="2000" b="1" dirty="0">
                <a:solidFill>
                  <a:srgbClr val="006699"/>
                </a:solidFill>
                <a:latin typeface="+mj-lt"/>
              </a:rPr>
              <a:t>distributed</a:t>
            </a:r>
            <a:r>
              <a:rPr lang="en-US" altLang="en-US" sz="2000" b="1" dirty="0">
                <a:solidFill>
                  <a:srgbClr val="3366FF"/>
                </a:solidFill>
              </a:rPr>
              <a:t> </a:t>
            </a:r>
            <a:r>
              <a:rPr lang="en-US" altLang="en-US" sz="2000" b="1" dirty="0">
                <a:solidFill>
                  <a:srgbClr val="006699"/>
                </a:solidFill>
                <a:latin typeface="+mj-lt"/>
              </a:rPr>
              <a:t>naming</a:t>
            </a:r>
            <a:r>
              <a:rPr lang="en-US" altLang="en-US" sz="2000" b="1" dirty="0">
                <a:solidFill>
                  <a:srgbClr val="3366FF"/>
                </a:solidFill>
              </a:rPr>
              <a:t> </a:t>
            </a:r>
            <a:r>
              <a:rPr lang="en-US" altLang="en-US" sz="2000" b="1" dirty="0">
                <a:solidFill>
                  <a:srgbClr val="006699"/>
                </a:solidFill>
                <a:latin typeface="+mj-lt"/>
              </a:rPr>
              <a:t>services</a:t>
            </a:r>
            <a:r>
              <a:rPr lang="en-US" altLang="en-US" sz="2000" dirty="0"/>
              <a:t>, provide unified access to info needed for remote computing</a:t>
            </a:r>
          </a:p>
          <a:p>
            <a:r>
              <a:rPr lang="en-US" altLang="en-US" sz="2000" b="1" dirty="0">
                <a:solidFill>
                  <a:srgbClr val="006699"/>
                </a:solidFill>
                <a:latin typeface="+mj-lt"/>
              </a:rPr>
              <a:t>Domain</a:t>
            </a:r>
            <a:r>
              <a:rPr lang="en-US" altLang="en-US" sz="2000" b="1" dirty="0">
                <a:solidFill>
                  <a:srgbClr val="3366FF"/>
                </a:solidFill>
              </a:rPr>
              <a:t> </a:t>
            </a:r>
            <a:r>
              <a:rPr lang="en-US" altLang="en-US" sz="2000" b="1" dirty="0">
                <a:solidFill>
                  <a:srgbClr val="006699"/>
                </a:solidFill>
                <a:latin typeface="+mj-lt"/>
              </a:rPr>
              <a:t>name</a:t>
            </a:r>
            <a:r>
              <a:rPr lang="en-US" altLang="en-US" sz="2000" b="1" dirty="0">
                <a:solidFill>
                  <a:srgbClr val="3366FF"/>
                </a:solidFill>
              </a:rPr>
              <a:t> </a:t>
            </a:r>
            <a:r>
              <a:rPr lang="en-US" altLang="en-US" sz="2000" b="1" dirty="0">
                <a:solidFill>
                  <a:srgbClr val="006699"/>
                </a:solidFill>
                <a:latin typeface="+mj-lt"/>
              </a:rPr>
              <a:t>system</a:t>
            </a:r>
            <a:r>
              <a:rPr lang="en-US" altLang="en-US" sz="2000" b="1" dirty="0">
                <a:solidFill>
                  <a:srgbClr val="3366FF"/>
                </a:solidFill>
              </a:rPr>
              <a:t> </a:t>
            </a:r>
            <a:r>
              <a:rPr lang="en-US" altLang="en-US" sz="2000" dirty="0"/>
              <a:t>(</a:t>
            </a:r>
            <a:r>
              <a:rPr lang="en-US" altLang="en-US" sz="2000" b="1" dirty="0">
                <a:solidFill>
                  <a:srgbClr val="006699"/>
                </a:solidFill>
                <a:latin typeface="+mj-lt"/>
              </a:rPr>
              <a:t>DNS</a:t>
            </a:r>
            <a:r>
              <a:rPr lang="en-US" altLang="en-US" sz="2000" dirty="0"/>
              <a:t>) provides host-name-to-network-address translations for the Internet</a:t>
            </a:r>
          </a:p>
          <a:p>
            <a:r>
              <a:rPr lang="en-US" altLang="en-US" sz="2000" dirty="0"/>
              <a:t>Others like </a:t>
            </a:r>
            <a:r>
              <a:rPr lang="en-US" altLang="en-US" sz="2000" b="1" dirty="0">
                <a:solidFill>
                  <a:srgbClr val="006699"/>
                </a:solidFill>
                <a:latin typeface="+mj-lt"/>
              </a:rPr>
              <a:t>network</a:t>
            </a:r>
            <a:r>
              <a:rPr lang="en-US" altLang="en-US" sz="2000" b="1" dirty="0">
                <a:solidFill>
                  <a:srgbClr val="3366FF"/>
                </a:solidFill>
              </a:rPr>
              <a:t> </a:t>
            </a:r>
            <a:r>
              <a:rPr lang="en-US" altLang="en-US" sz="2000" b="1" dirty="0">
                <a:solidFill>
                  <a:srgbClr val="006699"/>
                </a:solidFill>
                <a:latin typeface="+mj-lt"/>
              </a:rPr>
              <a:t>information</a:t>
            </a:r>
            <a:r>
              <a:rPr lang="en-US" altLang="en-US" sz="2000" b="1" dirty="0">
                <a:solidFill>
                  <a:srgbClr val="3366FF"/>
                </a:solidFill>
              </a:rPr>
              <a:t> </a:t>
            </a:r>
            <a:r>
              <a:rPr lang="en-US" altLang="en-US" sz="2000" b="1" dirty="0">
                <a:solidFill>
                  <a:srgbClr val="006699"/>
                </a:solidFill>
                <a:latin typeface="+mj-lt"/>
              </a:rPr>
              <a:t>service</a:t>
            </a:r>
            <a:r>
              <a:rPr lang="en-US" altLang="en-US" sz="2000" dirty="0"/>
              <a:t> (</a:t>
            </a:r>
            <a:r>
              <a:rPr lang="en-US" altLang="en-US" sz="2000" b="1" dirty="0">
                <a:solidFill>
                  <a:srgbClr val="006699"/>
                </a:solidFill>
                <a:latin typeface="+mj-lt"/>
              </a:rPr>
              <a:t>NIS</a:t>
            </a:r>
            <a:r>
              <a:rPr lang="en-US" altLang="en-US" sz="2000" dirty="0"/>
              <a:t>) provide user-name, password, </a:t>
            </a:r>
            <a:r>
              <a:rPr lang="en-US" altLang="en-US" sz="2000" dirty="0" err="1"/>
              <a:t>userID</a:t>
            </a:r>
            <a:r>
              <a:rPr lang="en-US" altLang="en-US" sz="2000" dirty="0"/>
              <a:t>, group information</a:t>
            </a:r>
          </a:p>
          <a:p>
            <a:r>
              <a:rPr lang="en-US" altLang="en-US" sz="2000" dirty="0"/>
              <a:t>Microsoft’s </a:t>
            </a:r>
            <a:r>
              <a:rPr lang="en-US" altLang="en-US" sz="2000" b="1" dirty="0">
                <a:solidFill>
                  <a:srgbClr val="006699"/>
                </a:solidFill>
                <a:latin typeface="+mj-lt"/>
              </a:rPr>
              <a:t>common</a:t>
            </a:r>
            <a:r>
              <a:rPr lang="en-US" altLang="en-US" sz="2000" b="1" dirty="0">
                <a:solidFill>
                  <a:srgbClr val="3366FF"/>
                </a:solidFill>
              </a:rPr>
              <a:t> </a:t>
            </a:r>
            <a:r>
              <a:rPr lang="en-US" altLang="en-US" sz="2000" b="1" dirty="0">
                <a:solidFill>
                  <a:srgbClr val="006699"/>
                </a:solidFill>
                <a:latin typeface="+mj-lt"/>
              </a:rPr>
              <a:t>Internet</a:t>
            </a:r>
            <a:r>
              <a:rPr lang="en-US" altLang="en-US" sz="2000" b="1" dirty="0">
                <a:solidFill>
                  <a:srgbClr val="3366FF"/>
                </a:solidFill>
              </a:rPr>
              <a:t> </a:t>
            </a:r>
            <a:r>
              <a:rPr lang="en-US" altLang="en-US" sz="2000" b="1" dirty="0">
                <a:solidFill>
                  <a:srgbClr val="006699"/>
                </a:solidFill>
                <a:latin typeface="+mj-lt"/>
              </a:rPr>
              <a:t>file</a:t>
            </a:r>
            <a:r>
              <a:rPr lang="en-US" altLang="en-US" sz="2000" b="1" dirty="0">
                <a:solidFill>
                  <a:srgbClr val="3366FF"/>
                </a:solidFill>
              </a:rPr>
              <a:t> </a:t>
            </a:r>
            <a:r>
              <a:rPr lang="en-US" altLang="en-US" sz="2000" b="1" dirty="0">
                <a:solidFill>
                  <a:srgbClr val="006699"/>
                </a:solidFill>
                <a:latin typeface="+mj-lt"/>
              </a:rPr>
              <a:t>system</a:t>
            </a:r>
            <a:r>
              <a:rPr lang="en-US" altLang="en-US" sz="2000" b="1" dirty="0">
                <a:solidFill>
                  <a:srgbClr val="3366FF"/>
                </a:solidFill>
              </a:rPr>
              <a:t> </a:t>
            </a:r>
            <a:r>
              <a:rPr lang="en-US" altLang="en-US" sz="2000" dirty="0"/>
              <a:t>(</a:t>
            </a:r>
            <a:r>
              <a:rPr lang="en-US" altLang="en-US" sz="2000" b="1" dirty="0">
                <a:solidFill>
                  <a:srgbClr val="006699"/>
                </a:solidFill>
                <a:latin typeface="+mj-lt"/>
              </a:rPr>
              <a:t>CIFS</a:t>
            </a:r>
            <a:r>
              <a:rPr lang="en-US" altLang="en-US" sz="2000" dirty="0"/>
              <a:t>) network info used with user </a:t>
            </a:r>
            <a:r>
              <a:rPr lang="en-US" altLang="en-US" sz="2000" dirty="0" err="1"/>
              <a:t>auth</a:t>
            </a:r>
            <a:r>
              <a:rPr lang="en-US" altLang="en-US" sz="2000" dirty="0"/>
              <a:t> to create network logins that server uses to allow </a:t>
            </a:r>
            <a:r>
              <a:rPr lang="en-US" altLang="en-US" sz="2000" dirty="0" smtClean="0"/>
              <a:t>or </a:t>
            </a:r>
            <a:r>
              <a:rPr lang="en-US" altLang="en-US" sz="2000" dirty="0"/>
              <a:t>deny access</a:t>
            </a:r>
          </a:p>
          <a:p>
            <a:pPr lvl="1"/>
            <a:r>
              <a:rPr lang="en-US" altLang="en-US" sz="2000" b="1" dirty="0">
                <a:solidFill>
                  <a:srgbClr val="006699"/>
                </a:solidFill>
                <a:latin typeface="+mj-lt"/>
              </a:rPr>
              <a:t>Active</a:t>
            </a:r>
            <a:r>
              <a:rPr lang="en-US" altLang="en-US" sz="2000" b="1" dirty="0">
                <a:solidFill>
                  <a:srgbClr val="3366FF"/>
                </a:solidFill>
              </a:rPr>
              <a:t> </a:t>
            </a:r>
            <a:r>
              <a:rPr lang="en-US" altLang="en-US" sz="2000" b="1" dirty="0">
                <a:solidFill>
                  <a:srgbClr val="006699"/>
                </a:solidFill>
                <a:latin typeface="+mj-lt"/>
              </a:rPr>
              <a:t>directory</a:t>
            </a:r>
            <a:r>
              <a:rPr lang="en-US" altLang="en-US" sz="2000" b="1" dirty="0">
                <a:solidFill>
                  <a:srgbClr val="3366FF"/>
                </a:solidFill>
              </a:rPr>
              <a:t> </a:t>
            </a:r>
            <a:r>
              <a:rPr lang="en-US" altLang="en-US" sz="2000" dirty="0"/>
              <a:t>distributed naming service</a:t>
            </a:r>
          </a:p>
          <a:p>
            <a:pPr lvl="1"/>
            <a:r>
              <a:rPr lang="en-US" altLang="en-US" sz="2000" b="1" dirty="0">
                <a:solidFill>
                  <a:srgbClr val="006699"/>
                </a:solidFill>
                <a:latin typeface="+mj-lt"/>
              </a:rPr>
              <a:t>Kerberos-derived</a:t>
            </a:r>
            <a:r>
              <a:rPr lang="en-US" altLang="en-US" sz="2000" dirty="0"/>
              <a:t> network authentication protocol</a:t>
            </a:r>
          </a:p>
          <a:p>
            <a:r>
              <a:rPr lang="en-US" altLang="en-US" sz="2000" dirty="0"/>
              <a:t>Industry moving toward </a:t>
            </a:r>
            <a:r>
              <a:rPr lang="en-US" altLang="en-US" sz="2000" b="1" dirty="0">
                <a:solidFill>
                  <a:srgbClr val="006699"/>
                </a:solidFill>
                <a:latin typeface="+mj-lt"/>
              </a:rPr>
              <a:t>lightweight</a:t>
            </a:r>
            <a:r>
              <a:rPr lang="en-US" altLang="en-US" sz="2000" b="1" dirty="0">
                <a:solidFill>
                  <a:srgbClr val="3366FF"/>
                </a:solidFill>
              </a:rPr>
              <a:t> </a:t>
            </a:r>
            <a:r>
              <a:rPr lang="en-US" altLang="en-US" sz="2000" b="1" dirty="0">
                <a:solidFill>
                  <a:srgbClr val="006699"/>
                </a:solidFill>
                <a:latin typeface="+mj-lt"/>
              </a:rPr>
              <a:t>directory-access</a:t>
            </a:r>
            <a:r>
              <a:rPr lang="en-US" altLang="en-US" sz="2000" b="1" dirty="0">
                <a:solidFill>
                  <a:srgbClr val="3366FF"/>
                </a:solidFill>
              </a:rPr>
              <a:t> </a:t>
            </a:r>
            <a:r>
              <a:rPr lang="en-US" altLang="en-US" sz="2000" b="1" dirty="0">
                <a:solidFill>
                  <a:srgbClr val="006699"/>
                </a:solidFill>
                <a:latin typeface="+mj-lt"/>
              </a:rPr>
              <a:t>protocol</a:t>
            </a:r>
            <a:r>
              <a:rPr lang="en-US" altLang="en-US" sz="2000" b="1" dirty="0">
                <a:solidFill>
                  <a:srgbClr val="3366FF"/>
                </a:solidFill>
              </a:rPr>
              <a:t> </a:t>
            </a:r>
            <a:r>
              <a:rPr lang="en-US" altLang="en-US" sz="2000" dirty="0"/>
              <a:t>(</a:t>
            </a:r>
            <a:r>
              <a:rPr lang="en-US" altLang="en-US" sz="2000" b="1" dirty="0">
                <a:solidFill>
                  <a:srgbClr val="006699"/>
                </a:solidFill>
                <a:latin typeface="+mj-lt"/>
              </a:rPr>
              <a:t>LDAP</a:t>
            </a:r>
            <a:r>
              <a:rPr lang="en-US" altLang="en-US" sz="2000" dirty="0"/>
              <a:t>) as secure distributed naming mechanism</a:t>
            </a:r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>
            <a:extLst>
              <a:ext uri="{FF2B5EF4-FFF2-40B4-BE49-F238E27FC236}">
                <a16:creationId xmlns:a16="http://schemas.microsoft.com/office/drawing/2014/main" id="{92469F5A-D054-4E4C-8D73-2CEE36B84B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09609" y="245093"/>
            <a:ext cx="7196138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Consistency Semantics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9EB3D98A-F6BF-3B41-9B2E-150B41DCFC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7863" y="989013"/>
            <a:ext cx="7943623" cy="4530725"/>
          </a:xfrm>
        </p:spPr>
        <p:txBody>
          <a:bodyPr/>
          <a:lstStyle/>
          <a:p>
            <a:pPr>
              <a:defRPr/>
            </a:pPr>
            <a:r>
              <a:rPr lang="en-US" altLang="en-US" dirty="0"/>
              <a:t>Important criteria for evaluating file sharing-file systems</a:t>
            </a:r>
          </a:p>
          <a:p>
            <a:pPr>
              <a:defRPr/>
            </a:pPr>
            <a:r>
              <a:rPr lang="en-US" altLang="en-US" dirty="0"/>
              <a:t>Specify how multiple users are to access shared file simultaneously</a:t>
            </a:r>
          </a:p>
          <a:p>
            <a:pPr lvl="1">
              <a:defRPr/>
            </a:pPr>
            <a:r>
              <a:rPr lang="en-US" altLang="en-US" dirty="0"/>
              <a:t>When modifications of data will be observed by other users</a:t>
            </a:r>
          </a:p>
          <a:p>
            <a:pPr lvl="1">
              <a:defRPr/>
            </a:pPr>
            <a:r>
              <a:rPr lang="en-US" altLang="en-US" dirty="0"/>
              <a:t>Directly related to process synchronization algorithms, but atomicity across a network has high overhead (see Andrew File System)</a:t>
            </a:r>
          </a:p>
          <a:p>
            <a:pPr>
              <a:defRPr/>
            </a:pPr>
            <a:r>
              <a:rPr lang="en-US" altLang="en-US" dirty="0"/>
              <a:t>The series of accesses between file open and closed called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file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session</a:t>
            </a:r>
          </a:p>
          <a:p>
            <a:pPr>
              <a:defRPr/>
            </a:pPr>
            <a:r>
              <a:rPr lang="en-US" altLang="en-US" dirty="0">
                <a:solidFill>
                  <a:srgbClr val="0000FF"/>
                </a:solidFill>
              </a:rPr>
              <a:t>UNIX semantics</a:t>
            </a:r>
          </a:p>
          <a:p>
            <a:pPr lvl="1">
              <a:defRPr/>
            </a:pPr>
            <a:r>
              <a:rPr lang="en-US" altLang="en-US" dirty="0"/>
              <a:t>Writes to open file </a:t>
            </a:r>
            <a:r>
              <a:rPr lang="en-US" altLang="en-US" dirty="0">
                <a:solidFill>
                  <a:srgbClr val="0000FF"/>
                </a:solidFill>
              </a:rPr>
              <a:t>immediately</a:t>
            </a:r>
            <a:r>
              <a:rPr lang="en-US" altLang="en-US" dirty="0"/>
              <a:t> visible to others with file open</a:t>
            </a:r>
          </a:p>
          <a:p>
            <a:pPr lvl="1">
              <a:defRPr/>
            </a:pPr>
            <a:r>
              <a:rPr lang="en-US" altLang="en-US" dirty="0"/>
              <a:t>One mode of sharing allows users to share pointer to current I/O location in file</a:t>
            </a:r>
          </a:p>
          <a:p>
            <a:pPr lvl="1">
              <a:defRPr/>
            </a:pPr>
            <a:r>
              <a:rPr lang="en-US" altLang="en-US" dirty="0"/>
              <a:t>Single physical image, accessed exclusively, contention causes process delays</a:t>
            </a:r>
          </a:p>
          <a:p>
            <a:pPr>
              <a:defRPr/>
            </a:pPr>
            <a:r>
              <a:rPr lang="en-US" altLang="en-US" dirty="0">
                <a:solidFill>
                  <a:srgbClr val="0000FF"/>
                </a:solidFill>
              </a:rPr>
              <a:t>Session semantics </a:t>
            </a:r>
            <a:r>
              <a:rPr lang="en-US" altLang="en-US" dirty="0"/>
              <a:t>(Andrew file system (</a:t>
            </a:r>
            <a:r>
              <a:rPr lang="en-US" altLang="en-US" dirty="0" err="1"/>
              <a:t>OpenAFS</a:t>
            </a:r>
            <a:r>
              <a:rPr lang="en-US" altLang="en-US" dirty="0"/>
              <a:t>))</a:t>
            </a:r>
          </a:p>
          <a:p>
            <a:pPr lvl="1">
              <a:defRPr/>
            </a:pPr>
            <a:r>
              <a:rPr lang="en-US" altLang="en-US" dirty="0"/>
              <a:t>Writes to open file not visible during session, only at close</a:t>
            </a:r>
          </a:p>
          <a:p>
            <a:pPr lvl="1">
              <a:defRPr/>
            </a:pPr>
            <a:r>
              <a:rPr lang="en-US" altLang="en-US" dirty="0"/>
              <a:t>Can be several copies, each changed independently </a:t>
            </a:r>
          </a:p>
          <a:p>
            <a:pPr marL="0" indent="0">
              <a:buFont typeface="Monotype Sorts" pitchFamily="2" charset="2"/>
              <a:buNone/>
              <a:defRPr/>
            </a:pPr>
            <a:endParaRPr lang="en-US" alt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>
            <a:extLst>
              <a:ext uri="{FF2B5EF4-FFF2-40B4-BE49-F238E27FC236}">
                <a16:creationId xmlns:a16="http://schemas.microsoft.com/office/drawing/2014/main" id="{CFBA0F71-0223-4CF6-8260-91065F1C77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23148" y="254422"/>
            <a:ext cx="7800975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The Sun Network File System (NFS)</a:t>
            </a:r>
          </a:p>
        </p:txBody>
      </p:sp>
      <p:sp>
        <p:nvSpPr>
          <p:cNvPr id="28674" name="Rectangle 3">
            <a:extLst>
              <a:ext uri="{FF2B5EF4-FFF2-40B4-BE49-F238E27FC236}">
                <a16:creationId xmlns:a16="http://schemas.microsoft.com/office/drawing/2014/main" id="{69086A68-4E7A-4431-BCC8-A4315CF33C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95154" y="1233488"/>
            <a:ext cx="7530387" cy="4530725"/>
          </a:xfrm>
        </p:spPr>
        <p:txBody>
          <a:bodyPr/>
          <a:lstStyle/>
          <a:p>
            <a:r>
              <a:rPr lang="en-US" altLang="en-US" sz="2400" dirty="0"/>
              <a:t>An implementation and a specification of a software system for accessing remote files across LANs (or WANs)</a:t>
            </a:r>
            <a:br>
              <a:rPr lang="en-US" altLang="en-US" sz="2400" dirty="0"/>
            </a:br>
            <a:endParaRPr lang="en-US" altLang="en-US" sz="2400" dirty="0"/>
          </a:p>
          <a:p>
            <a:r>
              <a:rPr lang="en-US" altLang="en-US" sz="2400" dirty="0"/>
              <a:t>The implementation originally part of SunOS operating system, now industry standard / very common</a:t>
            </a:r>
          </a:p>
          <a:p>
            <a:r>
              <a:rPr lang="en-US" altLang="en-US" sz="2400" dirty="0"/>
              <a:t>Can use unreliable datagram protocol (UDP/IP) or TCP/IP, over Ethernet or other network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>
            <a:extLst>
              <a:ext uri="{FF2B5EF4-FFF2-40B4-BE49-F238E27FC236}">
                <a16:creationId xmlns:a16="http://schemas.microsoft.com/office/drawing/2014/main" id="{CEABDC6A-9E35-4C08-BC8C-E1595F5BB1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18064" y="242303"/>
            <a:ext cx="779145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NFS (Cont.)</a:t>
            </a:r>
          </a:p>
        </p:txBody>
      </p:sp>
      <p:sp>
        <p:nvSpPr>
          <p:cNvPr id="30722" name="Rectangle 3">
            <a:extLst>
              <a:ext uri="{FF2B5EF4-FFF2-40B4-BE49-F238E27FC236}">
                <a16:creationId xmlns:a16="http://schemas.microsoft.com/office/drawing/2014/main" id="{3DD3DC2E-6BDD-4355-AB07-8A08AE730E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99760" y="1233488"/>
            <a:ext cx="7619089" cy="45307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000" dirty="0"/>
              <a:t>Interconnected workstations viewed as a set of independent machines with independent file systems, which allows sharing among these file systems in a transparent manner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A remote directory is </a:t>
            </a:r>
            <a:r>
              <a:rPr lang="en-US" altLang="en-US" sz="2000" dirty="0">
                <a:solidFill>
                  <a:srgbClr val="0000FF"/>
                </a:solidFill>
              </a:rPr>
              <a:t>mounted</a:t>
            </a:r>
            <a:r>
              <a:rPr lang="en-US" altLang="en-US" sz="2000" dirty="0"/>
              <a:t> over a local file system directory</a:t>
            </a:r>
          </a:p>
          <a:p>
            <a:pPr lvl="2">
              <a:lnSpc>
                <a:spcPct val="90000"/>
              </a:lnSpc>
            </a:pPr>
            <a:r>
              <a:rPr lang="en-US" altLang="en-US" sz="2000" dirty="0"/>
              <a:t>The mounted directory looks like an integral subtree of the local file system, replacing the subtree descending from the local directory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Specification of the remote directory for the mount operation is </a:t>
            </a:r>
            <a:r>
              <a:rPr lang="en-US" altLang="en-US" sz="2000" dirty="0">
                <a:solidFill>
                  <a:srgbClr val="0000FF"/>
                </a:solidFill>
              </a:rPr>
              <a:t>nontransparent</a:t>
            </a:r>
            <a:r>
              <a:rPr lang="en-US" altLang="en-US" sz="2000" dirty="0"/>
              <a:t>; the host name of the remote directory has to be provided</a:t>
            </a:r>
          </a:p>
          <a:p>
            <a:pPr lvl="2">
              <a:lnSpc>
                <a:spcPct val="90000"/>
              </a:lnSpc>
            </a:pPr>
            <a:r>
              <a:rPr lang="en-US" altLang="en-US" sz="2000" dirty="0"/>
              <a:t>Files in the remote directory can then be accessed in a transparent manner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Subject to access-rights accreditation, potentially any file system (or directory within a file system), can be mounted remotely on top of any local directory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>
            <a:extLst>
              <a:ext uri="{FF2B5EF4-FFF2-40B4-BE49-F238E27FC236}">
                <a16:creationId xmlns:a16="http://schemas.microsoft.com/office/drawing/2014/main" id="{6278F5FE-B10E-4699-B691-826E2F22FC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94524" y="247880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NFS (Cont.)</a:t>
            </a:r>
          </a:p>
        </p:txBody>
      </p:sp>
      <p:sp>
        <p:nvSpPr>
          <p:cNvPr id="32770" name="Rectangle 3">
            <a:extLst>
              <a:ext uri="{FF2B5EF4-FFF2-40B4-BE49-F238E27FC236}">
                <a16:creationId xmlns:a16="http://schemas.microsoft.com/office/drawing/2014/main" id="{EB15592E-97BC-40B9-9A06-042139E40B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99760" y="1233488"/>
            <a:ext cx="7544443" cy="4530725"/>
          </a:xfrm>
        </p:spPr>
        <p:txBody>
          <a:bodyPr/>
          <a:lstStyle/>
          <a:p>
            <a:r>
              <a:rPr lang="en-US" altLang="en-US" sz="2000" dirty="0"/>
              <a:t>NFS is designed to operate in a </a:t>
            </a:r>
            <a:r>
              <a:rPr lang="en-US" altLang="en-US" sz="2000" dirty="0">
                <a:solidFill>
                  <a:srgbClr val="0000FF"/>
                </a:solidFill>
              </a:rPr>
              <a:t>heterogeneous</a:t>
            </a:r>
            <a:r>
              <a:rPr lang="en-US" altLang="en-US" sz="2000" dirty="0"/>
              <a:t> environment of different machines, operating systems, and network architectures; the NFS specifications independent of these media</a:t>
            </a:r>
          </a:p>
          <a:p>
            <a:r>
              <a:rPr lang="en-US" altLang="en-US" sz="2000" dirty="0" smtClean="0"/>
              <a:t>This </a:t>
            </a:r>
            <a:r>
              <a:rPr lang="en-US" altLang="en-US" sz="2000" dirty="0"/>
              <a:t>independence is achieved through the use of </a:t>
            </a:r>
            <a:r>
              <a:rPr lang="en-US" altLang="en-US" sz="2000" dirty="0">
                <a:solidFill>
                  <a:srgbClr val="0000FF"/>
                </a:solidFill>
              </a:rPr>
              <a:t>RPC</a:t>
            </a:r>
            <a:r>
              <a:rPr lang="en-US" altLang="en-US" sz="2000" dirty="0"/>
              <a:t> primitives built on top of an External Data Representation (XDR) protocol used between two implementation-independent </a:t>
            </a:r>
            <a:r>
              <a:rPr lang="en-US" altLang="en-US" sz="2000" dirty="0" smtClean="0"/>
              <a:t>interfaces</a:t>
            </a:r>
            <a:endParaRPr lang="en-US" altLang="en-US" sz="2000" dirty="0"/>
          </a:p>
          <a:p>
            <a:r>
              <a:rPr lang="en-US" altLang="en-US" sz="2000" dirty="0" smtClean="0"/>
              <a:t>The </a:t>
            </a:r>
            <a:r>
              <a:rPr lang="en-US" altLang="en-US" sz="2000" dirty="0"/>
              <a:t>NFS specification distinguishes between the services provided by a mount mechanism and the actual remote-file-access services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>
            <a:extLst>
              <a:ext uri="{FF2B5EF4-FFF2-40B4-BE49-F238E27FC236}">
                <a16:creationId xmlns:a16="http://schemas.microsoft.com/office/drawing/2014/main" id="{7771F7E8-B300-423B-ABC7-BE5EC63D81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96859" y="242306"/>
            <a:ext cx="77724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Three Independent File Systems</a:t>
            </a:r>
            <a:endParaRPr lang="en-US" altLang="en-US" sz="2400" dirty="0"/>
          </a:p>
        </p:txBody>
      </p:sp>
      <p:pic>
        <p:nvPicPr>
          <p:cNvPr id="34818" name="Picture 2">
            <a:extLst>
              <a:ext uri="{FF2B5EF4-FFF2-40B4-BE49-F238E27FC236}">
                <a16:creationId xmlns:a16="http://schemas.microsoft.com/office/drawing/2014/main" id="{31162EB1-9ACA-4D23-87D9-F72DCBFA9E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5138" y="2090738"/>
            <a:ext cx="6507162" cy="329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2">
            <a:extLst>
              <a:ext uri="{FF2B5EF4-FFF2-40B4-BE49-F238E27FC236}">
                <a16:creationId xmlns:a16="http://schemas.microsoft.com/office/drawing/2014/main" id="{0F417A90-2D25-4E2B-91A3-297AEBB9C3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0518" y="242306"/>
            <a:ext cx="8047037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 Outline</a:t>
            </a:r>
          </a:p>
        </p:txBody>
      </p:sp>
      <p:sp>
        <p:nvSpPr>
          <p:cNvPr id="7170" name="Rectangle 3">
            <a:extLst>
              <a:ext uri="{FF2B5EF4-FFF2-40B4-BE49-F238E27FC236}">
                <a16:creationId xmlns:a16="http://schemas.microsoft.com/office/drawing/2014/main" id="{5D9BE68B-E041-4593-B63A-52679DD1D7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95836" y="1125538"/>
            <a:ext cx="7583232" cy="4530725"/>
          </a:xfrm>
        </p:spPr>
        <p:txBody>
          <a:bodyPr/>
          <a:lstStyle/>
          <a:p>
            <a:r>
              <a:rPr lang="en-US" altLang="en-US" sz="2400" dirty="0"/>
              <a:t>File Systems</a:t>
            </a:r>
          </a:p>
          <a:p>
            <a:r>
              <a:rPr lang="en-US" altLang="en-US" sz="2400" dirty="0"/>
              <a:t>File-System Mounting</a:t>
            </a:r>
          </a:p>
          <a:p>
            <a:r>
              <a:rPr lang="en-US" altLang="en-US" sz="2400" dirty="0"/>
              <a:t>Partitions and Mounting</a:t>
            </a:r>
          </a:p>
          <a:p>
            <a:r>
              <a:rPr lang="en-US" altLang="en-US" sz="2400" dirty="0"/>
              <a:t>File Sharing</a:t>
            </a:r>
          </a:p>
          <a:p>
            <a:r>
              <a:rPr lang="en-US" altLang="en-US" sz="2400" dirty="0"/>
              <a:t>Virtual File Systems</a:t>
            </a:r>
          </a:p>
          <a:p>
            <a:r>
              <a:rPr lang="en-US" altLang="en-US" sz="2400" dirty="0"/>
              <a:t>Remote File Systems</a:t>
            </a:r>
          </a:p>
          <a:p>
            <a:r>
              <a:rPr lang="en-US" altLang="en-US" sz="2400" dirty="0"/>
              <a:t>Consistency Semantics</a:t>
            </a:r>
          </a:p>
          <a:p>
            <a:r>
              <a:rPr lang="en-US" altLang="en-US" sz="2400" dirty="0"/>
              <a:t>NFS</a:t>
            </a:r>
          </a:p>
        </p:txBody>
      </p:sp>
      <p:sp>
        <p:nvSpPr>
          <p:cNvPr id="7171" name="Rectangle 4">
            <a:extLst>
              <a:ext uri="{FF2B5EF4-FFF2-40B4-BE49-F238E27FC236}">
                <a16:creationId xmlns:a16="http://schemas.microsoft.com/office/drawing/2014/main" id="{74199887-4B4A-41F5-998B-49122298E4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4725" y="1531938"/>
            <a:ext cx="702945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/>
          <a:lstStyle>
            <a:lvl1pPr>
              <a:spcBef>
                <a:spcPct val="35000"/>
              </a:spcBef>
              <a:buClr>
                <a:srgbClr val="993300"/>
              </a:buClr>
              <a:buSzPct val="90000"/>
              <a:buFont typeface="Monotype Sorts" pitchFamily="-84" charset="2"/>
              <a:buChar char="n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5000"/>
              </a:spcBef>
              <a:buClr>
                <a:srgbClr val="CC6600"/>
              </a:buClr>
              <a:buSzPct val="80000"/>
              <a:buFont typeface="Monotype Sorts" pitchFamily="-84" charset="2"/>
              <a:buChar char="l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5000"/>
              </a:spcBef>
              <a:buClr>
                <a:srgbClr val="009900"/>
              </a:buClr>
              <a:buSzPct val="75000"/>
              <a:buFont typeface="Webdings" panose="05030102010509060703" pitchFamily="18" charset="2"/>
              <a:buChar char="4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SzPct val="75000"/>
              <a:buChar char="–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5000"/>
              </a:spcBef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en-US" altLang="en-US" sz="2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>
            <a:extLst>
              <a:ext uri="{FF2B5EF4-FFF2-40B4-BE49-F238E27FC236}">
                <a16:creationId xmlns:a16="http://schemas.microsoft.com/office/drawing/2014/main" id="{08C715E1-203F-4E26-AD3A-CAC0A7153C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73642" y="232005"/>
            <a:ext cx="7635875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Mounting in NFS </a:t>
            </a:r>
            <a:endParaRPr lang="en-US" altLang="en-US" sz="2400" dirty="0"/>
          </a:p>
        </p:txBody>
      </p:sp>
      <p:sp>
        <p:nvSpPr>
          <p:cNvPr id="36866" name="Text Box 4">
            <a:extLst>
              <a:ext uri="{FF2B5EF4-FFF2-40B4-BE49-F238E27FC236}">
                <a16:creationId xmlns:a16="http://schemas.microsoft.com/office/drawing/2014/main" id="{5EEFF659-FC68-4EA5-B5E1-98A9A1384D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8763" y="5310188"/>
            <a:ext cx="10255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 anchor="ctr">
            <a:spAutoFit/>
          </a:bodyPr>
          <a:lstStyle>
            <a:lvl1pPr>
              <a:spcBef>
                <a:spcPct val="35000"/>
              </a:spcBef>
              <a:buClr>
                <a:srgbClr val="993300"/>
              </a:buClr>
              <a:buSzPct val="90000"/>
              <a:buFont typeface="Monotype Sorts" pitchFamily="-84" charset="2"/>
              <a:buChar char="n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5000"/>
              </a:spcBef>
              <a:buClr>
                <a:srgbClr val="CC6600"/>
              </a:buClr>
              <a:buSzPct val="80000"/>
              <a:buFont typeface="Monotype Sorts" pitchFamily="-84" charset="2"/>
              <a:buChar char="l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5000"/>
              </a:spcBef>
              <a:buClr>
                <a:srgbClr val="009900"/>
              </a:buClr>
              <a:buSzPct val="75000"/>
              <a:buFont typeface="Webdings" panose="05030102010509060703" pitchFamily="18" charset="2"/>
              <a:buChar char="4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SzPct val="75000"/>
              <a:buChar char="–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5000"/>
              </a:spcBef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kumimoji="0" lang="en-US" altLang="en-US" sz="2000"/>
              <a:t>Mounts</a:t>
            </a:r>
          </a:p>
        </p:txBody>
      </p:sp>
      <p:sp>
        <p:nvSpPr>
          <p:cNvPr id="36867" name="Text Box 5">
            <a:extLst>
              <a:ext uri="{FF2B5EF4-FFF2-40B4-BE49-F238E27FC236}">
                <a16:creationId xmlns:a16="http://schemas.microsoft.com/office/drawing/2014/main" id="{98F1C3E4-0042-45B0-8CDE-F6A18DD2B3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1775" y="5294313"/>
            <a:ext cx="23082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 anchor="ctr">
            <a:spAutoFit/>
          </a:bodyPr>
          <a:lstStyle>
            <a:lvl1pPr>
              <a:spcBef>
                <a:spcPct val="35000"/>
              </a:spcBef>
              <a:buClr>
                <a:srgbClr val="993300"/>
              </a:buClr>
              <a:buSzPct val="90000"/>
              <a:buFont typeface="Monotype Sorts" pitchFamily="-84" charset="2"/>
              <a:buChar char="n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5000"/>
              </a:spcBef>
              <a:buClr>
                <a:srgbClr val="CC6600"/>
              </a:buClr>
              <a:buSzPct val="80000"/>
              <a:buFont typeface="Monotype Sorts" pitchFamily="-84" charset="2"/>
              <a:buChar char="l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5000"/>
              </a:spcBef>
              <a:buClr>
                <a:srgbClr val="009900"/>
              </a:buClr>
              <a:buSzPct val="75000"/>
              <a:buFont typeface="Webdings" panose="05030102010509060703" pitchFamily="18" charset="2"/>
              <a:buChar char="4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SzPct val="75000"/>
              <a:buChar char="–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5000"/>
              </a:spcBef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kumimoji="0" lang="en-US" altLang="en-US" sz="2000"/>
              <a:t>Cascading mounts</a:t>
            </a:r>
          </a:p>
        </p:txBody>
      </p:sp>
      <p:pic>
        <p:nvPicPr>
          <p:cNvPr id="36868" name="Picture 2">
            <a:extLst>
              <a:ext uri="{FF2B5EF4-FFF2-40B4-BE49-F238E27FC236}">
                <a16:creationId xmlns:a16="http://schemas.microsoft.com/office/drawing/2014/main" id="{73BC0C94-81A8-4E4F-A3F8-3C7976A9FE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5" y="1487488"/>
            <a:ext cx="4670425" cy="352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>
            <a:extLst>
              <a:ext uri="{FF2B5EF4-FFF2-40B4-BE49-F238E27FC236}">
                <a16:creationId xmlns:a16="http://schemas.microsoft.com/office/drawing/2014/main" id="{654262BB-0465-494C-A7E7-4885A44020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98490" y="247880"/>
            <a:ext cx="7713662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NFS Mount Protocol</a:t>
            </a:r>
          </a:p>
        </p:txBody>
      </p:sp>
      <p:sp>
        <p:nvSpPr>
          <p:cNvPr id="38914" name="Rectangle 3">
            <a:extLst>
              <a:ext uri="{FF2B5EF4-FFF2-40B4-BE49-F238E27FC236}">
                <a16:creationId xmlns:a16="http://schemas.microsoft.com/office/drawing/2014/main" id="{D667553B-3CC5-4579-8674-30C39BEEE0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8030" y="1090613"/>
            <a:ext cx="7612158" cy="4884737"/>
          </a:xfrm>
        </p:spPr>
        <p:txBody>
          <a:bodyPr/>
          <a:lstStyle/>
          <a:p>
            <a:r>
              <a:rPr lang="en-US" altLang="en-US" sz="2000" dirty="0"/>
              <a:t>Establishes</a:t>
            </a:r>
            <a:r>
              <a:rPr lang="en-US" altLang="en-US" dirty="0"/>
              <a:t> </a:t>
            </a:r>
            <a:r>
              <a:rPr lang="en-US" altLang="en-US" sz="2000" dirty="0"/>
              <a:t>initial logical connection between server and client</a:t>
            </a:r>
          </a:p>
          <a:p>
            <a:r>
              <a:rPr lang="en-US" altLang="en-US" sz="2000" dirty="0"/>
              <a:t>Mount operation includes name of remote directory to be mounted and name of server machine storing it</a:t>
            </a:r>
          </a:p>
          <a:p>
            <a:pPr lvl="1"/>
            <a:r>
              <a:rPr lang="en-US" altLang="en-US" sz="2000" dirty="0"/>
              <a:t>Mount request is mapped to corresponding RPC and forwarded to mount server running on server machine </a:t>
            </a:r>
          </a:p>
          <a:p>
            <a:pPr lvl="1"/>
            <a:r>
              <a:rPr lang="en-US" altLang="en-US" sz="2000" dirty="0"/>
              <a:t>Export list – specifies local file systems that server exports for mounting, along with names of machines that are permitted to mount them </a:t>
            </a:r>
          </a:p>
          <a:p>
            <a:r>
              <a:rPr lang="en-US" altLang="en-US" sz="2000" dirty="0"/>
              <a:t>Following a mount request that conforms to its export list, the server returns a file handle—a key for further accesses</a:t>
            </a:r>
          </a:p>
          <a:p>
            <a:pPr lvl="1"/>
            <a:r>
              <a:rPr lang="en-US" altLang="en-US" sz="2000" dirty="0"/>
              <a:t>File handle – a file-system identifier, and an </a:t>
            </a:r>
            <a:r>
              <a:rPr lang="en-US" altLang="en-US" sz="2000" dirty="0" err="1"/>
              <a:t>inode</a:t>
            </a:r>
            <a:r>
              <a:rPr lang="en-US" altLang="en-US" sz="2000" dirty="0"/>
              <a:t> number to identify the mounted directory within the exported file system</a:t>
            </a:r>
          </a:p>
          <a:p>
            <a:r>
              <a:rPr lang="en-US" altLang="en-US" sz="2000" dirty="0"/>
              <a:t>The mount operation changes only the user</a:t>
            </a:r>
            <a:r>
              <a:rPr lang="ja-JP" altLang="en-US" sz="2000" dirty="0"/>
              <a:t>’</a:t>
            </a:r>
            <a:r>
              <a:rPr lang="en-US" altLang="ja-JP" sz="2000" dirty="0"/>
              <a:t>s view and does not affect the server side </a:t>
            </a:r>
            <a:endParaRPr lang="en-US" altLang="en-US" sz="20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>
            <a:extLst>
              <a:ext uri="{FF2B5EF4-FFF2-40B4-BE49-F238E27FC236}">
                <a16:creationId xmlns:a16="http://schemas.microsoft.com/office/drawing/2014/main" id="{C1649B8D-2B20-4DAF-BB4D-90BF8B8526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32975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NFS Protocol</a:t>
            </a:r>
          </a:p>
        </p:txBody>
      </p:sp>
      <p:sp>
        <p:nvSpPr>
          <p:cNvPr id="40962" name="Rectangle 3">
            <a:extLst>
              <a:ext uri="{FF2B5EF4-FFF2-40B4-BE49-F238E27FC236}">
                <a16:creationId xmlns:a16="http://schemas.microsoft.com/office/drawing/2014/main" id="{A255955B-56FA-4698-9ECC-97A9E9FFEA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54075" y="1138238"/>
            <a:ext cx="7636782" cy="45307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000" dirty="0"/>
              <a:t>Provides a set of remote procedure calls for remote file </a:t>
            </a:r>
            <a:r>
              <a:rPr lang="en-US" altLang="en-US" sz="2000" dirty="0" smtClean="0"/>
              <a:t>operations:</a:t>
            </a:r>
            <a:endParaRPr lang="en-US" altLang="en-US" sz="2000" dirty="0"/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searching for a file within a directory 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reading a set of directory entries 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manipulating links and directories 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accessing file attributes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reading and writing files</a:t>
            </a:r>
          </a:p>
          <a:p>
            <a:pPr>
              <a:lnSpc>
                <a:spcPct val="90000"/>
              </a:lnSpc>
            </a:pPr>
            <a:r>
              <a:rPr lang="en-US" altLang="en-US" sz="2000" dirty="0"/>
              <a:t>NFS servers are </a:t>
            </a:r>
            <a:r>
              <a:rPr lang="en-US" altLang="en-US" sz="2000" b="1" dirty="0">
                <a:solidFill>
                  <a:srgbClr val="0000FF"/>
                </a:solidFill>
              </a:rPr>
              <a:t>stateless</a:t>
            </a:r>
            <a:r>
              <a:rPr lang="en-US" altLang="en-US" sz="2000" dirty="0"/>
              <a:t>; each request has to provide a full set of arguments  (NFS V4 is newer, less used – very different, stateful)</a:t>
            </a:r>
          </a:p>
          <a:p>
            <a:pPr>
              <a:lnSpc>
                <a:spcPct val="90000"/>
              </a:lnSpc>
            </a:pPr>
            <a:r>
              <a:rPr lang="en-US" altLang="en-US" sz="2000" dirty="0"/>
              <a:t>Modified data must be committed to the server</a:t>
            </a:r>
            <a:r>
              <a:rPr lang="ja-JP" altLang="en-US" sz="2000" dirty="0"/>
              <a:t>’</a:t>
            </a:r>
            <a:r>
              <a:rPr lang="en-US" altLang="ja-JP" sz="2000" dirty="0"/>
              <a:t>s disk before results are returned to the client (lose advantages of caching)</a:t>
            </a:r>
          </a:p>
          <a:p>
            <a:pPr>
              <a:lnSpc>
                <a:spcPct val="90000"/>
              </a:lnSpc>
            </a:pPr>
            <a:r>
              <a:rPr lang="en-US" altLang="en-US" sz="2000" dirty="0"/>
              <a:t>The NFS protocol does </a:t>
            </a:r>
            <a:r>
              <a:rPr lang="en-US" altLang="en-US" sz="2000" dirty="0">
                <a:solidFill>
                  <a:srgbClr val="0000FF"/>
                </a:solidFill>
              </a:rPr>
              <a:t>not</a:t>
            </a:r>
            <a:r>
              <a:rPr lang="en-US" altLang="en-US" sz="2000" dirty="0"/>
              <a:t> provide concurrency-control mechanisms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>
            <a:extLst>
              <a:ext uri="{FF2B5EF4-FFF2-40B4-BE49-F238E27FC236}">
                <a16:creationId xmlns:a16="http://schemas.microsoft.com/office/drawing/2014/main" id="{DBD32C01-4CF8-4735-80BA-DF6DF76C04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90724" y="357805"/>
            <a:ext cx="8047038" cy="457200"/>
          </a:xfrm>
        </p:spPr>
        <p:txBody>
          <a:bodyPr/>
          <a:lstStyle/>
          <a:p>
            <a:pPr eaLnBrk="1" hangingPunct="1"/>
            <a:r>
              <a:rPr lang="en-US" altLang="en-US" dirty="0"/>
              <a:t>Three Major Layers of NFS Architecture </a:t>
            </a:r>
          </a:p>
        </p:txBody>
      </p:sp>
      <p:sp>
        <p:nvSpPr>
          <p:cNvPr id="43010" name="Rectangle 3">
            <a:extLst>
              <a:ext uri="{FF2B5EF4-FFF2-40B4-BE49-F238E27FC236}">
                <a16:creationId xmlns:a16="http://schemas.microsoft.com/office/drawing/2014/main" id="{5B32DB85-3482-4DB6-B1E0-09AAF9956C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77078" y="1233488"/>
            <a:ext cx="7679093" cy="4530725"/>
          </a:xfrm>
        </p:spPr>
        <p:txBody>
          <a:bodyPr/>
          <a:lstStyle/>
          <a:p>
            <a:r>
              <a:rPr lang="en-US" altLang="en-US" sz="2000" dirty="0">
                <a:solidFill>
                  <a:srgbClr val="0000FF"/>
                </a:solidFill>
              </a:rPr>
              <a:t>UNIX file-system interface</a:t>
            </a:r>
            <a:r>
              <a:rPr lang="en-US" altLang="en-US" sz="2000" dirty="0"/>
              <a:t> (based on the </a:t>
            </a:r>
            <a:r>
              <a:rPr lang="en-US" altLang="en-US" sz="2000" b="1" dirty="0"/>
              <a:t>open, read, write</a:t>
            </a:r>
            <a:r>
              <a:rPr lang="en-US" altLang="en-US" sz="2000" dirty="0"/>
              <a:t>, and </a:t>
            </a:r>
            <a:r>
              <a:rPr lang="en-US" altLang="en-US" sz="2000" b="1" dirty="0"/>
              <a:t>close</a:t>
            </a:r>
            <a:r>
              <a:rPr lang="en-US" altLang="en-US" sz="2000" dirty="0"/>
              <a:t> calls, and </a:t>
            </a:r>
            <a:r>
              <a:rPr lang="en-US" altLang="en-US" sz="2000" b="1" dirty="0"/>
              <a:t>file </a:t>
            </a:r>
            <a:r>
              <a:rPr lang="en-US" altLang="en-US" sz="2000" b="1" dirty="0" smtClean="0"/>
              <a:t>descriptors</a:t>
            </a:r>
            <a:r>
              <a:rPr lang="en-US" altLang="en-US" sz="2000" dirty="0" smtClean="0"/>
              <a:t>)</a:t>
            </a:r>
            <a:endParaRPr lang="en-US" altLang="en-US" sz="2000" dirty="0"/>
          </a:p>
          <a:p>
            <a:r>
              <a:rPr lang="en-US" altLang="en-US" sz="2000" dirty="0" smtClean="0">
                <a:solidFill>
                  <a:srgbClr val="0000FF"/>
                </a:solidFill>
              </a:rPr>
              <a:t>Virtual </a:t>
            </a:r>
            <a:r>
              <a:rPr lang="en-US" altLang="en-US" sz="2000" dirty="0">
                <a:solidFill>
                  <a:srgbClr val="0000FF"/>
                </a:solidFill>
              </a:rPr>
              <a:t>File System (VFS) layer </a:t>
            </a:r>
            <a:r>
              <a:rPr lang="en-US" altLang="en-US" sz="2000" dirty="0"/>
              <a:t>– distinguishes local files from remote ones, and local files are further distinguished according to their file-system types</a:t>
            </a:r>
          </a:p>
          <a:p>
            <a:pPr lvl="1"/>
            <a:r>
              <a:rPr lang="en-US" altLang="en-US" sz="2000" dirty="0"/>
              <a:t>The VFS activates file-system-specific operations to handle local requests according to their file-system types </a:t>
            </a:r>
          </a:p>
          <a:p>
            <a:pPr lvl="1"/>
            <a:r>
              <a:rPr lang="en-US" altLang="en-US" sz="2000" dirty="0"/>
              <a:t>Calls the NFS protocol procedures for remote </a:t>
            </a:r>
            <a:r>
              <a:rPr lang="en-US" altLang="en-US" sz="2000" dirty="0" smtClean="0"/>
              <a:t>requests</a:t>
            </a:r>
            <a:endParaRPr lang="en-US" altLang="en-US" sz="2000" dirty="0"/>
          </a:p>
          <a:p>
            <a:r>
              <a:rPr lang="en-US" altLang="en-US" sz="2000" dirty="0">
                <a:solidFill>
                  <a:srgbClr val="0000FF"/>
                </a:solidFill>
              </a:rPr>
              <a:t>NFS service layer </a:t>
            </a:r>
            <a:r>
              <a:rPr lang="en-US" altLang="en-US" sz="2000" dirty="0"/>
              <a:t>– bottom layer of the architecture</a:t>
            </a:r>
          </a:p>
          <a:p>
            <a:pPr lvl="1"/>
            <a:r>
              <a:rPr lang="en-US" altLang="en-US" sz="2000" dirty="0"/>
              <a:t>Implements the NFS protocol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>
            <a:extLst>
              <a:ext uri="{FF2B5EF4-FFF2-40B4-BE49-F238E27FC236}">
                <a16:creationId xmlns:a16="http://schemas.microsoft.com/office/drawing/2014/main" id="{951C4CDF-9793-439E-A017-D111AE2862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65610" y="254424"/>
            <a:ext cx="782955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Schematic View of NFS Architecture </a:t>
            </a:r>
            <a:endParaRPr lang="en-US" altLang="en-US" sz="2400" dirty="0"/>
          </a:p>
        </p:txBody>
      </p:sp>
      <p:pic>
        <p:nvPicPr>
          <p:cNvPr id="45058" name="Picture 2">
            <a:extLst>
              <a:ext uri="{FF2B5EF4-FFF2-40B4-BE49-F238E27FC236}">
                <a16:creationId xmlns:a16="http://schemas.microsoft.com/office/drawing/2014/main" id="{7C7D0D35-A11B-46D8-9809-73B369FB0D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825" y="1423988"/>
            <a:ext cx="6604000" cy="447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>
            <a:extLst>
              <a:ext uri="{FF2B5EF4-FFF2-40B4-BE49-F238E27FC236}">
                <a16:creationId xmlns:a16="http://schemas.microsoft.com/office/drawing/2014/main" id="{20BA528B-BA92-49E7-A32F-84CB53FF57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75891" y="247880"/>
            <a:ext cx="7654925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NFS Path-Name Translation</a:t>
            </a:r>
          </a:p>
        </p:txBody>
      </p:sp>
      <p:sp>
        <p:nvSpPr>
          <p:cNvPr id="47106" name="Rectangle 3">
            <a:extLst>
              <a:ext uri="{FF2B5EF4-FFF2-40B4-BE49-F238E27FC236}">
                <a16:creationId xmlns:a16="http://schemas.microsoft.com/office/drawing/2014/main" id="{C796DC7F-9599-4A43-8B91-865902F95C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67746" y="1233488"/>
            <a:ext cx="7763070" cy="4530725"/>
          </a:xfrm>
        </p:spPr>
        <p:txBody>
          <a:bodyPr/>
          <a:lstStyle/>
          <a:p>
            <a:r>
              <a:rPr lang="en-US" altLang="en-US" sz="2400" dirty="0"/>
              <a:t>Performed by breaking the path into component names and performing a separate NFS lookup call for every pair of component name and directory </a:t>
            </a:r>
            <a:r>
              <a:rPr lang="en-US" altLang="en-US" sz="2400" dirty="0" err="1" smtClean="0"/>
              <a:t>vnode</a:t>
            </a:r>
            <a:endParaRPr lang="en-US" altLang="en-US" sz="2400" dirty="0"/>
          </a:p>
          <a:p>
            <a:r>
              <a:rPr lang="en-US" altLang="en-US" sz="2400" dirty="0" smtClean="0"/>
              <a:t>To </a:t>
            </a:r>
            <a:r>
              <a:rPr lang="en-US" altLang="en-US" sz="2400" dirty="0"/>
              <a:t>make lookup faster, a directory name lookup cache on the </a:t>
            </a:r>
            <a:r>
              <a:rPr lang="en-US" altLang="en-US" sz="2400" dirty="0" smtClean="0"/>
              <a:t>client</a:t>
            </a:r>
            <a:r>
              <a:rPr lang="en-US" altLang="ja-JP" sz="2400" dirty="0" smtClean="0"/>
              <a:t> </a:t>
            </a:r>
            <a:r>
              <a:rPr lang="en-US" altLang="ja-JP" sz="2400" dirty="0"/>
              <a:t>side holds the </a:t>
            </a:r>
            <a:r>
              <a:rPr lang="en-US" altLang="ja-JP" sz="2400" dirty="0" err="1"/>
              <a:t>vnodes</a:t>
            </a:r>
            <a:r>
              <a:rPr lang="en-US" altLang="ja-JP" sz="2400" dirty="0"/>
              <a:t> for remote directory names</a:t>
            </a:r>
            <a:endParaRPr lang="en-US" altLang="en-US" sz="24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>
            <a:extLst>
              <a:ext uri="{FF2B5EF4-FFF2-40B4-BE49-F238E27FC236}">
                <a16:creationId xmlns:a16="http://schemas.microsoft.com/office/drawing/2014/main" id="{996B9C00-B6E3-40F6-A357-056E8EC1D0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69311" y="245093"/>
            <a:ext cx="7596187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NFS Remote Operations</a:t>
            </a:r>
          </a:p>
        </p:txBody>
      </p:sp>
      <p:sp>
        <p:nvSpPr>
          <p:cNvPr id="49154" name="Rectangle 3">
            <a:extLst>
              <a:ext uri="{FF2B5EF4-FFF2-40B4-BE49-F238E27FC236}">
                <a16:creationId xmlns:a16="http://schemas.microsoft.com/office/drawing/2014/main" id="{3B9F98CD-A8CD-4976-B421-0D3BC86E0B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67747" y="1233488"/>
            <a:ext cx="7697751" cy="4959350"/>
          </a:xfrm>
        </p:spPr>
        <p:txBody>
          <a:bodyPr/>
          <a:lstStyle/>
          <a:p>
            <a:r>
              <a:rPr lang="en-US" altLang="en-US" sz="2000" dirty="0"/>
              <a:t>Nearly one-to-one correspondence between regular UNIX  system calls and the NFS protocol RPCs (except opening and closing files)</a:t>
            </a:r>
            <a:endParaRPr lang="en-US" altLang="en-US" sz="900" dirty="0"/>
          </a:p>
          <a:p>
            <a:r>
              <a:rPr lang="en-US" altLang="en-US" sz="2000" dirty="0"/>
              <a:t>NFS adheres to the remote-service paradigm, but employs buffering and caching techniques for the sake of performance </a:t>
            </a:r>
            <a:endParaRPr lang="en-US" altLang="en-US" sz="900" dirty="0"/>
          </a:p>
          <a:p>
            <a:r>
              <a:rPr lang="en-US" altLang="en-US" sz="2000" dirty="0">
                <a:solidFill>
                  <a:srgbClr val="0000FF"/>
                </a:solidFill>
              </a:rPr>
              <a:t>File-blocks cache</a:t>
            </a:r>
            <a:r>
              <a:rPr lang="en-US" altLang="en-US" sz="2000" dirty="0"/>
              <a:t> – when a file is opened, the kernel checks with the remote server whether to fetch or revalidate the cached attributes</a:t>
            </a:r>
          </a:p>
          <a:p>
            <a:pPr lvl="1"/>
            <a:r>
              <a:rPr lang="en-US" altLang="en-US" sz="2000" dirty="0"/>
              <a:t>Cached file blocks are used only if the corresponding cached attributes are up to date</a:t>
            </a:r>
            <a:endParaRPr lang="en-US" altLang="en-US" sz="900" dirty="0"/>
          </a:p>
          <a:p>
            <a:r>
              <a:rPr lang="en-US" altLang="en-US" sz="2000" dirty="0">
                <a:solidFill>
                  <a:srgbClr val="0000FF"/>
                </a:solidFill>
              </a:rPr>
              <a:t>File-attribute cache </a:t>
            </a:r>
            <a:r>
              <a:rPr lang="en-US" altLang="en-US" sz="2000" dirty="0"/>
              <a:t>– the attribute cache is updated whenever new attributes arrive from the server</a:t>
            </a:r>
            <a:endParaRPr lang="en-US" altLang="en-US" sz="900" dirty="0"/>
          </a:p>
          <a:p>
            <a:r>
              <a:rPr lang="en-US" altLang="en-US" sz="2000" dirty="0"/>
              <a:t>Clients do not free delayed-write blocks until the server confirms that the data have been written to disk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>
            <a:extLst>
              <a:ext uri="{FF2B5EF4-FFF2-40B4-BE49-F238E27FC236}">
                <a16:creationId xmlns:a16="http://schemas.microsoft.com/office/drawing/2014/main" id="{2C32D9D4-D467-4843-9254-8721133BC45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End of Chapter 15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2">
            <a:extLst>
              <a:ext uri="{FF2B5EF4-FFF2-40B4-BE49-F238E27FC236}">
                <a16:creationId xmlns:a16="http://schemas.microsoft.com/office/drawing/2014/main" id="{B0D3800B-48AC-4591-9AF2-22EAF5D099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5901" y="247880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Objectives</a:t>
            </a:r>
          </a:p>
        </p:txBody>
      </p:sp>
      <p:sp>
        <p:nvSpPr>
          <p:cNvPr id="9218" name="Rectangle 3">
            <a:extLst>
              <a:ext uri="{FF2B5EF4-FFF2-40B4-BE49-F238E27FC236}">
                <a16:creationId xmlns:a16="http://schemas.microsoft.com/office/drawing/2014/main" id="{5A6C180F-C95B-4BD2-A135-F305874E25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6409" y="1219200"/>
            <a:ext cx="7613777" cy="4530725"/>
          </a:xfrm>
        </p:spPr>
        <p:txBody>
          <a:bodyPr/>
          <a:lstStyle/>
          <a:p>
            <a:r>
              <a:rPr lang="en-US" altLang="en-US" sz="2400" dirty="0"/>
              <a:t>Delve into the details of file systems and their implementation</a:t>
            </a:r>
          </a:p>
          <a:p>
            <a:r>
              <a:rPr lang="en-US" altLang="en-US" sz="2400" dirty="0"/>
              <a:t>Explore booting and file sharing</a:t>
            </a:r>
          </a:p>
          <a:p>
            <a:r>
              <a:rPr lang="en-US" altLang="en-US" sz="2400" dirty="0"/>
              <a:t>Describe remote file systems, using </a:t>
            </a:r>
            <a:r>
              <a:rPr lang="en-US" altLang="en-US" sz="2400" dirty="0">
                <a:solidFill>
                  <a:srgbClr val="0000FF"/>
                </a:solidFill>
              </a:rPr>
              <a:t>NFS</a:t>
            </a:r>
            <a:r>
              <a:rPr lang="en-US" altLang="en-US" sz="2400" dirty="0"/>
              <a:t> as an example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le 1">
            <a:extLst>
              <a:ext uri="{FF2B5EF4-FFF2-40B4-BE49-F238E27FC236}">
                <a16:creationId xmlns:a16="http://schemas.microsoft.com/office/drawing/2014/main" id="{7814D08D-6FB8-4844-A813-CA9C5F0B9A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42645"/>
            <a:ext cx="8229600" cy="576262"/>
          </a:xfrm>
        </p:spPr>
        <p:txBody>
          <a:bodyPr/>
          <a:lstStyle/>
          <a:p>
            <a:r>
              <a:rPr lang="en-US" altLang="en-US" dirty="0"/>
              <a:t>File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732367-CE0A-974C-9151-9FBD2E1F62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6408" y="1117600"/>
            <a:ext cx="7604449" cy="4530725"/>
          </a:xfrm>
        </p:spPr>
        <p:txBody>
          <a:bodyPr/>
          <a:lstStyle/>
          <a:p>
            <a:pPr>
              <a:defRPr/>
            </a:pPr>
            <a:r>
              <a:rPr lang="en-US" dirty="0"/>
              <a:t>General-purpose computers can have multiple storage devices</a:t>
            </a:r>
          </a:p>
          <a:p>
            <a:pPr lvl="1">
              <a:defRPr/>
            </a:pPr>
            <a:r>
              <a:rPr lang="en-US" dirty="0"/>
              <a:t>Devices can be sliced into partitions, which hold volumes</a:t>
            </a:r>
          </a:p>
          <a:p>
            <a:pPr lvl="1">
              <a:defRPr/>
            </a:pPr>
            <a:r>
              <a:rPr lang="en-US" dirty="0"/>
              <a:t>Volumes can span multiple partitions</a:t>
            </a:r>
          </a:p>
          <a:p>
            <a:pPr lvl="1">
              <a:defRPr/>
            </a:pPr>
            <a:r>
              <a:rPr lang="en-US" dirty="0"/>
              <a:t>Each volume usually formatted into a file system</a:t>
            </a:r>
          </a:p>
          <a:p>
            <a:pPr lvl="1">
              <a:defRPr/>
            </a:pPr>
            <a:r>
              <a:rPr lang="en-US" dirty="0"/>
              <a:t># of file systems varies, typically dozens available to choose from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Typical storage device organization:</a:t>
            </a:r>
          </a:p>
          <a:p>
            <a:pPr marL="457200" lvl="1" indent="0">
              <a:buFont typeface="Monotype Sorts" pitchFamily="2" charset="2"/>
              <a:buNone/>
              <a:defRPr/>
            </a:pPr>
            <a:endParaRPr lang="en-US" dirty="0"/>
          </a:p>
        </p:txBody>
      </p:sp>
      <p:pic>
        <p:nvPicPr>
          <p:cNvPr id="11267" name="Picture 4">
            <a:extLst>
              <a:ext uri="{FF2B5EF4-FFF2-40B4-BE49-F238E27FC236}">
                <a16:creationId xmlns:a16="http://schemas.microsoft.com/office/drawing/2014/main" id="{E6434688-2716-43EC-97CB-F25E7240A3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200" y="3519488"/>
            <a:ext cx="6319838" cy="310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le 1">
            <a:extLst>
              <a:ext uri="{FF2B5EF4-FFF2-40B4-BE49-F238E27FC236}">
                <a16:creationId xmlns:a16="http://schemas.microsoft.com/office/drawing/2014/main" id="{62F02F6C-92CB-4BAA-AD0B-806A82305F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42392" y="242645"/>
            <a:ext cx="7744408" cy="576262"/>
          </a:xfrm>
        </p:spPr>
        <p:txBody>
          <a:bodyPr/>
          <a:lstStyle/>
          <a:p>
            <a:r>
              <a:rPr lang="en-US" altLang="en-US" sz="2400" dirty="0"/>
              <a:t>Example Mount Points and File Systems - Solaris</a:t>
            </a:r>
          </a:p>
        </p:txBody>
      </p:sp>
      <p:pic>
        <p:nvPicPr>
          <p:cNvPr id="12290" name="Picture 3">
            <a:extLst>
              <a:ext uri="{FF2B5EF4-FFF2-40B4-BE49-F238E27FC236}">
                <a16:creationId xmlns:a16="http://schemas.microsoft.com/office/drawing/2014/main" id="{788661C5-0B6A-47D9-8524-C5FFFE7AE0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0" y="1158875"/>
            <a:ext cx="3683000" cy="496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>
            <a:extLst>
              <a:ext uri="{FF2B5EF4-FFF2-40B4-BE49-F238E27FC236}">
                <a16:creationId xmlns:a16="http://schemas.microsoft.com/office/drawing/2014/main" id="{6369874C-5070-404B-BAC0-FB5F7E07BE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32005"/>
            <a:ext cx="8229600" cy="576262"/>
          </a:xfrm>
        </p:spPr>
        <p:txBody>
          <a:bodyPr/>
          <a:lstStyle/>
          <a:p>
            <a:r>
              <a:rPr lang="en-US" altLang="en-US" dirty="0"/>
              <a:t>Partitions and Mounting</a:t>
            </a:r>
          </a:p>
        </p:txBody>
      </p:sp>
      <p:sp>
        <p:nvSpPr>
          <p:cNvPr id="13314" name="Content Placeholder 2">
            <a:extLst>
              <a:ext uri="{FF2B5EF4-FFF2-40B4-BE49-F238E27FC236}">
                <a16:creationId xmlns:a16="http://schemas.microsoft.com/office/drawing/2014/main" id="{3C752C7D-7A8A-4007-9B2E-0DD84B940EE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85825" y="1108075"/>
            <a:ext cx="7423150" cy="4867275"/>
          </a:xfrm>
        </p:spPr>
        <p:txBody>
          <a:bodyPr/>
          <a:lstStyle/>
          <a:p>
            <a:r>
              <a:rPr lang="en-US" altLang="en-US" dirty="0"/>
              <a:t>Partition can be a volume containing a file system (</a:t>
            </a:r>
            <a:r>
              <a:rPr lang="ja-JP" altLang="en-US" dirty="0"/>
              <a:t>“</a:t>
            </a:r>
            <a:r>
              <a:rPr lang="en-US" altLang="ja-JP" dirty="0"/>
              <a:t>cooked</a:t>
            </a:r>
            <a:r>
              <a:rPr lang="ja-JP" altLang="en-US" dirty="0"/>
              <a:t>”</a:t>
            </a:r>
            <a:r>
              <a:rPr lang="en-US" altLang="ja-JP" dirty="0"/>
              <a:t>) or </a:t>
            </a:r>
            <a:r>
              <a:rPr lang="en-US" altLang="ja-JP" b="1" dirty="0">
                <a:solidFill>
                  <a:srgbClr val="006699"/>
                </a:solidFill>
                <a:latin typeface="+mj-lt"/>
              </a:rPr>
              <a:t>raw</a:t>
            </a:r>
            <a:r>
              <a:rPr lang="en-US" altLang="ja-JP" b="1" dirty="0">
                <a:solidFill>
                  <a:srgbClr val="3366FF"/>
                </a:solidFill>
              </a:rPr>
              <a:t> </a:t>
            </a:r>
            <a:r>
              <a:rPr lang="en-US" altLang="ja-JP" dirty="0"/>
              <a:t>– just a sequence of blocks with no file system</a:t>
            </a:r>
          </a:p>
          <a:p>
            <a:r>
              <a:rPr lang="en-US" altLang="en-US" dirty="0"/>
              <a:t>Boot block can point to boot volume or boot loader set of blocks that contain enough code to know how to load the kernel from the file system</a:t>
            </a:r>
          </a:p>
          <a:p>
            <a:pPr lvl="1"/>
            <a:r>
              <a:rPr lang="en-US" altLang="en-US" dirty="0"/>
              <a:t>Or a boot management program for </a:t>
            </a:r>
            <a:r>
              <a:rPr lang="en-US" altLang="en-US" dirty="0" smtClean="0"/>
              <a:t>multi-OS </a:t>
            </a:r>
            <a:r>
              <a:rPr lang="en-US" altLang="en-US" dirty="0"/>
              <a:t>booting</a:t>
            </a:r>
          </a:p>
          <a:p>
            <a:r>
              <a:rPr lang="en-US" altLang="en-US" b="1" dirty="0">
                <a:solidFill>
                  <a:srgbClr val="006699"/>
                </a:solidFill>
                <a:latin typeface="+mj-lt"/>
              </a:rPr>
              <a:t>Root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partition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contains the OS, other partitions can hold other OSes, other file systems, or be raw</a:t>
            </a:r>
          </a:p>
          <a:p>
            <a:pPr lvl="1"/>
            <a:r>
              <a:rPr lang="en-US" altLang="en-US" dirty="0"/>
              <a:t>Mounted at boot time</a:t>
            </a:r>
          </a:p>
          <a:p>
            <a:pPr lvl="1"/>
            <a:r>
              <a:rPr lang="en-US" altLang="en-US" dirty="0"/>
              <a:t>Other partitions can mount automatically or manually on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mount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points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– location at which they can be accessed</a:t>
            </a:r>
          </a:p>
          <a:p>
            <a:r>
              <a:rPr lang="en-US" altLang="en-US" dirty="0"/>
              <a:t>At mount time, file system consistency checked</a:t>
            </a:r>
          </a:p>
          <a:p>
            <a:pPr lvl="1"/>
            <a:r>
              <a:rPr lang="en-US" altLang="en-US" dirty="0"/>
              <a:t>Is all metadata correct?</a:t>
            </a:r>
          </a:p>
          <a:p>
            <a:pPr lvl="2"/>
            <a:r>
              <a:rPr lang="en-US" altLang="en-US" dirty="0"/>
              <a:t>If not, fix it, try again</a:t>
            </a:r>
          </a:p>
          <a:p>
            <a:pPr lvl="2"/>
            <a:r>
              <a:rPr lang="en-US" altLang="en-US" dirty="0"/>
              <a:t>If yes, add to mount table, allow access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1">
            <a:extLst>
              <a:ext uri="{FF2B5EF4-FFF2-40B4-BE49-F238E27FC236}">
                <a16:creationId xmlns:a16="http://schemas.microsoft.com/office/drawing/2014/main" id="{D589C942-0865-4D49-9205-2032D8B168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File Systems and Mounting</a:t>
            </a:r>
          </a:p>
        </p:txBody>
      </p:sp>
      <p:pic>
        <p:nvPicPr>
          <p:cNvPr id="54274" name="Content Placeholder 4">
            <a:extLst>
              <a:ext uri="{FF2B5EF4-FFF2-40B4-BE49-F238E27FC236}">
                <a16:creationId xmlns:a16="http://schemas.microsoft.com/office/drawing/2014/main" id="{D75790F5-C872-4676-907B-551ECF0CE32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21088" y="1200150"/>
            <a:ext cx="4254500" cy="2451100"/>
          </a:xfrm>
        </p:spPr>
      </p:pic>
      <p:pic>
        <p:nvPicPr>
          <p:cNvPr id="54275" name="Picture 6">
            <a:extLst>
              <a:ext uri="{FF2B5EF4-FFF2-40B4-BE49-F238E27FC236}">
                <a16:creationId xmlns:a16="http://schemas.microsoft.com/office/drawing/2014/main" id="{E3A49A31-6B9F-422C-8E61-046337088B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488" y="3995738"/>
            <a:ext cx="1879600" cy="222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D0D7D0E-87D9-A64B-9E4A-04BE84DFDCEC}"/>
              </a:ext>
            </a:extLst>
          </p:cNvPr>
          <p:cNvSpPr txBox="1"/>
          <p:nvPr/>
        </p:nvSpPr>
        <p:spPr>
          <a:xfrm>
            <a:off x="830423" y="1082675"/>
            <a:ext cx="2279489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Tx/>
              <a:buAutoNum type="alphaLcParenBoth"/>
              <a:defRPr/>
            </a:pPr>
            <a:r>
              <a:rPr lang="en-US" dirty="0"/>
              <a:t>Unix-like file system directory tree</a:t>
            </a:r>
          </a:p>
          <a:p>
            <a:pPr marL="342900" indent="-342900">
              <a:buFontTx/>
              <a:buAutoNum type="alphaLcParenBoth"/>
              <a:defRPr/>
            </a:pPr>
            <a:r>
              <a:rPr lang="en-US" dirty="0"/>
              <a:t>Unmounted file system</a:t>
            </a:r>
          </a:p>
          <a:p>
            <a:pPr marL="342900" indent="-342900">
              <a:buFontTx/>
              <a:buAutoNum type="alphaLcParenBoth"/>
              <a:defRPr/>
            </a:pPr>
            <a:endParaRPr lang="en-US" dirty="0"/>
          </a:p>
          <a:p>
            <a:pPr marL="342900" indent="-342900">
              <a:buFontTx/>
              <a:buAutoNum type="alphaLcParenBoth"/>
              <a:defRPr/>
            </a:pPr>
            <a:endParaRPr lang="en-US" dirty="0"/>
          </a:p>
          <a:p>
            <a:pPr marL="342900" indent="-342900">
              <a:buFontTx/>
              <a:buAutoNum type="alphaLcParenBoth"/>
              <a:defRPr/>
            </a:pPr>
            <a:endParaRPr lang="en-US" dirty="0"/>
          </a:p>
          <a:p>
            <a:pPr marL="342900" indent="-342900">
              <a:buFontTx/>
              <a:buAutoNum type="alphaLcParenBoth"/>
              <a:defRPr/>
            </a:pPr>
            <a:endParaRPr lang="en-US" dirty="0"/>
          </a:p>
          <a:p>
            <a:pPr marL="342900" indent="-342900">
              <a:buFontTx/>
              <a:buAutoNum type="alphaLcParenBoth"/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After mounting (b) into the existing directory tree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>
            <a:extLst>
              <a:ext uri="{FF2B5EF4-FFF2-40B4-BE49-F238E27FC236}">
                <a16:creationId xmlns:a16="http://schemas.microsoft.com/office/drawing/2014/main" id="{1474AC88-EBEA-4F6E-ADFA-272E42AE84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33314"/>
            <a:ext cx="8229600" cy="576262"/>
          </a:xfrm>
        </p:spPr>
        <p:txBody>
          <a:bodyPr/>
          <a:lstStyle/>
          <a:p>
            <a:r>
              <a:rPr lang="en-US" altLang="en-US" dirty="0"/>
              <a:t>File Sharing</a:t>
            </a:r>
          </a:p>
        </p:txBody>
      </p:sp>
      <p:sp>
        <p:nvSpPr>
          <p:cNvPr id="14338" name="Content Placeholder 2">
            <a:extLst>
              <a:ext uri="{FF2B5EF4-FFF2-40B4-BE49-F238E27FC236}">
                <a16:creationId xmlns:a16="http://schemas.microsoft.com/office/drawing/2014/main" id="{66E3DBF8-5790-4CCB-A3C4-F20A7486028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67747" y="1147763"/>
            <a:ext cx="7466628" cy="4676775"/>
          </a:xfrm>
        </p:spPr>
        <p:txBody>
          <a:bodyPr/>
          <a:lstStyle/>
          <a:p>
            <a:r>
              <a:rPr lang="en-US" altLang="en-US" sz="2400" dirty="0"/>
              <a:t>Allows multiple users / systems access to the same files</a:t>
            </a:r>
          </a:p>
          <a:p>
            <a:r>
              <a:rPr lang="en-US" altLang="en-US" sz="2400" dirty="0"/>
              <a:t>Permissions / protection must be </a:t>
            </a:r>
            <a:r>
              <a:rPr lang="en-US" altLang="en-US" sz="2400" dirty="0" smtClean="0"/>
              <a:t>implemented </a:t>
            </a:r>
            <a:r>
              <a:rPr lang="en-US" altLang="en-US" sz="2400" dirty="0"/>
              <a:t>and accurate</a:t>
            </a:r>
          </a:p>
          <a:p>
            <a:pPr lvl="1"/>
            <a:r>
              <a:rPr lang="en-US" altLang="en-US" sz="2400" dirty="0"/>
              <a:t>Most systems provide concepts of owner, group member</a:t>
            </a:r>
          </a:p>
          <a:p>
            <a:pPr lvl="1"/>
            <a:r>
              <a:rPr lang="en-US" altLang="en-US" sz="2400" dirty="0"/>
              <a:t>Must have a way to apply these between systems</a:t>
            </a:r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>
            <a:extLst>
              <a:ext uri="{FF2B5EF4-FFF2-40B4-BE49-F238E27FC236}">
                <a16:creationId xmlns:a16="http://schemas.microsoft.com/office/drawing/2014/main" id="{0FDFE2F9-1C2A-4A5B-9DA3-6DB7A8D5D2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65225" y="247880"/>
            <a:ext cx="67437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Virtual File Systems</a:t>
            </a:r>
          </a:p>
        </p:txBody>
      </p:sp>
      <p:sp>
        <p:nvSpPr>
          <p:cNvPr id="15362" name="Rectangle 3">
            <a:extLst>
              <a:ext uri="{FF2B5EF4-FFF2-40B4-BE49-F238E27FC236}">
                <a16:creationId xmlns:a16="http://schemas.microsoft.com/office/drawing/2014/main" id="{D897DF0B-676D-46CC-8493-0370D9E9FD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199" y="1154113"/>
            <a:ext cx="7615335" cy="4530725"/>
          </a:xfrm>
        </p:spPr>
        <p:txBody>
          <a:bodyPr/>
          <a:lstStyle/>
          <a:p>
            <a:r>
              <a:rPr lang="en-US" altLang="en-US" sz="2400" b="1" dirty="0">
                <a:solidFill>
                  <a:srgbClr val="006699"/>
                </a:solidFill>
                <a:latin typeface="+mj-lt"/>
              </a:rPr>
              <a:t>Virtual</a:t>
            </a:r>
            <a:r>
              <a:rPr lang="en-US" altLang="en-US" sz="2400" b="1" dirty="0">
                <a:solidFill>
                  <a:srgbClr val="3366FF"/>
                </a:solidFill>
              </a:rPr>
              <a:t> </a:t>
            </a:r>
            <a:r>
              <a:rPr lang="en-US" altLang="en-US" sz="2400" b="1" dirty="0">
                <a:solidFill>
                  <a:srgbClr val="006699"/>
                </a:solidFill>
                <a:latin typeface="+mj-lt"/>
              </a:rPr>
              <a:t>File</a:t>
            </a:r>
            <a:r>
              <a:rPr lang="en-US" altLang="en-US" sz="2400" b="1" dirty="0">
                <a:solidFill>
                  <a:srgbClr val="3366FF"/>
                </a:solidFill>
              </a:rPr>
              <a:t> </a:t>
            </a:r>
            <a:r>
              <a:rPr lang="en-US" altLang="en-US" sz="2400" b="1" dirty="0">
                <a:solidFill>
                  <a:srgbClr val="006699"/>
                </a:solidFill>
                <a:latin typeface="+mj-lt"/>
              </a:rPr>
              <a:t>Systems</a:t>
            </a:r>
            <a:r>
              <a:rPr lang="en-US" altLang="en-US" sz="2400" b="1" dirty="0">
                <a:solidFill>
                  <a:srgbClr val="3366FF"/>
                </a:solidFill>
              </a:rPr>
              <a:t> </a:t>
            </a:r>
            <a:r>
              <a:rPr lang="en-US" altLang="en-US" sz="2400" dirty="0"/>
              <a:t>(</a:t>
            </a:r>
            <a:r>
              <a:rPr lang="en-US" altLang="en-US" sz="2400" b="1" dirty="0">
                <a:solidFill>
                  <a:srgbClr val="006699"/>
                </a:solidFill>
                <a:latin typeface="+mj-lt"/>
              </a:rPr>
              <a:t>VFS</a:t>
            </a:r>
            <a:r>
              <a:rPr lang="en-US" altLang="en-US" sz="2400" dirty="0"/>
              <a:t>) on Unix provide an object-oriented way of implementing file systems</a:t>
            </a:r>
          </a:p>
          <a:p>
            <a:r>
              <a:rPr lang="en-US" altLang="en-US" sz="2400" dirty="0"/>
              <a:t>VFS allows the same system call interface (the API) to be used for different types of file systems</a:t>
            </a:r>
          </a:p>
          <a:p>
            <a:pPr lvl="1"/>
            <a:r>
              <a:rPr lang="en-US" altLang="en-US" sz="2400" dirty="0"/>
              <a:t>Separates file-system generic operations from implementation details</a:t>
            </a:r>
          </a:p>
          <a:p>
            <a:pPr lvl="1"/>
            <a:r>
              <a:rPr lang="en-US" altLang="en-US" sz="2400" dirty="0"/>
              <a:t>Implementation can be one of many file systems types, or network file system</a:t>
            </a:r>
          </a:p>
          <a:p>
            <a:pPr lvl="2"/>
            <a:r>
              <a:rPr lang="en-US" altLang="en-US" sz="2400" dirty="0"/>
              <a:t>Implements </a:t>
            </a:r>
            <a:r>
              <a:rPr lang="en-US" altLang="en-US" sz="2400" b="1" dirty="0" err="1">
                <a:solidFill>
                  <a:srgbClr val="006699"/>
                </a:solidFill>
                <a:latin typeface="+mj-lt"/>
              </a:rPr>
              <a:t>vnodes</a:t>
            </a:r>
            <a:r>
              <a:rPr lang="en-US" altLang="en-US" sz="2400" dirty="0"/>
              <a:t> which hold inodes or network file details</a:t>
            </a:r>
          </a:p>
          <a:p>
            <a:pPr lvl="1"/>
            <a:r>
              <a:rPr lang="en-US" altLang="en-US" sz="2400" dirty="0"/>
              <a:t>Then dispatches operation to appropriate file system implementation routines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s-8">
  <a:themeElements>
    <a:clrScheme name="os-8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os-8">
      <a:majorFont>
        <a:latin typeface="Arial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lnDef>
  </a:objectDefaults>
  <a:extraClrSchemeLst>
    <a:extraClrScheme>
      <a:clrScheme name="os-8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s-8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s-8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OS8</Template>
  <TotalTime>15178</TotalTime>
  <Words>1634</Words>
  <Application>Microsoft Office PowerPoint</Application>
  <PresentationFormat>如螢幕大小 (4:3)</PresentationFormat>
  <Paragraphs>183</Paragraphs>
  <Slides>27</Slides>
  <Notes>21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27</vt:i4>
      </vt:variant>
    </vt:vector>
  </HeadingPairs>
  <TitlesOfParts>
    <vt:vector size="38" baseType="lpstr">
      <vt:lpstr>Monotype Sorts</vt:lpstr>
      <vt:lpstr>ＭＳ Ｐゴシック</vt:lpstr>
      <vt:lpstr>ＭＳ Ｐゴシック</vt:lpstr>
      <vt:lpstr>Arial</vt:lpstr>
      <vt:lpstr>Courier New</vt:lpstr>
      <vt:lpstr>Helvetica</vt:lpstr>
      <vt:lpstr>Times New Roman</vt:lpstr>
      <vt:lpstr>Verdana</vt:lpstr>
      <vt:lpstr>Webdings</vt:lpstr>
      <vt:lpstr>Wingdings</vt:lpstr>
      <vt:lpstr>os-8</vt:lpstr>
      <vt:lpstr>Chapter 15:  File System Internals</vt:lpstr>
      <vt:lpstr> Outline</vt:lpstr>
      <vt:lpstr>Objectives</vt:lpstr>
      <vt:lpstr>File System</vt:lpstr>
      <vt:lpstr>Example Mount Points and File Systems - Solaris</vt:lpstr>
      <vt:lpstr>Partitions and Mounting</vt:lpstr>
      <vt:lpstr>File Systems and Mounting</vt:lpstr>
      <vt:lpstr>File Sharing</vt:lpstr>
      <vt:lpstr>Virtual File Systems</vt:lpstr>
      <vt:lpstr>Virtual File Systems (Cont.)</vt:lpstr>
      <vt:lpstr>Virtual File System Implementation</vt:lpstr>
      <vt:lpstr>Remote File Systems</vt:lpstr>
      <vt:lpstr>Client-Server Model</vt:lpstr>
      <vt:lpstr>Distributed Information Systems</vt:lpstr>
      <vt:lpstr>Consistency Semantics</vt:lpstr>
      <vt:lpstr>The Sun Network File System (NFS)</vt:lpstr>
      <vt:lpstr>NFS (Cont.)</vt:lpstr>
      <vt:lpstr>NFS (Cont.)</vt:lpstr>
      <vt:lpstr>Three Independent File Systems</vt:lpstr>
      <vt:lpstr>Mounting in NFS </vt:lpstr>
      <vt:lpstr>NFS Mount Protocol</vt:lpstr>
      <vt:lpstr>NFS Protocol</vt:lpstr>
      <vt:lpstr>Three Major Layers of NFS Architecture </vt:lpstr>
      <vt:lpstr>Schematic View of NFS Architecture </vt:lpstr>
      <vt:lpstr>NFS Path-Name Translation</vt:lpstr>
      <vt:lpstr>NFS Remote Operations</vt:lpstr>
      <vt:lpstr>End of Chapter 15</vt:lpstr>
    </vt:vector>
  </TitlesOfParts>
  <Company>Lucent Technologies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2.01</dc:title>
  <dc:creator>Lucent End User</dc:creator>
  <cp:lastModifiedBy>Windows 使用者</cp:lastModifiedBy>
  <cp:revision>252</cp:revision>
  <cp:lastPrinted>2013-09-10T17:57:57Z</cp:lastPrinted>
  <dcterms:created xsi:type="dcterms:W3CDTF">2011-01-13T23:43:38Z</dcterms:created>
  <dcterms:modified xsi:type="dcterms:W3CDTF">2023-05-29T02:52:11Z</dcterms:modified>
</cp:coreProperties>
</file>