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69"/>
  </p:notesMasterIdLst>
  <p:handoutMasterIdLst>
    <p:handoutMasterId r:id="rId70"/>
  </p:handoutMasterIdLst>
  <p:sldIdLst>
    <p:sldId id="331" r:id="rId2"/>
    <p:sldId id="332" r:id="rId3"/>
    <p:sldId id="333" r:id="rId4"/>
    <p:sldId id="334" r:id="rId5"/>
    <p:sldId id="335" r:id="rId6"/>
    <p:sldId id="336" r:id="rId7"/>
    <p:sldId id="337" r:id="rId8"/>
    <p:sldId id="338" r:id="rId9"/>
    <p:sldId id="339" r:id="rId10"/>
    <p:sldId id="340" r:id="rId11"/>
    <p:sldId id="341" r:id="rId12"/>
    <p:sldId id="403" r:id="rId13"/>
    <p:sldId id="404" r:id="rId14"/>
    <p:sldId id="342" r:id="rId15"/>
    <p:sldId id="343" r:id="rId16"/>
    <p:sldId id="348" r:id="rId17"/>
    <p:sldId id="399" r:id="rId18"/>
    <p:sldId id="349" r:id="rId19"/>
    <p:sldId id="350" r:id="rId20"/>
    <p:sldId id="447" r:id="rId21"/>
    <p:sldId id="351" r:id="rId22"/>
    <p:sldId id="352" r:id="rId23"/>
    <p:sldId id="353" r:id="rId24"/>
    <p:sldId id="360" r:id="rId25"/>
    <p:sldId id="361" r:id="rId26"/>
    <p:sldId id="362" r:id="rId27"/>
    <p:sldId id="363" r:id="rId28"/>
    <p:sldId id="419" r:id="rId29"/>
    <p:sldId id="365" r:id="rId30"/>
    <p:sldId id="366" r:id="rId31"/>
    <p:sldId id="367" r:id="rId32"/>
    <p:sldId id="368" r:id="rId33"/>
    <p:sldId id="369" r:id="rId34"/>
    <p:sldId id="370" r:id="rId35"/>
    <p:sldId id="371" r:id="rId36"/>
    <p:sldId id="372" r:id="rId37"/>
    <p:sldId id="373" r:id="rId38"/>
    <p:sldId id="374" r:id="rId39"/>
    <p:sldId id="375" r:id="rId40"/>
    <p:sldId id="376" r:id="rId41"/>
    <p:sldId id="378" r:id="rId42"/>
    <p:sldId id="379" r:id="rId43"/>
    <p:sldId id="380" r:id="rId44"/>
    <p:sldId id="381" r:id="rId45"/>
    <p:sldId id="382" r:id="rId46"/>
    <p:sldId id="383" r:id="rId47"/>
    <p:sldId id="384" r:id="rId48"/>
    <p:sldId id="385" r:id="rId49"/>
    <p:sldId id="386" r:id="rId50"/>
    <p:sldId id="401" r:id="rId51"/>
    <p:sldId id="431" r:id="rId52"/>
    <p:sldId id="432" r:id="rId53"/>
    <p:sldId id="433" r:id="rId54"/>
    <p:sldId id="434" r:id="rId55"/>
    <p:sldId id="435" r:id="rId56"/>
    <p:sldId id="436" r:id="rId57"/>
    <p:sldId id="437" r:id="rId58"/>
    <p:sldId id="438" r:id="rId59"/>
    <p:sldId id="439" r:id="rId60"/>
    <p:sldId id="440" r:id="rId61"/>
    <p:sldId id="441" r:id="rId62"/>
    <p:sldId id="442" r:id="rId63"/>
    <p:sldId id="443" r:id="rId64"/>
    <p:sldId id="444" r:id="rId65"/>
    <p:sldId id="445" r:id="rId66"/>
    <p:sldId id="446" r:id="rId67"/>
    <p:sldId id="395" r:id="rId6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CCECFF"/>
    <a:srgbClr val="66CCFF"/>
    <a:srgbClr val="CCFFFF"/>
    <a:srgbClr val="F8F8F8"/>
    <a:srgbClr val="EAEAEA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71" autoAdjust="0"/>
    <p:restoredTop sz="94660"/>
  </p:normalViewPr>
  <p:slideViewPr>
    <p:cSldViewPr snapToGrid="0">
      <p:cViewPr varScale="1">
        <p:scale>
          <a:sx n="64" d="100"/>
          <a:sy n="64" d="100"/>
        </p:scale>
        <p:origin x="1392" y="56"/>
      </p:cViewPr>
      <p:guideLst>
        <p:guide orient="horz" pos="816"/>
        <p:guide pos="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858"/>
    </p:cViewPr>
  </p:sorterViewPr>
  <p:notesViewPr>
    <p:cSldViewPr snapToGrid="0">
      <p:cViewPr varScale="1">
        <p:scale>
          <a:sx n="65" d="100"/>
          <a:sy n="65" d="100"/>
        </p:scale>
        <p:origin x="3125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A241D02D-F0BE-479D-BFAE-28F6DABC062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34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ctr" anchorCtr="0" compatLnSpc="1">
            <a:prstTxWarp prst="textNoShape">
              <a:avLst/>
            </a:prstTxWarp>
          </a:bodyPr>
          <a:lstStyle>
            <a:lvl1pPr defTabSz="883169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09A33344-A246-47EE-87AD-DC2B769C31C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1288" y="0"/>
            <a:ext cx="3071812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ctr" anchorCtr="0" compatLnSpc="1">
            <a:prstTxWarp prst="textNoShape">
              <a:avLst/>
            </a:prstTxWarp>
          </a:bodyPr>
          <a:lstStyle>
            <a:lvl1pPr algn="r" defTabSz="883169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AF886B7E-9DF3-450F-92F2-1A3BF26B8AC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734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b" anchorCtr="0" compatLnSpc="1">
            <a:prstTxWarp prst="textNoShape">
              <a:avLst/>
            </a:prstTxWarp>
          </a:bodyPr>
          <a:lstStyle>
            <a:lvl1pPr defTabSz="883169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53339C26-84D6-4CAB-9ACB-F216D653813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1288" y="8866188"/>
            <a:ext cx="307181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b" anchorCtr="0" compatLnSpc="1">
            <a:prstTxWarp prst="textNoShape">
              <a:avLst/>
            </a:prstTxWarp>
          </a:bodyPr>
          <a:lstStyle>
            <a:lvl1pPr algn="r" defTabSz="882650">
              <a:defRPr sz="1100">
                <a:latin typeface="Helvetica" panose="020B0604020202020204" pitchFamily="34" charset="0"/>
              </a:defRPr>
            </a:lvl1pPr>
          </a:lstStyle>
          <a:p>
            <a:fld id="{DF7B4608-F3D0-4E52-ABA4-6F2681683C1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345CDFB-7A76-4C4D-913D-3C7D6FE5DE2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ctr" anchorCtr="0" compatLnSpc="1">
            <a:prstTxWarp prst="textNoShape">
              <a:avLst/>
            </a:prstTxWarp>
          </a:bodyPr>
          <a:lstStyle>
            <a:lvl1pPr defTabSz="931168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7FB24A69-0B86-44C0-95FA-F8D9A693114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ctr" anchorCtr="0" compatLnSpc="1">
            <a:prstTxWarp prst="textNoShape">
              <a:avLst/>
            </a:prstTxWarp>
          </a:bodyPr>
          <a:lstStyle>
            <a:lvl1pPr algn="r" defTabSz="931168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684" name="Rectangle 4">
            <a:extLst>
              <a:ext uri="{FF2B5EF4-FFF2-40B4-BE49-F238E27FC236}">
                <a16:creationId xmlns:a16="http://schemas.microsoft.com/office/drawing/2014/main" id="{AA27146D-C92E-4EEF-9F79-56BA93AB219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A01186F9-B596-4A19-9264-7D2B4FC636C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0C645014-0F43-4A0F-901D-B500E062F28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b" anchorCtr="0" compatLnSpc="1">
            <a:prstTxWarp prst="textNoShape">
              <a:avLst/>
            </a:prstTxWarp>
          </a:bodyPr>
          <a:lstStyle>
            <a:lvl1pPr defTabSz="931168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A87C6AF3-49D0-4016-A1FB-7B03E0453D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panose="02020603050405020304" pitchFamily="18" charset="0"/>
              </a:defRPr>
            </a:lvl1pPr>
          </a:lstStyle>
          <a:p>
            <a:fld id="{47794835-A72A-4AEF-B6EC-BD8CE85FBF4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99622B3D-0367-4444-9539-0A19B9C5C9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0F231A0-42E6-42C1-AA16-355CDC8B6E93}" type="slidenum">
              <a:rPr lang="en-US" altLang="en-US">
                <a:latin typeface="Helvetica" panose="020B0604020202020204" pitchFamily="34" charset="0"/>
              </a:rPr>
              <a:pPr/>
              <a:t>1</a:t>
            </a:fld>
            <a:endParaRPr lang="en-US" altLang="en-US" dirty="0">
              <a:latin typeface="Helvetica" panose="020B0604020202020204" pitchFamily="34" charset="0"/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EA8275E6-FD6A-48F9-B73C-B9CBBABB92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0E929097-3E92-4823-A49C-65FB8759C7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CE0E1E75-0157-44F3-9622-F350D085CC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207A095-AA18-4824-800F-5810C91ED729}" type="slidenum">
              <a:rPr lang="en-US" altLang="en-US">
                <a:latin typeface="Helvetica" panose="020B0604020202020204" pitchFamily="34" charset="0"/>
              </a:rPr>
              <a:pPr/>
              <a:t>12</a:t>
            </a:fld>
            <a:endParaRPr lang="en-US" altLang="en-US" dirty="0">
              <a:latin typeface="Helvetica" panose="020B0604020202020204" pitchFamily="34" charset="0"/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325FA7A5-5293-4037-A8FE-84A57628CC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B76E2EA0-63AB-4CE6-9C1C-A93A950A4A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F9EA5C68-574E-43D3-8AA4-1A0D2027A0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CBCCD95-CD05-47DB-845C-969685A4B775}" type="slidenum">
              <a:rPr lang="en-US" altLang="en-US">
                <a:latin typeface="Helvetica" panose="020B0604020202020204" pitchFamily="34" charset="0"/>
              </a:rPr>
              <a:pPr/>
              <a:t>13</a:t>
            </a:fld>
            <a:endParaRPr lang="en-US" altLang="en-US" dirty="0">
              <a:latin typeface="Helvetica" panose="020B0604020202020204" pitchFamily="34" charset="0"/>
            </a:endParaRP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D6CC32CC-C84C-408C-875E-EC881AC2B5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316F2FD8-38C8-4D92-A346-9A90DEADB3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1B43D4C6-B078-49B2-94A6-F75E860811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EA43B7E-7F16-4CAA-8D0B-87BEF463E3F2}" type="slidenum">
              <a:rPr lang="en-US" altLang="en-US">
                <a:latin typeface="Helvetica" panose="020B0604020202020204" pitchFamily="34" charset="0"/>
              </a:rPr>
              <a:pPr/>
              <a:t>14</a:t>
            </a:fld>
            <a:endParaRPr lang="en-US" altLang="en-US" dirty="0">
              <a:latin typeface="Helvetica" panose="020B0604020202020204" pitchFamily="34" charset="0"/>
            </a:endParaRPr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E292BC99-152D-4943-9445-C6754FFD27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9E8606BA-AF5C-481E-B48E-40B54C2A2B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F7928AB6-7C3B-4284-B62D-52F8811E96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0F6CBA1-5D3E-43EC-A5A8-ECCA8CDA3AD6}" type="slidenum">
              <a:rPr lang="en-US" altLang="en-US">
                <a:latin typeface="Helvetica" panose="020B0604020202020204" pitchFamily="34" charset="0"/>
              </a:rPr>
              <a:pPr/>
              <a:t>15</a:t>
            </a:fld>
            <a:endParaRPr lang="en-US" altLang="en-US" dirty="0">
              <a:latin typeface="Helvetica" panose="020B0604020202020204" pitchFamily="34" charset="0"/>
            </a:endParaRPr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CA8E06C7-855A-4A71-93B8-11AE283BF5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D7B26E9D-0999-4B30-AAA7-486C7B89D8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C1E2D357-98EF-44EF-B229-8FA6D52439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2A78D6B-1C3F-43B1-8131-69093AE887F4}" type="slidenum">
              <a:rPr lang="en-US" altLang="en-US">
                <a:latin typeface="Helvetica" panose="020B0604020202020204" pitchFamily="34" charset="0"/>
              </a:rPr>
              <a:pPr/>
              <a:t>16</a:t>
            </a:fld>
            <a:endParaRPr lang="en-US" altLang="en-US" dirty="0">
              <a:latin typeface="Helvetica" panose="020B0604020202020204" pitchFamily="34" charset="0"/>
            </a:endParaRP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B9137F58-B6E2-4DA1-8F77-D8941EA61B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9923125C-6B37-4814-8FA7-9CCA22E99A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EA5E9E73-6680-4E2A-BDBC-23CBA418BA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B949489-9DD0-4351-83D6-B782AC42A5C2}" type="slidenum">
              <a:rPr lang="en-US" altLang="en-US">
                <a:latin typeface="Helvetica" panose="020B0604020202020204" pitchFamily="34" charset="0"/>
              </a:rPr>
              <a:pPr/>
              <a:t>17</a:t>
            </a:fld>
            <a:endParaRPr lang="en-US" altLang="en-US" dirty="0">
              <a:latin typeface="Helvetica" panose="020B0604020202020204" pitchFamily="34" charset="0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B84BDA33-3B5E-4843-A374-C409C28EBA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DCD1BC93-1450-4427-8557-C475503C48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23FCA68B-76DE-4E19-AFEB-C704D673A8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BAA47A3-9678-4904-932E-9EDB75B03B24}" type="slidenum">
              <a:rPr lang="en-US" altLang="en-US">
                <a:latin typeface="Helvetica" panose="020B0604020202020204" pitchFamily="34" charset="0"/>
              </a:rPr>
              <a:pPr/>
              <a:t>18</a:t>
            </a:fld>
            <a:endParaRPr lang="en-US" altLang="en-US" dirty="0">
              <a:latin typeface="Helvetica" panose="020B0604020202020204" pitchFamily="34" charset="0"/>
            </a:endParaRP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2DA20A22-D5AD-48A6-BFB6-E91F19D042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3B366905-0837-46D1-8A35-E7D3946BBF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4DF6CBB8-BE1B-4115-8FA4-3DA7E66845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88548D9-7E48-4BD7-865E-CD96DE02414D}" type="slidenum">
              <a:rPr lang="en-US" altLang="en-US">
                <a:latin typeface="Helvetica" panose="020B0604020202020204" pitchFamily="34" charset="0"/>
              </a:rPr>
              <a:pPr/>
              <a:t>19</a:t>
            </a:fld>
            <a:endParaRPr lang="en-US" altLang="en-US" dirty="0">
              <a:latin typeface="Helvetica" panose="020B0604020202020204" pitchFamily="34" charset="0"/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6AA81E7E-1E15-49B4-BC44-1BDAD28677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0D836AD2-F06B-4210-85C4-32B1FA7D46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4DF6CBB8-BE1B-4115-8FA4-3DA7E66845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88548D9-7E48-4BD7-865E-CD96DE02414D}" type="slidenum">
              <a:rPr lang="en-US" altLang="en-US">
                <a:latin typeface="Helvetica" panose="020B0604020202020204" pitchFamily="34" charset="0"/>
              </a:rPr>
              <a:pPr/>
              <a:t>20</a:t>
            </a:fld>
            <a:endParaRPr lang="en-US" altLang="en-US" dirty="0">
              <a:latin typeface="Helvetica" panose="020B0604020202020204" pitchFamily="34" charset="0"/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6AA81E7E-1E15-49B4-BC44-1BDAD28677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0D836AD2-F06B-4210-85C4-32B1FA7D46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8512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413C20D6-3B91-4BDF-A0EB-A01D448F97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F8747A0-3F23-4346-9D94-40B7D7FD4BD7}" type="slidenum">
              <a:rPr lang="en-US" altLang="en-US">
                <a:latin typeface="Helvetica" panose="020B0604020202020204" pitchFamily="34" charset="0"/>
              </a:rPr>
              <a:pPr/>
              <a:t>21</a:t>
            </a:fld>
            <a:endParaRPr lang="en-US" altLang="en-US" dirty="0">
              <a:latin typeface="Helvetica" panose="020B0604020202020204" pitchFamily="34" charset="0"/>
            </a:endParaRPr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2DF4BF30-6508-4917-B4C4-0D2D5FF3DA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BA14F544-E18E-4FD8-8779-D7DF3900C7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9F30B147-5EF2-41FD-A336-400E429072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E255C31-64E2-43F9-BBBD-9CEB59C57D52}" type="slidenum">
              <a:rPr lang="en-US" altLang="en-US">
                <a:latin typeface="Helvetica" panose="020B0604020202020204" pitchFamily="34" charset="0"/>
              </a:rPr>
              <a:pPr/>
              <a:t>2</a:t>
            </a:fld>
            <a:endParaRPr lang="en-US" altLang="en-US" dirty="0">
              <a:latin typeface="Helvetica" panose="020B0604020202020204" pitchFamily="34" charset="0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B2EF8695-F0C2-4FCB-9C59-377007B3AE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A0CE4DCE-61B5-44FB-9697-E30B508F94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50C617EC-69D7-48FD-96B7-888407EFA1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82E3722-5434-4F37-913B-2B1F1F97A901}" type="slidenum">
              <a:rPr lang="en-US" altLang="en-US">
                <a:latin typeface="Helvetica" panose="020B0604020202020204" pitchFamily="34" charset="0"/>
              </a:rPr>
              <a:pPr/>
              <a:t>22</a:t>
            </a:fld>
            <a:endParaRPr lang="en-US" altLang="en-US" dirty="0">
              <a:latin typeface="Helvetica" panose="020B0604020202020204" pitchFamily="34" charset="0"/>
            </a:endParaRPr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6E09880E-5593-4F49-B83A-1998139242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2A483F1E-ED51-4E4A-83B7-93984987F0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76243B76-2943-42FA-AE2E-8057E0DD31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009C96D-E87B-4C31-99FE-48B6AE2110B9}" type="slidenum">
              <a:rPr lang="en-US" altLang="en-US">
                <a:latin typeface="Helvetica" panose="020B0604020202020204" pitchFamily="34" charset="0"/>
              </a:rPr>
              <a:pPr/>
              <a:t>24</a:t>
            </a:fld>
            <a:endParaRPr lang="en-US" altLang="en-US" dirty="0">
              <a:latin typeface="Helvetica" panose="020B0604020202020204" pitchFamily="34" charset="0"/>
            </a:endParaRPr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4A9262E4-57B9-4642-B155-37E91B7CC5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0A1AB74C-BD95-4DD3-84AC-B364BD691C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901C5943-A604-4186-BD17-441B8EDDC0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ABD022F-97F0-4574-BB51-63412DE8BAAC}" type="slidenum">
              <a:rPr lang="en-US" altLang="en-US">
                <a:latin typeface="Helvetica" panose="020B0604020202020204" pitchFamily="34" charset="0"/>
              </a:rPr>
              <a:pPr/>
              <a:t>25</a:t>
            </a:fld>
            <a:endParaRPr lang="en-US" altLang="en-US" dirty="0">
              <a:latin typeface="Helvetica" panose="020B0604020202020204" pitchFamily="34" charset="0"/>
            </a:endParaRPr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FF507C2D-484D-4A5B-B922-81627BBC5C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03FF2E32-DC03-4BBA-B152-8A4AC669FB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E23A9656-86B1-4C99-926E-64E7EC4E86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6CB05FC-BB22-4350-90D1-FD01A765181B}" type="slidenum">
              <a:rPr lang="en-US" altLang="en-US">
                <a:latin typeface="Helvetica" panose="020B0604020202020204" pitchFamily="34" charset="0"/>
              </a:rPr>
              <a:pPr/>
              <a:t>26</a:t>
            </a:fld>
            <a:endParaRPr lang="en-US" altLang="en-US" dirty="0">
              <a:latin typeface="Helvetica" panose="020B0604020202020204" pitchFamily="34" charset="0"/>
            </a:endParaRPr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8512BC6C-8103-4427-AE5D-8B16565989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365BBC49-203D-48FB-B5E3-E304CAFE68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46A3333C-AE35-4AAE-8347-17622A596C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AA05447-E3CE-4EF1-A94F-D7CBC0B7D017}" type="slidenum">
              <a:rPr lang="en-US" altLang="en-US">
                <a:latin typeface="Helvetica" panose="020B0604020202020204" pitchFamily="34" charset="0"/>
              </a:rPr>
              <a:pPr/>
              <a:t>27</a:t>
            </a:fld>
            <a:endParaRPr lang="en-US" altLang="en-US" dirty="0">
              <a:latin typeface="Helvetica" panose="020B0604020202020204" pitchFamily="34" charset="0"/>
            </a:endParaRPr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F3D210D4-6BF0-4A24-8068-30C18155C8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F3DC1F24-2CCF-4C8C-A244-1B90B164B6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8C2DA0D5-8D6D-4EE4-9EE4-6DBD76E8F7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35F994C-A057-4A63-AE72-3FF0DACC8E52}" type="slidenum">
              <a:rPr lang="en-US" altLang="en-US">
                <a:latin typeface="Helvetica" panose="020B0604020202020204" pitchFamily="34" charset="0"/>
              </a:rPr>
              <a:pPr/>
              <a:t>30</a:t>
            </a:fld>
            <a:endParaRPr lang="en-US" altLang="en-US" dirty="0">
              <a:latin typeface="Helvetica" panose="020B0604020202020204" pitchFamily="34" charset="0"/>
            </a:endParaRPr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0B2AAB34-98DF-4C8C-A90B-B710AF16F0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FF7C1FB6-D31C-46B7-9D58-808998AF76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1F8059EB-C1F4-41C7-8BDD-788F7EBF2E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1913BD3-2B56-45D2-9EE3-2D6BA22F452A}" type="slidenum">
              <a:rPr lang="en-US" altLang="en-US">
                <a:latin typeface="Helvetica" panose="020B0604020202020204" pitchFamily="34" charset="0"/>
              </a:rPr>
              <a:pPr/>
              <a:t>31</a:t>
            </a:fld>
            <a:endParaRPr lang="en-US" altLang="en-US" dirty="0">
              <a:latin typeface="Helvetica" panose="020B0604020202020204" pitchFamily="34" charset="0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858E480D-A895-4DA3-BB9A-E02ED49B55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B96BF19E-94FF-4012-BDC7-437E159A15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8408D356-8C72-4527-8A9E-B805AC7855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44299F4-DE32-472A-828E-99AC97F85AD6}" type="slidenum">
              <a:rPr lang="en-US" altLang="en-US">
                <a:latin typeface="Helvetica" panose="020B0604020202020204" pitchFamily="34" charset="0"/>
              </a:rPr>
              <a:pPr/>
              <a:t>32</a:t>
            </a:fld>
            <a:endParaRPr lang="en-US" altLang="en-US" dirty="0">
              <a:latin typeface="Helvetica" panose="020B0604020202020204" pitchFamily="34" charset="0"/>
            </a:endParaRPr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22E28FCD-1056-4D3D-9ACD-83965BCF18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C10C43C3-A73A-42A6-A35F-C138D4AF4D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63E5A769-B41F-409B-96F7-18D03BDE4B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4B1DCA8-7D2E-45C2-A17E-B777FE8BF056}" type="slidenum">
              <a:rPr lang="en-US" altLang="en-US">
                <a:latin typeface="Helvetica" panose="020B0604020202020204" pitchFamily="34" charset="0"/>
              </a:rPr>
              <a:pPr/>
              <a:t>33</a:t>
            </a:fld>
            <a:endParaRPr lang="en-US" altLang="en-US" dirty="0">
              <a:latin typeface="Helvetica" panose="020B0604020202020204" pitchFamily="34" charset="0"/>
            </a:endParaRPr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8F55E19D-E8B3-4452-A038-9BCF911F5F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6D1C4F68-5A97-427E-AB9C-31AA19BCF8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A160A673-73B6-4D0B-AE41-7400795590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99055B3-7CA8-468D-80A4-EFD1891BDB98}" type="slidenum">
              <a:rPr lang="en-US" altLang="en-US">
                <a:latin typeface="Helvetica" panose="020B0604020202020204" pitchFamily="34" charset="0"/>
              </a:rPr>
              <a:pPr/>
              <a:t>34</a:t>
            </a:fld>
            <a:endParaRPr lang="en-US" altLang="en-US" dirty="0">
              <a:latin typeface="Helvetica" panose="020B0604020202020204" pitchFamily="34" charset="0"/>
            </a:endParaRPr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BEA9070E-1FCE-4DD4-AEED-61B1DD5C8B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BF3319BC-D57C-4115-A220-CA1578D217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116CDF5D-5DA4-4CFA-BCC7-390A2861EF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EAABF19-B1BB-4598-B75E-B058130364E3}" type="slidenum">
              <a:rPr lang="en-US" altLang="en-US">
                <a:latin typeface="Helvetica" panose="020B0604020202020204" pitchFamily="34" charset="0"/>
              </a:rPr>
              <a:pPr/>
              <a:t>3</a:t>
            </a:fld>
            <a:endParaRPr lang="en-US" altLang="en-US" dirty="0">
              <a:latin typeface="Helvetica" panose="020B0604020202020204" pitchFamily="34" charset="0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6FB5F106-41EE-4364-BF1E-20D5C6B2A4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0294DEFC-309C-4B8E-9AC7-318287BBAF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C3F4BD51-7370-4471-9455-9FAA962FEC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BD35ECC-3C35-45A9-90FF-173B28872470}" type="slidenum">
              <a:rPr lang="en-US" altLang="en-US">
                <a:latin typeface="Helvetica" panose="020B0604020202020204" pitchFamily="34" charset="0"/>
              </a:rPr>
              <a:pPr/>
              <a:t>35</a:t>
            </a:fld>
            <a:endParaRPr lang="en-US" altLang="en-US" dirty="0">
              <a:latin typeface="Helvetica" panose="020B0604020202020204" pitchFamily="34" charset="0"/>
            </a:endParaRPr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0AB19387-36B0-44FF-A334-CD940F2A75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35F188A5-8C67-46D5-8035-90BDFED9F5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C05E2778-289B-4FA5-A492-109BEB5330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E7FBAA6-8447-4B86-94DA-8EBECE675900}" type="slidenum">
              <a:rPr lang="en-US" altLang="en-US">
                <a:latin typeface="Helvetica" panose="020B0604020202020204" pitchFamily="34" charset="0"/>
              </a:rPr>
              <a:pPr/>
              <a:t>36</a:t>
            </a:fld>
            <a:endParaRPr lang="en-US" altLang="en-US" dirty="0">
              <a:latin typeface="Helvetica" panose="020B0604020202020204" pitchFamily="34" charset="0"/>
            </a:endParaRPr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79229461-A223-439E-9F67-F96DEE523F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1408816B-F76B-4AC2-A2E1-9FCADC0E3E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CC0926BF-5F58-45F3-886B-2FC15B7FF7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D489229-DE4E-445F-987B-9FB85B6EB635}" type="slidenum">
              <a:rPr lang="en-US" altLang="en-US">
                <a:latin typeface="Helvetica" panose="020B0604020202020204" pitchFamily="34" charset="0"/>
              </a:rPr>
              <a:pPr/>
              <a:t>37</a:t>
            </a:fld>
            <a:endParaRPr lang="en-US" altLang="en-US" dirty="0">
              <a:latin typeface="Helvetica" panose="020B0604020202020204" pitchFamily="34" charset="0"/>
            </a:endParaRPr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77D4AAE1-3D09-4155-A61A-3F1F36C42C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86A985B6-3037-4C54-BA8E-73201FFC52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E95F55ED-CF22-47BB-A4F1-B460B1D8B5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93E603D-49B1-4296-AFD2-423EB8C53B4D}" type="slidenum">
              <a:rPr lang="en-US" altLang="en-US">
                <a:latin typeface="Helvetica" panose="020B0604020202020204" pitchFamily="34" charset="0"/>
              </a:rPr>
              <a:pPr/>
              <a:t>38</a:t>
            </a:fld>
            <a:endParaRPr lang="en-US" altLang="en-US" dirty="0">
              <a:latin typeface="Helvetica" panose="020B0604020202020204" pitchFamily="34" charset="0"/>
            </a:endParaRPr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9BC7AB09-93B9-4BA4-877E-3CCE3D14DA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4F8C03A3-1A3A-401F-BD0A-A1C0DA492D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12E9F2BA-6286-4675-A574-E6B57F2B8F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9A63ADF-0873-41FA-9C34-062DC213BF4E}" type="slidenum">
              <a:rPr lang="en-US" altLang="en-US">
                <a:latin typeface="Helvetica" panose="020B0604020202020204" pitchFamily="34" charset="0"/>
              </a:rPr>
              <a:pPr/>
              <a:t>39</a:t>
            </a:fld>
            <a:endParaRPr lang="en-US" altLang="en-US" dirty="0">
              <a:latin typeface="Helvetica" panose="020B0604020202020204" pitchFamily="34" charset="0"/>
            </a:endParaRPr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CB25B9E3-8879-4B53-9B9A-FE00C8F84C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F12CBF22-8D18-428E-9818-515DCCEEC8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>
            <a:extLst>
              <a:ext uri="{FF2B5EF4-FFF2-40B4-BE49-F238E27FC236}">
                <a16:creationId xmlns:a16="http://schemas.microsoft.com/office/drawing/2014/main" id="{6044D9D1-4022-4B17-AC3A-FC63E3105A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553468A-38EB-46C6-BF85-948BB8C046E0}" type="slidenum">
              <a:rPr lang="en-US" altLang="en-US">
                <a:latin typeface="Helvetica" panose="020B0604020202020204" pitchFamily="34" charset="0"/>
              </a:rPr>
              <a:pPr/>
              <a:t>40</a:t>
            </a:fld>
            <a:endParaRPr lang="en-US" altLang="en-US" dirty="0">
              <a:latin typeface="Helvetica" panose="020B0604020202020204" pitchFamily="34" charset="0"/>
            </a:endParaRPr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34DA4BF8-CC55-4E4C-B1AE-1BCAB50DA7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02ECD0A4-9571-447C-BBD7-4957F74449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CA676750-B4D3-4F18-AA52-519F9E7691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6EE3CDB-421C-4E33-8E8E-873AD4598F3E}" type="slidenum">
              <a:rPr lang="en-US" altLang="en-US">
                <a:latin typeface="Helvetica" panose="020B0604020202020204" pitchFamily="34" charset="0"/>
              </a:rPr>
              <a:pPr/>
              <a:t>41</a:t>
            </a:fld>
            <a:endParaRPr lang="en-US" altLang="en-US" dirty="0">
              <a:latin typeface="Helvetica" panose="020B0604020202020204" pitchFamily="34" charset="0"/>
            </a:endParaRPr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B9B86B8A-9592-4F2B-88CC-5725A5D372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A6A5A5C3-6C82-4C1B-950D-A1B6687A43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>
            <a:extLst>
              <a:ext uri="{FF2B5EF4-FFF2-40B4-BE49-F238E27FC236}">
                <a16:creationId xmlns:a16="http://schemas.microsoft.com/office/drawing/2014/main" id="{7C44AEC8-02CE-442B-AD2A-963292252F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C4EA03B-198F-4011-9BDC-983A5F1750D4}" type="slidenum">
              <a:rPr lang="en-US" altLang="en-US">
                <a:latin typeface="Helvetica" panose="020B0604020202020204" pitchFamily="34" charset="0"/>
              </a:rPr>
              <a:pPr/>
              <a:t>42</a:t>
            </a:fld>
            <a:endParaRPr lang="en-US" altLang="en-US" dirty="0">
              <a:latin typeface="Helvetica" panose="020B0604020202020204" pitchFamily="34" charset="0"/>
            </a:endParaRPr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5B237BFB-5094-48A6-8D1D-812AB43C8F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>
            <a:extLst>
              <a:ext uri="{FF2B5EF4-FFF2-40B4-BE49-F238E27FC236}">
                <a16:creationId xmlns:a16="http://schemas.microsoft.com/office/drawing/2014/main" id="{CDCBE579-7F53-441F-BC12-B153F1DDD5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id="{AEEB3116-0A89-4DB2-9F89-0978685564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73D6632-CA5F-4B56-8AD9-AB8805051578}" type="slidenum">
              <a:rPr lang="en-US" altLang="en-US">
                <a:latin typeface="Helvetica" panose="020B0604020202020204" pitchFamily="34" charset="0"/>
              </a:rPr>
              <a:pPr/>
              <a:t>44</a:t>
            </a:fld>
            <a:endParaRPr lang="en-US" altLang="en-US" dirty="0">
              <a:latin typeface="Helvetica" panose="020B0604020202020204" pitchFamily="34" charset="0"/>
            </a:endParaRPr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1A4D3144-9169-4202-8CFC-05EBC65968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F45851CC-2986-4769-9EDF-BD13E088F1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id="{E9FDADC0-F5DF-4D1F-B8F6-B07400DF01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A4E3610-9E09-4C5F-B265-434A74CEF86E}" type="slidenum">
              <a:rPr lang="en-US" altLang="en-US">
                <a:latin typeface="Helvetica" panose="020B0604020202020204" pitchFamily="34" charset="0"/>
              </a:rPr>
              <a:pPr/>
              <a:t>45</a:t>
            </a:fld>
            <a:endParaRPr lang="en-US" altLang="en-US" dirty="0">
              <a:latin typeface="Helvetica" panose="020B0604020202020204" pitchFamily="34" charset="0"/>
            </a:endParaRPr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D4BE53D0-AA2F-4499-8CF1-022EEB9C58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1B8BC2EB-E345-4207-8D96-428E55C5D2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E4CBE908-8BB0-4DF6-A630-7278A1DB2F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12CC5BE-059E-4E33-A616-7566B8C50E03}" type="slidenum">
              <a:rPr lang="en-US" altLang="en-US">
                <a:latin typeface="Helvetica" panose="020B0604020202020204" pitchFamily="34" charset="0"/>
              </a:rPr>
              <a:pPr/>
              <a:t>4</a:t>
            </a:fld>
            <a:endParaRPr lang="en-US" altLang="en-US" dirty="0">
              <a:latin typeface="Helvetica" panose="020B0604020202020204" pitchFamily="34" charset="0"/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8C41B09B-CF38-410C-AB74-BB59838E0F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0C60F9F9-E7B8-45A8-91CF-E2EF6341BF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D38E2BCC-6763-4F93-9A27-415FB4345D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D9B9FD1-100D-4C2E-9427-0CDF0A2FB98D}" type="slidenum">
              <a:rPr lang="en-US" altLang="en-US">
                <a:latin typeface="Helvetica" panose="020B0604020202020204" pitchFamily="34" charset="0"/>
              </a:rPr>
              <a:pPr/>
              <a:t>46</a:t>
            </a:fld>
            <a:endParaRPr lang="en-US" altLang="en-US" dirty="0">
              <a:latin typeface="Helvetica" panose="020B0604020202020204" pitchFamily="34" charset="0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4627EDFF-B8C3-4BDD-9F08-8EF15D1B48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727F1191-666F-4ECF-896F-F12B93A3AA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>
            <a:extLst>
              <a:ext uri="{FF2B5EF4-FFF2-40B4-BE49-F238E27FC236}">
                <a16:creationId xmlns:a16="http://schemas.microsoft.com/office/drawing/2014/main" id="{395AA5DD-A159-4BC8-B0B4-62C228F8A8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4A29CC0-F102-4AA1-A9A2-5E8696EDCEA1}" type="slidenum">
              <a:rPr lang="en-US" altLang="en-US">
                <a:latin typeface="Helvetica" panose="020B0604020202020204" pitchFamily="34" charset="0"/>
              </a:rPr>
              <a:pPr/>
              <a:t>47</a:t>
            </a:fld>
            <a:endParaRPr lang="en-US" altLang="en-US" dirty="0">
              <a:latin typeface="Helvetica" panose="020B0604020202020204" pitchFamily="34" charset="0"/>
            </a:endParaRPr>
          </a:p>
        </p:txBody>
      </p:sp>
      <p:sp>
        <p:nvSpPr>
          <p:cNvPr id="113667" name="Rectangle 2">
            <a:extLst>
              <a:ext uri="{FF2B5EF4-FFF2-40B4-BE49-F238E27FC236}">
                <a16:creationId xmlns:a16="http://schemas.microsoft.com/office/drawing/2014/main" id="{72118A2F-2588-4308-98F3-4C540E0194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>
            <a:extLst>
              <a:ext uri="{FF2B5EF4-FFF2-40B4-BE49-F238E27FC236}">
                <a16:creationId xmlns:a16="http://schemas.microsoft.com/office/drawing/2014/main" id="{D0D00539-4C19-4343-8F60-D0ECE1BCE7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id="{2869BB6A-A424-4A9F-8F08-9E5CED4A36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AD26438-1D7C-4B65-BD22-47AB5585AE9F}" type="slidenum">
              <a:rPr lang="en-US" altLang="en-US">
                <a:latin typeface="Helvetica" panose="020B0604020202020204" pitchFamily="34" charset="0"/>
              </a:rPr>
              <a:pPr/>
              <a:t>48</a:t>
            </a:fld>
            <a:endParaRPr lang="en-US" altLang="en-US" dirty="0">
              <a:latin typeface="Helvetica" panose="020B0604020202020204" pitchFamily="34" charset="0"/>
            </a:endParaRPr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7C562C5D-B6F1-410C-9C15-862B61F47E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CCCFBF8B-BAA5-4791-B56F-89AE8DECAA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>
            <a:extLst>
              <a:ext uri="{FF2B5EF4-FFF2-40B4-BE49-F238E27FC236}">
                <a16:creationId xmlns:a16="http://schemas.microsoft.com/office/drawing/2014/main" id="{D0DE149E-B4E9-447D-A96F-52CED7627D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66C1A27-5E0E-4519-B47D-CE7061E41505}" type="slidenum">
              <a:rPr lang="en-US" altLang="en-US">
                <a:latin typeface="Helvetica" panose="020B0604020202020204" pitchFamily="34" charset="0"/>
              </a:rPr>
              <a:pPr/>
              <a:t>49</a:t>
            </a:fld>
            <a:endParaRPr lang="en-US" altLang="en-US" dirty="0">
              <a:latin typeface="Helvetica" panose="020B0604020202020204" pitchFamily="34" charset="0"/>
            </a:endParaRPr>
          </a:p>
        </p:txBody>
      </p:sp>
      <p:sp>
        <p:nvSpPr>
          <p:cNvPr id="115715" name="Rectangle 2">
            <a:extLst>
              <a:ext uri="{FF2B5EF4-FFF2-40B4-BE49-F238E27FC236}">
                <a16:creationId xmlns:a16="http://schemas.microsoft.com/office/drawing/2014/main" id="{7FFAF1B4-28CB-4198-8533-8A8CD94046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>
            <a:extLst>
              <a:ext uri="{FF2B5EF4-FFF2-40B4-BE49-F238E27FC236}">
                <a16:creationId xmlns:a16="http://schemas.microsoft.com/office/drawing/2014/main" id="{0C7A78A9-8BCC-4FDB-8409-FB8A22AB78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id="{C0D01FE7-E886-40E8-92FA-8D1E3FB675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6E6D4CE-7E51-45F9-9D38-C961FBDFB35D}" type="slidenum">
              <a:rPr lang="en-US" altLang="en-US">
                <a:latin typeface="Helvetica" panose="020B0604020202020204" pitchFamily="34" charset="0"/>
              </a:rPr>
              <a:pPr/>
              <a:t>50</a:t>
            </a:fld>
            <a:endParaRPr lang="en-US" altLang="en-US" dirty="0">
              <a:latin typeface="Helvetica" panose="020B0604020202020204" pitchFamily="34" charset="0"/>
            </a:endParaRPr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FFE513B4-8EB5-4368-ADC7-E41FF4071A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D2238889-0C7B-45C6-998F-D0BFA15F75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>
            <a:extLst>
              <a:ext uri="{FF2B5EF4-FFF2-40B4-BE49-F238E27FC236}">
                <a16:creationId xmlns:a16="http://schemas.microsoft.com/office/drawing/2014/main" id="{4C6EACAF-E6EA-457D-8641-E32A9D95C0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3CEC8C6-E810-4484-A297-26A2437CEBA7}" type="slidenum">
              <a:rPr lang="en-US" altLang="en-US">
                <a:latin typeface="Helvetica" panose="020B0604020202020204" pitchFamily="34" charset="0"/>
              </a:rPr>
              <a:pPr/>
              <a:t>51</a:t>
            </a:fld>
            <a:endParaRPr lang="en-US" altLang="en-US" dirty="0">
              <a:latin typeface="Helvetica" panose="020B0604020202020204" pitchFamily="34" charset="0"/>
            </a:endParaRPr>
          </a:p>
        </p:txBody>
      </p:sp>
      <p:sp>
        <p:nvSpPr>
          <p:cNvPr id="117763" name="Rectangle 2">
            <a:extLst>
              <a:ext uri="{FF2B5EF4-FFF2-40B4-BE49-F238E27FC236}">
                <a16:creationId xmlns:a16="http://schemas.microsoft.com/office/drawing/2014/main" id="{F41D4B89-0756-4DD7-8336-2BFB3BDAC2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>
            <a:extLst>
              <a:ext uri="{FF2B5EF4-FFF2-40B4-BE49-F238E27FC236}">
                <a16:creationId xmlns:a16="http://schemas.microsoft.com/office/drawing/2014/main" id="{508A804A-2118-4ED2-BE3C-0C1214B971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>
            <a:extLst>
              <a:ext uri="{FF2B5EF4-FFF2-40B4-BE49-F238E27FC236}">
                <a16:creationId xmlns:a16="http://schemas.microsoft.com/office/drawing/2014/main" id="{8E9A843E-1C4B-4C88-B075-0559BA69AA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38E3A2B-1C0B-471A-A4D6-4233FF161C8C}" type="slidenum">
              <a:rPr lang="en-US" altLang="en-US">
                <a:latin typeface="Helvetica" panose="020B0604020202020204" pitchFamily="34" charset="0"/>
              </a:rPr>
              <a:pPr/>
              <a:t>52</a:t>
            </a:fld>
            <a:endParaRPr lang="en-US" altLang="en-US" dirty="0">
              <a:latin typeface="Helvetica" panose="020B0604020202020204" pitchFamily="34" charset="0"/>
            </a:endParaRPr>
          </a:p>
        </p:txBody>
      </p:sp>
      <p:sp>
        <p:nvSpPr>
          <p:cNvPr id="118787" name="Rectangle 2">
            <a:extLst>
              <a:ext uri="{FF2B5EF4-FFF2-40B4-BE49-F238E27FC236}">
                <a16:creationId xmlns:a16="http://schemas.microsoft.com/office/drawing/2014/main" id="{008F5292-EF3C-4544-82EA-378A615937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id="{1F80D565-56DF-403E-B659-3C94647E27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>
            <a:extLst>
              <a:ext uri="{FF2B5EF4-FFF2-40B4-BE49-F238E27FC236}">
                <a16:creationId xmlns:a16="http://schemas.microsoft.com/office/drawing/2014/main" id="{E5E56C28-C60C-4E30-B37A-C45B0ABB01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F5C7750-47E1-458A-9989-9BA8D4448C94}" type="slidenum">
              <a:rPr lang="en-US" altLang="en-US">
                <a:latin typeface="Helvetica" panose="020B0604020202020204" pitchFamily="34" charset="0"/>
              </a:rPr>
              <a:pPr/>
              <a:t>53</a:t>
            </a:fld>
            <a:endParaRPr lang="en-US" altLang="en-US" dirty="0">
              <a:latin typeface="Helvetica" panose="020B0604020202020204" pitchFamily="34" charset="0"/>
            </a:endParaRPr>
          </a:p>
        </p:txBody>
      </p:sp>
      <p:sp>
        <p:nvSpPr>
          <p:cNvPr id="119811" name="Rectangle 2">
            <a:extLst>
              <a:ext uri="{FF2B5EF4-FFF2-40B4-BE49-F238E27FC236}">
                <a16:creationId xmlns:a16="http://schemas.microsoft.com/office/drawing/2014/main" id="{316BCF08-E5F3-4982-863F-E156952007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>
            <a:extLst>
              <a:ext uri="{FF2B5EF4-FFF2-40B4-BE49-F238E27FC236}">
                <a16:creationId xmlns:a16="http://schemas.microsoft.com/office/drawing/2014/main" id="{246B23B8-CBD0-4DC0-A03E-62ED08FCA8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>
            <a:extLst>
              <a:ext uri="{FF2B5EF4-FFF2-40B4-BE49-F238E27FC236}">
                <a16:creationId xmlns:a16="http://schemas.microsoft.com/office/drawing/2014/main" id="{D3347AF9-CA54-42AC-9FA2-E17F9D18B9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A0C2A26-FBF5-46FA-899B-D75458F32531}" type="slidenum">
              <a:rPr lang="en-US" altLang="en-US">
                <a:latin typeface="Helvetica" panose="020B0604020202020204" pitchFamily="34" charset="0"/>
              </a:rPr>
              <a:pPr/>
              <a:t>57</a:t>
            </a:fld>
            <a:endParaRPr lang="en-US" altLang="en-US" dirty="0">
              <a:latin typeface="Helvetica" panose="020B0604020202020204" pitchFamily="34" charset="0"/>
            </a:endParaRPr>
          </a:p>
        </p:txBody>
      </p:sp>
      <p:sp>
        <p:nvSpPr>
          <p:cNvPr id="120835" name="Rectangle 2">
            <a:extLst>
              <a:ext uri="{FF2B5EF4-FFF2-40B4-BE49-F238E27FC236}">
                <a16:creationId xmlns:a16="http://schemas.microsoft.com/office/drawing/2014/main" id="{62558D90-8CA8-4F16-A6C4-3F37608C45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>
            <a:extLst>
              <a:ext uri="{FF2B5EF4-FFF2-40B4-BE49-F238E27FC236}">
                <a16:creationId xmlns:a16="http://schemas.microsoft.com/office/drawing/2014/main" id="{87E4D024-6FA4-4D6B-903C-7C347FA170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>
            <a:extLst>
              <a:ext uri="{FF2B5EF4-FFF2-40B4-BE49-F238E27FC236}">
                <a16:creationId xmlns:a16="http://schemas.microsoft.com/office/drawing/2014/main" id="{12713C8E-F06D-48F7-9A44-14B868B44E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AEE641A-9D92-4373-A5E0-4C11D51957E7}" type="slidenum">
              <a:rPr lang="en-US" altLang="en-US">
                <a:latin typeface="Helvetica" panose="020B0604020202020204" pitchFamily="34" charset="0"/>
              </a:rPr>
              <a:pPr/>
              <a:t>58</a:t>
            </a:fld>
            <a:endParaRPr lang="en-US" altLang="en-US" dirty="0">
              <a:latin typeface="Helvetica" panose="020B0604020202020204" pitchFamily="34" charset="0"/>
            </a:endParaRPr>
          </a:p>
        </p:txBody>
      </p:sp>
      <p:sp>
        <p:nvSpPr>
          <p:cNvPr id="121859" name="Rectangle 2">
            <a:extLst>
              <a:ext uri="{FF2B5EF4-FFF2-40B4-BE49-F238E27FC236}">
                <a16:creationId xmlns:a16="http://schemas.microsoft.com/office/drawing/2014/main" id="{4E7ACE6D-059D-483A-A103-CE92675F2B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>
            <a:extLst>
              <a:ext uri="{FF2B5EF4-FFF2-40B4-BE49-F238E27FC236}">
                <a16:creationId xmlns:a16="http://schemas.microsoft.com/office/drawing/2014/main" id="{9E07AD1A-894F-44C2-B8F0-559D0E99B6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98DA1FFB-D227-47BC-9728-00B782DC28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C9090DC-ADAD-4D5C-A055-EC054CBA9BCF}" type="slidenum">
              <a:rPr lang="en-US" altLang="en-US">
                <a:latin typeface="Helvetica" panose="020B0604020202020204" pitchFamily="34" charset="0"/>
              </a:rPr>
              <a:pPr/>
              <a:t>5</a:t>
            </a:fld>
            <a:endParaRPr lang="en-US" altLang="en-US" dirty="0">
              <a:latin typeface="Helvetica" panose="020B0604020202020204" pitchFamily="34" charset="0"/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CD1394AA-6D61-4202-8BF0-CEA24B5473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F15A9A43-7F68-408F-9962-E7E257DA42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>
            <a:extLst>
              <a:ext uri="{FF2B5EF4-FFF2-40B4-BE49-F238E27FC236}">
                <a16:creationId xmlns:a16="http://schemas.microsoft.com/office/drawing/2014/main" id="{9A2A9F0C-8B1F-4324-A783-5596BAC59F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5959CA7-2AF4-41B1-8F12-DE232B007B07}" type="slidenum">
              <a:rPr lang="en-US" altLang="en-US">
                <a:latin typeface="Helvetica" panose="020B0604020202020204" pitchFamily="34" charset="0"/>
              </a:rPr>
              <a:pPr/>
              <a:t>59</a:t>
            </a:fld>
            <a:endParaRPr lang="en-US" altLang="en-US" dirty="0">
              <a:latin typeface="Helvetica" panose="020B0604020202020204" pitchFamily="34" charset="0"/>
            </a:endParaRPr>
          </a:p>
        </p:txBody>
      </p:sp>
      <p:sp>
        <p:nvSpPr>
          <p:cNvPr id="122883" name="Rectangle 2">
            <a:extLst>
              <a:ext uri="{FF2B5EF4-FFF2-40B4-BE49-F238E27FC236}">
                <a16:creationId xmlns:a16="http://schemas.microsoft.com/office/drawing/2014/main" id="{A495CF2E-10C4-49A6-B353-620534988C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>
            <a:extLst>
              <a:ext uri="{FF2B5EF4-FFF2-40B4-BE49-F238E27FC236}">
                <a16:creationId xmlns:a16="http://schemas.microsoft.com/office/drawing/2014/main" id="{04D12019-D120-4BCE-9EFE-1883EE02D9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>
            <a:extLst>
              <a:ext uri="{FF2B5EF4-FFF2-40B4-BE49-F238E27FC236}">
                <a16:creationId xmlns:a16="http://schemas.microsoft.com/office/drawing/2014/main" id="{53451A08-37D6-4065-ADF9-DCFC5E7F54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EF6A302-414C-4CF1-ABBB-AF2CB72D9427}" type="slidenum">
              <a:rPr lang="en-US" altLang="en-US">
                <a:latin typeface="Helvetica" panose="020B0604020202020204" pitchFamily="34" charset="0"/>
              </a:rPr>
              <a:pPr/>
              <a:t>60</a:t>
            </a:fld>
            <a:endParaRPr lang="en-US" altLang="en-US" dirty="0">
              <a:latin typeface="Helvetica" panose="020B0604020202020204" pitchFamily="34" charset="0"/>
            </a:endParaRPr>
          </a:p>
        </p:txBody>
      </p:sp>
      <p:sp>
        <p:nvSpPr>
          <p:cNvPr id="123907" name="Rectangle 2">
            <a:extLst>
              <a:ext uri="{FF2B5EF4-FFF2-40B4-BE49-F238E27FC236}">
                <a16:creationId xmlns:a16="http://schemas.microsoft.com/office/drawing/2014/main" id="{D5FEAE45-D480-4553-9BB5-5A0507ABE5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>
            <a:extLst>
              <a:ext uri="{FF2B5EF4-FFF2-40B4-BE49-F238E27FC236}">
                <a16:creationId xmlns:a16="http://schemas.microsoft.com/office/drawing/2014/main" id="{7B30AC3E-C36C-4606-A8DA-4C89455DB7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>
            <a:extLst>
              <a:ext uri="{FF2B5EF4-FFF2-40B4-BE49-F238E27FC236}">
                <a16:creationId xmlns:a16="http://schemas.microsoft.com/office/drawing/2014/main" id="{F3964CCA-B0C6-4BC4-9C47-2A0B624ED5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D4AC478-933A-4CBB-A14C-170BD7B7A37D}" type="slidenum">
              <a:rPr lang="en-US" altLang="en-US">
                <a:latin typeface="Helvetica" panose="020B0604020202020204" pitchFamily="34" charset="0"/>
              </a:rPr>
              <a:pPr/>
              <a:t>61</a:t>
            </a:fld>
            <a:endParaRPr lang="en-US" altLang="en-US" dirty="0">
              <a:latin typeface="Helvetica" panose="020B0604020202020204" pitchFamily="34" charset="0"/>
            </a:endParaRPr>
          </a:p>
        </p:txBody>
      </p:sp>
      <p:sp>
        <p:nvSpPr>
          <p:cNvPr id="124931" name="Rectangle 2">
            <a:extLst>
              <a:ext uri="{FF2B5EF4-FFF2-40B4-BE49-F238E27FC236}">
                <a16:creationId xmlns:a16="http://schemas.microsoft.com/office/drawing/2014/main" id="{5BA5CE0E-B27A-4856-9DE3-4E3B5F0855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>
            <a:extLst>
              <a:ext uri="{FF2B5EF4-FFF2-40B4-BE49-F238E27FC236}">
                <a16:creationId xmlns:a16="http://schemas.microsoft.com/office/drawing/2014/main" id="{F3BEEA9A-3ADC-4256-823F-620A5A5D3E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>
            <a:extLst>
              <a:ext uri="{FF2B5EF4-FFF2-40B4-BE49-F238E27FC236}">
                <a16:creationId xmlns:a16="http://schemas.microsoft.com/office/drawing/2014/main" id="{B7F14923-ACFB-4915-B395-086C762B82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6B647AF-E822-4E57-BBE1-148D84FF4D7D}" type="slidenum">
              <a:rPr lang="en-US" altLang="en-US">
                <a:latin typeface="Helvetica" panose="020B0604020202020204" pitchFamily="34" charset="0"/>
              </a:rPr>
              <a:pPr/>
              <a:t>62</a:t>
            </a:fld>
            <a:endParaRPr lang="en-US" altLang="en-US" dirty="0">
              <a:latin typeface="Helvetica" panose="020B0604020202020204" pitchFamily="34" charset="0"/>
            </a:endParaRPr>
          </a:p>
        </p:txBody>
      </p:sp>
      <p:sp>
        <p:nvSpPr>
          <p:cNvPr id="125955" name="Rectangle 2">
            <a:extLst>
              <a:ext uri="{FF2B5EF4-FFF2-40B4-BE49-F238E27FC236}">
                <a16:creationId xmlns:a16="http://schemas.microsoft.com/office/drawing/2014/main" id="{87E30E3B-E975-4CB0-A0C9-8AAF2DFCC0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>
            <a:extLst>
              <a:ext uri="{FF2B5EF4-FFF2-40B4-BE49-F238E27FC236}">
                <a16:creationId xmlns:a16="http://schemas.microsoft.com/office/drawing/2014/main" id="{5C53E0C4-D20D-4178-B4B6-479C700AF8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>
            <a:extLst>
              <a:ext uri="{FF2B5EF4-FFF2-40B4-BE49-F238E27FC236}">
                <a16:creationId xmlns:a16="http://schemas.microsoft.com/office/drawing/2014/main" id="{C389213D-C1B2-4D5F-A81C-6155094876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CCD4250-8549-41EB-B8CE-11C2FE70C1AD}" type="slidenum">
              <a:rPr lang="en-US" altLang="en-US">
                <a:latin typeface="Helvetica" panose="020B0604020202020204" pitchFamily="34" charset="0"/>
              </a:rPr>
              <a:pPr/>
              <a:t>63</a:t>
            </a:fld>
            <a:endParaRPr lang="en-US" altLang="en-US" dirty="0">
              <a:latin typeface="Helvetica" panose="020B0604020202020204" pitchFamily="34" charset="0"/>
            </a:endParaRPr>
          </a:p>
        </p:txBody>
      </p:sp>
      <p:sp>
        <p:nvSpPr>
          <p:cNvPr id="126979" name="Rectangle 2">
            <a:extLst>
              <a:ext uri="{FF2B5EF4-FFF2-40B4-BE49-F238E27FC236}">
                <a16:creationId xmlns:a16="http://schemas.microsoft.com/office/drawing/2014/main" id="{FE9DAFE2-DC1F-4D1E-B399-6B86FC7E2D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>
            <a:extLst>
              <a:ext uri="{FF2B5EF4-FFF2-40B4-BE49-F238E27FC236}">
                <a16:creationId xmlns:a16="http://schemas.microsoft.com/office/drawing/2014/main" id="{091DFE67-CF76-4428-8F44-8818B6CA45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>
            <a:extLst>
              <a:ext uri="{FF2B5EF4-FFF2-40B4-BE49-F238E27FC236}">
                <a16:creationId xmlns:a16="http://schemas.microsoft.com/office/drawing/2014/main" id="{ED0B62DC-CB08-44D1-BC03-AEB34D5AEA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663A73F-90DC-456E-8045-F336DF30EDE6}" type="slidenum">
              <a:rPr lang="en-US" altLang="en-US">
                <a:latin typeface="Helvetica" panose="020B0604020202020204" pitchFamily="34" charset="0"/>
              </a:rPr>
              <a:pPr/>
              <a:t>64</a:t>
            </a:fld>
            <a:endParaRPr lang="en-US" altLang="en-US" dirty="0">
              <a:latin typeface="Helvetica" panose="020B0604020202020204" pitchFamily="34" charset="0"/>
            </a:endParaRPr>
          </a:p>
        </p:txBody>
      </p:sp>
      <p:sp>
        <p:nvSpPr>
          <p:cNvPr id="128003" name="Rectangle 2">
            <a:extLst>
              <a:ext uri="{FF2B5EF4-FFF2-40B4-BE49-F238E27FC236}">
                <a16:creationId xmlns:a16="http://schemas.microsoft.com/office/drawing/2014/main" id="{0845853C-5FA1-4025-BED7-C0AB0146FB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>
            <a:extLst>
              <a:ext uri="{FF2B5EF4-FFF2-40B4-BE49-F238E27FC236}">
                <a16:creationId xmlns:a16="http://schemas.microsoft.com/office/drawing/2014/main" id="{00CAEAE0-BD27-4E21-A6F6-851C82C874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>
            <a:extLst>
              <a:ext uri="{FF2B5EF4-FFF2-40B4-BE49-F238E27FC236}">
                <a16:creationId xmlns:a16="http://schemas.microsoft.com/office/drawing/2014/main" id="{CA637A56-6863-41EE-AA0A-373A6CE79C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B5DB225-437D-47A1-AC86-C348FBB6B5C2}" type="slidenum">
              <a:rPr lang="en-US" altLang="en-US">
                <a:latin typeface="Helvetica" panose="020B0604020202020204" pitchFamily="34" charset="0"/>
              </a:rPr>
              <a:pPr/>
              <a:t>65</a:t>
            </a:fld>
            <a:endParaRPr lang="en-US" altLang="en-US" dirty="0">
              <a:latin typeface="Helvetica" panose="020B0604020202020204" pitchFamily="34" charset="0"/>
            </a:endParaRPr>
          </a:p>
        </p:txBody>
      </p:sp>
      <p:sp>
        <p:nvSpPr>
          <p:cNvPr id="129027" name="Rectangle 2">
            <a:extLst>
              <a:ext uri="{FF2B5EF4-FFF2-40B4-BE49-F238E27FC236}">
                <a16:creationId xmlns:a16="http://schemas.microsoft.com/office/drawing/2014/main" id="{866B417B-93D6-4ED8-B9CC-B9C6B0EAE8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>
            <a:extLst>
              <a:ext uri="{FF2B5EF4-FFF2-40B4-BE49-F238E27FC236}">
                <a16:creationId xmlns:a16="http://schemas.microsoft.com/office/drawing/2014/main" id="{CC7CAEC1-5261-4D7B-B4CB-0B9C19BF7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>
            <a:extLst>
              <a:ext uri="{FF2B5EF4-FFF2-40B4-BE49-F238E27FC236}">
                <a16:creationId xmlns:a16="http://schemas.microsoft.com/office/drawing/2014/main" id="{87E65574-C17F-4176-AEAD-E10057288D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BDB658E-05DD-4628-B2EA-452E849C1C28}" type="slidenum">
              <a:rPr lang="en-US" altLang="en-US">
                <a:latin typeface="Helvetica" panose="020B0604020202020204" pitchFamily="34" charset="0"/>
              </a:rPr>
              <a:pPr/>
              <a:t>66</a:t>
            </a:fld>
            <a:endParaRPr lang="en-US" altLang="en-US" dirty="0">
              <a:latin typeface="Helvetica" panose="020B0604020202020204" pitchFamily="34" charset="0"/>
            </a:endParaRPr>
          </a:p>
        </p:txBody>
      </p:sp>
      <p:sp>
        <p:nvSpPr>
          <p:cNvPr id="130051" name="Rectangle 2">
            <a:extLst>
              <a:ext uri="{FF2B5EF4-FFF2-40B4-BE49-F238E27FC236}">
                <a16:creationId xmlns:a16="http://schemas.microsoft.com/office/drawing/2014/main" id="{29E3D940-7858-42F4-BFF7-ADDBC0AA9F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>
            <a:extLst>
              <a:ext uri="{FF2B5EF4-FFF2-40B4-BE49-F238E27FC236}">
                <a16:creationId xmlns:a16="http://schemas.microsoft.com/office/drawing/2014/main" id="{BACAC1CB-C347-4FF6-BB9C-CDBBAF17F7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>
            <a:extLst>
              <a:ext uri="{FF2B5EF4-FFF2-40B4-BE49-F238E27FC236}">
                <a16:creationId xmlns:a16="http://schemas.microsoft.com/office/drawing/2014/main" id="{DF69C08F-D0B7-4A7F-B4BC-CA12D73A0F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509B2EB-74E1-4827-890E-11429954D163}" type="slidenum">
              <a:rPr lang="en-US" altLang="en-US">
                <a:latin typeface="Helvetica" panose="020B0604020202020204" pitchFamily="34" charset="0"/>
              </a:rPr>
              <a:pPr/>
              <a:t>67</a:t>
            </a:fld>
            <a:endParaRPr lang="en-US" altLang="en-US" dirty="0">
              <a:latin typeface="Helvetica" panose="020B0604020202020204" pitchFamily="34" charset="0"/>
            </a:endParaRPr>
          </a:p>
        </p:txBody>
      </p:sp>
      <p:sp>
        <p:nvSpPr>
          <p:cNvPr id="131075" name="Rectangle 2">
            <a:extLst>
              <a:ext uri="{FF2B5EF4-FFF2-40B4-BE49-F238E27FC236}">
                <a16:creationId xmlns:a16="http://schemas.microsoft.com/office/drawing/2014/main" id="{503BE3B8-8709-416F-955A-C1B867F722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>
            <a:extLst>
              <a:ext uri="{FF2B5EF4-FFF2-40B4-BE49-F238E27FC236}">
                <a16:creationId xmlns:a16="http://schemas.microsoft.com/office/drawing/2014/main" id="{5E9933E8-7EB8-47B5-A34A-BA868C636A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2F9B0566-9DAA-40C6-BD9B-DA3EA41304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44794C4-13B3-47CE-ACEF-23B8A06F7C64}" type="slidenum">
              <a:rPr lang="en-US" altLang="en-US">
                <a:latin typeface="Helvetica" panose="020B0604020202020204" pitchFamily="34" charset="0"/>
              </a:rPr>
              <a:pPr/>
              <a:t>8</a:t>
            </a:fld>
            <a:endParaRPr lang="en-US" altLang="en-US" dirty="0">
              <a:latin typeface="Helvetica" panose="020B0604020202020204" pitchFamily="34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81609710-F8FF-4ADB-8E3E-64DA55F859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DAD31A64-FBDF-459A-A519-16090EBFF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845A6516-3DB2-4824-B72A-8EE1BBC964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DDB922B-DA28-4C54-94E7-219C3AC7D96C}" type="slidenum">
              <a:rPr lang="en-US" altLang="en-US">
                <a:latin typeface="Helvetica" panose="020B0604020202020204" pitchFamily="34" charset="0"/>
              </a:rPr>
              <a:pPr/>
              <a:t>9</a:t>
            </a:fld>
            <a:endParaRPr lang="en-US" altLang="en-US" dirty="0">
              <a:latin typeface="Helvetica" panose="020B0604020202020204" pitchFamily="34" charset="0"/>
            </a:endParaRP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A894EF00-BCDC-4C20-B789-F97A7D9498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9C601010-0C10-45CE-AA58-E5A36F0C52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88A20251-A093-4172-BD74-A36C2A3F8B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EEF4FF4-C9FD-46D9-BF24-6598973F25B8}" type="slidenum">
              <a:rPr lang="en-US" altLang="en-US">
                <a:latin typeface="Helvetica" panose="020B0604020202020204" pitchFamily="34" charset="0"/>
              </a:rPr>
              <a:pPr/>
              <a:t>10</a:t>
            </a:fld>
            <a:endParaRPr lang="en-US" altLang="en-US" dirty="0">
              <a:latin typeface="Helvetica" panose="020B0604020202020204" pitchFamily="34" charset="0"/>
            </a:endParaRPr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6BD19E41-E753-43B4-A52C-F3C0FDC809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AFC68E5A-AEFD-4D41-934B-C0BEE57967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92D03978-248F-4696-B60F-15CD45A7CC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A5C935A-6734-4108-A7F7-F209D07F3D5B}" type="slidenum">
              <a:rPr lang="en-US" altLang="en-US">
                <a:latin typeface="Helvetica" panose="020B0604020202020204" pitchFamily="34" charset="0"/>
              </a:rPr>
              <a:pPr/>
              <a:t>11</a:t>
            </a:fld>
            <a:endParaRPr lang="en-US" altLang="en-US" dirty="0">
              <a:latin typeface="Helvetica" panose="020B0604020202020204" pitchFamily="34" charset="0"/>
            </a:endParaRPr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14A40313-58A0-42FC-AA3D-4253181108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BA8BA248-769F-4CA6-AD44-A8BE8C9CDC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2CCE4291-D714-4279-B2A7-8F16FBBE1455}"/>
              </a:ext>
            </a:extLst>
          </p:cNvPr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67EC0B7F-4FC3-4478-9027-E8EE05E80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 dirty="0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D2D394CA-65D6-4B9E-8B3A-820F32DF2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 dirty="0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DB53706C-F40D-4391-BED3-927BEFA54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 dirty="0"/>
            </a:p>
          </p:txBody>
        </p:sp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3DBF7E6E-01C9-4F8E-8169-2A534741B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40A712DA-57B7-4C35-AF2D-585D6C4CA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6613525"/>
            <a:ext cx="2730500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Operating System Concepts – 10</a:t>
            </a:r>
            <a:r>
              <a:rPr lang="en-US" altLang="en-US" sz="1000" b="1" baseline="30000" dirty="0">
                <a:solidFill>
                  <a:srgbClr val="336699"/>
                </a:solidFill>
                <a:latin typeface="Helvetica" pitchFamily="-84" charset="0"/>
              </a:rPr>
              <a:t>th</a:t>
            </a: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9" name="Picture 9" descr="dino_4">
            <a:extLst>
              <a:ext uri="{FF2B5EF4-FFF2-40B4-BE49-F238E27FC236}">
                <a16:creationId xmlns:a16="http://schemas.microsoft.com/office/drawing/2014/main" id="{23FF6E01-B082-4987-9C4A-C0A440FA8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F35C5DFA-BB79-4089-88B7-D92F5341E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8459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933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233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9848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7513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3569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5735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5758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276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8520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6906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>
            <a:extLst>
              <a:ext uri="{FF2B5EF4-FFF2-40B4-BE49-F238E27FC236}">
                <a16:creationId xmlns:a16="http://schemas.microsoft.com/office/drawing/2014/main" id="{1AB84DD3-4A46-4765-841C-BF9DFC087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8B8B9C40-FB55-4BC1-9678-A5A9E978A9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3853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E491697-DEDE-4F27-95FC-692C936D7A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772795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35AC41D-CD6D-4AA1-A267-3D1BBA2D3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1030" name="Line 6">
            <a:extLst>
              <a:ext uri="{FF2B5EF4-FFF2-40B4-BE49-F238E27FC236}">
                <a16:creationId xmlns:a16="http://schemas.microsoft.com/office/drawing/2014/main" id="{82C41C68-24EF-44DE-8ADF-448757180CE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4DE0286C-F756-496E-ABEB-5613EE236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18630376-BF82-4C11-BC51-C4D2919A3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1033" name="Text Box 9">
            <a:extLst>
              <a:ext uri="{FF2B5EF4-FFF2-40B4-BE49-F238E27FC236}">
                <a16:creationId xmlns:a16="http://schemas.microsoft.com/office/drawing/2014/main" id="{7051F425-51BF-47D4-98B0-661C9EA67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088" y="6613525"/>
            <a:ext cx="447675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b="1" dirty="0">
                <a:solidFill>
                  <a:srgbClr val="006699"/>
                </a:solidFill>
                <a:latin typeface="Helvetica" panose="020B0604020202020204" pitchFamily="34" charset="0"/>
              </a:rPr>
              <a:t>9.</a:t>
            </a:r>
            <a:fld id="{A1B636A9-AB21-4ABC-8AA3-56D421424B49}" type="slidenum">
              <a:rPr lang="en-US" altLang="en-US" sz="1000" b="1">
                <a:solidFill>
                  <a:srgbClr val="006699"/>
                </a:solidFill>
                <a:latin typeface="Helvetica" panose="020B0604020202020204" pitchFamily="34" charset="0"/>
              </a:rPr>
              <a:pPr algn="ctr">
                <a:spcBef>
                  <a:spcPct val="50000"/>
                </a:spcBef>
              </a:pPr>
              <a:t>‹#›</a:t>
            </a:fld>
            <a:endParaRPr lang="en-US" altLang="en-US" sz="1000" b="1" dirty="0">
              <a:solidFill>
                <a:srgbClr val="006699"/>
              </a:solidFill>
              <a:latin typeface="Helvetica" panose="020B0604020202020204" pitchFamily="34" charset="0"/>
            </a:endParaRPr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6623C3AB-13C0-4491-A41B-99C50D89D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1035" name="Text Box 11">
            <a:extLst>
              <a:ext uri="{FF2B5EF4-FFF2-40B4-BE49-F238E27FC236}">
                <a16:creationId xmlns:a16="http://schemas.microsoft.com/office/drawing/2014/main" id="{8853500B-FBC1-47E1-B755-E9D8F229B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6621463"/>
            <a:ext cx="2730500" cy="2460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Operating System Concepts – 10</a:t>
            </a:r>
            <a:r>
              <a:rPr lang="en-US" altLang="en-US" sz="1000" b="1" baseline="30000" dirty="0">
                <a:solidFill>
                  <a:srgbClr val="006699"/>
                </a:solidFill>
                <a:latin typeface="Helvetica" pitchFamily="-84" charset="0"/>
              </a:rPr>
              <a:t>th</a:t>
            </a: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1036" name="Picture 12" descr="dino_6">
            <a:extLst>
              <a:ext uri="{FF2B5EF4-FFF2-40B4-BE49-F238E27FC236}">
                <a16:creationId xmlns:a16="http://schemas.microsoft.com/office/drawing/2014/main" id="{E96BDB3D-3FA1-40ED-87F9-5B9873450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  <p:sldLayoutId id="21474841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110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110000"/>
        <a:buFont typeface="Arial" panose="020B0604020202020204" pitchFamily="34" charset="0"/>
        <a:buChar char="•"/>
        <a:defRPr kumimoji="1">
          <a:solidFill>
            <a:schemeClr val="tx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anose="05030102010509060703" pitchFamily="18" charset="2"/>
        <a:buChar char="4"/>
        <a:defRPr kumimoji="1">
          <a:solidFill>
            <a:schemeClr val="tx1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MS PGothic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079997BE-9BB1-4138-B224-8F7553DD502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793750"/>
            <a:ext cx="7772400" cy="2128838"/>
          </a:xfrm>
        </p:spPr>
        <p:txBody>
          <a:bodyPr/>
          <a:lstStyle/>
          <a:p>
            <a:pPr eaLnBrk="1" hangingPunct="1"/>
            <a:r>
              <a:rPr lang="en-US" altLang="en-US" dirty="0"/>
              <a:t>Chapter 9:  Main Memory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6EE17CB2-3EF8-43F1-A8BB-98F682CD0E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3808" y="235762"/>
            <a:ext cx="754856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Logical vs. Physical Address Space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26127BF-B122-444D-8E10-A4BB1E147C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4" y="1236663"/>
            <a:ext cx="7702615" cy="4468812"/>
          </a:xfrm>
        </p:spPr>
        <p:txBody>
          <a:bodyPr/>
          <a:lstStyle/>
          <a:p>
            <a:r>
              <a:rPr lang="en-US" altLang="en-US" sz="2000" dirty="0"/>
              <a:t>The concept of a logical address space that is bound to a separate </a:t>
            </a:r>
            <a:r>
              <a:rPr lang="en-US" altLang="en-US" sz="2000" dirty="0">
                <a:latin typeface="+mj-lt"/>
              </a:rPr>
              <a:t>physical</a:t>
            </a:r>
            <a:r>
              <a:rPr lang="en-US" altLang="en-US" sz="2000" dirty="0"/>
              <a:t> </a:t>
            </a:r>
            <a:r>
              <a:rPr lang="en-US" altLang="en-US" sz="2000" dirty="0">
                <a:latin typeface="+mj-lt"/>
              </a:rPr>
              <a:t>address</a:t>
            </a:r>
            <a:r>
              <a:rPr lang="en-US" altLang="en-US" sz="2000" dirty="0"/>
              <a:t> </a:t>
            </a:r>
            <a:r>
              <a:rPr lang="en-US" altLang="en-US" sz="2000" dirty="0">
                <a:latin typeface="+mj-lt"/>
              </a:rPr>
              <a:t>space</a:t>
            </a:r>
            <a:r>
              <a:rPr lang="en-US" altLang="en-US" sz="2000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is central to proper memory management</a:t>
            </a:r>
          </a:p>
          <a:p>
            <a:pPr lvl="1"/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Logical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address</a:t>
            </a:r>
            <a:r>
              <a:rPr lang="en-US" altLang="en-US" sz="2000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– generated by the CPU; also referred to as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virtual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address</a:t>
            </a:r>
          </a:p>
          <a:p>
            <a:pPr lvl="1"/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Physical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address</a:t>
            </a:r>
            <a:r>
              <a:rPr lang="en-US" altLang="en-US" sz="2000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– address seen by the memory unit</a:t>
            </a:r>
          </a:p>
          <a:p>
            <a:pPr lvl="1"/>
            <a:r>
              <a:rPr lang="en-US" altLang="en-US" sz="2000" dirty="0"/>
              <a:t>Logical and physical addresses are the same in compile-time and load-time address-binding schemes; </a:t>
            </a:r>
            <a:r>
              <a:rPr lang="en-US" altLang="en-US" sz="2000" dirty="0" smtClean="0"/>
              <a:t>they </a:t>
            </a:r>
            <a:r>
              <a:rPr lang="en-US" altLang="en-US" sz="2000" dirty="0"/>
              <a:t>differ in execution-time address-binding scheme</a:t>
            </a:r>
          </a:p>
          <a:p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Logical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address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space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is the set of all logical addresses generated by a program</a:t>
            </a:r>
          </a:p>
          <a:p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Physical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address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space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is the set of all physical addresses generated by a program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B95EF18-CDEF-4577-B2D3-2194188A6B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9475" y="225267"/>
            <a:ext cx="78390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Memory-Management Unit (</a:t>
            </a:r>
            <a:r>
              <a:rPr lang="en-US" altLang="en-US" sz="2800" dirty="0"/>
              <a:t>MMU</a:t>
            </a:r>
            <a:r>
              <a:rPr lang="en-US" altLang="en-US" dirty="0"/>
              <a:t>)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48574B01-7329-4E5A-9F99-22E3D93755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7" y="1147602"/>
            <a:ext cx="7623108" cy="4484688"/>
          </a:xfrm>
        </p:spPr>
        <p:txBody>
          <a:bodyPr/>
          <a:lstStyle/>
          <a:p>
            <a:r>
              <a:rPr lang="en-US" altLang="en-US" sz="2400" dirty="0"/>
              <a:t>Hardware device that </a:t>
            </a:r>
            <a:r>
              <a:rPr lang="en-US" altLang="en-US" sz="2400" dirty="0" smtClean="0"/>
              <a:t>maps </a:t>
            </a:r>
            <a:r>
              <a:rPr lang="en-US" altLang="en-US" sz="2400" dirty="0"/>
              <a:t>virtual to physical address at run time </a:t>
            </a:r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r>
              <a:rPr lang="en-US" altLang="en-US" sz="2400" dirty="0"/>
              <a:t>Many methods possible, covered in the rest of this chapter</a:t>
            </a:r>
          </a:p>
          <a:p>
            <a:endParaRPr lang="en-US" altLang="en-US" dirty="0"/>
          </a:p>
          <a:p>
            <a:pPr>
              <a:buFont typeface="Monotype Sorts" pitchFamily="-84" charset="2"/>
              <a:buNone/>
            </a:pPr>
            <a:endParaRPr lang="en-US" altLang="en-US" sz="800" dirty="0"/>
          </a:p>
          <a:p>
            <a:pPr>
              <a:buFont typeface="Monotype Sorts" pitchFamily="-84" charset="2"/>
              <a:buNone/>
            </a:pPr>
            <a:endParaRPr lang="en-US" altLang="en-US" dirty="0"/>
          </a:p>
        </p:txBody>
      </p:sp>
      <p:pic>
        <p:nvPicPr>
          <p:cNvPr id="13316" name="Picture 4" descr="W:\os-book\OS10\slide-dir\os-figures\9_04.jpg">
            <a:extLst>
              <a:ext uri="{FF2B5EF4-FFF2-40B4-BE49-F238E27FC236}">
                <a16:creationId xmlns:a16="http://schemas.microsoft.com/office/drawing/2014/main" id="{2AB2E1F5-A2FA-4767-BE68-4BD3C62D7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739" y="2176670"/>
            <a:ext cx="6677144" cy="242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C1853C0D-86FA-4ABD-BE59-06CB86C672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9475" y="225265"/>
            <a:ext cx="78390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Memory-Management Unit (Cont.)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CFED0DC6-3DA5-44F7-A884-CB2916BA4B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1482" y="1163638"/>
            <a:ext cx="7630045" cy="4484687"/>
          </a:xfrm>
        </p:spPr>
        <p:txBody>
          <a:bodyPr/>
          <a:lstStyle/>
          <a:p>
            <a:pPr>
              <a:defRPr/>
            </a:pPr>
            <a:r>
              <a:rPr lang="en-US" altLang="en-US" sz="2400" dirty="0"/>
              <a:t>Consider simple </a:t>
            </a:r>
            <a:r>
              <a:rPr lang="en-US" altLang="en-US" sz="2400" dirty="0" smtClean="0"/>
              <a:t>scheme, </a:t>
            </a:r>
            <a:r>
              <a:rPr lang="en-US" altLang="en-US" sz="2400" dirty="0"/>
              <a:t>which </a:t>
            </a:r>
            <a:r>
              <a:rPr lang="en-US" altLang="en-US" sz="2400" dirty="0" smtClean="0"/>
              <a:t>is </a:t>
            </a:r>
            <a:r>
              <a:rPr lang="en-US" altLang="en-US" sz="2400" dirty="0"/>
              <a:t>a generalization of the base-register </a:t>
            </a:r>
            <a:r>
              <a:rPr lang="en-US" altLang="en-US" sz="2400" dirty="0" smtClean="0"/>
              <a:t>scheme</a:t>
            </a:r>
            <a:endParaRPr lang="en-US" altLang="en-US" sz="2400" dirty="0"/>
          </a:p>
          <a:p>
            <a:pPr lvl="1">
              <a:defRPr/>
            </a:pPr>
            <a:r>
              <a:rPr lang="en-US" altLang="en-US" sz="2400" dirty="0" smtClean="0"/>
              <a:t>The </a:t>
            </a:r>
            <a:r>
              <a:rPr lang="en-US" altLang="en-US" sz="2400" dirty="0"/>
              <a:t>base register now called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relocation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register</a:t>
            </a:r>
          </a:p>
          <a:p>
            <a:pPr lvl="1">
              <a:defRPr/>
            </a:pPr>
            <a:r>
              <a:rPr lang="en-US" altLang="en-US" sz="2400" dirty="0"/>
              <a:t>The value in the relocation register is added to every address generated by a user process at the time it is sent to memory</a:t>
            </a:r>
          </a:p>
          <a:p>
            <a:pPr>
              <a:defRPr/>
            </a:pPr>
            <a:r>
              <a:rPr lang="en-US" altLang="en-US" sz="2400" dirty="0"/>
              <a:t>The user program deals with </a:t>
            </a:r>
            <a:r>
              <a:rPr lang="en-US" altLang="en-US" sz="2400" i="1" dirty="0"/>
              <a:t>logical</a:t>
            </a:r>
            <a:r>
              <a:rPr lang="en-US" altLang="en-US" sz="2400" dirty="0"/>
              <a:t> addresses; it never sees the </a:t>
            </a:r>
            <a:r>
              <a:rPr lang="en-US" altLang="en-US" sz="2400" i="1" dirty="0"/>
              <a:t>real</a:t>
            </a:r>
            <a:r>
              <a:rPr lang="en-US" altLang="en-US" sz="2400" dirty="0"/>
              <a:t> physical addresses</a:t>
            </a:r>
          </a:p>
          <a:p>
            <a:pPr lvl="1">
              <a:defRPr/>
            </a:pPr>
            <a:r>
              <a:rPr lang="en-US" altLang="en-US" sz="2400" dirty="0"/>
              <a:t>Execution-time binding occurs when reference is made to location in memory</a:t>
            </a:r>
          </a:p>
          <a:p>
            <a:pPr lvl="1">
              <a:defRPr/>
            </a:pPr>
            <a:r>
              <a:rPr lang="en-US" altLang="en-US" sz="2400" dirty="0"/>
              <a:t>Logical address bound to physical addresses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203BE3E9-3276-40C6-9019-A680702CA6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9475" y="225267"/>
            <a:ext cx="78390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Memory-Management Unit (Cont.)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112FE82-FDC2-4B07-9892-9E8699A759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1482" y="1163638"/>
            <a:ext cx="7704690" cy="4484687"/>
          </a:xfrm>
        </p:spPr>
        <p:txBody>
          <a:bodyPr/>
          <a:lstStyle/>
          <a:p>
            <a:endParaRPr lang="en-US" altLang="en-US" sz="2000" dirty="0"/>
          </a:p>
        </p:txBody>
      </p:sp>
      <p:pic>
        <p:nvPicPr>
          <p:cNvPr id="15364" name="Picture 2" descr="W:\os-book\OS10\slide-dir\os-figures\9_05.jpg">
            <a:extLst>
              <a:ext uri="{FF2B5EF4-FFF2-40B4-BE49-F238E27FC236}">
                <a16:creationId xmlns:a16="http://schemas.microsoft.com/office/drawing/2014/main" id="{CBF084AF-4DAB-4818-B64F-34A63D306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055" y="1290399"/>
            <a:ext cx="6425914" cy="4532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617DA286-2F3A-47A5-A909-FB6B92D7C7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2631" y="237998"/>
            <a:ext cx="8224837" cy="571500"/>
          </a:xfrm>
        </p:spPr>
        <p:txBody>
          <a:bodyPr/>
          <a:lstStyle/>
          <a:p>
            <a:pPr eaLnBrk="1" hangingPunct="1"/>
            <a:r>
              <a:rPr lang="en-US" altLang="en-US" dirty="0"/>
              <a:t>Dynamic Loading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ADD2F991-6EF7-4E08-A73D-5D29F7603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407" y="1135063"/>
            <a:ext cx="7641772" cy="521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/>
          <a:lstStyle>
            <a:lvl1pPr marL="488950" indent="-488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1060450" indent="-4079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2400" dirty="0" smtClean="0">
                <a:latin typeface="Helvetica" panose="020B0604020202020204" pitchFamily="34" charset="0"/>
              </a:rPr>
              <a:t>Routine </a:t>
            </a:r>
            <a:r>
              <a:rPr kumimoji="1" lang="en-US" altLang="en-US" sz="2400" dirty="0">
                <a:latin typeface="Helvetica" panose="020B0604020202020204" pitchFamily="34" charset="0"/>
              </a:rPr>
              <a:t>is not loaded until it is called</a:t>
            </a:r>
          </a:p>
          <a:p>
            <a:pPr lvl="1"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2400" dirty="0" smtClean="0">
                <a:latin typeface="Helvetica" panose="020B0604020202020204" pitchFamily="34" charset="0"/>
              </a:rPr>
              <a:t>Better </a:t>
            </a:r>
            <a:r>
              <a:rPr kumimoji="1" lang="en-US" altLang="en-US" sz="2400" dirty="0">
                <a:latin typeface="Helvetica" panose="020B0604020202020204" pitchFamily="34" charset="0"/>
              </a:rPr>
              <a:t>memory-space utilization; unused routine is never loaded</a:t>
            </a:r>
          </a:p>
          <a:p>
            <a:pPr lvl="1"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2400" dirty="0">
                <a:latin typeface="Helvetica" panose="020B0604020202020204" pitchFamily="34" charset="0"/>
              </a:rPr>
              <a:t>All routines kept on disk in relocatable load format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2400" dirty="0">
                <a:latin typeface="Helvetica" panose="020B0604020202020204" pitchFamily="34" charset="0"/>
              </a:rPr>
              <a:t>Useful when large amounts of code are needed to handle infrequently occurring cases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2400" dirty="0">
                <a:latin typeface="Helvetica" panose="020B0604020202020204" pitchFamily="34" charset="0"/>
              </a:rPr>
              <a:t>No special support from the </a:t>
            </a:r>
            <a:r>
              <a:rPr kumimoji="1" lang="en-US" altLang="zh-TW" sz="2400" dirty="0" smtClean="0">
                <a:latin typeface="Helvetica" panose="020B0604020202020204" pitchFamily="34" charset="0"/>
              </a:rPr>
              <a:t>OS</a:t>
            </a:r>
            <a:r>
              <a:rPr kumimoji="1" lang="en-US" altLang="en-US" sz="2400" dirty="0" smtClean="0">
                <a:latin typeface="Helvetica" panose="020B0604020202020204" pitchFamily="34" charset="0"/>
              </a:rPr>
              <a:t> </a:t>
            </a:r>
            <a:r>
              <a:rPr kumimoji="1" lang="en-US" altLang="en-US" sz="2400" dirty="0">
                <a:latin typeface="Helvetica" panose="020B0604020202020204" pitchFamily="34" charset="0"/>
              </a:rPr>
              <a:t>is required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2400" dirty="0">
                <a:latin typeface="Helvetica" panose="020B0604020202020204" pitchFamily="34" charset="0"/>
              </a:rPr>
              <a:t>Implemented through program design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2400" dirty="0">
                <a:latin typeface="Helvetica" panose="020B0604020202020204" pitchFamily="34" charset="0"/>
              </a:rPr>
              <a:t>OS can help by providing libraries to implement dynamic loading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696C27A-FB51-40E7-91BD-D5EBFD1BE8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718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Dynamic Linking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7C59CC23-F8F4-463E-94EA-C3BD81D926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0424" y="1062038"/>
            <a:ext cx="7669764" cy="4660900"/>
          </a:xfrm>
        </p:spPr>
        <p:txBody>
          <a:bodyPr/>
          <a:lstStyle/>
          <a:p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Static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linking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– system libraries and program code combined by the loader into the binary program image</a:t>
            </a:r>
          </a:p>
          <a:p>
            <a:r>
              <a:rPr lang="en-US" altLang="en-US" sz="2000" dirty="0"/>
              <a:t>Dynamic linking </a:t>
            </a:r>
            <a:r>
              <a:rPr lang="en-US" altLang="en-US" sz="2000" dirty="0" smtClean="0"/>
              <a:t>– linking </a:t>
            </a:r>
            <a:r>
              <a:rPr lang="en-US" altLang="en-US" sz="2000" dirty="0"/>
              <a:t>postponed until execution time</a:t>
            </a:r>
            <a:endParaRPr lang="en-US" altLang="en-US" sz="900" dirty="0"/>
          </a:p>
          <a:p>
            <a:pPr lvl="1"/>
            <a:r>
              <a:rPr lang="en-US" altLang="en-US" sz="2000" dirty="0"/>
              <a:t>Small piece of code,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stub</a:t>
            </a:r>
            <a:r>
              <a:rPr lang="en-US" altLang="en-US" sz="2000" dirty="0"/>
              <a:t>, used to locate the appropriate memory-resident library routine</a:t>
            </a:r>
            <a:endParaRPr lang="en-US" altLang="en-US" sz="900" dirty="0"/>
          </a:p>
          <a:p>
            <a:pPr lvl="1"/>
            <a:r>
              <a:rPr lang="en-US" altLang="en-US" sz="2000" dirty="0" smtClean="0"/>
              <a:t>When executed</a:t>
            </a:r>
            <a:r>
              <a:rPr lang="en-US" altLang="en-US" sz="2000" dirty="0"/>
              <a:t>, </a:t>
            </a:r>
            <a:r>
              <a:rPr lang="en-US" altLang="en-US" sz="2000" dirty="0" smtClean="0"/>
              <a:t>OS checks </a:t>
            </a:r>
            <a:r>
              <a:rPr lang="en-US" altLang="en-US" sz="2000" dirty="0"/>
              <a:t>if routine is in processes</a:t>
            </a:r>
            <a:r>
              <a:rPr lang="ja-JP" altLang="en-US" sz="2000" dirty="0"/>
              <a:t>’</a:t>
            </a:r>
            <a:r>
              <a:rPr lang="en-US" altLang="ja-JP" sz="2000" dirty="0"/>
              <a:t> memory address</a:t>
            </a:r>
          </a:p>
          <a:p>
            <a:pPr lvl="2"/>
            <a:r>
              <a:rPr lang="en-US" altLang="en-US" sz="2000" dirty="0"/>
              <a:t>If not in address space, add to address space </a:t>
            </a:r>
            <a:endParaRPr lang="en-US" altLang="en-US" sz="2000" dirty="0" smtClean="0"/>
          </a:p>
          <a:p>
            <a:pPr lvl="1"/>
            <a:r>
              <a:rPr lang="en-US" altLang="en-US" sz="2000" dirty="0" smtClean="0"/>
              <a:t>Stub </a:t>
            </a:r>
            <a:r>
              <a:rPr lang="en-US" altLang="en-US" sz="2000" dirty="0"/>
              <a:t>replaces itself with the address of the routine, and executes the </a:t>
            </a:r>
            <a:r>
              <a:rPr lang="en-US" altLang="en-US" sz="2000" dirty="0" smtClean="0"/>
              <a:t>routine</a:t>
            </a:r>
            <a:endParaRPr lang="en-US" altLang="en-US" sz="900" dirty="0"/>
          </a:p>
          <a:p>
            <a:r>
              <a:rPr lang="en-US" altLang="en-US" sz="2000" dirty="0"/>
              <a:t>Dynamic linking is particularly useful for </a:t>
            </a:r>
            <a:r>
              <a:rPr lang="en-US" altLang="en-US" sz="2000" dirty="0" smtClean="0"/>
              <a:t>libraries</a:t>
            </a:r>
            <a:r>
              <a:rPr lang="en-US" altLang="en-US" sz="900" dirty="0" smtClean="0"/>
              <a:t>, </a:t>
            </a:r>
            <a:r>
              <a:rPr lang="en-US" altLang="en-US" sz="2000" dirty="0" smtClean="0"/>
              <a:t>also </a:t>
            </a:r>
            <a:r>
              <a:rPr lang="en-US" altLang="en-US" sz="2000" dirty="0"/>
              <a:t>known as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shared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libraries</a:t>
            </a:r>
          </a:p>
          <a:p>
            <a:pPr lvl="1"/>
            <a:r>
              <a:rPr lang="en-US" altLang="en-US" sz="2000" dirty="0">
                <a:solidFill>
                  <a:srgbClr val="000000"/>
                </a:solidFill>
              </a:rPr>
              <a:t>Consider applicability to patching system libraries</a:t>
            </a:r>
          </a:p>
          <a:p>
            <a:pPr lvl="2"/>
            <a:r>
              <a:rPr lang="en-US" altLang="en-US" sz="2000" dirty="0">
                <a:solidFill>
                  <a:srgbClr val="000000"/>
                </a:solidFill>
              </a:rPr>
              <a:t>Versioning may be needed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>
            <a:extLst>
              <a:ext uri="{FF2B5EF4-FFF2-40B4-BE49-F238E27FC236}">
                <a16:creationId xmlns:a16="http://schemas.microsoft.com/office/drawing/2014/main" id="{5A517565-09AB-4767-AA90-A8C1F0CB84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6775" y="222674"/>
            <a:ext cx="78200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Contiguous Allocation</a:t>
            </a:r>
          </a:p>
        </p:txBody>
      </p:sp>
      <p:sp>
        <p:nvSpPr>
          <p:cNvPr id="18435" name="Rectangle 1027">
            <a:extLst>
              <a:ext uri="{FF2B5EF4-FFF2-40B4-BE49-F238E27FC236}">
                <a16:creationId xmlns:a16="http://schemas.microsoft.com/office/drawing/2014/main" id="{363EA7DD-91CF-4272-A490-C120271519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6775" y="1077913"/>
            <a:ext cx="7633413" cy="4991100"/>
          </a:xfrm>
        </p:spPr>
        <p:txBody>
          <a:bodyPr/>
          <a:lstStyle/>
          <a:p>
            <a:r>
              <a:rPr lang="en-US" altLang="en-US" sz="2400" dirty="0"/>
              <a:t>Main memory must support both OS and user processes</a:t>
            </a:r>
          </a:p>
          <a:p>
            <a:pPr lvl="1"/>
            <a:r>
              <a:rPr lang="en-US" altLang="en-US" sz="2400" dirty="0"/>
              <a:t>Limited resource, must allocate efficiently</a:t>
            </a:r>
          </a:p>
          <a:p>
            <a:r>
              <a:rPr lang="en-US" altLang="en-US" sz="2400" dirty="0"/>
              <a:t>Contiguous allocation is one early method</a:t>
            </a:r>
          </a:p>
          <a:p>
            <a:r>
              <a:rPr lang="en-US" altLang="en-US" sz="2400" dirty="0"/>
              <a:t>Main memory </a:t>
            </a:r>
            <a:r>
              <a:rPr lang="en-US" altLang="en-US" sz="2400" dirty="0" smtClean="0"/>
              <a:t>usually divided </a:t>
            </a:r>
            <a:r>
              <a:rPr lang="en-US" altLang="en-US" sz="2400" dirty="0"/>
              <a:t>into two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partitions</a:t>
            </a:r>
            <a:r>
              <a:rPr lang="en-US" altLang="en-US" sz="2400" dirty="0"/>
              <a:t>:</a:t>
            </a:r>
          </a:p>
          <a:p>
            <a:pPr lvl="1"/>
            <a:r>
              <a:rPr lang="en-US" altLang="en-US" sz="2400" dirty="0"/>
              <a:t>Resident </a:t>
            </a:r>
            <a:r>
              <a:rPr lang="en-US" altLang="en-US" sz="2400" dirty="0" smtClean="0"/>
              <a:t>OS, </a:t>
            </a:r>
            <a:r>
              <a:rPr lang="en-US" altLang="en-US" sz="2400" dirty="0"/>
              <a:t>usually held in low memory with interrupt vector</a:t>
            </a:r>
          </a:p>
          <a:p>
            <a:pPr lvl="1"/>
            <a:r>
              <a:rPr lang="en-US" altLang="en-US" sz="2400" dirty="0"/>
              <a:t>User processes then held in high memory</a:t>
            </a:r>
          </a:p>
          <a:p>
            <a:pPr lvl="2"/>
            <a:r>
              <a:rPr lang="en-US" altLang="en-US" sz="2400" dirty="0"/>
              <a:t>Each process contained in</a:t>
            </a:r>
            <a:r>
              <a:rPr lang="en-US" altLang="en-US" sz="2400" dirty="0">
                <a:solidFill>
                  <a:srgbClr val="0000FF"/>
                </a:solidFill>
              </a:rPr>
              <a:t> single contiguous </a:t>
            </a:r>
            <a:r>
              <a:rPr lang="en-US" altLang="en-US" sz="2400" dirty="0"/>
              <a:t>section of memory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>
            <a:extLst>
              <a:ext uri="{FF2B5EF4-FFF2-40B4-BE49-F238E27FC236}">
                <a16:creationId xmlns:a16="http://schemas.microsoft.com/office/drawing/2014/main" id="{8560E35A-794D-4ECB-A0B0-C5E4764E2B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6775" y="232005"/>
            <a:ext cx="78200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Contiguous Allocation (Cont.)</a:t>
            </a:r>
          </a:p>
        </p:txBody>
      </p:sp>
      <p:sp>
        <p:nvSpPr>
          <p:cNvPr id="19459" name="Rectangle 1027">
            <a:extLst>
              <a:ext uri="{FF2B5EF4-FFF2-40B4-BE49-F238E27FC236}">
                <a16:creationId xmlns:a16="http://schemas.microsoft.com/office/drawing/2014/main" id="{05D35068-7CB7-493B-864A-9C27D4AD81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6775" y="1093788"/>
            <a:ext cx="7605421" cy="4991100"/>
          </a:xfrm>
        </p:spPr>
        <p:txBody>
          <a:bodyPr/>
          <a:lstStyle/>
          <a:p>
            <a:r>
              <a:rPr lang="en-US" altLang="en-US" sz="2400" dirty="0"/>
              <a:t>Relocation registers used to protect user processes from each other, and from changing </a:t>
            </a:r>
            <a:r>
              <a:rPr lang="en-US" altLang="en-US" sz="2400" dirty="0" smtClean="0"/>
              <a:t>OS </a:t>
            </a:r>
            <a:r>
              <a:rPr lang="en-US" altLang="en-US" sz="2400" dirty="0"/>
              <a:t>code and data</a:t>
            </a:r>
          </a:p>
          <a:p>
            <a:pPr lvl="1"/>
            <a:r>
              <a:rPr lang="en-US" altLang="en-US" sz="2400" dirty="0"/>
              <a:t>Base register contains value of smallest physical address</a:t>
            </a:r>
          </a:p>
          <a:p>
            <a:pPr lvl="1"/>
            <a:r>
              <a:rPr lang="en-US" altLang="en-US" sz="2400" dirty="0"/>
              <a:t>Limit register contains range of logical addresses – each logical address must be less than the limit register </a:t>
            </a:r>
          </a:p>
          <a:p>
            <a:pPr lvl="1"/>
            <a:r>
              <a:rPr lang="en-US" altLang="en-US" sz="2400" dirty="0"/>
              <a:t>MMU maps logical address </a:t>
            </a:r>
            <a:r>
              <a:rPr lang="en-US" altLang="en-US" sz="2400" i="1" dirty="0"/>
              <a:t>dynamically</a:t>
            </a:r>
          </a:p>
          <a:p>
            <a:pPr lvl="1"/>
            <a:r>
              <a:rPr lang="en-US" altLang="en-US" sz="2400" dirty="0"/>
              <a:t>Can then allow actions such as kernel code being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transient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dirty="0"/>
              <a:t>and kernel changing </a:t>
            </a:r>
            <a:r>
              <a:rPr lang="en-US" altLang="en-US" sz="2400" dirty="0" smtClean="0"/>
              <a:t>size</a:t>
            </a:r>
          </a:p>
          <a:p>
            <a:pPr lvl="2"/>
            <a:r>
              <a:rPr lang="en-US" altLang="en-US" sz="2400" dirty="0" smtClean="0"/>
              <a:t>E.g. for device driver not commonly used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CA539788-E800-4271-88C5-165DD45312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8693" y="232005"/>
            <a:ext cx="8442325" cy="576262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Hardware Support for Relocation and Limit Registers</a:t>
            </a:r>
          </a:p>
        </p:txBody>
      </p:sp>
      <p:pic>
        <p:nvPicPr>
          <p:cNvPr id="20483" name="Picture 4" descr="8">
            <a:extLst>
              <a:ext uri="{FF2B5EF4-FFF2-40B4-BE49-F238E27FC236}">
                <a16:creationId xmlns:a16="http://schemas.microsoft.com/office/drawing/2014/main" id="{8B9138A6-75B5-441A-842E-43E123DF3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326" y="1649895"/>
            <a:ext cx="7591058" cy="3768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EE547A1C-BA00-4FD5-B75F-1BA0C14CB2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9837" y="184150"/>
            <a:ext cx="8438113" cy="615950"/>
          </a:xfrm>
        </p:spPr>
        <p:txBody>
          <a:bodyPr/>
          <a:lstStyle/>
          <a:p>
            <a:pPr eaLnBrk="1" hangingPunct="1"/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>Memory Allocation</a:t>
            </a:r>
            <a:endParaRPr lang="en-US" altLang="en-US" dirty="0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B12B19D-5F62-4569-A4AE-2840954F1E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87400" y="1076325"/>
            <a:ext cx="7770813" cy="4539284"/>
          </a:xfrm>
        </p:spPr>
        <p:txBody>
          <a:bodyPr/>
          <a:lstStyle/>
          <a:p>
            <a:r>
              <a:rPr lang="en-US" altLang="en-US" sz="2800" dirty="0"/>
              <a:t>Multiple-partition allocation</a:t>
            </a:r>
          </a:p>
          <a:p>
            <a:pPr lvl="1"/>
            <a:r>
              <a:rPr lang="en-US" altLang="en-US" sz="2400" dirty="0" smtClean="0"/>
              <a:t>In the simplest method of </a:t>
            </a:r>
            <a:r>
              <a:rPr lang="en-US" altLang="en-US" sz="2400" dirty="0" smtClean="0">
                <a:solidFill>
                  <a:srgbClr val="0000FF"/>
                </a:solidFill>
              </a:rPr>
              <a:t>fixed-size</a:t>
            </a:r>
            <a:r>
              <a:rPr lang="en-US" altLang="en-US" sz="2400" dirty="0" smtClean="0"/>
              <a:t> partition, degree </a:t>
            </a:r>
            <a:r>
              <a:rPr lang="en-US" altLang="en-US" sz="2400" dirty="0"/>
              <a:t>of multiprogramming limited by number of </a:t>
            </a:r>
            <a:r>
              <a:rPr lang="en-US" altLang="en-US" sz="2400" dirty="0" smtClean="0"/>
              <a:t>partitions</a:t>
            </a:r>
          </a:p>
          <a:p>
            <a:pPr lvl="2"/>
            <a:r>
              <a:rPr lang="en-US" altLang="en-US" sz="2400" dirty="0" smtClean="0"/>
              <a:t>It was used by IBM OS/360, but no longer in use</a:t>
            </a:r>
          </a:p>
          <a:p>
            <a:pPr lvl="1"/>
            <a:r>
              <a:rPr lang="en-US" altLang="en-US" sz="2400" dirty="0" smtClean="0"/>
              <a:t>A generalization of fixed-partition scheme is used for batch environments, and also applicable to time-sharing systems for pure segmentation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0C38B97-7795-4DED-B696-8AD40F968E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6475" y="214313"/>
            <a:ext cx="77438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Chapter 9:  Memory Management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427F6F0-7B2E-46E8-AA4D-0BCC9683CE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1094" y="1203325"/>
            <a:ext cx="7678381" cy="4483100"/>
          </a:xfrm>
        </p:spPr>
        <p:txBody>
          <a:bodyPr/>
          <a:lstStyle/>
          <a:p>
            <a:r>
              <a:rPr lang="en-US" altLang="en-US" sz="2400" dirty="0"/>
              <a:t>Background</a:t>
            </a:r>
          </a:p>
          <a:p>
            <a:r>
              <a:rPr lang="en-US" altLang="en-US" sz="2400" dirty="0"/>
              <a:t>Contiguous Memory Allocation</a:t>
            </a:r>
          </a:p>
          <a:p>
            <a:r>
              <a:rPr lang="en-US" altLang="en-US" sz="2400" dirty="0">
                <a:solidFill>
                  <a:srgbClr val="0000FF"/>
                </a:solidFill>
              </a:rPr>
              <a:t>Paging</a:t>
            </a:r>
          </a:p>
          <a:p>
            <a:pPr lvl="1"/>
            <a:r>
              <a:rPr lang="en-US" altLang="en-US" sz="2400" dirty="0"/>
              <a:t>Structure of the Page </a:t>
            </a:r>
            <a:r>
              <a:rPr lang="en-US" altLang="en-US" sz="2400" dirty="0" smtClean="0"/>
              <a:t>Table</a:t>
            </a:r>
          </a:p>
          <a:p>
            <a:r>
              <a:rPr lang="en-US" altLang="en-US" sz="2400" dirty="0" smtClean="0"/>
              <a:t>Swapping</a:t>
            </a:r>
            <a:endParaRPr lang="en-US" altLang="en-US" sz="2400" dirty="0"/>
          </a:p>
          <a:p>
            <a:r>
              <a:rPr lang="en-US" altLang="en-US" sz="2400" dirty="0"/>
              <a:t>Example: The Intel 32 and 64-bit Architectures</a:t>
            </a:r>
          </a:p>
          <a:p>
            <a:r>
              <a:rPr lang="en-US" altLang="en-US" sz="2400" dirty="0"/>
              <a:t>Example: ARMv8 Architecture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EE547A1C-BA00-4FD5-B75F-1BA0C14CB2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9837" y="184150"/>
            <a:ext cx="8438113" cy="615950"/>
          </a:xfrm>
        </p:spPr>
        <p:txBody>
          <a:bodyPr/>
          <a:lstStyle/>
          <a:p>
            <a:pPr eaLnBrk="1" hangingPunct="1"/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Variable Partition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B12B19D-5F62-4569-A4AE-2840954F1E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87400" y="1076325"/>
            <a:ext cx="7770813" cy="3262313"/>
          </a:xfrm>
        </p:spPr>
        <p:txBody>
          <a:bodyPr/>
          <a:lstStyle/>
          <a:p>
            <a:r>
              <a:rPr lang="en-US" altLang="en-US" sz="2400" b="1" dirty="0" smtClean="0">
                <a:solidFill>
                  <a:srgbClr val="006699"/>
                </a:solidFill>
                <a:latin typeface="+mj-lt"/>
              </a:rPr>
              <a:t>Variable-partition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000" dirty="0"/>
              <a:t>sizes for efficiency (sized to </a:t>
            </a:r>
            <a:r>
              <a:rPr lang="en-US" altLang="en-US" sz="2000" dirty="0" smtClean="0"/>
              <a:t>process</a:t>
            </a:r>
            <a:r>
              <a:rPr lang="en-US" altLang="en-US" sz="2000" dirty="0"/>
              <a:t>’ needs)</a:t>
            </a:r>
          </a:p>
          <a:p>
            <a:pPr lvl="1"/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Hole</a:t>
            </a:r>
            <a:r>
              <a:rPr lang="en-US" altLang="en-US" sz="2000" dirty="0"/>
              <a:t> – block of available memory; holes of various </a:t>
            </a:r>
            <a:r>
              <a:rPr lang="en-US" altLang="en-US" sz="2000" dirty="0" smtClean="0"/>
              <a:t>sizes </a:t>
            </a:r>
            <a:r>
              <a:rPr lang="en-US" altLang="en-US" sz="2000" dirty="0"/>
              <a:t>are scattered throughout memory</a:t>
            </a:r>
          </a:p>
          <a:p>
            <a:pPr lvl="1"/>
            <a:r>
              <a:rPr lang="en-US" altLang="en-US" sz="2000" dirty="0"/>
              <a:t>When a process arrives, it is allocated memory from a hole large enough to accommodate it</a:t>
            </a:r>
          </a:p>
          <a:p>
            <a:pPr lvl="1"/>
            <a:r>
              <a:rPr lang="en-US" altLang="en-US" sz="2000" dirty="0"/>
              <a:t>Process exiting frees its partition, adjacent free partitions combined</a:t>
            </a:r>
          </a:p>
          <a:p>
            <a:pPr lvl="1"/>
            <a:r>
              <a:rPr lang="en-US" altLang="en-US" sz="2000" dirty="0" smtClean="0"/>
              <a:t>OS </a:t>
            </a:r>
            <a:r>
              <a:rPr lang="en-US" altLang="en-US" sz="2000" dirty="0"/>
              <a:t>maintains information about:</a:t>
            </a:r>
            <a:br>
              <a:rPr lang="en-US" altLang="en-US" sz="2000" dirty="0"/>
            </a:br>
            <a:r>
              <a:rPr lang="en-US" altLang="en-US" sz="2000" dirty="0"/>
              <a:t>a) allocated partitions    b) free partitions (hole)</a:t>
            </a:r>
          </a:p>
        </p:txBody>
      </p:sp>
      <p:pic>
        <p:nvPicPr>
          <p:cNvPr id="21508" name="Picture 5" descr="W:\os-book\OS10\slide-dir\os-figures\9_07.jpg">
            <a:extLst>
              <a:ext uri="{FF2B5EF4-FFF2-40B4-BE49-F238E27FC236}">
                <a16:creationId xmlns:a16="http://schemas.microsoft.com/office/drawing/2014/main" id="{6DDB2633-499B-427F-A2B7-19B399A98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293" y="4923666"/>
            <a:ext cx="4899025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421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1A741CD-CC0B-4B8D-B4DA-1C981F6F72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9886" y="235762"/>
            <a:ext cx="77724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Dynamic Storage-Allocation Problem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46846F0-F200-438E-8BA7-F729921F7A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9972" y="1779311"/>
            <a:ext cx="7298770" cy="26050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First-fit</a:t>
            </a:r>
            <a:r>
              <a:rPr lang="en-US" altLang="en-US" sz="2400" dirty="0"/>
              <a:t>:  Allocate the </a:t>
            </a:r>
            <a:r>
              <a:rPr lang="en-US" altLang="en-US" sz="2400" b="1" i="1" dirty="0"/>
              <a:t>first</a:t>
            </a:r>
            <a:r>
              <a:rPr lang="en-US" altLang="en-US" sz="2400" dirty="0"/>
              <a:t> hole that is big enough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Best-fit</a:t>
            </a:r>
            <a:r>
              <a:rPr lang="en-US" altLang="en-US" sz="2400" dirty="0"/>
              <a:t>:  Allocate the </a:t>
            </a:r>
            <a:r>
              <a:rPr lang="en-US" altLang="en-US" sz="2400" b="1" i="1" dirty="0"/>
              <a:t>smallest</a:t>
            </a:r>
            <a:r>
              <a:rPr lang="en-US" altLang="en-US" sz="2400" dirty="0"/>
              <a:t> hole that is big enough; must search entire list, unless ordered by size 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Produces the smallest leftover hole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Worst-fit</a:t>
            </a:r>
            <a:r>
              <a:rPr lang="en-US" altLang="en-US" sz="2400" dirty="0"/>
              <a:t>:  Allocate the </a:t>
            </a:r>
            <a:r>
              <a:rPr lang="en-US" altLang="en-US" sz="2400" b="1" i="1" dirty="0"/>
              <a:t>largest</a:t>
            </a:r>
            <a:r>
              <a:rPr lang="en-US" altLang="en-US" sz="2400" dirty="0"/>
              <a:t> hole; must also search entire list 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Produces the largest leftover hole</a:t>
            </a: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21455A16-B9AD-4BA3-B8E6-118DAB62A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428" y="1148379"/>
            <a:ext cx="8085858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latin typeface="Helvetica" panose="020B0604020202020204" pitchFamily="34" charset="0"/>
              </a:rPr>
              <a:t>How to satisfy a request of size </a:t>
            </a:r>
            <a:r>
              <a:rPr lang="en-US" altLang="en-US" sz="2400" b="1" i="1" dirty="0">
                <a:latin typeface="Helvetica" panose="020B0604020202020204" pitchFamily="34" charset="0"/>
              </a:rPr>
              <a:t>n</a:t>
            </a:r>
            <a:r>
              <a:rPr lang="en-US" altLang="en-US" sz="2400" dirty="0">
                <a:latin typeface="Helvetica" panose="020B0604020202020204" pitchFamily="34" charset="0"/>
              </a:rPr>
              <a:t> from a list of free holes?</a:t>
            </a:r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6E8A16A6-712F-4B6F-B60A-954775598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428" y="5351875"/>
            <a:ext cx="7222121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latin typeface="Helvetica" panose="020B0604020202020204" pitchFamily="34" charset="0"/>
              </a:rPr>
              <a:t>First-fit and best-fit better than worst-fit in terms of speed and storage utilization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>
            <a:extLst>
              <a:ext uri="{FF2B5EF4-FFF2-40B4-BE49-F238E27FC236}">
                <a16:creationId xmlns:a16="http://schemas.microsoft.com/office/drawing/2014/main" id="{534D9BC0-752C-49BF-81BD-50A1A3166D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5663" y="236379"/>
            <a:ext cx="7831137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Fragmentation</a:t>
            </a:r>
          </a:p>
        </p:txBody>
      </p:sp>
      <p:sp>
        <p:nvSpPr>
          <p:cNvPr id="23555" name="Rectangle 1027">
            <a:extLst>
              <a:ext uri="{FF2B5EF4-FFF2-40B4-BE49-F238E27FC236}">
                <a16:creationId xmlns:a16="http://schemas.microsoft.com/office/drawing/2014/main" id="{C8EC98FB-DB12-4D53-B1D8-DA0D6EC9FE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5663" y="1114425"/>
            <a:ext cx="7663186" cy="4999038"/>
          </a:xfrm>
        </p:spPr>
        <p:txBody>
          <a:bodyPr/>
          <a:lstStyle/>
          <a:p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External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Fragmentation</a:t>
            </a:r>
            <a:r>
              <a:rPr lang="en-US" altLang="en-US" sz="2400" dirty="0">
                <a:solidFill>
                  <a:srgbClr val="3366FF"/>
                </a:solidFill>
              </a:rPr>
              <a:t> </a:t>
            </a:r>
            <a:r>
              <a:rPr lang="en-US" altLang="en-US" sz="2400" dirty="0"/>
              <a:t>– total memory space exists to satisfy a request, but it is not contiguous</a:t>
            </a:r>
            <a:endParaRPr lang="en-US" altLang="en-US" sz="2400" b="1" dirty="0">
              <a:solidFill>
                <a:srgbClr val="3366FF"/>
              </a:solidFill>
            </a:endParaRPr>
          </a:p>
          <a:p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Internal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Fragmentation</a:t>
            </a:r>
            <a:r>
              <a:rPr lang="en-US" altLang="en-US" sz="2400" dirty="0">
                <a:solidFill>
                  <a:srgbClr val="3366FF"/>
                </a:solidFill>
              </a:rPr>
              <a:t> </a:t>
            </a:r>
            <a:r>
              <a:rPr lang="en-US" altLang="en-US" sz="2400" dirty="0"/>
              <a:t>– allocated memory may be slightly larger than requested memory; this size difference is memory internal to a partition, but not being used</a:t>
            </a:r>
          </a:p>
          <a:p>
            <a:r>
              <a:rPr lang="en-US" altLang="en-US" sz="2400" dirty="0"/>
              <a:t>First fit analysis reveals that given </a:t>
            </a:r>
            <a:r>
              <a:rPr lang="en-US" altLang="en-US" sz="2400" i="1" dirty="0"/>
              <a:t>N</a:t>
            </a:r>
            <a:r>
              <a:rPr lang="en-US" altLang="en-US" sz="2400" dirty="0"/>
              <a:t> blocks allocated, 0.5 </a:t>
            </a:r>
            <a:r>
              <a:rPr lang="en-US" altLang="en-US" sz="2400" i="1" dirty="0"/>
              <a:t>N</a:t>
            </a:r>
            <a:r>
              <a:rPr lang="en-US" altLang="en-US" sz="2400" dirty="0"/>
              <a:t> blocks lost to fragmentation</a:t>
            </a:r>
          </a:p>
          <a:p>
            <a:pPr lvl="1"/>
            <a:r>
              <a:rPr lang="en-US" altLang="en-US" sz="2400" dirty="0"/>
              <a:t>1/3 may be unusable -&gt;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50-percent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rule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F08491A6-3C3E-4138-B669-0D4F90366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8493"/>
            <a:ext cx="8229600" cy="576263"/>
          </a:xfrm>
        </p:spPr>
        <p:txBody>
          <a:bodyPr/>
          <a:lstStyle/>
          <a:p>
            <a:r>
              <a:rPr lang="en-US" altLang="en-US" dirty="0"/>
              <a:t>Fragmentation (Cont.)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73A91733-AB03-41FF-84D0-DFF0EF0FE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086" y="1154113"/>
            <a:ext cx="7651102" cy="4530725"/>
          </a:xfrm>
        </p:spPr>
        <p:txBody>
          <a:bodyPr/>
          <a:lstStyle/>
          <a:p>
            <a:r>
              <a:rPr lang="en-US" altLang="en-US" sz="2400" dirty="0"/>
              <a:t>Reduce external fragmentation by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compaction</a:t>
            </a:r>
          </a:p>
          <a:p>
            <a:pPr lvl="1"/>
            <a:r>
              <a:rPr lang="en-US" altLang="en-US" sz="2400" dirty="0"/>
              <a:t>Shuffle memory contents to place all free memory together </a:t>
            </a:r>
            <a:r>
              <a:rPr lang="en-US" altLang="en-US" sz="2400" dirty="0" smtClean="0"/>
              <a:t>in </a:t>
            </a:r>
            <a:r>
              <a:rPr lang="en-US" altLang="en-US" sz="2400" dirty="0"/>
              <a:t>one large block</a:t>
            </a:r>
          </a:p>
          <a:p>
            <a:pPr lvl="1"/>
            <a:r>
              <a:rPr lang="en-US" altLang="en-US" sz="2400" dirty="0"/>
              <a:t>Compaction is possible </a:t>
            </a:r>
            <a:r>
              <a:rPr lang="en-US" altLang="en-US" sz="2400" i="1" dirty="0"/>
              <a:t>only</a:t>
            </a:r>
            <a:r>
              <a:rPr lang="en-US" altLang="en-US" sz="2400" dirty="0"/>
              <a:t> if relocation is dynamic, and is done at execution time</a:t>
            </a:r>
          </a:p>
          <a:p>
            <a:pPr lvl="1"/>
            <a:r>
              <a:rPr lang="en-US" altLang="en-US" sz="2400" dirty="0" smtClean="0"/>
              <a:t>The cost is expensive by moving all processes toward one end of memory</a:t>
            </a:r>
          </a:p>
          <a:p>
            <a:r>
              <a:rPr lang="en-US" altLang="en-US" sz="2400" dirty="0" smtClean="0"/>
              <a:t>Another solution is to permit logical address space to be noncontiguous</a:t>
            </a:r>
            <a:endParaRPr lang="en-US" altLang="en-US" sz="2400" dirty="0"/>
          </a:p>
          <a:p>
            <a:pPr lvl="1"/>
            <a:r>
              <a:rPr lang="en-US" altLang="en-US" sz="2400" dirty="0" smtClean="0">
                <a:solidFill>
                  <a:srgbClr val="0000FF"/>
                </a:solidFill>
              </a:rPr>
              <a:t>Segmentation </a:t>
            </a:r>
          </a:p>
          <a:p>
            <a:pPr lvl="1"/>
            <a:r>
              <a:rPr lang="en-US" altLang="en-US" sz="2400" dirty="0" smtClean="0">
                <a:solidFill>
                  <a:srgbClr val="0000FF"/>
                </a:solidFill>
              </a:rPr>
              <a:t>Paging</a:t>
            </a:r>
          </a:p>
          <a:p>
            <a:endParaRPr lang="en-US" altLang="en-US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>
            <a:extLst>
              <a:ext uri="{FF2B5EF4-FFF2-40B4-BE49-F238E27FC236}">
                <a16:creationId xmlns:a16="http://schemas.microsoft.com/office/drawing/2014/main" id="{E725BB56-A638-4160-B622-2B266E8E79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6379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Paging</a:t>
            </a:r>
          </a:p>
        </p:txBody>
      </p:sp>
      <p:sp>
        <p:nvSpPr>
          <p:cNvPr id="25603" name="Rectangle 1027">
            <a:extLst>
              <a:ext uri="{FF2B5EF4-FFF2-40B4-BE49-F238E27FC236}">
                <a16:creationId xmlns:a16="http://schemas.microsoft.com/office/drawing/2014/main" id="{441B5E44-FE32-44C1-BCFC-248B4940F1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1094" y="1128713"/>
            <a:ext cx="7484706" cy="4764087"/>
          </a:xfrm>
        </p:spPr>
        <p:txBody>
          <a:bodyPr/>
          <a:lstStyle/>
          <a:p>
            <a:r>
              <a:rPr lang="en-US" altLang="en-US" sz="2000" dirty="0"/>
              <a:t>Physical </a:t>
            </a:r>
            <a:r>
              <a:rPr lang="en-US" altLang="en-US" sz="2000" dirty="0" smtClean="0"/>
              <a:t>address </a:t>
            </a:r>
            <a:r>
              <a:rPr lang="en-US" altLang="en-US" sz="2000" dirty="0"/>
              <a:t>space of a process can be noncontiguous; process is allocated physical memory whenever </a:t>
            </a:r>
            <a:r>
              <a:rPr lang="en-US" altLang="en-US" sz="2000" dirty="0" smtClean="0"/>
              <a:t>it is </a:t>
            </a:r>
            <a:r>
              <a:rPr lang="en-US" altLang="en-US" sz="2000" dirty="0"/>
              <a:t>available</a:t>
            </a:r>
          </a:p>
          <a:p>
            <a:pPr lvl="1"/>
            <a:r>
              <a:rPr lang="en-US" altLang="en-US" sz="2000" dirty="0"/>
              <a:t>Avoids external fragmentation</a:t>
            </a:r>
          </a:p>
          <a:p>
            <a:pPr lvl="1"/>
            <a:r>
              <a:rPr lang="en-US" altLang="en-US" sz="2000" dirty="0"/>
              <a:t>Avoids problem of varying sized memory chunks</a:t>
            </a:r>
            <a:endParaRPr lang="en-US" altLang="en-US" sz="900" dirty="0"/>
          </a:p>
          <a:p>
            <a:r>
              <a:rPr lang="en-US" altLang="en-US" sz="2000" dirty="0"/>
              <a:t>Divide physical memory into fixed-sized blocks called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frames</a:t>
            </a:r>
          </a:p>
          <a:p>
            <a:pPr lvl="1"/>
            <a:r>
              <a:rPr lang="en-US" altLang="en-US" sz="2000" dirty="0">
                <a:solidFill>
                  <a:srgbClr val="000000"/>
                </a:solidFill>
              </a:rPr>
              <a:t>Size </a:t>
            </a:r>
            <a:r>
              <a:rPr lang="en-US" altLang="en-US" sz="2000" dirty="0"/>
              <a:t>is power of 2, between 512 bytes and 16 Mbytes</a:t>
            </a:r>
            <a:endParaRPr lang="en-US" altLang="en-US" sz="900" dirty="0"/>
          </a:p>
          <a:p>
            <a:r>
              <a:rPr lang="en-US" altLang="en-US" sz="2000" dirty="0"/>
              <a:t>Divide logical memory into blocks of same size called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pages</a:t>
            </a:r>
          </a:p>
          <a:p>
            <a:r>
              <a:rPr lang="en-US" altLang="en-US" sz="2000" dirty="0"/>
              <a:t>Keep track of all free frames</a:t>
            </a:r>
            <a:endParaRPr lang="en-US" altLang="en-US" sz="900" dirty="0"/>
          </a:p>
          <a:p>
            <a:pPr lvl="1"/>
            <a:r>
              <a:rPr lang="en-US" altLang="en-US" sz="2000" dirty="0"/>
              <a:t>To run a program of size </a:t>
            </a:r>
            <a:r>
              <a:rPr lang="en-US" altLang="en-US" sz="2000" b="1" i="1" dirty="0"/>
              <a:t>N</a:t>
            </a:r>
            <a:r>
              <a:rPr lang="en-US" altLang="en-US" sz="2000" i="1" dirty="0"/>
              <a:t> </a:t>
            </a:r>
            <a:r>
              <a:rPr lang="en-US" altLang="en-US" sz="2000" dirty="0"/>
              <a:t>pages, need to find </a:t>
            </a:r>
            <a:r>
              <a:rPr lang="en-US" altLang="en-US" sz="2000" b="1" i="1" dirty="0"/>
              <a:t>N</a:t>
            </a:r>
            <a:r>
              <a:rPr lang="en-US" altLang="en-US" sz="2000" dirty="0"/>
              <a:t> free frames and load program</a:t>
            </a:r>
            <a:endParaRPr lang="en-US" altLang="en-US" sz="900" dirty="0"/>
          </a:p>
          <a:p>
            <a:pPr lvl="1"/>
            <a:r>
              <a:rPr lang="en-US" altLang="en-US" sz="2000" dirty="0"/>
              <a:t>Set up a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page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table</a:t>
            </a:r>
            <a:r>
              <a:rPr lang="en-US" altLang="en-US" sz="2000" dirty="0"/>
              <a:t> to translate logical to physical addresses</a:t>
            </a:r>
            <a:endParaRPr lang="en-US" altLang="en-US" sz="900" dirty="0"/>
          </a:p>
          <a:p>
            <a:r>
              <a:rPr lang="en-US" altLang="en-US" sz="2000" dirty="0"/>
              <a:t>Backing store likewise split into pages</a:t>
            </a:r>
          </a:p>
          <a:p>
            <a:r>
              <a:rPr lang="en-US" altLang="en-US" sz="2000" dirty="0"/>
              <a:t>Still have </a:t>
            </a:r>
            <a:r>
              <a:rPr lang="en-US" altLang="en-US" sz="2000" dirty="0">
                <a:solidFill>
                  <a:srgbClr val="FF0000"/>
                </a:solidFill>
              </a:rPr>
              <a:t>Internal</a:t>
            </a:r>
            <a:r>
              <a:rPr lang="en-US" altLang="en-US" sz="2000" dirty="0"/>
              <a:t> fragmentation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>
            <a:extLst>
              <a:ext uri="{FF2B5EF4-FFF2-40B4-BE49-F238E27FC236}">
                <a16:creationId xmlns:a16="http://schemas.microsoft.com/office/drawing/2014/main" id="{576DB622-C30C-459E-B80D-9EEFF320C2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6138" y="236379"/>
            <a:ext cx="7840662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Address Translation Scheme</a:t>
            </a:r>
          </a:p>
        </p:txBody>
      </p:sp>
      <p:sp>
        <p:nvSpPr>
          <p:cNvPr id="33795" name="Rectangle 1027">
            <a:extLst>
              <a:ext uri="{FF2B5EF4-FFF2-40B4-BE49-F238E27FC236}">
                <a16:creationId xmlns:a16="http://schemas.microsoft.com/office/drawing/2014/main" id="{42BA3A11-5083-4DE6-80B0-272DB2FBA0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1375" y="1125538"/>
            <a:ext cx="7299325" cy="4483100"/>
          </a:xfrm>
        </p:spPr>
        <p:txBody>
          <a:bodyPr/>
          <a:lstStyle/>
          <a:p>
            <a:pPr>
              <a:defRPr/>
            </a:pPr>
            <a:r>
              <a:rPr lang="en-US" altLang="en-US" sz="2000" dirty="0"/>
              <a:t>Address generated by CPU is divided into:</a:t>
            </a:r>
          </a:p>
          <a:p>
            <a:pPr lvl="1">
              <a:defRPr/>
            </a:pP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Page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number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(</a:t>
            </a:r>
            <a:r>
              <a:rPr lang="en-US" altLang="en-US" sz="2000" b="1" i="1" dirty="0">
                <a:solidFill>
                  <a:srgbClr val="006699"/>
                </a:solidFill>
                <a:latin typeface="+mj-lt"/>
              </a:rPr>
              <a:t>p</a:t>
            </a:r>
            <a:r>
              <a:rPr lang="en-US" altLang="en-US" sz="2000" dirty="0"/>
              <a:t>)</a:t>
            </a:r>
            <a:r>
              <a:rPr lang="en-US" altLang="en-US" sz="2000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– used as an index into a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page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table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which contains base address of each page in physical memory</a:t>
            </a:r>
          </a:p>
          <a:p>
            <a:pPr lvl="1">
              <a:defRPr/>
            </a:pP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Page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offset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(</a:t>
            </a:r>
            <a:r>
              <a:rPr lang="en-US" altLang="en-US" sz="2000" b="1" i="1" dirty="0">
                <a:solidFill>
                  <a:srgbClr val="006699"/>
                </a:solidFill>
                <a:latin typeface="+mj-lt"/>
              </a:rPr>
              <a:t>d</a:t>
            </a:r>
            <a:r>
              <a:rPr lang="en-US" altLang="en-US" sz="2000" dirty="0"/>
              <a:t>)</a:t>
            </a:r>
            <a:r>
              <a:rPr lang="en-US" altLang="en-US" sz="2000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– combined with base address to define the physical memory address that is sent to the memory unit</a:t>
            </a:r>
          </a:p>
          <a:p>
            <a:pPr lvl="1">
              <a:defRPr/>
            </a:pPr>
            <a:endParaRPr lang="en-US" altLang="en-US" sz="2000" dirty="0"/>
          </a:p>
          <a:p>
            <a:pPr lvl="1">
              <a:defRPr/>
            </a:pPr>
            <a:endParaRPr lang="en-US" altLang="en-US" sz="2000" dirty="0"/>
          </a:p>
          <a:p>
            <a:pPr marL="457200" lvl="1" indent="0">
              <a:buFont typeface="Monotype Sorts" pitchFamily="-84" charset="2"/>
              <a:buNone/>
              <a:defRPr/>
            </a:pPr>
            <a:endParaRPr lang="en-US" altLang="en-US" sz="2000" dirty="0"/>
          </a:p>
          <a:p>
            <a:pPr lvl="1">
              <a:defRPr/>
            </a:pPr>
            <a:endParaRPr lang="en-US" altLang="en-US" sz="2000" dirty="0"/>
          </a:p>
          <a:p>
            <a:pPr lvl="1">
              <a:defRPr/>
            </a:pPr>
            <a:r>
              <a:rPr lang="en-US" altLang="en-US" sz="2000" dirty="0"/>
              <a:t>For given logical address space 2</a:t>
            </a:r>
            <a:r>
              <a:rPr lang="en-US" altLang="en-US" sz="2000" i="1" baseline="30000" dirty="0"/>
              <a:t>m </a:t>
            </a:r>
            <a:r>
              <a:rPr lang="en-US" altLang="en-US" sz="2000" dirty="0"/>
              <a:t>and page size</a:t>
            </a:r>
            <a:r>
              <a:rPr lang="en-US" altLang="en-US" sz="2000" baseline="30000" dirty="0"/>
              <a:t> </a:t>
            </a:r>
            <a:r>
              <a:rPr lang="en-US" altLang="en-US" sz="2000" i="1" dirty="0"/>
              <a:t>2</a:t>
            </a:r>
            <a:r>
              <a:rPr lang="en-US" altLang="en-US" sz="2000" baseline="30000" dirty="0"/>
              <a:t>n</a:t>
            </a:r>
          </a:p>
        </p:txBody>
      </p:sp>
      <p:pic>
        <p:nvPicPr>
          <p:cNvPr id="26628" name="Picture 3">
            <a:extLst>
              <a:ext uri="{FF2B5EF4-FFF2-40B4-BE49-F238E27FC236}">
                <a16:creationId xmlns:a16="http://schemas.microsoft.com/office/drawing/2014/main" id="{69904815-E7B7-455B-B35E-A1E6ACF08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99" y="3658152"/>
            <a:ext cx="33432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1EF58487-042D-466C-B9C3-00E5052CDE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9300" y="223291"/>
            <a:ext cx="79375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Paging Hardware</a:t>
            </a:r>
          </a:p>
        </p:txBody>
      </p:sp>
      <p:pic>
        <p:nvPicPr>
          <p:cNvPr id="27651" name="Picture 7" descr="C:\Users\as668\Desktop\9_08.jpg">
            <a:extLst>
              <a:ext uri="{FF2B5EF4-FFF2-40B4-BE49-F238E27FC236}">
                <a16:creationId xmlns:a16="http://schemas.microsoft.com/office/drawing/2014/main" id="{D7F6073E-F3FF-45ED-A7D7-18DC33404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89" y="1377476"/>
            <a:ext cx="7881522" cy="438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>
            <a:extLst>
              <a:ext uri="{FF2B5EF4-FFF2-40B4-BE49-F238E27FC236}">
                <a16:creationId xmlns:a16="http://schemas.microsoft.com/office/drawing/2014/main" id="{449B79E3-F191-44B4-954F-BE958071C1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6819" y="167339"/>
            <a:ext cx="8229600" cy="644525"/>
          </a:xfrm>
        </p:spPr>
        <p:txBody>
          <a:bodyPr/>
          <a:lstStyle/>
          <a:p>
            <a:pPr eaLnBrk="1" hangingPunct="1"/>
            <a:r>
              <a:rPr lang="en-US" altLang="en-US" sz="2600" dirty="0"/>
              <a:t>Paging Model of Logical and </a:t>
            </a:r>
            <a:r>
              <a:rPr lang="en-US" altLang="en-US" sz="2600" dirty="0" smtClean="0"/>
              <a:t>Physical </a:t>
            </a:r>
            <a:r>
              <a:rPr lang="en-US" altLang="en-US" sz="2600" dirty="0"/>
              <a:t>Memory</a:t>
            </a:r>
          </a:p>
        </p:txBody>
      </p:sp>
      <p:pic>
        <p:nvPicPr>
          <p:cNvPr id="28675" name="Picture 1030">
            <a:extLst>
              <a:ext uri="{FF2B5EF4-FFF2-40B4-BE49-F238E27FC236}">
                <a16:creationId xmlns:a16="http://schemas.microsoft.com/office/drawing/2014/main" id="{A17EFDC3-16BC-41C6-9509-A54864929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737" y="1006752"/>
            <a:ext cx="5827764" cy="544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A627C9DD-1BF9-4605-A223-3B7680AC8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232622"/>
            <a:ext cx="8229600" cy="576263"/>
          </a:xfrm>
        </p:spPr>
        <p:txBody>
          <a:bodyPr/>
          <a:lstStyle/>
          <a:p>
            <a:r>
              <a:rPr lang="en-US" altLang="en-US" dirty="0"/>
              <a:t>Paging Example 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D53A6D79-A0D1-42C5-8E0A-4AF4B4E95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424" y="1138238"/>
            <a:ext cx="7604449" cy="4821237"/>
          </a:xfrm>
        </p:spPr>
        <p:txBody>
          <a:bodyPr/>
          <a:lstStyle/>
          <a:p>
            <a:r>
              <a:rPr lang="en-US" altLang="en-US" sz="2400" dirty="0"/>
              <a:t>Logical address:  n = 2 and  m = </a:t>
            </a:r>
            <a:r>
              <a:rPr lang="en-US" altLang="en-US" sz="2400" dirty="0" smtClean="0"/>
              <a:t>4</a:t>
            </a:r>
          </a:p>
          <a:p>
            <a:r>
              <a:rPr lang="en-US" altLang="en-US" sz="2400" dirty="0" smtClean="0"/>
              <a:t>Using </a:t>
            </a:r>
            <a:r>
              <a:rPr lang="en-US" altLang="en-US" sz="2400" dirty="0"/>
              <a:t>a page size of 4 bytes and a physical memory of 32 bytes (8 pages)</a:t>
            </a:r>
          </a:p>
        </p:txBody>
      </p:sp>
      <p:pic>
        <p:nvPicPr>
          <p:cNvPr id="29700" name="Picture 6">
            <a:extLst>
              <a:ext uri="{FF2B5EF4-FFF2-40B4-BE49-F238E27FC236}">
                <a16:creationId xmlns:a16="http://schemas.microsoft.com/office/drawing/2014/main" id="{5AE8FE82-D7E1-4A71-B46E-996A46A93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084" y="2461799"/>
            <a:ext cx="3384550" cy="421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E1C42DCF-3AEE-42B0-9D55-FB1937751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593" y="175468"/>
            <a:ext cx="7491607" cy="636588"/>
          </a:xfrm>
        </p:spPr>
        <p:txBody>
          <a:bodyPr/>
          <a:lstStyle/>
          <a:p>
            <a:r>
              <a:rPr lang="en-US" altLang="en-US" sz="2600" dirty="0"/>
              <a:t>Paging -- Calculating internal fragmentation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1E5EBE8C-22E3-4150-941E-4711C5E7D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196" y="1112044"/>
            <a:ext cx="7491607" cy="4633912"/>
          </a:xfrm>
        </p:spPr>
        <p:txBody>
          <a:bodyPr/>
          <a:lstStyle/>
          <a:p>
            <a:r>
              <a:rPr lang="en-US" altLang="en-US" sz="2400" dirty="0"/>
              <a:t>Page size = 2,048 bytes</a:t>
            </a:r>
          </a:p>
          <a:p>
            <a:r>
              <a:rPr lang="en-US" altLang="en-US" sz="2400" dirty="0"/>
              <a:t>Process size = 72,766 bytes</a:t>
            </a:r>
          </a:p>
          <a:p>
            <a:pPr lvl="1"/>
            <a:r>
              <a:rPr lang="en-US" altLang="en-US" sz="2400" dirty="0"/>
              <a:t>35 pages + 1,086 bytes</a:t>
            </a:r>
          </a:p>
          <a:p>
            <a:pPr lvl="1"/>
            <a:r>
              <a:rPr lang="en-US" altLang="en-US" sz="2400" dirty="0"/>
              <a:t>Internal fragmentation of 2,048 - 1,086 = 962 bytes</a:t>
            </a:r>
          </a:p>
          <a:p>
            <a:r>
              <a:rPr lang="en-US" altLang="en-US" sz="2400" dirty="0"/>
              <a:t>Worst case fragmentation = 1 frame – 1 byte</a:t>
            </a:r>
          </a:p>
          <a:p>
            <a:r>
              <a:rPr lang="en-US" altLang="en-US" sz="2400" dirty="0"/>
              <a:t>On average fragmentation = 1 / 2 frame size</a:t>
            </a:r>
          </a:p>
          <a:p>
            <a:r>
              <a:rPr lang="en-US" altLang="en-US" sz="2400" dirty="0"/>
              <a:t>So small frame sizes desirable?</a:t>
            </a:r>
          </a:p>
          <a:p>
            <a:pPr lvl="1"/>
            <a:r>
              <a:rPr lang="en-US" altLang="en-US" sz="2400" dirty="0"/>
              <a:t>But each page table entry takes memory to track</a:t>
            </a:r>
          </a:p>
          <a:p>
            <a:r>
              <a:rPr lang="en-US" altLang="en-US" sz="2400" dirty="0"/>
              <a:t>Page sizes growing over time</a:t>
            </a:r>
          </a:p>
          <a:p>
            <a:pPr lvl="1"/>
            <a:r>
              <a:rPr lang="en-US" altLang="en-US" sz="2400" dirty="0"/>
              <a:t>Solaris supports two page sizes – 8 KB and 4 MB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CB8D04B-AD7F-49A8-9388-3AF72B45C9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054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Objectives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B5605CA-B522-4E77-8066-64E7764355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0426" y="1262063"/>
            <a:ext cx="7735078" cy="4440237"/>
          </a:xfrm>
        </p:spPr>
        <p:txBody>
          <a:bodyPr/>
          <a:lstStyle/>
          <a:p>
            <a:r>
              <a:rPr lang="en-US" altLang="en-US" sz="2400" dirty="0"/>
              <a:t>To provide a detailed description of various ways of organizing memory hardware</a:t>
            </a:r>
          </a:p>
          <a:p>
            <a:r>
              <a:rPr lang="en-US" altLang="en-US" sz="2400" dirty="0"/>
              <a:t>To discuss various </a:t>
            </a:r>
            <a:r>
              <a:rPr lang="en-US" altLang="en-US" sz="2400" dirty="0" smtClean="0">
                <a:solidFill>
                  <a:srgbClr val="0000FF"/>
                </a:solidFill>
              </a:rPr>
              <a:t>memory management</a:t>
            </a:r>
            <a:r>
              <a:rPr lang="en-US" altLang="en-US" sz="2400" dirty="0" smtClean="0"/>
              <a:t> techniques </a:t>
            </a:r>
            <a:endParaRPr lang="en-US" altLang="en-US" sz="2400" dirty="0"/>
          </a:p>
          <a:p>
            <a:r>
              <a:rPr lang="en-US" altLang="en-US" sz="2400" dirty="0"/>
              <a:t>To provide a detailed description of the Intel Pentium, which supports both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/>
              <a:t>pure segmentation and segmentation with paging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B11DB5D7-2090-4EB1-A4E3-DD891DD5BB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6379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Free Frames</a:t>
            </a:r>
          </a:p>
        </p:txBody>
      </p:sp>
      <p:sp>
        <p:nvSpPr>
          <p:cNvPr id="31747" name="Text Box 4">
            <a:extLst>
              <a:ext uri="{FF2B5EF4-FFF2-40B4-BE49-F238E27FC236}">
                <a16:creationId xmlns:a16="http://schemas.microsoft.com/office/drawing/2014/main" id="{2B35E02C-51CA-48A4-B94E-7860BD0EE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0288" y="5721350"/>
            <a:ext cx="1901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>
                <a:latin typeface="Helvetica" panose="020B0604020202020204" pitchFamily="34" charset="0"/>
              </a:rPr>
              <a:t>Before allocation</a:t>
            </a:r>
          </a:p>
        </p:txBody>
      </p:sp>
      <p:sp>
        <p:nvSpPr>
          <p:cNvPr id="31748" name="Text Box 5">
            <a:extLst>
              <a:ext uri="{FF2B5EF4-FFF2-40B4-BE49-F238E27FC236}">
                <a16:creationId xmlns:a16="http://schemas.microsoft.com/office/drawing/2014/main" id="{6981FAE5-4311-453C-B15C-45797AB0C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3525" y="5734050"/>
            <a:ext cx="171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>
                <a:latin typeface="Helvetica" panose="020B0604020202020204" pitchFamily="34" charset="0"/>
              </a:rPr>
              <a:t>After allocation</a:t>
            </a:r>
          </a:p>
        </p:txBody>
      </p:sp>
      <p:pic>
        <p:nvPicPr>
          <p:cNvPr id="31749" name="Picture 7">
            <a:extLst>
              <a:ext uri="{FF2B5EF4-FFF2-40B4-BE49-F238E27FC236}">
                <a16:creationId xmlns:a16="http://schemas.microsoft.com/office/drawing/2014/main" id="{9684D19C-89A5-46D5-A831-8E02C3B93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749" y="1018708"/>
            <a:ext cx="6533666" cy="468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30F89E33-0E54-4551-A82B-37622A289F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3" y="235762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Implementation of Page Table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FB578CE8-E6A7-4D4B-8099-B7E1B8DD6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2434" y="1146175"/>
            <a:ext cx="7725746" cy="4686300"/>
          </a:xfrm>
        </p:spPr>
        <p:txBody>
          <a:bodyPr/>
          <a:lstStyle/>
          <a:p>
            <a:r>
              <a:rPr lang="en-US" altLang="en-US" sz="2400" dirty="0"/>
              <a:t>Page table is kept in main memory</a:t>
            </a:r>
          </a:p>
          <a:p>
            <a:pPr lvl="1"/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Page-table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base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register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dirty="0"/>
              <a:t>(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PTBR</a:t>
            </a:r>
            <a:r>
              <a:rPr lang="en-US" altLang="en-US" sz="2400" dirty="0"/>
              <a:t>)</a:t>
            </a:r>
            <a:r>
              <a:rPr lang="en-US" altLang="en-US" sz="2400" dirty="0">
                <a:solidFill>
                  <a:srgbClr val="3366FF"/>
                </a:solidFill>
              </a:rPr>
              <a:t> </a:t>
            </a:r>
            <a:r>
              <a:rPr lang="en-US" altLang="en-US" sz="2400" dirty="0"/>
              <a:t>points to the page table</a:t>
            </a:r>
          </a:p>
          <a:p>
            <a:pPr lvl="1"/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Page-table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length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register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dirty="0"/>
              <a:t>(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PTLR</a:t>
            </a:r>
            <a:r>
              <a:rPr lang="en-US" altLang="en-US" sz="2400" dirty="0"/>
              <a:t>)</a:t>
            </a:r>
            <a:r>
              <a:rPr lang="en-US" altLang="en-US" sz="2400" dirty="0">
                <a:solidFill>
                  <a:srgbClr val="3366FF"/>
                </a:solidFill>
              </a:rPr>
              <a:t> </a:t>
            </a:r>
            <a:r>
              <a:rPr lang="en-US" altLang="en-US" sz="2400" dirty="0"/>
              <a:t>indicates size of the page table</a:t>
            </a:r>
          </a:p>
          <a:p>
            <a:r>
              <a:rPr lang="en-US" altLang="en-US" sz="2400" dirty="0"/>
              <a:t>In this scheme every data/instruction access requires </a:t>
            </a:r>
            <a:r>
              <a:rPr lang="en-US" altLang="en-US" sz="2400" dirty="0">
                <a:solidFill>
                  <a:srgbClr val="0000FF"/>
                </a:solidFill>
              </a:rPr>
              <a:t>two</a:t>
            </a:r>
            <a:r>
              <a:rPr lang="en-US" altLang="en-US" sz="2400" dirty="0"/>
              <a:t> memory accesses</a:t>
            </a:r>
          </a:p>
          <a:p>
            <a:pPr lvl="1"/>
            <a:r>
              <a:rPr lang="en-US" altLang="en-US" sz="2400" dirty="0"/>
              <a:t>One for the page table and one for the data / instruction</a:t>
            </a:r>
          </a:p>
          <a:p>
            <a:r>
              <a:rPr lang="en-US" altLang="en-US" sz="2400" dirty="0"/>
              <a:t>The two-memory access problem can be solved by the use of a special fast-lookup hardware cache called </a:t>
            </a:r>
            <a:r>
              <a:rPr lang="en-US" altLang="en-US" sz="2400" b="1" dirty="0" smtClean="0">
                <a:solidFill>
                  <a:srgbClr val="006699"/>
                </a:solidFill>
                <a:latin typeface="+mj-lt"/>
              </a:rPr>
              <a:t>translation</a:t>
            </a:r>
            <a:r>
              <a:rPr lang="en-US" altLang="en-US" sz="2400" b="1" dirty="0" smtClean="0">
                <a:solidFill>
                  <a:srgbClr val="3366FF"/>
                </a:solidFill>
              </a:rPr>
              <a:t>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look-aside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buffers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dirty="0"/>
              <a:t>(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TLBs</a:t>
            </a:r>
            <a:r>
              <a:rPr lang="en-US" altLang="en-US" sz="2400" dirty="0"/>
              <a:t>) (also called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associative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memory</a:t>
            </a:r>
            <a:r>
              <a:rPr lang="en-US" altLang="en-US" sz="2400" dirty="0" smtClean="0"/>
              <a:t>)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050">
            <a:extLst>
              <a:ext uri="{FF2B5EF4-FFF2-40B4-BE49-F238E27FC236}">
                <a16:creationId xmlns:a16="http://schemas.microsoft.com/office/drawing/2014/main" id="{A7C684B0-80FB-46D4-B8E4-5BAFFE7E2C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2005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TLB Hardware</a:t>
            </a:r>
            <a:endParaRPr lang="en-US" altLang="en-US" dirty="0"/>
          </a:p>
        </p:txBody>
      </p:sp>
      <p:sp>
        <p:nvSpPr>
          <p:cNvPr id="34819" name="Rectangle 2051">
            <a:extLst>
              <a:ext uri="{FF2B5EF4-FFF2-40B4-BE49-F238E27FC236}">
                <a16:creationId xmlns:a16="http://schemas.microsoft.com/office/drawing/2014/main" id="{E7B29C5B-AFCD-4031-B6DE-A755EE36AD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1763" y="1211263"/>
            <a:ext cx="7735078" cy="4483100"/>
          </a:xfrm>
        </p:spPr>
        <p:txBody>
          <a:bodyPr/>
          <a:lstStyle/>
          <a:p>
            <a:r>
              <a:rPr lang="en-US" altLang="en-US" sz="2400" dirty="0" smtClean="0"/>
              <a:t>Associative </a:t>
            </a:r>
            <a:r>
              <a:rPr lang="en-US" altLang="en-US" sz="2400" dirty="0"/>
              <a:t>memory – parallel search </a:t>
            </a:r>
            <a:r>
              <a:rPr lang="en-US" altLang="en-US" sz="2400" dirty="0" smtClean="0"/>
              <a:t>on key-value pairs</a:t>
            </a:r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r>
              <a:rPr lang="en-US" altLang="en-US" sz="2400" dirty="0"/>
              <a:t>TLBs typically small (64 to 1,024 entries)</a:t>
            </a:r>
          </a:p>
          <a:p>
            <a:r>
              <a:rPr lang="en-US" altLang="en-US" sz="2400" dirty="0" smtClean="0"/>
              <a:t>Address </a:t>
            </a:r>
            <a:r>
              <a:rPr lang="en-US" altLang="en-US" sz="2400" dirty="0"/>
              <a:t>translation (p, d)</a:t>
            </a:r>
          </a:p>
          <a:p>
            <a:pPr marL="627063" lvl="1"/>
            <a:r>
              <a:rPr lang="en-US" altLang="en-US" sz="2400" dirty="0"/>
              <a:t>If p is in associative register, get frame # </a:t>
            </a:r>
            <a:r>
              <a:rPr lang="en-US" altLang="en-US" sz="2400" dirty="0" smtClean="0"/>
              <a:t>out</a:t>
            </a:r>
            <a:endParaRPr lang="en-US" altLang="en-US" sz="2400" dirty="0"/>
          </a:p>
          <a:p>
            <a:pPr marL="627063" lvl="1"/>
            <a:r>
              <a:rPr lang="en-US" altLang="en-US" sz="2400" dirty="0"/>
              <a:t>Otherwise, for a TLB </a:t>
            </a:r>
            <a:r>
              <a:rPr lang="en-US" altLang="en-US" sz="2400" dirty="0" smtClean="0"/>
              <a:t>miss, get </a:t>
            </a:r>
            <a:r>
              <a:rPr lang="en-US" altLang="en-US" sz="2400" dirty="0"/>
              <a:t>frame # from page table in </a:t>
            </a:r>
            <a:r>
              <a:rPr lang="en-US" altLang="en-US" sz="2400" dirty="0" smtClean="0"/>
              <a:t>memory, and value </a:t>
            </a:r>
            <a:r>
              <a:rPr lang="en-US" altLang="en-US" sz="2400" dirty="0"/>
              <a:t>is loaded into </a:t>
            </a:r>
            <a:r>
              <a:rPr lang="en-US" altLang="en-US" sz="2400" dirty="0" smtClean="0"/>
              <a:t>TLB </a:t>
            </a:r>
            <a:r>
              <a:rPr lang="en-US" altLang="en-US" sz="2400" dirty="0"/>
              <a:t>for faster access next time</a:t>
            </a:r>
          </a:p>
          <a:p>
            <a:pPr marL="627063" lvl="1"/>
            <a:endParaRPr lang="en-US" altLang="en-US" dirty="0"/>
          </a:p>
        </p:txBody>
      </p:sp>
      <p:pic>
        <p:nvPicPr>
          <p:cNvPr id="34820" name="Picture 1">
            <a:extLst>
              <a:ext uri="{FF2B5EF4-FFF2-40B4-BE49-F238E27FC236}">
                <a16:creationId xmlns:a16="http://schemas.microsoft.com/office/drawing/2014/main" id="{1BA7F075-72DD-4E05-B0C4-AC7DAF33A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230" y="1480932"/>
            <a:ext cx="3841540" cy="207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B034F0B9-0ADC-441A-ABA1-37FF750921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8950" y="238549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Paging Hardware With TLB</a:t>
            </a:r>
            <a:endParaRPr lang="en-US" altLang="en-US" sz="2400" dirty="0"/>
          </a:p>
        </p:txBody>
      </p:sp>
      <p:pic>
        <p:nvPicPr>
          <p:cNvPr id="35843" name="Picture 5">
            <a:extLst>
              <a:ext uri="{FF2B5EF4-FFF2-40B4-BE49-F238E27FC236}">
                <a16:creationId xmlns:a16="http://schemas.microsoft.com/office/drawing/2014/main" id="{0D2FCA98-0A3D-46E7-B9FC-5E2B1E864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117" y="1066128"/>
            <a:ext cx="6635266" cy="5015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5A1C10ED-0838-45BF-9D06-E530E5EF26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6379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Effective Access Time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D1905E63-D1E4-48E6-BE3E-4EFB204C38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1095" y="1231637"/>
            <a:ext cx="7772400" cy="5089649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buClr>
                <a:srgbClr val="993300"/>
              </a:buClr>
              <a:buFont typeface="Wingdings" panose="05000000000000000000" pitchFamily="2" charset="2"/>
              <a:buChar char="§"/>
              <a:tabLst>
                <a:tab pos="2062163" algn="l"/>
                <a:tab pos="2566988" algn="l"/>
              </a:tabLst>
              <a:defRPr/>
            </a:pPr>
            <a:r>
              <a:rPr lang="en-US" altLang="en-US" sz="2000" dirty="0">
                <a:solidFill>
                  <a:srgbClr val="0000FF"/>
                </a:solidFill>
                <a:sym typeface="Symbol" pitchFamily="18" charset="2"/>
              </a:rPr>
              <a:t>Hit ratio </a:t>
            </a:r>
            <a:r>
              <a:rPr lang="en-US" altLang="en-US" sz="2000" dirty="0">
                <a:sym typeface="Symbol" pitchFamily="18" charset="2"/>
              </a:rPr>
              <a:t>– percentage of times that a page number is found in the </a:t>
            </a:r>
            <a:r>
              <a:rPr lang="en-US" altLang="en-US" sz="2000" dirty="0" smtClean="0">
                <a:sym typeface="Symbol" pitchFamily="18" charset="2"/>
              </a:rPr>
              <a:t>TLB</a:t>
            </a:r>
            <a:endParaRPr lang="en-US" altLang="en-US" sz="2000" dirty="0">
              <a:sym typeface="Symbol" pitchFamily="18" charset="2"/>
            </a:endParaRPr>
          </a:p>
          <a:p>
            <a:pPr lvl="1">
              <a:lnSpc>
                <a:spcPct val="90000"/>
              </a:lnSpc>
              <a:tabLst>
                <a:tab pos="2062163" algn="l"/>
                <a:tab pos="2566988" algn="l"/>
              </a:tabLst>
              <a:defRPr/>
            </a:pPr>
            <a:r>
              <a:rPr lang="en-US" altLang="en-US" sz="2000" dirty="0"/>
              <a:t>An </a:t>
            </a:r>
            <a:r>
              <a:rPr lang="en-US" altLang="en-US" sz="2000" dirty="0">
                <a:sym typeface="Symbol" pitchFamily="18" charset="2"/>
              </a:rPr>
              <a:t>80% hit ratio means that we find the desired </a:t>
            </a:r>
            <a:r>
              <a:rPr lang="en-US" altLang="en-US" sz="2000" dirty="0" smtClean="0">
                <a:sym typeface="Symbol" pitchFamily="18" charset="2"/>
              </a:rPr>
              <a:t>page </a:t>
            </a:r>
            <a:r>
              <a:rPr lang="en-US" altLang="en-US" sz="2000" dirty="0">
                <a:sym typeface="Symbol" pitchFamily="18" charset="2"/>
              </a:rPr>
              <a:t>number </a:t>
            </a:r>
            <a:r>
              <a:rPr lang="en-US" altLang="en-US" sz="2000" dirty="0" smtClean="0">
                <a:sym typeface="Symbol" pitchFamily="18" charset="2"/>
              </a:rPr>
              <a:t>in </a:t>
            </a:r>
            <a:r>
              <a:rPr lang="en-US" altLang="en-US" sz="2000" dirty="0">
                <a:sym typeface="Symbol" pitchFamily="18" charset="2"/>
              </a:rPr>
              <a:t>the TLB 80% of the </a:t>
            </a:r>
            <a:r>
              <a:rPr lang="en-US" altLang="en-US" sz="2000" dirty="0" smtClean="0">
                <a:sym typeface="Symbol" pitchFamily="18" charset="2"/>
              </a:rPr>
              <a:t>time</a:t>
            </a:r>
            <a:endParaRPr lang="en-US" altLang="en-US" sz="2000" dirty="0"/>
          </a:p>
          <a:p>
            <a:pPr>
              <a:lnSpc>
                <a:spcPct val="90000"/>
              </a:lnSpc>
              <a:tabLst>
                <a:tab pos="2062163" algn="l"/>
                <a:tab pos="2566988" algn="l"/>
              </a:tabLst>
              <a:defRPr/>
            </a:pPr>
            <a:r>
              <a:rPr lang="en-US" altLang="en-US" sz="2000" dirty="0"/>
              <a:t>Suppose that 10 nanoseconds to access </a:t>
            </a:r>
            <a:r>
              <a:rPr lang="en-US" altLang="en-US" sz="2000" dirty="0" smtClean="0"/>
              <a:t>memory  </a:t>
            </a:r>
            <a:endParaRPr lang="en-US" altLang="en-US" sz="2000" dirty="0"/>
          </a:p>
          <a:p>
            <a:pPr lvl="1">
              <a:lnSpc>
                <a:spcPct val="90000"/>
              </a:lnSpc>
              <a:tabLst>
                <a:tab pos="2062163" algn="l"/>
                <a:tab pos="2566988" algn="l"/>
              </a:tabLst>
              <a:defRPr/>
            </a:pPr>
            <a:r>
              <a:rPr lang="en-US" altLang="en-US" sz="2000" dirty="0"/>
              <a:t>If we find the desired page in TLB then a mapped-memory access take 10 ns</a:t>
            </a:r>
          </a:p>
          <a:p>
            <a:pPr lvl="1">
              <a:lnSpc>
                <a:spcPct val="90000"/>
              </a:lnSpc>
              <a:tabLst>
                <a:tab pos="2062163" algn="l"/>
                <a:tab pos="2566988" algn="l"/>
              </a:tabLst>
              <a:defRPr/>
            </a:pPr>
            <a:r>
              <a:rPr lang="en-US" altLang="en-US" sz="2000" dirty="0"/>
              <a:t>Otherwise we need two memory access so it is 20 ns</a:t>
            </a:r>
          </a:p>
          <a:p>
            <a:pPr>
              <a:lnSpc>
                <a:spcPct val="90000"/>
              </a:lnSpc>
              <a:tabLst>
                <a:tab pos="2062163" algn="l"/>
                <a:tab pos="2566988" algn="l"/>
              </a:tabLst>
              <a:defRPr/>
            </a:pPr>
            <a:r>
              <a:rPr lang="en-US" altLang="en-US" sz="2000" b="1" dirty="0">
                <a:solidFill>
                  <a:srgbClr val="006699"/>
                </a:solidFill>
                <a:latin typeface="+mj-lt"/>
                <a:sym typeface="Symbol" pitchFamily="18" charset="2"/>
              </a:rPr>
              <a:t>Effective</a:t>
            </a:r>
            <a:r>
              <a:rPr lang="en-US" altLang="en-US" sz="2000" b="1" dirty="0">
                <a:solidFill>
                  <a:srgbClr val="3366FF"/>
                </a:solidFill>
                <a:sym typeface="Symbol" pitchFamily="18" charset="2"/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  <a:sym typeface="Symbol" pitchFamily="18" charset="2"/>
              </a:rPr>
              <a:t>Access</a:t>
            </a:r>
            <a:r>
              <a:rPr lang="en-US" altLang="en-US" sz="2000" b="1" dirty="0">
                <a:solidFill>
                  <a:srgbClr val="3366FF"/>
                </a:solidFill>
                <a:sym typeface="Symbol" pitchFamily="18" charset="2"/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  <a:sym typeface="Symbol" pitchFamily="18" charset="2"/>
              </a:rPr>
              <a:t>Time</a:t>
            </a:r>
            <a:r>
              <a:rPr lang="en-US" altLang="en-US" sz="2000" dirty="0">
                <a:solidFill>
                  <a:srgbClr val="3366FF"/>
                </a:solidFill>
                <a:sym typeface="Symbol" pitchFamily="18" charset="2"/>
              </a:rPr>
              <a:t> </a:t>
            </a:r>
            <a:r>
              <a:rPr lang="en-US" altLang="en-US" sz="2000" dirty="0">
                <a:sym typeface="Symbol" pitchFamily="18" charset="2"/>
              </a:rPr>
              <a:t>(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  <a:sym typeface="Symbol" pitchFamily="18" charset="2"/>
              </a:rPr>
              <a:t>EAT</a:t>
            </a:r>
            <a:r>
              <a:rPr lang="en-US" altLang="en-US" sz="2000" dirty="0">
                <a:sym typeface="Symbol" pitchFamily="18" charset="2"/>
              </a:rPr>
              <a:t>)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062163" algn="l"/>
                <a:tab pos="2566988" algn="l"/>
              </a:tabLst>
              <a:defRPr/>
            </a:pPr>
            <a:r>
              <a:rPr lang="en-US" altLang="en-US" sz="2000" dirty="0"/>
              <a:t>	               EAT = </a:t>
            </a:r>
            <a:r>
              <a:rPr lang="en-US" altLang="en-US" sz="2000" dirty="0">
                <a:sym typeface="Symbol" pitchFamily="18" charset="2"/>
              </a:rPr>
              <a:t>0.80 x 10 + 0.20 x 20 = 12 </a:t>
            </a:r>
            <a:r>
              <a:rPr lang="en-US" altLang="en-US" sz="2000" dirty="0"/>
              <a:t> nanoseconds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062163" algn="l"/>
                <a:tab pos="2566988" algn="l"/>
              </a:tabLst>
              <a:defRPr/>
            </a:pPr>
            <a:r>
              <a:rPr lang="en-US" altLang="en-US" sz="2000" dirty="0"/>
              <a:t>       </a:t>
            </a:r>
            <a:r>
              <a:rPr lang="en-US" altLang="en-US" sz="2000" dirty="0" smtClean="0"/>
              <a:t>    implying </a:t>
            </a:r>
            <a:r>
              <a:rPr lang="en-US" altLang="en-US" sz="2000" dirty="0"/>
              <a:t>20% slowdown in access time</a:t>
            </a:r>
          </a:p>
          <a:p>
            <a:pPr>
              <a:lnSpc>
                <a:spcPct val="90000"/>
              </a:lnSpc>
              <a:tabLst>
                <a:tab pos="2062163" algn="l"/>
                <a:tab pos="2566988" algn="l"/>
              </a:tabLst>
              <a:defRPr/>
            </a:pPr>
            <a:r>
              <a:rPr lang="en-US" altLang="en-US" sz="2000" dirty="0">
                <a:sym typeface="Symbol" pitchFamily="18" charset="2"/>
              </a:rPr>
              <a:t>Consider </a:t>
            </a:r>
            <a:r>
              <a:rPr lang="en-US" altLang="en-US" sz="2000" dirty="0" smtClean="0">
                <a:sym typeface="Symbol" pitchFamily="18" charset="2"/>
              </a:rPr>
              <a:t>a more </a:t>
            </a:r>
            <a:r>
              <a:rPr lang="en-US" altLang="en-US" sz="2000" dirty="0">
                <a:sym typeface="Symbol" pitchFamily="18" charset="2"/>
              </a:rPr>
              <a:t>realistic hit ratio of 99%, 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  <a:tabLst>
                <a:tab pos="2062163" algn="l"/>
                <a:tab pos="2566988" algn="l"/>
              </a:tabLst>
              <a:defRPr/>
            </a:pPr>
            <a:r>
              <a:rPr lang="en-US" altLang="en-US" sz="2000" dirty="0">
                <a:sym typeface="Symbol" pitchFamily="18" charset="2"/>
              </a:rPr>
              <a:t>     EAT = 0.99 x 10 + 0.01 x 20 = 10.1ns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062163" algn="l"/>
                <a:tab pos="2566988" algn="l"/>
              </a:tabLst>
              <a:defRPr/>
            </a:pPr>
            <a:r>
              <a:rPr lang="en-US" altLang="en-US" sz="2000" dirty="0"/>
              <a:t>    </a:t>
            </a:r>
            <a:r>
              <a:rPr lang="en-US" altLang="en-US" sz="2000" dirty="0" smtClean="0"/>
              <a:t>       </a:t>
            </a:r>
            <a:r>
              <a:rPr lang="en-US" altLang="en-US" sz="2000" dirty="0"/>
              <a:t>implying </a:t>
            </a:r>
            <a:r>
              <a:rPr lang="en-US" altLang="en-US" sz="2000" dirty="0" smtClean="0"/>
              <a:t>only </a:t>
            </a:r>
            <a:r>
              <a:rPr lang="en-US" altLang="en-US" sz="2000" dirty="0"/>
              <a:t>1% slowdown in access </a:t>
            </a:r>
            <a:r>
              <a:rPr lang="en-US" altLang="en-US" sz="2000" dirty="0" smtClean="0"/>
              <a:t>time</a:t>
            </a:r>
            <a:endParaRPr lang="en-US" altLang="en-US" sz="2000" dirty="0"/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062163" algn="l"/>
                <a:tab pos="2566988" algn="l"/>
              </a:tabLst>
              <a:defRPr/>
            </a:pPr>
            <a:endParaRPr lang="en-US" altLang="en-US" dirty="0"/>
          </a:p>
          <a:p>
            <a:pPr lvl="1">
              <a:lnSpc>
                <a:spcPct val="90000"/>
              </a:lnSpc>
              <a:tabLst>
                <a:tab pos="2062163" algn="l"/>
                <a:tab pos="2566988" algn="l"/>
              </a:tabLst>
              <a:defRPr/>
            </a:pPr>
            <a:endParaRPr lang="en-US" altLang="en-US" dirty="0">
              <a:sym typeface="Symbol" pitchFamily="18" charset="2"/>
            </a:endParaRP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062163" algn="l"/>
                <a:tab pos="2566988" algn="l"/>
              </a:tabLst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050">
            <a:extLst>
              <a:ext uri="{FF2B5EF4-FFF2-40B4-BE49-F238E27FC236}">
                <a16:creationId xmlns:a16="http://schemas.microsoft.com/office/drawing/2014/main" id="{81EB7566-C4A8-46A0-8405-B237E98989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788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Memory Protection</a:t>
            </a:r>
          </a:p>
        </p:txBody>
      </p:sp>
      <p:sp>
        <p:nvSpPr>
          <p:cNvPr id="37891" name="Rectangle 2051">
            <a:extLst>
              <a:ext uri="{FF2B5EF4-FFF2-40B4-BE49-F238E27FC236}">
                <a16:creationId xmlns:a16="http://schemas.microsoft.com/office/drawing/2014/main" id="{243E4155-B2C5-48A3-9386-D371D820EF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0425" y="1157288"/>
            <a:ext cx="7651102" cy="4468812"/>
          </a:xfrm>
        </p:spPr>
        <p:txBody>
          <a:bodyPr/>
          <a:lstStyle/>
          <a:p>
            <a:r>
              <a:rPr lang="en-US" altLang="en-US" sz="2000" dirty="0"/>
              <a:t>Memory protection implemented by associating protection bit with each frame to indicate if read-only or read-write access is allowed</a:t>
            </a:r>
          </a:p>
          <a:p>
            <a:pPr lvl="1"/>
            <a:r>
              <a:rPr lang="en-US" altLang="en-US" sz="2000" dirty="0"/>
              <a:t>Can also add more bits to indicate page execute-only, and so on</a:t>
            </a:r>
          </a:p>
          <a:p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Valid-invalid</a:t>
            </a:r>
            <a:r>
              <a:rPr lang="en-US" altLang="en-US" sz="2000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bit attached to each entry in the page table:</a:t>
            </a:r>
          </a:p>
          <a:p>
            <a:pPr lvl="1"/>
            <a:r>
              <a:rPr lang="ja-JP" altLang="en-US" sz="2000" dirty="0"/>
              <a:t>“</a:t>
            </a:r>
            <a:r>
              <a:rPr lang="en-US" altLang="ja-JP" sz="2000" dirty="0"/>
              <a:t>valid</a:t>
            </a:r>
            <a:r>
              <a:rPr lang="ja-JP" altLang="en-US" sz="2000" dirty="0"/>
              <a:t>”</a:t>
            </a:r>
            <a:r>
              <a:rPr lang="en-US" altLang="ja-JP" sz="2000" dirty="0"/>
              <a:t> indicates that the associated page is in the process</a:t>
            </a:r>
            <a:r>
              <a:rPr lang="ja-JP" altLang="en-US" sz="2000" dirty="0"/>
              <a:t>’</a:t>
            </a:r>
            <a:r>
              <a:rPr lang="en-US" altLang="ja-JP" sz="2000" dirty="0"/>
              <a:t> logical address space, and is thus a legal page</a:t>
            </a:r>
          </a:p>
          <a:p>
            <a:pPr lvl="1"/>
            <a:r>
              <a:rPr lang="ja-JP" altLang="en-US" sz="2000" dirty="0"/>
              <a:t>“</a:t>
            </a:r>
            <a:r>
              <a:rPr lang="en-US" altLang="ja-JP" sz="2000" dirty="0"/>
              <a:t>invalid</a:t>
            </a:r>
            <a:r>
              <a:rPr lang="ja-JP" altLang="en-US" sz="2000" dirty="0"/>
              <a:t>”</a:t>
            </a:r>
            <a:r>
              <a:rPr lang="en-US" altLang="ja-JP" sz="2000" dirty="0"/>
              <a:t> indicates that the page is not in the process</a:t>
            </a:r>
            <a:r>
              <a:rPr lang="ja-JP" altLang="en-US" sz="2000" dirty="0"/>
              <a:t>’</a:t>
            </a:r>
            <a:r>
              <a:rPr lang="en-US" altLang="ja-JP" sz="2000" dirty="0"/>
              <a:t> logical address space</a:t>
            </a:r>
          </a:p>
          <a:p>
            <a:pPr lvl="1"/>
            <a:r>
              <a:rPr lang="en-US" altLang="en-US" sz="2000" dirty="0"/>
              <a:t>Or use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page-table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length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register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(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PTLR</a:t>
            </a:r>
            <a:r>
              <a:rPr lang="en-US" altLang="en-US" sz="2000" dirty="0"/>
              <a:t>)</a:t>
            </a:r>
          </a:p>
          <a:p>
            <a:r>
              <a:rPr lang="en-US" altLang="en-US" sz="2000" dirty="0"/>
              <a:t>Any violations result in a trap to the kernel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6145B4E6-5DED-4B37-B9F1-D64E18F15E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9127" y="-95603"/>
            <a:ext cx="8112611" cy="903288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Valid (v) or Invalid (i) Bit In A Page Table</a:t>
            </a:r>
          </a:p>
        </p:txBody>
      </p:sp>
      <p:pic>
        <p:nvPicPr>
          <p:cNvPr id="38915" name="Picture 5">
            <a:extLst>
              <a:ext uri="{FF2B5EF4-FFF2-40B4-BE49-F238E27FC236}">
                <a16:creationId xmlns:a16="http://schemas.microsoft.com/office/drawing/2014/main" id="{51286D0E-48B1-4A77-B77D-2A6859C88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471" y="1039013"/>
            <a:ext cx="6091922" cy="528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B921CA97-CF77-4743-9E98-4A047BEE33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788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Shared Pages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D36A1277-493F-4EAE-9460-2793BEE198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2433" y="1113421"/>
            <a:ext cx="7734788" cy="4483100"/>
          </a:xfrm>
        </p:spPr>
        <p:txBody>
          <a:bodyPr/>
          <a:lstStyle/>
          <a:p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Shared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code</a:t>
            </a:r>
          </a:p>
          <a:p>
            <a:pPr lvl="1"/>
            <a:r>
              <a:rPr lang="en-US" altLang="en-US" sz="2000" dirty="0"/>
              <a:t>One copy of read-only (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reentrant</a:t>
            </a:r>
            <a:r>
              <a:rPr lang="en-US" altLang="en-US" sz="2000" dirty="0"/>
              <a:t>) code shared among processes (i.e., text editors, compilers, window systems)</a:t>
            </a:r>
          </a:p>
          <a:p>
            <a:pPr lvl="1"/>
            <a:r>
              <a:rPr lang="en-US" altLang="en-US" sz="2000" dirty="0"/>
              <a:t>Similar to multiple threads sharing the same process space</a:t>
            </a:r>
          </a:p>
          <a:p>
            <a:pPr lvl="1"/>
            <a:r>
              <a:rPr lang="en-US" altLang="en-US" sz="2000" dirty="0"/>
              <a:t>Also useful for interprocess communication if sharing of read-write pages is allowed</a:t>
            </a:r>
          </a:p>
          <a:p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Private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code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and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data</a:t>
            </a:r>
            <a:r>
              <a:rPr lang="en-US" altLang="en-US" sz="2000" dirty="0">
                <a:solidFill>
                  <a:srgbClr val="3366FF"/>
                </a:solidFill>
              </a:rPr>
              <a:t> </a:t>
            </a:r>
          </a:p>
          <a:p>
            <a:pPr lvl="1"/>
            <a:r>
              <a:rPr lang="en-US" altLang="en-US" sz="2000" dirty="0"/>
              <a:t>Each process keeps a separate copy of the code and data</a:t>
            </a:r>
          </a:p>
          <a:p>
            <a:pPr lvl="1"/>
            <a:r>
              <a:rPr lang="en-US" altLang="en-US" sz="2000" dirty="0"/>
              <a:t>The pages for the private code and data can appear anywhere in the logical address space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5518330E-1EFB-4794-938C-DE2C8EE941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2663" y="245093"/>
            <a:ext cx="77041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Shared Pages Example</a:t>
            </a:r>
            <a:endParaRPr lang="en-US" altLang="en-US" sz="2400" dirty="0"/>
          </a:p>
        </p:txBody>
      </p:sp>
      <p:pic>
        <p:nvPicPr>
          <p:cNvPr id="40963" name="Picture 5" descr="W:\os-book\OS10\slide-dir\os-figures\9_14.jpg">
            <a:extLst>
              <a:ext uri="{FF2B5EF4-FFF2-40B4-BE49-F238E27FC236}">
                <a16:creationId xmlns:a16="http://schemas.microsoft.com/office/drawing/2014/main" id="{8CF5A6BC-36FF-41D3-9A9A-0B6C47B07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287" y="1114984"/>
            <a:ext cx="4900888" cy="534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E1523499-02A6-403C-B92E-2686134FCA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0700" y="24788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Structure of the Page Table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861A38E1-D15D-4FD3-BA70-E6E5B690F3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1763" y="1227138"/>
            <a:ext cx="7938537" cy="4483100"/>
          </a:xfrm>
        </p:spPr>
        <p:txBody>
          <a:bodyPr/>
          <a:lstStyle/>
          <a:p>
            <a:r>
              <a:rPr lang="en-US" altLang="en-US" sz="2000" dirty="0"/>
              <a:t>Memory structures for paging can get huge using straight-forward methods</a:t>
            </a:r>
          </a:p>
          <a:p>
            <a:pPr lvl="1"/>
            <a:r>
              <a:rPr lang="en-US" altLang="en-US" sz="2000" dirty="0"/>
              <a:t>Consider a 32-bit logical address </a:t>
            </a:r>
            <a:endParaRPr lang="en-US" altLang="en-US" sz="2000" dirty="0" smtClean="0"/>
          </a:p>
          <a:p>
            <a:pPr lvl="2"/>
            <a:r>
              <a:rPr lang="en-US" altLang="en-US" sz="2000" dirty="0" smtClean="0"/>
              <a:t>Page </a:t>
            </a:r>
            <a:r>
              <a:rPr lang="en-US" altLang="en-US" sz="2000" dirty="0"/>
              <a:t>size of 4 KB (2</a:t>
            </a:r>
            <a:r>
              <a:rPr lang="en-US" altLang="en-US" sz="2000" baseline="30000" dirty="0"/>
              <a:t>12</a:t>
            </a:r>
            <a:r>
              <a:rPr lang="en-US" altLang="en-US" sz="2000" dirty="0"/>
              <a:t>)</a:t>
            </a:r>
          </a:p>
          <a:p>
            <a:pPr lvl="2"/>
            <a:r>
              <a:rPr lang="en-US" altLang="en-US" sz="2000" dirty="0"/>
              <a:t>Page table would have 1 million entries (2</a:t>
            </a:r>
            <a:r>
              <a:rPr lang="en-US" altLang="en-US" sz="2000" baseline="30000" dirty="0"/>
              <a:t>32</a:t>
            </a:r>
            <a:r>
              <a:rPr lang="en-US" altLang="en-US" sz="2000" dirty="0"/>
              <a:t> / 2</a:t>
            </a:r>
            <a:r>
              <a:rPr lang="en-US" altLang="en-US" sz="2000" baseline="30000" dirty="0"/>
              <a:t>12</a:t>
            </a:r>
            <a:r>
              <a:rPr lang="en-US" altLang="en-US" sz="2000" dirty="0"/>
              <a:t>)</a:t>
            </a:r>
          </a:p>
          <a:p>
            <a:pPr lvl="2"/>
            <a:r>
              <a:rPr lang="en-US" altLang="en-US" sz="2000" dirty="0"/>
              <a:t>If each entry is 4 bytes </a:t>
            </a:r>
            <a:r>
              <a:rPr lang="en-US" altLang="en-US" sz="2000" dirty="0">
                <a:sym typeface="Wingdings" panose="05000000000000000000" pitchFamily="2" charset="2"/>
              </a:rPr>
              <a:t></a:t>
            </a:r>
            <a:r>
              <a:rPr lang="en-US" altLang="en-US" sz="2000" dirty="0"/>
              <a:t> each process 4 MB of physical address space for the </a:t>
            </a:r>
            <a:r>
              <a:rPr lang="en-US" altLang="en-US" sz="2000" dirty="0" smtClean="0"/>
              <a:t>page </a:t>
            </a:r>
            <a:r>
              <a:rPr lang="en-US" altLang="en-US" sz="2000" dirty="0"/>
              <a:t>table alone</a:t>
            </a:r>
          </a:p>
          <a:p>
            <a:pPr lvl="3"/>
            <a:r>
              <a:rPr lang="en-US" altLang="en-US" sz="2000" dirty="0"/>
              <a:t>Don</a:t>
            </a:r>
            <a:r>
              <a:rPr lang="ja-JP" altLang="en-US" sz="2000" dirty="0"/>
              <a:t>’</a:t>
            </a:r>
            <a:r>
              <a:rPr lang="en-US" altLang="ja-JP" sz="2000" dirty="0"/>
              <a:t>t want to allocate that contiguously in main memory</a:t>
            </a:r>
          </a:p>
          <a:p>
            <a:pPr lvl="1"/>
            <a:r>
              <a:rPr lang="en-US" altLang="en-US" sz="2000" dirty="0"/>
              <a:t>One simple solution is to divide the page table into smaller units</a:t>
            </a:r>
          </a:p>
          <a:p>
            <a:pPr lvl="2"/>
            <a:r>
              <a:rPr lang="en-US" altLang="en-US" sz="2000" dirty="0">
                <a:solidFill>
                  <a:srgbClr val="0000FF"/>
                </a:solidFill>
              </a:rPr>
              <a:t>Hierarchical</a:t>
            </a:r>
            <a:r>
              <a:rPr lang="en-US" altLang="en-US" sz="2000" dirty="0"/>
              <a:t> Paging</a:t>
            </a:r>
          </a:p>
          <a:p>
            <a:pPr lvl="2"/>
            <a:r>
              <a:rPr lang="en-US" altLang="en-US" sz="2000" dirty="0">
                <a:solidFill>
                  <a:srgbClr val="0000FF"/>
                </a:solidFill>
              </a:rPr>
              <a:t>Hashed</a:t>
            </a:r>
            <a:r>
              <a:rPr lang="en-US" altLang="en-US" sz="2000" dirty="0"/>
              <a:t> Page Tables</a:t>
            </a:r>
          </a:p>
          <a:p>
            <a:pPr lvl="2"/>
            <a:r>
              <a:rPr lang="en-US" altLang="en-US" sz="2000" dirty="0">
                <a:solidFill>
                  <a:srgbClr val="0000FF"/>
                </a:solidFill>
              </a:rPr>
              <a:t>Inverted</a:t>
            </a:r>
            <a:r>
              <a:rPr lang="en-US" altLang="en-US" sz="2000" dirty="0"/>
              <a:t> Page Tables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>
            <a:extLst>
              <a:ext uri="{FF2B5EF4-FFF2-40B4-BE49-F238E27FC236}">
                <a16:creationId xmlns:a16="http://schemas.microsoft.com/office/drawing/2014/main" id="{14E85D12-A179-49DD-AB72-1C6EAAF20E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0450" y="228830"/>
            <a:ext cx="6764338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Background</a:t>
            </a:r>
          </a:p>
        </p:txBody>
      </p:sp>
      <p:sp>
        <p:nvSpPr>
          <p:cNvPr id="6147" name="Rectangle 1027">
            <a:extLst>
              <a:ext uri="{FF2B5EF4-FFF2-40B4-BE49-F238E27FC236}">
                <a16:creationId xmlns:a16="http://schemas.microsoft.com/office/drawing/2014/main" id="{3919CD36-C961-4D2E-8F87-B9EA333CBE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085" y="1208088"/>
            <a:ext cx="7669763" cy="4483100"/>
          </a:xfrm>
        </p:spPr>
        <p:txBody>
          <a:bodyPr/>
          <a:lstStyle/>
          <a:p>
            <a:r>
              <a:rPr lang="en-US" altLang="en-US" sz="2000" dirty="0"/>
              <a:t>Program must be brought (from disk) </a:t>
            </a:r>
            <a:r>
              <a:rPr lang="en-US" altLang="en-US" sz="2000" dirty="0" smtClean="0"/>
              <a:t>into </a:t>
            </a:r>
            <a:r>
              <a:rPr lang="en-US" altLang="en-US" sz="2000" dirty="0"/>
              <a:t>memory and placed within a process for it to be </a:t>
            </a:r>
            <a:r>
              <a:rPr lang="en-US" altLang="en-US" sz="2000" dirty="0" smtClean="0"/>
              <a:t>run</a:t>
            </a:r>
            <a:endParaRPr lang="en-US" altLang="en-US" sz="900" dirty="0"/>
          </a:p>
          <a:p>
            <a:pPr lvl="1"/>
            <a:r>
              <a:rPr lang="en-US" altLang="en-US" sz="2000" dirty="0" smtClean="0"/>
              <a:t>Instruction, data</a:t>
            </a:r>
          </a:p>
          <a:p>
            <a:r>
              <a:rPr lang="en-US" altLang="en-US" sz="2000" dirty="0" smtClean="0"/>
              <a:t>Memory </a:t>
            </a:r>
            <a:r>
              <a:rPr lang="en-US" altLang="en-US" sz="2000" dirty="0"/>
              <a:t>unit only sees a stream of:</a:t>
            </a:r>
          </a:p>
          <a:p>
            <a:pPr lvl="1"/>
            <a:r>
              <a:rPr lang="en-US" altLang="en-US" sz="2000" dirty="0"/>
              <a:t>addresses + read requests, or </a:t>
            </a:r>
          </a:p>
          <a:p>
            <a:pPr lvl="1"/>
            <a:r>
              <a:rPr lang="en-US" altLang="en-US" sz="2000" dirty="0" smtClean="0"/>
              <a:t>addresses </a:t>
            </a:r>
            <a:r>
              <a:rPr lang="en-US" altLang="en-US" sz="2000" dirty="0"/>
              <a:t>+ data and write requests</a:t>
            </a:r>
            <a:endParaRPr lang="en-US" altLang="en-US" sz="900" dirty="0"/>
          </a:p>
          <a:p>
            <a:r>
              <a:rPr lang="en-US" altLang="zh-TW" sz="2000" dirty="0" smtClean="0"/>
              <a:t>T</a:t>
            </a:r>
            <a:r>
              <a:rPr lang="en-US" altLang="en-US" sz="2000" dirty="0" smtClean="0"/>
              <a:t>he </a:t>
            </a:r>
            <a:r>
              <a:rPr lang="en-US" altLang="en-US" sz="2000" dirty="0"/>
              <a:t>only storage CPU can access directly</a:t>
            </a:r>
          </a:p>
          <a:p>
            <a:pPr lvl="1"/>
            <a:r>
              <a:rPr lang="en-US" altLang="en-US" sz="2000" dirty="0" smtClean="0"/>
              <a:t>Register </a:t>
            </a:r>
            <a:r>
              <a:rPr lang="en-US" altLang="en-US" sz="2000" dirty="0"/>
              <a:t>access is done in one CPU clock (or less)</a:t>
            </a:r>
            <a:endParaRPr lang="en-US" altLang="en-US" sz="900" dirty="0"/>
          </a:p>
          <a:p>
            <a:pPr lvl="1"/>
            <a:r>
              <a:rPr lang="en-US" altLang="en-US" sz="2000" dirty="0"/>
              <a:t>Main memory can take many cycles, causing a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stall</a:t>
            </a:r>
          </a:p>
          <a:p>
            <a:pPr lvl="1"/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Cache</a:t>
            </a:r>
            <a:r>
              <a:rPr lang="en-US" altLang="en-US" sz="2000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sits between main memory and CPU registers</a:t>
            </a:r>
            <a:endParaRPr lang="en-US" altLang="en-US" sz="900" dirty="0"/>
          </a:p>
          <a:p>
            <a:r>
              <a:rPr lang="en-US" altLang="en-US" sz="2000" dirty="0"/>
              <a:t>Protection of memory required to ensure correct operation</a:t>
            </a:r>
          </a:p>
          <a:p>
            <a:pPr>
              <a:buFont typeface="Monotype Sorts" pitchFamily="-84" charset="2"/>
              <a:buNone/>
            </a:pPr>
            <a:endParaRPr lang="en-US" altLang="en-US" b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E5ECC631-B67D-4C84-91B9-1CB22DA15E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3075" y="232005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Hierarchical Page Tables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9C6AC61F-C673-44E2-9D0D-2FBC263F82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5" y="1131888"/>
            <a:ext cx="7489858" cy="1096962"/>
          </a:xfrm>
        </p:spPr>
        <p:txBody>
          <a:bodyPr/>
          <a:lstStyle/>
          <a:p>
            <a:r>
              <a:rPr lang="en-US" altLang="en-US" sz="2000" dirty="0"/>
              <a:t>Break up the logical address space into multiple page tables</a:t>
            </a:r>
          </a:p>
          <a:p>
            <a:r>
              <a:rPr lang="en-US" altLang="en-US" sz="2000" dirty="0"/>
              <a:t>A simple technique is a two-level page table</a:t>
            </a:r>
          </a:p>
          <a:p>
            <a:r>
              <a:rPr lang="en-US" altLang="en-US" sz="2000" dirty="0"/>
              <a:t>We then page the page table</a:t>
            </a:r>
          </a:p>
        </p:txBody>
      </p:sp>
      <p:pic>
        <p:nvPicPr>
          <p:cNvPr id="43012" name="Picture 4" descr="8">
            <a:extLst>
              <a:ext uri="{FF2B5EF4-FFF2-40B4-BE49-F238E27FC236}">
                <a16:creationId xmlns:a16="http://schemas.microsoft.com/office/drawing/2014/main" id="{68A9E96F-FF85-481A-9476-DF391FB2B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328" y="2325619"/>
            <a:ext cx="4012712" cy="424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1319ECB7-9550-4722-A785-B672C25C69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5675" y="236379"/>
            <a:ext cx="776287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Two-Level Paging Example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1EEF2C6C-3F02-4E7D-8B00-6261CF45E7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087" y="1085850"/>
            <a:ext cx="7679093" cy="5146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/>
              <a:t>A logical address (on 32-bit machine with 1K page size) is divided into:</a:t>
            </a:r>
          </a:p>
          <a:p>
            <a:pPr marL="627063" lvl="1">
              <a:lnSpc>
                <a:spcPct val="90000"/>
              </a:lnSpc>
            </a:pPr>
            <a:r>
              <a:rPr lang="en-US" altLang="en-US" sz="2000" dirty="0"/>
              <a:t>a page number consisting of 22 bits</a:t>
            </a:r>
          </a:p>
          <a:p>
            <a:pPr marL="627063" lvl="1">
              <a:lnSpc>
                <a:spcPct val="90000"/>
              </a:lnSpc>
            </a:pPr>
            <a:r>
              <a:rPr lang="en-US" altLang="en-US" sz="2000" dirty="0"/>
              <a:t>a page offset consisting of 10 bits</a:t>
            </a:r>
          </a:p>
          <a:p>
            <a:pPr>
              <a:lnSpc>
                <a:spcPct val="90000"/>
              </a:lnSpc>
            </a:pPr>
            <a:r>
              <a:rPr lang="en-US" altLang="en-US" sz="2000" dirty="0" smtClean="0"/>
              <a:t>Since </a:t>
            </a:r>
            <a:r>
              <a:rPr lang="en-US" altLang="en-US" sz="2000" dirty="0"/>
              <a:t>the page table is paged, the page number is further divided into:</a:t>
            </a:r>
          </a:p>
          <a:p>
            <a:pPr marL="627063" lvl="1">
              <a:lnSpc>
                <a:spcPct val="90000"/>
              </a:lnSpc>
            </a:pPr>
            <a:r>
              <a:rPr lang="en-US" altLang="en-US" sz="2000" dirty="0"/>
              <a:t>a 10-bit page number </a:t>
            </a:r>
          </a:p>
          <a:p>
            <a:pPr marL="627063" lvl="1">
              <a:lnSpc>
                <a:spcPct val="90000"/>
              </a:lnSpc>
            </a:pPr>
            <a:r>
              <a:rPr lang="en-US" altLang="en-US" sz="2000" dirty="0"/>
              <a:t>a 12-bit page offset</a:t>
            </a:r>
          </a:p>
          <a:p>
            <a:pPr marL="627063" lvl="1">
              <a:lnSpc>
                <a:spcPct val="90000"/>
              </a:lnSpc>
            </a:pPr>
            <a:endParaRPr lang="en-US" altLang="en-US" sz="900" dirty="0"/>
          </a:p>
          <a:p>
            <a:pPr>
              <a:lnSpc>
                <a:spcPct val="90000"/>
              </a:lnSpc>
            </a:pPr>
            <a:r>
              <a:rPr lang="en-US" altLang="en-US" sz="2000" dirty="0"/>
              <a:t>Thus, a logical address is as follows:</a:t>
            </a:r>
            <a:br>
              <a:rPr lang="en-US" altLang="en-US" sz="2000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sz="2000" dirty="0"/>
              <a:t>where</a:t>
            </a:r>
            <a:r>
              <a:rPr lang="en-US" altLang="en-US" sz="2000" i="1" dirty="0"/>
              <a:t> p</a:t>
            </a:r>
            <a:r>
              <a:rPr lang="en-US" altLang="en-US" sz="2000" i="1" baseline="-25000" dirty="0"/>
              <a:t>1</a:t>
            </a:r>
            <a:r>
              <a:rPr lang="en-US" altLang="en-US" sz="2000" dirty="0"/>
              <a:t> is an index into the outer page table, and </a:t>
            </a:r>
            <a:r>
              <a:rPr lang="en-US" altLang="en-US" sz="2000" i="1" dirty="0"/>
              <a:t>p</a:t>
            </a:r>
            <a:r>
              <a:rPr lang="en-US" altLang="en-US" sz="2000" i="1" baseline="-25000" dirty="0"/>
              <a:t>2</a:t>
            </a:r>
            <a:r>
              <a:rPr lang="en-US" altLang="en-US" sz="2000" dirty="0"/>
              <a:t> is the displacement within the page of the inner page table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Known as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forward-mapped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page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table</a:t>
            </a:r>
          </a:p>
        </p:txBody>
      </p:sp>
      <p:pic>
        <p:nvPicPr>
          <p:cNvPr id="44036" name="Picture 5" descr="W:\os-book\OS10\slide-dir\os-figures\in-9_3.jpg">
            <a:extLst>
              <a:ext uri="{FF2B5EF4-FFF2-40B4-BE49-F238E27FC236}">
                <a16:creationId xmlns:a16="http://schemas.microsoft.com/office/drawing/2014/main" id="{E5597039-CFAE-4A07-A550-C966E8BFE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673" y="4559024"/>
            <a:ext cx="4090988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627783" y="5168348"/>
            <a:ext cx="496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rgbClr val="FF0000"/>
                </a:solidFill>
              </a:rPr>
              <a:t>12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058080" y="5168348"/>
            <a:ext cx="496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rgbClr val="FF0000"/>
                </a:solidFill>
              </a:rPr>
              <a:t>10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26">
            <a:extLst>
              <a:ext uri="{FF2B5EF4-FFF2-40B4-BE49-F238E27FC236}">
                <a16:creationId xmlns:a16="http://schemas.microsoft.com/office/drawing/2014/main" id="{C333A82E-F8D0-4475-A297-B096B84CAA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8713" y="236379"/>
            <a:ext cx="7558087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Address-Translation Scheme</a:t>
            </a:r>
            <a:endParaRPr lang="en-US" altLang="en-US" sz="2400" dirty="0"/>
          </a:p>
        </p:txBody>
      </p:sp>
      <p:pic>
        <p:nvPicPr>
          <p:cNvPr id="45059" name="Picture 1035">
            <a:extLst>
              <a:ext uri="{FF2B5EF4-FFF2-40B4-BE49-F238E27FC236}">
                <a16:creationId xmlns:a16="http://schemas.microsoft.com/office/drawing/2014/main" id="{13CF1B26-59FC-4992-8FE3-5FA6738A0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509" y="1157179"/>
            <a:ext cx="7296494" cy="30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8A0137AD-9BFB-4AF6-88F4-0341356C9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155805"/>
            <a:ext cx="8229600" cy="576262"/>
          </a:xfrm>
        </p:spPr>
        <p:txBody>
          <a:bodyPr/>
          <a:lstStyle/>
          <a:p>
            <a:r>
              <a:rPr lang="en-US" altLang="en-US" dirty="0"/>
              <a:t>64-bit Logical Address Space</a:t>
            </a:r>
          </a:p>
        </p:txBody>
      </p:sp>
      <p:sp>
        <p:nvSpPr>
          <p:cNvPr id="53251" name="Content Placeholder 2">
            <a:extLst>
              <a:ext uri="{FF2B5EF4-FFF2-40B4-BE49-F238E27FC236}">
                <a16:creationId xmlns:a16="http://schemas.microsoft.com/office/drawing/2014/main" id="{6995B49D-2FA5-4651-BAD7-7BD98CB71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685" y="1130300"/>
            <a:ext cx="7596512" cy="5087938"/>
          </a:xfrm>
        </p:spPr>
        <p:txBody>
          <a:bodyPr/>
          <a:lstStyle/>
          <a:p>
            <a:pPr>
              <a:defRPr/>
            </a:pPr>
            <a:r>
              <a:rPr lang="en-US" altLang="en-US" sz="2000" dirty="0"/>
              <a:t>Even two-level paging scheme not sufficient</a:t>
            </a:r>
          </a:p>
          <a:p>
            <a:pPr>
              <a:defRPr/>
            </a:pPr>
            <a:r>
              <a:rPr lang="en-US" altLang="en-US" sz="2000" dirty="0"/>
              <a:t>If page size is 4 KB (2</a:t>
            </a:r>
            <a:r>
              <a:rPr lang="en-US" altLang="en-US" sz="2000" baseline="30000" dirty="0"/>
              <a:t>12</a:t>
            </a:r>
            <a:r>
              <a:rPr lang="en-US" altLang="en-US" sz="2000" dirty="0"/>
              <a:t>)</a:t>
            </a:r>
          </a:p>
          <a:p>
            <a:pPr lvl="1">
              <a:defRPr/>
            </a:pPr>
            <a:r>
              <a:rPr lang="en-US" altLang="en-US" sz="2000" dirty="0"/>
              <a:t>Then page table has 2</a:t>
            </a:r>
            <a:r>
              <a:rPr lang="en-US" altLang="en-US" sz="2000" baseline="30000" dirty="0"/>
              <a:t>52</a:t>
            </a:r>
            <a:r>
              <a:rPr lang="en-US" altLang="en-US" sz="2000" dirty="0"/>
              <a:t> entries</a:t>
            </a:r>
          </a:p>
          <a:p>
            <a:pPr lvl="1">
              <a:defRPr/>
            </a:pPr>
            <a:r>
              <a:rPr lang="en-US" altLang="en-US" sz="2000" dirty="0"/>
              <a:t>If two level scheme, inner page tables could be 2</a:t>
            </a:r>
            <a:r>
              <a:rPr lang="en-US" altLang="en-US" sz="2000" baseline="30000" dirty="0"/>
              <a:t>10</a:t>
            </a:r>
            <a:r>
              <a:rPr lang="en-US" altLang="en-US" sz="2000" dirty="0"/>
              <a:t> 4-byte entries</a:t>
            </a:r>
          </a:p>
          <a:p>
            <a:pPr lvl="1">
              <a:defRPr/>
            </a:pPr>
            <a:r>
              <a:rPr lang="en-US" altLang="en-US" sz="2000" dirty="0"/>
              <a:t>Address would look like</a:t>
            </a:r>
          </a:p>
          <a:p>
            <a:pPr lvl="1">
              <a:defRPr/>
            </a:pPr>
            <a:endParaRPr lang="en-US" altLang="en-US" sz="2000" dirty="0"/>
          </a:p>
          <a:p>
            <a:pPr lvl="1">
              <a:defRPr/>
            </a:pPr>
            <a:endParaRPr lang="en-US" altLang="en-US" sz="2000" dirty="0"/>
          </a:p>
          <a:p>
            <a:pPr lvl="1">
              <a:defRPr/>
            </a:pPr>
            <a:r>
              <a:rPr lang="en-US" altLang="en-US" sz="2000" dirty="0" smtClean="0"/>
              <a:t>Outer </a:t>
            </a:r>
            <a:r>
              <a:rPr lang="en-US" altLang="en-US" sz="2000" dirty="0"/>
              <a:t>page table has 2</a:t>
            </a:r>
            <a:r>
              <a:rPr lang="en-US" altLang="en-US" sz="2000" baseline="30000" dirty="0"/>
              <a:t>42</a:t>
            </a:r>
            <a:r>
              <a:rPr lang="en-US" altLang="en-US" sz="2000" dirty="0"/>
              <a:t> entries or 2</a:t>
            </a:r>
            <a:r>
              <a:rPr lang="en-US" altLang="en-US" sz="2000" baseline="30000" dirty="0"/>
              <a:t>44</a:t>
            </a:r>
            <a:r>
              <a:rPr lang="en-US" altLang="en-US" sz="2000" dirty="0"/>
              <a:t> bytes</a:t>
            </a:r>
          </a:p>
          <a:p>
            <a:pPr lvl="1">
              <a:defRPr/>
            </a:pPr>
            <a:r>
              <a:rPr lang="en-US" altLang="en-US" sz="2000" dirty="0"/>
              <a:t>One solution is to add a 2</a:t>
            </a:r>
            <a:r>
              <a:rPr lang="en-US" altLang="en-US" sz="2000" baseline="30000" dirty="0"/>
              <a:t>nd</a:t>
            </a:r>
            <a:r>
              <a:rPr lang="en-US" altLang="en-US" sz="2000" dirty="0"/>
              <a:t> outer page table</a:t>
            </a:r>
          </a:p>
          <a:p>
            <a:pPr lvl="1">
              <a:defRPr/>
            </a:pPr>
            <a:r>
              <a:rPr lang="en-US" altLang="en-US" sz="2000" dirty="0"/>
              <a:t>But in the following example the 2</a:t>
            </a:r>
            <a:r>
              <a:rPr lang="en-US" altLang="en-US" sz="2000" baseline="30000" dirty="0"/>
              <a:t>nd</a:t>
            </a:r>
            <a:r>
              <a:rPr lang="en-US" altLang="en-US" sz="2000" dirty="0"/>
              <a:t> outer page table is still 2</a:t>
            </a:r>
            <a:r>
              <a:rPr lang="en-US" altLang="en-US" sz="2000" baseline="30000" dirty="0"/>
              <a:t>34</a:t>
            </a:r>
            <a:r>
              <a:rPr lang="en-US" altLang="en-US" sz="2000" dirty="0"/>
              <a:t> bytes in size</a:t>
            </a:r>
          </a:p>
          <a:p>
            <a:pPr lvl="2">
              <a:defRPr/>
            </a:pPr>
            <a:r>
              <a:rPr lang="en-US" altLang="en-US" sz="2000" dirty="0"/>
              <a:t>And possibly 4 memory </a:t>
            </a:r>
            <a:r>
              <a:rPr lang="en-US" altLang="en-US" sz="2000" dirty="0" smtClean="0"/>
              <a:t>accesses </a:t>
            </a:r>
            <a:r>
              <a:rPr lang="en-US" altLang="en-US" sz="2000" dirty="0"/>
              <a:t>to get to one physical memory location</a:t>
            </a:r>
          </a:p>
          <a:p>
            <a:pPr lvl="1">
              <a:defRPr/>
            </a:pPr>
            <a:endParaRPr lang="en-US" altLang="en-US" dirty="0"/>
          </a:p>
        </p:txBody>
      </p:sp>
      <p:pic>
        <p:nvPicPr>
          <p:cNvPr id="46084" name="Picture 5" descr="W:\os-book\OS10\slide-dir\os-figures\in-9_5.jpg">
            <a:extLst>
              <a:ext uri="{FF2B5EF4-FFF2-40B4-BE49-F238E27FC236}">
                <a16:creationId xmlns:a16="http://schemas.microsoft.com/office/drawing/2014/main" id="{F2F6A35A-E5D7-44DA-A8DD-7A4A4C040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162" y="3544336"/>
            <a:ext cx="371951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7E72B140-73C1-45D7-A700-AF2CED7857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5188" y="144075"/>
            <a:ext cx="78216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Three-level Paging Scheme</a:t>
            </a:r>
          </a:p>
        </p:txBody>
      </p:sp>
      <p:pic>
        <p:nvPicPr>
          <p:cNvPr id="47107" name="Picture 6">
            <a:extLst>
              <a:ext uri="{FF2B5EF4-FFF2-40B4-BE49-F238E27FC236}">
                <a16:creationId xmlns:a16="http://schemas.microsoft.com/office/drawing/2014/main" id="{7E3EC9BD-BFCB-4762-8CAD-CDA7B8856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293813"/>
            <a:ext cx="524192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7">
            <a:extLst>
              <a:ext uri="{FF2B5EF4-FFF2-40B4-BE49-F238E27FC236}">
                <a16:creationId xmlns:a16="http://schemas.microsoft.com/office/drawing/2014/main" id="{0A0D3728-9A51-44F1-B179-28CC3F552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3130550"/>
            <a:ext cx="54864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5861803E-D597-4AFE-86BA-0284614A63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6138" y="222674"/>
            <a:ext cx="784066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Hashed Page Tables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48CD62E4-797E-49CD-97C9-0D732152E6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1141413"/>
            <a:ext cx="8031990" cy="4722812"/>
          </a:xfrm>
        </p:spPr>
        <p:txBody>
          <a:bodyPr/>
          <a:lstStyle/>
          <a:p>
            <a:r>
              <a:rPr lang="en-US" altLang="en-US" sz="2000" dirty="0"/>
              <a:t>Common in address spaces &gt; 32 bits</a:t>
            </a:r>
          </a:p>
          <a:p>
            <a:r>
              <a:rPr lang="en-US" altLang="en-US" sz="2000" dirty="0"/>
              <a:t>The virtual page number is hashed into a page table</a:t>
            </a:r>
          </a:p>
          <a:p>
            <a:pPr lvl="1"/>
            <a:r>
              <a:rPr lang="en-US" altLang="en-US" sz="2000" dirty="0"/>
              <a:t>This page table contains a chain of elements hashing to the same location</a:t>
            </a:r>
          </a:p>
          <a:p>
            <a:r>
              <a:rPr lang="en-US" altLang="en-US" sz="2000" dirty="0"/>
              <a:t>Each element contains (1) the virtual page number (2) the value of the mapped page frame (3) a pointer to the next element</a:t>
            </a:r>
          </a:p>
          <a:p>
            <a:r>
              <a:rPr lang="en-US" altLang="en-US" sz="2000" dirty="0"/>
              <a:t>Virtual page numbers are compared in this chain searching for a match</a:t>
            </a:r>
          </a:p>
          <a:p>
            <a:pPr lvl="1"/>
            <a:r>
              <a:rPr lang="en-US" altLang="en-US" sz="2000" dirty="0"/>
              <a:t>If a match is found, the corresponding physical frame is extracted</a:t>
            </a:r>
          </a:p>
          <a:p>
            <a:r>
              <a:rPr lang="en-US" altLang="en-US" sz="2000" dirty="0"/>
              <a:t>Variation for 64-bit addresses is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clustered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page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tables</a:t>
            </a:r>
          </a:p>
          <a:p>
            <a:pPr lvl="1"/>
            <a:r>
              <a:rPr lang="en-US" altLang="en-US" sz="2000" dirty="0"/>
              <a:t>Similar to hashed but each entry refers to several pages (such as 16) rather than 1</a:t>
            </a:r>
          </a:p>
          <a:p>
            <a:pPr lvl="1"/>
            <a:r>
              <a:rPr lang="en-US" altLang="en-US" sz="2000" dirty="0"/>
              <a:t>Especially useful for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sparse</a:t>
            </a:r>
            <a:r>
              <a:rPr lang="en-US" altLang="en-US" sz="2000" dirty="0"/>
              <a:t> address spaces (where memory references are non-contiguous and scattered)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4A6FA55B-1C89-4FAF-8777-9EF53CBB92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6379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Hashed Page Table</a:t>
            </a:r>
            <a:endParaRPr lang="en-US" altLang="en-US" sz="2400" dirty="0"/>
          </a:p>
        </p:txBody>
      </p:sp>
      <p:pic>
        <p:nvPicPr>
          <p:cNvPr id="49155" name="Picture 6">
            <a:extLst>
              <a:ext uri="{FF2B5EF4-FFF2-40B4-BE49-F238E27FC236}">
                <a16:creationId xmlns:a16="http://schemas.microsoft.com/office/drawing/2014/main" id="{D2F7DD6F-2A50-4270-B701-86EE15BF7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70" y="1550506"/>
            <a:ext cx="7693060" cy="444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CC2EE1F7-80AE-4AE9-B1C5-B0DAB9FC62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7048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Inverted Page Table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A433C570-E431-49CB-92BC-66AFF909B5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5" y="1152525"/>
            <a:ext cx="7697755" cy="4792663"/>
          </a:xfrm>
        </p:spPr>
        <p:txBody>
          <a:bodyPr/>
          <a:lstStyle/>
          <a:p>
            <a:r>
              <a:rPr lang="en-US" altLang="en-US" sz="2000" dirty="0"/>
              <a:t>Rather than each process having a page table and keeping track of all possible logical pages, </a:t>
            </a:r>
            <a:r>
              <a:rPr lang="en-US" altLang="en-US" sz="2000" dirty="0" smtClean="0"/>
              <a:t>we track </a:t>
            </a:r>
            <a:r>
              <a:rPr lang="en-US" altLang="en-US" sz="2000" dirty="0"/>
              <a:t>all physical pages</a:t>
            </a:r>
          </a:p>
          <a:p>
            <a:r>
              <a:rPr lang="en-US" altLang="en-US" sz="2000" dirty="0"/>
              <a:t>One entry for each real page of memory</a:t>
            </a:r>
          </a:p>
          <a:p>
            <a:r>
              <a:rPr lang="en-US" altLang="en-US" sz="2000" dirty="0"/>
              <a:t>Entry consists of the virtual address of the page stored in that real memory location, with information about the process that owns that page</a:t>
            </a:r>
          </a:p>
          <a:p>
            <a:r>
              <a:rPr lang="en-US" altLang="en-US" sz="2000" dirty="0"/>
              <a:t>Decreases memory needed to store each page table, but increases time needed to search the table when a page reference occurs</a:t>
            </a:r>
          </a:p>
          <a:p>
            <a:r>
              <a:rPr lang="en-US" altLang="en-US" sz="2000" dirty="0"/>
              <a:t>Use hash table to limit the search to one — or at most a few — page-table entries</a:t>
            </a:r>
          </a:p>
          <a:p>
            <a:pPr lvl="1"/>
            <a:r>
              <a:rPr lang="en-US" altLang="en-US" sz="2000" dirty="0"/>
              <a:t>TLB can accelerate access</a:t>
            </a:r>
          </a:p>
          <a:p>
            <a:r>
              <a:rPr lang="en-US" altLang="en-US" sz="2000" dirty="0"/>
              <a:t>But how to implement shared memory?</a:t>
            </a:r>
          </a:p>
          <a:p>
            <a:pPr lvl="1"/>
            <a:r>
              <a:rPr lang="en-US" altLang="en-US" sz="2000" dirty="0"/>
              <a:t>One mapping of a virtual address to the shared physical address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A9CA5047-53DC-42C0-8BA2-9A66CB1D12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8850" y="238549"/>
            <a:ext cx="779145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Inverted Page Table Architecture</a:t>
            </a:r>
            <a:endParaRPr lang="en-US" altLang="en-US" sz="2400" dirty="0"/>
          </a:p>
        </p:txBody>
      </p:sp>
      <p:pic>
        <p:nvPicPr>
          <p:cNvPr id="51203" name="Picture 6">
            <a:extLst>
              <a:ext uri="{FF2B5EF4-FFF2-40B4-BE49-F238E27FC236}">
                <a16:creationId xmlns:a16="http://schemas.microsoft.com/office/drawing/2014/main" id="{CD658555-7800-4FD5-8FAB-B83171CC6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111" y="1093304"/>
            <a:ext cx="7226928" cy="499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7B640008-8A0F-4095-A1E5-C46DAA379D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0250" y="235762"/>
            <a:ext cx="795655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Oracle SPARC Solaris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5135B7B9-6301-4A12-B99C-2645042711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2433" y="1035050"/>
            <a:ext cx="7679094" cy="5062538"/>
          </a:xfrm>
        </p:spPr>
        <p:txBody>
          <a:bodyPr/>
          <a:lstStyle/>
          <a:p>
            <a:r>
              <a:rPr lang="en-US" altLang="en-US" sz="2000" dirty="0"/>
              <a:t>Consider modern, 64-bit </a:t>
            </a:r>
            <a:r>
              <a:rPr lang="en-US" altLang="en-US" sz="2000" dirty="0" smtClean="0"/>
              <a:t>OS example </a:t>
            </a:r>
            <a:r>
              <a:rPr lang="en-US" altLang="en-US" sz="2000" dirty="0"/>
              <a:t>with tightly integrated HW</a:t>
            </a:r>
          </a:p>
          <a:p>
            <a:pPr lvl="1"/>
            <a:r>
              <a:rPr lang="en-US" altLang="en-US" sz="2000" dirty="0"/>
              <a:t>Goals are efficiency, low overhead</a:t>
            </a:r>
          </a:p>
          <a:p>
            <a:r>
              <a:rPr lang="en-US" altLang="en-US" sz="2000" dirty="0"/>
              <a:t>Based on hashing, but more complex</a:t>
            </a:r>
          </a:p>
          <a:p>
            <a:r>
              <a:rPr lang="en-US" altLang="en-US" sz="2000" dirty="0"/>
              <a:t>Two hash tables</a:t>
            </a:r>
          </a:p>
          <a:p>
            <a:pPr lvl="1"/>
            <a:r>
              <a:rPr lang="en-US" altLang="en-US" sz="2000" dirty="0"/>
              <a:t>One </a:t>
            </a:r>
            <a:r>
              <a:rPr lang="en-US" altLang="en-US" sz="2000" dirty="0" smtClean="0"/>
              <a:t>for kernel </a:t>
            </a:r>
            <a:r>
              <a:rPr lang="en-US" altLang="en-US" sz="2000" dirty="0"/>
              <a:t>and one for all user processes</a:t>
            </a:r>
          </a:p>
          <a:p>
            <a:pPr lvl="1"/>
            <a:r>
              <a:rPr lang="en-US" altLang="en-US" sz="2000" dirty="0"/>
              <a:t>Each maps memory addresses from virtual to physical memory</a:t>
            </a:r>
          </a:p>
          <a:p>
            <a:pPr lvl="1"/>
            <a:r>
              <a:rPr lang="en-US" altLang="en-US" sz="2000" dirty="0"/>
              <a:t>Each entry represents a contiguous area of mapped virtual </a:t>
            </a:r>
            <a:r>
              <a:rPr lang="en-US" altLang="en-US" sz="2000" dirty="0" smtClean="0"/>
              <a:t>memory</a:t>
            </a:r>
            <a:endParaRPr lang="en-US" altLang="en-US" sz="2000" dirty="0"/>
          </a:p>
          <a:p>
            <a:pPr lvl="2"/>
            <a:r>
              <a:rPr lang="en-US" altLang="en-US" sz="2000" dirty="0"/>
              <a:t>More efficient than having a separate hash-table entry for each page</a:t>
            </a:r>
          </a:p>
          <a:p>
            <a:pPr lvl="1"/>
            <a:r>
              <a:rPr lang="en-US" altLang="en-US" sz="2000" dirty="0"/>
              <a:t>Each entry has </a:t>
            </a:r>
            <a:r>
              <a:rPr lang="en-US" altLang="en-US" sz="2000" dirty="0" smtClean="0"/>
              <a:t>base </a:t>
            </a:r>
            <a:r>
              <a:rPr lang="en-US" altLang="en-US" sz="2000" dirty="0"/>
              <a:t>address and </a:t>
            </a:r>
            <a:r>
              <a:rPr lang="en-US" altLang="en-US" sz="2000" dirty="0" smtClean="0"/>
              <a:t>span </a:t>
            </a:r>
            <a:r>
              <a:rPr lang="en-US" altLang="en-US" sz="2000" dirty="0"/>
              <a:t>(indicating the number of pages the entry represents)</a:t>
            </a:r>
          </a:p>
          <a:p>
            <a:endParaRPr lang="en-US" alt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E119B86-5C5B-4A93-AC7C-158FC121EE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65238" y="224685"/>
            <a:ext cx="655955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Protection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CDF6D2A-F8C6-4CEA-AF47-307E410F6C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416" y="1200636"/>
            <a:ext cx="7688424" cy="1690687"/>
          </a:xfrm>
        </p:spPr>
        <p:txBody>
          <a:bodyPr/>
          <a:lstStyle/>
          <a:p>
            <a:r>
              <a:rPr lang="en-US" altLang="en-US" sz="2000" dirty="0"/>
              <a:t>Need to </a:t>
            </a:r>
            <a:r>
              <a:rPr lang="en-US" altLang="en-US" sz="2000" dirty="0" smtClean="0"/>
              <a:t>ensure </a:t>
            </a:r>
            <a:r>
              <a:rPr lang="en-US" altLang="en-US" sz="2000" dirty="0"/>
              <a:t>that a process </a:t>
            </a:r>
            <a:r>
              <a:rPr lang="en-US" altLang="en-US" sz="2000" dirty="0" smtClean="0"/>
              <a:t>can only </a:t>
            </a:r>
            <a:r>
              <a:rPr lang="en-US" altLang="en-US" sz="2000" dirty="0"/>
              <a:t>access those addresses in </a:t>
            </a:r>
            <a:r>
              <a:rPr lang="en-US" altLang="en-US" sz="2000" dirty="0" smtClean="0"/>
              <a:t>its </a:t>
            </a:r>
            <a:r>
              <a:rPr lang="en-US" altLang="en-US" sz="2000" dirty="0"/>
              <a:t>address </a:t>
            </a:r>
            <a:r>
              <a:rPr lang="en-US" altLang="en-US" sz="2000" dirty="0" smtClean="0"/>
              <a:t>space</a:t>
            </a:r>
            <a:endParaRPr lang="en-US" altLang="en-US" sz="2000" dirty="0"/>
          </a:p>
          <a:p>
            <a:r>
              <a:rPr lang="en-US" altLang="en-US" sz="2000" dirty="0"/>
              <a:t>We can provide this protection by using </a:t>
            </a:r>
            <a:r>
              <a:rPr lang="en-US" altLang="en-US" sz="2000" dirty="0" smtClean="0"/>
              <a:t>a </a:t>
            </a:r>
            <a:r>
              <a:rPr lang="en-US" altLang="en-US" sz="2000" dirty="0"/>
              <a:t>pair of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base</a:t>
            </a:r>
            <a:r>
              <a:rPr lang="en-US" altLang="en-US" sz="2000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and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limit registers</a:t>
            </a:r>
            <a:r>
              <a:rPr lang="en-US" altLang="en-US" sz="2000" dirty="0"/>
              <a:t> </a:t>
            </a:r>
            <a:r>
              <a:rPr lang="en-US" altLang="en-US" sz="2000" dirty="0" smtClean="0"/>
              <a:t>defining </a:t>
            </a:r>
            <a:r>
              <a:rPr lang="en-US" altLang="en-US" sz="2000" dirty="0"/>
              <a:t>the logical address space of a process</a:t>
            </a:r>
          </a:p>
        </p:txBody>
      </p:sp>
      <p:pic>
        <p:nvPicPr>
          <p:cNvPr id="7172" name="Picture 5" descr="W:\os-book\OS10\slide-dir\os-figures\9_01.jpg">
            <a:extLst>
              <a:ext uri="{FF2B5EF4-FFF2-40B4-BE49-F238E27FC236}">
                <a16:creationId xmlns:a16="http://schemas.microsoft.com/office/drawing/2014/main" id="{AFDDF805-A4EF-4AEB-B1EC-649AE0885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511" y="2670173"/>
            <a:ext cx="3615004" cy="353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7894A6E0-2CAC-4979-BD85-249A83CF4C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35762"/>
            <a:ext cx="795655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Oracle SPARC Solaris (Cont.)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AACE2AFC-0A3F-4D7B-9F31-60AAF284E6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0425" y="1096963"/>
            <a:ext cx="7665876" cy="5062537"/>
          </a:xfrm>
        </p:spPr>
        <p:txBody>
          <a:bodyPr/>
          <a:lstStyle/>
          <a:p>
            <a:r>
              <a:rPr lang="en-US" altLang="en-US" sz="2000" dirty="0"/>
              <a:t>TLB holds translation table entries (TTEs) for fast hardware lookups</a:t>
            </a:r>
          </a:p>
          <a:p>
            <a:pPr lvl="1"/>
            <a:r>
              <a:rPr lang="en-US" altLang="en-US" sz="2000" dirty="0"/>
              <a:t>A cache of TTEs reside in a translation storage buffer (TSB)</a:t>
            </a:r>
          </a:p>
          <a:p>
            <a:pPr lvl="2"/>
            <a:r>
              <a:rPr lang="en-US" altLang="en-US" sz="2000" dirty="0"/>
              <a:t>Includes an entry per recently accessed page</a:t>
            </a:r>
          </a:p>
          <a:p>
            <a:r>
              <a:rPr lang="en-US" altLang="en-US" sz="2000" dirty="0"/>
              <a:t>Virtual address reference causes TLB search </a:t>
            </a:r>
          </a:p>
          <a:p>
            <a:pPr lvl="1"/>
            <a:r>
              <a:rPr lang="en-US" altLang="en-US" sz="2000" dirty="0"/>
              <a:t>If miss, hardware walks the in-memory TSB looking for the TTE corresponding to the address</a:t>
            </a:r>
          </a:p>
          <a:p>
            <a:pPr lvl="2"/>
            <a:r>
              <a:rPr lang="en-US" altLang="en-US" sz="2000" dirty="0"/>
              <a:t>If match found, the CPU copies the TSB entry into the TLB and translation completes</a:t>
            </a:r>
          </a:p>
          <a:p>
            <a:pPr lvl="2"/>
            <a:r>
              <a:rPr lang="en-US" altLang="en-US" sz="2000" dirty="0"/>
              <a:t>If no match found, kernel interrupted to search the hash table</a:t>
            </a:r>
          </a:p>
          <a:p>
            <a:pPr lvl="3"/>
            <a:r>
              <a:rPr lang="en-US" altLang="en-US" sz="2000" dirty="0"/>
              <a:t>The kernel then creates a TTE from the appropriate hash table and stores it in the TSB, Interrupt handler returns control to the MMU, which completes the address </a:t>
            </a:r>
            <a:r>
              <a:rPr lang="en-US" altLang="en-US" sz="2000" dirty="0" smtClean="0"/>
              <a:t>translation </a:t>
            </a:r>
            <a:endParaRPr lang="en-US" altLang="en-US" sz="2000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20D2ACB3-978E-4C92-8147-5A9751FD50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8950" y="231035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Swapping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70D0E06F-7484-4112-A8C2-84609CEC1D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086" y="1122363"/>
            <a:ext cx="7679094" cy="5067300"/>
          </a:xfrm>
        </p:spPr>
        <p:txBody>
          <a:bodyPr/>
          <a:lstStyle/>
          <a:p>
            <a:r>
              <a:rPr lang="en-US" altLang="en-US" sz="2000" dirty="0"/>
              <a:t>A process can be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swapped</a:t>
            </a:r>
            <a:r>
              <a:rPr lang="en-US" altLang="en-US" sz="2000" dirty="0"/>
              <a:t> temporarily out of memory to a backing store, and then brought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back</a:t>
            </a:r>
            <a:r>
              <a:rPr lang="en-US" altLang="en-US" sz="2000" dirty="0"/>
              <a:t> into memory for continued execution</a:t>
            </a:r>
          </a:p>
          <a:p>
            <a:pPr lvl="1"/>
            <a:r>
              <a:rPr lang="en-US" altLang="en-US" sz="2000" dirty="0"/>
              <a:t>Total physical memory space of processes can exceed physical memory</a:t>
            </a:r>
          </a:p>
          <a:p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Backing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store</a:t>
            </a:r>
            <a:r>
              <a:rPr lang="en-US" altLang="en-US" sz="2000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– fast disk large enough to accommodate copies of all memory images for all users; must provide direct access to these memory images</a:t>
            </a:r>
          </a:p>
          <a:p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Roll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out</a:t>
            </a:r>
            <a:r>
              <a:rPr lang="en-US" altLang="en-US" sz="2000" b="1" dirty="0">
                <a:solidFill>
                  <a:srgbClr val="3366FF"/>
                </a:solidFill>
              </a:rPr>
              <a:t>,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roll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in</a:t>
            </a:r>
            <a:r>
              <a:rPr lang="en-US" altLang="en-US" sz="2000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– swapping variant used for priority-based scheduling algorithms; lower-priority process is swapped out so higher-priority process can be loaded and executed</a:t>
            </a:r>
          </a:p>
          <a:p>
            <a:r>
              <a:rPr lang="en-US" altLang="en-US" sz="2000" dirty="0"/>
              <a:t>Major part of swap time is transfer time; total transfer time is directly proportional to the amount of memory swapped</a:t>
            </a:r>
          </a:p>
          <a:p>
            <a:r>
              <a:rPr lang="en-US" altLang="en-US" sz="2000" dirty="0"/>
              <a:t>System maintains a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ready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queue</a:t>
            </a:r>
            <a:r>
              <a:rPr lang="en-US" altLang="en-US" sz="2000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of ready-to-run processes which have memory images on disk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4BA59C4B-F6E7-4D32-835B-148AD82608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8950" y="238549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Swapping (Cont.)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4F0C41DA-0E38-48B2-8F80-9B1CA64B81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4" y="1101725"/>
            <a:ext cx="7697755" cy="5067300"/>
          </a:xfrm>
        </p:spPr>
        <p:txBody>
          <a:bodyPr/>
          <a:lstStyle/>
          <a:p>
            <a:r>
              <a:rPr lang="en-US" altLang="en-US" sz="2400" dirty="0"/>
              <a:t>Does the swapped out process need to swap back in to same physical addresses?</a:t>
            </a:r>
          </a:p>
          <a:p>
            <a:pPr lvl="1"/>
            <a:r>
              <a:rPr lang="en-US" altLang="en-US" sz="2400" dirty="0"/>
              <a:t>Depends on address binding method</a:t>
            </a:r>
          </a:p>
          <a:p>
            <a:pPr lvl="1"/>
            <a:r>
              <a:rPr lang="en-US" altLang="en-US" sz="2400" dirty="0"/>
              <a:t>Plus consider pending I/O to / from process memory space</a:t>
            </a:r>
          </a:p>
          <a:p>
            <a:r>
              <a:rPr lang="en-US" altLang="en-US" sz="2400" dirty="0"/>
              <a:t>Modified versions of swapping are found on many systems (i.e., UNIX, Linux, and Windows)</a:t>
            </a:r>
          </a:p>
          <a:p>
            <a:pPr lvl="1"/>
            <a:r>
              <a:rPr lang="en-US" altLang="en-US" sz="2400" dirty="0"/>
              <a:t>Swapping normally disabled</a:t>
            </a:r>
          </a:p>
          <a:p>
            <a:pPr lvl="1"/>
            <a:r>
              <a:rPr lang="en-US" altLang="en-US" sz="2400" dirty="0"/>
              <a:t>Started if more than threshold amount of memory allocated</a:t>
            </a:r>
          </a:p>
          <a:p>
            <a:pPr lvl="1"/>
            <a:r>
              <a:rPr lang="en-US" altLang="en-US" sz="2400" dirty="0"/>
              <a:t>Disabled again once memory demand reduced below threshold</a:t>
            </a:r>
          </a:p>
          <a:p>
            <a:pPr>
              <a:buFont typeface="Monotype Sorts" pitchFamily="-84" charset="2"/>
              <a:buNone/>
            </a:pPr>
            <a:endParaRPr lang="en-US" altLang="en-US" sz="14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8421CF3F-82BB-4386-898B-2EEB6506DD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7563" y="229218"/>
            <a:ext cx="78692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Schematic View of Swapping</a:t>
            </a:r>
            <a:endParaRPr lang="en-US" altLang="en-US" sz="2400" dirty="0"/>
          </a:p>
        </p:txBody>
      </p:sp>
      <p:pic>
        <p:nvPicPr>
          <p:cNvPr id="56323" name="Picture 4" descr="8">
            <a:extLst>
              <a:ext uri="{FF2B5EF4-FFF2-40B4-BE49-F238E27FC236}">
                <a16:creationId xmlns:a16="http://schemas.microsoft.com/office/drawing/2014/main" id="{0F3A3C22-04AE-4A1C-8813-C9697C3F0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376" y="1178408"/>
            <a:ext cx="5957610" cy="445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82EDC249-C4AD-41C4-880C-E8A3ACCA3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950" y="241336"/>
            <a:ext cx="8037513" cy="576262"/>
          </a:xfrm>
        </p:spPr>
        <p:txBody>
          <a:bodyPr/>
          <a:lstStyle/>
          <a:p>
            <a:r>
              <a:rPr lang="en-US" altLang="en-US" sz="3000" dirty="0"/>
              <a:t>Context Switch Time including Swapping</a:t>
            </a:r>
          </a:p>
        </p:txBody>
      </p:sp>
      <p:sp>
        <p:nvSpPr>
          <p:cNvPr id="57347" name="Content Placeholder 2">
            <a:extLst>
              <a:ext uri="{FF2B5EF4-FFF2-40B4-BE49-F238E27FC236}">
                <a16:creationId xmlns:a16="http://schemas.microsoft.com/office/drawing/2014/main" id="{28066BB3-D576-4F4E-8D24-67AEA3D6A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950" y="1112838"/>
            <a:ext cx="7686221" cy="4754562"/>
          </a:xfrm>
        </p:spPr>
        <p:txBody>
          <a:bodyPr/>
          <a:lstStyle/>
          <a:p>
            <a:r>
              <a:rPr lang="en-US" altLang="en-US" sz="2000" dirty="0"/>
              <a:t>If next </a:t>
            </a:r>
            <a:r>
              <a:rPr lang="en-US" altLang="en-US" sz="2000" dirty="0" smtClean="0"/>
              <a:t>process </a:t>
            </a:r>
            <a:r>
              <a:rPr lang="en-US" altLang="en-US" sz="2000" dirty="0"/>
              <a:t>to be put on CPU is not in memory, need to swap out a process and swap in target process</a:t>
            </a:r>
          </a:p>
          <a:p>
            <a:pPr lvl="1"/>
            <a:r>
              <a:rPr lang="en-US" altLang="en-US" sz="2000" dirty="0"/>
              <a:t>Context switch time can then be very high</a:t>
            </a:r>
          </a:p>
          <a:p>
            <a:pPr lvl="1"/>
            <a:r>
              <a:rPr lang="en-US" altLang="en-US" sz="2000" dirty="0"/>
              <a:t>100MB process swapping to hard disk with transfer rate of 50MB/sec</a:t>
            </a:r>
          </a:p>
          <a:p>
            <a:pPr lvl="2"/>
            <a:r>
              <a:rPr lang="en-US" altLang="en-US" sz="2000" dirty="0"/>
              <a:t>Swap out time of 2000 ms</a:t>
            </a:r>
          </a:p>
          <a:p>
            <a:pPr lvl="2"/>
            <a:r>
              <a:rPr lang="en-US" altLang="en-US" sz="2000" dirty="0"/>
              <a:t>Plus swap in of same sized process</a:t>
            </a:r>
          </a:p>
          <a:p>
            <a:pPr lvl="2"/>
            <a:r>
              <a:rPr lang="en-US" altLang="en-US" sz="2000" dirty="0"/>
              <a:t>Total context switch swapping component time of 4000ms (4 seconds)</a:t>
            </a:r>
          </a:p>
          <a:p>
            <a:r>
              <a:rPr lang="en-US" altLang="en-US" sz="2000" dirty="0"/>
              <a:t>Can reduce if reduce size of memory swapped – by knowing how much memory really being used</a:t>
            </a:r>
          </a:p>
          <a:p>
            <a:pPr lvl="1"/>
            <a:r>
              <a:rPr lang="en-US" altLang="en-US" sz="2000" dirty="0"/>
              <a:t>System calls to inform OS of memory use via 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request_memory() </a:t>
            </a:r>
            <a:r>
              <a:rPr lang="en-US" altLang="en-US" sz="2000" dirty="0"/>
              <a:t>and 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release_memory()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BE6FCBF9-24F1-4406-894F-17942C5BC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809" y="232005"/>
            <a:ext cx="7635875" cy="576262"/>
          </a:xfrm>
        </p:spPr>
        <p:txBody>
          <a:bodyPr/>
          <a:lstStyle/>
          <a:p>
            <a:r>
              <a:rPr lang="en-US" altLang="en-US" sz="2800" dirty="0"/>
              <a:t>Context Switch Time and Swapping (Cont.)</a:t>
            </a:r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24681AA8-7211-4633-A995-73D1EB580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094" y="1160463"/>
            <a:ext cx="7635875" cy="4754562"/>
          </a:xfrm>
        </p:spPr>
        <p:txBody>
          <a:bodyPr/>
          <a:lstStyle/>
          <a:p>
            <a:r>
              <a:rPr lang="en-US" altLang="en-US" sz="2400" dirty="0"/>
              <a:t>Other constraints as well on swapping</a:t>
            </a:r>
          </a:p>
          <a:p>
            <a:pPr lvl="1"/>
            <a:r>
              <a:rPr lang="en-US" altLang="en-US" sz="2400" dirty="0"/>
              <a:t>Pending I/O – can’t swap out as I/O would occur to wrong process</a:t>
            </a:r>
          </a:p>
          <a:p>
            <a:pPr lvl="1"/>
            <a:r>
              <a:rPr lang="en-US" altLang="en-US" sz="2400" dirty="0"/>
              <a:t>Or always transfer I/O to kernel space, then to I/O device</a:t>
            </a:r>
          </a:p>
          <a:p>
            <a:pPr lvl="2"/>
            <a:r>
              <a:rPr lang="en-US" altLang="en-US" sz="2400" dirty="0"/>
              <a:t>Known as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double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buffering</a:t>
            </a:r>
            <a:r>
              <a:rPr lang="en-US" altLang="en-US" sz="2400" dirty="0"/>
              <a:t>, adds overhead</a:t>
            </a:r>
          </a:p>
          <a:p>
            <a:r>
              <a:rPr lang="en-US" altLang="en-US" sz="2400" dirty="0"/>
              <a:t>Standard swapping not used in </a:t>
            </a:r>
            <a:r>
              <a:rPr lang="en-US" altLang="en-US" sz="2400"/>
              <a:t>modern </a:t>
            </a:r>
            <a:r>
              <a:rPr lang="en-US" altLang="en-US" sz="2400" smtClean="0"/>
              <a:t>OS</a:t>
            </a:r>
            <a:endParaRPr lang="en-US" altLang="en-US" sz="2400" dirty="0"/>
          </a:p>
          <a:p>
            <a:pPr lvl="1"/>
            <a:r>
              <a:rPr lang="en-US" altLang="en-US" sz="2400" dirty="0"/>
              <a:t>But modified version common</a:t>
            </a:r>
          </a:p>
          <a:p>
            <a:pPr lvl="2"/>
            <a:r>
              <a:rPr lang="en-US" altLang="en-US" sz="2400" dirty="0"/>
              <a:t>Swap only when free memory extremely low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id="{209CE51F-64DD-4B8D-BF31-A2E470ED9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232005"/>
            <a:ext cx="8229600" cy="576262"/>
          </a:xfrm>
        </p:spPr>
        <p:txBody>
          <a:bodyPr/>
          <a:lstStyle/>
          <a:p>
            <a:r>
              <a:rPr lang="en-US" altLang="en-US" dirty="0"/>
              <a:t>Swapping on Mobile Systems</a:t>
            </a:r>
          </a:p>
        </p:txBody>
      </p:sp>
      <p:sp>
        <p:nvSpPr>
          <p:cNvPr id="59395" name="Content Placeholder 2">
            <a:extLst>
              <a:ext uri="{FF2B5EF4-FFF2-40B4-BE49-F238E27FC236}">
                <a16:creationId xmlns:a16="http://schemas.microsoft.com/office/drawing/2014/main" id="{76533EDA-BAFB-4F4B-AD8D-AB780E3CC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01" y="1060450"/>
            <a:ext cx="7723187" cy="4935538"/>
          </a:xfrm>
        </p:spPr>
        <p:txBody>
          <a:bodyPr/>
          <a:lstStyle/>
          <a:p>
            <a:r>
              <a:rPr lang="en-US" altLang="en-US" sz="2000" dirty="0"/>
              <a:t>Not typically supported</a:t>
            </a:r>
          </a:p>
          <a:p>
            <a:pPr lvl="1"/>
            <a:r>
              <a:rPr lang="en-US" altLang="en-US" sz="2000" dirty="0"/>
              <a:t>Flash memory based</a:t>
            </a:r>
          </a:p>
          <a:p>
            <a:pPr lvl="2"/>
            <a:r>
              <a:rPr lang="en-US" altLang="en-US" sz="2000" dirty="0"/>
              <a:t>Small amount of space</a:t>
            </a:r>
          </a:p>
          <a:p>
            <a:pPr lvl="2"/>
            <a:r>
              <a:rPr lang="en-US" altLang="en-US" sz="2000" dirty="0"/>
              <a:t>Limited number of write cycles</a:t>
            </a:r>
          </a:p>
          <a:p>
            <a:pPr lvl="2"/>
            <a:r>
              <a:rPr lang="en-US" altLang="en-US" sz="2000" dirty="0"/>
              <a:t>Poor throughput between flash memory and CPU on mobile platform</a:t>
            </a:r>
          </a:p>
          <a:p>
            <a:r>
              <a:rPr lang="en-US" altLang="en-US" sz="2000" dirty="0"/>
              <a:t>Instead use other methods to free memory if low</a:t>
            </a:r>
          </a:p>
          <a:p>
            <a:pPr lvl="1"/>
            <a:r>
              <a:rPr lang="en-US" altLang="en-US" sz="2000" dirty="0"/>
              <a:t>iOS </a:t>
            </a:r>
            <a:r>
              <a:rPr lang="en-US" altLang="en-US" sz="2000" b="1" i="1" dirty="0"/>
              <a:t>asks</a:t>
            </a:r>
            <a:r>
              <a:rPr lang="en-US" altLang="en-US" sz="2000" dirty="0"/>
              <a:t> apps to voluntarily relinquish allocated memory</a:t>
            </a:r>
          </a:p>
          <a:p>
            <a:pPr lvl="2"/>
            <a:r>
              <a:rPr lang="en-US" altLang="en-US" sz="2000" dirty="0"/>
              <a:t>Read-only data thrown out and reloaded from flash if needed</a:t>
            </a:r>
          </a:p>
          <a:p>
            <a:pPr lvl="2"/>
            <a:r>
              <a:rPr lang="en-US" altLang="en-US" sz="2000" dirty="0"/>
              <a:t>Failure to free can result in termination</a:t>
            </a:r>
          </a:p>
          <a:p>
            <a:pPr lvl="1"/>
            <a:r>
              <a:rPr lang="en-US" altLang="en-US" sz="2000" dirty="0"/>
              <a:t>Android terminates apps if low free memory, but first writes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application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state</a:t>
            </a:r>
            <a:r>
              <a:rPr lang="en-US" altLang="en-US" sz="2000" dirty="0"/>
              <a:t> to flash for fast restart</a:t>
            </a:r>
          </a:p>
          <a:p>
            <a:pPr lvl="1"/>
            <a:r>
              <a:rPr lang="en-US" altLang="en-US" sz="2000" dirty="0"/>
              <a:t>Both OSes support paging as discussed below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924735D7-A004-488D-9911-97DF52D633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7563" y="238549"/>
            <a:ext cx="78692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Swapping with Paging</a:t>
            </a:r>
            <a:endParaRPr lang="en-US" altLang="en-US" sz="2400" dirty="0"/>
          </a:p>
        </p:txBody>
      </p:sp>
      <p:pic>
        <p:nvPicPr>
          <p:cNvPr id="60419" name="Picture 2" descr="W:\os-book\OS10\slide-dir\os-figures\9_20.jpg">
            <a:extLst>
              <a:ext uri="{FF2B5EF4-FFF2-40B4-BE49-F238E27FC236}">
                <a16:creationId xmlns:a16="http://schemas.microsoft.com/office/drawing/2014/main" id="{D7C55644-50F2-4074-8699-2BE71EB4A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13" y="1295400"/>
            <a:ext cx="4875212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2B652F6E-8935-4E03-8244-BD24D7F2BA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8416" y="226854"/>
            <a:ext cx="7876009" cy="576263"/>
          </a:xfrm>
        </p:spPr>
        <p:txBody>
          <a:bodyPr/>
          <a:lstStyle/>
          <a:p>
            <a:pPr eaLnBrk="1" hangingPunct="1"/>
            <a:r>
              <a:rPr lang="en-US" altLang="en-US" sz="2600" dirty="0"/>
              <a:t>Example: The Intel 32 and 64-bit Architectures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241EA058-298F-4E9F-B388-B239FEEFE4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0423" y="1233488"/>
            <a:ext cx="7669765" cy="4530725"/>
          </a:xfrm>
        </p:spPr>
        <p:txBody>
          <a:bodyPr/>
          <a:lstStyle/>
          <a:p>
            <a:r>
              <a:rPr lang="en-US" altLang="en-US" sz="2400" dirty="0"/>
              <a:t>Dominant industry chips</a:t>
            </a:r>
          </a:p>
          <a:p>
            <a:r>
              <a:rPr lang="en-US" altLang="en-US" sz="2400" dirty="0"/>
              <a:t>Pentium CPUs are 32-bit and called IA-32 architecture</a:t>
            </a:r>
          </a:p>
          <a:p>
            <a:r>
              <a:rPr lang="en-US" altLang="en-US" sz="2400" dirty="0"/>
              <a:t>Current Intel CPUs are 64-bit and called IA-64 architecture</a:t>
            </a:r>
          </a:p>
          <a:p>
            <a:r>
              <a:rPr lang="en-US" altLang="en-US" sz="2400" dirty="0"/>
              <a:t>Many variations in the chips, cover the main ideas here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FDB4188C-D822-4667-96B6-5A34F27480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1721" y="232005"/>
            <a:ext cx="7607300" cy="576262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Example: The Intel IA-32 Architecture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390E50A7-12CC-4711-932D-A49351A864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9080" y="1339361"/>
            <a:ext cx="7735918" cy="4530725"/>
          </a:xfrm>
        </p:spPr>
        <p:txBody>
          <a:bodyPr/>
          <a:lstStyle/>
          <a:p>
            <a:r>
              <a:rPr lang="en-US" altLang="en-US" sz="2400" dirty="0"/>
              <a:t>Supports both segmentation and segmentation with paging</a:t>
            </a:r>
          </a:p>
          <a:p>
            <a:pPr lvl="1"/>
            <a:r>
              <a:rPr lang="en-US" altLang="en-US" sz="2400" dirty="0"/>
              <a:t>Each segment can be 4 GB</a:t>
            </a:r>
          </a:p>
          <a:p>
            <a:pPr lvl="1"/>
            <a:r>
              <a:rPr lang="en-US" altLang="en-US" sz="2400" dirty="0"/>
              <a:t>Up to 16 K segments per process</a:t>
            </a:r>
          </a:p>
          <a:p>
            <a:pPr lvl="1"/>
            <a:r>
              <a:rPr lang="en-US" altLang="en-US" sz="2400" dirty="0"/>
              <a:t>Divided into two partitions</a:t>
            </a:r>
          </a:p>
          <a:p>
            <a:pPr lvl="2"/>
            <a:r>
              <a:rPr lang="en-US" altLang="en-US" sz="2400" dirty="0"/>
              <a:t>First partition of up to </a:t>
            </a:r>
            <a:r>
              <a:rPr lang="en-US" altLang="en-US" sz="2400" dirty="0" smtClean="0"/>
              <a:t>8K </a:t>
            </a:r>
            <a:r>
              <a:rPr lang="en-US" altLang="en-US" sz="2400" dirty="0"/>
              <a:t>segments are private to process (kept in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local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descriptor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table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dirty="0"/>
              <a:t>(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LDT</a:t>
            </a:r>
            <a:r>
              <a:rPr lang="en-US" altLang="en-US" sz="2400" dirty="0"/>
              <a:t>))</a:t>
            </a:r>
          </a:p>
          <a:p>
            <a:pPr lvl="2"/>
            <a:r>
              <a:rPr lang="en-US" altLang="en-US" sz="2400" dirty="0"/>
              <a:t>Second partition of up to 8K segments shared among all processes (kept in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global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descriptor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table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dirty="0"/>
              <a:t>(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GDT</a:t>
            </a:r>
            <a:r>
              <a:rPr lang="en-US" altLang="en-US" sz="2400" dirty="0"/>
              <a:t>))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0FEA4152-F51E-450F-8EB1-7EDAF762D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388" y="228636"/>
            <a:ext cx="7745412" cy="576262"/>
          </a:xfrm>
        </p:spPr>
        <p:txBody>
          <a:bodyPr/>
          <a:lstStyle/>
          <a:p>
            <a:r>
              <a:rPr lang="en-US" altLang="en-US" dirty="0"/>
              <a:t>Hardware Address Protection</a:t>
            </a:r>
          </a:p>
        </p:txBody>
      </p:sp>
      <p:sp>
        <p:nvSpPr>
          <p:cNvPr id="8195" name="Content Placeholder 3">
            <a:extLst>
              <a:ext uri="{FF2B5EF4-FFF2-40B4-BE49-F238E27FC236}">
                <a16:creationId xmlns:a16="http://schemas.microsoft.com/office/drawing/2014/main" id="{E339BA72-DE38-4DD0-AECD-94CEBF5B2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086" y="1147763"/>
            <a:ext cx="7380514" cy="4610100"/>
          </a:xfrm>
        </p:spPr>
        <p:txBody>
          <a:bodyPr/>
          <a:lstStyle/>
          <a:p>
            <a:r>
              <a:rPr lang="en-US" altLang="en-US" sz="2000" dirty="0"/>
              <a:t>CPU must check every memory access generated in user mode to be sure it is between base and limit for that user</a:t>
            </a:r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r>
              <a:rPr lang="en-US" altLang="en-US" sz="2000" dirty="0" smtClean="0"/>
              <a:t>The </a:t>
            </a:r>
            <a:r>
              <a:rPr lang="en-US" altLang="en-US" sz="2000" dirty="0"/>
              <a:t>instructions to </a:t>
            </a:r>
            <a:r>
              <a:rPr lang="en-US" altLang="en-US" sz="2000" dirty="0" smtClean="0"/>
              <a:t>load </a:t>
            </a:r>
            <a:r>
              <a:rPr lang="en-US" altLang="en-US" sz="2000" dirty="0"/>
              <a:t>the base and limit registers are privileged 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8196" name="Picture 4" descr="W:\os-book\OS10\slide-dir\os-figures\9_02.jpg">
            <a:extLst>
              <a:ext uri="{FF2B5EF4-FFF2-40B4-BE49-F238E27FC236}">
                <a16:creationId xmlns:a16="http://schemas.microsoft.com/office/drawing/2014/main" id="{174AFAC5-44F9-4ADE-8DC6-07277643F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617" y="2087647"/>
            <a:ext cx="5910954" cy="273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7961E1DC-399D-435D-8FAC-1A10240619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6408" y="231649"/>
            <a:ext cx="8146467" cy="576263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Example: The Intel IA-32 Architecture (Cont.)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9606FB1F-38F1-4099-94DE-A7FB2E327A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1095" y="1323452"/>
            <a:ext cx="8084366" cy="4530725"/>
          </a:xfrm>
        </p:spPr>
        <p:txBody>
          <a:bodyPr/>
          <a:lstStyle/>
          <a:p>
            <a:pPr>
              <a:defRPr/>
            </a:pPr>
            <a:r>
              <a:rPr lang="en-US" altLang="en-US" sz="2400" dirty="0"/>
              <a:t>CPU generates logical address</a:t>
            </a:r>
          </a:p>
          <a:p>
            <a:pPr lvl="1">
              <a:defRPr/>
            </a:pPr>
            <a:r>
              <a:rPr lang="en-US" altLang="en-US" sz="2400" dirty="0"/>
              <a:t>Selector given to segmentation unit</a:t>
            </a:r>
          </a:p>
          <a:p>
            <a:pPr lvl="2">
              <a:defRPr/>
            </a:pPr>
            <a:r>
              <a:rPr lang="en-US" altLang="en-US" sz="2400" dirty="0"/>
              <a:t>Which produces linear addresses </a:t>
            </a:r>
          </a:p>
          <a:p>
            <a:pPr marL="857250" lvl="2" indent="0">
              <a:buFont typeface="Webdings" panose="05030102010509060703" pitchFamily="18" charset="2"/>
              <a:buNone/>
              <a:defRPr/>
            </a:pPr>
            <a:endParaRPr lang="en-US" altLang="en-US" sz="2400" dirty="0"/>
          </a:p>
          <a:p>
            <a:pPr lvl="2">
              <a:defRPr/>
            </a:pPr>
            <a:endParaRPr lang="en-US" altLang="en-US" sz="2400" dirty="0"/>
          </a:p>
          <a:p>
            <a:pPr lvl="1">
              <a:defRPr/>
            </a:pPr>
            <a:r>
              <a:rPr lang="en-US" altLang="en-US" sz="2400" dirty="0"/>
              <a:t>Linear address given to paging unit</a:t>
            </a:r>
          </a:p>
          <a:p>
            <a:pPr lvl="2">
              <a:defRPr/>
            </a:pPr>
            <a:r>
              <a:rPr lang="en-US" altLang="en-US" sz="2400" dirty="0"/>
              <a:t>Which generates physical address in main memory</a:t>
            </a:r>
          </a:p>
          <a:p>
            <a:pPr lvl="2">
              <a:defRPr/>
            </a:pPr>
            <a:r>
              <a:rPr lang="en-US" altLang="en-US" sz="2400" dirty="0"/>
              <a:t>Paging units form equivalent of MMU</a:t>
            </a:r>
          </a:p>
          <a:p>
            <a:pPr lvl="2">
              <a:defRPr/>
            </a:pPr>
            <a:r>
              <a:rPr lang="en-US" altLang="en-US" sz="2400" dirty="0"/>
              <a:t>Pages sizes can be 4 KB or 4 MB</a:t>
            </a:r>
          </a:p>
          <a:p>
            <a:pPr>
              <a:defRPr/>
            </a:pPr>
            <a:endParaRPr lang="en-US" altLang="en-US" dirty="0"/>
          </a:p>
        </p:txBody>
      </p:sp>
      <p:pic>
        <p:nvPicPr>
          <p:cNvPr id="63492" name="Picture 1" descr="Screen Shot 2013-01-04 at 12.24.50 PM.png">
            <a:extLst>
              <a:ext uri="{FF2B5EF4-FFF2-40B4-BE49-F238E27FC236}">
                <a16:creationId xmlns:a16="http://schemas.microsoft.com/office/drawing/2014/main" id="{1802C1BC-A147-4105-A498-ACB303416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217" y="2857682"/>
            <a:ext cx="2860848" cy="920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10FC880D-958B-4972-B907-A987920BA0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5296" y="188588"/>
            <a:ext cx="7670800" cy="619125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Logical to Physical Address Translation in IA-32</a:t>
            </a:r>
          </a:p>
        </p:txBody>
      </p:sp>
      <p:pic>
        <p:nvPicPr>
          <p:cNvPr id="64515" name="Picture 4">
            <a:extLst>
              <a:ext uri="{FF2B5EF4-FFF2-40B4-BE49-F238E27FC236}">
                <a16:creationId xmlns:a16="http://schemas.microsoft.com/office/drawing/2014/main" id="{6B1B5BAA-DC9D-46F7-82BF-E599416FE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" t="35571" r="661" b="35571"/>
          <a:stretch>
            <a:fillRect/>
          </a:stretch>
        </p:blipFill>
        <p:spPr bwMode="auto">
          <a:xfrm>
            <a:off x="1997765" y="3572248"/>
            <a:ext cx="4818476" cy="105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5">
            <a:extLst>
              <a:ext uri="{FF2B5EF4-FFF2-40B4-BE49-F238E27FC236}">
                <a16:creationId xmlns:a16="http://schemas.microsoft.com/office/drawing/2014/main" id="{79C420AF-26CF-4190-AF70-4350F6539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96" y="1670602"/>
            <a:ext cx="7540174" cy="100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37E77F2B-0821-46A3-AC64-44DB6C3C6B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95388" y="235762"/>
            <a:ext cx="74914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Intel IA-32 Segmentation</a:t>
            </a:r>
          </a:p>
        </p:txBody>
      </p:sp>
      <p:pic>
        <p:nvPicPr>
          <p:cNvPr id="65539" name="Picture 4" descr="8">
            <a:extLst>
              <a:ext uri="{FF2B5EF4-FFF2-40B4-BE49-F238E27FC236}">
                <a16:creationId xmlns:a16="http://schemas.microsoft.com/office/drawing/2014/main" id="{7D194F7E-28F0-4FDC-A111-00416AFA2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531" y="1443657"/>
            <a:ext cx="6715125" cy="412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5A802929-8C9E-4AD9-851A-726A5C7B0E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7563" y="238549"/>
            <a:ext cx="78692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Intel IA-32 Paging Architecture</a:t>
            </a:r>
          </a:p>
        </p:txBody>
      </p:sp>
      <p:pic>
        <p:nvPicPr>
          <p:cNvPr id="66563" name="Picture 4">
            <a:extLst>
              <a:ext uri="{FF2B5EF4-FFF2-40B4-BE49-F238E27FC236}">
                <a16:creationId xmlns:a16="http://schemas.microsoft.com/office/drawing/2014/main" id="{EA02C8D5-7EBE-42A0-8DC3-0C75C34F5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308" y="1069353"/>
            <a:ext cx="5445746" cy="531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7DC08348-F45E-462A-893E-7E31B70ABF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3909" y="232975"/>
            <a:ext cx="78692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Intel IA-32 Page Address Extensions</a:t>
            </a:r>
          </a:p>
        </p:txBody>
      </p:sp>
      <p:pic>
        <p:nvPicPr>
          <p:cNvPr id="67587" name="Picture 1" descr="8_24.pdf">
            <a:extLst>
              <a:ext uri="{FF2B5EF4-FFF2-40B4-BE49-F238E27FC236}">
                <a16:creationId xmlns:a16="http://schemas.microsoft.com/office/drawing/2014/main" id="{6D2F7BE4-39DD-4438-B0C4-831E2E7E6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055" y="3832248"/>
            <a:ext cx="6157912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Rectangle 3">
            <a:extLst>
              <a:ext uri="{FF2B5EF4-FFF2-40B4-BE49-F238E27FC236}">
                <a16:creationId xmlns:a16="http://schemas.microsoft.com/office/drawing/2014/main" id="{D2FBD04E-0AD5-4B90-A5FE-1CCDF58FD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9" y="1108074"/>
            <a:ext cx="8149049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/>
          <a:lstStyle>
            <a:lvl1pPr marL="488950" indent="-488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1060450" indent="-4079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285750" indent="-285750"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2000" dirty="0">
                <a:latin typeface="Helvetica" panose="020B0604020202020204" pitchFamily="34" charset="0"/>
              </a:rPr>
              <a:t>32-bit address limits led Intel to create </a:t>
            </a:r>
            <a:r>
              <a:rPr kumimoji="1" lang="en-US" altLang="en-US" sz="2000" b="1" dirty="0">
                <a:solidFill>
                  <a:srgbClr val="006699"/>
                </a:solidFill>
                <a:latin typeface="+mj-lt"/>
              </a:rPr>
              <a:t>page</a:t>
            </a:r>
            <a:r>
              <a:rPr kumimoji="1" lang="en-US" altLang="en-US" sz="2000" b="1" dirty="0">
                <a:solidFill>
                  <a:srgbClr val="3366FF"/>
                </a:solidFill>
                <a:latin typeface="Helvetica" panose="020B0604020202020204" pitchFamily="34" charset="0"/>
              </a:rPr>
              <a:t> </a:t>
            </a:r>
            <a:r>
              <a:rPr kumimoji="1" lang="en-US" altLang="en-US" sz="2000" b="1" dirty="0">
                <a:solidFill>
                  <a:srgbClr val="006699"/>
                </a:solidFill>
                <a:latin typeface="+mj-lt"/>
              </a:rPr>
              <a:t>address</a:t>
            </a:r>
            <a:r>
              <a:rPr kumimoji="1" lang="en-US" altLang="en-US" sz="2000" b="1" dirty="0">
                <a:solidFill>
                  <a:srgbClr val="3366FF"/>
                </a:solidFill>
                <a:latin typeface="Helvetica" panose="020B0604020202020204" pitchFamily="34" charset="0"/>
              </a:rPr>
              <a:t> </a:t>
            </a:r>
            <a:r>
              <a:rPr kumimoji="1" lang="en-US" altLang="en-US" sz="2000" b="1" dirty="0">
                <a:solidFill>
                  <a:srgbClr val="006699"/>
                </a:solidFill>
                <a:latin typeface="+mj-lt"/>
              </a:rPr>
              <a:t>extension</a:t>
            </a:r>
            <a:r>
              <a:rPr kumimoji="1" lang="en-US" altLang="en-US" sz="2000" b="1" dirty="0">
                <a:solidFill>
                  <a:srgbClr val="3366FF"/>
                </a:solidFill>
                <a:latin typeface="Helvetica" panose="020B0604020202020204" pitchFamily="34" charset="0"/>
              </a:rPr>
              <a:t> </a:t>
            </a:r>
            <a:r>
              <a:rPr kumimoji="1" lang="en-US" altLang="en-US" sz="2000" dirty="0">
                <a:latin typeface="Helvetica" panose="020B0604020202020204" pitchFamily="34" charset="0"/>
              </a:rPr>
              <a:t>(</a:t>
            </a:r>
            <a:r>
              <a:rPr kumimoji="1" lang="en-US" altLang="en-US" sz="2000" b="1" dirty="0">
                <a:solidFill>
                  <a:srgbClr val="006699"/>
                </a:solidFill>
                <a:latin typeface="+mj-lt"/>
              </a:rPr>
              <a:t>PAE</a:t>
            </a:r>
            <a:r>
              <a:rPr kumimoji="1" lang="en-US" altLang="en-US" sz="2000" dirty="0">
                <a:latin typeface="Helvetica" panose="020B0604020202020204" pitchFamily="34" charset="0"/>
              </a:rPr>
              <a:t>), allowing 32-bit apps access to more than 4GB </a:t>
            </a:r>
            <a:r>
              <a:rPr kumimoji="1" lang="en-US" altLang="en-US" sz="2000" dirty="0" smtClean="0">
                <a:latin typeface="Helvetica" panose="020B0604020202020204" pitchFamily="34" charset="0"/>
              </a:rPr>
              <a:t>memory </a:t>
            </a:r>
            <a:r>
              <a:rPr kumimoji="1" lang="en-US" altLang="en-US" sz="2000" dirty="0">
                <a:latin typeface="Helvetica" panose="020B0604020202020204" pitchFamily="34" charset="0"/>
              </a:rPr>
              <a:t>space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2000" dirty="0">
                <a:latin typeface="Helvetica" panose="020B0604020202020204" pitchFamily="34" charset="0"/>
              </a:rPr>
              <a:t>Paging went to a 3-level scheme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2000" dirty="0">
                <a:latin typeface="Helvetica" panose="020B0604020202020204" pitchFamily="34" charset="0"/>
              </a:rPr>
              <a:t>Top two bits refer to a </a:t>
            </a:r>
            <a:r>
              <a:rPr kumimoji="1" lang="en-US" altLang="en-US" sz="2000" b="1" dirty="0">
                <a:solidFill>
                  <a:srgbClr val="006699"/>
                </a:solidFill>
                <a:latin typeface="+mj-lt"/>
              </a:rPr>
              <a:t>page</a:t>
            </a:r>
            <a:r>
              <a:rPr kumimoji="1" lang="en-US" altLang="en-US" sz="2000" b="1" dirty="0">
                <a:solidFill>
                  <a:srgbClr val="3366FF"/>
                </a:solidFill>
                <a:latin typeface="Helvetica" panose="020B0604020202020204" pitchFamily="34" charset="0"/>
              </a:rPr>
              <a:t> </a:t>
            </a:r>
            <a:r>
              <a:rPr kumimoji="1" lang="en-US" altLang="en-US" sz="2000" b="1" dirty="0">
                <a:solidFill>
                  <a:srgbClr val="006699"/>
                </a:solidFill>
                <a:latin typeface="+mj-lt"/>
              </a:rPr>
              <a:t>directory</a:t>
            </a:r>
            <a:r>
              <a:rPr kumimoji="1" lang="en-US" altLang="en-US" sz="2000" b="1" dirty="0">
                <a:solidFill>
                  <a:srgbClr val="3366FF"/>
                </a:solidFill>
                <a:latin typeface="Helvetica" panose="020B0604020202020204" pitchFamily="34" charset="0"/>
              </a:rPr>
              <a:t> </a:t>
            </a:r>
            <a:r>
              <a:rPr kumimoji="1" lang="en-US" altLang="en-US" sz="2000" b="1" dirty="0">
                <a:solidFill>
                  <a:srgbClr val="006699"/>
                </a:solidFill>
                <a:latin typeface="+mj-lt"/>
              </a:rPr>
              <a:t>pointer</a:t>
            </a:r>
            <a:r>
              <a:rPr kumimoji="1" lang="en-US" altLang="en-US" sz="2000" b="1" dirty="0">
                <a:solidFill>
                  <a:srgbClr val="3366FF"/>
                </a:solidFill>
                <a:latin typeface="Helvetica" panose="020B0604020202020204" pitchFamily="34" charset="0"/>
              </a:rPr>
              <a:t> </a:t>
            </a:r>
            <a:r>
              <a:rPr kumimoji="1" lang="en-US" altLang="en-US" sz="2000" b="1" dirty="0">
                <a:solidFill>
                  <a:srgbClr val="006699"/>
                </a:solidFill>
                <a:latin typeface="+mj-lt"/>
              </a:rPr>
              <a:t>table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2000" dirty="0">
                <a:latin typeface="Helvetica" panose="020B0604020202020204" pitchFamily="34" charset="0"/>
              </a:rPr>
              <a:t>Page-directory and page-table entries moved to </a:t>
            </a:r>
            <a:r>
              <a:rPr kumimoji="1" lang="en-US" altLang="en-US" sz="2000" dirty="0" smtClean="0">
                <a:latin typeface="Helvetica" panose="020B0604020202020204" pitchFamily="34" charset="0"/>
              </a:rPr>
              <a:t>64-bits</a:t>
            </a:r>
            <a:endParaRPr kumimoji="1" lang="en-US" altLang="en-US" sz="2000" dirty="0">
              <a:latin typeface="Helvetica" panose="020B0604020202020204" pitchFamily="34" charset="0"/>
            </a:endParaRP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2000" dirty="0">
                <a:latin typeface="Helvetica" panose="020B0604020202020204" pitchFamily="34" charset="0"/>
              </a:rPr>
              <a:t>Net effect is increasing address space to 36 bits – 64GB of physical memory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</a:pPr>
            <a:endParaRPr kumimoji="1" lang="en-US" altLang="en-US" b="1" dirty="0">
              <a:solidFill>
                <a:srgbClr val="3366FF"/>
              </a:solidFill>
              <a:latin typeface="Helvetica" panose="020B0604020202020204" pitchFamily="34" charset="0"/>
            </a:endParaRPr>
          </a:p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endParaRPr kumimoji="1" lang="en-US" altLang="en-US" dirty="0">
              <a:latin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58E4418B-4D1F-4C2F-86CA-BEEA5DC9AF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1661" y="245093"/>
            <a:ext cx="78692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Intel x86-64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879EF759-8E97-43E4-B675-04E06FE8D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086" y="1122363"/>
            <a:ext cx="7632927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/>
          <a:lstStyle>
            <a:lvl1pPr marL="488950" indent="-488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1060450" indent="-4079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2400" dirty="0">
                <a:latin typeface="Helvetica" panose="020B0604020202020204" pitchFamily="34" charset="0"/>
              </a:rPr>
              <a:t>Current generation Intel x86 architecture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2400" dirty="0">
                <a:latin typeface="Helvetica" panose="020B0604020202020204" pitchFamily="34" charset="0"/>
              </a:rPr>
              <a:t>64 bits is ginormous (&gt; 16 exabytes)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2400" dirty="0">
                <a:latin typeface="Helvetica" panose="020B0604020202020204" pitchFamily="34" charset="0"/>
              </a:rPr>
              <a:t>In practice only implement 48 bit addressing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2400" dirty="0">
                <a:latin typeface="Helvetica" panose="020B0604020202020204" pitchFamily="34" charset="0"/>
              </a:rPr>
              <a:t>Page sizes of 4 KB, 2 MB, 1 GB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2400" dirty="0">
                <a:latin typeface="Helvetica" panose="020B0604020202020204" pitchFamily="34" charset="0"/>
              </a:rPr>
              <a:t>Four levels of paging hierarchy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2400" dirty="0">
                <a:latin typeface="Helvetica" panose="020B0604020202020204" pitchFamily="34" charset="0"/>
              </a:rPr>
              <a:t>Can also use PAE so virtual addresses are 48 bits and physical addresses are 52 bits</a:t>
            </a:r>
          </a:p>
        </p:txBody>
      </p:sp>
      <p:pic>
        <p:nvPicPr>
          <p:cNvPr id="68612" name="Picture 2" descr="8_25.pdf">
            <a:extLst>
              <a:ext uri="{FF2B5EF4-FFF2-40B4-BE49-F238E27FC236}">
                <a16:creationId xmlns:a16="http://schemas.microsoft.com/office/drawing/2014/main" id="{BDCE453A-1476-4754-9D6F-16790CEC8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4824068"/>
            <a:ext cx="728345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E9E9CEB5-71D0-4017-B08A-E02B75FA05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3438" y="238549"/>
            <a:ext cx="78692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Example: ARM Architecture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50CE6398-8797-4635-8426-2FD70A2B2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110" y="1169988"/>
            <a:ext cx="3522728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/>
          <a:lstStyle>
            <a:lvl1pPr marL="488950" indent="-488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1060450" indent="-4079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600" dirty="0">
                <a:latin typeface="Helvetica" panose="020B0604020202020204" pitchFamily="34" charset="0"/>
              </a:rPr>
              <a:t>Dominant mobile platform chip (Apple iOS and Google Android devices for example)</a:t>
            </a:r>
          </a:p>
          <a:p>
            <a:pPr lvl="1"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600" dirty="0">
                <a:latin typeface="Helvetica" panose="020B0604020202020204" pitchFamily="34" charset="0"/>
              </a:rPr>
              <a:t>Modern, energy efficient, 32-bit CPU</a:t>
            </a:r>
          </a:p>
          <a:p>
            <a:pPr lvl="1"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600" dirty="0">
                <a:latin typeface="Helvetica" panose="020B0604020202020204" pitchFamily="34" charset="0"/>
              </a:rPr>
              <a:t>4 KB and 16 KB pages</a:t>
            </a:r>
          </a:p>
          <a:p>
            <a:pPr lvl="1"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600" dirty="0">
                <a:latin typeface="Helvetica" panose="020B0604020202020204" pitchFamily="34" charset="0"/>
              </a:rPr>
              <a:t>1 MB and 16 MB pages (termed 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sections</a:t>
            </a:r>
            <a:r>
              <a:rPr kumimoji="1" lang="en-US" altLang="en-US" sz="1600" dirty="0">
                <a:latin typeface="Helvetica" panose="020B0604020202020204" pitchFamily="34" charset="0"/>
              </a:rPr>
              <a:t>)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600" dirty="0">
                <a:latin typeface="Helvetica" panose="020B0604020202020204" pitchFamily="34" charset="0"/>
              </a:rPr>
              <a:t>One-level paging for sections, two-level for smaller pages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600" dirty="0">
                <a:latin typeface="Helvetica" panose="020B0604020202020204" pitchFamily="34" charset="0"/>
              </a:rPr>
              <a:t>Two levels of TLBs</a:t>
            </a:r>
          </a:p>
          <a:p>
            <a:pPr marL="938212" lvl="1" indent="-285750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1600" dirty="0">
                <a:latin typeface="Helvetica" panose="020B0604020202020204" pitchFamily="34" charset="0"/>
              </a:rPr>
              <a:t>Outer level has two micro TLBs (one data, one instruction)</a:t>
            </a:r>
          </a:p>
          <a:p>
            <a:pPr marL="938212" lvl="1" indent="-285750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1600" dirty="0">
                <a:latin typeface="Helvetica" panose="020B0604020202020204" pitchFamily="34" charset="0"/>
              </a:rPr>
              <a:t>Inner is single main TLB</a:t>
            </a:r>
          </a:p>
          <a:p>
            <a:pPr marL="938212" lvl="1" indent="-285750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1600" dirty="0">
                <a:latin typeface="Helvetica" panose="020B0604020202020204" pitchFamily="34" charset="0"/>
              </a:rPr>
              <a:t>First inner is checked, on miss outers are checked, and on miss page table walk performed by CPU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endParaRPr kumimoji="1" lang="en-US" altLang="en-US" sz="1600" dirty="0">
              <a:latin typeface="Helvetica" panose="020B0604020202020204" pitchFamily="34" charset="0"/>
            </a:endParaRPr>
          </a:p>
        </p:txBody>
      </p:sp>
      <p:pic>
        <p:nvPicPr>
          <p:cNvPr id="69636" name="Picture 1" descr="8_26.pdf">
            <a:extLst>
              <a:ext uri="{FF2B5EF4-FFF2-40B4-BE49-F238E27FC236}">
                <a16:creationId xmlns:a16="http://schemas.microsoft.com/office/drawing/2014/main" id="{3DED2F29-124C-4CCE-957C-91AC27FE8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1576388"/>
            <a:ext cx="4100513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10ABA6F6-3348-45EF-9241-C55F4F2E5F8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End of Chapter 9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1270BE95-63FA-4E80-993B-493058D85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5568"/>
            <a:ext cx="8229600" cy="576262"/>
          </a:xfrm>
        </p:spPr>
        <p:txBody>
          <a:bodyPr/>
          <a:lstStyle/>
          <a:p>
            <a:r>
              <a:rPr lang="en-US" altLang="en-US" dirty="0"/>
              <a:t>Address Binding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8A5804ED-6C6C-4BF4-8BFF-7FB99CC30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085" y="1144588"/>
            <a:ext cx="7688424" cy="4926012"/>
          </a:xfrm>
        </p:spPr>
        <p:txBody>
          <a:bodyPr/>
          <a:lstStyle/>
          <a:p>
            <a:r>
              <a:rPr kumimoji="0" lang="en-US" altLang="en-US" sz="2000" dirty="0"/>
              <a:t>Programs on disk, ready to be brought into memory to execute form an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input queue</a:t>
            </a:r>
          </a:p>
          <a:p>
            <a:pPr lvl="1"/>
            <a:r>
              <a:rPr kumimoji="0" lang="en-US" altLang="en-US" sz="2000" dirty="0"/>
              <a:t>Without support, must be loaded into address 0000</a:t>
            </a:r>
          </a:p>
          <a:p>
            <a:r>
              <a:rPr kumimoji="0" lang="en-US" altLang="en-US" sz="2000" dirty="0"/>
              <a:t>Inconvenient to have first user </a:t>
            </a:r>
            <a:r>
              <a:rPr kumimoji="0" lang="en-US" altLang="en-US" sz="2000" dirty="0" smtClean="0"/>
              <a:t>physical </a:t>
            </a:r>
            <a:r>
              <a:rPr kumimoji="0" lang="en-US" altLang="en-US" sz="2000" dirty="0"/>
              <a:t>address always at 0000 </a:t>
            </a:r>
          </a:p>
          <a:p>
            <a:pPr lvl="1"/>
            <a:r>
              <a:rPr kumimoji="0" lang="en-US" altLang="en-US" sz="2000" dirty="0"/>
              <a:t>How can it not be?</a:t>
            </a:r>
            <a:endParaRPr lang="en-US" altLang="en-US" sz="2000" dirty="0"/>
          </a:p>
          <a:p>
            <a:r>
              <a:rPr kumimoji="0" lang="en-US" altLang="en-US" sz="2000" dirty="0"/>
              <a:t>Addresses represented in different ways at different stages of a program</a:t>
            </a:r>
            <a:r>
              <a:rPr kumimoji="0" lang="ja-JP" altLang="en-US" sz="2000" dirty="0"/>
              <a:t>’</a:t>
            </a:r>
            <a:r>
              <a:rPr kumimoji="0" lang="en-US" altLang="ja-JP" sz="2000" dirty="0"/>
              <a:t>s life</a:t>
            </a:r>
          </a:p>
          <a:p>
            <a:pPr lvl="1"/>
            <a:r>
              <a:rPr kumimoji="0" lang="en-US" altLang="en-US" sz="2000" dirty="0"/>
              <a:t>Source code addresses usually symbolic</a:t>
            </a:r>
          </a:p>
          <a:p>
            <a:pPr lvl="1"/>
            <a:r>
              <a:rPr kumimoji="0" lang="en-US" altLang="en-US" sz="2000" dirty="0"/>
              <a:t>Compiled code addresses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bind</a:t>
            </a:r>
            <a:r>
              <a:rPr kumimoji="0" lang="en-US" altLang="en-US" sz="2000" b="1" dirty="0">
                <a:solidFill>
                  <a:srgbClr val="0000FF"/>
                </a:solidFill>
              </a:rPr>
              <a:t> </a:t>
            </a:r>
            <a:r>
              <a:rPr kumimoji="0" lang="en-US" altLang="en-US" sz="2000" dirty="0"/>
              <a:t>to relocatable addresses</a:t>
            </a:r>
          </a:p>
          <a:p>
            <a:pPr lvl="2"/>
            <a:r>
              <a:rPr kumimoji="0" lang="en-US" altLang="en-US" sz="2000" dirty="0"/>
              <a:t>i.e., </a:t>
            </a:r>
            <a:r>
              <a:rPr kumimoji="0" lang="ja-JP" altLang="en-US" sz="2000" dirty="0"/>
              <a:t>“</a:t>
            </a:r>
            <a:r>
              <a:rPr kumimoji="0" lang="en-US" altLang="ja-JP" sz="2000" dirty="0"/>
              <a:t>14 bytes from beginning of this module</a:t>
            </a:r>
            <a:r>
              <a:rPr kumimoji="0" lang="ja-JP" altLang="en-US" sz="2000" dirty="0"/>
              <a:t>”</a:t>
            </a:r>
            <a:endParaRPr kumimoji="0" lang="en-US" altLang="ja-JP" sz="2000" dirty="0"/>
          </a:p>
          <a:p>
            <a:pPr lvl="1"/>
            <a:r>
              <a:rPr kumimoji="0" lang="en-US" altLang="en-US" sz="2000" dirty="0"/>
              <a:t>Linker or loader will bind relocatable addresses to absolute addresses</a:t>
            </a:r>
          </a:p>
          <a:p>
            <a:pPr lvl="2"/>
            <a:r>
              <a:rPr kumimoji="0" lang="en-US" altLang="en-US" sz="2000" dirty="0"/>
              <a:t>i.e., 74014</a:t>
            </a:r>
          </a:p>
          <a:p>
            <a:pPr lvl="1"/>
            <a:r>
              <a:rPr kumimoji="0" lang="en-US" altLang="en-US" sz="2000" dirty="0"/>
              <a:t>Each binding maps one address space to another</a:t>
            </a:r>
          </a:p>
          <a:p>
            <a:pPr>
              <a:buFont typeface="Monotype Sorts" pitchFamily="-84" charset="2"/>
              <a:buNone/>
            </a:pPr>
            <a:endParaRPr kumimoji="0" lang="en-US" altLang="en-US" dirty="0"/>
          </a:p>
          <a:p>
            <a:pPr lvl="1"/>
            <a:endParaRPr kumimoji="0" lang="en-US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31FDCDF-862F-4130-9AC2-74FFC425A8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2692" y="346499"/>
            <a:ext cx="8134350" cy="4572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Binding of Instructions and Data to Memory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EEA4A90-B04E-4456-A1FE-DC4568DFF5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2692" y="1334278"/>
            <a:ext cx="7665488" cy="3860736"/>
          </a:xfrm>
        </p:spPr>
        <p:txBody>
          <a:bodyPr/>
          <a:lstStyle/>
          <a:p>
            <a:r>
              <a:rPr kumimoji="0" lang="en-US" altLang="en-US" sz="2400" dirty="0"/>
              <a:t>Address binding of instructions and data to memory addresses can happen at three different stages</a:t>
            </a:r>
          </a:p>
          <a:p>
            <a:pPr lvl="1"/>
            <a:r>
              <a:rPr lang="en-US" altLang="en-US" sz="2400" b="1" dirty="0"/>
              <a:t>Compile time</a:t>
            </a:r>
            <a:r>
              <a:rPr lang="en-US" altLang="en-US" sz="2400" dirty="0"/>
              <a:t>: </a:t>
            </a:r>
            <a:r>
              <a:rPr lang="en-US" altLang="en-US" sz="2400" dirty="0" smtClean="0"/>
              <a:t>If </a:t>
            </a:r>
            <a:r>
              <a:rPr lang="en-US" altLang="en-US" sz="2400" dirty="0"/>
              <a:t>memory location known a priori,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absolute code </a:t>
            </a:r>
            <a:r>
              <a:rPr lang="en-US" altLang="en-US" sz="2400" dirty="0"/>
              <a:t>can be generated; must recompile code if starting location changes</a:t>
            </a:r>
          </a:p>
          <a:p>
            <a:pPr lvl="1"/>
            <a:r>
              <a:rPr lang="en-US" altLang="en-US" sz="2400" b="1" dirty="0"/>
              <a:t>Load time</a:t>
            </a:r>
            <a:r>
              <a:rPr lang="en-US" altLang="en-US" sz="2400" dirty="0"/>
              <a:t>: </a:t>
            </a:r>
            <a:r>
              <a:rPr lang="en-US" altLang="en-US" sz="2400" dirty="0" smtClean="0"/>
              <a:t>Must </a:t>
            </a:r>
            <a:r>
              <a:rPr lang="en-US" altLang="en-US" sz="2400" dirty="0"/>
              <a:t>generate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relocatable code </a:t>
            </a:r>
            <a:r>
              <a:rPr lang="en-US" altLang="en-US" sz="2400" dirty="0"/>
              <a:t>if memory location is not known at compile time</a:t>
            </a:r>
          </a:p>
          <a:p>
            <a:pPr lvl="1"/>
            <a:r>
              <a:rPr lang="en-US" altLang="en-US" sz="2400" b="1" dirty="0"/>
              <a:t>Execution time</a:t>
            </a:r>
            <a:r>
              <a:rPr lang="en-US" altLang="en-US" sz="2400" dirty="0"/>
              <a:t>:  Binding delayed until run time if the process can be moved during its execution from one memory segment to another</a:t>
            </a:r>
          </a:p>
          <a:p>
            <a:pPr lvl="2"/>
            <a:r>
              <a:rPr lang="en-US" altLang="en-US" sz="2400" dirty="0"/>
              <a:t>Need hardware support for address maps (e.g., base and limit</a:t>
            </a:r>
            <a:r>
              <a:rPr lang="en-US" altLang="en-US" sz="2400" i="1" dirty="0"/>
              <a:t> </a:t>
            </a:r>
            <a:r>
              <a:rPr lang="en-US" altLang="en-US" sz="2400" dirty="0"/>
              <a:t>registers)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EA256429-8A29-4AF1-9F8C-6CD506523C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7705" y="239976"/>
            <a:ext cx="7632442" cy="5762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Multistep Processing of a User Program </a:t>
            </a:r>
          </a:p>
        </p:txBody>
      </p:sp>
      <p:pic>
        <p:nvPicPr>
          <p:cNvPr id="11267" name="Picture 4" descr="8">
            <a:extLst>
              <a:ext uri="{FF2B5EF4-FFF2-40B4-BE49-F238E27FC236}">
                <a16:creationId xmlns:a16="http://schemas.microsoft.com/office/drawing/2014/main" id="{75CF92DA-1727-49A0-ABD7-10CB996C9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546" y="951982"/>
            <a:ext cx="3048760" cy="565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13313</TotalTime>
  <Words>3640</Words>
  <Application>Microsoft Office PowerPoint</Application>
  <PresentationFormat>如螢幕大小 (4:3)</PresentationFormat>
  <Paragraphs>479</Paragraphs>
  <Slides>67</Slides>
  <Notes>58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67</vt:i4>
      </vt:variant>
    </vt:vector>
  </HeadingPairs>
  <TitlesOfParts>
    <vt:vector size="79" baseType="lpstr">
      <vt:lpstr>Monotype Sorts</vt:lpstr>
      <vt:lpstr>MS PGothic</vt:lpstr>
      <vt:lpstr>MS PGothic</vt:lpstr>
      <vt:lpstr>Arial</vt:lpstr>
      <vt:lpstr>Courier New</vt:lpstr>
      <vt:lpstr>Helvetica</vt:lpstr>
      <vt:lpstr>Symbol</vt:lpstr>
      <vt:lpstr>Times New Roman</vt:lpstr>
      <vt:lpstr>Verdana</vt:lpstr>
      <vt:lpstr>Webdings</vt:lpstr>
      <vt:lpstr>Wingdings</vt:lpstr>
      <vt:lpstr>os-8</vt:lpstr>
      <vt:lpstr>Chapter 9:  Main Memory</vt:lpstr>
      <vt:lpstr>Chapter 9:  Memory Management</vt:lpstr>
      <vt:lpstr>Objectives</vt:lpstr>
      <vt:lpstr>Background</vt:lpstr>
      <vt:lpstr>Protection</vt:lpstr>
      <vt:lpstr>Hardware Address Protection</vt:lpstr>
      <vt:lpstr>Address Binding</vt:lpstr>
      <vt:lpstr>Binding of Instructions and Data to Memory</vt:lpstr>
      <vt:lpstr>Multistep Processing of a User Program </vt:lpstr>
      <vt:lpstr>Logical vs. Physical Address Space</vt:lpstr>
      <vt:lpstr>Memory-Management Unit (MMU)</vt:lpstr>
      <vt:lpstr>Memory-Management Unit (Cont.)</vt:lpstr>
      <vt:lpstr>Memory-Management Unit (Cont.)</vt:lpstr>
      <vt:lpstr>Dynamic Loading</vt:lpstr>
      <vt:lpstr>Dynamic Linking</vt:lpstr>
      <vt:lpstr>Contiguous Allocation</vt:lpstr>
      <vt:lpstr>Contiguous Allocation (Cont.)</vt:lpstr>
      <vt:lpstr>Hardware Support for Relocation and Limit Registers</vt:lpstr>
      <vt:lpstr> Memory Allocation</vt:lpstr>
      <vt:lpstr> Variable Partition</vt:lpstr>
      <vt:lpstr>Dynamic Storage-Allocation Problem</vt:lpstr>
      <vt:lpstr>Fragmentation</vt:lpstr>
      <vt:lpstr>Fragmentation (Cont.)</vt:lpstr>
      <vt:lpstr>Paging</vt:lpstr>
      <vt:lpstr>Address Translation Scheme</vt:lpstr>
      <vt:lpstr>Paging Hardware</vt:lpstr>
      <vt:lpstr>Paging Model of Logical and Physical Memory</vt:lpstr>
      <vt:lpstr>Paging Example </vt:lpstr>
      <vt:lpstr>Paging -- Calculating internal fragmentation</vt:lpstr>
      <vt:lpstr>Free Frames</vt:lpstr>
      <vt:lpstr>Implementation of Page Table</vt:lpstr>
      <vt:lpstr>TLB Hardware</vt:lpstr>
      <vt:lpstr>Paging Hardware With TLB</vt:lpstr>
      <vt:lpstr>Effective Access Time</vt:lpstr>
      <vt:lpstr>Memory Protection</vt:lpstr>
      <vt:lpstr>Valid (v) or Invalid (i) Bit In A Page Table</vt:lpstr>
      <vt:lpstr>Shared Pages</vt:lpstr>
      <vt:lpstr>Shared Pages Example</vt:lpstr>
      <vt:lpstr>Structure of the Page Table</vt:lpstr>
      <vt:lpstr>Hierarchical Page Tables</vt:lpstr>
      <vt:lpstr>Two-Level Paging Example</vt:lpstr>
      <vt:lpstr>Address-Translation Scheme</vt:lpstr>
      <vt:lpstr>64-bit Logical Address Space</vt:lpstr>
      <vt:lpstr>Three-level Paging Scheme</vt:lpstr>
      <vt:lpstr>Hashed Page Tables</vt:lpstr>
      <vt:lpstr>Hashed Page Table</vt:lpstr>
      <vt:lpstr>Inverted Page Table</vt:lpstr>
      <vt:lpstr>Inverted Page Table Architecture</vt:lpstr>
      <vt:lpstr>Oracle SPARC Solaris</vt:lpstr>
      <vt:lpstr>Oracle SPARC Solaris (Cont.)</vt:lpstr>
      <vt:lpstr>Swapping</vt:lpstr>
      <vt:lpstr>Swapping (Cont.)</vt:lpstr>
      <vt:lpstr>Schematic View of Swapping</vt:lpstr>
      <vt:lpstr>Context Switch Time including Swapping</vt:lpstr>
      <vt:lpstr>Context Switch Time and Swapping (Cont.)</vt:lpstr>
      <vt:lpstr>Swapping on Mobile Systems</vt:lpstr>
      <vt:lpstr>Swapping with Paging</vt:lpstr>
      <vt:lpstr>Example: The Intel 32 and 64-bit Architectures</vt:lpstr>
      <vt:lpstr>Example: The Intel IA-32 Architecture</vt:lpstr>
      <vt:lpstr>Example: The Intel IA-32 Architecture (Cont.)</vt:lpstr>
      <vt:lpstr>Logical to Physical Address Translation in IA-32</vt:lpstr>
      <vt:lpstr>Intel IA-32 Segmentation</vt:lpstr>
      <vt:lpstr>Intel IA-32 Paging Architecture</vt:lpstr>
      <vt:lpstr>Intel IA-32 Page Address Extensions</vt:lpstr>
      <vt:lpstr>Intel x86-64</vt:lpstr>
      <vt:lpstr>Example: ARM Architecture</vt:lpstr>
      <vt:lpstr>End of Chapter 9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creator>Lucent End User</dc:creator>
  <cp:lastModifiedBy>Windows 使用者</cp:lastModifiedBy>
  <cp:revision>406</cp:revision>
  <cp:lastPrinted>2013-09-30T19:34:56Z</cp:lastPrinted>
  <dcterms:created xsi:type="dcterms:W3CDTF">2011-01-13T23:43:38Z</dcterms:created>
  <dcterms:modified xsi:type="dcterms:W3CDTF">2024-04-16T10:20:09Z</dcterms:modified>
</cp:coreProperties>
</file>