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81"/>
  </p:notesMasterIdLst>
  <p:handoutMasterIdLst>
    <p:handoutMasterId r:id="rId82"/>
  </p:handoutMasterIdLst>
  <p:sldIdLst>
    <p:sldId id="331" r:id="rId2"/>
    <p:sldId id="332" r:id="rId3"/>
    <p:sldId id="333" r:id="rId4"/>
    <p:sldId id="334" r:id="rId5"/>
    <p:sldId id="335" r:id="rId6"/>
    <p:sldId id="336" r:id="rId7"/>
    <p:sldId id="401" r:id="rId8"/>
    <p:sldId id="402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403" r:id="rId17"/>
    <p:sldId id="347" r:id="rId18"/>
    <p:sldId id="344" r:id="rId19"/>
    <p:sldId id="345" r:id="rId20"/>
    <p:sldId id="346" r:id="rId21"/>
    <p:sldId id="350" r:id="rId22"/>
    <p:sldId id="351" r:id="rId23"/>
    <p:sldId id="352" r:id="rId24"/>
    <p:sldId id="353" r:id="rId25"/>
    <p:sldId id="348" r:id="rId26"/>
    <p:sldId id="349" r:id="rId27"/>
    <p:sldId id="399" r:id="rId28"/>
    <p:sldId id="354" r:id="rId29"/>
    <p:sldId id="400" r:id="rId30"/>
    <p:sldId id="356" r:id="rId31"/>
    <p:sldId id="404" r:id="rId32"/>
    <p:sldId id="358" r:id="rId33"/>
    <p:sldId id="359" r:id="rId34"/>
    <p:sldId id="360" r:id="rId35"/>
    <p:sldId id="361" r:id="rId36"/>
    <p:sldId id="362" r:id="rId37"/>
    <p:sldId id="406" r:id="rId38"/>
    <p:sldId id="365" r:id="rId39"/>
    <p:sldId id="366" r:id="rId40"/>
    <p:sldId id="407" r:id="rId41"/>
    <p:sldId id="408" r:id="rId42"/>
    <p:sldId id="364" r:id="rId43"/>
    <p:sldId id="409" r:id="rId44"/>
    <p:sldId id="363" r:id="rId45"/>
    <p:sldId id="367" r:id="rId46"/>
    <p:sldId id="410" r:id="rId47"/>
    <p:sldId id="411" r:id="rId48"/>
    <p:sldId id="368" r:id="rId49"/>
    <p:sldId id="369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412" r:id="rId60"/>
    <p:sldId id="380" r:id="rId61"/>
    <p:sldId id="381" r:id="rId62"/>
    <p:sldId id="382" r:id="rId63"/>
    <p:sldId id="413" r:id="rId64"/>
    <p:sldId id="383" r:id="rId65"/>
    <p:sldId id="384" r:id="rId66"/>
    <p:sldId id="398" r:id="rId67"/>
    <p:sldId id="385" r:id="rId68"/>
    <p:sldId id="386" r:id="rId69"/>
    <p:sldId id="387" r:id="rId70"/>
    <p:sldId id="388" r:id="rId71"/>
    <p:sldId id="389" r:id="rId72"/>
    <p:sldId id="390" r:id="rId73"/>
    <p:sldId id="391" r:id="rId74"/>
    <p:sldId id="392" r:id="rId75"/>
    <p:sldId id="393" r:id="rId76"/>
    <p:sldId id="394" r:id="rId77"/>
    <p:sldId id="395" r:id="rId78"/>
    <p:sldId id="396" r:id="rId79"/>
    <p:sldId id="397" r:id="rId80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CC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4635"/>
  </p:normalViewPr>
  <p:slideViewPr>
    <p:cSldViewPr snapToGrid="0">
      <p:cViewPr varScale="1">
        <p:scale>
          <a:sx n="64" d="100"/>
          <a:sy n="64" d="100"/>
        </p:scale>
        <p:origin x="1268" y="56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027A3F3-A935-4BDC-812E-9120B64316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271601B-176A-4BB3-AC87-58251574C75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AC7F65B7-06EB-44DB-B452-D2D38318152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B2508938-9467-485D-A454-F81218F2ADB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E0F0762C-192C-43F0-9235-1ED3B30BABF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99FA718-A6D5-4F45-AA4A-4BEBC20AD7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00055E3-33CD-4C16-B1E7-137DC8ED07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A5BA436-A0A2-4A15-B145-2DD97D7A307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145563E-578D-4EA3-A924-014C2A79C5A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EE489C0-8AB7-4BF4-AFB6-59687BD0D4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11BAF64-3980-48A7-93B5-275428159D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C9F949B7-291A-4420-9D9C-B1ABA67FB31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5776ACBD-4645-43B7-892F-697D57D495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0CF72FA-BC85-4452-9FD4-6F163D5E4845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8A88ED8-0C05-4DF8-A678-F55DA039B3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74978C2-165A-418A-AF53-B86870696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4449CF17-6DE0-42A8-AF6D-65582A8B77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DD403B-DC2E-496B-BDE4-8AC536A45743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1D3904E-C473-48EE-9DE3-D37AD52B1B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6B73BA7-C0AE-4B26-9EE2-89053DF39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82373FB-7979-43C3-9CD1-428D9B5060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982816C-CEF7-47A7-92DB-2D0700EC55E4}" type="slidenum">
              <a:rPr lang="en-US" altLang="en-US" smtClean="0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D50E9C8-67EF-4556-969A-2795FF1442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BF3A816-A617-46B9-9536-0B761391A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4D8F9928-8869-45F7-BA42-5A488A3E1B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85554BC-4E9D-46F3-8CDA-F7DF99B87F74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D40412E3-E257-462F-AEEC-27F4A0E78C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D67F792-BDD9-43A7-AAE4-80F3F09C9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5BA74056-F347-47E7-8F80-E67498FF6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D2E19D3-36AF-42FB-A3BF-7AE756C80D6F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BB136E9-59A5-44E7-9BD0-1637A76BE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EED1A63-8694-46B7-9400-1442886D3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B1A60390-627A-4274-847E-47EB60190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97320C0-8E4B-4B1E-A830-FE5886CA5D53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A2463C4-B80E-4B8C-85AE-C8401A286E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309114D-ADAD-450C-8806-B9C750BE9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7380D259-8709-44FC-8E19-F922D8C49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5C6A69F-A1A7-4195-B308-73F52EF032EA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F684A191-C264-4532-87A6-9B7C803DC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C595F0D-327E-463B-9214-2FB095AD2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B1A60390-627A-4274-847E-47EB60190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97320C0-8E4B-4B1E-A830-FE5886CA5D53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A2463C4-B80E-4B8C-85AE-C8401A286E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309114D-ADAD-450C-8806-B9C750BE9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4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4C2245F4-0687-48BF-BF76-797F8BC2AC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799B002-221E-4ACE-82C8-ADA61FD05C07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946022D-15EE-4829-ABB0-2302B5FB7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33E1FE6-F684-4288-B04E-1699B856B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7DB04AC4-9FA4-4B81-A2E4-1E6AFD4EE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1B5580B-1301-4E06-BEA8-C7B0DE30B0A7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3F57FD02-2058-4DC0-B613-AD0294133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6CEFB33-83BB-47AD-B7F4-C32DEBB57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9A34A2FC-C15D-4B2F-88BE-311A926B19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7BE9DC-710B-4B65-BCCD-8107D53BC9BE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E8EDEDD-05A4-4AB1-9D21-B8FD2F4A55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221A250-5591-4686-8986-7D36991F8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07C37DC1-75B0-437C-B558-F7618BEA5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348FB69-0E48-4E9C-AE03-1932E61103CC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BD12CAE-1E33-4966-A4AF-C743EB5F54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276E0F4-3694-46FB-8A08-BB5ADFDD3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89ACFED5-FEE9-4052-81A1-4F4ACC8A40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6F1106F-71C9-45B5-A785-D6B08923631A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B4DEBF9-633C-48A9-B2B4-116F70BEBD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50F3D6F-9310-4C8C-BB98-4172C6D54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7EFF896D-4723-4270-B5CE-3EAC199293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4057CCE-FB24-4DCD-B59A-EF29E3EC48F5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3E74FC7-08E4-41EE-B8E9-4784734F4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DA6752C-0B00-4DE8-BC1B-ED685E73B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38BED452-4AFF-4E3B-8BDB-D1CDFE41C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953E37-7182-4EB1-8FE4-F2B2E6FF161A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B321B815-8EF8-44E7-95DE-2501AEDAD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E4E2E56-FB91-48A2-96D3-B738321EA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C1EC5355-B083-4702-ABF4-E2BCA09291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F2CFA1-F1C4-4CAE-A60E-FA4BA9406BF9}" type="slidenum">
              <a:rPr lang="en-US" altLang="en-US" smtClean="0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745C6AB-0ABB-4D15-945B-36AE7232EF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1561A3E-BDF2-4110-B38B-723F41427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C4542300-0CB6-4A29-9D16-61BA981CC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7A2607-C363-42A4-A7E7-0B2A0C05B6FD}" type="slidenum">
              <a:rPr lang="en-US" altLang="en-US" smtClean="0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86EC9CC8-78B2-4FF3-AAE4-54ADF3928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3C3F6B7-CCAA-4E66-935F-A90C69C86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0A17CE6B-6039-43D7-A98A-F4F050EBD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6B59C17-8BC0-4D12-8CAC-4CF08CD54505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69692E4-A9F9-42A3-BEE3-5D68069DF0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137D665-2B0C-4C02-9EBA-DAA2DE83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469870DE-ED07-4369-A35C-886FE9BF9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753270A-71CB-4C96-9EF2-586D51F6CA41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09C325C-9D3C-44A6-8500-BB6A220D2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40CBAB1-EA8F-4B67-816C-288C9B097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7EB3323C-06A1-4632-B138-3B73546F03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D9CD47-795C-4CBD-956A-ABB15F37534F}" type="slidenum">
              <a:rPr lang="en-US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3544896A-D075-4287-996D-AFC005859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3696E72-3E2A-4324-898F-E308110EB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A3BC90D9-5B90-4947-BD85-211E37DDE9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8111378-CDE2-4578-A4A0-6AE31376CE67}" type="slidenum">
              <a:rPr lang="en-US" altLang="en-US" smtClean="0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1CE51187-1D2B-4F17-B25B-73ADED5E0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AD6887A-FF32-4633-84E8-661557184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0C285082-FC5A-4524-9220-A291758CF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F0E056A-E87D-4C53-83CF-B2CDD3330A52}" type="slidenum">
              <a:rPr lang="en-US" altLang="en-US" smtClean="0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8CE5910-3320-44A3-88ED-D22B8CE02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E335E27-02F0-4EF2-ADC1-CFAB027A3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E2CAD129-07DA-4250-9E2C-D5E1201A62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164D522C-9A5F-49C1-BD44-A20CC2476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4AC5CF01-D722-4A54-87E2-5ACC8F7C95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014E645-70B9-4D60-95A0-CCC1F65E091F}" type="slidenum">
              <a:rPr lang="en-US" altLang="en-US" smtClean="0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260DBA0-67A3-4083-8D43-2641C27B5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13C787B-5ED3-489E-A585-F3FD4B97B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616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D45BD6AA-AA62-40DB-8F69-01F08437FC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58947FA-5160-4BA9-85D0-928B39E24C9E}" type="slidenum">
              <a:rPr lang="en-US" altLang="en-US" smtClean="0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499FCC36-49F5-4AC9-B366-1E5304ED0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6675AAA-4A00-4B97-B2FA-3C42BBC86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3ED2E23A-54E6-457E-AF1F-529DC7B628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5FF144-0680-4B5D-ABBA-203C1672455E}" type="slidenum">
              <a:rPr lang="en-US" altLang="en-US" smtClean="0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78DCE38-C266-4CF5-8650-D2917309F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27516E4-3894-4B74-9601-291D00893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431EE039-E00A-4E79-B969-E95F79E57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D398207-A734-4802-94DC-3ED3D73DD154}" type="slidenum">
              <a:rPr lang="en-US" altLang="en-US" smtClean="0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958347E8-61DA-4DD2-B936-31853F6C5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0D4C4F4-6151-445D-A5F1-B9DA1EC58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71951C4A-DFE0-4C14-AAD5-1FAFD2912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8E2939-6A94-4FF2-9BB4-52EE1B7E0CA7}" type="slidenum">
              <a:rPr lang="en-US" altLang="en-US" smtClean="0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121E77BD-EC18-46E4-9DF0-5FABB27B32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A1F8134-D1DD-4392-876F-05A79B0F8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B15668DC-5037-408F-A18B-C49D8F3C40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1FFB914-7B67-4023-B91D-BDAED6184615}" type="slidenum">
              <a:rPr lang="en-US" altLang="en-US" smtClean="0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D01442BD-7C9F-4C09-95EC-24ABEFC4A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42FF4BC-BEAF-4FA5-A3D8-E000D2F81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E0397353-417D-41B7-9952-5281074BA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C82FBBC2-631F-44E5-A9AF-36CCDAF3F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79A2875A-96B4-4189-AD1F-CBC001C158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BEF15147-626D-4343-AE15-55277A756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601D3384-8B05-485F-A2EF-9587B33F33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389D00-F0DB-4575-A202-8ED00A374984}" type="slidenum">
              <a:rPr lang="en-US" altLang="en-US" smtClean="0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7717566B-D582-4B91-9A71-0FBF1749F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7C69C62F-2959-411E-8350-C197A5B2F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9744F318-B901-4759-942A-94AE30C6E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556A34F-CE26-48DF-BDB6-8512C2015D3A}" type="slidenum">
              <a:rPr lang="en-US" altLang="en-US" smtClean="0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5C86FCDC-1A33-4EE6-8446-8BE755FA9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2E8154DC-D491-430E-8E74-BCAA616BD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405F6187-9AEA-4432-A06C-1C71DC909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A31E14-A3B9-4040-8D31-E2E402615F68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92AB0F5E-8A1E-4B4A-A2A0-FE71829D0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A7828BA-2BF1-4802-82BB-DA5609DDA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DE094DDD-260E-455D-8EB0-8BB12FEAE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02F1DB9E-007C-446E-AB01-7ED8075C4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05EA5329-089A-4360-AE7B-2DA62D3B7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0CF6B92D-B96A-44DC-95AA-8E6B6A60E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437A72EC-432C-4C05-AF8F-5EBA2A9EC6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6BA80304-DFCF-44CB-B40E-CE4EDAC07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E1F706CE-E2FD-455A-913B-ABCDDAF14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8C4D5169-BD41-41A8-A7DA-5865D7BE0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1594E555-7502-473E-ADC7-7EEEF1FEF8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9969F21B-0452-4DCB-967A-6DE887A0E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33CE3CE7-AC06-40D5-9C70-89C27A609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844920-4587-41BB-A3CA-8E6E52C99E12}" type="slidenum">
              <a:rPr lang="en-US" altLang="en-US" smtClean="0">
                <a:latin typeface="Times New Roman" panose="02020603050405020304" pitchFamily="18" charset="0"/>
              </a:rPr>
              <a:pPr/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655DDA23-9478-4C39-A9F1-CD239EFF6C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8C147644-C431-442F-B8E3-9F9A97EEB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648B2ABC-0891-4051-80EE-A8DFAD7790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156B75-24BC-43A6-AF09-E8A15D87A66F}" type="slidenum">
              <a:rPr lang="en-US" altLang="en-US" smtClean="0">
                <a:latin typeface="Times New Roman" panose="02020603050405020304" pitchFamily="18" charset="0"/>
              </a:rPr>
              <a:pPr/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32913060-AF38-4468-9769-D00CFACA7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28CDD6F3-D304-4ABF-A43F-340D70245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8ABEC3AB-CB2F-422A-96FE-FE682CC7E9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6247B14-7B30-4914-8493-770C5D0217D9}" type="slidenum">
              <a:rPr lang="en-US" altLang="en-US" smtClean="0">
                <a:latin typeface="Times New Roman" panose="02020603050405020304" pitchFamily="18" charset="0"/>
              </a:rPr>
              <a:pPr/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C8100621-F24D-4E56-8558-0B896D93F8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E63E4EC3-C621-41A8-B24D-8BB333340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6F281DE9-7498-4090-B348-71231F97FD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A0BAF53-828A-49F4-8077-26BB561564F9}" type="slidenum">
              <a:rPr lang="en-US" altLang="en-US" smtClean="0">
                <a:latin typeface="Times New Roman" panose="02020603050405020304" pitchFamily="18" charset="0"/>
              </a:rPr>
              <a:pPr/>
              <a:t>53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6B68C51B-7F25-49DC-8F26-B5ECF0C025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E5863E4C-7BE6-4289-9CB8-26E477DE0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D8A4CFDB-1B15-4236-A42E-7505D8A498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628204-E272-49CF-9F32-BF3F333C9D84}" type="slidenum">
              <a:rPr lang="en-US" altLang="en-US" smtClean="0">
                <a:latin typeface="Times New Roman" panose="02020603050405020304" pitchFamily="18" charset="0"/>
              </a:rPr>
              <a:pPr/>
              <a:t>54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C0102936-7E09-430D-892F-94CD298AAA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24DB5797-0DCA-4C75-9E95-296E5A8A2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1DCCDE05-0681-4707-90EF-7D1EEA3E3A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01F39FF-FF4B-4DB5-A12B-99992D735DF8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F0E0EA84-2041-4AE8-806B-3AAE9F7A0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DC70842-3A74-4598-A4CA-0474C81F1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374C7EC4-F5B4-44B3-B62A-A28A21B6FE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E3D624F-2319-4971-BD9E-DD1BA8AA2210}" type="slidenum">
              <a:rPr lang="en-US" altLang="en-US" smtClean="0">
                <a:latin typeface="Times New Roman" panose="02020603050405020304" pitchFamily="18" charset="0"/>
              </a:rPr>
              <a:pPr/>
              <a:t>55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AF7E44E0-A93B-4500-931E-F814DE1DA1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A4368273-6DBC-4628-8DEB-11600A203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62FCB5DA-A3EA-4F94-870C-C18A20A4CC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DA7A980-1C06-4A44-B4F7-1A8E4D6C7491}" type="slidenum">
              <a:rPr lang="en-US" altLang="en-US" smtClean="0">
                <a:latin typeface="Times New Roman" panose="02020603050405020304" pitchFamily="18" charset="0"/>
              </a:rPr>
              <a:pPr/>
              <a:t>56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15C739DA-0C35-42A2-B92D-D03C6D99E8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97F686E3-9FAA-4D73-BB67-E0221D7B3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0ED619BB-69AA-4187-8508-5C6D20F5F3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EC6BA39-A472-4B3B-A7DF-4F396B3C17E7}" type="slidenum">
              <a:rPr lang="en-US" altLang="en-US" smtClean="0">
                <a:latin typeface="Times New Roman" panose="02020603050405020304" pitchFamily="18" charset="0"/>
              </a:rPr>
              <a:pPr/>
              <a:t>57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F413F31A-C6FC-4BAD-849E-A6DB777684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D3B88A5-CEE8-40BD-9808-2CDA6AB3D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DAC8869F-FF99-4234-BF9F-6981A2322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8F9C382-E9CB-4121-9295-821692F9295E}" type="slidenum">
              <a:rPr lang="en-US" altLang="en-US" smtClean="0">
                <a:latin typeface="Times New Roman" panose="02020603050405020304" pitchFamily="18" charset="0"/>
              </a:rPr>
              <a:pPr/>
              <a:t>58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F4B9B201-551A-4715-A46B-58B15F548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425B08B2-27C5-4BFD-AF86-464934684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2791A9A1-933F-48E4-A663-A9A44F3842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8144CDA-524B-42CB-B6A8-1F82635CA2A0}" type="slidenum">
              <a:rPr lang="en-US" altLang="en-US" smtClean="0">
                <a:latin typeface="Times New Roman" panose="02020603050405020304" pitchFamily="18" charset="0"/>
              </a:rPr>
              <a:pPr/>
              <a:t>59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2B584FC-47BF-4329-A73D-AE03445B46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0EF88E9A-5692-479E-86D8-D453385FB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002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2791A9A1-933F-48E4-A663-A9A44F3842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8144CDA-524B-42CB-B6A8-1F82635CA2A0}" type="slidenum">
              <a:rPr lang="en-US" altLang="en-US" smtClean="0">
                <a:latin typeface="Times New Roman" panose="02020603050405020304" pitchFamily="18" charset="0"/>
              </a:rPr>
              <a:pPr/>
              <a:t>60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2B584FC-47BF-4329-A73D-AE03445B46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0EF88E9A-5692-479E-86D8-D453385FB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04233C27-8849-4252-91D2-6553BF31EC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033E44-AE0A-43BF-A520-184D3757D382}" type="slidenum">
              <a:rPr lang="en-US" altLang="en-US" smtClean="0">
                <a:latin typeface="Times New Roman" panose="02020603050405020304" pitchFamily="18" charset="0"/>
              </a:rPr>
              <a:pPr/>
              <a:t>61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A615ED96-D2E9-4926-A603-58BB15867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17D404A4-62DB-49DD-A17D-967D6DD89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>
            <a:extLst>
              <a:ext uri="{FF2B5EF4-FFF2-40B4-BE49-F238E27FC236}">
                <a16:creationId xmlns:a16="http://schemas.microsoft.com/office/drawing/2014/main" id="{3F17DCC5-0162-4C65-A6B7-1F3634D871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9309D8D-5C8E-47B5-B76C-995FF4B425D8}" type="slidenum">
              <a:rPr lang="en-US" altLang="en-US" smtClean="0">
                <a:latin typeface="Times New Roman" panose="02020603050405020304" pitchFamily="18" charset="0"/>
              </a:rPr>
              <a:pPr/>
              <a:t>67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A6EEBBBF-E4B7-44BF-8D3E-4E75A9CF28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3DF1B668-5AF4-487A-B6A0-0D84D219C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5C5A5839-50F4-45D9-AEAE-5667E21135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74F695C-5F2E-482E-8B6B-62AF14C87ED6}" type="slidenum">
              <a:rPr lang="en-US" altLang="en-US" smtClean="0">
                <a:latin typeface="Times New Roman" panose="02020603050405020304" pitchFamily="18" charset="0"/>
              </a:rPr>
              <a:pPr/>
              <a:t>69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AFDE3679-E12F-4EC6-AEFF-563863F2D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91F7994F-0D20-4662-93D9-382F12781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>
            <a:extLst>
              <a:ext uri="{FF2B5EF4-FFF2-40B4-BE49-F238E27FC236}">
                <a16:creationId xmlns:a16="http://schemas.microsoft.com/office/drawing/2014/main" id="{6D8B87B8-4A4B-41E0-AC9C-6A94DDEE4E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2" name="Rectangle 3">
            <a:extLst>
              <a:ext uri="{FF2B5EF4-FFF2-40B4-BE49-F238E27FC236}">
                <a16:creationId xmlns:a16="http://schemas.microsoft.com/office/drawing/2014/main" id="{51DE5DE0-7651-48B8-98BA-EBB364F88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64C6DB2-A3B2-4D18-A415-9F1EB91BC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559FA64-B840-47E0-A280-D112047F7636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E063D3B-C605-4809-885A-65B64372A9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A0FFA38-D7C5-4747-B0EF-688A1B105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>
            <a:extLst>
              <a:ext uri="{FF2B5EF4-FFF2-40B4-BE49-F238E27FC236}">
                <a16:creationId xmlns:a16="http://schemas.microsoft.com/office/drawing/2014/main" id="{B4D2F53A-EAE3-418A-BB66-6424E5A12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C970466-3449-4494-8D09-9CEF39776B3E}" type="slidenum">
              <a:rPr lang="en-US" altLang="en-US" smtClean="0">
                <a:latin typeface="Times New Roman" panose="02020603050405020304" pitchFamily="18" charset="0"/>
              </a:rPr>
              <a:pPr/>
              <a:t>72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B822E183-1692-4D48-BA88-87F0B1822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CA1A4E23-F289-4B51-A9B3-418DE5611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>
            <a:extLst>
              <a:ext uri="{FF2B5EF4-FFF2-40B4-BE49-F238E27FC236}">
                <a16:creationId xmlns:a16="http://schemas.microsoft.com/office/drawing/2014/main" id="{EDA12628-4C86-479D-9171-1641D98D7B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C541504-7C9A-4526-994E-304A048D608D}" type="slidenum">
              <a:rPr lang="en-US" altLang="en-US" smtClean="0">
                <a:latin typeface="Times New Roman" panose="02020603050405020304" pitchFamily="18" charset="0"/>
              </a:rPr>
              <a:pPr/>
              <a:t>73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13D5EBB1-DC43-4A05-9978-1A0E671EAC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7653D829-07D7-4B63-8D2E-7CD44E190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>
            <a:extLst>
              <a:ext uri="{FF2B5EF4-FFF2-40B4-BE49-F238E27FC236}">
                <a16:creationId xmlns:a16="http://schemas.microsoft.com/office/drawing/2014/main" id="{A350F77D-618E-4516-9F52-3197275158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0EA1C6A-8A64-43BB-91B2-5F5909240046}" type="slidenum">
              <a:rPr lang="en-US" altLang="en-US" smtClean="0">
                <a:latin typeface="Times New Roman" panose="02020603050405020304" pitchFamily="18" charset="0"/>
              </a:rPr>
              <a:pPr/>
              <a:t>77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6A5F7160-2558-4837-96D7-957DDEA6B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84B2144B-1F9A-405F-AA84-7C73138F2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>
            <a:extLst>
              <a:ext uri="{FF2B5EF4-FFF2-40B4-BE49-F238E27FC236}">
                <a16:creationId xmlns:a16="http://schemas.microsoft.com/office/drawing/2014/main" id="{51B6C076-F21F-4CA5-822D-C9D69050F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EB864C-7330-4E1B-A037-7D79409E01F4}" type="slidenum">
              <a:rPr lang="en-US" altLang="en-US" smtClean="0">
                <a:latin typeface="Times New Roman" panose="02020603050405020304" pitchFamily="18" charset="0"/>
              </a:rPr>
              <a:pPr/>
              <a:t>79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5F4496CA-0A38-4ECE-A790-5883B82226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9685A671-4583-4556-B3BD-CB96D62C9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64C6DB2-A3B2-4D18-A415-9F1EB91BC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559FA64-B840-47E0-A280-D112047F7636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E063D3B-C605-4809-885A-65B64372A9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A0FFA38-D7C5-4747-B0EF-688A1B105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8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64C6DB2-A3B2-4D18-A415-9F1EB91BC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559FA64-B840-47E0-A280-D112047F7636}" type="slidenum">
              <a:rPr lang="en-US" altLang="en-US" smtClean="0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E063D3B-C605-4809-885A-65B64372A9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A0FFA38-D7C5-4747-B0EF-688A1B105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11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01F25CF-FF7D-432D-AEB3-671015415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72593EA-83E9-49DF-9A69-061BE7580B7A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EBD862C-4A3E-4654-8B80-448A34563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5E9679F-2A37-45A8-BEFD-99A556044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9054E9F-B0F7-4A1B-8874-547788B722C4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1B0B5327-705F-4338-8684-BE3C6B32B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9912C43-735E-4FCD-9C20-4B4E9F5D4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8B2B38F7-FF3D-4D34-8AF3-C5E2B2247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9D6487E-E59C-4825-A316-F9FD0074A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BACFF7A-A989-4729-8688-C6C2FD004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62320D51-40DC-47DF-B772-6310A507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B4F18C78-A1C0-4229-859F-4A1EAA01B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830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94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27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274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41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16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13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458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30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70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70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DB124D09-86E8-40B1-99F0-1209287C1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101563B5-6DEC-40C9-94C1-11A3E355C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385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A89EDA-A1F4-4710-BBC1-A142F18D0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773D04D-003A-405C-9D9C-1709ED056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7AA57875-966E-44EB-9268-6903F2C1D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B805250A-2DE9-48CE-9970-F8DC7B1A9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DF010FB-BF4A-4539-85F6-EF017614C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F35EB3C6-158A-401E-AF69-45BFE965F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147" y="6613525"/>
            <a:ext cx="447558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charset="0"/>
              </a:rPr>
              <a:t>5.</a:t>
            </a:r>
            <a:fld id="{4EB6AB46-21AB-49DC-9DBD-606B37BEB33B}" type="slidenum">
              <a:rPr lang="en-US" altLang="en-US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D78F82E7-FC4D-4DEF-BAC0-15DF6AAD7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A47C3AE5-5C42-45F2-A307-C022C640A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595087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502C53CD-F3D0-4970-8364-2ED201BCF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218F8D62-A6F5-4F18-9BB3-A18FA6B4E2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826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5:  CPU Scheduling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684BC100-CBCD-4FBD-A30F-9EBDD59CA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76962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Scheduling Criteria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4338C466-115B-47DE-A288-6C7152DF0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5" y="1246189"/>
            <a:ext cx="7390454" cy="4904520"/>
          </a:xfrm>
        </p:spPr>
        <p:txBody>
          <a:bodyPr/>
          <a:lstStyle/>
          <a:p>
            <a:r>
              <a:rPr lang="en-US" altLang="en-US" sz="2400" b="1" dirty="0"/>
              <a:t>CPU utilization </a:t>
            </a:r>
            <a:r>
              <a:rPr lang="en-US" altLang="en-US" sz="2400" dirty="0"/>
              <a:t>– keep the CPU as busy as possible</a:t>
            </a:r>
          </a:p>
          <a:p>
            <a:r>
              <a:rPr lang="en-US" altLang="en-US" sz="2400" b="1" dirty="0"/>
              <a:t>Throughput</a:t>
            </a:r>
            <a:r>
              <a:rPr lang="en-US" altLang="en-US" sz="2400" dirty="0"/>
              <a:t> – # of processes that complete their execution per time unit</a:t>
            </a:r>
          </a:p>
          <a:p>
            <a:r>
              <a:rPr lang="en-US" altLang="en-US" sz="2400" b="1" dirty="0"/>
              <a:t>Turnaround time </a:t>
            </a:r>
            <a:r>
              <a:rPr lang="en-US" altLang="en-US" sz="2400" dirty="0"/>
              <a:t>– amount of time to execute a particular process</a:t>
            </a:r>
          </a:p>
          <a:p>
            <a:r>
              <a:rPr lang="en-US" altLang="en-US" sz="2400" b="1" dirty="0"/>
              <a:t>Waiting time </a:t>
            </a:r>
            <a:r>
              <a:rPr lang="en-US" altLang="en-US" sz="2400" dirty="0"/>
              <a:t>– amount of time a process has been waiting in the ready queue</a:t>
            </a:r>
          </a:p>
          <a:p>
            <a:r>
              <a:rPr lang="en-US" altLang="en-US" sz="2400" b="1" dirty="0"/>
              <a:t>Response time </a:t>
            </a:r>
            <a:r>
              <a:rPr lang="en-US" altLang="en-US" sz="2400" dirty="0"/>
              <a:t>– amount of time it takes from when a request was submitted until the first response is </a:t>
            </a:r>
            <a:r>
              <a:rPr lang="en-US" altLang="en-US" sz="2400" dirty="0" smtClean="0"/>
              <a:t>produced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A22DB2EC-3AE5-4A50-BF1F-F8FE7B96C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3450" y="143942"/>
            <a:ext cx="7513637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Scheduling Algorithm Optimization Criteria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DA102F21-0BD1-4162-8066-37183DF9B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488" y="1113511"/>
            <a:ext cx="6115050" cy="4483100"/>
          </a:xfrm>
        </p:spPr>
        <p:txBody>
          <a:bodyPr/>
          <a:lstStyle/>
          <a:p>
            <a:r>
              <a:rPr lang="en-US" altLang="en-US" sz="2400" dirty="0"/>
              <a:t>Max CPU utilization</a:t>
            </a:r>
          </a:p>
          <a:p>
            <a:r>
              <a:rPr lang="en-US" altLang="en-US" sz="2400" dirty="0"/>
              <a:t>Max throughput</a:t>
            </a:r>
          </a:p>
          <a:p>
            <a:r>
              <a:rPr lang="en-US" altLang="en-US" sz="2400" dirty="0"/>
              <a:t>Min turnaround time </a:t>
            </a:r>
          </a:p>
          <a:p>
            <a:r>
              <a:rPr lang="en-US" altLang="en-US" sz="2400" dirty="0"/>
              <a:t>Min waiting time </a:t>
            </a:r>
          </a:p>
          <a:p>
            <a:r>
              <a:rPr lang="en-US" altLang="en-US" sz="2400" dirty="0"/>
              <a:t>Min response time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3AF8A99-5400-4B88-80AE-AE6C448E0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7396" y="287515"/>
            <a:ext cx="7997825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First- Come, First-Served (FCFS) Scheduling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00593719-A5A4-4326-8529-37EC32492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250950"/>
            <a:ext cx="7566025" cy="41148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 dirty="0"/>
              <a:t>		</a:t>
            </a:r>
            <a:r>
              <a:rPr lang="en-US" altLang="en-US" sz="2000" u="sng" dirty="0"/>
              <a:t>Process</a:t>
            </a:r>
            <a:r>
              <a:rPr lang="en-US" altLang="en-US" sz="2000" dirty="0"/>
              <a:t>	</a:t>
            </a:r>
            <a:r>
              <a:rPr lang="en-US" altLang="en-US" sz="2000" u="sng" dirty="0"/>
              <a:t>Burst Time	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1</a:t>
            </a:r>
            <a:r>
              <a:rPr lang="en-US" altLang="en-US" sz="2000" dirty="0"/>
              <a:t>	24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</a:t>
            </a:r>
            <a:r>
              <a:rPr lang="en-US" altLang="en-US" sz="2000" dirty="0"/>
              <a:t> 	3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3	 </a:t>
            </a:r>
            <a:r>
              <a:rPr lang="en-US" altLang="en-US" sz="2000" dirty="0"/>
              <a:t>3</a:t>
            </a:r>
            <a:r>
              <a:rPr lang="en-US" altLang="en-US" sz="2000" i="1" baseline="-25000" dirty="0"/>
              <a:t> </a:t>
            </a:r>
          </a:p>
          <a:p>
            <a:pPr>
              <a:lnSpc>
                <a:spcPct val="90000"/>
              </a:lnSpc>
              <a:tabLst>
                <a:tab pos="3028950" algn="ctr"/>
                <a:tab pos="4633913" algn="ctr"/>
              </a:tabLst>
            </a:pPr>
            <a:r>
              <a:rPr lang="en-US" altLang="en-US" sz="2000" dirty="0"/>
              <a:t>Suppose that the processes arrive in the order: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1</a:t>
            </a:r>
            <a:r>
              <a:rPr lang="en-US" altLang="en-US" sz="2000" dirty="0"/>
              <a:t> ,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</a:t>
            </a:r>
            <a:r>
              <a:rPr lang="en-US" altLang="en-US" sz="2000" dirty="0"/>
              <a:t> ,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3  </a:t>
            </a:r>
            <a:br>
              <a:rPr lang="en-US" altLang="en-US" sz="2000" i="1" baseline="-25000" dirty="0"/>
            </a:br>
            <a:r>
              <a:rPr lang="en-US" altLang="en-US" sz="2000" dirty="0"/>
              <a:t>The Gantt Chart for the schedule is:</a:t>
            </a:r>
            <a:br>
              <a:rPr lang="en-US" altLang="en-US" sz="2000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endParaRPr lang="en-US" altLang="en-US" dirty="0"/>
          </a:p>
          <a:p>
            <a:pPr>
              <a:lnSpc>
                <a:spcPct val="90000"/>
              </a:lnSpc>
              <a:tabLst>
                <a:tab pos="3028950" algn="ctr"/>
                <a:tab pos="4633913" algn="ctr"/>
              </a:tabLst>
            </a:pPr>
            <a:r>
              <a:rPr lang="en-US" altLang="en-US" sz="2000" dirty="0"/>
              <a:t>Waiting time for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1</a:t>
            </a:r>
            <a:r>
              <a:rPr lang="en-US" altLang="en-US" sz="2000" dirty="0"/>
              <a:t>  = 0;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</a:t>
            </a:r>
            <a:r>
              <a:rPr lang="en-US" altLang="en-US" sz="2000" dirty="0"/>
              <a:t>  = 24;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3 </a:t>
            </a:r>
            <a:r>
              <a:rPr lang="en-US" altLang="en-US" sz="2000" dirty="0"/>
              <a:t>= 27</a:t>
            </a:r>
          </a:p>
          <a:p>
            <a:pPr>
              <a:lnSpc>
                <a:spcPct val="90000"/>
              </a:lnSpc>
              <a:tabLst>
                <a:tab pos="3028950" algn="ctr"/>
                <a:tab pos="4633913" algn="ctr"/>
              </a:tabLst>
            </a:pPr>
            <a:r>
              <a:rPr lang="en-US" altLang="en-US" sz="2000" dirty="0"/>
              <a:t>Average waiting time:  (0 + 24 + 27)/3 = 17</a:t>
            </a: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6693C49E-F1BF-40FA-ACEB-79D52B112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1" y="3827670"/>
            <a:ext cx="6954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624DA10D-55B3-4B35-A002-F73DC17E0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231158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FCFS Scheduling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32EE341-968F-42D6-9F71-946206150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1233488"/>
            <a:ext cx="7704137" cy="4530725"/>
          </a:xfrm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3649345" algn="ctr"/>
              </a:tabLst>
              <a:defRPr/>
            </a:pPr>
            <a:r>
              <a:rPr lang="en-US" altLang="en-US" sz="2000" dirty="0">
                <a:cs typeface="ＭＳ Ｐゴシック" charset="-128"/>
              </a:rPr>
              <a:t>Suppose that the processes arrive in the order:</a:t>
            </a:r>
          </a:p>
          <a:p>
            <a:pPr>
              <a:buFont typeface="Monotype Sorts" pitchFamily="-84" charset="2"/>
              <a:buNone/>
              <a:tabLst>
                <a:tab pos="3649345" algn="ctr"/>
              </a:tabLst>
              <a:defRPr/>
            </a:pPr>
            <a:r>
              <a:rPr lang="en-US" altLang="en-US" sz="2000" dirty="0">
                <a:cs typeface="ＭＳ Ｐゴシック" charset="-128"/>
              </a:rPr>
              <a:t>		 </a:t>
            </a:r>
            <a:r>
              <a:rPr lang="en-US" altLang="en-US" sz="2000" i="1" dirty="0">
                <a:cs typeface="ＭＳ Ｐゴシック" charset="-128"/>
              </a:rPr>
              <a:t>P</a:t>
            </a:r>
            <a:r>
              <a:rPr lang="en-US" altLang="en-US" sz="2000" i="1" baseline="-25000" dirty="0">
                <a:cs typeface="ＭＳ Ｐゴシック" charset="-128"/>
              </a:rPr>
              <a:t>2</a:t>
            </a:r>
            <a:r>
              <a:rPr lang="en-US" altLang="en-US" sz="2000" dirty="0">
                <a:cs typeface="ＭＳ Ｐゴシック" charset="-128"/>
              </a:rPr>
              <a:t> , </a:t>
            </a:r>
            <a:r>
              <a:rPr lang="en-US" altLang="en-US" sz="2000" i="1" dirty="0">
                <a:cs typeface="ＭＳ Ｐゴシック" charset="-128"/>
              </a:rPr>
              <a:t>P</a:t>
            </a:r>
            <a:r>
              <a:rPr lang="en-US" altLang="en-US" sz="2000" i="1" baseline="-25000" dirty="0">
                <a:cs typeface="ＭＳ Ｐゴシック" charset="-128"/>
              </a:rPr>
              <a:t>3</a:t>
            </a:r>
            <a:r>
              <a:rPr lang="en-US" altLang="en-US" sz="2000" dirty="0">
                <a:cs typeface="ＭＳ Ｐゴシック" charset="-128"/>
              </a:rPr>
              <a:t> , </a:t>
            </a:r>
            <a:r>
              <a:rPr lang="en-US" altLang="en-US" sz="2000" i="1" dirty="0">
                <a:cs typeface="ＭＳ Ｐゴシック" charset="-128"/>
              </a:rPr>
              <a:t>P</a:t>
            </a:r>
            <a:r>
              <a:rPr lang="en-US" altLang="en-US" sz="2000" i="1" baseline="-25000" dirty="0">
                <a:cs typeface="ＭＳ Ｐゴシック" charset="-128"/>
              </a:rPr>
              <a:t>1</a:t>
            </a:r>
            <a:r>
              <a:rPr lang="en-US" altLang="en-US" sz="2000" dirty="0">
                <a:cs typeface="ＭＳ Ｐゴシック" charset="-128"/>
              </a:rPr>
              <a:t> </a:t>
            </a:r>
          </a:p>
          <a:p>
            <a:pPr>
              <a:tabLst>
                <a:tab pos="3649345" algn="ctr"/>
              </a:tabLst>
              <a:defRPr/>
            </a:pPr>
            <a:r>
              <a:rPr lang="en-US" altLang="en-US" sz="2000" dirty="0">
                <a:cs typeface="ＭＳ Ｐゴシック" charset="-128"/>
              </a:rPr>
              <a:t>The Gantt chart for the schedule is:</a:t>
            </a:r>
            <a:br>
              <a:rPr lang="en-US" altLang="en-US" sz="2000" dirty="0">
                <a:cs typeface="ＭＳ Ｐゴシック" charset="-128"/>
              </a:rPr>
            </a:br>
            <a:endParaRPr lang="en-US" altLang="en-US" sz="2000" dirty="0">
              <a:cs typeface="ＭＳ Ｐゴシック" charset="-128"/>
            </a:endParaRPr>
          </a:p>
          <a:p>
            <a:pPr>
              <a:tabLst>
                <a:tab pos="3649345" algn="ctr"/>
              </a:tabLst>
              <a:defRPr/>
            </a:pPr>
            <a:endParaRPr lang="en-US" altLang="en-US" sz="2000" dirty="0">
              <a:cs typeface="ＭＳ Ｐゴシック" charset="-128"/>
            </a:endParaRPr>
          </a:p>
          <a:p>
            <a:pPr>
              <a:tabLst>
                <a:tab pos="3649345" algn="ctr"/>
              </a:tabLst>
              <a:defRPr/>
            </a:pPr>
            <a:endParaRPr lang="en-US" altLang="en-US" sz="2000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tabLst>
                <a:tab pos="3649345" algn="ctr"/>
              </a:tabLst>
              <a:defRPr/>
            </a:pPr>
            <a:endParaRPr lang="en-US" altLang="en-US" sz="2000" dirty="0">
              <a:cs typeface="ＭＳ Ｐゴシック" charset="-128"/>
            </a:endParaRPr>
          </a:p>
          <a:p>
            <a:pPr>
              <a:tabLst>
                <a:tab pos="3649345" algn="ctr"/>
              </a:tabLst>
              <a:defRPr/>
            </a:pPr>
            <a:r>
              <a:rPr lang="en-US" altLang="en-US" sz="2000" dirty="0">
                <a:cs typeface="ＭＳ Ｐゴシック" charset="-128"/>
              </a:rPr>
              <a:t>Waiting time for </a:t>
            </a:r>
            <a:r>
              <a:rPr lang="en-US" altLang="en-US" sz="2000" i="1" dirty="0">
                <a:cs typeface="ＭＳ Ｐゴシック" charset="-128"/>
              </a:rPr>
              <a:t>P</a:t>
            </a:r>
            <a:r>
              <a:rPr lang="en-US" altLang="en-US" sz="2000" i="1" baseline="-25000" dirty="0">
                <a:cs typeface="ＭＳ Ｐゴシック" charset="-128"/>
              </a:rPr>
              <a:t>1 </a:t>
            </a:r>
            <a:r>
              <a:rPr lang="en-US" altLang="en-US" sz="2000" i="1" dirty="0">
                <a:cs typeface="ＭＳ Ｐゴシック" charset="-128"/>
              </a:rPr>
              <a:t>=</a:t>
            </a:r>
            <a:r>
              <a:rPr lang="en-US" altLang="en-US" sz="2000" dirty="0">
                <a:cs typeface="ＭＳ Ｐゴシック" charset="-128"/>
              </a:rPr>
              <a:t> 6</a:t>
            </a:r>
            <a:r>
              <a:rPr lang="en-US" altLang="en-US" sz="2000" i="1" dirty="0">
                <a:cs typeface="ＭＳ Ｐゴシック" charset="-128"/>
              </a:rPr>
              <a:t>;</a:t>
            </a:r>
            <a:r>
              <a:rPr lang="en-US" altLang="en-US" sz="2000" i="1" baseline="-25000" dirty="0">
                <a:cs typeface="ＭＳ Ｐゴシック" charset="-128"/>
              </a:rPr>
              <a:t> </a:t>
            </a:r>
            <a:r>
              <a:rPr lang="en-US" altLang="en-US" sz="2000" i="1" dirty="0">
                <a:cs typeface="ＭＳ Ｐゴシック" charset="-128"/>
              </a:rPr>
              <a:t>P</a:t>
            </a:r>
            <a:r>
              <a:rPr lang="en-US" altLang="en-US" sz="2000" i="1" baseline="-25000" dirty="0">
                <a:cs typeface="ＭＳ Ｐゴシック" charset="-128"/>
              </a:rPr>
              <a:t>2</a:t>
            </a:r>
            <a:r>
              <a:rPr lang="en-US" altLang="en-US" sz="2000" dirty="0">
                <a:cs typeface="ＭＳ Ｐゴシック" charset="-128"/>
              </a:rPr>
              <a:t> = 0</a:t>
            </a:r>
            <a:r>
              <a:rPr lang="en-US" altLang="en-US" sz="2000" i="1" baseline="-25000" dirty="0">
                <a:cs typeface="ＭＳ Ｐゴシック" charset="-128"/>
              </a:rPr>
              <a:t>; </a:t>
            </a:r>
            <a:r>
              <a:rPr lang="en-US" altLang="en-US" sz="2000" i="1" dirty="0">
                <a:cs typeface="ＭＳ Ｐゴシック" charset="-128"/>
              </a:rPr>
              <a:t>P</a:t>
            </a:r>
            <a:r>
              <a:rPr lang="en-US" altLang="en-US" sz="2000" i="1" baseline="-25000" dirty="0">
                <a:cs typeface="ＭＳ Ｐゴシック" charset="-128"/>
              </a:rPr>
              <a:t>3 </a:t>
            </a:r>
            <a:r>
              <a:rPr lang="en-US" altLang="en-US" sz="2000" i="1" dirty="0">
                <a:cs typeface="ＭＳ Ｐゴシック" charset="-128"/>
              </a:rPr>
              <a:t>= </a:t>
            </a:r>
            <a:r>
              <a:rPr lang="en-US" altLang="en-US" sz="2000" dirty="0">
                <a:cs typeface="ＭＳ Ｐゴシック" charset="-128"/>
              </a:rPr>
              <a:t>3</a:t>
            </a:r>
            <a:endParaRPr lang="en-US" altLang="en-US" sz="2000" i="1" dirty="0">
              <a:cs typeface="ＭＳ Ｐゴシック" charset="-128"/>
            </a:endParaRPr>
          </a:p>
          <a:p>
            <a:pPr>
              <a:tabLst>
                <a:tab pos="3649345" algn="ctr"/>
              </a:tabLst>
              <a:defRPr/>
            </a:pPr>
            <a:r>
              <a:rPr lang="en-US" altLang="en-US" sz="2000" dirty="0">
                <a:cs typeface="ＭＳ Ｐゴシック" charset="-128"/>
              </a:rPr>
              <a:t>Average waiting time:   (6 + 0 + 3)/3 = 3</a:t>
            </a:r>
          </a:p>
          <a:p>
            <a:pPr lvl="1">
              <a:tabLst>
                <a:tab pos="3649345" algn="ctr"/>
              </a:tabLst>
              <a:defRPr/>
            </a:pPr>
            <a:r>
              <a:rPr lang="en-US" altLang="en-US" sz="2000" dirty="0">
                <a:cs typeface="ＭＳ Ｐゴシック" charset="-128"/>
              </a:rPr>
              <a:t>Much better than previous case</a:t>
            </a:r>
          </a:p>
          <a:p>
            <a:pPr>
              <a:tabLst>
                <a:tab pos="3649345" algn="ctr"/>
              </a:tabLst>
              <a:defRPr/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Convoy</a:t>
            </a:r>
            <a:r>
              <a:rPr lang="en-US" altLang="en-US" sz="2000" b="1" dirty="0">
                <a:solidFill>
                  <a:srgbClr val="3366FF"/>
                </a:solidFill>
                <a:cs typeface="ＭＳ Ｐゴシック" charset="-128"/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effect</a:t>
            </a:r>
            <a:r>
              <a:rPr lang="en-US" altLang="en-US" sz="2000" b="1" dirty="0">
                <a:solidFill>
                  <a:srgbClr val="3366FF"/>
                </a:solidFill>
                <a:cs typeface="ＭＳ Ｐゴシック" charset="-128"/>
              </a:rPr>
              <a:t> </a:t>
            </a:r>
            <a:r>
              <a:rPr lang="en-US" altLang="en-US" sz="2000" dirty="0">
                <a:cs typeface="ＭＳ Ｐゴシック" charset="-128"/>
              </a:rPr>
              <a:t>- short process behind long process</a:t>
            </a:r>
          </a:p>
          <a:p>
            <a:pPr lvl="1">
              <a:tabLst>
                <a:tab pos="3649345" algn="ctr"/>
              </a:tabLst>
              <a:defRPr/>
            </a:pPr>
            <a:r>
              <a:rPr lang="en-US" altLang="en-US" sz="2000" dirty="0"/>
              <a:t>Consider one CPU-bound and many I/O-bound processes</a:t>
            </a:r>
          </a:p>
        </p:txBody>
      </p:sp>
      <p:pic>
        <p:nvPicPr>
          <p:cNvPr id="25603" name="Picture 1">
            <a:extLst>
              <a:ext uri="{FF2B5EF4-FFF2-40B4-BE49-F238E27FC236}">
                <a16:creationId xmlns:a16="http://schemas.microsoft.com/office/drawing/2014/main" id="{AA51E2F7-6758-4662-8420-58D4F0890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4" y="2840797"/>
            <a:ext cx="712311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75370DA6-23EE-4245-8D59-2BE3CA112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8909" y="129252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Shortest-Job-First (SJF) Scheduling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823814F7-CEBB-4A55-80A1-4EA7BB1EE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3" y="1233488"/>
            <a:ext cx="7632441" cy="4530725"/>
          </a:xfrm>
        </p:spPr>
        <p:txBody>
          <a:bodyPr/>
          <a:lstStyle/>
          <a:p>
            <a:r>
              <a:rPr lang="en-US" altLang="en-US" sz="2400" dirty="0"/>
              <a:t>Associate with each process the length of its next CPU burst</a:t>
            </a:r>
          </a:p>
          <a:p>
            <a:pPr lvl="1"/>
            <a:r>
              <a:rPr lang="en-US" altLang="en-US" sz="2400" dirty="0" smtClean="0"/>
              <a:t>Use </a:t>
            </a:r>
            <a:r>
              <a:rPr lang="en-US" altLang="en-US" sz="2400" dirty="0"/>
              <a:t>these lengths to schedule the process with the shortest time</a:t>
            </a:r>
          </a:p>
          <a:p>
            <a:r>
              <a:rPr lang="en-US" altLang="en-US" sz="2400" dirty="0"/>
              <a:t>SJF is optimal – gives </a:t>
            </a:r>
            <a:r>
              <a:rPr lang="en-US" altLang="en-US" sz="2400" dirty="0">
                <a:solidFill>
                  <a:srgbClr val="0000FF"/>
                </a:solidFill>
              </a:rPr>
              <a:t>minimum average waiting time</a:t>
            </a:r>
            <a:r>
              <a:rPr lang="en-US" altLang="en-US" sz="2400" dirty="0"/>
              <a:t> for a given set of processes</a:t>
            </a:r>
          </a:p>
          <a:p>
            <a:pPr lvl="1"/>
            <a:r>
              <a:rPr lang="en-US" altLang="en-US" sz="2400" dirty="0"/>
              <a:t>The difficulty is knowing the length of the next CPU request</a:t>
            </a:r>
          </a:p>
          <a:p>
            <a:pPr lvl="1"/>
            <a:r>
              <a:rPr lang="en-US" altLang="en-US" sz="2400" dirty="0"/>
              <a:t>Could ask the user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D5874AFB-A934-48C3-B837-CB30012F1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60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SJF</a:t>
            </a:r>
          </a:p>
        </p:txBody>
      </p:sp>
      <p:sp>
        <p:nvSpPr>
          <p:cNvPr id="29698" name="Rectangle 36">
            <a:extLst>
              <a:ext uri="{FF2B5EF4-FFF2-40B4-BE49-F238E27FC236}">
                <a16:creationId xmlns:a16="http://schemas.microsoft.com/office/drawing/2014/main" id="{460FD1BF-5C0A-458E-A664-05111F829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	      	                </a:t>
            </a:r>
            <a:r>
              <a:rPr lang="en-US" altLang="en-US" sz="2000" u="sng" dirty="0" err="1"/>
              <a:t>Process</a:t>
            </a:r>
            <a:r>
              <a:rPr lang="en-US" altLang="en-US" sz="2000" u="sng" dirty="0" err="1">
                <a:solidFill>
                  <a:schemeClr val="bg1"/>
                </a:solidFill>
              </a:rPr>
              <a:t>Arriva</a:t>
            </a:r>
            <a:r>
              <a:rPr lang="en-US" altLang="en-US" sz="2000" u="sng" dirty="0">
                <a:solidFill>
                  <a:schemeClr val="bg1"/>
                </a:solidFill>
              </a:rPr>
              <a:t>	l </a:t>
            </a:r>
            <a:r>
              <a:rPr lang="en-US" altLang="en-US" sz="2000" u="sng" dirty="0" err="1" smtClean="0">
                <a:solidFill>
                  <a:schemeClr val="bg1"/>
                </a:solidFill>
              </a:rPr>
              <a:t>Time</a:t>
            </a:r>
            <a:r>
              <a:rPr lang="en-US" altLang="en-US" sz="2000" u="sng" dirty="0" err="1" smtClean="0"/>
              <a:t>Burst</a:t>
            </a:r>
            <a:r>
              <a:rPr lang="en-US" altLang="en-US" sz="2000" u="sng" dirty="0" smtClean="0"/>
              <a:t> </a:t>
            </a:r>
            <a:r>
              <a:rPr lang="en-US" altLang="en-US" sz="2000" u="sng" dirty="0"/>
              <a:t>Time</a:t>
            </a:r>
            <a:endParaRPr lang="en-US" altLang="en-US" sz="2000" dirty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		            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1</a:t>
            </a: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chemeClr val="bg1"/>
                </a:solidFill>
              </a:rPr>
              <a:t>0.0</a:t>
            </a:r>
            <a:r>
              <a:rPr lang="en-US" altLang="en-US" sz="2000" dirty="0"/>
              <a:t>	6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		           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 	</a:t>
            </a:r>
            <a:r>
              <a:rPr lang="en-US" altLang="en-US" sz="2000" dirty="0">
                <a:solidFill>
                  <a:schemeClr val="bg1"/>
                </a:solidFill>
              </a:rPr>
              <a:t>2.0</a:t>
            </a:r>
            <a:r>
              <a:rPr lang="en-US" altLang="en-US" sz="2000" dirty="0"/>
              <a:t>	8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		           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3</a:t>
            </a: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chemeClr val="bg1"/>
                </a:solidFill>
              </a:rPr>
              <a:t>4.0</a:t>
            </a:r>
            <a:r>
              <a:rPr lang="en-US" altLang="en-US" sz="2000" dirty="0"/>
              <a:t>	7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		           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4</a:t>
            </a: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chemeClr val="bg1"/>
                </a:solidFill>
              </a:rPr>
              <a:t>5.0</a:t>
            </a:r>
            <a:r>
              <a:rPr lang="en-US" altLang="en-US" sz="2000" dirty="0"/>
              <a:t>	3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z="2000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SJF scheduling chart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z="2000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z="2000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z="2000" dirty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z="2000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Average waiting time = (3 + 16 + 9 + 0) / 4 = 7</a:t>
            </a:r>
            <a:endParaRPr lang="en-US" altLang="en-US" sz="2000" i="1" baseline="-25000" dirty="0"/>
          </a:p>
        </p:txBody>
      </p:sp>
      <p:pic>
        <p:nvPicPr>
          <p:cNvPr id="29699" name="Picture 1">
            <a:extLst>
              <a:ext uri="{FF2B5EF4-FFF2-40B4-BE49-F238E27FC236}">
                <a16:creationId xmlns:a16="http://schemas.microsoft.com/office/drawing/2014/main" id="{AD4AB8A1-1681-46C1-BDAD-E7E14E963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56" y="4543839"/>
            <a:ext cx="679608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75370DA6-23EE-4245-8D59-2BE3CA112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8909" y="129252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Shortest-Job-First (SJF) Scheduling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823814F7-CEBB-4A55-80A1-4EA7BB1EE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3" y="1233488"/>
            <a:ext cx="7324617" cy="4345509"/>
          </a:xfrm>
        </p:spPr>
        <p:txBody>
          <a:bodyPr/>
          <a:lstStyle/>
          <a:p>
            <a:r>
              <a:rPr lang="en-US" altLang="en-US" sz="2400" dirty="0" smtClean="0"/>
              <a:t>SJF </a:t>
            </a:r>
            <a:r>
              <a:rPr lang="en-US" altLang="en-US" sz="2400" dirty="0"/>
              <a:t>is optimal – gives minimum average waiting time for a given set of processes</a:t>
            </a:r>
          </a:p>
          <a:p>
            <a:r>
              <a:rPr lang="en-US" altLang="en-US" sz="2400" dirty="0">
                <a:cs typeface="ＭＳ Ｐゴシック" charset="-128"/>
              </a:rPr>
              <a:t>Preemptive version called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shortest-remaining-time-first</a:t>
            </a:r>
          </a:p>
          <a:p>
            <a:r>
              <a:rPr lang="en-US" altLang="en-US" sz="2400" dirty="0"/>
              <a:t>How do we determine the length of the next CPU burst?</a:t>
            </a:r>
          </a:p>
          <a:p>
            <a:pPr lvl="1"/>
            <a:r>
              <a:rPr lang="en-US" altLang="en-US" sz="2400" dirty="0"/>
              <a:t>Could ask the user</a:t>
            </a:r>
          </a:p>
          <a:p>
            <a:pPr lvl="1"/>
            <a:r>
              <a:rPr lang="en-US" altLang="en-US" sz="2400" dirty="0"/>
              <a:t>Estimate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677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E841C6C2-8CFF-4FDC-A9E1-6B260CB17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8420" y="163952"/>
            <a:ext cx="7594600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Example of Shortest-remaining-time-first</a:t>
            </a:r>
          </a:p>
        </p:txBody>
      </p:sp>
      <p:sp>
        <p:nvSpPr>
          <p:cNvPr id="19459" name="Rectangle 36">
            <a:extLst>
              <a:ext uri="{FF2B5EF4-FFF2-40B4-BE49-F238E27FC236}">
                <a16:creationId xmlns:a16="http://schemas.microsoft.com/office/drawing/2014/main" id="{F6B280F4-20CD-4AA5-887B-A75AC06E0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233488"/>
            <a:ext cx="7707085" cy="4530725"/>
          </a:xfrm>
        </p:spPr>
        <p:txBody>
          <a:bodyPr/>
          <a:lstStyle/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sz="2000" dirty="0">
                <a:cs typeface="ＭＳ Ｐゴシック" charset="-128"/>
              </a:rPr>
              <a:t>Now we add the concepts of varying arrival times and preemption to the analysis</a:t>
            </a: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sz="2000" dirty="0">
                <a:cs typeface="ＭＳ Ｐゴシック" charset="-128"/>
              </a:rPr>
              <a:t>		         </a:t>
            </a:r>
            <a:r>
              <a:rPr lang="en-US" altLang="en-US" sz="2000" u="sng" dirty="0" err="1">
                <a:cs typeface="ＭＳ Ｐゴシック" charset="-128"/>
              </a:rPr>
              <a:t>Process</a:t>
            </a:r>
            <a:r>
              <a:rPr lang="en-US" altLang="en-US" sz="2000" u="sng" dirty="0" err="1">
                <a:solidFill>
                  <a:schemeClr val="bg1"/>
                </a:solidFill>
                <a:cs typeface="ＭＳ Ｐゴシック" charset="-128"/>
              </a:rPr>
              <a:t>A</a:t>
            </a:r>
            <a:r>
              <a:rPr lang="en-US" altLang="en-US" sz="2000" u="sng" dirty="0">
                <a:solidFill>
                  <a:schemeClr val="bg1"/>
                </a:solidFill>
                <a:cs typeface="ＭＳ Ｐゴシック" charset="-128"/>
              </a:rPr>
              <a:t>	</a:t>
            </a:r>
            <a:r>
              <a:rPr lang="en-US" altLang="en-US" sz="2000" u="sng" dirty="0" err="1">
                <a:solidFill>
                  <a:schemeClr val="bg1"/>
                </a:solidFill>
                <a:cs typeface="ＭＳ Ｐゴシック" charset="-128"/>
              </a:rPr>
              <a:t>arri</a:t>
            </a:r>
            <a:r>
              <a:rPr lang="en-US" altLang="en-US" sz="2000" u="sng" dirty="0">
                <a:solidFill>
                  <a:schemeClr val="bg1"/>
                </a:solidFill>
                <a:cs typeface="ＭＳ Ｐゴシック" charset="-128"/>
              </a:rPr>
              <a:t> </a:t>
            </a:r>
            <a:r>
              <a:rPr lang="en-US" altLang="en-US" sz="2000" i="1" u="sng" dirty="0">
                <a:cs typeface="ＭＳ Ｐゴシック" charset="-128"/>
              </a:rPr>
              <a:t>Arrival </a:t>
            </a:r>
            <a:r>
              <a:rPr lang="en-US" altLang="en-US" sz="2000" u="sng" dirty="0" err="1">
                <a:cs typeface="ＭＳ Ｐゴシック" charset="-128"/>
              </a:rPr>
              <a:t>Time</a:t>
            </a:r>
            <a:r>
              <a:rPr lang="en-US" altLang="en-US" sz="2000" u="sng" dirty="0" err="1">
                <a:solidFill>
                  <a:schemeClr val="bg1"/>
                </a:solidFill>
                <a:cs typeface="ＭＳ Ｐゴシック" charset="-128"/>
              </a:rPr>
              <a:t>T</a:t>
            </a:r>
            <a:r>
              <a:rPr lang="en-US" altLang="en-US" sz="2000" dirty="0">
                <a:cs typeface="ＭＳ Ｐゴシック" charset="-128"/>
              </a:rPr>
              <a:t>	</a:t>
            </a:r>
            <a:r>
              <a:rPr lang="en-US" altLang="en-US" sz="2000" u="sng" dirty="0">
                <a:cs typeface="ＭＳ Ｐゴシック" charset="-128"/>
              </a:rPr>
              <a:t>Burst Time</a:t>
            </a:r>
            <a:endParaRPr lang="en-US" altLang="en-US" sz="2000" dirty="0">
              <a:cs typeface="ＭＳ Ｐゴシック" charset="-128"/>
            </a:endParaRP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sz="2000" dirty="0">
                <a:cs typeface="ＭＳ Ｐゴシック" charset="-128"/>
              </a:rPr>
              <a:t>		 </a:t>
            </a:r>
            <a:r>
              <a:rPr lang="en-US" altLang="en-US" sz="2000" i="1" dirty="0">
                <a:cs typeface="ＭＳ Ｐゴシック" charset="-128"/>
              </a:rPr>
              <a:t>P</a:t>
            </a:r>
            <a:r>
              <a:rPr lang="en-US" altLang="en-US" sz="2000" i="1" baseline="-25000" dirty="0">
                <a:cs typeface="ＭＳ Ｐゴシック" charset="-128"/>
              </a:rPr>
              <a:t>1</a:t>
            </a:r>
            <a:r>
              <a:rPr lang="en-US" altLang="en-US" sz="2000" dirty="0">
                <a:cs typeface="ＭＳ Ｐゴシック" charset="-128"/>
              </a:rPr>
              <a:t>	</a:t>
            </a:r>
            <a:r>
              <a:rPr lang="en-US" altLang="en-US" sz="2000" dirty="0">
                <a:solidFill>
                  <a:srgbClr val="000000"/>
                </a:solidFill>
                <a:cs typeface="ＭＳ Ｐゴシック" charset="-128"/>
              </a:rPr>
              <a:t>0</a:t>
            </a:r>
            <a:r>
              <a:rPr lang="en-US" altLang="en-US" sz="2000" dirty="0">
                <a:cs typeface="ＭＳ Ｐゴシック" charset="-128"/>
              </a:rPr>
              <a:t>	8</a:t>
            </a: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sz="2000" dirty="0">
                <a:cs typeface="ＭＳ Ｐゴシック" charset="-128"/>
              </a:rPr>
              <a:t>		 </a:t>
            </a:r>
            <a:r>
              <a:rPr lang="en-US" altLang="en-US" sz="2000" i="1" dirty="0">
                <a:cs typeface="ＭＳ Ｐゴシック" charset="-128"/>
              </a:rPr>
              <a:t>P</a:t>
            </a:r>
            <a:r>
              <a:rPr lang="en-US" altLang="en-US" sz="2000" i="1" baseline="-25000" dirty="0">
                <a:cs typeface="ＭＳ Ｐゴシック" charset="-128"/>
              </a:rPr>
              <a:t>2 	</a:t>
            </a:r>
            <a:r>
              <a:rPr lang="en-US" altLang="en-US" sz="2000" dirty="0">
                <a:solidFill>
                  <a:srgbClr val="000000"/>
                </a:solidFill>
                <a:cs typeface="ＭＳ Ｐゴシック" charset="-128"/>
              </a:rPr>
              <a:t>1</a:t>
            </a:r>
            <a:r>
              <a:rPr lang="en-US" altLang="en-US" sz="2000" dirty="0">
                <a:cs typeface="ＭＳ Ｐゴシック" charset="-128"/>
              </a:rPr>
              <a:t>	4</a:t>
            </a: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sz="2000" dirty="0">
                <a:cs typeface="ＭＳ Ｐゴシック" charset="-128"/>
              </a:rPr>
              <a:t>		 </a:t>
            </a:r>
            <a:r>
              <a:rPr lang="en-US" altLang="en-US" sz="2000" i="1" dirty="0">
                <a:cs typeface="ＭＳ Ｐゴシック" charset="-128"/>
              </a:rPr>
              <a:t>P</a:t>
            </a:r>
            <a:r>
              <a:rPr lang="en-US" altLang="en-US" sz="2000" i="1" baseline="-25000" dirty="0">
                <a:cs typeface="ＭＳ Ｐゴシック" charset="-128"/>
              </a:rPr>
              <a:t>3</a:t>
            </a:r>
            <a:r>
              <a:rPr lang="en-US" altLang="en-US" sz="2000" dirty="0">
                <a:cs typeface="ＭＳ Ｐゴシック" charset="-128"/>
              </a:rPr>
              <a:t>	</a:t>
            </a:r>
            <a:r>
              <a:rPr lang="en-US" altLang="en-US" sz="2000" dirty="0">
                <a:solidFill>
                  <a:srgbClr val="000000"/>
                </a:solidFill>
                <a:cs typeface="ＭＳ Ｐゴシック" charset="-128"/>
              </a:rPr>
              <a:t>2</a:t>
            </a:r>
            <a:r>
              <a:rPr lang="en-US" altLang="en-US" sz="2000" dirty="0">
                <a:cs typeface="ＭＳ Ｐゴシック" charset="-128"/>
              </a:rPr>
              <a:t>	9</a:t>
            </a: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sz="2000" dirty="0">
                <a:cs typeface="ＭＳ Ｐゴシック" charset="-128"/>
              </a:rPr>
              <a:t>		 </a:t>
            </a:r>
            <a:r>
              <a:rPr lang="en-US" altLang="en-US" sz="2000" i="1" dirty="0">
                <a:cs typeface="ＭＳ Ｐゴシック" charset="-128"/>
              </a:rPr>
              <a:t>P</a:t>
            </a:r>
            <a:r>
              <a:rPr lang="en-US" altLang="en-US" sz="2000" i="1" baseline="-25000" dirty="0">
                <a:cs typeface="ＭＳ Ｐゴシック" charset="-128"/>
              </a:rPr>
              <a:t>4</a:t>
            </a:r>
            <a:r>
              <a:rPr lang="en-US" altLang="en-US" sz="2000" dirty="0">
                <a:cs typeface="ＭＳ Ｐゴシック" charset="-128"/>
              </a:rPr>
              <a:t>	</a:t>
            </a:r>
            <a:r>
              <a:rPr lang="en-US" altLang="en-US" sz="2000" dirty="0">
                <a:solidFill>
                  <a:srgbClr val="000000"/>
                </a:solidFill>
                <a:cs typeface="ＭＳ Ｐゴシック" charset="-128"/>
              </a:rPr>
              <a:t>3</a:t>
            </a:r>
            <a:r>
              <a:rPr lang="en-US" altLang="en-US" sz="2000" dirty="0">
                <a:cs typeface="ＭＳ Ｐゴシック" charset="-128"/>
              </a:rPr>
              <a:t>	5</a:t>
            </a: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sz="2000" i="1" dirty="0">
                <a:solidFill>
                  <a:srgbClr val="0000FF"/>
                </a:solidFill>
                <a:cs typeface="ＭＳ Ｐゴシック" charset="-128"/>
              </a:rPr>
              <a:t>Preemptive</a:t>
            </a:r>
            <a:r>
              <a:rPr lang="en-US" altLang="en-US" sz="2000" i="1" dirty="0">
                <a:cs typeface="ＭＳ Ｐゴシック" charset="-128"/>
              </a:rPr>
              <a:t> </a:t>
            </a:r>
            <a:r>
              <a:rPr lang="en-US" altLang="en-US" sz="2000" dirty="0">
                <a:cs typeface="ＭＳ Ｐゴシック" charset="-128"/>
              </a:rPr>
              <a:t>SJF Gantt Chart</a:t>
            </a: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sz="2000" dirty="0">
              <a:cs typeface="ＭＳ Ｐゴシック" charset="-128"/>
            </a:endParaRP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sz="2000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sz="2000" dirty="0">
              <a:cs typeface="ＭＳ Ｐゴシック" charset="-128"/>
            </a:endParaRP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sz="2000" dirty="0">
                <a:cs typeface="ＭＳ Ｐゴシック" charset="-128"/>
              </a:rPr>
              <a:t>Average waiting time = [(10-1)+(1-1)+(17-2)+(5-3)]/4 = 26/4 = 6.5</a:t>
            </a: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i="1" baseline="-25000" dirty="0">
              <a:cs typeface="ＭＳ Ｐゴシック" charset="-128"/>
            </a:endParaRP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i="1" baseline="-25000" dirty="0">
              <a:cs typeface="ＭＳ Ｐゴシック" charset="-128"/>
            </a:endParaRPr>
          </a:p>
        </p:txBody>
      </p:sp>
      <p:pic>
        <p:nvPicPr>
          <p:cNvPr id="37891" name="Picture 1">
            <a:extLst>
              <a:ext uri="{FF2B5EF4-FFF2-40B4-BE49-F238E27FC236}">
                <a16:creationId xmlns:a16="http://schemas.microsoft.com/office/drawing/2014/main" id="{100802A9-2833-4519-B21E-A1B2D0AF9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06" y="4642472"/>
            <a:ext cx="65357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7A3CFFB8-E2A9-4251-9DDA-A9BF289B2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629" y="165918"/>
            <a:ext cx="8249492" cy="611187"/>
          </a:xfrm>
        </p:spPr>
        <p:txBody>
          <a:bodyPr/>
          <a:lstStyle/>
          <a:p>
            <a:pPr eaLnBrk="1" hangingPunct="1"/>
            <a:r>
              <a:rPr lang="en-US" altLang="en-US" dirty="0"/>
              <a:t>Determining Length of Next CPU Burst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340EA5D-E641-4F83-8451-8011ACC73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233488"/>
            <a:ext cx="7681167" cy="4935537"/>
          </a:xfrm>
        </p:spPr>
        <p:txBody>
          <a:bodyPr/>
          <a:lstStyle/>
          <a:p>
            <a:pPr>
              <a:defRPr/>
            </a:pPr>
            <a:r>
              <a:rPr lang="en-US" altLang="en-US" sz="2000" dirty="0">
                <a:cs typeface="ＭＳ Ｐゴシック" charset="-128"/>
              </a:rPr>
              <a:t>Can only estimate the length – should be similar to the previous one</a:t>
            </a:r>
          </a:p>
          <a:p>
            <a:pPr lvl="1">
              <a:defRPr/>
            </a:pPr>
            <a:r>
              <a:rPr lang="en-US" altLang="en-US" sz="2000" dirty="0"/>
              <a:t>Then pick process with shortest predicted next CPU burst</a:t>
            </a:r>
            <a:endParaRPr lang="en-US" altLang="en-US" sz="2000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sz="2000" dirty="0">
                <a:cs typeface="ＭＳ Ｐゴシック" charset="-128"/>
              </a:rPr>
              <a:t>Can be done by using the length of previous CPU bursts, using </a:t>
            </a:r>
            <a:r>
              <a:rPr lang="en-US" altLang="en-US" sz="2000" dirty="0">
                <a:solidFill>
                  <a:srgbClr val="0000FF"/>
                </a:solidFill>
                <a:cs typeface="ＭＳ Ｐゴシック" charset="-128"/>
              </a:rPr>
              <a:t>exponential averaging</a:t>
            </a:r>
          </a:p>
          <a:p>
            <a:pPr>
              <a:defRPr/>
            </a:pPr>
            <a:endParaRPr lang="en-US" altLang="en-US" sz="2000" dirty="0">
              <a:cs typeface="ＭＳ Ｐゴシック" charset="-128"/>
            </a:endParaRPr>
          </a:p>
          <a:p>
            <a:pPr>
              <a:defRPr/>
            </a:pPr>
            <a:endParaRPr lang="en-US" altLang="en-US" sz="2000" dirty="0">
              <a:cs typeface="ＭＳ Ｐゴシック" charset="-128"/>
            </a:endParaRPr>
          </a:p>
          <a:p>
            <a:pPr>
              <a:defRPr/>
            </a:pPr>
            <a:endParaRPr lang="en-US" altLang="en-US" sz="2000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sz="2000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sz="2000" dirty="0">
                <a:cs typeface="ＭＳ Ｐゴシック" charset="-128"/>
              </a:rPr>
              <a:t>Commonly, </a:t>
            </a:r>
            <a:r>
              <a:rPr lang="en-US" altLang="en-US" sz="2000" dirty="0">
                <a:latin typeface="Lucida Grande" pitchFamily="-84" charset="0"/>
                <a:cs typeface="ＭＳ Ｐゴシック" charset="-128"/>
              </a:rPr>
              <a:t>α </a:t>
            </a:r>
            <a:r>
              <a:rPr lang="en-US" altLang="en-US" sz="2000" dirty="0">
                <a:cs typeface="ＭＳ Ｐゴシック" charset="-128"/>
              </a:rPr>
              <a:t>set to ½</a:t>
            </a:r>
          </a:p>
        </p:txBody>
      </p:sp>
      <p:graphicFrame>
        <p:nvGraphicFramePr>
          <p:cNvPr id="31747" name="Object 2">
            <a:extLst>
              <a:ext uri="{FF2B5EF4-FFF2-40B4-BE49-F238E27FC236}">
                <a16:creationId xmlns:a16="http://schemas.microsoft.com/office/drawing/2014/main" id="{15715238-6D8E-4D53-8F63-29A2962FEB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770844"/>
              </p:ext>
            </p:extLst>
          </p:nvPr>
        </p:nvGraphicFramePr>
        <p:xfrm>
          <a:off x="2193857" y="3203365"/>
          <a:ext cx="4427537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5" name="Equation" r:id="rId4" imgW="6400800" imgH="1778000" progId="Equation.3">
                  <p:embed/>
                </p:oleObj>
              </mc:Choice>
              <mc:Fallback>
                <p:oleObj name="Equation" r:id="rId4" imgW="6400800" imgH="177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857" y="3203365"/>
                        <a:ext cx="4427537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8" name="Picture 1">
            <a:extLst>
              <a:ext uri="{FF2B5EF4-FFF2-40B4-BE49-F238E27FC236}">
                <a16:creationId xmlns:a16="http://schemas.microsoft.com/office/drawing/2014/main" id="{E328DB97-6C8D-4434-AF77-5C40A02A2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66" y="4178090"/>
            <a:ext cx="245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ABB015E-7AD3-4A84-AE93-94E9C1B95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0949" y="131828"/>
            <a:ext cx="8223250" cy="677863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Prediction of the Length of the Next CPU Burst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13C6E507-3240-4702-A49A-38E2AFA02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598613"/>
            <a:ext cx="547052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94B4645F-2E7F-4FF4-B07A-CC49BE5E1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868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8762292C-9CCE-49EA-9062-F046A880F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1195388"/>
            <a:ext cx="7335838" cy="3773487"/>
          </a:xfrm>
        </p:spPr>
        <p:txBody>
          <a:bodyPr/>
          <a:lstStyle/>
          <a:p>
            <a:r>
              <a:rPr lang="en-US" altLang="en-US" sz="2400" dirty="0"/>
              <a:t>Basic Concepts</a:t>
            </a:r>
          </a:p>
          <a:p>
            <a:r>
              <a:rPr lang="en-US" altLang="en-US" sz="2400" dirty="0"/>
              <a:t>Scheduling Criteria </a:t>
            </a:r>
          </a:p>
          <a:p>
            <a:r>
              <a:rPr lang="en-US" altLang="en-US" sz="2400" dirty="0"/>
              <a:t>Scheduling Algorithms</a:t>
            </a:r>
          </a:p>
          <a:p>
            <a:r>
              <a:rPr lang="en-US" altLang="en-US" sz="2400" dirty="0"/>
              <a:t>Thread Scheduling</a:t>
            </a:r>
          </a:p>
          <a:p>
            <a:r>
              <a:rPr lang="en-US" altLang="en-US" sz="2400" dirty="0"/>
              <a:t>Multi-Processor Scheduling</a:t>
            </a:r>
          </a:p>
          <a:p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Real-Time CPU Scheduling</a:t>
            </a:r>
          </a:p>
          <a:p>
            <a:r>
              <a:rPr lang="en-US" altLang="en-US" sz="2400" dirty="0"/>
              <a:t>Operating Systems Examples</a:t>
            </a:r>
          </a:p>
          <a:p>
            <a:r>
              <a:rPr lang="en-US" altLang="en-US" sz="2400" dirty="0"/>
              <a:t>Algorithm Evaluation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D9F41D91-5CCD-4C10-BD4B-875776095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5460" y="229606"/>
            <a:ext cx="74517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Examples of Exponential Averaging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D651A984-67C5-468C-8F88-230FFA867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101" y="1233488"/>
            <a:ext cx="7834083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 =0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n+1</a:t>
            </a:r>
            <a:r>
              <a:rPr lang="en-US" altLang="en-US" sz="2000" dirty="0">
                <a:sym typeface="Symbol" panose="05050102010706020507" pitchFamily="18" charset="2"/>
              </a:rPr>
              <a:t> = 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Recent history does not count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 =1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 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n+1</a:t>
            </a:r>
            <a:r>
              <a:rPr lang="en-US" altLang="en-US" sz="2000" dirty="0">
                <a:sym typeface="Symbol" panose="05050102010706020507" pitchFamily="18" charset="2"/>
              </a:rPr>
              <a:t> = </a:t>
            </a:r>
            <a:r>
              <a:rPr lang="en-US" altLang="en-US" sz="2000" i="1" dirty="0" err="1" smtClean="0">
                <a:sym typeface="Symbol" panose="05050102010706020507" pitchFamily="18" charset="2"/>
              </a:rPr>
              <a:t>t</a:t>
            </a:r>
            <a:r>
              <a:rPr lang="en-US" altLang="en-US" sz="2000" baseline="-25000" dirty="0" err="1" smtClean="0">
                <a:sym typeface="Symbol" panose="05050102010706020507" pitchFamily="18" charset="2"/>
              </a:rPr>
              <a:t>n</a:t>
            </a:r>
            <a:endParaRPr lang="en-US" altLang="en-US" sz="2000" baseline="-250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Only the actual last CPU burst counts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If we expand the formula, we get:</a:t>
            </a:r>
          </a:p>
          <a:p>
            <a:pPr lvl="2">
              <a:lnSpc>
                <a:spcPct val="90000"/>
              </a:lnSpc>
              <a:buFont typeface="Webdings" panose="05030102010509060703" pitchFamily="18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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n</a:t>
            </a:r>
            <a:r>
              <a:rPr lang="en-US" altLang="en-US" sz="2000" baseline="-25000" dirty="0">
                <a:sym typeface="Symbol" panose="05050102010706020507" pitchFamily="18" charset="2"/>
              </a:rPr>
              <a:t>+1</a:t>
            </a:r>
            <a:r>
              <a:rPr lang="en-US" altLang="en-US" sz="2000" dirty="0">
                <a:sym typeface="Symbol" panose="05050102010706020507" pitchFamily="18" charset="2"/>
              </a:rPr>
              <a:t> =  </a:t>
            </a:r>
            <a:r>
              <a:rPr lang="en-US" altLang="en-US" sz="2000" dirty="0" err="1">
                <a:sym typeface="Symbol" panose="05050102010706020507" pitchFamily="18" charset="2"/>
              </a:rPr>
              <a:t>t</a:t>
            </a:r>
            <a:r>
              <a:rPr lang="en-US" altLang="en-US" sz="20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ym typeface="Symbol" panose="05050102010706020507" pitchFamily="18" charset="2"/>
              </a:rPr>
              <a:t>+(1</a:t>
            </a:r>
            <a:r>
              <a:rPr lang="en-US" altLang="en-US" sz="2000" i="1" dirty="0">
                <a:sym typeface="Symbol" panose="05050102010706020507" pitchFamily="18" charset="2"/>
              </a:rPr>
              <a:t> -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i="1" dirty="0">
                <a:sym typeface="Symbol" panose="05050102010706020507" pitchFamily="18" charset="2"/>
              </a:rPr>
              <a:t>)</a:t>
            </a:r>
            <a:r>
              <a:rPr lang="en-US" altLang="en-US" sz="2000" dirty="0">
                <a:sym typeface="Symbol" panose="05050102010706020507" pitchFamily="18" charset="2"/>
              </a:rPr>
              <a:t> </a:t>
            </a:r>
            <a:r>
              <a:rPr lang="en-US" altLang="en-US" sz="2000" i="1" dirty="0" err="1">
                <a:sym typeface="Symbol" panose="05050102010706020507" pitchFamily="18" charset="2"/>
              </a:rPr>
              <a:t>t</a:t>
            </a:r>
            <a:r>
              <a:rPr lang="en-US" altLang="en-US" sz="20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baseline="-25000" dirty="0">
                <a:sym typeface="Symbol" panose="05050102010706020507" pitchFamily="18" charset="2"/>
              </a:rPr>
              <a:t>-1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panose="05030102010509060703" pitchFamily="18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         </a:t>
            </a:r>
            <a:r>
              <a:rPr lang="en-US" altLang="en-US" sz="2000" i="1" dirty="0">
                <a:sym typeface="Symbol" panose="05050102010706020507" pitchFamily="18" charset="2"/>
              </a:rPr>
              <a:t>+(</a:t>
            </a:r>
            <a:r>
              <a:rPr lang="en-US" altLang="en-US" sz="2000" dirty="0">
                <a:sym typeface="Symbol" panose="05050102010706020507" pitchFamily="18" charset="2"/>
              </a:rPr>
              <a:t>1 -  </a:t>
            </a:r>
            <a:r>
              <a:rPr lang="en-US" altLang="en-US" sz="2000" i="1" dirty="0">
                <a:sym typeface="Symbol" panose="05050102010706020507" pitchFamily="18" charset="2"/>
              </a:rPr>
              <a:t>)</a:t>
            </a:r>
            <a:r>
              <a:rPr lang="en-US" altLang="en-US" sz="2000" i="1" baseline="30000" dirty="0">
                <a:sym typeface="Symbol" panose="05050102010706020507" pitchFamily="18" charset="2"/>
              </a:rPr>
              <a:t>j</a:t>
            </a:r>
            <a:r>
              <a:rPr lang="en-US" altLang="en-US" sz="2000" baseline="30000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 </a:t>
            </a:r>
            <a:r>
              <a:rPr lang="en-US" altLang="en-US" sz="2000" i="1" dirty="0" err="1">
                <a:sym typeface="Symbol" panose="05050102010706020507" pitchFamily="18" charset="2"/>
              </a:rPr>
              <a:t>t</a:t>
            </a:r>
            <a:r>
              <a:rPr lang="en-US" altLang="en-US" sz="2000" i="1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000" baseline="-25000" dirty="0">
                <a:sym typeface="Symbol" panose="05050102010706020507" pitchFamily="18" charset="2"/>
              </a:rPr>
              <a:t>-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j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panose="05030102010509060703" pitchFamily="18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         </a:t>
            </a:r>
            <a:r>
              <a:rPr lang="en-US" altLang="en-US" sz="2000" i="1" dirty="0">
                <a:sym typeface="Symbol" panose="05050102010706020507" pitchFamily="18" charset="2"/>
              </a:rPr>
              <a:t>+(</a:t>
            </a:r>
            <a:r>
              <a:rPr lang="en-US" altLang="en-US" sz="2000" dirty="0">
                <a:sym typeface="Symbol" panose="05050102010706020507" pitchFamily="18" charset="2"/>
              </a:rPr>
              <a:t>1 -  </a:t>
            </a:r>
            <a:r>
              <a:rPr lang="en-US" altLang="en-US" sz="2000" i="1" dirty="0">
                <a:sym typeface="Symbol" panose="05050102010706020507" pitchFamily="18" charset="2"/>
              </a:rPr>
              <a:t>)</a:t>
            </a:r>
            <a:r>
              <a:rPr lang="en-US" altLang="en-US" sz="2000" i="1" baseline="30000" dirty="0">
                <a:sym typeface="Symbol" panose="05050102010706020507" pitchFamily="18" charset="2"/>
              </a:rPr>
              <a:t>n</a:t>
            </a:r>
            <a:r>
              <a:rPr lang="en-US" altLang="en-US" sz="2000" baseline="30000" dirty="0">
                <a:sym typeface="Symbol" panose="05050102010706020507" pitchFamily="18" charset="2"/>
              </a:rPr>
              <a:t> +1 </a:t>
            </a:r>
            <a:r>
              <a:rPr lang="en-US" altLang="en-US" sz="2000" dirty="0">
                <a:sym typeface="Symbol" panose="05050102010706020507" pitchFamily="18" charset="2"/>
              </a:rPr>
              <a:t>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0</a:t>
            </a:r>
            <a:br>
              <a:rPr lang="en-US" altLang="en-US" sz="2000" baseline="-25000" dirty="0">
                <a:sym typeface="Symbol" panose="05050102010706020507" pitchFamily="18" charset="2"/>
              </a:rPr>
            </a:br>
            <a:endParaRPr lang="en-US" altLang="en-US" sz="2000" baseline="-250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Since both  and (1 - ) are less than or equal to 1, each successive term has less weight than its predecessor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0C539CA8-5BE8-4B08-A540-B4382F3C2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341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Round Robin (RR)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8A6C6617-67BF-4484-A025-320FA2994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058277"/>
            <a:ext cx="7875037" cy="4381822"/>
          </a:xfrm>
        </p:spPr>
        <p:txBody>
          <a:bodyPr/>
          <a:lstStyle/>
          <a:p>
            <a:r>
              <a:rPr lang="en-US" altLang="en-US" sz="2000" dirty="0"/>
              <a:t>Each process gets a small unit of CPU time 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time quantum </a:t>
            </a:r>
            <a:r>
              <a:rPr lang="en-US" altLang="en-US" sz="2000" i="1" dirty="0"/>
              <a:t>q</a:t>
            </a:r>
            <a:r>
              <a:rPr lang="en-US" altLang="en-US" sz="2000" dirty="0"/>
              <a:t>), usually 10-100 </a:t>
            </a:r>
            <a:r>
              <a:rPr lang="en-US" altLang="en-US" sz="2000" dirty="0" smtClean="0"/>
              <a:t>milliseconds  </a:t>
            </a:r>
          </a:p>
          <a:p>
            <a:pPr lvl="1"/>
            <a:r>
              <a:rPr lang="en-US" altLang="en-US" sz="2000" dirty="0" smtClean="0"/>
              <a:t>After </a:t>
            </a:r>
            <a:r>
              <a:rPr lang="en-US" altLang="en-US" sz="2000" dirty="0"/>
              <a:t>this time has elapsed, the process is preempted and added to the end of the ready </a:t>
            </a:r>
            <a:r>
              <a:rPr lang="en-US" altLang="en-US" sz="2000" dirty="0" smtClean="0"/>
              <a:t>queue</a:t>
            </a:r>
            <a:endParaRPr lang="en-US" altLang="en-US" sz="2000" dirty="0"/>
          </a:p>
          <a:p>
            <a:r>
              <a:rPr lang="en-US" altLang="en-US" sz="2000" dirty="0"/>
              <a:t>If there are </a:t>
            </a:r>
            <a:r>
              <a:rPr lang="en-US" altLang="en-US" sz="2000" i="1" dirty="0"/>
              <a:t>n</a:t>
            </a:r>
            <a:r>
              <a:rPr lang="en-US" altLang="en-US" sz="2000" dirty="0"/>
              <a:t> processes in the ready queue and the time quantum is </a:t>
            </a:r>
            <a:r>
              <a:rPr lang="en-US" altLang="en-US" sz="2000" i="1" dirty="0"/>
              <a:t>q</a:t>
            </a:r>
            <a:r>
              <a:rPr lang="en-US" altLang="en-US" sz="2000" dirty="0"/>
              <a:t>, then each process gets 1/</a:t>
            </a:r>
            <a:r>
              <a:rPr lang="en-US" altLang="en-US" sz="2000" i="1" dirty="0"/>
              <a:t>n</a:t>
            </a:r>
            <a:r>
              <a:rPr lang="en-US" altLang="en-US" sz="2000" dirty="0"/>
              <a:t> of the CPU time in chunks of at most </a:t>
            </a:r>
            <a:r>
              <a:rPr lang="en-US" altLang="en-US" sz="2000" i="1" dirty="0"/>
              <a:t>q</a:t>
            </a:r>
            <a:r>
              <a:rPr lang="en-US" altLang="en-US" sz="2000" dirty="0"/>
              <a:t> time </a:t>
            </a:r>
            <a:r>
              <a:rPr lang="en-US" altLang="en-US" sz="2000" dirty="0" smtClean="0"/>
              <a:t>units</a:t>
            </a:r>
          </a:p>
          <a:p>
            <a:pPr lvl="1"/>
            <a:r>
              <a:rPr lang="en-US" altLang="en-US" sz="2000" dirty="0" smtClean="0"/>
              <a:t>No </a:t>
            </a:r>
            <a:r>
              <a:rPr lang="en-US" altLang="en-US" sz="2000" dirty="0"/>
              <a:t>process waits more than (</a:t>
            </a:r>
            <a:r>
              <a:rPr lang="en-US" altLang="en-US" sz="2000" i="1" dirty="0"/>
              <a:t>n</a:t>
            </a:r>
            <a:r>
              <a:rPr lang="en-US" altLang="en-US" sz="2000" dirty="0"/>
              <a:t>-1)</a:t>
            </a:r>
            <a:r>
              <a:rPr lang="en-US" altLang="en-US" sz="2000" i="1" dirty="0"/>
              <a:t>q </a:t>
            </a:r>
            <a:r>
              <a:rPr lang="en-US" altLang="en-US" sz="2000" dirty="0"/>
              <a:t>time </a:t>
            </a:r>
            <a:r>
              <a:rPr lang="en-US" altLang="en-US" sz="2000" dirty="0" smtClean="0"/>
              <a:t>units</a:t>
            </a:r>
            <a:endParaRPr lang="en-US" altLang="en-US" sz="2000" dirty="0"/>
          </a:p>
          <a:p>
            <a:r>
              <a:rPr lang="en-US" altLang="en-US" sz="2000" dirty="0"/>
              <a:t>Timer interrupts every quantum to schedule next process</a:t>
            </a:r>
          </a:p>
          <a:p>
            <a:r>
              <a:rPr lang="en-US" altLang="en-US" sz="2000" dirty="0"/>
              <a:t>Performance</a:t>
            </a:r>
          </a:p>
          <a:p>
            <a:pPr lvl="1"/>
            <a:r>
              <a:rPr lang="en-US" altLang="en-US" sz="2000" i="1" dirty="0"/>
              <a:t>q</a:t>
            </a:r>
            <a:r>
              <a:rPr lang="en-US" altLang="en-US" sz="2000" dirty="0"/>
              <a:t> large </a:t>
            </a:r>
            <a:r>
              <a:rPr lang="en-US" altLang="en-US" sz="2000" dirty="0">
                <a:sym typeface="Symbol" panose="05050102010706020507" pitchFamily="18" charset="2"/>
              </a:rPr>
              <a:t> 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FIFO</a:t>
            </a:r>
          </a:p>
          <a:p>
            <a:pPr lvl="1"/>
            <a:r>
              <a:rPr lang="en-US" altLang="en-US" sz="2000" i="1" dirty="0">
                <a:sym typeface="Symbol" panose="05050102010706020507" pitchFamily="18" charset="2"/>
              </a:rPr>
              <a:t>q </a:t>
            </a:r>
            <a:r>
              <a:rPr lang="en-US" altLang="en-US" sz="2000" dirty="0">
                <a:sym typeface="Symbol" panose="05050102010706020507" pitchFamily="18" charset="2"/>
              </a:rPr>
              <a:t>small  </a:t>
            </a:r>
            <a:r>
              <a:rPr lang="en-US" altLang="en-US" sz="2000" i="1" dirty="0">
                <a:sym typeface="Symbol" panose="05050102010706020507" pitchFamily="18" charset="2"/>
              </a:rPr>
              <a:t>q </a:t>
            </a:r>
            <a:r>
              <a:rPr lang="en-US" altLang="en-US" sz="2000" dirty="0">
                <a:sym typeface="Symbol" panose="05050102010706020507" pitchFamily="18" charset="2"/>
              </a:rPr>
              <a:t>must be large with respect to context switch, otherwise </a:t>
            </a:r>
            <a:r>
              <a:rPr lang="en-US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overhead</a:t>
            </a:r>
            <a:r>
              <a:rPr lang="en-US" altLang="en-US" sz="2000" dirty="0">
                <a:sym typeface="Symbol" panose="05050102010706020507" pitchFamily="18" charset="2"/>
              </a:rPr>
              <a:t> is too high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6DF101FA-59C2-4431-9504-FC73D4745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9833" y="86668"/>
            <a:ext cx="8418610" cy="647700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RR with Time Quantum = 4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E17EE130-D776-4D6D-84E6-F464A160A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4087" y="1193799"/>
            <a:ext cx="7460707" cy="4639841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 sz="2000" dirty="0"/>
              <a:t>		</a:t>
            </a:r>
            <a:r>
              <a:rPr lang="en-US" altLang="en-US" sz="2000" u="sng" dirty="0"/>
              <a:t>Process</a:t>
            </a:r>
            <a:r>
              <a:rPr lang="en-US" altLang="en-US" sz="2000" dirty="0"/>
              <a:t>	</a:t>
            </a:r>
            <a:r>
              <a:rPr lang="en-US" altLang="en-US" sz="2000" u="sng" dirty="0"/>
              <a:t>Burst Time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 sz="2000" i="1" dirty="0"/>
              <a:t>		P</a:t>
            </a:r>
            <a:r>
              <a:rPr lang="en-US" altLang="en-US" sz="2000" i="1" baseline="-25000" dirty="0"/>
              <a:t>1	</a:t>
            </a:r>
            <a:r>
              <a:rPr lang="en-US" altLang="en-US" sz="2000" dirty="0"/>
              <a:t>24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	 </a:t>
            </a:r>
            <a:r>
              <a:rPr lang="en-US" altLang="en-US" sz="2000" dirty="0"/>
              <a:t>3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3	</a:t>
            </a:r>
            <a:r>
              <a:rPr lang="en-US" altLang="en-US" sz="2000" dirty="0"/>
              <a:t>3	</a:t>
            </a:r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 sz="2000" dirty="0"/>
              <a:t>The Gantt chart is: </a:t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 sz="2000" dirty="0"/>
              <a:t>Typically, higher average turnaround than SJF, but better </a:t>
            </a:r>
            <a:r>
              <a:rPr lang="en-US" altLang="en-US" sz="2000" b="1" i="1" dirty="0"/>
              <a:t>response</a:t>
            </a:r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 sz="2000" dirty="0"/>
              <a:t>q should be large compared to context switch time</a:t>
            </a:r>
          </a:p>
          <a:p>
            <a:pPr lvl="1"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 sz="2000" dirty="0"/>
              <a:t>q usually 10 milliseconds  to 100 </a:t>
            </a:r>
            <a:r>
              <a:rPr lang="en-US" altLang="en-US" sz="2000" dirty="0" smtClean="0"/>
              <a:t>milliseconds </a:t>
            </a:r>
            <a:endParaRPr lang="en-US" altLang="en-US" sz="2000" dirty="0"/>
          </a:p>
          <a:p>
            <a:pPr lvl="1"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 sz="2000" dirty="0"/>
              <a:t>Context switch &lt; 10 microseconds</a:t>
            </a:r>
          </a:p>
        </p:txBody>
      </p:sp>
      <p:pic>
        <p:nvPicPr>
          <p:cNvPr id="41987" name="Picture 1">
            <a:extLst>
              <a:ext uri="{FF2B5EF4-FFF2-40B4-BE49-F238E27FC236}">
                <a16:creationId xmlns:a16="http://schemas.microsoft.com/office/drawing/2014/main" id="{0835376E-2FE4-439A-B19A-4C86254AE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96" y="3119225"/>
            <a:ext cx="677068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14D05664-D904-4350-AFC8-65EA9CF04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5078" y="183273"/>
            <a:ext cx="7829550" cy="5254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Time Quantum and Context Switch Time</a:t>
            </a:r>
          </a:p>
        </p:txBody>
      </p:sp>
      <p:pic>
        <p:nvPicPr>
          <p:cNvPr id="44034" name="Picture 1">
            <a:extLst>
              <a:ext uri="{FF2B5EF4-FFF2-40B4-BE49-F238E27FC236}">
                <a16:creationId xmlns:a16="http://schemas.microsoft.com/office/drawing/2014/main" id="{3018707B-932C-4506-B190-526E13C48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890713"/>
            <a:ext cx="6630988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A4B4E05D-43D4-46FF-8EED-AA150E4C7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2711" y="260322"/>
            <a:ext cx="8722438" cy="4572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Turnaround Time Varies With </a:t>
            </a:r>
            <a:r>
              <a:rPr lang="en-US" altLang="en-US" sz="2600" dirty="0" smtClean="0"/>
              <a:t>the </a:t>
            </a:r>
            <a:r>
              <a:rPr lang="en-US" altLang="en-US" sz="2600" dirty="0"/>
              <a:t>Time Quantum</a:t>
            </a:r>
          </a:p>
        </p:txBody>
      </p:sp>
      <p:pic>
        <p:nvPicPr>
          <p:cNvPr id="46083" name="Picture 1">
            <a:extLst>
              <a:ext uri="{FF2B5EF4-FFF2-40B4-BE49-F238E27FC236}">
                <a16:creationId xmlns:a16="http://schemas.microsoft.com/office/drawing/2014/main" id="{D2AB9074-3E6B-4C59-9AF1-F5390D98D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1557338"/>
            <a:ext cx="4684712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 bwMode="auto">
          <a:xfrm>
            <a:off x="4922217" y="3349487"/>
            <a:ext cx="3498574" cy="1242391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* Rule </a:t>
            </a:r>
            <a:r>
              <a:rPr lang="en-US" altLang="en-US" dirty="0"/>
              <a:t>of thumb: </a:t>
            </a:r>
            <a:br>
              <a:rPr lang="en-US" altLang="en-US" dirty="0"/>
            </a:br>
            <a:r>
              <a:rPr lang="en-US" altLang="en-US" dirty="0">
                <a:solidFill>
                  <a:srgbClr val="0000FF"/>
                </a:solidFill>
              </a:rPr>
              <a:t>80%</a:t>
            </a:r>
            <a:r>
              <a:rPr lang="en-US" altLang="en-US" dirty="0"/>
              <a:t> of CPU bursts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should </a:t>
            </a:r>
            <a:r>
              <a:rPr lang="en-US" altLang="en-US" dirty="0"/>
              <a:t>be shorter than </a:t>
            </a:r>
            <a:r>
              <a:rPr lang="en-US" altLang="en-US" dirty="0" smtClean="0"/>
              <a:t>q</a:t>
            </a: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97EB9085-4F50-4C0E-A2E6-8B8193DC5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613" y="229606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Priority Scheduling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328AB413-1FAE-4AEC-A110-AFD45B9A7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233488"/>
            <a:ext cx="7723186" cy="4530725"/>
          </a:xfrm>
        </p:spPr>
        <p:txBody>
          <a:bodyPr/>
          <a:lstStyle/>
          <a:p>
            <a:r>
              <a:rPr lang="en-US" altLang="en-US" sz="2000" dirty="0"/>
              <a:t>A priority number (integer) is associated with each process</a:t>
            </a:r>
          </a:p>
          <a:p>
            <a:endParaRPr lang="en-US" altLang="en-US" sz="900" dirty="0"/>
          </a:p>
          <a:p>
            <a:r>
              <a:rPr lang="en-US" altLang="en-US" sz="2000" dirty="0"/>
              <a:t>The CPU is allocated to the process with the highest priority (smallest integer </a:t>
            </a:r>
            <a:r>
              <a:rPr lang="en-US" altLang="en-US" sz="2000" dirty="0">
                <a:sym typeface="Symbol" panose="05050102010706020507" pitchFamily="18" charset="2"/>
              </a:rPr>
              <a:t> highest priority)</a:t>
            </a:r>
          </a:p>
          <a:p>
            <a:pPr lvl="1"/>
            <a:r>
              <a:rPr lang="en-US" altLang="en-US" sz="2000" dirty="0"/>
              <a:t>Preemptive</a:t>
            </a:r>
          </a:p>
          <a:p>
            <a:pPr lvl="1"/>
            <a:r>
              <a:rPr lang="en-US" altLang="en-US" sz="2000" dirty="0"/>
              <a:t>Nonpreemptive</a:t>
            </a:r>
          </a:p>
          <a:p>
            <a:pPr lvl="1"/>
            <a:endParaRPr lang="en-US" altLang="en-US" sz="900" dirty="0"/>
          </a:p>
          <a:p>
            <a:r>
              <a:rPr lang="en-US" altLang="en-US" sz="2000" dirty="0"/>
              <a:t>SJF is priority scheduling where priority is the inverse of predicted next CPU burst time</a:t>
            </a:r>
          </a:p>
          <a:p>
            <a:endParaRPr lang="en-US" altLang="en-US" sz="900" dirty="0"/>
          </a:p>
          <a:p>
            <a:r>
              <a:rPr lang="en-US" altLang="en-US" sz="2000" dirty="0"/>
              <a:t>Problem </a:t>
            </a:r>
            <a:r>
              <a:rPr lang="en-US" altLang="en-US" sz="2000" dirty="0">
                <a:sym typeface="Symbol" panose="05050102010706020507" pitchFamily="18" charset="2"/>
              </a:rPr>
              <a:t>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Starvation</a:t>
            </a:r>
            <a:r>
              <a:rPr lang="en-US" altLang="en-US" sz="2000" b="1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– low priority processes may never execute</a:t>
            </a:r>
          </a:p>
          <a:p>
            <a:endParaRPr lang="en-US" altLang="en-US" sz="900" dirty="0">
              <a:sym typeface="Symbol" panose="05050102010706020507" pitchFamily="18" charset="2"/>
            </a:endParaRPr>
          </a:p>
          <a:p>
            <a:r>
              <a:rPr lang="en-US" altLang="en-US" sz="2000" dirty="0">
                <a:sym typeface="Symbol" panose="05050102010706020507" pitchFamily="18" charset="2"/>
              </a:rPr>
              <a:t>Solution 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Aging</a:t>
            </a:r>
            <a:r>
              <a:rPr lang="en-US" altLang="en-US" sz="2000" b="1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– as time progresses </a:t>
            </a:r>
            <a:r>
              <a:rPr lang="en-US" altLang="en-US" sz="2000" dirty="0" smtClean="0">
                <a:sym typeface="Symbol" panose="05050102010706020507" pitchFamily="18" charset="2"/>
              </a:rPr>
              <a:t>the </a:t>
            </a:r>
            <a:r>
              <a:rPr lang="en-US" altLang="en-US" sz="2000" dirty="0">
                <a:sym typeface="Symbol" panose="05050102010706020507" pitchFamily="18" charset="2"/>
              </a:rPr>
              <a:t>priority of the process </a:t>
            </a:r>
            <a:r>
              <a:rPr lang="en-US" altLang="en-US" sz="2000" dirty="0" smtClean="0">
                <a:sym typeface="Symbol" panose="05050102010706020507" pitchFamily="18" charset="2"/>
              </a:rPr>
              <a:t>increases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</a:pPr>
            <a:endParaRPr lang="en-US" altLang="en-US" b="1" dirty="0">
              <a:solidFill>
                <a:srgbClr val="3366FF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BD1CE599-A709-401F-8DD0-F7F4CCB2D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6525" y="229606"/>
            <a:ext cx="72802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Priority Scheduling</a:t>
            </a:r>
          </a:p>
        </p:txBody>
      </p:sp>
      <p:sp>
        <p:nvSpPr>
          <p:cNvPr id="50178" name="Rectangle 36">
            <a:extLst>
              <a:ext uri="{FF2B5EF4-FFF2-40B4-BE49-F238E27FC236}">
                <a16:creationId xmlns:a16="http://schemas.microsoft.com/office/drawing/2014/main" id="{CDADF2B2-580D-4F09-8A23-D969CD614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8337550" cy="4887912"/>
          </a:xfrm>
          <a:noFill/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		         </a:t>
            </a:r>
            <a:r>
              <a:rPr lang="en-US" altLang="en-US" sz="2000" u="sng" dirty="0" err="1"/>
              <a:t>Process</a:t>
            </a:r>
            <a:r>
              <a:rPr lang="en-US" altLang="en-US" sz="2000" u="sng" dirty="0" err="1">
                <a:solidFill>
                  <a:schemeClr val="bg1"/>
                </a:solidFill>
              </a:rPr>
              <a:t>A</a:t>
            </a:r>
            <a:r>
              <a:rPr lang="en-US" altLang="en-US" sz="2000" u="sng" dirty="0">
                <a:solidFill>
                  <a:schemeClr val="bg1"/>
                </a:solidFill>
              </a:rPr>
              <a:t>	</a:t>
            </a:r>
            <a:r>
              <a:rPr lang="en-US" altLang="en-US" sz="2000" u="sng" dirty="0" err="1">
                <a:solidFill>
                  <a:schemeClr val="bg1"/>
                </a:solidFill>
              </a:rPr>
              <a:t>arri</a:t>
            </a:r>
            <a:r>
              <a:rPr lang="en-US" altLang="en-US" sz="2000" u="sng" dirty="0">
                <a:solidFill>
                  <a:schemeClr val="bg1"/>
                </a:solidFill>
              </a:rPr>
              <a:t> </a:t>
            </a:r>
            <a:r>
              <a:rPr lang="en-US" altLang="en-US" sz="2000" u="sng" dirty="0"/>
              <a:t>Burst </a:t>
            </a:r>
            <a:r>
              <a:rPr lang="en-US" altLang="en-US" sz="2000" u="sng" dirty="0" err="1"/>
              <a:t>Time</a:t>
            </a:r>
            <a:r>
              <a:rPr lang="en-US" altLang="en-US" sz="2000" u="sng" dirty="0" err="1">
                <a:solidFill>
                  <a:schemeClr val="bg1"/>
                </a:solidFill>
              </a:rPr>
              <a:t>T</a:t>
            </a:r>
            <a:r>
              <a:rPr lang="en-US" altLang="en-US" sz="2000" dirty="0"/>
              <a:t>	</a:t>
            </a:r>
            <a:r>
              <a:rPr lang="en-US" altLang="en-US" sz="2000" u="sng" dirty="0"/>
              <a:t>Priority</a:t>
            </a:r>
            <a:endParaRPr lang="en-US" altLang="en-US" sz="2000" dirty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1</a:t>
            </a:r>
            <a:r>
              <a:rPr lang="en-US" altLang="en-US" sz="2000" dirty="0"/>
              <a:t>	1</a:t>
            </a:r>
            <a:r>
              <a:rPr lang="en-US" altLang="en-US" sz="2000" dirty="0">
                <a:solidFill>
                  <a:srgbClr val="000000"/>
                </a:solidFill>
              </a:rPr>
              <a:t>0</a:t>
            </a:r>
            <a:r>
              <a:rPr lang="en-US" altLang="en-US" sz="2000" dirty="0"/>
              <a:t>	3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 	</a:t>
            </a:r>
            <a:r>
              <a:rPr lang="en-US" altLang="en-US" sz="2000" dirty="0">
                <a:solidFill>
                  <a:srgbClr val="000000"/>
                </a:solidFill>
              </a:rPr>
              <a:t>1</a:t>
            </a:r>
            <a:r>
              <a:rPr lang="en-US" altLang="en-US" sz="2000" dirty="0"/>
              <a:t>	1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3</a:t>
            </a: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rgbClr val="000000"/>
                </a:solidFill>
              </a:rPr>
              <a:t>2</a:t>
            </a:r>
            <a:r>
              <a:rPr lang="en-US" altLang="en-US" sz="2000" dirty="0"/>
              <a:t>	4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4</a:t>
            </a: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rgbClr val="000000"/>
                </a:solidFill>
              </a:rPr>
              <a:t>1</a:t>
            </a:r>
            <a:r>
              <a:rPr lang="en-US" altLang="en-US" sz="2000" dirty="0"/>
              <a:t>	5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		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5	</a:t>
            </a:r>
            <a:r>
              <a:rPr lang="en-US" altLang="en-US" sz="2000" dirty="0"/>
              <a:t>5	2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z="2000" baseline="-25000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Priority scheduling Gantt Chart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z="2000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z="2000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z="2000" dirty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z="2000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Average waiting time = 8.2</a:t>
            </a:r>
            <a:endParaRPr lang="en-US" altLang="en-US" sz="2000" i="1" baseline="-25000" dirty="0"/>
          </a:p>
        </p:txBody>
      </p:sp>
      <p:pic>
        <p:nvPicPr>
          <p:cNvPr id="50179" name="Picture 1">
            <a:extLst>
              <a:ext uri="{FF2B5EF4-FFF2-40B4-BE49-F238E27FC236}">
                <a16:creationId xmlns:a16="http://schemas.microsoft.com/office/drawing/2014/main" id="{A77EE5E1-F152-4172-9935-567FC2AB9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7" y="4857750"/>
            <a:ext cx="6467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CDE24674-CB1D-4389-9B31-B04F87B0A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2825" y="137006"/>
            <a:ext cx="72802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Priority Scheduling w/ Round-Robin</a:t>
            </a:r>
          </a:p>
        </p:txBody>
      </p:sp>
      <p:sp>
        <p:nvSpPr>
          <p:cNvPr id="52226" name="Rectangle 36">
            <a:extLst>
              <a:ext uri="{FF2B5EF4-FFF2-40B4-BE49-F238E27FC236}">
                <a16:creationId xmlns:a16="http://schemas.microsoft.com/office/drawing/2014/main" id="{2105BD44-B36B-488F-9B4A-6D230FFCC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877888"/>
            <a:ext cx="7675077" cy="4887912"/>
          </a:xfrm>
          <a:noFill/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		         </a:t>
            </a:r>
            <a:r>
              <a:rPr lang="en-US" altLang="en-US" sz="2000" u="sng" dirty="0" err="1"/>
              <a:t>Process</a:t>
            </a:r>
            <a:r>
              <a:rPr lang="en-US" altLang="en-US" sz="2000" u="sng" dirty="0" err="1">
                <a:solidFill>
                  <a:schemeClr val="bg1"/>
                </a:solidFill>
              </a:rPr>
              <a:t>A</a:t>
            </a:r>
            <a:r>
              <a:rPr lang="en-US" altLang="en-US" sz="2000" u="sng" dirty="0">
                <a:solidFill>
                  <a:schemeClr val="bg1"/>
                </a:solidFill>
              </a:rPr>
              <a:t>	</a:t>
            </a:r>
            <a:r>
              <a:rPr lang="en-US" altLang="en-US" sz="2000" u="sng" dirty="0" err="1">
                <a:solidFill>
                  <a:schemeClr val="bg1"/>
                </a:solidFill>
              </a:rPr>
              <a:t>arri</a:t>
            </a:r>
            <a:r>
              <a:rPr lang="en-US" altLang="en-US" sz="2000" u="sng" dirty="0">
                <a:solidFill>
                  <a:schemeClr val="bg1"/>
                </a:solidFill>
              </a:rPr>
              <a:t> </a:t>
            </a:r>
            <a:r>
              <a:rPr lang="en-US" altLang="en-US" sz="2000" u="sng" dirty="0"/>
              <a:t>Burst </a:t>
            </a:r>
            <a:r>
              <a:rPr lang="en-US" altLang="en-US" sz="2000" u="sng" dirty="0" err="1"/>
              <a:t>Time</a:t>
            </a:r>
            <a:r>
              <a:rPr lang="en-US" altLang="en-US" sz="2000" u="sng" dirty="0" err="1">
                <a:solidFill>
                  <a:schemeClr val="bg1"/>
                </a:solidFill>
              </a:rPr>
              <a:t>T</a:t>
            </a:r>
            <a:r>
              <a:rPr lang="en-US" altLang="en-US" sz="2000" dirty="0"/>
              <a:t>	</a:t>
            </a:r>
            <a:r>
              <a:rPr lang="en-US" altLang="en-US" sz="2000" u="sng" dirty="0"/>
              <a:t>Priority</a:t>
            </a:r>
            <a:endParaRPr lang="en-US" altLang="en-US" sz="2000" dirty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1</a:t>
            </a:r>
            <a:r>
              <a:rPr lang="en-US" altLang="en-US" sz="2000" dirty="0"/>
              <a:t>	4	3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 	</a:t>
            </a:r>
            <a:r>
              <a:rPr lang="en-US" altLang="en-US" sz="2000" dirty="0">
                <a:solidFill>
                  <a:srgbClr val="000000"/>
                </a:solidFill>
              </a:rPr>
              <a:t>5</a:t>
            </a:r>
            <a:r>
              <a:rPr lang="en-US" altLang="en-US" sz="2000" dirty="0"/>
              <a:t>	2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3</a:t>
            </a: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rgbClr val="000000"/>
                </a:solidFill>
              </a:rPr>
              <a:t>8</a:t>
            </a:r>
            <a:r>
              <a:rPr lang="en-US" altLang="en-US" sz="2000" dirty="0"/>
              <a:t>	2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		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4</a:t>
            </a: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rgbClr val="000000"/>
                </a:solidFill>
              </a:rPr>
              <a:t>7</a:t>
            </a:r>
            <a:r>
              <a:rPr lang="en-US" altLang="en-US" sz="2000" dirty="0"/>
              <a:t>	1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		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5	</a:t>
            </a:r>
            <a:r>
              <a:rPr lang="en-US" altLang="en-US" sz="2000" dirty="0"/>
              <a:t>3	3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Run the process with the highest </a:t>
            </a:r>
            <a:r>
              <a:rPr lang="en-US" altLang="en-US" sz="2000" dirty="0" smtClean="0"/>
              <a:t>priority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 smtClean="0"/>
              <a:t>Processes </a:t>
            </a:r>
            <a:r>
              <a:rPr lang="en-US" altLang="en-US" sz="2000" dirty="0"/>
              <a:t>with the same priority run round-robin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z="2000" baseline="-25000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/>
              <a:t>Gantt Chart with time quantum = 2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</p:txBody>
      </p:sp>
      <p:pic>
        <p:nvPicPr>
          <p:cNvPr id="52227" name="Picture 2">
            <a:extLst>
              <a:ext uri="{FF2B5EF4-FFF2-40B4-BE49-F238E27FC236}">
                <a16:creationId xmlns:a16="http://schemas.microsoft.com/office/drawing/2014/main" id="{E776F08C-5E1F-44C8-AB6B-D21CDC72C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53" y="4856833"/>
            <a:ext cx="7056069" cy="80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1CD96B60-8A48-434B-B0B3-7D137B28C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219305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Multilevel Queue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1C367D1A-7DE2-4C9D-8F9F-8D980F3D9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068388"/>
            <a:ext cx="7570237" cy="5221287"/>
          </a:xfrm>
        </p:spPr>
        <p:txBody>
          <a:bodyPr/>
          <a:lstStyle/>
          <a:p>
            <a:r>
              <a:rPr lang="en-US" altLang="en-US" sz="2000" dirty="0"/>
              <a:t>With priority scheduling, have separate queues for each </a:t>
            </a:r>
            <a:r>
              <a:rPr lang="en-US" altLang="en-US" sz="2000" dirty="0" smtClean="0"/>
              <a:t>priority</a:t>
            </a:r>
            <a:endParaRPr lang="en-US" altLang="en-US" sz="2000" dirty="0"/>
          </a:p>
          <a:p>
            <a:r>
              <a:rPr lang="en-US" altLang="en-US" sz="2000" dirty="0"/>
              <a:t>Schedule the process in the highest-priority queue!</a:t>
            </a:r>
          </a:p>
        </p:txBody>
      </p:sp>
      <p:pic>
        <p:nvPicPr>
          <p:cNvPr id="54275" name="Picture 1">
            <a:extLst>
              <a:ext uri="{FF2B5EF4-FFF2-40B4-BE49-F238E27FC236}">
                <a16:creationId xmlns:a16="http://schemas.microsoft.com/office/drawing/2014/main" id="{B29FEE3D-3750-4508-92A3-9B9E46FEC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81" y="2386496"/>
            <a:ext cx="30734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6F1CB462-9D7D-4499-AF00-7FB8FBEF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29" y="215191"/>
            <a:ext cx="7880350" cy="576262"/>
          </a:xfrm>
        </p:spPr>
        <p:txBody>
          <a:bodyPr/>
          <a:lstStyle/>
          <a:p>
            <a:r>
              <a:rPr lang="en-US" altLang="en-US" dirty="0"/>
              <a:t>Multilevel Queue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0F152084-C4F7-4F98-AC9A-7299EF5D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Prioritization based upon process type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E45EDF43-47DE-4E7F-B77E-5ED79D91A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32" y="2032483"/>
            <a:ext cx="6641944" cy="353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BA2D33B9-5D6A-48BD-BC85-C1B098FA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3DAC903C-4247-4B47-AD8D-48C1A580F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840" y="1233489"/>
            <a:ext cx="7575863" cy="4400395"/>
          </a:xfrm>
        </p:spPr>
        <p:txBody>
          <a:bodyPr/>
          <a:lstStyle/>
          <a:p>
            <a:r>
              <a:rPr lang="en-US" altLang="en-US" sz="2400" dirty="0"/>
              <a:t>Describe various </a:t>
            </a:r>
            <a:r>
              <a:rPr lang="en-US" altLang="en-US" sz="2400" dirty="0">
                <a:solidFill>
                  <a:srgbClr val="0000FF"/>
                </a:solidFill>
              </a:rPr>
              <a:t>CPU scheduling algorithms</a:t>
            </a:r>
          </a:p>
          <a:p>
            <a:r>
              <a:rPr lang="en-US" altLang="en-US" sz="2400" dirty="0"/>
              <a:t>Assess CPU scheduling algorithms based on scheduling criteria</a:t>
            </a:r>
          </a:p>
          <a:p>
            <a:r>
              <a:rPr lang="en-US" altLang="en-US" sz="2400" dirty="0"/>
              <a:t>Explain the issues related to multiprocessor and multicore scheduling</a:t>
            </a:r>
          </a:p>
          <a:p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Describe various real-time scheduling algorithms</a:t>
            </a:r>
          </a:p>
          <a:p>
            <a:r>
              <a:rPr lang="en-US" altLang="en-US" sz="2400" dirty="0"/>
              <a:t>Describe the scheduling algorithms used in the Windows, Linux, and Solaris operating systems</a:t>
            </a:r>
          </a:p>
          <a:p>
            <a:r>
              <a:rPr lang="en-US" altLang="en-US" sz="2400" dirty="0"/>
              <a:t>Apply modeling and simulations to evaluate CPU scheduling algorithms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AF43CD99-B0BB-4EB6-B798-512BB1BA6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0400" y="181838"/>
            <a:ext cx="8026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Multilevel Feedback Queue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ABB3FE17-4C94-4A31-A709-AB1372533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4" y="1144346"/>
            <a:ext cx="7341303" cy="4399927"/>
          </a:xfrm>
        </p:spPr>
        <p:txBody>
          <a:bodyPr/>
          <a:lstStyle/>
          <a:p>
            <a:r>
              <a:rPr lang="en-US" altLang="en-US" sz="2000" dirty="0"/>
              <a:t>A process can move between </a:t>
            </a:r>
            <a:r>
              <a:rPr lang="en-US" altLang="en-US" sz="2000" dirty="0" smtClean="0"/>
              <a:t>various queues</a:t>
            </a:r>
            <a:endParaRPr lang="en-US" altLang="en-US" sz="2000" dirty="0"/>
          </a:p>
          <a:p>
            <a:r>
              <a:rPr lang="en-US" altLang="en-US" sz="2000" dirty="0"/>
              <a:t>Multilevel-feedback-queue scheduler defined by the following parameters:</a:t>
            </a:r>
          </a:p>
          <a:p>
            <a:pPr lvl="1"/>
            <a:r>
              <a:rPr lang="en-US" altLang="en-US" sz="2000" dirty="0"/>
              <a:t>Number of queues</a:t>
            </a:r>
          </a:p>
          <a:p>
            <a:pPr lvl="1"/>
            <a:r>
              <a:rPr lang="en-US" altLang="en-US" sz="2000" dirty="0"/>
              <a:t>Scheduling algorithms for each queue</a:t>
            </a:r>
          </a:p>
          <a:p>
            <a:pPr lvl="1"/>
            <a:r>
              <a:rPr lang="en-US" altLang="en-US" sz="2000" dirty="0"/>
              <a:t>Method used to determine when to upgrade a process</a:t>
            </a:r>
          </a:p>
          <a:p>
            <a:pPr lvl="1"/>
            <a:r>
              <a:rPr lang="en-US" altLang="en-US" sz="2000" dirty="0"/>
              <a:t>Method used to determine when to demote a process</a:t>
            </a:r>
          </a:p>
          <a:p>
            <a:pPr lvl="1"/>
            <a:r>
              <a:rPr lang="en-US" altLang="en-US" sz="2000" dirty="0"/>
              <a:t>Method used to determine which queue a process will enter when that process needs service</a:t>
            </a:r>
          </a:p>
          <a:p>
            <a:r>
              <a:rPr lang="en-US" altLang="en-US" sz="2000" dirty="0"/>
              <a:t>Aging can be implemented using multilevel feedback queue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CCD566E-DD44-408E-84CD-E9F177C95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8137" y="42179"/>
            <a:ext cx="8186349" cy="679450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Multilevel Feedback Queue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613E5F61-646B-48FF-83DC-0216A8F01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101013"/>
            <a:ext cx="4742319" cy="4663180"/>
          </a:xfrm>
        </p:spPr>
        <p:txBody>
          <a:bodyPr/>
          <a:lstStyle/>
          <a:p>
            <a:r>
              <a:rPr lang="en-US" altLang="en-US" sz="2000" dirty="0"/>
              <a:t>Three queues: </a:t>
            </a:r>
          </a:p>
          <a:p>
            <a:pPr lvl="1"/>
            <a:r>
              <a:rPr lang="en-US" altLang="en-US" i="1" dirty="0"/>
              <a:t>Q</a:t>
            </a:r>
            <a:r>
              <a:rPr lang="en-US" altLang="en-US" baseline="-25000" dirty="0"/>
              <a:t>0</a:t>
            </a:r>
            <a:r>
              <a:rPr lang="en-US" altLang="en-US" dirty="0"/>
              <a:t> – RR with time quantum 8 milliseconds</a:t>
            </a:r>
          </a:p>
          <a:p>
            <a:pPr lvl="1"/>
            <a:r>
              <a:rPr lang="en-US" altLang="en-US" i="1" dirty="0"/>
              <a:t>Q</a:t>
            </a:r>
            <a:r>
              <a:rPr lang="en-US" altLang="en-US" baseline="-25000" dirty="0"/>
              <a:t>1</a:t>
            </a:r>
            <a:r>
              <a:rPr lang="en-US" altLang="en-US" dirty="0"/>
              <a:t> – RR time quantum 16 milliseconds</a:t>
            </a:r>
          </a:p>
          <a:p>
            <a:pPr lvl="1"/>
            <a:r>
              <a:rPr lang="en-US" altLang="en-US" i="1" dirty="0"/>
              <a:t>Q</a:t>
            </a:r>
            <a:r>
              <a:rPr lang="en-US" altLang="en-US" baseline="-25000" dirty="0"/>
              <a:t>2</a:t>
            </a:r>
            <a:r>
              <a:rPr lang="en-US" altLang="en-US" dirty="0"/>
              <a:t> – FCFS</a:t>
            </a:r>
            <a:endParaRPr lang="en-US" altLang="en-US" sz="1600" dirty="0"/>
          </a:p>
          <a:p>
            <a:r>
              <a:rPr lang="en-US" altLang="en-US" sz="2000" dirty="0"/>
              <a:t>Scheduling</a:t>
            </a:r>
          </a:p>
          <a:p>
            <a:pPr lvl="1"/>
            <a:r>
              <a:rPr lang="en-US" altLang="en-US" dirty="0"/>
              <a:t>A new process enters queue </a:t>
            </a:r>
            <a:r>
              <a:rPr lang="en-US" altLang="en-US" i="1" dirty="0"/>
              <a:t>Q</a:t>
            </a:r>
            <a:r>
              <a:rPr lang="en-US" altLang="en-US" i="1" baseline="-25000" dirty="0"/>
              <a:t>0</a:t>
            </a:r>
            <a:r>
              <a:rPr lang="en-US" altLang="en-US" i="1" dirty="0"/>
              <a:t> </a:t>
            </a:r>
            <a:r>
              <a:rPr lang="en-US" altLang="en-US" dirty="0"/>
              <a:t>which is served</a:t>
            </a:r>
            <a:r>
              <a:rPr lang="en-US" altLang="en-US" i="1" dirty="0"/>
              <a:t> </a:t>
            </a:r>
            <a:r>
              <a:rPr lang="en-US" altLang="en-US" dirty="0"/>
              <a:t>in</a:t>
            </a:r>
            <a:r>
              <a:rPr lang="en-US" altLang="en-US" i="1" dirty="0"/>
              <a:t> </a:t>
            </a:r>
            <a:r>
              <a:rPr lang="en-US" altLang="en-US" dirty="0"/>
              <a:t>RR</a:t>
            </a:r>
          </a:p>
          <a:p>
            <a:pPr lvl="2"/>
            <a:r>
              <a:rPr lang="en-US" altLang="en-US" sz="1600" dirty="0"/>
              <a:t>When it gains CPU, the process receives 8 milliseconds</a:t>
            </a:r>
          </a:p>
          <a:p>
            <a:pPr lvl="2"/>
            <a:r>
              <a:rPr lang="en-US" altLang="en-US" sz="1600" dirty="0"/>
              <a:t>If it does not finish in 8 milliseconds, the process  is moved to queue </a:t>
            </a:r>
            <a:r>
              <a:rPr lang="en-US" altLang="en-US" sz="1600" i="1" dirty="0"/>
              <a:t>Q</a:t>
            </a:r>
            <a:r>
              <a:rPr lang="en-US" altLang="en-US" sz="1600" baseline="-25000" dirty="0"/>
              <a:t>1</a:t>
            </a:r>
            <a:endParaRPr lang="en-US" altLang="en-US" sz="1600" dirty="0"/>
          </a:p>
          <a:p>
            <a:pPr lvl="1"/>
            <a:r>
              <a:rPr lang="en-US" altLang="en-US" dirty="0"/>
              <a:t>At </a:t>
            </a:r>
            <a:r>
              <a:rPr lang="en-US" altLang="en-US" i="1" dirty="0"/>
              <a:t>Q</a:t>
            </a:r>
            <a:r>
              <a:rPr lang="en-US" altLang="en-US" baseline="-25000" dirty="0"/>
              <a:t>1</a:t>
            </a:r>
            <a:r>
              <a:rPr lang="en-US" altLang="en-US" dirty="0"/>
              <a:t> job is again served in RR and receives 16 additional milliseconds</a:t>
            </a:r>
          </a:p>
          <a:p>
            <a:pPr lvl="2"/>
            <a:r>
              <a:rPr lang="en-US" altLang="en-US" sz="1600" dirty="0"/>
              <a:t>If it still does not complete, it is preempted and moved to queue </a:t>
            </a:r>
            <a:r>
              <a:rPr lang="en-US" altLang="en-US" sz="1600" i="1" dirty="0"/>
              <a:t>Q</a:t>
            </a:r>
            <a:r>
              <a:rPr lang="en-US" altLang="en-US" sz="1600" baseline="-25000" dirty="0"/>
              <a:t>2</a:t>
            </a:r>
            <a:endParaRPr lang="en-US" altLang="en-US" sz="1600" dirty="0"/>
          </a:p>
        </p:txBody>
      </p:sp>
      <p:pic>
        <p:nvPicPr>
          <p:cNvPr id="59395" name="Picture 1">
            <a:extLst>
              <a:ext uri="{FF2B5EF4-FFF2-40B4-BE49-F238E27FC236}">
                <a16:creationId xmlns:a16="http://schemas.microsoft.com/office/drawing/2014/main" id="{BE9B9DB7-2D01-4469-B225-66245C9CC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769" y="2673752"/>
            <a:ext cx="3344406" cy="203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647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5E530708-9C89-4AD9-BB13-73771C0F0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60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Scheduling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4EB10D59-818F-4E4B-B4C9-ED90EEB4F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4550" y="1273175"/>
            <a:ext cx="7981398" cy="3546475"/>
          </a:xfrm>
        </p:spPr>
        <p:txBody>
          <a:bodyPr/>
          <a:lstStyle/>
          <a:p>
            <a:r>
              <a:rPr lang="en-US" altLang="en-US" sz="2400" dirty="0" smtClean="0"/>
              <a:t>Distinction between user-level and kernel-level threads</a:t>
            </a:r>
          </a:p>
          <a:p>
            <a:pPr lvl="1"/>
            <a:r>
              <a:rPr lang="en-US" altLang="en-US" sz="2400" dirty="0" smtClean="0"/>
              <a:t>When threads supported, threads scheduled, not processes</a:t>
            </a:r>
          </a:p>
          <a:p>
            <a:r>
              <a:rPr lang="en-US" altLang="en-US" sz="2400" dirty="0" smtClean="0"/>
              <a:t>Many-to-one </a:t>
            </a:r>
            <a:r>
              <a:rPr lang="en-US" altLang="en-US" sz="2400" dirty="0"/>
              <a:t>and many-to-many models, thread library schedules </a:t>
            </a:r>
            <a:r>
              <a:rPr lang="en-US" altLang="en-US" sz="2400" dirty="0">
                <a:solidFill>
                  <a:srgbClr val="0000FF"/>
                </a:solidFill>
              </a:rPr>
              <a:t>user</a:t>
            </a:r>
            <a:r>
              <a:rPr lang="en-US" altLang="en-US" sz="2400" dirty="0"/>
              <a:t>-level threads to run on LWP</a:t>
            </a:r>
          </a:p>
          <a:p>
            <a:pPr lvl="1"/>
            <a:r>
              <a:rPr lang="en-US" altLang="en-US" sz="2400" dirty="0"/>
              <a:t>Known as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process-contention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scope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PCS</a:t>
            </a:r>
            <a:r>
              <a:rPr lang="en-US" altLang="en-US" sz="2400" dirty="0"/>
              <a:t>)</a:t>
            </a:r>
            <a:r>
              <a:rPr lang="en-US" altLang="en-US" sz="2400" b="1" dirty="0"/>
              <a:t> </a:t>
            </a:r>
            <a:r>
              <a:rPr lang="en-US" altLang="en-US" sz="2400" dirty="0"/>
              <a:t>since scheduling competition is within the process</a:t>
            </a:r>
          </a:p>
          <a:p>
            <a:pPr lvl="1"/>
            <a:r>
              <a:rPr lang="en-US" altLang="en-US" sz="2400" dirty="0"/>
              <a:t>Typically done via priority set by programmer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Kernel</a:t>
            </a:r>
            <a:r>
              <a:rPr lang="en-US" altLang="en-US" sz="2400" dirty="0"/>
              <a:t> thread scheduled onto available CPU is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system-contention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scope</a:t>
            </a:r>
            <a:r>
              <a:rPr lang="en-US" altLang="en-US" sz="2400" b="1" dirty="0"/>
              <a:t>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SCS</a:t>
            </a:r>
            <a:r>
              <a:rPr lang="en-US" altLang="en-US" sz="2400" dirty="0"/>
              <a:t>) – competition among all threads in system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103EDDAD-6601-404C-A683-E0A4F4E97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613" y="226237"/>
            <a:ext cx="7977187" cy="5762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Pthread</a:t>
            </a:r>
            <a:r>
              <a:rPr lang="en-US" altLang="en-US" dirty="0"/>
              <a:t> Scheduling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05F13962-8C93-49C9-9F65-D56A140A3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5" y="1336675"/>
            <a:ext cx="7623109" cy="3546475"/>
          </a:xfrm>
        </p:spPr>
        <p:txBody>
          <a:bodyPr/>
          <a:lstStyle/>
          <a:p>
            <a:r>
              <a:rPr lang="en-US" altLang="en-US" sz="2400" dirty="0"/>
              <a:t>API allows specifying either PCS or SCS during thread creation</a:t>
            </a:r>
          </a:p>
          <a:p>
            <a:pPr lvl="1"/>
            <a:r>
              <a:rPr lang="en-US" altLang="en-US" sz="2400" dirty="0"/>
              <a:t>PTHREAD_SCOPE_PROCESS schedules threads using PCS scheduling</a:t>
            </a:r>
          </a:p>
          <a:p>
            <a:pPr lvl="1"/>
            <a:r>
              <a:rPr lang="en-US" altLang="en-US" sz="2400" dirty="0"/>
              <a:t>PTHREAD_SCOPE_SYSTEM schedules threads using SCS scheduling</a:t>
            </a:r>
          </a:p>
          <a:p>
            <a:r>
              <a:rPr lang="en-US" altLang="en-US" sz="2400" dirty="0"/>
              <a:t>Can be limited by OS – Linux and macOS only allow PTHREAD_SCOPE_SYSTEM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72B3D0AB-2002-4908-882F-E691F7338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3770" y="224522"/>
            <a:ext cx="7903029" cy="5762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Pthread</a:t>
            </a:r>
            <a:r>
              <a:rPr lang="en-US" altLang="en-US" dirty="0"/>
              <a:t> Scheduling API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B97D95DB-777A-482C-BA27-4C2D3C6CA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8288" y="942975"/>
            <a:ext cx="6818312" cy="4919663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#include &lt;</a:t>
            </a:r>
            <a:r>
              <a:rPr lang="en-US" altLang="en-US" sz="1400" dirty="0" err="1">
                <a:latin typeface="Courier New" panose="02070309020205020404" pitchFamily="49" charset="0"/>
              </a:rPr>
              <a:t>pthread.h</a:t>
            </a:r>
            <a:r>
              <a:rPr lang="en-US" altLang="en-US" sz="1400" dirty="0">
                <a:latin typeface="Courier New" panose="02070309020205020404" pitchFamily="49" charset="0"/>
              </a:rPr>
              <a:t>&gt;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#include &lt;</a:t>
            </a:r>
            <a:r>
              <a:rPr lang="en-US" altLang="en-US" sz="1400" dirty="0" err="1">
                <a:latin typeface="Courier New" panose="02070309020205020404" pitchFamily="49" charset="0"/>
              </a:rPr>
              <a:t>stdio.h</a:t>
            </a:r>
            <a:r>
              <a:rPr lang="en-US" altLang="en-US" sz="1400" dirty="0">
                <a:latin typeface="Courier New" panose="02070309020205020404" pitchFamily="49" charset="0"/>
              </a:rPr>
              <a:t>&gt;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#define NUM_THREADS 5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dirty="0" err="1">
                <a:latin typeface="Courier New" panose="02070309020205020404" pitchFamily="49" charset="0"/>
              </a:rPr>
              <a:t>int</a:t>
            </a:r>
            <a:r>
              <a:rPr lang="en-US" altLang="en-US" sz="1400" dirty="0">
                <a:latin typeface="Courier New" panose="02070309020205020404" pitchFamily="49" charset="0"/>
              </a:rPr>
              <a:t> main(</a:t>
            </a:r>
            <a:r>
              <a:rPr lang="en-US" altLang="en-US" sz="1400" dirty="0" err="1">
                <a:latin typeface="Courier New" panose="02070309020205020404" pitchFamily="49" charset="0"/>
              </a:rPr>
              <a:t>int</a:t>
            </a:r>
            <a:r>
              <a:rPr lang="en-US" altLang="en-US" sz="1400" dirty="0">
                <a:latin typeface="Courier New" panose="02070309020205020404" pitchFamily="49" charset="0"/>
              </a:rPr>
              <a:t> </a:t>
            </a:r>
            <a:r>
              <a:rPr lang="en-US" altLang="en-US" sz="1400" dirty="0" err="1">
                <a:latin typeface="Courier New" panose="02070309020205020404" pitchFamily="49" charset="0"/>
              </a:rPr>
              <a:t>argc</a:t>
            </a:r>
            <a:r>
              <a:rPr lang="en-US" altLang="en-US" sz="1400" dirty="0">
                <a:latin typeface="Courier New" panose="02070309020205020404" pitchFamily="49" charset="0"/>
              </a:rPr>
              <a:t>, char *</a:t>
            </a:r>
            <a:r>
              <a:rPr lang="en-US" altLang="en-US" sz="1400" dirty="0" err="1">
                <a:latin typeface="Courier New" panose="02070309020205020404" pitchFamily="49" charset="0"/>
              </a:rPr>
              <a:t>argv</a:t>
            </a:r>
            <a:r>
              <a:rPr lang="en-US" altLang="en-US" sz="1400" dirty="0">
                <a:latin typeface="Courier New" panose="02070309020205020404" pitchFamily="49" charset="0"/>
              </a:rPr>
              <a:t>[]) 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</a:t>
            </a:r>
            <a:r>
              <a:rPr lang="en-US" altLang="en-US" sz="1400" dirty="0" err="1">
                <a:latin typeface="Courier New" panose="02070309020205020404" pitchFamily="49" charset="0"/>
              </a:rPr>
              <a:t>int</a:t>
            </a:r>
            <a:r>
              <a:rPr lang="en-US" altLang="en-US" sz="1400" dirty="0">
                <a:latin typeface="Courier New" panose="02070309020205020404" pitchFamily="49" charset="0"/>
              </a:rPr>
              <a:t> 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, scope;</a:t>
            </a:r>
            <a:br>
              <a:rPr lang="en-US" altLang="en-US" sz="1400" dirty="0">
                <a:latin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</a:rPr>
              <a:t>   </a:t>
            </a:r>
            <a:r>
              <a:rPr lang="en-US" altLang="en-US" sz="1400" dirty="0" err="1">
                <a:latin typeface="Courier New" panose="02070309020205020404" pitchFamily="49" charset="0"/>
              </a:rPr>
              <a:t>pthread_t</a:t>
            </a:r>
            <a:r>
              <a:rPr lang="en-US" altLang="en-US" sz="1400" dirty="0">
                <a:latin typeface="Courier New" panose="02070309020205020404" pitchFamily="49" charset="0"/>
              </a:rPr>
              <a:t> </a:t>
            </a:r>
            <a:r>
              <a:rPr lang="en-US" altLang="en-US" sz="1400" dirty="0" err="1">
                <a:latin typeface="Courier New" panose="02070309020205020404" pitchFamily="49" charset="0"/>
              </a:rPr>
              <a:t>tid</a:t>
            </a:r>
            <a:r>
              <a:rPr lang="en-US" altLang="en-US" sz="1400" dirty="0">
                <a:latin typeface="Courier New" panose="02070309020205020404" pitchFamily="49" charset="0"/>
              </a:rPr>
              <a:t>[NUM THREADS];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</a:t>
            </a:r>
            <a:r>
              <a:rPr lang="en-US" altLang="en-US" sz="1400" dirty="0" err="1">
                <a:latin typeface="Courier New" panose="02070309020205020404" pitchFamily="49" charset="0"/>
              </a:rPr>
              <a:t>pthread_attr_t</a:t>
            </a:r>
            <a:r>
              <a:rPr lang="en-US" altLang="en-US" sz="1400" dirty="0">
                <a:latin typeface="Courier New" panose="02070309020205020404" pitchFamily="49" charset="0"/>
              </a:rPr>
              <a:t> </a:t>
            </a:r>
            <a:r>
              <a:rPr lang="en-US" altLang="en-US" sz="1400" dirty="0" err="1">
                <a:latin typeface="Courier New" panose="02070309020205020404" pitchFamily="49" charset="0"/>
              </a:rPr>
              <a:t>attr</a:t>
            </a:r>
            <a:r>
              <a:rPr lang="en-US" altLang="en-US" sz="1400" dirty="0">
                <a:latin typeface="Courier New" panose="02070309020205020404" pitchFamily="49" charset="0"/>
              </a:rPr>
              <a:t>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/* get the default attributes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</a:t>
            </a:r>
            <a:r>
              <a:rPr lang="en-US" altLang="en-US" sz="1400" dirty="0" err="1">
                <a:latin typeface="Courier New" panose="02070309020205020404" pitchFamily="49" charset="0"/>
              </a:rPr>
              <a:t>pthread_attr_init</a:t>
            </a:r>
            <a:r>
              <a:rPr lang="en-US" altLang="en-US" sz="1400" dirty="0">
                <a:latin typeface="Courier New" panose="02070309020205020404" pitchFamily="49" charset="0"/>
              </a:rPr>
              <a:t>(&amp;</a:t>
            </a:r>
            <a:r>
              <a:rPr lang="en-US" altLang="en-US" sz="1400" dirty="0" err="1">
                <a:latin typeface="Courier New" panose="02070309020205020404" pitchFamily="49" charset="0"/>
              </a:rPr>
              <a:t>attr</a:t>
            </a:r>
            <a:r>
              <a:rPr lang="en-US" altLang="en-US" sz="1400" dirty="0">
                <a:latin typeface="Courier New" panose="02070309020205020404" pitchFamily="49" charset="0"/>
              </a:rPr>
              <a:t>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/* first inquire on the current scope */</a:t>
            </a:r>
            <a:br>
              <a:rPr lang="en-US" altLang="en-US" sz="1400" dirty="0">
                <a:latin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</a:rPr>
              <a:t>   if (</a:t>
            </a:r>
            <a:r>
              <a:rPr lang="en-US" alt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pthread_attr_getscope</a:t>
            </a:r>
            <a:r>
              <a:rPr lang="en-US" altLang="en-US" sz="1400" dirty="0">
                <a:latin typeface="Courier New" panose="02070309020205020404" pitchFamily="49" charset="0"/>
              </a:rPr>
              <a:t>(&amp;</a:t>
            </a:r>
            <a:r>
              <a:rPr lang="en-US" altLang="en-US" sz="1400" dirty="0" err="1">
                <a:latin typeface="Courier New" panose="02070309020205020404" pitchFamily="49" charset="0"/>
              </a:rPr>
              <a:t>attr</a:t>
            </a:r>
            <a:r>
              <a:rPr lang="en-US" altLang="en-US" sz="1400" dirty="0">
                <a:latin typeface="Courier New" panose="02070309020205020404" pitchFamily="49" charset="0"/>
              </a:rPr>
              <a:t>, &amp;scope) !=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  </a:t>
            </a:r>
            <a:r>
              <a:rPr lang="en-US" altLang="en-US" sz="1400" dirty="0" err="1">
                <a:latin typeface="Courier New" panose="02070309020205020404" pitchFamily="49" charset="0"/>
              </a:rPr>
              <a:t>fprintf</a:t>
            </a:r>
            <a:r>
              <a:rPr lang="en-US" altLang="en-US" sz="1400" dirty="0">
                <a:latin typeface="Courier New" panose="02070309020205020404" pitchFamily="49" charset="0"/>
              </a:rPr>
              <a:t>(</a:t>
            </a:r>
            <a:r>
              <a:rPr lang="en-US" altLang="en-US" sz="1400" dirty="0" err="1">
                <a:latin typeface="Courier New" panose="02070309020205020404" pitchFamily="49" charset="0"/>
              </a:rPr>
              <a:t>stderr</a:t>
            </a:r>
            <a:r>
              <a:rPr lang="en-US" altLang="en-US" sz="1400" dirty="0">
                <a:latin typeface="Courier New" panose="02070309020205020404" pitchFamily="49" charset="0"/>
              </a:rPr>
              <a:t>, "Unable to get scheduling scope\n");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else 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  if (scope == PTHREAD_SCOPE_PROCESS)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     </a:t>
            </a:r>
            <a:r>
              <a:rPr lang="en-US" altLang="en-US" sz="1400" dirty="0" err="1">
                <a:latin typeface="Courier New" panose="02070309020205020404" pitchFamily="49" charset="0"/>
              </a:rPr>
              <a:t>printf</a:t>
            </a:r>
            <a:r>
              <a:rPr lang="en-US" altLang="en-US" sz="1400" dirty="0">
                <a:latin typeface="Courier New" panose="02070309020205020404" pitchFamily="49" charset="0"/>
              </a:rPr>
              <a:t>("PTHREAD_SCOPE_PROCESS");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  else if (scope == PTHREAD_SCOPE_SYSTEM)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     </a:t>
            </a:r>
            <a:r>
              <a:rPr lang="en-US" altLang="en-US" sz="1400" dirty="0" err="1">
                <a:latin typeface="Courier New" panose="02070309020205020404" pitchFamily="49" charset="0"/>
              </a:rPr>
              <a:t>printf</a:t>
            </a:r>
            <a:r>
              <a:rPr lang="en-US" altLang="en-US" sz="1400" dirty="0">
                <a:latin typeface="Courier New" panose="02070309020205020404" pitchFamily="49" charset="0"/>
              </a:rPr>
              <a:t>("PTHREAD_SCOPE_SYSTEM");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  else</a:t>
            </a:r>
            <a:br>
              <a:rPr lang="en-US" altLang="en-US" sz="1400" dirty="0">
                <a:latin typeface="Courier New" panose="02070309020205020404" pitchFamily="49" charset="0"/>
              </a:rPr>
            </a:br>
            <a:r>
              <a:rPr lang="en-US" altLang="en-US" sz="1400" dirty="0">
                <a:latin typeface="Courier New" panose="02070309020205020404" pitchFamily="49" charset="0"/>
              </a:rPr>
              <a:t>         </a:t>
            </a:r>
            <a:r>
              <a:rPr lang="en-US" altLang="en-US" sz="1400" dirty="0" err="1">
                <a:latin typeface="Courier New" panose="02070309020205020404" pitchFamily="49" charset="0"/>
              </a:rPr>
              <a:t>fprintf</a:t>
            </a:r>
            <a:r>
              <a:rPr lang="en-US" altLang="en-US" sz="1400" dirty="0">
                <a:latin typeface="Courier New" panose="02070309020205020404" pitchFamily="49" charset="0"/>
              </a:rPr>
              <a:t>(</a:t>
            </a:r>
            <a:r>
              <a:rPr lang="en-US" altLang="en-US" sz="1400" dirty="0" err="1">
                <a:latin typeface="Courier New" panose="02070309020205020404" pitchFamily="49" charset="0"/>
              </a:rPr>
              <a:t>stderr</a:t>
            </a:r>
            <a:r>
              <a:rPr lang="en-US" altLang="en-US" sz="1400" dirty="0">
                <a:latin typeface="Courier New" panose="02070309020205020404" pitchFamily="49" charset="0"/>
              </a:rPr>
              <a:t>, "Illegal scope value.\n");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1393D9C5-7295-4A4A-95B0-13D4147B5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1094" y="231158"/>
            <a:ext cx="7837714" cy="5762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Pthread</a:t>
            </a:r>
            <a:r>
              <a:rPr lang="en-US" altLang="en-US" dirty="0"/>
              <a:t> Scheduling API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DE0BE125-B65D-4233-99FB-D540D5E26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1193800"/>
            <a:ext cx="7321550" cy="4765675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   /* set the scheduling algorithm to PCS or SCS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   </a:t>
            </a:r>
            <a:r>
              <a:rPr lang="en-US" altLang="en-US" sz="1700" dirty="0" err="1">
                <a:solidFill>
                  <a:srgbClr val="0000FF"/>
                </a:solidFill>
                <a:latin typeface="Courier New" panose="02070309020205020404" pitchFamily="49" charset="0"/>
              </a:rPr>
              <a:t>pthread_attr_setscope</a:t>
            </a:r>
            <a:r>
              <a:rPr lang="en-US" altLang="en-US" sz="1700" dirty="0">
                <a:latin typeface="Courier New" panose="02070309020205020404" pitchFamily="49" charset="0"/>
              </a:rPr>
              <a:t>(&amp;</a:t>
            </a:r>
            <a:r>
              <a:rPr lang="en-US" altLang="en-US" sz="1700" dirty="0" err="1">
                <a:latin typeface="Courier New" panose="02070309020205020404" pitchFamily="49" charset="0"/>
              </a:rPr>
              <a:t>attr</a:t>
            </a:r>
            <a:r>
              <a:rPr lang="en-US" altLang="en-US" sz="1700" dirty="0">
                <a:latin typeface="Courier New" panose="02070309020205020404" pitchFamily="49" charset="0"/>
              </a:rPr>
              <a:t>, PTHREAD_SCOPE_SYSTEM);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   /* create the threads */</a:t>
            </a:r>
            <a:br>
              <a:rPr lang="en-US" altLang="en-US" sz="1700" dirty="0">
                <a:latin typeface="Courier New" panose="02070309020205020404" pitchFamily="49" charset="0"/>
              </a:rPr>
            </a:br>
            <a:r>
              <a:rPr lang="en-US" altLang="en-US" sz="1700" dirty="0">
                <a:latin typeface="Courier New" panose="02070309020205020404" pitchFamily="49" charset="0"/>
              </a:rPr>
              <a:t>   for (</a:t>
            </a:r>
            <a:r>
              <a:rPr lang="en-US" altLang="en-US" sz="1700" dirty="0" err="1">
                <a:latin typeface="Courier New" panose="02070309020205020404" pitchFamily="49" charset="0"/>
              </a:rPr>
              <a:t>i</a:t>
            </a:r>
            <a:r>
              <a:rPr lang="en-US" altLang="en-US" sz="1700" dirty="0">
                <a:latin typeface="Courier New" panose="02070309020205020404" pitchFamily="49" charset="0"/>
              </a:rPr>
              <a:t> = 0; </a:t>
            </a:r>
            <a:r>
              <a:rPr lang="en-US" altLang="en-US" sz="1700" dirty="0" err="1">
                <a:latin typeface="Courier New" panose="02070309020205020404" pitchFamily="49" charset="0"/>
              </a:rPr>
              <a:t>i</a:t>
            </a:r>
            <a:r>
              <a:rPr lang="en-US" altLang="en-US" sz="1700" dirty="0">
                <a:latin typeface="Courier New" panose="02070309020205020404" pitchFamily="49" charset="0"/>
              </a:rPr>
              <a:t> &lt; NUM_THREADS; </a:t>
            </a:r>
            <a:r>
              <a:rPr lang="en-US" altLang="en-US" sz="1700" dirty="0" err="1">
                <a:latin typeface="Courier New" panose="02070309020205020404" pitchFamily="49" charset="0"/>
              </a:rPr>
              <a:t>i</a:t>
            </a:r>
            <a:r>
              <a:rPr lang="en-US" altLang="en-US" sz="1700" dirty="0">
                <a:latin typeface="Courier New" panose="02070309020205020404" pitchFamily="49" charset="0"/>
              </a:rPr>
              <a:t>++)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      </a:t>
            </a:r>
            <a:r>
              <a:rPr lang="en-US" altLang="en-US" sz="1700" dirty="0" err="1">
                <a:latin typeface="Courier New" panose="02070309020205020404" pitchFamily="49" charset="0"/>
              </a:rPr>
              <a:t>pthread_create</a:t>
            </a:r>
            <a:r>
              <a:rPr lang="en-US" altLang="en-US" sz="1700" dirty="0">
                <a:latin typeface="Courier New" panose="02070309020205020404" pitchFamily="49" charset="0"/>
              </a:rPr>
              <a:t>(&amp;</a:t>
            </a:r>
            <a:r>
              <a:rPr lang="en-US" altLang="en-US" sz="1700" dirty="0" err="1">
                <a:latin typeface="Courier New" panose="02070309020205020404" pitchFamily="49" charset="0"/>
              </a:rPr>
              <a:t>tid</a:t>
            </a:r>
            <a:r>
              <a:rPr lang="en-US" altLang="en-US" sz="1700" dirty="0">
                <a:latin typeface="Courier New" panose="02070309020205020404" pitchFamily="49" charset="0"/>
              </a:rPr>
              <a:t>[</a:t>
            </a:r>
            <a:r>
              <a:rPr lang="en-US" altLang="en-US" sz="1700" dirty="0" err="1">
                <a:latin typeface="Courier New" panose="02070309020205020404" pitchFamily="49" charset="0"/>
              </a:rPr>
              <a:t>i</a:t>
            </a:r>
            <a:r>
              <a:rPr lang="en-US" altLang="en-US" sz="1700" dirty="0">
                <a:latin typeface="Courier New" panose="02070309020205020404" pitchFamily="49" charset="0"/>
              </a:rPr>
              <a:t>],&amp;</a:t>
            </a:r>
            <a:r>
              <a:rPr lang="en-US" altLang="en-US" sz="1700" dirty="0" err="1">
                <a:latin typeface="Courier New" panose="02070309020205020404" pitchFamily="49" charset="0"/>
              </a:rPr>
              <a:t>attr,runner,NULL</a:t>
            </a:r>
            <a:r>
              <a:rPr lang="en-US" altLang="en-US" sz="1700" dirty="0">
                <a:latin typeface="Courier New" panose="02070309020205020404" pitchFamily="49" charset="0"/>
              </a:rPr>
              <a:t>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   /* now join on each thread */</a:t>
            </a:r>
            <a:br>
              <a:rPr lang="en-US" altLang="en-US" sz="1700" dirty="0">
                <a:latin typeface="Courier New" panose="02070309020205020404" pitchFamily="49" charset="0"/>
              </a:rPr>
            </a:br>
            <a:r>
              <a:rPr lang="en-US" altLang="en-US" sz="1700" dirty="0">
                <a:latin typeface="Courier New" panose="02070309020205020404" pitchFamily="49" charset="0"/>
              </a:rPr>
              <a:t>   for (</a:t>
            </a:r>
            <a:r>
              <a:rPr lang="en-US" altLang="en-US" sz="1700" dirty="0" err="1">
                <a:latin typeface="Courier New" panose="02070309020205020404" pitchFamily="49" charset="0"/>
              </a:rPr>
              <a:t>i</a:t>
            </a:r>
            <a:r>
              <a:rPr lang="en-US" altLang="en-US" sz="1700" dirty="0">
                <a:latin typeface="Courier New" panose="02070309020205020404" pitchFamily="49" charset="0"/>
              </a:rPr>
              <a:t> = 0; </a:t>
            </a:r>
            <a:r>
              <a:rPr lang="en-US" altLang="en-US" sz="1700" dirty="0" err="1">
                <a:latin typeface="Courier New" panose="02070309020205020404" pitchFamily="49" charset="0"/>
              </a:rPr>
              <a:t>i</a:t>
            </a:r>
            <a:r>
              <a:rPr lang="en-US" altLang="en-US" sz="1700" dirty="0">
                <a:latin typeface="Courier New" panose="02070309020205020404" pitchFamily="49" charset="0"/>
              </a:rPr>
              <a:t> &lt; NUM_THREADS; </a:t>
            </a:r>
            <a:r>
              <a:rPr lang="en-US" altLang="en-US" sz="1700" dirty="0" err="1">
                <a:latin typeface="Courier New" panose="02070309020205020404" pitchFamily="49" charset="0"/>
              </a:rPr>
              <a:t>i</a:t>
            </a:r>
            <a:r>
              <a:rPr lang="en-US" altLang="en-US" sz="1700" dirty="0">
                <a:latin typeface="Courier New" panose="02070309020205020404" pitchFamily="49" charset="0"/>
              </a:rPr>
              <a:t>++)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      </a:t>
            </a:r>
            <a:r>
              <a:rPr lang="en-US" altLang="en-US" sz="1700" dirty="0" err="1">
                <a:latin typeface="Courier New" panose="02070309020205020404" pitchFamily="49" charset="0"/>
              </a:rPr>
              <a:t>pthread_join</a:t>
            </a:r>
            <a:r>
              <a:rPr lang="en-US" altLang="en-US" sz="1700" dirty="0">
                <a:latin typeface="Courier New" panose="02070309020205020404" pitchFamily="49" charset="0"/>
              </a:rPr>
              <a:t>(</a:t>
            </a:r>
            <a:r>
              <a:rPr lang="en-US" altLang="en-US" sz="1700" dirty="0" err="1">
                <a:latin typeface="Courier New" panose="02070309020205020404" pitchFamily="49" charset="0"/>
              </a:rPr>
              <a:t>tid</a:t>
            </a:r>
            <a:r>
              <a:rPr lang="en-US" altLang="en-US" sz="1700" dirty="0">
                <a:latin typeface="Courier New" panose="02070309020205020404" pitchFamily="49" charset="0"/>
              </a:rPr>
              <a:t>[</a:t>
            </a:r>
            <a:r>
              <a:rPr lang="en-US" altLang="en-US" sz="1700" dirty="0" err="1">
                <a:latin typeface="Courier New" panose="02070309020205020404" pitchFamily="49" charset="0"/>
              </a:rPr>
              <a:t>i</a:t>
            </a:r>
            <a:r>
              <a:rPr lang="en-US" altLang="en-US" sz="1700" dirty="0">
                <a:latin typeface="Courier New" panose="02070309020205020404" pitchFamily="49" charset="0"/>
              </a:rPr>
              <a:t>], NULL);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}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/* Each thread will begin control in this function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void *runner(void *</a:t>
            </a:r>
            <a:r>
              <a:rPr lang="en-US" altLang="en-US" sz="1700" dirty="0" err="1">
                <a:latin typeface="Courier New" panose="02070309020205020404" pitchFamily="49" charset="0"/>
              </a:rPr>
              <a:t>param</a:t>
            </a:r>
            <a:r>
              <a:rPr lang="en-US" altLang="en-US" sz="1700" dirty="0">
                <a:latin typeface="Courier New" panose="02070309020205020404" pitchFamily="49" charset="0"/>
              </a:rPr>
              <a:t>)</a:t>
            </a:r>
            <a:br>
              <a:rPr lang="en-US" altLang="en-US" sz="1700" dirty="0">
                <a:latin typeface="Courier New" panose="02070309020205020404" pitchFamily="49" charset="0"/>
              </a:rPr>
            </a:br>
            <a:r>
              <a:rPr lang="en-US" altLang="en-US" sz="1700" dirty="0">
                <a:latin typeface="Courier New" panose="02070309020205020404" pitchFamily="49" charset="0"/>
              </a:rPr>
              <a:t>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   /* do some work ...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   </a:t>
            </a:r>
            <a:r>
              <a:rPr lang="en-US" altLang="en-US" sz="1700" dirty="0" err="1">
                <a:latin typeface="Courier New" panose="02070309020205020404" pitchFamily="49" charset="0"/>
              </a:rPr>
              <a:t>pthread_exit</a:t>
            </a:r>
            <a:r>
              <a:rPr lang="en-US" altLang="en-US" sz="1700" dirty="0">
                <a:latin typeface="Courier New" panose="02070309020205020404" pitchFamily="49" charset="0"/>
              </a:rPr>
              <a:t>(0);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dirty="0">
                <a:latin typeface="Courier New" panose="02070309020205020404" pitchFamily="49" charset="0"/>
              </a:rPr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BF0D8640-FCB0-4988-9C40-1D8E1028F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613" y="228830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Multiple-Processor Scheduling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2B71E613-2379-4021-8ED5-E28359256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4441" y="1122363"/>
            <a:ext cx="7788501" cy="4808537"/>
          </a:xfrm>
        </p:spPr>
        <p:txBody>
          <a:bodyPr/>
          <a:lstStyle/>
          <a:p>
            <a:r>
              <a:rPr lang="en-US" altLang="en-US" sz="2800" dirty="0"/>
              <a:t>CPU scheduling more complex when multiple CPUs are available</a:t>
            </a:r>
          </a:p>
          <a:p>
            <a:r>
              <a:rPr lang="en-US" altLang="en-US" sz="2800" dirty="0" err="1"/>
              <a:t>Multiprocess</a:t>
            </a:r>
            <a:r>
              <a:rPr lang="en-US" altLang="en-US" sz="2800" dirty="0"/>
              <a:t> may be any one of the following architectures:</a:t>
            </a:r>
            <a:endParaRPr lang="en-US" altLang="en-US" sz="1050" dirty="0"/>
          </a:p>
          <a:p>
            <a:pPr lvl="1"/>
            <a:r>
              <a:rPr lang="en-US" altLang="en-US" sz="2800" dirty="0"/>
              <a:t>Multicore CPUs</a:t>
            </a:r>
          </a:p>
          <a:p>
            <a:pPr lvl="1"/>
            <a:r>
              <a:rPr lang="en-US" altLang="en-US" sz="2800" dirty="0"/>
              <a:t>Multithreaded cores</a:t>
            </a:r>
          </a:p>
          <a:p>
            <a:pPr lvl="1"/>
            <a:r>
              <a:rPr lang="en-US" altLang="en-US" sz="2800" dirty="0"/>
              <a:t>NUMA systems</a:t>
            </a:r>
          </a:p>
          <a:p>
            <a:pPr lvl="1"/>
            <a:r>
              <a:rPr lang="en-US" altLang="en-US" sz="2800" dirty="0"/>
              <a:t>Heterogeneous multiprocessing</a:t>
            </a:r>
          </a:p>
          <a:p>
            <a:pPr lvl="1"/>
            <a:endParaRPr lang="en-US" altLang="en-US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C7F1E55F-983C-47F8-ADBE-54E15FEF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/>
              <a:t>Multiple-Processor Scheduling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7A08C823-220F-4189-B103-BC03391E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Symmetric multiprocessing (SMP) is where each processor is </a:t>
            </a:r>
            <a:r>
              <a:rPr lang="en-US" altLang="en-US" sz="2400" dirty="0" smtClean="0"/>
              <a:t>self-scheduling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(a) All </a:t>
            </a:r>
            <a:r>
              <a:rPr lang="en-US" altLang="en-US" sz="2400" dirty="0"/>
              <a:t>threads may be in a common ready </a:t>
            </a:r>
            <a:r>
              <a:rPr lang="en-US" altLang="en-US" sz="2400" dirty="0" smtClean="0"/>
              <a:t>queue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(b) Each </a:t>
            </a:r>
            <a:r>
              <a:rPr lang="en-US" altLang="en-US" sz="2400" dirty="0"/>
              <a:t>processor may have its own private queue of </a:t>
            </a:r>
            <a:r>
              <a:rPr lang="en-US" altLang="en-US" sz="2400" dirty="0" smtClean="0"/>
              <a:t>threads</a:t>
            </a:r>
            <a:endParaRPr lang="en-US" altLang="en-US" sz="2400" dirty="0"/>
          </a:p>
        </p:txBody>
      </p:sp>
      <p:pic>
        <p:nvPicPr>
          <p:cNvPr id="71683" name="Picture 3">
            <a:extLst>
              <a:ext uri="{FF2B5EF4-FFF2-40B4-BE49-F238E27FC236}">
                <a16:creationId xmlns:a16="http://schemas.microsoft.com/office/drawing/2014/main" id="{4F31D85D-3236-4616-BD79-8F32A1CE2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7" y="3412442"/>
            <a:ext cx="53816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4EE83DAD-0182-4281-9CC2-965A55B6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222868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Multicore Processors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AEEE112F-E1F9-4A4D-91F5-E4A039580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434" y="1233488"/>
            <a:ext cx="7669762" cy="4530725"/>
          </a:xfrm>
        </p:spPr>
        <p:txBody>
          <a:bodyPr/>
          <a:lstStyle/>
          <a:p>
            <a:r>
              <a:rPr lang="en-US" altLang="en-US" sz="2400" dirty="0"/>
              <a:t>Recent trend to place multiple processor cores on same physical chip</a:t>
            </a:r>
          </a:p>
          <a:p>
            <a:pPr lvl="1"/>
            <a:r>
              <a:rPr lang="en-US" altLang="en-US" sz="2400" dirty="0"/>
              <a:t>Faster and consumes less power</a:t>
            </a:r>
          </a:p>
          <a:p>
            <a:r>
              <a:rPr lang="en-US" altLang="en-US" sz="2400" dirty="0"/>
              <a:t>Multiple threads per core also growing</a:t>
            </a:r>
          </a:p>
          <a:p>
            <a:pPr lvl="1"/>
            <a:r>
              <a:rPr lang="en-US" altLang="en-US" sz="2400" dirty="0"/>
              <a:t>Takes advantage of </a:t>
            </a:r>
            <a:r>
              <a:rPr lang="en-US" altLang="en-US" sz="2400" dirty="0">
                <a:solidFill>
                  <a:srgbClr val="0000FF"/>
                </a:solidFill>
              </a:rPr>
              <a:t>memory stall </a:t>
            </a:r>
            <a:r>
              <a:rPr lang="en-US" altLang="en-US" sz="2400" dirty="0"/>
              <a:t>to make progress on another thread while memory retrieve happens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</a:t>
            </a:r>
          </a:p>
        </p:txBody>
      </p:sp>
      <p:pic>
        <p:nvPicPr>
          <p:cNvPr id="72707" name="Picture 1">
            <a:extLst>
              <a:ext uri="{FF2B5EF4-FFF2-40B4-BE49-F238E27FC236}">
                <a16:creationId xmlns:a16="http://schemas.microsoft.com/office/drawing/2014/main" id="{0F6CBE17-826B-42D1-8128-EDC6A8A70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40" y="4535097"/>
            <a:ext cx="61023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DFC3500C-075F-412B-8567-A44646DBB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975" y="221827"/>
            <a:ext cx="7489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Multithreaded Multicore System</a:t>
            </a:r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653870BA-3AE0-45E9-A2A2-D5218372A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4" y="3441268"/>
            <a:ext cx="69691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3">
            <a:extLst>
              <a:ext uri="{FF2B5EF4-FFF2-40B4-BE49-F238E27FC236}">
                <a16:creationId xmlns:a16="http://schemas.microsoft.com/office/drawing/2014/main" id="{30680C67-D07F-4BE8-B2EE-D6284A8A3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938" y="1519514"/>
            <a:ext cx="81018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dirty="0">
                <a:latin typeface="+mn-lt"/>
              </a:rPr>
              <a:t>Each core has &gt; 1 hardware </a:t>
            </a:r>
            <a:r>
              <a:rPr kumimoji="0" lang="en-US" altLang="en-US" sz="2400" dirty="0" smtClean="0">
                <a:latin typeface="+mn-lt"/>
              </a:rPr>
              <a:t>threads </a:t>
            </a:r>
            <a:endParaRPr kumimoji="0" lang="en-US" altLang="en-US" sz="2400" dirty="0"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dirty="0"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dirty="0">
                <a:latin typeface="+mn-lt"/>
              </a:rPr>
              <a:t>If one thread has a memory stall, switch to another thread</a:t>
            </a:r>
            <a:r>
              <a:rPr kumimoji="0" lang="en-US" altLang="en-US" dirty="0">
                <a:latin typeface="+mn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AC8CABCD-F408-4385-AC6D-CB5E8038C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345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Basic Concepts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B2D356C4-1B27-4D4C-8A80-D241E2CD7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1375" y="1274763"/>
            <a:ext cx="3978275" cy="5057775"/>
          </a:xfrm>
        </p:spPr>
        <p:txBody>
          <a:bodyPr/>
          <a:lstStyle/>
          <a:p>
            <a:r>
              <a:rPr lang="en-US" altLang="en-US" sz="2400" dirty="0"/>
              <a:t>Maximum CPU utilization obtained with multiprogramming</a:t>
            </a:r>
          </a:p>
          <a:p>
            <a:r>
              <a:rPr lang="en-US" altLang="en-US" sz="2400" dirty="0"/>
              <a:t>CPU–I/O Burst Cycle 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Process </a:t>
            </a:r>
            <a:r>
              <a:rPr lang="en-US" altLang="en-US" sz="2400" dirty="0"/>
              <a:t>execution consists of a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cycle</a:t>
            </a:r>
            <a:r>
              <a:rPr lang="en-US" altLang="en-US" sz="2400" dirty="0"/>
              <a:t> of CPU execution and I/O wait</a:t>
            </a:r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CPU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burst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followed by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I/O burst</a:t>
            </a:r>
          </a:p>
          <a:p>
            <a:r>
              <a:rPr lang="en-US" altLang="en-US" sz="2400" dirty="0"/>
              <a:t>CPU burst distribution is of main concern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11267" name="Picture 1">
            <a:extLst>
              <a:ext uri="{FF2B5EF4-FFF2-40B4-BE49-F238E27FC236}">
                <a16:creationId xmlns:a16="http://schemas.microsoft.com/office/drawing/2014/main" id="{42D4194B-20FB-49DE-95E2-D3F1F7D61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1169988"/>
            <a:ext cx="26035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A98C968A-AF4F-450D-BAED-792FA611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3775075" cy="4530725"/>
          </a:xfrm>
        </p:spPr>
        <p:txBody>
          <a:bodyPr/>
          <a:lstStyle/>
          <a:p>
            <a:r>
              <a:rPr lang="en-US" altLang="en-US" sz="2400" b="1" dirty="0"/>
              <a:t>Chip-multithreading</a:t>
            </a:r>
            <a:r>
              <a:rPr lang="en-US" altLang="en-US" sz="2400" dirty="0"/>
              <a:t> (CMT) assigns each core multiple hardware </a:t>
            </a:r>
            <a:r>
              <a:rPr lang="en-US" altLang="en-US" sz="2400" dirty="0" smtClean="0"/>
              <a:t>threads </a:t>
            </a:r>
            <a:r>
              <a:rPr lang="en-US" altLang="en-US" sz="2400" dirty="0"/>
              <a:t>(Intel refers to this as </a:t>
            </a:r>
            <a:r>
              <a:rPr lang="en-US" altLang="en-US" sz="2400" b="1" dirty="0" err="1" smtClean="0"/>
              <a:t>hyperthreading</a:t>
            </a:r>
            <a:r>
              <a:rPr lang="en-US" altLang="en-US" sz="2400" dirty="0" smtClean="0"/>
              <a:t>)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On a quad-core system with 2 hardware threads per core, the </a:t>
            </a:r>
            <a:r>
              <a:rPr lang="en-US" altLang="en-US" sz="2400" dirty="0" smtClean="0"/>
              <a:t>OS sees </a:t>
            </a:r>
            <a:r>
              <a:rPr lang="en-US" altLang="en-US" sz="2400" dirty="0"/>
              <a:t>8 logical </a:t>
            </a:r>
            <a:r>
              <a:rPr lang="en-US" altLang="en-US" sz="2400" dirty="0" smtClean="0"/>
              <a:t>processors</a:t>
            </a:r>
            <a:endParaRPr lang="en-US" altLang="en-US" sz="2400" dirty="0"/>
          </a:p>
          <a:p>
            <a:endParaRPr lang="en-US" altLang="en-US" dirty="0"/>
          </a:p>
        </p:txBody>
      </p:sp>
      <p:pic>
        <p:nvPicPr>
          <p:cNvPr id="76803" name="Picture 3">
            <a:extLst>
              <a:ext uri="{FF2B5EF4-FFF2-40B4-BE49-F238E27FC236}">
                <a16:creationId xmlns:a16="http://schemas.microsoft.com/office/drawing/2014/main" id="{DF01EFD5-3757-4F74-AA03-D72BD6418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1233488"/>
            <a:ext cx="3284537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B1BCE2B-FB82-4DE4-8AC5-8A0BF114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328" y="215191"/>
            <a:ext cx="7557796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Multithreaded Multicore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72A2F406-D6BE-4B79-BE65-E498FF96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2" y="215191"/>
            <a:ext cx="7809722" cy="576262"/>
          </a:xfrm>
        </p:spPr>
        <p:txBody>
          <a:bodyPr/>
          <a:lstStyle/>
          <a:p>
            <a:r>
              <a:rPr lang="en-US" altLang="en-US" dirty="0"/>
              <a:t>Multithreaded Multicore System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1282DD5F-B7F7-4A28-B908-F260F89F8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42" y="1260475"/>
            <a:ext cx="3173672" cy="4530725"/>
          </a:xfrm>
        </p:spPr>
        <p:txBody>
          <a:bodyPr/>
          <a:lstStyle/>
          <a:p>
            <a:r>
              <a:rPr lang="en-US" altLang="en-US" sz="2000" dirty="0"/>
              <a:t>Two levels of scheduling:</a:t>
            </a:r>
            <a:br>
              <a:rPr lang="en-US" altLang="en-US" sz="2000" dirty="0"/>
            </a:br>
            <a:endParaRPr lang="en-US" altLang="en-US" sz="2000" dirty="0"/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2000" dirty="0"/>
              <a:t>The </a:t>
            </a:r>
            <a:r>
              <a:rPr lang="en-US" altLang="en-US" sz="2000" dirty="0" smtClean="0"/>
              <a:t>OS deciding </a:t>
            </a:r>
            <a:r>
              <a:rPr lang="en-US" altLang="en-US" sz="2000" dirty="0"/>
              <a:t>which software thread to run on a logical CPU</a:t>
            </a:r>
            <a:br>
              <a:rPr lang="en-US" altLang="en-US" sz="2000" dirty="0"/>
            </a:br>
            <a:endParaRPr lang="en-US" altLang="en-US" sz="2000" dirty="0" smtClean="0"/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2000" dirty="0" smtClean="0"/>
              <a:t>How each core decides which hardware thread to run on the physical core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</p:txBody>
      </p:sp>
      <p:pic>
        <p:nvPicPr>
          <p:cNvPr id="77827" name="Picture 4">
            <a:extLst>
              <a:ext uri="{FF2B5EF4-FFF2-40B4-BE49-F238E27FC236}">
                <a16:creationId xmlns:a16="http://schemas.microsoft.com/office/drawing/2014/main" id="{CDFC70F4-8A1C-480B-820D-DE1F116FF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190625"/>
            <a:ext cx="50879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54839094-C3D3-496D-831C-D61F7F14A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5032" y="213569"/>
            <a:ext cx="7917024" cy="5762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Multiple-Processor Scheduling – Load Balancing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820781A6-111F-4348-AA18-D0475B898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5109" y="1233488"/>
            <a:ext cx="7753739" cy="4808537"/>
          </a:xfrm>
        </p:spPr>
        <p:txBody>
          <a:bodyPr/>
          <a:lstStyle/>
          <a:p>
            <a:r>
              <a:rPr lang="en-US" altLang="en-US" sz="2400" dirty="0"/>
              <a:t>If SMP, need to keep all CPUs loaded for efficiency</a:t>
            </a:r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Load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balancing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attempts to keep workload evenly distributed</a:t>
            </a:r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Push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migration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– periodic task checks load on each processor, and if found pushes task from overloaded CPU to other CPUs</a:t>
            </a:r>
            <a:endParaRPr lang="en-US" altLang="en-US" sz="2400" b="1" dirty="0">
              <a:solidFill>
                <a:srgbClr val="3366FF"/>
              </a:solidFill>
            </a:endParaRPr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Pull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migration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– idle processors pulls waiting task from busy processor</a:t>
            </a:r>
          </a:p>
          <a:p>
            <a:endParaRPr lang="en-US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4A39CD83-8114-4F93-99FA-773F54549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0588" y="213569"/>
            <a:ext cx="8253411" cy="5762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Multiple-Processor Scheduling – Processor Affinity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94EFBBBE-DEF2-46B3-983A-153F37FA8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4441" y="1233488"/>
            <a:ext cx="7763069" cy="4808537"/>
          </a:xfrm>
        </p:spPr>
        <p:txBody>
          <a:bodyPr/>
          <a:lstStyle/>
          <a:p>
            <a:r>
              <a:rPr lang="en-US" altLang="en-US" sz="2000" dirty="0"/>
              <a:t>When a thread has been running on one processor, the </a:t>
            </a:r>
            <a:r>
              <a:rPr lang="en-US" altLang="en-US" sz="2000" dirty="0">
                <a:solidFill>
                  <a:srgbClr val="0000FF"/>
                </a:solidFill>
              </a:rPr>
              <a:t>cache</a:t>
            </a:r>
            <a:r>
              <a:rPr lang="en-US" altLang="en-US" sz="2000" dirty="0"/>
              <a:t> contents of that processor stores the memory accesses by that </a:t>
            </a:r>
            <a:r>
              <a:rPr lang="en-US" altLang="en-US" sz="2000" dirty="0" smtClean="0"/>
              <a:t>thread</a:t>
            </a:r>
            <a:endParaRPr lang="en-US" altLang="en-US" sz="2000" dirty="0"/>
          </a:p>
          <a:p>
            <a:pPr lvl="1"/>
            <a:r>
              <a:rPr lang="en-US" altLang="en-US" sz="2000" dirty="0" smtClean="0"/>
              <a:t>Migrating the thread to another processor has high cost, and should be avoided</a:t>
            </a:r>
          </a:p>
          <a:p>
            <a:pPr lvl="1"/>
            <a:r>
              <a:rPr lang="en-US" altLang="en-US" sz="2000" dirty="0" smtClean="0"/>
              <a:t>We </a:t>
            </a:r>
            <a:r>
              <a:rPr lang="en-US" altLang="en-US" sz="2000" dirty="0"/>
              <a:t>refer to this as a thread having </a:t>
            </a:r>
            <a:r>
              <a:rPr lang="en-US" altLang="en-US" sz="2000" dirty="0">
                <a:solidFill>
                  <a:srgbClr val="0000FF"/>
                </a:solidFill>
              </a:rPr>
              <a:t>affinity</a:t>
            </a:r>
            <a:r>
              <a:rPr lang="en-US" altLang="en-US" sz="2000" dirty="0"/>
              <a:t> for a processor (i.e., “processor affinity”)</a:t>
            </a:r>
          </a:p>
          <a:p>
            <a:r>
              <a:rPr lang="en-US" altLang="en-US" sz="2000" b="1" dirty="0" smtClean="0"/>
              <a:t>Soft </a:t>
            </a:r>
            <a:r>
              <a:rPr lang="en-US" altLang="en-US" sz="2000" b="1" dirty="0"/>
              <a:t>affinity </a:t>
            </a:r>
            <a:r>
              <a:rPr lang="en-US" altLang="en-US" sz="2000" dirty="0"/>
              <a:t>– the </a:t>
            </a:r>
            <a:r>
              <a:rPr lang="en-US" altLang="en-US" sz="2000" dirty="0" smtClean="0"/>
              <a:t>OS attempts </a:t>
            </a:r>
            <a:r>
              <a:rPr lang="en-US" altLang="en-US" sz="2000" dirty="0"/>
              <a:t>to keep a thread running on the same processor, but no </a:t>
            </a:r>
            <a:r>
              <a:rPr lang="en-US" altLang="en-US" sz="2000" dirty="0" smtClean="0"/>
              <a:t>guarantees</a:t>
            </a:r>
            <a:endParaRPr lang="en-US" altLang="en-US" sz="2000" dirty="0"/>
          </a:p>
          <a:p>
            <a:r>
              <a:rPr lang="en-US" altLang="en-US" sz="2000" b="1" dirty="0"/>
              <a:t>Hard affinity </a:t>
            </a:r>
            <a:r>
              <a:rPr lang="en-US" altLang="en-US" sz="2000" dirty="0"/>
              <a:t>– allows a process to specify a set of processors it may run </a:t>
            </a:r>
            <a:r>
              <a:rPr lang="en-US" altLang="en-US" sz="2000" dirty="0" smtClean="0"/>
              <a:t>on</a:t>
            </a:r>
            <a:endParaRPr lang="en-US" altLang="en-US" sz="2000" dirty="0"/>
          </a:p>
          <a:p>
            <a:endParaRPr lang="en-US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FF506B49-8507-4B53-82D1-3323C7D1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229606"/>
            <a:ext cx="7567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NUMA and CPU Scheduling</a:t>
            </a:r>
          </a:p>
        </p:txBody>
      </p:sp>
      <p:pic>
        <p:nvPicPr>
          <p:cNvPr id="82946" name="Picture 1" descr="6_09.pdf">
            <a:extLst>
              <a:ext uri="{FF2B5EF4-FFF2-40B4-BE49-F238E27FC236}">
                <a16:creationId xmlns:a16="http://schemas.microsoft.com/office/drawing/2014/main" id="{980E063E-45DD-4BA6-BC11-815B31E3F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2252663"/>
            <a:ext cx="6262687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Box 1">
            <a:extLst>
              <a:ext uri="{FF2B5EF4-FFF2-40B4-BE49-F238E27FC236}">
                <a16:creationId xmlns:a16="http://schemas.microsoft.com/office/drawing/2014/main" id="{D8060294-AB44-4240-A269-8D0E3CF3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7" y="1192213"/>
            <a:ext cx="7278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>
                <a:latin typeface="+mn-lt"/>
              </a:rPr>
              <a:t>If the </a:t>
            </a:r>
            <a:r>
              <a:rPr kumimoji="0" lang="en-US" altLang="en-US" sz="2000" dirty="0" smtClean="0">
                <a:latin typeface="+mn-lt"/>
              </a:rPr>
              <a:t>OS is </a:t>
            </a:r>
            <a:r>
              <a:rPr kumimoji="0" lang="en-US" altLang="en-US" sz="2000" b="1" dirty="0">
                <a:latin typeface="+mn-lt"/>
              </a:rPr>
              <a:t>NUMA-aware</a:t>
            </a:r>
            <a:r>
              <a:rPr kumimoji="0" lang="en-US" altLang="en-US" sz="2000" dirty="0">
                <a:latin typeface="+mn-lt"/>
              </a:rPr>
              <a:t>, it will assign memory </a:t>
            </a:r>
            <a:r>
              <a:rPr kumimoji="0" lang="en-US" altLang="en-US" sz="2000" dirty="0" smtClean="0">
                <a:latin typeface="+mn-lt"/>
              </a:rPr>
              <a:t>closest </a:t>
            </a:r>
            <a:r>
              <a:rPr kumimoji="0" lang="en-US" altLang="en-US" sz="2000" dirty="0">
                <a:latin typeface="+mn-lt"/>
              </a:rPr>
              <a:t>to the CPU the thread is running </a:t>
            </a:r>
            <a:r>
              <a:rPr kumimoji="0" lang="en-US" altLang="en-US" sz="2000" dirty="0" smtClean="0">
                <a:latin typeface="+mn-lt"/>
              </a:rPr>
              <a:t>on</a:t>
            </a:r>
            <a:endParaRPr kumimoji="0" lang="en-US" alt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B42CDA91-CA75-4216-8ED6-3B418AAF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221827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Real-Time CPU Scheduling</a:t>
            </a:r>
          </a:p>
        </p:txBody>
      </p:sp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6D35042C-FEBC-4B02-841F-FAC1FF00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7740391" cy="4530725"/>
          </a:xfrm>
        </p:spPr>
        <p:txBody>
          <a:bodyPr/>
          <a:lstStyle/>
          <a:p>
            <a:r>
              <a:rPr lang="en-US" altLang="en-US" sz="2400" dirty="0"/>
              <a:t>Can present obvious challenges</a:t>
            </a:r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Soft real-time systems </a:t>
            </a:r>
            <a:r>
              <a:rPr lang="en-US" altLang="en-US" sz="2400" dirty="0"/>
              <a:t>– Critical real-time tasks have the highest priority, but no guarantee as to when tasks will be scheduled</a:t>
            </a:r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Hard real-time systems – task must be serviced by its deadline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5465B525-CEEC-49C9-B033-5A403A5B5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221827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Real-Time CPU Scheduling</a:t>
            </a:r>
          </a:p>
        </p:txBody>
      </p:sp>
      <p:sp>
        <p:nvSpPr>
          <p:cNvPr id="87042" name="Content Placeholder 2">
            <a:extLst>
              <a:ext uri="{FF2B5EF4-FFF2-40B4-BE49-F238E27FC236}">
                <a16:creationId xmlns:a16="http://schemas.microsoft.com/office/drawing/2014/main" id="{F36B9134-1F9A-43F2-AE53-CEC728102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3755611" cy="4530725"/>
          </a:xfrm>
        </p:spPr>
        <p:txBody>
          <a:bodyPr/>
          <a:lstStyle/>
          <a:p>
            <a:r>
              <a:rPr lang="en-US" altLang="en-US" sz="2000" dirty="0" smtClean="0"/>
              <a:t>Event </a:t>
            </a:r>
            <a:r>
              <a:rPr lang="en-US" altLang="en-US" sz="2000" dirty="0"/>
              <a:t>latency – the amount of time that elapses from when an event occurs to when it is </a:t>
            </a:r>
            <a:r>
              <a:rPr lang="en-US" altLang="en-US" sz="2000" dirty="0" smtClean="0"/>
              <a:t>serviced</a:t>
            </a:r>
            <a:endParaRPr lang="en-US" altLang="en-US" sz="2000" dirty="0"/>
          </a:p>
          <a:p>
            <a:r>
              <a:rPr lang="en-US" altLang="en-US" sz="2000" dirty="0"/>
              <a:t>Two types of latencies affect performance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2000" dirty="0"/>
              <a:t> </a:t>
            </a:r>
            <a:r>
              <a:rPr lang="en-US" altLang="en-US" sz="2000" b="1" dirty="0"/>
              <a:t>Interrupt latency </a:t>
            </a:r>
            <a:r>
              <a:rPr lang="en-US" altLang="en-US" sz="2000" dirty="0"/>
              <a:t>– time from arrival of interrupt to start of routine that services interrupt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2000" dirty="0"/>
              <a:t> </a:t>
            </a:r>
            <a:r>
              <a:rPr lang="en-US" altLang="en-US" sz="2000" b="1" dirty="0"/>
              <a:t>Dispatch latency </a:t>
            </a:r>
            <a:r>
              <a:rPr lang="en-US" altLang="en-US" sz="2000" dirty="0"/>
              <a:t>– time for </a:t>
            </a:r>
            <a:r>
              <a:rPr lang="en-US" altLang="en-US" sz="2000" dirty="0" smtClean="0"/>
              <a:t>scheduler </a:t>
            </a:r>
            <a:r>
              <a:rPr lang="en-US" altLang="en-US" sz="2000" dirty="0"/>
              <a:t>to take current process off CPU and switch to another</a:t>
            </a:r>
          </a:p>
          <a:p>
            <a:endParaRPr lang="en-US" altLang="en-US" dirty="0"/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</a:t>
            </a:r>
          </a:p>
        </p:txBody>
      </p:sp>
      <p:pic>
        <p:nvPicPr>
          <p:cNvPr id="87043" name="Picture 1">
            <a:extLst>
              <a:ext uri="{FF2B5EF4-FFF2-40B4-BE49-F238E27FC236}">
                <a16:creationId xmlns:a16="http://schemas.microsoft.com/office/drawing/2014/main" id="{A386168D-0ECB-4C78-B843-BF56135FA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460625"/>
            <a:ext cx="35814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34CD1F8D-2BA1-4930-8ADE-493EC0B7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219111"/>
            <a:ext cx="8229600" cy="576262"/>
          </a:xfrm>
        </p:spPr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Interrupt Latency</a:t>
            </a:r>
          </a:p>
        </p:txBody>
      </p:sp>
      <p:pic>
        <p:nvPicPr>
          <p:cNvPr id="89090" name="Picture 2">
            <a:extLst>
              <a:ext uri="{FF2B5EF4-FFF2-40B4-BE49-F238E27FC236}">
                <a16:creationId xmlns:a16="http://schemas.microsoft.com/office/drawing/2014/main" id="{09F5D776-FF63-4BAD-8786-299294C2A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78" y="1361562"/>
            <a:ext cx="5195544" cy="491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AF98D939-2EF6-4D46-8A76-119BAF47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216747"/>
            <a:ext cx="7821613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Dispatch Latency</a:t>
            </a:r>
          </a:p>
        </p:txBody>
      </p:sp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A58C332A-91EF-45CE-B06A-911A62BC7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384300"/>
            <a:ext cx="2633663" cy="4530725"/>
          </a:xfrm>
        </p:spPr>
        <p:txBody>
          <a:bodyPr/>
          <a:lstStyle/>
          <a:p>
            <a:r>
              <a:rPr lang="en-US" altLang="en-US" sz="2000" dirty="0"/>
              <a:t>Conflict phase of dispatch latency: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2000" dirty="0"/>
              <a:t>Preemption of any process running in kernel mode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2000" dirty="0"/>
              <a:t>Release by low-priority process of resources needed by high-priority processes</a:t>
            </a:r>
          </a:p>
          <a:p>
            <a:endParaRPr lang="en-US" altLang="en-US" dirty="0"/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</a:t>
            </a:r>
          </a:p>
        </p:txBody>
      </p:sp>
      <p:pic>
        <p:nvPicPr>
          <p:cNvPr id="90115" name="Picture 1">
            <a:extLst>
              <a:ext uri="{FF2B5EF4-FFF2-40B4-BE49-F238E27FC236}">
                <a16:creationId xmlns:a16="http://schemas.microsoft.com/office/drawing/2014/main" id="{3801CEAC-B75F-4F94-8E21-EDC032D4C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23" y="1848466"/>
            <a:ext cx="4903788" cy="360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A8DF052A-4F64-4782-BAE2-89E732E5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221827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Priority-based Scheduling</a:t>
            </a: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F943F0CE-8844-419F-8310-ED97D4361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188" y="1195388"/>
            <a:ext cx="7727950" cy="4530725"/>
          </a:xfrm>
        </p:spPr>
        <p:txBody>
          <a:bodyPr/>
          <a:lstStyle/>
          <a:p>
            <a:r>
              <a:rPr lang="en-US" altLang="en-US" sz="2000" dirty="0"/>
              <a:t>For real-time scheduling, scheduler must support preemptive, priority-based scheduling</a:t>
            </a:r>
          </a:p>
          <a:p>
            <a:pPr lvl="1"/>
            <a:r>
              <a:rPr lang="en-US" altLang="en-US" sz="2000" dirty="0"/>
              <a:t>But only guarantees soft real-time</a:t>
            </a:r>
          </a:p>
          <a:p>
            <a:r>
              <a:rPr lang="en-US" altLang="en-US" sz="2000" dirty="0"/>
              <a:t>For hard real-time must also provide ability to meet deadlines</a:t>
            </a:r>
          </a:p>
          <a:p>
            <a:r>
              <a:rPr lang="en-US" altLang="en-US" sz="2000" dirty="0"/>
              <a:t>Processes have new characteristics: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periodic</a:t>
            </a:r>
            <a:r>
              <a:rPr lang="en-US" altLang="en-US" sz="2000" dirty="0"/>
              <a:t> ones require CPU at constant intervals</a:t>
            </a:r>
          </a:p>
          <a:p>
            <a:pPr lvl="1"/>
            <a:r>
              <a:rPr lang="en-US" altLang="en-US" sz="2000" dirty="0"/>
              <a:t>Has processing time </a:t>
            </a:r>
            <a:r>
              <a:rPr lang="en-US" altLang="en-US" sz="2000" i="1" dirty="0"/>
              <a:t>t</a:t>
            </a:r>
            <a:r>
              <a:rPr lang="en-US" altLang="en-US" sz="2000" dirty="0"/>
              <a:t>, deadline </a:t>
            </a:r>
            <a:r>
              <a:rPr lang="en-US" altLang="en-US" sz="2000" i="1" dirty="0"/>
              <a:t>d, </a:t>
            </a:r>
            <a:r>
              <a:rPr lang="en-US" altLang="en-US" sz="2000" dirty="0"/>
              <a:t>period </a:t>
            </a:r>
            <a:r>
              <a:rPr lang="en-US" altLang="en-US" sz="2000" i="1" dirty="0"/>
              <a:t>p</a:t>
            </a:r>
          </a:p>
          <a:p>
            <a:pPr lvl="1"/>
            <a:r>
              <a:rPr lang="en-US" altLang="en-US" sz="2000" dirty="0"/>
              <a:t>0 ≤ </a:t>
            </a:r>
            <a:r>
              <a:rPr lang="en-US" altLang="en-US" sz="2000" i="1" dirty="0"/>
              <a:t>t</a:t>
            </a:r>
            <a:r>
              <a:rPr lang="en-US" altLang="en-US" sz="2000" dirty="0"/>
              <a:t> ≤ </a:t>
            </a:r>
            <a:r>
              <a:rPr lang="en-US" altLang="en-US" sz="2000" i="1" dirty="0"/>
              <a:t>d</a:t>
            </a:r>
            <a:r>
              <a:rPr lang="en-US" altLang="en-US" sz="2000" dirty="0"/>
              <a:t> ≤ </a:t>
            </a:r>
            <a:r>
              <a:rPr lang="en-US" altLang="en-US" sz="2000" i="1" dirty="0"/>
              <a:t>p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Rate</a:t>
            </a:r>
            <a:r>
              <a:rPr lang="en-US" altLang="en-US" sz="2000" dirty="0"/>
              <a:t> of periodic task is 1/</a:t>
            </a:r>
            <a:r>
              <a:rPr lang="en-US" altLang="en-US" sz="2000" i="1" dirty="0"/>
              <a:t>p</a:t>
            </a:r>
            <a:endParaRPr lang="en-US" altLang="en-US" sz="2000" dirty="0"/>
          </a:p>
          <a:p>
            <a:endParaRPr lang="en-US" altLang="en-US" dirty="0"/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</a:t>
            </a:r>
          </a:p>
        </p:txBody>
      </p:sp>
      <p:pic>
        <p:nvPicPr>
          <p:cNvPr id="92163" name="Picture 1">
            <a:extLst>
              <a:ext uri="{FF2B5EF4-FFF2-40B4-BE49-F238E27FC236}">
                <a16:creationId xmlns:a16="http://schemas.microsoft.com/office/drawing/2014/main" id="{BE1F619D-A9E1-4A25-B1A3-6488B907B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7" y="4731954"/>
            <a:ext cx="531971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272FB29C-A265-4A5A-90F0-4EA35A171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2868"/>
            <a:ext cx="76200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Histogram of CPU-burst Times</a:t>
            </a:r>
          </a:p>
        </p:txBody>
      </p:sp>
      <p:sp>
        <p:nvSpPr>
          <p:cNvPr id="13314" name="TextBox 2">
            <a:extLst>
              <a:ext uri="{FF2B5EF4-FFF2-40B4-BE49-F238E27FC236}">
                <a16:creationId xmlns:a16="http://schemas.microsoft.com/office/drawing/2014/main" id="{199A0D9E-EDB0-4B00-B274-814CD65DE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1323975"/>
            <a:ext cx="49151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dirty="0">
                <a:latin typeface="Verdana" panose="020B0604030504040204" pitchFamily="34" charset="0"/>
              </a:rPr>
              <a:t>Large number of short bursts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dirty="0">
                <a:latin typeface="Verdana" panose="020B0604030504040204" pitchFamily="34" charset="0"/>
              </a:rPr>
              <a:t>Small number of longer bursts</a:t>
            </a:r>
          </a:p>
        </p:txBody>
      </p:sp>
      <p:pic>
        <p:nvPicPr>
          <p:cNvPr id="13315" name="Picture 1">
            <a:extLst>
              <a:ext uri="{FF2B5EF4-FFF2-40B4-BE49-F238E27FC236}">
                <a16:creationId xmlns:a16="http://schemas.microsoft.com/office/drawing/2014/main" id="{A278EA04-1701-4441-AB9A-E05347064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81" y="2837484"/>
            <a:ext cx="4922837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42531119-5041-4309-A1D2-A61710EC9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231158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Rate Monotonic Scheduling</a:t>
            </a:r>
          </a:p>
        </p:txBody>
      </p:sp>
      <p:sp>
        <p:nvSpPr>
          <p:cNvPr id="94210" name="Rectangle 4">
            <a:extLst>
              <a:ext uri="{FF2B5EF4-FFF2-40B4-BE49-F238E27FC236}">
                <a16:creationId xmlns:a16="http://schemas.microsoft.com/office/drawing/2014/main" id="{86CCC493-A11A-48CA-92C7-3F09C4E1E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98575"/>
            <a:ext cx="7351713" cy="4483100"/>
          </a:xfrm>
        </p:spPr>
        <p:txBody>
          <a:bodyPr/>
          <a:lstStyle/>
          <a:p>
            <a:r>
              <a:rPr lang="en-US" altLang="en-US" sz="2400" dirty="0"/>
              <a:t>A priority is assigned based on the inverse of its period</a:t>
            </a:r>
          </a:p>
          <a:p>
            <a:endParaRPr lang="en-US" altLang="en-US" sz="1000" dirty="0"/>
          </a:p>
          <a:p>
            <a:pPr lvl="1"/>
            <a:r>
              <a:rPr lang="en-US" altLang="en-US" sz="2400" dirty="0"/>
              <a:t>Shorter periods = higher </a:t>
            </a:r>
            <a:r>
              <a:rPr lang="en-US" altLang="en-US" sz="2400" dirty="0" smtClean="0"/>
              <a:t>priority</a:t>
            </a:r>
            <a:endParaRPr lang="en-US" altLang="en-US" sz="2400" dirty="0"/>
          </a:p>
          <a:p>
            <a:endParaRPr lang="en-US" altLang="en-US" sz="1000" dirty="0"/>
          </a:p>
          <a:p>
            <a:pPr lvl="1"/>
            <a:r>
              <a:rPr lang="en-US" altLang="en-US" sz="2400" dirty="0"/>
              <a:t>Longer periods = lower priority</a:t>
            </a:r>
          </a:p>
          <a:p>
            <a:endParaRPr lang="en-US" altLang="en-US" sz="1000" dirty="0"/>
          </a:p>
          <a:p>
            <a:r>
              <a:rPr lang="en-US" altLang="en-US" sz="2400" dirty="0"/>
              <a:t>P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is assigned a higher priority than </a:t>
            </a:r>
            <a:r>
              <a:rPr lang="en-US" altLang="en-US" sz="2400" dirty="0" smtClean="0"/>
              <a:t>P</a:t>
            </a:r>
            <a:r>
              <a:rPr lang="en-US" altLang="en-US" sz="2400" baseline="-25000" dirty="0" smtClean="0"/>
              <a:t>2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94211" name="Picture 1">
            <a:extLst>
              <a:ext uri="{FF2B5EF4-FFF2-40B4-BE49-F238E27FC236}">
                <a16:creationId xmlns:a16="http://schemas.microsoft.com/office/drawing/2014/main" id="{C1D55E96-A69C-400E-95E2-E0087F3D2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4589049"/>
            <a:ext cx="80994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B75CD5E9-D117-496B-884C-372455041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207" y="194522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Missed Deadlines with Rate Monotonic Scheduling</a:t>
            </a:r>
          </a:p>
        </p:txBody>
      </p:sp>
      <p:pic>
        <p:nvPicPr>
          <p:cNvPr id="96258" name="Picture 1">
            <a:extLst>
              <a:ext uri="{FF2B5EF4-FFF2-40B4-BE49-F238E27FC236}">
                <a16:creationId xmlns:a16="http://schemas.microsoft.com/office/drawing/2014/main" id="{84BA4F64-53B2-4216-8437-D0144F12A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398713"/>
            <a:ext cx="7875588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extBox 2">
            <a:extLst>
              <a:ext uri="{FF2B5EF4-FFF2-40B4-BE49-F238E27FC236}">
                <a16:creationId xmlns:a16="http://schemas.microsoft.com/office/drawing/2014/main" id="{C1CDEE41-616E-4FD2-9D99-001A24823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858" y="1370585"/>
            <a:ext cx="7100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dirty="0">
                <a:latin typeface="+mn-lt"/>
              </a:rPr>
              <a:t>Process P2 misses finishing its deadline at time 80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7E974B58-615E-4568-9359-DE0D3DA70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228830"/>
            <a:ext cx="7694612" cy="576262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chemeClr val="bg1">
                    <a:lumMod val="75000"/>
                  </a:schemeClr>
                </a:solidFill>
              </a:rPr>
              <a:t>Earliest Deadline First Scheduling (EDF)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1E9806D4-0F94-4F7D-8594-2BE3A814E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57300"/>
            <a:ext cx="7432125" cy="4483100"/>
          </a:xfrm>
        </p:spPr>
        <p:txBody>
          <a:bodyPr/>
          <a:lstStyle/>
          <a:p>
            <a:r>
              <a:rPr lang="en-US" altLang="en-US" sz="2400" dirty="0"/>
              <a:t>Priorities are assigned according to </a:t>
            </a:r>
            <a:r>
              <a:rPr lang="en-US" altLang="en-US" sz="2400" dirty="0" smtClean="0"/>
              <a:t>deadlines: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the </a:t>
            </a:r>
            <a:r>
              <a:rPr lang="en-US" altLang="en-US" sz="2400" dirty="0"/>
              <a:t>earlier the deadline, the higher the </a:t>
            </a:r>
            <a:r>
              <a:rPr lang="en-US" altLang="en-US" sz="2400" dirty="0" smtClean="0"/>
              <a:t>priority</a:t>
            </a:r>
          </a:p>
          <a:p>
            <a:pPr lvl="1"/>
            <a:r>
              <a:rPr lang="en-US" altLang="en-US" sz="2400" dirty="0" smtClean="0"/>
              <a:t>the </a:t>
            </a:r>
            <a:r>
              <a:rPr lang="en-US" altLang="en-US" sz="2400" dirty="0"/>
              <a:t>later the deadline, the lower the priority</a:t>
            </a:r>
          </a:p>
        </p:txBody>
      </p:sp>
      <p:pic>
        <p:nvPicPr>
          <p:cNvPr id="98307" name="Picture 2">
            <a:extLst>
              <a:ext uri="{FF2B5EF4-FFF2-40B4-BE49-F238E27FC236}">
                <a16:creationId xmlns:a16="http://schemas.microsoft.com/office/drawing/2014/main" id="{AC134B2A-CFA7-4D4D-BCAE-C2564AE30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06" y="3498850"/>
            <a:ext cx="70643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459B5F4F-799A-48B7-A0B7-53ED0A70A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5038" y="229606"/>
            <a:ext cx="7751762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Proportional Share Scheduling</a:t>
            </a:r>
          </a:p>
        </p:txBody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8CF6342D-B4EF-40C5-AE28-E1BC86249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98575"/>
            <a:ext cx="7679094" cy="4483100"/>
          </a:xfrm>
        </p:spPr>
        <p:txBody>
          <a:bodyPr/>
          <a:lstStyle/>
          <a:p>
            <a:r>
              <a:rPr lang="en-US" altLang="en-US" sz="2400" i="1" dirty="0"/>
              <a:t>T</a:t>
            </a:r>
            <a:r>
              <a:rPr lang="en-US" altLang="en-US" sz="2400" dirty="0"/>
              <a:t> shares are allocated among all processes in the system</a:t>
            </a:r>
          </a:p>
          <a:p>
            <a:r>
              <a:rPr lang="en-US" altLang="en-US" sz="2400" dirty="0"/>
              <a:t>An application receives </a:t>
            </a:r>
            <a:r>
              <a:rPr lang="en-US" altLang="en-US" sz="2400" i="1" dirty="0"/>
              <a:t>N</a:t>
            </a:r>
            <a:r>
              <a:rPr lang="en-US" altLang="en-US" sz="2400" dirty="0"/>
              <a:t> shares where </a:t>
            </a:r>
            <a:r>
              <a:rPr lang="en-US" altLang="en-US" sz="2400" i="1" dirty="0"/>
              <a:t>N &lt; T</a:t>
            </a:r>
            <a:endParaRPr lang="en-US" altLang="en-US" sz="2400" dirty="0"/>
          </a:p>
          <a:p>
            <a:r>
              <a:rPr lang="en-US" altLang="en-US" sz="2400" dirty="0"/>
              <a:t>This ensures each application will receive </a:t>
            </a:r>
            <a:r>
              <a:rPr lang="en-US" altLang="en-US" sz="2400" b="1" i="1" dirty="0"/>
              <a:t>N</a:t>
            </a:r>
            <a:r>
              <a:rPr lang="en-US" altLang="en-US" sz="2400" i="1" dirty="0"/>
              <a:t> / T</a:t>
            </a:r>
            <a:r>
              <a:rPr lang="en-US" altLang="en-US" sz="2400" dirty="0"/>
              <a:t> of the total processor time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12676C37-E63F-44FF-91CF-ECA19EFBA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POSIX Real-Time Scheduling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9DDF1F7-83DC-4186-8D07-64F7BA9D5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4441" y="1184275"/>
            <a:ext cx="7753739" cy="4483100"/>
          </a:xfrm>
        </p:spPr>
        <p:txBody>
          <a:bodyPr/>
          <a:lstStyle/>
          <a:p>
            <a:pPr marL="344488" indent="-344488"/>
            <a:r>
              <a:rPr lang="en-US" altLang="en-US" sz="2000" dirty="0"/>
              <a:t>The POSIX.1b standard</a:t>
            </a:r>
          </a:p>
          <a:p>
            <a:pPr marL="344488" indent="-344488"/>
            <a:r>
              <a:rPr lang="en-US" altLang="en-US" sz="2000" dirty="0"/>
              <a:t>API provides functions for managing real-time threads</a:t>
            </a:r>
          </a:p>
          <a:p>
            <a:pPr marL="344488" indent="-344488"/>
            <a:r>
              <a:rPr lang="en-US" altLang="en-US" sz="2000" dirty="0"/>
              <a:t>Defines two scheduling classes for real-time threads:</a:t>
            </a:r>
            <a:endParaRPr lang="en-US" altLang="en-US" sz="1050" dirty="0"/>
          </a:p>
          <a:p>
            <a:pPr marL="744538" lvl="1" indent="-344488">
              <a:buFont typeface="Arial" panose="020B0604020202020204" pitchFamily="34" charset="0"/>
              <a:buAutoNum type="arabicPeriod"/>
            </a:pPr>
            <a:r>
              <a:rPr lang="en-US" altLang="en-US" sz="2000" dirty="0"/>
              <a:t>SCHED_FIFO - threads are scheduled using a FCFS strategy with a FIFO queue. There is no time-slicing for threads of equal priority</a:t>
            </a:r>
          </a:p>
          <a:p>
            <a:pPr marL="744538" lvl="1" indent="-344488">
              <a:buFont typeface="Arial" panose="020B0604020202020204" pitchFamily="34" charset="0"/>
              <a:buAutoNum type="arabicPeriod"/>
            </a:pPr>
            <a:r>
              <a:rPr lang="en-US" altLang="en-US" sz="2000" dirty="0"/>
              <a:t>SCHED_RR - similar to SCHED_FIFO except time-slicing occurs for threads of equal priority</a:t>
            </a:r>
          </a:p>
          <a:p>
            <a:pPr marL="344488" indent="-344488"/>
            <a:r>
              <a:rPr lang="en-US" altLang="en-US" sz="2000" dirty="0"/>
              <a:t>Defines two functions for getting and setting scheduling policy:</a:t>
            </a:r>
          </a:p>
          <a:p>
            <a:pPr marL="744538" lvl="1" indent="-344488">
              <a:buFont typeface="Arial" panose="020B0604020202020204" pitchFamily="34" charset="0"/>
              <a:buAutoNum type="arabicPeriod"/>
            </a:pPr>
            <a:r>
              <a:rPr lang="en-US" altLang="en-US" sz="2000" dirty="0">
                <a:cs typeface="Courier New" panose="02070309020205020404" pitchFamily="49" charset="0"/>
              </a:rPr>
              <a:t> 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pthread_attr_getsched_policy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*policy) </a:t>
            </a:r>
          </a:p>
          <a:p>
            <a:pPr marL="744538" lvl="1" indent="-344488">
              <a:buFont typeface="Arial" panose="020B0604020202020204" pitchFamily="34" charset="0"/>
              <a:buAutoNum type="arabicPeriod"/>
            </a:pPr>
            <a:r>
              <a:rPr lang="en-US" altLang="en-US" sz="2000" dirty="0">
                <a:cs typeface="Courier New" panose="02070309020205020404" pitchFamily="49" charset="0"/>
              </a:rPr>
              <a:t> 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pthread_attr_setsched_policy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policy)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B7D51925-D583-4FC2-9CB5-E5599A1B8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388" y="221827"/>
            <a:ext cx="7745412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POSIX Real-Time Scheduling API</a:t>
            </a:r>
          </a:p>
        </p:txBody>
      </p:sp>
      <p:sp>
        <p:nvSpPr>
          <p:cNvPr id="104450" name="Rectangle 3">
            <a:extLst>
              <a:ext uri="{FF2B5EF4-FFF2-40B4-BE49-F238E27FC236}">
                <a16:creationId xmlns:a16="http://schemas.microsoft.com/office/drawing/2014/main" id="{9965A94C-BC3D-4A28-8EC9-9D5F7E296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066800"/>
            <a:ext cx="7702550" cy="4483100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#include &lt;pthread.h&gt;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#include &lt;stdio.h&gt;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#define NUM_THREADS 5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int main(int argc, char *argv[])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int i, policy;</a:t>
            </a:r>
            <a:br>
              <a:rPr lang="en-US" altLang="en-US" sz="1500">
                <a:latin typeface="Courier New" panose="02070309020205020404" pitchFamily="49" charset="0"/>
              </a:rPr>
            </a:br>
            <a:r>
              <a:rPr lang="en-US" altLang="en-US" sz="1500">
                <a:latin typeface="Courier New" panose="02070309020205020404" pitchFamily="49" charset="0"/>
              </a:rPr>
              <a:t>   pthread_t_tid[NUM_THREADS];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pthread_attr_t attr;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/* get the default attributes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pthread_attr_init(&amp;attr);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/* get the current scheduling policy */</a:t>
            </a:r>
            <a:br>
              <a:rPr lang="en-US" altLang="en-US" sz="1500">
                <a:latin typeface="Courier New" panose="02070309020205020404" pitchFamily="49" charset="0"/>
              </a:rPr>
            </a:br>
            <a:r>
              <a:rPr lang="en-US" altLang="en-US" sz="1500">
                <a:latin typeface="Courier New" panose="02070309020205020404" pitchFamily="49" charset="0"/>
              </a:rPr>
              <a:t>   if (pthread_attr_getschedpolicy(&amp;attr, &amp;policy) !=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   fprintf(stderr, "Unable to get policy.\n");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else 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   if (policy == SCHED_OTHER) printf("SCHED_OTHER\n");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   else if (policy == SCHED_RR) printf("SCHED_RR\n");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   else if (policy == SCHED_FIFO) printf("SCHED_FIFO\n");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}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>
            <a:extLst>
              <a:ext uri="{FF2B5EF4-FFF2-40B4-BE49-F238E27FC236}">
                <a16:creationId xmlns:a16="http://schemas.microsoft.com/office/drawing/2014/main" id="{2E06EF5B-FE80-44B3-BB02-57C4BE650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98575"/>
            <a:ext cx="7702550" cy="4483100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/* set the scheduling policy - FIFO, RR, or OTHER */ </a:t>
            </a:r>
            <a:br>
              <a:rPr lang="en-US" altLang="en-US" sz="1500">
                <a:latin typeface="Courier New" panose="02070309020205020404" pitchFamily="49" charset="0"/>
              </a:rPr>
            </a:br>
            <a:r>
              <a:rPr lang="en-US" altLang="en-US" sz="1500">
                <a:latin typeface="Courier New" panose="02070309020205020404" pitchFamily="49" charset="0"/>
              </a:rPr>
              <a:t>   if (pthread_attr_setschedpolicy(&amp;attr, SCHED_FIFO) !=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   fprintf(stderr, "Unable to set policy.\n");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/* create the threads */</a:t>
            </a:r>
            <a:br>
              <a:rPr lang="en-US" altLang="en-US" sz="1500">
                <a:latin typeface="Courier New" panose="02070309020205020404" pitchFamily="49" charset="0"/>
              </a:rPr>
            </a:br>
            <a:r>
              <a:rPr lang="en-US" altLang="en-US" sz="1500">
                <a:latin typeface="Courier New" panose="02070309020205020404" pitchFamily="49" charset="0"/>
              </a:rPr>
              <a:t>   for (i = 0; i &lt; NUM_THREADS; i++)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   pthread_create(&amp;tid[i],&amp;attr,runner,NULL);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/* now join on each thread */</a:t>
            </a:r>
            <a:br>
              <a:rPr lang="en-US" altLang="en-US" sz="1500">
                <a:latin typeface="Courier New" panose="02070309020205020404" pitchFamily="49" charset="0"/>
              </a:rPr>
            </a:br>
            <a:r>
              <a:rPr lang="en-US" altLang="en-US" sz="1500">
                <a:latin typeface="Courier New" panose="02070309020205020404" pitchFamily="49" charset="0"/>
              </a:rPr>
              <a:t>   for (i = 0; i &lt; NUM_THREADS; i++)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   pthread_join(tid[i], NULL);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}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/* Each thread will begin control in this function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void *runner(void *param)</a:t>
            </a:r>
            <a:br>
              <a:rPr lang="en-US" altLang="en-US" sz="1500">
                <a:latin typeface="Courier New" panose="02070309020205020404" pitchFamily="49" charset="0"/>
              </a:rPr>
            </a:br>
            <a:r>
              <a:rPr lang="en-US" altLang="en-US" sz="1500">
                <a:latin typeface="Courier New" panose="02070309020205020404" pitchFamily="49" charset="0"/>
              </a:rPr>
              <a:t>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/* do some work ...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pthread_exit(0);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}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9CFE5C5-C5D0-4CA7-B035-CEFFD0E53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409" y="233853"/>
            <a:ext cx="7996335" cy="576262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chemeClr val="bg1">
                    <a:lumMod val="75000"/>
                  </a:schemeClr>
                </a:solidFill>
              </a:rPr>
              <a:t>POSIX Real-Time Scheduling API (Cont.)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E181A9CF-D82A-47BC-AB9C-DC9AFB414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8238" y="213537"/>
            <a:ext cx="75485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Operating System Examples</a:t>
            </a:r>
          </a:p>
        </p:txBody>
      </p:sp>
      <p:sp>
        <p:nvSpPr>
          <p:cNvPr id="108546" name="Rectangle 3">
            <a:extLst>
              <a:ext uri="{FF2B5EF4-FFF2-40B4-BE49-F238E27FC236}">
                <a16:creationId xmlns:a16="http://schemas.microsoft.com/office/drawing/2014/main" id="{70A19F9C-142A-4E79-B8AA-6FCF25AA6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109663"/>
            <a:ext cx="6750277" cy="3508375"/>
          </a:xfrm>
        </p:spPr>
        <p:txBody>
          <a:bodyPr/>
          <a:lstStyle/>
          <a:p>
            <a:endParaRPr lang="en-US" altLang="en-US" sz="2400" dirty="0"/>
          </a:p>
          <a:p>
            <a:r>
              <a:rPr lang="en-US" altLang="en-US" sz="2400" dirty="0"/>
              <a:t>Linux scheduling</a:t>
            </a:r>
          </a:p>
          <a:p>
            <a:r>
              <a:rPr lang="en-US" altLang="en-US" sz="2400" dirty="0"/>
              <a:t>Windows scheduling</a:t>
            </a:r>
          </a:p>
          <a:p>
            <a:r>
              <a:rPr lang="en-US" altLang="en-US" sz="2400" dirty="0"/>
              <a:t>Solaris scheduling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8169387F-9479-4DF2-BB9E-7943E2787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0643" y="231423"/>
            <a:ext cx="7848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Linux Scheduling Through Version 2.5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1C80CB74-75D9-44E9-B5BE-5FA82CDE4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250302"/>
            <a:ext cx="7848600" cy="47694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Prior to kernel version 2.5, ran variation of standard UNIX scheduling algorithm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Version 2.5 moved to constant order </a:t>
            </a:r>
            <a:r>
              <a:rPr lang="en-US" altLang="en-US" i="1" dirty="0">
                <a:solidFill>
                  <a:srgbClr val="0000FF"/>
                </a:solidFill>
              </a:rPr>
              <a:t>O</a:t>
            </a:r>
            <a:r>
              <a:rPr lang="en-US" altLang="en-US" dirty="0">
                <a:solidFill>
                  <a:srgbClr val="0000FF"/>
                </a:solidFill>
              </a:rPr>
              <a:t>(1)</a:t>
            </a:r>
            <a:r>
              <a:rPr lang="en-US" altLang="en-US" dirty="0"/>
              <a:t> scheduling time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Preemptive, priority based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Two priority ranges: time-sharing and real-time</a:t>
            </a:r>
          </a:p>
          <a:p>
            <a:pPr lvl="2">
              <a:lnSpc>
                <a:spcPct val="90000"/>
              </a:lnSpc>
            </a:pPr>
            <a:r>
              <a:rPr lang="en-US" altLang="en-US" sz="1600" b="1" dirty="0"/>
              <a:t>Real-time </a:t>
            </a:r>
            <a:r>
              <a:rPr lang="en-US" altLang="en-US" sz="1600" dirty="0"/>
              <a:t>range from 0 to 99 and </a:t>
            </a:r>
            <a:r>
              <a:rPr lang="en-US" altLang="en-US" sz="1600" b="1" dirty="0"/>
              <a:t>nice </a:t>
            </a:r>
            <a:r>
              <a:rPr lang="en-US" altLang="en-US" sz="1600" dirty="0"/>
              <a:t>value from 100 to 140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Map </a:t>
            </a:r>
            <a:r>
              <a:rPr lang="en-US" altLang="en-US" sz="1600" dirty="0" smtClean="0"/>
              <a:t>into </a:t>
            </a:r>
            <a:r>
              <a:rPr lang="en-US" altLang="en-US" sz="1600" dirty="0"/>
              <a:t>global priority with numerically lower values indicating higher priority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Higher priority gets larger q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Task run-able as long as time left in time slice (</a:t>
            </a:r>
            <a:r>
              <a:rPr lang="en-US" altLang="en-US" sz="1700" b="1" dirty="0">
                <a:solidFill>
                  <a:srgbClr val="006699"/>
                </a:solidFill>
                <a:latin typeface="+mj-lt"/>
              </a:rPr>
              <a:t>active</a:t>
            </a:r>
            <a:r>
              <a:rPr lang="en-US" altLang="en-US" sz="1600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If no time left (</a:t>
            </a:r>
            <a:r>
              <a:rPr lang="en-US" altLang="en-US" sz="1700" b="1" dirty="0">
                <a:solidFill>
                  <a:srgbClr val="006699"/>
                </a:solidFill>
                <a:latin typeface="+mj-lt"/>
              </a:rPr>
              <a:t>expired</a:t>
            </a:r>
            <a:r>
              <a:rPr lang="en-US" altLang="en-US" sz="1600" dirty="0"/>
              <a:t>), not run-able until all other tasks use their slices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All run-able tasks tracked in per-CPU </a:t>
            </a:r>
            <a:r>
              <a:rPr lang="en-US" altLang="en-US" sz="1700" b="1" dirty="0" err="1">
                <a:solidFill>
                  <a:srgbClr val="006699"/>
                </a:solidFill>
                <a:latin typeface="+mj-lt"/>
              </a:rPr>
              <a:t>runqueue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data structure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Two priority arrays (active, expired)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Tasks indexed by priority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When no more active, arrays are exchanged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Worked well, but </a:t>
            </a:r>
            <a:r>
              <a:rPr lang="en-US" altLang="en-US" sz="1600" dirty="0">
                <a:solidFill>
                  <a:srgbClr val="0000FF"/>
                </a:solidFill>
              </a:rPr>
              <a:t>poor response times </a:t>
            </a:r>
            <a:r>
              <a:rPr lang="en-US" altLang="en-US" sz="1600" dirty="0"/>
              <a:t>for interactive processes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>
            <a:extLst>
              <a:ext uri="{FF2B5EF4-FFF2-40B4-BE49-F238E27FC236}">
                <a16:creationId xmlns:a16="http://schemas.microsoft.com/office/drawing/2014/main" id="{72308EB8-7072-4BEA-AF27-9B27AEE14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7552" y="222868"/>
            <a:ext cx="7594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Linux Scheduling in Version 2.6.23 +</a:t>
            </a:r>
          </a:p>
        </p:txBody>
      </p:sp>
      <p:sp>
        <p:nvSpPr>
          <p:cNvPr id="112642" name="Rectangle 3">
            <a:extLst>
              <a:ext uri="{FF2B5EF4-FFF2-40B4-BE49-F238E27FC236}">
                <a16:creationId xmlns:a16="http://schemas.microsoft.com/office/drawing/2014/main" id="{2B145118-E234-40BA-B90B-2874CDDAE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3773" y="951721"/>
            <a:ext cx="7865703" cy="50712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i="1" dirty="0"/>
              <a:t>Completely Fair Scheduler </a:t>
            </a:r>
            <a:r>
              <a:rPr lang="en-US" altLang="en-US" sz="2400" dirty="0"/>
              <a:t>(CFS)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Scheduling classes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Each has specific priority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Scheduler picks highest priority task in highest scheduling class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Rather than quantum based on fixed time allotments, based on proportion of CPU time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Two scheduling classes included, others can be added</a:t>
            </a:r>
          </a:p>
          <a:p>
            <a:pPr marL="1095375" lvl="2" indent="-239713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default</a:t>
            </a:r>
          </a:p>
          <a:p>
            <a:pPr marL="1095375" lvl="2" indent="-239713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real-time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89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1EB4A270-3C01-4E70-B6CB-FA456BBCD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9606"/>
            <a:ext cx="7848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CPU Scheduler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B795676-7DD0-4F16-8B81-4EFFF754D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1" y="1169988"/>
            <a:ext cx="7227276" cy="4808781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The</a:t>
            </a:r>
            <a:r>
              <a:rPr lang="en-US" sz="20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rgbClr val="006699"/>
                </a:solidFill>
                <a:latin typeface="+mj-lt"/>
              </a:rPr>
              <a:t>CPU scheduler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selects from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the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processes in ready queue, and allocates a CPU core to one of them</a:t>
            </a:r>
          </a:p>
          <a:p>
            <a:pPr marL="742835" lvl="1">
              <a:defRPr/>
            </a:pPr>
            <a:r>
              <a:rPr lang="en-US" sz="2000" dirty="0">
                <a:ea typeface="ＭＳ Ｐゴシック" charset="-128"/>
              </a:rPr>
              <a:t>Queue may be ordered in various ways</a:t>
            </a:r>
          </a:p>
          <a:p>
            <a:pPr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CPU scheduling decisions may take place when a process:</a:t>
            </a:r>
          </a:p>
          <a:p>
            <a:pPr marL="799900" lvl="1" indent="-342815">
              <a:buFont typeface="Monotype Sorts" pitchFamily="-84" charset="2"/>
              <a:buNone/>
              <a:defRPr/>
            </a:pPr>
            <a:r>
              <a:rPr lang="en-US" sz="2000" dirty="0">
                <a:solidFill>
                  <a:srgbClr val="CC6600"/>
                </a:solidFill>
                <a:ea typeface="ＭＳ Ｐゴシック" charset="-128"/>
              </a:rPr>
              <a:t>1.	</a:t>
            </a:r>
            <a:r>
              <a:rPr lang="en-US" sz="2000" dirty="0">
                <a:ea typeface="ＭＳ Ｐゴシック" charset="-128"/>
              </a:rPr>
              <a:t>Switches from running to waiting state</a:t>
            </a:r>
          </a:p>
          <a:p>
            <a:pPr marL="799900" lvl="1" indent="-342815">
              <a:buFont typeface="Monotype Sorts" pitchFamily="-84" charset="2"/>
              <a:buNone/>
              <a:defRPr/>
            </a:pPr>
            <a:r>
              <a:rPr lang="en-US" sz="2000" dirty="0">
                <a:solidFill>
                  <a:srgbClr val="CC6600"/>
                </a:solidFill>
                <a:ea typeface="ＭＳ Ｐゴシック" charset="-128"/>
              </a:rPr>
              <a:t>2.</a:t>
            </a:r>
            <a:r>
              <a:rPr lang="en-US" sz="2000" dirty="0">
                <a:ea typeface="ＭＳ Ｐゴシック" charset="-128"/>
              </a:rPr>
              <a:t>	Switches from running to ready state</a:t>
            </a:r>
          </a:p>
          <a:p>
            <a:pPr marL="799900" lvl="1" indent="-342815">
              <a:buFont typeface="Monotype Sorts" pitchFamily="-84" charset="2"/>
              <a:buNone/>
              <a:defRPr/>
            </a:pPr>
            <a:r>
              <a:rPr lang="en-US" sz="2000" dirty="0">
                <a:solidFill>
                  <a:srgbClr val="CC6600"/>
                </a:solidFill>
                <a:ea typeface="ＭＳ Ｐゴシック" charset="-128"/>
              </a:rPr>
              <a:t>3.</a:t>
            </a:r>
            <a:r>
              <a:rPr lang="en-US" sz="2000" dirty="0">
                <a:ea typeface="ＭＳ Ｐゴシック" charset="-128"/>
              </a:rPr>
              <a:t>	Switches from waiting to ready</a:t>
            </a:r>
          </a:p>
          <a:p>
            <a:pPr marL="799900" lvl="1" indent="-342815">
              <a:buFont typeface="Monotype Sorts" charset="2"/>
              <a:buAutoNum type="arabicPeriod" startAt="4"/>
              <a:defRPr/>
            </a:pPr>
            <a:r>
              <a:rPr lang="en-US" sz="2000" dirty="0">
                <a:ea typeface="ＭＳ Ｐゴシック" charset="-128"/>
              </a:rPr>
              <a:t>Terminates</a:t>
            </a:r>
          </a:p>
          <a:p>
            <a:pPr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For situations 1 and 4, there is no choice in terms of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scheduling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A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new process (if one exists in the ready queue) must be selected for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execution</a:t>
            </a:r>
            <a:endParaRPr lang="en-US" sz="2000" dirty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For situations 2 and 3, however, there is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a choice</a:t>
            </a:r>
            <a:endParaRPr lang="en-US" sz="2000" b="1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>
            <a:extLst>
              <a:ext uri="{FF2B5EF4-FFF2-40B4-BE49-F238E27FC236}">
                <a16:creationId xmlns:a16="http://schemas.microsoft.com/office/drawing/2014/main" id="{72308EB8-7072-4BEA-AF27-9B27AEE14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7552" y="150676"/>
            <a:ext cx="7594600" cy="57626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Linux Scheduling in Version 2.6.23 + (Cont.)</a:t>
            </a:r>
          </a:p>
        </p:txBody>
      </p:sp>
      <p:sp>
        <p:nvSpPr>
          <p:cNvPr id="112642" name="Rectangle 3">
            <a:extLst>
              <a:ext uri="{FF2B5EF4-FFF2-40B4-BE49-F238E27FC236}">
                <a16:creationId xmlns:a16="http://schemas.microsoft.com/office/drawing/2014/main" id="{2B145118-E234-40BA-B90B-2874CDDAE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3773" y="951721"/>
            <a:ext cx="7205195" cy="49437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Quantum calculated based on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nice value </a:t>
            </a:r>
            <a:r>
              <a:rPr lang="en-US" altLang="en-US" sz="2000" dirty="0"/>
              <a:t>from -20 to +19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Lower value is higher priority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Calculates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target latency </a:t>
            </a:r>
            <a:r>
              <a:rPr lang="en-US" altLang="en-US" sz="2000" dirty="0"/>
              <a:t>– interval of time during which task should run at least once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Target latency can increase if say number of active tasks increases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CFS scheduler maintains per task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virtual run time </a:t>
            </a:r>
            <a:r>
              <a:rPr lang="en-US" altLang="en-US" sz="2000" dirty="0"/>
              <a:t>in variable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vruntime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Associated with decay factor based on priority of task – lower priority is higher decay rate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Normal default priority yields virtual run time = actual run time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To decide next task to run, scheduler picks task with </a:t>
            </a:r>
            <a:r>
              <a:rPr lang="en-US" altLang="en-US" sz="2000" dirty="0">
                <a:solidFill>
                  <a:srgbClr val="0000FF"/>
                </a:solidFill>
              </a:rPr>
              <a:t>lowest virtual run time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marL="1095375" lvl="2" indent="-239713">
              <a:lnSpc>
                <a:spcPct val="90000"/>
              </a:lnSpc>
            </a:pPr>
            <a:endParaRPr lang="en-US" altLang="en-US" sz="1600" dirty="0"/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0051E590-6092-4C16-A466-20459637C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22092"/>
            <a:ext cx="7859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CFS Performance</a:t>
            </a:r>
          </a:p>
        </p:txBody>
      </p:sp>
      <p:pic>
        <p:nvPicPr>
          <p:cNvPr id="114690" name="Picture 4" descr="Screen Shot 2012-12-17 at 9.25.06 PM.png">
            <a:extLst>
              <a:ext uri="{FF2B5EF4-FFF2-40B4-BE49-F238E27FC236}">
                <a16:creationId xmlns:a16="http://schemas.microsoft.com/office/drawing/2014/main" id="{E26FC3A4-5035-4C42-831C-EFBC43629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077913"/>
            <a:ext cx="4389437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>
            <a:extLst>
              <a:ext uri="{FF2B5EF4-FFF2-40B4-BE49-F238E27FC236}">
                <a16:creationId xmlns:a16="http://schemas.microsoft.com/office/drawing/2014/main" id="{77CC9487-DADE-43D0-8ECA-52F4E44E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30"/>
            <a:ext cx="8229600" cy="576262"/>
          </a:xfrm>
        </p:spPr>
        <p:txBody>
          <a:bodyPr/>
          <a:lstStyle/>
          <a:p>
            <a:r>
              <a:rPr lang="en-US" altLang="en-US" dirty="0"/>
              <a:t>Linux Scheduling (Cont.)</a:t>
            </a:r>
          </a:p>
        </p:txBody>
      </p:sp>
      <p:sp>
        <p:nvSpPr>
          <p:cNvPr id="116738" name="Content Placeholder 2">
            <a:extLst>
              <a:ext uri="{FF2B5EF4-FFF2-40B4-BE49-F238E27FC236}">
                <a16:creationId xmlns:a16="http://schemas.microsoft.com/office/drawing/2014/main" id="{E02DB423-4929-4748-A706-EFB4B1D0D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650" y="1144588"/>
            <a:ext cx="7791450" cy="4530725"/>
          </a:xfrm>
        </p:spPr>
        <p:txBody>
          <a:bodyPr/>
          <a:lstStyle/>
          <a:p>
            <a:r>
              <a:rPr lang="en-US" altLang="en-US" sz="2400" dirty="0"/>
              <a:t>Real-time scheduling according to POSIX.1b</a:t>
            </a:r>
          </a:p>
          <a:p>
            <a:pPr lvl="1"/>
            <a:r>
              <a:rPr lang="en-US" altLang="en-US" sz="2400" dirty="0"/>
              <a:t>Real-time tasks have static priorities</a:t>
            </a:r>
          </a:p>
          <a:p>
            <a:r>
              <a:rPr lang="en-US" altLang="en-US" sz="2400" dirty="0"/>
              <a:t>Real-time plus normal map into global priority scheme</a:t>
            </a:r>
          </a:p>
          <a:p>
            <a:pPr lvl="1"/>
            <a:r>
              <a:rPr lang="en-US" altLang="en-US" sz="2400" dirty="0"/>
              <a:t>Nice value of -20 maps to global priority 100</a:t>
            </a:r>
          </a:p>
          <a:p>
            <a:pPr lvl="1"/>
            <a:r>
              <a:rPr lang="en-US" altLang="en-US" sz="2400" dirty="0"/>
              <a:t>Nice value of +19 maps to priority 139</a:t>
            </a:r>
          </a:p>
          <a:p>
            <a:endParaRPr lang="en-US" altLang="en-US" dirty="0"/>
          </a:p>
        </p:txBody>
      </p:sp>
      <p:pic>
        <p:nvPicPr>
          <p:cNvPr id="116739" name="Picture 1" descr="Screen Shot 2012-12-17 at 9.28.34 PM.png">
            <a:extLst>
              <a:ext uri="{FF2B5EF4-FFF2-40B4-BE49-F238E27FC236}">
                <a16:creationId xmlns:a16="http://schemas.microsoft.com/office/drawing/2014/main" id="{962147AC-858B-4382-8168-1FA988CFB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8" y="4053578"/>
            <a:ext cx="6081713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>
            <a:extLst>
              <a:ext uri="{FF2B5EF4-FFF2-40B4-BE49-F238E27FC236}">
                <a16:creationId xmlns:a16="http://schemas.microsoft.com/office/drawing/2014/main" id="{15E5355E-AE48-4BA0-9903-BD07675E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30"/>
            <a:ext cx="8229600" cy="576262"/>
          </a:xfrm>
        </p:spPr>
        <p:txBody>
          <a:bodyPr/>
          <a:lstStyle/>
          <a:p>
            <a:r>
              <a:rPr lang="en-US" altLang="en-US" dirty="0"/>
              <a:t>Linux Scheduling (Cont.)</a:t>
            </a:r>
          </a:p>
        </p:txBody>
      </p:sp>
      <p:sp>
        <p:nvSpPr>
          <p:cNvPr id="117762" name="Content Placeholder 2">
            <a:extLst>
              <a:ext uri="{FF2B5EF4-FFF2-40B4-BE49-F238E27FC236}">
                <a16:creationId xmlns:a16="http://schemas.microsoft.com/office/drawing/2014/main" id="{A42B57D8-264F-4D4F-9A5A-A9E3DC09C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650" y="1144588"/>
            <a:ext cx="7791450" cy="4530725"/>
          </a:xfrm>
        </p:spPr>
        <p:txBody>
          <a:bodyPr/>
          <a:lstStyle/>
          <a:p>
            <a:r>
              <a:rPr lang="en-US" altLang="en-US" sz="2000" dirty="0"/>
              <a:t>Linux supports load balancing, but is also </a:t>
            </a:r>
            <a:r>
              <a:rPr lang="en-US" altLang="en-US" sz="2000" dirty="0" smtClean="0"/>
              <a:t>NUMA-aware</a:t>
            </a:r>
            <a:endParaRPr lang="en-US" altLang="en-US" sz="2000" dirty="0"/>
          </a:p>
          <a:p>
            <a:r>
              <a:rPr lang="en-US" altLang="en-US" sz="2000" b="1" dirty="0"/>
              <a:t>Scheduling domain </a:t>
            </a:r>
            <a:r>
              <a:rPr lang="en-US" altLang="en-US" sz="2000" dirty="0"/>
              <a:t>is a set of CPU cores that can be balanced against one </a:t>
            </a:r>
            <a:r>
              <a:rPr lang="en-US" altLang="en-US" sz="2000" dirty="0" smtClean="0"/>
              <a:t>another</a:t>
            </a:r>
            <a:endParaRPr lang="en-US" altLang="en-US" sz="2000" dirty="0"/>
          </a:p>
          <a:p>
            <a:r>
              <a:rPr lang="en-US" altLang="en-US" sz="2000" dirty="0"/>
              <a:t>Domains are organized by what they share (i.e., cache </a:t>
            </a:r>
            <a:r>
              <a:rPr lang="en-US" altLang="en-US" sz="2000" dirty="0" smtClean="0"/>
              <a:t>memory) </a:t>
            </a:r>
            <a:r>
              <a:rPr lang="en-US" altLang="en-US" sz="2000" dirty="0"/>
              <a:t>Goal is to keep threads from migrating between </a:t>
            </a:r>
            <a:r>
              <a:rPr lang="en-US" altLang="en-US" sz="2000" dirty="0" smtClean="0"/>
              <a:t>domains</a:t>
            </a:r>
            <a:endParaRPr lang="en-US" altLang="en-US" sz="2000" dirty="0"/>
          </a:p>
        </p:txBody>
      </p:sp>
      <p:pic>
        <p:nvPicPr>
          <p:cNvPr id="117763" name="Picture 1">
            <a:extLst>
              <a:ext uri="{FF2B5EF4-FFF2-40B4-BE49-F238E27FC236}">
                <a16:creationId xmlns:a16="http://schemas.microsoft.com/office/drawing/2014/main" id="{419DDE73-3A6B-402B-AD36-41FFBDF50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271838"/>
            <a:ext cx="39814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>
            <a:extLst>
              <a:ext uri="{FF2B5EF4-FFF2-40B4-BE49-F238E27FC236}">
                <a16:creationId xmlns:a16="http://schemas.microsoft.com/office/drawing/2014/main" id="{57846D64-B929-4C0F-B0F2-2317AECF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6237"/>
            <a:ext cx="8229600" cy="576262"/>
          </a:xfrm>
        </p:spPr>
        <p:txBody>
          <a:bodyPr/>
          <a:lstStyle/>
          <a:p>
            <a:r>
              <a:rPr lang="en-US" altLang="en-US" dirty="0"/>
              <a:t>Windows Scheduling</a:t>
            </a:r>
          </a:p>
        </p:txBody>
      </p:sp>
      <p:sp>
        <p:nvSpPr>
          <p:cNvPr id="118786" name="Content Placeholder 2">
            <a:extLst>
              <a:ext uri="{FF2B5EF4-FFF2-40B4-BE49-F238E27FC236}">
                <a16:creationId xmlns:a16="http://schemas.microsoft.com/office/drawing/2014/main" id="{0F277E99-A9C4-42A6-8C98-C4958ADB5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425" y="1144589"/>
            <a:ext cx="7505201" cy="4341812"/>
          </a:xfrm>
        </p:spPr>
        <p:txBody>
          <a:bodyPr/>
          <a:lstStyle/>
          <a:p>
            <a:r>
              <a:rPr lang="en-US" altLang="en-US" sz="2000" dirty="0"/>
              <a:t>Windows uses priority-based preemptive scheduling</a:t>
            </a:r>
          </a:p>
          <a:p>
            <a:pPr lvl="1"/>
            <a:r>
              <a:rPr lang="en-US" altLang="en-US" sz="2000" dirty="0"/>
              <a:t>Highest-priority thread runs next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Dispatcher</a:t>
            </a:r>
            <a:r>
              <a:rPr lang="en-US" altLang="en-US" sz="2000" i="1" dirty="0"/>
              <a:t> </a:t>
            </a:r>
            <a:r>
              <a:rPr lang="en-US" altLang="en-US" sz="2000" dirty="0"/>
              <a:t>is scheduler</a:t>
            </a:r>
          </a:p>
          <a:p>
            <a:pPr lvl="1"/>
            <a:r>
              <a:rPr lang="en-US" altLang="en-US" sz="2000" dirty="0"/>
              <a:t>Thread runs until (1) blocks, (2) uses time slice, (3) preempted by higher-priority thread</a:t>
            </a:r>
          </a:p>
          <a:p>
            <a:pPr lvl="1"/>
            <a:r>
              <a:rPr lang="en-US" altLang="en-US" sz="2000" dirty="0"/>
              <a:t>Real-time threads can preempt non-real-time</a:t>
            </a:r>
          </a:p>
          <a:p>
            <a:r>
              <a:rPr lang="en-US" altLang="en-US" sz="2000" dirty="0"/>
              <a:t>32-level priority scheme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Variable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class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is 1-15,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real-time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class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is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16-31</a:t>
            </a:r>
          </a:p>
          <a:p>
            <a:pPr lvl="1"/>
            <a:r>
              <a:rPr lang="en-US" altLang="en-US" sz="2000" dirty="0"/>
              <a:t>Priority 0 is memory-management thread</a:t>
            </a:r>
          </a:p>
          <a:p>
            <a:pPr lvl="1"/>
            <a:r>
              <a:rPr lang="en-US" altLang="en-US" sz="2000" dirty="0"/>
              <a:t>Queue for each priority</a:t>
            </a:r>
          </a:p>
          <a:p>
            <a:r>
              <a:rPr lang="en-US" altLang="en-US" sz="2000" dirty="0"/>
              <a:t>If no run-able thread, runs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idle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thread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>
            <a:extLst>
              <a:ext uri="{FF2B5EF4-FFF2-40B4-BE49-F238E27FC236}">
                <a16:creationId xmlns:a16="http://schemas.microsoft.com/office/drawing/2014/main" id="{214258E6-EE47-481F-8719-5DE0EA27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6262"/>
          </a:xfrm>
        </p:spPr>
        <p:txBody>
          <a:bodyPr/>
          <a:lstStyle/>
          <a:p>
            <a:r>
              <a:rPr lang="en-US" altLang="en-US" dirty="0"/>
              <a:t>Windows Priority Classes</a:t>
            </a:r>
          </a:p>
        </p:txBody>
      </p:sp>
      <p:sp>
        <p:nvSpPr>
          <p:cNvPr id="119810" name="Content Placeholder 2">
            <a:extLst>
              <a:ext uri="{FF2B5EF4-FFF2-40B4-BE49-F238E27FC236}">
                <a16:creationId xmlns:a16="http://schemas.microsoft.com/office/drawing/2014/main" id="{5EE62716-21CA-4281-A3FF-131F55341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428" y="1233488"/>
            <a:ext cx="7796371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000" dirty="0"/>
              <a:t>Win32 API identifies </a:t>
            </a:r>
            <a:r>
              <a:rPr lang="en-US" altLang="en-US" sz="2000" dirty="0" smtClean="0"/>
              <a:t>six </a:t>
            </a:r>
            <a:r>
              <a:rPr lang="en-US" altLang="en-US" sz="2000" dirty="0">
                <a:solidFill>
                  <a:srgbClr val="0000FF"/>
                </a:solidFill>
              </a:rPr>
              <a:t>priority classes</a:t>
            </a:r>
            <a:r>
              <a:rPr lang="en-US" altLang="en-US" sz="2000" dirty="0"/>
              <a:t> to which a process can belong</a:t>
            </a:r>
          </a:p>
          <a:p>
            <a:pPr lvl="1"/>
            <a:r>
              <a:rPr lang="en-US" altLang="en-US" sz="2000" dirty="0"/>
              <a:t>REALTIME_PRIORITY_CLASS, HIGH_PRIORITY_CLASS, ABOVE_NORMAL_PRIORITY_CLASS</a:t>
            </a:r>
            <a:r>
              <a:rPr lang="en-US" altLang="en-US" sz="2000" dirty="0" smtClean="0"/>
              <a:t>, NORMAL_PRIORITY_CLASS</a:t>
            </a:r>
            <a:r>
              <a:rPr lang="en-US" altLang="en-US" sz="2000" dirty="0"/>
              <a:t>, BELOW_NORMAL_PRIORITY_CLASS, IDLE_PRIORITY_CLASS</a:t>
            </a:r>
            <a:endParaRPr lang="en-US" altLang="en-US" sz="2000" b="1" dirty="0">
              <a:solidFill>
                <a:srgbClr val="3366FF"/>
              </a:solidFill>
            </a:endParaRPr>
          </a:p>
          <a:p>
            <a:pPr lvl="1"/>
            <a:r>
              <a:rPr lang="en-US" altLang="en-US" sz="2000" dirty="0"/>
              <a:t>All are variable except REALTIME</a:t>
            </a:r>
          </a:p>
          <a:p>
            <a:r>
              <a:rPr lang="en-US" altLang="en-US" sz="2000" dirty="0"/>
              <a:t>A thread within a given priority class has a </a:t>
            </a:r>
            <a:r>
              <a:rPr lang="en-US" altLang="en-US" sz="2000" dirty="0">
                <a:solidFill>
                  <a:srgbClr val="0000FF"/>
                </a:solidFill>
              </a:rPr>
              <a:t>relative priority</a:t>
            </a:r>
          </a:p>
          <a:p>
            <a:pPr lvl="1"/>
            <a:r>
              <a:rPr lang="en-US" altLang="en-US" sz="2000" dirty="0"/>
              <a:t>TIME_CRITICAL, HIGHEST, ABOVE_NORMAL, NORMAL, BELOW_NORMAL, LOWEST, IDLE</a:t>
            </a:r>
          </a:p>
          <a:p>
            <a:r>
              <a:rPr lang="en-US" altLang="en-US" sz="2000" dirty="0"/>
              <a:t>Priority class and relative priority combine to give numeric priority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Base</a:t>
            </a:r>
            <a:r>
              <a:rPr lang="en-US" altLang="en-US" sz="2000" dirty="0"/>
              <a:t> priority is NORMAL within the class</a:t>
            </a:r>
          </a:p>
          <a:p>
            <a:pPr lvl="1"/>
            <a:r>
              <a:rPr lang="en-US" altLang="en-US" sz="2000" dirty="0"/>
              <a:t>If quantum expires, priority lowered, but never below base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>
            <a:extLst>
              <a:ext uri="{FF2B5EF4-FFF2-40B4-BE49-F238E27FC236}">
                <a16:creationId xmlns:a16="http://schemas.microsoft.com/office/drawing/2014/main" id="{48F43CB8-283D-472C-AF85-1D6014DB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54" y="225460"/>
            <a:ext cx="8229600" cy="576262"/>
          </a:xfrm>
        </p:spPr>
        <p:txBody>
          <a:bodyPr/>
          <a:lstStyle/>
          <a:p>
            <a:r>
              <a:rPr lang="en-US" altLang="en-US" dirty="0"/>
              <a:t>Windows Priority Classes (Cont.)</a:t>
            </a:r>
          </a:p>
        </p:txBody>
      </p:sp>
      <p:sp>
        <p:nvSpPr>
          <p:cNvPr id="120834" name="Content Placeholder 2">
            <a:extLst>
              <a:ext uri="{FF2B5EF4-FFF2-40B4-BE49-F238E27FC236}">
                <a16:creationId xmlns:a16="http://schemas.microsoft.com/office/drawing/2014/main" id="{257CB95D-3C4B-410B-A126-05623DC45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429" y="941388"/>
            <a:ext cx="7818438" cy="453072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2000" dirty="0"/>
          </a:p>
          <a:p>
            <a:r>
              <a:rPr lang="en-US" altLang="en-US" sz="2400" dirty="0"/>
              <a:t>If wait occurs, priority boosted depending on what was waited for</a:t>
            </a:r>
          </a:p>
          <a:p>
            <a:pPr lvl="1"/>
            <a:r>
              <a:rPr lang="en-US" altLang="en-US" sz="2400" dirty="0"/>
              <a:t>Foreground window given 3x priority boost</a:t>
            </a:r>
          </a:p>
          <a:p>
            <a:r>
              <a:rPr lang="en-US" altLang="en-US" sz="2400" dirty="0"/>
              <a:t>Windows 7 added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user-mode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scheduling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UMS</a:t>
            </a:r>
            <a:r>
              <a:rPr lang="en-US" altLang="en-US" sz="2400" dirty="0"/>
              <a:t>) </a:t>
            </a:r>
          </a:p>
          <a:p>
            <a:pPr lvl="1"/>
            <a:r>
              <a:rPr lang="en-US" altLang="en-US" sz="2400" dirty="0"/>
              <a:t>Applications create and manage threads independent of kernel</a:t>
            </a:r>
          </a:p>
          <a:p>
            <a:pPr lvl="1"/>
            <a:r>
              <a:rPr lang="en-US" altLang="en-US" sz="2400" dirty="0"/>
              <a:t>For large number of threads, much more efficient</a:t>
            </a:r>
          </a:p>
          <a:p>
            <a:pPr lvl="1"/>
            <a:r>
              <a:rPr lang="en-US" altLang="en-US" sz="2400" dirty="0"/>
              <a:t>UMS schedulers come from programming language </a:t>
            </a:r>
            <a:r>
              <a:rPr lang="en-US" altLang="en-US" sz="2400" dirty="0" smtClean="0"/>
              <a:t>libraries like C++ </a:t>
            </a:r>
            <a:r>
              <a:rPr lang="en-US" altLang="en-US" sz="2400" b="1" dirty="0" smtClean="0">
                <a:solidFill>
                  <a:srgbClr val="006699"/>
                </a:solidFill>
                <a:latin typeface="+mj-lt"/>
              </a:rPr>
              <a:t>Concurrent Runtime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ConcRT</a:t>
            </a:r>
            <a:r>
              <a:rPr lang="en-US" altLang="en-US" sz="2400" dirty="0" smtClean="0"/>
              <a:t>) framework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F3C715D7-99EA-40E4-A265-7365C35A3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825" y="222868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Priorities</a:t>
            </a:r>
          </a:p>
        </p:txBody>
      </p:sp>
      <p:pic>
        <p:nvPicPr>
          <p:cNvPr id="121858" name="Picture 1">
            <a:extLst>
              <a:ext uri="{FF2B5EF4-FFF2-40B4-BE49-F238E27FC236}">
                <a16:creationId xmlns:a16="http://schemas.microsoft.com/office/drawing/2014/main" id="{13B7C937-29C4-4257-9403-EC1858659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7" y="2016916"/>
            <a:ext cx="7639670" cy="309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715617" y="3627783"/>
            <a:ext cx="8060635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>
            <a:extLst>
              <a:ext uri="{FF2B5EF4-FFF2-40B4-BE49-F238E27FC236}">
                <a16:creationId xmlns:a16="http://schemas.microsoft.com/office/drawing/2014/main" id="{8AB69425-24AD-45D8-8836-826ED249B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092"/>
            <a:ext cx="8229600" cy="576262"/>
          </a:xfrm>
        </p:spPr>
        <p:txBody>
          <a:bodyPr/>
          <a:lstStyle/>
          <a:p>
            <a:r>
              <a:rPr lang="en-US" altLang="en-US" dirty="0"/>
              <a:t>Solaris</a:t>
            </a:r>
          </a:p>
        </p:txBody>
      </p:sp>
      <p:sp>
        <p:nvSpPr>
          <p:cNvPr id="123906" name="Content Placeholder 2">
            <a:extLst>
              <a:ext uri="{FF2B5EF4-FFF2-40B4-BE49-F238E27FC236}">
                <a16:creationId xmlns:a16="http://schemas.microsoft.com/office/drawing/2014/main" id="{9E96F03D-671D-4EDD-9F10-F7195DEFB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081088"/>
            <a:ext cx="7181850" cy="4530725"/>
          </a:xfrm>
        </p:spPr>
        <p:txBody>
          <a:bodyPr/>
          <a:lstStyle/>
          <a:p>
            <a:r>
              <a:rPr lang="en-US" altLang="en-US" sz="2000" dirty="0"/>
              <a:t>Priority-based scheduling</a:t>
            </a:r>
          </a:p>
          <a:p>
            <a:r>
              <a:rPr lang="en-US" altLang="en-US" sz="2000" dirty="0"/>
              <a:t>Six classes available</a:t>
            </a:r>
          </a:p>
          <a:p>
            <a:pPr lvl="1"/>
            <a:r>
              <a:rPr lang="en-US" altLang="en-US" sz="2000" dirty="0"/>
              <a:t>Time sharing (default) (TS)</a:t>
            </a:r>
          </a:p>
          <a:p>
            <a:pPr lvl="1"/>
            <a:r>
              <a:rPr lang="en-US" altLang="en-US" sz="2000" dirty="0"/>
              <a:t>Interactive (IA)</a:t>
            </a:r>
          </a:p>
          <a:p>
            <a:pPr lvl="1"/>
            <a:r>
              <a:rPr lang="en-US" altLang="en-US" sz="2000" dirty="0"/>
              <a:t>Real time (RT)</a:t>
            </a:r>
          </a:p>
          <a:p>
            <a:pPr lvl="1"/>
            <a:r>
              <a:rPr lang="en-US" altLang="en-US" sz="2000" dirty="0"/>
              <a:t>System (SYS)</a:t>
            </a:r>
          </a:p>
          <a:p>
            <a:pPr lvl="1"/>
            <a:r>
              <a:rPr lang="en-US" altLang="en-US" sz="2000" dirty="0"/>
              <a:t>Fair Share (FSS)</a:t>
            </a:r>
          </a:p>
          <a:p>
            <a:pPr lvl="1"/>
            <a:r>
              <a:rPr lang="en-US" altLang="en-US" sz="2000" dirty="0"/>
              <a:t>Fixed priority (FP)</a:t>
            </a:r>
          </a:p>
          <a:p>
            <a:r>
              <a:rPr lang="en-US" altLang="en-US" sz="2000" dirty="0"/>
              <a:t>Given thread can be in one class at a time</a:t>
            </a:r>
          </a:p>
          <a:p>
            <a:r>
              <a:rPr lang="en-US" altLang="en-US" sz="2000" dirty="0"/>
              <a:t>Each class has its own scheduling algorithm</a:t>
            </a:r>
          </a:p>
          <a:p>
            <a:r>
              <a:rPr lang="en-US" altLang="en-US" sz="2000" dirty="0"/>
              <a:t>Time sharing is multi-level feedback queue</a:t>
            </a:r>
          </a:p>
          <a:p>
            <a:pPr lvl="1"/>
            <a:r>
              <a:rPr lang="en-US" altLang="en-US" sz="2000" dirty="0"/>
              <a:t>Loadable table configurable by </a:t>
            </a:r>
            <a:r>
              <a:rPr lang="en-US" altLang="en-US" sz="2000" dirty="0" err="1"/>
              <a:t>sysadmin</a:t>
            </a:r>
            <a:endParaRPr lang="en-US" altLang="en-US" sz="2000" dirty="0"/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>
            <a:extLst>
              <a:ext uri="{FF2B5EF4-FFF2-40B4-BE49-F238E27FC236}">
                <a16:creationId xmlns:a16="http://schemas.microsoft.com/office/drawing/2014/main" id="{0D62A802-7E18-499C-A146-A07CCE855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28830"/>
            <a:ext cx="7859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Solaris Dispatch Table </a:t>
            </a:r>
          </a:p>
        </p:txBody>
      </p:sp>
      <p:pic>
        <p:nvPicPr>
          <p:cNvPr id="124930" name="Picture 1">
            <a:extLst>
              <a:ext uri="{FF2B5EF4-FFF2-40B4-BE49-F238E27FC236}">
                <a16:creationId xmlns:a16="http://schemas.microsoft.com/office/drawing/2014/main" id="{7160601A-B1BF-48C6-9397-33A5E4EDA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65" y="1252331"/>
            <a:ext cx="5105758" cy="462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27088" y="1918252"/>
            <a:ext cx="118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low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088" y="5505591"/>
            <a:ext cx="118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high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1EB4A270-3C01-4E70-B6CB-FA456BBCD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6777" y="167086"/>
            <a:ext cx="78486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Preemptive and Nonpreemptive Scheduling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B795676-7DD0-4F16-8B81-4EFFF754D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985" y="1193434"/>
            <a:ext cx="7556032" cy="4707181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When scheduling takes place only under circumstances 1 and 4, the scheduling scheme is </a:t>
            </a:r>
            <a:r>
              <a:rPr lang="en-US" sz="2400" b="1" dirty="0" err="1" smtClean="0">
                <a:solidFill>
                  <a:srgbClr val="006699"/>
                </a:solidFill>
                <a:latin typeface="+mj-lt"/>
              </a:rPr>
              <a:t>nonpreemptive</a:t>
            </a:r>
            <a:endParaRPr 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Otherwise, it is </a:t>
            </a:r>
            <a:r>
              <a:rPr lang="en-US" sz="2400" b="1" dirty="0" smtClean="0">
                <a:solidFill>
                  <a:srgbClr val="006699"/>
                </a:solidFill>
                <a:latin typeface="+mj-lt"/>
              </a:rPr>
              <a:t>preemptive</a:t>
            </a:r>
            <a:endParaRPr lang="en-US" sz="2400" dirty="0"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Under Nonpreemptive scheduling, once the CPU has been allocated to a process, the process keeps the CPU until it releases it either by terminating or by switching to the waiting </a:t>
            </a:r>
            <a:r>
              <a:rPr lang="en-US" sz="2400" dirty="0" smtClean="0">
                <a:ea typeface="ＭＳ Ｐゴシック" charset="0"/>
              </a:rPr>
              <a:t>state </a:t>
            </a:r>
            <a:endParaRPr lang="en-US" sz="2400" dirty="0"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Virtually all modern </a:t>
            </a:r>
            <a:r>
              <a:rPr lang="en-US" sz="2400" dirty="0" smtClean="0">
                <a:ea typeface="ＭＳ Ｐゴシック" charset="0"/>
              </a:rPr>
              <a:t>OS including </a:t>
            </a:r>
            <a:r>
              <a:rPr lang="en-US" sz="2400" dirty="0">
                <a:ea typeface="ＭＳ Ｐゴシック" charset="0"/>
              </a:rPr>
              <a:t>Windows, MacOS, Linux, and UNIX use preemptive scheduling </a:t>
            </a:r>
            <a:r>
              <a:rPr lang="en-US" sz="2400" dirty="0" smtClean="0">
                <a:ea typeface="ＭＳ Ｐゴシック" charset="0"/>
              </a:rPr>
              <a:t>algorithms</a:t>
            </a:r>
            <a:endParaRPr lang="en-US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87294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>
            <a:extLst>
              <a:ext uri="{FF2B5EF4-FFF2-40B4-BE49-F238E27FC236}">
                <a16:creationId xmlns:a16="http://schemas.microsoft.com/office/drawing/2014/main" id="{276C3EB7-7E70-4D36-896B-C046F894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960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Solaris Scheduling</a:t>
            </a:r>
          </a:p>
        </p:txBody>
      </p:sp>
      <p:pic>
        <p:nvPicPr>
          <p:cNvPr id="126978" name="Picture 1">
            <a:extLst>
              <a:ext uri="{FF2B5EF4-FFF2-40B4-BE49-F238E27FC236}">
                <a16:creationId xmlns:a16="http://schemas.microsoft.com/office/drawing/2014/main" id="{54EE688C-E0C5-4D9D-8FA8-535F608F7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1146175"/>
            <a:ext cx="3344862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>
            <a:extLst>
              <a:ext uri="{FF2B5EF4-FFF2-40B4-BE49-F238E27FC236}">
                <a16:creationId xmlns:a16="http://schemas.microsoft.com/office/drawing/2014/main" id="{413EBEC1-908A-4F6D-8816-4377406C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6262"/>
          </a:xfrm>
        </p:spPr>
        <p:txBody>
          <a:bodyPr/>
          <a:lstStyle/>
          <a:p>
            <a:r>
              <a:rPr lang="en-US" altLang="en-US" dirty="0"/>
              <a:t>Solaris Scheduling (Cont.)</a:t>
            </a:r>
          </a:p>
        </p:txBody>
      </p:sp>
      <p:sp>
        <p:nvSpPr>
          <p:cNvPr id="129026" name="Content Placeholder 2">
            <a:extLst>
              <a:ext uri="{FF2B5EF4-FFF2-40B4-BE49-F238E27FC236}">
                <a16:creationId xmlns:a16="http://schemas.microsoft.com/office/drawing/2014/main" id="{A4FDB664-01BF-4BD6-9938-4E94F386D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1195388"/>
            <a:ext cx="7251700" cy="4530725"/>
          </a:xfrm>
        </p:spPr>
        <p:txBody>
          <a:bodyPr/>
          <a:lstStyle/>
          <a:p>
            <a:r>
              <a:rPr lang="en-US" altLang="en-US" sz="2400" dirty="0"/>
              <a:t>Scheduler converts class-specific priorities into a per-thread global priority</a:t>
            </a:r>
          </a:p>
          <a:p>
            <a:pPr lvl="1"/>
            <a:r>
              <a:rPr lang="en-US" altLang="en-US" sz="2400" dirty="0"/>
              <a:t>Thread with highest priority runs next</a:t>
            </a:r>
          </a:p>
          <a:p>
            <a:pPr lvl="1"/>
            <a:r>
              <a:rPr lang="en-US" altLang="en-US" sz="2400" dirty="0"/>
              <a:t>Runs until (1) blocks, (2) uses time slice, (3) preempted by higher-priority thread</a:t>
            </a:r>
          </a:p>
          <a:p>
            <a:pPr lvl="1"/>
            <a:r>
              <a:rPr lang="en-US" altLang="en-US" sz="2400" dirty="0"/>
              <a:t>Multiple </a:t>
            </a:r>
            <a:r>
              <a:rPr lang="en-US" altLang="en-US" sz="2400"/>
              <a:t>threads </a:t>
            </a:r>
            <a:r>
              <a:rPr lang="en-US" altLang="en-US" sz="2400" smtClean="0"/>
              <a:t>at the </a:t>
            </a:r>
            <a:r>
              <a:rPr lang="en-US" altLang="en-US" sz="2400" dirty="0"/>
              <a:t>same priority selected via RR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>
            <a:extLst>
              <a:ext uri="{FF2B5EF4-FFF2-40B4-BE49-F238E27FC236}">
                <a16:creationId xmlns:a16="http://schemas.microsoft.com/office/drawing/2014/main" id="{E3E49DFF-D595-4F44-93F4-CD0179919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975" y="229606"/>
            <a:ext cx="7616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Algorithm Evaluation</a:t>
            </a:r>
          </a:p>
        </p:txBody>
      </p:sp>
      <p:sp>
        <p:nvSpPr>
          <p:cNvPr id="130050" name="Rectangle 3">
            <a:extLst>
              <a:ext uri="{FF2B5EF4-FFF2-40B4-BE49-F238E27FC236}">
                <a16:creationId xmlns:a16="http://schemas.microsoft.com/office/drawing/2014/main" id="{91026CB7-CF57-408F-913C-6C7B82EF6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5271" y="1116013"/>
            <a:ext cx="7566025" cy="4643437"/>
          </a:xfrm>
        </p:spPr>
        <p:txBody>
          <a:bodyPr/>
          <a:lstStyle/>
          <a:p>
            <a:r>
              <a:rPr lang="en-US" altLang="en-US" sz="2000" dirty="0"/>
              <a:t>How to select CPU-scheduling algorithm for an OS?</a:t>
            </a:r>
          </a:p>
          <a:p>
            <a:r>
              <a:rPr lang="en-US" altLang="en-US" sz="2000" dirty="0"/>
              <a:t>Determine criteria, then evaluate algorithms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Deterministic modeling</a:t>
            </a:r>
          </a:p>
          <a:p>
            <a:pPr lvl="1"/>
            <a:r>
              <a:rPr lang="en-US" altLang="en-US" sz="2000" dirty="0"/>
              <a:t>Type of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analytic evaluation</a:t>
            </a:r>
          </a:p>
          <a:p>
            <a:pPr lvl="1"/>
            <a:r>
              <a:rPr lang="en-US" altLang="en-US" sz="2000" dirty="0"/>
              <a:t>Takes a particular predetermined workload and defines the performance of each algorithm </a:t>
            </a:r>
            <a:r>
              <a:rPr lang="en-US" altLang="en-US" sz="2000" dirty="0" smtClean="0"/>
              <a:t>for </a:t>
            </a:r>
            <a:r>
              <a:rPr lang="en-US" altLang="en-US" sz="2000" dirty="0"/>
              <a:t>that workload</a:t>
            </a:r>
          </a:p>
          <a:p>
            <a:r>
              <a:rPr lang="en-US" altLang="en-US" sz="2000" dirty="0"/>
              <a:t>Consider 5 processes arriving at time 0:</a:t>
            </a:r>
          </a:p>
        </p:txBody>
      </p:sp>
      <p:pic>
        <p:nvPicPr>
          <p:cNvPr id="130051" name="Picture 1" descr="Screen Shot 2012-12-17 at 9.44.14 PM.png">
            <a:extLst>
              <a:ext uri="{FF2B5EF4-FFF2-40B4-BE49-F238E27FC236}">
                <a16:creationId xmlns:a16="http://schemas.microsoft.com/office/drawing/2014/main" id="{1186B308-DDF2-452D-A47E-6EF7019C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28" y="3984625"/>
            <a:ext cx="189706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>
            <a:extLst>
              <a:ext uri="{FF2B5EF4-FFF2-40B4-BE49-F238E27FC236}">
                <a16:creationId xmlns:a16="http://schemas.microsoft.com/office/drawing/2014/main" id="{0C6E6845-850D-4810-9EA5-1EB2B384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975" y="221827"/>
            <a:ext cx="7616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Deterministic Evaluation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42D64333-B7E5-4612-A296-895B3529B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382713"/>
            <a:ext cx="7566025" cy="4643437"/>
          </a:xfrm>
        </p:spPr>
        <p:txBody>
          <a:bodyPr/>
          <a:lstStyle/>
          <a:p>
            <a:pPr marL="341313" indent="-341313"/>
            <a:r>
              <a:rPr lang="en-US" altLang="en-US" sz="2000" dirty="0"/>
              <a:t>For each algorithm, calculate minimum average waiting time</a:t>
            </a:r>
          </a:p>
          <a:p>
            <a:pPr marL="341313" indent="-341313"/>
            <a:r>
              <a:rPr lang="en-US" altLang="en-US" sz="2000" dirty="0"/>
              <a:t>Simple and fast, but requires exact numbers for input, applies only to those inputs</a:t>
            </a:r>
          </a:p>
          <a:p>
            <a:pPr marL="741363" lvl="1" indent="-284163"/>
            <a:r>
              <a:rPr lang="en-US" altLang="en-US" dirty="0"/>
              <a:t>FCS is 28ms:</a:t>
            </a:r>
          </a:p>
          <a:p>
            <a:pPr marL="341313" indent="-341313"/>
            <a:endParaRPr lang="en-US" altLang="en-US" dirty="0"/>
          </a:p>
          <a:p>
            <a:pPr marL="341313" indent="-341313">
              <a:buFont typeface="Monotype Sorts" pitchFamily="-84" charset="2"/>
              <a:buNone/>
            </a:pPr>
            <a:endParaRPr lang="en-US" altLang="en-US" dirty="0"/>
          </a:p>
          <a:p>
            <a:pPr marL="741363" lvl="1" indent="-284163"/>
            <a:r>
              <a:rPr lang="en-US" altLang="en-US" dirty="0"/>
              <a:t>Non-preemptive SFJ is 13ms:</a:t>
            </a:r>
          </a:p>
          <a:p>
            <a:pPr marL="341313" indent="-341313"/>
            <a:endParaRPr lang="en-US" altLang="en-US" dirty="0"/>
          </a:p>
          <a:p>
            <a:pPr marL="341313" indent="-341313">
              <a:buFont typeface="Monotype Sorts" pitchFamily="-84" charset="2"/>
              <a:buNone/>
            </a:pPr>
            <a:endParaRPr lang="en-US" altLang="en-US" dirty="0"/>
          </a:p>
          <a:p>
            <a:pPr marL="741363" lvl="1" indent="-284163"/>
            <a:r>
              <a:rPr lang="en-US" altLang="en-US" dirty="0"/>
              <a:t>RR is 23ms:</a:t>
            </a:r>
          </a:p>
          <a:p>
            <a:pPr marL="341313" indent="-341313"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132099" name="Picture 2" descr="Screen Shot 2012-12-17 at 9.47.12 PM.png">
            <a:extLst>
              <a:ext uri="{FF2B5EF4-FFF2-40B4-BE49-F238E27FC236}">
                <a16:creationId xmlns:a16="http://schemas.microsoft.com/office/drawing/2014/main" id="{72B613C9-9DEE-4CD7-ABD1-8B5F8F52B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56" y="2875756"/>
            <a:ext cx="4445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3" descr="Screen Shot 2012-12-17 at 9.47.18 PM.png">
            <a:extLst>
              <a:ext uri="{FF2B5EF4-FFF2-40B4-BE49-F238E27FC236}">
                <a16:creationId xmlns:a16="http://schemas.microsoft.com/office/drawing/2014/main" id="{F75A4BF0-7381-4B89-90CE-E8DC92F8F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81" y="3931813"/>
            <a:ext cx="45291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1" name="Picture 4" descr="Screen Shot 2012-12-17 at 9.47.24 PM.png">
            <a:extLst>
              <a:ext uri="{FF2B5EF4-FFF2-40B4-BE49-F238E27FC236}">
                <a16:creationId xmlns:a16="http://schemas.microsoft.com/office/drawing/2014/main" id="{00B7072B-4655-4652-80B5-B7ADAFC32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81" y="5068831"/>
            <a:ext cx="4445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>
            <a:extLst>
              <a:ext uri="{FF2B5EF4-FFF2-40B4-BE49-F238E27FC236}">
                <a16:creationId xmlns:a16="http://schemas.microsoft.com/office/drawing/2014/main" id="{4D59D635-40DB-4181-BA9E-36E3809C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191"/>
            <a:ext cx="8229600" cy="576262"/>
          </a:xfrm>
        </p:spPr>
        <p:txBody>
          <a:bodyPr/>
          <a:lstStyle/>
          <a:p>
            <a:r>
              <a:rPr lang="en-US" altLang="en-US" dirty="0"/>
              <a:t>Queueing Models</a:t>
            </a:r>
          </a:p>
        </p:txBody>
      </p:sp>
      <p:sp>
        <p:nvSpPr>
          <p:cNvPr id="134146" name="Content Placeholder 2">
            <a:extLst>
              <a:ext uri="{FF2B5EF4-FFF2-40B4-BE49-F238E27FC236}">
                <a16:creationId xmlns:a16="http://schemas.microsoft.com/office/drawing/2014/main" id="{51085166-B3B1-42A3-B00E-DD980BA90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02" y="1233488"/>
            <a:ext cx="7629462" cy="4530725"/>
          </a:xfrm>
        </p:spPr>
        <p:txBody>
          <a:bodyPr/>
          <a:lstStyle/>
          <a:p>
            <a:r>
              <a:rPr lang="en-US" altLang="en-US" sz="2400" dirty="0"/>
              <a:t>Describes the arrival of processes, and CPU and I/O bursts probabilistically</a:t>
            </a:r>
          </a:p>
          <a:p>
            <a:pPr lvl="1"/>
            <a:r>
              <a:rPr lang="en-US" altLang="en-US" sz="2400" dirty="0"/>
              <a:t>Commonly exponential, and described by mean</a:t>
            </a:r>
          </a:p>
          <a:p>
            <a:pPr lvl="1"/>
            <a:r>
              <a:rPr lang="en-US" altLang="en-US" sz="2400" dirty="0"/>
              <a:t>Computes average throughput, utilization, waiting time, </a:t>
            </a:r>
            <a:r>
              <a:rPr lang="en-US" altLang="en-US" sz="2400" dirty="0" err="1"/>
              <a:t>etc</a:t>
            </a:r>
            <a:endParaRPr lang="en-US" altLang="en-US" sz="2400" dirty="0"/>
          </a:p>
          <a:p>
            <a:r>
              <a:rPr lang="en-US" altLang="en-US" sz="2400" dirty="0"/>
              <a:t>Computer system described as network of servers, each with queue of waiting processes</a:t>
            </a:r>
          </a:p>
          <a:p>
            <a:pPr lvl="1"/>
            <a:r>
              <a:rPr lang="en-US" altLang="en-US" sz="2400" dirty="0"/>
              <a:t>Knowing arrival rates and service rates</a:t>
            </a:r>
          </a:p>
          <a:p>
            <a:pPr lvl="1"/>
            <a:r>
              <a:rPr lang="en-US" altLang="en-US" sz="2400" dirty="0"/>
              <a:t>Computes utilization, average queue length, average wait time, </a:t>
            </a:r>
            <a:r>
              <a:rPr lang="en-US" altLang="en-US" sz="2400" dirty="0" err="1"/>
              <a:t>etc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>
            <a:extLst>
              <a:ext uri="{FF2B5EF4-FFF2-40B4-BE49-F238E27FC236}">
                <a16:creationId xmlns:a16="http://schemas.microsoft.com/office/drawing/2014/main" id="{88836614-251E-456A-8F63-CF63948BE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191"/>
            <a:ext cx="8229600" cy="576262"/>
          </a:xfrm>
        </p:spPr>
        <p:txBody>
          <a:bodyPr/>
          <a:lstStyle/>
          <a:p>
            <a:r>
              <a:rPr lang="en-US" altLang="en-US" dirty="0"/>
              <a:t>Little</a:t>
            </a:r>
            <a:r>
              <a:rPr lang="ja-JP" altLang="en-US" dirty="0"/>
              <a:t>’</a:t>
            </a:r>
            <a:r>
              <a:rPr lang="en-US" altLang="ja-JP" dirty="0"/>
              <a:t>s Formula</a:t>
            </a:r>
            <a:endParaRPr lang="en-US" altLang="en-US" dirty="0"/>
          </a:p>
        </p:txBody>
      </p:sp>
      <p:sp>
        <p:nvSpPr>
          <p:cNvPr id="135170" name="Content Placeholder 2">
            <a:extLst>
              <a:ext uri="{FF2B5EF4-FFF2-40B4-BE49-F238E27FC236}">
                <a16:creationId xmlns:a16="http://schemas.microsoft.com/office/drawing/2014/main" id="{0FB86F5A-AC04-4507-85EB-409F60BB9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26" y="1169988"/>
            <a:ext cx="7270750" cy="4530725"/>
          </a:xfrm>
        </p:spPr>
        <p:txBody>
          <a:bodyPr/>
          <a:lstStyle/>
          <a:p>
            <a:r>
              <a:rPr lang="en-US" altLang="en-US" sz="2400" i="1" dirty="0"/>
              <a:t>n</a:t>
            </a:r>
            <a:r>
              <a:rPr lang="en-US" altLang="en-US" sz="2400" dirty="0"/>
              <a:t> = average queue length</a:t>
            </a:r>
          </a:p>
          <a:p>
            <a:r>
              <a:rPr lang="en-US" altLang="en-US" sz="2400" i="1" dirty="0"/>
              <a:t>W</a:t>
            </a:r>
            <a:r>
              <a:rPr lang="en-US" altLang="en-US" sz="2400" dirty="0"/>
              <a:t> = average waiting time in queue</a:t>
            </a:r>
          </a:p>
          <a:p>
            <a:r>
              <a:rPr lang="en-US" altLang="en-US" sz="2400" i="1" dirty="0"/>
              <a:t>λ</a:t>
            </a:r>
            <a:r>
              <a:rPr lang="en-US" altLang="en-US" sz="2400" dirty="0"/>
              <a:t> = average arrival rate into queue</a:t>
            </a:r>
          </a:p>
          <a:p>
            <a:r>
              <a:rPr lang="en-US" altLang="en-US" sz="2400" dirty="0"/>
              <a:t>Little</a:t>
            </a:r>
            <a:r>
              <a:rPr lang="ja-JP" altLang="en-US" sz="2400" dirty="0"/>
              <a:t>’</a:t>
            </a:r>
            <a:r>
              <a:rPr lang="en-US" altLang="ja-JP" sz="2400" dirty="0"/>
              <a:t>s law – in steady state, processes leaving queue must equal processes arriving, thus:</a:t>
            </a:r>
            <a:br>
              <a:rPr lang="en-US" altLang="ja-JP" sz="2400" dirty="0"/>
            </a:br>
            <a:r>
              <a:rPr lang="en-US" altLang="ja-JP" sz="2400" dirty="0"/>
              <a:t>      </a:t>
            </a:r>
            <a:r>
              <a:rPr lang="en-US" altLang="ja-JP" sz="2400" i="1" dirty="0"/>
              <a:t>n </a:t>
            </a:r>
            <a:r>
              <a:rPr lang="en-US" altLang="ja-JP" sz="2400" dirty="0"/>
              <a:t>= </a:t>
            </a:r>
            <a:r>
              <a:rPr lang="en-US" altLang="ja-JP" sz="2400" i="1" dirty="0"/>
              <a:t>λ </a:t>
            </a:r>
            <a:r>
              <a:rPr lang="en-US" altLang="ja-JP" sz="2400" dirty="0"/>
              <a:t>x</a:t>
            </a:r>
            <a:r>
              <a:rPr lang="en-US" altLang="ja-JP" sz="2400" i="1" dirty="0"/>
              <a:t> W</a:t>
            </a:r>
          </a:p>
          <a:p>
            <a:pPr lvl="1"/>
            <a:r>
              <a:rPr lang="en-US" altLang="en-US" sz="2400" dirty="0"/>
              <a:t>Valid for any scheduling algorithm and arrival distribution</a:t>
            </a:r>
          </a:p>
          <a:p>
            <a:r>
              <a:rPr lang="en-US" altLang="en-US" sz="2400" dirty="0"/>
              <a:t>For example, if on average 7 processes arrive per second, and normally 14 processes in queue, then average wait time per process = 2 seconds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>
            <a:extLst>
              <a:ext uri="{FF2B5EF4-FFF2-40B4-BE49-F238E27FC236}">
                <a16:creationId xmlns:a16="http://schemas.microsoft.com/office/drawing/2014/main" id="{3F4B6F1F-014D-4B12-B2C5-CED652555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/>
              <a:t>Simulations</a:t>
            </a:r>
          </a:p>
        </p:txBody>
      </p:sp>
      <p:sp>
        <p:nvSpPr>
          <p:cNvPr id="136194" name="Content Placeholder 2">
            <a:extLst>
              <a:ext uri="{FF2B5EF4-FFF2-40B4-BE49-F238E27FC236}">
                <a16:creationId xmlns:a16="http://schemas.microsoft.com/office/drawing/2014/main" id="{31DCE5BD-01E8-435B-870B-5EBAC0600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443" y="1233488"/>
            <a:ext cx="7727950" cy="4530725"/>
          </a:xfrm>
        </p:spPr>
        <p:txBody>
          <a:bodyPr/>
          <a:lstStyle/>
          <a:p>
            <a:r>
              <a:rPr lang="en-US" altLang="en-US" sz="2000" dirty="0"/>
              <a:t>Queueing models limited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Simulations</a:t>
            </a:r>
            <a:r>
              <a:rPr lang="en-US" altLang="en-US" sz="2000" b="1" dirty="0"/>
              <a:t> </a:t>
            </a:r>
            <a:r>
              <a:rPr lang="en-US" altLang="en-US" sz="2000" dirty="0"/>
              <a:t>more accurate</a:t>
            </a:r>
          </a:p>
          <a:p>
            <a:pPr lvl="1"/>
            <a:r>
              <a:rPr lang="en-US" altLang="en-US" sz="2000" dirty="0"/>
              <a:t>Programmed model of computer system</a:t>
            </a:r>
          </a:p>
          <a:p>
            <a:pPr lvl="1"/>
            <a:r>
              <a:rPr lang="en-US" altLang="en-US" sz="2000" dirty="0"/>
              <a:t>Clock is a variable</a:t>
            </a:r>
          </a:p>
          <a:p>
            <a:pPr lvl="1"/>
            <a:r>
              <a:rPr lang="en-US" altLang="en-US" sz="2000" dirty="0"/>
              <a:t>Gather statistics </a:t>
            </a:r>
            <a:r>
              <a:rPr lang="en-US" altLang="en-US" sz="2000" dirty="0" smtClean="0"/>
              <a:t>indicating </a:t>
            </a:r>
            <a:r>
              <a:rPr lang="en-US" altLang="en-US" sz="2000" dirty="0"/>
              <a:t>algorithm performance</a:t>
            </a:r>
          </a:p>
          <a:p>
            <a:pPr lvl="1"/>
            <a:r>
              <a:rPr lang="en-US" altLang="en-US" sz="2000" dirty="0"/>
              <a:t>Data to drive simulation gathered via</a:t>
            </a:r>
          </a:p>
          <a:p>
            <a:pPr lvl="2"/>
            <a:r>
              <a:rPr lang="en-US" altLang="en-US" sz="2000" dirty="0"/>
              <a:t>Random number generator according to probabilities</a:t>
            </a:r>
          </a:p>
          <a:p>
            <a:pPr lvl="2"/>
            <a:r>
              <a:rPr lang="en-US" altLang="en-US" sz="2000" dirty="0"/>
              <a:t>Distributions defined mathematically or empirically</a:t>
            </a:r>
          </a:p>
          <a:p>
            <a:pPr lvl="2"/>
            <a:r>
              <a:rPr lang="en-US" altLang="en-US" sz="2000" dirty="0"/>
              <a:t>Trace tapes record sequences of real events in real systems</a:t>
            </a:r>
          </a:p>
          <a:p>
            <a:pPr lvl="2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>
            <a:extLst>
              <a:ext uri="{FF2B5EF4-FFF2-40B4-BE49-F238E27FC236}">
                <a16:creationId xmlns:a16="http://schemas.microsoft.com/office/drawing/2014/main" id="{E376DC34-4892-46A6-9D5E-C8B743E88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97" y="222674"/>
            <a:ext cx="7850187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Evaluation of CPU Schedulers by Simulation</a:t>
            </a:r>
          </a:p>
        </p:txBody>
      </p:sp>
      <p:pic>
        <p:nvPicPr>
          <p:cNvPr id="137218" name="Picture 1">
            <a:extLst>
              <a:ext uri="{FF2B5EF4-FFF2-40B4-BE49-F238E27FC236}">
                <a16:creationId xmlns:a16="http://schemas.microsoft.com/office/drawing/2014/main" id="{AD0A361C-0911-4B85-9766-5E4140F2E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11338"/>
            <a:ext cx="595312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>
            <a:extLst>
              <a:ext uri="{FF2B5EF4-FFF2-40B4-BE49-F238E27FC236}">
                <a16:creationId xmlns:a16="http://schemas.microsoft.com/office/drawing/2014/main" id="{2B258A3D-0DCD-4490-A722-4FB661159D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4938" y="226237"/>
            <a:ext cx="6824662" cy="576262"/>
          </a:xfrm>
        </p:spPr>
        <p:txBody>
          <a:bodyPr/>
          <a:lstStyle/>
          <a:p>
            <a:r>
              <a:rPr lang="en-US" altLang="en-US" dirty="0"/>
              <a:t>Implementation</a:t>
            </a:r>
          </a:p>
        </p:txBody>
      </p:sp>
      <p:sp>
        <p:nvSpPr>
          <p:cNvPr id="139266" name="Content Placeholder 2">
            <a:extLst>
              <a:ext uri="{FF2B5EF4-FFF2-40B4-BE49-F238E27FC236}">
                <a16:creationId xmlns:a16="http://schemas.microsoft.com/office/drawing/2014/main" id="{3D12B624-FA4C-4339-BD1B-8776B542F48E}"/>
              </a:ext>
            </a:extLst>
          </p:cNvPr>
          <p:cNvSpPr txBox="1">
            <a:spLocks/>
          </p:cNvSpPr>
          <p:nvPr/>
        </p:nvSpPr>
        <p:spPr bwMode="auto">
          <a:xfrm>
            <a:off x="850900" y="1208088"/>
            <a:ext cx="75311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/>
          <a:lstStyle>
            <a:lvl1pPr marL="488950" indent="-488950" defTabSz="1304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141413" indent="-488950" defTabSz="1304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550988" indent="-325438" defTabSz="1304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1304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1304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400" dirty="0">
                <a:latin typeface="Helvetica" panose="020B0604020202020204" pitchFamily="34" charset="0"/>
              </a:rPr>
              <a:t>Even simulations have limited accuracy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400" dirty="0">
                <a:latin typeface="Helvetica" panose="020B0604020202020204" pitchFamily="34" charset="0"/>
              </a:rPr>
              <a:t>Just implement new scheduler and test in real systems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400" dirty="0">
                <a:latin typeface="Helvetica" panose="020B0604020202020204" pitchFamily="34" charset="0"/>
              </a:rPr>
              <a:t>High cost, high risk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400" dirty="0">
                <a:latin typeface="Helvetica" panose="020B0604020202020204" pitchFamily="34" charset="0"/>
              </a:rPr>
              <a:t>Environments vary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400" dirty="0">
                <a:latin typeface="Helvetica" panose="020B0604020202020204" pitchFamily="34" charset="0"/>
              </a:rPr>
              <a:t>Most flexible schedulers can be modified per-site or per-system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400" dirty="0">
                <a:latin typeface="Helvetica" panose="020B0604020202020204" pitchFamily="34" charset="0"/>
              </a:rPr>
              <a:t>Or APIs to modify priorities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400" dirty="0">
                <a:latin typeface="Helvetica" panose="020B0604020202020204" pitchFamily="34" charset="0"/>
              </a:rPr>
              <a:t>But again environments vary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dirty="0">
              <a:latin typeface="Helvetica" panose="020B0604020202020204" pitchFamily="34" charset="0"/>
            </a:endParaRPr>
          </a:p>
          <a:p>
            <a:pPr lvl="2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</a:pPr>
            <a:endParaRPr kumimoji="1" lang="en-US" altLang="en-US" dirty="0">
              <a:latin typeface="Helvetica" panose="020B0604020202020204" pitchFamily="34" charset="0"/>
            </a:endParaRP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endParaRPr kumimoji="1"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>
            <a:extLst>
              <a:ext uri="{FF2B5EF4-FFF2-40B4-BE49-F238E27FC236}">
                <a16:creationId xmlns:a16="http://schemas.microsoft.com/office/drawing/2014/main" id="{F2E0C1D0-A1A4-4022-95CF-B15DED9ADA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End of Chapter 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1EB4A270-3C01-4E70-B6CB-FA456BBCD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6777" y="167086"/>
            <a:ext cx="78486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Preemptive Scheduling and Race Conditions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B795676-7DD0-4F16-8B81-4EFFF754D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985" y="1193435"/>
            <a:ext cx="7237980" cy="462121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Preemptive scheduling can result in race conditions when data are shared among several </a:t>
            </a:r>
            <a:r>
              <a:rPr lang="en-US" sz="2400" dirty="0" smtClean="0">
                <a:ea typeface="ＭＳ Ｐゴシック" charset="0"/>
              </a:rPr>
              <a:t>processes</a:t>
            </a:r>
            <a:endParaRPr lang="en-US" sz="2400" dirty="0"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Consider the case of two processes that share </a:t>
            </a:r>
            <a:r>
              <a:rPr lang="en-US" sz="2400" dirty="0" smtClean="0">
                <a:ea typeface="ＭＳ Ｐゴシック" charset="0"/>
              </a:rPr>
              <a:t>data </a:t>
            </a:r>
          </a:p>
          <a:p>
            <a:pPr lvl="1">
              <a:defRPr/>
            </a:pPr>
            <a:r>
              <a:rPr lang="en-US" sz="2400" dirty="0" smtClean="0">
                <a:ea typeface="ＭＳ Ｐゴシック" charset="0"/>
              </a:rPr>
              <a:t>While </a:t>
            </a:r>
            <a:r>
              <a:rPr lang="en-US" sz="2400" dirty="0">
                <a:ea typeface="ＭＳ Ｐゴシック" charset="0"/>
              </a:rPr>
              <a:t>one process is updating the data, it is preempted so that the second process can </a:t>
            </a:r>
            <a:r>
              <a:rPr lang="en-US" sz="2400" dirty="0" smtClean="0">
                <a:ea typeface="ＭＳ Ｐゴシック" charset="0"/>
              </a:rPr>
              <a:t>run</a:t>
            </a:r>
          </a:p>
          <a:p>
            <a:pPr lvl="1">
              <a:defRPr/>
            </a:pPr>
            <a:r>
              <a:rPr lang="en-US" sz="2400" dirty="0" smtClean="0">
                <a:ea typeface="ＭＳ Ｐゴシック" charset="0"/>
              </a:rPr>
              <a:t>The </a:t>
            </a:r>
            <a:r>
              <a:rPr lang="en-US" sz="2400" dirty="0">
                <a:ea typeface="ＭＳ Ｐゴシック" charset="0"/>
              </a:rPr>
              <a:t>second process then tries to read the data, which are in an inconsistent </a:t>
            </a:r>
            <a:r>
              <a:rPr lang="en-US" sz="2400" dirty="0" smtClean="0">
                <a:ea typeface="ＭＳ Ｐゴシック" charset="0"/>
              </a:rPr>
              <a:t>state </a:t>
            </a:r>
            <a:endParaRPr lang="en-US" sz="2400" dirty="0"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This issue will be explored in detail in Chapter </a:t>
            </a:r>
            <a:r>
              <a:rPr lang="en-US" sz="2400" dirty="0" smtClean="0">
                <a:ea typeface="ＭＳ Ｐゴシック" charset="0"/>
              </a:rPr>
              <a:t>6</a:t>
            </a:r>
            <a:endParaRPr lang="en-US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45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185CC1F-4F14-4AFD-8E13-6930EBB32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732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Dispatcher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E113DAE6-D3A7-45EF-87B5-890976FCB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3" y="1119235"/>
            <a:ext cx="3792491" cy="4515661"/>
          </a:xfrm>
        </p:spPr>
        <p:txBody>
          <a:bodyPr/>
          <a:lstStyle/>
          <a:p>
            <a:r>
              <a:rPr lang="en-US" altLang="en-US" sz="2000" dirty="0"/>
              <a:t>Dispatcher module gives control of the CPU to the process selected by the CPU scheduler; this involves:</a:t>
            </a:r>
          </a:p>
          <a:p>
            <a:pPr lvl="1"/>
            <a:r>
              <a:rPr lang="en-US" altLang="en-US" sz="2000" dirty="0"/>
              <a:t>Switching context</a:t>
            </a:r>
          </a:p>
          <a:p>
            <a:pPr lvl="1"/>
            <a:r>
              <a:rPr lang="en-US" altLang="en-US" sz="2000" dirty="0"/>
              <a:t>Switching to user mode</a:t>
            </a:r>
          </a:p>
          <a:p>
            <a:pPr lvl="1"/>
            <a:r>
              <a:rPr lang="en-US" altLang="en-US" sz="2000" dirty="0"/>
              <a:t>Jumping to the proper location in the user program to restart that program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Dispatch latency </a:t>
            </a:r>
            <a:r>
              <a:rPr lang="en-US" altLang="en-US" sz="2000" dirty="0"/>
              <a:t>– time it takes for the dispatcher to stop one process and start another running</a:t>
            </a: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4B24D036-ECCD-4EE8-9908-C3EEA54E5C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2"/>
          <a:stretch/>
        </p:blipFill>
        <p:spPr bwMode="auto">
          <a:xfrm>
            <a:off x="4711998" y="1716071"/>
            <a:ext cx="3199550" cy="364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13716</TotalTime>
  <Words>3170</Words>
  <Application>Microsoft Office PowerPoint</Application>
  <PresentationFormat>如螢幕大小 (4:3)</PresentationFormat>
  <Paragraphs>611</Paragraphs>
  <Slides>79</Slides>
  <Notes>63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79</vt:i4>
      </vt:variant>
    </vt:vector>
  </HeadingPairs>
  <TitlesOfParts>
    <vt:vector size="93" baseType="lpstr">
      <vt:lpstr>Lucida Grande</vt:lpstr>
      <vt:lpstr>Monotype Sorts</vt:lpstr>
      <vt:lpstr>MS PGothic</vt:lpstr>
      <vt:lpstr>MS PGothic</vt:lpstr>
      <vt:lpstr>Arial</vt:lpstr>
      <vt:lpstr>Courier New</vt:lpstr>
      <vt:lpstr>Helvetica</vt:lpstr>
      <vt:lpstr>Symbol</vt:lpstr>
      <vt:lpstr>Times New Roman</vt:lpstr>
      <vt:lpstr>Verdana</vt:lpstr>
      <vt:lpstr>Webdings</vt:lpstr>
      <vt:lpstr>Wingdings</vt:lpstr>
      <vt:lpstr>os-8</vt:lpstr>
      <vt:lpstr>Equation</vt:lpstr>
      <vt:lpstr>Chapter 5:  CPU Scheduling</vt:lpstr>
      <vt:lpstr>Outline</vt:lpstr>
      <vt:lpstr>Objectives</vt:lpstr>
      <vt:lpstr>Basic Concepts</vt:lpstr>
      <vt:lpstr>Histogram of CPU-burst Times</vt:lpstr>
      <vt:lpstr>CPU Scheduler</vt:lpstr>
      <vt:lpstr>Preemptive and Nonpreemptive Scheduling</vt:lpstr>
      <vt:lpstr>Preemptive Scheduling and Race Conditions</vt:lpstr>
      <vt:lpstr>Dispatcher</vt:lpstr>
      <vt:lpstr>Scheduling Criteria</vt:lpstr>
      <vt:lpstr>Scheduling Algorithm Optimization Criteria</vt:lpstr>
      <vt:lpstr>First- Come, First-Served (FCFS) Scheduling</vt:lpstr>
      <vt:lpstr>FCFS Scheduling (Cont.)</vt:lpstr>
      <vt:lpstr>Shortest-Job-First (SJF) Scheduling</vt:lpstr>
      <vt:lpstr>Example of SJF</vt:lpstr>
      <vt:lpstr>Shortest-Job-First (SJF) Scheduling</vt:lpstr>
      <vt:lpstr>Example of Shortest-remaining-time-first</vt:lpstr>
      <vt:lpstr>Determining Length of Next CPU Burst</vt:lpstr>
      <vt:lpstr>Prediction of the Length of the Next CPU Burst</vt:lpstr>
      <vt:lpstr>Examples of Exponential Averaging</vt:lpstr>
      <vt:lpstr>Round Robin (RR)</vt:lpstr>
      <vt:lpstr>Example of RR with Time Quantum = 4</vt:lpstr>
      <vt:lpstr>Time Quantum and Context Switch Time</vt:lpstr>
      <vt:lpstr>Turnaround Time Varies With the Time Quantum</vt:lpstr>
      <vt:lpstr>Priority Scheduling</vt:lpstr>
      <vt:lpstr>Example of Priority Scheduling</vt:lpstr>
      <vt:lpstr>Priority Scheduling w/ Round-Robin</vt:lpstr>
      <vt:lpstr>Multilevel Queue</vt:lpstr>
      <vt:lpstr>Multilevel Queue</vt:lpstr>
      <vt:lpstr>Multilevel Feedback Queue</vt:lpstr>
      <vt:lpstr>Example of Multilevel Feedback Queue</vt:lpstr>
      <vt:lpstr>Thread Scheduling</vt:lpstr>
      <vt:lpstr>Pthread Scheduling</vt:lpstr>
      <vt:lpstr>Pthread Scheduling API</vt:lpstr>
      <vt:lpstr>Pthread Scheduling API</vt:lpstr>
      <vt:lpstr>Multiple-Processor Scheduling</vt:lpstr>
      <vt:lpstr>Multiple-Processor Scheduling</vt:lpstr>
      <vt:lpstr>Multicore Processors</vt:lpstr>
      <vt:lpstr>Multithreaded Multicore System</vt:lpstr>
      <vt:lpstr>Multithreaded Multicore System</vt:lpstr>
      <vt:lpstr>Multithreaded Multicore System</vt:lpstr>
      <vt:lpstr>Multiple-Processor Scheduling – Load Balancing</vt:lpstr>
      <vt:lpstr>Multiple-Processor Scheduling – Processor Affinity</vt:lpstr>
      <vt:lpstr>NUMA and CPU Scheduling</vt:lpstr>
      <vt:lpstr>Real-Time CPU Scheduling</vt:lpstr>
      <vt:lpstr>Real-Time CPU Scheduling</vt:lpstr>
      <vt:lpstr> Interrupt Latency</vt:lpstr>
      <vt:lpstr> Dispatch Latency</vt:lpstr>
      <vt:lpstr>Priority-based Scheduling</vt:lpstr>
      <vt:lpstr>Rate Monotonic Scheduling</vt:lpstr>
      <vt:lpstr>Missed Deadlines with Rate Monotonic Scheduling</vt:lpstr>
      <vt:lpstr>Earliest Deadline First Scheduling (EDF)</vt:lpstr>
      <vt:lpstr>Proportional Share Scheduling</vt:lpstr>
      <vt:lpstr>POSIX Real-Time Scheduling</vt:lpstr>
      <vt:lpstr>POSIX Real-Time Scheduling API</vt:lpstr>
      <vt:lpstr>POSIX Real-Time Scheduling API (Cont.)</vt:lpstr>
      <vt:lpstr>Operating System Examples</vt:lpstr>
      <vt:lpstr>Linux Scheduling Through Version 2.5</vt:lpstr>
      <vt:lpstr>Linux Scheduling in Version 2.6.23 +</vt:lpstr>
      <vt:lpstr>Linux Scheduling in Version 2.6.23 + (Cont.)</vt:lpstr>
      <vt:lpstr>CFS Performance</vt:lpstr>
      <vt:lpstr>Linux Scheduling (Cont.)</vt:lpstr>
      <vt:lpstr>Linux Scheduling (Cont.)</vt:lpstr>
      <vt:lpstr>Windows Scheduling</vt:lpstr>
      <vt:lpstr>Windows Priority Classes</vt:lpstr>
      <vt:lpstr>Windows Priority Classes (Cont.)</vt:lpstr>
      <vt:lpstr>Windows Priorities</vt:lpstr>
      <vt:lpstr>Solaris</vt:lpstr>
      <vt:lpstr>Solaris Dispatch Table </vt:lpstr>
      <vt:lpstr>Solaris Scheduling</vt:lpstr>
      <vt:lpstr>Solaris Scheduling (Cont.)</vt:lpstr>
      <vt:lpstr>Algorithm Evaluation</vt:lpstr>
      <vt:lpstr>Deterministic Evaluation</vt:lpstr>
      <vt:lpstr>Queueing Models</vt:lpstr>
      <vt:lpstr>Little’s Formula</vt:lpstr>
      <vt:lpstr>Simulations</vt:lpstr>
      <vt:lpstr>Evaluation of CPU Schedulers by Simulation</vt:lpstr>
      <vt:lpstr>Implementation</vt:lpstr>
      <vt:lpstr>End of Chapter 5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Windows 使用者</cp:lastModifiedBy>
  <cp:revision>292</cp:revision>
  <cp:lastPrinted>2013-09-10T17:57:57Z</cp:lastPrinted>
  <dcterms:created xsi:type="dcterms:W3CDTF">2011-01-13T23:43:38Z</dcterms:created>
  <dcterms:modified xsi:type="dcterms:W3CDTF">2024-03-14T08:33:51Z</dcterms:modified>
</cp:coreProperties>
</file>