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84"/>
  </p:notesMasterIdLst>
  <p:handoutMasterIdLst>
    <p:handoutMasterId r:id="rId85"/>
  </p:handoutMasterIdLst>
  <p:sldIdLst>
    <p:sldId id="330" r:id="rId2"/>
    <p:sldId id="411" r:id="rId3"/>
    <p:sldId id="412" r:id="rId4"/>
    <p:sldId id="413" r:id="rId5"/>
    <p:sldId id="468" r:id="rId6"/>
    <p:sldId id="414" r:id="rId7"/>
    <p:sldId id="499" r:id="rId8"/>
    <p:sldId id="415" r:id="rId9"/>
    <p:sldId id="416" r:id="rId10"/>
    <p:sldId id="417" r:id="rId11"/>
    <p:sldId id="419" r:id="rId12"/>
    <p:sldId id="469" r:id="rId13"/>
    <p:sldId id="421" r:id="rId14"/>
    <p:sldId id="422" r:id="rId15"/>
    <p:sldId id="423" r:id="rId16"/>
    <p:sldId id="500" r:id="rId17"/>
    <p:sldId id="501" r:id="rId18"/>
    <p:sldId id="426" r:id="rId19"/>
    <p:sldId id="428" r:id="rId20"/>
    <p:sldId id="429" r:id="rId21"/>
    <p:sldId id="430" r:id="rId22"/>
    <p:sldId id="431" r:id="rId23"/>
    <p:sldId id="432" r:id="rId24"/>
    <p:sldId id="478" r:id="rId25"/>
    <p:sldId id="434" r:id="rId26"/>
    <p:sldId id="471" r:id="rId27"/>
    <p:sldId id="502" r:id="rId28"/>
    <p:sldId id="435" r:id="rId29"/>
    <p:sldId id="436" r:id="rId30"/>
    <p:sldId id="437" r:id="rId31"/>
    <p:sldId id="516" r:id="rId32"/>
    <p:sldId id="503" r:id="rId33"/>
    <p:sldId id="490" r:id="rId34"/>
    <p:sldId id="491" r:id="rId35"/>
    <p:sldId id="492" r:id="rId36"/>
    <p:sldId id="521" r:id="rId37"/>
    <p:sldId id="522" r:id="rId38"/>
    <p:sldId id="523" r:id="rId39"/>
    <p:sldId id="524" r:id="rId40"/>
    <p:sldId id="525" r:id="rId41"/>
    <p:sldId id="479" r:id="rId42"/>
    <p:sldId id="473" r:id="rId43"/>
    <p:sldId id="476" r:id="rId44"/>
    <p:sldId id="445" r:id="rId45"/>
    <p:sldId id="446" r:id="rId46"/>
    <p:sldId id="447" r:id="rId47"/>
    <p:sldId id="448" r:id="rId48"/>
    <p:sldId id="518" r:id="rId49"/>
    <p:sldId id="451" r:id="rId50"/>
    <p:sldId id="520" r:id="rId51"/>
    <p:sldId id="496" r:id="rId52"/>
    <p:sldId id="497" r:id="rId53"/>
    <p:sldId id="498" r:id="rId54"/>
    <p:sldId id="455" r:id="rId55"/>
    <p:sldId id="507" r:id="rId56"/>
    <p:sldId id="508" r:id="rId57"/>
    <p:sldId id="509" r:id="rId58"/>
    <p:sldId id="510" r:id="rId59"/>
    <p:sldId id="457" r:id="rId60"/>
    <p:sldId id="511" r:id="rId61"/>
    <p:sldId id="512" r:id="rId62"/>
    <p:sldId id="528" r:id="rId63"/>
    <p:sldId id="529" r:id="rId64"/>
    <p:sldId id="530" r:id="rId65"/>
    <p:sldId id="531" r:id="rId66"/>
    <p:sldId id="532" r:id="rId67"/>
    <p:sldId id="533" r:id="rId68"/>
    <p:sldId id="513" r:id="rId69"/>
    <p:sldId id="458" r:id="rId70"/>
    <p:sldId id="459" r:id="rId71"/>
    <p:sldId id="460" r:id="rId72"/>
    <p:sldId id="526" r:id="rId73"/>
    <p:sldId id="461" r:id="rId74"/>
    <p:sldId id="514" r:id="rId75"/>
    <p:sldId id="462" r:id="rId76"/>
    <p:sldId id="477" r:id="rId77"/>
    <p:sldId id="463" r:id="rId78"/>
    <p:sldId id="527" r:id="rId79"/>
    <p:sldId id="467" r:id="rId80"/>
    <p:sldId id="515" r:id="rId81"/>
    <p:sldId id="488" r:id="rId82"/>
    <p:sldId id="517" r:id="rId8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94635"/>
  </p:normalViewPr>
  <p:slideViewPr>
    <p:cSldViewPr snapToGrid="0">
      <p:cViewPr varScale="1">
        <p:scale>
          <a:sx n="76" d="100"/>
          <a:sy n="76" d="100"/>
        </p:scale>
        <p:origin x="1020" y="44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-905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BA12DC8-9922-4E6E-BC02-F6A6376721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ctr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E72947A-FE2E-4445-85D8-C03306D26D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ctr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C64A7CC0-6DD4-4720-82BF-E4908F4AFF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b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6BE9BEEC-119C-420C-8C74-AFCA5FA1C4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charset="0"/>
                <a:ea typeface="MS PGothic" charset="-128"/>
              </a:defRPr>
            </a:lvl1pPr>
          </a:lstStyle>
          <a:p>
            <a:pPr>
              <a:defRPr/>
            </a:pPr>
            <a:fld id="{896B91AD-C34E-4B05-8D9C-1014E5F01E3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715B35B-6971-4CC0-B4FB-95B01BCF42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ctr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A02FF1F-3F52-47A2-B35E-EBB0E22829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2612CE7-EF94-4293-9356-A0763F4E73E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3BD7482-5C58-44F9-A08E-BFE34494D0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AC6369B-F957-4079-90E1-CA217ED505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62366FD-3440-43D4-A730-7A55A662E4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73B872E8-FDB0-4502-A51A-B7A4A00AC4E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DEF1EC1-A032-4256-A5B8-82331B81B1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3B6FBBD-AF90-4377-83FA-2F3819AD38A1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DCEB876-7853-4EC8-86DE-2233D519A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317CDD3-494C-45D9-A8EF-4B0E12327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9AB2CB0-7084-4003-8F6F-84F247F5EB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808F682-D9AD-4570-A2CA-1F45861E4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D975521-C031-44A8-80BF-39B38B75F0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A3DECD5-2795-49AC-8BF6-9DFEFF419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BB1EDE5-9E4C-42E1-B87C-545C7237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24A6F99-D8AD-44C9-8834-3BFC2627F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A783162-EACC-46A4-B314-BFAA15B50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DCB06C7-C4C1-4DF4-AE1C-75C2D1E2F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19DD103-275F-46A0-BEB3-576DC18D62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9ADCDDC-7641-41D4-AAB2-2DC5DA954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FCFEC24-8D51-4AAB-8657-81C9877509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FAB513B-E127-4650-9171-574B0AF72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40D38BF-69C0-4827-8412-7858C3DF1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4858F79-C01D-482F-8DDE-C80780DD0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EC96916-1BAE-4A4E-BF94-2604763DB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FEBB5C8-282F-4906-80B9-C81D70161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7605DEB-C81B-41F2-ABA8-D21CD717F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20811E7-D32E-4B74-9C5E-4F2EBBA71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97FF49F-1D45-469B-875E-F2DC1DDA4D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49FD0D0-FC60-49A7-A825-489FF222C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0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0DF96DF-3F74-4EB3-AA2E-7D9494973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2557FD8-EB60-4E74-935E-C71DFE670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ADFF460-F732-4F8E-9BEC-BDC62B69C0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427A0BF-8535-41FD-9918-F0C0C2585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6C03FFC-61A1-4E2B-BB58-CEF8239A9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1C4ACA0-7908-4D31-AF21-00AD91730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4A77185-263F-40EF-B517-050039163E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3895C72-BFF8-4918-95C2-8FFB7A879F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99F2A1A-F415-4861-9317-8DF50F438D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8EDBADE-A031-473C-85B2-8404A682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3A7F482-09C8-4234-BA8B-E06C784513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97F5174-3BAF-4B1B-846E-3DB7430B2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F678B6-0AFA-4070-84E8-E0DDD2DCB2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07DE2B4-6350-4A16-8897-F8F2804C1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8301404-D876-4FA9-9859-EB43354FAF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B83674B-F150-4C3E-831A-26B553169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4F8BBD9-185E-425D-9763-2A1219F95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11B4F24-2CE2-4D89-BDF4-88019FD32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254272E-8B5C-40B4-A4EA-B3AC215586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D1E1BBA-BF49-429D-819D-3CEAF021F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239251B-FC33-4D40-B148-0129E1B72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7AC1CC3-87E4-46BB-A172-67B5A6F5F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BCFB357-A457-418B-BC82-12A7792871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AC72817-56C5-4C77-BF6F-D63723000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012D2EB-E5CC-432C-AA35-77EFC9F89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03456285-A128-4E7C-BB44-15A078AAE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D856385-0064-4BB9-8988-568621472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89C8C6F-0009-4DC3-B43A-17955C7C8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49629EB-AB81-479E-8FE7-E7DEFE8390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6953B83-564C-41A0-B89B-0BB8D611B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99320A21-45B3-4D4F-B9F5-FC693444B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2284F21-9F1A-4F22-8037-297481AD2DC1}" type="slidenum">
              <a:rPr lang="en-US" altLang="en-US" smtClean="0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2803AA6F-012E-4DAD-92CC-4E7392256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5ACDDC3-7FDA-4C42-9ED7-C40439660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336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8A1752F3-9769-4F81-A848-54098A15C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329CD1A-AE72-4F61-8821-1DA62212AA59}" type="slidenum">
              <a:rPr lang="en-US" altLang="en-US" smtClean="0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2831E14A-C331-4555-A8C3-1457C596F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0ABAF6A-CE19-4868-B5E3-A38DB65BE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351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4D3C1504-DE2D-4887-8827-E09054DAE8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BF11701-DA1F-421D-A56C-66611BA250E3}" type="slidenum">
              <a:rPr lang="en-US" altLang="en-US" smtClean="0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F122118-23A7-4491-BF21-7CA9F458B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76BB2CE-B3E7-43A0-B4C8-E70E2791B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399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7DE31E6-8C1D-4E43-8FC9-1E2F3766D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BBD69-54AE-4751-B982-30356D027400}" type="slidenum">
              <a:rPr lang="en-US" altLang="en-US" smtClean="0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E8DB144-017B-4356-8EB3-B56BEAA00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FA50972-E87E-46C7-B77B-BB77C65B2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634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7DE31E6-8C1D-4E43-8FC9-1E2F3766D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BBD69-54AE-4751-B982-30356D027400}" type="slidenum">
              <a:rPr lang="en-US" altLang="en-US" smtClean="0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E8DB144-017B-4356-8EB3-B56BEAA00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FA50972-E87E-46C7-B77B-BB77C65B2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872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DE71AF2-BE40-466B-B1D6-529EC4391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63544B4-63EF-4C2F-8659-49A75C26F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66F45FA-B662-4E14-83BC-2CA84F5CF7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67B2FD97-934F-4AF8-A525-6E87AD2A0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730F164-3563-441D-A2BB-9ECF873C6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8081F0E-1362-4F6F-BE70-E88D6BFB0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9D492BA8-9072-4CF5-A54A-DE5E3CE45A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3B894CE-C3E8-4116-9227-ABEEFBBE3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4C8FA0E1-3EB3-4E2B-963D-980FCF3F4D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23C93D2C-31D7-493E-84F1-0B33AC4A1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10BBC64-6D22-40D9-8A39-A922F2B55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DEFA5C88-3591-4F38-8DE2-ED780B85B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E794A5A-A3D6-4F4A-AC5D-7848682BF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1B19849-C4BE-437E-8FA6-62C406FD6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840D6A5B-2DF8-46AB-99E3-DD4447D91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43A5627-CB21-4B22-827F-59A9C190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968B1FC-40C0-4209-B546-5BC55506CC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1D34BBE-98B7-491C-B523-E80B67BE0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451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7B3A5B9D-7073-4B04-815D-4C28F8C62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BC76B9EF-EFF6-4934-98D1-D26E322C1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840D6A5B-2DF8-46AB-99E3-DD4447D91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43A5627-CB21-4B22-827F-59A9C190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673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9BD35E56-DD67-4ECB-BD37-13A2B5AEE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71B6D1F-21BA-45DA-B276-24F324AE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2138AA6B-8B83-46B1-9A6E-00FA4154E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F978D44-4AC2-455B-BA58-C9B7F48E1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FB97593-0041-4772-A59B-E780BE22D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77EF500-B7A4-4BC7-84F3-DC9FCA5B5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E6962208-A29D-4A10-9198-5929731D8B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BDBB8E9B-EDCD-470E-8881-2446C3488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459F42AB-B2FE-430D-B9BB-6A59FD8514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6AA9600B-65A8-48A0-AEBE-270116A2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9AF59525-78E1-4DD8-A170-40C6713E6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63C1A84E-D626-48F7-9E90-4ECA8C9E4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B6525D0-C6FC-4582-B2A0-7ABC039688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66B3374-7828-4D2F-A3CB-4C44E319D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4346804A-C554-4977-937C-189AD5B0D8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96DEE86A-65F8-40A4-9764-141440772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82C699AE-42EF-4ED2-8387-CB52FD5573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07CC3844-787A-4A53-A206-0A1C33362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454A392F-FA1E-4AA5-9D5A-3DF2596D7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07B613B1-0A3B-4DB4-B957-B63CB6628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3029FECB-27E2-4224-86B6-18EB5F828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9BD96AFF-203C-437E-94F6-276A8EF05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A79B685D-D33A-4C9E-AEC1-D2DFA67D00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CEEA52D-F721-4D9B-9317-6AD73159E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8FA0F68A-BCAA-45B1-A89C-BCD5C5E6EB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F71B20DB-2F60-43E4-8C82-8E3C6650E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55D7E6C-E4BC-4E16-83B1-ED424A3548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6D47F81-B4E3-449F-BAFA-037C27364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21358D55-194B-4251-8EB7-586E9A80E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F661D109-31FD-4BA0-87F2-4B254366E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8E2826C-ECE4-478F-AF2E-818747742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7F1F8D25-5A9A-4DEE-8199-BF48C3B4B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DD978D27-7A45-4707-9571-686345521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0F720247-6A7A-40C8-A560-7ACEAC13E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8C7272E3-D47D-40CB-9DDB-74FA84462C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71ACBF84-7E20-4056-909C-C5D64438B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D2202362-7471-46C7-9C31-E5A602741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C33781B4-D103-424B-BE83-A42E8E9F7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254272E-8B5C-40B4-A4EA-B3AC215586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D1E1BBA-BF49-429D-819D-3CEAF021F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937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B5E80E3-DE26-4C90-BB22-EFECC9F001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8755AC8-C567-4E3B-A09C-40FA667B7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261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968B1FC-40C0-4209-B546-5BC55506CC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1D34BBE-98B7-491C-B523-E80B67BE0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8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9F52C5D-9955-47A2-9EA6-38FEB66EF3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6218432-9C5A-4AD0-9E05-B77965972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42EA566-EA1E-431B-9110-DD679A87E3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C1B7D9C-8A76-4C14-A850-8C9DC9F5D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F878B3E-8479-4A7F-B924-0DB8314B2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282D934-92EA-49D5-A68F-69E0FE530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785276E-E512-431C-9863-60C16073997B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A16CBBBC-832D-4981-B7BE-1E6129BC1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CCF6664-2599-48D7-AF8C-34B0B9441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5EC98FB-CBB8-449B-A94E-B0B58773A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F334230E-B06E-4011-9947-832BC9534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5BFB58C-5B52-429B-BF7C-2A3DD468A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D3E76B3A-1933-415B-8018-61828BE8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568F85F6-D2B1-49C8-8F26-5A6CD47E8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endParaRPr lang="x-none" altLang="x-none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83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12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99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0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60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687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0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73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39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29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6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34B7DADE-05C1-4235-BC95-7FD16DF5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2C13949F-D9D1-4EE3-9FC6-AFE9404AE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425"/>
            <a:ext cx="8077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56033E-2A1D-44DE-9E54-71D4B4B6E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233488"/>
            <a:ext cx="77438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A806BF-A0C0-4368-AD58-420F34B3A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38CA0CBE-E7DB-4B13-BE0C-81E2F34D2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E66E26E9-18B9-458C-AE7B-19180B81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CCFF09E-8C15-497C-99D4-D11290D2D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332EE4A3-5FFF-44B0-9A59-5F8CE7D75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x-none" sz="1000" b="1">
                <a:solidFill>
                  <a:srgbClr val="006699"/>
                </a:solidFill>
                <a:latin typeface="Helvetica" charset="0"/>
              </a:rPr>
              <a:t>3.</a:t>
            </a:r>
            <a:fld id="{A6EDADC4-5648-406C-94CA-EDDB863B04E2}" type="slidenum">
              <a:rPr lang="en-US" altLang="x-none" sz="1000" b="1" smtClean="0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x-none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4AE1926B-ED4A-404A-BC01-96D11B8A4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3" y="6613525"/>
            <a:ext cx="2713037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32010AC7-36CA-437D-BB87-25E8B15E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59447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09E176C0-BBA8-45C3-9F79-40005E1FF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9BD8569B-4861-4CBE-8902-C2DD5C49C8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1475" y="1831975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Chapter 3:  Processes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C14ED24-AEFF-4F38-8076-4F8FF58C3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6813" y="193903"/>
            <a:ext cx="75199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Control Block (PCB)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EEAF946-6112-4200-8913-ED1F42CE1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991" y="1823222"/>
            <a:ext cx="5616122" cy="4417927"/>
          </a:xfrm>
        </p:spPr>
        <p:txBody>
          <a:bodyPr/>
          <a:lstStyle/>
          <a:p>
            <a:r>
              <a:rPr lang="en-US" altLang="en-US" dirty="0"/>
              <a:t>Process state – running, waiting, etc.</a:t>
            </a:r>
          </a:p>
          <a:p>
            <a:r>
              <a:rPr lang="en-US" altLang="en-US" dirty="0"/>
              <a:t>Program counter – location of instruction to next execute</a:t>
            </a:r>
          </a:p>
          <a:p>
            <a:r>
              <a:rPr lang="en-US" altLang="en-US" dirty="0"/>
              <a:t>CPU registers – contents of all process-centric registers</a:t>
            </a:r>
          </a:p>
          <a:p>
            <a:r>
              <a:rPr lang="en-US" altLang="en-US" dirty="0"/>
              <a:t>CPU scheduling </a:t>
            </a:r>
            <a:r>
              <a:rPr lang="en-US" altLang="en-US" dirty="0" smtClean="0"/>
              <a:t>information - </a:t>
            </a:r>
            <a:r>
              <a:rPr lang="en-US" altLang="en-US" dirty="0"/>
              <a:t>priorities, scheduling queue pointers</a:t>
            </a:r>
          </a:p>
          <a:p>
            <a:r>
              <a:rPr lang="en-US" altLang="en-US" dirty="0"/>
              <a:t>Memory-management information – memory allocated to the process</a:t>
            </a:r>
          </a:p>
          <a:p>
            <a:r>
              <a:rPr lang="en-US" altLang="en-US" dirty="0"/>
              <a:t>Accounting information – CPU used, clock time elapsed since start, time limits</a:t>
            </a:r>
          </a:p>
          <a:p>
            <a:r>
              <a:rPr lang="en-US" altLang="en-US" dirty="0"/>
              <a:t>I/O status information – I/O devices allocated to process, list of open files</a:t>
            </a:r>
          </a:p>
          <a:p>
            <a:endParaRPr lang="en-US" altLang="en-US" dirty="0"/>
          </a:p>
        </p:txBody>
      </p:sp>
      <p:pic>
        <p:nvPicPr>
          <p:cNvPr id="22532" name="Picture 1">
            <a:extLst>
              <a:ext uri="{FF2B5EF4-FFF2-40B4-BE49-F238E27FC236}">
                <a16:creationId xmlns:a16="http://schemas.microsoft.com/office/drawing/2014/main" id="{4C1B42D7-9239-4535-8C25-EF8AF0D92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9" y="2121125"/>
            <a:ext cx="1854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519650-4D5E-45C9-BCF6-B2C0554D33E2}"/>
              </a:ext>
            </a:extLst>
          </p:cNvPr>
          <p:cNvSpPr txBox="1"/>
          <p:nvPr/>
        </p:nvSpPr>
        <p:spPr>
          <a:xfrm>
            <a:off x="769490" y="1110345"/>
            <a:ext cx="77084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Information associated with each </a:t>
            </a:r>
            <a:r>
              <a:rPr lang="en-US" altLang="en-US" dirty="0" smtClean="0"/>
              <a:t>process (</a:t>
            </a:r>
            <a:r>
              <a:rPr lang="en-US" altLang="en-US" dirty="0"/>
              <a:t>also called </a:t>
            </a:r>
            <a:r>
              <a:rPr kumimoji="1" lang="en-US" altLang="en-US" sz="2000" b="1" dirty="0">
                <a:solidFill>
                  <a:srgbClr val="006699"/>
                </a:solidFill>
                <a:latin typeface="+mj-lt"/>
              </a:rPr>
              <a:t>task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kumimoji="1" lang="en-US" altLang="en-US" sz="2000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kumimoji="1" lang="en-US" altLang="en-US" sz="2000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8D9066D-6E62-480A-A448-F88C6FB24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230188"/>
            <a:ext cx="7383463" cy="576262"/>
          </a:xfrm>
        </p:spPr>
        <p:txBody>
          <a:bodyPr/>
          <a:lstStyle/>
          <a:p>
            <a:pPr eaLnBrk="1" hangingPunct="1"/>
            <a:r>
              <a:rPr lang="en-US" altLang="en-US"/>
              <a:t>Threads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FE53719-71CB-4158-A535-768E646E4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1" y="1059091"/>
            <a:ext cx="7018406" cy="4013652"/>
          </a:xfrm>
        </p:spPr>
        <p:txBody>
          <a:bodyPr/>
          <a:lstStyle/>
          <a:p>
            <a:r>
              <a:rPr lang="en-US" altLang="en-US" sz="2400" dirty="0"/>
              <a:t>So far, process has a single thread of execution</a:t>
            </a:r>
          </a:p>
          <a:p>
            <a:r>
              <a:rPr lang="en-US" altLang="en-US" sz="2400" dirty="0"/>
              <a:t>Consider having multiple program counters per process</a:t>
            </a:r>
          </a:p>
          <a:p>
            <a:pPr lvl="1"/>
            <a:r>
              <a:rPr lang="en-US" altLang="en-US" sz="2400" dirty="0"/>
              <a:t>Multiple locations can execute at once</a:t>
            </a:r>
          </a:p>
          <a:p>
            <a:pPr lvl="2"/>
            <a:r>
              <a:rPr lang="en-US" altLang="en-US" sz="2400" dirty="0"/>
              <a:t>Multiple threads of control -&gt;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threads</a:t>
            </a:r>
          </a:p>
          <a:p>
            <a:pPr lvl="1"/>
            <a:r>
              <a:rPr lang="en-US" altLang="en-US" sz="2400" dirty="0"/>
              <a:t>Must then have storage for thread details, multiple program counters in PCB</a:t>
            </a:r>
          </a:p>
          <a:p>
            <a:r>
              <a:rPr lang="en-US" altLang="en-US" sz="2400" dirty="0"/>
              <a:t>Explore in detail in Chapter 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49B161E-EAED-4DCF-B609-D8AB274D0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0438" y="228600"/>
            <a:ext cx="8005762" cy="576263"/>
          </a:xfrm>
        </p:spPr>
        <p:txBody>
          <a:bodyPr/>
          <a:lstStyle/>
          <a:p>
            <a:r>
              <a:rPr lang="en-US" altLang="en-US"/>
              <a:t>Process Representation in Linux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1363C44F-7AD0-4380-824D-C4E77F3B34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 dirty="0"/>
              <a:t>Represented by the C structure </a:t>
            </a:r>
            <a:r>
              <a:rPr lang="en-US" altLang="en-US" dirty="0" err="1">
                <a:latin typeface="Courier New" panose="02070309020205020404" pitchFamily="49" charset="0"/>
              </a:rPr>
              <a:t>task_struct</a:t>
            </a:r>
            <a:endParaRPr lang="en-US" altLang="en-US" dirty="0"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/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</a:rPr>
              <a:t>pid</a:t>
            </a:r>
            <a:r>
              <a:rPr lang="en-US" altLang="en-US" sz="1600" dirty="0">
                <a:latin typeface="Courier New" panose="02070309020205020404" pitchFamily="49" charset="0"/>
              </a:rPr>
              <a:t> </a:t>
            </a:r>
            <a:r>
              <a:rPr lang="en-US" altLang="en-US" sz="1600" dirty="0" err="1">
                <a:latin typeface="Courier New" panose="02070309020205020404" pitchFamily="49" charset="0"/>
              </a:rPr>
              <a:t>t_pid</a:t>
            </a:r>
            <a:r>
              <a:rPr lang="en-US" altLang="en-US" sz="1600" dirty="0">
                <a:latin typeface="Courier New" panose="02070309020205020404" pitchFamily="49" charset="0"/>
              </a:rPr>
              <a:t>; 			/* process identifier */ </a:t>
            </a:r>
            <a:br>
              <a:rPr lang="en-US" altLang="en-US" sz="1600" dirty="0">
                <a:latin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long state; 			/* state of the process */ </a:t>
            </a:r>
            <a:br>
              <a:rPr lang="en-US" altLang="en-US" sz="1600" dirty="0">
                <a:latin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unsigned </a:t>
            </a:r>
            <a:r>
              <a:rPr lang="en-US" altLang="en-US" sz="1600" dirty="0" err="1">
                <a:latin typeface="Courier New" panose="02070309020205020404" pitchFamily="49" charset="0"/>
              </a:rPr>
              <a:t>int</a:t>
            </a:r>
            <a:r>
              <a:rPr lang="en-US" altLang="en-US" sz="1600" dirty="0">
                <a:latin typeface="Courier New" panose="02070309020205020404" pitchFamily="49" charset="0"/>
              </a:rPr>
              <a:t> </a:t>
            </a:r>
            <a:r>
              <a:rPr lang="en-US" altLang="en-US" sz="1600" dirty="0" err="1">
                <a:latin typeface="Courier New" panose="02070309020205020404" pitchFamily="49" charset="0"/>
              </a:rPr>
              <a:t>time_slice</a:t>
            </a:r>
            <a:r>
              <a:rPr lang="en-US" altLang="en-US" sz="1600" dirty="0">
                <a:latin typeface="Courier New" panose="02070309020205020404" pitchFamily="49" charset="0"/>
              </a:rPr>
              <a:t> 	/* scheduling information */ </a:t>
            </a:r>
            <a:br>
              <a:rPr lang="en-US" altLang="en-US" sz="1600" dirty="0">
                <a:latin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</a:rPr>
              <a:t>struct</a:t>
            </a:r>
            <a:r>
              <a:rPr lang="en-US" altLang="en-US" sz="1600" dirty="0">
                <a:latin typeface="Courier New" panose="02070309020205020404" pitchFamily="49" charset="0"/>
              </a:rPr>
              <a:t> </a:t>
            </a:r>
            <a:r>
              <a:rPr lang="en-US" altLang="en-US" sz="1600" dirty="0" err="1">
                <a:latin typeface="Courier New" panose="02070309020205020404" pitchFamily="49" charset="0"/>
              </a:rPr>
              <a:t>task_struct</a:t>
            </a:r>
            <a:r>
              <a:rPr lang="en-US" altLang="en-US" sz="1600" dirty="0">
                <a:latin typeface="Courier New" panose="02070309020205020404" pitchFamily="49" charset="0"/>
              </a:rPr>
              <a:t> *parent;/* this process</a:t>
            </a:r>
            <a:r>
              <a:rPr lang="ja-JP" altLang="en-US" sz="1600" dirty="0">
                <a:latin typeface="Courier New" panose="02070309020205020404" pitchFamily="49" charset="0"/>
              </a:rPr>
              <a:t>’</a:t>
            </a:r>
            <a:r>
              <a:rPr lang="en-US" altLang="ja-JP" sz="1600" dirty="0">
                <a:latin typeface="Courier New" panose="02070309020205020404" pitchFamily="49" charset="0"/>
              </a:rPr>
              <a:t>s parent */ </a:t>
            </a:r>
            <a:br>
              <a:rPr lang="en-US" altLang="ja-JP" sz="1600" dirty="0">
                <a:latin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</a:rPr>
              <a:t>struct</a:t>
            </a:r>
            <a:r>
              <a:rPr lang="en-US" altLang="ja-JP" sz="1600" dirty="0">
                <a:latin typeface="Courier New" panose="02070309020205020404" pitchFamily="49" charset="0"/>
              </a:rPr>
              <a:t> </a:t>
            </a:r>
            <a:r>
              <a:rPr lang="en-US" altLang="ja-JP" sz="1600" dirty="0" err="1">
                <a:latin typeface="Courier New" panose="02070309020205020404" pitchFamily="49" charset="0"/>
              </a:rPr>
              <a:t>list_head</a:t>
            </a:r>
            <a:r>
              <a:rPr lang="en-US" altLang="ja-JP" sz="1600" dirty="0">
                <a:latin typeface="Courier New" panose="02070309020205020404" pitchFamily="49" charset="0"/>
              </a:rPr>
              <a:t> children; /* this process</a:t>
            </a:r>
            <a:r>
              <a:rPr lang="ja-JP" altLang="en-US" sz="1600" dirty="0">
                <a:latin typeface="Courier New" panose="02070309020205020404" pitchFamily="49" charset="0"/>
              </a:rPr>
              <a:t>’</a:t>
            </a:r>
            <a:r>
              <a:rPr lang="en-US" altLang="ja-JP" sz="1600" dirty="0">
                <a:latin typeface="Courier New" panose="02070309020205020404" pitchFamily="49" charset="0"/>
              </a:rPr>
              <a:t>s children */ </a:t>
            </a:r>
            <a:br>
              <a:rPr lang="en-US" altLang="ja-JP" sz="1600" dirty="0">
                <a:latin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</a:rPr>
              <a:t>struct</a:t>
            </a:r>
            <a:r>
              <a:rPr lang="en-US" altLang="ja-JP" sz="1600" dirty="0">
                <a:latin typeface="Courier New" panose="02070309020205020404" pitchFamily="49" charset="0"/>
              </a:rPr>
              <a:t> </a:t>
            </a:r>
            <a:r>
              <a:rPr lang="en-US" altLang="ja-JP" sz="1600" dirty="0" err="1">
                <a:latin typeface="Courier New" panose="02070309020205020404" pitchFamily="49" charset="0"/>
              </a:rPr>
              <a:t>files_struct</a:t>
            </a:r>
            <a:r>
              <a:rPr lang="en-US" altLang="ja-JP" sz="1600" dirty="0">
                <a:latin typeface="Courier New" panose="02070309020205020404" pitchFamily="49" charset="0"/>
              </a:rPr>
              <a:t> *files;/* list of open files */ </a:t>
            </a:r>
            <a:br>
              <a:rPr lang="en-US" altLang="ja-JP" sz="1600" dirty="0">
                <a:latin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</a:rPr>
              <a:t>struct</a:t>
            </a:r>
            <a:r>
              <a:rPr lang="en-US" altLang="ja-JP" sz="1600" dirty="0">
                <a:latin typeface="Courier New" panose="02070309020205020404" pitchFamily="49" charset="0"/>
              </a:rPr>
              <a:t> </a:t>
            </a:r>
            <a:r>
              <a:rPr lang="en-US" altLang="ja-JP" sz="1600" dirty="0" err="1">
                <a:latin typeface="Courier New" panose="02070309020205020404" pitchFamily="49" charset="0"/>
              </a:rPr>
              <a:t>mm_struct</a:t>
            </a:r>
            <a:r>
              <a:rPr lang="en-US" altLang="ja-JP" sz="1600" dirty="0">
                <a:latin typeface="Courier New" panose="02070309020205020404" pitchFamily="49" charset="0"/>
              </a:rPr>
              <a:t> *mm; 	/* address space of this process */</a:t>
            </a:r>
            <a:endParaRPr lang="en-US" altLang="en-US" sz="1600" dirty="0">
              <a:latin typeface="Courier New" panose="02070309020205020404" pitchFamily="49" charset="0"/>
            </a:endParaRPr>
          </a:p>
        </p:txBody>
      </p:sp>
      <p:pic>
        <p:nvPicPr>
          <p:cNvPr id="26628" name="Picture 1">
            <a:extLst>
              <a:ext uri="{FF2B5EF4-FFF2-40B4-BE49-F238E27FC236}">
                <a16:creationId xmlns:a16="http://schemas.microsoft.com/office/drawing/2014/main" id="{93AD06B9-FDEF-4097-849B-AE5BDEF25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91" y="4061310"/>
            <a:ext cx="5986392" cy="20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6D14E00-AC36-46B6-804B-3B1E61B7A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0" y="172132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Scheduling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D9E4484-1299-4947-B075-F0D9269BB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738" y="1119417"/>
            <a:ext cx="7319410" cy="3839445"/>
          </a:xfrm>
        </p:spPr>
        <p:txBody>
          <a:bodyPr/>
          <a:lstStyle/>
          <a:p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Process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scheduler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selects among available processes for next execution on CPU core</a:t>
            </a:r>
          </a:p>
          <a:p>
            <a:r>
              <a:rPr lang="en-US" altLang="en-US" sz="2400" dirty="0"/>
              <a:t>Goal -- Maximize CPU use, quickly switch processes onto CPU core</a:t>
            </a:r>
          </a:p>
          <a:p>
            <a:r>
              <a:rPr lang="en-US" altLang="en-US" sz="2400" dirty="0"/>
              <a:t>Maintains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scheduling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queues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of processes</a:t>
            </a:r>
          </a:p>
          <a:p>
            <a:pPr lvl="1"/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Ready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queue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– set of all processes residing in main memory, ready and waiting to execute</a:t>
            </a:r>
          </a:p>
          <a:p>
            <a:pPr lvl="1"/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Wait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queues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– set of processes waiting for an event (i.e., I/O)</a:t>
            </a:r>
          </a:p>
          <a:p>
            <a:pPr lvl="1"/>
            <a:r>
              <a:rPr lang="en-US" altLang="en-US" sz="2400" dirty="0"/>
              <a:t>Processes migrate among </a:t>
            </a:r>
            <a:r>
              <a:rPr lang="en-US" altLang="en-US" sz="2400" dirty="0" smtClean="0"/>
              <a:t>various </a:t>
            </a:r>
            <a:r>
              <a:rPr lang="en-US" altLang="en-US" sz="2400" dirty="0"/>
              <a:t>queues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79FFB59-5D7F-4075-B911-2B593B517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4725" y="349250"/>
            <a:ext cx="7591425" cy="457200"/>
          </a:xfrm>
        </p:spPr>
        <p:txBody>
          <a:bodyPr/>
          <a:lstStyle/>
          <a:p>
            <a:pPr eaLnBrk="1" hangingPunct="1"/>
            <a:r>
              <a:rPr lang="en-US" altLang="en-US"/>
              <a:t>Ready and Wait Queues</a:t>
            </a:r>
          </a:p>
        </p:txBody>
      </p:sp>
      <p:pic>
        <p:nvPicPr>
          <p:cNvPr id="29699" name="Picture 1">
            <a:extLst>
              <a:ext uri="{FF2B5EF4-FFF2-40B4-BE49-F238E27FC236}">
                <a16:creationId xmlns:a16="http://schemas.microsoft.com/office/drawing/2014/main" id="{BCBD9C55-CB2E-45AE-A528-0022312EC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83" y="1323080"/>
            <a:ext cx="7417108" cy="441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8DB7F06-1635-4E8A-B106-08B7519EA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413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Representation of Process Scheduling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A0A8D57B-B011-4BA3-A330-AE3AFD4CB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1280488"/>
            <a:ext cx="7503768" cy="43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294884C-D89B-43C5-8278-E1AFFD1E5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2963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CPU Switch From Process to Process</a:t>
            </a:r>
          </a:p>
        </p:txBody>
      </p:sp>
      <p:sp>
        <p:nvSpPr>
          <p:cNvPr id="33795" name="TextBox 1">
            <a:extLst>
              <a:ext uri="{FF2B5EF4-FFF2-40B4-BE49-F238E27FC236}">
                <a16:creationId xmlns:a16="http://schemas.microsoft.com/office/drawing/2014/main" id="{2AC6A249-89C1-4E3A-A92E-5E91F7A23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542" y="979488"/>
            <a:ext cx="685395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dirty="0">
                <a:latin typeface="Verdana" panose="020B0604030504040204" pitchFamily="34" charset="0"/>
              </a:rPr>
              <a:t>A </a:t>
            </a:r>
            <a:r>
              <a:rPr kumimoji="0" lang="en-US" altLang="en-US" b="1" dirty="0">
                <a:latin typeface="Verdana" panose="020B0604030504040204" pitchFamily="34" charset="0"/>
              </a:rPr>
              <a:t>context switch </a:t>
            </a:r>
            <a:r>
              <a:rPr kumimoji="0" lang="en-US" altLang="en-US" dirty="0">
                <a:latin typeface="Verdana" panose="020B0604030504040204" pitchFamily="34" charset="0"/>
              </a:rPr>
              <a:t>occurs when the CPU </a:t>
            </a:r>
            <a:r>
              <a:rPr kumimoji="0" lang="en-US" altLang="en-US" dirty="0" smtClean="0">
                <a:latin typeface="Verdana" panose="020B0604030504040204" pitchFamily="34" charset="0"/>
              </a:rPr>
              <a:t>switches </a:t>
            </a:r>
            <a:r>
              <a:rPr kumimoji="0" lang="en-US" altLang="en-US" dirty="0">
                <a:latin typeface="Verdana" panose="020B0604030504040204" pitchFamily="34" charset="0"/>
              </a:rPr>
              <a:t>from one process to </a:t>
            </a:r>
            <a:r>
              <a:rPr kumimoji="0" lang="en-US" altLang="en-US" dirty="0" smtClean="0">
                <a:latin typeface="Verdana" panose="020B0604030504040204" pitchFamily="34" charset="0"/>
              </a:rPr>
              <a:t>another</a:t>
            </a:r>
            <a:endParaRPr kumimoji="0" lang="en-US" altLang="en-US" dirty="0">
              <a:latin typeface="Verdana" panose="020B0604030504040204" pitchFamily="34" charset="0"/>
            </a:endParaRPr>
          </a:p>
        </p:txBody>
      </p:sp>
      <p:pic>
        <p:nvPicPr>
          <p:cNvPr id="33796" name="Picture 1">
            <a:extLst>
              <a:ext uri="{FF2B5EF4-FFF2-40B4-BE49-F238E27FC236}">
                <a16:creationId xmlns:a16="http://schemas.microsoft.com/office/drawing/2014/main" id="{81BF3499-8F25-4834-B5FB-DDAE90411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55" y="1625600"/>
            <a:ext cx="6005616" cy="490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69EF2C8-62D9-4AD3-A3DB-7E8B03141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538" y="23177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Context Switch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FE77FD9-7213-4CFD-BE76-B9508F46F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076" y="1108075"/>
            <a:ext cx="7922176" cy="4413494"/>
          </a:xfrm>
        </p:spPr>
        <p:txBody>
          <a:bodyPr/>
          <a:lstStyle/>
          <a:p>
            <a:r>
              <a:rPr lang="en-US" altLang="en-US" sz="2400" dirty="0"/>
              <a:t>When CPU switches to another process, the system must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save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the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state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of the old process and load the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saved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state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for the new process via a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context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switch</a:t>
            </a:r>
          </a:p>
          <a:p>
            <a:pPr lvl="1"/>
            <a:r>
              <a:rPr lang="en-US" altLang="en-US" sz="2400" b="1" kern="1200" dirty="0">
                <a:solidFill>
                  <a:srgbClr val="006699"/>
                </a:solidFill>
                <a:latin typeface="+mj-lt"/>
                <a:cs typeface="+mn-cs"/>
              </a:rPr>
              <a:t>Context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of a process represented in the PCB</a:t>
            </a:r>
          </a:p>
          <a:p>
            <a:r>
              <a:rPr lang="en-US" altLang="en-US" sz="2400" dirty="0"/>
              <a:t>Context-switch time is pure overhead; the system does no useful work while switching</a:t>
            </a:r>
          </a:p>
          <a:p>
            <a:pPr lvl="1"/>
            <a:r>
              <a:rPr lang="en-US" altLang="en-US" sz="2400" dirty="0"/>
              <a:t>The more complex the OS and the PCB </a:t>
            </a:r>
            <a:r>
              <a:rPr lang="en-US" altLang="en-US" sz="2400" dirty="0">
                <a:sym typeface="Wingdings" panose="05000000000000000000" pitchFamily="2" charset="2"/>
              </a:rPr>
              <a:t> the </a:t>
            </a:r>
            <a:r>
              <a:rPr lang="en-US" altLang="en-US" sz="2400" dirty="0"/>
              <a:t>longer the context switch</a:t>
            </a:r>
          </a:p>
          <a:p>
            <a:r>
              <a:rPr lang="en-US" altLang="en-US" sz="2400" dirty="0"/>
              <a:t>Time dependent on hardware support</a:t>
            </a:r>
          </a:p>
          <a:p>
            <a:pPr lvl="1"/>
            <a:r>
              <a:rPr lang="en-US" altLang="en-US" sz="2400" dirty="0"/>
              <a:t>Some hardware provides multiple sets of registers per CPU </a:t>
            </a:r>
            <a:r>
              <a:rPr lang="en-US" altLang="en-US" sz="2400" dirty="0">
                <a:sym typeface="Wingdings" panose="05000000000000000000" pitchFamily="2" charset="2"/>
              </a:rPr>
              <a:t></a:t>
            </a:r>
            <a:r>
              <a:rPr lang="en-US" altLang="en-US" sz="2400" dirty="0"/>
              <a:t> multiple contexts loaded at once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1BBC0AC-B98E-4CA8-AAF2-66A00A4CE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150" y="11137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Multitasking in Mobile Systems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CFFB47D-06A3-4D85-B582-64A48F2C1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22363"/>
            <a:ext cx="7359650" cy="4448175"/>
          </a:xfrm>
        </p:spPr>
        <p:txBody>
          <a:bodyPr/>
          <a:lstStyle/>
          <a:p>
            <a:r>
              <a:rPr lang="en-US" altLang="en-US" sz="2000" dirty="0"/>
              <a:t>Some mobile systems (e.g., early version of iOS</a:t>
            </a:r>
            <a:r>
              <a:rPr lang="en-US" altLang="en-US" sz="2000" dirty="0" smtClean="0"/>
              <a:t>) </a:t>
            </a:r>
            <a:r>
              <a:rPr lang="en-US" altLang="en-US" sz="2000" dirty="0"/>
              <a:t>allow only one process to run, others suspended</a:t>
            </a:r>
          </a:p>
          <a:p>
            <a:r>
              <a:rPr lang="en-US" altLang="en-US" sz="2000" dirty="0"/>
              <a:t>Due to screen real estate, user interface </a:t>
            </a:r>
            <a:r>
              <a:rPr lang="en-US" altLang="en-US" sz="2000" dirty="0" smtClean="0"/>
              <a:t>limits, </a:t>
            </a:r>
            <a:r>
              <a:rPr lang="en-US" altLang="en-US" sz="2000" dirty="0"/>
              <a:t>iOS </a:t>
            </a:r>
            <a:r>
              <a:rPr lang="en-US" altLang="en-US" sz="2000" dirty="0" smtClean="0"/>
              <a:t>provides</a:t>
            </a:r>
            <a:endParaRPr lang="en-US" altLang="en-US" sz="2000" dirty="0"/>
          </a:p>
          <a:p>
            <a:pPr lvl="1"/>
            <a:r>
              <a:rPr lang="en-US" altLang="en-US" sz="2000" dirty="0"/>
              <a:t>Single </a:t>
            </a:r>
            <a:r>
              <a:rPr lang="en-US" altLang="en-US" sz="2000" b="1" kern="1200" dirty="0">
                <a:solidFill>
                  <a:srgbClr val="006699"/>
                </a:solidFill>
                <a:latin typeface="+mj-lt"/>
                <a:cs typeface="+mn-cs"/>
              </a:rPr>
              <a:t>foreground</a:t>
            </a:r>
            <a:r>
              <a:rPr lang="en-US" altLang="en-US" sz="2000" dirty="0"/>
              <a:t> process- controlled via user interface</a:t>
            </a:r>
          </a:p>
          <a:p>
            <a:pPr lvl="1"/>
            <a:r>
              <a:rPr lang="en-US" altLang="en-US" sz="2000" dirty="0"/>
              <a:t>Multiple </a:t>
            </a:r>
            <a:r>
              <a:rPr lang="en-US" altLang="en-US" sz="2000" b="1" kern="1200" dirty="0">
                <a:solidFill>
                  <a:srgbClr val="006699"/>
                </a:solidFill>
                <a:latin typeface="+mj-lt"/>
                <a:cs typeface="+mn-cs"/>
              </a:rPr>
              <a:t>background</a:t>
            </a:r>
            <a:r>
              <a:rPr lang="en-US" altLang="en-US" sz="2000" dirty="0"/>
              <a:t> processes– in memory, running, but not on the display, and with limits</a:t>
            </a:r>
          </a:p>
          <a:p>
            <a:pPr lvl="1"/>
            <a:r>
              <a:rPr lang="en-US" altLang="en-US" sz="2000" dirty="0"/>
              <a:t>Limits include single, short task, receiving notification of events, specific long-running tasks like audio playback</a:t>
            </a:r>
          </a:p>
          <a:p>
            <a:r>
              <a:rPr lang="en-US" altLang="en-US" sz="2000" dirty="0"/>
              <a:t>Android runs foreground and background, with fewer limits</a:t>
            </a:r>
          </a:p>
          <a:p>
            <a:pPr lvl="1"/>
            <a:r>
              <a:rPr lang="en-US" altLang="en-US" sz="2000" dirty="0"/>
              <a:t>Background process uses a </a:t>
            </a:r>
            <a:r>
              <a:rPr lang="en-US" altLang="en-US" sz="2000" b="1" kern="1200" dirty="0">
                <a:solidFill>
                  <a:srgbClr val="006699"/>
                </a:solidFill>
                <a:latin typeface="+mj-lt"/>
                <a:cs typeface="+mn-cs"/>
              </a:rPr>
              <a:t>service</a:t>
            </a:r>
            <a:r>
              <a:rPr lang="en-US" altLang="en-US" sz="2000" dirty="0"/>
              <a:t> to perform tasks</a:t>
            </a:r>
          </a:p>
          <a:p>
            <a:pPr lvl="1"/>
            <a:r>
              <a:rPr lang="en-US" altLang="en-US" sz="2000" dirty="0"/>
              <a:t>Service can keep running even if background process is suspended</a:t>
            </a:r>
          </a:p>
          <a:p>
            <a:pPr lvl="1"/>
            <a:r>
              <a:rPr lang="en-US" altLang="en-US" sz="2000" dirty="0"/>
              <a:t>Service has no user interface, small memory use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D9C18A1-E10D-464E-ADF5-DBECC2503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Operations on Processes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EED5598-4581-4F9D-8CEF-0D1A5A554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1233488"/>
            <a:ext cx="7381875" cy="4448175"/>
          </a:xfrm>
        </p:spPr>
        <p:txBody>
          <a:bodyPr/>
          <a:lstStyle/>
          <a:p>
            <a:r>
              <a:rPr lang="en-US" altLang="en-US" sz="2400" dirty="0"/>
              <a:t>System must provide mechanisms for:</a:t>
            </a:r>
          </a:p>
          <a:p>
            <a:pPr lvl="1"/>
            <a:r>
              <a:rPr lang="en-US" altLang="en-US" sz="2400" dirty="0"/>
              <a:t> Process creation</a:t>
            </a:r>
          </a:p>
          <a:p>
            <a:pPr lvl="1"/>
            <a:r>
              <a:rPr lang="en-US" altLang="en-US" sz="2400" dirty="0"/>
              <a:t> Process termination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3F2AA79-94D9-4276-9C41-F8DFF3001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4650" y="228600"/>
            <a:ext cx="6380163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C7B4A6B-A9B9-465A-90EA-66F577052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1688" y="1149350"/>
            <a:ext cx="7791450" cy="3822700"/>
          </a:xfrm>
        </p:spPr>
        <p:txBody>
          <a:bodyPr/>
          <a:lstStyle/>
          <a:p>
            <a:r>
              <a:rPr lang="en-US" altLang="en-US" sz="2400" dirty="0"/>
              <a:t>Process Concept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Process Scheduling</a:t>
            </a:r>
          </a:p>
          <a:p>
            <a:r>
              <a:rPr lang="en-US" altLang="en-US" sz="2400" dirty="0"/>
              <a:t>Operations on Processes</a:t>
            </a:r>
          </a:p>
          <a:p>
            <a:r>
              <a:rPr lang="en-US" altLang="en-US" sz="2400" dirty="0"/>
              <a:t>Interprocess Communication</a:t>
            </a:r>
          </a:p>
          <a:p>
            <a:pPr lvl="1"/>
            <a:r>
              <a:rPr lang="en-US" altLang="en-US" sz="2400" dirty="0"/>
              <a:t>IPC in Shared-Memory Systems</a:t>
            </a:r>
          </a:p>
          <a:p>
            <a:pPr lvl="1"/>
            <a:r>
              <a:rPr lang="en-US" altLang="en-US" sz="2400" dirty="0"/>
              <a:t>IPC in Message-Passing Systems</a:t>
            </a:r>
          </a:p>
          <a:p>
            <a:pPr lvl="1"/>
            <a:r>
              <a:rPr lang="en-US" altLang="en-US" sz="2400" dirty="0"/>
              <a:t>Examples of IPC Systems</a:t>
            </a:r>
          </a:p>
          <a:p>
            <a:r>
              <a:rPr lang="en-US" altLang="en-US" sz="2400" dirty="0"/>
              <a:t>Communication in Client-Server Systems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072917A-2F04-4923-8279-E4AEA8CC4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715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Creation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7F79436-9B7B-4340-B99C-8D1E08889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074" y="1169988"/>
            <a:ext cx="7971873" cy="4984627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Parent</a:t>
            </a:r>
            <a:r>
              <a:rPr lang="en-US" altLang="en-US" sz="2400" b="1" dirty="0"/>
              <a:t> </a:t>
            </a:r>
            <a:r>
              <a:rPr lang="en-US" altLang="en-US" sz="2400" dirty="0"/>
              <a:t>process create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children</a:t>
            </a:r>
            <a:r>
              <a:rPr lang="en-US" altLang="en-US" sz="2400" b="1" dirty="0"/>
              <a:t> </a:t>
            </a:r>
            <a:r>
              <a:rPr lang="en-US" altLang="en-US" sz="2400" dirty="0"/>
              <a:t>processes, which, in turn create other processes, forming a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tree</a:t>
            </a:r>
            <a:r>
              <a:rPr lang="en-US" altLang="en-US" sz="2400" dirty="0"/>
              <a:t> of processes</a:t>
            </a:r>
            <a:endParaRPr lang="en-US" altLang="en-US" sz="1000" dirty="0"/>
          </a:p>
          <a:p>
            <a:r>
              <a:rPr lang="en-US" altLang="en-US" sz="2400" dirty="0"/>
              <a:t>Generally, process identified and managed via a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process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identifier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pid</a:t>
            </a:r>
            <a:r>
              <a:rPr lang="en-US" altLang="en-US" sz="2400" dirty="0"/>
              <a:t>)</a:t>
            </a:r>
            <a:endParaRPr lang="en-US" altLang="en-US" sz="1000" dirty="0"/>
          </a:p>
          <a:p>
            <a:r>
              <a:rPr lang="en-US" altLang="en-US" sz="2400" dirty="0"/>
              <a:t>Resource sharing options</a:t>
            </a:r>
          </a:p>
          <a:p>
            <a:pPr lvl="1"/>
            <a:r>
              <a:rPr lang="en-US" altLang="en-US" sz="2400" dirty="0"/>
              <a:t>Parent and children share all resources</a:t>
            </a:r>
          </a:p>
          <a:p>
            <a:pPr lvl="1"/>
            <a:r>
              <a:rPr lang="en-US" altLang="en-US" sz="2400" dirty="0"/>
              <a:t>Children share subset of parent</a:t>
            </a:r>
            <a:r>
              <a:rPr lang="ja-JP" altLang="en-US" sz="2400" dirty="0"/>
              <a:t>’</a:t>
            </a:r>
            <a:r>
              <a:rPr lang="en-US" altLang="ja-JP" sz="2400" dirty="0"/>
              <a:t>s resources</a:t>
            </a:r>
          </a:p>
          <a:p>
            <a:pPr lvl="1"/>
            <a:r>
              <a:rPr lang="en-US" altLang="en-US" sz="2400" dirty="0"/>
              <a:t>Parent and child share no resources</a:t>
            </a:r>
            <a:endParaRPr lang="en-US" altLang="en-US" sz="1000" dirty="0"/>
          </a:p>
          <a:p>
            <a:r>
              <a:rPr lang="en-US" altLang="en-US" sz="2400" dirty="0"/>
              <a:t>Execution options</a:t>
            </a:r>
          </a:p>
          <a:p>
            <a:pPr lvl="1"/>
            <a:r>
              <a:rPr lang="en-US" altLang="en-US" sz="2400" dirty="0"/>
              <a:t>Parent and children execute concurrently</a:t>
            </a:r>
          </a:p>
          <a:p>
            <a:pPr lvl="1"/>
            <a:r>
              <a:rPr lang="en-US" altLang="en-US" sz="2400" dirty="0"/>
              <a:t>Parent waits until children terminate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39237D4-E7AC-45FA-BF2A-B2DEBB175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88" y="222250"/>
            <a:ext cx="7259637" cy="576263"/>
          </a:xfrm>
        </p:spPr>
        <p:txBody>
          <a:bodyPr/>
          <a:lstStyle/>
          <a:p>
            <a:pPr eaLnBrk="1" hangingPunct="1"/>
            <a:r>
              <a:rPr lang="en-US" altLang="en-US"/>
              <a:t>A Tree of Processes in Linux</a:t>
            </a:r>
          </a:p>
        </p:txBody>
      </p:sp>
      <p:pic>
        <p:nvPicPr>
          <p:cNvPr id="44035" name="Picture 1">
            <a:extLst>
              <a:ext uri="{FF2B5EF4-FFF2-40B4-BE49-F238E27FC236}">
                <a16:creationId xmlns:a16="http://schemas.microsoft.com/office/drawing/2014/main" id="{EA22965C-6F67-436A-9A7E-32781923A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01800"/>
            <a:ext cx="7985125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909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AE43D30-47DB-4A10-9067-ED0817C05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975" y="217488"/>
            <a:ext cx="7616825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Creation (Cont.)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A61E917-5669-429F-AA78-E90F2FCB8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213" y="1060450"/>
            <a:ext cx="7800975" cy="5627688"/>
          </a:xfrm>
        </p:spPr>
        <p:txBody>
          <a:bodyPr/>
          <a:lstStyle/>
          <a:p>
            <a:r>
              <a:rPr lang="en-US" altLang="en-US" sz="2000" dirty="0"/>
              <a:t>Address space</a:t>
            </a:r>
          </a:p>
          <a:p>
            <a:pPr lvl="1"/>
            <a:r>
              <a:rPr lang="en-US" altLang="en-US" sz="2000" dirty="0"/>
              <a:t>Child duplicate of parent</a:t>
            </a:r>
          </a:p>
          <a:p>
            <a:pPr lvl="1"/>
            <a:r>
              <a:rPr lang="en-US" altLang="en-US" sz="2000" dirty="0"/>
              <a:t>Child has a program loaded into it</a:t>
            </a:r>
          </a:p>
          <a:p>
            <a:r>
              <a:rPr lang="en-US" altLang="en-US" sz="2000" dirty="0"/>
              <a:t>UNIX examples</a:t>
            </a:r>
          </a:p>
          <a:p>
            <a:pPr lvl="1"/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fork()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000" dirty="0"/>
              <a:t>system call creates new process</a:t>
            </a:r>
          </a:p>
          <a:p>
            <a:pPr lvl="1"/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exec()</a:t>
            </a:r>
            <a:r>
              <a:rPr lang="en-US" altLang="en-US" sz="2400" dirty="0"/>
              <a:t> </a:t>
            </a:r>
            <a:r>
              <a:rPr lang="en-US" altLang="en-US" sz="2000" dirty="0"/>
              <a:t>system call used after a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fork()</a:t>
            </a:r>
            <a:r>
              <a:rPr lang="en-US" altLang="en-US" sz="2400" dirty="0"/>
              <a:t> </a:t>
            </a:r>
            <a:r>
              <a:rPr lang="en-US" altLang="en-US" sz="2000" dirty="0"/>
              <a:t>to replace the process</a:t>
            </a:r>
            <a:r>
              <a:rPr lang="ja-JP" altLang="en-US" sz="2000" dirty="0"/>
              <a:t>’</a:t>
            </a:r>
            <a:r>
              <a:rPr lang="en-US" altLang="ja-JP" sz="2000" dirty="0"/>
              <a:t> memory space with a new program</a:t>
            </a:r>
          </a:p>
          <a:p>
            <a:pPr lvl="1"/>
            <a:r>
              <a:rPr lang="en-US" altLang="en-US" sz="2000" dirty="0"/>
              <a:t>Parent process calls </a:t>
            </a:r>
            <a:r>
              <a:rPr lang="en-US" altLang="en-US" sz="2400" b="1" dirty="0">
                <a:latin typeface="Courier New" panose="02070309020205020404" pitchFamily="49" charset="0"/>
              </a:rPr>
              <a:t>wait()</a:t>
            </a:r>
            <a:r>
              <a:rPr lang="en-US" altLang="en-US" sz="2000" dirty="0"/>
              <a:t>waiting for the child to terminate</a:t>
            </a:r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568A0721-FDA4-4095-BD34-B36CF2AB0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8" y="4721087"/>
            <a:ext cx="7914146" cy="130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E1AA525-61E4-4CE5-B1B8-BBEC4CC5E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695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C Program Forking Separate Process</a:t>
            </a:r>
          </a:p>
        </p:txBody>
      </p:sp>
      <p:pic>
        <p:nvPicPr>
          <p:cNvPr id="48131" name="Picture 5" descr="Screen Shot 2012-12-04 at 11.21.10 AM.png">
            <a:extLst>
              <a:ext uri="{FF2B5EF4-FFF2-40B4-BE49-F238E27FC236}">
                <a16:creationId xmlns:a16="http://schemas.microsoft.com/office/drawing/2014/main" id="{D4AAA5E2-276C-448A-B064-DFAFD9023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969963"/>
            <a:ext cx="6038850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F4113AE-3A57-4A41-B077-3753934F4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6163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Creating a Separate Process via Windows API</a:t>
            </a:r>
          </a:p>
        </p:txBody>
      </p:sp>
      <p:pic>
        <p:nvPicPr>
          <p:cNvPr id="50179" name="Picture 1" descr="Screen Shot 2012-12-04 at 11.23.48 AM.png">
            <a:extLst>
              <a:ext uri="{FF2B5EF4-FFF2-40B4-BE49-F238E27FC236}">
                <a16:creationId xmlns:a16="http://schemas.microsoft.com/office/drawing/2014/main" id="{92929ABB-1259-4492-BE46-EE3BC21BF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963613"/>
            <a:ext cx="436562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3A2AC5D-C916-47B2-8787-ACB9BD2F9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Termination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AB8093C-E173-4473-A450-3BC8EBA8D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738" y="1127981"/>
            <a:ext cx="7866062" cy="4463927"/>
          </a:xfrm>
        </p:spPr>
        <p:txBody>
          <a:bodyPr/>
          <a:lstStyle/>
          <a:p>
            <a:r>
              <a:rPr lang="en-US" altLang="en-US" sz="2000" dirty="0"/>
              <a:t>Process executes last statement and then asks the </a:t>
            </a:r>
            <a:r>
              <a:rPr lang="en-US" altLang="en-US" sz="2000" dirty="0" smtClean="0"/>
              <a:t>OS to </a:t>
            </a:r>
            <a:r>
              <a:rPr lang="en-US" altLang="en-US" sz="2000" dirty="0"/>
              <a:t>delete it using the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exit()</a:t>
            </a:r>
            <a:r>
              <a:rPr lang="en-US" altLang="en-US" sz="2400" dirty="0"/>
              <a:t> </a:t>
            </a:r>
            <a:r>
              <a:rPr lang="en-US" altLang="en-US" sz="2000" dirty="0"/>
              <a:t>system </a:t>
            </a:r>
            <a:r>
              <a:rPr lang="en-US" altLang="en-US" sz="2000" dirty="0" smtClean="0"/>
              <a:t>call</a:t>
            </a:r>
            <a:endParaRPr lang="en-US" altLang="en-US" sz="2000" dirty="0"/>
          </a:p>
          <a:p>
            <a:pPr lvl="1"/>
            <a:r>
              <a:rPr lang="en-US" altLang="en-US" sz="2000" dirty="0" smtClean="0"/>
              <a:t>Returns </a:t>
            </a:r>
            <a:r>
              <a:rPr lang="en-US" altLang="en-US" sz="2000" dirty="0"/>
              <a:t>status data from child to parent (via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sz="2000" dirty="0"/>
              <a:t>)</a:t>
            </a:r>
          </a:p>
          <a:p>
            <a:pPr lvl="1"/>
            <a:r>
              <a:rPr lang="en-US" altLang="en-US" sz="2000" dirty="0"/>
              <a:t>Process</a:t>
            </a:r>
            <a:r>
              <a:rPr lang="ja-JP" altLang="en-US" sz="2000" dirty="0"/>
              <a:t>’</a:t>
            </a:r>
            <a:r>
              <a:rPr lang="en-US" altLang="ja-JP" sz="2000" dirty="0"/>
              <a:t> resources are </a:t>
            </a:r>
            <a:r>
              <a:rPr lang="en-US" altLang="ja-JP" sz="2000" dirty="0" smtClean="0"/>
              <a:t>released </a:t>
            </a:r>
            <a:r>
              <a:rPr lang="en-US" altLang="ja-JP" sz="2000" dirty="0"/>
              <a:t>by </a:t>
            </a:r>
            <a:r>
              <a:rPr lang="en-US" altLang="ja-JP" sz="2000" dirty="0" smtClean="0"/>
              <a:t>OS</a:t>
            </a:r>
            <a:endParaRPr lang="en-US" altLang="en-US" sz="2000" dirty="0"/>
          </a:p>
          <a:p>
            <a:r>
              <a:rPr lang="en-US" altLang="en-US" sz="2000" dirty="0"/>
              <a:t>Parent may terminate the execution of children processes </a:t>
            </a:r>
            <a:r>
              <a:rPr lang="en-US" altLang="en-US" sz="2000" dirty="0" smtClean="0"/>
              <a:t>using </a:t>
            </a:r>
            <a:r>
              <a:rPr lang="en-US" altLang="en-US" sz="2000" dirty="0"/>
              <a:t>the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abort()</a:t>
            </a:r>
            <a:r>
              <a:rPr lang="en-US" altLang="en-US" sz="2400" dirty="0"/>
              <a:t> </a:t>
            </a:r>
            <a:r>
              <a:rPr lang="en-US" altLang="en-US" sz="2000" dirty="0"/>
              <a:t>system call.  Some reasons for doing so:</a:t>
            </a:r>
          </a:p>
          <a:p>
            <a:pPr lvl="1"/>
            <a:r>
              <a:rPr lang="en-US" altLang="en-US" sz="2000" dirty="0"/>
              <a:t>Child has exceeded allocated resources</a:t>
            </a:r>
          </a:p>
          <a:p>
            <a:pPr lvl="1"/>
            <a:r>
              <a:rPr lang="en-US" altLang="en-US" sz="2000" dirty="0"/>
              <a:t>Task assigned to child is no longer required</a:t>
            </a:r>
          </a:p>
          <a:p>
            <a:pPr lvl="1"/>
            <a:r>
              <a:rPr lang="en-US" altLang="en-US" sz="2000" dirty="0"/>
              <a:t>The parent is exiting, and the </a:t>
            </a:r>
            <a:r>
              <a:rPr lang="en-US" altLang="en-US" sz="2000" dirty="0" smtClean="0"/>
              <a:t>OS does </a:t>
            </a:r>
            <a:r>
              <a:rPr lang="en-US" altLang="en-US" sz="2000" dirty="0"/>
              <a:t>not allow </a:t>
            </a:r>
            <a:r>
              <a:rPr lang="en-US" altLang="en-US" sz="2000" dirty="0" smtClean="0"/>
              <a:t>a </a:t>
            </a:r>
            <a:r>
              <a:rPr lang="en-US" altLang="en-US" sz="2000" dirty="0"/>
              <a:t>child to continue if its parent terminates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0622719-68BE-4BB0-B168-1A3AE8D09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4816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Process Termination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7E8DAD2-CD54-4141-B861-1A2932EF0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907" y="781417"/>
            <a:ext cx="7502901" cy="4787045"/>
          </a:xfrm>
        </p:spPr>
        <p:txBody>
          <a:bodyPr/>
          <a:lstStyle/>
          <a:p>
            <a:pPr marL="457200" lvl="1" indent="0">
              <a:buNone/>
            </a:pPr>
            <a:endParaRPr lang="en-US" altLang="en-US" sz="900" dirty="0"/>
          </a:p>
          <a:p>
            <a:r>
              <a:rPr lang="en-US" altLang="en-US" sz="2000" dirty="0"/>
              <a:t>Some </a:t>
            </a:r>
            <a:r>
              <a:rPr lang="en-US" altLang="en-US" sz="2000" dirty="0" smtClean="0"/>
              <a:t>OS do </a:t>
            </a:r>
            <a:r>
              <a:rPr lang="en-US" altLang="en-US" sz="2000" dirty="0"/>
              <a:t>not allow child to </a:t>
            </a:r>
            <a:r>
              <a:rPr lang="en-US" altLang="en-US" sz="2000" dirty="0" smtClean="0"/>
              <a:t>exist </a:t>
            </a:r>
            <a:r>
              <a:rPr lang="en-US" altLang="en-US" sz="2000" dirty="0"/>
              <a:t>if its parent has </a:t>
            </a:r>
            <a:r>
              <a:rPr lang="en-US" altLang="en-US" sz="2000" dirty="0" smtClean="0"/>
              <a:t>terminated</a:t>
            </a:r>
          </a:p>
          <a:p>
            <a:pPr lvl="1"/>
            <a:r>
              <a:rPr lang="en-US" altLang="en-US" sz="2000" dirty="0" smtClean="0"/>
              <a:t>If </a:t>
            </a:r>
            <a:r>
              <a:rPr lang="en-US" altLang="en-US" sz="2000" dirty="0"/>
              <a:t>a process terminates, then all its children must also be </a:t>
            </a:r>
            <a:r>
              <a:rPr lang="en-US" altLang="en-US" sz="2000" dirty="0" smtClean="0"/>
              <a:t>terminated</a:t>
            </a:r>
            <a:endParaRPr lang="en-US" altLang="en-US" sz="2000" dirty="0"/>
          </a:p>
          <a:p>
            <a:pPr lvl="2"/>
            <a:r>
              <a:rPr lang="en-US" altLang="en-US" sz="2000" b="1" dirty="0"/>
              <a:t>cascading termination.  </a:t>
            </a:r>
            <a:r>
              <a:rPr lang="en-US" altLang="en-US" sz="2000" dirty="0"/>
              <a:t>All children, grandchildren, etc.,  are </a:t>
            </a:r>
            <a:r>
              <a:rPr lang="en-US" altLang="en-US" sz="2000" dirty="0" smtClean="0"/>
              <a:t>terminated</a:t>
            </a:r>
            <a:endParaRPr lang="en-US" altLang="en-US" sz="2000" b="1" dirty="0"/>
          </a:p>
          <a:p>
            <a:pPr lvl="1"/>
            <a:r>
              <a:rPr lang="en-US" altLang="en-US" sz="2000" dirty="0"/>
              <a:t>The termination is initiated by the </a:t>
            </a:r>
            <a:r>
              <a:rPr lang="en-US" altLang="en-US" sz="2000" dirty="0" smtClean="0"/>
              <a:t>OS</a:t>
            </a:r>
            <a:endParaRPr lang="en-US" altLang="en-US" sz="2000" b="1" dirty="0"/>
          </a:p>
          <a:p>
            <a:r>
              <a:rPr lang="en-US" altLang="en-US" sz="2000" dirty="0"/>
              <a:t>The parent process may wait for termination of a child process by using the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sz="2000" dirty="0"/>
              <a:t>system </a:t>
            </a:r>
            <a:r>
              <a:rPr lang="en-US" altLang="en-US" sz="2000" dirty="0" smtClean="0"/>
              <a:t>call. The </a:t>
            </a:r>
            <a:r>
              <a:rPr lang="en-US" altLang="en-US" sz="2000" dirty="0"/>
              <a:t>call returns status information and the pid of the terminated process</a:t>
            </a:r>
            <a:endParaRPr lang="en-US" altLang="en-US" sz="20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pid = wait(&amp;status); </a:t>
            </a:r>
          </a:p>
          <a:p>
            <a:pPr lvl="1"/>
            <a:r>
              <a:rPr lang="en-US" altLang="en-US" sz="2000" dirty="0"/>
              <a:t>If no parent waiting (did not invoke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sz="2000" dirty="0"/>
              <a:t>) process is a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zombie</a:t>
            </a:r>
          </a:p>
          <a:p>
            <a:pPr lvl="1"/>
            <a:r>
              <a:rPr lang="en-US" altLang="en-US" sz="2000" dirty="0"/>
              <a:t>If parent terminated without invoking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sz="2000" dirty="0"/>
              <a:t>, process is an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orphan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CCF9DC54-118C-447A-A3AB-7C2E98996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5123" y="119918"/>
            <a:ext cx="7743825" cy="576263"/>
          </a:xfrm>
        </p:spPr>
        <p:txBody>
          <a:bodyPr/>
          <a:lstStyle/>
          <a:p>
            <a:r>
              <a:rPr lang="en-US" altLang="en-US" sz="3000" dirty="0"/>
              <a:t>Android Process Importance Hierarchy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8675C949-6A9A-4638-902C-843874920E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9150" y="1100968"/>
            <a:ext cx="7743825" cy="4530725"/>
          </a:xfrm>
        </p:spPr>
        <p:txBody>
          <a:bodyPr/>
          <a:lstStyle/>
          <a:p>
            <a:r>
              <a:rPr lang="en-US" altLang="en-US" sz="2400" dirty="0"/>
              <a:t>Mobile </a:t>
            </a:r>
            <a:r>
              <a:rPr lang="en-US" altLang="en-US" sz="2400" dirty="0" smtClean="0"/>
              <a:t>OS often </a:t>
            </a:r>
            <a:r>
              <a:rPr lang="en-US" altLang="en-US" sz="2400" dirty="0"/>
              <a:t>have to terminate processes to reclaim system resources such </a:t>
            </a:r>
            <a:r>
              <a:rPr lang="en-US" altLang="en-US" sz="2400"/>
              <a:t>as </a:t>
            </a:r>
            <a:r>
              <a:rPr lang="en-US" altLang="en-US" sz="2400" smtClean="0"/>
              <a:t>memory from </a:t>
            </a:r>
            <a:r>
              <a:rPr lang="en-US" altLang="en-US" sz="2400" b="1" dirty="0"/>
              <a:t>most</a:t>
            </a:r>
            <a:r>
              <a:rPr lang="en-US" altLang="en-US" sz="2400" dirty="0"/>
              <a:t> to </a:t>
            </a:r>
            <a:r>
              <a:rPr lang="en-US" altLang="en-US" sz="2400" b="1" dirty="0"/>
              <a:t>least</a:t>
            </a:r>
            <a:r>
              <a:rPr lang="en-US" altLang="en-US" sz="2400" dirty="0"/>
              <a:t> important:</a:t>
            </a:r>
          </a:p>
          <a:p>
            <a:pPr lvl="1"/>
            <a:r>
              <a:rPr lang="en-US" altLang="en-US" sz="2400" dirty="0"/>
              <a:t>Foreground process</a:t>
            </a:r>
          </a:p>
          <a:p>
            <a:pPr lvl="1"/>
            <a:r>
              <a:rPr lang="en-US" altLang="en-US" sz="2400" dirty="0"/>
              <a:t>Visible process</a:t>
            </a:r>
          </a:p>
          <a:p>
            <a:pPr lvl="1"/>
            <a:r>
              <a:rPr lang="en-US" altLang="en-US" sz="2400" dirty="0"/>
              <a:t>Service process</a:t>
            </a:r>
          </a:p>
          <a:p>
            <a:pPr lvl="1"/>
            <a:r>
              <a:rPr lang="en-US" altLang="en-US" sz="2400" dirty="0"/>
              <a:t>Background process</a:t>
            </a:r>
          </a:p>
          <a:p>
            <a:pPr lvl="1"/>
            <a:r>
              <a:rPr lang="en-US" altLang="en-US" sz="2400" dirty="0"/>
              <a:t>Empty process</a:t>
            </a:r>
          </a:p>
          <a:p>
            <a:r>
              <a:rPr lang="en-US" altLang="en-US" sz="2400" dirty="0"/>
              <a:t>Android will begin terminating processes that are least </a:t>
            </a:r>
            <a:r>
              <a:rPr lang="en-US" altLang="en-US" sz="2400" dirty="0" smtClean="0"/>
              <a:t>important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D6E94F8E-122F-4FED-9B3D-FD01E2845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2347" y="143364"/>
            <a:ext cx="7997825" cy="576263"/>
          </a:xfrm>
        </p:spPr>
        <p:txBody>
          <a:bodyPr/>
          <a:lstStyle/>
          <a:p>
            <a:r>
              <a:rPr lang="en-US" altLang="en-US" sz="2800" dirty="0" err="1"/>
              <a:t>Multiprocess</a:t>
            </a:r>
            <a:r>
              <a:rPr lang="en-US" altLang="en-US" sz="2800" dirty="0"/>
              <a:t> Architecture – Chrome Browser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360D7C25-6ED1-40E0-9C1E-876BC3EC89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5975" y="1073426"/>
            <a:ext cx="7805738" cy="4478752"/>
          </a:xfrm>
        </p:spPr>
        <p:txBody>
          <a:bodyPr/>
          <a:lstStyle/>
          <a:p>
            <a:r>
              <a:rPr lang="en-US" altLang="en-US" sz="2000" dirty="0"/>
              <a:t>Many web browsers ran as single process (some still do)</a:t>
            </a:r>
          </a:p>
          <a:p>
            <a:pPr lvl="1"/>
            <a:r>
              <a:rPr lang="en-US" altLang="en-US" sz="2000" dirty="0"/>
              <a:t>If one web site causes trouble, entire browser can hang or crash</a:t>
            </a:r>
          </a:p>
          <a:p>
            <a:r>
              <a:rPr lang="en-US" altLang="en-US" sz="2000" dirty="0"/>
              <a:t>Google Chrome Browser is </a:t>
            </a:r>
            <a:r>
              <a:rPr lang="en-US" altLang="en-US" sz="2000" dirty="0" err="1"/>
              <a:t>multiprocess</a:t>
            </a:r>
            <a:r>
              <a:rPr lang="en-US" altLang="en-US" sz="2000" dirty="0"/>
              <a:t> with 3 different types of processes: 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Browser</a:t>
            </a:r>
            <a:r>
              <a:rPr lang="en-US" altLang="en-US" sz="2000" dirty="0"/>
              <a:t> process manages user interface, disk and network I/O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Renderer</a:t>
            </a:r>
            <a:r>
              <a:rPr lang="en-US" altLang="en-US" sz="2000" dirty="0"/>
              <a:t> process renders web pages, deals with HTML, </a:t>
            </a:r>
            <a:r>
              <a:rPr lang="en-US" altLang="en-US" sz="2000" dirty="0" err="1"/>
              <a:t>Javascript</a:t>
            </a:r>
            <a:r>
              <a:rPr lang="en-US" altLang="en-US" sz="2000" dirty="0"/>
              <a:t>. A new renderer created for each website opened</a:t>
            </a:r>
          </a:p>
          <a:p>
            <a:pPr lvl="2"/>
            <a:r>
              <a:rPr lang="en-US" altLang="en-US" sz="2000" dirty="0"/>
              <a:t>Runs in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sandbox</a:t>
            </a:r>
            <a:r>
              <a:rPr lang="en-US" altLang="en-US" sz="2000" dirty="0"/>
              <a:t> restricting disk and network I/O, minimizing effect of security exploits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Plug-in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process for each type of plug-in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57348" name="Picture 1">
            <a:extLst>
              <a:ext uri="{FF2B5EF4-FFF2-40B4-BE49-F238E27FC236}">
                <a16:creationId xmlns:a16="http://schemas.microsoft.com/office/drawing/2014/main" id="{FC10B725-AB13-417A-BEE0-FCE2190A3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2" y="5445888"/>
            <a:ext cx="627856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09D0E5E8-A027-43B0-871E-ED73DF85B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713" y="130054"/>
            <a:ext cx="7485062" cy="576262"/>
          </a:xfrm>
        </p:spPr>
        <p:txBody>
          <a:bodyPr/>
          <a:lstStyle/>
          <a:p>
            <a:r>
              <a:rPr lang="en-US" altLang="en-US" dirty="0"/>
              <a:t>Interprocess Communication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2EF26BE1-FCB0-440F-8834-E9B667D36D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1213" y="1154113"/>
            <a:ext cx="7905404" cy="4530725"/>
          </a:xfrm>
        </p:spPr>
        <p:txBody>
          <a:bodyPr/>
          <a:lstStyle/>
          <a:p>
            <a:r>
              <a:rPr lang="en-US" altLang="en-US" sz="2000" dirty="0"/>
              <a:t>Processes within a system may be </a:t>
            </a:r>
            <a:r>
              <a:rPr lang="en-US" altLang="en-US" sz="2000" b="1" i="1" dirty="0"/>
              <a:t>independent</a:t>
            </a:r>
            <a:r>
              <a:rPr lang="en-US" altLang="en-US" sz="2000" b="1" dirty="0"/>
              <a:t> </a:t>
            </a:r>
            <a:r>
              <a:rPr lang="en-US" altLang="en-US" sz="2000" dirty="0"/>
              <a:t>or </a:t>
            </a:r>
            <a:r>
              <a:rPr lang="en-US" altLang="en-US" sz="2000" b="1" i="1" dirty="0"/>
              <a:t>cooperating</a:t>
            </a:r>
          </a:p>
          <a:p>
            <a:r>
              <a:rPr lang="en-US" altLang="en-US" sz="2000" dirty="0"/>
              <a:t>Cooperating process can affect or be affected by other processes, including sharing data</a:t>
            </a:r>
          </a:p>
          <a:p>
            <a:r>
              <a:rPr lang="en-US" altLang="en-US" sz="2000" dirty="0"/>
              <a:t>Reasons for cooperating processes:</a:t>
            </a:r>
          </a:p>
          <a:p>
            <a:pPr lvl="1"/>
            <a:r>
              <a:rPr lang="en-US" altLang="en-US" sz="2000" dirty="0"/>
              <a:t>Information sharing</a:t>
            </a:r>
          </a:p>
          <a:p>
            <a:pPr lvl="1"/>
            <a:r>
              <a:rPr lang="en-US" altLang="en-US" sz="2000" dirty="0"/>
              <a:t>Computation speedup</a:t>
            </a:r>
          </a:p>
          <a:p>
            <a:pPr lvl="1"/>
            <a:r>
              <a:rPr lang="en-US" altLang="en-US" sz="2000" dirty="0"/>
              <a:t>Modularity</a:t>
            </a:r>
          </a:p>
          <a:p>
            <a:pPr lvl="1"/>
            <a:r>
              <a:rPr lang="en-US" altLang="en-US" sz="2000" dirty="0"/>
              <a:t>Convenience	</a:t>
            </a:r>
          </a:p>
          <a:p>
            <a:r>
              <a:rPr lang="en-US" altLang="en-US" sz="2000" dirty="0"/>
              <a:t>Cooperating processes need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interprocess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communication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IPC</a:t>
            </a:r>
            <a:r>
              <a:rPr lang="en-US" altLang="en-US" sz="2000" dirty="0"/>
              <a:t>)</a:t>
            </a:r>
          </a:p>
          <a:p>
            <a:r>
              <a:rPr lang="en-US" altLang="en-US" sz="2000" dirty="0"/>
              <a:t>Two models of IPC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memory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Message passing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8163CEC-73A6-4E96-880E-3A57C5F4B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A0DD2938-EA4E-48BC-A833-20DE32AC1B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1688" y="1138238"/>
            <a:ext cx="7745412" cy="4530725"/>
          </a:xfrm>
        </p:spPr>
        <p:txBody>
          <a:bodyPr/>
          <a:lstStyle/>
          <a:p>
            <a:r>
              <a:rPr lang="en-US" altLang="en-US" sz="2000" dirty="0"/>
              <a:t>Identify the separate components of a process and illustrate how they are </a:t>
            </a:r>
            <a:r>
              <a:rPr lang="en-US" altLang="en-US" sz="2000" dirty="0">
                <a:solidFill>
                  <a:srgbClr val="0000FF"/>
                </a:solidFill>
              </a:rPr>
              <a:t>represented </a:t>
            </a:r>
            <a:r>
              <a:rPr lang="en-US" altLang="en-US" sz="2000" dirty="0"/>
              <a:t>and </a:t>
            </a:r>
            <a:r>
              <a:rPr lang="en-US" altLang="en-US" sz="2000" dirty="0">
                <a:solidFill>
                  <a:srgbClr val="0000FF"/>
                </a:solidFill>
              </a:rPr>
              <a:t>scheduled</a:t>
            </a:r>
            <a:r>
              <a:rPr lang="en-US" altLang="en-US" sz="2000" dirty="0"/>
              <a:t> in an </a:t>
            </a:r>
            <a:r>
              <a:rPr lang="en-US" altLang="en-US" sz="2000" dirty="0" smtClean="0"/>
              <a:t>OS</a:t>
            </a:r>
            <a:endParaRPr lang="en-US" altLang="en-US" sz="2000" dirty="0"/>
          </a:p>
          <a:p>
            <a:r>
              <a:rPr lang="en-US" altLang="en-US" sz="2000" dirty="0"/>
              <a:t>Describe how processes are created and terminated in an operating system, including developing programs using the appropriate system calls that perform these </a:t>
            </a:r>
            <a:r>
              <a:rPr lang="en-US" altLang="en-US" sz="2000" dirty="0" smtClean="0"/>
              <a:t>operations</a:t>
            </a:r>
            <a:endParaRPr lang="en-US" altLang="en-US" sz="2000" dirty="0"/>
          </a:p>
          <a:p>
            <a:r>
              <a:rPr lang="en-US" altLang="en-US" sz="2000" dirty="0"/>
              <a:t>Describe and contrast </a:t>
            </a:r>
            <a:r>
              <a:rPr lang="en-US" altLang="en-US" sz="2000" dirty="0" err="1"/>
              <a:t>interprocess</a:t>
            </a:r>
            <a:r>
              <a:rPr lang="en-US" altLang="en-US" sz="2000" dirty="0"/>
              <a:t> communication using </a:t>
            </a:r>
            <a:r>
              <a:rPr lang="en-US" altLang="en-US" sz="2000" dirty="0">
                <a:solidFill>
                  <a:srgbClr val="0000FF"/>
                </a:solidFill>
              </a:rPr>
              <a:t>shared memory </a:t>
            </a:r>
            <a:r>
              <a:rPr lang="en-US" altLang="en-US" sz="2000" dirty="0"/>
              <a:t>and </a:t>
            </a:r>
            <a:r>
              <a:rPr lang="en-US" altLang="en-US" sz="2000" dirty="0">
                <a:solidFill>
                  <a:srgbClr val="0000FF"/>
                </a:solidFill>
              </a:rPr>
              <a:t>message </a:t>
            </a:r>
            <a:r>
              <a:rPr lang="en-US" altLang="en-US" sz="2000" dirty="0" smtClean="0">
                <a:solidFill>
                  <a:srgbClr val="0000FF"/>
                </a:solidFill>
              </a:rPr>
              <a:t>passing</a:t>
            </a:r>
            <a:endParaRPr lang="en-US" altLang="en-US" sz="2000" dirty="0"/>
          </a:p>
          <a:p>
            <a:r>
              <a:rPr lang="en-US" altLang="en-US" sz="2000" dirty="0"/>
              <a:t>Design programs that </a:t>
            </a:r>
            <a:r>
              <a:rPr lang="en-US" altLang="en-US" sz="2000" dirty="0" smtClean="0"/>
              <a:t>use </a:t>
            </a:r>
            <a:r>
              <a:rPr lang="en-US" altLang="en-US" sz="2000" dirty="0"/>
              <a:t>pipes and POSIX shared memory to perform </a:t>
            </a:r>
            <a:r>
              <a:rPr lang="en-US" altLang="en-US" sz="2000" dirty="0" err="1"/>
              <a:t>interprocess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communication</a:t>
            </a:r>
            <a:endParaRPr lang="en-US" altLang="en-US" sz="2000" dirty="0"/>
          </a:p>
          <a:p>
            <a:r>
              <a:rPr lang="en-US" altLang="en-US" sz="2000" dirty="0"/>
              <a:t>Describe client-server communication using sockets and remote procedure </a:t>
            </a:r>
            <a:r>
              <a:rPr lang="en-US" altLang="en-US" sz="2000" dirty="0" smtClean="0"/>
              <a:t>calls</a:t>
            </a:r>
            <a:endParaRPr lang="en-US" altLang="en-US" sz="2000" dirty="0"/>
          </a:p>
          <a:p>
            <a:r>
              <a:rPr lang="en-US" altLang="en-US" sz="2000" dirty="0"/>
              <a:t>Design kernel modules that interact with the Linux </a:t>
            </a:r>
            <a:r>
              <a:rPr lang="en-US" altLang="en-US" sz="2000" dirty="0" smtClean="0"/>
              <a:t>OS</a:t>
            </a:r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24006AF-9462-4FD7-8602-D757042B9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Communications Models 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0B4232E-A93C-4613-91D0-E8A0948B6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150938"/>
            <a:ext cx="6372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(a) Shared </a:t>
            </a:r>
            <a:r>
              <a:rPr kumimoji="0"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memory  </a:t>
            </a:r>
            <a:r>
              <a:rPr kumimoji="0"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		(b) Message </a:t>
            </a:r>
            <a:r>
              <a:rPr kumimoji="0"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passing </a:t>
            </a:r>
            <a:r>
              <a:rPr kumimoji="0" lang="en-US" altLang="en-US" sz="2000" dirty="0" smtClean="0">
                <a:latin typeface="Arial" panose="020B0604020202020204" pitchFamily="34" charset="0"/>
              </a:rPr>
              <a:t> </a:t>
            </a:r>
            <a:endParaRPr kumimoji="0"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61444" name="Picture 1">
            <a:extLst>
              <a:ext uri="{FF2B5EF4-FFF2-40B4-BE49-F238E27FC236}">
                <a16:creationId xmlns:a16="http://schemas.microsoft.com/office/drawing/2014/main" id="{3ED38AED-C0F5-4084-BE69-BF6EFD7FF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016125"/>
            <a:ext cx="6246813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9141823-0818-4D21-8248-27E5004AC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8600"/>
            <a:ext cx="7937500" cy="576263"/>
          </a:xfrm>
        </p:spPr>
        <p:txBody>
          <a:bodyPr/>
          <a:lstStyle/>
          <a:p>
            <a:pPr eaLnBrk="1" hangingPunct="1"/>
            <a:r>
              <a:rPr lang="en-US" altLang="en-US"/>
              <a:t>Producer-Consumer Problem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9B8C2EA-F3A4-449A-81E9-2FC5EC36E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4388" y="1214438"/>
            <a:ext cx="6825665" cy="4344151"/>
          </a:xfrm>
        </p:spPr>
        <p:txBody>
          <a:bodyPr/>
          <a:lstStyle/>
          <a:p>
            <a:r>
              <a:rPr lang="en-US" altLang="en-US" sz="2000" dirty="0"/>
              <a:t>Paradigm for cooperating processes:</a:t>
            </a:r>
          </a:p>
          <a:p>
            <a:pPr lvl="1"/>
            <a:r>
              <a:rPr lang="en-US" altLang="en-US" sz="2000" i="1" dirty="0"/>
              <a:t>producer</a:t>
            </a:r>
            <a:r>
              <a:rPr lang="en-US" altLang="en-US" sz="2000" dirty="0"/>
              <a:t> process produces information that is consumed by a </a:t>
            </a:r>
            <a:r>
              <a:rPr lang="en-US" altLang="en-US" sz="2000" i="1" dirty="0"/>
              <a:t>consumer</a:t>
            </a:r>
            <a:r>
              <a:rPr lang="en-US" altLang="en-US" sz="2000" dirty="0"/>
              <a:t> process</a:t>
            </a:r>
          </a:p>
          <a:p>
            <a:r>
              <a:rPr lang="en-US" altLang="en-US" sz="2000" dirty="0"/>
              <a:t>Two variations: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unbounded-buffer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places no practical limit on the size of the buffer:</a:t>
            </a:r>
          </a:p>
          <a:p>
            <a:pPr lvl="2"/>
            <a:r>
              <a:rPr lang="en-US" altLang="en-US" sz="2000" dirty="0"/>
              <a:t>Producer never waits</a:t>
            </a:r>
          </a:p>
          <a:p>
            <a:pPr lvl="2"/>
            <a:r>
              <a:rPr lang="en-US" altLang="en-US" sz="2000" dirty="0"/>
              <a:t>Consumer waits if there is no buffer to consume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bounded-buffer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assumes that there is a fixed buffer size</a:t>
            </a:r>
          </a:p>
          <a:p>
            <a:pPr lvl="2"/>
            <a:r>
              <a:rPr lang="en-US" altLang="en-US" sz="2000" dirty="0"/>
              <a:t>Producer must wait if all buffers are full</a:t>
            </a:r>
          </a:p>
          <a:p>
            <a:pPr lvl="2"/>
            <a:r>
              <a:rPr lang="en-US" altLang="en-US" sz="2000" dirty="0"/>
              <a:t>Consumer waits if there is no buffer to consume</a:t>
            </a:r>
          </a:p>
        </p:txBody>
      </p:sp>
    </p:spTree>
    <p:extLst>
      <p:ext uri="{BB962C8B-B14F-4D97-AF65-F5344CB8AC3E}">
        <p14:creationId xmlns:p14="http://schemas.microsoft.com/office/powerpoint/2010/main" val="12619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75428CE-94A1-42F8-AA1B-55485F581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0585" y="95580"/>
            <a:ext cx="8426450" cy="576263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IPC – Shared Memory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0C2EA05-1541-4195-8AE7-131E61118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233488"/>
            <a:ext cx="7239751" cy="43852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An area of memory shared among the processes that wish to communicate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communication is under the control of the </a:t>
            </a:r>
            <a:r>
              <a:rPr lang="en-US" altLang="en-US" sz="2400" dirty="0" smtClean="0">
                <a:solidFill>
                  <a:srgbClr val="0000FF"/>
                </a:solidFill>
              </a:rPr>
              <a:t>user </a:t>
            </a:r>
            <a:r>
              <a:rPr lang="en-US" altLang="en-US" sz="2400" dirty="0">
                <a:solidFill>
                  <a:srgbClr val="0000FF"/>
                </a:solidFill>
              </a:rPr>
              <a:t>processes </a:t>
            </a:r>
            <a:r>
              <a:rPr lang="en-US" altLang="en-US" sz="2400" dirty="0"/>
              <a:t>not the </a:t>
            </a:r>
            <a:r>
              <a:rPr lang="en-US" altLang="en-US" sz="2400" dirty="0" smtClean="0"/>
              <a:t>OS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Major </a:t>
            </a:r>
            <a:r>
              <a:rPr lang="en-US" altLang="en-US" sz="2400" dirty="0" smtClean="0"/>
              <a:t>issue </a:t>
            </a:r>
            <a:r>
              <a:rPr lang="en-US" altLang="en-US" sz="2400" dirty="0"/>
              <a:t>is to provide mechanism that will allow the user processes to synchronize their actions when they access shared </a:t>
            </a:r>
            <a:r>
              <a:rPr lang="en-US" altLang="en-US" sz="2400" dirty="0" smtClean="0"/>
              <a:t>memory 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Synchronization is discussed in great details in Chapters 6 &amp; </a:t>
            </a:r>
            <a:r>
              <a:rPr lang="en-US" altLang="en-US" sz="2400" dirty="0" smtClean="0"/>
              <a:t>7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9EE88E8-FB94-4EA2-914B-EA0288206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6163" y="265946"/>
            <a:ext cx="8074025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Bounded-Buffer – Shared-Memory Solution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6B4B2DB-0CD0-402C-8F68-104A05E1E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88" y="1203325"/>
            <a:ext cx="7486650" cy="4700588"/>
          </a:xfrm>
        </p:spPr>
        <p:txBody>
          <a:bodyPr/>
          <a:lstStyle/>
          <a:p>
            <a:r>
              <a:rPr lang="en-US" altLang="en-US" sz="2000" dirty="0"/>
              <a:t>Shared data</a:t>
            </a:r>
          </a:p>
          <a:p>
            <a:pPr marL="1598613" lvl="3"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#define BUFFER_SIZE 10</a:t>
            </a:r>
          </a:p>
          <a:p>
            <a:pPr marL="1598613" lvl="3"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typedef</a:t>
            </a:r>
            <a:r>
              <a:rPr lang="en-US" altLang="en-US" sz="2000" b="1" dirty="0">
                <a:latin typeface="Courier New" panose="02070309020205020404" pitchFamily="49" charset="0"/>
              </a:rPr>
              <a:t>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struct</a:t>
            </a:r>
            <a:r>
              <a:rPr lang="en-US" altLang="en-US" sz="2000" b="1" dirty="0">
                <a:latin typeface="Courier New" panose="02070309020205020404" pitchFamily="49" charset="0"/>
              </a:rPr>
              <a:t> {</a:t>
            </a:r>
          </a:p>
          <a:p>
            <a:pPr marL="1598613" lvl="3"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. . .</a:t>
            </a:r>
          </a:p>
          <a:p>
            <a:pPr marL="1598613" lvl="3"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} item;</a:t>
            </a:r>
          </a:p>
          <a:p>
            <a:pPr marL="1598613" lvl="3">
              <a:buFontTx/>
              <a:buNone/>
            </a:pPr>
            <a:endParaRPr lang="en-US" altLang="en-US" sz="2000" b="1" dirty="0">
              <a:latin typeface="Courier New" panose="02070309020205020404" pitchFamily="49" charset="0"/>
            </a:endParaRPr>
          </a:p>
          <a:p>
            <a:pPr marL="1598613" lvl="3"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item buffer[BUFFER_SIZE];</a:t>
            </a:r>
          </a:p>
          <a:p>
            <a:pPr marL="1598613" lvl="3"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 in = 0;</a:t>
            </a:r>
          </a:p>
          <a:p>
            <a:pPr marL="1598613" lvl="3"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 out = 0;</a:t>
            </a:r>
          </a:p>
          <a:p>
            <a:pPr marL="1598613" lvl="3">
              <a:buFontTx/>
              <a:buNone/>
            </a:pPr>
            <a:endParaRPr lang="en-US" altLang="en-US" sz="2000" dirty="0"/>
          </a:p>
          <a:p>
            <a:r>
              <a:rPr lang="en-US" altLang="en-US" sz="2000" dirty="0"/>
              <a:t>Solution is correct, but can only use </a:t>
            </a:r>
            <a:r>
              <a:rPr lang="en-US" altLang="en-US" sz="2000" b="1" dirty="0">
                <a:latin typeface="Courier New" panose="02070309020205020404" pitchFamily="49" charset="0"/>
              </a:rPr>
              <a:t>BUFFER_SIZE-1</a:t>
            </a:r>
            <a:r>
              <a:rPr lang="en-US" altLang="en-US" sz="2000" dirty="0"/>
              <a:t> elements</a:t>
            </a:r>
          </a:p>
          <a:p>
            <a:pPr marL="1598613" lvl="3">
              <a:buFontTx/>
              <a:buNone/>
            </a:pPr>
            <a:endParaRPr lang="en-US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B426FA82-2801-4913-A63A-AF57E7132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600" y="222250"/>
            <a:ext cx="75692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Producer Process – Shared Memory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18AC823-35A6-4F95-9F20-D71790E77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3375" y="1014413"/>
            <a:ext cx="6940550" cy="4483100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2000" dirty="0">
              <a:latin typeface="Monaco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item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next_produced</a:t>
            </a:r>
            <a:r>
              <a:rPr lang="en-US" altLang="en-US" sz="2000" b="1" dirty="0">
                <a:latin typeface="Courier New" panose="02070309020205020404" pitchFamily="49" charset="0"/>
              </a:rPr>
              <a:t>; 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/* produce an item in </a:t>
            </a:r>
            <a:r>
              <a:rPr lang="en-US" altLang="en-US" sz="2000" b="1" dirty="0" err="1" smtClean="0">
                <a:latin typeface="Courier New" panose="02070309020205020404" pitchFamily="49" charset="0"/>
              </a:rPr>
              <a:t>next_produced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altLang="en-US" sz="2000" b="1" dirty="0">
                <a:latin typeface="Courier New" panose="02070309020205020404" pitchFamily="49" charset="0"/>
              </a:rPr>
              <a:t>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while (((in + 1) % BUFFER_SIZE) == out)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	; /* do nothing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buffer[in] =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next_produced</a:t>
            </a:r>
            <a:r>
              <a:rPr lang="en-US" altLang="en-US" sz="2000" b="1" dirty="0">
                <a:latin typeface="Courier New" panose="02070309020205020404" pitchFamily="49" charset="0"/>
              </a:rPr>
              <a:t>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in = (in + 1) % BUFFER_SIZE;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}</a:t>
            </a:r>
            <a:r>
              <a:rPr lang="en-US" altLang="en-US" sz="2000" dirty="0">
                <a:latin typeface="Courier New" panose="02070309020205020404" pitchFamily="49" charset="0"/>
              </a:rPr>
              <a:t> </a:t>
            </a:r>
          </a:p>
          <a:p>
            <a:pPr>
              <a:buFont typeface="Monotype Sorts" pitchFamily="-84" charset="2"/>
              <a:buNone/>
            </a:pPr>
            <a:endParaRPr lang="en-US" altLang="en-US" sz="2000" dirty="0">
              <a:latin typeface="Monaco"/>
            </a:endParaRPr>
          </a:p>
          <a:p>
            <a:pPr>
              <a:buFont typeface="Monotype Sorts" pitchFamily="-84" charset="2"/>
              <a:buNone/>
            </a:pPr>
            <a:endParaRPr lang="en-US" altLang="en-US" sz="2000" dirty="0"/>
          </a:p>
          <a:p>
            <a:pPr>
              <a:buFont typeface="Monotype Sorts" pitchFamily="-84" charset="2"/>
              <a:buNone/>
            </a:pPr>
            <a:r>
              <a:rPr lang="en-US" altLang="en-US" sz="1400" dirty="0"/>
              <a:t>	</a:t>
            </a:r>
          </a:p>
          <a:p>
            <a:pPr marL="7167563" lvl="4">
              <a:buFontTx/>
              <a:buNone/>
            </a:pPr>
            <a:endParaRPr lang="en-US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5A24975-CF06-4A73-8D26-DA0E6F7E6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2835" y="204535"/>
            <a:ext cx="7594600" cy="545850"/>
          </a:xfrm>
        </p:spPr>
        <p:txBody>
          <a:bodyPr/>
          <a:lstStyle/>
          <a:p>
            <a:pPr eaLnBrk="1" hangingPunct="1"/>
            <a:r>
              <a:rPr lang="en-US" altLang="en-US" dirty="0"/>
              <a:t>Consumer Process – Shared Memory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4383804-C100-4255-A1BD-B8DC67A9F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9412" y="1219200"/>
            <a:ext cx="7075137" cy="4411663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item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next_consumed</a:t>
            </a:r>
            <a:r>
              <a:rPr lang="en-US" altLang="en-US" sz="2000" b="1" dirty="0">
                <a:latin typeface="Courier New" panose="02070309020205020404" pitchFamily="49" charset="0"/>
              </a:rPr>
              <a:t>; 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endParaRPr lang="en-US" altLang="en-US" sz="2000" b="1" dirty="0">
              <a:latin typeface="Courier New" panose="02070309020205020404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while (true) {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	while (in == out)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	; /* do nothing */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next_consumed</a:t>
            </a:r>
            <a:r>
              <a:rPr lang="en-US" altLang="en-US" sz="2000" b="1" dirty="0">
                <a:latin typeface="Courier New" panose="02070309020205020404" pitchFamily="49" charset="0"/>
              </a:rPr>
              <a:t> = buffer[out];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out = (out + 1) % BUFFER_SIZE;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endParaRPr lang="en-US" altLang="en-US" sz="2000" b="1" dirty="0">
              <a:latin typeface="Courier New" panose="02070309020205020404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/* consume the item in </a:t>
            </a:r>
            <a:r>
              <a:rPr lang="en-US" altLang="en-US" sz="2000" b="1" dirty="0" err="1" smtClean="0">
                <a:latin typeface="Courier New" panose="02070309020205020404" pitchFamily="49" charset="0"/>
              </a:rPr>
              <a:t>next_consumed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 */ 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>
            <a:extLst>
              <a:ext uri="{FF2B5EF4-FFF2-40B4-BE49-F238E27FC236}">
                <a16:creationId xmlns:a16="http://schemas.microsoft.com/office/drawing/2014/main" id="{1BEBBC13-DD8A-4F8B-B4E0-C68E29E1B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8127" y="215318"/>
            <a:ext cx="7870888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What about Filling all the Buffers?</a:t>
            </a:r>
          </a:p>
        </p:txBody>
      </p:sp>
      <p:sp>
        <p:nvSpPr>
          <p:cNvPr id="11266" name="Rectangle 5">
            <a:extLst>
              <a:ext uri="{FF2B5EF4-FFF2-40B4-BE49-F238E27FC236}">
                <a16:creationId xmlns:a16="http://schemas.microsoft.com/office/drawing/2014/main" id="{368FAB7E-F41C-4FB5-A127-15C3BFC35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588" y="1144200"/>
            <a:ext cx="7599734" cy="4762529"/>
          </a:xfrm>
        </p:spPr>
        <p:txBody>
          <a:bodyPr/>
          <a:lstStyle/>
          <a:p>
            <a:r>
              <a:rPr lang="en-US" altLang="en-US" sz="2400" dirty="0"/>
              <a:t>Suppose that we wanted to provide a solution to the consumer-producer problem that fills </a:t>
            </a:r>
            <a:r>
              <a:rPr lang="en-US" altLang="en-US" sz="2400" b="1" dirty="0">
                <a:solidFill>
                  <a:srgbClr val="000000"/>
                </a:solidFill>
              </a:rPr>
              <a:t>all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/>
              <a:t>the </a:t>
            </a:r>
            <a:r>
              <a:rPr lang="en-US" altLang="en-US" sz="2400" dirty="0" smtClean="0"/>
              <a:t>buffers</a:t>
            </a:r>
            <a:endParaRPr lang="en-US" altLang="en-US" sz="2400" dirty="0"/>
          </a:p>
          <a:p>
            <a:r>
              <a:rPr lang="en-US" altLang="en-US" sz="2400" dirty="0"/>
              <a:t>We can do so by having an integer </a:t>
            </a:r>
            <a:r>
              <a:rPr lang="en-US" altLang="en-US" sz="2800" b="1" dirty="0">
                <a:latin typeface="Courier" pitchFamily="-84" charset="0"/>
              </a:rPr>
              <a:t>counter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dirty="0"/>
              <a:t>that keeps track of the number of full </a:t>
            </a:r>
            <a:r>
              <a:rPr lang="en-US" altLang="en-US" sz="2400" dirty="0" smtClean="0"/>
              <a:t>buffers </a:t>
            </a:r>
            <a:endParaRPr lang="en-US" altLang="en-US" sz="2400" dirty="0"/>
          </a:p>
          <a:p>
            <a:r>
              <a:rPr lang="en-US" altLang="en-US" sz="2400" dirty="0"/>
              <a:t>Initially, </a:t>
            </a:r>
            <a:r>
              <a:rPr lang="en-US" altLang="en-US" sz="2800" b="1" dirty="0">
                <a:latin typeface="Courier" pitchFamily="-84" charset="0"/>
              </a:rPr>
              <a:t>counter</a:t>
            </a:r>
            <a:r>
              <a:rPr lang="en-US" altLang="en-US" sz="2400" dirty="0">
                <a:latin typeface="Courier" pitchFamily="-84" charset="0"/>
              </a:rPr>
              <a:t> </a:t>
            </a:r>
            <a:r>
              <a:rPr lang="en-US" altLang="en-US" sz="2400" dirty="0"/>
              <a:t>is set to </a:t>
            </a:r>
            <a:r>
              <a:rPr lang="en-US" altLang="en-US" sz="2400" dirty="0" smtClean="0"/>
              <a:t>0</a:t>
            </a:r>
            <a:endParaRPr lang="en-US" altLang="en-US" sz="2400" dirty="0"/>
          </a:p>
          <a:p>
            <a:r>
              <a:rPr lang="en-US" altLang="en-US" sz="2400" dirty="0"/>
              <a:t>The integer </a:t>
            </a:r>
            <a:r>
              <a:rPr lang="en-US" altLang="en-US" sz="2800" b="1" dirty="0">
                <a:latin typeface="Courier" pitchFamily="-84" charset="0"/>
              </a:rPr>
              <a:t>counter</a:t>
            </a:r>
            <a:r>
              <a:rPr lang="en-US" altLang="en-US" sz="2400" dirty="0"/>
              <a:t> is incremented by the producer after it produces a new </a:t>
            </a:r>
            <a:r>
              <a:rPr lang="en-US" altLang="en-US" sz="2400" dirty="0" smtClean="0"/>
              <a:t>buffer</a:t>
            </a:r>
            <a:endParaRPr lang="en-US" altLang="en-US" sz="2400" dirty="0"/>
          </a:p>
          <a:p>
            <a:r>
              <a:rPr lang="en-US" altLang="en-US" sz="2400" dirty="0"/>
              <a:t>The integer </a:t>
            </a:r>
            <a:r>
              <a:rPr lang="en-US" altLang="en-US" sz="2800" b="1" dirty="0">
                <a:latin typeface="Courier" pitchFamily="-84" charset="0"/>
              </a:rPr>
              <a:t>counter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is </a:t>
            </a:r>
            <a:r>
              <a:rPr lang="en-US" altLang="en-US" sz="2400" dirty="0"/>
              <a:t>decremented by the consumer after it consumes a </a:t>
            </a:r>
            <a:r>
              <a:rPr lang="en-US" altLang="en-US" sz="2400" dirty="0" smtClean="0"/>
              <a:t>buffer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892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6FBA2318-657D-42C6-AB7B-E9BBF4DA2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531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Producer 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32980AD2-3FC6-4309-A775-93AFA5595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258888"/>
            <a:ext cx="7860484" cy="4557712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while (true) {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	/* produce an item in </a:t>
            </a:r>
            <a:r>
              <a:rPr lang="en-US" altLang="en-US" sz="2400" dirty="0" err="1" smtClean="0">
                <a:latin typeface="Courier New" panose="02070309020205020404" pitchFamily="49" charset="0"/>
              </a:rPr>
              <a:t>next_produced</a:t>
            </a:r>
            <a:r>
              <a:rPr lang="en-US" altLang="en-US" sz="2400" dirty="0" smtClean="0">
                <a:latin typeface="Courier New" panose="02070309020205020404" pitchFamily="49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</a:rPr>
              <a:t>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while (counter == BUFFER_SIZE) 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	; /* do nothing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buffer[in] = </a:t>
            </a:r>
            <a:r>
              <a:rPr lang="en-US" altLang="en-US" sz="2400" dirty="0" err="1">
                <a:latin typeface="Courier New" panose="02070309020205020404" pitchFamily="49" charset="0"/>
              </a:rPr>
              <a:t>next_produced</a:t>
            </a:r>
            <a:r>
              <a:rPr lang="en-US" altLang="en-US" sz="2400" dirty="0">
                <a:latin typeface="Courier New" panose="02070309020205020404" pitchFamily="49" charset="0"/>
              </a:rPr>
              <a:t>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in = (in + 1) % BUFFER_SIZE;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counter++;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41993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F7414AA-B215-4A20-88A1-C865671BE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363" y="208192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Consumer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F7E5C80C-620B-4BAE-A990-B50235C7D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731" y="1262063"/>
            <a:ext cx="7793232" cy="4860925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while (true) {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while (counter == 0)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	; /* do nothing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next_consumed</a:t>
            </a:r>
            <a:r>
              <a:rPr lang="en-US" altLang="en-US" sz="2400" dirty="0">
                <a:latin typeface="Courier New" panose="02070309020205020404" pitchFamily="49" charset="0"/>
              </a:rPr>
              <a:t> = buffer[out];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out = (out + 1) % BUFFER_SIZE; 	</a:t>
            </a:r>
            <a:r>
              <a:rPr lang="en-US" altLang="en-US" sz="2400" dirty="0" smtClean="0">
                <a:latin typeface="Courier New" panose="02070309020205020404" pitchFamily="49" charset="0"/>
              </a:rPr>
              <a:t>counter-</a:t>
            </a:r>
            <a:r>
              <a:rPr lang="en-US" altLang="en-US" sz="2400" dirty="0">
                <a:latin typeface="Courier New" panose="02070309020205020404" pitchFamily="49" charset="0"/>
              </a:rPr>
              <a:t>-;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/* consume the item in </a:t>
            </a:r>
            <a:r>
              <a:rPr lang="en-US" altLang="en-US" sz="2400" dirty="0" err="1" smtClean="0">
                <a:latin typeface="Courier New" panose="02070309020205020404" pitchFamily="49" charset="0"/>
              </a:rPr>
              <a:t>next_consumed</a:t>
            </a:r>
            <a:r>
              <a:rPr lang="en-US" altLang="en-US" sz="2400" dirty="0" smtClean="0">
                <a:latin typeface="Courier New" panose="02070309020205020404" pitchFamily="49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</a:rPr>
              <a:t>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1119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>
            <a:extLst>
              <a:ext uri="{FF2B5EF4-FFF2-40B4-BE49-F238E27FC236}">
                <a16:creationId xmlns:a16="http://schemas.microsoft.com/office/drawing/2014/main" id="{8C101D6F-C0EC-4766-8D52-60E1DFA55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26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Race Condition</a:t>
            </a:r>
          </a:p>
        </p:txBody>
      </p:sp>
      <p:sp>
        <p:nvSpPr>
          <p:cNvPr id="17410" name="Rectangle 1027">
            <a:extLst>
              <a:ext uri="{FF2B5EF4-FFF2-40B4-BE49-F238E27FC236}">
                <a16:creationId xmlns:a16="http://schemas.microsoft.com/office/drawing/2014/main" id="{338D3C38-85C1-4063-A149-971FC47DCC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5640" y="1177925"/>
            <a:ext cx="7685216" cy="5173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counter++ </a:t>
            </a:r>
            <a:r>
              <a:rPr lang="en-US" altLang="en-US" sz="1600" dirty="0"/>
              <a:t>could be implemented as</a:t>
            </a:r>
            <a:br>
              <a:rPr lang="en-US" altLang="en-US" sz="1600" dirty="0"/>
            </a:b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register1 = counter</a:t>
            </a:r>
            <a:b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  register1 = register1 + 1</a:t>
            </a:r>
            <a:b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  counter = register1</a:t>
            </a:r>
            <a:endParaRPr lang="en-US" altLang="en-US" sz="8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counter--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/>
              <a:t>could be implemented as</a:t>
            </a:r>
            <a:br>
              <a:rPr lang="en-US" altLang="en-US" sz="1600" dirty="0"/>
            </a:b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register2 = counter</a:t>
            </a:r>
            <a:b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 register2 = register2 - 1</a:t>
            </a:r>
            <a:b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</a:b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 counter = register2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600" dirty="0"/>
              <a:t>Consider this execution interleaving with </a:t>
            </a:r>
            <a:r>
              <a:rPr lang="ja-JP" altLang="en-US" sz="1600" dirty="0"/>
              <a:t>“</a:t>
            </a:r>
            <a:r>
              <a:rPr lang="en-US" altLang="ja-JP" sz="1600" dirty="0"/>
              <a:t>count = 5</a:t>
            </a:r>
            <a:r>
              <a:rPr lang="ja-JP" altLang="en-US" sz="1600" dirty="0"/>
              <a:t>”</a:t>
            </a:r>
            <a:r>
              <a:rPr lang="en-US" altLang="ja-JP" sz="1600" dirty="0"/>
              <a:t> initially: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1600" dirty="0"/>
              <a:t>	S0: producer execute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register1 = counter</a:t>
            </a:r>
            <a:r>
              <a:rPr lang="en-US" altLang="en-US" sz="1600" b="1" dirty="0">
                <a:latin typeface="Courier New" panose="02070309020205020404" pitchFamily="49" charset="0"/>
              </a:rPr>
              <a:t>         </a:t>
            </a:r>
            <a:r>
              <a:rPr lang="en-US" altLang="en-US" sz="1600" dirty="0"/>
              <a:t>{register1 = 5}</a:t>
            </a:r>
            <a:br>
              <a:rPr lang="en-US" altLang="en-US" sz="1600" dirty="0"/>
            </a:br>
            <a:r>
              <a:rPr lang="en-US" altLang="en-US" sz="1600" dirty="0"/>
              <a:t>S1: producer execute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register1 = register1 + 1   </a:t>
            </a:r>
            <a:r>
              <a:rPr lang="en-US" altLang="en-US" sz="1600" dirty="0"/>
              <a:t>{register1 = 6} </a:t>
            </a:r>
            <a:br>
              <a:rPr lang="en-US" altLang="en-US" sz="1600" dirty="0"/>
            </a:br>
            <a:r>
              <a:rPr lang="en-US" altLang="en-US" sz="1600" dirty="0"/>
              <a:t>S2: consumer execute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register2 = counter</a:t>
            </a:r>
            <a:r>
              <a:rPr lang="en-US" altLang="en-US" sz="1600" b="1" dirty="0">
                <a:latin typeface="Courier New" panose="02070309020205020404" pitchFamily="49" charset="0"/>
              </a:rPr>
              <a:t>        </a:t>
            </a:r>
            <a:r>
              <a:rPr lang="en-US" altLang="en-US" sz="1600" dirty="0"/>
              <a:t>{register2 = 5} </a:t>
            </a:r>
            <a:br>
              <a:rPr lang="en-US" altLang="en-US" sz="1600" dirty="0"/>
            </a:br>
            <a:r>
              <a:rPr lang="en-US" altLang="en-US" sz="1600" dirty="0"/>
              <a:t>S3: consumer execute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register2 = register2 – 1  </a:t>
            </a:r>
            <a:r>
              <a:rPr lang="en-US" altLang="en-US" sz="1600" dirty="0"/>
              <a:t>{register2 = 4} </a:t>
            </a:r>
            <a:br>
              <a:rPr lang="en-US" altLang="en-US" sz="1600" dirty="0"/>
            </a:br>
            <a:r>
              <a:rPr lang="en-US" altLang="en-US" sz="1600" dirty="0"/>
              <a:t>S4: producer execute </a:t>
            </a:r>
            <a:r>
              <a:rPr lang="en-US" altLang="en-US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counter = register1         </a:t>
            </a:r>
            <a:r>
              <a:rPr lang="en-US" altLang="en-US" sz="1600" dirty="0"/>
              <a:t>{counter = 6 } </a:t>
            </a:r>
            <a:br>
              <a:rPr lang="en-US" altLang="en-US" sz="1600" dirty="0"/>
            </a:br>
            <a:r>
              <a:rPr lang="en-US" altLang="en-US" sz="1600" dirty="0"/>
              <a:t>S5: consumer execute 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counter = register2        </a:t>
            </a:r>
            <a:r>
              <a:rPr lang="en-US" altLang="en-US" sz="1600" dirty="0"/>
              <a:t>{counter = 4}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41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7E8AE27-E50C-40A0-B477-CFFEC3475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6388" y="222250"/>
            <a:ext cx="6107112" cy="576263"/>
          </a:xfrm>
        </p:spPr>
        <p:txBody>
          <a:bodyPr/>
          <a:lstStyle/>
          <a:p>
            <a:pPr eaLnBrk="1" hangingPunct="1"/>
            <a:r>
              <a:rPr lang="en-US" altLang="en-US"/>
              <a:t>Process Concept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D446FCF-843C-4B0E-B66C-D60BED277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0" y="1206500"/>
            <a:ext cx="7624536" cy="475887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An </a:t>
            </a:r>
            <a:r>
              <a:rPr lang="en-US" altLang="en-US" sz="2000" dirty="0" smtClean="0"/>
              <a:t>OS executes </a:t>
            </a:r>
            <a:r>
              <a:rPr lang="en-US" altLang="en-US" sz="2000" dirty="0"/>
              <a:t>a variety of programs that run as a </a:t>
            </a:r>
            <a:r>
              <a:rPr lang="en-US" altLang="en-US" sz="2000" dirty="0" smtClean="0"/>
              <a:t>process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Process</a:t>
            </a:r>
            <a:r>
              <a:rPr lang="en-US" altLang="en-US" sz="2000" dirty="0"/>
              <a:t> – a program in execution; process execution must progress in sequential fashion. No parallel execution of instructions of a </a:t>
            </a:r>
            <a:r>
              <a:rPr lang="en-US" altLang="en-US" sz="2000" dirty="0" smtClean="0"/>
              <a:t>single </a:t>
            </a:r>
            <a:r>
              <a:rPr lang="en-US" altLang="en-US" sz="2000" dirty="0"/>
              <a:t>process</a:t>
            </a:r>
          </a:p>
          <a:p>
            <a:r>
              <a:rPr lang="en-US" altLang="en-US" sz="2000" dirty="0"/>
              <a:t>Multiple parts</a:t>
            </a:r>
          </a:p>
          <a:p>
            <a:pPr lvl="1"/>
            <a:r>
              <a:rPr lang="en-US" altLang="en-US" sz="2000" dirty="0"/>
              <a:t>The program code, also called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text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section</a:t>
            </a:r>
          </a:p>
          <a:p>
            <a:pPr lvl="1"/>
            <a:r>
              <a:rPr lang="en-US" altLang="en-US" sz="2000" dirty="0"/>
              <a:t>Current activity including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program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counter</a:t>
            </a:r>
            <a:r>
              <a:rPr lang="en-US" altLang="en-US" sz="2000" dirty="0"/>
              <a:t>, processor registers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Stack</a:t>
            </a:r>
            <a:r>
              <a:rPr lang="en-US" altLang="en-US" sz="2000" b="1" dirty="0"/>
              <a:t> </a:t>
            </a:r>
            <a:r>
              <a:rPr lang="en-US" altLang="en-US" sz="2000" dirty="0"/>
              <a:t>containing temporary data</a:t>
            </a:r>
          </a:p>
          <a:p>
            <a:pPr lvl="2"/>
            <a:r>
              <a:rPr lang="en-US" altLang="en-US" sz="2000" dirty="0"/>
              <a:t>Function parameters, return addresses, local variables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Data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section</a:t>
            </a:r>
            <a:r>
              <a:rPr lang="en-US" altLang="en-US" sz="2000" b="1" dirty="0"/>
              <a:t> </a:t>
            </a:r>
            <a:r>
              <a:rPr lang="en-US" altLang="en-US" sz="2000" dirty="0"/>
              <a:t>containing global variables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Heap</a:t>
            </a:r>
            <a:r>
              <a:rPr lang="en-US" altLang="en-US" sz="2000" b="1" dirty="0"/>
              <a:t> </a:t>
            </a:r>
            <a:r>
              <a:rPr lang="en-US" altLang="en-US" sz="2000" dirty="0"/>
              <a:t>containing memory dynamically allocated during run time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>
            <a:extLst>
              <a:ext uri="{FF2B5EF4-FFF2-40B4-BE49-F238E27FC236}">
                <a16:creationId xmlns:a16="http://schemas.microsoft.com/office/drawing/2014/main" id="{8C101D6F-C0EC-4766-8D52-60E1DFA55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26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Race Condition (Cont.)</a:t>
            </a:r>
          </a:p>
        </p:txBody>
      </p:sp>
      <p:sp>
        <p:nvSpPr>
          <p:cNvPr id="17410" name="Rectangle 1027">
            <a:extLst>
              <a:ext uri="{FF2B5EF4-FFF2-40B4-BE49-F238E27FC236}">
                <a16:creationId xmlns:a16="http://schemas.microsoft.com/office/drawing/2014/main" id="{338D3C38-85C1-4063-A149-971FC47DCC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5640" y="1177925"/>
            <a:ext cx="6550503" cy="47452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Question – why was there no race condition in the first solution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where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at most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(N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– 1) buffers can be filled?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More in Chapter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6</a:t>
            </a:r>
            <a:endParaRPr lang="en-US" altLang="en-US" sz="2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F3F2B4A-DE70-43EF-BB61-6A78698FE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222" y="133932"/>
            <a:ext cx="7996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IPC – Message Passing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0AECD7B-E784-4C8C-8677-1B9EFF192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4" y="1201738"/>
            <a:ext cx="7115175" cy="43809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Processes communicate with each other without resorting to shared variables</a:t>
            </a:r>
          </a:p>
          <a:p>
            <a:pPr>
              <a:lnSpc>
                <a:spcPct val="90000"/>
              </a:lnSpc>
            </a:pPr>
            <a:endParaRPr lang="en-US" altLang="en-US" sz="1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IPC facility provides two operations: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latin typeface="Courier New" panose="02070309020205020404" pitchFamily="49" charset="0"/>
              </a:rPr>
              <a:t>send</a:t>
            </a:r>
            <a:r>
              <a:rPr lang="en-US" altLang="en-US" sz="2400" dirty="0"/>
              <a:t>(</a:t>
            </a:r>
            <a:r>
              <a:rPr lang="en-US" altLang="en-US" sz="2400" i="1" dirty="0"/>
              <a:t>message</a:t>
            </a:r>
            <a:r>
              <a:rPr lang="en-US" alt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latin typeface="Courier New" panose="02070309020205020404" pitchFamily="49" charset="0"/>
              </a:rPr>
              <a:t>receive</a:t>
            </a:r>
            <a:r>
              <a:rPr lang="en-US" altLang="en-US" sz="2400" dirty="0"/>
              <a:t>(</a:t>
            </a:r>
            <a:r>
              <a:rPr lang="en-US" altLang="en-US" sz="2400" i="1" dirty="0"/>
              <a:t>message</a:t>
            </a:r>
            <a:r>
              <a:rPr lang="en-US" altLang="en-US" sz="2400" dirty="0"/>
              <a:t>)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The</a:t>
            </a:r>
            <a:r>
              <a:rPr lang="en-US" altLang="en-US" sz="2400" i="1" dirty="0"/>
              <a:t> message</a:t>
            </a:r>
            <a:r>
              <a:rPr lang="en-US" altLang="en-US" sz="2400" dirty="0"/>
              <a:t> size is either fixed or variable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833C5ED-B4D0-4EF0-A04C-582581174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475" y="220663"/>
            <a:ext cx="7997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Message Passing (Cont.)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A6A6236-9FD7-4CF5-AFB2-3C81D1F5D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016001"/>
            <a:ext cx="7003047" cy="4674936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altLang="en-US" sz="9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If processes </a:t>
            </a:r>
            <a:r>
              <a:rPr lang="en-US" altLang="en-US" sz="2000" i="1" dirty="0"/>
              <a:t>P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Q</a:t>
            </a:r>
            <a:r>
              <a:rPr lang="en-US" altLang="en-US" sz="2000" dirty="0"/>
              <a:t> wish to communicate, they need to: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Establish a </a:t>
            </a:r>
            <a:r>
              <a:rPr lang="en-US" altLang="en-US" sz="2000" b="1" i="1" dirty="0"/>
              <a:t>communication</a:t>
            </a:r>
            <a:r>
              <a:rPr lang="en-US" altLang="en-US" sz="2000" b="1" dirty="0"/>
              <a:t> </a:t>
            </a:r>
            <a:r>
              <a:rPr lang="en-US" altLang="en-US" sz="2000" b="1" i="1" dirty="0"/>
              <a:t>link</a:t>
            </a:r>
            <a:r>
              <a:rPr lang="en-US" altLang="en-US" sz="2000" b="1" dirty="0"/>
              <a:t> </a:t>
            </a:r>
            <a:r>
              <a:rPr lang="en-US" altLang="en-US" sz="2000" dirty="0"/>
              <a:t>between them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Exchange messages via send/receive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Implementation issues:</a:t>
            </a:r>
          </a:p>
          <a:p>
            <a:pPr lvl="1"/>
            <a:r>
              <a:rPr lang="en-US" altLang="en-US" sz="2000" dirty="0"/>
              <a:t>How are links established?</a:t>
            </a:r>
          </a:p>
          <a:p>
            <a:pPr lvl="1"/>
            <a:r>
              <a:rPr lang="en-US" altLang="en-US" sz="2000" dirty="0"/>
              <a:t>Can a link be associated with more than two processes?</a:t>
            </a:r>
          </a:p>
          <a:p>
            <a:pPr lvl="1"/>
            <a:r>
              <a:rPr lang="en-US" altLang="en-US" sz="2000" dirty="0"/>
              <a:t>How many links can there be between every pair of communicating processes?</a:t>
            </a:r>
          </a:p>
          <a:p>
            <a:pPr lvl="1"/>
            <a:r>
              <a:rPr lang="en-US" altLang="en-US" sz="2000" dirty="0"/>
              <a:t>What is the capacity of a link?</a:t>
            </a:r>
          </a:p>
          <a:p>
            <a:pPr lvl="1"/>
            <a:r>
              <a:rPr lang="en-US" altLang="en-US" sz="2000" dirty="0"/>
              <a:t>Is the size of a message that the link can accommodate fixed or variable?</a:t>
            </a:r>
          </a:p>
          <a:p>
            <a:pPr lvl="1"/>
            <a:r>
              <a:rPr lang="en-US" altLang="en-US" sz="2000" dirty="0"/>
              <a:t>Is a link unidirectional or bi-directional?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81AC626-0A50-457E-ACC9-A83EC0103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9488" y="130757"/>
            <a:ext cx="8061325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Implementation of Communication Link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D1C4DEC-BA4C-4FF4-8D99-3F8564557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785813"/>
            <a:ext cx="7694613" cy="4530725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altLang="en-US" sz="1000" dirty="0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Physical: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Shared memory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Hardware bus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Network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Logical: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 Direct or indirect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 Synchronous or asynchronous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 Automatic or explicit buffering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42199CC-6297-4236-868D-6C5181663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913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Direct Communication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A7D9FE3-3D61-44CD-BD78-77CFC4A0B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1138238"/>
            <a:ext cx="7635875" cy="4530725"/>
          </a:xfrm>
        </p:spPr>
        <p:txBody>
          <a:bodyPr/>
          <a:lstStyle/>
          <a:p>
            <a:r>
              <a:rPr lang="en-US" altLang="en-US" sz="2400" dirty="0"/>
              <a:t>Processes must name each other explicitly:</a:t>
            </a:r>
          </a:p>
          <a:p>
            <a:pPr lvl="1"/>
            <a:r>
              <a:rPr lang="en-US" altLang="en-US" sz="2400" b="1" dirty="0">
                <a:latin typeface="Courier New" panose="02070309020205020404" pitchFamily="49" charset="0"/>
              </a:rPr>
              <a:t>send</a:t>
            </a:r>
            <a:r>
              <a:rPr lang="en-US" altLang="en-US" sz="2400" dirty="0"/>
              <a:t> (</a:t>
            </a:r>
            <a:r>
              <a:rPr lang="en-US" altLang="en-US" sz="2400" i="1" dirty="0"/>
              <a:t>P, message</a:t>
            </a:r>
            <a:r>
              <a:rPr lang="en-US" altLang="en-US" sz="2400" dirty="0"/>
              <a:t>) – send a message to process P</a:t>
            </a:r>
          </a:p>
          <a:p>
            <a:pPr lvl="1"/>
            <a:r>
              <a:rPr lang="en-US" altLang="en-US" sz="2400" b="1" dirty="0">
                <a:latin typeface="Courier New" panose="02070309020205020404" pitchFamily="49" charset="0"/>
              </a:rPr>
              <a:t>receive</a:t>
            </a:r>
            <a:r>
              <a:rPr lang="en-US" altLang="en-US" sz="2400" dirty="0"/>
              <a:t>(</a:t>
            </a:r>
            <a:r>
              <a:rPr lang="en-US" altLang="en-US" sz="2400" i="1" dirty="0"/>
              <a:t>Q, message</a:t>
            </a:r>
            <a:r>
              <a:rPr lang="en-US" altLang="en-US" sz="2400" dirty="0"/>
              <a:t>) – receive a message from process Q</a:t>
            </a:r>
          </a:p>
          <a:p>
            <a:r>
              <a:rPr lang="en-US" altLang="en-US" sz="2400" dirty="0"/>
              <a:t>Properties of communication link</a:t>
            </a:r>
          </a:p>
          <a:p>
            <a:pPr lvl="1"/>
            <a:r>
              <a:rPr lang="en-US" altLang="en-US" sz="2400" dirty="0"/>
              <a:t>Links are established automatically</a:t>
            </a:r>
          </a:p>
          <a:p>
            <a:pPr lvl="1"/>
            <a:r>
              <a:rPr lang="en-US" altLang="en-US" sz="2400" dirty="0"/>
              <a:t>A link is associated with exactly one pair of communicating processes</a:t>
            </a:r>
          </a:p>
          <a:p>
            <a:pPr lvl="1"/>
            <a:r>
              <a:rPr lang="en-US" altLang="en-US" sz="2400" dirty="0"/>
              <a:t>Between each pair there exists exactly one link</a:t>
            </a:r>
          </a:p>
          <a:p>
            <a:pPr lvl="1"/>
            <a:r>
              <a:rPr lang="en-US" altLang="en-US" sz="2400" dirty="0"/>
              <a:t>The link may be unidirectional, but is usually bi-directional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143D8FC-6F48-4E94-BF58-37342F33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075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Communication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D569671-6F8E-4503-8E83-6B359504B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2175" y="1147763"/>
            <a:ext cx="7397583" cy="4073942"/>
          </a:xfrm>
        </p:spPr>
        <p:txBody>
          <a:bodyPr/>
          <a:lstStyle/>
          <a:p>
            <a:r>
              <a:rPr lang="en-US" altLang="en-US" sz="2400" dirty="0"/>
              <a:t>Messages are directed and received from mailboxes (also referred to as ports)</a:t>
            </a:r>
          </a:p>
          <a:p>
            <a:pPr lvl="1"/>
            <a:r>
              <a:rPr lang="en-US" altLang="en-US" sz="2400" dirty="0"/>
              <a:t>Each mailbox has a unique id</a:t>
            </a:r>
          </a:p>
          <a:p>
            <a:pPr lvl="1"/>
            <a:r>
              <a:rPr lang="en-US" altLang="en-US" sz="2400" dirty="0"/>
              <a:t>Processes can communicate only if they share a mailbox</a:t>
            </a:r>
          </a:p>
          <a:p>
            <a:r>
              <a:rPr lang="en-US" altLang="en-US" sz="2400" dirty="0"/>
              <a:t>Properties of communication link</a:t>
            </a:r>
          </a:p>
          <a:p>
            <a:pPr lvl="1"/>
            <a:r>
              <a:rPr lang="en-US" altLang="en-US" sz="2400" dirty="0"/>
              <a:t>Link established only if processes share a common mailbox</a:t>
            </a:r>
          </a:p>
          <a:p>
            <a:pPr lvl="1"/>
            <a:r>
              <a:rPr lang="en-US" altLang="en-US" sz="2400" dirty="0"/>
              <a:t>A link may be associated with many processes</a:t>
            </a:r>
          </a:p>
          <a:p>
            <a:pPr lvl="1"/>
            <a:r>
              <a:rPr lang="en-US" altLang="en-US" sz="2400" dirty="0"/>
              <a:t>Each pair of processes may share several communication links</a:t>
            </a:r>
          </a:p>
          <a:p>
            <a:pPr lvl="1"/>
            <a:r>
              <a:rPr lang="en-US" altLang="en-US" sz="2400" dirty="0"/>
              <a:t>Link may be unidirectional or bi-directional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>
            <a:extLst>
              <a:ext uri="{FF2B5EF4-FFF2-40B4-BE49-F238E27FC236}">
                <a16:creationId xmlns:a16="http://schemas.microsoft.com/office/drawing/2014/main" id="{34E55BDD-A170-4015-BADB-B0ED48E46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35063"/>
            <a:ext cx="7535863" cy="3821112"/>
          </a:xfrm>
        </p:spPr>
        <p:txBody>
          <a:bodyPr/>
          <a:lstStyle/>
          <a:p>
            <a:r>
              <a:rPr lang="en-US" altLang="en-US" sz="2400" dirty="0"/>
              <a:t>Operations</a:t>
            </a:r>
          </a:p>
          <a:p>
            <a:pPr lvl="1"/>
            <a:r>
              <a:rPr lang="en-US" altLang="en-US" sz="2400" dirty="0"/>
              <a:t>Create a new mailbox (port)</a:t>
            </a:r>
          </a:p>
          <a:p>
            <a:pPr lvl="1"/>
            <a:r>
              <a:rPr lang="en-US" altLang="en-US" sz="2400" dirty="0"/>
              <a:t>Send and receive messages through mailbox</a:t>
            </a:r>
          </a:p>
          <a:p>
            <a:pPr lvl="1"/>
            <a:r>
              <a:rPr lang="en-US" altLang="en-US" sz="2400" dirty="0"/>
              <a:t>Delete a mailbox</a:t>
            </a:r>
          </a:p>
          <a:p>
            <a:r>
              <a:rPr lang="en-US" altLang="en-US" sz="2400" dirty="0"/>
              <a:t>Primitives are defined as:</a:t>
            </a:r>
          </a:p>
          <a:p>
            <a:pPr lvl="1"/>
            <a:r>
              <a:rPr lang="en-US" altLang="en-US" sz="2400" b="1" dirty="0">
                <a:latin typeface="Courier New" panose="02070309020205020404" pitchFamily="49" charset="0"/>
              </a:rPr>
              <a:t>send</a:t>
            </a:r>
            <a:r>
              <a:rPr lang="en-US" altLang="en-US" sz="2400" dirty="0"/>
              <a:t>(</a:t>
            </a:r>
            <a:r>
              <a:rPr lang="en-US" altLang="en-US" sz="2400" i="1" dirty="0"/>
              <a:t>A, message</a:t>
            </a:r>
            <a:r>
              <a:rPr lang="en-US" altLang="en-US" sz="2400" dirty="0"/>
              <a:t>) – send a message to mailbox A</a:t>
            </a:r>
          </a:p>
          <a:p>
            <a:pPr lvl="1"/>
            <a:r>
              <a:rPr lang="en-US" altLang="en-US" sz="2400" b="1" dirty="0">
                <a:latin typeface="Courier New" panose="02070309020205020404" pitchFamily="49" charset="0"/>
              </a:rPr>
              <a:t>receive</a:t>
            </a:r>
            <a:r>
              <a:rPr lang="en-US" altLang="en-US" sz="2400" dirty="0"/>
              <a:t>(</a:t>
            </a:r>
            <a:r>
              <a:rPr lang="en-US" altLang="en-US" sz="2400" i="1" dirty="0"/>
              <a:t>A, message</a:t>
            </a:r>
            <a:r>
              <a:rPr lang="en-US" altLang="en-US" sz="2400" dirty="0"/>
              <a:t>) – receive a message from mailbox A</a:t>
            </a: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5F04958A-396F-4A7F-8CBA-0260CD196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4572" y="141201"/>
            <a:ext cx="79470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Communication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:a16="http://schemas.microsoft.com/office/drawing/2014/main" id="{97701EB2-5660-4646-90DB-5F302502B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27125"/>
            <a:ext cx="7784272" cy="4530725"/>
          </a:xfrm>
        </p:spPr>
        <p:txBody>
          <a:bodyPr/>
          <a:lstStyle/>
          <a:p>
            <a:r>
              <a:rPr lang="en-US" altLang="en-US" sz="2400" dirty="0"/>
              <a:t>Mailbox sharing</a:t>
            </a:r>
          </a:p>
          <a:p>
            <a:pPr lvl="1"/>
            <a:r>
              <a:rPr lang="en-US" altLang="en-US" sz="2400" i="1" dirty="0"/>
              <a:t>P</a:t>
            </a:r>
            <a:r>
              <a:rPr lang="en-US" altLang="en-US" sz="2400" i="1" baseline="-25000" dirty="0"/>
              <a:t>1</a:t>
            </a:r>
            <a:r>
              <a:rPr lang="en-US" altLang="en-US" sz="2400" i="1" dirty="0"/>
              <a:t>, P</a:t>
            </a:r>
            <a:r>
              <a:rPr lang="en-US" altLang="en-US" sz="2400" i="1" baseline="-25000" dirty="0"/>
              <a:t>2</a:t>
            </a:r>
            <a:r>
              <a:rPr lang="en-US" altLang="en-US" sz="2400" i="1" dirty="0"/>
              <a:t>,</a:t>
            </a:r>
            <a:r>
              <a:rPr lang="en-US" altLang="en-US" sz="2400" dirty="0"/>
              <a:t> and</a:t>
            </a:r>
            <a:r>
              <a:rPr lang="en-US" altLang="en-US" sz="2400" i="1" dirty="0"/>
              <a:t> P</a:t>
            </a:r>
            <a:r>
              <a:rPr lang="en-US" altLang="en-US" sz="2400" i="1" baseline="-25000" dirty="0"/>
              <a:t>3</a:t>
            </a:r>
            <a:r>
              <a:rPr lang="en-US" altLang="en-US" sz="2400" dirty="0"/>
              <a:t> share mailbox A</a:t>
            </a:r>
          </a:p>
          <a:p>
            <a:pPr lvl="1"/>
            <a:r>
              <a:rPr lang="en-US" altLang="en-US" sz="2400" i="1" dirty="0"/>
              <a:t>P</a:t>
            </a:r>
            <a:r>
              <a:rPr lang="en-US" altLang="en-US" sz="2400" i="1" baseline="-25000" dirty="0"/>
              <a:t>1</a:t>
            </a:r>
            <a:r>
              <a:rPr lang="en-US" altLang="en-US" sz="2400" dirty="0"/>
              <a:t>, sends;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2</a:t>
            </a:r>
            <a:r>
              <a:rPr lang="en-US" altLang="en-US" sz="2400" i="1" dirty="0"/>
              <a:t> </a:t>
            </a:r>
            <a:r>
              <a:rPr lang="en-US" altLang="en-US" sz="2400" dirty="0"/>
              <a:t>and</a:t>
            </a:r>
            <a:r>
              <a:rPr lang="en-US" altLang="en-US" sz="2400" i="1" dirty="0"/>
              <a:t> P</a:t>
            </a:r>
            <a:r>
              <a:rPr lang="en-US" altLang="en-US" sz="2400" i="1" baseline="-25000" dirty="0"/>
              <a:t>3</a:t>
            </a:r>
            <a:r>
              <a:rPr lang="en-US" altLang="en-US" sz="2400" dirty="0"/>
              <a:t> receive</a:t>
            </a:r>
          </a:p>
          <a:p>
            <a:pPr lvl="1"/>
            <a:r>
              <a:rPr lang="en-US" altLang="en-US" sz="2400" dirty="0"/>
              <a:t>Who gets the message?</a:t>
            </a:r>
          </a:p>
          <a:p>
            <a:r>
              <a:rPr lang="en-US" altLang="en-US" sz="2400" dirty="0"/>
              <a:t>Solutions</a:t>
            </a:r>
          </a:p>
          <a:p>
            <a:pPr lvl="1"/>
            <a:r>
              <a:rPr lang="en-US" altLang="en-US" sz="2400" dirty="0"/>
              <a:t>Allow a link to be associated with at most two processes</a:t>
            </a:r>
          </a:p>
          <a:p>
            <a:pPr lvl="1"/>
            <a:r>
              <a:rPr lang="en-US" altLang="en-US" sz="2400" dirty="0"/>
              <a:t>Allow only one process at a time to execute a receive operation</a:t>
            </a:r>
          </a:p>
          <a:p>
            <a:pPr lvl="1"/>
            <a:r>
              <a:rPr lang="en-US" altLang="en-US" sz="2400" dirty="0"/>
              <a:t>Allow the system to select arbitrarily the receiver.  Sender is notified who the receiver </a:t>
            </a:r>
            <a:r>
              <a:rPr lang="en-US" altLang="en-US" sz="2400" dirty="0" smtClean="0"/>
              <a:t>was</a:t>
            </a:r>
            <a:endParaRPr lang="en-US" altLang="en-US" sz="2400" dirty="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4243AD7-0317-465B-AB50-5EC00B8AB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6985" y="129169"/>
            <a:ext cx="8058734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Communication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066DE404-CE0D-4099-B2D8-AC3784357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55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Synchronization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7B9D991-600B-415B-8F62-A95ED2FAF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0225" y="1588165"/>
            <a:ext cx="7716838" cy="4976891"/>
          </a:xfrm>
        </p:spPr>
        <p:txBody>
          <a:bodyPr/>
          <a:lstStyle/>
          <a:p>
            <a:pPr marL="379413" indent="-379413"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synchronous</a:t>
            </a:r>
          </a:p>
          <a:p>
            <a:pPr marL="798513" lvl="1" indent="-341313">
              <a:defRPr/>
            </a:pPr>
            <a:r>
              <a:rPr lang="en-US" b="1" dirty="0"/>
              <a:t>Blocking send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sender is blocked until the message is received</a:t>
            </a:r>
          </a:p>
          <a:p>
            <a:pPr marL="798513" lvl="1" indent="-341313">
              <a:defRPr/>
            </a:pPr>
            <a:r>
              <a:rPr lang="en-US" b="1" dirty="0"/>
              <a:t>Blocking receive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receiver is  blocked until a message is available</a:t>
            </a:r>
          </a:p>
          <a:p>
            <a:pPr marL="379413" indent="-379413"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Non-blocking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asynchronous</a:t>
            </a:r>
          </a:p>
          <a:p>
            <a:pPr marL="798513" lvl="1" indent="-341313">
              <a:defRPr/>
            </a:pPr>
            <a:r>
              <a:rPr lang="en-US" b="1" dirty="0"/>
              <a:t>Non-blocking send</a:t>
            </a:r>
            <a:r>
              <a:rPr lang="en-US" dirty="0"/>
              <a:t> -- the sender sends the message and continue</a:t>
            </a:r>
          </a:p>
          <a:p>
            <a:pPr marL="798513" lvl="1" indent="-341313">
              <a:defRPr/>
            </a:pPr>
            <a:r>
              <a:rPr lang="en-US" b="1" dirty="0"/>
              <a:t>Non-blocking receive</a:t>
            </a:r>
            <a:r>
              <a:rPr lang="en-US" dirty="0"/>
              <a:t> -- the receiver receives:</a:t>
            </a:r>
          </a:p>
          <a:p>
            <a:pPr marL="1141413" lvl="2" indent="-341313">
              <a:defRPr/>
            </a:pPr>
            <a:r>
              <a:rPr lang="en-US" dirty="0"/>
              <a:t>A valid message,  or </a:t>
            </a:r>
          </a:p>
          <a:p>
            <a:pPr marL="1141413" lvl="2" indent="-341313">
              <a:defRPr/>
            </a:pPr>
            <a:r>
              <a:rPr lang="en-US" dirty="0"/>
              <a:t>Null message</a:t>
            </a:r>
          </a:p>
          <a:p>
            <a:pPr marL="398463" indent="-341313">
              <a:defRPr/>
            </a:pPr>
            <a:r>
              <a:rPr lang="en-US" dirty="0">
                <a:ea typeface="ＭＳ Ｐゴシック" charset="0"/>
                <a:cs typeface="ＭＳ Ｐゴシック" charset="-128"/>
              </a:rPr>
              <a:t>Different combinations possible</a:t>
            </a:r>
          </a:p>
          <a:p>
            <a:pPr marL="798513" lvl="1" indent="-341313">
              <a:defRPr/>
            </a:pPr>
            <a:r>
              <a:rPr lang="en-US" dirty="0">
                <a:ea typeface="ＭＳ Ｐゴシック" charset="0"/>
              </a:rPr>
              <a:t>If both send and receive are blocking, we have a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rendezvous</a:t>
            </a:r>
          </a:p>
          <a:p>
            <a:pPr marL="398463" indent="-341313">
              <a:defRPr/>
            </a:pPr>
            <a:endParaRPr lang="en-US" dirty="0">
              <a:cs typeface="ＭＳ Ｐゴシック" charset="-128"/>
            </a:endParaRPr>
          </a:p>
          <a:p>
            <a:pPr marL="1141413" lvl="2" indent="-341313">
              <a:buFont typeface="Monotype Sorts" pitchFamily="-84" charset="2"/>
              <a:buChar char="l"/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B062E3-7EE3-4CB3-A7FD-45050A40F8C4}"/>
              </a:ext>
            </a:extLst>
          </p:cNvPr>
          <p:cNvSpPr txBox="1"/>
          <p:nvPr/>
        </p:nvSpPr>
        <p:spPr>
          <a:xfrm>
            <a:off x="866272" y="1091585"/>
            <a:ext cx="747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9413" indent="-379413">
              <a:defRPr/>
            </a:pPr>
            <a:r>
              <a:rPr lang="en-US" dirty="0">
                <a:cs typeface="ＭＳ Ｐゴシック" charset="-128"/>
              </a:rPr>
              <a:t>Message passing may be either blocking or non-blocking</a:t>
            </a:r>
          </a:p>
        </p:txBody>
      </p:sp>
    </p:spTree>
    <p:extLst>
      <p:ext uri="{BB962C8B-B14F-4D97-AF65-F5344CB8AC3E}">
        <p14:creationId xmlns:p14="http://schemas.microsoft.com/office/powerpoint/2010/main" val="16159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FCCDAF0-ADCB-498D-ABA7-61D9ACD7A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Buffering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F3FAE0B-E324-4D81-9059-93D9D79F3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233488"/>
            <a:ext cx="7658100" cy="4530725"/>
          </a:xfrm>
        </p:spPr>
        <p:txBody>
          <a:bodyPr/>
          <a:lstStyle/>
          <a:p>
            <a:r>
              <a:rPr lang="en-US" altLang="en-US" sz="2400" dirty="0"/>
              <a:t>Queue of messages attached to the </a:t>
            </a:r>
            <a:r>
              <a:rPr lang="en-US" altLang="en-US" sz="2400" dirty="0" smtClean="0"/>
              <a:t>link</a:t>
            </a:r>
          </a:p>
          <a:p>
            <a:r>
              <a:rPr lang="en-US" altLang="en-US" sz="2400" dirty="0" smtClean="0"/>
              <a:t>Implemented in one of three ways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sz="2400" dirty="0" smtClean="0">
                <a:solidFill>
                  <a:srgbClr val="CC6600"/>
                </a:solidFill>
              </a:rPr>
              <a:t>1</a:t>
            </a:r>
            <a:r>
              <a:rPr lang="en-US" altLang="en-US" sz="2400" dirty="0">
                <a:solidFill>
                  <a:srgbClr val="CC6600"/>
                </a:solidFill>
              </a:rPr>
              <a:t>.</a:t>
            </a:r>
            <a:r>
              <a:rPr lang="en-US" altLang="en-US" sz="2400" dirty="0"/>
              <a:t>	Zero capacity – no messages are queued on a </a:t>
            </a:r>
            <a:r>
              <a:rPr lang="en-US" altLang="en-US" sz="2400" dirty="0" smtClean="0"/>
              <a:t>link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Sender must wait for receiver (rendezvous)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sz="2400" dirty="0">
                <a:solidFill>
                  <a:srgbClr val="CC6600"/>
                </a:solidFill>
              </a:rPr>
              <a:t>2.</a:t>
            </a:r>
            <a:r>
              <a:rPr lang="en-US" altLang="en-US" sz="2400" dirty="0"/>
              <a:t>	Bounded capacity – finite length of </a:t>
            </a:r>
            <a:r>
              <a:rPr lang="en-US" altLang="en-US" sz="2400" i="1" dirty="0"/>
              <a:t>n</a:t>
            </a:r>
            <a:r>
              <a:rPr lang="en-US" altLang="en-US" sz="2400" dirty="0"/>
              <a:t> messages</a:t>
            </a:r>
            <a:br>
              <a:rPr lang="en-US" altLang="en-US" sz="2400" dirty="0"/>
            </a:br>
            <a:r>
              <a:rPr lang="en-US" altLang="en-US" sz="2400" dirty="0"/>
              <a:t>Sender must wait if link full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sz="2400" dirty="0">
                <a:solidFill>
                  <a:srgbClr val="CC6600"/>
                </a:solidFill>
              </a:rPr>
              <a:t>3.</a:t>
            </a:r>
            <a:r>
              <a:rPr lang="en-US" altLang="en-US" sz="2400" dirty="0"/>
              <a:t>	Unbounded capacity – infinite length </a:t>
            </a:r>
            <a:br>
              <a:rPr lang="en-US" altLang="en-US" sz="2400" dirty="0"/>
            </a:br>
            <a:r>
              <a:rPr lang="en-US" altLang="en-US" sz="2400" dirty="0"/>
              <a:t>Sender never waits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9FB78B1-A72C-494F-9718-8FF44F750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6388" y="230188"/>
            <a:ext cx="6107112" cy="576262"/>
          </a:xfrm>
        </p:spPr>
        <p:txBody>
          <a:bodyPr/>
          <a:lstStyle/>
          <a:p>
            <a:pPr eaLnBrk="1" hangingPunct="1"/>
            <a:r>
              <a:rPr lang="en-US" altLang="en-US"/>
              <a:t>Process Concept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B99AC1A-7079-467A-A88A-5DCC86E36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0" y="1203325"/>
            <a:ext cx="7654511" cy="4595132"/>
          </a:xfrm>
        </p:spPr>
        <p:txBody>
          <a:bodyPr/>
          <a:lstStyle/>
          <a:p>
            <a:r>
              <a:rPr lang="en-US" altLang="en-US" sz="2400" dirty="0"/>
              <a:t>Program is </a:t>
            </a:r>
            <a:r>
              <a:rPr lang="en-US" altLang="en-US" sz="2400" b="1" dirty="0"/>
              <a:t>passive</a:t>
            </a:r>
            <a:r>
              <a:rPr lang="en-US" altLang="en-US" sz="2400" dirty="0"/>
              <a:t> entity stored on disk 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executable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sz="2400" dirty="0"/>
              <a:t>); process is </a:t>
            </a:r>
            <a:r>
              <a:rPr lang="en-US" altLang="en-US" sz="2400" b="1" dirty="0"/>
              <a:t>active</a:t>
            </a:r>
            <a:r>
              <a:rPr lang="en-US" altLang="en-US" sz="2400" b="1" i="1" dirty="0"/>
              <a:t> </a:t>
            </a:r>
          </a:p>
          <a:p>
            <a:pPr lvl="1"/>
            <a:r>
              <a:rPr lang="en-US" altLang="en-US" sz="2400" dirty="0"/>
              <a:t>Program becomes process when an executable file is loaded into memory</a:t>
            </a:r>
          </a:p>
          <a:p>
            <a:pPr lvl="1"/>
            <a:r>
              <a:rPr lang="en-US" altLang="en-US" sz="2400" dirty="0"/>
              <a:t>Execution of program started via GUI mouse clicks, command line entry of its name, etc.</a:t>
            </a:r>
          </a:p>
          <a:p>
            <a:r>
              <a:rPr lang="en-US" altLang="en-US" sz="2400" dirty="0"/>
              <a:t>One program can be several processes</a:t>
            </a:r>
          </a:p>
          <a:p>
            <a:pPr lvl="1"/>
            <a:r>
              <a:rPr lang="en-US" altLang="en-US" sz="2400" dirty="0"/>
              <a:t>Consider multiple users executing the same program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:a16="http://schemas.microsoft.com/office/drawing/2014/main" id="{97701EB2-5660-4646-90DB-5F302502B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49" y="1127125"/>
            <a:ext cx="7271449" cy="4530725"/>
          </a:xfrm>
        </p:spPr>
        <p:txBody>
          <a:bodyPr/>
          <a:lstStyle/>
          <a:p>
            <a:r>
              <a:rPr lang="en-US" altLang="en-US" sz="2000" dirty="0"/>
              <a:t>Producer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lang="en-US" altLang="en-US" sz="2000" dirty="0">
                <a:cs typeface="Courier New" panose="02070309020205020404" pitchFamily="49" charset="0"/>
              </a:rPr>
              <a:t>           </a:t>
            </a: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 </a:t>
            </a:r>
            <a:r>
              <a:rPr kumimoji="0"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(true) {</a:t>
            </a:r>
            <a:b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/* produce an item in </a:t>
            </a:r>
            <a:r>
              <a:rPr kumimoji="0"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b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send(</a:t>
            </a:r>
            <a:r>
              <a:rPr kumimoji="0"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  <a:r>
              <a:rPr kumimoji="0"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endParaRPr lang="en-US" altLang="en-US" sz="2000" dirty="0"/>
          </a:p>
          <a:p>
            <a:r>
              <a:rPr lang="en-US" altLang="en-US" sz="2000" dirty="0"/>
              <a:t>Consumer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-84" charset="2"/>
              <a:buNone/>
            </a:pPr>
            <a:r>
              <a:rPr lang="en-US" altLang="en-US" sz="2000" dirty="0"/>
              <a:t>            </a:t>
            </a: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 </a:t>
            </a:r>
            <a:r>
              <a:rPr kumimoji="0"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(true) {</a:t>
            </a:r>
            <a:b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receive(</a:t>
            </a:r>
            <a:r>
              <a:rPr kumimoji="0"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/* consume the item in </a:t>
            </a:r>
            <a:r>
              <a:rPr kumimoji="0"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b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altLang="en-US" sz="2000" dirty="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4243AD7-0317-465B-AB50-5EC00B8AB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3081" y="129169"/>
            <a:ext cx="8058734" cy="576263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Producer-Consumer: Message Passing</a:t>
            </a:r>
          </a:p>
        </p:txBody>
      </p:sp>
    </p:spTree>
    <p:extLst>
      <p:ext uri="{BB962C8B-B14F-4D97-AF65-F5344CB8AC3E}">
        <p14:creationId xmlns:p14="http://schemas.microsoft.com/office/powerpoint/2010/main" val="9924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177B0164-79AB-466A-AEF8-910811B2B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6788" y="225425"/>
            <a:ext cx="7850187" cy="576263"/>
          </a:xfrm>
        </p:spPr>
        <p:txBody>
          <a:bodyPr/>
          <a:lstStyle/>
          <a:p>
            <a:r>
              <a:rPr lang="en-US" altLang="en-US"/>
              <a:t>Examples of IPC Systems - POSIX</a:t>
            </a:r>
          </a:p>
        </p:txBody>
      </p:sp>
      <p:sp>
        <p:nvSpPr>
          <p:cNvPr id="96259" name="Content Placeholder 2">
            <a:extLst>
              <a:ext uri="{FF2B5EF4-FFF2-40B4-BE49-F238E27FC236}">
                <a16:creationId xmlns:a16="http://schemas.microsoft.com/office/drawing/2014/main" id="{97B56D75-D444-495A-8F21-29317312A8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1225" y="1233488"/>
            <a:ext cx="7577138" cy="4530725"/>
          </a:xfrm>
        </p:spPr>
        <p:txBody>
          <a:bodyPr/>
          <a:lstStyle/>
          <a:p>
            <a:r>
              <a:rPr lang="en-US" altLang="en-US" sz="2400" dirty="0"/>
              <a:t>POSIX Shared Memory</a:t>
            </a:r>
          </a:p>
          <a:p>
            <a:pPr lvl="1"/>
            <a:r>
              <a:rPr lang="en-US" altLang="en-US" sz="2400" dirty="0"/>
              <a:t>Process first creates shared memory segment</a:t>
            </a:r>
            <a:br>
              <a:rPr lang="en-US" altLang="en-US" sz="2400" dirty="0"/>
            </a:br>
            <a:r>
              <a:rPr lang="en-US" alt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shm_fd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shm_open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(name, O CREAT | O RDWR, 0666);</a:t>
            </a:r>
          </a:p>
          <a:p>
            <a:pPr lvl="2"/>
            <a:r>
              <a:rPr lang="en-US" altLang="en-US" sz="2400" dirty="0"/>
              <a:t>Also used to open an existing segment</a:t>
            </a:r>
          </a:p>
          <a:p>
            <a:pPr lvl="1"/>
            <a:r>
              <a:rPr lang="en-US" altLang="en-US" sz="2400" dirty="0"/>
              <a:t>Set the size of the object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400" dirty="0"/>
              <a:t>	            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ftruncate</a:t>
            </a:r>
            <a:r>
              <a:rPr lang="en-US" altLang="en-US" sz="2400" b="1" dirty="0">
                <a:latin typeface="Courier New" panose="02070309020205020404" pitchFamily="49" charset="0"/>
              </a:rPr>
              <a:t>(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shm_fd</a:t>
            </a:r>
            <a:r>
              <a:rPr lang="en-US" altLang="en-US" sz="2400" b="1" dirty="0">
                <a:latin typeface="Courier New" panose="02070309020205020404" pitchFamily="49" charset="0"/>
              </a:rPr>
              <a:t>, 4096); </a:t>
            </a:r>
          </a:p>
          <a:p>
            <a:pPr lvl="1"/>
            <a:r>
              <a:rPr lang="en-US" altLang="en-US" sz="2400" dirty="0"/>
              <a:t>Use </a:t>
            </a:r>
            <a:r>
              <a:rPr lang="en-US" alt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altLang="en-US" sz="2400" dirty="0"/>
              <a:t>to memory-map a file pointer to the shared memory object</a:t>
            </a:r>
          </a:p>
          <a:p>
            <a:pPr lvl="1"/>
            <a:r>
              <a:rPr lang="en-US" altLang="en-US" sz="2400" dirty="0"/>
              <a:t>Reading and writing to shared memory is done by using the pointer returned by </a:t>
            </a:r>
            <a:r>
              <a:rPr lang="en-US" alt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1C323C46-CF44-41D6-BAB1-2E6334C38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19075"/>
            <a:ext cx="7850188" cy="576263"/>
          </a:xfrm>
        </p:spPr>
        <p:txBody>
          <a:bodyPr/>
          <a:lstStyle/>
          <a:p>
            <a:r>
              <a:rPr lang="en-US" altLang="en-US"/>
              <a:t>IPC POSIX Producer</a:t>
            </a:r>
          </a:p>
        </p:txBody>
      </p:sp>
      <p:pic>
        <p:nvPicPr>
          <p:cNvPr id="98307" name="Picture 1" descr="Screen Shot 2013-03-14 at 6.46.57 PM.png">
            <a:extLst>
              <a:ext uri="{FF2B5EF4-FFF2-40B4-BE49-F238E27FC236}">
                <a16:creationId xmlns:a16="http://schemas.microsoft.com/office/drawing/2014/main" id="{61A9851A-030D-4A31-97DA-D34C1F0D8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903288"/>
            <a:ext cx="375443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72CAE47D-3817-440B-8694-F512695F8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33363"/>
            <a:ext cx="7850188" cy="576262"/>
          </a:xfrm>
        </p:spPr>
        <p:txBody>
          <a:bodyPr/>
          <a:lstStyle/>
          <a:p>
            <a:r>
              <a:rPr lang="en-US" altLang="en-US"/>
              <a:t>IPC POSIX Consumer</a:t>
            </a:r>
          </a:p>
        </p:txBody>
      </p:sp>
      <p:pic>
        <p:nvPicPr>
          <p:cNvPr id="100355" name="Picture 1" descr="Screen Shot 2013-03-12 at 1.38.41 PM.png">
            <a:extLst>
              <a:ext uri="{FF2B5EF4-FFF2-40B4-BE49-F238E27FC236}">
                <a16:creationId xmlns:a16="http://schemas.microsoft.com/office/drawing/2014/main" id="{0B653FB0-9968-4B72-95FF-0DAED2D58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892175"/>
            <a:ext cx="45212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35415C98-6AA0-438D-B9AC-E2E863863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8238" y="170228"/>
            <a:ext cx="7548562" cy="576262"/>
          </a:xfrm>
        </p:spPr>
        <p:txBody>
          <a:bodyPr/>
          <a:lstStyle/>
          <a:p>
            <a:r>
              <a:rPr lang="en-US" altLang="en-US" dirty="0"/>
              <a:t>Examples of IPC Systems - Mach</a:t>
            </a:r>
          </a:p>
        </p:txBody>
      </p:sp>
      <p:sp>
        <p:nvSpPr>
          <p:cNvPr id="102403" name="Content Placeholder 2">
            <a:extLst>
              <a:ext uri="{FF2B5EF4-FFF2-40B4-BE49-F238E27FC236}">
                <a16:creationId xmlns:a16="http://schemas.microsoft.com/office/drawing/2014/main" id="{F7B5A04B-9E69-4538-9F47-9CD69C217C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4075" y="1076325"/>
            <a:ext cx="7645400" cy="4530725"/>
          </a:xfrm>
        </p:spPr>
        <p:txBody>
          <a:bodyPr/>
          <a:lstStyle/>
          <a:p>
            <a:r>
              <a:rPr lang="en-US" altLang="en-US" sz="2000" dirty="0"/>
              <a:t>Mach communication is message based</a:t>
            </a:r>
          </a:p>
          <a:p>
            <a:pPr lvl="1"/>
            <a:r>
              <a:rPr lang="en-US" altLang="en-US" sz="2000" dirty="0"/>
              <a:t>Even system calls are messages</a:t>
            </a:r>
          </a:p>
          <a:p>
            <a:pPr lvl="1"/>
            <a:r>
              <a:rPr lang="en-US" altLang="en-US" sz="2000" dirty="0"/>
              <a:t>Each task gets two ports at creation  - Kernel and Notify</a:t>
            </a:r>
          </a:p>
          <a:p>
            <a:pPr lvl="1"/>
            <a:r>
              <a:rPr lang="en-US" altLang="en-US" sz="2000" dirty="0"/>
              <a:t>Messages are sent and received using the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mach_msg</a:t>
            </a:r>
            <a:r>
              <a:rPr lang="en-US" altLang="en-US" sz="2000" b="1" dirty="0">
                <a:latin typeface="Courier New" panose="02070309020205020404" pitchFamily="49" charset="0"/>
              </a:rPr>
              <a:t>() </a:t>
            </a:r>
            <a:r>
              <a:rPr lang="en-US" altLang="en-US" sz="2000" dirty="0"/>
              <a:t>function</a:t>
            </a:r>
          </a:p>
          <a:p>
            <a:pPr lvl="1"/>
            <a:r>
              <a:rPr lang="en-US" altLang="en-US" sz="2000" dirty="0"/>
              <a:t>Ports needed for communication, created via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	  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mach_port_allocate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altLang="en-US" sz="2000" dirty="0"/>
              <a:t>Send and receive are flexible; for example four options if mailbox full:</a:t>
            </a:r>
          </a:p>
          <a:p>
            <a:pPr lvl="2"/>
            <a:r>
              <a:rPr lang="en-US" altLang="en-US" sz="2000" dirty="0"/>
              <a:t>Wait indefinitely</a:t>
            </a:r>
          </a:p>
          <a:p>
            <a:pPr lvl="2"/>
            <a:r>
              <a:rPr lang="en-US" altLang="en-US" sz="2000" dirty="0"/>
              <a:t>Wait at most n milliseconds</a:t>
            </a:r>
          </a:p>
          <a:p>
            <a:pPr lvl="2"/>
            <a:r>
              <a:rPr lang="en-US" altLang="en-US" sz="2000" dirty="0"/>
              <a:t>Return immediately</a:t>
            </a:r>
          </a:p>
          <a:p>
            <a:pPr lvl="2"/>
            <a:r>
              <a:rPr lang="en-US" altLang="en-US" sz="2000" dirty="0"/>
              <a:t>Temporarily cache a message</a:t>
            </a:r>
          </a:p>
          <a:p>
            <a:pPr lvl="1"/>
            <a:endParaRPr lang="en-US" altLang="en-US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17415A41-B77C-44C2-A3A9-F61E201A8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Mach Messages</a:t>
            </a: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1448A0B1-912B-4A5D-AA68-2FA59417A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6365" y="2236304"/>
            <a:ext cx="493974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1" dirty="0">
                <a:latin typeface="Courier New" panose="02070309020205020404" pitchFamily="49" charset="0"/>
              </a:rPr>
              <a:t>#include&lt;</a:t>
            </a:r>
            <a:r>
              <a:rPr kumimoji="0" lang="en-US" altLang="en-US" sz="2000" b="1" dirty="0" err="1">
                <a:latin typeface="Courier New" panose="02070309020205020404" pitchFamily="49" charset="0"/>
              </a:rPr>
              <a:t>mach</a:t>
            </a:r>
            <a:r>
              <a:rPr kumimoji="0" lang="en-US" altLang="en-US" sz="2000" b="1" dirty="0">
                <a:latin typeface="Courier New" panose="02070309020205020404" pitchFamily="49" charset="0"/>
              </a:rPr>
              <a:t>/</a:t>
            </a:r>
            <a:r>
              <a:rPr kumimoji="0" lang="en-US" altLang="en-US" sz="2000" b="1" dirty="0" err="1">
                <a:latin typeface="Courier New" panose="02070309020205020404" pitchFamily="49" charset="0"/>
              </a:rPr>
              <a:t>mach.h</a:t>
            </a:r>
            <a:r>
              <a:rPr kumimoji="0" lang="en-US" altLang="en-US" sz="2000" b="1" dirty="0">
                <a:latin typeface="Courier New" panose="02070309020205020404" pitchFamily="49" charset="0"/>
              </a:rPr>
              <a:t>&gt;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1" dirty="0" err="1">
                <a:latin typeface="Courier New" panose="02070309020205020404" pitchFamily="49" charset="0"/>
              </a:rPr>
              <a:t>struct</a:t>
            </a:r>
            <a:r>
              <a:rPr kumimoji="0" lang="en-US" altLang="en-US" sz="2000" b="1" dirty="0">
                <a:latin typeface="Courier New" panose="02070309020205020404" pitchFamily="49" charset="0"/>
              </a:rPr>
              <a:t> message </a:t>
            </a:r>
            <a:r>
              <a:rPr kumimoji="0" lang="en-US" altLang="en-US" sz="1600" b="1" dirty="0">
                <a:latin typeface="Courier New" panose="02070309020205020404" pitchFamily="49" charset="0"/>
              </a:rPr>
              <a:t>{</a:t>
            </a:r>
            <a:br>
              <a:rPr kumimoji="0" lang="en-US" altLang="en-US" sz="1600" b="1" dirty="0">
                <a:latin typeface="Courier New" panose="02070309020205020404" pitchFamily="49" charset="0"/>
              </a:rPr>
            </a:br>
            <a:r>
              <a:rPr kumimoji="0" lang="en-US" altLang="en-US" sz="1600" b="1" dirty="0">
                <a:latin typeface="Courier New" panose="02070309020205020404" pitchFamily="49" charset="0"/>
              </a:rPr>
              <a:t>	</a:t>
            </a:r>
            <a:r>
              <a:rPr kumimoji="0" lang="en-US" altLang="en-US" sz="2000" b="1" dirty="0" err="1">
                <a:latin typeface="Courier New" panose="02070309020205020404" pitchFamily="49" charset="0"/>
              </a:rPr>
              <a:t>mach_msg_header_t</a:t>
            </a:r>
            <a:r>
              <a:rPr kumimoji="0" lang="en-US" altLang="en-US" sz="2000" b="1" dirty="0">
                <a:latin typeface="Courier New" panose="02070309020205020404" pitchFamily="49" charset="0"/>
              </a:rPr>
              <a:t> header;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1" dirty="0">
                <a:latin typeface="Courier New" panose="02070309020205020404" pitchFamily="49" charset="0"/>
              </a:rPr>
              <a:t>	</a:t>
            </a:r>
            <a:r>
              <a:rPr kumimoji="0" lang="en-US" altLang="en-US" sz="2000" b="1" dirty="0" err="1">
                <a:latin typeface="Courier New" panose="02070309020205020404" pitchFamily="49" charset="0"/>
              </a:rPr>
              <a:t>int</a:t>
            </a:r>
            <a:r>
              <a:rPr kumimoji="0" lang="en-US" altLang="en-US" sz="2000" b="1" dirty="0">
                <a:latin typeface="Courier New" panose="02070309020205020404" pitchFamily="49" charset="0"/>
              </a:rPr>
              <a:t> data;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1" dirty="0">
                <a:latin typeface="Courier New" panose="02070309020205020404" pitchFamily="49" charset="0"/>
              </a:rPr>
              <a:t>}</a:t>
            </a:r>
            <a:r>
              <a:rPr kumimoji="0" lang="en-US" altLang="en-US" sz="2000" b="1" dirty="0">
                <a:latin typeface="Courier New" panose="02070309020205020404" pitchFamily="49" charset="0"/>
              </a:rPr>
              <a:t>;</a:t>
            </a:r>
            <a:br>
              <a:rPr kumimoji="0" lang="en-US" altLang="en-US" sz="2000" b="1" dirty="0">
                <a:latin typeface="Courier New" panose="02070309020205020404" pitchFamily="49" charset="0"/>
              </a:rPr>
            </a:br>
            <a:r>
              <a:rPr kumimoji="0" lang="en-US" altLang="en-US" sz="2000" b="1" dirty="0">
                <a:latin typeface="Courier New" panose="02070309020205020404" pitchFamily="49" charset="0"/>
              </a:rPr>
              <a:t/>
            </a:r>
            <a:br>
              <a:rPr kumimoji="0" lang="en-US" altLang="en-US" sz="2000" b="1" dirty="0">
                <a:latin typeface="Courier New" panose="02070309020205020404" pitchFamily="49" charset="0"/>
              </a:rPr>
            </a:br>
            <a:r>
              <a:rPr kumimoji="0" lang="en-US" altLang="en-US" sz="2000" b="1" dirty="0" err="1">
                <a:latin typeface="Courier New" panose="02070309020205020404" pitchFamily="49" charset="0"/>
              </a:rPr>
              <a:t>mach</a:t>
            </a:r>
            <a:r>
              <a:rPr kumimoji="0" lang="en-US" altLang="en-US" sz="2000" b="1" dirty="0">
                <a:latin typeface="Courier New" panose="02070309020205020404" pitchFamily="49" charset="0"/>
              </a:rPr>
              <a:t> port t client;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1" dirty="0" err="1">
                <a:latin typeface="Courier New" panose="02070309020205020404" pitchFamily="49" charset="0"/>
              </a:rPr>
              <a:t>mach</a:t>
            </a:r>
            <a:r>
              <a:rPr kumimoji="0" lang="en-US" altLang="en-US" sz="2000" b="1" dirty="0">
                <a:latin typeface="Courier New" panose="02070309020205020404" pitchFamily="49" charset="0"/>
              </a:rPr>
              <a:t> port t server;</a:t>
            </a:r>
            <a:r>
              <a:rPr kumimoji="0" lang="en-US" altLang="en-US" b="1" dirty="0">
                <a:latin typeface="Courier New" panose="02070309020205020404" pitchFamily="49" charset="0"/>
              </a:rPr>
              <a:t/>
            </a:r>
            <a:br>
              <a:rPr kumimoji="0" lang="en-US" altLang="en-US" b="1" dirty="0">
                <a:latin typeface="Courier New" panose="02070309020205020404" pitchFamily="49" charset="0"/>
              </a:rPr>
            </a:br>
            <a:endParaRPr kumimoji="0" lang="en-US" altLang="en-US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BAB29CD7-9B87-4A97-899F-BD574BE8E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5350" y="225425"/>
            <a:ext cx="7639050" cy="576263"/>
          </a:xfrm>
        </p:spPr>
        <p:txBody>
          <a:bodyPr/>
          <a:lstStyle/>
          <a:p>
            <a:r>
              <a:rPr lang="en-US" altLang="en-US"/>
              <a:t>Mach Message Passing - Client</a:t>
            </a:r>
          </a:p>
        </p:txBody>
      </p:sp>
      <p:pic>
        <p:nvPicPr>
          <p:cNvPr id="105475" name="Picture 2">
            <a:extLst>
              <a:ext uri="{FF2B5EF4-FFF2-40B4-BE49-F238E27FC236}">
                <a16:creationId xmlns:a16="http://schemas.microsoft.com/office/drawing/2014/main" id="{14AE9FBD-1D09-463A-8495-50DD2E8C5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143000"/>
            <a:ext cx="66675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3CD3F126-E414-445F-91C4-4B40C1B15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225425"/>
            <a:ext cx="7526337" cy="576263"/>
          </a:xfrm>
        </p:spPr>
        <p:txBody>
          <a:bodyPr/>
          <a:lstStyle/>
          <a:p>
            <a:r>
              <a:rPr lang="en-US" altLang="en-US"/>
              <a:t>Mach Message Passing - Server</a:t>
            </a:r>
          </a:p>
        </p:txBody>
      </p:sp>
      <p:pic>
        <p:nvPicPr>
          <p:cNvPr id="106499" name="Picture 2">
            <a:extLst>
              <a:ext uri="{FF2B5EF4-FFF2-40B4-BE49-F238E27FC236}">
                <a16:creationId xmlns:a16="http://schemas.microsoft.com/office/drawing/2014/main" id="{1E944D3E-85FF-4626-840A-0177C14FA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633538"/>
            <a:ext cx="69977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>
            <a:extLst>
              <a:ext uri="{FF2B5EF4-FFF2-40B4-BE49-F238E27FC236}">
                <a16:creationId xmlns:a16="http://schemas.microsoft.com/office/drawing/2014/main" id="{9AA84AD8-45BC-496F-93D4-85BB20F8D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9603" y="170670"/>
            <a:ext cx="8229600" cy="576263"/>
          </a:xfrm>
        </p:spPr>
        <p:txBody>
          <a:bodyPr/>
          <a:lstStyle/>
          <a:p>
            <a:r>
              <a:rPr lang="en-US" altLang="en-US" dirty="0"/>
              <a:t>Examples of IPC Systems – Windows</a:t>
            </a:r>
          </a:p>
        </p:txBody>
      </p:sp>
      <p:sp>
        <p:nvSpPr>
          <p:cNvPr id="107523" name="Content Placeholder 2">
            <a:extLst>
              <a:ext uri="{FF2B5EF4-FFF2-40B4-BE49-F238E27FC236}">
                <a16:creationId xmlns:a16="http://schemas.microsoft.com/office/drawing/2014/main" id="{31766832-DFC8-4A86-A2CF-46CA4D6FAF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950" y="1154113"/>
            <a:ext cx="7667763" cy="4530725"/>
          </a:xfrm>
        </p:spPr>
        <p:txBody>
          <a:bodyPr/>
          <a:lstStyle/>
          <a:p>
            <a:r>
              <a:rPr lang="en-US" altLang="en-US" sz="2000" dirty="0"/>
              <a:t>Message-passing centric via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advanced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local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procedure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call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LPC</a:t>
            </a:r>
            <a:r>
              <a:rPr lang="en-US" altLang="en-US" sz="2000" b="1" dirty="0">
                <a:solidFill>
                  <a:srgbClr val="000000"/>
                </a:solidFill>
              </a:rPr>
              <a:t>)</a:t>
            </a:r>
            <a:r>
              <a:rPr lang="en-US" altLang="en-US" sz="2000" dirty="0"/>
              <a:t> facility</a:t>
            </a:r>
          </a:p>
          <a:p>
            <a:pPr lvl="1"/>
            <a:r>
              <a:rPr lang="en-US" altLang="en-US" sz="2000" dirty="0"/>
              <a:t>Only works between processes on the same system</a:t>
            </a:r>
          </a:p>
          <a:p>
            <a:pPr lvl="1"/>
            <a:r>
              <a:rPr lang="en-US" altLang="en-US" sz="2000" dirty="0"/>
              <a:t>Uses ports (like mailboxes) to establish and maintain communication channels</a:t>
            </a:r>
          </a:p>
          <a:p>
            <a:pPr lvl="1"/>
            <a:r>
              <a:rPr lang="en-US" altLang="en-US" sz="2000" dirty="0"/>
              <a:t>Communication works as follows:</a:t>
            </a:r>
          </a:p>
          <a:p>
            <a:pPr lvl="2"/>
            <a:r>
              <a:rPr lang="en-US" altLang="en-US" sz="2000" dirty="0"/>
              <a:t>The client opens a handle to the subsystem’</a:t>
            </a:r>
            <a:r>
              <a:rPr lang="en-US" altLang="ja-JP" sz="2000" dirty="0"/>
              <a:t>s </a:t>
            </a:r>
            <a:r>
              <a:rPr lang="en-US" altLang="ja-JP" sz="2000" b="1" dirty="0">
                <a:solidFill>
                  <a:srgbClr val="006699"/>
                </a:solidFill>
                <a:latin typeface="+mj-lt"/>
              </a:rPr>
              <a:t>connection</a:t>
            </a:r>
            <a:r>
              <a:rPr lang="en-US" altLang="ja-JP" sz="2000" b="1" dirty="0">
                <a:solidFill>
                  <a:srgbClr val="0000FF"/>
                </a:solidFill>
              </a:rPr>
              <a:t> </a:t>
            </a:r>
            <a:r>
              <a:rPr lang="en-US" altLang="ja-JP" sz="2000" b="1" dirty="0">
                <a:solidFill>
                  <a:srgbClr val="006699"/>
                </a:solidFill>
                <a:latin typeface="+mj-lt"/>
              </a:rPr>
              <a:t>port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object</a:t>
            </a:r>
            <a:endParaRPr lang="en-US" altLang="ja-JP" sz="2000" dirty="0"/>
          </a:p>
          <a:p>
            <a:pPr lvl="2"/>
            <a:r>
              <a:rPr lang="en-US" altLang="en-US" sz="2000" dirty="0"/>
              <a:t>The client sends a connection </a:t>
            </a:r>
            <a:r>
              <a:rPr lang="en-US" altLang="en-US" sz="2000" dirty="0" smtClean="0"/>
              <a:t>request</a:t>
            </a:r>
            <a:endParaRPr lang="en-US" altLang="en-US" sz="2000" dirty="0"/>
          </a:p>
          <a:p>
            <a:pPr lvl="2"/>
            <a:r>
              <a:rPr lang="en-US" altLang="en-US" sz="2000" dirty="0"/>
              <a:t>The server creates two private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communication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ports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dirty="0"/>
              <a:t>and returns the handle to one of them to the </a:t>
            </a:r>
            <a:r>
              <a:rPr lang="en-US" altLang="en-US" sz="2000" dirty="0" smtClean="0"/>
              <a:t>client</a:t>
            </a:r>
            <a:endParaRPr lang="en-US" altLang="en-US" sz="2000" dirty="0"/>
          </a:p>
          <a:p>
            <a:pPr lvl="2"/>
            <a:r>
              <a:rPr lang="en-US" altLang="en-US" sz="2000" dirty="0"/>
              <a:t>The client and server use the corresponding port handle to send messages or callbacks and to listen for </a:t>
            </a:r>
            <a:r>
              <a:rPr lang="en-US" altLang="en-US" sz="2000" dirty="0" smtClean="0"/>
              <a:t>replies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:a16="http://schemas.microsoft.com/office/drawing/2014/main" id="{1870AEF7-4CF4-41BC-81BB-29CC7F55A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525" y="228600"/>
            <a:ext cx="7810500" cy="576263"/>
          </a:xfrm>
        </p:spPr>
        <p:txBody>
          <a:bodyPr/>
          <a:lstStyle/>
          <a:p>
            <a:r>
              <a:rPr lang="en-US" altLang="en-US"/>
              <a:t>Local Procedure Calls in Windows</a:t>
            </a:r>
          </a:p>
        </p:txBody>
      </p:sp>
      <p:pic>
        <p:nvPicPr>
          <p:cNvPr id="109571" name="Picture 1">
            <a:extLst>
              <a:ext uri="{FF2B5EF4-FFF2-40B4-BE49-F238E27FC236}">
                <a16:creationId xmlns:a16="http://schemas.microsoft.com/office/drawing/2014/main" id="{0D6084EA-7656-42CC-8EAC-D97ED1345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820863"/>
            <a:ext cx="68897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0AFA67C-5037-4199-ADB3-2B949804B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2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Process in Memory</a:t>
            </a:r>
          </a:p>
        </p:txBody>
      </p:sp>
      <p:pic>
        <p:nvPicPr>
          <p:cNvPr id="15363" name="Picture 1">
            <a:extLst>
              <a:ext uri="{FF2B5EF4-FFF2-40B4-BE49-F238E27FC236}">
                <a16:creationId xmlns:a16="http://schemas.microsoft.com/office/drawing/2014/main" id="{56913459-B2A5-4780-A47A-63C55AF8C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41" y="1203811"/>
            <a:ext cx="3108118" cy="497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C25BF9C1-AE04-4A77-B3E6-FD94636BD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61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Pipes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2C682366-2987-469E-AF71-AD20FF741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154113"/>
            <a:ext cx="7588250" cy="4530725"/>
          </a:xfrm>
        </p:spPr>
        <p:txBody>
          <a:bodyPr/>
          <a:lstStyle/>
          <a:p>
            <a:r>
              <a:rPr lang="en-US" altLang="en-US" sz="2000" dirty="0"/>
              <a:t>Acts as a conduit allowing two processes to communicate</a:t>
            </a:r>
          </a:p>
          <a:p>
            <a:r>
              <a:rPr lang="en-US" altLang="en-US" sz="2000" dirty="0"/>
              <a:t>Issues:</a:t>
            </a:r>
          </a:p>
          <a:p>
            <a:pPr lvl="1"/>
            <a:r>
              <a:rPr lang="en-US" altLang="en-US" sz="2000" dirty="0"/>
              <a:t>Is communication unidirectional or bidirectional?</a:t>
            </a:r>
          </a:p>
          <a:p>
            <a:pPr lvl="1"/>
            <a:r>
              <a:rPr lang="en-US" altLang="en-US" sz="2000" dirty="0"/>
              <a:t>In the case of two-way communication, is it half or full-duplex?</a:t>
            </a:r>
          </a:p>
          <a:p>
            <a:pPr lvl="1"/>
            <a:r>
              <a:rPr lang="en-US" altLang="en-US" sz="2000" dirty="0"/>
              <a:t>Must there exist a relationship (i.e., </a:t>
            </a:r>
            <a:r>
              <a:rPr lang="en-US" altLang="en-US" sz="2000" b="1" i="1" dirty="0"/>
              <a:t>parent-child</a:t>
            </a:r>
            <a:r>
              <a:rPr lang="en-US" altLang="en-US" sz="2000" dirty="0"/>
              <a:t>) between the communicating processes?</a:t>
            </a:r>
          </a:p>
          <a:p>
            <a:pPr lvl="1"/>
            <a:r>
              <a:rPr lang="en-US" altLang="en-US" sz="2000" dirty="0"/>
              <a:t>Can the pipes be used over a network?</a:t>
            </a:r>
          </a:p>
          <a:p>
            <a:r>
              <a:rPr lang="en-US" altLang="en-US" sz="2000" b="1" dirty="0"/>
              <a:t>Ordinary pipes </a:t>
            </a:r>
            <a:r>
              <a:rPr lang="en-US" altLang="en-US" sz="2000" dirty="0"/>
              <a:t>– cannot be accessed  from outside the process that created it. Typically, a parent process creates a pipe and uses it to communicate with a child process that it </a:t>
            </a:r>
            <a:r>
              <a:rPr lang="en-US" altLang="en-US" sz="2000" dirty="0" smtClean="0"/>
              <a:t>created</a:t>
            </a:r>
            <a:endParaRPr lang="en-US" altLang="en-US" sz="2000" dirty="0"/>
          </a:p>
          <a:p>
            <a:r>
              <a:rPr lang="en-US" altLang="en-US" sz="2000" b="1" dirty="0"/>
              <a:t>Named pipes </a:t>
            </a:r>
            <a:r>
              <a:rPr lang="en-US" altLang="en-US" sz="2000" dirty="0"/>
              <a:t>– can be accessed without a parent-child </a:t>
            </a:r>
            <a:r>
              <a:rPr lang="en-US" altLang="en-US" sz="2000" dirty="0" smtClean="0"/>
              <a:t>relationship</a:t>
            </a:r>
            <a:endParaRPr lang="en-US" altLang="en-US" sz="2000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6">
            <a:extLst>
              <a:ext uri="{FF2B5EF4-FFF2-40B4-BE49-F238E27FC236}">
                <a16:creationId xmlns:a16="http://schemas.microsoft.com/office/drawing/2014/main" id="{39BA9E19-E982-409D-855A-7A7246EB3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3878"/>
            <a:ext cx="8229600" cy="576262"/>
          </a:xfrm>
        </p:spPr>
        <p:txBody>
          <a:bodyPr/>
          <a:lstStyle/>
          <a:p>
            <a:r>
              <a:rPr lang="en-US" altLang="en-US" dirty="0"/>
              <a:t>Ordinary Pipes</a:t>
            </a:r>
          </a:p>
        </p:txBody>
      </p:sp>
      <p:sp>
        <p:nvSpPr>
          <p:cNvPr id="113667" name="Content Placeholder 7">
            <a:extLst>
              <a:ext uri="{FF2B5EF4-FFF2-40B4-BE49-F238E27FC236}">
                <a16:creationId xmlns:a16="http://schemas.microsoft.com/office/drawing/2014/main" id="{F5BD8B2E-EBB3-49C3-9C8D-A24250F505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363" y="1138238"/>
            <a:ext cx="7537450" cy="4930775"/>
          </a:xfrm>
        </p:spPr>
        <p:txBody>
          <a:bodyPr/>
          <a:lstStyle/>
          <a:p>
            <a:r>
              <a:rPr lang="en-US" altLang="en-US" sz="2000" dirty="0"/>
              <a:t>Ordinary Pipes</a:t>
            </a:r>
            <a:r>
              <a:rPr lang="en-US" altLang="en-US" sz="2000" b="1" dirty="0"/>
              <a:t> </a:t>
            </a:r>
            <a:r>
              <a:rPr lang="en-US" altLang="en-US" sz="2000" dirty="0"/>
              <a:t>allow communication in standard producer-consumer style</a:t>
            </a:r>
          </a:p>
          <a:p>
            <a:r>
              <a:rPr lang="en-US" altLang="en-US" sz="2000" dirty="0"/>
              <a:t>Producer writes to one end (the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write-end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dirty="0"/>
              <a:t>of the pipe)</a:t>
            </a:r>
          </a:p>
          <a:p>
            <a:r>
              <a:rPr lang="en-US" altLang="en-US" sz="2000" dirty="0"/>
              <a:t>Consumer reads from the other end (the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read-end</a:t>
            </a:r>
            <a:r>
              <a:rPr lang="en-US" altLang="en-US" sz="2000" i="1" dirty="0"/>
              <a:t> </a:t>
            </a:r>
            <a:r>
              <a:rPr lang="en-US" altLang="en-US" sz="2000" dirty="0"/>
              <a:t>of the pipe)</a:t>
            </a:r>
          </a:p>
          <a:p>
            <a:r>
              <a:rPr lang="en-US" altLang="en-US" sz="2000" dirty="0"/>
              <a:t>Ordinary pipes are therefore unidirectional</a:t>
            </a:r>
          </a:p>
          <a:p>
            <a:r>
              <a:rPr lang="en-US" altLang="en-US" sz="2000" dirty="0"/>
              <a:t>Require parent-child relationship between communicating processes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r>
              <a:rPr lang="en-US" altLang="en-US" dirty="0"/>
              <a:t>Windows calls these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anonymous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pipes</a:t>
            </a:r>
          </a:p>
        </p:txBody>
      </p:sp>
      <p:pic>
        <p:nvPicPr>
          <p:cNvPr id="113668" name="Picture 1">
            <a:extLst>
              <a:ext uri="{FF2B5EF4-FFF2-40B4-BE49-F238E27FC236}">
                <a16:creationId xmlns:a16="http://schemas.microsoft.com/office/drawing/2014/main" id="{7F3119A2-4C8F-4927-A524-86ABC2A54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4027556"/>
            <a:ext cx="3889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Examples of Pipes in UNIX and Windows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Ordinary Pipes in UNIX </a:t>
            </a:r>
          </a:p>
          <a:p>
            <a:pPr lvl="1"/>
            <a:r>
              <a:rPr lang="en-US" altLang="zh-TW" dirty="0" smtClean="0"/>
              <a:t>fork(), read(), write</a:t>
            </a:r>
            <a:r>
              <a:rPr lang="en-US" altLang="zh-TW" smtClean="0"/>
              <a:t>(), wait(), close</a:t>
            </a:r>
            <a:r>
              <a:rPr lang="en-US" altLang="zh-TW" dirty="0" smtClean="0"/>
              <a:t>()</a:t>
            </a:r>
          </a:p>
          <a:p>
            <a:pPr lvl="1"/>
            <a:r>
              <a:rPr lang="en-US" altLang="zh-TW" dirty="0" smtClean="0"/>
              <a:t>(See Fig. 3.25 &amp; 3.26)</a:t>
            </a:r>
          </a:p>
          <a:p>
            <a:r>
              <a:rPr lang="en-US" altLang="zh-TW" dirty="0" smtClean="0"/>
              <a:t>Windows anonymous pipe – parent &amp; child process </a:t>
            </a:r>
          </a:p>
          <a:p>
            <a:pPr lvl="1"/>
            <a:r>
              <a:rPr lang="en-US" altLang="zh-TW" dirty="0" err="1" smtClean="0"/>
              <a:t>CreateProcess</a:t>
            </a:r>
            <a:r>
              <a:rPr lang="en-US" altLang="zh-TW" dirty="0" smtClean="0"/>
              <a:t>(), </a:t>
            </a:r>
            <a:r>
              <a:rPr lang="en-US" altLang="zh-TW" dirty="0" err="1" smtClean="0"/>
              <a:t>WriteFile</a:t>
            </a:r>
            <a:r>
              <a:rPr lang="en-US" altLang="zh-TW" dirty="0" smtClean="0"/>
              <a:t>(), </a:t>
            </a:r>
            <a:r>
              <a:rPr lang="en-US" altLang="zh-TW" dirty="0" err="1" smtClean="0"/>
              <a:t>ReadFile</a:t>
            </a:r>
            <a:r>
              <a:rPr lang="en-US" altLang="zh-TW" dirty="0" smtClean="0"/>
              <a:t>(), </a:t>
            </a:r>
            <a:r>
              <a:rPr lang="en-US" altLang="zh-TW" dirty="0" err="1" smtClean="0"/>
              <a:t>WaitForSingleObject</a:t>
            </a:r>
            <a:r>
              <a:rPr lang="en-US" altLang="zh-TW" dirty="0" smtClean="0"/>
              <a:t>(), </a:t>
            </a:r>
            <a:r>
              <a:rPr lang="en-US" altLang="zh-TW" dirty="0" err="1" smtClean="0"/>
              <a:t>CloseHandle</a:t>
            </a:r>
            <a:r>
              <a:rPr lang="en-US" altLang="zh-TW" dirty="0" smtClean="0"/>
              <a:t>()</a:t>
            </a:r>
          </a:p>
          <a:p>
            <a:pPr lvl="1"/>
            <a:r>
              <a:rPr lang="en-US" altLang="zh-TW" dirty="0" smtClean="0"/>
              <a:t>(See Fig. 3.27, 3.28, &amp; 3.29)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78149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737" y="1527767"/>
            <a:ext cx="4243500" cy="39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243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326" y="1233488"/>
            <a:ext cx="3338322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994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1087" y="1755100"/>
            <a:ext cx="4222800" cy="34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222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7966" y="1233488"/>
            <a:ext cx="3149043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677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375" y="1233488"/>
            <a:ext cx="5736224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234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6">
            <a:extLst>
              <a:ext uri="{FF2B5EF4-FFF2-40B4-BE49-F238E27FC236}">
                <a16:creationId xmlns:a16="http://schemas.microsoft.com/office/drawing/2014/main" id="{F46E3781-78DE-4BB1-BE01-A0E3071BA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217488"/>
            <a:ext cx="8229600" cy="576262"/>
          </a:xfrm>
        </p:spPr>
        <p:txBody>
          <a:bodyPr/>
          <a:lstStyle/>
          <a:p>
            <a:r>
              <a:rPr lang="en-US" altLang="en-US"/>
              <a:t>Named Pipes</a:t>
            </a:r>
          </a:p>
        </p:txBody>
      </p:sp>
      <p:sp>
        <p:nvSpPr>
          <p:cNvPr id="115715" name="Content Placeholder 7">
            <a:extLst>
              <a:ext uri="{FF2B5EF4-FFF2-40B4-BE49-F238E27FC236}">
                <a16:creationId xmlns:a16="http://schemas.microsoft.com/office/drawing/2014/main" id="{18F2E9C8-16A0-4DAA-AF49-56C9A6E9D6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5825" y="1233488"/>
            <a:ext cx="7651750" cy="4530725"/>
          </a:xfrm>
        </p:spPr>
        <p:txBody>
          <a:bodyPr/>
          <a:lstStyle/>
          <a:p>
            <a:r>
              <a:rPr lang="en-US" altLang="en-US" sz="2400" dirty="0"/>
              <a:t>Named Pipes are more powerful than ordinary pipes</a:t>
            </a:r>
          </a:p>
          <a:p>
            <a:r>
              <a:rPr lang="en-US" altLang="en-US" sz="2400" dirty="0"/>
              <a:t>Communication is bidirectional</a:t>
            </a:r>
          </a:p>
          <a:p>
            <a:r>
              <a:rPr lang="en-US" altLang="en-US" sz="2400" dirty="0"/>
              <a:t>No parent-child relationship is necessary between the communicating processes</a:t>
            </a:r>
          </a:p>
          <a:p>
            <a:r>
              <a:rPr lang="en-US" altLang="en-US" sz="2400" dirty="0"/>
              <a:t>Several processes can use the named pipe for communication</a:t>
            </a:r>
          </a:p>
          <a:p>
            <a:r>
              <a:rPr lang="en-US" altLang="en-US" sz="2400" dirty="0"/>
              <a:t>Provided on both UNIX and Windows systems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A75C715D-993B-44C7-ADB7-9A677E467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6763" y="2365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Communications in Client-Server Systems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4D67705B-FB5C-413D-B899-1A626A2B7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233488"/>
            <a:ext cx="6794500" cy="4530725"/>
          </a:xfrm>
        </p:spPr>
        <p:txBody>
          <a:bodyPr/>
          <a:lstStyle/>
          <a:p>
            <a:r>
              <a:rPr lang="en-US" altLang="en-US" sz="2400" dirty="0"/>
              <a:t>Sockets</a:t>
            </a:r>
          </a:p>
          <a:p>
            <a:r>
              <a:rPr lang="en-US" altLang="en-US" sz="2400" dirty="0"/>
              <a:t>Remote Procedure Calls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F0918BC-EE47-4B64-B75C-97D41C08D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057" y="196397"/>
            <a:ext cx="8077200" cy="576263"/>
          </a:xfrm>
        </p:spPr>
        <p:txBody>
          <a:bodyPr/>
          <a:lstStyle/>
          <a:p>
            <a:r>
              <a:rPr lang="en-US" altLang="en-US" dirty="0"/>
              <a:t>Memory Layout of a C Program</a:t>
            </a:r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id="{E58EFC16-5ABF-4B34-B546-50AB9FB81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9" y="1440415"/>
            <a:ext cx="8328290" cy="395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9A89FFA0-4422-4D97-8EC3-0539C7C28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Sockets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7EE1CFE9-1B2A-4F4F-8A26-40D04D747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154113"/>
            <a:ext cx="7632700" cy="4530725"/>
          </a:xfrm>
        </p:spPr>
        <p:txBody>
          <a:bodyPr/>
          <a:lstStyle/>
          <a:p>
            <a:r>
              <a:rPr lang="en-US" altLang="en-US" sz="2400" dirty="0"/>
              <a:t>A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socket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dirty="0"/>
              <a:t>is defined as an endpoint for communication</a:t>
            </a:r>
            <a:endParaRPr lang="en-US" altLang="en-US" sz="1000" dirty="0"/>
          </a:p>
          <a:p>
            <a:r>
              <a:rPr lang="en-US" altLang="en-US" sz="2400" dirty="0"/>
              <a:t>Concatenation of IP address and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port</a:t>
            </a:r>
            <a:r>
              <a:rPr lang="en-US" altLang="en-US" sz="2400" dirty="0"/>
              <a:t> – a number included at start of message packet to differentiate network services on a host</a:t>
            </a:r>
            <a:endParaRPr lang="en-US" altLang="en-US" sz="1000" dirty="0"/>
          </a:p>
          <a:p>
            <a:r>
              <a:rPr lang="en-US" altLang="en-US" sz="2400" dirty="0"/>
              <a:t>The socket </a:t>
            </a:r>
            <a:r>
              <a:rPr lang="en-US" altLang="en-US" sz="2400" b="1" dirty="0"/>
              <a:t>161.25.19.8:1625</a:t>
            </a:r>
            <a:r>
              <a:rPr lang="en-US" altLang="en-US" sz="2400" dirty="0"/>
              <a:t> refers to port </a:t>
            </a:r>
            <a:r>
              <a:rPr lang="en-US" altLang="en-US" sz="2400" b="1" dirty="0"/>
              <a:t>1625</a:t>
            </a:r>
            <a:r>
              <a:rPr lang="en-US" altLang="en-US" sz="2400" dirty="0"/>
              <a:t> on host </a:t>
            </a:r>
            <a:r>
              <a:rPr lang="en-US" altLang="en-US" sz="2400" b="1" dirty="0"/>
              <a:t>161.25.19.8</a:t>
            </a:r>
            <a:endParaRPr lang="en-US" altLang="en-US" sz="1000" b="1" dirty="0"/>
          </a:p>
          <a:p>
            <a:r>
              <a:rPr lang="en-US" altLang="en-US" sz="2400" dirty="0"/>
              <a:t>Communication consists between a pair of sockets</a:t>
            </a:r>
            <a:endParaRPr lang="en-US" altLang="en-US" sz="1000" dirty="0"/>
          </a:p>
          <a:p>
            <a:r>
              <a:rPr lang="en-US" altLang="en-US" sz="2400" dirty="0"/>
              <a:t>All ports below 1024 are </a:t>
            </a:r>
            <a:r>
              <a:rPr lang="en-US" altLang="en-US" sz="2400" b="1" i="1" dirty="0"/>
              <a:t>well known</a:t>
            </a:r>
            <a:r>
              <a:rPr lang="en-US" altLang="en-US" sz="2400" dirty="0"/>
              <a:t>, used for standard services</a:t>
            </a:r>
            <a:endParaRPr lang="en-US" altLang="en-US" sz="1000" dirty="0"/>
          </a:p>
          <a:p>
            <a:r>
              <a:rPr lang="en-US" altLang="en-US" sz="2400" dirty="0"/>
              <a:t>Special IP address 127.0.0.1 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loopback</a:t>
            </a:r>
            <a:r>
              <a:rPr lang="en-US" altLang="en-US" sz="2400" dirty="0"/>
              <a:t>) to refer to system on which process is running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2ED2E090-F4D8-4519-90FE-FAC4503D2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238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 Communication</a:t>
            </a:r>
          </a:p>
        </p:txBody>
      </p:sp>
      <p:pic>
        <p:nvPicPr>
          <p:cNvPr id="121859" name="Picture 1">
            <a:extLst>
              <a:ext uri="{FF2B5EF4-FFF2-40B4-BE49-F238E27FC236}">
                <a16:creationId xmlns:a16="http://schemas.microsoft.com/office/drawing/2014/main" id="{4D63FFD0-5A8A-4D78-9147-3649FE911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676400"/>
            <a:ext cx="5440362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/>
          <a:stretch/>
        </p:blipFill>
        <p:spPr>
          <a:xfrm>
            <a:off x="2095166" y="894522"/>
            <a:ext cx="4801268" cy="596347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Berkeley Socket API (in C)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 Example of TCP Socket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90575" y="1650184"/>
            <a:ext cx="45322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100" dirty="0" smtClean="0"/>
              <a:t>[Source: https</a:t>
            </a:r>
            <a:r>
              <a:rPr lang="en-US" altLang="zh-TW" sz="1100" dirty="0"/>
              <a:t>://</a:t>
            </a:r>
            <a:r>
              <a:rPr lang="en-US" altLang="zh-TW" sz="1100" dirty="0" smtClean="0"/>
              <a:t>en.wikipedia.org/wiki/Berkeley_sockets]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5888994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AC43FE53-E6DD-4685-9922-7444BF8AF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Sockets in Java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FDE461F4-16B3-46F4-BD43-800014F0C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3419475" cy="4530725"/>
          </a:xfrm>
        </p:spPr>
        <p:txBody>
          <a:bodyPr/>
          <a:lstStyle/>
          <a:p>
            <a:r>
              <a:rPr lang="en-US" altLang="en-US" sz="2000" dirty="0"/>
              <a:t>Three types of sockets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Connection-oriented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dirty="0"/>
              <a:t>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TCP</a:t>
            </a:r>
            <a:r>
              <a:rPr lang="en-US" altLang="en-US" sz="2000" dirty="0"/>
              <a:t>)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Connectionless</a:t>
            </a:r>
            <a:r>
              <a:rPr lang="en-US" altLang="en-US" sz="2000" dirty="0"/>
              <a:t> 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UDP</a:t>
            </a:r>
            <a:r>
              <a:rPr lang="en-US" altLang="en-US" sz="2000" dirty="0"/>
              <a:t>)</a:t>
            </a:r>
          </a:p>
          <a:p>
            <a:pPr lvl="1"/>
            <a:r>
              <a:rPr lang="en-US" altLang="en-US" sz="2000" b="1" dirty="0" err="1">
                <a:latin typeface="Courier New" panose="02070309020205020404" pitchFamily="49" charset="0"/>
              </a:rPr>
              <a:t>MulticastSocket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class – </a:t>
            </a:r>
            <a:r>
              <a:rPr lang="en-US" altLang="en-US" sz="2000" dirty="0"/>
              <a:t>data can be sent to multiple recipients</a:t>
            </a:r>
          </a:p>
          <a:p>
            <a:r>
              <a:rPr lang="en-US" altLang="en-US" sz="2000" dirty="0"/>
              <a:t>Consider this “Date” server in Java: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pic>
        <p:nvPicPr>
          <p:cNvPr id="123908" name="Picture 1">
            <a:extLst>
              <a:ext uri="{FF2B5EF4-FFF2-40B4-BE49-F238E27FC236}">
                <a16:creationId xmlns:a16="http://schemas.microsoft.com/office/drawing/2014/main" id="{EEE0770C-1450-4345-BEEA-A9C8ED78C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1233488"/>
            <a:ext cx="4740275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>
            <a:extLst>
              <a:ext uri="{FF2B5EF4-FFF2-40B4-BE49-F238E27FC236}">
                <a16:creationId xmlns:a16="http://schemas.microsoft.com/office/drawing/2014/main" id="{C7511513-CD31-4692-851D-D1DB58E82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Sockets in Java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8969296-5702-413C-B856-961B30BD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1123950"/>
            <a:ext cx="285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dirty="0">
                <a:latin typeface="+mn-lt"/>
              </a:rPr>
              <a:t>The equivalent Date client</a:t>
            </a:r>
          </a:p>
        </p:txBody>
      </p:sp>
      <p:pic>
        <p:nvPicPr>
          <p:cNvPr id="125956" name="Picture 3">
            <a:extLst>
              <a:ext uri="{FF2B5EF4-FFF2-40B4-BE49-F238E27FC236}">
                <a16:creationId xmlns:a16="http://schemas.microsoft.com/office/drawing/2014/main" id="{80564BD1-BFAE-4AE7-BD99-CC3DE4A87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1620838"/>
            <a:ext cx="4954588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E01BCD28-A345-4D38-A597-097FF1FEF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3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Remote Procedure Calls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CDEC6CAE-EDD4-4F10-873D-FB38F22E6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138238"/>
            <a:ext cx="8033578" cy="4867275"/>
          </a:xfrm>
        </p:spPr>
        <p:txBody>
          <a:bodyPr/>
          <a:lstStyle/>
          <a:p>
            <a:r>
              <a:rPr lang="en-US" altLang="en-US" sz="2400" dirty="0"/>
              <a:t>Remote procedure call (RPC) abstracts procedure calls between processes on networked systems</a:t>
            </a:r>
          </a:p>
          <a:p>
            <a:pPr lvl="1"/>
            <a:r>
              <a:rPr lang="en-US" altLang="en-US" sz="2400" dirty="0"/>
              <a:t>Again uses ports for service differentiation</a:t>
            </a:r>
          </a:p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Stubs</a:t>
            </a:r>
            <a:r>
              <a:rPr lang="en-US" altLang="en-US" sz="2400" dirty="0"/>
              <a:t> – client-side proxy for the actual procedure on the server</a:t>
            </a:r>
          </a:p>
          <a:p>
            <a:r>
              <a:rPr lang="en-US" altLang="en-US" sz="2400" dirty="0"/>
              <a:t>The client-side stub locates the server and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marshalls</a:t>
            </a:r>
            <a:r>
              <a:rPr lang="en-US" altLang="en-US" sz="2400" dirty="0"/>
              <a:t> the parameters</a:t>
            </a:r>
          </a:p>
          <a:p>
            <a:r>
              <a:rPr lang="en-US" altLang="en-US" sz="2400" dirty="0"/>
              <a:t>The server-side stub receives this message, unpacks the marshalled parameters, and performs the procedure on the server</a:t>
            </a:r>
          </a:p>
          <a:p>
            <a:r>
              <a:rPr lang="en-US" altLang="en-US" sz="2400" dirty="0"/>
              <a:t>On Windows, stub code compile from specification written in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Microsoft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Interface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Definition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Language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dirty="0"/>
              <a:t>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MIDL</a:t>
            </a:r>
            <a:r>
              <a:rPr lang="en-US" altLang="en-US" sz="2400" dirty="0"/>
              <a:t>)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3CFC0513-6498-44D9-8826-FE7B637CB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Remote Procedure Calls (Cont.)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2D773B3E-1F58-47D6-A600-27575633E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969963"/>
            <a:ext cx="7672388" cy="4675187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2000" dirty="0"/>
          </a:p>
          <a:p>
            <a:r>
              <a:rPr lang="en-US" altLang="en-US" sz="2400" dirty="0"/>
              <a:t>Data representation handled via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External Data Representation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dirty="0"/>
              <a:t>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XDL</a:t>
            </a:r>
            <a:r>
              <a:rPr lang="en-US" altLang="en-US" sz="2400" dirty="0"/>
              <a:t>) format to account for different architectures</a:t>
            </a:r>
          </a:p>
          <a:p>
            <a:pPr lvl="1"/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Big-endian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dirty="0"/>
              <a:t>and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little-endian</a:t>
            </a:r>
          </a:p>
          <a:p>
            <a:r>
              <a:rPr lang="en-US" altLang="en-US" sz="2400" dirty="0"/>
              <a:t>Remote communication has more failure scenarios than local</a:t>
            </a:r>
          </a:p>
          <a:p>
            <a:pPr lvl="1"/>
            <a:r>
              <a:rPr lang="en-US" altLang="en-US" sz="2400" dirty="0"/>
              <a:t>Messages can be delivered </a:t>
            </a:r>
            <a:r>
              <a:rPr lang="en-US" altLang="en-US" sz="2400" b="1" i="1" dirty="0"/>
              <a:t>exactly once </a:t>
            </a:r>
            <a:r>
              <a:rPr lang="en-US" altLang="en-US" sz="2400" dirty="0"/>
              <a:t>rather than </a:t>
            </a:r>
            <a:r>
              <a:rPr lang="en-US" altLang="en-US" sz="2400" b="1" i="1" dirty="0"/>
              <a:t>at most once</a:t>
            </a:r>
          </a:p>
          <a:p>
            <a:r>
              <a:rPr lang="en-US" altLang="en-US" sz="2400" dirty="0"/>
              <a:t>OS typically provides a rendezvous (or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matchmaker</a:t>
            </a:r>
            <a:r>
              <a:rPr lang="en-US" altLang="en-US" sz="2400" dirty="0"/>
              <a:t>) service to connect client and server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D538A429-F2A7-4F7C-87E2-EEC652982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Execution of RPC</a:t>
            </a:r>
          </a:p>
        </p:txBody>
      </p:sp>
      <p:pic>
        <p:nvPicPr>
          <p:cNvPr id="131075" name="Picture 1">
            <a:extLst>
              <a:ext uri="{FF2B5EF4-FFF2-40B4-BE49-F238E27FC236}">
                <a16:creationId xmlns:a16="http://schemas.microsoft.com/office/drawing/2014/main" id="{ECFE0A42-3507-487F-9D40-A6D4040A6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09638"/>
            <a:ext cx="44196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 bwMode="auto">
          <a:xfrm>
            <a:off x="3935896" y="2474843"/>
            <a:ext cx="1311965" cy="149087"/>
          </a:xfrm>
          <a:prstGeom prst="roundRect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5" name="圓角矩形 4"/>
          <p:cNvSpPr/>
          <p:nvPr/>
        </p:nvSpPr>
        <p:spPr bwMode="auto">
          <a:xfrm>
            <a:off x="3916017" y="3819938"/>
            <a:ext cx="1311965" cy="149087"/>
          </a:xfrm>
          <a:prstGeom prst="roundRect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7036904" y="1113183"/>
            <a:ext cx="1759226" cy="1083365"/>
          </a:xfrm>
          <a:prstGeom prst="wedgeRoundRectCallout">
            <a:avLst>
              <a:gd name="adj1" fmla="val -91267"/>
              <a:gd name="adj2" fmla="val 64068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FF0000"/>
                </a:solidFill>
              </a:rPr>
              <a:t>Portmapper</a:t>
            </a:r>
            <a:r>
              <a:rPr lang="en-US" altLang="zh-TW" dirty="0" smtClean="0">
                <a:solidFill>
                  <a:srgbClr val="FF0000"/>
                </a:solidFill>
              </a:rPr>
              <a:t> (or </a:t>
            </a:r>
            <a:r>
              <a:rPr lang="en-US" altLang="zh-TW" dirty="0" err="1" smtClean="0">
                <a:solidFill>
                  <a:srgbClr val="FF0000"/>
                </a:solidFill>
              </a:rPr>
              <a:t>rpcbind</a:t>
            </a:r>
            <a:r>
              <a:rPr lang="en-US" altLang="zh-TW" dirty="0" smtClean="0">
                <a:solidFill>
                  <a:srgbClr val="FF0000"/>
                </a:solidFill>
              </a:rPr>
              <a:t>): port 111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RPC Flow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Check RFC 5531 for more details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75" y="1658955"/>
            <a:ext cx="5804450" cy="453705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2827" y="6163244"/>
            <a:ext cx="7673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100" dirty="0" smtClean="0"/>
              <a:t>[Source</a:t>
            </a:r>
            <a:r>
              <a:rPr lang="en-US" altLang="zh-TW" sz="1100" dirty="0"/>
              <a:t>: https://www.ibm.com/support/knowledgecenter/en/ssw_aix_71/commprogramming/rpc_mod.html]</a:t>
            </a:r>
            <a:endParaRPr lang="zh-TW" altLang="en-US" sz="1100" dirty="0"/>
          </a:p>
        </p:txBody>
      </p:sp>
      <p:cxnSp>
        <p:nvCxnSpPr>
          <p:cNvPr id="6" name="直線接點 5"/>
          <p:cNvCxnSpPr/>
          <p:nvPr/>
        </p:nvCxnSpPr>
        <p:spPr bwMode="auto">
          <a:xfrm flipV="1">
            <a:off x="549965" y="3091622"/>
            <a:ext cx="7891670" cy="99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536714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81719306-4F82-48FE-911C-AE3ACD5990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890CFA9-9E5C-4419-8C0A-3AE15BC75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0488" y="228600"/>
            <a:ext cx="6251575" cy="576263"/>
          </a:xfrm>
        </p:spPr>
        <p:txBody>
          <a:bodyPr/>
          <a:lstStyle/>
          <a:p>
            <a:pPr eaLnBrk="1" hangingPunct="1"/>
            <a:r>
              <a:rPr lang="en-US" altLang="en-US"/>
              <a:t>Process State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24CBB90-3DD4-48C6-830E-D5B680DA8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46188"/>
            <a:ext cx="7691507" cy="3254375"/>
          </a:xfrm>
        </p:spPr>
        <p:txBody>
          <a:bodyPr/>
          <a:lstStyle/>
          <a:p>
            <a:r>
              <a:rPr lang="en-US" altLang="en-US" sz="2400" dirty="0"/>
              <a:t>As a process executes, it changes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state</a:t>
            </a:r>
          </a:p>
          <a:p>
            <a:pPr lvl="1"/>
            <a:r>
              <a:rPr lang="en-US" altLang="en-US" sz="2400" b="1" dirty="0"/>
              <a:t>New</a:t>
            </a:r>
            <a:r>
              <a:rPr lang="en-US" altLang="en-US" sz="2400" dirty="0"/>
              <a:t>:  The process is being created</a:t>
            </a:r>
          </a:p>
          <a:p>
            <a:pPr lvl="1"/>
            <a:r>
              <a:rPr lang="en-US" altLang="en-US" sz="2400" b="1" dirty="0"/>
              <a:t>Running</a:t>
            </a:r>
            <a:r>
              <a:rPr lang="en-US" altLang="en-US" sz="2400" dirty="0"/>
              <a:t>:  Instructions are being executed</a:t>
            </a:r>
          </a:p>
          <a:p>
            <a:pPr lvl="1"/>
            <a:r>
              <a:rPr lang="en-US" altLang="en-US" sz="2400" b="1" dirty="0"/>
              <a:t>Waiting</a:t>
            </a:r>
            <a:r>
              <a:rPr lang="en-US" altLang="en-US" sz="2400" dirty="0"/>
              <a:t>:  The process is waiting for some event to occur</a:t>
            </a:r>
          </a:p>
          <a:p>
            <a:pPr lvl="1"/>
            <a:r>
              <a:rPr lang="en-US" altLang="en-US" sz="2400" b="1" dirty="0"/>
              <a:t>Ready</a:t>
            </a:r>
            <a:r>
              <a:rPr lang="en-US" altLang="en-US" sz="2400" dirty="0"/>
              <a:t>:  The process is waiting to be assigned to a processor</a:t>
            </a:r>
          </a:p>
          <a:p>
            <a:pPr lvl="1"/>
            <a:r>
              <a:rPr lang="en-US" altLang="en-US" sz="2400" b="1" dirty="0"/>
              <a:t>Terminated</a:t>
            </a:r>
            <a:r>
              <a:rPr lang="en-US" altLang="en-US" sz="2400" dirty="0"/>
              <a:t>:  The process has finished execution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9141823-0818-4D21-8248-27E5004AC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8600"/>
            <a:ext cx="7937500" cy="576263"/>
          </a:xfrm>
        </p:spPr>
        <p:txBody>
          <a:bodyPr/>
          <a:lstStyle/>
          <a:p>
            <a:pPr eaLnBrk="1" hangingPunct="1"/>
            <a:r>
              <a:rPr lang="en-US" altLang="en-US"/>
              <a:t>Producer-Consumer Problem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9B8C2EA-F3A4-449A-81E9-2FC5EC36E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4388" y="1214438"/>
            <a:ext cx="6825665" cy="4344151"/>
          </a:xfrm>
        </p:spPr>
        <p:txBody>
          <a:bodyPr/>
          <a:lstStyle/>
          <a:p>
            <a:r>
              <a:rPr lang="en-US" altLang="en-US" dirty="0"/>
              <a:t>Paradigm for cooperating processes:</a:t>
            </a:r>
          </a:p>
          <a:p>
            <a:pPr lvl="1"/>
            <a:r>
              <a:rPr lang="en-US" altLang="en-US" i="1" dirty="0"/>
              <a:t>producer</a:t>
            </a:r>
            <a:r>
              <a:rPr lang="en-US" altLang="en-US" dirty="0"/>
              <a:t> process produces information that is consumed by a </a:t>
            </a:r>
            <a:r>
              <a:rPr lang="en-US" altLang="en-US" i="1" dirty="0"/>
              <a:t>consumer</a:t>
            </a:r>
            <a:r>
              <a:rPr lang="en-US" altLang="en-US" dirty="0"/>
              <a:t> process</a:t>
            </a:r>
          </a:p>
          <a:p>
            <a:r>
              <a:rPr lang="en-US" altLang="en-US" dirty="0"/>
              <a:t>Two variations: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unbounded-buffer </a:t>
            </a:r>
            <a:r>
              <a:rPr lang="en-US" altLang="en-US" dirty="0"/>
              <a:t>places no practical limit on the size of the buffer:</a:t>
            </a:r>
          </a:p>
          <a:p>
            <a:pPr lvl="2"/>
            <a:r>
              <a:rPr lang="en-US" altLang="en-US" dirty="0"/>
              <a:t>Producer never waits</a:t>
            </a:r>
          </a:p>
          <a:p>
            <a:pPr lvl="2"/>
            <a:r>
              <a:rPr lang="en-US" altLang="en-US" dirty="0"/>
              <a:t>Consumer waits if there is no buffer to consume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bounded-buffer </a:t>
            </a:r>
            <a:r>
              <a:rPr lang="en-US" altLang="en-US" dirty="0"/>
              <a:t>assumes that there is a fixed buffer size</a:t>
            </a:r>
          </a:p>
          <a:p>
            <a:pPr lvl="2"/>
            <a:r>
              <a:rPr lang="en-US" altLang="en-US" dirty="0"/>
              <a:t>Producer must wait if all buffers are full</a:t>
            </a:r>
          </a:p>
          <a:p>
            <a:pPr lvl="2"/>
            <a:r>
              <a:rPr lang="en-US" altLang="en-US" dirty="0"/>
              <a:t>Consumer waits if there is no buffer to consume</a:t>
            </a:r>
          </a:p>
        </p:txBody>
      </p:sp>
    </p:spTree>
    <p:extLst>
      <p:ext uri="{BB962C8B-B14F-4D97-AF65-F5344CB8AC3E}">
        <p14:creationId xmlns:p14="http://schemas.microsoft.com/office/powerpoint/2010/main" val="22538635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57EF3B1-9524-4F9F-8D41-66B70E161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0450" y="222250"/>
            <a:ext cx="7626350" cy="576263"/>
          </a:xfrm>
        </p:spPr>
        <p:txBody>
          <a:bodyPr/>
          <a:lstStyle/>
          <a:p>
            <a:pPr eaLnBrk="1" hangingPunct="1"/>
            <a:r>
              <a:rPr lang="en-US" altLang="en-US"/>
              <a:t>Cooperating Processes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B798C0ED-ADE6-4E25-8FAE-2D195C2DF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529513" cy="4530725"/>
          </a:xfrm>
        </p:spPr>
        <p:txBody>
          <a:bodyPr/>
          <a:lstStyle/>
          <a:p>
            <a:r>
              <a:rPr lang="en-US" altLang="en-US" b="1" i="1"/>
              <a:t>Independent</a:t>
            </a:r>
            <a:r>
              <a:rPr lang="en-US" altLang="en-US"/>
              <a:t> process cannot affect or be affected by the execution of another process</a:t>
            </a:r>
          </a:p>
          <a:p>
            <a:r>
              <a:rPr lang="en-US" altLang="en-US" b="1" i="1">
                <a:solidFill>
                  <a:srgbClr val="000000"/>
                </a:solidFill>
              </a:rPr>
              <a:t>Cooperating</a:t>
            </a:r>
            <a:r>
              <a:rPr lang="en-US" altLang="en-US"/>
              <a:t> process can affect or be affected by the execution of another process</a:t>
            </a:r>
          </a:p>
          <a:p>
            <a:r>
              <a:rPr lang="en-US" altLang="en-US"/>
              <a:t>Advantages of process cooperation</a:t>
            </a:r>
          </a:p>
          <a:p>
            <a:pPr lvl="1"/>
            <a:r>
              <a:rPr lang="en-US" altLang="en-US"/>
              <a:t>Information sharing </a:t>
            </a:r>
          </a:p>
          <a:p>
            <a:pPr lvl="1"/>
            <a:r>
              <a:rPr lang="en-US" altLang="en-US"/>
              <a:t>Computation speed-up</a:t>
            </a:r>
          </a:p>
          <a:p>
            <a:pPr lvl="1"/>
            <a:r>
              <a:rPr lang="en-US" altLang="en-US"/>
              <a:t>Modularity</a:t>
            </a:r>
          </a:p>
          <a:p>
            <a:pPr lvl="1"/>
            <a:r>
              <a:rPr lang="en-US" altLang="en-US"/>
              <a:t>Convenience</a:t>
            </a:r>
          </a:p>
        </p:txBody>
      </p:sp>
    </p:spTree>
    <p:extLst>
      <p:ext uri="{BB962C8B-B14F-4D97-AF65-F5344CB8AC3E}">
        <p14:creationId xmlns:p14="http://schemas.microsoft.com/office/powerpoint/2010/main" val="24933252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066DE404-CE0D-4099-B2D8-AC3784357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55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Synchronization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7B9D991-600B-415B-8F62-A95ED2FAF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1050925"/>
            <a:ext cx="7716838" cy="4984750"/>
          </a:xfrm>
        </p:spPr>
        <p:txBody>
          <a:bodyPr/>
          <a:lstStyle/>
          <a:p>
            <a:pPr marL="379413" indent="-379413">
              <a:defRPr/>
            </a:pPr>
            <a:r>
              <a:rPr lang="en-US" dirty="0">
                <a:cs typeface="ＭＳ Ｐゴシック" charset="-128"/>
              </a:rPr>
              <a:t>Message passing may be either blocking or non-blocking</a:t>
            </a:r>
          </a:p>
          <a:p>
            <a:pPr marL="779463" lvl="1" indent="-379413">
              <a:defRPr/>
            </a:pPr>
            <a:r>
              <a:rPr lang="en-US" b="1" dirty="0">
                <a:solidFill>
                  <a:srgbClr val="3366FF"/>
                </a:solidFill>
                <a:cs typeface="ＭＳ Ｐゴシック" charset="-128"/>
              </a:rPr>
              <a:t>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3366FF"/>
                </a:solidFill>
                <a:cs typeface="ＭＳ Ｐゴシック" charset="-128"/>
              </a:rPr>
              <a:t>synchronous</a:t>
            </a:r>
          </a:p>
          <a:p>
            <a:pPr marL="1141413" lvl="2" indent="-341313">
              <a:defRPr/>
            </a:pPr>
            <a:r>
              <a:rPr lang="en-US" b="1" dirty="0"/>
              <a:t>Blocking send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sender is blocked until the message is received</a:t>
            </a:r>
          </a:p>
          <a:p>
            <a:pPr marL="1141413" lvl="2" indent="-341313">
              <a:defRPr/>
            </a:pPr>
            <a:r>
              <a:rPr lang="en-US" b="1" dirty="0"/>
              <a:t>Blocking receive </a:t>
            </a:r>
            <a:r>
              <a:rPr lang="en-US" dirty="0"/>
              <a:t>--</a:t>
            </a:r>
            <a:r>
              <a:rPr lang="en-US" b="1" dirty="0"/>
              <a:t> </a:t>
            </a:r>
            <a:r>
              <a:rPr lang="en-US" dirty="0"/>
              <a:t>the receiver is  blocked until a message is available</a:t>
            </a:r>
          </a:p>
          <a:p>
            <a:pPr marL="779463" lvl="1" indent="-379413">
              <a:defRPr/>
            </a:pPr>
            <a:r>
              <a:rPr lang="en-US" b="1" dirty="0">
                <a:solidFill>
                  <a:srgbClr val="3366FF"/>
                </a:solidFill>
                <a:cs typeface="ＭＳ Ｐゴシック" charset="-128"/>
              </a:rPr>
              <a:t>Non-blocking</a:t>
            </a:r>
            <a:r>
              <a:rPr lang="en-US" dirty="0">
                <a:cs typeface="ＭＳ Ｐゴシック" charset="-128"/>
              </a:rPr>
              <a:t> is considered </a:t>
            </a:r>
            <a:r>
              <a:rPr lang="en-US" b="1" dirty="0">
                <a:solidFill>
                  <a:srgbClr val="3366FF"/>
                </a:solidFill>
                <a:cs typeface="ＭＳ Ｐゴシック" charset="-128"/>
              </a:rPr>
              <a:t>asynchronous</a:t>
            </a:r>
          </a:p>
          <a:p>
            <a:pPr marL="1141413" lvl="2" indent="-341313">
              <a:defRPr/>
            </a:pPr>
            <a:r>
              <a:rPr lang="en-US" b="1" dirty="0"/>
              <a:t>Non-blocking send</a:t>
            </a:r>
            <a:r>
              <a:rPr lang="en-US" dirty="0"/>
              <a:t> -- the sender sends the message and continue</a:t>
            </a:r>
          </a:p>
          <a:p>
            <a:pPr marL="1141413" lvl="2" indent="-341313">
              <a:defRPr/>
            </a:pPr>
            <a:r>
              <a:rPr lang="en-US" b="1" dirty="0"/>
              <a:t>Non-blocking receive</a:t>
            </a:r>
            <a:r>
              <a:rPr lang="en-US" dirty="0"/>
              <a:t> -- the receiver receives:</a:t>
            </a:r>
          </a:p>
          <a:p>
            <a:pPr marL="1141413" lvl="2" indent="-341313">
              <a:defRPr/>
            </a:pPr>
            <a:r>
              <a:rPr lang="en-US" dirty="0"/>
              <a:t>A valid message,  or </a:t>
            </a:r>
          </a:p>
          <a:p>
            <a:pPr marL="1141413" lvl="2" indent="-341313">
              <a:defRPr/>
            </a:pPr>
            <a:r>
              <a:rPr lang="en-US" dirty="0"/>
              <a:t>Null message</a:t>
            </a:r>
          </a:p>
          <a:p>
            <a:pPr marL="798513" lvl="1" indent="-341313">
              <a:defRPr/>
            </a:pPr>
            <a:r>
              <a:rPr lang="en-US" dirty="0">
                <a:ea typeface="ＭＳ Ｐゴシック" charset="0"/>
                <a:cs typeface="ＭＳ Ｐゴシック" charset="-128"/>
              </a:rPr>
              <a:t>Different combinations possible</a:t>
            </a:r>
          </a:p>
          <a:p>
            <a:pPr marL="1141413" lvl="2" indent="-341313">
              <a:defRPr/>
            </a:pPr>
            <a:r>
              <a:rPr lang="en-US" dirty="0">
                <a:ea typeface="ＭＳ Ｐゴシック" charset="0"/>
              </a:rPr>
              <a:t>If both send and receive are blocking, we have a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rendezvous</a:t>
            </a:r>
          </a:p>
          <a:p>
            <a:pPr marL="398463" indent="-341313">
              <a:defRPr/>
            </a:pPr>
            <a:endParaRPr lang="en-US" dirty="0">
              <a:cs typeface="ＭＳ Ｐゴシック" charset="-128"/>
            </a:endParaRPr>
          </a:p>
          <a:p>
            <a:pPr marL="1141413" lvl="2" indent="-341313">
              <a:buFont typeface="Monotype Sorts" pitchFamily="-84" charset="2"/>
              <a:buChar char="l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4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351C7C-1AE3-4532-A2F7-C7EB33BCD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228600"/>
            <a:ext cx="7947025" cy="576263"/>
          </a:xfrm>
        </p:spPr>
        <p:txBody>
          <a:bodyPr/>
          <a:lstStyle/>
          <a:p>
            <a:pPr eaLnBrk="1" hangingPunct="1"/>
            <a:r>
              <a:rPr lang="en-US" altLang="en-US"/>
              <a:t>Diagram of Process State</a:t>
            </a: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C48543A4-67CA-450C-8237-41432A1A6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0" y="1997765"/>
            <a:ext cx="8253354" cy="321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16727</TotalTime>
  <Words>3048</Words>
  <Application>Microsoft Office PowerPoint</Application>
  <PresentationFormat>如螢幕大小 (4:3)</PresentationFormat>
  <Paragraphs>490</Paragraphs>
  <Slides>82</Slides>
  <Notes>67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82</vt:i4>
      </vt:variant>
    </vt:vector>
  </HeadingPairs>
  <TitlesOfParts>
    <vt:vector size="95" baseType="lpstr">
      <vt:lpstr>Courier</vt:lpstr>
      <vt:lpstr>Monaco</vt:lpstr>
      <vt:lpstr>Monotype Sorts</vt:lpstr>
      <vt:lpstr>MS PGothic</vt:lpstr>
      <vt:lpstr>MS PGothic</vt:lpstr>
      <vt:lpstr>Arial</vt:lpstr>
      <vt:lpstr>Courier New</vt:lpstr>
      <vt:lpstr>Helvetica</vt:lpstr>
      <vt:lpstr>Times New Roman</vt:lpstr>
      <vt:lpstr>Verdana</vt:lpstr>
      <vt:lpstr>Webdings</vt:lpstr>
      <vt:lpstr>Wingdings</vt:lpstr>
      <vt:lpstr>os-8</vt:lpstr>
      <vt:lpstr>Chapter 3:  Processes</vt:lpstr>
      <vt:lpstr>Outline</vt:lpstr>
      <vt:lpstr>Objectives</vt:lpstr>
      <vt:lpstr>Process Concept</vt:lpstr>
      <vt:lpstr>Process Concept (Cont.)</vt:lpstr>
      <vt:lpstr>Process in Memory</vt:lpstr>
      <vt:lpstr>Memory Layout of a C Program</vt:lpstr>
      <vt:lpstr>Process State</vt:lpstr>
      <vt:lpstr>Diagram of Process State</vt:lpstr>
      <vt:lpstr>Process Control Block (PCB)</vt:lpstr>
      <vt:lpstr>Threads</vt:lpstr>
      <vt:lpstr>Process Representation in Linux</vt:lpstr>
      <vt:lpstr>Process Scheduling</vt:lpstr>
      <vt:lpstr>Ready and Wait Queues</vt:lpstr>
      <vt:lpstr>Representation of Process Scheduling</vt:lpstr>
      <vt:lpstr>CPU Switch From Process to Process</vt:lpstr>
      <vt:lpstr>Context Switch</vt:lpstr>
      <vt:lpstr>Multitasking in Mobile Systems</vt:lpstr>
      <vt:lpstr>Operations on Processes</vt:lpstr>
      <vt:lpstr>Process Creation</vt:lpstr>
      <vt:lpstr>A Tree of Processes in Linux</vt:lpstr>
      <vt:lpstr>Process Creation (Cont.)</vt:lpstr>
      <vt:lpstr>C Program Forking Separate Process</vt:lpstr>
      <vt:lpstr>Creating a Separate Process via Windows API</vt:lpstr>
      <vt:lpstr>Process Termination</vt:lpstr>
      <vt:lpstr>Process Termination</vt:lpstr>
      <vt:lpstr>Android Process Importance Hierarchy</vt:lpstr>
      <vt:lpstr>Multiprocess Architecture – Chrome Browser</vt:lpstr>
      <vt:lpstr>Interprocess Communication</vt:lpstr>
      <vt:lpstr>Communications Models </vt:lpstr>
      <vt:lpstr>Producer-Consumer Problem</vt:lpstr>
      <vt:lpstr>IPC – Shared Memory</vt:lpstr>
      <vt:lpstr>Bounded-Buffer – Shared-Memory Solution</vt:lpstr>
      <vt:lpstr>Producer Process – Shared Memory</vt:lpstr>
      <vt:lpstr>Consumer Process – Shared Memory</vt:lpstr>
      <vt:lpstr>What about Filling all the Buffers?</vt:lpstr>
      <vt:lpstr>Producer </vt:lpstr>
      <vt:lpstr>Consumer</vt:lpstr>
      <vt:lpstr>Race Condition</vt:lpstr>
      <vt:lpstr>Race Condition (Cont.)</vt:lpstr>
      <vt:lpstr>IPC – Message Passing</vt:lpstr>
      <vt:lpstr>Message Passing (Cont.)</vt:lpstr>
      <vt:lpstr>Implementation of Communication Link</vt:lpstr>
      <vt:lpstr>Direct Communication</vt:lpstr>
      <vt:lpstr>Indirect Communication</vt:lpstr>
      <vt:lpstr>Indirect Communication (Cont.)</vt:lpstr>
      <vt:lpstr>Indirect Communication (Cont.)</vt:lpstr>
      <vt:lpstr>Synchronization</vt:lpstr>
      <vt:lpstr>Buffering</vt:lpstr>
      <vt:lpstr>Producer-Consumer: Message Passing</vt:lpstr>
      <vt:lpstr>Examples of IPC Systems - POSIX</vt:lpstr>
      <vt:lpstr>IPC POSIX Producer</vt:lpstr>
      <vt:lpstr>IPC POSIX Consumer</vt:lpstr>
      <vt:lpstr>Examples of IPC Systems - Mach</vt:lpstr>
      <vt:lpstr>Mach Messages</vt:lpstr>
      <vt:lpstr>Mach Message Passing - Client</vt:lpstr>
      <vt:lpstr>Mach Message Passing - Server</vt:lpstr>
      <vt:lpstr>Examples of IPC Systems – Windows</vt:lpstr>
      <vt:lpstr>Local Procedure Calls in Windows</vt:lpstr>
      <vt:lpstr>Pipes</vt:lpstr>
      <vt:lpstr>Ordinary Pipes</vt:lpstr>
      <vt:lpstr>Examples of Pipes in UNIX and Windows</vt:lpstr>
      <vt:lpstr>PowerPoint 簡報</vt:lpstr>
      <vt:lpstr>PowerPoint 簡報</vt:lpstr>
      <vt:lpstr>PowerPoint 簡報</vt:lpstr>
      <vt:lpstr>PowerPoint 簡報</vt:lpstr>
      <vt:lpstr>PowerPoint 簡報</vt:lpstr>
      <vt:lpstr>Named Pipes</vt:lpstr>
      <vt:lpstr>Communications in Client-Server Systems</vt:lpstr>
      <vt:lpstr>Sockets</vt:lpstr>
      <vt:lpstr>Socket Communication</vt:lpstr>
      <vt:lpstr>Berkeley Socket API (in C)</vt:lpstr>
      <vt:lpstr>Sockets in Java</vt:lpstr>
      <vt:lpstr>Sockets in Java</vt:lpstr>
      <vt:lpstr>Remote Procedure Calls</vt:lpstr>
      <vt:lpstr>Remote Procedure Calls (Cont.)</vt:lpstr>
      <vt:lpstr>Execution of RPC</vt:lpstr>
      <vt:lpstr>RPC Flow</vt:lpstr>
      <vt:lpstr>End of Chapter 3</vt:lpstr>
      <vt:lpstr>Producer-Consumer Problem</vt:lpstr>
      <vt:lpstr>Cooperating Processes</vt:lpstr>
      <vt:lpstr>Synchronization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Windows 使用者</cp:lastModifiedBy>
  <cp:revision>372</cp:revision>
  <cp:lastPrinted>2013-10-02T18:16:40Z</cp:lastPrinted>
  <dcterms:created xsi:type="dcterms:W3CDTF">2011-01-13T23:43:38Z</dcterms:created>
  <dcterms:modified xsi:type="dcterms:W3CDTF">2024-03-05T07:29:51Z</dcterms:modified>
</cp:coreProperties>
</file>