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82"/>
  </p:notesMasterIdLst>
  <p:handoutMasterIdLst>
    <p:handoutMasterId r:id="rId83"/>
  </p:handoutMasterIdLst>
  <p:sldIdLst>
    <p:sldId id="330" r:id="rId2"/>
    <p:sldId id="347" r:id="rId3"/>
    <p:sldId id="348" r:id="rId4"/>
    <p:sldId id="417" r:id="rId5"/>
    <p:sldId id="349" r:id="rId6"/>
    <p:sldId id="350" r:id="rId7"/>
    <p:sldId id="411" r:id="rId8"/>
    <p:sldId id="352" r:id="rId9"/>
    <p:sldId id="436" r:id="rId10"/>
    <p:sldId id="353" r:id="rId11"/>
    <p:sldId id="354" r:id="rId12"/>
    <p:sldId id="437" r:id="rId13"/>
    <p:sldId id="421" r:id="rId14"/>
    <p:sldId id="356" r:id="rId15"/>
    <p:sldId id="443" r:id="rId16"/>
    <p:sldId id="357" r:id="rId17"/>
    <p:sldId id="358" r:id="rId18"/>
    <p:sldId id="360" r:id="rId19"/>
    <p:sldId id="359" r:id="rId20"/>
    <p:sldId id="413" r:id="rId21"/>
    <p:sldId id="420" r:id="rId22"/>
    <p:sldId id="361" r:id="rId23"/>
    <p:sldId id="422" r:id="rId24"/>
    <p:sldId id="423" r:id="rId25"/>
    <p:sldId id="363" r:id="rId26"/>
    <p:sldId id="393" r:id="rId27"/>
    <p:sldId id="364" r:id="rId28"/>
    <p:sldId id="408" r:id="rId29"/>
    <p:sldId id="404" r:id="rId30"/>
    <p:sldId id="403" r:id="rId31"/>
    <p:sldId id="438" r:id="rId32"/>
    <p:sldId id="375" r:id="rId33"/>
    <p:sldId id="426" r:id="rId34"/>
    <p:sldId id="427" r:id="rId35"/>
    <p:sldId id="374" r:id="rId36"/>
    <p:sldId id="429" r:id="rId37"/>
    <p:sldId id="430" r:id="rId38"/>
    <p:sldId id="376" r:id="rId39"/>
    <p:sldId id="377" r:id="rId40"/>
    <p:sldId id="439" r:id="rId41"/>
    <p:sldId id="378" r:id="rId42"/>
    <p:sldId id="379" r:id="rId43"/>
    <p:sldId id="380" r:id="rId44"/>
    <p:sldId id="440" r:id="rId45"/>
    <p:sldId id="381" r:id="rId46"/>
    <p:sldId id="441" r:id="rId47"/>
    <p:sldId id="366" r:id="rId48"/>
    <p:sldId id="435" r:id="rId49"/>
    <p:sldId id="384" r:id="rId50"/>
    <p:sldId id="407" r:id="rId51"/>
    <p:sldId id="385" r:id="rId52"/>
    <p:sldId id="391" r:id="rId53"/>
    <p:sldId id="409" r:id="rId54"/>
    <p:sldId id="400" r:id="rId55"/>
    <p:sldId id="424" r:id="rId56"/>
    <p:sldId id="367" r:id="rId57"/>
    <p:sldId id="369" r:id="rId58"/>
    <p:sldId id="370" r:id="rId59"/>
    <p:sldId id="414" r:id="rId60"/>
    <p:sldId id="371" r:id="rId61"/>
    <p:sldId id="372" r:id="rId62"/>
    <p:sldId id="425" r:id="rId63"/>
    <p:sldId id="386" r:id="rId64"/>
    <p:sldId id="432" r:id="rId65"/>
    <p:sldId id="398" r:id="rId66"/>
    <p:sldId id="389" r:id="rId67"/>
    <p:sldId id="390" r:id="rId68"/>
    <p:sldId id="401" r:id="rId69"/>
    <p:sldId id="431" r:id="rId70"/>
    <p:sldId id="402" r:id="rId71"/>
    <p:sldId id="387" r:id="rId72"/>
    <p:sldId id="392" r:id="rId73"/>
    <p:sldId id="442" r:id="rId74"/>
    <p:sldId id="412" r:id="rId75"/>
    <p:sldId id="331" r:id="rId76"/>
    <p:sldId id="394" r:id="rId77"/>
    <p:sldId id="395" r:id="rId78"/>
    <p:sldId id="396" r:id="rId79"/>
    <p:sldId id="355" r:id="rId80"/>
    <p:sldId id="382" r:id="rId81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chatz, Avi" initials="SA" lastIdx="1" clrIdx="0">
    <p:extLst>
      <p:ext uri="{19B8F6BF-5375-455C-9EA6-DF929625EA0E}">
        <p15:presenceInfo xmlns:p15="http://schemas.microsoft.com/office/powerpoint/2012/main" userId="S::avi@yale.edu::016206a9-3acf-4d04-9473-be90a77fcf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3" autoAdjust="0"/>
    <p:restoredTop sz="94667"/>
  </p:normalViewPr>
  <p:slideViewPr>
    <p:cSldViewPr snapToGrid="0">
      <p:cViewPr varScale="1">
        <p:scale>
          <a:sx n="76" d="100"/>
          <a:sy n="76" d="100"/>
        </p:scale>
        <p:origin x="904" y="4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66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292038-6B0F-2949-BFB3-4480D5926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3CBFB87-3130-8A40-8B9F-D30E7EF9A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0701F88-43FF-0741-8A3A-C0F523502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A87DA65-858F-5A45-B34A-C02AA0EBF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C746EC8E-B597-402D-9662-ABD14BABE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289FF7-9133-044D-B490-8A3FD0ABAE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7CAAC1-3D1D-9E43-A83C-E5D89AC650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ED26F54-2C52-46FF-BCE0-8696D7541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0789FC-DD11-5542-803A-9516EB334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A87854-4AA0-1349-AAA1-90BFC8DE2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C6A482-1B06-854B-9B2C-D5CE05B6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DDF7C7-3008-4DC4-9F8B-1490BCFC9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6E874EA-6D46-4D5A-A67E-32C6E4712B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DC88E0-05A8-4892-B21E-9326A8D3E05F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6CF1BC6-EF44-430B-853A-1916C3A57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BC5144-BC73-40F2-9D46-6DC1B56A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E33B51-0000-42AD-B920-0A0E39C03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1A2DA55-94B7-44EA-9189-4528FAFDB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31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AA6C9F-7A55-412F-9FE5-55CB6315E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951E66-1449-4BF2-BD6D-78F009D7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43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AA6C9F-7A55-412F-9FE5-55CB6315E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951E66-1449-4BF2-BD6D-78F009D7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6646A39-9D9C-4576-B76B-C83B690BB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615B404-9F60-46B3-9E39-216C93215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A51FF58-C105-4A9E-9630-D9A0E11B7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75B7E24-1F9A-4145-81FD-5FA9539C1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2BE2D62-DA23-4A1C-BD18-BB29F30D2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0FE727F-6BA6-4D29-9307-3BEF04149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61F88E3-AC2E-45D7-A9AF-5C1FFFB92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064BE0D-CEB9-40CC-8FCE-AE12BD2F3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FB1ABE3-7495-4F27-8466-A83A6316E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AB51EC2-9DAA-4A25-97D8-1FD619E54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4EFBA2C-B5AE-4069-BF8B-611B0CEA7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EE8AC62-1D2C-4420-B345-3BE889F06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4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4EFBA2C-B5AE-4069-BF8B-611B0CEA7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EE8AC62-1D2C-4420-B345-3BE889F06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37BB01D-B0D0-4671-8FE7-094A3CF41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C49927E-475C-4CE6-A5F7-A2AEC03D2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AA6C9F-7A55-412F-9FE5-55CB6315E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951E66-1449-4BF2-BD6D-78F009D7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52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E9E8DC3-5471-4D9B-B920-963C372826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C81ECEA-4C58-43A0-8A83-EC53F2B60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5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E9E8DC3-5471-4D9B-B920-963C372826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C81ECEA-4C58-43A0-8A83-EC53F2B60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B055665-1FCA-46DF-8ADA-AFDB187E5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E89632E-64C1-4EC9-810C-0427E363D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ACF7734-5D09-4080-A5F3-33EF4697B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239A3F8-049F-4A8D-93CB-7DD9B1942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78391D3-ADD6-4090-9893-F708D7093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6B622F6-6930-47DF-9588-CC13ADD7E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63EBCDF-9BF5-4BA4-A046-5EF9DC6D4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89D0B39-6328-4D25-9200-1051CE46B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AA6C9F-7A55-412F-9FE5-55CB6315E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951E66-1449-4BF2-BD6D-78F009D7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95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9334B8E-3D1F-4D13-A54E-BFE97B363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C4D753E-0D96-484D-AE41-DA069EC6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F662679-C637-4C5D-AA50-BC23CF2FD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2D00A35-AD54-491F-B947-6CA0B491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2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F5B941C-6C70-45EA-B271-B429EAE6B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BC52257-B091-492A-BB7A-D3E9A29F2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F662679-C637-4C5D-AA50-BC23CF2FD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2D00A35-AD54-491F-B947-6CA0B491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97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EC14F13-9940-464D-96E0-6B1495E786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062C8DA-575B-421A-8D26-AE1E16BBC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A55C65A-3BB8-4C4D-AEA1-3229F021D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1570280-4FF2-4E66-8C6A-EFD1536FB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66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ACD6A6E-859E-4B10-B0E4-6EB13D783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A0DDCD0-8B5C-445D-8C9C-4A2B029B9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49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ACD6A6E-859E-4B10-B0E4-6EB13D783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A0DDCD0-8B5C-445D-8C9C-4A2B029B9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13D277C-8B8F-4523-80FE-71129E615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4169C85-AF33-4BBC-A46F-47B5A7D6A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13D277C-8B8F-4523-80FE-71129E615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4169C85-AF33-4BBC-A46F-47B5A7D6A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9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B585EF5-7930-45AD-B664-C6D80F420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3AA076D-DCC9-489F-884A-D43E6793B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A88387A-220D-46DE-87B0-5AB53B8B9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ACB5DF9-CFCC-45D6-AED8-0DFB1F853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A32F06E-769C-4B1C-9E7C-D9FC05F6F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41AD308-933F-4670-85F5-08B34300D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F5B941C-6C70-45EA-B271-B429EAE6B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BC52257-B091-492A-BB7A-D3E9A29F2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41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A32F06E-769C-4B1C-9E7C-D9FC05F6F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41AD308-933F-4670-85F5-08B34300D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78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4551F08-E163-4B78-BDB8-468F317C6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C3A3A05-AF23-43D6-95CB-5F6DB21E7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4551F08-E163-4B78-BDB8-468F317C6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C3A3A05-AF23-43D6-95CB-5F6DB21E7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46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4EB6689-0573-4E96-ABEC-0606AE2C0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B13B122-1B3A-46FE-9DCF-D26B9C451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CC7FDDF-4DBE-4749-A693-95E4CEB96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247B18B-E0DC-42EF-8000-B3A4416D7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805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11B757C-11F6-4804-BBBA-51D107663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AC8E09B-CF1C-49E5-863A-C8016F142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630E1CF-99A4-4AEE-822B-EB5954B36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FDF815E-E69D-4A6E-908C-546EA2D08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7F05CA5-3915-46C5-B3F7-080E3C487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F62E373-C1E7-4913-829D-D4F7CEE65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98D125-052E-430C-A5E5-045AF4262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54BE39E-4EE8-44E7-927E-467747CCD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758CADB1-93CB-4274-A8D1-692400277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72E9B2A-EB18-4339-B030-69967F55A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2B20D6A-74B8-4F94-A917-6CF1BD9CF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1675"/>
            <a:ext cx="4681537" cy="3511550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BD16ED7-7618-4443-A1AB-1EEB7BDAC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8175"/>
            <a:ext cx="5662613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26" tIns="46963" rIns="93926" bIns="46963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2BD6E28-4416-466E-9B96-F46B9236E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B7937B3-A5D5-4AE2-BC95-CEE0E5EA0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AA6C9F-7A55-412F-9FE5-55CB6315E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951E66-1449-4BF2-BD6D-78F009D7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427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9D70ADE-4177-45D4-B042-C72A3AF4F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845E423-F7A0-49A5-85DD-F75CACE8C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02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0CF294F-1963-42C7-A1B8-DE28A28F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B743749-804F-4046-95C8-744891308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474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BC952F1-69DB-4826-90B8-43407F666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181C0DC-0BF2-45FF-BE72-90467A2E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982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5192CAD-8D91-4D40-AA61-971837660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93C388B-A9BF-43E9-BE5C-A9011280A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826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3AA6C9F-7A55-412F-9FE5-55CB6315E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951E66-1449-4BF2-BD6D-78F009D7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347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E8609E4-2FA6-4985-9D67-5FCD713B1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E4AB7D9-4D3B-49B7-A873-A570C1E10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2879CCAE-5999-4F9C-B096-A4124463B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27FEFA8-9D45-40D3-A1F0-799DC10A2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6547A43D-05BF-453A-830D-AFDB61226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239D267-6630-4441-AAD5-6EBECFC6D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0530582-34A1-40CB-B831-D1F3E3C92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9CF4A8B-5951-4925-B7B5-B6A118709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6547A43D-05BF-453A-830D-AFDB61226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239D267-6630-4441-AAD5-6EBECFC6D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172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7859DD6-BC94-4BD7-A1B1-5F19EE224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650457B-4F99-4189-9BD5-63C91DCDB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06069D3D-AC19-4939-8422-88ECED6ED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E50F47B-95E4-459A-8DDE-53FCF760E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06069D3D-AC19-4939-8422-88ECED6ED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E50F47B-95E4-459A-8DDE-53FCF760E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396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17CA9BD9-E623-4E66-A683-125891C2F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849FF62-7A4B-455B-B716-C39D5DEA5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024C80D8-4B5B-4CF0-9E74-1F333CFDBF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ACA46D-0338-463B-AD68-EE5177F9CE61}" type="slidenum">
              <a:rPr lang="en-US" altLang="en-US" smtClean="0">
                <a:latin typeface="Times New Roman" panose="02020603050405020304" pitchFamily="18" charset="0"/>
              </a:rPr>
              <a:pPr/>
              <a:t>75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2C7231C7-7B0E-4112-98C4-3E0CA9887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E2DE697E-CF3E-4A96-AF5B-E9BF310CB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586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AE2A917-F902-400B-80B0-70693664D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AC34C9B-39B2-47DE-ACC5-054B5690C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932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CC7FDDF-4DBE-4749-A693-95E4CEB96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247B18B-E0DC-42EF-8000-B3A4416D7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9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FD739A5-736F-49FB-B5C5-655EDC932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5A804FB-0337-45E9-B1E1-4917EA812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2C28BEE-6138-41AB-98EC-157EDD7F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F1548D0-5E5D-425A-AFC9-AE5CF7AA1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E33B51-0000-42AD-B920-0A0E39C03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1A2DA55-94B7-44EA-9189-4528FAFDB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A2E241-E71B-4B35-B69B-2D69D540930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93407-3A83-4E89-8524-3F2D7E67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3C094EE-E8AB-42C7-A23E-1CE65617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65B52CB-4EE3-4303-91A6-1E3D2BCA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E29D3E6-430F-439A-B7E4-DBD6A407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EBF474A-C9EA-4112-BDD8-3544E23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2" charset="0"/>
              </a:rPr>
              <a:t>h</a:t>
            </a: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F57BE7D-8CFC-4E3D-B9D3-E99A00EC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94A9A856-762E-4DC7-9B2F-F993E5BF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9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0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9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9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Wingdings" panose="05000000000000000000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8EB374D-FC2E-49AD-94F6-BF0F89E9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11A7626-44E9-4D96-BC9A-F6A4BE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9F07-0E6C-44FE-917F-8A0EE9E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84B750-FEEC-0B4D-999E-B75B390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B3E8C43-4EF8-44FA-8DCA-47F2442F5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FE5170B-2E7A-4B4C-94CA-557F2ECD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6210B7-549D-3546-82A3-21674AB1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C6426E9-6999-5448-90F1-0AD498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1.</a:t>
            </a:r>
            <a:fld id="{47DE681D-3D41-4CB0-83AA-B406652BB5C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5195095-D590-3D45-BD5D-ED99265E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E035EE4-E459-A34D-828B-D98F62D8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2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319447EE-770B-4239-87AE-891B322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6267CC3E-EC1E-46E0-9E0F-27020BA348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1: 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CEB20E3-5741-425B-8E23-5A7CB7B0B6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76338" y="195263"/>
            <a:ext cx="7342187" cy="576262"/>
          </a:xfrm>
        </p:spPr>
        <p:txBody>
          <a:bodyPr/>
          <a:lstStyle/>
          <a:p>
            <a:pPr eaLnBrk="1" hangingPunct="1"/>
            <a:r>
              <a:rPr lang="en-US" altLang="en-US"/>
              <a:t>Defining Operating Systems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A616C95-31EB-4384-984E-E8D92B883E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028700"/>
            <a:ext cx="7441293" cy="4196443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sz="2400" dirty="0" smtClean="0"/>
              <a:t>The term </a:t>
            </a:r>
            <a:r>
              <a:rPr lang="en-US" altLang="en-US" sz="2400" dirty="0"/>
              <a:t>OS covers many roles</a:t>
            </a:r>
          </a:p>
          <a:p>
            <a:pPr lvl="1"/>
            <a:r>
              <a:rPr lang="en-US" altLang="en-US" sz="2400" dirty="0"/>
              <a:t>Because of myriad designs and uses of OSes</a:t>
            </a:r>
          </a:p>
          <a:p>
            <a:pPr lvl="1"/>
            <a:r>
              <a:rPr lang="en-US" altLang="en-US" sz="2400" dirty="0"/>
              <a:t>Present in toasters through ships, spacecraft, game machines, </a:t>
            </a:r>
            <a:r>
              <a:rPr lang="en-US" altLang="en-US" sz="2400" dirty="0" smtClean="0"/>
              <a:t>TVs, </a:t>
            </a:r>
            <a:r>
              <a:rPr lang="en-US" altLang="en-US" sz="2400" dirty="0"/>
              <a:t>and industrial control systems</a:t>
            </a:r>
          </a:p>
          <a:p>
            <a:pPr lvl="1"/>
            <a:r>
              <a:rPr lang="en-US" altLang="en-US" sz="2400" dirty="0"/>
              <a:t>Born when fixed use computers for military became more general purpose and needed resource management and program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ED09A12-D842-4736-945B-046894987E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75326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</a:t>
            </a:r>
            <a:r>
              <a:rPr kumimoji="1" lang="en-US" altLang="en-US" dirty="0"/>
              <a:t>st</a:t>
            </a:r>
            <a:r>
              <a:rPr lang="en-US" altLang="en-US" dirty="0"/>
              <a:t>em Definition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BF6D041-5778-4E18-B7CE-FFE8B9C424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4225" y="1247775"/>
            <a:ext cx="7989661" cy="4728482"/>
          </a:xfrm>
        </p:spPr>
        <p:txBody>
          <a:bodyPr/>
          <a:lstStyle/>
          <a:p>
            <a:r>
              <a:rPr lang="en-US" altLang="en-US" sz="2400" dirty="0"/>
              <a:t>No universally accepted definition</a:t>
            </a:r>
          </a:p>
          <a:p>
            <a:r>
              <a:rPr lang="ja-JP" altLang="en-US" sz="2400" dirty="0"/>
              <a:t>“</a:t>
            </a:r>
            <a:r>
              <a:rPr lang="en-US" altLang="ja-JP" sz="2400" dirty="0"/>
              <a:t>Everything a vendor ships when you order an operating system</a:t>
            </a:r>
            <a:r>
              <a:rPr lang="ja-JP" altLang="en-US" sz="2400" dirty="0"/>
              <a:t>”</a:t>
            </a:r>
            <a:r>
              <a:rPr lang="en-US" altLang="ja-JP" sz="2400" dirty="0"/>
              <a:t> is a good approximation</a:t>
            </a:r>
          </a:p>
          <a:p>
            <a:pPr lvl="1"/>
            <a:r>
              <a:rPr lang="en-US" altLang="en-US" sz="2400" dirty="0"/>
              <a:t>But varies wildly</a:t>
            </a:r>
          </a:p>
          <a:p>
            <a:r>
              <a:rPr lang="en-US" altLang="ja-JP" sz="2400" dirty="0" smtClean="0"/>
              <a:t>A more common definition: </a:t>
            </a:r>
            <a:r>
              <a:rPr lang="ja-JP" altLang="en-US" sz="2400" dirty="0" smtClean="0"/>
              <a:t>“</a:t>
            </a:r>
            <a:r>
              <a:rPr lang="en-US" altLang="ja-JP" sz="2400" dirty="0"/>
              <a:t>The one program running at all times on the computer</a:t>
            </a:r>
            <a:r>
              <a:rPr lang="ja-JP" altLang="en-US" sz="2400" dirty="0"/>
              <a:t>”</a:t>
            </a:r>
            <a:r>
              <a:rPr lang="en-US" altLang="ja-JP" sz="2400" dirty="0"/>
              <a:t> is the </a:t>
            </a:r>
            <a:r>
              <a:rPr lang="en-US" altLang="ja-JP" sz="2400" b="1" dirty="0">
                <a:solidFill>
                  <a:srgbClr val="FF0000"/>
                </a:solidFill>
                <a:latin typeface="+mj-lt"/>
              </a:rPr>
              <a:t>kernel</a:t>
            </a:r>
            <a:r>
              <a:rPr lang="en-US" altLang="ja-JP" sz="2400" b="1" dirty="0">
                <a:solidFill>
                  <a:srgbClr val="006699"/>
                </a:solidFill>
                <a:latin typeface="+mj-lt"/>
              </a:rPr>
              <a:t>, </a:t>
            </a:r>
            <a:r>
              <a:rPr lang="en-US" altLang="ja-JP" sz="2400" dirty="0"/>
              <a:t>part of the </a:t>
            </a:r>
            <a:r>
              <a:rPr lang="en-US" altLang="ja-JP" sz="2400" dirty="0" smtClean="0"/>
              <a:t>OS</a:t>
            </a:r>
            <a:endParaRPr lang="en-US" altLang="ja-JP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ED09A12-D842-4736-945B-046894987E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75326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</a:t>
            </a:r>
            <a:r>
              <a:rPr kumimoji="1" lang="en-US" altLang="en-US" dirty="0"/>
              <a:t>st</a:t>
            </a:r>
            <a:r>
              <a:rPr lang="en-US" altLang="en-US" dirty="0"/>
              <a:t>em Definition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BF6D041-5778-4E18-B7CE-FFE8B9C424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4225" y="1247775"/>
            <a:ext cx="7989661" cy="4728482"/>
          </a:xfrm>
        </p:spPr>
        <p:txBody>
          <a:bodyPr/>
          <a:lstStyle/>
          <a:p>
            <a:r>
              <a:rPr lang="en-US" altLang="ja-JP" sz="2400" dirty="0" smtClean="0"/>
              <a:t>Everything </a:t>
            </a:r>
            <a:r>
              <a:rPr lang="en-US" altLang="ja-JP" sz="2400" dirty="0"/>
              <a:t>else is either</a:t>
            </a:r>
          </a:p>
          <a:p>
            <a:pPr lvl="1"/>
            <a:r>
              <a:rPr lang="en-US" altLang="ja-JP" sz="2400" dirty="0"/>
              <a:t>A </a:t>
            </a:r>
            <a:r>
              <a:rPr lang="en-US" altLang="ja-JP" sz="2400" b="1" i="1" dirty="0">
                <a:solidFill>
                  <a:srgbClr val="006699"/>
                </a:solidFill>
                <a:latin typeface="+mj-lt"/>
              </a:rPr>
              <a:t>system program</a:t>
            </a:r>
            <a:r>
              <a:rPr lang="en-US" altLang="ja-JP" sz="2400" b="1" dirty="0">
                <a:solidFill>
                  <a:srgbClr val="3366FF"/>
                </a:solidFill>
              </a:rPr>
              <a:t> </a:t>
            </a:r>
            <a:r>
              <a:rPr lang="en-US" altLang="ja-JP" sz="2400" dirty="0"/>
              <a:t>(ships with the </a:t>
            </a:r>
            <a:r>
              <a:rPr lang="en-US" altLang="ja-JP" sz="2400" dirty="0" smtClean="0"/>
              <a:t>OS, </a:t>
            </a:r>
            <a:r>
              <a:rPr lang="en-US" altLang="ja-JP" sz="2400" dirty="0"/>
              <a:t>but not part of the kernel) , or</a:t>
            </a:r>
          </a:p>
          <a:p>
            <a:pPr lvl="1"/>
            <a:r>
              <a:rPr lang="en-US" altLang="ja-JP" sz="2400" dirty="0"/>
              <a:t>An </a:t>
            </a:r>
            <a:r>
              <a:rPr lang="en-US" altLang="ja-JP" sz="2400" b="1" i="1" dirty="0">
                <a:solidFill>
                  <a:srgbClr val="006699"/>
                </a:solidFill>
                <a:latin typeface="+mj-lt"/>
              </a:rPr>
              <a:t>application program</a:t>
            </a:r>
            <a:r>
              <a:rPr lang="en-US" altLang="ja-JP" sz="2400" dirty="0"/>
              <a:t>, all programs not associated with the </a:t>
            </a:r>
            <a:r>
              <a:rPr lang="en-US" altLang="ja-JP" sz="2400" dirty="0" smtClean="0"/>
              <a:t>OS</a:t>
            </a:r>
            <a:endParaRPr lang="en-US" altLang="ja-JP" sz="2400" dirty="0"/>
          </a:p>
          <a:p>
            <a:r>
              <a:rPr lang="en-US" altLang="en-US" sz="2400" dirty="0"/>
              <a:t>Today’s OSes for general purpose and mobile computing also include </a:t>
            </a:r>
            <a:r>
              <a:rPr lang="en-US" altLang="en-US" sz="2400" b="1" i="1" dirty="0">
                <a:solidFill>
                  <a:srgbClr val="006699"/>
                </a:solidFill>
                <a:latin typeface="+mj-lt"/>
              </a:rPr>
              <a:t>middleware</a:t>
            </a:r>
            <a:r>
              <a:rPr lang="en-US" altLang="en-US" sz="2400" dirty="0"/>
              <a:t> – a set of software frameworks that provide </a:t>
            </a:r>
            <a:r>
              <a:rPr lang="en-US" altLang="en-US" sz="2400" dirty="0" smtClean="0"/>
              <a:t>additional </a:t>
            </a:r>
            <a:r>
              <a:rPr lang="en-US" altLang="en-US" sz="2400" dirty="0"/>
              <a:t>services to application developers such as databases, multimedia, graphics </a:t>
            </a:r>
          </a:p>
        </p:txBody>
      </p:sp>
    </p:spTree>
    <p:extLst>
      <p:ext uri="{BB962C8B-B14F-4D97-AF65-F5344CB8AC3E}">
        <p14:creationId xmlns:p14="http://schemas.microsoft.com/office/powerpoint/2010/main" val="23523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3E9582F-73D2-4BB5-8C85-155733606E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2100" y="2897302"/>
            <a:ext cx="8813800" cy="1063396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3200" b="1" dirty="0">
                <a:solidFill>
                  <a:srgbClr val="006699"/>
                </a:solidFill>
                <a:latin typeface="+mj-lt"/>
              </a:rPr>
              <a:t>Overview of Computer System Structure </a:t>
            </a:r>
          </a:p>
        </p:txBody>
      </p:sp>
    </p:spTree>
    <p:extLst>
      <p:ext uri="{BB962C8B-B14F-4D97-AF65-F5344CB8AC3E}">
        <p14:creationId xmlns:p14="http://schemas.microsoft.com/office/powerpoint/2010/main" val="8181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0E04BB2-CAE4-47E7-A8ED-B827B1313F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8363" y="214313"/>
            <a:ext cx="7639050" cy="576262"/>
          </a:xfrm>
        </p:spPr>
        <p:txBody>
          <a:bodyPr/>
          <a:lstStyle/>
          <a:p>
            <a:pPr eaLnBrk="1" hangingPunct="1"/>
            <a:r>
              <a:rPr lang="en-US" altLang="en-US"/>
              <a:t>Computer System Organization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3E9582F-73D2-4BB5-8C85-155733606E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74700" y="1233488"/>
            <a:ext cx="7639050" cy="4530725"/>
          </a:xfrm>
        </p:spPr>
        <p:txBody>
          <a:bodyPr/>
          <a:lstStyle/>
          <a:p>
            <a:r>
              <a:rPr lang="en-US" altLang="en-US" sz="2000" dirty="0"/>
              <a:t>Computer-system operation</a:t>
            </a:r>
          </a:p>
          <a:p>
            <a:pPr lvl="1"/>
            <a:r>
              <a:rPr lang="en-US" altLang="en-US" sz="2000" dirty="0"/>
              <a:t>One or more CPUs, device controllers connect through common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bus</a:t>
            </a:r>
            <a:r>
              <a:rPr lang="en-US" altLang="en-US" sz="2000" dirty="0"/>
              <a:t> providing access to shared memory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Concurrent </a:t>
            </a:r>
            <a:r>
              <a:rPr lang="en-US" altLang="en-US" sz="2000" dirty="0"/>
              <a:t>execution of CPUs and devices competing for memory cycles</a:t>
            </a:r>
          </a:p>
          <a:p>
            <a:pPr lvl="1"/>
            <a:endParaRPr lang="en-US" altLang="en-US" dirty="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D0CB787C-9399-460E-B386-5CC6E671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3098800"/>
            <a:ext cx="621665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80D2F35F-C53D-47E7-B577-388459124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8015288" cy="576263"/>
          </a:xfrm>
        </p:spPr>
        <p:txBody>
          <a:bodyPr/>
          <a:lstStyle/>
          <a:p>
            <a:r>
              <a:rPr lang="en-US" altLang="en-US"/>
              <a:t>PC Motherboard</a:t>
            </a:r>
          </a:p>
        </p:txBody>
      </p:sp>
      <p:pic>
        <p:nvPicPr>
          <p:cNvPr id="58371" name="Picture 5">
            <a:extLst>
              <a:ext uri="{FF2B5EF4-FFF2-40B4-BE49-F238E27FC236}">
                <a16:creationId xmlns:a16="http://schemas.microsoft.com/office/drawing/2014/main" id="{5878A734-D8F6-4F7D-8433-2C96A52E7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738" y="1046163"/>
            <a:ext cx="6867525" cy="5349875"/>
          </a:xfrm>
          <a:noFill/>
        </p:spPr>
      </p:pic>
    </p:spTree>
    <p:extLst>
      <p:ext uri="{BB962C8B-B14F-4D97-AF65-F5344CB8AC3E}">
        <p14:creationId xmlns:p14="http://schemas.microsoft.com/office/powerpoint/2010/main" val="19301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633364A-2762-4B99-8AB9-6D18C2AFCC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5825" y="220663"/>
            <a:ext cx="7605713" cy="576262"/>
          </a:xfrm>
        </p:spPr>
        <p:txBody>
          <a:bodyPr/>
          <a:lstStyle/>
          <a:p>
            <a:pPr eaLnBrk="1" hangingPunct="1"/>
            <a:r>
              <a:rPr lang="en-US" altLang="en-US"/>
              <a:t>Computer-System Operation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864A599-FF25-49B5-8AA3-7045B629D1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9"/>
            <a:ext cx="7390099" cy="4528334"/>
          </a:xfrm>
        </p:spPr>
        <p:txBody>
          <a:bodyPr/>
          <a:lstStyle/>
          <a:p>
            <a:r>
              <a:rPr lang="en-US" altLang="en-US" sz="2400" dirty="0"/>
              <a:t>I/O devices and </a:t>
            </a:r>
            <a:r>
              <a:rPr lang="en-US" altLang="en-US" sz="2400" dirty="0" smtClean="0"/>
              <a:t>CPU </a:t>
            </a:r>
            <a:r>
              <a:rPr lang="en-US" altLang="en-US" sz="2400" dirty="0"/>
              <a:t>can execute concurrently</a:t>
            </a:r>
            <a:endParaRPr lang="en-US" altLang="en-US" sz="1000" dirty="0"/>
          </a:p>
          <a:p>
            <a:pPr lvl="1"/>
            <a:r>
              <a:rPr lang="en-US" altLang="en-US" sz="2400" dirty="0"/>
              <a:t>Each </a:t>
            </a:r>
            <a:r>
              <a:rPr lang="en-US" altLang="en-US" sz="2400" dirty="0">
                <a:solidFill>
                  <a:srgbClr val="0000FF"/>
                </a:solidFill>
              </a:rPr>
              <a:t>device controller </a:t>
            </a:r>
            <a:r>
              <a:rPr lang="en-US" altLang="en-US" sz="2400" dirty="0"/>
              <a:t>is in charge of a particular device type</a:t>
            </a:r>
            <a:endParaRPr lang="en-US" altLang="en-US" sz="1000" dirty="0"/>
          </a:p>
          <a:p>
            <a:pPr lvl="1"/>
            <a:r>
              <a:rPr lang="en-US" altLang="en-US" sz="2400" dirty="0"/>
              <a:t>Each device controller has a local buffer</a:t>
            </a:r>
          </a:p>
          <a:p>
            <a:pPr lvl="1"/>
            <a:r>
              <a:rPr lang="en-US" altLang="en-US" sz="2400" dirty="0"/>
              <a:t>Each device controller type has an </a:t>
            </a:r>
            <a:r>
              <a:rPr lang="en-US" altLang="en-US" sz="2400" dirty="0" smtClean="0"/>
              <a:t>OS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device driver</a:t>
            </a:r>
            <a:r>
              <a:rPr lang="en-US" altLang="en-US" sz="2400" dirty="0"/>
              <a:t> to manage it</a:t>
            </a:r>
            <a:endParaRPr lang="en-US" altLang="en-US" sz="1000" dirty="0"/>
          </a:p>
          <a:p>
            <a:r>
              <a:rPr lang="en-US" altLang="en-US" sz="2400" dirty="0" smtClean="0"/>
              <a:t>I/O </a:t>
            </a:r>
            <a:r>
              <a:rPr lang="en-US" altLang="en-US" sz="2400" dirty="0"/>
              <a:t>is from the device to local buffer of </a:t>
            </a:r>
            <a:r>
              <a:rPr lang="en-US" altLang="en-US" sz="2400" dirty="0" smtClean="0"/>
              <a:t>controller</a:t>
            </a:r>
          </a:p>
          <a:p>
            <a:r>
              <a:rPr lang="en-US" altLang="en-US" sz="2400" dirty="0" smtClean="0"/>
              <a:t>Device controller informs CPU that it has finished its operation by causing an </a:t>
            </a:r>
            <a:r>
              <a:rPr lang="en-US" altLang="en-US" sz="2400" b="1" dirty="0" smtClean="0">
                <a:solidFill>
                  <a:srgbClr val="006699"/>
                </a:solidFill>
                <a:latin typeface="+mj-lt"/>
              </a:rPr>
              <a:t>interrupt</a:t>
            </a:r>
          </a:p>
          <a:p>
            <a:r>
              <a:rPr lang="en-US" altLang="en-US" sz="2400" dirty="0" smtClean="0"/>
              <a:t>CPU moves data from/to main memory to/from local buffers</a:t>
            </a:r>
            <a:endParaRPr lang="en-US" alt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1A5330-A3BD-455B-BFA0-989239098C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46150" y="195263"/>
            <a:ext cx="7591425" cy="576262"/>
          </a:xfrm>
        </p:spPr>
        <p:txBody>
          <a:bodyPr/>
          <a:lstStyle/>
          <a:p>
            <a:pPr eaLnBrk="1" hangingPunct="1"/>
            <a:r>
              <a:rPr lang="en-US" altLang="en-US"/>
              <a:t>Common Functions of Interrupts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A1B0CF6-F08B-4A61-B0A6-715F5ED6B8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1" y="1233489"/>
            <a:ext cx="6993492" cy="4385114"/>
          </a:xfrm>
        </p:spPr>
        <p:txBody>
          <a:bodyPr/>
          <a:lstStyle/>
          <a:p>
            <a:r>
              <a:rPr lang="en-US" altLang="en-US" sz="2400" dirty="0"/>
              <a:t>Interrupt transfers control to the interrupt service routine generally, through the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interrupt vector</a:t>
            </a:r>
            <a:r>
              <a:rPr lang="en-US" altLang="en-US" sz="2400" dirty="0"/>
              <a:t>, which contains the addresses of all the service routines</a:t>
            </a:r>
            <a:endParaRPr lang="en-US" altLang="en-US" sz="1000" dirty="0"/>
          </a:p>
          <a:p>
            <a:r>
              <a:rPr lang="en-US" altLang="en-US" sz="2400" dirty="0"/>
              <a:t>Interrupt architecture must save the address of the interrupted instruction</a:t>
            </a:r>
            <a:endParaRPr lang="en-US" altLang="en-US" sz="1000" i="1" dirty="0"/>
          </a:p>
          <a:p>
            <a:r>
              <a:rPr lang="en-US" altLang="en-US" sz="2400" dirty="0"/>
              <a:t>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trap</a:t>
            </a:r>
            <a:r>
              <a:rPr lang="en-US" altLang="en-US" sz="2400" dirty="0"/>
              <a:t> or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exception </a:t>
            </a:r>
            <a:r>
              <a:rPr lang="en-US" altLang="en-US" sz="2400" dirty="0"/>
              <a:t>is a software-generated interrupt caused either by an error or a user request</a:t>
            </a:r>
            <a:endParaRPr lang="en-US" altLang="en-US" sz="1000" dirty="0"/>
          </a:p>
          <a:p>
            <a:r>
              <a:rPr lang="en-US" altLang="en-US" sz="2400" dirty="0" smtClean="0"/>
              <a:t>Modern OS is </a:t>
            </a:r>
            <a:r>
              <a:rPr lang="en-US" altLang="en-US" sz="2400" b="1" dirty="0" smtClean="0">
                <a:solidFill>
                  <a:srgbClr val="006699"/>
                </a:solidFill>
                <a:latin typeface="+mj-lt"/>
              </a:rPr>
              <a:t>interrupt-driven</a:t>
            </a:r>
            <a:endParaRPr lang="en-US" altLang="en-US" sz="2400" b="1" dirty="0">
              <a:solidFill>
                <a:srgbClr val="0066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A8E0AFA-01CE-41D2-B83F-9F7243CE8C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5263"/>
            <a:ext cx="8051800" cy="576262"/>
          </a:xfrm>
        </p:spPr>
        <p:txBody>
          <a:bodyPr/>
          <a:lstStyle/>
          <a:p>
            <a:pPr eaLnBrk="1" hangingPunct="1"/>
            <a:r>
              <a:rPr lang="en-US" altLang="en-US"/>
              <a:t>Interrupt Timeline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41B33145-E046-43DB-9C9B-4E671F3D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908175"/>
            <a:ext cx="835501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49E83DD-FDA1-45E4-88D0-BF9195BD72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-57150"/>
            <a:ext cx="7515225" cy="844550"/>
          </a:xfrm>
        </p:spPr>
        <p:txBody>
          <a:bodyPr/>
          <a:lstStyle/>
          <a:p>
            <a:pPr eaLnBrk="1" hangingPunct="1"/>
            <a:r>
              <a:rPr lang="en-US" altLang="en-US"/>
              <a:t>Interrupt Handling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D3C56CA-14C9-45EF-B0B3-BE810695D0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9"/>
            <a:ext cx="6609234" cy="4192621"/>
          </a:xfrm>
        </p:spPr>
        <p:txBody>
          <a:bodyPr/>
          <a:lstStyle/>
          <a:p>
            <a:r>
              <a:rPr lang="en-US" altLang="en-US" sz="2400" dirty="0"/>
              <a:t>The </a:t>
            </a:r>
            <a:r>
              <a:rPr lang="en-US" altLang="en-US" sz="2400" dirty="0" smtClean="0"/>
              <a:t>OS preserves </a:t>
            </a:r>
            <a:r>
              <a:rPr lang="en-US" altLang="en-US" sz="2400" dirty="0"/>
              <a:t>the state of the CPU by storing the registers and the program counter</a:t>
            </a:r>
          </a:p>
          <a:p>
            <a:r>
              <a:rPr lang="en-US" altLang="en-US" sz="2400" dirty="0"/>
              <a:t>Determines which type of interrupt has occurred</a:t>
            </a:r>
            <a:r>
              <a:rPr lang="en-US" altLang="en-US" sz="2400" dirty="0" smtClean="0"/>
              <a:t>:</a:t>
            </a:r>
          </a:p>
          <a:p>
            <a:pPr lvl="1"/>
            <a:r>
              <a:rPr lang="en-US" altLang="en-US" sz="2400" b="1" dirty="0">
                <a:solidFill>
                  <a:srgbClr val="3366FF"/>
                </a:solidFill>
              </a:rPr>
              <a:t>polling</a:t>
            </a:r>
          </a:p>
          <a:p>
            <a:pPr lvl="1"/>
            <a:r>
              <a:rPr lang="en-US" altLang="en-US" sz="2400" b="1" dirty="0">
                <a:solidFill>
                  <a:srgbClr val="3366FF"/>
                </a:solidFill>
              </a:rPr>
              <a:t>vectored</a:t>
            </a:r>
            <a:r>
              <a:rPr lang="en-US" altLang="en-US" sz="2400" dirty="0"/>
              <a:t> interrupt </a:t>
            </a:r>
            <a:r>
              <a:rPr lang="en-US" altLang="en-US" sz="2400" dirty="0" smtClean="0"/>
              <a:t>system</a:t>
            </a:r>
            <a:endParaRPr lang="en-US" altLang="en-US" sz="2400" dirty="0"/>
          </a:p>
          <a:p>
            <a:r>
              <a:rPr lang="en-US" altLang="en-US" sz="2400" dirty="0"/>
              <a:t>Separate segments of code determine what action should be taken for each type of </a:t>
            </a:r>
            <a:r>
              <a:rPr lang="en-US" altLang="en-US" sz="2400" dirty="0" smtClean="0"/>
              <a:t>interrupt</a:t>
            </a:r>
          </a:p>
          <a:p>
            <a:pPr marL="685800" lvl="2" indent="-342900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interrupt service routine</a:t>
            </a:r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76E12C-0A8F-49FF-8988-D53352F14B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034338" cy="576263"/>
          </a:xfrm>
        </p:spPr>
        <p:txBody>
          <a:bodyPr/>
          <a:lstStyle/>
          <a:p>
            <a:pPr eaLnBrk="1" hangingPunct="1"/>
            <a:r>
              <a:rPr lang="en-US" altLang="en-US"/>
              <a:t>Chapter 1: Introduction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002EA22-F1BB-4F36-8EAD-4A3CBBBFD9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000" dirty="0"/>
              <a:t>What Operating Systems Do</a:t>
            </a:r>
          </a:p>
          <a:p>
            <a:r>
              <a:rPr lang="en-US" altLang="en-US" sz="2000" dirty="0"/>
              <a:t>Computer-System Organization</a:t>
            </a:r>
          </a:p>
          <a:p>
            <a:r>
              <a:rPr lang="en-US" altLang="en-US" sz="2000" dirty="0"/>
              <a:t>Computer-System Architecture</a:t>
            </a:r>
          </a:p>
          <a:p>
            <a:r>
              <a:rPr lang="en-US" altLang="en-US" sz="2000" dirty="0"/>
              <a:t>Operating-System Operations</a:t>
            </a:r>
          </a:p>
          <a:p>
            <a:r>
              <a:rPr lang="en-US" altLang="en-US" sz="2000" dirty="0"/>
              <a:t>Resource Management</a:t>
            </a:r>
          </a:p>
          <a:p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Security and Protection</a:t>
            </a:r>
          </a:p>
          <a:p>
            <a:r>
              <a:rPr lang="en-US" altLang="en-US" sz="2000" dirty="0"/>
              <a:t>Virtualization</a:t>
            </a:r>
          </a:p>
          <a:p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</a:rPr>
              <a:t>Kernel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Data Structures</a:t>
            </a:r>
          </a:p>
          <a:p>
            <a:r>
              <a:rPr lang="en-US" altLang="en-US" sz="2000" dirty="0"/>
              <a:t>Computing Environments</a:t>
            </a:r>
          </a:p>
          <a:p>
            <a:r>
              <a:rPr lang="en-US" altLang="en-US" sz="2000" dirty="0" smtClean="0"/>
              <a:t>Free </a:t>
            </a:r>
            <a:r>
              <a:rPr lang="en-US" altLang="en-US" sz="2000" dirty="0"/>
              <a:t>and Open-Source Operating Systems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378DBB6-3E76-4D5D-BCF4-7322E5DC03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116888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Interrupt-driven </a:t>
            </a:r>
            <a:r>
              <a:rPr lang="en-US" altLang="en-US" dirty="0"/>
              <a:t>I/O Cycle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E86048AC-75FB-4CAE-AB8A-81F852B9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179513"/>
            <a:ext cx="5084762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BC952A8-C6F2-4247-AAA6-A0FD865283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2725"/>
            <a:ext cx="8099425" cy="576263"/>
          </a:xfrm>
        </p:spPr>
        <p:txBody>
          <a:bodyPr/>
          <a:lstStyle/>
          <a:p>
            <a:pPr eaLnBrk="1" hangingPunct="1"/>
            <a:r>
              <a:rPr lang="en-US" altLang="en-US"/>
              <a:t>I/O Structure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40AB73B-055F-4D5D-997B-F04836742E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95351" y="1244600"/>
            <a:ext cx="7195101" cy="44902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Two methods for handling I/O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Synchronous</a:t>
            </a:r>
            <a:r>
              <a:rPr lang="en-US" altLang="en-US" sz="2400" dirty="0" smtClean="0"/>
              <a:t>: After </a:t>
            </a:r>
            <a:r>
              <a:rPr lang="en-US" altLang="en-US" sz="2400" dirty="0"/>
              <a:t>I/O starts, control returns to user program </a:t>
            </a:r>
            <a:r>
              <a:rPr lang="en-US" altLang="en-US" sz="2400" dirty="0">
                <a:solidFill>
                  <a:srgbClr val="0000FF"/>
                </a:solidFill>
              </a:rPr>
              <a:t>only upon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Asynchronous</a:t>
            </a:r>
            <a:r>
              <a:rPr lang="en-US" altLang="en-US" sz="2400" dirty="0" smtClean="0"/>
              <a:t>: After </a:t>
            </a:r>
            <a:r>
              <a:rPr lang="en-US" altLang="en-US" sz="2400" dirty="0"/>
              <a:t>I/O starts, control returns to user program </a:t>
            </a:r>
            <a:r>
              <a:rPr lang="en-US" altLang="en-US" sz="2400" dirty="0">
                <a:solidFill>
                  <a:srgbClr val="0000FF"/>
                </a:solidFill>
              </a:rPr>
              <a:t>without waiting </a:t>
            </a:r>
            <a:r>
              <a:rPr lang="en-US" altLang="en-US" sz="2400" dirty="0"/>
              <a:t>for I/O completion</a:t>
            </a:r>
          </a:p>
        </p:txBody>
      </p:sp>
    </p:spTree>
    <p:extLst>
      <p:ext uri="{BB962C8B-B14F-4D97-AF65-F5344CB8AC3E}">
        <p14:creationId xmlns:p14="http://schemas.microsoft.com/office/powerpoint/2010/main" val="1570063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BC952A8-C6F2-4247-AAA6-A0FD865283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2725"/>
            <a:ext cx="8099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I/O Structure </a:t>
            </a:r>
            <a:r>
              <a:rPr lang="en-US" altLang="en-US"/>
              <a:t>(Cont.)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40AB73B-055F-4D5D-997B-F04836742E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95351" y="1244600"/>
            <a:ext cx="7202048" cy="45282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Synchronous I/O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Wait instruction idles the CPU until the next interrupt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Wait loop (contention for memory access)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At most one I/O request is outstanding at a time, no simultaneous I/O processing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Asynchronous I/O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rgbClr val="0000FF"/>
                </a:solidFill>
                <a:latin typeface="+mj-lt"/>
              </a:rPr>
              <a:t>System call </a:t>
            </a:r>
            <a:r>
              <a:rPr lang="en-US" altLang="en-US" sz="2000" dirty="0"/>
              <a:t>– request to the OS to allow user to wait for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Device-status table </a:t>
            </a:r>
            <a:r>
              <a:rPr lang="en-US" altLang="en-US" sz="2000" dirty="0"/>
              <a:t>contains entry for each I/O device indicating its type, address, and state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OS indexes into I/O device table to determine device status and to modify table entry to include interrupt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3E9582F-73D2-4BB5-8C85-155733606E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44488" y="2888119"/>
            <a:ext cx="5116286" cy="103073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3200" b="1" dirty="0">
                <a:solidFill>
                  <a:srgbClr val="006699"/>
                </a:solidFill>
                <a:latin typeface="+mj-lt"/>
              </a:rPr>
              <a:t>Storage Structure</a:t>
            </a:r>
          </a:p>
        </p:txBody>
      </p:sp>
    </p:spTree>
    <p:extLst>
      <p:ext uri="{BB962C8B-B14F-4D97-AF65-F5344CB8AC3E}">
        <p14:creationId xmlns:p14="http://schemas.microsoft.com/office/powerpoint/2010/main" val="26530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64AC02E-E41F-46F8-AB7D-B5616F4834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080375" cy="576262"/>
          </a:xfrm>
        </p:spPr>
        <p:txBody>
          <a:bodyPr/>
          <a:lstStyle/>
          <a:p>
            <a:pPr eaLnBrk="1" hangingPunct="1"/>
            <a:r>
              <a:rPr lang="en-US" altLang="en-US"/>
              <a:t>Storage Structure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A855027-4195-4654-9750-3AA93B7328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1688" y="1143002"/>
            <a:ext cx="6744624" cy="4393640"/>
          </a:xfrm>
        </p:spPr>
        <p:txBody>
          <a:bodyPr/>
          <a:lstStyle/>
          <a:p>
            <a:r>
              <a:rPr lang="en-US" altLang="en-US" sz="2400" dirty="0"/>
              <a:t>Main memory – </a:t>
            </a:r>
            <a:r>
              <a:rPr lang="en-US" altLang="en-US" sz="2400" dirty="0" smtClean="0"/>
              <a:t>the only </a:t>
            </a:r>
            <a:r>
              <a:rPr lang="en-US" altLang="en-US" sz="2400" dirty="0"/>
              <a:t>large storage media that </a:t>
            </a:r>
            <a:r>
              <a:rPr lang="en-US" altLang="en-US" sz="2400" dirty="0" smtClean="0"/>
              <a:t>CPU </a:t>
            </a:r>
            <a:r>
              <a:rPr lang="en-US" altLang="en-US" sz="2400" dirty="0"/>
              <a:t>can access </a:t>
            </a:r>
            <a:r>
              <a:rPr lang="en-US" altLang="en-US" sz="2400" dirty="0" smtClean="0"/>
              <a:t>directly</a:t>
            </a:r>
          </a:p>
          <a:p>
            <a:pPr lvl="1"/>
            <a:r>
              <a:rPr lang="en-US" altLang="en-US" sz="2000" b="1" dirty="0" smtClean="0">
                <a:solidFill>
                  <a:srgbClr val="006699"/>
                </a:solidFill>
                <a:latin typeface="+mj-lt"/>
              </a:rPr>
              <a:t>Random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access</a:t>
            </a:r>
          </a:p>
          <a:p>
            <a:pPr lvl="1"/>
            <a:r>
              <a:rPr lang="en-US" altLang="en-US" sz="2000" dirty="0"/>
              <a:t>Typically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volatile</a:t>
            </a:r>
          </a:p>
          <a:p>
            <a:pPr lvl="1"/>
            <a:r>
              <a:rPr lang="en-US" altLang="en-US" sz="2000" dirty="0"/>
              <a:t>Typically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random-access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in the form of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Dynamic Random-access Memory (DRAM)</a:t>
            </a:r>
          </a:p>
          <a:p>
            <a:r>
              <a:rPr lang="en-US" altLang="en-US" sz="2400" dirty="0"/>
              <a:t>Secondary storage – extension of main memory that provides large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nonvolatile </a:t>
            </a:r>
            <a:r>
              <a:rPr lang="en-US" altLang="en-US" sz="2400" dirty="0"/>
              <a:t>storage capacity</a:t>
            </a:r>
          </a:p>
        </p:txBody>
      </p:sp>
    </p:spTree>
    <p:extLst>
      <p:ext uri="{BB962C8B-B14F-4D97-AF65-F5344CB8AC3E}">
        <p14:creationId xmlns:p14="http://schemas.microsoft.com/office/powerpoint/2010/main" val="1975106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64AC02E-E41F-46F8-AB7D-B5616F4834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0803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Storage Structure (Cont.)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A855027-4195-4654-9750-3AA93B7328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1687" y="1099455"/>
            <a:ext cx="7735887" cy="444137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Hard Disk Drives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HDD</a:t>
            </a:r>
            <a:r>
              <a:rPr lang="en-US" altLang="en-US" sz="2000" dirty="0"/>
              <a:t>) – rigid metal or glass platters covered with magnetic recording material </a:t>
            </a:r>
          </a:p>
          <a:p>
            <a:pPr lvl="1"/>
            <a:r>
              <a:rPr lang="en-US" altLang="en-US" sz="2000" dirty="0"/>
              <a:t>Disk surface is logically divided into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tracks</a:t>
            </a:r>
            <a:r>
              <a:rPr lang="en-US" altLang="en-US" sz="2000" dirty="0"/>
              <a:t>, which are subdivided into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sectors</a:t>
            </a:r>
          </a:p>
          <a:p>
            <a:pPr lvl="1"/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disk controller </a:t>
            </a:r>
            <a:r>
              <a:rPr lang="en-US" altLang="en-US" sz="2000" dirty="0"/>
              <a:t>determines the logical interaction between the device and the computer 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Non-volatile memory</a:t>
            </a:r>
            <a:r>
              <a:rPr lang="en-US" altLang="en-US" dirty="0"/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NVM</a:t>
            </a:r>
            <a:r>
              <a:rPr lang="en-US" altLang="en-US" sz="2000" dirty="0"/>
              <a:t>)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 </a:t>
            </a:r>
            <a:r>
              <a:rPr lang="en-US" altLang="en-US" sz="2000" dirty="0" smtClean="0"/>
              <a:t>devices – </a:t>
            </a:r>
            <a:r>
              <a:rPr lang="en-US" altLang="en-US" sz="2000" dirty="0"/>
              <a:t>faster than hard disks, nonvolatile</a:t>
            </a:r>
          </a:p>
          <a:p>
            <a:pPr lvl="1"/>
            <a:r>
              <a:rPr lang="en-US" altLang="en-US" sz="2000" dirty="0"/>
              <a:t>Various technologies</a:t>
            </a:r>
          </a:p>
          <a:p>
            <a:pPr lvl="1"/>
            <a:r>
              <a:rPr lang="en-US" altLang="en-US" sz="2000" dirty="0"/>
              <a:t>Becoming more popular as capacity and performance increases, price drops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>
            <a:extLst>
              <a:ext uri="{FF2B5EF4-FFF2-40B4-BE49-F238E27FC236}">
                <a16:creationId xmlns:a16="http://schemas.microsoft.com/office/drawing/2014/main" id="{9399C31D-3B45-4819-86D3-3562EEC74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7738" y="203200"/>
            <a:ext cx="7851775" cy="576263"/>
          </a:xfrm>
        </p:spPr>
        <p:txBody>
          <a:bodyPr/>
          <a:lstStyle/>
          <a:p>
            <a:r>
              <a:rPr lang="en-US" altLang="en-US" sz="3000"/>
              <a:t>Storage Definitions and Notation Review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7CEF2D5C-E937-4516-898C-4034833D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079500"/>
            <a:ext cx="7353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C8D8D-292B-2943-B449-B924F9BB88F3}"/>
              </a:ext>
            </a:extLst>
          </p:cNvPr>
          <p:cNvSpPr/>
          <p:nvPr/>
        </p:nvSpPr>
        <p:spPr bwMode="auto">
          <a:xfrm>
            <a:off x="465274" y="1079500"/>
            <a:ext cx="8499821" cy="4953000"/>
          </a:xfrm>
          <a:prstGeom prst="rect">
            <a:avLst/>
          </a:prstGeom>
          <a:solidFill>
            <a:srgbClr val="CEEBF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600" dirty="0"/>
              <a:t> The basic unit of computer storage is the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sz="1600" dirty="0"/>
              <a:t>. A bit can contain one of two</a:t>
            </a:r>
          </a:p>
          <a:p>
            <a:pPr>
              <a:defRPr/>
            </a:pPr>
            <a:r>
              <a:rPr lang="en-US" sz="1600" dirty="0"/>
              <a:t>values, 0 and 1. All other storage in a computer is based on collections of bits.</a:t>
            </a:r>
          </a:p>
          <a:p>
            <a:pPr>
              <a:defRPr/>
            </a:pPr>
            <a:r>
              <a:rPr lang="en-US" sz="1600" dirty="0"/>
              <a:t>Given enough bits, it is amazing how many things a computer can represent:</a:t>
            </a:r>
          </a:p>
          <a:p>
            <a:pPr>
              <a:defRPr/>
            </a:pPr>
            <a:r>
              <a:rPr lang="en-US" sz="1600" dirty="0"/>
              <a:t>numbers, letters, images, movies, sounds, documents, and programs, to name</a:t>
            </a:r>
          </a:p>
          <a:p>
            <a:pPr>
              <a:defRPr/>
            </a:pPr>
            <a:r>
              <a:rPr lang="en-US" sz="1600" dirty="0"/>
              <a:t>a few. A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byte</a:t>
            </a:r>
            <a:r>
              <a:rPr lang="en-US" sz="1600" dirty="0"/>
              <a:t> is 8 bits, and on most computers it is the smallest convenient</a:t>
            </a:r>
          </a:p>
          <a:p>
            <a:pPr>
              <a:defRPr/>
            </a:pPr>
            <a:r>
              <a:rPr lang="en-US" sz="1600" dirty="0"/>
              <a:t>chunk of storage. For example, most computers don’t have an instruction to</a:t>
            </a:r>
          </a:p>
          <a:p>
            <a:pPr>
              <a:defRPr/>
            </a:pPr>
            <a:r>
              <a:rPr lang="en-US" sz="1600" dirty="0"/>
              <a:t>move a bit but do have one to move a byte. A less common term is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word</a:t>
            </a:r>
            <a:r>
              <a:rPr lang="en-US" sz="1600" dirty="0"/>
              <a:t>,</a:t>
            </a:r>
          </a:p>
          <a:p>
            <a:pPr>
              <a:defRPr/>
            </a:pPr>
            <a:r>
              <a:rPr lang="en-US" sz="1600" dirty="0"/>
              <a:t>which is a given computer architecture’s native unit of data. A word is made</a:t>
            </a:r>
          </a:p>
          <a:p>
            <a:pPr>
              <a:defRPr/>
            </a:pPr>
            <a:r>
              <a:rPr lang="en-US" sz="1600" dirty="0"/>
              <a:t>up of one or more bytes. For example, a computer that has 64-bit registers and</a:t>
            </a:r>
          </a:p>
          <a:p>
            <a:pPr>
              <a:defRPr/>
            </a:pPr>
            <a:r>
              <a:rPr lang="en-US" sz="1600" dirty="0"/>
              <a:t>64-bit memory addressing typically has 64-bit (8-byte) words. A computer</a:t>
            </a:r>
          </a:p>
          <a:p>
            <a:pPr>
              <a:defRPr/>
            </a:pPr>
            <a:r>
              <a:rPr lang="en-US" sz="1600" dirty="0"/>
              <a:t>executes many operations in its native word size rather than a byte at a time.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Computer storage, along with most computer throughput, is generally</a:t>
            </a:r>
          </a:p>
          <a:p>
            <a:pPr>
              <a:defRPr/>
            </a:pPr>
            <a:r>
              <a:rPr lang="en-US" sz="1600" dirty="0"/>
              <a:t>measured and manipulated in bytes and collections of bytes. A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kilobyte</a:t>
            </a:r>
            <a:r>
              <a:rPr lang="en-US" sz="1600" dirty="0"/>
              <a:t>, or</a:t>
            </a:r>
          </a:p>
          <a:p>
            <a:pPr>
              <a:defRPr/>
            </a:pPr>
            <a:r>
              <a:rPr lang="en-US" sz="1600" dirty="0"/>
              <a:t>KB , is 1,024 bytes; a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megabyte</a:t>
            </a:r>
            <a:r>
              <a:rPr lang="en-US" sz="1600" dirty="0"/>
              <a:t>, or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MB</a:t>
            </a:r>
            <a:r>
              <a:rPr lang="en-US" sz="1600" dirty="0"/>
              <a:t>, is 1,024</a:t>
            </a:r>
            <a:r>
              <a:rPr lang="en-US" sz="1600" baseline="30000" dirty="0"/>
              <a:t>2</a:t>
            </a:r>
            <a:r>
              <a:rPr lang="en-US" sz="1600" dirty="0"/>
              <a:t>  bytes; a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gigabyte</a:t>
            </a:r>
            <a:r>
              <a:rPr lang="en-US" sz="1600" dirty="0"/>
              <a:t>, or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GB</a:t>
            </a:r>
            <a:r>
              <a:rPr lang="en-US" sz="1600" dirty="0"/>
              <a:t>, is</a:t>
            </a:r>
          </a:p>
          <a:p>
            <a:pPr>
              <a:defRPr/>
            </a:pPr>
            <a:r>
              <a:rPr lang="en-US" sz="1600" dirty="0"/>
              <a:t>1,024</a:t>
            </a:r>
            <a:r>
              <a:rPr lang="en-US" sz="1600" baseline="30000" dirty="0"/>
              <a:t>3</a:t>
            </a:r>
            <a:r>
              <a:rPr lang="en-US" sz="1600" dirty="0"/>
              <a:t>  bytes; a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terabyte</a:t>
            </a:r>
            <a:r>
              <a:rPr lang="en-US" sz="1600" dirty="0"/>
              <a:t>, or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TB</a:t>
            </a:r>
            <a:r>
              <a:rPr lang="en-US" sz="1600" dirty="0"/>
              <a:t>, is 1,024</a:t>
            </a:r>
            <a:r>
              <a:rPr lang="en-US" sz="1600" baseline="30000" dirty="0"/>
              <a:t>4</a:t>
            </a:r>
            <a:r>
              <a:rPr lang="en-US" sz="1600" dirty="0"/>
              <a:t>  bytes; and a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petabyte</a:t>
            </a:r>
            <a:r>
              <a:rPr lang="en-US" sz="1600" dirty="0"/>
              <a:t>, or </a:t>
            </a:r>
            <a:r>
              <a:rPr kumimoji="1" lang="en-US" sz="1600" b="1" dirty="0">
                <a:solidFill>
                  <a:srgbClr val="006699"/>
                </a:solidFill>
                <a:latin typeface="+mj-lt"/>
              </a:rPr>
              <a:t>PB</a:t>
            </a:r>
            <a:r>
              <a:rPr lang="en-US" sz="1600" dirty="0"/>
              <a:t>, is 1,024</a:t>
            </a:r>
            <a:r>
              <a:rPr lang="en-US" sz="1600" baseline="30000" dirty="0"/>
              <a:t>5</a:t>
            </a:r>
          </a:p>
          <a:p>
            <a:pPr>
              <a:defRPr/>
            </a:pPr>
            <a:r>
              <a:rPr lang="en-US" sz="1600" dirty="0"/>
              <a:t>bytes. Computer manufacturers often round off these numbers and say that</a:t>
            </a:r>
          </a:p>
          <a:p>
            <a:pPr>
              <a:defRPr/>
            </a:pPr>
            <a:r>
              <a:rPr lang="en-US" sz="1600" dirty="0"/>
              <a:t>a megabyte is 1 million bytes and a gigabyte is 1 billion bytes. Networking</a:t>
            </a:r>
          </a:p>
          <a:p>
            <a:pPr>
              <a:defRPr/>
            </a:pPr>
            <a:r>
              <a:rPr lang="en-US" sz="1600" dirty="0"/>
              <a:t>measurements are an exception to this general rule; they are given in bits</a:t>
            </a:r>
          </a:p>
          <a:p>
            <a:pPr>
              <a:defRPr/>
            </a:pPr>
            <a:r>
              <a:rPr lang="en-US" sz="1600" dirty="0"/>
              <a:t>(because networks move data a bit at a time).</a:t>
            </a:r>
          </a:p>
          <a:p>
            <a:pPr>
              <a:defRPr/>
            </a:pPr>
            <a:endParaRPr lang="en-US" sz="1400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0644225-21A8-4691-99DE-5A23AE5833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11138"/>
            <a:ext cx="7661275" cy="576262"/>
          </a:xfrm>
        </p:spPr>
        <p:txBody>
          <a:bodyPr/>
          <a:lstStyle/>
          <a:p>
            <a:pPr eaLnBrk="1" hangingPunct="1"/>
            <a:r>
              <a:rPr lang="en-US" altLang="en-US"/>
              <a:t>Storage Hierarchy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703547F-8757-4059-B0DB-0941113BB6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49" y="1124628"/>
            <a:ext cx="8079133" cy="4530725"/>
          </a:xfrm>
        </p:spPr>
        <p:txBody>
          <a:bodyPr/>
          <a:lstStyle/>
          <a:p>
            <a:r>
              <a:rPr lang="en-US" altLang="en-US" sz="2400" dirty="0"/>
              <a:t>Storage systems organized in hierarchy</a:t>
            </a:r>
          </a:p>
          <a:p>
            <a:pPr lvl="1"/>
            <a:r>
              <a:rPr lang="en-US" altLang="en-US" sz="2400" dirty="0"/>
              <a:t>Speed</a:t>
            </a:r>
          </a:p>
          <a:p>
            <a:pPr lvl="1"/>
            <a:r>
              <a:rPr lang="en-US" altLang="en-US" sz="2400" dirty="0"/>
              <a:t>Cost</a:t>
            </a:r>
          </a:p>
          <a:p>
            <a:pPr lvl="1"/>
            <a:r>
              <a:rPr lang="en-US" altLang="en-US" sz="2400" dirty="0"/>
              <a:t>Volatility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Caching</a:t>
            </a:r>
            <a:r>
              <a:rPr lang="en-US" altLang="en-US" sz="2400" dirty="0"/>
              <a:t> – copying information into faster storage </a:t>
            </a:r>
            <a:r>
              <a:rPr lang="en-US" altLang="en-US" sz="2400" dirty="0" smtClean="0"/>
              <a:t>system</a:t>
            </a:r>
          </a:p>
          <a:p>
            <a:pPr lvl="1"/>
            <a:r>
              <a:rPr lang="en-US" altLang="en-US" sz="2400" dirty="0" smtClean="0"/>
              <a:t>Main </a:t>
            </a:r>
            <a:r>
              <a:rPr lang="en-US" altLang="en-US" sz="2400" dirty="0"/>
              <a:t>memory can be viewed as a cache for secondary storage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Device Driver </a:t>
            </a:r>
            <a:r>
              <a:rPr lang="en-US" altLang="en-US" sz="2400" dirty="0"/>
              <a:t>for each device controller to manage I/O</a:t>
            </a:r>
          </a:p>
          <a:p>
            <a:pPr lvl="1"/>
            <a:r>
              <a:rPr lang="en-US" altLang="en-US" sz="2400" dirty="0"/>
              <a:t>Provides uniform interface between controller and kernel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C8143CB-221D-4E46-ACB1-F240385D00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126413" cy="576262"/>
          </a:xfrm>
        </p:spPr>
        <p:txBody>
          <a:bodyPr/>
          <a:lstStyle/>
          <a:p>
            <a:pPr eaLnBrk="1" hangingPunct="1"/>
            <a:r>
              <a:rPr lang="en-US" altLang="en-US"/>
              <a:t>Storage-Device Hierarchy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96241ED2-B618-4D08-8846-8009538A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455738"/>
            <a:ext cx="748347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0638B96-DF2B-4D8C-9A35-46ABC3264B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5025" y="212725"/>
            <a:ext cx="7702550" cy="576263"/>
          </a:xfrm>
        </p:spPr>
        <p:txBody>
          <a:bodyPr/>
          <a:lstStyle/>
          <a:p>
            <a:r>
              <a:rPr lang="en-US" altLang="en-US"/>
              <a:t>How a Modern Computer Works</a:t>
            </a:r>
          </a:p>
        </p:txBody>
      </p:sp>
      <p:sp>
        <p:nvSpPr>
          <p:cNvPr id="44035" name="TextBox 3">
            <a:extLst>
              <a:ext uri="{FF2B5EF4-FFF2-40B4-BE49-F238E27FC236}">
                <a16:creationId xmlns:a16="http://schemas.microsoft.com/office/drawing/2014/main" id="{07234D76-D26C-4251-8F66-89C4244B1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456" y="5817671"/>
            <a:ext cx="3521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i="1" dirty="0">
                <a:solidFill>
                  <a:srgbClr val="FF0000"/>
                </a:solidFill>
                <a:latin typeface="Verdana" panose="020B0604030504040204" pitchFamily="34" charset="0"/>
              </a:rPr>
              <a:t>A von Neumann architecture</a:t>
            </a:r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BDD5B21A-1DF1-4FBF-8A3A-8CDE974C3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05" y="1072880"/>
            <a:ext cx="5948501" cy="47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B756355-6FC3-4D1A-BBDC-6B9FBCD76A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6688"/>
            <a:ext cx="8015288" cy="617537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838C557-FE18-4536-BEF7-BBF21B888B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666038" cy="4530725"/>
          </a:xfrm>
        </p:spPr>
        <p:txBody>
          <a:bodyPr/>
          <a:lstStyle/>
          <a:p>
            <a:r>
              <a:rPr lang="en-US" altLang="en-US" sz="2400" dirty="0"/>
              <a:t>Describe the general organization of a computer system and the role of </a:t>
            </a:r>
            <a:r>
              <a:rPr lang="en-US" altLang="en-US" sz="2400" dirty="0">
                <a:solidFill>
                  <a:srgbClr val="0000FF"/>
                </a:solidFill>
              </a:rPr>
              <a:t>interrupts</a:t>
            </a:r>
          </a:p>
          <a:p>
            <a:r>
              <a:rPr lang="en-US" altLang="en-US" sz="2400" dirty="0"/>
              <a:t>Describe the components in a modern, multiprocessor computer system</a:t>
            </a:r>
          </a:p>
          <a:p>
            <a:r>
              <a:rPr lang="en-US" altLang="en-US" sz="2400" dirty="0"/>
              <a:t>Illustrate the transition from user mode to kernel mode</a:t>
            </a:r>
          </a:p>
          <a:p>
            <a:r>
              <a:rPr lang="en-US" altLang="en-US" sz="2400" dirty="0"/>
              <a:t>Discuss how operating systems are used in various computing environments</a:t>
            </a:r>
          </a:p>
          <a:p>
            <a:r>
              <a:rPr lang="en-US" altLang="en-US" sz="2400" dirty="0"/>
              <a:t>Provide examples of free and open-source operating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BF26148-599A-4FED-894F-9887604055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0763" y="212725"/>
            <a:ext cx="7553325" cy="576263"/>
          </a:xfrm>
        </p:spPr>
        <p:txBody>
          <a:bodyPr/>
          <a:lstStyle/>
          <a:p>
            <a:pPr eaLnBrk="1" hangingPunct="1"/>
            <a:r>
              <a:rPr lang="en-US" altLang="en-US"/>
              <a:t>Direct Memory Access Structure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24405CB-DFA7-47F8-A3F1-1424947399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49" y="1233488"/>
            <a:ext cx="7246981" cy="4056969"/>
          </a:xfrm>
        </p:spPr>
        <p:txBody>
          <a:bodyPr/>
          <a:lstStyle/>
          <a:p>
            <a:r>
              <a:rPr lang="en-US" altLang="en-US" sz="2400" dirty="0"/>
              <a:t>Used for high-speed I/O devices able to transmit information at close to memory speeds</a:t>
            </a:r>
          </a:p>
          <a:p>
            <a:r>
              <a:rPr lang="en-US" altLang="en-US" sz="2400" dirty="0"/>
              <a:t>Device controller transfers blocks of data from buffer storage </a:t>
            </a:r>
            <a:r>
              <a:rPr lang="en-US" altLang="en-US" sz="2400" dirty="0">
                <a:solidFill>
                  <a:srgbClr val="FF0000"/>
                </a:solidFill>
              </a:rPr>
              <a:t>directly</a:t>
            </a:r>
            <a:r>
              <a:rPr lang="en-US" altLang="en-US" sz="2400" dirty="0"/>
              <a:t> to main memory </a:t>
            </a:r>
            <a:r>
              <a:rPr lang="en-US" altLang="en-US" sz="2400" dirty="0">
                <a:solidFill>
                  <a:srgbClr val="0000FF"/>
                </a:solidFill>
              </a:rPr>
              <a:t>without CPU intervention</a:t>
            </a:r>
          </a:p>
          <a:p>
            <a:r>
              <a:rPr lang="en-US" altLang="en-US" sz="2400" dirty="0"/>
              <a:t>Only one interrupt is generated </a:t>
            </a:r>
            <a:r>
              <a:rPr lang="en-US" altLang="en-US" sz="2400" dirty="0">
                <a:solidFill>
                  <a:srgbClr val="0000FF"/>
                </a:solidFill>
              </a:rPr>
              <a:t>per block</a:t>
            </a:r>
            <a:r>
              <a:rPr lang="en-US" altLang="en-US" sz="2400" dirty="0"/>
              <a:t>, rather than </a:t>
            </a:r>
            <a:r>
              <a:rPr lang="en-US" altLang="en-US" sz="2400" dirty="0" smtClean="0"/>
              <a:t>one </a:t>
            </a:r>
            <a:r>
              <a:rPr lang="en-US" altLang="en-US" sz="2400" dirty="0"/>
              <a:t>interrupt per byte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3E9582F-73D2-4BB5-8C85-155733606E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94323" y="2888119"/>
            <a:ext cx="6616616" cy="103073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3200" b="1" dirty="0" smtClean="0">
                <a:solidFill>
                  <a:srgbClr val="006699"/>
                </a:solidFill>
                <a:latin typeface="+mj-lt"/>
              </a:rPr>
              <a:t>Operating System Operations</a:t>
            </a:r>
            <a:endParaRPr lang="en-US" altLang="en-US" sz="3200" b="1" dirty="0">
              <a:solidFill>
                <a:srgbClr val="0066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3226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293F34F-C9FD-4545-B67F-0AFEB04F0A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5350" y="195263"/>
            <a:ext cx="7670800" cy="576262"/>
          </a:xfrm>
        </p:spPr>
        <p:txBody>
          <a:bodyPr/>
          <a:lstStyle/>
          <a:p>
            <a:pPr eaLnBrk="1" hangingPunct="1"/>
            <a:r>
              <a:rPr lang="en-US" altLang="en-US"/>
              <a:t>Operating-System Operations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CA3B3A3-4D5F-45EB-B9C7-25CB392E86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54113"/>
            <a:ext cx="7670800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Bootstrap program – simple code to initialize the system, load the kernel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Kernel loads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Starts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system daemons </a:t>
            </a:r>
            <a:r>
              <a:rPr lang="en-US" altLang="en-US" sz="2400" dirty="0"/>
              <a:t>(services provided outside of the kernel)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Kernel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interrupt driven </a:t>
            </a:r>
            <a:r>
              <a:rPr lang="en-US" altLang="en-US" sz="2400" dirty="0"/>
              <a:t>(hardware and software)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Hardware interrupt by one of the devices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Software interrupt 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exception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or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trap</a:t>
            </a:r>
            <a:r>
              <a:rPr lang="en-US" altLang="en-US" sz="2400" dirty="0"/>
              <a:t>):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Software error (e.g., division by zero)</a:t>
            </a:r>
            <a:endParaRPr lang="en-US" altLang="en-US" sz="2400" b="1" dirty="0">
              <a:solidFill>
                <a:srgbClr val="3366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Request for </a:t>
            </a:r>
            <a:r>
              <a:rPr lang="en-US" altLang="en-US" sz="2400" dirty="0" smtClean="0"/>
              <a:t>OS service </a:t>
            </a:r>
            <a:r>
              <a:rPr lang="en-US" altLang="en-US" sz="2400" dirty="0"/>
              <a:t>–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system call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Other process problems include infinite loop, processes modifying each other or the </a:t>
            </a:r>
            <a:r>
              <a:rPr lang="en-US" altLang="en-US" sz="2400" dirty="0" smtClean="0"/>
              <a:t>OS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E1443AA-0E9D-4C48-8D3D-68212E6D68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2047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Multiprogramming (Batch system)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91B5A88-3ACB-440F-8638-FDCD2CDEF4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835025"/>
            <a:ext cx="7322999" cy="5193986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Single user cannot always keep CPU and I/O devices busy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Multiprogramming organizes jobs (code and data) so CPU always has one to execute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subset of total jobs in system is kept in memory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One job selected and run via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job scheduling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When </a:t>
            </a:r>
            <a:r>
              <a:rPr lang="en-US" altLang="en-US" sz="2400" dirty="0" smtClean="0"/>
              <a:t>a job </a:t>
            </a:r>
            <a:r>
              <a:rPr lang="en-US" altLang="en-US" sz="2400" dirty="0"/>
              <a:t>has to wait (for I/O for example), OS switches to another job</a:t>
            </a:r>
          </a:p>
          <a:p>
            <a:pPr lvl="1">
              <a:lnSpc>
                <a:spcPct val="90000"/>
              </a:lnSpc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8776578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E1443AA-0E9D-4C48-8D3D-68212E6D68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2047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Multitasking (Timesharing)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91B5A88-3ACB-440F-8638-FDCD2CDEF4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087" y="835026"/>
            <a:ext cx="7730503" cy="4872503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105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 logical extension of Batch </a:t>
            </a:r>
            <a:r>
              <a:rPr lang="en-US" altLang="en-US" sz="2400" dirty="0" smtClean="0"/>
              <a:t>systems </a:t>
            </a:r>
            <a:r>
              <a:rPr lang="en-US" altLang="en-US" sz="2400" dirty="0" smtClean="0"/>
              <a:t>–CPU </a:t>
            </a:r>
            <a:r>
              <a:rPr lang="en-US" altLang="en-US" sz="2400" dirty="0"/>
              <a:t>switches jobs so frequently that users can interact with each job while it is running, creating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interactive</a:t>
            </a:r>
            <a:r>
              <a:rPr lang="en-US" altLang="en-US" sz="2400" dirty="0"/>
              <a:t> computing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Response time </a:t>
            </a:r>
            <a:r>
              <a:rPr lang="en-US" altLang="en-US" sz="2400" dirty="0"/>
              <a:t>should be &lt; 1 second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Each user has at least one program executing in memory </a:t>
            </a:r>
            <a:r>
              <a:rPr lang="en-US" altLang="en-US" sz="2400" dirty="0">
                <a:sym typeface="Wingdings 3" panose="05040102010807070707" pitchFamily="18" charset="2"/>
              </a:rPr>
              <a:t>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  <a:sym typeface="Wingdings 3" panose="05040102010807070707" pitchFamily="18" charset="2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ym typeface="Wingdings 3" panose="05040102010807070707" pitchFamily="18" charset="2"/>
              </a:rPr>
              <a:t>If several jobs ready to run at the same time 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  <a:sym typeface="Wingdings 3" panose="05040102010807070707" pitchFamily="18" charset="2"/>
              </a:rPr>
              <a:t>CPU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ym typeface="Wingdings 3" panose="05040102010807070707" pitchFamily="18" charset="2"/>
              </a:rPr>
              <a:t>If processes </a:t>
            </a:r>
            <a:r>
              <a:rPr lang="en-US" altLang="en-US" sz="2400" dirty="0" smtClean="0">
                <a:sym typeface="Wingdings 3" panose="05040102010807070707" pitchFamily="18" charset="2"/>
              </a:rPr>
              <a:t>don</a:t>
            </a:r>
            <a:r>
              <a:rPr lang="en-US" altLang="ja-JP" sz="2400" dirty="0" smtClean="0">
                <a:sym typeface="Wingdings 3" panose="05040102010807070707" pitchFamily="18" charset="2"/>
              </a:rPr>
              <a:t>’t </a:t>
            </a:r>
            <a:r>
              <a:rPr lang="en-US" altLang="ja-JP" sz="2400" dirty="0">
                <a:sym typeface="Wingdings 3" panose="05040102010807070707" pitchFamily="18" charset="2"/>
              </a:rPr>
              <a:t>fit in memory, </a:t>
            </a:r>
            <a:r>
              <a:rPr lang="en-US" altLang="ja-JP" sz="2400" b="1" dirty="0">
                <a:solidFill>
                  <a:srgbClr val="006699"/>
                </a:solidFill>
                <a:latin typeface="+mj-lt"/>
                <a:sym typeface="Wingdings 3" panose="05040102010807070707" pitchFamily="18" charset="2"/>
              </a:rPr>
              <a:t>swapping</a:t>
            </a:r>
            <a:r>
              <a:rPr lang="en-US" altLang="ja-JP" sz="2400" dirty="0">
                <a:sym typeface="Wingdings 3" panose="05040102010807070707" pitchFamily="18" charset="2"/>
              </a:rPr>
              <a:t> moves them in and out to run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6699"/>
                </a:solidFill>
                <a:latin typeface="+mj-lt"/>
                <a:sym typeface="Wingdings 3" panose="05040102010807070707" pitchFamily="18" charset="2"/>
              </a:rPr>
              <a:t>Virtual memory </a:t>
            </a:r>
            <a:r>
              <a:rPr lang="en-US" altLang="en-US" sz="2400" dirty="0">
                <a:sym typeface="Wingdings 3" panose="05040102010807070707" pitchFamily="18" charset="2"/>
              </a:rPr>
              <a:t>allows execution of processes not completely in memory</a:t>
            </a:r>
          </a:p>
        </p:txBody>
      </p:sp>
    </p:spTree>
    <p:extLst>
      <p:ext uri="{BB962C8B-B14F-4D97-AF65-F5344CB8AC3E}">
        <p14:creationId xmlns:p14="http://schemas.microsoft.com/office/powerpoint/2010/main" val="199077126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290B74C-531F-48AF-B9FC-4141DDA686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Memory Layout for Multiprogrammed System</a:t>
            </a:r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3AC87D33-03C5-4AAE-9C92-B651FC40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67" y="1232453"/>
            <a:ext cx="3019098" cy="477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866BADE-D230-495A-94F4-5193A1998D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79513" y="198438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Dual-mode Operation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85FC6BD-4EBE-4675-8C44-D83682A4CA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1" y="1233488"/>
            <a:ext cx="7011168" cy="46247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FF"/>
                </a:solidFill>
                <a:latin typeface="+mj-lt"/>
              </a:rPr>
              <a:t>Dual-mode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operation allows OS to protect itself and other system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User mode </a:t>
            </a:r>
            <a:r>
              <a:rPr lang="en-US" altLang="en-US" sz="2000" dirty="0"/>
              <a:t>and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kernel mode 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Mode bit </a:t>
            </a:r>
            <a:r>
              <a:rPr lang="en-US" altLang="en-US" sz="2000" dirty="0"/>
              <a:t>provided by hardware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 </a:t>
            </a:r>
            <a:r>
              <a:rPr lang="en-US" altLang="en-US" sz="2000" dirty="0"/>
              <a:t>distinguish when system is running user code or kernel </a:t>
            </a:r>
            <a:r>
              <a:rPr lang="en-US" altLang="en-US" sz="2000" dirty="0" smtClean="0"/>
              <a:t>code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When a user is running </a:t>
            </a:r>
            <a:r>
              <a:rPr lang="en-US" altLang="en-US" sz="2000" dirty="0">
                <a:sym typeface="Wingdings 3" panose="05040102010807070707" pitchFamily="18" charset="2"/>
              </a:rPr>
              <a:t> </a:t>
            </a:r>
            <a:r>
              <a:rPr lang="en-US" altLang="en-US" sz="2000" dirty="0">
                <a:sym typeface="Wingdings" panose="05000000000000000000" pitchFamily="2" charset="2"/>
              </a:rPr>
              <a:t>mode bit is “user”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When kernel code is executing </a:t>
            </a:r>
            <a:r>
              <a:rPr lang="en-US" altLang="en-US" sz="2000" dirty="0">
                <a:sym typeface="Wingdings 3" panose="05040102010807070707" pitchFamily="18" charset="2"/>
              </a:rPr>
              <a:t> </a:t>
            </a:r>
            <a:r>
              <a:rPr lang="en-US" altLang="en-US" sz="2000" dirty="0">
                <a:sym typeface="Wingdings" panose="05000000000000000000" pitchFamily="2" charset="2"/>
              </a:rPr>
              <a:t>mode bit is “kernel”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Wingdings" panose="05000000000000000000" pitchFamily="2" charset="2"/>
              </a:rPr>
              <a:t>How do we guarantee that </a:t>
            </a:r>
            <a:r>
              <a:rPr lang="en-US" altLang="en-US" sz="2000" dirty="0" smtClean="0">
                <a:sym typeface="Wingdings" panose="05000000000000000000" pitchFamily="2" charset="2"/>
              </a:rPr>
              <a:t>users do </a:t>
            </a:r>
            <a:r>
              <a:rPr lang="en-US" altLang="en-US" sz="2000" dirty="0">
                <a:sym typeface="Wingdings" panose="05000000000000000000" pitchFamily="2" charset="2"/>
              </a:rPr>
              <a:t>not explicitly set the mode bit to “kernel”?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System call changes mode to kernel, return from call resets it to user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Some instructions designated as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privileged</a:t>
            </a:r>
            <a:r>
              <a:rPr lang="en-US" altLang="en-US" sz="2000" dirty="0"/>
              <a:t>, only executable in kernel mode</a:t>
            </a:r>
          </a:p>
        </p:txBody>
      </p:sp>
    </p:spTree>
    <p:extLst>
      <p:ext uri="{BB962C8B-B14F-4D97-AF65-F5344CB8AC3E}">
        <p14:creationId xmlns:p14="http://schemas.microsoft.com/office/powerpoint/2010/main" val="3654188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01A0C21-C290-480E-A594-A720E66F2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2650" y="136525"/>
            <a:ext cx="7924800" cy="647700"/>
          </a:xfrm>
        </p:spPr>
        <p:txBody>
          <a:bodyPr/>
          <a:lstStyle/>
          <a:p>
            <a:pPr eaLnBrk="1" hangingPunct="1"/>
            <a:r>
              <a:rPr lang="en-US" altLang="en-US"/>
              <a:t>Transition from User to Kernel Mode</a:t>
            </a:r>
          </a:p>
        </p:txBody>
      </p:sp>
      <p:pic>
        <p:nvPicPr>
          <p:cNvPr id="67588" name="Picture 2">
            <a:extLst>
              <a:ext uri="{FF2B5EF4-FFF2-40B4-BE49-F238E27FC236}">
                <a16:creationId xmlns:a16="http://schemas.microsoft.com/office/drawing/2014/main" id="{577B7B49-686A-43F8-AEBF-B723806A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7" y="2355574"/>
            <a:ext cx="7882800" cy="234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84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01A0C21-C290-480E-A594-A720E66F2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2650" y="136525"/>
            <a:ext cx="7924800" cy="647700"/>
          </a:xfrm>
        </p:spPr>
        <p:txBody>
          <a:bodyPr/>
          <a:lstStyle/>
          <a:p>
            <a:pPr eaLnBrk="1" hangingPunct="1"/>
            <a:r>
              <a:rPr lang="en-US" altLang="en-US" dirty="0"/>
              <a:t>Timer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9297C259-8FFF-444B-B901-A11F92099A2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93750" y="1060450"/>
            <a:ext cx="7781925" cy="2817813"/>
          </a:xfrm>
        </p:spPr>
        <p:txBody>
          <a:bodyPr/>
          <a:lstStyle/>
          <a:p>
            <a:r>
              <a:rPr lang="en-US" altLang="en-US" sz="2400" dirty="0"/>
              <a:t>Timer to prevent infinite loop (or process hogging resources)</a:t>
            </a:r>
          </a:p>
          <a:p>
            <a:pPr lvl="1"/>
            <a:r>
              <a:rPr lang="en-US" altLang="en-US" sz="2400" dirty="0"/>
              <a:t>Timer is set to interrupt the computer after some time period</a:t>
            </a:r>
          </a:p>
          <a:p>
            <a:pPr lvl="1"/>
            <a:r>
              <a:rPr lang="en-US" altLang="en-US" sz="2400" dirty="0"/>
              <a:t>Keep a counter that is decremented by the physical clock</a:t>
            </a:r>
          </a:p>
          <a:p>
            <a:pPr lvl="1"/>
            <a:r>
              <a:rPr lang="en-US" altLang="en-US" sz="2400" dirty="0" smtClean="0"/>
              <a:t>OS </a:t>
            </a:r>
            <a:r>
              <a:rPr lang="en-US" altLang="en-US" sz="2400" dirty="0" smtClean="0"/>
              <a:t>sets </a:t>
            </a:r>
            <a:r>
              <a:rPr lang="en-US" altLang="en-US" sz="2400" dirty="0"/>
              <a:t>the counter (privileged instruction)</a:t>
            </a:r>
          </a:p>
          <a:p>
            <a:pPr lvl="1"/>
            <a:r>
              <a:rPr lang="en-US" altLang="en-US" sz="2400" dirty="0"/>
              <a:t>When counter </a:t>
            </a:r>
            <a:r>
              <a:rPr lang="en-US" altLang="en-US" sz="2400" dirty="0" smtClean="0"/>
              <a:t>zero, </a:t>
            </a:r>
            <a:r>
              <a:rPr lang="en-US" altLang="en-US" sz="2400" dirty="0"/>
              <a:t>generate an interrupt</a:t>
            </a:r>
          </a:p>
          <a:p>
            <a:pPr lvl="1"/>
            <a:r>
              <a:rPr lang="en-US" altLang="en-US" sz="2400" dirty="0"/>
              <a:t>Set up before scheduling process to regain control or terminate program that exceeds allotted time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A50E938-3020-46E3-B296-A67E7CFD93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89025" y="207963"/>
            <a:ext cx="7439025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Management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4C6DC0E-B371-44AD-AC31-D9E79C8021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74700" y="809625"/>
            <a:ext cx="775335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 process is a program in </a:t>
            </a:r>
            <a:r>
              <a:rPr lang="en-US" altLang="en-US" sz="2400" dirty="0" smtClean="0"/>
              <a:t>execution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It </a:t>
            </a:r>
            <a:r>
              <a:rPr lang="en-US" altLang="en-US" sz="2400" dirty="0"/>
              <a:t>is a unit of work within the </a:t>
            </a:r>
            <a:r>
              <a:rPr lang="en-US" altLang="en-US" sz="2400" dirty="0" smtClean="0"/>
              <a:t>system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Program </a:t>
            </a:r>
            <a:r>
              <a:rPr lang="en-US" altLang="en-US" sz="2400" dirty="0"/>
              <a:t>is a </a:t>
            </a:r>
            <a:r>
              <a:rPr lang="en-US" altLang="en-US" sz="2400" b="1" i="1" dirty="0">
                <a:solidFill>
                  <a:srgbClr val="0000FF"/>
                </a:solidFill>
              </a:rPr>
              <a:t>passive</a:t>
            </a:r>
            <a:r>
              <a:rPr lang="en-US" altLang="en-US" sz="2400" b="1" i="1" dirty="0"/>
              <a:t> </a:t>
            </a:r>
            <a:r>
              <a:rPr lang="en-US" altLang="en-US" sz="2400" i="1" dirty="0"/>
              <a:t>entity;</a:t>
            </a:r>
            <a:r>
              <a:rPr lang="en-US" altLang="en-US" sz="2400" dirty="0"/>
              <a:t> process is </a:t>
            </a:r>
            <a:r>
              <a:rPr lang="en-US" altLang="en-US" sz="2400" dirty="0">
                <a:solidFill>
                  <a:srgbClr val="000000"/>
                </a:solidFill>
              </a:rPr>
              <a:t>an </a:t>
            </a:r>
            <a:r>
              <a:rPr lang="en-US" altLang="en-US" sz="2400" b="1" i="1" dirty="0">
                <a:solidFill>
                  <a:srgbClr val="0000FF"/>
                </a:solidFill>
              </a:rPr>
              <a:t>active</a:t>
            </a:r>
            <a:r>
              <a:rPr lang="en-US" altLang="en-US" sz="2400" b="1" i="1" dirty="0">
                <a:solidFill>
                  <a:srgbClr val="000000"/>
                </a:solidFill>
              </a:rPr>
              <a:t>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entity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Process needs resources to accomplish its task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CPU, memory, I/O, files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Initialization data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Process termination requires reclaim of any reusable resources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B756355-6FC3-4D1A-BBDC-6B9FBCD76A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51856" y="123144"/>
            <a:ext cx="8015288" cy="617537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What Does the Term Operating System Mean?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838C557-FE18-4536-BEF7-BBF21B888B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666038" cy="4530725"/>
          </a:xfrm>
        </p:spPr>
        <p:txBody>
          <a:bodyPr/>
          <a:lstStyle/>
          <a:p>
            <a:r>
              <a:rPr lang="en-US" altLang="en-US" sz="2400" dirty="0"/>
              <a:t>An operating system </a:t>
            </a:r>
            <a:r>
              <a:rPr lang="en-US" altLang="en-US" sz="2400" dirty="0" smtClean="0"/>
              <a:t>is in a </a:t>
            </a:r>
            <a:r>
              <a:rPr lang="en-US" altLang="en-US" sz="2400" dirty="0" smtClean="0"/>
              <a:t>“</a:t>
            </a:r>
            <a:r>
              <a:rPr lang="en-US" altLang="en-US" sz="2400" u="sng" dirty="0" smtClean="0"/>
              <a:t>(fill </a:t>
            </a:r>
            <a:r>
              <a:rPr lang="en-US" altLang="en-US" sz="2400" u="sng" dirty="0"/>
              <a:t>in the </a:t>
            </a:r>
            <a:r>
              <a:rPr lang="en-US" altLang="en-US" sz="2400" u="sng" dirty="0" smtClean="0"/>
              <a:t>blanks)</a:t>
            </a:r>
            <a:r>
              <a:rPr lang="en-US" altLang="en-US" sz="2400" dirty="0" smtClean="0"/>
              <a:t>”</a:t>
            </a:r>
            <a:endParaRPr lang="en-US" altLang="en-US" sz="2400" dirty="0"/>
          </a:p>
          <a:p>
            <a:r>
              <a:rPr lang="en-US" altLang="en-US" sz="2400" dirty="0"/>
              <a:t>What about:</a:t>
            </a:r>
          </a:p>
          <a:p>
            <a:pPr lvl="1"/>
            <a:r>
              <a:rPr lang="en-US" altLang="en-US" sz="2400" dirty="0"/>
              <a:t>Car </a:t>
            </a:r>
          </a:p>
          <a:p>
            <a:pPr lvl="1"/>
            <a:r>
              <a:rPr lang="en-US" altLang="en-US" sz="2400" dirty="0"/>
              <a:t>Airplane</a:t>
            </a:r>
          </a:p>
          <a:p>
            <a:pPr lvl="1"/>
            <a:r>
              <a:rPr lang="en-US" altLang="en-US" sz="2400" dirty="0"/>
              <a:t>Printer</a:t>
            </a:r>
          </a:p>
          <a:p>
            <a:pPr lvl="1"/>
            <a:r>
              <a:rPr lang="en-US" altLang="en-US" sz="2400" dirty="0"/>
              <a:t>Washing Machine</a:t>
            </a:r>
          </a:p>
          <a:p>
            <a:pPr lvl="1"/>
            <a:r>
              <a:rPr lang="en-US" altLang="en-US" sz="2400" dirty="0"/>
              <a:t>Toaster</a:t>
            </a:r>
          </a:p>
          <a:p>
            <a:pPr lvl="1"/>
            <a:r>
              <a:rPr lang="en-US" altLang="en-US" sz="2400" dirty="0"/>
              <a:t>Compiler</a:t>
            </a:r>
          </a:p>
          <a:p>
            <a:pPr lvl="1"/>
            <a:r>
              <a:rPr lang="en-US" altLang="en-US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230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A50E938-3020-46E3-B296-A67E7CFD93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89025" y="207963"/>
            <a:ext cx="7439025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Management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4C6DC0E-B371-44AD-AC31-D9E79C8021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74700" y="809625"/>
            <a:ext cx="775335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Single-threaded </a:t>
            </a:r>
            <a:r>
              <a:rPr lang="en-US" altLang="en-US" sz="2400" dirty="0"/>
              <a:t>process has one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program counter </a:t>
            </a:r>
            <a:r>
              <a:rPr lang="en-US" altLang="en-US" sz="2400" dirty="0"/>
              <a:t>specifying location of </a:t>
            </a:r>
            <a:r>
              <a:rPr lang="en-US" altLang="en-US" sz="2400" dirty="0" smtClean="0"/>
              <a:t>the next </a:t>
            </a:r>
            <a:r>
              <a:rPr lang="en-US" altLang="en-US" sz="2400" dirty="0"/>
              <a:t>instruction to execute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Process executes instructions sequentially, one at a time, until completion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Multi-threaded process has one program counter per thread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Typically system has many processes, </a:t>
            </a:r>
            <a:r>
              <a:rPr lang="en-US" altLang="en-US" sz="2400" dirty="0" smtClean="0"/>
              <a:t>(some </a:t>
            </a:r>
            <a:r>
              <a:rPr lang="en-US" altLang="en-US" sz="2400" dirty="0"/>
              <a:t>user, some </a:t>
            </a:r>
            <a:r>
              <a:rPr lang="en-US" altLang="en-US" sz="2400" dirty="0" smtClean="0"/>
              <a:t>OS) </a:t>
            </a:r>
            <a:r>
              <a:rPr lang="en-US" altLang="en-US" sz="2400" dirty="0"/>
              <a:t>running concurrently on one or more CPUs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Concurrency by multiplexing the CPUs among the processes / threads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0418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E63581D-8ED3-4026-94C0-CCB0731C53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207963"/>
            <a:ext cx="7427912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Management Activities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F49578D-CEFD-4613-A40B-360A0128FD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85825" y="1587500"/>
            <a:ext cx="7670800" cy="40354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sz="2400" dirty="0"/>
              <a:t>     </a:t>
            </a:r>
          </a:p>
          <a:p>
            <a:r>
              <a:rPr lang="en-US" altLang="en-US" sz="2400" dirty="0"/>
              <a:t>Creating and deleting both user and system processes</a:t>
            </a:r>
          </a:p>
          <a:p>
            <a:r>
              <a:rPr lang="en-US" altLang="en-US" sz="2400" dirty="0"/>
              <a:t>Suspending and resuming processes</a:t>
            </a:r>
          </a:p>
          <a:p>
            <a:r>
              <a:rPr lang="en-US" altLang="en-US" sz="2400" dirty="0"/>
              <a:t>Providing mechanisms for process synchronization</a:t>
            </a:r>
          </a:p>
          <a:p>
            <a:r>
              <a:rPr lang="en-US" altLang="en-US" sz="2400" dirty="0"/>
              <a:t>Providing mechanisms for process communication</a:t>
            </a:r>
          </a:p>
          <a:p>
            <a:r>
              <a:rPr lang="en-US" altLang="en-US" sz="2400" dirty="0"/>
              <a:t>Providing mechanisms for deadlock handling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0F4920AE-C24F-4920-A30F-9A693986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1238250"/>
            <a:ext cx="767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 dirty="0" smtClean="0"/>
              <a:t>OS </a:t>
            </a:r>
            <a:r>
              <a:rPr kumimoji="0" lang="en-US" altLang="en-US" sz="2400" dirty="0" smtClean="0"/>
              <a:t>is </a:t>
            </a:r>
            <a:r>
              <a:rPr kumimoji="0" lang="en-US" altLang="en-US" sz="2400" dirty="0"/>
              <a:t>responsible for the following activities in connection with process management: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2DBCB9D-11F1-4C2F-AE3C-A4279C1AC3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90613" y="212725"/>
            <a:ext cx="7456487" cy="576263"/>
          </a:xfrm>
        </p:spPr>
        <p:txBody>
          <a:bodyPr/>
          <a:lstStyle/>
          <a:p>
            <a:pPr eaLnBrk="1" hangingPunct="1"/>
            <a:r>
              <a:rPr lang="en-US" altLang="en-US"/>
              <a:t>Memory Management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B3E2804-3594-4FE6-B024-FDD528C645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40650" cy="4530725"/>
          </a:xfrm>
        </p:spPr>
        <p:txBody>
          <a:bodyPr/>
          <a:lstStyle/>
          <a:p>
            <a:r>
              <a:rPr lang="en-US" altLang="en-US" sz="2000" dirty="0" smtClean="0"/>
              <a:t>Von Neumann architecture</a:t>
            </a:r>
          </a:p>
          <a:p>
            <a:pPr lvl="1"/>
            <a:r>
              <a:rPr lang="en-US" altLang="en-US" sz="2000" dirty="0" smtClean="0"/>
              <a:t>To </a:t>
            </a:r>
            <a:r>
              <a:rPr lang="en-US" altLang="en-US" sz="2000" dirty="0"/>
              <a:t>execute a </a:t>
            </a:r>
            <a:r>
              <a:rPr lang="en-US" altLang="en-US" sz="2000" dirty="0" smtClean="0"/>
              <a:t>program, </a:t>
            </a:r>
            <a:r>
              <a:rPr lang="en-US" altLang="en-US" sz="2000" dirty="0"/>
              <a:t>all (or part) of the instructions must be in memory</a:t>
            </a:r>
          </a:p>
          <a:p>
            <a:pPr lvl="1"/>
            <a:r>
              <a:rPr lang="en-US" altLang="en-US" sz="2000" dirty="0"/>
              <a:t>All </a:t>
            </a:r>
            <a:r>
              <a:rPr lang="en-US" altLang="en-US" sz="2000" dirty="0" smtClean="0"/>
              <a:t>(</a:t>
            </a:r>
            <a:r>
              <a:rPr lang="en-US" altLang="en-US" sz="2000" dirty="0"/>
              <a:t>or part) of the data that is needed by the program must be in memory</a:t>
            </a:r>
            <a:endParaRPr lang="en-US" altLang="en-US" sz="900" dirty="0"/>
          </a:p>
          <a:p>
            <a:r>
              <a:rPr lang="en-US" altLang="en-US" sz="2000" dirty="0"/>
              <a:t>Memory management determines what is in memory and when</a:t>
            </a:r>
          </a:p>
          <a:p>
            <a:pPr lvl="1"/>
            <a:r>
              <a:rPr lang="en-US" altLang="en-US" sz="2000" dirty="0"/>
              <a:t>Optimizing CPU utilization and computer response to users</a:t>
            </a:r>
            <a:endParaRPr lang="en-US" altLang="en-US" sz="900" dirty="0"/>
          </a:p>
          <a:p>
            <a:r>
              <a:rPr lang="en-US" altLang="en-US" sz="2000" dirty="0"/>
              <a:t>Memory management activities</a:t>
            </a:r>
          </a:p>
          <a:p>
            <a:pPr lvl="1"/>
            <a:r>
              <a:rPr lang="en-US" altLang="en-US" sz="2000" dirty="0"/>
              <a:t>Keeping track of which parts of memory are currently being used and by whom</a:t>
            </a:r>
          </a:p>
          <a:p>
            <a:pPr lvl="1"/>
            <a:r>
              <a:rPr lang="en-US" altLang="en-US" sz="2000" dirty="0"/>
              <a:t>Deciding which processes (or parts thereof) and data to move into and out of memory</a:t>
            </a:r>
          </a:p>
          <a:p>
            <a:pPr lvl="1"/>
            <a:r>
              <a:rPr lang="en-US" altLang="en-US" sz="2000" dirty="0"/>
              <a:t>Allocating and deallocating memory space as needed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4356D79-FDD9-4791-982C-EE2F463757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211138"/>
            <a:ext cx="7353300" cy="576262"/>
          </a:xfrm>
        </p:spPr>
        <p:txBody>
          <a:bodyPr/>
          <a:lstStyle/>
          <a:p>
            <a:pPr eaLnBrk="1" hangingPunct="1"/>
            <a:r>
              <a:rPr lang="en-US" altLang="en-US"/>
              <a:t>File-system Management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F5FDAA8-710E-46B8-93CA-E18EDA4EF3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96925" y="1104900"/>
            <a:ext cx="7558088" cy="4992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OS provides uniform, logical view of information storage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Abstracts physical properties to logical storage unit  -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file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Each medium is controlled by device (i.e., disk drive, tape drive)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Varying properties include access speed, capacity, data-transfer rate, access method (sequential or random)</a:t>
            </a:r>
          </a:p>
          <a:p>
            <a:pPr lvl="2">
              <a:lnSpc>
                <a:spcPct val="90000"/>
              </a:lnSpc>
            </a:pPr>
            <a:endParaRPr lang="en-US" altLang="en-US" sz="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4356D79-FDD9-4791-982C-EE2F463757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211138"/>
            <a:ext cx="7353300" cy="576262"/>
          </a:xfrm>
        </p:spPr>
        <p:txBody>
          <a:bodyPr/>
          <a:lstStyle/>
          <a:p>
            <a:pPr eaLnBrk="1" hangingPunct="1"/>
            <a:r>
              <a:rPr lang="en-US" altLang="en-US"/>
              <a:t>File-system Management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F5FDAA8-710E-46B8-93CA-E18EDA4EF3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96925" y="1104900"/>
            <a:ext cx="7558088" cy="4992688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File-System management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Files usually organized into directories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Access control on most systems to determine who can access what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OS activities include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Creating and deleting files and directories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Primitives to manipulate files and directories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Mapping files onto secondary storage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Backup files onto stable (non-volatile) storage media</a:t>
            </a:r>
          </a:p>
        </p:txBody>
      </p:sp>
    </p:spTree>
    <p:extLst>
      <p:ext uri="{BB962C8B-B14F-4D97-AF65-F5344CB8AC3E}">
        <p14:creationId xmlns:p14="http://schemas.microsoft.com/office/powerpoint/2010/main" val="4030932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1040BCA-887F-4395-9A85-D19BCFAF11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03200"/>
            <a:ext cx="7177087" cy="576263"/>
          </a:xfrm>
        </p:spPr>
        <p:txBody>
          <a:bodyPr/>
          <a:lstStyle/>
          <a:p>
            <a:pPr eaLnBrk="1" hangingPunct="1"/>
            <a:r>
              <a:rPr lang="en-US" altLang="en-US"/>
              <a:t>Mass-Storage Management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C2520A7-ADB5-4458-BC11-9B331339D6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1688" y="1109663"/>
            <a:ext cx="7005881" cy="4658091"/>
          </a:xfrm>
        </p:spPr>
        <p:txBody>
          <a:bodyPr/>
          <a:lstStyle/>
          <a:p>
            <a:r>
              <a:rPr lang="en-US" altLang="en-US" sz="2400" dirty="0"/>
              <a:t>Usually disks used to store data that </a:t>
            </a:r>
            <a:r>
              <a:rPr lang="en-US" altLang="en-US" sz="2400" dirty="0" smtClean="0"/>
              <a:t>do </a:t>
            </a:r>
            <a:r>
              <a:rPr lang="en-US" altLang="en-US" sz="2400" dirty="0"/>
              <a:t>not fit in main memory or data that must be kept for a </a:t>
            </a:r>
            <a:r>
              <a:rPr lang="ja-JP" altLang="en-US" sz="2400" dirty="0"/>
              <a:t>“</a:t>
            </a:r>
            <a:r>
              <a:rPr lang="en-US" altLang="ja-JP" sz="2400" dirty="0"/>
              <a:t>long</a:t>
            </a:r>
            <a:r>
              <a:rPr lang="ja-JP" altLang="en-US" sz="2400" dirty="0"/>
              <a:t>”</a:t>
            </a:r>
            <a:r>
              <a:rPr lang="en-US" altLang="ja-JP" sz="2400" dirty="0"/>
              <a:t> period of time</a:t>
            </a:r>
          </a:p>
          <a:p>
            <a:r>
              <a:rPr lang="en-US" altLang="en-US" sz="2400" dirty="0"/>
              <a:t>Proper management is of central importance</a:t>
            </a:r>
          </a:p>
          <a:p>
            <a:r>
              <a:rPr lang="en-US" altLang="en-US" sz="2400" dirty="0"/>
              <a:t>Entire speed of computer operation hinges on disk subsystem and its </a:t>
            </a:r>
            <a:r>
              <a:rPr lang="en-US" altLang="en-US" sz="2400" dirty="0" smtClean="0"/>
              <a:t>algorithms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1040BCA-887F-4395-9A85-D19BCFAF11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03200"/>
            <a:ext cx="7177087" cy="576263"/>
          </a:xfrm>
        </p:spPr>
        <p:txBody>
          <a:bodyPr/>
          <a:lstStyle/>
          <a:p>
            <a:pPr eaLnBrk="1" hangingPunct="1"/>
            <a:r>
              <a:rPr lang="en-US" altLang="en-US"/>
              <a:t>Mass-Storage Management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C2520A7-ADB5-4458-BC11-9B331339D6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1688" y="1109663"/>
            <a:ext cx="7005881" cy="4658091"/>
          </a:xfrm>
        </p:spPr>
        <p:txBody>
          <a:bodyPr/>
          <a:lstStyle/>
          <a:p>
            <a:r>
              <a:rPr lang="en-US" altLang="en-US" sz="2400" dirty="0" smtClean="0"/>
              <a:t>Storage management </a:t>
            </a:r>
            <a:r>
              <a:rPr lang="en-US" altLang="en-US" sz="2400" dirty="0"/>
              <a:t>activities</a:t>
            </a:r>
          </a:p>
          <a:p>
            <a:pPr lvl="1"/>
            <a:r>
              <a:rPr lang="en-US" altLang="en-US" sz="2400" dirty="0"/>
              <a:t>Mounting and unmounting</a:t>
            </a:r>
          </a:p>
          <a:p>
            <a:pPr lvl="1"/>
            <a:r>
              <a:rPr lang="en-US" altLang="en-US" sz="2400" dirty="0"/>
              <a:t>Free-space management</a:t>
            </a:r>
          </a:p>
          <a:p>
            <a:pPr lvl="1"/>
            <a:r>
              <a:rPr lang="en-US" altLang="en-US" sz="2400" dirty="0"/>
              <a:t>Storage allocation</a:t>
            </a:r>
          </a:p>
          <a:p>
            <a:pPr lvl="1"/>
            <a:r>
              <a:rPr lang="en-US" altLang="en-US" sz="2400" dirty="0"/>
              <a:t>Disk scheduling</a:t>
            </a:r>
          </a:p>
          <a:p>
            <a:pPr lvl="1"/>
            <a:r>
              <a:rPr lang="en-US" altLang="en-US" sz="2400" dirty="0"/>
              <a:t>Partitioning</a:t>
            </a:r>
          </a:p>
          <a:p>
            <a:pPr lvl="1"/>
            <a:r>
              <a:rPr lang="en-US" altLang="en-US" sz="2400" dirty="0"/>
              <a:t>Protection</a:t>
            </a:r>
          </a:p>
        </p:txBody>
      </p:sp>
    </p:spTree>
    <p:extLst>
      <p:ext uri="{BB962C8B-B14F-4D97-AF65-F5344CB8AC3E}">
        <p14:creationId xmlns:p14="http://schemas.microsoft.com/office/powerpoint/2010/main" val="1527543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A537DDAE-40B0-4C82-9422-BF166B9CB7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7963"/>
            <a:ext cx="8015288" cy="576262"/>
          </a:xfrm>
        </p:spPr>
        <p:txBody>
          <a:bodyPr/>
          <a:lstStyle/>
          <a:p>
            <a:pPr eaLnBrk="1" hangingPunct="1"/>
            <a:r>
              <a:rPr lang="en-US" altLang="en-US"/>
              <a:t>Caching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3317C17-2529-4CC8-A78E-1D282D609B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0738" y="1233488"/>
            <a:ext cx="8094661" cy="4725185"/>
          </a:xfrm>
        </p:spPr>
        <p:txBody>
          <a:bodyPr/>
          <a:lstStyle/>
          <a:p>
            <a:r>
              <a:rPr lang="en-US" altLang="en-US" sz="2400" dirty="0" smtClean="0"/>
              <a:t>Information in use copied from slower to faster storage temporarily</a:t>
            </a:r>
            <a:endParaRPr lang="en-US" altLang="en-US" sz="1000" dirty="0" smtClean="0"/>
          </a:p>
          <a:p>
            <a:pPr lvl="1"/>
            <a:r>
              <a:rPr lang="en-US" altLang="en-US" sz="2400" dirty="0" smtClean="0"/>
              <a:t>Important </a:t>
            </a:r>
            <a:r>
              <a:rPr lang="en-US" altLang="en-US" sz="2400" dirty="0"/>
              <a:t>principle, performed at many levels in a computer (in hardware, operating system, software)</a:t>
            </a:r>
            <a:endParaRPr lang="en-US" altLang="en-US" sz="1000" dirty="0"/>
          </a:p>
          <a:p>
            <a:r>
              <a:rPr lang="en-US" altLang="en-US" sz="2400" dirty="0" smtClean="0"/>
              <a:t>Faster </a:t>
            </a:r>
            <a:r>
              <a:rPr lang="en-US" altLang="en-US" sz="2400" dirty="0"/>
              <a:t>storage (cache) </a:t>
            </a:r>
            <a:r>
              <a:rPr lang="en-US" altLang="en-US" sz="2400" dirty="0" smtClean="0"/>
              <a:t>checks </a:t>
            </a:r>
            <a:r>
              <a:rPr lang="en-US" altLang="en-US" sz="2400" dirty="0"/>
              <a:t>first to determine if information is there</a:t>
            </a:r>
          </a:p>
          <a:p>
            <a:pPr lvl="1"/>
            <a:r>
              <a:rPr lang="en-US" altLang="en-US" sz="2400" dirty="0"/>
              <a:t>If it is, information used directly from the cache (fast)</a:t>
            </a:r>
          </a:p>
          <a:p>
            <a:pPr lvl="1"/>
            <a:r>
              <a:rPr lang="en-US" altLang="en-US" sz="2400" dirty="0"/>
              <a:t>If not, data copied to cache and used there</a:t>
            </a:r>
            <a:endParaRPr lang="en-US" altLang="en-US" sz="1000" dirty="0"/>
          </a:p>
          <a:p>
            <a:r>
              <a:rPr lang="en-US" altLang="en-US" sz="2400" dirty="0"/>
              <a:t>Cache smaller than storage being cached</a:t>
            </a:r>
          </a:p>
          <a:p>
            <a:pPr lvl="1"/>
            <a:r>
              <a:rPr lang="en-US" altLang="en-US" sz="2400" dirty="0"/>
              <a:t>Cache </a:t>
            </a:r>
            <a:r>
              <a:rPr lang="en-US" altLang="en-US" sz="2400" dirty="0" smtClean="0"/>
              <a:t>management: </a:t>
            </a:r>
            <a:r>
              <a:rPr lang="en-US" altLang="en-US" sz="2400" dirty="0"/>
              <a:t>important design problem</a:t>
            </a:r>
          </a:p>
          <a:p>
            <a:pPr lvl="1"/>
            <a:r>
              <a:rPr lang="en-US" altLang="en-US" sz="2400" dirty="0"/>
              <a:t>Cache size and replacement policy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A8D59F3-EABB-4542-87C7-F8AE7CD1FD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3438" y="145822"/>
            <a:ext cx="8531225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Characteristics of Various Types of Storage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D4D4AE1-901A-6A46-BAD0-039ED90103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07313" cy="4521200"/>
          </a:xfrm>
        </p:spPr>
        <p:txBody>
          <a:bodyPr/>
          <a:lstStyle/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pitchFamily="-84" charset="2"/>
              <a:buNone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Movement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between levels of storage hierarchy can be explicit or implicit</a:t>
            </a:r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E7E6D134-C41F-4C06-AAAF-DB2716C6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139825"/>
            <a:ext cx="80549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72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FAB78C6-879F-4288-AFC0-331D64167D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051800" cy="576262"/>
          </a:xfrm>
        </p:spPr>
        <p:txBody>
          <a:bodyPr/>
          <a:lstStyle/>
          <a:p>
            <a:pPr eaLnBrk="1" hangingPunct="1"/>
            <a:r>
              <a:rPr lang="en-US" altLang="en-US"/>
              <a:t>I/O Subsystem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62FE659-1FE7-4FFD-9815-CAC2C16E74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169988"/>
            <a:ext cx="7943988" cy="4530725"/>
          </a:xfrm>
        </p:spPr>
        <p:txBody>
          <a:bodyPr/>
          <a:lstStyle/>
          <a:p>
            <a:r>
              <a:rPr lang="en-US" altLang="en-US" sz="2400" dirty="0"/>
              <a:t>One purpose of OS is to hide peculiarities of hardware devices from the user</a:t>
            </a:r>
          </a:p>
          <a:p>
            <a:r>
              <a:rPr lang="en-US" altLang="en-US" sz="2400" dirty="0"/>
              <a:t>I/O subsystem responsible for</a:t>
            </a:r>
          </a:p>
          <a:p>
            <a:pPr lvl="1"/>
            <a:r>
              <a:rPr lang="en-US" altLang="en-US" sz="2400" dirty="0"/>
              <a:t>Memory management of I/O including </a:t>
            </a:r>
            <a:endParaRPr lang="en-US" altLang="en-US" sz="2400" dirty="0" smtClean="0"/>
          </a:p>
          <a:p>
            <a:pPr lvl="2"/>
            <a:r>
              <a:rPr lang="en-US" altLang="en-US" sz="2400" dirty="0" smtClean="0">
                <a:solidFill>
                  <a:srgbClr val="0000FF"/>
                </a:solidFill>
              </a:rPr>
              <a:t>buffering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(storing data temporarily while it is being transferred</a:t>
            </a:r>
            <a:r>
              <a:rPr lang="en-US" altLang="en-US" sz="2400" dirty="0" smtClean="0"/>
              <a:t>)</a:t>
            </a:r>
          </a:p>
          <a:p>
            <a:pPr lvl="2"/>
            <a:r>
              <a:rPr lang="en-US" altLang="en-US" sz="2400" dirty="0" smtClean="0">
                <a:solidFill>
                  <a:srgbClr val="0000FF"/>
                </a:solidFill>
              </a:rPr>
              <a:t>caching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(storing </a:t>
            </a:r>
            <a:r>
              <a:rPr lang="en-US" altLang="en-US" sz="2400" dirty="0" smtClean="0"/>
              <a:t>part </a:t>
            </a:r>
            <a:r>
              <a:rPr lang="en-US" altLang="en-US" sz="2400" dirty="0"/>
              <a:t>of data in faster storage for performance</a:t>
            </a:r>
            <a:r>
              <a:rPr lang="en-US" altLang="en-US" sz="2400" dirty="0" smtClean="0"/>
              <a:t>)</a:t>
            </a:r>
          </a:p>
          <a:p>
            <a:pPr lvl="2"/>
            <a:r>
              <a:rPr lang="en-US" altLang="en-US" sz="2400" dirty="0" smtClean="0">
                <a:solidFill>
                  <a:srgbClr val="0000FF"/>
                </a:solidFill>
              </a:rPr>
              <a:t>spooling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(the overlapping of output of one job with input of other jobs)</a:t>
            </a:r>
          </a:p>
          <a:p>
            <a:pPr lvl="1"/>
            <a:r>
              <a:rPr lang="en-US" altLang="en-US" sz="2400" dirty="0"/>
              <a:t>General device-driver interface</a:t>
            </a:r>
          </a:p>
          <a:p>
            <a:pPr lvl="1"/>
            <a:r>
              <a:rPr lang="en-US" altLang="en-US" sz="2400" dirty="0"/>
              <a:t>Drivers for specific hardware devices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EAAE997-54FD-41EF-972D-B4CCB9B189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3613" y="198438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/>
              <a:t>What is an Operating System?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D36D9CA-D38B-456F-A12D-3CBF399EED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25513" y="1268413"/>
            <a:ext cx="7121525" cy="4159250"/>
          </a:xfrm>
        </p:spPr>
        <p:txBody>
          <a:bodyPr/>
          <a:lstStyle/>
          <a:p>
            <a:r>
              <a:rPr lang="en-US" altLang="en-US" sz="2400" dirty="0"/>
              <a:t>A program that acts as an intermediary between a user of a computer and the computer hardware</a:t>
            </a:r>
          </a:p>
          <a:p>
            <a:r>
              <a:rPr lang="en-US" altLang="en-US" sz="2400" dirty="0"/>
              <a:t>Operating system goals:</a:t>
            </a:r>
          </a:p>
          <a:p>
            <a:pPr lvl="1"/>
            <a:r>
              <a:rPr lang="en-US" altLang="en-US" sz="2400" dirty="0"/>
              <a:t>Execute user programs and make solving user problems easier</a:t>
            </a:r>
          </a:p>
          <a:p>
            <a:pPr lvl="1"/>
            <a:r>
              <a:rPr lang="en-US" altLang="en-US" sz="2400" dirty="0"/>
              <a:t>Make the computer system convenient to use</a:t>
            </a:r>
          </a:p>
          <a:p>
            <a:pPr lvl="1"/>
            <a:r>
              <a:rPr lang="en-US" altLang="en-US" sz="2400" dirty="0"/>
              <a:t>Use the computer hardware in an efficient manner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FB955E8-3E23-4ED8-ACD1-D8F4ED9EAA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65695" y="211138"/>
            <a:ext cx="7597321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Migration of data “A” from Disk to Register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977E9C9-146A-4591-9F2A-95F7D84336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597321" cy="4503283"/>
          </a:xfrm>
        </p:spPr>
        <p:txBody>
          <a:bodyPr/>
          <a:lstStyle/>
          <a:p>
            <a:r>
              <a:rPr lang="en-US" altLang="en-US" sz="2000" dirty="0"/>
              <a:t>Multitasking environments must be careful to use most recent value, no matter where it is stored in the storage hierarchy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r>
              <a:rPr lang="en-US" altLang="en-US" sz="2000" dirty="0"/>
              <a:t>Multiprocessor environment must provide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cache coherency </a:t>
            </a:r>
            <a:r>
              <a:rPr lang="en-US" altLang="en-US" sz="2000" dirty="0"/>
              <a:t>in hardware such that all CPUs have the most recent value in their cache</a:t>
            </a:r>
            <a:endParaRPr lang="en-US" altLang="en-US" sz="900" dirty="0"/>
          </a:p>
          <a:p>
            <a:r>
              <a:rPr lang="en-US" altLang="en-US" sz="2000" dirty="0"/>
              <a:t>Distributed environment situation even more complex</a:t>
            </a:r>
          </a:p>
          <a:p>
            <a:pPr lvl="1"/>
            <a:r>
              <a:rPr lang="en-US" altLang="en-US" sz="2000" dirty="0"/>
              <a:t>Several copies of a datum can exist</a:t>
            </a:r>
          </a:p>
          <a:p>
            <a:pPr lvl="1"/>
            <a:r>
              <a:rPr lang="en-US" altLang="en-US" sz="2000" dirty="0"/>
              <a:t>Various solutions covered in </a:t>
            </a:r>
            <a:r>
              <a:rPr lang="en-US" altLang="en-US" sz="2000" dirty="0" smtClean="0"/>
              <a:t>Chap. </a:t>
            </a:r>
            <a:r>
              <a:rPr lang="en-US" altLang="en-US" sz="2000" dirty="0"/>
              <a:t>19</a:t>
            </a:r>
          </a:p>
        </p:txBody>
      </p:sp>
      <p:pic>
        <p:nvPicPr>
          <p:cNvPr id="83972" name="Picture 2">
            <a:extLst>
              <a:ext uri="{FF2B5EF4-FFF2-40B4-BE49-F238E27FC236}">
                <a16:creationId xmlns:a16="http://schemas.microsoft.com/office/drawing/2014/main" id="{1848E92C-E063-45B0-A246-5F252E49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59" y="2214523"/>
            <a:ext cx="5477102" cy="6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5965502-F3D9-4181-9CA3-BC0EE69163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2350" y="220663"/>
            <a:ext cx="7515225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Protection and Security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3C732FA-AE52-4ECB-BBB8-46683EE73A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8049315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Protection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any mechanism for controlling access of processes or users to resources defined by the OS</a:t>
            </a:r>
            <a:endParaRPr lang="en-US" altLang="en-US" sz="900" dirty="0"/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Security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defense </a:t>
            </a:r>
            <a:r>
              <a:rPr lang="en-US" altLang="en-US" sz="2000" dirty="0" smtClean="0"/>
              <a:t>against </a:t>
            </a:r>
            <a:r>
              <a:rPr lang="en-US" altLang="en-US" sz="2000" dirty="0"/>
              <a:t>internal and external attacks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Huge range, including denial-of-service, worms, viruses, identity theft, theft of service</a:t>
            </a:r>
            <a:endParaRPr lang="en-US" altLang="en-US" sz="9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Systems generally first distinguish among users, to determine who can do what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User identities 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user IDs</a:t>
            </a:r>
            <a:r>
              <a:rPr lang="en-US" altLang="en-US" sz="2000" dirty="0"/>
              <a:t>, security IDs) include name and associated number, one per user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User ID then associated with all files, processes of that user to determine access control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Group identifier 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group ID</a:t>
            </a:r>
            <a:r>
              <a:rPr lang="en-US" altLang="en-US" sz="2000" dirty="0"/>
              <a:t>) allows set of users to be defined and controls managed, then also associated with each process, file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Privilege escalation </a:t>
            </a:r>
            <a:r>
              <a:rPr lang="en-US" altLang="en-US" sz="2000" dirty="0"/>
              <a:t>allows user to change to effective ID with more rights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3622BC2-D8A3-4714-B19A-26A06CC057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68413" y="204788"/>
            <a:ext cx="7194550" cy="576262"/>
          </a:xfrm>
        </p:spPr>
        <p:txBody>
          <a:bodyPr/>
          <a:lstStyle/>
          <a:p>
            <a:pPr eaLnBrk="1" hangingPunct="1"/>
            <a:r>
              <a:rPr lang="en-US" altLang="en-US"/>
              <a:t>Virtualization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3AAFBD5-73DB-46BC-A327-5E1260FD7D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40650" cy="4530725"/>
          </a:xfrm>
        </p:spPr>
        <p:txBody>
          <a:bodyPr/>
          <a:lstStyle/>
          <a:p>
            <a:r>
              <a:rPr lang="en-US" altLang="en-US" sz="2000" dirty="0"/>
              <a:t>Allows </a:t>
            </a:r>
            <a:r>
              <a:rPr lang="en-US" altLang="en-US" sz="2000" dirty="0" smtClean="0"/>
              <a:t>OS to </a:t>
            </a:r>
            <a:r>
              <a:rPr lang="en-US" altLang="en-US" sz="2000" dirty="0"/>
              <a:t>run applications within other OSes</a:t>
            </a:r>
          </a:p>
          <a:p>
            <a:pPr lvl="1"/>
            <a:r>
              <a:rPr lang="en-US" altLang="en-US" sz="2000" dirty="0"/>
              <a:t>Vast and growing industry</a:t>
            </a:r>
            <a:endParaRPr lang="en-US" altLang="en-US" sz="900" dirty="0"/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Emulation</a:t>
            </a:r>
            <a:r>
              <a:rPr lang="en-US" altLang="en-US" sz="2000" dirty="0"/>
              <a:t> used when source CPU type different from target type (i.e. PowerPC to Intel x86)</a:t>
            </a:r>
          </a:p>
          <a:p>
            <a:pPr lvl="1"/>
            <a:r>
              <a:rPr lang="en-US" altLang="en-US" sz="2000" dirty="0"/>
              <a:t>Generally slowest method</a:t>
            </a:r>
          </a:p>
          <a:p>
            <a:pPr lvl="1"/>
            <a:r>
              <a:rPr lang="en-US" altLang="en-US" sz="2000" dirty="0"/>
              <a:t>When computer language not compiled to native code –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Interpretation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Virtualization</a:t>
            </a:r>
            <a:r>
              <a:rPr lang="en-US" altLang="en-US" sz="2000" dirty="0"/>
              <a:t> – OS natively compiled for CPU, running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guest</a:t>
            </a:r>
            <a:r>
              <a:rPr lang="en-US" altLang="en-US" sz="2000" dirty="0"/>
              <a:t> OSes </a:t>
            </a:r>
            <a:r>
              <a:rPr lang="en-US" altLang="en-US" sz="2000" dirty="0" smtClean="0"/>
              <a:t>also </a:t>
            </a:r>
            <a:r>
              <a:rPr lang="en-US" altLang="en-US" sz="2000" dirty="0"/>
              <a:t>natively compiled </a:t>
            </a:r>
          </a:p>
          <a:p>
            <a:pPr lvl="1"/>
            <a:r>
              <a:rPr lang="en-US" altLang="en-US" sz="2000" dirty="0"/>
              <a:t>Consider VMware running </a:t>
            </a:r>
            <a:r>
              <a:rPr lang="en-US" altLang="en-US" sz="2000" dirty="0" smtClean="0"/>
              <a:t>Win10 </a:t>
            </a:r>
            <a:r>
              <a:rPr lang="en-US" altLang="en-US" sz="2000" dirty="0"/>
              <a:t>guests, each running applications, all on native </a:t>
            </a:r>
            <a:r>
              <a:rPr lang="en-US" altLang="en-US" sz="2000" dirty="0" smtClean="0"/>
              <a:t>Win10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host </a:t>
            </a:r>
            <a:r>
              <a:rPr lang="en-US" altLang="en-US" sz="2000" dirty="0"/>
              <a:t>OS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VMM</a:t>
            </a:r>
            <a:r>
              <a:rPr lang="en-US" altLang="en-US" sz="2000" dirty="0"/>
              <a:t> (virtual machine </a:t>
            </a:r>
            <a:r>
              <a:rPr lang="en-US" altLang="en-US" sz="2000" dirty="0" smtClean="0"/>
              <a:t>manager</a:t>
            </a:r>
            <a:r>
              <a:rPr lang="en-US" altLang="en-US" sz="2000" dirty="0"/>
              <a:t>) provides virtualization services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AAFF784-E85C-41DD-9564-2AFE9F2AF8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206375"/>
            <a:ext cx="7400925" cy="576263"/>
          </a:xfrm>
        </p:spPr>
        <p:txBody>
          <a:bodyPr/>
          <a:lstStyle/>
          <a:p>
            <a:pPr eaLnBrk="1" hangingPunct="1"/>
            <a:r>
              <a:rPr lang="en-US" altLang="en-US"/>
              <a:t>Virtualization (cont.)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739FC5C6-2924-4E47-B256-2944395306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12075" cy="4530725"/>
          </a:xfrm>
        </p:spPr>
        <p:txBody>
          <a:bodyPr/>
          <a:lstStyle/>
          <a:p>
            <a:r>
              <a:rPr lang="en-US" altLang="en-US" sz="2000" dirty="0"/>
              <a:t>Use cases involve laptops and desktops running multiple OSes for exploration or compatibility</a:t>
            </a:r>
          </a:p>
          <a:p>
            <a:pPr lvl="1"/>
            <a:r>
              <a:rPr lang="en-US" altLang="en-US" sz="2000" dirty="0"/>
              <a:t>Apple laptop running Mac OS X host, Windows as a guest</a:t>
            </a:r>
          </a:p>
          <a:p>
            <a:pPr lvl="1"/>
            <a:r>
              <a:rPr lang="en-US" altLang="en-US" sz="2000" dirty="0"/>
              <a:t>Developing apps for multiple OSes without having multiple systems</a:t>
            </a:r>
          </a:p>
          <a:p>
            <a:pPr lvl="1"/>
            <a:r>
              <a:rPr lang="en-US" altLang="en-US" sz="2000" dirty="0"/>
              <a:t>Quality assurance testing applications without having multiple systems</a:t>
            </a:r>
          </a:p>
          <a:p>
            <a:pPr lvl="1"/>
            <a:r>
              <a:rPr lang="en-US" altLang="en-US" sz="2000" dirty="0"/>
              <a:t>Executing and managing compute environments within data centers</a:t>
            </a:r>
          </a:p>
          <a:p>
            <a:r>
              <a:rPr lang="en-US" altLang="en-US" sz="2000" dirty="0"/>
              <a:t>VMM can run natively, in which case they are also the host</a:t>
            </a:r>
          </a:p>
          <a:p>
            <a:pPr lvl="1"/>
            <a:r>
              <a:rPr lang="en-US" altLang="en-US" sz="2000" dirty="0"/>
              <a:t>There is no general-purpose host then (VMware ESX and Citrix </a:t>
            </a:r>
            <a:r>
              <a:rPr lang="en-US" altLang="en-US" sz="2000" dirty="0" err="1"/>
              <a:t>XenServer</a:t>
            </a:r>
            <a:r>
              <a:rPr lang="en-US" altLang="en-US" sz="2000" dirty="0"/>
              <a:t>)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67AD9E5-C263-4DD7-BF7C-15DD636247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20775" y="192088"/>
            <a:ext cx="7645400" cy="601662"/>
          </a:xfrm>
        </p:spPr>
        <p:txBody>
          <a:bodyPr/>
          <a:lstStyle/>
          <a:p>
            <a:pPr eaLnBrk="1" hangingPunct="1"/>
            <a:r>
              <a:rPr lang="en-US" altLang="en-US" sz="3000"/>
              <a:t>Computing Environments - Virtualization</a:t>
            </a:r>
          </a:p>
        </p:txBody>
      </p:sp>
      <p:pic>
        <p:nvPicPr>
          <p:cNvPr id="94211" name="Picture 1" descr="1_20.pdf">
            <a:extLst>
              <a:ext uri="{FF2B5EF4-FFF2-40B4-BE49-F238E27FC236}">
                <a16:creationId xmlns:a16="http://schemas.microsoft.com/office/drawing/2014/main" id="{6757256A-1C41-4B7F-99E9-C6E76C868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554163"/>
            <a:ext cx="639603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3E9582F-73D2-4BB5-8C85-155733606E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2888119"/>
            <a:ext cx="6660776" cy="103073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3200" b="1" dirty="0">
                <a:solidFill>
                  <a:srgbClr val="006699"/>
                </a:solidFill>
                <a:latin typeface="+mj-lt"/>
              </a:rPr>
              <a:t>Computer 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6304112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241EA749-5F42-4DDF-91AF-C39281ECA8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0138" y="227013"/>
            <a:ext cx="7399337" cy="558800"/>
          </a:xfrm>
        </p:spPr>
        <p:txBody>
          <a:bodyPr/>
          <a:lstStyle/>
          <a:p>
            <a:r>
              <a:rPr lang="en-US" altLang="en-US"/>
              <a:t>Computer-System Architecture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4D3327B7-8FD8-4AB6-82B1-9B1A1B47B9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31031" y="1213610"/>
            <a:ext cx="8337550" cy="4867275"/>
          </a:xfrm>
        </p:spPr>
        <p:txBody>
          <a:bodyPr/>
          <a:lstStyle/>
          <a:p>
            <a:r>
              <a:rPr lang="en-US" altLang="en-US" sz="2000" dirty="0"/>
              <a:t>Most systems use a single general-purpose processor</a:t>
            </a:r>
          </a:p>
          <a:p>
            <a:pPr lvl="1"/>
            <a:r>
              <a:rPr lang="en-US" altLang="en-US" sz="2000" dirty="0"/>
              <a:t>Most systems have special-purpose processors as well</a:t>
            </a:r>
            <a:endParaRPr lang="en-US" altLang="en-US" sz="900" dirty="0"/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Multiprocessors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systems growing in use and importance</a:t>
            </a:r>
          </a:p>
          <a:p>
            <a:pPr lvl="1"/>
            <a:r>
              <a:rPr lang="en-US" altLang="en-US" sz="2000" dirty="0"/>
              <a:t>Also known as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parallel systems</a:t>
            </a:r>
            <a:r>
              <a:rPr lang="en-US" altLang="en-US" sz="2000" dirty="0"/>
              <a:t>,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tightly-coupled systems</a:t>
            </a:r>
          </a:p>
          <a:p>
            <a:pPr lvl="1"/>
            <a:r>
              <a:rPr lang="en-US" altLang="en-US" sz="2000" dirty="0"/>
              <a:t>Advantages include: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Increased throughput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Economy of scale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Increased reliability </a:t>
            </a:r>
            <a:r>
              <a:rPr lang="en-US" altLang="en-US" sz="2000" dirty="0"/>
              <a:t>– graceful degradation or fault tolerance</a:t>
            </a:r>
          </a:p>
          <a:p>
            <a:pPr lvl="1"/>
            <a:r>
              <a:rPr lang="en-US" altLang="en-US" sz="2000" dirty="0"/>
              <a:t>Two types: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Asymmetric Multiprocessing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each processor is assigned a </a:t>
            </a:r>
            <a:r>
              <a:rPr lang="en-US" altLang="en-US" sz="2000" dirty="0" smtClean="0"/>
              <a:t>specific </a:t>
            </a:r>
            <a:r>
              <a:rPr lang="en-US" altLang="en-US" sz="2000" dirty="0" smtClean="0"/>
              <a:t>task</a:t>
            </a:r>
            <a:endParaRPr lang="en-US" altLang="en-US" sz="2000" dirty="0"/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Symmetric Multiprocessing </a:t>
            </a:r>
            <a:r>
              <a:rPr lang="en-US" altLang="en-US" sz="2000" dirty="0"/>
              <a:t>– each processor performs all tasks</a:t>
            </a:r>
          </a:p>
          <a:p>
            <a:pPr marL="1200150" lvl="2" indent="-342900">
              <a:buFont typeface="Webdings" panose="05030102010509060703" pitchFamily="18" charset="2"/>
              <a:buNone/>
            </a:pPr>
            <a:endParaRPr lang="en-US" alt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177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C1410AFB-466A-4B08-A8E9-FA44DF2206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39800" y="133350"/>
            <a:ext cx="8229600" cy="641350"/>
          </a:xfrm>
        </p:spPr>
        <p:txBody>
          <a:bodyPr/>
          <a:lstStyle/>
          <a:p>
            <a:r>
              <a:rPr lang="en-US" altLang="en-US" sz="3000"/>
              <a:t>Symmetric Multiprocessing Architecture</a:t>
            </a: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61A30DEF-BA94-447F-8812-ADBD513F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05" y="1365381"/>
            <a:ext cx="6258892" cy="47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0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20841D46-E229-498E-9F1F-A94657CB7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070850" cy="576262"/>
          </a:xfrm>
        </p:spPr>
        <p:txBody>
          <a:bodyPr/>
          <a:lstStyle/>
          <a:p>
            <a:r>
              <a:rPr lang="en-US" altLang="en-US" dirty="0"/>
              <a:t>Dual-Core Design</a:t>
            </a:r>
          </a:p>
        </p:txBody>
      </p:sp>
      <p:sp>
        <p:nvSpPr>
          <p:cNvPr id="52227" name="Content Placeholder 1">
            <a:extLst>
              <a:ext uri="{FF2B5EF4-FFF2-40B4-BE49-F238E27FC236}">
                <a16:creationId xmlns:a16="http://schemas.microsoft.com/office/drawing/2014/main" id="{2C6B238E-3C2D-4092-8CEA-97744AAE8F4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54075" y="1108076"/>
            <a:ext cx="6921313" cy="1216772"/>
          </a:xfrm>
        </p:spPr>
        <p:txBody>
          <a:bodyPr/>
          <a:lstStyle/>
          <a:p>
            <a:r>
              <a:rPr lang="en-US" altLang="en-US" sz="2000" dirty="0"/>
              <a:t>Multi-chip and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multicore</a:t>
            </a:r>
          </a:p>
          <a:p>
            <a:r>
              <a:rPr lang="en-US" altLang="en-US" sz="2000" dirty="0"/>
              <a:t>Systems containing all </a:t>
            </a:r>
            <a:r>
              <a:rPr lang="en-US" altLang="en-US" sz="2000" dirty="0" smtClean="0"/>
              <a:t>chips</a:t>
            </a:r>
            <a:endParaRPr lang="en-US" altLang="en-US" sz="2000" b="1" dirty="0">
              <a:solidFill>
                <a:srgbClr val="3366FF"/>
              </a:solidFill>
            </a:endParaRPr>
          </a:p>
          <a:p>
            <a:pPr lvl="1"/>
            <a:r>
              <a:rPr lang="en-US" altLang="en-US" sz="2000" dirty="0"/>
              <a:t>Chassis containing multiple separate systems</a:t>
            </a:r>
          </a:p>
          <a:p>
            <a:pPr lvl="1"/>
            <a:endParaRPr lang="en-US" altLang="en-US" dirty="0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77155B73-8D6F-4B94-A72D-0EA688D48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6" y="2388259"/>
            <a:ext cx="4039281" cy="36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90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82AFAD1E-E934-45C6-9563-2F384ACE5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84138"/>
            <a:ext cx="8035925" cy="709612"/>
          </a:xfrm>
        </p:spPr>
        <p:txBody>
          <a:bodyPr/>
          <a:lstStyle/>
          <a:p>
            <a:r>
              <a:rPr lang="en-US" altLang="en-US"/>
              <a:t>Non-Uniform Memory Access System</a:t>
            </a:r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95963655-0AB0-4CCC-A2C8-392BB4B3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482725"/>
            <a:ext cx="44402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18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9A1BED6-5944-4DA0-B6E3-EB3BCCB8AC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01613"/>
            <a:ext cx="7532688" cy="576262"/>
          </a:xfrm>
        </p:spPr>
        <p:txBody>
          <a:bodyPr/>
          <a:lstStyle/>
          <a:p>
            <a:pPr eaLnBrk="1" hangingPunct="1"/>
            <a:r>
              <a:rPr lang="en-US" altLang="en-US"/>
              <a:t>Computer System Structure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A4DDCE4-1C30-412E-839F-FB2BB84F3F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1688" y="1204913"/>
            <a:ext cx="7772400" cy="4483100"/>
          </a:xfrm>
        </p:spPr>
        <p:txBody>
          <a:bodyPr/>
          <a:lstStyle/>
          <a:p>
            <a:r>
              <a:rPr lang="en-US" altLang="en-US" sz="2000" dirty="0"/>
              <a:t>Computer system can be divided into four components: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Hardware</a:t>
            </a:r>
            <a:r>
              <a:rPr lang="en-US" altLang="en-US" sz="2000" dirty="0"/>
              <a:t> – provides basic computing resources</a:t>
            </a:r>
          </a:p>
          <a:p>
            <a:pPr lvl="2"/>
            <a:r>
              <a:rPr lang="en-US" altLang="en-US" sz="2000" dirty="0"/>
              <a:t>CPU, memory, I/O devices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Operating system</a:t>
            </a:r>
          </a:p>
          <a:p>
            <a:pPr lvl="2"/>
            <a:r>
              <a:rPr lang="en-US" altLang="en-US" sz="2000" dirty="0"/>
              <a:t>Controls and coordinates use of hardware among various applications and users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Application programs </a:t>
            </a:r>
            <a:r>
              <a:rPr lang="en-US" altLang="en-US" sz="2000" dirty="0"/>
              <a:t>– define the ways in which </a:t>
            </a:r>
            <a:r>
              <a:rPr lang="en-US" altLang="en-US" sz="2000" dirty="0" smtClean="0"/>
              <a:t>system </a:t>
            </a:r>
            <a:r>
              <a:rPr lang="en-US" altLang="en-US" sz="2000" dirty="0"/>
              <a:t>resources are used to solve the computing problems of </a:t>
            </a:r>
            <a:r>
              <a:rPr lang="en-US" altLang="en-US" sz="2000" dirty="0" smtClean="0"/>
              <a:t>users</a:t>
            </a:r>
            <a:endParaRPr lang="en-US" altLang="en-US" sz="2000" dirty="0"/>
          </a:p>
          <a:p>
            <a:pPr lvl="2"/>
            <a:r>
              <a:rPr lang="en-US" altLang="en-US" sz="2000" dirty="0"/>
              <a:t>Word processors, compilers, web browsers, database systems, video games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Users</a:t>
            </a:r>
          </a:p>
          <a:p>
            <a:pPr lvl="2"/>
            <a:r>
              <a:rPr lang="en-US" altLang="en-US" sz="2000" dirty="0"/>
              <a:t>People, machines, other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773C3BE-9EC6-4AC9-BFED-6703722AE4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1138"/>
            <a:ext cx="8034338" cy="576262"/>
          </a:xfrm>
        </p:spPr>
        <p:txBody>
          <a:bodyPr/>
          <a:lstStyle/>
          <a:p>
            <a:r>
              <a:rPr lang="en-US" altLang="en-US"/>
              <a:t>Clustered Systems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2F915434-FD64-4DB0-A829-8C9E2B7AC5B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000" dirty="0"/>
              <a:t>Like multiprocessor systems, but multiple systems working together</a:t>
            </a:r>
          </a:p>
          <a:p>
            <a:pPr lvl="1"/>
            <a:r>
              <a:rPr lang="en-US" altLang="en-US" sz="2000" dirty="0"/>
              <a:t>Usually sharing storage via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storage-area network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SAN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Provides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high-availability</a:t>
            </a:r>
            <a:r>
              <a:rPr lang="en-US" altLang="en-US" sz="2000" b="1" dirty="0"/>
              <a:t> </a:t>
            </a:r>
            <a:r>
              <a:rPr lang="en-US" altLang="en-US" sz="2000" dirty="0"/>
              <a:t>service which survives failures</a:t>
            </a:r>
          </a:p>
          <a:p>
            <a:pPr lvl="2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Asymmetric clustering </a:t>
            </a:r>
            <a:r>
              <a:rPr lang="en-US" altLang="en-US" sz="2000" dirty="0"/>
              <a:t>has one machine in hot-standby mode</a:t>
            </a:r>
          </a:p>
          <a:p>
            <a:pPr lvl="2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Symmetric clustering </a:t>
            </a:r>
            <a:r>
              <a:rPr lang="en-US" altLang="en-US" sz="2000" dirty="0"/>
              <a:t>has multiple nodes running applications, monitoring each other</a:t>
            </a:r>
          </a:p>
          <a:p>
            <a:pPr lvl="1"/>
            <a:r>
              <a:rPr lang="en-US" altLang="en-US" sz="2000" dirty="0"/>
              <a:t>Some clusters are for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high-performance computing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HPC</a:t>
            </a:r>
            <a:r>
              <a:rPr lang="en-US" altLang="en-US" sz="2000" dirty="0"/>
              <a:t>)</a:t>
            </a:r>
          </a:p>
          <a:p>
            <a:pPr lvl="2"/>
            <a:r>
              <a:rPr lang="en-US" altLang="en-US" sz="2000" dirty="0"/>
              <a:t>Applications must be written to use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parallelization</a:t>
            </a:r>
          </a:p>
          <a:p>
            <a:pPr lvl="1"/>
            <a:r>
              <a:rPr lang="en-US" altLang="en-US" sz="2000" dirty="0"/>
              <a:t>Some have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distributed lock manager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DLM</a:t>
            </a:r>
            <a:r>
              <a:rPr lang="en-US" altLang="en-US" sz="2000" dirty="0"/>
              <a:t>) to avoid conflicting operations</a:t>
            </a:r>
          </a:p>
        </p:txBody>
      </p:sp>
    </p:spTree>
    <p:extLst>
      <p:ext uri="{BB962C8B-B14F-4D97-AF65-F5344CB8AC3E}">
        <p14:creationId xmlns:p14="http://schemas.microsoft.com/office/powerpoint/2010/main" val="936710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399C69F4-7B4D-4100-A321-7296749C9C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7963"/>
            <a:ext cx="8061325" cy="576262"/>
          </a:xfrm>
        </p:spPr>
        <p:txBody>
          <a:bodyPr/>
          <a:lstStyle/>
          <a:p>
            <a:r>
              <a:rPr lang="en-US" altLang="en-US"/>
              <a:t>Clustered Systems</a:t>
            </a:r>
          </a:p>
        </p:txBody>
      </p:sp>
      <p:pic>
        <p:nvPicPr>
          <p:cNvPr id="57347" name="Picture 2">
            <a:extLst>
              <a:ext uri="{FF2B5EF4-FFF2-40B4-BE49-F238E27FC236}">
                <a16:creationId xmlns:a16="http://schemas.microsoft.com/office/drawing/2014/main" id="{372567EC-7590-4FE5-8D94-D772F81D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" y="1685896"/>
            <a:ext cx="7067410" cy="362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997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3E9582F-73D2-4BB5-8C85-155733606E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46306" y="2888119"/>
            <a:ext cx="7016376" cy="103073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3200" b="1" dirty="0">
                <a:solidFill>
                  <a:srgbClr val="006699"/>
                </a:solidFill>
                <a:latin typeface="+mj-lt"/>
              </a:rPr>
              <a:t>Computer System Environments</a:t>
            </a:r>
          </a:p>
        </p:txBody>
      </p:sp>
    </p:spTree>
    <p:extLst>
      <p:ext uri="{BB962C8B-B14F-4D97-AF65-F5344CB8AC3E}">
        <p14:creationId xmlns:p14="http://schemas.microsoft.com/office/powerpoint/2010/main" val="2948303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71B8082F-3362-4A0A-8D0E-FB22B11475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0668" y="171450"/>
            <a:ext cx="8016875" cy="622300"/>
          </a:xfrm>
        </p:spPr>
        <p:txBody>
          <a:bodyPr/>
          <a:lstStyle/>
          <a:p>
            <a:r>
              <a:rPr lang="en-US" altLang="en-US" sz="3000" dirty="0"/>
              <a:t>Computing Environments</a:t>
            </a:r>
          </a:p>
        </p:txBody>
      </p: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3405E8D5-FD1B-4039-BB1E-A9B3B0779F9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19151" y="1296988"/>
            <a:ext cx="6506936" cy="4145869"/>
          </a:xfrm>
        </p:spPr>
        <p:txBody>
          <a:bodyPr/>
          <a:lstStyle/>
          <a:p>
            <a:r>
              <a:rPr lang="en-US" altLang="en-US" sz="2400" dirty="0"/>
              <a:t>Traditional</a:t>
            </a:r>
          </a:p>
          <a:p>
            <a:r>
              <a:rPr lang="en-US" altLang="en-US" sz="2400" dirty="0"/>
              <a:t>Mobile</a:t>
            </a:r>
          </a:p>
          <a:p>
            <a:r>
              <a:rPr lang="en-US" altLang="en-US" sz="2400" dirty="0" smtClean="0"/>
              <a:t>Client-Server</a:t>
            </a:r>
            <a:endParaRPr lang="en-US" altLang="en-US" sz="2400" dirty="0"/>
          </a:p>
          <a:p>
            <a:r>
              <a:rPr lang="en-US" altLang="en-US" sz="2400" dirty="0"/>
              <a:t>Pear-to-Pear</a:t>
            </a:r>
          </a:p>
          <a:p>
            <a:r>
              <a:rPr lang="en-US" altLang="en-US" sz="2400" dirty="0"/>
              <a:t>Cloud computing</a:t>
            </a:r>
          </a:p>
          <a:p>
            <a:r>
              <a:rPr lang="en-US" altLang="en-US" sz="2400" dirty="0"/>
              <a:t>Real-time Embedded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804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71B8082F-3362-4A0A-8D0E-FB22B11475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0668" y="171450"/>
            <a:ext cx="8016875" cy="622300"/>
          </a:xfrm>
        </p:spPr>
        <p:txBody>
          <a:bodyPr/>
          <a:lstStyle/>
          <a:p>
            <a:r>
              <a:rPr lang="en-US" altLang="en-US" sz="3000" dirty="0"/>
              <a:t>Traditional</a:t>
            </a:r>
          </a:p>
        </p:txBody>
      </p: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3405E8D5-FD1B-4039-BB1E-A9B3B0779F9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19150" y="1296988"/>
            <a:ext cx="7589353" cy="4145869"/>
          </a:xfrm>
        </p:spPr>
        <p:txBody>
          <a:bodyPr/>
          <a:lstStyle/>
          <a:p>
            <a:r>
              <a:rPr lang="en-US" altLang="en-US" sz="2400" dirty="0"/>
              <a:t>Stand-alone general-purpose machines</a:t>
            </a:r>
          </a:p>
          <a:p>
            <a:pPr lvl="1"/>
            <a:r>
              <a:rPr lang="en-US" altLang="en-US" sz="2400" dirty="0"/>
              <a:t>But blurred as most systems interconnect with others (i.e., the Internet)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Portals</a:t>
            </a:r>
            <a:r>
              <a:rPr lang="en-US" altLang="en-US" sz="2400" dirty="0"/>
              <a:t> provide web access to internal systems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Network computers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thin clients</a:t>
            </a:r>
            <a:r>
              <a:rPr lang="en-US" altLang="en-US" sz="2400" dirty="0"/>
              <a:t>) are like Web terminals</a:t>
            </a:r>
          </a:p>
          <a:p>
            <a:r>
              <a:rPr lang="en-US" altLang="en-US" sz="2400" dirty="0"/>
              <a:t>Mobile computers interconnect via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wireless networks</a:t>
            </a:r>
          </a:p>
          <a:p>
            <a:r>
              <a:rPr lang="en-US" altLang="en-US" sz="2400" dirty="0"/>
              <a:t>Networking becoming ubiquitous – even home systems use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firewalls</a:t>
            </a:r>
            <a:r>
              <a:rPr lang="en-US" altLang="en-US" sz="2400" dirty="0"/>
              <a:t> to protect home computers from Internet attacks</a:t>
            </a:r>
          </a:p>
        </p:txBody>
      </p:sp>
    </p:spTree>
    <p:extLst>
      <p:ext uri="{BB962C8B-B14F-4D97-AF65-F5344CB8AC3E}">
        <p14:creationId xmlns:p14="http://schemas.microsoft.com/office/powerpoint/2010/main" val="30171297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A1829908-11E3-4B1B-A3D2-0806808B69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17488"/>
            <a:ext cx="8537575" cy="576262"/>
          </a:xfrm>
        </p:spPr>
        <p:txBody>
          <a:bodyPr/>
          <a:lstStyle/>
          <a:p>
            <a:r>
              <a:rPr lang="en-US" altLang="en-US" dirty="0"/>
              <a:t>Mobile</a:t>
            </a:r>
          </a:p>
        </p:txBody>
      </p:sp>
      <p:sp>
        <p:nvSpPr>
          <p:cNvPr id="101379" name="Content Placeholder 2">
            <a:extLst>
              <a:ext uri="{FF2B5EF4-FFF2-40B4-BE49-F238E27FC236}">
                <a16:creationId xmlns:a16="http://schemas.microsoft.com/office/drawing/2014/main" id="{08F08BF4-93C5-4EF8-B50D-2C9206FFF0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11213" y="1209674"/>
            <a:ext cx="7666865" cy="4178756"/>
          </a:xfrm>
        </p:spPr>
        <p:txBody>
          <a:bodyPr/>
          <a:lstStyle/>
          <a:p>
            <a:r>
              <a:rPr lang="en-US" altLang="en-US" sz="2400" dirty="0"/>
              <a:t>Handheld smartphones, tablets, etc.</a:t>
            </a:r>
          </a:p>
          <a:p>
            <a:r>
              <a:rPr lang="en-US" altLang="en-US" sz="2400" dirty="0"/>
              <a:t>What is the functional difference between them and a “traditional” laptop?</a:t>
            </a:r>
          </a:p>
          <a:p>
            <a:pPr lvl="1"/>
            <a:r>
              <a:rPr lang="en-US" altLang="en-US" sz="2400" dirty="0"/>
              <a:t>Extra feature – more OS features (GPS, gyroscope)</a:t>
            </a:r>
          </a:p>
          <a:p>
            <a:r>
              <a:rPr lang="en-US" altLang="en-US" sz="2400" dirty="0"/>
              <a:t>Allows new types of apps like </a:t>
            </a:r>
            <a:r>
              <a:rPr lang="en-US" altLang="en-US" sz="2400" b="1" i="1" dirty="0"/>
              <a:t>augmented reality</a:t>
            </a:r>
          </a:p>
          <a:p>
            <a:r>
              <a:rPr lang="en-US" altLang="en-US" sz="2400" dirty="0"/>
              <a:t>Use IEEE 802.11 wireless, or cellular data networks for connectivity</a:t>
            </a:r>
          </a:p>
          <a:p>
            <a:r>
              <a:rPr lang="en-US" altLang="en-US" sz="2400" dirty="0"/>
              <a:t>Leaders are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Apple iOS </a:t>
            </a:r>
            <a:r>
              <a:rPr lang="en-US" altLang="en-US" sz="2400" dirty="0"/>
              <a:t>and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Google Android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362B21A-8A5E-4F20-9A05-0BE89E8793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6988" y="207963"/>
            <a:ext cx="7192962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Client Server</a:t>
            </a:r>
          </a:p>
        </p:txBody>
      </p:sp>
      <p:sp>
        <p:nvSpPr>
          <p:cNvPr id="102403" name="Rectangle 4">
            <a:extLst>
              <a:ext uri="{FF2B5EF4-FFF2-40B4-BE49-F238E27FC236}">
                <a16:creationId xmlns:a16="http://schemas.microsoft.com/office/drawing/2014/main" id="{CF60D9FD-B67C-4C64-ACD2-8A9A5FAE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66813"/>
            <a:ext cx="77343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SzPct val="90000"/>
            </a:pPr>
            <a:r>
              <a:rPr lang="en-US" altLang="en-US" sz="2000" dirty="0"/>
              <a:t>Client-Server Computing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en-US" altLang="en-US" sz="2000" dirty="0"/>
              <a:t>Dumb terminals supplanted by smart PCs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en-US" altLang="en-US" sz="2000" dirty="0"/>
              <a:t>Many systems now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servers</a:t>
            </a:r>
            <a:r>
              <a:rPr lang="en-US" altLang="en-US" sz="2000" dirty="0"/>
              <a:t>, responding to requests generated by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clients</a:t>
            </a:r>
          </a:p>
          <a:p>
            <a:pPr lvl="2">
              <a:lnSpc>
                <a:spcPct val="90000"/>
              </a:lnSpc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Compute-server system </a:t>
            </a:r>
            <a:r>
              <a:rPr lang="en-US" altLang="en-US" sz="2000" dirty="0"/>
              <a:t>provides an interface to client to request services (i.e., database)</a:t>
            </a:r>
          </a:p>
          <a:p>
            <a:pPr lvl="2">
              <a:lnSpc>
                <a:spcPct val="90000"/>
              </a:lnSpc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File-server system </a:t>
            </a:r>
            <a:r>
              <a:rPr lang="en-US" altLang="en-US" sz="2000" dirty="0"/>
              <a:t>provides interface for clients to store and retrieve files</a:t>
            </a:r>
          </a:p>
        </p:txBody>
      </p:sp>
      <p:pic>
        <p:nvPicPr>
          <p:cNvPr id="102404" name="Picture 1" descr="1_18.pdf">
            <a:extLst>
              <a:ext uri="{FF2B5EF4-FFF2-40B4-BE49-F238E27FC236}">
                <a16:creationId xmlns:a16="http://schemas.microsoft.com/office/drawing/2014/main" id="{3F572163-5430-4601-AD15-704330FF5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805238"/>
            <a:ext cx="46101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B647B75-B333-4E93-8EF1-19CAA86038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2525" y="212725"/>
            <a:ext cx="7394575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Peer-to-Peer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366DDF6-F84D-4FDE-9942-CC6839DC10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5057775" cy="4530725"/>
          </a:xfrm>
        </p:spPr>
        <p:txBody>
          <a:bodyPr/>
          <a:lstStyle/>
          <a:p>
            <a:r>
              <a:rPr lang="en-US" altLang="en-US" sz="2000" dirty="0"/>
              <a:t>Another model of distributed system</a:t>
            </a:r>
          </a:p>
          <a:p>
            <a:r>
              <a:rPr lang="en-US" altLang="en-US" sz="2000" dirty="0"/>
              <a:t>P2P does not distinguish clients and servers</a:t>
            </a:r>
          </a:p>
          <a:p>
            <a:pPr lvl="1"/>
            <a:r>
              <a:rPr lang="en-US" altLang="en-US" sz="2000" dirty="0" smtClean="0"/>
              <a:t>All </a:t>
            </a:r>
            <a:r>
              <a:rPr lang="en-US" altLang="en-US" sz="2000" dirty="0"/>
              <a:t>nodes are considered peers</a:t>
            </a:r>
          </a:p>
          <a:p>
            <a:pPr lvl="1"/>
            <a:r>
              <a:rPr lang="en-US" altLang="en-US" sz="2000" dirty="0" smtClean="0"/>
              <a:t>Each acts </a:t>
            </a:r>
            <a:r>
              <a:rPr lang="en-US" altLang="en-US" sz="2000" dirty="0"/>
              <a:t>as client, </a:t>
            </a:r>
            <a:r>
              <a:rPr lang="en-US" altLang="en-US" sz="2000" dirty="0" smtClean="0"/>
              <a:t>server, </a:t>
            </a:r>
            <a:r>
              <a:rPr lang="en-US" altLang="en-US" sz="2000" dirty="0"/>
              <a:t>or both</a:t>
            </a:r>
          </a:p>
          <a:p>
            <a:pPr lvl="1"/>
            <a:r>
              <a:rPr lang="en-US" altLang="en-US" sz="2000" dirty="0"/>
              <a:t>Node must join P2P network</a:t>
            </a:r>
          </a:p>
          <a:p>
            <a:pPr lvl="2"/>
            <a:r>
              <a:rPr lang="en-US" altLang="en-US" sz="2000" dirty="0"/>
              <a:t>Registers its service with central lookup service on network, or</a:t>
            </a:r>
          </a:p>
          <a:p>
            <a:pPr lvl="2"/>
            <a:r>
              <a:rPr lang="en-US" altLang="en-US" sz="2000" dirty="0"/>
              <a:t>Broadcast request for service and respond to requests for service via </a:t>
            </a:r>
            <a:r>
              <a:rPr lang="en-US" altLang="en-US" sz="2000" b="1" i="1" dirty="0"/>
              <a:t>discovery protocol</a:t>
            </a:r>
          </a:p>
          <a:p>
            <a:pPr lvl="1"/>
            <a:r>
              <a:rPr lang="en-US" altLang="en-US" sz="2000" dirty="0"/>
              <a:t>Examples include</a:t>
            </a:r>
            <a:r>
              <a:rPr lang="en-US" altLang="en-US" sz="2000" i="1" dirty="0"/>
              <a:t> </a:t>
            </a:r>
            <a:r>
              <a:rPr lang="en-US" altLang="en-US" sz="2000" dirty="0"/>
              <a:t>Napster</a:t>
            </a:r>
            <a:r>
              <a:rPr lang="en-US" altLang="en-US" sz="2000" i="1" dirty="0"/>
              <a:t> </a:t>
            </a:r>
            <a:r>
              <a:rPr lang="en-US" altLang="en-US" sz="2000" dirty="0"/>
              <a:t>and</a:t>
            </a:r>
            <a:r>
              <a:rPr lang="en-US" altLang="en-US" sz="2000" i="1" dirty="0"/>
              <a:t> </a:t>
            </a:r>
            <a:r>
              <a:rPr lang="en-US" altLang="en-US" sz="2000" dirty="0"/>
              <a:t>Gnutella</a:t>
            </a:r>
            <a:r>
              <a:rPr lang="en-US" altLang="en-US" sz="2000" i="1" dirty="0"/>
              <a:t>, </a:t>
            </a:r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Voice over IP </a:t>
            </a:r>
            <a:r>
              <a:rPr lang="en-US" altLang="en-US" sz="2000" dirty="0"/>
              <a:t>(</a:t>
            </a:r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VoIP</a:t>
            </a:r>
            <a:r>
              <a:rPr lang="en-US" altLang="en-US" sz="2000" dirty="0"/>
              <a:t>)</a:t>
            </a:r>
            <a:r>
              <a:rPr lang="en-US" altLang="en-US" sz="2000" i="1" dirty="0"/>
              <a:t> </a:t>
            </a:r>
            <a:r>
              <a:rPr lang="en-US" altLang="en-US" sz="2000" dirty="0"/>
              <a:t>such as Skype </a:t>
            </a:r>
          </a:p>
        </p:txBody>
      </p:sp>
      <p:pic>
        <p:nvPicPr>
          <p:cNvPr id="104452" name="Picture 1" descr="1_19.pdf">
            <a:extLst>
              <a:ext uri="{FF2B5EF4-FFF2-40B4-BE49-F238E27FC236}">
                <a16:creationId xmlns:a16="http://schemas.microsoft.com/office/drawing/2014/main" id="{E2A18885-21B9-47B4-84C9-50C4EA2B2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984375"/>
            <a:ext cx="2668587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41386D3-7914-4E0D-BD20-DCD46A75AE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55675" y="198438"/>
            <a:ext cx="8123238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Cloud Computing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3BBC9B6-44FC-4182-AE85-87D204920B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1" y="1060450"/>
            <a:ext cx="7343636" cy="4807787"/>
          </a:xfrm>
        </p:spPr>
        <p:txBody>
          <a:bodyPr/>
          <a:lstStyle/>
          <a:p>
            <a:r>
              <a:rPr lang="en-US" altLang="en-US" sz="2400" dirty="0"/>
              <a:t>Delivers computing, storage, even apps as a service across a network</a:t>
            </a:r>
          </a:p>
          <a:p>
            <a:r>
              <a:rPr lang="en-US" altLang="en-US" sz="2400" dirty="0"/>
              <a:t>Logical extension of virtualization because it uses virtualization as the base for </a:t>
            </a:r>
            <a:r>
              <a:rPr lang="en-US" altLang="en-US" sz="2400" dirty="0" smtClean="0"/>
              <a:t>its functionality</a:t>
            </a:r>
            <a:endParaRPr lang="en-US" altLang="en-US" sz="2400" dirty="0"/>
          </a:p>
          <a:p>
            <a:pPr lvl="1"/>
            <a:r>
              <a:rPr lang="en-US" altLang="en-US" sz="2400" dirty="0"/>
              <a:t>Amazon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EC2</a:t>
            </a:r>
            <a:r>
              <a:rPr lang="en-US" altLang="en-US" sz="2400" dirty="0"/>
              <a:t>  has thousands of servers, millions of virtual machines, petabytes of storage available across the Internet, pay based on usage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41386D3-7914-4E0D-BD20-DCD46A75AE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55675" y="198438"/>
            <a:ext cx="8123238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Cloud Computing (Cont.)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3BBC9B6-44FC-4182-AE85-87D204920B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060450"/>
            <a:ext cx="7949924" cy="5103813"/>
          </a:xfrm>
        </p:spPr>
        <p:txBody>
          <a:bodyPr/>
          <a:lstStyle/>
          <a:p>
            <a:r>
              <a:rPr lang="en-US" altLang="en-US" sz="2000" dirty="0"/>
              <a:t>Many types</a:t>
            </a:r>
          </a:p>
          <a:p>
            <a:pPr lvl="1"/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Public cloud </a:t>
            </a:r>
            <a:r>
              <a:rPr lang="en-US" altLang="en-US" sz="2000" dirty="0"/>
              <a:t>– available via Internet to anyone willing to pay</a:t>
            </a:r>
          </a:p>
          <a:p>
            <a:pPr lvl="1"/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Private cloud </a:t>
            </a:r>
            <a:r>
              <a:rPr lang="en-US" altLang="en-US" sz="2000" dirty="0"/>
              <a:t>– run by a company for the company’s own use</a:t>
            </a:r>
          </a:p>
          <a:p>
            <a:pPr lvl="1"/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Hybrid cloud </a:t>
            </a:r>
            <a:r>
              <a:rPr lang="en-US" altLang="en-US" sz="2000" dirty="0"/>
              <a:t>– includes both public and private cloud components</a:t>
            </a:r>
          </a:p>
          <a:p>
            <a:pPr lvl="1"/>
            <a:r>
              <a:rPr lang="en-US" altLang="en-US" sz="2000" dirty="0"/>
              <a:t>Software as a Service (</a:t>
            </a:r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SaaS</a:t>
            </a:r>
            <a:r>
              <a:rPr lang="en-US" altLang="en-US" sz="2000" dirty="0"/>
              <a:t>) – one or more applications available via the Internet (i.e., word processor)</a:t>
            </a:r>
          </a:p>
          <a:p>
            <a:pPr lvl="1"/>
            <a:r>
              <a:rPr lang="en-US" altLang="en-US" sz="2000" dirty="0"/>
              <a:t>Platform as a Service (</a:t>
            </a:r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PaaS</a:t>
            </a:r>
            <a:r>
              <a:rPr lang="en-US" altLang="en-US" sz="2000" dirty="0"/>
              <a:t>) – software stack ready for application use via the Internet (i.e., a database server)</a:t>
            </a:r>
          </a:p>
          <a:p>
            <a:pPr lvl="1"/>
            <a:r>
              <a:rPr lang="en-US" altLang="en-US" sz="2000" dirty="0"/>
              <a:t>Infrastructure as a Service (</a:t>
            </a:r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IaaS</a:t>
            </a:r>
            <a:r>
              <a:rPr lang="en-US" altLang="en-US" sz="2000" dirty="0"/>
              <a:t>) – servers or storage available over Internet (i.e., storage available for backup use)</a:t>
            </a:r>
          </a:p>
        </p:txBody>
      </p:sp>
    </p:spTree>
    <p:extLst>
      <p:ext uri="{BB962C8B-B14F-4D97-AF65-F5344CB8AC3E}">
        <p14:creationId xmlns:p14="http://schemas.microsoft.com/office/powerpoint/2010/main" val="281856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850503E-0C66-4E1F-85A5-04BB5FC518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182563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Abstract View of Components of Computer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21815D40-5D25-4B93-A397-C7A0DFC21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30" y="1212574"/>
            <a:ext cx="6480328" cy="459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1"/>
          <p:cNvSpPr>
            <a:spLocks noChangeArrowheads="1"/>
          </p:cNvSpPr>
          <p:nvPr/>
        </p:nvSpPr>
        <p:spPr bwMode="auto">
          <a:xfrm>
            <a:off x="1252538" y="3548063"/>
            <a:ext cx="6937375" cy="11636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>
            <a:extLst>
              <a:ext uri="{FF2B5EF4-FFF2-40B4-BE49-F238E27FC236}">
                <a16:creationId xmlns:a16="http://schemas.microsoft.com/office/drawing/2014/main" id="{FD6537A6-ABBB-418B-A303-F33ED361BE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1688" y="1092200"/>
            <a:ext cx="7645400" cy="1571625"/>
          </a:xfrm>
        </p:spPr>
        <p:txBody>
          <a:bodyPr/>
          <a:lstStyle/>
          <a:p>
            <a:r>
              <a:rPr lang="en-US" altLang="en-US" sz="2000" dirty="0"/>
              <a:t>Cloud computing environments composed of traditional OSes, plus VMMs, plus cloud management tools</a:t>
            </a:r>
          </a:p>
          <a:p>
            <a:pPr lvl="1"/>
            <a:r>
              <a:rPr lang="en-US" altLang="en-US" sz="2000" dirty="0"/>
              <a:t>Internet connectivity requires security like firewalls</a:t>
            </a:r>
            <a:endParaRPr lang="en-US" altLang="en-US" sz="900" dirty="0"/>
          </a:p>
          <a:p>
            <a:pPr lvl="1"/>
            <a:r>
              <a:rPr lang="en-US" altLang="en-US" sz="2000" dirty="0"/>
              <a:t>Load balancers spread traffic across multiple applications</a:t>
            </a:r>
          </a:p>
        </p:txBody>
      </p:sp>
      <p:pic>
        <p:nvPicPr>
          <p:cNvPr id="108547" name="Picture 1" descr="1_21.pdf">
            <a:extLst>
              <a:ext uri="{FF2B5EF4-FFF2-40B4-BE49-F238E27FC236}">
                <a16:creationId xmlns:a16="http://schemas.microsoft.com/office/drawing/2014/main" id="{013FD59D-83E6-4294-8C1F-125F5B808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800350"/>
            <a:ext cx="411956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D4B5261-AC9E-4876-9921-245A2837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2" y="220663"/>
            <a:ext cx="8123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/>
              <a:t>Cloud Computing (cont.)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2697C8B9-0041-4830-8C83-5FF8CFAF01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58863" y="73025"/>
            <a:ext cx="8229600" cy="7112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>
                    <a:lumMod val="65000"/>
                  </a:schemeClr>
                </a:solidFill>
              </a:rPr>
              <a:t>Real-Time Embedded Systems</a:t>
            </a:r>
          </a:p>
        </p:txBody>
      </p:sp>
      <p:sp>
        <p:nvSpPr>
          <p:cNvPr id="110595" name="Content Placeholder 2">
            <a:extLst>
              <a:ext uri="{FF2B5EF4-FFF2-40B4-BE49-F238E27FC236}">
                <a16:creationId xmlns:a16="http://schemas.microsoft.com/office/drawing/2014/main" id="{265F30E9-05CB-4D61-971C-5E1743F20FF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0738" y="1154113"/>
            <a:ext cx="7688262" cy="4530725"/>
          </a:xfrm>
        </p:spPr>
        <p:txBody>
          <a:bodyPr/>
          <a:lstStyle/>
          <a:p>
            <a:r>
              <a:rPr lang="en-US" altLang="en-US" sz="2400" dirty="0"/>
              <a:t>Real-time embedded systems most prevalent form of computers</a:t>
            </a:r>
          </a:p>
          <a:p>
            <a:pPr lvl="1"/>
            <a:r>
              <a:rPr lang="en-US" altLang="en-US" sz="2400" dirty="0"/>
              <a:t>Vary </a:t>
            </a:r>
            <a:r>
              <a:rPr lang="en-US" altLang="en-US" sz="2400" dirty="0" smtClean="0"/>
              <a:t>considerably, </a:t>
            </a:r>
            <a:r>
              <a:rPr lang="en-US" altLang="en-US" sz="2400" dirty="0"/>
              <a:t>special purpose, limited purpose OS, </a:t>
            </a:r>
            <a:r>
              <a:rPr lang="en-US" altLang="en-US" sz="2400" b="1" kern="1200" dirty="0" smtClean="0">
                <a:solidFill>
                  <a:srgbClr val="006699"/>
                </a:solidFill>
                <a:latin typeface="+mj-lt"/>
                <a:cs typeface="+mn-cs"/>
              </a:rPr>
              <a:t>real-time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OS</a:t>
            </a:r>
          </a:p>
          <a:p>
            <a:pPr lvl="1"/>
            <a:r>
              <a:rPr lang="en-US" altLang="en-US" sz="2400" dirty="0"/>
              <a:t>Use expanding</a:t>
            </a:r>
          </a:p>
          <a:p>
            <a:r>
              <a:rPr lang="en-US" altLang="en-US" sz="2400" dirty="0"/>
              <a:t>Many other special computing environments as well</a:t>
            </a:r>
          </a:p>
          <a:p>
            <a:pPr lvl="1"/>
            <a:r>
              <a:rPr lang="en-US" altLang="en-US" sz="2400" dirty="0"/>
              <a:t>Some have </a:t>
            </a:r>
            <a:r>
              <a:rPr lang="en-US" altLang="en-US" sz="2400" dirty="0" smtClean="0"/>
              <a:t>OSes</a:t>
            </a:r>
          </a:p>
          <a:p>
            <a:pPr lvl="1"/>
            <a:r>
              <a:rPr lang="en-US" altLang="en-US" sz="2400" dirty="0" smtClean="0"/>
              <a:t>Some </a:t>
            </a:r>
            <a:r>
              <a:rPr lang="en-US" altLang="en-US" sz="2400" dirty="0"/>
              <a:t>perform tasks without an OS</a:t>
            </a:r>
          </a:p>
          <a:p>
            <a:r>
              <a:rPr lang="en-US" altLang="en-US" sz="2400" dirty="0"/>
              <a:t>Real-time OS has well-defined fixed time constraints</a:t>
            </a:r>
          </a:p>
          <a:p>
            <a:pPr lvl="1"/>
            <a:r>
              <a:rPr lang="en-US" altLang="en-US" sz="2400" dirty="0"/>
              <a:t>Processing </a:t>
            </a:r>
            <a:r>
              <a:rPr lang="en-US" altLang="en-US" sz="2400" b="1" i="1" dirty="0"/>
              <a:t>must</a:t>
            </a:r>
            <a:r>
              <a:rPr lang="en-US" altLang="en-US" sz="2400" dirty="0"/>
              <a:t> be done within constraint</a:t>
            </a:r>
          </a:p>
          <a:p>
            <a:pPr lvl="1"/>
            <a:r>
              <a:rPr lang="en-US" altLang="en-US" sz="2400" dirty="0"/>
              <a:t>Correct operation only if constraints met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2E44F3F0-E6BE-450E-AA66-38706C8ED1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2663" y="201613"/>
            <a:ext cx="7704137" cy="576262"/>
          </a:xfrm>
        </p:spPr>
        <p:txBody>
          <a:bodyPr/>
          <a:lstStyle/>
          <a:p>
            <a:r>
              <a:rPr lang="en-US" altLang="en-US" sz="2800"/>
              <a:t>Free and Open-Source Operating Systems</a:t>
            </a:r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4884E438-06FD-4EC5-ACD4-9B0F212ABB7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0263" y="1233488"/>
            <a:ext cx="7704137" cy="4530725"/>
          </a:xfrm>
        </p:spPr>
        <p:txBody>
          <a:bodyPr/>
          <a:lstStyle/>
          <a:p>
            <a:r>
              <a:rPr lang="en-US" altLang="en-US" sz="2400" dirty="0"/>
              <a:t>Operating systems made available in source-code format rather than just binary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closed-source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and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proprietary</a:t>
            </a:r>
          </a:p>
          <a:p>
            <a:r>
              <a:rPr lang="en-US" altLang="en-US" sz="2400" dirty="0"/>
              <a:t>Counter to the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copy protection </a:t>
            </a:r>
            <a:r>
              <a:rPr lang="en-US" altLang="en-US" sz="2400" dirty="0">
                <a:solidFill>
                  <a:srgbClr val="000000"/>
                </a:solidFill>
              </a:rPr>
              <a:t>and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Digital Rights Management </a:t>
            </a:r>
            <a:r>
              <a:rPr lang="en-US" altLang="en-US" sz="2400" dirty="0"/>
              <a:t>(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DRM</a:t>
            </a:r>
            <a:r>
              <a:rPr lang="en-US" altLang="en-US" sz="2400" dirty="0"/>
              <a:t>) </a:t>
            </a:r>
            <a:r>
              <a:rPr lang="en-US" altLang="en-US" sz="2400" dirty="0">
                <a:solidFill>
                  <a:srgbClr val="000000"/>
                </a:solidFill>
              </a:rPr>
              <a:t>movement</a:t>
            </a:r>
            <a:endParaRPr lang="en-US" altLang="en-US" sz="1000" dirty="0">
              <a:solidFill>
                <a:srgbClr val="000000"/>
              </a:solidFill>
            </a:endParaRPr>
          </a:p>
          <a:p>
            <a:r>
              <a:rPr lang="en-US" altLang="en-US" sz="2400" dirty="0">
                <a:solidFill>
                  <a:srgbClr val="000000"/>
                </a:solidFill>
              </a:rPr>
              <a:t>Started by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Free Software Foundation </a:t>
            </a:r>
            <a:r>
              <a:rPr lang="en-US" altLang="en-US" sz="2400" dirty="0">
                <a:solidFill>
                  <a:srgbClr val="000000"/>
                </a:solidFill>
              </a:rPr>
              <a:t>(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FSF</a:t>
            </a:r>
            <a:r>
              <a:rPr lang="en-US" altLang="en-US" sz="2400" dirty="0"/>
              <a:t>)</a:t>
            </a:r>
            <a:r>
              <a:rPr lang="en-US" altLang="en-US" sz="2400" dirty="0">
                <a:solidFill>
                  <a:srgbClr val="000000"/>
                </a:solidFill>
              </a:rPr>
              <a:t>, which has </a:t>
            </a:r>
            <a:r>
              <a:rPr lang="ja-JP" altLang="en-US" sz="2400" dirty="0">
                <a:solidFill>
                  <a:srgbClr val="000000"/>
                </a:solidFill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</a:rPr>
              <a:t>copyleft</a:t>
            </a:r>
            <a:r>
              <a:rPr lang="ja-JP" altLang="en-US" sz="2400" dirty="0">
                <a:solidFill>
                  <a:srgbClr val="000000"/>
                </a:solidFill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b="1" kern="1200" dirty="0">
                <a:solidFill>
                  <a:srgbClr val="006699"/>
                </a:solidFill>
                <a:latin typeface="+mj-lt"/>
                <a:cs typeface="+mn-cs"/>
              </a:rPr>
              <a:t>GNU Public License </a:t>
            </a:r>
            <a:r>
              <a:rPr lang="en-US" altLang="ja-JP" sz="2400" dirty="0"/>
              <a:t>(</a:t>
            </a:r>
            <a:r>
              <a:rPr lang="en-US" altLang="ja-JP" sz="2400" b="1" kern="1200" dirty="0">
                <a:solidFill>
                  <a:srgbClr val="006699"/>
                </a:solidFill>
                <a:latin typeface="+mj-lt"/>
                <a:cs typeface="+mn-cs"/>
              </a:rPr>
              <a:t>GPL</a:t>
            </a:r>
            <a:r>
              <a:rPr lang="en-US" altLang="ja-JP" sz="2400" dirty="0"/>
              <a:t>)</a:t>
            </a:r>
          </a:p>
          <a:p>
            <a:pPr lvl="1"/>
            <a:r>
              <a:rPr lang="en-US" altLang="en-US" sz="2000" dirty="0"/>
              <a:t>Free software and open-source software are two different ideas championed by different groups of people</a:t>
            </a:r>
          </a:p>
          <a:p>
            <a:pPr lvl="2"/>
            <a:r>
              <a:rPr lang="en-US" altLang="en-US" sz="2000" dirty="0">
                <a:solidFill>
                  <a:srgbClr val="663300"/>
                </a:solidFill>
              </a:rPr>
              <a:t>http://gnu.org/philosophy/open-source-misses-the-point.html</a:t>
            </a:r>
            <a:r>
              <a:rPr lang="en-US" altLang="en-US" sz="2000" dirty="0" smtClean="0">
                <a:solidFill>
                  <a:srgbClr val="663300"/>
                </a:solidFill>
              </a:rPr>
              <a:t>/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2E44F3F0-E6BE-450E-AA66-38706C8ED1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2663" y="201613"/>
            <a:ext cx="7704137" cy="576262"/>
          </a:xfrm>
        </p:spPr>
        <p:txBody>
          <a:bodyPr/>
          <a:lstStyle/>
          <a:p>
            <a:r>
              <a:rPr lang="en-US" altLang="en-US" sz="2800"/>
              <a:t>Free and Open-Source Operating Systems</a:t>
            </a:r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4884E438-06FD-4EC5-ACD4-9B0F212ABB7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0263" y="1233488"/>
            <a:ext cx="7704137" cy="4530725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000000"/>
                </a:solidFill>
              </a:rPr>
              <a:t>Examples include </a:t>
            </a:r>
            <a:r>
              <a:rPr lang="en-US" altLang="en-US" sz="2400" b="1" kern="1200" dirty="0" smtClean="0">
                <a:solidFill>
                  <a:srgbClr val="006699"/>
                </a:solidFill>
                <a:latin typeface="+mj-lt"/>
                <a:cs typeface="+mn-cs"/>
              </a:rPr>
              <a:t>GNU/Linux </a:t>
            </a:r>
            <a:r>
              <a:rPr lang="en-US" altLang="en-US" sz="2400" dirty="0" smtClean="0"/>
              <a:t>and </a:t>
            </a:r>
            <a:r>
              <a:rPr lang="en-US" altLang="en-US" sz="2400" b="1" kern="1200" dirty="0" smtClean="0">
                <a:solidFill>
                  <a:srgbClr val="006699"/>
                </a:solidFill>
                <a:latin typeface="+mj-lt"/>
                <a:cs typeface="+mn-cs"/>
              </a:rPr>
              <a:t>BSD UNIX </a:t>
            </a:r>
            <a:r>
              <a:rPr lang="en-US" altLang="en-US" sz="2400" dirty="0" smtClean="0">
                <a:solidFill>
                  <a:srgbClr val="000000"/>
                </a:solidFill>
              </a:rPr>
              <a:t>(including core of </a:t>
            </a:r>
            <a:r>
              <a:rPr lang="en-US" altLang="en-US" sz="2400" b="1" kern="1200" dirty="0" smtClean="0">
                <a:solidFill>
                  <a:srgbClr val="006699"/>
                </a:solidFill>
                <a:latin typeface="+mj-lt"/>
                <a:cs typeface="+mn-cs"/>
              </a:rPr>
              <a:t>Mac</a:t>
            </a:r>
            <a:r>
              <a:rPr lang="en-US" altLang="en-US" sz="2400" b="1" dirty="0" smtClean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 smtClean="0">
                <a:solidFill>
                  <a:srgbClr val="006699"/>
                </a:solidFill>
                <a:latin typeface="+mj-lt"/>
                <a:cs typeface="+mn-cs"/>
              </a:rPr>
              <a:t>OS X</a:t>
            </a:r>
            <a:r>
              <a:rPr lang="en-US" altLang="en-US" sz="2400" dirty="0" smtClean="0">
                <a:solidFill>
                  <a:srgbClr val="000000"/>
                </a:solidFill>
              </a:rPr>
              <a:t>), and many more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Can use VMM like 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VMware Player (Free on Windows)</a:t>
            </a:r>
          </a:p>
          <a:p>
            <a:pPr lvl="1"/>
            <a:r>
              <a:rPr lang="en-US" altLang="en-US" sz="2400" dirty="0" err="1" smtClean="0">
                <a:solidFill>
                  <a:srgbClr val="000000"/>
                </a:solidFill>
              </a:rPr>
              <a:t>Virtualbox</a:t>
            </a:r>
            <a:r>
              <a:rPr lang="en-US" altLang="en-US" sz="2400" dirty="0" smtClean="0">
                <a:solidFill>
                  <a:srgbClr val="000000"/>
                </a:solidFill>
              </a:rPr>
              <a:t> (open source and free on many platforms - </a:t>
            </a:r>
            <a:r>
              <a:rPr lang="en-US" altLang="en-US" sz="2400" dirty="0" smtClean="0"/>
              <a:t>http://www.virtualbox.com)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Used to run guest OS for exploration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209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ECECFDC0-04E7-4125-BDC9-A8852EAD52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7534275" cy="576262"/>
          </a:xfrm>
        </p:spPr>
        <p:txBody>
          <a:bodyPr/>
          <a:lstStyle/>
          <a:p>
            <a:pPr eaLnBrk="1" hangingPunct="1"/>
            <a:r>
              <a:rPr lang="en-US" altLang="en-US"/>
              <a:t>The Study of Operating Systems</a:t>
            </a:r>
          </a:p>
        </p:txBody>
      </p:sp>
      <p:sp>
        <p:nvSpPr>
          <p:cNvPr id="113667" name="Rectangle 1">
            <a:extLst>
              <a:ext uri="{FF2B5EF4-FFF2-40B4-BE49-F238E27FC236}">
                <a16:creationId xmlns:a16="http://schemas.microsoft.com/office/drawing/2014/main" id="{A9ADB72A-C379-40B9-96E3-D4FAFB9F2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222375"/>
            <a:ext cx="7920038" cy="4703763"/>
          </a:xfrm>
          <a:prstGeom prst="rect">
            <a:avLst/>
          </a:prstGeom>
          <a:solidFill>
            <a:srgbClr val="CEEBF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There has never been a more interesting time to study operating systems, and it has never been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easier. The open-source movement has overtaken operating systems, causing many of them to be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made available in both source and binary (executable) format. The list of operating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systems available in both formats includes Linux, BUSD UNIX, Solaris, and part of </a:t>
            </a:r>
            <a:r>
              <a:rPr kumimoji="0" lang="en-US" altLang="en-US" sz="1200" dirty="0" err="1">
                <a:latin typeface="Verdana" panose="020B0604030504040204" pitchFamily="34" charset="0"/>
              </a:rPr>
              <a:t>macOS</a:t>
            </a:r>
            <a:r>
              <a:rPr kumimoji="0" lang="en-US" altLang="en-US" sz="1200" dirty="0">
                <a:latin typeface="Verdana" panose="020B0604030504040204" pitchFamily="34" charset="0"/>
              </a:rPr>
              <a:t>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The availability of source code allows us to study operating systems from the inside out.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Questions that we could once answer only by looking at documentation or the behavior of an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operating system we can now answer by examining the code itself.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2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Operating systems that are no longer commercially viable have been open-sourced as well, enabling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us to study how systems operated in a time of fewer CPU, memory, and storage resources.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An extensive but incomplete list of open-source operating-system projects is available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from https://curlie.org/Computers/Software/Operating_Systems/Open_Source/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2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In addition, the rise of virtualization as a mainstream (and frequently free) computer function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makes it possible to run many operating systems on top of one core system. For example, VMware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(http://www.vmware.com) </a:t>
            </a:r>
            <a:r>
              <a:rPr kumimoji="0" lang="en-US" altLang="en-US" sz="1200" dirty="0" smtClean="0">
                <a:latin typeface="Verdana" panose="020B0604030504040204" pitchFamily="34" charset="0"/>
              </a:rPr>
              <a:t>provides a </a:t>
            </a:r>
            <a:r>
              <a:rPr kumimoji="0" lang="en-US" altLang="en-US" sz="1200" dirty="0">
                <a:latin typeface="Verdana" panose="020B0604030504040204" pitchFamily="34" charset="0"/>
              </a:rPr>
              <a:t>free “player” for Windows on which hundreds of free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“virtual appliances” can run. </a:t>
            </a:r>
            <a:r>
              <a:rPr kumimoji="0" lang="en-US" altLang="en-US" sz="1200" dirty="0" err="1">
                <a:latin typeface="Verdana" panose="020B0604030504040204" pitchFamily="34" charset="0"/>
              </a:rPr>
              <a:t>Virtualbox</a:t>
            </a:r>
            <a:r>
              <a:rPr kumimoji="0" lang="en-US" altLang="en-US" sz="1200" dirty="0">
                <a:latin typeface="Verdana" panose="020B0604030504040204" pitchFamily="34" charset="0"/>
              </a:rPr>
              <a:t> (http://www.virtualbox.com) provides a free, open-source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virtual machine manager on many operating systems. Using such tools, students can try out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hundreds of operating systems without dedicated hardware.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2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The advent of open-source operating systems has also made it easier to make the move from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student to operating-system developer. With some knowledge, some effort, and an Internet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connection, a student can even create a new operating-system distribution. Just a few years ago,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it was difficult or impossible to get access to source code. Now, such access is limited only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Verdana" panose="020B0604030504040204" pitchFamily="34" charset="0"/>
              </a:rPr>
              <a:t>how much interest, time, and disk space a student has.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248ED826-3203-40F8-B0D3-237827F653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</a:t>
            </a:r>
          </a:p>
        </p:txBody>
      </p:sp>
    </p:spTree>
    <p:extLst>
      <p:ext uri="{BB962C8B-B14F-4D97-AF65-F5344CB8AC3E}">
        <p14:creationId xmlns:p14="http://schemas.microsoft.com/office/powerpoint/2010/main" val="18806573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02D8B42B-EF2E-45B0-B775-843D1784D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663"/>
            <a:ext cx="8229600" cy="576262"/>
          </a:xfrm>
        </p:spPr>
        <p:txBody>
          <a:bodyPr/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E956-D8D2-CC41-A503-584A2927E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-128"/>
              </a:rPr>
              <a:t>Many similar to standard programming data structures</a:t>
            </a:r>
          </a:p>
          <a:p>
            <a:pPr>
              <a:defRPr/>
            </a:pPr>
            <a:r>
              <a:rPr lang="en-US" b="1" i="1" dirty="0">
                <a:ea typeface="ＭＳ Ｐゴシック" charset="-128"/>
              </a:rPr>
              <a:t>Singly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defRPr/>
            </a:pPr>
            <a:r>
              <a:rPr lang="en-US" b="1" i="1" dirty="0">
                <a:ea typeface="ＭＳ Ｐゴシック" charset="-128"/>
              </a:rPr>
              <a:t>Doubly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defRPr/>
            </a:pPr>
            <a:r>
              <a:rPr lang="en-US" b="1" i="1" dirty="0">
                <a:ea typeface="ＭＳ Ｐゴシック" charset="-128"/>
              </a:rPr>
              <a:t>Circular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</p:txBody>
      </p:sp>
      <p:pic>
        <p:nvPicPr>
          <p:cNvPr id="97284" name="Picture 3" descr="1_13.pdf">
            <a:extLst>
              <a:ext uri="{FF2B5EF4-FFF2-40B4-BE49-F238E27FC236}">
                <a16:creationId xmlns:a16="http://schemas.microsoft.com/office/drawing/2014/main" id="{4CBBE9AD-6B50-486E-B252-7F99E7A1C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068513"/>
            <a:ext cx="69326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4" descr="1_14.pdf">
            <a:extLst>
              <a:ext uri="{FF2B5EF4-FFF2-40B4-BE49-F238E27FC236}">
                <a16:creationId xmlns:a16="http://schemas.microsoft.com/office/drawing/2014/main" id="{423A57C8-D754-48D8-8979-4E21B2366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632200"/>
            <a:ext cx="70262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5" descr="1_15.pdf">
            <a:extLst>
              <a:ext uri="{FF2B5EF4-FFF2-40B4-BE49-F238E27FC236}">
                <a16:creationId xmlns:a16="http://schemas.microsoft.com/office/drawing/2014/main" id="{5E7F7BE3-E7AF-4915-8591-E144B61CD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099050"/>
            <a:ext cx="6842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380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656A40C1-7358-4598-8602-0BC4B24F6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576262"/>
          </a:xfrm>
        </p:spPr>
        <p:txBody>
          <a:bodyPr/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98307" name="Content Placeholder 2">
            <a:extLst>
              <a:ext uri="{FF2B5EF4-FFF2-40B4-BE49-F238E27FC236}">
                <a16:creationId xmlns:a16="http://schemas.microsoft.com/office/drawing/2014/main" id="{0E8AFC19-2093-47C9-8C49-C7118EC3C58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06450" y="1233488"/>
            <a:ext cx="5468938" cy="1604962"/>
          </a:xfrm>
        </p:spPr>
        <p:txBody>
          <a:bodyPr/>
          <a:lstStyle/>
          <a:p>
            <a:r>
              <a:rPr lang="en-US" altLang="en-US" sz="1800" b="1">
                <a:solidFill>
                  <a:srgbClr val="3366FF"/>
                </a:solidFill>
              </a:rPr>
              <a:t>Binary search tree</a:t>
            </a: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/>
              <a:t>left &lt;= right</a:t>
            </a:r>
          </a:p>
          <a:p>
            <a:pPr lvl="1"/>
            <a:r>
              <a:rPr lang="en-US" altLang="en-US" sz="1800"/>
              <a:t>Search performance is </a:t>
            </a:r>
            <a:r>
              <a:rPr lang="en-US" altLang="en-US" sz="1800" i="1"/>
              <a:t>O(n)</a:t>
            </a:r>
          </a:p>
          <a:p>
            <a:pPr lvl="1"/>
            <a:r>
              <a:rPr lang="en-US" altLang="en-US" sz="1800" b="1">
                <a:solidFill>
                  <a:srgbClr val="3366FF"/>
                </a:solidFill>
              </a:rPr>
              <a:t>Balanced binary search tree </a:t>
            </a:r>
            <a:r>
              <a:rPr lang="en-US" altLang="en-US" sz="1800"/>
              <a:t>is </a:t>
            </a:r>
            <a:r>
              <a:rPr lang="en-US" altLang="en-US" sz="1800" i="1"/>
              <a:t>O(lg n)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98308" name="Picture 1" descr="1_16.pdf">
            <a:extLst>
              <a:ext uri="{FF2B5EF4-FFF2-40B4-BE49-F238E27FC236}">
                <a16:creationId xmlns:a16="http://schemas.microsoft.com/office/drawing/2014/main" id="{8A7EC466-9A66-4BE5-B140-99E216931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979738"/>
            <a:ext cx="27559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7975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:a16="http://schemas.microsoft.com/office/drawing/2014/main" id="{6DFC2181-041F-4221-8028-84EBEE448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576262"/>
          </a:xfrm>
        </p:spPr>
        <p:txBody>
          <a:bodyPr/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99331" name="Content Placeholder 2">
            <a:extLst>
              <a:ext uri="{FF2B5EF4-FFF2-40B4-BE49-F238E27FC236}">
                <a16:creationId xmlns:a16="http://schemas.microsoft.com/office/drawing/2014/main" id="{68AEA443-4F4C-44F5-BED3-7DA9622A439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06450" y="1233488"/>
            <a:ext cx="7726363" cy="4983162"/>
          </a:xfrm>
        </p:spPr>
        <p:txBody>
          <a:bodyPr/>
          <a:lstStyle/>
          <a:p>
            <a:r>
              <a:rPr lang="en-US" altLang="en-US" sz="1800" b="1">
                <a:solidFill>
                  <a:srgbClr val="3366FF"/>
                </a:solidFill>
              </a:rPr>
              <a:t>Hash function </a:t>
            </a:r>
            <a:r>
              <a:rPr lang="en-US" altLang="en-US" sz="1800"/>
              <a:t>can create a</a:t>
            </a:r>
            <a:r>
              <a:rPr lang="en-US" altLang="en-US" sz="1800" b="1">
                <a:solidFill>
                  <a:srgbClr val="3366FF"/>
                </a:solidFill>
              </a:rPr>
              <a:t> hash map</a:t>
            </a: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sz="1800" b="1" i="1">
              <a:solidFill>
                <a:srgbClr val="3366FF"/>
              </a:solidFill>
            </a:endParaRPr>
          </a:p>
          <a:p>
            <a:r>
              <a:rPr lang="en-US" altLang="en-US" sz="1800" b="1">
                <a:solidFill>
                  <a:srgbClr val="3366FF"/>
                </a:solidFill>
              </a:rPr>
              <a:t>Bitmap</a:t>
            </a:r>
            <a:r>
              <a:rPr lang="en-US" altLang="en-US" sz="1800"/>
              <a:t> – string of </a:t>
            </a:r>
            <a:r>
              <a:rPr lang="en-US" altLang="en-US" sz="1800" i="1"/>
              <a:t>n</a:t>
            </a:r>
            <a:r>
              <a:rPr lang="en-US" altLang="en-US" sz="1800"/>
              <a:t> binary digits representing the status of </a:t>
            </a:r>
            <a:r>
              <a:rPr lang="en-US" altLang="en-US" sz="1800" i="1"/>
              <a:t>n</a:t>
            </a:r>
            <a:r>
              <a:rPr lang="en-US" altLang="en-US" sz="1800"/>
              <a:t> items</a:t>
            </a:r>
          </a:p>
          <a:p>
            <a:r>
              <a:rPr lang="en-US" altLang="en-US" sz="1800"/>
              <a:t>Linux data structures defined in </a:t>
            </a:r>
            <a:r>
              <a:rPr lang="en-US" altLang="en-US" sz="1800" b="1" i="1"/>
              <a:t>include</a:t>
            </a:r>
            <a:r>
              <a:rPr lang="en-US" altLang="en-US" sz="1800"/>
              <a:t> files </a:t>
            </a: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&lt;linux/list.h&gt;, &lt;linux/kfifo.h&gt;, &lt;linux/rbtree.h&gt;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99332" name="Picture 3" descr="1_17.pdf">
            <a:extLst>
              <a:ext uri="{FF2B5EF4-FFF2-40B4-BE49-F238E27FC236}">
                <a16:creationId xmlns:a16="http://schemas.microsoft.com/office/drawing/2014/main" id="{AAB8F4DC-3B59-48C6-B567-82DFFF272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863725"/>
            <a:ext cx="487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3518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96D48A8-E934-4737-801F-5300BF99F5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1613"/>
            <a:ext cx="8061325" cy="576262"/>
          </a:xfrm>
        </p:spPr>
        <p:txBody>
          <a:bodyPr/>
          <a:lstStyle/>
          <a:p>
            <a:pPr eaLnBrk="1" hangingPunct="1"/>
            <a:r>
              <a:rPr lang="en-US" altLang="en-US"/>
              <a:t>Computer Startup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671F379-5298-4D0E-A99C-F90AC46109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1" y="1233489"/>
            <a:ext cx="6432550" cy="4416198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Bootstrap program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loaded at power-up or reboot</a:t>
            </a:r>
          </a:p>
          <a:p>
            <a:pPr lvl="1"/>
            <a:r>
              <a:rPr lang="en-US" altLang="en-US" dirty="0"/>
              <a:t>Typically stored in ROM or EPROM, generally known as </a:t>
            </a:r>
            <a:r>
              <a:rPr lang="en-US" altLang="en-US" b="1" dirty="0">
                <a:solidFill>
                  <a:srgbClr val="3366FF"/>
                </a:solidFill>
              </a:rPr>
              <a:t>firmware</a:t>
            </a:r>
          </a:p>
          <a:p>
            <a:pPr lvl="1"/>
            <a:r>
              <a:rPr lang="en-US" altLang="en-US" dirty="0"/>
              <a:t>Initializes all aspects of system</a:t>
            </a:r>
          </a:p>
          <a:p>
            <a:pPr lvl="1"/>
            <a:r>
              <a:rPr lang="en-US" altLang="en-US" dirty="0"/>
              <a:t>Loads operating system kernel and starts execution</a:t>
            </a:r>
          </a:p>
        </p:txBody>
      </p:sp>
    </p:spTree>
    <p:extLst>
      <p:ext uri="{BB962C8B-B14F-4D97-AF65-F5344CB8AC3E}">
        <p14:creationId xmlns:p14="http://schemas.microsoft.com/office/powerpoint/2010/main" val="428489201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69E77BD-F295-4D5C-88FB-9C1F0C2DF6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1613"/>
            <a:ext cx="8126413" cy="576262"/>
          </a:xfrm>
        </p:spPr>
        <p:txBody>
          <a:bodyPr/>
          <a:lstStyle/>
          <a:p>
            <a:r>
              <a:rPr lang="en-US" altLang="en-US" dirty="0"/>
              <a:t>What Operating Systems Do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FEE02D0-0B66-42F3-A811-C29D1CE4B6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46125" y="1120775"/>
            <a:ext cx="7940675" cy="4530725"/>
          </a:xfrm>
        </p:spPr>
        <p:txBody>
          <a:bodyPr/>
          <a:lstStyle/>
          <a:p>
            <a:r>
              <a:rPr lang="en-US" altLang="en-US" sz="2400" dirty="0"/>
              <a:t>Depends on the point of view</a:t>
            </a:r>
          </a:p>
          <a:p>
            <a:r>
              <a:rPr lang="en-US" altLang="en-US" sz="2400" dirty="0"/>
              <a:t>Users want convenience,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ease of use </a:t>
            </a:r>
            <a:r>
              <a:rPr lang="en-US" altLang="en-US" sz="2400" dirty="0"/>
              <a:t>and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good performance </a:t>
            </a:r>
          </a:p>
          <a:p>
            <a:pPr lvl="1"/>
            <a:r>
              <a:rPr lang="en-US" altLang="en-US" sz="2400" dirty="0"/>
              <a:t>Don</a:t>
            </a:r>
            <a:r>
              <a:rPr lang="ja-JP" altLang="en-US" sz="2400" dirty="0"/>
              <a:t>’</a:t>
            </a:r>
            <a:r>
              <a:rPr lang="en-US" altLang="ja-JP" sz="2400" dirty="0"/>
              <a:t>t care about </a:t>
            </a:r>
            <a:r>
              <a:rPr lang="en-US" altLang="ja-JP" sz="2400" b="1" dirty="0">
                <a:solidFill>
                  <a:srgbClr val="006699"/>
                </a:solidFill>
                <a:latin typeface="+mj-lt"/>
              </a:rPr>
              <a:t>resource utilization</a:t>
            </a:r>
          </a:p>
          <a:p>
            <a:r>
              <a:rPr lang="en-US" altLang="en-US" sz="2400" dirty="0"/>
              <a:t>But shared computer such as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mainframe</a:t>
            </a:r>
            <a:r>
              <a:rPr lang="en-US" altLang="en-US" sz="2400" dirty="0"/>
              <a:t> or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minicomputer</a:t>
            </a:r>
            <a:r>
              <a:rPr lang="en-US" altLang="en-US" sz="2400" dirty="0"/>
              <a:t> must keep all users happy</a:t>
            </a:r>
          </a:p>
          <a:p>
            <a:pPr lvl="1"/>
            <a:r>
              <a:rPr lang="en-US" altLang="en-US" sz="2400" dirty="0" smtClean="0"/>
              <a:t>OS is </a:t>
            </a:r>
            <a:r>
              <a:rPr lang="en-US" altLang="en-US" sz="2400" dirty="0"/>
              <a:t>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resource allocator </a:t>
            </a:r>
            <a:r>
              <a:rPr lang="en-US" altLang="en-US" sz="2400" dirty="0"/>
              <a:t>and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control program </a:t>
            </a:r>
            <a:r>
              <a:rPr lang="en-US" altLang="en-US" sz="2400" dirty="0"/>
              <a:t>making efficient use of HW and managing execution of user </a:t>
            </a:r>
            <a:r>
              <a:rPr lang="en-US" altLang="en-US" sz="2400" dirty="0" smtClean="0"/>
              <a:t>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A8D59F3-EABB-4542-87C7-F8AE7CD1FD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3438" y="145822"/>
            <a:ext cx="8531225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Characteristics of Various Types of Storage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D4D4AE1-901A-6A46-BAD0-039ED90103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07313" cy="4521200"/>
          </a:xfrm>
        </p:spPr>
        <p:txBody>
          <a:bodyPr/>
          <a:lstStyle/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pitchFamily="-84" charset="2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 Movement between levels of storage hierarchy can be explicit or implicit</a:t>
            </a:r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E7E6D134-C41F-4C06-AAAF-DB2716C6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139825"/>
            <a:ext cx="80549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49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69E77BD-F295-4D5C-88FB-9C1F0C2DF6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1613"/>
            <a:ext cx="8126413" cy="576262"/>
          </a:xfrm>
        </p:spPr>
        <p:txBody>
          <a:bodyPr/>
          <a:lstStyle/>
          <a:p>
            <a:r>
              <a:rPr lang="en-US" altLang="en-US" dirty="0"/>
              <a:t>What Operating Systems Do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FEE02D0-0B66-42F3-A811-C29D1CE4B6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46125" y="1120775"/>
            <a:ext cx="7940675" cy="4530725"/>
          </a:xfrm>
        </p:spPr>
        <p:txBody>
          <a:bodyPr/>
          <a:lstStyle/>
          <a:p>
            <a:r>
              <a:rPr lang="en-US" altLang="en-US" sz="2400" dirty="0" smtClean="0"/>
              <a:t>Users of dedicated systems such as </a:t>
            </a:r>
            <a:r>
              <a:rPr lang="en-US" altLang="en-US" sz="2400" b="1" dirty="0" smtClean="0">
                <a:solidFill>
                  <a:srgbClr val="006699"/>
                </a:solidFill>
                <a:latin typeface="+mj-lt"/>
              </a:rPr>
              <a:t>workstations</a:t>
            </a:r>
            <a:r>
              <a:rPr lang="en-US" altLang="en-US" sz="2400" dirty="0" smtClean="0"/>
              <a:t> have dedicated resources but frequently use shared resources from </a:t>
            </a:r>
            <a:r>
              <a:rPr lang="en-US" altLang="en-US" sz="2400" b="1" dirty="0" smtClean="0">
                <a:solidFill>
                  <a:srgbClr val="006699"/>
                </a:solidFill>
                <a:latin typeface="+mj-lt"/>
              </a:rPr>
              <a:t>servers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Mobile devices like smartphones and tablets are resource-poor, optimized for usability and battery life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Mobile user interfaces such as touch screens, voice recognition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Some computers have little or no user interface, such as embedded computers in devices and automobiles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Run primarily without user intervention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11912</TotalTime>
  <Words>3721</Words>
  <Application>Microsoft Office PowerPoint</Application>
  <PresentationFormat>如螢幕大小 (4:3)</PresentationFormat>
  <Paragraphs>526</Paragraphs>
  <Slides>80</Slides>
  <Notes>67</Notes>
  <HiddenSlides>1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92" baseType="lpstr">
      <vt:lpstr>Monotype Sorts</vt:lpstr>
      <vt:lpstr>MS PGothic</vt:lpstr>
      <vt:lpstr>MS PGothic</vt:lpstr>
      <vt:lpstr>Arial</vt:lpstr>
      <vt:lpstr>Courier New</vt:lpstr>
      <vt:lpstr>Helvetica</vt:lpstr>
      <vt:lpstr>Times New Roman</vt:lpstr>
      <vt:lpstr>Verdana</vt:lpstr>
      <vt:lpstr>Webdings</vt:lpstr>
      <vt:lpstr>Wingdings</vt:lpstr>
      <vt:lpstr>Wingdings 3</vt:lpstr>
      <vt:lpstr>os-8</vt:lpstr>
      <vt:lpstr>Chapter 1:  Introduction</vt:lpstr>
      <vt:lpstr>Chapter 1: Introduction</vt:lpstr>
      <vt:lpstr>Objectives</vt:lpstr>
      <vt:lpstr>What Does the Term Operating System Mean?</vt:lpstr>
      <vt:lpstr>What is an Operating System?</vt:lpstr>
      <vt:lpstr>Computer System Structure</vt:lpstr>
      <vt:lpstr>Abstract View of Components of Computer</vt:lpstr>
      <vt:lpstr>What Operating Systems Do</vt:lpstr>
      <vt:lpstr>What Operating Systems Do</vt:lpstr>
      <vt:lpstr>Defining Operating Systems</vt:lpstr>
      <vt:lpstr>Operating System Definition</vt:lpstr>
      <vt:lpstr>Operating System Definition</vt:lpstr>
      <vt:lpstr>PowerPoint 簡報</vt:lpstr>
      <vt:lpstr>Computer System Organization</vt:lpstr>
      <vt:lpstr>PC Motherboard</vt:lpstr>
      <vt:lpstr>Computer-System Operation</vt:lpstr>
      <vt:lpstr>Common Functions of Interrupts</vt:lpstr>
      <vt:lpstr>Interrupt Timeline</vt:lpstr>
      <vt:lpstr>Interrupt Handling</vt:lpstr>
      <vt:lpstr>Interrupt-driven I/O Cycle</vt:lpstr>
      <vt:lpstr>I/O Structure</vt:lpstr>
      <vt:lpstr>I/O Structure (Cont.)</vt:lpstr>
      <vt:lpstr>PowerPoint 簡報</vt:lpstr>
      <vt:lpstr>Storage Structure</vt:lpstr>
      <vt:lpstr>Storage Structure (Cont.)</vt:lpstr>
      <vt:lpstr>Storage Definitions and Notation Review</vt:lpstr>
      <vt:lpstr>Storage Hierarchy</vt:lpstr>
      <vt:lpstr>Storage-Device Hierarchy</vt:lpstr>
      <vt:lpstr>How a Modern Computer Works</vt:lpstr>
      <vt:lpstr>Direct Memory Access Structure</vt:lpstr>
      <vt:lpstr>PowerPoint 簡報</vt:lpstr>
      <vt:lpstr>Operating-System Operations</vt:lpstr>
      <vt:lpstr>Multiprogramming (Batch system)</vt:lpstr>
      <vt:lpstr>Multitasking (Timesharing)</vt:lpstr>
      <vt:lpstr>Memory Layout for Multiprogrammed System</vt:lpstr>
      <vt:lpstr>Dual-mode Operation</vt:lpstr>
      <vt:lpstr>Transition from User to Kernel Mode</vt:lpstr>
      <vt:lpstr>Timer</vt:lpstr>
      <vt:lpstr>Process Management</vt:lpstr>
      <vt:lpstr>Process Management</vt:lpstr>
      <vt:lpstr>Process Management Activities</vt:lpstr>
      <vt:lpstr>Memory Management</vt:lpstr>
      <vt:lpstr>File-system Management</vt:lpstr>
      <vt:lpstr>File-system Management</vt:lpstr>
      <vt:lpstr>Mass-Storage Management</vt:lpstr>
      <vt:lpstr>Mass-Storage Management</vt:lpstr>
      <vt:lpstr>Caching</vt:lpstr>
      <vt:lpstr>Characteristics of Various Types of Storage</vt:lpstr>
      <vt:lpstr>I/O Subsystem</vt:lpstr>
      <vt:lpstr>Migration of data “A” from Disk to Register</vt:lpstr>
      <vt:lpstr>Protection and Security</vt:lpstr>
      <vt:lpstr>Virtualization</vt:lpstr>
      <vt:lpstr>Virtualization (cont.)</vt:lpstr>
      <vt:lpstr>Computing Environments - Virtualization</vt:lpstr>
      <vt:lpstr>PowerPoint 簡報</vt:lpstr>
      <vt:lpstr>Computer-System Architecture</vt:lpstr>
      <vt:lpstr>Symmetric Multiprocessing Architecture</vt:lpstr>
      <vt:lpstr>Dual-Core Design</vt:lpstr>
      <vt:lpstr>Non-Uniform Memory Access System</vt:lpstr>
      <vt:lpstr>Clustered Systems</vt:lpstr>
      <vt:lpstr>Clustered Systems</vt:lpstr>
      <vt:lpstr>PowerPoint 簡報</vt:lpstr>
      <vt:lpstr>Computing Environments</vt:lpstr>
      <vt:lpstr>Traditional</vt:lpstr>
      <vt:lpstr>Mobile</vt:lpstr>
      <vt:lpstr>Client Server</vt:lpstr>
      <vt:lpstr>Peer-to-Peer</vt:lpstr>
      <vt:lpstr>Cloud Computing</vt:lpstr>
      <vt:lpstr>Cloud Computing (Cont.)</vt:lpstr>
      <vt:lpstr>PowerPoint 簡報</vt:lpstr>
      <vt:lpstr>Real-Time Embedded Systems</vt:lpstr>
      <vt:lpstr>Free and Open-Source Operating Systems</vt:lpstr>
      <vt:lpstr>Free and Open-Source Operating Systems</vt:lpstr>
      <vt:lpstr>The Study of Operating Systems</vt:lpstr>
      <vt:lpstr>End of Chapter 1</vt:lpstr>
      <vt:lpstr>Kernel Data Structures</vt:lpstr>
      <vt:lpstr>Kernel Data Structures</vt:lpstr>
      <vt:lpstr>Kernel Data Structures</vt:lpstr>
      <vt:lpstr>Computer Startup</vt:lpstr>
      <vt:lpstr>Characteristics of Various Types of Storage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使用者</cp:lastModifiedBy>
  <cp:revision>294</cp:revision>
  <cp:lastPrinted>2001-06-14T13:58:17Z</cp:lastPrinted>
  <dcterms:created xsi:type="dcterms:W3CDTF">2011-01-13T23:43:38Z</dcterms:created>
  <dcterms:modified xsi:type="dcterms:W3CDTF">2024-02-21T04:12:22Z</dcterms:modified>
</cp:coreProperties>
</file>