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1.xml" ContentType="application/vnd.openxmlformats-officedocument.presentationml.tags+xml"/>
  <Override PartName="/ppt/notesSlides/notesSlide41.xml" ContentType="application/vnd.openxmlformats-officedocument.presentationml.notesSlide+xml"/>
  <Override PartName="/ppt/tags/tag2.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3.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7"/>
  </p:notesMasterIdLst>
  <p:sldIdLst>
    <p:sldId id="762" r:id="rId2"/>
    <p:sldId id="1992" r:id="rId3"/>
    <p:sldId id="1333" r:id="rId4"/>
    <p:sldId id="1335" r:id="rId5"/>
    <p:sldId id="1254" r:id="rId6"/>
    <p:sldId id="1609" r:id="rId7"/>
    <p:sldId id="1131" r:id="rId8"/>
    <p:sldId id="1132" r:id="rId9"/>
    <p:sldId id="1133" r:id="rId10"/>
    <p:sldId id="1134" r:id="rId11"/>
    <p:sldId id="1993" r:id="rId12"/>
    <p:sldId id="1135" r:id="rId13"/>
    <p:sldId id="1253" r:id="rId14"/>
    <p:sldId id="508" r:id="rId15"/>
    <p:sldId id="1929" r:id="rId16"/>
    <p:sldId id="1614" r:id="rId17"/>
    <p:sldId id="1924" r:id="rId18"/>
    <p:sldId id="1926" r:id="rId19"/>
    <p:sldId id="1994" r:id="rId20"/>
    <p:sldId id="1181" r:id="rId21"/>
    <p:sldId id="1182" r:id="rId22"/>
    <p:sldId id="1183" r:id="rId23"/>
    <p:sldId id="1184" r:id="rId24"/>
    <p:sldId id="1995" r:id="rId25"/>
    <p:sldId id="1980" r:id="rId26"/>
    <p:sldId id="1981" r:id="rId27"/>
    <p:sldId id="1996" r:id="rId28"/>
    <p:sldId id="1939" r:id="rId29"/>
    <p:sldId id="1933" r:id="rId30"/>
    <p:sldId id="1941" r:id="rId31"/>
    <p:sldId id="1942" r:id="rId32"/>
    <p:sldId id="1930" r:id="rId33"/>
    <p:sldId id="1943" r:id="rId34"/>
    <p:sldId id="1944" r:id="rId35"/>
    <p:sldId id="1945" r:id="rId36"/>
    <p:sldId id="1946" r:id="rId37"/>
    <p:sldId id="1947" r:id="rId38"/>
    <p:sldId id="1948" r:id="rId39"/>
    <p:sldId id="1950" r:id="rId40"/>
    <p:sldId id="1949" r:id="rId41"/>
    <p:sldId id="1934" r:id="rId42"/>
    <p:sldId id="1951" r:id="rId43"/>
    <p:sldId id="1935" r:id="rId44"/>
    <p:sldId id="1987" r:id="rId45"/>
    <p:sldId id="509" r:id="rId46"/>
    <p:sldId id="1927" r:id="rId47"/>
    <p:sldId id="510" r:id="rId48"/>
    <p:sldId id="511" r:id="rId49"/>
    <p:sldId id="512" r:id="rId50"/>
    <p:sldId id="1928" r:id="rId51"/>
    <p:sldId id="1982" r:id="rId52"/>
    <p:sldId id="1990" r:id="rId53"/>
    <p:sldId id="1997" r:id="rId54"/>
    <p:sldId id="1998" r:id="rId55"/>
    <p:sldId id="1999" r:id="rId56"/>
    <p:sldId id="1962" r:id="rId57"/>
    <p:sldId id="1963" r:id="rId58"/>
    <p:sldId id="1964" r:id="rId59"/>
    <p:sldId id="1965" r:id="rId60"/>
    <p:sldId id="1967" r:id="rId61"/>
    <p:sldId id="1966" r:id="rId62"/>
    <p:sldId id="1968" r:id="rId63"/>
    <p:sldId id="1969" r:id="rId64"/>
    <p:sldId id="1970" r:id="rId65"/>
    <p:sldId id="1972" r:id="rId66"/>
    <p:sldId id="1973" r:id="rId67"/>
    <p:sldId id="428" r:id="rId68"/>
    <p:sldId id="425" r:id="rId69"/>
    <p:sldId id="1974" r:id="rId70"/>
    <p:sldId id="1971" r:id="rId71"/>
    <p:sldId id="1975" r:id="rId72"/>
    <p:sldId id="1977" r:id="rId73"/>
    <p:sldId id="1976" r:id="rId74"/>
    <p:sldId id="2000" r:id="rId75"/>
    <p:sldId id="1978" r:id="rId76"/>
    <p:sldId id="1953" r:id="rId77"/>
    <p:sldId id="1954" r:id="rId78"/>
    <p:sldId id="298" r:id="rId79"/>
    <p:sldId id="303" r:id="rId80"/>
    <p:sldId id="1991" r:id="rId81"/>
    <p:sldId id="1550" r:id="rId82"/>
    <p:sldId id="1169" r:id="rId83"/>
    <p:sldId id="1073" r:id="rId84"/>
    <p:sldId id="1955" r:id="rId85"/>
    <p:sldId id="1458" r:id="rId86"/>
  </p:sldIdLst>
  <p:sldSz cx="12192000" cy="6858000"/>
  <p:notesSz cx="7010400" cy="9296400"/>
  <p:defaultTextStyle>
    <a:defPPr>
      <a:defRPr lang="en-US"/>
    </a:defPPr>
    <a:lvl1pPr marL="0" algn="l" defTabSz="457178" rtl="0" eaLnBrk="1" latinLnBrk="0" hangingPunct="1">
      <a:defRPr sz="1900" kern="1200">
        <a:solidFill>
          <a:schemeClr val="tx1"/>
        </a:solidFill>
        <a:latin typeface="+mn-lt"/>
        <a:ea typeface="+mn-ea"/>
        <a:cs typeface="+mn-cs"/>
      </a:defRPr>
    </a:lvl1pPr>
    <a:lvl2pPr marL="457178" algn="l" defTabSz="457178" rtl="0" eaLnBrk="1" latinLnBrk="0" hangingPunct="1">
      <a:defRPr sz="1900" kern="1200">
        <a:solidFill>
          <a:schemeClr val="tx1"/>
        </a:solidFill>
        <a:latin typeface="+mn-lt"/>
        <a:ea typeface="+mn-ea"/>
        <a:cs typeface="+mn-cs"/>
      </a:defRPr>
    </a:lvl2pPr>
    <a:lvl3pPr marL="914354" algn="l" defTabSz="457178" rtl="0" eaLnBrk="1" latinLnBrk="0" hangingPunct="1">
      <a:defRPr sz="1900" kern="1200">
        <a:solidFill>
          <a:schemeClr val="tx1"/>
        </a:solidFill>
        <a:latin typeface="+mn-lt"/>
        <a:ea typeface="+mn-ea"/>
        <a:cs typeface="+mn-cs"/>
      </a:defRPr>
    </a:lvl3pPr>
    <a:lvl4pPr marL="1371532" algn="l" defTabSz="457178" rtl="0" eaLnBrk="1" latinLnBrk="0" hangingPunct="1">
      <a:defRPr sz="1900" kern="1200">
        <a:solidFill>
          <a:schemeClr val="tx1"/>
        </a:solidFill>
        <a:latin typeface="+mn-lt"/>
        <a:ea typeface="+mn-ea"/>
        <a:cs typeface="+mn-cs"/>
      </a:defRPr>
    </a:lvl4pPr>
    <a:lvl5pPr marL="1828709" algn="l" defTabSz="457178" rtl="0" eaLnBrk="1" latinLnBrk="0" hangingPunct="1">
      <a:defRPr sz="1900" kern="1200">
        <a:solidFill>
          <a:schemeClr val="tx1"/>
        </a:solidFill>
        <a:latin typeface="+mn-lt"/>
        <a:ea typeface="+mn-ea"/>
        <a:cs typeface="+mn-cs"/>
      </a:defRPr>
    </a:lvl5pPr>
    <a:lvl6pPr marL="2285886" algn="l" defTabSz="457178" rtl="0" eaLnBrk="1" latinLnBrk="0" hangingPunct="1">
      <a:defRPr sz="1900" kern="1200">
        <a:solidFill>
          <a:schemeClr val="tx1"/>
        </a:solidFill>
        <a:latin typeface="+mn-lt"/>
        <a:ea typeface="+mn-ea"/>
        <a:cs typeface="+mn-cs"/>
      </a:defRPr>
    </a:lvl6pPr>
    <a:lvl7pPr marL="2743062" algn="l" defTabSz="457178" rtl="0" eaLnBrk="1" latinLnBrk="0" hangingPunct="1">
      <a:defRPr sz="1900" kern="1200">
        <a:solidFill>
          <a:schemeClr val="tx1"/>
        </a:solidFill>
        <a:latin typeface="+mn-lt"/>
        <a:ea typeface="+mn-ea"/>
        <a:cs typeface="+mn-cs"/>
      </a:defRPr>
    </a:lvl7pPr>
    <a:lvl8pPr marL="3200240" algn="l" defTabSz="457178" rtl="0" eaLnBrk="1" latinLnBrk="0" hangingPunct="1">
      <a:defRPr sz="1900" kern="1200">
        <a:solidFill>
          <a:schemeClr val="tx1"/>
        </a:solidFill>
        <a:latin typeface="+mn-lt"/>
        <a:ea typeface="+mn-ea"/>
        <a:cs typeface="+mn-cs"/>
      </a:defRPr>
    </a:lvl8pPr>
    <a:lvl9pPr marL="3657418" algn="l" defTabSz="457178"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Xueqing Liu" initials="XL" lastIdx="34" clrIdx="0"/>
  <p:cmAuthor id="2" name="Han, Jiawei" initials="HJ" lastIdx="1" clrIdx="1">
    <p:extLst>
      <p:ext uri="{19B8F6BF-5375-455C-9EA6-DF929625EA0E}">
        <p15:presenceInfo xmlns:p15="http://schemas.microsoft.com/office/powerpoint/2012/main" userId="Han, Jiawe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E48312"/>
    <a:srgbClr val="F0CDBC"/>
    <a:srgbClr val="008080"/>
    <a:srgbClr val="0033CC"/>
    <a:srgbClr val="FFFFCC"/>
    <a:srgbClr val="B6BEAE"/>
    <a:srgbClr val="94A088"/>
    <a:srgbClr val="BD582C"/>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23" autoAdjust="0"/>
    <p:restoredTop sz="93118" autoAdjust="0"/>
  </p:normalViewPr>
  <p:slideViewPr>
    <p:cSldViewPr snapToGrid="0">
      <p:cViewPr varScale="1">
        <p:scale>
          <a:sx n="69" d="100"/>
          <a:sy n="69" d="100"/>
        </p:scale>
        <p:origin x="736" y="32"/>
      </p:cViewPr>
      <p:guideLst>
        <p:guide orient="horz" pos="2160"/>
        <p:guide pos="3840"/>
      </p:guideLst>
    </p:cSldViewPr>
  </p:slideViewPr>
  <p:outlineViewPr>
    <p:cViewPr>
      <p:scale>
        <a:sx n="33" d="100"/>
        <a:sy n="33" d="100"/>
      </p:scale>
      <p:origin x="0" y="-8358"/>
    </p:cViewPr>
  </p:outlineViewPr>
  <p:notesTextViewPr>
    <p:cViewPr>
      <p:scale>
        <a:sx n="1" d="1"/>
        <a:sy n="1" d="1"/>
      </p:scale>
      <p:origin x="0" y="0"/>
    </p:cViewPr>
  </p:notesTextViewPr>
  <p:sorterViewPr>
    <p:cViewPr varScale="1">
      <p:scale>
        <a:sx n="1" d="1"/>
        <a:sy n="1" d="1"/>
      </p:scale>
      <p:origin x="0" y="-1389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67" tIns="46584" rIns="93167" bIns="46584"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67" tIns="46584" rIns="93167" bIns="46584" rtlCol="0"/>
          <a:lstStyle>
            <a:lvl1pPr algn="r">
              <a:defRPr sz="1200"/>
            </a:lvl1pPr>
          </a:lstStyle>
          <a:p>
            <a:fld id="{F87AF23C-6CAB-4A6A-B3BC-A88F610E0570}" type="datetimeFigureOut">
              <a:rPr lang="en-US" smtClean="0"/>
              <a:t>5/19/2026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7" tIns="46584" rIns="93167" bIns="46584"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7" tIns="46584" rIns="93167" bIns="4658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9"/>
            <a:ext cx="3037840" cy="466433"/>
          </a:xfrm>
          <a:prstGeom prst="rect">
            <a:avLst/>
          </a:prstGeom>
        </p:spPr>
        <p:txBody>
          <a:bodyPr vert="horz" lIns="93167" tIns="46584" rIns="93167" bIns="46584"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9"/>
            <a:ext cx="3037840" cy="466433"/>
          </a:xfrm>
          <a:prstGeom prst="rect">
            <a:avLst/>
          </a:prstGeom>
        </p:spPr>
        <p:txBody>
          <a:bodyPr vert="horz" lIns="93167" tIns="46584" rIns="93167" bIns="46584" rtlCol="0" anchor="b"/>
          <a:lstStyle>
            <a:lvl1pPr algn="r">
              <a:defRPr sz="1200"/>
            </a:lvl1pPr>
          </a:lstStyle>
          <a:p>
            <a:fld id="{A6F8110F-5CB8-4B7A-89C2-96B671E6053B}" type="slidenum">
              <a:rPr lang="en-US" smtClean="0"/>
              <a:t>‹#›</a:t>
            </a:fld>
            <a:endParaRPr lang="en-US"/>
          </a:p>
        </p:txBody>
      </p:sp>
    </p:spTree>
    <p:extLst>
      <p:ext uri="{BB962C8B-B14F-4D97-AF65-F5344CB8AC3E}">
        <p14:creationId xmlns:p14="http://schemas.microsoft.com/office/powerpoint/2010/main" val="1849144875"/>
      </p:ext>
    </p:extLst>
  </p:cSld>
  <p:clrMap bg1="lt1" tx1="dk1" bg2="lt2" tx2="dk2" accent1="accent1" accent2="accent2" accent3="accent3" accent4="accent4" accent5="accent5" accent6="accent6" hlink="hlink" folHlink="folHlink"/>
  <p:notesStyle>
    <a:lvl1pPr marL="0" algn="l" defTabSz="914354" rtl="0" eaLnBrk="1" latinLnBrk="0" hangingPunct="1">
      <a:defRPr sz="1200" kern="1200">
        <a:solidFill>
          <a:schemeClr val="tx1"/>
        </a:solidFill>
        <a:latin typeface="+mn-lt"/>
        <a:ea typeface="+mn-ea"/>
        <a:cs typeface="+mn-cs"/>
      </a:defRPr>
    </a:lvl1pPr>
    <a:lvl2pPr marL="457178" algn="l" defTabSz="914354" rtl="0" eaLnBrk="1" latinLnBrk="0" hangingPunct="1">
      <a:defRPr sz="1200" kern="1200">
        <a:solidFill>
          <a:schemeClr val="tx1"/>
        </a:solidFill>
        <a:latin typeface="+mn-lt"/>
        <a:ea typeface="+mn-ea"/>
        <a:cs typeface="+mn-cs"/>
      </a:defRPr>
    </a:lvl2pPr>
    <a:lvl3pPr marL="914354" algn="l" defTabSz="914354" rtl="0" eaLnBrk="1" latinLnBrk="0" hangingPunct="1">
      <a:defRPr sz="1200" kern="1200">
        <a:solidFill>
          <a:schemeClr val="tx1"/>
        </a:solidFill>
        <a:latin typeface="+mn-lt"/>
        <a:ea typeface="+mn-ea"/>
        <a:cs typeface="+mn-cs"/>
      </a:defRPr>
    </a:lvl3pPr>
    <a:lvl4pPr marL="1371532" algn="l" defTabSz="914354" rtl="0" eaLnBrk="1" latinLnBrk="0" hangingPunct="1">
      <a:defRPr sz="1200" kern="1200">
        <a:solidFill>
          <a:schemeClr val="tx1"/>
        </a:solidFill>
        <a:latin typeface="+mn-lt"/>
        <a:ea typeface="+mn-ea"/>
        <a:cs typeface="+mn-cs"/>
      </a:defRPr>
    </a:lvl4pPr>
    <a:lvl5pPr marL="1828709" algn="l" defTabSz="914354" rtl="0" eaLnBrk="1" latinLnBrk="0" hangingPunct="1">
      <a:defRPr sz="1200" kern="1200">
        <a:solidFill>
          <a:schemeClr val="tx1"/>
        </a:solidFill>
        <a:latin typeface="+mn-lt"/>
        <a:ea typeface="+mn-ea"/>
        <a:cs typeface="+mn-cs"/>
      </a:defRPr>
    </a:lvl5pPr>
    <a:lvl6pPr marL="2285886" algn="l" defTabSz="914354" rtl="0" eaLnBrk="1" latinLnBrk="0" hangingPunct="1">
      <a:defRPr sz="1200" kern="1200">
        <a:solidFill>
          <a:schemeClr val="tx1"/>
        </a:solidFill>
        <a:latin typeface="+mn-lt"/>
        <a:ea typeface="+mn-ea"/>
        <a:cs typeface="+mn-cs"/>
      </a:defRPr>
    </a:lvl6pPr>
    <a:lvl7pPr marL="2743062"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8" algn="l" defTabSz="9143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t>1</a:t>
            </a:fld>
            <a:endParaRPr lang="en-US"/>
          </a:p>
        </p:txBody>
      </p:sp>
    </p:spTree>
    <p:extLst>
      <p:ext uri="{BB962C8B-B14F-4D97-AF65-F5344CB8AC3E}">
        <p14:creationId xmlns:p14="http://schemas.microsoft.com/office/powerpoint/2010/main" val="3599414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9300" y="1181100"/>
            <a:ext cx="5667375"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52542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756918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439355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9300" y="1181100"/>
            <a:ext cx="5667375"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42188565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560566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9300" y="1181100"/>
            <a:ext cx="5667375"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229868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DBA505-D187-42F1-8AFA-901C62EFA389}"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34712418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3220847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933812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780802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9300" y="1181100"/>
            <a:ext cx="5667375"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40015062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9300" y="1181100"/>
            <a:ext cx="5667375"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604179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9300" y="1181100"/>
            <a:ext cx="5667375"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6275429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2658883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9300" y="1181100"/>
            <a:ext cx="5667375"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695346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7847746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42010257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9300" y="1181100"/>
            <a:ext cx="5667375"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1320150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8691387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38727671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3625653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472" eaLnBrk="0" hangingPunct="0">
              <a:spcBef>
                <a:spcPct val="30000"/>
              </a:spcBef>
              <a:defRPr sz="1100">
                <a:solidFill>
                  <a:schemeClr val="tx1"/>
                </a:solidFill>
                <a:latin typeface="Times New Roman" panose="02020603050405020304" pitchFamily="18" charset="0"/>
              </a:defRPr>
            </a:lvl1pPr>
            <a:lvl2pPr marL="756989" indent="-291150" defTabSz="949472" eaLnBrk="0" hangingPunct="0">
              <a:spcBef>
                <a:spcPct val="30000"/>
              </a:spcBef>
              <a:defRPr sz="1100">
                <a:solidFill>
                  <a:schemeClr val="tx1"/>
                </a:solidFill>
                <a:latin typeface="Times New Roman" panose="02020603050405020304" pitchFamily="18" charset="0"/>
              </a:defRPr>
            </a:lvl2pPr>
            <a:lvl3pPr marL="1164599" indent="-232920" defTabSz="949472" eaLnBrk="0" hangingPunct="0">
              <a:spcBef>
                <a:spcPct val="30000"/>
              </a:spcBef>
              <a:defRPr sz="1100">
                <a:solidFill>
                  <a:schemeClr val="tx1"/>
                </a:solidFill>
                <a:latin typeface="Times New Roman" panose="02020603050405020304" pitchFamily="18" charset="0"/>
              </a:defRPr>
            </a:lvl3pPr>
            <a:lvl4pPr marL="1630439" indent="-232920" defTabSz="949472" eaLnBrk="0" hangingPunct="0">
              <a:spcBef>
                <a:spcPct val="30000"/>
              </a:spcBef>
              <a:defRPr sz="1100">
                <a:solidFill>
                  <a:schemeClr val="tx1"/>
                </a:solidFill>
                <a:latin typeface="Times New Roman" panose="02020603050405020304" pitchFamily="18" charset="0"/>
              </a:defRPr>
            </a:lvl4pPr>
            <a:lvl5pPr marL="2096279" indent="-232920" defTabSz="949472" eaLnBrk="0" hangingPunct="0">
              <a:spcBef>
                <a:spcPct val="30000"/>
              </a:spcBef>
              <a:defRPr sz="1100">
                <a:solidFill>
                  <a:schemeClr val="tx1"/>
                </a:solidFill>
                <a:latin typeface="Times New Roman" panose="02020603050405020304" pitchFamily="18" charset="0"/>
              </a:defRPr>
            </a:lvl5pPr>
            <a:lvl6pPr marL="2562118" indent="-232920" defTabSz="949472" eaLnBrk="0" fontAlgn="base" hangingPunct="0">
              <a:spcBef>
                <a:spcPct val="30000"/>
              </a:spcBef>
              <a:spcAft>
                <a:spcPct val="0"/>
              </a:spcAft>
              <a:defRPr sz="1100">
                <a:solidFill>
                  <a:schemeClr val="tx1"/>
                </a:solidFill>
                <a:latin typeface="Times New Roman" panose="02020603050405020304" pitchFamily="18" charset="0"/>
              </a:defRPr>
            </a:lvl6pPr>
            <a:lvl7pPr marL="3027958" indent="-232920" defTabSz="949472" eaLnBrk="0" fontAlgn="base" hangingPunct="0">
              <a:spcBef>
                <a:spcPct val="30000"/>
              </a:spcBef>
              <a:spcAft>
                <a:spcPct val="0"/>
              </a:spcAft>
              <a:defRPr sz="1100">
                <a:solidFill>
                  <a:schemeClr val="tx1"/>
                </a:solidFill>
                <a:latin typeface="Times New Roman" panose="02020603050405020304" pitchFamily="18" charset="0"/>
              </a:defRPr>
            </a:lvl7pPr>
            <a:lvl8pPr marL="3493798" indent="-232920" defTabSz="949472" eaLnBrk="0" fontAlgn="base" hangingPunct="0">
              <a:spcBef>
                <a:spcPct val="30000"/>
              </a:spcBef>
              <a:spcAft>
                <a:spcPct val="0"/>
              </a:spcAft>
              <a:defRPr sz="1100">
                <a:solidFill>
                  <a:schemeClr val="tx1"/>
                </a:solidFill>
                <a:latin typeface="Times New Roman" panose="02020603050405020304" pitchFamily="18" charset="0"/>
              </a:defRPr>
            </a:lvl8pPr>
            <a:lvl9pPr marL="3959638" indent="-232920" defTabSz="949472" eaLnBrk="0" fontAlgn="base" hangingPunct="0">
              <a:spcBef>
                <a:spcPct val="30000"/>
              </a:spcBef>
              <a:spcAft>
                <a:spcPct val="0"/>
              </a:spcAft>
              <a:defRPr sz="1100">
                <a:solidFill>
                  <a:schemeClr val="tx1"/>
                </a:solidFill>
                <a:latin typeface="Times New Roman" panose="02020603050405020304" pitchFamily="18" charset="0"/>
              </a:defRPr>
            </a:lvl9pPr>
          </a:lstStyle>
          <a:p>
            <a:pPr>
              <a:spcBef>
                <a:spcPct val="0"/>
              </a:spcBef>
            </a:pPr>
            <a:fld id="{4642FBE8-A3A2-43F2-B19B-F5FFD64BB8D4}" type="slidenum">
              <a:rPr lang="en-US" altLang="zh-CN">
                <a:solidFill>
                  <a:prstClr val="black"/>
                </a:solidFill>
              </a:rPr>
              <a:pPr>
                <a:spcBef>
                  <a:spcPct val="0"/>
                </a:spcBef>
              </a:pPr>
              <a:t>3</a:t>
            </a:fld>
            <a:endParaRPr lang="en-US" altLang="zh-CN">
              <a:solidFill>
                <a:prstClr val="black"/>
              </a:solidFill>
            </a:endParaRPr>
          </a:p>
        </p:txBody>
      </p:sp>
    </p:spTree>
    <p:extLst>
      <p:ext uri="{BB962C8B-B14F-4D97-AF65-F5344CB8AC3E}">
        <p14:creationId xmlns:p14="http://schemas.microsoft.com/office/powerpoint/2010/main" val="19153187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14226875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7392526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6141329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marL="232943" indent="-232943">
              <a:buAutoNum type="arabicParenBoth"/>
            </a:pPr>
            <a:endParaRPr lang="zh-CN" altLang="en-US" baseline="0" dirty="0">
              <a:latin typeface="+mn-lt"/>
              <a:ea typeface="+mn-ea"/>
              <a:cs typeface="+mn-cs"/>
            </a:endParaRPr>
          </a:p>
        </p:txBody>
      </p:sp>
      <p:sp>
        <p:nvSpPr>
          <p:cNvPr id="4" name="Slide Number Placeholder 3"/>
          <p:cNvSpPr>
            <a:spLocks noGrp="1"/>
          </p:cNvSpPr>
          <p:nvPr>
            <p:ph type="sldNum" sz="quarter" idx="10"/>
          </p:nvPr>
        </p:nvSpPr>
        <p:spPr/>
        <p:txBody>
          <a:bodyPr lIns="93177" tIns="46589" rIns="93177" bIns="46589"/>
          <a:lstStyle/>
          <a:p>
            <a:fld id="{4D9FE02C-8A5F-4B4E-AE21-43259A14D3EC}" type="slidenum">
              <a:rPr lang="en-US" smtClean="0"/>
              <a:t>39</a:t>
            </a:fld>
            <a:endParaRPr lang="en-US"/>
          </a:p>
        </p:txBody>
      </p:sp>
    </p:spTree>
    <p:extLst>
      <p:ext uri="{BB962C8B-B14F-4D97-AF65-F5344CB8AC3E}">
        <p14:creationId xmlns:p14="http://schemas.microsoft.com/office/powerpoint/2010/main" val="42400725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35794672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marL="232943" indent="-232943">
              <a:buAutoNum type="arabicParenBoth"/>
            </a:pPr>
            <a:endParaRPr lang="zh-CN" altLang="en-US" baseline="0" dirty="0">
              <a:latin typeface="+mn-lt"/>
              <a:ea typeface="+mn-ea"/>
              <a:cs typeface="+mn-cs"/>
            </a:endParaRPr>
          </a:p>
        </p:txBody>
      </p:sp>
      <p:sp>
        <p:nvSpPr>
          <p:cNvPr id="4" name="Slide Number Placeholder 3"/>
          <p:cNvSpPr>
            <a:spLocks noGrp="1"/>
          </p:cNvSpPr>
          <p:nvPr>
            <p:ph type="sldNum" sz="quarter" idx="10"/>
          </p:nvPr>
        </p:nvSpPr>
        <p:spPr/>
        <p:txBody>
          <a:bodyPr lIns="93177" tIns="46589" rIns="93177" bIns="46589"/>
          <a:lstStyle/>
          <a:p>
            <a:fld id="{4D9FE02C-8A5F-4B4E-AE21-43259A14D3EC}" type="slidenum">
              <a:rPr lang="en-US" smtClean="0"/>
              <a:t>41</a:t>
            </a:fld>
            <a:endParaRPr lang="en-US"/>
          </a:p>
        </p:txBody>
      </p:sp>
    </p:spTree>
    <p:extLst>
      <p:ext uri="{BB962C8B-B14F-4D97-AF65-F5344CB8AC3E}">
        <p14:creationId xmlns:p14="http://schemas.microsoft.com/office/powerpoint/2010/main" val="25936981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27520644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9300" y="1181100"/>
            <a:ext cx="5667375"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41667636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9300" y="1181100"/>
            <a:ext cx="5667375"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20532666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F8110F-5CB8-4B7A-89C2-96B671E6053B}" type="slidenum">
              <a:rPr lang="en-US" smtClean="0"/>
              <a:t>45</a:t>
            </a:fld>
            <a:endParaRPr lang="en-US"/>
          </a:p>
        </p:txBody>
      </p:sp>
    </p:spTree>
    <p:extLst>
      <p:ext uri="{BB962C8B-B14F-4D97-AF65-F5344CB8AC3E}">
        <p14:creationId xmlns:p14="http://schemas.microsoft.com/office/powerpoint/2010/main" val="2203724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472" eaLnBrk="0" hangingPunct="0">
              <a:spcBef>
                <a:spcPct val="30000"/>
              </a:spcBef>
              <a:defRPr sz="1100">
                <a:solidFill>
                  <a:schemeClr val="tx1"/>
                </a:solidFill>
                <a:latin typeface="Times New Roman" panose="02020603050405020304" pitchFamily="18" charset="0"/>
              </a:defRPr>
            </a:lvl1pPr>
            <a:lvl2pPr marL="756989" indent="-291150" defTabSz="949472" eaLnBrk="0" hangingPunct="0">
              <a:spcBef>
                <a:spcPct val="30000"/>
              </a:spcBef>
              <a:defRPr sz="1100">
                <a:solidFill>
                  <a:schemeClr val="tx1"/>
                </a:solidFill>
                <a:latin typeface="Times New Roman" panose="02020603050405020304" pitchFamily="18" charset="0"/>
              </a:defRPr>
            </a:lvl2pPr>
            <a:lvl3pPr marL="1164599" indent="-232920" defTabSz="949472" eaLnBrk="0" hangingPunct="0">
              <a:spcBef>
                <a:spcPct val="30000"/>
              </a:spcBef>
              <a:defRPr sz="1100">
                <a:solidFill>
                  <a:schemeClr val="tx1"/>
                </a:solidFill>
                <a:latin typeface="Times New Roman" panose="02020603050405020304" pitchFamily="18" charset="0"/>
              </a:defRPr>
            </a:lvl3pPr>
            <a:lvl4pPr marL="1630439" indent="-232920" defTabSz="949472" eaLnBrk="0" hangingPunct="0">
              <a:spcBef>
                <a:spcPct val="30000"/>
              </a:spcBef>
              <a:defRPr sz="1100">
                <a:solidFill>
                  <a:schemeClr val="tx1"/>
                </a:solidFill>
                <a:latin typeface="Times New Roman" panose="02020603050405020304" pitchFamily="18" charset="0"/>
              </a:defRPr>
            </a:lvl4pPr>
            <a:lvl5pPr marL="2096279" indent="-232920" defTabSz="949472" eaLnBrk="0" hangingPunct="0">
              <a:spcBef>
                <a:spcPct val="30000"/>
              </a:spcBef>
              <a:defRPr sz="1100">
                <a:solidFill>
                  <a:schemeClr val="tx1"/>
                </a:solidFill>
                <a:latin typeface="Times New Roman" panose="02020603050405020304" pitchFamily="18" charset="0"/>
              </a:defRPr>
            </a:lvl5pPr>
            <a:lvl6pPr marL="2562118" indent="-232920" defTabSz="949472" eaLnBrk="0" fontAlgn="base" hangingPunct="0">
              <a:spcBef>
                <a:spcPct val="30000"/>
              </a:spcBef>
              <a:spcAft>
                <a:spcPct val="0"/>
              </a:spcAft>
              <a:defRPr sz="1100">
                <a:solidFill>
                  <a:schemeClr val="tx1"/>
                </a:solidFill>
                <a:latin typeface="Times New Roman" panose="02020603050405020304" pitchFamily="18" charset="0"/>
              </a:defRPr>
            </a:lvl6pPr>
            <a:lvl7pPr marL="3027958" indent="-232920" defTabSz="949472" eaLnBrk="0" fontAlgn="base" hangingPunct="0">
              <a:spcBef>
                <a:spcPct val="30000"/>
              </a:spcBef>
              <a:spcAft>
                <a:spcPct val="0"/>
              </a:spcAft>
              <a:defRPr sz="1100">
                <a:solidFill>
                  <a:schemeClr val="tx1"/>
                </a:solidFill>
                <a:latin typeface="Times New Roman" panose="02020603050405020304" pitchFamily="18" charset="0"/>
              </a:defRPr>
            </a:lvl7pPr>
            <a:lvl8pPr marL="3493798" indent="-232920" defTabSz="949472" eaLnBrk="0" fontAlgn="base" hangingPunct="0">
              <a:spcBef>
                <a:spcPct val="30000"/>
              </a:spcBef>
              <a:spcAft>
                <a:spcPct val="0"/>
              </a:spcAft>
              <a:defRPr sz="1100">
                <a:solidFill>
                  <a:schemeClr val="tx1"/>
                </a:solidFill>
                <a:latin typeface="Times New Roman" panose="02020603050405020304" pitchFamily="18" charset="0"/>
              </a:defRPr>
            </a:lvl8pPr>
            <a:lvl9pPr marL="3959638" indent="-232920" defTabSz="949472" eaLnBrk="0" fontAlgn="base" hangingPunct="0">
              <a:spcBef>
                <a:spcPct val="30000"/>
              </a:spcBef>
              <a:spcAft>
                <a:spcPct val="0"/>
              </a:spcAft>
              <a:defRPr sz="1100">
                <a:solidFill>
                  <a:schemeClr val="tx1"/>
                </a:solidFill>
                <a:latin typeface="Times New Roman" panose="02020603050405020304" pitchFamily="18" charset="0"/>
              </a:defRPr>
            </a:lvl9pPr>
          </a:lstStyle>
          <a:p>
            <a:pPr>
              <a:spcBef>
                <a:spcPct val="0"/>
              </a:spcBef>
            </a:pPr>
            <a:fld id="{4642FBE8-A3A2-43F2-B19B-F5FFD64BB8D4}" type="slidenum">
              <a:rPr lang="en-US" altLang="zh-CN">
                <a:solidFill>
                  <a:prstClr val="black"/>
                </a:solidFill>
              </a:rPr>
              <a:pPr>
                <a:spcBef>
                  <a:spcPct val="0"/>
                </a:spcBef>
              </a:pPr>
              <a:t>4</a:t>
            </a:fld>
            <a:endParaRPr lang="en-US" altLang="zh-CN">
              <a:solidFill>
                <a:prstClr val="black"/>
              </a:solidFill>
            </a:endParaRPr>
          </a:p>
        </p:txBody>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538858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9300" y="1181100"/>
            <a:ext cx="5667375"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28212873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9FE02C-8A5F-4B4E-AE21-43259A14D3EC}" type="slidenum">
              <a:rPr lang="en-US" smtClean="0"/>
              <a:t>54</a:t>
            </a:fld>
            <a:endParaRPr lang="en-US"/>
          </a:p>
        </p:txBody>
      </p:sp>
    </p:spTree>
    <p:extLst>
      <p:ext uri="{BB962C8B-B14F-4D97-AF65-F5344CB8AC3E}">
        <p14:creationId xmlns:p14="http://schemas.microsoft.com/office/powerpoint/2010/main" val="26944992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9FE02C-8A5F-4B4E-AE21-43259A14D3EC}" type="slidenum">
              <a:rPr lang="en-US" smtClean="0"/>
              <a:t>55</a:t>
            </a:fld>
            <a:endParaRPr lang="en-US"/>
          </a:p>
        </p:txBody>
      </p:sp>
    </p:spTree>
    <p:extLst>
      <p:ext uri="{BB962C8B-B14F-4D97-AF65-F5344CB8AC3E}">
        <p14:creationId xmlns:p14="http://schemas.microsoft.com/office/powerpoint/2010/main" val="2240349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24183240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28679502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13158815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27101397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39431573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19524434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2751518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287" eaLnBrk="0" hangingPunct="0">
              <a:spcBef>
                <a:spcPct val="30000"/>
              </a:spcBef>
              <a:defRPr sz="1200">
                <a:solidFill>
                  <a:schemeClr val="tx1"/>
                </a:solidFill>
                <a:latin typeface="Times New Roman" pitchFamily="18" charset="0"/>
              </a:defRPr>
            </a:lvl1pPr>
            <a:lvl2pPr marL="742909" indent="-285734" defTabSz="922287" eaLnBrk="0" hangingPunct="0">
              <a:spcBef>
                <a:spcPct val="30000"/>
              </a:spcBef>
              <a:defRPr sz="1200">
                <a:solidFill>
                  <a:schemeClr val="tx1"/>
                </a:solidFill>
                <a:latin typeface="Times New Roman" pitchFamily="18" charset="0"/>
              </a:defRPr>
            </a:lvl2pPr>
            <a:lvl3pPr marL="1142937" indent="-228587" defTabSz="922287" eaLnBrk="0" hangingPunct="0">
              <a:spcBef>
                <a:spcPct val="30000"/>
              </a:spcBef>
              <a:defRPr sz="1200">
                <a:solidFill>
                  <a:schemeClr val="tx1"/>
                </a:solidFill>
                <a:latin typeface="Times New Roman" pitchFamily="18" charset="0"/>
              </a:defRPr>
            </a:lvl3pPr>
            <a:lvl4pPr marL="1600111" indent="-228587" defTabSz="922287" eaLnBrk="0" hangingPunct="0">
              <a:spcBef>
                <a:spcPct val="30000"/>
              </a:spcBef>
              <a:defRPr sz="1200">
                <a:solidFill>
                  <a:schemeClr val="tx1"/>
                </a:solidFill>
                <a:latin typeface="Times New Roman" pitchFamily="18" charset="0"/>
              </a:defRPr>
            </a:lvl4pPr>
            <a:lvl5pPr marL="2057287" indent="-228587" defTabSz="922287" eaLnBrk="0" hangingPunct="0">
              <a:spcBef>
                <a:spcPct val="30000"/>
              </a:spcBef>
              <a:defRPr sz="1200">
                <a:solidFill>
                  <a:schemeClr val="tx1"/>
                </a:solidFill>
                <a:latin typeface="Times New Roman" pitchFamily="18" charset="0"/>
              </a:defRPr>
            </a:lvl5pPr>
            <a:lvl6pPr marL="2514461" indent="-228587" defTabSz="922287" eaLnBrk="0" fontAlgn="base" hangingPunct="0">
              <a:spcBef>
                <a:spcPct val="30000"/>
              </a:spcBef>
              <a:spcAft>
                <a:spcPct val="0"/>
              </a:spcAft>
              <a:defRPr sz="1200">
                <a:solidFill>
                  <a:schemeClr val="tx1"/>
                </a:solidFill>
                <a:latin typeface="Times New Roman" pitchFamily="18" charset="0"/>
              </a:defRPr>
            </a:lvl6pPr>
            <a:lvl7pPr marL="2971635" indent="-228587" defTabSz="922287" eaLnBrk="0" fontAlgn="base" hangingPunct="0">
              <a:spcBef>
                <a:spcPct val="30000"/>
              </a:spcBef>
              <a:spcAft>
                <a:spcPct val="0"/>
              </a:spcAft>
              <a:defRPr sz="1200">
                <a:solidFill>
                  <a:schemeClr val="tx1"/>
                </a:solidFill>
                <a:latin typeface="Times New Roman" pitchFamily="18" charset="0"/>
              </a:defRPr>
            </a:lvl7pPr>
            <a:lvl8pPr marL="3428811" indent="-228587" defTabSz="922287" eaLnBrk="0" fontAlgn="base" hangingPunct="0">
              <a:spcBef>
                <a:spcPct val="30000"/>
              </a:spcBef>
              <a:spcAft>
                <a:spcPct val="0"/>
              </a:spcAft>
              <a:defRPr sz="1200">
                <a:solidFill>
                  <a:schemeClr val="tx1"/>
                </a:solidFill>
                <a:latin typeface="Times New Roman" pitchFamily="18" charset="0"/>
              </a:defRPr>
            </a:lvl8pPr>
            <a:lvl9pPr marL="3885985" indent="-228587" defTabSz="922287"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3E6BB24F-7527-415E-A4B4-B132D61B26C9}" type="slidenum">
              <a:rPr lang="en-US" altLang="en-US" smtClean="0">
                <a:solidFill>
                  <a:prstClr val="black"/>
                </a:solidFill>
              </a:rPr>
              <a:pPr>
                <a:spcBef>
                  <a:spcPct val="0"/>
                </a:spcBef>
              </a:pPr>
              <a:t>6</a:t>
            </a:fld>
            <a:endParaRPr lang="en-US" altLang="en-US">
              <a:solidFill>
                <a:prstClr val="black"/>
              </a:solidFill>
            </a:endParaRPr>
          </a:p>
        </p:txBody>
      </p:sp>
      <p:sp>
        <p:nvSpPr>
          <p:cNvPr id="16387" name="Rectangle 2"/>
          <p:cNvSpPr>
            <a:spLocks noGrp="1" noRot="1" noChangeAspect="1" noChangeArrowheads="1" noTextEdit="1"/>
          </p:cNvSpPr>
          <p:nvPr>
            <p:ph type="sldImg"/>
          </p:nvPr>
        </p:nvSpPr>
        <p:spPr>
          <a:xfrm>
            <a:off x="717550" y="1162050"/>
            <a:ext cx="5575300" cy="31369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3855861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35696554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33295652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3210213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1104571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9FE02C-8A5F-4B4E-AE21-43259A14D3EC}" type="slidenum">
              <a:rPr lang="en-US" smtClean="0"/>
              <a:t>67</a:t>
            </a:fld>
            <a:endParaRPr lang="en-US"/>
          </a:p>
        </p:txBody>
      </p:sp>
    </p:spTree>
    <p:extLst>
      <p:ext uri="{BB962C8B-B14F-4D97-AF65-F5344CB8AC3E}">
        <p14:creationId xmlns:p14="http://schemas.microsoft.com/office/powerpoint/2010/main" val="14787202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F8110F-5CB8-4B7A-89C2-96B671E6053B}" type="slidenum">
              <a:rPr lang="en-US" smtClean="0"/>
              <a:t>68</a:t>
            </a:fld>
            <a:endParaRPr lang="en-US"/>
          </a:p>
        </p:txBody>
      </p:sp>
    </p:spTree>
    <p:extLst>
      <p:ext uri="{BB962C8B-B14F-4D97-AF65-F5344CB8AC3E}">
        <p14:creationId xmlns:p14="http://schemas.microsoft.com/office/powerpoint/2010/main" val="32996201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9FE02C-8A5F-4B4E-AE21-43259A14D3EC}"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22883211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F8110F-5CB8-4B7A-89C2-96B671E6053B}" type="slidenum">
              <a:rPr lang="en-US" smtClean="0"/>
              <a:t>71</a:t>
            </a:fld>
            <a:endParaRPr lang="en-US"/>
          </a:p>
        </p:txBody>
      </p:sp>
    </p:spTree>
    <p:extLst>
      <p:ext uri="{BB962C8B-B14F-4D97-AF65-F5344CB8AC3E}">
        <p14:creationId xmlns:p14="http://schemas.microsoft.com/office/powerpoint/2010/main" val="36005628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F8110F-5CB8-4B7A-89C2-96B671E6053B}" type="slidenum">
              <a:rPr lang="en-US" smtClean="0"/>
              <a:t>72</a:t>
            </a:fld>
            <a:endParaRPr lang="en-US"/>
          </a:p>
        </p:txBody>
      </p:sp>
    </p:spTree>
    <p:extLst>
      <p:ext uri="{BB962C8B-B14F-4D97-AF65-F5344CB8AC3E}">
        <p14:creationId xmlns:p14="http://schemas.microsoft.com/office/powerpoint/2010/main" val="14078127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F8110F-5CB8-4B7A-89C2-96B671E6053B}" type="slidenum">
              <a:rPr lang="en-US" smtClean="0"/>
              <a:t>73</a:t>
            </a:fld>
            <a:endParaRPr lang="en-US"/>
          </a:p>
        </p:txBody>
      </p:sp>
    </p:spTree>
    <p:extLst>
      <p:ext uri="{BB962C8B-B14F-4D97-AF65-F5344CB8AC3E}">
        <p14:creationId xmlns:p14="http://schemas.microsoft.com/office/powerpoint/2010/main" val="3027113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Heat map of word co-occurrence statistics matrix </a:t>
            </a:r>
          </a:p>
          <a:p>
            <a:r>
              <a:rPr lang="en-US" dirty="0"/>
              <a:t>For</a:t>
            </a:r>
            <a:r>
              <a:rPr lang="en-US" baseline="0" dirty="0"/>
              <a:t> each word, the corresponding row as feature vector</a:t>
            </a:r>
            <a:endParaRPr lang="en-US" dirty="0"/>
          </a:p>
          <a:p>
            <a:r>
              <a:rPr lang="en-US" dirty="0"/>
              <a:t>Remove redundancy and project the data into a lower-dimensional space </a:t>
            </a:r>
            <a:endParaRPr lang="en-US" baseline="0" dirty="0"/>
          </a:p>
          <a:p>
            <a:r>
              <a:rPr lang="en-US" baseline="0" dirty="0"/>
              <a:t>Each dimension correspond to a topic</a:t>
            </a:r>
            <a:endParaRPr lang="en-US" dirty="0"/>
          </a:p>
        </p:txBody>
      </p:sp>
      <p:sp>
        <p:nvSpPr>
          <p:cNvPr id="4" name="Slide Number Placeholder 3"/>
          <p:cNvSpPr>
            <a:spLocks noGrp="1"/>
          </p:cNvSpPr>
          <p:nvPr>
            <p:ph type="sldNum" sz="quarter" idx="10"/>
          </p:nvPr>
        </p:nvSpPr>
        <p:spPr/>
        <p:txBody>
          <a:bodyPr/>
          <a:lstStyle/>
          <a:p>
            <a:fld id="{AA6BF920-C3F0-F24A-A1D7-7441DAB72619}"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6107674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zh-CN" altLang="en-US" baseline="0" dirty="0"/>
          </a:p>
        </p:txBody>
      </p:sp>
      <p:sp>
        <p:nvSpPr>
          <p:cNvPr id="4" name="Slide Number Placeholder 3"/>
          <p:cNvSpPr>
            <a:spLocks noGrp="1"/>
          </p:cNvSpPr>
          <p:nvPr>
            <p:ph type="sldNum" sz="quarter" idx="10"/>
          </p:nvPr>
        </p:nvSpPr>
        <p:spPr/>
        <p:txBody>
          <a:bodyPr/>
          <a:lstStyle/>
          <a:p>
            <a:fld id="{4D9FE02C-8A5F-4B4E-AE21-43259A14D3EC}" type="slidenum">
              <a:rPr lang="en-US" smtClean="0"/>
              <a:t>74</a:t>
            </a:fld>
            <a:endParaRPr lang="en-US"/>
          </a:p>
        </p:txBody>
      </p:sp>
    </p:spTree>
    <p:extLst>
      <p:ext uri="{BB962C8B-B14F-4D97-AF65-F5344CB8AC3E}">
        <p14:creationId xmlns:p14="http://schemas.microsoft.com/office/powerpoint/2010/main" val="37219028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F8110F-5CB8-4B7A-89C2-96B671E6053B}" type="slidenum">
              <a:rPr lang="en-US" smtClean="0"/>
              <a:t>75</a:t>
            </a:fld>
            <a:endParaRPr lang="en-US"/>
          </a:p>
        </p:txBody>
      </p:sp>
    </p:spTree>
    <p:extLst>
      <p:ext uri="{BB962C8B-B14F-4D97-AF65-F5344CB8AC3E}">
        <p14:creationId xmlns:p14="http://schemas.microsoft.com/office/powerpoint/2010/main" val="32838198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Use </a:t>
            </a:r>
            <a:r>
              <a:rPr lang="en-US" dirty="0" err="1"/>
              <a:t>caseolap</a:t>
            </a:r>
            <a:r>
              <a:rPr lang="en-US" dirty="0"/>
              <a:t> to capture top-10 representative phrases for the cell of 2014-07, Cherkasy and the topic of infrastructure. </a:t>
            </a:r>
          </a:p>
          <a:p>
            <a:r>
              <a:rPr lang="en-US" dirty="0" err="1"/>
              <a:t>Keyphrase</a:t>
            </a:r>
            <a:r>
              <a:rPr lang="en-US" dirty="0"/>
              <a:t> results: …</a:t>
            </a:r>
          </a:p>
          <a:p>
            <a:r>
              <a:rPr lang="en-US" dirty="0"/>
              <a:t>We also extract sentences that cover most of the keywords as summarization for the cell. </a:t>
            </a:r>
          </a:p>
          <a:p>
            <a:r>
              <a:rPr lang="en-US" dirty="0"/>
              <a:t>News images are collected from documents belonging to this cell, and they depict the scene of the plane crash.</a:t>
            </a:r>
          </a:p>
        </p:txBody>
      </p:sp>
      <p:sp>
        <p:nvSpPr>
          <p:cNvPr id="4" name="Slide Number Placeholder 3"/>
          <p:cNvSpPr>
            <a:spLocks noGrp="1"/>
          </p:cNvSpPr>
          <p:nvPr>
            <p:ph type="sldNum" sz="quarter" idx="5"/>
          </p:nvPr>
        </p:nvSpPr>
        <p:spPr>
          <a:xfrm>
            <a:off x="3970938" y="8829969"/>
            <a:ext cx="3037840" cy="466433"/>
          </a:xfrm>
          <a:prstGeom prst="rect">
            <a:avLst/>
          </a:prstGeom>
        </p:spPr>
        <p:txBody>
          <a:bodyPr/>
          <a:lstStyle/>
          <a:p>
            <a:fld id="{A6F8110F-5CB8-4B7A-89C2-96B671E6053B}" type="slidenum">
              <a:rPr lang="en-US" smtClean="0"/>
              <a:t>76</a:t>
            </a:fld>
            <a:endParaRPr lang="en-US"/>
          </a:p>
        </p:txBody>
      </p:sp>
    </p:spTree>
    <p:extLst>
      <p:ext uri="{BB962C8B-B14F-4D97-AF65-F5344CB8AC3E}">
        <p14:creationId xmlns:p14="http://schemas.microsoft.com/office/powerpoint/2010/main" val="898272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Category representative phrases are generated automatically using the embedding training algorithm </a:t>
            </a:r>
            <a:r>
              <a:rPr lang="en-US" dirty="0" err="1"/>
              <a:t>CatE</a:t>
            </a:r>
            <a:r>
              <a:rPr lang="en-US" dirty="0"/>
              <a:t> introduced in section 2. Briefly, we train the embedding for each topic using three keywords from experts as weak supervision. For example, we have … as keywords for topic political, then we can regularize the semantic space and found words under the topic of political, such as ….</a:t>
            </a:r>
          </a:p>
          <a:p>
            <a:endParaRPr lang="en-US" dirty="0"/>
          </a:p>
        </p:txBody>
      </p:sp>
    </p:spTree>
    <p:extLst>
      <p:ext uri="{BB962C8B-B14F-4D97-AF65-F5344CB8AC3E}">
        <p14:creationId xmlns:p14="http://schemas.microsoft.com/office/powerpoint/2010/main" val="9074896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F8110F-5CB8-4B7A-89C2-96B671E6053B}" type="slidenum">
              <a:rPr lang="en-US" smtClean="0"/>
              <a:t>79</a:t>
            </a:fld>
            <a:endParaRPr lang="en-US"/>
          </a:p>
        </p:txBody>
      </p:sp>
    </p:spTree>
    <p:extLst>
      <p:ext uri="{BB962C8B-B14F-4D97-AF65-F5344CB8AC3E}">
        <p14:creationId xmlns:p14="http://schemas.microsoft.com/office/powerpoint/2010/main" val="121734572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9300" y="1181100"/>
            <a:ext cx="5667375"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80</a:t>
            </a:fld>
            <a:endParaRPr lang="en-US">
              <a:solidFill>
                <a:prstClr val="black"/>
              </a:solidFill>
            </a:endParaRPr>
          </a:p>
        </p:txBody>
      </p:sp>
    </p:spTree>
    <p:extLst>
      <p:ext uri="{BB962C8B-B14F-4D97-AF65-F5344CB8AC3E}">
        <p14:creationId xmlns:p14="http://schemas.microsoft.com/office/powerpoint/2010/main" val="77408137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9300" y="1181100"/>
            <a:ext cx="5667375"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81</a:t>
            </a:fld>
            <a:endParaRPr lang="en-US">
              <a:solidFill>
                <a:prstClr val="black"/>
              </a:solidFill>
            </a:endParaRPr>
          </a:p>
        </p:txBody>
      </p:sp>
    </p:spTree>
    <p:extLst>
      <p:ext uri="{BB962C8B-B14F-4D97-AF65-F5344CB8AC3E}">
        <p14:creationId xmlns:p14="http://schemas.microsoft.com/office/powerpoint/2010/main" val="7776014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82</a:t>
            </a:fld>
            <a:endParaRPr lang="en-US">
              <a:solidFill>
                <a:prstClr val="black"/>
              </a:solidFill>
            </a:endParaRPr>
          </a:p>
        </p:txBody>
      </p:sp>
    </p:spTree>
    <p:extLst>
      <p:ext uri="{BB962C8B-B14F-4D97-AF65-F5344CB8AC3E}">
        <p14:creationId xmlns:p14="http://schemas.microsoft.com/office/powerpoint/2010/main" val="14299812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17" eaLnBrk="0" hangingPunct="0">
              <a:spcBef>
                <a:spcPct val="30000"/>
              </a:spcBef>
              <a:defRPr sz="1100">
                <a:solidFill>
                  <a:schemeClr val="tx1"/>
                </a:solidFill>
                <a:latin typeface="Times New Roman" pitchFamily="18" charset="0"/>
              </a:defRPr>
            </a:lvl1pPr>
            <a:lvl2pPr marL="742834" indent="-285705" defTabSz="931717" eaLnBrk="0" hangingPunct="0">
              <a:spcBef>
                <a:spcPct val="30000"/>
              </a:spcBef>
              <a:defRPr sz="1100">
                <a:solidFill>
                  <a:schemeClr val="tx1"/>
                </a:solidFill>
                <a:latin typeface="Times New Roman" pitchFamily="18" charset="0"/>
              </a:defRPr>
            </a:lvl2pPr>
            <a:lvl3pPr marL="1142822" indent="-228564" defTabSz="931717" eaLnBrk="0" hangingPunct="0">
              <a:spcBef>
                <a:spcPct val="30000"/>
              </a:spcBef>
              <a:defRPr sz="1100">
                <a:solidFill>
                  <a:schemeClr val="tx1"/>
                </a:solidFill>
                <a:latin typeface="Times New Roman" pitchFamily="18" charset="0"/>
              </a:defRPr>
            </a:lvl3pPr>
            <a:lvl4pPr marL="1599950" indent="-228564" defTabSz="931717" eaLnBrk="0" hangingPunct="0">
              <a:spcBef>
                <a:spcPct val="30000"/>
              </a:spcBef>
              <a:defRPr sz="1100">
                <a:solidFill>
                  <a:schemeClr val="tx1"/>
                </a:solidFill>
                <a:latin typeface="Times New Roman" pitchFamily="18" charset="0"/>
              </a:defRPr>
            </a:lvl4pPr>
            <a:lvl5pPr marL="2057079" indent="-228564" defTabSz="931717" eaLnBrk="0" hangingPunct="0">
              <a:spcBef>
                <a:spcPct val="30000"/>
              </a:spcBef>
              <a:defRPr sz="1100">
                <a:solidFill>
                  <a:schemeClr val="tx1"/>
                </a:solidFill>
                <a:latin typeface="Times New Roman" pitchFamily="18" charset="0"/>
              </a:defRPr>
            </a:lvl5pPr>
            <a:lvl6pPr marL="2514207" indent="-228564" defTabSz="931717" eaLnBrk="0" fontAlgn="base" hangingPunct="0">
              <a:spcBef>
                <a:spcPct val="30000"/>
              </a:spcBef>
              <a:spcAft>
                <a:spcPct val="0"/>
              </a:spcAft>
              <a:defRPr sz="1100">
                <a:solidFill>
                  <a:schemeClr val="tx1"/>
                </a:solidFill>
                <a:latin typeface="Times New Roman" pitchFamily="18" charset="0"/>
              </a:defRPr>
            </a:lvl6pPr>
            <a:lvl7pPr marL="2971335" indent="-228564" defTabSz="931717" eaLnBrk="0" fontAlgn="base" hangingPunct="0">
              <a:spcBef>
                <a:spcPct val="30000"/>
              </a:spcBef>
              <a:spcAft>
                <a:spcPct val="0"/>
              </a:spcAft>
              <a:defRPr sz="1100">
                <a:solidFill>
                  <a:schemeClr val="tx1"/>
                </a:solidFill>
                <a:latin typeface="Times New Roman" pitchFamily="18" charset="0"/>
              </a:defRPr>
            </a:lvl7pPr>
            <a:lvl8pPr marL="3428465" indent="-228564" defTabSz="931717" eaLnBrk="0" fontAlgn="base" hangingPunct="0">
              <a:spcBef>
                <a:spcPct val="30000"/>
              </a:spcBef>
              <a:spcAft>
                <a:spcPct val="0"/>
              </a:spcAft>
              <a:defRPr sz="1100">
                <a:solidFill>
                  <a:schemeClr val="tx1"/>
                </a:solidFill>
                <a:latin typeface="Times New Roman" pitchFamily="18" charset="0"/>
              </a:defRPr>
            </a:lvl8pPr>
            <a:lvl9pPr marL="3885593" indent="-228564" defTabSz="931717" eaLnBrk="0" fontAlgn="base" hangingPunct="0">
              <a:spcBef>
                <a:spcPct val="30000"/>
              </a:spcBef>
              <a:spcAft>
                <a:spcPct val="0"/>
              </a:spcAft>
              <a:defRPr sz="1100">
                <a:solidFill>
                  <a:schemeClr val="tx1"/>
                </a:solidFill>
                <a:latin typeface="Times New Roman" pitchFamily="18" charset="0"/>
              </a:defRPr>
            </a:lvl9pPr>
          </a:lstStyle>
          <a:p>
            <a:pPr>
              <a:spcBef>
                <a:spcPct val="0"/>
              </a:spcBef>
            </a:pPr>
            <a:fld id="{9E270414-29A7-4AB3-8A19-56C105716171}" type="slidenum">
              <a:rPr lang="en-US" altLang="en-US" smtClean="0">
                <a:solidFill>
                  <a:prstClr val="black"/>
                </a:solidFill>
                <a:cs typeface="Arial" charset="0"/>
              </a:rPr>
              <a:pPr>
                <a:spcBef>
                  <a:spcPct val="0"/>
                </a:spcBef>
              </a:pPr>
              <a:t>84</a:t>
            </a:fld>
            <a:endParaRPr lang="en-US" altLang="en-US">
              <a:solidFill>
                <a:prstClr val="black"/>
              </a:solidFill>
              <a:cs typeface="Arial" charset="0"/>
            </a:endParaRPr>
          </a:p>
        </p:txBody>
      </p:sp>
      <p:sp>
        <p:nvSpPr>
          <p:cNvPr id="35843" name="Rectangle 2"/>
          <p:cNvSpPr>
            <a:spLocks noGrp="1" noRot="1" noChangeAspect="1" noChangeArrowheads="1" noTextEdit="1"/>
          </p:cNvSpPr>
          <p:nvPr>
            <p:ph type="sldImg"/>
          </p:nvPr>
        </p:nvSpPr>
        <p:spPr>
          <a:xfrm>
            <a:off x="717550" y="1162050"/>
            <a:ext cx="5575300" cy="3136900"/>
          </a:xfrm>
          <a:ln/>
        </p:spPr>
      </p:sp>
      <p:sp>
        <p:nvSpPr>
          <p:cNvPr id="358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56446093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17" eaLnBrk="0" hangingPunct="0">
              <a:spcBef>
                <a:spcPct val="30000"/>
              </a:spcBef>
              <a:defRPr sz="1100">
                <a:solidFill>
                  <a:schemeClr val="tx1"/>
                </a:solidFill>
                <a:latin typeface="Times New Roman" pitchFamily="18" charset="0"/>
              </a:defRPr>
            </a:lvl1pPr>
            <a:lvl2pPr marL="742834" indent="-285705" defTabSz="931717" eaLnBrk="0" hangingPunct="0">
              <a:spcBef>
                <a:spcPct val="30000"/>
              </a:spcBef>
              <a:defRPr sz="1100">
                <a:solidFill>
                  <a:schemeClr val="tx1"/>
                </a:solidFill>
                <a:latin typeface="Times New Roman" pitchFamily="18" charset="0"/>
              </a:defRPr>
            </a:lvl2pPr>
            <a:lvl3pPr marL="1142822" indent="-228564" defTabSz="931717" eaLnBrk="0" hangingPunct="0">
              <a:spcBef>
                <a:spcPct val="30000"/>
              </a:spcBef>
              <a:defRPr sz="1100">
                <a:solidFill>
                  <a:schemeClr val="tx1"/>
                </a:solidFill>
                <a:latin typeface="Times New Roman" pitchFamily="18" charset="0"/>
              </a:defRPr>
            </a:lvl3pPr>
            <a:lvl4pPr marL="1599950" indent="-228564" defTabSz="931717" eaLnBrk="0" hangingPunct="0">
              <a:spcBef>
                <a:spcPct val="30000"/>
              </a:spcBef>
              <a:defRPr sz="1100">
                <a:solidFill>
                  <a:schemeClr val="tx1"/>
                </a:solidFill>
                <a:latin typeface="Times New Roman" pitchFamily="18" charset="0"/>
              </a:defRPr>
            </a:lvl4pPr>
            <a:lvl5pPr marL="2057079" indent="-228564" defTabSz="931717" eaLnBrk="0" hangingPunct="0">
              <a:spcBef>
                <a:spcPct val="30000"/>
              </a:spcBef>
              <a:defRPr sz="1100">
                <a:solidFill>
                  <a:schemeClr val="tx1"/>
                </a:solidFill>
                <a:latin typeface="Times New Roman" pitchFamily="18" charset="0"/>
              </a:defRPr>
            </a:lvl5pPr>
            <a:lvl6pPr marL="2514207" indent="-228564" defTabSz="931717" eaLnBrk="0" fontAlgn="base" hangingPunct="0">
              <a:spcBef>
                <a:spcPct val="30000"/>
              </a:spcBef>
              <a:spcAft>
                <a:spcPct val="0"/>
              </a:spcAft>
              <a:defRPr sz="1100">
                <a:solidFill>
                  <a:schemeClr val="tx1"/>
                </a:solidFill>
                <a:latin typeface="Times New Roman" pitchFamily="18" charset="0"/>
              </a:defRPr>
            </a:lvl6pPr>
            <a:lvl7pPr marL="2971335" indent="-228564" defTabSz="931717" eaLnBrk="0" fontAlgn="base" hangingPunct="0">
              <a:spcBef>
                <a:spcPct val="30000"/>
              </a:spcBef>
              <a:spcAft>
                <a:spcPct val="0"/>
              </a:spcAft>
              <a:defRPr sz="1100">
                <a:solidFill>
                  <a:schemeClr val="tx1"/>
                </a:solidFill>
                <a:latin typeface="Times New Roman" pitchFamily="18" charset="0"/>
              </a:defRPr>
            </a:lvl7pPr>
            <a:lvl8pPr marL="3428465" indent="-228564" defTabSz="931717" eaLnBrk="0" fontAlgn="base" hangingPunct="0">
              <a:spcBef>
                <a:spcPct val="30000"/>
              </a:spcBef>
              <a:spcAft>
                <a:spcPct val="0"/>
              </a:spcAft>
              <a:defRPr sz="1100">
                <a:solidFill>
                  <a:schemeClr val="tx1"/>
                </a:solidFill>
                <a:latin typeface="Times New Roman" pitchFamily="18" charset="0"/>
              </a:defRPr>
            </a:lvl8pPr>
            <a:lvl9pPr marL="3885593" indent="-228564" defTabSz="931717" eaLnBrk="0" fontAlgn="base" hangingPunct="0">
              <a:spcBef>
                <a:spcPct val="30000"/>
              </a:spcBef>
              <a:spcAft>
                <a:spcPct val="0"/>
              </a:spcAft>
              <a:defRPr sz="1100">
                <a:solidFill>
                  <a:schemeClr val="tx1"/>
                </a:solidFill>
                <a:latin typeface="Times New Roman" pitchFamily="18" charset="0"/>
              </a:defRPr>
            </a:lvl9pPr>
          </a:lstStyle>
          <a:p>
            <a:pPr>
              <a:spcBef>
                <a:spcPct val="0"/>
              </a:spcBef>
            </a:pPr>
            <a:fld id="{9E270414-29A7-4AB3-8A19-56C105716171}" type="slidenum">
              <a:rPr lang="en-US" altLang="en-US" smtClean="0">
                <a:solidFill>
                  <a:prstClr val="black"/>
                </a:solidFill>
                <a:cs typeface="Arial" charset="0"/>
              </a:rPr>
              <a:pPr>
                <a:spcBef>
                  <a:spcPct val="0"/>
                </a:spcBef>
              </a:pPr>
              <a:t>85</a:t>
            </a:fld>
            <a:endParaRPr lang="en-US" altLang="en-US">
              <a:solidFill>
                <a:prstClr val="black"/>
              </a:solidFill>
              <a:cs typeface="Arial" charset="0"/>
            </a:endParaRPr>
          </a:p>
        </p:txBody>
      </p:sp>
      <p:sp>
        <p:nvSpPr>
          <p:cNvPr id="35843" name="Rectangle 2"/>
          <p:cNvSpPr>
            <a:spLocks noGrp="1" noRot="1" noChangeAspect="1" noChangeArrowheads="1" noTextEdit="1"/>
          </p:cNvSpPr>
          <p:nvPr>
            <p:ph type="sldImg"/>
          </p:nvPr>
        </p:nvSpPr>
        <p:spPr>
          <a:xfrm>
            <a:off x="717550" y="1162050"/>
            <a:ext cx="5575300" cy="3136900"/>
          </a:xfrm>
          <a:ln/>
        </p:spPr>
      </p:sp>
      <p:sp>
        <p:nvSpPr>
          <p:cNvPr id="358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0439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Unweighted</a:t>
            </a:r>
            <a:r>
              <a:rPr lang="en-US" baseline="0" dirty="0"/>
              <a:t> network </a:t>
            </a:r>
            <a:endParaRPr lang="en-US" dirty="0"/>
          </a:p>
          <a:p>
            <a:r>
              <a:rPr lang="en-US" dirty="0"/>
              <a:t>For</a:t>
            </a:r>
            <a:r>
              <a:rPr lang="en-US" baseline="0" dirty="0"/>
              <a:t> each object, the corresponding row as feature vector</a:t>
            </a:r>
            <a:endParaRPr lang="en-US" dirty="0"/>
          </a:p>
          <a:p>
            <a:r>
              <a:rPr lang="en-US" dirty="0"/>
              <a:t>Remove redundancy and project the data into a lower-dimensional space,</a:t>
            </a:r>
            <a:r>
              <a:rPr lang="en-US" baseline="0" dirty="0"/>
              <a:t> represent the node based on the cluster it belongs to </a:t>
            </a:r>
          </a:p>
          <a:p>
            <a:r>
              <a:rPr lang="en-US" baseline="0" dirty="0"/>
              <a:t>Each dimension correspond to a cluster </a:t>
            </a:r>
            <a:endParaRPr lang="en-US" dirty="0"/>
          </a:p>
          <a:p>
            <a:endParaRPr lang="en-US" dirty="0"/>
          </a:p>
        </p:txBody>
      </p:sp>
      <p:sp>
        <p:nvSpPr>
          <p:cNvPr id="4" name="Slide Number Placeholder 3"/>
          <p:cNvSpPr>
            <a:spLocks noGrp="1"/>
          </p:cNvSpPr>
          <p:nvPr>
            <p:ph type="sldNum" sz="quarter" idx="10"/>
          </p:nvPr>
        </p:nvSpPr>
        <p:spPr/>
        <p:txBody>
          <a:bodyPr/>
          <a:lstStyle/>
          <a:p>
            <a:fld id="{AA6BF920-C3F0-F24A-A1D7-7441DAB72619}"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654264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6BF920-C3F0-F24A-A1D7-7441DAB72619}"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54913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Low-rank estimation for embedding learning (</a:t>
            </a:r>
            <a:r>
              <a:rPr lang="en-US" dirty="0" err="1"/>
              <a:t>svd</a:t>
            </a:r>
            <a:r>
              <a:rPr lang="en-US" dirty="0"/>
              <a:t>)</a:t>
            </a:r>
          </a:p>
          <a:p>
            <a:r>
              <a:rPr lang="en-US" dirty="0"/>
              <a:t>Embedding learning for low-rank estimation (matrix</a:t>
            </a:r>
            <a:r>
              <a:rPr lang="en-US" baseline="0" dirty="0"/>
              <a:t> factorization) </a:t>
            </a:r>
          </a:p>
          <a:p>
            <a:endParaRPr lang="en-US" baseline="0" dirty="0"/>
          </a:p>
          <a:p>
            <a:r>
              <a:rPr lang="en-US" baseline="0" dirty="0"/>
              <a:t>Data recovery: noise, corruption, incomplete observations</a:t>
            </a:r>
          </a:p>
          <a:p>
            <a:r>
              <a:rPr lang="en-US" baseline="0" dirty="0"/>
              <a:t>Representation learning: transforming the feature space (reduce the number of features while preserving the proximity information)</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AA6BF920-C3F0-F24A-A1D7-7441DAB72619}"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9930936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165935"/>
            <a:ext cx="12192000" cy="6977609"/>
          </a:xfrm>
          <a:prstGeom prst="rect">
            <a:avLst/>
          </a:prstGeom>
        </p:spPr>
      </p:pic>
      <p:sp>
        <p:nvSpPr>
          <p:cNvPr id="2" name="Title 1"/>
          <p:cNvSpPr>
            <a:spLocks noGrp="1"/>
          </p:cNvSpPr>
          <p:nvPr>
            <p:ph type="ctrTitle"/>
          </p:nvPr>
        </p:nvSpPr>
        <p:spPr>
          <a:xfrm>
            <a:off x="1066801" y="1762662"/>
            <a:ext cx="10058400" cy="2528396"/>
          </a:xfrm>
        </p:spPr>
        <p:txBody>
          <a:bodyPr anchor="b">
            <a:normAutofit/>
          </a:bodyPr>
          <a:lstStyle>
            <a:lvl1pPr algn="l">
              <a:lnSpc>
                <a:spcPct val="85000"/>
              </a:lnSpc>
              <a:defRPr sz="8000" spc="-51"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066801" y="4168737"/>
            <a:ext cx="10058400" cy="1143000"/>
          </a:xfrm>
        </p:spPr>
        <p:txBody>
          <a:bodyPr lIns="91436" rIns="91436">
            <a:normAutofit/>
          </a:bodyPr>
          <a:lstStyle>
            <a:lvl1pPr marL="0" indent="0" algn="l">
              <a:buNone/>
              <a:defRPr sz="2400" b="1" cap="all" spc="200" baseline="0">
                <a:solidFill>
                  <a:schemeClr val="tx1"/>
                </a:solidFill>
                <a:latin typeface="Berlin Sans FB Demi" panose="020E0802020502020306" pitchFamily="34"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dirty="0"/>
              <a:t>Click to edit Master subtitle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0985" y="221676"/>
            <a:ext cx="11369963" cy="738909"/>
          </a:xfrm>
        </p:spPr>
        <p:txBody>
          <a:bodyPr/>
          <a:lstStyle>
            <a:lvl1pPr marL="0">
              <a:defRPr/>
            </a:lvl1pPr>
          </a:lstStyle>
          <a:p>
            <a:r>
              <a:rPr lang="en-US" dirty="0"/>
              <a:t>Click to edit Master title style</a:t>
            </a:r>
          </a:p>
        </p:txBody>
      </p:sp>
      <p:sp>
        <p:nvSpPr>
          <p:cNvPr id="3" name="Content Placeholder 2"/>
          <p:cNvSpPr>
            <a:spLocks noGrp="1"/>
          </p:cNvSpPr>
          <p:nvPr>
            <p:ph idx="1"/>
          </p:nvPr>
        </p:nvSpPr>
        <p:spPr>
          <a:xfrm>
            <a:off x="350983" y="1219200"/>
            <a:ext cx="11406908" cy="5384800"/>
          </a:xfrm>
        </p:spPr>
        <p:txBody>
          <a:bodyPr/>
          <a:lstStyle>
            <a:lvl1pPr marL="461951" indent="-461951">
              <a:defRPr sz="2800"/>
            </a:lvl1pPr>
            <a:lvl2pPr marL="738170" indent="-538149">
              <a:defRPr sz="2800"/>
            </a:lvl2pPr>
            <a:lvl3pPr marL="858817" indent="-474651">
              <a:defRPr sz="2800"/>
            </a:lvl3pPr>
            <a:lvl4pPr marL="1144559" indent="-522275">
              <a:defRPr sz="2800"/>
            </a:lvl4pPr>
            <a:lvl5pPr marL="1376328" indent="-507987">
              <a:defRPr sz="2800"/>
            </a:lvl5pPr>
          </a:lstStyle>
          <a:p>
            <a:pPr lvl="0"/>
            <a:r>
              <a:rPr lang="en-US" dirty="0"/>
              <a:t>Click to edit Master text styles</a:t>
            </a:r>
          </a:p>
          <a:p>
            <a:pPr lvl="1"/>
            <a:r>
              <a:rPr lang="en-US" dirty="0"/>
              <a:t>Second level</a:t>
            </a:r>
          </a:p>
          <a:p>
            <a:pPr lvl="2"/>
            <a:r>
              <a:rPr lang="en-US" dirty="0"/>
              <a:t> Third level</a:t>
            </a:r>
          </a:p>
          <a:p>
            <a:pPr lvl="3"/>
            <a:r>
              <a:rPr lang="en-US" dirty="0"/>
              <a:t> Fourth level</a:t>
            </a:r>
          </a:p>
          <a:p>
            <a:pPr lvl="4"/>
            <a:r>
              <a:rPr lang="en-US" dirty="0"/>
              <a:t> 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381000"/>
            <a:ext cx="11203517" cy="609600"/>
          </a:xfrm>
        </p:spPr>
        <p:txBody>
          <a:bodyPr/>
          <a:lstStyle/>
          <a:p>
            <a:r>
              <a:rPr lang="en-US"/>
              <a:t>Click to edit Master title style</a:t>
            </a:r>
          </a:p>
        </p:txBody>
      </p:sp>
      <p:sp>
        <p:nvSpPr>
          <p:cNvPr id="3" name="Text Placeholder 2"/>
          <p:cNvSpPr>
            <a:spLocks noGrp="1"/>
          </p:cNvSpPr>
          <p:nvPr>
            <p:ph type="body" sz="half" idx="1"/>
          </p:nvPr>
        </p:nvSpPr>
        <p:spPr>
          <a:xfrm>
            <a:off x="406400" y="1371600"/>
            <a:ext cx="55372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0" y="1371600"/>
            <a:ext cx="55372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061"/>
          <p:cNvSpPr>
            <a:spLocks noGrp="1" noChangeArrowheads="1"/>
          </p:cNvSpPr>
          <p:nvPr>
            <p:ph type="sldNum" sz="quarter" idx="10"/>
          </p:nvPr>
        </p:nvSpPr>
        <p:spPr>
          <a:xfrm>
            <a:off x="9652000" y="6477000"/>
            <a:ext cx="2540000" cy="381000"/>
          </a:xfrm>
          <a:prstGeom prst="rect">
            <a:avLst/>
          </a:prstGeom>
          <a:ln/>
        </p:spPr>
        <p:txBody>
          <a:bodyPr/>
          <a:lstStyle>
            <a:lvl1pPr>
              <a:defRPr/>
            </a:lvl1pPr>
          </a:lstStyle>
          <a:p>
            <a:pPr defTabSz="457189"/>
            <a:fld id="{F8AEC942-2407-433B-A893-91FC14D7604A}" type="slidenum">
              <a:rPr lang="en-US" altLang="en-US">
                <a:solidFill>
                  <a:srgbClr val="000000"/>
                </a:solidFill>
              </a:rPr>
              <a:pPr defTabSz="457189"/>
              <a:t>‹#›</a:t>
            </a:fld>
            <a:endParaRPr lang="en-US" altLang="en-US">
              <a:solidFill>
                <a:srgbClr val="000000"/>
              </a:solidFill>
            </a:endParaRPr>
          </a:p>
        </p:txBody>
      </p:sp>
    </p:spTree>
    <p:extLst>
      <p:ext uri="{BB962C8B-B14F-4D97-AF65-F5344CB8AC3E}">
        <p14:creationId xmlns:p14="http://schemas.microsoft.com/office/powerpoint/2010/main" val="2839055778"/>
      </p:ext>
    </p:extLst>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101600" y="850024"/>
            <a:ext cx="11887200" cy="673979"/>
          </a:xfrm>
          <a:prstGeom prst="rect">
            <a:avLst/>
          </a:prstGeom>
        </p:spPr>
        <p:txBody>
          <a:bodyPr vert="horz" lIns="91438" tIns="45719" rIns="91438" bIns="45719" rtlCol="0" anchor="b">
            <a:normAutofit/>
          </a:bodyPr>
          <a:lstStyle/>
          <a:p>
            <a:r>
              <a:rPr lang="en-US" dirty="0"/>
              <a:t>Click to edit Master title style</a:t>
            </a:r>
          </a:p>
        </p:txBody>
      </p:sp>
    </p:spTree>
    <p:extLst>
      <p:ext uri="{BB962C8B-B14F-4D97-AF65-F5344CB8AC3E}">
        <p14:creationId xmlns:p14="http://schemas.microsoft.com/office/powerpoint/2010/main" val="4053668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101600" y="850024"/>
            <a:ext cx="11887200" cy="673979"/>
          </a:xfrm>
          <a:prstGeom prst="rect">
            <a:avLst/>
          </a:prstGeom>
        </p:spPr>
        <p:txBody>
          <a:bodyPr vert="horz" lIns="91438" tIns="45719" rIns="91438" bIns="45719" rtlCol="0" anchor="b">
            <a:normAutofit/>
          </a:bodyPr>
          <a:lstStyle/>
          <a:p>
            <a:r>
              <a:rPr lang="en-US" dirty="0"/>
              <a:t>Click to edit Master title style</a:t>
            </a:r>
          </a:p>
        </p:txBody>
      </p:sp>
    </p:spTree>
    <p:extLst>
      <p:ext uri="{BB962C8B-B14F-4D97-AF65-F5344CB8AC3E}">
        <p14:creationId xmlns:p14="http://schemas.microsoft.com/office/powerpoint/2010/main" val="2605639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101600" y="850024"/>
            <a:ext cx="11887200" cy="673979"/>
          </a:xfrm>
          <a:prstGeom prst="rect">
            <a:avLst/>
          </a:prstGeom>
        </p:spPr>
        <p:txBody>
          <a:bodyPr vert="horz" lIns="91438" tIns="45719" rIns="91438" bIns="45719" rtlCol="0" anchor="b">
            <a:normAutofit/>
          </a:bodyPr>
          <a:lstStyle/>
          <a:p>
            <a:r>
              <a:rPr lang="en-US" dirty="0"/>
              <a:t>Click to edit Master title style</a:t>
            </a:r>
          </a:p>
        </p:txBody>
      </p:sp>
    </p:spTree>
    <p:extLst>
      <p:ext uri="{BB962C8B-B14F-4D97-AF65-F5344CB8AC3E}">
        <p14:creationId xmlns:p14="http://schemas.microsoft.com/office/powerpoint/2010/main" val="2304547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0" y="0"/>
            <a:ext cx="12192000" cy="914400"/>
          </a:xfrm>
          <a:prstGeom prst="rect">
            <a:avLst/>
          </a:prstGeom>
        </p:spPr>
        <p:txBody>
          <a:bodyPr rtlCol="0">
            <a:normAutofit/>
          </a:bodyPr>
          <a:lstStyle>
            <a:lvl1pPr>
              <a:defRPr lang="en-US" sz="2800" dirty="0" smtClean="0">
                <a:solidFill>
                  <a:schemeClr val="bg1"/>
                </a:solidFill>
                <a:effectLst/>
                <a:latin typeface="Arial Black" pitchFamily="34" charset="0"/>
                <a:ea typeface="ＭＳ Ｐゴシック" pitchFamily="34" charset="-128"/>
                <a:cs typeface="Arial Black" pitchFamily="34" charset="0"/>
              </a:defRPr>
            </a:lvl1pPr>
          </a:lstStyle>
          <a:p>
            <a:r>
              <a:rPr lang="en-US" dirty="0"/>
              <a:t>Click to edit Master title style</a:t>
            </a:r>
          </a:p>
        </p:txBody>
      </p:sp>
      <p:sp>
        <p:nvSpPr>
          <p:cNvPr id="3" name="Slide Number Placeholder 5"/>
          <p:cNvSpPr>
            <a:spLocks noGrp="1"/>
          </p:cNvSpPr>
          <p:nvPr>
            <p:ph type="sldNum" sz="quarter" idx="10"/>
          </p:nvPr>
        </p:nvSpPr>
        <p:spPr>
          <a:xfrm>
            <a:off x="11379200" y="6486526"/>
            <a:ext cx="812800" cy="365125"/>
          </a:xfrm>
          <a:prstGeom prst="rect">
            <a:avLst/>
          </a:prstGeom>
        </p:spPr>
        <p:txBody>
          <a:bodyPr/>
          <a:lstStyle>
            <a:lvl1pPr>
              <a:defRPr/>
            </a:lvl1pPr>
          </a:lstStyle>
          <a:p>
            <a:pPr>
              <a:defRPr/>
            </a:pPr>
            <a:fld id="{A61917A0-A6A8-498E-9A42-854B820BBA2D}"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14504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0985" y="286607"/>
            <a:ext cx="11369963" cy="673979"/>
          </a:xfrm>
          <a:prstGeom prst="rect">
            <a:avLst/>
          </a:prstGeom>
        </p:spPr>
        <p:txBody>
          <a:bodyPr vert="horz" lIns="91436" tIns="45718" rIns="91436" bIns="45718" rtlCol="0" anchor="b">
            <a:normAutofit/>
          </a:bodyPr>
          <a:lstStyle/>
          <a:p>
            <a:r>
              <a:rPr lang="en-US" dirty="0"/>
              <a:t>Click to edit Master title style</a:t>
            </a:r>
          </a:p>
        </p:txBody>
      </p:sp>
      <p:sp>
        <p:nvSpPr>
          <p:cNvPr id="3" name="Text Placeholder 2"/>
          <p:cNvSpPr>
            <a:spLocks noGrp="1"/>
          </p:cNvSpPr>
          <p:nvPr>
            <p:ph type="body" idx="1"/>
          </p:nvPr>
        </p:nvSpPr>
        <p:spPr>
          <a:xfrm>
            <a:off x="350983" y="1219203"/>
            <a:ext cx="11406908" cy="5209309"/>
          </a:xfrm>
          <a:prstGeom prst="rect">
            <a:avLst/>
          </a:prstGeom>
        </p:spPr>
        <p:txBody>
          <a:bodyPr vert="horz" lIns="91436" tIns="45718" rIns="91436" bIns="45718" rtlCol="0">
            <a:noAutofit/>
          </a:bodyPr>
          <a:lstStyle/>
          <a:p>
            <a:pPr lvl="0"/>
            <a:r>
              <a:rPr lang="en-US" dirty="0"/>
              <a:t> 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cxnSp>
        <p:nvCxnSpPr>
          <p:cNvPr id="10" name="Straight Connector 9"/>
          <p:cNvCxnSpPr/>
          <p:nvPr/>
        </p:nvCxnSpPr>
        <p:spPr>
          <a:xfrm>
            <a:off x="591131" y="1100537"/>
            <a:ext cx="109728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Slide Number Placeholder 5"/>
          <p:cNvSpPr txBox="1">
            <a:spLocks/>
          </p:cNvSpPr>
          <p:nvPr userDrawn="1"/>
        </p:nvSpPr>
        <p:spPr>
          <a:xfrm>
            <a:off x="0" y="6565686"/>
            <a:ext cx="1066800" cy="273844"/>
          </a:xfrm>
          <a:prstGeom prst="rect">
            <a:avLst/>
          </a:prstGeom>
        </p:spPr>
        <p:txBody>
          <a:bodyPr lIns="91436" tIns="45718" rIns="91436" bIns="45718"/>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F4F2234-F0AC-4578-99CD-21C2B01FA7D4}" type="slidenum">
              <a:rPr lang="en-US" sz="1600" b="0" smtClean="0"/>
              <a:pPr/>
              <a:t>‹#›</a:t>
            </a:fld>
            <a:endParaRPr lang="en-US" sz="1600" b="0" dirty="0"/>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829" r:id="rId3"/>
    <p:sldLayoutId id="2147483847" r:id="rId4"/>
    <p:sldLayoutId id="2147483848" r:id="rId5"/>
    <p:sldLayoutId id="2147483854" r:id="rId6"/>
    <p:sldLayoutId id="2147483855" r:id="rId7"/>
  </p:sldLayoutIdLst>
  <p:hf hdr="0" ftr="0" dt="0"/>
  <p:txStyles>
    <p:titleStyle>
      <a:lvl1pPr algn="ctr" defTabSz="914354" rtl="0" eaLnBrk="1" latinLnBrk="0" hangingPunct="1">
        <a:lnSpc>
          <a:spcPct val="85000"/>
        </a:lnSpc>
        <a:spcBef>
          <a:spcPct val="0"/>
        </a:spcBef>
        <a:buNone/>
        <a:defRPr sz="4400" kern="1200" spc="-51" baseline="0">
          <a:solidFill>
            <a:schemeClr val="tx1"/>
          </a:solidFill>
          <a:effectLst>
            <a:outerShdw blurRad="50800" dist="38100" dir="2700000" algn="tl" rotWithShape="0">
              <a:prstClr val="black">
                <a:alpha val="40000"/>
              </a:prstClr>
            </a:outerShdw>
          </a:effectLst>
          <a:latin typeface="Berlin Sans FB Demi" panose="020E0802020502020306" pitchFamily="34" charset="0"/>
          <a:ea typeface="+mj-ea"/>
          <a:cs typeface="+mj-cs"/>
        </a:defRPr>
      </a:lvl1pPr>
    </p:titleStyle>
    <p:bodyStyle>
      <a:lvl1pPr marL="341305" indent="-341305" algn="l" defTabSz="914354"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400" kern="1200">
          <a:solidFill>
            <a:schemeClr val="tx1"/>
          </a:solidFill>
          <a:latin typeface="+mn-lt"/>
          <a:ea typeface="+mn-ea"/>
          <a:cs typeface="+mn-cs"/>
        </a:defRPr>
      </a:lvl1pPr>
      <a:lvl2pPr marL="573074" indent="-373053" algn="l" defTabSz="914354"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400" kern="1200">
          <a:solidFill>
            <a:schemeClr val="tx1"/>
          </a:solidFill>
          <a:latin typeface="+mn-lt"/>
          <a:ea typeface="+mn-ea"/>
          <a:cs typeface="+mn-cs"/>
        </a:defRPr>
      </a:lvl2pPr>
      <a:lvl3pPr marL="684179" indent="-300023" algn="l" defTabSz="914354"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400" kern="1200">
          <a:solidFill>
            <a:schemeClr val="tx1"/>
          </a:solidFill>
          <a:latin typeface="+mn-lt"/>
          <a:ea typeface="+mn-ea"/>
          <a:cs typeface="+mn-cs"/>
        </a:defRPr>
      </a:lvl3pPr>
      <a:lvl4pPr marL="912791" indent="-290506" algn="l" defTabSz="914354"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400" kern="1200">
          <a:solidFill>
            <a:schemeClr val="tx1"/>
          </a:solidFill>
          <a:latin typeface="+mn-lt"/>
          <a:ea typeface="+mn-ea"/>
          <a:cs typeface="+mn-cs"/>
        </a:defRPr>
      </a:lvl4pPr>
      <a:lvl5pPr marL="1142971" indent="-274632" algn="l" defTabSz="914354"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400" kern="1200">
          <a:solidFill>
            <a:schemeClr val="tx1"/>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emf"/><Relationship Id="rId7" Type="http://schemas.openxmlformats.org/officeDocument/2006/relationships/image" Target="../media/image38.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hyperlink" Target="https://arxiv.org/pdf/1803.03370.pdf" TargetMode="External"/><Relationship Id="rId7" Type="http://schemas.openxmlformats.org/officeDocument/2006/relationships/image" Target="../media/image56.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5.emf"/><Relationship Id="rId5" Type="http://schemas.openxmlformats.org/officeDocument/2006/relationships/image" Target="../media/image54.emf"/><Relationship Id="rId4" Type="http://schemas.openxmlformats.org/officeDocument/2006/relationships/image" Target="../media/image53.emf"/></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8" Type="http://schemas.openxmlformats.org/officeDocument/2006/relationships/image" Target="../media/image660.png"/><Relationship Id="rId3" Type="http://schemas.openxmlformats.org/officeDocument/2006/relationships/image" Target="../media/image71.png"/><Relationship Id="rId7" Type="http://schemas.openxmlformats.org/officeDocument/2006/relationships/image" Target="../media/image65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40.png"/><Relationship Id="rId5" Type="http://schemas.openxmlformats.org/officeDocument/2006/relationships/image" Target="../media/image73.png"/><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2.png"/><Relationship Id="rId7" Type="http://schemas.openxmlformats.org/officeDocument/2006/relationships/image" Target="../media/image75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40.png"/><Relationship Id="rId5" Type="http://schemas.openxmlformats.org/officeDocument/2006/relationships/image" Target="../media/image730.png"/><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80.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tiff"/><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gif"/><Relationship Id="rId4" Type="http://schemas.openxmlformats.org/officeDocument/2006/relationships/image" Target="../media/image5.jpg"/><Relationship Id="rId9"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4.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5.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 Id="rId5" Type="http://schemas.openxmlformats.org/officeDocument/2006/relationships/image" Target="../media/image18.emf"/><Relationship Id="rId4" Type="http://schemas.openxmlformats.org/officeDocument/2006/relationships/image" Target="../media/image17.emf"/></Relationships>
</file>

<file path=ppt/slides/_rels/slide5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hanj.cs.illinois.edu/pdf/www20_ymeng.pdf"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98.png"/></Relationships>
</file>

<file path=ppt/slides/_rels/slide56.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19.jpeg"/><Relationship Id="rId7" Type="http://schemas.openxmlformats.org/officeDocument/2006/relationships/image" Target="../media/image22.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20.wmf"/><Relationship Id="rId4" Type="http://schemas.openxmlformats.org/officeDocument/2006/relationships/oleObject" Target="../embeddings/oleObject1.bin"/></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03.emf"/><Relationship Id="rId5" Type="http://schemas.openxmlformats.org/officeDocument/2006/relationships/image" Target="../media/image102.emf"/><Relationship Id="rId4" Type="http://schemas.openxmlformats.org/officeDocument/2006/relationships/image" Target="../media/image101.emf"/></Relationships>
</file>

<file path=ppt/slides/_rels/slide63.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108.emf"/></Relationships>
</file>

<file path=ppt/slides/_rels/slide68.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55.xml"/><Relationship Id="rId1" Type="http://schemas.openxmlformats.org/officeDocument/2006/relationships/slideLayout" Target="../slideLayouts/slideLayout5.xml"/><Relationship Id="rId4" Type="http://schemas.openxmlformats.org/officeDocument/2006/relationships/image" Target="../media/image110.emf"/></Relationships>
</file>

<file path=ppt/slides/_rels/slide69.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emf"/></Relationships>
</file>

<file path=ppt/slides/_rels/slide70.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61.xml"/><Relationship Id="rId1" Type="http://schemas.openxmlformats.org/officeDocument/2006/relationships/slideLayout" Target="../slideLayouts/slideLayout5.xml"/><Relationship Id="rId4" Type="http://schemas.openxmlformats.org/officeDocument/2006/relationships/image" Target="../media/image124.png"/></Relationships>
</file>

<file path=ppt/slides/_rels/slide7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9.png"/><Relationship Id="rId4" Type="http://schemas.openxmlformats.org/officeDocument/2006/relationships/image" Target="../media/image28.tiff"/></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tiff"/><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gif"/><Relationship Id="rId4" Type="http://schemas.openxmlformats.org/officeDocument/2006/relationships/image" Target="../media/image5.jpg"/><Relationship Id="rId9" Type="http://schemas.openxmlformats.org/officeDocument/2006/relationships/image" Target="../media/image10.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22.sv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22.svg"/></Relationships>
</file>

<file path=ppt/slides/_rels/slide8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22.sv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0.emf"/><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415" y="1904215"/>
            <a:ext cx="11837471" cy="1998482"/>
          </a:xfrm>
        </p:spPr>
        <p:txBody>
          <a:bodyPr>
            <a:noAutofit/>
          </a:bodyPr>
          <a:lstStyle/>
          <a:p>
            <a:pPr algn="ctr" defTabSz="1219110">
              <a:lnSpc>
                <a:spcPct val="100000"/>
              </a:lnSpc>
              <a:spcBef>
                <a:spcPts val="600"/>
              </a:spcBef>
              <a:spcAft>
                <a:spcPts val="600"/>
              </a:spcAft>
            </a:pPr>
            <a:r>
              <a:rPr lang="en-US" altLang="en-US" sz="6000" b="1" kern="0" dirty="0"/>
              <a:t>Text Mining I: Word Embedding and Spherical Text Embedding</a:t>
            </a:r>
            <a:endParaRPr lang="en-US" sz="6000" b="1" dirty="0">
              <a:solidFill>
                <a:prstClr val="black"/>
              </a:solidFill>
              <a:effectLst>
                <a:outerShdw blurRad="50800" dist="38100" dir="2700000" algn="tl" rotWithShape="0">
                  <a:prstClr val="black">
                    <a:alpha val="40000"/>
                  </a:prstClr>
                </a:outerShdw>
              </a:effectLst>
            </a:endParaRPr>
          </a:p>
        </p:txBody>
      </p:sp>
      <p:sp>
        <p:nvSpPr>
          <p:cNvPr id="3" name="Subtitle 2"/>
          <p:cNvSpPr>
            <a:spLocks noGrp="1"/>
          </p:cNvSpPr>
          <p:nvPr>
            <p:ph type="subTitle" idx="1"/>
          </p:nvPr>
        </p:nvSpPr>
        <p:spPr>
          <a:xfrm>
            <a:off x="1586163" y="4223690"/>
            <a:ext cx="10477500" cy="2209377"/>
          </a:xfrm>
        </p:spPr>
        <p:txBody>
          <a:bodyPr>
            <a:normAutofit fontScale="92500" lnSpcReduction="20000"/>
          </a:bodyPr>
          <a:lstStyle/>
          <a:p>
            <a:r>
              <a:rPr lang="en-US" sz="3000" dirty="0" err="1">
                <a:latin typeface="Arial Rounded MT Bold" panose="020F0704030504030204" pitchFamily="34" charset="0"/>
              </a:rPr>
              <a:t>Jiawei</a:t>
            </a:r>
            <a:r>
              <a:rPr lang="en-US" sz="3000" dirty="0">
                <a:latin typeface="Arial Rounded MT Bold" panose="020F0704030504030204" pitchFamily="34" charset="0"/>
              </a:rPr>
              <a:t> Han</a:t>
            </a:r>
          </a:p>
          <a:p>
            <a:r>
              <a:rPr lang="en-US" sz="3000" dirty="0">
                <a:latin typeface="Arial Rounded MT Bold" panose="020F0704030504030204" pitchFamily="34" charset="0"/>
              </a:rPr>
              <a:t>Computer Science</a:t>
            </a:r>
          </a:p>
          <a:p>
            <a:r>
              <a:rPr lang="en-US" sz="3000" dirty="0">
                <a:latin typeface="Arial Rounded MT Bold" panose="020F0704030504030204" pitchFamily="34" charset="0"/>
              </a:rPr>
              <a:t>University of Illinois at Urbana-Champaign</a:t>
            </a:r>
          </a:p>
          <a:p>
            <a:endParaRPr lang="en-US" sz="3000" dirty="0">
              <a:latin typeface="Arial Rounded MT Bold" panose="020F0704030504030204" pitchFamily="34" charset="0"/>
            </a:endParaRPr>
          </a:p>
          <a:p>
            <a:fld id="{4A8EB830-9035-584E-B8C8-C76AAAA71800}" type="datetime4">
              <a:rPr lang="en-US" sz="3000" smtClean="0">
                <a:latin typeface="Arial Rounded MT Bold" panose="020F0704030504030204" pitchFamily="34" charset="0"/>
              </a:rPr>
              <a:t>May 19, 2026</a:t>
            </a:fld>
            <a:endParaRPr lang="en-US" dirty="0"/>
          </a:p>
        </p:txBody>
      </p:sp>
      <p:sp>
        <p:nvSpPr>
          <p:cNvPr id="4" name="Slide Number Placeholder 3"/>
          <p:cNvSpPr>
            <a:spLocks noGrp="1"/>
          </p:cNvSpPr>
          <p:nvPr>
            <p:ph type="sldNum" sz="quarter" idx="4294967295"/>
          </p:nvPr>
        </p:nvSpPr>
        <p:spPr>
          <a:xfrm>
            <a:off x="4" y="6492879"/>
            <a:ext cx="1312025" cy="365125"/>
          </a:xfrm>
          <a:prstGeom prst="rect">
            <a:avLst/>
          </a:prstGeom>
        </p:spPr>
        <p:txBody>
          <a:bodyPr/>
          <a:lstStyle/>
          <a:p>
            <a:pPr defTabSz="457178"/>
            <a:fld id="{4FAB73BC-B049-4115-A692-8D63A059BFB8}" type="slidenum">
              <a:rPr lang="en-US" smtClean="0">
                <a:solidFill>
                  <a:srgbClr val="000000"/>
                </a:solidFill>
              </a:rPr>
              <a:pPr defTabSz="457178"/>
              <a:t>1</a:t>
            </a:fld>
            <a:endParaRPr lang="en-US" dirty="0">
              <a:solidFill>
                <a:srgbClr val="000000"/>
              </a:solidFill>
            </a:endParaRPr>
          </a:p>
        </p:txBody>
      </p:sp>
    </p:spTree>
    <p:extLst>
      <p:ext uri="{BB962C8B-B14F-4D97-AF65-F5344CB8AC3E}">
        <p14:creationId xmlns:p14="http://schemas.microsoft.com/office/powerpoint/2010/main" val="40404237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985" y="1"/>
            <a:ext cx="11369963" cy="1135464"/>
          </a:xfrm>
        </p:spPr>
        <p:txBody>
          <a:bodyPr>
            <a:noAutofit/>
          </a:bodyPr>
          <a:lstStyle/>
          <a:p>
            <a:r>
              <a:rPr lang="en-US" sz="4000" b="1" dirty="0">
                <a:cs typeface="Helvetica"/>
              </a:rPr>
              <a:t>Dimension Reduction Approaches: </a:t>
            </a:r>
            <a:br>
              <a:rPr lang="en-US" sz="4000" b="1" dirty="0">
                <a:cs typeface="Helvetica"/>
              </a:rPr>
            </a:br>
            <a:r>
              <a:rPr lang="en-US" sz="4000" b="1" dirty="0">
                <a:ea typeface="Helvetica" charset="0"/>
                <a:cs typeface="Helvetica" charset="0"/>
              </a:rPr>
              <a:t>Low-rank Estimation vs. Embedding Learning</a:t>
            </a:r>
          </a:p>
        </p:txBody>
      </p:sp>
      <p:sp>
        <p:nvSpPr>
          <p:cNvPr id="3" name="Content Placeholder 2"/>
          <p:cNvSpPr>
            <a:spLocks noGrp="1"/>
          </p:cNvSpPr>
          <p:nvPr>
            <p:ph idx="1"/>
          </p:nvPr>
        </p:nvSpPr>
        <p:spPr>
          <a:xfrm>
            <a:off x="759662" y="3314091"/>
            <a:ext cx="4827221" cy="3446484"/>
          </a:xfrm>
        </p:spPr>
        <p:txBody>
          <a:bodyPr/>
          <a:lstStyle/>
          <a:p>
            <a:r>
              <a:rPr lang="en-US" sz="2400" dirty="0">
                <a:ea typeface="Helvetica Light" charset="0"/>
                <a:cs typeface="Helvetica Light" charset="0"/>
              </a:rPr>
              <a:t>Low-rank estimation</a:t>
            </a:r>
          </a:p>
          <a:p>
            <a:pPr lvl="1"/>
            <a:r>
              <a:rPr lang="en-US" sz="2400" dirty="0">
                <a:ea typeface="Helvetica Light" charset="0"/>
                <a:cs typeface="Helvetica Light" charset="0"/>
              </a:rPr>
              <a:t>Data recovery</a:t>
            </a:r>
          </a:p>
          <a:p>
            <a:pPr lvl="1"/>
            <a:r>
              <a:rPr lang="en-US" sz="2400" dirty="0">
                <a:ea typeface="Helvetica Light" charset="0"/>
                <a:cs typeface="Helvetica Light" charset="0"/>
              </a:rPr>
              <a:t>Imposing low-rank assumption</a:t>
            </a:r>
          </a:p>
          <a:p>
            <a:pPr lvl="2"/>
            <a:r>
              <a:rPr lang="en-US" sz="2400" dirty="0">
                <a:ea typeface="Helvetica Light" charset="0"/>
                <a:cs typeface="Helvetica Light" charset="0"/>
              </a:rPr>
              <a:t>Regularization </a:t>
            </a:r>
          </a:p>
          <a:p>
            <a:pPr lvl="1"/>
            <a:r>
              <a:rPr lang="en-US" sz="2400" dirty="0">
                <a:ea typeface="Helvetica Light" charset="0"/>
                <a:cs typeface="Helvetica Light" charset="0"/>
              </a:rPr>
              <a:t>Low-dimension vector space</a:t>
            </a:r>
          </a:p>
          <a:p>
            <a:pPr lvl="2"/>
            <a:r>
              <a:rPr lang="en-US" sz="2400" dirty="0">
                <a:ea typeface="Helvetica Light" charset="0"/>
                <a:cs typeface="Helvetica Light" charset="0"/>
              </a:rPr>
              <a:t>Singular vectors (U)</a:t>
            </a:r>
          </a:p>
          <a:p>
            <a:pPr lvl="2"/>
            <a:r>
              <a:rPr lang="en-US" sz="2400" dirty="0">
                <a:ea typeface="Helvetica Light" charset="0"/>
                <a:cs typeface="Helvetica Light" charset="0"/>
              </a:rPr>
              <a:t>= r</a:t>
            </a:r>
          </a:p>
          <a:p>
            <a:pPr lvl="1"/>
            <a:r>
              <a:rPr lang="en-US" sz="2400" dirty="0">
                <a:ea typeface="Helvetica Light" charset="0"/>
                <a:cs typeface="Helvetica Light" charset="0"/>
              </a:rPr>
              <a:t>Low-rank Model</a:t>
            </a:r>
          </a:p>
          <a:p>
            <a:pPr lvl="2"/>
            <a:endParaRPr lang="en-US" sz="2000" dirty="0">
              <a:latin typeface="Helvetica Light" charset="0"/>
              <a:ea typeface="Helvetica Light" charset="0"/>
              <a:cs typeface="Helvetica Light" charset="0"/>
            </a:endParaRPr>
          </a:p>
        </p:txBody>
      </p:sp>
      <p:sp>
        <p:nvSpPr>
          <p:cNvPr id="5" name="Content Placeholder 2"/>
          <p:cNvSpPr txBox="1">
            <a:spLocks/>
          </p:cNvSpPr>
          <p:nvPr/>
        </p:nvSpPr>
        <p:spPr>
          <a:xfrm>
            <a:off x="6451283" y="3376580"/>
            <a:ext cx="4856447" cy="3383995"/>
          </a:xfrm>
          <a:prstGeom prst="rect">
            <a:avLst/>
          </a:prstGeom>
        </p:spPr>
        <p:txBody>
          <a:bodyPr vert="horz" lIns="91438" tIns="45719" rIns="91438" bIns="45719" rtlCol="0">
            <a:noAutofit/>
          </a:bodyPr>
          <a:lstStyle>
            <a:lvl1pPr marL="341313" indent="-341313" algn="l" defTabSz="914377"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400" kern="1200">
                <a:solidFill>
                  <a:schemeClr val="tx1"/>
                </a:solidFill>
                <a:latin typeface="+mn-lt"/>
                <a:ea typeface="+mn-ea"/>
                <a:cs typeface="+mn-cs"/>
              </a:defRPr>
            </a:lvl1pPr>
            <a:lvl2pPr marL="573088" indent="-373063" algn="l" defTabSz="914377"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400" kern="1200">
                <a:solidFill>
                  <a:schemeClr val="tx1"/>
                </a:solidFill>
                <a:latin typeface="+mn-lt"/>
                <a:ea typeface="+mn-ea"/>
                <a:cs typeface="+mn-cs"/>
              </a:defRPr>
            </a:lvl2pPr>
            <a:lvl3pPr marL="684196" indent="-300031" algn="l" defTabSz="914377"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400" kern="1200">
                <a:solidFill>
                  <a:schemeClr val="tx1"/>
                </a:solidFill>
                <a:latin typeface="+mn-lt"/>
                <a:ea typeface="+mn-ea"/>
                <a:cs typeface="+mn-cs"/>
              </a:defRPr>
            </a:lvl3pPr>
            <a:lvl4pPr marL="912813" indent="-290513" algn="l" defTabSz="914377"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400" kern="1200">
                <a:solidFill>
                  <a:schemeClr val="tx1"/>
                </a:solidFill>
                <a:latin typeface="+mn-lt"/>
                <a:ea typeface="+mn-ea"/>
                <a:cs typeface="+mn-cs"/>
              </a:defRPr>
            </a:lvl4pPr>
            <a:lvl5pPr marL="1143000" indent="-274638" algn="l" defTabSz="914377"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400" kern="1200">
                <a:solidFill>
                  <a:schemeClr val="tx1"/>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r>
              <a:rPr lang="en-US" dirty="0">
                <a:solidFill>
                  <a:srgbClr val="000000"/>
                </a:solidFill>
                <a:ea typeface="Helvetica Light" charset="0"/>
                <a:cs typeface="Helvetica Light" charset="0"/>
              </a:rPr>
              <a:t>Embedding Learning</a:t>
            </a:r>
          </a:p>
          <a:p>
            <a:pPr lvl="1"/>
            <a:r>
              <a:rPr lang="en-US" dirty="0">
                <a:solidFill>
                  <a:srgbClr val="000000"/>
                </a:solidFill>
                <a:ea typeface="Helvetica Light" charset="0"/>
                <a:cs typeface="Helvetica Light" charset="0"/>
              </a:rPr>
              <a:t>Representation Learning</a:t>
            </a:r>
          </a:p>
          <a:p>
            <a:pPr lvl="1"/>
            <a:r>
              <a:rPr lang="en-US" dirty="0">
                <a:solidFill>
                  <a:srgbClr val="000000"/>
                </a:solidFill>
                <a:ea typeface="Helvetica Light" charset="0"/>
                <a:cs typeface="Helvetica Light" charset="0"/>
              </a:rPr>
              <a:t>Project data into a low-dimensional space</a:t>
            </a:r>
          </a:p>
          <a:p>
            <a:pPr lvl="1"/>
            <a:r>
              <a:rPr lang="en-US" dirty="0">
                <a:solidFill>
                  <a:srgbClr val="000000"/>
                </a:solidFill>
                <a:ea typeface="Helvetica Light" charset="0"/>
                <a:cs typeface="Helvetica Light" charset="0"/>
              </a:rPr>
              <a:t>Low-dimensional vector space</a:t>
            </a:r>
          </a:p>
          <a:p>
            <a:pPr lvl="2"/>
            <a:r>
              <a:rPr lang="en-US" u="sng" dirty="0">
                <a:solidFill>
                  <a:srgbClr val="000000"/>
                </a:solidFill>
                <a:ea typeface="Helvetica Light" charset="0"/>
                <a:cs typeface="Helvetica Light" charset="0"/>
              </a:rPr>
              <a:t>Spanned </a:t>
            </a:r>
            <a:r>
              <a:rPr lang="en-US" dirty="0">
                <a:solidFill>
                  <a:srgbClr val="000000"/>
                </a:solidFill>
                <a:ea typeface="Helvetica Light" charset="0"/>
                <a:cs typeface="Helvetica Light" charset="0"/>
              </a:rPr>
              <a:t>by columns of U</a:t>
            </a:r>
          </a:p>
          <a:p>
            <a:pPr lvl="2"/>
            <a:r>
              <a:rPr lang="en-US" dirty="0">
                <a:solidFill>
                  <a:srgbClr val="000000"/>
                </a:solidFill>
                <a:ea typeface="Helvetica Light" charset="0"/>
                <a:cs typeface="Helvetica Light" charset="0"/>
              </a:rPr>
              <a:t>≤ f</a:t>
            </a:r>
          </a:p>
          <a:p>
            <a:pPr lvl="1"/>
            <a:r>
              <a:rPr lang="en-US" dirty="0">
                <a:solidFill>
                  <a:srgbClr val="000000"/>
                </a:solidFill>
                <a:ea typeface="Helvetica Light" charset="0"/>
                <a:cs typeface="Helvetica Light" charset="0"/>
              </a:rPr>
              <a:t>Generalized Low-rank Model</a:t>
            </a:r>
          </a:p>
        </p:txBody>
      </p:sp>
      <p:pic>
        <p:nvPicPr>
          <p:cNvPr id="6" name="Picture 5"/>
          <p:cNvPicPr>
            <a:picLocks noChangeAspect="1"/>
          </p:cNvPicPr>
          <p:nvPr/>
        </p:nvPicPr>
        <p:blipFill>
          <a:blip r:embed="rId3"/>
          <a:stretch>
            <a:fillRect/>
          </a:stretch>
        </p:blipFill>
        <p:spPr>
          <a:xfrm>
            <a:off x="459759" y="1479487"/>
            <a:ext cx="5427028" cy="1582883"/>
          </a:xfrm>
          <a:prstGeom prst="rect">
            <a:avLst/>
          </a:prstGeom>
        </p:spPr>
      </p:pic>
      <p:pic>
        <p:nvPicPr>
          <p:cNvPr id="12" name="Picture 11"/>
          <p:cNvPicPr>
            <a:picLocks noChangeAspect="1"/>
          </p:cNvPicPr>
          <p:nvPr/>
        </p:nvPicPr>
        <p:blipFill>
          <a:blip r:embed="rId4"/>
          <a:stretch>
            <a:fillRect/>
          </a:stretch>
        </p:blipFill>
        <p:spPr>
          <a:xfrm>
            <a:off x="6662299" y="1531942"/>
            <a:ext cx="3908568" cy="1617515"/>
          </a:xfrm>
          <a:prstGeom prst="rect">
            <a:avLst/>
          </a:prstGeom>
        </p:spPr>
      </p:pic>
      <p:pic>
        <p:nvPicPr>
          <p:cNvPr id="8" name="Picture 7"/>
          <p:cNvPicPr>
            <a:picLocks noChangeAspect="1"/>
          </p:cNvPicPr>
          <p:nvPr/>
        </p:nvPicPr>
        <p:blipFill>
          <a:blip r:embed="rId5"/>
          <a:stretch>
            <a:fillRect/>
          </a:stretch>
        </p:blipFill>
        <p:spPr>
          <a:xfrm>
            <a:off x="2609527" y="1135465"/>
            <a:ext cx="1356608" cy="236312"/>
          </a:xfrm>
          <a:prstGeom prst="rect">
            <a:avLst/>
          </a:prstGeom>
        </p:spPr>
      </p:pic>
      <p:pic>
        <p:nvPicPr>
          <p:cNvPr id="9" name="Picture 8"/>
          <p:cNvPicPr>
            <a:picLocks noChangeAspect="1"/>
          </p:cNvPicPr>
          <p:nvPr/>
        </p:nvPicPr>
        <p:blipFill>
          <a:blip r:embed="rId6"/>
          <a:stretch>
            <a:fillRect/>
          </a:stretch>
        </p:blipFill>
        <p:spPr>
          <a:xfrm>
            <a:off x="8398587" y="1189320"/>
            <a:ext cx="1162805" cy="236312"/>
          </a:xfrm>
          <a:prstGeom prst="rect">
            <a:avLst/>
          </a:prstGeom>
        </p:spPr>
      </p:pic>
      <p:grpSp>
        <p:nvGrpSpPr>
          <p:cNvPr id="19" name="Group 18"/>
          <p:cNvGrpSpPr/>
          <p:nvPr/>
        </p:nvGrpSpPr>
        <p:grpSpPr>
          <a:xfrm>
            <a:off x="8609069" y="3036171"/>
            <a:ext cx="3923596" cy="332882"/>
            <a:chOff x="4966008" y="5716080"/>
            <a:chExt cx="3923596" cy="332882"/>
          </a:xfrm>
        </p:grpSpPr>
        <p:sp>
          <p:nvSpPr>
            <p:cNvPr id="20" name="TextBox 19"/>
            <p:cNvSpPr txBox="1"/>
            <p:nvPr/>
          </p:nvSpPr>
          <p:spPr>
            <a:xfrm>
              <a:off x="5067789" y="5716080"/>
              <a:ext cx="3821815" cy="307777"/>
            </a:xfrm>
            <a:prstGeom prst="rect">
              <a:avLst/>
            </a:prstGeom>
            <a:noFill/>
          </p:spPr>
          <p:txBody>
            <a:bodyPr wrap="square" rtlCol="0">
              <a:spAutoFit/>
            </a:bodyPr>
            <a:lstStyle/>
            <a:p>
              <a:r>
                <a:rPr lang="en-US" sz="1400" dirty="0">
                  <a:solidFill>
                    <a:srgbClr val="000000"/>
                  </a:solidFill>
                  <a:latin typeface="Helvetica Light"/>
                  <a:cs typeface="Helvetica Light"/>
                </a:rPr>
                <a:t>: dimension in the low-dimensional space</a:t>
              </a:r>
            </a:p>
          </p:txBody>
        </p:sp>
        <p:pic>
          <p:nvPicPr>
            <p:cNvPr id="21" name="Picture 20"/>
            <p:cNvPicPr>
              <a:picLocks noChangeAspect="1"/>
            </p:cNvPicPr>
            <p:nvPr/>
          </p:nvPicPr>
          <p:blipFill>
            <a:blip r:embed="rId7"/>
            <a:stretch>
              <a:fillRect/>
            </a:stretch>
          </p:blipFill>
          <p:spPr>
            <a:xfrm>
              <a:off x="4966008" y="5777599"/>
              <a:ext cx="151644" cy="271363"/>
            </a:xfrm>
            <a:prstGeom prst="rect">
              <a:avLst/>
            </a:prstGeom>
          </p:spPr>
        </p:pic>
      </p:grpSp>
    </p:spTree>
    <p:extLst>
      <p:ext uri="{BB962C8B-B14F-4D97-AF65-F5344CB8AC3E}">
        <p14:creationId xmlns:p14="http://schemas.microsoft.com/office/powerpoint/2010/main" val="2915984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474" y="221680"/>
            <a:ext cx="12488779" cy="738909"/>
          </a:xfrm>
        </p:spPr>
        <p:txBody>
          <a:bodyPr>
            <a:normAutofit/>
          </a:bodyPr>
          <a:lstStyle/>
          <a:p>
            <a:pPr defTabSz="1219110"/>
            <a:r>
              <a:rPr lang="en-US" altLang="zh-CN" b="1" dirty="0">
                <a:ea typeface="SimSun" panose="02010600030101010101" pitchFamily="2" charset="-122"/>
              </a:rPr>
              <a:t>Outline</a:t>
            </a:r>
            <a:endParaRPr lang="en-US" b="1" dirty="0">
              <a:solidFill>
                <a:prstClr val="black"/>
              </a:solidFill>
            </a:endParaRPr>
          </a:p>
        </p:txBody>
      </p:sp>
      <p:sp>
        <p:nvSpPr>
          <p:cNvPr id="3" name="Content Placeholder 2"/>
          <p:cNvSpPr>
            <a:spLocks noGrp="1"/>
          </p:cNvSpPr>
          <p:nvPr>
            <p:ph idx="1"/>
          </p:nvPr>
        </p:nvSpPr>
        <p:spPr>
          <a:xfrm>
            <a:off x="595410" y="1098627"/>
            <a:ext cx="10937009" cy="5575401"/>
          </a:xfrm>
          <a:ln>
            <a:noFill/>
          </a:ln>
        </p:spPr>
        <p:txBody>
          <a:bodyPr/>
          <a:lstStyle/>
          <a:p>
            <a:pPr defTabSz="1219110">
              <a:spcAft>
                <a:spcPts val="600"/>
              </a:spcAft>
            </a:pPr>
            <a:r>
              <a:rPr lang="en-US" dirty="0"/>
              <a:t>Text Mining, Text Similarity and Text Embedding</a:t>
            </a:r>
            <a:endParaRPr lang="en-US" altLang="zh-CN" dirty="0">
              <a:ea typeface="SimSun" panose="02010600030101010101" pitchFamily="2" charset="-122"/>
            </a:endParaRPr>
          </a:p>
          <a:p>
            <a:pPr>
              <a:spcAft>
                <a:spcPts val="600"/>
              </a:spcAft>
            </a:pPr>
            <a:r>
              <a:rPr lang="en-US" altLang="zh-CN" dirty="0"/>
              <a:t>U</a:t>
            </a:r>
            <a:r>
              <a:rPr lang="en-US" dirty="0"/>
              <a:t>n</a:t>
            </a:r>
            <a:r>
              <a:rPr lang="en-US" altLang="zh-CN" dirty="0"/>
              <a:t>supervised</a:t>
            </a:r>
            <a:r>
              <a:rPr lang="zh-CN" altLang="en-US" dirty="0"/>
              <a:t> </a:t>
            </a:r>
            <a:r>
              <a:rPr lang="en-US" altLang="zh-CN" dirty="0"/>
              <a:t>word</a:t>
            </a:r>
            <a:r>
              <a:rPr lang="zh-CN" altLang="en-US" dirty="0"/>
              <a:t> </a:t>
            </a:r>
            <a:r>
              <a:rPr lang="en-US" altLang="zh-CN" dirty="0"/>
              <a:t>embedding</a:t>
            </a:r>
          </a:p>
          <a:p>
            <a:pPr lvl="1">
              <a:spcAft>
                <a:spcPts val="600"/>
              </a:spcAft>
            </a:pPr>
            <a:r>
              <a:rPr lang="en-US" altLang="zh-CN" dirty="0"/>
              <a:t>Context-free representation:</a:t>
            </a:r>
          </a:p>
          <a:p>
            <a:pPr lvl="2">
              <a:spcAft>
                <a:spcPts val="600"/>
              </a:spcAft>
            </a:pPr>
            <a:r>
              <a:rPr lang="en-US" altLang="zh-CN" dirty="0"/>
              <a:t>Euclidean Embedding:</a:t>
            </a:r>
            <a:r>
              <a:rPr lang="zh-CN" altLang="en-US" dirty="0"/>
              <a:t> </a:t>
            </a:r>
            <a:r>
              <a:rPr lang="en-US" altLang="zh-CN" dirty="0"/>
              <a:t>Word2Vec, </a:t>
            </a:r>
            <a:r>
              <a:rPr lang="en-US" altLang="zh-CN" dirty="0" err="1"/>
              <a:t>GloVe</a:t>
            </a:r>
            <a:r>
              <a:rPr lang="en-US" altLang="zh-CN" dirty="0"/>
              <a:t>, </a:t>
            </a:r>
            <a:r>
              <a:rPr lang="en-US" altLang="zh-CN" dirty="0" err="1"/>
              <a:t>fastText</a:t>
            </a:r>
            <a:endParaRPr lang="en-US" altLang="zh-CN" dirty="0"/>
          </a:p>
          <a:p>
            <a:pPr lvl="3">
              <a:spcAft>
                <a:spcPts val="600"/>
              </a:spcAft>
            </a:pPr>
            <a:r>
              <a:rPr lang="en-US" dirty="0"/>
              <a:t>Local-Corpus Based Embedding</a:t>
            </a:r>
            <a:endParaRPr lang="en-US" altLang="zh-CN" dirty="0"/>
          </a:p>
          <a:p>
            <a:pPr lvl="2">
              <a:spcAft>
                <a:spcPts val="600"/>
              </a:spcAft>
            </a:pPr>
            <a:r>
              <a:rPr lang="en-US" altLang="zh-CN" dirty="0">
                <a:solidFill>
                  <a:schemeClr val="bg1">
                    <a:lumMod val="85000"/>
                  </a:schemeClr>
                </a:solidFill>
              </a:rPr>
              <a:t>Hyperbolic Embedding: </a:t>
            </a:r>
            <a:r>
              <a:rPr lang="en-US" altLang="zh-CN" dirty="0" err="1">
                <a:solidFill>
                  <a:schemeClr val="bg1">
                    <a:lumMod val="85000"/>
                  </a:schemeClr>
                </a:solidFill>
              </a:rPr>
              <a:t>Poincaré</a:t>
            </a:r>
            <a:r>
              <a:rPr lang="en-US" altLang="zh-CN" dirty="0">
                <a:solidFill>
                  <a:schemeClr val="bg1">
                    <a:lumMod val="85000"/>
                  </a:schemeClr>
                </a:solidFill>
              </a:rPr>
              <a:t> and Lorentz Embedding</a:t>
            </a:r>
          </a:p>
          <a:p>
            <a:pPr lvl="2">
              <a:spcAft>
                <a:spcPts val="600"/>
              </a:spcAft>
            </a:pPr>
            <a:r>
              <a:rPr lang="en-US" altLang="zh-CN" dirty="0">
                <a:solidFill>
                  <a:schemeClr val="bg1">
                    <a:lumMod val="85000"/>
                  </a:schemeClr>
                </a:solidFill>
              </a:rPr>
              <a:t>Spherical Text Embedding: </a:t>
            </a:r>
            <a:r>
              <a:rPr lang="en-US" altLang="zh-CN" dirty="0" err="1">
                <a:solidFill>
                  <a:schemeClr val="bg1">
                    <a:lumMod val="85000"/>
                  </a:schemeClr>
                </a:solidFill>
              </a:rPr>
              <a:t>JoSE</a:t>
            </a:r>
            <a:r>
              <a:rPr lang="en-US" altLang="zh-CN" dirty="0">
                <a:solidFill>
                  <a:schemeClr val="bg1">
                    <a:lumMod val="85000"/>
                  </a:schemeClr>
                </a:solidFill>
              </a:rPr>
              <a:t> (Joint Spherical Text Embedding)</a:t>
            </a:r>
          </a:p>
          <a:p>
            <a:pPr lvl="1">
              <a:spcAft>
                <a:spcPts val="600"/>
              </a:spcAft>
            </a:pPr>
            <a:r>
              <a:rPr lang="en-US" altLang="zh-CN" dirty="0"/>
              <a:t>Contextualized representation: </a:t>
            </a:r>
            <a:r>
              <a:rPr lang="en-US" altLang="zh-CN" dirty="0" err="1"/>
              <a:t>ELMo</a:t>
            </a:r>
            <a:r>
              <a:rPr lang="en-US" altLang="zh-CN" dirty="0"/>
              <a:t>, BERT, </a:t>
            </a:r>
            <a:r>
              <a:rPr lang="en-US" altLang="zh-CN" dirty="0" err="1"/>
              <a:t>XLNet</a:t>
            </a:r>
            <a:endParaRPr lang="en-US" altLang="zh-CN" dirty="0"/>
          </a:p>
          <a:p>
            <a:pPr>
              <a:spcAft>
                <a:spcPts val="600"/>
              </a:spcAft>
            </a:pPr>
            <a:r>
              <a:rPr lang="en-US" altLang="zh-CN" dirty="0" err="1">
                <a:solidFill>
                  <a:prstClr val="black"/>
                </a:solidFill>
              </a:rPr>
              <a:t>CatE</a:t>
            </a:r>
            <a:r>
              <a:rPr lang="en-US" altLang="zh-CN" dirty="0">
                <a:solidFill>
                  <a:prstClr val="black"/>
                </a:solidFill>
              </a:rPr>
              <a:t>: </a:t>
            </a:r>
            <a:r>
              <a:rPr lang="en-US" dirty="0"/>
              <a:t>Category-Name Guided Text Embedding</a:t>
            </a:r>
            <a:r>
              <a:rPr lang="en-US" dirty="0">
                <a:solidFill>
                  <a:prstClr val="black"/>
                </a:solidFill>
              </a:rPr>
              <a:t> for </a:t>
            </a:r>
            <a:r>
              <a:rPr lang="en-US" dirty="0"/>
              <a:t>Topic Mining </a:t>
            </a:r>
          </a:p>
          <a:p>
            <a:pPr>
              <a:spcAft>
                <a:spcPts val="600"/>
              </a:spcAft>
            </a:pPr>
            <a:r>
              <a:rPr lang="en-US" altLang="zh-CN" dirty="0">
                <a:solidFill>
                  <a:prstClr val="black"/>
                </a:solidFill>
              </a:rPr>
              <a:t>Looking Forward</a:t>
            </a:r>
          </a:p>
        </p:txBody>
      </p:sp>
      <p:sp>
        <p:nvSpPr>
          <p:cNvPr id="5" name="Striped Right Arrow 4"/>
          <p:cNvSpPr/>
          <p:nvPr/>
        </p:nvSpPr>
        <p:spPr>
          <a:xfrm rot="9056077">
            <a:off x="5862735" y="1588308"/>
            <a:ext cx="466531" cy="513889"/>
          </a:xfrm>
          <a:prstGeom prst="stripedRightArrow">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Striped Right Arrow 4">
            <a:extLst>
              <a:ext uri="{FF2B5EF4-FFF2-40B4-BE49-F238E27FC236}">
                <a16:creationId xmlns:a16="http://schemas.microsoft.com/office/drawing/2014/main" id="{F4E55A51-D3C9-4B20-9BAF-31841B5A0F3D}"/>
              </a:ext>
            </a:extLst>
          </p:cNvPr>
          <p:cNvSpPr/>
          <p:nvPr/>
        </p:nvSpPr>
        <p:spPr>
          <a:xfrm rot="9056077">
            <a:off x="5673886" y="2123656"/>
            <a:ext cx="344070" cy="410493"/>
          </a:xfrm>
          <a:prstGeom prst="stripedRightArrow">
            <a:avLst>
              <a:gd name="adj1" fmla="val 50000"/>
              <a:gd name="adj2" fmla="val 51186"/>
            </a:avLst>
          </a:prstGeom>
          <a:solidFill>
            <a:srgbClr val="008080"/>
          </a:solidFill>
          <a:ln>
            <a:solidFill>
              <a:srgbClr val="F0CD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Striped Right Arrow 4">
            <a:extLst>
              <a:ext uri="{FF2B5EF4-FFF2-40B4-BE49-F238E27FC236}">
                <a16:creationId xmlns:a16="http://schemas.microsoft.com/office/drawing/2014/main" id="{2FDA3121-C512-4256-9907-9CF9F94DC448}"/>
              </a:ext>
            </a:extLst>
          </p:cNvPr>
          <p:cNvSpPr/>
          <p:nvPr/>
        </p:nvSpPr>
        <p:spPr>
          <a:xfrm rot="9056077">
            <a:off x="8791447" y="2787131"/>
            <a:ext cx="226614" cy="354192"/>
          </a:xfrm>
          <a:prstGeom prst="stripedRightArrow">
            <a:avLst>
              <a:gd name="adj1" fmla="val 50000"/>
              <a:gd name="adj2" fmla="val 51186"/>
            </a:avLst>
          </a:prstGeom>
          <a:solidFill>
            <a:srgbClr val="F0CDB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3578990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Word2Vec and Word Embedding</a:t>
            </a:r>
          </a:p>
        </p:txBody>
      </p:sp>
      <p:sp>
        <p:nvSpPr>
          <p:cNvPr id="3" name="Content Placeholder 2"/>
          <p:cNvSpPr>
            <a:spLocks noGrp="1"/>
          </p:cNvSpPr>
          <p:nvPr>
            <p:ph idx="1"/>
          </p:nvPr>
        </p:nvSpPr>
        <p:spPr>
          <a:xfrm>
            <a:off x="583096" y="1179444"/>
            <a:ext cx="10880034" cy="5417124"/>
          </a:xfrm>
        </p:spPr>
        <p:txBody>
          <a:bodyPr/>
          <a:lstStyle/>
          <a:p>
            <a:r>
              <a:rPr lang="en-US" sz="2400" dirty="0"/>
              <a:t>Word2vec: A two-layer neural net that processes text </a:t>
            </a:r>
          </a:p>
          <a:p>
            <a:pPr lvl="2"/>
            <a:r>
              <a:rPr lang="en-US" sz="2400" dirty="0"/>
              <a:t>Proposed by T. </a:t>
            </a:r>
            <a:r>
              <a:rPr lang="en-US" sz="2400" dirty="0" err="1"/>
              <a:t>Mikolov</a:t>
            </a:r>
            <a:r>
              <a:rPr lang="en-US" sz="2400" dirty="0"/>
              <a:t> et al. at Google (2013)</a:t>
            </a:r>
          </a:p>
          <a:p>
            <a:pPr lvl="1"/>
            <a:r>
              <a:rPr lang="en-US" sz="2400" dirty="0"/>
              <a:t>Input: A large text corpus</a:t>
            </a:r>
          </a:p>
          <a:p>
            <a:pPr lvl="1"/>
            <a:r>
              <a:rPr lang="en-US" sz="2400" dirty="0"/>
              <a:t>Output: A set of vectors, feature vectors for words in that corpus, of 10</a:t>
            </a:r>
            <a:r>
              <a:rPr lang="en-US" sz="2400" baseline="30000" dirty="0"/>
              <a:t>2</a:t>
            </a:r>
            <a:r>
              <a:rPr lang="en-US" sz="2400" dirty="0"/>
              <a:t> dimensions </a:t>
            </a:r>
          </a:p>
          <a:p>
            <a:r>
              <a:rPr lang="en-US" sz="2400" dirty="0"/>
              <a:t>Words sharing common contexts are embedded in close proximity in the vector space</a:t>
            </a:r>
          </a:p>
          <a:p>
            <a:pPr lvl="1"/>
            <a:r>
              <a:rPr lang="en-US" sz="2400" dirty="0"/>
              <a:t>Embedding vectors created by Word2vec: better than LSA (Latent Semantic Analysis)</a:t>
            </a:r>
          </a:p>
          <a:p>
            <a:pPr lvl="1"/>
            <a:r>
              <a:rPr lang="en-US" sz="2400" dirty="0"/>
              <a:t>E.g., Sweden </a:t>
            </a:r>
            <a:r>
              <a:rPr lang="en-US" sz="2400" dirty="0">
                <a:latin typeface="Calibri" panose="020F0502020204030204" pitchFamily="34" charset="0"/>
              </a:rPr>
              <a:t>→ Norway, Denmark, Finland, Switzerland, Belgium, Netherlands, …</a:t>
            </a:r>
          </a:p>
          <a:p>
            <a:r>
              <a:rPr lang="en-US" sz="2400" dirty="0"/>
              <a:t>Given enough data, usage and contexts, Word2vec can make highly accurate guesses about a word’s meaning based on past appearances</a:t>
            </a:r>
          </a:p>
          <a:p>
            <a:endParaRPr lang="en-US" sz="2400" dirty="0"/>
          </a:p>
          <a:p>
            <a:endParaRPr lang="en-US" sz="2400" dirty="0"/>
          </a:p>
        </p:txBody>
      </p:sp>
    </p:spTree>
    <p:extLst>
      <p:ext uri="{BB962C8B-B14F-4D97-AF65-F5344CB8AC3E}">
        <p14:creationId xmlns:p14="http://schemas.microsoft.com/office/powerpoint/2010/main" val="2058091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Word2Vec: </a:t>
            </a:r>
            <a:r>
              <a:rPr lang="en-US" dirty="0">
                <a:solidFill>
                  <a:srgbClr val="000000"/>
                </a:solidFill>
              </a:rPr>
              <a:t>CBOW vs. Skip-Gram Models</a:t>
            </a:r>
            <a:endParaRPr lang="en-US" b="1" dirty="0"/>
          </a:p>
        </p:txBody>
      </p:sp>
      <p:pic>
        <p:nvPicPr>
          <p:cNvPr id="4"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0692" y="4129237"/>
            <a:ext cx="7256075" cy="2699921"/>
          </a:xfrm>
          <a:prstGeom prst="rect">
            <a:avLst/>
          </a:prstGeom>
        </p:spPr>
      </p:pic>
      <p:sp>
        <p:nvSpPr>
          <p:cNvPr id="5" name="Content Placeholder 2"/>
          <p:cNvSpPr txBox="1">
            <a:spLocks/>
          </p:cNvSpPr>
          <p:nvPr/>
        </p:nvSpPr>
        <p:spPr>
          <a:xfrm>
            <a:off x="513747" y="1077158"/>
            <a:ext cx="11369963" cy="2917326"/>
          </a:xfrm>
          <a:prstGeom prst="rect">
            <a:avLst/>
          </a:prstGeom>
        </p:spPr>
        <p:txBody>
          <a:bodyPr vert="horz" lIns="91436" tIns="45718" rIns="91436" bIns="45718" rtlCol="0">
            <a:noAutofit/>
          </a:bodyPr>
          <a:lstStyle>
            <a:lvl1pPr marL="461951" indent="-461951" algn="l" defTabSz="914354"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800" kern="1200">
                <a:solidFill>
                  <a:schemeClr val="tx1"/>
                </a:solidFill>
                <a:latin typeface="+mn-lt"/>
                <a:ea typeface="+mn-ea"/>
                <a:cs typeface="+mn-cs"/>
              </a:defRPr>
            </a:lvl1pPr>
            <a:lvl2pPr marL="738170" indent="-538149" algn="l" defTabSz="914354"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800" kern="1200">
                <a:solidFill>
                  <a:schemeClr val="tx1"/>
                </a:solidFill>
                <a:latin typeface="+mn-lt"/>
                <a:ea typeface="+mn-ea"/>
                <a:cs typeface="+mn-cs"/>
              </a:defRPr>
            </a:lvl2pPr>
            <a:lvl3pPr marL="858817" indent="-474651" algn="l" defTabSz="914354"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800" kern="1200">
                <a:solidFill>
                  <a:schemeClr val="tx1"/>
                </a:solidFill>
                <a:latin typeface="+mn-lt"/>
                <a:ea typeface="+mn-ea"/>
                <a:cs typeface="+mn-cs"/>
              </a:defRPr>
            </a:lvl3pPr>
            <a:lvl4pPr marL="1144559" indent="-522275" algn="l" defTabSz="914354"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800" kern="1200">
                <a:solidFill>
                  <a:schemeClr val="tx1"/>
                </a:solidFill>
                <a:latin typeface="+mn-lt"/>
                <a:ea typeface="+mn-ea"/>
                <a:cs typeface="+mn-cs"/>
              </a:defRPr>
            </a:lvl4pPr>
            <a:lvl5pPr marL="1376328" indent="-507987" algn="l" defTabSz="914354"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800" kern="1200">
                <a:solidFill>
                  <a:schemeClr val="tx1"/>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r>
              <a:rPr lang="en-US" sz="2400" dirty="0">
                <a:solidFill>
                  <a:srgbClr val="000000"/>
                </a:solidFill>
              </a:rPr>
              <a:t>Two model architectures:  </a:t>
            </a:r>
            <a:r>
              <a:rPr lang="en-US" sz="2400" dirty="0">
                <a:latin typeface="medium-content-serif-font"/>
              </a:rPr>
              <a:t>Given a set of sentences (also called </a:t>
            </a:r>
            <a:r>
              <a:rPr lang="en-US" sz="2400" b="1" dirty="0">
                <a:latin typeface="medium-content-serif-font"/>
              </a:rPr>
              <a:t>corpus</a:t>
            </a:r>
            <a:r>
              <a:rPr lang="en-US" sz="2400" dirty="0">
                <a:latin typeface="medium-content-serif-font"/>
              </a:rPr>
              <a:t>),</a:t>
            </a:r>
            <a:endParaRPr lang="en-US" sz="2400" dirty="0">
              <a:solidFill>
                <a:srgbClr val="000000"/>
              </a:solidFill>
            </a:endParaRPr>
          </a:p>
          <a:p>
            <a:pPr lvl="1"/>
            <a:r>
              <a:rPr lang="en-US" sz="2400" dirty="0">
                <a:solidFill>
                  <a:srgbClr val="000000"/>
                </a:solidFill>
              </a:rPr>
              <a:t>Continuous bag-of-words (CBOW): U</a:t>
            </a:r>
            <a:r>
              <a:rPr lang="en-US" sz="2400" dirty="0">
                <a:latin typeface="medium-content-serif-font"/>
              </a:rPr>
              <a:t>ses the contexts to predict the current word</a:t>
            </a:r>
          </a:p>
          <a:p>
            <a:pPr lvl="3"/>
            <a:r>
              <a:rPr lang="en-US" sz="2400" i="1" dirty="0"/>
              <a:t>faster than skip-gram, slightly better accuracy for the frequent words </a:t>
            </a:r>
          </a:p>
          <a:p>
            <a:pPr lvl="2"/>
            <a:r>
              <a:rPr lang="en-US" sz="2400" dirty="0">
                <a:solidFill>
                  <a:srgbClr val="000000"/>
                </a:solidFill>
              </a:rPr>
              <a:t>Skip-gram:  </a:t>
            </a:r>
            <a:r>
              <a:rPr lang="en-US" sz="2400" dirty="0">
                <a:latin typeface="medium-content-serif-font"/>
              </a:rPr>
              <a:t>Uses the current word to predict its neighbors (its context)</a:t>
            </a:r>
          </a:p>
          <a:p>
            <a:pPr lvl="3"/>
            <a:r>
              <a:rPr lang="en-US" sz="2400" dirty="0">
                <a:solidFill>
                  <a:srgbClr val="000000"/>
                </a:solidFill>
              </a:rPr>
              <a:t>Weigh nearby context words more heavily than more distant context words</a:t>
            </a:r>
          </a:p>
          <a:p>
            <a:pPr lvl="3"/>
            <a:r>
              <a:rPr lang="en-US" sz="2400" i="1" dirty="0"/>
              <a:t>Works well with small amount of the training data, represents well even rare words or phrases</a:t>
            </a:r>
            <a:endParaRPr lang="en-US" sz="2000" dirty="0">
              <a:solidFill>
                <a:srgbClr val="000000"/>
              </a:solidFill>
            </a:endParaRPr>
          </a:p>
        </p:txBody>
      </p:sp>
    </p:spTree>
    <p:extLst>
      <p:ext uri="{BB962C8B-B14F-4D97-AF65-F5344CB8AC3E}">
        <p14:creationId xmlns:p14="http://schemas.microsoft.com/office/powerpoint/2010/main" val="40831874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 name="Shape 86"/>
          <p:cNvSpPr txBox="1">
            <a:spLocks noGrp="1"/>
          </p:cNvSpPr>
          <p:nvPr>
            <p:ph type="title"/>
          </p:nvPr>
        </p:nvSpPr>
        <p:spPr>
          <a:xfrm>
            <a:off x="350984" y="286606"/>
            <a:ext cx="11369965" cy="673981"/>
          </a:xfrm>
          <a:prstGeom prst="rect">
            <a:avLst/>
          </a:prstGeom>
        </p:spPr>
        <p:txBody>
          <a:bodyPr/>
          <a:lstStyle/>
          <a:p>
            <a:pPr defTabSz="886923">
              <a:defRPr sz="3783" spc="-97">
                <a:effectLst>
                  <a:outerShdw blurRad="49276" dist="36957" dir="2700000" rotWithShape="0">
                    <a:srgbClr val="000000">
                      <a:alpha val="40000"/>
                    </a:srgbClr>
                  </a:outerShdw>
                </a:effectLst>
              </a:defRPr>
            </a:pPr>
            <a:r>
              <a:rPr lang="en-US" altLang="zh-CN" dirty="0"/>
              <a:t>Unsupervised</a:t>
            </a:r>
            <a:r>
              <a:rPr lang="zh-CN" altLang="en-US" dirty="0"/>
              <a:t> </a:t>
            </a:r>
            <a:r>
              <a:rPr lang="en-US" altLang="zh-CN" dirty="0"/>
              <a:t>Word</a:t>
            </a:r>
            <a:r>
              <a:rPr lang="zh-CN" altLang="en-US" dirty="0"/>
              <a:t> </a:t>
            </a:r>
            <a:r>
              <a:rPr lang="en-US" altLang="zh-CN" dirty="0"/>
              <a:t>Embedding:</a:t>
            </a:r>
            <a:r>
              <a:rPr lang="zh-CN" altLang="en-US" dirty="0"/>
              <a:t> </a:t>
            </a:r>
            <a:r>
              <a:rPr dirty="0"/>
              <a:t>Word2Vec</a:t>
            </a:r>
          </a:p>
        </p:txBody>
      </p:sp>
      <p:sp>
        <p:nvSpPr>
          <p:cNvPr id="942" name="Shape 87"/>
          <p:cNvSpPr txBox="1">
            <a:spLocks noGrp="1"/>
          </p:cNvSpPr>
          <p:nvPr>
            <p:ph type="body" sz="quarter" idx="1"/>
          </p:nvPr>
        </p:nvSpPr>
        <p:spPr>
          <a:xfrm>
            <a:off x="550027" y="1288431"/>
            <a:ext cx="10893553" cy="5092049"/>
          </a:xfrm>
          <a:prstGeom prst="rect">
            <a:avLst/>
          </a:prstGeom>
        </p:spPr>
        <p:txBody>
          <a:bodyPr>
            <a:normAutofit/>
          </a:bodyPr>
          <a:lstStyle/>
          <a:p>
            <a:pPr marL="259391" indent="-259391" defTabSz="694909">
              <a:spcBef>
                <a:spcPts val="400"/>
              </a:spcBef>
              <a:defRPr sz="2128"/>
            </a:pPr>
            <a:r>
              <a:rPr lang="en-US" dirty="0"/>
              <a:t>Unsupervised word</a:t>
            </a:r>
            <a:r>
              <a:rPr dirty="0"/>
              <a:t> embedding learning</a:t>
            </a:r>
            <a:r>
              <a:rPr lang="en-US" dirty="0"/>
              <a:t> </a:t>
            </a:r>
            <a:r>
              <a:rPr dirty="0"/>
              <a:t>pushes together terms that share same or similar contexts</a:t>
            </a:r>
            <a:endParaRPr lang="en-US" dirty="0"/>
          </a:p>
          <a:p>
            <a:pPr marL="259391" indent="-259391" defTabSz="694909">
              <a:spcBef>
                <a:spcPts val="400"/>
              </a:spcBef>
              <a:defRPr sz="2128"/>
            </a:pPr>
            <a:r>
              <a:rPr lang="en-US" dirty="0"/>
              <a:t>Specifically, Word2Vec maximizes the probability of observing a word based on its contexts</a:t>
            </a:r>
            <a:endParaRPr dirty="0"/>
          </a:p>
          <a:p>
            <a:pPr marL="259391" indent="-259391" defTabSz="694909">
              <a:spcBef>
                <a:spcPts val="400"/>
              </a:spcBef>
              <a:defRPr sz="2128"/>
            </a:pPr>
            <a:r>
              <a:rPr lang="en-US" dirty="0"/>
              <a:t>As a result, s</a:t>
            </a:r>
            <a:r>
              <a:rPr dirty="0"/>
              <a:t>emantically coherent terms are more likely to have close embeddings</a:t>
            </a:r>
          </a:p>
        </p:txBody>
      </p:sp>
      <p:pic>
        <p:nvPicPr>
          <p:cNvPr id="943" name="pasted-image.pdf" descr="pasted-image.pdf"/>
          <p:cNvPicPr>
            <a:picLocks noChangeAspect="1"/>
          </p:cNvPicPr>
          <p:nvPr/>
        </p:nvPicPr>
        <p:blipFill>
          <a:blip r:embed="rId2"/>
          <a:stretch>
            <a:fillRect/>
          </a:stretch>
        </p:blipFill>
        <p:spPr>
          <a:xfrm>
            <a:off x="5861261" y="2606912"/>
            <a:ext cx="5408340" cy="3867334"/>
          </a:xfrm>
          <a:prstGeom prst="rect">
            <a:avLst/>
          </a:prstGeom>
          <a:ln w="12700">
            <a:miter lim="400000"/>
          </a:ln>
        </p:spPr>
      </p:pic>
      <p:pic>
        <p:nvPicPr>
          <p:cNvPr id="2" name="Picture 1">
            <a:extLst>
              <a:ext uri="{FF2B5EF4-FFF2-40B4-BE49-F238E27FC236}">
                <a16:creationId xmlns:a16="http://schemas.microsoft.com/office/drawing/2014/main" id="{B776A71C-405F-7642-A289-7E4A6D7C43D3}"/>
              </a:ext>
            </a:extLst>
          </p:cNvPr>
          <p:cNvPicPr>
            <a:picLocks noChangeAspect="1"/>
          </p:cNvPicPr>
          <p:nvPr/>
        </p:nvPicPr>
        <p:blipFill>
          <a:blip r:embed="rId3"/>
          <a:stretch>
            <a:fillRect/>
          </a:stretch>
        </p:blipFill>
        <p:spPr>
          <a:xfrm>
            <a:off x="1473937" y="3684754"/>
            <a:ext cx="3485023" cy="989466"/>
          </a:xfrm>
          <a:prstGeom prst="rect">
            <a:avLst/>
          </a:prstGeom>
        </p:spPr>
      </p:pic>
      <p:pic>
        <p:nvPicPr>
          <p:cNvPr id="3" name="Picture 2">
            <a:extLst>
              <a:ext uri="{FF2B5EF4-FFF2-40B4-BE49-F238E27FC236}">
                <a16:creationId xmlns:a16="http://schemas.microsoft.com/office/drawing/2014/main" id="{49B5B5D0-D0D6-344F-8B89-0F188508A466}"/>
              </a:ext>
            </a:extLst>
          </p:cNvPr>
          <p:cNvPicPr>
            <a:picLocks noChangeAspect="1"/>
          </p:cNvPicPr>
          <p:nvPr/>
        </p:nvPicPr>
        <p:blipFill>
          <a:blip r:embed="rId4"/>
          <a:stretch>
            <a:fillRect/>
          </a:stretch>
        </p:blipFill>
        <p:spPr>
          <a:xfrm>
            <a:off x="1498001" y="4921784"/>
            <a:ext cx="3415287" cy="1095163"/>
          </a:xfrm>
          <a:prstGeom prst="rect">
            <a:avLst/>
          </a:prstGeom>
        </p:spPr>
      </p:pic>
      <p:sp>
        <p:nvSpPr>
          <p:cNvPr id="9" name="Rectangle 8">
            <a:extLst>
              <a:ext uri="{FF2B5EF4-FFF2-40B4-BE49-F238E27FC236}">
                <a16:creationId xmlns:a16="http://schemas.microsoft.com/office/drawing/2014/main" id="{475911A1-236B-0C46-80B5-9CF260A5B7D2}"/>
              </a:ext>
            </a:extLst>
          </p:cNvPr>
          <p:cNvSpPr/>
          <p:nvPr/>
        </p:nvSpPr>
        <p:spPr>
          <a:xfrm>
            <a:off x="1005840" y="3000034"/>
            <a:ext cx="4855421" cy="612527"/>
          </a:xfrm>
          <a:prstGeom prst="rect">
            <a:avLst/>
          </a:prstGeom>
          <a:noFill/>
          <a:ln w="28575">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mj-lt"/>
              </a:rPr>
              <a:t>Co-occurred</a:t>
            </a:r>
            <a:r>
              <a:rPr lang="zh-CN" altLang="en-US" dirty="0">
                <a:solidFill>
                  <a:schemeClr val="tx1"/>
                </a:solidFill>
                <a:latin typeface="+mj-lt"/>
              </a:rPr>
              <a:t> </a:t>
            </a:r>
            <a:r>
              <a:rPr lang="en-US" altLang="zh-CN" dirty="0">
                <a:solidFill>
                  <a:schemeClr val="tx1"/>
                </a:solidFill>
                <a:latin typeface="+mj-lt"/>
              </a:rPr>
              <a:t>words</a:t>
            </a:r>
            <a:r>
              <a:rPr lang="zh-CN" altLang="en-US" dirty="0">
                <a:solidFill>
                  <a:schemeClr val="tx1"/>
                </a:solidFill>
                <a:latin typeface="+mj-lt"/>
              </a:rPr>
              <a:t> </a:t>
            </a:r>
            <a:r>
              <a:rPr lang="en-US" altLang="zh-CN" dirty="0">
                <a:solidFill>
                  <a:schemeClr val="tx1"/>
                </a:solidFill>
                <a:latin typeface="+mj-lt"/>
              </a:rPr>
              <a:t>in</a:t>
            </a:r>
            <a:r>
              <a:rPr lang="zh-CN" altLang="en-US" dirty="0">
                <a:solidFill>
                  <a:schemeClr val="tx1"/>
                </a:solidFill>
                <a:latin typeface="+mj-lt"/>
              </a:rPr>
              <a:t> </a:t>
            </a:r>
            <a:r>
              <a:rPr lang="en-US" altLang="zh-CN" dirty="0">
                <a:solidFill>
                  <a:schemeClr val="tx1"/>
                </a:solidFill>
                <a:latin typeface="+mj-lt"/>
              </a:rPr>
              <a:t>a</a:t>
            </a:r>
            <a:r>
              <a:rPr lang="zh-CN" altLang="en-US" dirty="0">
                <a:solidFill>
                  <a:schemeClr val="tx1"/>
                </a:solidFill>
                <a:latin typeface="+mj-lt"/>
              </a:rPr>
              <a:t> </a:t>
            </a:r>
            <a:r>
              <a:rPr lang="en-US" altLang="zh-CN" dirty="0">
                <a:solidFill>
                  <a:schemeClr val="tx1"/>
                </a:solidFill>
                <a:latin typeface="+mj-lt"/>
              </a:rPr>
              <a:t>local</a:t>
            </a:r>
            <a:r>
              <a:rPr lang="zh-CN" altLang="en-US" dirty="0">
                <a:solidFill>
                  <a:schemeClr val="tx1"/>
                </a:solidFill>
                <a:latin typeface="+mj-lt"/>
              </a:rPr>
              <a:t> </a:t>
            </a:r>
            <a:r>
              <a:rPr lang="en-US" altLang="zh-CN" dirty="0">
                <a:solidFill>
                  <a:schemeClr val="tx1"/>
                </a:solidFill>
                <a:latin typeface="+mj-lt"/>
              </a:rPr>
              <a:t>context</a:t>
            </a:r>
            <a:r>
              <a:rPr lang="zh-CN" altLang="en-US" dirty="0">
                <a:solidFill>
                  <a:schemeClr val="tx1"/>
                </a:solidFill>
                <a:latin typeface="+mj-lt"/>
              </a:rPr>
              <a:t> </a:t>
            </a:r>
            <a:r>
              <a:rPr lang="en-US" altLang="zh-CN" dirty="0">
                <a:solidFill>
                  <a:schemeClr val="tx1"/>
                </a:solidFill>
                <a:latin typeface="+mj-lt"/>
              </a:rPr>
              <a:t>window</a:t>
            </a:r>
            <a:endParaRPr lang="en-US" dirty="0">
              <a:solidFill>
                <a:schemeClr val="tx1"/>
              </a:solidFill>
              <a:latin typeface="+mj-lt"/>
            </a:endParaRPr>
          </a:p>
        </p:txBody>
      </p:sp>
      <p:cxnSp>
        <p:nvCxnSpPr>
          <p:cNvPr id="10" name="Straight Arrow Connector 9">
            <a:extLst>
              <a:ext uri="{FF2B5EF4-FFF2-40B4-BE49-F238E27FC236}">
                <a16:creationId xmlns:a16="http://schemas.microsoft.com/office/drawing/2014/main" id="{258E16AF-4960-A94D-ADF1-C1E5884B761A}"/>
              </a:ext>
            </a:extLst>
          </p:cNvPr>
          <p:cNvCxnSpPr>
            <a:cxnSpLocks/>
            <a:endCxn id="9" idx="2"/>
          </p:cNvCxnSpPr>
          <p:nvPr/>
        </p:nvCxnSpPr>
        <p:spPr>
          <a:xfrm flipH="1" flipV="1">
            <a:off x="3433551" y="3612561"/>
            <a:ext cx="767800" cy="338124"/>
          </a:xfrm>
          <a:prstGeom prst="straightConnector1">
            <a:avLst/>
          </a:prstGeom>
          <a:ln w="19050">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E674056-BE3C-7F4F-B1A8-43C2FDC1E9E7}"/>
              </a:ext>
            </a:extLst>
          </p:cNvPr>
          <p:cNvSpPr/>
          <p:nvPr/>
        </p:nvSpPr>
        <p:spPr>
          <a:xfrm>
            <a:off x="3964004" y="3962715"/>
            <a:ext cx="921022" cy="350211"/>
          </a:xfrm>
          <a:prstGeom prst="rect">
            <a:avLst/>
          </a:prstGeom>
          <a:noFill/>
          <a:ln w="28575">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矩形 5">
            <a:extLst>
              <a:ext uri="{FF2B5EF4-FFF2-40B4-BE49-F238E27FC236}">
                <a16:creationId xmlns:a16="http://schemas.microsoft.com/office/drawing/2014/main" id="{DE9687DF-34F3-42B9-85FC-05E4DE0D8809}"/>
              </a:ext>
            </a:extLst>
          </p:cNvPr>
          <p:cNvSpPr/>
          <p:nvPr/>
        </p:nvSpPr>
        <p:spPr>
          <a:xfrm>
            <a:off x="317258" y="6159482"/>
            <a:ext cx="11801126" cy="584775"/>
          </a:xfrm>
          <a:prstGeom prst="rect">
            <a:avLst/>
          </a:prstGeom>
        </p:spPr>
        <p:txBody>
          <a:bodyPr wrap="square">
            <a:spAutoFit/>
          </a:bodyPr>
          <a:lstStyle/>
          <a:p>
            <a:r>
              <a:rPr lang="en-US" sz="1600" dirty="0" err="1"/>
              <a:t>Mikolov</a:t>
            </a:r>
            <a:r>
              <a:rPr lang="en-US" sz="1600" dirty="0"/>
              <a:t>, T., </a:t>
            </a:r>
            <a:r>
              <a:rPr lang="en-US" sz="1600" dirty="0" err="1"/>
              <a:t>Sutskever</a:t>
            </a:r>
            <a:r>
              <a:rPr lang="en-US" sz="1600" dirty="0"/>
              <a:t>, I., Chen, K., </a:t>
            </a:r>
            <a:r>
              <a:rPr lang="en-US" sz="1600" dirty="0" err="1"/>
              <a:t>Corrado</a:t>
            </a:r>
            <a:r>
              <a:rPr lang="en-US" sz="1600" dirty="0"/>
              <a:t>, G.S., &amp; Dean, J. (2013). Distributed Representations of Words and Phrases and their Compositionality. NIPS.</a:t>
            </a:r>
          </a:p>
        </p:txBody>
      </p:sp>
    </p:spTree>
    <p:extLst>
      <p:ext uri="{BB962C8B-B14F-4D97-AF65-F5344CB8AC3E}">
        <p14:creationId xmlns:p14="http://schemas.microsoft.com/office/powerpoint/2010/main" val="2260763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474" y="221680"/>
            <a:ext cx="12488779" cy="738909"/>
          </a:xfrm>
        </p:spPr>
        <p:txBody>
          <a:bodyPr>
            <a:normAutofit/>
          </a:bodyPr>
          <a:lstStyle/>
          <a:p>
            <a:pPr defTabSz="1219110"/>
            <a:r>
              <a:rPr lang="en-US" dirty="0"/>
              <a:t>Text Embedding: A Milestone in NLP and ML</a:t>
            </a:r>
            <a:endParaRPr lang="en-US" b="1" dirty="0">
              <a:solidFill>
                <a:prstClr val="black"/>
              </a:solidFill>
            </a:endParaRPr>
          </a:p>
        </p:txBody>
      </p:sp>
      <p:sp>
        <p:nvSpPr>
          <p:cNvPr id="3" name="Content Placeholder 2"/>
          <p:cNvSpPr>
            <a:spLocks noGrp="1"/>
          </p:cNvSpPr>
          <p:nvPr>
            <p:ph idx="1"/>
          </p:nvPr>
        </p:nvSpPr>
        <p:spPr>
          <a:xfrm>
            <a:off x="523800" y="1228625"/>
            <a:ext cx="11495375" cy="5629375"/>
          </a:xfrm>
        </p:spPr>
        <p:txBody>
          <a:bodyPr/>
          <a:lstStyle/>
          <a:p>
            <a:r>
              <a:rPr lang="en-US" altLang="zh-CN" sz="2400" dirty="0"/>
              <a:t>A milestone in NLP and ML:  Unsupervised learning of text representations </a:t>
            </a:r>
          </a:p>
          <a:p>
            <a:r>
              <a:rPr lang="en-US" altLang="zh-CN" sz="2400" dirty="0"/>
              <a:t>Embed one-hot vectors into lower-</a:t>
            </a:r>
            <a:r>
              <a:rPr lang="en-US" altLang="zh-CN" sz="2400" dirty="0" err="1"/>
              <a:t>dimens</a:t>
            </a:r>
            <a:r>
              <a:rPr lang="en-US" altLang="zh-CN" sz="2400" dirty="0"/>
              <a:t>. space—Address “curse of dimensionality”</a:t>
            </a:r>
          </a:p>
          <a:p>
            <a:r>
              <a:rPr lang="en-US" altLang="zh-CN" sz="2400" dirty="0"/>
              <a:t>Word embedding captures useful properties of word semantics</a:t>
            </a:r>
          </a:p>
          <a:p>
            <a:pPr lvl="1"/>
            <a:r>
              <a:rPr lang="en-US" altLang="zh-CN" sz="2400" dirty="0"/>
              <a:t>Word similarity: Words with similar meanings are embedded closer</a:t>
            </a:r>
          </a:p>
          <a:p>
            <a:pPr lvl="1"/>
            <a:r>
              <a:rPr lang="en-US" altLang="zh-CN" sz="2400" dirty="0"/>
              <a:t>Word analogy: Linear relationships between words (e.g., king − queen = man−woman)</a:t>
            </a:r>
          </a:p>
        </p:txBody>
      </p:sp>
      <p:pic>
        <p:nvPicPr>
          <p:cNvPr id="7" name="Picture 4" descr="Image result for word embedding visualization">
            <a:extLst>
              <a:ext uri="{FF2B5EF4-FFF2-40B4-BE49-F238E27FC236}">
                <a16:creationId xmlns:a16="http://schemas.microsoft.com/office/drawing/2014/main" id="{315A31AF-B2BF-4003-BFAC-ADEF5DA1C96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819" t="7778" r="8581" b="6389"/>
          <a:stretch/>
        </p:blipFill>
        <p:spPr bwMode="auto">
          <a:xfrm>
            <a:off x="339653" y="3502982"/>
            <a:ext cx="5014355" cy="313333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A5365B1-B241-4FFD-9598-D850318CDF0D}"/>
              </a:ext>
            </a:extLst>
          </p:cNvPr>
          <p:cNvSpPr txBox="1"/>
          <p:nvPr/>
        </p:nvSpPr>
        <p:spPr>
          <a:xfrm>
            <a:off x="3604185" y="3551647"/>
            <a:ext cx="1790700" cy="384719"/>
          </a:xfrm>
          <a:prstGeom prst="rect">
            <a:avLst/>
          </a:prstGeom>
          <a:solidFill>
            <a:srgbClr val="FFFF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178" rtl="0" fontAlgn="auto" latinLnBrk="0" hangingPunct="0">
              <a:lnSpc>
                <a:spcPct val="100000"/>
              </a:lnSpc>
              <a:spcBef>
                <a:spcPts val="0"/>
              </a:spcBef>
              <a:spcAft>
                <a:spcPts val="0"/>
              </a:spcAft>
              <a:buClrTx/>
              <a:buSzTx/>
              <a:buFontTx/>
              <a:buNone/>
              <a:tabLst/>
            </a:pPr>
            <a:r>
              <a:rPr kumimoji="0" lang="en-US" altLang="zh-CN" sz="1900" b="0" i="0" u="none" strike="noStrike" cap="none" spc="0" normalizeH="0" baseline="0" dirty="0">
                <a:ln>
                  <a:noFill/>
                </a:ln>
                <a:solidFill>
                  <a:srgbClr val="000000"/>
                </a:solidFill>
                <a:effectLst/>
                <a:uFillTx/>
                <a:latin typeface="+mj-lt"/>
                <a:ea typeface="+mj-ea"/>
                <a:cs typeface="+mj-cs"/>
                <a:sym typeface="Calibri"/>
              </a:rPr>
              <a:t>Word Similarity</a:t>
            </a:r>
            <a:endParaRPr kumimoji="0" lang="en-US" sz="1900" b="0" i="0" u="none" strike="noStrike" cap="none" spc="0" normalizeH="0" baseline="0" dirty="0">
              <a:ln>
                <a:noFill/>
              </a:ln>
              <a:solidFill>
                <a:srgbClr val="000000"/>
              </a:solidFill>
              <a:effectLst/>
              <a:uFillTx/>
              <a:latin typeface="+mj-lt"/>
              <a:ea typeface="+mj-ea"/>
              <a:cs typeface="+mj-cs"/>
              <a:sym typeface="Calibri"/>
            </a:endParaRPr>
          </a:p>
        </p:txBody>
      </p:sp>
      <p:pic>
        <p:nvPicPr>
          <p:cNvPr id="9" name="Picture 2" descr="Image result for word similarity word embedding">
            <a:extLst>
              <a:ext uri="{FF2B5EF4-FFF2-40B4-BE49-F238E27FC236}">
                <a16:creationId xmlns:a16="http://schemas.microsoft.com/office/drawing/2014/main" id="{9A4A6494-7C9A-4F05-845D-034DEEAEDAF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38" t="13072" r="72001" b="22982"/>
          <a:stretch/>
        </p:blipFill>
        <p:spPr bwMode="auto">
          <a:xfrm>
            <a:off x="5435762" y="3502983"/>
            <a:ext cx="3560615" cy="313333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9FCB4C2-DC42-4567-B911-C8FD986491AE}"/>
              </a:ext>
            </a:extLst>
          </p:cNvPr>
          <p:cNvSpPr txBox="1"/>
          <p:nvPr/>
        </p:nvSpPr>
        <p:spPr>
          <a:xfrm>
            <a:off x="7111389" y="3551647"/>
            <a:ext cx="1550095" cy="384719"/>
          </a:xfrm>
          <a:prstGeom prst="rect">
            <a:avLst/>
          </a:prstGeom>
          <a:solidFill>
            <a:srgbClr val="FFFF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178" rtl="0" fontAlgn="auto" latinLnBrk="0" hangingPunct="0">
              <a:lnSpc>
                <a:spcPct val="100000"/>
              </a:lnSpc>
              <a:spcBef>
                <a:spcPts val="0"/>
              </a:spcBef>
              <a:spcAft>
                <a:spcPts val="0"/>
              </a:spcAft>
              <a:buClrTx/>
              <a:buSzTx/>
              <a:buFontTx/>
              <a:buNone/>
              <a:tabLst/>
            </a:pPr>
            <a:r>
              <a:rPr kumimoji="0" lang="en-US" altLang="zh-CN" sz="1900" b="0" i="0" u="none" strike="noStrike" cap="none" spc="0" normalizeH="0" baseline="0" dirty="0">
                <a:ln>
                  <a:noFill/>
                </a:ln>
                <a:solidFill>
                  <a:srgbClr val="000000"/>
                </a:solidFill>
                <a:effectLst/>
                <a:uFillTx/>
                <a:latin typeface="+mj-lt"/>
                <a:ea typeface="+mj-ea"/>
                <a:cs typeface="+mj-cs"/>
                <a:sym typeface="Calibri"/>
              </a:rPr>
              <a:t>Word Analogy</a:t>
            </a:r>
            <a:endParaRPr kumimoji="0" lang="en-US" sz="1900" b="0" i="0" u="none" strike="noStrike" cap="none" spc="0" normalizeH="0" baseline="0" dirty="0">
              <a:ln>
                <a:noFill/>
              </a:ln>
              <a:solidFill>
                <a:srgbClr val="000000"/>
              </a:solidFill>
              <a:effectLst/>
              <a:uFillTx/>
              <a:latin typeface="+mj-lt"/>
              <a:ea typeface="+mj-ea"/>
              <a:cs typeface="+mj-cs"/>
              <a:sym typeface="Calibri"/>
            </a:endParaRPr>
          </a:p>
        </p:txBody>
      </p:sp>
      <p:sp>
        <p:nvSpPr>
          <p:cNvPr id="12" name="TextBox 11">
            <a:extLst>
              <a:ext uri="{FF2B5EF4-FFF2-40B4-BE49-F238E27FC236}">
                <a16:creationId xmlns:a16="http://schemas.microsoft.com/office/drawing/2014/main" id="{E6A0CDD4-3342-43FA-A2E1-189DDE5BF270}"/>
              </a:ext>
            </a:extLst>
          </p:cNvPr>
          <p:cNvSpPr txBox="1"/>
          <p:nvPr/>
        </p:nvSpPr>
        <p:spPr>
          <a:xfrm>
            <a:off x="9078131" y="4152047"/>
            <a:ext cx="2941044" cy="1477328"/>
          </a:xfrm>
          <a:prstGeom prst="rect">
            <a:avLst/>
          </a:prstGeom>
          <a:solidFill>
            <a:srgbClr val="FFFFCC"/>
          </a:solidFill>
        </p:spPr>
        <p:txBody>
          <a:bodyPr wrap="square" rtlCol="0">
            <a:spAutoFit/>
          </a:bodyPr>
          <a:lstStyle/>
          <a:p>
            <a:r>
              <a:rPr lang="en-US" sz="1800" dirty="0"/>
              <a:t>Typical </a:t>
            </a:r>
            <a:r>
              <a:rPr lang="en-US" altLang="zh-CN" sz="1800" dirty="0"/>
              <a:t>embedding </a:t>
            </a:r>
            <a:r>
              <a:rPr lang="en-US" sz="1800" dirty="0"/>
              <a:t>methods:</a:t>
            </a:r>
          </a:p>
          <a:p>
            <a:pPr lvl="1"/>
            <a:r>
              <a:rPr lang="en-US" altLang="zh-CN" sz="1800" dirty="0"/>
              <a:t>Word2Vec</a:t>
            </a:r>
          </a:p>
          <a:p>
            <a:pPr lvl="1"/>
            <a:r>
              <a:rPr lang="en-US" altLang="zh-CN" sz="1800" dirty="0" err="1"/>
              <a:t>GloVe</a:t>
            </a:r>
            <a:endParaRPr lang="en-US" altLang="zh-CN" sz="1800" dirty="0"/>
          </a:p>
          <a:p>
            <a:pPr lvl="1"/>
            <a:r>
              <a:rPr lang="en-US" altLang="zh-CN" sz="1800" dirty="0" err="1"/>
              <a:t>fastText</a:t>
            </a:r>
            <a:endParaRPr lang="en-US" altLang="zh-CN" sz="1800" dirty="0"/>
          </a:p>
          <a:p>
            <a:r>
              <a:rPr lang="en-US" altLang="zh-CN" sz="1800" dirty="0"/>
              <a:t>Trained in Euclidean space</a:t>
            </a:r>
            <a:endParaRPr lang="en-US" dirty="0"/>
          </a:p>
        </p:txBody>
      </p:sp>
    </p:spTree>
    <p:extLst>
      <p:ext uri="{BB962C8B-B14F-4D97-AF65-F5344CB8AC3E}">
        <p14:creationId xmlns:p14="http://schemas.microsoft.com/office/powerpoint/2010/main" val="34798687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1676"/>
            <a:ext cx="12191999" cy="738909"/>
          </a:xfrm>
        </p:spPr>
        <p:txBody>
          <a:bodyPr>
            <a:noAutofit/>
          </a:bodyPr>
          <a:lstStyle/>
          <a:p>
            <a:r>
              <a:rPr lang="en-US" sz="4000" b="1" dirty="0"/>
              <a:t>Research on Embedding Is Exploding Since Word2vec</a:t>
            </a:r>
          </a:p>
        </p:txBody>
      </p:sp>
      <p:sp>
        <p:nvSpPr>
          <p:cNvPr id="5" name="Content Placeholder 2"/>
          <p:cNvSpPr txBox="1">
            <a:spLocks/>
          </p:cNvSpPr>
          <p:nvPr/>
        </p:nvSpPr>
        <p:spPr>
          <a:xfrm>
            <a:off x="549764" y="1125278"/>
            <a:ext cx="11171184" cy="5511045"/>
          </a:xfrm>
          <a:prstGeom prst="rect">
            <a:avLst/>
          </a:prstGeom>
        </p:spPr>
        <p:txBody>
          <a:bodyPr vert="horz" lIns="91436" tIns="45718" rIns="91436" bIns="45718" rtlCol="0">
            <a:noAutofit/>
          </a:bodyPr>
          <a:lstStyle>
            <a:lvl1pPr marL="461951" indent="-461951" algn="l" defTabSz="914354"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800" kern="1200">
                <a:solidFill>
                  <a:schemeClr val="tx1"/>
                </a:solidFill>
                <a:latin typeface="+mn-lt"/>
                <a:ea typeface="+mn-ea"/>
                <a:cs typeface="+mn-cs"/>
              </a:defRPr>
            </a:lvl1pPr>
            <a:lvl2pPr marL="738170" indent="-538149" algn="l" defTabSz="914354"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800" kern="1200">
                <a:solidFill>
                  <a:schemeClr val="tx1"/>
                </a:solidFill>
                <a:latin typeface="+mn-lt"/>
                <a:ea typeface="+mn-ea"/>
                <a:cs typeface="+mn-cs"/>
              </a:defRPr>
            </a:lvl2pPr>
            <a:lvl3pPr marL="858817" indent="-474651" algn="l" defTabSz="914354"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800" kern="1200">
                <a:solidFill>
                  <a:schemeClr val="tx1"/>
                </a:solidFill>
                <a:latin typeface="+mn-lt"/>
                <a:ea typeface="+mn-ea"/>
                <a:cs typeface="+mn-cs"/>
              </a:defRPr>
            </a:lvl3pPr>
            <a:lvl4pPr marL="1144559" indent="-522275" algn="l" defTabSz="914354"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800" kern="1200">
                <a:solidFill>
                  <a:schemeClr val="tx1"/>
                </a:solidFill>
                <a:latin typeface="+mn-lt"/>
                <a:ea typeface="+mn-ea"/>
                <a:cs typeface="+mn-cs"/>
              </a:defRPr>
            </a:lvl4pPr>
            <a:lvl5pPr marL="1376328" indent="-507987" algn="l" defTabSz="914354"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800" kern="1200">
                <a:solidFill>
                  <a:schemeClr val="tx1"/>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r>
              <a:rPr lang="en-US" sz="2400" dirty="0"/>
              <a:t>Word2vec is not a deep neural network, but it turns text into a numerical form that deep nets can understand </a:t>
            </a:r>
          </a:p>
          <a:p>
            <a:r>
              <a:rPr lang="en-US" sz="2400" i="1" dirty="0"/>
              <a:t>Neural word embedding </a:t>
            </a:r>
            <a:r>
              <a:rPr lang="en-US" sz="2400" dirty="0"/>
              <a:t>represents a word with a vector of numbers </a:t>
            </a:r>
          </a:p>
          <a:p>
            <a:pPr lvl="1"/>
            <a:r>
              <a:rPr lang="en-US" sz="2400" dirty="0"/>
              <a:t>Word2vec is similar to an autoencoder, encoding each word in a vector</a:t>
            </a:r>
          </a:p>
          <a:p>
            <a:pPr lvl="2"/>
            <a:r>
              <a:rPr lang="en-US" sz="2400" dirty="0"/>
              <a:t>It trains words against other words that neighbor them in the input corpus</a:t>
            </a:r>
          </a:p>
          <a:p>
            <a:r>
              <a:rPr lang="en-US" sz="2400" dirty="0"/>
              <a:t>Applications:  Analysis of text, genes, code, likes, other verbal/symbolic series</a:t>
            </a:r>
          </a:p>
          <a:p>
            <a:r>
              <a:rPr lang="en-US" sz="2400" dirty="0"/>
              <a:t>Many powerful embedding methods generated since then</a:t>
            </a:r>
          </a:p>
          <a:p>
            <a:pPr lvl="1"/>
            <a:r>
              <a:rPr lang="en-US" sz="2400" dirty="0" err="1"/>
              <a:t>GloVe</a:t>
            </a:r>
            <a:r>
              <a:rPr lang="en-US" sz="2400" dirty="0"/>
              <a:t> (Global Vectors for Word Representation) </a:t>
            </a:r>
            <a:r>
              <a:rPr lang="en-US" sz="2400" i="1" dirty="0"/>
              <a:t>J. Pennington, R. </a:t>
            </a:r>
            <a:r>
              <a:rPr lang="en-US" sz="2400" i="1" dirty="0" err="1"/>
              <a:t>Socher</a:t>
            </a:r>
            <a:r>
              <a:rPr lang="en-US" sz="2400" i="1" dirty="0"/>
              <a:t>, C. D. Manning (Stanford U.) EMNLP 2014</a:t>
            </a:r>
          </a:p>
          <a:p>
            <a:pPr lvl="1"/>
            <a:r>
              <a:rPr lang="en-US" sz="2400" dirty="0" err="1"/>
              <a:t>fastText</a:t>
            </a:r>
            <a:r>
              <a:rPr lang="en-US" sz="2400" dirty="0"/>
              <a:t>:  represents each word as an n-gram of characters, allows the embeddings to understand suffixes and prefixes</a:t>
            </a:r>
          </a:p>
          <a:p>
            <a:pPr lvl="1"/>
            <a:r>
              <a:rPr lang="en-US" sz="2400" dirty="0"/>
              <a:t>Network embedding: Embedding nodes in information networks</a:t>
            </a:r>
          </a:p>
          <a:p>
            <a:pPr lvl="2"/>
            <a:r>
              <a:rPr lang="en-US" sz="2400" dirty="0"/>
              <a:t>LINE, </a:t>
            </a:r>
            <a:r>
              <a:rPr lang="en-US" sz="2400" dirty="0" err="1"/>
              <a:t>DeepWalk</a:t>
            </a:r>
            <a:r>
              <a:rPr lang="en-US" sz="2400" dirty="0"/>
              <a:t>, Metapath2Vec, ……</a:t>
            </a:r>
          </a:p>
          <a:p>
            <a:pPr marL="0" indent="0">
              <a:buNone/>
            </a:pPr>
            <a:endParaRPr lang="en-US" sz="2400" dirty="0"/>
          </a:p>
        </p:txBody>
      </p:sp>
      <p:sp>
        <p:nvSpPr>
          <p:cNvPr id="3" name="Rectangle 2">
            <a:extLst>
              <a:ext uri="{FF2B5EF4-FFF2-40B4-BE49-F238E27FC236}">
                <a16:creationId xmlns:a16="http://schemas.microsoft.com/office/drawing/2014/main" id="{CE77B258-A95F-4145-8BAE-C359B5DB4C35}"/>
              </a:ext>
            </a:extLst>
          </p:cNvPr>
          <p:cNvSpPr/>
          <p:nvPr/>
        </p:nvSpPr>
        <p:spPr>
          <a:xfrm>
            <a:off x="3048000" y="2505671"/>
            <a:ext cx="6096000" cy="384721"/>
          </a:xfrm>
          <a:prstGeom prst="rect">
            <a:avLst/>
          </a:prstGeom>
        </p:spPr>
        <p:txBody>
          <a:bodyPr>
            <a:spAutoFit/>
          </a:bodyPr>
          <a:lstStyle/>
          <a:p>
            <a:r>
              <a:rPr lang="en-US" dirty="0">
                <a:latin typeface="medium-content-serif-font"/>
              </a:rPr>
              <a:t> </a:t>
            </a:r>
            <a:endParaRPr lang="en-US" dirty="0"/>
          </a:p>
        </p:txBody>
      </p:sp>
    </p:spTree>
    <p:extLst>
      <p:ext uri="{BB962C8B-B14F-4D97-AF65-F5344CB8AC3E}">
        <p14:creationId xmlns:p14="http://schemas.microsoft.com/office/powerpoint/2010/main" val="3399749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 name="Slide Number Placeholder 5"/>
          <p:cNvSpPr txBox="1">
            <a:spLocks noGrp="1"/>
          </p:cNvSpPr>
          <p:nvPr>
            <p:ph type="sldNum" sz="quarter" idx="2"/>
          </p:nvPr>
        </p:nvSpPr>
        <p:spPr>
          <a:xfrm>
            <a:off x="0" y="6565686"/>
            <a:ext cx="317258" cy="332737"/>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mj-lt"/>
                <a:ea typeface="+mj-ea"/>
                <a:cs typeface="+mj-cs"/>
                <a:sym typeface="Calibri"/>
              </a:defRPr>
            </a:lvl1pPr>
            <a:lvl2pPr marL="0" marR="0" indent="457178" algn="l" defTabSz="457178"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Calibri"/>
              </a:defRPr>
            </a:lvl2pPr>
            <a:lvl3pPr marL="0" marR="0" indent="914353" algn="l" defTabSz="457178"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Calibri"/>
              </a:defRPr>
            </a:lvl3pPr>
            <a:lvl4pPr marL="0" marR="0" indent="1371531" algn="l" defTabSz="457178"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Calibri"/>
              </a:defRPr>
            </a:lvl4pPr>
            <a:lvl5pPr marL="0" marR="0" indent="1828708" algn="l" defTabSz="457178"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Calibri"/>
              </a:defRPr>
            </a:lvl5pPr>
            <a:lvl6pPr marL="0" marR="0" indent="2285886" algn="l" defTabSz="457178"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Calibri"/>
              </a:defRPr>
            </a:lvl6pPr>
            <a:lvl7pPr marL="0" marR="0" indent="2743062" algn="l" defTabSz="457178"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Calibri"/>
              </a:defRPr>
            </a:lvl7pPr>
            <a:lvl8pPr marL="0" marR="0" indent="3200239" algn="l" defTabSz="457178"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Calibri"/>
              </a:defRPr>
            </a:lvl8pPr>
            <a:lvl9pPr marL="0" marR="0" indent="3657417" algn="l" defTabSz="457178"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Calibri"/>
              </a:defRPr>
            </a:lvl9pPr>
          </a:lstStyle>
          <a:p>
            <a:fld id="{86CB4B4D-7CA3-9044-876B-883B54F8677D}" type="slidenum">
              <a:rPr lang="en-US" smtClean="0"/>
              <a:pPr/>
              <a:t>17</a:t>
            </a:fld>
            <a:endParaRPr/>
          </a:p>
        </p:txBody>
      </p:sp>
      <p:sp>
        <p:nvSpPr>
          <p:cNvPr id="941" name="Shape 86"/>
          <p:cNvSpPr txBox="1">
            <a:spLocks noGrp="1"/>
          </p:cNvSpPr>
          <p:nvPr>
            <p:ph type="title"/>
          </p:nvPr>
        </p:nvSpPr>
        <p:spPr>
          <a:xfrm>
            <a:off x="350984" y="286606"/>
            <a:ext cx="11369965" cy="673981"/>
          </a:xfrm>
          <a:prstGeom prst="rect">
            <a:avLst/>
          </a:prstGeom>
        </p:spPr>
        <p:txBody>
          <a:bodyPr/>
          <a:lstStyle/>
          <a:p>
            <a:pPr defTabSz="886923">
              <a:defRPr sz="3783" spc="-97">
                <a:effectLst>
                  <a:outerShdw blurRad="49276" dist="36957" dir="2700000" rotWithShape="0">
                    <a:srgbClr val="000000">
                      <a:alpha val="40000"/>
                    </a:srgbClr>
                  </a:outerShdw>
                </a:effectLst>
              </a:defRPr>
            </a:pPr>
            <a:r>
              <a:rPr lang="en-US" altLang="zh-CN" dirty="0"/>
              <a:t>Unsupervised</a:t>
            </a:r>
            <a:r>
              <a:rPr lang="zh-CN" altLang="en-US" dirty="0"/>
              <a:t> </a:t>
            </a:r>
            <a:r>
              <a:rPr lang="en-US" altLang="zh-CN" dirty="0"/>
              <a:t>Word</a:t>
            </a:r>
            <a:r>
              <a:rPr lang="zh-CN" altLang="en-US" dirty="0"/>
              <a:t> </a:t>
            </a:r>
            <a:r>
              <a:rPr lang="en-US" altLang="zh-CN" dirty="0"/>
              <a:t>Embedding:</a:t>
            </a:r>
            <a:r>
              <a:rPr lang="zh-CN" altLang="en-US" dirty="0"/>
              <a:t> </a:t>
            </a:r>
            <a:r>
              <a:rPr lang="en-US" dirty="0" err="1"/>
              <a:t>GloVe</a:t>
            </a:r>
            <a:endParaRPr dirty="0"/>
          </a:p>
        </p:txBody>
      </p:sp>
      <p:sp>
        <p:nvSpPr>
          <p:cNvPr id="942" name="Shape 87"/>
          <p:cNvSpPr txBox="1">
            <a:spLocks noGrp="1"/>
          </p:cNvSpPr>
          <p:nvPr>
            <p:ph type="body" sz="quarter" idx="1"/>
          </p:nvPr>
        </p:nvSpPr>
        <p:spPr>
          <a:xfrm>
            <a:off x="550027" y="1288432"/>
            <a:ext cx="10893553" cy="1662472"/>
          </a:xfrm>
          <a:prstGeom prst="rect">
            <a:avLst/>
          </a:prstGeom>
        </p:spPr>
        <p:txBody>
          <a:bodyPr>
            <a:normAutofit/>
          </a:bodyPr>
          <a:lstStyle/>
          <a:p>
            <a:pPr marL="259391" indent="-259391" defTabSz="694909">
              <a:spcBef>
                <a:spcPts val="400"/>
              </a:spcBef>
              <a:defRPr sz="2128"/>
            </a:pPr>
            <a:r>
              <a:rPr lang="en-US" dirty="0" err="1"/>
              <a:t>GloVe</a:t>
            </a:r>
            <a:r>
              <a:rPr lang="en-US" dirty="0"/>
              <a:t> factorizes a global co-occurrence matrix derived from the entire corpus</a:t>
            </a:r>
          </a:p>
          <a:p>
            <a:pPr marL="259391" indent="-259391" defTabSz="694909">
              <a:spcBef>
                <a:spcPts val="400"/>
              </a:spcBef>
              <a:defRPr sz="2128"/>
            </a:pPr>
            <a:r>
              <a:rPr lang="en-US" dirty="0"/>
              <a:t>Low-dimensional representations are obtained by solving a least-squares problem to “recover” the co-occurrence matrix</a:t>
            </a:r>
            <a:endParaRPr dirty="0"/>
          </a:p>
        </p:txBody>
      </p:sp>
      <p:cxnSp>
        <p:nvCxnSpPr>
          <p:cNvPr id="10" name="Straight Arrow Connector 9">
            <a:extLst>
              <a:ext uri="{FF2B5EF4-FFF2-40B4-BE49-F238E27FC236}">
                <a16:creationId xmlns:a16="http://schemas.microsoft.com/office/drawing/2014/main" id="{258E16AF-4960-A94D-ADF1-C1E5884B761A}"/>
              </a:ext>
            </a:extLst>
          </p:cNvPr>
          <p:cNvCxnSpPr>
            <a:cxnSpLocks/>
            <a:endCxn id="11" idx="0"/>
          </p:cNvCxnSpPr>
          <p:nvPr/>
        </p:nvCxnSpPr>
        <p:spPr>
          <a:xfrm>
            <a:off x="3425311" y="4904097"/>
            <a:ext cx="0" cy="695089"/>
          </a:xfrm>
          <a:prstGeom prst="straightConnector1">
            <a:avLst/>
          </a:prstGeom>
          <a:ln w="19050">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E674056-BE3C-7F4F-B1A8-43C2FDC1E9E7}"/>
              </a:ext>
            </a:extLst>
          </p:cNvPr>
          <p:cNvSpPr/>
          <p:nvPr/>
        </p:nvSpPr>
        <p:spPr>
          <a:xfrm>
            <a:off x="1898079" y="5599186"/>
            <a:ext cx="3054464" cy="465472"/>
          </a:xfrm>
          <a:prstGeom prst="rect">
            <a:avLst/>
          </a:prstGeom>
          <a:noFill/>
          <a:ln w="28575">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mj-lt"/>
              </a:rPr>
              <a:t>Sparse, high dimensional</a:t>
            </a:r>
          </a:p>
        </p:txBody>
      </p:sp>
      <p:pic>
        <p:nvPicPr>
          <p:cNvPr id="1026" name="Picture 2" descr="https://cdn-images-1.medium.com/max/800/1*UNtsSilztKXjLG99VXxSQw.png">
            <a:extLst>
              <a:ext uri="{FF2B5EF4-FFF2-40B4-BE49-F238E27FC236}">
                <a16:creationId xmlns:a16="http://schemas.microsoft.com/office/drawing/2014/main" id="{A78C6C5F-2D21-46A3-BDCD-D74E797667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8948" y="3105493"/>
            <a:ext cx="7620000" cy="200977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0">
            <a:extLst>
              <a:ext uri="{FF2B5EF4-FFF2-40B4-BE49-F238E27FC236}">
                <a16:creationId xmlns:a16="http://schemas.microsoft.com/office/drawing/2014/main" id="{9F7ED693-EE76-4271-A1DD-E6DB7684A9A6}"/>
              </a:ext>
            </a:extLst>
          </p:cNvPr>
          <p:cNvSpPr/>
          <p:nvPr/>
        </p:nvSpPr>
        <p:spPr>
          <a:xfrm>
            <a:off x="5376029" y="5599186"/>
            <a:ext cx="3901439" cy="465472"/>
          </a:xfrm>
          <a:prstGeom prst="rect">
            <a:avLst/>
          </a:prstGeom>
          <a:noFill/>
          <a:ln w="28575">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mj-lt"/>
              </a:rPr>
              <a:t>Low dimensional representation</a:t>
            </a:r>
          </a:p>
        </p:txBody>
      </p:sp>
      <p:cxnSp>
        <p:nvCxnSpPr>
          <p:cNvPr id="21" name="Straight Arrow Connector 9">
            <a:extLst>
              <a:ext uri="{FF2B5EF4-FFF2-40B4-BE49-F238E27FC236}">
                <a16:creationId xmlns:a16="http://schemas.microsoft.com/office/drawing/2014/main" id="{D4F0044D-F233-403A-9EA7-5D20379BDBA6}"/>
              </a:ext>
            </a:extLst>
          </p:cNvPr>
          <p:cNvCxnSpPr>
            <a:cxnSpLocks/>
          </p:cNvCxnSpPr>
          <p:nvPr/>
        </p:nvCxnSpPr>
        <p:spPr>
          <a:xfrm>
            <a:off x="7326749" y="4884639"/>
            <a:ext cx="0" cy="695089"/>
          </a:xfrm>
          <a:prstGeom prst="straightConnector1">
            <a:avLst/>
          </a:prstGeom>
          <a:ln w="19050">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14" name="图片 13">
            <a:extLst>
              <a:ext uri="{FF2B5EF4-FFF2-40B4-BE49-F238E27FC236}">
                <a16:creationId xmlns:a16="http://schemas.microsoft.com/office/drawing/2014/main" id="{85F4E188-F77A-4F65-B910-4E52A9B449B7}"/>
              </a:ext>
            </a:extLst>
          </p:cNvPr>
          <p:cNvPicPr>
            <a:picLocks noChangeAspect="1"/>
          </p:cNvPicPr>
          <p:nvPr/>
        </p:nvPicPr>
        <p:blipFill>
          <a:blip r:embed="rId3"/>
          <a:stretch>
            <a:fillRect/>
          </a:stretch>
        </p:blipFill>
        <p:spPr>
          <a:xfrm>
            <a:off x="3889338" y="2385112"/>
            <a:ext cx="4214930" cy="767756"/>
          </a:xfrm>
          <a:prstGeom prst="rect">
            <a:avLst/>
          </a:prstGeom>
        </p:spPr>
      </p:pic>
      <p:sp>
        <p:nvSpPr>
          <p:cNvPr id="5" name="矩形 4">
            <a:extLst>
              <a:ext uri="{FF2B5EF4-FFF2-40B4-BE49-F238E27FC236}">
                <a16:creationId xmlns:a16="http://schemas.microsoft.com/office/drawing/2014/main" id="{D5749B73-A389-44AA-9B78-F815E781044C}"/>
              </a:ext>
            </a:extLst>
          </p:cNvPr>
          <p:cNvSpPr/>
          <p:nvPr/>
        </p:nvSpPr>
        <p:spPr>
          <a:xfrm>
            <a:off x="436880" y="6320922"/>
            <a:ext cx="11755120" cy="400110"/>
          </a:xfrm>
          <a:prstGeom prst="rect">
            <a:avLst/>
          </a:prstGeom>
        </p:spPr>
        <p:txBody>
          <a:bodyPr wrap="square">
            <a:spAutoFit/>
          </a:bodyPr>
          <a:lstStyle/>
          <a:p>
            <a:r>
              <a:rPr lang="en-US" sz="2000" dirty="0"/>
              <a:t>Pennington, J., </a:t>
            </a:r>
            <a:r>
              <a:rPr lang="en-US" sz="2000" dirty="0" err="1"/>
              <a:t>Socher</a:t>
            </a:r>
            <a:r>
              <a:rPr lang="en-US" sz="2000" dirty="0"/>
              <a:t>, R., &amp; Manning, C.D. (2014). Glove: Global Vectors for Word Representation. EMNLP.</a:t>
            </a:r>
          </a:p>
        </p:txBody>
      </p:sp>
    </p:spTree>
    <p:extLst>
      <p:ext uri="{BB962C8B-B14F-4D97-AF65-F5344CB8AC3E}">
        <p14:creationId xmlns:p14="http://schemas.microsoft.com/office/powerpoint/2010/main" val="1519025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B5B5D0-D0D6-344F-8B89-0F188508A466}"/>
              </a:ext>
            </a:extLst>
          </p:cNvPr>
          <p:cNvPicPr>
            <a:picLocks noChangeAspect="1"/>
          </p:cNvPicPr>
          <p:nvPr/>
        </p:nvPicPr>
        <p:blipFill>
          <a:blip r:embed="rId2"/>
          <a:stretch>
            <a:fillRect/>
          </a:stretch>
        </p:blipFill>
        <p:spPr>
          <a:xfrm>
            <a:off x="1021283" y="4765326"/>
            <a:ext cx="3415287" cy="1095163"/>
          </a:xfrm>
          <a:prstGeom prst="rect">
            <a:avLst/>
          </a:prstGeom>
        </p:spPr>
      </p:pic>
      <p:sp>
        <p:nvSpPr>
          <p:cNvPr id="941" name="Shape 86"/>
          <p:cNvSpPr txBox="1">
            <a:spLocks noGrp="1"/>
          </p:cNvSpPr>
          <p:nvPr>
            <p:ph type="title"/>
          </p:nvPr>
        </p:nvSpPr>
        <p:spPr>
          <a:xfrm>
            <a:off x="350984" y="286606"/>
            <a:ext cx="11369965" cy="673981"/>
          </a:xfrm>
          <a:prstGeom prst="rect">
            <a:avLst/>
          </a:prstGeom>
        </p:spPr>
        <p:txBody>
          <a:bodyPr/>
          <a:lstStyle/>
          <a:p>
            <a:pPr defTabSz="886923">
              <a:defRPr sz="3783" spc="-97">
                <a:effectLst>
                  <a:outerShdw blurRad="49276" dist="36957" dir="2700000" rotWithShape="0">
                    <a:srgbClr val="000000">
                      <a:alpha val="40000"/>
                    </a:srgbClr>
                  </a:outerShdw>
                </a:effectLst>
              </a:defRPr>
            </a:pPr>
            <a:r>
              <a:rPr lang="en-US" altLang="zh-CN" dirty="0"/>
              <a:t>Unsupervised</a:t>
            </a:r>
            <a:r>
              <a:rPr lang="zh-CN" altLang="en-US" dirty="0"/>
              <a:t> </a:t>
            </a:r>
            <a:r>
              <a:rPr lang="en-US" altLang="zh-CN" dirty="0"/>
              <a:t>Word</a:t>
            </a:r>
            <a:r>
              <a:rPr lang="zh-CN" altLang="en-US" dirty="0"/>
              <a:t> </a:t>
            </a:r>
            <a:r>
              <a:rPr lang="en-US" altLang="zh-CN" dirty="0"/>
              <a:t>Embedding:</a:t>
            </a:r>
            <a:r>
              <a:rPr lang="zh-CN" altLang="en-US" dirty="0"/>
              <a:t> </a:t>
            </a:r>
            <a:r>
              <a:rPr lang="en-US" altLang="zh-CN" dirty="0" err="1"/>
              <a:t>fastText</a:t>
            </a:r>
            <a:endParaRPr dirty="0"/>
          </a:p>
        </p:txBody>
      </p:sp>
      <p:sp>
        <p:nvSpPr>
          <p:cNvPr id="942" name="Shape 87"/>
          <p:cNvSpPr txBox="1">
            <a:spLocks noGrp="1"/>
          </p:cNvSpPr>
          <p:nvPr>
            <p:ph type="body" sz="quarter" idx="1"/>
          </p:nvPr>
        </p:nvSpPr>
        <p:spPr>
          <a:xfrm>
            <a:off x="550027" y="1288431"/>
            <a:ext cx="10893553" cy="5092049"/>
          </a:xfrm>
          <a:prstGeom prst="rect">
            <a:avLst/>
          </a:prstGeom>
        </p:spPr>
        <p:txBody>
          <a:bodyPr>
            <a:normAutofit/>
          </a:bodyPr>
          <a:lstStyle/>
          <a:p>
            <a:pPr marL="259391" indent="-259391" defTabSz="694909">
              <a:spcBef>
                <a:spcPts val="400"/>
              </a:spcBef>
              <a:defRPr sz="2128"/>
            </a:pPr>
            <a:r>
              <a:rPr lang="en-US" dirty="0" err="1"/>
              <a:t>fastText</a:t>
            </a:r>
            <a:r>
              <a:rPr lang="en-US" dirty="0"/>
              <a:t> improves upon Word2Vec by incorporating </a:t>
            </a:r>
            <a:r>
              <a:rPr lang="en-US" dirty="0" err="1"/>
              <a:t>subword</a:t>
            </a:r>
            <a:r>
              <a:rPr lang="en-US" dirty="0"/>
              <a:t> information into word embedding</a:t>
            </a:r>
          </a:p>
          <a:p>
            <a:pPr marL="259391" indent="-259391" defTabSz="694909">
              <a:spcBef>
                <a:spcPts val="400"/>
              </a:spcBef>
              <a:defRPr sz="2128"/>
            </a:pPr>
            <a:endParaRPr lang="en-US" dirty="0"/>
          </a:p>
          <a:p>
            <a:pPr marL="259391" indent="-259391" defTabSz="694909">
              <a:spcBef>
                <a:spcPts val="400"/>
              </a:spcBef>
              <a:defRPr sz="2128"/>
            </a:pPr>
            <a:endParaRPr lang="en-US" dirty="0"/>
          </a:p>
          <a:p>
            <a:pPr marL="259391" indent="-259391" defTabSz="694909">
              <a:spcBef>
                <a:spcPts val="400"/>
              </a:spcBef>
              <a:defRPr sz="2128"/>
            </a:pPr>
            <a:endParaRPr lang="en-US" dirty="0"/>
          </a:p>
          <a:p>
            <a:pPr marL="259391" indent="-259391" defTabSz="694909">
              <a:spcBef>
                <a:spcPts val="400"/>
              </a:spcBef>
              <a:defRPr sz="2128"/>
            </a:pPr>
            <a:endParaRPr lang="en-US" dirty="0"/>
          </a:p>
          <a:p>
            <a:pPr marL="259391" indent="-259391" defTabSz="694909">
              <a:spcBef>
                <a:spcPts val="400"/>
              </a:spcBef>
              <a:defRPr sz="2128"/>
            </a:pPr>
            <a:r>
              <a:rPr lang="en-US" dirty="0" err="1"/>
              <a:t>fastText</a:t>
            </a:r>
            <a:r>
              <a:rPr lang="en-US" dirty="0"/>
              <a:t> allows sharing </a:t>
            </a:r>
            <a:r>
              <a:rPr lang="en-US" dirty="0" err="1"/>
              <a:t>subword</a:t>
            </a:r>
            <a:r>
              <a:rPr lang="en-US" dirty="0"/>
              <a:t> representations across words, since words are represented by the aggregation of their n-grams</a:t>
            </a:r>
          </a:p>
          <a:p>
            <a:pPr marL="259391" indent="-259391" defTabSz="694909">
              <a:spcBef>
                <a:spcPts val="400"/>
              </a:spcBef>
              <a:defRPr sz="2128"/>
            </a:pPr>
            <a:endParaRPr dirty="0"/>
          </a:p>
        </p:txBody>
      </p:sp>
      <p:sp>
        <p:nvSpPr>
          <p:cNvPr id="9" name="Rectangle 8">
            <a:extLst>
              <a:ext uri="{FF2B5EF4-FFF2-40B4-BE49-F238E27FC236}">
                <a16:creationId xmlns:a16="http://schemas.microsoft.com/office/drawing/2014/main" id="{475911A1-236B-0C46-80B5-9CF260A5B7D2}"/>
              </a:ext>
            </a:extLst>
          </p:cNvPr>
          <p:cNvSpPr/>
          <p:nvPr/>
        </p:nvSpPr>
        <p:spPr>
          <a:xfrm>
            <a:off x="7003170" y="4530051"/>
            <a:ext cx="4282773" cy="1002202"/>
          </a:xfrm>
          <a:prstGeom prst="rect">
            <a:avLst/>
          </a:prstGeom>
          <a:noFill/>
          <a:ln w="28575">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mj-lt"/>
              </a:rPr>
              <a:t>Represent a word by the sum of the</a:t>
            </a:r>
          </a:p>
          <a:p>
            <a:pPr algn="ctr"/>
            <a:r>
              <a:rPr lang="en-US" altLang="zh-CN" sz="2000" dirty="0">
                <a:solidFill>
                  <a:schemeClr val="tx1"/>
                </a:solidFill>
                <a:latin typeface="+mj-lt"/>
              </a:rPr>
              <a:t>vector representations of its n-grams</a:t>
            </a:r>
            <a:endParaRPr lang="en-US" sz="2000" dirty="0">
              <a:solidFill>
                <a:schemeClr val="tx1"/>
              </a:solidFill>
              <a:latin typeface="+mj-lt"/>
            </a:endParaRPr>
          </a:p>
        </p:txBody>
      </p:sp>
      <p:cxnSp>
        <p:nvCxnSpPr>
          <p:cNvPr id="10" name="Straight Arrow Connector 9">
            <a:extLst>
              <a:ext uri="{FF2B5EF4-FFF2-40B4-BE49-F238E27FC236}">
                <a16:creationId xmlns:a16="http://schemas.microsoft.com/office/drawing/2014/main" id="{258E16AF-4960-A94D-ADF1-C1E5884B761A}"/>
              </a:ext>
            </a:extLst>
          </p:cNvPr>
          <p:cNvCxnSpPr>
            <a:cxnSpLocks/>
            <a:stCxn id="11" idx="3"/>
          </p:cNvCxnSpPr>
          <p:nvPr/>
        </p:nvCxnSpPr>
        <p:spPr>
          <a:xfrm>
            <a:off x="4109993" y="5038000"/>
            <a:ext cx="1331886" cy="0"/>
          </a:xfrm>
          <a:prstGeom prst="straightConnector1">
            <a:avLst/>
          </a:prstGeom>
          <a:ln w="19050">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E674056-BE3C-7F4F-B1A8-43C2FDC1E9E7}"/>
              </a:ext>
            </a:extLst>
          </p:cNvPr>
          <p:cNvSpPr/>
          <p:nvPr/>
        </p:nvSpPr>
        <p:spPr>
          <a:xfrm>
            <a:off x="3004157" y="4840607"/>
            <a:ext cx="1105836" cy="394785"/>
          </a:xfrm>
          <a:prstGeom prst="rect">
            <a:avLst/>
          </a:prstGeom>
          <a:noFill/>
          <a:ln w="28575">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4" name="图片 3">
            <a:extLst>
              <a:ext uri="{FF2B5EF4-FFF2-40B4-BE49-F238E27FC236}">
                <a16:creationId xmlns:a16="http://schemas.microsoft.com/office/drawing/2014/main" id="{77A07545-5F67-4F08-901F-1E97812145A2}"/>
              </a:ext>
            </a:extLst>
          </p:cNvPr>
          <p:cNvPicPr>
            <a:picLocks noChangeAspect="1"/>
          </p:cNvPicPr>
          <p:nvPr/>
        </p:nvPicPr>
        <p:blipFill rotWithShape="1">
          <a:blip r:embed="rId3"/>
          <a:srcRect l="47501"/>
          <a:stretch/>
        </p:blipFill>
        <p:spPr>
          <a:xfrm>
            <a:off x="5501913" y="4674431"/>
            <a:ext cx="1145228" cy="727136"/>
          </a:xfrm>
          <a:prstGeom prst="rect">
            <a:avLst/>
          </a:prstGeom>
        </p:spPr>
      </p:pic>
      <p:sp>
        <p:nvSpPr>
          <p:cNvPr id="14" name="Rectangle 10">
            <a:extLst>
              <a:ext uri="{FF2B5EF4-FFF2-40B4-BE49-F238E27FC236}">
                <a16:creationId xmlns:a16="http://schemas.microsoft.com/office/drawing/2014/main" id="{D9DCAB98-9C9D-4524-B76F-38EBECDB5136}"/>
              </a:ext>
            </a:extLst>
          </p:cNvPr>
          <p:cNvSpPr/>
          <p:nvPr/>
        </p:nvSpPr>
        <p:spPr>
          <a:xfrm>
            <a:off x="5987218" y="4765326"/>
            <a:ext cx="307175" cy="470066"/>
          </a:xfrm>
          <a:prstGeom prst="rect">
            <a:avLst/>
          </a:prstGeom>
          <a:noFill/>
          <a:ln w="28575">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5" name="Straight Arrow Connector 9">
            <a:extLst>
              <a:ext uri="{FF2B5EF4-FFF2-40B4-BE49-F238E27FC236}">
                <a16:creationId xmlns:a16="http://schemas.microsoft.com/office/drawing/2014/main" id="{5E39FE47-B114-4C34-BE33-23E3660A6B60}"/>
              </a:ext>
            </a:extLst>
          </p:cNvPr>
          <p:cNvCxnSpPr>
            <a:cxnSpLocks/>
            <a:stCxn id="14" idx="2"/>
            <a:endCxn id="18" idx="0"/>
          </p:cNvCxnSpPr>
          <p:nvPr/>
        </p:nvCxnSpPr>
        <p:spPr>
          <a:xfrm flipH="1">
            <a:off x="6140805" y="5235392"/>
            <a:ext cx="1" cy="383315"/>
          </a:xfrm>
          <a:prstGeom prst="straightConnector1">
            <a:avLst/>
          </a:prstGeom>
          <a:ln w="19050">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8" name="Rectangle 8">
            <a:extLst>
              <a:ext uri="{FF2B5EF4-FFF2-40B4-BE49-F238E27FC236}">
                <a16:creationId xmlns:a16="http://schemas.microsoft.com/office/drawing/2014/main" id="{C7BEE0C9-7DD9-4121-8893-4E353EC24ECC}"/>
              </a:ext>
            </a:extLst>
          </p:cNvPr>
          <p:cNvSpPr/>
          <p:nvPr/>
        </p:nvSpPr>
        <p:spPr>
          <a:xfrm>
            <a:off x="4998422" y="5618707"/>
            <a:ext cx="2284766" cy="508902"/>
          </a:xfrm>
          <a:prstGeom prst="rect">
            <a:avLst/>
          </a:prstGeom>
          <a:noFill/>
          <a:ln w="28575">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mj-lt"/>
              </a:rPr>
              <a:t>N-gram embedding</a:t>
            </a:r>
          </a:p>
        </p:txBody>
      </p:sp>
      <p:sp>
        <p:nvSpPr>
          <p:cNvPr id="19" name="Rectangle 8">
            <a:extLst>
              <a:ext uri="{FF2B5EF4-FFF2-40B4-BE49-F238E27FC236}">
                <a16:creationId xmlns:a16="http://schemas.microsoft.com/office/drawing/2014/main" id="{99F1A181-90F5-4ADC-8F7F-B5582B96F2F7}"/>
              </a:ext>
            </a:extLst>
          </p:cNvPr>
          <p:cNvSpPr/>
          <p:nvPr/>
        </p:nvSpPr>
        <p:spPr>
          <a:xfrm>
            <a:off x="748420" y="4021149"/>
            <a:ext cx="4162262" cy="508902"/>
          </a:xfrm>
          <a:prstGeom prst="rect">
            <a:avLst/>
          </a:prstGeom>
          <a:noFill/>
          <a:ln w="3810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Word2Vec probability expression</a:t>
            </a:r>
          </a:p>
        </p:txBody>
      </p:sp>
      <p:pic>
        <p:nvPicPr>
          <p:cNvPr id="12" name="图片 11">
            <a:extLst>
              <a:ext uri="{FF2B5EF4-FFF2-40B4-BE49-F238E27FC236}">
                <a16:creationId xmlns:a16="http://schemas.microsoft.com/office/drawing/2014/main" id="{39763D50-0FF9-4ED8-ADE6-C58FC622879A}"/>
              </a:ext>
            </a:extLst>
          </p:cNvPr>
          <p:cNvPicPr>
            <a:picLocks noChangeAspect="1"/>
          </p:cNvPicPr>
          <p:nvPr/>
        </p:nvPicPr>
        <p:blipFill>
          <a:blip r:embed="rId4"/>
          <a:stretch>
            <a:fillRect/>
          </a:stretch>
        </p:blipFill>
        <p:spPr>
          <a:xfrm>
            <a:off x="5442315" y="2445448"/>
            <a:ext cx="4639286" cy="508901"/>
          </a:xfrm>
          <a:prstGeom prst="rect">
            <a:avLst/>
          </a:prstGeom>
        </p:spPr>
      </p:pic>
      <p:pic>
        <p:nvPicPr>
          <p:cNvPr id="13" name="图片 12">
            <a:extLst>
              <a:ext uri="{FF2B5EF4-FFF2-40B4-BE49-F238E27FC236}">
                <a16:creationId xmlns:a16="http://schemas.microsoft.com/office/drawing/2014/main" id="{3E5D676F-F66E-4FC1-B659-9BFBFC0279D4}"/>
              </a:ext>
            </a:extLst>
          </p:cNvPr>
          <p:cNvPicPr>
            <a:picLocks noChangeAspect="1"/>
          </p:cNvPicPr>
          <p:nvPr/>
        </p:nvPicPr>
        <p:blipFill>
          <a:blip r:embed="rId5"/>
          <a:stretch>
            <a:fillRect/>
          </a:stretch>
        </p:blipFill>
        <p:spPr>
          <a:xfrm>
            <a:off x="2384731" y="2458209"/>
            <a:ext cx="1331886" cy="478556"/>
          </a:xfrm>
          <a:prstGeom prst="rect">
            <a:avLst/>
          </a:prstGeom>
        </p:spPr>
      </p:pic>
      <p:sp>
        <p:nvSpPr>
          <p:cNvPr id="16" name="箭头: 右 15">
            <a:extLst>
              <a:ext uri="{FF2B5EF4-FFF2-40B4-BE49-F238E27FC236}">
                <a16:creationId xmlns:a16="http://schemas.microsoft.com/office/drawing/2014/main" id="{F93B8A72-B7FF-4FEC-BA58-71982ADCF443}"/>
              </a:ext>
            </a:extLst>
          </p:cNvPr>
          <p:cNvSpPr/>
          <p:nvPr/>
        </p:nvSpPr>
        <p:spPr>
          <a:xfrm>
            <a:off x="4080336" y="2543774"/>
            <a:ext cx="1318661" cy="324843"/>
          </a:xfrm>
          <a:prstGeom prst="rightArrow">
            <a:avLst/>
          </a:prstGeom>
          <a:solidFill>
            <a:srgbClr val="FFFFFF"/>
          </a:solidFill>
          <a:ln w="15875" cap="flat">
            <a:solidFill>
              <a:schemeClr val="accent1"/>
            </a:solidFill>
            <a:prstDash val="solid"/>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178" rtl="0" fontAlgn="auto" latinLnBrk="0" hangingPunct="0">
              <a:lnSpc>
                <a:spcPct val="100000"/>
              </a:lnSpc>
              <a:spcBef>
                <a:spcPts val="0"/>
              </a:spcBef>
              <a:spcAft>
                <a:spcPts val="0"/>
              </a:spcAft>
              <a:buClrTx/>
              <a:buSzTx/>
              <a:buFontTx/>
              <a:buNone/>
              <a:tabLst/>
            </a:pPr>
            <a:endParaRPr kumimoji="0" lang="en-US" sz="1900" b="0" i="0" u="none" strike="noStrike" cap="none" spc="0" normalizeH="0" baseline="0">
              <a:ln>
                <a:noFill/>
              </a:ln>
              <a:solidFill>
                <a:srgbClr val="000000"/>
              </a:solidFill>
              <a:effectLst/>
              <a:uFillTx/>
              <a:latin typeface="+mj-lt"/>
              <a:ea typeface="+mj-ea"/>
              <a:cs typeface="+mj-cs"/>
              <a:sym typeface="Calibri"/>
            </a:endParaRPr>
          </a:p>
        </p:txBody>
      </p:sp>
      <p:sp>
        <p:nvSpPr>
          <p:cNvPr id="23" name="Rectangle 10">
            <a:extLst>
              <a:ext uri="{FF2B5EF4-FFF2-40B4-BE49-F238E27FC236}">
                <a16:creationId xmlns:a16="http://schemas.microsoft.com/office/drawing/2014/main" id="{3D788D1E-8512-4B72-93D4-A35BB122F01D}"/>
              </a:ext>
            </a:extLst>
          </p:cNvPr>
          <p:cNvSpPr/>
          <p:nvPr/>
        </p:nvSpPr>
        <p:spPr>
          <a:xfrm>
            <a:off x="3716617" y="1942511"/>
            <a:ext cx="2379383" cy="394785"/>
          </a:xfrm>
          <a:prstGeom prst="rect">
            <a:avLst/>
          </a:prstGeom>
          <a:noFill/>
          <a:ln w="2857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mj-lt"/>
              </a:rPr>
              <a:t>Tri-gram extraction</a:t>
            </a:r>
            <a:endParaRPr lang="en-US" sz="2000" dirty="0">
              <a:solidFill>
                <a:schemeClr val="tx1"/>
              </a:solidFill>
              <a:latin typeface="+mj-lt"/>
            </a:endParaRPr>
          </a:p>
        </p:txBody>
      </p:sp>
      <p:sp>
        <p:nvSpPr>
          <p:cNvPr id="2" name="矩形 1">
            <a:extLst>
              <a:ext uri="{FF2B5EF4-FFF2-40B4-BE49-F238E27FC236}">
                <a16:creationId xmlns:a16="http://schemas.microsoft.com/office/drawing/2014/main" id="{3A279490-6D2F-4443-8C13-D7D245EE4873}"/>
              </a:ext>
            </a:extLst>
          </p:cNvPr>
          <p:cNvSpPr/>
          <p:nvPr/>
        </p:nvSpPr>
        <p:spPr>
          <a:xfrm>
            <a:off x="227136" y="6244478"/>
            <a:ext cx="11964864" cy="584775"/>
          </a:xfrm>
          <a:prstGeom prst="rect">
            <a:avLst/>
          </a:prstGeom>
        </p:spPr>
        <p:txBody>
          <a:bodyPr wrap="square">
            <a:spAutoFit/>
          </a:bodyPr>
          <a:lstStyle/>
          <a:p>
            <a:r>
              <a:rPr lang="en-US" sz="1600" dirty="0"/>
              <a:t>Bojanowski, P., Grave, E., </a:t>
            </a:r>
            <a:r>
              <a:rPr lang="en-US" sz="1600" dirty="0" err="1"/>
              <a:t>Joulin</a:t>
            </a:r>
            <a:r>
              <a:rPr lang="en-US" sz="1600" dirty="0"/>
              <a:t>, A., &amp; </a:t>
            </a:r>
            <a:r>
              <a:rPr lang="en-US" sz="1600" dirty="0" err="1"/>
              <a:t>Mikolov</a:t>
            </a:r>
            <a:r>
              <a:rPr lang="en-US" sz="1600" dirty="0"/>
              <a:t>, T. (2016). Enriching Word Vectors with </a:t>
            </a:r>
            <a:r>
              <a:rPr lang="en-US" sz="1600" dirty="0" err="1"/>
              <a:t>Subword</a:t>
            </a:r>
            <a:r>
              <a:rPr lang="en-US" sz="1600" dirty="0"/>
              <a:t> Information. Transactions of the Association for Computational Linguistics, 5, 135-146.</a:t>
            </a:r>
          </a:p>
        </p:txBody>
      </p:sp>
    </p:spTree>
    <p:extLst>
      <p:ext uri="{BB962C8B-B14F-4D97-AF65-F5344CB8AC3E}">
        <p14:creationId xmlns:p14="http://schemas.microsoft.com/office/powerpoint/2010/main" val="23451306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474" y="221680"/>
            <a:ext cx="12488779" cy="738909"/>
          </a:xfrm>
        </p:spPr>
        <p:txBody>
          <a:bodyPr>
            <a:normAutofit/>
          </a:bodyPr>
          <a:lstStyle/>
          <a:p>
            <a:pPr defTabSz="1219110"/>
            <a:r>
              <a:rPr lang="en-US" altLang="zh-CN" b="1" dirty="0">
                <a:ea typeface="SimSun" panose="02010600030101010101" pitchFamily="2" charset="-122"/>
              </a:rPr>
              <a:t>Outline</a:t>
            </a:r>
            <a:endParaRPr lang="en-US" b="1" dirty="0">
              <a:solidFill>
                <a:prstClr val="black"/>
              </a:solidFill>
            </a:endParaRPr>
          </a:p>
        </p:txBody>
      </p:sp>
      <p:sp>
        <p:nvSpPr>
          <p:cNvPr id="3" name="Content Placeholder 2"/>
          <p:cNvSpPr>
            <a:spLocks noGrp="1"/>
          </p:cNvSpPr>
          <p:nvPr>
            <p:ph idx="1"/>
          </p:nvPr>
        </p:nvSpPr>
        <p:spPr>
          <a:xfrm>
            <a:off x="595410" y="1098627"/>
            <a:ext cx="10937009" cy="5575401"/>
          </a:xfrm>
          <a:ln>
            <a:noFill/>
          </a:ln>
        </p:spPr>
        <p:txBody>
          <a:bodyPr/>
          <a:lstStyle/>
          <a:p>
            <a:pPr defTabSz="1219110">
              <a:spcAft>
                <a:spcPts val="600"/>
              </a:spcAft>
            </a:pPr>
            <a:r>
              <a:rPr lang="en-US" dirty="0"/>
              <a:t>Text Mining, Text Similarity and Text Embedding</a:t>
            </a:r>
            <a:endParaRPr lang="en-US" altLang="zh-CN" dirty="0">
              <a:ea typeface="SimSun" panose="02010600030101010101" pitchFamily="2" charset="-122"/>
            </a:endParaRPr>
          </a:p>
          <a:p>
            <a:pPr>
              <a:spcAft>
                <a:spcPts val="600"/>
              </a:spcAft>
            </a:pPr>
            <a:r>
              <a:rPr lang="en-US" altLang="zh-CN" dirty="0"/>
              <a:t>U</a:t>
            </a:r>
            <a:r>
              <a:rPr lang="en-US" dirty="0"/>
              <a:t>n</a:t>
            </a:r>
            <a:r>
              <a:rPr lang="en-US" altLang="zh-CN" dirty="0"/>
              <a:t>supervised</a:t>
            </a:r>
            <a:r>
              <a:rPr lang="zh-CN" altLang="en-US" dirty="0"/>
              <a:t> </a:t>
            </a:r>
            <a:r>
              <a:rPr lang="en-US" altLang="zh-CN" dirty="0"/>
              <a:t>word</a:t>
            </a:r>
            <a:r>
              <a:rPr lang="zh-CN" altLang="en-US" dirty="0"/>
              <a:t> </a:t>
            </a:r>
            <a:r>
              <a:rPr lang="en-US" altLang="zh-CN" dirty="0"/>
              <a:t>embedding</a:t>
            </a:r>
          </a:p>
          <a:p>
            <a:pPr lvl="1">
              <a:spcAft>
                <a:spcPts val="600"/>
              </a:spcAft>
            </a:pPr>
            <a:r>
              <a:rPr lang="en-US" altLang="zh-CN" dirty="0"/>
              <a:t>Context-free representation:</a:t>
            </a:r>
          </a:p>
          <a:p>
            <a:pPr lvl="2">
              <a:spcAft>
                <a:spcPts val="600"/>
              </a:spcAft>
            </a:pPr>
            <a:r>
              <a:rPr lang="en-US" altLang="zh-CN" dirty="0"/>
              <a:t>Euclidean Embedding:</a:t>
            </a:r>
            <a:r>
              <a:rPr lang="zh-CN" altLang="en-US" dirty="0"/>
              <a:t> </a:t>
            </a:r>
            <a:r>
              <a:rPr lang="en-US" altLang="zh-CN" dirty="0"/>
              <a:t>Word2Vec, </a:t>
            </a:r>
            <a:r>
              <a:rPr lang="en-US" altLang="zh-CN" dirty="0" err="1"/>
              <a:t>GloVe</a:t>
            </a:r>
            <a:r>
              <a:rPr lang="en-US" altLang="zh-CN" dirty="0"/>
              <a:t>, </a:t>
            </a:r>
            <a:r>
              <a:rPr lang="en-US" altLang="zh-CN" dirty="0" err="1"/>
              <a:t>fastText</a:t>
            </a:r>
            <a:endParaRPr lang="en-US" altLang="zh-CN" dirty="0"/>
          </a:p>
          <a:p>
            <a:pPr lvl="3">
              <a:spcAft>
                <a:spcPts val="600"/>
              </a:spcAft>
            </a:pPr>
            <a:r>
              <a:rPr lang="en-US" dirty="0"/>
              <a:t>Local-Corpus Based Embedding</a:t>
            </a:r>
            <a:endParaRPr lang="en-US" altLang="zh-CN" dirty="0"/>
          </a:p>
          <a:p>
            <a:pPr lvl="2">
              <a:spcAft>
                <a:spcPts val="600"/>
              </a:spcAft>
            </a:pPr>
            <a:r>
              <a:rPr lang="en-US" altLang="zh-CN" dirty="0">
                <a:solidFill>
                  <a:schemeClr val="bg1">
                    <a:lumMod val="85000"/>
                  </a:schemeClr>
                </a:solidFill>
              </a:rPr>
              <a:t>Hyperbolic Embedding: </a:t>
            </a:r>
            <a:r>
              <a:rPr lang="en-US" altLang="zh-CN" dirty="0" err="1">
                <a:solidFill>
                  <a:schemeClr val="bg1">
                    <a:lumMod val="85000"/>
                  </a:schemeClr>
                </a:solidFill>
              </a:rPr>
              <a:t>Poincaré</a:t>
            </a:r>
            <a:r>
              <a:rPr lang="en-US" altLang="zh-CN" dirty="0">
                <a:solidFill>
                  <a:schemeClr val="bg1">
                    <a:lumMod val="85000"/>
                  </a:schemeClr>
                </a:solidFill>
              </a:rPr>
              <a:t> and Lorentz Embedding</a:t>
            </a:r>
          </a:p>
          <a:p>
            <a:pPr lvl="2">
              <a:spcAft>
                <a:spcPts val="600"/>
              </a:spcAft>
            </a:pPr>
            <a:r>
              <a:rPr lang="en-US" altLang="zh-CN" dirty="0">
                <a:solidFill>
                  <a:schemeClr val="bg1">
                    <a:lumMod val="85000"/>
                  </a:schemeClr>
                </a:solidFill>
              </a:rPr>
              <a:t>Spherical Text Embedding: </a:t>
            </a:r>
            <a:r>
              <a:rPr lang="en-US" altLang="zh-CN" dirty="0" err="1">
                <a:solidFill>
                  <a:schemeClr val="bg1">
                    <a:lumMod val="85000"/>
                  </a:schemeClr>
                </a:solidFill>
              </a:rPr>
              <a:t>JoSE</a:t>
            </a:r>
            <a:r>
              <a:rPr lang="en-US" altLang="zh-CN" dirty="0">
                <a:solidFill>
                  <a:schemeClr val="bg1">
                    <a:lumMod val="85000"/>
                  </a:schemeClr>
                </a:solidFill>
              </a:rPr>
              <a:t> (Joint Spherical Text Embedding)</a:t>
            </a:r>
          </a:p>
          <a:p>
            <a:pPr lvl="1">
              <a:spcAft>
                <a:spcPts val="600"/>
              </a:spcAft>
            </a:pPr>
            <a:r>
              <a:rPr lang="en-US" altLang="zh-CN" dirty="0"/>
              <a:t>Contextualized representation: </a:t>
            </a:r>
            <a:r>
              <a:rPr lang="en-US" altLang="zh-CN" dirty="0" err="1"/>
              <a:t>ELMo</a:t>
            </a:r>
            <a:r>
              <a:rPr lang="en-US" altLang="zh-CN" dirty="0"/>
              <a:t>, BERT, </a:t>
            </a:r>
            <a:r>
              <a:rPr lang="en-US" altLang="zh-CN" dirty="0" err="1"/>
              <a:t>XLNet</a:t>
            </a:r>
            <a:endParaRPr lang="en-US" altLang="zh-CN" dirty="0"/>
          </a:p>
          <a:p>
            <a:pPr>
              <a:spcAft>
                <a:spcPts val="600"/>
              </a:spcAft>
            </a:pPr>
            <a:r>
              <a:rPr lang="en-US" altLang="zh-CN" dirty="0" err="1">
                <a:solidFill>
                  <a:prstClr val="black"/>
                </a:solidFill>
              </a:rPr>
              <a:t>CatE</a:t>
            </a:r>
            <a:r>
              <a:rPr lang="en-US" altLang="zh-CN" dirty="0">
                <a:solidFill>
                  <a:prstClr val="black"/>
                </a:solidFill>
              </a:rPr>
              <a:t>: </a:t>
            </a:r>
            <a:r>
              <a:rPr lang="en-US" dirty="0"/>
              <a:t>Category-Name Guided Text Embedding</a:t>
            </a:r>
            <a:r>
              <a:rPr lang="en-US" dirty="0">
                <a:solidFill>
                  <a:prstClr val="black"/>
                </a:solidFill>
              </a:rPr>
              <a:t> for </a:t>
            </a:r>
            <a:r>
              <a:rPr lang="en-US" dirty="0"/>
              <a:t>Topic Mining </a:t>
            </a:r>
          </a:p>
          <a:p>
            <a:pPr>
              <a:spcAft>
                <a:spcPts val="600"/>
              </a:spcAft>
            </a:pPr>
            <a:r>
              <a:rPr lang="en-US" altLang="zh-CN" dirty="0">
                <a:solidFill>
                  <a:prstClr val="black"/>
                </a:solidFill>
              </a:rPr>
              <a:t>Looking Forward</a:t>
            </a:r>
          </a:p>
        </p:txBody>
      </p:sp>
      <p:sp>
        <p:nvSpPr>
          <p:cNvPr id="5" name="Striped Right Arrow 4"/>
          <p:cNvSpPr/>
          <p:nvPr/>
        </p:nvSpPr>
        <p:spPr>
          <a:xfrm rot="9056077">
            <a:off x="5862735" y="1588308"/>
            <a:ext cx="466531" cy="513889"/>
          </a:xfrm>
          <a:prstGeom prst="stripedRightArrow">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Striped Right Arrow 4">
            <a:extLst>
              <a:ext uri="{FF2B5EF4-FFF2-40B4-BE49-F238E27FC236}">
                <a16:creationId xmlns:a16="http://schemas.microsoft.com/office/drawing/2014/main" id="{F4E55A51-D3C9-4B20-9BAF-31841B5A0F3D}"/>
              </a:ext>
            </a:extLst>
          </p:cNvPr>
          <p:cNvSpPr/>
          <p:nvPr/>
        </p:nvSpPr>
        <p:spPr>
          <a:xfrm rot="9056077">
            <a:off x="5673886" y="2123656"/>
            <a:ext cx="344070" cy="410493"/>
          </a:xfrm>
          <a:prstGeom prst="stripedRightArrow">
            <a:avLst>
              <a:gd name="adj1" fmla="val 50000"/>
              <a:gd name="adj2" fmla="val 51186"/>
            </a:avLst>
          </a:prstGeom>
          <a:solidFill>
            <a:srgbClr val="008080"/>
          </a:solidFill>
          <a:ln>
            <a:solidFill>
              <a:srgbClr val="F0CD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Striped Right Arrow 4">
            <a:extLst>
              <a:ext uri="{FF2B5EF4-FFF2-40B4-BE49-F238E27FC236}">
                <a16:creationId xmlns:a16="http://schemas.microsoft.com/office/drawing/2014/main" id="{2FDA3121-C512-4256-9907-9CF9F94DC448}"/>
              </a:ext>
            </a:extLst>
          </p:cNvPr>
          <p:cNvSpPr/>
          <p:nvPr/>
        </p:nvSpPr>
        <p:spPr>
          <a:xfrm rot="9056077">
            <a:off x="8791447" y="2787131"/>
            <a:ext cx="226614" cy="354192"/>
          </a:xfrm>
          <a:prstGeom prst="stripedRightArrow">
            <a:avLst>
              <a:gd name="adj1" fmla="val 50000"/>
              <a:gd name="adj2" fmla="val 51186"/>
            </a:avLst>
          </a:prstGeom>
          <a:solidFill>
            <a:srgbClr val="F0CDB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Striped Right Arrow 4">
            <a:extLst>
              <a:ext uri="{FF2B5EF4-FFF2-40B4-BE49-F238E27FC236}">
                <a16:creationId xmlns:a16="http://schemas.microsoft.com/office/drawing/2014/main" id="{B176D626-CF81-429D-A6BC-D2503DB1D776}"/>
              </a:ext>
            </a:extLst>
          </p:cNvPr>
          <p:cNvSpPr/>
          <p:nvPr/>
        </p:nvSpPr>
        <p:spPr>
          <a:xfrm rot="9056077">
            <a:off x="6595430" y="3451320"/>
            <a:ext cx="164848" cy="281445"/>
          </a:xfrm>
          <a:prstGeom prst="stripedRightArrow">
            <a:avLst>
              <a:gd name="adj1" fmla="val 50000"/>
              <a:gd name="adj2" fmla="val 51186"/>
            </a:avLst>
          </a:prstGeom>
          <a:solidFill>
            <a:srgbClr val="FF0000"/>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2465614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474" y="221680"/>
            <a:ext cx="12488779" cy="738909"/>
          </a:xfrm>
        </p:spPr>
        <p:txBody>
          <a:bodyPr>
            <a:normAutofit/>
          </a:bodyPr>
          <a:lstStyle/>
          <a:p>
            <a:pPr defTabSz="1219110"/>
            <a:r>
              <a:rPr lang="en-US" altLang="zh-CN" b="1" dirty="0">
                <a:ea typeface="SimSun" panose="02010600030101010101" pitchFamily="2" charset="-122"/>
              </a:rPr>
              <a:t>Outline</a:t>
            </a:r>
            <a:endParaRPr lang="en-US" b="1" dirty="0">
              <a:solidFill>
                <a:prstClr val="black"/>
              </a:solidFill>
            </a:endParaRPr>
          </a:p>
        </p:txBody>
      </p:sp>
      <p:sp>
        <p:nvSpPr>
          <p:cNvPr id="3" name="Content Placeholder 2"/>
          <p:cNvSpPr>
            <a:spLocks noGrp="1"/>
          </p:cNvSpPr>
          <p:nvPr>
            <p:ph idx="1"/>
          </p:nvPr>
        </p:nvSpPr>
        <p:spPr>
          <a:xfrm>
            <a:off x="595410" y="1098627"/>
            <a:ext cx="10937009" cy="5575401"/>
          </a:xfrm>
          <a:ln>
            <a:noFill/>
          </a:ln>
        </p:spPr>
        <p:txBody>
          <a:bodyPr/>
          <a:lstStyle/>
          <a:p>
            <a:pPr defTabSz="1219110">
              <a:spcAft>
                <a:spcPts val="600"/>
              </a:spcAft>
            </a:pPr>
            <a:r>
              <a:rPr lang="en-US" dirty="0"/>
              <a:t>Text Mining, Text Similarity and Text Embedding</a:t>
            </a:r>
            <a:endParaRPr lang="en-US" altLang="zh-CN" dirty="0">
              <a:ea typeface="SimSun" panose="02010600030101010101" pitchFamily="2" charset="-122"/>
            </a:endParaRPr>
          </a:p>
          <a:p>
            <a:pPr>
              <a:spcAft>
                <a:spcPts val="600"/>
              </a:spcAft>
            </a:pPr>
            <a:r>
              <a:rPr lang="en-US" altLang="zh-CN" dirty="0"/>
              <a:t>U</a:t>
            </a:r>
            <a:r>
              <a:rPr lang="en-US" dirty="0"/>
              <a:t>n</a:t>
            </a:r>
            <a:r>
              <a:rPr lang="en-US" altLang="zh-CN" dirty="0"/>
              <a:t>supervised</a:t>
            </a:r>
            <a:r>
              <a:rPr lang="zh-CN" altLang="en-US" dirty="0"/>
              <a:t> </a:t>
            </a:r>
            <a:r>
              <a:rPr lang="en-US" altLang="zh-CN" dirty="0"/>
              <a:t>word</a:t>
            </a:r>
            <a:r>
              <a:rPr lang="zh-CN" altLang="en-US" dirty="0"/>
              <a:t> </a:t>
            </a:r>
            <a:r>
              <a:rPr lang="en-US" altLang="zh-CN" dirty="0"/>
              <a:t>embedding</a:t>
            </a:r>
          </a:p>
          <a:p>
            <a:pPr lvl="1">
              <a:spcAft>
                <a:spcPts val="600"/>
              </a:spcAft>
            </a:pPr>
            <a:r>
              <a:rPr lang="en-US" altLang="zh-CN"/>
              <a:t>Context-free representation</a:t>
            </a:r>
            <a:endParaRPr lang="en-US" altLang="zh-CN" dirty="0"/>
          </a:p>
          <a:p>
            <a:pPr lvl="2">
              <a:spcAft>
                <a:spcPts val="600"/>
              </a:spcAft>
            </a:pPr>
            <a:r>
              <a:rPr lang="en-US" altLang="zh-CN" dirty="0"/>
              <a:t>Euclidean Embedding:</a:t>
            </a:r>
            <a:r>
              <a:rPr lang="zh-CN" altLang="en-US" dirty="0"/>
              <a:t> </a:t>
            </a:r>
            <a:r>
              <a:rPr lang="en-US" altLang="zh-CN" dirty="0"/>
              <a:t>Word2Vec, </a:t>
            </a:r>
            <a:r>
              <a:rPr lang="en-US" altLang="zh-CN" dirty="0" err="1"/>
              <a:t>GloVe</a:t>
            </a:r>
            <a:r>
              <a:rPr lang="en-US" altLang="zh-CN" dirty="0"/>
              <a:t>, </a:t>
            </a:r>
            <a:r>
              <a:rPr lang="en-US" altLang="zh-CN" dirty="0" err="1"/>
              <a:t>fastText</a:t>
            </a:r>
            <a:endParaRPr lang="en-US" altLang="zh-CN" dirty="0"/>
          </a:p>
          <a:p>
            <a:pPr lvl="3">
              <a:spcAft>
                <a:spcPts val="600"/>
              </a:spcAft>
            </a:pPr>
            <a:r>
              <a:rPr lang="en-US" dirty="0"/>
              <a:t>Local-Corpus Based Embedding</a:t>
            </a:r>
            <a:endParaRPr lang="en-US" altLang="zh-CN" dirty="0"/>
          </a:p>
          <a:p>
            <a:pPr lvl="2">
              <a:spcAft>
                <a:spcPts val="600"/>
              </a:spcAft>
            </a:pPr>
            <a:r>
              <a:rPr lang="en-US" altLang="zh-CN" dirty="0">
                <a:solidFill>
                  <a:schemeClr val="bg1">
                    <a:lumMod val="85000"/>
                  </a:schemeClr>
                </a:solidFill>
              </a:rPr>
              <a:t>Hyperbolic Embedding: </a:t>
            </a:r>
            <a:r>
              <a:rPr lang="en-US" altLang="zh-CN" dirty="0" err="1">
                <a:solidFill>
                  <a:schemeClr val="bg1">
                    <a:lumMod val="85000"/>
                  </a:schemeClr>
                </a:solidFill>
              </a:rPr>
              <a:t>Poincaré</a:t>
            </a:r>
            <a:r>
              <a:rPr lang="en-US" altLang="zh-CN" dirty="0">
                <a:solidFill>
                  <a:schemeClr val="bg1">
                    <a:lumMod val="85000"/>
                  </a:schemeClr>
                </a:solidFill>
              </a:rPr>
              <a:t> and Lorentz Embedding</a:t>
            </a:r>
          </a:p>
          <a:p>
            <a:pPr lvl="2">
              <a:spcAft>
                <a:spcPts val="600"/>
              </a:spcAft>
            </a:pPr>
            <a:r>
              <a:rPr lang="en-US" altLang="zh-CN" dirty="0">
                <a:solidFill>
                  <a:schemeClr val="bg1">
                    <a:lumMod val="85000"/>
                  </a:schemeClr>
                </a:solidFill>
              </a:rPr>
              <a:t>Spherical Text Embedding: </a:t>
            </a:r>
            <a:r>
              <a:rPr lang="en-US" altLang="zh-CN" dirty="0" err="1">
                <a:solidFill>
                  <a:schemeClr val="bg1">
                    <a:lumMod val="85000"/>
                  </a:schemeClr>
                </a:solidFill>
              </a:rPr>
              <a:t>JoSE</a:t>
            </a:r>
            <a:r>
              <a:rPr lang="en-US" altLang="zh-CN" dirty="0">
                <a:solidFill>
                  <a:schemeClr val="bg1">
                    <a:lumMod val="85000"/>
                  </a:schemeClr>
                </a:solidFill>
              </a:rPr>
              <a:t> (Joint Spherical Text Embedding)</a:t>
            </a:r>
          </a:p>
          <a:p>
            <a:pPr lvl="1">
              <a:spcAft>
                <a:spcPts val="600"/>
              </a:spcAft>
            </a:pPr>
            <a:r>
              <a:rPr lang="en-US" altLang="zh-CN" dirty="0"/>
              <a:t>Contextualized representation: </a:t>
            </a:r>
            <a:r>
              <a:rPr lang="en-US" altLang="zh-CN" dirty="0" err="1"/>
              <a:t>ELMo</a:t>
            </a:r>
            <a:r>
              <a:rPr lang="en-US" altLang="zh-CN" dirty="0"/>
              <a:t>, BERT, </a:t>
            </a:r>
            <a:r>
              <a:rPr lang="en-US" altLang="zh-CN" dirty="0" err="1"/>
              <a:t>XLNet</a:t>
            </a:r>
            <a:endParaRPr lang="en-US" altLang="zh-CN" dirty="0"/>
          </a:p>
          <a:p>
            <a:pPr>
              <a:spcAft>
                <a:spcPts val="600"/>
              </a:spcAft>
            </a:pPr>
            <a:r>
              <a:rPr lang="en-US" altLang="zh-CN" dirty="0" err="1">
                <a:solidFill>
                  <a:prstClr val="black"/>
                </a:solidFill>
              </a:rPr>
              <a:t>CatE</a:t>
            </a:r>
            <a:r>
              <a:rPr lang="en-US" altLang="zh-CN" dirty="0">
                <a:solidFill>
                  <a:prstClr val="black"/>
                </a:solidFill>
              </a:rPr>
              <a:t>: </a:t>
            </a:r>
            <a:r>
              <a:rPr lang="en-US" dirty="0"/>
              <a:t>Category-Name Guided Text Embedding</a:t>
            </a:r>
            <a:r>
              <a:rPr lang="en-US" dirty="0">
                <a:solidFill>
                  <a:prstClr val="black"/>
                </a:solidFill>
              </a:rPr>
              <a:t> for </a:t>
            </a:r>
            <a:r>
              <a:rPr lang="en-US" dirty="0"/>
              <a:t>Topic Mining </a:t>
            </a:r>
          </a:p>
          <a:p>
            <a:pPr>
              <a:spcAft>
                <a:spcPts val="600"/>
              </a:spcAft>
            </a:pPr>
            <a:r>
              <a:rPr lang="en-US" altLang="zh-CN" dirty="0">
                <a:solidFill>
                  <a:prstClr val="black"/>
                </a:solidFill>
              </a:rPr>
              <a:t>Looking Forward</a:t>
            </a:r>
          </a:p>
        </p:txBody>
      </p:sp>
      <p:sp>
        <p:nvSpPr>
          <p:cNvPr id="5" name="Striped Right Arrow 4"/>
          <p:cNvSpPr/>
          <p:nvPr/>
        </p:nvSpPr>
        <p:spPr>
          <a:xfrm rot="9056077">
            <a:off x="8275998" y="922712"/>
            <a:ext cx="466531" cy="513889"/>
          </a:xfrm>
          <a:prstGeom prst="stripedRightArrow">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0303241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1153" y="3425596"/>
            <a:ext cx="5392167" cy="3335128"/>
          </a:xfrm>
          <a:prstGeom prst="rect">
            <a:avLst/>
          </a:prstGeom>
        </p:spPr>
      </p:pic>
      <p:sp>
        <p:nvSpPr>
          <p:cNvPr id="2" name="Title 1"/>
          <p:cNvSpPr>
            <a:spLocks noGrp="1"/>
          </p:cNvSpPr>
          <p:nvPr>
            <p:ph type="title"/>
          </p:nvPr>
        </p:nvSpPr>
        <p:spPr>
          <a:xfrm>
            <a:off x="0" y="167642"/>
            <a:ext cx="12192000" cy="758946"/>
          </a:xfrm>
        </p:spPr>
        <p:txBody>
          <a:bodyPr>
            <a:noAutofit/>
          </a:bodyPr>
          <a:lstStyle/>
          <a:p>
            <a:r>
              <a:rPr lang="en-US" sz="4000" b="1" dirty="0">
                <a:solidFill>
                  <a:schemeClr val="tx1"/>
                </a:solidFill>
                <a:effectLst>
                  <a:outerShdw blurRad="38100" dist="38100" dir="2700000" algn="tl">
                    <a:srgbClr val="000000">
                      <a:alpha val="43137"/>
                    </a:srgbClr>
                  </a:outerShdw>
                </a:effectLst>
                <a:latin typeface="Berlin Sans FB Demi" panose="020E0802020502020306" pitchFamily="34" charset="0"/>
              </a:rPr>
              <a:t>Problem: Expert Finding in Bibliographic Networks</a:t>
            </a: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5420" y="1214332"/>
            <a:ext cx="1920506" cy="1862980"/>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1703" y="2003773"/>
            <a:ext cx="2561617" cy="134986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4" name="Right Arrow 3"/>
          <p:cNvSpPr/>
          <p:nvPr/>
        </p:nvSpPr>
        <p:spPr>
          <a:xfrm rot="1339399">
            <a:off x="9651744" y="1994201"/>
            <a:ext cx="420624" cy="46699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Content Placeholder 2"/>
          <p:cNvSpPr txBox="1">
            <a:spLocks/>
          </p:cNvSpPr>
          <p:nvPr/>
        </p:nvSpPr>
        <p:spPr>
          <a:xfrm>
            <a:off x="545502" y="1186901"/>
            <a:ext cx="6813552" cy="1785496"/>
          </a:xfrm>
          <a:prstGeom prst="rect">
            <a:avLst/>
          </a:prstGeom>
        </p:spPr>
        <p:txBody>
          <a:bodyPr/>
          <a:lstStyle>
            <a:lvl1pPr marL="341305" indent="-341305" algn="l" defTabSz="914354"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400" kern="1200">
                <a:solidFill>
                  <a:schemeClr val="tx1"/>
                </a:solidFill>
                <a:latin typeface="+mn-lt"/>
                <a:ea typeface="+mn-ea"/>
                <a:cs typeface="+mn-cs"/>
              </a:defRPr>
            </a:lvl1pPr>
            <a:lvl2pPr marL="573074" indent="-373053" algn="l" defTabSz="914354"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400" kern="1200">
                <a:solidFill>
                  <a:schemeClr val="tx1"/>
                </a:solidFill>
                <a:latin typeface="+mn-lt"/>
                <a:ea typeface="+mn-ea"/>
                <a:cs typeface="+mn-cs"/>
              </a:defRPr>
            </a:lvl2pPr>
            <a:lvl3pPr marL="684179" indent="-300023" algn="l" defTabSz="914354"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400" kern="1200">
                <a:solidFill>
                  <a:schemeClr val="tx1"/>
                </a:solidFill>
                <a:latin typeface="+mn-lt"/>
                <a:ea typeface="+mn-ea"/>
                <a:cs typeface="+mn-cs"/>
              </a:defRPr>
            </a:lvl3pPr>
            <a:lvl4pPr marL="912791" indent="-290506" algn="l" defTabSz="914354"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400" kern="1200">
                <a:solidFill>
                  <a:schemeClr val="tx1"/>
                </a:solidFill>
                <a:latin typeface="+mn-lt"/>
                <a:ea typeface="+mn-ea"/>
                <a:cs typeface="+mn-cs"/>
              </a:defRPr>
            </a:lvl4pPr>
            <a:lvl5pPr marL="1142971" indent="-274632" algn="l" defTabSz="914354"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400" kern="1200">
                <a:solidFill>
                  <a:schemeClr val="tx1"/>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endParaRPr lang="en-US" sz="2000" dirty="0">
              <a:solidFill>
                <a:srgbClr val="000000"/>
              </a:solidFill>
            </a:endParaRPr>
          </a:p>
        </p:txBody>
      </p:sp>
      <p:sp>
        <p:nvSpPr>
          <p:cNvPr id="23" name="Content Placeholder 2"/>
          <p:cNvSpPr txBox="1">
            <a:spLocks/>
          </p:cNvSpPr>
          <p:nvPr/>
        </p:nvSpPr>
        <p:spPr>
          <a:xfrm>
            <a:off x="519720" y="1110456"/>
            <a:ext cx="7112810" cy="5747544"/>
          </a:xfrm>
          <a:prstGeom prst="rect">
            <a:avLst/>
          </a:prstGeom>
        </p:spPr>
        <p:txBody>
          <a:bodyPr/>
          <a:lstStyle>
            <a:lvl1pPr marL="341305" indent="-341305" algn="l" defTabSz="914354"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400" kern="1200">
                <a:solidFill>
                  <a:schemeClr val="tx1"/>
                </a:solidFill>
                <a:latin typeface="+mn-lt"/>
                <a:ea typeface="+mn-ea"/>
                <a:cs typeface="+mn-cs"/>
              </a:defRPr>
            </a:lvl1pPr>
            <a:lvl2pPr marL="573074" indent="-373053" algn="l" defTabSz="914354"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400" kern="1200">
                <a:solidFill>
                  <a:schemeClr val="tx1"/>
                </a:solidFill>
                <a:latin typeface="+mn-lt"/>
                <a:ea typeface="+mn-ea"/>
                <a:cs typeface="+mn-cs"/>
              </a:defRPr>
            </a:lvl2pPr>
            <a:lvl3pPr marL="684179" indent="-300023" algn="l" defTabSz="914354"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400" kern="1200">
                <a:solidFill>
                  <a:schemeClr val="tx1"/>
                </a:solidFill>
                <a:latin typeface="+mn-lt"/>
                <a:ea typeface="+mn-ea"/>
                <a:cs typeface="+mn-cs"/>
              </a:defRPr>
            </a:lvl3pPr>
            <a:lvl4pPr marL="912791" indent="-290506" algn="l" defTabSz="914354"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400" kern="1200">
                <a:solidFill>
                  <a:schemeClr val="tx1"/>
                </a:solidFill>
                <a:latin typeface="+mn-lt"/>
                <a:ea typeface="+mn-ea"/>
                <a:cs typeface="+mn-cs"/>
              </a:defRPr>
            </a:lvl4pPr>
            <a:lvl5pPr marL="1142971" indent="-274632" algn="l" defTabSz="914354"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400" kern="1200">
                <a:solidFill>
                  <a:schemeClr val="tx1"/>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r>
              <a:rPr lang="en-US" dirty="0">
                <a:solidFill>
                  <a:srgbClr val="000000"/>
                </a:solidFill>
                <a:ea typeface="Helvetica Light" charset="0"/>
                <a:cs typeface="Helvetica Light" charset="0"/>
              </a:rPr>
              <a:t>Given a set of keywords, find related experts  </a:t>
            </a:r>
          </a:p>
          <a:p>
            <a:pPr lvl="1"/>
            <a:r>
              <a:rPr lang="en-US" dirty="0">
                <a:solidFill>
                  <a:srgbClr val="000000"/>
                </a:solidFill>
                <a:ea typeface="Helvetica Light" charset="0"/>
                <a:cs typeface="Helvetica Light" charset="0"/>
              </a:rPr>
              <a:t>Ex.  Find expert on “information extraction”</a:t>
            </a:r>
          </a:p>
          <a:p>
            <a:r>
              <a:rPr lang="en-US" dirty="0">
                <a:solidFill>
                  <a:srgbClr val="000000"/>
                </a:solidFill>
                <a:ea typeface="Helvetica Light" charset="0"/>
                <a:cs typeface="Helvetica Light" charset="0"/>
              </a:rPr>
              <a:t>Challenges: Vocabulary gap </a:t>
            </a:r>
          </a:p>
          <a:p>
            <a:pPr lvl="1"/>
            <a:r>
              <a:rPr lang="en-US" dirty="0">
                <a:solidFill>
                  <a:srgbClr val="000000"/>
                </a:solidFill>
                <a:ea typeface="Helvetica Light" charset="0"/>
                <a:cs typeface="Helvetica Light" charset="0"/>
              </a:rPr>
              <a:t>“</a:t>
            </a:r>
            <a:r>
              <a:rPr lang="en-US" i="1" dirty="0">
                <a:solidFill>
                  <a:srgbClr val="000000"/>
                </a:solidFill>
                <a:ea typeface="Helvetica Light Oblique" charset="0"/>
                <a:cs typeface="Helvetica Light Oblique" charset="0"/>
              </a:rPr>
              <a:t>relation extraction</a:t>
            </a:r>
            <a:r>
              <a:rPr lang="en-US" dirty="0">
                <a:solidFill>
                  <a:srgbClr val="000000"/>
                </a:solidFill>
                <a:ea typeface="Helvetica Light" charset="0"/>
                <a:cs typeface="Helvetica Light" charset="0"/>
              </a:rPr>
              <a:t>”, “</a:t>
            </a:r>
            <a:r>
              <a:rPr lang="en-US" i="1" dirty="0">
                <a:solidFill>
                  <a:srgbClr val="000000"/>
                </a:solidFill>
                <a:ea typeface="Helvetica Light Oblique" charset="0"/>
                <a:cs typeface="Helvetica Light Oblique" charset="0"/>
              </a:rPr>
              <a:t>named entity recognition</a:t>
            </a:r>
            <a:r>
              <a:rPr lang="en-US" dirty="0">
                <a:solidFill>
                  <a:srgbClr val="000000"/>
                </a:solidFill>
                <a:ea typeface="Helvetica Light" charset="0"/>
                <a:cs typeface="Helvetica Light" charset="0"/>
              </a:rPr>
              <a:t>”, … </a:t>
            </a:r>
          </a:p>
          <a:p>
            <a:r>
              <a:rPr lang="en-US" dirty="0">
                <a:solidFill>
                  <a:srgbClr val="000000"/>
                </a:solidFill>
                <a:ea typeface="Helvetica Light" charset="0"/>
                <a:cs typeface="Helvetica Light" charset="0"/>
              </a:rPr>
              <a:t>The power of word embedding</a:t>
            </a:r>
          </a:p>
          <a:p>
            <a:pPr lvl="1"/>
            <a:r>
              <a:rPr lang="en-US" dirty="0">
                <a:solidFill>
                  <a:srgbClr val="000000"/>
                </a:solidFill>
                <a:ea typeface="Helvetica Light" charset="0"/>
                <a:cs typeface="Helvetica Light" charset="0"/>
              </a:rPr>
              <a:t>Use word embedding to close the vocabulary gap</a:t>
            </a:r>
          </a:p>
          <a:p>
            <a:r>
              <a:rPr lang="en-US" dirty="0">
                <a:solidFill>
                  <a:srgbClr val="000000"/>
                </a:solidFill>
                <a:ea typeface="Helvetica Light" charset="0"/>
                <a:cs typeface="Helvetica Light" charset="0"/>
              </a:rPr>
              <a:t>Difficulty: Discrepancy in queries</a:t>
            </a:r>
          </a:p>
          <a:p>
            <a:pPr lvl="1"/>
            <a:r>
              <a:rPr lang="en-US" dirty="0">
                <a:solidFill>
                  <a:srgbClr val="000000"/>
                </a:solidFill>
                <a:ea typeface="Helvetica Light" charset="0"/>
                <a:cs typeface="Helvetica Light" charset="0"/>
              </a:rPr>
              <a:t>Specific queries: Narrow semantic meanings </a:t>
            </a:r>
          </a:p>
          <a:p>
            <a:pPr lvl="2"/>
            <a:r>
              <a:rPr lang="en-US" dirty="0">
                <a:solidFill>
                  <a:srgbClr val="000000"/>
                </a:solidFill>
                <a:ea typeface="Helvetica Light" charset="0"/>
                <a:cs typeface="Helvetica Light" charset="0"/>
              </a:rPr>
              <a:t>“Information Extraction”</a:t>
            </a:r>
          </a:p>
          <a:p>
            <a:pPr lvl="2"/>
            <a:r>
              <a:rPr lang="en-US" dirty="0">
                <a:solidFill>
                  <a:srgbClr val="000000"/>
                </a:solidFill>
                <a:ea typeface="Helvetica Light" charset="0"/>
                <a:cs typeface="Helvetica Light" charset="0"/>
              </a:rPr>
              <a:t>“Ontology Alignment”</a:t>
            </a:r>
          </a:p>
          <a:p>
            <a:pPr lvl="1"/>
            <a:r>
              <a:rPr lang="en-US" dirty="0">
                <a:solidFill>
                  <a:srgbClr val="000000"/>
                </a:solidFill>
                <a:ea typeface="Helvetica Light" charset="0"/>
                <a:cs typeface="Helvetica Light" charset="0"/>
              </a:rPr>
              <a:t>General queries: Broad semantic meanings</a:t>
            </a:r>
          </a:p>
          <a:p>
            <a:pPr lvl="2"/>
            <a:r>
              <a:rPr lang="en-US" dirty="0">
                <a:solidFill>
                  <a:srgbClr val="000000"/>
                </a:solidFill>
                <a:ea typeface="Helvetica Light" charset="0"/>
                <a:cs typeface="Helvetica Light" charset="0"/>
              </a:rPr>
              <a:t>“Data Mining”</a:t>
            </a:r>
          </a:p>
          <a:p>
            <a:pPr lvl="2"/>
            <a:r>
              <a:rPr lang="en-US" dirty="0">
                <a:solidFill>
                  <a:srgbClr val="000000"/>
                </a:solidFill>
                <a:ea typeface="Helvetica Light" charset="0"/>
                <a:cs typeface="Helvetica Light" charset="0"/>
              </a:rPr>
              <a:t>“Planning”</a:t>
            </a:r>
          </a:p>
        </p:txBody>
      </p:sp>
    </p:spTree>
    <p:extLst>
      <p:ext uri="{BB962C8B-B14F-4D97-AF65-F5344CB8AC3E}">
        <p14:creationId xmlns:p14="http://schemas.microsoft.com/office/powerpoint/2010/main" val="274318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61743" y="1341545"/>
            <a:ext cx="2444895" cy="646331"/>
          </a:xfrm>
          <a:prstGeom prst="rect">
            <a:avLst/>
          </a:prstGeom>
          <a:solidFill>
            <a:srgbClr val="FFFF00"/>
          </a:solidFill>
        </p:spPr>
        <p:txBody>
          <a:bodyPr wrap="square" rtlCol="0">
            <a:spAutoFit/>
          </a:bodyPr>
          <a:lstStyle/>
          <a:p>
            <a:r>
              <a:rPr lang="en-US" sz="1800" dirty="0">
                <a:solidFill>
                  <a:srgbClr val="000000"/>
                </a:solidFill>
                <a:latin typeface="Helvetica Light" charset="0"/>
                <a:ea typeface="Helvetica Light" charset="0"/>
                <a:cs typeface="Helvetica Light" charset="0"/>
              </a:rPr>
              <a:t>Use a concept hierarchy as guidance</a:t>
            </a:r>
          </a:p>
        </p:txBody>
      </p:sp>
      <p:sp>
        <p:nvSpPr>
          <p:cNvPr id="2" name="Title 1"/>
          <p:cNvSpPr>
            <a:spLocks noGrp="1"/>
          </p:cNvSpPr>
          <p:nvPr>
            <p:ph type="title"/>
          </p:nvPr>
        </p:nvSpPr>
        <p:spPr/>
        <p:txBody>
          <a:bodyPr>
            <a:normAutofit/>
          </a:bodyPr>
          <a:lstStyle/>
          <a:p>
            <a:r>
              <a:rPr lang="en-US" sz="4000" dirty="0">
                <a:ea typeface="Helvetica" charset="0"/>
                <a:cs typeface="Helvetica" charset="0"/>
              </a:rPr>
              <a:t>Local Embedding Training with Concept Hierarchy</a:t>
            </a:r>
            <a:endParaRPr lang="en-US" sz="4000" dirty="0"/>
          </a:p>
        </p:txBody>
      </p:sp>
      <p:sp>
        <p:nvSpPr>
          <p:cNvPr id="10" name="Content Placeholder 2"/>
          <p:cNvSpPr>
            <a:spLocks noGrp="1"/>
          </p:cNvSpPr>
          <p:nvPr>
            <p:ph idx="1"/>
          </p:nvPr>
        </p:nvSpPr>
        <p:spPr>
          <a:xfrm>
            <a:off x="775560" y="4191399"/>
            <a:ext cx="10548222" cy="2334906"/>
          </a:xfrm>
        </p:spPr>
        <p:txBody>
          <a:bodyPr/>
          <a:lstStyle/>
          <a:p>
            <a:r>
              <a:rPr lang="en-US" sz="2400" dirty="0">
                <a:ea typeface="Helvetica Light" charset="0"/>
                <a:cs typeface="Helvetica Light" charset="0"/>
              </a:rPr>
              <a:t>For an arbitrary query, local embedding can be learned with the sub-corpus </a:t>
            </a:r>
            <a:r>
              <a:rPr lang="en-US" sz="2400" dirty="0">
                <a:solidFill>
                  <a:srgbClr val="FF0000"/>
                </a:solidFill>
                <a:ea typeface="Helvetica Light" charset="0"/>
                <a:cs typeface="Helvetica Light" charset="0"/>
              </a:rPr>
              <a:t>constrained on the parent topic </a:t>
            </a:r>
            <a:r>
              <a:rPr lang="en-US" sz="2400" dirty="0">
                <a:ea typeface="Helvetica Light" charset="0"/>
                <a:cs typeface="Helvetica Light" charset="0"/>
              </a:rPr>
              <a:t>— The parent topic becomes background</a:t>
            </a:r>
          </a:p>
          <a:p>
            <a:r>
              <a:rPr lang="en-US" sz="2400" dirty="0">
                <a:ea typeface="Helvetica" charset="0"/>
                <a:cs typeface="Helvetica" charset="0"/>
              </a:rPr>
              <a:t>Recursive Local Embedding Training</a:t>
            </a:r>
          </a:p>
          <a:p>
            <a:r>
              <a:rPr lang="en-US" sz="2400" dirty="0">
                <a:ea typeface="Helvetica" charset="0"/>
                <a:cs typeface="Helvetica" charset="0"/>
              </a:rPr>
              <a:t>The idea was proposed and developed by </a:t>
            </a:r>
            <a:r>
              <a:rPr lang="en-US" sz="2400" dirty="0" err="1">
                <a:ea typeface="Helvetica" charset="0"/>
                <a:cs typeface="Helvetica" charset="0"/>
              </a:rPr>
              <a:t>Huan</a:t>
            </a:r>
            <a:r>
              <a:rPr lang="en-US" sz="2400" dirty="0">
                <a:ea typeface="Helvetica" charset="0"/>
                <a:cs typeface="Helvetica" charset="0"/>
              </a:rPr>
              <a:t> </a:t>
            </a:r>
            <a:r>
              <a:rPr lang="en-US" sz="2400" dirty="0" err="1">
                <a:ea typeface="Helvetica" charset="0"/>
                <a:cs typeface="Helvetica" charset="0"/>
              </a:rPr>
              <a:t>Gui</a:t>
            </a:r>
            <a:r>
              <a:rPr lang="en-US" sz="2400" dirty="0">
                <a:ea typeface="Helvetica" charset="0"/>
                <a:cs typeface="Helvetica" charset="0"/>
              </a:rPr>
              <a:t>, et al. 2017 “</a:t>
            </a:r>
            <a:r>
              <a:rPr lang="en-US" sz="2400" dirty="0"/>
              <a:t>Expert Finding in Heterogeneous Bibliographic Networks with Locally-trained Embeddings</a:t>
            </a:r>
            <a:r>
              <a:rPr lang="en-US" sz="2400" dirty="0">
                <a:ea typeface="Helvetica" charset="0"/>
                <a:cs typeface="Helvetica" charset="0"/>
              </a:rPr>
              <a:t>” (</a:t>
            </a:r>
            <a:r>
              <a:rPr lang="en-US" sz="2400" dirty="0">
                <a:ea typeface="Helvetica" charset="0"/>
                <a:cs typeface="Helvetica" charset="0"/>
                <a:hlinkClick r:id="rId3"/>
              </a:rPr>
              <a:t>https://arxiv.org/pdf/1803.03370.pdf</a:t>
            </a:r>
            <a:r>
              <a:rPr lang="en-US" sz="2400" dirty="0">
                <a:ea typeface="Helvetica" charset="0"/>
                <a:cs typeface="Helvetica" charset="0"/>
              </a:rPr>
              <a:t>, deposited on March 2018)</a:t>
            </a:r>
            <a:endParaRPr lang="en-US" sz="2400" dirty="0">
              <a:ea typeface="Helvetica Light" charset="0"/>
              <a:cs typeface="Helvetica Light" charset="0"/>
            </a:endParaRPr>
          </a:p>
          <a:p>
            <a:pPr lvl="1"/>
            <a:endParaRPr lang="en-US" dirty="0">
              <a:latin typeface="Helvetica Light" charset="0"/>
              <a:ea typeface="Helvetica Light" charset="0"/>
              <a:cs typeface="Helvetica Light" charset="0"/>
            </a:endParaRPr>
          </a:p>
        </p:txBody>
      </p:sp>
      <p:grpSp>
        <p:nvGrpSpPr>
          <p:cNvPr id="11" name="Group 10"/>
          <p:cNvGrpSpPr/>
          <p:nvPr/>
        </p:nvGrpSpPr>
        <p:grpSpPr>
          <a:xfrm>
            <a:off x="1541217" y="1203843"/>
            <a:ext cx="8734017" cy="2987556"/>
            <a:chOff x="263237" y="1515739"/>
            <a:chExt cx="8734017" cy="2987556"/>
          </a:xfrm>
        </p:grpSpPr>
        <p:pic>
          <p:nvPicPr>
            <p:cNvPr id="12" name="Picture 11"/>
            <p:cNvPicPr>
              <a:picLocks noChangeAspect="1"/>
            </p:cNvPicPr>
            <p:nvPr/>
          </p:nvPicPr>
          <p:blipFill>
            <a:blip r:embed="rId4"/>
            <a:stretch>
              <a:fillRect/>
            </a:stretch>
          </p:blipFill>
          <p:spPr>
            <a:xfrm>
              <a:off x="263237" y="1707016"/>
              <a:ext cx="2849612" cy="2608036"/>
            </a:xfrm>
            <a:prstGeom prst="rect">
              <a:avLst/>
            </a:prstGeom>
          </p:spPr>
        </p:pic>
        <p:pic>
          <p:nvPicPr>
            <p:cNvPr id="13" name="Picture 12"/>
            <p:cNvPicPr>
              <a:picLocks noChangeAspect="1"/>
            </p:cNvPicPr>
            <p:nvPr/>
          </p:nvPicPr>
          <p:blipFill>
            <a:blip r:embed="rId5"/>
            <a:stretch>
              <a:fillRect/>
            </a:stretch>
          </p:blipFill>
          <p:spPr>
            <a:xfrm>
              <a:off x="3051823" y="2375543"/>
              <a:ext cx="2898246" cy="1688452"/>
            </a:xfrm>
            <a:prstGeom prst="rect">
              <a:avLst/>
            </a:prstGeom>
          </p:spPr>
        </p:pic>
        <p:pic>
          <p:nvPicPr>
            <p:cNvPr id="14" name="Picture 13"/>
            <p:cNvPicPr>
              <a:picLocks noChangeAspect="1"/>
            </p:cNvPicPr>
            <p:nvPr/>
          </p:nvPicPr>
          <p:blipFill>
            <a:blip r:embed="rId6"/>
            <a:stretch>
              <a:fillRect/>
            </a:stretch>
          </p:blipFill>
          <p:spPr>
            <a:xfrm>
              <a:off x="6117001" y="1515739"/>
              <a:ext cx="2880253" cy="2987556"/>
            </a:xfrm>
            <a:prstGeom prst="rect">
              <a:avLst/>
            </a:prstGeom>
          </p:spPr>
        </p:pic>
        <p:pic>
          <p:nvPicPr>
            <p:cNvPr id="15" name="Picture 14"/>
            <p:cNvPicPr>
              <a:picLocks noChangeAspect="1"/>
            </p:cNvPicPr>
            <p:nvPr/>
          </p:nvPicPr>
          <p:blipFill>
            <a:blip r:embed="rId7"/>
            <a:stretch>
              <a:fillRect/>
            </a:stretch>
          </p:blipFill>
          <p:spPr>
            <a:xfrm>
              <a:off x="1126778" y="2375543"/>
              <a:ext cx="1986071" cy="1164851"/>
            </a:xfrm>
            <a:prstGeom prst="rect">
              <a:avLst/>
            </a:prstGeom>
          </p:spPr>
        </p:pic>
        <p:pic>
          <p:nvPicPr>
            <p:cNvPr id="16" name="Picture 15"/>
            <p:cNvPicPr>
              <a:picLocks noChangeAspect="1"/>
            </p:cNvPicPr>
            <p:nvPr/>
          </p:nvPicPr>
          <p:blipFill>
            <a:blip r:embed="rId8"/>
            <a:stretch>
              <a:fillRect/>
            </a:stretch>
          </p:blipFill>
          <p:spPr>
            <a:xfrm>
              <a:off x="1564423" y="1515739"/>
              <a:ext cx="4823926" cy="871419"/>
            </a:xfrm>
            <a:prstGeom prst="rect">
              <a:avLst/>
            </a:prstGeom>
          </p:spPr>
        </p:pic>
      </p:grpSp>
    </p:spTree>
    <p:extLst>
      <p:ext uri="{BB962C8B-B14F-4D97-AF65-F5344CB8AC3E}">
        <p14:creationId xmlns:p14="http://schemas.microsoft.com/office/powerpoint/2010/main" val="19672158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2204" y="3501132"/>
            <a:ext cx="4437594" cy="1988967"/>
          </a:xfrm>
          <a:prstGeom prst="rect">
            <a:avLst/>
          </a:prstGeom>
        </p:spPr>
      </p:pic>
      <p:sp>
        <p:nvSpPr>
          <p:cNvPr id="2" name="Title 1"/>
          <p:cNvSpPr>
            <a:spLocks noGrp="1"/>
          </p:cNvSpPr>
          <p:nvPr>
            <p:ph type="title"/>
          </p:nvPr>
        </p:nvSpPr>
        <p:spPr>
          <a:xfrm>
            <a:off x="1" y="221680"/>
            <a:ext cx="12192000" cy="738909"/>
          </a:xfrm>
        </p:spPr>
        <p:txBody>
          <a:bodyPr>
            <a:normAutofit/>
          </a:bodyPr>
          <a:lstStyle/>
          <a:p>
            <a:pPr defTabSz="1219110"/>
            <a:r>
              <a:rPr lang="en-US" sz="3600" dirty="0">
                <a:ea typeface="Helvetica" charset="0"/>
                <a:cs typeface="Helvetica" charset="0"/>
              </a:rPr>
              <a:t>Ranking Experts in Heterogeneous Information Networks</a:t>
            </a:r>
            <a:endParaRPr lang="en-US" sz="3600" dirty="0">
              <a:solidFill>
                <a:prstClr val="black"/>
              </a:solidFill>
            </a:endParaRPr>
          </a:p>
        </p:txBody>
      </p:sp>
      <p:sp>
        <p:nvSpPr>
          <p:cNvPr id="3" name="Content Placeholder 2"/>
          <p:cNvSpPr>
            <a:spLocks noGrp="1"/>
          </p:cNvSpPr>
          <p:nvPr>
            <p:ph idx="1"/>
          </p:nvPr>
        </p:nvSpPr>
        <p:spPr>
          <a:xfrm>
            <a:off x="563448" y="1094768"/>
            <a:ext cx="10963830" cy="5763231"/>
          </a:xfrm>
        </p:spPr>
        <p:txBody>
          <a:bodyPr/>
          <a:lstStyle/>
          <a:p>
            <a:r>
              <a:rPr lang="en-US" sz="2400" dirty="0">
                <a:ea typeface="Helvetica Light" charset="0"/>
                <a:cs typeface="Helvetica Light" charset="0"/>
              </a:rPr>
              <a:t>Expert Finding: Based on both </a:t>
            </a:r>
            <a:r>
              <a:rPr lang="en-US" sz="2400" b="1" dirty="0">
                <a:ea typeface="Helvetica Light" charset="0"/>
                <a:cs typeface="Helvetica Light" charset="0"/>
              </a:rPr>
              <a:t>relevance</a:t>
            </a:r>
            <a:r>
              <a:rPr lang="en-US" sz="2400" dirty="0">
                <a:ea typeface="Helvetica Light" charset="0"/>
                <a:cs typeface="Helvetica Light" charset="0"/>
              </a:rPr>
              <a:t> and </a:t>
            </a:r>
            <a:r>
              <a:rPr lang="en-US" sz="2400" b="1" dirty="0">
                <a:ea typeface="Helvetica Light" charset="0"/>
                <a:cs typeface="Helvetica Light" charset="0"/>
              </a:rPr>
              <a:t>importance</a:t>
            </a:r>
          </a:p>
          <a:p>
            <a:r>
              <a:rPr lang="en-US" sz="2400" dirty="0">
                <a:ea typeface="Helvetica Light" charset="0"/>
                <a:cs typeface="Helvetica Light" charset="0"/>
              </a:rPr>
              <a:t>Ranking in networks</a:t>
            </a:r>
          </a:p>
          <a:p>
            <a:pPr lvl="1"/>
            <a:r>
              <a:rPr lang="en-US" sz="2400" dirty="0">
                <a:ea typeface="Helvetica Light" charset="0"/>
                <a:cs typeface="Helvetica Light" charset="0"/>
              </a:rPr>
              <a:t>Relevance Network</a:t>
            </a:r>
          </a:p>
          <a:p>
            <a:pPr lvl="2"/>
            <a:r>
              <a:rPr lang="en-US" sz="2400" dirty="0">
                <a:ea typeface="Helvetica Light" charset="0"/>
                <a:cs typeface="Helvetica Light" charset="0"/>
              </a:rPr>
              <a:t>A candidate may have expertise on multiple topics</a:t>
            </a:r>
          </a:p>
          <a:p>
            <a:pPr lvl="2"/>
            <a:r>
              <a:rPr lang="en-US" sz="2400" dirty="0">
                <a:ea typeface="Helvetica Light" charset="0"/>
                <a:cs typeface="Helvetica Light" charset="0"/>
              </a:rPr>
              <a:t>Only papers relevant to the query can serve as evidence</a:t>
            </a:r>
          </a:p>
          <a:p>
            <a:r>
              <a:rPr lang="en-US" sz="2400" dirty="0">
                <a:ea typeface="Helvetica Light" charset="0"/>
                <a:cs typeface="Helvetica Light" charset="0"/>
              </a:rPr>
              <a:t>Heterogeneous Information Networks</a:t>
            </a:r>
          </a:p>
          <a:p>
            <a:pPr lvl="1"/>
            <a:r>
              <a:rPr lang="en-US" sz="2400" dirty="0">
                <a:ea typeface="Helvetica Light" charset="0"/>
                <a:cs typeface="Helvetica Light" charset="0"/>
              </a:rPr>
              <a:t>Citation may have time-delay factor</a:t>
            </a:r>
          </a:p>
          <a:p>
            <a:pPr lvl="1"/>
            <a:r>
              <a:rPr lang="en-US" sz="2400" dirty="0">
                <a:ea typeface="Helvetica Light" charset="0"/>
                <a:cs typeface="Helvetica Light" charset="0"/>
              </a:rPr>
              <a:t>Papers published in a higher-ranked venue are more likely to be important</a:t>
            </a:r>
          </a:p>
          <a:p>
            <a:pPr lvl="1"/>
            <a:r>
              <a:rPr lang="en-US" sz="2400" dirty="0">
                <a:ea typeface="Helvetica Light" charset="0"/>
                <a:cs typeface="Helvetica Light" charset="0"/>
              </a:rPr>
              <a:t>Venues play an important role for ranking</a:t>
            </a:r>
          </a:p>
          <a:p>
            <a:r>
              <a:rPr lang="en-US" sz="2400" dirty="0">
                <a:ea typeface="Helvetica Light" charset="0"/>
                <a:cs typeface="Helvetica Light" charset="0"/>
              </a:rPr>
              <a:t>Ranking Philosophy</a:t>
            </a:r>
          </a:p>
          <a:p>
            <a:pPr lvl="1"/>
            <a:r>
              <a:rPr lang="en-US" sz="2400" dirty="0">
                <a:ea typeface="Helvetica Light" charset="0"/>
                <a:cs typeface="Helvetica Light" charset="0"/>
              </a:rPr>
              <a:t>Important &amp; relevant papers will be cited by many important &amp; relevant papers</a:t>
            </a:r>
          </a:p>
          <a:p>
            <a:pPr lvl="1"/>
            <a:r>
              <a:rPr lang="en-US" sz="2400" dirty="0">
                <a:ea typeface="Helvetica Light" charset="0"/>
                <a:cs typeface="Helvetica Light" charset="0"/>
              </a:rPr>
              <a:t>Relevant experts will publish many important &amp; relevant papers</a:t>
            </a:r>
          </a:p>
          <a:p>
            <a:pPr lvl="1"/>
            <a:r>
              <a:rPr lang="en-US" sz="2400" dirty="0">
                <a:ea typeface="Helvetica Light" charset="0"/>
                <a:cs typeface="Helvetica Light" charset="0"/>
              </a:rPr>
              <a:t>Relevant conferences will publish many important &amp; relevant papers</a:t>
            </a:r>
          </a:p>
          <a:p>
            <a:pPr lvl="1"/>
            <a:endParaRPr lang="en-US" sz="2400" dirty="0">
              <a:ea typeface="Helvetica Light" charset="0"/>
              <a:cs typeface="Helvetica Light" charset="0"/>
            </a:endParaRPr>
          </a:p>
          <a:p>
            <a:pPr lvl="1"/>
            <a:endParaRPr lang="en-US" dirty="0">
              <a:latin typeface="Helvetica Light" charset="0"/>
              <a:ea typeface="Helvetica Light" charset="0"/>
              <a:cs typeface="Helvetica Light"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546682" y="1508046"/>
            <a:ext cx="2866237" cy="1250372"/>
          </a:xfrm>
          <a:prstGeom prst="rect">
            <a:avLst/>
          </a:prstGeom>
        </p:spPr>
      </p:pic>
    </p:spTree>
    <p:extLst>
      <p:ext uri="{BB962C8B-B14F-4D97-AF65-F5344CB8AC3E}">
        <p14:creationId xmlns:p14="http://schemas.microsoft.com/office/powerpoint/2010/main" val="2615948184"/>
      </p:ext>
    </p:extLst>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21680"/>
            <a:ext cx="12192000" cy="738909"/>
          </a:xfrm>
        </p:spPr>
        <p:txBody>
          <a:bodyPr>
            <a:normAutofit/>
          </a:bodyPr>
          <a:lstStyle/>
          <a:p>
            <a:r>
              <a:rPr lang="en-US" sz="4000" b="1" dirty="0">
                <a:effectLst>
                  <a:outerShdw blurRad="38100" dist="38100" dir="2700000" algn="tl">
                    <a:srgbClr val="000000">
                      <a:alpha val="43137"/>
                    </a:srgbClr>
                  </a:outerShdw>
                </a:effectLst>
                <a:ea typeface="Arial Black" charset="0"/>
                <a:cs typeface="Arial Black" charset="0"/>
              </a:rPr>
              <a:t>Experiments: LE-expert vs. Other Methods</a:t>
            </a:r>
          </a:p>
        </p:txBody>
      </p:sp>
      <p:sp>
        <p:nvSpPr>
          <p:cNvPr id="5" name="Content Placeholder 2"/>
          <p:cNvSpPr txBox="1">
            <a:spLocks/>
          </p:cNvSpPr>
          <p:nvPr/>
        </p:nvSpPr>
        <p:spPr>
          <a:xfrm>
            <a:off x="513932" y="1129715"/>
            <a:ext cx="3133233" cy="1428695"/>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sz="2000" dirty="0">
                <a:solidFill>
                  <a:srgbClr val="000000"/>
                </a:solidFill>
                <a:ea typeface="Helvetica" charset="0"/>
                <a:cs typeface="Helvetica" charset="0"/>
              </a:rPr>
              <a:t>Dataset (</a:t>
            </a:r>
            <a:r>
              <a:rPr lang="en-US" sz="2000" dirty="0">
                <a:solidFill>
                  <a:srgbClr val="000000"/>
                </a:solidFill>
                <a:ea typeface="Helvetica Light" charset="0"/>
                <a:cs typeface="Helvetica Light" charset="0"/>
              </a:rPr>
              <a:t>DBLP):  </a:t>
            </a:r>
          </a:p>
          <a:p>
            <a:pPr marL="0" indent="0">
              <a:buFont typeface="Arial" charset="0"/>
              <a:buNone/>
            </a:pPr>
            <a:r>
              <a:rPr lang="en-US" sz="1800" dirty="0">
                <a:solidFill>
                  <a:srgbClr val="000000"/>
                </a:solidFill>
                <a:ea typeface="Helvetica Light" charset="0"/>
                <a:cs typeface="Helvetica Light" charset="0"/>
              </a:rPr>
              <a:t>  Documents: </a:t>
            </a:r>
            <a:r>
              <a:rPr lang="is-IS" sz="1800" dirty="0">
                <a:solidFill>
                  <a:srgbClr val="000000"/>
                </a:solidFill>
                <a:ea typeface="Helvetica Light" charset="0"/>
                <a:cs typeface="Helvetica Light" charset="0"/>
              </a:rPr>
              <a:t>2,244,018</a:t>
            </a:r>
            <a:endParaRPr lang="en-US" sz="1800" dirty="0">
              <a:solidFill>
                <a:srgbClr val="000000"/>
              </a:solidFill>
              <a:ea typeface="Helvetica Light" charset="0"/>
              <a:cs typeface="Helvetica Light" charset="0"/>
            </a:endParaRPr>
          </a:p>
          <a:p>
            <a:pPr marL="0" indent="0">
              <a:buFont typeface="Arial" charset="0"/>
              <a:buNone/>
            </a:pPr>
            <a:r>
              <a:rPr lang="en-US" sz="1800" dirty="0">
                <a:solidFill>
                  <a:srgbClr val="000000"/>
                </a:solidFill>
                <a:ea typeface="Helvetica Light" charset="0"/>
                <a:cs typeface="Helvetica Light" charset="0"/>
              </a:rPr>
              <a:t>  Authors: </a:t>
            </a:r>
            <a:r>
              <a:rPr lang="is-IS" sz="1800" dirty="0">
                <a:solidFill>
                  <a:srgbClr val="000000"/>
                </a:solidFill>
                <a:ea typeface="Helvetica Light" charset="0"/>
                <a:cs typeface="Helvetica Light" charset="0"/>
              </a:rPr>
              <a:t>1,274,360</a:t>
            </a:r>
          </a:p>
          <a:p>
            <a:pPr marL="0" indent="0">
              <a:buFont typeface="Arial" charset="0"/>
              <a:buNone/>
            </a:pPr>
            <a:r>
              <a:rPr lang="is-IS" sz="2000" dirty="0">
                <a:solidFill>
                  <a:srgbClr val="000000"/>
                </a:solidFill>
                <a:ea typeface="Helvetica Light" charset="0"/>
                <a:cs typeface="Helvetica Light" charset="0"/>
              </a:rPr>
              <a:t>Labels </a:t>
            </a:r>
            <a:r>
              <a:rPr lang="en-US" sz="2000" dirty="0">
                <a:solidFill>
                  <a:srgbClr val="000000"/>
                </a:solidFill>
                <a:ea typeface="Helvetica Light" charset="0"/>
                <a:cs typeface="Helvetica Light" charset="0"/>
              </a:rPr>
              <a:t>(20 queries):   </a:t>
            </a:r>
          </a:p>
        </p:txBody>
      </p:sp>
      <p:pic>
        <p:nvPicPr>
          <p:cNvPr id="7" name="Picture 6"/>
          <p:cNvPicPr>
            <a:picLocks noChangeAspect="1"/>
          </p:cNvPicPr>
          <p:nvPr/>
        </p:nvPicPr>
        <p:blipFill>
          <a:blip r:embed="rId3"/>
          <a:stretch>
            <a:fillRect/>
          </a:stretch>
        </p:blipFill>
        <p:spPr>
          <a:xfrm>
            <a:off x="3963069" y="1124198"/>
            <a:ext cx="7684288" cy="2559031"/>
          </a:xfrm>
          <a:prstGeom prst="rect">
            <a:avLst/>
          </a:prstGeom>
        </p:spPr>
      </p:pic>
      <p:graphicFrame>
        <p:nvGraphicFramePr>
          <p:cNvPr id="8" name="Table 7"/>
          <p:cNvGraphicFramePr>
            <a:graphicFrameLocks noGrp="1"/>
          </p:cNvGraphicFramePr>
          <p:nvPr/>
        </p:nvGraphicFramePr>
        <p:xfrm>
          <a:off x="4234738" y="3634441"/>
          <a:ext cx="7189612" cy="3239460"/>
        </p:xfrm>
        <a:graphic>
          <a:graphicData uri="http://schemas.openxmlformats.org/drawingml/2006/table">
            <a:tbl>
              <a:tblPr/>
              <a:tblGrid>
                <a:gridCol w="1765382">
                  <a:extLst>
                    <a:ext uri="{9D8B030D-6E8A-4147-A177-3AD203B41FA5}">
                      <a16:colId xmlns:a16="http://schemas.microsoft.com/office/drawing/2014/main" val="20000"/>
                    </a:ext>
                  </a:extLst>
                </a:gridCol>
                <a:gridCol w="1660649">
                  <a:extLst>
                    <a:ext uri="{9D8B030D-6E8A-4147-A177-3AD203B41FA5}">
                      <a16:colId xmlns:a16="http://schemas.microsoft.com/office/drawing/2014/main" val="20001"/>
                    </a:ext>
                  </a:extLst>
                </a:gridCol>
                <a:gridCol w="1358713">
                  <a:extLst>
                    <a:ext uri="{9D8B030D-6E8A-4147-A177-3AD203B41FA5}">
                      <a16:colId xmlns:a16="http://schemas.microsoft.com/office/drawing/2014/main" val="20002"/>
                    </a:ext>
                  </a:extLst>
                </a:gridCol>
                <a:gridCol w="2404868">
                  <a:extLst>
                    <a:ext uri="{9D8B030D-6E8A-4147-A177-3AD203B41FA5}">
                      <a16:colId xmlns:a16="http://schemas.microsoft.com/office/drawing/2014/main" val="20003"/>
                    </a:ext>
                  </a:extLst>
                </a:gridCol>
              </a:tblGrid>
              <a:tr h="150018">
                <a:tc gridSpan="2">
                  <a:txBody>
                    <a:bodyPr/>
                    <a:lstStyle/>
                    <a:p>
                      <a:pPr algn="ctr" rtl="0" fontAlgn="b"/>
                      <a:r>
                        <a:rPr lang="en-US" sz="1400" dirty="0">
                          <a:solidFill>
                            <a:srgbClr val="C00000"/>
                          </a:solidFill>
                          <a:effectLst/>
                          <a:latin typeface="+mn-lt"/>
                          <a:ea typeface="Helvetica" charset="0"/>
                          <a:cs typeface="Helvetica" charset="0"/>
                        </a:rPr>
                        <a:t>boosting</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hMerge="1">
                  <a:txBody>
                    <a:bodyPr/>
                    <a:lstStyle/>
                    <a:p>
                      <a:endParaRPr lang="en-US"/>
                    </a:p>
                  </a:txBody>
                  <a:tcPr/>
                </a:tc>
                <a:tc gridSpan="2">
                  <a:txBody>
                    <a:bodyPr/>
                    <a:lstStyle/>
                    <a:p>
                      <a:pPr algn="ctr" rtl="0" fontAlgn="b"/>
                      <a:r>
                        <a:rPr lang="en-US" sz="1400" dirty="0">
                          <a:solidFill>
                            <a:srgbClr val="C00000"/>
                          </a:solidFill>
                          <a:effectLst/>
                          <a:latin typeface="+mn-lt"/>
                          <a:ea typeface="Helvetica" charset="0"/>
                          <a:cs typeface="Helvetica" charset="0"/>
                        </a:rPr>
                        <a:t>support vector machine</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218342">
                <a:tc>
                  <a:txBody>
                    <a:bodyPr/>
                    <a:lstStyle/>
                    <a:p>
                      <a:pPr algn="ctr" rtl="0" fontAlgn="b"/>
                      <a:r>
                        <a:rPr lang="en-US" sz="1400" dirty="0">
                          <a:solidFill>
                            <a:srgbClr val="0070C0"/>
                          </a:solidFill>
                          <a:effectLst/>
                          <a:latin typeface="+mn-lt"/>
                          <a:ea typeface="Helvetica" charset="0"/>
                          <a:cs typeface="Helvetica" charset="0"/>
                        </a:rPr>
                        <a:t>Co-ranking</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dirty="0">
                          <a:solidFill>
                            <a:srgbClr val="0070C0"/>
                          </a:solidFill>
                          <a:effectLst/>
                          <a:latin typeface="+mn-lt"/>
                          <a:ea typeface="Helvetica" charset="0"/>
                          <a:cs typeface="Helvetica" charset="0"/>
                        </a:rPr>
                        <a:t>LE-expert</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dirty="0">
                          <a:solidFill>
                            <a:srgbClr val="0070C0"/>
                          </a:solidFill>
                          <a:effectLst/>
                          <a:latin typeface="+mn-lt"/>
                          <a:ea typeface="Helvetica" charset="0"/>
                          <a:cs typeface="Helvetica" charset="0"/>
                        </a:rPr>
                        <a:t>Co-ranking</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dirty="0">
                          <a:solidFill>
                            <a:srgbClr val="0070C0"/>
                          </a:solidFill>
                          <a:effectLst/>
                          <a:latin typeface="+mn-lt"/>
                          <a:ea typeface="Helvetica" charset="0"/>
                          <a:cs typeface="Helvetica" charset="0"/>
                        </a:rPr>
                        <a:t>LE-expert</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1"/>
                  </a:ext>
                </a:extLst>
              </a:tr>
              <a:tr h="218342">
                <a:tc>
                  <a:txBody>
                    <a:bodyPr/>
                    <a:lstStyle/>
                    <a:p>
                      <a:pPr algn="ctr" rtl="0" fontAlgn="b"/>
                      <a:r>
                        <a:rPr lang="en-US" sz="1400" b="1" dirty="0">
                          <a:solidFill>
                            <a:srgbClr val="000000"/>
                          </a:solidFill>
                          <a:effectLst/>
                          <a:latin typeface="+mn-lt"/>
                          <a:ea typeface="Helvetica" charset="0"/>
                          <a:cs typeface="Helvetica" charset="0"/>
                        </a:rPr>
                        <a:t>Robert E. </a:t>
                      </a:r>
                      <a:r>
                        <a:rPr lang="en-US" sz="1400" b="1" dirty="0" err="1">
                          <a:solidFill>
                            <a:srgbClr val="000000"/>
                          </a:solidFill>
                          <a:effectLst/>
                          <a:latin typeface="+mn-lt"/>
                          <a:ea typeface="Helvetica" charset="0"/>
                          <a:cs typeface="Helvetica" charset="0"/>
                        </a:rPr>
                        <a:t>Schapire</a:t>
                      </a:r>
                      <a:endParaRPr lang="en-US" sz="1400" b="1" dirty="0">
                        <a:solidFill>
                          <a:srgbClr val="000000"/>
                        </a:solidFill>
                        <a:effectLst/>
                        <a:latin typeface="+mn-lt"/>
                        <a:ea typeface="Helvetica" charset="0"/>
                        <a:cs typeface="Helvetica" charset="0"/>
                      </a:endParaRP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b="1" dirty="0">
                          <a:solidFill>
                            <a:srgbClr val="000000"/>
                          </a:solidFill>
                          <a:effectLst/>
                          <a:latin typeface="+mn-lt"/>
                          <a:ea typeface="Helvetica" charset="0"/>
                          <a:cs typeface="Helvetica" charset="0"/>
                        </a:rPr>
                        <a:t>Robert E. </a:t>
                      </a:r>
                      <a:r>
                        <a:rPr lang="en-US" sz="1400" b="1" dirty="0" err="1">
                          <a:solidFill>
                            <a:srgbClr val="000000"/>
                          </a:solidFill>
                          <a:effectLst/>
                          <a:latin typeface="+mn-lt"/>
                          <a:ea typeface="Helvetica" charset="0"/>
                          <a:cs typeface="Helvetica" charset="0"/>
                        </a:rPr>
                        <a:t>Schapire</a:t>
                      </a:r>
                      <a:endParaRPr lang="en-US" sz="1400" b="1" dirty="0">
                        <a:solidFill>
                          <a:srgbClr val="000000"/>
                        </a:solidFill>
                        <a:effectLst/>
                        <a:latin typeface="+mn-lt"/>
                        <a:ea typeface="Helvetica" charset="0"/>
                        <a:cs typeface="Helvetica" charset="0"/>
                      </a:endParaRP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a:solidFill>
                            <a:srgbClr val="000000"/>
                          </a:solidFill>
                          <a:effectLst/>
                          <a:latin typeface="+mn-lt"/>
                          <a:ea typeface="Helvetica" charset="0"/>
                          <a:cs typeface="Helvetica" charset="0"/>
                        </a:rPr>
                        <a:t>Qi Wu</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b="1" dirty="0">
                          <a:solidFill>
                            <a:srgbClr val="000000"/>
                          </a:solidFill>
                          <a:effectLst/>
                          <a:latin typeface="+mn-lt"/>
                          <a:ea typeface="Helvetica" charset="0"/>
                          <a:cs typeface="Helvetica" charset="0"/>
                        </a:rPr>
                        <a:t>Bernhard </a:t>
                      </a:r>
                      <a:r>
                        <a:rPr lang="en-US" sz="1400" b="1" dirty="0" err="1">
                          <a:solidFill>
                            <a:srgbClr val="000000"/>
                          </a:solidFill>
                          <a:effectLst/>
                          <a:latin typeface="+mn-lt"/>
                          <a:ea typeface="Helvetica" charset="0"/>
                          <a:cs typeface="Helvetica" charset="0"/>
                        </a:rPr>
                        <a:t>Scholkopf</a:t>
                      </a:r>
                      <a:endParaRPr lang="en-US" sz="1400" b="1" dirty="0">
                        <a:solidFill>
                          <a:srgbClr val="000000"/>
                        </a:solidFill>
                        <a:effectLst/>
                        <a:latin typeface="+mn-lt"/>
                        <a:ea typeface="Helvetica" charset="0"/>
                        <a:cs typeface="Helvetica" charset="0"/>
                      </a:endParaRP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2"/>
                  </a:ext>
                </a:extLst>
              </a:tr>
              <a:tr h="218342">
                <a:tc>
                  <a:txBody>
                    <a:bodyPr/>
                    <a:lstStyle/>
                    <a:p>
                      <a:pPr algn="ctr" rtl="0" fontAlgn="b"/>
                      <a:r>
                        <a:rPr lang="en-US" sz="1400" b="1">
                          <a:solidFill>
                            <a:srgbClr val="000000"/>
                          </a:solidFill>
                          <a:effectLst/>
                          <a:latin typeface="+mn-lt"/>
                          <a:ea typeface="Helvetica" charset="0"/>
                          <a:cs typeface="Helvetica" charset="0"/>
                        </a:rPr>
                        <a:t>Yoav Freund</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b="1" dirty="0" err="1">
                          <a:solidFill>
                            <a:srgbClr val="000000"/>
                          </a:solidFill>
                          <a:effectLst/>
                          <a:latin typeface="+mn-lt"/>
                          <a:ea typeface="Helvetica" charset="0"/>
                          <a:cs typeface="Helvetica" charset="0"/>
                        </a:rPr>
                        <a:t>Yoav</a:t>
                      </a:r>
                      <a:r>
                        <a:rPr lang="en-US" sz="1400" b="1" dirty="0">
                          <a:solidFill>
                            <a:srgbClr val="000000"/>
                          </a:solidFill>
                          <a:effectLst/>
                          <a:latin typeface="+mn-lt"/>
                          <a:ea typeface="Helvetica" charset="0"/>
                          <a:cs typeface="Helvetica" charset="0"/>
                        </a:rPr>
                        <a:t> Freund</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dirty="0">
                          <a:solidFill>
                            <a:srgbClr val="000000"/>
                          </a:solidFill>
                          <a:effectLst/>
                          <a:latin typeface="+mn-lt"/>
                          <a:ea typeface="Helvetica" charset="0"/>
                          <a:cs typeface="Helvetica" charset="0"/>
                        </a:rPr>
                        <a:t>Isabelle </a:t>
                      </a:r>
                      <a:r>
                        <a:rPr lang="en-US" sz="1400" dirty="0" err="1">
                          <a:solidFill>
                            <a:srgbClr val="000000"/>
                          </a:solidFill>
                          <a:effectLst/>
                          <a:latin typeface="+mn-lt"/>
                          <a:ea typeface="Helvetica" charset="0"/>
                          <a:cs typeface="Helvetica" charset="0"/>
                        </a:rPr>
                        <a:t>Guyon</a:t>
                      </a:r>
                      <a:endParaRPr lang="en-US" sz="1400" dirty="0">
                        <a:solidFill>
                          <a:srgbClr val="000000"/>
                        </a:solidFill>
                        <a:effectLst/>
                        <a:latin typeface="+mn-lt"/>
                        <a:ea typeface="Helvetica" charset="0"/>
                        <a:cs typeface="Helvetica" charset="0"/>
                      </a:endParaRP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b="1" dirty="0">
                          <a:solidFill>
                            <a:srgbClr val="000000"/>
                          </a:solidFill>
                          <a:effectLst/>
                          <a:latin typeface="+mn-lt"/>
                          <a:ea typeface="Helvetica" charset="0"/>
                          <a:cs typeface="Helvetica" charset="0"/>
                        </a:rPr>
                        <a:t>Vladimir </a:t>
                      </a:r>
                      <a:r>
                        <a:rPr lang="en-US" sz="1400" b="1" dirty="0" err="1">
                          <a:solidFill>
                            <a:srgbClr val="000000"/>
                          </a:solidFill>
                          <a:effectLst/>
                          <a:latin typeface="+mn-lt"/>
                          <a:ea typeface="Helvetica" charset="0"/>
                          <a:cs typeface="Helvetica" charset="0"/>
                        </a:rPr>
                        <a:t>Vapnik</a:t>
                      </a:r>
                      <a:endParaRPr lang="en-US" sz="1400" b="1" dirty="0">
                        <a:solidFill>
                          <a:srgbClr val="000000"/>
                        </a:solidFill>
                        <a:effectLst/>
                        <a:latin typeface="+mn-lt"/>
                        <a:ea typeface="Helvetica" charset="0"/>
                        <a:cs typeface="Helvetica" charset="0"/>
                      </a:endParaRP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3"/>
                  </a:ext>
                </a:extLst>
              </a:tr>
              <a:tr h="218342">
                <a:tc>
                  <a:txBody>
                    <a:bodyPr/>
                    <a:lstStyle/>
                    <a:p>
                      <a:pPr algn="ctr" rtl="0" fontAlgn="b"/>
                      <a:r>
                        <a:rPr lang="en-US" sz="1400" dirty="0">
                          <a:solidFill>
                            <a:srgbClr val="000000"/>
                          </a:solidFill>
                          <a:effectLst/>
                          <a:latin typeface="+mn-lt"/>
                          <a:ea typeface="Helvetica" charset="0"/>
                          <a:cs typeface="Helvetica" charset="0"/>
                        </a:rPr>
                        <a:t>Ron </a:t>
                      </a:r>
                      <a:r>
                        <a:rPr lang="en-US" sz="1400" dirty="0" err="1">
                          <a:solidFill>
                            <a:srgbClr val="000000"/>
                          </a:solidFill>
                          <a:effectLst/>
                          <a:latin typeface="+mn-lt"/>
                          <a:ea typeface="Helvetica" charset="0"/>
                          <a:cs typeface="Helvetica" charset="0"/>
                        </a:rPr>
                        <a:t>Kohavi</a:t>
                      </a:r>
                      <a:endParaRPr lang="en-US" sz="1400" dirty="0">
                        <a:solidFill>
                          <a:srgbClr val="000000"/>
                        </a:solidFill>
                        <a:effectLst/>
                        <a:latin typeface="+mn-lt"/>
                        <a:ea typeface="Helvetica" charset="0"/>
                        <a:cs typeface="Helvetica" charset="0"/>
                      </a:endParaRP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b="1" dirty="0">
                          <a:solidFill>
                            <a:srgbClr val="000000"/>
                          </a:solidFill>
                          <a:effectLst/>
                          <a:latin typeface="+mn-lt"/>
                          <a:ea typeface="Helvetica" charset="0"/>
                          <a:cs typeface="Helvetica" charset="0"/>
                        </a:rPr>
                        <a:t>Leo </a:t>
                      </a:r>
                      <a:r>
                        <a:rPr lang="en-US" sz="1400" b="1" dirty="0" err="1">
                          <a:solidFill>
                            <a:srgbClr val="000000"/>
                          </a:solidFill>
                          <a:effectLst/>
                          <a:latin typeface="+mn-lt"/>
                          <a:ea typeface="Helvetica" charset="0"/>
                          <a:cs typeface="Helvetica" charset="0"/>
                        </a:rPr>
                        <a:t>Breiman</a:t>
                      </a:r>
                      <a:endParaRPr lang="en-US" sz="1400" b="1" dirty="0">
                        <a:solidFill>
                          <a:srgbClr val="000000"/>
                        </a:solidFill>
                        <a:effectLst/>
                        <a:latin typeface="+mn-lt"/>
                        <a:ea typeface="Helvetica" charset="0"/>
                        <a:cs typeface="Helvetica" charset="0"/>
                      </a:endParaRP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b="1">
                          <a:solidFill>
                            <a:srgbClr val="000000"/>
                          </a:solidFill>
                          <a:effectLst/>
                          <a:latin typeface="+mn-lt"/>
                          <a:ea typeface="Helvetica" charset="0"/>
                          <a:cs typeface="Helvetica" charset="0"/>
                        </a:rPr>
                        <a:t>Jason Weston</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b="1" dirty="0">
                          <a:solidFill>
                            <a:srgbClr val="000000"/>
                          </a:solidFill>
                          <a:effectLst/>
                          <a:latin typeface="+mn-lt"/>
                          <a:ea typeface="Helvetica" charset="0"/>
                          <a:cs typeface="Helvetica" charset="0"/>
                        </a:rPr>
                        <a:t>Christopher J. C. Burges</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4"/>
                  </a:ext>
                </a:extLst>
              </a:tr>
              <a:tr h="218342">
                <a:tc>
                  <a:txBody>
                    <a:bodyPr/>
                    <a:lstStyle/>
                    <a:p>
                      <a:pPr algn="ctr" rtl="0" fontAlgn="b"/>
                      <a:r>
                        <a:rPr lang="en-US" sz="1400" b="1">
                          <a:solidFill>
                            <a:srgbClr val="000000"/>
                          </a:solidFill>
                          <a:effectLst/>
                          <a:latin typeface="+mn-lt"/>
                          <a:ea typeface="Helvetica" charset="0"/>
                          <a:cs typeface="Helvetica" charset="0"/>
                        </a:rPr>
                        <a:t>Thomas G. Dietterich</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b="1" dirty="0" err="1">
                          <a:solidFill>
                            <a:srgbClr val="000000"/>
                          </a:solidFill>
                          <a:effectLst/>
                          <a:latin typeface="+mn-lt"/>
                          <a:ea typeface="Helvetica" charset="0"/>
                          <a:cs typeface="Helvetica" charset="0"/>
                        </a:rPr>
                        <a:t>Yoram</a:t>
                      </a:r>
                      <a:r>
                        <a:rPr lang="en-US" sz="1400" b="1" dirty="0">
                          <a:solidFill>
                            <a:srgbClr val="000000"/>
                          </a:solidFill>
                          <a:effectLst/>
                          <a:latin typeface="+mn-lt"/>
                          <a:ea typeface="Helvetica" charset="0"/>
                          <a:cs typeface="Helvetica" charset="0"/>
                        </a:rPr>
                        <a:t> Singer</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b="1" dirty="0">
                          <a:solidFill>
                            <a:srgbClr val="000000"/>
                          </a:solidFill>
                          <a:effectLst/>
                          <a:latin typeface="+mn-lt"/>
                          <a:ea typeface="Helvetica" charset="0"/>
                          <a:cs typeface="Helvetica" charset="0"/>
                        </a:rPr>
                        <a:t>Vladimir </a:t>
                      </a:r>
                      <a:r>
                        <a:rPr lang="en-US" sz="1400" b="1" dirty="0" err="1">
                          <a:solidFill>
                            <a:srgbClr val="000000"/>
                          </a:solidFill>
                          <a:effectLst/>
                          <a:latin typeface="+mn-lt"/>
                          <a:ea typeface="Helvetica" charset="0"/>
                          <a:cs typeface="Helvetica" charset="0"/>
                        </a:rPr>
                        <a:t>Vapnik</a:t>
                      </a:r>
                      <a:endParaRPr lang="en-US" sz="1400" b="1" dirty="0">
                        <a:solidFill>
                          <a:srgbClr val="000000"/>
                        </a:solidFill>
                        <a:effectLst/>
                        <a:latin typeface="+mn-lt"/>
                        <a:ea typeface="Helvetica" charset="0"/>
                        <a:cs typeface="Helvetica" charset="0"/>
                      </a:endParaRP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b="1" dirty="0">
                          <a:solidFill>
                            <a:srgbClr val="000000"/>
                          </a:solidFill>
                          <a:effectLst/>
                          <a:latin typeface="+mn-lt"/>
                          <a:ea typeface="Helvetica" charset="0"/>
                          <a:cs typeface="Helvetica" charset="0"/>
                        </a:rPr>
                        <a:t>Thorsten </a:t>
                      </a:r>
                      <a:r>
                        <a:rPr lang="en-US" sz="1400" b="1" dirty="0" err="1">
                          <a:solidFill>
                            <a:srgbClr val="000000"/>
                          </a:solidFill>
                          <a:effectLst/>
                          <a:latin typeface="+mn-lt"/>
                          <a:ea typeface="Helvetica" charset="0"/>
                          <a:cs typeface="Helvetica" charset="0"/>
                        </a:rPr>
                        <a:t>Joachims</a:t>
                      </a:r>
                      <a:endParaRPr lang="en-US" sz="1400" b="1" dirty="0">
                        <a:solidFill>
                          <a:srgbClr val="000000"/>
                        </a:solidFill>
                        <a:effectLst/>
                        <a:latin typeface="+mn-lt"/>
                        <a:ea typeface="Helvetica" charset="0"/>
                        <a:cs typeface="Helvetica" charset="0"/>
                      </a:endParaRP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5"/>
                  </a:ext>
                </a:extLst>
              </a:tr>
              <a:tr h="218342">
                <a:tc>
                  <a:txBody>
                    <a:bodyPr/>
                    <a:lstStyle/>
                    <a:p>
                      <a:pPr algn="ctr" rtl="0" fontAlgn="b"/>
                      <a:r>
                        <a:rPr lang="en-US" sz="1400" b="1" dirty="0" err="1">
                          <a:solidFill>
                            <a:srgbClr val="000000"/>
                          </a:solidFill>
                          <a:effectLst/>
                          <a:latin typeface="+mn-lt"/>
                          <a:ea typeface="Helvetica" charset="0"/>
                          <a:cs typeface="Helvetica" charset="0"/>
                        </a:rPr>
                        <a:t>Yoram</a:t>
                      </a:r>
                      <a:r>
                        <a:rPr lang="en-US" sz="1400" b="1" dirty="0">
                          <a:solidFill>
                            <a:srgbClr val="000000"/>
                          </a:solidFill>
                          <a:effectLst/>
                          <a:latin typeface="+mn-lt"/>
                          <a:ea typeface="Helvetica" charset="0"/>
                          <a:cs typeface="Helvetica" charset="0"/>
                        </a:rPr>
                        <a:t> Singer</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b="1" dirty="0">
                          <a:solidFill>
                            <a:srgbClr val="000000"/>
                          </a:solidFill>
                          <a:effectLst/>
                          <a:latin typeface="+mn-lt"/>
                          <a:ea typeface="Helvetica" charset="0"/>
                          <a:cs typeface="Helvetica" charset="0"/>
                        </a:rPr>
                        <a:t>David P. </a:t>
                      </a:r>
                      <a:r>
                        <a:rPr lang="en-US" sz="1400" b="1" dirty="0" err="1">
                          <a:solidFill>
                            <a:srgbClr val="000000"/>
                          </a:solidFill>
                          <a:effectLst/>
                          <a:latin typeface="+mn-lt"/>
                          <a:ea typeface="Helvetica" charset="0"/>
                          <a:cs typeface="Helvetica" charset="0"/>
                        </a:rPr>
                        <a:t>Helmbold</a:t>
                      </a:r>
                      <a:endParaRPr lang="en-US" sz="1400" b="1" dirty="0">
                        <a:solidFill>
                          <a:srgbClr val="000000"/>
                        </a:solidFill>
                        <a:effectLst/>
                        <a:latin typeface="+mn-lt"/>
                        <a:ea typeface="Helvetica" charset="0"/>
                        <a:cs typeface="Helvetica" charset="0"/>
                      </a:endParaRP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a:solidFill>
                            <a:srgbClr val="000000"/>
                          </a:solidFill>
                          <a:effectLst/>
                          <a:latin typeface="+mn-lt"/>
                          <a:ea typeface="Helvetica" charset="0"/>
                          <a:cs typeface="Helvetica" charset="0"/>
                        </a:rPr>
                        <a:t>Bao-Liang Lu</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b="1" dirty="0" err="1">
                          <a:solidFill>
                            <a:srgbClr val="000000"/>
                          </a:solidFill>
                          <a:effectLst/>
                          <a:latin typeface="+mn-lt"/>
                          <a:ea typeface="Helvetica" charset="0"/>
                          <a:cs typeface="Helvetica" charset="0"/>
                        </a:rPr>
                        <a:t>Chih</a:t>
                      </a:r>
                      <a:r>
                        <a:rPr lang="en-US" sz="1400" b="1" dirty="0">
                          <a:solidFill>
                            <a:srgbClr val="000000"/>
                          </a:solidFill>
                          <a:effectLst/>
                          <a:latin typeface="+mn-lt"/>
                          <a:ea typeface="Helvetica" charset="0"/>
                          <a:cs typeface="Helvetica" charset="0"/>
                        </a:rPr>
                        <a:t>-Jen Lin</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6"/>
                  </a:ext>
                </a:extLst>
              </a:tr>
              <a:tr h="218342">
                <a:tc gridSpan="2">
                  <a:txBody>
                    <a:bodyPr/>
                    <a:lstStyle/>
                    <a:p>
                      <a:pPr algn="ctr" rtl="0" fontAlgn="b"/>
                      <a:r>
                        <a:rPr lang="en-US" sz="1400" dirty="0">
                          <a:solidFill>
                            <a:srgbClr val="C00000"/>
                          </a:solidFill>
                          <a:effectLst/>
                          <a:latin typeface="+mn-lt"/>
                          <a:ea typeface="Helvetica" charset="0"/>
                          <a:cs typeface="Helvetica" charset="0"/>
                        </a:rPr>
                        <a:t>information extraction</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hMerge="1">
                  <a:txBody>
                    <a:bodyPr/>
                    <a:lstStyle/>
                    <a:p>
                      <a:endParaRPr lang="en-US"/>
                    </a:p>
                  </a:txBody>
                  <a:tcPr/>
                </a:tc>
                <a:tc gridSpan="2">
                  <a:txBody>
                    <a:bodyPr/>
                    <a:lstStyle/>
                    <a:p>
                      <a:pPr algn="ctr" rtl="0" fontAlgn="b"/>
                      <a:r>
                        <a:rPr lang="en-US" sz="1400" dirty="0">
                          <a:solidFill>
                            <a:srgbClr val="C00000"/>
                          </a:solidFill>
                          <a:effectLst/>
                          <a:latin typeface="+mn-lt"/>
                          <a:ea typeface="Helvetica" charset="0"/>
                          <a:cs typeface="Helvetica" charset="0"/>
                        </a:rPr>
                        <a:t>ontology alignment</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7"/>
                  </a:ext>
                </a:extLst>
              </a:tr>
              <a:tr h="218342">
                <a:tc>
                  <a:txBody>
                    <a:bodyPr/>
                    <a:lstStyle/>
                    <a:p>
                      <a:pPr algn="ctr" rtl="0" fontAlgn="b"/>
                      <a:r>
                        <a:rPr lang="en-US" sz="1400" dirty="0">
                          <a:solidFill>
                            <a:srgbClr val="0070C0"/>
                          </a:solidFill>
                          <a:effectLst/>
                          <a:latin typeface="+mn-lt"/>
                          <a:ea typeface="Helvetica" charset="0"/>
                          <a:cs typeface="Helvetica" charset="0"/>
                        </a:rPr>
                        <a:t>Co-ranking</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dirty="0">
                          <a:solidFill>
                            <a:srgbClr val="0070C0"/>
                          </a:solidFill>
                          <a:effectLst/>
                          <a:latin typeface="+mn-lt"/>
                          <a:ea typeface="Helvetica" charset="0"/>
                          <a:cs typeface="Helvetica" charset="0"/>
                        </a:rPr>
                        <a:t>LE-expert</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dirty="0">
                          <a:solidFill>
                            <a:srgbClr val="0070C0"/>
                          </a:solidFill>
                          <a:effectLst/>
                          <a:latin typeface="+mn-lt"/>
                          <a:ea typeface="Helvetica" charset="0"/>
                          <a:cs typeface="Helvetica" charset="0"/>
                        </a:rPr>
                        <a:t>Co-ranking</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dirty="0">
                          <a:solidFill>
                            <a:srgbClr val="0070C0"/>
                          </a:solidFill>
                          <a:effectLst/>
                          <a:latin typeface="+mn-lt"/>
                          <a:ea typeface="Helvetica" charset="0"/>
                          <a:cs typeface="Helvetica" charset="0"/>
                        </a:rPr>
                        <a:t>LE-expert</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8"/>
                  </a:ext>
                </a:extLst>
              </a:tr>
              <a:tr h="218342">
                <a:tc>
                  <a:txBody>
                    <a:bodyPr/>
                    <a:lstStyle/>
                    <a:p>
                      <a:pPr algn="ctr" rtl="0" fontAlgn="b"/>
                      <a:r>
                        <a:rPr lang="en-US" sz="1400" b="1" dirty="0">
                          <a:solidFill>
                            <a:srgbClr val="000000"/>
                          </a:solidFill>
                          <a:effectLst/>
                          <a:latin typeface="+mn-lt"/>
                          <a:ea typeface="Helvetica" charset="0"/>
                          <a:cs typeface="Helvetica" charset="0"/>
                        </a:rPr>
                        <a:t>Ralph </a:t>
                      </a:r>
                      <a:r>
                        <a:rPr lang="en-US" sz="1400" b="1" dirty="0" err="1">
                          <a:solidFill>
                            <a:srgbClr val="000000"/>
                          </a:solidFill>
                          <a:effectLst/>
                          <a:latin typeface="+mn-lt"/>
                          <a:ea typeface="Helvetica" charset="0"/>
                          <a:cs typeface="Helvetica" charset="0"/>
                        </a:rPr>
                        <a:t>Grishman</a:t>
                      </a:r>
                      <a:endParaRPr lang="en-US" sz="1400" b="1" dirty="0">
                        <a:solidFill>
                          <a:srgbClr val="000000"/>
                        </a:solidFill>
                        <a:effectLst/>
                        <a:latin typeface="+mn-lt"/>
                        <a:ea typeface="Helvetica" charset="0"/>
                        <a:cs typeface="Helvetica" charset="0"/>
                      </a:endParaRP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b="1" dirty="0" err="1">
                          <a:solidFill>
                            <a:srgbClr val="000000"/>
                          </a:solidFill>
                          <a:effectLst/>
                          <a:latin typeface="+mn-lt"/>
                          <a:ea typeface="Helvetica" charset="0"/>
                          <a:cs typeface="Helvetica" charset="0"/>
                        </a:rPr>
                        <a:t>Dayne</a:t>
                      </a:r>
                      <a:r>
                        <a:rPr lang="en-US" sz="1400" b="1" dirty="0">
                          <a:solidFill>
                            <a:srgbClr val="000000"/>
                          </a:solidFill>
                          <a:effectLst/>
                          <a:latin typeface="+mn-lt"/>
                          <a:ea typeface="Helvetica" charset="0"/>
                          <a:cs typeface="Helvetica" charset="0"/>
                        </a:rPr>
                        <a:t> </a:t>
                      </a:r>
                      <a:r>
                        <a:rPr lang="en-US" sz="1400" b="1" dirty="0" err="1">
                          <a:solidFill>
                            <a:srgbClr val="000000"/>
                          </a:solidFill>
                          <a:effectLst/>
                          <a:latin typeface="+mn-lt"/>
                          <a:ea typeface="Helvetica" charset="0"/>
                          <a:cs typeface="Helvetica" charset="0"/>
                        </a:rPr>
                        <a:t>Freitag</a:t>
                      </a:r>
                      <a:endParaRPr lang="en-US" sz="1400" b="1" dirty="0">
                        <a:solidFill>
                          <a:srgbClr val="000000"/>
                        </a:solidFill>
                        <a:effectLst/>
                        <a:latin typeface="+mn-lt"/>
                        <a:ea typeface="Helvetica" charset="0"/>
                        <a:cs typeface="Helvetica" charset="0"/>
                      </a:endParaRP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b="1">
                          <a:solidFill>
                            <a:srgbClr val="000000"/>
                          </a:solidFill>
                          <a:effectLst/>
                          <a:latin typeface="+mn-lt"/>
                          <a:ea typeface="Helvetica" charset="0"/>
                          <a:cs typeface="Helvetica" charset="0"/>
                        </a:rPr>
                        <a:t>Jerome euzenat</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b="1">
                          <a:solidFill>
                            <a:srgbClr val="000000"/>
                          </a:solidFill>
                          <a:effectLst/>
                          <a:latin typeface="+mn-lt"/>
                          <a:ea typeface="Helvetica" charset="0"/>
                          <a:cs typeface="Helvetica" charset="0"/>
                        </a:rPr>
                        <a:t>W. Marco Schorlemmer</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9"/>
                  </a:ext>
                </a:extLst>
              </a:tr>
              <a:tr h="218342">
                <a:tc>
                  <a:txBody>
                    <a:bodyPr/>
                    <a:lstStyle/>
                    <a:p>
                      <a:pPr algn="ctr" rtl="0" fontAlgn="b"/>
                      <a:r>
                        <a:rPr lang="en-US" sz="1400" b="1" dirty="0">
                          <a:solidFill>
                            <a:srgbClr val="000000"/>
                          </a:solidFill>
                          <a:effectLst/>
                          <a:latin typeface="+mn-lt"/>
                          <a:ea typeface="Helvetica" charset="0"/>
                          <a:cs typeface="Helvetica" charset="0"/>
                        </a:rPr>
                        <a:t>Andrew McCallum</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b="1" dirty="0">
                          <a:solidFill>
                            <a:srgbClr val="000000"/>
                          </a:solidFill>
                          <a:effectLst/>
                          <a:latin typeface="+mn-lt"/>
                          <a:ea typeface="Helvetica" charset="0"/>
                          <a:cs typeface="Helvetica" charset="0"/>
                        </a:rPr>
                        <a:t>Ralph </a:t>
                      </a:r>
                      <a:r>
                        <a:rPr lang="en-US" sz="1400" b="1" dirty="0" err="1">
                          <a:solidFill>
                            <a:srgbClr val="000000"/>
                          </a:solidFill>
                          <a:effectLst/>
                          <a:latin typeface="+mn-lt"/>
                          <a:ea typeface="Helvetica" charset="0"/>
                          <a:cs typeface="Helvetica" charset="0"/>
                        </a:rPr>
                        <a:t>Grishman</a:t>
                      </a:r>
                      <a:endParaRPr lang="en-US" sz="1400" b="1" dirty="0">
                        <a:solidFill>
                          <a:srgbClr val="000000"/>
                        </a:solidFill>
                        <a:effectLst/>
                        <a:latin typeface="+mn-lt"/>
                        <a:ea typeface="Helvetica" charset="0"/>
                        <a:cs typeface="Helvetica" charset="0"/>
                      </a:endParaRP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a:solidFill>
                            <a:srgbClr val="000000"/>
                          </a:solidFill>
                          <a:effectLst/>
                          <a:latin typeface="+mn-lt"/>
                          <a:ea typeface="Helvetica" charset="0"/>
                          <a:cs typeface="Helvetica" charset="0"/>
                        </a:rPr>
                        <a:t>Patrick Lambrix</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b="1">
                          <a:solidFill>
                            <a:srgbClr val="000000"/>
                          </a:solidFill>
                          <a:effectLst/>
                          <a:latin typeface="+mn-lt"/>
                          <a:ea typeface="Helvetica" charset="0"/>
                          <a:cs typeface="Helvetica" charset="0"/>
                        </a:rPr>
                        <a:t>Yannis Kalfoglou</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10"/>
                  </a:ext>
                </a:extLst>
              </a:tr>
              <a:tr h="218342">
                <a:tc>
                  <a:txBody>
                    <a:bodyPr/>
                    <a:lstStyle/>
                    <a:p>
                      <a:pPr algn="ctr" rtl="0" fontAlgn="b"/>
                      <a:r>
                        <a:rPr lang="en-US" sz="1400" dirty="0">
                          <a:solidFill>
                            <a:srgbClr val="000000"/>
                          </a:solidFill>
                          <a:effectLst/>
                          <a:latin typeface="+mn-lt"/>
                          <a:ea typeface="Helvetica" charset="0"/>
                          <a:cs typeface="Helvetica" charset="0"/>
                        </a:rPr>
                        <a:t>Ellen </a:t>
                      </a:r>
                      <a:r>
                        <a:rPr lang="en-US" sz="1400" dirty="0" err="1">
                          <a:solidFill>
                            <a:srgbClr val="000000"/>
                          </a:solidFill>
                          <a:effectLst/>
                          <a:latin typeface="+mn-lt"/>
                          <a:ea typeface="Helvetica" charset="0"/>
                          <a:cs typeface="Helvetica" charset="0"/>
                        </a:rPr>
                        <a:t>Riloff</a:t>
                      </a:r>
                      <a:endParaRPr lang="en-US" sz="1400" dirty="0">
                        <a:solidFill>
                          <a:srgbClr val="000000"/>
                        </a:solidFill>
                        <a:effectLst/>
                        <a:latin typeface="+mn-lt"/>
                        <a:ea typeface="Helvetica" charset="0"/>
                        <a:cs typeface="Helvetica" charset="0"/>
                      </a:endParaRP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b="1" dirty="0">
                          <a:solidFill>
                            <a:srgbClr val="000000"/>
                          </a:solidFill>
                          <a:effectLst/>
                          <a:latin typeface="+mn-lt"/>
                          <a:ea typeface="Helvetica" charset="0"/>
                          <a:cs typeface="Helvetica" charset="0"/>
                        </a:rPr>
                        <a:t>Andrew McCallum</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a:solidFill>
                            <a:srgbClr val="000000"/>
                          </a:solidFill>
                          <a:effectLst/>
                          <a:latin typeface="+mn-lt"/>
                          <a:ea typeface="Helvetica" charset="0"/>
                          <a:cs typeface="Helvetica" charset="0"/>
                        </a:rPr>
                        <a:t>Jason J. Jung</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b="1">
                          <a:solidFill>
                            <a:srgbClr val="000000"/>
                          </a:solidFill>
                          <a:effectLst/>
                          <a:latin typeface="+mn-lt"/>
                          <a:ea typeface="Helvetica" charset="0"/>
                          <a:cs typeface="Helvetica" charset="0"/>
                        </a:rPr>
                        <a:t>Anhai Doan</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11"/>
                  </a:ext>
                </a:extLst>
              </a:tr>
              <a:tr h="218342">
                <a:tc>
                  <a:txBody>
                    <a:bodyPr/>
                    <a:lstStyle/>
                    <a:p>
                      <a:pPr algn="ctr" rtl="0" fontAlgn="b"/>
                      <a:r>
                        <a:rPr lang="en-US" sz="1400">
                          <a:solidFill>
                            <a:srgbClr val="000000"/>
                          </a:solidFill>
                          <a:effectLst/>
                          <a:latin typeface="+mn-lt"/>
                          <a:ea typeface="Helvetica" charset="0"/>
                          <a:cs typeface="Helvetica" charset="0"/>
                        </a:rPr>
                        <a:t>Oren Etzioni</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b="1" dirty="0">
                          <a:solidFill>
                            <a:srgbClr val="000000"/>
                          </a:solidFill>
                          <a:effectLst/>
                          <a:latin typeface="+mn-lt"/>
                          <a:ea typeface="Helvetica" charset="0"/>
                          <a:cs typeface="Helvetica" charset="0"/>
                        </a:rPr>
                        <a:t>Nicholas </a:t>
                      </a:r>
                      <a:r>
                        <a:rPr lang="en-US" sz="1400" b="1" dirty="0" err="1">
                          <a:solidFill>
                            <a:srgbClr val="000000"/>
                          </a:solidFill>
                          <a:effectLst/>
                          <a:latin typeface="+mn-lt"/>
                          <a:ea typeface="Helvetica" charset="0"/>
                          <a:cs typeface="Helvetica" charset="0"/>
                        </a:rPr>
                        <a:t>Kushmerick</a:t>
                      </a:r>
                      <a:endParaRPr lang="en-US" sz="1400" b="1" dirty="0">
                        <a:solidFill>
                          <a:srgbClr val="000000"/>
                        </a:solidFill>
                        <a:effectLst/>
                        <a:latin typeface="+mn-lt"/>
                        <a:ea typeface="Helvetica" charset="0"/>
                        <a:cs typeface="Helvetica" charset="0"/>
                      </a:endParaRP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a:solidFill>
                            <a:srgbClr val="000000"/>
                          </a:solidFill>
                          <a:effectLst/>
                          <a:latin typeface="+mn-lt"/>
                          <a:ea typeface="Helvetica" charset="0"/>
                          <a:cs typeface="Helvetica" charset="0"/>
                        </a:rPr>
                        <a:t>He Tan</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b="1">
                          <a:solidFill>
                            <a:srgbClr val="000000"/>
                          </a:solidFill>
                          <a:effectLst/>
                          <a:latin typeface="+mn-lt"/>
                          <a:ea typeface="Helvetica" charset="0"/>
                          <a:cs typeface="Helvetica" charset="0"/>
                        </a:rPr>
                        <a:t>Jerome Euzenat</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12"/>
                  </a:ext>
                </a:extLst>
              </a:tr>
              <a:tr h="218342">
                <a:tc>
                  <a:txBody>
                    <a:bodyPr/>
                    <a:lstStyle/>
                    <a:p>
                      <a:pPr algn="ctr" rtl="0" fontAlgn="b"/>
                      <a:r>
                        <a:rPr lang="en-US" sz="1400" b="1">
                          <a:solidFill>
                            <a:srgbClr val="000000"/>
                          </a:solidFill>
                          <a:effectLst/>
                          <a:latin typeface="+mn-lt"/>
                          <a:ea typeface="Helvetica" charset="0"/>
                          <a:cs typeface="Helvetica" charset="0"/>
                        </a:rPr>
                        <a:t>Dayne Freitag</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b="1" dirty="0">
                          <a:solidFill>
                            <a:srgbClr val="000000"/>
                          </a:solidFill>
                          <a:effectLst/>
                          <a:latin typeface="+mn-lt"/>
                          <a:ea typeface="Helvetica" charset="0"/>
                          <a:cs typeface="Helvetica" charset="0"/>
                        </a:rPr>
                        <a:t>Stephen </a:t>
                      </a:r>
                      <a:r>
                        <a:rPr lang="en-US" sz="1400" b="1" dirty="0" err="1">
                          <a:solidFill>
                            <a:srgbClr val="000000"/>
                          </a:solidFill>
                          <a:effectLst/>
                          <a:latin typeface="+mn-lt"/>
                          <a:ea typeface="Helvetica" charset="0"/>
                          <a:cs typeface="Helvetica" charset="0"/>
                        </a:rPr>
                        <a:t>Soderland</a:t>
                      </a:r>
                      <a:endParaRPr lang="en-US" sz="1400" b="1" dirty="0">
                        <a:solidFill>
                          <a:srgbClr val="000000"/>
                        </a:solidFill>
                        <a:effectLst/>
                        <a:latin typeface="+mn-lt"/>
                        <a:ea typeface="Helvetica" charset="0"/>
                        <a:cs typeface="Helvetica" charset="0"/>
                      </a:endParaRP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dirty="0">
                          <a:solidFill>
                            <a:srgbClr val="000000"/>
                          </a:solidFill>
                          <a:effectLst/>
                          <a:latin typeface="+mn-lt"/>
                          <a:ea typeface="Helvetica" charset="0"/>
                          <a:cs typeface="Helvetica" charset="0"/>
                        </a:rPr>
                        <a:t>Marc </a:t>
                      </a:r>
                      <a:r>
                        <a:rPr lang="en-US" sz="1400" dirty="0" err="1">
                          <a:solidFill>
                            <a:srgbClr val="000000"/>
                          </a:solidFill>
                          <a:effectLst/>
                          <a:latin typeface="+mn-lt"/>
                          <a:ea typeface="Helvetica" charset="0"/>
                          <a:cs typeface="Helvetica" charset="0"/>
                        </a:rPr>
                        <a:t>Ehrig</a:t>
                      </a:r>
                      <a:endParaRPr lang="en-US" sz="1400" dirty="0">
                        <a:solidFill>
                          <a:srgbClr val="000000"/>
                        </a:solidFill>
                        <a:effectLst/>
                        <a:latin typeface="+mn-lt"/>
                        <a:ea typeface="Helvetica" charset="0"/>
                        <a:cs typeface="Helvetica" charset="0"/>
                      </a:endParaRP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US" sz="1400" dirty="0" err="1">
                          <a:solidFill>
                            <a:srgbClr val="000000"/>
                          </a:solidFill>
                          <a:effectLst/>
                          <a:latin typeface="+mn-lt"/>
                          <a:ea typeface="Helvetica" charset="0"/>
                          <a:cs typeface="Helvetica" charset="0"/>
                        </a:rPr>
                        <a:t>Alon</a:t>
                      </a:r>
                      <a:r>
                        <a:rPr lang="en-US" sz="1400" dirty="0">
                          <a:solidFill>
                            <a:srgbClr val="000000"/>
                          </a:solidFill>
                          <a:effectLst/>
                          <a:latin typeface="+mn-lt"/>
                          <a:ea typeface="Helvetica" charset="0"/>
                          <a:cs typeface="Helvetica" charset="0"/>
                        </a:rPr>
                        <a:t> Y. Halevy</a:t>
                      </a:r>
                    </a:p>
                  </a:txBody>
                  <a:tcPr marL="13523" marR="13523" marT="9015" marB="9015"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
        <p:nvSpPr>
          <p:cNvPr id="9" name="TextBox 8"/>
          <p:cNvSpPr txBox="1"/>
          <p:nvPr/>
        </p:nvSpPr>
        <p:spPr>
          <a:xfrm>
            <a:off x="1244894" y="4228112"/>
            <a:ext cx="2673421" cy="923330"/>
          </a:xfrm>
          <a:prstGeom prst="rect">
            <a:avLst/>
          </a:prstGeom>
          <a:solidFill>
            <a:srgbClr val="FFFF00"/>
          </a:solidFill>
        </p:spPr>
        <p:txBody>
          <a:bodyPr wrap="square" rtlCol="0">
            <a:spAutoFit/>
          </a:bodyPr>
          <a:lstStyle/>
          <a:p>
            <a:r>
              <a:rPr lang="en-US" sz="1800" dirty="0">
                <a:solidFill>
                  <a:srgbClr val="000000"/>
                </a:solidFill>
                <a:ea typeface="Helvetica Light" charset="0"/>
                <a:cs typeface="Arial" panose="020B0604020202020204" pitchFamily="34" charset="0"/>
              </a:rPr>
              <a:t>Significant improvement compared with document-based model (BALOG)</a:t>
            </a:r>
          </a:p>
        </p:txBody>
      </p:sp>
      <p:sp>
        <p:nvSpPr>
          <p:cNvPr id="10" name="TextBox 9"/>
          <p:cNvSpPr txBox="1"/>
          <p:nvPr/>
        </p:nvSpPr>
        <p:spPr>
          <a:xfrm>
            <a:off x="662577" y="2485875"/>
            <a:ext cx="3164657" cy="1754326"/>
          </a:xfrm>
          <a:prstGeom prst="rect">
            <a:avLst/>
          </a:prstGeom>
          <a:noFill/>
        </p:spPr>
        <p:txBody>
          <a:bodyPr wrap="square" rtlCol="0">
            <a:spAutoFit/>
          </a:bodyPr>
          <a:lstStyle/>
          <a:p>
            <a:r>
              <a:rPr lang="en-US" sz="1800" b="1" dirty="0">
                <a:solidFill>
                  <a:srgbClr val="000000"/>
                </a:solidFill>
                <a:ea typeface="Helvetica Light" charset="0"/>
                <a:cs typeface="Helvetica Light" charset="0"/>
              </a:rPr>
              <a:t>General: </a:t>
            </a:r>
            <a:r>
              <a:rPr lang="en-US" sz="1800" dirty="0">
                <a:solidFill>
                  <a:srgbClr val="000000"/>
                </a:solidFill>
                <a:ea typeface="Helvetica Light" charset="0"/>
                <a:cs typeface="Helvetica Light" charset="0"/>
              </a:rPr>
              <a:t>machine-learning, natural-language-processing, planning</a:t>
            </a:r>
          </a:p>
          <a:p>
            <a:r>
              <a:rPr lang="en-US" sz="1800" b="1" dirty="0">
                <a:solidFill>
                  <a:srgbClr val="000000"/>
                </a:solidFill>
                <a:ea typeface="Helvetica Light" charset="0"/>
                <a:cs typeface="Helvetica Light" charset="0"/>
              </a:rPr>
              <a:t>Specific:</a:t>
            </a:r>
            <a:r>
              <a:rPr lang="en-US" sz="1800" dirty="0">
                <a:solidFill>
                  <a:srgbClr val="000000"/>
                </a:solidFill>
                <a:ea typeface="Helvetica Light" charset="0"/>
                <a:cs typeface="Helvetica Light" charset="0"/>
              </a:rPr>
              <a:t> face-recognition,  information-extraction, kernel-methods, ontology-alignment</a:t>
            </a:r>
            <a:r>
              <a:rPr lang="mr-IN" sz="1800" dirty="0">
                <a:solidFill>
                  <a:srgbClr val="000000"/>
                </a:solidFill>
                <a:ea typeface="Helvetica Light" charset="0"/>
                <a:cs typeface="Helvetica Light" charset="0"/>
              </a:rPr>
              <a:t>…</a:t>
            </a:r>
            <a:endParaRPr lang="en-US" sz="1800" dirty="0">
              <a:solidFill>
                <a:srgbClr val="000000"/>
              </a:solidFill>
              <a:ea typeface="Helvetica Light" charset="0"/>
              <a:cs typeface="Helvetica Light" charset="0"/>
            </a:endParaRPr>
          </a:p>
        </p:txBody>
      </p:sp>
      <p:sp>
        <p:nvSpPr>
          <p:cNvPr id="11" name="TextBox 10"/>
          <p:cNvSpPr txBox="1"/>
          <p:nvPr/>
        </p:nvSpPr>
        <p:spPr>
          <a:xfrm>
            <a:off x="2429102" y="5564042"/>
            <a:ext cx="1336711" cy="400110"/>
          </a:xfrm>
          <a:prstGeom prst="rect">
            <a:avLst/>
          </a:prstGeom>
          <a:solidFill>
            <a:srgbClr val="92D050"/>
          </a:solidFill>
        </p:spPr>
        <p:txBody>
          <a:bodyPr wrap="square" rtlCol="0">
            <a:spAutoFit/>
          </a:bodyPr>
          <a:lstStyle/>
          <a:p>
            <a:r>
              <a:rPr lang="en-US" sz="2000" dirty="0">
                <a:solidFill>
                  <a:srgbClr val="000000"/>
                </a:solidFill>
                <a:ea typeface="Helvetica Light" charset="0"/>
                <a:cs typeface="Arial" panose="020B0604020202020204" pitchFamily="34" charset="0"/>
              </a:rPr>
              <a:t>Case Study</a:t>
            </a:r>
          </a:p>
        </p:txBody>
      </p:sp>
      <p:sp>
        <p:nvSpPr>
          <p:cNvPr id="12" name="Down Arrow 11"/>
          <p:cNvSpPr/>
          <p:nvPr/>
        </p:nvSpPr>
        <p:spPr>
          <a:xfrm rot="14158880">
            <a:off x="3673759" y="5309016"/>
            <a:ext cx="521208" cy="341191"/>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Down Arrow 12"/>
          <p:cNvSpPr/>
          <p:nvPr/>
        </p:nvSpPr>
        <p:spPr>
          <a:xfrm rot="13444625">
            <a:off x="3756916" y="3908509"/>
            <a:ext cx="521208" cy="34119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054850333"/>
      </p:ext>
    </p:extLst>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474" y="221680"/>
            <a:ext cx="12488779" cy="738909"/>
          </a:xfrm>
        </p:spPr>
        <p:txBody>
          <a:bodyPr>
            <a:normAutofit/>
          </a:bodyPr>
          <a:lstStyle/>
          <a:p>
            <a:pPr defTabSz="1219110"/>
            <a:r>
              <a:rPr lang="en-US" altLang="zh-CN" b="1" dirty="0">
                <a:ea typeface="SimSun" panose="02010600030101010101" pitchFamily="2" charset="-122"/>
              </a:rPr>
              <a:t>Outline</a:t>
            </a:r>
            <a:endParaRPr lang="en-US" b="1" dirty="0">
              <a:solidFill>
                <a:prstClr val="black"/>
              </a:solidFill>
            </a:endParaRPr>
          </a:p>
        </p:txBody>
      </p:sp>
      <p:sp>
        <p:nvSpPr>
          <p:cNvPr id="3" name="Content Placeholder 2"/>
          <p:cNvSpPr>
            <a:spLocks noGrp="1"/>
          </p:cNvSpPr>
          <p:nvPr>
            <p:ph idx="1"/>
          </p:nvPr>
        </p:nvSpPr>
        <p:spPr>
          <a:xfrm>
            <a:off x="595410" y="1098627"/>
            <a:ext cx="10937009" cy="5575401"/>
          </a:xfrm>
          <a:ln>
            <a:noFill/>
          </a:ln>
        </p:spPr>
        <p:txBody>
          <a:bodyPr/>
          <a:lstStyle/>
          <a:p>
            <a:pPr defTabSz="1219110">
              <a:spcAft>
                <a:spcPts val="600"/>
              </a:spcAft>
            </a:pPr>
            <a:r>
              <a:rPr lang="en-US" dirty="0"/>
              <a:t>Text Mining, Text Similarity and Text Embedding</a:t>
            </a:r>
            <a:endParaRPr lang="en-US" altLang="zh-CN" dirty="0">
              <a:ea typeface="SimSun" panose="02010600030101010101" pitchFamily="2" charset="-122"/>
            </a:endParaRPr>
          </a:p>
          <a:p>
            <a:pPr>
              <a:spcAft>
                <a:spcPts val="600"/>
              </a:spcAft>
            </a:pPr>
            <a:r>
              <a:rPr lang="en-US" altLang="zh-CN" dirty="0"/>
              <a:t>U</a:t>
            </a:r>
            <a:r>
              <a:rPr lang="en-US" dirty="0"/>
              <a:t>n</a:t>
            </a:r>
            <a:r>
              <a:rPr lang="en-US" altLang="zh-CN" dirty="0"/>
              <a:t>supervised</a:t>
            </a:r>
            <a:r>
              <a:rPr lang="zh-CN" altLang="en-US" dirty="0"/>
              <a:t> </a:t>
            </a:r>
            <a:r>
              <a:rPr lang="en-US" altLang="zh-CN" dirty="0"/>
              <a:t>word</a:t>
            </a:r>
            <a:r>
              <a:rPr lang="zh-CN" altLang="en-US" dirty="0"/>
              <a:t> </a:t>
            </a:r>
            <a:r>
              <a:rPr lang="en-US" altLang="zh-CN" dirty="0"/>
              <a:t>embedding</a:t>
            </a:r>
          </a:p>
          <a:p>
            <a:pPr lvl="1">
              <a:spcAft>
                <a:spcPts val="600"/>
              </a:spcAft>
            </a:pPr>
            <a:r>
              <a:rPr lang="en-US" altLang="zh-CN" dirty="0"/>
              <a:t>Context-free representation:</a:t>
            </a:r>
          </a:p>
          <a:p>
            <a:pPr lvl="2">
              <a:spcAft>
                <a:spcPts val="600"/>
              </a:spcAft>
            </a:pPr>
            <a:r>
              <a:rPr lang="en-US" altLang="zh-CN" dirty="0"/>
              <a:t>Euclidean Embedding:</a:t>
            </a:r>
            <a:r>
              <a:rPr lang="zh-CN" altLang="en-US" dirty="0"/>
              <a:t> </a:t>
            </a:r>
            <a:r>
              <a:rPr lang="en-US" altLang="zh-CN" dirty="0"/>
              <a:t>Word2Vec, </a:t>
            </a:r>
            <a:r>
              <a:rPr lang="en-US" altLang="zh-CN" dirty="0" err="1"/>
              <a:t>GloVe</a:t>
            </a:r>
            <a:r>
              <a:rPr lang="en-US" altLang="zh-CN" dirty="0"/>
              <a:t>, </a:t>
            </a:r>
            <a:r>
              <a:rPr lang="en-US" altLang="zh-CN" dirty="0" err="1"/>
              <a:t>fastText</a:t>
            </a:r>
            <a:endParaRPr lang="en-US" altLang="zh-CN" dirty="0"/>
          </a:p>
          <a:p>
            <a:pPr lvl="3">
              <a:spcAft>
                <a:spcPts val="600"/>
              </a:spcAft>
            </a:pPr>
            <a:r>
              <a:rPr lang="en-US" dirty="0"/>
              <a:t>Local-Corpus Based Embedding</a:t>
            </a:r>
            <a:endParaRPr lang="en-US" altLang="zh-CN" dirty="0"/>
          </a:p>
          <a:p>
            <a:pPr lvl="2">
              <a:spcAft>
                <a:spcPts val="600"/>
              </a:spcAft>
            </a:pPr>
            <a:r>
              <a:rPr lang="en-US" altLang="zh-CN" dirty="0">
                <a:solidFill>
                  <a:schemeClr val="bg1">
                    <a:lumMod val="75000"/>
                  </a:schemeClr>
                </a:solidFill>
              </a:rPr>
              <a:t>Hyperbolic Embedding: </a:t>
            </a:r>
            <a:r>
              <a:rPr lang="en-US" altLang="zh-CN" dirty="0" err="1">
                <a:solidFill>
                  <a:schemeClr val="bg1">
                    <a:lumMod val="75000"/>
                  </a:schemeClr>
                </a:solidFill>
              </a:rPr>
              <a:t>Poincaré</a:t>
            </a:r>
            <a:r>
              <a:rPr lang="en-US" altLang="zh-CN" dirty="0">
                <a:solidFill>
                  <a:schemeClr val="bg1">
                    <a:lumMod val="75000"/>
                  </a:schemeClr>
                </a:solidFill>
              </a:rPr>
              <a:t> and Lorentz Embedding</a:t>
            </a:r>
          </a:p>
          <a:p>
            <a:pPr lvl="2">
              <a:spcAft>
                <a:spcPts val="600"/>
              </a:spcAft>
            </a:pPr>
            <a:r>
              <a:rPr lang="en-US" altLang="zh-CN" dirty="0">
                <a:solidFill>
                  <a:schemeClr val="bg1">
                    <a:lumMod val="85000"/>
                  </a:schemeClr>
                </a:solidFill>
              </a:rPr>
              <a:t>Spherical Text Embedding: </a:t>
            </a:r>
            <a:r>
              <a:rPr lang="en-US" altLang="zh-CN" dirty="0" err="1">
                <a:solidFill>
                  <a:schemeClr val="bg1">
                    <a:lumMod val="85000"/>
                  </a:schemeClr>
                </a:solidFill>
              </a:rPr>
              <a:t>JoSE</a:t>
            </a:r>
            <a:r>
              <a:rPr lang="en-US" altLang="zh-CN" dirty="0">
                <a:solidFill>
                  <a:schemeClr val="bg1">
                    <a:lumMod val="85000"/>
                  </a:schemeClr>
                </a:solidFill>
              </a:rPr>
              <a:t> (Joint Spherical Text Embedding)</a:t>
            </a:r>
          </a:p>
          <a:p>
            <a:pPr lvl="1">
              <a:spcAft>
                <a:spcPts val="600"/>
              </a:spcAft>
            </a:pPr>
            <a:r>
              <a:rPr lang="en-US" altLang="zh-CN" dirty="0"/>
              <a:t>Contextualized representation: </a:t>
            </a:r>
            <a:r>
              <a:rPr lang="en-US" altLang="zh-CN" dirty="0" err="1"/>
              <a:t>ELMo</a:t>
            </a:r>
            <a:r>
              <a:rPr lang="en-US" altLang="zh-CN" dirty="0"/>
              <a:t>, BERT, </a:t>
            </a:r>
            <a:r>
              <a:rPr lang="en-US" altLang="zh-CN" dirty="0" err="1"/>
              <a:t>XLNet</a:t>
            </a:r>
            <a:endParaRPr lang="en-US" altLang="zh-CN" dirty="0"/>
          </a:p>
          <a:p>
            <a:pPr>
              <a:spcAft>
                <a:spcPts val="600"/>
              </a:spcAft>
            </a:pPr>
            <a:r>
              <a:rPr lang="en-US" altLang="zh-CN" dirty="0" err="1">
                <a:solidFill>
                  <a:prstClr val="black"/>
                </a:solidFill>
              </a:rPr>
              <a:t>CatE</a:t>
            </a:r>
            <a:r>
              <a:rPr lang="en-US" altLang="zh-CN" dirty="0">
                <a:solidFill>
                  <a:prstClr val="black"/>
                </a:solidFill>
              </a:rPr>
              <a:t>: </a:t>
            </a:r>
            <a:r>
              <a:rPr lang="en-US" dirty="0"/>
              <a:t>Category-Name Guided Text Embedding</a:t>
            </a:r>
            <a:r>
              <a:rPr lang="en-US" dirty="0">
                <a:solidFill>
                  <a:prstClr val="black"/>
                </a:solidFill>
              </a:rPr>
              <a:t> for </a:t>
            </a:r>
            <a:r>
              <a:rPr lang="en-US" dirty="0"/>
              <a:t>Topic Mining </a:t>
            </a:r>
          </a:p>
          <a:p>
            <a:pPr>
              <a:spcAft>
                <a:spcPts val="600"/>
              </a:spcAft>
            </a:pPr>
            <a:r>
              <a:rPr lang="en-US" altLang="zh-CN" dirty="0">
                <a:solidFill>
                  <a:prstClr val="black"/>
                </a:solidFill>
              </a:rPr>
              <a:t>Looking Forward</a:t>
            </a:r>
          </a:p>
        </p:txBody>
      </p:sp>
      <p:sp>
        <p:nvSpPr>
          <p:cNvPr id="5" name="Striped Right Arrow 4"/>
          <p:cNvSpPr/>
          <p:nvPr/>
        </p:nvSpPr>
        <p:spPr>
          <a:xfrm rot="9056077">
            <a:off x="5862735" y="1588308"/>
            <a:ext cx="466531" cy="513889"/>
          </a:xfrm>
          <a:prstGeom prst="stripedRightArrow">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Striped Right Arrow 4">
            <a:extLst>
              <a:ext uri="{FF2B5EF4-FFF2-40B4-BE49-F238E27FC236}">
                <a16:creationId xmlns:a16="http://schemas.microsoft.com/office/drawing/2014/main" id="{F4E55A51-D3C9-4B20-9BAF-31841B5A0F3D}"/>
              </a:ext>
            </a:extLst>
          </p:cNvPr>
          <p:cNvSpPr/>
          <p:nvPr/>
        </p:nvSpPr>
        <p:spPr>
          <a:xfrm rot="9056077">
            <a:off x="5673886" y="2123656"/>
            <a:ext cx="344070" cy="410493"/>
          </a:xfrm>
          <a:prstGeom prst="stripedRightArrow">
            <a:avLst>
              <a:gd name="adj1" fmla="val 50000"/>
              <a:gd name="adj2" fmla="val 51186"/>
            </a:avLst>
          </a:prstGeom>
          <a:solidFill>
            <a:srgbClr val="008080"/>
          </a:solidFill>
          <a:ln>
            <a:solidFill>
              <a:srgbClr val="F0CD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Striped Right Arrow 4">
            <a:extLst>
              <a:ext uri="{FF2B5EF4-FFF2-40B4-BE49-F238E27FC236}">
                <a16:creationId xmlns:a16="http://schemas.microsoft.com/office/drawing/2014/main" id="{2FDA3121-C512-4256-9907-9CF9F94DC448}"/>
              </a:ext>
            </a:extLst>
          </p:cNvPr>
          <p:cNvSpPr/>
          <p:nvPr/>
        </p:nvSpPr>
        <p:spPr>
          <a:xfrm rot="9056077">
            <a:off x="9979226" y="3904427"/>
            <a:ext cx="226614" cy="354192"/>
          </a:xfrm>
          <a:prstGeom prst="stripedRightArrow">
            <a:avLst>
              <a:gd name="adj1" fmla="val 50000"/>
              <a:gd name="adj2" fmla="val 51186"/>
            </a:avLst>
          </a:prstGeom>
          <a:solidFill>
            <a:srgbClr val="F0CDB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8610282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57509-E3B9-F94B-85EC-3E5CBD727EBC}"/>
              </a:ext>
            </a:extLst>
          </p:cNvPr>
          <p:cNvSpPr>
            <a:spLocks noGrp="1"/>
          </p:cNvSpPr>
          <p:nvPr>
            <p:ph type="title"/>
          </p:nvPr>
        </p:nvSpPr>
        <p:spPr/>
        <p:txBody>
          <a:bodyPr>
            <a:noAutofit/>
          </a:bodyPr>
          <a:lstStyle/>
          <a:p>
            <a:r>
              <a:rPr lang="en-US" altLang="zh-CN" dirty="0">
                <a:solidFill>
                  <a:schemeClr val="bg1">
                    <a:lumMod val="65000"/>
                  </a:schemeClr>
                </a:solidFill>
              </a:rPr>
              <a:t>Hyperbolic Embedding: </a:t>
            </a:r>
            <a:r>
              <a:rPr lang="en-US" altLang="zh-CN" dirty="0" err="1">
                <a:solidFill>
                  <a:schemeClr val="bg1">
                    <a:lumMod val="65000"/>
                  </a:schemeClr>
                </a:solidFill>
              </a:rPr>
              <a:t>Poincaré</a:t>
            </a:r>
            <a:r>
              <a:rPr lang="en-US" altLang="zh-CN" dirty="0">
                <a:solidFill>
                  <a:schemeClr val="bg1">
                    <a:lumMod val="65000"/>
                  </a:schemeClr>
                </a:solidFill>
              </a:rPr>
              <a:t> embedding </a:t>
            </a:r>
            <a:endParaRPr lang="en-US" dirty="0">
              <a:solidFill>
                <a:schemeClr val="bg1">
                  <a:lumMod val="65000"/>
                </a:schemeClr>
              </a:solidFill>
            </a:endParaRPr>
          </a:p>
        </p:txBody>
      </p:sp>
      <p:pic>
        <p:nvPicPr>
          <p:cNvPr id="4098" name="Picture 2" descr="Image result for poincare embeddings">
            <a:extLst>
              <a:ext uri="{FF2B5EF4-FFF2-40B4-BE49-F238E27FC236}">
                <a16:creationId xmlns:a16="http://schemas.microsoft.com/office/drawing/2014/main" id="{5657B4BB-1C3F-4EF8-9469-D71D8B3130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2847" y="1259400"/>
            <a:ext cx="4722780" cy="4616975"/>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a:extLst>
              <a:ext uri="{FF2B5EF4-FFF2-40B4-BE49-F238E27FC236}">
                <a16:creationId xmlns:a16="http://schemas.microsoft.com/office/drawing/2014/main" id="{972AAD58-7FCD-457A-A2FB-B4159B967EAF}"/>
              </a:ext>
            </a:extLst>
          </p:cNvPr>
          <p:cNvPicPr>
            <a:picLocks noChangeAspect="1"/>
          </p:cNvPicPr>
          <p:nvPr/>
        </p:nvPicPr>
        <p:blipFill>
          <a:blip r:embed="rId3"/>
          <a:stretch>
            <a:fillRect/>
          </a:stretch>
        </p:blipFill>
        <p:spPr>
          <a:xfrm>
            <a:off x="1384354" y="4208537"/>
            <a:ext cx="4936082" cy="886687"/>
          </a:xfrm>
          <a:prstGeom prst="rect">
            <a:avLst/>
          </a:prstGeom>
        </p:spPr>
      </p:pic>
      <p:sp>
        <p:nvSpPr>
          <p:cNvPr id="12" name="Text Placeholder 2">
            <a:extLst>
              <a:ext uri="{FF2B5EF4-FFF2-40B4-BE49-F238E27FC236}">
                <a16:creationId xmlns:a16="http://schemas.microsoft.com/office/drawing/2014/main" id="{40B6FBEE-1299-4BEA-9C62-EFDDFB70DF4C}"/>
              </a:ext>
            </a:extLst>
          </p:cNvPr>
          <p:cNvSpPr txBox="1">
            <a:spLocks/>
          </p:cNvSpPr>
          <p:nvPr/>
        </p:nvSpPr>
        <p:spPr>
          <a:xfrm>
            <a:off x="722380" y="1356376"/>
            <a:ext cx="6765540" cy="520931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lvl1pPr marL="341304" marR="0" indent="-341304" algn="l" defTabSz="914353" rtl="0" latinLnBrk="0">
              <a:lnSpc>
                <a:spcPct val="100000"/>
              </a:lnSpc>
              <a:spcBef>
                <a:spcPts val="600"/>
              </a:spcBef>
              <a:spcAft>
                <a:spcPts val="0"/>
              </a:spcAft>
              <a:buClr>
                <a:srgbClr val="0000CC"/>
              </a:buClr>
              <a:buSzPct val="80000"/>
              <a:buFontTx/>
              <a:buChar char="❑"/>
              <a:tabLst/>
              <a:defRPr sz="2400" b="0" i="0" u="none" strike="noStrike" cap="none" spc="0" baseline="0">
                <a:solidFill>
                  <a:srgbClr val="000000"/>
                </a:solidFill>
                <a:uFillTx/>
                <a:latin typeface="+mj-lt"/>
                <a:ea typeface="+mj-ea"/>
                <a:cs typeface="+mj-cs"/>
                <a:sym typeface="Calibri"/>
              </a:defRPr>
            </a:lvl1pPr>
            <a:lvl2pPr marL="573073" marR="0" indent="-373053" algn="l" defTabSz="914353" rtl="0" latinLnBrk="0">
              <a:lnSpc>
                <a:spcPct val="100000"/>
              </a:lnSpc>
              <a:spcBef>
                <a:spcPts val="600"/>
              </a:spcBef>
              <a:spcAft>
                <a:spcPts val="0"/>
              </a:spcAft>
              <a:buClr>
                <a:srgbClr val="0000CC"/>
              </a:buClr>
              <a:buSzPct val="80000"/>
              <a:buFontTx/>
              <a:buChar char="❑"/>
              <a:tabLst/>
              <a:defRPr sz="2400" b="0" i="0" u="none" strike="noStrike" cap="none" spc="0" baseline="0">
                <a:solidFill>
                  <a:srgbClr val="000000"/>
                </a:solidFill>
                <a:uFillTx/>
                <a:latin typeface="+mj-lt"/>
                <a:ea typeface="+mj-ea"/>
                <a:cs typeface="+mj-cs"/>
                <a:sym typeface="Calibri"/>
              </a:defRPr>
            </a:lvl2pPr>
            <a:lvl3pPr marL="684179" marR="0" indent="-300022" algn="l" defTabSz="914353" rtl="0" latinLnBrk="0">
              <a:lnSpc>
                <a:spcPct val="100000"/>
              </a:lnSpc>
              <a:spcBef>
                <a:spcPts val="600"/>
              </a:spcBef>
              <a:spcAft>
                <a:spcPts val="0"/>
              </a:spcAft>
              <a:buClr>
                <a:srgbClr val="0000CC"/>
              </a:buClr>
              <a:buSzPct val="80000"/>
              <a:buFontTx/>
              <a:buChar char="❑"/>
              <a:tabLst/>
              <a:defRPr sz="2400" b="0" i="0" u="none" strike="noStrike" cap="none" spc="0" baseline="0">
                <a:solidFill>
                  <a:srgbClr val="000000"/>
                </a:solidFill>
                <a:uFillTx/>
                <a:latin typeface="+mj-lt"/>
                <a:ea typeface="+mj-ea"/>
                <a:cs typeface="+mj-cs"/>
                <a:sym typeface="Calibri"/>
              </a:defRPr>
            </a:lvl3pPr>
            <a:lvl4pPr marL="912790" marR="0" indent="-290506" algn="l" defTabSz="914353" rtl="0" latinLnBrk="0">
              <a:lnSpc>
                <a:spcPct val="100000"/>
              </a:lnSpc>
              <a:spcBef>
                <a:spcPts val="600"/>
              </a:spcBef>
              <a:spcAft>
                <a:spcPts val="0"/>
              </a:spcAft>
              <a:buClr>
                <a:srgbClr val="0000CC"/>
              </a:buClr>
              <a:buSzPct val="80000"/>
              <a:buFontTx/>
              <a:buChar char="❑"/>
              <a:tabLst/>
              <a:defRPr sz="2400" b="0" i="0" u="none" strike="noStrike" cap="none" spc="0" baseline="0">
                <a:solidFill>
                  <a:srgbClr val="000000"/>
                </a:solidFill>
                <a:uFillTx/>
                <a:latin typeface="+mj-lt"/>
                <a:ea typeface="+mj-ea"/>
                <a:cs typeface="+mj-cs"/>
                <a:sym typeface="Calibri"/>
              </a:defRPr>
            </a:lvl4pPr>
            <a:lvl5pPr marL="1142971" marR="0" indent="-274631" algn="l" defTabSz="914353" rtl="0" latinLnBrk="0">
              <a:lnSpc>
                <a:spcPct val="100000"/>
              </a:lnSpc>
              <a:spcBef>
                <a:spcPts val="600"/>
              </a:spcBef>
              <a:spcAft>
                <a:spcPts val="0"/>
              </a:spcAft>
              <a:buClr>
                <a:srgbClr val="0000CC"/>
              </a:buClr>
              <a:buSzPct val="80000"/>
              <a:buFontTx/>
              <a:buChar char="❑"/>
              <a:tabLst/>
              <a:defRPr sz="2400" b="0" i="0" u="none" strike="noStrike" cap="none" spc="0" baseline="0">
                <a:solidFill>
                  <a:srgbClr val="000000"/>
                </a:solidFill>
                <a:uFillTx/>
                <a:latin typeface="+mj-lt"/>
                <a:ea typeface="+mj-ea"/>
                <a:cs typeface="+mj-cs"/>
                <a:sym typeface="Calibri"/>
              </a:defRPr>
            </a:lvl5pPr>
            <a:lvl6pPr marL="1298056" marR="0" indent="-426699" algn="l" defTabSz="914353" rtl="0" latinLnBrk="0">
              <a:lnSpc>
                <a:spcPct val="100000"/>
              </a:lnSpc>
              <a:spcBef>
                <a:spcPts val="600"/>
              </a:spcBef>
              <a:spcAft>
                <a:spcPts val="0"/>
              </a:spcAft>
              <a:buClr>
                <a:srgbClr val="0000CC"/>
              </a:buClr>
              <a:buSzPct val="100000"/>
              <a:buFontTx/>
              <a:buChar char="◦"/>
              <a:tabLst/>
              <a:defRPr sz="2800" b="0" i="0" u="none" strike="noStrike" cap="none" spc="0" baseline="0">
                <a:solidFill>
                  <a:srgbClr val="000000"/>
                </a:solidFill>
                <a:uFillTx/>
                <a:latin typeface="+mj-lt"/>
                <a:ea typeface="+mj-ea"/>
                <a:cs typeface="+mj-cs"/>
                <a:sym typeface="Calibri"/>
              </a:defRPr>
            </a:lvl6pPr>
            <a:lvl7pPr marL="1498046" marR="0" indent="-426699" algn="l" defTabSz="914353" rtl="0" latinLnBrk="0">
              <a:lnSpc>
                <a:spcPct val="100000"/>
              </a:lnSpc>
              <a:spcBef>
                <a:spcPts val="600"/>
              </a:spcBef>
              <a:spcAft>
                <a:spcPts val="0"/>
              </a:spcAft>
              <a:buClr>
                <a:srgbClr val="0000CC"/>
              </a:buClr>
              <a:buSzPct val="100000"/>
              <a:buFontTx/>
              <a:buChar char="◦"/>
              <a:tabLst/>
              <a:defRPr sz="2800" b="0" i="0" u="none" strike="noStrike" cap="none" spc="0" baseline="0">
                <a:solidFill>
                  <a:srgbClr val="000000"/>
                </a:solidFill>
                <a:uFillTx/>
                <a:latin typeface="+mj-lt"/>
                <a:ea typeface="+mj-ea"/>
                <a:cs typeface="+mj-cs"/>
                <a:sym typeface="Calibri"/>
              </a:defRPr>
            </a:lvl7pPr>
            <a:lvl8pPr marL="1698035" marR="0" indent="-426699" algn="l" defTabSz="914353" rtl="0" latinLnBrk="0">
              <a:lnSpc>
                <a:spcPct val="100000"/>
              </a:lnSpc>
              <a:spcBef>
                <a:spcPts val="600"/>
              </a:spcBef>
              <a:spcAft>
                <a:spcPts val="0"/>
              </a:spcAft>
              <a:buClr>
                <a:srgbClr val="0000CC"/>
              </a:buClr>
              <a:buSzPct val="100000"/>
              <a:buFontTx/>
              <a:buChar char="◦"/>
              <a:tabLst/>
              <a:defRPr sz="2800" b="0" i="0" u="none" strike="noStrike" cap="none" spc="0" baseline="0">
                <a:solidFill>
                  <a:srgbClr val="000000"/>
                </a:solidFill>
                <a:uFillTx/>
                <a:latin typeface="+mj-lt"/>
                <a:ea typeface="+mj-ea"/>
                <a:cs typeface="+mj-cs"/>
                <a:sym typeface="Calibri"/>
              </a:defRPr>
            </a:lvl8pPr>
            <a:lvl9pPr marL="1898026" marR="0" indent="-426699" algn="l" defTabSz="914353" rtl="0" latinLnBrk="0">
              <a:lnSpc>
                <a:spcPct val="100000"/>
              </a:lnSpc>
              <a:spcBef>
                <a:spcPts val="600"/>
              </a:spcBef>
              <a:spcAft>
                <a:spcPts val="0"/>
              </a:spcAft>
              <a:buClr>
                <a:srgbClr val="0000CC"/>
              </a:buClr>
              <a:buSzPct val="100000"/>
              <a:buFontTx/>
              <a:buChar char="◦"/>
              <a:tabLst/>
              <a:defRPr sz="2800" b="0" i="0" u="none" strike="noStrike" cap="none" spc="0" baseline="0">
                <a:solidFill>
                  <a:srgbClr val="000000"/>
                </a:solidFill>
                <a:uFillTx/>
                <a:latin typeface="+mj-lt"/>
                <a:ea typeface="+mj-ea"/>
                <a:cs typeface="+mj-cs"/>
                <a:sym typeface="Calibri"/>
              </a:defRPr>
            </a:lvl9pPr>
          </a:lstStyle>
          <a:p>
            <a:pPr hangingPunct="1"/>
            <a:r>
              <a:rPr lang="en-US" altLang="zh-CN" dirty="0"/>
              <a:t>Hyperbolic space = continuous version of trees</a:t>
            </a:r>
          </a:p>
          <a:p>
            <a:pPr hangingPunct="1"/>
            <a:r>
              <a:rPr lang="en-US" altLang="zh-CN" dirty="0"/>
              <a:t>Naturally equipped to model hierarchical structures</a:t>
            </a:r>
          </a:p>
          <a:p>
            <a:pPr hangingPunct="1"/>
            <a:r>
              <a:rPr lang="en-US" altLang="zh-CN" dirty="0"/>
              <a:t>Learns hierarchical representations by pushing general terms to the origin of the </a:t>
            </a:r>
            <a:r>
              <a:rPr lang="en-US" altLang="zh-CN" dirty="0" err="1"/>
              <a:t>Poincaré</a:t>
            </a:r>
            <a:r>
              <a:rPr lang="en-US" altLang="zh-CN" dirty="0"/>
              <a:t> ball, and specific terms to the boundary</a:t>
            </a:r>
            <a:endParaRPr lang="en-US" dirty="0"/>
          </a:p>
        </p:txBody>
      </p:sp>
      <p:sp>
        <p:nvSpPr>
          <p:cNvPr id="14" name="矩形 13">
            <a:extLst>
              <a:ext uri="{FF2B5EF4-FFF2-40B4-BE49-F238E27FC236}">
                <a16:creationId xmlns:a16="http://schemas.microsoft.com/office/drawing/2014/main" id="{450DCC19-DA41-44C4-96EC-5B7B941FBE5E}"/>
              </a:ext>
            </a:extLst>
          </p:cNvPr>
          <p:cNvSpPr/>
          <p:nvPr/>
        </p:nvSpPr>
        <p:spPr>
          <a:xfrm>
            <a:off x="720100" y="6175189"/>
            <a:ext cx="10905797" cy="400110"/>
          </a:xfrm>
          <a:prstGeom prst="rect">
            <a:avLst/>
          </a:prstGeom>
        </p:spPr>
        <p:txBody>
          <a:bodyPr wrap="square">
            <a:spAutoFit/>
          </a:bodyPr>
          <a:lstStyle/>
          <a:p>
            <a:r>
              <a:rPr lang="en-US" sz="2000" dirty="0"/>
              <a:t>Nickel, M., &amp; </a:t>
            </a:r>
            <a:r>
              <a:rPr lang="en-US" sz="2000" dirty="0" err="1"/>
              <a:t>Kiela</a:t>
            </a:r>
            <a:r>
              <a:rPr lang="en-US" sz="2000" dirty="0"/>
              <a:t>, D. (2017). </a:t>
            </a:r>
            <a:r>
              <a:rPr lang="en-US" sz="2000" dirty="0" err="1"/>
              <a:t>Poincaré</a:t>
            </a:r>
            <a:r>
              <a:rPr lang="en-US" sz="2000" dirty="0"/>
              <a:t> Embeddings for Learning Hierarchical Representations. NIPS.</a:t>
            </a:r>
          </a:p>
        </p:txBody>
      </p:sp>
    </p:spTree>
    <p:extLst>
      <p:ext uri="{BB962C8B-B14F-4D97-AF65-F5344CB8AC3E}">
        <p14:creationId xmlns:p14="http://schemas.microsoft.com/office/powerpoint/2010/main" val="30132387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57509-E3B9-F94B-85EC-3E5CBD727EBC}"/>
              </a:ext>
            </a:extLst>
          </p:cNvPr>
          <p:cNvSpPr>
            <a:spLocks noGrp="1"/>
          </p:cNvSpPr>
          <p:nvPr>
            <p:ph type="title"/>
          </p:nvPr>
        </p:nvSpPr>
        <p:spPr/>
        <p:txBody>
          <a:bodyPr>
            <a:noAutofit/>
          </a:bodyPr>
          <a:lstStyle/>
          <a:p>
            <a:r>
              <a:rPr lang="en-US" altLang="zh-CN" dirty="0"/>
              <a:t>Hyperbolic Embedding: Lorentz Embedding</a:t>
            </a:r>
            <a:endParaRPr lang="en-US" dirty="0"/>
          </a:p>
        </p:txBody>
      </p:sp>
      <p:sp>
        <p:nvSpPr>
          <p:cNvPr id="12" name="Text Placeholder 2">
            <a:extLst>
              <a:ext uri="{FF2B5EF4-FFF2-40B4-BE49-F238E27FC236}">
                <a16:creationId xmlns:a16="http://schemas.microsoft.com/office/drawing/2014/main" id="{40B6FBEE-1299-4BEA-9C62-EFDDFB70DF4C}"/>
              </a:ext>
            </a:extLst>
          </p:cNvPr>
          <p:cNvSpPr txBox="1">
            <a:spLocks/>
          </p:cNvSpPr>
          <p:nvPr/>
        </p:nvSpPr>
        <p:spPr>
          <a:xfrm>
            <a:off x="566103" y="1365989"/>
            <a:ext cx="6660197" cy="520931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lvl1pPr marL="341304" marR="0" indent="-341304" algn="l" defTabSz="914353" rtl="0" latinLnBrk="0">
              <a:lnSpc>
                <a:spcPct val="100000"/>
              </a:lnSpc>
              <a:spcBef>
                <a:spcPts val="600"/>
              </a:spcBef>
              <a:spcAft>
                <a:spcPts val="0"/>
              </a:spcAft>
              <a:buClr>
                <a:srgbClr val="0000CC"/>
              </a:buClr>
              <a:buSzPct val="80000"/>
              <a:buFontTx/>
              <a:buChar char="❑"/>
              <a:tabLst/>
              <a:defRPr sz="2400" b="0" i="0" u="none" strike="noStrike" cap="none" spc="0" baseline="0">
                <a:solidFill>
                  <a:srgbClr val="000000"/>
                </a:solidFill>
                <a:uFillTx/>
                <a:latin typeface="+mj-lt"/>
                <a:ea typeface="+mj-ea"/>
                <a:cs typeface="+mj-cs"/>
                <a:sym typeface="Calibri"/>
              </a:defRPr>
            </a:lvl1pPr>
            <a:lvl2pPr marL="573073" marR="0" indent="-373053" algn="l" defTabSz="914353" rtl="0" latinLnBrk="0">
              <a:lnSpc>
                <a:spcPct val="100000"/>
              </a:lnSpc>
              <a:spcBef>
                <a:spcPts val="600"/>
              </a:spcBef>
              <a:spcAft>
                <a:spcPts val="0"/>
              </a:spcAft>
              <a:buClr>
                <a:srgbClr val="0000CC"/>
              </a:buClr>
              <a:buSzPct val="80000"/>
              <a:buFontTx/>
              <a:buChar char="❑"/>
              <a:tabLst/>
              <a:defRPr sz="2400" b="0" i="0" u="none" strike="noStrike" cap="none" spc="0" baseline="0">
                <a:solidFill>
                  <a:srgbClr val="000000"/>
                </a:solidFill>
                <a:uFillTx/>
                <a:latin typeface="+mj-lt"/>
                <a:ea typeface="+mj-ea"/>
                <a:cs typeface="+mj-cs"/>
                <a:sym typeface="Calibri"/>
              </a:defRPr>
            </a:lvl2pPr>
            <a:lvl3pPr marL="684179" marR="0" indent="-300022" algn="l" defTabSz="914353" rtl="0" latinLnBrk="0">
              <a:lnSpc>
                <a:spcPct val="100000"/>
              </a:lnSpc>
              <a:spcBef>
                <a:spcPts val="600"/>
              </a:spcBef>
              <a:spcAft>
                <a:spcPts val="0"/>
              </a:spcAft>
              <a:buClr>
                <a:srgbClr val="0000CC"/>
              </a:buClr>
              <a:buSzPct val="80000"/>
              <a:buFontTx/>
              <a:buChar char="❑"/>
              <a:tabLst/>
              <a:defRPr sz="2400" b="0" i="0" u="none" strike="noStrike" cap="none" spc="0" baseline="0">
                <a:solidFill>
                  <a:srgbClr val="000000"/>
                </a:solidFill>
                <a:uFillTx/>
                <a:latin typeface="+mj-lt"/>
                <a:ea typeface="+mj-ea"/>
                <a:cs typeface="+mj-cs"/>
                <a:sym typeface="Calibri"/>
              </a:defRPr>
            </a:lvl3pPr>
            <a:lvl4pPr marL="912790" marR="0" indent="-290506" algn="l" defTabSz="914353" rtl="0" latinLnBrk="0">
              <a:lnSpc>
                <a:spcPct val="100000"/>
              </a:lnSpc>
              <a:spcBef>
                <a:spcPts val="600"/>
              </a:spcBef>
              <a:spcAft>
                <a:spcPts val="0"/>
              </a:spcAft>
              <a:buClr>
                <a:srgbClr val="0000CC"/>
              </a:buClr>
              <a:buSzPct val="80000"/>
              <a:buFontTx/>
              <a:buChar char="❑"/>
              <a:tabLst/>
              <a:defRPr sz="2400" b="0" i="0" u="none" strike="noStrike" cap="none" spc="0" baseline="0">
                <a:solidFill>
                  <a:srgbClr val="000000"/>
                </a:solidFill>
                <a:uFillTx/>
                <a:latin typeface="+mj-lt"/>
                <a:ea typeface="+mj-ea"/>
                <a:cs typeface="+mj-cs"/>
                <a:sym typeface="Calibri"/>
              </a:defRPr>
            </a:lvl4pPr>
            <a:lvl5pPr marL="1142971" marR="0" indent="-274631" algn="l" defTabSz="914353" rtl="0" latinLnBrk="0">
              <a:lnSpc>
                <a:spcPct val="100000"/>
              </a:lnSpc>
              <a:spcBef>
                <a:spcPts val="600"/>
              </a:spcBef>
              <a:spcAft>
                <a:spcPts val="0"/>
              </a:spcAft>
              <a:buClr>
                <a:srgbClr val="0000CC"/>
              </a:buClr>
              <a:buSzPct val="80000"/>
              <a:buFontTx/>
              <a:buChar char="❑"/>
              <a:tabLst/>
              <a:defRPr sz="2400" b="0" i="0" u="none" strike="noStrike" cap="none" spc="0" baseline="0">
                <a:solidFill>
                  <a:srgbClr val="000000"/>
                </a:solidFill>
                <a:uFillTx/>
                <a:latin typeface="+mj-lt"/>
                <a:ea typeface="+mj-ea"/>
                <a:cs typeface="+mj-cs"/>
                <a:sym typeface="Calibri"/>
              </a:defRPr>
            </a:lvl5pPr>
            <a:lvl6pPr marL="1298056" marR="0" indent="-426699" algn="l" defTabSz="914353" rtl="0" latinLnBrk="0">
              <a:lnSpc>
                <a:spcPct val="100000"/>
              </a:lnSpc>
              <a:spcBef>
                <a:spcPts val="600"/>
              </a:spcBef>
              <a:spcAft>
                <a:spcPts val="0"/>
              </a:spcAft>
              <a:buClr>
                <a:srgbClr val="0000CC"/>
              </a:buClr>
              <a:buSzPct val="100000"/>
              <a:buFontTx/>
              <a:buChar char="◦"/>
              <a:tabLst/>
              <a:defRPr sz="2800" b="0" i="0" u="none" strike="noStrike" cap="none" spc="0" baseline="0">
                <a:solidFill>
                  <a:srgbClr val="000000"/>
                </a:solidFill>
                <a:uFillTx/>
                <a:latin typeface="+mj-lt"/>
                <a:ea typeface="+mj-ea"/>
                <a:cs typeface="+mj-cs"/>
                <a:sym typeface="Calibri"/>
              </a:defRPr>
            </a:lvl6pPr>
            <a:lvl7pPr marL="1498046" marR="0" indent="-426699" algn="l" defTabSz="914353" rtl="0" latinLnBrk="0">
              <a:lnSpc>
                <a:spcPct val="100000"/>
              </a:lnSpc>
              <a:spcBef>
                <a:spcPts val="600"/>
              </a:spcBef>
              <a:spcAft>
                <a:spcPts val="0"/>
              </a:spcAft>
              <a:buClr>
                <a:srgbClr val="0000CC"/>
              </a:buClr>
              <a:buSzPct val="100000"/>
              <a:buFontTx/>
              <a:buChar char="◦"/>
              <a:tabLst/>
              <a:defRPr sz="2800" b="0" i="0" u="none" strike="noStrike" cap="none" spc="0" baseline="0">
                <a:solidFill>
                  <a:srgbClr val="000000"/>
                </a:solidFill>
                <a:uFillTx/>
                <a:latin typeface="+mj-lt"/>
                <a:ea typeface="+mj-ea"/>
                <a:cs typeface="+mj-cs"/>
                <a:sym typeface="Calibri"/>
              </a:defRPr>
            </a:lvl7pPr>
            <a:lvl8pPr marL="1698035" marR="0" indent="-426699" algn="l" defTabSz="914353" rtl="0" latinLnBrk="0">
              <a:lnSpc>
                <a:spcPct val="100000"/>
              </a:lnSpc>
              <a:spcBef>
                <a:spcPts val="600"/>
              </a:spcBef>
              <a:spcAft>
                <a:spcPts val="0"/>
              </a:spcAft>
              <a:buClr>
                <a:srgbClr val="0000CC"/>
              </a:buClr>
              <a:buSzPct val="100000"/>
              <a:buFontTx/>
              <a:buChar char="◦"/>
              <a:tabLst/>
              <a:defRPr sz="2800" b="0" i="0" u="none" strike="noStrike" cap="none" spc="0" baseline="0">
                <a:solidFill>
                  <a:srgbClr val="000000"/>
                </a:solidFill>
                <a:uFillTx/>
                <a:latin typeface="+mj-lt"/>
                <a:ea typeface="+mj-ea"/>
                <a:cs typeface="+mj-cs"/>
                <a:sym typeface="Calibri"/>
              </a:defRPr>
            </a:lvl8pPr>
            <a:lvl9pPr marL="1898026" marR="0" indent="-426699" algn="l" defTabSz="914353" rtl="0" latinLnBrk="0">
              <a:lnSpc>
                <a:spcPct val="100000"/>
              </a:lnSpc>
              <a:spcBef>
                <a:spcPts val="600"/>
              </a:spcBef>
              <a:spcAft>
                <a:spcPts val="0"/>
              </a:spcAft>
              <a:buClr>
                <a:srgbClr val="0000CC"/>
              </a:buClr>
              <a:buSzPct val="100000"/>
              <a:buFontTx/>
              <a:buChar char="◦"/>
              <a:tabLst/>
              <a:defRPr sz="2800" b="0" i="0" u="none" strike="noStrike" cap="none" spc="0" baseline="0">
                <a:solidFill>
                  <a:srgbClr val="000000"/>
                </a:solidFill>
                <a:uFillTx/>
                <a:latin typeface="+mj-lt"/>
                <a:ea typeface="+mj-ea"/>
                <a:cs typeface="+mj-cs"/>
                <a:sym typeface="Calibri"/>
              </a:defRPr>
            </a:lvl9pPr>
          </a:lstStyle>
          <a:p>
            <a:pPr hangingPunct="1"/>
            <a:r>
              <a:rPr lang="en-US" dirty="0"/>
              <a:t>Extend the previous </a:t>
            </a:r>
            <a:r>
              <a:rPr lang="en-US" altLang="zh-CN" dirty="0" err="1"/>
              <a:t>Poincaré</a:t>
            </a:r>
            <a:r>
              <a:rPr lang="en-US" altLang="zh-CN" dirty="0"/>
              <a:t> embedding</a:t>
            </a:r>
          </a:p>
          <a:p>
            <a:r>
              <a:rPr lang="en-US" dirty="0"/>
              <a:t>Comparison between </a:t>
            </a:r>
            <a:r>
              <a:rPr lang="en-US" altLang="zh-CN" dirty="0" err="1"/>
              <a:t>Poincaré</a:t>
            </a:r>
            <a:r>
              <a:rPr lang="en-US" altLang="zh-CN" dirty="0"/>
              <a:t> vs. Lorentz:</a:t>
            </a:r>
          </a:p>
          <a:p>
            <a:pPr lvl="1">
              <a:buClr>
                <a:schemeClr val="accent2"/>
              </a:buClr>
            </a:pPr>
            <a:r>
              <a:rPr lang="en-US" altLang="zh-CN" dirty="0"/>
              <a:t>The </a:t>
            </a:r>
            <a:r>
              <a:rPr lang="en-US" altLang="zh-CN" dirty="0" err="1"/>
              <a:t>Poincaré</a:t>
            </a:r>
            <a:r>
              <a:rPr lang="en-US" altLang="zh-CN" dirty="0"/>
              <a:t> disk is intuitive for visualizing and interpreting hyperbolic embeddings</a:t>
            </a:r>
          </a:p>
          <a:p>
            <a:pPr lvl="1">
              <a:buClr>
                <a:schemeClr val="accent2"/>
              </a:buClr>
            </a:pPr>
            <a:r>
              <a:rPr lang="en-US" dirty="0"/>
              <a:t>The Lorentz model is well-suited for Riemannian optimization</a:t>
            </a:r>
          </a:p>
          <a:p>
            <a:r>
              <a:rPr lang="en-US" altLang="zh-CN" dirty="0"/>
              <a:t>Strategy:</a:t>
            </a:r>
          </a:p>
          <a:p>
            <a:pPr lvl="1">
              <a:buClr>
                <a:schemeClr val="accent2"/>
              </a:buClr>
            </a:pPr>
            <a:r>
              <a:rPr lang="en-US" altLang="zh-CN" dirty="0"/>
              <a:t>Learn embedding via Lorentz model</a:t>
            </a:r>
          </a:p>
          <a:p>
            <a:pPr lvl="1">
              <a:buClr>
                <a:schemeClr val="accent2"/>
              </a:buClr>
            </a:pPr>
            <a:r>
              <a:rPr lang="en-US" altLang="zh-CN" dirty="0"/>
              <a:t>Project embedding into the </a:t>
            </a:r>
            <a:r>
              <a:rPr lang="en-US" altLang="zh-CN" dirty="0" err="1"/>
              <a:t>Poincaré</a:t>
            </a:r>
            <a:r>
              <a:rPr lang="en-US" altLang="zh-CN" dirty="0"/>
              <a:t> disk</a:t>
            </a:r>
          </a:p>
          <a:p>
            <a:pPr hangingPunct="1"/>
            <a:endParaRPr lang="en-US" altLang="zh-CN" dirty="0"/>
          </a:p>
          <a:p>
            <a:pPr hangingPunct="1"/>
            <a:endParaRPr lang="en-US" dirty="0"/>
          </a:p>
        </p:txBody>
      </p:sp>
      <p:sp>
        <p:nvSpPr>
          <p:cNvPr id="14" name="矩形 13">
            <a:extLst>
              <a:ext uri="{FF2B5EF4-FFF2-40B4-BE49-F238E27FC236}">
                <a16:creationId xmlns:a16="http://schemas.microsoft.com/office/drawing/2014/main" id="{450DCC19-DA41-44C4-96EC-5B7B941FBE5E}"/>
              </a:ext>
            </a:extLst>
          </p:cNvPr>
          <p:cNvSpPr/>
          <p:nvPr/>
        </p:nvSpPr>
        <p:spPr>
          <a:xfrm>
            <a:off x="15704" y="6165576"/>
            <a:ext cx="12176296" cy="400110"/>
          </a:xfrm>
          <a:prstGeom prst="rect">
            <a:avLst/>
          </a:prstGeom>
        </p:spPr>
        <p:txBody>
          <a:bodyPr wrap="square">
            <a:spAutoFit/>
          </a:bodyPr>
          <a:lstStyle/>
          <a:p>
            <a:r>
              <a:rPr lang="en-US" sz="2000" dirty="0"/>
              <a:t>Nickel, M., &amp; </a:t>
            </a:r>
            <a:r>
              <a:rPr lang="en-US" sz="2000" dirty="0" err="1"/>
              <a:t>Kiela</a:t>
            </a:r>
            <a:r>
              <a:rPr lang="en-US" sz="2000" dirty="0"/>
              <a:t>, D. (2018). Learning Continuous Hierarchies in the Lorentz Model of Hyperbolic Geometry. ICML.</a:t>
            </a:r>
          </a:p>
        </p:txBody>
      </p:sp>
      <p:pic>
        <p:nvPicPr>
          <p:cNvPr id="3" name="图片 2">
            <a:extLst>
              <a:ext uri="{FF2B5EF4-FFF2-40B4-BE49-F238E27FC236}">
                <a16:creationId xmlns:a16="http://schemas.microsoft.com/office/drawing/2014/main" id="{AA73966F-086D-45C0-AAD4-DDA67912284C}"/>
              </a:ext>
            </a:extLst>
          </p:cNvPr>
          <p:cNvPicPr>
            <a:picLocks noChangeAspect="1"/>
          </p:cNvPicPr>
          <p:nvPr/>
        </p:nvPicPr>
        <p:blipFill>
          <a:blip r:embed="rId2"/>
          <a:stretch>
            <a:fillRect/>
          </a:stretch>
        </p:blipFill>
        <p:spPr>
          <a:xfrm>
            <a:off x="7226300" y="1359253"/>
            <a:ext cx="4759653" cy="4410534"/>
          </a:xfrm>
          <a:prstGeom prst="rect">
            <a:avLst/>
          </a:prstGeom>
        </p:spPr>
      </p:pic>
    </p:spTree>
    <p:extLst>
      <p:ext uri="{BB962C8B-B14F-4D97-AF65-F5344CB8AC3E}">
        <p14:creationId xmlns:p14="http://schemas.microsoft.com/office/powerpoint/2010/main" val="1717591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474" y="221680"/>
            <a:ext cx="12488779" cy="738909"/>
          </a:xfrm>
        </p:spPr>
        <p:txBody>
          <a:bodyPr>
            <a:normAutofit/>
          </a:bodyPr>
          <a:lstStyle/>
          <a:p>
            <a:pPr defTabSz="1219110"/>
            <a:r>
              <a:rPr lang="en-US" altLang="zh-CN" b="1" dirty="0">
                <a:ea typeface="SimSun" panose="02010600030101010101" pitchFamily="2" charset="-122"/>
              </a:rPr>
              <a:t>Outline</a:t>
            </a:r>
            <a:endParaRPr lang="en-US" b="1" dirty="0">
              <a:solidFill>
                <a:prstClr val="black"/>
              </a:solidFill>
            </a:endParaRPr>
          </a:p>
        </p:txBody>
      </p:sp>
      <p:sp>
        <p:nvSpPr>
          <p:cNvPr id="3" name="Content Placeholder 2"/>
          <p:cNvSpPr>
            <a:spLocks noGrp="1"/>
          </p:cNvSpPr>
          <p:nvPr>
            <p:ph idx="1"/>
          </p:nvPr>
        </p:nvSpPr>
        <p:spPr>
          <a:xfrm>
            <a:off x="595410" y="1098627"/>
            <a:ext cx="10937009" cy="5575401"/>
          </a:xfrm>
          <a:ln>
            <a:noFill/>
          </a:ln>
        </p:spPr>
        <p:txBody>
          <a:bodyPr/>
          <a:lstStyle/>
          <a:p>
            <a:pPr defTabSz="1219110">
              <a:spcAft>
                <a:spcPts val="600"/>
              </a:spcAft>
            </a:pPr>
            <a:r>
              <a:rPr lang="en-US" dirty="0"/>
              <a:t>Text Mining, Text Similarity and Text Embedding</a:t>
            </a:r>
            <a:endParaRPr lang="en-US" altLang="zh-CN" dirty="0">
              <a:ea typeface="SimSun" panose="02010600030101010101" pitchFamily="2" charset="-122"/>
            </a:endParaRPr>
          </a:p>
          <a:p>
            <a:pPr>
              <a:spcAft>
                <a:spcPts val="600"/>
              </a:spcAft>
            </a:pPr>
            <a:r>
              <a:rPr lang="en-US" altLang="zh-CN" dirty="0"/>
              <a:t>U</a:t>
            </a:r>
            <a:r>
              <a:rPr lang="en-US" dirty="0"/>
              <a:t>n</a:t>
            </a:r>
            <a:r>
              <a:rPr lang="en-US" altLang="zh-CN" dirty="0"/>
              <a:t>supervised</a:t>
            </a:r>
            <a:r>
              <a:rPr lang="zh-CN" altLang="en-US" dirty="0"/>
              <a:t> </a:t>
            </a:r>
            <a:r>
              <a:rPr lang="en-US" altLang="zh-CN" dirty="0"/>
              <a:t>word</a:t>
            </a:r>
            <a:r>
              <a:rPr lang="zh-CN" altLang="en-US" dirty="0"/>
              <a:t> </a:t>
            </a:r>
            <a:r>
              <a:rPr lang="en-US" altLang="zh-CN" dirty="0"/>
              <a:t>embedding</a:t>
            </a:r>
          </a:p>
          <a:p>
            <a:pPr lvl="1">
              <a:spcAft>
                <a:spcPts val="600"/>
              </a:spcAft>
            </a:pPr>
            <a:r>
              <a:rPr lang="en-US" altLang="zh-CN" dirty="0"/>
              <a:t>Context-free representation:</a:t>
            </a:r>
          </a:p>
          <a:p>
            <a:pPr lvl="2">
              <a:spcAft>
                <a:spcPts val="600"/>
              </a:spcAft>
            </a:pPr>
            <a:r>
              <a:rPr lang="en-US" altLang="zh-CN" dirty="0"/>
              <a:t>Euclidean Embedding:</a:t>
            </a:r>
            <a:r>
              <a:rPr lang="zh-CN" altLang="en-US" dirty="0"/>
              <a:t> </a:t>
            </a:r>
            <a:r>
              <a:rPr lang="en-US" altLang="zh-CN" dirty="0"/>
              <a:t>Word2Vec, </a:t>
            </a:r>
            <a:r>
              <a:rPr lang="en-US" altLang="zh-CN" dirty="0" err="1"/>
              <a:t>GloVe</a:t>
            </a:r>
            <a:r>
              <a:rPr lang="en-US" altLang="zh-CN" dirty="0"/>
              <a:t>, </a:t>
            </a:r>
            <a:r>
              <a:rPr lang="en-US" altLang="zh-CN" dirty="0" err="1"/>
              <a:t>fastText</a:t>
            </a:r>
            <a:endParaRPr lang="en-US" altLang="zh-CN" dirty="0"/>
          </a:p>
          <a:p>
            <a:pPr lvl="3">
              <a:spcAft>
                <a:spcPts val="600"/>
              </a:spcAft>
            </a:pPr>
            <a:r>
              <a:rPr lang="en-US" dirty="0"/>
              <a:t>Local-Corpus Based Embedding</a:t>
            </a:r>
            <a:endParaRPr lang="en-US" altLang="zh-CN" dirty="0"/>
          </a:p>
          <a:p>
            <a:pPr lvl="2">
              <a:spcAft>
                <a:spcPts val="600"/>
              </a:spcAft>
            </a:pPr>
            <a:r>
              <a:rPr lang="en-US" altLang="zh-CN" dirty="0">
                <a:solidFill>
                  <a:schemeClr val="bg1">
                    <a:lumMod val="85000"/>
                  </a:schemeClr>
                </a:solidFill>
              </a:rPr>
              <a:t>Hyperbolic Embedding: </a:t>
            </a:r>
            <a:r>
              <a:rPr lang="en-US" altLang="zh-CN" dirty="0" err="1">
                <a:solidFill>
                  <a:schemeClr val="bg1">
                    <a:lumMod val="85000"/>
                  </a:schemeClr>
                </a:solidFill>
              </a:rPr>
              <a:t>Poincaré</a:t>
            </a:r>
            <a:r>
              <a:rPr lang="en-US" altLang="zh-CN" dirty="0">
                <a:solidFill>
                  <a:schemeClr val="bg1">
                    <a:lumMod val="85000"/>
                  </a:schemeClr>
                </a:solidFill>
              </a:rPr>
              <a:t> and Lorentz Embedding</a:t>
            </a:r>
          </a:p>
          <a:p>
            <a:pPr lvl="2">
              <a:spcAft>
                <a:spcPts val="600"/>
              </a:spcAft>
            </a:pPr>
            <a:r>
              <a:rPr lang="en-US" altLang="zh-CN" dirty="0">
                <a:solidFill>
                  <a:schemeClr val="bg1">
                    <a:lumMod val="85000"/>
                  </a:schemeClr>
                </a:solidFill>
              </a:rPr>
              <a:t>Spherical Text Embedding: </a:t>
            </a:r>
            <a:r>
              <a:rPr lang="en-US" altLang="zh-CN" dirty="0" err="1">
                <a:solidFill>
                  <a:schemeClr val="bg1">
                    <a:lumMod val="85000"/>
                  </a:schemeClr>
                </a:solidFill>
              </a:rPr>
              <a:t>JoSE</a:t>
            </a:r>
            <a:r>
              <a:rPr lang="en-US" altLang="zh-CN" dirty="0">
                <a:solidFill>
                  <a:schemeClr val="bg1">
                    <a:lumMod val="85000"/>
                  </a:schemeClr>
                </a:solidFill>
              </a:rPr>
              <a:t> (Joint Spherical Text Embedding)</a:t>
            </a:r>
          </a:p>
          <a:p>
            <a:pPr lvl="1">
              <a:spcAft>
                <a:spcPts val="600"/>
              </a:spcAft>
            </a:pPr>
            <a:r>
              <a:rPr lang="en-US" altLang="zh-CN" dirty="0"/>
              <a:t>Contextualized representation: </a:t>
            </a:r>
            <a:r>
              <a:rPr lang="en-US" altLang="zh-CN" dirty="0" err="1"/>
              <a:t>ELMo</a:t>
            </a:r>
            <a:r>
              <a:rPr lang="en-US" altLang="zh-CN" dirty="0"/>
              <a:t>, BERT, </a:t>
            </a:r>
            <a:r>
              <a:rPr lang="en-US" altLang="zh-CN" dirty="0" err="1"/>
              <a:t>XLNet</a:t>
            </a:r>
            <a:endParaRPr lang="en-US" altLang="zh-CN" dirty="0"/>
          </a:p>
          <a:p>
            <a:pPr>
              <a:spcAft>
                <a:spcPts val="600"/>
              </a:spcAft>
            </a:pPr>
            <a:r>
              <a:rPr lang="en-US" altLang="zh-CN" dirty="0" err="1">
                <a:solidFill>
                  <a:prstClr val="black"/>
                </a:solidFill>
              </a:rPr>
              <a:t>CatE</a:t>
            </a:r>
            <a:r>
              <a:rPr lang="en-US" altLang="zh-CN" dirty="0">
                <a:solidFill>
                  <a:prstClr val="black"/>
                </a:solidFill>
              </a:rPr>
              <a:t>: </a:t>
            </a:r>
            <a:r>
              <a:rPr lang="en-US" dirty="0"/>
              <a:t>Category-Name Guided Text Embedding</a:t>
            </a:r>
            <a:r>
              <a:rPr lang="en-US" dirty="0">
                <a:solidFill>
                  <a:prstClr val="black"/>
                </a:solidFill>
              </a:rPr>
              <a:t> for </a:t>
            </a:r>
            <a:r>
              <a:rPr lang="en-US" dirty="0"/>
              <a:t>Topic Mining </a:t>
            </a:r>
          </a:p>
          <a:p>
            <a:pPr>
              <a:spcAft>
                <a:spcPts val="600"/>
              </a:spcAft>
            </a:pPr>
            <a:r>
              <a:rPr lang="en-US" altLang="zh-CN" dirty="0">
                <a:solidFill>
                  <a:prstClr val="black"/>
                </a:solidFill>
              </a:rPr>
              <a:t>Looking Forward</a:t>
            </a:r>
          </a:p>
        </p:txBody>
      </p:sp>
      <p:sp>
        <p:nvSpPr>
          <p:cNvPr id="5" name="Striped Right Arrow 4"/>
          <p:cNvSpPr/>
          <p:nvPr/>
        </p:nvSpPr>
        <p:spPr>
          <a:xfrm rot="9056077">
            <a:off x="5862735" y="1588308"/>
            <a:ext cx="466531" cy="513889"/>
          </a:xfrm>
          <a:prstGeom prst="stripedRightArrow">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Striped Right Arrow 4">
            <a:extLst>
              <a:ext uri="{FF2B5EF4-FFF2-40B4-BE49-F238E27FC236}">
                <a16:creationId xmlns:a16="http://schemas.microsoft.com/office/drawing/2014/main" id="{F4E55A51-D3C9-4B20-9BAF-31841B5A0F3D}"/>
              </a:ext>
            </a:extLst>
          </p:cNvPr>
          <p:cNvSpPr/>
          <p:nvPr/>
        </p:nvSpPr>
        <p:spPr>
          <a:xfrm rot="9056077">
            <a:off x="5673886" y="2123656"/>
            <a:ext cx="344070" cy="410493"/>
          </a:xfrm>
          <a:prstGeom prst="stripedRightArrow">
            <a:avLst>
              <a:gd name="adj1" fmla="val 50000"/>
              <a:gd name="adj2" fmla="val 51186"/>
            </a:avLst>
          </a:prstGeom>
          <a:solidFill>
            <a:srgbClr val="008080"/>
          </a:solidFill>
          <a:ln>
            <a:solidFill>
              <a:srgbClr val="F0CD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Striped Right Arrow 4">
            <a:extLst>
              <a:ext uri="{FF2B5EF4-FFF2-40B4-BE49-F238E27FC236}">
                <a16:creationId xmlns:a16="http://schemas.microsoft.com/office/drawing/2014/main" id="{2FDA3121-C512-4256-9907-9CF9F94DC448}"/>
              </a:ext>
            </a:extLst>
          </p:cNvPr>
          <p:cNvSpPr/>
          <p:nvPr/>
        </p:nvSpPr>
        <p:spPr>
          <a:xfrm rot="9056077">
            <a:off x="10997321" y="4460608"/>
            <a:ext cx="226614" cy="354192"/>
          </a:xfrm>
          <a:prstGeom prst="stripedRightArrow">
            <a:avLst>
              <a:gd name="adj1" fmla="val 50000"/>
              <a:gd name="adj2" fmla="val 51186"/>
            </a:avLst>
          </a:prstGeom>
          <a:solidFill>
            <a:srgbClr val="F0CDB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6704826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bg1">
                    <a:lumMod val="65000"/>
                  </a:schemeClr>
                </a:solidFill>
              </a:rPr>
              <a:t>Spherical Text Embedding</a:t>
            </a:r>
            <a:endParaRPr lang="en-US" b="1" dirty="0">
              <a:solidFill>
                <a:schemeClr val="bg1">
                  <a:lumMod val="65000"/>
                </a:schemeClr>
              </a:solidFill>
            </a:endParaRPr>
          </a:p>
        </p:txBody>
      </p:sp>
      <p:sp>
        <p:nvSpPr>
          <p:cNvPr id="3" name="Content Placeholder 2"/>
          <p:cNvSpPr>
            <a:spLocks noGrp="1"/>
          </p:cNvSpPr>
          <p:nvPr>
            <p:ph idx="1"/>
          </p:nvPr>
        </p:nvSpPr>
        <p:spPr>
          <a:xfrm>
            <a:off x="575459" y="1161171"/>
            <a:ext cx="11145489" cy="5312422"/>
          </a:xfrm>
        </p:spPr>
        <p:txBody>
          <a:bodyPr/>
          <a:lstStyle/>
          <a:p>
            <a:r>
              <a:rPr lang="en-US" altLang="zh-CN" sz="2400" dirty="0"/>
              <a:t>Spherical Text Embedding:</a:t>
            </a:r>
          </a:p>
          <a:p>
            <a:pPr lvl="1"/>
            <a:r>
              <a:rPr lang="en-US" altLang="zh-CN" sz="2400" dirty="0"/>
              <a:t>“</a:t>
            </a:r>
            <a:r>
              <a:rPr lang="en-US" altLang="zh-CN" sz="2400" b="1" dirty="0"/>
              <a:t>Spherical</a:t>
            </a:r>
            <a:r>
              <a:rPr lang="en-US" altLang="zh-CN" sz="2400" dirty="0"/>
              <a:t>”: Embeddings are trained on the unit sphere, where vector norms are ignored and directional similarity is directly optimized</a:t>
            </a:r>
          </a:p>
          <a:p>
            <a:pPr lvl="1"/>
            <a:r>
              <a:rPr lang="en-US" altLang="zh-CN" sz="2400" dirty="0"/>
              <a:t>“</a:t>
            </a:r>
            <a:r>
              <a:rPr lang="en-US" altLang="zh-CN" sz="2400" b="1" dirty="0"/>
              <a:t>Text Embedding</a:t>
            </a:r>
            <a:r>
              <a:rPr lang="en-US" altLang="zh-CN" sz="2400" dirty="0"/>
              <a:t>”: Instead of training word embeddings only, we jointly train paragraph (document) embeddings with word embeddings to capture the local and global contexts in text embedding</a:t>
            </a:r>
          </a:p>
          <a:p>
            <a:r>
              <a:rPr lang="en-US" sz="2400" dirty="0"/>
              <a:t>Yu Meng, </a:t>
            </a:r>
            <a:r>
              <a:rPr lang="en-US" sz="2400" dirty="0" err="1"/>
              <a:t>Jiaxin</a:t>
            </a:r>
            <a:r>
              <a:rPr lang="en-US" sz="2400" dirty="0"/>
              <a:t> Huang, </a:t>
            </a:r>
            <a:r>
              <a:rPr lang="en-US" sz="2400" dirty="0" err="1"/>
              <a:t>Guangyuan</a:t>
            </a:r>
            <a:r>
              <a:rPr lang="en-US" sz="2400" dirty="0"/>
              <a:t> Wang, Chao Zhang, </a:t>
            </a:r>
            <a:r>
              <a:rPr lang="en-US" sz="2400" dirty="0" err="1"/>
              <a:t>Honglei</a:t>
            </a:r>
            <a:r>
              <a:rPr lang="en-US" sz="2400" dirty="0"/>
              <a:t> Zhuang, Lance Kaplan</a:t>
            </a:r>
            <a:r>
              <a:rPr lang="en-US" sz="2400" baseline="30000" dirty="0"/>
              <a:t> </a:t>
            </a:r>
            <a:r>
              <a:rPr lang="en-US" sz="2400" dirty="0"/>
              <a:t>and Jiawei Han, “Spherical Text Embedding”, </a:t>
            </a:r>
            <a:r>
              <a:rPr lang="en-US" sz="2400" dirty="0" err="1"/>
              <a:t>NeurIPS</a:t>
            </a:r>
            <a:r>
              <a:rPr lang="en-US" sz="2400" dirty="0"/>
              <a:t>, Dec. 2019</a:t>
            </a:r>
            <a:endParaRPr lang="en-US" altLang="zh-CN" sz="2400" dirty="0"/>
          </a:p>
          <a:p>
            <a:pPr lvl="1"/>
            <a:r>
              <a:rPr lang="en-US" altLang="zh-CN" sz="2400" dirty="0"/>
              <a:t>A spherical generative model that jointly exploits word-word (local) and word-paragraph (global) co-occurrence statistics</a:t>
            </a:r>
          </a:p>
          <a:p>
            <a:pPr lvl="1"/>
            <a:r>
              <a:rPr lang="en-US" altLang="zh-CN" sz="2400" dirty="0"/>
              <a:t>An efficient optimization algorithm in the spherical space with convergence guarantee</a:t>
            </a:r>
          </a:p>
          <a:p>
            <a:pPr lvl="1"/>
            <a:r>
              <a:rPr lang="en-US" altLang="zh-CN" sz="2400" dirty="0"/>
              <a:t>State-of-the-art performance on various text embedding applications</a:t>
            </a:r>
            <a:endParaRPr lang="en-US" sz="2400" dirty="0"/>
          </a:p>
          <a:p>
            <a:endParaRPr lang="en-US" sz="2400" dirty="0"/>
          </a:p>
        </p:txBody>
      </p:sp>
    </p:spTree>
    <p:extLst>
      <p:ext uri="{BB962C8B-B14F-4D97-AF65-F5344CB8AC3E}">
        <p14:creationId xmlns:p14="http://schemas.microsoft.com/office/powerpoint/2010/main" val="1025441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474" y="221680"/>
            <a:ext cx="12488779" cy="738909"/>
          </a:xfrm>
        </p:spPr>
        <p:txBody>
          <a:bodyPr>
            <a:normAutofit/>
          </a:bodyPr>
          <a:lstStyle/>
          <a:p>
            <a:pPr defTabSz="1219110"/>
            <a:r>
              <a:rPr lang="en-US" dirty="0"/>
              <a:t>Why Spherical Text Embedding?</a:t>
            </a:r>
            <a:endParaRPr lang="en-US" b="1" dirty="0">
              <a:solidFill>
                <a:prstClr val="black"/>
              </a:solidFill>
            </a:endParaRPr>
          </a:p>
        </p:txBody>
      </p:sp>
      <p:sp>
        <p:nvSpPr>
          <p:cNvPr id="3" name="Content Placeholder 2"/>
          <p:cNvSpPr>
            <a:spLocks noGrp="1"/>
          </p:cNvSpPr>
          <p:nvPr>
            <p:ph idx="1"/>
          </p:nvPr>
        </p:nvSpPr>
        <p:spPr>
          <a:xfrm>
            <a:off x="523800" y="1228625"/>
            <a:ext cx="11495375" cy="5629375"/>
          </a:xfrm>
        </p:spPr>
        <p:txBody>
          <a:bodyPr/>
          <a:lstStyle/>
          <a:p>
            <a:pPr>
              <a:spcAft>
                <a:spcPts val="600"/>
              </a:spcAft>
            </a:pPr>
            <a:r>
              <a:rPr lang="en-US" altLang="zh-CN" sz="2400" dirty="0"/>
              <a:t>Previous text embeddings (e.g., Word2Vec) are trained in the Euclidean space</a:t>
            </a:r>
          </a:p>
          <a:p>
            <a:pPr lvl="1">
              <a:spcAft>
                <a:spcPts val="600"/>
              </a:spcAft>
            </a:pPr>
            <a:r>
              <a:rPr lang="en-US" altLang="zh-CN" sz="2400" dirty="0"/>
              <a:t>But used on spherical space—Mostly directional similarity (i.e., cosine similarity)</a:t>
            </a:r>
          </a:p>
          <a:p>
            <a:pPr lvl="1">
              <a:spcAft>
                <a:spcPts val="600"/>
              </a:spcAft>
            </a:pPr>
            <a:r>
              <a:rPr lang="en-US" altLang="zh-CN" sz="2400" dirty="0"/>
              <a:t>Word similarity is derived using cosine similarity</a:t>
            </a:r>
          </a:p>
          <a:p>
            <a:pPr marL="200021" lvl="1" indent="0">
              <a:spcAft>
                <a:spcPts val="600"/>
              </a:spcAft>
              <a:buNone/>
            </a:pPr>
            <a:endParaRPr lang="en-US" altLang="zh-CN" sz="2400" dirty="0"/>
          </a:p>
          <a:p>
            <a:pPr lvl="1">
              <a:spcAft>
                <a:spcPts val="600"/>
              </a:spcAft>
            </a:pPr>
            <a:endParaRPr lang="en-US" altLang="zh-CN" sz="2400" dirty="0"/>
          </a:p>
          <a:p>
            <a:pPr lvl="1">
              <a:spcAft>
                <a:spcPts val="600"/>
              </a:spcAft>
            </a:pPr>
            <a:endParaRPr lang="en-US" altLang="zh-CN" sz="2400" dirty="0"/>
          </a:p>
          <a:p>
            <a:pPr lvl="1">
              <a:spcAft>
                <a:spcPts val="600"/>
              </a:spcAft>
            </a:pPr>
            <a:endParaRPr lang="en-US" altLang="zh-CN" sz="2400" dirty="0"/>
          </a:p>
          <a:p>
            <a:pPr lvl="1">
              <a:spcAft>
                <a:spcPts val="600"/>
              </a:spcAft>
            </a:pPr>
            <a:endParaRPr lang="en-US" altLang="zh-CN" sz="2400" dirty="0"/>
          </a:p>
          <a:p>
            <a:pPr lvl="1">
              <a:spcAft>
                <a:spcPts val="600"/>
              </a:spcAft>
            </a:pPr>
            <a:r>
              <a:rPr lang="en-US" altLang="zh-CN" sz="2400" dirty="0"/>
              <a:t>Word clustering (e.g., </a:t>
            </a:r>
            <a:r>
              <a:rPr lang="en-US" altLang="zh-CN" sz="2400" dirty="0" err="1"/>
              <a:t>TaxoGen</a:t>
            </a:r>
            <a:r>
              <a:rPr lang="en-US" altLang="zh-CN" sz="2400" dirty="0"/>
              <a:t>) is performed on a sphere </a:t>
            </a:r>
          </a:p>
          <a:p>
            <a:pPr lvl="1">
              <a:spcAft>
                <a:spcPts val="600"/>
              </a:spcAft>
            </a:pPr>
            <a:r>
              <a:rPr lang="en-US" altLang="zh-CN" sz="2400" dirty="0"/>
              <a:t>Better document clustering performances when embeddings are normalized and spherical clustering algorithms are used</a:t>
            </a:r>
          </a:p>
        </p:txBody>
      </p:sp>
      <p:pic>
        <p:nvPicPr>
          <p:cNvPr id="11" name="Picture 2" descr="Image result for cosine similarity">
            <a:extLst>
              <a:ext uri="{FF2B5EF4-FFF2-40B4-BE49-F238E27FC236}">
                <a16:creationId xmlns:a16="http://schemas.microsoft.com/office/drawing/2014/main" id="{E6746212-982A-4C43-BA90-A34E8F639B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00" y="2721471"/>
            <a:ext cx="7743507" cy="264368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D64D72E-5DAD-4420-A31A-68CBFA9F4C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2516" y="2912699"/>
            <a:ext cx="2261224" cy="2261224"/>
          </a:xfrm>
          <a:prstGeom prst="rect">
            <a:avLst/>
          </a:prstGeom>
        </p:spPr>
      </p:pic>
    </p:spTree>
    <p:extLst>
      <p:ext uri="{BB962C8B-B14F-4D97-AF65-F5344CB8AC3E}">
        <p14:creationId xmlns:p14="http://schemas.microsoft.com/office/powerpoint/2010/main" val="37201108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9" descr="http://www.verimatrix.com/sites/default/files/media/3d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2052" y="3882806"/>
            <a:ext cx="2819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http://www.verimatrix.com/sites/default/files/media/3d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4564" y="3894144"/>
            <a:ext cx="2819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5" descr="email-network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0166" y="3191616"/>
            <a:ext cx="4042611" cy="3857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Rectangle 2"/>
          <p:cNvSpPr>
            <a:spLocks noGrp="1" noChangeArrowheads="1"/>
          </p:cNvSpPr>
          <p:nvPr>
            <p:ph type="title"/>
          </p:nvPr>
        </p:nvSpPr>
        <p:spPr>
          <a:xfrm>
            <a:off x="0" y="167147"/>
            <a:ext cx="12005187" cy="809693"/>
          </a:xfrm>
        </p:spPr>
        <p:txBody>
          <a:bodyPr vert="horz" lIns="92075" tIns="46038" rIns="92075" bIns="46038" rtlCol="0" anchor="ctr">
            <a:noAutofit/>
          </a:bodyPr>
          <a:lstStyle/>
          <a:p>
            <a:pPr defTabSz="1219110">
              <a:lnSpc>
                <a:spcPct val="130000"/>
              </a:lnSpc>
              <a:spcAft>
                <a:spcPts val="600"/>
              </a:spcAft>
            </a:pPr>
            <a:r>
              <a:rPr lang="en-US" sz="3600" b="1" dirty="0"/>
              <a:t>Over 80% of Our Big Data is Unstructured Text Data</a:t>
            </a:r>
            <a:endParaRPr lang="en-US" altLang="zh-CN" sz="3600" b="1" dirty="0">
              <a:solidFill>
                <a:prstClr val="black"/>
              </a:solidFill>
            </a:endParaRPr>
          </a:p>
        </p:txBody>
      </p:sp>
      <p:pic>
        <p:nvPicPr>
          <p:cNvPr id="7" name="Picture 9" descr="http://www.verimatrix.com/sites/default/files/media/3d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4564" y="4038600"/>
            <a:ext cx="2819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3"/>
          <p:cNvSpPr>
            <a:spLocks noGrp="1" noChangeArrowheads="1"/>
          </p:cNvSpPr>
          <p:nvPr>
            <p:ph type="body" sz="half" idx="1"/>
          </p:nvPr>
        </p:nvSpPr>
        <p:spPr>
          <a:xfrm>
            <a:off x="609790" y="1121296"/>
            <a:ext cx="10604474" cy="5448180"/>
          </a:xfrm>
        </p:spPr>
        <p:txBody>
          <a:bodyPr vert="horz" lIns="92075" tIns="46038" rIns="92075" bIns="46038" rtlCol="0">
            <a:noAutofit/>
          </a:bodyPr>
          <a:lstStyle/>
          <a:p>
            <a:pPr>
              <a:spcAft>
                <a:spcPts val="200"/>
              </a:spcAft>
            </a:pPr>
            <a:r>
              <a:rPr lang="en-US" dirty="0">
                <a:solidFill>
                  <a:prstClr val="black"/>
                </a:solidFill>
              </a:rPr>
              <a:t>Ubiquity of</a:t>
            </a:r>
            <a:r>
              <a:rPr lang="en-US" altLang="zh-CN" dirty="0">
                <a:ea typeface="SimSun" panose="02010600030101010101" pitchFamily="2" charset="-122"/>
              </a:rPr>
              <a:t> big unstructured, text data</a:t>
            </a:r>
          </a:p>
          <a:p>
            <a:pPr lvl="1">
              <a:spcAft>
                <a:spcPts val="200"/>
              </a:spcAft>
            </a:pPr>
            <a:r>
              <a:rPr lang="en-US" altLang="zh-CN" dirty="0">
                <a:solidFill>
                  <a:srgbClr val="FF0000"/>
                </a:solidFill>
                <a:ea typeface="SimSun" panose="02010600030101010101" pitchFamily="2" charset="-122"/>
              </a:rPr>
              <a:t>Big Data</a:t>
            </a:r>
            <a:r>
              <a:rPr lang="en-US" altLang="zh-CN" dirty="0">
                <a:ea typeface="SimSun" panose="02010600030101010101" pitchFamily="2" charset="-122"/>
              </a:rPr>
              <a:t>: Over 80% of our data is from text/natural language/social media, unstructured/semi-structured, noisy, dynamic, …, but inter-related!</a:t>
            </a:r>
          </a:p>
          <a:p>
            <a:pPr>
              <a:spcAft>
                <a:spcPts val="200"/>
              </a:spcAft>
            </a:pPr>
            <a:r>
              <a:rPr lang="en-US" altLang="zh-CN" dirty="0">
                <a:ea typeface="SimSun" panose="02010600030101010101" pitchFamily="2" charset="-122"/>
              </a:rPr>
              <a:t>How to mine such big data systematically?  </a:t>
            </a:r>
          </a:p>
          <a:p>
            <a:pPr lvl="1">
              <a:spcAft>
                <a:spcPts val="200"/>
              </a:spcAft>
            </a:pPr>
            <a:r>
              <a:rPr lang="en-US" altLang="zh-CN" dirty="0">
                <a:ea typeface="SimSun" panose="02010600030101010101" pitchFamily="2" charset="-122"/>
              </a:rPr>
              <a:t>Structuring (i.e., transforming unstructured text into structured, typed, interconnected entities/relationships)</a:t>
            </a:r>
          </a:p>
          <a:p>
            <a:pPr lvl="1">
              <a:spcAft>
                <a:spcPts val="200"/>
              </a:spcAft>
            </a:pPr>
            <a:r>
              <a:rPr lang="en-US" altLang="zh-CN" dirty="0">
                <a:ea typeface="SimSun" panose="02010600030101010101" pitchFamily="2" charset="-122"/>
              </a:rPr>
              <a:t>Embedding (i.e., computing similarities among entities and relations)</a:t>
            </a:r>
          </a:p>
          <a:p>
            <a:pPr lvl="1">
              <a:spcAft>
                <a:spcPts val="200"/>
              </a:spcAft>
            </a:pPr>
            <a:r>
              <a:rPr lang="en-US" altLang="zh-CN" dirty="0">
                <a:ea typeface="SimSun" panose="02010600030101010101" pitchFamily="2" charset="-122"/>
              </a:rPr>
              <a:t>Networking (take advantage of massive, structured connections)</a:t>
            </a:r>
          </a:p>
          <a:p>
            <a:pPr>
              <a:spcAft>
                <a:spcPts val="200"/>
              </a:spcAft>
            </a:pPr>
            <a:r>
              <a:rPr lang="en-US" altLang="zh-CN" dirty="0">
                <a:ea typeface="SimSun" panose="02010600030101010101" pitchFamily="2" charset="-122"/>
              </a:rPr>
              <a:t>Our roadmap:</a:t>
            </a:r>
          </a:p>
          <a:p>
            <a:pPr lvl="1">
              <a:spcAft>
                <a:spcPts val="200"/>
              </a:spcAft>
            </a:pPr>
            <a:r>
              <a:rPr lang="en-US" altLang="zh-CN" dirty="0">
                <a:ea typeface="SimSun" panose="02010600030101010101" pitchFamily="2" charset="-122"/>
              </a:rPr>
              <a:t>Mining hidden structures from text data</a:t>
            </a:r>
          </a:p>
          <a:p>
            <a:pPr lvl="1">
              <a:spcAft>
                <a:spcPts val="200"/>
              </a:spcAft>
            </a:pPr>
            <a:r>
              <a:rPr lang="en-US" altLang="zh-CN" dirty="0">
                <a:ea typeface="SimSun" panose="02010600030101010101" pitchFamily="2" charset="-122"/>
              </a:rPr>
              <a:t>Turning text data into multidimensional text-cubes and typed networks</a:t>
            </a:r>
          </a:p>
          <a:p>
            <a:pPr lvl="1">
              <a:spcAft>
                <a:spcPts val="200"/>
              </a:spcAft>
            </a:pPr>
            <a:r>
              <a:rPr lang="en-US" altLang="zh-CN" dirty="0">
                <a:ea typeface="SimSun" panose="02010600030101010101" pitchFamily="2" charset="-122"/>
              </a:rPr>
              <a:t>Mining cubes and networks to generate actionable knowledge</a:t>
            </a:r>
          </a:p>
        </p:txBody>
      </p:sp>
    </p:spTree>
    <p:extLst>
      <p:ext uri="{BB962C8B-B14F-4D97-AF65-F5344CB8AC3E}">
        <p14:creationId xmlns:p14="http://schemas.microsoft.com/office/powerpoint/2010/main" val="285357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zh-CN" sz="4000" dirty="0"/>
              <a:t>Inconsistency Between Training and Usage Space</a:t>
            </a:r>
            <a:endParaRPr lang="en-US" sz="4000" b="1" dirty="0"/>
          </a:p>
        </p:txBody>
      </p:sp>
      <p:sp>
        <p:nvSpPr>
          <p:cNvPr id="3" name="Content Placeholder 2"/>
          <p:cNvSpPr>
            <a:spLocks noGrp="1"/>
          </p:cNvSpPr>
          <p:nvPr>
            <p:ph idx="1"/>
          </p:nvPr>
        </p:nvSpPr>
        <p:spPr>
          <a:xfrm>
            <a:off x="622003" y="1242418"/>
            <a:ext cx="10825343" cy="2285224"/>
          </a:xfrm>
        </p:spPr>
        <p:txBody>
          <a:bodyPr/>
          <a:lstStyle/>
          <a:p>
            <a:pPr>
              <a:spcAft>
                <a:spcPts val="600"/>
              </a:spcAft>
            </a:pPr>
            <a:r>
              <a:rPr lang="en-US" altLang="zh-CN" sz="2400" dirty="0"/>
              <a:t>The inconsistency between word embedding training and usage space</a:t>
            </a:r>
          </a:p>
          <a:p>
            <a:pPr lvl="1">
              <a:spcAft>
                <a:spcPts val="600"/>
              </a:spcAft>
            </a:pPr>
            <a:r>
              <a:rPr lang="en-US" altLang="zh-CN" sz="2400" dirty="0"/>
              <a:t>The objective we optimize during training is not really the one we use</a:t>
            </a:r>
          </a:p>
          <a:p>
            <a:pPr lvl="1">
              <a:spcAft>
                <a:spcPts val="600"/>
              </a:spcAft>
            </a:pPr>
            <a:r>
              <a:rPr lang="en-US" altLang="zh-CN" sz="2400" dirty="0"/>
              <a:t>Regardless of the different training objective, Word2Vec, </a:t>
            </a:r>
            <a:r>
              <a:rPr lang="en-US" altLang="zh-CN" sz="2400" dirty="0" err="1"/>
              <a:t>GloVe</a:t>
            </a:r>
            <a:r>
              <a:rPr lang="en-US" altLang="zh-CN" sz="2400" dirty="0"/>
              <a:t> and </a:t>
            </a:r>
            <a:r>
              <a:rPr lang="en-US" altLang="zh-CN" sz="2400" dirty="0" err="1"/>
              <a:t>fastText</a:t>
            </a:r>
            <a:r>
              <a:rPr lang="en-US" altLang="zh-CN" sz="2400" dirty="0"/>
              <a:t> all optimize the embedding </a:t>
            </a:r>
            <a:r>
              <a:rPr lang="en-US" altLang="zh-CN" sz="2400" b="1" dirty="0"/>
              <a:t>dot product </a:t>
            </a:r>
            <a:r>
              <a:rPr lang="en-US" altLang="zh-CN" sz="2400" dirty="0"/>
              <a:t>during training, but </a:t>
            </a:r>
            <a:r>
              <a:rPr lang="en-US" altLang="zh-CN" sz="2400" b="1" dirty="0"/>
              <a:t>cosine similarity </a:t>
            </a:r>
            <a:r>
              <a:rPr lang="en-US" altLang="zh-CN" sz="2400" dirty="0"/>
              <a:t>is what actually used in applications</a:t>
            </a:r>
          </a:p>
          <a:p>
            <a:endParaRPr lang="en-US" sz="2400" dirty="0"/>
          </a:p>
          <a:p>
            <a:pPr marL="0" indent="0">
              <a:buNone/>
            </a:pPr>
            <a:endParaRPr lang="en-US" sz="2400" dirty="0"/>
          </a:p>
        </p:txBody>
      </p:sp>
      <p:pic>
        <p:nvPicPr>
          <p:cNvPr id="4" name="Picture 3">
            <a:extLst>
              <a:ext uri="{FF2B5EF4-FFF2-40B4-BE49-F238E27FC236}">
                <a16:creationId xmlns:a16="http://schemas.microsoft.com/office/drawing/2014/main" id="{D36FA8E0-2430-6640-8C52-CDA09CF2948B}"/>
              </a:ext>
            </a:extLst>
          </p:cNvPr>
          <p:cNvPicPr>
            <a:picLocks noChangeAspect="1"/>
          </p:cNvPicPr>
          <p:nvPr/>
        </p:nvPicPr>
        <p:blipFill>
          <a:blip r:embed="rId3"/>
          <a:stretch>
            <a:fillRect/>
          </a:stretch>
        </p:blipFill>
        <p:spPr>
          <a:xfrm>
            <a:off x="396744" y="4693937"/>
            <a:ext cx="3419475" cy="1089625"/>
          </a:xfrm>
          <a:prstGeom prst="rect">
            <a:avLst/>
          </a:prstGeom>
        </p:spPr>
      </p:pic>
      <p:sp>
        <p:nvSpPr>
          <p:cNvPr id="5" name="Oval 4">
            <a:extLst>
              <a:ext uri="{FF2B5EF4-FFF2-40B4-BE49-F238E27FC236}">
                <a16:creationId xmlns:a16="http://schemas.microsoft.com/office/drawing/2014/main" id="{1817205F-C6E2-9C4A-834A-1EB81262AA48}"/>
              </a:ext>
            </a:extLst>
          </p:cNvPr>
          <p:cNvSpPr/>
          <p:nvPr/>
        </p:nvSpPr>
        <p:spPr>
          <a:xfrm>
            <a:off x="2430826" y="4775655"/>
            <a:ext cx="990600" cy="487657"/>
          </a:xfrm>
          <a:prstGeom prst="ellipse">
            <a:avLst/>
          </a:prstGeom>
          <a:noFill/>
          <a:ln w="28575" cap="flat">
            <a:solidFill>
              <a:srgbClr val="0070C0"/>
            </a:solidFill>
            <a:prstDash val="dash"/>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178" rtl="0" fontAlgn="auto" latinLnBrk="0" hangingPunct="0">
              <a:lnSpc>
                <a:spcPct val="100000"/>
              </a:lnSpc>
              <a:spcBef>
                <a:spcPts val="0"/>
              </a:spcBef>
              <a:spcAft>
                <a:spcPts val="0"/>
              </a:spcAft>
              <a:buClrTx/>
              <a:buSzTx/>
              <a:buFontTx/>
              <a:buNone/>
              <a:tabLst/>
            </a:pPr>
            <a:endParaRPr kumimoji="0" lang="en-US" sz="1900" b="0" i="0" u="none" strike="noStrike" cap="none" spc="0" normalizeH="0" baseline="0" dirty="0">
              <a:ln>
                <a:noFill/>
              </a:ln>
              <a:solidFill>
                <a:srgbClr val="000000"/>
              </a:solidFill>
              <a:effectLst/>
              <a:uFillTx/>
              <a:latin typeface="+mj-lt"/>
              <a:ea typeface="+mj-ea"/>
              <a:cs typeface="+mj-cs"/>
              <a:sym typeface="Calibri"/>
            </a:endParaRPr>
          </a:p>
        </p:txBody>
      </p:sp>
      <p:sp>
        <p:nvSpPr>
          <p:cNvPr id="6" name="TextBox 5">
            <a:extLst>
              <a:ext uri="{FF2B5EF4-FFF2-40B4-BE49-F238E27FC236}">
                <a16:creationId xmlns:a16="http://schemas.microsoft.com/office/drawing/2014/main" id="{53EB58AC-0933-3641-920B-58E7C59AC72C}"/>
              </a:ext>
            </a:extLst>
          </p:cNvPr>
          <p:cNvSpPr txBox="1"/>
          <p:nvPr/>
        </p:nvSpPr>
        <p:spPr>
          <a:xfrm>
            <a:off x="1390686" y="5974065"/>
            <a:ext cx="113966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altLang="zh-CN" sz="1800" dirty="0"/>
              <a:t>Word2Vec</a:t>
            </a:r>
            <a:endParaRPr kumimoji="0" lang="en-US" sz="1900" b="0" i="0" u="none" strike="noStrike" cap="none" spc="0" normalizeH="0" baseline="0" dirty="0">
              <a:ln>
                <a:noFill/>
              </a:ln>
              <a:solidFill>
                <a:srgbClr val="000000"/>
              </a:solidFill>
              <a:effectLst/>
              <a:uFillTx/>
              <a:latin typeface="+mj-lt"/>
              <a:ea typeface="+mj-ea"/>
              <a:cs typeface="+mj-cs"/>
              <a:sym typeface="Calibri"/>
            </a:endParaRPr>
          </a:p>
        </p:txBody>
      </p:sp>
      <p:pic>
        <p:nvPicPr>
          <p:cNvPr id="7" name="Picture 6">
            <a:extLst>
              <a:ext uri="{FF2B5EF4-FFF2-40B4-BE49-F238E27FC236}">
                <a16:creationId xmlns:a16="http://schemas.microsoft.com/office/drawing/2014/main" id="{DD188A50-57C7-5F47-99D1-C0B25F0FF9DB}"/>
              </a:ext>
            </a:extLst>
          </p:cNvPr>
          <p:cNvPicPr>
            <a:picLocks noChangeAspect="1"/>
          </p:cNvPicPr>
          <p:nvPr/>
        </p:nvPicPr>
        <p:blipFill>
          <a:blip r:embed="rId4"/>
          <a:stretch>
            <a:fillRect/>
          </a:stretch>
        </p:blipFill>
        <p:spPr>
          <a:xfrm>
            <a:off x="4143127" y="4866266"/>
            <a:ext cx="4058146" cy="794091"/>
          </a:xfrm>
          <a:prstGeom prst="rect">
            <a:avLst/>
          </a:prstGeom>
        </p:spPr>
      </p:pic>
      <p:pic>
        <p:nvPicPr>
          <p:cNvPr id="8" name="Picture 7">
            <a:extLst>
              <a:ext uri="{FF2B5EF4-FFF2-40B4-BE49-F238E27FC236}">
                <a16:creationId xmlns:a16="http://schemas.microsoft.com/office/drawing/2014/main" id="{83A7FAFF-C446-D84A-A1B2-B46A2234F024}"/>
              </a:ext>
            </a:extLst>
          </p:cNvPr>
          <p:cNvPicPr>
            <a:picLocks noChangeAspect="1"/>
          </p:cNvPicPr>
          <p:nvPr/>
        </p:nvPicPr>
        <p:blipFill>
          <a:blip r:embed="rId5"/>
          <a:stretch>
            <a:fillRect/>
          </a:stretch>
        </p:blipFill>
        <p:spPr>
          <a:xfrm>
            <a:off x="8735821" y="4950210"/>
            <a:ext cx="2238867" cy="729467"/>
          </a:xfrm>
          <a:prstGeom prst="rect">
            <a:avLst/>
          </a:prstGeom>
        </p:spPr>
      </p:pic>
      <p:sp>
        <p:nvSpPr>
          <p:cNvPr id="9" name="TextBox 8">
            <a:extLst>
              <a:ext uri="{FF2B5EF4-FFF2-40B4-BE49-F238E27FC236}">
                <a16:creationId xmlns:a16="http://schemas.microsoft.com/office/drawing/2014/main" id="{2BF8AEAD-5530-B949-9953-61740978F5B7}"/>
              </a:ext>
            </a:extLst>
          </p:cNvPr>
          <p:cNvSpPr txBox="1"/>
          <p:nvPr/>
        </p:nvSpPr>
        <p:spPr>
          <a:xfrm>
            <a:off x="5852742" y="5969741"/>
            <a:ext cx="79998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altLang="zh-CN" sz="1800" dirty="0" err="1"/>
              <a:t>GloVe</a:t>
            </a:r>
            <a:endParaRPr kumimoji="0" lang="en-US" sz="1900" b="0" i="0" u="none" strike="noStrike" cap="none" spc="0" normalizeH="0" baseline="0" dirty="0">
              <a:ln>
                <a:noFill/>
              </a:ln>
              <a:solidFill>
                <a:srgbClr val="000000"/>
              </a:solidFill>
              <a:effectLst/>
              <a:uFillTx/>
              <a:latin typeface="+mj-lt"/>
              <a:ea typeface="+mj-ea"/>
              <a:cs typeface="+mj-cs"/>
              <a:sym typeface="Calibri"/>
            </a:endParaRPr>
          </a:p>
        </p:txBody>
      </p:sp>
      <p:sp>
        <p:nvSpPr>
          <p:cNvPr id="10" name="TextBox 9">
            <a:extLst>
              <a:ext uri="{FF2B5EF4-FFF2-40B4-BE49-F238E27FC236}">
                <a16:creationId xmlns:a16="http://schemas.microsoft.com/office/drawing/2014/main" id="{8C1CEE64-F22E-0549-B447-8C34CB31AE40}"/>
              </a:ext>
            </a:extLst>
          </p:cNvPr>
          <p:cNvSpPr txBox="1"/>
          <p:nvPr/>
        </p:nvSpPr>
        <p:spPr>
          <a:xfrm>
            <a:off x="9647853" y="5969741"/>
            <a:ext cx="91751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altLang="zh-CN" sz="1800" dirty="0" err="1"/>
              <a:t>fastText</a:t>
            </a:r>
            <a:endParaRPr kumimoji="0" lang="en-US" sz="1900" b="0" i="0" u="none" strike="noStrike" cap="none" spc="0" normalizeH="0" baseline="0" dirty="0">
              <a:ln>
                <a:noFill/>
              </a:ln>
              <a:solidFill>
                <a:srgbClr val="000000"/>
              </a:solidFill>
              <a:effectLst/>
              <a:uFillTx/>
              <a:latin typeface="+mj-lt"/>
              <a:ea typeface="+mj-ea"/>
              <a:cs typeface="+mj-cs"/>
              <a:sym typeface="Calibri"/>
            </a:endParaRPr>
          </a:p>
        </p:txBody>
      </p:sp>
      <p:sp>
        <p:nvSpPr>
          <p:cNvPr id="11" name="Oval 10">
            <a:extLst>
              <a:ext uri="{FF2B5EF4-FFF2-40B4-BE49-F238E27FC236}">
                <a16:creationId xmlns:a16="http://schemas.microsoft.com/office/drawing/2014/main" id="{0DCE72A9-9C9F-1B4E-9521-F09D2C8F0D4E}"/>
              </a:ext>
            </a:extLst>
          </p:cNvPr>
          <p:cNvSpPr/>
          <p:nvPr/>
        </p:nvSpPr>
        <p:spPr>
          <a:xfrm>
            <a:off x="5677880" y="5019483"/>
            <a:ext cx="713589" cy="487657"/>
          </a:xfrm>
          <a:prstGeom prst="ellipse">
            <a:avLst/>
          </a:prstGeom>
          <a:noFill/>
          <a:ln w="28575" cap="flat">
            <a:solidFill>
              <a:srgbClr val="0070C0"/>
            </a:solidFill>
            <a:prstDash val="dash"/>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178" rtl="0" fontAlgn="auto" latinLnBrk="0" hangingPunct="0">
              <a:lnSpc>
                <a:spcPct val="100000"/>
              </a:lnSpc>
              <a:spcBef>
                <a:spcPts val="0"/>
              </a:spcBef>
              <a:spcAft>
                <a:spcPts val="0"/>
              </a:spcAft>
              <a:buClrTx/>
              <a:buSzTx/>
              <a:buFontTx/>
              <a:buNone/>
              <a:tabLst/>
            </a:pPr>
            <a:endParaRPr kumimoji="0" lang="en-US" sz="1900" b="0" i="0" u="none" strike="noStrike" cap="none" spc="0" normalizeH="0" baseline="0">
              <a:ln>
                <a:noFill/>
              </a:ln>
              <a:solidFill>
                <a:srgbClr val="000000"/>
              </a:solidFill>
              <a:effectLst/>
              <a:uFillTx/>
              <a:latin typeface="+mj-lt"/>
              <a:ea typeface="+mj-ea"/>
              <a:cs typeface="+mj-cs"/>
              <a:sym typeface="Calibri"/>
            </a:endParaRPr>
          </a:p>
        </p:txBody>
      </p:sp>
      <p:sp>
        <p:nvSpPr>
          <p:cNvPr id="12" name="Oval 11">
            <a:extLst>
              <a:ext uri="{FF2B5EF4-FFF2-40B4-BE49-F238E27FC236}">
                <a16:creationId xmlns:a16="http://schemas.microsoft.com/office/drawing/2014/main" id="{8BAE3905-B8D7-8943-B2DB-99A54E04418D}"/>
              </a:ext>
            </a:extLst>
          </p:cNvPr>
          <p:cNvSpPr/>
          <p:nvPr/>
        </p:nvSpPr>
        <p:spPr>
          <a:xfrm>
            <a:off x="10312030" y="4994920"/>
            <a:ext cx="713589" cy="487657"/>
          </a:xfrm>
          <a:prstGeom prst="ellipse">
            <a:avLst/>
          </a:prstGeom>
          <a:noFill/>
          <a:ln w="28575" cap="flat">
            <a:solidFill>
              <a:srgbClr val="0070C0"/>
            </a:solidFill>
            <a:prstDash val="dash"/>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178" rtl="0" fontAlgn="auto" latinLnBrk="0" hangingPunct="0">
              <a:lnSpc>
                <a:spcPct val="100000"/>
              </a:lnSpc>
              <a:spcBef>
                <a:spcPts val="0"/>
              </a:spcBef>
              <a:spcAft>
                <a:spcPts val="0"/>
              </a:spcAft>
              <a:buClrTx/>
              <a:buSzTx/>
              <a:buFontTx/>
              <a:buNone/>
              <a:tabLst/>
            </a:pPr>
            <a:endParaRPr kumimoji="0" lang="en-US" sz="1900" b="0" i="0" u="none" strike="noStrike" cap="none" spc="0" normalizeH="0" baseline="0">
              <a:ln>
                <a:noFill/>
              </a:ln>
              <a:solidFill>
                <a:srgbClr val="000000"/>
              </a:solidFill>
              <a:effectLst/>
              <a:uFillTx/>
              <a:latin typeface="+mj-lt"/>
              <a:ea typeface="+mj-ea"/>
              <a:cs typeface="+mj-cs"/>
              <a:sym typeface="Calibri"/>
            </a:endParaRPr>
          </a:p>
        </p:txBody>
      </p:sp>
      <p:sp>
        <p:nvSpPr>
          <p:cNvPr id="13" name="TextBox 12">
            <a:extLst>
              <a:ext uri="{FF2B5EF4-FFF2-40B4-BE49-F238E27FC236}">
                <a16:creationId xmlns:a16="http://schemas.microsoft.com/office/drawing/2014/main" id="{FD395ED3-5F47-DF46-90A4-7067AC1898A1}"/>
              </a:ext>
            </a:extLst>
          </p:cNvPr>
          <p:cNvSpPr txBox="1"/>
          <p:nvPr/>
        </p:nvSpPr>
        <p:spPr>
          <a:xfrm>
            <a:off x="3573620" y="4076712"/>
            <a:ext cx="4926562" cy="369330"/>
          </a:xfrm>
          <a:prstGeom prst="rect">
            <a:avLst/>
          </a:prstGeom>
          <a:solidFill>
            <a:srgbClr val="FFFF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altLang="zh-CN" sz="1800" dirty="0"/>
              <a:t>Embedding dot product is optimized during training </a:t>
            </a:r>
            <a:endParaRPr kumimoji="0" lang="en-US" sz="1900" b="0" i="0" u="none" strike="noStrike" cap="none" spc="0" normalizeH="0" baseline="0" dirty="0">
              <a:ln>
                <a:noFill/>
              </a:ln>
              <a:solidFill>
                <a:srgbClr val="000000"/>
              </a:solidFill>
              <a:effectLst/>
              <a:uFillTx/>
              <a:latin typeface="+mj-lt"/>
              <a:ea typeface="+mj-ea"/>
              <a:cs typeface="+mj-cs"/>
              <a:sym typeface="Calibri"/>
            </a:endParaRPr>
          </a:p>
        </p:txBody>
      </p:sp>
      <p:cxnSp>
        <p:nvCxnSpPr>
          <p:cNvPr id="14" name="Straight Arrow Connector 13">
            <a:extLst>
              <a:ext uri="{FF2B5EF4-FFF2-40B4-BE49-F238E27FC236}">
                <a16:creationId xmlns:a16="http://schemas.microsoft.com/office/drawing/2014/main" id="{73DCEF10-B565-F14C-ABE1-C789420FCBD8}"/>
              </a:ext>
            </a:extLst>
          </p:cNvPr>
          <p:cNvCxnSpPr>
            <a:cxnSpLocks/>
            <a:stCxn id="5" idx="7"/>
            <a:endCxn id="13" idx="2"/>
          </p:cNvCxnSpPr>
          <p:nvPr/>
        </p:nvCxnSpPr>
        <p:spPr>
          <a:xfrm flipV="1">
            <a:off x="3276356" y="4446042"/>
            <a:ext cx="2760545" cy="401029"/>
          </a:xfrm>
          <a:prstGeom prst="straightConnector1">
            <a:avLst/>
          </a:prstGeom>
          <a:noFill/>
          <a:ln w="15875" cap="flat">
            <a:solidFill>
              <a:srgbClr val="0070C0"/>
            </a:solidFill>
            <a:prstDash val="solid"/>
            <a:round/>
            <a:tailEnd type="triangle"/>
          </a:ln>
          <a:effectLst/>
          <a:sp3d/>
        </p:spPr>
        <p:style>
          <a:lnRef idx="0">
            <a:scrgbClr r="0" g="0" b="0"/>
          </a:lnRef>
          <a:fillRef idx="0">
            <a:scrgbClr r="0" g="0" b="0"/>
          </a:fillRef>
          <a:effectRef idx="0">
            <a:scrgbClr r="0" g="0" b="0"/>
          </a:effectRef>
          <a:fontRef idx="none"/>
        </p:style>
      </p:cxnSp>
      <p:cxnSp>
        <p:nvCxnSpPr>
          <p:cNvPr id="15" name="Straight Arrow Connector 14">
            <a:extLst>
              <a:ext uri="{FF2B5EF4-FFF2-40B4-BE49-F238E27FC236}">
                <a16:creationId xmlns:a16="http://schemas.microsoft.com/office/drawing/2014/main" id="{8F8FA5D7-40AD-014F-9555-6FE8A3324EAC}"/>
              </a:ext>
            </a:extLst>
          </p:cNvPr>
          <p:cNvCxnSpPr>
            <a:cxnSpLocks/>
            <a:stCxn id="11" idx="0"/>
            <a:endCxn id="13" idx="2"/>
          </p:cNvCxnSpPr>
          <p:nvPr/>
        </p:nvCxnSpPr>
        <p:spPr>
          <a:xfrm flipV="1">
            <a:off x="6034675" y="4446042"/>
            <a:ext cx="2226" cy="573441"/>
          </a:xfrm>
          <a:prstGeom prst="straightConnector1">
            <a:avLst/>
          </a:prstGeom>
          <a:noFill/>
          <a:ln w="15875" cap="flat">
            <a:solidFill>
              <a:srgbClr val="0070C0"/>
            </a:solidFill>
            <a:prstDash val="solid"/>
            <a:round/>
            <a:tailEnd type="triangle"/>
          </a:ln>
          <a:effectLst/>
          <a:sp3d/>
        </p:spPr>
        <p:style>
          <a:lnRef idx="0">
            <a:scrgbClr r="0" g="0" b="0"/>
          </a:lnRef>
          <a:fillRef idx="0">
            <a:scrgbClr r="0" g="0" b="0"/>
          </a:fillRef>
          <a:effectRef idx="0">
            <a:scrgbClr r="0" g="0" b="0"/>
          </a:effectRef>
          <a:fontRef idx="none"/>
        </p:style>
      </p:cxnSp>
      <p:cxnSp>
        <p:nvCxnSpPr>
          <p:cNvPr id="16" name="Straight Arrow Connector 15">
            <a:extLst>
              <a:ext uri="{FF2B5EF4-FFF2-40B4-BE49-F238E27FC236}">
                <a16:creationId xmlns:a16="http://schemas.microsoft.com/office/drawing/2014/main" id="{109195D2-3B94-0149-AAAD-5E7F785FC080}"/>
              </a:ext>
            </a:extLst>
          </p:cNvPr>
          <p:cNvCxnSpPr>
            <a:cxnSpLocks/>
            <a:stCxn id="12" idx="1"/>
            <a:endCxn id="13" idx="2"/>
          </p:cNvCxnSpPr>
          <p:nvPr/>
        </p:nvCxnSpPr>
        <p:spPr>
          <a:xfrm flipH="1" flipV="1">
            <a:off x="6036901" y="4446042"/>
            <a:ext cx="4379632" cy="620294"/>
          </a:xfrm>
          <a:prstGeom prst="straightConnector1">
            <a:avLst/>
          </a:prstGeom>
          <a:noFill/>
          <a:ln w="15875" cap="flat">
            <a:solidFill>
              <a:srgbClr val="0070C0"/>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3729093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zh-CN" dirty="0"/>
              <a:t>Consequence of Such Inconsistency</a:t>
            </a:r>
            <a:endParaRPr lang="en-US" b="1" dirty="0"/>
          </a:p>
        </p:txBody>
      </p:sp>
      <p:sp>
        <p:nvSpPr>
          <p:cNvPr id="3" name="Content Placeholder 2"/>
          <p:cNvSpPr>
            <a:spLocks noGrp="1"/>
          </p:cNvSpPr>
          <p:nvPr>
            <p:ph idx="1"/>
          </p:nvPr>
        </p:nvSpPr>
        <p:spPr>
          <a:xfrm>
            <a:off x="588549" y="1164358"/>
            <a:ext cx="11132399" cy="2844083"/>
          </a:xfrm>
        </p:spPr>
        <p:txBody>
          <a:bodyPr/>
          <a:lstStyle/>
          <a:p>
            <a:pPr>
              <a:spcAft>
                <a:spcPts val="600"/>
              </a:spcAft>
            </a:pPr>
            <a:r>
              <a:rPr lang="en-US" altLang="zh-CN" sz="2400" dirty="0"/>
              <a:t>Consequence:  The objective we optimize during training is not really the one we use</a:t>
            </a:r>
          </a:p>
          <a:p>
            <a:pPr lvl="2">
              <a:spcAft>
                <a:spcPts val="600"/>
              </a:spcAft>
            </a:pPr>
            <a:r>
              <a:rPr lang="en-US" altLang="zh-CN" sz="2400" dirty="0"/>
              <a:t>Ex: Consider two pairs of words, A: lover-quarrel; B: rock-jazz</a:t>
            </a:r>
          </a:p>
          <a:p>
            <a:pPr lvl="2">
              <a:spcAft>
                <a:spcPts val="600"/>
              </a:spcAft>
            </a:pPr>
            <a:r>
              <a:rPr lang="en-US" altLang="zh-CN" sz="2400" dirty="0"/>
              <a:t>Pair B has higher ground truth similarity than pair A in WordSim353 (a benchmark test set)</a:t>
            </a:r>
          </a:p>
          <a:p>
            <a:pPr lvl="2">
              <a:spcAft>
                <a:spcPts val="600"/>
              </a:spcAft>
            </a:pPr>
            <a:r>
              <a:rPr lang="en-US" altLang="zh-CN" sz="2400" dirty="0"/>
              <a:t>Word2Vec assigns higher dot product to pair B, but its cosine similarity is still smaller than pair A</a:t>
            </a:r>
          </a:p>
          <a:p>
            <a:endParaRPr lang="en-US" sz="2400" dirty="0"/>
          </a:p>
          <a:p>
            <a:pPr marL="0" indent="0">
              <a:buNone/>
            </a:pPr>
            <a:endParaRPr lang="en-US" sz="2400" dirty="0"/>
          </a:p>
        </p:txBody>
      </p:sp>
      <p:pic>
        <p:nvPicPr>
          <p:cNvPr id="17" name="Picture 16">
            <a:extLst>
              <a:ext uri="{FF2B5EF4-FFF2-40B4-BE49-F238E27FC236}">
                <a16:creationId xmlns:a16="http://schemas.microsoft.com/office/drawing/2014/main" id="{D99D5587-FAA4-B04E-A7C4-74AC11548B8F}"/>
              </a:ext>
            </a:extLst>
          </p:cNvPr>
          <p:cNvPicPr>
            <a:picLocks noChangeAspect="1"/>
          </p:cNvPicPr>
          <p:nvPr/>
        </p:nvPicPr>
        <p:blipFill>
          <a:blip r:embed="rId3"/>
          <a:stretch>
            <a:fillRect/>
          </a:stretch>
        </p:blipFill>
        <p:spPr>
          <a:xfrm>
            <a:off x="3153747" y="4499489"/>
            <a:ext cx="6612293" cy="1346859"/>
          </a:xfrm>
          <a:prstGeom prst="rect">
            <a:avLst/>
          </a:prstGeom>
        </p:spPr>
      </p:pic>
      <p:sp>
        <p:nvSpPr>
          <p:cNvPr id="18" name="Rectangle 17">
            <a:extLst>
              <a:ext uri="{FF2B5EF4-FFF2-40B4-BE49-F238E27FC236}">
                <a16:creationId xmlns:a16="http://schemas.microsoft.com/office/drawing/2014/main" id="{9E5F59DD-FD9A-0A4E-AD17-73FF7EE68080}"/>
              </a:ext>
            </a:extLst>
          </p:cNvPr>
          <p:cNvSpPr/>
          <p:nvPr/>
        </p:nvSpPr>
        <p:spPr>
          <a:xfrm>
            <a:off x="1408825" y="4879836"/>
            <a:ext cx="1054359" cy="384719"/>
          </a:xfrm>
          <a:prstGeom prst="rect">
            <a:avLst/>
          </a:prstGeom>
          <a:noFill/>
          <a:ln w="28575" cap="flat">
            <a:solidFill>
              <a:srgbClr val="0070C0"/>
            </a:solidFill>
            <a:prstDash val="sysDash"/>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178" rtl="0" fontAlgn="auto" latinLnBrk="0" hangingPunct="0">
              <a:lnSpc>
                <a:spcPct val="100000"/>
              </a:lnSpc>
              <a:spcBef>
                <a:spcPts val="0"/>
              </a:spcBef>
              <a:spcAft>
                <a:spcPts val="0"/>
              </a:spcAft>
              <a:buClrTx/>
              <a:buSzTx/>
              <a:buFontTx/>
              <a:buNone/>
              <a:tabLst/>
            </a:pPr>
            <a:r>
              <a:rPr kumimoji="0" lang="en-US" sz="1900" b="0" i="0" u="none" strike="noStrike" cap="none" spc="0" normalizeH="0" baseline="0" dirty="0">
                <a:ln>
                  <a:noFill/>
                </a:ln>
                <a:solidFill>
                  <a:srgbClr val="000000"/>
                </a:solidFill>
                <a:uFillTx/>
                <a:latin typeface="+mj-lt"/>
                <a:ea typeface="+mj-ea"/>
                <a:cs typeface="+mj-cs"/>
                <a:sym typeface="Calibri"/>
              </a:rPr>
              <a:t>Training</a:t>
            </a:r>
          </a:p>
        </p:txBody>
      </p:sp>
      <p:sp>
        <p:nvSpPr>
          <p:cNvPr id="19" name="Rectangle 18">
            <a:extLst>
              <a:ext uri="{FF2B5EF4-FFF2-40B4-BE49-F238E27FC236}">
                <a16:creationId xmlns:a16="http://schemas.microsoft.com/office/drawing/2014/main" id="{8E83A611-86B5-624D-9B3D-48EF96932CD2}"/>
              </a:ext>
            </a:extLst>
          </p:cNvPr>
          <p:cNvSpPr/>
          <p:nvPr/>
        </p:nvSpPr>
        <p:spPr>
          <a:xfrm>
            <a:off x="1408824" y="5501805"/>
            <a:ext cx="1054359" cy="384719"/>
          </a:xfrm>
          <a:prstGeom prst="rect">
            <a:avLst/>
          </a:prstGeom>
          <a:noFill/>
          <a:ln w="28575" cap="flat">
            <a:solidFill>
              <a:srgbClr val="0070C0"/>
            </a:solidFill>
            <a:prstDash val="sysDash"/>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178" rtl="0" fontAlgn="auto" latinLnBrk="0" hangingPunct="0">
              <a:lnSpc>
                <a:spcPct val="100000"/>
              </a:lnSpc>
              <a:spcBef>
                <a:spcPts val="0"/>
              </a:spcBef>
              <a:spcAft>
                <a:spcPts val="0"/>
              </a:spcAft>
              <a:buClrTx/>
              <a:buSzTx/>
              <a:buFontTx/>
              <a:buNone/>
              <a:tabLst/>
            </a:pPr>
            <a:r>
              <a:rPr kumimoji="0" lang="en-US" sz="1900" b="0" i="0" u="none" strike="noStrike" cap="none" spc="0" normalizeH="0" baseline="0" dirty="0">
                <a:ln>
                  <a:noFill/>
                </a:ln>
                <a:solidFill>
                  <a:srgbClr val="000000"/>
                </a:solidFill>
                <a:effectLst/>
                <a:uFillTx/>
                <a:latin typeface="+mj-lt"/>
                <a:ea typeface="+mj-ea"/>
                <a:cs typeface="+mj-cs"/>
                <a:sym typeface="Calibri"/>
              </a:rPr>
              <a:t>Usage</a:t>
            </a:r>
          </a:p>
        </p:txBody>
      </p:sp>
      <p:cxnSp>
        <p:nvCxnSpPr>
          <p:cNvPr id="20" name="Straight Arrow Connector 19">
            <a:extLst>
              <a:ext uri="{FF2B5EF4-FFF2-40B4-BE49-F238E27FC236}">
                <a16:creationId xmlns:a16="http://schemas.microsoft.com/office/drawing/2014/main" id="{E9F409AB-0CB5-FE4B-8472-723AEE5F0B1F}"/>
              </a:ext>
            </a:extLst>
          </p:cNvPr>
          <p:cNvCxnSpPr>
            <a:cxnSpLocks/>
            <a:endCxn id="18" idx="3"/>
          </p:cNvCxnSpPr>
          <p:nvPr/>
        </p:nvCxnSpPr>
        <p:spPr>
          <a:xfrm flipH="1" flipV="1">
            <a:off x="2463184" y="5072196"/>
            <a:ext cx="1091780" cy="102786"/>
          </a:xfrm>
          <a:prstGeom prst="straightConnector1">
            <a:avLst/>
          </a:prstGeom>
          <a:noFill/>
          <a:ln w="15875" cap="flat">
            <a:solidFill>
              <a:srgbClr val="0070C0"/>
            </a:solidFill>
            <a:prstDash val="solid"/>
            <a:round/>
            <a:tailEnd type="triangle"/>
          </a:ln>
          <a:effectLst/>
          <a:sp3d/>
        </p:spPr>
        <p:style>
          <a:lnRef idx="0">
            <a:scrgbClr r="0" g="0" b="0"/>
          </a:lnRef>
          <a:fillRef idx="0">
            <a:scrgbClr r="0" g="0" b="0"/>
          </a:fillRef>
          <a:effectRef idx="0">
            <a:scrgbClr r="0" g="0" b="0"/>
          </a:effectRef>
          <a:fontRef idx="none"/>
        </p:style>
      </p:cxnSp>
      <p:cxnSp>
        <p:nvCxnSpPr>
          <p:cNvPr id="21" name="Straight Arrow Connector 20">
            <a:extLst>
              <a:ext uri="{FF2B5EF4-FFF2-40B4-BE49-F238E27FC236}">
                <a16:creationId xmlns:a16="http://schemas.microsoft.com/office/drawing/2014/main" id="{CFBD8AA9-462E-F44E-A3BD-EEBD2504BF63}"/>
              </a:ext>
            </a:extLst>
          </p:cNvPr>
          <p:cNvCxnSpPr>
            <a:cxnSpLocks/>
            <a:endCxn id="19" idx="3"/>
          </p:cNvCxnSpPr>
          <p:nvPr/>
        </p:nvCxnSpPr>
        <p:spPr>
          <a:xfrm flipH="1">
            <a:off x="2463183" y="5589034"/>
            <a:ext cx="849185" cy="105131"/>
          </a:xfrm>
          <a:prstGeom prst="straightConnector1">
            <a:avLst/>
          </a:prstGeom>
          <a:noFill/>
          <a:ln w="15875" cap="flat">
            <a:solidFill>
              <a:srgbClr val="0070C0"/>
            </a:solidFill>
            <a:prstDash val="solid"/>
            <a:round/>
            <a:tailEnd type="triangle"/>
          </a:ln>
          <a:effectLst/>
          <a:sp3d/>
        </p:spPr>
        <p:style>
          <a:lnRef idx="0">
            <a:scrgbClr r="0" g="0" b="0"/>
          </a:lnRef>
          <a:fillRef idx="0">
            <a:scrgbClr r="0" g="0" b="0"/>
          </a:fillRef>
          <a:effectRef idx="0">
            <a:scrgbClr r="0" g="0" b="0"/>
          </a:effectRef>
          <a:fontRef idx="none"/>
        </p:style>
      </p:cxnSp>
      <p:pic>
        <p:nvPicPr>
          <p:cNvPr id="22" name="Picture 2" descr="Image result for larger symbol">
            <a:extLst>
              <a:ext uri="{FF2B5EF4-FFF2-40B4-BE49-F238E27FC236}">
                <a16:creationId xmlns:a16="http://schemas.microsoft.com/office/drawing/2014/main" id="{616531E3-A97C-CA45-9863-B456A5F103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910" t="28850" r="22512" b="28850"/>
          <a:stretch/>
        </p:blipFill>
        <p:spPr bwMode="auto">
          <a:xfrm rot="10800000">
            <a:off x="7689980" y="5123589"/>
            <a:ext cx="390330" cy="23171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Image result for larger symbol">
            <a:extLst>
              <a:ext uri="{FF2B5EF4-FFF2-40B4-BE49-F238E27FC236}">
                <a16:creationId xmlns:a16="http://schemas.microsoft.com/office/drawing/2014/main" id="{FDDC1417-1DA9-4746-B43A-73560488B95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910" t="28850" r="22512" b="28850"/>
          <a:stretch/>
        </p:blipFill>
        <p:spPr bwMode="auto">
          <a:xfrm>
            <a:off x="7708642" y="5454662"/>
            <a:ext cx="390330" cy="23171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36FBBDE5-0FA4-DD40-90A7-F9ED4DD8B35D}"/>
              </a:ext>
            </a:extLst>
          </p:cNvPr>
          <p:cNvSpPr/>
          <p:nvPr/>
        </p:nvSpPr>
        <p:spPr>
          <a:xfrm>
            <a:off x="7150749" y="6039413"/>
            <a:ext cx="1506116" cy="384719"/>
          </a:xfrm>
          <a:prstGeom prst="rect">
            <a:avLst/>
          </a:prstGeom>
          <a:noFill/>
          <a:ln w="28575" cap="flat">
            <a:solidFill>
              <a:srgbClr val="FF0000"/>
            </a:solidFill>
            <a:prstDash val="sysDash"/>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178" rtl="0" fontAlgn="auto" latinLnBrk="0" hangingPunct="0">
              <a:lnSpc>
                <a:spcPct val="100000"/>
              </a:lnSpc>
              <a:spcBef>
                <a:spcPts val="0"/>
              </a:spcBef>
              <a:spcAft>
                <a:spcPts val="0"/>
              </a:spcAft>
              <a:buClrTx/>
              <a:buSzTx/>
              <a:buFontTx/>
              <a:buNone/>
              <a:tabLst/>
            </a:pPr>
            <a:r>
              <a:rPr kumimoji="0" lang="en-US" sz="1900" b="0" i="0" u="none" strike="noStrike" cap="none" spc="0" normalizeH="0" baseline="0" dirty="0">
                <a:ln>
                  <a:noFill/>
                </a:ln>
                <a:solidFill>
                  <a:srgbClr val="000000"/>
                </a:solidFill>
                <a:effectLst/>
                <a:uFillTx/>
                <a:latin typeface="+mj-lt"/>
                <a:ea typeface="+mj-ea"/>
                <a:cs typeface="+mj-cs"/>
                <a:sym typeface="Calibri"/>
              </a:rPr>
              <a:t>Inconsistency</a:t>
            </a:r>
          </a:p>
        </p:txBody>
      </p:sp>
    </p:spTree>
    <p:extLst>
      <p:ext uri="{BB962C8B-B14F-4D97-AF65-F5344CB8AC3E}">
        <p14:creationId xmlns:p14="http://schemas.microsoft.com/office/powerpoint/2010/main" val="10791392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F5C2808E-C00F-4ACC-9C5C-88DD77B89EDE}"/>
              </a:ext>
            </a:extLst>
          </p:cNvPr>
          <p:cNvPicPr>
            <a:picLocks noChangeAspect="1"/>
          </p:cNvPicPr>
          <p:nvPr/>
        </p:nvPicPr>
        <p:blipFill>
          <a:blip r:embed="rId3"/>
          <a:stretch>
            <a:fillRect/>
          </a:stretch>
        </p:blipFill>
        <p:spPr>
          <a:xfrm>
            <a:off x="5213023" y="1532043"/>
            <a:ext cx="6598763" cy="2640612"/>
          </a:xfrm>
          <a:prstGeom prst="rect">
            <a:avLst/>
          </a:prstGeom>
        </p:spPr>
      </p:pic>
      <p:sp>
        <p:nvSpPr>
          <p:cNvPr id="2" name="Title 1"/>
          <p:cNvSpPr>
            <a:spLocks noGrp="1"/>
          </p:cNvSpPr>
          <p:nvPr>
            <p:ph type="title"/>
          </p:nvPr>
        </p:nvSpPr>
        <p:spPr>
          <a:xfrm>
            <a:off x="-180473" y="0"/>
            <a:ext cx="12372474" cy="1184620"/>
          </a:xfrm>
        </p:spPr>
        <p:txBody>
          <a:bodyPr>
            <a:normAutofit fontScale="90000"/>
          </a:bodyPr>
          <a:lstStyle/>
          <a:p>
            <a:pPr defTabSz="1219110"/>
            <a:r>
              <a:rPr lang="en-US" dirty="0"/>
              <a:t>Another Observation:  Integrating Local and Global Contexts</a:t>
            </a:r>
            <a:endParaRPr lang="en-US" b="1" dirty="0">
              <a:solidFill>
                <a:prstClr val="black"/>
              </a:solidFill>
            </a:endParaRPr>
          </a:p>
        </p:txBody>
      </p:sp>
      <p:sp>
        <p:nvSpPr>
          <p:cNvPr id="3" name="Content Placeholder 2"/>
          <p:cNvSpPr>
            <a:spLocks noGrp="1"/>
          </p:cNvSpPr>
          <p:nvPr>
            <p:ph idx="1"/>
          </p:nvPr>
        </p:nvSpPr>
        <p:spPr>
          <a:xfrm>
            <a:off x="464700" y="1186301"/>
            <a:ext cx="10750657" cy="5629375"/>
          </a:xfrm>
        </p:spPr>
        <p:txBody>
          <a:bodyPr/>
          <a:lstStyle/>
          <a:p>
            <a:pPr>
              <a:spcAft>
                <a:spcPts val="600"/>
              </a:spcAft>
            </a:pPr>
            <a:r>
              <a:rPr lang="en-US" altLang="zh-CN" sz="2400" dirty="0"/>
              <a:t>Local contexts can only partly define word semantics in unsupervised word embedding learning</a:t>
            </a:r>
          </a:p>
          <a:p>
            <a:pPr>
              <a:spcAft>
                <a:spcPts val="600"/>
              </a:spcAft>
            </a:pPr>
            <a:endParaRPr lang="en-US" altLang="zh-CN" sz="2400" dirty="0"/>
          </a:p>
          <a:p>
            <a:pPr>
              <a:spcAft>
                <a:spcPts val="600"/>
              </a:spcAft>
            </a:pPr>
            <a:endParaRPr lang="en-US" altLang="zh-CN" sz="2400" dirty="0"/>
          </a:p>
          <a:p>
            <a:pPr>
              <a:spcAft>
                <a:spcPts val="600"/>
              </a:spcAft>
            </a:pPr>
            <a:endParaRPr lang="en-US" altLang="zh-CN" sz="2400" dirty="0"/>
          </a:p>
          <a:p>
            <a:pPr marL="0" indent="0">
              <a:spcAft>
                <a:spcPts val="600"/>
              </a:spcAft>
              <a:buNone/>
            </a:pPr>
            <a:endParaRPr lang="en-US" altLang="zh-CN" sz="2400" dirty="0"/>
          </a:p>
          <a:p>
            <a:pPr>
              <a:spcAft>
                <a:spcPts val="600"/>
              </a:spcAft>
            </a:pPr>
            <a:r>
              <a:rPr lang="en-US" altLang="zh-CN" sz="2400" dirty="0"/>
              <a:t>Design a generative model on the sphere that follows how humans write articles:</a:t>
            </a:r>
          </a:p>
          <a:p>
            <a:pPr lvl="1">
              <a:spcAft>
                <a:spcPts val="600"/>
              </a:spcAft>
            </a:pPr>
            <a:r>
              <a:rPr lang="en-US" altLang="zh-CN" sz="2400" dirty="0"/>
              <a:t>First a general idea of the paragraph/doc, then start to write down each word in consistent with not only the paragraph/doc, but also the surrounding words</a:t>
            </a:r>
          </a:p>
          <a:p>
            <a:pPr marL="0" indent="0">
              <a:spcAft>
                <a:spcPts val="600"/>
              </a:spcAft>
              <a:buNone/>
            </a:pPr>
            <a:endParaRPr lang="en-US" altLang="zh-CN" sz="2400" dirty="0"/>
          </a:p>
        </p:txBody>
      </p:sp>
      <p:sp>
        <p:nvSpPr>
          <p:cNvPr id="5" name="Rectangle 4">
            <a:extLst>
              <a:ext uri="{FF2B5EF4-FFF2-40B4-BE49-F238E27FC236}">
                <a16:creationId xmlns:a16="http://schemas.microsoft.com/office/drawing/2014/main" id="{C3804C7A-E70A-4E8D-B2DA-E0F4201B1AFD}"/>
              </a:ext>
            </a:extLst>
          </p:cNvPr>
          <p:cNvSpPr/>
          <p:nvPr/>
        </p:nvSpPr>
        <p:spPr>
          <a:xfrm>
            <a:off x="3135407" y="2513796"/>
            <a:ext cx="2077616" cy="677106"/>
          </a:xfrm>
          <a:prstGeom prst="rect">
            <a:avLst/>
          </a:prstGeom>
          <a:noFill/>
          <a:ln w="28575" cap="flat">
            <a:solidFill>
              <a:srgbClr val="92D050"/>
            </a:solidFill>
            <a:prstDash val="sysDash"/>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178" rtl="0" fontAlgn="auto" latinLnBrk="0" hangingPunct="0">
              <a:lnSpc>
                <a:spcPct val="100000"/>
              </a:lnSpc>
              <a:spcBef>
                <a:spcPts val="0"/>
              </a:spcBef>
              <a:spcAft>
                <a:spcPts val="0"/>
              </a:spcAft>
              <a:buClrTx/>
              <a:buSzTx/>
              <a:buFontTx/>
              <a:buNone/>
              <a:tabLst/>
            </a:pPr>
            <a:r>
              <a:rPr kumimoji="0" lang="en-US" altLang="zh-CN" sz="1900" b="0" i="0" u="none" strike="noStrike" cap="none" spc="0" normalizeH="0" baseline="0" dirty="0">
                <a:ln>
                  <a:noFill/>
                </a:ln>
                <a:solidFill>
                  <a:srgbClr val="000000"/>
                </a:solidFill>
                <a:effectLst/>
                <a:uFillTx/>
                <a:latin typeface="+mj-lt"/>
                <a:ea typeface="+mj-ea"/>
                <a:cs typeface="+mj-cs"/>
                <a:sym typeface="Calibri"/>
              </a:rPr>
              <a:t>Local contexts of “harmful”</a:t>
            </a:r>
            <a:endParaRPr kumimoji="0" lang="en-US" sz="1900" b="0" i="0" u="none" strike="noStrike" cap="none" spc="0" normalizeH="0" baseline="0" dirty="0">
              <a:ln>
                <a:noFill/>
              </a:ln>
              <a:solidFill>
                <a:srgbClr val="000000"/>
              </a:solidFill>
              <a:effectLst/>
              <a:uFillTx/>
              <a:latin typeface="+mj-lt"/>
              <a:ea typeface="+mj-ea"/>
              <a:cs typeface="+mj-cs"/>
              <a:sym typeface="Calibri"/>
            </a:endParaRPr>
          </a:p>
        </p:txBody>
      </p:sp>
      <p:pic>
        <p:nvPicPr>
          <p:cNvPr id="6" name="Picture 5">
            <a:extLst>
              <a:ext uri="{FF2B5EF4-FFF2-40B4-BE49-F238E27FC236}">
                <a16:creationId xmlns:a16="http://schemas.microsoft.com/office/drawing/2014/main" id="{519CC5F6-3C8C-4137-93F0-486A44DCFF9D}"/>
              </a:ext>
            </a:extLst>
          </p:cNvPr>
          <p:cNvPicPr>
            <a:picLocks noChangeAspect="1"/>
          </p:cNvPicPr>
          <p:nvPr/>
        </p:nvPicPr>
        <p:blipFill>
          <a:blip r:embed="rId4"/>
          <a:stretch>
            <a:fillRect/>
          </a:stretch>
        </p:blipFill>
        <p:spPr>
          <a:xfrm>
            <a:off x="2076603" y="5493799"/>
            <a:ext cx="2988129" cy="355516"/>
          </a:xfrm>
          <a:prstGeom prst="rect">
            <a:avLst/>
          </a:prstGeom>
        </p:spPr>
      </p:pic>
      <p:pic>
        <p:nvPicPr>
          <p:cNvPr id="7" name="Picture 6">
            <a:extLst>
              <a:ext uri="{FF2B5EF4-FFF2-40B4-BE49-F238E27FC236}">
                <a16:creationId xmlns:a16="http://schemas.microsoft.com/office/drawing/2014/main" id="{AE2EA7B0-FADE-46DA-8BFE-F2D2513D6244}"/>
              </a:ext>
            </a:extLst>
          </p:cNvPr>
          <p:cNvPicPr>
            <a:picLocks noChangeAspect="1"/>
          </p:cNvPicPr>
          <p:nvPr/>
        </p:nvPicPr>
        <p:blipFill>
          <a:blip r:embed="rId5"/>
          <a:stretch>
            <a:fillRect/>
          </a:stretch>
        </p:blipFill>
        <p:spPr>
          <a:xfrm>
            <a:off x="6710087" y="5476933"/>
            <a:ext cx="2998409" cy="326111"/>
          </a:xfrm>
          <a:prstGeom prst="rect">
            <a:avLst/>
          </a:prstGeom>
        </p:spPr>
      </p:pic>
      <p:cxnSp>
        <p:nvCxnSpPr>
          <p:cNvPr id="8" name="Straight Arrow Connector 7">
            <a:extLst>
              <a:ext uri="{FF2B5EF4-FFF2-40B4-BE49-F238E27FC236}">
                <a16:creationId xmlns:a16="http://schemas.microsoft.com/office/drawing/2014/main" id="{E8531516-4D9C-4AF7-AC88-4400E03692EE}"/>
              </a:ext>
            </a:extLst>
          </p:cNvPr>
          <p:cNvCxnSpPr>
            <a:cxnSpLocks/>
            <a:stCxn id="9" idx="3"/>
          </p:cNvCxnSpPr>
          <p:nvPr/>
        </p:nvCxnSpPr>
        <p:spPr>
          <a:xfrm>
            <a:off x="2022912" y="6191275"/>
            <a:ext cx="2985888" cy="11982"/>
          </a:xfrm>
          <a:prstGeom prst="straightConnector1">
            <a:avLst/>
          </a:prstGeom>
          <a:noFill/>
          <a:ln w="15875" cap="flat">
            <a:solidFill>
              <a:srgbClr val="0070C0"/>
            </a:solidFill>
            <a:prstDash val="solid"/>
            <a:round/>
            <a:tailEnd type="triangle"/>
          </a:ln>
          <a:effectLst/>
          <a:sp3d/>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C2110453-2085-4668-B681-F7D2AE2A6805}"/>
                  </a:ext>
                </a:extLst>
              </p:cNvPr>
              <p:cNvSpPr/>
              <p:nvPr/>
            </p:nvSpPr>
            <p:spPr>
              <a:xfrm>
                <a:off x="464700" y="5837333"/>
                <a:ext cx="1558212" cy="707884"/>
              </a:xfrm>
              <a:prstGeom prst="rect">
                <a:avLst/>
              </a:prstGeom>
              <a:noFill/>
              <a:ln w="28575" cap="flat">
                <a:solidFill>
                  <a:srgbClr val="0070C0"/>
                </a:solidFill>
                <a:prstDash val="solid"/>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178" rtl="0" fontAlgn="auto" latinLnBrk="0" hangingPunct="0">
                  <a:lnSpc>
                    <a:spcPct val="100000"/>
                  </a:lnSpc>
                  <a:spcBef>
                    <a:spcPts val="0"/>
                  </a:spcBef>
                  <a:spcAft>
                    <a:spcPts val="0"/>
                  </a:spcAft>
                  <a:buClrTx/>
                  <a:buSzTx/>
                  <a:buFontTx/>
                  <a:buNone/>
                  <a:tabLst/>
                </a:pPr>
                <a:r>
                  <a:rPr kumimoji="0" lang="en-US" altLang="zh-CN" sz="2000" b="0" i="0" u="none" strike="noStrike" cap="none" spc="0" normalizeH="0" baseline="0" dirty="0">
                    <a:ln>
                      <a:noFill/>
                    </a:ln>
                    <a:solidFill>
                      <a:srgbClr val="000000"/>
                    </a:solidFill>
                    <a:uFillTx/>
                    <a:latin typeface="+mj-lt"/>
                    <a:ea typeface="+mj-ea"/>
                    <a:cs typeface="+mj-cs"/>
                    <a:sym typeface="Calibri"/>
                  </a:rPr>
                  <a:t>Document/</a:t>
                </a:r>
              </a:p>
              <a:p>
                <a:pPr marL="0" marR="0" indent="0" algn="ctr" defTabSz="457178" rtl="0" fontAlgn="auto" latinLnBrk="0" hangingPunct="0">
                  <a:lnSpc>
                    <a:spcPct val="100000"/>
                  </a:lnSpc>
                  <a:spcBef>
                    <a:spcPts val="0"/>
                  </a:spcBef>
                  <a:spcAft>
                    <a:spcPts val="0"/>
                  </a:spcAft>
                  <a:buClrTx/>
                  <a:buSzTx/>
                  <a:buFontTx/>
                  <a:buNone/>
                  <a:tabLst/>
                </a:pPr>
                <a:r>
                  <a:rPr kumimoji="0" lang="en-US" altLang="zh-CN" sz="2000" b="0" i="0" u="none" strike="noStrike" cap="none" spc="0" normalizeH="0" baseline="0" dirty="0">
                    <a:ln>
                      <a:noFill/>
                    </a:ln>
                    <a:solidFill>
                      <a:srgbClr val="000000"/>
                    </a:solidFill>
                    <a:uFillTx/>
                    <a:latin typeface="+mj-lt"/>
                    <a:ea typeface="+mj-ea"/>
                    <a:cs typeface="+mj-cs"/>
                    <a:sym typeface="Calibri"/>
                  </a:rPr>
                  <a:t>Paragraph (</a:t>
                </a:r>
                <a14:m>
                  <m:oMath xmlns:m="http://schemas.openxmlformats.org/officeDocument/2006/math">
                    <m:r>
                      <a:rPr kumimoji="0" lang="en-US" altLang="zh-CN" sz="2000" b="0" i="1" u="none" strike="noStrike" cap="none" spc="0" normalizeH="0" baseline="0" smtClean="0">
                        <a:ln>
                          <a:noFill/>
                        </a:ln>
                        <a:solidFill>
                          <a:srgbClr val="000000"/>
                        </a:solidFill>
                        <a:uFillTx/>
                        <a:latin typeface="Cambria Math" panose="02040503050406030204" pitchFamily="18" charset="0"/>
                        <a:ea typeface="+mj-ea"/>
                        <a:cs typeface="+mj-cs"/>
                        <a:sym typeface="Calibri"/>
                      </a:rPr>
                      <m:t>𝑑</m:t>
                    </m:r>
                  </m:oMath>
                </a14:m>
                <a:r>
                  <a:rPr kumimoji="0" lang="en-US" altLang="zh-CN" sz="2000" b="0" i="0" u="none" strike="noStrike" cap="none" spc="0" normalizeH="0" baseline="0" dirty="0">
                    <a:ln>
                      <a:noFill/>
                    </a:ln>
                    <a:solidFill>
                      <a:srgbClr val="000000"/>
                    </a:solidFill>
                    <a:uFillTx/>
                    <a:latin typeface="+mj-lt"/>
                    <a:ea typeface="+mj-ea"/>
                    <a:cs typeface="+mj-cs"/>
                    <a:sym typeface="Calibri"/>
                  </a:rPr>
                  <a:t>)</a:t>
                </a:r>
                <a:endParaRPr kumimoji="0" lang="en-US" sz="2000" b="0" i="0" u="none" strike="noStrike" cap="none" spc="0" normalizeH="0" baseline="0" dirty="0">
                  <a:ln>
                    <a:noFill/>
                  </a:ln>
                  <a:solidFill>
                    <a:srgbClr val="000000"/>
                  </a:solidFill>
                  <a:uFillTx/>
                  <a:latin typeface="+mj-lt"/>
                  <a:ea typeface="+mj-ea"/>
                  <a:cs typeface="+mj-cs"/>
                  <a:sym typeface="Calibri"/>
                </a:endParaRPr>
              </a:p>
            </p:txBody>
          </p:sp>
        </mc:Choice>
        <mc:Fallback xmlns="">
          <p:sp>
            <p:nvSpPr>
              <p:cNvPr id="9" name="Rectangle 8">
                <a:extLst>
                  <a:ext uri="{FF2B5EF4-FFF2-40B4-BE49-F238E27FC236}">
                    <a16:creationId xmlns:a16="http://schemas.microsoft.com/office/drawing/2014/main" id="{C2110453-2085-4668-B681-F7D2AE2A6805}"/>
                  </a:ext>
                </a:extLst>
              </p:cNvPr>
              <p:cNvSpPr>
                <a:spLocks noRot="1" noChangeAspect="1" noMove="1" noResize="1" noEditPoints="1" noAdjustHandles="1" noChangeArrowheads="1" noChangeShapeType="1" noTextEdit="1"/>
              </p:cNvSpPr>
              <p:nvPr/>
            </p:nvSpPr>
            <p:spPr>
              <a:xfrm>
                <a:off x="464700" y="5837333"/>
                <a:ext cx="1558212" cy="707884"/>
              </a:xfrm>
              <a:prstGeom prst="rect">
                <a:avLst/>
              </a:prstGeom>
              <a:blipFill>
                <a:blip r:embed="rId6"/>
                <a:stretch>
                  <a:fillRect/>
                </a:stretch>
              </a:blipFill>
              <a:ln w="28575" cap="flat">
                <a:solidFill>
                  <a:srgbClr val="0070C0"/>
                </a:solidFill>
                <a:prstDash val="solid"/>
                <a:round/>
              </a:ln>
              <a:effectLst>
                <a:outerShdw blurRad="38100" dist="25400" dir="2700000" rotWithShape="0">
                  <a:srgbClr val="000000">
                    <a:alpha val="60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CB6DFEAB-CB1B-4BCB-B597-D775E2A8F22E}"/>
                  </a:ext>
                </a:extLst>
              </p:cNvPr>
              <p:cNvSpPr/>
              <p:nvPr/>
            </p:nvSpPr>
            <p:spPr>
              <a:xfrm>
                <a:off x="5008798" y="5844243"/>
                <a:ext cx="1558213" cy="707884"/>
              </a:xfrm>
              <a:prstGeom prst="rect">
                <a:avLst/>
              </a:prstGeom>
              <a:noFill/>
              <a:ln w="28575" cap="flat">
                <a:solidFill>
                  <a:srgbClr val="0070C0"/>
                </a:solidFill>
                <a:prstDash val="solid"/>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178" rtl="0" fontAlgn="auto" latinLnBrk="0" hangingPunct="0">
                  <a:lnSpc>
                    <a:spcPct val="100000"/>
                  </a:lnSpc>
                  <a:spcBef>
                    <a:spcPts val="0"/>
                  </a:spcBef>
                  <a:spcAft>
                    <a:spcPts val="0"/>
                  </a:spcAft>
                  <a:buClrTx/>
                  <a:buSzTx/>
                  <a:buFontTx/>
                  <a:buNone/>
                  <a:tabLst/>
                </a:pPr>
                <a:r>
                  <a:rPr kumimoji="0" lang="en-US" altLang="zh-CN" sz="2000" b="0" i="0" u="none" strike="noStrike" cap="none" spc="0" normalizeH="0" baseline="0" dirty="0">
                    <a:ln>
                      <a:noFill/>
                    </a:ln>
                    <a:solidFill>
                      <a:srgbClr val="000000"/>
                    </a:solidFill>
                    <a:uFillTx/>
                    <a:latin typeface="+mj-lt"/>
                    <a:ea typeface="+mj-ea"/>
                    <a:cs typeface="+mj-cs"/>
                    <a:sym typeface="Calibri"/>
                  </a:rPr>
                  <a:t>Center Word </a:t>
                </a:r>
                <a:r>
                  <a:rPr kumimoji="0" lang="en-US" altLang="zh-CN" sz="2000" b="0" i="0" u="none" strike="noStrike" cap="none" spc="0" normalizeH="0" dirty="0">
                    <a:ln>
                      <a:noFill/>
                    </a:ln>
                    <a:solidFill>
                      <a:srgbClr val="000000"/>
                    </a:solidFill>
                    <a:uFillTx/>
                    <a:latin typeface="+mj-lt"/>
                    <a:ea typeface="+mj-ea"/>
                    <a:cs typeface="+mj-cs"/>
                    <a:sym typeface="Calibri"/>
                  </a:rPr>
                  <a:t>(</a:t>
                </a:r>
                <a14:m>
                  <m:oMath xmlns:m="http://schemas.openxmlformats.org/officeDocument/2006/math">
                    <m:r>
                      <a:rPr kumimoji="0" lang="en-US" altLang="zh-CN" sz="2000" b="0" i="1" u="none" strike="noStrike" cap="none" spc="0" normalizeH="0" smtClean="0">
                        <a:ln>
                          <a:noFill/>
                        </a:ln>
                        <a:solidFill>
                          <a:srgbClr val="000000"/>
                        </a:solidFill>
                        <a:uFillTx/>
                        <a:latin typeface="Cambria Math" panose="02040503050406030204" pitchFamily="18" charset="0"/>
                        <a:ea typeface="+mj-ea"/>
                        <a:cs typeface="+mj-cs"/>
                        <a:sym typeface="Calibri"/>
                      </a:rPr>
                      <m:t>𝑢</m:t>
                    </m:r>
                  </m:oMath>
                </a14:m>
                <a:r>
                  <a:rPr kumimoji="0" lang="en-US" altLang="zh-CN" sz="2000" b="0" i="0" u="none" strike="noStrike" cap="none" spc="0" normalizeH="0" dirty="0">
                    <a:ln>
                      <a:noFill/>
                    </a:ln>
                    <a:solidFill>
                      <a:srgbClr val="000000"/>
                    </a:solidFill>
                    <a:uFillTx/>
                    <a:latin typeface="+mj-lt"/>
                    <a:ea typeface="+mj-ea"/>
                    <a:cs typeface="+mj-cs"/>
                    <a:sym typeface="Calibri"/>
                  </a:rPr>
                  <a:t>)</a:t>
                </a:r>
                <a:endParaRPr kumimoji="0" lang="en-US" sz="2000" b="0" i="0" u="none" strike="noStrike" cap="none" spc="0" normalizeH="0" dirty="0">
                  <a:ln>
                    <a:noFill/>
                  </a:ln>
                  <a:solidFill>
                    <a:srgbClr val="000000"/>
                  </a:solidFill>
                  <a:uFillTx/>
                  <a:latin typeface="+mj-lt"/>
                  <a:ea typeface="+mj-ea"/>
                  <a:cs typeface="+mj-cs"/>
                  <a:sym typeface="Calibri"/>
                </a:endParaRPr>
              </a:p>
            </p:txBody>
          </p:sp>
        </mc:Choice>
        <mc:Fallback xmlns="">
          <p:sp>
            <p:nvSpPr>
              <p:cNvPr id="10" name="Rectangle 9">
                <a:extLst>
                  <a:ext uri="{FF2B5EF4-FFF2-40B4-BE49-F238E27FC236}">
                    <a16:creationId xmlns:a16="http://schemas.microsoft.com/office/drawing/2014/main" id="{CB6DFEAB-CB1B-4BCB-B597-D775E2A8F22E}"/>
                  </a:ext>
                </a:extLst>
              </p:cNvPr>
              <p:cNvSpPr>
                <a:spLocks noRot="1" noChangeAspect="1" noMove="1" noResize="1" noEditPoints="1" noAdjustHandles="1" noChangeArrowheads="1" noChangeShapeType="1" noTextEdit="1"/>
              </p:cNvSpPr>
              <p:nvPr/>
            </p:nvSpPr>
            <p:spPr>
              <a:xfrm>
                <a:off x="5008798" y="5844243"/>
                <a:ext cx="1558213" cy="707884"/>
              </a:xfrm>
              <a:prstGeom prst="rect">
                <a:avLst/>
              </a:prstGeom>
              <a:blipFill>
                <a:blip r:embed="rId7"/>
                <a:stretch>
                  <a:fillRect/>
                </a:stretch>
              </a:blipFill>
              <a:ln w="28575" cap="flat">
                <a:solidFill>
                  <a:srgbClr val="0070C0"/>
                </a:solidFill>
                <a:prstDash val="solid"/>
                <a:round/>
              </a:ln>
              <a:effectLst>
                <a:outerShdw blurRad="38100" dist="25400" dir="2700000" rotWithShape="0">
                  <a:srgbClr val="000000">
                    <a:alpha val="60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13DC6142-1CDE-4259-BB93-7B360C731874}"/>
                  </a:ext>
                </a:extLst>
              </p:cNvPr>
              <p:cNvSpPr/>
              <p:nvPr/>
            </p:nvSpPr>
            <p:spPr>
              <a:xfrm>
                <a:off x="9605888" y="5849315"/>
                <a:ext cx="2121153" cy="707884"/>
              </a:xfrm>
              <a:prstGeom prst="rect">
                <a:avLst/>
              </a:prstGeom>
              <a:noFill/>
              <a:ln w="28575" cap="flat">
                <a:solidFill>
                  <a:srgbClr val="0070C0"/>
                </a:solidFill>
                <a:prstDash val="solid"/>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178" rtl="0" fontAlgn="auto" latinLnBrk="0" hangingPunct="0">
                  <a:lnSpc>
                    <a:spcPct val="100000"/>
                  </a:lnSpc>
                  <a:spcBef>
                    <a:spcPts val="0"/>
                  </a:spcBef>
                  <a:spcAft>
                    <a:spcPts val="0"/>
                  </a:spcAft>
                  <a:buClrTx/>
                  <a:buSzTx/>
                  <a:buFontTx/>
                  <a:buNone/>
                  <a:tabLst/>
                </a:pPr>
                <a:r>
                  <a:rPr lang="en-US" altLang="zh-CN" sz="2000" dirty="0"/>
                  <a:t>Surrounding</a:t>
                </a:r>
                <a:r>
                  <a:rPr kumimoji="0" lang="en-US" altLang="zh-CN" sz="2000" b="0" i="0" u="none" strike="noStrike" cap="none" spc="0" normalizeH="0" baseline="0" dirty="0">
                    <a:ln>
                      <a:noFill/>
                    </a:ln>
                    <a:solidFill>
                      <a:srgbClr val="000000"/>
                    </a:solidFill>
                    <a:uFillTx/>
                    <a:latin typeface="+mj-lt"/>
                    <a:ea typeface="+mj-ea"/>
                    <a:cs typeface="+mj-cs"/>
                    <a:sym typeface="Calibri"/>
                  </a:rPr>
                  <a:t> Word (</a:t>
                </a:r>
                <a14:m>
                  <m:oMath xmlns:m="http://schemas.openxmlformats.org/officeDocument/2006/math">
                    <m:r>
                      <a:rPr kumimoji="0" lang="en-US" altLang="zh-CN" sz="2000" b="0" i="1" u="none" strike="noStrike" cap="none" spc="0" normalizeH="0" baseline="0" smtClean="0">
                        <a:ln>
                          <a:noFill/>
                        </a:ln>
                        <a:solidFill>
                          <a:srgbClr val="000000"/>
                        </a:solidFill>
                        <a:uFillTx/>
                        <a:latin typeface="Cambria Math" panose="02040503050406030204" pitchFamily="18" charset="0"/>
                        <a:ea typeface="+mj-ea"/>
                        <a:cs typeface="+mj-cs"/>
                        <a:sym typeface="Calibri"/>
                      </a:rPr>
                      <m:t>𝑣</m:t>
                    </m:r>
                  </m:oMath>
                </a14:m>
                <a:r>
                  <a:rPr kumimoji="0" lang="en-US" altLang="zh-CN" sz="2000" b="0" i="0" u="none" strike="noStrike" cap="none" spc="0" normalizeH="0" baseline="0" dirty="0">
                    <a:ln>
                      <a:noFill/>
                    </a:ln>
                    <a:solidFill>
                      <a:srgbClr val="000000"/>
                    </a:solidFill>
                    <a:uFillTx/>
                    <a:latin typeface="+mj-lt"/>
                    <a:ea typeface="+mj-ea"/>
                    <a:cs typeface="+mj-cs"/>
                    <a:sym typeface="Calibri"/>
                  </a:rPr>
                  <a:t>)</a:t>
                </a:r>
                <a:endParaRPr kumimoji="0" lang="en-US" sz="2000" b="0" i="0" u="none" strike="noStrike" cap="none" spc="0" normalizeH="0" baseline="0" dirty="0">
                  <a:ln>
                    <a:noFill/>
                  </a:ln>
                  <a:solidFill>
                    <a:srgbClr val="000000"/>
                  </a:solidFill>
                  <a:uFillTx/>
                  <a:latin typeface="+mj-lt"/>
                  <a:ea typeface="+mj-ea"/>
                  <a:cs typeface="+mj-cs"/>
                  <a:sym typeface="Calibri"/>
                </a:endParaRPr>
              </a:p>
            </p:txBody>
          </p:sp>
        </mc:Choice>
        <mc:Fallback xmlns="">
          <p:sp>
            <p:nvSpPr>
              <p:cNvPr id="11" name="Rectangle 10">
                <a:extLst>
                  <a:ext uri="{FF2B5EF4-FFF2-40B4-BE49-F238E27FC236}">
                    <a16:creationId xmlns:a16="http://schemas.microsoft.com/office/drawing/2014/main" id="{13DC6142-1CDE-4259-BB93-7B360C731874}"/>
                  </a:ext>
                </a:extLst>
              </p:cNvPr>
              <p:cNvSpPr>
                <a:spLocks noRot="1" noChangeAspect="1" noMove="1" noResize="1" noEditPoints="1" noAdjustHandles="1" noChangeArrowheads="1" noChangeShapeType="1" noTextEdit="1"/>
              </p:cNvSpPr>
              <p:nvPr/>
            </p:nvSpPr>
            <p:spPr>
              <a:xfrm>
                <a:off x="9605888" y="5849315"/>
                <a:ext cx="2121153" cy="707884"/>
              </a:xfrm>
              <a:prstGeom prst="rect">
                <a:avLst/>
              </a:prstGeom>
              <a:blipFill>
                <a:blip r:embed="rId8"/>
                <a:stretch>
                  <a:fillRect/>
                </a:stretch>
              </a:blipFill>
              <a:ln w="28575" cap="flat">
                <a:solidFill>
                  <a:srgbClr val="0070C0"/>
                </a:solidFill>
                <a:prstDash val="solid"/>
                <a:round/>
              </a:ln>
              <a:effectLst>
                <a:outerShdw blurRad="38100" dist="25400" dir="2700000" rotWithShape="0">
                  <a:srgbClr val="000000">
                    <a:alpha val="60000"/>
                  </a:srgbClr>
                </a:outerShdw>
              </a:effectLst>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8294846B-406E-43F5-B676-02A937CA5157}"/>
              </a:ext>
            </a:extLst>
          </p:cNvPr>
          <p:cNvCxnSpPr>
            <a:cxnSpLocks/>
            <a:stCxn id="10" idx="3"/>
            <a:endCxn id="11" idx="1"/>
          </p:cNvCxnSpPr>
          <p:nvPr/>
        </p:nvCxnSpPr>
        <p:spPr>
          <a:xfrm>
            <a:off x="6567011" y="6198185"/>
            <a:ext cx="3038877" cy="5072"/>
          </a:xfrm>
          <a:prstGeom prst="straightConnector1">
            <a:avLst/>
          </a:prstGeom>
          <a:noFill/>
          <a:ln w="15875" cap="flat">
            <a:solidFill>
              <a:srgbClr val="0070C0"/>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9533673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dirty="0"/>
              <a:t>Model: Spherical Text Embedding</a:t>
            </a:r>
            <a:endParaRPr lang="en-US" b="1" dirty="0"/>
          </a:p>
        </p:txBody>
      </p:sp>
      <p:sp>
        <p:nvSpPr>
          <p:cNvPr id="3" name="Content Placeholder 2"/>
          <p:cNvSpPr>
            <a:spLocks noGrp="1"/>
          </p:cNvSpPr>
          <p:nvPr>
            <p:ph idx="1"/>
          </p:nvPr>
        </p:nvSpPr>
        <p:spPr>
          <a:xfrm>
            <a:off x="575459" y="1161171"/>
            <a:ext cx="11145489" cy="589570"/>
          </a:xfrm>
        </p:spPr>
        <p:txBody>
          <a:bodyPr/>
          <a:lstStyle/>
          <a:p>
            <a:pPr>
              <a:spcAft>
                <a:spcPts val="600"/>
              </a:spcAft>
            </a:pPr>
            <a:r>
              <a:rPr lang="en-US" altLang="zh-CN" sz="2400" dirty="0"/>
              <a:t>How to define the generative model in the spherical space?</a:t>
            </a:r>
            <a:endParaRPr lang="en-US" altLang="zh-CN" sz="1800" dirty="0"/>
          </a:p>
          <a:p>
            <a:pPr lvl="1">
              <a:spcAft>
                <a:spcPts val="600"/>
              </a:spcAft>
            </a:pPr>
            <a:endParaRPr lang="en-US" altLang="zh-CN" sz="2000" dirty="0"/>
          </a:p>
          <a:p>
            <a:endParaRPr lang="en-US" sz="2400" dirty="0"/>
          </a:p>
        </p:txBody>
      </p:sp>
      <p:sp>
        <p:nvSpPr>
          <p:cNvPr id="4" name="Content Placeholder 2">
            <a:extLst>
              <a:ext uri="{FF2B5EF4-FFF2-40B4-BE49-F238E27FC236}">
                <a16:creationId xmlns:a16="http://schemas.microsoft.com/office/drawing/2014/main" id="{A25138B9-2B06-A449-AB52-A865B32FFE42}"/>
              </a:ext>
            </a:extLst>
          </p:cNvPr>
          <p:cNvSpPr txBox="1">
            <a:spLocks/>
          </p:cNvSpPr>
          <p:nvPr/>
        </p:nvSpPr>
        <p:spPr>
          <a:xfrm>
            <a:off x="655423" y="4426639"/>
            <a:ext cx="11145489" cy="481918"/>
          </a:xfrm>
          <a:prstGeom prst="rect">
            <a:avLst/>
          </a:prstGeom>
        </p:spPr>
        <p:txBody>
          <a:bodyPr vert="horz" lIns="91436" tIns="45718" rIns="91436" bIns="45718" rtlCol="0">
            <a:noAutofit/>
          </a:bodyPr>
          <a:lstStyle>
            <a:lvl1pPr marL="461951" indent="-461951" algn="l" defTabSz="914354"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800" kern="1200">
                <a:solidFill>
                  <a:schemeClr val="tx1"/>
                </a:solidFill>
                <a:latin typeface="+mn-lt"/>
                <a:ea typeface="+mn-ea"/>
                <a:cs typeface="+mn-cs"/>
              </a:defRPr>
            </a:lvl1pPr>
            <a:lvl2pPr marL="738170" indent="-538149" algn="l" defTabSz="914354"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800" kern="1200">
                <a:solidFill>
                  <a:schemeClr val="tx1"/>
                </a:solidFill>
                <a:latin typeface="+mn-lt"/>
                <a:ea typeface="+mn-ea"/>
                <a:cs typeface="+mn-cs"/>
              </a:defRPr>
            </a:lvl2pPr>
            <a:lvl3pPr marL="858817" indent="-474651" algn="l" defTabSz="914354"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800" kern="1200">
                <a:solidFill>
                  <a:schemeClr val="tx1"/>
                </a:solidFill>
                <a:latin typeface="+mn-lt"/>
                <a:ea typeface="+mn-ea"/>
                <a:cs typeface="+mn-cs"/>
              </a:defRPr>
            </a:lvl3pPr>
            <a:lvl4pPr marL="1144559" indent="-522275" algn="l" defTabSz="914354"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800" kern="1200">
                <a:solidFill>
                  <a:schemeClr val="tx1"/>
                </a:solidFill>
                <a:latin typeface="+mn-lt"/>
                <a:ea typeface="+mn-ea"/>
                <a:cs typeface="+mn-cs"/>
              </a:defRPr>
            </a:lvl4pPr>
            <a:lvl5pPr marL="1376328" indent="-507987" algn="l" defTabSz="914354"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800" kern="1200">
                <a:solidFill>
                  <a:schemeClr val="tx1"/>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pPr>
              <a:spcAft>
                <a:spcPts val="600"/>
              </a:spcAft>
            </a:pPr>
            <a:r>
              <a:rPr lang="en-US" altLang="zh-CN" sz="2000" dirty="0"/>
              <a:t>A theorem connecting the above generative model with a spherical probability distribution</a:t>
            </a:r>
          </a:p>
          <a:p>
            <a:pPr marL="0" indent="0">
              <a:spcAft>
                <a:spcPts val="600"/>
              </a:spcAft>
              <a:buFont typeface="Wingdings" panose="05000000000000000000" pitchFamily="2" charset="2"/>
              <a:buNone/>
            </a:pPr>
            <a:endParaRPr lang="en-US" altLang="zh-CN" sz="2400" dirty="0"/>
          </a:p>
          <a:p>
            <a:pPr lvl="1">
              <a:spcAft>
                <a:spcPts val="600"/>
              </a:spcAft>
            </a:pPr>
            <a:endParaRPr lang="en-US" altLang="zh-CN" sz="2000" dirty="0"/>
          </a:p>
          <a:p>
            <a:endParaRPr lang="en-US" sz="2400" dirty="0"/>
          </a:p>
        </p:txBody>
      </p:sp>
      <p:pic>
        <p:nvPicPr>
          <p:cNvPr id="5" name="Picture 4">
            <a:extLst>
              <a:ext uri="{FF2B5EF4-FFF2-40B4-BE49-F238E27FC236}">
                <a16:creationId xmlns:a16="http://schemas.microsoft.com/office/drawing/2014/main" id="{C5549E01-60FC-7B48-BCF5-86BED9E92F16}"/>
              </a:ext>
            </a:extLst>
          </p:cNvPr>
          <p:cNvPicPr>
            <a:picLocks noChangeAspect="1"/>
          </p:cNvPicPr>
          <p:nvPr/>
        </p:nvPicPr>
        <p:blipFill>
          <a:blip r:embed="rId3"/>
          <a:stretch>
            <a:fillRect/>
          </a:stretch>
        </p:blipFill>
        <p:spPr>
          <a:xfrm>
            <a:off x="2246287" y="2276565"/>
            <a:ext cx="2988129" cy="355516"/>
          </a:xfrm>
          <a:prstGeom prst="rect">
            <a:avLst/>
          </a:prstGeom>
        </p:spPr>
      </p:pic>
      <p:pic>
        <p:nvPicPr>
          <p:cNvPr id="6" name="Picture 5">
            <a:extLst>
              <a:ext uri="{FF2B5EF4-FFF2-40B4-BE49-F238E27FC236}">
                <a16:creationId xmlns:a16="http://schemas.microsoft.com/office/drawing/2014/main" id="{AE624CF6-CFAF-DE47-A48B-A4A69CF5051F}"/>
              </a:ext>
            </a:extLst>
          </p:cNvPr>
          <p:cNvPicPr>
            <a:picLocks noChangeAspect="1"/>
          </p:cNvPicPr>
          <p:nvPr/>
        </p:nvPicPr>
        <p:blipFill>
          <a:blip r:embed="rId4"/>
          <a:stretch>
            <a:fillRect/>
          </a:stretch>
        </p:blipFill>
        <p:spPr>
          <a:xfrm>
            <a:off x="6879771" y="2259699"/>
            <a:ext cx="2998409" cy="326111"/>
          </a:xfrm>
          <a:prstGeom prst="rect">
            <a:avLst/>
          </a:prstGeom>
        </p:spPr>
      </p:pic>
      <p:cxnSp>
        <p:nvCxnSpPr>
          <p:cNvPr id="7" name="Straight Arrow Connector 6">
            <a:extLst>
              <a:ext uri="{FF2B5EF4-FFF2-40B4-BE49-F238E27FC236}">
                <a16:creationId xmlns:a16="http://schemas.microsoft.com/office/drawing/2014/main" id="{D2073FD4-8FBF-4043-B3AA-53B9E452BC9F}"/>
              </a:ext>
            </a:extLst>
          </p:cNvPr>
          <p:cNvCxnSpPr>
            <a:cxnSpLocks/>
            <a:stCxn id="8" idx="3"/>
          </p:cNvCxnSpPr>
          <p:nvPr/>
        </p:nvCxnSpPr>
        <p:spPr>
          <a:xfrm>
            <a:off x="2192596" y="2974041"/>
            <a:ext cx="2985888" cy="11982"/>
          </a:xfrm>
          <a:prstGeom prst="straightConnector1">
            <a:avLst/>
          </a:prstGeom>
          <a:noFill/>
          <a:ln w="15875" cap="flat">
            <a:solidFill>
              <a:srgbClr val="0070C0"/>
            </a:solidFill>
            <a:prstDash val="solid"/>
            <a:round/>
            <a:tailEnd type="triangle"/>
          </a:ln>
          <a:effectLst/>
          <a:sp3d/>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65B10CF4-1F74-2844-8191-05A601746546}"/>
                  </a:ext>
                </a:extLst>
              </p:cNvPr>
              <p:cNvSpPr/>
              <p:nvPr/>
            </p:nvSpPr>
            <p:spPr>
              <a:xfrm>
                <a:off x="634384" y="2620099"/>
                <a:ext cx="1558212" cy="707884"/>
              </a:xfrm>
              <a:prstGeom prst="rect">
                <a:avLst/>
              </a:prstGeom>
              <a:noFill/>
              <a:ln w="28575" cap="flat">
                <a:solidFill>
                  <a:srgbClr val="0070C0"/>
                </a:solidFill>
                <a:prstDash val="solid"/>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178" rtl="0" fontAlgn="auto" latinLnBrk="0" hangingPunct="0">
                  <a:lnSpc>
                    <a:spcPct val="100000"/>
                  </a:lnSpc>
                  <a:spcBef>
                    <a:spcPts val="0"/>
                  </a:spcBef>
                  <a:spcAft>
                    <a:spcPts val="0"/>
                  </a:spcAft>
                  <a:buClrTx/>
                  <a:buSzTx/>
                  <a:buFontTx/>
                  <a:buNone/>
                  <a:tabLst/>
                </a:pPr>
                <a:r>
                  <a:rPr kumimoji="0" lang="en-US" altLang="zh-CN" sz="2000" b="0" i="0" u="none" strike="noStrike" cap="none" spc="0" normalizeH="0" baseline="0" dirty="0">
                    <a:ln>
                      <a:noFill/>
                    </a:ln>
                    <a:solidFill>
                      <a:srgbClr val="000000"/>
                    </a:solidFill>
                    <a:uFillTx/>
                    <a:latin typeface="+mj-lt"/>
                    <a:ea typeface="+mj-ea"/>
                    <a:cs typeface="+mj-cs"/>
                    <a:sym typeface="Calibri"/>
                  </a:rPr>
                  <a:t>Document/</a:t>
                </a:r>
              </a:p>
              <a:p>
                <a:pPr marL="0" marR="0" indent="0" algn="ctr" defTabSz="457178" rtl="0" fontAlgn="auto" latinLnBrk="0" hangingPunct="0">
                  <a:lnSpc>
                    <a:spcPct val="100000"/>
                  </a:lnSpc>
                  <a:spcBef>
                    <a:spcPts val="0"/>
                  </a:spcBef>
                  <a:spcAft>
                    <a:spcPts val="0"/>
                  </a:spcAft>
                  <a:buClrTx/>
                  <a:buSzTx/>
                  <a:buFontTx/>
                  <a:buNone/>
                  <a:tabLst/>
                </a:pPr>
                <a:r>
                  <a:rPr kumimoji="0" lang="en-US" altLang="zh-CN" sz="2000" b="0" i="0" u="none" strike="noStrike" cap="none" spc="0" normalizeH="0" baseline="0" dirty="0">
                    <a:ln>
                      <a:noFill/>
                    </a:ln>
                    <a:solidFill>
                      <a:srgbClr val="000000"/>
                    </a:solidFill>
                    <a:uFillTx/>
                    <a:latin typeface="+mj-lt"/>
                    <a:ea typeface="+mj-ea"/>
                    <a:cs typeface="+mj-cs"/>
                    <a:sym typeface="Calibri"/>
                  </a:rPr>
                  <a:t>Paragraph (</a:t>
                </a:r>
                <a14:m>
                  <m:oMath xmlns:m="http://schemas.openxmlformats.org/officeDocument/2006/math">
                    <m:r>
                      <a:rPr kumimoji="0" lang="en-US" altLang="zh-CN" sz="2000" b="0" i="1" u="none" strike="noStrike" cap="none" spc="0" normalizeH="0" baseline="0" smtClean="0">
                        <a:ln>
                          <a:noFill/>
                        </a:ln>
                        <a:solidFill>
                          <a:srgbClr val="000000"/>
                        </a:solidFill>
                        <a:uFillTx/>
                        <a:latin typeface="Cambria Math" panose="02040503050406030204" pitchFamily="18" charset="0"/>
                        <a:ea typeface="+mj-ea"/>
                        <a:cs typeface="+mj-cs"/>
                        <a:sym typeface="Calibri"/>
                      </a:rPr>
                      <m:t>𝑑</m:t>
                    </m:r>
                  </m:oMath>
                </a14:m>
                <a:r>
                  <a:rPr kumimoji="0" lang="en-US" altLang="zh-CN" sz="2000" b="0" i="0" u="none" strike="noStrike" cap="none" spc="0" normalizeH="0" baseline="0" dirty="0">
                    <a:ln>
                      <a:noFill/>
                    </a:ln>
                    <a:solidFill>
                      <a:srgbClr val="000000"/>
                    </a:solidFill>
                    <a:uFillTx/>
                    <a:latin typeface="+mj-lt"/>
                    <a:ea typeface="+mj-ea"/>
                    <a:cs typeface="+mj-cs"/>
                    <a:sym typeface="Calibri"/>
                  </a:rPr>
                  <a:t>)</a:t>
                </a:r>
                <a:endParaRPr kumimoji="0" lang="en-US" sz="2000" b="0" i="0" u="none" strike="noStrike" cap="none" spc="0" normalizeH="0" baseline="0" dirty="0">
                  <a:ln>
                    <a:noFill/>
                  </a:ln>
                  <a:solidFill>
                    <a:srgbClr val="000000"/>
                  </a:solidFill>
                  <a:uFillTx/>
                  <a:latin typeface="+mj-lt"/>
                  <a:ea typeface="+mj-ea"/>
                  <a:cs typeface="+mj-cs"/>
                  <a:sym typeface="Calibri"/>
                </a:endParaRPr>
              </a:p>
            </p:txBody>
          </p:sp>
        </mc:Choice>
        <mc:Fallback xmlns="">
          <p:sp>
            <p:nvSpPr>
              <p:cNvPr id="8" name="Rectangle 7">
                <a:extLst>
                  <a:ext uri="{FF2B5EF4-FFF2-40B4-BE49-F238E27FC236}">
                    <a16:creationId xmlns:a16="http://schemas.microsoft.com/office/drawing/2014/main" id="{65B10CF4-1F74-2844-8191-05A601746546}"/>
                  </a:ext>
                </a:extLst>
              </p:cNvPr>
              <p:cNvSpPr>
                <a:spLocks noRot="1" noChangeAspect="1" noMove="1" noResize="1" noEditPoints="1" noAdjustHandles="1" noChangeArrowheads="1" noChangeShapeType="1" noTextEdit="1"/>
              </p:cNvSpPr>
              <p:nvPr/>
            </p:nvSpPr>
            <p:spPr>
              <a:xfrm>
                <a:off x="634384" y="2620099"/>
                <a:ext cx="1558212" cy="707884"/>
              </a:xfrm>
              <a:prstGeom prst="rect">
                <a:avLst/>
              </a:prstGeom>
              <a:blipFill>
                <a:blip r:embed="rId5"/>
                <a:stretch>
                  <a:fillRect/>
                </a:stretch>
              </a:blipFill>
              <a:ln w="28575" cap="flat">
                <a:solidFill>
                  <a:srgbClr val="0070C0"/>
                </a:solidFill>
                <a:prstDash val="solid"/>
                <a:round/>
              </a:ln>
              <a:effectLst>
                <a:outerShdw blurRad="38100" dist="25400" dir="2700000" rotWithShape="0">
                  <a:srgbClr val="000000">
                    <a:alpha val="60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FB84EC5D-E854-0441-B0EE-5D336A418F97}"/>
                  </a:ext>
                </a:extLst>
              </p:cNvPr>
              <p:cNvSpPr/>
              <p:nvPr/>
            </p:nvSpPr>
            <p:spPr>
              <a:xfrm>
                <a:off x="5178482" y="2627009"/>
                <a:ext cx="1558213" cy="707884"/>
              </a:xfrm>
              <a:prstGeom prst="rect">
                <a:avLst/>
              </a:prstGeom>
              <a:noFill/>
              <a:ln w="28575" cap="flat">
                <a:solidFill>
                  <a:srgbClr val="0070C0"/>
                </a:solidFill>
                <a:prstDash val="solid"/>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178" rtl="0" fontAlgn="auto" latinLnBrk="0" hangingPunct="0">
                  <a:lnSpc>
                    <a:spcPct val="100000"/>
                  </a:lnSpc>
                  <a:spcBef>
                    <a:spcPts val="0"/>
                  </a:spcBef>
                  <a:spcAft>
                    <a:spcPts val="0"/>
                  </a:spcAft>
                  <a:buClrTx/>
                  <a:buSzTx/>
                  <a:buFontTx/>
                  <a:buNone/>
                  <a:tabLst/>
                </a:pPr>
                <a:r>
                  <a:rPr kumimoji="0" lang="en-US" altLang="zh-CN" sz="2000" b="0" i="0" u="none" strike="noStrike" cap="none" spc="0" normalizeH="0" baseline="0" dirty="0">
                    <a:ln>
                      <a:noFill/>
                    </a:ln>
                    <a:solidFill>
                      <a:srgbClr val="000000"/>
                    </a:solidFill>
                    <a:uFillTx/>
                    <a:latin typeface="+mj-lt"/>
                    <a:ea typeface="+mj-ea"/>
                    <a:cs typeface="+mj-cs"/>
                    <a:sym typeface="Calibri"/>
                  </a:rPr>
                  <a:t>Center Word </a:t>
                </a:r>
                <a:r>
                  <a:rPr kumimoji="0" lang="en-US" altLang="zh-CN" sz="2000" b="0" i="0" u="none" strike="noStrike" cap="none" spc="0" normalizeH="0" dirty="0">
                    <a:ln>
                      <a:noFill/>
                    </a:ln>
                    <a:solidFill>
                      <a:srgbClr val="000000"/>
                    </a:solidFill>
                    <a:uFillTx/>
                    <a:latin typeface="+mj-lt"/>
                    <a:ea typeface="+mj-ea"/>
                    <a:cs typeface="+mj-cs"/>
                    <a:sym typeface="Calibri"/>
                  </a:rPr>
                  <a:t>(</a:t>
                </a:r>
                <a14:m>
                  <m:oMath xmlns:m="http://schemas.openxmlformats.org/officeDocument/2006/math">
                    <m:r>
                      <a:rPr kumimoji="0" lang="en-US" altLang="zh-CN" sz="2000" b="0" i="1" u="none" strike="noStrike" cap="none" spc="0" normalizeH="0" smtClean="0">
                        <a:ln>
                          <a:noFill/>
                        </a:ln>
                        <a:solidFill>
                          <a:srgbClr val="000000"/>
                        </a:solidFill>
                        <a:uFillTx/>
                        <a:latin typeface="Cambria Math" panose="02040503050406030204" pitchFamily="18" charset="0"/>
                        <a:ea typeface="+mj-ea"/>
                        <a:cs typeface="+mj-cs"/>
                        <a:sym typeface="Calibri"/>
                      </a:rPr>
                      <m:t>𝑢</m:t>
                    </m:r>
                  </m:oMath>
                </a14:m>
                <a:r>
                  <a:rPr kumimoji="0" lang="en-US" altLang="zh-CN" sz="2000" b="0" i="0" u="none" strike="noStrike" cap="none" spc="0" normalizeH="0" dirty="0">
                    <a:ln>
                      <a:noFill/>
                    </a:ln>
                    <a:solidFill>
                      <a:srgbClr val="000000"/>
                    </a:solidFill>
                    <a:uFillTx/>
                    <a:latin typeface="+mj-lt"/>
                    <a:ea typeface="+mj-ea"/>
                    <a:cs typeface="+mj-cs"/>
                    <a:sym typeface="Calibri"/>
                  </a:rPr>
                  <a:t>)</a:t>
                </a:r>
                <a:endParaRPr kumimoji="0" lang="en-US" sz="2000" b="0" i="0" u="none" strike="noStrike" cap="none" spc="0" normalizeH="0" dirty="0">
                  <a:ln>
                    <a:noFill/>
                  </a:ln>
                  <a:solidFill>
                    <a:srgbClr val="000000"/>
                  </a:solidFill>
                  <a:uFillTx/>
                  <a:latin typeface="+mj-lt"/>
                  <a:ea typeface="+mj-ea"/>
                  <a:cs typeface="+mj-cs"/>
                  <a:sym typeface="Calibri"/>
                </a:endParaRPr>
              </a:p>
            </p:txBody>
          </p:sp>
        </mc:Choice>
        <mc:Fallback xmlns="">
          <p:sp>
            <p:nvSpPr>
              <p:cNvPr id="9" name="Rectangle 8">
                <a:extLst>
                  <a:ext uri="{FF2B5EF4-FFF2-40B4-BE49-F238E27FC236}">
                    <a16:creationId xmlns:a16="http://schemas.microsoft.com/office/drawing/2014/main" id="{FB84EC5D-E854-0441-B0EE-5D336A418F97}"/>
                  </a:ext>
                </a:extLst>
              </p:cNvPr>
              <p:cNvSpPr>
                <a:spLocks noRot="1" noChangeAspect="1" noMove="1" noResize="1" noEditPoints="1" noAdjustHandles="1" noChangeArrowheads="1" noChangeShapeType="1" noTextEdit="1"/>
              </p:cNvSpPr>
              <p:nvPr/>
            </p:nvSpPr>
            <p:spPr>
              <a:xfrm>
                <a:off x="5178482" y="2627009"/>
                <a:ext cx="1558213" cy="707884"/>
              </a:xfrm>
              <a:prstGeom prst="rect">
                <a:avLst/>
              </a:prstGeom>
              <a:blipFill>
                <a:blip r:embed="rId6"/>
                <a:stretch>
                  <a:fillRect/>
                </a:stretch>
              </a:blipFill>
              <a:ln w="28575" cap="flat">
                <a:solidFill>
                  <a:srgbClr val="0070C0"/>
                </a:solidFill>
                <a:prstDash val="solid"/>
                <a:round/>
              </a:ln>
              <a:effectLst>
                <a:outerShdw blurRad="38100" dist="25400" dir="2700000" rotWithShape="0">
                  <a:srgbClr val="000000">
                    <a:alpha val="60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F23081B6-A6C6-3145-9442-4E12C9E1681A}"/>
                  </a:ext>
                </a:extLst>
              </p:cNvPr>
              <p:cNvSpPr/>
              <p:nvPr/>
            </p:nvSpPr>
            <p:spPr>
              <a:xfrm>
                <a:off x="9775572" y="2632081"/>
                <a:ext cx="2121153" cy="707884"/>
              </a:xfrm>
              <a:prstGeom prst="rect">
                <a:avLst/>
              </a:prstGeom>
              <a:noFill/>
              <a:ln w="28575" cap="flat">
                <a:solidFill>
                  <a:srgbClr val="0070C0"/>
                </a:solidFill>
                <a:prstDash val="solid"/>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178" rtl="0" fontAlgn="auto" latinLnBrk="0" hangingPunct="0">
                  <a:lnSpc>
                    <a:spcPct val="100000"/>
                  </a:lnSpc>
                  <a:spcBef>
                    <a:spcPts val="0"/>
                  </a:spcBef>
                  <a:spcAft>
                    <a:spcPts val="0"/>
                  </a:spcAft>
                  <a:buClrTx/>
                  <a:buSzTx/>
                  <a:buFontTx/>
                  <a:buNone/>
                  <a:tabLst/>
                </a:pPr>
                <a:r>
                  <a:rPr lang="en-US" altLang="zh-CN" sz="2000" dirty="0"/>
                  <a:t>Surrounding</a:t>
                </a:r>
                <a:r>
                  <a:rPr kumimoji="0" lang="en-US" altLang="zh-CN" sz="2000" b="0" i="0" u="none" strike="noStrike" cap="none" spc="0" normalizeH="0" baseline="0" dirty="0">
                    <a:ln>
                      <a:noFill/>
                    </a:ln>
                    <a:solidFill>
                      <a:srgbClr val="000000"/>
                    </a:solidFill>
                    <a:uFillTx/>
                    <a:latin typeface="+mj-lt"/>
                    <a:ea typeface="+mj-ea"/>
                    <a:cs typeface="+mj-cs"/>
                    <a:sym typeface="Calibri"/>
                  </a:rPr>
                  <a:t> Word (</a:t>
                </a:r>
                <a14:m>
                  <m:oMath xmlns:m="http://schemas.openxmlformats.org/officeDocument/2006/math">
                    <m:r>
                      <a:rPr kumimoji="0" lang="en-US" altLang="zh-CN" sz="2000" b="0" i="1" u="none" strike="noStrike" cap="none" spc="0" normalizeH="0" baseline="0" smtClean="0">
                        <a:ln>
                          <a:noFill/>
                        </a:ln>
                        <a:solidFill>
                          <a:srgbClr val="000000"/>
                        </a:solidFill>
                        <a:uFillTx/>
                        <a:latin typeface="Cambria Math" panose="02040503050406030204" pitchFamily="18" charset="0"/>
                        <a:ea typeface="+mj-ea"/>
                        <a:cs typeface="+mj-cs"/>
                        <a:sym typeface="Calibri"/>
                      </a:rPr>
                      <m:t>𝑣</m:t>
                    </m:r>
                  </m:oMath>
                </a14:m>
                <a:r>
                  <a:rPr kumimoji="0" lang="en-US" altLang="zh-CN" sz="2000" b="0" i="0" u="none" strike="noStrike" cap="none" spc="0" normalizeH="0" baseline="0" dirty="0">
                    <a:ln>
                      <a:noFill/>
                    </a:ln>
                    <a:solidFill>
                      <a:srgbClr val="000000"/>
                    </a:solidFill>
                    <a:uFillTx/>
                    <a:latin typeface="+mj-lt"/>
                    <a:ea typeface="+mj-ea"/>
                    <a:cs typeface="+mj-cs"/>
                    <a:sym typeface="Calibri"/>
                  </a:rPr>
                  <a:t>)</a:t>
                </a:r>
                <a:endParaRPr kumimoji="0" lang="en-US" sz="2000" b="0" i="0" u="none" strike="noStrike" cap="none" spc="0" normalizeH="0" baseline="0" dirty="0">
                  <a:ln>
                    <a:noFill/>
                  </a:ln>
                  <a:solidFill>
                    <a:srgbClr val="000000"/>
                  </a:solidFill>
                  <a:uFillTx/>
                  <a:latin typeface="+mj-lt"/>
                  <a:ea typeface="+mj-ea"/>
                  <a:cs typeface="+mj-cs"/>
                  <a:sym typeface="Calibri"/>
                </a:endParaRPr>
              </a:p>
            </p:txBody>
          </p:sp>
        </mc:Choice>
        <mc:Fallback xmlns="">
          <p:sp>
            <p:nvSpPr>
              <p:cNvPr id="10" name="Rectangle 9">
                <a:extLst>
                  <a:ext uri="{FF2B5EF4-FFF2-40B4-BE49-F238E27FC236}">
                    <a16:creationId xmlns:a16="http://schemas.microsoft.com/office/drawing/2014/main" id="{F23081B6-A6C6-3145-9442-4E12C9E1681A}"/>
                  </a:ext>
                </a:extLst>
              </p:cNvPr>
              <p:cNvSpPr>
                <a:spLocks noRot="1" noChangeAspect="1" noMove="1" noResize="1" noEditPoints="1" noAdjustHandles="1" noChangeArrowheads="1" noChangeShapeType="1" noTextEdit="1"/>
              </p:cNvSpPr>
              <p:nvPr/>
            </p:nvSpPr>
            <p:spPr>
              <a:xfrm>
                <a:off x="9775572" y="2632081"/>
                <a:ext cx="2121153" cy="707884"/>
              </a:xfrm>
              <a:prstGeom prst="rect">
                <a:avLst/>
              </a:prstGeom>
              <a:blipFill>
                <a:blip r:embed="rId7"/>
                <a:stretch>
                  <a:fillRect/>
                </a:stretch>
              </a:blipFill>
              <a:ln w="28575" cap="flat">
                <a:solidFill>
                  <a:srgbClr val="0070C0"/>
                </a:solidFill>
                <a:prstDash val="solid"/>
                <a:round/>
              </a:ln>
              <a:effectLst>
                <a:outerShdw blurRad="38100" dist="25400" dir="2700000" rotWithShape="0">
                  <a:srgbClr val="000000">
                    <a:alpha val="60000"/>
                  </a:srgbClr>
                </a:outerShdw>
              </a:effectLst>
            </p:spPr>
            <p:txBody>
              <a:bodyPr/>
              <a:lstStyle/>
              <a:p>
                <a:r>
                  <a:rPr lang="en-US">
                    <a:noFill/>
                  </a:rPr>
                  <a:t> </a:t>
                </a:r>
              </a:p>
            </p:txBody>
          </p:sp>
        </mc:Fallback>
      </mc:AlternateContent>
      <p:cxnSp>
        <p:nvCxnSpPr>
          <p:cNvPr id="11" name="Straight Arrow Connector 10">
            <a:extLst>
              <a:ext uri="{FF2B5EF4-FFF2-40B4-BE49-F238E27FC236}">
                <a16:creationId xmlns:a16="http://schemas.microsoft.com/office/drawing/2014/main" id="{A16451DA-0B25-9C4C-BAC2-B6D3713C6D3A}"/>
              </a:ext>
            </a:extLst>
          </p:cNvPr>
          <p:cNvCxnSpPr>
            <a:cxnSpLocks/>
            <a:stCxn id="9" idx="3"/>
            <a:endCxn id="10" idx="1"/>
          </p:cNvCxnSpPr>
          <p:nvPr/>
        </p:nvCxnSpPr>
        <p:spPr>
          <a:xfrm>
            <a:off x="6736695" y="2980951"/>
            <a:ext cx="3038877" cy="5072"/>
          </a:xfrm>
          <a:prstGeom prst="straightConnector1">
            <a:avLst/>
          </a:prstGeom>
          <a:noFill/>
          <a:ln w="15875" cap="flat">
            <a:solidFill>
              <a:srgbClr val="0070C0"/>
            </a:solidFill>
            <a:prstDash val="solid"/>
            <a:round/>
            <a:tailEnd type="triangle"/>
          </a:ln>
          <a:effectLst/>
          <a:sp3d/>
        </p:spPr>
        <p:style>
          <a:lnRef idx="0">
            <a:scrgbClr r="0" g="0" b="0"/>
          </a:lnRef>
          <a:fillRef idx="0">
            <a:scrgbClr r="0" g="0" b="0"/>
          </a:fillRef>
          <a:effectRef idx="0">
            <a:scrgbClr r="0" g="0" b="0"/>
          </a:effectRef>
          <a:fontRef idx="none"/>
        </p:style>
      </p:cxnSp>
      <p:sp>
        <p:nvSpPr>
          <p:cNvPr id="12" name="Oval 11">
            <a:extLst>
              <a:ext uri="{FF2B5EF4-FFF2-40B4-BE49-F238E27FC236}">
                <a16:creationId xmlns:a16="http://schemas.microsoft.com/office/drawing/2014/main" id="{09FDF116-4349-314A-BB08-438DF30BE584}"/>
              </a:ext>
            </a:extLst>
          </p:cNvPr>
          <p:cNvSpPr/>
          <p:nvPr/>
        </p:nvSpPr>
        <p:spPr>
          <a:xfrm>
            <a:off x="1861751" y="2164162"/>
            <a:ext cx="3757200" cy="487657"/>
          </a:xfrm>
          <a:prstGeom prst="ellipse">
            <a:avLst/>
          </a:prstGeom>
          <a:noFill/>
          <a:ln w="28575" cap="flat">
            <a:solidFill>
              <a:srgbClr val="FF0000"/>
            </a:solidFill>
            <a:prstDash val="dash"/>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178" rtl="0" fontAlgn="auto" latinLnBrk="0" hangingPunct="0">
              <a:lnSpc>
                <a:spcPct val="100000"/>
              </a:lnSpc>
              <a:spcBef>
                <a:spcPts val="0"/>
              </a:spcBef>
              <a:spcAft>
                <a:spcPts val="0"/>
              </a:spcAft>
              <a:buClrTx/>
              <a:buSzTx/>
              <a:buFontTx/>
              <a:buNone/>
              <a:tabLst/>
            </a:pPr>
            <a:endParaRPr kumimoji="0" lang="en-US" sz="1900" b="0" i="0" u="none" strike="noStrike" cap="none" spc="0" normalizeH="0" baseline="0" dirty="0">
              <a:ln>
                <a:noFill/>
              </a:ln>
              <a:solidFill>
                <a:srgbClr val="000000"/>
              </a:solidFill>
              <a:effectLst/>
              <a:uFillTx/>
              <a:latin typeface="+mj-lt"/>
              <a:ea typeface="+mj-ea"/>
              <a:cs typeface="+mj-cs"/>
              <a:sym typeface="Calibri"/>
            </a:endParaRPr>
          </a:p>
        </p:txBody>
      </p:sp>
      <p:sp>
        <p:nvSpPr>
          <p:cNvPr id="13" name="Oval 12">
            <a:extLst>
              <a:ext uri="{FF2B5EF4-FFF2-40B4-BE49-F238E27FC236}">
                <a16:creationId xmlns:a16="http://schemas.microsoft.com/office/drawing/2014/main" id="{DA34364B-30A7-4F47-A381-A6EAF201FCC4}"/>
              </a:ext>
            </a:extLst>
          </p:cNvPr>
          <p:cNvSpPr/>
          <p:nvPr/>
        </p:nvSpPr>
        <p:spPr>
          <a:xfrm>
            <a:off x="6500375" y="2164162"/>
            <a:ext cx="3757200" cy="487657"/>
          </a:xfrm>
          <a:prstGeom prst="ellipse">
            <a:avLst/>
          </a:prstGeom>
          <a:noFill/>
          <a:ln w="28575" cap="flat">
            <a:solidFill>
              <a:srgbClr val="FF0000"/>
            </a:solidFill>
            <a:prstDash val="dash"/>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178" rtl="0" fontAlgn="auto" latinLnBrk="0" hangingPunct="0">
              <a:lnSpc>
                <a:spcPct val="100000"/>
              </a:lnSpc>
              <a:spcBef>
                <a:spcPts val="0"/>
              </a:spcBef>
              <a:spcAft>
                <a:spcPts val="0"/>
              </a:spcAft>
              <a:buClrTx/>
              <a:buSzTx/>
              <a:buFontTx/>
              <a:buNone/>
              <a:tabLst/>
            </a:pPr>
            <a:endParaRPr kumimoji="0" lang="en-US" sz="1900" b="0" i="0" u="none" strike="noStrike" cap="none" spc="0" normalizeH="0" baseline="0" dirty="0">
              <a:ln>
                <a:noFill/>
              </a:ln>
              <a:solidFill>
                <a:srgbClr val="000000"/>
              </a:solidFill>
              <a:effectLst/>
              <a:uFillTx/>
              <a:latin typeface="+mj-lt"/>
              <a:ea typeface="+mj-ea"/>
              <a:cs typeface="+mj-cs"/>
              <a:sym typeface="Calibri"/>
            </a:endParaRPr>
          </a:p>
        </p:txBody>
      </p:sp>
      <p:sp>
        <p:nvSpPr>
          <p:cNvPr id="14" name="Rectangle 13">
            <a:extLst>
              <a:ext uri="{FF2B5EF4-FFF2-40B4-BE49-F238E27FC236}">
                <a16:creationId xmlns:a16="http://schemas.microsoft.com/office/drawing/2014/main" id="{37F5D80A-0D42-304C-89D8-9E4E0B10672A}"/>
              </a:ext>
            </a:extLst>
          </p:cNvPr>
          <p:cNvSpPr/>
          <p:nvPr/>
        </p:nvSpPr>
        <p:spPr>
          <a:xfrm>
            <a:off x="3685540" y="3685337"/>
            <a:ext cx="4721290" cy="384719"/>
          </a:xfrm>
          <a:prstGeom prst="rect">
            <a:avLst/>
          </a:prstGeom>
          <a:noFill/>
          <a:ln w="28575" cap="flat">
            <a:solidFill>
              <a:srgbClr val="FF0000"/>
            </a:solidFill>
            <a:prstDash val="solid"/>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178" rtl="0" fontAlgn="auto" latinLnBrk="0" hangingPunct="0">
              <a:lnSpc>
                <a:spcPct val="100000"/>
              </a:lnSpc>
              <a:spcBef>
                <a:spcPts val="0"/>
              </a:spcBef>
              <a:spcAft>
                <a:spcPts val="0"/>
              </a:spcAft>
              <a:buClrTx/>
              <a:buSzTx/>
              <a:buFontTx/>
              <a:buNone/>
              <a:tabLst/>
            </a:pPr>
            <a:r>
              <a:rPr kumimoji="0" lang="en-US" sz="1900" b="0" i="0" u="none" strike="noStrike" cap="none" spc="0" normalizeH="0" baseline="0" dirty="0">
                <a:ln>
                  <a:noFill/>
                </a:ln>
                <a:solidFill>
                  <a:srgbClr val="000000"/>
                </a:solidFill>
                <a:effectLst/>
                <a:uFillTx/>
                <a:latin typeface="+mj-lt"/>
                <a:ea typeface="+mj-ea"/>
                <a:cs typeface="+mj-cs"/>
                <a:sym typeface="Calibri"/>
              </a:rPr>
              <a:t>What are their expressions on the sphere?</a:t>
            </a:r>
          </a:p>
        </p:txBody>
      </p:sp>
      <p:cxnSp>
        <p:nvCxnSpPr>
          <p:cNvPr id="15" name="Straight Arrow Connector 14">
            <a:extLst>
              <a:ext uri="{FF2B5EF4-FFF2-40B4-BE49-F238E27FC236}">
                <a16:creationId xmlns:a16="http://schemas.microsoft.com/office/drawing/2014/main" id="{6D75F0A0-F938-9A44-A069-82B35803B471}"/>
              </a:ext>
            </a:extLst>
          </p:cNvPr>
          <p:cNvCxnSpPr>
            <a:cxnSpLocks/>
            <a:stCxn id="12" idx="4"/>
          </p:cNvCxnSpPr>
          <p:nvPr/>
        </p:nvCxnSpPr>
        <p:spPr>
          <a:xfrm>
            <a:off x="3740351" y="2651819"/>
            <a:ext cx="1438131" cy="1033518"/>
          </a:xfrm>
          <a:prstGeom prst="straightConnector1">
            <a:avLst/>
          </a:prstGeom>
          <a:noFill/>
          <a:ln w="15875" cap="flat">
            <a:solidFill>
              <a:srgbClr val="FF0000"/>
            </a:solidFill>
            <a:prstDash val="dash"/>
            <a:round/>
            <a:tailEnd type="triangle"/>
          </a:ln>
          <a:effectLst/>
          <a:sp3d/>
        </p:spPr>
        <p:style>
          <a:lnRef idx="0">
            <a:scrgbClr r="0" g="0" b="0"/>
          </a:lnRef>
          <a:fillRef idx="0">
            <a:scrgbClr r="0" g="0" b="0"/>
          </a:fillRef>
          <a:effectRef idx="0">
            <a:scrgbClr r="0" g="0" b="0"/>
          </a:effectRef>
          <a:fontRef idx="none"/>
        </p:style>
      </p:cxnSp>
      <p:cxnSp>
        <p:nvCxnSpPr>
          <p:cNvPr id="16" name="Straight Arrow Connector 15">
            <a:extLst>
              <a:ext uri="{FF2B5EF4-FFF2-40B4-BE49-F238E27FC236}">
                <a16:creationId xmlns:a16="http://schemas.microsoft.com/office/drawing/2014/main" id="{CB240B90-2EBD-7146-8822-61178F604BC3}"/>
              </a:ext>
            </a:extLst>
          </p:cNvPr>
          <p:cNvCxnSpPr>
            <a:cxnSpLocks/>
            <a:stCxn id="13" idx="4"/>
          </p:cNvCxnSpPr>
          <p:nvPr/>
        </p:nvCxnSpPr>
        <p:spPr>
          <a:xfrm flipH="1">
            <a:off x="6879771" y="2651819"/>
            <a:ext cx="1499204" cy="1033518"/>
          </a:xfrm>
          <a:prstGeom prst="straightConnector1">
            <a:avLst/>
          </a:prstGeom>
          <a:noFill/>
          <a:ln w="15875" cap="flat">
            <a:solidFill>
              <a:srgbClr val="FF0000"/>
            </a:solidFill>
            <a:prstDash val="dash"/>
            <a:round/>
            <a:tailEnd type="triangle"/>
          </a:ln>
          <a:effectLst/>
          <a:sp3d/>
        </p:spPr>
        <p:style>
          <a:lnRef idx="0">
            <a:scrgbClr r="0" g="0" b="0"/>
          </a:lnRef>
          <a:fillRef idx="0">
            <a:scrgbClr r="0" g="0" b="0"/>
          </a:fillRef>
          <a:effectRef idx="0">
            <a:scrgbClr r="0" g="0" b="0"/>
          </a:effectRef>
          <a:fontRef idx="none"/>
        </p:style>
      </p:cxnSp>
      <p:pic>
        <p:nvPicPr>
          <p:cNvPr id="17" name="Picture 16">
            <a:extLst>
              <a:ext uri="{FF2B5EF4-FFF2-40B4-BE49-F238E27FC236}">
                <a16:creationId xmlns:a16="http://schemas.microsoft.com/office/drawing/2014/main" id="{E221A318-FCDD-A447-BCE0-61BCA8512A38}"/>
              </a:ext>
            </a:extLst>
          </p:cNvPr>
          <p:cNvPicPr>
            <a:picLocks noChangeAspect="1"/>
          </p:cNvPicPr>
          <p:nvPr/>
        </p:nvPicPr>
        <p:blipFill>
          <a:blip r:embed="rId8"/>
          <a:stretch>
            <a:fillRect/>
          </a:stretch>
        </p:blipFill>
        <p:spPr>
          <a:xfrm>
            <a:off x="378463" y="4858358"/>
            <a:ext cx="11369963" cy="1777966"/>
          </a:xfrm>
          <a:prstGeom prst="rect">
            <a:avLst/>
          </a:prstGeom>
        </p:spPr>
      </p:pic>
    </p:spTree>
    <p:extLst>
      <p:ext uri="{BB962C8B-B14F-4D97-AF65-F5344CB8AC3E}">
        <p14:creationId xmlns:p14="http://schemas.microsoft.com/office/powerpoint/2010/main" val="40041551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zh-CN" sz="4000" dirty="0"/>
              <a:t>Understanding the Spherical Generative Model</a:t>
            </a:r>
            <a:endParaRPr lang="en-US" sz="4000" b="1" dirty="0"/>
          </a:p>
        </p:txBody>
      </p:sp>
      <p:pic>
        <p:nvPicPr>
          <p:cNvPr id="14" name="Picture 13">
            <a:extLst>
              <a:ext uri="{FF2B5EF4-FFF2-40B4-BE49-F238E27FC236}">
                <a16:creationId xmlns:a16="http://schemas.microsoft.com/office/drawing/2014/main" id="{B374A0CA-0F47-2A47-9654-739556F3E1C5}"/>
              </a:ext>
            </a:extLst>
          </p:cNvPr>
          <p:cNvPicPr>
            <a:picLocks noChangeAspect="1"/>
          </p:cNvPicPr>
          <p:nvPr/>
        </p:nvPicPr>
        <p:blipFill>
          <a:blip r:embed="rId3"/>
          <a:stretch>
            <a:fillRect/>
          </a:stretch>
        </p:blipFill>
        <p:spPr>
          <a:xfrm>
            <a:off x="2272936" y="1156205"/>
            <a:ext cx="6695837" cy="5579864"/>
          </a:xfrm>
          <a:prstGeom prst="rect">
            <a:avLst/>
          </a:prstGeom>
        </p:spPr>
      </p:pic>
    </p:spTree>
    <p:extLst>
      <p:ext uri="{BB962C8B-B14F-4D97-AF65-F5344CB8AC3E}">
        <p14:creationId xmlns:p14="http://schemas.microsoft.com/office/powerpoint/2010/main" val="22731738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dirty="0"/>
              <a:t>Modeling Spherical Text Embedding</a:t>
            </a:r>
            <a:endParaRPr lang="en-US" b="1"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75459" y="1161171"/>
                <a:ext cx="11145489" cy="5312422"/>
              </a:xfrm>
            </p:spPr>
            <p:txBody>
              <a:bodyPr/>
              <a:lstStyle/>
              <a:p>
                <a:pPr>
                  <a:spcAft>
                    <a:spcPts val="600"/>
                  </a:spcAft>
                </a:pPr>
                <a:r>
                  <a:rPr lang="en-US" altLang="zh-CN" sz="2400" dirty="0"/>
                  <a:t>Training objective:</a:t>
                </a:r>
              </a:p>
              <a:p>
                <a:pPr lvl="1">
                  <a:spcAft>
                    <a:spcPts val="600"/>
                  </a:spcAft>
                </a:pPr>
                <a:r>
                  <a:rPr lang="en-US" altLang="zh-CN" sz="2400" dirty="0"/>
                  <a:t>The final generation probability:</a:t>
                </a:r>
              </a:p>
              <a:p>
                <a:pPr lvl="1">
                  <a:spcAft>
                    <a:spcPts val="600"/>
                  </a:spcAft>
                </a:pPr>
                <a:endParaRPr lang="en-US" altLang="zh-CN" sz="2400" dirty="0"/>
              </a:p>
              <a:p>
                <a:pPr lvl="1">
                  <a:spcAft>
                    <a:spcPts val="600"/>
                  </a:spcAft>
                </a:pPr>
                <a:endParaRPr lang="en-US" altLang="zh-CN" sz="2400" dirty="0"/>
              </a:p>
              <a:p>
                <a:pPr lvl="1">
                  <a:spcAft>
                    <a:spcPts val="600"/>
                  </a:spcAft>
                </a:pPr>
                <a:r>
                  <a:rPr lang="en-US" altLang="zh-CN" sz="2400" dirty="0"/>
                  <a:t>Maximize the log-probability of a real co-occurred tuple </a:t>
                </a:r>
                <a14:m>
                  <m:oMath xmlns:m="http://schemas.openxmlformats.org/officeDocument/2006/math">
                    <m:r>
                      <a:rPr lang="en-US" altLang="zh-CN" sz="2400" i="1">
                        <a:latin typeface="Cambria Math" panose="02040503050406030204" pitchFamily="18" charset="0"/>
                      </a:rPr>
                      <m:t>(</m:t>
                    </m:r>
                    <m:r>
                      <a:rPr lang="en-US" altLang="zh-CN" sz="2400" i="1">
                        <a:latin typeface="Cambria Math" panose="02040503050406030204" pitchFamily="18" charset="0"/>
                      </a:rPr>
                      <m:t>𝑣</m:t>
                    </m:r>
                    <m:r>
                      <a:rPr lang="en-US" altLang="zh-CN" sz="2400" i="1">
                        <a:latin typeface="Cambria Math" panose="02040503050406030204" pitchFamily="18" charset="0"/>
                      </a:rPr>
                      <m:t>, </m:t>
                    </m:r>
                    <m:r>
                      <a:rPr lang="en-US" altLang="zh-CN" sz="2400" i="1">
                        <a:latin typeface="Cambria Math" panose="02040503050406030204" pitchFamily="18" charset="0"/>
                      </a:rPr>
                      <m:t>𝑢</m:t>
                    </m:r>
                    <m:r>
                      <a:rPr lang="en-US" altLang="zh-CN" sz="2400" i="1">
                        <a:latin typeface="Cambria Math" panose="02040503050406030204" pitchFamily="18" charset="0"/>
                      </a:rPr>
                      <m:t>, </m:t>
                    </m:r>
                    <m:r>
                      <a:rPr lang="en-US" altLang="zh-CN" sz="2400" i="1">
                        <a:latin typeface="Cambria Math" panose="02040503050406030204" pitchFamily="18" charset="0"/>
                      </a:rPr>
                      <m:t>𝑑</m:t>
                    </m:r>
                    <m:r>
                      <a:rPr lang="en-US" altLang="zh-CN" sz="2400" i="1">
                        <a:latin typeface="Cambria Math" panose="02040503050406030204" pitchFamily="18" charset="0"/>
                      </a:rPr>
                      <m:t>)</m:t>
                    </m:r>
                  </m:oMath>
                </a14:m>
                <a:r>
                  <a:rPr lang="en-US" altLang="zh-CN" sz="2400" dirty="0"/>
                  <a:t>, while minimize that of a negative sample </a:t>
                </a:r>
                <a14:m>
                  <m:oMath xmlns:m="http://schemas.openxmlformats.org/officeDocument/2006/math">
                    <m:r>
                      <a:rPr lang="en-US" altLang="zh-CN" sz="2400" i="1">
                        <a:latin typeface="Cambria Math" panose="02040503050406030204" pitchFamily="18" charset="0"/>
                      </a:rPr>
                      <m:t>(</m:t>
                    </m:r>
                    <m:r>
                      <a:rPr lang="en-US" altLang="zh-CN" sz="2400" i="1">
                        <a:latin typeface="Cambria Math" panose="02040503050406030204" pitchFamily="18" charset="0"/>
                      </a:rPr>
                      <m:t>𝑣</m:t>
                    </m:r>
                    <m:r>
                      <a:rPr lang="en-US" altLang="zh-CN" sz="2400" i="1">
                        <a:latin typeface="Cambria Math" panose="02040503050406030204" pitchFamily="18" charset="0"/>
                      </a:rPr>
                      <m:t>, </m:t>
                    </m:r>
                    <m:r>
                      <a:rPr lang="en-US" altLang="zh-CN" sz="2400" i="1">
                        <a:latin typeface="Cambria Math" panose="02040503050406030204" pitchFamily="18" charset="0"/>
                      </a:rPr>
                      <m:t>𝑢</m:t>
                    </m:r>
                    <m:r>
                      <a:rPr lang="en-US" altLang="zh-CN" sz="2400" i="1">
                        <a:latin typeface="Cambria Math" panose="02040503050406030204" pitchFamily="18" charset="0"/>
                      </a:rPr>
                      <m:t>′, </m:t>
                    </m:r>
                    <m:r>
                      <a:rPr lang="en-US" altLang="zh-CN" sz="2400" i="1">
                        <a:latin typeface="Cambria Math" panose="02040503050406030204" pitchFamily="18" charset="0"/>
                      </a:rPr>
                      <m:t>𝑑</m:t>
                    </m:r>
                    <m:r>
                      <a:rPr lang="en-US" altLang="zh-CN" sz="2400" i="1">
                        <a:latin typeface="Cambria Math" panose="02040503050406030204" pitchFamily="18" charset="0"/>
                      </a:rPr>
                      <m:t>)</m:t>
                    </m:r>
                  </m:oMath>
                </a14:m>
                <a:r>
                  <a:rPr lang="en-US" altLang="zh-CN" sz="2400" dirty="0"/>
                  <a:t>, with a max-margin loss:</a:t>
                </a:r>
              </a:p>
              <a:p>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75459" y="1161171"/>
                <a:ext cx="11145489" cy="5312422"/>
              </a:xfrm>
              <a:blipFill>
                <a:blip r:embed="rId3"/>
                <a:stretch>
                  <a:fillRect l="-341" t="-714"/>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168B1AF7-6114-1C46-A87D-5BCD2D7B9540}"/>
              </a:ext>
            </a:extLst>
          </p:cNvPr>
          <p:cNvPicPr>
            <a:picLocks noChangeAspect="1"/>
          </p:cNvPicPr>
          <p:nvPr/>
        </p:nvPicPr>
        <p:blipFill>
          <a:blip r:embed="rId4"/>
          <a:stretch>
            <a:fillRect/>
          </a:stretch>
        </p:blipFill>
        <p:spPr>
          <a:xfrm>
            <a:off x="1282944" y="2404186"/>
            <a:ext cx="9292002" cy="585982"/>
          </a:xfrm>
          <a:prstGeom prst="rect">
            <a:avLst/>
          </a:prstGeom>
        </p:spPr>
      </p:pic>
      <p:pic>
        <p:nvPicPr>
          <p:cNvPr id="5" name="Picture 4">
            <a:extLst>
              <a:ext uri="{FF2B5EF4-FFF2-40B4-BE49-F238E27FC236}">
                <a16:creationId xmlns:a16="http://schemas.microsoft.com/office/drawing/2014/main" id="{BD902D41-741F-064D-9988-75E62CE5FC49}"/>
              </a:ext>
            </a:extLst>
          </p:cNvPr>
          <p:cNvPicPr>
            <a:picLocks noChangeAspect="1"/>
          </p:cNvPicPr>
          <p:nvPr/>
        </p:nvPicPr>
        <p:blipFill>
          <a:blip r:embed="rId5"/>
          <a:stretch>
            <a:fillRect/>
          </a:stretch>
        </p:blipFill>
        <p:spPr>
          <a:xfrm>
            <a:off x="1282944" y="4369131"/>
            <a:ext cx="7415554" cy="1595690"/>
          </a:xfrm>
          <a:prstGeom prst="rect">
            <a:avLst/>
          </a:prstGeom>
        </p:spPr>
      </p:pic>
      <p:sp>
        <p:nvSpPr>
          <p:cNvPr id="6" name="Rectangle 5">
            <a:extLst>
              <a:ext uri="{FF2B5EF4-FFF2-40B4-BE49-F238E27FC236}">
                <a16:creationId xmlns:a16="http://schemas.microsoft.com/office/drawing/2014/main" id="{3B5625C5-BE30-C743-A3F1-EE241212F252}"/>
              </a:ext>
            </a:extLst>
          </p:cNvPr>
          <p:cNvSpPr/>
          <p:nvPr/>
        </p:nvSpPr>
        <p:spPr>
          <a:xfrm>
            <a:off x="4167052" y="4453814"/>
            <a:ext cx="4531446" cy="400108"/>
          </a:xfrm>
          <a:prstGeom prst="rect">
            <a:avLst/>
          </a:prstGeom>
          <a:noFill/>
          <a:ln w="28575" cap="flat">
            <a:solidFill>
              <a:srgbClr val="0070C0"/>
            </a:solidFill>
            <a:prstDash val="dash"/>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178"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dirty="0">
              <a:ln>
                <a:noFill/>
              </a:ln>
              <a:solidFill>
                <a:srgbClr val="000000"/>
              </a:solidFill>
              <a:uFillTx/>
              <a:latin typeface="+mj-lt"/>
              <a:ea typeface="+mj-ea"/>
              <a:cs typeface="+mj-cs"/>
              <a:sym typeface="Calibri"/>
            </a:endParaRPr>
          </a:p>
        </p:txBody>
      </p:sp>
      <p:sp>
        <p:nvSpPr>
          <p:cNvPr id="7" name="TextBox 6">
            <a:extLst>
              <a:ext uri="{FF2B5EF4-FFF2-40B4-BE49-F238E27FC236}">
                <a16:creationId xmlns:a16="http://schemas.microsoft.com/office/drawing/2014/main" id="{C6F955C8-4A43-6343-A014-5C7625451BDB}"/>
              </a:ext>
            </a:extLst>
          </p:cNvPr>
          <p:cNvSpPr txBox="1"/>
          <p:nvPr/>
        </p:nvSpPr>
        <p:spPr>
          <a:xfrm>
            <a:off x="8988488" y="4453814"/>
            <a:ext cx="182837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altLang="zh-CN" sz="1800" dirty="0">
                <a:solidFill>
                  <a:srgbClr val="0070C0"/>
                </a:solidFill>
              </a:rPr>
              <a:t>Positive Sample</a:t>
            </a:r>
            <a:endParaRPr kumimoji="0" lang="en-US" sz="1900" b="0" i="0" u="none" strike="noStrike" cap="none" spc="0" normalizeH="0" baseline="0" dirty="0">
              <a:ln>
                <a:noFill/>
              </a:ln>
              <a:solidFill>
                <a:srgbClr val="0070C0"/>
              </a:solidFill>
              <a:effectLst/>
              <a:uFillTx/>
              <a:sym typeface="Calibri"/>
            </a:endParaRPr>
          </a:p>
        </p:txBody>
      </p:sp>
      <p:sp>
        <p:nvSpPr>
          <p:cNvPr id="8" name="Rectangle 7">
            <a:extLst>
              <a:ext uri="{FF2B5EF4-FFF2-40B4-BE49-F238E27FC236}">
                <a16:creationId xmlns:a16="http://schemas.microsoft.com/office/drawing/2014/main" id="{F55B621C-4A4E-BA47-B920-52D45770A9A2}"/>
              </a:ext>
            </a:extLst>
          </p:cNvPr>
          <p:cNvSpPr/>
          <p:nvPr/>
        </p:nvSpPr>
        <p:spPr>
          <a:xfrm>
            <a:off x="3746228" y="5066193"/>
            <a:ext cx="4531446" cy="400108"/>
          </a:xfrm>
          <a:prstGeom prst="rect">
            <a:avLst/>
          </a:prstGeom>
          <a:noFill/>
          <a:ln w="28575" cap="flat">
            <a:solidFill>
              <a:srgbClr val="FF0000"/>
            </a:solidFill>
            <a:prstDash val="dash"/>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178"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dirty="0">
              <a:ln>
                <a:noFill/>
              </a:ln>
              <a:solidFill>
                <a:srgbClr val="000000"/>
              </a:solidFill>
              <a:uFillTx/>
              <a:latin typeface="+mj-lt"/>
              <a:ea typeface="+mj-ea"/>
              <a:cs typeface="+mj-cs"/>
              <a:sym typeface="Calibri"/>
            </a:endParaRPr>
          </a:p>
        </p:txBody>
      </p:sp>
      <p:sp>
        <p:nvSpPr>
          <p:cNvPr id="9" name="TextBox 8">
            <a:extLst>
              <a:ext uri="{FF2B5EF4-FFF2-40B4-BE49-F238E27FC236}">
                <a16:creationId xmlns:a16="http://schemas.microsoft.com/office/drawing/2014/main" id="{FDB9E9B3-845C-874E-8D4A-927249D59AA4}"/>
              </a:ext>
            </a:extLst>
          </p:cNvPr>
          <p:cNvSpPr txBox="1"/>
          <p:nvPr/>
        </p:nvSpPr>
        <p:spPr>
          <a:xfrm>
            <a:off x="8698498" y="5081582"/>
            <a:ext cx="182837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altLang="zh-CN" sz="1800" dirty="0">
                <a:solidFill>
                  <a:srgbClr val="FF0000"/>
                </a:solidFill>
              </a:rPr>
              <a:t>Negative Sample</a:t>
            </a:r>
            <a:endParaRPr kumimoji="0" lang="en-US" sz="1900" b="0" i="0" u="none" strike="noStrike" cap="none" spc="0" normalizeH="0" baseline="0" dirty="0">
              <a:ln>
                <a:noFill/>
              </a:ln>
              <a:solidFill>
                <a:srgbClr val="FF0000"/>
              </a:solidFill>
              <a:effectLst/>
              <a:uFillTx/>
              <a:sym typeface="Calibri"/>
            </a:endParaRPr>
          </a:p>
        </p:txBody>
      </p:sp>
    </p:spTree>
    <p:extLst>
      <p:ext uri="{BB962C8B-B14F-4D97-AF65-F5344CB8AC3E}">
        <p14:creationId xmlns:p14="http://schemas.microsoft.com/office/powerpoint/2010/main" val="267349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dirty="0"/>
              <a:t>Computation: Optimization on the Sphere</a:t>
            </a:r>
            <a:endParaRPr lang="en-US" b="1" dirty="0"/>
          </a:p>
        </p:txBody>
      </p:sp>
      <p:sp>
        <p:nvSpPr>
          <p:cNvPr id="3" name="Content Placeholder 2"/>
          <p:cNvSpPr>
            <a:spLocks noGrp="1"/>
          </p:cNvSpPr>
          <p:nvPr>
            <p:ph idx="1"/>
          </p:nvPr>
        </p:nvSpPr>
        <p:spPr>
          <a:xfrm>
            <a:off x="575459" y="1161171"/>
            <a:ext cx="11145489" cy="5312422"/>
          </a:xfrm>
        </p:spPr>
        <p:txBody>
          <a:bodyPr/>
          <a:lstStyle/>
          <a:p>
            <a:pPr>
              <a:spcAft>
                <a:spcPts val="600"/>
              </a:spcAft>
            </a:pPr>
            <a:r>
              <a:rPr lang="en-US" altLang="zh-CN" sz="2400" dirty="0"/>
              <a:t>The constrained optimization problem:</a:t>
            </a:r>
          </a:p>
          <a:p>
            <a:pPr marL="0" indent="0">
              <a:spcAft>
                <a:spcPts val="600"/>
              </a:spcAft>
              <a:buNone/>
            </a:pPr>
            <a:endParaRPr lang="en-US" altLang="zh-CN" sz="2400" dirty="0"/>
          </a:p>
          <a:p>
            <a:pPr>
              <a:spcAft>
                <a:spcPts val="600"/>
              </a:spcAft>
            </a:pPr>
            <a:r>
              <a:rPr lang="en-US" altLang="zh-CN" sz="2400" dirty="0"/>
              <a:t>Challenge: Parameters must be always updated on the sphere, but Euclidean optimization methods (e.g., SGD) are not constrained on a curvature space</a:t>
            </a:r>
          </a:p>
          <a:p>
            <a:pPr>
              <a:spcAft>
                <a:spcPts val="600"/>
              </a:spcAft>
            </a:pPr>
            <a:r>
              <a:rPr lang="en-US" altLang="zh-CN" sz="2400" dirty="0"/>
              <a:t>Need to consider the nature of the spherical space</a:t>
            </a:r>
          </a:p>
          <a:p>
            <a:pPr lvl="1">
              <a:spcAft>
                <a:spcPts val="600"/>
              </a:spcAft>
            </a:pPr>
            <a:r>
              <a:rPr lang="en-US" altLang="zh-CN" sz="2400" dirty="0"/>
              <a:t>Riemannian manifold:</a:t>
            </a:r>
          </a:p>
        </p:txBody>
      </p:sp>
      <p:pic>
        <p:nvPicPr>
          <p:cNvPr id="4" name="Picture 3">
            <a:extLst>
              <a:ext uri="{FF2B5EF4-FFF2-40B4-BE49-F238E27FC236}">
                <a16:creationId xmlns:a16="http://schemas.microsoft.com/office/drawing/2014/main" id="{C84FEEEE-4D9A-5246-BD7E-CB6D2420AA2B}"/>
              </a:ext>
            </a:extLst>
          </p:cNvPr>
          <p:cNvPicPr>
            <a:picLocks noChangeAspect="1"/>
          </p:cNvPicPr>
          <p:nvPr/>
        </p:nvPicPr>
        <p:blipFill>
          <a:blip r:embed="rId3"/>
          <a:stretch>
            <a:fillRect/>
          </a:stretch>
        </p:blipFill>
        <p:spPr>
          <a:xfrm>
            <a:off x="1247869" y="1590122"/>
            <a:ext cx="4533323" cy="527688"/>
          </a:xfrm>
          <a:prstGeom prst="rect">
            <a:avLst/>
          </a:prstGeom>
        </p:spPr>
      </p:pic>
      <p:pic>
        <p:nvPicPr>
          <p:cNvPr id="5" name="Picture 4">
            <a:extLst>
              <a:ext uri="{FF2B5EF4-FFF2-40B4-BE49-F238E27FC236}">
                <a16:creationId xmlns:a16="http://schemas.microsoft.com/office/drawing/2014/main" id="{FD0F373B-020F-A042-9889-695057D0756D}"/>
              </a:ext>
            </a:extLst>
          </p:cNvPr>
          <p:cNvPicPr>
            <a:picLocks noChangeAspect="1"/>
          </p:cNvPicPr>
          <p:nvPr/>
        </p:nvPicPr>
        <p:blipFill>
          <a:blip r:embed="rId4"/>
          <a:stretch>
            <a:fillRect/>
          </a:stretch>
        </p:blipFill>
        <p:spPr>
          <a:xfrm>
            <a:off x="6453602" y="1590122"/>
            <a:ext cx="4388046" cy="445164"/>
          </a:xfrm>
          <a:prstGeom prst="rect">
            <a:avLst/>
          </a:prstGeom>
        </p:spPr>
      </p:pic>
      <p:pic>
        <p:nvPicPr>
          <p:cNvPr id="8" name="Picture 2" descr="Image result for riemann manifold">
            <a:extLst>
              <a:ext uri="{FF2B5EF4-FFF2-40B4-BE49-F238E27FC236}">
                <a16:creationId xmlns:a16="http://schemas.microsoft.com/office/drawing/2014/main" id="{A18396F2-5956-F64E-ADE1-8FB59F7DE20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84730" y="3149370"/>
            <a:ext cx="3496586" cy="336270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0D4DE3A-696C-7B4A-9B59-002531D65A5E}"/>
              </a:ext>
            </a:extLst>
          </p:cNvPr>
          <p:cNvSpPr txBox="1"/>
          <p:nvPr/>
        </p:nvSpPr>
        <p:spPr>
          <a:xfrm>
            <a:off x="5303520" y="6389328"/>
            <a:ext cx="1349830" cy="369330"/>
          </a:xfrm>
          <a:prstGeom prst="rect">
            <a:avLst/>
          </a:prstGeom>
          <a:solidFill>
            <a:srgbClr val="FFFF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US" altLang="zh-CN" sz="1800" dirty="0"/>
              <a:t>Hyperboloid</a:t>
            </a:r>
            <a:endParaRPr kumimoji="0" lang="en-US" sz="1900" b="0" i="0" u="none" strike="noStrike" cap="none" spc="0" normalizeH="0" baseline="0" dirty="0">
              <a:ln>
                <a:noFill/>
              </a:ln>
              <a:solidFill>
                <a:srgbClr val="000000"/>
              </a:solidFill>
              <a:effectLst/>
              <a:uFillTx/>
              <a:latin typeface="+mj-lt"/>
              <a:ea typeface="+mj-ea"/>
              <a:cs typeface="+mj-cs"/>
              <a:sym typeface="Calibri"/>
            </a:endParaRPr>
          </a:p>
        </p:txBody>
      </p:sp>
      <p:sp>
        <p:nvSpPr>
          <p:cNvPr id="10" name="TextBox 9">
            <a:extLst>
              <a:ext uri="{FF2B5EF4-FFF2-40B4-BE49-F238E27FC236}">
                <a16:creationId xmlns:a16="http://schemas.microsoft.com/office/drawing/2014/main" id="{E49B9E39-54EF-4042-8E06-492D93097601}"/>
              </a:ext>
            </a:extLst>
          </p:cNvPr>
          <p:cNvSpPr txBox="1"/>
          <p:nvPr/>
        </p:nvSpPr>
        <p:spPr>
          <a:xfrm>
            <a:off x="8004810" y="5425674"/>
            <a:ext cx="1537241" cy="369330"/>
          </a:xfrm>
          <a:prstGeom prst="rect">
            <a:avLst/>
          </a:prstGeom>
          <a:solidFill>
            <a:srgbClr val="FFFF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US" altLang="zh-CN" sz="1800" dirty="0"/>
              <a:t>Cylinder/Plane</a:t>
            </a:r>
            <a:endParaRPr kumimoji="0" lang="en-US" sz="1900" b="0" i="0" u="none" strike="noStrike" cap="none" spc="0" normalizeH="0" baseline="0" dirty="0">
              <a:ln>
                <a:noFill/>
              </a:ln>
              <a:solidFill>
                <a:srgbClr val="000000"/>
              </a:solidFill>
              <a:effectLst/>
              <a:uFillTx/>
              <a:latin typeface="+mj-lt"/>
              <a:ea typeface="+mj-ea"/>
              <a:cs typeface="+mj-cs"/>
              <a:sym typeface="Calibri"/>
            </a:endParaRPr>
          </a:p>
        </p:txBody>
      </p:sp>
      <p:sp>
        <p:nvSpPr>
          <p:cNvPr id="11" name="TextBox 10">
            <a:extLst>
              <a:ext uri="{FF2B5EF4-FFF2-40B4-BE49-F238E27FC236}">
                <a16:creationId xmlns:a16="http://schemas.microsoft.com/office/drawing/2014/main" id="{E872A0E6-DA8D-D24B-9549-032D48B8745C}"/>
              </a:ext>
            </a:extLst>
          </p:cNvPr>
          <p:cNvSpPr txBox="1"/>
          <p:nvPr/>
        </p:nvSpPr>
        <p:spPr>
          <a:xfrm>
            <a:off x="9449687" y="4391151"/>
            <a:ext cx="883033" cy="369330"/>
          </a:xfrm>
          <a:prstGeom prst="rect">
            <a:avLst/>
          </a:prstGeom>
          <a:solidFill>
            <a:srgbClr val="FFFF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US" altLang="zh-CN" sz="1800" dirty="0"/>
              <a:t>Sphere</a:t>
            </a:r>
            <a:endParaRPr kumimoji="0" lang="en-US" sz="1900" b="0" i="0" u="none" strike="noStrike" cap="none" spc="0" normalizeH="0" baseline="0" dirty="0">
              <a:ln>
                <a:noFill/>
              </a:ln>
              <a:solidFill>
                <a:srgbClr val="000000"/>
              </a:solidFill>
              <a:effectLst/>
              <a:uFillTx/>
              <a:latin typeface="+mj-lt"/>
              <a:ea typeface="+mj-ea"/>
              <a:cs typeface="+mj-cs"/>
              <a:sym typeface="Calibri"/>
            </a:endParaRPr>
          </a:p>
        </p:txBody>
      </p:sp>
      <p:sp>
        <p:nvSpPr>
          <p:cNvPr id="12" name="TextBox 11">
            <a:extLst>
              <a:ext uri="{FF2B5EF4-FFF2-40B4-BE49-F238E27FC236}">
                <a16:creationId xmlns:a16="http://schemas.microsoft.com/office/drawing/2014/main" id="{B20176E7-6828-A047-AAE0-BC11653DAF84}"/>
              </a:ext>
            </a:extLst>
          </p:cNvPr>
          <p:cNvSpPr txBox="1"/>
          <p:nvPr/>
        </p:nvSpPr>
        <p:spPr>
          <a:xfrm>
            <a:off x="1902616" y="4328304"/>
            <a:ext cx="3821379" cy="1569660"/>
          </a:xfrm>
          <a:prstGeom prst="rect">
            <a:avLst/>
          </a:prstGeom>
          <a:noFill/>
        </p:spPr>
        <p:txBody>
          <a:bodyPr wrap="square" rtlCol="0">
            <a:spAutoFit/>
          </a:bodyPr>
          <a:lstStyle/>
          <a:p>
            <a:pPr lvl="1">
              <a:spcAft>
                <a:spcPts val="600"/>
              </a:spcAft>
            </a:pPr>
            <a:r>
              <a:rPr lang="en-US" altLang="zh-CN" sz="2400" dirty="0"/>
              <a:t>The sphere is a Riemannian manifold with constant positive curvature </a:t>
            </a:r>
          </a:p>
        </p:txBody>
      </p:sp>
    </p:spTree>
    <p:extLst>
      <p:ext uri="{BB962C8B-B14F-4D97-AF65-F5344CB8AC3E}">
        <p14:creationId xmlns:p14="http://schemas.microsoft.com/office/powerpoint/2010/main" val="21381007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1676"/>
            <a:ext cx="12191999" cy="738909"/>
          </a:xfrm>
        </p:spPr>
        <p:txBody>
          <a:bodyPr>
            <a:normAutofit/>
          </a:bodyPr>
          <a:lstStyle/>
          <a:p>
            <a:r>
              <a:rPr lang="en-US" altLang="zh-CN" dirty="0"/>
              <a:t>Riemannian Optimization with Riemannian SGD</a:t>
            </a:r>
            <a:endParaRPr lang="en-US" b="1" dirty="0"/>
          </a:p>
        </p:txBody>
      </p:sp>
      <p:sp>
        <p:nvSpPr>
          <p:cNvPr id="3" name="Content Placeholder 2"/>
          <p:cNvSpPr>
            <a:spLocks noGrp="1"/>
          </p:cNvSpPr>
          <p:nvPr>
            <p:ph idx="1"/>
          </p:nvPr>
        </p:nvSpPr>
        <p:spPr>
          <a:xfrm>
            <a:off x="575459" y="1161171"/>
            <a:ext cx="8522821" cy="5376789"/>
          </a:xfrm>
        </p:spPr>
        <p:txBody>
          <a:bodyPr/>
          <a:lstStyle/>
          <a:p>
            <a:pPr>
              <a:spcAft>
                <a:spcPts val="600"/>
              </a:spcAft>
            </a:pPr>
            <a:r>
              <a:rPr lang="en-US" altLang="zh-CN" sz="2400" dirty="0"/>
              <a:t>Riemannian gradient:</a:t>
            </a:r>
          </a:p>
          <a:p>
            <a:pPr lvl="1">
              <a:spcAft>
                <a:spcPts val="600"/>
              </a:spcAft>
            </a:pPr>
            <a:endParaRPr lang="en-US" altLang="zh-CN" sz="2400" dirty="0"/>
          </a:p>
          <a:p>
            <a:pPr>
              <a:spcAft>
                <a:spcPts val="600"/>
              </a:spcAft>
            </a:pPr>
            <a:r>
              <a:rPr lang="en-US" altLang="zh-CN" sz="2400" dirty="0"/>
              <a:t>Exponential mapping (maps from the tangent plane to the sphere):</a:t>
            </a:r>
          </a:p>
          <a:p>
            <a:pPr marL="200021" lvl="1" indent="0">
              <a:spcAft>
                <a:spcPts val="600"/>
              </a:spcAft>
              <a:buNone/>
            </a:pPr>
            <a:endParaRPr lang="en-US" altLang="zh-CN" sz="2400" dirty="0"/>
          </a:p>
          <a:p>
            <a:pPr marL="0" indent="0">
              <a:spcAft>
                <a:spcPts val="600"/>
              </a:spcAft>
              <a:buNone/>
            </a:pPr>
            <a:endParaRPr lang="en-US" altLang="zh-CN" sz="2400" dirty="0"/>
          </a:p>
          <a:p>
            <a:pPr>
              <a:spcAft>
                <a:spcPts val="600"/>
              </a:spcAft>
            </a:pPr>
            <a:r>
              <a:rPr lang="en-US" altLang="zh-CN" sz="2400" dirty="0"/>
              <a:t>Riemannian SGD:</a:t>
            </a:r>
          </a:p>
          <a:p>
            <a:pPr>
              <a:spcAft>
                <a:spcPts val="600"/>
              </a:spcAft>
            </a:pPr>
            <a:endParaRPr lang="en-US" altLang="zh-CN" sz="2400" dirty="0"/>
          </a:p>
          <a:p>
            <a:pPr>
              <a:spcAft>
                <a:spcPts val="600"/>
              </a:spcAft>
            </a:pPr>
            <a:r>
              <a:rPr lang="en-US" altLang="zh-CN" sz="2400" dirty="0"/>
              <a:t>Retraction (first-order approximation of the exponential mapping):</a:t>
            </a:r>
          </a:p>
          <a:p>
            <a:pPr>
              <a:spcAft>
                <a:spcPts val="600"/>
              </a:spcAft>
            </a:pPr>
            <a:endParaRPr lang="en-US" altLang="zh-CN" sz="2400" dirty="0"/>
          </a:p>
          <a:p>
            <a:pPr marL="0" indent="0">
              <a:spcAft>
                <a:spcPts val="600"/>
              </a:spcAft>
              <a:buNone/>
            </a:pPr>
            <a:endParaRPr lang="en-US" altLang="zh-CN" sz="2400" dirty="0"/>
          </a:p>
        </p:txBody>
      </p:sp>
      <p:pic>
        <p:nvPicPr>
          <p:cNvPr id="13" name="Picture 12">
            <a:extLst>
              <a:ext uri="{FF2B5EF4-FFF2-40B4-BE49-F238E27FC236}">
                <a16:creationId xmlns:a16="http://schemas.microsoft.com/office/drawing/2014/main" id="{D69311DC-28F8-B74F-945D-7797A622210F}"/>
              </a:ext>
            </a:extLst>
          </p:cNvPr>
          <p:cNvPicPr>
            <a:picLocks noChangeAspect="1"/>
          </p:cNvPicPr>
          <p:nvPr/>
        </p:nvPicPr>
        <p:blipFill rotWithShape="1">
          <a:blip r:embed="rId3"/>
          <a:srcRect l="11710" r="24474"/>
          <a:stretch/>
        </p:blipFill>
        <p:spPr>
          <a:xfrm>
            <a:off x="8397704" y="1417137"/>
            <a:ext cx="3301459" cy="3301210"/>
          </a:xfrm>
          <a:prstGeom prst="rect">
            <a:avLst/>
          </a:prstGeom>
        </p:spPr>
      </p:pic>
      <p:pic>
        <p:nvPicPr>
          <p:cNvPr id="14" name="Picture 13">
            <a:extLst>
              <a:ext uri="{FF2B5EF4-FFF2-40B4-BE49-F238E27FC236}">
                <a16:creationId xmlns:a16="http://schemas.microsoft.com/office/drawing/2014/main" id="{FE98F6DB-4ACE-2C49-9199-D29B6BB478C8}"/>
              </a:ext>
            </a:extLst>
          </p:cNvPr>
          <p:cNvPicPr>
            <a:picLocks noChangeAspect="1"/>
          </p:cNvPicPr>
          <p:nvPr/>
        </p:nvPicPr>
        <p:blipFill>
          <a:blip r:embed="rId4"/>
          <a:stretch>
            <a:fillRect/>
          </a:stretch>
        </p:blipFill>
        <p:spPr>
          <a:xfrm>
            <a:off x="4016589" y="4266657"/>
            <a:ext cx="3181385" cy="386273"/>
          </a:xfrm>
          <a:prstGeom prst="rect">
            <a:avLst/>
          </a:prstGeom>
        </p:spPr>
      </p:pic>
      <p:pic>
        <p:nvPicPr>
          <p:cNvPr id="17" name="Picture 16">
            <a:extLst>
              <a:ext uri="{FF2B5EF4-FFF2-40B4-BE49-F238E27FC236}">
                <a16:creationId xmlns:a16="http://schemas.microsoft.com/office/drawing/2014/main" id="{82A05071-9C85-B142-AEC2-29C1F01318C3}"/>
              </a:ext>
            </a:extLst>
          </p:cNvPr>
          <p:cNvPicPr>
            <a:picLocks noChangeAspect="1"/>
          </p:cNvPicPr>
          <p:nvPr/>
        </p:nvPicPr>
        <p:blipFill>
          <a:blip r:embed="rId5"/>
          <a:stretch>
            <a:fillRect/>
          </a:stretch>
        </p:blipFill>
        <p:spPr>
          <a:xfrm>
            <a:off x="5191287" y="5987425"/>
            <a:ext cx="1809424" cy="550535"/>
          </a:xfrm>
          <a:prstGeom prst="rect">
            <a:avLst/>
          </a:prstGeom>
        </p:spPr>
      </p:pic>
      <p:pic>
        <p:nvPicPr>
          <p:cNvPr id="18" name="Picture 17">
            <a:extLst>
              <a:ext uri="{FF2B5EF4-FFF2-40B4-BE49-F238E27FC236}">
                <a16:creationId xmlns:a16="http://schemas.microsoft.com/office/drawing/2014/main" id="{E30A82AF-E978-6E4C-ADDF-628E4509549B}"/>
              </a:ext>
            </a:extLst>
          </p:cNvPr>
          <p:cNvPicPr>
            <a:picLocks noChangeAspect="1"/>
          </p:cNvPicPr>
          <p:nvPr/>
        </p:nvPicPr>
        <p:blipFill>
          <a:blip r:embed="rId6"/>
          <a:stretch>
            <a:fillRect/>
          </a:stretch>
        </p:blipFill>
        <p:spPr>
          <a:xfrm>
            <a:off x="4016589" y="1545415"/>
            <a:ext cx="3301459" cy="425473"/>
          </a:xfrm>
          <a:prstGeom prst="rect">
            <a:avLst/>
          </a:prstGeom>
        </p:spPr>
      </p:pic>
      <p:pic>
        <p:nvPicPr>
          <p:cNvPr id="19" name="Picture 18">
            <a:extLst>
              <a:ext uri="{FF2B5EF4-FFF2-40B4-BE49-F238E27FC236}">
                <a16:creationId xmlns:a16="http://schemas.microsoft.com/office/drawing/2014/main" id="{A3F236D5-7291-5943-8962-1556A2252940}"/>
              </a:ext>
            </a:extLst>
          </p:cNvPr>
          <p:cNvPicPr>
            <a:picLocks noChangeAspect="1"/>
          </p:cNvPicPr>
          <p:nvPr/>
        </p:nvPicPr>
        <p:blipFill>
          <a:blip r:embed="rId7"/>
          <a:stretch>
            <a:fillRect/>
          </a:stretch>
        </p:blipFill>
        <p:spPr>
          <a:xfrm>
            <a:off x="2466290" y="3067742"/>
            <a:ext cx="5639521" cy="760385"/>
          </a:xfrm>
          <a:prstGeom prst="rect">
            <a:avLst/>
          </a:prstGeom>
        </p:spPr>
      </p:pic>
    </p:spTree>
    <p:extLst>
      <p:ext uri="{BB962C8B-B14F-4D97-AF65-F5344CB8AC3E}">
        <p14:creationId xmlns:p14="http://schemas.microsoft.com/office/powerpoint/2010/main" val="41177091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1676"/>
            <a:ext cx="12191999" cy="738909"/>
          </a:xfrm>
        </p:spPr>
        <p:txBody>
          <a:bodyPr>
            <a:normAutofit/>
          </a:bodyPr>
          <a:lstStyle/>
          <a:p>
            <a:r>
              <a:rPr lang="en-US" altLang="zh-CN" dirty="0"/>
              <a:t>Word Similarity: Experiment Setting</a:t>
            </a:r>
            <a:endParaRPr lang="en-US" b="1" dirty="0"/>
          </a:p>
        </p:txBody>
      </p:sp>
      <p:sp>
        <p:nvSpPr>
          <p:cNvPr id="3" name="Content Placeholder 2"/>
          <p:cNvSpPr>
            <a:spLocks noGrp="1"/>
          </p:cNvSpPr>
          <p:nvPr>
            <p:ph idx="1"/>
          </p:nvPr>
        </p:nvSpPr>
        <p:spPr>
          <a:xfrm>
            <a:off x="575459" y="1161171"/>
            <a:ext cx="11145489" cy="5312422"/>
          </a:xfrm>
        </p:spPr>
        <p:txBody>
          <a:bodyPr/>
          <a:lstStyle/>
          <a:p>
            <a:r>
              <a:rPr lang="en-US" altLang="zh-CN" sz="2400" dirty="0"/>
              <a:t>Data and Measures </a:t>
            </a:r>
          </a:p>
          <a:p>
            <a:pPr lvl="1"/>
            <a:r>
              <a:rPr lang="en-US" altLang="zh-CN" sz="2400" dirty="0"/>
              <a:t>Train 100-d word embedding on the latest Wikipedia dump (~13G)</a:t>
            </a:r>
          </a:p>
          <a:p>
            <a:pPr lvl="1"/>
            <a:r>
              <a:rPr lang="en-US" altLang="zh-CN" sz="2400" dirty="0"/>
              <a:t>Compute embedding </a:t>
            </a:r>
            <a:r>
              <a:rPr lang="en-US" altLang="zh-CN" sz="2400" b="1" dirty="0"/>
              <a:t>cosine similarity </a:t>
            </a:r>
            <a:r>
              <a:rPr lang="en-US" altLang="zh-CN" sz="2400" dirty="0"/>
              <a:t>between word pairs to obtain a ranking of similarity</a:t>
            </a:r>
          </a:p>
          <a:p>
            <a:pPr lvl="1"/>
            <a:r>
              <a:rPr lang="en-US" altLang="zh-CN" sz="2400" dirty="0"/>
              <a:t>Benchmark datasets contain human rated similarity scores</a:t>
            </a:r>
          </a:p>
          <a:p>
            <a:pPr lvl="1"/>
            <a:r>
              <a:rPr lang="en-US" altLang="zh-CN" sz="2400" dirty="0"/>
              <a:t>The more similar the two rankings are, the better embedding reflects human thoughts</a:t>
            </a:r>
          </a:p>
          <a:p>
            <a:pPr lvl="1"/>
            <a:r>
              <a:rPr lang="en-US" altLang="zh-CN" sz="2400" b="1" dirty="0"/>
              <a:t>Spearman’s rank correlation </a:t>
            </a:r>
            <a:r>
              <a:rPr lang="en-US" altLang="zh-CN" sz="2400" dirty="0"/>
              <a:t>is used to measure the ranking similarity</a:t>
            </a:r>
          </a:p>
          <a:p>
            <a:r>
              <a:rPr lang="en-US" altLang="zh-CN" sz="2400" dirty="0"/>
              <a:t>Baselines</a:t>
            </a:r>
          </a:p>
          <a:p>
            <a:pPr lvl="1"/>
            <a:r>
              <a:rPr lang="en-US" altLang="zh-CN" sz="2400" dirty="0"/>
              <a:t>Euclidian Space: Word2Vec, </a:t>
            </a:r>
            <a:r>
              <a:rPr lang="en-US" altLang="zh-CN" sz="2400" dirty="0" err="1"/>
              <a:t>GloVe</a:t>
            </a:r>
            <a:r>
              <a:rPr lang="en-US" altLang="zh-CN" sz="2400" dirty="0"/>
              <a:t>, </a:t>
            </a:r>
            <a:r>
              <a:rPr lang="en-US" altLang="zh-CN" sz="2400" dirty="0" err="1"/>
              <a:t>fastText</a:t>
            </a:r>
            <a:r>
              <a:rPr lang="en-US" altLang="zh-CN" sz="2400" dirty="0"/>
              <a:t>, BERT (NAACL, 2019)</a:t>
            </a:r>
          </a:p>
          <a:p>
            <a:pPr lvl="1"/>
            <a:r>
              <a:rPr lang="en-US" altLang="zh-CN" sz="2400" dirty="0"/>
              <a:t>Poincare Space: </a:t>
            </a:r>
            <a:r>
              <a:rPr lang="en-US" altLang="zh-CN" sz="2400" dirty="0" err="1"/>
              <a:t>Poincaré</a:t>
            </a:r>
            <a:r>
              <a:rPr lang="en-US" altLang="zh-CN" sz="2400" dirty="0"/>
              <a:t> glove: Hyperbolic word embeddings (ICLR, 2019)</a:t>
            </a:r>
          </a:p>
          <a:p>
            <a:pPr lvl="1"/>
            <a:r>
              <a:rPr lang="en-US" altLang="zh-CN" sz="2400" dirty="0"/>
              <a:t>Spherical Space: </a:t>
            </a:r>
            <a:r>
              <a:rPr lang="en-US" altLang="zh-CN" sz="2400" dirty="0" err="1"/>
              <a:t>JoSE</a:t>
            </a:r>
            <a:r>
              <a:rPr lang="en-US" altLang="zh-CN" sz="2400" dirty="0"/>
              <a:t> (our full model)</a:t>
            </a:r>
          </a:p>
        </p:txBody>
      </p:sp>
    </p:spTree>
    <p:extLst>
      <p:ext uri="{BB962C8B-B14F-4D97-AF65-F5344CB8AC3E}">
        <p14:creationId xmlns:p14="http://schemas.microsoft.com/office/powerpoint/2010/main" val="24843938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245" y="221676"/>
            <a:ext cx="11369963" cy="738909"/>
          </a:xfrm>
        </p:spPr>
        <p:txBody>
          <a:bodyPr>
            <a:noAutofit/>
          </a:bodyPr>
          <a:lstStyle/>
          <a:p>
            <a:pPr marL="547688">
              <a:lnSpc>
                <a:spcPct val="100000"/>
              </a:lnSpc>
              <a:spcAft>
                <a:spcPts val="600"/>
              </a:spcAft>
              <a:defRPr/>
            </a:pPr>
            <a:r>
              <a:rPr lang="en-US" altLang="zh-CN" sz="4000" dirty="0"/>
              <a:t>Word Similarity: </a:t>
            </a:r>
            <a:r>
              <a:rPr lang="en-US" sz="4000" dirty="0"/>
              <a:t>Performance Comparison</a:t>
            </a:r>
            <a:endParaRPr lang="en-US" altLang="zh-CN" sz="4000" dirty="0"/>
          </a:p>
        </p:txBody>
      </p:sp>
      <p:sp>
        <p:nvSpPr>
          <p:cNvPr id="10" name="Content Placeholder 2">
            <a:extLst>
              <a:ext uri="{FF2B5EF4-FFF2-40B4-BE49-F238E27FC236}">
                <a16:creationId xmlns:a16="http://schemas.microsoft.com/office/drawing/2014/main" id="{47036B01-47D9-3745-9C5B-8CC88E31ACAB}"/>
              </a:ext>
            </a:extLst>
          </p:cNvPr>
          <p:cNvSpPr txBox="1"/>
          <p:nvPr/>
        </p:nvSpPr>
        <p:spPr>
          <a:xfrm>
            <a:off x="721900" y="4399666"/>
            <a:ext cx="10628132" cy="2092877"/>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341304" indent="-341304" defTabSz="914353">
              <a:spcBef>
                <a:spcPts val="600"/>
              </a:spcBef>
              <a:buClr>
                <a:srgbClr val="0000CC"/>
              </a:buClr>
              <a:buSzPct val="80000"/>
              <a:buChar char="❑"/>
              <a:defRPr sz="2400"/>
            </a:pPr>
            <a:r>
              <a:rPr lang="en-US" altLang="zh-CN" sz="2400" dirty="0"/>
              <a:t>Why does BERT fall behind on this task?</a:t>
            </a:r>
          </a:p>
          <a:p>
            <a:pPr marL="798482" lvl="1" indent="-341304" defTabSz="914353">
              <a:spcBef>
                <a:spcPts val="600"/>
              </a:spcBef>
              <a:buClr>
                <a:srgbClr val="0000CC"/>
              </a:buClr>
              <a:buSzPct val="80000"/>
              <a:buChar char="❑"/>
              <a:defRPr sz="2400"/>
            </a:pPr>
            <a:r>
              <a:rPr lang="en-US" altLang="zh-CN" sz="2400" dirty="0"/>
              <a:t>BERT learns contextualized representations, but word similarity is conducted in a context-free manner</a:t>
            </a:r>
          </a:p>
          <a:p>
            <a:pPr marL="798482" lvl="1" indent="-341304" defTabSz="914353">
              <a:spcBef>
                <a:spcPts val="600"/>
              </a:spcBef>
              <a:buClr>
                <a:srgbClr val="0000CC"/>
              </a:buClr>
              <a:buSzPct val="80000"/>
              <a:buChar char="❑"/>
              <a:defRPr sz="2400"/>
            </a:pPr>
            <a:r>
              <a:rPr lang="en-US" altLang="zh-CN" sz="2400" dirty="0"/>
              <a:t>BERT is optimized on specific downstream tasks like predicting masked words and sentence relationships, which have no direct relation to word similarity</a:t>
            </a:r>
          </a:p>
        </p:txBody>
      </p:sp>
      <p:pic>
        <p:nvPicPr>
          <p:cNvPr id="12" name="Picture 11">
            <a:extLst>
              <a:ext uri="{FF2B5EF4-FFF2-40B4-BE49-F238E27FC236}">
                <a16:creationId xmlns:a16="http://schemas.microsoft.com/office/drawing/2014/main" id="{2B90D20B-D9EB-4464-A281-CDBD710C7884}"/>
              </a:ext>
            </a:extLst>
          </p:cNvPr>
          <p:cNvPicPr>
            <a:picLocks noChangeAspect="1"/>
          </p:cNvPicPr>
          <p:nvPr/>
        </p:nvPicPr>
        <p:blipFill>
          <a:blip r:embed="rId3"/>
          <a:stretch>
            <a:fillRect/>
          </a:stretch>
        </p:blipFill>
        <p:spPr>
          <a:xfrm>
            <a:off x="1110091" y="1242198"/>
            <a:ext cx="9851750" cy="3157468"/>
          </a:xfrm>
          <a:prstGeom prst="rect">
            <a:avLst/>
          </a:prstGeom>
        </p:spPr>
      </p:pic>
    </p:spTree>
    <p:extLst>
      <p:ext uri="{BB962C8B-B14F-4D97-AF65-F5344CB8AC3E}">
        <p14:creationId xmlns:p14="http://schemas.microsoft.com/office/powerpoint/2010/main" val="1533219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23093" y="237392"/>
            <a:ext cx="12449908" cy="755213"/>
          </a:xfrm>
        </p:spPr>
        <p:txBody>
          <a:bodyPr vert="horz" lIns="92075" tIns="46038" rIns="92075" bIns="46038" rtlCol="0" anchor="ctr">
            <a:noAutofit/>
          </a:bodyPr>
          <a:lstStyle/>
          <a:p>
            <a:r>
              <a:rPr lang="en-US" altLang="en-US" sz="4000" b="1" dirty="0"/>
              <a:t>Bottleneck: Mining Unstructured Text for Structures</a:t>
            </a:r>
            <a:endParaRPr lang="en-US" altLang="zh-CN" sz="3600" b="1" dirty="0">
              <a:ea typeface="SimSun" panose="02010600030101010101" pitchFamily="2" charset="-122"/>
            </a:endParaRPr>
          </a:p>
        </p:txBody>
      </p:sp>
      <p:sp>
        <p:nvSpPr>
          <p:cNvPr id="24579" name="Rectangle 3"/>
          <p:cNvSpPr>
            <a:spLocks noGrp="1" noChangeArrowheads="1"/>
          </p:cNvSpPr>
          <p:nvPr>
            <p:ph type="body" sz="half" idx="1"/>
          </p:nvPr>
        </p:nvSpPr>
        <p:spPr>
          <a:xfrm>
            <a:off x="492595" y="1142187"/>
            <a:ext cx="11057020" cy="1411517"/>
          </a:xfrm>
        </p:spPr>
        <p:txBody>
          <a:bodyPr vert="horz" lIns="92075" tIns="46038" rIns="92075" bIns="46038" rtlCol="0">
            <a:noAutofit/>
          </a:bodyPr>
          <a:lstStyle/>
          <a:p>
            <a:pPr>
              <a:spcBef>
                <a:spcPts val="500"/>
              </a:spcBef>
            </a:pPr>
            <a:r>
              <a:rPr lang="en-US" altLang="zh-CN" dirty="0">
                <a:ea typeface="SimSun" panose="02010600030101010101" pitchFamily="2" charset="-122"/>
              </a:rPr>
              <a:t>One of the most challenging issue at </a:t>
            </a:r>
            <a:r>
              <a:rPr lang="en-US" altLang="zh-CN">
                <a:ea typeface="SimSun" panose="02010600030101010101" pitchFamily="2" charset="-122"/>
              </a:rPr>
              <a:t>mining big data</a:t>
            </a:r>
            <a:r>
              <a:rPr lang="en-US" altLang="zh-CN" dirty="0">
                <a:ea typeface="SimSun" panose="02010600030101010101" pitchFamily="2" charset="-122"/>
              </a:rPr>
              <a:t>: structuring and mining text!!</a:t>
            </a:r>
          </a:p>
          <a:p>
            <a:pPr>
              <a:spcBef>
                <a:spcPts val="500"/>
              </a:spcBef>
            </a:pPr>
            <a:r>
              <a:rPr lang="en-US" altLang="zh-CN" dirty="0">
                <a:ea typeface="SimSun" panose="02010600030101010101" pitchFamily="2" charset="-122"/>
              </a:rPr>
              <a:t>Bottleneck: How to automatically generate structures from text data?</a:t>
            </a:r>
          </a:p>
          <a:p>
            <a:pPr lvl="1">
              <a:spcBef>
                <a:spcPts val="500"/>
              </a:spcBef>
            </a:pPr>
            <a:r>
              <a:rPr lang="en-US" altLang="zh-CN" dirty="0">
                <a:ea typeface="SimSun" panose="02010600030101010101" pitchFamily="2" charset="-122"/>
              </a:rPr>
              <a:t>Automated mining of phrases, topics, entities, links and types from text corpora</a:t>
            </a:r>
          </a:p>
        </p:txBody>
      </p:sp>
      <p:grpSp>
        <p:nvGrpSpPr>
          <p:cNvPr id="7" name="Group 6"/>
          <p:cNvGrpSpPr/>
          <p:nvPr/>
        </p:nvGrpSpPr>
        <p:grpSpPr>
          <a:xfrm>
            <a:off x="291275" y="2448643"/>
            <a:ext cx="11131646" cy="4385669"/>
            <a:chOff x="291275" y="2448643"/>
            <a:chExt cx="11131646" cy="4385669"/>
          </a:xfrm>
        </p:grpSpPr>
        <p:pic>
          <p:nvPicPr>
            <p:cNvPr id="5" name="Picture 4"/>
            <p:cNvPicPr>
              <a:picLocks noChangeAspect="1"/>
            </p:cNvPicPr>
            <p:nvPr/>
          </p:nvPicPr>
          <p:blipFill>
            <a:blip r:embed="rId3"/>
            <a:stretch>
              <a:fillRect/>
            </a:stretch>
          </p:blipFill>
          <p:spPr>
            <a:xfrm>
              <a:off x="6960877" y="4967491"/>
              <a:ext cx="1633401" cy="1615352"/>
            </a:xfrm>
            <a:prstGeom prst="rect">
              <a:avLst/>
            </a:prstGeom>
          </p:spPr>
        </p:pic>
        <p:pic>
          <p:nvPicPr>
            <p:cNvPr id="21" name="Picture 20" descr="news.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222" y="3195021"/>
              <a:ext cx="1741746" cy="1618106"/>
            </a:xfrm>
            <a:prstGeom prst="rect">
              <a:avLst/>
            </a:prstGeom>
          </p:spPr>
        </p:pic>
        <p:grpSp>
          <p:nvGrpSpPr>
            <p:cNvPr id="2" name="Group 1"/>
            <p:cNvGrpSpPr/>
            <p:nvPr/>
          </p:nvGrpSpPr>
          <p:grpSpPr>
            <a:xfrm>
              <a:off x="3380592" y="4760246"/>
              <a:ext cx="1876196" cy="1640321"/>
              <a:chOff x="3687430" y="5942152"/>
              <a:chExt cx="1495460" cy="1876306"/>
            </a:xfrm>
          </p:grpSpPr>
          <p:pic>
            <p:nvPicPr>
              <p:cNvPr id="53" name="Picture 52" descr="yiokg7ri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01564" y="7111209"/>
                <a:ext cx="170580" cy="378464"/>
              </a:xfrm>
              <a:prstGeom prst="rect">
                <a:avLst/>
              </a:prstGeom>
            </p:spPr>
          </p:pic>
          <p:pic>
            <p:nvPicPr>
              <p:cNvPr id="54" name="Picture 53" descr="yiokg7ri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3223" y="6432009"/>
                <a:ext cx="170580" cy="378464"/>
              </a:xfrm>
              <a:prstGeom prst="rect">
                <a:avLst/>
              </a:prstGeom>
            </p:spPr>
          </p:pic>
          <p:pic>
            <p:nvPicPr>
              <p:cNvPr id="55" name="Picture 54" descr="yiokg7ri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0785" y="5942152"/>
                <a:ext cx="170580" cy="378464"/>
              </a:xfrm>
              <a:prstGeom prst="rect">
                <a:avLst/>
              </a:prstGeom>
            </p:spPr>
          </p:pic>
          <p:pic>
            <p:nvPicPr>
              <p:cNvPr id="56" name="Picture 55" descr="download (2).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87430" y="6135195"/>
                <a:ext cx="316057" cy="406716"/>
              </a:xfrm>
              <a:prstGeom prst="rect">
                <a:avLst/>
              </a:prstGeom>
            </p:spPr>
          </p:pic>
          <p:pic>
            <p:nvPicPr>
              <p:cNvPr id="57" name="Picture 56" descr="download (2).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6833" y="6526843"/>
                <a:ext cx="316057" cy="406716"/>
              </a:xfrm>
              <a:prstGeom prst="rect">
                <a:avLst/>
              </a:prstGeom>
            </p:spPr>
          </p:pic>
          <p:pic>
            <p:nvPicPr>
              <p:cNvPr id="58" name="Picture 57" descr="download (2).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87430" y="7411742"/>
                <a:ext cx="316057" cy="406716"/>
              </a:xfrm>
              <a:prstGeom prst="rect">
                <a:avLst/>
              </a:prstGeom>
            </p:spPr>
          </p:pic>
          <p:pic>
            <p:nvPicPr>
              <p:cNvPr id="59" name="Picture 58" descr="download (2).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8804" y="7082957"/>
                <a:ext cx="316057" cy="406716"/>
              </a:xfrm>
              <a:prstGeom prst="rect">
                <a:avLst/>
              </a:prstGeom>
            </p:spPr>
          </p:pic>
          <p:pic>
            <p:nvPicPr>
              <p:cNvPr id="60" name="Picture 59" descr="yiokg7ri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38224" y="6704493"/>
                <a:ext cx="170580" cy="378464"/>
              </a:xfrm>
              <a:prstGeom prst="rect">
                <a:avLst/>
              </a:prstGeom>
            </p:spPr>
          </p:pic>
          <p:pic>
            <p:nvPicPr>
              <p:cNvPr id="61" name="Picture 60" descr="ie_Clipart_Fre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564682" y="5980169"/>
                <a:ext cx="351123" cy="451840"/>
              </a:xfrm>
              <a:prstGeom prst="rect">
                <a:avLst/>
              </a:prstGeom>
            </p:spPr>
          </p:pic>
          <p:pic>
            <p:nvPicPr>
              <p:cNvPr id="62" name="Picture 61" descr="co_Clipart_Free.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420887" y="7366618"/>
                <a:ext cx="351123" cy="451840"/>
              </a:xfrm>
              <a:prstGeom prst="rect">
                <a:avLst/>
              </a:prstGeom>
            </p:spPr>
          </p:pic>
          <p:pic>
            <p:nvPicPr>
              <p:cNvPr id="63" name="Picture 62" descr="fr_Clipart_Free.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750442" y="6816397"/>
                <a:ext cx="351123" cy="451840"/>
              </a:xfrm>
              <a:prstGeom prst="rect">
                <a:avLst/>
              </a:prstGeom>
            </p:spPr>
          </p:pic>
        </p:grpSp>
        <p:pic>
          <p:nvPicPr>
            <p:cNvPr id="69" name="Picture 68" descr="spider_web_diagram.gi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00817" y="2728664"/>
              <a:ext cx="2330671" cy="2220520"/>
            </a:xfrm>
            <a:prstGeom prst="rect">
              <a:avLst/>
            </a:prstGeom>
          </p:spPr>
        </p:pic>
        <p:sp>
          <p:nvSpPr>
            <p:cNvPr id="72" name="Right Arrow 71"/>
            <p:cNvSpPr/>
            <p:nvPr/>
          </p:nvSpPr>
          <p:spPr>
            <a:xfrm rot="20352864">
              <a:off x="2489060" y="3334094"/>
              <a:ext cx="608467" cy="48578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73" name="Right Arrow 72"/>
            <p:cNvSpPr/>
            <p:nvPr/>
          </p:nvSpPr>
          <p:spPr>
            <a:xfrm rot="1167124">
              <a:off x="5954856" y="3470527"/>
              <a:ext cx="525113" cy="48578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75" name="Right Arrow 74"/>
            <p:cNvSpPr/>
            <p:nvPr/>
          </p:nvSpPr>
          <p:spPr>
            <a:xfrm rot="1117103">
              <a:off x="9034460" y="3634915"/>
              <a:ext cx="525113" cy="48578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80" name="Right Arrow 79"/>
            <p:cNvSpPr/>
            <p:nvPr/>
          </p:nvSpPr>
          <p:spPr>
            <a:xfrm rot="1167124">
              <a:off x="2522017" y="5176756"/>
              <a:ext cx="525113" cy="48578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pic>
          <p:nvPicPr>
            <p:cNvPr id="81" name="Picture 80"/>
            <p:cNvPicPr>
              <a:picLocks noChangeAspect="1"/>
            </p:cNvPicPr>
            <p:nvPr/>
          </p:nvPicPr>
          <p:blipFill>
            <a:blip r:embed="rId11"/>
            <a:stretch>
              <a:fillRect/>
            </a:stretch>
          </p:blipFill>
          <p:spPr>
            <a:xfrm>
              <a:off x="3447126" y="2569793"/>
              <a:ext cx="2076396" cy="1021178"/>
            </a:xfrm>
            <a:prstGeom prst="rect">
              <a:avLst/>
            </a:prstGeom>
          </p:spPr>
        </p:pic>
        <p:sp>
          <p:nvSpPr>
            <p:cNvPr id="82" name="Right Arrow 81"/>
            <p:cNvSpPr/>
            <p:nvPr/>
          </p:nvSpPr>
          <p:spPr>
            <a:xfrm rot="20352864">
              <a:off x="5936881" y="4914560"/>
              <a:ext cx="608467" cy="48578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83" name="Right Arrow 82"/>
            <p:cNvSpPr/>
            <p:nvPr/>
          </p:nvSpPr>
          <p:spPr>
            <a:xfrm>
              <a:off x="2696529" y="4234465"/>
              <a:ext cx="3577590" cy="26378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3" name="Curved Left Arrow 2"/>
            <p:cNvSpPr/>
            <p:nvPr/>
          </p:nvSpPr>
          <p:spPr>
            <a:xfrm>
              <a:off x="4469364" y="3754227"/>
              <a:ext cx="436622" cy="114852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84" name="Curved Left Arrow 83"/>
            <p:cNvSpPr/>
            <p:nvPr/>
          </p:nvSpPr>
          <p:spPr>
            <a:xfrm rot="10800000">
              <a:off x="3681018" y="3727041"/>
              <a:ext cx="436622" cy="114852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4" name="TextBox 3"/>
            <p:cNvSpPr txBox="1"/>
            <p:nvPr/>
          </p:nvSpPr>
          <p:spPr>
            <a:xfrm>
              <a:off x="6700188" y="2448643"/>
              <a:ext cx="2137410" cy="384721"/>
            </a:xfrm>
            <a:prstGeom prst="rect">
              <a:avLst/>
            </a:prstGeom>
            <a:solidFill>
              <a:srgbClr val="FFFF00"/>
            </a:solidFill>
          </p:spPr>
          <p:txBody>
            <a:bodyPr wrap="square" rtlCol="0">
              <a:spAutoFit/>
            </a:bodyPr>
            <a:lstStyle/>
            <a:p>
              <a:pPr algn="ctr"/>
              <a:r>
                <a:rPr lang="en-US" dirty="0" err="1">
                  <a:solidFill>
                    <a:srgbClr val="000000"/>
                  </a:solidFill>
                </a:rPr>
                <a:t>Heterog</a:t>
              </a:r>
              <a:r>
                <a:rPr lang="en-US" dirty="0">
                  <a:solidFill>
                    <a:srgbClr val="000000"/>
                  </a:solidFill>
                </a:rPr>
                <a:t>. networks</a:t>
              </a:r>
            </a:p>
          </p:txBody>
        </p:sp>
        <p:sp>
          <p:nvSpPr>
            <p:cNvPr id="86" name="TextBox 85"/>
            <p:cNvSpPr txBox="1"/>
            <p:nvPr/>
          </p:nvSpPr>
          <p:spPr>
            <a:xfrm>
              <a:off x="4868080" y="3472428"/>
              <a:ext cx="947321" cy="384721"/>
            </a:xfrm>
            <a:prstGeom prst="rect">
              <a:avLst/>
            </a:prstGeom>
            <a:solidFill>
              <a:srgbClr val="FFFF00"/>
            </a:solidFill>
          </p:spPr>
          <p:txBody>
            <a:bodyPr wrap="square" rtlCol="0">
              <a:spAutoFit/>
            </a:bodyPr>
            <a:lstStyle/>
            <a:p>
              <a:pPr algn="ctr"/>
              <a:r>
                <a:rPr lang="en-US" dirty="0">
                  <a:solidFill>
                    <a:srgbClr val="000000"/>
                  </a:solidFill>
                </a:rPr>
                <a:t>Phrases</a:t>
              </a:r>
            </a:p>
          </p:txBody>
        </p:sp>
        <p:sp>
          <p:nvSpPr>
            <p:cNvPr id="87" name="TextBox 86"/>
            <p:cNvSpPr txBox="1"/>
            <p:nvPr/>
          </p:nvSpPr>
          <p:spPr>
            <a:xfrm>
              <a:off x="3425792" y="6449591"/>
              <a:ext cx="1655058" cy="384721"/>
            </a:xfrm>
            <a:prstGeom prst="rect">
              <a:avLst/>
            </a:prstGeom>
            <a:solidFill>
              <a:srgbClr val="FFFF00"/>
            </a:solidFill>
          </p:spPr>
          <p:txBody>
            <a:bodyPr wrap="square" rtlCol="0">
              <a:spAutoFit/>
            </a:bodyPr>
            <a:lstStyle/>
            <a:p>
              <a:pPr algn="ctr"/>
              <a:r>
                <a:rPr lang="en-US" dirty="0">
                  <a:solidFill>
                    <a:srgbClr val="000000"/>
                  </a:solidFill>
                </a:rPr>
                <a:t>Typed entities</a:t>
              </a:r>
            </a:p>
          </p:txBody>
        </p:sp>
        <p:sp>
          <p:nvSpPr>
            <p:cNvPr id="88" name="TextBox 87"/>
            <p:cNvSpPr txBox="1"/>
            <p:nvPr/>
          </p:nvSpPr>
          <p:spPr>
            <a:xfrm>
              <a:off x="556493" y="2810300"/>
              <a:ext cx="1521698" cy="384721"/>
            </a:xfrm>
            <a:prstGeom prst="rect">
              <a:avLst/>
            </a:prstGeom>
            <a:solidFill>
              <a:srgbClr val="FFFF00"/>
            </a:solidFill>
          </p:spPr>
          <p:txBody>
            <a:bodyPr wrap="square" rtlCol="0">
              <a:spAutoFit/>
            </a:bodyPr>
            <a:lstStyle/>
            <a:p>
              <a:pPr algn="ctr"/>
              <a:r>
                <a:rPr lang="en-US" dirty="0">
                  <a:solidFill>
                    <a:srgbClr val="000000"/>
                  </a:solidFill>
                </a:rPr>
                <a:t>Text Corpus</a:t>
              </a:r>
            </a:p>
          </p:txBody>
        </p:sp>
        <p:sp>
          <p:nvSpPr>
            <p:cNvPr id="89" name="TextBox 88"/>
            <p:cNvSpPr txBox="1"/>
            <p:nvPr/>
          </p:nvSpPr>
          <p:spPr>
            <a:xfrm>
              <a:off x="9875689" y="5515336"/>
              <a:ext cx="1547232" cy="384721"/>
            </a:xfrm>
            <a:prstGeom prst="rect">
              <a:avLst/>
            </a:prstGeom>
            <a:solidFill>
              <a:srgbClr val="FFFF00"/>
            </a:solidFill>
          </p:spPr>
          <p:txBody>
            <a:bodyPr wrap="square" rtlCol="0">
              <a:spAutoFit/>
            </a:bodyPr>
            <a:lstStyle/>
            <a:p>
              <a:pPr algn="ctr"/>
              <a:r>
                <a:rPr lang="en-US" dirty="0">
                  <a:solidFill>
                    <a:srgbClr val="000000"/>
                  </a:solidFill>
                </a:rPr>
                <a:t>Knowledge </a:t>
              </a:r>
            </a:p>
          </p:txBody>
        </p:sp>
        <p:pic>
          <p:nvPicPr>
            <p:cNvPr id="6" name="Picture 5"/>
            <p:cNvPicPr>
              <a:picLocks noChangeAspect="1"/>
            </p:cNvPicPr>
            <p:nvPr/>
          </p:nvPicPr>
          <p:blipFill>
            <a:blip r:embed="rId12"/>
            <a:stretch>
              <a:fillRect/>
            </a:stretch>
          </p:blipFill>
          <p:spPr>
            <a:xfrm>
              <a:off x="9875689" y="3353658"/>
              <a:ext cx="1336134" cy="2025399"/>
            </a:xfrm>
            <a:prstGeom prst="rect">
              <a:avLst/>
            </a:prstGeom>
          </p:spPr>
        </p:pic>
        <p:pic>
          <p:nvPicPr>
            <p:cNvPr id="85" name="Picture 84"/>
            <p:cNvPicPr>
              <a:picLocks noChangeAspect="1"/>
            </p:cNvPicPr>
            <p:nvPr/>
          </p:nvPicPr>
          <p:blipFill>
            <a:blip r:embed="rId13"/>
            <a:stretch>
              <a:fillRect/>
            </a:stretch>
          </p:blipFill>
          <p:spPr>
            <a:xfrm>
              <a:off x="534326" y="5173461"/>
              <a:ext cx="1613241" cy="1479623"/>
            </a:xfrm>
            <a:prstGeom prst="rect">
              <a:avLst/>
            </a:prstGeom>
          </p:spPr>
        </p:pic>
        <p:sp>
          <p:nvSpPr>
            <p:cNvPr id="92" name="TextBox 91"/>
            <p:cNvSpPr txBox="1"/>
            <p:nvPr/>
          </p:nvSpPr>
          <p:spPr>
            <a:xfrm>
              <a:off x="291275" y="6134981"/>
              <a:ext cx="1299732" cy="384721"/>
            </a:xfrm>
            <a:prstGeom prst="rect">
              <a:avLst/>
            </a:prstGeom>
            <a:solidFill>
              <a:srgbClr val="FFFF00"/>
            </a:solidFill>
          </p:spPr>
          <p:txBody>
            <a:bodyPr wrap="square" rtlCol="0">
              <a:spAutoFit/>
            </a:bodyPr>
            <a:lstStyle/>
            <a:p>
              <a:pPr algn="ctr"/>
              <a:r>
                <a:rPr lang="en-US" dirty="0">
                  <a:solidFill>
                    <a:srgbClr val="000000"/>
                  </a:solidFill>
                </a:rPr>
                <a:t>General KB</a:t>
              </a:r>
            </a:p>
          </p:txBody>
        </p:sp>
        <p:sp>
          <p:nvSpPr>
            <p:cNvPr id="90" name="Plus 89"/>
            <p:cNvSpPr/>
            <p:nvPr/>
          </p:nvSpPr>
          <p:spPr>
            <a:xfrm>
              <a:off x="1087983" y="4756120"/>
              <a:ext cx="458718" cy="506367"/>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TextBox 35"/>
            <p:cNvSpPr txBox="1"/>
            <p:nvPr/>
          </p:nvSpPr>
          <p:spPr>
            <a:xfrm>
              <a:off x="6500817" y="6387764"/>
              <a:ext cx="2799852" cy="384721"/>
            </a:xfrm>
            <a:prstGeom prst="rect">
              <a:avLst/>
            </a:prstGeom>
            <a:solidFill>
              <a:srgbClr val="FFFF00"/>
            </a:solidFill>
          </p:spPr>
          <p:txBody>
            <a:bodyPr wrap="square" rtlCol="0">
              <a:spAutoFit/>
            </a:bodyPr>
            <a:lstStyle/>
            <a:p>
              <a:pPr algn="ctr"/>
              <a:r>
                <a:rPr lang="en-US">
                  <a:solidFill>
                    <a:srgbClr val="000000"/>
                  </a:solidFill>
                </a:rPr>
                <a:t>Multi-dimensional Cubes</a:t>
              </a:r>
              <a:endParaRPr lang="en-US" dirty="0">
                <a:solidFill>
                  <a:srgbClr val="000000"/>
                </a:solidFill>
              </a:endParaRPr>
            </a:p>
          </p:txBody>
        </p:sp>
        <p:sp>
          <p:nvSpPr>
            <p:cNvPr id="37" name="Right Arrow 36"/>
            <p:cNvSpPr/>
            <p:nvPr/>
          </p:nvSpPr>
          <p:spPr>
            <a:xfrm rot="19741956">
              <a:off x="9080106" y="4848218"/>
              <a:ext cx="525113" cy="48578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grpSp>
    </p:spTree>
    <p:extLst>
      <p:ext uri="{BB962C8B-B14F-4D97-AF65-F5344CB8AC3E}">
        <p14:creationId xmlns:p14="http://schemas.microsoft.com/office/powerpoint/2010/main" val="22375819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spcAft>
                <a:spcPts val="600"/>
              </a:spcAft>
            </a:pPr>
            <a:r>
              <a:rPr lang="en-US" sz="4000" dirty="0"/>
              <a:t>Document Clustering: </a:t>
            </a:r>
            <a:r>
              <a:rPr lang="en-US" altLang="zh-CN" sz="4000" dirty="0"/>
              <a:t>Experiment Setting</a:t>
            </a:r>
          </a:p>
        </p:txBody>
      </p:sp>
      <p:sp>
        <p:nvSpPr>
          <p:cNvPr id="3" name="Content Placeholder 2"/>
          <p:cNvSpPr>
            <a:spLocks noGrp="1"/>
          </p:cNvSpPr>
          <p:nvPr>
            <p:ph idx="1"/>
          </p:nvPr>
        </p:nvSpPr>
        <p:spPr>
          <a:xfrm>
            <a:off x="575459" y="1241181"/>
            <a:ext cx="11145489" cy="5312422"/>
          </a:xfrm>
        </p:spPr>
        <p:txBody>
          <a:bodyPr/>
          <a:lstStyle/>
          <a:p>
            <a:r>
              <a:rPr lang="en-US" altLang="zh-CN" sz="2400" dirty="0"/>
              <a:t>Data and Measures</a:t>
            </a:r>
          </a:p>
          <a:p>
            <a:pPr lvl="1"/>
            <a:r>
              <a:rPr lang="en-US" altLang="zh-CN" sz="2400" dirty="0"/>
              <a:t>Train document embedding on 20News dataset (20 classes) </a:t>
            </a:r>
          </a:p>
          <a:p>
            <a:pPr lvl="1"/>
            <a:r>
              <a:rPr lang="en-US" altLang="zh-CN" sz="2400" dirty="0"/>
              <a:t>Perform K-means and Spherical K-means (SK-means)</a:t>
            </a:r>
          </a:p>
          <a:p>
            <a:pPr lvl="1"/>
            <a:r>
              <a:rPr lang="en-US" altLang="zh-CN" sz="2400" dirty="0"/>
              <a:t>Metrics: Mutual Information (MI), Normalized Mutual Information (NMI), Adjusted Rand Index (ARI), and Purity</a:t>
            </a:r>
          </a:p>
          <a:p>
            <a:pPr lvl="1"/>
            <a:r>
              <a:rPr lang="en-US" altLang="zh-CN" sz="2400" dirty="0"/>
              <a:t>Run clustering 10 times and report the above metrics with mean and standard deviation</a:t>
            </a:r>
          </a:p>
          <a:p>
            <a:r>
              <a:rPr lang="en-US" altLang="zh-CN" sz="2400" dirty="0"/>
              <a:t>Baselines:</a:t>
            </a:r>
          </a:p>
          <a:p>
            <a:pPr lvl="1"/>
            <a:r>
              <a:rPr lang="en-US" altLang="zh-CN" sz="2400" dirty="0"/>
              <a:t>Euclidian Space: Avg. Word2Vec, BERT</a:t>
            </a:r>
          </a:p>
          <a:p>
            <a:pPr lvl="2"/>
            <a:r>
              <a:rPr lang="en-US" altLang="zh-CN" sz="2400" dirty="0"/>
              <a:t>SIF: Simple but tough-to-beat baseline for sentence embeddings. In ICLR, 2017</a:t>
            </a:r>
          </a:p>
          <a:p>
            <a:pPr lvl="2"/>
            <a:r>
              <a:rPr lang="en-US" altLang="zh-CN" sz="2400" dirty="0"/>
              <a:t>Doc2Vec: Distributed representations of sentences and documents. In ICML, 2014</a:t>
            </a:r>
          </a:p>
          <a:p>
            <a:pPr lvl="1"/>
            <a:r>
              <a:rPr lang="en-US" altLang="zh-CN" sz="2400" dirty="0"/>
              <a:t>Spherical Space: </a:t>
            </a:r>
            <a:r>
              <a:rPr lang="en-US" altLang="zh-CN" sz="2400" dirty="0" err="1"/>
              <a:t>JoSE</a:t>
            </a:r>
            <a:r>
              <a:rPr lang="en-US" altLang="zh-CN" sz="2400" dirty="0"/>
              <a:t> (our full model)</a:t>
            </a:r>
          </a:p>
          <a:p>
            <a:pPr lvl="1"/>
            <a:endParaRPr lang="en-US" altLang="zh-CN" sz="2400" dirty="0"/>
          </a:p>
          <a:p>
            <a:pPr>
              <a:spcAft>
                <a:spcPts val="600"/>
              </a:spcAft>
            </a:pPr>
            <a:endParaRPr lang="en-US" altLang="zh-CN" sz="2400" dirty="0"/>
          </a:p>
        </p:txBody>
      </p:sp>
    </p:spTree>
    <p:extLst>
      <p:ext uri="{BB962C8B-B14F-4D97-AF65-F5344CB8AC3E}">
        <p14:creationId xmlns:p14="http://schemas.microsoft.com/office/powerpoint/2010/main" val="32604742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19D602F-C350-4DF9-AE48-D6D918425A1D}"/>
              </a:ext>
            </a:extLst>
          </p:cNvPr>
          <p:cNvPicPr>
            <a:picLocks noChangeAspect="1"/>
          </p:cNvPicPr>
          <p:nvPr/>
        </p:nvPicPr>
        <p:blipFill>
          <a:blip r:embed="rId3"/>
          <a:stretch>
            <a:fillRect/>
          </a:stretch>
        </p:blipFill>
        <p:spPr>
          <a:xfrm>
            <a:off x="816110" y="1261246"/>
            <a:ext cx="10122400" cy="3699373"/>
          </a:xfrm>
          <a:prstGeom prst="rect">
            <a:avLst/>
          </a:prstGeom>
        </p:spPr>
      </p:pic>
      <p:sp>
        <p:nvSpPr>
          <p:cNvPr id="2" name="Title 1"/>
          <p:cNvSpPr>
            <a:spLocks noGrp="1"/>
          </p:cNvSpPr>
          <p:nvPr>
            <p:ph type="title"/>
          </p:nvPr>
        </p:nvSpPr>
        <p:spPr/>
        <p:txBody>
          <a:bodyPr>
            <a:noAutofit/>
          </a:bodyPr>
          <a:lstStyle/>
          <a:p>
            <a:pPr marL="547688">
              <a:lnSpc>
                <a:spcPct val="100000"/>
              </a:lnSpc>
              <a:spcAft>
                <a:spcPts val="600"/>
              </a:spcAft>
              <a:defRPr/>
            </a:pPr>
            <a:r>
              <a:rPr lang="en-US" sz="4000" dirty="0"/>
              <a:t>Document Clustering: Performance Comparison</a:t>
            </a:r>
            <a:endParaRPr lang="en-US" altLang="zh-CN" sz="4000" dirty="0"/>
          </a:p>
        </p:txBody>
      </p:sp>
      <p:sp>
        <p:nvSpPr>
          <p:cNvPr id="7" name="TextBox 6">
            <a:extLst>
              <a:ext uri="{FF2B5EF4-FFF2-40B4-BE49-F238E27FC236}">
                <a16:creationId xmlns:a16="http://schemas.microsoft.com/office/drawing/2014/main" id="{18E762BB-1E9C-4CBA-B1F1-28CCA012D8B1}"/>
              </a:ext>
            </a:extLst>
          </p:cNvPr>
          <p:cNvSpPr txBox="1"/>
          <p:nvPr/>
        </p:nvSpPr>
        <p:spPr>
          <a:xfrm>
            <a:off x="631457" y="5083974"/>
            <a:ext cx="10929085" cy="1800493"/>
          </a:xfrm>
          <a:prstGeom prst="rect">
            <a:avLst/>
          </a:prstGeom>
          <a:noFill/>
        </p:spPr>
        <p:txBody>
          <a:bodyPr wrap="square" rtlCol="0">
            <a:spAutoFit/>
          </a:bodyPr>
          <a:lstStyle/>
          <a:p>
            <a:pPr marL="341304" indent="-341304" defTabSz="914353">
              <a:spcBef>
                <a:spcPts val="600"/>
              </a:spcBef>
              <a:buClr>
                <a:srgbClr val="0000CC"/>
              </a:buClr>
              <a:buSzPct val="80000"/>
              <a:buFontTx/>
              <a:buChar char="❑"/>
              <a:defRPr sz="2400"/>
            </a:pPr>
            <a:r>
              <a:rPr lang="en-US" altLang="zh-CN" sz="2400" dirty="0"/>
              <a:t>Embedding quality is generally more important than clustering algorithms</a:t>
            </a:r>
          </a:p>
          <a:p>
            <a:pPr marL="798482" lvl="1" indent="-341304" defTabSz="914353">
              <a:spcBef>
                <a:spcPts val="600"/>
              </a:spcBef>
              <a:buClr>
                <a:srgbClr val="0000CC"/>
              </a:buClr>
              <a:buSzPct val="80000"/>
              <a:buFontTx/>
              <a:buChar char="❑"/>
              <a:defRPr sz="2400"/>
            </a:pPr>
            <a:r>
              <a:rPr lang="en-US" altLang="zh-CN" sz="2400" dirty="0"/>
              <a:t>Using spherical K-Means only gives marginal performance boost over K-Means</a:t>
            </a:r>
          </a:p>
          <a:p>
            <a:pPr marL="798482" lvl="1" indent="-341304" defTabSz="914353">
              <a:spcBef>
                <a:spcPts val="600"/>
              </a:spcBef>
              <a:buClr>
                <a:srgbClr val="0000CC"/>
              </a:buClr>
              <a:buSzPct val="80000"/>
              <a:buFontTx/>
              <a:buChar char="❑"/>
              <a:defRPr sz="2400"/>
            </a:pPr>
            <a:r>
              <a:rPr lang="en-US" altLang="zh-CN" sz="2400" dirty="0" err="1"/>
              <a:t>JoSE</a:t>
            </a:r>
            <a:r>
              <a:rPr lang="en-US" altLang="zh-CN" sz="2400" dirty="0"/>
              <a:t> embedding remains optimal regardless of clustering algorithms</a:t>
            </a:r>
          </a:p>
          <a:p>
            <a:pPr marL="341304" indent="-341304" defTabSz="914353">
              <a:spcBef>
                <a:spcPts val="600"/>
              </a:spcBef>
              <a:buClr>
                <a:srgbClr val="0000CC"/>
              </a:buClr>
              <a:buSzPct val="80000"/>
              <a:buFontTx/>
              <a:buChar char="❑"/>
              <a:defRPr sz="2400"/>
            </a:pPr>
            <a:endParaRPr lang="en-US" altLang="zh-CN" sz="2400" dirty="0"/>
          </a:p>
        </p:txBody>
      </p:sp>
    </p:spTree>
    <p:extLst>
      <p:ext uri="{BB962C8B-B14F-4D97-AF65-F5344CB8AC3E}">
        <p14:creationId xmlns:p14="http://schemas.microsoft.com/office/powerpoint/2010/main" val="15437893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spcAft>
                <a:spcPts val="600"/>
              </a:spcAft>
            </a:pPr>
            <a:r>
              <a:rPr lang="en-US" sz="4000" dirty="0"/>
              <a:t>Document Classification: </a:t>
            </a:r>
            <a:r>
              <a:rPr lang="en-US" altLang="zh-CN" sz="4000" dirty="0"/>
              <a:t>Experiment Results</a:t>
            </a:r>
          </a:p>
        </p:txBody>
      </p:sp>
      <p:sp>
        <p:nvSpPr>
          <p:cNvPr id="3" name="Content Placeholder 2"/>
          <p:cNvSpPr>
            <a:spLocks noGrp="1"/>
          </p:cNvSpPr>
          <p:nvPr>
            <p:ph idx="1"/>
          </p:nvPr>
        </p:nvSpPr>
        <p:spPr>
          <a:xfrm>
            <a:off x="575459" y="1184031"/>
            <a:ext cx="10900261" cy="2656211"/>
          </a:xfrm>
        </p:spPr>
        <p:txBody>
          <a:bodyPr/>
          <a:lstStyle/>
          <a:p>
            <a:r>
              <a:rPr lang="en-US" altLang="zh-CN" sz="2400" dirty="0"/>
              <a:t>Train doc embedding on 20News (20 classes) and Movie review (2 classes) dataset</a:t>
            </a:r>
          </a:p>
          <a:p>
            <a:r>
              <a:rPr lang="en-US" altLang="zh-CN" sz="2400" dirty="0"/>
              <a:t>Perform k-NN classification (k=3): similar comparison results with k from [1, 10]</a:t>
            </a:r>
          </a:p>
          <a:p>
            <a:pPr lvl="1">
              <a:spcAft>
                <a:spcPts val="600"/>
              </a:spcAft>
            </a:pPr>
            <a:r>
              <a:rPr lang="en-US" altLang="zh-CN" sz="2400" dirty="0"/>
              <a:t>k-NN is non-parametric and directly reflect how well the topology of the embedding space captures document-level semantics</a:t>
            </a:r>
          </a:p>
          <a:p>
            <a:r>
              <a:rPr lang="en-US" altLang="zh-CN" sz="2400" dirty="0"/>
              <a:t>Metrics: Macro-F1 &amp; Micro-F1</a:t>
            </a:r>
          </a:p>
          <a:p>
            <a:r>
              <a:rPr lang="en-US" altLang="zh-CN" sz="2400" dirty="0"/>
              <a:t>Baselines: Same with document clustering</a:t>
            </a:r>
          </a:p>
          <a:p>
            <a:pPr>
              <a:spcAft>
                <a:spcPts val="600"/>
              </a:spcAft>
            </a:pPr>
            <a:endParaRPr lang="en-US" altLang="zh-CN" sz="2400" dirty="0"/>
          </a:p>
        </p:txBody>
      </p:sp>
      <p:pic>
        <p:nvPicPr>
          <p:cNvPr id="4" name="Picture 3">
            <a:extLst>
              <a:ext uri="{FF2B5EF4-FFF2-40B4-BE49-F238E27FC236}">
                <a16:creationId xmlns:a16="http://schemas.microsoft.com/office/drawing/2014/main" id="{05B207AA-4090-C541-A0C2-55CB4ED4E9A5}"/>
              </a:ext>
            </a:extLst>
          </p:cNvPr>
          <p:cNvPicPr>
            <a:picLocks noChangeAspect="1"/>
          </p:cNvPicPr>
          <p:nvPr/>
        </p:nvPicPr>
        <p:blipFill>
          <a:blip r:embed="rId3"/>
          <a:stretch>
            <a:fillRect/>
          </a:stretch>
        </p:blipFill>
        <p:spPr>
          <a:xfrm>
            <a:off x="955624" y="3840242"/>
            <a:ext cx="9886363" cy="3039677"/>
          </a:xfrm>
          <a:prstGeom prst="rect">
            <a:avLst/>
          </a:prstGeom>
        </p:spPr>
      </p:pic>
    </p:spTree>
    <p:extLst>
      <p:ext uri="{BB962C8B-B14F-4D97-AF65-F5344CB8AC3E}">
        <p14:creationId xmlns:p14="http://schemas.microsoft.com/office/powerpoint/2010/main" val="30167770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474" y="221680"/>
            <a:ext cx="12488779" cy="738909"/>
          </a:xfrm>
        </p:spPr>
        <p:txBody>
          <a:bodyPr>
            <a:normAutofit/>
          </a:bodyPr>
          <a:lstStyle/>
          <a:p>
            <a:pPr defTabSz="1219110"/>
            <a:r>
              <a:rPr lang="en-US" dirty="0"/>
              <a:t>Training Efficiency &amp; Case Studies</a:t>
            </a:r>
            <a:endParaRPr lang="en-US" b="1" dirty="0">
              <a:solidFill>
                <a:prstClr val="black"/>
              </a:solidFill>
            </a:endParaRPr>
          </a:p>
        </p:txBody>
      </p:sp>
      <p:sp>
        <p:nvSpPr>
          <p:cNvPr id="3" name="Content Placeholder 2"/>
          <p:cNvSpPr>
            <a:spLocks noGrp="1"/>
          </p:cNvSpPr>
          <p:nvPr>
            <p:ph idx="1"/>
          </p:nvPr>
        </p:nvSpPr>
        <p:spPr>
          <a:xfrm>
            <a:off x="276537" y="1228625"/>
            <a:ext cx="5066295" cy="2549195"/>
          </a:xfrm>
        </p:spPr>
        <p:txBody>
          <a:bodyPr/>
          <a:lstStyle/>
          <a:p>
            <a:pPr>
              <a:spcAft>
                <a:spcPts val="600"/>
              </a:spcAft>
            </a:pPr>
            <a:r>
              <a:rPr lang="en-US" altLang="zh-CN" sz="2400" dirty="0"/>
              <a:t>Training efficiency</a:t>
            </a:r>
          </a:p>
          <a:p>
            <a:pPr>
              <a:spcAft>
                <a:spcPts val="600"/>
              </a:spcAft>
            </a:pPr>
            <a:endParaRPr lang="en-US" altLang="zh-CN" sz="2400" dirty="0"/>
          </a:p>
          <a:p>
            <a:pPr>
              <a:spcAft>
                <a:spcPts val="600"/>
              </a:spcAft>
            </a:pPr>
            <a:endParaRPr lang="en-US" altLang="zh-CN" sz="2400" dirty="0"/>
          </a:p>
          <a:p>
            <a:pPr>
              <a:spcAft>
                <a:spcPts val="600"/>
              </a:spcAft>
            </a:pPr>
            <a:r>
              <a:rPr lang="en-US" altLang="zh-CN" sz="2400" dirty="0"/>
              <a:t>Acronym </a:t>
            </a:r>
            <a:r>
              <a:rPr lang="en-US" altLang="zh-CN" sz="2400" dirty="0">
                <a:latin typeface="Calibri" panose="020F0502020204030204" pitchFamily="34" charset="0"/>
              </a:rPr>
              <a:t>→ </a:t>
            </a:r>
            <a:r>
              <a:rPr lang="en-US" altLang="zh-CN" sz="2400" dirty="0"/>
              <a:t>similar words </a:t>
            </a:r>
          </a:p>
          <a:p>
            <a:pPr>
              <a:spcAft>
                <a:spcPts val="600"/>
              </a:spcAft>
            </a:pPr>
            <a:endParaRPr lang="en-US" altLang="zh-CN" sz="2400" dirty="0"/>
          </a:p>
        </p:txBody>
      </p:sp>
      <p:pic>
        <p:nvPicPr>
          <p:cNvPr id="7" name="Picture 6">
            <a:extLst>
              <a:ext uri="{FF2B5EF4-FFF2-40B4-BE49-F238E27FC236}">
                <a16:creationId xmlns:a16="http://schemas.microsoft.com/office/drawing/2014/main" id="{C7142497-3711-4660-96F6-7E4C6A4B9FD5}"/>
              </a:ext>
            </a:extLst>
          </p:cNvPr>
          <p:cNvPicPr>
            <a:picLocks noChangeAspect="1"/>
          </p:cNvPicPr>
          <p:nvPr/>
        </p:nvPicPr>
        <p:blipFill>
          <a:blip r:embed="rId3"/>
          <a:stretch>
            <a:fillRect/>
          </a:stretch>
        </p:blipFill>
        <p:spPr>
          <a:xfrm>
            <a:off x="4926330" y="1309488"/>
            <a:ext cx="6989133" cy="1471585"/>
          </a:xfrm>
          <a:prstGeom prst="rect">
            <a:avLst/>
          </a:prstGeom>
        </p:spPr>
      </p:pic>
      <p:pic>
        <p:nvPicPr>
          <p:cNvPr id="8" name="图片 2">
            <a:extLst>
              <a:ext uri="{FF2B5EF4-FFF2-40B4-BE49-F238E27FC236}">
                <a16:creationId xmlns:a16="http://schemas.microsoft.com/office/drawing/2014/main" id="{4D81A0E3-F0E7-4667-BD07-88A9624D8B69}"/>
              </a:ext>
            </a:extLst>
          </p:cNvPr>
          <p:cNvPicPr>
            <a:picLocks noChangeAspect="1"/>
          </p:cNvPicPr>
          <p:nvPr/>
        </p:nvPicPr>
        <p:blipFill>
          <a:blip r:embed="rId4"/>
          <a:stretch>
            <a:fillRect/>
          </a:stretch>
        </p:blipFill>
        <p:spPr>
          <a:xfrm>
            <a:off x="138661" y="3345809"/>
            <a:ext cx="5293324" cy="3251571"/>
          </a:xfrm>
          <a:prstGeom prst="rect">
            <a:avLst/>
          </a:prstGeom>
        </p:spPr>
      </p:pic>
      <p:pic>
        <p:nvPicPr>
          <p:cNvPr id="9" name="图片 5">
            <a:extLst>
              <a:ext uri="{FF2B5EF4-FFF2-40B4-BE49-F238E27FC236}">
                <a16:creationId xmlns:a16="http://schemas.microsoft.com/office/drawing/2014/main" id="{C2672951-F474-41E0-B918-5BE5819E4F66}"/>
              </a:ext>
            </a:extLst>
          </p:cNvPr>
          <p:cNvPicPr>
            <a:picLocks noChangeAspect="1"/>
          </p:cNvPicPr>
          <p:nvPr/>
        </p:nvPicPr>
        <p:blipFill>
          <a:blip r:embed="rId5"/>
          <a:stretch>
            <a:fillRect/>
          </a:stretch>
        </p:blipFill>
        <p:spPr>
          <a:xfrm>
            <a:off x="5607377" y="3345809"/>
            <a:ext cx="6308086" cy="3251570"/>
          </a:xfrm>
          <a:prstGeom prst="rect">
            <a:avLst/>
          </a:prstGeom>
        </p:spPr>
      </p:pic>
      <p:sp>
        <p:nvSpPr>
          <p:cNvPr id="10" name="Content Placeholder 2">
            <a:extLst>
              <a:ext uri="{FF2B5EF4-FFF2-40B4-BE49-F238E27FC236}">
                <a16:creationId xmlns:a16="http://schemas.microsoft.com/office/drawing/2014/main" id="{EC355315-3A17-488C-9D0D-C684152C52E8}"/>
              </a:ext>
            </a:extLst>
          </p:cNvPr>
          <p:cNvSpPr txBox="1">
            <a:spLocks/>
          </p:cNvSpPr>
          <p:nvPr/>
        </p:nvSpPr>
        <p:spPr>
          <a:xfrm>
            <a:off x="6063915" y="2781073"/>
            <a:ext cx="5066295" cy="411641"/>
          </a:xfrm>
          <a:prstGeom prst="rect">
            <a:avLst/>
          </a:prstGeom>
        </p:spPr>
        <p:txBody>
          <a:bodyPr vert="horz" lIns="91436" tIns="45718" rIns="91436" bIns="45718" rtlCol="0">
            <a:noAutofit/>
          </a:bodyPr>
          <a:lstStyle>
            <a:lvl1pPr marL="461951" indent="-461951" algn="l" defTabSz="914354"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800" kern="1200">
                <a:solidFill>
                  <a:schemeClr val="tx1"/>
                </a:solidFill>
                <a:latin typeface="+mn-lt"/>
                <a:ea typeface="+mn-ea"/>
                <a:cs typeface="+mn-cs"/>
              </a:defRPr>
            </a:lvl1pPr>
            <a:lvl2pPr marL="738170" indent="-538149" algn="l" defTabSz="914354"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800" kern="1200">
                <a:solidFill>
                  <a:schemeClr val="tx1"/>
                </a:solidFill>
                <a:latin typeface="+mn-lt"/>
                <a:ea typeface="+mn-ea"/>
                <a:cs typeface="+mn-cs"/>
              </a:defRPr>
            </a:lvl2pPr>
            <a:lvl3pPr marL="858817" indent="-474651" algn="l" defTabSz="914354"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800" kern="1200">
                <a:solidFill>
                  <a:schemeClr val="tx1"/>
                </a:solidFill>
                <a:latin typeface="+mn-lt"/>
                <a:ea typeface="+mn-ea"/>
                <a:cs typeface="+mn-cs"/>
              </a:defRPr>
            </a:lvl3pPr>
            <a:lvl4pPr marL="1144559" indent="-522275" algn="l" defTabSz="914354"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800" kern="1200">
                <a:solidFill>
                  <a:schemeClr val="tx1"/>
                </a:solidFill>
                <a:latin typeface="+mn-lt"/>
                <a:ea typeface="+mn-ea"/>
                <a:cs typeface="+mn-cs"/>
              </a:defRPr>
            </a:lvl4pPr>
            <a:lvl5pPr marL="1376328" indent="-507987" algn="l" defTabSz="914354"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800" kern="1200">
                <a:solidFill>
                  <a:schemeClr val="tx1"/>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pPr>
              <a:spcAft>
                <a:spcPts val="600"/>
              </a:spcAft>
            </a:pPr>
            <a:r>
              <a:rPr lang="en-US" altLang="zh-CN" sz="2400" dirty="0"/>
              <a:t>Testing antonym similarity</a:t>
            </a:r>
          </a:p>
        </p:txBody>
      </p:sp>
      <p:sp>
        <p:nvSpPr>
          <p:cNvPr id="13" name="Rectangle 1027">
            <a:extLst>
              <a:ext uri="{FF2B5EF4-FFF2-40B4-BE49-F238E27FC236}">
                <a16:creationId xmlns:a16="http://schemas.microsoft.com/office/drawing/2014/main" id="{F3CB157D-2F91-2D48-B0E4-99A97F5842E2}"/>
              </a:ext>
            </a:extLst>
          </p:cNvPr>
          <p:cNvSpPr txBox="1">
            <a:spLocks noChangeArrowheads="1"/>
          </p:cNvSpPr>
          <p:nvPr/>
        </p:nvSpPr>
        <p:spPr>
          <a:xfrm>
            <a:off x="160018" y="1763737"/>
            <a:ext cx="4766311" cy="925593"/>
          </a:xfrm>
          <a:prstGeom prst="rect">
            <a:avLst/>
          </a:prstGeom>
          <a:solidFill>
            <a:srgbClr val="FFFF00"/>
          </a:solidFill>
        </p:spPr>
        <p:txBody>
          <a:bodyPr vert="horz" lIns="92075" tIns="46038" rIns="92075" bIns="46038" rtlCol="0">
            <a:noAutofit/>
          </a:bodyPr>
          <a:lstStyle>
            <a:lvl1pPr marL="341313" indent="-341313" algn="l" defTabSz="914377"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400" kern="1200">
                <a:solidFill>
                  <a:schemeClr val="tx1"/>
                </a:solidFill>
                <a:latin typeface="+mn-lt"/>
                <a:ea typeface="+mn-ea"/>
                <a:cs typeface="+mn-cs"/>
              </a:defRPr>
            </a:lvl1pPr>
            <a:lvl2pPr marL="573088" indent="-373063" algn="l" defTabSz="914377"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400" kern="1200">
                <a:solidFill>
                  <a:schemeClr val="tx1"/>
                </a:solidFill>
                <a:latin typeface="+mn-lt"/>
                <a:ea typeface="+mn-ea"/>
                <a:cs typeface="+mn-cs"/>
              </a:defRPr>
            </a:lvl2pPr>
            <a:lvl3pPr marL="684196" indent="-300031" algn="l" defTabSz="914377"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400" kern="1200">
                <a:solidFill>
                  <a:schemeClr val="tx1"/>
                </a:solidFill>
                <a:latin typeface="+mn-lt"/>
                <a:ea typeface="+mn-ea"/>
                <a:cs typeface="+mn-cs"/>
              </a:defRPr>
            </a:lvl3pPr>
            <a:lvl4pPr marL="912813" indent="-290513" algn="l" defTabSz="914377"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400" kern="1200">
                <a:solidFill>
                  <a:schemeClr val="tx1"/>
                </a:solidFill>
                <a:latin typeface="+mn-lt"/>
                <a:ea typeface="+mn-ea"/>
                <a:cs typeface="+mn-cs"/>
              </a:defRPr>
            </a:lvl4pPr>
            <a:lvl5pPr marL="1143000" indent="-274638" algn="l" defTabSz="914377"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400" kern="1200">
                <a:solidFill>
                  <a:schemeClr val="tx1"/>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pPr lvl="1">
              <a:spcAft>
                <a:spcPts val="600"/>
              </a:spcAft>
            </a:pPr>
            <a:r>
              <a:rPr lang="en-US" altLang="zh-CN" sz="2000" dirty="0">
                <a:latin typeface="+mj-lt"/>
              </a:rPr>
              <a:t>Other models’ objectives contain many non-linear operations, whereas </a:t>
            </a:r>
            <a:r>
              <a:rPr lang="en-US" altLang="zh-CN" sz="2000" dirty="0" err="1">
                <a:latin typeface="+mj-lt"/>
              </a:rPr>
              <a:t>JoSE</a:t>
            </a:r>
            <a:r>
              <a:rPr lang="en-US" altLang="zh-CN" sz="2000" dirty="0">
                <a:latin typeface="+mj-lt"/>
              </a:rPr>
              <a:t> only has linear terms in the objective</a:t>
            </a:r>
          </a:p>
        </p:txBody>
      </p:sp>
    </p:spTree>
    <p:extLst>
      <p:ext uri="{BB962C8B-B14F-4D97-AF65-F5344CB8AC3E}">
        <p14:creationId xmlns:p14="http://schemas.microsoft.com/office/powerpoint/2010/main" val="26623000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474" y="221680"/>
            <a:ext cx="12488779" cy="738909"/>
          </a:xfrm>
        </p:spPr>
        <p:txBody>
          <a:bodyPr>
            <a:normAutofit/>
          </a:bodyPr>
          <a:lstStyle/>
          <a:p>
            <a:pPr defTabSz="1219110"/>
            <a:r>
              <a:rPr lang="en-US" altLang="zh-CN" b="1" dirty="0">
                <a:ea typeface="SimSun" panose="02010600030101010101" pitchFamily="2" charset="-122"/>
              </a:rPr>
              <a:t>Outline</a:t>
            </a:r>
            <a:endParaRPr lang="en-US" b="1" dirty="0">
              <a:solidFill>
                <a:prstClr val="black"/>
              </a:solidFill>
            </a:endParaRPr>
          </a:p>
        </p:txBody>
      </p:sp>
      <p:sp>
        <p:nvSpPr>
          <p:cNvPr id="3" name="Content Placeholder 2"/>
          <p:cNvSpPr>
            <a:spLocks noGrp="1"/>
          </p:cNvSpPr>
          <p:nvPr>
            <p:ph idx="1"/>
          </p:nvPr>
        </p:nvSpPr>
        <p:spPr>
          <a:xfrm>
            <a:off x="595410" y="1098627"/>
            <a:ext cx="10937009" cy="5575401"/>
          </a:xfrm>
          <a:ln>
            <a:noFill/>
          </a:ln>
        </p:spPr>
        <p:txBody>
          <a:bodyPr/>
          <a:lstStyle/>
          <a:p>
            <a:pPr defTabSz="1219110">
              <a:spcAft>
                <a:spcPts val="600"/>
              </a:spcAft>
            </a:pPr>
            <a:r>
              <a:rPr lang="en-US" dirty="0"/>
              <a:t>Text Mining, Text Similarity and Text Embedding</a:t>
            </a:r>
            <a:endParaRPr lang="en-US" altLang="zh-CN" dirty="0">
              <a:ea typeface="SimSun" panose="02010600030101010101" pitchFamily="2" charset="-122"/>
            </a:endParaRPr>
          </a:p>
          <a:p>
            <a:pPr>
              <a:spcAft>
                <a:spcPts val="600"/>
              </a:spcAft>
            </a:pPr>
            <a:r>
              <a:rPr lang="en-US" altLang="zh-CN" dirty="0"/>
              <a:t>U</a:t>
            </a:r>
            <a:r>
              <a:rPr lang="en-US" dirty="0"/>
              <a:t>n</a:t>
            </a:r>
            <a:r>
              <a:rPr lang="en-US" altLang="zh-CN" dirty="0"/>
              <a:t>supervised</a:t>
            </a:r>
            <a:r>
              <a:rPr lang="zh-CN" altLang="en-US" dirty="0"/>
              <a:t> </a:t>
            </a:r>
            <a:r>
              <a:rPr lang="en-US" altLang="zh-CN" dirty="0"/>
              <a:t>word</a:t>
            </a:r>
            <a:r>
              <a:rPr lang="zh-CN" altLang="en-US" dirty="0"/>
              <a:t> </a:t>
            </a:r>
            <a:r>
              <a:rPr lang="en-US" altLang="zh-CN" dirty="0"/>
              <a:t>embedding</a:t>
            </a:r>
          </a:p>
          <a:p>
            <a:pPr lvl="1">
              <a:spcAft>
                <a:spcPts val="600"/>
              </a:spcAft>
            </a:pPr>
            <a:r>
              <a:rPr lang="en-US" altLang="zh-CN" dirty="0"/>
              <a:t>Context-free representation:</a:t>
            </a:r>
          </a:p>
          <a:p>
            <a:pPr lvl="2">
              <a:spcAft>
                <a:spcPts val="600"/>
              </a:spcAft>
            </a:pPr>
            <a:r>
              <a:rPr lang="en-US" altLang="zh-CN" dirty="0"/>
              <a:t>Euclidean Embedding:</a:t>
            </a:r>
            <a:r>
              <a:rPr lang="zh-CN" altLang="en-US" dirty="0"/>
              <a:t> </a:t>
            </a:r>
            <a:r>
              <a:rPr lang="en-US" altLang="zh-CN" dirty="0"/>
              <a:t>Word2Vec, </a:t>
            </a:r>
            <a:r>
              <a:rPr lang="en-US" altLang="zh-CN" dirty="0" err="1"/>
              <a:t>GloVe</a:t>
            </a:r>
            <a:r>
              <a:rPr lang="en-US" altLang="zh-CN" dirty="0"/>
              <a:t>, </a:t>
            </a:r>
            <a:r>
              <a:rPr lang="en-US" altLang="zh-CN" dirty="0" err="1"/>
              <a:t>fastText</a:t>
            </a:r>
            <a:endParaRPr lang="en-US" altLang="zh-CN" dirty="0"/>
          </a:p>
          <a:p>
            <a:pPr lvl="3">
              <a:spcAft>
                <a:spcPts val="600"/>
              </a:spcAft>
            </a:pPr>
            <a:r>
              <a:rPr lang="en-US" dirty="0"/>
              <a:t>Local-Corpus Based Embedding</a:t>
            </a:r>
            <a:endParaRPr lang="en-US" altLang="zh-CN" dirty="0"/>
          </a:p>
          <a:p>
            <a:pPr lvl="2">
              <a:spcAft>
                <a:spcPts val="600"/>
              </a:spcAft>
            </a:pPr>
            <a:r>
              <a:rPr lang="en-US" altLang="zh-CN" dirty="0">
                <a:solidFill>
                  <a:schemeClr val="bg1">
                    <a:lumMod val="85000"/>
                  </a:schemeClr>
                </a:solidFill>
              </a:rPr>
              <a:t>Hyperbolic Embedding: </a:t>
            </a:r>
            <a:r>
              <a:rPr lang="en-US" altLang="zh-CN" dirty="0" err="1">
                <a:solidFill>
                  <a:schemeClr val="bg1">
                    <a:lumMod val="85000"/>
                  </a:schemeClr>
                </a:solidFill>
              </a:rPr>
              <a:t>Poincaré</a:t>
            </a:r>
            <a:r>
              <a:rPr lang="en-US" altLang="zh-CN" dirty="0">
                <a:solidFill>
                  <a:schemeClr val="bg1">
                    <a:lumMod val="85000"/>
                  </a:schemeClr>
                </a:solidFill>
              </a:rPr>
              <a:t> and Lorentz Embedding</a:t>
            </a:r>
          </a:p>
          <a:p>
            <a:pPr lvl="2">
              <a:spcAft>
                <a:spcPts val="600"/>
              </a:spcAft>
            </a:pPr>
            <a:r>
              <a:rPr lang="en-US" altLang="zh-CN" dirty="0">
                <a:solidFill>
                  <a:schemeClr val="bg1">
                    <a:lumMod val="85000"/>
                  </a:schemeClr>
                </a:solidFill>
              </a:rPr>
              <a:t>Spherical Text Embedding: </a:t>
            </a:r>
            <a:r>
              <a:rPr lang="en-US" altLang="zh-CN" dirty="0" err="1">
                <a:solidFill>
                  <a:schemeClr val="bg1">
                    <a:lumMod val="85000"/>
                  </a:schemeClr>
                </a:solidFill>
              </a:rPr>
              <a:t>JoSE</a:t>
            </a:r>
            <a:r>
              <a:rPr lang="en-US" altLang="zh-CN" dirty="0">
                <a:solidFill>
                  <a:schemeClr val="bg1">
                    <a:lumMod val="85000"/>
                  </a:schemeClr>
                </a:solidFill>
              </a:rPr>
              <a:t> (Joint Spherical Text Embedding)</a:t>
            </a:r>
          </a:p>
          <a:p>
            <a:pPr lvl="1">
              <a:spcAft>
                <a:spcPts val="600"/>
              </a:spcAft>
            </a:pPr>
            <a:r>
              <a:rPr lang="en-US" altLang="zh-CN" dirty="0"/>
              <a:t>Contextualized representation: </a:t>
            </a:r>
            <a:r>
              <a:rPr lang="en-US" altLang="zh-CN" dirty="0" err="1"/>
              <a:t>ELMo</a:t>
            </a:r>
            <a:r>
              <a:rPr lang="en-US" altLang="zh-CN" dirty="0"/>
              <a:t>, BERT, </a:t>
            </a:r>
            <a:r>
              <a:rPr lang="en-US" altLang="zh-CN" dirty="0" err="1"/>
              <a:t>XLNet</a:t>
            </a:r>
            <a:endParaRPr lang="en-US" altLang="zh-CN" dirty="0"/>
          </a:p>
          <a:p>
            <a:pPr>
              <a:spcAft>
                <a:spcPts val="600"/>
              </a:spcAft>
            </a:pPr>
            <a:r>
              <a:rPr lang="en-US" altLang="zh-CN" dirty="0" err="1">
                <a:solidFill>
                  <a:prstClr val="black"/>
                </a:solidFill>
              </a:rPr>
              <a:t>CatE</a:t>
            </a:r>
            <a:r>
              <a:rPr lang="en-US" altLang="zh-CN" dirty="0">
                <a:solidFill>
                  <a:prstClr val="black"/>
                </a:solidFill>
              </a:rPr>
              <a:t>: </a:t>
            </a:r>
            <a:r>
              <a:rPr lang="en-US" dirty="0"/>
              <a:t>Category-Name Guided Text Embedding</a:t>
            </a:r>
            <a:r>
              <a:rPr lang="en-US" dirty="0">
                <a:solidFill>
                  <a:prstClr val="black"/>
                </a:solidFill>
              </a:rPr>
              <a:t> for </a:t>
            </a:r>
            <a:r>
              <a:rPr lang="en-US" dirty="0"/>
              <a:t>Topic Mining </a:t>
            </a:r>
          </a:p>
          <a:p>
            <a:pPr>
              <a:spcAft>
                <a:spcPts val="600"/>
              </a:spcAft>
            </a:pPr>
            <a:r>
              <a:rPr lang="en-US" altLang="zh-CN" dirty="0">
                <a:solidFill>
                  <a:prstClr val="black"/>
                </a:solidFill>
              </a:rPr>
              <a:t>Looking Forward</a:t>
            </a:r>
          </a:p>
        </p:txBody>
      </p:sp>
      <p:sp>
        <p:nvSpPr>
          <p:cNvPr id="5" name="Striped Right Arrow 4"/>
          <p:cNvSpPr/>
          <p:nvPr/>
        </p:nvSpPr>
        <p:spPr>
          <a:xfrm rot="9056077">
            <a:off x="5862735" y="1588308"/>
            <a:ext cx="466531" cy="513889"/>
          </a:xfrm>
          <a:prstGeom prst="stripedRightArrow">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Striped Right Arrow 4">
            <a:extLst>
              <a:ext uri="{FF2B5EF4-FFF2-40B4-BE49-F238E27FC236}">
                <a16:creationId xmlns:a16="http://schemas.microsoft.com/office/drawing/2014/main" id="{F4E55A51-D3C9-4B20-9BAF-31841B5A0F3D}"/>
              </a:ext>
            </a:extLst>
          </p:cNvPr>
          <p:cNvSpPr/>
          <p:nvPr/>
        </p:nvSpPr>
        <p:spPr>
          <a:xfrm rot="9056077">
            <a:off x="8919633" y="5094634"/>
            <a:ext cx="344070" cy="410493"/>
          </a:xfrm>
          <a:prstGeom prst="stripedRightArrow">
            <a:avLst>
              <a:gd name="adj1" fmla="val 50000"/>
              <a:gd name="adj2" fmla="val 51186"/>
            </a:avLst>
          </a:prstGeom>
          <a:solidFill>
            <a:srgbClr val="008080"/>
          </a:solidFill>
          <a:ln>
            <a:solidFill>
              <a:srgbClr val="F0CD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3458301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57509-E3B9-F94B-85EC-3E5CBD727EBC}"/>
              </a:ext>
            </a:extLst>
          </p:cNvPr>
          <p:cNvSpPr>
            <a:spLocks noGrp="1"/>
          </p:cNvSpPr>
          <p:nvPr>
            <p:ph type="title"/>
          </p:nvPr>
        </p:nvSpPr>
        <p:spPr>
          <a:xfrm>
            <a:off x="0" y="221676"/>
            <a:ext cx="12191999" cy="738909"/>
          </a:xfrm>
        </p:spPr>
        <p:txBody>
          <a:bodyPr>
            <a:noAutofit/>
          </a:bodyPr>
          <a:lstStyle/>
          <a:p>
            <a:r>
              <a:rPr lang="en-US" altLang="zh-CN" sz="3600" dirty="0"/>
              <a:t>From</a:t>
            </a:r>
            <a:r>
              <a:rPr lang="zh-CN" altLang="en-US" sz="3600" dirty="0"/>
              <a:t> </a:t>
            </a:r>
            <a:r>
              <a:rPr lang="en-US" altLang="zh-CN" sz="3600" dirty="0"/>
              <a:t>Context-Free</a:t>
            </a:r>
            <a:r>
              <a:rPr lang="zh-CN" altLang="en-US" sz="3600" dirty="0"/>
              <a:t> </a:t>
            </a:r>
            <a:r>
              <a:rPr lang="en-US" altLang="zh-CN" sz="3600" dirty="0"/>
              <a:t>Embedding</a:t>
            </a:r>
            <a:r>
              <a:rPr lang="zh-CN" altLang="en-US" sz="3600" dirty="0"/>
              <a:t> </a:t>
            </a:r>
            <a:r>
              <a:rPr lang="en-US" altLang="zh-CN" sz="3600" dirty="0"/>
              <a:t>to</a:t>
            </a:r>
            <a:r>
              <a:rPr lang="zh-CN" altLang="en-US" sz="3600" dirty="0"/>
              <a:t> </a:t>
            </a:r>
            <a:r>
              <a:rPr lang="en-US" altLang="zh-CN" sz="3600" dirty="0"/>
              <a:t>Contextual</a:t>
            </a:r>
            <a:r>
              <a:rPr lang="zh-CN" altLang="en-US" sz="3600" dirty="0"/>
              <a:t> </a:t>
            </a:r>
            <a:r>
              <a:rPr lang="en-US" altLang="zh-CN" sz="3600" dirty="0"/>
              <a:t>Embedding</a:t>
            </a:r>
            <a:endParaRPr lang="en-US" sz="3600" dirty="0"/>
          </a:p>
        </p:txBody>
      </p:sp>
      <p:sp>
        <p:nvSpPr>
          <p:cNvPr id="3" name="Text Placeholder 2">
            <a:extLst>
              <a:ext uri="{FF2B5EF4-FFF2-40B4-BE49-F238E27FC236}">
                <a16:creationId xmlns:a16="http://schemas.microsoft.com/office/drawing/2014/main" id="{CF2253FE-CD10-564E-AC8E-261D338F9059}"/>
              </a:ext>
            </a:extLst>
          </p:cNvPr>
          <p:cNvSpPr>
            <a:spLocks noGrp="1"/>
          </p:cNvSpPr>
          <p:nvPr>
            <p:ph type="body" idx="1"/>
          </p:nvPr>
        </p:nvSpPr>
        <p:spPr>
          <a:xfrm>
            <a:off x="722380" y="1231235"/>
            <a:ext cx="10747239" cy="5209310"/>
          </a:xfrm>
        </p:spPr>
        <p:txBody>
          <a:bodyPr>
            <a:normAutofit/>
          </a:bodyPr>
          <a:lstStyle/>
          <a:p>
            <a:r>
              <a:rPr lang="en-US" altLang="zh-CN" sz="2400" dirty="0"/>
              <a:t>Previous</a:t>
            </a:r>
            <a:r>
              <a:rPr lang="zh-CN" altLang="en-US" sz="2400" dirty="0"/>
              <a:t> </a:t>
            </a:r>
            <a:r>
              <a:rPr lang="en-US" altLang="zh-CN" sz="2400" dirty="0"/>
              <a:t>unsupervised</a:t>
            </a:r>
            <a:r>
              <a:rPr lang="zh-CN" altLang="en-US" sz="2400" dirty="0"/>
              <a:t> </a:t>
            </a:r>
            <a:r>
              <a:rPr lang="en-US" altLang="zh-CN" sz="2400" dirty="0"/>
              <a:t>word</a:t>
            </a:r>
            <a:r>
              <a:rPr lang="zh-CN" altLang="en-US" sz="2400" dirty="0"/>
              <a:t> </a:t>
            </a:r>
            <a:r>
              <a:rPr lang="en-US" altLang="zh-CN" sz="2400" dirty="0"/>
              <a:t>embeddings</a:t>
            </a:r>
            <a:r>
              <a:rPr lang="zh-CN" altLang="en-US" sz="2400" dirty="0"/>
              <a:t> </a:t>
            </a:r>
            <a:r>
              <a:rPr lang="en-US" altLang="zh-CN" sz="2400" dirty="0"/>
              <a:t>like</a:t>
            </a:r>
            <a:r>
              <a:rPr lang="zh-CN" altLang="en-US" sz="2400" dirty="0"/>
              <a:t> </a:t>
            </a:r>
            <a:r>
              <a:rPr lang="en-US" sz="2400" dirty="0"/>
              <a:t>Word</a:t>
            </a:r>
            <a:r>
              <a:rPr lang="en-US" altLang="zh-CN" sz="2400" dirty="0"/>
              <a:t>2Vec</a:t>
            </a:r>
            <a:r>
              <a:rPr lang="zh-CN" altLang="en-US" sz="2400" dirty="0"/>
              <a:t> </a:t>
            </a:r>
            <a:r>
              <a:rPr lang="en-US" altLang="zh-CN" sz="2400" dirty="0"/>
              <a:t>and</a:t>
            </a:r>
            <a:r>
              <a:rPr lang="zh-CN" altLang="en-US" sz="2400" dirty="0"/>
              <a:t> </a:t>
            </a:r>
            <a:r>
              <a:rPr lang="en-US" altLang="zh-CN" sz="2400" dirty="0" err="1"/>
              <a:t>GloVe</a:t>
            </a:r>
            <a:r>
              <a:rPr lang="zh-CN" altLang="en-US" sz="2400" dirty="0"/>
              <a:t> </a:t>
            </a:r>
            <a:r>
              <a:rPr lang="en-US" altLang="zh-CN" sz="2400" dirty="0"/>
              <a:t>learn</a:t>
            </a:r>
            <a:r>
              <a:rPr lang="zh-CN" altLang="en-US" sz="2400" dirty="0"/>
              <a:t> </a:t>
            </a:r>
            <a:r>
              <a:rPr lang="en-US" altLang="zh-CN" sz="2400" b="1" dirty="0"/>
              <a:t>context-free</a:t>
            </a:r>
            <a:r>
              <a:rPr lang="zh-CN" altLang="en-US" sz="2400" b="1" dirty="0"/>
              <a:t> </a:t>
            </a:r>
            <a:r>
              <a:rPr lang="en-US" altLang="zh-CN" sz="2400" dirty="0"/>
              <a:t>word</a:t>
            </a:r>
            <a:r>
              <a:rPr lang="zh-CN" altLang="en-US" sz="2400" dirty="0"/>
              <a:t> </a:t>
            </a:r>
            <a:r>
              <a:rPr lang="en-US" altLang="zh-CN" sz="2400" dirty="0"/>
              <a:t>embedding</a:t>
            </a:r>
          </a:p>
          <a:p>
            <a:pPr lvl="1">
              <a:buClr>
                <a:srgbClr val="BD582C"/>
              </a:buClr>
            </a:pPr>
            <a:r>
              <a:rPr lang="en-US" altLang="zh-CN" sz="2400" dirty="0"/>
              <a:t>Each</a:t>
            </a:r>
            <a:r>
              <a:rPr lang="zh-CN" altLang="en-US" sz="2400" dirty="0"/>
              <a:t> </a:t>
            </a:r>
            <a:r>
              <a:rPr lang="en-US" altLang="zh-CN" sz="2400" dirty="0"/>
              <a:t>word</a:t>
            </a:r>
            <a:r>
              <a:rPr lang="zh-CN" altLang="en-US" sz="2400" dirty="0"/>
              <a:t> </a:t>
            </a:r>
            <a:r>
              <a:rPr lang="en-US" altLang="zh-CN" sz="2400" dirty="0"/>
              <a:t>has</a:t>
            </a:r>
            <a:r>
              <a:rPr lang="zh-CN" altLang="en-US" sz="2400" dirty="0"/>
              <a:t> </a:t>
            </a:r>
            <a:r>
              <a:rPr lang="en-US" altLang="zh-CN" sz="2400" dirty="0"/>
              <a:t>one</a:t>
            </a:r>
            <a:r>
              <a:rPr lang="zh-CN" altLang="en-US" sz="2400" dirty="0"/>
              <a:t> </a:t>
            </a:r>
            <a:r>
              <a:rPr lang="en-US" altLang="zh-CN" sz="2400" dirty="0"/>
              <a:t>representation</a:t>
            </a:r>
            <a:r>
              <a:rPr lang="zh-CN" altLang="en-US" sz="2400" dirty="0"/>
              <a:t> </a:t>
            </a:r>
            <a:r>
              <a:rPr lang="en-US" altLang="zh-CN" sz="2400" dirty="0"/>
              <a:t>regardless</a:t>
            </a:r>
            <a:r>
              <a:rPr lang="zh-CN" altLang="en-US" sz="2400" dirty="0"/>
              <a:t> </a:t>
            </a:r>
            <a:r>
              <a:rPr lang="en-US" altLang="zh-CN" sz="2400" dirty="0"/>
              <a:t>of</a:t>
            </a:r>
            <a:r>
              <a:rPr lang="zh-CN" altLang="en-US" sz="2400" dirty="0"/>
              <a:t> </a:t>
            </a:r>
            <a:r>
              <a:rPr lang="en-US" altLang="zh-CN" sz="2400" dirty="0"/>
              <a:t>specific</a:t>
            </a:r>
            <a:r>
              <a:rPr lang="zh-CN" altLang="en-US" sz="2400" dirty="0"/>
              <a:t> </a:t>
            </a:r>
            <a:r>
              <a:rPr lang="en-US" altLang="zh-CN" sz="2400" dirty="0"/>
              <a:t>contexts</a:t>
            </a:r>
            <a:r>
              <a:rPr lang="zh-CN" altLang="en-US" sz="2400" dirty="0"/>
              <a:t> </a:t>
            </a:r>
            <a:r>
              <a:rPr lang="en-US" altLang="zh-CN" sz="2400" dirty="0"/>
              <a:t>it</a:t>
            </a:r>
            <a:r>
              <a:rPr lang="zh-CN" altLang="en-US" sz="2400" dirty="0"/>
              <a:t> </a:t>
            </a:r>
            <a:r>
              <a:rPr lang="en-US" altLang="zh-CN" sz="2400" dirty="0"/>
              <a:t>appears</a:t>
            </a:r>
            <a:r>
              <a:rPr lang="zh-CN" altLang="en-US" sz="2400" dirty="0"/>
              <a:t> </a:t>
            </a:r>
            <a:r>
              <a:rPr lang="en-US" altLang="zh-CN" sz="2400" dirty="0"/>
              <a:t>in</a:t>
            </a:r>
          </a:p>
          <a:p>
            <a:pPr lvl="1">
              <a:buClr>
                <a:srgbClr val="BD582C"/>
              </a:buClr>
            </a:pPr>
            <a:r>
              <a:rPr lang="en-US" altLang="zh-CN" sz="2400" dirty="0"/>
              <a:t>E.g.,</a:t>
            </a:r>
            <a:r>
              <a:rPr lang="zh-CN" altLang="en-US" sz="2400" dirty="0"/>
              <a:t> </a:t>
            </a:r>
            <a:r>
              <a:rPr lang="en-US" altLang="zh-CN" sz="2400" dirty="0"/>
              <a:t>“bank”</a:t>
            </a:r>
            <a:r>
              <a:rPr lang="zh-CN" altLang="en-US" sz="2400" dirty="0"/>
              <a:t> </a:t>
            </a:r>
            <a:r>
              <a:rPr lang="en-US" altLang="zh-CN" sz="2400" dirty="0"/>
              <a:t>is</a:t>
            </a:r>
            <a:r>
              <a:rPr lang="zh-CN" altLang="en-US" sz="2400" dirty="0"/>
              <a:t> </a:t>
            </a:r>
            <a:r>
              <a:rPr lang="en-US" altLang="zh-CN" sz="2400" dirty="0"/>
              <a:t>a</a:t>
            </a:r>
            <a:r>
              <a:rPr lang="zh-CN" altLang="en-US" sz="2400" dirty="0"/>
              <a:t> </a:t>
            </a:r>
            <a:r>
              <a:rPr lang="en-US" altLang="zh-CN" sz="2400" dirty="0"/>
              <a:t>polysemy,</a:t>
            </a:r>
            <a:r>
              <a:rPr lang="zh-CN" altLang="en-US" sz="2400" dirty="0"/>
              <a:t> </a:t>
            </a:r>
            <a:r>
              <a:rPr lang="en-US" altLang="zh-CN" sz="2400" dirty="0"/>
              <a:t>but</a:t>
            </a:r>
            <a:r>
              <a:rPr lang="zh-CN" altLang="en-US" sz="2400" dirty="0"/>
              <a:t> </a:t>
            </a:r>
            <a:r>
              <a:rPr lang="en-US" altLang="zh-CN" sz="2400" dirty="0"/>
              <a:t>only</a:t>
            </a:r>
            <a:r>
              <a:rPr lang="zh-CN" altLang="en-US" sz="2400" dirty="0"/>
              <a:t> </a:t>
            </a:r>
            <a:r>
              <a:rPr lang="en-US" altLang="zh-CN" sz="2400" dirty="0"/>
              <a:t>has</a:t>
            </a:r>
            <a:r>
              <a:rPr lang="zh-CN" altLang="en-US" sz="2400" dirty="0"/>
              <a:t> </a:t>
            </a:r>
            <a:r>
              <a:rPr lang="en-US" altLang="zh-CN" sz="2400" dirty="0"/>
              <a:t>one</a:t>
            </a:r>
            <a:r>
              <a:rPr lang="zh-CN" altLang="en-US" sz="2400" dirty="0"/>
              <a:t> </a:t>
            </a:r>
            <a:r>
              <a:rPr lang="en-US" altLang="zh-CN" sz="2400" dirty="0"/>
              <a:t>representation</a:t>
            </a:r>
            <a:br>
              <a:rPr lang="en-US" altLang="zh-CN" sz="2400" dirty="0"/>
            </a:br>
            <a:endParaRPr lang="en-US" altLang="zh-CN" sz="2400" dirty="0"/>
          </a:p>
          <a:p>
            <a:endParaRPr lang="en-US" altLang="zh-CN" sz="2400" dirty="0"/>
          </a:p>
          <a:p>
            <a:endParaRPr lang="en-US" altLang="zh-CN" sz="2400" dirty="0"/>
          </a:p>
          <a:p>
            <a:endParaRPr lang="en-US" altLang="zh-CN" sz="2400" dirty="0"/>
          </a:p>
          <a:p>
            <a:endParaRPr lang="en-US" altLang="zh-CN" sz="2400" dirty="0"/>
          </a:p>
          <a:p>
            <a:r>
              <a:rPr lang="en-US" altLang="zh-CN" sz="2400" dirty="0"/>
              <a:t>Recent</a:t>
            </a:r>
            <a:r>
              <a:rPr lang="zh-CN" altLang="en-US" sz="2400" dirty="0"/>
              <a:t> </a:t>
            </a:r>
            <a:r>
              <a:rPr lang="en-US" altLang="zh-CN" sz="2400" dirty="0"/>
              <a:t>popular</a:t>
            </a:r>
            <a:r>
              <a:rPr lang="zh-CN" altLang="en-US" sz="2400" dirty="0"/>
              <a:t> </a:t>
            </a:r>
            <a:r>
              <a:rPr lang="en-US" altLang="zh-CN" sz="2400" dirty="0"/>
              <a:t>deep</a:t>
            </a:r>
            <a:r>
              <a:rPr lang="zh-CN" altLang="en-US" sz="2400" dirty="0"/>
              <a:t> </a:t>
            </a:r>
            <a:r>
              <a:rPr lang="en-US" altLang="zh-CN" sz="2400" dirty="0"/>
              <a:t>language</a:t>
            </a:r>
            <a:r>
              <a:rPr lang="zh-CN" altLang="en-US" sz="2400" dirty="0"/>
              <a:t> </a:t>
            </a:r>
            <a:r>
              <a:rPr lang="en-US" altLang="zh-CN" sz="2400" dirty="0"/>
              <a:t>models</a:t>
            </a:r>
            <a:r>
              <a:rPr lang="zh-CN" altLang="en-US" sz="2400" dirty="0"/>
              <a:t> </a:t>
            </a:r>
            <a:r>
              <a:rPr lang="en-US" altLang="zh-CN" sz="2400" dirty="0"/>
              <a:t>overcome</a:t>
            </a:r>
            <a:r>
              <a:rPr lang="zh-CN" altLang="en-US" sz="2400" dirty="0"/>
              <a:t> </a:t>
            </a:r>
            <a:r>
              <a:rPr lang="en-US" altLang="zh-CN" sz="2400" dirty="0"/>
              <a:t>this</a:t>
            </a:r>
            <a:r>
              <a:rPr lang="zh-CN" altLang="en-US" sz="2400" dirty="0"/>
              <a:t> </a:t>
            </a:r>
            <a:r>
              <a:rPr lang="en-US" altLang="zh-CN" sz="2400" dirty="0"/>
              <a:t>problem</a:t>
            </a:r>
            <a:r>
              <a:rPr lang="zh-CN" altLang="en-US" sz="2400" dirty="0"/>
              <a:t> </a:t>
            </a:r>
            <a:r>
              <a:rPr lang="en-US" altLang="zh-CN" sz="2400" dirty="0"/>
              <a:t>by</a:t>
            </a:r>
            <a:r>
              <a:rPr lang="zh-CN" altLang="en-US" sz="2400" dirty="0"/>
              <a:t> </a:t>
            </a:r>
            <a:r>
              <a:rPr lang="en-US" altLang="zh-CN" sz="2400" dirty="0"/>
              <a:t>learning</a:t>
            </a:r>
            <a:r>
              <a:rPr lang="zh-CN" altLang="en-US" sz="2400" dirty="0"/>
              <a:t>  </a:t>
            </a:r>
            <a:r>
              <a:rPr lang="en-US" sz="2400" b="1" dirty="0"/>
              <a:t>contextual</a:t>
            </a:r>
            <a:r>
              <a:rPr lang="en-US" sz="2400" dirty="0"/>
              <a:t> relations between words</a:t>
            </a:r>
            <a:r>
              <a:rPr lang="zh-CN" altLang="en-US" sz="2400" dirty="0"/>
              <a:t> </a:t>
            </a:r>
            <a:r>
              <a:rPr lang="en-US" altLang="zh-CN" sz="2400" dirty="0"/>
              <a:t>and</a:t>
            </a:r>
            <a:r>
              <a:rPr lang="zh-CN" altLang="en-US" sz="2400" dirty="0"/>
              <a:t> </a:t>
            </a:r>
            <a:r>
              <a:rPr lang="en-US" altLang="zh-CN" sz="2400" dirty="0"/>
              <a:t>sentences</a:t>
            </a:r>
            <a:endParaRPr lang="en-US" sz="2400" dirty="0"/>
          </a:p>
          <a:p>
            <a:endParaRPr lang="en-US" dirty="0"/>
          </a:p>
        </p:txBody>
      </p:sp>
      <p:sp>
        <p:nvSpPr>
          <p:cNvPr id="4" name="Rectangle 3">
            <a:extLst>
              <a:ext uri="{FF2B5EF4-FFF2-40B4-BE49-F238E27FC236}">
                <a16:creationId xmlns:a16="http://schemas.microsoft.com/office/drawing/2014/main" id="{05DAC372-13E9-B94E-A8A2-FEB6E53948F4}"/>
              </a:ext>
            </a:extLst>
          </p:cNvPr>
          <p:cNvSpPr/>
          <p:nvPr/>
        </p:nvSpPr>
        <p:spPr>
          <a:xfrm>
            <a:off x="2396691" y="3653228"/>
            <a:ext cx="3031962" cy="612527"/>
          </a:xfrm>
          <a:prstGeom prst="rect">
            <a:avLst/>
          </a:prstGeom>
          <a:noFill/>
          <a:ln w="28575">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mj-lt"/>
              </a:rPr>
              <a:t>“Open</a:t>
            </a:r>
            <a:r>
              <a:rPr lang="zh-CN" altLang="en-US" sz="2000" dirty="0">
                <a:solidFill>
                  <a:schemeClr val="tx1"/>
                </a:solidFill>
                <a:latin typeface="+mj-lt"/>
              </a:rPr>
              <a:t> </a:t>
            </a:r>
            <a:r>
              <a:rPr lang="en-US" altLang="zh-CN" sz="2000" dirty="0">
                <a:solidFill>
                  <a:schemeClr val="tx1"/>
                </a:solidFill>
                <a:latin typeface="+mj-lt"/>
              </a:rPr>
              <a:t>a</a:t>
            </a:r>
            <a:r>
              <a:rPr lang="zh-CN" altLang="en-US" sz="2000" dirty="0">
                <a:solidFill>
                  <a:schemeClr val="tx1"/>
                </a:solidFill>
                <a:latin typeface="+mj-lt"/>
              </a:rPr>
              <a:t> </a:t>
            </a:r>
            <a:r>
              <a:rPr lang="en-US" altLang="zh-CN" sz="2000" b="1" dirty="0">
                <a:solidFill>
                  <a:schemeClr val="tx1"/>
                </a:solidFill>
                <a:latin typeface="+mj-lt"/>
              </a:rPr>
              <a:t>bank</a:t>
            </a:r>
            <a:r>
              <a:rPr lang="zh-CN" altLang="en-US" sz="2000" dirty="0">
                <a:solidFill>
                  <a:schemeClr val="tx1"/>
                </a:solidFill>
                <a:latin typeface="+mj-lt"/>
              </a:rPr>
              <a:t> </a:t>
            </a:r>
            <a:r>
              <a:rPr lang="en-US" altLang="zh-CN" sz="2000" dirty="0">
                <a:solidFill>
                  <a:schemeClr val="tx1"/>
                </a:solidFill>
                <a:latin typeface="+mj-lt"/>
              </a:rPr>
              <a:t>account”</a:t>
            </a:r>
            <a:endParaRPr lang="en-US" sz="2000" dirty="0">
              <a:solidFill>
                <a:schemeClr val="tx1"/>
              </a:solidFill>
              <a:latin typeface="+mj-lt"/>
            </a:endParaRPr>
          </a:p>
        </p:txBody>
      </p:sp>
      <p:sp>
        <p:nvSpPr>
          <p:cNvPr id="5" name="Rectangle 4">
            <a:extLst>
              <a:ext uri="{FF2B5EF4-FFF2-40B4-BE49-F238E27FC236}">
                <a16:creationId xmlns:a16="http://schemas.microsoft.com/office/drawing/2014/main" id="{96408567-DB78-5F4E-ADC4-FB34011FD4DB}"/>
              </a:ext>
            </a:extLst>
          </p:cNvPr>
          <p:cNvSpPr/>
          <p:nvPr/>
        </p:nvSpPr>
        <p:spPr>
          <a:xfrm>
            <a:off x="6416360" y="3653228"/>
            <a:ext cx="2366210" cy="612527"/>
          </a:xfrm>
          <a:prstGeom prst="rect">
            <a:avLst/>
          </a:prstGeom>
          <a:noFill/>
          <a:ln w="28575">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mj-lt"/>
              </a:rPr>
              <a:t>“On</a:t>
            </a:r>
            <a:r>
              <a:rPr lang="zh-CN" altLang="en-US" sz="2000" dirty="0">
                <a:solidFill>
                  <a:schemeClr val="tx1"/>
                </a:solidFill>
                <a:latin typeface="+mj-lt"/>
              </a:rPr>
              <a:t> </a:t>
            </a:r>
            <a:r>
              <a:rPr lang="en-US" altLang="zh-CN" sz="2000" dirty="0">
                <a:solidFill>
                  <a:schemeClr val="tx1"/>
                </a:solidFill>
                <a:latin typeface="+mj-lt"/>
              </a:rPr>
              <a:t>the</a:t>
            </a:r>
            <a:r>
              <a:rPr lang="zh-CN" altLang="en-US" sz="2000" dirty="0">
                <a:solidFill>
                  <a:schemeClr val="tx1"/>
                </a:solidFill>
                <a:latin typeface="+mj-lt"/>
              </a:rPr>
              <a:t> </a:t>
            </a:r>
            <a:r>
              <a:rPr lang="en-US" altLang="zh-CN" sz="2000" dirty="0">
                <a:solidFill>
                  <a:schemeClr val="tx1"/>
                </a:solidFill>
                <a:latin typeface="+mj-lt"/>
              </a:rPr>
              <a:t>river</a:t>
            </a:r>
            <a:r>
              <a:rPr lang="zh-CN" altLang="en-US" sz="2000" dirty="0">
                <a:solidFill>
                  <a:schemeClr val="tx1"/>
                </a:solidFill>
                <a:latin typeface="+mj-lt"/>
              </a:rPr>
              <a:t> </a:t>
            </a:r>
            <a:r>
              <a:rPr lang="en-US" altLang="zh-CN" sz="2000" b="1" dirty="0">
                <a:solidFill>
                  <a:schemeClr val="tx1"/>
                </a:solidFill>
                <a:latin typeface="+mj-lt"/>
              </a:rPr>
              <a:t>bank</a:t>
            </a:r>
            <a:r>
              <a:rPr lang="en-US" altLang="zh-CN" sz="2000" dirty="0">
                <a:solidFill>
                  <a:schemeClr val="tx1"/>
                </a:solidFill>
                <a:latin typeface="+mj-lt"/>
              </a:rPr>
              <a:t>”</a:t>
            </a:r>
            <a:endParaRPr lang="en-US" sz="2000" dirty="0">
              <a:solidFill>
                <a:schemeClr val="tx1"/>
              </a:solidFill>
              <a:latin typeface="+mj-lt"/>
            </a:endParaRPr>
          </a:p>
        </p:txBody>
      </p:sp>
      <p:sp>
        <p:nvSpPr>
          <p:cNvPr id="7" name="Rectangle 10">
            <a:extLst>
              <a:ext uri="{FF2B5EF4-FFF2-40B4-BE49-F238E27FC236}">
                <a16:creationId xmlns:a16="http://schemas.microsoft.com/office/drawing/2014/main" id="{DFA51834-87A7-4F73-9A37-A39FC37202B2}"/>
              </a:ext>
            </a:extLst>
          </p:cNvPr>
          <p:cNvSpPr/>
          <p:nvPr/>
        </p:nvSpPr>
        <p:spPr>
          <a:xfrm>
            <a:off x="4506182" y="4400373"/>
            <a:ext cx="2847813" cy="394785"/>
          </a:xfrm>
          <a:prstGeom prst="rect">
            <a:avLst/>
          </a:prstGeom>
          <a:noFill/>
          <a:ln w="2857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mj-lt"/>
              </a:rPr>
              <a:t>Share representation</a:t>
            </a:r>
            <a:endParaRPr lang="en-US" sz="2000" dirty="0">
              <a:solidFill>
                <a:schemeClr val="tx1"/>
              </a:solidFill>
              <a:latin typeface="+mj-lt"/>
            </a:endParaRPr>
          </a:p>
        </p:txBody>
      </p:sp>
      <p:cxnSp>
        <p:nvCxnSpPr>
          <p:cNvPr id="8" name="Straight Arrow Connector 9">
            <a:extLst>
              <a:ext uri="{FF2B5EF4-FFF2-40B4-BE49-F238E27FC236}">
                <a16:creationId xmlns:a16="http://schemas.microsoft.com/office/drawing/2014/main" id="{B7E60F43-AA61-4E43-8CE9-5240755DA071}"/>
              </a:ext>
            </a:extLst>
          </p:cNvPr>
          <p:cNvCxnSpPr>
            <a:cxnSpLocks/>
            <a:stCxn id="7" idx="1"/>
          </p:cNvCxnSpPr>
          <p:nvPr/>
        </p:nvCxnSpPr>
        <p:spPr>
          <a:xfrm flipH="1" flipV="1">
            <a:off x="4032985" y="4143039"/>
            <a:ext cx="473197" cy="454727"/>
          </a:xfrm>
          <a:prstGeom prst="straightConnector1">
            <a:avLst/>
          </a:prstGeom>
          <a:ln w="19050">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9">
            <a:extLst>
              <a:ext uri="{FF2B5EF4-FFF2-40B4-BE49-F238E27FC236}">
                <a16:creationId xmlns:a16="http://schemas.microsoft.com/office/drawing/2014/main" id="{F2AE06F5-76FF-477C-B542-0FEDFDF36E16}"/>
              </a:ext>
            </a:extLst>
          </p:cNvPr>
          <p:cNvCxnSpPr>
            <a:cxnSpLocks/>
          </p:cNvCxnSpPr>
          <p:nvPr/>
        </p:nvCxnSpPr>
        <p:spPr>
          <a:xfrm flipV="1">
            <a:off x="7353995" y="4143039"/>
            <a:ext cx="817853" cy="454727"/>
          </a:xfrm>
          <a:prstGeom prst="straightConnector1">
            <a:avLst/>
          </a:prstGeom>
          <a:ln w="19050">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30971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CF4926D6-FBE6-4846-8C06-A0BC10B1A44F}"/>
              </a:ext>
            </a:extLst>
          </p:cNvPr>
          <p:cNvSpPr>
            <a:spLocks noGrp="1"/>
          </p:cNvSpPr>
          <p:nvPr>
            <p:ph type="body" idx="1"/>
          </p:nvPr>
        </p:nvSpPr>
        <p:spPr/>
        <p:txBody>
          <a:bodyPr>
            <a:normAutofit/>
          </a:bodyPr>
          <a:lstStyle/>
          <a:p>
            <a:r>
              <a:rPr lang="en-US" altLang="zh-CN" sz="2400" dirty="0"/>
              <a:t>W</a:t>
            </a:r>
            <a:r>
              <a:rPr lang="en-US" sz="2400" dirty="0"/>
              <a:t>ord representations are learned functions of the internal states of a deep bi</a:t>
            </a:r>
            <a:r>
              <a:rPr lang="en-US" altLang="zh-CN" sz="2400" dirty="0"/>
              <a:t>-</a:t>
            </a:r>
            <a:r>
              <a:rPr lang="en-US" sz="2400" dirty="0"/>
              <a:t>directional </a:t>
            </a:r>
            <a:r>
              <a:rPr lang="en-US" altLang="zh-CN" sz="2400" dirty="0"/>
              <a:t>LSTMs</a:t>
            </a:r>
          </a:p>
          <a:p>
            <a:r>
              <a:rPr lang="en-US" altLang="zh-CN" sz="2400" dirty="0"/>
              <a:t>Results in a </a:t>
            </a:r>
            <a:r>
              <a:rPr lang="en-US" sz="2400" dirty="0"/>
              <a:t>pre-trained network that benefits several downstream tasks (e.g. Sentiment analysis, Named entity extraction, Question answering)</a:t>
            </a:r>
          </a:p>
          <a:p>
            <a:r>
              <a:rPr lang="en-US" altLang="zh-CN" sz="2400" dirty="0"/>
              <a:t>However, left-to-right and right-to-left LSTMs are </a:t>
            </a:r>
            <a:r>
              <a:rPr lang="en-US" altLang="zh-CN" sz="2400" b="1" dirty="0"/>
              <a:t>independently</a:t>
            </a:r>
            <a:r>
              <a:rPr lang="en-US" altLang="zh-CN" sz="2400" dirty="0"/>
              <a:t> trained and concatenated</a:t>
            </a:r>
          </a:p>
          <a:p>
            <a:endParaRPr lang="en-US" sz="2400" dirty="0"/>
          </a:p>
        </p:txBody>
      </p:sp>
      <p:sp>
        <p:nvSpPr>
          <p:cNvPr id="2" name="标题 1">
            <a:extLst>
              <a:ext uri="{FF2B5EF4-FFF2-40B4-BE49-F238E27FC236}">
                <a16:creationId xmlns:a16="http://schemas.microsoft.com/office/drawing/2014/main" id="{A5DF01D3-40DB-4873-868B-4F93DC37289D}"/>
              </a:ext>
            </a:extLst>
          </p:cNvPr>
          <p:cNvSpPr>
            <a:spLocks noGrp="1"/>
          </p:cNvSpPr>
          <p:nvPr>
            <p:ph type="title"/>
          </p:nvPr>
        </p:nvSpPr>
        <p:spPr/>
        <p:txBody>
          <a:bodyPr>
            <a:normAutofit fontScale="90000"/>
          </a:bodyPr>
          <a:lstStyle/>
          <a:p>
            <a:r>
              <a:rPr lang="en-US" dirty="0" err="1"/>
              <a:t>ELMo</a:t>
            </a:r>
            <a:r>
              <a:rPr lang="en-US" dirty="0"/>
              <a:t>: Deep Contextualized Word Representations</a:t>
            </a:r>
          </a:p>
        </p:txBody>
      </p:sp>
      <p:pic>
        <p:nvPicPr>
          <p:cNvPr id="4" name="图片 3">
            <a:extLst>
              <a:ext uri="{FF2B5EF4-FFF2-40B4-BE49-F238E27FC236}">
                <a16:creationId xmlns:a16="http://schemas.microsoft.com/office/drawing/2014/main" id="{7F14DED1-F6C4-44A8-9D04-D9920EE1509A}"/>
              </a:ext>
            </a:extLst>
          </p:cNvPr>
          <p:cNvPicPr>
            <a:picLocks noChangeAspect="1"/>
          </p:cNvPicPr>
          <p:nvPr/>
        </p:nvPicPr>
        <p:blipFill>
          <a:blip r:embed="rId2"/>
          <a:stretch>
            <a:fillRect/>
          </a:stretch>
        </p:blipFill>
        <p:spPr>
          <a:xfrm>
            <a:off x="3158613" y="3320090"/>
            <a:ext cx="5791647" cy="2750593"/>
          </a:xfrm>
          <a:prstGeom prst="rect">
            <a:avLst/>
          </a:prstGeom>
        </p:spPr>
      </p:pic>
      <p:sp>
        <p:nvSpPr>
          <p:cNvPr id="5" name="矩形 4">
            <a:extLst>
              <a:ext uri="{FF2B5EF4-FFF2-40B4-BE49-F238E27FC236}">
                <a16:creationId xmlns:a16="http://schemas.microsoft.com/office/drawing/2014/main" id="{BC8970CD-FDF1-4438-BA69-B23DE51C6283}"/>
              </a:ext>
            </a:extLst>
          </p:cNvPr>
          <p:cNvSpPr/>
          <p:nvPr/>
        </p:nvSpPr>
        <p:spPr>
          <a:xfrm>
            <a:off x="325120" y="6070683"/>
            <a:ext cx="11841017" cy="646331"/>
          </a:xfrm>
          <a:prstGeom prst="rect">
            <a:avLst/>
          </a:prstGeom>
        </p:spPr>
        <p:txBody>
          <a:bodyPr wrap="square">
            <a:spAutoFit/>
          </a:bodyPr>
          <a:lstStyle/>
          <a:p>
            <a:r>
              <a:rPr lang="en-US" sz="1800" dirty="0"/>
              <a:t>Peters, M.E., Neumann, M., </a:t>
            </a:r>
            <a:r>
              <a:rPr lang="en-US" sz="1800" dirty="0" err="1"/>
              <a:t>Iyyer</a:t>
            </a:r>
            <a:r>
              <a:rPr lang="en-US" sz="1800" dirty="0"/>
              <a:t>, M., Gardner, M.P., Clark, C., Lee, K., &amp; </a:t>
            </a:r>
            <a:r>
              <a:rPr lang="en-US" sz="1800" dirty="0" err="1"/>
              <a:t>Zettlemoyer</a:t>
            </a:r>
            <a:r>
              <a:rPr lang="en-US" sz="1800" dirty="0"/>
              <a:t>, L.S. (2018). Deep contextualized word representations. NAACL.</a:t>
            </a:r>
          </a:p>
        </p:txBody>
      </p:sp>
    </p:spTree>
    <p:extLst>
      <p:ext uri="{BB962C8B-B14F-4D97-AF65-F5344CB8AC3E}">
        <p14:creationId xmlns:p14="http://schemas.microsoft.com/office/powerpoint/2010/main" val="39770841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A7C32-749F-4C4C-BBAF-B9E0DE6B67DB}"/>
              </a:ext>
            </a:extLst>
          </p:cNvPr>
          <p:cNvSpPr>
            <a:spLocks noGrp="1"/>
          </p:cNvSpPr>
          <p:nvPr>
            <p:ph type="title"/>
          </p:nvPr>
        </p:nvSpPr>
        <p:spPr/>
        <p:txBody>
          <a:bodyPr>
            <a:normAutofit/>
          </a:bodyPr>
          <a:lstStyle/>
          <a:p>
            <a:r>
              <a:rPr lang="en-US" dirty="0"/>
              <a:t>BERT</a:t>
            </a:r>
            <a:r>
              <a:rPr lang="en-US" altLang="zh-CN" dirty="0"/>
              <a:t>:</a:t>
            </a:r>
            <a:r>
              <a:rPr lang="zh-CN" altLang="en-US" dirty="0"/>
              <a:t> </a:t>
            </a:r>
            <a:r>
              <a:rPr lang="en-US" altLang="zh-CN" dirty="0"/>
              <a:t>Deep</a:t>
            </a:r>
            <a:r>
              <a:rPr lang="zh-CN" altLang="en-US" dirty="0"/>
              <a:t> </a:t>
            </a:r>
            <a:r>
              <a:rPr lang="en-US" altLang="zh-CN" dirty="0"/>
              <a:t>Bidirectional</a:t>
            </a:r>
            <a:r>
              <a:rPr lang="zh-CN" altLang="en-US" dirty="0"/>
              <a:t> </a:t>
            </a:r>
            <a:r>
              <a:rPr lang="en-US" altLang="zh-CN" dirty="0"/>
              <a:t>Transformers</a:t>
            </a:r>
            <a:endParaRPr lang="en-US" dirty="0"/>
          </a:p>
        </p:txBody>
      </p:sp>
      <p:sp>
        <p:nvSpPr>
          <p:cNvPr id="3" name="Text Placeholder 2">
            <a:extLst>
              <a:ext uri="{FF2B5EF4-FFF2-40B4-BE49-F238E27FC236}">
                <a16:creationId xmlns:a16="http://schemas.microsoft.com/office/drawing/2014/main" id="{53846FED-38EC-9340-B3F9-27477CA9A70D}"/>
              </a:ext>
            </a:extLst>
          </p:cNvPr>
          <p:cNvSpPr>
            <a:spLocks noGrp="1"/>
          </p:cNvSpPr>
          <p:nvPr>
            <p:ph type="body" idx="1"/>
          </p:nvPr>
        </p:nvSpPr>
        <p:spPr>
          <a:xfrm>
            <a:off x="580978" y="1221965"/>
            <a:ext cx="11139970" cy="1811019"/>
          </a:xfrm>
        </p:spPr>
        <p:txBody>
          <a:bodyPr>
            <a:normAutofit/>
          </a:bodyPr>
          <a:lstStyle/>
          <a:p>
            <a:r>
              <a:rPr lang="en-US" altLang="zh-CN" sz="2400" dirty="0"/>
              <a:t>Bidirectional:</a:t>
            </a:r>
            <a:r>
              <a:rPr lang="zh-CN" altLang="en-US" sz="2400" dirty="0"/>
              <a:t> </a:t>
            </a:r>
            <a:r>
              <a:rPr lang="en-US" altLang="zh-CN" sz="2400" dirty="0"/>
              <a:t>BERT</a:t>
            </a:r>
            <a:r>
              <a:rPr lang="zh-CN" altLang="en-US" sz="2400" dirty="0"/>
              <a:t> </a:t>
            </a:r>
            <a:r>
              <a:rPr lang="en-US" altLang="zh-CN" sz="2400" dirty="0"/>
              <a:t>leverages</a:t>
            </a:r>
            <a:r>
              <a:rPr lang="zh-CN" altLang="en-US" sz="2400" dirty="0"/>
              <a:t> </a:t>
            </a:r>
            <a:r>
              <a:rPr lang="en-US" altLang="zh-CN" sz="2400" dirty="0"/>
              <a:t>a</a:t>
            </a:r>
            <a:r>
              <a:rPr lang="zh-CN" altLang="en-US" sz="2400" dirty="0"/>
              <a:t> </a:t>
            </a:r>
            <a:r>
              <a:rPr lang="en-US" sz="2400" dirty="0"/>
              <a:t>Masked LM</a:t>
            </a:r>
            <a:r>
              <a:rPr lang="zh-CN" altLang="en-US" sz="2400" dirty="0"/>
              <a:t> </a:t>
            </a:r>
            <a:r>
              <a:rPr lang="en-US" altLang="zh-CN" sz="2400" dirty="0"/>
              <a:t>learning</a:t>
            </a:r>
            <a:r>
              <a:rPr lang="zh-CN" altLang="en-US" sz="2400" dirty="0"/>
              <a:t> </a:t>
            </a:r>
            <a:r>
              <a:rPr lang="en-US" altLang="zh-CN" sz="2400" dirty="0"/>
              <a:t>to</a:t>
            </a:r>
            <a:r>
              <a:rPr lang="zh-CN" altLang="en-US" sz="2400" dirty="0"/>
              <a:t> </a:t>
            </a:r>
            <a:r>
              <a:rPr lang="en-US" sz="2400" dirty="0"/>
              <a:t>introduc</a:t>
            </a:r>
            <a:r>
              <a:rPr lang="en-US" altLang="zh-CN" sz="2400" dirty="0"/>
              <a:t>e</a:t>
            </a:r>
            <a:r>
              <a:rPr lang="en-US" sz="2400" dirty="0"/>
              <a:t> </a:t>
            </a:r>
            <a:r>
              <a:rPr lang="en-US" sz="2400" b="1" dirty="0"/>
              <a:t>real bidirectionality</a:t>
            </a:r>
            <a:r>
              <a:rPr lang="zh-CN" altLang="en-US" sz="2400" b="1" dirty="0"/>
              <a:t> </a:t>
            </a:r>
            <a:r>
              <a:rPr lang="en-US" altLang="zh-CN" sz="2400" dirty="0"/>
              <a:t>training</a:t>
            </a:r>
          </a:p>
          <a:p>
            <a:r>
              <a:rPr lang="en-US" altLang="zh-CN" sz="2400" dirty="0"/>
              <a:t>Masked LM: With</a:t>
            </a:r>
            <a:r>
              <a:rPr lang="zh-CN" altLang="en-US" sz="2400" dirty="0"/>
              <a:t> </a:t>
            </a:r>
            <a:r>
              <a:rPr lang="en-US" altLang="zh-CN" sz="2400" dirty="0"/>
              <a:t>15%</a:t>
            </a:r>
            <a:r>
              <a:rPr lang="zh-CN" altLang="en-US" sz="2400" dirty="0"/>
              <a:t> </a:t>
            </a:r>
            <a:r>
              <a:rPr lang="en-US" altLang="zh-CN" sz="2400" dirty="0"/>
              <a:t>words</a:t>
            </a:r>
            <a:r>
              <a:rPr lang="zh-CN" altLang="en-US" sz="2400" dirty="0"/>
              <a:t> </a:t>
            </a:r>
            <a:r>
              <a:rPr lang="en-US" altLang="zh-CN" sz="2400" dirty="0"/>
              <a:t>randomly</a:t>
            </a:r>
            <a:r>
              <a:rPr lang="zh-CN" altLang="en-US" sz="2400" dirty="0"/>
              <a:t> </a:t>
            </a:r>
            <a:r>
              <a:rPr lang="en-US" altLang="zh-CN" sz="2400" dirty="0"/>
              <a:t>masked,</a:t>
            </a:r>
            <a:r>
              <a:rPr lang="zh-CN" altLang="en-US" sz="2400" dirty="0"/>
              <a:t> </a:t>
            </a:r>
            <a:r>
              <a:rPr lang="en-US" altLang="zh-CN" sz="2400" dirty="0"/>
              <a:t>the</a:t>
            </a:r>
            <a:r>
              <a:rPr lang="zh-CN" altLang="en-US" sz="2400" dirty="0"/>
              <a:t> </a:t>
            </a:r>
            <a:r>
              <a:rPr lang="en-US" altLang="zh-CN" sz="2400" dirty="0"/>
              <a:t>model</a:t>
            </a:r>
            <a:r>
              <a:rPr lang="zh-CN" altLang="en-US" sz="2400" dirty="0"/>
              <a:t> </a:t>
            </a:r>
            <a:r>
              <a:rPr lang="en-US" altLang="zh-CN" sz="2400" dirty="0"/>
              <a:t>learns</a:t>
            </a:r>
            <a:r>
              <a:rPr lang="zh-CN" altLang="en-US" sz="2400" dirty="0"/>
              <a:t> </a:t>
            </a:r>
            <a:r>
              <a:rPr lang="en-US" altLang="zh-CN" sz="2400" dirty="0"/>
              <a:t>bidirectional</a:t>
            </a:r>
            <a:r>
              <a:rPr lang="zh-CN" altLang="en-US" sz="2400" dirty="0"/>
              <a:t> </a:t>
            </a:r>
            <a:r>
              <a:rPr lang="en-US" altLang="zh-CN" sz="2400" dirty="0"/>
              <a:t>contextual</a:t>
            </a:r>
            <a:r>
              <a:rPr lang="zh-CN" altLang="en-US" sz="2400" dirty="0"/>
              <a:t> </a:t>
            </a:r>
            <a:r>
              <a:rPr lang="en-US" altLang="zh-CN" sz="2400" dirty="0"/>
              <a:t>information</a:t>
            </a:r>
            <a:r>
              <a:rPr lang="zh-CN" altLang="en-US" sz="2400" dirty="0"/>
              <a:t> </a:t>
            </a:r>
            <a:r>
              <a:rPr lang="en-US" altLang="zh-CN" sz="2400" dirty="0"/>
              <a:t>to</a:t>
            </a:r>
            <a:r>
              <a:rPr lang="zh-CN" altLang="en-US" sz="2400" dirty="0"/>
              <a:t> </a:t>
            </a:r>
            <a:r>
              <a:rPr lang="en-US" altLang="zh-CN" sz="2400" dirty="0"/>
              <a:t>predict</a:t>
            </a:r>
            <a:r>
              <a:rPr lang="zh-CN" altLang="en-US" sz="2400" dirty="0"/>
              <a:t> </a:t>
            </a:r>
            <a:r>
              <a:rPr lang="en-US" altLang="zh-CN" sz="2400" dirty="0"/>
              <a:t>the</a:t>
            </a:r>
            <a:r>
              <a:rPr lang="zh-CN" altLang="en-US" sz="2400" dirty="0"/>
              <a:t> </a:t>
            </a:r>
            <a:r>
              <a:rPr lang="en-US" altLang="zh-CN" sz="2400" dirty="0"/>
              <a:t>masked</a:t>
            </a:r>
            <a:r>
              <a:rPr lang="zh-CN" altLang="en-US" sz="2400" dirty="0"/>
              <a:t> </a:t>
            </a:r>
            <a:r>
              <a:rPr lang="en-US" altLang="zh-CN" sz="2400" dirty="0"/>
              <a:t>words</a:t>
            </a:r>
            <a:endParaRPr lang="en-US" sz="2400" dirty="0"/>
          </a:p>
        </p:txBody>
      </p:sp>
      <p:pic>
        <p:nvPicPr>
          <p:cNvPr id="4" name="Picture 3">
            <a:extLst>
              <a:ext uri="{FF2B5EF4-FFF2-40B4-BE49-F238E27FC236}">
                <a16:creationId xmlns:a16="http://schemas.microsoft.com/office/drawing/2014/main" id="{52913A2F-81D7-3B4F-BE93-5535E4B29C40}"/>
              </a:ext>
            </a:extLst>
          </p:cNvPr>
          <p:cNvPicPr>
            <a:picLocks noChangeAspect="1"/>
          </p:cNvPicPr>
          <p:nvPr/>
        </p:nvPicPr>
        <p:blipFill>
          <a:blip r:embed="rId2"/>
          <a:stretch>
            <a:fillRect/>
          </a:stretch>
        </p:blipFill>
        <p:spPr>
          <a:xfrm>
            <a:off x="1520758" y="2935706"/>
            <a:ext cx="9030416" cy="2939208"/>
          </a:xfrm>
          <a:prstGeom prst="rect">
            <a:avLst/>
          </a:prstGeom>
        </p:spPr>
      </p:pic>
      <p:sp>
        <p:nvSpPr>
          <p:cNvPr id="5" name="Rectangle 4">
            <a:extLst>
              <a:ext uri="{FF2B5EF4-FFF2-40B4-BE49-F238E27FC236}">
                <a16:creationId xmlns:a16="http://schemas.microsoft.com/office/drawing/2014/main" id="{4B220780-6F6E-7041-B179-91357466522C}"/>
              </a:ext>
            </a:extLst>
          </p:cNvPr>
          <p:cNvSpPr/>
          <p:nvPr/>
        </p:nvSpPr>
        <p:spPr>
          <a:xfrm>
            <a:off x="4271211" y="2816473"/>
            <a:ext cx="649705" cy="1466769"/>
          </a:xfrm>
          <a:prstGeom prst="rect">
            <a:avLst/>
          </a:prstGeom>
          <a:noFill/>
          <a:ln w="28575">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Rectangle 5">
            <a:extLst>
              <a:ext uri="{FF2B5EF4-FFF2-40B4-BE49-F238E27FC236}">
                <a16:creationId xmlns:a16="http://schemas.microsoft.com/office/drawing/2014/main" id="{B7BA3F4E-07FF-954C-9E3D-BB0417AB62E9}"/>
              </a:ext>
            </a:extLst>
          </p:cNvPr>
          <p:cNvSpPr/>
          <p:nvPr/>
        </p:nvSpPr>
        <p:spPr>
          <a:xfrm>
            <a:off x="7593690" y="2815935"/>
            <a:ext cx="649705" cy="1466769"/>
          </a:xfrm>
          <a:prstGeom prst="rect">
            <a:avLst/>
          </a:prstGeom>
          <a:noFill/>
          <a:ln w="28575">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TextBox 7">
            <a:extLst>
              <a:ext uri="{FF2B5EF4-FFF2-40B4-BE49-F238E27FC236}">
                <a16:creationId xmlns:a16="http://schemas.microsoft.com/office/drawing/2014/main" id="{2FFB387C-D25B-364C-9CAE-2D5ABF27491E}"/>
              </a:ext>
            </a:extLst>
          </p:cNvPr>
          <p:cNvSpPr txBox="1"/>
          <p:nvPr/>
        </p:nvSpPr>
        <p:spPr>
          <a:xfrm>
            <a:off x="722380" y="6284716"/>
            <a:ext cx="11281184"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800" dirty="0"/>
              <a:t>Devlin, Jacob, et al. "Bert: Pre-training of deep bidirectional transformers for language understanding." </a:t>
            </a:r>
            <a:r>
              <a:rPr lang="en-US" altLang="zh-CN" sz="1800" i="1" dirty="0"/>
              <a:t>NAACL</a:t>
            </a:r>
            <a:r>
              <a:rPr lang="en-US" sz="1800" dirty="0"/>
              <a:t> (201</a:t>
            </a:r>
            <a:r>
              <a:rPr lang="en-US" altLang="zh-CN" sz="1800" dirty="0"/>
              <a:t>9</a:t>
            </a:r>
            <a:r>
              <a:rPr lang="en-US" sz="1800" dirty="0"/>
              <a:t>).</a:t>
            </a:r>
          </a:p>
        </p:txBody>
      </p:sp>
    </p:spTree>
    <p:extLst>
      <p:ext uri="{BB962C8B-B14F-4D97-AF65-F5344CB8AC3E}">
        <p14:creationId xmlns:p14="http://schemas.microsoft.com/office/powerpoint/2010/main" val="41054390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A7C32-749F-4C4C-BBAF-B9E0DE6B67DB}"/>
              </a:ext>
            </a:extLst>
          </p:cNvPr>
          <p:cNvSpPr>
            <a:spLocks noGrp="1"/>
          </p:cNvSpPr>
          <p:nvPr>
            <p:ph type="title"/>
          </p:nvPr>
        </p:nvSpPr>
        <p:spPr/>
        <p:txBody>
          <a:bodyPr>
            <a:normAutofit/>
          </a:bodyPr>
          <a:lstStyle/>
          <a:p>
            <a:r>
              <a:rPr lang="en-US" dirty="0"/>
              <a:t>BERT</a:t>
            </a:r>
            <a:r>
              <a:rPr lang="en-US" altLang="zh-CN" dirty="0"/>
              <a:t>:</a:t>
            </a:r>
            <a:r>
              <a:rPr lang="zh-CN" altLang="en-US" dirty="0"/>
              <a:t> </a:t>
            </a:r>
            <a:r>
              <a:rPr lang="en-US" altLang="zh-CN" dirty="0"/>
              <a:t>Deep</a:t>
            </a:r>
            <a:r>
              <a:rPr lang="zh-CN" altLang="en-US" dirty="0"/>
              <a:t> </a:t>
            </a:r>
            <a:r>
              <a:rPr lang="en-US" altLang="zh-CN" dirty="0"/>
              <a:t>Bidirectional</a:t>
            </a:r>
            <a:r>
              <a:rPr lang="zh-CN" altLang="en-US" dirty="0"/>
              <a:t> </a:t>
            </a:r>
            <a:r>
              <a:rPr lang="en-US" altLang="zh-CN" dirty="0"/>
              <a:t>Transformers</a:t>
            </a:r>
            <a:endParaRPr lang="en-US" dirty="0"/>
          </a:p>
        </p:txBody>
      </p:sp>
      <p:sp>
        <p:nvSpPr>
          <p:cNvPr id="3" name="Text Placeholder 2">
            <a:extLst>
              <a:ext uri="{FF2B5EF4-FFF2-40B4-BE49-F238E27FC236}">
                <a16:creationId xmlns:a16="http://schemas.microsoft.com/office/drawing/2014/main" id="{53846FED-38EC-9340-B3F9-27477CA9A70D}"/>
              </a:ext>
            </a:extLst>
          </p:cNvPr>
          <p:cNvSpPr>
            <a:spLocks noGrp="1"/>
          </p:cNvSpPr>
          <p:nvPr>
            <p:ph type="body" idx="1"/>
          </p:nvPr>
        </p:nvSpPr>
        <p:spPr>
          <a:xfrm>
            <a:off x="590405" y="1101924"/>
            <a:ext cx="10844308" cy="1778673"/>
          </a:xfrm>
        </p:spPr>
        <p:txBody>
          <a:bodyPr>
            <a:normAutofit/>
          </a:bodyPr>
          <a:lstStyle/>
          <a:p>
            <a:r>
              <a:rPr lang="en-US" altLang="zh-CN" sz="2400" dirty="0"/>
              <a:t>Transformer</a:t>
            </a:r>
            <a:r>
              <a:rPr lang="zh-CN" altLang="en-US" sz="2400" dirty="0"/>
              <a:t> </a:t>
            </a:r>
            <a:r>
              <a:rPr lang="en-US" altLang="zh-CN" sz="2400" dirty="0"/>
              <a:t>Encoder:</a:t>
            </a:r>
            <a:r>
              <a:rPr lang="zh-CN" altLang="en-US" sz="2400" dirty="0"/>
              <a:t> </a:t>
            </a:r>
            <a:r>
              <a:rPr lang="en-US" altLang="zh-CN" sz="2400" dirty="0"/>
              <a:t>R</a:t>
            </a:r>
            <a:r>
              <a:rPr lang="en-US" sz="2400" dirty="0"/>
              <a:t>ead</a:t>
            </a:r>
            <a:r>
              <a:rPr lang="en-US" altLang="zh-CN" sz="2400" dirty="0"/>
              <a:t>s</a:t>
            </a:r>
            <a:r>
              <a:rPr lang="en-US" sz="2400" dirty="0"/>
              <a:t> the entire sequence of words at once</a:t>
            </a:r>
            <a:r>
              <a:rPr lang="en-US" altLang="zh-CN" sz="2400" dirty="0"/>
              <a:t>;</a:t>
            </a:r>
            <a:r>
              <a:rPr lang="zh-CN" altLang="en-US" sz="2400" dirty="0"/>
              <a:t> </a:t>
            </a:r>
            <a:r>
              <a:rPr lang="en-US" sz="2400" dirty="0"/>
              <a:t>learn</a:t>
            </a:r>
            <a:r>
              <a:rPr lang="en-US" altLang="zh-CN" sz="2400" dirty="0"/>
              <a:t>s</a:t>
            </a:r>
            <a:r>
              <a:rPr lang="en-US" sz="2400" dirty="0"/>
              <a:t> the context of a word based on all of its surroundings</a:t>
            </a:r>
            <a:endParaRPr lang="en-US" altLang="zh-CN" sz="2400" dirty="0"/>
          </a:p>
          <a:p>
            <a:r>
              <a:rPr lang="en-US" sz="2400" dirty="0"/>
              <a:t>The Transformer </a:t>
            </a:r>
            <a:r>
              <a:rPr lang="en-US" altLang="zh-CN" sz="2400" dirty="0"/>
              <a:t>employs</a:t>
            </a:r>
            <a:r>
              <a:rPr lang="en-US" sz="2400" dirty="0"/>
              <a:t> an attention mechanism that learns contextual relations between words (and sub-words) in a text sequence</a:t>
            </a:r>
          </a:p>
          <a:p>
            <a:endParaRPr lang="en-US" sz="2400" dirty="0"/>
          </a:p>
          <a:p>
            <a:endParaRPr lang="en-US" sz="2400" dirty="0"/>
          </a:p>
        </p:txBody>
      </p:sp>
      <p:pic>
        <p:nvPicPr>
          <p:cNvPr id="7" name="Picture 6">
            <a:extLst>
              <a:ext uri="{FF2B5EF4-FFF2-40B4-BE49-F238E27FC236}">
                <a16:creationId xmlns:a16="http://schemas.microsoft.com/office/drawing/2014/main" id="{76481992-2083-694C-847A-B836D1CE5B72}"/>
              </a:ext>
            </a:extLst>
          </p:cNvPr>
          <p:cNvPicPr>
            <a:picLocks noChangeAspect="1"/>
          </p:cNvPicPr>
          <p:nvPr/>
        </p:nvPicPr>
        <p:blipFill>
          <a:blip r:embed="rId2"/>
          <a:stretch>
            <a:fillRect/>
          </a:stretch>
        </p:blipFill>
        <p:spPr>
          <a:xfrm>
            <a:off x="3292039" y="3021936"/>
            <a:ext cx="5020214" cy="3404118"/>
          </a:xfrm>
          <a:prstGeom prst="rect">
            <a:avLst/>
          </a:prstGeom>
        </p:spPr>
      </p:pic>
    </p:spTree>
    <p:extLst>
      <p:ext uri="{BB962C8B-B14F-4D97-AF65-F5344CB8AC3E}">
        <p14:creationId xmlns:p14="http://schemas.microsoft.com/office/powerpoint/2010/main" val="31219348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A7C32-749F-4C4C-BBAF-B9E0DE6B67DB}"/>
              </a:ext>
            </a:extLst>
          </p:cNvPr>
          <p:cNvSpPr>
            <a:spLocks noGrp="1"/>
          </p:cNvSpPr>
          <p:nvPr>
            <p:ph type="title"/>
          </p:nvPr>
        </p:nvSpPr>
        <p:spPr/>
        <p:txBody>
          <a:bodyPr>
            <a:normAutofit/>
          </a:bodyPr>
          <a:lstStyle/>
          <a:p>
            <a:r>
              <a:rPr lang="en-US" dirty="0"/>
              <a:t>BERT</a:t>
            </a:r>
            <a:r>
              <a:rPr lang="en-US" altLang="zh-CN" dirty="0"/>
              <a:t>:</a:t>
            </a:r>
            <a:r>
              <a:rPr lang="zh-CN" altLang="en-US" dirty="0"/>
              <a:t> </a:t>
            </a:r>
            <a:r>
              <a:rPr lang="en-US" altLang="zh-CN" dirty="0"/>
              <a:t>Deep</a:t>
            </a:r>
            <a:r>
              <a:rPr lang="zh-CN" altLang="en-US" dirty="0"/>
              <a:t> </a:t>
            </a:r>
            <a:r>
              <a:rPr lang="en-US" altLang="zh-CN" dirty="0"/>
              <a:t>Bidirectional</a:t>
            </a:r>
            <a:r>
              <a:rPr lang="zh-CN" altLang="en-US" dirty="0"/>
              <a:t> </a:t>
            </a:r>
            <a:r>
              <a:rPr lang="en-US" altLang="zh-CN" dirty="0"/>
              <a:t>Transformers</a:t>
            </a:r>
            <a:endParaRPr lang="en-US" dirty="0"/>
          </a:p>
        </p:txBody>
      </p:sp>
      <p:sp>
        <p:nvSpPr>
          <p:cNvPr id="3" name="Text Placeholder 2">
            <a:extLst>
              <a:ext uri="{FF2B5EF4-FFF2-40B4-BE49-F238E27FC236}">
                <a16:creationId xmlns:a16="http://schemas.microsoft.com/office/drawing/2014/main" id="{53846FED-38EC-9340-B3F9-27477CA9A70D}"/>
              </a:ext>
            </a:extLst>
          </p:cNvPr>
          <p:cNvSpPr>
            <a:spLocks noGrp="1"/>
          </p:cNvSpPr>
          <p:nvPr>
            <p:ph type="body" idx="1"/>
          </p:nvPr>
        </p:nvSpPr>
        <p:spPr>
          <a:xfrm>
            <a:off x="599831" y="1177278"/>
            <a:ext cx="10747239" cy="1207703"/>
          </a:xfrm>
        </p:spPr>
        <p:txBody>
          <a:bodyPr>
            <a:normAutofit/>
          </a:bodyPr>
          <a:lstStyle/>
          <a:p>
            <a:r>
              <a:rPr lang="en-US" altLang="zh-CN" sz="2400" dirty="0"/>
              <a:t>Next</a:t>
            </a:r>
            <a:r>
              <a:rPr lang="zh-CN" altLang="en-US" sz="2400" dirty="0"/>
              <a:t> </a:t>
            </a:r>
            <a:r>
              <a:rPr lang="en-US" altLang="zh-CN" sz="2400" dirty="0"/>
              <a:t>Sentence</a:t>
            </a:r>
            <a:r>
              <a:rPr lang="zh-CN" altLang="en-US" sz="2400" dirty="0"/>
              <a:t> </a:t>
            </a:r>
            <a:r>
              <a:rPr lang="en-US" altLang="zh-CN" sz="2400" dirty="0"/>
              <a:t>Prediction:</a:t>
            </a:r>
            <a:r>
              <a:rPr lang="zh-CN" altLang="en-US" sz="2400" dirty="0"/>
              <a:t> </a:t>
            </a:r>
            <a:r>
              <a:rPr lang="en-US" altLang="zh-CN" sz="2400" dirty="0"/>
              <a:t>BERT</a:t>
            </a:r>
            <a:r>
              <a:rPr lang="zh-CN" altLang="en-US" sz="2400" dirty="0"/>
              <a:t> </a:t>
            </a:r>
            <a:r>
              <a:rPr lang="en-US" sz="2400" dirty="0"/>
              <a:t>receives pairs of sentences as input and learns to predict if the second sentence in the pair is the subsequent sentence in the original document</a:t>
            </a:r>
          </a:p>
        </p:txBody>
      </p:sp>
      <p:pic>
        <p:nvPicPr>
          <p:cNvPr id="8" name="Picture 7">
            <a:extLst>
              <a:ext uri="{FF2B5EF4-FFF2-40B4-BE49-F238E27FC236}">
                <a16:creationId xmlns:a16="http://schemas.microsoft.com/office/drawing/2014/main" id="{F54C6874-F5CC-AA40-BC55-FBA20788292F}"/>
              </a:ext>
            </a:extLst>
          </p:cNvPr>
          <p:cNvPicPr>
            <a:picLocks noChangeAspect="1"/>
          </p:cNvPicPr>
          <p:nvPr/>
        </p:nvPicPr>
        <p:blipFill>
          <a:blip r:embed="rId2"/>
          <a:stretch>
            <a:fillRect/>
          </a:stretch>
        </p:blipFill>
        <p:spPr>
          <a:xfrm>
            <a:off x="3578516" y="2085139"/>
            <a:ext cx="4914900" cy="4203700"/>
          </a:xfrm>
          <a:prstGeom prst="rect">
            <a:avLst/>
          </a:prstGeom>
        </p:spPr>
      </p:pic>
    </p:spTree>
    <p:extLst>
      <p:ext uri="{BB962C8B-B14F-4D97-AF65-F5344CB8AC3E}">
        <p14:creationId xmlns:p14="http://schemas.microsoft.com/office/powerpoint/2010/main" val="597093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86AAE-A306-4C67-851F-ACC77EDF2538}"/>
              </a:ext>
            </a:extLst>
          </p:cNvPr>
          <p:cNvSpPr>
            <a:spLocks noGrp="1"/>
          </p:cNvSpPr>
          <p:nvPr>
            <p:ph type="title"/>
          </p:nvPr>
        </p:nvSpPr>
        <p:spPr/>
        <p:txBody>
          <a:bodyPr>
            <a:normAutofit fontScale="90000"/>
          </a:bodyPr>
          <a:lstStyle/>
          <a:p>
            <a:r>
              <a:rPr lang="en-US" dirty="0"/>
              <a:t>Text Representation: </a:t>
            </a:r>
            <a:r>
              <a:rPr lang="en-US" b="1" dirty="0"/>
              <a:t>Vector Space Representation </a:t>
            </a:r>
            <a:endParaRPr lang="en-US" dirty="0"/>
          </a:p>
        </p:txBody>
      </p:sp>
      <p:sp>
        <p:nvSpPr>
          <p:cNvPr id="3" name="Content Placeholder 2">
            <a:extLst>
              <a:ext uri="{FF2B5EF4-FFF2-40B4-BE49-F238E27FC236}">
                <a16:creationId xmlns:a16="http://schemas.microsoft.com/office/drawing/2014/main" id="{DAFFE13E-5E15-4C95-A474-F52A67ADEF7E}"/>
              </a:ext>
            </a:extLst>
          </p:cNvPr>
          <p:cNvSpPr>
            <a:spLocks noGrp="1"/>
          </p:cNvSpPr>
          <p:nvPr>
            <p:ph idx="1"/>
          </p:nvPr>
        </p:nvSpPr>
        <p:spPr>
          <a:xfrm>
            <a:off x="577406" y="1114697"/>
            <a:ext cx="11406908" cy="5384800"/>
          </a:xfrm>
        </p:spPr>
        <p:txBody>
          <a:bodyPr/>
          <a:lstStyle/>
          <a:p>
            <a:r>
              <a:rPr lang="en-US" sz="2400" dirty="0"/>
              <a:t>Vector Space Representation</a:t>
            </a:r>
          </a:p>
          <a:p>
            <a:pPr lvl="1"/>
            <a:r>
              <a:rPr lang="en-US" sz="2400" dirty="0"/>
              <a:t>The sparse, multidimensional representation of text used in most applications</a:t>
            </a:r>
          </a:p>
          <a:p>
            <a:pPr lvl="1"/>
            <a:r>
              <a:rPr lang="en-US" sz="2400" dirty="0"/>
              <a:t>Term frequency (TF):   </a:t>
            </a:r>
            <a:r>
              <a:rPr lang="en-US" sz="2400" i="1" dirty="0" err="1"/>
              <a:t>tf</a:t>
            </a:r>
            <a:r>
              <a:rPr lang="en-US" sz="2400" i="1" baseline="-25000" dirty="0" err="1"/>
              <a:t>i</a:t>
            </a:r>
            <a:r>
              <a:rPr lang="en-US" sz="2400" i="1" dirty="0"/>
              <a:t> </a:t>
            </a:r>
            <a:r>
              <a:rPr lang="en-US" sz="2400" dirty="0"/>
              <a:t>=</a:t>
            </a:r>
            <a:r>
              <a:rPr lang="en-US" sz="2400" i="1" dirty="0"/>
              <a:t> N</a:t>
            </a:r>
            <a:r>
              <a:rPr lang="en-US" sz="2400" dirty="0"/>
              <a:t>(</a:t>
            </a:r>
            <a:r>
              <a:rPr lang="en-US" sz="2400" i="1" dirty="0" err="1"/>
              <a:t>t</a:t>
            </a:r>
            <a:r>
              <a:rPr lang="en-US" sz="2400" i="1" baseline="-25000" dirty="0" err="1"/>
              <a:t>i</a:t>
            </a:r>
            <a:r>
              <a:rPr lang="en-US" sz="2400" i="1" dirty="0"/>
              <a:t>, d</a:t>
            </a:r>
            <a:r>
              <a:rPr lang="en-US" sz="2400" dirty="0"/>
              <a:t>)</a:t>
            </a:r>
            <a:r>
              <a:rPr lang="en-US" sz="2400" i="1" dirty="0"/>
              <a:t> </a:t>
            </a:r>
            <a:r>
              <a:rPr lang="en-US" sz="2400" dirty="0"/>
              <a:t>or take the log: </a:t>
            </a:r>
            <a:r>
              <a:rPr lang="en-US" sz="2400" i="1" dirty="0"/>
              <a:t>f</a:t>
            </a:r>
            <a:r>
              <a:rPr lang="en-US" sz="2400" i="1" baseline="-25000" dirty="0"/>
              <a:t>i</a:t>
            </a:r>
            <a:r>
              <a:rPr lang="en-US" sz="2400" i="1" dirty="0"/>
              <a:t> </a:t>
            </a:r>
            <a:r>
              <a:rPr lang="en-US" sz="2400" dirty="0"/>
              <a:t>=</a:t>
            </a:r>
            <a:r>
              <a:rPr lang="en-US" sz="2400" i="1" dirty="0"/>
              <a:t> log </a:t>
            </a:r>
            <a:r>
              <a:rPr lang="en-US" sz="2400" dirty="0"/>
              <a:t>(</a:t>
            </a:r>
            <a:r>
              <a:rPr lang="en-US" sz="2400" i="1" dirty="0" err="1"/>
              <a:t>tf</a:t>
            </a:r>
            <a:r>
              <a:rPr lang="en-US" sz="2400" i="1" baseline="-25000" dirty="0" err="1"/>
              <a:t>i</a:t>
            </a:r>
            <a:r>
              <a:rPr lang="en-US" sz="2400" i="1" dirty="0"/>
              <a:t> + 1</a:t>
            </a:r>
            <a:r>
              <a:rPr lang="en-US" sz="2400" dirty="0"/>
              <a:t>)</a:t>
            </a:r>
          </a:p>
          <a:p>
            <a:pPr lvl="1"/>
            <a:r>
              <a:rPr lang="en-US" sz="2400" dirty="0"/>
              <a:t>Inverted document frequency (IDF): </a:t>
            </a:r>
            <a:r>
              <a:rPr lang="en-US" sz="2400" i="1" dirty="0" err="1"/>
              <a:t>idf</a:t>
            </a:r>
            <a:r>
              <a:rPr lang="en-US" sz="2400" i="1" baseline="-25000" dirty="0" err="1"/>
              <a:t>i</a:t>
            </a:r>
            <a:r>
              <a:rPr lang="en-US" sz="2400" dirty="0"/>
              <a:t> = log (</a:t>
            </a:r>
            <a:r>
              <a:rPr lang="en-US" sz="2400" i="1" dirty="0"/>
              <a:t>N</a:t>
            </a:r>
            <a:r>
              <a:rPr lang="en-US" sz="2400" dirty="0"/>
              <a:t>/</a:t>
            </a:r>
            <a:r>
              <a:rPr lang="en-US" sz="2400" i="1" dirty="0" err="1"/>
              <a:t>df</a:t>
            </a:r>
            <a:r>
              <a:rPr lang="en-US" sz="2400" i="1" baseline="-25000" dirty="0" err="1"/>
              <a:t>i</a:t>
            </a:r>
            <a:r>
              <a:rPr lang="en-US" sz="2400" dirty="0"/>
              <a:t>)</a:t>
            </a:r>
          </a:p>
          <a:p>
            <a:pPr lvl="1"/>
            <a:r>
              <a:rPr lang="en-US" sz="2400" dirty="0"/>
              <a:t>TF-IDF:   </a:t>
            </a:r>
            <a:r>
              <a:rPr lang="en-US" sz="2400" i="1" dirty="0" err="1"/>
              <a:t>tf_idf</a:t>
            </a:r>
            <a:r>
              <a:rPr lang="en-US" sz="2400" i="1" baseline="-25000" dirty="0" err="1"/>
              <a:t>i</a:t>
            </a:r>
            <a:r>
              <a:rPr lang="en-US" sz="2400" i="1" dirty="0"/>
              <a:t> </a:t>
            </a:r>
            <a:r>
              <a:rPr lang="en-US" sz="2400" dirty="0"/>
              <a:t>= </a:t>
            </a:r>
            <a:r>
              <a:rPr lang="en-US" sz="2400" i="1" dirty="0" err="1"/>
              <a:t>tf</a:t>
            </a:r>
            <a:r>
              <a:rPr lang="en-US" sz="2400" i="1" baseline="-25000" dirty="0" err="1"/>
              <a:t>i</a:t>
            </a:r>
            <a:r>
              <a:rPr lang="en-US" sz="2400" dirty="0"/>
              <a:t> X </a:t>
            </a:r>
            <a:r>
              <a:rPr lang="en-US" sz="2400" i="1" dirty="0" err="1"/>
              <a:t>idf</a:t>
            </a:r>
            <a:r>
              <a:rPr lang="en-US" sz="2400" i="1" baseline="-25000" dirty="0" err="1"/>
              <a:t>i</a:t>
            </a:r>
            <a:r>
              <a:rPr lang="en-US" sz="2400" i="1" baseline="-25000" dirty="0"/>
              <a:t>  </a:t>
            </a:r>
            <a:endParaRPr lang="en-US" sz="2400" i="1" dirty="0"/>
          </a:p>
          <a:p>
            <a:pPr lvl="2"/>
            <a:r>
              <a:rPr lang="en-US" sz="2400" i="1" dirty="0"/>
              <a:t>Term </a:t>
            </a:r>
            <a:r>
              <a:rPr lang="en-US" sz="2400" i="1" dirty="0" err="1"/>
              <a:t>i</a:t>
            </a:r>
            <a:r>
              <a:rPr lang="en-US" sz="2400" i="1" dirty="0"/>
              <a:t> appears frequently in the current doc d but infrequent in other docs</a:t>
            </a:r>
          </a:p>
          <a:p>
            <a:r>
              <a:rPr lang="en-US" sz="2400" dirty="0"/>
              <a:t>Normalization (due to different doc length)</a:t>
            </a:r>
          </a:p>
          <a:p>
            <a:pPr lvl="1"/>
            <a:r>
              <a:rPr lang="en-US" sz="2400" dirty="0"/>
              <a:t>L-1 normalization:  </a:t>
            </a:r>
          </a:p>
          <a:p>
            <a:pPr lvl="1"/>
            <a:endParaRPr lang="en-US" sz="2400" dirty="0"/>
          </a:p>
          <a:p>
            <a:pPr lvl="1"/>
            <a:r>
              <a:rPr lang="en-US" sz="2400" dirty="0"/>
              <a:t>L-2 normalization:  </a:t>
            </a:r>
          </a:p>
          <a:p>
            <a:pPr lvl="1"/>
            <a:endParaRPr lang="en-US" sz="2400" dirty="0"/>
          </a:p>
          <a:p>
            <a:pPr lvl="1"/>
            <a:r>
              <a:rPr lang="en-US" sz="2400" dirty="0"/>
              <a:t>L-infinity normalization:</a:t>
            </a:r>
          </a:p>
        </p:txBody>
      </p:sp>
      <p:pic>
        <p:nvPicPr>
          <p:cNvPr id="4" name="Picture 3">
            <a:extLst>
              <a:ext uri="{FF2B5EF4-FFF2-40B4-BE49-F238E27FC236}">
                <a16:creationId xmlns:a16="http://schemas.microsoft.com/office/drawing/2014/main" id="{7BDFE6E3-01EC-4BE0-A6FC-D87CB8389580}"/>
              </a:ext>
            </a:extLst>
          </p:cNvPr>
          <p:cNvPicPr>
            <a:picLocks noChangeAspect="1"/>
          </p:cNvPicPr>
          <p:nvPr/>
        </p:nvPicPr>
        <p:blipFill>
          <a:blip r:embed="rId2"/>
          <a:stretch>
            <a:fillRect/>
          </a:stretch>
        </p:blipFill>
        <p:spPr>
          <a:xfrm>
            <a:off x="9090139" y="3903254"/>
            <a:ext cx="2894175" cy="2857500"/>
          </a:xfrm>
          <a:prstGeom prst="rect">
            <a:avLst/>
          </a:prstGeom>
        </p:spPr>
      </p:pic>
      <p:pic>
        <p:nvPicPr>
          <p:cNvPr id="5" name="Picture 4">
            <a:extLst>
              <a:ext uri="{FF2B5EF4-FFF2-40B4-BE49-F238E27FC236}">
                <a16:creationId xmlns:a16="http://schemas.microsoft.com/office/drawing/2014/main" id="{1BA2DA62-4A3F-473E-99B2-91C675FBEE4B}"/>
              </a:ext>
            </a:extLst>
          </p:cNvPr>
          <p:cNvPicPr>
            <a:picLocks noChangeAspect="1"/>
          </p:cNvPicPr>
          <p:nvPr/>
        </p:nvPicPr>
        <p:blipFill>
          <a:blip r:embed="rId3"/>
          <a:stretch>
            <a:fillRect/>
          </a:stretch>
        </p:blipFill>
        <p:spPr>
          <a:xfrm>
            <a:off x="3929204" y="4223545"/>
            <a:ext cx="2774817" cy="620060"/>
          </a:xfrm>
          <a:prstGeom prst="rect">
            <a:avLst/>
          </a:prstGeom>
        </p:spPr>
      </p:pic>
      <p:pic>
        <p:nvPicPr>
          <p:cNvPr id="6" name="Picture 5">
            <a:extLst>
              <a:ext uri="{FF2B5EF4-FFF2-40B4-BE49-F238E27FC236}">
                <a16:creationId xmlns:a16="http://schemas.microsoft.com/office/drawing/2014/main" id="{E5FF156A-885E-4F1F-A5FE-9F05CF4D2230}"/>
              </a:ext>
            </a:extLst>
          </p:cNvPr>
          <p:cNvPicPr>
            <a:picLocks noChangeAspect="1"/>
          </p:cNvPicPr>
          <p:nvPr/>
        </p:nvPicPr>
        <p:blipFill>
          <a:blip r:embed="rId4"/>
          <a:stretch>
            <a:fillRect/>
          </a:stretch>
        </p:blipFill>
        <p:spPr>
          <a:xfrm>
            <a:off x="3826071" y="4997717"/>
            <a:ext cx="2774817" cy="962200"/>
          </a:xfrm>
          <a:prstGeom prst="rect">
            <a:avLst/>
          </a:prstGeom>
        </p:spPr>
      </p:pic>
      <p:pic>
        <p:nvPicPr>
          <p:cNvPr id="7" name="Picture 6">
            <a:extLst>
              <a:ext uri="{FF2B5EF4-FFF2-40B4-BE49-F238E27FC236}">
                <a16:creationId xmlns:a16="http://schemas.microsoft.com/office/drawing/2014/main" id="{2D01D500-EFB1-4E37-96D4-9E82DEE7D897}"/>
              </a:ext>
            </a:extLst>
          </p:cNvPr>
          <p:cNvPicPr>
            <a:picLocks noChangeAspect="1"/>
          </p:cNvPicPr>
          <p:nvPr/>
        </p:nvPicPr>
        <p:blipFill>
          <a:blip r:embed="rId5"/>
          <a:stretch>
            <a:fillRect/>
          </a:stretch>
        </p:blipFill>
        <p:spPr>
          <a:xfrm>
            <a:off x="4492986" y="5958853"/>
            <a:ext cx="3206028" cy="801901"/>
          </a:xfrm>
          <a:prstGeom prst="rect">
            <a:avLst/>
          </a:prstGeom>
        </p:spPr>
      </p:pic>
    </p:spTree>
    <p:extLst>
      <p:ext uri="{BB962C8B-B14F-4D97-AF65-F5344CB8AC3E}">
        <p14:creationId xmlns:p14="http://schemas.microsoft.com/office/powerpoint/2010/main" val="19441996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A7C32-749F-4C4C-BBAF-B9E0DE6B67DB}"/>
              </a:ext>
            </a:extLst>
          </p:cNvPr>
          <p:cNvSpPr>
            <a:spLocks noGrp="1"/>
          </p:cNvSpPr>
          <p:nvPr>
            <p:ph type="title"/>
          </p:nvPr>
        </p:nvSpPr>
        <p:spPr/>
        <p:txBody>
          <a:bodyPr>
            <a:normAutofit/>
          </a:bodyPr>
          <a:lstStyle/>
          <a:p>
            <a:r>
              <a:rPr lang="en-US" dirty="0" err="1"/>
              <a:t>XLNet</a:t>
            </a:r>
            <a:r>
              <a:rPr lang="en-US" dirty="0"/>
              <a:t>: Autoregressive Language Modeling</a:t>
            </a:r>
          </a:p>
        </p:txBody>
      </p:sp>
      <p:sp>
        <p:nvSpPr>
          <p:cNvPr id="3" name="Text Placeholder 2">
            <a:extLst>
              <a:ext uri="{FF2B5EF4-FFF2-40B4-BE49-F238E27FC236}">
                <a16:creationId xmlns:a16="http://schemas.microsoft.com/office/drawing/2014/main" id="{53846FED-38EC-9340-B3F9-27477CA9A70D}"/>
              </a:ext>
            </a:extLst>
          </p:cNvPr>
          <p:cNvSpPr>
            <a:spLocks noGrp="1"/>
          </p:cNvSpPr>
          <p:nvPr>
            <p:ph type="body" idx="1"/>
          </p:nvPr>
        </p:nvSpPr>
        <p:spPr>
          <a:xfrm>
            <a:off x="662346" y="1159475"/>
            <a:ext cx="10747239" cy="555272"/>
          </a:xfrm>
        </p:spPr>
        <p:txBody>
          <a:bodyPr/>
          <a:lstStyle/>
          <a:p>
            <a:r>
              <a:rPr lang="en-US" altLang="zh-CN" sz="2400" dirty="0"/>
              <a:t>Instead of using Masked LM, </a:t>
            </a:r>
            <a:r>
              <a:rPr lang="en-US" altLang="zh-CN" sz="2400" dirty="0" err="1"/>
              <a:t>XLNet</a:t>
            </a:r>
            <a:r>
              <a:rPr lang="en-US" altLang="zh-CN" sz="2400" dirty="0"/>
              <a:t> uses Permutation Language Modeling </a:t>
            </a:r>
            <a:endParaRPr lang="en-US" sz="2400" dirty="0"/>
          </a:p>
          <a:p>
            <a:endParaRPr lang="en-US" dirty="0"/>
          </a:p>
        </p:txBody>
      </p:sp>
      <p:pic>
        <p:nvPicPr>
          <p:cNvPr id="4" name="图片 3">
            <a:extLst>
              <a:ext uri="{FF2B5EF4-FFF2-40B4-BE49-F238E27FC236}">
                <a16:creationId xmlns:a16="http://schemas.microsoft.com/office/drawing/2014/main" id="{7FE63D46-5485-468B-B2A4-527FE9542168}"/>
              </a:ext>
            </a:extLst>
          </p:cNvPr>
          <p:cNvPicPr>
            <a:picLocks noChangeAspect="1"/>
          </p:cNvPicPr>
          <p:nvPr/>
        </p:nvPicPr>
        <p:blipFill>
          <a:blip r:embed="rId2"/>
          <a:stretch>
            <a:fillRect/>
          </a:stretch>
        </p:blipFill>
        <p:spPr>
          <a:xfrm>
            <a:off x="1152409" y="1714746"/>
            <a:ext cx="5963868" cy="4527774"/>
          </a:xfrm>
          <a:prstGeom prst="rect">
            <a:avLst/>
          </a:prstGeom>
        </p:spPr>
      </p:pic>
      <p:sp>
        <p:nvSpPr>
          <p:cNvPr id="5" name="文本框 4">
            <a:extLst>
              <a:ext uri="{FF2B5EF4-FFF2-40B4-BE49-F238E27FC236}">
                <a16:creationId xmlns:a16="http://schemas.microsoft.com/office/drawing/2014/main" id="{AB42851B-019B-4130-9A80-F537AF9015A6}"/>
              </a:ext>
            </a:extLst>
          </p:cNvPr>
          <p:cNvSpPr txBox="1"/>
          <p:nvPr/>
        </p:nvSpPr>
        <p:spPr>
          <a:xfrm>
            <a:off x="7392186" y="1816301"/>
            <a:ext cx="4077433" cy="41549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marR="0" indent="-342900" algn="l" defTabSz="457178" rtl="0" fontAlgn="auto" latinLnBrk="0" hangingPunct="0">
              <a:lnSpc>
                <a:spcPct val="100000"/>
              </a:lnSpc>
              <a:spcBef>
                <a:spcPts val="0"/>
              </a:spcBef>
              <a:spcAft>
                <a:spcPts val="0"/>
              </a:spcAft>
              <a:buClr>
                <a:srgbClr val="E48312"/>
              </a:buClr>
              <a:buSzPct val="80000"/>
              <a:buFont typeface="Wingdings" panose="05000000000000000000" pitchFamily="2" charset="2"/>
              <a:buChar char="q"/>
              <a:tabLst/>
            </a:pPr>
            <a:r>
              <a:rPr kumimoji="0" lang="en-US" sz="2400" b="0" i="0" u="none" strike="noStrike" cap="none" spc="0" normalizeH="0" baseline="0" dirty="0">
                <a:ln>
                  <a:noFill/>
                </a:ln>
                <a:solidFill>
                  <a:srgbClr val="000000"/>
                </a:solidFill>
                <a:effectLst/>
                <a:uFillTx/>
                <a:ea typeface="+mj-ea"/>
                <a:cs typeface="+mj-cs"/>
                <a:sym typeface="Calibri"/>
              </a:rPr>
              <a:t>Permutes the text sequence and predicts the target word using the remaining words in the sequence</a:t>
            </a:r>
          </a:p>
          <a:p>
            <a:pPr marL="342900" marR="0" indent="-342900" algn="l" defTabSz="457178" rtl="0" fontAlgn="auto" latinLnBrk="0" hangingPunct="0">
              <a:lnSpc>
                <a:spcPct val="100000"/>
              </a:lnSpc>
              <a:spcBef>
                <a:spcPts val="0"/>
              </a:spcBef>
              <a:spcAft>
                <a:spcPts val="0"/>
              </a:spcAft>
              <a:buClr>
                <a:srgbClr val="E48312"/>
              </a:buClr>
              <a:buSzPct val="80000"/>
              <a:buFont typeface="Wingdings" panose="05000000000000000000" pitchFamily="2" charset="2"/>
              <a:buChar char="q"/>
              <a:tabLst/>
            </a:pPr>
            <a:endParaRPr kumimoji="0" lang="en-US" sz="2400" b="0" i="0" u="none" strike="noStrike" cap="none" spc="0" normalizeH="0" baseline="0" dirty="0">
              <a:ln>
                <a:noFill/>
              </a:ln>
              <a:solidFill>
                <a:srgbClr val="000000"/>
              </a:solidFill>
              <a:effectLst/>
              <a:uFillTx/>
              <a:ea typeface="+mj-ea"/>
              <a:cs typeface="+mj-cs"/>
              <a:sym typeface="Calibri"/>
            </a:endParaRPr>
          </a:p>
          <a:p>
            <a:pPr marL="342900" indent="-342900">
              <a:buClr>
                <a:srgbClr val="E48312"/>
              </a:buClr>
              <a:buSzPct val="80000"/>
              <a:buFont typeface="Wingdings" panose="05000000000000000000" pitchFamily="2" charset="2"/>
              <a:buChar char="q"/>
            </a:pPr>
            <a:r>
              <a:rPr kumimoji="0" lang="en-US" sz="2400" b="0" i="0" u="none" strike="noStrike" cap="none" spc="0" normalizeH="0" baseline="0" dirty="0">
                <a:ln>
                  <a:noFill/>
                </a:ln>
                <a:solidFill>
                  <a:srgbClr val="000000"/>
                </a:solidFill>
                <a:effectLst/>
                <a:uFillTx/>
                <a:ea typeface="+mj-ea"/>
                <a:cs typeface="+mj-cs"/>
                <a:sym typeface="Calibri"/>
              </a:rPr>
              <a:t>Since words in the original sequence are permuted, </a:t>
            </a:r>
            <a:r>
              <a:rPr lang="en-US" sz="2400" dirty="0"/>
              <a:t>both forward direction information </a:t>
            </a:r>
            <a:r>
              <a:rPr kumimoji="0" lang="en-US" sz="2400" b="0" i="0" u="none" strike="noStrike" cap="none" spc="0" normalizeH="0" baseline="0" dirty="0">
                <a:ln>
                  <a:noFill/>
                </a:ln>
                <a:solidFill>
                  <a:srgbClr val="000000"/>
                </a:solidFill>
                <a:effectLst/>
                <a:uFillTx/>
                <a:ea typeface="+mj-ea"/>
                <a:cs typeface="+mj-cs"/>
                <a:sym typeface="Calibri"/>
              </a:rPr>
              <a:t>and </a:t>
            </a:r>
            <a:r>
              <a:rPr lang="en-US" sz="2400" dirty="0"/>
              <a:t>backward direction information are leveraged</a:t>
            </a:r>
            <a:endParaRPr kumimoji="0" lang="en-US" sz="2400" b="0" i="0" u="none" strike="noStrike" cap="none" spc="0" normalizeH="0" baseline="0" dirty="0">
              <a:ln>
                <a:noFill/>
              </a:ln>
              <a:solidFill>
                <a:srgbClr val="000000"/>
              </a:solidFill>
              <a:effectLst/>
              <a:uFillTx/>
              <a:ea typeface="+mj-ea"/>
              <a:cs typeface="+mj-cs"/>
              <a:sym typeface="Calibri"/>
            </a:endParaRPr>
          </a:p>
        </p:txBody>
      </p:sp>
      <p:sp>
        <p:nvSpPr>
          <p:cNvPr id="7" name="矩形 6">
            <a:extLst>
              <a:ext uri="{FF2B5EF4-FFF2-40B4-BE49-F238E27FC236}">
                <a16:creationId xmlns:a16="http://schemas.microsoft.com/office/drawing/2014/main" id="{E6F89D3B-77A0-4053-BE6F-C436B8741A41}"/>
              </a:ext>
            </a:extLst>
          </p:cNvPr>
          <p:cNvSpPr/>
          <p:nvPr/>
        </p:nvSpPr>
        <p:spPr>
          <a:xfrm>
            <a:off x="580501" y="6242520"/>
            <a:ext cx="11369965" cy="646331"/>
          </a:xfrm>
          <a:prstGeom prst="rect">
            <a:avLst/>
          </a:prstGeom>
        </p:spPr>
        <p:txBody>
          <a:bodyPr wrap="square">
            <a:spAutoFit/>
          </a:bodyPr>
          <a:lstStyle/>
          <a:p>
            <a:r>
              <a:rPr lang="en-US" sz="1800" dirty="0"/>
              <a:t>Yang, Z., Dai, Z., Yang, Y., </a:t>
            </a:r>
            <a:r>
              <a:rPr lang="en-US" sz="1800" dirty="0" err="1"/>
              <a:t>Carbonell</a:t>
            </a:r>
            <a:r>
              <a:rPr lang="en-US" sz="1800" dirty="0"/>
              <a:t>, J., </a:t>
            </a:r>
            <a:r>
              <a:rPr lang="en-US" sz="1800" dirty="0" err="1"/>
              <a:t>Salakhutdinov</a:t>
            </a:r>
            <a:r>
              <a:rPr lang="en-US" sz="1800" dirty="0"/>
              <a:t>, R., &amp; Le, Q. V. (2019). </a:t>
            </a:r>
            <a:r>
              <a:rPr lang="en-US" sz="1800" dirty="0" err="1"/>
              <a:t>XLNet</a:t>
            </a:r>
            <a:r>
              <a:rPr lang="en-US" sz="1800" dirty="0"/>
              <a:t>: Generalized Autoregressive Pretraining for Language Understanding. NeurIPS’19</a:t>
            </a:r>
          </a:p>
        </p:txBody>
      </p:sp>
    </p:spTree>
    <p:extLst>
      <p:ext uri="{BB962C8B-B14F-4D97-AF65-F5344CB8AC3E}">
        <p14:creationId xmlns:p14="http://schemas.microsoft.com/office/powerpoint/2010/main" val="3996020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A7C32-749F-4C4C-BBAF-B9E0DE6B67DB}"/>
              </a:ext>
            </a:extLst>
          </p:cNvPr>
          <p:cNvSpPr>
            <a:spLocks noGrp="1"/>
          </p:cNvSpPr>
          <p:nvPr>
            <p:ph type="title"/>
          </p:nvPr>
        </p:nvSpPr>
        <p:spPr/>
        <p:txBody>
          <a:bodyPr>
            <a:normAutofit/>
          </a:bodyPr>
          <a:lstStyle/>
          <a:p>
            <a:r>
              <a:rPr lang="en-US" dirty="0" err="1"/>
              <a:t>XLNet</a:t>
            </a:r>
            <a:r>
              <a:rPr lang="en-US" dirty="0"/>
              <a:t>: Two-Stream Self-Attention</a:t>
            </a:r>
          </a:p>
        </p:txBody>
      </p:sp>
      <p:sp>
        <p:nvSpPr>
          <p:cNvPr id="3" name="Text Placeholder 2">
            <a:extLst>
              <a:ext uri="{FF2B5EF4-FFF2-40B4-BE49-F238E27FC236}">
                <a16:creationId xmlns:a16="http://schemas.microsoft.com/office/drawing/2014/main" id="{53846FED-38EC-9340-B3F9-27477CA9A70D}"/>
              </a:ext>
            </a:extLst>
          </p:cNvPr>
          <p:cNvSpPr>
            <a:spLocks noGrp="1"/>
          </p:cNvSpPr>
          <p:nvPr>
            <p:ph type="body" idx="1"/>
          </p:nvPr>
        </p:nvSpPr>
        <p:spPr>
          <a:xfrm>
            <a:off x="599832" y="1136239"/>
            <a:ext cx="10747239" cy="845936"/>
          </a:xfrm>
        </p:spPr>
        <p:txBody>
          <a:bodyPr>
            <a:normAutofit lnSpcReduction="10000"/>
          </a:bodyPr>
          <a:lstStyle/>
          <a:p>
            <a:r>
              <a:rPr lang="en-US" altLang="zh-CN" sz="2400" dirty="0"/>
              <a:t>Content representation: Encodes both token position as well as content</a:t>
            </a:r>
          </a:p>
          <a:p>
            <a:r>
              <a:rPr lang="en-US" altLang="zh-CN" sz="2400" dirty="0"/>
              <a:t>Query representation: Encodes only token position</a:t>
            </a:r>
          </a:p>
          <a:p>
            <a:endParaRPr lang="en-US" sz="2400" dirty="0"/>
          </a:p>
        </p:txBody>
      </p:sp>
      <p:pic>
        <p:nvPicPr>
          <p:cNvPr id="7" name="图片 6">
            <a:extLst>
              <a:ext uri="{FF2B5EF4-FFF2-40B4-BE49-F238E27FC236}">
                <a16:creationId xmlns:a16="http://schemas.microsoft.com/office/drawing/2014/main" id="{B74ECAA1-AA3A-4502-8D8C-C3EFBAD3AD8B}"/>
              </a:ext>
            </a:extLst>
          </p:cNvPr>
          <p:cNvPicPr>
            <a:picLocks noChangeAspect="1"/>
          </p:cNvPicPr>
          <p:nvPr/>
        </p:nvPicPr>
        <p:blipFill>
          <a:blip r:embed="rId2"/>
          <a:stretch>
            <a:fillRect/>
          </a:stretch>
        </p:blipFill>
        <p:spPr>
          <a:xfrm>
            <a:off x="2974206" y="2258870"/>
            <a:ext cx="8564734" cy="4097453"/>
          </a:xfrm>
          <a:prstGeom prst="rect">
            <a:avLst/>
          </a:prstGeom>
        </p:spPr>
      </p:pic>
      <p:sp>
        <p:nvSpPr>
          <p:cNvPr id="8" name="Rectangle 3">
            <a:extLst>
              <a:ext uri="{FF2B5EF4-FFF2-40B4-BE49-F238E27FC236}">
                <a16:creationId xmlns:a16="http://schemas.microsoft.com/office/drawing/2014/main" id="{E3A44513-9DCE-4AAD-91BA-986CF61D8C65}"/>
              </a:ext>
            </a:extLst>
          </p:cNvPr>
          <p:cNvSpPr/>
          <p:nvPr/>
        </p:nvSpPr>
        <p:spPr>
          <a:xfrm>
            <a:off x="223520" y="2816473"/>
            <a:ext cx="2658687" cy="612527"/>
          </a:xfrm>
          <a:prstGeom prst="rect">
            <a:avLst/>
          </a:prstGeom>
          <a:noFill/>
          <a:ln w="28575">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mj-lt"/>
              </a:rPr>
              <a:t>Content representation</a:t>
            </a:r>
            <a:endParaRPr lang="en-US" sz="2000" dirty="0">
              <a:solidFill>
                <a:schemeClr val="tx1"/>
              </a:solidFill>
              <a:latin typeface="+mj-lt"/>
            </a:endParaRPr>
          </a:p>
        </p:txBody>
      </p:sp>
      <p:sp>
        <p:nvSpPr>
          <p:cNvPr id="9" name="Rectangle 3">
            <a:extLst>
              <a:ext uri="{FF2B5EF4-FFF2-40B4-BE49-F238E27FC236}">
                <a16:creationId xmlns:a16="http://schemas.microsoft.com/office/drawing/2014/main" id="{ADFC2ED3-7178-4934-92CE-C25B78F14E57}"/>
              </a:ext>
            </a:extLst>
          </p:cNvPr>
          <p:cNvSpPr/>
          <p:nvPr/>
        </p:nvSpPr>
        <p:spPr>
          <a:xfrm>
            <a:off x="317258" y="4768798"/>
            <a:ext cx="2564949" cy="612527"/>
          </a:xfrm>
          <a:prstGeom prst="rect">
            <a:avLst/>
          </a:prstGeom>
          <a:no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mj-lt"/>
              </a:rPr>
              <a:t>Query representation</a:t>
            </a:r>
            <a:endParaRPr lang="en-US" sz="2000" dirty="0">
              <a:solidFill>
                <a:schemeClr val="tx1"/>
              </a:solidFill>
              <a:latin typeface="+mj-lt"/>
            </a:endParaRPr>
          </a:p>
        </p:txBody>
      </p:sp>
    </p:spTree>
    <p:extLst>
      <p:ext uri="{BB962C8B-B14F-4D97-AF65-F5344CB8AC3E}">
        <p14:creationId xmlns:p14="http://schemas.microsoft.com/office/powerpoint/2010/main" val="36688191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474" y="221680"/>
            <a:ext cx="12488779" cy="738909"/>
          </a:xfrm>
        </p:spPr>
        <p:txBody>
          <a:bodyPr>
            <a:normAutofit/>
          </a:bodyPr>
          <a:lstStyle/>
          <a:p>
            <a:pPr defTabSz="1219110"/>
            <a:r>
              <a:rPr lang="en-US" altLang="zh-CN" b="1" dirty="0">
                <a:ea typeface="SimSun" panose="02010600030101010101" pitchFamily="2" charset="-122"/>
              </a:rPr>
              <a:t>Outline</a:t>
            </a:r>
            <a:endParaRPr lang="en-US" b="1" dirty="0">
              <a:solidFill>
                <a:prstClr val="black"/>
              </a:solidFill>
            </a:endParaRPr>
          </a:p>
        </p:txBody>
      </p:sp>
      <p:sp>
        <p:nvSpPr>
          <p:cNvPr id="3" name="Content Placeholder 2"/>
          <p:cNvSpPr>
            <a:spLocks noGrp="1"/>
          </p:cNvSpPr>
          <p:nvPr>
            <p:ph idx="1"/>
          </p:nvPr>
        </p:nvSpPr>
        <p:spPr>
          <a:xfrm>
            <a:off x="595410" y="1098627"/>
            <a:ext cx="10937009" cy="5575401"/>
          </a:xfrm>
          <a:ln>
            <a:noFill/>
          </a:ln>
        </p:spPr>
        <p:txBody>
          <a:bodyPr/>
          <a:lstStyle/>
          <a:p>
            <a:pPr defTabSz="1219110">
              <a:spcAft>
                <a:spcPts val="600"/>
              </a:spcAft>
            </a:pPr>
            <a:r>
              <a:rPr lang="en-US" dirty="0"/>
              <a:t>Text Mining, Text Similarity and Text Embedding</a:t>
            </a:r>
            <a:endParaRPr lang="en-US" altLang="zh-CN" dirty="0">
              <a:ea typeface="SimSun" panose="02010600030101010101" pitchFamily="2" charset="-122"/>
            </a:endParaRPr>
          </a:p>
          <a:p>
            <a:pPr>
              <a:spcAft>
                <a:spcPts val="600"/>
              </a:spcAft>
            </a:pPr>
            <a:r>
              <a:rPr lang="en-US" altLang="zh-CN" dirty="0"/>
              <a:t>U</a:t>
            </a:r>
            <a:r>
              <a:rPr lang="en-US" dirty="0"/>
              <a:t>n</a:t>
            </a:r>
            <a:r>
              <a:rPr lang="en-US" altLang="zh-CN" dirty="0"/>
              <a:t>supervised</a:t>
            </a:r>
            <a:r>
              <a:rPr lang="zh-CN" altLang="en-US" dirty="0"/>
              <a:t> </a:t>
            </a:r>
            <a:r>
              <a:rPr lang="en-US" altLang="zh-CN" dirty="0"/>
              <a:t>word</a:t>
            </a:r>
            <a:r>
              <a:rPr lang="zh-CN" altLang="en-US" dirty="0"/>
              <a:t> </a:t>
            </a:r>
            <a:r>
              <a:rPr lang="en-US" altLang="zh-CN" dirty="0"/>
              <a:t>embedding</a:t>
            </a:r>
          </a:p>
          <a:p>
            <a:pPr lvl="1">
              <a:spcAft>
                <a:spcPts val="600"/>
              </a:spcAft>
            </a:pPr>
            <a:r>
              <a:rPr lang="en-US" altLang="zh-CN" dirty="0"/>
              <a:t>Context-free representation:</a:t>
            </a:r>
          </a:p>
          <a:p>
            <a:pPr lvl="2">
              <a:spcAft>
                <a:spcPts val="600"/>
              </a:spcAft>
            </a:pPr>
            <a:r>
              <a:rPr lang="en-US" altLang="zh-CN" dirty="0"/>
              <a:t>Euclidean Embedding:</a:t>
            </a:r>
            <a:r>
              <a:rPr lang="zh-CN" altLang="en-US" dirty="0"/>
              <a:t> </a:t>
            </a:r>
            <a:r>
              <a:rPr lang="en-US" altLang="zh-CN" dirty="0"/>
              <a:t>Word2Vec, </a:t>
            </a:r>
            <a:r>
              <a:rPr lang="en-US" altLang="zh-CN" dirty="0" err="1"/>
              <a:t>GloVe</a:t>
            </a:r>
            <a:r>
              <a:rPr lang="en-US" altLang="zh-CN" dirty="0"/>
              <a:t>, </a:t>
            </a:r>
            <a:r>
              <a:rPr lang="en-US" altLang="zh-CN" dirty="0" err="1"/>
              <a:t>fastText</a:t>
            </a:r>
            <a:endParaRPr lang="en-US" altLang="zh-CN" dirty="0"/>
          </a:p>
          <a:p>
            <a:pPr lvl="3">
              <a:spcAft>
                <a:spcPts val="600"/>
              </a:spcAft>
            </a:pPr>
            <a:r>
              <a:rPr lang="en-US" dirty="0"/>
              <a:t>Local-Corpus Based Embedding</a:t>
            </a:r>
            <a:endParaRPr lang="en-US" altLang="zh-CN" dirty="0"/>
          </a:p>
          <a:p>
            <a:pPr lvl="2">
              <a:spcAft>
                <a:spcPts val="600"/>
              </a:spcAft>
            </a:pPr>
            <a:r>
              <a:rPr lang="en-US" altLang="zh-CN" dirty="0">
                <a:solidFill>
                  <a:schemeClr val="bg1">
                    <a:lumMod val="85000"/>
                  </a:schemeClr>
                </a:solidFill>
              </a:rPr>
              <a:t>Hyperbolic Embedding: </a:t>
            </a:r>
            <a:r>
              <a:rPr lang="en-US" altLang="zh-CN" dirty="0" err="1">
                <a:solidFill>
                  <a:schemeClr val="bg1">
                    <a:lumMod val="85000"/>
                  </a:schemeClr>
                </a:solidFill>
              </a:rPr>
              <a:t>Poincaré</a:t>
            </a:r>
            <a:r>
              <a:rPr lang="en-US" altLang="zh-CN" dirty="0">
                <a:solidFill>
                  <a:schemeClr val="bg1">
                    <a:lumMod val="85000"/>
                  </a:schemeClr>
                </a:solidFill>
              </a:rPr>
              <a:t> and Lorentz Embedding</a:t>
            </a:r>
          </a:p>
          <a:p>
            <a:pPr lvl="2">
              <a:spcAft>
                <a:spcPts val="600"/>
              </a:spcAft>
            </a:pPr>
            <a:r>
              <a:rPr lang="en-US" altLang="zh-CN" dirty="0">
                <a:solidFill>
                  <a:schemeClr val="bg1">
                    <a:lumMod val="85000"/>
                  </a:schemeClr>
                </a:solidFill>
              </a:rPr>
              <a:t>Spherical Text Embedding: </a:t>
            </a:r>
            <a:r>
              <a:rPr lang="en-US" altLang="zh-CN" dirty="0" err="1">
                <a:solidFill>
                  <a:schemeClr val="bg1">
                    <a:lumMod val="85000"/>
                  </a:schemeClr>
                </a:solidFill>
              </a:rPr>
              <a:t>JoSE</a:t>
            </a:r>
            <a:r>
              <a:rPr lang="en-US" altLang="zh-CN" dirty="0">
                <a:solidFill>
                  <a:schemeClr val="bg1">
                    <a:lumMod val="85000"/>
                  </a:schemeClr>
                </a:solidFill>
              </a:rPr>
              <a:t> (Joint Spherical Text Embedding)</a:t>
            </a:r>
          </a:p>
          <a:p>
            <a:pPr lvl="1">
              <a:spcAft>
                <a:spcPts val="600"/>
              </a:spcAft>
            </a:pPr>
            <a:r>
              <a:rPr lang="en-US" altLang="zh-CN" dirty="0"/>
              <a:t>Contextualized representation: </a:t>
            </a:r>
            <a:r>
              <a:rPr lang="en-US" altLang="zh-CN" dirty="0" err="1"/>
              <a:t>ELMo</a:t>
            </a:r>
            <a:r>
              <a:rPr lang="en-US" altLang="zh-CN" dirty="0"/>
              <a:t>, BERT, </a:t>
            </a:r>
            <a:r>
              <a:rPr lang="en-US" altLang="zh-CN" dirty="0" err="1"/>
              <a:t>XLNet</a:t>
            </a:r>
            <a:endParaRPr lang="en-US" altLang="zh-CN" dirty="0"/>
          </a:p>
          <a:p>
            <a:pPr>
              <a:spcAft>
                <a:spcPts val="600"/>
              </a:spcAft>
            </a:pPr>
            <a:r>
              <a:rPr lang="en-US" altLang="zh-CN" dirty="0" err="1">
                <a:solidFill>
                  <a:prstClr val="black"/>
                </a:solidFill>
              </a:rPr>
              <a:t>CatE</a:t>
            </a:r>
            <a:r>
              <a:rPr lang="en-US" altLang="zh-CN" dirty="0">
                <a:solidFill>
                  <a:prstClr val="black"/>
                </a:solidFill>
              </a:rPr>
              <a:t>: </a:t>
            </a:r>
            <a:r>
              <a:rPr lang="en-US" dirty="0"/>
              <a:t>Category-Name Guided Text Embedding</a:t>
            </a:r>
            <a:r>
              <a:rPr lang="en-US" dirty="0">
                <a:solidFill>
                  <a:prstClr val="black"/>
                </a:solidFill>
              </a:rPr>
              <a:t> for </a:t>
            </a:r>
            <a:r>
              <a:rPr lang="en-US" dirty="0"/>
              <a:t>Topic Mining </a:t>
            </a:r>
          </a:p>
          <a:p>
            <a:pPr>
              <a:spcAft>
                <a:spcPts val="600"/>
              </a:spcAft>
            </a:pPr>
            <a:r>
              <a:rPr lang="en-US" altLang="zh-CN" dirty="0">
                <a:solidFill>
                  <a:prstClr val="black"/>
                </a:solidFill>
              </a:rPr>
              <a:t>Looking Forward</a:t>
            </a:r>
          </a:p>
        </p:txBody>
      </p:sp>
      <p:sp>
        <p:nvSpPr>
          <p:cNvPr id="5" name="Striped Right Arrow 4"/>
          <p:cNvSpPr/>
          <p:nvPr/>
        </p:nvSpPr>
        <p:spPr>
          <a:xfrm rot="9056077">
            <a:off x="10331040" y="5594700"/>
            <a:ext cx="466531" cy="513889"/>
          </a:xfrm>
          <a:prstGeom prst="stripedRightArrow">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8853546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 name="Shape 86"/>
          <p:cNvSpPr txBox="1">
            <a:spLocks noGrp="1"/>
          </p:cNvSpPr>
          <p:nvPr>
            <p:ph type="title"/>
          </p:nvPr>
        </p:nvSpPr>
        <p:spPr>
          <a:xfrm>
            <a:off x="350984" y="286606"/>
            <a:ext cx="11369965" cy="673981"/>
          </a:xfrm>
          <a:prstGeom prst="rect">
            <a:avLst/>
          </a:prstGeom>
        </p:spPr>
        <p:txBody>
          <a:bodyPr>
            <a:noAutofit/>
          </a:bodyPr>
          <a:lstStyle/>
          <a:p>
            <a:pPr defTabSz="886923">
              <a:defRPr sz="3783" spc="-97">
                <a:effectLst>
                  <a:outerShdw blurRad="49276" dist="36957" dir="2700000" rotWithShape="0">
                    <a:srgbClr val="000000">
                      <a:alpha val="40000"/>
                    </a:srgbClr>
                  </a:outerShdw>
                </a:effectLst>
              </a:defRPr>
            </a:pPr>
            <a:r>
              <a:rPr lang="en-US" altLang="zh-CN" sz="3200" dirty="0"/>
              <a:t>From</a:t>
            </a:r>
            <a:r>
              <a:rPr lang="zh-CN" altLang="en-US" sz="3200" dirty="0"/>
              <a:t> </a:t>
            </a:r>
            <a:r>
              <a:rPr lang="en-US" sz="3200" dirty="0"/>
              <a:t>Unsupervised </a:t>
            </a:r>
            <a:r>
              <a:rPr lang="en-US" altLang="zh-CN" sz="3200" dirty="0"/>
              <a:t>Embedding</a:t>
            </a:r>
            <a:r>
              <a:rPr lang="zh-CN" altLang="en-US" sz="3200" dirty="0"/>
              <a:t> </a:t>
            </a:r>
            <a:r>
              <a:rPr lang="en-US" altLang="zh-CN" sz="3200" dirty="0"/>
              <a:t>to</a:t>
            </a:r>
            <a:r>
              <a:rPr lang="zh-CN" altLang="en-US" sz="3200" dirty="0"/>
              <a:t> </a:t>
            </a:r>
            <a:r>
              <a:rPr lang="en-US" altLang="zh-CN" sz="3200" dirty="0"/>
              <a:t>Weakly-Supervised</a:t>
            </a:r>
            <a:r>
              <a:rPr lang="zh-CN" altLang="en-US" sz="3200" dirty="0"/>
              <a:t> </a:t>
            </a:r>
            <a:r>
              <a:rPr lang="en-US" altLang="zh-CN" sz="3200" dirty="0"/>
              <a:t>Embedding</a:t>
            </a:r>
            <a:endParaRPr sz="3200" dirty="0"/>
          </a:p>
        </p:txBody>
      </p:sp>
      <p:sp>
        <p:nvSpPr>
          <p:cNvPr id="942" name="Shape 87"/>
          <p:cNvSpPr txBox="1">
            <a:spLocks noGrp="1"/>
          </p:cNvSpPr>
          <p:nvPr>
            <p:ph type="body" sz="quarter" idx="1"/>
          </p:nvPr>
        </p:nvSpPr>
        <p:spPr>
          <a:xfrm>
            <a:off x="550027" y="1288430"/>
            <a:ext cx="10893553" cy="5282963"/>
          </a:xfrm>
          <a:prstGeom prst="rect">
            <a:avLst/>
          </a:prstGeom>
        </p:spPr>
        <p:txBody>
          <a:bodyPr>
            <a:normAutofit/>
          </a:bodyPr>
          <a:lstStyle/>
          <a:p>
            <a:pPr>
              <a:spcAft>
                <a:spcPts val="600"/>
              </a:spcAft>
            </a:pPr>
            <a:r>
              <a:rPr lang="en-US" sz="2400" dirty="0"/>
              <a:t>Unsupervised word embedding </a:t>
            </a:r>
            <a:r>
              <a:rPr lang="en-US" altLang="zh-CN" sz="2400" dirty="0"/>
              <a:t>can</a:t>
            </a:r>
            <a:r>
              <a:rPr lang="zh-CN" altLang="en-US" sz="2400" dirty="0"/>
              <a:t> </a:t>
            </a:r>
            <a:r>
              <a:rPr lang="en-US" altLang="zh-CN" sz="2400" dirty="0"/>
              <a:t>be</a:t>
            </a:r>
            <a:r>
              <a:rPr lang="zh-CN" altLang="en-US" sz="2400" dirty="0"/>
              <a:t> </a:t>
            </a:r>
            <a:r>
              <a:rPr lang="en-US" altLang="zh-CN" sz="2400" dirty="0"/>
              <a:t>used</a:t>
            </a:r>
            <a:r>
              <a:rPr lang="zh-CN" altLang="en-US" sz="2400" dirty="0"/>
              <a:t> </a:t>
            </a:r>
            <a:r>
              <a:rPr lang="en-US" altLang="zh-CN" sz="2400" dirty="0"/>
              <a:t>as</a:t>
            </a:r>
            <a:r>
              <a:rPr lang="zh-CN" altLang="en-US" sz="2400" dirty="0"/>
              <a:t> </a:t>
            </a:r>
            <a:r>
              <a:rPr lang="en-US" altLang="zh-CN" sz="2400" dirty="0"/>
              <a:t>word representations/features in</a:t>
            </a:r>
            <a:r>
              <a:rPr lang="zh-CN" altLang="en-US" sz="2400" dirty="0"/>
              <a:t> </a:t>
            </a:r>
            <a:r>
              <a:rPr lang="en-US" sz="2400" dirty="0"/>
              <a:t>a wide spectrum of </a:t>
            </a:r>
            <a:r>
              <a:rPr lang="en-US" altLang="zh-CN" sz="2400" dirty="0"/>
              <a:t>text</a:t>
            </a:r>
            <a:r>
              <a:rPr lang="zh-CN" altLang="en-US" sz="2400" dirty="0"/>
              <a:t> </a:t>
            </a:r>
            <a:r>
              <a:rPr lang="en-US" altLang="zh-CN" sz="2400" dirty="0"/>
              <a:t>mining</a:t>
            </a:r>
            <a:r>
              <a:rPr lang="en-US" sz="2400" dirty="0"/>
              <a:t> task</a:t>
            </a:r>
            <a:r>
              <a:rPr lang="en-US" altLang="zh-CN" sz="2400" dirty="0"/>
              <a:t>s</a:t>
            </a:r>
          </a:p>
          <a:p>
            <a:pPr>
              <a:spcAft>
                <a:spcPts val="600"/>
              </a:spcAft>
            </a:pPr>
            <a:r>
              <a:rPr lang="en-US" sz="2400" dirty="0"/>
              <a:t>However, unsupervised word embeddings are </a:t>
            </a:r>
            <a:r>
              <a:rPr lang="en-US" sz="2400" b="1" dirty="0"/>
              <a:t>generic</a:t>
            </a:r>
            <a:r>
              <a:rPr lang="en-US" sz="2400" dirty="0"/>
              <a:t> word representations</a:t>
            </a:r>
          </a:p>
          <a:p>
            <a:pPr lvl="1">
              <a:spcAft>
                <a:spcPts val="600"/>
              </a:spcAft>
              <a:buClr>
                <a:schemeClr val="accent2"/>
              </a:buClr>
              <a:buFont typeface="Wingdings" panose="05000000000000000000" pitchFamily="2" charset="2"/>
              <a:buChar char="q"/>
            </a:pPr>
            <a:r>
              <a:rPr lang="en-US" sz="2400" dirty="0"/>
              <a:t>Not yielding the best performance on downstream tasks</a:t>
            </a:r>
            <a:r>
              <a:rPr lang="zh-CN" altLang="en-US" sz="2400" dirty="0"/>
              <a:t> </a:t>
            </a:r>
            <a:r>
              <a:rPr lang="en-US" altLang="zh-CN" sz="2400" dirty="0"/>
              <a:t>(e.g.,</a:t>
            </a:r>
            <a:r>
              <a:rPr lang="zh-CN" altLang="en-US" sz="2400" dirty="0"/>
              <a:t> </a:t>
            </a:r>
            <a:r>
              <a:rPr lang="en-US" altLang="zh-CN" sz="2400" dirty="0"/>
              <a:t>taxonomy</a:t>
            </a:r>
            <a:r>
              <a:rPr lang="zh-CN" altLang="en-US" sz="2400" dirty="0"/>
              <a:t> </a:t>
            </a:r>
            <a:r>
              <a:rPr lang="en-US" altLang="zh-CN" sz="2400" dirty="0"/>
              <a:t>construction,</a:t>
            </a:r>
            <a:r>
              <a:rPr lang="zh-CN" altLang="en-US" sz="2400" dirty="0"/>
              <a:t> </a:t>
            </a:r>
            <a:r>
              <a:rPr lang="en-US" altLang="zh-CN" sz="2400" dirty="0"/>
              <a:t>document</a:t>
            </a:r>
            <a:r>
              <a:rPr lang="zh-CN" altLang="en-US" sz="2400" dirty="0"/>
              <a:t> </a:t>
            </a:r>
            <a:r>
              <a:rPr lang="en-US" altLang="zh-CN" sz="2400" dirty="0"/>
              <a:t>classification)</a:t>
            </a:r>
            <a:r>
              <a:rPr lang="en-US" sz="2400" dirty="0"/>
              <a:t> </a:t>
            </a:r>
          </a:p>
          <a:p>
            <a:pPr lvl="1">
              <a:spcAft>
                <a:spcPts val="600"/>
              </a:spcAft>
              <a:buClr>
                <a:schemeClr val="accent2"/>
              </a:buClr>
              <a:buFont typeface="Wingdings" panose="05000000000000000000" pitchFamily="2" charset="2"/>
              <a:buChar char="q"/>
            </a:pPr>
            <a:r>
              <a:rPr lang="en-US" sz="2400" dirty="0"/>
              <a:t>Reason: Not incorporating </a:t>
            </a:r>
            <a:r>
              <a:rPr lang="en-US" sz="2400" b="1" dirty="0"/>
              <a:t>task-specific</a:t>
            </a:r>
            <a:r>
              <a:rPr lang="en-US" sz="2400" dirty="0"/>
              <a:t> information</a:t>
            </a:r>
          </a:p>
          <a:p>
            <a:pPr>
              <a:spcAft>
                <a:spcPts val="600"/>
              </a:spcAft>
            </a:pPr>
            <a:r>
              <a:rPr lang="en-US" altLang="zh-CN" sz="2400" dirty="0"/>
              <a:t>W</a:t>
            </a:r>
            <a:r>
              <a:rPr lang="en-US" sz="2400" dirty="0"/>
              <a:t>e introduc</a:t>
            </a:r>
            <a:r>
              <a:rPr lang="en-US" altLang="zh-CN" sz="2400" dirty="0"/>
              <a:t>e</a:t>
            </a:r>
            <a:r>
              <a:rPr lang="en-US" sz="2400" dirty="0"/>
              <a:t> a weakly-supervised embedding learning method called </a:t>
            </a:r>
            <a:r>
              <a:rPr lang="en-US" sz="2400" b="1" dirty="0" err="1"/>
              <a:t>CatE</a:t>
            </a:r>
            <a:r>
              <a:rPr lang="en-US" sz="2400" dirty="0"/>
              <a:t> that learns category distinctive embeddings</a:t>
            </a:r>
          </a:p>
          <a:p>
            <a:pPr>
              <a:spcAft>
                <a:spcPts val="600"/>
              </a:spcAft>
            </a:pPr>
            <a:r>
              <a:rPr lang="en-US" sz="2400" dirty="0"/>
              <a:t>Yu Meng, </a:t>
            </a:r>
            <a:r>
              <a:rPr lang="en-US" sz="2400" dirty="0" err="1"/>
              <a:t>Jiaxin</a:t>
            </a:r>
            <a:r>
              <a:rPr lang="en-US" sz="2400" dirty="0"/>
              <a:t> Huang, </a:t>
            </a:r>
            <a:r>
              <a:rPr lang="en-US" sz="2400" dirty="0" err="1"/>
              <a:t>Guangyuan</a:t>
            </a:r>
            <a:r>
              <a:rPr lang="en-US" sz="2400" dirty="0"/>
              <a:t> Wang, </a:t>
            </a:r>
            <a:r>
              <a:rPr lang="en-US" sz="2400" dirty="0" err="1"/>
              <a:t>Zihan</a:t>
            </a:r>
            <a:r>
              <a:rPr lang="en-US" sz="2400" dirty="0"/>
              <a:t> Wang, Chao Zhang, Yu Zhang and Jiawei Han, ”</a:t>
            </a:r>
            <a:r>
              <a:rPr lang="en-US" sz="2400" dirty="0">
                <a:hlinkClick r:id="rId2"/>
              </a:rPr>
              <a:t>Discriminative Topic Mining via Category-Name Guided Text Embedding</a:t>
            </a:r>
            <a:r>
              <a:rPr lang="en-US" sz="2400" dirty="0"/>
              <a:t>”, in Proc. 2020 Int. World Wide Web Conf. (WWW’20), Taipei, Taiwan, Apr. 2020</a:t>
            </a:r>
          </a:p>
        </p:txBody>
      </p:sp>
    </p:spTree>
    <p:extLst>
      <p:ext uri="{BB962C8B-B14F-4D97-AF65-F5344CB8AC3E}">
        <p14:creationId xmlns:p14="http://schemas.microsoft.com/office/powerpoint/2010/main" val="9740424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547688">
              <a:lnSpc>
                <a:spcPct val="150000"/>
              </a:lnSpc>
              <a:spcAft>
                <a:spcPts val="600"/>
              </a:spcAft>
              <a:defRPr/>
            </a:pPr>
            <a:r>
              <a:rPr lang="en-US" altLang="zh-CN" dirty="0"/>
              <a:t>Introduction: Idea of </a:t>
            </a:r>
            <a:r>
              <a:rPr lang="en-US" altLang="zh-CN" dirty="0" err="1"/>
              <a:t>CatE</a:t>
            </a:r>
            <a:endParaRPr lang="en-US" altLang="zh-CN" dirty="0"/>
          </a:p>
        </p:txBody>
      </p:sp>
      <p:sp>
        <p:nvSpPr>
          <p:cNvPr id="3" name="Text Placeholder 2">
            <a:extLst>
              <a:ext uri="{FF2B5EF4-FFF2-40B4-BE49-F238E27FC236}">
                <a16:creationId xmlns:a16="http://schemas.microsoft.com/office/drawing/2014/main" id="{58A212CF-BCA8-FB46-BBD5-A3C523FD5FB9}"/>
              </a:ext>
            </a:extLst>
          </p:cNvPr>
          <p:cNvSpPr>
            <a:spLocks noGrp="1"/>
          </p:cNvSpPr>
          <p:nvPr>
            <p:ph type="body" idx="1"/>
          </p:nvPr>
        </p:nvSpPr>
        <p:spPr>
          <a:xfrm>
            <a:off x="637674" y="1219203"/>
            <a:ext cx="10924673" cy="5209310"/>
          </a:xfrm>
        </p:spPr>
        <p:txBody>
          <a:bodyPr>
            <a:normAutofit fontScale="92500"/>
          </a:bodyPr>
          <a:lstStyle/>
          <a:p>
            <a:pPr>
              <a:spcAft>
                <a:spcPts val="600"/>
              </a:spcAft>
            </a:pPr>
            <a:r>
              <a:rPr lang="en-US" b="1" dirty="0" err="1"/>
              <a:t>CatE</a:t>
            </a:r>
            <a:r>
              <a:rPr lang="en-US" dirty="0"/>
              <a:t> consists of two key modules:</a:t>
            </a:r>
          </a:p>
          <a:p>
            <a:pPr lvl="1">
              <a:spcAft>
                <a:spcPts val="600"/>
              </a:spcAft>
              <a:buClr>
                <a:schemeClr val="accent2"/>
              </a:buClr>
            </a:pPr>
            <a:r>
              <a:rPr lang="en-US" dirty="0"/>
              <a:t>A </a:t>
            </a:r>
            <a:r>
              <a:rPr lang="en-US" b="1" dirty="0"/>
              <a:t>weakly-supervised word embedding learning </a:t>
            </a:r>
            <a:r>
              <a:rPr lang="en-US" dirty="0"/>
              <a:t>module that regularizes the embedding space based on category representative words</a:t>
            </a:r>
          </a:p>
          <a:p>
            <a:pPr lvl="1">
              <a:spcAft>
                <a:spcPts val="600"/>
              </a:spcAft>
              <a:buClr>
                <a:schemeClr val="accent2"/>
              </a:buClr>
            </a:pPr>
            <a:r>
              <a:rPr lang="en-US" dirty="0"/>
              <a:t>A </a:t>
            </a:r>
            <a:r>
              <a:rPr lang="en-US" b="1" dirty="0"/>
              <a:t>selection</a:t>
            </a:r>
            <a:r>
              <a:rPr lang="en-US" dirty="0"/>
              <a:t> module that selects category representative words based on both word embedding similarity and word distributional specificity</a:t>
            </a:r>
          </a:p>
          <a:p>
            <a:r>
              <a:rPr lang="en-US" dirty="0"/>
              <a:t>The two modules collaborate in an </a:t>
            </a:r>
            <a:r>
              <a:rPr lang="en-US" b="1" dirty="0"/>
              <a:t>iterative</a:t>
            </a:r>
            <a:r>
              <a:rPr lang="en-US" dirty="0"/>
              <a:t> way: At each iteration,</a:t>
            </a:r>
            <a:endParaRPr lang="en-US" altLang="zh-CN" dirty="0"/>
          </a:p>
          <a:p>
            <a:pPr lvl="1">
              <a:buClr>
                <a:srgbClr val="BD582C"/>
              </a:buClr>
            </a:pPr>
            <a:r>
              <a:rPr lang="en-US" dirty="0"/>
              <a:t>The former refines embeddings for accurate representative words selection</a:t>
            </a:r>
          </a:p>
          <a:p>
            <a:pPr lvl="1">
              <a:buClr>
                <a:srgbClr val="BD582C"/>
              </a:buClr>
            </a:pPr>
            <a:r>
              <a:rPr lang="en-US" dirty="0"/>
              <a:t>The latter selects representative words that will be used by the former in the next iteration</a:t>
            </a:r>
          </a:p>
          <a:p>
            <a:endParaRPr lang="en-US" dirty="0"/>
          </a:p>
        </p:txBody>
      </p:sp>
    </p:spTree>
    <p:custDataLst>
      <p:tags r:id="rId1"/>
    </p:custDataLst>
    <p:extLst>
      <p:ext uri="{BB962C8B-B14F-4D97-AF65-F5344CB8AC3E}">
        <p14:creationId xmlns:p14="http://schemas.microsoft.com/office/powerpoint/2010/main" val="40840193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547688">
              <a:lnSpc>
                <a:spcPct val="150000"/>
              </a:lnSpc>
              <a:spcAft>
                <a:spcPts val="600"/>
              </a:spcAft>
              <a:defRPr/>
            </a:pPr>
            <a:r>
              <a:rPr lang="en-US" altLang="zh-CN" sz="3200" dirty="0"/>
              <a:t>Introduction: Why Category Name Guided Embedding?</a:t>
            </a:r>
          </a:p>
        </p:txBody>
      </p:sp>
      <p:sp>
        <p:nvSpPr>
          <p:cNvPr id="5" name="Text Placeholder 4">
            <a:extLst>
              <a:ext uri="{FF2B5EF4-FFF2-40B4-BE49-F238E27FC236}">
                <a16:creationId xmlns:a16="http://schemas.microsoft.com/office/drawing/2014/main" id="{651EA876-5DF1-7D46-AC6C-B31968CDABE0}"/>
              </a:ext>
            </a:extLst>
          </p:cNvPr>
          <p:cNvSpPr>
            <a:spLocks noGrp="1"/>
          </p:cNvSpPr>
          <p:nvPr>
            <p:ph type="body" idx="1"/>
          </p:nvPr>
        </p:nvSpPr>
        <p:spPr>
          <a:xfrm>
            <a:off x="675837" y="1225725"/>
            <a:ext cx="10778227" cy="2663140"/>
          </a:xfrm>
        </p:spPr>
        <p:txBody>
          <a:bodyPr/>
          <a:lstStyle/>
          <a:p>
            <a:pPr>
              <a:spcAft>
                <a:spcPts val="600"/>
              </a:spcAft>
            </a:pPr>
            <a:r>
              <a:rPr lang="en-US" sz="2400" b="1" dirty="0" err="1"/>
              <a:t>CatE</a:t>
            </a:r>
            <a:r>
              <a:rPr lang="en-US" sz="2400" dirty="0"/>
              <a:t> does not require any hand-labeled data, but only leverages </a:t>
            </a:r>
            <a:r>
              <a:rPr lang="en-US" sz="2400" b="1" dirty="0"/>
              <a:t>category names</a:t>
            </a:r>
            <a:r>
              <a:rPr lang="en-US" sz="2400" dirty="0"/>
              <a:t> to learn word embeddings with discriminative power over the specific set of categories</a:t>
            </a:r>
          </a:p>
          <a:p>
            <a:pPr>
              <a:spcAft>
                <a:spcPts val="600"/>
              </a:spcAft>
            </a:pPr>
            <a:r>
              <a:rPr lang="en-US" sz="2400" dirty="0"/>
              <a:t>Inputs: Category names + Corpus</a:t>
            </a:r>
          </a:p>
          <a:p>
            <a:pPr lvl="1">
              <a:spcAft>
                <a:spcPts val="600"/>
              </a:spcAft>
            </a:pPr>
            <a:r>
              <a:rPr lang="en-US" sz="2400" dirty="0"/>
              <a:t>E.g., the same set of celebrities should be embedded differently given different sets of category names</a:t>
            </a:r>
          </a:p>
        </p:txBody>
      </p:sp>
      <p:pic>
        <p:nvPicPr>
          <p:cNvPr id="3" name="图片 2">
            <a:extLst>
              <a:ext uri="{FF2B5EF4-FFF2-40B4-BE49-F238E27FC236}">
                <a16:creationId xmlns:a16="http://schemas.microsoft.com/office/drawing/2014/main" id="{82EDF0C1-8352-4E87-B206-C1D21EF5F148}"/>
              </a:ext>
            </a:extLst>
          </p:cNvPr>
          <p:cNvPicPr>
            <a:picLocks noChangeAspect="1"/>
          </p:cNvPicPr>
          <p:nvPr/>
        </p:nvPicPr>
        <p:blipFill>
          <a:blip r:embed="rId4"/>
          <a:stretch>
            <a:fillRect/>
          </a:stretch>
        </p:blipFill>
        <p:spPr>
          <a:xfrm>
            <a:off x="2677100" y="4117741"/>
            <a:ext cx="6352142" cy="2663140"/>
          </a:xfrm>
          <a:prstGeom prst="rect">
            <a:avLst/>
          </a:prstGeom>
        </p:spPr>
      </p:pic>
    </p:spTree>
    <p:custDataLst>
      <p:tags r:id="rId1"/>
    </p:custDataLst>
    <p:extLst>
      <p:ext uri="{BB962C8B-B14F-4D97-AF65-F5344CB8AC3E}">
        <p14:creationId xmlns:p14="http://schemas.microsoft.com/office/powerpoint/2010/main" val="31242266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spcAft>
                <a:spcPts val="600"/>
              </a:spcAft>
            </a:pPr>
            <a:r>
              <a:rPr lang="en-US" sz="4000" b="1" dirty="0">
                <a:solidFill>
                  <a:prstClr val="black"/>
                </a:solidFill>
              </a:rPr>
              <a:t>Topic Modeling and Its Challenges</a:t>
            </a:r>
            <a:endParaRPr lang="en-US" altLang="zh-CN" sz="4000" dirty="0"/>
          </a:p>
        </p:txBody>
      </p:sp>
      <p:sp>
        <p:nvSpPr>
          <p:cNvPr id="3" name="Content Placeholder 2"/>
          <p:cNvSpPr>
            <a:spLocks noGrp="1"/>
          </p:cNvSpPr>
          <p:nvPr>
            <p:ph idx="1"/>
          </p:nvPr>
        </p:nvSpPr>
        <p:spPr>
          <a:xfrm>
            <a:off x="575459" y="1146913"/>
            <a:ext cx="11145489" cy="5593252"/>
          </a:xfrm>
        </p:spPr>
        <p:txBody>
          <a:bodyPr/>
          <a:lstStyle/>
          <a:p>
            <a:r>
              <a:rPr lang="en-US" sz="2400" dirty="0"/>
              <a:t>Topic models [LDA: </a:t>
            </a:r>
            <a:r>
              <a:rPr lang="en-US" sz="2400" dirty="0" err="1"/>
              <a:t>Blei</a:t>
            </a:r>
            <a:r>
              <a:rPr lang="en-US" sz="2400" dirty="0"/>
              <a:t>, Ng, Jordan 2003; </a:t>
            </a:r>
            <a:r>
              <a:rPr lang="en-US" sz="2400" dirty="0" err="1"/>
              <a:t>pLSA</a:t>
            </a:r>
            <a:r>
              <a:rPr lang="en-US" sz="2400" dirty="0"/>
              <a:t>: Hofmann 1999]</a:t>
            </a:r>
          </a:p>
          <a:p>
            <a:pPr lvl="1"/>
            <a:r>
              <a:rPr lang="en-US" sz="2400" dirty="0"/>
              <a:t>Unsupervised statistic tools that discover latent topics from text corpora </a:t>
            </a:r>
          </a:p>
          <a:p>
            <a:pPr lvl="1"/>
            <a:r>
              <a:rPr lang="en-US" sz="2400" dirty="0"/>
              <a:t>Optimized under a generative process: Maximal likelihood of the observed data</a:t>
            </a:r>
          </a:p>
          <a:p>
            <a:pPr lvl="1"/>
            <a:r>
              <a:rPr lang="en-US" sz="2400" dirty="0"/>
              <a:t>Tend to discover the most dominant or superficial topics: may not be of user’s particular interest, or provide a skewed and biased summarization of the corpus</a:t>
            </a:r>
            <a:endParaRPr lang="en-US" altLang="zh-CN" sz="2400" dirty="0"/>
          </a:p>
          <a:p>
            <a:pPr lvl="1"/>
            <a:r>
              <a:rPr lang="en-US" sz="2400" dirty="0"/>
              <a:t>Not explicitly enforce the retrieved topics to be distinctive from each other</a:t>
            </a:r>
          </a:p>
          <a:p>
            <a:pPr lvl="3"/>
            <a:r>
              <a:rPr lang="en-US" sz="2400" dirty="0"/>
              <a:t>Example:</a:t>
            </a:r>
          </a:p>
          <a:p>
            <a:endParaRPr lang="en-US" altLang="zh-CN" sz="2400" dirty="0"/>
          </a:p>
          <a:p>
            <a:endParaRPr lang="en-US" altLang="zh-CN" sz="2400" dirty="0"/>
          </a:p>
          <a:p>
            <a:r>
              <a:rPr lang="en-US" altLang="zh-CN" sz="2400" dirty="0"/>
              <a:t>Later developments</a:t>
            </a:r>
          </a:p>
          <a:p>
            <a:pPr lvl="1"/>
            <a:r>
              <a:rPr lang="en-US" sz="2400" dirty="0"/>
              <a:t>Supervised LDA and </a:t>
            </a:r>
            <a:r>
              <a:rPr lang="en-US" sz="2400" dirty="0" err="1"/>
              <a:t>DiscLDA</a:t>
            </a:r>
            <a:r>
              <a:rPr lang="en-US" sz="2400" dirty="0"/>
              <a:t>: But rely on massive hand-labeled documents</a:t>
            </a:r>
          </a:p>
          <a:p>
            <a:pPr lvl="1"/>
            <a:r>
              <a:rPr lang="en-US" sz="2400" dirty="0"/>
              <a:t>Seed-guided topic modeling: Still not impose requirements on the distinctiveness of the retrieved topics</a:t>
            </a:r>
            <a:endParaRPr lang="en-US" altLang="zh-CN" sz="2400" dirty="0"/>
          </a:p>
        </p:txBody>
      </p:sp>
      <p:pic>
        <p:nvPicPr>
          <p:cNvPr id="4" name="Picture 3">
            <a:extLst>
              <a:ext uri="{FF2B5EF4-FFF2-40B4-BE49-F238E27FC236}">
                <a16:creationId xmlns:a16="http://schemas.microsoft.com/office/drawing/2014/main" id="{BD7036E1-D373-41B0-9C4D-4E1AE4AA7D50}"/>
              </a:ext>
            </a:extLst>
          </p:cNvPr>
          <p:cNvPicPr>
            <a:picLocks noChangeAspect="1"/>
          </p:cNvPicPr>
          <p:nvPr/>
        </p:nvPicPr>
        <p:blipFill>
          <a:blip r:embed="rId3"/>
          <a:stretch>
            <a:fillRect/>
          </a:stretch>
        </p:blipFill>
        <p:spPr>
          <a:xfrm>
            <a:off x="4100661" y="3850258"/>
            <a:ext cx="5861570" cy="1268496"/>
          </a:xfrm>
          <a:prstGeom prst="rect">
            <a:avLst/>
          </a:prstGeom>
        </p:spPr>
      </p:pic>
    </p:spTree>
    <p:extLst>
      <p:ext uri="{BB962C8B-B14F-4D97-AF65-F5344CB8AC3E}">
        <p14:creationId xmlns:p14="http://schemas.microsoft.com/office/powerpoint/2010/main" val="37823050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spcAft>
                <a:spcPts val="600"/>
              </a:spcAft>
            </a:pPr>
            <a:r>
              <a:rPr lang="en-US" sz="4000" b="1" dirty="0">
                <a:solidFill>
                  <a:prstClr val="black"/>
                </a:solidFill>
              </a:rPr>
              <a:t>Discriminative </a:t>
            </a:r>
            <a:r>
              <a:rPr lang="en-US" sz="4000" b="1" dirty="0"/>
              <a:t>Topic Mining:  General Philosophy</a:t>
            </a:r>
            <a:endParaRPr lang="en-US" altLang="zh-CN" sz="4000" dirty="0"/>
          </a:p>
        </p:txBody>
      </p:sp>
      <p:sp>
        <p:nvSpPr>
          <p:cNvPr id="3" name="Content Placeholder 2"/>
          <p:cNvSpPr>
            <a:spLocks noGrp="1"/>
          </p:cNvSpPr>
          <p:nvPr>
            <p:ph idx="1"/>
          </p:nvPr>
        </p:nvSpPr>
        <p:spPr>
          <a:xfrm>
            <a:off x="575459" y="1118631"/>
            <a:ext cx="11145489" cy="5583825"/>
          </a:xfrm>
        </p:spPr>
        <p:txBody>
          <a:bodyPr/>
          <a:lstStyle/>
          <a:p>
            <a:pPr>
              <a:spcBef>
                <a:spcPts val="300"/>
              </a:spcBef>
            </a:pPr>
            <a:r>
              <a:rPr lang="en-US" altLang="zh-CN" sz="2400" dirty="0"/>
              <a:t>Discriminative Topic Mining [Meng et al., WWW 2020]</a:t>
            </a:r>
          </a:p>
          <a:p>
            <a:pPr lvl="1">
              <a:spcBef>
                <a:spcPts val="300"/>
              </a:spcBef>
            </a:pPr>
            <a:r>
              <a:rPr lang="en-US" sz="2400" dirty="0"/>
              <a:t>Takes a set of category names as user guidance</a:t>
            </a:r>
          </a:p>
          <a:p>
            <a:pPr lvl="1">
              <a:spcBef>
                <a:spcPts val="300"/>
              </a:spcBef>
            </a:pPr>
            <a:r>
              <a:rPr lang="en-US" sz="2400" dirty="0"/>
              <a:t>Retrieve a set of representative and discriminative terms in each category</a:t>
            </a:r>
            <a:endParaRPr lang="en-US" altLang="zh-CN" sz="2400" dirty="0"/>
          </a:p>
          <a:p>
            <a:pPr>
              <a:spcBef>
                <a:spcPts val="300"/>
              </a:spcBef>
            </a:pPr>
            <a:r>
              <a:rPr lang="en-US" sz="2400" dirty="0"/>
              <a:t>Method: </a:t>
            </a:r>
            <a:r>
              <a:rPr lang="en-US" sz="2400" dirty="0" err="1"/>
              <a:t>CatE</a:t>
            </a:r>
            <a:r>
              <a:rPr lang="en-US" sz="2400" dirty="0"/>
              <a:t>: category-name guided text embedding for discriminative topic mining</a:t>
            </a:r>
          </a:p>
          <a:p>
            <a:pPr lvl="2">
              <a:spcBef>
                <a:spcPts val="300"/>
              </a:spcBef>
            </a:pPr>
            <a:r>
              <a:rPr lang="en-US" sz="2400" dirty="0"/>
              <a:t>A category-name guided text embedding learning module (E): </a:t>
            </a:r>
          </a:p>
          <a:p>
            <a:pPr lvl="3">
              <a:spcBef>
                <a:spcPts val="300"/>
              </a:spcBef>
            </a:pPr>
            <a:r>
              <a:rPr lang="en-US" sz="2400" dirty="0"/>
              <a:t>Takes a set of category names to learn category distinctive word embeddings by modeling the text generative process conditioned on the user provided categories</a:t>
            </a:r>
          </a:p>
          <a:p>
            <a:pPr lvl="2">
              <a:spcBef>
                <a:spcPts val="300"/>
              </a:spcBef>
            </a:pPr>
            <a:r>
              <a:rPr lang="en-US" sz="2400" dirty="0"/>
              <a:t>A category representative words retrieval module (R):</a:t>
            </a:r>
          </a:p>
          <a:p>
            <a:pPr lvl="3">
              <a:spcBef>
                <a:spcPts val="300"/>
              </a:spcBef>
            </a:pPr>
            <a:r>
              <a:rPr lang="en-US" sz="2400" dirty="0"/>
              <a:t>Selects category representative words based on both word embedding similarity and word distributional specificity</a:t>
            </a:r>
          </a:p>
          <a:p>
            <a:pPr lvl="1">
              <a:spcBef>
                <a:spcPts val="300"/>
              </a:spcBef>
            </a:pPr>
            <a:r>
              <a:rPr lang="en-US" sz="2400" dirty="0"/>
              <a:t>The two modules (E + R) collaborate in an iterative way: </a:t>
            </a:r>
          </a:p>
          <a:p>
            <a:pPr lvl="3">
              <a:spcBef>
                <a:spcPts val="300"/>
              </a:spcBef>
            </a:pPr>
            <a:r>
              <a:rPr lang="en-US" sz="2400" dirty="0"/>
              <a:t>E refines word embeddings and category embeddings  </a:t>
            </a:r>
          </a:p>
          <a:p>
            <a:pPr lvl="3">
              <a:spcBef>
                <a:spcPts val="300"/>
              </a:spcBef>
            </a:pPr>
            <a:r>
              <a:rPr lang="en-US" sz="2400" dirty="0"/>
              <a:t>R selects representative words that will be used by E in the next iteration </a:t>
            </a:r>
            <a:endParaRPr lang="en-US" altLang="zh-CN" sz="6600" dirty="0"/>
          </a:p>
        </p:txBody>
      </p:sp>
    </p:spTree>
    <p:extLst>
      <p:ext uri="{BB962C8B-B14F-4D97-AF65-F5344CB8AC3E}">
        <p14:creationId xmlns:p14="http://schemas.microsoft.com/office/powerpoint/2010/main" val="7301912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7982"/>
            <a:ext cx="12191999" cy="890686"/>
          </a:xfrm>
        </p:spPr>
        <p:txBody>
          <a:bodyPr>
            <a:normAutofit/>
          </a:bodyPr>
          <a:lstStyle/>
          <a:p>
            <a:pPr>
              <a:spcAft>
                <a:spcPts val="600"/>
              </a:spcAft>
            </a:pPr>
            <a:r>
              <a:rPr lang="en-US" sz="4000" b="1" dirty="0">
                <a:solidFill>
                  <a:prstClr val="black"/>
                </a:solidFill>
              </a:rPr>
              <a:t>Discriminative </a:t>
            </a:r>
            <a:r>
              <a:rPr lang="en-US" sz="4000" b="1" dirty="0"/>
              <a:t>Topic Mining: Problem Formulation</a:t>
            </a:r>
            <a:endParaRPr lang="en-US" altLang="zh-CN" sz="4000" dirty="0"/>
          </a:p>
        </p:txBody>
      </p:sp>
      <p:sp>
        <p:nvSpPr>
          <p:cNvPr id="3" name="Content Placeholder 2"/>
          <p:cNvSpPr>
            <a:spLocks noGrp="1"/>
          </p:cNvSpPr>
          <p:nvPr>
            <p:ph idx="1"/>
          </p:nvPr>
        </p:nvSpPr>
        <p:spPr>
          <a:xfrm>
            <a:off x="575459" y="1222326"/>
            <a:ext cx="11145489" cy="5517693"/>
          </a:xfrm>
        </p:spPr>
        <p:txBody>
          <a:bodyPr/>
          <a:lstStyle/>
          <a:p>
            <a:pPr>
              <a:spcBef>
                <a:spcPts val="300"/>
              </a:spcBef>
            </a:pPr>
            <a:r>
              <a:rPr lang="en-US" sz="2400" dirty="0"/>
              <a:t>Definition: Given a text corpus D and a set of category names C = {c</a:t>
            </a:r>
            <a:r>
              <a:rPr lang="en-US" sz="2400" baseline="-25000" dirty="0"/>
              <a:t>1</a:t>
            </a:r>
            <a:r>
              <a:rPr lang="en-US" sz="2400" dirty="0"/>
              <a:t>, . . . , </a:t>
            </a:r>
            <a:r>
              <a:rPr lang="en-US" sz="2400" dirty="0" err="1"/>
              <a:t>c</a:t>
            </a:r>
            <a:r>
              <a:rPr lang="en-US" sz="2400" baseline="-25000" dirty="0" err="1"/>
              <a:t>n</a:t>
            </a:r>
            <a:r>
              <a:rPr lang="en-US" sz="2400" dirty="0"/>
              <a:t> }</a:t>
            </a:r>
          </a:p>
          <a:p>
            <a:pPr lvl="1"/>
            <a:r>
              <a:rPr lang="en-US" sz="2400" dirty="0"/>
              <a:t>Discriminative topic mining aims to retrieve a set of terms S</a:t>
            </a:r>
            <a:r>
              <a:rPr lang="en-US" sz="2400" baseline="-25000" dirty="0"/>
              <a:t>i</a:t>
            </a:r>
            <a:r>
              <a:rPr lang="en-US" sz="2400" dirty="0"/>
              <a:t> = {w</a:t>
            </a:r>
            <a:r>
              <a:rPr lang="en-US" sz="2400" baseline="-25000" dirty="0"/>
              <a:t>1</a:t>
            </a:r>
            <a:r>
              <a:rPr lang="en-US" sz="2400" dirty="0"/>
              <a:t>, . . . , </a:t>
            </a:r>
            <a:r>
              <a:rPr lang="en-US" sz="2400" dirty="0" err="1"/>
              <a:t>w</a:t>
            </a:r>
            <a:r>
              <a:rPr lang="en-US" sz="2400" baseline="-25000" dirty="0" err="1"/>
              <a:t>m</a:t>
            </a:r>
            <a:r>
              <a:rPr lang="en-US" sz="2400" dirty="0"/>
              <a:t>} from D for each category c</a:t>
            </a:r>
            <a:r>
              <a:rPr lang="en-US" sz="2400" baseline="-25000" dirty="0"/>
              <a:t>i</a:t>
            </a:r>
            <a:r>
              <a:rPr lang="en-US" sz="2400" dirty="0"/>
              <a:t> such that each term in S</a:t>
            </a:r>
            <a:r>
              <a:rPr lang="en-US" sz="2400" baseline="-25000" dirty="0"/>
              <a:t>i</a:t>
            </a:r>
            <a:r>
              <a:rPr lang="en-US" sz="2400" dirty="0"/>
              <a:t> semantically belongs to and only belongs to category c</a:t>
            </a:r>
            <a:r>
              <a:rPr lang="en-US" sz="2400" baseline="-25000" dirty="0"/>
              <a:t>i</a:t>
            </a:r>
            <a:r>
              <a:rPr lang="en-US" sz="2400" dirty="0"/>
              <a:t> </a:t>
            </a:r>
          </a:p>
          <a:p>
            <a:r>
              <a:rPr lang="en-US" altLang="zh-CN" sz="2400" dirty="0"/>
              <a:t>Example:  </a:t>
            </a:r>
            <a:r>
              <a:rPr lang="en-US" sz="2400" dirty="0"/>
              <a:t>Given c</a:t>
            </a:r>
            <a:r>
              <a:rPr lang="en-US" sz="2400" baseline="-25000" dirty="0"/>
              <a:t>1</a:t>
            </a:r>
            <a:r>
              <a:rPr lang="en-US" sz="2400" dirty="0"/>
              <a:t>: “The United States”, c</a:t>
            </a:r>
            <a:r>
              <a:rPr lang="en-US" sz="2400" baseline="-25000" dirty="0"/>
              <a:t>2</a:t>
            </a:r>
            <a:r>
              <a:rPr lang="en-US" sz="2400" dirty="0"/>
              <a:t>: “France” and c</a:t>
            </a:r>
            <a:r>
              <a:rPr lang="en-US" sz="2400" baseline="-25000" dirty="0"/>
              <a:t>3</a:t>
            </a:r>
            <a:r>
              <a:rPr lang="en-US" sz="2400" dirty="0"/>
              <a:t>: “Canada”</a:t>
            </a:r>
          </a:p>
          <a:p>
            <a:pPr lvl="1"/>
            <a:r>
              <a:rPr lang="en-US" sz="2400" dirty="0"/>
              <a:t>Correct: “Ontario” in S</a:t>
            </a:r>
            <a:r>
              <a:rPr lang="en-US" sz="2400" baseline="-25000" dirty="0"/>
              <a:t>3</a:t>
            </a:r>
            <a:r>
              <a:rPr lang="en-US" sz="2400" dirty="0"/>
              <a:t> (a province in Canada; but not in other categories)</a:t>
            </a:r>
          </a:p>
          <a:p>
            <a:pPr lvl="1"/>
            <a:r>
              <a:rPr lang="en-US" sz="2400" dirty="0"/>
              <a:t>Incorrect: “North America” in S</a:t>
            </a:r>
            <a:r>
              <a:rPr lang="en-US" sz="2400" baseline="-25000" dirty="0"/>
              <a:t>3</a:t>
            </a:r>
            <a:r>
              <a:rPr lang="en-US" sz="2400" dirty="0"/>
              <a:t> (not belong to any countries)</a:t>
            </a:r>
          </a:p>
          <a:p>
            <a:pPr lvl="1"/>
            <a:r>
              <a:rPr lang="en-US" sz="2400" dirty="0"/>
              <a:t>Incorrect: “English” in S</a:t>
            </a:r>
            <a:r>
              <a:rPr lang="en-US" sz="2400" baseline="-25000" dirty="0"/>
              <a:t>3</a:t>
            </a:r>
            <a:r>
              <a:rPr lang="en-US" sz="2400" dirty="0"/>
              <a:t> (English is also the national language of the United States)</a:t>
            </a:r>
          </a:p>
          <a:p>
            <a:r>
              <a:rPr lang="en-US" altLang="zh-CN" sz="2400" dirty="0"/>
              <a:t>Key points:  </a:t>
            </a:r>
          </a:p>
          <a:p>
            <a:pPr lvl="1"/>
            <a:r>
              <a:rPr lang="en-US" sz="2400" dirty="0"/>
              <a:t>Requires a set of user-provided category names and only focuses on retrieving terms belonging to this specific set of categories</a:t>
            </a:r>
          </a:p>
          <a:p>
            <a:pPr lvl="1"/>
            <a:r>
              <a:rPr lang="en-US" sz="2400" dirty="0"/>
              <a:t>Imposes strong discriminative requirements: Each retrieved term must belong to and only belong to that category semantically</a:t>
            </a:r>
            <a:endParaRPr lang="en-US" altLang="zh-CN" sz="6600" dirty="0"/>
          </a:p>
        </p:txBody>
      </p:sp>
    </p:spTree>
    <p:extLst>
      <p:ext uri="{BB962C8B-B14F-4D97-AF65-F5344CB8AC3E}">
        <p14:creationId xmlns:p14="http://schemas.microsoft.com/office/powerpoint/2010/main" val="17743683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7982"/>
            <a:ext cx="12191999" cy="890686"/>
          </a:xfrm>
        </p:spPr>
        <p:txBody>
          <a:bodyPr>
            <a:normAutofit/>
          </a:bodyPr>
          <a:lstStyle/>
          <a:p>
            <a:pPr>
              <a:spcAft>
                <a:spcPts val="600"/>
              </a:spcAft>
            </a:pPr>
            <a:r>
              <a:rPr lang="en-US" dirty="0"/>
              <a:t>Related Work: Task-Oriented Text Embedding</a:t>
            </a:r>
            <a:endParaRPr lang="en-US" altLang="zh-CN" sz="4000" dirty="0"/>
          </a:p>
        </p:txBody>
      </p:sp>
      <p:sp>
        <p:nvSpPr>
          <p:cNvPr id="3" name="Content Placeholder 2"/>
          <p:cNvSpPr>
            <a:spLocks noGrp="1"/>
          </p:cNvSpPr>
          <p:nvPr>
            <p:ph idx="1"/>
          </p:nvPr>
        </p:nvSpPr>
        <p:spPr>
          <a:xfrm>
            <a:off x="594313" y="1156337"/>
            <a:ext cx="11245753" cy="5517693"/>
          </a:xfrm>
        </p:spPr>
        <p:txBody>
          <a:bodyPr/>
          <a:lstStyle/>
          <a:p>
            <a:pPr>
              <a:spcAft>
                <a:spcPts val="200"/>
              </a:spcAft>
            </a:pPr>
            <a:r>
              <a:rPr lang="en-US" sz="2200" dirty="0"/>
              <a:t>Supervised word embedding: Explicitly leverage category info. to optimize embedding; but require labeled training documents to fine-tune word embeddings</a:t>
            </a:r>
          </a:p>
          <a:p>
            <a:pPr lvl="1">
              <a:spcAft>
                <a:spcPts val="200"/>
              </a:spcAft>
            </a:pPr>
            <a:r>
              <a:rPr lang="en-US" sz="2200" dirty="0"/>
              <a:t>Predictive Text Embedding (PTE) [Tang et al,. KDD 2015]: constructs a heterogeneous text network and jointly embeds words, documents and labels based on word-word and word-document co-occurrences plus labeled documents</a:t>
            </a:r>
          </a:p>
          <a:p>
            <a:pPr lvl="1">
              <a:spcAft>
                <a:spcPts val="200"/>
              </a:spcAft>
            </a:pPr>
            <a:r>
              <a:rPr lang="en-US" sz="2200" dirty="0"/>
              <a:t>Label-Embedding Attentive Model [Wang et al. ACL 2018]: jointly embeds words and labels so that attention mechanisms can be employed to discover category distinctive words</a:t>
            </a:r>
          </a:p>
          <a:p>
            <a:pPr>
              <a:spcAft>
                <a:spcPts val="200"/>
              </a:spcAft>
            </a:pPr>
            <a:r>
              <a:rPr lang="en-US" sz="2200" dirty="0"/>
              <a:t>Learning embedding for lexical entailment: Help determine which terms belong to a category</a:t>
            </a:r>
          </a:p>
          <a:p>
            <a:pPr lvl="1">
              <a:spcAft>
                <a:spcPts val="200"/>
              </a:spcAft>
            </a:pPr>
            <a:r>
              <a:rPr lang="en-US" sz="2200" dirty="0"/>
              <a:t>Hyperbolic models (</a:t>
            </a:r>
            <a:r>
              <a:rPr lang="en-US" sz="2200" dirty="0" err="1"/>
              <a:t>Poincaré</a:t>
            </a:r>
            <a:r>
              <a:rPr lang="en-US" sz="2200" dirty="0"/>
              <a:t>, Lorentz, and hyperbolic cone) </a:t>
            </a:r>
          </a:p>
          <a:p>
            <a:pPr lvl="2">
              <a:spcAft>
                <a:spcPts val="200"/>
              </a:spcAft>
            </a:pPr>
            <a:r>
              <a:rPr lang="en-US" sz="2200" dirty="0"/>
              <a:t>Proven successful in graded lexical entailment detection</a:t>
            </a:r>
          </a:p>
          <a:p>
            <a:pPr lvl="2">
              <a:spcAft>
                <a:spcPts val="200"/>
              </a:spcAft>
            </a:pPr>
            <a:r>
              <a:rPr lang="en-US" sz="2200" dirty="0"/>
              <a:t>supervised and require hypernym-hyponym training pairs</a:t>
            </a:r>
          </a:p>
          <a:p>
            <a:pPr>
              <a:spcAft>
                <a:spcPts val="200"/>
              </a:spcAft>
            </a:pPr>
            <a:r>
              <a:rPr lang="en-US" sz="2200" dirty="0" err="1"/>
              <a:t>CatE</a:t>
            </a:r>
            <a:r>
              <a:rPr lang="en-US" sz="2200" dirty="0"/>
              <a:t> jointly learns the word vector representation in the embedding space and its distributional specificity without requiring supervision, and simultaneously consider relatedness and specificity of words when retrieving category representative terms</a:t>
            </a:r>
          </a:p>
        </p:txBody>
      </p:sp>
    </p:spTree>
    <p:extLst>
      <p:ext uri="{BB962C8B-B14F-4D97-AF65-F5344CB8AC3E}">
        <p14:creationId xmlns:p14="http://schemas.microsoft.com/office/powerpoint/2010/main" val="318330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711200" y="228600"/>
            <a:ext cx="10668000" cy="762000"/>
          </a:xfrm>
        </p:spPr>
        <p:txBody>
          <a:bodyPr>
            <a:normAutofit/>
          </a:bodyPr>
          <a:lstStyle/>
          <a:p>
            <a:r>
              <a:rPr lang="en-US" altLang="en-US" sz="4000" dirty="0"/>
              <a:t>Similarity Computation in Text</a:t>
            </a:r>
          </a:p>
        </p:txBody>
      </p:sp>
      <p:sp>
        <p:nvSpPr>
          <p:cNvPr id="4100" name="Rectangle 3"/>
          <p:cNvSpPr>
            <a:spLocks noGrp="1" noChangeArrowheads="1"/>
          </p:cNvSpPr>
          <p:nvPr>
            <p:ph type="body" idx="1"/>
          </p:nvPr>
        </p:nvSpPr>
        <p:spPr>
          <a:xfrm>
            <a:off x="558801" y="1149328"/>
            <a:ext cx="11283575" cy="5450312"/>
          </a:xfrm>
        </p:spPr>
        <p:txBody>
          <a:bodyPr/>
          <a:lstStyle/>
          <a:p>
            <a:r>
              <a:rPr lang="en-US" altLang="en-US" sz="2400" dirty="0"/>
              <a:t>A </a:t>
            </a:r>
            <a:r>
              <a:rPr lang="en-US" altLang="en-US" sz="2400" b="1" dirty="0"/>
              <a:t>document</a:t>
            </a:r>
            <a:r>
              <a:rPr lang="en-US" altLang="en-US" sz="2400" dirty="0"/>
              <a:t> can be represented by a bag of terms or a long vector, with each attribute recording the </a:t>
            </a:r>
            <a:r>
              <a:rPr lang="en-US" altLang="en-US" sz="2400" i="1" dirty="0"/>
              <a:t>frequency</a:t>
            </a:r>
            <a:r>
              <a:rPr lang="en-US" altLang="en-US" sz="2400" dirty="0"/>
              <a:t> of a particular term (such as word, keyword, or phrase) in the document</a:t>
            </a:r>
          </a:p>
          <a:p>
            <a:endParaRPr lang="en-US" altLang="en-US" sz="2400" dirty="0"/>
          </a:p>
          <a:p>
            <a:endParaRPr lang="en-US" altLang="en-US" sz="2400" dirty="0"/>
          </a:p>
          <a:p>
            <a:pPr marL="0" indent="0">
              <a:buNone/>
            </a:pPr>
            <a:endParaRPr lang="en-US" altLang="en-US" sz="2400" dirty="0"/>
          </a:p>
          <a:p>
            <a:r>
              <a:rPr lang="en-US" altLang="en-US" sz="2400" i="1" dirty="0"/>
              <a:t>Cosine measure</a:t>
            </a:r>
            <a:r>
              <a:rPr lang="en-US" altLang="en-US" sz="2400" dirty="0"/>
              <a:t>: </a:t>
            </a:r>
            <a:r>
              <a:rPr lang="en-US" altLang="en-US" sz="2400" dirty="0">
                <a:cs typeface="Times New Roman" panose="02020603050405020304" pitchFamily="18" charset="0"/>
              </a:rPr>
              <a:t>If </a:t>
            </a:r>
            <a:r>
              <a:rPr lang="en-US" altLang="en-US" sz="2400" i="1" dirty="0">
                <a:cs typeface="Times New Roman" panose="02020603050405020304" pitchFamily="18" charset="0"/>
              </a:rPr>
              <a:t>d</a:t>
            </a:r>
            <a:r>
              <a:rPr lang="en-US" altLang="en-US" sz="2400" i="1" baseline="-30000" dirty="0">
                <a:cs typeface="Times New Roman" panose="02020603050405020304" pitchFamily="18" charset="0"/>
              </a:rPr>
              <a:t>1</a:t>
            </a:r>
            <a:r>
              <a:rPr lang="en-US" altLang="en-US" sz="2400" dirty="0">
                <a:cs typeface="Times New Roman" panose="02020603050405020304" pitchFamily="18" charset="0"/>
              </a:rPr>
              <a:t> and </a:t>
            </a:r>
            <a:r>
              <a:rPr lang="en-US" altLang="en-US" sz="2400" i="1" dirty="0">
                <a:cs typeface="Times New Roman" panose="02020603050405020304" pitchFamily="18" charset="0"/>
              </a:rPr>
              <a:t>d</a:t>
            </a:r>
            <a:r>
              <a:rPr lang="en-US" altLang="en-US" sz="2400" i="1" baseline="-30000" dirty="0">
                <a:cs typeface="Times New Roman" panose="02020603050405020304" pitchFamily="18" charset="0"/>
              </a:rPr>
              <a:t>2</a:t>
            </a:r>
            <a:r>
              <a:rPr lang="en-US" altLang="en-US" sz="2400" dirty="0">
                <a:cs typeface="Times New Roman" panose="02020603050405020304" pitchFamily="18" charset="0"/>
              </a:rPr>
              <a:t> are two vectors (e.g., term-frequency vectors), then</a:t>
            </a:r>
          </a:p>
          <a:p>
            <a:pPr algn="just">
              <a:buNone/>
            </a:pPr>
            <a:endParaRPr lang="en-US" altLang="en-US" sz="2400" dirty="0">
              <a:cs typeface="Times New Roman" panose="02020603050405020304" pitchFamily="18" charset="0"/>
            </a:endParaRPr>
          </a:p>
          <a:p>
            <a:pPr lvl="2" algn="just">
              <a:buNone/>
            </a:pPr>
            <a:endParaRPr lang="en-US" altLang="en-US" sz="2400" dirty="0">
              <a:cs typeface="Times New Roman" panose="02020603050405020304" pitchFamily="18" charset="0"/>
            </a:endParaRPr>
          </a:p>
          <a:p>
            <a:pPr lvl="2" algn="just">
              <a:buNone/>
            </a:pPr>
            <a:r>
              <a:rPr lang="en-US" altLang="en-US" sz="2400" dirty="0">
                <a:cs typeface="Times New Roman" panose="02020603050405020304" pitchFamily="18" charset="0"/>
              </a:rPr>
              <a:t>where </a:t>
            </a:r>
            <a:r>
              <a:rPr lang="en-US" altLang="en-US" sz="2400" dirty="0">
                <a:cs typeface="Times New Roman" panose="02020603050405020304" pitchFamily="18" charset="0"/>
                <a:sym typeface="Symbol" panose="05050102010706020507" pitchFamily="18" charset="2"/>
              </a:rPr>
              <a:t></a:t>
            </a:r>
            <a:r>
              <a:rPr lang="en-US" altLang="en-US" sz="2400" dirty="0">
                <a:cs typeface="Times New Roman" panose="02020603050405020304" pitchFamily="18" charset="0"/>
              </a:rPr>
              <a:t> indicates vector dot product, ||</a:t>
            </a:r>
            <a:r>
              <a:rPr lang="en-US" altLang="en-US" sz="2400" i="1" dirty="0">
                <a:cs typeface="Times New Roman" panose="02020603050405020304" pitchFamily="18" charset="0"/>
              </a:rPr>
              <a:t>d</a:t>
            </a:r>
            <a:r>
              <a:rPr lang="en-US" altLang="en-US" sz="2400" dirty="0">
                <a:cs typeface="Times New Roman" panose="02020603050405020304" pitchFamily="18" charset="0"/>
              </a:rPr>
              <a:t>||: the length of vector </a:t>
            </a:r>
            <a:r>
              <a:rPr lang="en-US" altLang="en-US" sz="2400" i="1" dirty="0">
                <a:cs typeface="Times New Roman" panose="02020603050405020304" pitchFamily="18" charset="0"/>
              </a:rPr>
              <a:t>d</a:t>
            </a:r>
          </a:p>
          <a:p>
            <a:pPr algn="just"/>
            <a:r>
              <a:rPr lang="en-US" altLang="en-US" sz="2400" i="1" dirty="0">
                <a:cs typeface="Times New Roman" panose="02020603050405020304" pitchFamily="18" charset="0"/>
              </a:rPr>
              <a:t>Jaccard coefficient is used in some analysis:</a:t>
            </a:r>
          </a:p>
          <a:p>
            <a:pPr algn="just"/>
            <a:endParaRPr lang="en-US" altLang="en-US" sz="2400" i="1" dirty="0">
              <a:cs typeface="Times New Roman" panose="02020603050405020304" pitchFamily="18" charset="0"/>
            </a:endParaRPr>
          </a:p>
        </p:txBody>
      </p:sp>
      <p:pic>
        <p:nvPicPr>
          <p:cNvPr id="4" name="Picture 4" descr="eqt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707" y="2379303"/>
            <a:ext cx="8229600" cy="116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4"/>
          <p:cNvGraphicFramePr>
            <a:graphicFrameLocks noChangeAspect="1"/>
          </p:cNvGraphicFramePr>
          <p:nvPr/>
        </p:nvGraphicFramePr>
        <p:xfrm>
          <a:off x="2218339" y="4126004"/>
          <a:ext cx="3140075" cy="849312"/>
        </p:xfrm>
        <a:graphic>
          <a:graphicData uri="http://schemas.openxmlformats.org/presentationml/2006/ole">
            <mc:AlternateContent xmlns:mc="http://schemas.openxmlformats.org/markup-compatibility/2006">
              <mc:Choice xmlns:v="urn:schemas-microsoft-com:vml" Requires="v">
                <p:oleObj name="Equation" r:id="rId4" imgW="1600200" imgH="431640" progId="Equation.DSMT4">
                  <p:embed/>
                </p:oleObj>
              </mc:Choice>
              <mc:Fallback>
                <p:oleObj name="Equation" r:id="rId4" imgW="1600200" imgH="431640" progId="Equation.DSMT4">
                  <p:embed/>
                  <p:pic>
                    <p:nvPicPr>
                      <p:cNvPr id="5" name="Object 4"/>
                      <p:cNvPicPr/>
                      <p:nvPr/>
                    </p:nvPicPr>
                    <p:blipFill>
                      <a:blip r:embed="rId5"/>
                      <a:stretch>
                        <a:fillRect/>
                      </a:stretch>
                    </p:blipFill>
                    <p:spPr>
                      <a:xfrm>
                        <a:off x="2218339" y="4126004"/>
                        <a:ext cx="3140075" cy="849312"/>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E23DD048-01D5-4979-9DF6-85DDB513707C}"/>
              </a:ext>
            </a:extLst>
          </p:cNvPr>
          <p:cNvPicPr>
            <a:picLocks noChangeAspect="1"/>
          </p:cNvPicPr>
          <p:nvPr/>
        </p:nvPicPr>
        <p:blipFill>
          <a:blip r:embed="rId6"/>
          <a:stretch>
            <a:fillRect/>
          </a:stretch>
        </p:blipFill>
        <p:spPr>
          <a:xfrm>
            <a:off x="6833588" y="4035516"/>
            <a:ext cx="4011226" cy="939800"/>
          </a:xfrm>
          <a:prstGeom prst="rect">
            <a:avLst/>
          </a:prstGeom>
        </p:spPr>
      </p:pic>
      <p:pic>
        <p:nvPicPr>
          <p:cNvPr id="3" name="Picture 2">
            <a:extLst>
              <a:ext uri="{FF2B5EF4-FFF2-40B4-BE49-F238E27FC236}">
                <a16:creationId xmlns:a16="http://schemas.microsoft.com/office/drawing/2014/main" id="{F00A09F4-2F8D-4B09-801D-376DF6153F58}"/>
              </a:ext>
            </a:extLst>
          </p:cNvPr>
          <p:cNvPicPr>
            <a:picLocks noChangeAspect="1"/>
          </p:cNvPicPr>
          <p:nvPr/>
        </p:nvPicPr>
        <p:blipFill>
          <a:blip r:embed="rId7"/>
          <a:stretch>
            <a:fillRect/>
          </a:stretch>
        </p:blipFill>
        <p:spPr>
          <a:xfrm>
            <a:off x="1972632" y="5955845"/>
            <a:ext cx="2995725" cy="622300"/>
          </a:xfrm>
          <a:prstGeom prst="rect">
            <a:avLst/>
          </a:prstGeom>
        </p:spPr>
      </p:pic>
      <p:pic>
        <p:nvPicPr>
          <p:cNvPr id="6" name="Picture 5">
            <a:extLst>
              <a:ext uri="{FF2B5EF4-FFF2-40B4-BE49-F238E27FC236}">
                <a16:creationId xmlns:a16="http://schemas.microsoft.com/office/drawing/2014/main" id="{411985EC-86DF-4467-B9A3-60642938372F}"/>
              </a:ext>
            </a:extLst>
          </p:cNvPr>
          <p:cNvPicPr>
            <a:picLocks noChangeAspect="1"/>
          </p:cNvPicPr>
          <p:nvPr/>
        </p:nvPicPr>
        <p:blipFill>
          <a:blip r:embed="rId8"/>
          <a:stretch>
            <a:fillRect/>
          </a:stretch>
        </p:blipFill>
        <p:spPr>
          <a:xfrm>
            <a:off x="5639176" y="5861420"/>
            <a:ext cx="5205638" cy="716725"/>
          </a:xfrm>
          <a:prstGeom prst="rect">
            <a:avLst/>
          </a:prstGeom>
        </p:spPr>
      </p:pic>
    </p:spTree>
    <p:extLst>
      <p:ext uri="{BB962C8B-B14F-4D97-AF65-F5344CB8AC3E}">
        <p14:creationId xmlns:p14="http://schemas.microsoft.com/office/powerpoint/2010/main" val="39171872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7982"/>
            <a:ext cx="12191999" cy="890686"/>
          </a:xfrm>
        </p:spPr>
        <p:txBody>
          <a:bodyPr>
            <a:normAutofit fontScale="90000"/>
          </a:bodyPr>
          <a:lstStyle/>
          <a:p>
            <a:pPr>
              <a:spcAft>
                <a:spcPts val="600"/>
              </a:spcAft>
            </a:pPr>
            <a:r>
              <a:rPr lang="en-US" dirty="0"/>
              <a:t>Why New Approaches for Discriminative Topic Mining?</a:t>
            </a:r>
            <a:endParaRPr lang="en-US" altLang="zh-CN" sz="4000" dirty="0"/>
          </a:p>
        </p:txBody>
      </p:sp>
      <p:sp>
        <p:nvSpPr>
          <p:cNvPr id="3" name="Content Placeholder 2"/>
          <p:cNvSpPr>
            <a:spLocks noGrp="1"/>
          </p:cNvSpPr>
          <p:nvPr>
            <p:ph idx="1"/>
          </p:nvPr>
        </p:nvSpPr>
        <p:spPr>
          <a:xfrm>
            <a:off x="594313" y="1156337"/>
            <a:ext cx="11302314" cy="5701663"/>
          </a:xfrm>
        </p:spPr>
        <p:txBody>
          <a:bodyPr/>
          <a:lstStyle/>
          <a:p>
            <a:r>
              <a:rPr lang="en-US" sz="2400" dirty="0"/>
              <a:t>Traditional topic models (e.g., LDA)</a:t>
            </a:r>
          </a:p>
          <a:p>
            <a:pPr lvl="1"/>
            <a:r>
              <a:rPr lang="en-US" sz="2400" dirty="0"/>
              <a:t>Use document-topic and topic-word distributions to model text generation process</a:t>
            </a:r>
          </a:p>
          <a:p>
            <a:pPr lvl="2"/>
            <a:r>
              <a:rPr lang="en-US" sz="2400" dirty="0"/>
              <a:t>The bag-of-words generation assumption: Each word is drawn independently from the topic-word distribution </a:t>
            </a:r>
            <a:r>
              <a:rPr lang="en-US" sz="2400" dirty="0" err="1"/>
              <a:t>w.o.</a:t>
            </a:r>
            <a:r>
              <a:rPr lang="en-US" sz="2400" dirty="0"/>
              <a:t> considering correlations between adjacent words</a:t>
            </a:r>
          </a:p>
          <a:p>
            <a:pPr lvl="1"/>
            <a:r>
              <a:rPr lang="en-US" sz="2400" dirty="0"/>
              <a:t>Make explicit probabilistic assumptions regarding the text generation mechanism, resulting in high model complexity and inflexibility  </a:t>
            </a:r>
          </a:p>
          <a:p>
            <a:r>
              <a:rPr lang="en-US" sz="2400" dirty="0"/>
              <a:t>Traditional word embedding approach (e.g., Word2Vec)</a:t>
            </a:r>
          </a:p>
          <a:p>
            <a:pPr lvl="1"/>
            <a:r>
              <a:rPr lang="en-US" sz="2400" dirty="0"/>
              <a:t>Effectively capture word semantic correlations by mapping words with similar local contexts closer in the embedding space</a:t>
            </a:r>
          </a:p>
          <a:p>
            <a:pPr lvl="1"/>
            <a:r>
              <a:rPr lang="en-US" sz="2400" dirty="0"/>
              <a:t>Not impose particular assumptions on the type of data distribution of the corpus and enjoy greater flexibility and higher efficiency</a:t>
            </a:r>
          </a:p>
          <a:p>
            <a:pPr lvl="1"/>
            <a:r>
              <a:rPr lang="en-US" sz="2400" dirty="0"/>
              <a:t>But word embeddings usually do not exploit document-level co-occurrences of words (i.e., global contexts) and also cannot naturally incorporate latent topics into the model without making topic-relevant generative assumptions</a:t>
            </a:r>
          </a:p>
        </p:txBody>
      </p:sp>
    </p:spTree>
    <p:extLst>
      <p:ext uri="{BB962C8B-B14F-4D97-AF65-F5344CB8AC3E}">
        <p14:creationId xmlns:p14="http://schemas.microsoft.com/office/powerpoint/2010/main" val="25780469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35D255-7930-4B67-8CF7-96F89E65F88F}"/>
              </a:ext>
            </a:extLst>
          </p:cNvPr>
          <p:cNvPicPr>
            <a:picLocks noChangeAspect="1"/>
          </p:cNvPicPr>
          <p:nvPr/>
        </p:nvPicPr>
        <p:blipFill>
          <a:blip r:embed="rId3"/>
          <a:stretch>
            <a:fillRect/>
          </a:stretch>
        </p:blipFill>
        <p:spPr>
          <a:xfrm>
            <a:off x="2290713" y="5701662"/>
            <a:ext cx="7107811" cy="948174"/>
          </a:xfrm>
          <a:prstGeom prst="rect">
            <a:avLst/>
          </a:prstGeom>
        </p:spPr>
      </p:pic>
      <p:sp>
        <p:nvSpPr>
          <p:cNvPr id="2" name="Title 1"/>
          <p:cNvSpPr>
            <a:spLocks noGrp="1"/>
          </p:cNvSpPr>
          <p:nvPr>
            <p:ph type="title"/>
          </p:nvPr>
        </p:nvSpPr>
        <p:spPr>
          <a:xfrm>
            <a:off x="84841" y="117982"/>
            <a:ext cx="12028602" cy="890686"/>
          </a:xfrm>
        </p:spPr>
        <p:txBody>
          <a:bodyPr>
            <a:normAutofit/>
          </a:bodyPr>
          <a:lstStyle/>
          <a:p>
            <a:r>
              <a:rPr lang="en-US" sz="4000" dirty="0"/>
              <a:t>Modeling Text Generation: A Three-Step Process</a:t>
            </a:r>
            <a:endParaRPr lang="en-US" altLang="zh-CN" sz="4000" dirty="0"/>
          </a:p>
        </p:txBody>
      </p:sp>
      <p:sp>
        <p:nvSpPr>
          <p:cNvPr id="3" name="Content Placeholder 2"/>
          <p:cNvSpPr>
            <a:spLocks noGrp="1"/>
          </p:cNvSpPr>
          <p:nvPr>
            <p:ph idx="1"/>
          </p:nvPr>
        </p:nvSpPr>
        <p:spPr>
          <a:xfrm>
            <a:off x="594313" y="1156338"/>
            <a:ext cx="11255179" cy="4047258"/>
          </a:xfrm>
        </p:spPr>
        <p:txBody>
          <a:bodyPr/>
          <a:lstStyle/>
          <a:p>
            <a:pPr marL="381002" indent="-457200">
              <a:spcBef>
                <a:spcPts val="400"/>
              </a:spcBef>
            </a:pPr>
            <a:r>
              <a:rPr lang="en-US" sz="2400" dirty="0"/>
              <a:t>Step 1: Document d is generated conditioned on one of the n categories </a:t>
            </a:r>
          </a:p>
          <a:p>
            <a:pPr lvl="1">
              <a:spcBef>
                <a:spcPts val="400"/>
              </a:spcBef>
            </a:pPr>
            <a:r>
              <a:rPr lang="en-US" sz="2400" dirty="0"/>
              <a:t>Explicitly models the associations between each document and user-interested categories (i.e., topic assignment)</a:t>
            </a:r>
          </a:p>
          <a:p>
            <a:pPr>
              <a:spcBef>
                <a:spcPts val="400"/>
              </a:spcBef>
            </a:pPr>
            <a:r>
              <a:rPr lang="en-US" sz="2400" dirty="0"/>
              <a:t>Step 2: Each word </a:t>
            </a:r>
            <a:r>
              <a:rPr lang="en-US" sz="2400" dirty="0" err="1"/>
              <a:t>w</a:t>
            </a:r>
            <a:r>
              <a:rPr lang="en-US" sz="2400" baseline="-25000" dirty="0" err="1"/>
              <a:t>i</a:t>
            </a:r>
            <a:r>
              <a:rPr lang="en-US" sz="2400" dirty="0"/>
              <a:t> is generated conditioned on the semantics of the document d</a:t>
            </a:r>
          </a:p>
          <a:p>
            <a:pPr lvl="1">
              <a:spcBef>
                <a:spcPts val="400"/>
              </a:spcBef>
            </a:pPr>
            <a:r>
              <a:rPr lang="en-US" sz="2400" dirty="0"/>
              <a:t>Makes sure each word is generated in consistency with the semantics of its belonging document (i.e., global contexts</a:t>
            </a:r>
          </a:p>
          <a:p>
            <a:pPr>
              <a:spcBef>
                <a:spcPts val="400"/>
              </a:spcBef>
            </a:pPr>
            <a:r>
              <a:rPr lang="en-US" sz="2400" dirty="0"/>
              <a:t>Step 3: Surrounding words </a:t>
            </a:r>
            <a:r>
              <a:rPr lang="en-US" sz="2400" dirty="0" err="1"/>
              <a:t>w</a:t>
            </a:r>
            <a:r>
              <a:rPr lang="en-US" sz="2400" baseline="-25000" dirty="0" err="1"/>
              <a:t>i+j</a:t>
            </a:r>
            <a:r>
              <a:rPr lang="en-US" sz="2400" dirty="0"/>
              <a:t> in the local context window (−h ≤ j ≤ h) of </a:t>
            </a:r>
            <a:r>
              <a:rPr lang="en-US" sz="2400" dirty="0" err="1"/>
              <a:t>w</a:t>
            </a:r>
            <a:r>
              <a:rPr lang="en-US" sz="2400" baseline="-25000" dirty="0" err="1"/>
              <a:t>i</a:t>
            </a:r>
            <a:r>
              <a:rPr lang="en-US" sz="2400" dirty="0"/>
              <a:t> are generated conditioned on the semantics of the center word </a:t>
            </a:r>
            <a:r>
              <a:rPr lang="en-US" sz="2400" dirty="0" err="1"/>
              <a:t>w</a:t>
            </a:r>
            <a:r>
              <a:rPr lang="en-US" sz="2400" baseline="-25000" dirty="0" err="1"/>
              <a:t>i</a:t>
            </a:r>
            <a:r>
              <a:rPr lang="en-US" sz="2400" dirty="0"/>
              <a:t> </a:t>
            </a:r>
          </a:p>
          <a:p>
            <a:pPr lvl="1">
              <a:spcBef>
                <a:spcPts val="400"/>
              </a:spcBef>
            </a:pPr>
            <a:r>
              <a:rPr lang="en-US" sz="2400" dirty="0"/>
              <a:t>Models the correlations of adjacent words in the corpus (i.e., local contexts)</a:t>
            </a:r>
          </a:p>
          <a:p>
            <a:pPr>
              <a:spcBef>
                <a:spcPts val="400"/>
              </a:spcBef>
            </a:pPr>
            <a:r>
              <a:rPr lang="en-US" sz="2400" dirty="0"/>
              <a:t>Thus the likelihood of corpus generation conditioned on a specific set of user-interested categories C:  (where c</a:t>
            </a:r>
            <a:r>
              <a:rPr lang="en-US" sz="2400" baseline="-25000" dirty="0"/>
              <a:t>d</a:t>
            </a:r>
            <a:r>
              <a:rPr lang="en-US" sz="2400" dirty="0"/>
              <a:t> is the latent category of d</a:t>
            </a:r>
            <a:r>
              <a:rPr lang="en-US" sz="2000" dirty="0"/>
              <a:t>)</a:t>
            </a:r>
            <a:endParaRPr lang="en-US" sz="2400" dirty="0"/>
          </a:p>
        </p:txBody>
      </p:sp>
    </p:spTree>
    <p:extLst>
      <p:ext uri="{BB962C8B-B14F-4D97-AF65-F5344CB8AC3E}">
        <p14:creationId xmlns:p14="http://schemas.microsoft.com/office/powerpoint/2010/main" val="19475160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35D255-7930-4B67-8CF7-96F89E65F88F}"/>
              </a:ext>
            </a:extLst>
          </p:cNvPr>
          <p:cNvPicPr>
            <a:picLocks noChangeAspect="1"/>
          </p:cNvPicPr>
          <p:nvPr/>
        </p:nvPicPr>
        <p:blipFill>
          <a:blip r:embed="rId3"/>
          <a:stretch>
            <a:fillRect/>
          </a:stretch>
        </p:blipFill>
        <p:spPr>
          <a:xfrm>
            <a:off x="720153" y="1260061"/>
            <a:ext cx="5375847" cy="835618"/>
          </a:xfrm>
          <a:prstGeom prst="rect">
            <a:avLst/>
          </a:prstGeom>
        </p:spPr>
      </p:pic>
      <p:sp>
        <p:nvSpPr>
          <p:cNvPr id="2" name="Title 1"/>
          <p:cNvSpPr>
            <a:spLocks noGrp="1"/>
          </p:cNvSpPr>
          <p:nvPr>
            <p:ph type="title"/>
          </p:nvPr>
        </p:nvSpPr>
        <p:spPr>
          <a:xfrm>
            <a:off x="84841" y="117982"/>
            <a:ext cx="12028602" cy="769069"/>
          </a:xfrm>
        </p:spPr>
        <p:txBody>
          <a:bodyPr>
            <a:normAutofit/>
          </a:bodyPr>
          <a:lstStyle/>
          <a:p>
            <a:r>
              <a:rPr lang="en-US" sz="4000" dirty="0"/>
              <a:t>Derivation: Finding Words that Belong to Categories </a:t>
            </a:r>
            <a:endParaRPr lang="en-US" altLang="zh-CN" sz="4000" dirty="0"/>
          </a:p>
        </p:txBody>
      </p:sp>
      <p:sp>
        <p:nvSpPr>
          <p:cNvPr id="3" name="Content Placeholder 2"/>
          <p:cNvSpPr>
            <a:spLocks noGrp="1"/>
          </p:cNvSpPr>
          <p:nvPr>
            <p:ph idx="1"/>
          </p:nvPr>
        </p:nvSpPr>
        <p:spPr>
          <a:xfrm>
            <a:off x="372159" y="2174304"/>
            <a:ext cx="7063606" cy="455530"/>
          </a:xfrm>
        </p:spPr>
        <p:txBody>
          <a:bodyPr/>
          <a:lstStyle/>
          <a:p>
            <a:pPr marL="381002" indent="-457200">
              <a:spcBef>
                <a:spcPts val="400"/>
              </a:spcBef>
            </a:pPr>
            <a:r>
              <a:rPr lang="en-US" sz="2400" dirty="0"/>
              <a:t>Take negative log-likelihood as our objective L: </a:t>
            </a:r>
          </a:p>
        </p:txBody>
      </p:sp>
      <p:pic>
        <p:nvPicPr>
          <p:cNvPr id="5" name="Picture 4">
            <a:extLst>
              <a:ext uri="{FF2B5EF4-FFF2-40B4-BE49-F238E27FC236}">
                <a16:creationId xmlns:a16="http://schemas.microsoft.com/office/drawing/2014/main" id="{CAD5D9DA-26E9-47E3-8340-9D86265FC6B6}"/>
              </a:ext>
            </a:extLst>
          </p:cNvPr>
          <p:cNvPicPr>
            <a:picLocks noChangeAspect="1"/>
          </p:cNvPicPr>
          <p:nvPr/>
        </p:nvPicPr>
        <p:blipFill>
          <a:blip r:embed="rId4"/>
          <a:stretch>
            <a:fillRect/>
          </a:stretch>
        </p:blipFill>
        <p:spPr>
          <a:xfrm>
            <a:off x="6891583" y="1207299"/>
            <a:ext cx="5143751" cy="2376556"/>
          </a:xfrm>
          <a:prstGeom prst="rect">
            <a:avLst/>
          </a:prstGeom>
        </p:spPr>
      </p:pic>
      <p:pic>
        <p:nvPicPr>
          <p:cNvPr id="6" name="Picture 5">
            <a:extLst>
              <a:ext uri="{FF2B5EF4-FFF2-40B4-BE49-F238E27FC236}">
                <a16:creationId xmlns:a16="http://schemas.microsoft.com/office/drawing/2014/main" id="{6B3CC446-5C87-4549-9598-B0354F499889}"/>
              </a:ext>
            </a:extLst>
          </p:cNvPr>
          <p:cNvPicPr>
            <a:picLocks noChangeAspect="1"/>
          </p:cNvPicPr>
          <p:nvPr/>
        </p:nvPicPr>
        <p:blipFill>
          <a:blip r:embed="rId5"/>
          <a:stretch>
            <a:fillRect/>
          </a:stretch>
        </p:blipFill>
        <p:spPr>
          <a:xfrm>
            <a:off x="2772076" y="4423215"/>
            <a:ext cx="6835762" cy="620113"/>
          </a:xfrm>
          <a:prstGeom prst="rect">
            <a:avLst/>
          </a:prstGeom>
        </p:spPr>
      </p:pic>
      <p:pic>
        <p:nvPicPr>
          <p:cNvPr id="7" name="Picture 6">
            <a:extLst>
              <a:ext uri="{FF2B5EF4-FFF2-40B4-BE49-F238E27FC236}">
                <a16:creationId xmlns:a16="http://schemas.microsoft.com/office/drawing/2014/main" id="{B0D5755E-CFE6-448D-9FE0-C03B5C463F02}"/>
              </a:ext>
            </a:extLst>
          </p:cNvPr>
          <p:cNvPicPr>
            <a:picLocks noChangeAspect="1"/>
          </p:cNvPicPr>
          <p:nvPr/>
        </p:nvPicPr>
        <p:blipFill>
          <a:blip r:embed="rId6"/>
          <a:stretch>
            <a:fillRect/>
          </a:stretch>
        </p:blipFill>
        <p:spPr>
          <a:xfrm>
            <a:off x="4129238" y="5416338"/>
            <a:ext cx="7111390" cy="601072"/>
          </a:xfrm>
          <a:prstGeom prst="rect">
            <a:avLst/>
          </a:prstGeom>
        </p:spPr>
      </p:pic>
      <p:sp>
        <p:nvSpPr>
          <p:cNvPr id="8" name="Content Placeholder 2">
            <a:extLst>
              <a:ext uri="{FF2B5EF4-FFF2-40B4-BE49-F238E27FC236}">
                <a16:creationId xmlns:a16="http://schemas.microsoft.com/office/drawing/2014/main" id="{DE15A51A-31A5-415F-A530-F1112AD4961B}"/>
              </a:ext>
            </a:extLst>
          </p:cNvPr>
          <p:cNvSpPr txBox="1">
            <a:spLocks/>
          </p:cNvSpPr>
          <p:nvPr/>
        </p:nvSpPr>
        <p:spPr>
          <a:xfrm>
            <a:off x="372159" y="2671547"/>
            <a:ext cx="7063606" cy="770838"/>
          </a:xfrm>
          <a:prstGeom prst="rect">
            <a:avLst/>
          </a:prstGeom>
        </p:spPr>
        <p:txBody>
          <a:bodyPr vert="horz" lIns="91436" tIns="45718" rIns="91436" bIns="45718" rtlCol="0">
            <a:noAutofit/>
          </a:bodyPr>
          <a:lstStyle>
            <a:lvl1pPr marL="461951" indent="-461951" algn="l" defTabSz="914354"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800" kern="1200">
                <a:solidFill>
                  <a:schemeClr val="tx1"/>
                </a:solidFill>
                <a:latin typeface="+mn-lt"/>
                <a:ea typeface="+mn-ea"/>
                <a:cs typeface="+mn-cs"/>
              </a:defRPr>
            </a:lvl1pPr>
            <a:lvl2pPr marL="738170" indent="-538149" algn="l" defTabSz="914354"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800" kern="1200">
                <a:solidFill>
                  <a:schemeClr val="tx1"/>
                </a:solidFill>
                <a:latin typeface="+mn-lt"/>
                <a:ea typeface="+mn-ea"/>
                <a:cs typeface="+mn-cs"/>
              </a:defRPr>
            </a:lvl2pPr>
            <a:lvl3pPr marL="858817" indent="-474651" algn="l" defTabSz="914354"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800" kern="1200">
                <a:solidFill>
                  <a:schemeClr val="tx1"/>
                </a:solidFill>
                <a:latin typeface="+mn-lt"/>
                <a:ea typeface="+mn-ea"/>
                <a:cs typeface="+mn-cs"/>
              </a:defRPr>
            </a:lvl3pPr>
            <a:lvl4pPr marL="1144559" indent="-522275" algn="l" defTabSz="914354"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800" kern="1200">
                <a:solidFill>
                  <a:schemeClr val="tx1"/>
                </a:solidFill>
                <a:latin typeface="+mn-lt"/>
                <a:ea typeface="+mn-ea"/>
                <a:cs typeface="+mn-cs"/>
              </a:defRPr>
            </a:lvl4pPr>
            <a:lvl5pPr marL="1376328" indent="-507987" algn="l" defTabSz="914354"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800" kern="1200">
                <a:solidFill>
                  <a:schemeClr val="tx1"/>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r>
              <a:rPr lang="en-US" sz="2400" dirty="0"/>
              <a:t>In Eq. (2), p(</a:t>
            </a:r>
            <a:r>
              <a:rPr lang="en-US" sz="2400" dirty="0" err="1"/>
              <a:t>w</a:t>
            </a:r>
            <a:r>
              <a:rPr lang="en-US" sz="2400" baseline="-25000" dirty="0" err="1"/>
              <a:t>i</a:t>
            </a:r>
            <a:r>
              <a:rPr lang="en-US" sz="2400" dirty="0" err="1"/>
              <a:t>|d</a:t>
            </a:r>
            <a:r>
              <a:rPr lang="en-US" sz="2400" dirty="0"/>
              <a:t>) and p(</a:t>
            </a:r>
            <a:r>
              <a:rPr lang="en-US" sz="2400" dirty="0" err="1"/>
              <a:t>w</a:t>
            </a:r>
            <a:r>
              <a:rPr lang="en-US" sz="2400" baseline="-25000" dirty="0" err="1"/>
              <a:t>i+j</a:t>
            </a:r>
            <a:r>
              <a:rPr lang="en-US" sz="2400" dirty="0" err="1"/>
              <a:t>|w</a:t>
            </a:r>
            <a:r>
              <a:rPr lang="en-US" sz="2400" baseline="-25000" dirty="0" err="1"/>
              <a:t>i</a:t>
            </a:r>
            <a:r>
              <a:rPr lang="en-US" sz="2400" dirty="0"/>
              <a:t>) are observable while p(d | c</a:t>
            </a:r>
            <a:r>
              <a:rPr lang="en-US" sz="2400" baseline="-25000" dirty="0"/>
              <a:t>d</a:t>
            </a:r>
            <a:r>
              <a:rPr lang="en-US" sz="2400" dirty="0"/>
              <a:t> ) is latent  </a:t>
            </a:r>
          </a:p>
        </p:txBody>
      </p:sp>
      <p:sp>
        <p:nvSpPr>
          <p:cNvPr id="9" name="Content Placeholder 2">
            <a:extLst>
              <a:ext uri="{FF2B5EF4-FFF2-40B4-BE49-F238E27FC236}">
                <a16:creationId xmlns:a16="http://schemas.microsoft.com/office/drawing/2014/main" id="{63D3929F-1868-4B08-B88A-3AAF7EF4C56C}"/>
              </a:ext>
            </a:extLst>
          </p:cNvPr>
          <p:cNvSpPr txBox="1">
            <a:spLocks/>
          </p:cNvSpPr>
          <p:nvPr/>
        </p:nvSpPr>
        <p:spPr>
          <a:xfrm>
            <a:off x="372159" y="3503335"/>
            <a:ext cx="11245534" cy="958741"/>
          </a:xfrm>
          <a:prstGeom prst="rect">
            <a:avLst/>
          </a:prstGeom>
        </p:spPr>
        <p:txBody>
          <a:bodyPr vert="horz" lIns="91436" tIns="45718" rIns="91436" bIns="45718" rtlCol="0">
            <a:noAutofit/>
          </a:bodyPr>
          <a:lstStyle>
            <a:lvl1pPr marL="461951" indent="-461951" algn="l" defTabSz="914354"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800" kern="1200">
                <a:solidFill>
                  <a:schemeClr val="tx1"/>
                </a:solidFill>
                <a:latin typeface="+mn-lt"/>
                <a:ea typeface="+mn-ea"/>
                <a:cs typeface="+mn-cs"/>
              </a:defRPr>
            </a:lvl1pPr>
            <a:lvl2pPr marL="738170" indent="-538149" algn="l" defTabSz="914354"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800" kern="1200">
                <a:solidFill>
                  <a:schemeClr val="tx1"/>
                </a:solidFill>
                <a:latin typeface="+mn-lt"/>
                <a:ea typeface="+mn-ea"/>
                <a:cs typeface="+mn-cs"/>
              </a:defRPr>
            </a:lvl2pPr>
            <a:lvl3pPr marL="858817" indent="-474651" algn="l" defTabSz="914354"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800" kern="1200">
                <a:solidFill>
                  <a:schemeClr val="tx1"/>
                </a:solidFill>
                <a:latin typeface="+mn-lt"/>
                <a:ea typeface="+mn-ea"/>
                <a:cs typeface="+mn-cs"/>
              </a:defRPr>
            </a:lvl3pPr>
            <a:lvl4pPr marL="1144559" indent="-522275" algn="l" defTabSz="914354"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800" kern="1200">
                <a:solidFill>
                  <a:schemeClr val="tx1"/>
                </a:solidFill>
                <a:latin typeface="+mn-lt"/>
                <a:ea typeface="+mn-ea"/>
                <a:cs typeface="+mn-cs"/>
              </a:defRPr>
            </a:lvl4pPr>
            <a:lvl5pPr marL="1376328" indent="-507987" algn="l" defTabSz="914354"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800" kern="1200">
                <a:solidFill>
                  <a:schemeClr val="tx1"/>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r>
              <a:rPr lang="en-US" sz="2400" dirty="0"/>
              <a:t> To directly leverage the word level user supervisions (i.e., category names), a natural solution is to decompose p(</a:t>
            </a:r>
            <a:r>
              <a:rPr lang="en-US" sz="2400" dirty="0" err="1"/>
              <a:t>d|c</a:t>
            </a:r>
            <a:r>
              <a:rPr lang="en-US" sz="2400" baseline="-25000" dirty="0" err="1"/>
              <a:t>d</a:t>
            </a:r>
            <a:r>
              <a:rPr lang="en-US" sz="2400" dirty="0"/>
              <a:t>) into word-topic distributions:</a:t>
            </a:r>
          </a:p>
        </p:txBody>
      </p:sp>
      <p:sp>
        <p:nvSpPr>
          <p:cNvPr id="10" name="Content Placeholder 2">
            <a:extLst>
              <a:ext uri="{FF2B5EF4-FFF2-40B4-BE49-F238E27FC236}">
                <a16:creationId xmlns:a16="http://schemas.microsoft.com/office/drawing/2014/main" id="{9F6B6CD5-09E1-4B62-805E-192C023AF0AD}"/>
              </a:ext>
            </a:extLst>
          </p:cNvPr>
          <p:cNvSpPr txBox="1">
            <a:spLocks/>
          </p:cNvSpPr>
          <p:nvPr/>
        </p:nvSpPr>
        <p:spPr>
          <a:xfrm>
            <a:off x="372159" y="4925870"/>
            <a:ext cx="10754645" cy="1628934"/>
          </a:xfrm>
          <a:prstGeom prst="rect">
            <a:avLst/>
          </a:prstGeom>
        </p:spPr>
        <p:txBody>
          <a:bodyPr vert="horz" lIns="91436" tIns="45718" rIns="91436" bIns="45718" rtlCol="0">
            <a:noAutofit/>
          </a:bodyPr>
          <a:lstStyle>
            <a:lvl1pPr marL="461951" indent="-461951" algn="l" defTabSz="914354"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800" kern="1200">
                <a:solidFill>
                  <a:schemeClr val="tx1"/>
                </a:solidFill>
                <a:latin typeface="+mn-lt"/>
                <a:ea typeface="+mn-ea"/>
                <a:cs typeface="+mn-cs"/>
              </a:defRPr>
            </a:lvl1pPr>
            <a:lvl2pPr marL="738170" indent="-538149" algn="l" defTabSz="914354"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800" kern="1200">
                <a:solidFill>
                  <a:schemeClr val="tx1"/>
                </a:solidFill>
                <a:latin typeface="+mn-lt"/>
                <a:ea typeface="+mn-ea"/>
                <a:cs typeface="+mn-cs"/>
              </a:defRPr>
            </a:lvl2pPr>
            <a:lvl3pPr marL="858817" indent="-474651" algn="l" defTabSz="914354"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800" kern="1200">
                <a:solidFill>
                  <a:schemeClr val="tx1"/>
                </a:solidFill>
                <a:latin typeface="+mn-lt"/>
                <a:ea typeface="+mn-ea"/>
                <a:cs typeface="+mn-cs"/>
              </a:defRPr>
            </a:lvl3pPr>
            <a:lvl4pPr marL="1144559" indent="-522275" algn="l" defTabSz="914354"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800" kern="1200">
                <a:solidFill>
                  <a:schemeClr val="tx1"/>
                </a:solidFill>
                <a:latin typeface="+mn-lt"/>
                <a:ea typeface="+mn-ea"/>
                <a:cs typeface="+mn-cs"/>
              </a:defRPr>
            </a:lvl4pPr>
            <a:lvl5pPr marL="1376328" indent="-507987" algn="l" defTabSz="914354"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800" kern="1200">
                <a:solidFill>
                  <a:schemeClr val="tx1"/>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pPr>
              <a:spcBef>
                <a:spcPts val="1200"/>
              </a:spcBef>
              <a:spcAft>
                <a:spcPts val="600"/>
              </a:spcAft>
            </a:pPr>
            <a:r>
              <a:rPr lang="en-US" sz="2400" dirty="0"/>
              <a:t>Rewrite the first term in Eq. (2) by reorganizing the summation over categories instead of documents:</a:t>
            </a:r>
          </a:p>
          <a:p>
            <a:pPr lvl="1">
              <a:spcBef>
                <a:spcPts val="1200"/>
              </a:spcBef>
              <a:spcAft>
                <a:spcPts val="600"/>
              </a:spcAft>
            </a:pPr>
            <a:r>
              <a:rPr lang="en-US" sz="2400" dirty="0"/>
              <a:t>This becomes the category assignment of words, i.e., finding words that belong to the categories</a:t>
            </a:r>
            <a:endParaRPr lang="en-US" sz="6000" dirty="0"/>
          </a:p>
        </p:txBody>
      </p:sp>
    </p:spTree>
    <p:extLst>
      <p:ext uri="{BB962C8B-B14F-4D97-AF65-F5344CB8AC3E}">
        <p14:creationId xmlns:p14="http://schemas.microsoft.com/office/powerpoint/2010/main" val="25527121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41" y="117982"/>
            <a:ext cx="12028602" cy="890686"/>
          </a:xfrm>
        </p:spPr>
        <p:txBody>
          <a:bodyPr>
            <a:normAutofit fontScale="90000"/>
          </a:bodyPr>
          <a:lstStyle/>
          <a:p>
            <a:r>
              <a:rPr lang="en-US" dirty="0"/>
              <a:t>Formulate It as an Embedding Learning Problem</a:t>
            </a:r>
            <a:endParaRPr lang="en-US" altLang="zh-CN" sz="4000" dirty="0"/>
          </a:p>
        </p:txBody>
      </p:sp>
      <p:sp>
        <p:nvSpPr>
          <p:cNvPr id="3" name="Content Placeholder 2"/>
          <p:cNvSpPr>
            <a:spLocks noGrp="1"/>
          </p:cNvSpPr>
          <p:nvPr>
            <p:ph idx="1"/>
          </p:nvPr>
        </p:nvSpPr>
        <p:spPr>
          <a:xfrm>
            <a:off x="594313" y="1156338"/>
            <a:ext cx="11311741" cy="5461278"/>
          </a:xfrm>
        </p:spPr>
        <p:txBody>
          <a:bodyPr/>
          <a:lstStyle/>
          <a:p>
            <a:pPr marL="381002" indent="-457200">
              <a:spcBef>
                <a:spcPts val="400"/>
              </a:spcBef>
            </a:pPr>
            <a:r>
              <a:rPr lang="en-US" sz="2400" dirty="0"/>
              <a:t>Formulate the optimization of the objective L as an embedding learning problem </a:t>
            </a:r>
          </a:p>
          <a:p>
            <a:pPr lvl="1">
              <a:spcBef>
                <a:spcPts val="400"/>
              </a:spcBef>
            </a:pPr>
            <a:r>
              <a:rPr lang="en-US" sz="2400" dirty="0"/>
              <a:t>Define the 3 probability expressions in Eq. (2) via log-linear models in the embedding space</a:t>
            </a:r>
          </a:p>
          <a:p>
            <a:pPr lvl="1">
              <a:spcBef>
                <a:spcPts val="400"/>
              </a:spcBef>
            </a:pPr>
            <a:endParaRPr lang="en-US" sz="2400" dirty="0"/>
          </a:p>
          <a:p>
            <a:pPr lvl="1">
              <a:spcBef>
                <a:spcPts val="400"/>
              </a:spcBef>
            </a:pPr>
            <a:endParaRPr lang="en-US" sz="2400" dirty="0"/>
          </a:p>
          <a:p>
            <a:pPr lvl="1">
              <a:spcBef>
                <a:spcPts val="400"/>
              </a:spcBef>
            </a:pPr>
            <a:endParaRPr lang="en-US" sz="2400" dirty="0"/>
          </a:p>
          <a:p>
            <a:pPr lvl="1">
              <a:spcBef>
                <a:spcPts val="400"/>
              </a:spcBef>
            </a:pPr>
            <a:endParaRPr lang="en-US" sz="2400" dirty="0"/>
          </a:p>
          <a:p>
            <a:pPr marL="200021" lvl="1" indent="0">
              <a:spcBef>
                <a:spcPts val="400"/>
              </a:spcBef>
              <a:buNone/>
            </a:pPr>
            <a:endParaRPr lang="en-US" sz="2400" dirty="0"/>
          </a:p>
          <a:p>
            <a:pPr lvl="1">
              <a:spcBef>
                <a:spcPts val="400"/>
              </a:spcBef>
            </a:pPr>
            <a:r>
              <a:rPr lang="en-US" sz="2400" dirty="0" err="1"/>
              <a:t>Eqs</a:t>
            </a:r>
            <a:r>
              <a:rPr lang="en-US" sz="2400" dirty="0"/>
              <a:t>. (4) and (5) can be directly plugged into Eq. (2) to train word and document embeddings</a:t>
            </a:r>
          </a:p>
          <a:p>
            <a:pPr lvl="1">
              <a:spcBef>
                <a:spcPts val="400"/>
              </a:spcBef>
            </a:pPr>
            <a:r>
              <a:rPr lang="en-US" sz="2400" dirty="0"/>
              <a:t>Eq. (3) requires knowledge about the latent topic (i.e., the category that w belongs to) of a word w.  Initially, we only know the user-provided category names, but with iterative topic mining, we will retrieve more terms under each category, gradually discovering the latent topic of more words</a:t>
            </a:r>
          </a:p>
        </p:txBody>
      </p:sp>
      <p:pic>
        <p:nvPicPr>
          <p:cNvPr id="5" name="Picture 4">
            <a:extLst>
              <a:ext uri="{FF2B5EF4-FFF2-40B4-BE49-F238E27FC236}">
                <a16:creationId xmlns:a16="http://schemas.microsoft.com/office/drawing/2014/main" id="{4857E8D2-BC48-4B6A-8CE9-F3F56D666B16}"/>
              </a:ext>
            </a:extLst>
          </p:cNvPr>
          <p:cNvPicPr>
            <a:picLocks noChangeAspect="1"/>
          </p:cNvPicPr>
          <p:nvPr/>
        </p:nvPicPr>
        <p:blipFill>
          <a:blip r:embed="rId3"/>
          <a:stretch>
            <a:fillRect/>
          </a:stretch>
        </p:blipFill>
        <p:spPr>
          <a:xfrm>
            <a:off x="6103141" y="1984800"/>
            <a:ext cx="5240320" cy="2494018"/>
          </a:xfrm>
          <a:prstGeom prst="rect">
            <a:avLst/>
          </a:prstGeom>
        </p:spPr>
      </p:pic>
      <p:sp>
        <p:nvSpPr>
          <p:cNvPr id="6" name="TextBox 5">
            <a:extLst>
              <a:ext uri="{FF2B5EF4-FFF2-40B4-BE49-F238E27FC236}">
                <a16:creationId xmlns:a16="http://schemas.microsoft.com/office/drawing/2014/main" id="{8EEC0872-254C-4E3D-9C22-B04E89FFC9CD}"/>
              </a:ext>
            </a:extLst>
          </p:cNvPr>
          <p:cNvSpPr txBox="1"/>
          <p:nvPr/>
        </p:nvSpPr>
        <p:spPr>
          <a:xfrm>
            <a:off x="1559995" y="2468931"/>
            <a:ext cx="4416599" cy="1754326"/>
          </a:xfrm>
          <a:prstGeom prst="rect">
            <a:avLst/>
          </a:prstGeom>
          <a:solidFill>
            <a:srgbClr val="FFFFCC"/>
          </a:solidFill>
        </p:spPr>
        <p:txBody>
          <a:bodyPr wrap="square" rtlCol="0">
            <a:spAutoFit/>
          </a:bodyPr>
          <a:lstStyle/>
          <a:p>
            <a:r>
              <a:rPr lang="en-US" sz="1800" dirty="0" err="1"/>
              <a:t>u</a:t>
            </a:r>
            <a:r>
              <a:rPr lang="en-US" sz="1800" baseline="-25000" dirty="0" err="1"/>
              <a:t>w</a:t>
            </a:r>
            <a:r>
              <a:rPr lang="en-US" sz="1800" dirty="0"/>
              <a:t>: input vector representation of w (usually used as the word embedding)</a:t>
            </a:r>
          </a:p>
          <a:p>
            <a:r>
              <a:rPr lang="en-US" sz="1800" dirty="0" err="1"/>
              <a:t>v</a:t>
            </a:r>
            <a:r>
              <a:rPr lang="en-US" sz="1800" baseline="-25000" dirty="0" err="1"/>
              <a:t>w</a:t>
            </a:r>
            <a:r>
              <a:rPr lang="en-US" sz="1800" dirty="0"/>
              <a:t>: output vector representation that serves as w’s contextual representation</a:t>
            </a:r>
          </a:p>
          <a:p>
            <a:r>
              <a:rPr lang="en-US" sz="1800" dirty="0"/>
              <a:t>d: the document embedding</a:t>
            </a:r>
          </a:p>
          <a:p>
            <a:r>
              <a:rPr lang="en-US" sz="1800" dirty="0"/>
              <a:t>c</a:t>
            </a:r>
            <a:r>
              <a:rPr lang="en-US" sz="1800" baseline="-25000" dirty="0"/>
              <a:t>i</a:t>
            </a:r>
            <a:r>
              <a:rPr lang="en-US" sz="1800" dirty="0"/>
              <a:t>: the category embedding</a:t>
            </a:r>
          </a:p>
        </p:txBody>
      </p:sp>
    </p:spTree>
    <p:extLst>
      <p:ext uri="{BB962C8B-B14F-4D97-AF65-F5344CB8AC3E}">
        <p14:creationId xmlns:p14="http://schemas.microsoft.com/office/powerpoint/2010/main" val="8849748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41" y="117982"/>
            <a:ext cx="12028602" cy="890686"/>
          </a:xfrm>
        </p:spPr>
        <p:txBody>
          <a:bodyPr>
            <a:normAutofit/>
          </a:bodyPr>
          <a:lstStyle/>
          <a:p>
            <a:r>
              <a:rPr lang="en-US" sz="4000" dirty="0"/>
              <a:t>Retrieval of Category Representative Terms</a:t>
            </a:r>
            <a:endParaRPr lang="en-US" altLang="zh-CN" sz="4000" dirty="0"/>
          </a:p>
        </p:txBody>
      </p:sp>
      <p:sp>
        <p:nvSpPr>
          <p:cNvPr id="3" name="Content Placeholder 2"/>
          <p:cNvSpPr>
            <a:spLocks noGrp="1"/>
          </p:cNvSpPr>
          <p:nvPr>
            <p:ph idx="1"/>
          </p:nvPr>
        </p:nvSpPr>
        <p:spPr>
          <a:xfrm>
            <a:off x="594314" y="1156338"/>
            <a:ext cx="10642437" cy="2986596"/>
          </a:xfrm>
        </p:spPr>
        <p:txBody>
          <a:bodyPr/>
          <a:lstStyle/>
          <a:p>
            <a:r>
              <a:rPr lang="en-US" sz="2400" dirty="0"/>
              <a:t>Retrieve category representative terms by jointly considering two separate aspects: </a:t>
            </a:r>
            <a:r>
              <a:rPr lang="en-US" sz="2400" dirty="0">
                <a:solidFill>
                  <a:srgbClr val="0000CC"/>
                </a:solidFill>
              </a:rPr>
              <a:t>Relatedness</a:t>
            </a:r>
            <a:r>
              <a:rPr lang="en-US" sz="2400" dirty="0"/>
              <a:t> and </a:t>
            </a:r>
            <a:r>
              <a:rPr lang="en-US" sz="2400" dirty="0">
                <a:solidFill>
                  <a:srgbClr val="0000CC"/>
                </a:solidFill>
              </a:rPr>
              <a:t>specificity</a:t>
            </a:r>
          </a:p>
          <a:p>
            <a:r>
              <a:rPr lang="en-US" sz="2400" dirty="0"/>
              <a:t>Constraint 1: w is semantically related to c</a:t>
            </a:r>
          </a:p>
          <a:p>
            <a:pPr lvl="1"/>
            <a:r>
              <a:rPr lang="en-US" sz="2400" dirty="0"/>
              <a:t>Simply requiring high cosine similarity between a candidate word embedding and the category embedding</a:t>
            </a:r>
          </a:p>
          <a:p>
            <a:r>
              <a:rPr lang="en-US" sz="2400" dirty="0"/>
              <a:t>Constraint 2: w is semantically more specific than the category name of c</a:t>
            </a:r>
          </a:p>
          <a:p>
            <a:pPr lvl="1"/>
            <a:r>
              <a:rPr lang="en-US" sz="2400" dirty="0"/>
              <a:t>Improving the text embedding model by incorporating word specificity signals</a:t>
            </a:r>
          </a:p>
          <a:p>
            <a:pPr marL="0" indent="0">
              <a:buNone/>
            </a:pPr>
            <a:endParaRPr lang="en-US" sz="2400" dirty="0"/>
          </a:p>
        </p:txBody>
      </p:sp>
      <p:pic>
        <p:nvPicPr>
          <p:cNvPr id="5" name="Picture 4">
            <a:extLst>
              <a:ext uri="{FF2B5EF4-FFF2-40B4-BE49-F238E27FC236}">
                <a16:creationId xmlns:a16="http://schemas.microsoft.com/office/drawing/2014/main" id="{A1E7EBAA-28B5-4F79-B56B-BFB46C3CAA21}"/>
              </a:ext>
            </a:extLst>
          </p:cNvPr>
          <p:cNvPicPr>
            <a:picLocks noChangeAspect="1"/>
          </p:cNvPicPr>
          <p:nvPr/>
        </p:nvPicPr>
        <p:blipFill>
          <a:blip r:embed="rId3"/>
          <a:stretch>
            <a:fillRect/>
          </a:stretch>
        </p:blipFill>
        <p:spPr>
          <a:xfrm>
            <a:off x="7343480" y="4325910"/>
            <a:ext cx="4378524" cy="2146782"/>
          </a:xfrm>
          <a:prstGeom prst="rect">
            <a:avLst/>
          </a:prstGeom>
        </p:spPr>
      </p:pic>
      <p:sp>
        <p:nvSpPr>
          <p:cNvPr id="6" name="Content Placeholder 2">
            <a:extLst>
              <a:ext uri="{FF2B5EF4-FFF2-40B4-BE49-F238E27FC236}">
                <a16:creationId xmlns:a16="http://schemas.microsoft.com/office/drawing/2014/main" id="{DA3F8583-C368-4877-8E4F-7EEC80635DC3}"/>
              </a:ext>
            </a:extLst>
          </p:cNvPr>
          <p:cNvSpPr txBox="1">
            <a:spLocks/>
          </p:cNvSpPr>
          <p:nvPr/>
        </p:nvSpPr>
        <p:spPr>
          <a:xfrm>
            <a:off x="594314" y="4152533"/>
            <a:ext cx="6749166" cy="2493536"/>
          </a:xfrm>
          <a:prstGeom prst="rect">
            <a:avLst/>
          </a:prstGeom>
        </p:spPr>
        <p:txBody>
          <a:bodyPr vert="horz" lIns="91436" tIns="45718" rIns="91436" bIns="45718" rtlCol="0">
            <a:noAutofit/>
          </a:bodyPr>
          <a:lstStyle>
            <a:lvl1pPr marL="461951" indent="-461951" algn="l" defTabSz="914354"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800" kern="1200">
                <a:solidFill>
                  <a:schemeClr val="tx1"/>
                </a:solidFill>
                <a:latin typeface="+mn-lt"/>
                <a:ea typeface="+mn-ea"/>
                <a:cs typeface="+mn-cs"/>
              </a:defRPr>
            </a:lvl1pPr>
            <a:lvl2pPr marL="738170" indent="-538149" algn="l" defTabSz="914354"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800" kern="1200">
                <a:solidFill>
                  <a:schemeClr val="tx1"/>
                </a:solidFill>
                <a:latin typeface="+mn-lt"/>
                <a:ea typeface="+mn-ea"/>
                <a:cs typeface="+mn-cs"/>
              </a:defRPr>
            </a:lvl2pPr>
            <a:lvl3pPr marL="858817" indent="-474651" algn="l" defTabSz="914354"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800" kern="1200">
                <a:solidFill>
                  <a:schemeClr val="tx1"/>
                </a:solidFill>
                <a:latin typeface="+mn-lt"/>
                <a:ea typeface="+mn-ea"/>
                <a:cs typeface="+mn-cs"/>
              </a:defRPr>
            </a:lvl3pPr>
            <a:lvl4pPr marL="1144559" indent="-522275" algn="l" defTabSz="914354"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800" kern="1200">
                <a:solidFill>
                  <a:schemeClr val="tx1"/>
                </a:solidFill>
                <a:latin typeface="+mn-lt"/>
                <a:ea typeface="+mn-ea"/>
                <a:cs typeface="+mn-cs"/>
              </a:defRPr>
            </a:lvl4pPr>
            <a:lvl5pPr marL="1376328" indent="-507987" algn="l" defTabSz="914354"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800" kern="1200">
                <a:solidFill>
                  <a:schemeClr val="tx1"/>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r>
              <a:rPr lang="en-US" sz="2400" dirty="0"/>
              <a:t>Word Distributional Specificity: Assume there is a scalar </a:t>
            </a:r>
            <a:r>
              <a:rPr lang="en-US" sz="2400" dirty="0" err="1"/>
              <a:t>κ</a:t>
            </a:r>
            <a:r>
              <a:rPr lang="en-US" sz="2400" baseline="-25000" dirty="0" err="1"/>
              <a:t>w</a:t>
            </a:r>
            <a:r>
              <a:rPr lang="en-US" sz="2400" dirty="0"/>
              <a:t> ≥ 0 correlated with each word w indicating how specific the word meaning is</a:t>
            </a:r>
          </a:p>
          <a:p>
            <a:pPr lvl="1"/>
            <a:r>
              <a:rPr lang="en-US" sz="2400" dirty="0"/>
              <a:t>The bigger </a:t>
            </a:r>
            <a:r>
              <a:rPr lang="en-US" sz="2400" dirty="0" err="1"/>
              <a:t>κ</a:t>
            </a:r>
            <a:r>
              <a:rPr lang="en-US" sz="2400" baseline="-25000" dirty="0" err="1"/>
              <a:t>w</a:t>
            </a:r>
            <a:r>
              <a:rPr lang="en-US" sz="2400" dirty="0"/>
              <a:t> is, the more specific meaning w has, and the less varying contexts w appears in</a:t>
            </a:r>
          </a:p>
          <a:p>
            <a:pPr lvl="1"/>
            <a:r>
              <a:rPr lang="en-US" sz="2400" dirty="0"/>
              <a:t>Example: seafood vs. food</a:t>
            </a:r>
          </a:p>
        </p:txBody>
      </p:sp>
    </p:spTree>
    <p:extLst>
      <p:ext uri="{BB962C8B-B14F-4D97-AF65-F5344CB8AC3E}">
        <p14:creationId xmlns:p14="http://schemas.microsoft.com/office/powerpoint/2010/main" val="23499422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41" y="117981"/>
            <a:ext cx="12028602" cy="1028757"/>
          </a:xfrm>
        </p:spPr>
        <p:txBody>
          <a:bodyPr>
            <a:normAutofit fontScale="90000"/>
          </a:bodyPr>
          <a:lstStyle/>
          <a:p>
            <a:r>
              <a:rPr lang="en-US" dirty="0"/>
              <a:t>Jointly Learning Word Embedding and</a:t>
            </a:r>
            <a:br>
              <a:rPr lang="en-US" dirty="0"/>
            </a:br>
            <a:r>
              <a:rPr lang="en-US" dirty="0"/>
              <a:t>Distributional Specificity</a:t>
            </a:r>
            <a:endParaRPr lang="en-US" altLang="zh-CN" sz="4000" dirty="0"/>
          </a:p>
        </p:txBody>
      </p:sp>
      <p:sp>
        <p:nvSpPr>
          <p:cNvPr id="3" name="Content Placeholder 2"/>
          <p:cNvSpPr>
            <a:spLocks noGrp="1"/>
          </p:cNvSpPr>
          <p:nvPr>
            <p:ph idx="1"/>
          </p:nvPr>
        </p:nvSpPr>
        <p:spPr>
          <a:xfrm>
            <a:off x="594313" y="1156337"/>
            <a:ext cx="11245753" cy="5583681"/>
          </a:xfrm>
        </p:spPr>
        <p:txBody>
          <a:bodyPr/>
          <a:lstStyle/>
          <a:p>
            <a:r>
              <a:rPr lang="en-US" sz="2400" dirty="0"/>
              <a:t>Modify </a:t>
            </a:r>
            <a:r>
              <a:rPr lang="en-US" sz="2400" dirty="0" err="1"/>
              <a:t>Eqs</a:t>
            </a:r>
            <a:r>
              <a:rPr lang="en-US" sz="2400" dirty="0"/>
              <a:t>. (4) and (5) to incorporate an additional learnable scalar </a:t>
            </a:r>
            <a:r>
              <a:rPr lang="en-US" sz="2400" dirty="0" err="1"/>
              <a:t>κ</a:t>
            </a:r>
            <a:r>
              <a:rPr lang="en-US" sz="2400" baseline="-25000" dirty="0" err="1"/>
              <a:t>w</a:t>
            </a:r>
            <a:r>
              <a:rPr lang="en-US" sz="2400" dirty="0"/>
              <a:t> for each word w, while constraining the embeddings to be on the unit hyper-sphere S</a:t>
            </a:r>
            <a:r>
              <a:rPr lang="en-US" sz="2400" baseline="30000" dirty="0"/>
              <a:t>p−1</a:t>
            </a:r>
            <a:endParaRPr lang="en-US" sz="2400" dirty="0"/>
          </a:p>
          <a:p>
            <a:endParaRPr lang="en-US" sz="2400" dirty="0"/>
          </a:p>
          <a:p>
            <a:endParaRPr lang="en-US" sz="2400" dirty="0"/>
          </a:p>
          <a:p>
            <a:endParaRPr lang="en-US" sz="2400" dirty="0"/>
          </a:p>
          <a:p>
            <a:pPr lvl="1"/>
            <a:endParaRPr lang="en-US" sz="2400" dirty="0"/>
          </a:p>
          <a:p>
            <a:pPr lvl="1"/>
            <a:r>
              <a:rPr lang="en-US" sz="2400" dirty="0"/>
              <a:t>The unit norm constraints can be satisfied by simply normalizing the embedding vectors after each update. The </a:t>
            </a:r>
            <a:r>
              <a:rPr lang="en-US" sz="2400" dirty="0" err="1"/>
              <a:t>κ</a:t>
            </a:r>
            <a:r>
              <a:rPr lang="en-US" sz="2400" baseline="-25000" dirty="0" err="1"/>
              <a:t>w</a:t>
            </a:r>
            <a:r>
              <a:rPr lang="en-US" sz="2400" dirty="0"/>
              <a:t> learned is the distributional specificity of w.</a:t>
            </a:r>
          </a:p>
          <a:p>
            <a:r>
              <a:rPr lang="en-US" sz="2400" dirty="0"/>
              <a:t>The contexts vectors are assumed to be generated from the </a:t>
            </a:r>
            <a:r>
              <a:rPr lang="en-US" sz="2400" dirty="0" err="1"/>
              <a:t>vMF</a:t>
            </a:r>
            <a:r>
              <a:rPr lang="en-US" sz="2400" dirty="0"/>
              <a:t> distribution with the center word vector </a:t>
            </a:r>
            <a:r>
              <a:rPr lang="en-US" sz="2400" dirty="0" err="1"/>
              <a:t>u</a:t>
            </a:r>
            <a:r>
              <a:rPr lang="en-US" sz="2400" baseline="-25000" dirty="0" err="1"/>
              <a:t>wi</a:t>
            </a:r>
            <a:r>
              <a:rPr lang="en-US" sz="2400" dirty="0"/>
              <a:t> as the mean direction and </a:t>
            </a:r>
            <a:r>
              <a:rPr lang="en-US" sz="2400" dirty="0" err="1"/>
              <a:t>κ</a:t>
            </a:r>
            <a:r>
              <a:rPr lang="en-US" sz="2400" baseline="-25000" dirty="0" err="1"/>
              <a:t>wi</a:t>
            </a:r>
            <a:r>
              <a:rPr lang="en-US" sz="2400" dirty="0"/>
              <a:t> as the concentration parameter</a:t>
            </a:r>
          </a:p>
          <a:p>
            <a:r>
              <a:rPr lang="en-US" sz="2400" dirty="0"/>
              <a:t>Our model essentially learns both word embedding and word distributional specificity that maximize the probability of the context vectors getting generated by the center word’s </a:t>
            </a:r>
            <a:r>
              <a:rPr lang="en-US" sz="2400" dirty="0" err="1"/>
              <a:t>vMF</a:t>
            </a:r>
            <a:r>
              <a:rPr lang="en-US" sz="2400" dirty="0"/>
              <a:t> distribution</a:t>
            </a:r>
          </a:p>
        </p:txBody>
      </p:sp>
      <p:pic>
        <p:nvPicPr>
          <p:cNvPr id="4" name="Picture 3">
            <a:extLst>
              <a:ext uri="{FF2B5EF4-FFF2-40B4-BE49-F238E27FC236}">
                <a16:creationId xmlns:a16="http://schemas.microsoft.com/office/drawing/2014/main" id="{7E766C03-7B0C-4851-9FD2-D4DECD2DA220}"/>
              </a:ext>
            </a:extLst>
          </p:cNvPr>
          <p:cNvPicPr>
            <a:picLocks noChangeAspect="1"/>
          </p:cNvPicPr>
          <p:nvPr/>
        </p:nvPicPr>
        <p:blipFill>
          <a:blip r:embed="rId3"/>
          <a:stretch>
            <a:fillRect/>
          </a:stretch>
        </p:blipFill>
        <p:spPr>
          <a:xfrm>
            <a:off x="2441541" y="1948533"/>
            <a:ext cx="5865911" cy="1813495"/>
          </a:xfrm>
          <a:prstGeom prst="rect">
            <a:avLst/>
          </a:prstGeom>
        </p:spPr>
      </p:pic>
    </p:spTree>
    <p:extLst>
      <p:ext uri="{BB962C8B-B14F-4D97-AF65-F5344CB8AC3E}">
        <p14:creationId xmlns:p14="http://schemas.microsoft.com/office/powerpoint/2010/main" val="14807076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41" y="117981"/>
            <a:ext cx="12028602" cy="1028757"/>
          </a:xfrm>
        </p:spPr>
        <p:txBody>
          <a:bodyPr>
            <a:normAutofit fontScale="90000"/>
          </a:bodyPr>
          <a:lstStyle/>
          <a:p>
            <a:r>
              <a:rPr lang="en-US" dirty="0"/>
              <a:t>Ranking Measure for Category Representative Words Retrieval</a:t>
            </a:r>
            <a:endParaRPr lang="en-US" altLang="zh-CN" sz="4000" dirty="0"/>
          </a:p>
        </p:txBody>
      </p:sp>
      <p:sp>
        <p:nvSpPr>
          <p:cNvPr id="3" name="Content Placeholder 2"/>
          <p:cNvSpPr>
            <a:spLocks noGrp="1"/>
          </p:cNvSpPr>
          <p:nvPr>
            <p:ph idx="1"/>
          </p:nvPr>
        </p:nvSpPr>
        <p:spPr>
          <a:xfrm>
            <a:off x="594313" y="1156337"/>
            <a:ext cx="11245753" cy="5583681"/>
          </a:xfrm>
        </p:spPr>
        <p:txBody>
          <a:bodyPr/>
          <a:lstStyle/>
          <a:p>
            <a:r>
              <a:rPr lang="en-US" sz="2400" dirty="0"/>
              <a:t>A category representative word must have higher distributional specificity than the category name</a:t>
            </a:r>
          </a:p>
          <a:p>
            <a:r>
              <a:rPr lang="en-US" sz="2400" dirty="0"/>
              <a:t>We also want to avoid selecting too specific terms as category representative words, which may appear fewer times in the corpus and suffer from lower embedding quality and higher variance due to insufficient training </a:t>
            </a:r>
          </a:p>
          <a:p>
            <a:r>
              <a:rPr lang="en-US" sz="2400" dirty="0"/>
              <a:t>Among all the words that are more specific than the category name, we prefer words that (1) have high embedding cosine similarity with the category name, and (2) have low distributional specificity, which indicates wider semantic coverage </a:t>
            </a:r>
          </a:p>
          <a:p>
            <a:endParaRPr lang="en-US" sz="2400" dirty="0"/>
          </a:p>
          <a:p>
            <a:pPr lvl="1"/>
            <a:endParaRPr lang="en-US" sz="2400" dirty="0"/>
          </a:p>
          <a:p>
            <a:pPr lvl="1"/>
            <a:endParaRPr lang="en-US" sz="2400" dirty="0"/>
          </a:p>
          <a:p>
            <a:pPr lvl="1"/>
            <a:r>
              <a:rPr lang="en-US" sz="2400" dirty="0"/>
              <a:t>where </a:t>
            </a:r>
            <a:r>
              <a:rPr lang="en-US" sz="2400" dirty="0" err="1"/>
              <a:t>rank</a:t>
            </a:r>
            <a:r>
              <a:rPr lang="en-US" sz="2400" baseline="-25000" dirty="0" err="1"/>
              <a:t>sim</a:t>
            </a:r>
            <a:r>
              <a:rPr lang="en-US" sz="2400" dirty="0"/>
              <a:t>(w, c</a:t>
            </a:r>
            <a:r>
              <a:rPr lang="en-US" sz="2400" baseline="-25000" dirty="0"/>
              <a:t>i</a:t>
            </a:r>
            <a:r>
              <a:rPr lang="en-US" sz="2400" dirty="0"/>
              <a:t>) is the ranking of w by embedding cosine similarity with category c</a:t>
            </a:r>
            <a:r>
              <a:rPr lang="en-US" sz="2400" baseline="-25000" dirty="0"/>
              <a:t>i</a:t>
            </a:r>
            <a:r>
              <a:rPr lang="en-US" sz="2400" dirty="0"/>
              <a:t>, i.e., cos(</a:t>
            </a:r>
            <a:r>
              <a:rPr lang="en-US" sz="2400" dirty="0" err="1"/>
              <a:t>u</a:t>
            </a:r>
            <a:r>
              <a:rPr lang="en-US" sz="2400" baseline="-25000" dirty="0" err="1"/>
              <a:t>w</a:t>
            </a:r>
            <a:r>
              <a:rPr lang="en-US" sz="2400" dirty="0"/>
              <a:t>, c</a:t>
            </a:r>
            <a:r>
              <a:rPr lang="en-US" sz="2400" baseline="-25000" dirty="0"/>
              <a:t>i</a:t>
            </a:r>
            <a:r>
              <a:rPr lang="en-US" sz="2400" dirty="0"/>
              <a:t>), from high to low; </a:t>
            </a:r>
            <a:r>
              <a:rPr lang="en-US" sz="2400" dirty="0" err="1"/>
              <a:t>rank</a:t>
            </a:r>
            <a:r>
              <a:rPr lang="en-US" sz="2400" baseline="-25000" dirty="0" err="1"/>
              <a:t>spec</a:t>
            </a:r>
            <a:r>
              <a:rPr lang="en-US" sz="2400" dirty="0"/>
              <a:t>(w) is the ranking of w by distributional specificity, i.e., </a:t>
            </a:r>
            <a:r>
              <a:rPr lang="en-US" sz="2400" dirty="0" err="1"/>
              <a:t>κ</a:t>
            </a:r>
            <a:r>
              <a:rPr lang="en-US" sz="2400" baseline="-25000" dirty="0" err="1"/>
              <a:t>w</a:t>
            </a:r>
            <a:r>
              <a:rPr lang="en-US" sz="2400" dirty="0"/>
              <a:t>, from low to high</a:t>
            </a:r>
            <a:endParaRPr lang="en-US" sz="1800" dirty="0"/>
          </a:p>
        </p:txBody>
      </p:sp>
      <p:pic>
        <p:nvPicPr>
          <p:cNvPr id="5" name="Picture 4">
            <a:extLst>
              <a:ext uri="{FF2B5EF4-FFF2-40B4-BE49-F238E27FC236}">
                <a16:creationId xmlns:a16="http://schemas.microsoft.com/office/drawing/2014/main" id="{39DFFEFC-FB4D-4F3B-8A1C-2783343E659B}"/>
              </a:ext>
            </a:extLst>
          </p:cNvPr>
          <p:cNvPicPr>
            <a:picLocks noChangeAspect="1"/>
          </p:cNvPicPr>
          <p:nvPr/>
        </p:nvPicPr>
        <p:blipFill>
          <a:blip r:embed="rId3"/>
          <a:stretch>
            <a:fillRect/>
          </a:stretch>
        </p:blipFill>
        <p:spPr>
          <a:xfrm>
            <a:off x="3635281" y="4523643"/>
            <a:ext cx="4921437" cy="912612"/>
          </a:xfrm>
          <a:prstGeom prst="rect">
            <a:avLst/>
          </a:prstGeom>
        </p:spPr>
      </p:pic>
    </p:spTree>
    <p:extLst>
      <p:ext uri="{BB962C8B-B14F-4D97-AF65-F5344CB8AC3E}">
        <p14:creationId xmlns:p14="http://schemas.microsoft.com/office/powerpoint/2010/main" val="22015042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109" y="260933"/>
            <a:ext cx="11670383" cy="673979"/>
          </a:xfrm>
        </p:spPr>
        <p:txBody>
          <a:bodyPr>
            <a:noAutofit/>
          </a:bodyPr>
          <a:lstStyle/>
          <a:p>
            <a:pPr marL="547688">
              <a:lnSpc>
                <a:spcPct val="100000"/>
              </a:lnSpc>
              <a:spcAft>
                <a:spcPts val="600"/>
              </a:spcAft>
              <a:defRPr/>
            </a:pPr>
            <a:r>
              <a:rPr lang="en-US" altLang="zh-CN" sz="3600" dirty="0"/>
              <a:t>Experiment Setting: Datasets and Preprocessing</a:t>
            </a:r>
          </a:p>
        </p:txBody>
      </p:sp>
      <p:sp>
        <p:nvSpPr>
          <p:cNvPr id="4" name="Rectangle 1027"/>
          <p:cNvSpPr txBox="1">
            <a:spLocks noChangeArrowheads="1"/>
          </p:cNvSpPr>
          <p:nvPr/>
        </p:nvSpPr>
        <p:spPr>
          <a:xfrm>
            <a:off x="542044" y="1141957"/>
            <a:ext cx="7173798" cy="5579354"/>
          </a:xfrm>
          <a:prstGeom prst="rect">
            <a:avLst/>
          </a:prstGeom>
        </p:spPr>
        <p:txBody>
          <a:bodyPr vert="horz" lIns="92075" tIns="46038" rIns="92075" bIns="46038" rtlCol="0">
            <a:noAutofit/>
          </a:bodyPr>
          <a:lstStyle>
            <a:lvl1pPr marL="341313" indent="-341313" algn="l" defTabSz="914377"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400" kern="1200">
                <a:solidFill>
                  <a:schemeClr val="tx1"/>
                </a:solidFill>
                <a:latin typeface="+mn-lt"/>
                <a:ea typeface="+mn-ea"/>
                <a:cs typeface="+mn-cs"/>
              </a:defRPr>
            </a:lvl1pPr>
            <a:lvl2pPr marL="573088" indent="-373063" algn="l" defTabSz="914377"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400" kern="1200">
                <a:solidFill>
                  <a:schemeClr val="tx1"/>
                </a:solidFill>
                <a:latin typeface="+mn-lt"/>
                <a:ea typeface="+mn-ea"/>
                <a:cs typeface="+mn-cs"/>
              </a:defRPr>
            </a:lvl2pPr>
            <a:lvl3pPr marL="684196" indent="-300031" algn="l" defTabSz="914377"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400" kern="1200">
                <a:solidFill>
                  <a:schemeClr val="tx1"/>
                </a:solidFill>
                <a:latin typeface="+mn-lt"/>
                <a:ea typeface="+mn-ea"/>
                <a:cs typeface="+mn-cs"/>
              </a:defRPr>
            </a:lvl3pPr>
            <a:lvl4pPr marL="912813" indent="-290513" algn="l" defTabSz="914377"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400" kern="1200">
                <a:solidFill>
                  <a:schemeClr val="tx1"/>
                </a:solidFill>
                <a:latin typeface="+mn-lt"/>
                <a:ea typeface="+mn-ea"/>
                <a:cs typeface="+mn-cs"/>
              </a:defRPr>
            </a:lvl4pPr>
            <a:lvl5pPr marL="1143000" indent="-274638" algn="l" defTabSz="914377"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400" kern="1200">
                <a:solidFill>
                  <a:schemeClr val="tx1"/>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r>
              <a:rPr lang="en-US" altLang="zh-CN" dirty="0"/>
              <a:t>Two datasets:</a:t>
            </a:r>
            <a:r>
              <a:rPr lang="zh-CN" altLang="en-US" dirty="0"/>
              <a:t> </a:t>
            </a:r>
            <a:endParaRPr lang="en-US" altLang="zh-CN" dirty="0"/>
          </a:p>
          <a:p>
            <a:pPr lvl="1"/>
            <a:r>
              <a:rPr lang="en-US" sz="2200" dirty="0"/>
              <a:t>New York Times annotated corpus (NYT)</a:t>
            </a:r>
          </a:p>
          <a:p>
            <a:pPr lvl="3"/>
            <a:r>
              <a:rPr lang="en-US" sz="2200" dirty="0"/>
              <a:t>Two categories: topic and location</a:t>
            </a:r>
          </a:p>
          <a:p>
            <a:pPr lvl="1"/>
            <a:r>
              <a:rPr lang="en-US" sz="2200" dirty="0"/>
              <a:t>Recently released Yelp Dataset Challenge (Yelp)</a:t>
            </a:r>
          </a:p>
          <a:p>
            <a:pPr lvl="3"/>
            <a:r>
              <a:rPr lang="en-US" sz="2200" dirty="0"/>
              <a:t>Two categories: food type and sentiment</a:t>
            </a:r>
          </a:p>
          <a:p>
            <a:r>
              <a:rPr lang="en-US" dirty="0"/>
              <a:t>Preprocessing:</a:t>
            </a:r>
          </a:p>
          <a:p>
            <a:pPr lvl="1"/>
            <a:r>
              <a:rPr lang="en-US" sz="2200" dirty="0"/>
              <a:t>Use </a:t>
            </a:r>
            <a:r>
              <a:rPr lang="en-US" sz="2200" dirty="0" err="1"/>
              <a:t>AutoPhrase</a:t>
            </a:r>
            <a:r>
              <a:rPr lang="en-US" sz="2200" dirty="0"/>
              <a:t> to extract quality phrases, treated as single words during embedding training</a:t>
            </a:r>
          </a:p>
          <a:p>
            <a:pPr lvl="1"/>
            <a:r>
              <a:rPr lang="en-US" sz="2200" dirty="0"/>
              <a:t>Hyperparameter setting: </a:t>
            </a:r>
          </a:p>
          <a:p>
            <a:pPr lvl="2"/>
            <a:r>
              <a:rPr lang="en-US" sz="2200" dirty="0"/>
              <a:t>word embedding dimension p = 100</a:t>
            </a:r>
          </a:p>
          <a:p>
            <a:pPr lvl="2"/>
            <a:r>
              <a:rPr lang="en-US" sz="2200" dirty="0"/>
              <a:t>local context window size h = 5</a:t>
            </a:r>
          </a:p>
          <a:p>
            <a:pPr lvl="2"/>
            <a:r>
              <a:rPr lang="en-US" sz="2200" dirty="0"/>
              <a:t>number of negative samples k = 5</a:t>
            </a:r>
          </a:p>
          <a:p>
            <a:pPr lvl="2"/>
            <a:r>
              <a:rPr lang="en-US" sz="2200" dirty="0"/>
              <a:t>training iterations on the corpus </a:t>
            </a:r>
            <a:r>
              <a:rPr lang="en-US" sz="2200" dirty="0" err="1"/>
              <a:t>max_iter</a:t>
            </a:r>
            <a:r>
              <a:rPr lang="en-US" sz="2200" dirty="0"/>
              <a:t> = 10</a:t>
            </a:r>
          </a:p>
        </p:txBody>
      </p:sp>
      <p:pic>
        <p:nvPicPr>
          <p:cNvPr id="5" name="Picture 4">
            <a:extLst>
              <a:ext uri="{FF2B5EF4-FFF2-40B4-BE49-F238E27FC236}">
                <a16:creationId xmlns:a16="http://schemas.microsoft.com/office/drawing/2014/main" id="{4B9A3EB2-C5E0-4273-8403-7C8CBEC0571E}"/>
              </a:ext>
            </a:extLst>
          </p:cNvPr>
          <p:cNvPicPr>
            <a:picLocks noChangeAspect="1"/>
          </p:cNvPicPr>
          <p:nvPr/>
        </p:nvPicPr>
        <p:blipFill>
          <a:blip r:embed="rId4"/>
          <a:stretch>
            <a:fillRect/>
          </a:stretch>
        </p:blipFill>
        <p:spPr>
          <a:xfrm>
            <a:off x="7239786" y="1234630"/>
            <a:ext cx="4804526" cy="4799985"/>
          </a:xfrm>
          <a:prstGeom prst="rect">
            <a:avLst/>
          </a:prstGeom>
        </p:spPr>
      </p:pic>
      <p:sp>
        <p:nvSpPr>
          <p:cNvPr id="7" name="TextBox 6">
            <a:extLst>
              <a:ext uri="{FF2B5EF4-FFF2-40B4-BE49-F238E27FC236}">
                <a16:creationId xmlns:a16="http://schemas.microsoft.com/office/drawing/2014/main" id="{0F8F23D1-2B7C-4BA0-BDFA-99CFBCD75649}"/>
              </a:ext>
            </a:extLst>
          </p:cNvPr>
          <p:cNvSpPr txBox="1"/>
          <p:nvPr/>
        </p:nvSpPr>
        <p:spPr>
          <a:xfrm>
            <a:off x="7556370" y="6127288"/>
            <a:ext cx="4171358" cy="384721"/>
          </a:xfrm>
          <a:prstGeom prst="rect">
            <a:avLst/>
          </a:prstGeom>
          <a:solidFill>
            <a:srgbClr val="FFFFCC"/>
          </a:solidFill>
        </p:spPr>
        <p:txBody>
          <a:bodyPr wrap="square" rtlCol="0">
            <a:spAutoFit/>
          </a:bodyPr>
          <a:lstStyle/>
          <a:p>
            <a:r>
              <a:rPr lang="en-US" dirty="0"/>
              <a:t>Dataset stat: # of docs by category name</a:t>
            </a:r>
            <a:endParaRPr lang="zh-CN" altLang="en-US" dirty="0"/>
          </a:p>
        </p:txBody>
      </p:sp>
    </p:spTree>
    <p:custDataLst>
      <p:tags r:id="rId1"/>
    </p:custDataLst>
    <p:extLst>
      <p:ext uri="{BB962C8B-B14F-4D97-AF65-F5344CB8AC3E}">
        <p14:creationId xmlns:p14="http://schemas.microsoft.com/office/powerpoint/2010/main" val="16459030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7856"/>
            <a:ext cx="12122870" cy="673979"/>
          </a:xfrm>
        </p:spPr>
        <p:txBody>
          <a:bodyPr>
            <a:noAutofit/>
          </a:bodyPr>
          <a:lstStyle/>
          <a:p>
            <a:pPr marL="547688">
              <a:lnSpc>
                <a:spcPct val="100000"/>
              </a:lnSpc>
              <a:spcAft>
                <a:spcPts val="600"/>
              </a:spcAft>
              <a:defRPr/>
            </a:pPr>
            <a:r>
              <a:rPr lang="en-US" altLang="zh-CN" sz="3600" dirty="0"/>
              <a:t>Compared Baselines and Evaluation Metrics</a:t>
            </a:r>
          </a:p>
        </p:txBody>
      </p:sp>
      <p:sp>
        <p:nvSpPr>
          <p:cNvPr id="4" name="Rectangle 1027"/>
          <p:cNvSpPr txBox="1">
            <a:spLocks noChangeArrowheads="1"/>
          </p:cNvSpPr>
          <p:nvPr/>
        </p:nvSpPr>
        <p:spPr>
          <a:xfrm>
            <a:off x="600173" y="1152765"/>
            <a:ext cx="10991654" cy="2391713"/>
          </a:xfrm>
          <a:prstGeom prst="rect">
            <a:avLst/>
          </a:prstGeom>
        </p:spPr>
        <p:txBody>
          <a:bodyPr vert="horz" lIns="92075" tIns="46038" rIns="92075" bIns="46038" rtlCol="0">
            <a:noAutofit/>
          </a:bodyPr>
          <a:lstStyle>
            <a:lvl1pPr marL="341313" indent="-341313" algn="l" defTabSz="914377"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400" kern="1200">
                <a:solidFill>
                  <a:schemeClr val="tx1"/>
                </a:solidFill>
                <a:latin typeface="+mn-lt"/>
                <a:ea typeface="+mn-ea"/>
                <a:cs typeface="+mn-cs"/>
              </a:defRPr>
            </a:lvl1pPr>
            <a:lvl2pPr marL="573088" indent="-373063" algn="l" defTabSz="914377"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400" kern="1200">
                <a:solidFill>
                  <a:schemeClr val="tx1"/>
                </a:solidFill>
                <a:latin typeface="+mn-lt"/>
                <a:ea typeface="+mn-ea"/>
                <a:cs typeface="+mn-cs"/>
              </a:defRPr>
            </a:lvl2pPr>
            <a:lvl3pPr marL="684196" indent="-300031" algn="l" defTabSz="914377"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400" kern="1200">
                <a:solidFill>
                  <a:schemeClr val="tx1"/>
                </a:solidFill>
                <a:latin typeface="+mn-lt"/>
                <a:ea typeface="+mn-ea"/>
                <a:cs typeface="+mn-cs"/>
              </a:defRPr>
            </a:lvl3pPr>
            <a:lvl4pPr marL="912813" indent="-290513" algn="l" defTabSz="914377"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400" kern="1200">
                <a:solidFill>
                  <a:schemeClr val="tx1"/>
                </a:solidFill>
                <a:latin typeface="+mn-lt"/>
                <a:ea typeface="+mn-ea"/>
                <a:cs typeface="+mn-cs"/>
              </a:defRPr>
            </a:lvl4pPr>
            <a:lvl5pPr marL="1143000" indent="-274638" algn="l" defTabSz="914377"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400" kern="1200">
                <a:solidFill>
                  <a:schemeClr val="tx1"/>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r>
              <a:rPr lang="en-US" dirty="0"/>
              <a:t>Baselines: including traditional topic modeling, seed-guided topic modeling and embedding-based topic modeling</a:t>
            </a:r>
          </a:p>
          <a:p>
            <a:r>
              <a:rPr lang="en-US" dirty="0"/>
              <a:t>Input: # of topics N.  We vary N in [n, 2n, . . . , 10n] where n is the actual number of categories and report the best performance of the method. </a:t>
            </a:r>
          </a:p>
          <a:p>
            <a:r>
              <a:rPr lang="en-US" dirty="0"/>
              <a:t>Compared methods: LDA [NIPS’08], Seeded LDA [EACL’12], TWE [AAAI’15], Anchored </a:t>
            </a:r>
            <a:r>
              <a:rPr lang="en-US" dirty="0" err="1"/>
              <a:t>CorEx</a:t>
            </a:r>
            <a:r>
              <a:rPr lang="en-US" dirty="0"/>
              <a:t> [TACL’17], Labeled ETM [</a:t>
            </a:r>
            <a:r>
              <a:rPr lang="en-US" dirty="0" err="1"/>
              <a:t>Dieng</a:t>
            </a:r>
            <a:r>
              <a:rPr lang="en-US" dirty="0"/>
              <a:t>, Ruiz, Blei’19]</a:t>
            </a:r>
          </a:p>
        </p:txBody>
      </p:sp>
      <p:pic>
        <p:nvPicPr>
          <p:cNvPr id="3" name="Picture 2">
            <a:extLst>
              <a:ext uri="{FF2B5EF4-FFF2-40B4-BE49-F238E27FC236}">
                <a16:creationId xmlns:a16="http://schemas.microsoft.com/office/drawing/2014/main" id="{A3171F99-E054-4107-90A1-5652BBF4F029}"/>
              </a:ext>
            </a:extLst>
          </p:cNvPr>
          <p:cNvPicPr>
            <a:picLocks noChangeAspect="1"/>
          </p:cNvPicPr>
          <p:nvPr/>
        </p:nvPicPr>
        <p:blipFill>
          <a:blip r:embed="rId3"/>
          <a:stretch>
            <a:fillRect/>
          </a:stretch>
        </p:blipFill>
        <p:spPr>
          <a:xfrm>
            <a:off x="7033342" y="3937956"/>
            <a:ext cx="4379376" cy="971557"/>
          </a:xfrm>
          <a:prstGeom prst="rect">
            <a:avLst/>
          </a:prstGeom>
        </p:spPr>
      </p:pic>
      <p:pic>
        <p:nvPicPr>
          <p:cNvPr id="5" name="Picture 4">
            <a:extLst>
              <a:ext uri="{FF2B5EF4-FFF2-40B4-BE49-F238E27FC236}">
                <a16:creationId xmlns:a16="http://schemas.microsoft.com/office/drawing/2014/main" id="{D79F5AD8-651E-4009-B25E-31A65F8682FA}"/>
              </a:ext>
            </a:extLst>
          </p:cNvPr>
          <p:cNvPicPr>
            <a:picLocks noChangeAspect="1"/>
          </p:cNvPicPr>
          <p:nvPr/>
        </p:nvPicPr>
        <p:blipFill>
          <a:blip r:embed="rId4"/>
          <a:stretch>
            <a:fillRect/>
          </a:stretch>
        </p:blipFill>
        <p:spPr>
          <a:xfrm>
            <a:off x="7033342" y="5483473"/>
            <a:ext cx="3798056" cy="859025"/>
          </a:xfrm>
          <a:prstGeom prst="rect">
            <a:avLst/>
          </a:prstGeom>
        </p:spPr>
      </p:pic>
      <p:sp>
        <p:nvSpPr>
          <p:cNvPr id="6" name="Rectangle 1027">
            <a:extLst>
              <a:ext uri="{FF2B5EF4-FFF2-40B4-BE49-F238E27FC236}">
                <a16:creationId xmlns:a16="http://schemas.microsoft.com/office/drawing/2014/main" id="{1AE5B11B-D352-4219-ACEF-EB067DC3B21D}"/>
              </a:ext>
            </a:extLst>
          </p:cNvPr>
          <p:cNvSpPr txBox="1">
            <a:spLocks noChangeArrowheads="1"/>
          </p:cNvSpPr>
          <p:nvPr/>
        </p:nvSpPr>
        <p:spPr>
          <a:xfrm>
            <a:off x="600173" y="3544478"/>
            <a:ext cx="6526491" cy="3214541"/>
          </a:xfrm>
          <a:prstGeom prst="rect">
            <a:avLst/>
          </a:prstGeom>
        </p:spPr>
        <p:txBody>
          <a:bodyPr vert="horz" lIns="92075" tIns="46038" rIns="92075" bIns="46038" rtlCol="0">
            <a:noAutofit/>
          </a:bodyPr>
          <a:lstStyle>
            <a:lvl1pPr marL="341313" indent="-341313" algn="l" defTabSz="914377"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400" kern="1200">
                <a:solidFill>
                  <a:schemeClr val="tx1"/>
                </a:solidFill>
                <a:latin typeface="+mn-lt"/>
                <a:ea typeface="+mn-ea"/>
                <a:cs typeface="+mn-cs"/>
              </a:defRPr>
            </a:lvl1pPr>
            <a:lvl2pPr marL="573088" indent="-373063" algn="l" defTabSz="914377"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400" kern="1200">
                <a:solidFill>
                  <a:schemeClr val="tx1"/>
                </a:solidFill>
                <a:latin typeface="+mn-lt"/>
                <a:ea typeface="+mn-ea"/>
                <a:cs typeface="+mn-cs"/>
              </a:defRPr>
            </a:lvl2pPr>
            <a:lvl3pPr marL="684196" indent="-300031" algn="l" defTabSz="914377"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400" kern="1200">
                <a:solidFill>
                  <a:schemeClr val="tx1"/>
                </a:solidFill>
                <a:latin typeface="+mn-lt"/>
                <a:ea typeface="+mn-ea"/>
                <a:cs typeface="+mn-cs"/>
              </a:defRPr>
            </a:lvl3pPr>
            <a:lvl4pPr marL="912813" indent="-290513" algn="l" defTabSz="914377"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400" kern="1200">
                <a:solidFill>
                  <a:schemeClr val="tx1"/>
                </a:solidFill>
                <a:latin typeface="+mn-lt"/>
                <a:ea typeface="+mn-ea"/>
                <a:cs typeface="+mn-cs"/>
              </a:defRPr>
            </a:lvl4pPr>
            <a:lvl5pPr marL="1143000" indent="-274638" algn="l" defTabSz="914377"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400" kern="1200">
                <a:solidFill>
                  <a:schemeClr val="tx1"/>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r>
              <a:rPr lang="en-US" altLang="zh-CN" dirty="0"/>
              <a:t>Evaluation Metrics</a:t>
            </a:r>
          </a:p>
          <a:p>
            <a:pPr lvl="1"/>
            <a:r>
              <a:rPr lang="en-US" dirty="0"/>
              <a:t>Topic coherence (TC): Term coherence inside each topic (avg. normalized PMI of two words randomly drawn from the same document) </a:t>
            </a:r>
          </a:p>
          <a:p>
            <a:pPr lvl="1"/>
            <a:r>
              <a:rPr lang="en-US" dirty="0"/>
              <a:t>Mean accuracy (MACC):  The proportion of retrieved top words that actually belong to the category defined by user-provided category names</a:t>
            </a:r>
            <a:endParaRPr lang="en-US" altLang="zh-CN" dirty="0"/>
          </a:p>
        </p:txBody>
      </p:sp>
      <p:sp>
        <p:nvSpPr>
          <p:cNvPr id="7" name="TextBox 6">
            <a:extLst>
              <a:ext uri="{FF2B5EF4-FFF2-40B4-BE49-F238E27FC236}">
                <a16:creationId xmlns:a16="http://schemas.microsoft.com/office/drawing/2014/main" id="{D24D2DED-FF1A-4501-A20D-463350672C76}"/>
              </a:ext>
            </a:extLst>
          </p:cNvPr>
          <p:cNvSpPr txBox="1"/>
          <p:nvPr/>
        </p:nvSpPr>
        <p:spPr>
          <a:xfrm>
            <a:off x="7003018" y="4940680"/>
            <a:ext cx="4588809" cy="307777"/>
          </a:xfrm>
          <a:prstGeom prst="rect">
            <a:avLst/>
          </a:prstGeom>
          <a:solidFill>
            <a:srgbClr val="FFFFCC"/>
          </a:solidFill>
        </p:spPr>
        <p:txBody>
          <a:bodyPr wrap="square" rtlCol="0">
            <a:spAutoFit/>
          </a:bodyPr>
          <a:lstStyle/>
          <a:p>
            <a:r>
              <a:rPr lang="en-US" sz="1400" dirty="0"/>
              <a:t>P(</a:t>
            </a:r>
            <a:r>
              <a:rPr lang="en-US" sz="1400" dirty="0" err="1"/>
              <a:t>w</a:t>
            </a:r>
            <a:r>
              <a:rPr lang="en-US" sz="1400" baseline="-25000" dirty="0" err="1"/>
              <a:t>i</a:t>
            </a:r>
            <a:r>
              <a:rPr lang="en-US" sz="1400" dirty="0"/>
              <a:t> ,</a:t>
            </a:r>
            <a:r>
              <a:rPr lang="en-US" sz="1400" dirty="0" err="1"/>
              <a:t>w</a:t>
            </a:r>
            <a:r>
              <a:rPr lang="en-US" sz="1400" baseline="-25000" dirty="0" err="1"/>
              <a:t>j</a:t>
            </a:r>
            <a:r>
              <a:rPr lang="en-US" sz="1400" dirty="0"/>
              <a:t>): probability of </a:t>
            </a:r>
            <a:r>
              <a:rPr lang="en-US" sz="1400" dirty="0" err="1"/>
              <a:t>w</a:t>
            </a:r>
            <a:r>
              <a:rPr lang="en-US" sz="1400" baseline="-25000" dirty="0" err="1"/>
              <a:t>i</a:t>
            </a:r>
            <a:r>
              <a:rPr lang="en-US" sz="1400" dirty="0"/>
              <a:t> and </a:t>
            </a:r>
            <a:r>
              <a:rPr lang="en-US" sz="1400" dirty="0" err="1"/>
              <a:t>w</a:t>
            </a:r>
            <a:r>
              <a:rPr lang="en-US" sz="1400" baseline="-25000" dirty="0" err="1"/>
              <a:t>j</a:t>
            </a:r>
            <a:r>
              <a:rPr lang="en-US" sz="1400" dirty="0"/>
              <a:t> co-occurring in a document</a:t>
            </a:r>
          </a:p>
        </p:txBody>
      </p:sp>
      <p:sp>
        <p:nvSpPr>
          <p:cNvPr id="8" name="TextBox 7">
            <a:extLst>
              <a:ext uri="{FF2B5EF4-FFF2-40B4-BE49-F238E27FC236}">
                <a16:creationId xmlns:a16="http://schemas.microsoft.com/office/drawing/2014/main" id="{0BFCD2AB-E232-482A-A647-528DB8C5D7A2}"/>
              </a:ext>
            </a:extLst>
          </p:cNvPr>
          <p:cNvSpPr txBox="1"/>
          <p:nvPr/>
        </p:nvSpPr>
        <p:spPr>
          <a:xfrm>
            <a:off x="6865818" y="6380910"/>
            <a:ext cx="4986855" cy="307777"/>
          </a:xfrm>
          <a:prstGeom prst="rect">
            <a:avLst/>
          </a:prstGeom>
          <a:solidFill>
            <a:srgbClr val="FFFFCC"/>
          </a:solidFill>
        </p:spPr>
        <p:txBody>
          <a:bodyPr wrap="square" rtlCol="0">
            <a:spAutoFit/>
          </a:bodyPr>
          <a:lstStyle/>
          <a:p>
            <a:r>
              <a:rPr lang="en-US" sz="1400" dirty="0"/>
              <a:t>1(</a:t>
            </a:r>
            <a:r>
              <a:rPr lang="en-US" sz="1400" dirty="0" err="1"/>
              <a:t>wi</a:t>
            </a:r>
            <a:r>
              <a:rPr lang="en-US" sz="1400" dirty="0"/>
              <a:t> ∈ ck ): indicator function of whether </a:t>
            </a:r>
            <a:r>
              <a:rPr lang="en-US" sz="1400" dirty="0" err="1"/>
              <a:t>w</a:t>
            </a:r>
            <a:r>
              <a:rPr lang="en-US" sz="1400" baseline="-25000" dirty="0" err="1"/>
              <a:t>i</a:t>
            </a:r>
            <a:r>
              <a:rPr lang="en-US" sz="1400" dirty="0"/>
              <a:t> belongs to category c</a:t>
            </a:r>
            <a:r>
              <a:rPr lang="en-US" sz="1400" baseline="-25000" dirty="0"/>
              <a:t>k</a:t>
            </a:r>
            <a:endParaRPr lang="en-US" sz="1050" baseline="-25000" dirty="0"/>
          </a:p>
        </p:txBody>
      </p:sp>
    </p:spTree>
    <p:extLst>
      <p:ext uri="{BB962C8B-B14F-4D97-AF65-F5344CB8AC3E}">
        <p14:creationId xmlns:p14="http://schemas.microsoft.com/office/powerpoint/2010/main" val="412423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3316C-2E4A-4E5A-82F7-B696B9B735C8}"/>
              </a:ext>
            </a:extLst>
          </p:cNvPr>
          <p:cNvSpPr>
            <a:spLocks noGrp="1"/>
          </p:cNvSpPr>
          <p:nvPr>
            <p:ph type="title"/>
          </p:nvPr>
        </p:nvSpPr>
        <p:spPr>
          <a:xfrm>
            <a:off x="0" y="227855"/>
            <a:ext cx="11887200" cy="673979"/>
          </a:xfrm>
        </p:spPr>
        <p:txBody>
          <a:bodyPr>
            <a:normAutofit fontScale="90000"/>
          </a:bodyPr>
          <a:lstStyle/>
          <a:p>
            <a:r>
              <a:rPr lang="en-US" dirty="0"/>
              <a:t>Performance Study on Discriminative Topic Mining</a:t>
            </a:r>
          </a:p>
        </p:txBody>
      </p:sp>
      <p:sp>
        <p:nvSpPr>
          <p:cNvPr id="3" name="Rectangle 1027">
            <a:extLst>
              <a:ext uri="{FF2B5EF4-FFF2-40B4-BE49-F238E27FC236}">
                <a16:creationId xmlns:a16="http://schemas.microsoft.com/office/drawing/2014/main" id="{8D4A6415-A992-4E16-AFA8-470EB8CF155C}"/>
              </a:ext>
            </a:extLst>
          </p:cNvPr>
          <p:cNvSpPr txBox="1">
            <a:spLocks noChangeArrowheads="1"/>
          </p:cNvSpPr>
          <p:nvPr/>
        </p:nvSpPr>
        <p:spPr>
          <a:xfrm>
            <a:off x="600173" y="1152765"/>
            <a:ext cx="10991654" cy="2391713"/>
          </a:xfrm>
          <a:prstGeom prst="rect">
            <a:avLst/>
          </a:prstGeom>
        </p:spPr>
        <p:txBody>
          <a:bodyPr vert="horz" lIns="92075" tIns="46038" rIns="92075" bIns="46038" rtlCol="0">
            <a:noAutofit/>
          </a:bodyPr>
          <a:lstStyle>
            <a:lvl1pPr marL="341313" indent="-341313" algn="l" defTabSz="914377"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400" kern="1200">
                <a:solidFill>
                  <a:schemeClr val="tx1"/>
                </a:solidFill>
                <a:latin typeface="+mn-lt"/>
                <a:ea typeface="+mn-ea"/>
                <a:cs typeface="+mn-cs"/>
              </a:defRPr>
            </a:lvl1pPr>
            <a:lvl2pPr marL="573088" indent="-373063" algn="l" defTabSz="914377"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400" kern="1200">
                <a:solidFill>
                  <a:schemeClr val="tx1"/>
                </a:solidFill>
                <a:latin typeface="+mn-lt"/>
                <a:ea typeface="+mn-ea"/>
                <a:cs typeface="+mn-cs"/>
              </a:defRPr>
            </a:lvl2pPr>
            <a:lvl3pPr marL="684196" indent="-300031" algn="l" defTabSz="914377"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400" kern="1200">
                <a:solidFill>
                  <a:schemeClr val="tx1"/>
                </a:solidFill>
                <a:latin typeface="+mn-lt"/>
                <a:ea typeface="+mn-ea"/>
                <a:cs typeface="+mn-cs"/>
              </a:defRPr>
            </a:lvl3pPr>
            <a:lvl4pPr marL="912813" indent="-290513" algn="l" defTabSz="914377"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400" kern="1200">
                <a:solidFill>
                  <a:schemeClr val="tx1"/>
                </a:solidFill>
                <a:latin typeface="+mn-lt"/>
                <a:ea typeface="+mn-ea"/>
                <a:cs typeface="+mn-cs"/>
              </a:defRPr>
            </a:lvl4pPr>
            <a:lvl5pPr marL="1143000" indent="-274638" algn="l" defTabSz="914377"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400" kern="1200">
                <a:solidFill>
                  <a:schemeClr val="tx1"/>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r>
              <a:rPr lang="en-US" dirty="0"/>
              <a:t>Quantitative comparison </a:t>
            </a:r>
          </a:p>
          <a:p>
            <a:endParaRPr lang="en-US" dirty="0"/>
          </a:p>
          <a:p>
            <a:r>
              <a:rPr lang="en-US" dirty="0"/>
              <a:t>Qualitative comparison</a:t>
            </a:r>
          </a:p>
          <a:p>
            <a:pPr lvl="1"/>
            <a:r>
              <a:rPr lang="en-US" dirty="0"/>
              <a:t>@the next page</a:t>
            </a:r>
          </a:p>
          <a:p>
            <a:endParaRPr lang="en-US" dirty="0"/>
          </a:p>
          <a:p>
            <a:r>
              <a:rPr lang="en-US" dirty="0"/>
              <a:t>Discussion</a:t>
            </a:r>
          </a:p>
          <a:p>
            <a:pPr lvl="1"/>
            <a:r>
              <a:rPr lang="en-US" dirty="0"/>
              <a:t>LDA retrieves reasonably good topics relevant to category names but need careful manual selection of topics</a:t>
            </a:r>
          </a:p>
          <a:p>
            <a:pPr lvl="1"/>
            <a:r>
              <a:rPr lang="en-US" dirty="0"/>
              <a:t>Four guided topic modeling baselines alleviate the burden of manual selection</a:t>
            </a:r>
          </a:p>
          <a:p>
            <a:pPr lvl="1"/>
            <a:r>
              <a:rPr lang="en-US" dirty="0"/>
              <a:t>Seeded LDA and Anchored </a:t>
            </a:r>
            <a:r>
              <a:rPr lang="en-US" dirty="0" err="1"/>
              <a:t>CorEx</a:t>
            </a:r>
            <a:r>
              <a:rPr lang="en-US" dirty="0"/>
              <a:t> may get semantically irrelevant results</a:t>
            </a:r>
          </a:p>
          <a:p>
            <a:pPr lvl="1"/>
            <a:r>
              <a:rPr lang="en-US" dirty="0"/>
              <a:t>TWE and Labeled ETM employ distributed word representations, obtaining semantically relevant terms but may not actually belong to the corresponding category (e.g., “Germany” and “Europe” under “Britain”)</a:t>
            </a:r>
          </a:p>
        </p:txBody>
      </p:sp>
      <p:pic>
        <p:nvPicPr>
          <p:cNvPr id="4" name="Picture 3">
            <a:extLst>
              <a:ext uri="{FF2B5EF4-FFF2-40B4-BE49-F238E27FC236}">
                <a16:creationId xmlns:a16="http://schemas.microsoft.com/office/drawing/2014/main" id="{19949C52-1C53-4645-B44C-19CE0A723C4B}"/>
              </a:ext>
            </a:extLst>
          </p:cNvPr>
          <p:cNvPicPr>
            <a:picLocks noChangeAspect="1"/>
          </p:cNvPicPr>
          <p:nvPr/>
        </p:nvPicPr>
        <p:blipFill>
          <a:blip r:embed="rId2"/>
          <a:stretch>
            <a:fillRect/>
          </a:stretch>
        </p:blipFill>
        <p:spPr>
          <a:xfrm>
            <a:off x="4669914" y="1228180"/>
            <a:ext cx="7082169" cy="2387146"/>
          </a:xfrm>
          <a:prstGeom prst="rect">
            <a:avLst/>
          </a:prstGeom>
        </p:spPr>
      </p:pic>
      <p:sp>
        <p:nvSpPr>
          <p:cNvPr id="5" name="Arrow: Right 4">
            <a:extLst>
              <a:ext uri="{FF2B5EF4-FFF2-40B4-BE49-F238E27FC236}">
                <a16:creationId xmlns:a16="http://schemas.microsoft.com/office/drawing/2014/main" id="{DC609734-422A-447D-BEE6-7ACA7FD354B8}"/>
              </a:ext>
            </a:extLst>
          </p:cNvPr>
          <p:cNvSpPr/>
          <p:nvPr/>
        </p:nvSpPr>
        <p:spPr>
          <a:xfrm>
            <a:off x="4213781" y="1338606"/>
            <a:ext cx="311085" cy="3110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3222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2782"/>
            <a:ext cx="12192000" cy="738909"/>
          </a:xfrm>
        </p:spPr>
        <p:txBody>
          <a:bodyPr>
            <a:noAutofit/>
          </a:bodyPr>
          <a:lstStyle/>
          <a:p>
            <a:r>
              <a:rPr lang="en-US" sz="4000" b="1" dirty="0">
                <a:cs typeface="Helvetica"/>
              </a:rPr>
              <a:t>Big Data Challenge: The Curse of High-Dimensionality </a:t>
            </a:r>
          </a:p>
        </p:txBody>
      </p:sp>
      <p:sp>
        <p:nvSpPr>
          <p:cNvPr id="11" name="Content Placeholder 2"/>
          <p:cNvSpPr>
            <a:spLocks noGrp="1"/>
          </p:cNvSpPr>
          <p:nvPr>
            <p:ph idx="1"/>
          </p:nvPr>
        </p:nvSpPr>
        <p:spPr>
          <a:xfrm>
            <a:off x="537863" y="1239570"/>
            <a:ext cx="8555181" cy="472113"/>
          </a:xfrm>
        </p:spPr>
        <p:txBody>
          <a:bodyPr/>
          <a:lstStyle/>
          <a:p>
            <a:r>
              <a:rPr lang="en-US" sz="2400" dirty="0">
                <a:cs typeface="Helvetica"/>
              </a:rPr>
              <a:t>Text: </a:t>
            </a:r>
            <a:r>
              <a:rPr lang="en-US" sz="2400" dirty="0">
                <a:ea typeface="Helvetica Light" charset="0"/>
                <a:cs typeface="Helvetica Light" charset="0"/>
              </a:rPr>
              <a:t>Word co-occurrence statistics matrix</a:t>
            </a:r>
          </a:p>
        </p:txBody>
      </p:sp>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018" y="3030135"/>
            <a:ext cx="1580289" cy="2313627"/>
          </a:xfrm>
          <a:prstGeom prst="rect">
            <a:avLst/>
          </a:prstGeom>
        </p:spPr>
      </p:pic>
      <p:sp>
        <p:nvSpPr>
          <p:cNvPr id="14" name="Content Placeholder 2"/>
          <p:cNvSpPr txBox="1">
            <a:spLocks/>
          </p:cNvSpPr>
          <p:nvPr/>
        </p:nvSpPr>
        <p:spPr>
          <a:xfrm>
            <a:off x="6250656" y="1633028"/>
            <a:ext cx="5509795" cy="2946533"/>
          </a:xfrm>
          <a:prstGeom prst="rect">
            <a:avLst/>
          </a:prstGeom>
        </p:spPr>
        <p:txBody>
          <a:bodyPr vert="horz" lIns="91438" tIns="45719" rIns="91438" bIns="45719" rtlCol="0">
            <a:noAutofit/>
          </a:bodyPr>
          <a:lstStyle>
            <a:lvl1pPr marL="341313" indent="-341313" algn="l" defTabSz="914377"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400" kern="1200">
                <a:solidFill>
                  <a:schemeClr val="tx1"/>
                </a:solidFill>
                <a:latin typeface="+mn-lt"/>
                <a:ea typeface="+mn-ea"/>
                <a:cs typeface="+mn-cs"/>
              </a:defRPr>
            </a:lvl1pPr>
            <a:lvl2pPr marL="573088" indent="-373063" algn="l" defTabSz="914377"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400" kern="1200">
                <a:solidFill>
                  <a:schemeClr val="tx1"/>
                </a:solidFill>
                <a:latin typeface="+mn-lt"/>
                <a:ea typeface="+mn-ea"/>
                <a:cs typeface="+mn-cs"/>
              </a:defRPr>
            </a:lvl2pPr>
            <a:lvl3pPr marL="684196" indent="-300031" algn="l" defTabSz="914377"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400" kern="1200">
                <a:solidFill>
                  <a:schemeClr val="tx1"/>
                </a:solidFill>
                <a:latin typeface="+mn-lt"/>
                <a:ea typeface="+mn-ea"/>
                <a:cs typeface="+mn-cs"/>
              </a:defRPr>
            </a:lvl3pPr>
            <a:lvl4pPr marL="912813" indent="-290513" algn="l" defTabSz="914377"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400" kern="1200">
                <a:solidFill>
                  <a:schemeClr val="tx1"/>
                </a:solidFill>
                <a:latin typeface="+mn-lt"/>
                <a:ea typeface="+mn-ea"/>
                <a:cs typeface="+mn-cs"/>
              </a:defRPr>
            </a:lvl4pPr>
            <a:lvl5pPr marL="1143000" indent="-274638" algn="l" defTabSz="914377"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400" kern="1200">
                <a:solidFill>
                  <a:schemeClr val="tx1"/>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pPr>
              <a:buFont typeface="Wingdings" charset="2"/>
              <a:buChar char="q"/>
            </a:pPr>
            <a:r>
              <a:rPr lang="en-US" dirty="0">
                <a:solidFill>
                  <a:srgbClr val="000000"/>
                </a:solidFill>
                <a:ea typeface="Helvetica Light" charset="0"/>
                <a:cs typeface="Helvetica Light" charset="0"/>
              </a:rPr>
              <a:t>High-dimensionality:</a:t>
            </a:r>
          </a:p>
          <a:p>
            <a:pPr lvl="1">
              <a:buFont typeface="Wingdings" charset="2"/>
              <a:buChar char="q"/>
            </a:pPr>
            <a:r>
              <a:rPr lang="en-US" dirty="0">
                <a:solidFill>
                  <a:srgbClr val="000000"/>
                </a:solidFill>
                <a:ea typeface="Helvetica Light" charset="0"/>
                <a:cs typeface="Helvetica Light" charset="0"/>
              </a:rPr>
              <a:t>There are over </a:t>
            </a:r>
            <a:r>
              <a:rPr lang="cs-CZ" b="1" dirty="0">
                <a:solidFill>
                  <a:srgbClr val="000000"/>
                </a:solidFill>
                <a:ea typeface="Helvetica Light" charset="0"/>
                <a:cs typeface="Helvetica Light" charset="0"/>
              </a:rPr>
              <a:t>171k</a:t>
            </a:r>
            <a:r>
              <a:rPr lang="cs-CZ" dirty="0">
                <a:solidFill>
                  <a:srgbClr val="000000"/>
                </a:solidFill>
                <a:ea typeface="Helvetica Light" charset="0"/>
                <a:cs typeface="Helvetica Light" charset="0"/>
              </a:rPr>
              <a:t> </a:t>
            </a:r>
            <a:r>
              <a:rPr lang="en-US" dirty="0">
                <a:solidFill>
                  <a:srgbClr val="000000"/>
                </a:solidFill>
                <a:ea typeface="Helvetica Light" charset="0"/>
                <a:cs typeface="Helvetica Light" charset="0"/>
              </a:rPr>
              <a:t>words in English language</a:t>
            </a:r>
          </a:p>
          <a:p>
            <a:pPr>
              <a:buFont typeface="Wingdings" charset="2"/>
              <a:buChar char="q"/>
            </a:pPr>
            <a:r>
              <a:rPr lang="en-US" dirty="0">
                <a:solidFill>
                  <a:srgbClr val="000000"/>
                </a:solidFill>
                <a:ea typeface="Helvetica Light" charset="0"/>
                <a:cs typeface="Helvetica Light" charset="0"/>
              </a:rPr>
              <a:t>Redundancy:</a:t>
            </a:r>
          </a:p>
          <a:p>
            <a:pPr lvl="1">
              <a:buFont typeface="Wingdings" charset="2"/>
              <a:buChar char="q"/>
            </a:pPr>
            <a:r>
              <a:rPr lang="en-US" dirty="0">
                <a:solidFill>
                  <a:srgbClr val="000000"/>
                </a:solidFill>
                <a:ea typeface="Helvetica Light" charset="0"/>
                <a:cs typeface="Helvetica Light" charset="0"/>
              </a:rPr>
              <a:t>Many words share similar semantic meanings</a:t>
            </a:r>
          </a:p>
          <a:p>
            <a:pPr lvl="2">
              <a:buFont typeface="Wingdings" charset="2"/>
              <a:buChar char="q"/>
            </a:pPr>
            <a:r>
              <a:rPr lang="en-US" dirty="0">
                <a:solidFill>
                  <a:srgbClr val="000000"/>
                </a:solidFill>
                <a:ea typeface="Helvetica Light" charset="0"/>
                <a:cs typeface="Helvetica Light" charset="0"/>
              </a:rPr>
              <a:t>Sea, ocean, marine..</a:t>
            </a:r>
          </a:p>
          <a:p>
            <a:pPr lvl="2">
              <a:buFont typeface="Wingdings" charset="2"/>
              <a:buChar char="q"/>
            </a:pPr>
            <a:endParaRPr lang="en-US" sz="1800" dirty="0">
              <a:solidFill>
                <a:srgbClr val="000000"/>
              </a:solidFill>
              <a:latin typeface="Helvetica Light" charset="0"/>
              <a:ea typeface="Helvetica Light" charset="0"/>
              <a:cs typeface="Helvetica Light" charset="0"/>
            </a:endParaRPr>
          </a:p>
        </p:txBody>
      </p:sp>
      <p:pic>
        <p:nvPicPr>
          <p:cNvPr id="3" name="Picture 2"/>
          <p:cNvPicPr>
            <a:picLocks noChangeAspect="1"/>
          </p:cNvPicPr>
          <p:nvPr/>
        </p:nvPicPr>
        <p:blipFill>
          <a:blip r:embed="rId4"/>
          <a:stretch>
            <a:fillRect/>
          </a:stretch>
        </p:blipFill>
        <p:spPr>
          <a:xfrm>
            <a:off x="1678682" y="1886782"/>
            <a:ext cx="4508599" cy="450859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3976" y="4651989"/>
            <a:ext cx="4357675" cy="2138111"/>
          </a:xfrm>
          <a:prstGeom prst="rect">
            <a:avLst/>
          </a:prstGeom>
        </p:spPr>
      </p:pic>
    </p:spTree>
    <p:extLst>
      <p:ext uri="{BB962C8B-B14F-4D97-AF65-F5344CB8AC3E}">
        <p14:creationId xmlns:p14="http://schemas.microsoft.com/office/powerpoint/2010/main" val="19105229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86143E-63AB-458D-9895-CC991DB0AC85}"/>
              </a:ext>
            </a:extLst>
          </p:cNvPr>
          <p:cNvPicPr>
            <a:picLocks noChangeAspect="1"/>
          </p:cNvPicPr>
          <p:nvPr/>
        </p:nvPicPr>
        <p:blipFill>
          <a:blip r:embed="rId3"/>
          <a:stretch>
            <a:fillRect/>
          </a:stretch>
        </p:blipFill>
        <p:spPr>
          <a:xfrm>
            <a:off x="619026" y="829560"/>
            <a:ext cx="10953947" cy="6028440"/>
          </a:xfrm>
          <a:prstGeom prst="rect">
            <a:avLst/>
          </a:prstGeom>
        </p:spPr>
      </p:pic>
      <p:sp>
        <p:nvSpPr>
          <p:cNvPr id="7" name="Title 1">
            <a:extLst>
              <a:ext uri="{FF2B5EF4-FFF2-40B4-BE49-F238E27FC236}">
                <a16:creationId xmlns:a16="http://schemas.microsoft.com/office/drawing/2014/main" id="{0CC426D8-DED1-4AF0-9F16-01934776A99A}"/>
              </a:ext>
            </a:extLst>
          </p:cNvPr>
          <p:cNvSpPr>
            <a:spLocks noGrp="1"/>
          </p:cNvSpPr>
          <p:nvPr>
            <p:ph type="title"/>
          </p:nvPr>
        </p:nvSpPr>
        <p:spPr>
          <a:xfrm>
            <a:off x="-1" y="84841"/>
            <a:ext cx="12192000" cy="673979"/>
          </a:xfrm>
        </p:spPr>
        <p:txBody>
          <a:bodyPr>
            <a:noAutofit/>
          </a:bodyPr>
          <a:lstStyle/>
          <a:p>
            <a:pPr marL="547688" algn="l">
              <a:lnSpc>
                <a:spcPct val="100000"/>
              </a:lnSpc>
              <a:spcAft>
                <a:spcPts val="600"/>
              </a:spcAft>
              <a:defRPr/>
            </a:pPr>
            <a:r>
              <a:rPr lang="en-US" altLang="zh-CN" sz="3600" dirty="0"/>
              <a:t>Comparative Evaluation of Discriminative Topic Mining</a:t>
            </a:r>
          </a:p>
        </p:txBody>
      </p:sp>
    </p:spTree>
    <p:extLst>
      <p:ext uri="{BB962C8B-B14F-4D97-AF65-F5344CB8AC3E}">
        <p14:creationId xmlns:p14="http://schemas.microsoft.com/office/powerpoint/2010/main" val="26962569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7856"/>
            <a:ext cx="12122870" cy="668837"/>
          </a:xfrm>
        </p:spPr>
        <p:txBody>
          <a:bodyPr>
            <a:noAutofit/>
          </a:bodyPr>
          <a:lstStyle/>
          <a:p>
            <a:r>
              <a:rPr lang="en-US" sz="3600" dirty="0"/>
              <a:t>Experiments on Weakly-Supervised Document Classification</a:t>
            </a:r>
            <a:endParaRPr lang="en-US" altLang="zh-CN" sz="2800" dirty="0"/>
          </a:p>
        </p:txBody>
      </p:sp>
      <p:sp>
        <p:nvSpPr>
          <p:cNvPr id="4" name="Rectangle 1027"/>
          <p:cNvSpPr txBox="1">
            <a:spLocks noChangeArrowheads="1"/>
          </p:cNvSpPr>
          <p:nvPr/>
        </p:nvSpPr>
        <p:spPr>
          <a:xfrm>
            <a:off x="600172" y="1152765"/>
            <a:ext cx="11145625" cy="5125487"/>
          </a:xfrm>
          <a:prstGeom prst="rect">
            <a:avLst/>
          </a:prstGeom>
        </p:spPr>
        <p:txBody>
          <a:bodyPr vert="horz" lIns="92075" tIns="46038" rIns="92075" bIns="46038" rtlCol="0">
            <a:noAutofit/>
          </a:bodyPr>
          <a:lstStyle>
            <a:lvl1pPr marL="341313" indent="-341313" algn="l" defTabSz="914377"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400" kern="1200">
                <a:solidFill>
                  <a:schemeClr val="tx1"/>
                </a:solidFill>
                <a:latin typeface="+mn-lt"/>
                <a:ea typeface="+mn-ea"/>
                <a:cs typeface="+mn-cs"/>
              </a:defRPr>
            </a:lvl1pPr>
            <a:lvl2pPr marL="573088" indent="-373063" algn="l" defTabSz="914377"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400" kern="1200">
                <a:solidFill>
                  <a:schemeClr val="tx1"/>
                </a:solidFill>
                <a:latin typeface="+mn-lt"/>
                <a:ea typeface="+mn-ea"/>
                <a:cs typeface="+mn-cs"/>
              </a:defRPr>
            </a:lvl2pPr>
            <a:lvl3pPr marL="684196" indent="-300031" algn="l" defTabSz="914377"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400" kern="1200">
                <a:solidFill>
                  <a:schemeClr val="tx1"/>
                </a:solidFill>
                <a:latin typeface="+mn-lt"/>
                <a:ea typeface="+mn-ea"/>
                <a:cs typeface="+mn-cs"/>
              </a:defRPr>
            </a:lvl3pPr>
            <a:lvl4pPr marL="912813" indent="-290513" algn="l" defTabSz="914377"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400" kern="1200">
                <a:solidFill>
                  <a:schemeClr val="tx1"/>
                </a:solidFill>
                <a:latin typeface="+mn-lt"/>
                <a:ea typeface="+mn-ea"/>
                <a:cs typeface="+mn-cs"/>
              </a:defRPr>
            </a:lvl4pPr>
            <a:lvl5pPr marL="1143000" indent="-274638" algn="l" defTabSz="914377"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400" kern="1200">
                <a:solidFill>
                  <a:schemeClr val="tx1"/>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r>
              <a:rPr lang="en-US" dirty="0"/>
              <a:t>Weakly-supervised document classification: uses category names or a set of keywords from each category instead of human annotated documents to train a classifier</a:t>
            </a:r>
          </a:p>
          <a:p>
            <a:r>
              <a:rPr lang="en-US" dirty="0"/>
              <a:t>We use </a:t>
            </a:r>
            <a:r>
              <a:rPr lang="en-US" dirty="0" err="1"/>
              <a:t>WeSTClass</a:t>
            </a:r>
            <a:r>
              <a:rPr lang="en-US" dirty="0"/>
              <a:t> [CIKM’18] as the weakly-supervised classification model, but replace Word2Vec with different embedding models as input features</a:t>
            </a:r>
          </a:p>
          <a:p>
            <a:r>
              <a:rPr lang="en-US" dirty="0"/>
              <a:t>Compared Methods</a:t>
            </a:r>
          </a:p>
          <a:p>
            <a:pPr lvl="1"/>
            <a:r>
              <a:rPr lang="en-US" dirty="0"/>
              <a:t>Word2Vec: a predictive word embedding model that learns distributed representations by maximizing the probability of using the center word to predict its local context words or in the opposite way.</a:t>
            </a:r>
          </a:p>
          <a:p>
            <a:pPr lvl="1"/>
            <a:r>
              <a:rPr lang="en-US" dirty="0" err="1"/>
              <a:t>GloVe</a:t>
            </a:r>
            <a:r>
              <a:rPr lang="en-US" dirty="0"/>
              <a:t>: learns word embedding by factorizing a global word-word co-occurrence matrix where the co-occurrence is defined upon a fix-sized context window</a:t>
            </a:r>
          </a:p>
          <a:p>
            <a:pPr lvl="1"/>
            <a:r>
              <a:rPr lang="en-US" dirty="0" err="1"/>
              <a:t>fastText</a:t>
            </a:r>
            <a:r>
              <a:rPr lang="en-US" dirty="0"/>
              <a:t> [TACL’17]: extension of by incorporating </a:t>
            </a:r>
            <a:r>
              <a:rPr lang="en-US" dirty="0" err="1"/>
              <a:t>subword</a:t>
            </a:r>
            <a:r>
              <a:rPr lang="en-US" dirty="0"/>
              <a:t> information</a:t>
            </a:r>
          </a:p>
          <a:p>
            <a:pPr lvl="1"/>
            <a:r>
              <a:rPr lang="en-US" dirty="0"/>
              <a:t>BERT [NAACL’19]: A state-of-the-art pretrained language model (using bidirectional Transformers) that provides contextualized word representations</a:t>
            </a:r>
          </a:p>
        </p:txBody>
      </p:sp>
    </p:spTree>
    <p:extLst>
      <p:ext uri="{BB962C8B-B14F-4D97-AF65-F5344CB8AC3E}">
        <p14:creationId xmlns:p14="http://schemas.microsoft.com/office/powerpoint/2010/main" val="36985493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7856"/>
            <a:ext cx="12122870" cy="668837"/>
          </a:xfrm>
        </p:spPr>
        <p:txBody>
          <a:bodyPr>
            <a:noAutofit/>
          </a:bodyPr>
          <a:lstStyle/>
          <a:p>
            <a:r>
              <a:rPr lang="en-US" sz="3600" dirty="0"/>
              <a:t>Results on Weakly-Supervised Document Classification</a:t>
            </a:r>
            <a:endParaRPr lang="en-US" altLang="zh-CN" sz="2800" dirty="0"/>
          </a:p>
        </p:txBody>
      </p:sp>
      <p:sp>
        <p:nvSpPr>
          <p:cNvPr id="4" name="Rectangle 1027"/>
          <p:cNvSpPr txBox="1">
            <a:spLocks noChangeArrowheads="1"/>
          </p:cNvSpPr>
          <p:nvPr/>
        </p:nvSpPr>
        <p:spPr>
          <a:xfrm>
            <a:off x="523188" y="3591258"/>
            <a:ext cx="11015220" cy="3238461"/>
          </a:xfrm>
          <a:prstGeom prst="rect">
            <a:avLst/>
          </a:prstGeom>
        </p:spPr>
        <p:txBody>
          <a:bodyPr vert="horz" lIns="92075" tIns="46038" rIns="92075" bIns="46038" rtlCol="0">
            <a:noAutofit/>
          </a:bodyPr>
          <a:lstStyle>
            <a:lvl1pPr marL="341313" indent="-341313" algn="l" defTabSz="914377"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400" kern="1200">
                <a:solidFill>
                  <a:schemeClr val="tx1"/>
                </a:solidFill>
                <a:latin typeface="+mn-lt"/>
                <a:ea typeface="+mn-ea"/>
                <a:cs typeface="+mn-cs"/>
              </a:defRPr>
            </a:lvl1pPr>
            <a:lvl2pPr marL="573088" indent="-373063" algn="l" defTabSz="914377"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400" kern="1200">
                <a:solidFill>
                  <a:schemeClr val="tx1"/>
                </a:solidFill>
                <a:latin typeface="+mn-lt"/>
                <a:ea typeface="+mn-ea"/>
                <a:cs typeface="+mn-cs"/>
              </a:defRPr>
            </a:lvl2pPr>
            <a:lvl3pPr marL="684196" indent="-300031" algn="l" defTabSz="914377"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400" kern="1200">
                <a:solidFill>
                  <a:schemeClr val="tx1"/>
                </a:solidFill>
                <a:latin typeface="+mn-lt"/>
                <a:ea typeface="+mn-ea"/>
                <a:cs typeface="+mn-cs"/>
              </a:defRPr>
            </a:lvl3pPr>
            <a:lvl4pPr marL="912813" indent="-290513" algn="l" defTabSz="914377"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400" kern="1200">
                <a:solidFill>
                  <a:schemeClr val="tx1"/>
                </a:solidFill>
                <a:latin typeface="+mn-lt"/>
                <a:ea typeface="+mn-ea"/>
                <a:cs typeface="+mn-cs"/>
              </a:defRPr>
            </a:lvl4pPr>
            <a:lvl5pPr marL="1143000" indent="-274638" algn="l" defTabSz="914377"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400" kern="1200">
                <a:solidFill>
                  <a:schemeClr val="tx1"/>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r>
              <a:rPr lang="en-US" dirty="0"/>
              <a:t>Unsupervised embeddings (Word2Vec, </a:t>
            </a:r>
            <a:r>
              <a:rPr lang="en-US" dirty="0" err="1"/>
              <a:t>GloVe</a:t>
            </a:r>
            <a:r>
              <a:rPr lang="en-US" dirty="0"/>
              <a:t> and </a:t>
            </a:r>
            <a:r>
              <a:rPr lang="en-US" dirty="0" err="1"/>
              <a:t>fastText</a:t>
            </a:r>
            <a:r>
              <a:rPr lang="en-US" dirty="0"/>
              <a:t>) do not really have notable differences as word representations to </a:t>
            </a:r>
            <a:r>
              <a:rPr lang="en-US" dirty="0" err="1"/>
              <a:t>WeSTClass</a:t>
            </a:r>
            <a:endParaRPr lang="en-US" dirty="0"/>
          </a:p>
          <a:p>
            <a:r>
              <a:rPr lang="en-US" dirty="0"/>
              <a:t>BERT is not suitable for classification without sufficient training data, probably because BERT embedding has higher dimensionality, which might require stronger supervision signals to tune</a:t>
            </a:r>
          </a:p>
          <a:p>
            <a:r>
              <a:rPr lang="en-US" dirty="0" err="1"/>
              <a:t>CatE</a:t>
            </a:r>
            <a:r>
              <a:rPr lang="en-US" dirty="0"/>
              <a:t> outperforms all unsupervised embeddings but only marginally for NYT-topic</a:t>
            </a:r>
          </a:p>
          <a:p>
            <a:r>
              <a:rPr lang="en-US" dirty="0"/>
              <a:t>Weakly-supervised classification: Under label scarcity scenarios, using word-level supervision only can bring significant improvements to weakly-supervised models</a:t>
            </a:r>
          </a:p>
        </p:txBody>
      </p:sp>
      <p:pic>
        <p:nvPicPr>
          <p:cNvPr id="3" name="Picture 2">
            <a:extLst>
              <a:ext uri="{FF2B5EF4-FFF2-40B4-BE49-F238E27FC236}">
                <a16:creationId xmlns:a16="http://schemas.microsoft.com/office/drawing/2014/main" id="{2D971526-DA59-49BA-A73A-C914C4E9BFDD}"/>
              </a:ext>
            </a:extLst>
          </p:cNvPr>
          <p:cNvPicPr>
            <a:picLocks noChangeAspect="1"/>
          </p:cNvPicPr>
          <p:nvPr/>
        </p:nvPicPr>
        <p:blipFill>
          <a:blip r:embed="rId3"/>
          <a:stretch>
            <a:fillRect/>
          </a:stretch>
        </p:blipFill>
        <p:spPr>
          <a:xfrm>
            <a:off x="1362173" y="1125230"/>
            <a:ext cx="9467654" cy="2047242"/>
          </a:xfrm>
          <a:prstGeom prst="rect">
            <a:avLst/>
          </a:prstGeom>
        </p:spPr>
      </p:pic>
      <p:sp>
        <p:nvSpPr>
          <p:cNvPr id="9" name="TextBox 8">
            <a:extLst>
              <a:ext uri="{FF2B5EF4-FFF2-40B4-BE49-F238E27FC236}">
                <a16:creationId xmlns:a16="http://schemas.microsoft.com/office/drawing/2014/main" id="{D2BF77B0-3C12-41B7-99F3-DB28A88FC60B}"/>
              </a:ext>
            </a:extLst>
          </p:cNvPr>
          <p:cNvSpPr txBox="1"/>
          <p:nvPr/>
        </p:nvSpPr>
        <p:spPr>
          <a:xfrm>
            <a:off x="1630837" y="3228648"/>
            <a:ext cx="8191893" cy="384721"/>
          </a:xfrm>
          <a:prstGeom prst="rect">
            <a:avLst/>
          </a:prstGeom>
          <a:solidFill>
            <a:srgbClr val="FFFFCC"/>
          </a:solidFill>
        </p:spPr>
        <p:txBody>
          <a:bodyPr wrap="square" rtlCol="0">
            <a:spAutoFit/>
          </a:bodyPr>
          <a:lstStyle/>
          <a:p>
            <a:r>
              <a:rPr lang="en-US" dirty="0"/>
              <a:t>Weakly-supervised document classification evaluation based on </a:t>
            </a:r>
            <a:r>
              <a:rPr lang="en-US" dirty="0" err="1"/>
              <a:t>WeSTClass</a:t>
            </a:r>
            <a:r>
              <a:rPr lang="en-US" dirty="0"/>
              <a:t> model</a:t>
            </a:r>
          </a:p>
        </p:txBody>
      </p:sp>
    </p:spTree>
    <p:extLst>
      <p:ext uri="{BB962C8B-B14F-4D97-AF65-F5344CB8AC3E}">
        <p14:creationId xmlns:p14="http://schemas.microsoft.com/office/powerpoint/2010/main" val="39657909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7856"/>
            <a:ext cx="12122870" cy="668837"/>
          </a:xfrm>
        </p:spPr>
        <p:txBody>
          <a:bodyPr>
            <a:noAutofit/>
          </a:bodyPr>
          <a:lstStyle/>
          <a:p>
            <a:r>
              <a:rPr lang="en-US" sz="3600" dirty="0"/>
              <a:t>Unsupervised Lexical Entailment Direction Identification</a:t>
            </a:r>
            <a:endParaRPr lang="en-US" altLang="zh-CN" sz="2000" dirty="0"/>
          </a:p>
        </p:txBody>
      </p:sp>
      <p:sp>
        <p:nvSpPr>
          <p:cNvPr id="4" name="Rectangle 1027"/>
          <p:cNvSpPr txBox="1">
            <a:spLocks noChangeArrowheads="1"/>
          </p:cNvSpPr>
          <p:nvPr/>
        </p:nvSpPr>
        <p:spPr>
          <a:xfrm>
            <a:off x="600172" y="1152766"/>
            <a:ext cx="11013651" cy="3711466"/>
          </a:xfrm>
          <a:prstGeom prst="rect">
            <a:avLst/>
          </a:prstGeom>
        </p:spPr>
        <p:txBody>
          <a:bodyPr vert="horz" lIns="92075" tIns="46038" rIns="92075" bIns="46038" rtlCol="0">
            <a:noAutofit/>
          </a:bodyPr>
          <a:lstStyle>
            <a:lvl1pPr marL="341313" indent="-341313" algn="l" defTabSz="914377"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400" kern="1200">
                <a:solidFill>
                  <a:schemeClr val="tx1"/>
                </a:solidFill>
                <a:latin typeface="+mn-lt"/>
                <a:ea typeface="+mn-ea"/>
                <a:cs typeface="+mn-cs"/>
              </a:defRPr>
            </a:lvl1pPr>
            <a:lvl2pPr marL="573088" indent="-373063" algn="l" defTabSz="914377"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400" kern="1200">
                <a:solidFill>
                  <a:schemeClr val="tx1"/>
                </a:solidFill>
                <a:latin typeface="+mn-lt"/>
                <a:ea typeface="+mn-ea"/>
                <a:cs typeface="+mn-cs"/>
              </a:defRPr>
            </a:lvl2pPr>
            <a:lvl3pPr marL="684196" indent="-300031" algn="l" defTabSz="914377"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400" kern="1200">
                <a:solidFill>
                  <a:schemeClr val="tx1"/>
                </a:solidFill>
                <a:latin typeface="+mn-lt"/>
                <a:ea typeface="+mn-ea"/>
                <a:cs typeface="+mn-cs"/>
              </a:defRPr>
            </a:lvl3pPr>
            <a:lvl4pPr marL="912813" indent="-290513" algn="l" defTabSz="914377"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400" kern="1200">
                <a:solidFill>
                  <a:schemeClr val="tx1"/>
                </a:solidFill>
                <a:latin typeface="+mn-lt"/>
                <a:ea typeface="+mn-ea"/>
                <a:cs typeface="+mn-cs"/>
              </a:defRPr>
            </a:lvl4pPr>
            <a:lvl5pPr marL="1143000" indent="-274638" algn="l" defTabSz="914377"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400" kern="1200">
                <a:solidFill>
                  <a:schemeClr val="tx1"/>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r>
              <a:rPr lang="en-US" sz="2000" dirty="0"/>
              <a:t>Lexical entailment (LE) refers to the “type-of” (aka. hyponymy-hypernymy) relation </a:t>
            </a:r>
          </a:p>
          <a:p>
            <a:pPr lvl="1"/>
            <a:r>
              <a:rPr lang="en-US" sz="2000" dirty="0"/>
              <a:t>Discriminate hypernymy from other relations (detection) </a:t>
            </a:r>
          </a:p>
          <a:p>
            <a:pPr lvl="1"/>
            <a:r>
              <a:rPr lang="en-US" sz="2000" dirty="0"/>
              <a:t>Identify which one is hyponymy (direction identification) </a:t>
            </a:r>
          </a:p>
          <a:p>
            <a:r>
              <a:rPr lang="en-US" sz="2000" dirty="0"/>
              <a:t>Compared Methods: focus on unsupervised methods for LE direction identification</a:t>
            </a:r>
          </a:p>
          <a:p>
            <a:pPr lvl="1"/>
            <a:r>
              <a:rPr lang="en-US" sz="2000" dirty="0"/>
              <a:t>Frequency: “hypernyms are more frequent than hyponyms in the corpus” </a:t>
            </a:r>
          </a:p>
          <a:p>
            <a:pPr lvl="1"/>
            <a:r>
              <a:rPr lang="en-US" sz="2000" dirty="0"/>
              <a:t>SLQS [EACL’14]: measures the generality of a term via the entropy of its statistically most prominent context</a:t>
            </a:r>
          </a:p>
          <a:p>
            <a:pPr lvl="1"/>
            <a:r>
              <a:rPr lang="en-US" sz="2000" dirty="0" err="1"/>
              <a:t>Vec</a:t>
            </a:r>
            <a:r>
              <a:rPr lang="en-US" sz="2000" dirty="0"/>
              <a:t>-Norm: A general term tends to have a lower embedding norm (it co-occurs with many different terms and its vector is dragged from different directions)</a:t>
            </a:r>
          </a:p>
          <a:p>
            <a:pPr lvl="1"/>
            <a:r>
              <a:rPr lang="en-US" sz="2000" dirty="0" err="1"/>
              <a:t>HyperVec</a:t>
            </a:r>
            <a:r>
              <a:rPr lang="en-US" sz="2000" dirty="0"/>
              <a:t> [EMNLP’17]: arranging the word embedding training order corresponding to the hypernym–hyponym distributional hierarchy</a:t>
            </a:r>
          </a:p>
        </p:txBody>
      </p:sp>
      <p:sp>
        <p:nvSpPr>
          <p:cNvPr id="9" name="TextBox 8">
            <a:extLst>
              <a:ext uri="{FF2B5EF4-FFF2-40B4-BE49-F238E27FC236}">
                <a16:creationId xmlns:a16="http://schemas.microsoft.com/office/drawing/2014/main" id="{D2BF77B0-3C12-41B7-99F3-DB28A88FC60B}"/>
              </a:ext>
            </a:extLst>
          </p:cNvPr>
          <p:cNvSpPr txBox="1"/>
          <p:nvPr/>
        </p:nvSpPr>
        <p:spPr>
          <a:xfrm>
            <a:off x="845270" y="6265423"/>
            <a:ext cx="10501460" cy="369332"/>
          </a:xfrm>
          <a:prstGeom prst="rect">
            <a:avLst/>
          </a:prstGeom>
          <a:solidFill>
            <a:srgbClr val="FFFFCC"/>
          </a:solidFill>
        </p:spPr>
        <p:txBody>
          <a:bodyPr wrap="square" rtlCol="0">
            <a:spAutoFit/>
          </a:bodyPr>
          <a:lstStyle/>
          <a:p>
            <a:pPr algn="ctr"/>
            <a:r>
              <a:rPr lang="en-US" sz="1800" dirty="0"/>
              <a:t>Accuracy for hypernymy direction identification: “training” on the latest Wikipedia dump (w. 2.4 billion tokens)</a:t>
            </a:r>
          </a:p>
        </p:txBody>
      </p:sp>
      <p:pic>
        <p:nvPicPr>
          <p:cNvPr id="10" name="Picture 9">
            <a:extLst>
              <a:ext uri="{FF2B5EF4-FFF2-40B4-BE49-F238E27FC236}">
                <a16:creationId xmlns:a16="http://schemas.microsoft.com/office/drawing/2014/main" id="{2635C8DC-4959-455E-ADB7-7833DAA4DEB3}"/>
              </a:ext>
            </a:extLst>
          </p:cNvPr>
          <p:cNvPicPr>
            <a:picLocks noChangeAspect="1"/>
          </p:cNvPicPr>
          <p:nvPr/>
        </p:nvPicPr>
        <p:blipFill>
          <a:blip r:embed="rId3"/>
          <a:stretch>
            <a:fillRect/>
          </a:stretch>
        </p:blipFill>
        <p:spPr>
          <a:xfrm>
            <a:off x="2331563" y="5313953"/>
            <a:ext cx="6847217" cy="951470"/>
          </a:xfrm>
          <a:prstGeom prst="rect">
            <a:avLst/>
          </a:prstGeom>
        </p:spPr>
      </p:pic>
    </p:spTree>
    <p:extLst>
      <p:ext uri="{BB962C8B-B14F-4D97-AF65-F5344CB8AC3E}">
        <p14:creationId xmlns:p14="http://schemas.microsoft.com/office/powerpoint/2010/main" val="37102833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B799070-EDA1-5540-B94A-86F0F9C9C638}"/>
              </a:ext>
            </a:extLst>
          </p:cNvPr>
          <p:cNvSpPr>
            <a:spLocks noGrp="1"/>
          </p:cNvSpPr>
          <p:nvPr>
            <p:ph type="title"/>
          </p:nvPr>
        </p:nvSpPr>
        <p:spPr/>
        <p:txBody>
          <a:bodyPr>
            <a:normAutofit fontScale="90000"/>
          </a:bodyPr>
          <a:lstStyle/>
          <a:p>
            <a:r>
              <a:rPr lang="en-US" dirty="0"/>
              <a:t>Case Study I: Visualize the Trained Embeddings</a:t>
            </a:r>
          </a:p>
        </p:txBody>
      </p:sp>
      <p:sp>
        <p:nvSpPr>
          <p:cNvPr id="8" name="Content Placeholder 2">
            <a:extLst>
              <a:ext uri="{FF2B5EF4-FFF2-40B4-BE49-F238E27FC236}">
                <a16:creationId xmlns:a16="http://schemas.microsoft.com/office/drawing/2014/main" id="{C6DD39CD-F9E9-2346-AD66-431A73870550}"/>
              </a:ext>
            </a:extLst>
          </p:cNvPr>
          <p:cNvSpPr txBox="1">
            <a:spLocks/>
          </p:cNvSpPr>
          <p:nvPr/>
        </p:nvSpPr>
        <p:spPr>
          <a:xfrm>
            <a:off x="565484" y="1219200"/>
            <a:ext cx="10996863" cy="5384800"/>
          </a:xfrm>
          <a:prstGeom prst="rect">
            <a:avLst/>
          </a:prstGeom>
        </p:spPr>
        <p:txBody>
          <a:bodyPr/>
          <a:lstStyle>
            <a:lvl1pPr marL="341313" indent="-341313" algn="l" defTabSz="914377"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400" kern="1200">
                <a:solidFill>
                  <a:schemeClr val="tx1"/>
                </a:solidFill>
                <a:latin typeface="+mn-lt"/>
                <a:ea typeface="+mn-ea"/>
                <a:cs typeface="+mn-cs"/>
              </a:defRPr>
            </a:lvl1pPr>
            <a:lvl2pPr marL="573088" indent="-373063" algn="l" defTabSz="914377"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400" kern="1200">
                <a:solidFill>
                  <a:schemeClr val="tx1"/>
                </a:solidFill>
                <a:latin typeface="+mn-lt"/>
                <a:ea typeface="+mn-ea"/>
                <a:cs typeface="+mn-cs"/>
              </a:defRPr>
            </a:lvl2pPr>
            <a:lvl3pPr marL="684196" indent="-300031" algn="l" defTabSz="914377"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400" kern="1200">
                <a:solidFill>
                  <a:schemeClr val="tx1"/>
                </a:solidFill>
                <a:latin typeface="+mn-lt"/>
                <a:ea typeface="+mn-ea"/>
                <a:cs typeface="+mn-cs"/>
              </a:defRPr>
            </a:lvl3pPr>
            <a:lvl4pPr marL="912813" indent="-290513" algn="l" defTabSz="914377"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400" kern="1200">
                <a:solidFill>
                  <a:schemeClr val="tx1"/>
                </a:solidFill>
                <a:latin typeface="+mn-lt"/>
                <a:ea typeface="+mn-ea"/>
                <a:cs typeface="+mn-cs"/>
              </a:defRPr>
            </a:lvl4pPr>
            <a:lvl5pPr marL="1143000" indent="-274638" algn="l" defTabSz="914377"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400" kern="1200">
                <a:solidFill>
                  <a:schemeClr val="tx1"/>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r>
              <a:rPr lang="en-US" dirty="0"/>
              <a:t>Visualize the embeddings trained on NYT-Location</a:t>
            </a:r>
          </a:p>
          <a:p>
            <a:pPr lvl="1"/>
            <a:r>
              <a:rPr lang="en-US" dirty="0"/>
              <a:t>star (category embeddings), points (phrases) </a:t>
            </a:r>
          </a:p>
          <a:p>
            <a:endParaRPr lang="en-US" dirty="0"/>
          </a:p>
          <a:p>
            <a:endParaRPr lang="en-US" dirty="0"/>
          </a:p>
          <a:p>
            <a:endParaRPr lang="en-US" dirty="0"/>
          </a:p>
          <a:p>
            <a:endParaRPr lang="en-US" dirty="0"/>
          </a:p>
          <a:p>
            <a:endParaRPr lang="en-US" dirty="0"/>
          </a:p>
          <a:p>
            <a:endParaRPr lang="en-US" dirty="0"/>
          </a:p>
          <a:p>
            <a:r>
              <a:rPr lang="en-US" dirty="0"/>
              <a:t>The categories become well-separated in the embedding space during training</a:t>
            </a:r>
          </a:p>
          <a:p>
            <a:pPr lvl="1"/>
            <a:r>
              <a:rPr lang="en-US" dirty="0"/>
              <a:t>Category representative words gather around their corresponding category in the embedding space</a:t>
            </a:r>
          </a:p>
          <a:p>
            <a:pPr lvl="1"/>
            <a:r>
              <a:rPr lang="en-US" dirty="0"/>
              <a:t>Other semantically similar words move towards their belonging categories as well</a:t>
            </a:r>
          </a:p>
        </p:txBody>
      </p:sp>
      <p:pic>
        <p:nvPicPr>
          <p:cNvPr id="4" name="Picture 3">
            <a:extLst>
              <a:ext uri="{FF2B5EF4-FFF2-40B4-BE49-F238E27FC236}">
                <a16:creationId xmlns:a16="http://schemas.microsoft.com/office/drawing/2014/main" id="{B69B14A9-D226-3545-B73F-EECFBA7FD4AF}"/>
              </a:ext>
            </a:extLst>
          </p:cNvPr>
          <p:cNvPicPr>
            <a:picLocks noChangeAspect="1"/>
          </p:cNvPicPr>
          <p:nvPr/>
        </p:nvPicPr>
        <p:blipFill>
          <a:blip r:embed="rId3"/>
          <a:stretch>
            <a:fillRect/>
          </a:stretch>
        </p:blipFill>
        <p:spPr>
          <a:xfrm>
            <a:off x="629653" y="2292170"/>
            <a:ext cx="11015878" cy="2485290"/>
          </a:xfrm>
          <a:prstGeom prst="rect">
            <a:avLst/>
          </a:prstGeom>
        </p:spPr>
      </p:pic>
    </p:spTree>
    <p:extLst>
      <p:ext uri="{BB962C8B-B14F-4D97-AF65-F5344CB8AC3E}">
        <p14:creationId xmlns:p14="http://schemas.microsoft.com/office/powerpoint/2010/main" val="17960639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7856"/>
            <a:ext cx="12122870" cy="668837"/>
          </a:xfrm>
        </p:spPr>
        <p:txBody>
          <a:bodyPr>
            <a:noAutofit/>
          </a:bodyPr>
          <a:lstStyle/>
          <a:p>
            <a:r>
              <a:rPr lang="en-US" sz="4000" dirty="0"/>
              <a:t>Case Study 2: Effect of Distributional Specificity</a:t>
            </a:r>
            <a:endParaRPr lang="en-US" altLang="zh-CN" sz="2400" dirty="0"/>
          </a:p>
        </p:txBody>
      </p:sp>
      <p:sp>
        <p:nvSpPr>
          <p:cNvPr id="4" name="Rectangle 1027"/>
          <p:cNvSpPr txBox="1">
            <a:spLocks noChangeArrowheads="1"/>
          </p:cNvSpPr>
          <p:nvPr/>
        </p:nvSpPr>
        <p:spPr>
          <a:xfrm>
            <a:off x="523187" y="1136165"/>
            <a:ext cx="11145625" cy="883424"/>
          </a:xfrm>
          <a:prstGeom prst="rect">
            <a:avLst/>
          </a:prstGeom>
        </p:spPr>
        <p:txBody>
          <a:bodyPr vert="horz" lIns="92075" tIns="46038" rIns="92075" bIns="46038" rtlCol="0">
            <a:noAutofit/>
          </a:bodyPr>
          <a:lstStyle>
            <a:lvl1pPr marL="341313" indent="-341313" algn="l" defTabSz="914377"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400" kern="1200">
                <a:solidFill>
                  <a:schemeClr val="tx1"/>
                </a:solidFill>
                <a:latin typeface="+mn-lt"/>
                <a:ea typeface="+mn-ea"/>
                <a:cs typeface="+mn-cs"/>
              </a:defRPr>
            </a:lvl1pPr>
            <a:lvl2pPr marL="573088" indent="-373063" algn="l" defTabSz="914377"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400" kern="1200">
                <a:solidFill>
                  <a:schemeClr val="tx1"/>
                </a:solidFill>
                <a:latin typeface="+mn-lt"/>
                <a:ea typeface="+mn-ea"/>
                <a:cs typeface="+mn-cs"/>
              </a:defRPr>
            </a:lvl2pPr>
            <a:lvl3pPr marL="684196" indent="-300031" algn="l" defTabSz="914377"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400" kern="1200">
                <a:solidFill>
                  <a:schemeClr val="tx1"/>
                </a:solidFill>
                <a:latin typeface="+mn-lt"/>
                <a:ea typeface="+mn-ea"/>
                <a:cs typeface="+mn-cs"/>
              </a:defRPr>
            </a:lvl3pPr>
            <a:lvl4pPr marL="912813" indent="-290513" algn="l" defTabSz="914377"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400" kern="1200">
                <a:solidFill>
                  <a:schemeClr val="tx1"/>
                </a:solidFill>
                <a:latin typeface="+mn-lt"/>
                <a:ea typeface="+mn-ea"/>
                <a:cs typeface="+mn-cs"/>
              </a:defRPr>
            </a:lvl4pPr>
            <a:lvl5pPr marL="1143000" indent="-274638" algn="l" defTabSz="914377"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400" kern="1200">
                <a:solidFill>
                  <a:schemeClr val="tx1"/>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endParaRPr lang="en-US" dirty="0"/>
          </a:p>
        </p:txBody>
      </p:sp>
      <p:pic>
        <p:nvPicPr>
          <p:cNvPr id="11" name="Picture 10">
            <a:extLst>
              <a:ext uri="{FF2B5EF4-FFF2-40B4-BE49-F238E27FC236}">
                <a16:creationId xmlns:a16="http://schemas.microsoft.com/office/drawing/2014/main" id="{0CF0596E-4BB6-443B-AF07-5720186E34C4}"/>
              </a:ext>
            </a:extLst>
          </p:cNvPr>
          <p:cNvPicPr>
            <a:picLocks noChangeAspect="1"/>
          </p:cNvPicPr>
          <p:nvPr/>
        </p:nvPicPr>
        <p:blipFill>
          <a:blip r:embed="rId3"/>
          <a:stretch>
            <a:fillRect/>
          </a:stretch>
        </p:blipFill>
        <p:spPr>
          <a:xfrm>
            <a:off x="565607" y="1862531"/>
            <a:ext cx="11068640" cy="2181179"/>
          </a:xfrm>
          <a:prstGeom prst="rect">
            <a:avLst/>
          </a:prstGeom>
        </p:spPr>
      </p:pic>
      <p:sp>
        <p:nvSpPr>
          <p:cNvPr id="13" name="Rectangle 1027">
            <a:extLst>
              <a:ext uri="{FF2B5EF4-FFF2-40B4-BE49-F238E27FC236}">
                <a16:creationId xmlns:a16="http://schemas.microsoft.com/office/drawing/2014/main" id="{A765D55B-3DAC-41D0-AA54-296CC29AA85C}"/>
              </a:ext>
            </a:extLst>
          </p:cNvPr>
          <p:cNvSpPr txBox="1">
            <a:spLocks noChangeArrowheads="1"/>
          </p:cNvSpPr>
          <p:nvPr/>
        </p:nvSpPr>
        <p:spPr>
          <a:xfrm>
            <a:off x="488622" y="1188376"/>
            <a:ext cx="11145625" cy="484354"/>
          </a:xfrm>
          <a:prstGeom prst="rect">
            <a:avLst/>
          </a:prstGeom>
        </p:spPr>
        <p:txBody>
          <a:bodyPr vert="horz" lIns="92075" tIns="46038" rIns="92075" bIns="46038" rtlCol="0">
            <a:noAutofit/>
          </a:bodyPr>
          <a:lstStyle>
            <a:lvl1pPr marL="341313" indent="-341313" algn="l" defTabSz="914377"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400" kern="1200">
                <a:solidFill>
                  <a:schemeClr val="tx1"/>
                </a:solidFill>
                <a:latin typeface="+mn-lt"/>
                <a:ea typeface="+mn-ea"/>
                <a:cs typeface="+mn-cs"/>
              </a:defRPr>
            </a:lvl1pPr>
            <a:lvl2pPr marL="573088" indent="-373063" algn="l" defTabSz="914377"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400" kern="1200">
                <a:solidFill>
                  <a:schemeClr val="tx1"/>
                </a:solidFill>
                <a:latin typeface="+mn-lt"/>
                <a:ea typeface="+mn-ea"/>
                <a:cs typeface="+mn-cs"/>
              </a:defRPr>
            </a:lvl2pPr>
            <a:lvl3pPr marL="684196" indent="-300031" algn="l" defTabSz="914377"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400" kern="1200">
                <a:solidFill>
                  <a:schemeClr val="tx1"/>
                </a:solidFill>
                <a:latin typeface="+mn-lt"/>
                <a:ea typeface="+mn-ea"/>
                <a:cs typeface="+mn-cs"/>
              </a:defRPr>
            </a:lvl3pPr>
            <a:lvl4pPr marL="912813" indent="-290513" algn="l" defTabSz="914377"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400" kern="1200">
                <a:solidFill>
                  <a:schemeClr val="tx1"/>
                </a:solidFill>
                <a:latin typeface="+mn-lt"/>
                <a:ea typeface="+mn-ea"/>
                <a:cs typeface="+mn-cs"/>
              </a:defRPr>
            </a:lvl4pPr>
            <a:lvl5pPr marL="1143000" indent="-274638" algn="l" defTabSz="914377"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400" kern="1200">
                <a:solidFill>
                  <a:schemeClr val="tx1"/>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r>
              <a:rPr lang="en-US" dirty="0"/>
              <a:t>Coarse-to-fine topic presentation on NYT-Topic</a:t>
            </a:r>
          </a:p>
        </p:txBody>
      </p:sp>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37768B81-1570-444A-A476-F48E51F4DC07}"/>
                  </a:ext>
                </a:extLst>
              </p:cNvPr>
              <p:cNvSpPr txBox="1">
                <a:spLocks/>
              </p:cNvSpPr>
              <p:nvPr/>
            </p:nvSpPr>
            <p:spPr>
              <a:xfrm>
                <a:off x="411018" y="4096017"/>
                <a:ext cx="11145625" cy="2181179"/>
              </a:xfrm>
              <a:prstGeom prst="rect">
                <a:avLst/>
              </a:prstGeom>
            </p:spPr>
            <p:txBody>
              <a:bodyPr/>
              <a:lstStyle>
                <a:lvl1pPr marL="341313" indent="-341313" algn="l" defTabSz="914377"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400" kern="1200">
                    <a:solidFill>
                      <a:schemeClr val="tx1"/>
                    </a:solidFill>
                    <a:latin typeface="+mn-lt"/>
                    <a:ea typeface="+mn-ea"/>
                    <a:cs typeface="+mn-cs"/>
                  </a:defRPr>
                </a:lvl1pPr>
                <a:lvl2pPr marL="573088" indent="-373063" algn="l" defTabSz="914377"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400" kern="1200">
                    <a:solidFill>
                      <a:schemeClr val="tx1"/>
                    </a:solidFill>
                    <a:latin typeface="+mn-lt"/>
                    <a:ea typeface="+mn-ea"/>
                    <a:cs typeface="+mn-cs"/>
                  </a:defRPr>
                </a:lvl2pPr>
                <a:lvl3pPr marL="684196" indent="-300031" algn="l" defTabSz="914377"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400" kern="1200">
                    <a:solidFill>
                      <a:schemeClr val="tx1"/>
                    </a:solidFill>
                    <a:latin typeface="+mn-lt"/>
                    <a:ea typeface="+mn-ea"/>
                    <a:cs typeface="+mn-cs"/>
                  </a:defRPr>
                </a:lvl3pPr>
                <a:lvl4pPr marL="912813" indent="-290513" algn="l" defTabSz="914377"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400" kern="1200">
                    <a:solidFill>
                      <a:schemeClr val="tx1"/>
                    </a:solidFill>
                    <a:latin typeface="+mn-lt"/>
                    <a:ea typeface="+mn-ea"/>
                    <a:cs typeface="+mn-cs"/>
                  </a:defRPr>
                </a:lvl4pPr>
                <a:lvl5pPr marL="1143000" indent="-274638" algn="l" defTabSz="914377"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400" kern="1200">
                    <a:solidFill>
                      <a:schemeClr val="tx1"/>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r>
                  <a:rPr lang="en-US" dirty="0">
                    <a:latin typeface="+mj-lt"/>
                  </a:rPr>
                  <a:t>The table below lists the most similar words/phrases with each category (measured by embedding cosine similarity) from different ranges of distributional specificity</a:t>
                </a:r>
              </a:p>
              <a:p>
                <a:r>
                  <a:rPr lang="en-US" dirty="0">
                    <a:latin typeface="+mj-lt"/>
                  </a:rPr>
                  <a:t>When </a:t>
                </a:r>
                <a14:m>
                  <m:oMath xmlns:m="http://schemas.openxmlformats.org/officeDocument/2006/math">
                    <m:r>
                      <a:rPr lang="en-US" i="1">
                        <a:latin typeface="Cambria Math" panose="02040503050406030204" pitchFamily="18" charset="0"/>
                        <a:ea typeface="Cambria Math" panose="02040503050406030204" pitchFamily="18" charset="0"/>
                      </a:rPr>
                      <m:t>𝜅</m:t>
                    </m:r>
                  </m:oMath>
                </a14:m>
                <a:r>
                  <a:rPr lang="en-US" dirty="0">
                    <a:latin typeface="+mj-lt"/>
                  </a:rPr>
                  <a:t> is smaller, the retrieved words have wider semantic coverage</a:t>
                </a:r>
              </a:p>
              <a:p>
                <a:r>
                  <a:rPr lang="en-US" dirty="0">
                    <a:latin typeface="+mj-lt"/>
                  </a:rPr>
                  <a:t>In our model design, if </a:t>
                </a:r>
                <a:r>
                  <a:rPr lang="en-US" altLang="zh-CN" dirty="0">
                    <a:latin typeface="+mj-lt"/>
                  </a:rPr>
                  <a:t>not </a:t>
                </a:r>
                <a:r>
                  <a:rPr lang="en-US" dirty="0">
                    <a:latin typeface="+mj-lt"/>
                  </a:rPr>
                  <a:t>imposing constraints on the distributional, the retrieved words might be too general and do not belong to the category</a:t>
                </a:r>
              </a:p>
            </p:txBody>
          </p:sp>
        </mc:Choice>
        <mc:Fallback xmlns="">
          <p:sp>
            <p:nvSpPr>
              <p:cNvPr id="8" name="Content Placeholder 2">
                <a:extLst>
                  <a:ext uri="{FF2B5EF4-FFF2-40B4-BE49-F238E27FC236}">
                    <a16:creationId xmlns:a16="http://schemas.microsoft.com/office/drawing/2014/main" id="{37768B81-1570-444A-A476-F48E51F4DC07}"/>
                  </a:ext>
                </a:extLst>
              </p:cNvPr>
              <p:cNvSpPr txBox="1">
                <a:spLocks noRot="1" noChangeAspect="1" noMove="1" noResize="1" noEditPoints="1" noAdjustHandles="1" noChangeArrowheads="1" noChangeShapeType="1" noTextEdit="1"/>
              </p:cNvSpPr>
              <p:nvPr/>
            </p:nvSpPr>
            <p:spPr>
              <a:xfrm>
                <a:off x="411018" y="4096017"/>
                <a:ext cx="11145625" cy="2181179"/>
              </a:xfrm>
              <a:prstGeom prst="rect">
                <a:avLst/>
              </a:prstGeom>
              <a:blipFill>
                <a:blip r:embed="rId4"/>
                <a:stretch>
                  <a:fillRect l="-383" t="-2235" r="-492" b="-1397"/>
                </a:stretch>
              </a:blipFill>
            </p:spPr>
            <p:txBody>
              <a:bodyPr/>
              <a:lstStyle/>
              <a:p>
                <a:r>
                  <a:rPr lang="en-US">
                    <a:noFill/>
                  </a:rPr>
                  <a:t> </a:t>
                </a:r>
              </a:p>
            </p:txBody>
          </p:sp>
        </mc:Fallback>
      </mc:AlternateContent>
    </p:spTree>
    <p:extLst>
      <p:ext uri="{BB962C8B-B14F-4D97-AF65-F5344CB8AC3E}">
        <p14:creationId xmlns:p14="http://schemas.microsoft.com/office/powerpoint/2010/main" val="23690981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65686-A0FE-8A42-AEB1-951056A3E123}"/>
              </a:ext>
            </a:extLst>
          </p:cNvPr>
          <p:cNvSpPr>
            <a:spLocks noGrp="1"/>
          </p:cNvSpPr>
          <p:nvPr>
            <p:ph type="title"/>
          </p:nvPr>
        </p:nvSpPr>
        <p:spPr>
          <a:xfrm>
            <a:off x="0" y="221676"/>
            <a:ext cx="12191999" cy="636163"/>
          </a:xfrm>
        </p:spPr>
        <p:txBody>
          <a:bodyPr>
            <a:noAutofit/>
          </a:bodyPr>
          <a:lstStyle/>
          <a:p>
            <a:r>
              <a:rPr lang="en-US" sz="3600" dirty="0"/>
              <a:t>Application: Support Multi-Dimensional Text Analysis</a:t>
            </a:r>
          </a:p>
        </p:txBody>
      </p:sp>
      <p:pic>
        <p:nvPicPr>
          <p:cNvPr id="4" name="Picture 3">
            <a:extLst>
              <a:ext uri="{FF2B5EF4-FFF2-40B4-BE49-F238E27FC236}">
                <a16:creationId xmlns:a16="http://schemas.microsoft.com/office/drawing/2014/main" id="{C4E2921D-2792-B642-80F6-B42E2DFA34F8}"/>
              </a:ext>
            </a:extLst>
          </p:cNvPr>
          <p:cNvPicPr>
            <a:picLocks noChangeAspect="1"/>
          </p:cNvPicPr>
          <p:nvPr/>
        </p:nvPicPr>
        <p:blipFill>
          <a:blip r:embed="rId3"/>
          <a:stretch>
            <a:fillRect/>
          </a:stretch>
        </p:blipFill>
        <p:spPr>
          <a:xfrm>
            <a:off x="452436" y="1035755"/>
            <a:ext cx="11287125" cy="5841295"/>
          </a:xfrm>
          <a:prstGeom prst="rect">
            <a:avLst/>
          </a:prstGeom>
        </p:spPr>
      </p:pic>
      <p:sp>
        <p:nvSpPr>
          <p:cNvPr id="3" name="TextBox 2">
            <a:extLst>
              <a:ext uri="{FF2B5EF4-FFF2-40B4-BE49-F238E27FC236}">
                <a16:creationId xmlns:a16="http://schemas.microsoft.com/office/drawing/2014/main" id="{128F5DAD-CE4D-074D-8B87-3CB9E6F58E93}"/>
              </a:ext>
            </a:extLst>
          </p:cNvPr>
          <p:cNvSpPr txBox="1"/>
          <p:nvPr/>
        </p:nvSpPr>
        <p:spPr>
          <a:xfrm>
            <a:off x="1204332" y="2308302"/>
            <a:ext cx="4438185" cy="384721"/>
          </a:xfrm>
          <a:prstGeom prst="rect">
            <a:avLst/>
          </a:prstGeom>
          <a:solidFill>
            <a:srgbClr val="FFFFCC"/>
          </a:solidFill>
        </p:spPr>
        <p:txBody>
          <a:bodyPr wrap="square" rtlCol="0">
            <a:spAutoFit/>
          </a:bodyPr>
          <a:lstStyle/>
          <a:p>
            <a:r>
              <a:rPr lang="en-US" dirty="0"/>
              <a:t>Ukraine-Russia Conflicts: MH17 Shot-Down</a:t>
            </a:r>
          </a:p>
        </p:txBody>
      </p:sp>
    </p:spTree>
    <p:extLst>
      <p:ext uri="{BB962C8B-B14F-4D97-AF65-F5344CB8AC3E}">
        <p14:creationId xmlns:p14="http://schemas.microsoft.com/office/powerpoint/2010/main" val="120267593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25;p19">
            <a:extLst>
              <a:ext uri="{FF2B5EF4-FFF2-40B4-BE49-F238E27FC236}">
                <a16:creationId xmlns:a16="http://schemas.microsoft.com/office/drawing/2014/main" id="{B73A5F54-86EE-284E-B7C6-090C1359BFA0}"/>
              </a:ext>
            </a:extLst>
          </p:cNvPr>
          <p:cNvPicPr preferRelativeResize="0"/>
          <p:nvPr/>
        </p:nvPicPr>
        <p:blipFill>
          <a:blip r:embed="rId3">
            <a:alphaModFix/>
          </a:blip>
          <a:stretch>
            <a:fillRect/>
          </a:stretch>
        </p:blipFill>
        <p:spPr>
          <a:xfrm>
            <a:off x="59450" y="79016"/>
            <a:ext cx="11928111" cy="6748909"/>
          </a:xfrm>
          <a:prstGeom prst="rect">
            <a:avLst/>
          </a:prstGeom>
          <a:solidFill>
            <a:schemeClr val="bg1"/>
          </a:solidFill>
          <a:ln>
            <a:noFill/>
          </a:ln>
        </p:spPr>
      </p:pic>
      <p:sp>
        <p:nvSpPr>
          <p:cNvPr id="6" name="Google Shape;127;p19">
            <a:extLst>
              <a:ext uri="{FF2B5EF4-FFF2-40B4-BE49-F238E27FC236}">
                <a16:creationId xmlns:a16="http://schemas.microsoft.com/office/drawing/2014/main" id="{1CBA8D6D-AB87-8147-8409-38D780FA07FE}"/>
              </a:ext>
            </a:extLst>
          </p:cNvPr>
          <p:cNvSpPr txBox="1">
            <a:spLocks/>
          </p:cNvSpPr>
          <p:nvPr/>
        </p:nvSpPr>
        <p:spPr>
          <a:xfrm>
            <a:off x="8927050" y="311850"/>
            <a:ext cx="3205500" cy="846000"/>
          </a:xfrm>
          <a:prstGeom prst="rect">
            <a:avLst/>
          </a:prstGeom>
          <a:solidFill>
            <a:srgbClr val="FFFF00"/>
          </a:solidFill>
          <a:ln>
            <a:noFill/>
          </a:ln>
        </p:spPr>
        <p:txBody>
          <a:bodyPr spcFirstLastPara="1" vert="horz" wrap="square" lIns="91425" tIns="45700" rIns="91425" bIns="45700" rtlCol="0" anchor="t" anchorCtr="0">
            <a:noAutofit/>
          </a:bodyPr>
          <a:lstStyle>
            <a:lvl1pPr marL="461951" indent="-461951" algn="l" defTabSz="914354"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800" kern="1200">
                <a:solidFill>
                  <a:schemeClr val="tx1"/>
                </a:solidFill>
                <a:latin typeface="+mn-lt"/>
                <a:ea typeface="+mn-ea"/>
                <a:cs typeface="+mn-cs"/>
              </a:defRPr>
            </a:lvl1pPr>
            <a:lvl2pPr marL="738170" indent="-538149" algn="l" defTabSz="914354"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800" kern="1200">
                <a:solidFill>
                  <a:schemeClr val="tx1"/>
                </a:solidFill>
                <a:latin typeface="+mn-lt"/>
                <a:ea typeface="+mn-ea"/>
                <a:cs typeface="+mn-cs"/>
              </a:defRPr>
            </a:lvl2pPr>
            <a:lvl3pPr marL="858817" indent="-474651" algn="l" defTabSz="914354"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800" kern="1200">
                <a:solidFill>
                  <a:schemeClr val="tx1"/>
                </a:solidFill>
                <a:latin typeface="+mn-lt"/>
                <a:ea typeface="+mn-ea"/>
                <a:cs typeface="+mn-cs"/>
              </a:defRPr>
            </a:lvl3pPr>
            <a:lvl4pPr marL="1144559" indent="-522275" algn="l" defTabSz="914354"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800" kern="1200">
                <a:solidFill>
                  <a:schemeClr val="tx1"/>
                </a:solidFill>
                <a:latin typeface="+mn-lt"/>
                <a:ea typeface="+mn-ea"/>
                <a:cs typeface="+mn-cs"/>
              </a:defRPr>
            </a:lvl4pPr>
            <a:lvl5pPr marL="1376328" indent="-507987" algn="l" defTabSz="914354"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800" kern="1200">
                <a:solidFill>
                  <a:schemeClr val="tx1"/>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pPr marL="0" indent="0" algn="ctr">
              <a:lnSpc>
                <a:spcPct val="150000"/>
              </a:lnSpc>
              <a:spcBef>
                <a:spcPts val="0"/>
              </a:spcBef>
              <a:buSzPts val="1440"/>
              <a:buFont typeface="Wingdings" panose="05000000000000000000" pitchFamily="2" charset="2"/>
              <a:buNone/>
            </a:pPr>
            <a:r>
              <a:rPr lang="en-US" sz="1800" b="1" dirty="0"/>
              <a:t>category names and three examples from the experts</a:t>
            </a:r>
            <a:endParaRPr lang="en-US" sz="1800" dirty="0"/>
          </a:p>
        </p:txBody>
      </p:sp>
      <p:sp>
        <p:nvSpPr>
          <p:cNvPr id="7" name="Google Shape;128;p19">
            <a:extLst>
              <a:ext uri="{FF2B5EF4-FFF2-40B4-BE49-F238E27FC236}">
                <a16:creationId xmlns:a16="http://schemas.microsoft.com/office/drawing/2014/main" id="{3548A5A5-8EF2-524F-8ACD-29BE3F58412B}"/>
              </a:ext>
            </a:extLst>
          </p:cNvPr>
          <p:cNvSpPr/>
          <p:nvPr/>
        </p:nvSpPr>
        <p:spPr>
          <a:xfrm rot="6209650">
            <a:off x="10898386" y="1447723"/>
            <a:ext cx="853667" cy="210141"/>
          </a:xfrm>
          <a:prstGeom prst="rightArrow">
            <a:avLst>
              <a:gd name="adj1" fmla="val 50000"/>
              <a:gd name="adj2" fmla="val 50000"/>
            </a:avLst>
          </a:prstGeom>
          <a:solidFill>
            <a:schemeClr val="accent1"/>
          </a:solidFill>
          <a:ln w="15875"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2" name="Oval 1">
            <a:extLst>
              <a:ext uri="{FF2B5EF4-FFF2-40B4-BE49-F238E27FC236}">
                <a16:creationId xmlns:a16="http://schemas.microsoft.com/office/drawing/2014/main" id="{67F901CB-75C8-45A6-BBFA-8094BE6CC768}"/>
              </a:ext>
            </a:extLst>
          </p:cNvPr>
          <p:cNvSpPr/>
          <p:nvPr/>
        </p:nvSpPr>
        <p:spPr>
          <a:xfrm>
            <a:off x="9596487" y="4798243"/>
            <a:ext cx="2130457" cy="43363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5960B32-65F8-4BFF-8F06-28184254C2DA}"/>
              </a:ext>
            </a:extLst>
          </p:cNvPr>
          <p:cNvSpPr/>
          <p:nvPr/>
        </p:nvSpPr>
        <p:spPr>
          <a:xfrm>
            <a:off x="584462" y="3949831"/>
            <a:ext cx="1187777" cy="3393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CCF7BFC-A8E7-4278-8360-B54C04454E38}"/>
              </a:ext>
            </a:extLst>
          </p:cNvPr>
          <p:cNvSpPr/>
          <p:nvPr/>
        </p:nvSpPr>
        <p:spPr>
          <a:xfrm>
            <a:off x="2075467" y="4817096"/>
            <a:ext cx="1921497" cy="4147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Google Shape;129;p19">
            <a:extLst>
              <a:ext uri="{FF2B5EF4-FFF2-40B4-BE49-F238E27FC236}">
                <a16:creationId xmlns:a16="http://schemas.microsoft.com/office/drawing/2014/main" id="{253B3ADE-0C27-2D45-9F5F-C88213162E05}"/>
              </a:ext>
            </a:extLst>
          </p:cNvPr>
          <p:cNvSpPr txBox="1">
            <a:spLocks/>
          </p:cNvSpPr>
          <p:nvPr/>
        </p:nvSpPr>
        <p:spPr>
          <a:xfrm>
            <a:off x="3065759" y="641615"/>
            <a:ext cx="5788796" cy="516235"/>
          </a:xfrm>
          <a:prstGeom prst="rect">
            <a:avLst/>
          </a:prstGeom>
          <a:solidFill>
            <a:srgbClr val="FFFF00"/>
          </a:solidFill>
          <a:ln>
            <a:noFill/>
          </a:ln>
        </p:spPr>
        <p:txBody>
          <a:bodyPr spcFirstLastPara="1" vert="horz" wrap="square" lIns="91425" tIns="45700" rIns="91425" bIns="45700" rtlCol="0" anchor="t" anchorCtr="0">
            <a:noAutofit/>
          </a:bodyPr>
          <a:lstStyle>
            <a:lvl1pPr marL="461951" indent="-461951" algn="l" defTabSz="914354"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800" kern="1200">
                <a:solidFill>
                  <a:schemeClr val="tx1"/>
                </a:solidFill>
                <a:latin typeface="+mn-lt"/>
                <a:ea typeface="+mn-ea"/>
                <a:cs typeface="+mn-cs"/>
              </a:defRPr>
            </a:lvl1pPr>
            <a:lvl2pPr marL="738170" indent="-538149" algn="l" defTabSz="914354"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800" kern="1200">
                <a:solidFill>
                  <a:schemeClr val="tx1"/>
                </a:solidFill>
                <a:latin typeface="+mn-lt"/>
                <a:ea typeface="+mn-ea"/>
                <a:cs typeface="+mn-cs"/>
              </a:defRPr>
            </a:lvl2pPr>
            <a:lvl3pPr marL="858817" indent="-474651" algn="l" defTabSz="914354"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800" kern="1200">
                <a:solidFill>
                  <a:schemeClr val="tx1"/>
                </a:solidFill>
                <a:latin typeface="+mn-lt"/>
                <a:ea typeface="+mn-ea"/>
                <a:cs typeface="+mn-cs"/>
              </a:defRPr>
            </a:lvl3pPr>
            <a:lvl4pPr marL="1144559" indent="-522275" algn="l" defTabSz="914354"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800" kern="1200">
                <a:solidFill>
                  <a:schemeClr val="tx1"/>
                </a:solidFill>
                <a:latin typeface="+mn-lt"/>
                <a:ea typeface="+mn-ea"/>
                <a:cs typeface="+mn-cs"/>
              </a:defRPr>
            </a:lvl4pPr>
            <a:lvl5pPr marL="1376328" indent="-507987" algn="l" defTabSz="914354"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800" kern="1200">
                <a:solidFill>
                  <a:schemeClr val="tx1"/>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pPr marL="0" indent="0" algn="ctr">
              <a:lnSpc>
                <a:spcPct val="150000"/>
              </a:lnSpc>
              <a:spcBef>
                <a:spcPts val="0"/>
              </a:spcBef>
              <a:buSzPts val="1440"/>
              <a:buFont typeface="Wingdings" panose="05000000000000000000" pitchFamily="2" charset="2"/>
              <a:buNone/>
            </a:pPr>
            <a:r>
              <a:rPr lang="en-US" sz="1800" b="1" dirty="0"/>
              <a:t>Category representative phrases generated automatically</a:t>
            </a:r>
            <a:endParaRPr lang="en-US" sz="1800" dirty="0"/>
          </a:p>
        </p:txBody>
      </p:sp>
      <p:sp>
        <p:nvSpPr>
          <p:cNvPr id="15" name="Title 1">
            <a:extLst>
              <a:ext uri="{FF2B5EF4-FFF2-40B4-BE49-F238E27FC236}">
                <a16:creationId xmlns:a16="http://schemas.microsoft.com/office/drawing/2014/main" id="{ADB9B708-B120-D843-9606-36E785E9AAAB}"/>
              </a:ext>
            </a:extLst>
          </p:cNvPr>
          <p:cNvSpPr txBox="1">
            <a:spLocks/>
          </p:cNvSpPr>
          <p:nvPr/>
        </p:nvSpPr>
        <p:spPr>
          <a:xfrm>
            <a:off x="2622597" y="30075"/>
            <a:ext cx="6675120" cy="652799"/>
          </a:xfrm>
          <a:prstGeom prst="rect">
            <a:avLst/>
          </a:prstGeom>
          <a:solidFill>
            <a:schemeClr val="bg1"/>
          </a:solidFill>
        </p:spPr>
        <p:txBody>
          <a:bodyPr vert="horz" lIns="91436" tIns="45718" rIns="91436" bIns="45718" rtlCol="0" anchor="b">
            <a:noAutofit/>
          </a:bodyPr>
          <a:lstStyle>
            <a:lvl1pPr marL="0" algn="ctr" defTabSz="914354" rtl="0" eaLnBrk="1" latinLnBrk="0" hangingPunct="1">
              <a:lnSpc>
                <a:spcPct val="85000"/>
              </a:lnSpc>
              <a:spcBef>
                <a:spcPct val="0"/>
              </a:spcBef>
              <a:buNone/>
              <a:defRPr sz="4400" kern="1200" spc="-51" baseline="0">
                <a:solidFill>
                  <a:schemeClr val="tx1"/>
                </a:solidFill>
                <a:effectLst>
                  <a:outerShdw blurRad="50800" dist="38100" dir="2700000" algn="tl" rotWithShape="0">
                    <a:prstClr val="black">
                      <a:alpha val="40000"/>
                    </a:prstClr>
                  </a:outerShdw>
                </a:effectLst>
                <a:latin typeface="Berlin Sans FB Demi" panose="020E0802020502020306" pitchFamily="34" charset="0"/>
                <a:ea typeface="+mj-ea"/>
                <a:cs typeface="+mj-cs"/>
              </a:defRPr>
            </a:lvl1pPr>
          </a:lstStyle>
          <a:p>
            <a:r>
              <a:rPr lang="en-US" sz="3200" dirty="0"/>
              <a:t>Analysis of Russia-Ukraine Conflicts</a:t>
            </a:r>
          </a:p>
        </p:txBody>
      </p:sp>
    </p:spTree>
    <p:extLst>
      <p:ext uri="{BB962C8B-B14F-4D97-AF65-F5344CB8AC3E}">
        <p14:creationId xmlns:p14="http://schemas.microsoft.com/office/powerpoint/2010/main" val="9773186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8181D-82DE-B545-98BE-B571AECEF0D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1EDA1AD-3449-5644-A478-C2B46D8CB62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D07ABC2-92AC-EB4D-A8BC-B394D935887E}"/>
              </a:ext>
            </a:extLst>
          </p:cNvPr>
          <p:cNvPicPr>
            <a:picLocks noChangeAspect="1"/>
          </p:cNvPicPr>
          <p:nvPr/>
        </p:nvPicPr>
        <p:blipFill>
          <a:blip r:embed="rId2"/>
          <a:stretch>
            <a:fillRect/>
          </a:stretch>
        </p:blipFill>
        <p:spPr>
          <a:xfrm>
            <a:off x="138760" y="32324"/>
            <a:ext cx="11702255" cy="6604000"/>
          </a:xfrm>
          <a:prstGeom prst="rect">
            <a:avLst/>
          </a:prstGeom>
        </p:spPr>
      </p:pic>
      <p:sp>
        <p:nvSpPr>
          <p:cNvPr id="7" name="Title 1">
            <a:extLst>
              <a:ext uri="{FF2B5EF4-FFF2-40B4-BE49-F238E27FC236}">
                <a16:creationId xmlns:a16="http://schemas.microsoft.com/office/drawing/2014/main" id="{9C5F063E-2BA1-2446-AE50-F505FB7822E8}"/>
              </a:ext>
            </a:extLst>
          </p:cNvPr>
          <p:cNvSpPr txBox="1">
            <a:spLocks/>
          </p:cNvSpPr>
          <p:nvPr/>
        </p:nvSpPr>
        <p:spPr>
          <a:xfrm>
            <a:off x="138760" y="4883085"/>
            <a:ext cx="5957240" cy="1769401"/>
          </a:xfrm>
          <a:prstGeom prst="rect">
            <a:avLst/>
          </a:prstGeom>
          <a:solidFill>
            <a:srgbClr val="FFFFCC"/>
          </a:solidFill>
        </p:spPr>
        <p:txBody>
          <a:bodyPr vert="horz" lIns="91436" tIns="45718" rIns="91436" bIns="45718" rtlCol="0" anchor="b">
            <a:noAutofit/>
          </a:bodyPr>
          <a:lstStyle>
            <a:lvl1pPr marL="0" algn="ctr" defTabSz="914354" rtl="0" eaLnBrk="1" latinLnBrk="0" hangingPunct="1">
              <a:lnSpc>
                <a:spcPct val="85000"/>
              </a:lnSpc>
              <a:spcBef>
                <a:spcPct val="0"/>
              </a:spcBef>
              <a:buNone/>
              <a:defRPr sz="4400" kern="1200" spc="-51" baseline="0">
                <a:solidFill>
                  <a:schemeClr val="tx1"/>
                </a:solidFill>
                <a:effectLst>
                  <a:outerShdw blurRad="50800" dist="38100" dir="2700000" algn="tl" rotWithShape="0">
                    <a:prstClr val="black">
                      <a:alpha val="40000"/>
                    </a:prstClr>
                  </a:outerShdw>
                </a:effectLst>
                <a:latin typeface="Berlin Sans FB Demi" panose="020E0802020502020306" pitchFamily="34" charset="0"/>
                <a:ea typeface="+mj-ea"/>
                <a:cs typeface="+mj-cs"/>
              </a:defRPr>
            </a:lvl1pPr>
          </a:lstStyle>
          <a:p>
            <a:r>
              <a:rPr lang="en-US" sz="3600" dirty="0"/>
              <a:t>Multidimensional Analysis of News Data : HK Protests</a:t>
            </a:r>
          </a:p>
          <a:p>
            <a:r>
              <a:rPr lang="en-US" sz="2800" dirty="0"/>
              <a:t>Top-k phrases generated by </a:t>
            </a:r>
            <a:r>
              <a:rPr lang="en-US" sz="2800" dirty="0" err="1"/>
              <a:t>CatE</a:t>
            </a:r>
            <a:endParaRPr lang="en-US" sz="2800" dirty="0"/>
          </a:p>
          <a:p>
            <a:r>
              <a:rPr lang="en-US" sz="2800" dirty="0"/>
              <a:t>Summary: extracted w. top-k phrases</a:t>
            </a:r>
          </a:p>
        </p:txBody>
      </p:sp>
    </p:spTree>
    <p:extLst>
      <p:ext uri="{BB962C8B-B14F-4D97-AF65-F5344CB8AC3E}">
        <p14:creationId xmlns:p14="http://schemas.microsoft.com/office/powerpoint/2010/main" val="21589587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D29F3-D5F5-B445-B835-D3FC70F20BDC}"/>
              </a:ext>
            </a:extLst>
          </p:cNvPr>
          <p:cNvSpPr>
            <a:spLocks noGrp="1"/>
          </p:cNvSpPr>
          <p:nvPr>
            <p:ph type="title"/>
          </p:nvPr>
        </p:nvSpPr>
        <p:spPr>
          <a:xfrm>
            <a:off x="350983" y="43256"/>
            <a:ext cx="11369963" cy="738909"/>
          </a:xfrm>
        </p:spPr>
        <p:txBody>
          <a:bodyPr/>
          <a:lstStyle/>
          <a:p>
            <a:endParaRPr lang="en-US" dirty="0"/>
          </a:p>
        </p:txBody>
      </p:sp>
      <p:sp>
        <p:nvSpPr>
          <p:cNvPr id="3" name="Content Placeholder 2">
            <a:extLst>
              <a:ext uri="{FF2B5EF4-FFF2-40B4-BE49-F238E27FC236}">
                <a16:creationId xmlns:a16="http://schemas.microsoft.com/office/drawing/2014/main" id="{7CC98E80-6DF8-4D4B-A856-05814CBE125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17E3C94-D207-7947-B6A8-978F4DC1046A}"/>
              </a:ext>
            </a:extLst>
          </p:cNvPr>
          <p:cNvPicPr>
            <a:picLocks noChangeAspect="1"/>
          </p:cNvPicPr>
          <p:nvPr/>
        </p:nvPicPr>
        <p:blipFill>
          <a:blip r:embed="rId3"/>
          <a:stretch>
            <a:fillRect/>
          </a:stretch>
        </p:blipFill>
        <p:spPr>
          <a:xfrm>
            <a:off x="0" y="641615"/>
            <a:ext cx="12192000" cy="6066346"/>
          </a:xfrm>
          <a:prstGeom prst="rect">
            <a:avLst/>
          </a:prstGeom>
          <a:ln>
            <a:solidFill>
              <a:srgbClr val="FF0000"/>
            </a:solidFill>
          </a:ln>
        </p:spPr>
      </p:pic>
      <p:sp>
        <p:nvSpPr>
          <p:cNvPr id="6" name="Google Shape;127;p19">
            <a:extLst>
              <a:ext uri="{FF2B5EF4-FFF2-40B4-BE49-F238E27FC236}">
                <a16:creationId xmlns:a16="http://schemas.microsoft.com/office/drawing/2014/main" id="{653B539A-0392-F844-B548-3F892D6A0A25}"/>
              </a:ext>
            </a:extLst>
          </p:cNvPr>
          <p:cNvSpPr txBox="1">
            <a:spLocks/>
          </p:cNvSpPr>
          <p:nvPr/>
        </p:nvSpPr>
        <p:spPr>
          <a:xfrm>
            <a:off x="8903374" y="787391"/>
            <a:ext cx="3205500" cy="846000"/>
          </a:xfrm>
          <a:prstGeom prst="rect">
            <a:avLst/>
          </a:prstGeom>
          <a:solidFill>
            <a:srgbClr val="FFFF00"/>
          </a:solidFill>
          <a:ln>
            <a:noFill/>
          </a:ln>
        </p:spPr>
        <p:txBody>
          <a:bodyPr spcFirstLastPara="1" vert="horz" wrap="square" lIns="91425" tIns="45700" rIns="91425" bIns="45700" rtlCol="0" anchor="t" anchorCtr="0">
            <a:noAutofit/>
          </a:bodyPr>
          <a:lstStyle>
            <a:lvl1pPr marL="461951" indent="-461951" algn="l" defTabSz="914354"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800" kern="1200">
                <a:solidFill>
                  <a:schemeClr val="tx1"/>
                </a:solidFill>
                <a:latin typeface="+mn-lt"/>
                <a:ea typeface="+mn-ea"/>
                <a:cs typeface="+mn-cs"/>
              </a:defRPr>
            </a:lvl1pPr>
            <a:lvl2pPr marL="738170" indent="-538149" algn="l" defTabSz="914354"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800" kern="1200">
                <a:solidFill>
                  <a:schemeClr val="tx1"/>
                </a:solidFill>
                <a:latin typeface="+mn-lt"/>
                <a:ea typeface="+mn-ea"/>
                <a:cs typeface="+mn-cs"/>
              </a:defRPr>
            </a:lvl2pPr>
            <a:lvl3pPr marL="858817" indent="-474651" algn="l" defTabSz="914354"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800" kern="1200">
                <a:solidFill>
                  <a:schemeClr val="tx1"/>
                </a:solidFill>
                <a:latin typeface="+mn-lt"/>
                <a:ea typeface="+mn-ea"/>
                <a:cs typeface="+mn-cs"/>
              </a:defRPr>
            </a:lvl3pPr>
            <a:lvl4pPr marL="1144559" indent="-522275" algn="l" defTabSz="914354"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800" kern="1200">
                <a:solidFill>
                  <a:schemeClr val="tx1"/>
                </a:solidFill>
                <a:latin typeface="+mn-lt"/>
                <a:ea typeface="+mn-ea"/>
                <a:cs typeface="+mn-cs"/>
              </a:defRPr>
            </a:lvl4pPr>
            <a:lvl5pPr marL="1376328" indent="-507987" algn="l" defTabSz="914354"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800" kern="1200">
                <a:solidFill>
                  <a:schemeClr val="tx1"/>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pPr marL="0" indent="0" algn="ctr">
              <a:lnSpc>
                <a:spcPct val="150000"/>
              </a:lnSpc>
              <a:spcBef>
                <a:spcPts val="0"/>
              </a:spcBef>
              <a:buSzPts val="1440"/>
              <a:buFont typeface="Wingdings" panose="05000000000000000000" pitchFamily="2" charset="2"/>
              <a:buNone/>
            </a:pPr>
            <a:r>
              <a:rPr lang="en-US" sz="1800" b="1" dirty="0"/>
              <a:t>category names and three examples from the experts</a:t>
            </a:r>
            <a:endParaRPr lang="en-US" sz="1800" dirty="0"/>
          </a:p>
        </p:txBody>
      </p:sp>
      <p:sp>
        <p:nvSpPr>
          <p:cNvPr id="7" name="Google Shape;128;p19">
            <a:extLst>
              <a:ext uri="{FF2B5EF4-FFF2-40B4-BE49-F238E27FC236}">
                <a16:creationId xmlns:a16="http://schemas.microsoft.com/office/drawing/2014/main" id="{8924D60A-42C1-4348-85C6-222F3F2F40A5}"/>
              </a:ext>
            </a:extLst>
          </p:cNvPr>
          <p:cNvSpPr/>
          <p:nvPr/>
        </p:nvSpPr>
        <p:spPr>
          <a:xfrm rot="6209650">
            <a:off x="10876083" y="1960129"/>
            <a:ext cx="853667" cy="210141"/>
          </a:xfrm>
          <a:prstGeom prst="rightArrow">
            <a:avLst>
              <a:gd name="adj1" fmla="val 50000"/>
              <a:gd name="adj2" fmla="val 50000"/>
            </a:avLst>
          </a:prstGeom>
          <a:solidFill>
            <a:schemeClr val="accent1"/>
          </a:solidFill>
          <a:ln w="15875"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8" name="Google Shape;129;p19">
            <a:extLst>
              <a:ext uri="{FF2B5EF4-FFF2-40B4-BE49-F238E27FC236}">
                <a16:creationId xmlns:a16="http://schemas.microsoft.com/office/drawing/2014/main" id="{001B09F3-CFFA-3E48-88AA-D09A145D0BF1}"/>
              </a:ext>
            </a:extLst>
          </p:cNvPr>
          <p:cNvSpPr txBox="1">
            <a:spLocks/>
          </p:cNvSpPr>
          <p:nvPr/>
        </p:nvSpPr>
        <p:spPr>
          <a:xfrm>
            <a:off x="2603064" y="764998"/>
            <a:ext cx="6323985" cy="516235"/>
          </a:xfrm>
          <a:prstGeom prst="rect">
            <a:avLst/>
          </a:prstGeom>
          <a:solidFill>
            <a:srgbClr val="FFFF00"/>
          </a:solidFill>
          <a:ln>
            <a:noFill/>
          </a:ln>
        </p:spPr>
        <p:txBody>
          <a:bodyPr spcFirstLastPara="1" vert="horz" wrap="square" lIns="91425" tIns="45700" rIns="91425" bIns="45700" rtlCol="0" anchor="t" anchorCtr="0">
            <a:noAutofit/>
          </a:bodyPr>
          <a:lstStyle>
            <a:lvl1pPr marL="461951" indent="-461951" algn="l" defTabSz="914354"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800" kern="1200">
                <a:solidFill>
                  <a:schemeClr val="tx1"/>
                </a:solidFill>
                <a:latin typeface="+mn-lt"/>
                <a:ea typeface="+mn-ea"/>
                <a:cs typeface="+mn-cs"/>
              </a:defRPr>
            </a:lvl1pPr>
            <a:lvl2pPr marL="738170" indent="-538149" algn="l" defTabSz="914354"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800" kern="1200">
                <a:solidFill>
                  <a:schemeClr val="tx1"/>
                </a:solidFill>
                <a:latin typeface="+mn-lt"/>
                <a:ea typeface="+mn-ea"/>
                <a:cs typeface="+mn-cs"/>
              </a:defRPr>
            </a:lvl2pPr>
            <a:lvl3pPr marL="858817" indent="-474651" algn="l" defTabSz="914354"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800" kern="1200">
                <a:solidFill>
                  <a:schemeClr val="tx1"/>
                </a:solidFill>
                <a:latin typeface="+mn-lt"/>
                <a:ea typeface="+mn-ea"/>
                <a:cs typeface="+mn-cs"/>
              </a:defRPr>
            </a:lvl3pPr>
            <a:lvl4pPr marL="1144559" indent="-522275" algn="l" defTabSz="914354"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800" kern="1200">
                <a:solidFill>
                  <a:schemeClr val="tx1"/>
                </a:solidFill>
                <a:latin typeface="+mn-lt"/>
                <a:ea typeface="+mn-ea"/>
                <a:cs typeface="+mn-cs"/>
              </a:defRPr>
            </a:lvl4pPr>
            <a:lvl5pPr marL="1376328" indent="-507987" algn="l" defTabSz="914354"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800" kern="1200">
                <a:solidFill>
                  <a:schemeClr val="tx1"/>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pPr marL="0" indent="0" algn="ctr">
              <a:lnSpc>
                <a:spcPct val="150000"/>
              </a:lnSpc>
              <a:spcBef>
                <a:spcPts val="0"/>
              </a:spcBef>
              <a:buSzPts val="1440"/>
              <a:buFont typeface="Wingdings" panose="05000000000000000000" pitchFamily="2" charset="2"/>
              <a:buNone/>
            </a:pPr>
            <a:r>
              <a:rPr lang="en-US" sz="1800" b="1" dirty="0"/>
              <a:t>Category representative phrases generated automatically</a:t>
            </a:r>
            <a:endParaRPr lang="en-US" sz="1800" dirty="0"/>
          </a:p>
        </p:txBody>
      </p:sp>
      <p:sp>
        <p:nvSpPr>
          <p:cNvPr id="9" name="Title 1">
            <a:extLst>
              <a:ext uri="{FF2B5EF4-FFF2-40B4-BE49-F238E27FC236}">
                <a16:creationId xmlns:a16="http://schemas.microsoft.com/office/drawing/2014/main" id="{E7B8FDB8-62FB-F747-9DDF-081E7897D29E}"/>
              </a:ext>
            </a:extLst>
          </p:cNvPr>
          <p:cNvSpPr txBox="1">
            <a:spLocks/>
          </p:cNvSpPr>
          <p:nvPr/>
        </p:nvSpPr>
        <p:spPr>
          <a:xfrm>
            <a:off x="2385122" y="75119"/>
            <a:ext cx="6675120" cy="652799"/>
          </a:xfrm>
          <a:prstGeom prst="rect">
            <a:avLst/>
          </a:prstGeom>
          <a:solidFill>
            <a:schemeClr val="bg1"/>
          </a:solidFill>
        </p:spPr>
        <p:txBody>
          <a:bodyPr vert="horz" lIns="91436" tIns="45718" rIns="91436" bIns="45718" rtlCol="0" anchor="b">
            <a:noAutofit/>
          </a:bodyPr>
          <a:lstStyle>
            <a:lvl1pPr marL="0" algn="ctr" defTabSz="914354" rtl="0" eaLnBrk="1" latinLnBrk="0" hangingPunct="1">
              <a:lnSpc>
                <a:spcPct val="85000"/>
              </a:lnSpc>
              <a:spcBef>
                <a:spcPct val="0"/>
              </a:spcBef>
              <a:buNone/>
              <a:defRPr sz="4400" kern="1200" spc="-51" baseline="0">
                <a:solidFill>
                  <a:schemeClr val="tx1"/>
                </a:solidFill>
                <a:effectLst>
                  <a:outerShdw blurRad="50800" dist="38100" dir="2700000" algn="tl" rotWithShape="0">
                    <a:prstClr val="black">
                      <a:alpha val="40000"/>
                    </a:prstClr>
                  </a:outerShdw>
                </a:effectLst>
                <a:latin typeface="Berlin Sans FB Demi" panose="020E0802020502020306" pitchFamily="34" charset="0"/>
                <a:ea typeface="+mj-ea"/>
                <a:cs typeface="+mj-cs"/>
              </a:defRPr>
            </a:lvl1pPr>
          </a:lstStyle>
          <a:p>
            <a:r>
              <a:rPr lang="en-US" sz="3200" dirty="0"/>
              <a:t>Analysis of Hong Kong Protests</a:t>
            </a:r>
          </a:p>
        </p:txBody>
      </p:sp>
      <p:sp>
        <p:nvSpPr>
          <p:cNvPr id="5" name="Oval 4">
            <a:extLst>
              <a:ext uri="{FF2B5EF4-FFF2-40B4-BE49-F238E27FC236}">
                <a16:creationId xmlns:a16="http://schemas.microsoft.com/office/drawing/2014/main" id="{3D31172A-54E1-4273-9A04-E2803704BED2}"/>
              </a:ext>
            </a:extLst>
          </p:cNvPr>
          <p:cNvSpPr/>
          <p:nvPr/>
        </p:nvSpPr>
        <p:spPr>
          <a:xfrm>
            <a:off x="3271101" y="3657600"/>
            <a:ext cx="1847654" cy="3770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F9F0021B-59B2-4FEA-9E1D-EB71497E523D}"/>
              </a:ext>
            </a:extLst>
          </p:cNvPr>
          <p:cNvSpPr/>
          <p:nvPr/>
        </p:nvSpPr>
        <p:spPr>
          <a:xfrm>
            <a:off x="3198828" y="5297361"/>
            <a:ext cx="1847654" cy="3770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296FA22B-4293-4848-A7D6-3588A7E21C02}"/>
              </a:ext>
            </a:extLst>
          </p:cNvPr>
          <p:cNvSpPr/>
          <p:nvPr/>
        </p:nvSpPr>
        <p:spPr>
          <a:xfrm>
            <a:off x="3198828" y="4488479"/>
            <a:ext cx="1847654" cy="3770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75E2D530-4D12-461F-9A38-3585AA8DF734}"/>
              </a:ext>
            </a:extLst>
          </p:cNvPr>
          <p:cNvSpPr/>
          <p:nvPr/>
        </p:nvSpPr>
        <p:spPr>
          <a:xfrm>
            <a:off x="3293097" y="5728498"/>
            <a:ext cx="1847654" cy="3770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BB2593B1-436D-498B-AE55-947E3F7177CF}"/>
              </a:ext>
            </a:extLst>
          </p:cNvPr>
          <p:cNvSpPr/>
          <p:nvPr/>
        </p:nvSpPr>
        <p:spPr>
          <a:xfrm>
            <a:off x="3293097" y="4074947"/>
            <a:ext cx="1847654" cy="3770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549BA59D-768C-4D1A-ACEB-7CF2421044FE}"/>
              </a:ext>
            </a:extLst>
          </p:cNvPr>
          <p:cNvSpPr/>
          <p:nvPr/>
        </p:nvSpPr>
        <p:spPr>
          <a:xfrm>
            <a:off x="7734477" y="4095414"/>
            <a:ext cx="1847654" cy="3770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4B8DCE66-2CDA-4C65-8B0E-6124D6D4A4F1}"/>
              </a:ext>
            </a:extLst>
          </p:cNvPr>
          <p:cNvSpPr/>
          <p:nvPr/>
        </p:nvSpPr>
        <p:spPr>
          <a:xfrm>
            <a:off x="7674441" y="4510487"/>
            <a:ext cx="1967725" cy="39680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86E2C3CB-D1A5-4463-8A7D-664268A585B4}"/>
              </a:ext>
            </a:extLst>
          </p:cNvPr>
          <p:cNvSpPr/>
          <p:nvPr/>
        </p:nvSpPr>
        <p:spPr>
          <a:xfrm>
            <a:off x="7616429" y="3608850"/>
            <a:ext cx="2083751" cy="47457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D0FC03FA-B8F1-4CDF-9FFE-0ADE7E53E774}"/>
              </a:ext>
            </a:extLst>
          </p:cNvPr>
          <p:cNvSpPr/>
          <p:nvPr/>
        </p:nvSpPr>
        <p:spPr>
          <a:xfrm>
            <a:off x="7616429" y="5728498"/>
            <a:ext cx="2083750" cy="3770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54A416DC-ADA4-4DD7-99CB-F9AE26A90B74}"/>
              </a:ext>
            </a:extLst>
          </p:cNvPr>
          <p:cNvSpPr/>
          <p:nvPr/>
        </p:nvSpPr>
        <p:spPr>
          <a:xfrm>
            <a:off x="7734477" y="5307197"/>
            <a:ext cx="1967725" cy="39680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402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2073" y="3184494"/>
            <a:ext cx="3425601" cy="3425601"/>
          </a:xfrm>
          <a:prstGeom prst="rect">
            <a:avLst/>
          </a:prstGeom>
        </p:spPr>
      </p:pic>
      <p:sp>
        <p:nvSpPr>
          <p:cNvPr id="2" name="Title 1"/>
          <p:cNvSpPr>
            <a:spLocks noGrp="1"/>
          </p:cNvSpPr>
          <p:nvPr>
            <p:ph type="title"/>
          </p:nvPr>
        </p:nvSpPr>
        <p:spPr>
          <a:xfrm>
            <a:off x="-129080" y="109422"/>
            <a:ext cx="12367034" cy="738909"/>
          </a:xfrm>
        </p:spPr>
        <p:txBody>
          <a:bodyPr>
            <a:noAutofit/>
          </a:bodyPr>
          <a:lstStyle/>
          <a:p>
            <a:r>
              <a:rPr lang="en-US" sz="3600" b="1" dirty="0">
                <a:cs typeface="Helvetica"/>
              </a:rPr>
              <a:t>Multi-Genre Network Challenge: High-Dimensional Data too! </a:t>
            </a:r>
            <a:endParaRPr lang="en-US" sz="3600" b="1" dirty="0"/>
          </a:p>
        </p:txBody>
      </p:sp>
      <p:sp>
        <p:nvSpPr>
          <p:cNvPr id="3" name="Content Placeholder 2"/>
          <p:cNvSpPr>
            <a:spLocks noGrp="1"/>
          </p:cNvSpPr>
          <p:nvPr>
            <p:ph idx="1"/>
          </p:nvPr>
        </p:nvSpPr>
        <p:spPr>
          <a:xfrm>
            <a:off x="350983" y="1219200"/>
            <a:ext cx="4076162" cy="718242"/>
          </a:xfrm>
        </p:spPr>
        <p:txBody>
          <a:bodyPr/>
          <a:lstStyle/>
          <a:p>
            <a:r>
              <a:rPr lang="en-US" sz="2400" dirty="0">
                <a:ea typeface="Helvetica Light" charset="0"/>
                <a:cs typeface="Helvetica Light" charset="0"/>
              </a:rPr>
              <a:t>Adjacency Matrix</a:t>
            </a:r>
          </a:p>
        </p:txBody>
      </p:sp>
      <p:pic>
        <p:nvPicPr>
          <p:cNvPr id="7" name="Picture 6"/>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923411" y="1337700"/>
            <a:ext cx="1817287" cy="1077155"/>
          </a:xfrm>
          <a:prstGeom prst="rect">
            <a:avLst/>
          </a:prstGeom>
        </p:spPr>
      </p:pic>
      <p:graphicFrame>
        <p:nvGraphicFramePr>
          <p:cNvPr id="9" name="Table 8"/>
          <p:cNvGraphicFramePr>
            <a:graphicFrameLocks noGrp="1"/>
          </p:cNvGraphicFramePr>
          <p:nvPr/>
        </p:nvGraphicFramePr>
        <p:xfrm>
          <a:off x="267046" y="2308311"/>
          <a:ext cx="4326468" cy="3813576"/>
        </p:xfrm>
        <a:graphic>
          <a:graphicData uri="http://schemas.openxmlformats.org/drawingml/2006/table">
            <a:tbl>
              <a:tblPr/>
              <a:tblGrid>
                <a:gridCol w="360539">
                  <a:extLst>
                    <a:ext uri="{9D8B030D-6E8A-4147-A177-3AD203B41FA5}">
                      <a16:colId xmlns:a16="http://schemas.microsoft.com/office/drawing/2014/main" val="20000"/>
                    </a:ext>
                  </a:extLst>
                </a:gridCol>
                <a:gridCol w="360539">
                  <a:extLst>
                    <a:ext uri="{9D8B030D-6E8A-4147-A177-3AD203B41FA5}">
                      <a16:colId xmlns:a16="http://schemas.microsoft.com/office/drawing/2014/main" val="20001"/>
                    </a:ext>
                  </a:extLst>
                </a:gridCol>
                <a:gridCol w="360539">
                  <a:extLst>
                    <a:ext uri="{9D8B030D-6E8A-4147-A177-3AD203B41FA5}">
                      <a16:colId xmlns:a16="http://schemas.microsoft.com/office/drawing/2014/main" val="20002"/>
                    </a:ext>
                  </a:extLst>
                </a:gridCol>
                <a:gridCol w="360539">
                  <a:extLst>
                    <a:ext uri="{9D8B030D-6E8A-4147-A177-3AD203B41FA5}">
                      <a16:colId xmlns:a16="http://schemas.microsoft.com/office/drawing/2014/main" val="20003"/>
                    </a:ext>
                  </a:extLst>
                </a:gridCol>
                <a:gridCol w="360539">
                  <a:extLst>
                    <a:ext uri="{9D8B030D-6E8A-4147-A177-3AD203B41FA5}">
                      <a16:colId xmlns:a16="http://schemas.microsoft.com/office/drawing/2014/main" val="20004"/>
                    </a:ext>
                  </a:extLst>
                </a:gridCol>
                <a:gridCol w="360539">
                  <a:extLst>
                    <a:ext uri="{9D8B030D-6E8A-4147-A177-3AD203B41FA5}">
                      <a16:colId xmlns:a16="http://schemas.microsoft.com/office/drawing/2014/main" val="20005"/>
                    </a:ext>
                  </a:extLst>
                </a:gridCol>
                <a:gridCol w="360539">
                  <a:extLst>
                    <a:ext uri="{9D8B030D-6E8A-4147-A177-3AD203B41FA5}">
                      <a16:colId xmlns:a16="http://schemas.microsoft.com/office/drawing/2014/main" val="20006"/>
                    </a:ext>
                  </a:extLst>
                </a:gridCol>
                <a:gridCol w="360539">
                  <a:extLst>
                    <a:ext uri="{9D8B030D-6E8A-4147-A177-3AD203B41FA5}">
                      <a16:colId xmlns:a16="http://schemas.microsoft.com/office/drawing/2014/main" val="20007"/>
                    </a:ext>
                  </a:extLst>
                </a:gridCol>
                <a:gridCol w="360539">
                  <a:extLst>
                    <a:ext uri="{9D8B030D-6E8A-4147-A177-3AD203B41FA5}">
                      <a16:colId xmlns:a16="http://schemas.microsoft.com/office/drawing/2014/main" val="20008"/>
                    </a:ext>
                  </a:extLst>
                </a:gridCol>
                <a:gridCol w="360539">
                  <a:extLst>
                    <a:ext uri="{9D8B030D-6E8A-4147-A177-3AD203B41FA5}">
                      <a16:colId xmlns:a16="http://schemas.microsoft.com/office/drawing/2014/main" val="20009"/>
                    </a:ext>
                  </a:extLst>
                </a:gridCol>
                <a:gridCol w="360539">
                  <a:extLst>
                    <a:ext uri="{9D8B030D-6E8A-4147-A177-3AD203B41FA5}">
                      <a16:colId xmlns:a16="http://schemas.microsoft.com/office/drawing/2014/main" val="20010"/>
                    </a:ext>
                  </a:extLst>
                </a:gridCol>
                <a:gridCol w="360539">
                  <a:extLst>
                    <a:ext uri="{9D8B030D-6E8A-4147-A177-3AD203B41FA5}">
                      <a16:colId xmlns:a16="http://schemas.microsoft.com/office/drawing/2014/main" val="20011"/>
                    </a:ext>
                  </a:extLst>
                </a:gridCol>
              </a:tblGrid>
              <a:tr h="194418">
                <a:tc>
                  <a:txBody>
                    <a:bodyPr/>
                    <a:lstStyle/>
                    <a:p>
                      <a:pPr algn="ctr" fontAlgn="b"/>
                      <a:endParaRPr lang="en-US" sz="1400" b="0" i="0" u="none" strike="noStrike" dirty="0">
                        <a:solidFill>
                          <a:srgbClr val="000000"/>
                        </a:solidFill>
                        <a:effectLst/>
                        <a:latin typeface="Helvetica Light"/>
                        <a:cs typeface="Helvetica Light"/>
                      </a:endParaRPr>
                    </a:p>
                  </a:txBody>
                  <a:tcPr marL="10968" marR="10968" marT="10968"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w="12700" cap="flat" cmpd="sng" algn="ctr">
                      <a:solidFill>
                        <a:schemeClr val="tx1"/>
                      </a:solidFill>
                      <a:prstDash val="solid"/>
                      <a:round/>
                      <a:headEnd type="none" w="med" len="med"/>
                      <a:tailEnd type="none" w="med" len="med"/>
                    </a:lnT>
                    <a:lnB>
                      <a:noFill/>
                    </a:lnB>
                    <a:solidFill>
                      <a:srgbClr val="0070C0">
                        <a:alpha val="50000"/>
                      </a:srgbClr>
                    </a:solidFill>
                  </a:tcPr>
                </a:tc>
                <a:tc>
                  <a:txBody>
                    <a:bodyPr/>
                    <a:lstStyle/>
                    <a:p>
                      <a:pPr algn="ctr" fontAlgn="b"/>
                      <a:r>
                        <a:rPr lang="is-IS" sz="1400" b="0" i="0" u="none" strike="noStrike">
                          <a:solidFill>
                            <a:srgbClr val="000000"/>
                          </a:solidFill>
                          <a:effectLst/>
                          <a:latin typeface="Helvetica Light"/>
                          <a:cs typeface="Helvetica Light"/>
                        </a:rPr>
                        <a:t>2</a:t>
                      </a:r>
                    </a:p>
                  </a:txBody>
                  <a:tcPr marL="10968" marR="10968" marT="10968" marB="0" anchor="b">
                    <a:lnL>
                      <a:noFill/>
                    </a:lnL>
                    <a:lnR>
                      <a:noFill/>
                    </a:lnR>
                    <a:lnT w="12700" cap="flat" cmpd="sng" algn="ctr">
                      <a:solidFill>
                        <a:schemeClr val="tx1"/>
                      </a:solidFill>
                      <a:prstDash val="solid"/>
                      <a:round/>
                      <a:headEnd type="none" w="med" len="med"/>
                      <a:tailEnd type="none" w="med" len="med"/>
                    </a:lnT>
                    <a:lnB>
                      <a:noFill/>
                    </a:lnB>
                    <a:solidFill>
                      <a:srgbClr val="0070C0">
                        <a:alpha val="50000"/>
                      </a:srgbClr>
                    </a:solidFill>
                  </a:tcPr>
                </a:tc>
                <a:tc>
                  <a:txBody>
                    <a:bodyPr/>
                    <a:lstStyle/>
                    <a:p>
                      <a:pPr algn="ctr" fontAlgn="b"/>
                      <a:r>
                        <a:rPr lang="en-US" sz="1400" b="0" i="0" u="none" strike="noStrike" dirty="0">
                          <a:solidFill>
                            <a:srgbClr val="000000"/>
                          </a:solidFill>
                          <a:effectLst/>
                          <a:latin typeface="Helvetica Light"/>
                          <a:cs typeface="Helvetica Light"/>
                        </a:rPr>
                        <a:t>3</a:t>
                      </a:r>
                    </a:p>
                  </a:txBody>
                  <a:tcPr marL="10968" marR="10968" marT="10968" marB="0" anchor="b">
                    <a:lnL>
                      <a:noFill/>
                    </a:lnL>
                    <a:lnR>
                      <a:noFill/>
                    </a:lnR>
                    <a:lnT w="12700" cap="flat" cmpd="sng" algn="ctr">
                      <a:solidFill>
                        <a:schemeClr val="tx1"/>
                      </a:solidFill>
                      <a:prstDash val="solid"/>
                      <a:round/>
                      <a:headEnd type="none" w="med" len="med"/>
                      <a:tailEnd type="none" w="med" len="med"/>
                    </a:lnT>
                    <a:lnB>
                      <a:noFill/>
                    </a:lnB>
                    <a:solidFill>
                      <a:srgbClr val="0070C0">
                        <a:alpha val="50000"/>
                      </a:srgbClr>
                    </a:solidFill>
                  </a:tcPr>
                </a:tc>
                <a:tc>
                  <a:txBody>
                    <a:bodyPr/>
                    <a:lstStyle/>
                    <a:p>
                      <a:pPr algn="ctr" fontAlgn="b"/>
                      <a:r>
                        <a:rPr lang="en-US" sz="1400" b="0" i="0" u="none" strike="noStrike" dirty="0">
                          <a:solidFill>
                            <a:srgbClr val="000000"/>
                          </a:solidFill>
                          <a:effectLst/>
                          <a:latin typeface="Helvetica Light"/>
                          <a:cs typeface="Helvetica Light"/>
                        </a:rPr>
                        <a:t>4</a:t>
                      </a:r>
                    </a:p>
                  </a:txBody>
                  <a:tcPr marL="10968" marR="10968" marT="10968" marB="0" anchor="b">
                    <a:lnL>
                      <a:noFill/>
                    </a:lnL>
                    <a:lnR>
                      <a:noFill/>
                    </a:lnR>
                    <a:lnT w="12700" cap="flat" cmpd="sng" algn="ctr">
                      <a:solidFill>
                        <a:schemeClr val="tx1"/>
                      </a:solidFill>
                      <a:prstDash val="solid"/>
                      <a:round/>
                      <a:headEnd type="none" w="med" len="med"/>
                      <a:tailEnd type="none" w="med" len="med"/>
                    </a:lnT>
                    <a:lnB>
                      <a:noFill/>
                    </a:lnB>
                    <a:solidFill>
                      <a:srgbClr val="0070C0">
                        <a:alpha val="50000"/>
                      </a:srgbClr>
                    </a:solidFill>
                  </a:tcPr>
                </a:tc>
                <a:tc>
                  <a:txBody>
                    <a:bodyPr/>
                    <a:lstStyle/>
                    <a:p>
                      <a:pPr algn="ctr" fontAlgn="b"/>
                      <a:r>
                        <a:rPr lang="en-US" sz="1400" b="0" i="0" u="none" strike="noStrike" dirty="0">
                          <a:solidFill>
                            <a:srgbClr val="000000"/>
                          </a:solidFill>
                          <a:effectLst/>
                          <a:latin typeface="Helvetica Light"/>
                          <a:cs typeface="Helvetica Light"/>
                        </a:rPr>
                        <a:t>5</a:t>
                      </a:r>
                    </a:p>
                  </a:txBody>
                  <a:tcPr marL="10968" marR="10968" marT="10968" marB="0" anchor="b">
                    <a:lnL>
                      <a:noFill/>
                    </a:lnL>
                    <a:lnR>
                      <a:noFill/>
                    </a:lnR>
                    <a:lnT w="12700" cap="flat" cmpd="sng" algn="ctr">
                      <a:solidFill>
                        <a:schemeClr val="tx1"/>
                      </a:solidFill>
                      <a:prstDash val="solid"/>
                      <a:round/>
                      <a:headEnd type="none" w="med" len="med"/>
                      <a:tailEnd type="none" w="med" len="med"/>
                    </a:lnT>
                    <a:lnB>
                      <a:noFill/>
                    </a:lnB>
                    <a:solidFill>
                      <a:srgbClr val="0070C0">
                        <a:alpha val="50000"/>
                      </a:srgbClr>
                    </a:solidFill>
                  </a:tcPr>
                </a:tc>
                <a:tc>
                  <a:txBody>
                    <a:bodyPr/>
                    <a:lstStyle/>
                    <a:p>
                      <a:pPr algn="ctr" fontAlgn="b"/>
                      <a:r>
                        <a:rPr lang="en-US" sz="1400" b="0" i="0" u="none" strike="noStrike" dirty="0">
                          <a:solidFill>
                            <a:srgbClr val="000000"/>
                          </a:solidFill>
                          <a:effectLst/>
                          <a:latin typeface="Helvetica Light"/>
                          <a:cs typeface="Helvetica Light"/>
                        </a:rPr>
                        <a:t>6</a:t>
                      </a:r>
                    </a:p>
                  </a:txBody>
                  <a:tcPr marL="10968" marR="10968" marT="10968" marB="0" anchor="b">
                    <a:lnL>
                      <a:noFill/>
                    </a:lnL>
                    <a:lnR>
                      <a:noFill/>
                    </a:lnR>
                    <a:lnT w="12700" cap="flat" cmpd="sng" algn="ctr">
                      <a:solidFill>
                        <a:schemeClr val="tx1"/>
                      </a:solidFill>
                      <a:prstDash val="solid"/>
                      <a:round/>
                      <a:headEnd type="none" w="med" len="med"/>
                      <a:tailEnd type="none" w="med" len="med"/>
                    </a:lnT>
                    <a:lnB>
                      <a:noFill/>
                    </a:lnB>
                    <a:solidFill>
                      <a:srgbClr val="0070C0">
                        <a:alpha val="50000"/>
                      </a:srgbClr>
                    </a:solidFill>
                  </a:tcPr>
                </a:tc>
                <a:tc>
                  <a:txBody>
                    <a:bodyPr/>
                    <a:lstStyle/>
                    <a:p>
                      <a:pPr algn="ctr" fontAlgn="b"/>
                      <a:r>
                        <a:rPr lang="en-US" sz="1400" b="0" i="0" u="none" strike="noStrike" dirty="0">
                          <a:solidFill>
                            <a:srgbClr val="000000"/>
                          </a:solidFill>
                          <a:effectLst/>
                          <a:latin typeface="Helvetica Light"/>
                          <a:cs typeface="Helvetica Light"/>
                        </a:rPr>
                        <a:t>7</a:t>
                      </a:r>
                    </a:p>
                  </a:txBody>
                  <a:tcPr marL="10968" marR="10968" marT="10968" marB="0" anchor="b">
                    <a:lnL>
                      <a:noFill/>
                    </a:lnL>
                    <a:lnR>
                      <a:noFill/>
                    </a:lnR>
                    <a:lnT w="12700" cap="flat" cmpd="sng" algn="ctr">
                      <a:solidFill>
                        <a:schemeClr val="tx1"/>
                      </a:solidFill>
                      <a:prstDash val="solid"/>
                      <a:round/>
                      <a:headEnd type="none" w="med" len="med"/>
                      <a:tailEnd type="none" w="med" len="med"/>
                    </a:lnT>
                    <a:lnB>
                      <a:noFill/>
                    </a:lnB>
                    <a:solidFill>
                      <a:srgbClr val="0070C0">
                        <a:alpha val="50000"/>
                      </a:srgbClr>
                    </a:solidFill>
                  </a:tcPr>
                </a:tc>
                <a:tc>
                  <a:txBody>
                    <a:bodyPr/>
                    <a:lstStyle/>
                    <a:p>
                      <a:pPr algn="ctr" fontAlgn="b"/>
                      <a:r>
                        <a:rPr lang="is-IS" sz="1400" b="0" i="0" u="none" strike="noStrike" dirty="0">
                          <a:solidFill>
                            <a:srgbClr val="000000"/>
                          </a:solidFill>
                          <a:effectLst/>
                          <a:latin typeface="Helvetica Light"/>
                          <a:cs typeface="Helvetica Light"/>
                        </a:rPr>
                        <a:t>8</a:t>
                      </a:r>
                    </a:p>
                  </a:txBody>
                  <a:tcPr marL="10968" marR="10968" marT="10968" marB="0" anchor="b">
                    <a:lnL>
                      <a:noFill/>
                    </a:lnL>
                    <a:lnR>
                      <a:noFill/>
                    </a:lnR>
                    <a:lnT w="12700" cap="flat" cmpd="sng" algn="ctr">
                      <a:solidFill>
                        <a:schemeClr val="tx1"/>
                      </a:solidFill>
                      <a:prstDash val="solid"/>
                      <a:round/>
                      <a:headEnd type="none" w="med" len="med"/>
                      <a:tailEnd type="none" w="med" len="med"/>
                    </a:lnT>
                    <a:lnB>
                      <a:noFill/>
                    </a:lnB>
                    <a:solidFill>
                      <a:srgbClr val="0070C0">
                        <a:alpha val="50000"/>
                      </a:srgbClr>
                    </a:solidFill>
                  </a:tcPr>
                </a:tc>
                <a:tc>
                  <a:txBody>
                    <a:bodyPr/>
                    <a:lstStyle/>
                    <a:p>
                      <a:pPr algn="ctr" fontAlgn="b"/>
                      <a:r>
                        <a:rPr lang="en-US" sz="1400" b="0" i="0" u="none" strike="noStrike" dirty="0">
                          <a:solidFill>
                            <a:srgbClr val="000000"/>
                          </a:solidFill>
                          <a:effectLst/>
                          <a:latin typeface="Helvetica Light"/>
                          <a:cs typeface="Helvetica Light"/>
                        </a:rPr>
                        <a:t>9</a:t>
                      </a:r>
                    </a:p>
                  </a:txBody>
                  <a:tcPr marL="10968" marR="10968" marT="10968" marB="0" anchor="b">
                    <a:lnL>
                      <a:noFill/>
                    </a:lnL>
                    <a:lnR>
                      <a:noFill/>
                    </a:lnR>
                    <a:lnT w="12700" cap="flat" cmpd="sng" algn="ctr">
                      <a:solidFill>
                        <a:schemeClr val="tx1"/>
                      </a:solidFill>
                      <a:prstDash val="solid"/>
                      <a:round/>
                      <a:headEnd type="none" w="med" len="med"/>
                      <a:tailEnd type="none" w="med" len="med"/>
                    </a:lnT>
                    <a:lnB>
                      <a:noFill/>
                    </a:lnB>
                    <a:solidFill>
                      <a:srgbClr val="0070C0">
                        <a:alpha val="50000"/>
                      </a:srgbClr>
                    </a:solidFill>
                  </a:tcPr>
                </a:tc>
                <a:tc>
                  <a:txBody>
                    <a:bodyPr/>
                    <a:lstStyle/>
                    <a:p>
                      <a:pPr algn="ctr" fontAlgn="b"/>
                      <a:r>
                        <a:rPr lang="en-US" sz="1400" b="0" i="0" u="none" strike="noStrike" dirty="0">
                          <a:solidFill>
                            <a:srgbClr val="000000"/>
                          </a:solidFill>
                          <a:effectLst/>
                          <a:latin typeface="Helvetica Light"/>
                          <a:cs typeface="Helvetica Light"/>
                        </a:rPr>
                        <a:t>10</a:t>
                      </a:r>
                      <a:endParaRPr lang="ru-RU" sz="1400" b="0" i="0" u="none" strike="noStrike" dirty="0">
                        <a:solidFill>
                          <a:srgbClr val="000000"/>
                        </a:solidFill>
                        <a:effectLst/>
                        <a:latin typeface="Helvetica Light"/>
                        <a:cs typeface="Helvetica Light"/>
                      </a:endParaRPr>
                    </a:p>
                  </a:txBody>
                  <a:tcPr marL="10968" marR="10968" marT="10968" marB="0" anchor="b">
                    <a:lnL>
                      <a:noFill/>
                    </a:lnL>
                    <a:lnR>
                      <a:noFill/>
                    </a:lnR>
                    <a:lnT w="12700" cap="flat" cmpd="sng" algn="ctr">
                      <a:solidFill>
                        <a:schemeClr val="tx1"/>
                      </a:solidFill>
                      <a:prstDash val="solid"/>
                      <a:round/>
                      <a:headEnd type="none" w="med" len="med"/>
                      <a:tailEnd type="none" w="med" len="med"/>
                    </a:lnT>
                    <a:lnB>
                      <a:noFill/>
                    </a:lnB>
                    <a:solidFill>
                      <a:srgbClr val="0070C0">
                        <a:alpha val="50000"/>
                      </a:srgbClr>
                    </a:solidFill>
                  </a:tcPr>
                </a:tc>
                <a:tc>
                  <a:txBody>
                    <a:bodyPr/>
                    <a:lstStyle/>
                    <a:p>
                      <a:pPr algn="ctr" fontAlgn="b"/>
                      <a:r>
                        <a:rPr lang="mr-IN" sz="1400" b="0" i="0" u="none" strike="noStrike" dirty="0">
                          <a:solidFill>
                            <a:srgbClr val="000000"/>
                          </a:solidFill>
                          <a:effectLst/>
                          <a:latin typeface="Helvetica Light"/>
                          <a:cs typeface="Helvetica Light"/>
                        </a:rPr>
                        <a:t>…</a:t>
                      </a:r>
                      <a:endParaRPr lang="ru-RU" sz="1400" b="0" i="0" u="none" strike="noStrike" dirty="0">
                        <a:solidFill>
                          <a:srgbClr val="000000"/>
                        </a:solidFill>
                        <a:effectLst/>
                        <a:latin typeface="Helvetica Light"/>
                        <a:cs typeface="Helvetica Light"/>
                      </a:endParaRPr>
                    </a:p>
                  </a:txBody>
                  <a:tcPr marL="10968" marR="10968" marT="10968"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0070C0">
                        <a:alpha val="50000"/>
                      </a:srgbClr>
                    </a:solidFill>
                  </a:tcPr>
                </a:tc>
                <a:extLst>
                  <a:ext uri="{0D108BD9-81ED-4DB2-BD59-A6C34878D82A}">
                    <a16:rowId xmlns:a16="http://schemas.microsoft.com/office/drawing/2014/main" val="10000"/>
                  </a:ext>
                </a:extLst>
              </a:tr>
              <a:tr h="194418">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w="12700" cap="flat" cmpd="sng" algn="ctr">
                      <a:solidFill>
                        <a:schemeClr val="tx1"/>
                      </a:solidFill>
                      <a:prstDash val="solid"/>
                      <a:round/>
                      <a:headEnd type="none" w="med" len="med"/>
                      <a:tailEnd type="none" w="med" len="med"/>
                    </a:lnL>
                    <a:lnR>
                      <a:noFill/>
                    </a:lnR>
                    <a:lnT>
                      <a:noFill/>
                    </a:lnT>
                    <a:lnB>
                      <a:noFill/>
                    </a:lnB>
                    <a:solidFill>
                      <a:srgbClr val="0070C0">
                        <a:alpha val="50000"/>
                      </a:srgbClr>
                    </a:solid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mr-IN" sz="1400" b="0" i="0" u="none" strike="noStrike" dirty="0">
                          <a:solidFill>
                            <a:srgbClr val="000000"/>
                          </a:solidFill>
                          <a:effectLst/>
                          <a:latin typeface="Helvetica Light"/>
                          <a:cs typeface="Helvetica Light"/>
                        </a:rPr>
                        <a:t>…</a:t>
                      </a:r>
                      <a:endParaRPr lang="en-US" sz="1400" b="0" i="0" u="none" strike="noStrike" dirty="0">
                        <a:solidFill>
                          <a:srgbClr val="000000"/>
                        </a:solidFill>
                        <a:effectLst/>
                        <a:latin typeface="Helvetica Light"/>
                        <a:cs typeface="Helvetica Light"/>
                      </a:endParaRPr>
                    </a:p>
                  </a:txBody>
                  <a:tcPr marL="10968" marR="10968" marT="10968" marB="0" anchor="b">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10001"/>
                  </a:ext>
                </a:extLst>
              </a:tr>
              <a:tr h="194418">
                <a:tc>
                  <a:txBody>
                    <a:bodyPr/>
                    <a:lstStyle/>
                    <a:p>
                      <a:pPr algn="ctr" fontAlgn="b"/>
                      <a:r>
                        <a:rPr lang="is-IS" sz="1400" b="0" i="0" u="none" strike="noStrike" dirty="0">
                          <a:solidFill>
                            <a:srgbClr val="000000"/>
                          </a:solidFill>
                          <a:effectLst/>
                          <a:latin typeface="Helvetica Light"/>
                          <a:cs typeface="Helvetica Light"/>
                        </a:rPr>
                        <a:t>2</a:t>
                      </a:r>
                    </a:p>
                  </a:txBody>
                  <a:tcPr marL="10968" marR="10968" marT="10968" marB="0" anchor="b">
                    <a:lnL w="12700" cap="flat" cmpd="sng" algn="ctr">
                      <a:solidFill>
                        <a:schemeClr val="tx1"/>
                      </a:solidFill>
                      <a:prstDash val="solid"/>
                      <a:round/>
                      <a:headEnd type="none" w="med" len="med"/>
                      <a:tailEnd type="none" w="med" len="med"/>
                    </a:lnL>
                    <a:lnR>
                      <a:noFill/>
                    </a:lnR>
                    <a:lnT>
                      <a:noFill/>
                    </a:lnT>
                    <a:lnB>
                      <a:noFill/>
                    </a:lnB>
                    <a:solidFill>
                      <a:srgbClr val="0070C0">
                        <a:alpha val="50000"/>
                      </a:srgbClr>
                    </a:solid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mr-IN" sz="1400" b="0" i="0" u="none" strike="noStrike" dirty="0">
                          <a:solidFill>
                            <a:srgbClr val="000000"/>
                          </a:solidFill>
                          <a:effectLst/>
                          <a:latin typeface="Helvetica Light"/>
                          <a:cs typeface="Helvetica Light"/>
                        </a:rPr>
                        <a:t>…</a:t>
                      </a:r>
                      <a:endParaRPr lang="en-US" sz="1400" b="0" i="0" u="none" strike="noStrike" dirty="0">
                        <a:solidFill>
                          <a:srgbClr val="000000"/>
                        </a:solidFill>
                        <a:effectLst/>
                        <a:latin typeface="Helvetica Light"/>
                        <a:cs typeface="Helvetica Light"/>
                      </a:endParaRPr>
                    </a:p>
                  </a:txBody>
                  <a:tcPr marL="10968" marR="10968" marT="10968" marB="0" anchor="b">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10002"/>
                  </a:ext>
                </a:extLst>
              </a:tr>
              <a:tr h="194418">
                <a:tc>
                  <a:txBody>
                    <a:bodyPr/>
                    <a:lstStyle/>
                    <a:p>
                      <a:pPr algn="ctr" fontAlgn="b"/>
                      <a:r>
                        <a:rPr lang="en-US" sz="1400" b="0" i="0" u="none" strike="noStrike" dirty="0">
                          <a:solidFill>
                            <a:srgbClr val="000000"/>
                          </a:solidFill>
                          <a:effectLst/>
                          <a:latin typeface="Helvetica Light"/>
                          <a:cs typeface="Helvetica Light"/>
                        </a:rPr>
                        <a:t>3</a:t>
                      </a:r>
                    </a:p>
                  </a:txBody>
                  <a:tcPr marL="10968" marR="10968" marT="10968" marB="0" anchor="b">
                    <a:lnL w="12700" cap="flat" cmpd="sng" algn="ctr">
                      <a:solidFill>
                        <a:schemeClr val="tx1"/>
                      </a:solidFill>
                      <a:prstDash val="solid"/>
                      <a:round/>
                      <a:headEnd type="none" w="med" len="med"/>
                      <a:tailEnd type="none" w="med" len="med"/>
                    </a:lnL>
                    <a:lnR>
                      <a:noFill/>
                    </a:lnR>
                    <a:lnT>
                      <a:noFill/>
                    </a:lnT>
                    <a:lnB>
                      <a:noFill/>
                    </a:lnB>
                    <a:solidFill>
                      <a:srgbClr val="0070C0">
                        <a:alpha val="50000"/>
                      </a:srgbClr>
                    </a:solid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mr-IN" sz="1400" b="0" i="0" u="none" strike="noStrike" dirty="0">
                          <a:solidFill>
                            <a:srgbClr val="000000"/>
                          </a:solidFill>
                          <a:effectLst/>
                          <a:latin typeface="Helvetica Light"/>
                          <a:cs typeface="Helvetica Light"/>
                        </a:rPr>
                        <a:t>…</a:t>
                      </a:r>
                      <a:endParaRPr lang="en-US" sz="1400" b="0" i="0" u="none" strike="noStrike" dirty="0">
                        <a:solidFill>
                          <a:srgbClr val="000000"/>
                        </a:solidFill>
                        <a:effectLst/>
                        <a:latin typeface="Helvetica Light"/>
                        <a:cs typeface="Helvetica Light"/>
                      </a:endParaRPr>
                    </a:p>
                  </a:txBody>
                  <a:tcPr marL="10968" marR="10968" marT="10968" marB="0" anchor="b">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10003"/>
                  </a:ext>
                </a:extLst>
              </a:tr>
              <a:tr h="194418">
                <a:tc>
                  <a:txBody>
                    <a:bodyPr/>
                    <a:lstStyle/>
                    <a:p>
                      <a:pPr algn="ctr" fontAlgn="b"/>
                      <a:r>
                        <a:rPr lang="en-US" sz="1400" b="0" i="0" u="none" strike="noStrike" dirty="0">
                          <a:solidFill>
                            <a:srgbClr val="000000"/>
                          </a:solidFill>
                          <a:effectLst/>
                          <a:latin typeface="Helvetica Light"/>
                          <a:cs typeface="Helvetica Light"/>
                        </a:rPr>
                        <a:t>4</a:t>
                      </a:r>
                    </a:p>
                  </a:txBody>
                  <a:tcPr marL="10968" marR="10968" marT="10968" marB="0" anchor="b">
                    <a:lnL w="12700" cap="flat" cmpd="sng" algn="ctr">
                      <a:solidFill>
                        <a:schemeClr val="tx1"/>
                      </a:solidFill>
                      <a:prstDash val="solid"/>
                      <a:round/>
                      <a:headEnd type="none" w="med" len="med"/>
                      <a:tailEnd type="none" w="med" len="med"/>
                    </a:lnL>
                    <a:lnR>
                      <a:noFill/>
                    </a:lnR>
                    <a:lnT>
                      <a:noFill/>
                    </a:lnT>
                    <a:lnB>
                      <a:noFill/>
                    </a:lnB>
                    <a:solidFill>
                      <a:srgbClr val="0070C0">
                        <a:alpha val="50000"/>
                      </a:srgbClr>
                    </a:solid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mr-IN" sz="1400" b="0" i="0" u="none" strike="noStrike" dirty="0">
                          <a:solidFill>
                            <a:srgbClr val="000000"/>
                          </a:solidFill>
                          <a:effectLst/>
                          <a:latin typeface="Helvetica Light"/>
                          <a:cs typeface="Helvetica Light"/>
                        </a:rPr>
                        <a:t>…</a:t>
                      </a:r>
                      <a:endParaRPr lang="en-US" sz="1400" b="0" i="0" u="none" strike="noStrike" dirty="0">
                        <a:solidFill>
                          <a:srgbClr val="000000"/>
                        </a:solidFill>
                        <a:effectLst/>
                        <a:latin typeface="Helvetica Light"/>
                        <a:cs typeface="Helvetica Light"/>
                      </a:endParaRPr>
                    </a:p>
                  </a:txBody>
                  <a:tcPr marL="10968" marR="10968" marT="10968" marB="0" anchor="b">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10004"/>
                  </a:ext>
                </a:extLst>
              </a:tr>
              <a:tr h="194418">
                <a:tc>
                  <a:txBody>
                    <a:bodyPr/>
                    <a:lstStyle/>
                    <a:p>
                      <a:pPr algn="ctr" fontAlgn="b"/>
                      <a:r>
                        <a:rPr lang="en-US" sz="1400" b="0" i="0" u="none" strike="noStrike" dirty="0">
                          <a:solidFill>
                            <a:srgbClr val="000000"/>
                          </a:solidFill>
                          <a:effectLst/>
                          <a:latin typeface="Helvetica Light"/>
                          <a:cs typeface="Helvetica Light"/>
                        </a:rPr>
                        <a:t>5</a:t>
                      </a:r>
                    </a:p>
                  </a:txBody>
                  <a:tcPr marL="10968" marR="10968" marT="10968" marB="0" anchor="b">
                    <a:lnL w="12700" cap="flat" cmpd="sng" algn="ctr">
                      <a:solidFill>
                        <a:schemeClr val="tx1"/>
                      </a:solidFill>
                      <a:prstDash val="solid"/>
                      <a:round/>
                      <a:headEnd type="none" w="med" len="med"/>
                      <a:tailEnd type="none" w="med" len="med"/>
                    </a:lnL>
                    <a:lnR>
                      <a:noFill/>
                    </a:lnR>
                    <a:lnT>
                      <a:noFill/>
                    </a:lnT>
                    <a:lnB>
                      <a:noFill/>
                    </a:lnB>
                    <a:solidFill>
                      <a:srgbClr val="0070C0">
                        <a:alpha val="50000"/>
                      </a:srgbClr>
                    </a:solid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mr-IN" sz="1400" b="0" i="0" u="none" strike="noStrike" dirty="0">
                          <a:solidFill>
                            <a:srgbClr val="000000"/>
                          </a:solidFill>
                          <a:effectLst/>
                          <a:latin typeface="Helvetica Light"/>
                          <a:cs typeface="Helvetica Light"/>
                        </a:rPr>
                        <a:t>…</a:t>
                      </a:r>
                      <a:endParaRPr lang="en-US" sz="1400" b="0" i="0" u="none" strike="noStrike" dirty="0">
                        <a:solidFill>
                          <a:srgbClr val="000000"/>
                        </a:solidFill>
                        <a:effectLst/>
                        <a:latin typeface="Helvetica Light"/>
                        <a:cs typeface="Helvetica Light"/>
                      </a:endParaRPr>
                    </a:p>
                  </a:txBody>
                  <a:tcPr marL="10968" marR="10968" marT="10968" marB="0" anchor="b">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10005"/>
                  </a:ext>
                </a:extLst>
              </a:tr>
              <a:tr h="194418">
                <a:tc>
                  <a:txBody>
                    <a:bodyPr/>
                    <a:lstStyle/>
                    <a:p>
                      <a:pPr algn="ctr" fontAlgn="b"/>
                      <a:r>
                        <a:rPr lang="en-US" sz="1400" b="0" i="0" u="none" strike="noStrike" dirty="0">
                          <a:solidFill>
                            <a:srgbClr val="000000"/>
                          </a:solidFill>
                          <a:effectLst/>
                          <a:latin typeface="Helvetica Light"/>
                          <a:cs typeface="Helvetica Light"/>
                        </a:rPr>
                        <a:t>6</a:t>
                      </a:r>
                    </a:p>
                  </a:txBody>
                  <a:tcPr marL="10968" marR="10968" marT="10968" marB="0" anchor="b">
                    <a:lnL w="12700" cap="flat" cmpd="sng" algn="ctr">
                      <a:solidFill>
                        <a:schemeClr val="tx1"/>
                      </a:solidFill>
                      <a:prstDash val="solid"/>
                      <a:round/>
                      <a:headEnd type="none" w="med" len="med"/>
                      <a:tailEnd type="none" w="med" len="med"/>
                    </a:lnL>
                    <a:lnR>
                      <a:noFill/>
                    </a:lnR>
                    <a:lnT>
                      <a:noFill/>
                    </a:lnT>
                    <a:lnB>
                      <a:noFill/>
                    </a:lnB>
                    <a:solidFill>
                      <a:srgbClr val="0070C0">
                        <a:alpha val="50000"/>
                      </a:srgbClr>
                    </a:solid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mr-IN" sz="1400" b="0" i="0" u="none" strike="noStrike" dirty="0">
                          <a:solidFill>
                            <a:srgbClr val="000000"/>
                          </a:solidFill>
                          <a:effectLst/>
                          <a:latin typeface="Helvetica Light"/>
                          <a:cs typeface="Helvetica Light"/>
                        </a:rPr>
                        <a:t>…</a:t>
                      </a:r>
                      <a:endParaRPr lang="en-US" sz="1400" b="0" i="0" u="none" strike="noStrike" dirty="0">
                        <a:solidFill>
                          <a:srgbClr val="000000"/>
                        </a:solidFill>
                        <a:effectLst/>
                        <a:latin typeface="Helvetica Light"/>
                        <a:cs typeface="Helvetica Light"/>
                      </a:endParaRPr>
                    </a:p>
                  </a:txBody>
                  <a:tcPr marL="10968" marR="10968" marT="10968" marB="0" anchor="b">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10006"/>
                  </a:ext>
                </a:extLst>
              </a:tr>
              <a:tr h="194418">
                <a:tc>
                  <a:txBody>
                    <a:bodyPr/>
                    <a:lstStyle/>
                    <a:p>
                      <a:pPr algn="ctr" fontAlgn="b"/>
                      <a:r>
                        <a:rPr lang="en-US" sz="1400" b="0" i="0" u="none" strike="noStrike" dirty="0">
                          <a:solidFill>
                            <a:srgbClr val="000000"/>
                          </a:solidFill>
                          <a:effectLst/>
                          <a:latin typeface="Helvetica Light"/>
                          <a:cs typeface="Helvetica Light"/>
                        </a:rPr>
                        <a:t>7</a:t>
                      </a:r>
                    </a:p>
                  </a:txBody>
                  <a:tcPr marL="10968" marR="10968" marT="10968" marB="0" anchor="b">
                    <a:lnL w="12700" cap="flat" cmpd="sng" algn="ctr">
                      <a:solidFill>
                        <a:schemeClr val="tx1"/>
                      </a:solidFill>
                      <a:prstDash val="solid"/>
                      <a:round/>
                      <a:headEnd type="none" w="med" len="med"/>
                      <a:tailEnd type="none" w="med" len="med"/>
                    </a:lnL>
                    <a:lnR>
                      <a:noFill/>
                    </a:lnR>
                    <a:lnT>
                      <a:noFill/>
                    </a:lnT>
                    <a:lnB>
                      <a:noFill/>
                    </a:lnB>
                    <a:solidFill>
                      <a:srgbClr val="0070C0">
                        <a:alpha val="50000"/>
                      </a:srgbClr>
                    </a:solid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mr-IN" sz="1400" b="0" i="0" u="none" strike="noStrike" dirty="0">
                          <a:solidFill>
                            <a:srgbClr val="000000"/>
                          </a:solidFill>
                          <a:effectLst/>
                          <a:latin typeface="Helvetica Light"/>
                          <a:cs typeface="Helvetica Light"/>
                        </a:rPr>
                        <a:t>…</a:t>
                      </a:r>
                      <a:endParaRPr lang="en-US" sz="1400" b="0" i="0" u="none" strike="noStrike" dirty="0">
                        <a:solidFill>
                          <a:srgbClr val="000000"/>
                        </a:solidFill>
                        <a:effectLst/>
                        <a:latin typeface="Helvetica Light"/>
                        <a:cs typeface="Helvetica Light"/>
                      </a:endParaRPr>
                    </a:p>
                  </a:txBody>
                  <a:tcPr marL="10968" marR="10968" marT="10968" marB="0" anchor="b">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10007"/>
                  </a:ext>
                </a:extLst>
              </a:tr>
              <a:tr h="194418">
                <a:tc>
                  <a:txBody>
                    <a:bodyPr/>
                    <a:lstStyle/>
                    <a:p>
                      <a:pPr algn="ctr" fontAlgn="b"/>
                      <a:r>
                        <a:rPr lang="en-US" sz="1400" b="0" i="0" u="none" strike="noStrike" dirty="0">
                          <a:solidFill>
                            <a:srgbClr val="000000"/>
                          </a:solidFill>
                          <a:effectLst/>
                          <a:latin typeface="Helvetica Light"/>
                          <a:cs typeface="Helvetica Light"/>
                        </a:rPr>
                        <a:t>8</a:t>
                      </a:r>
                    </a:p>
                  </a:txBody>
                  <a:tcPr marL="10968" marR="10968" marT="10968" marB="0" anchor="b">
                    <a:lnL w="12700" cap="flat" cmpd="sng" algn="ctr">
                      <a:solidFill>
                        <a:schemeClr val="tx1"/>
                      </a:solidFill>
                      <a:prstDash val="solid"/>
                      <a:round/>
                      <a:headEnd type="none" w="med" len="med"/>
                      <a:tailEnd type="none" w="med" len="med"/>
                    </a:lnL>
                    <a:lnR>
                      <a:noFill/>
                    </a:lnR>
                    <a:lnT>
                      <a:noFill/>
                    </a:lnT>
                    <a:lnB>
                      <a:noFill/>
                    </a:lnB>
                    <a:solidFill>
                      <a:srgbClr val="0070C0">
                        <a:alpha val="50000"/>
                      </a:srgbClr>
                    </a:solid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mr-IN" sz="1400" b="0" i="0" u="none" strike="noStrike" dirty="0">
                          <a:solidFill>
                            <a:srgbClr val="000000"/>
                          </a:solidFill>
                          <a:effectLst/>
                          <a:latin typeface="Helvetica Light"/>
                          <a:cs typeface="Helvetica Light"/>
                        </a:rPr>
                        <a:t>…</a:t>
                      </a:r>
                      <a:endParaRPr lang="en-US" sz="1400" b="0" i="0" u="none" strike="noStrike" dirty="0">
                        <a:solidFill>
                          <a:srgbClr val="000000"/>
                        </a:solidFill>
                        <a:effectLst/>
                        <a:latin typeface="Helvetica Light"/>
                        <a:cs typeface="Helvetica Light"/>
                      </a:endParaRPr>
                    </a:p>
                  </a:txBody>
                  <a:tcPr marL="10968" marR="10968" marT="10968" marB="0" anchor="b">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10008"/>
                  </a:ext>
                </a:extLst>
              </a:tr>
              <a:tr h="194418">
                <a:tc>
                  <a:txBody>
                    <a:bodyPr/>
                    <a:lstStyle/>
                    <a:p>
                      <a:pPr algn="ctr" fontAlgn="b"/>
                      <a:r>
                        <a:rPr lang="is-IS" sz="1400" b="0" i="0" u="none" strike="noStrike" dirty="0">
                          <a:solidFill>
                            <a:srgbClr val="000000"/>
                          </a:solidFill>
                          <a:effectLst/>
                          <a:latin typeface="Helvetica Light"/>
                          <a:cs typeface="Helvetica Light"/>
                        </a:rPr>
                        <a:t>9</a:t>
                      </a:r>
                    </a:p>
                  </a:txBody>
                  <a:tcPr marL="10968" marR="10968" marT="10968" marB="0" anchor="b">
                    <a:lnL w="12700" cap="flat" cmpd="sng" algn="ctr">
                      <a:solidFill>
                        <a:schemeClr val="tx1"/>
                      </a:solidFill>
                      <a:prstDash val="solid"/>
                      <a:round/>
                      <a:headEnd type="none" w="med" len="med"/>
                      <a:tailEnd type="none" w="med" len="med"/>
                    </a:lnL>
                    <a:lnR>
                      <a:noFill/>
                    </a:lnR>
                    <a:lnT>
                      <a:noFill/>
                    </a:lnT>
                    <a:lnB>
                      <a:noFill/>
                    </a:lnB>
                    <a:solidFill>
                      <a:srgbClr val="0070C0">
                        <a:alpha val="50000"/>
                      </a:srgbClr>
                    </a:solid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mr-IN" sz="1400" b="0" i="0" u="none" strike="noStrike" dirty="0">
                          <a:solidFill>
                            <a:srgbClr val="000000"/>
                          </a:solidFill>
                          <a:effectLst/>
                          <a:latin typeface="Helvetica Light"/>
                          <a:cs typeface="Helvetica Light"/>
                        </a:rPr>
                        <a:t>…</a:t>
                      </a:r>
                      <a:endParaRPr lang="en-US" sz="1400" b="0" i="0" u="none" strike="noStrike" dirty="0">
                        <a:solidFill>
                          <a:srgbClr val="000000"/>
                        </a:solidFill>
                        <a:effectLst/>
                        <a:latin typeface="Helvetica Light"/>
                        <a:cs typeface="Helvetica Light"/>
                      </a:endParaRPr>
                    </a:p>
                  </a:txBody>
                  <a:tcPr marL="10968" marR="10968" marT="10968" marB="0" anchor="b">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10009"/>
                  </a:ext>
                </a:extLst>
              </a:tr>
              <a:tr h="194418">
                <a:tc>
                  <a:txBody>
                    <a:bodyPr/>
                    <a:lstStyle/>
                    <a:p>
                      <a:pPr algn="ctr" fontAlgn="b"/>
                      <a:r>
                        <a:rPr lang="is-IS" sz="1400" b="0" i="0" u="none" strike="noStrike" dirty="0">
                          <a:solidFill>
                            <a:srgbClr val="000000"/>
                          </a:solidFill>
                          <a:effectLst/>
                          <a:latin typeface="Helvetica Light"/>
                          <a:cs typeface="Helvetica Light"/>
                        </a:rPr>
                        <a:t>10</a:t>
                      </a:r>
                    </a:p>
                  </a:txBody>
                  <a:tcPr marL="10968" marR="10968" marT="10968" marB="0" anchor="b">
                    <a:lnL w="12700" cap="flat" cmpd="sng" algn="ctr">
                      <a:solidFill>
                        <a:schemeClr val="tx1"/>
                      </a:solidFill>
                      <a:prstDash val="solid"/>
                      <a:round/>
                      <a:headEnd type="none" w="med" len="med"/>
                      <a:tailEnd type="none" w="med" len="med"/>
                    </a:lnL>
                    <a:lnR>
                      <a:noFill/>
                    </a:lnR>
                    <a:lnT>
                      <a:noFill/>
                    </a:lnT>
                    <a:lnB>
                      <a:noFill/>
                    </a:lnB>
                    <a:solidFill>
                      <a:srgbClr val="0070C0">
                        <a:alpha val="50000"/>
                      </a:srgbClr>
                    </a:solid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mr-IN" sz="1400" b="0" i="0" u="none" strike="noStrike" dirty="0">
                          <a:solidFill>
                            <a:srgbClr val="000000"/>
                          </a:solidFill>
                          <a:effectLst/>
                          <a:latin typeface="Helvetica Light"/>
                          <a:cs typeface="Helvetica Light"/>
                        </a:rPr>
                        <a:t>…</a:t>
                      </a:r>
                      <a:endParaRPr lang="en-US" sz="1400" b="0" i="0" u="none" strike="noStrike" dirty="0">
                        <a:solidFill>
                          <a:srgbClr val="000000"/>
                        </a:solidFill>
                        <a:effectLst/>
                        <a:latin typeface="Helvetica Light"/>
                        <a:cs typeface="Helvetica Light"/>
                      </a:endParaRPr>
                    </a:p>
                  </a:txBody>
                  <a:tcPr marL="10968" marR="10968" marT="10968" marB="0" anchor="b">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10010"/>
                  </a:ext>
                </a:extLst>
              </a:tr>
              <a:tr h="194418">
                <a:tc>
                  <a:txBody>
                    <a:bodyPr/>
                    <a:lstStyle/>
                    <a:p>
                      <a:pPr algn="ctr" fontAlgn="b"/>
                      <a:r>
                        <a:rPr lang="en-US" sz="1400" b="0" i="0" u="none" strike="noStrike" dirty="0">
                          <a:solidFill>
                            <a:srgbClr val="000000"/>
                          </a:solidFill>
                          <a:effectLst/>
                          <a:latin typeface="Helvetica Light"/>
                          <a:cs typeface="Helvetica Light"/>
                        </a:rPr>
                        <a:t>11</a:t>
                      </a:r>
                    </a:p>
                  </a:txBody>
                  <a:tcPr marL="10968" marR="10968" marT="10968" marB="0" anchor="b">
                    <a:lnL w="12700" cap="flat" cmpd="sng" algn="ctr">
                      <a:solidFill>
                        <a:schemeClr val="tx1"/>
                      </a:solidFill>
                      <a:prstDash val="solid"/>
                      <a:round/>
                      <a:headEnd type="none" w="med" len="med"/>
                      <a:tailEnd type="none" w="med" len="med"/>
                    </a:lnL>
                    <a:lnR>
                      <a:noFill/>
                    </a:lnR>
                    <a:lnT>
                      <a:noFill/>
                    </a:lnT>
                    <a:lnB>
                      <a:noFill/>
                    </a:lnB>
                    <a:solidFill>
                      <a:srgbClr val="0070C0">
                        <a:alpha val="50000"/>
                      </a:srgbClr>
                    </a:solid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mr-IN" sz="1400" b="0" i="0" u="none" strike="noStrike" dirty="0">
                          <a:solidFill>
                            <a:srgbClr val="000000"/>
                          </a:solidFill>
                          <a:effectLst/>
                          <a:latin typeface="Helvetica Light"/>
                          <a:cs typeface="Helvetica Light"/>
                        </a:rPr>
                        <a:t>…</a:t>
                      </a:r>
                      <a:endParaRPr lang="en-US" sz="1400" b="0" i="0" u="none" strike="noStrike" dirty="0">
                        <a:solidFill>
                          <a:srgbClr val="000000"/>
                        </a:solidFill>
                        <a:effectLst/>
                        <a:latin typeface="Helvetica Light"/>
                        <a:cs typeface="Helvetica Light"/>
                      </a:endParaRPr>
                    </a:p>
                  </a:txBody>
                  <a:tcPr marL="10968" marR="10968" marT="10968" marB="0" anchor="b">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10011"/>
                  </a:ext>
                </a:extLst>
              </a:tr>
              <a:tr h="194418">
                <a:tc>
                  <a:txBody>
                    <a:bodyPr/>
                    <a:lstStyle/>
                    <a:p>
                      <a:pPr algn="ctr" fontAlgn="b"/>
                      <a:r>
                        <a:rPr lang="en-US" sz="1400" b="0" i="0" u="none" strike="noStrike" dirty="0">
                          <a:solidFill>
                            <a:srgbClr val="000000"/>
                          </a:solidFill>
                          <a:effectLst/>
                          <a:latin typeface="Helvetica Light"/>
                          <a:cs typeface="Helvetica Light"/>
                        </a:rPr>
                        <a:t>12</a:t>
                      </a:r>
                    </a:p>
                  </a:txBody>
                  <a:tcPr marL="10968" marR="10968" marT="10968" marB="0" anchor="b">
                    <a:lnL w="12700" cap="flat" cmpd="sng" algn="ctr">
                      <a:solidFill>
                        <a:schemeClr val="tx1"/>
                      </a:solidFill>
                      <a:prstDash val="solid"/>
                      <a:round/>
                      <a:headEnd type="none" w="med" len="med"/>
                      <a:tailEnd type="none" w="med" len="med"/>
                    </a:lnL>
                    <a:lnR>
                      <a:noFill/>
                    </a:lnR>
                    <a:lnT>
                      <a:noFill/>
                    </a:lnT>
                    <a:lnB>
                      <a:noFill/>
                    </a:lnB>
                    <a:solidFill>
                      <a:srgbClr val="0070C0">
                        <a:alpha val="50000"/>
                      </a:srgbClr>
                    </a:solid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mr-IN" sz="1400" b="0" i="0" u="none" strike="noStrike" dirty="0">
                          <a:solidFill>
                            <a:srgbClr val="000000"/>
                          </a:solidFill>
                          <a:effectLst/>
                          <a:latin typeface="Helvetica Light"/>
                          <a:cs typeface="Helvetica Light"/>
                        </a:rPr>
                        <a:t>…</a:t>
                      </a:r>
                      <a:endParaRPr lang="en-US" sz="1400" b="0" i="0" u="none" strike="noStrike" dirty="0">
                        <a:solidFill>
                          <a:srgbClr val="000000"/>
                        </a:solidFill>
                        <a:effectLst/>
                        <a:latin typeface="Helvetica Light"/>
                        <a:cs typeface="Helvetica Light"/>
                      </a:endParaRPr>
                    </a:p>
                  </a:txBody>
                  <a:tcPr marL="10968" marR="10968" marT="10968" marB="0" anchor="b">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10012"/>
                  </a:ext>
                </a:extLst>
              </a:tr>
              <a:tr h="194418">
                <a:tc>
                  <a:txBody>
                    <a:bodyPr/>
                    <a:lstStyle/>
                    <a:p>
                      <a:pPr algn="ctr" fontAlgn="b"/>
                      <a:r>
                        <a:rPr lang="is-IS" sz="1400" b="0" i="0" u="none" strike="noStrike" dirty="0">
                          <a:solidFill>
                            <a:srgbClr val="000000"/>
                          </a:solidFill>
                          <a:effectLst/>
                          <a:latin typeface="Helvetica Light"/>
                          <a:cs typeface="Helvetica Light"/>
                        </a:rPr>
                        <a:t>13</a:t>
                      </a:r>
                    </a:p>
                  </a:txBody>
                  <a:tcPr marL="10968" marR="10968" marT="10968" marB="0" anchor="b">
                    <a:lnL w="12700" cap="flat" cmpd="sng" algn="ctr">
                      <a:solidFill>
                        <a:schemeClr val="tx1"/>
                      </a:solidFill>
                      <a:prstDash val="solid"/>
                      <a:round/>
                      <a:headEnd type="none" w="med" len="med"/>
                      <a:tailEnd type="none" w="med" len="med"/>
                    </a:lnL>
                    <a:lnR>
                      <a:noFill/>
                    </a:lnR>
                    <a:lnT>
                      <a:noFill/>
                    </a:lnT>
                    <a:lnB>
                      <a:noFill/>
                    </a:lnB>
                    <a:solidFill>
                      <a:srgbClr val="0070C0">
                        <a:alpha val="50000"/>
                      </a:srgbClr>
                    </a:solid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mr-IN" sz="1400" b="0" i="0" u="none" strike="noStrike" dirty="0">
                          <a:solidFill>
                            <a:srgbClr val="000000"/>
                          </a:solidFill>
                          <a:effectLst/>
                          <a:latin typeface="Helvetica Light"/>
                          <a:cs typeface="Helvetica Light"/>
                        </a:rPr>
                        <a:t>…</a:t>
                      </a:r>
                      <a:endParaRPr lang="en-US" sz="1400" b="0" i="0" u="none" strike="noStrike" dirty="0">
                        <a:solidFill>
                          <a:srgbClr val="000000"/>
                        </a:solidFill>
                        <a:effectLst/>
                        <a:latin typeface="Helvetica Light"/>
                        <a:cs typeface="Helvetica Light"/>
                      </a:endParaRPr>
                    </a:p>
                  </a:txBody>
                  <a:tcPr marL="10968" marR="10968" marT="10968" marB="0" anchor="b">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10013"/>
                  </a:ext>
                </a:extLst>
              </a:tr>
              <a:tr h="194418">
                <a:tc>
                  <a:txBody>
                    <a:bodyPr/>
                    <a:lstStyle/>
                    <a:p>
                      <a:pPr algn="ctr" fontAlgn="b"/>
                      <a:r>
                        <a:rPr lang="en-US" sz="1400" b="0" i="0" u="none" strike="noStrike" dirty="0">
                          <a:solidFill>
                            <a:srgbClr val="000000"/>
                          </a:solidFill>
                          <a:effectLst/>
                          <a:latin typeface="Helvetica Light"/>
                          <a:cs typeface="Helvetica Light"/>
                        </a:rPr>
                        <a:t>14</a:t>
                      </a:r>
                    </a:p>
                  </a:txBody>
                  <a:tcPr marL="10968" marR="10968" marT="10968" marB="0" anchor="b">
                    <a:lnL w="12700" cap="flat" cmpd="sng" algn="ctr">
                      <a:solidFill>
                        <a:schemeClr val="tx1"/>
                      </a:solidFill>
                      <a:prstDash val="solid"/>
                      <a:round/>
                      <a:headEnd type="none" w="med" len="med"/>
                      <a:tailEnd type="none" w="med" len="med"/>
                    </a:lnL>
                    <a:lnR>
                      <a:noFill/>
                    </a:lnR>
                    <a:lnT>
                      <a:noFill/>
                    </a:lnT>
                    <a:lnB>
                      <a:noFill/>
                    </a:lnB>
                    <a:solidFill>
                      <a:srgbClr val="0070C0">
                        <a:alpha val="50000"/>
                      </a:srgbClr>
                    </a:solid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mr-IN" sz="1400" b="0" i="0" u="none" strike="noStrike" dirty="0">
                          <a:solidFill>
                            <a:srgbClr val="000000"/>
                          </a:solidFill>
                          <a:effectLst/>
                          <a:latin typeface="Helvetica Light"/>
                          <a:cs typeface="Helvetica Light"/>
                        </a:rPr>
                        <a:t>…</a:t>
                      </a:r>
                      <a:endParaRPr lang="en-US" sz="1400" b="0" i="0" u="none" strike="noStrike" dirty="0">
                        <a:solidFill>
                          <a:srgbClr val="000000"/>
                        </a:solidFill>
                        <a:effectLst/>
                        <a:latin typeface="Helvetica Light"/>
                        <a:cs typeface="Helvetica Light"/>
                      </a:endParaRPr>
                    </a:p>
                  </a:txBody>
                  <a:tcPr marL="10968" marR="10968" marT="10968" marB="0" anchor="b">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10014"/>
                  </a:ext>
                </a:extLst>
              </a:tr>
              <a:tr h="194418">
                <a:tc>
                  <a:txBody>
                    <a:bodyPr/>
                    <a:lstStyle/>
                    <a:p>
                      <a:pPr algn="ctr" fontAlgn="b"/>
                      <a:r>
                        <a:rPr lang="en-US" sz="1400" b="0" i="0" u="none" strike="noStrike" dirty="0">
                          <a:solidFill>
                            <a:srgbClr val="000000"/>
                          </a:solidFill>
                          <a:effectLst/>
                          <a:latin typeface="Helvetica Light"/>
                          <a:cs typeface="Helvetica Light"/>
                        </a:rPr>
                        <a:t>15</a:t>
                      </a:r>
                      <a:endParaRPr lang="ru-RU" sz="1400" b="0" i="0" u="none" strike="noStrike" dirty="0">
                        <a:solidFill>
                          <a:srgbClr val="000000"/>
                        </a:solidFill>
                        <a:effectLst/>
                        <a:latin typeface="Helvetica Light"/>
                        <a:cs typeface="Helvetica Light"/>
                      </a:endParaRPr>
                    </a:p>
                  </a:txBody>
                  <a:tcPr marL="10968" marR="10968" marT="10968" marB="0" anchor="b">
                    <a:lnL w="12700" cap="flat" cmpd="sng" algn="ctr">
                      <a:solidFill>
                        <a:schemeClr val="tx1"/>
                      </a:solidFill>
                      <a:prstDash val="solid"/>
                      <a:round/>
                      <a:headEnd type="none" w="med" len="med"/>
                      <a:tailEnd type="none" w="med" len="med"/>
                    </a:lnL>
                    <a:lnR>
                      <a:noFill/>
                    </a:lnR>
                    <a:lnT>
                      <a:noFill/>
                    </a:lnT>
                    <a:lnB>
                      <a:noFill/>
                    </a:lnB>
                    <a:solidFill>
                      <a:srgbClr val="0070C0">
                        <a:alpha val="50000"/>
                      </a:srgbClr>
                    </a:solid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1</a:t>
                      </a:r>
                    </a:p>
                  </a:txBody>
                  <a:tcPr marL="10968" marR="10968" marT="10968"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Helvetica Light"/>
                          <a:cs typeface="Helvetica Light"/>
                        </a:rPr>
                        <a:t>0</a:t>
                      </a:r>
                    </a:p>
                  </a:txBody>
                  <a:tcPr marL="10968" marR="10968" marT="10968" marB="0" anchor="b">
                    <a:lnL>
                      <a:noFill/>
                    </a:lnL>
                    <a:lnR>
                      <a:noFill/>
                    </a:lnR>
                    <a:lnT>
                      <a:noFill/>
                    </a:lnT>
                    <a:lnB>
                      <a:noFill/>
                    </a:lnB>
                    <a:noFill/>
                  </a:tcPr>
                </a:tc>
                <a:tc>
                  <a:txBody>
                    <a:bodyPr/>
                    <a:lstStyle/>
                    <a:p>
                      <a:pPr algn="ctr" fontAlgn="b"/>
                      <a:r>
                        <a:rPr lang="mr-IN" sz="1400" b="0" i="0" u="none" strike="noStrike" dirty="0">
                          <a:solidFill>
                            <a:srgbClr val="000000"/>
                          </a:solidFill>
                          <a:effectLst/>
                          <a:latin typeface="Helvetica Light"/>
                          <a:cs typeface="Helvetica Light"/>
                        </a:rPr>
                        <a:t>…</a:t>
                      </a:r>
                      <a:endParaRPr lang="en-US" sz="1400" b="0" i="0" u="none" strike="noStrike" dirty="0">
                        <a:solidFill>
                          <a:srgbClr val="000000"/>
                        </a:solidFill>
                        <a:effectLst/>
                        <a:latin typeface="Helvetica Light"/>
                        <a:cs typeface="Helvetica Light"/>
                      </a:endParaRPr>
                    </a:p>
                  </a:txBody>
                  <a:tcPr marL="10968" marR="10968" marT="10968" marB="0" anchor="b">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10015"/>
                  </a:ext>
                </a:extLst>
              </a:tr>
              <a:tr h="194418">
                <a:tc>
                  <a:txBody>
                    <a:bodyPr/>
                    <a:lstStyle/>
                    <a:p>
                      <a:pPr algn="ctr" fontAlgn="b"/>
                      <a:r>
                        <a:rPr lang="mr-IN" sz="1400" b="0" i="0" u="none" strike="noStrike" dirty="0">
                          <a:solidFill>
                            <a:srgbClr val="000000"/>
                          </a:solidFill>
                          <a:effectLst/>
                          <a:latin typeface="Helvetica Light"/>
                          <a:cs typeface="Helvetica Light"/>
                        </a:rPr>
                        <a:t>…</a:t>
                      </a:r>
                      <a:endParaRPr lang="ru-RU" sz="1400" b="0" i="0" u="none" strike="noStrike" dirty="0">
                        <a:solidFill>
                          <a:srgbClr val="000000"/>
                        </a:solidFill>
                        <a:effectLst/>
                        <a:latin typeface="Helvetica Light"/>
                        <a:cs typeface="Helvetica Light"/>
                      </a:endParaRPr>
                    </a:p>
                  </a:txBody>
                  <a:tcPr marL="10968" marR="10968" marT="10968" marB="0" anchor="b">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rgbClr val="0070C0">
                        <a:alpha val="50000"/>
                      </a:srgbClr>
                    </a:solidFill>
                  </a:tcPr>
                </a:tc>
                <a:tc>
                  <a:txBody>
                    <a:bodyPr/>
                    <a:lstStyle/>
                    <a:p>
                      <a:pPr algn="ctr" fontAlgn="b"/>
                      <a:r>
                        <a:rPr lang="mr-IN" sz="1400" b="0" i="0" u="none" strike="noStrike" dirty="0">
                          <a:solidFill>
                            <a:srgbClr val="000000"/>
                          </a:solidFill>
                          <a:effectLst/>
                          <a:latin typeface="Helvetica Light"/>
                          <a:cs typeface="Helvetica Light"/>
                        </a:rPr>
                        <a:t>…</a:t>
                      </a:r>
                      <a:endParaRPr lang="en-US" sz="1400" b="0" i="0" u="none" strike="noStrike" dirty="0">
                        <a:solidFill>
                          <a:srgbClr val="000000"/>
                        </a:solidFill>
                        <a:effectLst/>
                        <a:latin typeface="Helvetica Light"/>
                        <a:cs typeface="Helvetica Light"/>
                      </a:endParaRPr>
                    </a:p>
                  </a:txBody>
                  <a:tcPr marL="10968" marR="10968" marT="10968" marB="0" anchor="b">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fontAlgn="b"/>
                      <a:r>
                        <a:rPr lang="mr-IN" sz="1400" b="0" i="0" u="none" strike="noStrike" dirty="0">
                          <a:solidFill>
                            <a:srgbClr val="000000"/>
                          </a:solidFill>
                          <a:effectLst/>
                          <a:latin typeface="Helvetica Light"/>
                          <a:cs typeface="Helvetica Light"/>
                        </a:rPr>
                        <a:t>…</a:t>
                      </a:r>
                      <a:endParaRPr lang="en-US" sz="1400" b="0" i="0" u="none" strike="noStrike" dirty="0">
                        <a:solidFill>
                          <a:srgbClr val="000000"/>
                        </a:solidFill>
                        <a:effectLst/>
                        <a:latin typeface="Helvetica Light"/>
                        <a:cs typeface="Helvetica Light"/>
                      </a:endParaRPr>
                    </a:p>
                  </a:txBody>
                  <a:tcPr marL="10968" marR="10968" marT="10968" marB="0" anchor="b">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fontAlgn="b"/>
                      <a:r>
                        <a:rPr lang="mr-IN" sz="1400" b="0" i="0" u="none" strike="noStrike" dirty="0">
                          <a:solidFill>
                            <a:srgbClr val="000000"/>
                          </a:solidFill>
                          <a:effectLst/>
                          <a:latin typeface="Helvetica Light"/>
                          <a:cs typeface="Helvetica Light"/>
                        </a:rPr>
                        <a:t>…</a:t>
                      </a:r>
                      <a:endParaRPr lang="en-US" sz="1400" b="0" i="0" u="none" strike="noStrike" dirty="0">
                        <a:solidFill>
                          <a:srgbClr val="000000"/>
                        </a:solidFill>
                        <a:effectLst/>
                        <a:latin typeface="Helvetica Light"/>
                        <a:cs typeface="Helvetica Light"/>
                      </a:endParaRPr>
                    </a:p>
                  </a:txBody>
                  <a:tcPr marL="10968" marR="10968" marT="10968" marB="0" anchor="b">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fontAlgn="b"/>
                      <a:r>
                        <a:rPr lang="mr-IN" sz="1400" b="0" i="0" u="none" strike="noStrike" dirty="0">
                          <a:solidFill>
                            <a:srgbClr val="000000"/>
                          </a:solidFill>
                          <a:effectLst/>
                          <a:latin typeface="Helvetica Light"/>
                          <a:cs typeface="Helvetica Light"/>
                        </a:rPr>
                        <a:t>…</a:t>
                      </a:r>
                      <a:endParaRPr lang="en-US" sz="1400" b="0" i="0" u="none" strike="noStrike" dirty="0">
                        <a:solidFill>
                          <a:srgbClr val="000000"/>
                        </a:solidFill>
                        <a:effectLst/>
                        <a:latin typeface="Helvetica Light"/>
                        <a:cs typeface="Helvetica Light"/>
                      </a:endParaRPr>
                    </a:p>
                  </a:txBody>
                  <a:tcPr marL="10968" marR="10968" marT="10968" marB="0" anchor="b">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fontAlgn="b"/>
                      <a:r>
                        <a:rPr lang="mr-IN" sz="1400" b="0" i="0" u="none" strike="noStrike" dirty="0">
                          <a:solidFill>
                            <a:srgbClr val="000000"/>
                          </a:solidFill>
                          <a:effectLst/>
                          <a:latin typeface="Helvetica Light"/>
                          <a:cs typeface="Helvetica Light"/>
                        </a:rPr>
                        <a:t>…</a:t>
                      </a:r>
                      <a:endParaRPr lang="en-US" sz="1400" b="0" i="0" u="none" strike="noStrike" dirty="0">
                        <a:solidFill>
                          <a:srgbClr val="000000"/>
                        </a:solidFill>
                        <a:effectLst/>
                        <a:latin typeface="Helvetica Light"/>
                        <a:cs typeface="Helvetica Light"/>
                      </a:endParaRPr>
                    </a:p>
                  </a:txBody>
                  <a:tcPr marL="10968" marR="10968" marT="10968" marB="0" anchor="b">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fontAlgn="b"/>
                      <a:r>
                        <a:rPr lang="mr-IN" sz="1400" b="0" i="0" u="none" strike="noStrike" dirty="0">
                          <a:solidFill>
                            <a:srgbClr val="000000"/>
                          </a:solidFill>
                          <a:effectLst/>
                          <a:latin typeface="Helvetica Light"/>
                          <a:cs typeface="Helvetica Light"/>
                        </a:rPr>
                        <a:t>…</a:t>
                      </a:r>
                      <a:endParaRPr lang="en-US" sz="1400" b="0" i="0" u="none" strike="noStrike" dirty="0">
                        <a:solidFill>
                          <a:srgbClr val="000000"/>
                        </a:solidFill>
                        <a:effectLst/>
                        <a:latin typeface="Helvetica Light"/>
                        <a:cs typeface="Helvetica Light"/>
                      </a:endParaRPr>
                    </a:p>
                  </a:txBody>
                  <a:tcPr marL="10968" marR="10968" marT="10968" marB="0" anchor="b">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fontAlgn="b"/>
                      <a:r>
                        <a:rPr lang="mr-IN" sz="1400" b="0" i="0" u="none" strike="noStrike" dirty="0">
                          <a:solidFill>
                            <a:srgbClr val="000000"/>
                          </a:solidFill>
                          <a:effectLst/>
                          <a:latin typeface="Helvetica Light"/>
                          <a:cs typeface="Helvetica Light"/>
                        </a:rPr>
                        <a:t>…</a:t>
                      </a:r>
                      <a:endParaRPr lang="en-US" sz="1400" b="0" i="0" u="none" strike="noStrike" dirty="0">
                        <a:solidFill>
                          <a:srgbClr val="000000"/>
                        </a:solidFill>
                        <a:effectLst/>
                        <a:latin typeface="Helvetica Light"/>
                        <a:cs typeface="Helvetica Light"/>
                      </a:endParaRPr>
                    </a:p>
                  </a:txBody>
                  <a:tcPr marL="10968" marR="10968" marT="10968" marB="0" anchor="b">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fontAlgn="b"/>
                      <a:r>
                        <a:rPr lang="mr-IN" sz="1400" b="0" i="0" u="none" strike="noStrike" dirty="0">
                          <a:solidFill>
                            <a:srgbClr val="000000"/>
                          </a:solidFill>
                          <a:effectLst/>
                          <a:latin typeface="Helvetica Light"/>
                          <a:cs typeface="Helvetica Light"/>
                        </a:rPr>
                        <a:t>…</a:t>
                      </a:r>
                      <a:endParaRPr lang="en-US" sz="1400" b="0" i="0" u="none" strike="noStrike" dirty="0">
                        <a:solidFill>
                          <a:srgbClr val="000000"/>
                        </a:solidFill>
                        <a:effectLst/>
                        <a:latin typeface="Helvetica Light"/>
                        <a:cs typeface="Helvetica Light"/>
                      </a:endParaRPr>
                    </a:p>
                  </a:txBody>
                  <a:tcPr marL="10968" marR="10968" marT="10968" marB="0" anchor="b">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fontAlgn="b"/>
                      <a:r>
                        <a:rPr lang="mr-IN" sz="1400" b="0" i="0" u="none" strike="noStrike" dirty="0">
                          <a:solidFill>
                            <a:srgbClr val="000000"/>
                          </a:solidFill>
                          <a:effectLst/>
                          <a:latin typeface="Helvetica Light"/>
                          <a:cs typeface="Helvetica Light"/>
                        </a:rPr>
                        <a:t>…</a:t>
                      </a:r>
                      <a:endParaRPr lang="en-US" sz="1400" b="0" i="0" u="none" strike="noStrike" dirty="0">
                        <a:solidFill>
                          <a:srgbClr val="000000"/>
                        </a:solidFill>
                        <a:effectLst/>
                        <a:latin typeface="Helvetica Light"/>
                        <a:cs typeface="Helvetica Light"/>
                      </a:endParaRPr>
                    </a:p>
                  </a:txBody>
                  <a:tcPr marL="10968" marR="10968" marT="10968" marB="0" anchor="b">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fontAlgn="b"/>
                      <a:r>
                        <a:rPr lang="mr-IN" sz="1400" b="0" i="0" u="none" strike="noStrike" dirty="0">
                          <a:solidFill>
                            <a:srgbClr val="000000"/>
                          </a:solidFill>
                          <a:effectLst/>
                          <a:latin typeface="Helvetica Light"/>
                          <a:cs typeface="Helvetica Light"/>
                        </a:rPr>
                        <a:t>…</a:t>
                      </a:r>
                      <a:endParaRPr lang="en-US" sz="1400" b="0" i="0" u="none" strike="noStrike" dirty="0">
                        <a:solidFill>
                          <a:srgbClr val="000000"/>
                        </a:solidFill>
                        <a:effectLst/>
                        <a:latin typeface="Helvetica Light"/>
                        <a:cs typeface="Helvetica Light"/>
                      </a:endParaRPr>
                    </a:p>
                  </a:txBody>
                  <a:tcPr marL="10968" marR="10968" marT="10968" marB="0" anchor="b">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fontAlgn="b"/>
                      <a:r>
                        <a:rPr lang="mr-IN" sz="1400" b="0" i="0" u="none" strike="noStrike" dirty="0">
                          <a:solidFill>
                            <a:srgbClr val="000000"/>
                          </a:solidFill>
                          <a:effectLst/>
                          <a:latin typeface="Helvetica Light"/>
                          <a:cs typeface="Helvetica Light"/>
                        </a:rPr>
                        <a:t>…</a:t>
                      </a:r>
                      <a:endParaRPr lang="en-US" sz="1400" b="0" i="0" u="none" strike="noStrike" dirty="0">
                        <a:solidFill>
                          <a:srgbClr val="000000"/>
                        </a:solidFill>
                        <a:effectLst/>
                        <a:latin typeface="Helvetica Light"/>
                        <a:cs typeface="Helvetica Light"/>
                      </a:endParaRPr>
                    </a:p>
                  </a:txBody>
                  <a:tcPr marL="10968" marR="10968" marT="10968" marB="0" anchor="b">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bl>
          </a:graphicData>
        </a:graphic>
      </p:graphicFrame>
      <p:grpSp>
        <p:nvGrpSpPr>
          <p:cNvPr id="8" name="Group 7"/>
          <p:cNvGrpSpPr/>
          <p:nvPr/>
        </p:nvGrpSpPr>
        <p:grpSpPr>
          <a:xfrm>
            <a:off x="593769" y="2681914"/>
            <a:ext cx="3958760" cy="1568743"/>
            <a:chOff x="593769" y="2681914"/>
            <a:chExt cx="3958760" cy="1568743"/>
          </a:xfrm>
        </p:grpSpPr>
        <p:sp>
          <p:nvSpPr>
            <p:cNvPr id="10" name="Rectangle 9"/>
            <p:cNvSpPr/>
            <p:nvPr/>
          </p:nvSpPr>
          <p:spPr>
            <a:xfrm>
              <a:off x="593769" y="2681914"/>
              <a:ext cx="3958760" cy="221673"/>
            </a:xfrm>
            <a:prstGeom prst="rect">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593769" y="4028984"/>
              <a:ext cx="3958760" cy="221673"/>
            </a:xfrm>
            <a:prstGeom prst="rect">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2" name="Content Placeholder 2"/>
          <p:cNvSpPr txBox="1">
            <a:spLocks/>
          </p:cNvSpPr>
          <p:nvPr/>
        </p:nvSpPr>
        <p:spPr>
          <a:xfrm>
            <a:off x="4634499" y="2907959"/>
            <a:ext cx="3757574" cy="3549371"/>
          </a:xfrm>
          <a:prstGeom prst="rect">
            <a:avLst/>
          </a:prstGeom>
        </p:spPr>
        <p:txBody>
          <a:bodyPr vert="horz" lIns="91438" tIns="45719" rIns="91438" bIns="45719" rtlCol="0">
            <a:noAutofit/>
          </a:bodyPr>
          <a:lstStyle>
            <a:lvl1pPr marL="341313" indent="-341313" algn="l" defTabSz="914377"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400" kern="1200">
                <a:solidFill>
                  <a:schemeClr val="tx1"/>
                </a:solidFill>
                <a:latin typeface="+mn-lt"/>
                <a:ea typeface="+mn-ea"/>
                <a:cs typeface="+mn-cs"/>
              </a:defRPr>
            </a:lvl1pPr>
            <a:lvl2pPr marL="573088" indent="-373063" algn="l" defTabSz="914377"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400" kern="1200">
                <a:solidFill>
                  <a:schemeClr val="tx1"/>
                </a:solidFill>
                <a:latin typeface="+mn-lt"/>
                <a:ea typeface="+mn-ea"/>
                <a:cs typeface="+mn-cs"/>
              </a:defRPr>
            </a:lvl2pPr>
            <a:lvl3pPr marL="684196" indent="-300031" algn="l" defTabSz="914377"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400" kern="1200">
                <a:solidFill>
                  <a:schemeClr val="tx1"/>
                </a:solidFill>
                <a:latin typeface="+mn-lt"/>
                <a:ea typeface="+mn-ea"/>
                <a:cs typeface="+mn-cs"/>
              </a:defRPr>
            </a:lvl3pPr>
            <a:lvl4pPr marL="912813" indent="-290513" algn="l" defTabSz="914377"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400" kern="1200">
                <a:solidFill>
                  <a:schemeClr val="tx1"/>
                </a:solidFill>
                <a:latin typeface="+mn-lt"/>
                <a:ea typeface="+mn-ea"/>
                <a:cs typeface="+mn-cs"/>
              </a:defRPr>
            </a:lvl4pPr>
            <a:lvl5pPr marL="1143000" indent="-274638" algn="l" defTabSz="914377"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400" kern="1200">
                <a:solidFill>
                  <a:schemeClr val="tx1"/>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pPr>
              <a:buFont typeface="Wingdings" charset="2"/>
              <a:buChar char="q"/>
            </a:pPr>
            <a:r>
              <a:rPr lang="en-US" dirty="0">
                <a:solidFill>
                  <a:srgbClr val="000000"/>
                </a:solidFill>
                <a:ea typeface="Helvetica Light" charset="0"/>
                <a:cs typeface="Helvetica Light" charset="0"/>
              </a:rPr>
              <a:t>High-dimension:</a:t>
            </a:r>
          </a:p>
          <a:p>
            <a:pPr lvl="1">
              <a:buFont typeface="Wingdings" charset="2"/>
              <a:buChar char="q"/>
            </a:pPr>
            <a:r>
              <a:rPr lang="en-US" dirty="0">
                <a:solidFill>
                  <a:srgbClr val="000000"/>
                </a:solidFill>
                <a:ea typeface="Helvetica Light" charset="0"/>
                <a:cs typeface="Helvetica Light" charset="0"/>
              </a:rPr>
              <a:t>Facebook has </a:t>
            </a:r>
            <a:r>
              <a:rPr lang="en-US" dirty="0">
                <a:solidFill>
                  <a:srgbClr val="000000"/>
                </a:solidFill>
                <a:ea typeface="Helvetica" charset="0"/>
                <a:cs typeface="Helvetica" charset="0"/>
              </a:rPr>
              <a:t>1860 Million </a:t>
            </a:r>
            <a:r>
              <a:rPr lang="en-US" dirty="0">
                <a:solidFill>
                  <a:srgbClr val="000000"/>
                </a:solidFill>
                <a:ea typeface="Helvetica Light" charset="0"/>
                <a:cs typeface="Helvetica Light" charset="0"/>
              </a:rPr>
              <a:t>monthly active users (Mar. 2017)</a:t>
            </a:r>
          </a:p>
          <a:p>
            <a:pPr>
              <a:buFont typeface="Wingdings" charset="2"/>
              <a:buChar char="q"/>
            </a:pPr>
            <a:r>
              <a:rPr lang="en-US" dirty="0">
                <a:solidFill>
                  <a:srgbClr val="000000"/>
                </a:solidFill>
                <a:ea typeface="Helvetica Light" charset="0"/>
                <a:cs typeface="Helvetica Light" charset="0"/>
              </a:rPr>
              <a:t>Redundancy:</a:t>
            </a:r>
          </a:p>
          <a:p>
            <a:pPr lvl="1">
              <a:buFont typeface="Wingdings" charset="2"/>
              <a:buChar char="q"/>
            </a:pPr>
            <a:r>
              <a:rPr lang="en-US" dirty="0">
                <a:solidFill>
                  <a:srgbClr val="000000"/>
                </a:solidFill>
                <a:ea typeface="Helvetica Light" charset="0"/>
                <a:cs typeface="Helvetica Light" charset="0"/>
              </a:rPr>
              <a:t>Users in the same cluster are likely to be connected</a:t>
            </a:r>
          </a:p>
        </p:txBody>
      </p:sp>
      <p:pic>
        <p:nvPicPr>
          <p:cNvPr id="5" name="Picture 4"/>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aturation sat="225000"/>
                    </a14:imgEffect>
                    <a14:imgEffect>
                      <a14:brightnessContrast bright="-85000"/>
                    </a14:imgEffect>
                  </a14:imgLayer>
                </a14:imgProps>
              </a:ext>
            </a:extLst>
          </a:blip>
          <a:stretch>
            <a:fillRect/>
          </a:stretch>
        </p:blipFill>
        <p:spPr>
          <a:xfrm>
            <a:off x="9007557" y="1219200"/>
            <a:ext cx="2810117" cy="1827130"/>
          </a:xfrm>
          <a:prstGeom prst="rect">
            <a:avLst/>
          </a:prstGeom>
        </p:spPr>
      </p:pic>
    </p:spTree>
    <p:extLst>
      <p:ext uri="{BB962C8B-B14F-4D97-AF65-F5344CB8AC3E}">
        <p14:creationId xmlns:p14="http://schemas.microsoft.com/office/powerpoint/2010/main" val="9043646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474" y="221680"/>
            <a:ext cx="12488779" cy="738909"/>
          </a:xfrm>
        </p:spPr>
        <p:txBody>
          <a:bodyPr>
            <a:normAutofit/>
          </a:bodyPr>
          <a:lstStyle/>
          <a:p>
            <a:pPr defTabSz="1219110"/>
            <a:r>
              <a:rPr lang="en-US" altLang="zh-CN" b="1" dirty="0">
                <a:ea typeface="SimSun" panose="02010600030101010101" pitchFamily="2" charset="-122"/>
              </a:rPr>
              <a:t>Outline</a:t>
            </a:r>
            <a:endParaRPr lang="en-US" b="1" dirty="0">
              <a:solidFill>
                <a:prstClr val="black"/>
              </a:solidFill>
            </a:endParaRPr>
          </a:p>
        </p:txBody>
      </p:sp>
      <p:sp>
        <p:nvSpPr>
          <p:cNvPr id="3" name="Content Placeholder 2"/>
          <p:cNvSpPr>
            <a:spLocks noGrp="1"/>
          </p:cNvSpPr>
          <p:nvPr>
            <p:ph idx="1"/>
          </p:nvPr>
        </p:nvSpPr>
        <p:spPr>
          <a:xfrm>
            <a:off x="595410" y="1098627"/>
            <a:ext cx="10937009" cy="5575401"/>
          </a:xfrm>
          <a:ln>
            <a:noFill/>
          </a:ln>
        </p:spPr>
        <p:txBody>
          <a:bodyPr/>
          <a:lstStyle/>
          <a:p>
            <a:pPr defTabSz="1219110">
              <a:spcAft>
                <a:spcPts val="600"/>
              </a:spcAft>
            </a:pPr>
            <a:r>
              <a:rPr lang="en-US" dirty="0"/>
              <a:t>Text Mining, Text Similarity and Text Embedding</a:t>
            </a:r>
            <a:endParaRPr lang="en-US" altLang="zh-CN" dirty="0">
              <a:ea typeface="SimSun" panose="02010600030101010101" pitchFamily="2" charset="-122"/>
            </a:endParaRPr>
          </a:p>
          <a:p>
            <a:pPr>
              <a:spcAft>
                <a:spcPts val="600"/>
              </a:spcAft>
            </a:pPr>
            <a:r>
              <a:rPr lang="en-US" altLang="zh-CN" dirty="0"/>
              <a:t>U</a:t>
            </a:r>
            <a:r>
              <a:rPr lang="en-US" dirty="0"/>
              <a:t>n</a:t>
            </a:r>
            <a:r>
              <a:rPr lang="en-US" altLang="zh-CN" dirty="0"/>
              <a:t>supervised</a:t>
            </a:r>
            <a:r>
              <a:rPr lang="zh-CN" altLang="en-US" dirty="0"/>
              <a:t> </a:t>
            </a:r>
            <a:r>
              <a:rPr lang="en-US" altLang="zh-CN" dirty="0"/>
              <a:t>word</a:t>
            </a:r>
            <a:r>
              <a:rPr lang="zh-CN" altLang="en-US" dirty="0"/>
              <a:t> </a:t>
            </a:r>
            <a:r>
              <a:rPr lang="en-US" altLang="zh-CN" dirty="0"/>
              <a:t>embedding</a:t>
            </a:r>
          </a:p>
          <a:p>
            <a:pPr lvl="1">
              <a:spcAft>
                <a:spcPts val="600"/>
              </a:spcAft>
            </a:pPr>
            <a:r>
              <a:rPr lang="en-US" altLang="zh-CN" dirty="0"/>
              <a:t>Context-free representation:</a:t>
            </a:r>
          </a:p>
          <a:p>
            <a:pPr lvl="2">
              <a:spcAft>
                <a:spcPts val="600"/>
              </a:spcAft>
            </a:pPr>
            <a:r>
              <a:rPr lang="en-US" altLang="zh-CN" dirty="0"/>
              <a:t>Euclidean Embedding:</a:t>
            </a:r>
            <a:r>
              <a:rPr lang="zh-CN" altLang="en-US" dirty="0"/>
              <a:t> </a:t>
            </a:r>
            <a:r>
              <a:rPr lang="en-US" altLang="zh-CN" dirty="0"/>
              <a:t>Word2Vec, </a:t>
            </a:r>
            <a:r>
              <a:rPr lang="en-US" altLang="zh-CN" dirty="0" err="1"/>
              <a:t>GloVe</a:t>
            </a:r>
            <a:r>
              <a:rPr lang="en-US" altLang="zh-CN" dirty="0"/>
              <a:t>, </a:t>
            </a:r>
            <a:r>
              <a:rPr lang="en-US" altLang="zh-CN" dirty="0" err="1"/>
              <a:t>fastText</a:t>
            </a:r>
            <a:endParaRPr lang="en-US" altLang="zh-CN" dirty="0"/>
          </a:p>
          <a:p>
            <a:pPr lvl="3">
              <a:spcAft>
                <a:spcPts val="600"/>
              </a:spcAft>
            </a:pPr>
            <a:r>
              <a:rPr lang="en-US" dirty="0"/>
              <a:t>Local-Corpus Based Embedding</a:t>
            </a:r>
            <a:endParaRPr lang="en-US" altLang="zh-CN" dirty="0"/>
          </a:p>
          <a:p>
            <a:pPr lvl="2">
              <a:spcAft>
                <a:spcPts val="600"/>
              </a:spcAft>
            </a:pPr>
            <a:r>
              <a:rPr lang="en-US" altLang="zh-CN" dirty="0">
                <a:solidFill>
                  <a:schemeClr val="bg1">
                    <a:lumMod val="85000"/>
                  </a:schemeClr>
                </a:solidFill>
              </a:rPr>
              <a:t>Hyperbolic Embedding: </a:t>
            </a:r>
            <a:r>
              <a:rPr lang="en-US" altLang="zh-CN" dirty="0" err="1">
                <a:solidFill>
                  <a:schemeClr val="bg1">
                    <a:lumMod val="85000"/>
                  </a:schemeClr>
                </a:solidFill>
              </a:rPr>
              <a:t>Poincaré</a:t>
            </a:r>
            <a:r>
              <a:rPr lang="en-US" altLang="zh-CN" dirty="0">
                <a:solidFill>
                  <a:schemeClr val="bg1">
                    <a:lumMod val="85000"/>
                  </a:schemeClr>
                </a:solidFill>
              </a:rPr>
              <a:t> and Lorentz Embedding</a:t>
            </a:r>
          </a:p>
          <a:p>
            <a:pPr lvl="2">
              <a:spcAft>
                <a:spcPts val="600"/>
              </a:spcAft>
            </a:pPr>
            <a:r>
              <a:rPr lang="en-US" altLang="zh-CN" dirty="0">
                <a:solidFill>
                  <a:schemeClr val="bg1">
                    <a:lumMod val="85000"/>
                  </a:schemeClr>
                </a:solidFill>
              </a:rPr>
              <a:t>Spherical Text Embedding: </a:t>
            </a:r>
            <a:r>
              <a:rPr lang="en-US" altLang="zh-CN" dirty="0" err="1">
                <a:solidFill>
                  <a:schemeClr val="bg1">
                    <a:lumMod val="85000"/>
                  </a:schemeClr>
                </a:solidFill>
              </a:rPr>
              <a:t>JoSE</a:t>
            </a:r>
            <a:r>
              <a:rPr lang="en-US" altLang="zh-CN" dirty="0">
                <a:solidFill>
                  <a:schemeClr val="bg1">
                    <a:lumMod val="85000"/>
                  </a:schemeClr>
                </a:solidFill>
              </a:rPr>
              <a:t> (Joint Spherical Text Embedding)</a:t>
            </a:r>
          </a:p>
          <a:p>
            <a:pPr lvl="1">
              <a:spcAft>
                <a:spcPts val="600"/>
              </a:spcAft>
            </a:pPr>
            <a:r>
              <a:rPr lang="en-US" altLang="zh-CN" dirty="0"/>
              <a:t>Contextualized representation: </a:t>
            </a:r>
            <a:r>
              <a:rPr lang="en-US" altLang="zh-CN" dirty="0" err="1"/>
              <a:t>ELMo</a:t>
            </a:r>
            <a:r>
              <a:rPr lang="en-US" altLang="zh-CN" dirty="0"/>
              <a:t>, BERT, </a:t>
            </a:r>
            <a:r>
              <a:rPr lang="en-US" altLang="zh-CN" dirty="0" err="1"/>
              <a:t>XLNet</a:t>
            </a:r>
            <a:endParaRPr lang="en-US" altLang="zh-CN" dirty="0"/>
          </a:p>
          <a:p>
            <a:pPr>
              <a:spcAft>
                <a:spcPts val="600"/>
              </a:spcAft>
            </a:pPr>
            <a:r>
              <a:rPr lang="en-US" altLang="zh-CN" dirty="0" err="1">
                <a:solidFill>
                  <a:prstClr val="black"/>
                </a:solidFill>
              </a:rPr>
              <a:t>CatE</a:t>
            </a:r>
            <a:r>
              <a:rPr lang="en-US" altLang="zh-CN" dirty="0">
                <a:solidFill>
                  <a:prstClr val="black"/>
                </a:solidFill>
              </a:rPr>
              <a:t>: </a:t>
            </a:r>
            <a:r>
              <a:rPr lang="en-US" dirty="0"/>
              <a:t>Category-Name Guided Text Embedding</a:t>
            </a:r>
            <a:r>
              <a:rPr lang="en-US" dirty="0">
                <a:solidFill>
                  <a:prstClr val="black"/>
                </a:solidFill>
              </a:rPr>
              <a:t> for </a:t>
            </a:r>
            <a:r>
              <a:rPr lang="en-US" dirty="0"/>
              <a:t>Topic Mining </a:t>
            </a:r>
          </a:p>
          <a:p>
            <a:pPr>
              <a:spcAft>
                <a:spcPts val="600"/>
              </a:spcAft>
            </a:pPr>
            <a:r>
              <a:rPr lang="en-US" altLang="zh-CN" dirty="0">
                <a:solidFill>
                  <a:prstClr val="black"/>
                </a:solidFill>
              </a:rPr>
              <a:t>Looking Forward</a:t>
            </a:r>
          </a:p>
        </p:txBody>
      </p:sp>
      <p:sp>
        <p:nvSpPr>
          <p:cNvPr id="5" name="Striped Right Arrow 4"/>
          <p:cNvSpPr/>
          <p:nvPr/>
        </p:nvSpPr>
        <p:spPr>
          <a:xfrm rot="9056077">
            <a:off x="3769985" y="6079175"/>
            <a:ext cx="466531" cy="513889"/>
          </a:xfrm>
          <a:prstGeom prst="stripedRightArrow">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2145144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596" y="212802"/>
            <a:ext cx="12488779" cy="786988"/>
          </a:xfrm>
        </p:spPr>
        <p:txBody>
          <a:bodyPr>
            <a:noAutofit/>
          </a:bodyPr>
          <a:lstStyle/>
          <a:p>
            <a:pPr defTabSz="1219110">
              <a:spcBef>
                <a:spcPts val="1000"/>
              </a:spcBef>
              <a:spcAft>
                <a:spcPts val="600"/>
              </a:spcAft>
            </a:pPr>
            <a:r>
              <a:rPr lang="en-US" altLang="zh-CN" sz="3800" dirty="0">
                <a:solidFill>
                  <a:prstClr val="black"/>
                </a:solidFill>
                <a:effectLst>
                  <a:outerShdw blurRad="38100" dist="38100" dir="2700000" algn="tl">
                    <a:srgbClr val="000000">
                      <a:alpha val="43137"/>
                    </a:srgbClr>
                  </a:outerShdw>
                </a:effectLst>
              </a:rPr>
              <a:t>Looking Forward: </a:t>
            </a:r>
            <a:r>
              <a:rPr lang="en-US" altLang="zh-CN" sz="3800" dirty="0">
                <a:solidFill>
                  <a:prstClr val="black"/>
                </a:solidFill>
              </a:rPr>
              <a:t>Structural Mining of Massive Text Data</a:t>
            </a:r>
            <a:endParaRPr lang="en-US" altLang="zh-CN" sz="3800" dirty="0">
              <a:solidFill>
                <a:prstClr val="black"/>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96815" y="1158817"/>
            <a:ext cx="10908645" cy="5421092"/>
          </a:xfrm>
        </p:spPr>
        <p:txBody>
          <a:bodyPr/>
          <a:lstStyle/>
          <a:p>
            <a:pPr defTabSz="1219110"/>
            <a:r>
              <a:rPr lang="en-US" altLang="zh-CN" sz="2400" dirty="0">
                <a:solidFill>
                  <a:prstClr val="black"/>
                </a:solidFill>
              </a:rPr>
              <a:t>From big data to big knowledge</a:t>
            </a:r>
          </a:p>
          <a:p>
            <a:pPr lvl="1" defTabSz="1219110"/>
            <a:r>
              <a:rPr lang="en-US" altLang="zh-CN" sz="2400" dirty="0">
                <a:solidFill>
                  <a:prstClr val="black"/>
                </a:solidFill>
              </a:rPr>
              <a:t>A key problem: </a:t>
            </a:r>
            <a:r>
              <a:rPr lang="en-US" altLang="zh-CN" sz="2400" b="1" dirty="0">
                <a:solidFill>
                  <a:prstClr val="black"/>
                </a:solidFill>
              </a:rPr>
              <a:t>Structural mining of massive text data</a:t>
            </a:r>
          </a:p>
          <a:p>
            <a:pPr lvl="1" defTabSz="1219110"/>
            <a:r>
              <a:rPr lang="en-US" altLang="zh-CN" sz="2400" dirty="0">
                <a:solidFill>
                  <a:prstClr val="black"/>
                </a:solidFill>
              </a:rPr>
              <a:t>Lots to be explored!!!</a:t>
            </a:r>
          </a:p>
        </p:txBody>
      </p:sp>
      <p:grpSp>
        <p:nvGrpSpPr>
          <p:cNvPr id="59" name="Group 58"/>
          <p:cNvGrpSpPr/>
          <p:nvPr/>
        </p:nvGrpSpPr>
        <p:grpSpPr>
          <a:xfrm>
            <a:off x="756304" y="2353267"/>
            <a:ext cx="11131646" cy="4385669"/>
            <a:chOff x="291275" y="2448643"/>
            <a:chExt cx="11131646" cy="4385669"/>
          </a:xfrm>
        </p:grpSpPr>
        <p:pic>
          <p:nvPicPr>
            <p:cNvPr id="60" name="Picture 59"/>
            <p:cNvPicPr>
              <a:picLocks noChangeAspect="1"/>
            </p:cNvPicPr>
            <p:nvPr/>
          </p:nvPicPr>
          <p:blipFill>
            <a:blip r:embed="rId3"/>
            <a:stretch>
              <a:fillRect/>
            </a:stretch>
          </p:blipFill>
          <p:spPr>
            <a:xfrm>
              <a:off x="6960877" y="4967491"/>
              <a:ext cx="1633401" cy="1615352"/>
            </a:xfrm>
            <a:prstGeom prst="rect">
              <a:avLst/>
            </a:prstGeom>
          </p:spPr>
        </p:pic>
        <p:pic>
          <p:nvPicPr>
            <p:cNvPr id="61" name="Picture 60" descr="news.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222" y="3195021"/>
              <a:ext cx="1741746" cy="1618106"/>
            </a:xfrm>
            <a:prstGeom prst="rect">
              <a:avLst/>
            </a:prstGeom>
          </p:spPr>
        </p:pic>
        <p:grpSp>
          <p:nvGrpSpPr>
            <p:cNvPr id="62" name="Group 61"/>
            <p:cNvGrpSpPr/>
            <p:nvPr/>
          </p:nvGrpSpPr>
          <p:grpSpPr>
            <a:xfrm>
              <a:off x="3380592" y="4760246"/>
              <a:ext cx="1876196" cy="1640321"/>
              <a:chOff x="3687430" y="5942152"/>
              <a:chExt cx="1495460" cy="1876306"/>
            </a:xfrm>
          </p:grpSpPr>
          <p:pic>
            <p:nvPicPr>
              <p:cNvPr id="84" name="Picture 83" descr="yiokg7ri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01564" y="7111209"/>
                <a:ext cx="170580" cy="378464"/>
              </a:xfrm>
              <a:prstGeom prst="rect">
                <a:avLst/>
              </a:prstGeom>
            </p:spPr>
          </p:pic>
          <p:pic>
            <p:nvPicPr>
              <p:cNvPr id="85" name="Picture 84" descr="yiokg7ri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3223" y="6432009"/>
                <a:ext cx="170580" cy="378464"/>
              </a:xfrm>
              <a:prstGeom prst="rect">
                <a:avLst/>
              </a:prstGeom>
            </p:spPr>
          </p:pic>
          <p:pic>
            <p:nvPicPr>
              <p:cNvPr id="86" name="Picture 85" descr="yiokg7ri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0785" y="5942152"/>
                <a:ext cx="170580" cy="378464"/>
              </a:xfrm>
              <a:prstGeom prst="rect">
                <a:avLst/>
              </a:prstGeom>
            </p:spPr>
          </p:pic>
          <p:pic>
            <p:nvPicPr>
              <p:cNvPr id="87" name="Picture 86" descr="download (2).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87430" y="6135195"/>
                <a:ext cx="316057" cy="406716"/>
              </a:xfrm>
              <a:prstGeom prst="rect">
                <a:avLst/>
              </a:prstGeom>
            </p:spPr>
          </p:pic>
          <p:pic>
            <p:nvPicPr>
              <p:cNvPr id="88" name="Picture 87" descr="download (2).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6833" y="6526843"/>
                <a:ext cx="316057" cy="406716"/>
              </a:xfrm>
              <a:prstGeom prst="rect">
                <a:avLst/>
              </a:prstGeom>
            </p:spPr>
          </p:pic>
          <p:pic>
            <p:nvPicPr>
              <p:cNvPr id="89" name="Picture 88" descr="download (2).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87430" y="7411742"/>
                <a:ext cx="316057" cy="406716"/>
              </a:xfrm>
              <a:prstGeom prst="rect">
                <a:avLst/>
              </a:prstGeom>
            </p:spPr>
          </p:pic>
          <p:pic>
            <p:nvPicPr>
              <p:cNvPr id="90" name="Picture 89" descr="download (2).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8804" y="7082957"/>
                <a:ext cx="316057" cy="406716"/>
              </a:xfrm>
              <a:prstGeom prst="rect">
                <a:avLst/>
              </a:prstGeom>
            </p:spPr>
          </p:pic>
          <p:pic>
            <p:nvPicPr>
              <p:cNvPr id="91" name="Picture 90" descr="yiokg7ri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38224" y="6704493"/>
                <a:ext cx="170580" cy="378464"/>
              </a:xfrm>
              <a:prstGeom prst="rect">
                <a:avLst/>
              </a:prstGeom>
            </p:spPr>
          </p:pic>
          <p:pic>
            <p:nvPicPr>
              <p:cNvPr id="92" name="Picture 91" descr="ie_Clipart_Fre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564682" y="5980169"/>
                <a:ext cx="351123" cy="451840"/>
              </a:xfrm>
              <a:prstGeom prst="rect">
                <a:avLst/>
              </a:prstGeom>
            </p:spPr>
          </p:pic>
          <p:pic>
            <p:nvPicPr>
              <p:cNvPr id="93" name="Picture 92" descr="co_Clipart_Free.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420887" y="7366618"/>
                <a:ext cx="351123" cy="451840"/>
              </a:xfrm>
              <a:prstGeom prst="rect">
                <a:avLst/>
              </a:prstGeom>
            </p:spPr>
          </p:pic>
          <p:pic>
            <p:nvPicPr>
              <p:cNvPr id="94" name="Picture 93" descr="fr_Clipart_Free.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750442" y="6816397"/>
                <a:ext cx="351123" cy="451840"/>
              </a:xfrm>
              <a:prstGeom prst="rect">
                <a:avLst/>
              </a:prstGeom>
            </p:spPr>
          </p:pic>
        </p:grpSp>
        <p:pic>
          <p:nvPicPr>
            <p:cNvPr id="63" name="Picture 62" descr="spider_web_diagram.gi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00817" y="2728664"/>
              <a:ext cx="2330671" cy="2220520"/>
            </a:xfrm>
            <a:prstGeom prst="rect">
              <a:avLst/>
            </a:prstGeom>
          </p:spPr>
        </p:pic>
        <p:sp>
          <p:nvSpPr>
            <p:cNvPr id="64" name="Right Arrow 63"/>
            <p:cNvSpPr/>
            <p:nvPr/>
          </p:nvSpPr>
          <p:spPr>
            <a:xfrm rot="20352864">
              <a:off x="2489060" y="3334094"/>
              <a:ext cx="608467" cy="48578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65" name="Right Arrow 64"/>
            <p:cNvSpPr/>
            <p:nvPr/>
          </p:nvSpPr>
          <p:spPr>
            <a:xfrm rot="1167124">
              <a:off x="5954856" y="3470527"/>
              <a:ext cx="525113" cy="48578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66" name="Right Arrow 65"/>
            <p:cNvSpPr/>
            <p:nvPr/>
          </p:nvSpPr>
          <p:spPr>
            <a:xfrm rot="1117103">
              <a:off x="9034460" y="3634915"/>
              <a:ext cx="525113" cy="48578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67" name="Right Arrow 66"/>
            <p:cNvSpPr/>
            <p:nvPr/>
          </p:nvSpPr>
          <p:spPr>
            <a:xfrm rot="1167124">
              <a:off x="2522017" y="5176756"/>
              <a:ext cx="525113" cy="48578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pic>
          <p:nvPicPr>
            <p:cNvPr id="68" name="Picture 67"/>
            <p:cNvPicPr>
              <a:picLocks noChangeAspect="1"/>
            </p:cNvPicPr>
            <p:nvPr/>
          </p:nvPicPr>
          <p:blipFill>
            <a:blip r:embed="rId11"/>
            <a:stretch>
              <a:fillRect/>
            </a:stretch>
          </p:blipFill>
          <p:spPr>
            <a:xfrm>
              <a:off x="3447126" y="2569793"/>
              <a:ext cx="2076396" cy="1021178"/>
            </a:xfrm>
            <a:prstGeom prst="rect">
              <a:avLst/>
            </a:prstGeom>
          </p:spPr>
        </p:pic>
        <p:sp>
          <p:nvSpPr>
            <p:cNvPr id="69" name="Right Arrow 68"/>
            <p:cNvSpPr/>
            <p:nvPr/>
          </p:nvSpPr>
          <p:spPr>
            <a:xfrm rot="20352864">
              <a:off x="5936881" y="4914560"/>
              <a:ext cx="608467" cy="48578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70" name="Right Arrow 69"/>
            <p:cNvSpPr/>
            <p:nvPr/>
          </p:nvSpPr>
          <p:spPr>
            <a:xfrm>
              <a:off x="2696529" y="4234465"/>
              <a:ext cx="3577590" cy="26378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71" name="Curved Left Arrow 70"/>
            <p:cNvSpPr/>
            <p:nvPr/>
          </p:nvSpPr>
          <p:spPr>
            <a:xfrm>
              <a:off x="4469364" y="3754227"/>
              <a:ext cx="436622" cy="114852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72" name="Curved Left Arrow 71"/>
            <p:cNvSpPr/>
            <p:nvPr/>
          </p:nvSpPr>
          <p:spPr>
            <a:xfrm rot="10800000">
              <a:off x="3681018" y="3727041"/>
              <a:ext cx="436622" cy="114852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73" name="TextBox 72"/>
            <p:cNvSpPr txBox="1"/>
            <p:nvPr/>
          </p:nvSpPr>
          <p:spPr>
            <a:xfrm>
              <a:off x="6700188" y="2448643"/>
              <a:ext cx="2137410" cy="384721"/>
            </a:xfrm>
            <a:prstGeom prst="rect">
              <a:avLst/>
            </a:prstGeom>
            <a:solidFill>
              <a:srgbClr val="FFFF00"/>
            </a:solidFill>
          </p:spPr>
          <p:txBody>
            <a:bodyPr wrap="square" rtlCol="0">
              <a:spAutoFit/>
            </a:bodyPr>
            <a:lstStyle/>
            <a:p>
              <a:pPr algn="ctr"/>
              <a:r>
                <a:rPr lang="en-US" dirty="0" err="1">
                  <a:solidFill>
                    <a:srgbClr val="000000"/>
                  </a:solidFill>
                </a:rPr>
                <a:t>Heterog</a:t>
              </a:r>
              <a:r>
                <a:rPr lang="en-US" dirty="0">
                  <a:solidFill>
                    <a:srgbClr val="000000"/>
                  </a:solidFill>
                </a:rPr>
                <a:t>. networks</a:t>
              </a:r>
            </a:p>
          </p:txBody>
        </p:sp>
        <p:sp>
          <p:nvSpPr>
            <p:cNvPr id="74" name="TextBox 73"/>
            <p:cNvSpPr txBox="1"/>
            <p:nvPr/>
          </p:nvSpPr>
          <p:spPr>
            <a:xfrm>
              <a:off x="4868080" y="3472428"/>
              <a:ext cx="947321" cy="384721"/>
            </a:xfrm>
            <a:prstGeom prst="rect">
              <a:avLst/>
            </a:prstGeom>
            <a:solidFill>
              <a:srgbClr val="FFFF00"/>
            </a:solidFill>
          </p:spPr>
          <p:txBody>
            <a:bodyPr wrap="square" rtlCol="0">
              <a:spAutoFit/>
            </a:bodyPr>
            <a:lstStyle/>
            <a:p>
              <a:pPr algn="ctr"/>
              <a:r>
                <a:rPr lang="en-US" dirty="0">
                  <a:solidFill>
                    <a:srgbClr val="000000"/>
                  </a:solidFill>
                </a:rPr>
                <a:t>Phrases</a:t>
              </a:r>
            </a:p>
          </p:txBody>
        </p:sp>
        <p:sp>
          <p:nvSpPr>
            <p:cNvPr id="75" name="TextBox 74"/>
            <p:cNvSpPr txBox="1"/>
            <p:nvPr/>
          </p:nvSpPr>
          <p:spPr>
            <a:xfrm>
              <a:off x="3425792" y="6449591"/>
              <a:ext cx="1655058" cy="384721"/>
            </a:xfrm>
            <a:prstGeom prst="rect">
              <a:avLst/>
            </a:prstGeom>
            <a:solidFill>
              <a:srgbClr val="FFFF00"/>
            </a:solidFill>
          </p:spPr>
          <p:txBody>
            <a:bodyPr wrap="square" rtlCol="0">
              <a:spAutoFit/>
            </a:bodyPr>
            <a:lstStyle/>
            <a:p>
              <a:pPr algn="ctr"/>
              <a:r>
                <a:rPr lang="en-US" dirty="0">
                  <a:solidFill>
                    <a:srgbClr val="000000"/>
                  </a:solidFill>
                </a:rPr>
                <a:t>Typed entities</a:t>
              </a:r>
            </a:p>
          </p:txBody>
        </p:sp>
        <p:sp>
          <p:nvSpPr>
            <p:cNvPr id="76" name="TextBox 75"/>
            <p:cNvSpPr txBox="1"/>
            <p:nvPr/>
          </p:nvSpPr>
          <p:spPr>
            <a:xfrm>
              <a:off x="556493" y="2810300"/>
              <a:ext cx="1521698" cy="384721"/>
            </a:xfrm>
            <a:prstGeom prst="rect">
              <a:avLst/>
            </a:prstGeom>
            <a:solidFill>
              <a:srgbClr val="FFFF00"/>
            </a:solidFill>
          </p:spPr>
          <p:txBody>
            <a:bodyPr wrap="square" rtlCol="0">
              <a:spAutoFit/>
            </a:bodyPr>
            <a:lstStyle/>
            <a:p>
              <a:pPr algn="ctr"/>
              <a:r>
                <a:rPr lang="en-US" dirty="0">
                  <a:solidFill>
                    <a:srgbClr val="000000"/>
                  </a:solidFill>
                </a:rPr>
                <a:t>Text Corpus</a:t>
              </a:r>
            </a:p>
          </p:txBody>
        </p:sp>
        <p:sp>
          <p:nvSpPr>
            <p:cNvPr id="77" name="TextBox 76"/>
            <p:cNvSpPr txBox="1"/>
            <p:nvPr/>
          </p:nvSpPr>
          <p:spPr>
            <a:xfrm>
              <a:off x="9875689" y="5515336"/>
              <a:ext cx="1547232" cy="384721"/>
            </a:xfrm>
            <a:prstGeom prst="rect">
              <a:avLst/>
            </a:prstGeom>
            <a:solidFill>
              <a:srgbClr val="FFFF00"/>
            </a:solidFill>
          </p:spPr>
          <p:txBody>
            <a:bodyPr wrap="square" rtlCol="0">
              <a:spAutoFit/>
            </a:bodyPr>
            <a:lstStyle/>
            <a:p>
              <a:pPr algn="ctr"/>
              <a:r>
                <a:rPr lang="en-US" dirty="0">
                  <a:solidFill>
                    <a:srgbClr val="000000"/>
                  </a:solidFill>
                </a:rPr>
                <a:t>Knowledge </a:t>
              </a:r>
            </a:p>
          </p:txBody>
        </p:sp>
        <p:pic>
          <p:nvPicPr>
            <p:cNvPr id="78" name="Picture 77"/>
            <p:cNvPicPr>
              <a:picLocks noChangeAspect="1"/>
            </p:cNvPicPr>
            <p:nvPr/>
          </p:nvPicPr>
          <p:blipFill>
            <a:blip r:embed="rId12"/>
            <a:stretch>
              <a:fillRect/>
            </a:stretch>
          </p:blipFill>
          <p:spPr>
            <a:xfrm>
              <a:off x="9875689" y="3353658"/>
              <a:ext cx="1336134" cy="2025399"/>
            </a:xfrm>
            <a:prstGeom prst="rect">
              <a:avLst/>
            </a:prstGeom>
          </p:spPr>
        </p:pic>
        <p:pic>
          <p:nvPicPr>
            <p:cNvPr id="79" name="Picture 78"/>
            <p:cNvPicPr>
              <a:picLocks noChangeAspect="1"/>
            </p:cNvPicPr>
            <p:nvPr/>
          </p:nvPicPr>
          <p:blipFill>
            <a:blip r:embed="rId13"/>
            <a:stretch>
              <a:fillRect/>
            </a:stretch>
          </p:blipFill>
          <p:spPr>
            <a:xfrm>
              <a:off x="534326" y="5173461"/>
              <a:ext cx="1613241" cy="1479623"/>
            </a:xfrm>
            <a:prstGeom prst="rect">
              <a:avLst/>
            </a:prstGeom>
          </p:spPr>
        </p:pic>
        <p:sp>
          <p:nvSpPr>
            <p:cNvPr id="80" name="TextBox 79"/>
            <p:cNvSpPr txBox="1"/>
            <p:nvPr/>
          </p:nvSpPr>
          <p:spPr>
            <a:xfrm>
              <a:off x="291275" y="6134981"/>
              <a:ext cx="1299732" cy="384721"/>
            </a:xfrm>
            <a:prstGeom prst="rect">
              <a:avLst/>
            </a:prstGeom>
            <a:solidFill>
              <a:srgbClr val="FFFF00"/>
            </a:solidFill>
          </p:spPr>
          <p:txBody>
            <a:bodyPr wrap="square" rtlCol="0">
              <a:spAutoFit/>
            </a:bodyPr>
            <a:lstStyle/>
            <a:p>
              <a:pPr algn="ctr"/>
              <a:r>
                <a:rPr lang="en-US" dirty="0">
                  <a:solidFill>
                    <a:srgbClr val="000000"/>
                  </a:solidFill>
                </a:rPr>
                <a:t>General KB</a:t>
              </a:r>
            </a:p>
          </p:txBody>
        </p:sp>
        <p:sp>
          <p:nvSpPr>
            <p:cNvPr id="81" name="Plus 80"/>
            <p:cNvSpPr/>
            <p:nvPr/>
          </p:nvSpPr>
          <p:spPr>
            <a:xfrm>
              <a:off x="1087983" y="4756120"/>
              <a:ext cx="458718" cy="506367"/>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2" name="TextBox 81"/>
            <p:cNvSpPr txBox="1"/>
            <p:nvPr/>
          </p:nvSpPr>
          <p:spPr>
            <a:xfrm>
              <a:off x="6500817" y="6387764"/>
              <a:ext cx="2799852" cy="384721"/>
            </a:xfrm>
            <a:prstGeom prst="rect">
              <a:avLst/>
            </a:prstGeom>
            <a:solidFill>
              <a:srgbClr val="FFFF00"/>
            </a:solidFill>
          </p:spPr>
          <p:txBody>
            <a:bodyPr wrap="square" rtlCol="0">
              <a:spAutoFit/>
            </a:bodyPr>
            <a:lstStyle/>
            <a:p>
              <a:pPr algn="ctr"/>
              <a:r>
                <a:rPr lang="en-US">
                  <a:solidFill>
                    <a:srgbClr val="000000"/>
                  </a:solidFill>
                </a:rPr>
                <a:t>Multi-dimensional Cubes</a:t>
              </a:r>
              <a:endParaRPr lang="en-US" dirty="0">
                <a:solidFill>
                  <a:srgbClr val="000000"/>
                </a:solidFill>
              </a:endParaRPr>
            </a:p>
          </p:txBody>
        </p:sp>
        <p:sp>
          <p:nvSpPr>
            <p:cNvPr id="83" name="Right Arrow 82"/>
            <p:cNvSpPr/>
            <p:nvPr/>
          </p:nvSpPr>
          <p:spPr>
            <a:xfrm rot="19741956">
              <a:off x="9080106" y="4848218"/>
              <a:ext cx="525113" cy="48578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grpSp>
    </p:spTree>
    <p:extLst>
      <p:ext uri="{BB962C8B-B14F-4D97-AF65-F5344CB8AC3E}">
        <p14:creationId xmlns:p14="http://schemas.microsoft.com/office/powerpoint/2010/main" val="2730015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Summary</a:t>
            </a:r>
          </a:p>
        </p:txBody>
      </p:sp>
      <p:sp>
        <p:nvSpPr>
          <p:cNvPr id="3" name="Content Placeholder 2"/>
          <p:cNvSpPr>
            <a:spLocks noGrp="1"/>
          </p:cNvSpPr>
          <p:nvPr>
            <p:ph idx="1"/>
          </p:nvPr>
        </p:nvSpPr>
        <p:spPr>
          <a:xfrm>
            <a:off x="651659" y="1228078"/>
            <a:ext cx="10825343" cy="5420372"/>
          </a:xfrm>
        </p:spPr>
        <p:txBody>
          <a:bodyPr/>
          <a:lstStyle/>
          <a:p>
            <a:r>
              <a:rPr lang="en-US" sz="2400" dirty="0">
                <a:cs typeface="Helvetica"/>
              </a:rPr>
              <a:t>Big data and big network challenge: The curse of high dimensionality</a:t>
            </a:r>
          </a:p>
          <a:p>
            <a:r>
              <a:rPr lang="en-US" sz="2400" dirty="0"/>
              <a:t>Embedding:  A powerful new approach </a:t>
            </a:r>
          </a:p>
          <a:p>
            <a:pPr lvl="1"/>
            <a:r>
              <a:rPr lang="en-US" sz="2400" dirty="0"/>
              <a:t>Mapping high dimensional data into low-dimensional vector space</a:t>
            </a:r>
          </a:p>
          <a:p>
            <a:r>
              <a:rPr lang="en-US" sz="2400" dirty="0"/>
              <a:t>Tons of research work on embedding (we focus on text analysis)</a:t>
            </a:r>
          </a:p>
          <a:p>
            <a:pPr lvl="1"/>
            <a:r>
              <a:rPr lang="en-US" sz="2400" dirty="0"/>
              <a:t>Word embedding from massive text data: Word2Vec (</a:t>
            </a:r>
            <a:r>
              <a:rPr lang="en-US" sz="2400" dirty="0" err="1"/>
              <a:t>Mikolov</a:t>
            </a:r>
            <a:r>
              <a:rPr lang="en-US" sz="2400" dirty="0"/>
              <a:t> et al. NIPS’2013)</a:t>
            </a:r>
          </a:p>
          <a:p>
            <a:pPr lvl="1"/>
            <a:r>
              <a:rPr lang="en-US" sz="2400" dirty="0"/>
              <a:t>Spherical text embedding (Meng et al. NeurIPS’19)</a:t>
            </a:r>
          </a:p>
          <a:p>
            <a:r>
              <a:rPr lang="en-US" sz="2400" dirty="0"/>
              <a:t>Broad applications</a:t>
            </a:r>
          </a:p>
          <a:p>
            <a:pPr lvl="1"/>
            <a:r>
              <a:rPr lang="en-US" sz="2400" dirty="0"/>
              <a:t>Word/phrase similarity analysis, document clustering, classification, …</a:t>
            </a:r>
          </a:p>
          <a:p>
            <a:pPr lvl="1"/>
            <a:r>
              <a:rPr lang="en-US" sz="2400" dirty="0"/>
              <a:t>Discriminative topic mining</a:t>
            </a:r>
          </a:p>
          <a:p>
            <a:r>
              <a:rPr lang="en-US" sz="2400" dirty="0"/>
              <a:t>Future work</a:t>
            </a:r>
          </a:p>
          <a:p>
            <a:pPr lvl="1"/>
            <a:r>
              <a:rPr lang="en-US" sz="2400" dirty="0"/>
              <a:t>A lot of exciting work to come</a:t>
            </a:r>
          </a:p>
        </p:txBody>
      </p:sp>
    </p:spTree>
    <p:extLst>
      <p:ext uri="{BB962C8B-B14F-4D97-AF65-F5344CB8AC3E}">
        <p14:creationId xmlns:p14="http://schemas.microsoft.com/office/powerpoint/2010/main" val="9819353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 (I)</a:t>
            </a:r>
          </a:p>
        </p:txBody>
      </p:sp>
      <p:sp>
        <p:nvSpPr>
          <p:cNvPr id="3" name="Content Placeholder 2"/>
          <p:cNvSpPr>
            <a:spLocks noGrp="1"/>
          </p:cNvSpPr>
          <p:nvPr>
            <p:ph idx="1"/>
          </p:nvPr>
        </p:nvSpPr>
        <p:spPr>
          <a:xfrm>
            <a:off x="558958" y="1167829"/>
            <a:ext cx="11161990" cy="5327240"/>
          </a:xfrm>
        </p:spPr>
        <p:txBody>
          <a:bodyPr/>
          <a:lstStyle/>
          <a:p>
            <a:r>
              <a:rPr lang="en-US" sz="1800" dirty="0"/>
              <a:t>A. Banerjee, I. S. Dhillon, J. Ghosh, and S. Sra. Clustering on the unit hypersphere using von mises-fisher distributions. Journal of Machine Learning Research, 6:1345–1382, 2005</a:t>
            </a:r>
          </a:p>
          <a:p>
            <a:r>
              <a:rPr lang="en-US" sz="1800" dirty="0"/>
              <a:t>K. </a:t>
            </a:r>
            <a:r>
              <a:rPr lang="en-US" sz="1800" dirty="0" err="1"/>
              <a:t>Batmanghelich</a:t>
            </a:r>
            <a:r>
              <a:rPr lang="en-US" sz="1800" dirty="0"/>
              <a:t>, A. </a:t>
            </a:r>
            <a:r>
              <a:rPr lang="en-US" sz="1800" dirty="0" err="1"/>
              <a:t>Saeedi</a:t>
            </a:r>
            <a:r>
              <a:rPr lang="en-US" sz="1800" dirty="0"/>
              <a:t>, K. Narasimhan, and S. J. Gershman. Nonparametric spherical topic modeling with word embeddings. In ACL, 2016</a:t>
            </a:r>
          </a:p>
          <a:p>
            <a:r>
              <a:rPr lang="en-US" sz="1800" dirty="0"/>
              <a:t>P. Bojanowski, E. Grave, A. </a:t>
            </a:r>
            <a:r>
              <a:rPr lang="en-US" sz="1800" dirty="0" err="1"/>
              <a:t>Joulin</a:t>
            </a:r>
            <a:r>
              <a:rPr lang="en-US" sz="1800" dirty="0"/>
              <a:t>, and T. </a:t>
            </a:r>
            <a:r>
              <a:rPr lang="en-US" sz="1800" dirty="0" err="1"/>
              <a:t>Mikolov</a:t>
            </a:r>
            <a:r>
              <a:rPr lang="en-US" sz="1800" dirty="0"/>
              <a:t>. Enriching word vectors with </a:t>
            </a:r>
            <a:r>
              <a:rPr lang="en-US" sz="1800" dirty="0" err="1"/>
              <a:t>subword</a:t>
            </a:r>
            <a:r>
              <a:rPr lang="en-US" sz="1800" dirty="0"/>
              <a:t> information. TACL, 2017</a:t>
            </a:r>
          </a:p>
          <a:p>
            <a:r>
              <a:rPr lang="en-US" sz="1800" dirty="0"/>
              <a:t>S. </a:t>
            </a:r>
            <a:r>
              <a:rPr lang="en-US" sz="1800" dirty="0" err="1"/>
              <a:t>Bonnabel</a:t>
            </a:r>
            <a:r>
              <a:rPr lang="en-US" sz="1800" dirty="0"/>
              <a:t>. Stochastic gradient descent on Riemannian manifolds. IEEE Transactions on Automatic Control, 58:2217–2229, 2013</a:t>
            </a:r>
          </a:p>
          <a:p>
            <a:r>
              <a:rPr lang="en-US" sz="1800" dirty="0"/>
              <a:t>K. Cho, B. van </a:t>
            </a:r>
            <a:r>
              <a:rPr lang="en-US" sz="1800" dirty="0" err="1"/>
              <a:t>Merrienboer</a:t>
            </a:r>
            <a:r>
              <a:rPr lang="en-US" sz="1800" dirty="0"/>
              <a:t>, </a:t>
            </a:r>
            <a:r>
              <a:rPr lang="en-US" sz="1800" dirty="0" err="1"/>
              <a:t>Çaglar</a:t>
            </a:r>
            <a:r>
              <a:rPr lang="en-US" sz="1800" dirty="0"/>
              <a:t> </a:t>
            </a:r>
            <a:r>
              <a:rPr lang="en-US" sz="1800" dirty="0" err="1"/>
              <a:t>Gülçehre</a:t>
            </a:r>
            <a:r>
              <a:rPr lang="en-US" sz="1800" dirty="0"/>
              <a:t>, D. </a:t>
            </a:r>
            <a:r>
              <a:rPr lang="en-US" sz="1800" dirty="0" err="1"/>
              <a:t>Bahdanau</a:t>
            </a:r>
            <a:r>
              <a:rPr lang="en-US" sz="1800" dirty="0"/>
              <a:t>, F. </a:t>
            </a:r>
            <a:r>
              <a:rPr lang="en-US" sz="1800" dirty="0" err="1"/>
              <a:t>Bougares</a:t>
            </a:r>
            <a:r>
              <a:rPr lang="en-US" sz="1800" dirty="0"/>
              <a:t>, H. </a:t>
            </a:r>
            <a:r>
              <a:rPr lang="en-US" sz="1800" dirty="0" err="1"/>
              <a:t>Schwenk</a:t>
            </a:r>
            <a:r>
              <a:rPr lang="en-US" sz="1800" dirty="0"/>
              <a:t>, and Y. </a:t>
            </a:r>
            <a:r>
              <a:rPr lang="en-US" sz="1800" dirty="0" err="1"/>
              <a:t>Bengio</a:t>
            </a:r>
            <a:r>
              <a:rPr lang="en-US" sz="1800" dirty="0"/>
              <a:t>. Learning phrase representations using </a:t>
            </a:r>
            <a:r>
              <a:rPr lang="en-US" sz="1800" dirty="0" err="1"/>
              <a:t>rnn</a:t>
            </a:r>
            <a:r>
              <a:rPr lang="en-US" sz="1800" dirty="0"/>
              <a:t> encoder-decoder for statistical machine translation. In EMNLP, 2014</a:t>
            </a:r>
          </a:p>
          <a:p>
            <a:r>
              <a:rPr lang="en-US" sz="1800" dirty="0">
                <a:solidFill>
                  <a:srgbClr val="FF0000"/>
                </a:solidFill>
              </a:rPr>
              <a:t>J. Devlin, M.-W. Chang, K. Lee, and K. Toutanova. Bert: Pre-training of deep bidirectional transformers for language understanding. </a:t>
            </a:r>
            <a:r>
              <a:rPr lang="en-US" altLang="zh-CN" sz="1800" b="1" i="1" dirty="0">
                <a:solidFill>
                  <a:srgbClr val="FF0000"/>
                </a:solidFill>
              </a:rPr>
              <a:t>NAACL</a:t>
            </a:r>
            <a:r>
              <a:rPr lang="en-US" sz="1800" b="1" dirty="0">
                <a:solidFill>
                  <a:srgbClr val="FF0000"/>
                </a:solidFill>
              </a:rPr>
              <a:t> (201</a:t>
            </a:r>
            <a:r>
              <a:rPr lang="en-US" altLang="zh-CN" sz="1800" b="1" dirty="0">
                <a:solidFill>
                  <a:srgbClr val="FF0000"/>
                </a:solidFill>
              </a:rPr>
              <a:t>9</a:t>
            </a:r>
            <a:r>
              <a:rPr lang="en-US" sz="1800" b="1" dirty="0">
                <a:solidFill>
                  <a:srgbClr val="FF0000"/>
                </a:solidFill>
              </a:rPr>
              <a:t>)</a:t>
            </a:r>
          </a:p>
          <a:p>
            <a:r>
              <a:rPr lang="en-US" sz="1800" dirty="0"/>
              <a:t>B. Dhingra, C. J. </a:t>
            </a:r>
            <a:r>
              <a:rPr lang="en-US" sz="1800" dirty="0" err="1"/>
              <a:t>Shallue</a:t>
            </a:r>
            <a:r>
              <a:rPr lang="en-US" sz="1800" dirty="0"/>
              <a:t>, M. </a:t>
            </a:r>
            <a:r>
              <a:rPr lang="en-US" sz="1800" dirty="0" err="1"/>
              <a:t>Norouzi</a:t>
            </a:r>
            <a:r>
              <a:rPr lang="en-US" sz="1800" dirty="0"/>
              <a:t>, A. M. Dai, and G. E. Dahl. Embedding text in hyperbolic spaces. In </a:t>
            </a:r>
            <a:r>
              <a:rPr lang="en-US" sz="1800" dirty="0" err="1"/>
              <a:t>TextGraphs@NAACL-HLT</a:t>
            </a:r>
            <a:r>
              <a:rPr lang="en-US" sz="1800" dirty="0"/>
              <a:t>, 2018</a:t>
            </a:r>
          </a:p>
          <a:p>
            <a:r>
              <a:rPr lang="en-US" sz="1800" dirty="0" err="1"/>
              <a:t>Adji</a:t>
            </a:r>
            <a:r>
              <a:rPr lang="en-US" sz="1800" dirty="0"/>
              <a:t> B. </a:t>
            </a:r>
            <a:r>
              <a:rPr lang="en-US" sz="1800" dirty="0" err="1"/>
              <a:t>Dieng</a:t>
            </a:r>
            <a:r>
              <a:rPr lang="en-US" sz="1800" dirty="0"/>
              <a:t>, Francisco J. R. Ruiz, and David M. </a:t>
            </a:r>
            <a:r>
              <a:rPr lang="en-US" sz="1800" dirty="0" err="1"/>
              <a:t>Blei</a:t>
            </a:r>
            <a:r>
              <a:rPr lang="en-US" sz="1800" dirty="0"/>
              <a:t>. 2019. Topic Modeling in Embedding Spaces. </a:t>
            </a:r>
            <a:r>
              <a:rPr lang="en-US" sz="1800" dirty="0" err="1"/>
              <a:t>ArXiv</a:t>
            </a:r>
            <a:r>
              <a:rPr lang="en-US" sz="1800" dirty="0"/>
              <a:t> abs/1907.04907 (2019)</a:t>
            </a:r>
          </a:p>
          <a:p>
            <a:r>
              <a:rPr lang="en-US" sz="1800" dirty="0"/>
              <a:t>O.-E. </a:t>
            </a:r>
            <a:r>
              <a:rPr lang="en-US" sz="1800" dirty="0" err="1"/>
              <a:t>Ganea</a:t>
            </a:r>
            <a:r>
              <a:rPr lang="en-US" sz="1800" dirty="0"/>
              <a:t>, G. </a:t>
            </a:r>
            <a:r>
              <a:rPr lang="en-US" sz="1800" dirty="0" err="1"/>
              <a:t>Bécigneul</a:t>
            </a:r>
            <a:r>
              <a:rPr lang="en-US" sz="1800" dirty="0"/>
              <a:t>, and T. Hofmann. Hyperbolic entailment cones for learning hierarchical embeddings. In ICML, 2018</a:t>
            </a:r>
          </a:p>
        </p:txBody>
      </p:sp>
      <p:pic>
        <p:nvPicPr>
          <p:cNvPr id="5" name="Graphic 4" descr="Smiling face with solid fill">
            <a:extLst>
              <a:ext uri="{FF2B5EF4-FFF2-40B4-BE49-F238E27FC236}">
                <a16:creationId xmlns:a16="http://schemas.microsoft.com/office/drawing/2014/main" id="{572E4F70-ACA9-4151-ADDD-EBBFE16098A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2698" y="1167829"/>
            <a:ext cx="436573" cy="436573"/>
          </a:xfrm>
          <a:prstGeom prst="rect">
            <a:avLst/>
          </a:prstGeom>
        </p:spPr>
      </p:pic>
      <p:pic>
        <p:nvPicPr>
          <p:cNvPr id="6" name="Graphic 5" descr="Smiling face with solid fill">
            <a:extLst>
              <a:ext uri="{FF2B5EF4-FFF2-40B4-BE49-F238E27FC236}">
                <a16:creationId xmlns:a16="http://schemas.microsoft.com/office/drawing/2014/main" id="{F0813188-0493-4F75-8248-649DE3735F3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3744" y="2327053"/>
            <a:ext cx="436573" cy="436573"/>
          </a:xfrm>
          <a:prstGeom prst="rect">
            <a:avLst/>
          </a:prstGeom>
        </p:spPr>
      </p:pic>
      <p:pic>
        <p:nvPicPr>
          <p:cNvPr id="7" name="Graphic 6" descr="Smiling face with solid fill">
            <a:extLst>
              <a:ext uri="{FF2B5EF4-FFF2-40B4-BE49-F238E27FC236}">
                <a16:creationId xmlns:a16="http://schemas.microsoft.com/office/drawing/2014/main" id="{76383B87-22F2-4668-9C80-DA0BD3DBCC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3744" y="3920695"/>
            <a:ext cx="436573" cy="436573"/>
          </a:xfrm>
          <a:prstGeom prst="rect">
            <a:avLst/>
          </a:prstGeom>
        </p:spPr>
      </p:pic>
    </p:spTree>
    <p:extLst>
      <p:ext uri="{BB962C8B-B14F-4D97-AF65-F5344CB8AC3E}">
        <p14:creationId xmlns:p14="http://schemas.microsoft.com/office/powerpoint/2010/main" val="3200013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06338" y="298627"/>
            <a:ext cx="12383911" cy="601662"/>
          </a:xfrm>
        </p:spPr>
        <p:txBody>
          <a:bodyPr>
            <a:noAutofit/>
          </a:bodyPr>
          <a:lstStyle/>
          <a:p>
            <a:pPr eaLnBrk="1" hangingPunct="1"/>
            <a:r>
              <a:rPr lang="en-US" altLang="en-US" dirty="0">
                <a:effectLst>
                  <a:outerShdw blurRad="50800" dist="38100" dir="2700000" algn="tl" rotWithShape="0">
                    <a:prstClr val="black">
                      <a:alpha val="40000"/>
                    </a:prstClr>
                  </a:outerShdw>
                </a:effectLst>
              </a:rPr>
              <a:t>References (II)</a:t>
            </a:r>
            <a:endParaRPr lang="en-US" altLang="en-US" sz="3200" dirty="0">
              <a:solidFill>
                <a:srgbClr val="FF0000"/>
              </a:solidFill>
              <a:effectLst>
                <a:outerShdw blurRad="50800" dist="38100" dir="2700000" algn="tl" rotWithShape="0">
                  <a:prstClr val="black">
                    <a:alpha val="40000"/>
                  </a:prstClr>
                </a:outerShdw>
              </a:effectLst>
            </a:endParaRPr>
          </a:p>
        </p:txBody>
      </p:sp>
      <p:sp>
        <p:nvSpPr>
          <p:cNvPr id="18435" name="Rectangle 3"/>
          <p:cNvSpPr>
            <a:spLocks noGrp="1" noChangeArrowheads="1"/>
          </p:cNvSpPr>
          <p:nvPr>
            <p:ph idx="1"/>
          </p:nvPr>
        </p:nvSpPr>
        <p:spPr>
          <a:xfrm>
            <a:off x="499622" y="1182713"/>
            <a:ext cx="11161335" cy="5526431"/>
          </a:xfrm>
        </p:spPr>
        <p:txBody>
          <a:bodyPr/>
          <a:lstStyle/>
          <a:p>
            <a:r>
              <a:rPr lang="en-US" sz="1800" dirty="0">
                <a:solidFill>
                  <a:srgbClr val="FF0000"/>
                </a:solidFill>
              </a:rPr>
              <a:t>H. </a:t>
            </a:r>
            <a:r>
              <a:rPr lang="en-US" sz="1800" dirty="0" err="1">
                <a:solidFill>
                  <a:srgbClr val="FF0000"/>
                </a:solidFill>
              </a:rPr>
              <a:t>Gui</a:t>
            </a:r>
            <a:r>
              <a:rPr lang="en-US" sz="1800" dirty="0">
                <a:solidFill>
                  <a:srgbClr val="FF0000"/>
                </a:solidFill>
              </a:rPr>
              <a:t>, Q. Zhu, L. Liu, A. Zhang, J. Han. Expert Finding in Heterogeneous Bibliographic Networks with Locally-trained Embeddings. </a:t>
            </a:r>
            <a:r>
              <a:rPr lang="en-US" sz="1800" dirty="0" err="1">
                <a:solidFill>
                  <a:srgbClr val="FF0000"/>
                </a:solidFill>
              </a:rPr>
              <a:t>ArXiv</a:t>
            </a:r>
            <a:r>
              <a:rPr lang="en-US" sz="1800" dirty="0">
                <a:solidFill>
                  <a:srgbClr val="FF0000"/>
                </a:solidFill>
              </a:rPr>
              <a:t>: 1803.03370 (2018)</a:t>
            </a:r>
          </a:p>
          <a:p>
            <a:pPr>
              <a:spcAft>
                <a:spcPts val="600"/>
              </a:spcAft>
            </a:pPr>
            <a:r>
              <a:rPr lang="en-US" sz="1800" dirty="0"/>
              <a:t>Y. Kim. Convolutional neural networks for sentence classification. In EMNLP, 2014</a:t>
            </a:r>
          </a:p>
          <a:p>
            <a:pPr>
              <a:spcAft>
                <a:spcPts val="600"/>
              </a:spcAft>
            </a:pPr>
            <a:r>
              <a:rPr lang="en-US" sz="1800" dirty="0"/>
              <a:t>S. Kumar and Y. </a:t>
            </a:r>
            <a:r>
              <a:rPr lang="en-US" sz="1800" dirty="0" err="1"/>
              <a:t>Tsvetkov</a:t>
            </a:r>
            <a:r>
              <a:rPr lang="en-US" sz="1800" dirty="0"/>
              <a:t>. Von mises-fisher loss for training sequence to sequence models with continuous outputs. In ICLR, 2019</a:t>
            </a:r>
          </a:p>
          <a:p>
            <a:pPr>
              <a:spcAft>
                <a:spcPts val="600"/>
              </a:spcAft>
            </a:pPr>
            <a:r>
              <a:rPr lang="en-US" sz="1800" dirty="0"/>
              <a:t>Q. V. Le and T. </a:t>
            </a:r>
            <a:r>
              <a:rPr lang="en-US" sz="1800" dirty="0" err="1"/>
              <a:t>Mikolov</a:t>
            </a:r>
            <a:r>
              <a:rPr lang="en-US" sz="1800" dirty="0"/>
              <a:t>. Distributed representations of sentences and documents. In ICML, 2014</a:t>
            </a:r>
          </a:p>
          <a:p>
            <a:r>
              <a:rPr lang="en-US" sz="1800" dirty="0"/>
              <a:t>Yang Liu, </a:t>
            </a:r>
            <a:r>
              <a:rPr lang="en-US" sz="1800" dirty="0" err="1"/>
              <a:t>Zhiyuan</a:t>
            </a:r>
            <a:r>
              <a:rPr lang="en-US" sz="1800" dirty="0"/>
              <a:t> Liu, Tat-Seng Chua, and </a:t>
            </a:r>
            <a:r>
              <a:rPr lang="en-US" sz="1800" dirty="0" err="1"/>
              <a:t>Maosong</a:t>
            </a:r>
            <a:r>
              <a:rPr lang="en-US" sz="1800" dirty="0"/>
              <a:t> Sun. 2015. Topical Word Embeddings. In AAAI.</a:t>
            </a:r>
          </a:p>
          <a:p>
            <a:pPr>
              <a:spcAft>
                <a:spcPts val="600"/>
              </a:spcAft>
            </a:pPr>
            <a:r>
              <a:rPr lang="en-US" sz="1800" dirty="0">
                <a:solidFill>
                  <a:srgbClr val="FF0000"/>
                </a:solidFill>
              </a:rPr>
              <a:t>Y. Meng, J. Huang, G. Wang, C. Zhang, H. Zhuang, L. Kaplan and J. Han, "Spherical Text Embedding", </a:t>
            </a:r>
            <a:r>
              <a:rPr lang="en-US" sz="1800" b="1" dirty="0">
                <a:solidFill>
                  <a:srgbClr val="FF0000"/>
                </a:solidFill>
              </a:rPr>
              <a:t>NeurIPS’19</a:t>
            </a:r>
          </a:p>
          <a:p>
            <a:pPr>
              <a:spcAft>
                <a:spcPts val="600"/>
              </a:spcAft>
            </a:pPr>
            <a:r>
              <a:rPr lang="en-US" sz="1800" dirty="0"/>
              <a:t>Y. Meng, J. Shen, C. Zhang, and J. Han. Weakly-supervised neural text classification. In CIKM, 2018</a:t>
            </a:r>
          </a:p>
          <a:p>
            <a:pPr>
              <a:spcAft>
                <a:spcPts val="600"/>
              </a:spcAft>
            </a:pPr>
            <a:r>
              <a:rPr lang="en-US" sz="1800" dirty="0"/>
              <a:t>Y. Meng, J. Shen, C. Zhang, and J. Han. Weakly-supervised hierarchical text classification. In AAAI, 2019</a:t>
            </a:r>
          </a:p>
          <a:p>
            <a:pPr>
              <a:spcAft>
                <a:spcPts val="600"/>
              </a:spcAft>
            </a:pPr>
            <a:r>
              <a:rPr lang="en-US" sz="1800" dirty="0">
                <a:solidFill>
                  <a:srgbClr val="FF0000"/>
                </a:solidFill>
              </a:rPr>
              <a:t>Y Meng, J. Huang, G. Wang, Z. Wang, C. Zhang, Y. Zhang and J. Han, "Discriminative Topic Mining via Category-Name Guided Text Embedding", </a:t>
            </a:r>
            <a:r>
              <a:rPr lang="en-US" sz="1800" b="1" dirty="0">
                <a:solidFill>
                  <a:srgbClr val="FF0000"/>
                </a:solidFill>
              </a:rPr>
              <a:t>WWW’20</a:t>
            </a:r>
          </a:p>
          <a:p>
            <a:pPr>
              <a:spcAft>
                <a:spcPts val="600"/>
              </a:spcAft>
            </a:pPr>
            <a:r>
              <a:rPr lang="en-US" sz="1800" dirty="0"/>
              <a:t>T. </a:t>
            </a:r>
            <a:r>
              <a:rPr lang="en-US" sz="1800" dirty="0" err="1"/>
              <a:t>Mikolov</a:t>
            </a:r>
            <a:r>
              <a:rPr lang="en-US" sz="1800" dirty="0"/>
              <a:t>, K. Chen, G. S. </a:t>
            </a:r>
            <a:r>
              <a:rPr lang="en-US" sz="1800" dirty="0" err="1"/>
              <a:t>Corrado</a:t>
            </a:r>
            <a:r>
              <a:rPr lang="en-US" sz="1800" dirty="0"/>
              <a:t>, and J. Dean. Efficient estimation of word representations in vector space. </a:t>
            </a:r>
            <a:r>
              <a:rPr lang="en-US" sz="1800" dirty="0" err="1"/>
              <a:t>CoRR</a:t>
            </a:r>
            <a:r>
              <a:rPr lang="en-US" sz="1800" dirty="0"/>
              <a:t>, abs/1301.3781, 2013</a:t>
            </a:r>
          </a:p>
        </p:txBody>
      </p:sp>
      <p:pic>
        <p:nvPicPr>
          <p:cNvPr id="4" name="Graphic 3" descr="Smiling face with solid fill">
            <a:extLst>
              <a:ext uri="{FF2B5EF4-FFF2-40B4-BE49-F238E27FC236}">
                <a16:creationId xmlns:a16="http://schemas.microsoft.com/office/drawing/2014/main" id="{B937D3AD-12C3-4064-8F11-6B88ED535F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325" y="2873943"/>
            <a:ext cx="436573" cy="436573"/>
          </a:xfrm>
          <a:prstGeom prst="rect">
            <a:avLst/>
          </a:prstGeom>
        </p:spPr>
      </p:pic>
      <p:pic>
        <p:nvPicPr>
          <p:cNvPr id="5" name="Graphic 4" descr="Smiling face with solid fill">
            <a:extLst>
              <a:ext uri="{FF2B5EF4-FFF2-40B4-BE49-F238E27FC236}">
                <a16:creationId xmlns:a16="http://schemas.microsoft.com/office/drawing/2014/main" id="{856CAA91-4A74-447D-9094-7CC436D0FF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467" y="3310516"/>
            <a:ext cx="436573" cy="436573"/>
          </a:xfrm>
          <a:prstGeom prst="rect">
            <a:avLst/>
          </a:prstGeom>
        </p:spPr>
      </p:pic>
      <p:pic>
        <p:nvPicPr>
          <p:cNvPr id="6" name="Graphic 5" descr="Smiling face with solid fill">
            <a:extLst>
              <a:ext uri="{FF2B5EF4-FFF2-40B4-BE49-F238E27FC236}">
                <a16:creationId xmlns:a16="http://schemas.microsoft.com/office/drawing/2014/main" id="{BDC071C7-7766-4AD7-90DC-27C13F25AD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1607" y="3699475"/>
            <a:ext cx="436573" cy="436573"/>
          </a:xfrm>
          <a:prstGeom prst="rect">
            <a:avLst/>
          </a:prstGeom>
        </p:spPr>
      </p:pic>
      <p:pic>
        <p:nvPicPr>
          <p:cNvPr id="7" name="Graphic 6" descr="Smiling face with solid fill">
            <a:extLst>
              <a:ext uri="{FF2B5EF4-FFF2-40B4-BE49-F238E27FC236}">
                <a16:creationId xmlns:a16="http://schemas.microsoft.com/office/drawing/2014/main" id="{AF369CC3-2F2D-45CD-80AF-B10C919B57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325" y="4965438"/>
            <a:ext cx="436573" cy="436573"/>
          </a:xfrm>
          <a:prstGeom prst="rect">
            <a:avLst/>
          </a:prstGeom>
        </p:spPr>
      </p:pic>
      <p:pic>
        <p:nvPicPr>
          <p:cNvPr id="8" name="Graphic 7" descr="Smiling face with solid fill">
            <a:extLst>
              <a:ext uri="{FF2B5EF4-FFF2-40B4-BE49-F238E27FC236}">
                <a16:creationId xmlns:a16="http://schemas.microsoft.com/office/drawing/2014/main" id="{CD171F27-44E6-4232-8BAE-55AF451078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1607" y="5656605"/>
            <a:ext cx="436573" cy="436573"/>
          </a:xfrm>
          <a:prstGeom prst="rect">
            <a:avLst/>
          </a:prstGeom>
        </p:spPr>
      </p:pic>
      <p:pic>
        <p:nvPicPr>
          <p:cNvPr id="9" name="Graphic 8" descr="Smiling face with solid fill">
            <a:extLst>
              <a:ext uri="{FF2B5EF4-FFF2-40B4-BE49-F238E27FC236}">
                <a16:creationId xmlns:a16="http://schemas.microsoft.com/office/drawing/2014/main" id="{009BEE12-B333-402E-9DF5-86A0A3C4BB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1606" y="1155182"/>
            <a:ext cx="436573" cy="436573"/>
          </a:xfrm>
          <a:prstGeom prst="rect">
            <a:avLst/>
          </a:prstGeom>
        </p:spPr>
      </p:pic>
    </p:spTree>
    <p:extLst>
      <p:ext uri="{BB962C8B-B14F-4D97-AF65-F5344CB8AC3E}">
        <p14:creationId xmlns:p14="http://schemas.microsoft.com/office/powerpoint/2010/main" val="38078542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06338" y="298627"/>
            <a:ext cx="12383911" cy="601662"/>
          </a:xfrm>
        </p:spPr>
        <p:txBody>
          <a:bodyPr>
            <a:noAutofit/>
          </a:bodyPr>
          <a:lstStyle/>
          <a:p>
            <a:pPr eaLnBrk="1" hangingPunct="1"/>
            <a:r>
              <a:rPr lang="en-US" altLang="en-US" dirty="0">
                <a:effectLst>
                  <a:outerShdw blurRad="50800" dist="38100" dir="2700000" algn="tl" rotWithShape="0">
                    <a:prstClr val="black">
                      <a:alpha val="40000"/>
                    </a:prstClr>
                  </a:outerShdw>
                </a:effectLst>
              </a:rPr>
              <a:t>References (III)</a:t>
            </a:r>
            <a:endParaRPr lang="en-US" altLang="en-US" sz="3200" dirty="0">
              <a:solidFill>
                <a:srgbClr val="FF0000"/>
              </a:solidFill>
              <a:effectLst>
                <a:outerShdw blurRad="50800" dist="38100" dir="2700000" algn="tl" rotWithShape="0">
                  <a:prstClr val="black">
                    <a:alpha val="40000"/>
                  </a:prstClr>
                </a:outerShdw>
              </a:effectLst>
            </a:endParaRPr>
          </a:p>
        </p:txBody>
      </p:sp>
      <p:sp>
        <p:nvSpPr>
          <p:cNvPr id="18435" name="Rectangle 3"/>
          <p:cNvSpPr>
            <a:spLocks noGrp="1" noChangeArrowheads="1"/>
          </p:cNvSpPr>
          <p:nvPr>
            <p:ph idx="1"/>
          </p:nvPr>
        </p:nvSpPr>
        <p:spPr>
          <a:xfrm>
            <a:off x="537330" y="1126151"/>
            <a:ext cx="11161335" cy="5661148"/>
          </a:xfrm>
        </p:spPr>
        <p:txBody>
          <a:bodyPr/>
          <a:lstStyle/>
          <a:p>
            <a:pPr>
              <a:spcAft>
                <a:spcPts val="600"/>
              </a:spcAft>
            </a:pPr>
            <a:r>
              <a:rPr lang="en-US" sz="1800" dirty="0">
                <a:solidFill>
                  <a:srgbClr val="FF0000"/>
                </a:solidFill>
              </a:rPr>
              <a:t>T. </a:t>
            </a:r>
            <a:r>
              <a:rPr lang="en-US" sz="1800" dirty="0" err="1">
                <a:solidFill>
                  <a:srgbClr val="FF0000"/>
                </a:solidFill>
              </a:rPr>
              <a:t>Mikolov</a:t>
            </a:r>
            <a:r>
              <a:rPr lang="en-US" sz="1800" dirty="0">
                <a:solidFill>
                  <a:srgbClr val="FF0000"/>
                </a:solidFill>
              </a:rPr>
              <a:t>, I. </a:t>
            </a:r>
            <a:r>
              <a:rPr lang="en-US" sz="1800" dirty="0" err="1">
                <a:solidFill>
                  <a:srgbClr val="FF0000"/>
                </a:solidFill>
              </a:rPr>
              <a:t>Sutskever</a:t>
            </a:r>
            <a:r>
              <a:rPr lang="en-US" sz="1800" dirty="0">
                <a:solidFill>
                  <a:srgbClr val="FF0000"/>
                </a:solidFill>
              </a:rPr>
              <a:t>, K. Chen, G. S. </a:t>
            </a:r>
            <a:r>
              <a:rPr lang="en-US" sz="1800" dirty="0" err="1">
                <a:solidFill>
                  <a:srgbClr val="FF0000"/>
                </a:solidFill>
              </a:rPr>
              <a:t>Corrado</a:t>
            </a:r>
            <a:r>
              <a:rPr lang="en-US" sz="1800" dirty="0">
                <a:solidFill>
                  <a:srgbClr val="FF0000"/>
                </a:solidFill>
              </a:rPr>
              <a:t>, and J. Dean. Distributed representations of words and phrases and their compositionality</a:t>
            </a:r>
            <a:r>
              <a:rPr lang="en-US" sz="1800" b="1" dirty="0">
                <a:solidFill>
                  <a:srgbClr val="FF0000"/>
                </a:solidFill>
              </a:rPr>
              <a:t>, NIPS’13</a:t>
            </a:r>
          </a:p>
          <a:p>
            <a:pPr>
              <a:spcAft>
                <a:spcPts val="600"/>
              </a:spcAft>
            </a:pPr>
            <a:r>
              <a:rPr lang="en-US" sz="1800" dirty="0"/>
              <a:t>M. Nickel and D. </a:t>
            </a:r>
            <a:r>
              <a:rPr lang="en-US" sz="1800" dirty="0" err="1"/>
              <a:t>Kiela</a:t>
            </a:r>
            <a:r>
              <a:rPr lang="en-US" sz="1800" dirty="0"/>
              <a:t>. </a:t>
            </a:r>
            <a:r>
              <a:rPr lang="en-US" sz="1800" dirty="0" err="1"/>
              <a:t>Poincaré</a:t>
            </a:r>
            <a:r>
              <a:rPr lang="en-US" sz="1800" dirty="0"/>
              <a:t> embeddings for learning hierarchical representations. In NIPS, 2017</a:t>
            </a:r>
          </a:p>
          <a:p>
            <a:pPr>
              <a:spcAft>
                <a:spcPts val="600"/>
              </a:spcAft>
            </a:pPr>
            <a:r>
              <a:rPr lang="en-US" sz="1800" dirty="0"/>
              <a:t>M. Nickel and D. </a:t>
            </a:r>
            <a:r>
              <a:rPr lang="en-US" sz="1800" dirty="0" err="1"/>
              <a:t>Kiela</a:t>
            </a:r>
            <a:r>
              <a:rPr lang="en-US" sz="1800" dirty="0"/>
              <a:t>. Learning continuous hierarchies in the Lorentz model of hyperbolic geometry. In ICML, 2018</a:t>
            </a:r>
          </a:p>
          <a:p>
            <a:pPr>
              <a:spcAft>
                <a:spcPts val="600"/>
              </a:spcAft>
            </a:pPr>
            <a:r>
              <a:rPr lang="en-US" sz="1800" dirty="0"/>
              <a:t>J. Pennington, R. </a:t>
            </a:r>
            <a:r>
              <a:rPr lang="en-US" sz="1800" dirty="0" err="1"/>
              <a:t>Socher</a:t>
            </a:r>
            <a:r>
              <a:rPr lang="en-US" sz="1800" dirty="0"/>
              <a:t>, and C. D. Manning. </a:t>
            </a:r>
            <a:r>
              <a:rPr lang="en-US" sz="1800" dirty="0" err="1"/>
              <a:t>GloVe</a:t>
            </a:r>
            <a:r>
              <a:rPr lang="en-US" sz="1800" dirty="0"/>
              <a:t>: Global vectors for word representation. In EMNLP, 2014</a:t>
            </a:r>
          </a:p>
          <a:p>
            <a:pPr>
              <a:spcAft>
                <a:spcPts val="600"/>
              </a:spcAft>
            </a:pPr>
            <a:r>
              <a:rPr lang="en-US" sz="1800" dirty="0"/>
              <a:t>Peters, M.E., Neumann, M., </a:t>
            </a:r>
            <a:r>
              <a:rPr lang="en-US" sz="1800" dirty="0" err="1"/>
              <a:t>Iyyer</a:t>
            </a:r>
            <a:r>
              <a:rPr lang="en-US" sz="1800" dirty="0"/>
              <a:t>, M., Gardner, M.P., Clark, C., Lee, K., &amp; </a:t>
            </a:r>
            <a:r>
              <a:rPr lang="en-US" sz="1800" dirty="0" err="1"/>
              <a:t>Zettlemoyer</a:t>
            </a:r>
            <a:r>
              <a:rPr lang="en-US" sz="1800" dirty="0"/>
              <a:t>, L.S. (2018). Deep contextualized word representations. NAACL.</a:t>
            </a:r>
          </a:p>
          <a:p>
            <a:pPr>
              <a:spcAft>
                <a:spcPts val="600"/>
              </a:spcAft>
            </a:pPr>
            <a:r>
              <a:rPr lang="en-US" sz="1800" dirty="0"/>
              <a:t>J. Tang, M. Qu, and Q. Mei. PTE: Predictive text embedding through large-scale heterogeneous text networks. In KDD, 2015</a:t>
            </a:r>
          </a:p>
          <a:p>
            <a:pPr>
              <a:spcAft>
                <a:spcPts val="600"/>
              </a:spcAft>
            </a:pPr>
            <a:r>
              <a:rPr lang="en-US" sz="1800" dirty="0"/>
              <a:t>J. Tang, M. Qu, M. Wang, M. Zhang, J. Yan, and Q. Mei, “LINE: Large-scale information network embedding”, WWW’15</a:t>
            </a:r>
          </a:p>
          <a:p>
            <a:pPr>
              <a:spcAft>
                <a:spcPts val="600"/>
              </a:spcAft>
            </a:pPr>
            <a:r>
              <a:rPr lang="en-US" sz="1800" dirty="0"/>
              <a:t>F. Tao, C. Zhang, X. Chen, M. Jiang, T. Hanratty, L. M. Kaplan, and J. Han. Doc2cube: Allocating documents to text cube without labeled data. In ICDM, 2018</a:t>
            </a:r>
          </a:p>
          <a:p>
            <a:pPr>
              <a:spcAft>
                <a:spcPts val="600"/>
              </a:spcAft>
            </a:pPr>
            <a:r>
              <a:rPr lang="en-US" sz="1800" dirty="0"/>
              <a:t>Yang, Z., Dai, Z., Yang, Y., </a:t>
            </a:r>
            <a:r>
              <a:rPr lang="en-US" sz="1800" dirty="0" err="1"/>
              <a:t>Carbonell</a:t>
            </a:r>
            <a:r>
              <a:rPr lang="en-US" sz="1800" dirty="0"/>
              <a:t>, J., </a:t>
            </a:r>
            <a:r>
              <a:rPr lang="en-US" sz="1800" dirty="0" err="1"/>
              <a:t>Salakhutdinov</a:t>
            </a:r>
            <a:r>
              <a:rPr lang="en-US" sz="1800" dirty="0"/>
              <a:t>, R., &amp; Le, Q. V. (2019). </a:t>
            </a:r>
            <a:r>
              <a:rPr lang="en-US" sz="1800" dirty="0" err="1"/>
              <a:t>XLNet</a:t>
            </a:r>
            <a:r>
              <a:rPr lang="en-US" sz="1800" dirty="0"/>
              <a:t>: Generalized Autoregressive Pretraining for Language Understanding. NeurIPS’19</a:t>
            </a:r>
          </a:p>
          <a:p>
            <a:endParaRPr lang="en-US" sz="2000" b="1" dirty="0"/>
          </a:p>
        </p:txBody>
      </p:sp>
      <p:pic>
        <p:nvPicPr>
          <p:cNvPr id="4" name="Graphic 3" descr="Smiling face with solid fill">
            <a:extLst>
              <a:ext uri="{FF2B5EF4-FFF2-40B4-BE49-F238E27FC236}">
                <a16:creationId xmlns:a16="http://schemas.microsoft.com/office/drawing/2014/main" id="{9E858654-00CF-4C6F-90F7-C6C5DC7CBC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757" y="1126151"/>
            <a:ext cx="436573" cy="436573"/>
          </a:xfrm>
          <a:prstGeom prst="rect">
            <a:avLst/>
          </a:prstGeom>
        </p:spPr>
      </p:pic>
      <p:pic>
        <p:nvPicPr>
          <p:cNvPr id="5" name="Graphic 4" descr="Smiling face with solid fill">
            <a:extLst>
              <a:ext uri="{FF2B5EF4-FFF2-40B4-BE49-F238E27FC236}">
                <a16:creationId xmlns:a16="http://schemas.microsoft.com/office/drawing/2014/main" id="{A49F2453-8684-4C14-BF09-BAC0928561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3704" y="2916326"/>
            <a:ext cx="436573" cy="436573"/>
          </a:xfrm>
          <a:prstGeom prst="rect">
            <a:avLst/>
          </a:prstGeom>
        </p:spPr>
      </p:pic>
      <p:pic>
        <p:nvPicPr>
          <p:cNvPr id="6" name="Graphic 5" descr="Smiling face with solid fill">
            <a:extLst>
              <a:ext uri="{FF2B5EF4-FFF2-40B4-BE49-F238E27FC236}">
                <a16:creationId xmlns:a16="http://schemas.microsoft.com/office/drawing/2014/main" id="{1C3EDB6A-C520-42EC-957F-E3C62037DF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3027" y="3420542"/>
            <a:ext cx="436573" cy="436573"/>
          </a:xfrm>
          <a:prstGeom prst="rect">
            <a:avLst/>
          </a:prstGeom>
        </p:spPr>
      </p:pic>
      <p:pic>
        <p:nvPicPr>
          <p:cNvPr id="7" name="Graphic 6" descr="Smiling face with solid fill">
            <a:extLst>
              <a:ext uri="{FF2B5EF4-FFF2-40B4-BE49-F238E27FC236}">
                <a16:creationId xmlns:a16="http://schemas.microsoft.com/office/drawing/2014/main" id="{A3D33A7A-13B2-4CEA-B64E-1CDA00E5EC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757" y="6122800"/>
            <a:ext cx="436573" cy="436573"/>
          </a:xfrm>
          <a:prstGeom prst="rect">
            <a:avLst/>
          </a:prstGeom>
        </p:spPr>
      </p:pic>
      <p:pic>
        <p:nvPicPr>
          <p:cNvPr id="8" name="Graphic 7" descr="Smiling face with solid fill">
            <a:extLst>
              <a:ext uri="{FF2B5EF4-FFF2-40B4-BE49-F238E27FC236}">
                <a16:creationId xmlns:a16="http://schemas.microsoft.com/office/drawing/2014/main" id="{D49979FB-EC75-42BE-82A8-5B70A73CA6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999" y="1788586"/>
            <a:ext cx="436573" cy="436573"/>
          </a:xfrm>
          <a:prstGeom prst="rect">
            <a:avLst/>
          </a:prstGeom>
        </p:spPr>
      </p:pic>
    </p:spTree>
    <p:extLst>
      <p:ext uri="{BB962C8B-B14F-4D97-AF65-F5344CB8AC3E}">
        <p14:creationId xmlns:p14="http://schemas.microsoft.com/office/powerpoint/2010/main" val="208893499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3"/>
          <a:stretch>
            <a:fillRect/>
          </a:stretch>
        </p:blipFill>
        <p:spPr>
          <a:xfrm>
            <a:off x="684605" y="2832087"/>
            <a:ext cx="1037562" cy="2009455"/>
          </a:xfrm>
          <a:prstGeom prst="rect">
            <a:avLst/>
          </a:prstGeom>
        </p:spPr>
      </p:pic>
      <p:grpSp>
        <p:nvGrpSpPr>
          <p:cNvPr id="33" name="Group 32"/>
          <p:cNvGrpSpPr/>
          <p:nvPr/>
        </p:nvGrpSpPr>
        <p:grpSpPr>
          <a:xfrm>
            <a:off x="1369909" y="5064960"/>
            <a:ext cx="2713906" cy="1295139"/>
            <a:chOff x="997527" y="2246801"/>
            <a:chExt cx="7659708" cy="3605311"/>
          </a:xfrm>
        </p:grpSpPr>
        <p:pic>
          <p:nvPicPr>
            <p:cNvPr id="34" name="Picture 33"/>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376351" y="2246801"/>
              <a:ext cx="4280884" cy="3605311"/>
            </a:xfrm>
            <a:prstGeom prst="rect">
              <a:avLst/>
            </a:prstGeom>
          </p:spPr>
        </p:pic>
        <p:pic>
          <p:nvPicPr>
            <p:cNvPr id="35" name="Picture 34"/>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97527" y="2246801"/>
              <a:ext cx="3248920" cy="3605311"/>
            </a:xfrm>
            <a:prstGeom prst="rect">
              <a:avLst/>
            </a:prstGeom>
          </p:spPr>
        </p:pic>
      </p:grpSp>
      <p:pic>
        <p:nvPicPr>
          <p:cNvPr id="36" name="Picture 3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778211" y="1638160"/>
            <a:ext cx="1701113" cy="1701113"/>
          </a:xfrm>
          <a:prstGeom prst="rect">
            <a:avLst/>
          </a:prstGeom>
        </p:spPr>
      </p:pic>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6439" y="1260631"/>
            <a:ext cx="2502957" cy="122808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57918" y="2929641"/>
            <a:ext cx="1911901" cy="1911901"/>
          </a:xfrm>
          <a:prstGeom prst="rect">
            <a:avLst/>
          </a:prstGeom>
        </p:spPr>
      </p:pic>
      <p:sp>
        <p:nvSpPr>
          <p:cNvPr id="27" name="Content Placeholder 2"/>
          <p:cNvSpPr>
            <a:spLocks noGrp="1"/>
          </p:cNvSpPr>
          <p:nvPr>
            <p:ph idx="1"/>
          </p:nvPr>
        </p:nvSpPr>
        <p:spPr>
          <a:xfrm>
            <a:off x="4505570" y="1353388"/>
            <a:ext cx="6123198" cy="4783686"/>
          </a:xfrm>
        </p:spPr>
        <p:txBody>
          <a:bodyPr/>
          <a:lstStyle/>
          <a:p>
            <a:r>
              <a:rPr lang="en-US" sz="2400" dirty="0">
                <a:cs typeface="Helvetica Light"/>
              </a:rPr>
              <a:t>Why </a:t>
            </a:r>
            <a:r>
              <a:rPr lang="en-US" sz="2400" dirty="0">
                <a:solidFill>
                  <a:srgbClr val="FF6600"/>
                </a:solidFill>
                <a:cs typeface="Helvetica Light"/>
              </a:rPr>
              <a:t>Low-dimensional Space?</a:t>
            </a:r>
            <a:endParaRPr lang="en-US" sz="2400" dirty="0">
              <a:cs typeface="Helvetica Light"/>
            </a:endParaRPr>
          </a:p>
          <a:p>
            <a:pPr marL="733419" lvl="1" indent="-457200">
              <a:buFont typeface="Wingdings" charset="2"/>
              <a:buChar char="q"/>
            </a:pPr>
            <a:r>
              <a:rPr lang="en-US" sz="2400" dirty="0">
                <a:cs typeface="Helvetica Light"/>
              </a:rPr>
              <a:t>Visualization</a:t>
            </a:r>
          </a:p>
          <a:p>
            <a:pPr marL="733419" lvl="1" indent="-457200">
              <a:buFont typeface="Wingdings" charset="2"/>
              <a:buChar char="q"/>
            </a:pPr>
            <a:r>
              <a:rPr lang="en-US" sz="2400" dirty="0">
                <a:cs typeface="Helvetica Light"/>
              </a:rPr>
              <a:t>Compression </a:t>
            </a:r>
          </a:p>
          <a:p>
            <a:pPr marL="733419" lvl="1" indent="-457200">
              <a:buFont typeface="Wingdings" charset="2"/>
              <a:buChar char="q"/>
            </a:pPr>
            <a:r>
              <a:rPr lang="en-US" sz="2400" dirty="0">
                <a:cs typeface="Helvetica Light"/>
              </a:rPr>
              <a:t>Explanatory data analysis</a:t>
            </a:r>
          </a:p>
          <a:p>
            <a:pPr marL="733419" lvl="1" indent="-457200">
              <a:buFont typeface="Wingdings" charset="2"/>
              <a:buChar char="q"/>
            </a:pPr>
            <a:r>
              <a:rPr lang="en-US" sz="2400" dirty="0">
                <a:cs typeface="Helvetica Light"/>
              </a:rPr>
              <a:t>Fill in (impute) missing entries (link/node prediction)</a:t>
            </a:r>
          </a:p>
          <a:p>
            <a:pPr marL="733419" lvl="1" indent="-457200">
              <a:buFont typeface="Wingdings" charset="2"/>
              <a:buChar char="q"/>
            </a:pPr>
            <a:r>
              <a:rPr lang="en-US" sz="2400" dirty="0">
                <a:cs typeface="Helvetica Light"/>
              </a:rPr>
              <a:t>Classification and clustering</a:t>
            </a:r>
          </a:p>
          <a:p>
            <a:pPr marL="733419" lvl="1" indent="-457200">
              <a:buFont typeface="Wingdings" charset="2"/>
              <a:buChar char="q"/>
            </a:pPr>
            <a:r>
              <a:rPr lang="en-US" sz="2400" dirty="0">
                <a:cs typeface="Helvetica Light"/>
              </a:rPr>
              <a:t>Identify / point</a:t>
            </a:r>
          </a:p>
          <a:p>
            <a:r>
              <a:rPr lang="en-US" sz="2400" dirty="0">
                <a:cs typeface="Helvetica Light"/>
              </a:rPr>
              <a:t>How to </a:t>
            </a:r>
            <a:r>
              <a:rPr lang="en-US" sz="2400" dirty="0">
                <a:solidFill>
                  <a:srgbClr val="660066"/>
                </a:solidFill>
                <a:cs typeface="Helvetica Light"/>
              </a:rPr>
              <a:t>automatically</a:t>
            </a:r>
            <a:r>
              <a:rPr lang="en-US" sz="2400" dirty="0">
                <a:solidFill>
                  <a:srgbClr val="000090"/>
                </a:solidFill>
                <a:cs typeface="Helvetica Light"/>
              </a:rPr>
              <a:t> </a:t>
            </a:r>
            <a:r>
              <a:rPr lang="en-US" sz="2400" dirty="0">
                <a:cs typeface="Helvetica Light"/>
              </a:rPr>
              <a:t>identify the </a:t>
            </a:r>
            <a:r>
              <a:rPr lang="en-US" sz="2400" dirty="0">
                <a:solidFill>
                  <a:srgbClr val="000090"/>
                </a:solidFill>
                <a:cs typeface="Helvetica Light"/>
              </a:rPr>
              <a:t>lower-dimensional space </a:t>
            </a:r>
            <a:r>
              <a:rPr lang="en-US" sz="2400" dirty="0">
                <a:cs typeface="Helvetica Light"/>
              </a:rPr>
              <a:t>that the </a:t>
            </a:r>
            <a:r>
              <a:rPr lang="en-US" sz="2400" dirty="0">
                <a:solidFill>
                  <a:srgbClr val="008000"/>
                </a:solidFill>
                <a:cs typeface="Helvetica Light"/>
              </a:rPr>
              <a:t>high-dimensional data </a:t>
            </a:r>
            <a:r>
              <a:rPr lang="en-US" sz="2400" dirty="0">
                <a:cs typeface="Helvetica Light"/>
              </a:rPr>
              <a:t>(approximately) lie in </a:t>
            </a:r>
          </a:p>
          <a:p>
            <a:pPr marL="0" indent="0">
              <a:buNone/>
            </a:pPr>
            <a:endParaRPr lang="en-US" sz="2400" dirty="0">
              <a:cs typeface="Helvetica Light"/>
            </a:endParaRPr>
          </a:p>
        </p:txBody>
      </p:sp>
      <p:sp>
        <p:nvSpPr>
          <p:cNvPr id="28" name="Title 1"/>
          <p:cNvSpPr txBox="1">
            <a:spLocks/>
          </p:cNvSpPr>
          <p:nvPr/>
        </p:nvSpPr>
        <p:spPr>
          <a:xfrm>
            <a:off x="-73548" y="121910"/>
            <a:ext cx="12367034" cy="738909"/>
          </a:xfrm>
          <a:prstGeom prst="rect">
            <a:avLst/>
          </a:prstGeom>
        </p:spPr>
        <p:txBody>
          <a:bodyPr vert="horz" lIns="91436" tIns="45718" rIns="91436" bIns="45718" rtlCol="0" anchor="b">
            <a:noAutofit/>
          </a:bodyPr>
          <a:lstStyle>
            <a:lvl1pPr marL="0" algn="ctr" defTabSz="914354" rtl="0" eaLnBrk="1" latinLnBrk="0" hangingPunct="1">
              <a:lnSpc>
                <a:spcPct val="85000"/>
              </a:lnSpc>
              <a:spcBef>
                <a:spcPct val="0"/>
              </a:spcBef>
              <a:buNone/>
              <a:defRPr sz="4400" kern="1200" spc="-51" baseline="0">
                <a:solidFill>
                  <a:schemeClr val="tx1"/>
                </a:solidFill>
                <a:effectLst>
                  <a:outerShdw blurRad="50800" dist="38100" dir="2700000" algn="tl" rotWithShape="0">
                    <a:prstClr val="black">
                      <a:alpha val="40000"/>
                    </a:prstClr>
                  </a:outerShdw>
                </a:effectLst>
                <a:latin typeface="Berlin Sans FB Demi" panose="020E0802020502020306" pitchFamily="34" charset="0"/>
                <a:ea typeface="+mj-ea"/>
                <a:cs typeface="+mj-cs"/>
              </a:defRPr>
            </a:lvl1pPr>
          </a:lstStyle>
          <a:p>
            <a:r>
              <a:rPr lang="en-US" sz="3600" b="1" dirty="0">
                <a:solidFill>
                  <a:srgbClr val="000000"/>
                </a:solidFill>
                <a:cs typeface="Helvetica"/>
              </a:rPr>
              <a:t>Solution to Data &amp; Network Challenge: Dimension Reduction</a:t>
            </a:r>
            <a:endParaRPr lang="en-US" sz="3600" b="1" dirty="0">
              <a:solidFill>
                <a:srgbClr val="000000"/>
              </a:solidFill>
            </a:endParaRPr>
          </a:p>
        </p:txBody>
      </p:sp>
    </p:spTree>
    <p:extLst>
      <p:ext uri="{BB962C8B-B14F-4D97-AF65-F5344CB8AC3E}">
        <p14:creationId xmlns:p14="http://schemas.microsoft.com/office/powerpoint/2010/main" val="3906317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1"/>
</p:tagLst>
</file>

<file path=ppt/tags/tag2.xml><?xml version="1.0" encoding="utf-8"?>
<p:tagLst xmlns:a="http://schemas.openxmlformats.org/drawingml/2006/main" xmlns:r="http://schemas.openxmlformats.org/officeDocument/2006/relationships" xmlns:p="http://schemas.openxmlformats.org/presentationml/2006/main">
  <p:tag name="TIMING" val="|0.1"/>
</p:tagLst>
</file>

<file path=ppt/tags/tag3.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23891</TotalTime>
  <Words>8131</Words>
  <Application>Microsoft Office PowerPoint</Application>
  <PresentationFormat>寬螢幕</PresentationFormat>
  <Paragraphs>1073</Paragraphs>
  <Slides>85</Slides>
  <Notes>69</Notes>
  <HiddenSlides>0</HiddenSlides>
  <MMClips>0</MMClips>
  <ScaleCrop>false</ScaleCrop>
  <HeadingPairs>
    <vt:vector size="8" baseType="variant">
      <vt:variant>
        <vt:lpstr>使用字型</vt:lpstr>
      </vt:variant>
      <vt:variant>
        <vt:i4>13</vt:i4>
      </vt:variant>
      <vt:variant>
        <vt:lpstr>佈景主題</vt:lpstr>
      </vt:variant>
      <vt:variant>
        <vt:i4>1</vt:i4>
      </vt:variant>
      <vt:variant>
        <vt:lpstr>內嵌 OLE 伺服程式</vt:lpstr>
      </vt:variant>
      <vt:variant>
        <vt:i4>1</vt:i4>
      </vt:variant>
      <vt:variant>
        <vt:lpstr>投影片標題</vt:lpstr>
      </vt:variant>
      <vt:variant>
        <vt:i4>85</vt:i4>
      </vt:variant>
    </vt:vector>
  </HeadingPairs>
  <TitlesOfParts>
    <vt:vector size="100" baseType="lpstr">
      <vt:lpstr>Helvetica Light</vt:lpstr>
      <vt:lpstr>Helvetica Light Oblique</vt:lpstr>
      <vt:lpstr>medium-content-serif-font</vt:lpstr>
      <vt:lpstr>SimSun</vt:lpstr>
      <vt:lpstr>Arial</vt:lpstr>
      <vt:lpstr>Arial Black</vt:lpstr>
      <vt:lpstr>Arial Rounded MT Bold</vt:lpstr>
      <vt:lpstr>Berlin Sans FB Demi</vt:lpstr>
      <vt:lpstr>Calibri</vt:lpstr>
      <vt:lpstr>Cambria Math</vt:lpstr>
      <vt:lpstr>Helvetica</vt:lpstr>
      <vt:lpstr>Times New Roman</vt:lpstr>
      <vt:lpstr>Wingdings</vt:lpstr>
      <vt:lpstr>Retrospect</vt:lpstr>
      <vt:lpstr>Equation</vt:lpstr>
      <vt:lpstr>Text Mining I: Word Embedding and Spherical Text Embedding</vt:lpstr>
      <vt:lpstr>Outline</vt:lpstr>
      <vt:lpstr>Over 80% of Our Big Data is Unstructured Text Data</vt:lpstr>
      <vt:lpstr>Bottleneck: Mining Unstructured Text for Structures</vt:lpstr>
      <vt:lpstr>Text Representation: Vector Space Representation </vt:lpstr>
      <vt:lpstr>Similarity Computation in Text</vt:lpstr>
      <vt:lpstr>Big Data Challenge: The Curse of High-Dimensionality </vt:lpstr>
      <vt:lpstr>Multi-Genre Network Challenge: High-Dimensional Data too! </vt:lpstr>
      <vt:lpstr>PowerPoint 簡報</vt:lpstr>
      <vt:lpstr>Dimension Reduction Approaches:  Low-rank Estimation vs. Embedding Learning</vt:lpstr>
      <vt:lpstr>Outline</vt:lpstr>
      <vt:lpstr>Word2Vec and Word Embedding</vt:lpstr>
      <vt:lpstr>Word2Vec: CBOW vs. Skip-Gram Models</vt:lpstr>
      <vt:lpstr>Unsupervised Word Embedding: Word2Vec</vt:lpstr>
      <vt:lpstr>Text Embedding: A Milestone in NLP and ML</vt:lpstr>
      <vt:lpstr>Research on Embedding Is Exploding Since Word2vec</vt:lpstr>
      <vt:lpstr>Unsupervised Word Embedding: GloVe</vt:lpstr>
      <vt:lpstr>Unsupervised Word Embedding: fastText</vt:lpstr>
      <vt:lpstr>Outline</vt:lpstr>
      <vt:lpstr>Problem: Expert Finding in Bibliographic Networks</vt:lpstr>
      <vt:lpstr>Local Embedding Training with Concept Hierarchy</vt:lpstr>
      <vt:lpstr>Ranking Experts in Heterogeneous Information Networks</vt:lpstr>
      <vt:lpstr>Experiments: LE-expert vs. Other Methods</vt:lpstr>
      <vt:lpstr>Outline</vt:lpstr>
      <vt:lpstr>Hyperbolic Embedding: Poincaré embedding </vt:lpstr>
      <vt:lpstr>Hyperbolic Embedding: Lorentz Embedding</vt:lpstr>
      <vt:lpstr>Outline</vt:lpstr>
      <vt:lpstr>Spherical Text Embedding</vt:lpstr>
      <vt:lpstr>Why Spherical Text Embedding?</vt:lpstr>
      <vt:lpstr>Inconsistency Between Training and Usage Space</vt:lpstr>
      <vt:lpstr>Consequence of Such Inconsistency</vt:lpstr>
      <vt:lpstr>Another Observation:  Integrating Local and Global Contexts</vt:lpstr>
      <vt:lpstr>Model: Spherical Text Embedding</vt:lpstr>
      <vt:lpstr>Understanding the Spherical Generative Model</vt:lpstr>
      <vt:lpstr>Modeling Spherical Text Embedding</vt:lpstr>
      <vt:lpstr>Computation: Optimization on the Sphere</vt:lpstr>
      <vt:lpstr>Riemannian Optimization with Riemannian SGD</vt:lpstr>
      <vt:lpstr>Word Similarity: Experiment Setting</vt:lpstr>
      <vt:lpstr>Word Similarity: Performance Comparison</vt:lpstr>
      <vt:lpstr>Document Clustering: Experiment Setting</vt:lpstr>
      <vt:lpstr>Document Clustering: Performance Comparison</vt:lpstr>
      <vt:lpstr>Document Classification: Experiment Results</vt:lpstr>
      <vt:lpstr>Training Efficiency &amp; Case Studies</vt:lpstr>
      <vt:lpstr>Outline</vt:lpstr>
      <vt:lpstr>From Context-Free Embedding to Contextual Embedding</vt:lpstr>
      <vt:lpstr>ELMo: Deep Contextualized Word Representations</vt:lpstr>
      <vt:lpstr>BERT: Deep Bidirectional Transformers</vt:lpstr>
      <vt:lpstr>BERT: Deep Bidirectional Transformers</vt:lpstr>
      <vt:lpstr>BERT: Deep Bidirectional Transformers</vt:lpstr>
      <vt:lpstr>XLNet: Autoregressive Language Modeling</vt:lpstr>
      <vt:lpstr>XLNet: Two-Stream Self-Attention</vt:lpstr>
      <vt:lpstr>Outline</vt:lpstr>
      <vt:lpstr>From Unsupervised Embedding to Weakly-Supervised Embedding</vt:lpstr>
      <vt:lpstr>Introduction: Idea of CatE</vt:lpstr>
      <vt:lpstr>Introduction: Why Category Name Guided Embedding?</vt:lpstr>
      <vt:lpstr>Topic Modeling and Its Challenges</vt:lpstr>
      <vt:lpstr>Discriminative Topic Mining:  General Philosophy</vt:lpstr>
      <vt:lpstr>Discriminative Topic Mining: Problem Formulation</vt:lpstr>
      <vt:lpstr>Related Work: Task-Oriented Text Embedding</vt:lpstr>
      <vt:lpstr>Why New Approaches for Discriminative Topic Mining?</vt:lpstr>
      <vt:lpstr>Modeling Text Generation: A Three-Step Process</vt:lpstr>
      <vt:lpstr>Derivation: Finding Words that Belong to Categories </vt:lpstr>
      <vt:lpstr>Formulate It as an Embedding Learning Problem</vt:lpstr>
      <vt:lpstr>Retrieval of Category Representative Terms</vt:lpstr>
      <vt:lpstr>Jointly Learning Word Embedding and Distributional Specificity</vt:lpstr>
      <vt:lpstr>Ranking Measure for Category Representative Words Retrieval</vt:lpstr>
      <vt:lpstr>Experiment Setting: Datasets and Preprocessing</vt:lpstr>
      <vt:lpstr>Compared Baselines and Evaluation Metrics</vt:lpstr>
      <vt:lpstr>Performance Study on Discriminative Topic Mining</vt:lpstr>
      <vt:lpstr>Comparative Evaluation of Discriminative Topic Mining</vt:lpstr>
      <vt:lpstr>Experiments on Weakly-Supervised Document Classification</vt:lpstr>
      <vt:lpstr>Results on Weakly-Supervised Document Classification</vt:lpstr>
      <vt:lpstr>Unsupervised Lexical Entailment Direction Identification</vt:lpstr>
      <vt:lpstr>Case Study I: Visualize the Trained Embeddings</vt:lpstr>
      <vt:lpstr>Case Study 2: Effect of Distributional Specificity</vt:lpstr>
      <vt:lpstr>Application: Support Multi-Dimensional Text Analysis</vt:lpstr>
      <vt:lpstr>PowerPoint 簡報</vt:lpstr>
      <vt:lpstr>PowerPoint 簡報</vt:lpstr>
      <vt:lpstr>PowerPoint 簡報</vt:lpstr>
      <vt:lpstr>Outline</vt:lpstr>
      <vt:lpstr>Looking Forward: Structural Mining of Massive Text Data</vt:lpstr>
      <vt:lpstr>Summary</vt:lpstr>
      <vt:lpstr>References (I)</vt:lpstr>
      <vt:lpstr>References (II)</vt:lpstr>
      <vt:lpstr>References (III)</vt:lpstr>
    </vt:vector>
  </TitlesOfParts>
  <Company>UIUC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Mining Latent Entity Structures</dc:title>
  <dc:creator>Jiawei Han</dc:creator>
  <cp:lastModifiedBy>王正豪</cp:lastModifiedBy>
  <cp:revision>1168</cp:revision>
  <cp:lastPrinted>2017-11-01T03:30:35Z</cp:lastPrinted>
  <dcterms:created xsi:type="dcterms:W3CDTF">2014-06-02T15:06:14Z</dcterms:created>
  <dcterms:modified xsi:type="dcterms:W3CDTF">2026-05-19T02:23:02Z</dcterms:modified>
</cp:coreProperties>
</file>