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7" r:id="rId2"/>
    <p:sldMasterId id="2147483718" r:id="rId3"/>
  </p:sldMasterIdLst>
  <p:notesMasterIdLst>
    <p:notesMasterId r:id="rId100"/>
  </p:notesMasterIdLst>
  <p:sldIdLst>
    <p:sldId id="762" r:id="rId4"/>
    <p:sldId id="1942" r:id="rId5"/>
    <p:sldId id="1054" r:id="rId6"/>
    <p:sldId id="1060" r:id="rId7"/>
    <p:sldId id="1061" r:id="rId8"/>
    <p:sldId id="1062" r:id="rId9"/>
    <p:sldId id="1059" r:id="rId10"/>
    <p:sldId id="1767" r:id="rId11"/>
    <p:sldId id="1931" r:id="rId12"/>
    <p:sldId id="1063" r:id="rId13"/>
    <p:sldId id="1065" r:id="rId14"/>
    <p:sldId id="1769" r:id="rId15"/>
    <p:sldId id="1772" r:id="rId16"/>
    <p:sldId id="837" r:id="rId17"/>
    <p:sldId id="838" r:id="rId18"/>
    <p:sldId id="1925" r:id="rId19"/>
    <p:sldId id="1771" r:id="rId20"/>
    <p:sldId id="1773" r:id="rId21"/>
    <p:sldId id="1939" r:id="rId22"/>
    <p:sldId id="382" r:id="rId23"/>
    <p:sldId id="383" r:id="rId24"/>
    <p:sldId id="384" r:id="rId25"/>
    <p:sldId id="385" r:id="rId26"/>
    <p:sldId id="386" r:id="rId27"/>
    <p:sldId id="388" r:id="rId28"/>
    <p:sldId id="389" r:id="rId29"/>
    <p:sldId id="1941" r:id="rId30"/>
    <p:sldId id="1946" r:id="rId31"/>
    <p:sldId id="835" r:id="rId32"/>
    <p:sldId id="836" r:id="rId33"/>
    <p:sldId id="947" r:id="rId34"/>
    <p:sldId id="948" r:id="rId35"/>
    <p:sldId id="841" r:id="rId36"/>
    <p:sldId id="842" r:id="rId37"/>
    <p:sldId id="843" r:id="rId38"/>
    <p:sldId id="1033" r:id="rId39"/>
    <p:sldId id="994" r:id="rId40"/>
    <p:sldId id="844" r:id="rId41"/>
    <p:sldId id="845" r:id="rId42"/>
    <p:sldId id="846" r:id="rId43"/>
    <p:sldId id="847" r:id="rId44"/>
    <p:sldId id="848" r:id="rId45"/>
    <p:sldId id="849" r:id="rId46"/>
    <p:sldId id="850" r:id="rId47"/>
    <p:sldId id="851" r:id="rId48"/>
    <p:sldId id="852" r:id="rId49"/>
    <p:sldId id="853" r:id="rId50"/>
    <p:sldId id="854" r:id="rId51"/>
    <p:sldId id="855" r:id="rId52"/>
    <p:sldId id="856" r:id="rId53"/>
    <p:sldId id="857" r:id="rId54"/>
    <p:sldId id="858" r:id="rId55"/>
    <p:sldId id="860" r:id="rId56"/>
    <p:sldId id="861" r:id="rId57"/>
    <p:sldId id="862" r:id="rId58"/>
    <p:sldId id="863" r:id="rId59"/>
    <p:sldId id="864" r:id="rId60"/>
    <p:sldId id="865" r:id="rId61"/>
    <p:sldId id="1947" r:id="rId62"/>
    <p:sldId id="953" r:id="rId63"/>
    <p:sldId id="954" r:id="rId64"/>
    <p:sldId id="955" r:id="rId65"/>
    <p:sldId id="956" r:id="rId66"/>
    <p:sldId id="957" r:id="rId67"/>
    <p:sldId id="958" r:id="rId68"/>
    <p:sldId id="959" r:id="rId69"/>
    <p:sldId id="960" r:id="rId70"/>
    <p:sldId id="961" r:id="rId71"/>
    <p:sldId id="962" r:id="rId72"/>
    <p:sldId id="1945" r:id="rId73"/>
    <p:sldId id="1785" r:id="rId74"/>
    <p:sldId id="1787" r:id="rId75"/>
    <p:sldId id="1788" r:id="rId76"/>
    <p:sldId id="1789" r:id="rId77"/>
    <p:sldId id="1923" r:id="rId78"/>
    <p:sldId id="1810" r:id="rId79"/>
    <p:sldId id="1924" r:id="rId80"/>
    <p:sldId id="1790" r:id="rId81"/>
    <p:sldId id="1791" r:id="rId82"/>
    <p:sldId id="1793" r:id="rId83"/>
    <p:sldId id="387" r:id="rId84"/>
    <p:sldId id="1795" r:id="rId85"/>
    <p:sldId id="397" r:id="rId86"/>
    <p:sldId id="1938" r:id="rId87"/>
    <p:sldId id="1936" r:id="rId88"/>
    <p:sldId id="1796" r:id="rId89"/>
    <p:sldId id="1798" r:id="rId90"/>
    <p:sldId id="1799" r:id="rId91"/>
    <p:sldId id="1800" r:id="rId92"/>
    <p:sldId id="1801" r:id="rId93"/>
    <p:sldId id="1802" r:id="rId94"/>
    <p:sldId id="1948" r:id="rId95"/>
    <p:sldId id="1935" r:id="rId96"/>
    <p:sldId id="1803" r:id="rId97"/>
    <p:sldId id="1804" r:id="rId98"/>
    <p:sldId id="868" r:id="rId99"/>
  </p:sldIdLst>
  <p:sldSz cx="12192000" cy="6858000"/>
  <p:notesSz cx="7010400" cy="9296400"/>
  <p:defaultText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CDBC"/>
    <a:srgbClr val="0000CC"/>
    <a:srgbClr val="BD582C"/>
    <a:srgbClr val="E48312"/>
    <a:srgbClr val="7F7F7F"/>
    <a:srgbClr val="94A088"/>
    <a:srgbClr val="008080"/>
    <a:srgbClr val="865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593" autoAdjust="0"/>
  </p:normalViewPr>
  <p:slideViewPr>
    <p:cSldViewPr snapToGrid="0">
      <p:cViewPr varScale="1">
        <p:scale>
          <a:sx n="62" d="100"/>
          <a:sy n="62" d="100"/>
        </p:scale>
        <p:origin x="892" y="28"/>
      </p:cViewPr>
      <p:guideLst>
        <p:guide orient="horz" pos="2160"/>
        <p:guide pos="3840"/>
      </p:guideLst>
    </p:cSldViewPr>
  </p:slideViewPr>
  <p:outlineViewPr>
    <p:cViewPr>
      <p:scale>
        <a:sx n="33" d="100"/>
        <a:sy n="33" d="100"/>
      </p:scale>
      <p:origin x="0" y="-1885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D1C3CC-BC13-4CBB-B358-D3C2D30C3FAC}"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lang="en-US"/>
        </a:p>
      </dgm:t>
    </dgm:pt>
    <dgm:pt modelId="{8D8A11B6-A9B8-407A-B3DB-72B5CF91DC34}">
      <dgm:prSet phldrT="[Text]" custT="1"/>
      <dgm:spPr/>
      <dgm:t>
        <a:bodyPr/>
        <a:lstStyle/>
        <a:p>
          <a:r>
            <a:rPr lang="en-US" altLang="zh-CN" sz="1600" b="1" dirty="0">
              <a:latin typeface="+mn-lt"/>
            </a:rPr>
            <a:t>Annotate</a:t>
          </a:r>
          <a:r>
            <a:rPr lang="zh-CN" altLang="en-US" sz="1600" b="1" dirty="0">
              <a:latin typeface="+mn-lt"/>
            </a:rPr>
            <a:t> </a:t>
          </a:r>
          <a:r>
            <a:rPr lang="en-US" altLang="zh-CN" sz="1600" b="1" dirty="0">
              <a:latin typeface="+mn-lt"/>
            </a:rPr>
            <a:t>corpus</a:t>
          </a:r>
          <a:r>
            <a:rPr lang="zh-CN" altLang="en-US" sz="1600" b="1" dirty="0">
              <a:latin typeface="+mn-lt"/>
            </a:rPr>
            <a:t> </a:t>
          </a:r>
          <a:r>
            <a:rPr lang="en-US" altLang="zh-CN" sz="1600" b="1" dirty="0">
              <a:latin typeface="+mn-lt"/>
            </a:rPr>
            <a:t>using</a:t>
          </a:r>
          <a:r>
            <a:rPr lang="zh-CN" altLang="en-US" sz="1600" b="1" dirty="0">
              <a:latin typeface="+mn-lt"/>
            </a:rPr>
            <a:t> </a:t>
          </a:r>
          <a:r>
            <a:rPr lang="en-US" altLang="zh-CN" sz="1600" b="1" dirty="0">
              <a:latin typeface="+mn-lt"/>
            </a:rPr>
            <a:t>entities</a:t>
          </a:r>
          <a:endParaRPr lang="en-US" sz="1600" b="1" dirty="0">
            <a:latin typeface="+mn-lt"/>
          </a:endParaRPr>
        </a:p>
      </dgm:t>
    </dgm:pt>
    <dgm:pt modelId="{DCABE13B-2E2F-4C3A-9729-AB792DF1E00F}" type="parTrans" cxnId="{1CED807D-AB1B-46EC-9521-CD258F045900}">
      <dgm:prSet/>
      <dgm:spPr/>
      <dgm:t>
        <a:bodyPr/>
        <a:lstStyle/>
        <a:p>
          <a:endParaRPr lang="en-US" sz="1100"/>
        </a:p>
      </dgm:t>
    </dgm:pt>
    <dgm:pt modelId="{2145C854-43FE-439B-A0E2-AF19B79F3D19}" type="sibTrans" cxnId="{1CED807D-AB1B-46EC-9521-CD258F045900}">
      <dgm:prSet/>
      <dgm:spPr/>
      <dgm:t>
        <a:bodyPr/>
        <a:lstStyle/>
        <a:p>
          <a:endParaRPr lang="en-US" sz="1100"/>
        </a:p>
      </dgm:t>
    </dgm:pt>
    <dgm:pt modelId="{EC4E67B7-3DE2-4FD1-B802-3C098C4C3593}">
      <dgm:prSet phldrT="[Text]" custT="1"/>
      <dgm:spPr/>
      <dgm:t>
        <a:bodyPr/>
        <a:lstStyle/>
        <a:p>
          <a:r>
            <a:rPr lang="en-US" altLang="zh-CN" sz="1600" b="1" dirty="0"/>
            <a:t>Generate</a:t>
          </a:r>
          <a:r>
            <a:rPr lang="zh-CN" altLang="en-US" sz="1600" b="1" dirty="0"/>
            <a:t> </a:t>
          </a:r>
          <a:r>
            <a:rPr lang="en-US" sz="1600" b="1" dirty="0"/>
            <a:t>candidate patterns</a:t>
          </a:r>
        </a:p>
      </dgm:t>
    </dgm:pt>
    <dgm:pt modelId="{7CDA9871-2A2F-4A69-94B1-8E8D0D07CA7B}" type="parTrans" cxnId="{C3EF7648-F6E3-47AF-A205-20CE0902ACFB}">
      <dgm:prSet/>
      <dgm:spPr/>
      <dgm:t>
        <a:bodyPr/>
        <a:lstStyle/>
        <a:p>
          <a:endParaRPr lang="en-US" sz="1100"/>
        </a:p>
      </dgm:t>
    </dgm:pt>
    <dgm:pt modelId="{B364E08B-4DAE-43FD-9E7F-AEB3031CBE87}" type="sibTrans" cxnId="{C3EF7648-F6E3-47AF-A205-20CE0902ACFB}">
      <dgm:prSet/>
      <dgm:spPr/>
      <dgm:t>
        <a:bodyPr/>
        <a:lstStyle/>
        <a:p>
          <a:endParaRPr lang="en-US" sz="1100"/>
        </a:p>
      </dgm:t>
    </dgm:pt>
    <dgm:pt modelId="{85F479AA-57A6-4B7C-8C0F-7D592F6B2C46}">
      <dgm:prSet phldrT="[Text]" custT="1"/>
      <dgm:spPr/>
      <dgm:t>
        <a:bodyPr/>
        <a:lstStyle/>
        <a:p>
          <a:r>
            <a:rPr lang="en-US" sz="1600" b="1" dirty="0"/>
            <a:t>Score candidate patterns</a:t>
          </a:r>
        </a:p>
      </dgm:t>
    </dgm:pt>
    <dgm:pt modelId="{B8F6313D-60BB-47F4-9D08-C8D4FD904A52}" type="parTrans" cxnId="{287B8C7F-005F-4AFF-A008-6262A6F7C276}">
      <dgm:prSet/>
      <dgm:spPr/>
      <dgm:t>
        <a:bodyPr/>
        <a:lstStyle/>
        <a:p>
          <a:endParaRPr lang="en-US" sz="1100"/>
        </a:p>
      </dgm:t>
    </dgm:pt>
    <dgm:pt modelId="{0A2B3605-3CC0-4187-BD6D-4FB31E169E1B}" type="sibTrans" cxnId="{287B8C7F-005F-4AFF-A008-6262A6F7C276}">
      <dgm:prSet/>
      <dgm:spPr/>
      <dgm:t>
        <a:bodyPr/>
        <a:lstStyle/>
        <a:p>
          <a:endParaRPr lang="en-US" sz="1100"/>
        </a:p>
      </dgm:t>
    </dgm:pt>
    <dgm:pt modelId="{86403DB3-6154-4872-89D9-3E3ECEFB72C1}">
      <dgm:prSet phldrT="[Text]" custT="1"/>
      <dgm:spPr/>
      <dgm:t>
        <a:bodyPr/>
        <a:lstStyle/>
        <a:p>
          <a:r>
            <a:rPr lang="en-US" sz="1600" b="1" dirty="0"/>
            <a:t>Select Top patterns</a:t>
          </a:r>
        </a:p>
      </dgm:t>
    </dgm:pt>
    <dgm:pt modelId="{C6DD57CE-677B-44DC-BF16-63D548CE0FA6}" type="parTrans" cxnId="{4BFB5631-75C3-4626-A038-698B5CAF7CD3}">
      <dgm:prSet/>
      <dgm:spPr/>
      <dgm:t>
        <a:bodyPr/>
        <a:lstStyle/>
        <a:p>
          <a:endParaRPr lang="en-US" sz="1100"/>
        </a:p>
      </dgm:t>
    </dgm:pt>
    <dgm:pt modelId="{83CDDE1F-D6C1-450C-A5FA-991F84B8B4EC}" type="sibTrans" cxnId="{4BFB5631-75C3-4626-A038-698B5CAF7CD3}">
      <dgm:prSet/>
      <dgm:spPr/>
      <dgm:t>
        <a:bodyPr/>
        <a:lstStyle/>
        <a:p>
          <a:endParaRPr lang="en-US" sz="1100"/>
        </a:p>
      </dgm:t>
    </dgm:pt>
    <dgm:pt modelId="{C28375B5-D3FD-4855-ADEA-16C3F95D5E1B}">
      <dgm:prSet phldrT="[Text]" custT="1"/>
      <dgm:spPr/>
      <dgm:t>
        <a:bodyPr/>
        <a:lstStyle/>
        <a:p>
          <a:r>
            <a:rPr lang="en-US" altLang="zh-CN" sz="1600" b="1" dirty="0"/>
            <a:t>Apply</a:t>
          </a:r>
          <a:r>
            <a:rPr lang="zh-CN" altLang="en-US" sz="1600" b="1" dirty="0"/>
            <a:t> </a:t>
          </a:r>
          <a:r>
            <a:rPr lang="en-US" altLang="zh-CN" sz="1600" b="1" dirty="0"/>
            <a:t>patterns</a:t>
          </a:r>
          <a:r>
            <a:rPr lang="zh-CN" altLang="en-US" sz="1600" b="1" dirty="0"/>
            <a:t> </a:t>
          </a:r>
          <a:r>
            <a:rPr lang="en-US" altLang="zh-CN" sz="1600" b="1" dirty="0"/>
            <a:t>to</a:t>
          </a:r>
          <a:r>
            <a:rPr lang="zh-CN" altLang="en-US" sz="1600" b="1" dirty="0"/>
            <a:t> </a:t>
          </a:r>
          <a:r>
            <a:rPr lang="en-US" altLang="zh-CN" sz="1600" b="1" dirty="0"/>
            <a:t>find</a:t>
          </a:r>
          <a:r>
            <a:rPr lang="zh-CN" altLang="en-US" sz="1600" b="1" dirty="0"/>
            <a:t> </a:t>
          </a:r>
          <a:r>
            <a:rPr lang="en-US" altLang="zh-CN" sz="1600" b="1" dirty="0"/>
            <a:t>new</a:t>
          </a:r>
          <a:r>
            <a:rPr lang="zh-CN" altLang="en-US" sz="1600" b="1" dirty="0"/>
            <a:t> </a:t>
          </a:r>
          <a:r>
            <a:rPr lang="en-US" altLang="zh-CN" sz="1600" b="1" dirty="0"/>
            <a:t>entities</a:t>
          </a:r>
          <a:endParaRPr lang="en-US" sz="1600" b="1" dirty="0"/>
        </a:p>
      </dgm:t>
    </dgm:pt>
    <dgm:pt modelId="{A40BCD94-639D-41DD-913D-BBC94484C853}" type="parTrans" cxnId="{9A27BD90-652F-4856-AE5B-D55718C7747C}">
      <dgm:prSet/>
      <dgm:spPr/>
      <dgm:t>
        <a:bodyPr/>
        <a:lstStyle/>
        <a:p>
          <a:endParaRPr lang="en-US" sz="1100"/>
        </a:p>
      </dgm:t>
    </dgm:pt>
    <dgm:pt modelId="{974FEC70-84E4-463D-9657-74D0E33CE972}" type="sibTrans" cxnId="{9A27BD90-652F-4856-AE5B-D55718C7747C}">
      <dgm:prSet/>
      <dgm:spPr/>
      <dgm:t>
        <a:bodyPr/>
        <a:lstStyle/>
        <a:p>
          <a:endParaRPr lang="en-US" sz="1100"/>
        </a:p>
      </dgm:t>
    </dgm:pt>
    <dgm:pt modelId="{BA9519F3-DC02-4324-AB40-36FD9EFD8D74}" type="pres">
      <dgm:prSet presAssocID="{58D1C3CC-BC13-4CBB-B358-D3C2D30C3FAC}" presName="cycle" presStyleCnt="0">
        <dgm:presLayoutVars>
          <dgm:dir/>
          <dgm:resizeHandles val="exact"/>
        </dgm:presLayoutVars>
      </dgm:prSet>
      <dgm:spPr/>
    </dgm:pt>
    <dgm:pt modelId="{D61174F1-3E1F-4F20-8AF4-2812B35132FF}" type="pres">
      <dgm:prSet presAssocID="{8D8A11B6-A9B8-407A-B3DB-72B5CF91DC34}" presName="node" presStyleLbl="node1" presStyleIdx="0" presStyleCnt="5" custScaleX="156534" custScaleY="146046">
        <dgm:presLayoutVars>
          <dgm:bulletEnabled val="1"/>
        </dgm:presLayoutVars>
      </dgm:prSet>
      <dgm:spPr/>
    </dgm:pt>
    <dgm:pt modelId="{27B27198-7BA8-4423-9BCC-0E7EDE309B79}" type="pres">
      <dgm:prSet presAssocID="{8D8A11B6-A9B8-407A-B3DB-72B5CF91DC34}" presName="spNode" presStyleCnt="0"/>
      <dgm:spPr/>
    </dgm:pt>
    <dgm:pt modelId="{9C95A36F-D2E7-4F72-8E0E-8FA662D30A64}" type="pres">
      <dgm:prSet presAssocID="{2145C854-43FE-439B-A0E2-AF19B79F3D19}" presName="sibTrans" presStyleLbl="sibTrans1D1" presStyleIdx="0" presStyleCnt="5"/>
      <dgm:spPr/>
    </dgm:pt>
    <dgm:pt modelId="{9FCB8648-F523-40C4-9968-45949D867963}" type="pres">
      <dgm:prSet presAssocID="{EC4E67B7-3DE2-4FD1-B802-3C098C4C3593}" presName="node" presStyleLbl="node1" presStyleIdx="1" presStyleCnt="5" custScaleX="138072" custScaleY="147683" custRadScaleRad="120142" custRadScaleInc="51423">
        <dgm:presLayoutVars>
          <dgm:bulletEnabled val="1"/>
        </dgm:presLayoutVars>
      </dgm:prSet>
      <dgm:spPr/>
    </dgm:pt>
    <dgm:pt modelId="{6C8E606F-8465-42B1-B017-0DF87B596FAE}" type="pres">
      <dgm:prSet presAssocID="{EC4E67B7-3DE2-4FD1-B802-3C098C4C3593}" presName="spNode" presStyleCnt="0"/>
      <dgm:spPr/>
    </dgm:pt>
    <dgm:pt modelId="{B8A9C353-97B0-4758-A8F9-5477AB4ACB37}" type="pres">
      <dgm:prSet presAssocID="{B364E08B-4DAE-43FD-9E7F-AEB3031CBE87}" presName="sibTrans" presStyleLbl="sibTrans1D1" presStyleIdx="1" presStyleCnt="5"/>
      <dgm:spPr/>
    </dgm:pt>
    <dgm:pt modelId="{8788B03E-E89F-4BD4-82F4-582BEE6D0D7D}" type="pres">
      <dgm:prSet presAssocID="{85F479AA-57A6-4B7C-8C0F-7D592F6B2C46}" presName="node" presStyleLbl="node1" presStyleIdx="2" presStyleCnt="5" custScaleX="179322" custScaleY="94006" custRadScaleRad="121211" custRadScaleInc="-54884">
        <dgm:presLayoutVars>
          <dgm:bulletEnabled val="1"/>
        </dgm:presLayoutVars>
      </dgm:prSet>
      <dgm:spPr/>
    </dgm:pt>
    <dgm:pt modelId="{8E8BB6C9-5949-400A-B1AB-B2B6934BDECA}" type="pres">
      <dgm:prSet presAssocID="{85F479AA-57A6-4B7C-8C0F-7D592F6B2C46}" presName="spNode" presStyleCnt="0"/>
      <dgm:spPr/>
    </dgm:pt>
    <dgm:pt modelId="{D4E0EAF9-139D-4A20-8904-F7BDC3454F6E}" type="pres">
      <dgm:prSet presAssocID="{0A2B3605-3CC0-4187-BD6D-4FB31E169E1B}" presName="sibTrans" presStyleLbl="sibTrans1D1" presStyleIdx="2" presStyleCnt="5"/>
      <dgm:spPr/>
    </dgm:pt>
    <dgm:pt modelId="{57D14CEF-E411-4DDF-A5B2-3AE8EBA4D87A}" type="pres">
      <dgm:prSet presAssocID="{86403DB3-6154-4872-89D9-3E3ECEFB72C1}" presName="node" presStyleLbl="node1" presStyleIdx="3" presStyleCnt="5" custScaleX="155073" custScaleY="92596" custRadScaleRad="108174" custRadScaleInc="32972">
        <dgm:presLayoutVars>
          <dgm:bulletEnabled val="1"/>
        </dgm:presLayoutVars>
      </dgm:prSet>
      <dgm:spPr/>
    </dgm:pt>
    <dgm:pt modelId="{A49DBE49-20E1-48B0-ABA2-6E7F2BE97457}" type="pres">
      <dgm:prSet presAssocID="{86403DB3-6154-4872-89D9-3E3ECEFB72C1}" presName="spNode" presStyleCnt="0"/>
      <dgm:spPr/>
    </dgm:pt>
    <dgm:pt modelId="{7FD353C8-9651-42FA-ACA1-5394120E3219}" type="pres">
      <dgm:prSet presAssocID="{83CDDE1F-D6C1-450C-A5FA-991F84B8B4EC}" presName="sibTrans" presStyleLbl="sibTrans1D1" presStyleIdx="3" presStyleCnt="5"/>
      <dgm:spPr/>
    </dgm:pt>
    <dgm:pt modelId="{6619B0B6-C088-4D00-8E2E-63DD215B8033}" type="pres">
      <dgm:prSet presAssocID="{C28375B5-D3FD-4855-ADEA-16C3F95D5E1B}" presName="node" presStyleLbl="node1" presStyleIdx="4" presStyleCnt="5" custScaleX="165386" custScaleY="146317" custRadScaleRad="97246" custRadScaleInc="-52698">
        <dgm:presLayoutVars>
          <dgm:bulletEnabled val="1"/>
        </dgm:presLayoutVars>
      </dgm:prSet>
      <dgm:spPr/>
    </dgm:pt>
    <dgm:pt modelId="{38FE86BF-56C6-426E-B5A7-82DB92F6A19A}" type="pres">
      <dgm:prSet presAssocID="{C28375B5-D3FD-4855-ADEA-16C3F95D5E1B}" presName="spNode" presStyleCnt="0"/>
      <dgm:spPr/>
    </dgm:pt>
    <dgm:pt modelId="{17746AEE-42FC-4928-B364-5D6B31CB6E1B}" type="pres">
      <dgm:prSet presAssocID="{974FEC70-84E4-463D-9657-74D0E33CE972}" presName="sibTrans" presStyleLbl="sibTrans1D1" presStyleIdx="4" presStyleCnt="5"/>
      <dgm:spPr/>
    </dgm:pt>
  </dgm:ptLst>
  <dgm:cxnLst>
    <dgm:cxn modelId="{5522FC30-8096-4F05-9957-AEE4608C3DAB}" type="presOf" srcId="{8D8A11B6-A9B8-407A-B3DB-72B5CF91DC34}" destId="{D61174F1-3E1F-4F20-8AF4-2812B35132FF}" srcOrd="0" destOrd="0" presId="urn:microsoft.com/office/officeart/2005/8/layout/cycle5"/>
    <dgm:cxn modelId="{4BFB5631-75C3-4626-A038-698B5CAF7CD3}" srcId="{58D1C3CC-BC13-4CBB-B358-D3C2D30C3FAC}" destId="{86403DB3-6154-4872-89D9-3E3ECEFB72C1}" srcOrd="3" destOrd="0" parTransId="{C6DD57CE-677B-44DC-BF16-63D548CE0FA6}" sibTransId="{83CDDE1F-D6C1-450C-A5FA-991F84B8B4EC}"/>
    <dgm:cxn modelId="{C3EF7648-F6E3-47AF-A205-20CE0902ACFB}" srcId="{58D1C3CC-BC13-4CBB-B358-D3C2D30C3FAC}" destId="{EC4E67B7-3DE2-4FD1-B802-3C098C4C3593}" srcOrd="1" destOrd="0" parTransId="{7CDA9871-2A2F-4A69-94B1-8E8D0D07CA7B}" sibTransId="{B364E08B-4DAE-43FD-9E7F-AEB3031CBE87}"/>
    <dgm:cxn modelId="{8FB1F068-5403-4740-803D-B4A94EC48361}" type="presOf" srcId="{974FEC70-84E4-463D-9657-74D0E33CE972}" destId="{17746AEE-42FC-4928-B364-5D6B31CB6E1B}" srcOrd="0" destOrd="0" presId="urn:microsoft.com/office/officeart/2005/8/layout/cycle5"/>
    <dgm:cxn modelId="{181A866D-12AA-41C7-9592-41337EA0C6BB}" type="presOf" srcId="{2145C854-43FE-439B-A0E2-AF19B79F3D19}" destId="{9C95A36F-D2E7-4F72-8E0E-8FA662D30A64}" srcOrd="0" destOrd="0" presId="urn:microsoft.com/office/officeart/2005/8/layout/cycle5"/>
    <dgm:cxn modelId="{1CED807D-AB1B-46EC-9521-CD258F045900}" srcId="{58D1C3CC-BC13-4CBB-B358-D3C2D30C3FAC}" destId="{8D8A11B6-A9B8-407A-B3DB-72B5CF91DC34}" srcOrd="0" destOrd="0" parTransId="{DCABE13B-2E2F-4C3A-9729-AB792DF1E00F}" sibTransId="{2145C854-43FE-439B-A0E2-AF19B79F3D19}"/>
    <dgm:cxn modelId="{287B8C7F-005F-4AFF-A008-6262A6F7C276}" srcId="{58D1C3CC-BC13-4CBB-B358-D3C2D30C3FAC}" destId="{85F479AA-57A6-4B7C-8C0F-7D592F6B2C46}" srcOrd="2" destOrd="0" parTransId="{B8F6313D-60BB-47F4-9D08-C8D4FD904A52}" sibTransId="{0A2B3605-3CC0-4187-BD6D-4FB31E169E1B}"/>
    <dgm:cxn modelId="{50047C87-AD5E-4E84-A6DC-4948E31DDF7B}" type="presOf" srcId="{58D1C3CC-BC13-4CBB-B358-D3C2D30C3FAC}" destId="{BA9519F3-DC02-4324-AB40-36FD9EFD8D74}" srcOrd="0" destOrd="0" presId="urn:microsoft.com/office/officeart/2005/8/layout/cycle5"/>
    <dgm:cxn modelId="{9A27BD90-652F-4856-AE5B-D55718C7747C}" srcId="{58D1C3CC-BC13-4CBB-B358-D3C2D30C3FAC}" destId="{C28375B5-D3FD-4855-ADEA-16C3F95D5E1B}" srcOrd="4" destOrd="0" parTransId="{A40BCD94-639D-41DD-913D-BBC94484C853}" sibTransId="{974FEC70-84E4-463D-9657-74D0E33CE972}"/>
    <dgm:cxn modelId="{096518A9-BE84-49DB-8A39-B8C0F0D2946E}" type="presOf" srcId="{0A2B3605-3CC0-4187-BD6D-4FB31E169E1B}" destId="{D4E0EAF9-139D-4A20-8904-F7BDC3454F6E}" srcOrd="0" destOrd="0" presId="urn:microsoft.com/office/officeart/2005/8/layout/cycle5"/>
    <dgm:cxn modelId="{A70AA4AE-A881-415D-A1CF-DCC630C1A539}" type="presOf" srcId="{86403DB3-6154-4872-89D9-3E3ECEFB72C1}" destId="{57D14CEF-E411-4DDF-A5B2-3AE8EBA4D87A}" srcOrd="0" destOrd="0" presId="urn:microsoft.com/office/officeart/2005/8/layout/cycle5"/>
    <dgm:cxn modelId="{DF5313C9-8607-488F-9244-4744F9E5492E}" type="presOf" srcId="{EC4E67B7-3DE2-4FD1-B802-3C098C4C3593}" destId="{9FCB8648-F523-40C4-9968-45949D867963}" srcOrd="0" destOrd="0" presId="urn:microsoft.com/office/officeart/2005/8/layout/cycle5"/>
    <dgm:cxn modelId="{EF8EF8CB-538F-4AFF-B18A-0EE2BDB72692}" type="presOf" srcId="{85F479AA-57A6-4B7C-8C0F-7D592F6B2C46}" destId="{8788B03E-E89F-4BD4-82F4-582BEE6D0D7D}" srcOrd="0" destOrd="0" presId="urn:microsoft.com/office/officeart/2005/8/layout/cycle5"/>
    <dgm:cxn modelId="{8630FCF7-C9B8-47E6-B2AC-AECAECA68700}" type="presOf" srcId="{B364E08B-4DAE-43FD-9E7F-AEB3031CBE87}" destId="{B8A9C353-97B0-4758-A8F9-5477AB4ACB37}" srcOrd="0" destOrd="0" presId="urn:microsoft.com/office/officeart/2005/8/layout/cycle5"/>
    <dgm:cxn modelId="{C01DF5FB-7E81-4E26-BE30-BBA8F0749196}" type="presOf" srcId="{C28375B5-D3FD-4855-ADEA-16C3F95D5E1B}" destId="{6619B0B6-C088-4D00-8E2E-63DD215B8033}" srcOrd="0" destOrd="0" presId="urn:microsoft.com/office/officeart/2005/8/layout/cycle5"/>
    <dgm:cxn modelId="{3AA8D0FC-7C80-4254-AA2E-278F2AC201FA}" type="presOf" srcId="{83CDDE1F-D6C1-450C-A5FA-991F84B8B4EC}" destId="{7FD353C8-9651-42FA-ACA1-5394120E3219}" srcOrd="0" destOrd="0" presId="urn:microsoft.com/office/officeart/2005/8/layout/cycle5"/>
    <dgm:cxn modelId="{577B0464-F70B-48D4-9985-B3577737A3FC}" type="presParOf" srcId="{BA9519F3-DC02-4324-AB40-36FD9EFD8D74}" destId="{D61174F1-3E1F-4F20-8AF4-2812B35132FF}" srcOrd="0" destOrd="0" presId="urn:microsoft.com/office/officeart/2005/8/layout/cycle5"/>
    <dgm:cxn modelId="{7A6458E2-AAD9-4690-B2E8-FB9B28191BE1}" type="presParOf" srcId="{BA9519F3-DC02-4324-AB40-36FD9EFD8D74}" destId="{27B27198-7BA8-4423-9BCC-0E7EDE309B79}" srcOrd="1" destOrd="0" presId="urn:microsoft.com/office/officeart/2005/8/layout/cycle5"/>
    <dgm:cxn modelId="{2836BBC8-6399-4758-98D7-41D85BD00253}" type="presParOf" srcId="{BA9519F3-DC02-4324-AB40-36FD9EFD8D74}" destId="{9C95A36F-D2E7-4F72-8E0E-8FA662D30A64}" srcOrd="2" destOrd="0" presId="urn:microsoft.com/office/officeart/2005/8/layout/cycle5"/>
    <dgm:cxn modelId="{C47972CD-26A7-4B5F-AD5D-8C62B83A32D7}" type="presParOf" srcId="{BA9519F3-DC02-4324-AB40-36FD9EFD8D74}" destId="{9FCB8648-F523-40C4-9968-45949D867963}" srcOrd="3" destOrd="0" presId="urn:microsoft.com/office/officeart/2005/8/layout/cycle5"/>
    <dgm:cxn modelId="{2F5BC4D2-642E-458D-8A3B-FF54E203A7D9}" type="presParOf" srcId="{BA9519F3-DC02-4324-AB40-36FD9EFD8D74}" destId="{6C8E606F-8465-42B1-B017-0DF87B596FAE}" srcOrd="4" destOrd="0" presId="urn:microsoft.com/office/officeart/2005/8/layout/cycle5"/>
    <dgm:cxn modelId="{89118FA7-4315-4B06-A2B9-DE051D0C8EDE}" type="presParOf" srcId="{BA9519F3-DC02-4324-AB40-36FD9EFD8D74}" destId="{B8A9C353-97B0-4758-A8F9-5477AB4ACB37}" srcOrd="5" destOrd="0" presId="urn:microsoft.com/office/officeart/2005/8/layout/cycle5"/>
    <dgm:cxn modelId="{4B05FD3A-6424-4F96-9E74-1F37F847DCE2}" type="presParOf" srcId="{BA9519F3-DC02-4324-AB40-36FD9EFD8D74}" destId="{8788B03E-E89F-4BD4-82F4-582BEE6D0D7D}" srcOrd="6" destOrd="0" presId="urn:microsoft.com/office/officeart/2005/8/layout/cycle5"/>
    <dgm:cxn modelId="{506A8BAD-45CD-40BC-8D58-377A08AADB1D}" type="presParOf" srcId="{BA9519F3-DC02-4324-AB40-36FD9EFD8D74}" destId="{8E8BB6C9-5949-400A-B1AB-B2B6934BDECA}" srcOrd="7" destOrd="0" presId="urn:microsoft.com/office/officeart/2005/8/layout/cycle5"/>
    <dgm:cxn modelId="{74BC8097-9483-434B-AB4F-6457A99A3F7E}" type="presParOf" srcId="{BA9519F3-DC02-4324-AB40-36FD9EFD8D74}" destId="{D4E0EAF9-139D-4A20-8904-F7BDC3454F6E}" srcOrd="8" destOrd="0" presId="urn:microsoft.com/office/officeart/2005/8/layout/cycle5"/>
    <dgm:cxn modelId="{247131FA-151C-4F8B-8D9C-247800D9D9B3}" type="presParOf" srcId="{BA9519F3-DC02-4324-AB40-36FD9EFD8D74}" destId="{57D14CEF-E411-4DDF-A5B2-3AE8EBA4D87A}" srcOrd="9" destOrd="0" presId="urn:microsoft.com/office/officeart/2005/8/layout/cycle5"/>
    <dgm:cxn modelId="{C2DC3ED4-79E7-483F-BFB8-A4C9422F3951}" type="presParOf" srcId="{BA9519F3-DC02-4324-AB40-36FD9EFD8D74}" destId="{A49DBE49-20E1-48B0-ABA2-6E7F2BE97457}" srcOrd="10" destOrd="0" presId="urn:microsoft.com/office/officeart/2005/8/layout/cycle5"/>
    <dgm:cxn modelId="{57236E55-BCA1-430F-A3AB-D95F8E8B28A2}" type="presParOf" srcId="{BA9519F3-DC02-4324-AB40-36FD9EFD8D74}" destId="{7FD353C8-9651-42FA-ACA1-5394120E3219}" srcOrd="11" destOrd="0" presId="urn:microsoft.com/office/officeart/2005/8/layout/cycle5"/>
    <dgm:cxn modelId="{6754C28A-AE56-4BFC-84DB-9ABDD669E91C}" type="presParOf" srcId="{BA9519F3-DC02-4324-AB40-36FD9EFD8D74}" destId="{6619B0B6-C088-4D00-8E2E-63DD215B8033}" srcOrd="12" destOrd="0" presId="urn:microsoft.com/office/officeart/2005/8/layout/cycle5"/>
    <dgm:cxn modelId="{A1E9447F-4A01-4127-A134-15DCABEB68A1}" type="presParOf" srcId="{BA9519F3-DC02-4324-AB40-36FD9EFD8D74}" destId="{38FE86BF-56C6-426E-B5A7-82DB92F6A19A}" srcOrd="13" destOrd="0" presId="urn:microsoft.com/office/officeart/2005/8/layout/cycle5"/>
    <dgm:cxn modelId="{C3C78438-E4B9-4401-94A7-B5A7143B154F}" type="presParOf" srcId="{BA9519F3-DC02-4324-AB40-36FD9EFD8D74}" destId="{17746AEE-42FC-4928-B364-5D6B31CB6E1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D9874-41FB-FF4A-972A-B1CF785A0E90}" type="doc">
      <dgm:prSet loTypeId="urn:microsoft.com/office/officeart/2005/8/layout/process2" loCatId="" qsTypeId="urn:microsoft.com/office/officeart/2005/8/quickstyle/simple1" qsCatId="simple" csTypeId="urn:microsoft.com/office/officeart/2005/8/colors/accent1_1" csCatId="accent1" phldr="1"/>
      <dgm:spPr/>
    </dgm:pt>
    <dgm:pt modelId="{28B98D8F-03D5-F048-AA9C-9EF970A41BB7}">
      <dgm:prSet phldrT="[Text]" custT="1"/>
      <dgm:spPr>
        <a:solidFill>
          <a:schemeClr val="accent1">
            <a:lumMod val="20000"/>
            <a:lumOff val="80000"/>
          </a:schemeClr>
        </a:solidFill>
        <a:ln>
          <a:solidFill>
            <a:schemeClr val="tx1"/>
          </a:solidFill>
        </a:ln>
        <a:effectLst>
          <a:outerShdw blurRad="25400" dist="25400" dir="2700000" algn="tl" rotWithShape="0">
            <a:prstClr val="black">
              <a:alpha val="40000"/>
            </a:prstClr>
          </a:outerShdw>
        </a:effectLst>
      </dgm:spPr>
      <dgm:t>
        <a:bodyPr/>
        <a:lstStyle/>
        <a:p>
          <a:pPr>
            <a:lnSpc>
              <a:spcPct val="100000"/>
            </a:lnSpc>
            <a:spcAft>
              <a:spcPts val="0"/>
            </a:spcAft>
          </a:pPr>
          <a:r>
            <a:rPr lang="en-US" altLang="zh-CN" sz="2400" dirty="0">
              <a:latin typeface="+mn-lt"/>
              <a:ea typeface="Helvetica" charset="0"/>
              <a:cs typeface="Helvetica" charset="0"/>
            </a:rPr>
            <a:t>Entity</a:t>
          </a:r>
          <a:r>
            <a:rPr lang="zh-CN" altLang="en-US" sz="2400" dirty="0">
              <a:latin typeface="+mn-lt"/>
              <a:ea typeface="Helvetica" charset="0"/>
              <a:cs typeface="Helvetica" charset="0"/>
            </a:rPr>
            <a:t> </a:t>
          </a:r>
          <a:r>
            <a:rPr lang="en-US" altLang="zh-CN" sz="2400" dirty="0">
              <a:latin typeface="+mn-lt"/>
              <a:ea typeface="Helvetica" charset="0"/>
              <a:cs typeface="Helvetica" charset="0"/>
            </a:rPr>
            <a:t>mention</a:t>
          </a:r>
          <a:r>
            <a:rPr lang="zh-CN" altLang="en-US" sz="2400" dirty="0">
              <a:latin typeface="+mn-lt"/>
              <a:ea typeface="Helvetica" charset="0"/>
              <a:cs typeface="Helvetica" charset="0"/>
            </a:rPr>
            <a:t> </a:t>
          </a:r>
        </a:p>
        <a:p>
          <a:pPr>
            <a:lnSpc>
              <a:spcPct val="100000"/>
            </a:lnSpc>
            <a:spcAft>
              <a:spcPts val="0"/>
            </a:spcAft>
          </a:pPr>
          <a:r>
            <a:rPr lang="en-US" altLang="zh-CN" sz="2400" dirty="0">
              <a:latin typeface="+mn-lt"/>
              <a:ea typeface="Helvetica" charset="0"/>
              <a:cs typeface="Helvetica" charset="0"/>
            </a:rPr>
            <a:t>detection</a:t>
          </a:r>
          <a:endParaRPr lang="en-US" sz="2400" dirty="0">
            <a:latin typeface="+mn-lt"/>
            <a:ea typeface="Helvetica" charset="0"/>
            <a:cs typeface="Helvetica" charset="0"/>
          </a:endParaRPr>
        </a:p>
      </dgm:t>
    </dgm:pt>
    <dgm:pt modelId="{A5E5FDA1-210E-1447-9916-F06F0B11CCC5}" type="parTrans" cxnId="{0032E8D6-F565-A243-BFC2-676010CEDA05}">
      <dgm:prSet/>
      <dgm:spPr/>
      <dgm:t>
        <a:bodyPr/>
        <a:lstStyle/>
        <a:p>
          <a:endParaRPr lang="en-US"/>
        </a:p>
      </dgm:t>
    </dgm:pt>
    <dgm:pt modelId="{02280058-5F44-3048-9B05-BAE9F7A18FF2}" type="sibTrans" cxnId="{0032E8D6-F565-A243-BFC2-676010CEDA05}">
      <dgm:prSet/>
      <dgm:spPr/>
      <dgm:t>
        <a:bodyPr/>
        <a:lstStyle/>
        <a:p>
          <a:endParaRPr lang="en-US"/>
        </a:p>
      </dgm:t>
    </dgm:pt>
    <dgm:pt modelId="{BB906451-DF99-B340-91E1-DAB50150C5A0}">
      <dgm:prSet phldrT="[Text]" custT="1"/>
      <dgm:spPr>
        <a:solidFill>
          <a:schemeClr val="accent1">
            <a:lumMod val="20000"/>
            <a:lumOff val="80000"/>
          </a:schemeClr>
        </a:solidFill>
        <a:ln>
          <a:solidFill>
            <a:schemeClr val="tx1"/>
          </a:solidFill>
        </a:ln>
        <a:effectLst>
          <a:outerShdw blurRad="25400" dist="25400" dir="2700000" algn="tl" rotWithShape="0">
            <a:prstClr val="black">
              <a:alpha val="40000"/>
            </a:prstClr>
          </a:outerShdw>
        </a:effectLst>
      </dgm:spPr>
      <dgm:t>
        <a:bodyPr/>
        <a:lstStyle/>
        <a:p>
          <a:pPr>
            <a:lnSpc>
              <a:spcPct val="100000"/>
            </a:lnSpc>
            <a:spcAft>
              <a:spcPts val="0"/>
            </a:spcAft>
          </a:pPr>
          <a:r>
            <a:rPr lang="en-US" altLang="zh-CN" sz="2400" dirty="0">
              <a:latin typeface="+mn-lt"/>
              <a:ea typeface="Helvetica" charset="0"/>
              <a:cs typeface="Helvetica" charset="0"/>
            </a:rPr>
            <a:t>Context-aware</a:t>
          </a:r>
          <a:r>
            <a:rPr lang="zh-CN" altLang="en-US" sz="2400" dirty="0">
              <a:latin typeface="+mn-lt"/>
              <a:ea typeface="Helvetica" charset="0"/>
              <a:cs typeface="Helvetica" charset="0"/>
            </a:rPr>
            <a:t> </a:t>
          </a:r>
        </a:p>
        <a:p>
          <a:pPr>
            <a:lnSpc>
              <a:spcPct val="100000"/>
            </a:lnSpc>
            <a:spcAft>
              <a:spcPts val="0"/>
            </a:spcAft>
          </a:pPr>
          <a:r>
            <a:rPr lang="en-US" altLang="zh-CN" sz="2400" dirty="0">
              <a:latin typeface="+mn-lt"/>
              <a:ea typeface="Helvetica" charset="0"/>
              <a:cs typeface="Helvetica" charset="0"/>
            </a:rPr>
            <a:t>entity</a:t>
          </a:r>
          <a:r>
            <a:rPr lang="zh-CN" altLang="en-US" sz="2400" dirty="0">
              <a:latin typeface="+mn-lt"/>
              <a:ea typeface="Helvetica" charset="0"/>
              <a:cs typeface="Helvetica" charset="0"/>
            </a:rPr>
            <a:t> </a:t>
          </a:r>
          <a:r>
            <a:rPr lang="en-US" altLang="zh-CN" sz="2400" dirty="0">
              <a:latin typeface="+mn-lt"/>
              <a:ea typeface="Helvetica" charset="0"/>
              <a:cs typeface="Helvetica" charset="0"/>
            </a:rPr>
            <a:t>typing</a:t>
          </a:r>
          <a:endParaRPr lang="en-US" sz="2400" dirty="0">
            <a:latin typeface="+mn-lt"/>
            <a:ea typeface="Helvetica" charset="0"/>
            <a:cs typeface="Helvetica" charset="0"/>
          </a:endParaRPr>
        </a:p>
      </dgm:t>
    </dgm:pt>
    <dgm:pt modelId="{8269BF51-9C20-AF4A-AD9D-9FC34F16FC41}" type="parTrans" cxnId="{F8900924-231D-4647-B384-AA08EC7354DE}">
      <dgm:prSet/>
      <dgm:spPr/>
      <dgm:t>
        <a:bodyPr/>
        <a:lstStyle/>
        <a:p>
          <a:endParaRPr lang="en-US"/>
        </a:p>
      </dgm:t>
    </dgm:pt>
    <dgm:pt modelId="{95032E3A-D095-B44B-B55F-CBC8C72DDBB0}" type="sibTrans" cxnId="{F8900924-231D-4647-B384-AA08EC7354DE}">
      <dgm:prSet/>
      <dgm:spPr/>
      <dgm:t>
        <a:bodyPr/>
        <a:lstStyle/>
        <a:p>
          <a:endParaRPr lang="en-US"/>
        </a:p>
      </dgm:t>
    </dgm:pt>
    <dgm:pt modelId="{F5064163-0049-9440-9417-D508B36E9189}">
      <dgm:prSet custT="1"/>
      <dgm:spPr>
        <a:solidFill>
          <a:schemeClr val="accent1">
            <a:lumMod val="20000"/>
            <a:lumOff val="80000"/>
          </a:schemeClr>
        </a:solidFill>
        <a:ln>
          <a:solidFill>
            <a:schemeClr val="tx1"/>
          </a:solidFill>
        </a:ln>
        <a:effectLst>
          <a:outerShdw blurRad="25400" dist="25400" dir="2700000" algn="tl" rotWithShape="0">
            <a:prstClr val="black">
              <a:alpha val="40000"/>
            </a:prstClr>
          </a:outerShdw>
        </a:effectLst>
      </dgm:spPr>
      <dgm:t>
        <a:bodyPr/>
        <a:lstStyle/>
        <a:p>
          <a:r>
            <a:rPr lang="en-US" altLang="zh-CN" sz="2400" dirty="0">
              <a:latin typeface="+mn-lt"/>
              <a:ea typeface="Helvetica" charset="0"/>
              <a:cs typeface="Helvetica" charset="0"/>
            </a:rPr>
            <a:t>Relation</a:t>
          </a:r>
          <a:r>
            <a:rPr lang="zh-CN" altLang="en-US" sz="2400" dirty="0">
              <a:latin typeface="+mn-lt"/>
              <a:ea typeface="Helvetica" charset="0"/>
              <a:cs typeface="Helvetica" charset="0"/>
            </a:rPr>
            <a:t> </a:t>
          </a:r>
          <a:r>
            <a:rPr lang="en-US" altLang="zh-CN" sz="2400" dirty="0">
              <a:latin typeface="+mn-lt"/>
              <a:ea typeface="Helvetica" charset="0"/>
              <a:cs typeface="Helvetica" charset="0"/>
            </a:rPr>
            <a:t>mention</a:t>
          </a:r>
          <a:r>
            <a:rPr lang="zh-CN" altLang="en-US" sz="2400" dirty="0">
              <a:latin typeface="+mn-lt"/>
              <a:ea typeface="Helvetica" charset="0"/>
              <a:cs typeface="Helvetica" charset="0"/>
            </a:rPr>
            <a:t> </a:t>
          </a:r>
          <a:r>
            <a:rPr lang="en-US" altLang="zh-CN" sz="2400" dirty="0">
              <a:latin typeface="+mn-lt"/>
              <a:ea typeface="Helvetica" charset="0"/>
              <a:cs typeface="Helvetica" charset="0"/>
            </a:rPr>
            <a:t>detection</a:t>
          </a:r>
          <a:endParaRPr lang="en-US" sz="2400" dirty="0">
            <a:latin typeface="+mn-lt"/>
            <a:ea typeface="Helvetica" charset="0"/>
            <a:cs typeface="Helvetica" charset="0"/>
          </a:endParaRPr>
        </a:p>
      </dgm:t>
    </dgm:pt>
    <dgm:pt modelId="{B114B559-D363-EA47-9663-3C08E33937A2}" type="parTrans" cxnId="{70911754-A0F5-0A46-A3E0-A4C644BBA490}">
      <dgm:prSet/>
      <dgm:spPr/>
      <dgm:t>
        <a:bodyPr/>
        <a:lstStyle/>
        <a:p>
          <a:endParaRPr lang="en-US"/>
        </a:p>
      </dgm:t>
    </dgm:pt>
    <dgm:pt modelId="{5883DD99-9F48-E146-A2CA-B3C0DC0BC004}" type="sibTrans" cxnId="{70911754-A0F5-0A46-A3E0-A4C644BBA490}">
      <dgm:prSet/>
      <dgm:spPr/>
      <dgm:t>
        <a:bodyPr/>
        <a:lstStyle/>
        <a:p>
          <a:endParaRPr lang="en-US"/>
        </a:p>
      </dgm:t>
    </dgm:pt>
    <dgm:pt modelId="{6356FC51-7B2B-274D-84A1-323D368B7301}">
      <dgm:prSet custT="1"/>
      <dgm:spPr>
        <a:solidFill>
          <a:schemeClr val="accent1">
            <a:lumMod val="20000"/>
            <a:lumOff val="80000"/>
          </a:schemeClr>
        </a:solidFill>
        <a:ln>
          <a:solidFill>
            <a:schemeClr val="tx1"/>
          </a:solidFill>
        </a:ln>
        <a:effectLst>
          <a:outerShdw blurRad="25400" dist="25400" dir="2700000" algn="tl" rotWithShape="0">
            <a:prstClr val="black">
              <a:alpha val="40000"/>
            </a:prstClr>
          </a:outerShdw>
        </a:effectLst>
      </dgm:spPr>
      <dgm:t>
        <a:bodyPr/>
        <a:lstStyle/>
        <a:p>
          <a:pPr>
            <a:lnSpc>
              <a:spcPct val="100000"/>
            </a:lnSpc>
            <a:spcAft>
              <a:spcPts val="0"/>
            </a:spcAft>
          </a:pPr>
          <a:r>
            <a:rPr lang="en-US" altLang="zh-CN" sz="2400" dirty="0">
              <a:latin typeface="+mn-lt"/>
              <a:ea typeface="Helvetica" charset="0"/>
              <a:cs typeface="Helvetica" charset="0"/>
            </a:rPr>
            <a:t>Context-aware</a:t>
          </a:r>
          <a:r>
            <a:rPr lang="zh-CN" altLang="en-US" sz="2400" dirty="0">
              <a:latin typeface="+mn-lt"/>
              <a:ea typeface="Helvetica" charset="0"/>
              <a:cs typeface="Helvetica" charset="0"/>
            </a:rPr>
            <a:t> </a:t>
          </a:r>
        </a:p>
        <a:p>
          <a:pPr>
            <a:lnSpc>
              <a:spcPct val="100000"/>
            </a:lnSpc>
            <a:spcAft>
              <a:spcPts val="0"/>
            </a:spcAft>
          </a:pPr>
          <a:r>
            <a:rPr lang="en-US" altLang="zh-CN" sz="2400" dirty="0">
              <a:latin typeface="+mn-lt"/>
              <a:ea typeface="Helvetica" charset="0"/>
              <a:cs typeface="Helvetica" charset="0"/>
            </a:rPr>
            <a:t>relation</a:t>
          </a:r>
          <a:r>
            <a:rPr lang="zh-CN" altLang="en-US" sz="2400" dirty="0">
              <a:latin typeface="+mn-lt"/>
              <a:ea typeface="Helvetica" charset="0"/>
              <a:cs typeface="Helvetica" charset="0"/>
            </a:rPr>
            <a:t> </a:t>
          </a:r>
          <a:r>
            <a:rPr lang="en-US" altLang="zh-CN" sz="2400" dirty="0">
              <a:latin typeface="+mn-lt"/>
              <a:ea typeface="Helvetica" charset="0"/>
              <a:cs typeface="Helvetica" charset="0"/>
            </a:rPr>
            <a:t>classification</a:t>
          </a:r>
          <a:endParaRPr lang="en-US" sz="2400" dirty="0">
            <a:latin typeface="+mn-lt"/>
            <a:ea typeface="Helvetica" charset="0"/>
            <a:cs typeface="Helvetica" charset="0"/>
          </a:endParaRPr>
        </a:p>
      </dgm:t>
    </dgm:pt>
    <dgm:pt modelId="{D7EC412E-ACC3-7E4B-A09B-5C777ACF2D54}" type="parTrans" cxnId="{2C769EC3-F9BC-C341-8B9E-F564A26632DA}">
      <dgm:prSet/>
      <dgm:spPr/>
      <dgm:t>
        <a:bodyPr/>
        <a:lstStyle/>
        <a:p>
          <a:endParaRPr lang="en-US"/>
        </a:p>
      </dgm:t>
    </dgm:pt>
    <dgm:pt modelId="{3E12F677-336D-DA42-AC92-4A1233167DA9}" type="sibTrans" cxnId="{2C769EC3-F9BC-C341-8B9E-F564A26632DA}">
      <dgm:prSet/>
      <dgm:spPr/>
      <dgm:t>
        <a:bodyPr/>
        <a:lstStyle/>
        <a:p>
          <a:endParaRPr lang="en-US"/>
        </a:p>
      </dgm:t>
    </dgm:pt>
    <dgm:pt modelId="{BF045A92-D53D-3D45-87A1-B1C7FD233B4A}" type="pres">
      <dgm:prSet presAssocID="{739D9874-41FB-FF4A-972A-B1CF785A0E90}" presName="linearFlow" presStyleCnt="0">
        <dgm:presLayoutVars>
          <dgm:resizeHandles val="exact"/>
        </dgm:presLayoutVars>
      </dgm:prSet>
      <dgm:spPr/>
    </dgm:pt>
    <dgm:pt modelId="{1EA9F42D-B9B3-7343-924D-3C76A987AA02}" type="pres">
      <dgm:prSet presAssocID="{28B98D8F-03D5-F048-AA9C-9EF970A41BB7}" presName="node" presStyleLbl="node1" presStyleIdx="0" presStyleCnt="4" custScaleX="149367" custScaleY="56481" custLinFactNeighborY="10865">
        <dgm:presLayoutVars>
          <dgm:bulletEnabled val="1"/>
        </dgm:presLayoutVars>
      </dgm:prSet>
      <dgm:spPr/>
    </dgm:pt>
    <dgm:pt modelId="{CA642891-A72C-7C49-BBF5-8E32251C4B63}" type="pres">
      <dgm:prSet presAssocID="{02280058-5F44-3048-9B05-BAE9F7A18FF2}" presName="sibTrans" presStyleLbl="sibTrans2D1" presStyleIdx="0" presStyleCnt="3" custScaleX="149367"/>
      <dgm:spPr/>
    </dgm:pt>
    <dgm:pt modelId="{77DC38BB-EA62-1B48-8006-9D92DB4B8D55}" type="pres">
      <dgm:prSet presAssocID="{02280058-5F44-3048-9B05-BAE9F7A18FF2}" presName="connectorText" presStyleLbl="sibTrans2D1" presStyleIdx="0" presStyleCnt="3"/>
      <dgm:spPr/>
    </dgm:pt>
    <dgm:pt modelId="{A865695B-E369-7649-BD75-2E86A4B6862D}" type="pres">
      <dgm:prSet presAssocID="{BB906451-DF99-B340-91E1-DAB50150C5A0}" presName="node" presStyleLbl="node1" presStyleIdx="1" presStyleCnt="4" custScaleX="149367" custScaleY="66915" custLinFactNeighborX="2558" custLinFactNeighborY="6029">
        <dgm:presLayoutVars>
          <dgm:bulletEnabled val="1"/>
        </dgm:presLayoutVars>
      </dgm:prSet>
      <dgm:spPr/>
    </dgm:pt>
    <dgm:pt modelId="{9AF32D29-9B8D-064D-8D50-98C3E8D38199}" type="pres">
      <dgm:prSet presAssocID="{95032E3A-D095-B44B-B55F-CBC8C72DDBB0}" presName="sibTrans" presStyleLbl="sibTrans2D1" presStyleIdx="1" presStyleCnt="3" custScaleX="149367"/>
      <dgm:spPr/>
    </dgm:pt>
    <dgm:pt modelId="{C6E5AE17-D3AA-9448-AC91-2EBFAB0AB71C}" type="pres">
      <dgm:prSet presAssocID="{95032E3A-D095-B44B-B55F-CBC8C72DDBB0}" presName="connectorText" presStyleLbl="sibTrans2D1" presStyleIdx="1" presStyleCnt="3"/>
      <dgm:spPr/>
    </dgm:pt>
    <dgm:pt modelId="{21DED95E-217B-E743-B33C-8009B0633C7B}" type="pres">
      <dgm:prSet presAssocID="{F5064163-0049-9440-9417-D508B36E9189}" presName="node" presStyleLbl="node1" presStyleIdx="2" presStyleCnt="4" custScaleX="149367" custScaleY="62510" custLinFactNeighborY="5768">
        <dgm:presLayoutVars>
          <dgm:bulletEnabled val="1"/>
        </dgm:presLayoutVars>
      </dgm:prSet>
      <dgm:spPr/>
    </dgm:pt>
    <dgm:pt modelId="{38D0ECAC-8D8C-ED40-9AC2-67B4098C2AB8}" type="pres">
      <dgm:prSet presAssocID="{5883DD99-9F48-E146-A2CA-B3C0DC0BC004}" presName="sibTrans" presStyleLbl="sibTrans2D1" presStyleIdx="2" presStyleCnt="3" custScaleX="149367"/>
      <dgm:spPr/>
    </dgm:pt>
    <dgm:pt modelId="{1DDD0FC6-3388-754A-A9F8-57E966043D56}" type="pres">
      <dgm:prSet presAssocID="{5883DD99-9F48-E146-A2CA-B3C0DC0BC004}" presName="connectorText" presStyleLbl="sibTrans2D1" presStyleIdx="2" presStyleCnt="3"/>
      <dgm:spPr/>
    </dgm:pt>
    <dgm:pt modelId="{F70BF537-0587-EB4D-9296-7693DADEC501}" type="pres">
      <dgm:prSet presAssocID="{6356FC51-7B2B-274D-84A1-323D368B7301}" presName="node" presStyleLbl="node1" presStyleIdx="3" presStyleCnt="4" custScaleX="149367" custScaleY="58246" custLinFactNeighborY="538">
        <dgm:presLayoutVars>
          <dgm:bulletEnabled val="1"/>
        </dgm:presLayoutVars>
      </dgm:prSet>
      <dgm:spPr/>
    </dgm:pt>
  </dgm:ptLst>
  <dgm:cxnLst>
    <dgm:cxn modelId="{89E71F1A-2BEB-4CBC-9E0A-9D64AA953C21}" type="presOf" srcId="{5883DD99-9F48-E146-A2CA-B3C0DC0BC004}" destId="{1DDD0FC6-3388-754A-A9F8-57E966043D56}" srcOrd="1" destOrd="0" presId="urn:microsoft.com/office/officeart/2005/8/layout/process2"/>
    <dgm:cxn modelId="{F8900924-231D-4647-B384-AA08EC7354DE}" srcId="{739D9874-41FB-FF4A-972A-B1CF785A0E90}" destId="{BB906451-DF99-B340-91E1-DAB50150C5A0}" srcOrd="1" destOrd="0" parTransId="{8269BF51-9C20-AF4A-AD9D-9FC34F16FC41}" sibTransId="{95032E3A-D095-B44B-B55F-CBC8C72DDBB0}"/>
    <dgm:cxn modelId="{B6FCA325-DEFD-4620-87E8-5B0E6F6E4E0E}" type="presOf" srcId="{739D9874-41FB-FF4A-972A-B1CF785A0E90}" destId="{BF045A92-D53D-3D45-87A1-B1C7FD233B4A}" srcOrd="0" destOrd="0" presId="urn:microsoft.com/office/officeart/2005/8/layout/process2"/>
    <dgm:cxn modelId="{10AD4E27-C8AB-4A52-BE4B-AD9E2B7F1D13}" type="presOf" srcId="{BB906451-DF99-B340-91E1-DAB50150C5A0}" destId="{A865695B-E369-7649-BD75-2E86A4B6862D}" srcOrd="0" destOrd="0" presId="urn:microsoft.com/office/officeart/2005/8/layout/process2"/>
    <dgm:cxn modelId="{C4D7FE44-BF36-4D79-B920-4EAD2CC5E492}" type="presOf" srcId="{02280058-5F44-3048-9B05-BAE9F7A18FF2}" destId="{CA642891-A72C-7C49-BBF5-8E32251C4B63}" srcOrd="0" destOrd="0" presId="urn:microsoft.com/office/officeart/2005/8/layout/process2"/>
    <dgm:cxn modelId="{8CA2E76F-D399-41C3-85FF-69C531FB9A2E}" type="presOf" srcId="{95032E3A-D095-B44B-B55F-CBC8C72DDBB0}" destId="{9AF32D29-9B8D-064D-8D50-98C3E8D38199}" srcOrd="0" destOrd="0" presId="urn:microsoft.com/office/officeart/2005/8/layout/process2"/>
    <dgm:cxn modelId="{D990BB51-066C-46C9-B26C-0E80400D2DCD}" type="presOf" srcId="{6356FC51-7B2B-274D-84A1-323D368B7301}" destId="{F70BF537-0587-EB4D-9296-7693DADEC501}" srcOrd="0" destOrd="0" presId="urn:microsoft.com/office/officeart/2005/8/layout/process2"/>
    <dgm:cxn modelId="{85143953-4A1F-4D4C-BED5-0BD6E5A03121}" type="presOf" srcId="{02280058-5F44-3048-9B05-BAE9F7A18FF2}" destId="{77DC38BB-EA62-1B48-8006-9D92DB4B8D55}" srcOrd="1" destOrd="0" presId="urn:microsoft.com/office/officeart/2005/8/layout/process2"/>
    <dgm:cxn modelId="{70911754-A0F5-0A46-A3E0-A4C644BBA490}" srcId="{739D9874-41FB-FF4A-972A-B1CF785A0E90}" destId="{F5064163-0049-9440-9417-D508B36E9189}" srcOrd="2" destOrd="0" parTransId="{B114B559-D363-EA47-9663-3C08E33937A2}" sibTransId="{5883DD99-9F48-E146-A2CA-B3C0DC0BC004}"/>
    <dgm:cxn modelId="{7FA0C8A8-5AF1-49DE-BE9D-E3BECB146A97}" type="presOf" srcId="{28B98D8F-03D5-F048-AA9C-9EF970A41BB7}" destId="{1EA9F42D-B9B3-7343-924D-3C76A987AA02}" srcOrd="0" destOrd="0" presId="urn:microsoft.com/office/officeart/2005/8/layout/process2"/>
    <dgm:cxn modelId="{5485F2AB-0C5C-45C2-8E02-E78FDE6DA225}" type="presOf" srcId="{95032E3A-D095-B44B-B55F-CBC8C72DDBB0}" destId="{C6E5AE17-D3AA-9448-AC91-2EBFAB0AB71C}" srcOrd="1" destOrd="0" presId="urn:microsoft.com/office/officeart/2005/8/layout/process2"/>
    <dgm:cxn modelId="{EFC2E0B2-3055-4A7C-8FD6-C2DB66EDF37E}" type="presOf" srcId="{5883DD99-9F48-E146-A2CA-B3C0DC0BC004}" destId="{38D0ECAC-8D8C-ED40-9AC2-67B4098C2AB8}" srcOrd="0" destOrd="0" presId="urn:microsoft.com/office/officeart/2005/8/layout/process2"/>
    <dgm:cxn modelId="{2C769EC3-F9BC-C341-8B9E-F564A26632DA}" srcId="{739D9874-41FB-FF4A-972A-B1CF785A0E90}" destId="{6356FC51-7B2B-274D-84A1-323D368B7301}" srcOrd="3" destOrd="0" parTransId="{D7EC412E-ACC3-7E4B-A09B-5C777ACF2D54}" sibTransId="{3E12F677-336D-DA42-AC92-4A1233167DA9}"/>
    <dgm:cxn modelId="{DB4702CD-15AE-472F-BC32-0878E174860E}" type="presOf" srcId="{F5064163-0049-9440-9417-D508B36E9189}" destId="{21DED95E-217B-E743-B33C-8009B0633C7B}" srcOrd="0" destOrd="0" presId="urn:microsoft.com/office/officeart/2005/8/layout/process2"/>
    <dgm:cxn modelId="{0032E8D6-F565-A243-BFC2-676010CEDA05}" srcId="{739D9874-41FB-FF4A-972A-B1CF785A0E90}" destId="{28B98D8F-03D5-F048-AA9C-9EF970A41BB7}" srcOrd="0" destOrd="0" parTransId="{A5E5FDA1-210E-1447-9916-F06F0B11CCC5}" sibTransId="{02280058-5F44-3048-9B05-BAE9F7A18FF2}"/>
    <dgm:cxn modelId="{8C1BE4CB-230F-4236-8CCF-C4900074CD45}" type="presParOf" srcId="{BF045A92-D53D-3D45-87A1-B1C7FD233B4A}" destId="{1EA9F42D-B9B3-7343-924D-3C76A987AA02}" srcOrd="0" destOrd="0" presId="urn:microsoft.com/office/officeart/2005/8/layout/process2"/>
    <dgm:cxn modelId="{9895341A-B684-42A4-95D4-821F36BF41DB}" type="presParOf" srcId="{BF045A92-D53D-3D45-87A1-B1C7FD233B4A}" destId="{CA642891-A72C-7C49-BBF5-8E32251C4B63}" srcOrd="1" destOrd="0" presId="urn:microsoft.com/office/officeart/2005/8/layout/process2"/>
    <dgm:cxn modelId="{8C024B68-0923-4E25-8388-F88DA44A6C65}" type="presParOf" srcId="{CA642891-A72C-7C49-BBF5-8E32251C4B63}" destId="{77DC38BB-EA62-1B48-8006-9D92DB4B8D55}" srcOrd="0" destOrd="0" presId="urn:microsoft.com/office/officeart/2005/8/layout/process2"/>
    <dgm:cxn modelId="{7CFCA786-5E3D-42CE-AFE0-2820E71DC1BE}" type="presParOf" srcId="{BF045A92-D53D-3D45-87A1-B1C7FD233B4A}" destId="{A865695B-E369-7649-BD75-2E86A4B6862D}" srcOrd="2" destOrd="0" presId="urn:microsoft.com/office/officeart/2005/8/layout/process2"/>
    <dgm:cxn modelId="{948EDE0D-E999-4D84-B3D5-464E069DBD0A}" type="presParOf" srcId="{BF045A92-D53D-3D45-87A1-B1C7FD233B4A}" destId="{9AF32D29-9B8D-064D-8D50-98C3E8D38199}" srcOrd="3" destOrd="0" presId="urn:microsoft.com/office/officeart/2005/8/layout/process2"/>
    <dgm:cxn modelId="{E64B3309-94E5-4C46-BE71-895E94CE477E}" type="presParOf" srcId="{9AF32D29-9B8D-064D-8D50-98C3E8D38199}" destId="{C6E5AE17-D3AA-9448-AC91-2EBFAB0AB71C}" srcOrd="0" destOrd="0" presId="urn:microsoft.com/office/officeart/2005/8/layout/process2"/>
    <dgm:cxn modelId="{E2132A14-BB22-4EFE-AEE7-56B5C3DEC095}" type="presParOf" srcId="{BF045A92-D53D-3D45-87A1-B1C7FD233B4A}" destId="{21DED95E-217B-E743-B33C-8009B0633C7B}" srcOrd="4" destOrd="0" presId="urn:microsoft.com/office/officeart/2005/8/layout/process2"/>
    <dgm:cxn modelId="{AD61AB43-3BDA-4C7F-A69B-54D63C6C2C37}" type="presParOf" srcId="{BF045A92-D53D-3D45-87A1-B1C7FD233B4A}" destId="{38D0ECAC-8D8C-ED40-9AC2-67B4098C2AB8}" srcOrd="5" destOrd="0" presId="urn:microsoft.com/office/officeart/2005/8/layout/process2"/>
    <dgm:cxn modelId="{0CB678BF-817F-4B5F-B09C-AD07DE5AF25E}" type="presParOf" srcId="{38D0ECAC-8D8C-ED40-9AC2-67B4098C2AB8}" destId="{1DDD0FC6-3388-754A-A9F8-57E966043D56}" srcOrd="0" destOrd="0" presId="urn:microsoft.com/office/officeart/2005/8/layout/process2"/>
    <dgm:cxn modelId="{425EFE97-2073-48CE-8D83-D28C4C96EC8A}" type="presParOf" srcId="{BF045A92-D53D-3D45-87A1-B1C7FD233B4A}" destId="{F70BF537-0587-EB4D-9296-7693DADEC50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174F1-3E1F-4F20-8AF4-2812B35132FF}">
      <dsp:nvSpPr>
        <dsp:cNvPr id="0" name=""/>
        <dsp:cNvSpPr/>
      </dsp:nvSpPr>
      <dsp:spPr>
        <a:xfrm>
          <a:off x="2979804" y="-64429"/>
          <a:ext cx="1382685" cy="838528"/>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latin typeface="+mn-lt"/>
            </a:rPr>
            <a:t>Annotate</a:t>
          </a:r>
          <a:r>
            <a:rPr lang="zh-CN" altLang="en-US" sz="1600" b="1" kern="1200" dirty="0">
              <a:latin typeface="+mn-lt"/>
            </a:rPr>
            <a:t> </a:t>
          </a:r>
          <a:r>
            <a:rPr lang="en-US" altLang="zh-CN" sz="1600" b="1" kern="1200" dirty="0">
              <a:latin typeface="+mn-lt"/>
            </a:rPr>
            <a:t>corpus</a:t>
          </a:r>
          <a:r>
            <a:rPr lang="zh-CN" altLang="en-US" sz="1600" b="1" kern="1200" dirty="0">
              <a:latin typeface="+mn-lt"/>
            </a:rPr>
            <a:t> </a:t>
          </a:r>
          <a:r>
            <a:rPr lang="en-US" altLang="zh-CN" sz="1600" b="1" kern="1200" dirty="0">
              <a:latin typeface="+mn-lt"/>
            </a:rPr>
            <a:t>using</a:t>
          </a:r>
          <a:r>
            <a:rPr lang="zh-CN" altLang="en-US" sz="1600" b="1" kern="1200" dirty="0">
              <a:latin typeface="+mn-lt"/>
            </a:rPr>
            <a:t> </a:t>
          </a:r>
          <a:r>
            <a:rPr lang="en-US" altLang="zh-CN" sz="1600" b="1" kern="1200" dirty="0">
              <a:latin typeface="+mn-lt"/>
            </a:rPr>
            <a:t>entities</a:t>
          </a:r>
          <a:endParaRPr lang="en-US" sz="1600" b="1" kern="1200" dirty="0">
            <a:latin typeface="+mn-lt"/>
          </a:endParaRPr>
        </a:p>
      </dsp:txBody>
      <dsp:txXfrm>
        <a:off x="3020738" y="-23495"/>
        <a:ext cx="1300817" cy="756660"/>
      </dsp:txXfrm>
    </dsp:sp>
    <dsp:sp modelId="{9C95A36F-D2E7-4F72-8E0E-8FA662D30A64}">
      <dsp:nvSpPr>
        <dsp:cNvPr id="0" name=""/>
        <dsp:cNvSpPr/>
      </dsp:nvSpPr>
      <dsp:spPr>
        <a:xfrm>
          <a:off x="2917297" y="547165"/>
          <a:ext cx="2294195" cy="2294195"/>
        </a:xfrm>
        <a:custGeom>
          <a:avLst/>
          <a:gdLst/>
          <a:ahLst/>
          <a:cxnLst/>
          <a:rect l="0" t="0" r="0" b="0"/>
          <a:pathLst>
            <a:path>
              <a:moveTo>
                <a:pt x="1572273" y="81706"/>
              </a:moveTo>
              <a:arcTo wR="1147097" hR="1147097" stAng="17505355" swAng="1234558"/>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FCB8648-F523-40C4-9968-45949D867963}">
      <dsp:nvSpPr>
        <dsp:cNvPr id="0" name=""/>
        <dsp:cNvSpPr/>
      </dsp:nvSpPr>
      <dsp:spPr>
        <a:xfrm>
          <a:off x="4432773" y="942084"/>
          <a:ext cx="1219608" cy="847927"/>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t>Generate</a:t>
          </a:r>
          <a:r>
            <a:rPr lang="zh-CN" altLang="en-US" sz="1600" b="1" kern="1200" dirty="0"/>
            <a:t> </a:t>
          </a:r>
          <a:r>
            <a:rPr lang="en-US" sz="1600" b="1" kern="1200" dirty="0"/>
            <a:t>candidate patterns</a:t>
          </a:r>
        </a:p>
      </dsp:txBody>
      <dsp:txXfrm>
        <a:off x="4474165" y="983476"/>
        <a:ext cx="1136824" cy="765143"/>
      </dsp:txXfrm>
    </dsp:sp>
    <dsp:sp modelId="{B8A9C353-97B0-4758-A8F9-5477AB4ACB37}">
      <dsp:nvSpPr>
        <dsp:cNvPr id="0" name=""/>
        <dsp:cNvSpPr/>
      </dsp:nvSpPr>
      <dsp:spPr>
        <a:xfrm>
          <a:off x="2737482" y="471825"/>
          <a:ext cx="2294195" cy="2294195"/>
        </a:xfrm>
        <a:custGeom>
          <a:avLst/>
          <a:gdLst/>
          <a:ahLst/>
          <a:cxnLst/>
          <a:rect l="0" t="0" r="0" b="0"/>
          <a:pathLst>
            <a:path>
              <a:moveTo>
                <a:pt x="2268026" y="1390716"/>
              </a:moveTo>
              <a:arcTo wR="1147097" hR="1147097" stAng="735707" swAng="667959"/>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788B03E-E89F-4BD4-82F4-582BEE6D0D7D}">
      <dsp:nvSpPr>
        <dsp:cNvPr id="0" name=""/>
        <dsp:cNvSpPr/>
      </dsp:nvSpPr>
      <dsp:spPr>
        <a:xfrm>
          <a:off x="3931250" y="2141095"/>
          <a:ext cx="1583975" cy="539738"/>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Score candidate patterns</a:t>
          </a:r>
        </a:p>
      </dsp:txBody>
      <dsp:txXfrm>
        <a:off x="3957598" y="2167443"/>
        <a:ext cx="1531279" cy="487042"/>
      </dsp:txXfrm>
    </dsp:sp>
    <dsp:sp modelId="{D4E0EAF9-139D-4A20-8904-F7BDC3454F6E}">
      <dsp:nvSpPr>
        <dsp:cNvPr id="0" name=""/>
        <dsp:cNvSpPr/>
      </dsp:nvSpPr>
      <dsp:spPr>
        <a:xfrm>
          <a:off x="2687982" y="540142"/>
          <a:ext cx="2294195" cy="2294195"/>
        </a:xfrm>
        <a:custGeom>
          <a:avLst/>
          <a:gdLst/>
          <a:ahLst/>
          <a:cxnLst/>
          <a:rect l="0" t="0" r="0" b="0"/>
          <a:pathLst>
            <a:path>
              <a:moveTo>
                <a:pt x="1505523" y="2236759"/>
              </a:moveTo>
              <a:arcTo wR="1147097" hR="1147097" stAng="4307534" swAng="2296797"/>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D14CEF-E411-4DDF-A5B2-3AE8EBA4D87A}">
      <dsp:nvSpPr>
        <dsp:cNvPr id="0" name=""/>
        <dsp:cNvSpPr/>
      </dsp:nvSpPr>
      <dsp:spPr>
        <a:xfrm>
          <a:off x="2125634" y="2130014"/>
          <a:ext cx="1369780" cy="531643"/>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Select Top patterns</a:t>
          </a:r>
        </a:p>
      </dsp:txBody>
      <dsp:txXfrm>
        <a:off x="2151587" y="2155967"/>
        <a:ext cx="1317874" cy="479737"/>
      </dsp:txXfrm>
    </dsp:sp>
    <dsp:sp modelId="{7FD353C8-9651-42FA-ACA1-5394120E3219}">
      <dsp:nvSpPr>
        <dsp:cNvPr id="0" name=""/>
        <dsp:cNvSpPr/>
      </dsp:nvSpPr>
      <dsp:spPr>
        <a:xfrm>
          <a:off x="2590492" y="828128"/>
          <a:ext cx="2294195" cy="2294195"/>
        </a:xfrm>
        <a:custGeom>
          <a:avLst/>
          <a:gdLst/>
          <a:ahLst/>
          <a:cxnLst/>
          <a:rect l="0" t="0" r="0" b="0"/>
          <a:pathLst>
            <a:path>
              <a:moveTo>
                <a:pt x="3755" y="1239839"/>
              </a:moveTo>
              <a:arcTo wR="1147097" hR="1147097" stAng="10521758" swAng="564107"/>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619B0B6-C088-4D00-8E2E-63DD215B8033}">
      <dsp:nvSpPr>
        <dsp:cNvPr id="0" name=""/>
        <dsp:cNvSpPr/>
      </dsp:nvSpPr>
      <dsp:spPr>
        <a:xfrm>
          <a:off x="1830066" y="977832"/>
          <a:ext cx="1460876" cy="840084"/>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t>Apply</a:t>
          </a:r>
          <a:r>
            <a:rPr lang="zh-CN" altLang="en-US" sz="1600" b="1" kern="1200" dirty="0"/>
            <a:t> </a:t>
          </a:r>
          <a:r>
            <a:rPr lang="en-US" altLang="zh-CN" sz="1600" b="1" kern="1200" dirty="0"/>
            <a:t>patterns</a:t>
          </a:r>
          <a:r>
            <a:rPr lang="zh-CN" altLang="en-US" sz="1600" b="1" kern="1200" dirty="0"/>
            <a:t> </a:t>
          </a:r>
          <a:r>
            <a:rPr lang="en-US" altLang="zh-CN" sz="1600" b="1" kern="1200" dirty="0"/>
            <a:t>to</a:t>
          </a:r>
          <a:r>
            <a:rPr lang="zh-CN" altLang="en-US" sz="1600" b="1" kern="1200" dirty="0"/>
            <a:t> </a:t>
          </a:r>
          <a:r>
            <a:rPr lang="en-US" altLang="zh-CN" sz="1600" b="1" kern="1200" dirty="0"/>
            <a:t>find</a:t>
          </a:r>
          <a:r>
            <a:rPr lang="zh-CN" altLang="en-US" sz="1600" b="1" kern="1200" dirty="0"/>
            <a:t> </a:t>
          </a:r>
          <a:r>
            <a:rPr lang="en-US" altLang="zh-CN" sz="1600" b="1" kern="1200" dirty="0"/>
            <a:t>new</a:t>
          </a:r>
          <a:r>
            <a:rPr lang="zh-CN" altLang="en-US" sz="1600" b="1" kern="1200" dirty="0"/>
            <a:t> </a:t>
          </a:r>
          <a:r>
            <a:rPr lang="en-US" altLang="zh-CN" sz="1600" b="1" kern="1200" dirty="0"/>
            <a:t>entities</a:t>
          </a:r>
          <a:endParaRPr lang="en-US" sz="1600" b="1" kern="1200" dirty="0"/>
        </a:p>
      </dsp:txBody>
      <dsp:txXfrm>
        <a:off x="1871076" y="1018842"/>
        <a:ext cx="1378856" cy="758064"/>
      </dsp:txXfrm>
    </dsp:sp>
    <dsp:sp modelId="{17746AEE-42FC-4928-B364-5D6B31CB6E1B}">
      <dsp:nvSpPr>
        <dsp:cNvPr id="0" name=""/>
        <dsp:cNvSpPr/>
      </dsp:nvSpPr>
      <dsp:spPr>
        <a:xfrm>
          <a:off x="2582676" y="307450"/>
          <a:ext cx="2294195" cy="2294195"/>
        </a:xfrm>
        <a:custGeom>
          <a:avLst/>
          <a:gdLst/>
          <a:ahLst/>
          <a:cxnLst/>
          <a:rect l="0" t="0" r="0" b="0"/>
          <a:pathLst>
            <a:path>
              <a:moveTo>
                <a:pt x="148137" y="583260"/>
              </a:moveTo>
              <a:arcTo wR="1147097" hR="1147097" stAng="12566485" swAng="890683"/>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9F42D-B9B3-7343-924D-3C76A987AA02}">
      <dsp:nvSpPr>
        <dsp:cNvPr id="0" name=""/>
        <dsp:cNvSpPr/>
      </dsp:nvSpPr>
      <dsp:spPr>
        <a:xfrm>
          <a:off x="0" y="70685"/>
          <a:ext cx="3225214" cy="682245"/>
        </a:xfrm>
        <a:prstGeom prst="roundRect">
          <a:avLst>
            <a:gd name="adj" fmla="val 10000"/>
          </a:avLst>
        </a:prstGeom>
        <a:solidFill>
          <a:schemeClr val="accent1">
            <a:lumMod val="20000"/>
            <a:lumOff val="80000"/>
          </a:schemeClr>
        </a:solidFill>
        <a:ln w="15875" cap="flat" cmpd="sng" algn="ctr">
          <a:solidFill>
            <a:schemeClr val="tx1"/>
          </a:solidFill>
          <a:prstDash val="solid"/>
        </a:ln>
        <a:effectLst>
          <a:outerShdw blurRad="25400" dist="25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Entity</a:t>
          </a:r>
          <a:r>
            <a:rPr lang="zh-CN" altLang="en-US" sz="2400" kern="1200" dirty="0">
              <a:latin typeface="+mn-lt"/>
              <a:ea typeface="Helvetica" charset="0"/>
              <a:cs typeface="Helvetica" charset="0"/>
            </a:rPr>
            <a:t> </a:t>
          </a:r>
          <a:r>
            <a:rPr lang="en-US" altLang="zh-CN" sz="2400" kern="1200" dirty="0">
              <a:latin typeface="+mn-lt"/>
              <a:ea typeface="Helvetica" charset="0"/>
              <a:cs typeface="Helvetica" charset="0"/>
            </a:rPr>
            <a:t>mention</a:t>
          </a:r>
          <a:r>
            <a:rPr lang="zh-CN" altLang="en-US" sz="2400" kern="1200" dirty="0">
              <a:latin typeface="+mn-lt"/>
              <a:ea typeface="Helvetica" charset="0"/>
              <a:cs typeface="Helvetica" charset="0"/>
            </a:rPr>
            <a:t> </a:t>
          </a:r>
        </a:p>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detection</a:t>
          </a:r>
          <a:endParaRPr lang="en-US" sz="2400" kern="1200" dirty="0">
            <a:latin typeface="+mn-lt"/>
            <a:ea typeface="Helvetica" charset="0"/>
            <a:cs typeface="Helvetica" charset="0"/>
          </a:endParaRPr>
        </a:p>
      </dsp:txBody>
      <dsp:txXfrm>
        <a:off x="19982" y="90667"/>
        <a:ext cx="3185250" cy="642281"/>
      </dsp:txXfrm>
    </dsp:sp>
    <dsp:sp modelId="{CA642891-A72C-7C49-BBF5-8E32251C4B63}">
      <dsp:nvSpPr>
        <dsp:cNvPr id="0" name=""/>
        <dsp:cNvSpPr/>
      </dsp:nvSpPr>
      <dsp:spPr>
        <a:xfrm rot="5400000">
          <a:off x="1290672" y="768525"/>
          <a:ext cx="643868" cy="5435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5400000">
        <a:off x="1449537" y="718374"/>
        <a:ext cx="326138" cy="480799"/>
      </dsp:txXfrm>
    </dsp:sp>
    <dsp:sp modelId="{A865695B-E369-7649-BD75-2E86A4B6862D}">
      <dsp:nvSpPr>
        <dsp:cNvPr id="0" name=""/>
        <dsp:cNvSpPr/>
      </dsp:nvSpPr>
      <dsp:spPr>
        <a:xfrm>
          <a:off x="0" y="1327684"/>
          <a:ext cx="3225214" cy="808280"/>
        </a:xfrm>
        <a:prstGeom prst="roundRect">
          <a:avLst>
            <a:gd name="adj" fmla="val 10000"/>
          </a:avLst>
        </a:prstGeom>
        <a:solidFill>
          <a:schemeClr val="accent1">
            <a:lumMod val="20000"/>
            <a:lumOff val="80000"/>
          </a:schemeClr>
        </a:solidFill>
        <a:ln w="15875" cap="flat" cmpd="sng" algn="ctr">
          <a:solidFill>
            <a:schemeClr val="tx1"/>
          </a:solidFill>
          <a:prstDash val="solid"/>
        </a:ln>
        <a:effectLst>
          <a:outerShdw blurRad="25400" dist="25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Context-aware</a:t>
          </a:r>
          <a:r>
            <a:rPr lang="zh-CN" altLang="en-US" sz="2400" kern="1200" dirty="0">
              <a:latin typeface="+mn-lt"/>
              <a:ea typeface="Helvetica" charset="0"/>
              <a:cs typeface="Helvetica" charset="0"/>
            </a:rPr>
            <a:t> </a:t>
          </a:r>
        </a:p>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entity</a:t>
          </a:r>
          <a:r>
            <a:rPr lang="zh-CN" altLang="en-US" sz="2400" kern="1200" dirty="0">
              <a:latin typeface="+mn-lt"/>
              <a:ea typeface="Helvetica" charset="0"/>
              <a:cs typeface="Helvetica" charset="0"/>
            </a:rPr>
            <a:t> </a:t>
          </a:r>
          <a:r>
            <a:rPr lang="en-US" altLang="zh-CN" sz="2400" kern="1200" dirty="0">
              <a:latin typeface="+mn-lt"/>
              <a:ea typeface="Helvetica" charset="0"/>
              <a:cs typeface="Helvetica" charset="0"/>
            </a:rPr>
            <a:t>typing</a:t>
          </a:r>
          <a:endParaRPr lang="en-US" sz="2400" kern="1200" dirty="0">
            <a:latin typeface="+mn-lt"/>
            <a:ea typeface="Helvetica" charset="0"/>
            <a:cs typeface="Helvetica" charset="0"/>
          </a:endParaRPr>
        </a:p>
      </dsp:txBody>
      <dsp:txXfrm>
        <a:off x="23674" y="1351358"/>
        <a:ext cx="3177866" cy="760932"/>
      </dsp:txXfrm>
    </dsp:sp>
    <dsp:sp modelId="{9AF32D29-9B8D-064D-8D50-98C3E8D38199}">
      <dsp:nvSpPr>
        <dsp:cNvPr id="0" name=""/>
        <dsp:cNvSpPr/>
      </dsp:nvSpPr>
      <dsp:spPr>
        <a:xfrm rot="5400000">
          <a:off x="1275195" y="2165374"/>
          <a:ext cx="674822" cy="5435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49537" y="2099746"/>
        <a:ext cx="326138" cy="511753"/>
      </dsp:txXfrm>
    </dsp:sp>
    <dsp:sp modelId="{21DED95E-217B-E743-B33C-8009B0633C7B}">
      <dsp:nvSpPr>
        <dsp:cNvPr id="0" name=""/>
        <dsp:cNvSpPr/>
      </dsp:nvSpPr>
      <dsp:spPr>
        <a:xfrm>
          <a:off x="0" y="2738348"/>
          <a:ext cx="3225214" cy="755071"/>
        </a:xfrm>
        <a:prstGeom prst="roundRect">
          <a:avLst>
            <a:gd name="adj" fmla="val 10000"/>
          </a:avLst>
        </a:prstGeom>
        <a:solidFill>
          <a:schemeClr val="accent1">
            <a:lumMod val="20000"/>
            <a:lumOff val="80000"/>
          </a:schemeClr>
        </a:solidFill>
        <a:ln w="15875" cap="flat" cmpd="sng" algn="ctr">
          <a:solidFill>
            <a:schemeClr val="tx1"/>
          </a:solidFill>
          <a:prstDash val="solid"/>
        </a:ln>
        <a:effectLst>
          <a:outerShdw blurRad="25400" dist="25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mn-lt"/>
              <a:ea typeface="Helvetica" charset="0"/>
              <a:cs typeface="Helvetica" charset="0"/>
            </a:rPr>
            <a:t>Relation</a:t>
          </a:r>
          <a:r>
            <a:rPr lang="zh-CN" altLang="en-US" sz="2400" kern="1200" dirty="0">
              <a:latin typeface="+mn-lt"/>
              <a:ea typeface="Helvetica" charset="0"/>
              <a:cs typeface="Helvetica" charset="0"/>
            </a:rPr>
            <a:t> </a:t>
          </a:r>
          <a:r>
            <a:rPr lang="en-US" altLang="zh-CN" sz="2400" kern="1200" dirty="0">
              <a:latin typeface="+mn-lt"/>
              <a:ea typeface="Helvetica" charset="0"/>
              <a:cs typeface="Helvetica" charset="0"/>
            </a:rPr>
            <a:t>mention</a:t>
          </a:r>
          <a:r>
            <a:rPr lang="zh-CN" altLang="en-US" sz="2400" kern="1200" dirty="0">
              <a:latin typeface="+mn-lt"/>
              <a:ea typeface="Helvetica" charset="0"/>
              <a:cs typeface="Helvetica" charset="0"/>
            </a:rPr>
            <a:t> </a:t>
          </a:r>
          <a:r>
            <a:rPr lang="en-US" altLang="zh-CN" sz="2400" kern="1200" dirty="0">
              <a:latin typeface="+mn-lt"/>
              <a:ea typeface="Helvetica" charset="0"/>
              <a:cs typeface="Helvetica" charset="0"/>
            </a:rPr>
            <a:t>detection</a:t>
          </a:r>
          <a:endParaRPr lang="en-US" sz="2400" kern="1200" dirty="0">
            <a:latin typeface="+mn-lt"/>
            <a:ea typeface="Helvetica" charset="0"/>
            <a:cs typeface="Helvetica" charset="0"/>
          </a:endParaRPr>
        </a:p>
      </dsp:txBody>
      <dsp:txXfrm>
        <a:off x="22115" y="2760463"/>
        <a:ext cx="3180984" cy="710841"/>
      </dsp:txXfrm>
    </dsp:sp>
    <dsp:sp modelId="{38D0ECAC-8D8C-ED40-9AC2-67B4098C2AB8}">
      <dsp:nvSpPr>
        <dsp:cNvPr id="0" name=""/>
        <dsp:cNvSpPr/>
      </dsp:nvSpPr>
      <dsp:spPr>
        <a:xfrm rot="5400000">
          <a:off x="1292005" y="3507824"/>
          <a:ext cx="641202" cy="5435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5400000">
        <a:off x="1449537" y="3459006"/>
        <a:ext cx="326138" cy="478133"/>
      </dsp:txXfrm>
    </dsp:sp>
    <dsp:sp modelId="{F70BF537-0587-EB4D-9296-7693DADEC501}">
      <dsp:nvSpPr>
        <dsp:cNvPr id="0" name=""/>
        <dsp:cNvSpPr/>
      </dsp:nvSpPr>
      <dsp:spPr>
        <a:xfrm>
          <a:off x="0" y="4065793"/>
          <a:ext cx="3225214" cy="703565"/>
        </a:xfrm>
        <a:prstGeom prst="roundRect">
          <a:avLst>
            <a:gd name="adj" fmla="val 10000"/>
          </a:avLst>
        </a:prstGeom>
        <a:solidFill>
          <a:schemeClr val="accent1">
            <a:lumMod val="20000"/>
            <a:lumOff val="80000"/>
          </a:schemeClr>
        </a:solidFill>
        <a:ln w="15875" cap="flat" cmpd="sng" algn="ctr">
          <a:solidFill>
            <a:schemeClr val="tx1"/>
          </a:solidFill>
          <a:prstDash val="solid"/>
        </a:ln>
        <a:effectLst>
          <a:outerShdw blurRad="25400" dist="25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Context-aware</a:t>
          </a:r>
          <a:r>
            <a:rPr lang="zh-CN" altLang="en-US" sz="2400" kern="1200" dirty="0">
              <a:latin typeface="+mn-lt"/>
              <a:ea typeface="Helvetica" charset="0"/>
              <a:cs typeface="Helvetica" charset="0"/>
            </a:rPr>
            <a:t> </a:t>
          </a:r>
        </a:p>
        <a:p>
          <a:pPr marL="0" lvl="0" indent="0" algn="ctr" defTabSz="1066800">
            <a:lnSpc>
              <a:spcPct val="100000"/>
            </a:lnSpc>
            <a:spcBef>
              <a:spcPct val="0"/>
            </a:spcBef>
            <a:spcAft>
              <a:spcPts val="0"/>
            </a:spcAft>
            <a:buNone/>
          </a:pPr>
          <a:r>
            <a:rPr lang="en-US" altLang="zh-CN" sz="2400" kern="1200" dirty="0">
              <a:latin typeface="+mn-lt"/>
              <a:ea typeface="Helvetica" charset="0"/>
              <a:cs typeface="Helvetica" charset="0"/>
            </a:rPr>
            <a:t>relation</a:t>
          </a:r>
          <a:r>
            <a:rPr lang="zh-CN" altLang="en-US" sz="2400" kern="1200" dirty="0">
              <a:latin typeface="+mn-lt"/>
              <a:ea typeface="Helvetica" charset="0"/>
              <a:cs typeface="Helvetica" charset="0"/>
            </a:rPr>
            <a:t> </a:t>
          </a:r>
          <a:r>
            <a:rPr lang="en-US" altLang="zh-CN" sz="2400" kern="1200" dirty="0">
              <a:latin typeface="+mn-lt"/>
              <a:ea typeface="Helvetica" charset="0"/>
              <a:cs typeface="Helvetica" charset="0"/>
            </a:rPr>
            <a:t>classification</a:t>
          </a:r>
          <a:endParaRPr lang="en-US" sz="2400" kern="1200" dirty="0">
            <a:latin typeface="+mn-lt"/>
            <a:ea typeface="Helvetica" charset="0"/>
            <a:cs typeface="Helvetica" charset="0"/>
          </a:endParaRPr>
        </a:p>
      </dsp:txBody>
      <dsp:txXfrm>
        <a:off x="20607" y="4086400"/>
        <a:ext cx="3184000" cy="662351"/>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87AF23C-6CAB-4A6A-B3BC-A88F610E0570}" type="datetimeFigureOut">
              <a:rPr lang="en-US" smtClean="0"/>
              <a:t>5/26/2025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2389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9"/>
            <a:ext cx="3037840" cy="466433"/>
          </a:xfrm>
          <a:prstGeom prst="rect">
            <a:avLst/>
          </a:prstGeom>
        </p:spPr>
        <p:txBody>
          <a:bodyPr/>
          <a:lstStyle/>
          <a:p>
            <a:fld id="{A6F8110F-5CB8-4B7A-89C2-96B671E6053B}" type="slidenum">
              <a:rPr lang="en-US" smtClean="0"/>
              <a:t>26</a:t>
            </a:fld>
            <a:endParaRPr lang="en-US"/>
          </a:p>
        </p:txBody>
      </p:sp>
    </p:spTree>
    <p:extLst>
      <p:ext uri="{BB962C8B-B14F-4D97-AF65-F5344CB8AC3E}">
        <p14:creationId xmlns:p14="http://schemas.microsoft.com/office/powerpoint/2010/main" val="112269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5033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31</a:t>
            </a:fld>
            <a:endParaRPr lang="en-US"/>
          </a:p>
        </p:txBody>
      </p:sp>
    </p:spTree>
    <p:extLst>
      <p:ext uri="{BB962C8B-B14F-4D97-AF65-F5344CB8AC3E}">
        <p14:creationId xmlns:p14="http://schemas.microsoft.com/office/powerpoint/2010/main" val="330071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a:t>
            </a:r>
            <a:r>
              <a:rPr lang="zh-CN" altLang="en-US" dirty="0"/>
              <a:t> </a:t>
            </a:r>
            <a:r>
              <a:rPr lang="en-US" altLang="zh-CN" dirty="0"/>
              <a:t>recent</a:t>
            </a:r>
            <a:r>
              <a:rPr lang="zh-CN" altLang="en-US" dirty="0"/>
              <a:t> </a:t>
            </a:r>
            <a:r>
              <a:rPr lang="en-US" altLang="zh-CN" dirty="0"/>
              <a:t>trend</a:t>
            </a:r>
            <a:r>
              <a:rPr lang="zh-CN" altLang="en-US" dirty="0"/>
              <a:t> </a:t>
            </a:r>
            <a:r>
              <a:rPr lang="en-US" altLang="zh-CN" dirty="0"/>
              <a:t>is</a:t>
            </a:r>
            <a:r>
              <a:rPr lang="zh-CN" altLang="en-US" dirty="0"/>
              <a:t> </a:t>
            </a:r>
            <a:r>
              <a:rPr lang="en-US" altLang="zh-CN" dirty="0"/>
              <a:t>to</a:t>
            </a:r>
            <a:r>
              <a:rPr lang="zh-CN" altLang="en-US" dirty="0"/>
              <a:t> </a:t>
            </a:r>
            <a:r>
              <a:rPr lang="en-US" altLang="zh-CN" dirty="0"/>
              <a:t>use</a:t>
            </a:r>
            <a:r>
              <a:rPr lang="zh-CN" altLang="en-US" dirty="0"/>
              <a:t> </a:t>
            </a:r>
            <a:r>
              <a:rPr lang="en-US" altLang="zh-CN" dirty="0"/>
              <a:t>distant</a:t>
            </a:r>
            <a:r>
              <a:rPr lang="zh-CN" altLang="en-US" dirty="0"/>
              <a:t> </a:t>
            </a:r>
            <a:r>
              <a:rPr lang="en-US" altLang="zh-CN" dirty="0"/>
              <a:t>supervision.</a:t>
            </a:r>
            <a:r>
              <a:rPr lang="zh-CN" altLang="en-US" dirty="0"/>
              <a:t> </a:t>
            </a:r>
            <a:r>
              <a:rPr lang="en-US" altLang="zh-CN" b="1" dirty="0"/>
              <a:t>This</a:t>
            </a:r>
            <a:r>
              <a:rPr lang="zh-CN" altLang="en-US" b="1" baseline="0" dirty="0"/>
              <a:t> </a:t>
            </a:r>
            <a:r>
              <a:rPr lang="en-US" altLang="zh-CN" b="1" baseline="0" dirty="0"/>
              <a:t>is</a:t>
            </a:r>
            <a:r>
              <a:rPr lang="zh-CN" altLang="en-US" b="1" baseline="0" dirty="0"/>
              <a:t> </a:t>
            </a:r>
            <a:r>
              <a:rPr lang="en-US" altLang="zh-CN" b="1" baseline="0" dirty="0"/>
              <a:t>the</a:t>
            </a:r>
            <a:r>
              <a:rPr lang="zh-CN" altLang="en-US" b="1" baseline="0" dirty="0"/>
              <a:t> </a:t>
            </a:r>
            <a:r>
              <a:rPr lang="en-US" altLang="zh-CN" b="1" baseline="0" dirty="0"/>
              <a:t>current</a:t>
            </a:r>
            <a:r>
              <a:rPr lang="zh-CN" altLang="en-US" b="1" baseline="0" dirty="0"/>
              <a:t> </a:t>
            </a:r>
            <a:r>
              <a:rPr lang="en-US" altLang="zh-CN" b="1" baseline="0" dirty="0"/>
              <a:t>practice.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Lin</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sz="1200" i="1" dirty="0"/>
              <a:t>No noun phrase left behind: detecting and typing </a:t>
            </a:r>
            <a:r>
              <a:rPr lang="en-US" sz="1200" i="1" dirty="0" err="1"/>
              <a:t>unlinkable</a:t>
            </a:r>
            <a:r>
              <a:rPr lang="en-US" sz="1200" i="1" dirty="0"/>
              <a:t> entities</a:t>
            </a:r>
            <a:r>
              <a:rPr lang="en-US" sz="1200" dirty="0"/>
              <a:t>.</a:t>
            </a:r>
            <a:r>
              <a:rPr lang="zh-CN" altLang="en-US" sz="1200" dirty="0"/>
              <a:t> </a:t>
            </a:r>
            <a:r>
              <a:rPr lang="en-US" altLang="zh-CN" sz="1200" dirty="0"/>
              <a:t>EMNLP,</a:t>
            </a:r>
            <a:r>
              <a:rPr lang="zh-CN" altLang="en-US" sz="1200" dirty="0"/>
              <a:t> </a:t>
            </a:r>
            <a:r>
              <a:rPr lang="en-US" altLang="zh-CN" sz="1200" dirty="0"/>
              <a:t>2012.</a:t>
            </a:r>
            <a:endParaRPr lang="en-US" altLang="zh-CN" b="1" dirty="0"/>
          </a:p>
          <a:p>
            <a:endParaRPr lang="en-US" dirty="0"/>
          </a:p>
          <a:p>
            <a:r>
              <a:rPr lang="en-US" altLang="zh-CN" dirty="0"/>
              <a:t>First,</a:t>
            </a:r>
            <a:r>
              <a:rPr lang="zh-CN" altLang="en-US" baseline="0" dirty="0"/>
              <a:t> </a:t>
            </a:r>
            <a:r>
              <a:rPr lang="en-US" altLang="zh-CN" baseline="0" dirty="0"/>
              <a:t>it</a:t>
            </a:r>
            <a:r>
              <a:rPr lang="zh-CN" altLang="en-US" baseline="0" dirty="0"/>
              <a:t> </a:t>
            </a:r>
            <a:r>
              <a:rPr lang="en-US" altLang="zh-CN" baseline="0" dirty="0"/>
              <a:t>detects</a:t>
            </a:r>
            <a:r>
              <a:rPr lang="zh-CN" altLang="en-US" baseline="0" dirty="0"/>
              <a:t> </a:t>
            </a:r>
            <a:r>
              <a:rPr lang="en-US" altLang="zh-CN" baseline="0" dirty="0"/>
              <a:t>entity</a:t>
            </a:r>
            <a:r>
              <a:rPr lang="zh-CN" altLang="en-US" baseline="0" dirty="0"/>
              <a:t> </a:t>
            </a:r>
            <a:r>
              <a:rPr lang="en-US" altLang="zh-CN" baseline="0" dirty="0"/>
              <a:t>mentions</a:t>
            </a:r>
            <a:r>
              <a:rPr lang="zh-CN" altLang="en-US" baseline="0" dirty="0"/>
              <a:t> </a:t>
            </a:r>
            <a:r>
              <a:rPr lang="en-US" altLang="zh-CN" baseline="0" dirty="0"/>
              <a:t>from</a:t>
            </a:r>
            <a:r>
              <a:rPr lang="zh-CN" altLang="en-US" baseline="0" dirty="0"/>
              <a:t> </a:t>
            </a:r>
            <a:r>
              <a:rPr lang="en-US" altLang="zh-CN" baseline="0" dirty="0"/>
              <a:t>each</a:t>
            </a:r>
            <a:r>
              <a:rPr lang="zh-CN" altLang="en-US" baseline="0" dirty="0"/>
              <a:t> </a:t>
            </a:r>
            <a:r>
              <a:rPr lang="en-US" altLang="zh-CN" baseline="0" dirty="0"/>
              <a:t>sentences</a:t>
            </a:r>
            <a:endParaRPr lang="en-US" baseline="0" dirty="0"/>
          </a:p>
          <a:p>
            <a:endParaRPr lang="en-US" baseline="0" dirty="0"/>
          </a:p>
          <a:p>
            <a:r>
              <a:rPr lang="en-US" altLang="zh-CN" baseline="0" dirty="0"/>
              <a:t>[Re-make</a:t>
            </a:r>
            <a:r>
              <a:rPr lang="zh-CN" altLang="en-US" baseline="0" dirty="0"/>
              <a:t> </a:t>
            </a:r>
            <a:r>
              <a:rPr lang="en-US" altLang="zh-CN" baseline="0" dirty="0"/>
              <a:t>using</a:t>
            </a:r>
            <a:r>
              <a:rPr lang="zh-CN" altLang="en-US" baseline="0" dirty="0"/>
              <a:t> </a:t>
            </a:r>
            <a:r>
              <a:rPr lang="en-US" altLang="zh-CN" baseline="0" dirty="0"/>
              <a:t>a</a:t>
            </a:r>
            <a:r>
              <a:rPr lang="zh-CN" altLang="en-US" baseline="0" dirty="0"/>
              <a:t> </a:t>
            </a:r>
            <a:r>
              <a:rPr lang="en-US" altLang="zh-CN" baseline="0" dirty="0"/>
              <a:t>Donald</a:t>
            </a:r>
            <a:r>
              <a:rPr lang="zh-CN" altLang="en-US" baseline="0" dirty="0"/>
              <a:t> </a:t>
            </a:r>
            <a:r>
              <a:rPr lang="en-US" altLang="zh-CN" baseline="0" dirty="0"/>
              <a:t>Trump</a:t>
            </a:r>
            <a:r>
              <a:rPr lang="zh-CN" altLang="en-US" baseline="0" dirty="0"/>
              <a:t> </a:t>
            </a:r>
            <a:r>
              <a:rPr lang="en-US" altLang="zh-CN" baseline="0" dirty="0"/>
              <a:t>example]</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32</a:t>
            </a:fld>
            <a:endParaRPr lang="en-US"/>
          </a:p>
        </p:txBody>
      </p:sp>
    </p:spTree>
    <p:extLst>
      <p:ext uri="{BB962C8B-B14F-4D97-AF65-F5344CB8AC3E}">
        <p14:creationId xmlns:p14="http://schemas.microsoft.com/office/powerpoint/2010/main" val="907573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dirty="0"/>
              <a:t>At</a:t>
            </a:r>
            <a:r>
              <a:rPr lang="zh-CN" altLang="en-US" dirty="0"/>
              <a:t> </a:t>
            </a:r>
            <a:r>
              <a:rPr lang="en-US" altLang="zh-CN" dirty="0"/>
              <a:t>a</a:t>
            </a:r>
            <a:r>
              <a:rPr lang="zh-CN" altLang="en-US" baseline="0" dirty="0"/>
              <a:t> </a:t>
            </a:r>
            <a:r>
              <a:rPr lang="en-US" altLang="zh-CN" baseline="0" dirty="0"/>
              <a:t>high-level,</a:t>
            </a:r>
            <a:r>
              <a:rPr lang="zh-CN" altLang="en-US" baseline="0" dirty="0"/>
              <a:t> </a:t>
            </a:r>
            <a:r>
              <a:rPr lang="en-US" altLang="zh-CN" baseline="0" dirty="0"/>
              <a:t>Effort-Light</a:t>
            </a:r>
            <a:r>
              <a:rPr lang="zh-CN" altLang="en-US" baseline="0" dirty="0"/>
              <a:t> </a:t>
            </a:r>
            <a:r>
              <a:rPr lang="en-US" altLang="zh-CN" baseline="0" dirty="0" err="1"/>
              <a:t>StructMine</a:t>
            </a:r>
            <a:r>
              <a:rPr lang="zh-CN" altLang="en-US" baseline="0" dirty="0"/>
              <a:t> </a:t>
            </a:r>
            <a:r>
              <a:rPr lang="en-US" altLang="zh-CN" baseline="0" dirty="0"/>
              <a:t>adopts</a:t>
            </a:r>
            <a:r>
              <a:rPr lang="zh-CN" altLang="en-US" baseline="0" dirty="0"/>
              <a:t> </a:t>
            </a:r>
            <a:r>
              <a:rPr lang="en-US" altLang="zh-CN" baseline="0" dirty="0"/>
              <a:t>such</a:t>
            </a:r>
            <a:r>
              <a:rPr lang="zh-CN" altLang="en-US" baseline="0" dirty="0"/>
              <a:t> </a:t>
            </a:r>
            <a:r>
              <a:rPr lang="en-US" altLang="zh-CN" baseline="0" dirty="0"/>
              <a:t>a</a:t>
            </a:r>
            <a:r>
              <a:rPr lang="zh-CN" altLang="en-US" baseline="0" dirty="0"/>
              <a:t> </a:t>
            </a:r>
            <a:r>
              <a:rPr lang="en-US" altLang="zh-CN" baseline="0" dirty="0"/>
              <a:t>workflow.</a:t>
            </a:r>
          </a:p>
          <a:p>
            <a:pPr marL="171450" indent="-171450">
              <a:buFontTx/>
              <a:buChar char="-"/>
            </a:pPr>
            <a:r>
              <a:rPr lang="en-US" altLang="zh-CN" baseline="0" dirty="0"/>
              <a:t>It starts by breaking</a:t>
            </a:r>
            <a:r>
              <a:rPr lang="zh-CN" altLang="en-US" baseline="0" dirty="0"/>
              <a:t> </a:t>
            </a:r>
            <a:r>
              <a:rPr lang="en-US" altLang="zh-CN" baseline="0" dirty="0"/>
              <a:t>the</a:t>
            </a:r>
            <a:r>
              <a:rPr lang="zh-CN" altLang="en-US" baseline="0" dirty="0"/>
              <a:t> </a:t>
            </a:r>
            <a:r>
              <a:rPr lang="en-US" altLang="zh-CN" baseline="0" dirty="0"/>
              <a:t>corpus into</a:t>
            </a:r>
            <a:r>
              <a:rPr lang="zh-CN" altLang="en-US" baseline="0" dirty="0"/>
              <a:t> </a:t>
            </a:r>
            <a:r>
              <a:rPr lang="en-US" altLang="zh-CN" baseline="0" dirty="0"/>
              <a:t>candidate</a:t>
            </a:r>
            <a:r>
              <a:rPr lang="zh-CN" altLang="en-US" baseline="0" dirty="0"/>
              <a:t> </a:t>
            </a:r>
            <a:r>
              <a:rPr lang="en-US" altLang="zh-CN" baseline="0" dirty="0"/>
              <a:t>entity</a:t>
            </a:r>
            <a:r>
              <a:rPr lang="zh-CN" altLang="en-US" baseline="0" dirty="0"/>
              <a:t> </a:t>
            </a:r>
            <a:r>
              <a:rPr lang="en-US" altLang="zh-CN" baseline="0" dirty="0"/>
              <a:t>names and context</a:t>
            </a:r>
            <a:r>
              <a:rPr lang="zh-CN" altLang="en-US" baseline="0" dirty="0"/>
              <a:t> </a:t>
            </a:r>
            <a:r>
              <a:rPr lang="en-US" altLang="zh-CN" baseline="0" dirty="0"/>
              <a:t>units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phrases,</a:t>
            </a:r>
            <a:r>
              <a:rPr lang="zh-CN" altLang="en-US" baseline="0" dirty="0"/>
              <a:t> </a:t>
            </a:r>
            <a:r>
              <a:rPr lang="en-US" altLang="zh-CN" baseline="0" dirty="0"/>
              <a:t>by</a:t>
            </a:r>
            <a:r>
              <a:rPr lang="zh-CN" altLang="en-US" baseline="0" dirty="0"/>
              <a:t> </a:t>
            </a:r>
            <a:r>
              <a:rPr lang="en-US" altLang="zh-CN" baseline="0" dirty="0"/>
              <a:t>running</a:t>
            </a:r>
            <a:r>
              <a:rPr lang="zh-CN" altLang="en-US" baseline="0" dirty="0"/>
              <a:t> </a:t>
            </a:r>
            <a:r>
              <a:rPr lang="en-US" altLang="zh-CN" baseline="0" dirty="0"/>
              <a:t>a</a:t>
            </a:r>
            <a:r>
              <a:rPr lang="zh-CN" altLang="en-US" baseline="0" dirty="0"/>
              <a:t> </a:t>
            </a:r>
            <a:r>
              <a:rPr lang="en-US" altLang="zh-CN" baseline="0" dirty="0"/>
              <a:t>data-driven</a:t>
            </a:r>
            <a:r>
              <a:rPr lang="zh-CN" altLang="en-US" baseline="0" dirty="0"/>
              <a:t> </a:t>
            </a:r>
            <a:r>
              <a:rPr lang="en-US" altLang="zh-CN" baseline="0" dirty="0"/>
              <a:t>text</a:t>
            </a:r>
            <a:r>
              <a:rPr lang="zh-CN" altLang="en-US" baseline="0" dirty="0"/>
              <a:t> </a:t>
            </a:r>
            <a:r>
              <a:rPr lang="en-US" altLang="zh-CN" baseline="0" dirty="0"/>
              <a:t>segmentation</a:t>
            </a:r>
            <a:r>
              <a:rPr lang="zh-CN" altLang="en-US" baseline="0" dirty="0"/>
              <a:t> </a:t>
            </a:r>
            <a:r>
              <a:rPr lang="en-US" altLang="zh-CN" baseline="0" dirty="0"/>
              <a:t>algorithm.</a:t>
            </a:r>
            <a:r>
              <a:rPr lang="zh-CN" altLang="en-US" baseline="0" dirty="0"/>
              <a:t> </a:t>
            </a:r>
            <a:endParaRPr lang="en-US" altLang="zh-CN" baseline="0" dirty="0"/>
          </a:p>
          <a:p>
            <a:pPr marL="171450" indent="-171450">
              <a:buFontTx/>
              <a:buChar char="-"/>
            </a:pPr>
            <a:r>
              <a:rPr lang="en-US" altLang="zh-CN" baseline="0" dirty="0"/>
              <a:t>Then</a:t>
            </a:r>
            <a:r>
              <a:rPr lang="zh-CN" altLang="en-US" baseline="0" dirty="0"/>
              <a:t> </a:t>
            </a:r>
            <a:r>
              <a:rPr lang="en-US" altLang="zh-CN" baseline="0" dirty="0"/>
              <a:t>distant</a:t>
            </a:r>
            <a:r>
              <a:rPr lang="zh-CN" altLang="en-US" baseline="0" dirty="0"/>
              <a:t> </a:t>
            </a:r>
            <a:r>
              <a:rPr lang="en-US" altLang="zh-CN" baseline="0" dirty="0"/>
              <a:t>supervision</a:t>
            </a:r>
            <a:r>
              <a:rPr lang="zh-CN" altLang="en-US" baseline="0" dirty="0"/>
              <a:t> </a:t>
            </a:r>
            <a:r>
              <a:rPr lang="en-US" altLang="zh-CN" baseline="0" dirty="0"/>
              <a:t>is</a:t>
            </a:r>
            <a:r>
              <a:rPr lang="zh-CN" altLang="en-US" baseline="0" dirty="0"/>
              <a:t> </a:t>
            </a:r>
            <a:r>
              <a:rPr lang="en-US" altLang="zh-CN" baseline="0" dirty="0"/>
              <a:t>applied</a:t>
            </a:r>
            <a:r>
              <a:rPr lang="zh-CN" altLang="en-US" baseline="0" dirty="0"/>
              <a:t> </a:t>
            </a:r>
            <a:r>
              <a:rPr lang="en-US" altLang="zh-CN" baseline="0" dirty="0"/>
              <a:t>to</a:t>
            </a:r>
            <a:r>
              <a:rPr lang="zh-CN" altLang="en-US" baseline="0" dirty="0"/>
              <a:t> </a:t>
            </a:r>
            <a:r>
              <a:rPr lang="en-US" altLang="zh-CN" baseline="0" dirty="0"/>
              <a:t>map</a:t>
            </a:r>
            <a:r>
              <a:rPr lang="zh-CN" altLang="en-US" baseline="0" dirty="0"/>
              <a:t> </a:t>
            </a:r>
            <a:r>
              <a:rPr lang="en-US" altLang="zh-CN" baseline="0" dirty="0"/>
              <a:t>some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names</a:t>
            </a:r>
            <a:r>
              <a:rPr lang="zh-CN" altLang="en-US" baseline="0" dirty="0"/>
              <a:t> </a:t>
            </a:r>
            <a:r>
              <a:rPr lang="en-US" altLang="zh-CN" baseline="0" dirty="0"/>
              <a:t>and</a:t>
            </a:r>
            <a:r>
              <a:rPr lang="zh-CN" altLang="en-US" baseline="0" dirty="0"/>
              <a:t> </a:t>
            </a:r>
            <a:r>
              <a:rPr lang="en-US" altLang="zh-CN" baseline="0" dirty="0"/>
              <a:t>name</a:t>
            </a:r>
            <a:r>
              <a:rPr lang="zh-CN" altLang="en-US" baseline="0" dirty="0"/>
              <a:t> </a:t>
            </a:r>
            <a:r>
              <a:rPr lang="en-US" altLang="zh-CN" baseline="0" dirty="0"/>
              <a:t>pairs</a:t>
            </a:r>
            <a:r>
              <a:rPr lang="zh-CN" altLang="en-US" baseline="0" dirty="0"/>
              <a:t> </a:t>
            </a:r>
            <a:r>
              <a:rPr lang="en-US" altLang="zh-CN" baseline="0" dirty="0"/>
              <a:t>to</a:t>
            </a:r>
            <a:r>
              <a:rPr lang="zh-CN" altLang="en-US" baseline="0" dirty="0"/>
              <a:t> </a:t>
            </a:r>
            <a:r>
              <a:rPr lang="en-US" altLang="zh-CN" baseline="0" dirty="0"/>
              <a:t>knowledge</a:t>
            </a:r>
            <a:r>
              <a:rPr lang="zh-CN" altLang="en-US" baseline="0" dirty="0"/>
              <a:t> </a:t>
            </a:r>
            <a:r>
              <a:rPr lang="en-US" altLang="zh-CN" baseline="0" dirty="0"/>
              <a:t>base</a:t>
            </a:r>
            <a:r>
              <a:rPr lang="zh-CN" altLang="en-US" baseline="0" dirty="0"/>
              <a:t> </a:t>
            </a:r>
            <a:r>
              <a:rPr lang="en-US" altLang="zh-CN" baseline="0" dirty="0"/>
              <a:t>entities</a:t>
            </a:r>
            <a:r>
              <a:rPr lang="zh-CN" altLang="en-US" baseline="0" dirty="0"/>
              <a:t> </a:t>
            </a:r>
            <a:r>
              <a:rPr lang="en-US" altLang="zh-CN" baseline="0" dirty="0"/>
              <a:t>and</a:t>
            </a:r>
            <a:r>
              <a:rPr lang="zh-CN" altLang="en-US" baseline="0" dirty="0"/>
              <a:t> </a:t>
            </a:r>
            <a:r>
              <a:rPr lang="en-US" altLang="zh-CN" baseline="0" dirty="0"/>
              <a:t>relationships,</a:t>
            </a:r>
            <a:r>
              <a:rPr lang="zh-CN" altLang="en-US" baseline="0" dirty="0"/>
              <a:t> </a:t>
            </a:r>
            <a:r>
              <a:rPr lang="en-US" altLang="zh-CN" baseline="0" dirty="0"/>
              <a:t>and</a:t>
            </a:r>
            <a:r>
              <a:rPr lang="zh-CN" altLang="en-US" baseline="0" dirty="0"/>
              <a:t> </a:t>
            </a:r>
            <a:r>
              <a:rPr lang="en-US" altLang="zh-CN" baseline="0" dirty="0"/>
              <a:t>this</a:t>
            </a:r>
            <a:r>
              <a:rPr lang="zh-CN" altLang="en-US" baseline="0" dirty="0"/>
              <a:t> </a:t>
            </a:r>
            <a:r>
              <a:rPr lang="en-US" altLang="zh-CN" baseline="0" dirty="0"/>
              <a:t>gives</a:t>
            </a:r>
            <a:r>
              <a:rPr lang="zh-CN" altLang="en-US" baseline="0" dirty="0"/>
              <a:t> </a:t>
            </a:r>
            <a:r>
              <a:rPr lang="en-US" altLang="zh-CN" baseline="0" dirty="0"/>
              <a:t>us</a:t>
            </a:r>
            <a:r>
              <a:rPr lang="zh-CN" altLang="en-US" baseline="0" dirty="0"/>
              <a:t> </a:t>
            </a:r>
            <a:r>
              <a:rPr lang="en-US" altLang="zh-CN" baseline="0" dirty="0"/>
              <a:t>a</a:t>
            </a:r>
            <a:r>
              <a:rPr lang="zh-CN" altLang="en-US" baseline="0" dirty="0"/>
              <a:t> </a:t>
            </a:r>
            <a:r>
              <a:rPr lang="en-US" altLang="zh-CN" baseline="0" dirty="0"/>
              <a:t>partially-labeled</a:t>
            </a:r>
            <a:r>
              <a:rPr lang="zh-CN" altLang="en-US" baseline="0" dirty="0"/>
              <a:t> </a:t>
            </a:r>
            <a:r>
              <a:rPr lang="en-US" altLang="zh-CN" baseline="0" dirty="0"/>
              <a:t>corpus</a:t>
            </a:r>
            <a:r>
              <a:rPr lang="zh-CN" altLang="en-US" baseline="0" dirty="0"/>
              <a:t> </a:t>
            </a:r>
            <a:r>
              <a:rPr lang="en-US" altLang="zh-CN" baseline="0" dirty="0"/>
              <a:t>as</a:t>
            </a:r>
            <a:r>
              <a:rPr lang="zh-CN" altLang="en-US" baseline="0" dirty="0"/>
              <a:t> </a:t>
            </a:r>
            <a:r>
              <a:rPr lang="en-US" altLang="zh-CN" baseline="0" dirty="0"/>
              <a:t>training</a:t>
            </a:r>
            <a:r>
              <a:rPr lang="zh-CN" altLang="en-US" baseline="0" dirty="0"/>
              <a:t> </a:t>
            </a:r>
            <a:r>
              <a:rPr lang="en-US" altLang="zh-CN" baseline="0" dirty="0"/>
              <a:t>data.</a:t>
            </a:r>
          </a:p>
          <a:p>
            <a:pPr marL="171450" indent="-171450">
              <a:buFontTx/>
              <a:buChar char="-"/>
            </a:pPr>
            <a:r>
              <a:rPr lang="en-US" altLang="zh-CN" baseline="0" dirty="0"/>
              <a:t>With</a:t>
            </a:r>
            <a:r>
              <a:rPr lang="zh-CN" altLang="en-US" baseline="0" dirty="0"/>
              <a:t> </a:t>
            </a:r>
            <a:r>
              <a:rPr lang="en-US" altLang="zh-CN" baseline="0" dirty="0"/>
              <a:t>the</a:t>
            </a:r>
            <a:r>
              <a:rPr lang="zh-CN" altLang="en-US" baseline="0" dirty="0"/>
              <a:t> </a:t>
            </a:r>
            <a:r>
              <a:rPr lang="en-US" altLang="zh-CN" baseline="0" dirty="0"/>
              <a:t>training</a:t>
            </a:r>
            <a:r>
              <a:rPr lang="zh-CN" altLang="en-US" baseline="0" dirty="0"/>
              <a:t> </a:t>
            </a:r>
            <a:r>
              <a:rPr lang="en-US" altLang="zh-CN" baseline="0" dirty="0"/>
              <a:t>data,</a:t>
            </a:r>
            <a:r>
              <a:rPr lang="zh-CN" altLang="en-US" baseline="0" dirty="0"/>
              <a:t> </a:t>
            </a:r>
            <a:r>
              <a:rPr lang="en-US" altLang="zh-CN" baseline="0" dirty="0"/>
              <a:t>it</a:t>
            </a:r>
            <a:r>
              <a:rPr lang="zh-CN" altLang="en-US" baseline="0" dirty="0"/>
              <a:t> </a:t>
            </a:r>
            <a:r>
              <a:rPr lang="en-US" altLang="zh-CN" baseline="0" dirty="0"/>
              <a:t>learns</a:t>
            </a:r>
            <a:r>
              <a:rPr lang="zh-CN" altLang="en-US" baseline="0" dirty="0"/>
              <a:t> </a:t>
            </a:r>
            <a:r>
              <a:rPr lang="en-US" altLang="zh-CN" baseline="0" dirty="0"/>
              <a:t>a</a:t>
            </a:r>
            <a:r>
              <a:rPr lang="zh-CN" altLang="en-US" baseline="0" dirty="0"/>
              <a:t> </a:t>
            </a:r>
            <a:r>
              <a:rPr lang="en-US" altLang="zh-CN" baseline="0" dirty="0"/>
              <a:t>corpus-specific</a:t>
            </a:r>
            <a:r>
              <a:rPr lang="zh-CN" altLang="en-US" baseline="0" dirty="0"/>
              <a:t> </a:t>
            </a:r>
            <a:r>
              <a:rPr lang="en-US" altLang="zh-CN" baseline="0" dirty="0"/>
              <a:t>model</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used</a:t>
            </a:r>
            <a:r>
              <a:rPr lang="zh-CN" altLang="en-US" baseline="0" dirty="0"/>
              <a:t> </a:t>
            </a:r>
            <a:r>
              <a:rPr lang="en-US" altLang="zh-CN" baseline="0" dirty="0"/>
              <a:t>to</a:t>
            </a:r>
            <a:r>
              <a:rPr lang="zh-CN" altLang="en-US" baseline="0" dirty="0"/>
              <a:t> </a:t>
            </a:r>
            <a:r>
              <a:rPr lang="en-US" altLang="zh-CN" baseline="0" dirty="0"/>
              <a:t>turn</a:t>
            </a:r>
            <a:r>
              <a:rPr lang="zh-CN" altLang="en-US" baseline="0" dirty="0"/>
              <a:t> </a:t>
            </a:r>
            <a:r>
              <a:rPr lang="en-US" altLang="zh-CN" baseline="0" dirty="0"/>
              <a:t>the</a:t>
            </a:r>
            <a:r>
              <a:rPr lang="zh-CN" altLang="en-US" baseline="0" dirty="0"/>
              <a:t> </a:t>
            </a:r>
            <a:r>
              <a:rPr lang="en-US" altLang="zh-CN" baseline="0" dirty="0"/>
              <a:t>remaining</a:t>
            </a:r>
            <a:r>
              <a:rPr lang="zh-CN" altLang="en-US" baseline="0" dirty="0"/>
              <a:t> </a:t>
            </a:r>
            <a:r>
              <a:rPr lang="en-US" altLang="zh-CN" baseline="0" dirty="0"/>
              <a:t>unlabeled</a:t>
            </a:r>
            <a:r>
              <a:rPr lang="zh-CN" altLang="en-US" baseline="0" dirty="0"/>
              <a:t> </a:t>
            </a:r>
            <a:r>
              <a:rPr lang="en-US" altLang="zh-CN" baseline="0" dirty="0"/>
              <a:t>text</a:t>
            </a:r>
            <a:r>
              <a:rPr lang="zh-CN" altLang="en-US" baseline="0" dirty="0"/>
              <a:t> </a:t>
            </a:r>
            <a:r>
              <a:rPr lang="en-US" altLang="zh-CN" baseline="0" dirty="0"/>
              <a:t>data</a:t>
            </a:r>
            <a:r>
              <a:rPr lang="zh-CN" altLang="en-US" baseline="0" dirty="0"/>
              <a:t> </a:t>
            </a:r>
            <a:r>
              <a:rPr lang="en-US" altLang="zh-CN" baseline="0" dirty="0"/>
              <a:t>into</a:t>
            </a:r>
            <a:r>
              <a:rPr lang="zh-CN" altLang="en-US" baseline="0" dirty="0"/>
              <a:t> </a:t>
            </a:r>
            <a:r>
              <a:rPr lang="en-US" altLang="zh-CN" baseline="0" dirty="0"/>
              <a:t>structures.</a:t>
            </a:r>
            <a:r>
              <a:rPr lang="zh-CN" altLang="en-US" baseline="0" dirty="0"/>
              <a:t> </a:t>
            </a:r>
            <a:endParaRPr lang="en-US" altLang="zh-CN" baseline="0" dirty="0"/>
          </a:p>
          <a:p>
            <a:pPr marL="171450" indent="-171450">
              <a:buFontTx/>
              <a:buChar char="-"/>
            </a:pPr>
            <a:r>
              <a:rPr lang="en-US" altLang="zh-CN" baseline="0" dirty="0"/>
              <a:t>I</a:t>
            </a:r>
            <a:r>
              <a:rPr lang="zh-CN" altLang="en-US" baseline="0" dirty="0"/>
              <a:t> </a:t>
            </a:r>
            <a:r>
              <a:rPr lang="en-US" altLang="zh-CN" baseline="0" dirty="0"/>
              <a:t>have</a:t>
            </a:r>
            <a:r>
              <a:rPr lang="zh-CN" altLang="en-US" baseline="0" dirty="0"/>
              <a:t> </a:t>
            </a:r>
            <a:r>
              <a:rPr lang="en-US" altLang="zh-CN" baseline="0" dirty="0"/>
              <a:t>done</a:t>
            </a:r>
            <a:r>
              <a:rPr lang="zh-CN" altLang="en-US" baseline="0" dirty="0"/>
              <a:t> </a:t>
            </a:r>
            <a:r>
              <a:rPr lang="en-US" altLang="zh-CN" baseline="0" dirty="0"/>
              <a:t>many</a:t>
            </a:r>
            <a:r>
              <a:rPr lang="zh-CN" altLang="en-US" baseline="0" dirty="0"/>
              <a:t> </a:t>
            </a:r>
            <a:r>
              <a:rPr lang="en-US" altLang="zh-CN" baseline="0" dirty="0"/>
              <a:t>pieces</a:t>
            </a:r>
            <a:r>
              <a:rPr lang="zh-CN" altLang="en-US" baseline="0" dirty="0"/>
              <a:t> </a:t>
            </a:r>
            <a:r>
              <a:rPr lang="en-US" altLang="zh-CN" baseline="0" dirty="0"/>
              <a:t>of</a:t>
            </a:r>
            <a:r>
              <a:rPr lang="zh-CN" altLang="en-US" baseline="0" dirty="0"/>
              <a:t> </a:t>
            </a:r>
            <a:r>
              <a:rPr lang="en-US" altLang="zh-CN" baseline="0" dirty="0"/>
              <a:t>work</a:t>
            </a:r>
            <a:r>
              <a:rPr lang="zh-CN" altLang="en-US" baseline="0" dirty="0"/>
              <a:t> </a:t>
            </a:r>
            <a:r>
              <a:rPr lang="en-US" altLang="zh-CN" baseline="0" dirty="0"/>
              <a:t>under</a:t>
            </a:r>
            <a:r>
              <a:rPr lang="zh-CN" altLang="en-US" baseline="0" dirty="0"/>
              <a:t> </a:t>
            </a:r>
            <a:r>
              <a:rPr lang="en-US" altLang="zh-CN" baseline="0" dirty="0"/>
              <a:t>this</a:t>
            </a:r>
            <a:r>
              <a:rPr lang="zh-CN" altLang="en-US" baseline="0" dirty="0"/>
              <a:t> </a:t>
            </a:r>
            <a:r>
              <a:rPr lang="en-US" altLang="zh-CN" baseline="0" dirty="0"/>
              <a:t>framework.</a:t>
            </a:r>
            <a:r>
              <a:rPr lang="zh-CN" altLang="en-US" baseline="0" dirty="0"/>
              <a:t> </a:t>
            </a:r>
            <a:r>
              <a:rPr lang="en-US" altLang="zh-CN" baseline="0" dirty="0"/>
              <a:t>With</a:t>
            </a:r>
            <a:r>
              <a:rPr lang="zh-CN" altLang="en-US" baseline="0" dirty="0"/>
              <a:t> </a:t>
            </a:r>
            <a:r>
              <a:rPr lang="en-US" altLang="zh-CN" baseline="0" dirty="0"/>
              <a:t>limited</a:t>
            </a:r>
            <a:r>
              <a:rPr lang="zh-CN" altLang="en-US" baseline="0" dirty="0"/>
              <a:t> </a:t>
            </a:r>
            <a:r>
              <a:rPr lang="en-US" altLang="zh-CN" baseline="0" dirty="0"/>
              <a:t>time,</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focus</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1" baseline="0" dirty="0"/>
              <a:t>model</a:t>
            </a:r>
            <a:r>
              <a:rPr lang="zh-CN" altLang="en-US" b="1" baseline="0" dirty="0"/>
              <a:t> </a:t>
            </a:r>
            <a:r>
              <a:rPr lang="en-US" altLang="zh-CN" b="1" baseline="0" dirty="0"/>
              <a:t>learning</a:t>
            </a:r>
            <a:r>
              <a:rPr lang="en-US" altLang="zh-CN" baseline="0" dirty="0"/>
              <a:t>.</a:t>
            </a:r>
            <a:r>
              <a:rPr lang="zh-CN" altLang="en-US" baseline="0" dirty="0"/>
              <a:t> </a:t>
            </a:r>
            <a:endParaRPr lang="en-US" altLang="zh-CN" baseline="0" dirty="0"/>
          </a:p>
          <a:p>
            <a:pPr marL="171450" indent="-171450">
              <a:buFontTx/>
              <a:buChar char="-"/>
            </a:pPr>
            <a:r>
              <a:rPr lang="en-US" altLang="zh-CN" baseline="0" dirty="0"/>
              <a:t>(show</a:t>
            </a:r>
            <a:r>
              <a:rPr lang="zh-CN" altLang="en-US" baseline="0" dirty="0"/>
              <a:t> </a:t>
            </a:r>
            <a:r>
              <a:rPr lang="en-US" altLang="zh-CN" baseline="0" dirty="0"/>
              <a:t>the</a:t>
            </a:r>
            <a:r>
              <a:rPr lang="zh-CN" altLang="en-US" baseline="0" dirty="0"/>
              <a:t> </a:t>
            </a:r>
            <a:r>
              <a:rPr lang="en-US" altLang="zh-CN" baseline="0" dirty="0"/>
              <a:t>roadmap)</a:t>
            </a:r>
            <a:r>
              <a:rPr lang="zh-CN" altLang="en-US" baseline="0" dirty="0"/>
              <a:t> </a:t>
            </a:r>
            <a:r>
              <a:rPr lang="en-US" altLang="zh-CN" baseline="0" dirty="0"/>
              <a:t>In</a:t>
            </a:r>
            <a:r>
              <a:rPr lang="zh-CN" altLang="en-US" baseline="0" dirty="0"/>
              <a:t> </a:t>
            </a:r>
            <a:r>
              <a:rPr lang="en-US" altLang="zh-CN" baseline="0" dirty="0"/>
              <a:t>particular,</a:t>
            </a:r>
            <a:r>
              <a:rPr lang="zh-CN" altLang="en-US" baseline="0" dirty="0"/>
              <a:t> </a:t>
            </a:r>
            <a:r>
              <a:rPr lang="en-US" altLang="zh-CN" baseline="0" dirty="0"/>
              <a:t>I</a:t>
            </a:r>
            <a:r>
              <a:rPr lang="zh-CN" altLang="en-US" baseline="0" dirty="0"/>
              <a:t> </a:t>
            </a:r>
            <a:r>
              <a:rPr lang="en-US" altLang="zh-CN" baseline="0" dirty="0"/>
              <a:t>will</a:t>
            </a:r>
            <a:r>
              <a:rPr lang="zh-CN" altLang="en-US" baseline="0" dirty="0"/>
              <a:t> </a:t>
            </a:r>
            <a:r>
              <a:rPr lang="en-US" altLang="zh-CN" baseline="0" dirty="0"/>
              <a:t>give</a:t>
            </a:r>
            <a:r>
              <a:rPr lang="zh-CN" altLang="en-US" baseline="0" dirty="0"/>
              <a:t> </a:t>
            </a:r>
            <a:r>
              <a:rPr lang="en-US" altLang="zh-CN" baseline="0" dirty="0"/>
              <a:t>detailed</a:t>
            </a:r>
            <a:r>
              <a:rPr lang="zh-CN" altLang="en-US" baseline="0" dirty="0"/>
              <a:t> </a:t>
            </a:r>
            <a:r>
              <a:rPr lang="en-US" altLang="zh-CN" baseline="0" dirty="0"/>
              <a:t>introduction</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last</a:t>
            </a:r>
            <a:r>
              <a:rPr lang="zh-CN" altLang="en-US" baseline="0" dirty="0"/>
              <a:t> </a:t>
            </a:r>
            <a:r>
              <a:rPr lang="en-US" altLang="zh-CN" baseline="0" dirty="0"/>
              <a:t>step,</a:t>
            </a:r>
            <a:r>
              <a:rPr lang="zh-CN" altLang="en-US" baseline="0" dirty="0"/>
              <a:t> </a:t>
            </a:r>
            <a:r>
              <a:rPr lang="en-US" altLang="zh-CN" baseline="0" dirty="0"/>
              <a:t>regarding</a:t>
            </a:r>
            <a:r>
              <a:rPr lang="zh-CN" altLang="en-US" baseline="0" dirty="0"/>
              <a:t> </a:t>
            </a:r>
            <a:r>
              <a:rPr lang="en-US" altLang="zh-CN" baseline="0" dirty="0"/>
              <a:t>how</a:t>
            </a:r>
            <a:r>
              <a:rPr lang="zh-CN" altLang="en-US" baseline="0" dirty="0"/>
              <a:t> </a:t>
            </a:r>
            <a:r>
              <a:rPr lang="en-US" altLang="zh-CN" baseline="0" dirty="0"/>
              <a:t>to</a:t>
            </a:r>
            <a:r>
              <a:rPr lang="zh-CN" altLang="en-US" baseline="0" dirty="0"/>
              <a:t> </a:t>
            </a:r>
            <a:r>
              <a:rPr lang="en-US" altLang="zh-CN" baseline="0" dirty="0"/>
              <a:t>learn</a:t>
            </a:r>
            <a:r>
              <a:rPr lang="zh-CN" altLang="en-US" baseline="0" dirty="0"/>
              <a:t> </a:t>
            </a:r>
            <a:r>
              <a:rPr lang="en-US" altLang="zh-CN" baseline="0" dirty="0"/>
              <a:t>corpus-specific</a:t>
            </a:r>
            <a:r>
              <a:rPr lang="zh-CN" altLang="en-US" baseline="0" dirty="0"/>
              <a:t> </a:t>
            </a:r>
            <a:r>
              <a:rPr lang="en-US" altLang="zh-CN" baseline="0" dirty="0"/>
              <a:t>models</a:t>
            </a:r>
            <a:r>
              <a:rPr lang="zh-CN" altLang="en-US" baseline="0" dirty="0"/>
              <a:t> </a:t>
            </a:r>
            <a:r>
              <a:rPr lang="en-US" altLang="zh-CN" baseline="0" dirty="0"/>
              <a:t>for</a:t>
            </a:r>
            <a:r>
              <a:rPr lang="zh-CN" altLang="en-US" baseline="0" dirty="0"/>
              <a:t> </a:t>
            </a:r>
            <a:r>
              <a:rPr lang="en-US" altLang="zh-CN" baseline="0" dirty="0"/>
              <a:t>three</a:t>
            </a:r>
            <a:r>
              <a:rPr lang="zh-CN" altLang="en-US" baseline="0" dirty="0"/>
              <a:t> </a:t>
            </a:r>
            <a:r>
              <a:rPr lang="en-US" altLang="zh-CN" b="1" baseline="0" dirty="0" err="1"/>
              <a:t>StructMine</a:t>
            </a:r>
            <a:r>
              <a:rPr lang="zh-CN" altLang="en-US" b="1" baseline="0" dirty="0"/>
              <a:t> </a:t>
            </a:r>
            <a:r>
              <a:rPr lang="en-US" altLang="zh-CN" b="1" baseline="0" dirty="0"/>
              <a:t>tasks</a:t>
            </a:r>
            <a:r>
              <a:rPr lang="en-US" altLang="zh-CN" baseline="0" dirty="0"/>
              <a:t>,</a:t>
            </a:r>
            <a:r>
              <a:rPr lang="zh-CN" altLang="en-US" baseline="0" dirty="0"/>
              <a:t> </a:t>
            </a:r>
            <a:r>
              <a:rPr lang="en-US" altLang="zh-CN" baseline="0" dirty="0"/>
              <a:t>from</a:t>
            </a:r>
            <a:r>
              <a:rPr lang="zh-CN" altLang="en-US" baseline="0" dirty="0"/>
              <a:t> </a:t>
            </a:r>
            <a:r>
              <a:rPr lang="en-US" altLang="zh-CN" baseline="0" dirty="0"/>
              <a:t>entity</a:t>
            </a:r>
            <a:r>
              <a:rPr lang="zh-CN" altLang="en-US" baseline="0" dirty="0"/>
              <a:t> </a:t>
            </a:r>
            <a:r>
              <a:rPr lang="en-US" altLang="zh-CN" baseline="0" dirty="0"/>
              <a:t>recognition</a:t>
            </a:r>
            <a:r>
              <a:rPr lang="zh-CN" altLang="en-US" baseline="0" dirty="0"/>
              <a:t> </a:t>
            </a:r>
            <a:r>
              <a:rPr lang="en-US" altLang="zh-CN" baseline="0" dirty="0"/>
              <a:t>and</a:t>
            </a:r>
            <a:r>
              <a:rPr lang="zh-CN" altLang="en-US" baseline="0" dirty="0"/>
              <a:t> </a:t>
            </a:r>
            <a:r>
              <a:rPr lang="en-US" altLang="zh-CN" baseline="0" dirty="0"/>
              <a:t>typing,</a:t>
            </a:r>
            <a:r>
              <a:rPr lang="zh-CN" altLang="en-US" baseline="0" dirty="0"/>
              <a:t> </a:t>
            </a:r>
            <a:r>
              <a:rPr lang="en-US" altLang="zh-CN" baseline="0" dirty="0"/>
              <a:t>to</a:t>
            </a:r>
            <a:r>
              <a:rPr lang="zh-CN" altLang="en-US" baseline="0" dirty="0"/>
              <a:t> </a:t>
            </a:r>
            <a:r>
              <a:rPr lang="en-US" altLang="zh-CN" baseline="0" dirty="0"/>
              <a:t>fine-grained</a:t>
            </a:r>
            <a:r>
              <a:rPr lang="zh-CN" altLang="en-US" baseline="0" dirty="0"/>
              <a:t> </a:t>
            </a:r>
            <a:r>
              <a:rPr lang="en-US" altLang="zh-CN" baseline="0" dirty="0"/>
              <a:t>entity</a:t>
            </a:r>
            <a:r>
              <a:rPr lang="zh-CN" altLang="en-US" baseline="0" dirty="0"/>
              <a:t> </a:t>
            </a:r>
            <a:r>
              <a:rPr lang="en-US" altLang="zh-CN" baseline="0" dirty="0"/>
              <a:t>typing,</a:t>
            </a:r>
            <a:r>
              <a:rPr lang="zh-CN" altLang="en-US" baseline="0" dirty="0"/>
              <a:t> </a:t>
            </a:r>
            <a:r>
              <a:rPr lang="en-US" altLang="zh-CN" baseline="0" dirty="0"/>
              <a:t>to</a:t>
            </a:r>
            <a:r>
              <a:rPr lang="zh-CN" altLang="en-US" baseline="0" dirty="0"/>
              <a:t> </a:t>
            </a:r>
            <a:r>
              <a:rPr lang="en-US" altLang="zh-CN" baseline="0" dirty="0"/>
              <a:t>relation</a:t>
            </a:r>
            <a:r>
              <a:rPr lang="zh-CN" altLang="en-US" baseline="0" dirty="0"/>
              <a:t> </a:t>
            </a:r>
            <a:r>
              <a:rPr lang="en-US" altLang="zh-CN" baseline="0" dirty="0"/>
              <a:t>extraction.</a:t>
            </a:r>
            <a:r>
              <a:rPr lang="zh-CN" altLang="en-US" baseline="0" dirty="0"/>
              <a:t> </a:t>
            </a:r>
            <a:r>
              <a:rPr lang="en-US" altLang="zh-CN" baseline="0" dirty="0"/>
              <a:t>Together,</a:t>
            </a:r>
            <a:r>
              <a:rPr lang="zh-CN" altLang="en-US" baseline="0" dirty="0"/>
              <a:t> </a:t>
            </a:r>
            <a:r>
              <a:rPr lang="en-US" altLang="zh-CN" baseline="0" dirty="0"/>
              <a:t>these</a:t>
            </a:r>
            <a:r>
              <a:rPr lang="zh-CN" altLang="en-US" baseline="0" dirty="0"/>
              <a:t> </a:t>
            </a:r>
            <a:r>
              <a:rPr lang="en-US" altLang="zh-CN" baseline="0" dirty="0"/>
              <a:t>three</a:t>
            </a:r>
            <a:r>
              <a:rPr lang="zh-CN" altLang="en-US" baseline="0" dirty="0"/>
              <a:t> </a:t>
            </a:r>
            <a:r>
              <a:rPr lang="en-US" altLang="zh-CN" baseline="0" dirty="0"/>
              <a:t>tasks</a:t>
            </a:r>
            <a:r>
              <a:rPr lang="zh-CN" altLang="en-US" baseline="0" dirty="0"/>
              <a:t> </a:t>
            </a:r>
            <a:r>
              <a:rPr lang="en-US" altLang="zh-CN" baseline="0" dirty="0"/>
              <a:t>form</a:t>
            </a:r>
            <a:r>
              <a:rPr lang="zh-CN" altLang="en-US" baseline="0" dirty="0"/>
              <a:t> </a:t>
            </a:r>
            <a:r>
              <a:rPr lang="en-US" altLang="zh-CN" baseline="0" dirty="0"/>
              <a:t>a</a:t>
            </a:r>
            <a:r>
              <a:rPr lang="zh-CN" altLang="en-US" baseline="0" dirty="0"/>
              <a:t> </a:t>
            </a:r>
            <a:r>
              <a:rPr lang="en-US" altLang="zh-CN" baseline="0" dirty="0"/>
              <a:t>principled</a:t>
            </a:r>
            <a:r>
              <a:rPr lang="zh-CN" altLang="en-US" baseline="0" dirty="0"/>
              <a:t> </a:t>
            </a:r>
            <a:r>
              <a:rPr lang="en-US" altLang="zh-CN" baseline="0" dirty="0"/>
              <a:t>approach</a:t>
            </a:r>
            <a:r>
              <a:rPr lang="zh-CN" altLang="en-US" baseline="0" dirty="0"/>
              <a:t> </a:t>
            </a:r>
            <a:r>
              <a:rPr lang="en-US" altLang="zh-CN" baseline="0" dirty="0"/>
              <a:t>to</a:t>
            </a:r>
            <a:r>
              <a:rPr lang="zh-CN" altLang="en-US" baseline="0" dirty="0"/>
              <a:t> </a:t>
            </a:r>
            <a:r>
              <a:rPr lang="en-US" altLang="zh-CN" baseline="0" dirty="0"/>
              <a:t>turn</a:t>
            </a:r>
            <a:r>
              <a:rPr lang="zh-CN" altLang="en-US" baseline="0" dirty="0"/>
              <a:t> </a:t>
            </a:r>
            <a:r>
              <a:rPr lang="en-US" altLang="zh-CN" baseline="0" dirty="0"/>
              <a:t>a</a:t>
            </a:r>
            <a:r>
              <a:rPr lang="zh-CN" altLang="en-US" baseline="0" dirty="0"/>
              <a:t> </a:t>
            </a:r>
            <a:r>
              <a:rPr lang="en-US" altLang="zh-CN" baseline="0" dirty="0"/>
              <a:t>corpus</a:t>
            </a:r>
            <a:r>
              <a:rPr lang="zh-CN" altLang="en-US" baseline="0" dirty="0"/>
              <a:t> </a:t>
            </a:r>
            <a:r>
              <a:rPr lang="en-US" altLang="zh-CN" baseline="0" dirty="0"/>
              <a:t>into</a:t>
            </a:r>
            <a:r>
              <a:rPr lang="zh-CN" altLang="en-US" baseline="0" dirty="0"/>
              <a:t> </a:t>
            </a:r>
            <a:r>
              <a:rPr lang="en-US" altLang="zh-CN" baseline="0" dirty="0"/>
              <a:t>a</a:t>
            </a:r>
            <a:r>
              <a:rPr lang="zh-CN" altLang="en-US" baseline="0" dirty="0"/>
              <a:t> </a:t>
            </a:r>
            <a:r>
              <a:rPr lang="en-US" altLang="zh-CN" baseline="0" dirty="0"/>
              <a:t>structured</a:t>
            </a:r>
            <a:r>
              <a:rPr lang="zh-CN" altLang="en-US" baseline="0" dirty="0"/>
              <a:t> </a:t>
            </a:r>
            <a:r>
              <a:rPr lang="en-US" altLang="zh-CN" baseline="0" dirty="0"/>
              <a:t>network</a:t>
            </a:r>
            <a:r>
              <a:rPr lang="zh-CN" altLang="en-US" baseline="0" dirty="0"/>
              <a:t> </a:t>
            </a:r>
            <a:r>
              <a:rPr lang="en-US" altLang="zh-CN" baseline="0" dirty="0"/>
              <a:t>of</a:t>
            </a:r>
            <a:r>
              <a:rPr lang="zh-CN" altLang="en-US" baseline="0" dirty="0"/>
              <a:t> </a:t>
            </a:r>
            <a:r>
              <a:rPr lang="en-US" altLang="zh-CN" baseline="0" dirty="0"/>
              <a:t>facts.</a:t>
            </a:r>
          </a:p>
          <a:p>
            <a:pPr marL="171450" indent="-171450">
              <a:buFontTx/>
              <a:buChar char="-"/>
            </a:pPr>
            <a:endParaRPr lang="en-US" altLang="zh-CN" baseline="0" dirty="0"/>
          </a:p>
          <a:p>
            <a:pPr marL="171450" indent="-171450">
              <a:buFontTx/>
              <a:buChar char="-"/>
            </a:pPr>
            <a:endParaRPr lang="en-US" altLang="zh-CN" baseline="0" dirty="0"/>
          </a:p>
          <a:p>
            <a:r>
              <a:rPr lang="en-US" altLang="zh-CN" b="1" dirty="0">
                <a:solidFill>
                  <a:schemeClr val="tx1">
                    <a:lumMod val="65000"/>
                    <a:lumOff val="35000"/>
                  </a:schemeClr>
                </a:solidFill>
              </a:rPr>
              <a:t>Contributions</a:t>
            </a:r>
          </a:p>
          <a:p>
            <a:pPr marL="342900" indent="-342900">
              <a:buAutoNum type="arabicPeriod"/>
            </a:pPr>
            <a:r>
              <a:rPr lang="en-US" altLang="zh-CN" dirty="0">
                <a:solidFill>
                  <a:schemeClr val="tx1">
                    <a:lumMod val="65000"/>
                    <a:lumOff val="35000"/>
                  </a:schemeClr>
                </a:solidFill>
              </a:rPr>
              <a:t>Get</a:t>
            </a:r>
            <a:r>
              <a:rPr lang="zh-CN" altLang="en-US" dirty="0">
                <a:solidFill>
                  <a:schemeClr val="tx1">
                    <a:lumMod val="65000"/>
                    <a:lumOff val="35000"/>
                  </a:schemeClr>
                </a:solidFill>
              </a:rPr>
              <a:t> </a:t>
            </a:r>
            <a:r>
              <a:rPr lang="en-US" altLang="zh-CN" dirty="0">
                <a:solidFill>
                  <a:schemeClr val="tx1">
                    <a:lumMod val="65000"/>
                    <a:lumOff val="35000"/>
                  </a:schemeClr>
                </a:solidFill>
              </a:rPr>
              <a:t>rid</a:t>
            </a:r>
            <a:r>
              <a:rPr lang="zh-CN" altLang="en-US" dirty="0">
                <a:solidFill>
                  <a:schemeClr val="tx1">
                    <a:lumMod val="65000"/>
                    <a:lumOff val="35000"/>
                  </a:schemeClr>
                </a:solidFill>
              </a:rPr>
              <a:t> </a:t>
            </a:r>
            <a:r>
              <a:rPr lang="en-US" altLang="zh-CN" dirty="0">
                <a:solidFill>
                  <a:schemeClr val="tx1">
                    <a:lumMod val="65000"/>
                    <a:lumOff val="35000"/>
                  </a:schemeClr>
                </a:solidFill>
              </a:rPr>
              <a:t>of</a:t>
            </a:r>
            <a:r>
              <a:rPr lang="zh-CN" altLang="en-US" dirty="0">
                <a:solidFill>
                  <a:schemeClr val="tx1">
                    <a:lumMod val="65000"/>
                    <a:lumOff val="35000"/>
                  </a:schemeClr>
                </a:solidFill>
              </a:rPr>
              <a:t> </a:t>
            </a:r>
            <a:r>
              <a:rPr lang="en-US" altLang="zh-CN" dirty="0">
                <a:solidFill>
                  <a:schemeClr val="tx1">
                    <a:lumMod val="65000"/>
                    <a:lumOff val="35000"/>
                  </a:schemeClr>
                </a:solidFill>
              </a:rPr>
              <a:t>explicit</a:t>
            </a:r>
            <a:r>
              <a:rPr lang="zh-CN" altLang="en-US" dirty="0">
                <a:solidFill>
                  <a:schemeClr val="tx1">
                    <a:lumMod val="65000"/>
                    <a:lumOff val="35000"/>
                  </a:schemeClr>
                </a:solidFill>
              </a:rPr>
              <a:t> </a:t>
            </a:r>
            <a:r>
              <a:rPr lang="en-US" altLang="zh-CN" dirty="0">
                <a:solidFill>
                  <a:schemeClr val="tx1">
                    <a:lumMod val="65000"/>
                    <a:lumOff val="35000"/>
                  </a:schemeClr>
                </a:solidFill>
              </a:rPr>
              <a:t>human</a:t>
            </a:r>
            <a:r>
              <a:rPr lang="zh-CN" altLang="en-US" dirty="0">
                <a:solidFill>
                  <a:schemeClr val="tx1">
                    <a:lumMod val="65000"/>
                    <a:lumOff val="35000"/>
                  </a:schemeClr>
                </a:solidFill>
              </a:rPr>
              <a:t> </a:t>
            </a:r>
            <a:r>
              <a:rPr lang="en-US" altLang="zh-CN" dirty="0">
                <a:solidFill>
                  <a:schemeClr val="tx1">
                    <a:lumMod val="65000"/>
                    <a:lumOff val="35000"/>
                  </a:schemeClr>
                </a:solidFill>
              </a:rPr>
              <a:t>labeling</a:t>
            </a:r>
            <a:r>
              <a:rPr lang="zh-CN" altLang="en-US" dirty="0">
                <a:solidFill>
                  <a:schemeClr val="tx1">
                    <a:lumMod val="65000"/>
                    <a:lumOff val="35000"/>
                  </a:schemeClr>
                </a:solidFill>
              </a:rPr>
              <a:t> </a:t>
            </a:r>
            <a:r>
              <a:rPr lang="en-US" altLang="zh-CN" dirty="0">
                <a:solidFill>
                  <a:schemeClr val="tx1">
                    <a:lumMod val="65000"/>
                    <a:lumOff val="35000"/>
                  </a:schemeClr>
                </a:solidFill>
              </a:rPr>
              <a:t>on</a:t>
            </a:r>
            <a:r>
              <a:rPr lang="zh-CN" altLang="en-US" dirty="0">
                <a:solidFill>
                  <a:schemeClr val="tx1">
                    <a:lumMod val="65000"/>
                    <a:lumOff val="35000"/>
                  </a:schemeClr>
                </a:solidFill>
              </a:rPr>
              <a:t> </a:t>
            </a:r>
            <a:r>
              <a:rPr lang="en-US" altLang="zh-CN" dirty="0">
                <a:solidFill>
                  <a:schemeClr val="tx1">
                    <a:lumMod val="65000"/>
                    <a:lumOff val="35000"/>
                  </a:schemeClr>
                </a:solidFill>
              </a:rPr>
              <a:t>a</a:t>
            </a:r>
            <a:r>
              <a:rPr lang="zh-CN" altLang="en-US" dirty="0">
                <a:solidFill>
                  <a:schemeClr val="tx1">
                    <a:lumMod val="65000"/>
                    <a:lumOff val="35000"/>
                  </a:schemeClr>
                </a:solidFill>
              </a:rPr>
              <a:t> </a:t>
            </a:r>
            <a:r>
              <a:rPr lang="en-US" altLang="zh-CN" dirty="0">
                <a:solidFill>
                  <a:schemeClr val="tx1">
                    <a:lumMod val="65000"/>
                    <a:lumOff val="35000"/>
                  </a:schemeClr>
                </a:solidFill>
              </a:rPr>
              <a:t>given</a:t>
            </a:r>
            <a:r>
              <a:rPr lang="zh-CN" altLang="en-US" dirty="0">
                <a:solidFill>
                  <a:schemeClr val="tx1">
                    <a:lumMod val="65000"/>
                    <a:lumOff val="35000"/>
                  </a:schemeClr>
                </a:solidFill>
              </a:rPr>
              <a:t> </a:t>
            </a:r>
            <a:r>
              <a:rPr lang="en-US" altLang="zh-CN" dirty="0">
                <a:solidFill>
                  <a:schemeClr val="tx1">
                    <a:lumMod val="65000"/>
                    <a:lumOff val="35000"/>
                  </a:schemeClr>
                </a:solidFill>
              </a:rPr>
              <a:t>corpus</a:t>
            </a:r>
          </a:p>
          <a:p>
            <a:pPr marL="342900" indent="-342900">
              <a:buAutoNum type="arabicPeriod"/>
            </a:pPr>
            <a:r>
              <a:rPr lang="en-US" altLang="zh-CN" dirty="0">
                <a:solidFill>
                  <a:schemeClr val="tx1">
                    <a:lumMod val="65000"/>
                    <a:lumOff val="35000"/>
                  </a:schemeClr>
                </a:solidFill>
              </a:rPr>
              <a:t>Reduce</a:t>
            </a:r>
            <a:r>
              <a:rPr lang="zh-CN" altLang="en-US" dirty="0">
                <a:solidFill>
                  <a:schemeClr val="tx1">
                    <a:lumMod val="65000"/>
                    <a:lumOff val="35000"/>
                  </a:schemeClr>
                </a:solidFill>
              </a:rPr>
              <a:t> </a:t>
            </a:r>
            <a:r>
              <a:rPr lang="en-US" altLang="zh-CN" dirty="0">
                <a:solidFill>
                  <a:schemeClr val="tx1">
                    <a:lumMod val="65000"/>
                    <a:lumOff val="35000"/>
                  </a:schemeClr>
                </a:solidFill>
              </a:rPr>
              <a:t>effort</a:t>
            </a:r>
            <a:r>
              <a:rPr lang="zh-CN" altLang="en-US" dirty="0">
                <a:solidFill>
                  <a:schemeClr val="tx1">
                    <a:lumMod val="65000"/>
                    <a:lumOff val="35000"/>
                  </a:schemeClr>
                </a:solidFill>
              </a:rPr>
              <a:t> </a:t>
            </a:r>
            <a:r>
              <a:rPr lang="en-US" altLang="zh-CN" dirty="0">
                <a:solidFill>
                  <a:schemeClr val="tx1">
                    <a:lumMod val="65000"/>
                    <a:lumOff val="35000"/>
                  </a:schemeClr>
                </a:solidFill>
              </a:rPr>
              <a:t>on</a:t>
            </a:r>
            <a:r>
              <a:rPr lang="zh-CN" altLang="en-US" dirty="0">
                <a:solidFill>
                  <a:schemeClr val="tx1">
                    <a:lumMod val="65000"/>
                    <a:lumOff val="35000"/>
                  </a:schemeClr>
                </a:solidFill>
              </a:rPr>
              <a:t> </a:t>
            </a:r>
            <a:r>
              <a:rPr lang="en-US" altLang="zh-CN" dirty="0">
                <a:solidFill>
                  <a:schemeClr val="tx1">
                    <a:lumMod val="65000"/>
                    <a:lumOff val="35000"/>
                  </a:schemeClr>
                </a:solidFill>
              </a:rPr>
              <a:t>complex</a:t>
            </a:r>
            <a:r>
              <a:rPr lang="zh-CN" altLang="en-US" dirty="0">
                <a:solidFill>
                  <a:schemeClr val="tx1">
                    <a:lumMod val="65000"/>
                    <a:lumOff val="35000"/>
                  </a:schemeClr>
                </a:solidFill>
              </a:rPr>
              <a:t> </a:t>
            </a:r>
            <a:r>
              <a:rPr lang="en-US" altLang="zh-CN" dirty="0">
                <a:solidFill>
                  <a:schemeClr val="tx1">
                    <a:lumMod val="65000"/>
                    <a:lumOff val="35000"/>
                  </a:schemeClr>
                </a:solidFill>
              </a:rPr>
              <a:t>feature</a:t>
            </a:r>
            <a:r>
              <a:rPr lang="zh-CN" altLang="en-US" dirty="0">
                <a:solidFill>
                  <a:schemeClr val="tx1">
                    <a:lumMod val="65000"/>
                    <a:lumOff val="35000"/>
                  </a:schemeClr>
                </a:solidFill>
              </a:rPr>
              <a:t> </a:t>
            </a:r>
            <a:r>
              <a:rPr lang="en-US" altLang="zh-CN" dirty="0">
                <a:solidFill>
                  <a:schemeClr val="tx1">
                    <a:lumMod val="65000"/>
                    <a:lumOff val="35000"/>
                  </a:schemeClr>
                </a:solidFill>
              </a:rPr>
              <a:t>engineering</a:t>
            </a:r>
          </a:p>
          <a:p>
            <a:pPr marL="342900" indent="-342900">
              <a:buAutoNum type="arabicPeriod"/>
            </a:pPr>
            <a:r>
              <a:rPr lang="en-US" altLang="zh-CN" dirty="0">
                <a:solidFill>
                  <a:schemeClr val="tx1">
                    <a:lumMod val="65000"/>
                    <a:lumOff val="35000"/>
                  </a:schemeClr>
                </a:solidFill>
              </a:rPr>
              <a:t>Quick</a:t>
            </a:r>
            <a:r>
              <a:rPr lang="zh-CN" altLang="en-US" dirty="0">
                <a:solidFill>
                  <a:schemeClr val="tx1">
                    <a:lumMod val="65000"/>
                    <a:lumOff val="35000"/>
                  </a:schemeClr>
                </a:solidFill>
              </a:rPr>
              <a:t> </a:t>
            </a:r>
            <a:r>
              <a:rPr lang="en-US" altLang="zh-CN" dirty="0">
                <a:solidFill>
                  <a:schemeClr val="tx1">
                    <a:lumMod val="65000"/>
                    <a:lumOff val="35000"/>
                  </a:schemeClr>
                </a:solidFill>
              </a:rPr>
              <a:t>development</a:t>
            </a:r>
            <a:r>
              <a:rPr lang="zh-CN" altLang="en-US" dirty="0">
                <a:solidFill>
                  <a:schemeClr val="tx1">
                    <a:lumMod val="65000"/>
                    <a:lumOff val="35000"/>
                  </a:schemeClr>
                </a:solidFill>
              </a:rPr>
              <a:t> </a:t>
            </a:r>
            <a:r>
              <a:rPr lang="en-US" altLang="zh-CN" dirty="0">
                <a:solidFill>
                  <a:schemeClr val="tx1">
                    <a:lumMod val="65000"/>
                    <a:lumOff val="35000"/>
                  </a:schemeClr>
                </a:solidFill>
              </a:rPr>
              <a:t>of</a:t>
            </a:r>
            <a:r>
              <a:rPr lang="zh-CN" altLang="en-US" dirty="0">
                <a:solidFill>
                  <a:schemeClr val="tx1">
                    <a:lumMod val="65000"/>
                    <a:lumOff val="35000"/>
                  </a:schemeClr>
                </a:solidFill>
              </a:rPr>
              <a:t> </a:t>
            </a:r>
            <a:r>
              <a:rPr lang="en-US" altLang="zh-CN" dirty="0">
                <a:solidFill>
                  <a:schemeClr val="tx1">
                    <a:lumMod val="65000"/>
                    <a:lumOff val="35000"/>
                  </a:schemeClr>
                </a:solidFill>
              </a:rPr>
              <a:t>corpus-specific</a:t>
            </a:r>
            <a:r>
              <a:rPr lang="zh-CN" altLang="en-US" dirty="0">
                <a:solidFill>
                  <a:schemeClr val="tx1">
                    <a:lumMod val="65000"/>
                    <a:lumOff val="35000"/>
                  </a:schemeClr>
                </a:solidFill>
              </a:rPr>
              <a:t> </a:t>
            </a:r>
            <a:r>
              <a:rPr lang="en-US" altLang="zh-CN" dirty="0">
                <a:solidFill>
                  <a:schemeClr val="tx1">
                    <a:lumMod val="65000"/>
                    <a:lumOff val="35000"/>
                  </a:schemeClr>
                </a:solidFill>
              </a:rPr>
              <a:t>models</a:t>
            </a:r>
            <a:endParaRPr lang="en-US" dirty="0">
              <a:solidFill>
                <a:schemeClr val="tx1">
                  <a:lumMod val="65000"/>
                  <a:lumOff val="35000"/>
                </a:schemeClr>
              </a:solidFill>
            </a:endParaRPr>
          </a:p>
          <a:p>
            <a:pPr marL="0" indent="0">
              <a:buFontTx/>
              <a:buNone/>
            </a:pPr>
            <a:endParaRPr lang="en-US" altLang="zh-CN" baseline="0" dirty="0"/>
          </a:p>
        </p:txBody>
      </p:sp>
      <p:sp>
        <p:nvSpPr>
          <p:cNvPr id="4" name="Slide Number Placeholder 3"/>
          <p:cNvSpPr>
            <a:spLocks noGrp="1"/>
          </p:cNvSpPr>
          <p:nvPr>
            <p:ph type="sldNum" sz="quarter" idx="10"/>
          </p:nvPr>
        </p:nvSpPr>
        <p:spPr/>
        <p:txBody>
          <a:bodyPr/>
          <a:lstStyle/>
          <a:p>
            <a:fld id="{09F124DB-8DB6-4C32-8D03-D411A9906D18}" type="slidenum">
              <a:rPr lang="en-US" smtClean="0"/>
              <a:t>37</a:t>
            </a:fld>
            <a:endParaRPr lang="en-US"/>
          </a:p>
        </p:txBody>
      </p:sp>
    </p:spTree>
    <p:extLst>
      <p:ext uri="{BB962C8B-B14F-4D97-AF65-F5344CB8AC3E}">
        <p14:creationId xmlns:p14="http://schemas.microsoft.com/office/powerpoint/2010/main" val="186540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Concrete</a:t>
            </a:r>
            <a:r>
              <a:rPr lang="zh-CN" altLang="en-US" dirty="0"/>
              <a:t> </a:t>
            </a:r>
            <a:r>
              <a:rPr lang="en-US" altLang="zh-CN" dirty="0"/>
              <a:t>example</a:t>
            </a:r>
            <a:r>
              <a:rPr lang="zh-CN" altLang="en-US" dirty="0"/>
              <a:t> </a:t>
            </a:r>
            <a:r>
              <a:rPr lang="en-US" altLang="zh-CN" dirty="0"/>
              <a:t>on</a:t>
            </a:r>
            <a:r>
              <a:rPr lang="zh-CN" altLang="en-US" dirty="0"/>
              <a:t> </a:t>
            </a:r>
            <a:r>
              <a:rPr lang="en-US" altLang="zh-CN" dirty="0"/>
              <a:t>clarifying</a:t>
            </a:r>
            <a:r>
              <a:rPr lang="zh-CN" altLang="en-US" dirty="0"/>
              <a:t> </a:t>
            </a:r>
            <a:r>
              <a:rPr lang="en-US" altLang="zh-CN" dirty="0"/>
              <a:t>input/output</a:t>
            </a:r>
            <a:r>
              <a:rPr lang="zh-CN" altLang="en-US" dirty="0"/>
              <a:t> </a:t>
            </a:r>
            <a:r>
              <a:rPr lang="en-US" altLang="zh-CN" dirty="0"/>
              <a:t>of</a:t>
            </a:r>
            <a:r>
              <a:rPr lang="zh-CN" altLang="en-US" dirty="0"/>
              <a:t> </a:t>
            </a:r>
            <a:r>
              <a:rPr lang="en-US" altLang="zh-CN" dirty="0"/>
              <a:t>the</a:t>
            </a:r>
            <a:r>
              <a:rPr lang="zh-CN" altLang="en-US" dirty="0"/>
              <a:t> </a:t>
            </a:r>
            <a:r>
              <a:rPr lang="en-US" altLang="zh-CN" dirty="0"/>
              <a:t>problem</a:t>
            </a:r>
            <a:r>
              <a:rPr lang="zh-CN" altLang="en-US" baseline="0" dirty="0"/>
              <a:t> </a:t>
            </a:r>
            <a:r>
              <a:rPr lang="en-US" altLang="zh-CN" baseline="0" dirty="0"/>
              <a:t>(</a:t>
            </a:r>
            <a:r>
              <a:rPr lang="en-US" altLang="zh-CN" dirty="0"/>
              <a:t>News</a:t>
            </a:r>
            <a:r>
              <a:rPr lang="zh-CN" altLang="en-US" dirty="0"/>
              <a:t> </a:t>
            </a:r>
            <a:r>
              <a:rPr lang="en-US" altLang="zh-CN" dirty="0"/>
              <a:t>on</a:t>
            </a:r>
            <a:r>
              <a:rPr lang="zh-CN" altLang="en-US" baseline="0" dirty="0"/>
              <a:t> </a:t>
            </a:r>
            <a:r>
              <a:rPr lang="en-US" altLang="zh-CN" baseline="0" dirty="0"/>
              <a:t>“women’s</a:t>
            </a:r>
            <a:r>
              <a:rPr lang="zh-CN" altLang="en-US" baseline="0" dirty="0"/>
              <a:t> </a:t>
            </a:r>
            <a:r>
              <a:rPr lang="en-US" altLang="zh-CN" baseline="0" dirty="0"/>
              <a:t>march”).</a:t>
            </a:r>
            <a:r>
              <a:rPr lang="zh-CN" altLang="en-US" baseline="0" dirty="0"/>
              <a:t> </a:t>
            </a:r>
            <a:r>
              <a:rPr lang="en-US" altLang="zh-CN" baseline="0" dirty="0"/>
              <a:t>Clarify</a:t>
            </a:r>
            <a:r>
              <a:rPr lang="zh-CN" altLang="en-US" baseline="0" dirty="0"/>
              <a:t> </a:t>
            </a:r>
            <a:r>
              <a:rPr lang="en-US" altLang="zh-CN" baseline="0" dirty="0"/>
              <a:t>concepts:</a:t>
            </a:r>
            <a:r>
              <a:rPr lang="zh-CN" altLang="en-US" baseline="0" dirty="0"/>
              <a:t> </a:t>
            </a:r>
            <a:r>
              <a:rPr lang="en-US" altLang="zh-CN" baseline="0" dirty="0"/>
              <a:t>entities/nodes,</a:t>
            </a:r>
            <a:r>
              <a:rPr lang="zh-CN" altLang="en-US" baseline="0" dirty="0"/>
              <a:t> </a:t>
            </a:r>
            <a:r>
              <a:rPr lang="en-US" altLang="zh-CN" baseline="0" dirty="0"/>
              <a:t>relationships/edges,</a:t>
            </a:r>
            <a:r>
              <a:rPr lang="zh-CN" altLang="en-US" baseline="0" dirty="0"/>
              <a:t> </a:t>
            </a:r>
            <a:r>
              <a:rPr lang="en-US" altLang="zh-CN" baseline="0" dirty="0" err="1"/>
              <a:t>StructNet</a:t>
            </a:r>
            <a:r>
              <a:rPr lang="en-US" altLang="zh-CN" baseline="0" dirty="0"/>
              <a:t>.</a:t>
            </a:r>
          </a:p>
          <a:p>
            <a:endParaRPr lang="en-US" baseline="0" dirty="0"/>
          </a:p>
          <a:p>
            <a:r>
              <a:rPr lang="en-US" altLang="zh-CN" dirty="0"/>
              <a:t>Before</a:t>
            </a:r>
            <a:r>
              <a:rPr lang="zh-CN" altLang="en-US" baseline="0" dirty="0"/>
              <a:t> </a:t>
            </a:r>
            <a:r>
              <a:rPr lang="en-US" altLang="zh-CN" baseline="0" dirty="0"/>
              <a:t>we</a:t>
            </a:r>
            <a:r>
              <a:rPr lang="zh-CN" altLang="en-US" baseline="0" dirty="0"/>
              <a:t> </a:t>
            </a:r>
            <a:r>
              <a:rPr lang="en-US" altLang="zh-CN" baseline="0" dirty="0"/>
              <a:t>answer</a:t>
            </a:r>
            <a:r>
              <a:rPr lang="zh-CN" altLang="en-US" baseline="0" dirty="0"/>
              <a:t> </a:t>
            </a:r>
            <a:r>
              <a:rPr lang="en-US" altLang="zh-CN" baseline="0" dirty="0"/>
              <a:t>this</a:t>
            </a:r>
            <a:r>
              <a:rPr lang="zh-CN" altLang="en-US" baseline="0" dirty="0"/>
              <a:t> </a:t>
            </a:r>
            <a:r>
              <a:rPr lang="en-US" altLang="zh-CN" baseline="0" dirty="0"/>
              <a:t>question,</a:t>
            </a:r>
            <a:r>
              <a:rPr lang="zh-CN" altLang="en-US" baseline="0" dirty="0"/>
              <a:t> </a:t>
            </a:r>
            <a:r>
              <a:rPr lang="en-US" altLang="zh-CN" baseline="0" dirty="0"/>
              <a:t>let’s</a:t>
            </a:r>
            <a:r>
              <a:rPr lang="zh-CN" altLang="en-US" baseline="0" dirty="0"/>
              <a:t> </a:t>
            </a:r>
            <a:r>
              <a:rPr lang="en-US" altLang="zh-CN" baseline="0" dirty="0"/>
              <a:t>first</a:t>
            </a:r>
            <a:r>
              <a:rPr lang="zh-CN" altLang="en-US" baseline="0" dirty="0"/>
              <a:t> </a:t>
            </a:r>
            <a:r>
              <a:rPr lang="en-US" altLang="zh-CN" baseline="0" dirty="0"/>
              <a:t>clarify</a:t>
            </a:r>
            <a:r>
              <a:rPr lang="zh-CN" altLang="en-US" baseline="0" dirty="0"/>
              <a:t> </a:t>
            </a:r>
            <a:r>
              <a:rPr lang="en-US" altLang="zh-CN" baseline="0" dirty="0"/>
              <a:t>what</a:t>
            </a:r>
            <a:r>
              <a:rPr lang="zh-CN" altLang="en-US" baseline="0" dirty="0"/>
              <a:t> </a:t>
            </a:r>
            <a:r>
              <a:rPr lang="en-US" altLang="zh-CN" baseline="0" dirty="0"/>
              <a:t>is</a:t>
            </a:r>
            <a:r>
              <a:rPr lang="zh-CN" altLang="en-US" baseline="0" dirty="0"/>
              <a:t> </a:t>
            </a:r>
            <a:r>
              <a:rPr lang="en-US" altLang="zh-CN" baseline="0" dirty="0"/>
              <a:t>factual</a:t>
            </a:r>
            <a:r>
              <a:rPr lang="zh-CN" altLang="en-US" baseline="0" dirty="0"/>
              <a:t> </a:t>
            </a:r>
            <a:r>
              <a:rPr lang="en-US" altLang="zh-CN" baseline="0" dirty="0"/>
              <a:t>information.</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more</a:t>
            </a:r>
            <a:r>
              <a:rPr lang="zh-CN" altLang="en-US" baseline="0" dirty="0"/>
              <a:t> </a:t>
            </a:r>
            <a:r>
              <a:rPr lang="en-US" altLang="zh-CN" baseline="0" dirty="0"/>
              <a:t>specific,</a:t>
            </a:r>
            <a:r>
              <a:rPr lang="zh-CN" altLang="en-US" baseline="0" dirty="0"/>
              <a:t> </a:t>
            </a:r>
            <a:r>
              <a:rPr lang="en-US" altLang="zh-CN" baseline="0" dirty="0"/>
              <a:t>I</a:t>
            </a:r>
            <a:r>
              <a:rPr lang="zh-CN" altLang="en-US" baseline="0" dirty="0"/>
              <a:t> </a:t>
            </a:r>
            <a:r>
              <a:rPr lang="en-US" altLang="zh-CN" baseline="0" dirty="0"/>
              <a:t>am</a:t>
            </a:r>
            <a:r>
              <a:rPr lang="zh-CN" altLang="en-US" baseline="0" dirty="0"/>
              <a:t> </a:t>
            </a:r>
            <a:r>
              <a:rPr lang="en-US" altLang="zh-CN" baseline="0" dirty="0"/>
              <a:t>interested</a:t>
            </a:r>
            <a:r>
              <a:rPr lang="zh-CN" altLang="en-US" baseline="0" dirty="0"/>
              <a:t> </a:t>
            </a:r>
            <a:r>
              <a:rPr lang="en-US" altLang="zh-CN" baseline="0" dirty="0"/>
              <a:t>in</a:t>
            </a:r>
            <a:r>
              <a:rPr lang="zh-CN" altLang="en-US" baseline="0" dirty="0"/>
              <a:t> </a:t>
            </a:r>
            <a:r>
              <a:rPr lang="en-US" altLang="zh-CN" baseline="0" dirty="0"/>
              <a:t>two</a:t>
            </a:r>
            <a:r>
              <a:rPr lang="zh-CN" altLang="en-US" baseline="0" dirty="0"/>
              <a:t> </a:t>
            </a:r>
            <a:r>
              <a:rPr lang="en-US" altLang="zh-CN" baseline="0" dirty="0"/>
              <a:t>kinds</a:t>
            </a:r>
            <a:r>
              <a:rPr lang="zh-CN" altLang="en-US" baseline="0" dirty="0"/>
              <a:t> </a:t>
            </a:r>
            <a:r>
              <a:rPr lang="en-US" altLang="zh-CN" baseline="0" dirty="0"/>
              <a:t>of</a:t>
            </a:r>
            <a:r>
              <a:rPr lang="zh-CN" altLang="en-US" baseline="0" dirty="0"/>
              <a:t> </a:t>
            </a:r>
            <a:r>
              <a:rPr lang="en-US" altLang="zh-CN" baseline="0" dirty="0"/>
              <a:t>factual</a:t>
            </a:r>
            <a:r>
              <a:rPr lang="zh-CN" altLang="en-US" baseline="0" dirty="0"/>
              <a:t> </a:t>
            </a:r>
            <a:r>
              <a:rPr lang="en-US" altLang="zh-CN" baseline="0" dirty="0"/>
              <a:t>structures.</a:t>
            </a:r>
            <a:r>
              <a:rPr lang="zh-CN" altLang="en-US" baseline="0" dirty="0"/>
              <a:t> </a:t>
            </a:r>
            <a:r>
              <a:rPr lang="en-US" altLang="zh-CN" b="1" baseline="0" dirty="0"/>
              <a:t>First</a:t>
            </a:r>
            <a:r>
              <a:rPr lang="zh-CN" altLang="en-US" baseline="0" dirty="0"/>
              <a:t> </a:t>
            </a:r>
            <a:r>
              <a:rPr lang="en-US" altLang="zh-CN" baseline="0" dirty="0"/>
              <a:t>are the real-worlds</a:t>
            </a:r>
            <a:r>
              <a:rPr lang="zh-CN" altLang="en-US" baseline="0" dirty="0"/>
              <a:t> </a:t>
            </a:r>
            <a:r>
              <a:rPr lang="en-US" altLang="zh-CN" baseline="0" dirty="0"/>
              <a:t>entities</a:t>
            </a:r>
            <a:r>
              <a:rPr lang="zh-CN" altLang="en-US" baseline="0" dirty="0"/>
              <a:t> </a:t>
            </a:r>
            <a:r>
              <a:rPr lang="en-US" altLang="zh-CN" baseline="0" dirty="0"/>
              <a:t>of</a:t>
            </a:r>
            <a:r>
              <a:rPr lang="zh-CN" altLang="en-US" baseline="0" dirty="0"/>
              <a:t> </a:t>
            </a:r>
            <a:r>
              <a:rPr lang="en-US" altLang="zh-CN" baseline="0" dirty="0"/>
              <a:t>different</a:t>
            </a:r>
            <a:r>
              <a:rPr lang="zh-CN" altLang="en-US" baseline="0" dirty="0"/>
              <a:t> </a:t>
            </a:r>
            <a:r>
              <a:rPr lang="en-US" altLang="zh-CN" baseline="0" dirty="0"/>
              <a:t>categories.</a:t>
            </a:r>
            <a:r>
              <a:rPr lang="zh-CN" altLang="en-US" baseline="0" dirty="0"/>
              <a:t> </a:t>
            </a:r>
            <a:r>
              <a:rPr lang="en-US" altLang="zh-CN" baseline="0" dirty="0"/>
              <a:t>For</a:t>
            </a:r>
            <a:r>
              <a:rPr lang="zh-CN" altLang="en-US" baseline="0" dirty="0"/>
              <a:t> </a:t>
            </a:r>
            <a:r>
              <a:rPr lang="en-US" altLang="zh-CN" baseline="0" dirty="0"/>
              <a:t>example:</a:t>
            </a:r>
            <a:r>
              <a:rPr lang="zh-CN" altLang="en-US" baseline="0" dirty="0"/>
              <a:t> </a:t>
            </a:r>
            <a:r>
              <a:rPr lang="en-US" altLang="zh-CN" baseline="0" dirty="0"/>
              <a:t>Barack</a:t>
            </a:r>
            <a:r>
              <a:rPr lang="zh-CN" altLang="en-US" baseline="0" dirty="0"/>
              <a:t> </a:t>
            </a:r>
            <a:r>
              <a:rPr lang="en-US" altLang="zh-CN" baseline="0" dirty="0"/>
              <a:t>Obama</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person,</a:t>
            </a:r>
            <a:r>
              <a:rPr lang="zh-CN" altLang="en-US" baseline="0" dirty="0"/>
              <a:t> </a:t>
            </a:r>
            <a:r>
              <a:rPr lang="en-US" altLang="zh-CN" baseline="0" dirty="0"/>
              <a:t>Hawaii</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location;</a:t>
            </a:r>
            <a:r>
              <a:rPr lang="zh-CN" altLang="en-US" baseline="0" dirty="0"/>
              <a:t> </a:t>
            </a:r>
            <a:r>
              <a:rPr lang="en-US" altLang="zh-CN" b="1" dirty="0"/>
              <a:t>Second</a:t>
            </a:r>
            <a:r>
              <a:rPr lang="en-US" altLang="zh-CN" baseline="0" dirty="0"/>
              <a:t>,</a:t>
            </a:r>
            <a:r>
              <a:rPr lang="zh-CN" altLang="en-US" baseline="0" dirty="0"/>
              <a:t> </a:t>
            </a:r>
            <a:r>
              <a:rPr lang="en-US" altLang="zh-CN" baseline="0" dirty="0"/>
              <a:t>I</a:t>
            </a:r>
            <a:r>
              <a:rPr lang="zh-CN" altLang="en-US" baseline="0" dirty="0"/>
              <a:t> </a:t>
            </a:r>
            <a:r>
              <a:rPr lang="en-US" altLang="zh-CN" baseline="0" dirty="0"/>
              <a:t>am</a:t>
            </a:r>
            <a:r>
              <a:rPr lang="zh-CN" altLang="en-US" baseline="0" dirty="0"/>
              <a:t> </a:t>
            </a:r>
            <a:r>
              <a:rPr lang="en-US" altLang="zh-CN" baseline="0" dirty="0"/>
              <a:t>also</a:t>
            </a:r>
            <a:r>
              <a:rPr lang="zh-CN" altLang="en-US" baseline="0" dirty="0"/>
              <a:t> </a:t>
            </a:r>
            <a:r>
              <a:rPr lang="en-US" altLang="zh-CN" baseline="0" dirty="0"/>
              <a:t>interested</a:t>
            </a:r>
            <a:r>
              <a:rPr lang="zh-CN" altLang="en-US" baseline="0" dirty="0"/>
              <a:t> </a:t>
            </a:r>
            <a:r>
              <a:rPr lang="en-US" altLang="zh-CN" baseline="0" dirty="0"/>
              <a:t>in</a:t>
            </a:r>
            <a:r>
              <a:rPr lang="zh-CN" altLang="en-US" baseline="0" dirty="0"/>
              <a:t> </a:t>
            </a:r>
            <a:r>
              <a:rPr lang="en-US" altLang="zh-CN" baseline="0" dirty="0"/>
              <a:t>capturing</a:t>
            </a:r>
            <a:r>
              <a:rPr lang="zh-CN" altLang="en-US" baseline="0" dirty="0"/>
              <a:t> </a:t>
            </a:r>
            <a:r>
              <a:rPr lang="en-US" altLang="zh-CN" baseline="0" dirty="0"/>
              <a:t>different</a:t>
            </a:r>
            <a:r>
              <a:rPr lang="zh-CN" altLang="en-US" baseline="0" dirty="0"/>
              <a:t> </a:t>
            </a:r>
            <a:r>
              <a:rPr lang="en-US" altLang="zh-CN" baseline="0" dirty="0"/>
              <a:t>relations</a:t>
            </a:r>
            <a:r>
              <a:rPr lang="zh-CN" altLang="en-US" baseline="0" dirty="0"/>
              <a:t> </a:t>
            </a:r>
            <a:r>
              <a:rPr lang="en-US" altLang="zh-CN" baseline="0" dirty="0"/>
              <a:t>between</a:t>
            </a:r>
            <a:r>
              <a:rPr lang="zh-CN" altLang="en-US" baseline="0" dirty="0"/>
              <a:t> </a:t>
            </a:r>
            <a:r>
              <a:rPr lang="en-US" altLang="zh-CN" baseline="0" dirty="0"/>
              <a:t>entities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expressed</a:t>
            </a:r>
            <a:r>
              <a:rPr lang="zh-CN" altLang="en-US" baseline="0" dirty="0"/>
              <a:t> </a:t>
            </a:r>
            <a:r>
              <a:rPr lang="en-US" altLang="zh-CN" baseline="0" dirty="0"/>
              <a:t>in</a:t>
            </a:r>
            <a:r>
              <a:rPr lang="zh-CN" altLang="en-US" baseline="0" dirty="0"/>
              <a:t> </a:t>
            </a:r>
            <a:r>
              <a:rPr lang="en-US" altLang="zh-CN" baseline="0" dirty="0"/>
              <a:t>text. For</a:t>
            </a:r>
            <a:r>
              <a:rPr lang="zh-CN" altLang="en-US" baseline="0" dirty="0"/>
              <a:t> </a:t>
            </a:r>
            <a:r>
              <a:rPr lang="en-US" altLang="zh-CN" baseline="0" dirty="0"/>
              <a:t>example,</a:t>
            </a:r>
            <a:r>
              <a:rPr lang="zh-CN" altLang="en-US" baseline="0" dirty="0"/>
              <a:t> </a:t>
            </a:r>
            <a:r>
              <a:rPr lang="en-US" altLang="zh-CN" baseline="0" dirty="0"/>
              <a:t>one</a:t>
            </a:r>
            <a:r>
              <a:rPr lang="zh-CN" altLang="en-US" baseline="0" dirty="0"/>
              <a:t> </a:t>
            </a:r>
            <a:r>
              <a:rPr lang="en-US" altLang="zh-CN" baseline="0" dirty="0"/>
              <a:t>possible</a:t>
            </a:r>
            <a:r>
              <a:rPr lang="zh-CN" altLang="en-US" baseline="0" dirty="0"/>
              <a:t> </a:t>
            </a:r>
            <a:r>
              <a:rPr lang="en-US" altLang="zh-CN" baseline="0" dirty="0"/>
              <a:t>relationship</a:t>
            </a:r>
            <a:r>
              <a:rPr lang="zh-CN" altLang="en-US" baseline="0" dirty="0"/>
              <a:t> </a:t>
            </a:r>
            <a:r>
              <a:rPr lang="en-US" altLang="zh-CN" baseline="0" dirty="0"/>
              <a:t>between</a:t>
            </a:r>
            <a:r>
              <a:rPr lang="zh-CN" altLang="en-US" baseline="0" dirty="0"/>
              <a:t> </a:t>
            </a:r>
            <a:r>
              <a:rPr lang="en-US" altLang="zh-CN" baseline="0" dirty="0"/>
              <a:t>Barack</a:t>
            </a:r>
            <a:r>
              <a:rPr lang="zh-CN" altLang="en-US" baseline="0" dirty="0"/>
              <a:t> </a:t>
            </a:r>
            <a:r>
              <a:rPr lang="en-US" altLang="zh-CN" baseline="0" dirty="0"/>
              <a:t>Obama</a:t>
            </a:r>
            <a:r>
              <a:rPr lang="zh-CN" altLang="en-US" baseline="0" dirty="0"/>
              <a:t> </a:t>
            </a:r>
            <a:r>
              <a:rPr lang="en-US" altLang="zh-CN" baseline="0" dirty="0"/>
              <a:t>and</a:t>
            </a:r>
            <a:r>
              <a:rPr lang="zh-CN" altLang="en-US" baseline="0" dirty="0"/>
              <a:t> </a:t>
            </a:r>
            <a:r>
              <a:rPr lang="en-US" altLang="zh-CN" baseline="0" dirty="0"/>
              <a:t>Hawaii</a:t>
            </a:r>
            <a:r>
              <a:rPr lang="zh-CN" altLang="en-US" baseline="0" dirty="0"/>
              <a:t> </a:t>
            </a:r>
            <a:r>
              <a:rPr lang="en-US" altLang="zh-CN" baseline="0" dirty="0"/>
              <a:t>could</a:t>
            </a:r>
            <a:r>
              <a:rPr lang="zh-CN" altLang="en-US" baseline="0" dirty="0"/>
              <a:t> </a:t>
            </a:r>
            <a:r>
              <a:rPr lang="en-US" altLang="zh-CN" baseline="0" dirty="0"/>
              <a:t>be</a:t>
            </a:r>
            <a:r>
              <a:rPr lang="zh-CN" altLang="en-US" baseline="0" dirty="0"/>
              <a:t> </a:t>
            </a:r>
            <a:r>
              <a:rPr lang="en-US" altLang="zh-CN" baseline="0" dirty="0"/>
              <a:t>“Barack</a:t>
            </a:r>
            <a:r>
              <a:rPr lang="zh-CN" altLang="en-US" baseline="0" dirty="0"/>
              <a:t> </a:t>
            </a:r>
            <a:r>
              <a:rPr lang="en-US" altLang="zh-CN" baseline="0" dirty="0"/>
              <a:t>Obama</a:t>
            </a:r>
            <a:r>
              <a:rPr lang="zh-CN" altLang="en-US" baseline="0" dirty="0"/>
              <a:t> </a:t>
            </a:r>
            <a:r>
              <a:rPr lang="en-US" altLang="zh-CN" baseline="0" dirty="0"/>
              <a:t>was</a:t>
            </a:r>
            <a:r>
              <a:rPr lang="zh-CN" altLang="en-US" baseline="0" dirty="0"/>
              <a:t> </a:t>
            </a:r>
            <a:r>
              <a:rPr lang="en-US" altLang="zh-CN" baseline="0" dirty="0"/>
              <a:t>born</a:t>
            </a:r>
            <a:r>
              <a:rPr lang="zh-CN" altLang="en-US" baseline="0" dirty="0"/>
              <a:t> </a:t>
            </a:r>
            <a:r>
              <a:rPr lang="en-US" altLang="zh-CN" baseline="0" dirty="0"/>
              <a:t>in</a:t>
            </a:r>
            <a:r>
              <a:rPr lang="zh-CN" altLang="en-US" baseline="0" dirty="0"/>
              <a:t> </a:t>
            </a:r>
            <a:r>
              <a:rPr lang="en-US" altLang="zh-CN" baseline="0" dirty="0"/>
              <a:t>Hawaii”</a:t>
            </a:r>
            <a:endParaRPr lang="en-US" altLang="zh-CN" dirty="0"/>
          </a:p>
          <a:p>
            <a:endParaRPr lang="en-US" altLang="zh-CN" dirty="0"/>
          </a:p>
          <a:p>
            <a:r>
              <a:rPr lang="en-US" altLang="zh-CN" b="1" baseline="0" dirty="0"/>
              <a:t>To</a:t>
            </a:r>
            <a:r>
              <a:rPr lang="zh-CN" altLang="en-US" b="1" baseline="0" dirty="0"/>
              <a:t> </a:t>
            </a:r>
            <a:r>
              <a:rPr lang="en-US" altLang="zh-CN" b="1" baseline="0" dirty="0"/>
              <a:t>unify</a:t>
            </a:r>
            <a:r>
              <a:rPr lang="zh-CN" altLang="en-US" b="1" baseline="0" dirty="0"/>
              <a:t> </a:t>
            </a:r>
            <a:r>
              <a:rPr lang="en-US" altLang="zh-CN" b="1" baseline="0" dirty="0"/>
              <a:t>the</a:t>
            </a:r>
            <a:r>
              <a:rPr lang="zh-CN" altLang="en-US" b="1" baseline="0" dirty="0"/>
              <a:t> </a:t>
            </a:r>
            <a:r>
              <a:rPr lang="en-US" altLang="zh-CN" b="1" baseline="0" dirty="0"/>
              <a:t>factual</a:t>
            </a:r>
            <a:r>
              <a:rPr lang="zh-CN" altLang="en-US" b="1" baseline="0" dirty="0"/>
              <a:t> </a:t>
            </a:r>
            <a:r>
              <a:rPr lang="en-US" altLang="zh-CN" b="1" baseline="0" dirty="0"/>
              <a:t>knowledge</a:t>
            </a:r>
            <a:r>
              <a:rPr lang="zh-CN" altLang="en-US" b="1" baseline="0" dirty="0"/>
              <a:t> </a:t>
            </a:r>
            <a:r>
              <a:rPr lang="en-US" altLang="zh-CN" b="1" baseline="0" dirty="0"/>
              <a:t>in</a:t>
            </a:r>
            <a:r>
              <a:rPr lang="zh-CN" altLang="en-US" b="1" baseline="0" dirty="0"/>
              <a:t> </a:t>
            </a:r>
            <a:r>
              <a:rPr lang="en-US" altLang="zh-CN" b="1" baseline="0" dirty="0"/>
              <a:t>a</a:t>
            </a:r>
            <a:r>
              <a:rPr lang="zh-CN" altLang="en-US" b="1" baseline="0" dirty="0"/>
              <a:t> </a:t>
            </a:r>
            <a:r>
              <a:rPr lang="en-US" altLang="zh-CN" b="1" baseline="0" dirty="0"/>
              <a:t>given</a:t>
            </a:r>
            <a:r>
              <a:rPr lang="zh-CN" altLang="en-US" b="1" baseline="0" dirty="0"/>
              <a:t> </a:t>
            </a:r>
            <a:r>
              <a:rPr lang="en-US" altLang="zh-CN" b="1" baseline="0" dirty="0"/>
              <a:t>corpus</a:t>
            </a:r>
            <a:r>
              <a:rPr lang="en-US" altLang="zh-CN" b="0" baseline="0" dirty="0"/>
              <a:t>,</a:t>
            </a:r>
            <a:r>
              <a:rPr lang="zh-CN" altLang="en-US" b="0" baseline="0" dirty="0"/>
              <a:t> </a:t>
            </a:r>
            <a:r>
              <a:rPr lang="en-US" altLang="zh-CN" dirty="0"/>
              <a:t>I</a:t>
            </a:r>
            <a:r>
              <a:rPr lang="zh-CN" altLang="en-US" dirty="0"/>
              <a:t> </a:t>
            </a:r>
            <a:r>
              <a:rPr lang="en-US" altLang="zh-CN" dirty="0"/>
              <a:t>use</a:t>
            </a:r>
            <a:r>
              <a:rPr lang="zh-CN" altLang="en-US" dirty="0"/>
              <a:t> </a:t>
            </a:r>
            <a:r>
              <a:rPr lang="en-US" altLang="zh-CN" dirty="0"/>
              <a:t>a</a:t>
            </a:r>
            <a:r>
              <a:rPr lang="zh-CN" altLang="en-US" dirty="0"/>
              <a:t> </a:t>
            </a:r>
            <a:r>
              <a:rPr lang="en-US" altLang="zh-CN" dirty="0"/>
              <a:t>structured</a:t>
            </a:r>
            <a:r>
              <a:rPr lang="zh-CN" altLang="en-US" dirty="0"/>
              <a:t> </a:t>
            </a:r>
            <a:r>
              <a:rPr lang="en-US" altLang="zh-CN" dirty="0"/>
              <a:t>network</a:t>
            </a:r>
            <a:r>
              <a:rPr lang="en-US" altLang="zh-CN" baseline="0" dirty="0"/>
              <a:t>.</a:t>
            </a:r>
            <a:r>
              <a:rPr lang="zh-CN" altLang="en-US" baseline="0" dirty="0"/>
              <a:t> </a:t>
            </a:r>
            <a:r>
              <a:rPr lang="en-US" altLang="zh-CN" baseline="0" dirty="0"/>
              <a:t>For</a:t>
            </a:r>
            <a:r>
              <a:rPr lang="zh-CN" altLang="en-US" baseline="0" dirty="0"/>
              <a:t> </a:t>
            </a:r>
            <a:r>
              <a:rPr lang="en-US" altLang="zh-CN" baseline="0" dirty="0"/>
              <a:t>the</a:t>
            </a:r>
            <a:r>
              <a:rPr lang="zh-CN" altLang="en-US" baseline="0" dirty="0"/>
              <a:t> </a:t>
            </a:r>
            <a:r>
              <a:rPr lang="en-US" altLang="zh-CN" baseline="0" dirty="0"/>
              <a:t>ease</a:t>
            </a:r>
            <a:r>
              <a:rPr lang="zh-CN" altLang="en-US" baseline="0" dirty="0"/>
              <a:t> </a:t>
            </a:r>
            <a:r>
              <a:rPr lang="en-US" altLang="zh-CN" baseline="0" dirty="0"/>
              <a:t>of</a:t>
            </a:r>
            <a:r>
              <a:rPr lang="zh-CN" altLang="en-US" baseline="0" dirty="0"/>
              <a:t> </a:t>
            </a:r>
            <a:r>
              <a:rPr lang="en-US" altLang="zh-CN" baseline="0" dirty="0"/>
              <a:t>reference,</a:t>
            </a:r>
            <a:r>
              <a:rPr lang="zh-CN" altLang="en-US" baseline="0" dirty="0"/>
              <a:t> </a:t>
            </a:r>
            <a:r>
              <a:rPr lang="en-US" altLang="zh-CN" baseline="0" dirty="0"/>
              <a:t>let’s</a:t>
            </a:r>
            <a:r>
              <a:rPr lang="zh-CN" altLang="en-US" baseline="0" dirty="0"/>
              <a:t> </a:t>
            </a:r>
            <a:r>
              <a:rPr lang="en-US" altLang="zh-CN" baseline="0" dirty="0"/>
              <a:t>call</a:t>
            </a:r>
            <a:r>
              <a:rPr lang="zh-CN" altLang="en-US" baseline="0" dirty="0"/>
              <a:t> </a:t>
            </a:r>
            <a:r>
              <a:rPr lang="en-US" altLang="zh-CN" baseline="0" dirty="0"/>
              <a:t>it</a:t>
            </a:r>
            <a:r>
              <a:rPr lang="zh-CN" altLang="en-US" baseline="0" dirty="0"/>
              <a:t> </a:t>
            </a:r>
            <a:r>
              <a:rPr lang="en-US" altLang="zh-CN" dirty="0" err="1"/>
              <a:t>StructNet</a:t>
            </a:r>
            <a:r>
              <a:rPr lang="en-US" altLang="zh-CN" baseline="0" dirty="0"/>
              <a:t>.</a:t>
            </a:r>
            <a:r>
              <a:rPr lang="zh-CN" altLang="en-US" baseline="0" dirty="0"/>
              <a:t> </a:t>
            </a:r>
            <a:r>
              <a:rPr lang="en-US" altLang="zh-CN" dirty="0"/>
              <a:t>In</a:t>
            </a:r>
            <a:r>
              <a:rPr lang="zh-CN" altLang="en-US" baseline="0" dirty="0"/>
              <a:t> </a:t>
            </a:r>
            <a:r>
              <a:rPr lang="en-US" altLang="zh-CN" baseline="0" dirty="0"/>
              <a:t>a</a:t>
            </a:r>
            <a:r>
              <a:rPr lang="zh-CN" altLang="en-US" baseline="0" dirty="0"/>
              <a:t> </a:t>
            </a:r>
            <a:r>
              <a:rPr lang="en-US" altLang="zh-CN" baseline="0" dirty="0" err="1"/>
              <a:t>StructNet</a:t>
            </a:r>
            <a:r>
              <a:rPr lang="en-US" altLang="zh-CN" baseline="0" dirty="0"/>
              <a:t>,</a:t>
            </a:r>
            <a:r>
              <a:rPr lang="zh-CN" altLang="en-US" baseline="0" dirty="0"/>
              <a:t> </a:t>
            </a:r>
            <a:r>
              <a:rPr lang="en-US" altLang="zh-CN" baseline="0" dirty="0"/>
              <a:t>nodes</a:t>
            </a:r>
            <a:r>
              <a:rPr lang="zh-CN" altLang="en-US" baseline="0" dirty="0"/>
              <a:t> </a:t>
            </a:r>
            <a:r>
              <a:rPr lang="en-US" altLang="zh-CN" baseline="0" dirty="0"/>
              <a:t>represent</a:t>
            </a:r>
            <a:r>
              <a:rPr lang="zh-CN" altLang="en-US" baseline="0" dirty="0"/>
              <a:t> </a:t>
            </a:r>
            <a:r>
              <a:rPr lang="en-US" altLang="zh-CN" baseline="0" dirty="0"/>
              <a:t>entities</a:t>
            </a:r>
            <a:r>
              <a:rPr lang="zh-CN" altLang="en-US" baseline="0" dirty="0"/>
              <a:t> </a:t>
            </a:r>
            <a:r>
              <a:rPr lang="en-US" altLang="zh-CN" baseline="0" dirty="0"/>
              <a:t>of</a:t>
            </a:r>
            <a:r>
              <a:rPr lang="zh-CN" altLang="en-US" baseline="0" dirty="0"/>
              <a:t> </a:t>
            </a:r>
            <a:r>
              <a:rPr lang="en-US" altLang="zh-CN" baseline="0" dirty="0"/>
              <a:t>different</a:t>
            </a:r>
            <a:r>
              <a:rPr lang="zh-CN" altLang="en-US" baseline="0" dirty="0"/>
              <a:t> </a:t>
            </a:r>
            <a:r>
              <a:rPr lang="en-US" altLang="zh-CN" baseline="0" dirty="0"/>
              <a:t>entity</a:t>
            </a:r>
            <a:r>
              <a:rPr lang="zh-CN" altLang="en-US" baseline="0" dirty="0"/>
              <a:t> </a:t>
            </a:r>
            <a:r>
              <a:rPr lang="en-US" altLang="zh-CN" baseline="0" dirty="0"/>
              <a:t>types;</a:t>
            </a:r>
            <a:r>
              <a:rPr lang="zh-CN" altLang="en-US" baseline="0" dirty="0"/>
              <a:t> </a:t>
            </a:r>
            <a:r>
              <a:rPr lang="en-US" altLang="zh-CN" baseline="0" dirty="0"/>
              <a:t>Edges</a:t>
            </a:r>
            <a:r>
              <a:rPr lang="zh-CN" altLang="en-US" baseline="0" dirty="0"/>
              <a:t> </a:t>
            </a:r>
            <a:r>
              <a:rPr lang="en-US" altLang="zh-CN" baseline="0" dirty="0"/>
              <a:t>represent</a:t>
            </a:r>
            <a:r>
              <a:rPr lang="zh-CN" altLang="en-US" baseline="0" dirty="0"/>
              <a:t> </a:t>
            </a:r>
            <a:r>
              <a:rPr lang="en-US" altLang="zh-CN" baseline="0" dirty="0"/>
              <a:t>entity</a:t>
            </a:r>
            <a:r>
              <a:rPr lang="zh-CN" altLang="en-US" baseline="0" dirty="0"/>
              <a:t> </a:t>
            </a:r>
            <a:r>
              <a:rPr lang="en-US" altLang="zh-CN" baseline="0" dirty="0"/>
              <a:t>relationships</a:t>
            </a:r>
            <a:r>
              <a:rPr lang="zh-CN" altLang="en-US" baseline="0" dirty="0"/>
              <a:t> </a:t>
            </a:r>
            <a:r>
              <a:rPr lang="en-US" altLang="zh-CN" baseline="0" dirty="0"/>
              <a:t>of</a:t>
            </a:r>
            <a:r>
              <a:rPr lang="zh-CN" altLang="en-US" baseline="0" dirty="0"/>
              <a:t> </a:t>
            </a:r>
            <a:r>
              <a:rPr lang="en-US" altLang="zh-CN" baseline="0" dirty="0"/>
              <a:t>different</a:t>
            </a:r>
            <a:r>
              <a:rPr lang="zh-CN" altLang="en-US" baseline="0" dirty="0"/>
              <a:t> </a:t>
            </a:r>
            <a:r>
              <a:rPr lang="en-US" altLang="zh-CN" baseline="0" dirty="0"/>
              <a:t>relation</a:t>
            </a:r>
            <a:r>
              <a:rPr lang="zh-CN" altLang="en-US" baseline="0" dirty="0"/>
              <a:t> </a:t>
            </a:r>
            <a:r>
              <a:rPr lang="en-US" altLang="zh-CN" baseline="0" dirty="0"/>
              <a:t>types;</a:t>
            </a:r>
            <a:r>
              <a:rPr lang="zh-CN" altLang="en-US" baseline="0" dirty="0"/>
              <a:t> </a:t>
            </a:r>
            <a:endParaRPr lang="en-US" altLang="zh-CN" baseline="0" dirty="0"/>
          </a:p>
        </p:txBody>
      </p:sp>
      <p:sp>
        <p:nvSpPr>
          <p:cNvPr id="4" name="Slide Number Placeholder 3"/>
          <p:cNvSpPr>
            <a:spLocks noGrp="1"/>
          </p:cNvSpPr>
          <p:nvPr>
            <p:ph type="sldNum" sz="quarter" idx="10"/>
          </p:nvPr>
        </p:nvSpPr>
        <p:spPr/>
        <p:txBody>
          <a:bodyPr/>
          <a:lstStyle/>
          <a:p>
            <a:fld id="{09F124DB-8DB6-4C32-8D03-D411A9906D18}" type="slidenum">
              <a:rPr lang="en-US" smtClean="0"/>
              <a:t>60</a:t>
            </a:fld>
            <a:endParaRPr lang="en-US"/>
          </a:p>
        </p:txBody>
      </p:sp>
    </p:spTree>
    <p:extLst>
      <p:ext uri="{BB962C8B-B14F-4D97-AF65-F5344CB8AC3E}">
        <p14:creationId xmlns:p14="http://schemas.microsoft.com/office/powerpoint/2010/main" val="3808114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Re-make</a:t>
            </a:r>
            <a:r>
              <a:rPr lang="zh-CN" altLang="en-US" baseline="0" dirty="0"/>
              <a:t> </a:t>
            </a:r>
            <a:r>
              <a:rPr lang="en-US" altLang="zh-CN" baseline="0" dirty="0"/>
              <a:t>the</a:t>
            </a:r>
            <a:r>
              <a:rPr lang="zh-CN" altLang="en-US" baseline="0" dirty="0"/>
              <a:t> </a:t>
            </a:r>
            <a:r>
              <a:rPr lang="en-US" altLang="zh-CN" baseline="0" dirty="0"/>
              <a:t>examples</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61</a:t>
            </a:fld>
            <a:endParaRPr lang="en-US"/>
          </a:p>
        </p:txBody>
      </p:sp>
    </p:spTree>
    <p:extLst>
      <p:ext uri="{BB962C8B-B14F-4D97-AF65-F5344CB8AC3E}">
        <p14:creationId xmlns:p14="http://schemas.microsoft.com/office/powerpoint/2010/main" val="1301447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a:t>Joint</a:t>
            </a:r>
            <a:r>
              <a:rPr lang="zh-CN" altLang="en-US" sz="2000" dirty="0"/>
              <a:t> </a:t>
            </a:r>
            <a:r>
              <a:rPr lang="en-US" altLang="zh-CN" sz="2000" dirty="0"/>
              <a:t>extraction</a:t>
            </a:r>
            <a:r>
              <a:rPr lang="zh-CN" altLang="en-US" sz="2000" dirty="0"/>
              <a:t> </a:t>
            </a:r>
            <a:r>
              <a:rPr lang="en-US" altLang="zh-CN" sz="2000" dirty="0"/>
              <a:t>of</a:t>
            </a:r>
            <a:r>
              <a:rPr lang="zh-CN" altLang="en-US" sz="2000" dirty="0"/>
              <a:t> </a:t>
            </a:r>
            <a:r>
              <a:rPr lang="en-US" altLang="zh-CN" sz="2000" dirty="0"/>
              <a:t>entities</a:t>
            </a:r>
            <a:r>
              <a:rPr lang="zh-CN" altLang="en-US" sz="2000" dirty="0"/>
              <a:t> </a:t>
            </a:r>
            <a:r>
              <a:rPr lang="en-US" altLang="zh-CN" sz="2000" dirty="0"/>
              <a:t>and</a:t>
            </a:r>
            <a:r>
              <a:rPr lang="zh-CN" altLang="en-US" sz="2000" dirty="0"/>
              <a:t> </a:t>
            </a:r>
            <a:r>
              <a:rPr lang="en-US" altLang="zh-CN" sz="2000" dirty="0"/>
              <a:t>relations</a:t>
            </a:r>
            <a:r>
              <a:rPr lang="zh-CN" altLang="en-US" sz="2000" dirty="0"/>
              <a:t> </a:t>
            </a:r>
            <a:r>
              <a:rPr lang="en-US" altLang="zh-CN" sz="2000" dirty="0"/>
              <a:t>by</a:t>
            </a:r>
            <a:r>
              <a:rPr lang="zh-CN" altLang="en-US" sz="2000" dirty="0"/>
              <a:t> </a:t>
            </a:r>
            <a:r>
              <a:rPr lang="en-US" altLang="zh-CN" sz="2000" dirty="0"/>
              <a:t>distant</a:t>
            </a:r>
            <a:r>
              <a:rPr lang="zh-CN" altLang="en-US" sz="2000" dirty="0"/>
              <a:t> </a:t>
            </a:r>
            <a:r>
              <a:rPr lang="en-US" altLang="zh-CN" sz="2000" dirty="0"/>
              <a:t>supervision</a:t>
            </a:r>
            <a:r>
              <a:rPr lang="zh-CN" altLang="en-US" sz="2000" dirty="0"/>
              <a:t> </a:t>
            </a:r>
            <a:r>
              <a:rPr lang="zh-CN" altLang="en-US" sz="2000" dirty="0">
                <a:sym typeface="Wingdings"/>
              </a:rPr>
              <a:t> </a:t>
            </a:r>
            <a:r>
              <a:rPr lang="en-US" altLang="zh-CN" sz="2000" dirty="0">
                <a:sym typeface="Wingdings"/>
              </a:rPr>
              <a:t>reduce</a:t>
            </a:r>
            <a:r>
              <a:rPr lang="zh-CN" altLang="en-US" sz="2000" dirty="0">
                <a:sym typeface="Wingdings"/>
              </a:rPr>
              <a:t> </a:t>
            </a:r>
            <a:r>
              <a:rPr lang="en-US" altLang="zh-CN" sz="2000" dirty="0">
                <a:sym typeface="Wingdings"/>
              </a:rPr>
              <a:t>error</a:t>
            </a:r>
            <a:r>
              <a:rPr lang="zh-CN" altLang="en-US" sz="2000" dirty="0">
                <a:sym typeface="Wingdings"/>
              </a:rPr>
              <a:t> </a:t>
            </a:r>
            <a:r>
              <a:rPr lang="en-US" altLang="zh-CN" sz="2000" dirty="0">
                <a:sym typeface="Wingdings"/>
              </a:rPr>
              <a:t>propagation</a:t>
            </a:r>
            <a:endParaRPr lang="en-US" sz="2000" dirty="0"/>
          </a:p>
          <a:p>
            <a:endParaRPr lang="en-US" sz="2000" dirty="0"/>
          </a:p>
        </p:txBody>
      </p:sp>
      <p:sp>
        <p:nvSpPr>
          <p:cNvPr id="4" name="Slide Number Placeholder 3"/>
          <p:cNvSpPr>
            <a:spLocks noGrp="1"/>
          </p:cNvSpPr>
          <p:nvPr>
            <p:ph type="sldNum" sz="quarter" idx="10"/>
          </p:nvPr>
        </p:nvSpPr>
        <p:spPr/>
        <p:txBody>
          <a:bodyPr/>
          <a:lstStyle/>
          <a:p>
            <a:fld id="{09F124DB-8DB6-4C32-8D03-D411A9906D18}" type="slidenum">
              <a:rPr lang="en-US" smtClean="0"/>
              <a:t>62</a:t>
            </a:fld>
            <a:endParaRPr lang="en-US"/>
          </a:p>
        </p:txBody>
      </p:sp>
    </p:spTree>
    <p:extLst>
      <p:ext uri="{BB962C8B-B14F-4D97-AF65-F5344CB8AC3E}">
        <p14:creationId xmlns:p14="http://schemas.microsoft.com/office/powerpoint/2010/main" val="102832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Simplify</a:t>
            </a:r>
            <a:r>
              <a:rPr lang="zh-CN" altLang="en-US" baseline="0" dirty="0"/>
              <a:t> </a:t>
            </a:r>
            <a:r>
              <a:rPr lang="en-US" altLang="zh-CN" baseline="0" dirty="0"/>
              <a:t>the</a:t>
            </a:r>
            <a:r>
              <a:rPr lang="zh-CN" altLang="en-US" baseline="0" dirty="0"/>
              <a:t> </a:t>
            </a:r>
            <a:r>
              <a:rPr lang="en-US" altLang="zh-CN" baseline="0" dirty="0"/>
              <a:t>example</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more</a:t>
            </a:r>
            <a:r>
              <a:rPr lang="zh-CN" altLang="en-US" baseline="0" dirty="0"/>
              <a:t> </a:t>
            </a:r>
            <a:r>
              <a:rPr lang="en-US" altLang="zh-CN" baseline="0" dirty="0"/>
              <a:t>readable.</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63</a:t>
            </a:fld>
            <a:endParaRPr lang="en-US"/>
          </a:p>
        </p:txBody>
      </p:sp>
    </p:spTree>
    <p:extLst>
      <p:ext uri="{BB962C8B-B14F-4D97-AF65-F5344CB8AC3E}">
        <p14:creationId xmlns:p14="http://schemas.microsoft.com/office/powerpoint/2010/main" val="2117826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Add</a:t>
            </a:r>
            <a:r>
              <a:rPr lang="zh-CN" altLang="en-US" dirty="0"/>
              <a:t> </a:t>
            </a:r>
            <a:r>
              <a:rPr lang="en-US" altLang="zh-CN" dirty="0"/>
              <a:t>formulation</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64</a:t>
            </a:fld>
            <a:endParaRPr lang="en-US"/>
          </a:p>
        </p:txBody>
      </p:sp>
    </p:spTree>
    <p:extLst>
      <p:ext uri="{BB962C8B-B14F-4D97-AF65-F5344CB8AC3E}">
        <p14:creationId xmlns:p14="http://schemas.microsoft.com/office/powerpoint/2010/main" val="144577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6</a:t>
            </a:fld>
            <a:endParaRPr lang="en-US"/>
          </a:p>
        </p:txBody>
      </p:sp>
    </p:spTree>
    <p:extLst>
      <p:ext uri="{BB962C8B-B14F-4D97-AF65-F5344CB8AC3E}">
        <p14:creationId xmlns:p14="http://schemas.microsoft.com/office/powerpoint/2010/main" val="181726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Need</a:t>
            </a:r>
            <a:r>
              <a:rPr lang="zh-CN" altLang="en-US" baseline="0" dirty="0"/>
              <a:t> </a:t>
            </a:r>
            <a:r>
              <a:rPr lang="en-US" altLang="zh-CN" baseline="0" dirty="0"/>
              <a:t>to</a:t>
            </a:r>
            <a:r>
              <a:rPr lang="zh-CN" altLang="en-US" baseline="0" dirty="0"/>
              <a:t> </a:t>
            </a:r>
            <a:r>
              <a:rPr lang="en-US" altLang="zh-CN" baseline="0" dirty="0"/>
              <a:t>re-draw</a:t>
            </a:r>
            <a:r>
              <a:rPr lang="zh-CN" altLang="en-US" baseline="0" dirty="0"/>
              <a:t> </a:t>
            </a:r>
            <a:r>
              <a:rPr lang="en-US" altLang="zh-CN" baseline="0" dirty="0"/>
              <a:t>figure</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65</a:t>
            </a:fld>
            <a:endParaRPr lang="en-US"/>
          </a:p>
        </p:txBody>
      </p:sp>
    </p:spTree>
    <p:extLst>
      <p:ext uri="{BB962C8B-B14F-4D97-AF65-F5344CB8AC3E}">
        <p14:creationId xmlns:p14="http://schemas.microsoft.com/office/powerpoint/2010/main" val="350636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66</a:t>
            </a:fld>
            <a:endParaRPr lang="en-US"/>
          </a:p>
        </p:txBody>
      </p:sp>
    </p:spTree>
    <p:extLst>
      <p:ext uri="{BB962C8B-B14F-4D97-AF65-F5344CB8AC3E}">
        <p14:creationId xmlns:p14="http://schemas.microsoft.com/office/powerpoint/2010/main" val="4089044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Use</a:t>
            </a:r>
            <a:r>
              <a:rPr lang="zh-CN" altLang="en-US" dirty="0"/>
              <a:t> </a:t>
            </a:r>
            <a:r>
              <a:rPr lang="en-US" altLang="zh-CN" dirty="0"/>
              <a:t>entity-relation</a:t>
            </a:r>
            <a:r>
              <a:rPr lang="zh-CN" altLang="en-US" baseline="0" dirty="0"/>
              <a:t> </a:t>
            </a:r>
            <a:r>
              <a:rPr lang="en-US" altLang="zh-CN" baseline="0" dirty="0"/>
              <a:t>interaction</a:t>
            </a:r>
            <a:r>
              <a:rPr lang="zh-CN" altLang="en-US" baseline="0" dirty="0"/>
              <a:t> </a:t>
            </a:r>
            <a:r>
              <a:rPr lang="en-US" altLang="zh-CN" baseline="0" dirty="0"/>
              <a:t>to</a:t>
            </a:r>
            <a:r>
              <a:rPr lang="zh-CN" altLang="en-US" baseline="0" dirty="0"/>
              <a:t> </a:t>
            </a:r>
            <a:r>
              <a:rPr lang="en-US" altLang="zh-CN" baseline="0" dirty="0"/>
              <a:t>constraint</a:t>
            </a:r>
            <a:r>
              <a:rPr lang="zh-CN" altLang="en-US" baseline="0" dirty="0"/>
              <a:t> </a:t>
            </a:r>
            <a:r>
              <a:rPr lang="en-US" altLang="zh-CN" baseline="0" dirty="0"/>
              <a:t>the</a:t>
            </a:r>
            <a:r>
              <a:rPr lang="zh-CN" altLang="en-US" baseline="0" dirty="0"/>
              <a:t> </a:t>
            </a:r>
            <a:r>
              <a:rPr lang="en-US" altLang="zh-CN" baseline="0" dirty="0"/>
              <a:t>types</a:t>
            </a:r>
            <a:r>
              <a:rPr lang="zh-CN" altLang="en-US" baseline="0" dirty="0"/>
              <a:t> </a:t>
            </a:r>
            <a:r>
              <a:rPr lang="en-US" altLang="zh-CN" baseline="0" dirty="0"/>
              <a:t>of</a:t>
            </a:r>
            <a:r>
              <a:rPr lang="zh-CN" altLang="en-US" baseline="0" dirty="0"/>
              <a:t> </a:t>
            </a:r>
            <a:r>
              <a:rPr lang="en-US" altLang="zh-CN" baseline="0" dirty="0"/>
              <a:t>each</a:t>
            </a:r>
            <a:r>
              <a:rPr lang="zh-CN" altLang="en-US" baseline="0" dirty="0"/>
              <a:t> </a:t>
            </a:r>
            <a:r>
              <a:rPr lang="en-US" altLang="zh-CN" baseline="0" dirty="0"/>
              <a:t>other,</a:t>
            </a:r>
            <a:r>
              <a:rPr lang="zh-CN" altLang="en-US" baseline="0" dirty="0"/>
              <a:t> </a:t>
            </a:r>
            <a:r>
              <a:rPr lang="en-US" altLang="zh-CN" baseline="0" dirty="0"/>
              <a:t>yielding</a:t>
            </a:r>
            <a:r>
              <a:rPr lang="zh-CN" altLang="en-US" baseline="0" dirty="0"/>
              <a:t> </a:t>
            </a:r>
            <a:r>
              <a:rPr lang="en-US" altLang="zh-CN" baseline="0" dirty="0"/>
              <a:t>a</a:t>
            </a:r>
            <a:r>
              <a:rPr lang="zh-CN" altLang="en-US" baseline="0" dirty="0"/>
              <a:t> </a:t>
            </a:r>
            <a:r>
              <a:rPr lang="en-US" altLang="zh-CN" baseline="0"/>
              <a:t>more</a:t>
            </a:r>
            <a:r>
              <a:rPr lang="zh-CN" altLang="en-US" baseline="0"/>
              <a:t> </a:t>
            </a:r>
            <a:r>
              <a:rPr lang="en-US" altLang="zh-CN" baseline="0"/>
              <a:t>robust</a:t>
            </a:r>
            <a:r>
              <a:rPr lang="zh-CN" altLang="en-US" baseline="0"/>
              <a:t> </a:t>
            </a:r>
            <a:r>
              <a:rPr lang="en-US" altLang="zh-CN" baseline="0"/>
              <a:t>model</a:t>
            </a:r>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67</a:t>
            </a:fld>
            <a:endParaRPr lang="en-US"/>
          </a:p>
        </p:txBody>
      </p:sp>
    </p:spTree>
    <p:extLst>
      <p:ext uri="{BB962C8B-B14F-4D97-AF65-F5344CB8AC3E}">
        <p14:creationId xmlns:p14="http://schemas.microsoft.com/office/powerpoint/2010/main" val="657543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98900" y="8831263"/>
            <a:ext cx="29829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4136ED6E-2707-4405-B04E-17ED5B43729F}" type="slidenum">
              <a:rPr lang="en-US" altLang="en-US"/>
              <a:pPr algn="r">
                <a:spcBef>
                  <a:spcPct val="0"/>
                </a:spcBef>
              </a:pPr>
              <a:t>75</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2029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98900" y="8831263"/>
            <a:ext cx="29829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4136ED6E-2707-4405-B04E-17ED5B43729F}" type="slidenum">
              <a:rPr lang="en-US" altLang="en-US"/>
              <a:pPr algn="r">
                <a:spcBef>
                  <a:spcPct val="0"/>
                </a:spcBef>
              </a:pPr>
              <a:t>76</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https://deeplearning4j.org/</a:t>
            </a:r>
            <a:r>
              <a:rPr lang="en-US" altLang="en-US" dirty="0" err="1"/>
              <a:t>lstm.html</a:t>
            </a:r>
            <a:endParaRPr lang="en-US" altLang="en-US" dirty="0"/>
          </a:p>
        </p:txBody>
      </p:sp>
    </p:spTree>
    <p:extLst>
      <p:ext uri="{BB962C8B-B14F-4D97-AF65-F5344CB8AC3E}">
        <p14:creationId xmlns:p14="http://schemas.microsoft.com/office/powerpoint/2010/main" val="404191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98900" y="8831263"/>
            <a:ext cx="29829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4136ED6E-2707-4405-B04E-17ED5B43729F}" type="slidenum">
              <a:rPr lang="en-US" altLang="en-US"/>
              <a:pPr algn="r">
                <a:spcBef>
                  <a:spcPct val="0"/>
                </a:spcBef>
              </a:pPr>
              <a:t>77</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https://deeplearning4j.org/</a:t>
            </a:r>
            <a:r>
              <a:rPr lang="en-US" altLang="en-US" dirty="0" err="1"/>
              <a:t>lstm.html</a:t>
            </a:r>
            <a:endParaRPr lang="en-US" altLang="en-US" dirty="0"/>
          </a:p>
        </p:txBody>
      </p:sp>
    </p:spTree>
    <p:extLst>
      <p:ext uri="{BB962C8B-B14F-4D97-AF65-F5344CB8AC3E}">
        <p14:creationId xmlns:p14="http://schemas.microsoft.com/office/powerpoint/2010/main" val="2016379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9"/>
            <a:ext cx="3037840" cy="466433"/>
          </a:xfrm>
          <a:prstGeom prst="rect">
            <a:avLst/>
          </a:prstGeom>
        </p:spPr>
        <p:txBody>
          <a:bodyPr/>
          <a:lstStyle/>
          <a:p>
            <a:fld id="{A6F8110F-5CB8-4B7A-89C2-96B671E6053B}" type="slidenum">
              <a:rPr lang="en-US" smtClean="0"/>
              <a:t>81</a:t>
            </a:fld>
            <a:endParaRPr lang="en-US"/>
          </a:p>
        </p:txBody>
      </p:sp>
    </p:spTree>
    <p:extLst>
      <p:ext uri="{BB962C8B-B14F-4D97-AF65-F5344CB8AC3E}">
        <p14:creationId xmlns:p14="http://schemas.microsoft.com/office/powerpoint/2010/main" val="1460551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82</a:t>
            </a:fld>
            <a:endParaRPr lang="en-US"/>
          </a:p>
        </p:txBody>
      </p:sp>
    </p:spTree>
    <p:extLst>
      <p:ext uri="{BB962C8B-B14F-4D97-AF65-F5344CB8AC3E}">
        <p14:creationId xmlns:p14="http://schemas.microsoft.com/office/powerpoint/2010/main" val="1277213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749703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81510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quality phrase mining methods can be categorized into 3 types, by considering the supervision levels: supervised, unsupervised, weakly/distantly supervised.</a:t>
            </a:r>
          </a:p>
          <a:p>
            <a:endParaRPr lang="en-US" baseline="0" dirty="0"/>
          </a:p>
          <a:p>
            <a:r>
              <a:rPr lang="en-US" baseline="0" dirty="0"/>
              <a:t>The supervised methods mainly rely on complex, trained linguistic analyzers.</a:t>
            </a:r>
          </a:p>
          <a:p>
            <a:r>
              <a:rPr lang="en-US" baseline="0" dirty="0"/>
              <a:t>The unsupervised methods utilize statistical signals computed based on the given corpus.</a:t>
            </a:r>
          </a:p>
          <a:p>
            <a:endParaRPr lang="en-US" baseline="0" dirty="0"/>
          </a:p>
          <a:p>
            <a:r>
              <a:rPr lang="en-US" baseline="0" dirty="0"/>
              <a:t>We will introduce them one by one.</a:t>
            </a:r>
          </a:p>
        </p:txBody>
      </p:sp>
      <p:sp>
        <p:nvSpPr>
          <p:cNvPr id="4" name="Slide Number Placeholder 3"/>
          <p:cNvSpPr>
            <a:spLocks noGrp="1"/>
          </p:cNvSpPr>
          <p:nvPr>
            <p:ph type="sldNum" sz="quarter" idx="10"/>
          </p:nvPr>
        </p:nvSpPr>
        <p:spPr/>
        <p:txBody>
          <a:bodyPr/>
          <a:lstStyle/>
          <a:p>
            <a:fld id="{09F124DB-8DB6-4C32-8D03-D411A9906D18}" type="slidenum">
              <a:rPr lang="en-US" smtClean="0"/>
              <a:t>8</a:t>
            </a:fld>
            <a:endParaRPr lang="en-US"/>
          </a:p>
        </p:txBody>
      </p:sp>
    </p:spTree>
    <p:extLst>
      <p:ext uri="{BB962C8B-B14F-4D97-AF65-F5344CB8AC3E}">
        <p14:creationId xmlns:p14="http://schemas.microsoft.com/office/powerpoint/2010/main" val="210848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1517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F124DB-8DB6-4C32-8D03-D411A9906D18}" type="slidenum">
              <a:rPr lang="en-US" smtClean="0"/>
              <a:t>13</a:t>
            </a:fld>
            <a:endParaRPr lang="en-US"/>
          </a:p>
        </p:txBody>
      </p:sp>
    </p:spTree>
    <p:extLst>
      <p:ext uri="{BB962C8B-B14F-4D97-AF65-F5344CB8AC3E}">
        <p14:creationId xmlns:p14="http://schemas.microsoft.com/office/powerpoint/2010/main" val="31487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8110F-5CB8-4B7A-89C2-96B671E6053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6760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9"/>
            <a:ext cx="3037840" cy="466433"/>
          </a:xfrm>
          <a:prstGeom prst="rect">
            <a:avLst/>
          </a:prstGeom>
        </p:spPr>
        <p:txBody>
          <a:bodyPr/>
          <a:lstStyle/>
          <a:p>
            <a:fld id="{A6F8110F-5CB8-4B7A-89C2-96B671E6053B}" type="slidenum">
              <a:rPr lang="en-US" smtClean="0"/>
              <a:t>22</a:t>
            </a:fld>
            <a:endParaRPr lang="en-US"/>
          </a:p>
        </p:txBody>
      </p:sp>
    </p:spTree>
    <p:extLst>
      <p:ext uri="{BB962C8B-B14F-4D97-AF65-F5344CB8AC3E}">
        <p14:creationId xmlns:p14="http://schemas.microsoft.com/office/powerpoint/2010/main" val="213503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9"/>
            <a:ext cx="3037840" cy="466433"/>
          </a:xfrm>
          <a:prstGeom prst="rect">
            <a:avLst/>
          </a:prstGeom>
        </p:spPr>
        <p:txBody>
          <a:bodyPr/>
          <a:lstStyle/>
          <a:p>
            <a:fld id="{A6F8110F-5CB8-4B7A-89C2-96B671E6053B}" type="slidenum">
              <a:rPr lang="en-US" smtClean="0"/>
              <a:t>24</a:t>
            </a:fld>
            <a:endParaRPr lang="en-US"/>
          </a:p>
        </p:txBody>
      </p:sp>
    </p:spTree>
    <p:extLst>
      <p:ext uri="{BB962C8B-B14F-4D97-AF65-F5344CB8AC3E}">
        <p14:creationId xmlns:p14="http://schemas.microsoft.com/office/powerpoint/2010/main" val="208203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9"/>
            <a:ext cx="3037840" cy="466433"/>
          </a:xfrm>
          <a:prstGeom prst="rect">
            <a:avLst/>
          </a:prstGeom>
        </p:spPr>
        <p:txBody>
          <a:bodyPr/>
          <a:lstStyle/>
          <a:p>
            <a:fld id="{A6F8110F-5CB8-4B7A-89C2-96B671E6053B}" type="slidenum">
              <a:rPr lang="en-US" smtClean="0"/>
              <a:t>25</a:t>
            </a:fld>
            <a:endParaRPr lang="en-US"/>
          </a:p>
        </p:txBody>
      </p:sp>
    </p:spTree>
    <p:extLst>
      <p:ext uri="{BB962C8B-B14F-4D97-AF65-F5344CB8AC3E}">
        <p14:creationId xmlns:p14="http://schemas.microsoft.com/office/powerpoint/2010/main" val="151748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38" rIns="91438">
            <a:normAutofit/>
          </a:bodyPr>
          <a:lstStyle>
            <a:lvl1pPr marL="0" indent="0" algn="l">
              <a:buNone/>
              <a:defRPr sz="2400" b="1" cap="all" spc="200" baseline="0">
                <a:solidFill>
                  <a:schemeClr val="tx1"/>
                </a:solidFill>
                <a:latin typeface="Berlin Sans FB Demi" panose="020E0802020502020306" pitchFamily="34" charset="0"/>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 y="6492878"/>
            <a:ext cx="1312025" cy="365125"/>
          </a:xfrm>
          <a:prstGeom prst="rect">
            <a:avLst/>
          </a:prstGeom>
        </p:spPr>
        <p:txBody>
          <a:bodyPr lIns="91438" tIns="45719" rIns="91438" bIns="45719"/>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365775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36" rIns="91436">
            <a:normAutofit/>
          </a:bodyPr>
          <a:lstStyle>
            <a:lvl1pPr marL="0" indent="0" algn="l">
              <a:buNone/>
              <a:defRPr sz="2400" b="1" cap="all"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4" y="6492879"/>
            <a:ext cx="1312025" cy="365125"/>
          </a:xfrm>
          <a:prstGeom prst="rect">
            <a:avLst/>
          </a:prstGeom>
        </p:spPr>
        <p:txBody>
          <a:bodyPr lIns="91436" tIns="45718" rIns="91436" bIns="45718"/>
          <a:lstStyle/>
          <a:p>
            <a:pPr defTabSz="457178"/>
            <a:fld id="{4FAB73BC-B049-4115-A692-8D63A059BFB8}" type="slidenum">
              <a:rPr lang="en-US" dirty="0">
                <a:solidFill>
                  <a:srgbClr val="000000"/>
                </a:solidFill>
              </a:rPr>
              <a:pPr defTabSz="457178"/>
              <a:t>‹#›</a:t>
            </a:fld>
            <a:endParaRPr lang="en-US" dirty="0">
              <a:solidFill>
                <a:srgbClr val="000000"/>
              </a:solidFill>
            </a:endParaRPr>
          </a:p>
        </p:txBody>
      </p:sp>
    </p:spTree>
    <p:extLst>
      <p:ext uri="{BB962C8B-B14F-4D97-AF65-F5344CB8AC3E}">
        <p14:creationId xmlns:p14="http://schemas.microsoft.com/office/powerpoint/2010/main" val="261647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extLst>
      <p:ext uri="{BB962C8B-B14F-4D97-AF65-F5344CB8AC3E}">
        <p14:creationId xmlns:p14="http://schemas.microsoft.com/office/powerpoint/2010/main" val="4194091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01600" y="850022"/>
            <a:ext cx="11887200" cy="673979"/>
          </a:xfrm>
          <a:prstGeom prst="rect">
            <a:avLst/>
          </a:prstGeom>
        </p:spPr>
        <p:txBody>
          <a:bodyPr vert="horz" lIns="91438" tIns="45719" rIns="91438" bIns="45719" rtlCol="0" anchor="b">
            <a:normAutofit/>
          </a:bodyPr>
          <a:lstStyle>
            <a:lvl1pPr>
              <a:defRPr/>
            </a:lvl1pPr>
          </a:lstStyle>
          <a:p>
            <a:r>
              <a:rPr lang="en-US" dirty="0"/>
              <a:t>Title</a:t>
            </a:r>
          </a:p>
        </p:txBody>
      </p:sp>
      <p:sp>
        <p:nvSpPr>
          <p:cNvPr id="3" name="Text Placeholder 2"/>
          <p:cNvSpPr>
            <a:spLocks noGrp="1"/>
          </p:cNvSpPr>
          <p:nvPr>
            <p:ph idx="1" hasCustomPrompt="1"/>
          </p:nvPr>
        </p:nvSpPr>
        <p:spPr>
          <a:xfrm>
            <a:off x="101600" y="1752600"/>
            <a:ext cx="11887200" cy="4675912"/>
          </a:xfrm>
          <a:prstGeom prst="rect">
            <a:avLst/>
          </a:prstGeom>
        </p:spPr>
        <p:txBody>
          <a:bodyPr vert="horz" lIns="91438" tIns="45719" rIns="91438" bIns="45719" rtlCol="0">
            <a:noAutofit/>
          </a:bodyPr>
          <a:lstStyle>
            <a:lvl1pPr>
              <a:defRPr/>
            </a:lvl1pPr>
            <a:lvl2pPr>
              <a:defRPr/>
            </a:lvl2pPr>
          </a:lstStyle>
          <a:p>
            <a:pPr lvl="0"/>
            <a:r>
              <a:rPr lang="en-US" dirty="0"/>
              <a:t>Content 1</a:t>
            </a:r>
          </a:p>
          <a:p>
            <a:pPr lvl="1"/>
            <a:r>
              <a:rPr lang="en-US" dirty="0"/>
              <a:t> Content 2</a:t>
            </a:r>
          </a:p>
        </p:txBody>
      </p:sp>
    </p:spTree>
    <p:extLst>
      <p:ext uri="{BB962C8B-B14F-4D97-AF65-F5344CB8AC3E}">
        <p14:creationId xmlns:p14="http://schemas.microsoft.com/office/powerpoint/2010/main" val="28694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059"/>
          <p:cNvSpPr>
            <a:spLocks noGrp="1" noChangeArrowheads="1"/>
          </p:cNvSpPr>
          <p:nvPr>
            <p:ph type="dt" sz="half" idx="10"/>
          </p:nvPr>
        </p:nvSpPr>
        <p:spPr>
          <a:xfrm>
            <a:off x="406400" y="6477000"/>
            <a:ext cx="2540000" cy="381000"/>
          </a:xfrm>
          <a:prstGeom prst="rect">
            <a:avLst/>
          </a:prstGeom>
          <a:ln/>
        </p:spPr>
        <p:txBody>
          <a:bodyPr/>
          <a:lstStyle>
            <a:lvl1pPr>
              <a:defRPr/>
            </a:lvl1pPr>
          </a:lstStyle>
          <a:p>
            <a:pPr>
              <a:defRPr/>
            </a:pPr>
            <a:fld id="{73EBBE72-F4A8-4AEF-B64A-D202B67876B5}" type="datetime4">
              <a:rPr lang="en-US"/>
              <a:pPr>
                <a:defRPr/>
              </a:pPr>
              <a:t>May 26, 2025</a:t>
            </a:fld>
            <a:endParaRPr lang="en-US"/>
          </a:p>
        </p:txBody>
      </p:sp>
      <p:sp>
        <p:nvSpPr>
          <p:cNvPr id="3" name="Rectangle 2060"/>
          <p:cNvSpPr>
            <a:spLocks noGrp="1" noChangeArrowheads="1"/>
          </p:cNvSpPr>
          <p:nvPr>
            <p:ph type="ftr" sz="quarter" idx="11"/>
          </p:nvPr>
        </p:nvSpPr>
        <p:spPr>
          <a:xfrm>
            <a:off x="4470400" y="6477000"/>
            <a:ext cx="3860800" cy="381000"/>
          </a:xfrm>
          <a:prstGeom prst="rect">
            <a:avLst/>
          </a:prstGeom>
          <a:ln/>
        </p:spPr>
        <p:txBody>
          <a:bodyPr/>
          <a:lstStyle>
            <a:lvl1pPr>
              <a:defRPr/>
            </a:lvl1pPr>
          </a:lstStyle>
          <a:p>
            <a:pPr>
              <a:defRPr/>
            </a:pPr>
            <a:r>
              <a:rPr lang="en-US"/>
              <a:t>Data Mining: Concepts and Techniques</a:t>
            </a:r>
          </a:p>
        </p:txBody>
      </p:sp>
      <p:sp>
        <p:nvSpPr>
          <p:cNvPr id="4" name="Rectangle 2061"/>
          <p:cNvSpPr>
            <a:spLocks noGrp="1" noChangeArrowheads="1"/>
          </p:cNvSpPr>
          <p:nvPr>
            <p:ph type="sldNum" sz="quarter" idx="12"/>
          </p:nvPr>
        </p:nvSpPr>
        <p:spPr>
          <a:xfrm>
            <a:off x="9652000" y="6477000"/>
            <a:ext cx="2540000" cy="381000"/>
          </a:xfrm>
          <a:prstGeom prst="rect">
            <a:avLst/>
          </a:prstGeom>
          <a:ln/>
        </p:spPr>
        <p:txBody>
          <a:bodyPr/>
          <a:lstStyle>
            <a:lvl1pPr>
              <a:defRPr/>
            </a:lvl1pPr>
          </a:lstStyle>
          <a:p>
            <a:fld id="{C68426F2-5B58-40D3-B93A-1FBF49D4FFB2}" type="slidenum">
              <a:rPr lang="en-US" altLang="en-US"/>
              <a:pPr/>
              <a:t>‹#›</a:t>
            </a:fld>
            <a:endParaRPr lang="en-US" altLang="en-US"/>
          </a:p>
        </p:txBody>
      </p:sp>
    </p:spTree>
    <p:extLst>
      <p:ext uri="{BB962C8B-B14F-4D97-AF65-F5344CB8AC3E}">
        <p14:creationId xmlns:p14="http://schemas.microsoft.com/office/powerpoint/2010/main" val="223369661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4"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63" indent="-461963">
              <a:defRPr sz="2800"/>
            </a:lvl1pPr>
            <a:lvl2pPr marL="738188" indent="-538163">
              <a:defRPr sz="2800"/>
            </a:lvl2pPr>
            <a:lvl3pPr marL="858838" indent="-474663">
              <a:defRPr sz="2800"/>
            </a:lvl3pPr>
            <a:lvl4pPr marL="1144588" indent="-522288">
              <a:defRPr sz="2800"/>
            </a:lvl4pPr>
            <a:lvl5pPr marL="1376363" indent="-508000">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38" rIns="91438" anchor="t" anchorCtr="0">
            <a:normAutofit/>
          </a:bodyPr>
          <a:lstStyle>
            <a:lvl1pPr marL="0" indent="0" algn="ctr">
              <a:buNone/>
              <a:defRPr sz="2800" cap="all" spc="200" baseline="0">
                <a:solidFill>
                  <a:schemeClr val="tx1"/>
                </a:solidFill>
                <a:latin typeface="+mj-lt"/>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2" y="6492878"/>
            <a:ext cx="1312025" cy="365125"/>
          </a:xfrm>
          <a:prstGeom prst="rect">
            <a:avLst/>
          </a:prstGeom>
        </p:spPr>
        <p:txBody>
          <a:bodyPr lIns="91438" tIns="45719" rIns="91438" bIns="45719"/>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6"/>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6"/>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4"/>
            <a:ext cx="4937760" cy="736283"/>
          </a:xfrm>
        </p:spPr>
        <p:txBody>
          <a:bodyPr lIns="91438" rIns="91438" anchor="ctr">
            <a:normAutofit/>
          </a:bodyPr>
          <a:lstStyle>
            <a:lvl1pPr marL="0" indent="0">
              <a:buNone/>
              <a:defRPr sz="2000" b="0" cap="all" baseline="0">
                <a:solidFill>
                  <a:schemeClr val="tx2"/>
                </a:solidFill>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4"/>
            <a:ext cx="4937760" cy="736283"/>
          </a:xfrm>
        </p:spPr>
        <p:txBody>
          <a:bodyPr lIns="91438" rIns="91438" anchor="ctr">
            <a:normAutofit/>
          </a:bodyPr>
          <a:lstStyle>
            <a:lvl1pPr marL="0" indent="0">
              <a:buNone/>
              <a:defRPr sz="2000" b="0" cap="all" baseline="0">
                <a:solidFill>
                  <a:schemeClr val="tx2"/>
                </a:solidFill>
              </a:defRPr>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686187" y="6459788"/>
            <a:ext cx="4822804" cy="365125"/>
          </a:xfrm>
          <a:prstGeom prst="rect">
            <a:avLst/>
          </a:prstGeom>
        </p:spPr>
        <p:txBody>
          <a:bodyPr lIns="91438" tIns="45719" rIns="91438" bIns="45719"/>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235827" y="6492878"/>
            <a:ext cx="2472271" cy="365125"/>
          </a:xfrm>
          <a:prstGeom prst="rect">
            <a:avLst/>
          </a:prstGeom>
        </p:spPr>
        <p:txBody>
          <a:bodyPr lIns="91438" tIns="45719" rIns="91438" bIns="45719"/>
          <a:lstStyle/>
          <a:p>
            <a:fld id="{49B74239-73C9-4B55-8B1C-66BCA0FCF2F2}" type="datetime1">
              <a:rPr lang="en-US" smtClean="0"/>
              <a:t>5/26/2025</a:t>
            </a:fld>
            <a:endParaRPr lang="en-US" dirty="0"/>
          </a:p>
        </p:txBody>
      </p:sp>
      <p:sp>
        <p:nvSpPr>
          <p:cNvPr id="8" name="Footer Placeholder 7"/>
          <p:cNvSpPr>
            <a:spLocks noGrp="1"/>
          </p:cNvSpPr>
          <p:nvPr>
            <p:ph type="ftr" sz="quarter" idx="11"/>
          </p:nvPr>
        </p:nvSpPr>
        <p:spPr>
          <a:xfrm>
            <a:off x="3686187" y="6459788"/>
            <a:ext cx="4822804" cy="365125"/>
          </a:xfrm>
          <a:prstGeom prst="rect">
            <a:avLst/>
          </a:prstGeom>
        </p:spPr>
        <p:txBody>
          <a:bodyPr lIns="91438" tIns="45719" rIns="91438" bIns="45719"/>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2" y="6492878"/>
            <a:ext cx="1312025" cy="365125"/>
          </a:xfrm>
          <a:prstGeom prst="rect">
            <a:avLst/>
          </a:prstGeom>
        </p:spPr>
        <p:txBody>
          <a:bodyPr lIns="91438" tIns="45719" rIns="91438" bIns="45719"/>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p:spPr>
        <p:txBody>
          <a:bodyPr lIns="91438" rIns="91438">
            <a:normAutofit/>
          </a:bodyPr>
          <a:lstStyle>
            <a:lvl1pPr marL="0" indent="0">
              <a:buNone/>
              <a:defRPr sz="1500">
                <a:solidFill>
                  <a:srgbClr val="FFFFFF"/>
                </a:solidFill>
              </a:defRPr>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4" y="6459788"/>
            <a:ext cx="2618511" cy="365125"/>
          </a:xfrm>
          <a:prstGeom prst="rect">
            <a:avLst/>
          </a:prstGeom>
        </p:spPr>
        <p:txBody>
          <a:bodyPr lIns="91438" tIns="45719" rIns="91438" bIns="45719"/>
          <a:lstStyle>
            <a:lvl1pPr algn="l">
              <a:defRPr/>
            </a:lvl1pPr>
          </a:lstStyle>
          <a:p>
            <a:fld id="{CBBD38C9-86BE-42BA-90B7-7B0F222A966C}" type="datetime1">
              <a:rPr lang="en-US" smtClean="0"/>
              <a:t>5/26/2025</a:t>
            </a:fld>
            <a:endParaRPr lang="en-US" dirty="0"/>
          </a:p>
        </p:txBody>
      </p:sp>
      <p:sp>
        <p:nvSpPr>
          <p:cNvPr id="6" name="Footer Placeholder 5"/>
          <p:cNvSpPr>
            <a:spLocks noGrp="1"/>
          </p:cNvSpPr>
          <p:nvPr>
            <p:ph type="ftr" sz="quarter" idx="11"/>
          </p:nvPr>
        </p:nvSpPr>
        <p:spPr>
          <a:xfrm>
            <a:off x="4800600" y="6459788"/>
            <a:ext cx="4648200" cy="365125"/>
          </a:xfrm>
          <a:prstGeom prst="rect">
            <a:avLst/>
          </a:prstGeom>
        </p:spPr>
        <p:txBody>
          <a:bodyPr lIns="91438" tIns="45719" rIns="91438" bIns="45719"/>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2" y="6492878"/>
            <a:ext cx="1312025" cy="365125"/>
          </a:xfrm>
          <a:prstGeom prst="rect">
            <a:avLst/>
          </a:prstGeom>
        </p:spPr>
        <p:txBody>
          <a:bodyPr lIns="91438" tIns="45719" rIns="91438" bIns="45719"/>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65935"/>
            <a:ext cx="12192000" cy="6977609"/>
          </a:xfrm>
          <a:prstGeom prst="rect">
            <a:avLst/>
          </a:prstGeom>
        </p:spPr>
      </p:pic>
      <p:sp>
        <p:nvSpPr>
          <p:cNvPr id="2" name="Title 1"/>
          <p:cNvSpPr>
            <a:spLocks noGrp="1"/>
          </p:cNvSpPr>
          <p:nvPr>
            <p:ph type="ctrTitle"/>
          </p:nvPr>
        </p:nvSpPr>
        <p:spPr>
          <a:xfrm>
            <a:off x="1066801" y="1762662"/>
            <a:ext cx="10058400" cy="2528396"/>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6801" y="4168737"/>
            <a:ext cx="10058400" cy="1143000"/>
          </a:xfrm>
        </p:spPr>
        <p:txBody>
          <a:bodyPr lIns="91436" rIns="91436">
            <a:normAutofit/>
          </a:bodyPr>
          <a:lstStyle>
            <a:lvl1pPr marL="0" indent="0" algn="l">
              <a:buNone/>
              <a:defRPr sz="2400" b="1" cap="all"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Tree>
    <p:extLst>
      <p:ext uri="{BB962C8B-B14F-4D97-AF65-F5344CB8AC3E}">
        <p14:creationId xmlns:p14="http://schemas.microsoft.com/office/powerpoint/2010/main" val="485738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4" y="286606"/>
            <a:ext cx="11369963" cy="673979"/>
          </a:xfrm>
          <a:prstGeom prst="rect">
            <a:avLst/>
          </a:prstGeom>
        </p:spPr>
        <p:txBody>
          <a:bodyPr vert="horz" lIns="91438" tIns="45719" rIns="91438" bIns="45719"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2"/>
            <a:ext cx="11406908" cy="5209309"/>
          </a:xfrm>
          <a:prstGeom prst="rect">
            <a:avLst/>
          </a:prstGeom>
        </p:spPr>
        <p:txBody>
          <a:bodyPr vert="horz" lIns="91438" tIns="45719" rIns="91438" bIns="45719"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5"/>
            <a:ext cx="1066800" cy="273844"/>
          </a:xfrm>
          <a:prstGeom prst="rect">
            <a:avLst/>
          </a:prstGeom>
        </p:spPr>
        <p:txBody>
          <a:bodyPr lIns="91438" tIns="45719" rIns="91438" bIns="4571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b="0" smtClean="0"/>
              <a:pPr/>
              <a:t>‹#›</a:t>
            </a:fld>
            <a:endParaRPr lang="en-US" sz="1600" b="0"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ctr" defTabSz="914377" rtl="0" eaLnBrk="1" latinLnBrk="0" hangingPunct="1">
        <a:lnSpc>
          <a:spcPct val="85000"/>
        </a:lnSpc>
        <a:spcBef>
          <a:spcPct val="0"/>
        </a:spcBef>
        <a:buNone/>
        <a:defRPr sz="4400" b="1"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smtClean="0">
                <a:solidFill>
                  <a:srgbClr val="000000"/>
                </a:solidFill>
              </a:rPr>
              <a:pPr/>
              <a:t>‹#›</a:t>
            </a:fld>
            <a:endParaRPr lang="en-US" sz="1600" dirty="0">
              <a:solidFill>
                <a:srgbClr val="000000"/>
              </a:solidFill>
            </a:endParaRPr>
          </a:p>
        </p:txBody>
      </p:sp>
    </p:spTree>
    <p:extLst>
      <p:ext uri="{BB962C8B-B14F-4D97-AF65-F5344CB8AC3E}">
        <p14:creationId xmlns:p14="http://schemas.microsoft.com/office/powerpoint/2010/main" val="3237767452"/>
      </p:ext>
    </p:extLst>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ctr" defTabSz="914354" rtl="0" eaLnBrk="1" latinLnBrk="0" hangingPunct="1">
        <a:lnSpc>
          <a:spcPct val="85000"/>
        </a:lnSpc>
        <a:spcBef>
          <a:spcPct val="0"/>
        </a:spcBef>
        <a:buNone/>
        <a:defRPr sz="4400" kern="1200" spc="-51" baseline="0">
          <a:solidFill>
            <a:schemeClr val="tx1"/>
          </a:solidFill>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smtClean="0">
                <a:solidFill>
                  <a:srgbClr val="000000"/>
                </a:solidFill>
              </a:rPr>
              <a:pPr/>
              <a:t>‹#›</a:t>
            </a:fld>
            <a:endParaRPr lang="en-US" sz="1600" dirty="0">
              <a:solidFill>
                <a:srgbClr val="000000"/>
              </a:solidFill>
            </a:endParaRPr>
          </a:p>
        </p:txBody>
      </p:sp>
    </p:spTree>
    <p:extLst>
      <p:ext uri="{BB962C8B-B14F-4D97-AF65-F5344CB8AC3E}">
        <p14:creationId xmlns:p14="http://schemas.microsoft.com/office/powerpoint/2010/main" val="355301071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41" r:id="rId3"/>
    <p:sldLayoutId id="2147483742" r:id="rId4"/>
  </p:sldLayoutIdLst>
  <p:hf hdr="0" ftr="0" dt="0"/>
  <p:txStyles>
    <p:titleStyle>
      <a:lvl1pPr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nlp.stanford.edu/software/CRF-NER.shtml" TargetMode="External"/><Relationship Id="rId2" Type="http://schemas.openxmlformats.org/officeDocument/2006/relationships/hyperlink" Target="https://people.cs.umass.edu/~mccallum/papers/crf-tutorial.pdf" TargetMode="External"/><Relationship Id="rId1" Type="http://schemas.openxmlformats.org/officeDocument/2006/relationships/slideLayout" Target="../slideLayouts/slideLayout12.xml"/><Relationship Id="rId4" Type="http://schemas.openxmlformats.org/officeDocument/2006/relationships/hyperlink" Target="https://github.com/aritter/twitter_nl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INK-USC/USC-DS-RelationExtraction" TargetMode="External"/><Relationship Id="rId2" Type="http://schemas.openxmlformats.org/officeDocument/2006/relationships/hyperlink" Target="https://github.com/INK-USC/ClusType" TargetMode="External"/><Relationship Id="rId1" Type="http://schemas.openxmlformats.org/officeDocument/2006/relationships/slideLayout" Target="../slideLayouts/slideLayout12.xml"/><Relationship Id="rId4" Type="http://schemas.openxmlformats.org/officeDocument/2006/relationships/hyperlink" Target="https://github.com/shangjingbo1226/AutoN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hanj.cs.illinois.edu/pdf/kdd16_xren.pdf" TargetMode="External"/><Relationship Id="rId2" Type="http://schemas.openxmlformats.org/officeDocument/2006/relationships/hyperlink" Target="http://hanj.cs.illinois.edu/pdf/kdd15_xren.pdf" TargetMode="External"/><Relationship Id="rId1" Type="http://schemas.openxmlformats.org/officeDocument/2006/relationships/slideLayout" Target="../slideLayouts/slideLayout12.xml"/><Relationship Id="rId5" Type="http://schemas.openxmlformats.org/officeDocument/2006/relationships/hyperlink" Target="http://hanj.cs.illinois.edu/pdf/www17_xren.pdf" TargetMode="External"/><Relationship Id="rId4" Type="http://schemas.openxmlformats.org/officeDocument/2006/relationships/hyperlink" Target="http://hanj.cs.illinois.edu/pdf/emnlp16_xren.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4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5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 Id="rId5" Type="http://schemas.openxmlformats.org/officeDocument/2006/relationships/image" Target="../media/image38.emf"/><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1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github.com/INK-USC/USC-DS-RelationExtraction" TargetMode="External"/><Relationship Id="rId2" Type="http://schemas.openxmlformats.org/officeDocument/2006/relationships/hyperlink" Target="https://github.com/INK-USC/ClusType" TargetMode="External"/><Relationship Id="rId1" Type="http://schemas.openxmlformats.org/officeDocument/2006/relationships/slideLayout" Target="../slideLayouts/slideLayout12.xml"/><Relationship Id="rId4" Type="http://schemas.openxmlformats.org/officeDocument/2006/relationships/hyperlink" Target="https://github.com/shangjingbo1226/AutoN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4.emf"/></Relationships>
</file>

<file path=ppt/slides/_rels/slide6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github.com/INK-USC/USC-DS-RelationExtraction" TargetMode="External"/><Relationship Id="rId2" Type="http://schemas.openxmlformats.org/officeDocument/2006/relationships/hyperlink" Target="https://github.com/INK-USC/ClusType" TargetMode="External"/><Relationship Id="rId1" Type="http://schemas.openxmlformats.org/officeDocument/2006/relationships/slideLayout" Target="../slideLayouts/slideLayout12.xml"/><Relationship Id="rId4" Type="http://schemas.openxmlformats.org/officeDocument/2006/relationships/hyperlink" Target="https://github.com/shangjingbo1226/AutoNER"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LiyuanLucasLiu/LM-LSTM-CRF"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hyperlink" Target="http://hanj.cs.illinois.edu/pdf/kdd15_xren.pdf" TargetMode="Externa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hanj.cs.illinois.edu/pdf/kdd16_xren.pdf" TargetMode="External"/><Relationship Id="rId2" Type="http://schemas.openxmlformats.org/officeDocument/2006/relationships/hyperlink" Target="http://hanj.cs.illinois.edu/pdf/emnlp16_xren.pdf"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 y="1931611"/>
            <a:ext cx="12191996" cy="1836664"/>
          </a:xfrm>
        </p:spPr>
        <p:txBody>
          <a:bodyPr>
            <a:noAutofit/>
          </a:bodyPr>
          <a:lstStyle/>
          <a:p>
            <a:pPr algn="ctr" defTabSz="1219110">
              <a:lnSpc>
                <a:spcPct val="100000"/>
              </a:lnSpc>
              <a:spcBef>
                <a:spcPts val="600"/>
              </a:spcBef>
              <a:spcAft>
                <a:spcPts val="600"/>
              </a:spcAft>
            </a:pPr>
            <a:r>
              <a:rPr lang="en-US" altLang="en-US" sz="5400" b="1" kern="0" dirty="0">
                <a:effectLst>
                  <a:outerShdw blurRad="50800" dist="38100" dir="2700000" algn="tl" rotWithShape="0">
                    <a:prstClr val="black">
                      <a:alpha val="40000"/>
                    </a:prstClr>
                  </a:outerShdw>
                </a:effectLst>
              </a:rPr>
              <a:t>Text </a:t>
            </a:r>
            <a:r>
              <a:rPr lang="en-US" altLang="en-US" sz="5400" b="1" kern="0">
                <a:effectLst>
                  <a:outerShdw blurRad="50800" dist="38100" dir="2700000" algn="tl" rotWithShape="0">
                    <a:prstClr val="black">
                      <a:alpha val="40000"/>
                    </a:prstClr>
                  </a:outerShdw>
                </a:effectLst>
              </a:rPr>
              <a:t>Mining III: </a:t>
            </a:r>
            <a:r>
              <a:rPr lang="en-US" altLang="en-US" sz="5400" b="1" kern="0" dirty="0">
                <a:effectLst>
                  <a:outerShdw blurRad="50800" dist="38100" dir="2700000" algn="tl" rotWithShape="0">
                    <a:prstClr val="black">
                      <a:alpha val="40000"/>
                    </a:prstClr>
                  </a:outerShdw>
                </a:effectLst>
              </a:rPr>
              <a:t>Information Extraction, Named Entity Recognition and Typing</a:t>
            </a:r>
            <a:endParaRPr lang="en-US" sz="5400" b="1" dirty="0">
              <a:solidFill>
                <a:prstClr val="black"/>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1586163" y="4223690"/>
            <a:ext cx="10477500" cy="2209377"/>
          </a:xfrm>
        </p:spPr>
        <p:txBody>
          <a:bodyPr>
            <a:normAutofit fontScale="92500" lnSpcReduction="20000"/>
          </a:bodyPr>
          <a:lstStyle/>
          <a:p>
            <a:r>
              <a:rPr lang="en-US" sz="3000" dirty="0" err="1">
                <a:latin typeface="Arial Rounded MT Bold" panose="020F0704030504030204" pitchFamily="34" charset="0"/>
              </a:rPr>
              <a:t>Jiawei</a:t>
            </a:r>
            <a:r>
              <a:rPr lang="en-US" sz="3000" dirty="0">
                <a:latin typeface="Arial Rounded MT Bold" panose="020F0704030504030204" pitchFamily="34" charset="0"/>
              </a:rPr>
              <a:t> Han</a:t>
            </a:r>
          </a:p>
          <a:p>
            <a:r>
              <a:rPr lang="en-US" sz="3000" dirty="0">
                <a:latin typeface="Arial Rounded MT Bold" panose="020F0704030504030204" pitchFamily="34" charset="0"/>
              </a:rPr>
              <a:t>Computer Science</a:t>
            </a:r>
          </a:p>
          <a:p>
            <a:r>
              <a:rPr lang="en-US" sz="3000" dirty="0">
                <a:latin typeface="Arial Rounded MT Bold" panose="020F0704030504030204" pitchFamily="34" charset="0"/>
              </a:rPr>
              <a:t>University of Illinois at Urbana-Champaign</a:t>
            </a:r>
          </a:p>
          <a:p>
            <a:endParaRPr lang="en-US" sz="3000" dirty="0">
              <a:latin typeface="Arial Rounded MT Bold" panose="020F0704030504030204" pitchFamily="34" charset="0"/>
            </a:endParaRPr>
          </a:p>
          <a:p>
            <a:fld id="{4A8EB830-9035-584E-B8C8-C76AAAA71800}" type="datetime4">
              <a:rPr lang="en-US" sz="3000" smtClean="0">
                <a:latin typeface="Arial Rounded MT Bold" panose="020F0704030504030204" pitchFamily="34" charset="0"/>
              </a:rPr>
              <a:t>May 26, 2025</a:t>
            </a:fld>
            <a:endParaRPr lang="en-US" dirty="0"/>
          </a:p>
        </p:txBody>
      </p:sp>
      <p:sp>
        <p:nvSpPr>
          <p:cNvPr id="4" name="Slide Number Placeholder 3"/>
          <p:cNvSpPr>
            <a:spLocks noGrp="1"/>
          </p:cNvSpPr>
          <p:nvPr>
            <p:ph type="sldNum" sz="quarter" idx="4294967295"/>
          </p:nvPr>
        </p:nvSpPr>
        <p:spPr>
          <a:xfrm>
            <a:off x="4" y="6492879"/>
            <a:ext cx="1312025" cy="365125"/>
          </a:xfrm>
          <a:prstGeom prst="rect">
            <a:avLst/>
          </a:prstGeom>
        </p:spPr>
        <p:txBody>
          <a:bodyPr/>
          <a:lstStyle/>
          <a:p>
            <a:pPr defTabSz="457178"/>
            <a:fld id="{4FAB73BC-B049-4115-A692-8D63A059BFB8}" type="slidenum">
              <a:rPr lang="en-US" smtClean="0">
                <a:solidFill>
                  <a:srgbClr val="000000"/>
                </a:solidFill>
              </a:rPr>
              <a:pPr defTabSz="457178"/>
              <a:t>1</a:t>
            </a:fld>
            <a:endParaRPr lang="en-US" dirty="0">
              <a:solidFill>
                <a:srgbClr val="000000"/>
              </a:solidFill>
            </a:endParaRPr>
          </a:p>
        </p:txBody>
      </p:sp>
    </p:spTree>
    <p:extLst>
      <p:ext uri="{BB962C8B-B14F-4D97-AF65-F5344CB8AC3E}">
        <p14:creationId xmlns:p14="http://schemas.microsoft.com/office/powerpoint/2010/main" val="404042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a:bodyPr>
          <a:lstStyle/>
          <a:p>
            <a:r>
              <a:rPr lang="en-US" dirty="0"/>
              <a:t>Named Entity Recognition: Rule-Based Methods</a:t>
            </a:r>
          </a:p>
        </p:txBody>
      </p:sp>
      <p:sp>
        <p:nvSpPr>
          <p:cNvPr id="3" name="Content Placeholder 2"/>
          <p:cNvSpPr>
            <a:spLocks noGrp="1"/>
          </p:cNvSpPr>
          <p:nvPr>
            <p:ph idx="1"/>
          </p:nvPr>
        </p:nvSpPr>
        <p:spPr>
          <a:xfrm>
            <a:off x="546274" y="1110682"/>
            <a:ext cx="11190004" cy="5521985"/>
          </a:xfrm>
        </p:spPr>
        <p:txBody>
          <a:bodyPr/>
          <a:lstStyle/>
          <a:p>
            <a:r>
              <a:rPr lang="en-US" dirty="0"/>
              <a:t>A set of rules are mined from the data, of the form:  “Contextual Pattern ⇒</a:t>
            </a:r>
            <a:r>
              <a:rPr lang="en-US" i="1" dirty="0"/>
              <a:t> </a:t>
            </a:r>
            <a:r>
              <a:rPr lang="en-US" dirty="0"/>
              <a:t>Action”</a:t>
            </a:r>
          </a:p>
          <a:p>
            <a:pPr lvl="2"/>
            <a:r>
              <a:rPr lang="en-US" dirty="0"/>
              <a:t>Contextual pattern: A combination of conditions corresponding to the features associated with a sequence of tokens</a:t>
            </a:r>
          </a:p>
          <a:p>
            <a:pPr lvl="2"/>
            <a:r>
              <a:rPr lang="en-US" dirty="0"/>
              <a:t>Action:  a named entity (or entity tag)</a:t>
            </a:r>
          </a:p>
          <a:p>
            <a:r>
              <a:rPr lang="en-US" dirty="0"/>
              <a:t>Examples</a:t>
            </a:r>
          </a:p>
          <a:p>
            <a:pPr lvl="3"/>
            <a:r>
              <a:rPr lang="en-US" dirty="0"/>
              <a:t>Ex. (Token = “</a:t>
            </a:r>
            <a:r>
              <a:rPr lang="en-US" i="1" dirty="0"/>
              <a:t>Ms.</a:t>
            </a:r>
            <a:r>
              <a:rPr lang="en-US" dirty="0"/>
              <a:t>”, Orthography = </a:t>
            </a:r>
            <a:r>
              <a:rPr lang="en-US" i="1" dirty="0" err="1"/>
              <a:t>FirstCap</a:t>
            </a:r>
            <a:r>
              <a:rPr lang="en-US" dirty="0"/>
              <a:t>) ⇒</a:t>
            </a:r>
            <a:r>
              <a:rPr lang="en-US" i="1" dirty="0"/>
              <a:t> </a:t>
            </a:r>
            <a:r>
              <a:rPr lang="en-US" dirty="0"/>
              <a:t>Person Name</a:t>
            </a:r>
          </a:p>
          <a:p>
            <a:pPr lvl="3"/>
            <a:r>
              <a:rPr lang="en-US" dirty="0"/>
              <a:t>Ex. (Orthography = </a:t>
            </a:r>
            <a:r>
              <a:rPr lang="en-US" i="1" dirty="0" err="1"/>
              <a:t>FirstCap</a:t>
            </a:r>
            <a:r>
              <a:rPr lang="en-US" dirty="0"/>
              <a:t>, Token = “</a:t>
            </a:r>
            <a:r>
              <a:rPr lang="en-US" i="1" dirty="0"/>
              <a:t>Inc</a:t>
            </a:r>
            <a:r>
              <a:rPr lang="en-US" dirty="0"/>
              <a:t>”) ⇒</a:t>
            </a:r>
            <a:r>
              <a:rPr lang="en-US" i="1" dirty="0"/>
              <a:t> </a:t>
            </a:r>
            <a:r>
              <a:rPr lang="en-US" dirty="0"/>
              <a:t>Organization Name </a:t>
            </a:r>
          </a:p>
          <a:p>
            <a:pPr lvl="1"/>
            <a:r>
              <a:rPr lang="en-US" dirty="0"/>
              <a:t>Alternatively, if we have a feature such as </a:t>
            </a:r>
            <a:r>
              <a:rPr lang="en-US" i="1" dirty="0"/>
              <a:t>Dictionary-Class </a:t>
            </a:r>
            <a:r>
              <a:rPr lang="en-US" dirty="0"/>
              <a:t>to describe such tokens</a:t>
            </a:r>
          </a:p>
          <a:p>
            <a:pPr lvl="3"/>
            <a:r>
              <a:rPr lang="en-US" dirty="0"/>
              <a:t>Ex. (Dictionary-Class = Titles, Orthography = </a:t>
            </a:r>
            <a:r>
              <a:rPr lang="en-US" i="1" dirty="0" err="1"/>
              <a:t>FirstCap</a:t>
            </a:r>
            <a:r>
              <a:rPr lang="en-US" dirty="0"/>
              <a:t>) ⇒</a:t>
            </a:r>
            <a:r>
              <a:rPr lang="en-US" i="1" dirty="0"/>
              <a:t> </a:t>
            </a:r>
            <a:r>
              <a:rPr lang="en-US" dirty="0"/>
              <a:t>Person Name</a:t>
            </a:r>
          </a:p>
          <a:p>
            <a:r>
              <a:rPr lang="en-US" dirty="0"/>
              <a:t>Conflict resolution</a:t>
            </a:r>
          </a:p>
          <a:p>
            <a:pPr lvl="1"/>
            <a:r>
              <a:rPr lang="en-US" dirty="0"/>
              <a:t>No ordering of rules, based on the policies about which type of rule is favored over the other (e.g., giving higher priority if matching a larger span of text)</a:t>
            </a:r>
          </a:p>
          <a:p>
            <a:pPr lvl="1"/>
            <a:r>
              <a:rPr lang="en-US" dirty="0"/>
              <a:t>Rules with greater precision and coverage are given priority</a:t>
            </a:r>
          </a:p>
        </p:txBody>
      </p:sp>
    </p:spTree>
    <p:extLst>
      <p:ext uri="{BB962C8B-B14F-4D97-AF65-F5344CB8AC3E}">
        <p14:creationId xmlns:p14="http://schemas.microsoft.com/office/powerpoint/2010/main" val="4032353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a:bodyPr>
          <a:lstStyle/>
          <a:p>
            <a:r>
              <a:rPr lang="en-US" dirty="0"/>
              <a:t>Top-Down vs. Bottom-Up Rule Generation</a:t>
            </a:r>
          </a:p>
        </p:txBody>
      </p:sp>
      <p:sp>
        <p:nvSpPr>
          <p:cNvPr id="3" name="Content Placeholder 2"/>
          <p:cNvSpPr>
            <a:spLocks noGrp="1"/>
          </p:cNvSpPr>
          <p:nvPr>
            <p:ph idx="1"/>
          </p:nvPr>
        </p:nvSpPr>
        <p:spPr>
          <a:xfrm>
            <a:off x="546274" y="1110682"/>
            <a:ext cx="11190004" cy="5662980"/>
          </a:xfrm>
        </p:spPr>
        <p:txBody>
          <a:bodyPr/>
          <a:lstStyle/>
          <a:p>
            <a:pPr>
              <a:spcBef>
                <a:spcPts val="500"/>
              </a:spcBef>
            </a:pPr>
            <a:r>
              <a:rPr lang="en-US" dirty="0"/>
              <a:t>Top-Down (e.g., WHISK (</a:t>
            </a:r>
            <a:r>
              <a:rPr lang="en-US" dirty="0" err="1"/>
              <a:t>Soderland</a:t>
            </a:r>
            <a:r>
              <a:rPr lang="en-US" dirty="0"/>
              <a:t>, 1999))  </a:t>
            </a:r>
          </a:p>
          <a:p>
            <a:pPr lvl="1">
              <a:spcBef>
                <a:spcPts val="500"/>
              </a:spcBef>
            </a:pPr>
            <a:r>
              <a:rPr lang="en-US" dirty="0"/>
              <a:t>Starting with a seed instance of the tagged data, create the most general instance (e.g., using semantic classes, “title”) that covers the rule. Subsequently, terms are added to the antecedent of the rule one at a time, so as to minimize the expected error of the rule: similar to the </a:t>
            </a:r>
            <a:r>
              <a:rPr lang="en-US" i="1" dirty="0"/>
              <a:t>Learn-One-Rule </a:t>
            </a:r>
            <a:r>
              <a:rPr lang="en-US" dirty="0"/>
              <a:t> </a:t>
            </a:r>
          </a:p>
          <a:p>
            <a:pPr>
              <a:spcBef>
                <a:spcPts val="500"/>
              </a:spcBef>
            </a:pPr>
            <a:r>
              <a:rPr lang="en-US" dirty="0"/>
              <a:t>Bottom-Up (e.g., Rapier (</a:t>
            </a:r>
            <a:r>
              <a:rPr lang="en-US" dirty="0" err="1"/>
              <a:t>Califf</a:t>
            </a:r>
            <a:r>
              <a:rPr lang="en-US" dirty="0"/>
              <a:t> and Mooney 2003), (LP)</a:t>
            </a:r>
            <a:r>
              <a:rPr lang="en-US" baseline="30000" dirty="0"/>
              <a:t>2 </a:t>
            </a:r>
            <a:r>
              <a:rPr lang="en-US" dirty="0"/>
              <a:t>(</a:t>
            </a:r>
            <a:r>
              <a:rPr lang="en-US" dirty="0" err="1"/>
              <a:t>Ciravegna</a:t>
            </a:r>
            <a:r>
              <a:rPr lang="en-US" dirty="0"/>
              <a:t>, 2001))</a:t>
            </a:r>
          </a:p>
          <a:p>
            <a:pPr lvl="1"/>
            <a:r>
              <a:rPr lang="en-US" dirty="0"/>
              <a:t>Starting with a specific instance, use it to construct an antecedent matching this instance exactly, and then generalize it</a:t>
            </a:r>
          </a:p>
          <a:p>
            <a:pPr lvl="1"/>
            <a:r>
              <a:rPr lang="en-US" dirty="0"/>
              <a:t>For example,</a:t>
            </a:r>
          </a:p>
          <a:p>
            <a:pPr marL="1079500" lvl="3" indent="-457200">
              <a:buFont typeface="+mj-lt"/>
              <a:buAutoNum type="arabicPeriod"/>
            </a:pPr>
            <a:r>
              <a:rPr lang="en-US" dirty="0"/>
              <a:t>(Token = “</a:t>
            </a:r>
            <a:r>
              <a:rPr lang="en-US" i="1" dirty="0"/>
              <a:t>Ms.</a:t>
            </a:r>
            <a:r>
              <a:rPr lang="en-US" dirty="0"/>
              <a:t>”, Orthography = </a:t>
            </a:r>
            <a:r>
              <a:rPr lang="en-US" i="1" dirty="0"/>
              <a:t>“Smith”</a:t>
            </a:r>
            <a:r>
              <a:rPr lang="en-US" dirty="0"/>
              <a:t>) ⇒</a:t>
            </a:r>
            <a:r>
              <a:rPr lang="en-US" i="1" dirty="0"/>
              <a:t> </a:t>
            </a:r>
            <a:r>
              <a:rPr lang="en-US" dirty="0"/>
              <a:t>Person Name</a:t>
            </a:r>
          </a:p>
          <a:p>
            <a:pPr marL="1079500" lvl="3" indent="-457200">
              <a:buFont typeface="+mj-lt"/>
              <a:buAutoNum type="arabicPeriod"/>
            </a:pPr>
            <a:r>
              <a:rPr lang="en-US" dirty="0"/>
              <a:t>(Token = “</a:t>
            </a:r>
            <a:r>
              <a:rPr lang="en-US" i="1" dirty="0"/>
              <a:t>Ms.</a:t>
            </a:r>
            <a:r>
              <a:rPr lang="en-US" dirty="0"/>
              <a:t>”, Orthography = </a:t>
            </a:r>
            <a:r>
              <a:rPr lang="en-US" i="1" dirty="0" err="1"/>
              <a:t>FirstCap</a:t>
            </a:r>
            <a:r>
              <a:rPr lang="en-US" dirty="0"/>
              <a:t>) ⇒</a:t>
            </a:r>
            <a:r>
              <a:rPr lang="en-US" i="1" dirty="0"/>
              <a:t> </a:t>
            </a:r>
            <a:r>
              <a:rPr lang="en-US" dirty="0"/>
              <a:t>Person Name</a:t>
            </a:r>
          </a:p>
          <a:p>
            <a:pPr marL="1079500" lvl="3" indent="-457200">
              <a:buFont typeface="+mj-lt"/>
              <a:buAutoNum type="arabicPeriod"/>
            </a:pPr>
            <a:r>
              <a:rPr lang="en-US" dirty="0"/>
              <a:t>(Dictionary-Class = Titles, Orthography = </a:t>
            </a:r>
            <a:r>
              <a:rPr lang="en-US" i="1" dirty="0" err="1"/>
              <a:t>FirstCap</a:t>
            </a:r>
            <a:r>
              <a:rPr lang="en-US" dirty="0"/>
              <a:t>) ⇒</a:t>
            </a:r>
            <a:r>
              <a:rPr lang="en-US" i="1" dirty="0"/>
              <a:t> </a:t>
            </a:r>
            <a:r>
              <a:rPr lang="en-US" dirty="0"/>
              <a:t>Person Name</a:t>
            </a:r>
          </a:p>
          <a:p>
            <a:pPr lvl="1"/>
            <a:r>
              <a:rPr lang="en-US" dirty="0"/>
              <a:t>In order to include the effect of context, the set of tokens preceding or following a particular pattern (e.g., (POS = VB)) is also included in the left-hand side of the rule</a:t>
            </a:r>
            <a:endParaRPr lang="en-US" sz="6000" dirty="0"/>
          </a:p>
        </p:txBody>
      </p:sp>
    </p:spTree>
    <p:extLst>
      <p:ext uri="{BB962C8B-B14F-4D97-AF65-F5344CB8AC3E}">
        <p14:creationId xmlns:p14="http://schemas.microsoft.com/office/powerpoint/2010/main" val="102416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Supervised Methods</a:t>
            </a:r>
          </a:p>
        </p:txBody>
      </p:sp>
      <p:sp>
        <p:nvSpPr>
          <p:cNvPr id="3" name="Content Placeholder 2"/>
          <p:cNvSpPr>
            <a:spLocks noGrp="1"/>
          </p:cNvSpPr>
          <p:nvPr>
            <p:ph idx="1"/>
          </p:nvPr>
        </p:nvSpPr>
        <p:spPr>
          <a:xfrm>
            <a:off x="528536" y="1103790"/>
            <a:ext cx="10861514" cy="5607728"/>
          </a:xfrm>
        </p:spPr>
        <p:txBody>
          <a:bodyPr/>
          <a:lstStyle/>
          <a:p>
            <a:r>
              <a:rPr lang="en-US" sz="2400" dirty="0"/>
              <a:t>Typical methods: Handcrafted Features + Conditional Random Fields</a:t>
            </a:r>
          </a:p>
          <a:p>
            <a:pPr lvl="1"/>
            <a:r>
              <a:rPr lang="en-US" sz="2000" dirty="0"/>
              <a:t>A good tutorial: An Introduction to Conditional Random Fields for Relational Learning: </a:t>
            </a:r>
            <a:r>
              <a:rPr lang="en-US" sz="2000" dirty="0">
                <a:hlinkClick r:id="rId2"/>
              </a:rPr>
              <a:t>https://people.cs.umass.edu/~mccallum/papers/crf-tutorial.pdf</a:t>
            </a:r>
            <a:r>
              <a:rPr lang="en-US" sz="2000" dirty="0"/>
              <a:t> by C. Sutton and A. McCallum</a:t>
            </a:r>
          </a:p>
          <a:p>
            <a:r>
              <a:rPr lang="en-US" sz="2400" dirty="0"/>
              <a:t>Popular Tools</a:t>
            </a:r>
          </a:p>
          <a:p>
            <a:pPr lvl="1"/>
            <a:r>
              <a:rPr lang="en-US" sz="2400" dirty="0"/>
              <a:t>Stanford NER (</a:t>
            </a:r>
            <a:r>
              <a:rPr lang="en-US" sz="2400" dirty="0" err="1"/>
              <a:t>Finkel</a:t>
            </a:r>
            <a:r>
              <a:rPr lang="en-US" sz="2400" dirty="0"/>
              <a:t> et al., ACL’05)</a:t>
            </a:r>
          </a:p>
          <a:p>
            <a:pPr lvl="2"/>
            <a:r>
              <a:rPr lang="en-US" sz="2400" dirty="0">
                <a:hlinkClick r:id="rId3"/>
              </a:rPr>
              <a:t>https://nlp.stanford.edu/software/CRF-NER.shtml</a:t>
            </a:r>
            <a:endParaRPr lang="en-US" sz="2400" dirty="0"/>
          </a:p>
          <a:p>
            <a:pPr lvl="1"/>
            <a:r>
              <a:rPr lang="en-US" sz="2400" dirty="0"/>
              <a:t>Ohio State University Twitter NER (Ritter et al., EMNLP’11, KDD’12)</a:t>
            </a:r>
          </a:p>
          <a:p>
            <a:pPr lvl="2"/>
            <a:r>
              <a:rPr lang="en-US" sz="2400" dirty="0">
                <a:hlinkClick r:id="rId4"/>
              </a:rPr>
              <a:t>https://github.com/aritter/twitter_nlp</a:t>
            </a:r>
            <a:endParaRPr lang="en-US" sz="2400" dirty="0"/>
          </a:p>
          <a:p>
            <a:r>
              <a:rPr lang="en-US" sz="2400" dirty="0"/>
              <a:t>Labeling Scheme</a:t>
            </a:r>
          </a:p>
          <a:p>
            <a:pPr lvl="1"/>
            <a:r>
              <a:rPr lang="en-US" sz="2400" dirty="0"/>
              <a:t>BIO</a:t>
            </a:r>
          </a:p>
          <a:p>
            <a:pPr lvl="1"/>
            <a:r>
              <a:rPr lang="en-US" sz="2400" dirty="0"/>
              <a:t>BIOES</a:t>
            </a:r>
          </a:p>
          <a:p>
            <a:r>
              <a:rPr lang="is-IS" sz="2400" dirty="0"/>
              <a:t>Capture of useful features by feature engineering</a:t>
            </a:r>
          </a:p>
          <a:p>
            <a:r>
              <a:rPr lang="is-IS" sz="2400" dirty="0"/>
              <a:t>Exploring many classification methods: Naive Bayes, random forest, HMM, CRF</a:t>
            </a:r>
            <a:endParaRPr lang="en-US" dirty="0"/>
          </a:p>
        </p:txBody>
      </p:sp>
    </p:spTree>
    <p:extLst>
      <p:ext uri="{BB962C8B-B14F-4D97-AF65-F5344CB8AC3E}">
        <p14:creationId xmlns:p14="http://schemas.microsoft.com/office/powerpoint/2010/main" val="32727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0983" y="302491"/>
            <a:ext cx="11369963" cy="738909"/>
          </a:xfrm>
        </p:spPr>
        <p:txBody>
          <a:bodyPr/>
          <a:lstStyle/>
          <a:p>
            <a:r>
              <a:rPr lang="en-US" dirty="0"/>
              <a:t>Classical Supervised Methods: Training Data</a:t>
            </a:r>
            <a:endParaRPr lang="zh-CN" altLang="en-US" b="1" dirty="0"/>
          </a:p>
        </p:txBody>
      </p:sp>
      <p:sp>
        <p:nvSpPr>
          <p:cNvPr id="4" name="Content Placeholder 3"/>
          <p:cNvSpPr>
            <a:spLocks noGrp="1"/>
          </p:cNvSpPr>
          <p:nvPr>
            <p:ph idx="1"/>
          </p:nvPr>
        </p:nvSpPr>
        <p:spPr>
          <a:xfrm>
            <a:off x="392546" y="1187813"/>
            <a:ext cx="11406908" cy="4982167"/>
          </a:xfrm>
        </p:spPr>
        <p:txBody>
          <a:bodyPr/>
          <a:lstStyle/>
          <a:p>
            <a:r>
              <a:rPr lang="en-US" sz="2400" dirty="0"/>
              <a:t>Sequence labeling framework: In token-level classification, an entity with multiple consecutive tokens can be tagged with different types of tokens </a:t>
            </a:r>
          </a:p>
          <a:p>
            <a:r>
              <a:rPr lang="en-US" sz="2400" dirty="0"/>
              <a:t>Two popular schemes</a:t>
            </a:r>
          </a:p>
          <a:p>
            <a:pPr lvl="1"/>
            <a:r>
              <a:rPr lang="en-US" sz="2400" dirty="0"/>
              <a:t>BIO: </a:t>
            </a:r>
            <a:r>
              <a:rPr lang="en-US" sz="2400" b="1" dirty="0"/>
              <a:t>B</a:t>
            </a:r>
            <a:r>
              <a:rPr lang="en-US" sz="2400" dirty="0"/>
              <a:t>egin, </a:t>
            </a:r>
            <a:r>
              <a:rPr lang="en-US" sz="2400" b="1" dirty="0"/>
              <a:t>I</a:t>
            </a:r>
            <a:r>
              <a:rPr lang="en-US" sz="2400" dirty="0"/>
              <a:t>n, </a:t>
            </a:r>
            <a:r>
              <a:rPr lang="en-US" sz="2400" b="1" dirty="0"/>
              <a:t>O</a:t>
            </a:r>
            <a:r>
              <a:rPr lang="en-US" sz="2400" dirty="0"/>
              <a:t>ut</a:t>
            </a:r>
          </a:p>
          <a:p>
            <a:pPr lvl="1"/>
            <a:r>
              <a:rPr lang="en-US" sz="2400" dirty="0"/>
              <a:t>BIOES: </a:t>
            </a:r>
            <a:r>
              <a:rPr lang="en-US" sz="2400" b="1" dirty="0"/>
              <a:t>B</a:t>
            </a:r>
            <a:r>
              <a:rPr lang="en-US" sz="2400" dirty="0"/>
              <a:t>egin, </a:t>
            </a:r>
            <a:r>
              <a:rPr lang="en-US" sz="2400" b="1" dirty="0"/>
              <a:t>I</a:t>
            </a:r>
            <a:r>
              <a:rPr lang="en-US" sz="2400" dirty="0"/>
              <a:t>n, </a:t>
            </a:r>
            <a:r>
              <a:rPr lang="en-US" sz="2400" b="1" dirty="0"/>
              <a:t>O</a:t>
            </a:r>
            <a:r>
              <a:rPr lang="en-US" sz="2400" dirty="0"/>
              <a:t>ut, </a:t>
            </a:r>
            <a:r>
              <a:rPr lang="en-US" sz="2400" b="1" dirty="0"/>
              <a:t>E</a:t>
            </a:r>
            <a:r>
              <a:rPr lang="en-US" sz="2400" dirty="0"/>
              <a:t>nd, </a:t>
            </a:r>
            <a:r>
              <a:rPr lang="en-US" sz="2400" b="1" dirty="0"/>
              <a:t>S</a:t>
            </a:r>
            <a:r>
              <a:rPr lang="en-US" sz="2400" dirty="0"/>
              <a:t>ingleton</a:t>
            </a:r>
          </a:p>
          <a:p>
            <a:pPr lvl="1"/>
            <a:r>
              <a:rPr lang="en-US" sz="2400" dirty="0"/>
              <a:t>BIOES is arguably better than BIO (</a:t>
            </a:r>
            <a:r>
              <a:rPr lang="en-US" sz="2400" dirty="0" err="1"/>
              <a:t>Ratinov</a:t>
            </a:r>
            <a:r>
              <a:rPr lang="en-US" sz="2400" dirty="0"/>
              <a:t> and Roth, ACL 09)</a:t>
            </a:r>
          </a:p>
          <a:p>
            <a:r>
              <a:rPr lang="en-US" sz="2400" dirty="0"/>
              <a:t>Example</a:t>
            </a:r>
          </a:p>
          <a:p>
            <a:pPr lvl="1"/>
            <a:r>
              <a:rPr lang="en-US" sz="2400" dirty="0">
                <a:ea typeface="Consolas" charset="0"/>
                <a:cs typeface="Consolas" charset="0"/>
              </a:rPr>
              <a:t>LABELS: 	 [Jim]</a:t>
            </a:r>
            <a:r>
              <a:rPr lang="en-US" sz="2400" baseline="-25000" dirty="0">
                <a:ea typeface="Consolas" charset="0"/>
                <a:cs typeface="Consolas" charset="0"/>
              </a:rPr>
              <a:t>Person</a:t>
            </a:r>
            <a:r>
              <a:rPr lang="en-US" sz="2400" dirty="0">
                <a:ea typeface="Consolas" charset="0"/>
                <a:cs typeface="Consolas" charset="0"/>
              </a:rPr>
              <a:t> bought 300 shares of	[Acme 	Corp.]</a:t>
            </a:r>
            <a:r>
              <a:rPr lang="en-US" sz="2400" baseline="-25000" dirty="0">
                <a:ea typeface="Consolas" charset="0"/>
                <a:cs typeface="Consolas" charset="0"/>
              </a:rPr>
              <a:t>Organization</a:t>
            </a:r>
            <a:r>
              <a:rPr lang="en-US" sz="2400" dirty="0">
                <a:ea typeface="Consolas" charset="0"/>
                <a:cs typeface="Consolas" charset="0"/>
              </a:rPr>
              <a:t> in [2006]</a:t>
            </a:r>
            <a:r>
              <a:rPr lang="en-US" sz="2400" baseline="-25000" dirty="0">
                <a:ea typeface="Consolas" charset="0"/>
                <a:cs typeface="Consolas" charset="0"/>
              </a:rPr>
              <a:t>Time</a:t>
            </a:r>
            <a:r>
              <a:rPr lang="en-US" sz="2400" dirty="0">
                <a:ea typeface="Consolas" charset="0"/>
                <a:cs typeface="Consolas" charset="0"/>
              </a:rPr>
              <a:t>.</a:t>
            </a:r>
          </a:p>
          <a:p>
            <a:pPr lvl="1"/>
            <a:r>
              <a:rPr lang="en-US" sz="2400" dirty="0">
                <a:ea typeface="Consolas" charset="0"/>
                <a:cs typeface="Consolas" charset="0"/>
              </a:rPr>
              <a:t>TOKNES:	 Jim       bought     300 shares of 	Acme  	Corp.          	in  2006    .</a:t>
            </a:r>
          </a:p>
          <a:p>
            <a:pPr lvl="1"/>
            <a:r>
              <a:rPr lang="en-US" sz="2400" dirty="0">
                <a:ea typeface="Consolas" charset="0"/>
                <a:cs typeface="Consolas" charset="0"/>
              </a:rPr>
              <a:t>BIO:    	 B-PER     O              O   O      </a:t>
            </a:r>
            <a:r>
              <a:rPr lang="en-US" sz="2400" dirty="0" err="1">
                <a:ea typeface="Consolas" charset="0"/>
                <a:cs typeface="Consolas" charset="0"/>
              </a:rPr>
              <a:t>O</a:t>
            </a:r>
            <a:r>
              <a:rPr lang="en-US" sz="2400" dirty="0">
                <a:ea typeface="Consolas" charset="0"/>
                <a:cs typeface="Consolas" charset="0"/>
              </a:rPr>
              <a:t>  		B-ORG 	I-ORG          	O   B-Time  O</a:t>
            </a:r>
          </a:p>
          <a:p>
            <a:pPr lvl="1"/>
            <a:r>
              <a:rPr lang="en-US" sz="2400" dirty="0">
                <a:ea typeface="Consolas" charset="0"/>
                <a:cs typeface="Consolas" charset="0"/>
              </a:rPr>
              <a:t>BIOES:  	 S-PER     O              O   O      </a:t>
            </a:r>
            <a:r>
              <a:rPr lang="en-US" sz="2400" dirty="0" err="1">
                <a:ea typeface="Consolas" charset="0"/>
                <a:cs typeface="Consolas" charset="0"/>
              </a:rPr>
              <a:t>O</a:t>
            </a:r>
            <a:r>
              <a:rPr lang="en-US" sz="2400" dirty="0">
                <a:ea typeface="Consolas" charset="0"/>
                <a:cs typeface="Consolas" charset="0"/>
              </a:rPr>
              <a:t>  		B-ORG 	E-ORG          	O   S-Time  O</a:t>
            </a:r>
          </a:p>
        </p:txBody>
      </p:sp>
    </p:spTree>
    <p:extLst>
      <p:ext uri="{BB962C8B-B14F-4D97-AF65-F5344CB8AC3E}">
        <p14:creationId xmlns:p14="http://schemas.microsoft.com/office/powerpoint/2010/main" val="163651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710" y="1195584"/>
            <a:ext cx="10891490" cy="5483009"/>
          </a:xfrm>
        </p:spPr>
        <p:txBody>
          <a:bodyPr/>
          <a:lstStyle/>
          <a:p>
            <a:pPr>
              <a:spcBef>
                <a:spcPts val="400"/>
              </a:spcBef>
            </a:pPr>
            <a:r>
              <a:rPr lang="en-US" altLang="zh-CN" sz="2400" dirty="0">
                <a:ea typeface="宋体" pitchFamily="2" charset="-122"/>
              </a:rPr>
              <a:t>N-gram: Unigram, bigram and trigram token sequences in the context window</a:t>
            </a:r>
          </a:p>
          <a:p>
            <a:r>
              <a:rPr lang="en-US" altLang="zh-CN" sz="2400" dirty="0"/>
              <a:t>Case and Shape: Capitalization and morphology analysis based features</a:t>
            </a:r>
          </a:p>
          <a:p>
            <a:pPr>
              <a:spcBef>
                <a:spcPts val="400"/>
              </a:spcBef>
            </a:pPr>
            <a:r>
              <a:rPr lang="is-IS" sz="2400" dirty="0"/>
              <a:t>Character n-grams or subwords: Useful for unknown words</a:t>
            </a:r>
          </a:p>
          <a:p>
            <a:pPr lvl="1">
              <a:spcBef>
                <a:spcPts val="400"/>
              </a:spcBef>
            </a:pPr>
            <a:r>
              <a:rPr lang="is-IS" sz="2400" dirty="0"/>
              <a:t>Lemmazation/Stemming/Word Shape</a:t>
            </a:r>
          </a:p>
          <a:p>
            <a:pPr>
              <a:spcBef>
                <a:spcPts val="400"/>
              </a:spcBef>
            </a:pPr>
            <a:r>
              <a:rPr lang="en-US" altLang="zh-CN" sz="2400" dirty="0">
                <a:ea typeface="宋体" pitchFamily="2" charset="-122"/>
              </a:rPr>
              <a:t>Word clusters/embeddings/</a:t>
            </a:r>
            <a:r>
              <a:rPr lang="is-IS" sz="2400" dirty="0"/>
              <a:t>Context Features (</a:t>
            </a:r>
            <a:r>
              <a:rPr lang="en-US" sz="2400" dirty="0"/>
              <a:t>E.g., L</a:t>
            </a:r>
            <a:r>
              <a:rPr lang="is-IS" sz="2400" dirty="0"/>
              <a:t>eft/right 4 words</a:t>
            </a:r>
            <a:r>
              <a:rPr lang="en-US" sz="2400" dirty="0"/>
              <a:t>)</a:t>
            </a:r>
          </a:p>
          <a:p>
            <a:pPr>
              <a:spcBef>
                <a:spcPts val="400"/>
              </a:spcBef>
            </a:pPr>
            <a:r>
              <a:rPr lang="is-IS" sz="2400" dirty="0"/>
              <a:t>WordNet Clusters: Semanticly similar words</a:t>
            </a:r>
          </a:p>
          <a:p>
            <a:pPr>
              <a:spcBef>
                <a:spcPts val="400"/>
              </a:spcBef>
            </a:pPr>
            <a:r>
              <a:rPr lang="en-US" altLang="zh-CN" sz="2400" dirty="0"/>
              <a:t>Gazetteers: person names, organizations, countries and cities, titles, idioms, etc.</a:t>
            </a:r>
          </a:p>
          <a:p>
            <a:pPr>
              <a:spcBef>
                <a:spcPts val="400"/>
              </a:spcBef>
            </a:pPr>
            <a:r>
              <a:rPr lang="is-IS" sz="2400" dirty="0"/>
              <a:t>Dictionaries: Domain-specific dictionaries</a:t>
            </a:r>
            <a:endParaRPr lang="en-US" altLang="zh-CN" sz="2400" dirty="0"/>
          </a:p>
          <a:p>
            <a:pPr>
              <a:spcBef>
                <a:spcPts val="400"/>
              </a:spcBef>
            </a:pPr>
            <a:r>
              <a:rPr lang="en-US" altLang="zh-CN" sz="2400" dirty="0"/>
              <a:t>Part-of-Speech: POS tags of the context words</a:t>
            </a:r>
            <a:endParaRPr lang="is-IS" sz="2400" dirty="0"/>
          </a:p>
          <a:p>
            <a:pPr>
              <a:spcBef>
                <a:spcPts val="400"/>
              </a:spcBef>
            </a:pPr>
            <a:r>
              <a:rPr lang="en-US" altLang="zh-CN" sz="2400" dirty="0">
                <a:ea typeface="宋体" pitchFamily="2" charset="-122"/>
              </a:rPr>
              <a:t>Chunking: NP and VP Chunking tags</a:t>
            </a:r>
          </a:p>
          <a:p>
            <a:pPr>
              <a:spcBef>
                <a:spcPts val="400"/>
              </a:spcBef>
            </a:pPr>
            <a:r>
              <a:rPr lang="en-US" altLang="zh-CN" sz="2400" dirty="0">
                <a:ea typeface="宋体" pitchFamily="2" charset="-122"/>
              </a:rPr>
              <a:t>Global feature: Sentence level and document level structure/position features</a:t>
            </a:r>
          </a:p>
          <a:p>
            <a:r>
              <a:rPr lang="is-IS" sz="2400" dirty="0"/>
              <a:t>Brown Clusters: Data-driven similar words/Alleviate sparsity issues</a:t>
            </a:r>
          </a:p>
          <a:p>
            <a:pPr lvl="1"/>
            <a:endParaRPr lang="is-IS" dirty="0"/>
          </a:p>
          <a:p>
            <a:pPr>
              <a:spcBef>
                <a:spcPts val="400"/>
              </a:spcBef>
            </a:pPr>
            <a:endParaRPr lang="en-US" altLang="zh-CN" sz="2400" dirty="0">
              <a:ea typeface="宋体" pitchFamily="2" charset="-122"/>
            </a:endParaRPr>
          </a:p>
          <a:p>
            <a:pPr>
              <a:spcBef>
                <a:spcPts val="400"/>
              </a:spcBef>
            </a:pPr>
            <a:endParaRPr lang="en-US" altLang="zh-CN" dirty="0"/>
          </a:p>
        </p:txBody>
      </p:sp>
      <p:sp>
        <p:nvSpPr>
          <p:cNvPr id="6" name="Title 1"/>
          <p:cNvSpPr>
            <a:spLocks noGrp="1"/>
          </p:cNvSpPr>
          <p:nvPr>
            <p:ph type="title"/>
          </p:nvPr>
        </p:nvSpPr>
        <p:spPr/>
        <p:txBody>
          <a:bodyPr>
            <a:normAutofit fontScale="90000"/>
          </a:bodyPr>
          <a:lstStyle/>
          <a:p>
            <a:pPr>
              <a:defRPr/>
            </a:pPr>
            <a:r>
              <a:rPr lang="en-US" dirty="0"/>
              <a:t>Classical Supervised Methods: Feature Engineering</a:t>
            </a:r>
            <a:endParaRPr lang="en-US" altLang="en-US" b="1" kern="0" dirty="0"/>
          </a:p>
        </p:txBody>
      </p:sp>
    </p:spTree>
    <p:extLst>
      <p:ext uri="{BB962C8B-B14F-4D97-AF65-F5344CB8AC3E}">
        <p14:creationId xmlns:p14="http://schemas.microsoft.com/office/powerpoint/2010/main" val="10071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pPr>
              <a:defRPr/>
            </a:pPr>
            <a:r>
              <a:rPr kumimoji="1" lang="en-US" altLang="zh-CN" b="1" dirty="0"/>
              <a:t>Traditional NLP Approach: Feature Engineering</a:t>
            </a:r>
            <a:endParaRPr lang="en-US" altLang="en-US" b="1" kern="0" dirty="0"/>
          </a:p>
        </p:txBody>
      </p:sp>
      <p:graphicFrame>
        <p:nvGraphicFramePr>
          <p:cNvPr id="4" name="Group 94"/>
          <p:cNvGraphicFramePr>
            <a:graphicFrameLocks noGrp="1"/>
          </p:cNvGraphicFramePr>
          <p:nvPr/>
        </p:nvGraphicFramePr>
        <p:xfrm>
          <a:off x="1008527" y="1568140"/>
          <a:ext cx="9412944" cy="5225796"/>
        </p:xfrm>
        <a:graphic>
          <a:graphicData uri="http://schemas.openxmlformats.org/drawingml/2006/table">
            <a:tbl>
              <a:tblPr/>
              <a:tblGrid>
                <a:gridCol w="1499117">
                  <a:extLst>
                    <a:ext uri="{9D8B030D-6E8A-4147-A177-3AD203B41FA5}">
                      <a16:colId xmlns:a16="http://schemas.microsoft.com/office/drawing/2014/main" val="20000"/>
                    </a:ext>
                  </a:extLst>
                </a:gridCol>
                <a:gridCol w="1408548">
                  <a:extLst>
                    <a:ext uri="{9D8B030D-6E8A-4147-A177-3AD203B41FA5}">
                      <a16:colId xmlns:a16="http://schemas.microsoft.com/office/drawing/2014/main" val="20001"/>
                    </a:ext>
                  </a:extLst>
                </a:gridCol>
                <a:gridCol w="6505279">
                  <a:extLst>
                    <a:ext uri="{9D8B030D-6E8A-4147-A177-3AD203B41FA5}">
                      <a16:colId xmlns:a16="http://schemas.microsoft.com/office/drawing/2014/main" val="20002"/>
                    </a:ext>
                  </a:extLst>
                </a:gridCol>
              </a:tblGrid>
              <a:tr h="304800">
                <a:tc gridSpan="2">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Mention/Concept Attribute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endParaRPr lang="en-US"/>
                    </a:p>
                  </a:txBody>
                  <a:tcPr/>
                </a:tc>
                <a:tc>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Description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307975">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Spelling match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Exact string match, acronym match, alias match, string matching…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238">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Name pairs mined from KB text redirect and disambiguation pages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0975">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Name Gazetteer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Organization and geo-political entity abbreviation gazetteers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6063">
                <a:tc rowSpan="5">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Document surface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Lexical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Words in KB facts, KB text, mention name, mention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063">
                <a:tc vMerge="1">
                  <a:txBody>
                    <a:bodyPr/>
                    <a:lstStyle/>
                    <a:p>
                      <a:endParaRPr lang="en-US"/>
                    </a:p>
                  </a:txBody>
                  <a:tcPr/>
                </a:tc>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Tf.idf of words and ngrams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7650">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Position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Mention name appears early in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7650">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Genre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Genre of the mention text (newswire, blog,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80975">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Local 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Lexical and part-of-speech tags of context words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7650">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Entity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20" b="0" i="0" u="none" strike="noStrike" cap="none" normalizeH="0" baseline="0">
                          <a:ln>
                            <a:noFill/>
                          </a:ln>
                          <a:solidFill>
                            <a:schemeClr val="tx1"/>
                          </a:solidFill>
                          <a:effectLst/>
                          <a:latin typeface="Calibri"/>
                          <a:ea typeface="SimSun" pitchFamily="2" charset="-122"/>
                          <a:cs typeface="Calibri"/>
                        </a:rPr>
                        <a:t>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Mention concept type, subtype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7650">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Relation/Event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Concepts co-occurred, attributes/relations/events with mention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80975">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Coreference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Co-reference links between the source document and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7650">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Profiling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Slot fills of the mention, concept attributes stored in KB </a:t>
                      </a:r>
                      <a:r>
                        <a:rPr kumimoji="0" lang="en-US" sz="1520" b="0" i="0" u="none" strike="noStrike" cap="none" normalizeH="0" baseline="0" dirty="0" err="1">
                          <a:ln>
                            <a:noFill/>
                          </a:ln>
                          <a:solidFill>
                            <a:schemeClr val="tx1"/>
                          </a:solidFill>
                          <a:effectLst/>
                          <a:latin typeface="Calibri"/>
                          <a:ea typeface="SimSun" pitchFamily="2" charset="-122"/>
                          <a:cs typeface="Calibri"/>
                        </a:rPr>
                        <a:t>infobox</a:t>
                      </a:r>
                      <a:endParaRPr kumimoji="0" lang="en-US" sz="1520" b="0" i="0" u="none" strike="noStrike" cap="none" normalizeH="0" baseline="0" dirty="0">
                        <a:ln>
                          <a:noFill/>
                        </a:ln>
                        <a:solidFill>
                          <a:schemeClr val="tx1"/>
                        </a:solidFill>
                        <a:effectLst/>
                        <a:latin typeface="Calibri"/>
                        <a:ea typeface="SimSun" pitchFamily="2" charset="-122"/>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49238">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Concept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Ontology extracted from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47650">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Topic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Topics (identity and lexical similarity) for the mention text and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47650">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Attributes extracted from hyperlink graphs of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47650">
                <a:tc row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Popularity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Web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Top KB text ranked by search engine and its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47650">
                <a:tc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a:ln>
                            <a:noFill/>
                          </a:ln>
                          <a:solidFill>
                            <a:schemeClr val="tx1"/>
                          </a:solidFill>
                          <a:effectLst/>
                          <a:latin typeface="Calibri"/>
                          <a:ea typeface="SimSun" pitchFamily="2" charset="-122"/>
                          <a:cs typeface="Calibri"/>
                        </a:rPr>
                        <a:t>Frequency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a:ln>
                            <a:noFill/>
                          </a:ln>
                          <a:solidFill>
                            <a:schemeClr val="tx1"/>
                          </a:solidFill>
                          <a:effectLst/>
                          <a:latin typeface="Calibri"/>
                          <a:ea typeface="SimSun" pitchFamily="2" charset="-122"/>
                          <a:cs typeface="Calibri"/>
                        </a:rPr>
                        <a:t>Frequency in KB texts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bl>
          </a:graphicData>
        </a:graphic>
      </p:graphicFrame>
      <p:sp>
        <p:nvSpPr>
          <p:cNvPr id="5" name="Content Placeholder 2"/>
          <p:cNvSpPr txBox="1">
            <a:spLocks/>
          </p:cNvSpPr>
          <p:nvPr/>
        </p:nvSpPr>
        <p:spPr>
          <a:xfrm>
            <a:off x="605118" y="1206316"/>
            <a:ext cx="9272977" cy="5483009"/>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altLang="zh-CN" sz="1800" dirty="0">
                <a:solidFill>
                  <a:srgbClr val="000000"/>
                </a:solidFill>
              </a:rPr>
              <a:t>Typical Entity Linking Features (</a:t>
            </a:r>
            <a:r>
              <a:rPr lang="en-US" altLang="zh-CN" sz="1800" dirty="0" err="1">
                <a:solidFill>
                  <a:srgbClr val="000000"/>
                </a:solidFill>
              </a:rPr>
              <a:t>Ji</a:t>
            </a:r>
            <a:r>
              <a:rPr lang="en-US" altLang="zh-CN" sz="1800" dirty="0">
                <a:solidFill>
                  <a:srgbClr val="000000"/>
                </a:solidFill>
              </a:rPr>
              <a:t> et al., 2011)</a:t>
            </a:r>
          </a:p>
        </p:txBody>
      </p:sp>
    </p:spTree>
    <p:extLst>
      <p:ext uri="{BB962C8B-B14F-4D97-AF65-F5344CB8AC3E}">
        <p14:creationId xmlns:p14="http://schemas.microsoft.com/office/powerpoint/2010/main" val="3266271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305BF2D-07D7-4196-B49E-0ED13F6A0AAF}"/>
              </a:ext>
            </a:extLst>
          </p:cNvPr>
          <p:cNvSpPr txBox="1">
            <a:spLocks/>
          </p:cNvSpPr>
          <p:nvPr/>
        </p:nvSpPr>
        <p:spPr>
          <a:xfrm>
            <a:off x="106532" y="2074097"/>
            <a:ext cx="3701988" cy="2753261"/>
          </a:xfrm>
          <a:prstGeom prst="rect">
            <a:avLst/>
          </a:prstGeom>
          <a:solidFill>
            <a:srgbClr val="FFFF99"/>
          </a:solidFill>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marL="276219" lvl="1" indent="0">
              <a:buNone/>
            </a:pPr>
            <a:r>
              <a:rPr lang="en-US" sz="2000" dirty="0"/>
              <a:t>A comparison</a:t>
            </a:r>
          </a:p>
          <a:p>
            <a:pPr lvl="1"/>
            <a:r>
              <a:rPr lang="en-US" sz="2000" dirty="0"/>
              <a:t>Naïve Bayes is generative, based on a model of the joint distribution p(y, x)</a:t>
            </a:r>
          </a:p>
          <a:p>
            <a:pPr lvl="1"/>
            <a:r>
              <a:rPr lang="en-US" sz="2000" dirty="0"/>
              <a:t>Logistic regression is discriminative, based on a model of the conditional distribution p(</a:t>
            </a:r>
            <a:r>
              <a:rPr lang="en-US" sz="2000" dirty="0" err="1"/>
              <a:t>y|x</a:t>
            </a:r>
            <a:r>
              <a:rPr lang="en-US" sz="2000" dirty="0"/>
              <a:t>)</a:t>
            </a:r>
          </a:p>
        </p:txBody>
      </p:sp>
      <p:sp>
        <p:nvSpPr>
          <p:cNvPr id="2" name="Title 1">
            <a:extLst>
              <a:ext uri="{FF2B5EF4-FFF2-40B4-BE49-F238E27FC236}">
                <a16:creationId xmlns:a16="http://schemas.microsoft.com/office/drawing/2014/main" id="{6B1696FD-67CE-4106-B545-4DAB2CBE5DAB}"/>
              </a:ext>
            </a:extLst>
          </p:cNvPr>
          <p:cNvSpPr>
            <a:spLocks noGrp="1"/>
          </p:cNvSpPr>
          <p:nvPr>
            <p:ph type="title"/>
          </p:nvPr>
        </p:nvSpPr>
        <p:spPr/>
        <p:txBody>
          <a:bodyPr/>
          <a:lstStyle/>
          <a:p>
            <a:r>
              <a:rPr lang="en-US" dirty="0"/>
              <a:t>Conditional Random Field (CRF)</a:t>
            </a:r>
          </a:p>
        </p:txBody>
      </p:sp>
      <p:sp>
        <p:nvSpPr>
          <p:cNvPr id="3" name="Content Placeholder 2">
            <a:extLst>
              <a:ext uri="{FF2B5EF4-FFF2-40B4-BE49-F238E27FC236}">
                <a16:creationId xmlns:a16="http://schemas.microsoft.com/office/drawing/2014/main" id="{2BA854BD-3570-4B95-8144-BDA2216AF980}"/>
              </a:ext>
            </a:extLst>
          </p:cNvPr>
          <p:cNvSpPr>
            <a:spLocks noGrp="1"/>
          </p:cNvSpPr>
          <p:nvPr>
            <p:ph idx="1"/>
          </p:nvPr>
        </p:nvSpPr>
        <p:spPr>
          <a:xfrm>
            <a:off x="350983" y="1219200"/>
            <a:ext cx="11406908" cy="811442"/>
          </a:xfrm>
        </p:spPr>
        <p:txBody>
          <a:bodyPr/>
          <a:lstStyle/>
          <a:p>
            <a:r>
              <a:rPr lang="en-US" sz="2400" dirty="0"/>
              <a:t>CRF: A conditional random field is a conditional distribution p(</a:t>
            </a:r>
            <a:r>
              <a:rPr lang="en-US" sz="2400" dirty="0" err="1"/>
              <a:t>y|x</a:t>
            </a:r>
            <a:r>
              <a:rPr lang="en-US" sz="2400" dirty="0"/>
              <a:t>) with an associated graphical structure</a:t>
            </a:r>
          </a:p>
        </p:txBody>
      </p:sp>
      <p:pic>
        <p:nvPicPr>
          <p:cNvPr id="4" name="Picture 3">
            <a:extLst>
              <a:ext uri="{FF2B5EF4-FFF2-40B4-BE49-F238E27FC236}">
                <a16:creationId xmlns:a16="http://schemas.microsoft.com/office/drawing/2014/main" id="{D9D7A5DB-0850-4124-8D1C-7C683251F6A1}"/>
              </a:ext>
            </a:extLst>
          </p:cNvPr>
          <p:cNvPicPr>
            <a:picLocks noChangeAspect="1"/>
          </p:cNvPicPr>
          <p:nvPr/>
        </p:nvPicPr>
        <p:blipFill>
          <a:blip r:embed="rId2"/>
          <a:stretch>
            <a:fillRect/>
          </a:stretch>
        </p:blipFill>
        <p:spPr>
          <a:xfrm>
            <a:off x="3703698" y="1682892"/>
            <a:ext cx="7873497" cy="3144466"/>
          </a:xfrm>
          <a:prstGeom prst="rect">
            <a:avLst/>
          </a:prstGeom>
        </p:spPr>
      </p:pic>
      <p:sp>
        <p:nvSpPr>
          <p:cNvPr id="5" name="TextBox 4">
            <a:extLst>
              <a:ext uri="{FF2B5EF4-FFF2-40B4-BE49-F238E27FC236}">
                <a16:creationId xmlns:a16="http://schemas.microsoft.com/office/drawing/2014/main" id="{D7F48925-B810-4A54-B7CE-CB04CF22B613}"/>
              </a:ext>
            </a:extLst>
          </p:cNvPr>
          <p:cNvSpPr txBox="1"/>
          <p:nvPr/>
        </p:nvSpPr>
        <p:spPr>
          <a:xfrm>
            <a:off x="3703698" y="4827358"/>
            <a:ext cx="8199149" cy="292388"/>
          </a:xfrm>
          <a:prstGeom prst="rect">
            <a:avLst/>
          </a:prstGeom>
          <a:solidFill>
            <a:srgbClr val="FFFF00"/>
          </a:solidFill>
        </p:spPr>
        <p:txBody>
          <a:bodyPr wrap="square" rtlCol="0">
            <a:spAutoFit/>
          </a:bodyPr>
          <a:lstStyle/>
          <a:p>
            <a:r>
              <a:rPr lang="en-US" sz="1300" dirty="0"/>
              <a:t>The relationship between naive Bayes, logistic regression, HMMs, linear-chain CRFs, generative models &amp; general CRFs</a:t>
            </a:r>
          </a:p>
        </p:txBody>
      </p:sp>
      <p:sp>
        <p:nvSpPr>
          <p:cNvPr id="10" name="Content Placeholder 2">
            <a:extLst>
              <a:ext uri="{FF2B5EF4-FFF2-40B4-BE49-F238E27FC236}">
                <a16:creationId xmlns:a16="http://schemas.microsoft.com/office/drawing/2014/main" id="{1E600311-0C73-458F-9881-209F5207ECB1}"/>
              </a:ext>
            </a:extLst>
          </p:cNvPr>
          <p:cNvSpPr txBox="1">
            <a:spLocks/>
          </p:cNvSpPr>
          <p:nvPr/>
        </p:nvSpPr>
        <p:spPr>
          <a:xfrm>
            <a:off x="392546" y="5119745"/>
            <a:ext cx="11328402" cy="1627283"/>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dirty="0"/>
              <a:t>Why CRF?  — A conditional distribution p(</a:t>
            </a:r>
            <a:r>
              <a:rPr lang="en-US" sz="2400" dirty="0" err="1"/>
              <a:t>y|x</a:t>
            </a:r>
            <a:r>
              <a:rPr lang="en-US" sz="2400" dirty="0"/>
              <a:t>) does not include a model of p(x), which is not needed for classification anyway</a:t>
            </a:r>
          </a:p>
          <a:p>
            <a:r>
              <a:rPr lang="en-US" sz="2400" dirty="0"/>
              <a:t>The difficulty in modeling p(x) is that it often contains many highly dependent features (e.g., in NER, capitalization, neighboring words, prefixes and suffixes, etc.)</a:t>
            </a:r>
          </a:p>
        </p:txBody>
      </p:sp>
    </p:spTree>
    <p:extLst>
      <p:ext uri="{BB962C8B-B14F-4D97-AF65-F5344CB8AC3E}">
        <p14:creationId xmlns:p14="http://schemas.microsoft.com/office/powerpoint/2010/main" val="21059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Supervised Methods: CRF</a:t>
            </a:r>
          </a:p>
        </p:txBody>
      </p:sp>
      <p:sp>
        <p:nvSpPr>
          <p:cNvPr id="3" name="Content Placeholder 2"/>
          <p:cNvSpPr>
            <a:spLocks noGrp="1"/>
          </p:cNvSpPr>
          <p:nvPr>
            <p:ph idx="1"/>
          </p:nvPr>
        </p:nvSpPr>
        <p:spPr>
          <a:xfrm>
            <a:off x="634657" y="1143972"/>
            <a:ext cx="11369963" cy="5564645"/>
          </a:xfrm>
        </p:spPr>
        <p:txBody>
          <a:bodyPr/>
          <a:lstStyle/>
          <a:p>
            <a:r>
              <a:rPr lang="en-US" sz="2400" dirty="0"/>
              <a:t>Conditional Random Field (CRF) model</a:t>
            </a:r>
          </a:p>
          <a:p>
            <a:pPr lvl="1"/>
            <a:r>
              <a:rPr lang="en-US" sz="2400" dirty="0"/>
              <a:t>CRFs are among the best performing models for information extraction</a:t>
            </a:r>
          </a:p>
          <a:p>
            <a:pPr lvl="1"/>
            <a:r>
              <a:rPr lang="en-US" sz="2400" dirty="0"/>
              <a:t>Capture the dependencies between labels</a:t>
            </a:r>
          </a:p>
          <a:p>
            <a:r>
              <a:rPr lang="en-US" sz="2400" dirty="0"/>
              <a:t>CRFs: </a:t>
            </a:r>
            <a:r>
              <a:rPr lang="en-US" sz="2400" i="1" dirty="0"/>
              <a:t>Undirected </a:t>
            </a:r>
            <a:r>
              <a:rPr lang="en-US" sz="2400" dirty="0"/>
              <a:t>graphical models because the dependency can occur in any direction</a:t>
            </a:r>
          </a:p>
          <a:p>
            <a:r>
              <a:rPr lang="en-US" sz="2400" dirty="0"/>
              <a:t>Goal: maximize </a:t>
            </a:r>
            <a:r>
              <a:rPr lang="en-US" sz="2400" i="1" dirty="0"/>
              <a:t>P</a:t>
            </a:r>
            <a:r>
              <a:rPr lang="en-US" sz="2400" dirty="0"/>
              <a:t>(</a:t>
            </a:r>
            <a:r>
              <a:rPr lang="en-US" sz="2400" i="1" dirty="0" err="1"/>
              <a:t>y</a:t>
            </a:r>
            <a:r>
              <a:rPr lang="en-US" sz="2400" dirty="0" err="1"/>
              <a:t>|</a:t>
            </a:r>
            <a:r>
              <a:rPr lang="en-US" sz="2400" i="1" dirty="0" err="1"/>
              <a:t>x</a:t>
            </a:r>
            <a:r>
              <a:rPr lang="en-US" sz="2400" dirty="0"/>
              <a:t>) for the label sequence </a:t>
            </a:r>
            <a:r>
              <a:rPr lang="es-ES" sz="2400" i="1" dirty="0"/>
              <a:t>y </a:t>
            </a:r>
            <a:r>
              <a:rPr lang="es-ES" sz="2400" dirty="0"/>
              <a:t>= (</a:t>
            </a:r>
            <a:r>
              <a:rPr lang="es-ES" sz="2400" i="1" dirty="0"/>
              <a:t>y</a:t>
            </a:r>
            <a:r>
              <a:rPr lang="es-ES" sz="2400" baseline="-25000" dirty="0"/>
              <a:t>1</a:t>
            </a:r>
            <a:r>
              <a:rPr lang="es-ES" sz="2400" dirty="0"/>
              <a:t> </a:t>
            </a:r>
            <a:r>
              <a:rPr lang="es-ES" sz="2400" i="1" dirty="0"/>
              <a:t>. . . </a:t>
            </a:r>
            <a:r>
              <a:rPr lang="es-ES" sz="2400" i="1" dirty="0" err="1"/>
              <a:t>y</a:t>
            </a:r>
            <a:r>
              <a:rPr lang="es-ES" sz="2400" i="1" baseline="-25000" dirty="0" err="1"/>
              <a:t>m</a:t>
            </a:r>
            <a:r>
              <a:rPr lang="es-ES" sz="2400" dirty="0"/>
              <a:t>) </a:t>
            </a:r>
            <a:r>
              <a:rPr lang="es-ES" sz="2400" dirty="0" err="1"/>
              <a:t>given</a:t>
            </a:r>
            <a:r>
              <a:rPr lang="es-ES" sz="2400" dirty="0"/>
              <a:t> </a:t>
            </a:r>
            <a:r>
              <a:rPr lang="es-ES" sz="2400" i="1" dirty="0"/>
              <a:t>x </a:t>
            </a:r>
            <a:r>
              <a:rPr lang="es-ES" sz="2400" dirty="0"/>
              <a:t>= (</a:t>
            </a:r>
            <a:r>
              <a:rPr lang="es-ES" sz="2400" i="1" dirty="0"/>
              <a:t>x</a:t>
            </a:r>
            <a:r>
              <a:rPr lang="es-ES" sz="2400" baseline="-25000" dirty="0"/>
              <a:t>1</a:t>
            </a:r>
            <a:r>
              <a:rPr lang="es-ES" sz="2400" dirty="0"/>
              <a:t> </a:t>
            </a:r>
            <a:r>
              <a:rPr lang="es-ES" sz="2400" i="1" dirty="0"/>
              <a:t>. . . </a:t>
            </a:r>
            <a:r>
              <a:rPr lang="es-ES" sz="2400" i="1" dirty="0" err="1"/>
              <a:t>x</a:t>
            </a:r>
            <a:r>
              <a:rPr lang="es-ES" sz="2400" i="1" baseline="-25000" dirty="0" err="1"/>
              <a:t>m</a:t>
            </a:r>
            <a:r>
              <a:rPr lang="es-ES" sz="2400" dirty="0"/>
              <a:t>)</a:t>
            </a:r>
          </a:p>
          <a:p>
            <a:pPr lvl="1"/>
            <a:r>
              <a:rPr lang="en-US" sz="2400" i="1" dirty="0"/>
              <a:t>P</a:t>
            </a:r>
            <a:r>
              <a:rPr lang="en-US" sz="2400" dirty="0"/>
              <a:t>(</a:t>
            </a:r>
            <a:r>
              <a:rPr lang="en-US" sz="2400" i="1" dirty="0" err="1"/>
              <a:t>y</a:t>
            </a:r>
            <a:r>
              <a:rPr lang="en-US" sz="2400" dirty="0" err="1"/>
              <a:t>|</a:t>
            </a:r>
            <a:r>
              <a:rPr lang="en-US" sz="2400" i="1" dirty="0" err="1"/>
              <a:t>x</a:t>
            </a:r>
            <a:r>
              <a:rPr lang="en-US" sz="2400" dirty="0"/>
              <a:t>) is expressed by multiplying the likelihood of various </a:t>
            </a:r>
            <a:r>
              <a:rPr lang="en-US" sz="2400" i="1" dirty="0"/>
              <a:t>edges </a:t>
            </a:r>
            <a:r>
              <a:rPr lang="en-US" sz="2400" dirty="0"/>
              <a:t>between </a:t>
            </a:r>
            <a:r>
              <a:rPr lang="en-US" sz="2400" i="1" dirty="0"/>
              <a:t>y</a:t>
            </a:r>
            <a:r>
              <a:rPr lang="en-US" sz="2400" i="1" baseline="-25000" dirty="0"/>
              <a:t>i−</a:t>
            </a:r>
            <a:r>
              <a:rPr lang="en-US" sz="2400" baseline="-25000" dirty="0"/>
              <a:t>1</a:t>
            </a:r>
            <a:r>
              <a:rPr lang="en-US" sz="2400" dirty="0"/>
              <a:t> and </a:t>
            </a:r>
            <a:r>
              <a:rPr lang="en-US" sz="2400" i="1" dirty="0" err="1"/>
              <a:t>y</a:t>
            </a:r>
            <a:r>
              <a:rPr lang="en-US" sz="2400" i="1" baseline="-25000" dirty="0" err="1"/>
              <a:t>i</a:t>
            </a:r>
            <a:endParaRPr lang="en-US" sz="2400" i="1" baseline="-25000" dirty="0"/>
          </a:p>
          <a:p>
            <a:pPr lvl="1"/>
            <a:endParaRPr lang="en-US" sz="2400" i="1" baseline="-25000" dirty="0"/>
          </a:p>
          <a:p>
            <a:pPr lvl="1"/>
            <a:endParaRPr lang="en-US" sz="2400" i="1" baseline="-25000" dirty="0"/>
          </a:p>
          <a:p>
            <a:pPr lvl="1"/>
            <a:endParaRPr lang="en-US" sz="2400" i="1" baseline="-25000" dirty="0"/>
          </a:p>
          <a:p>
            <a:pPr lvl="2"/>
            <a:r>
              <a:rPr lang="en-US" sz="2400" i="1" dirty="0" err="1"/>
              <a:t>W</a:t>
            </a:r>
            <a:r>
              <a:rPr lang="en-US" sz="2400" i="1" baseline="-25000" dirty="0" err="1"/>
              <a:t>j</a:t>
            </a:r>
            <a:r>
              <a:rPr lang="en-US" sz="2400" i="1" dirty="0"/>
              <a:t>: </a:t>
            </a:r>
            <a:r>
              <a:rPr lang="en-US" sz="2400" dirty="0"/>
              <a:t>feature weight and learning them is the key to the prediction process</a:t>
            </a:r>
          </a:p>
          <a:p>
            <a:pPr lvl="2"/>
            <a:endParaRPr lang="en-US" sz="2400" baseline="-25000" dirty="0"/>
          </a:p>
          <a:p>
            <a:pPr lvl="2"/>
            <a:endParaRPr lang="en-US" sz="2400" baseline="-25000" dirty="0"/>
          </a:p>
          <a:p>
            <a:pPr lvl="2"/>
            <a:endParaRPr lang="en-US" sz="2400" baseline="-25000" dirty="0"/>
          </a:p>
          <a:p>
            <a:pPr lvl="2"/>
            <a:r>
              <a:rPr lang="en-US" sz="2400" dirty="0"/>
              <a:t>Normalization factor is defined using all possible combinations of label sequences</a:t>
            </a:r>
            <a:endParaRPr lang="en-US" sz="2400" baseline="-25000" dirty="0"/>
          </a:p>
          <a:p>
            <a:pPr lvl="1"/>
            <a:endParaRPr lang="en-US" sz="2400" dirty="0"/>
          </a:p>
        </p:txBody>
      </p:sp>
      <p:pic>
        <p:nvPicPr>
          <p:cNvPr id="21" name="Picture 20">
            <a:extLst>
              <a:ext uri="{FF2B5EF4-FFF2-40B4-BE49-F238E27FC236}">
                <a16:creationId xmlns:a16="http://schemas.microsoft.com/office/drawing/2014/main" id="{5AF873A2-1497-4385-88B1-184BA9C35878}"/>
              </a:ext>
            </a:extLst>
          </p:cNvPr>
          <p:cNvPicPr>
            <a:picLocks noChangeAspect="1"/>
          </p:cNvPicPr>
          <p:nvPr/>
        </p:nvPicPr>
        <p:blipFill>
          <a:blip r:embed="rId2"/>
          <a:stretch>
            <a:fillRect/>
          </a:stretch>
        </p:blipFill>
        <p:spPr>
          <a:xfrm>
            <a:off x="2152027" y="3881299"/>
            <a:ext cx="8335222" cy="861302"/>
          </a:xfrm>
          <a:prstGeom prst="rect">
            <a:avLst/>
          </a:prstGeom>
        </p:spPr>
      </p:pic>
      <p:pic>
        <p:nvPicPr>
          <p:cNvPr id="22" name="Picture 21">
            <a:extLst>
              <a:ext uri="{FF2B5EF4-FFF2-40B4-BE49-F238E27FC236}">
                <a16:creationId xmlns:a16="http://schemas.microsoft.com/office/drawing/2014/main" id="{2115E3D6-FD09-4353-8446-46DC04F36081}"/>
              </a:ext>
            </a:extLst>
          </p:cNvPr>
          <p:cNvPicPr>
            <a:picLocks noChangeAspect="1"/>
          </p:cNvPicPr>
          <p:nvPr/>
        </p:nvPicPr>
        <p:blipFill>
          <a:blip r:embed="rId3"/>
          <a:stretch>
            <a:fillRect/>
          </a:stretch>
        </p:blipFill>
        <p:spPr>
          <a:xfrm>
            <a:off x="2915215" y="5200795"/>
            <a:ext cx="5912303" cy="1026463"/>
          </a:xfrm>
          <a:prstGeom prst="rect">
            <a:avLst/>
          </a:prstGeom>
        </p:spPr>
      </p:pic>
    </p:spTree>
    <p:extLst>
      <p:ext uri="{BB962C8B-B14F-4D97-AF65-F5344CB8AC3E}">
        <p14:creationId xmlns:p14="http://schemas.microsoft.com/office/powerpoint/2010/main" val="334113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Supervised Methods: Drawbacks</a:t>
            </a:r>
          </a:p>
        </p:txBody>
      </p:sp>
      <p:sp>
        <p:nvSpPr>
          <p:cNvPr id="3" name="Content Placeholder 2"/>
          <p:cNvSpPr>
            <a:spLocks noGrp="1"/>
          </p:cNvSpPr>
          <p:nvPr>
            <p:ph idx="1"/>
          </p:nvPr>
        </p:nvSpPr>
        <p:spPr>
          <a:xfrm>
            <a:off x="660904" y="1219200"/>
            <a:ext cx="10755780" cy="5341397"/>
          </a:xfrm>
        </p:spPr>
        <p:txBody>
          <a:bodyPr/>
          <a:lstStyle/>
          <a:p>
            <a:pPr>
              <a:spcAft>
                <a:spcPts val="600"/>
              </a:spcAft>
            </a:pPr>
            <a:r>
              <a:rPr lang="en-US" sz="2400" dirty="0"/>
              <a:t>CRFs </a:t>
            </a:r>
            <a:r>
              <a:rPr lang="en-US" altLang="en-US" sz="2400" dirty="0"/>
              <a:t>are more powerful than HMM (Hidden Markov Model)  </a:t>
            </a:r>
          </a:p>
          <a:p>
            <a:pPr lvl="1">
              <a:spcAft>
                <a:spcPts val="600"/>
              </a:spcAft>
            </a:pPr>
            <a:r>
              <a:rPr lang="en-US" altLang="en-US" sz="2400" dirty="0"/>
              <a:t>CRFs can model a much richer set of label distributions</a:t>
            </a:r>
          </a:p>
          <a:p>
            <a:pPr lvl="2">
              <a:spcAft>
                <a:spcPts val="600"/>
              </a:spcAft>
            </a:pPr>
            <a:r>
              <a:rPr lang="en-US" altLang="en-US" sz="2400" dirty="0"/>
              <a:t>HMMs are local in nature, whereas CRFs can use more global features </a:t>
            </a:r>
          </a:p>
          <a:p>
            <a:pPr lvl="2">
              <a:spcAft>
                <a:spcPts val="600"/>
              </a:spcAft>
            </a:pPr>
            <a:r>
              <a:rPr lang="en-US" altLang="en-US" sz="2400" dirty="0"/>
              <a:t>CRFs can have arbitrary weights</a:t>
            </a:r>
            <a:endParaRPr lang="en-US" altLang="en-US" sz="2400" b="1" dirty="0"/>
          </a:p>
          <a:p>
            <a:pPr>
              <a:spcAft>
                <a:spcPts val="600"/>
              </a:spcAft>
            </a:pPr>
            <a:r>
              <a:rPr lang="en-US" sz="2400" dirty="0"/>
              <a:t>Classical Supervised Methods: Drawbacks</a:t>
            </a:r>
          </a:p>
          <a:p>
            <a:pPr lvl="1">
              <a:spcAft>
                <a:spcPts val="600"/>
              </a:spcAft>
            </a:pPr>
            <a:r>
              <a:rPr lang="en-US" sz="2400" dirty="0"/>
              <a:t>Classical Supervised Methods require</a:t>
            </a:r>
          </a:p>
          <a:p>
            <a:pPr lvl="2">
              <a:spcAft>
                <a:spcPts val="600"/>
              </a:spcAft>
            </a:pPr>
            <a:r>
              <a:rPr lang="en-US" sz="2400" b="1" dirty="0"/>
              <a:t>Human expert efforts </a:t>
            </a:r>
            <a:r>
              <a:rPr lang="en-US" sz="2400" dirty="0"/>
              <a:t>= Domain + Linguistic</a:t>
            </a:r>
          </a:p>
          <a:p>
            <a:pPr lvl="2">
              <a:spcAft>
                <a:spcPts val="600"/>
              </a:spcAft>
            </a:pPr>
            <a:r>
              <a:rPr lang="en-US" sz="2400" dirty="0"/>
              <a:t>Every single sentence must be fully annotated</a:t>
            </a:r>
          </a:p>
          <a:p>
            <a:pPr lvl="1">
              <a:spcAft>
                <a:spcPts val="600"/>
              </a:spcAft>
            </a:pPr>
            <a:r>
              <a:rPr lang="en-US" sz="2400" dirty="0"/>
              <a:t>It is difficult to adapt them to a </a:t>
            </a:r>
            <a:r>
              <a:rPr lang="en-US" sz="2400" b="1" dirty="0"/>
              <a:t>new domain </a:t>
            </a:r>
            <a:r>
              <a:rPr lang="en-US" sz="2400" dirty="0"/>
              <a:t>from the original training domain</a:t>
            </a:r>
          </a:p>
          <a:p>
            <a:pPr lvl="2">
              <a:spcAft>
                <a:spcPts val="600"/>
              </a:spcAft>
            </a:pPr>
            <a:r>
              <a:rPr lang="en-US" sz="2400" dirty="0">
                <a:sym typeface="Wingdings"/>
              </a:rPr>
              <a:t>New training data  Expensive in specific domains (e.g., biomedical)</a:t>
            </a:r>
          </a:p>
        </p:txBody>
      </p:sp>
      <p:sp>
        <p:nvSpPr>
          <p:cNvPr id="5" name="Rectangle 2">
            <a:extLst>
              <a:ext uri="{FF2B5EF4-FFF2-40B4-BE49-F238E27FC236}">
                <a16:creationId xmlns:a16="http://schemas.microsoft.com/office/drawing/2014/main" id="{3FD8C723-8F35-44B2-95DF-CB368E43A232}"/>
              </a:ext>
            </a:extLst>
          </p:cNvPr>
          <p:cNvSpPr>
            <a:spLocks noChangeArrowheads="1"/>
          </p:cNvSpPr>
          <p:nvPr/>
        </p:nvSpPr>
        <p:spPr bwMode="auto">
          <a:xfrm>
            <a:off x="1047565" y="-1462"/>
            <a:ext cx="38472" cy="4462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666666"/>
                </a:solidFill>
                <a:effectLst/>
                <a:latin typeface="Helvetica Neue"/>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494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a:p>
            <a:pPr>
              <a:lnSpc>
                <a:spcPct val="150000"/>
              </a:lnSpc>
              <a:spcAft>
                <a:spcPts val="600"/>
              </a:spcAft>
            </a:pPr>
            <a:r>
              <a:rPr lang="en-US" altLang="zh-CN" sz="2400" dirty="0"/>
              <a:t>Summary</a:t>
            </a:r>
            <a:endParaRPr lang="zh-CN" altLang="en-US" sz="2400" dirty="0"/>
          </a:p>
        </p:txBody>
      </p:sp>
      <p:sp>
        <p:nvSpPr>
          <p:cNvPr id="4" name="AutoShape 8"/>
          <p:cNvSpPr>
            <a:spLocks noChangeArrowheads="1"/>
          </p:cNvSpPr>
          <p:nvPr/>
        </p:nvSpPr>
        <p:spPr bwMode="auto">
          <a:xfrm rot="9129169">
            <a:off x="10158494" y="2866087"/>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9464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a:p>
            <a:pPr>
              <a:lnSpc>
                <a:spcPct val="150000"/>
              </a:lnSpc>
              <a:spcAft>
                <a:spcPts val="600"/>
              </a:spcAft>
            </a:pPr>
            <a:r>
              <a:rPr lang="en-US" altLang="zh-CN" sz="2400" dirty="0"/>
              <a:t>Summary</a:t>
            </a:r>
            <a:endParaRPr lang="zh-CN" altLang="en-US" sz="2400" dirty="0"/>
          </a:p>
        </p:txBody>
      </p:sp>
      <p:sp>
        <p:nvSpPr>
          <p:cNvPr id="4" name="AutoShape 8"/>
          <p:cNvSpPr>
            <a:spLocks noChangeArrowheads="1"/>
          </p:cNvSpPr>
          <p:nvPr/>
        </p:nvSpPr>
        <p:spPr bwMode="auto">
          <a:xfrm rot="9129169">
            <a:off x="6836798" y="951772"/>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365658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LSTM-CRF and LSTM-CNN-CRF</a:t>
            </a:r>
            <a:endParaRPr lang="en-US" dirty="0"/>
          </a:p>
        </p:txBody>
      </p:sp>
      <p:sp>
        <p:nvSpPr>
          <p:cNvPr id="3" name="Content Placeholder 2"/>
          <p:cNvSpPr>
            <a:spLocks noGrp="1"/>
          </p:cNvSpPr>
          <p:nvPr>
            <p:ph idx="1"/>
          </p:nvPr>
        </p:nvSpPr>
        <p:spPr/>
        <p:txBody>
          <a:bodyPr/>
          <a:lstStyle/>
          <a:p>
            <a:r>
              <a:rPr lang="en-US" sz="2400" dirty="0"/>
              <a:t>LSTM-CRF (</a:t>
            </a:r>
            <a:r>
              <a:rPr lang="en-US" sz="2400" dirty="0" err="1"/>
              <a:t>Lample</a:t>
            </a:r>
            <a:r>
              <a:rPr lang="en-US" sz="2400" dirty="0"/>
              <a:t> et al., NAACL’16)</a:t>
            </a:r>
          </a:p>
          <a:p>
            <a:pPr lvl="1"/>
            <a:r>
              <a:rPr lang="en-US" sz="2400" dirty="0"/>
              <a:t>The first neural model that outperforms the models based on handcrafted features</a:t>
            </a:r>
          </a:p>
          <a:p>
            <a:pPr lvl="1"/>
            <a:endParaRPr lang="en-US" sz="2400" dirty="0"/>
          </a:p>
          <a:p>
            <a:r>
              <a:rPr lang="en-US" sz="2400" dirty="0"/>
              <a:t>LSTM-CNN-CRF (Ma and </a:t>
            </a:r>
            <a:r>
              <a:rPr lang="en-US" sz="2400" dirty="0" err="1"/>
              <a:t>Hovy</a:t>
            </a:r>
            <a:r>
              <a:rPr lang="en-US" sz="2400" dirty="0"/>
              <a:t>, ACL’16)</a:t>
            </a:r>
          </a:p>
          <a:p>
            <a:pPr lvl="1"/>
            <a:r>
              <a:rPr lang="en-US" sz="2400" dirty="0"/>
              <a:t>Proposed to leverage CNN for character-level information</a:t>
            </a:r>
          </a:p>
          <a:p>
            <a:pPr lvl="1"/>
            <a:endParaRPr lang="en-US" dirty="0"/>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11585556"/>
              </p:ext>
            </p:extLst>
          </p:nvPr>
        </p:nvGraphicFramePr>
        <p:xfrm>
          <a:off x="1689524" y="3806804"/>
          <a:ext cx="7442199" cy="1439334"/>
        </p:xfrm>
        <a:graphic>
          <a:graphicData uri="http://schemas.openxmlformats.org/drawingml/2006/table">
            <a:tbl>
              <a:tblPr firstRow="1" bandRow="1">
                <a:tableStyleId>{5C22544A-7EE6-4342-B048-85BDC9FD1C3A}</a:tableStyleId>
              </a:tblPr>
              <a:tblGrid>
                <a:gridCol w="2480733">
                  <a:extLst>
                    <a:ext uri="{9D8B030D-6E8A-4147-A177-3AD203B41FA5}">
                      <a16:colId xmlns:a16="http://schemas.microsoft.com/office/drawing/2014/main" val="20000"/>
                    </a:ext>
                  </a:extLst>
                </a:gridCol>
                <a:gridCol w="2480733">
                  <a:extLst>
                    <a:ext uri="{9D8B030D-6E8A-4147-A177-3AD203B41FA5}">
                      <a16:colId xmlns:a16="http://schemas.microsoft.com/office/drawing/2014/main" val="20001"/>
                    </a:ext>
                  </a:extLst>
                </a:gridCol>
                <a:gridCol w="2480733">
                  <a:extLst>
                    <a:ext uri="{9D8B030D-6E8A-4147-A177-3AD203B41FA5}">
                      <a16:colId xmlns:a16="http://schemas.microsoft.com/office/drawing/2014/main" val="20002"/>
                    </a:ext>
                  </a:extLst>
                </a:gridCol>
              </a:tblGrid>
              <a:tr h="479778">
                <a:tc>
                  <a:txBody>
                    <a:bodyPr/>
                    <a:lstStyle/>
                    <a:p>
                      <a:endParaRPr lang="en-US" dirty="0"/>
                    </a:p>
                  </a:txBody>
                  <a:tcPr/>
                </a:tc>
                <a:tc>
                  <a:txBody>
                    <a:bodyPr/>
                    <a:lstStyle/>
                    <a:p>
                      <a:r>
                        <a:rPr lang="en-US" dirty="0"/>
                        <a:t>LSTM-CRF</a:t>
                      </a:r>
                    </a:p>
                  </a:txBody>
                  <a:tcPr/>
                </a:tc>
                <a:tc>
                  <a:txBody>
                    <a:bodyPr/>
                    <a:lstStyle/>
                    <a:p>
                      <a:r>
                        <a:rPr lang="en-US" dirty="0"/>
                        <a:t>LSTM-CNN-CRF</a:t>
                      </a:r>
                    </a:p>
                  </a:txBody>
                  <a:tcPr/>
                </a:tc>
                <a:extLst>
                  <a:ext uri="{0D108BD9-81ED-4DB2-BD59-A6C34878D82A}">
                    <a16:rowId xmlns:a16="http://schemas.microsoft.com/office/drawing/2014/main" val="10000"/>
                  </a:ext>
                </a:extLst>
              </a:tr>
              <a:tr h="479778">
                <a:tc>
                  <a:txBody>
                    <a:bodyPr/>
                    <a:lstStyle/>
                    <a:p>
                      <a:r>
                        <a:rPr lang="en-US" altLang="zh-CN" dirty="0"/>
                        <a:t>Word-Level</a:t>
                      </a:r>
                      <a:endParaRPr lang="en-US" dirty="0"/>
                    </a:p>
                  </a:txBody>
                  <a:tcPr/>
                </a:tc>
                <a:tc>
                  <a:txBody>
                    <a:bodyPr/>
                    <a:lstStyle/>
                    <a:p>
                      <a:r>
                        <a:rPr lang="en-US" dirty="0"/>
                        <a:t>Bidirectional</a:t>
                      </a:r>
                      <a:r>
                        <a:rPr lang="en-US" baseline="0" dirty="0"/>
                        <a:t> LSTMs</a:t>
                      </a:r>
                      <a:endParaRPr lang="en-US" dirty="0"/>
                    </a:p>
                  </a:txBody>
                  <a:tcPr/>
                </a:tc>
                <a:tc>
                  <a:txBody>
                    <a:bodyPr/>
                    <a:lstStyle/>
                    <a:p>
                      <a:r>
                        <a:rPr lang="en-US" dirty="0"/>
                        <a:t>Bidirectional</a:t>
                      </a:r>
                      <a:r>
                        <a:rPr lang="en-US" baseline="0" dirty="0"/>
                        <a:t> LSTMs</a:t>
                      </a:r>
                      <a:endParaRPr lang="en-US" dirty="0"/>
                    </a:p>
                  </a:txBody>
                  <a:tcPr/>
                </a:tc>
                <a:extLst>
                  <a:ext uri="{0D108BD9-81ED-4DB2-BD59-A6C34878D82A}">
                    <a16:rowId xmlns:a16="http://schemas.microsoft.com/office/drawing/2014/main" val="10001"/>
                  </a:ext>
                </a:extLst>
              </a:tr>
              <a:tr h="479778">
                <a:tc>
                  <a:txBody>
                    <a:bodyPr/>
                    <a:lstStyle/>
                    <a:p>
                      <a:r>
                        <a:rPr lang="en-US" dirty="0"/>
                        <a:t>Character-Level</a:t>
                      </a:r>
                    </a:p>
                  </a:txBody>
                  <a:tcPr/>
                </a:tc>
                <a:tc>
                  <a:txBody>
                    <a:bodyPr/>
                    <a:lstStyle/>
                    <a:p>
                      <a:r>
                        <a:rPr lang="en-US" dirty="0"/>
                        <a:t>Bidirectional</a:t>
                      </a:r>
                      <a:r>
                        <a:rPr lang="en-US" baseline="0" dirty="0"/>
                        <a:t> LSTMs</a:t>
                      </a:r>
                      <a:endParaRPr lang="en-US" dirty="0"/>
                    </a:p>
                  </a:txBody>
                  <a:tcPr/>
                </a:tc>
                <a:tc>
                  <a:txBody>
                    <a:bodyPr/>
                    <a:lstStyle/>
                    <a:p>
                      <a:r>
                        <a:rPr lang="en-US" dirty="0"/>
                        <a:t>Convolutional NN</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0066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Going </a:t>
            </a:r>
            <a:r>
              <a:rPr lang="en-US" altLang="zh-CN" dirty="0"/>
              <a:t>B</a:t>
            </a:r>
            <a:r>
              <a:rPr lang="en-US" dirty="0"/>
              <a:t>eyond Word Embedding: Language Model</a:t>
            </a:r>
          </a:p>
        </p:txBody>
      </p:sp>
      <p:sp>
        <p:nvSpPr>
          <p:cNvPr id="3" name="Content Placeholder 2"/>
          <p:cNvSpPr>
            <a:spLocks noGrp="1"/>
          </p:cNvSpPr>
          <p:nvPr>
            <p:ph idx="1"/>
          </p:nvPr>
        </p:nvSpPr>
        <p:spPr>
          <a:xfrm>
            <a:off x="653143" y="1219200"/>
            <a:ext cx="11104748" cy="5384800"/>
          </a:xfrm>
        </p:spPr>
        <p:txBody>
          <a:bodyPr/>
          <a:lstStyle/>
          <a:p>
            <a:r>
              <a:rPr lang="en-US" altLang="zh-CN" sz="2400" dirty="0"/>
              <a:t>Using</a:t>
            </a:r>
            <a:r>
              <a:rPr lang="zh-CN" altLang="en-US" sz="2400" dirty="0"/>
              <a:t> </a:t>
            </a:r>
            <a:r>
              <a:rPr lang="en-US" altLang="zh-CN" sz="2400" b="1" dirty="0"/>
              <a:t>Language</a:t>
            </a:r>
            <a:r>
              <a:rPr lang="zh-CN" altLang="en-US" sz="2400" b="1" dirty="0"/>
              <a:t> </a:t>
            </a:r>
            <a:r>
              <a:rPr lang="en-US" altLang="zh-CN" sz="2400" b="1" dirty="0"/>
              <a:t>Model</a:t>
            </a:r>
            <a:r>
              <a:rPr lang="zh-CN" altLang="en-US" sz="2400" dirty="0"/>
              <a:t> </a:t>
            </a:r>
            <a:r>
              <a:rPr lang="en-US" altLang="zh-CN" sz="2400" dirty="0"/>
              <a:t>for</a:t>
            </a:r>
            <a:r>
              <a:rPr lang="zh-CN" altLang="en-US" sz="2400" dirty="0"/>
              <a:t> </a:t>
            </a:r>
            <a:r>
              <a:rPr lang="en-US" altLang="zh-CN" sz="2400" dirty="0"/>
              <a:t>better</a:t>
            </a:r>
            <a:r>
              <a:rPr lang="zh-CN" altLang="en-US" sz="2400" dirty="0"/>
              <a:t> </a:t>
            </a:r>
            <a:r>
              <a:rPr lang="en-US" altLang="zh-CN" sz="2400" dirty="0"/>
              <a:t>representations</a:t>
            </a:r>
          </a:p>
          <a:p>
            <a:pPr lvl="1"/>
            <a:r>
              <a:rPr lang="en-US" altLang="zh-CN" sz="2400" u="sng" dirty="0"/>
              <a:t>Word-level</a:t>
            </a:r>
            <a:r>
              <a:rPr lang="zh-CN" altLang="en-US" sz="2400" dirty="0"/>
              <a:t> </a:t>
            </a:r>
            <a:r>
              <a:rPr lang="en-US" altLang="zh-CN" sz="2400" dirty="0"/>
              <a:t>Language</a:t>
            </a:r>
            <a:r>
              <a:rPr lang="zh-CN" altLang="en-US" sz="2400" dirty="0"/>
              <a:t> </a:t>
            </a:r>
            <a:r>
              <a:rPr lang="en-US" altLang="zh-CN" sz="2400" dirty="0"/>
              <a:t>Model:</a:t>
            </a:r>
            <a:endParaRPr lang="en-US" sz="2400" dirty="0"/>
          </a:p>
          <a:p>
            <a:pPr lvl="2"/>
            <a:r>
              <a:rPr lang="en-US" sz="2400" dirty="0" err="1"/>
              <a:t>ELMo</a:t>
            </a:r>
            <a:r>
              <a:rPr lang="en-US" sz="2400" dirty="0"/>
              <a:t> (Peters et al., NAACL’18,</a:t>
            </a:r>
            <a:r>
              <a:rPr lang="en-US" sz="2400" b="1" dirty="0"/>
              <a:t> best paper</a:t>
            </a:r>
            <a:r>
              <a:rPr lang="en-US" sz="2400" dirty="0"/>
              <a:t>)</a:t>
            </a:r>
          </a:p>
          <a:p>
            <a:pPr lvl="2"/>
            <a:r>
              <a:rPr lang="en-US" altLang="zh-CN" sz="2400" dirty="0"/>
              <a:t>LD-Net</a:t>
            </a:r>
            <a:r>
              <a:rPr lang="zh-CN" altLang="en-US" sz="2400" dirty="0"/>
              <a:t> </a:t>
            </a:r>
            <a:r>
              <a:rPr lang="en-US" altLang="zh-CN" sz="2400" dirty="0"/>
              <a:t>(Liu</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EMNLP’18)</a:t>
            </a:r>
            <a:endParaRPr lang="en-US" sz="2400" dirty="0"/>
          </a:p>
          <a:p>
            <a:pPr lvl="1"/>
            <a:r>
              <a:rPr lang="en-US" altLang="zh-CN" sz="2400" u="sng" dirty="0"/>
              <a:t>Char-level</a:t>
            </a:r>
            <a:r>
              <a:rPr lang="zh-CN" altLang="en-US" sz="2400" dirty="0"/>
              <a:t> </a:t>
            </a:r>
            <a:r>
              <a:rPr lang="en-US" altLang="zh-CN" sz="2400" dirty="0"/>
              <a:t>Language</a:t>
            </a:r>
            <a:r>
              <a:rPr lang="zh-CN" altLang="en-US" sz="2400" dirty="0"/>
              <a:t> </a:t>
            </a:r>
            <a:r>
              <a:rPr lang="en-US" altLang="zh-CN" sz="2400" dirty="0"/>
              <a:t>Model:</a:t>
            </a:r>
            <a:r>
              <a:rPr lang="zh-CN" altLang="en-US" sz="2400" dirty="0"/>
              <a:t> </a:t>
            </a:r>
            <a:endParaRPr lang="en-US" altLang="zh-CN" sz="2400" dirty="0"/>
          </a:p>
          <a:p>
            <a:pPr lvl="2"/>
            <a:r>
              <a:rPr lang="en-US" altLang="zh-CN" sz="2400" dirty="0"/>
              <a:t>LM-LSTM-CRF</a:t>
            </a:r>
            <a:r>
              <a:rPr lang="zh-CN" altLang="en-US" sz="2400" dirty="0"/>
              <a:t> </a:t>
            </a:r>
            <a:r>
              <a:rPr lang="en-US" altLang="zh-CN" sz="2400" dirty="0"/>
              <a:t>(Liu</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AAAI’18)</a:t>
            </a:r>
            <a:endParaRPr lang="en-US" sz="2400" dirty="0"/>
          </a:p>
          <a:p>
            <a:pPr lvl="2"/>
            <a:r>
              <a:rPr lang="en-US" sz="2400" dirty="0"/>
              <a:t>Flair (</a:t>
            </a:r>
            <a:r>
              <a:rPr lang="en-US" sz="2400" dirty="0" err="1"/>
              <a:t>Akbik</a:t>
            </a:r>
            <a:r>
              <a:rPr lang="en-US" sz="2400" dirty="0"/>
              <a:t> et al., COLING’18)</a:t>
            </a:r>
            <a:endParaRPr lang="en-US" altLang="zh-CN" sz="2400" dirty="0"/>
          </a:p>
          <a:p>
            <a:pPr lvl="1"/>
            <a:r>
              <a:rPr lang="en-US" altLang="zh-CN" sz="2400" u="sng" dirty="0"/>
              <a:t>Hybrid</a:t>
            </a:r>
            <a:r>
              <a:rPr lang="en-US" altLang="zh-CN" sz="2400" dirty="0"/>
              <a:t> Language Model: </a:t>
            </a:r>
          </a:p>
          <a:p>
            <a:pPr lvl="2"/>
            <a:r>
              <a:rPr lang="en-US" altLang="zh-CN" sz="2400" dirty="0"/>
              <a:t>Cross</a:t>
            </a:r>
            <a:r>
              <a:rPr lang="zh-CN" altLang="en-US" sz="2400" dirty="0"/>
              <a:t> </a:t>
            </a:r>
            <a:r>
              <a:rPr lang="en-US" altLang="zh-CN" sz="2400" dirty="0"/>
              <a:t>View</a:t>
            </a:r>
            <a:r>
              <a:rPr lang="zh-CN" altLang="en-US" sz="2400" dirty="0"/>
              <a:t> </a:t>
            </a:r>
            <a:r>
              <a:rPr lang="en-US" altLang="zh-CN" sz="2400" dirty="0"/>
              <a:t>Training</a:t>
            </a:r>
            <a:r>
              <a:rPr lang="zh-CN" altLang="en-US" sz="2400" dirty="0"/>
              <a:t> </a:t>
            </a:r>
            <a:r>
              <a:rPr lang="en-US" altLang="zh-CN" sz="2400" dirty="0"/>
              <a:t>(Clark</a:t>
            </a:r>
            <a:r>
              <a:rPr lang="zh-CN" altLang="en-US" sz="2400" dirty="0"/>
              <a:t> </a:t>
            </a:r>
            <a:r>
              <a:rPr lang="en-US" sz="2400" dirty="0"/>
              <a:t>et al., </a:t>
            </a:r>
            <a:r>
              <a:rPr lang="en-US" altLang="zh-CN" sz="2400" dirty="0"/>
              <a:t>EMNLP’</a:t>
            </a:r>
            <a:r>
              <a:rPr lang="zh-CN" altLang="en-US" sz="2400" dirty="0"/>
              <a:t> </a:t>
            </a:r>
            <a:r>
              <a:rPr lang="en-US" sz="2400" dirty="0"/>
              <a:t>201</a:t>
            </a:r>
            <a:r>
              <a:rPr lang="en-US" altLang="zh-CN" sz="2400" dirty="0"/>
              <a:t>8)</a:t>
            </a:r>
          </a:p>
          <a:p>
            <a:pPr lvl="2"/>
            <a:r>
              <a:rPr lang="en-US" altLang="zh-CN" sz="2400" dirty="0"/>
              <a:t>BERT</a:t>
            </a:r>
            <a:r>
              <a:rPr lang="zh-CN" altLang="en-US" sz="2400" dirty="0"/>
              <a:t> </a:t>
            </a:r>
            <a:r>
              <a:rPr lang="en-US" altLang="zh-CN" sz="2400" dirty="0"/>
              <a:t>(Devlin</a:t>
            </a:r>
            <a:r>
              <a:rPr lang="zh-CN" altLang="en-US" sz="2400" dirty="0"/>
              <a:t> </a:t>
            </a:r>
            <a:r>
              <a:rPr lang="en-US" altLang="zh-CN" sz="2400" dirty="0"/>
              <a:t>et</a:t>
            </a:r>
            <a:r>
              <a:rPr lang="zh-CN" altLang="en-US" sz="2400" dirty="0"/>
              <a:t> </a:t>
            </a:r>
            <a:r>
              <a:rPr lang="en-US" altLang="zh-CN" sz="2400" dirty="0"/>
              <a:t>al.,</a:t>
            </a:r>
            <a:r>
              <a:rPr lang="zh-CN" altLang="en-US" sz="2400" dirty="0"/>
              <a:t> </a:t>
            </a:r>
            <a:r>
              <a:rPr lang="en-US" altLang="zh-CN" sz="2400" dirty="0"/>
              <a:t>NAACL’19,</a:t>
            </a:r>
            <a:r>
              <a:rPr lang="zh-CN" altLang="en-US" sz="2400" dirty="0"/>
              <a:t> </a:t>
            </a:r>
            <a:r>
              <a:rPr lang="en-US" altLang="zh-CN" sz="2400" b="1" dirty="0"/>
              <a:t>best</a:t>
            </a:r>
            <a:r>
              <a:rPr lang="zh-CN" altLang="en-US" sz="2400" b="1" dirty="0"/>
              <a:t> </a:t>
            </a:r>
            <a:r>
              <a:rPr lang="en-US" altLang="zh-CN" sz="2400" b="1" dirty="0"/>
              <a:t>paper</a:t>
            </a:r>
            <a:r>
              <a:rPr lang="en-US" altLang="zh-CN" sz="2400" dirty="0"/>
              <a:t>)</a:t>
            </a:r>
          </a:p>
        </p:txBody>
      </p:sp>
    </p:spTree>
    <p:extLst>
      <p:ext uri="{BB962C8B-B14F-4D97-AF65-F5344CB8AC3E}">
        <p14:creationId xmlns:p14="http://schemas.microsoft.com/office/powerpoint/2010/main" val="109338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562" y="1305459"/>
            <a:ext cx="3331121" cy="3154247"/>
          </a:xfrm>
          <a:prstGeom prst="rect">
            <a:avLst/>
          </a:prstGeom>
        </p:spPr>
      </p:pic>
      <p:sp>
        <p:nvSpPr>
          <p:cNvPr id="2" name="Title 1"/>
          <p:cNvSpPr>
            <a:spLocks noGrp="1"/>
          </p:cNvSpPr>
          <p:nvPr>
            <p:ph type="title"/>
          </p:nvPr>
        </p:nvSpPr>
        <p:spPr/>
        <p:txBody>
          <a:bodyPr/>
          <a:lstStyle/>
          <a:p>
            <a:r>
              <a:rPr lang="en-US" altLang="zh-CN" dirty="0"/>
              <a:t>What</a:t>
            </a:r>
            <a:r>
              <a:rPr lang="zh-CN" altLang="en-US" dirty="0"/>
              <a:t> </a:t>
            </a:r>
            <a:r>
              <a:rPr lang="en-US" altLang="zh-CN" dirty="0"/>
              <a:t>is</a:t>
            </a:r>
            <a:r>
              <a:rPr lang="zh-CN" altLang="en-US" dirty="0"/>
              <a:t> </a:t>
            </a:r>
            <a:r>
              <a:rPr lang="en-US" altLang="zh-CN" dirty="0"/>
              <a:t>Language</a:t>
            </a:r>
            <a:r>
              <a:rPr lang="zh-CN" altLang="en-US" dirty="0"/>
              <a:t> </a:t>
            </a:r>
            <a:r>
              <a:rPr lang="en-US" altLang="zh-CN" dirty="0"/>
              <a:t>Model?</a:t>
            </a:r>
            <a:endParaRPr lang="en-US" dirty="0"/>
          </a:p>
        </p:txBody>
      </p:sp>
      <p:sp>
        <p:nvSpPr>
          <p:cNvPr id="3" name="Content Placeholder 2"/>
          <p:cNvSpPr>
            <a:spLocks noGrp="1"/>
          </p:cNvSpPr>
          <p:nvPr>
            <p:ph idx="1"/>
          </p:nvPr>
        </p:nvSpPr>
        <p:spPr>
          <a:xfrm>
            <a:off x="350983" y="1219200"/>
            <a:ext cx="8266093" cy="5384800"/>
          </a:xfrm>
        </p:spPr>
        <p:txBody>
          <a:bodyPr/>
          <a:lstStyle/>
          <a:p>
            <a:r>
              <a:rPr lang="en-US" altLang="zh-CN" sz="2400" dirty="0"/>
              <a:t>Describing</a:t>
            </a:r>
            <a:r>
              <a:rPr lang="zh-CN" altLang="en-US" sz="2400" dirty="0"/>
              <a:t> </a:t>
            </a:r>
            <a:r>
              <a:rPr lang="en-US" altLang="zh-CN" sz="2400" dirty="0"/>
              <a:t>the</a:t>
            </a:r>
            <a:r>
              <a:rPr lang="zh-CN" altLang="en-US" sz="2400" dirty="0"/>
              <a:t> </a:t>
            </a:r>
            <a:r>
              <a:rPr lang="en-US" altLang="zh-CN" sz="2400" dirty="0"/>
              <a:t>generation</a:t>
            </a:r>
            <a:r>
              <a:rPr lang="zh-CN" altLang="en-US" sz="2400" dirty="0"/>
              <a:t> </a:t>
            </a:r>
            <a:r>
              <a:rPr lang="en-US" altLang="zh-CN" sz="2400" dirty="0"/>
              <a:t>of</a:t>
            </a:r>
            <a:r>
              <a:rPr lang="zh-CN" altLang="en-US" sz="2400" dirty="0"/>
              <a:t> </a:t>
            </a:r>
            <a:r>
              <a:rPr lang="en-US" altLang="zh-CN" sz="2400" dirty="0"/>
              <a:t>text:</a:t>
            </a:r>
          </a:p>
          <a:p>
            <a:pPr lvl="1"/>
            <a:r>
              <a:rPr lang="en-US" altLang="zh-CN" sz="2400" dirty="0"/>
              <a:t>predicting</a:t>
            </a:r>
            <a:r>
              <a:rPr lang="zh-CN" altLang="en-US" sz="2400" dirty="0"/>
              <a:t> </a:t>
            </a:r>
            <a:r>
              <a:rPr lang="en-US" altLang="zh-CN" sz="2400" dirty="0"/>
              <a:t>the</a:t>
            </a:r>
            <a:r>
              <a:rPr lang="zh-CN" altLang="en-US" sz="2400" dirty="0"/>
              <a:t> </a:t>
            </a:r>
            <a:r>
              <a:rPr lang="en-US" altLang="zh-CN" sz="2400" dirty="0"/>
              <a:t>next</a:t>
            </a:r>
            <a:r>
              <a:rPr lang="zh-CN" altLang="en-US" sz="2400" dirty="0"/>
              <a:t> </a:t>
            </a:r>
            <a:r>
              <a:rPr lang="en-US" altLang="zh-CN" sz="2400" dirty="0"/>
              <a:t>word</a:t>
            </a:r>
            <a:r>
              <a:rPr lang="zh-CN" altLang="en-US" sz="2400" dirty="0"/>
              <a:t> </a:t>
            </a:r>
            <a:r>
              <a:rPr lang="en-US" altLang="zh-CN" sz="2400" dirty="0"/>
              <a:t>based</a:t>
            </a:r>
            <a:r>
              <a:rPr lang="zh-CN" altLang="en-US" sz="2400" dirty="0"/>
              <a:t> </a:t>
            </a:r>
            <a:r>
              <a:rPr lang="en-US" altLang="zh-CN" sz="2400" dirty="0"/>
              <a:t>on</a:t>
            </a:r>
            <a:r>
              <a:rPr lang="zh-CN" altLang="en-US" sz="2400" dirty="0"/>
              <a:t> </a:t>
            </a:r>
            <a:r>
              <a:rPr lang="en-US" altLang="zh-CN" sz="2400" dirty="0"/>
              <a:t>previous</a:t>
            </a:r>
            <a:r>
              <a:rPr lang="zh-CN" altLang="en-US" sz="2400" dirty="0"/>
              <a:t> </a:t>
            </a:r>
            <a:r>
              <a:rPr lang="en-US" altLang="zh-CN" sz="2400" dirty="0"/>
              <a:t>contexts</a:t>
            </a:r>
          </a:p>
          <a:p>
            <a:pPr lvl="1"/>
            <a:endParaRPr lang="en-US" altLang="zh-CN" sz="2400" dirty="0"/>
          </a:p>
          <a:p>
            <a:r>
              <a:rPr lang="en-US" altLang="zh-CN" sz="2400" dirty="0"/>
              <a:t>Pros:</a:t>
            </a:r>
          </a:p>
          <a:p>
            <a:pPr lvl="1"/>
            <a:r>
              <a:rPr lang="en-US" altLang="zh-CN" sz="2400" dirty="0"/>
              <a:t>Does</a:t>
            </a:r>
            <a:r>
              <a:rPr lang="zh-CN" altLang="en-US" sz="2400" dirty="0"/>
              <a:t> </a:t>
            </a:r>
            <a:r>
              <a:rPr lang="en-US" altLang="zh-CN" sz="2400" dirty="0"/>
              <a:t>not</a:t>
            </a:r>
            <a:r>
              <a:rPr lang="zh-CN" altLang="en-US" sz="2400" dirty="0"/>
              <a:t> </a:t>
            </a:r>
            <a:r>
              <a:rPr lang="en-US" altLang="zh-CN" sz="2400" dirty="0"/>
              <a:t>require</a:t>
            </a:r>
            <a:r>
              <a:rPr lang="zh-CN" altLang="en-US" sz="2400" dirty="0"/>
              <a:t> </a:t>
            </a:r>
            <a:r>
              <a:rPr lang="en-US" altLang="zh-CN" sz="2400" dirty="0"/>
              <a:t>any</a:t>
            </a:r>
            <a:r>
              <a:rPr lang="zh-CN" altLang="en-US" sz="2400" dirty="0"/>
              <a:t> </a:t>
            </a:r>
            <a:r>
              <a:rPr lang="en-US" altLang="zh-CN" sz="2400" dirty="0"/>
              <a:t>human</a:t>
            </a:r>
            <a:r>
              <a:rPr lang="zh-CN" altLang="en-US" sz="2400" dirty="0"/>
              <a:t> </a:t>
            </a:r>
            <a:r>
              <a:rPr lang="en-US" altLang="zh-CN" sz="2400" dirty="0"/>
              <a:t>annotations</a:t>
            </a:r>
          </a:p>
          <a:p>
            <a:pPr lvl="2"/>
            <a:r>
              <a:rPr lang="en-US" altLang="zh-CN" sz="2400" dirty="0"/>
              <a:t>Nearly </a:t>
            </a:r>
            <a:r>
              <a:rPr lang="en-US" altLang="zh-CN" sz="2400" b="1" dirty="0"/>
              <a:t>unlimited training data</a:t>
            </a:r>
            <a:r>
              <a:rPr lang="en-US" altLang="zh-CN" sz="2400" dirty="0"/>
              <a:t>!</a:t>
            </a:r>
          </a:p>
          <a:p>
            <a:pPr lvl="1"/>
            <a:r>
              <a:rPr lang="en-US" altLang="zh-CN" sz="2400" dirty="0"/>
              <a:t>Resulting</a:t>
            </a:r>
            <a:r>
              <a:rPr lang="zh-CN" altLang="en-US" sz="2400" dirty="0"/>
              <a:t> </a:t>
            </a:r>
            <a:r>
              <a:rPr lang="en-US" altLang="zh-CN" sz="2400" dirty="0"/>
              <a:t>models</a:t>
            </a:r>
            <a:r>
              <a:rPr lang="zh-CN" altLang="en-US" sz="2400" dirty="0"/>
              <a:t> </a:t>
            </a:r>
            <a:r>
              <a:rPr lang="en-US" altLang="zh-CN" sz="2400" dirty="0"/>
              <a:t>can</a:t>
            </a:r>
            <a:r>
              <a:rPr lang="zh-CN" altLang="en-US" sz="2400" dirty="0"/>
              <a:t> </a:t>
            </a:r>
            <a:r>
              <a:rPr lang="en-US" altLang="zh-CN" sz="2400" dirty="0"/>
              <a:t>generate</a:t>
            </a:r>
            <a:r>
              <a:rPr lang="zh-CN" altLang="en-US" sz="2400" dirty="0"/>
              <a:t> </a:t>
            </a:r>
            <a:r>
              <a:rPr lang="en-US" altLang="zh-CN" sz="2400" dirty="0"/>
              <a:t>sentences</a:t>
            </a:r>
            <a:r>
              <a:rPr lang="zh-CN" altLang="en-US" sz="2400" dirty="0"/>
              <a:t> </a:t>
            </a:r>
            <a:r>
              <a:rPr lang="en-US" altLang="zh-CN" sz="2400" dirty="0"/>
              <a:t>of</a:t>
            </a:r>
            <a:r>
              <a:rPr lang="zh-CN" altLang="en-US" sz="2400" dirty="0"/>
              <a:t> </a:t>
            </a:r>
            <a:r>
              <a:rPr lang="en-US" altLang="zh-CN" sz="2400" dirty="0"/>
              <a:t>an</a:t>
            </a:r>
            <a:r>
              <a:rPr lang="zh-CN" altLang="en-US" sz="2400" dirty="0"/>
              <a:t> </a:t>
            </a:r>
            <a:r>
              <a:rPr lang="en-US" altLang="zh-CN" sz="2400" dirty="0"/>
              <a:t>unexpectedly high quality</a:t>
            </a:r>
          </a:p>
          <a:p>
            <a:pPr lvl="2"/>
            <a:endParaRPr lang="en-US" altLang="zh-CN" dirty="0"/>
          </a:p>
          <a:p>
            <a:endParaRPr lang="en-US" dirty="0"/>
          </a:p>
        </p:txBody>
      </p:sp>
    </p:spTree>
    <p:extLst>
      <p:ext uri="{BB962C8B-B14F-4D97-AF65-F5344CB8AC3E}">
        <p14:creationId xmlns:p14="http://schemas.microsoft.com/office/powerpoint/2010/main" val="54495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Example Generations of Neural Language Models</a:t>
            </a:r>
            <a:endParaRPr lang="en-US" dirty="0"/>
          </a:p>
        </p:txBody>
      </p:sp>
      <p:sp>
        <p:nvSpPr>
          <p:cNvPr id="3" name="Content Placeholder 2"/>
          <p:cNvSpPr>
            <a:spLocks noGrp="1"/>
          </p:cNvSpPr>
          <p:nvPr>
            <p:ph idx="1"/>
          </p:nvPr>
        </p:nvSpPr>
        <p:spPr/>
        <p:txBody>
          <a:bodyPr/>
          <a:lstStyle/>
          <a:p>
            <a:endParaRPr lang="en-US" dirty="0"/>
          </a:p>
          <a:p>
            <a:r>
              <a:rPr lang="en-US" sz="2400" dirty="0"/>
              <a:t>Char-by-Char Markdown Generations:</a:t>
            </a:r>
          </a:p>
          <a:p>
            <a:pPr lvl="1"/>
            <a:r>
              <a:rPr lang="en-US" sz="2400" dirty="0"/>
              <a:t>Valid syntax!</a:t>
            </a:r>
          </a:p>
          <a:p>
            <a:endParaRPr lang="en-US" sz="2400" dirty="0"/>
          </a:p>
          <a:p>
            <a:endParaRPr lang="en-US" sz="2400" dirty="0"/>
          </a:p>
          <a:p>
            <a:endParaRPr lang="en-US" sz="2400" dirty="0"/>
          </a:p>
          <a:p>
            <a:r>
              <a:rPr lang="en-US" sz="2400" dirty="0"/>
              <a:t>Deep “Donald Trump”: Mimic President Trump</a:t>
            </a:r>
          </a:p>
        </p:txBody>
      </p:sp>
      <p:sp>
        <p:nvSpPr>
          <p:cNvPr id="4" name="Rectangle 3"/>
          <p:cNvSpPr/>
          <p:nvPr/>
        </p:nvSpPr>
        <p:spPr>
          <a:xfrm>
            <a:off x="6659477" y="1219200"/>
            <a:ext cx="4732557" cy="2862322"/>
          </a:xfrm>
          <a:prstGeom prst="rect">
            <a:avLst/>
          </a:prstGeom>
          <a:ln>
            <a:solidFill>
              <a:schemeClr val="tx1"/>
            </a:solidFill>
          </a:ln>
        </p:spPr>
        <p:txBody>
          <a:bodyPr wrap="square">
            <a:spAutoFit/>
          </a:bodyPr>
          <a:lstStyle/>
          <a:p>
            <a:r>
              <a:rPr lang="en-US" sz="1800" dirty="0"/>
              <a:t>'''See also''': [[List of ethical consent processing]] </a:t>
            </a:r>
          </a:p>
          <a:p>
            <a:endParaRPr lang="en-US" sz="1800" dirty="0"/>
          </a:p>
          <a:p>
            <a:r>
              <a:rPr lang="en-US" sz="1800" dirty="0"/>
              <a:t>== See also == </a:t>
            </a:r>
          </a:p>
          <a:p>
            <a:r>
              <a:rPr lang="en-US" sz="1800" dirty="0"/>
              <a:t>*[[</a:t>
            </a:r>
            <a:r>
              <a:rPr lang="en-US" sz="1800" dirty="0" err="1"/>
              <a:t>Iender</a:t>
            </a:r>
            <a:r>
              <a:rPr lang="en-US" sz="1800" dirty="0"/>
              <a:t> dome of the ED]] </a:t>
            </a:r>
          </a:p>
          <a:p>
            <a:r>
              <a:rPr lang="en-US" sz="1800" dirty="0"/>
              <a:t>*[[Anti-autism]]</a:t>
            </a:r>
            <a:r>
              <a:rPr lang="zh-CN" altLang="en-US" sz="1800" dirty="0"/>
              <a:t> </a:t>
            </a:r>
            <a:endParaRPr lang="en-US" altLang="zh-CN" sz="1800" dirty="0"/>
          </a:p>
          <a:p>
            <a:endParaRPr lang="en-US" sz="1800" dirty="0"/>
          </a:p>
          <a:p>
            <a:r>
              <a:rPr lang="en-US" sz="1800" dirty="0"/>
              <a:t>===[[</a:t>
            </a:r>
            <a:r>
              <a:rPr lang="en-US" sz="1800" dirty="0" err="1"/>
              <a:t>Religion|Religion</a:t>
            </a:r>
            <a:r>
              <a:rPr lang="en-US" sz="1800" dirty="0"/>
              <a:t>]]=== </a:t>
            </a:r>
          </a:p>
          <a:p>
            <a:r>
              <a:rPr lang="en-US" sz="1800" dirty="0"/>
              <a:t>*[[French Writings]] </a:t>
            </a:r>
          </a:p>
          <a:p>
            <a:r>
              <a:rPr lang="en-US" sz="1800" dirty="0"/>
              <a:t>*[[Maria]] </a:t>
            </a:r>
          </a:p>
          <a:p>
            <a:r>
              <a:rPr lang="en-US" sz="1800" dirty="0"/>
              <a:t>*[[Revelation]]</a:t>
            </a:r>
            <a:endParaRPr lang="en-US" sz="1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99" t="3185" r="2159"/>
          <a:stretch/>
        </p:blipFill>
        <p:spPr>
          <a:xfrm>
            <a:off x="6035966" y="4548680"/>
            <a:ext cx="5125278" cy="161304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2043"/>
          <a:stretch/>
        </p:blipFill>
        <p:spPr>
          <a:xfrm>
            <a:off x="1530161" y="4483420"/>
            <a:ext cx="3927720" cy="2120580"/>
          </a:xfrm>
          <a:prstGeom prst="rect">
            <a:avLst/>
          </a:prstGeom>
        </p:spPr>
      </p:pic>
    </p:spTree>
    <p:extLst>
      <p:ext uri="{BB962C8B-B14F-4D97-AF65-F5344CB8AC3E}">
        <p14:creationId xmlns:p14="http://schemas.microsoft.com/office/powerpoint/2010/main" val="123167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ELMo</a:t>
            </a:r>
            <a:r>
              <a:rPr lang="en-US" altLang="zh-CN" dirty="0"/>
              <a:t> (Peters et al., NAACL’18, best paper)</a:t>
            </a:r>
            <a:endParaRPr lang="en-US" dirty="0"/>
          </a:p>
        </p:txBody>
      </p:sp>
      <p:sp>
        <p:nvSpPr>
          <p:cNvPr id="3" name="Content Placeholder 2"/>
          <p:cNvSpPr>
            <a:spLocks noGrp="1"/>
          </p:cNvSpPr>
          <p:nvPr>
            <p:ph idx="1"/>
          </p:nvPr>
        </p:nvSpPr>
        <p:spPr/>
        <p:txBody>
          <a:bodyPr/>
          <a:lstStyle/>
          <a:p>
            <a:r>
              <a:rPr lang="en-US" altLang="zh-CN" sz="2400" dirty="0"/>
              <a:t>Add</a:t>
            </a:r>
            <a:r>
              <a:rPr lang="zh-CN" altLang="en-US" sz="2400" dirty="0"/>
              <a:t> </a:t>
            </a:r>
            <a:r>
              <a:rPr lang="en-US" altLang="zh-CN" sz="2400" dirty="0" err="1"/>
              <a:t>ELMo</a:t>
            </a:r>
            <a:r>
              <a:rPr lang="zh-CN" altLang="en-US" sz="2400" dirty="0"/>
              <a:t> </a:t>
            </a:r>
            <a:r>
              <a:rPr lang="en-US" altLang="zh-CN" sz="2400" dirty="0"/>
              <a:t>at</a:t>
            </a:r>
            <a:r>
              <a:rPr lang="zh-CN" altLang="en-US" sz="2400" dirty="0"/>
              <a:t> </a:t>
            </a:r>
            <a:r>
              <a:rPr lang="en-US" altLang="zh-CN" sz="2400" dirty="0"/>
              <a:t>the</a:t>
            </a:r>
            <a:r>
              <a:rPr lang="zh-CN" altLang="en-US" sz="2400" dirty="0"/>
              <a:t> </a:t>
            </a:r>
            <a:r>
              <a:rPr lang="en-US" altLang="zh-CN" sz="2400" dirty="0"/>
              <a:t>input</a:t>
            </a:r>
            <a:r>
              <a:rPr lang="zh-CN" altLang="en-US" sz="2400" dirty="0"/>
              <a:t> </a:t>
            </a:r>
            <a:r>
              <a:rPr lang="en-US" altLang="zh-CN" sz="2400" dirty="0"/>
              <a:t>of</a:t>
            </a:r>
            <a:r>
              <a:rPr lang="zh-CN" altLang="en-US" sz="2400" dirty="0"/>
              <a:t> </a:t>
            </a:r>
            <a:r>
              <a:rPr lang="en-US" altLang="zh-CN" sz="2400" dirty="0"/>
              <a:t>RNN.</a:t>
            </a:r>
            <a:r>
              <a:rPr lang="zh-CN" altLang="en-US" sz="2400" dirty="0"/>
              <a:t> </a:t>
            </a:r>
            <a:r>
              <a:rPr lang="en-US" altLang="zh-CN" sz="2400" dirty="0"/>
              <a:t>For</a:t>
            </a:r>
            <a:r>
              <a:rPr lang="zh-CN" altLang="en-US" sz="2400" dirty="0"/>
              <a:t> </a:t>
            </a:r>
            <a:r>
              <a:rPr lang="en-US" altLang="zh-CN" sz="2400" dirty="0"/>
              <a:t>some</a:t>
            </a:r>
            <a:r>
              <a:rPr lang="zh-CN" altLang="en-US" sz="2400" dirty="0"/>
              <a:t> </a:t>
            </a:r>
            <a:r>
              <a:rPr lang="en-US" altLang="zh-CN" sz="2400" dirty="0"/>
              <a:t>tasks</a:t>
            </a:r>
            <a:r>
              <a:rPr lang="zh-CN" altLang="en-US" sz="2400" dirty="0"/>
              <a:t> </a:t>
            </a:r>
            <a:r>
              <a:rPr lang="en-US" altLang="zh-CN" sz="2400" dirty="0"/>
              <a:t>(SNLI,</a:t>
            </a:r>
            <a:r>
              <a:rPr lang="zh-CN" altLang="en-US" sz="2400" dirty="0"/>
              <a:t> </a:t>
            </a:r>
            <a:r>
              <a:rPr lang="en-US" altLang="zh-CN" sz="2400" dirty="0" err="1"/>
              <a:t>SQuAD</a:t>
            </a:r>
            <a:r>
              <a:rPr lang="en-US" altLang="zh-CN" sz="2400" dirty="0"/>
              <a:t>),</a:t>
            </a:r>
            <a:r>
              <a:rPr lang="zh-CN" altLang="en-US" sz="2400" dirty="0"/>
              <a:t> </a:t>
            </a:r>
            <a:r>
              <a:rPr lang="en-US" altLang="zh-CN" sz="2400" dirty="0"/>
              <a:t>including</a:t>
            </a:r>
            <a:r>
              <a:rPr lang="zh-CN" altLang="en-US" sz="2400" dirty="0"/>
              <a:t> </a:t>
            </a:r>
            <a:r>
              <a:rPr lang="en-US" altLang="zh-CN" sz="2400" dirty="0" err="1"/>
              <a:t>ELMo</a:t>
            </a:r>
            <a:r>
              <a:rPr lang="zh-CN" altLang="en-US" sz="2400" dirty="0"/>
              <a:t> </a:t>
            </a:r>
            <a:r>
              <a:rPr lang="en-US" altLang="zh-CN" sz="2400" dirty="0"/>
              <a:t>at</a:t>
            </a:r>
            <a:r>
              <a:rPr lang="zh-CN" altLang="en-US" sz="2400" dirty="0"/>
              <a:t> </a:t>
            </a:r>
            <a:r>
              <a:rPr lang="en-US" altLang="zh-CN" sz="2400" dirty="0"/>
              <a:t>the</a:t>
            </a:r>
            <a:r>
              <a:rPr lang="zh-CN" altLang="en-US" sz="2400" dirty="0"/>
              <a:t> </a:t>
            </a:r>
            <a:r>
              <a:rPr lang="en-US" altLang="zh-CN" sz="2400" dirty="0"/>
              <a:t>output</a:t>
            </a:r>
            <a:r>
              <a:rPr lang="zh-CN" altLang="en-US" sz="2400" dirty="0"/>
              <a:t> </a:t>
            </a:r>
            <a:r>
              <a:rPr lang="en-US" altLang="zh-CN" sz="2400" dirty="0"/>
              <a:t>brings</a:t>
            </a:r>
            <a:r>
              <a:rPr lang="zh-CN" altLang="en-US" sz="2400" dirty="0"/>
              <a:t> </a:t>
            </a:r>
            <a:r>
              <a:rPr lang="en-US" altLang="zh-CN" sz="2400" dirty="0"/>
              <a:t>further</a:t>
            </a:r>
            <a:r>
              <a:rPr lang="zh-CN" altLang="en-US" sz="2400" dirty="0"/>
              <a:t> </a:t>
            </a:r>
            <a:r>
              <a:rPr lang="en-US" altLang="zh-CN" sz="2400" dirty="0"/>
              <a:t>improvements</a:t>
            </a:r>
          </a:p>
          <a:p>
            <a:endParaRPr lang="en-US" altLang="zh-CN" sz="2400" dirty="0"/>
          </a:p>
          <a:p>
            <a:r>
              <a:rPr lang="en-US" altLang="zh-CN" sz="2400" dirty="0" err="1"/>
              <a:t>Keypoints</a:t>
            </a:r>
            <a:r>
              <a:rPr lang="en-US" altLang="zh-CN" sz="2400" b="1" dirty="0"/>
              <a:t>:</a:t>
            </a:r>
          </a:p>
          <a:p>
            <a:endParaRPr lang="en-US" altLang="zh-CN" sz="2400" b="1" dirty="0"/>
          </a:p>
          <a:p>
            <a:pPr lvl="1"/>
            <a:r>
              <a:rPr lang="en-US" altLang="zh-CN" sz="2400" b="1" dirty="0"/>
              <a:t>freeze</a:t>
            </a:r>
            <a:r>
              <a:rPr lang="zh-CN" altLang="en-US" sz="2400" dirty="0"/>
              <a:t> </a:t>
            </a:r>
            <a:r>
              <a:rPr lang="en-US" altLang="zh-CN" sz="2400" dirty="0"/>
              <a:t>the</a:t>
            </a:r>
            <a:r>
              <a:rPr lang="zh-CN" altLang="en-US" sz="2400" dirty="0"/>
              <a:t> </a:t>
            </a:r>
            <a:r>
              <a:rPr lang="en-US" altLang="zh-CN" sz="2400" dirty="0"/>
              <a:t>weight</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err="1"/>
              <a:t>biLM</a:t>
            </a:r>
            <a:endParaRPr lang="en-US" altLang="zh-CN" sz="2400" dirty="0"/>
          </a:p>
          <a:p>
            <a:pPr lvl="1"/>
            <a:endParaRPr lang="en-US" altLang="zh-CN" sz="2400" dirty="0"/>
          </a:p>
          <a:p>
            <a:pPr lvl="1"/>
            <a:r>
              <a:rPr lang="en-US" altLang="zh-CN" sz="2400" dirty="0"/>
              <a:t>Regularization</a:t>
            </a:r>
            <a:r>
              <a:rPr lang="zh-CN" altLang="en-US" sz="2400" dirty="0"/>
              <a:t> </a:t>
            </a:r>
            <a:r>
              <a:rPr lang="en-US" altLang="zh-CN" sz="2400" dirty="0"/>
              <a:t>is</a:t>
            </a:r>
            <a:r>
              <a:rPr lang="zh-CN" altLang="en-US" sz="2400" dirty="0"/>
              <a:t> </a:t>
            </a:r>
            <a:r>
              <a:rPr lang="en-US" altLang="zh-CN" sz="2400" dirty="0"/>
              <a:t>necessary</a:t>
            </a:r>
            <a:endParaRPr lang="en-US" sz="2400" dirty="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015" y="2263488"/>
            <a:ext cx="5917411" cy="3828372"/>
          </a:xfrm>
          <a:prstGeom prst="rect">
            <a:avLst/>
          </a:prstGeom>
        </p:spPr>
      </p:pic>
    </p:spTree>
    <p:extLst>
      <p:ext uri="{BB962C8B-B14F-4D97-AF65-F5344CB8AC3E}">
        <p14:creationId xmlns:p14="http://schemas.microsoft.com/office/powerpoint/2010/main" val="1190330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Flair (</a:t>
            </a:r>
            <a:r>
              <a:rPr lang="en-US" altLang="zh-CN" dirty="0" err="1"/>
              <a:t>Akbik</a:t>
            </a:r>
            <a:r>
              <a:rPr lang="en-US" altLang="zh-CN" dirty="0"/>
              <a:t> et al., COLING’18)</a:t>
            </a:r>
            <a:endParaRPr lang="en-US" dirty="0"/>
          </a:p>
        </p:txBody>
      </p:sp>
      <p:sp>
        <p:nvSpPr>
          <p:cNvPr id="3" name="Content Placeholder 2"/>
          <p:cNvSpPr>
            <a:spLocks noGrp="1"/>
          </p:cNvSpPr>
          <p:nvPr>
            <p:ph idx="1"/>
          </p:nvPr>
        </p:nvSpPr>
        <p:spPr>
          <a:xfrm>
            <a:off x="662473" y="1219200"/>
            <a:ext cx="11058474" cy="1551992"/>
          </a:xfrm>
        </p:spPr>
        <p:txBody>
          <a:bodyPr/>
          <a:lstStyle/>
          <a:p>
            <a:r>
              <a:rPr lang="en-US" altLang="zh-CN" sz="2400" dirty="0"/>
              <a:t>Even</a:t>
            </a:r>
            <a:r>
              <a:rPr lang="zh-CN" altLang="en-US" sz="2400" dirty="0"/>
              <a:t> </a:t>
            </a:r>
            <a:r>
              <a:rPr lang="en-US" altLang="zh-CN" sz="2400" dirty="0"/>
              <a:t>for</a:t>
            </a:r>
            <a:r>
              <a:rPr lang="zh-CN" altLang="en-US" sz="2400" dirty="0"/>
              <a:t> </a:t>
            </a:r>
            <a:r>
              <a:rPr lang="en-US" altLang="zh-CN" sz="2400" dirty="0"/>
              <a:t>character-level</a:t>
            </a:r>
            <a:r>
              <a:rPr lang="zh-CN" altLang="en-US" sz="2400" dirty="0"/>
              <a:t> </a:t>
            </a:r>
            <a:r>
              <a:rPr lang="en-US" altLang="zh-CN" sz="2400" dirty="0"/>
              <a:t>language</a:t>
            </a:r>
            <a:r>
              <a:rPr lang="zh-CN" altLang="en-US" sz="2400" dirty="0"/>
              <a:t> </a:t>
            </a:r>
            <a:r>
              <a:rPr lang="en-US" altLang="zh-CN" sz="2400" dirty="0"/>
              <a:t>model,</a:t>
            </a:r>
            <a:r>
              <a:rPr lang="zh-CN" altLang="en-US" sz="2400" dirty="0"/>
              <a:t> </a:t>
            </a:r>
            <a:r>
              <a:rPr lang="en-US" altLang="zh-CN" sz="2400" dirty="0"/>
              <a:t>pre-training</a:t>
            </a:r>
            <a:r>
              <a:rPr lang="zh-CN" altLang="en-US" sz="2400" dirty="0"/>
              <a:t> </a:t>
            </a:r>
            <a:r>
              <a:rPr lang="en-US" altLang="zh-CN" sz="2400" dirty="0"/>
              <a:t>is</a:t>
            </a:r>
            <a:r>
              <a:rPr lang="zh-CN" altLang="en-US" sz="2400" dirty="0"/>
              <a:t> </a:t>
            </a:r>
            <a:r>
              <a:rPr lang="en-US" altLang="zh-CN" sz="2400" dirty="0"/>
              <a:t>very</a:t>
            </a:r>
            <a:r>
              <a:rPr lang="zh-CN" altLang="en-US" sz="2400" dirty="0"/>
              <a:t> </a:t>
            </a:r>
            <a:r>
              <a:rPr lang="en-US" altLang="zh-CN" sz="2400" dirty="0"/>
              <a:t>important</a:t>
            </a:r>
          </a:p>
          <a:p>
            <a:r>
              <a:rPr lang="en-US" altLang="zh-CN" sz="2400" dirty="0"/>
              <a:t>The</a:t>
            </a:r>
            <a:r>
              <a:rPr lang="zh-CN" altLang="en-US" sz="2400" dirty="0"/>
              <a:t> </a:t>
            </a:r>
            <a:r>
              <a:rPr lang="en-US" altLang="zh-CN" sz="2400" dirty="0"/>
              <a:t>structure</a:t>
            </a:r>
            <a:r>
              <a:rPr lang="zh-CN" altLang="en-US" sz="2400" dirty="0"/>
              <a:t> </a:t>
            </a:r>
            <a:r>
              <a:rPr lang="en-US" altLang="zh-CN" sz="2400" dirty="0"/>
              <a:t>is</a:t>
            </a:r>
            <a:r>
              <a:rPr lang="zh-CN" altLang="en-US" sz="2400" dirty="0"/>
              <a:t> </a:t>
            </a:r>
            <a:r>
              <a:rPr lang="en-US" altLang="zh-CN" sz="2400" dirty="0"/>
              <a:t>the</a:t>
            </a:r>
            <a:r>
              <a:rPr lang="zh-CN" altLang="en-US" sz="2400" dirty="0"/>
              <a:t> </a:t>
            </a:r>
            <a:r>
              <a:rPr lang="en-US" altLang="zh-CN" sz="2400" dirty="0"/>
              <a:t>same</a:t>
            </a:r>
            <a:r>
              <a:rPr lang="zh-CN" altLang="en-US" sz="2400" dirty="0"/>
              <a:t> </a:t>
            </a:r>
            <a:r>
              <a:rPr lang="en-US" altLang="zh-CN" sz="2400" dirty="0"/>
              <a:t>with</a:t>
            </a:r>
            <a:r>
              <a:rPr lang="zh-CN" altLang="en-US" sz="2400" dirty="0"/>
              <a:t> </a:t>
            </a:r>
            <a:r>
              <a:rPr lang="en-US" altLang="zh-CN" sz="2400" dirty="0"/>
              <a:t>LM-LSTM-CRF,</a:t>
            </a:r>
            <a:r>
              <a:rPr lang="zh-CN" altLang="en-US" sz="2400" dirty="0"/>
              <a:t> </a:t>
            </a:r>
            <a:r>
              <a:rPr lang="en-US" altLang="zh-CN" sz="2400" dirty="0"/>
              <a:t>the</a:t>
            </a:r>
            <a:r>
              <a:rPr lang="zh-CN" altLang="en-US" sz="2400" dirty="0"/>
              <a:t> </a:t>
            </a:r>
            <a:r>
              <a:rPr lang="en-US" altLang="zh-CN" sz="2400" dirty="0"/>
              <a:t>difference</a:t>
            </a:r>
            <a:r>
              <a:rPr lang="zh-CN" altLang="en-US" sz="2400" dirty="0"/>
              <a:t> </a:t>
            </a:r>
            <a:r>
              <a:rPr lang="en-US" altLang="zh-CN" sz="2400" dirty="0"/>
              <a:t>is</a:t>
            </a:r>
            <a:r>
              <a:rPr lang="zh-CN" altLang="en-US" sz="2400" dirty="0"/>
              <a:t> </a:t>
            </a:r>
            <a:r>
              <a:rPr lang="en-US" altLang="zh-CN" sz="2400" dirty="0"/>
              <a:t>the</a:t>
            </a:r>
            <a:r>
              <a:rPr lang="zh-CN" altLang="en-US" sz="2400" dirty="0"/>
              <a:t> </a:t>
            </a:r>
            <a:r>
              <a:rPr lang="en-US" altLang="zh-CN" sz="2400" dirty="0"/>
              <a:t>pre-training</a:t>
            </a:r>
            <a:r>
              <a:rPr lang="zh-CN" altLang="en-US" sz="2400" dirty="0"/>
              <a:t> </a:t>
            </a:r>
            <a:r>
              <a:rPr lang="en-US" altLang="zh-CN" sz="2400" dirty="0"/>
              <a:t>conducted</a:t>
            </a:r>
            <a:r>
              <a:rPr lang="zh-CN" altLang="en-US" sz="2400" dirty="0"/>
              <a:t> </a:t>
            </a:r>
            <a:r>
              <a:rPr lang="en-US" altLang="zh-CN" sz="2400" dirty="0"/>
              <a:t>on</a:t>
            </a:r>
            <a:r>
              <a:rPr lang="zh-CN" altLang="en-US" sz="2400" dirty="0"/>
              <a:t> </a:t>
            </a:r>
            <a:r>
              <a:rPr lang="en-US" altLang="zh-CN" sz="2400" dirty="0"/>
              <a:t>additional</a:t>
            </a:r>
            <a:r>
              <a:rPr lang="zh-CN" altLang="en-US" sz="2400" dirty="0"/>
              <a:t> </a:t>
            </a:r>
            <a:r>
              <a:rPr lang="en-US" altLang="zh-CN" sz="2400" dirty="0"/>
              <a:t>training</a:t>
            </a:r>
            <a:r>
              <a:rPr lang="zh-CN" altLang="en-US" sz="2400" dirty="0"/>
              <a:t> </a:t>
            </a:r>
            <a:r>
              <a:rPr lang="en-US" altLang="zh-CN" sz="2400" dirty="0"/>
              <a:t>corpus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293" y="2435290"/>
            <a:ext cx="6787087" cy="37706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31" y="2907522"/>
            <a:ext cx="5321300" cy="2641600"/>
          </a:xfrm>
          <a:prstGeom prst="rect">
            <a:avLst/>
          </a:prstGeom>
        </p:spPr>
      </p:pic>
    </p:spTree>
    <p:extLst>
      <p:ext uri="{BB962C8B-B14F-4D97-AF65-F5344CB8AC3E}">
        <p14:creationId xmlns:p14="http://schemas.microsoft.com/office/powerpoint/2010/main" val="892202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BERT (Devlin et al., NAACL’19, Best Paper)</a:t>
            </a:r>
            <a:endParaRPr lang="en-US" dirty="0"/>
          </a:p>
        </p:txBody>
      </p:sp>
      <p:sp>
        <p:nvSpPr>
          <p:cNvPr id="3" name="Content Placeholder 2"/>
          <p:cNvSpPr>
            <a:spLocks noGrp="1"/>
          </p:cNvSpPr>
          <p:nvPr>
            <p:ph idx="1"/>
          </p:nvPr>
        </p:nvSpPr>
        <p:spPr>
          <a:xfrm>
            <a:off x="350982" y="1219200"/>
            <a:ext cx="11369965" cy="1272073"/>
          </a:xfrm>
        </p:spPr>
        <p:txBody>
          <a:bodyPr/>
          <a:lstStyle/>
          <a:p>
            <a:r>
              <a:rPr lang="en-US" altLang="zh-CN" sz="2400" dirty="0"/>
              <a:t>Introduce</a:t>
            </a:r>
            <a:r>
              <a:rPr lang="zh-CN" altLang="en-US" sz="2400" dirty="0"/>
              <a:t> </a:t>
            </a:r>
            <a:r>
              <a:rPr lang="en-US" altLang="zh-CN" sz="2400" dirty="0"/>
              <a:t>Transformers,</a:t>
            </a:r>
            <a:r>
              <a:rPr lang="zh-CN" altLang="en-US" sz="2400" dirty="0"/>
              <a:t> </a:t>
            </a:r>
            <a:r>
              <a:rPr lang="en-US" altLang="zh-CN" sz="2400" dirty="0"/>
              <a:t>use</a:t>
            </a:r>
            <a:r>
              <a:rPr lang="zh-CN" altLang="en-US" sz="2400" dirty="0"/>
              <a:t> </a:t>
            </a:r>
            <a:r>
              <a:rPr lang="en-US" altLang="zh-CN" sz="2400" dirty="0"/>
              <a:t>masked</a:t>
            </a:r>
            <a:r>
              <a:rPr lang="zh-CN" altLang="en-US" sz="2400" dirty="0"/>
              <a:t> </a:t>
            </a:r>
            <a:r>
              <a:rPr lang="en-US" altLang="zh-CN" sz="2400" dirty="0"/>
              <a:t>language</a:t>
            </a:r>
            <a:r>
              <a:rPr lang="zh-CN" altLang="en-US" sz="2400" dirty="0"/>
              <a:t> </a:t>
            </a:r>
            <a:r>
              <a:rPr lang="en-US" altLang="zh-CN" sz="2400" dirty="0"/>
              <a:t>model</a:t>
            </a:r>
            <a:r>
              <a:rPr lang="zh-CN" altLang="en-US" sz="2400" dirty="0"/>
              <a:t> </a:t>
            </a:r>
            <a:r>
              <a:rPr lang="en-US" altLang="zh-CN" sz="2400" dirty="0"/>
              <a:t>+</a:t>
            </a:r>
            <a:r>
              <a:rPr lang="zh-CN" altLang="en-US" sz="2400" dirty="0"/>
              <a:t> </a:t>
            </a:r>
            <a:r>
              <a:rPr lang="en-US" altLang="zh-CN" sz="2400" dirty="0"/>
              <a:t>next</a:t>
            </a:r>
            <a:r>
              <a:rPr lang="zh-CN" altLang="en-US" sz="2400" dirty="0"/>
              <a:t> </a:t>
            </a:r>
            <a:r>
              <a:rPr lang="en-US" altLang="zh-CN" sz="2400" dirty="0"/>
              <a:t>sentence</a:t>
            </a:r>
            <a:r>
              <a:rPr lang="zh-CN" altLang="en-US" sz="2400" dirty="0"/>
              <a:t> </a:t>
            </a:r>
            <a:r>
              <a:rPr lang="en-US" altLang="zh-CN" sz="2400" dirty="0"/>
              <a:t>prediction</a:t>
            </a:r>
          </a:p>
          <a:p>
            <a:r>
              <a:rPr lang="en-US" altLang="zh-CN" sz="2400" dirty="0"/>
              <a:t>Conduct</a:t>
            </a:r>
            <a:r>
              <a:rPr lang="zh-CN" altLang="en-US" sz="2400" dirty="0"/>
              <a:t> </a:t>
            </a:r>
            <a:r>
              <a:rPr lang="en-US" altLang="zh-CN" sz="2400" dirty="0"/>
              <a:t>fine-tuning</a:t>
            </a:r>
            <a:r>
              <a:rPr lang="zh-CN" altLang="en-US" sz="2400" dirty="0"/>
              <a:t> </a:t>
            </a:r>
            <a:r>
              <a:rPr lang="en-US" altLang="zh-CN" sz="2400" dirty="0"/>
              <a:t>after</a:t>
            </a:r>
            <a:r>
              <a:rPr lang="zh-CN" altLang="en-US" sz="2400" dirty="0"/>
              <a:t> </a:t>
            </a:r>
            <a:r>
              <a:rPr lang="en-US" altLang="zh-CN" sz="2400" dirty="0"/>
              <a:t>pre-training</a:t>
            </a:r>
            <a:r>
              <a:rPr lang="zh-CN" altLang="en-US" sz="2400" dirty="0"/>
              <a:t> </a:t>
            </a:r>
            <a:r>
              <a:rPr lang="en-US" altLang="zh-CN" sz="2400" dirty="0"/>
              <a:t>on</a:t>
            </a:r>
            <a:r>
              <a:rPr lang="zh-CN" altLang="en-US" sz="2400" dirty="0"/>
              <a:t> </a:t>
            </a:r>
            <a:r>
              <a:rPr lang="en-US" altLang="zh-CN" sz="2400" dirty="0"/>
              <a:t>each</a:t>
            </a:r>
            <a:r>
              <a:rPr lang="zh-CN" altLang="en-US" sz="2400" dirty="0"/>
              <a:t> </a:t>
            </a:r>
            <a:r>
              <a:rPr lang="en-US" altLang="zh-CN" sz="2400" dirty="0"/>
              <a:t>task</a:t>
            </a:r>
            <a:r>
              <a:rPr lang="zh-CN" altLang="en-US" sz="2400" dirty="0"/>
              <a:t> </a:t>
            </a:r>
            <a:r>
              <a:rPr lang="en-US" altLang="zh-CN" sz="2400" dirty="0"/>
              <a:t>(necessary</a:t>
            </a:r>
            <a:r>
              <a:rPr lang="zh-CN" altLang="en-US" sz="2400" dirty="0"/>
              <a:t> </a:t>
            </a:r>
            <a:r>
              <a:rPr lang="en-US" altLang="zh-CN" sz="2400" dirty="0"/>
              <a:t>for</a:t>
            </a:r>
            <a:r>
              <a:rPr lang="zh-CN" altLang="en-US" sz="2400" dirty="0"/>
              <a:t> </a:t>
            </a:r>
            <a:r>
              <a:rPr lang="en-US" altLang="zh-CN" sz="2400" dirty="0"/>
              <a:t>sentence-level</a:t>
            </a:r>
            <a:r>
              <a:rPr lang="zh-CN" altLang="en-US" sz="2400" dirty="0"/>
              <a:t> </a:t>
            </a:r>
            <a:r>
              <a:rPr lang="en-US" altLang="zh-CN" sz="2400" dirty="0"/>
              <a:t>tasks,</a:t>
            </a:r>
            <a:r>
              <a:rPr lang="zh-CN" altLang="en-US" sz="2400" dirty="0"/>
              <a:t> </a:t>
            </a:r>
            <a:r>
              <a:rPr lang="en-US" altLang="zh-CN" sz="2400" dirty="0"/>
              <a:t>NER</a:t>
            </a:r>
            <a:r>
              <a:rPr lang="zh-CN" altLang="en-US" sz="2400" dirty="0"/>
              <a:t> </a:t>
            </a:r>
            <a:r>
              <a:rPr lang="en-US" altLang="zh-CN" sz="2400" dirty="0"/>
              <a:t>is</a:t>
            </a:r>
            <a:r>
              <a:rPr lang="zh-CN" altLang="en-US" sz="2400" dirty="0"/>
              <a:t> </a:t>
            </a:r>
            <a:r>
              <a:rPr lang="en-US" altLang="zh-CN" sz="2400" dirty="0"/>
              <a:t>a</a:t>
            </a:r>
            <a:r>
              <a:rPr lang="zh-CN" altLang="en-US" sz="2400" dirty="0"/>
              <a:t> </a:t>
            </a:r>
            <a:r>
              <a:rPr lang="en-US" altLang="zh-CN" sz="2400" dirty="0"/>
              <a:t>word</a:t>
            </a:r>
            <a:r>
              <a:rPr lang="zh-CN" altLang="en-US" sz="2400" dirty="0"/>
              <a:t> </a:t>
            </a:r>
            <a:r>
              <a:rPr lang="en-US" altLang="zh-CN" sz="2400" dirty="0"/>
              <a:t>level</a:t>
            </a:r>
            <a:r>
              <a:rPr lang="zh-CN" altLang="en-US" sz="2400" dirty="0"/>
              <a:t> </a:t>
            </a:r>
            <a:r>
              <a:rPr lang="en-US" altLang="zh-CN" sz="2400" dirty="0"/>
              <a:t>task)</a:t>
            </a:r>
            <a:endParaRPr lang="en-US" altLang="zh-CN"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5" y="2914780"/>
            <a:ext cx="8064500" cy="3073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9553" y="2393093"/>
            <a:ext cx="4216123" cy="4138335"/>
          </a:xfrm>
          <a:prstGeom prst="rect">
            <a:avLst/>
          </a:prstGeom>
        </p:spPr>
      </p:pic>
    </p:spTree>
    <p:extLst>
      <p:ext uri="{BB962C8B-B14F-4D97-AF65-F5344CB8AC3E}">
        <p14:creationId xmlns:p14="http://schemas.microsoft.com/office/powerpoint/2010/main" val="853208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a:p>
            <a:pPr>
              <a:lnSpc>
                <a:spcPct val="150000"/>
              </a:lnSpc>
              <a:spcAft>
                <a:spcPts val="600"/>
              </a:spcAft>
            </a:pPr>
            <a:r>
              <a:rPr lang="en-US" altLang="zh-CN" sz="2400" dirty="0"/>
              <a:t>Summary</a:t>
            </a:r>
            <a:endParaRPr lang="zh-CN" altLang="en-US" sz="2400" dirty="0"/>
          </a:p>
        </p:txBody>
      </p:sp>
      <p:sp>
        <p:nvSpPr>
          <p:cNvPr id="4" name="AutoShape 8"/>
          <p:cNvSpPr>
            <a:spLocks noChangeArrowheads="1"/>
          </p:cNvSpPr>
          <p:nvPr/>
        </p:nvSpPr>
        <p:spPr bwMode="auto">
          <a:xfrm rot="9129169">
            <a:off x="10382429" y="4163043"/>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24732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F225-6008-406A-BEF1-BA7937B312A0}"/>
              </a:ext>
            </a:extLst>
          </p:cNvPr>
          <p:cNvSpPr>
            <a:spLocks noGrp="1"/>
          </p:cNvSpPr>
          <p:nvPr>
            <p:ph type="title"/>
          </p:nvPr>
        </p:nvSpPr>
        <p:spPr/>
        <p:txBody>
          <a:bodyPr/>
          <a:lstStyle/>
          <a:p>
            <a:r>
              <a:rPr lang="en-US" dirty="0"/>
              <a:t>Distantly Supervised Approach for NER</a:t>
            </a:r>
          </a:p>
        </p:txBody>
      </p:sp>
      <p:sp>
        <p:nvSpPr>
          <p:cNvPr id="3" name="Content Placeholder 2">
            <a:extLst>
              <a:ext uri="{FF2B5EF4-FFF2-40B4-BE49-F238E27FC236}">
                <a16:creationId xmlns:a16="http://schemas.microsoft.com/office/drawing/2014/main" id="{55410898-6081-47B2-A802-6450A82A0875}"/>
              </a:ext>
            </a:extLst>
          </p:cNvPr>
          <p:cNvSpPr>
            <a:spLocks noGrp="1"/>
          </p:cNvSpPr>
          <p:nvPr>
            <p:ph idx="1"/>
          </p:nvPr>
        </p:nvSpPr>
        <p:spPr>
          <a:xfrm>
            <a:off x="610214" y="1287623"/>
            <a:ext cx="10776858" cy="5047861"/>
          </a:xfrm>
        </p:spPr>
        <p:txBody>
          <a:bodyPr/>
          <a:lstStyle/>
          <a:p>
            <a:r>
              <a:rPr lang="en-US" sz="2400" b="1" dirty="0" err="1"/>
              <a:t>ClusType</a:t>
            </a:r>
            <a:r>
              <a:rPr lang="en-US" sz="2400" b="1" dirty="0"/>
              <a:t>:</a:t>
            </a:r>
            <a:r>
              <a:rPr lang="en-US" sz="2400" dirty="0"/>
              <a:t> </a:t>
            </a:r>
            <a:r>
              <a:rPr lang="en-US" altLang="en-US" sz="2400" dirty="0"/>
              <a:t>Open Source:</a:t>
            </a:r>
            <a:r>
              <a:rPr lang="zh-CN" altLang="en-US" sz="2400" dirty="0"/>
              <a:t> </a:t>
            </a:r>
            <a:r>
              <a:rPr lang="en-US" sz="2400" dirty="0">
                <a:hlinkClick r:id="rId2"/>
              </a:rPr>
              <a:t>https://github.com/INK-USC/ClusType</a:t>
            </a:r>
            <a:endParaRPr lang="en-US" sz="2400" dirty="0"/>
          </a:p>
          <a:p>
            <a:pPr lvl="1"/>
            <a:r>
              <a:rPr lang="en-US" sz="2400" dirty="0"/>
              <a:t>“</a:t>
            </a:r>
            <a:r>
              <a:rPr lang="en-US" altLang="zh-CN" sz="2400" dirty="0" err="1"/>
              <a:t>ClusType</a:t>
            </a:r>
            <a:r>
              <a:rPr lang="en-US" altLang="zh-CN" sz="2400" dirty="0"/>
              <a:t>: </a:t>
            </a:r>
            <a:r>
              <a:rPr lang="en-US" sz="2400" dirty="0"/>
              <a:t>Entity Recognition and Typing by Relation Phrase-Based Clustering”</a:t>
            </a:r>
            <a:r>
              <a:rPr lang="en-US" altLang="zh-CN" sz="2400" dirty="0"/>
              <a:t> [X. Ren, et al., KDD 2015]</a:t>
            </a:r>
          </a:p>
          <a:p>
            <a:endParaRPr lang="en-US" sz="2400" dirty="0"/>
          </a:p>
          <a:p>
            <a:r>
              <a:rPr lang="en-US" sz="2400" b="1" dirty="0" err="1"/>
              <a:t>CoType</a:t>
            </a:r>
            <a:r>
              <a:rPr lang="en-US" sz="2400" b="1" dirty="0"/>
              <a:t>:</a:t>
            </a:r>
            <a:r>
              <a:rPr lang="en-US" sz="2400" dirty="0"/>
              <a:t> </a:t>
            </a:r>
            <a:r>
              <a:rPr lang="en-US" altLang="en-US" sz="2400" dirty="0"/>
              <a:t>Open Source:</a:t>
            </a:r>
            <a:r>
              <a:rPr lang="zh-CN" altLang="en-US" sz="2400" dirty="0"/>
              <a:t> </a:t>
            </a:r>
            <a:r>
              <a:rPr lang="en-US" sz="2400" dirty="0">
                <a:hlinkClick r:id="rId3"/>
              </a:rPr>
              <a:t>https://github.com/INK-USC/USC-DS-RelationExtraction</a:t>
            </a:r>
            <a:endParaRPr lang="en-US" sz="2400" dirty="0"/>
          </a:p>
          <a:p>
            <a:pPr lvl="1"/>
            <a:r>
              <a:rPr lang="en-US" sz="2400" dirty="0"/>
              <a:t>“</a:t>
            </a:r>
            <a:r>
              <a:rPr lang="en-US" sz="2400" dirty="0" err="1"/>
              <a:t>CoType</a:t>
            </a:r>
            <a:r>
              <a:rPr lang="en-US" sz="2400" dirty="0"/>
              <a:t>: Joint Extraction of Typed Entities and Relations with Knowledge Bases”</a:t>
            </a:r>
            <a:r>
              <a:rPr lang="zh-CN" altLang="en-US" sz="2400" dirty="0"/>
              <a:t> </a:t>
            </a:r>
            <a:r>
              <a:rPr lang="en-US" altLang="zh-CN" sz="2400" dirty="0"/>
              <a:t>[X. Ren</a:t>
            </a:r>
            <a:r>
              <a:rPr lang="zh-CN" altLang="en-US" sz="2400" dirty="0"/>
              <a:t> </a:t>
            </a:r>
            <a:r>
              <a:rPr lang="en-US" altLang="zh-CN" sz="2400" dirty="0"/>
              <a:t>et</a:t>
            </a:r>
            <a:r>
              <a:rPr lang="zh-CN" altLang="en-US" sz="2400" dirty="0"/>
              <a:t> </a:t>
            </a:r>
            <a:r>
              <a:rPr lang="en-US" altLang="zh-CN" sz="2400" dirty="0"/>
              <a:t>al., WWW,</a:t>
            </a:r>
            <a:r>
              <a:rPr lang="zh-CN" altLang="en-US" sz="2400" dirty="0"/>
              <a:t> </a:t>
            </a:r>
            <a:r>
              <a:rPr lang="en-US" altLang="zh-CN" sz="2400" dirty="0"/>
              <a:t>2017]</a:t>
            </a:r>
          </a:p>
          <a:p>
            <a:pPr lvl="1"/>
            <a:endParaRPr lang="en-US" sz="2400" dirty="0"/>
          </a:p>
          <a:p>
            <a:r>
              <a:rPr lang="en-US" altLang="zh-CN" sz="2400" b="1" dirty="0" err="1">
                <a:solidFill>
                  <a:srgbClr val="000000"/>
                </a:solidFill>
              </a:rPr>
              <a:t>AutoNER</a:t>
            </a:r>
            <a:r>
              <a:rPr lang="en-US" altLang="zh-CN" sz="2400" b="1" dirty="0">
                <a:solidFill>
                  <a:srgbClr val="000000"/>
                </a:solidFill>
              </a:rPr>
              <a:t>: </a:t>
            </a:r>
            <a:r>
              <a:rPr lang="en-US" altLang="en-US" sz="2400" dirty="0"/>
              <a:t> Open Source:</a:t>
            </a:r>
            <a:r>
              <a:rPr lang="zh-CN" altLang="en-US" sz="2400" dirty="0"/>
              <a:t> </a:t>
            </a:r>
            <a:r>
              <a:rPr lang="en-US" altLang="zh-CN" sz="2400" dirty="0">
                <a:hlinkClick r:id="rId4"/>
              </a:rPr>
              <a:t>https://github.com/shangjingbo1226/AutoNER</a:t>
            </a:r>
            <a:endParaRPr lang="en-US" altLang="zh-CN" sz="2400" dirty="0"/>
          </a:p>
          <a:p>
            <a:pPr lvl="1"/>
            <a:r>
              <a:rPr lang="en-US" sz="2400" dirty="0" err="1"/>
              <a:t>Jingbo</a:t>
            </a:r>
            <a:r>
              <a:rPr lang="en-US" sz="2400" dirty="0"/>
              <a:t> Shang, Liyuan Liu, </a:t>
            </a:r>
            <a:r>
              <a:rPr lang="en-US" sz="2400" dirty="0" err="1"/>
              <a:t>Xiaotao</a:t>
            </a:r>
            <a:r>
              <a:rPr lang="en-US" sz="2400" dirty="0"/>
              <a:t> Gu, Xiang Ren, Teng Ren and Jiawei Han, "Learning Named Entity Tagger using Domain-Specific Dictionary", EMNLP'18, Oct. 2018</a:t>
            </a:r>
          </a:p>
          <a:p>
            <a:endParaRPr lang="en-US" sz="2400" dirty="0"/>
          </a:p>
        </p:txBody>
      </p:sp>
      <p:sp>
        <p:nvSpPr>
          <p:cNvPr id="4" name="AutoShape 8">
            <a:extLst>
              <a:ext uri="{FF2B5EF4-FFF2-40B4-BE49-F238E27FC236}">
                <a16:creationId xmlns:a16="http://schemas.microsoft.com/office/drawing/2014/main" id="{11980639-6562-4AFB-AB91-315EAF1E0002}"/>
              </a:ext>
            </a:extLst>
          </p:cNvPr>
          <p:cNvSpPr>
            <a:spLocks noChangeArrowheads="1"/>
          </p:cNvSpPr>
          <p:nvPr/>
        </p:nvSpPr>
        <p:spPr bwMode="auto">
          <a:xfrm rot="9129169">
            <a:off x="10557937" y="1097123"/>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246046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258" y="1138137"/>
            <a:ext cx="10982474" cy="5603131"/>
          </a:xfrm>
        </p:spPr>
        <p:txBody>
          <a:bodyPr/>
          <a:lstStyle/>
          <a:p>
            <a:r>
              <a:rPr lang="en-US" altLang="zh-CN" sz="2400" dirty="0"/>
              <a:t>Traditional</a:t>
            </a:r>
            <a:r>
              <a:rPr lang="zh-CN" altLang="en-US" sz="2400" dirty="0"/>
              <a:t> </a:t>
            </a:r>
            <a:r>
              <a:rPr lang="en-US" altLang="zh-CN" sz="2400" dirty="0"/>
              <a:t>named</a:t>
            </a:r>
            <a:r>
              <a:rPr lang="zh-CN" altLang="en-US" sz="2400" dirty="0"/>
              <a:t> </a:t>
            </a:r>
            <a:r>
              <a:rPr lang="en-US" altLang="zh-CN" sz="2400" dirty="0"/>
              <a:t>entity</a:t>
            </a:r>
            <a:r>
              <a:rPr lang="zh-CN" altLang="en-US" sz="2400" dirty="0"/>
              <a:t> </a:t>
            </a:r>
            <a:r>
              <a:rPr lang="en-US" altLang="zh-CN" sz="2400" dirty="0"/>
              <a:t>recognition</a:t>
            </a:r>
            <a:r>
              <a:rPr lang="zh-CN" altLang="en-US" sz="2400" dirty="0"/>
              <a:t> </a:t>
            </a:r>
            <a:r>
              <a:rPr lang="en-US" altLang="zh-CN" sz="2400" dirty="0"/>
              <a:t>systems</a:t>
            </a:r>
            <a:r>
              <a:rPr lang="zh-CN" altLang="en-US" sz="2400" dirty="0"/>
              <a:t> </a:t>
            </a:r>
            <a:r>
              <a:rPr lang="en-US" altLang="zh-CN" sz="2400" dirty="0"/>
              <a:t>are designed for</a:t>
            </a:r>
            <a:r>
              <a:rPr lang="en-US" altLang="zh-CN" sz="2400" dirty="0">
                <a:solidFill>
                  <a:srgbClr val="C0504D"/>
                </a:solidFill>
              </a:rPr>
              <a:t> </a:t>
            </a:r>
            <a:r>
              <a:rPr lang="en-US" altLang="zh-CN" sz="2400" dirty="0">
                <a:solidFill>
                  <a:srgbClr val="FF0000"/>
                </a:solidFill>
              </a:rPr>
              <a:t>major types</a:t>
            </a:r>
            <a:r>
              <a:rPr lang="en-US" altLang="zh-CN" sz="2400" dirty="0"/>
              <a:t> (e.g., PER, LOC, ORG) and </a:t>
            </a:r>
            <a:r>
              <a:rPr lang="en-US" altLang="zh-CN" sz="2400" dirty="0">
                <a:solidFill>
                  <a:srgbClr val="FF0000"/>
                </a:solidFill>
              </a:rPr>
              <a:t>general domains </a:t>
            </a:r>
            <a:r>
              <a:rPr lang="en-US" altLang="zh-CN" sz="2400" dirty="0"/>
              <a:t>(e.g., news)</a:t>
            </a:r>
          </a:p>
          <a:p>
            <a:pPr lvl="1"/>
            <a:r>
              <a:rPr lang="en-US" altLang="zh-CN" sz="2400" dirty="0"/>
              <a:t>Require additional steps to adapt to </a:t>
            </a:r>
            <a:r>
              <a:rPr lang="en-US" altLang="zh-CN" sz="2400" dirty="0">
                <a:solidFill>
                  <a:srgbClr val="FF0000"/>
                </a:solidFill>
              </a:rPr>
              <a:t>new domains/types</a:t>
            </a:r>
          </a:p>
          <a:p>
            <a:pPr lvl="1"/>
            <a:r>
              <a:rPr lang="en-US" altLang="zh-CN" sz="2400" dirty="0"/>
              <a:t>Expensive human labor on annotation</a:t>
            </a:r>
          </a:p>
          <a:p>
            <a:pPr lvl="2"/>
            <a:r>
              <a:rPr lang="en-US" altLang="zh-CN" sz="2400" dirty="0"/>
              <a:t>500 documents for entity extraction; 20,000 queries for entity linking</a:t>
            </a:r>
          </a:p>
          <a:p>
            <a:pPr lvl="1"/>
            <a:r>
              <a:rPr lang="en-US" altLang="zh-CN" sz="2400" dirty="0"/>
              <a:t>Unsatisfying agreement due to various granularity levels and scopes of types</a:t>
            </a:r>
          </a:p>
          <a:p>
            <a:r>
              <a:rPr lang="en-US" altLang="zh-CN" sz="2400" dirty="0"/>
              <a:t>Entities obtained by </a:t>
            </a:r>
            <a:r>
              <a:rPr lang="en-US" altLang="zh-CN" sz="2400" dirty="0">
                <a:solidFill>
                  <a:srgbClr val="FF0000"/>
                </a:solidFill>
              </a:rPr>
              <a:t>entity linking techniques </a:t>
            </a:r>
            <a:r>
              <a:rPr lang="en-US" altLang="zh-CN" sz="2400" dirty="0"/>
              <a:t>have </a:t>
            </a:r>
            <a:r>
              <a:rPr lang="en-US" altLang="zh-CN" sz="2400" i="1" dirty="0"/>
              <a:t>limited</a:t>
            </a:r>
            <a:r>
              <a:rPr lang="en-US" altLang="zh-CN" sz="2400" dirty="0">
                <a:solidFill>
                  <a:srgbClr val="C0504D"/>
                </a:solidFill>
              </a:rPr>
              <a:t> </a:t>
            </a:r>
            <a:r>
              <a:rPr lang="en-US" altLang="zh-CN" sz="2400" dirty="0">
                <a:solidFill>
                  <a:srgbClr val="FF0000"/>
                </a:solidFill>
              </a:rPr>
              <a:t>coverage</a:t>
            </a:r>
            <a:r>
              <a:rPr lang="en-US" altLang="zh-CN" sz="2400" dirty="0"/>
              <a:t> and </a:t>
            </a:r>
            <a:r>
              <a:rPr lang="en-US" altLang="zh-CN" sz="2400" dirty="0">
                <a:solidFill>
                  <a:srgbClr val="FF0000"/>
                </a:solidFill>
              </a:rPr>
              <a:t>freshness</a:t>
            </a:r>
          </a:p>
          <a:p>
            <a:pPr lvl="1"/>
            <a:r>
              <a:rPr lang="en-US" altLang="zh-CN" sz="2400" dirty="0"/>
              <a:t>&gt; 50% </a:t>
            </a:r>
            <a:r>
              <a:rPr lang="en-US" altLang="zh-CN" sz="2400" dirty="0" err="1"/>
              <a:t>unlinkable</a:t>
            </a:r>
            <a:r>
              <a:rPr lang="en-US" altLang="zh-CN" sz="2400" dirty="0"/>
              <a:t> entity mentions in Web corpus [Lin et al., EMNLP’12] </a:t>
            </a:r>
          </a:p>
          <a:p>
            <a:pPr lvl="1"/>
            <a:r>
              <a:rPr lang="en-US" altLang="zh-CN" sz="2400" dirty="0"/>
              <a:t>&gt; 90%</a:t>
            </a:r>
            <a:r>
              <a:rPr lang="zh-CN" altLang="en-US" sz="2400" dirty="0"/>
              <a:t> </a:t>
            </a:r>
            <a:r>
              <a:rPr lang="en-US" altLang="zh-CN" sz="2400" dirty="0"/>
              <a:t>in</a:t>
            </a:r>
            <a:r>
              <a:rPr lang="zh-CN" altLang="en-US" sz="2400" dirty="0"/>
              <a:t> </a:t>
            </a:r>
            <a:r>
              <a:rPr lang="en-US" altLang="zh-CN" sz="2400" dirty="0"/>
              <a:t>our</a:t>
            </a:r>
            <a:r>
              <a:rPr lang="zh-CN" altLang="en-US" sz="2400" dirty="0"/>
              <a:t> </a:t>
            </a:r>
            <a:r>
              <a:rPr lang="en-US" altLang="zh-CN" sz="2400" dirty="0"/>
              <a:t>experiment</a:t>
            </a:r>
            <a:r>
              <a:rPr lang="zh-CN" altLang="en-US" sz="2400" dirty="0"/>
              <a:t> </a:t>
            </a:r>
            <a:r>
              <a:rPr lang="en-US" altLang="zh-CN" sz="2400" dirty="0"/>
              <a:t>corpora: tweets, Yelp reviews, …</a:t>
            </a:r>
          </a:p>
          <a:p>
            <a:pPr>
              <a:spcAft>
                <a:spcPts val="600"/>
              </a:spcAft>
            </a:pPr>
            <a:r>
              <a:rPr lang="en-US" altLang="zh-CN" sz="2400" dirty="0" err="1"/>
              <a:t>ClusType</a:t>
            </a:r>
            <a:r>
              <a:rPr lang="en-US" altLang="zh-CN" sz="2400" dirty="0"/>
              <a:t>: </a:t>
            </a:r>
            <a:r>
              <a:rPr lang="en-US" sz="2400" dirty="0"/>
              <a:t>Entity Recognition and Typing by Relation Phrase-Based Clustering</a:t>
            </a:r>
            <a:r>
              <a:rPr lang="en-US" altLang="zh-CN" sz="2400" dirty="0"/>
              <a:t> [Ren, et al., KDD 2015]</a:t>
            </a:r>
          </a:p>
          <a:p>
            <a:pPr lvl="1">
              <a:spcAft>
                <a:spcPts val="600"/>
              </a:spcAft>
            </a:pPr>
            <a:r>
              <a:rPr lang="en-US" altLang="zh-CN" sz="2400" dirty="0"/>
              <a:t>Recognizing entity mentions of target types with </a:t>
            </a:r>
            <a:r>
              <a:rPr lang="en-US" altLang="zh-CN" sz="2400" dirty="0">
                <a:solidFill>
                  <a:srgbClr val="FF0000"/>
                </a:solidFill>
              </a:rPr>
              <a:t>minimal/no human supervision </a:t>
            </a:r>
            <a:r>
              <a:rPr lang="en-US" altLang="zh-CN" sz="2400" dirty="0"/>
              <a:t>and with </a:t>
            </a:r>
            <a:r>
              <a:rPr lang="en-US" altLang="zh-CN" sz="2400" dirty="0">
                <a:solidFill>
                  <a:srgbClr val="FF0000"/>
                </a:solidFill>
              </a:rPr>
              <a:t>no requirement that entities can be found in a KB </a:t>
            </a:r>
            <a:r>
              <a:rPr lang="en-US" altLang="zh-CN" sz="2400" dirty="0"/>
              <a:t>(distant supervision)</a:t>
            </a:r>
          </a:p>
        </p:txBody>
      </p:sp>
      <p:sp>
        <p:nvSpPr>
          <p:cNvPr id="5" name="Title 1"/>
          <p:cNvSpPr>
            <a:spLocks noGrp="1"/>
          </p:cNvSpPr>
          <p:nvPr>
            <p:ph type="title"/>
          </p:nvPr>
        </p:nvSpPr>
        <p:spPr>
          <a:xfrm>
            <a:off x="301774" y="0"/>
            <a:ext cx="11454854" cy="1101110"/>
          </a:xfrm>
        </p:spPr>
        <p:txBody>
          <a:bodyPr>
            <a:noAutofit/>
          </a:bodyPr>
          <a:lstStyle/>
          <a:p>
            <a:r>
              <a:rPr lang="en-US" altLang="zh-CN" sz="4000" b="1" dirty="0">
                <a:effectLst>
                  <a:outerShdw blurRad="50800" dist="38100" dir="2700000" algn="tl" rotWithShape="0">
                    <a:prstClr val="black">
                      <a:alpha val="40000"/>
                    </a:prstClr>
                  </a:outerShdw>
                </a:effectLst>
              </a:rPr>
              <a:t>Why Distant Supervision for </a:t>
            </a:r>
            <a:r>
              <a:rPr lang="en-US" sz="4000" b="1" dirty="0">
                <a:effectLst>
                  <a:outerShdw blurRad="50800" dist="38100" dir="2700000" algn="tl" rotWithShape="0">
                    <a:prstClr val="black">
                      <a:alpha val="40000"/>
                    </a:prstClr>
                  </a:outerShdw>
                </a:effectLst>
              </a:rPr>
              <a:t>Entity Recognition and Typing from Massive Corpora</a:t>
            </a:r>
            <a:r>
              <a:rPr lang="en-US" altLang="zh-CN" sz="4000" b="1" dirty="0">
                <a:effectLst>
                  <a:outerShdw blurRad="50800" dist="38100" dir="2700000" algn="tl" rotWithShape="0">
                    <a:prstClr val="black">
                      <a:alpha val="40000"/>
                    </a:prstClr>
                  </a:outerShdw>
                </a:effectLst>
              </a:rPr>
              <a:t>?</a:t>
            </a:r>
            <a:endParaRPr lang="en-US" altLang="en-US" sz="40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9873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a:bodyPr>
          <a:lstStyle/>
          <a:p>
            <a:r>
              <a:rPr lang="en-US" dirty="0"/>
              <a:t>Information Extraction: Typical Tasks</a:t>
            </a:r>
          </a:p>
        </p:txBody>
      </p:sp>
      <p:sp>
        <p:nvSpPr>
          <p:cNvPr id="3" name="Content Placeholder 2"/>
          <p:cNvSpPr>
            <a:spLocks noGrp="1"/>
          </p:cNvSpPr>
          <p:nvPr>
            <p:ph idx="1"/>
          </p:nvPr>
        </p:nvSpPr>
        <p:spPr>
          <a:xfrm>
            <a:off x="599542" y="1155072"/>
            <a:ext cx="11106590" cy="5553546"/>
          </a:xfrm>
        </p:spPr>
        <p:txBody>
          <a:bodyPr/>
          <a:lstStyle/>
          <a:p>
            <a:r>
              <a:rPr lang="en-US" dirty="0"/>
              <a:t>Information extraction: Discover specific types of useful properties of the tokens in the text and their relationships</a:t>
            </a:r>
          </a:p>
          <a:p>
            <a:r>
              <a:rPr lang="en-US" dirty="0"/>
              <a:t>The term “</a:t>
            </a:r>
            <a:r>
              <a:rPr lang="en-US" i="1" dirty="0"/>
              <a:t>information extraction</a:t>
            </a:r>
            <a:r>
              <a:rPr lang="en-US" dirty="0"/>
              <a:t>” refers to a family of several closely related tasks</a:t>
            </a:r>
          </a:p>
          <a:p>
            <a:pPr lvl="1"/>
            <a:r>
              <a:rPr lang="en-US" b="1" i="1" dirty="0"/>
              <a:t>Named entity recognition </a:t>
            </a:r>
            <a:r>
              <a:rPr lang="en-US" dirty="0"/>
              <a:t>(NER): The tokens in the text may refer to </a:t>
            </a:r>
            <a:r>
              <a:rPr lang="en-US" i="1" dirty="0"/>
              <a:t>named entities</a:t>
            </a:r>
            <a:r>
              <a:rPr lang="en-US" dirty="0"/>
              <a:t>, such as locations, people, </a:t>
            </a:r>
            <a:r>
              <a:rPr lang="en-US"/>
              <a:t>and organizations </a:t>
            </a:r>
            <a:endParaRPr lang="en-US" dirty="0"/>
          </a:p>
          <a:p>
            <a:pPr lvl="3"/>
            <a:r>
              <a:rPr lang="en-US" sz="2000" dirty="0"/>
              <a:t>Ex. Bill Clinton lives in New York at a location that is a few miles away from an IBM building. He and his wife, Hillary Clinton, relocated to New York after his presidency.</a:t>
            </a:r>
          </a:p>
          <a:p>
            <a:pPr lvl="2"/>
            <a:r>
              <a:rPr lang="en-US" dirty="0"/>
              <a:t>NER: needs to determined which tokens correspond to which type of entity </a:t>
            </a:r>
          </a:p>
          <a:p>
            <a:pPr lvl="3"/>
            <a:r>
              <a:rPr lang="en-US" sz="2000" dirty="0"/>
              <a:t>“</a:t>
            </a:r>
            <a:r>
              <a:rPr lang="en-US" sz="2000" i="1" dirty="0"/>
              <a:t>New York</a:t>
            </a:r>
            <a:r>
              <a:rPr lang="en-US" sz="2000" dirty="0"/>
              <a:t>” is a location, “</a:t>
            </a:r>
            <a:r>
              <a:rPr lang="en-US" sz="2000" i="1" dirty="0"/>
              <a:t>Bill Clinton</a:t>
            </a:r>
            <a:r>
              <a:rPr lang="en-US" sz="2000" dirty="0"/>
              <a:t>” is a person, and “</a:t>
            </a:r>
            <a:r>
              <a:rPr lang="en-US" sz="2000" i="1" dirty="0"/>
              <a:t>IBM</a:t>
            </a:r>
            <a:r>
              <a:rPr lang="en-US" sz="2000" dirty="0"/>
              <a:t>” is an organization, …</a:t>
            </a:r>
            <a:endParaRPr lang="en-US" dirty="0"/>
          </a:p>
          <a:p>
            <a:pPr lvl="1"/>
            <a:r>
              <a:rPr lang="en-US" b="1" i="1" dirty="0"/>
              <a:t>Relationship extraction</a:t>
            </a:r>
            <a:r>
              <a:rPr lang="en-US" i="1" dirty="0"/>
              <a:t>: </a:t>
            </a:r>
            <a:r>
              <a:rPr lang="en-US" dirty="0"/>
              <a:t>Follows named entity recognition, find the relationships among different named entities in a sentence</a:t>
            </a:r>
          </a:p>
          <a:p>
            <a:pPr lvl="3"/>
            <a:r>
              <a:rPr lang="en-US" sz="2000" dirty="0"/>
              <a:t>Ex.  </a:t>
            </a:r>
            <a:r>
              <a:rPr lang="en-US" sz="2000" b="1" dirty="0" err="1"/>
              <a:t>LocatedIn</a:t>
            </a:r>
            <a:r>
              <a:rPr lang="en-US" sz="2000" dirty="0"/>
              <a:t>(</a:t>
            </a:r>
            <a:r>
              <a:rPr lang="en-US" sz="2000" i="1" dirty="0"/>
              <a:t>Bill Clinton</a:t>
            </a:r>
            <a:r>
              <a:rPr lang="en-US" sz="2000" dirty="0"/>
              <a:t>, </a:t>
            </a:r>
            <a:r>
              <a:rPr lang="en-US" sz="2000" i="1" dirty="0"/>
              <a:t>New York</a:t>
            </a:r>
            <a:r>
              <a:rPr lang="en-US" sz="2000" dirty="0"/>
              <a:t>), </a:t>
            </a:r>
            <a:r>
              <a:rPr lang="en-US" sz="2000" b="1" dirty="0" err="1"/>
              <a:t>WifeOf</a:t>
            </a:r>
            <a:r>
              <a:rPr lang="en-US" sz="2000" dirty="0"/>
              <a:t>(</a:t>
            </a:r>
            <a:r>
              <a:rPr lang="en-US" sz="2000" i="1" dirty="0"/>
              <a:t>Bill Clinton</a:t>
            </a:r>
            <a:r>
              <a:rPr lang="en-US" sz="2000" dirty="0"/>
              <a:t>, </a:t>
            </a:r>
            <a:r>
              <a:rPr lang="en-US" sz="2000" i="1" dirty="0"/>
              <a:t>Hillary Clinton</a:t>
            </a:r>
            <a:r>
              <a:rPr lang="en-US" sz="2000" dirty="0"/>
              <a:t>)</a:t>
            </a:r>
          </a:p>
          <a:p>
            <a:pPr lvl="1"/>
            <a:r>
              <a:rPr lang="en-US" b="1" i="1" dirty="0"/>
              <a:t>Co-reference resolution</a:t>
            </a:r>
            <a:r>
              <a:rPr lang="en-US" i="1" dirty="0"/>
              <a:t>: </a:t>
            </a:r>
            <a:r>
              <a:rPr lang="en-US" dirty="0"/>
              <a:t>Different terms may refer to the same entity</a:t>
            </a:r>
          </a:p>
          <a:p>
            <a:pPr lvl="3"/>
            <a:r>
              <a:rPr lang="en-US" sz="2000" dirty="0"/>
              <a:t>Ex. “International Business Machines” and “IBM,” “Bill Clinton” and “He”</a:t>
            </a:r>
            <a:endParaRPr lang="en-US" dirty="0"/>
          </a:p>
          <a:p>
            <a:endParaRPr lang="en-US" dirty="0"/>
          </a:p>
        </p:txBody>
      </p:sp>
    </p:spTree>
    <p:extLst>
      <p:ext uri="{BB962C8B-B14F-4D97-AF65-F5344CB8AC3E}">
        <p14:creationId xmlns:p14="http://schemas.microsoft.com/office/powerpoint/2010/main" val="1817673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b="1" dirty="0"/>
              <a:t>Recognizing Typed</a:t>
            </a:r>
            <a:r>
              <a:rPr kumimoji="1" lang="zh-CN" altLang="en-US" b="1" dirty="0"/>
              <a:t> </a:t>
            </a:r>
            <a:r>
              <a:rPr kumimoji="1" lang="en-US" altLang="zh-CN" b="1" dirty="0"/>
              <a:t>Entities</a:t>
            </a:r>
            <a:endParaRPr lang="en-US" altLang="en-US" b="1" kern="0" dirty="0"/>
          </a:p>
        </p:txBody>
      </p:sp>
      <p:sp>
        <p:nvSpPr>
          <p:cNvPr id="5" name="内容占位符 2"/>
          <p:cNvSpPr txBox="1">
            <a:spLocks/>
          </p:cNvSpPr>
          <p:nvPr/>
        </p:nvSpPr>
        <p:spPr>
          <a:xfrm>
            <a:off x="2946400" y="1979600"/>
            <a:ext cx="3759200" cy="2032000"/>
          </a:xfrm>
          <a:prstGeom prst="rect">
            <a:avLst/>
          </a:prstGeom>
        </p:spPr>
        <p:style>
          <a:lnRef idx="2">
            <a:schemeClr val="accent4"/>
          </a:lnRef>
          <a:fillRef idx="1">
            <a:schemeClr val="lt1"/>
          </a:fillRef>
          <a:effectRef idx="0">
            <a:schemeClr val="accent4"/>
          </a:effectRef>
          <a:fontRef idx="minor">
            <a:schemeClr val="dk1"/>
          </a:fontRef>
        </p:style>
        <p:txBody>
          <a:bodyPr vert="horz" lIns="91436" tIns="45718" rIns="91436" bIns="45718" rtlCol="0">
            <a:noAutofit/>
          </a:bodyPr>
          <a:lstStyle>
            <a:lvl1pPr marL="461963" indent="-46196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dk1"/>
                </a:solidFill>
                <a:latin typeface="+mn-lt"/>
                <a:ea typeface="+mn-ea"/>
                <a:cs typeface="+mn-cs"/>
              </a:defRPr>
            </a:lvl1pPr>
            <a:lvl2pPr marL="738188" indent="-5381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dk1"/>
                </a:solidFill>
                <a:latin typeface="+mn-lt"/>
                <a:ea typeface="+mn-ea"/>
                <a:cs typeface="+mn-cs"/>
              </a:defRPr>
            </a:lvl2pPr>
            <a:lvl3pPr marL="858838" indent="-474663"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dk1"/>
                </a:solidFill>
                <a:latin typeface="+mn-lt"/>
                <a:ea typeface="+mn-ea"/>
                <a:cs typeface="+mn-cs"/>
              </a:defRPr>
            </a:lvl3pPr>
            <a:lvl4pPr marL="1144588" indent="-522288"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dk1"/>
                </a:solidFill>
                <a:latin typeface="+mn-lt"/>
                <a:ea typeface="+mn-ea"/>
                <a:cs typeface="+mn-cs"/>
              </a:defRPr>
            </a:lvl4pPr>
            <a:lvl5pPr marL="1376363" indent="-508000"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dk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dk1"/>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dk1"/>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dk1"/>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dk1"/>
                </a:solidFill>
                <a:latin typeface="+mn-lt"/>
                <a:ea typeface="+mn-ea"/>
                <a:cs typeface="+mn-cs"/>
              </a:defRPr>
            </a:lvl9pPr>
          </a:lstStyle>
          <a:p>
            <a:pPr marL="0" indent="0">
              <a:buFont typeface="Wingdings" panose="05000000000000000000" pitchFamily="2" charset="2"/>
              <a:buNone/>
            </a:pPr>
            <a:r>
              <a:rPr lang="en-US" altLang="zh-CN" sz="2100">
                <a:solidFill>
                  <a:srgbClr val="000000"/>
                </a:solidFill>
              </a:rPr>
              <a:t>The best BBQ I’ve tasted in Phoenix! I had the pulled pork sandwich with coleslaw and baked beans for lunch. ... The</a:t>
            </a:r>
            <a:r>
              <a:rPr lang="zh-CN" altLang="en-US" sz="2100">
                <a:solidFill>
                  <a:srgbClr val="000000"/>
                </a:solidFill>
              </a:rPr>
              <a:t> </a:t>
            </a:r>
            <a:r>
              <a:rPr lang="en-US" altLang="zh-CN" sz="2100">
                <a:solidFill>
                  <a:srgbClr val="000000"/>
                </a:solidFill>
              </a:rPr>
              <a:t>owner</a:t>
            </a:r>
            <a:r>
              <a:rPr lang="zh-CN" altLang="en-US" sz="2100">
                <a:solidFill>
                  <a:srgbClr val="000000"/>
                </a:solidFill>
              </a:rPr>
              <a:t> </a:t>
            </a:r>
            <a:r>
              <a:rPr lang="en-US" altLang="zh-CN" sz="2100">
                <a:solidFill>
                  <a:srgbClr val="000000"/>
                </a:solidFill>
              </a:rPr>
              <a:t>is</a:t>
            </a:r>
            <a:r>
              <a:rPr lang="zh-CN" altLang="en-US" sz="2100">
                <a:solidFill>
                  <a:srgbClr val="000000"/>
                </a:solidFill>
              </a:rPr>
              <a:t> </a:t>
            </a:r>
            <a:r>
              <a:rPr lang="en-US" altLang="zh-CN" sz="2100">
                <a:solidFill>
                  <a:srgbClr val="000000"/>
                </a:solidFill>
              </a:rPr>
              <a:t>very</a:t>
            </a:r>
            <a:r>
              <a:rPr lang="zh-CN" altLang="en-US" sz="2100">
                <a:solidFill>
                  <a:srgbClr val="000000"/>
                </a:solidFill>
              </a:rPr>
              <a:t> </a:t>
            </a:r>
            <a:r>
              <a:rPr lang="en-US" altLang="zh-CN" sz="2100">
                <a:solidFill>
                  <a:srgbClr val="000000"/>
                </a:solidFill>
              </a:rPr>
              <a:t>nice.</a:t>
            </a:r>
            <a:r>
              <a:rPr lang="zh-CN" altLang="en-US" sz="2100">
                <a:solidFill>
                  <a:srgbClr val="000000"/>
                </a:solidFill>
              </a:rPr>
              <a:t> </a:t>
            </a:r>
            <a:r>
              <a:rPr lang="en-US" altLang="zh-CN" sz="2100">
                <a:solidFill>
                  <a:srgbClr val="000000"/>
                </a:solidFill>
              </a:rPr>
              <a:t>…</a:t>
            </a:r>
            <a:endParaRPr lang="en-US" altLang="zh-CN" sz="2100" dirty="0">
              <a:solidFill>
                <a:srgbClr val="000000"/>
              </a:solidFill>
            </a:endParaRPr>
          </a:p>
        </p:txBody>
      </p:sp>
      <p:sp>
        <p:nvSpPr>
          <p:cNvPr id="6" name="下箭头 3"/>
          <p:cNvSpPr/>
          <p:nvPr/>
        </p:nvSpPr>
        <p:spPr>
          <a:xfrm rot="16200000">
            <a:off x="6756400" y="2640000"/>
            <a:ext cx="711200" cy="609600"/>
          </a:xfrm>
          <a:prstGeom prst="downArrow">
            <a:avLst/>
          </a:prstGeom>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white"/>
              </a:solidFill>
            </a:endParaRPr>
          </a:p>
        </p:txBody>
      </p:sp>
      <p:sp>
        <p:nvSpPr>
          <p:cNvPr id="7" name="内容占位符 2"/>
          <p:cNvSpPr txBox="1">
            <a:spLocks/>
          </p:cNvSpPr>
          <p:nvPr/>
        </p:nvSpPr>
        <p:spPr bwMode="auto">
          <a:xfrm>
            <a:off x="7518400" y="1878000"/>
            <a:ext cx="4470400" cy="213360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121896" tIns="60949" rIns="121896" bIns="60949" numCol="1" anchor="t" anchorCtr="0" compatLnSpc="1">
            <a:prstTxWarp prst="textNoShape">
              <a:avLst/>
            </a:prstTxWarp>
          </a:bodyPr>
          <a:lstStyle>
            <a:lvl1pPr marL="341313" indent="-341313" algn="l" rtl="0" eaLnBrk="0" fontAlgn="base" hangingPunct="0">
              <a:spcBef>
                <a:spcPct val="20000"/>
              </a:spcBef>
              <a:spcAft>
                <a:spcPct val="0"/>
              </a:spcAft>
              <a:buClr>
                <a:schemeClr val="tx2"/>
              </a:buClr>
              <a:buSzPct val="70000"/>
              <a:buFont typeface="Wingdings" pitchFamily="2" charset="2"/>
              <a:buChar char="q"/>
              <a:defRPr kumimoji="1" sz="2800" b="1" kern="1200">
                <a:solidFill>
                  <a:schemeClr val="dk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kumimoji="1" sz="2800" kern="1200" baseline="0">
                <a:solidFill>
                  <a:schemeClr val="dk1"/>
                </a:solidFill>
                <a:latin typeface="Garamond" pitchFamily="18" charset="0"/>
                <a:ea typeface="+mn-ea"/>
                <a:cs typeface="+mn-cs"/>
              </a:defRPr>
            </a:lvl2pPr>
            <a:lvl3pPr marL="1141413" indent="-227013" algn="l" rtl="0" eaLnBrk="0" fontAlgn="base" hangingPunct="0">
              <a:spcBef>
                <a:spcPct val="20000"/>
              </a:spcBef>
              <a:spcAft>
                <a:spcPct val="0"/>
              </a:spcAft>
              <a:buSzPct val="70000"/>
              <a:buFont typeface="Wingdings" pitchFamily="2" charset="2"/>
              <a:buChar char="§"/>
              <a:defRPr kumimoji="1" sz="2400" kern="1200">
                <a:solidFill>
                  <a:schemeClr val="dk1"/>
                </a:solidFill>
                <a:latin typeface="Arial" pitchFamily="34" charset="0"/>
                <a:ea typeface="+mn-ea"/>
                <a:cs typeface="Arial" pitchFamily="34" charset="0"/>
              </a:defRPr>
            </a:lvl3pPr>
            <a:lvl4pPr marL="1598613" indent="-227013" algn="l" rtl="0" eaLnBrk="0" fontAlgn="base" hangingPunct="0">
              <a:spcBef>
                <a:spcPct val="20000"/>
              </a:spcBef>
              <a:spcAft>
                <a:spcPct val="0"/>
              </a:spcAft>
              <a:buFont typeface="Arial" pitchFamily="34" charset="0"/>
              <a:buChar char="–"/>
              <a:defRPr kumimoji="1" sz="2000" kern="1200">
                <a:solidFill>
                  <a:schemeClr val="dk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kumimoji="1" sz="2000" kern="1200">
                <a:solidFill>
                  <a:schemeClr val="dk1"/>
                </a:solidFill>
                <a:latin typeface="+mn-lt"/>
                <a:ea typeface="+mn-ea"/>
                <a:cs typeface="+mn-cs"/>
              </a:defRPr>
            </a:lvl5pPr>
            <a:lvl6pPr marL="2514299"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5735"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defTabSz="1219140">
              <a:buClr>
                <a:srgbClr val="1F497D"/>
              </a:buClr>
              <a:buFont typeface="Wingdings" pitchFamily="2" charset="2"/>
              <a:buNone/>
            </a:pPr>
            <a:r>
              <a:rPr lang="en-US" altLang="zh-CN" sz="2100" dirty="0">
                <a:solidFill>
                  <a:prstClr val="black"/>
                </a:solidFill>
              </a:rPr>
              <a:t>The best </a:t>
            </a:r>
            <a:r>
              <a:rPr lang="en-US" altLang="zh-CN" sz="2100" dirty="0" err="1">
                <a:solidFill>
                  <a:srgbClr val="4F81BD"/>
                </a:solidFill>
              </a:rPr>
              <a:t>BBQ:Food</a:t>
            </a:r>
            <a:r>
              <a:rPr lang="en-US" altLang="zh-CN" sz="2100" dirty="0">
                <a:solidFill>
                  <a:prstClr val="black"/>
                </a:solidFill>
              </a:rPr>
              <a:t> I’ve tasted in </a:t>
            </a:r>
            <a:r>
              <a:rPr lang="en-US" altLang="zh-CN" sz="2100" dirty="0" err="1">
                <a:solidFill>
                  <a:srgbClr val="9BBB59"/>
                </a:solidFill>
              </a:rPr>
              <a:t>Phoenix:LOC</a:t>
            </a:r>
            <a:r>
              <a:rPr lang="en-US" altLang="zh-CN" sz="2100" dirty="0">
                <a:solidFill>
                  <a:prstClr val="black"/>
                </a:solidFill>
              </a:rPr>
              <a:t> ! I had the </a:t>
            </a:r>
            <a:r>
              <a:rPr lang="en-US" altLang="zh-CN" sz="2100" dirty="0">
                <a:solidFill>
                  <a:srgbClr val="4F81BD"/>
                </a:solidFill>
              </a:rPr>
              <a:t>[pulled pork sandwich]:Food</a:t>
            </a:r>
            <a:r>
              <a:rPr lang="en-US" altLang="zh-CN" sz="2100" dirty="0">
                <a:solidFill>
                  <a:prstClr val="black"/>
                </a:solidFill>
              </a:rPr>
              <a:t> with </a:t>
            </a:r>
            <a:r>
              <a:rPr lang="en-US" altLang="zh-CN" sz="2100" dirty="0" err="1">
                <a:solidFill>
                  <a:srgbClr val="4F81BD"/>
                </a:solidFill>
              </a:rPr>
              <a:t>coleslaw:Food</a:t>
            </a:r>
            <a:r>
              <a:rPr lang="en-US" altLang="zh-CN" sz="2100" dirty="0">
                <a:solidFill>
                  <a:prstClr val="black"/>
                </a:solidFill>
              </a:rPr>
              <a:t> and </a:t>
            </a:r>
            <a:r>
              <a:rPr lang="en-US" altLang="zh-CN" sz="2100" dirty="0">
                <a:solidFill>
                  <a:srgbClr val="4F81BD"/>
                </a:solidFill>
              </a:rPr>
              <a:t>[baked beans]:Food </a:t>
            </a:r>
            <a:r>
              <a:rPr lang="en-US" altLang="zh-CN" sz="2100" dirty="0">
                <a:solidFill>
                  <a:prstClr val="black"/>
                </a:solidFill>
              </a:rPr>
              <a:t>for lunch. …</a:t>
            </a:r>
            <a:r>
              <a:rPr lang="zh-CN" altLang="en-US" sz="2100" dirty="0">
                <a:solidFill>
                  <a:prstClr val="black"/>
                </a:solidFill>
              </a:rPr>
              <a:t> </a:t>
            </a:r>
            <a:r>
              <a:rPr lang="en-US" altLang="zh-CN" sz="2100" dirty="0">
                <a:solidFill>
                  <a:prstClr val="black"/>
                </a:solidFill>
              </a:rPr>
              <a:t>The</a:t>
            </a:r>
            <a:r>
              <a:rPr lang="zh-CN" altLang="en-US" sz="2100" dirty="0">
                <a:solidFill>
                  <a:prstClr val="black"/>
                </a:solidFill>
              </a:rPr>
              <a:t> </a:t>
            </a:r>
            <a:r>
              <a:rPr lang="en-US" altLang="zh-CN" sz="2100" dirty="0" err="1">
                <a:solidFill>
                  <a:srgbClr val="F79646"/>
                </a:solidFill>
              </a:rPr>
              <a:t>owner:JOB</a:t>
            </a:r>
            <a:r>
              <a:rPr lang="zh-CN" altLang="zh-CN" sz="2100" dirty="0">
                <a:solidFill>
                  <a:srgbClr val="F79646"/>
                </a:solidFill>
              </a:rPr>
              <a:t>_</a:t>
            </a:r>
            <a:r>
              <a:rPr lang="en-US" altLang="zh-CN" sz="2100" dirty="0">
                <a:solidFill>
                  <a:srgbClr val="F79646"/>
                </a:solidFill>
              </a:rPr>
              <a:t>TITLE</a:t>
            </a:r>
            <a:r>
              <a:rPr lang="zh-CN" altLang="en-US" sz="2100" dirty="0">
                <a:solidFill>
                  <a:srgbClr val="F79646"/>
                </a:solidFill>
              </a:rPr>
              <a:t> </a:t>
            </a:r>
            <a:r>
              <a:rPr lang="en-US" altLang="zh-CN" sz="2100" dirty="0">
                <a:solidFill>
                  <a:prstClr val="black"/>
                </a:solidFill>
              </a:rPr>
              <a:t>is</a:t>
            </a:r>
            <a:r>
              <a:rPr lang="zh-CN" altLang="en-US" sz="2100" dirty="0">
                <a:solidFill>
                  <a:prstClr val="black"/>
                </a:solidFill>
              </a:rPr>
              <a:t> </a:t>
            </a:r>
            <a:r>
              <a:rPr lang="en-US" altLang="zh-CN" sz="2100" dirty="0">
                <a:solidFill>
                  <a:prstClr val="black"/>
                </a:solidFill>
              </a:rPr>
              <a:t>very</a:t>
            </a:r>
            <a:r>
              <a:rPr lang="zh-CN" altLang="en-US" sz="2100" dirty="0">
                <a:solidFill>
                  <a:prstClr val="black"/>
                </a:solidFill>
              </a:rPr>
              <a:t> </a:t>
            </a:r>
            <a:r>
              <a:rPr lang="en-US" altLang="zh-CN" sz="2100" dirty="0">
                <a:solidFill>
                  <a:prstClr val="black"/>
                </a:solidFill>
              </a:rPr>
              <a:t>nice</a:t>
            </a:r>
            <a:r>
              <a:rPr lang="zh-CN" altLang="en-US" sz="2100" dirty="0">
                <a:solidFill>
                  <a:prstClr val="black"/>
                </a:solidFill>
              </a:rPr>
              <a:t>. </a:t>
            </a:r>
            <a:r>
              <a:rPr lang="en-US" altLang="zh-CN" sz="2100" dirty="0">
                <a:solidFill>
                  <a:prstClr val="black"/>
                </a:solidFill>
              </a:rPr>
              <a:t>…</a:t>
            </a:r>
          </a:p>
        </p:txBody>
      </p:sp>
      <p:sp>
        <p:nvSpPr>
          <p:cNvPr id="8" name="内容占位符 2"/>
          <p:cNvSpPr txBox="1">
            <a:spLocks/>
          </p:cNvSpPr>
          <p:nvPr/>
        </p:nvSpPr>
        <p:spPr bwMode="auto">
          <a:xfrm>
            <a:off x="203200" y="2386000"/>
            <a:ext cx="2133600" cy="2235200"/>
          </a:xfrm>
          <a:prstGeom prst="rect">
            <a:avLst/>
          </a:prstGeom>
        </p:spPr>
        <p:style>
          <a:lnRef idx="2">
            <a:schemeClr val="dk1"/>
          </a:lnRef>
          <a:fillRef idx="1">
            <a:schemeClr val="lt1"/>
          </a:fillRef>
          <a:effectRef idx="0">
            <a:schemeClr val="dk1"/>
          </a:effectRef>
          <a:fontRef idx="minor">
            <a:schemeClr val="dk1"/>
          </a:fontRef>
        </p:style>
        <p:txBody>
          <a:bodyPr vert="horz" wrap="square" lIns="121896" tIns="60949" rIns="121896" bIns="60949" numCol="1" anchor="t" anchorCtr="0" compatLnSpc="1">
            <a:prstTxWarp prst="textNoShape">
              <a:avLst/>
            </a:prstTxWarp>
          </a:bodyPr>
          <a:lstStyle>
            <a:lvl1pPr marL="341313" indent="-341313" algn="l" rtl="0" eaLnBrk="0" fontAlgn="base" hangingPunct="0">
              <a:spcBef>
                <a:spcPct val="20000"/>
              </a:spcBef>
              <a:spcAft>
                <a:spcPct val="0"/>
              </a:spcAft>
              <a:buClr>
                <a:schemeClr val="tx2"/>
              </a:buClr>
              <a:buSzPct val="70000"/>
              <a:buFont typeface="Wingdings" pitchFamily="2" charset="2"/>
              <a:buChar char="q"/>
              <a:defRPr kumimoji="1" sz="2800" b="1" kern="1200">
                <a:solidFill>
                  <a:schemeClr val="dk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kumimoji="1" sz="2800" kern="1200" baseline="0">
                <a:solidFill>
                  <a:schemeClr val="dk1"/>
                </a:solidFill>
                <a:latin typeface="Garamond" pitchFamily="18" charset="0"/>
                <a:ea typeface="+mn-ea"/>
                <a:cs typeface="+mn-cs"/>
              </a:defRPr>
            </a:lvl2pPr>
            <a:lvl3pPr marL="1141413" indent="-227013" algn="l" rtl="0" eaLnBrk="0" fontAlgn="base" hangingPunct="0">
              <a:spcBef>
                <a:spcPct val="20000"/>
              </a:spcBef>
              <a:spcAft>
                <a:spcPct val="0"/>
              </a:spcAft>
              <a:buSzPct val="70000"/>
              <a:buFont typeface="Wingdings" pitchFamily="2" charset="2"/>
              <a:buChar char="§"/>
              <a:defRPr kumimoji="1" sz="2400" kern="1200">
                <a:solidFill>
                  <a:schemeClr val="dk1"/>
                </a:solidFill>
                <a:latin typeface="Arial" pitchFamily="34" charset="0"/>
                <a:ea typeface="+mn-ea"/>
                <a:cs typeface="Arial" pitchFamily="34" charset="0"/>
              </a:defRPr>
            </a:lvl3pPr>
            <a:lvl4pPr marL="1598613" indent="-227013" algn="l" rtl="0" eaLnBrk="0" fontAlgn="base" hangingPunct="0">
              <a:spcBef>
                <a:spcPct val="20000"/>
              </a:spcBef>
              <a:spcAft>
                <a:spcPct val="0"/>
              </a:spcAft>
              <a:buFont typeface="Arial" pitchFamily="34" charset="0"/>
              <a:buChar char="–"/>
              <a:defRPr kumimoji="1" sz="2000" kern="1200">
                <a:solidFill>
                  <a:schemeClr val="dk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kumimoji="1" sz="2000" kern="1200">
                <a:solidFill>
                  <a:schemeClr val="dk1"/>
                </a:solidFill>
                <a:latin typeface="+mn-lt"/>
                <a:ea typeface="+mn-ea"/>
                <a:cs typeface="+mn-cs"/>
              </a:defRPr>
            </a:lvl5pPr>
            <a:lvl6pPr marL="2514299"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5735" indent="-228573" algn="l" defTabSz="91429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defTabSz="1219140">
              <a:buClr>
                <a:srgbClr val="1F497D"/>
              </a:buClr>
              <a:buFont typeface="Wingdings" pitchFamily="2" charset="2"/>
              <a:buNone/>
            </a:pPr>
            <a:r>
              <a:rPr lang="en-US" altLang="zh-CN" sz="1900" dirty="0">
                <a:solidFill>
                  <a:srgbClr val="4F81BD"/>
                </a:solidFill>
              </a:rPr>
              <a:t>FOOD</a:t>
            </a:r>
          </a:p>
          <a:p>
            <a:pPr marL="0" indent="0" defTabSz="1219140">
              <a:buClr>
                <a:srgbClr val="1F497D"/>
              </a:buClr>
              <a:buFont typeface="Wingdings" pitchFamily="2" charset="2"/>
              <a:buNone/>
            </a:pPr>
            <a:r>
              <a:rPr lang="en-US" altLang="zh-CN" sz="1900" dirty="0">
                <a:solidFill>
                  <a:srgbClr val="9BBB59"/>
                </a:solidFill>
              </a:rPr>
              <a:t>LOCATION</a:t>
            </a:r>
          </a:p>
          <a:p>
            <a:pPr marL="0" indent="0" defTabSz="1219140">
              <a:buClr>
                <a:srgbClr val="1F497D"/>
              </a:buClr>
              <a:buFont typeface="Wingdings" pitchFamily="2" charset="2"/>
              <a:buNone/>
            </a:pPr>
            <a:r>
              <a:rPr lang="en-US" altLang="zh-CN" sz="1900" dirty="0">
                <a:solidFill>
                  <a:srgbClr val="F79646"/>
                </a:solidFill>
              </a:rPr>
              <a:t>JOB</a:t>
            </a:r>
            <a:r>
              <a:rPr lang="zh-CN" altLang="zh-CN" sz="1900" dirty="0">
                <a:solidFill>
                  <a:srgbClr val="F79646"/>
                </a:solidFill>
              </a:rPr>
              <a:t>_</a:t>
            </a:r>
            <a:r>
              <a:rPr lang="en-US" altLang="zh-CN" sz="1900" dirty="0">
                <a:solidFill>
                  <a:srgbClr val="F79646"/>
                </a:solidFill>
              </a:rPr>
              <a:t>TITLE</a:t>
            </a:r>
          </a:p>
          <a:p>
            <a:pPr marL="0" indent="0" defTabSz="1219140">
              <a:buClr>
                <a:srgbClr val="1F497D"/>
              </a:buClr>
              <a:buFont typeface="Wingdings" pitchFamily="2" charset="2"/>
              <a:buNone/>
            </a:pPr>
            <a:r>
              <a:rPr lang="en-US" altLang="zh-CN" sz="1900" dirty="0">
                <a:solidFill>
                  <a:srgbClr val="4BACC6"/>
                </a:solidFill>
              </a:rPr>
              <a:t>EVENT</a:t>
            </a:r>
          </a:p>
          <a:p>
            <a:pPr marL="0" indent="0" defTabSz="1219140">
              <a:buClr>
                <a:srgbClr val="1F497D"/>
              </a:buClr>
              <a:buFont typeface="Wingdings" pitchFamily="2" charset="2"/>
              <a:buNone/>
            </a:pPr>
            <a:r>
              <a:rPr lang="en-US" altLang="zh-CN" sz="1900" dirty="0">
                <a:solidFill>
                  <a:srgbClr val="8064A2"/>
                </a:solidFill>
              </a:rPr>
              <a:t>ORGANIZATION</a:t>
            </a:r>
          </a:p>
          <a:p>
            <a:pPr marL="0" indent="0" defTabSz="1219140">
              <a:buClr>
                <a:srgbClr val="1F497D"/>
              </a:buClr>
              <a:buFont typeface="Wingdings" pitchFamily="2" charset="2"/>
              <a:buNone/>
            </a:pPr>
            <a:r>
              <a:rPr lang="en-US" altLang="zh-CN" sz="2100" dirty="0">
                <a:solidFill>
                  <a:prstClr val="black"/>
                </a:solidFill>
              </a:rPr>
              <a:t>…</a:t>
            </a:r>
          </a:p>
        </p:txBody>
      </p:sp>
      <p:sp>
        <p:nvSpPr>
          <p:cNvPr id="9" name="文本框 4"/>
          <p:cNvSpPr txBox="1"/>
          <p:nvPr/>
        </p:nvSpPr>
        <p:spPr>
          <a:xfrm>
            <a:off x="304800" y="1878000"/>
            <a:ext cx="1830752" cy="492440"/>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b="1" dirty="0">
                <a:solidFill>
                  <a:prstClr val="black"/>
                </a:solidFill>
                <a:cs typeface="Arial" pitchFamily="34" charset="0"/>
              </a:rPr>
              <a:t>Target</a:t>
            </a:r>
            <a:r>
              <a:rPr kumimoji="1" lang="zh-CN" altLang="en-US" sz="2400" b="1" dirty="0">
                <a:solidFill>
                  <a:prstClr val="black"/>
                </a:solidFill>
                <a:cs typeface="Arial" pitchFamily="34" charset="0"/>
              </a:rPr>
              <a:t> </a:t>
            </a:r>
            <a:r>
              <a:rPr kumimoji="1" lang="en-US" altLang="zh-CN" sz="2400" b="1" dirty="0">
                <a:solidFill>
                  <a:prstClr val="black"/>
                </a:solidFill>
                <a:cs typeface="Arial" pitchFamily="34" charset="0"/>
              </a:rPr>
              <a:t>Types</a:t>
            </a:r>
            <a:endParaRPr kumimoji="1" lang="zh-CN" altLang="en-US" sz="2400" b="1" dirty="0">
              <a:solidFill>
                <a:prstClr val="black"/>
              </a:solidFill>
              <a:cs typeface="Arial" pitchFamily="34" charset="0"/>
            </a:endParaRPr>
          </a:p>
        </p:txBody>
      </p:sp>
      <p:sp>
        <p:nvSpPr>
          <p:cNvPr id="10" name="文本框 8"/>
          <p:cNvSpPr txBox="1"/>
          <p:nvPr/>
        </p:nvSpPr>
        <p:spPr>
          <a:xfrm>
            <a:off x="787081" y="1283958"/>
            <a:ext cx="10416623" cy="492436"/>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b="1" dirty="0">
                <a:solidFill>
                  <a:srgbClr val="C0504D"/>
                </a:solidFill>
                <a:cs typeface="Arial" pitchFamily="34" charset="0"/>
              </a:rPr>
              <a:t>Identifying</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token</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span</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as</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entity</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mentions</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in</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documents</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and</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labeling</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their</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types</a:t>
            </a:r>
            <a:endParaRPr kumimoji="1" lang="zh-CN" altLang="en-US" sz="2400" b="1" dirty="0">
              <a:solidFill>
                <a:srgbClr val="C0504D"/>
              </a:solidFill>
              <a:cs typeface="Arial" pitchFamily="34" charset="0"/>
            </a:endParaRPr>
          </a:p>
        </p:txBody>
      </p:sp>
      <p:sp>
        <p:nvSpPr>
          <p:cNvPr id="11" name="文本框 10"/>
          <p:cNvSpPr txBox="1"/>
          <p:nvPr/>
        </p:nvSpPr>
        <p:spPr>
          <a:xfrm>
            <a:off x="203200" y="5230803"/>
            <a:ext cx="4165600" cy="861772"/>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2400" b="1" dirty="0">
                <a:solidFill>
                  <a:srgbClr val="C0504D"/>
                </a:solidFill>
                <a:cs typeface="Arial" pitchFamily="34" charset="0"/>
              </a:rPr>
              <a:t>Enabling</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structured</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analysis</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of</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unstructured</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text</a:t>
            </a:r>
            <a:r>
              <a:rPr kumimoji="1" lang="zh-CN" altLang="en-US" sz="2400" b="1" dirty="0">
                <a:solidFill>
                  <a:srgbClr val="C0504D"/>
                </a:solidFill>
                <a:cs typeface="Arial" pitchFamily="34" charset="0"/>
              </a:rPr>
              <a:t> </a:t>
            </a:r>
            <a:r>
              <a:rPr kumimoji="1" lang="en-US" altLang="zh-CN" sz="2400" b="1" dirty="0">
                <a:solidFill>
                  <a:srgbClr val="C0504D"/>
                </a:solidFill>
                <a:cs typeface="Arial" pitchFamily="34" charset="0"/>
              </a:rPr>
              <a:t>corpus</a:t>
            </a:r>
            <a:endParaRPr kumimoji="1" lang="zh-CN" altLang="en-US" sz="2400" b="1" dirty="0">
              <a:solidFill>
                <a:srgbClr val="C0504D"/>
              </a:solidFill>
              <a:cs typeface="Arial" pitchFamily="34" charset="0"/>
            </a:endParaRPr>
          </a:p>
        </p:txBody>
      </p:sp>
      <p:sp>
        <p:nvSpPr>
          <p:cNvPr id="12" name="文本框 11"/>
          <p:cNvSpPr txBox="1"/>
          <p:nvPr/>
        </p:nvSpPr>
        <p:spPr>
          <a:xfrm>
            <a:off x="3894537" y="4019380"/>
            <a:ext cx="1410467" cy="492440"/>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dirty="0">
                <a:solidFill>
                  <a:prstClr val="black"/>
                </a:solidFill>
                <a:cs typeface="Arial" pitchFamily="34" charset="0"/>
              </a:rPr>
              <a:t>Plain text</a:t>
            </a:r>
            <a:endParaRPr kumimoji="1" lang="zh-CN" altLang="en-US" sz="2400" dirty="0">
              <a:solidFill>
                <a:prstClr val="black"/>
              </a:solidFill>
              <a:cs typeface="Arial" pitchFamily="34" charset="0"/>
            </a:endParaRPr>
          </a:p>
        </p:txBody>
      </p:sp>
      <p:sp>
        <p:nvSpPr>
          <p:cNvPr id="13" name="文本框 12"/>
          <p:cNvSpPr txBox="1"/>
          <p:nvPr/>
        </p:nvSpPr>
        <p:spPr>
          <a:xfrm>
            <a:off x="8479704" y="4011600"/>
            <a:ext cx="3174709" cy="492440"/>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dirty="0">
                <a:solidFill>
                  <a:prstClr val="black"/>
                </a:solidFill>
                <a:cs typeface="Arial" pitchFamily="34" charset="0"/>
              </a:rPr>
              <a:t>Text with typed entities</a:t>
            </a:r>
            <a:endParaRPr kumimoji="1" lang="zh-CN" altLang="en-US" sz="2400" dirty="0">
              <a:solidFill>
                <a:prstClr val="black"/>
              </a:solidFill>
              <a:cs typeface="Arial" pitchFamily="34" charset="0"/>
            </a:endParaRPr>
          </a:p>
        </p:txBody>
      </p:sp>
      <p:cxnSp>
        <p:nvCxnSpPr>
          <p:cNvPr id="14" name="直线箭头连接符 14"/>
          <p:cNvCxnSpPr/>
          <p:nvPr/>
        </p:nvCxnSpPr>
        <p:spPr>
          <a:xfrm flipH="1">
            <a:off x="5181600" y="3910000"/>
            <a:ext cx="2336800"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直线箭头连接符 15"/>
          <p:cNvCxnSpPr/>
          <p:nvPr/>
        </p:nvCxnSpPr>
        <p:spPr>
          <a:xfrm flipH="1">
            <a:off x="7010400" y="3910000"/>
            <a:ext cx="508000"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9"/>
          <p:cNvCxnSpPr/>
          <p:nvPr/>
        </p:nvCxnSpPr>
        <p:spPr>
          <a:xfrm>
            <a:off x="7518400" y="3910000"/>
            <a:ext cx="1117600"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文本框 25"/>
          <p:cNvSpPr txBox="1"/>
          <p:nvPr/>
        </p:nvSpPr>
        <p:spPr>
          <a:xfrm>
            <a:off x="4603447" y="4636757"/>
            <a:ext cx="980863" cy="492440"/>
          </a:xfrm>
          <a:prstGeom prst="rect">
            <a:avLst/>
          </a:prstGeom>
          <a:noFill/>
        </p:spPr>
        <p:txBody>
          <a:bodyPr wrap="none" lIns="121912" tIns="60956" rIns="121912" bIns="60956" rtlCol="0">
            <a:spAutoFit/>
          </a:bodyPr>
          <a:lstStyle/>
          <a:p>
            <a:pPr defTabSz="1219140" fontAlgn="base">
              <a:spcBef>
                <a:spcPct val="0"/>
              </a:spcBef>
              <a:spcAft>
                <a:spcPct val="0"/>
              </a:spcAft>
            </a:pPr>
            <a:r>
              <a:rPr lang="en-US" altLang="zh-CN" sz="2400" dirty="0">
                <a:solidFill>
                  <a:srgbClr val="4F81BD"/>
                </a:solidFill>
                <a:cs typeface="Arial" pitchFamily="34" charset="0"/>
              </a:rPr>
              <a:t>FOOD</a:t>
            </a:r>
            <a:endParaRPr kumimoji="1" lang="zh-CN" altLang="en-US" sz="2400" dirty="0">
              <a:solidFill>
                <a:prstClr val="black"/>
              </a:solidFill>
              <a:cs typeface="Arial" pitchFamily="34" charset="0"/>
            </a:endParaRPr>
          </a:p>
        </p:txBody>
      </p:sp>
      <p:sp>
        <p:nvSpPr>
          <p:cNvPr id="18" name="文本框 26"/>
          <p:cNvSpPr txBox="1"/>
          <p:nvPr/>
        </p:nvSpPr>
        <p:spPr>
          <a:xfrm>
            <a:off x="6299203" y="4636757"/>
            <a:ext cx="1519213" cy="492440"/>
          </a:xfrm>
          <a:prstGeom prst="rect">
            <a:avLst/>
          </a:prstGeom>
          <a:noFill/>
        </p:spPr>
        <p:txBody>
          <a:bodyPr wrap="none" lIns="121912" tIns="60956" rIns="121912" bIns="60956" rtlCol="0">
            <a:spAutoFit/>
          </a:bodyPr>
          <a:lstStyle/>
          <a:p>
            <a:pPr defTabSz="1219140" fontAlgn="base">
              <a:spcBef>
                <a:spcPct val="0"/>
              </a:spcBef>
              <a:spcAft>
                <a:spcPct val="0"/>
              </a:spcAft>
            </a:pPr>
            <a:r>
              <a:rPr lang="en-US" altLang="zh-CN" sz="2400" dirty="0">
                <a:solidFill>
                  <a:srgbClr val="9BBB59"/>
                </a:solidFill>
                <a:cs typeface="Arial" pitchFamily="34" charset="0"/>
              </a:rPr>
              <a:t>LOCATION</a:t>
            </a:r>
            <a:endParaRPr kumimoji="1" lang="zh-CN" altLang="en-US" sz="2400" dirty="0">
              <a:solidFill>
                <a:prstClr val="black"/>
              </a:solidFill>
              <a:cs typeface="Arial" pitchFamily="34" charset="0"/>
            </a:endParaRPr>
          </a:p>
        </p:txBody>
      </p:sp>
      <p:sp>
        <p:nvSpPr>
          <p:cNvPr id="19" name="文本框 27"/>
          <p:cNvSpPr txBox="1"/>
          <p:nvPr/>
        </p:nvSpPr>
        <p:spPr>
          <a:xfrm>
            <a:off x="8331202" y="4621200"/>
            <a:ext cx="1069092" cy="492440"/>
          </a:xfrm>
          <a:prstGeom prst="rect">
            <a:avLst/>
          </a:prstGeom>
          <a:noFill/>
        </p:spPr>
        <p:txBody>
          <a:bodyPr wrap="none" lIns="121912" tIns="60956" rIns="121912" bIns="60956" rtlCol="0">
            <a:spAutoFit/>
          </a:bodyPr>
          <a:lstStyle/>
          <a:p>
            <a:pPr defTabSz="1219140" fontAlgn="base">
              <a:spcBef>
                <a:spcPct val="0"/>
              </a:spcBef>
              <a:spcAft>
                <a:spcPct val="0"/>
              </a:spcAft>
            </a:pPr>
            <a:r>
              <a:rPr lang="en-US" altLang="zh-CN" sz="2400" dirty="0">
                <a:solidFill>
                  <a:srgbClr val="4BACC6"/>
                </a:solidFill>
                <a:cs typeface="Arial" pitchFamily="34" charset="0"/>
              </a:rPr>
              <a:t>EVENT</a:t>
            </a:r>
            <a:endParaRPr kumimoji="1" lang="zh-CN" altLang="en-US" sz="2400" dirty="0">
              <a:solidFill>
                <a:prstClr val="black"/>
              </a:solidFill>
              <a:cs typeface="Arial" pitchFamily="34" charset="0"/>
            </a:endParaRPr>
          </a:p>
        </p:txBody>
      </p:sp>
      <p:cxnSp>
        <p:nvCxnSpPr>
          <p:cNvPr id="20" name="直线箭头连接符 31"/>
          <p:cNvCxnSpPr>
            <a:stCxn id="17" idx="2"/>
          </p:cNvCxnSpPr>
          <p:nvPr/>
        </p:nvCxnSpPr>
        <p:spPr>
          <a:xfrm flipH="1">
            <a:off x="5080003" y="5129197"/>
            <a:ext cx="13876" cy="406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线箭头连接符 32"/>
          <p:cNvCxnSpPr>
            <a:stCxn id="18" idx="2"/>
          </p:cNvCxnSpPr>
          <p:nvPr/>
        </p:nvCxnSpPr>
        <p:spPr>
          <a:xfrm>
            <a:off x="7058810" y="5129197"/>
            <a:ext cx="53193" cy="406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直线箭头连接符 36"/>
          <p:cNvCxnSpPr>
            <a:stCxn id="19" idx="2"/>
          </p:cNvCxnSpPr>
          <p:nvPr/>
        </p:nvCxnSpPr>
        <p:spPr>
          <a:xfrm flipH="1">
            <a:off x="8839201" y="5113640"/>
            <a:ext cx="26547" cy="4219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图片 41"/>
          <p:cNvPicPr>
            <a:picLocks noChangeAspect="1"/>
          </p:cNvPicPr>
          <p:nvPr/>
        </p:nvPicPr>
        <p:blipFill>
          <a:blip r:embed="rId2"/>
          <a:stretch>
            <a:fillRect/>
          </a:stretch>
        </p:blipFill>
        <p:spPr>
          <a:xfrm>
            <a:off x="4572000" y="5535600"/>
            <a:ext cx="1016000" cy="1016000"/>
          </a:xfrm>
          <a:prstGeom prst="rect">
            <a:avLst/>
          </a:prstGeom>
        </p:spPr>
      </p:pic>
      <p:pic>
        <p:nvPicPr>
          <p:cNvPr id="24" name="图片 43"/>
          <p:cNvPicPr>
            <a:picLocks noChangeAspect="1"/>
          </p:cNvPicPr>
          <p:nvPr/>
        </p:nvPicPr>
        <p:blipFill>
          <a:blip r:embed="rId3"/>
          <a:stretch>
            <a:fillRect/>
          </a:stretch>
        </p:blipFill>
        <p:spPr>
          <a:xfrm>
            <a:off x="6705601" y="5535601"/>
            <a:ext cx="897467" cy="897467"/>
          </a:xfrm>
          <a:prstGeom prst="rect">
            <a:avLst/>
          </a:prstGeom>
        </p:spPr>
      </p:pic>
      <p:pic>
        <p:nvPicPr>
          <p:cNvPr id="25" name="图片 44"/>
          <p:cNvPicPr>
            <a:picLocks noChangeAspect="1"/>
          </p:cNvPicPr>
          <p:nvPr/>
        </p:nvPicPr>
        <p:blipFill>
          <a:blip r:embed="rId4"/>
          <a:stretch>
            <a:fillRect/>
          </a:stretch>
        </p:blipFill>
        <p:spPr>
          <a:xfrm>
            <a:off x="8432800" y="5535600"/>
            <a:ext cx="914400" cy="914400"/>
          </a:xfrm>
          <a:prstGeom prst="rect">
            <a:avLst/>
          </a:prstGeom>
        </p:spPr>
      </p:pic>
    </p:spTree>
    <p:extLst>
      <p:ext uri="{BB962C8B-B14F-4D97-AF65-F5344CB8AC3E}">
        <p14:creationId xmlns:p14="http://schemas.microsoft.com/office/powerpoint/2010/main" val="3500123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5" y="60175"/>
            <a:ext cx="11369963" cy="1081560"/>
          </a:xfrm>
        </p:spPr>
        <p:txBody>
          <a:bodyPr>
            <a:normAutofit fontScale="90000"/>
          </a:bodyPr>
          <a:lstStyle/>
          <a:p>
            <a:r>
              <a:rPr kumimoji="1" lang="en-US" altLang="zh-CN" sz="4000" b="1" dirty="0"/>
              <a:t>Entity Extraction with Minimal Human Supervision (I)</a:t>
            </a:r>
            <a:br>
              <a:rPr kumimoji="1" lang="en-US" altLang="zh-CN" sz="4000" b="1" dirty="0"/>
            </a:br>
            <a:r>
              <a:rPr lang="en-US" altLang="zh-CN" sz="4000" dirty="0"/>
              <a:t>Weak</a:t>
            </a:r>
            <a:r>
              <a:rPr lang="zh-CN" altLang="en-US" sz="4000" dirty="0"/>
              <a:t> </a:t>
            </a:r>
            <a:r>
              <a:rPr lang="en-US" altLang="zh-CN" sz="4000" dirty="0"/>
              <a:t>Supervision</a:t>
            </a:r>
            <a:endParaRPr lang="en-US" sz="4000" dirty="0"/>
          </a:p>
        </p:txBody>
      </p:sp>
      <p:sp>
        <p:nvSpPr>
          <p:cNvPr id="3" name="Content Placeholder 2"/>
          <p:cNvSpPr>
            <a:spLocks noGrp="1"/>
          </p:cNvSpPr>
          <p:nvPr>
            <p:ph idx="1"/>
          </p:nvPr>
        </p:nvSpPr>
        <p:spPr>
          <a:xfrm>
            <a:off x="566494" y="1143195"/>
            <a:ext cx="11154454" cy="1572025"/>
          </a:xfrm>
        </p:spPr>
        <p:txBody>
          <a:bodyPr>
            <a:noAutofit/>
          </a:bodyPr>
          <a:lstStyle/>
          <a:p>
            <a:r>
              <a:rPr lang="en-US" altLang="zh-CN" sz="2400" dirty="0"/>
              <a:t>Weak supervision: relies on </a:t>
            </a:r>
            <a:r>
              <a:rPr lang="en-US" altLang="zh-CN" sz="2400" i="1" dirty="0"/>
              <a:t>manually selected seed entities </a:t>
            </a:r>
            <a:r>
              <a:rPr lang="en-US" altLang="zh-CN" sz="2400" dirty="0"/>
              <a:t>in applying </a:t>
            </a:r>
            <a:r>
              <a:rPr lang="en-US" altLang="zh-CN" sz="2400" dirty="0">
                <a:solidFill>
                  <a:schemeClr val="accent1"/>
                </a:solidFill>
              </a:rPr>
              <a:t>pattern-based bootstrapping methods </a:t>
            </a:r>
            <a:r>
              <a:rPr lang="en-US" altLang="zh-CN" sz="2400" dirty="0"/>
              <a:t>or</a:t>
            </a:r>
            <a:r>
              <a:rPr lang="en-US" altLang="zh-CN" sz="2400" dirty="0">
                <a:solidFill>
                  <a:srgbClr val="4F81BD"/>
                </a:solidFill>
              </a:rPr>
              <a:t> label propagation methods </a:t>
            </a:r>
            <a:r>
              <a:rPr lang="en-US" altLang="zh-CN" sz="2400" dirty="0">
                <a:solidFill>
                  <a:srgbClr val="000000"/>
                </a:solidFill>
              </a:rPr>
              <a:t>to identify more entities</a:t>
            </a:r>
            <a:endParaRPr lang="en-US" altLang="zh-CN" sz="2400" dirty="0">
              <a:solidFill>
                <a:srgbClr val="4F81BD"/>
              </a:solidFill>
            </a:endParaRPr>
          </a:p>
          <a:p>
            <a:r>
              <a:rPr lang="en-US" altLang="zh-CN" sz="2400" dirty="0"/>
              <a:t>Pattern-Based</a:t>
            </a:r>
            <a:r>
              <a:rPr lang="zh-CN" altLang="en-US" sz="2400" dirty="0"/>
              <a:t> </a:t>
            </a:r>
            <a:r>
              <a:rPr lang="en-US" altLang="zh-CN" sz="2400" dirty="0"/>
              <a:t>Bootstrapping: Requires</a:t>
            </a:r>
            <a:r>
              <a:rPr lang="zh-CN" altLang="en-US" sz="2400" dirty="0"/>
              <a:t> </a:t>
            </a:r>
            <a:r>
              <a:rPr lang="en-US" altLang="zh-CN" sz="2400" dirty="0"/>
              <a:t>manual</a:t>
            </a:r>
            <a:r>
              <a:rPr lang="zh-CN" altLang="en-US" sz="2400" dirty="0"/>
              <a:t> </a:t>
            </a:r>
            <a:r>
              <a:rPr lang="en-US" altLang="zh-CN" sz="2400" dirty="0"/>
              <a:t>seed</a:t>
            </a:r>
            <a:r>
              <a:rPr lang="zh-CN" altLang="en-US" sz="2400" dirty="0"/>
              <a:t> </a:t>
            </a:r>
            <a:r>
              <a:rPr lang="en-US" altLang="zh-CN" sz="2400" dirty="0"/>
              <a:t>selection</a:t>
            </a:r>
            <a:r>
              <a:rPr lang="zh-CN" altLang="en-US" sz="2400" dirty="0"/>
              <a:t> </a:t>
            </a:r>
            <a:r>
              <a:rPr lang="en-US" altLang="zh-CN" sz="2400" dirty="0"/>
              <a:t>&amp;</a:t>
            </a:r>
            <a:r>
              <a:rPr lang="zh-CN" altLang="en-US" sz="2400" dirty="0"/>
              <a:t> </a:t>
            </a:r>
            <a:r>
              <a:rPr lang="en-US" altLang="zh-CN" sz="2400" dirty="0"/>
              <a:t>mid-point</a:t>
            </a:r>
            <a:r>
              <a:rPr lang="zh-CN" altLang="en-US" sz="2400" dirty="0"/>
              <a:t> </a:t>
            </a:r>
            <a:r>
              <a:rPr lang="en-US" altLang="zh-CN" sz="2400" dirty="0"/>
              <a:t>checking</a:t>
            </a:r>
          </a:p>
          <a:p>
            <a:pPr lvl="1"/>
            <a:r>
              <a:rPr lang="en-US" sz="2400" dirty="0"/>
              <a:t>Sufficiently</a:t>
            </a:r>
            <a:r>
              <a:rPr lang="zh-CN" altLang="en-US" sz="2400" dirty="0"/>
              <a:t> </a:t>
            </a:r>
            <a:r>
              <a:rPr lang="en-US" altLang="zh-CN" sz="2400" dirty="0"/>
              <a:t>frequent</a:t>
            </a:r>
            <a:r>
              <a:rPr lang="zh-CN" altLang="en-US" sz="2400" dirty="0"/>
              <a:t> </a:t>
            </a:r>
            <a:r>
              <a:rPr lang="en-US" altLang="zh-CN" sz="2400" dirty="0"/>
              <a:t>&amp;</a:t>
            </a:r>
            <a:r>
              <a:rPr lang="zh-CN" altLang="en-US" sz="2400" dirty="0"/>
              <a:t> </a:t>
            </a:r>
            <a:r>
              <a:rPr lang="en-US" altLang="zh-CN" sz="2400" dirty="0"/>
              <a:t>No</a:t>
            </a:r>
            <a:r>
              <a:rPr lang="zh-CN" altLang="en-US" sz="2400" dirty="0"/>
              <a:t> </a:t>
            </a:r>
            <a:r>
              <a:rPr lang="en-US" sz="2400" dirty="0"/>
              <a:t>ambiguity</a:t>
            </a:r>
          </a:p>
        </p:txBody>
      </p:sp>
      <p:sp>
        <p:nvSpPr>
          <p:cNvPr id="20" name="TextBox 19"/>
          <p:cNvSpPr txBox="1"/>
          <p:nvPr/>
        </p:nvSpPr>
        <p:spPr>
          <a:xfrm>
            <a:off x="385425" y="6090480"/>
            <a:ext cx="10686963" cy="646331"/>
          </a:xfrm>
          <a:prstGeom prst="rect">
            <a:avLst/>
          </a:prstGeom>
          <a:noFill/>
        </p:spPr>
        <p:txBody>
          <a:bodyPr wrap="square" rtlCol="0">
            <a:spAutoFit/>
          </a:bodyPr>
          <a:lstStyle/>
          <a:p>
            <a:r>
              <a:rPr lang="en-US" altLang="zh-CN" sz="1800" dirty="0" err="1"/>
              <a:t>Etzioni</a:t>
            </a:r>
            <a:r>
              <a:rPr lang="zh-CN" altLang="en-US" sz="1800" dirty="0"/>
              <a:t> </a:t>
            </a:r>
            <a:r>
              <a:rPr lang="en-US" altLang="zh-CN" sz="1800" dirty="0"/>
              <a:t>et</a:t>
            </a:r>
            <a:r>
              <a:rPr lang="zh-CN" altLang="en-US" sz="1800" dirty="0"/>
              <a:t> </a:t>
            </a:r>
            <a:r>
              <a:rPr lang="en-US" altLang="zh-CN" sz="1800" dirty="0"/>
              <a:t>al.,</a:t>
            </a:r>
            <a:r>
              <a:rPr lang="zh-CN" altLang="en-US" sz="1800" dirty="0"/>
              <a:t> </a:t>
            </a:r>
            <a:r>
              <a:rPr lang="en-US" altLang="zh-CN" sz="1800" i="1" dirty="0"/>
              <a:t>Unsupervised named-entity extraction from the web: An experimental study</a:t>
            </a:r>
            <a:r>
              <a:rPr lang="en-US" altLang="zh-CN" sz="1800" dirty="0"/>
              <a:t>,</a:t>
            </a:r>
            <a:r>
              <a:rPr lang="zh-CN" altLang="en-US" sz="1800" dirty="0"/>
              <a:t> </a:t>
            </a:r>
            <a:r>
              <a:rPr lang="en-US" altLang="zh-CN" sz="1800" dirty="0"/>
              <a:t>Artificial</a:t>
            </a:r>
            <a:r>
              <a:rPr lang="zh-CN" altLang="en-US" sz="1800" dirty="0"/>
              <a:t> </a:t>
            </a:r>
            <a:r>
              <a:rPr lang="en-US" altLang="zh-CN" sz="1800" dirty="0"/>
              <a:t>Intelligence</a:t>
            </a:r>
            <a:r>
              <a:rPr lang="zh-CN" altLang="en-US" sz="1800" dirty="0"/>
              <a:t> </a:t>
            </a:r>
            <a:r>
              <a:rPr lang="en-US" altLang="zh-CN" sz="1800" dirty="0"/>
              <a:t>2005. Mitchell</a:t>
            </a:r>
            <a:r>
              <a:rPr lang="zh-CN" altLang="en-US" sz="1800" dirty="0"/>
              <a:t> </a:t>
            </a:r>
            <a:r>
              <a:rPr lang="en-US" altLang="zh-CN" sz="1800" dirty="0"/>
              <a:t>et</a:t>
            </a:r>
            <a:r>
              <a:rPr lang="zh-CN" altLang="en-US" sz="1800" dirty="0"/>
              <a:t> </a:t>
            </a:r>
            <a:r>
              <a:rPr lang="en-US" altLang="zh-CN" sz="1800" dirty="0"/>
              <a:t>al.</a:t>
            </a:r>
            <a:r>
              <a:rPr lang="zh-CN" altLang="en-US" sz="1800" dirty="0"/>
              <a:t> </a:t>
            </a:r>
            <a:r>
              <a:rPr lang="en-US" altLang="zh-CN" sz="1800" dirty="0"/>
              <a:t>Never-ending</a:t>
            </a:r>
            <a:r>
              <a:rPr lang="zh-CN" altLang="en-US" sz="1800" dirty="0"/>
              <a:t> </a:t>
            </a:r>
            <a:r>
              <a:rPr lang="en-US" altLang="zh-CN" sz="1800" dirty="0"/>
              <a:t>Learning,</a:t>
            </a:r>
            <a:r>
              <a:rPr lang="zh-CN" altLang="en-US" sz="1800" dirty="0"/>
              <a:t> </a:t>
            </a:r>
            <a:r>
              <a:rPr lang="en-US" altLang="zh-CN" sz="1800" dirty="0"/>
              <a:t>AAAI,</a:t>
            </a:r>
            <a:r>
              <a:rPr lang="zh-CN" altLang="en-US" sz="1800" dirty="0"/>
              <a:t> </a:t>
            </a:r>
            <a:r>
              <a:rPr lang="en-US" altLang="zh-CN" sz="1800" dirty="0"/>
              <a:t>2015</a:t>
            </a:r>
          </a:p>
        </p:txBody>
      </p:sp>
      <p:grpSp>
        <p:nvGrpSpPr>
          <p:cNvPr id="8" name="Group 7"/>
          <p:cNvGrpSpPr/>
          <p:nvPr/>
        </p:nvGrpSpPr>
        <p:grpSpPr>
          <a:xfrm>
            <a:off x="1720158" y="2624982"/>
            <a:ext cx="8483097" cy="3286382"/>
            <a:chOff x="2403183" y="2758416"/>
            <a:chExt cx="7719915" cy="3325483"/>
          </a:xfrm>
        </p:grpSpPr>
        <p:graphicFrame>
          <p:nvGraphicFramePr>
            <p:cNvPr id="5" name="Diagram 4"/>
            <p:cNvGraphicFramePr/>
            <p:nvPr/>
          </p:nvGraphicFramePr>
          <p:xfrm>
            <a:off x="3145401" y="3227003"/>
            <a:ext cx="6571963" cy="2722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2403183" y="4171640"/>
              <a:ext cx="1915468" cy="1779450"/>
            </a:xfrm>
            <a:prstGeom prst="roundRect">
              <a:avLst/>
            </a:prstGeom>
            <a:solidFill>
              <a:schemeClr val="accent1">
                <a:lumMod val="40000"/>
                <a:lumOff val="60000"/>
              </a:schemeClr>
            </a:solidFill>
            <a:ln>
              <a:noFill/>
            </a:ln>
            <a:effectLst>
              <a:outerShdw blurRad="50800" dist="254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t"/>
            <a:lstStyle/>
            <a:p>
              <a:pPr algn="ctr"/>
              <a:r>
                <a:rPr lang="en-US" sz="1600" b="1" u="sng" dirty="0">
                  <a:solidFill>
                    <a:schemeClr val="tx1"/>
                  </a:solidFill>
                </a:rPr>
                <a:t>Seed</a:t>
              </a:r>
              <a:r>
                <a:rPr lang="en-US" altLang="zh-CN" sz="1600" b="1" u="sng" dirty="0">
                  <a:solidFill>
                    <a:schemeClr val="tx1"/>
                  </a:solidFill>
                </a:rPr>
                <a:t>s</a:t>
              </a:r>
              <a:r>
                <a:rPr lang="zh-CN" altLang="en-US" sz="1600" b="1" u="sng" dirty="0">
                  <a:solidFill>
                    <a:schemeClr val="tx1"/>
                  </a:solidFill>
                </a:rPr>
                <a:t> </a:t>
              </a:r>
              <a:r>
                <a:rPr lang="en-US" altLang="zh-CN" sz="1600" b="1" u="sng" dirty="0">
                  <a:solidFill>
                    <a:schemeClr val="tx1"/>
                  </a:solidFill>
                </a:rPr>
                <a:t>for</a:t>
              </a:r>
              <a:r>
                <a:rPr lang="zh-CN" altLang="en-US" sz="1600" b="1" u="sng" dirty="0">
                  <a:solidFill>
                    <a:schemeClr val="tx1"/>
                  </a:solidFill>
                </a:rPr>
                <a:t> </a:t>
              </a:r>
              <a:r>
                <a:rPr lang="en-US" altLang="zh-CN" sz="1800" b="1" u="sng" dirty="0">
                  <a:solidFill>
                    <a:schemeClr val="tx1"/>
                  </a:solidFill>
                  <a:ea typeface="Calibri" charset="0"/>
                  <a:cs typeface="Calibri" charset="0"/>
                </a:rPr>
                <a:t>Food</a:t>
              </a:r>
              <a:endParaRPr lang="en-US" sz="1600" b="1" u="sng" dirty="0">
                <a:solidFill>
                  <a:schemeClr val="tx1"/>
                </a:solidFill>
                <a:ea typeface="Calibri" charset="0"/>
                <a:cs typeface="Calibri" charset="0"/>
              </a:endParaRPr>
            </a:p>
            <a:p>
              <a:pPr algn="ctr"/>
              <a:r>
                <a:rPr lang="en-US" altLang="zh-CN" sz="1600" b="1" i="1" dirty="0">
                  <a:solidFill>
                    <a:schemeClr val="tx1"/>
                  </a:solidFill>
                </a:rPr>
                <a:t>Pizza</a:t>
              </a:r>
              <a:endParaRPr lang="en-US" sz="1600" b="1" i="1" dirty="0">
                <a:solidFill>
                  <a:schemeClr val="tx1"/>
                </a:solidFill>
              </a:endParaRPr>
            </a:p>
            <a:p>
              <a:pPr algn="ctr"/>
              <a:r>
                <a:rPr lang="en-US" altLang="zh-CN" sz="1600" b="1" i="1" dirty="0">
                  <a:solidFill>
                    <a:schemeClr val="tx1"/>
                  </a:solidFill>
                </a:rPr>
                <a:t>French</a:t>
              </a:r>
              <a:r>
                <a:rPr lang="zh-CN" altLang="en-US" sz="1600" b="1" i="1" dirty="0">
                  <a:solidFill>
                    <a:schemeClr val="tx1"/>
                  </a:solidFill>
                </a:rPr>
                <a:t> </a:t>
              </a:r>
              <a:r>
                <a:rPr lang="en-US" altLang="zh-CN" sz="1600" b="1" i="1" dirty="0">
                  <a:solidFill>
                    <a:schemeClr val="tx1"/>
                  </a:solidFill>
                </a:rPr>
                <a:t>Fries</a:t>
              </a:r>
            </a:p>
            <a:p>
              <a:pPr algn="ctr"/>
              <a:r>
                <a:rPr lang="en-US" altLang="zh-CN" sz="1600" b="1" i="1" dirty="0">
                  <a:solidFill>
                    <a:schemeClr val="tx1"/>
                  </a:solidFill>
                </a:rPr>
                <a:t>Hot</a:t>
              </a:r>
              <a:r>
                <a:rPr lang="zh-CN" altLang="en-US" sz="1600" b="1" i="1" dirty="0">
                  <a:solidFill>
                    <a:schemeClr val="tx1"/>
                  </a:solidFill>
                </a:rPr>
                <a:t> </a:t>
              </a:r>
              <a:r>
                <a:rPr lang="en-US" altLang="zh-CN" sz="1600" b="1" i="1" dirty="0">
                  <a:solidFill>
                    <a:schemeClr val="tx1"/>
                  </a:solidFill>
                </a:rPr>
                <a:t>Dog</a:t>
              </a:r>
              <a:endParaRPr lang="en-US" sz="1600" b="1" i="1" dirty="0">
                <a:solidFill>
                  <a:schemeClr val="tx1"/>
                </a:solidFill>
              </a:endParaRPr>
            </a:p>
            <a:p>
              <a:pPr algn="ctr"/>
              <a:r>
                <a:rPr lang="en-US" altLang="zh-CN" sz="1600" b="1" i="1" dirty="0">
                  <a:solidFill>
                    <a:schemeClr val="tx1"/>
                  </a:solidFill>
                </a:rPr>
                <a:t>Pancake</a:t>
              </a:r>
              <a:endParaRPr lang="en-US" sz="1600" b="1" i="1" dirty="0">
                <a:solidFill>
                  <a:schemeClr val="tx1"/>
                </a:solidFill>
              </a:endParaRPr>
            </a:p>
            <a:p>
              <a:pPr algn="ctr"/>
              <a:r>
                <a:rPr lang="en-US" altLang="zh-CN" sz="1600" b="1" i="1" dirty="0">
                  <a:solidFill>
                    <a:schemeClr val="tx1"/>
                  </a:solidFill>
                </a:rPr>
                <a:t>..</a:t>
              </a:r>
              <a:r>
                <a:rPr lang="en-US" sz="1600" b="1" i="1" dirty="0">
                  <a:solidFill>
                    <a:schemeClr val="tx1"/>
                  </a:solidFill>
                </a:rPr>
                <a:t>.</a:t>
              </a:r>
            </a:p>
          </p:txBody>
        </p:sp>
        <p:sp>
          <p:nvSpPr>
            <p:cNvPr id="9" name="Rounded Rectangle 8"/>
            <p:cNvSpPr/>
            <p:nvPr/>
          </p:nvSpPr>
          <p:spPr>
            <a:xfrm>
              <a:off x="2797056" y="3185415"/>
              <a:ext cx="1697153" cy="697169"/>
            </a:xfrm>
            <a:prstGeom prst="roundRect">
              <a:avLst/>
            </a:prstGeom>
            <a:solidFill>
              <a:schemeClr val="accent4">
                <a:lumMod val="40000"/>
                <a:lumOff val="60000"/>
              </a:schemeClr>
            </a:solidFill>
            <a:ln>
              <a:noFill/>
            </a:ln>
            <a:effectLst>
              <a:outerShdw blurRad="50800" dist="25400" dir="2700000" algn="tl" rotWithShape="0">
                <a:prstClr val="black">
                  <a:alpha val="40000"/>
                </a:prstClr>
              </a:outerShdw>
            </a:effectLst>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2869764" y="3227003"/>
              <a:ext cx="1605522" cy="629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b="1" dirty="0">
                  <a:ln w="0"/>
                  <a:solidFill>
                    <a:sysClr val="windowText" lastClr="000000"/>
                  </a:solidFill>
                  <a:effectLst>
                    <a:outerShdw blurRad="38100" dist="25400" dir="5400000" algn="ctr" rotWithShape="0">
                      <a:srgbClr val="6E747A">
                        <a:alpha val="43000"/>
                      </a:srgbClr>
                    </a:outerShdw>
                  </a:effectLst>
                </a:rPr>
                <a:t>Seed entities and corpus</a:t>
              </a:r>
            </a:p>
          </p:txBody>
        </p:sp>
        <p:cxnSp>
          <p:nvCxnSpPr>
            <p:cNvPr id="11" name="Straight Arrow Connector 10"/>
            <p:cNvCxnSpPr>
              <a:stCxn id="9" idx="3"/>
            </p:cNvCxnSpPr>
            <p:nvPr/>
          </p:nvCxnSpPr>
          <p:spPr>
            <a:xfrm flipV="1">
              <a:off x="4494208" y="3533999"/>
              <a:ext cx="1198382" cy="1"/>
            </a:xfrm>
            <a:prstGeom prst="straightConnector1">
              <a:avLst/>
            </a:prstGeom>
            <a:ln w="22225">
              <a:solidFill>
                <a:schemeClr val="accent4"/>
              </a:solidFill>
              <a:prstDash val="sysDash"/>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7" name="Rounded Rectangle 16"/>
            <p:cNvSpPr/>
            <p:nvPr/>
          </p:nvSpPr>
          <p:spPr>
            <a:xfrm>
              <a:off x="7494497" y="2758416"/>
              <a:ext cx="2595281" cy="1187217"/>
            </a:xfrm>
            <a:prstGeom prst="roundRect">
              <a:avLst/>
            </a:prstGeom>
            <a:solidFill>
              <a:schemeClr val="accent2">
                <a:lumMod val="40000"/>
                <a:lumOff val="60000"/>
              </a:schemeClr>
            </a:solidFill>
            <a:ln>
              <a:noFill/>
            </a:ln>
            <a:effectLst>
              <a:outerShdw blurRad="50800" dist="254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CN" u="sng" dirty="0">
                  <a:solidFill>
                    <a:schemeClr val="tx1"/>
                  </a:solidFill>
                </a:rPr>
                <a:t>Patterns</a:t>
              </a:r>
              <a:r>
                <a:rPr lang="zh-CN" altLang="en-US" u="sng" dirty="0">
                  <a:solidFill>
                    <a:schemeClr val="tx1"/>
                  </a:solidFill>
                </a:rPr>
                <a:t> </a:t>
              </a:r>
              <a:r>
                <a:rPr lang="en-US" altLang="zh-CN" u="sng" dirty="0">
                  <a:solidFill>
                    <a:schemeClr val="tx1"/>
                  </a:solidFill>
                </a:rPr>
                <a:t>for</a:t>
              </a:r>
              <a:r>
                <a:rPr lang="zh-CN" altLang="en-US" u="sng" dirty="0">
                  <a:solidFill>
                    <a:schemeClr val="tx1"/>
                  </a:solidFill>
                </a:rPr>
                <a:t> </a:t>
              </a:r>
              <a:r>
                <a:rPr lang="en-US" altLang="zh-CN" b="1" u="sng" dirty="0">
                  <a:solidFill>
                    <a:schemeClr val="tx1"/>
                  </a:solidFill>
                </a:rPr>
                <a:t>food</a:t>
              </a:r>
            </a:p>
            <a:p>
              <a:pPr algn="ctr"/>
              <a:endParaRPr lang="en-US" sz="400" b="1" dirty="0">
                <a:solidFill>
                  <a:schemeClr val="tx1"/>
                </a:solidFill>
                <a:latin typeface="+mj-lt"/>
              </a:endParaRPr>
            </a:p>
            <a:p>
              <a:pPr algn="ctr"/>
              <a:r>
                <a:rPr lang="en-US" altLang="zh-CN" b="1" dirty="0">
                  <a:solidFill>
                    <a:schemeClr val="tx1"/>
                  </a:solidFill>
                  <a:latin typeface="+mj-lt"/>
                </a:rPr>
                <a:t>the</a:t>
              </a:r>
              <a:r>
                <a:rPr lang="zh-CN" altLang="en-US" b="1" dirty="0">
                  <a:solidFill>
                    <a:schemeClr val="tx1"/>
                  </a:solidFill>
                  <a:latin typeface="+mj-lt"/>
                </a:rPr>
                <a:t> </a:t>
              </a:r>
              <a:r>
                <a:rPr lang="en-US" altLang="zh-CN" b="1" dirty="0">
                  <a:solidFill>
                    <a:schemeClr val="tx1"/>
                  </a:solidFill>
                  <a:latin typeface="+mj-lt"/>
                </a:rPr>
                <a:t>best</a:t>
              </a:r>
              <a:r>
                <a:rPr lang="zh-CN" altLang="en-US" b="1" dirty="0">
                  <a:solidFill>
                    <a:schemeClr val="tx1"/>
                  </a:solidFill>
                  <a:latin typeface="+mj-lt"/>
                </a:rPr>
                <a:t> </a:t>
              </a:r>
              <a:r>
                <a:rPr lang="en-US" altLang="zh-CN" b="1" dirty="0">
                  <a:solidFill>
                    <a:schemeClr val="tx1"/>
                  </a:solidFill>
                  <a:latin typeface="+mj-lt"/>
                </a:rPr>
                <a:t>&lt;X&gt;</a:t>
              </a:r>
              <a:r>
                <a:rPr lang="zh-CN" altLang="en-US" b="1" dirty="0">
                  <a:solidFill>
                    <a:schemeClr val="tx1"/>
                  </a:solidFill>
                  <a:latin typeface="+mj-lt"/>
                </a:rPr>
                <a:t> </a:t>
              </a:r>
              <a:r>
                <a:rPr lang="en-US" altLang="zh-CN" b="1" dirty="0">
                  <a:solidFill>
                    <a:schemeClr val="tx1"/>
                  </a:solidFill>
                  <a:latin typeface="+mj-lt"/>
                </a:rPr>
                <a:t>I’ve</a:t>
              </a:r>
              <a:r>
                <a:rPr lang="zh-CN" altLang="en-US" b="1" dirty="0">
                  <a:solidFill>
                    <a:schemeClr val="tx1"/>
                  </a:solidFill>
                  <a:latin typeface="+mj-lt"/>
                </a:rPr>
                <a:t> </a:t>
              </a:r>
              <a:r>
                <a:rPr lang="en-US" altLang="zh-CN" b="1" dirty="0">
                  <a:solidFill>
                    <a:schemeClr val="tx1"/>
                  </a:solidFill>
                  <a:latin typeface="+mj-lt"/>
                </a:rPr>
                <a:t>tried</a:t>
              </a:r>
              <a:r>
                <a:rPr lang="zh-CN" altLang="en-US" b="1" dirty="0">
                  <a:solidFill>
                    <a:schemeClr val="tx1"/>
                  </a:solidFill>
                  <a:latin typeface="+mj-lt"/>
                </a:rPr>
                <a:t> </a:t>
              </a:r>
              <a:r>
                <a:rPr lang="en-US" altLang="zh-CN" b="1" dirty="0">
                  <a:solidFill>
                    <a:schemeClr val="tx1"/>
                  </a:solidFill>
                  <a:latin typeface="+mj-lt"/>
                </a:rPr>
                <a:t>in</a:t>
              </a:r>
              <a:endParaRPr lang="en-US" b="1" dirty="0">
                <a:solidFill>
                  <a:schemeClr val="tx1"/>
                </a:solidFill>
                <a:latin typeface="+mj-lt"/>
              </a:endParaRPr>
            </a:p>
            <a:p>
              <a:pPr algn="ctr"/>
              <a:r>
                <a:rPr lang="en-US" altLang="zh-CN" b="1" dirty="0">
                  <a:solidFill>
                    <a:schemeClr val="tx1"/>
                  </a:solidFill>
                  <a:latin typeface="+mj-lt"/>
                </a:rPr>
                <a:t>their</a:t>
              </a:r>
              <a:r>
                <a:rPr lang="zh-CN" altLang="en-US" b="1" dirty="0">
                  <a:solidFill>
                    <a:schemeClr val="tx1"/>
                  </a:solidFill>
                  <a:latin typeface="+mj-lt"/>
                </a:rPr>
                <a:t> </a:t>
              </a:r>
              <a:r>
                <a:rPr lang="en-US" altLang="zh-CN" b="1" dirty="0">
                  <a:solidFill>
                    <a:schemeClr val="tx1"/>
                  </a:solidFill>
                  <a:latin typeface="+mj-lt"/>
                </a:rPr>
                <a:t>&lt;X&gt;</a:t>
              </a:r>
              <a:r>
                <a:rPr lang="zh-CN" altLang="en-US" b="1" dirty="0">
                  <a:solidFill>
                    <a:schemeClr val="tx1"/>
                  </a:solidFill>
                  <a:latin typeface="+mj-lt"/>
                </a:rPr>
                <a:t> </a:t>
              </a:r>
              <a:r>
                <a:rPr lang="en-US" altLang="zh-CN" b="1" dirty="0">
                  <a:solidFill>
                    <a:schemeClr val="tx1"/>
                  </a:solidFill>
                  <a:latin typeface="+mj-lt"/>
                </a:rPr>
                <a:t>tastes</a:t>
              </a:r>
              <a:r>
                <a:rPr lang="zh-CN" altLang="en-US" b="1" dirty="0">
                  <a:solidFill>
                    <a:schemeClr val="tx1"/>
                  </a:solidFill>
                  <a:latin typeface="+mj-lt"/>
                </a:rPr>
                <a:t> </a:t>
              </a:r>
              <a:r>
                <a:rPr lang="en-US" altLang="zh-CN" b="1" dirty="0">
                  <a:solidFill>
                    <a:schemeClr val="tx1"/>
                  </a:solidFill>
                  <a:latin typeface="+mj-lt"/>
                </a:rPr>
                <a:t>amazing</a:t>
              </a:r>
              <a:endParaRPr lang="en-US" b="1" dirty="0">
                <a:solidFill>
                  <a:schemeClr val="tx1"/>
                </a:solidFill>
                <a:latin typeface="+mj-lt"/>
              </a:endParaRPr>
            </a:p>
            <a:p>
              <a:pPr algn="ctr"/>
              <a:r>
                <a:rPr lang="mr-IN" altLang="zh-CN" b="1" dirty="0">
                  <a:solidFill>
                    <a:schemeClr val="tx1"/>
                  </a:solidFill>
                  <a:latin typeface="+mj-lt"/>
                </a:rPr>
                <a:t>…</a:t>
              </a:r>
              <a:endParaRPr lang="en-US" b="1" dirty="0">
                <a:solidFill>
                  <a:schemeClr val="tx1"/>
                </a:solidFill>
                <a:latin typeface="+mj-lt"/>
              </a:endParaRPr>
            </a:p>
          </p:txBody>
        </p:sp>
        <p:cxnSp>
          <p:nvCxnSpPr>
            <p:cNvPr id="13" name="Straight Arrow Connector 12"/>
            <p:cNvCxnSpPr/>
            <p:nvPr/>
          </p:nvCxnSpPr>
          <p:spPr>
            <a:xfrm flipV="1">
              <a:off x="8368555" y="3987221"/>
              <a:ext cx="423582" cy="504212"/>
            </a:xfrm>
            <a:prstGeom prst="straightConnector1">
              <a:avLst/>
            </a:prstGeom>
            <a:ln w="19050">
              <a:solidFill>
                <a:schemeClr val="accent2"/>
              </a:solidFill>
              <a:prstDash val="dash"/>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6" name="Rectangle 5"/>
            <p:cNvSpPr/>
            <p:nvPr/>
          </p:nvSpPr>
          <p:spPr>
            <a:xfrm>
              <a:off x="8586652" y="4822015"/>
              <a:ext cx="1536446" cy="1261884"/>
            </a:xfrm>
            <a:prstGeom prst="rect">
              <a:avLst/>
            </a:prstGeom>
          </p:spPr>
          <p:txBody>
            <a:bodyPr wrap="none">
              <a:spAutoFit/>
            </a:bodyPr>
            <a:lstStyle/>
            <a:p>
              <a:pPr algn="ctr"/>
              <a:r>
                <a:rPr lang="en-US" altLang="zh-CN" b="1" dirty="0">
                  <a:latin typeface="Calibri" charset="0"/>
                  <a:ea typeface="Calibri" charset="0"/>
                  <a:cs typeface="Calibri" charset="0"/>
                </a:rPr>
                <a:t>Systems</a:t>
              </a:r>
              <a:r>
                <a:rPr lang="en-US" altLang="zh-CN" dirty="0">
                  <a:latin typeface="+mj-lt"/>
                </a:rPr>
                <a:t>:</a:t>
              </a:r>
              <a:r>
                <a:rPr lang="zh-CN" altLang="en-US" dirty="0">
                  <a:latin typeface="+mj-lt"/>
                </a:rPr>
                <a:t> </a:t>
              </a:r>
              <a:endParaRPr lang="en-US" altLang="zh-CN" dirty="0">
                <a:latin typeface="+mj-lt"/>
              </a:endParaRPr>
            </a:p>
            <a:p>
              <a:pPr algn="ctr"/>
              <a:r>
                <a:rPr lang="en-US" altLang="zh-CN" dirty="0">
                  <a:latin typeface="+mj-lt"/>
                </a:rPr>
                <a:t>UW</a:t>
              </a:r>
              <a:r>
                <a:rPr lang="zh-CN" altLang="en-US" dirty="0">
                  <a:latin typeface="+mj-lt"/>
                </a:rPr>
                <a:t> </a:t>
              </a:r>
              <a:r>
                <a:rPr lang="en-US" altLang="zh-CN" dirty="0" err="1">
                  <a:latin typeface="+mj-lt"/>
                </a:rPr>
                <a:t>KnowItAll</a:t>
              </a:r>
              <a:endParaRPr lang="en-US" altLang="zh-CN" dirty="0">
                <a:latin typeface="+mj-lt"/>
              </a:endParaRPr>
            </a:p>
            <a:p>
              <a:pPr algn="ctr"/>
              <a:r>
                <a:rPr lang="en-US" altLang="zh-CN" dirty="0">
                  <a:latin typeface="+mj-lt"/>
                </a:rPr>
                <a:t>CMU</a:t>
              </a:r>
              <a:r>
                <a:rPr lang="zh-CN" altLang="en-US" dirty="0">
                  <a:latin typeface="+mj-lt"/>
                </a:rPr>
                <a:t> </a:t>
              </a:r>
              <a:r>
                <a:rPr lang="en-US" altLang="zh-CN" dirty="0">
                  <a:latin typeface="+mj-lt"/>
                </a:rPr>
                <a:t>NELL</a:t>
              </a:r>
            </a:p>
            <a:p>
              <a:pPr algn="ctr"/>
              <a:r>
                <a:rPr lang="mr-IN" altLang="zh-CN" dirty="0">
                  <a:latin typeface="+mj-lt"/>
                </a:rPr>
                <a:t>…</a:t>
              </a:r>
              <a:endParaRPr lang="en-US" altLang="zh-CN" dirty="0">
                <a:latin typeface="+mj-lt"/>
              </a:endParaRPr>
            </a:p>
          </p:txBody>
        </p:sp>
      </p:grpSp>
    </p:spTree>
    <p:extLst>
      <p:ext uri="{BB962C8B-B14F-4D97-AF65-F5344CB8AC3E}">
        <p14:creationId xmlns:p14="http://schemas.microsoft.com/office/powerpoint/2010/main" val="4071421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212427"/>
          </a:xfrm>
        </p:spPr>
        <p:txBody>
          <a:bodyPr>
            <a:noAutofit/>
          </a:bodyPr>
          <a:lstStyle/>
          <a:p>
            <a:pPr>
              <a:defRPr/>
            </a:pPr>
            <a:r>
              <a:rPr kumimoji="1" lang="en-US" altLang="zh-CN" sz="4000" b="1" dirty="0"/>
              <a:t>Entity Extraction with Minimal Human Supervision (II)</a:t>
            </a:r>
            <a:br>
              <a:rPr kumimoji="1" lang="en-US" altLang="zh-CN" sz="4000" b="1" dirty="0"/>
            </a:br>
            <a:r>
              <a:rPr kumimoji="1" lang="en-US" altLang="zh-CN" sz="4000" dirty="0"/>
              <a:t>Distant</a:t>
            </a:r>
            <a:r>
              <a:rPr kumimoji="1" lang="zh-CN" altLang="en-US" sz="4000" dirty="0"/>
              <a:t> </a:t>
            </a:r>
            <a:r>
              <a:rPr kumimoji="1" lang="en-US" altLang="zh-CN" sz="4000" dirty="0"/>
              <a:t>Supervision</a:t>
            </a:r>
            <a:endParaRPr lang="en-US" altLang="en-US" sz="4000" kern="0" dirty="0"/>
          </a:p>
        </p:txBody>
      </p:sp>
      <p:sp>
        <p:nvSpPr>
          <p:cNvPr id="6" name="Content Placeholder 2"/>
          <p:cNvSpPr>
            <a:spLocks noGrp="1"/>
          </p:cNvSpPr>
          <p:nvPr>
            <p:ph idx="1"/>
          </p:nvPr>
        </p:nvSpPr>
        <p:spPr>
          <a:xfrm>
            <a:off x="670739" y="1793515"/>
            <a:ext cx="3250640" cy="2547502"/>
          </a:xfrm>
        </p:spPr>
        <p:txBody>
          <a:bodyPr>
            <a:noAutofit/>
          </a:bodyPr>
          <a:lstStyle/>
          <a:p>
            <a:pPr marL="457200" indent="-457200">
              <a:buFont typeface="+mj-lt"/>
              <a:buAutoNum type="arabicPeriod"/>
            </a:pPr>
            <a:r>
              <a:rPr lang="en-US" altLang="zh-CN" sz="2200" dirty="0">
                <a:solidFill>
                  <a:srgbClr val="002060"/>
                </a:solidFill>
                <a:latin typeface="+mj-lt"/>
              </a:rPr>
              <a:t>Detect entity names</a:t>
            </a:r>
            <a:r>
              <a:rPr lang="zh-CN" altLang="en-US" sz="2200" dirty="0">
                <a:solidFill>
                  <a:srgbClr val="002060"/>
                </a:solidFill>
                <a:latin typeface="+mj-lt"/>
              </a:rPr>
              <a:t> </a:t>
            </a:r>
            <a:r>
              <a:rPr lang="en-US" altLang="zh-CN" sz="2200" dirty="0">
                <a:solidFill>
                  <a:srgbClr val="002060"/>
                </a:solidFill>
                <a:latin typeface="+mj-lt"/>
              </a:rPr>
              <a:t>from text</a:t>
            </a:r>
          </a:p>
          <a:p>
            <a:pPr marL="457200" indent="-457200">
              <a:buFont typeface="+mj-lt"/>
              <a:buAutoNum type="arabicPeriod"/>
            </a:pPr>
            <a:r>
              <a:rPr lang="en-US" altLang="zh-CN" sz="2200" dirty="0">
                <a:solidFill>
                  <a:srgbClr val="002060"/>
                </a:solidFill>
                <a:latin typeface="+mj-lt"/>
              </a:rPr>
              <a:t>Link</a:t>
            </a:r>
            <a:r>
              <a:rPr lang="zh-CN" altLang="en-US" sz="2200" dirty="0">
                <a:solidFill>
                  <a:srgbClr val="002060"/>
                </a:solidFill>
                <a:latin typeface="+mj-lt"/>
              </a:rPr>
              <a:t> </a:t>
            </a:r>
            <a:r>
              <a:rPr lang="en-US" altLang="zh-CN" sz="2200" dirty="0">
                <a:solidFill>
                  <a:srgbClr val="002060"/>
                </a:solidFill>
                <a:latin typeface="+mj-lt"/>
              </a:rPr>
              <a:t>entity</a:t>
            </a:r>
            <a:r>
              <a:rPr lang="zh-CN" altLang="en-US" sz="2200" dirty="0">
                <a:solidFill>
                  <a:srgbClr val="002060"/>
                </a:solidFill>
                <a:latin typeface="+mj-lt"/>
              </a:rPr>
              <a:t> </a:t>
            </a:r>
            <a:r>
              <a:rPr lang="en-US" altLang="zh-CN" sz="2200" dirty="0">
                <a:solidFill>
                  <a:srgbClr val="002060"/>
                </a:solidFill>
                <a:latin typeface="+mj-lt"/>
              </a:rPr>
              <a:t>names</a:t>
            </a:r>
            <a:r>
              <a:rPr lang="zh-CN" altLang="en-US" sz="2200" dirty="0">
                <a:solidFill>
                  <a:srgbClr val="002060"/>
                </a:solidFill>
                <a:latin typeface="+mj-lt"/>
              </a:rPr>
              <a:t> </a:t>
            </a:r>
            <a:r>
              <a:rPr lang="en-US" altLang="zh-CN" sz="2200" dirty="0">
                <a:solidFill>
                  <a:srgbClr val="002060"/>
                </a:solidFill>
                <a:latin typeface="+mj-lt"/>
              </a:rPr>
              <a:t>to KB entities </a:t>
            </a:r>
          </a:p>
          <a:p>
            <a:pPr marL="457200" indent="-457200">
              <a:buFont typeface="+mj-lt"/>
              <a:buAutoNum type="arabicPeriod"/>
            </a:pPr>
            <a:r>
              <a:rPr lang="en-US" altLang="zh-CN" sz="2200" dirty="0">
                <a:solidFill>
                  <a:srgbClr val="002060"/>
                </a:solidFill>
                <a:latin typeface="+mj-lt"/>
              </a:rPr>
              <a:t>Propagate</a:t>
            </a:r>
            <a:r>
              <a:rPr lang="zh-CN" altLang="en-US" sz="2200" dirty="0">
                <a:solidFill>
                  <a:srgbClr val="002060"/>
                </a:solidFill>
                <a:latin typeface="+mj-lt"/>
              </a:rPr>
              <a:t> </a:t>
            </a:r>
            <a:r>
              <a:rPr lang="en-US" altLang="zh-CN" sz="2200" dirty="0">
                <a:solidFill>
                  <a:srgbClr val="002060"/>
                </a:solidFill>
                <a:latin typeface="+mj-lt"/>
              </a:rPr>
              <a:t>type</a:t>
            </a:r>
            <a:r>
              <a:rPr lang="zh-CN" altLang="en-US" sz="2200" dirty="0">
                <a:solidFill>
                  <a:srgbClr val="002060"/>
                </a:solidFill>
                <a:latin typeface="+mj-lt"/>
              </a:rPr>
              <a:t> </a:t>
            </a:r>
            <a:r>
              <a:rPr lang="en-US" altLang="zh-CN" sz="2200" dirty="0">
                <a:solidFill>
                  <a:srgbClr val="002060"/>
                </a:solidFill>
                <a:latin typeface="+mj-lt"/>
              </a:rPr>
              <a:t>information</a:t>
            </a:r>
            <a:r>
              <a:rPr lang="zh-CN" altLang="en-US" sz="2200" dirty="0">
                <a:solidFill>
                  <a:srgbClr val="002060"/>
                </a:solidFill>
                <a:latin typeface="+mj-lt"/>
              </a:rPr>
              <a:t> </a:t>
            </a:r>
            <a:r>
              <a:rPr lang="en-US" altLang="zh-CN" sz="2200" dirty="0">
                <a:solidFill>
                  <a:srgbClr val="002060"/>
                </a:solidFill>
                <a:latin typeface="+mj-lt"/>
              </a:rPr>
              <a:t>to the </a:t>
            </a:r>
            <a:r>
              <a:rPr lang="en-US" altLang="zh-CN" sz="2200" u="sng" dirty="0" err="1">
                <a:solidFill>
                  <a:srgbClr val="002060"/>
                </a:solidFill>
                <a:latin typeface="+mj-lt"/>
              </a:rPr>
              <a:t>unlinkable</a:t>
            </a:r>
            <a:r>
              <a:rPr lang="en-US" altLang="zh-CN" sz="2200" dirty="0">
                <a:solidFill>
                  <a:srgbClr val="002060"/>
                </a:solidFill>
                <a:latin typeface="+mj-lt"/>
              </a:rPr>
              <a:t> entities</a:t>
            </a:r>
          </a:p>
        </p:txBody>
      </p:sp>
      <p:sp>
        <p:nvSpPr>
          <p:cNvPr id="9" name="TextBox 8"/>
          <p:cNvSpPr txBox="1"/>
          <p:nvPr/>
        </p:nvSpPr>
        <p:spPr>
          <a:xfrm>
            <a:off x="1330883" y="6373468"/>
            <a:ext cx="8752524" cy="369332"/>
          </a:xfrm>
          <a:prstGeom prst="rect">
            <a:avLst/>
          </a:prstGeom>
          <a:noFill/>
        </p:spPr>
        <p:txBody>
          <a:bodyPr wrap="none" rtlCol="0">
            <a:spAutoFit/>
          </a:bodyPr>
          <a:lstStyle/>
          <a:p>
            <a:r>
              <a:rPr lang="en-US" altLang="zh-CN" sz="1800" dirty="0"/>
              <a:t>Lin</a:t>
            </a:r>
            <a:r>
              <a:rPr lang="zh-CN" altLang="en-US" sz="1800" dirty="0"/>
              <a:t> </a:t>
            </a:r>
            <a:r>
              <a:rPr lang="en-US" altLang="zh-CN" sz="1800" dirty="0"/>
              <a:t>et</a:t>
            </a:r>
            <a:r>
              <a:rPr lang="zh-CN" altLang="en-US" sz="1800" dirty="0"/>
              <a:t> </a:t>
            </a:r>
            <a:r>
              <a:rPr lang="en-US" altLang="zh-CN" sz="1800" dirty="0"/>
              <a:t>al.</a:t>
            </a:r>
            <a:r>
              <a:rPr lang="zh-CN" altLang="en-US" sz="1800" dirty="0"/>
              <a:t> </a:t>
            </a:r>
            <a:r>
              <a:rPr lang="en-US" sz="1800" i="1" dirty="0"/>
              <a:t>No noun phrase left behind: detecting and typing </a:t>
            </a:r>
            <a:r>
              <a:rPr lang="en-US" sz="1800" i="1" dirty="0" err="1"/>
              <a:t>unlinkable</a:t>
            </a:r>
            <a:r>
              <a:rPr lang="en-US" sz="1800" i="1" dirty="0"/>
              <a:t> entities</a:t>
            </a:r>
            <a:r>
              <a:rPr lang="en-US" sz="1800" dirty="0"/>
              <a:t>.</a:t>
            </a:r>
            <a:r>
              <a:rPr lang="zh-CN" altLang="en-US" sz="1800" dirty="0"/>
              <a:t> </a:t>
            </a:r>
            <a:r>
              <a:rPr lang="en-US" altLang="zh-CN" sz="1800" dirty="0"/>
              <a:t>EMNLP,</a:t>
            </a:r>
            <a:r>
              <a:rPr lang="zh-CN" altLang="en-US" sz="1800" dirty="0"/>
              <a:t> </a:t>
            </a:r>
            <a:r>
              <a:rPr lang="en-US" altLang="zh-CN" sz="1800" dirty="0"/>
              <a:t>2012</a:t>
            </a:r>
            <a:endParaRPr lang="en-US" sz="1800" dirty="0"/>
          </a:p>
        </p:txBody>
      </p:sp>
      <p:graphicFrame>
        <p:nvGraphicFramePr>
          <p:cNvPr id="10" name="Content Placeholder 5"/>
          <p:cNvGraphicFramePr>
            <a:graphicFrameLocks/>
          </p:cNvGraphicFramePr>
          <p:nvPr/>
        </p:nvGraphicFramePr>
        <p:xfrm>
          <a:off x="4148059" y="2000998"/>
          <a:ext cx="6154125" cy="1476996"/>
        </p:xfrm>
        <a:graphic>
          <a:graphicData uri="http://schemas.openxmlformats.org/drawingml/2006/table">
            <a:tbl>
              <a:tblPr firstRow="1" bandRow="1"/>
              <a:tblGrid>
                <a:gridCol w="578882">
                  <a:extLst>
                    <a:ext uri="{9D8B030D-6E8A-4147-A177-3AD203B41FA5}">
                      <a16:colId xmlns:a16="http://schemas.microsoft.com/office/drawing/2014/main" val="20000"/>
                    </a:ext>
                  </a:extLst>
                </a:gridCol>
                <a:gridCol w="5575243">
                  <a:extLst>
                    <a:ext uri="{9D8B030D-6E8A-4147-A177-3AD203B41FA5}">
                      <a16:colId xmlns:a16="http://schemas.microsoft.com/office/drawing/2014/main" val="20001"/>
                    </a:ext>
                  </a:extLst>
                </a:gridCol>
              </a:tblGrid>
              <a:tr h="365759">
                <a:tc>
                  <a:txBody>
                    <a:bodyPr/>
                    <a:lstStyle/>
                    <a:p>
                      <a:pPr algn="ctr"/>
                      <a:r>
                        <a:rPr lang="en-US" altLang="zh-CN" sz="1800" b="1" dirty="0">
                          <a:solidFill>
                            <a:schemeClr val="bg1"/>
                          </a:solidFill>
                          <a:latin typeface="Helvetica" charset="0"/>
                          <a:ea typeface="Helvetica" charset="0"/>
                          <a:cs typeface="Helvetica" charset="0"/>
                        </a:rPr>
                        <a:t>ID</a:t>
                      </a:r>
                      <a:endParaRPr lang="en-US" sz="1800" b="1" dirty="0">
                        <a:solidFill>
                          <a:schemeClr val="bg1"/>
                        </a:solidFill>
                        <a:latin typeface="Helvetica" charset="0"/>
                        <a:ea typeface="Helvetica" charset="0"/>
                        <a:cs typeface="Helvetica" charset="0"/>
                      </a:endParaRPr>
                    </a:p>
                  </a:txBody>
                  <a:tcPr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1" dirty="0">
                          <a:solidFill>
                            <a:schemeClr val="bg1"/>
                          </a:solidFill>
                          <a:latin typeface="Helvetica" charset="0"/>
                          <a:ea typeface="Helvetica" charset="0"/>
                          <a:cs typeface="Helvetica" charset="0"/>
                        </a:rPr>
                        <a:t>Sentence</a:t>
                      </a:r>
                      <a:endParaRPr lang="en-US" sz="1800" b="1" dirty="0">
                        <a:solidFill>
                          <a:schemeClr val="bg1"/>
                        </a:solidFill>
                        <a:latin typeface="Helvetica" charset="0"/>
                        <a:ea typeface="Helvetica" charset="0"/>
                        <a:cs typeface="Helvetica" charset="0"/>
                      </a:endParaRPr>
                    </a:p>
                  </a:txBody>
                  <a:tcPr anchor="ctr">
                    <a:solidFill>
                      <a:schemeClr val="accent5"/>
                    </a:solidFill>
                  </a:tcPr>
                </a:tc>
                <a:extLst>
                  <a:ext uri="{0D108BD9-81ED-4DB2-BD59-A6C34878D82A}">
                    <a16:rowId xmlns:a16="http://schemas.microsoft.com/office/drawing/2014/main" val="10000"/>
                  </a:ext>
                </a:extLst>
              </a:tr>
              <a:tr h="370412">
                <a:tc>
                  <a:txBody>
                    <a:bodyPr/>
                    <a:lstStyle/>
                    <a:p>
                      <a:pPr algn="ctr"/>
                      <a:r>
                        <a:rPr lang="en-US" altLang="zh-CN" sz="1800" dirty="0">
                          <a:latin typeface="Helvetica" charset="0"/>
                          <a:ea typeface="Helvetica" charset="0"/>
                          <a:cs typeface="Helvetica" charset="0"/>
                        </a:rPr>
                        <a:t>S1</a:t>
                      </a:r>
                      <a:endParaRPr lang="en-US" sz="1800" dirty="0">
                        <a:latin typeface="Helvetica" charset="0"/>
                        <a:ea typeface="Helvetica" charset="0"/>
                        <a:cs typeface="Helvetica" charset="0"/>
                      </a:endParaRPr>
                    </a:p>
                  </a:txBody>
                  <a:tcPr anchor="ctr"/>
                </a:tc>
                <a:tc>
                  <a:txBody>
                    <a:bodyPr/>
                    <a:lstStyle/>
                    <a:p>
                      <a:pPr algn="ctr"/>
                      <a:r>
                        <a:rPr lang="en-US" altLang="zh-CN" sz="1800" b="1" i="1" u="sng" dirty="0">
                          <a:latin typeface="+mj-lt"/>
                        </a:rPr>
                        <a:t>Phoenix</a:t>
                      </a:r>
                      <a:r>
                        <a:rPr lang="zh-CN" altLang="en-US" sz="1800" b="0" i="0" u="none" dirty="0">
                          <a:latin typeface="+mj-lt"/>
                        </a:rPr>
                        <a:t> </a:t>
                      </a:r>
                      <a:r>
                        <a:rPr lang="en-US" altLang="zh-CN" sz="1800" b="0" i="0" u="none" dirty="0">
                          <a:latin typeface="+mj-lt"/>
                        </a:rPr>
                        <a:t>is</a:t>
                      </a:r>
                      <a:r>
                        <a:rPr lang="zh-CN" altLang="en-US" sz="1800" b="0" i="0" u="none" dirty="0">
                          <a:latin typeface="+mj-lt"/>
                        </a:rPr>
                        <a:t> </a:t>
                      </a:r>
                      <a:r>
                        <a:rPr lang="en-US" altLang="zh-CN" sz="1800" b="0" i="0" u="none" dirty="0">
                          <a:latin typeface="+mj-lt"/>
                        </a:rPr>
                        <a:t>my</a:t>
                      </a:r>
                      <a:r>
                        <a:rPr lang="zh-CN" altLang="en-US" sz="1800" b="0" i="0" u="none" dirty="0">
                          <a:latin typeface="+mj-lt"/>
                        </a:rPr>
                        <a:t> </a:t>
                      </a:r>
                      <a:r>
                        <a:rPr lang="en-US" altLang="zh-CN" sz="1800" b="0" i="0" u="none" dirty="0">
                          <a:latin typeface="+mj-lt"/>
                        </a:rPr>
                        <a:t>all-time</a:t>
                      </a:r>
                      <a:r>
                        <a:rPr lang="zh-CN" altLang="en-US" sz="1800" b="0" i="0" u="none" baseline="0" dirty="0">
                          <a:latin typeface="+mj-lt"/>
                        </a:rPr>
                        <a:t> </a:t>
                      </a:r>
                      <a:r>
                        <a:rPr lang="en-US" altLang="zh-CN" sz="1800" b="0" i="0" u="none" dirty="0">
                          <a:latin typeface="+mj-lt"/>
                        </a:rPr>
                        <a:t>favorite</a:t>
                      </a:r>
                      <a:r>
                        <a:rPr lang="zh-CN" altLang="en-US" sz="1800" b="0" i="0" u="none" dirty="0">
                          <a:latin typeface="+mj-lt"/>
                        </a:rPr>
                        <a:t> </a:t>
                      </a:r>
                      <a:r>
                        <a:rPr lang="en-US" altLang="zh-CN" sz="1800" b="0" i="0" u="none" dirty="0">
                          <a:latin typeface="+mj-lt"/>
                        </a:rPr>
                        <a:t>dive</a:t>
                      </a:r>
                      <a:r>
                        <a:rPr lang="zh-CN" altLang="en-US" sz="1800" b="0" i="0" u="none" baseline="0" dirty="0">
                          <a:latin typeface="+mj-lt"/>
                        </a:rPr>
                        <a:t> </a:t>
                      </a:r>
                      <a:r>
                        <a:rPr lang="en-US" altLang="zh-CN" sz="1800" b="0" i="0" u="none" dirty="0">
                          <a:latin typeface="+mj-lt"/>
                        </a:rPr>
                        <a:t>bar</a:t>
                      </a:r>
                      <a:r>
                        <a:rPr lang="zh-CN" altLang="en-US" sz="1800" b="0" i="0" u="none" baseline="0" dirty="0">
                          <a:latin typeface="+mj-lt"/>
                        </a:rPr>
                        <a:t> </a:t>
                      </a:r>
                      <a:r>
                        <a:rPr lang="en-US" altLang="zh-CN" sz="1800" b="0" i="0" u="none" dirty="0">
                          <a:latin typeface="+mj-lt"/>
                        </a:rPr>
                        <a:t>in</a:t>
                      </a:r>
                      <a:r>
                        <a:rPr lang="zh-CN" altLang="en-US" sz="1800" b="0" i="0" u="none" dirty="0">
                          <a:latin typeface="+mj-lt"/>
                        </a:rPr>
                        <a:t> </a:t>
                      </a:r>
                      <a:r>
                        <a:rPr lang="en-US" altLang="zh-CN" sz="1800" b="1" i="1" u="sng" dirty="0">
                          <a:latin typeface="+mj-lt"/>
                        </a:rPr>
                        <a:t>New</a:t>
                      </a:r>
                      <a:r>
                        <a:rPr lang="zh-CN" altLang="en-US" sz="1800" b="1" i="1" u="sng" baseline="0" dirty="0">
                          <a:latin typeface="+mj-lt"/>
                        </a:rPr>
                        <a:t> </a:t>
                      </a:r>
                      <a:r>
                        <a:rPr lang="en-US" altLang="zh-CN" sz="1800" b="1" i="1" u="sng" baseline="0" dirty="0">
                          <a:latin typeface="+mj-lt"/>
                        </a:rPr>
                        <a:t>York</a:t>
                      </a:r>
                      <a:r>
                        <a:rPr lang="zh-CN" altLang="en-US" sz="1800" b="1" i="1" u="sng" baseline="0" dirty="0">
                          <a:latin typeface="+mj-lt"/>
                        </a:rPr>
                        <a:t> </a:t>
                      </a:r>
                      <a:r>
                        <a:rPr lang="en-US" altLang="zh-CN" sz="1800" b="1" i="1" u="sng" baseline="0" dirty="0">
                          <a:latin typeface="+mj-lt"/>
                        </a:rPr>
                        <a:t>City</a:t>
                      </a:r>
                      <a:r>
                        <a:rPr lang="zh-CN" altLang="en-US" sz="1800" b="0" i="0" u="none" baseline="0" dirty="0">
                          <a:latin typeface="+mj-lt"/>
                        </a:rPr>
                        <a:t> </a:t>
                      </a:r>
                      <a:r>
                        <a:rPr lang="en-US" altLang="zh-CN" sz="1800" b="0" i="0" u="none" baseline="0" dirty="0">
                          <a:latin typeface="+mj-lt"/>
                        </a:rPr>
                        <a:t>.</a:t>
                      </a:r>
                      <a:endParaRPr lang="en-US" sz="1800" b="0" i="0" u="none" dirty="0">
                        <a:latin typeface="+mj-lt"/>
                      </a:endParaRPr>
                    </a:p>
                  </a:txBody>
                  <a:tcPr anchor="ctr"/>
                </a:tc>
                <a:extLst>
                  <a:ext uri="{0D108BD9-81ED-4DB2-BD59-A6C34878D82A}">
                    <a16:rowId xmlns:a16="http://schemas.microsoft.com/office/drawing/2014/main" val="10001"/>
                  </a:ext>
                </a:extLst>
              </a:tr>
              <a:tr h="370412">
                <a:tc>
                  <a:txBody>
                    <a:bodyPr/>
                    <a:lstStyle/>
                    <a:p>
                      <a:pPr algn="ctr"/>
                      <a:r>
                        <a:rPr lang="en-US" altLang="zh-CN" sz="1800" dirty="0">
                          <a:latin typeface="Helvetica" charset="0"/>
                          <a:ea typeface="Helvetica" charset="0"/>
                          <a:cs typeface="Helvetica" charset="0"/>
                        </a:rPr>
                        <a:t>S2</a:t>
                      </a:r>
                      <a:endParaRPr lang="en-US" sz="1800" dirty="0">
                        <a:latin typeface="Helvetica" charset="0"/>
                        <a:ea typeface="Helvetica" charset="0"/>
                        <a:cs typeface="Helvetica" charset="0"/>
                      </a:endParaRPr>
                    </a:p>
                  </a:txBody>
                  <a:tcPr anchor="ctr"/>
                </a:tc>
                <a:tc>
                  <a:txBody>
                    <a:bodyPr/>
                    <a:lstStyle/>
                    <a:p>
                      <a:pPr algn="ctr"/>
                      <a:r>
                        <a:rPr lang="en-US" altLang="zh-CN" sz="1800" dirty="0">
                          <a:latin typeface="+mj-lt"/>
                        </a:rPr>
                        <a:t>The</a:t>
                      </a:r>
                      <a:r>
                        <a:rPr lang="zh-CN" altLang="en-US" sz="1800" dirty="0">
                          <a:latin typeface="+mj-lt"/>
                        </a:rPr>
                        <a:t> </a:t>
                      </a:r>
                      <a:r>
                        <a:rPr lang="en-US" altLang="zh-CN" sz="1800" dirty="0">
                          <a:latin typeface="+mj-lt"/>
                        </a:rPr>
                        <a:t>best</a:t>
                      </a:r>
                      <a:r>
                        <a:rPr lang="zh-CN" altLang="en-US" sz="1800" dirty="0">
                          <a:latin typeface="+mj-lt"/>
                        </a:rPr>
                        <a:t> </a:t>
                      </a:r>
                      <a:r>
                        <a:rPr lang="en-US" altLang="zh-CN" sz="1800" b="1" i="1" u="sng" dirty="0">
                          <a:latin typeface="+mj-lt"/>
                        </a:rPr>
                        <a:t>BBQ</a:t>
                      </a:r>
                      <a:r>
                        <a:rPr lang="zh-CN" altLang="en-US" sz="1800" dirty="0">
                          <a:latin typeface="+mj-lt"/>
                        </a:rPr>
                        <a:t> </a:t>
                      </a:r>
                      <a:r>
                        <a:rPr lang="en-US" altLang="zh-CN" sz="1800" dirty="0">
                          <a:latin typeface="+mj-lt"/>
                        </a:rPr>
                        <a:t>I’ve</a:t>
                      </a:r>
                      <a:r>
                        <a:rPr lang="zh-CN" altLang="en-US" sz="1800" dirty="0">
                          <a:latin typeface="+mj-lt"/>
                        </a:rPr>
                        <a:t> </a:t>
                      </a:r>
                      <a:r>
                        <a:rPr lang="en-US" altLang="zh-CN" sz="1800" dirty="0">
                          <a:latin typeface="+mj-lt"/>
                        </a:rPr>
                        <a:t>tasted</a:t>
                      </a:r>
                      <a:r>
                        <a:rPr lang="zh-CN" altLang="en-US" sz="1800" dirty="0">
                          <a:latin typeface="+mj-lt"/>
                        </a:rPr>
                        <a:t> </a:t>
                      </a:r>
                      <a:r>
                        <a:rPr lang="en-US" altLang="zh-CN" sz="1800" dirty="0">
                          <a:latin typeface="+mj-lt"/>
                        </a:rPr>
                        <a:t>in</a:t>
                      </a:r>
                      <a:r>
                        <a:rPr lang="zh-CN" altLang="en-US" sz="1800" dirty="0">
                          <a:latin typeface="+mj-lt"/>
                        </a:rPr>
                        <a:t> </a:t>
                      </a:r>
                      <a:r>
                        <a:rPr lang="en-US" altLang="zh-CN" sz="1800" b="1" i="1" u="sng" dirty="0">
                          <a:latin typeface="+mj-lt"/>
                        </a:rPr>
                        <a:t>Phoenix</a:t>
                      </a:r>
                      <a:r>
                        <a:rPr lang="en-US" altLang="zh-CN" sz="1800" b="1" i="1" u="none" dirty="0">
                          <a:latin typeface="+mj-lt"/>
                        </a:rPr>
                        <a:t>.</a:t>
                      </a:r>
                      <a:endParaRPr lang="en-US" sz="1800" b="1" i="1" u="sng" dirty="0">
                        <a:latin typeface="+mj-lt"/>
                      </a:endParaRPr>
                    </a:p>
                  </a:txBody>
                  <a:tcPr anchor="ctr"/>
                </a:tc>
                <a:extLst>
                  <a:ext uri="{0D108BD9-81ED-4DB2-BD59-A6C34878D82A}">
                    <a16:rowId xmlns:a16="http://schemas.microsoft.com/office/drawing/2014/main" val="10002"/>
                  </a:ext>
                </a:extLst>
              </a:tr>
              <a:tr h="370412">
                <a:tc>
                  <a:txBody>
                    <a:bodyPr/>
                    <a:lstStyle/>
                    <a:p>
                      <a:pPr algn="ctr"/>
                      <a:r>
                        <a:rPr lang="en-US" altLang="zh-CN" sz="1800" dirty="0">
                          <a:latin typeface="Helvetica" charset="0"/>
                          <a:ea typeface="Helvetica" charset="0"/>
                          <a:cs typeface="Helvetica" charset="0"/>
                        </a:rPr>
                        <a:t>S3</a:t>
                      </a:r>
                      <a:endParaRPr lang="en-US" sz="1800" dirty="0">
                        <a:latin typeface="Helvetica" charset="0"/>
                        <a:ea typeface="Helvetica" charset="0"/>
                        <a:cs typeface="Helvetica" charset="0"/>
                      </a:endParaRPr>
                    </a:p>
                  </a:txBody>
                  <a:tcPr anchor="ctr"/>
                </a:tc>
                <a:tc>
                  <a:txBody>
                    <a:bodyPr/>
                    <a:lstStyle/>
                    <a:p>
                      <a:pPr algn="ctr"/>
                      <a:r>
                        <a:rPr lang="en-US" altLang="zh-CN" sz="1800" b="1" i="1" u="sng" dirty="0">
                          <a:latin typeface="+mj-lt"/>
                        </a:rPr>
                        <a:t>Phoenix</a:t>
                      </a:r>
                      <a:r>
                        <a:rPr lang="zh-CN" altLang="en-US" sz="1800" dirty="0">
                          <a:latin typeface="+mj-lt"/>
                        </a:rPr>
                        <a:t> </a:t>
                      </a:r>
                      <a:r>
                        <a:rPr lang="en-US" altLang="zh-CN" sz="1800" dirty="0">
                          <a:latin typeface="+mj-lt"/>
                        </a:rPr>
                        <a:t>has</a:t>
                      </a:r>
                      <a:r>
                        <a:rPr lang="zh-CN" altLang="en-US" sz="1800" dirty="0">
                          <a:latin typeface="+mj-lt"/>
                        </a:rPr>
                        <a:t> </a:t>
                      </a:r>
                      <a:r>
                        <a:rPr lang="en-US" altLang="zh-CN" sz="1800" dirty="0">
                          <a:latin typeface="+mj-lt"/>
                        </a:rPr>
                        <a:t>become</a:t>
                      </a:r>
                      <a:r>
                        <a:rPr lang="zh-CN" altLang="en-US" sz="1800" dirty="0">
                          <a:latin typeface="+mj-lt"/>
                        </a:rPr>
                        <a:t> </a:t>
                      </a:r>
                      <a:r>
                        <a:rPr lang="en-US" altLang="zh-CN" sz="1800" dirty="0">
                          <a:latin typeface="+mj-lt"/>
                        </a:rPr>
                        <a:t>one</a:t>
                      </a:r>
                      <a:r>
                        <a:rPr lang="zh-CN" altLang="en-US" sz="1800" dirty="0">
                          <a:latin typeface="+mj-lt"/>
                        </a:rPr>
                        <a:t> </a:t>
                      </a:r>
                      <a:r>
                        <a:rPr lang="en-US" altLang="zh-CN" sz="1800" dirty="0">
                          <a:latin typeface="+mj-lt"/>
                        </a:rPr>
                        <a:t>of</a:t>
                      </a:r>
                      <a:r>
                        <a:rPr lang="zh-CN" altLang="en-US" sz="1800" dirty="0">
                          <a:latin typeface="+mj-lt"/>
                        </a:rPr>
                        <a:t> </a:t>
                      </a:r>
                      <a:r>
                        <a:rPr lang="en-US" altLang="zh-CN" sz="1800" dirty="0">
                          <a:latin typeface="+mj-lt"/>
                        </a:rPr>
                        <a:t>my</a:t>
                      </a:r>
                      <a:r>
                        <a:rPr lang="zh-CN" altLang="en-US" sz="1800" dirty="0">
                          <a:latin typeface="+mj-lt"/>
                        </a:rPr>
                        <a:t> </a:t>
                      </a:r>
                      <a:r>
                        <a:rPr lang="en-US" altLang="zh-CN" sz="1800" baseline="0" dirty="0">
                          <a:latin typeface="+mj-lt"/>
                        </a:rPr>
                        <a:t>favorite</a:t>
                      </a:r>
                      <a:r>
                        <a:rPr lang="zh-CN" altLang="en-US" sz="1800" baseline="0" dirty="0">
                          <a:latin typeface="+mj-lt"/>
                        </a:rPr>
                        <a:t> </a:t>
                      </a:r>
                      <a:r>
                        <a:rPr lang="en-US" altLang="zh-CN" sz="1800" baseline="0" dirty="0">
                          <a:latin typeface="+mj-lt"/>
                        </a:rPr>
                        <a:t>bars</a:t>
                      </a:r>
                      <a:r>
                        <a:rPr lang="zh-CN" altLang="en-US" sz="1800" baseline="0" dirty="0">
                          <a:latin typeface="+mj-lt"/>
                        </a:rPr>
                        <a:t> </a:t>
                      </a:r>
                      <a:r>
                        <a:rPr lang="en-US" altLang="zh-CN" sz="1800" baseline="0" dirty="0">
                          <a:latin typeface="+mj-lt"/>
                        </a:rPr>
                        <a:t>in</a:t>
                      </a:r>
                      <a:r>
                        <a:rPr lang="zh-CN" altLang="en-US" sz="1800" baseline="0" dirty="0">
                          <a:latin typeface="+mj-lt"/>
                        </a:rPr>
                        <a:t> </a:t>
                      </a:r>
                      <a:r>
                        <a:rPr lang="en-US" altLang="zh-CN" sz="1800" b="1" i="1" u="sng" baseline="0" dirty="0">
                          <a:latin typeface="+mj-lt"/>
                        </a:rPr>
                        <a:t>NY</a:t>
                      </a:r>
                      <a:r>
                        <a:rPr lang="zh-CN" altLang="en-US" sz="1800" b="0" i="0" u="none" baseline="0" dirty="0">
                          <a:latin typeface="+mj-lt"/>
                        </a:rPr>
                        <a:t> </a:t>
                      </a:r>
                      <a:r>
                        <a:rPr lang="en-US" altLang="zh-CN" sz="1800" b="1" i="1" u="none" baseline="0" dirty="0">
                          <a:latin typeface="+mj-lt"/>
                        </a:rPr>
                        <a:t>.</a:t>
                      </a:r>
                      <a:endParaRPr lang="en-US" sz="1800" b="1" i="1" u="none" dirty="0">
                        <a:latin typeface="+mj-lt"/>
                      </a:endParaRPr>
                    </a:p>
                  </a:txBody>
                  <a:tcPr anchor="ctr"/>
                </a:tc>
                <a:extLst>
                  <a:ext uri="{0D108BD9-81ED-4DB2-BD59-A6C34878D82A}">
                    <a16:rowId xmlns:a16="http://schemas.microsoft.com/office/drawing/2014/main" val="10003"/>
                  </a:ext>
                </a:extLst>
              </a:tr>
            </a:tbl>
          </a:graphicData>
        </a:graphic>
      </p:graphicFrame>
      <p:sp>
        <p:nvSpPr>
          <p:cNvPr id="11" name="Terminator 10"/>
          <p:cNvSpPr/>
          <p:nvPr/>
        </p:nvSpPr>
        <p:spPr>
          <a:xfrm>
            <a:off x="4758702" y="4156520"/>
            <a:ext cx="1461010" cy="356616"/>
          </a:xfrm>
          <a:prstGeom prst="flowChartTermina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BBQ</a:t>
            </a:r>
            <a:endParaRPr lang="en-US" b="1" dirty="0">
              <a:solidFill>
                <a:schemeClr val="tx1"/>
              </a:solidFill>
              <a:latin typeface="+mj-lt"/>
            </a:endParaRPr>
          </a:p>
        </p:txBody>
      </p:sp>
      <p:sp>
        <p:nvSpPr>
          <p:cNvPr id="12" name="Terminator 11"/>
          <p:cNvSpPr/>
          <p:nvPr/>
        </p:nvSpPr>
        <p:spPr>
          <a:xfrm>
            <a:off x="4749209" y="5337228"/>
            <a:ext cx="1161288" cy="374904"/>
          </a:xfrm>
          <a:prstGeom prst="flowChartTermina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Phoenix</a:t>
            </a:r>
            <a:endParaRPr lang="en-US" b="1" dirty="0">
              <a:solidFill>
                <a:schemeClr val="tx1"/>
              </a:solidFill>
              <a:latin typeface="+mj-lt"/>
            </a:endParaRPr>
          </a:p>
        </p:txBody>
      </p:sp>
      <p:sp>
        <p:nvSpPr>
          <p:cNvPr id="14" name="Terminator 13"/>
          <p:cNvSpPr/>
          <p:nvPr/>
        </p:nvSpPr>
        <p:spPr>
          <a:xfrm>
            <a:off x="8761130" y="3880774"/>
            <a:ext cx="1245858" cy="356616"/>
          </a:xfrm>
          <a:prstGeom prst="flowChartTermina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Phoenix</a:t>
            </a:r>
            <a:endParaRPr lang="en-US" b="1" dirty="0">
              <a:solidFill>
                <a:schemeClr val="tx1"/>
              </a:solidFill>
              <a:latin typeface="+mj-lt"/>
            </a:endParaRPr>
          </a:p>
        </p:txBody>
      </p:sp>
      <p:sp>
        <p:nvSpPr>
          <p:cNvPr id="15" name="Terminator 14"/>
          <p:cNvSpPr/>
          <p:nvPr/>
        </p:nvSpPr>
        <p:spPr>
          <a:xfrm>
            <a:off x="9107795" y="5792481"/>
            <a:ext cx="712332" cy="445284"/>
          </a:xfrm>
          <a:prstGeom prst="flowChartTermina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mj-lt"/>
              </a:rPr>
              <a:t>NY</a:t>
            </a:r>
            <a:endParaRPr lang="en-US" b="1" dirty="0">
              <a:solidFill>
                <a:schemeClr val="tx1"/>
              </a:solidFill>
              <a:latin typeface="+mj-lt"/>
            </a:endParaRPr>
          </a:p>
        </p:txBody>
      </p:sp>
      <p:sp>
        <p:nvSpPr>
          <p:cNvPr id="16" name="Rectangle 15"/>
          <p:cNvSpPr/>
          <p:nvPr/>
        </p:nvSpPr>
        <p:spPr>
          <a:xfrm>
            <a:off x="6692079" y="3998749"/>
            <a:ext cx="1207008" cy="4642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tasted</a:t>
            </a:r>
            <a:r>
              <a:rPr lang="zh-CN" altLang="en-US" b="1" dirty="0">
                <a:solidFill>
                  <a:schemeClr val="tx1"/>
                </a:solidFill>
                <a:latin typeface="+mj-lt"/>
              </a:rPr>
              <a:t> </a:t>
            </a:r>
            <a:r>
              <a:rPr lang="en-US" altLang="zh-CN" b="1" dirty="0">
                <a:solidFill>
                  <a:schemeClr val="tx1"/>
                </a:solidFill>
                <a:latin typeface="+mj-lt"/>
              </a:rPr>
              <a:t>in</a:t>
            </a:r>
            <a:endParaRPr lang="en-US" b="1" dirty="0">
              <a:solidFill>
                <a:schemeClr val="tx1"/>
              </a:solidFill>
              <a:latin typeface="+mj-lt"/>
            </a:endParaRPr>
          </a:p>
        </p:txBody>
      </p:sp>
      <p:sp>
        <p:nvSpPr>
          <p:cNvPr id="18" name="Rectangle 17"/>
          <p:cNvSpPr/>
          <p:nvPr/>
        </p:nvSpPr>
        <p:spPr>
          <a:xfrm>
            <a:off x="6219713" y="5656962"/>
            <a:ext cx="2202630" cy="6509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mj-lt"/>
              </a:rPr>
              <a:t>has</a:t>
            </a:r>
            <a:r>
              <a:rPr lang="zh-CN" altLang="en-US" sz="2000" b="1" dirty="0">
                <a:solidFill>
                  <a:schemeClr val="tx1"/>
                </a:solidFill>
                <a:latin typeface="+mj-lt"/>
              </a:rPr>
              <a:t> </a:t>
            </a:r>
            <a:r>
              <a:rPr lang="en-US" altLang="zh-CN" sz="2000" b="1" dirty="0">
                <a:solidFill>
                  <a:schemeClr val="tx1"/>
                </a:solidFill>
                <a:latin typeface="+mj-lt"/>
              </a:rPr>
              <a:t>become</a:t>
            </a:r>
            <a:r>
              <a:rPr lang="zh-CN" altLang="en-US" sz="2000" b="1" dirty="0">
                <a:solidFill>
                  <a:schemeClr val="tx1"/>
                </a:solidFill>
                <a:latin typeface="+mj-lt"/>
              </a:rPr>
              <a:t> </a:t>
            </a:r>
            <a:r>
              <a:rPr lang="en-US" altLang="zh-CN" sz="2000" b="1" dirty="0">
                <a:solidFill>
                  <a:schemeClr val="tx1"/>
                </a:solidFill>
                <a:latin typeface="+mj-lt"/>
              </a:rPr>
              <a:t>one</a:t>
            </a:r>
            <a:r>
              <a:rPr lang="zh-CN" altLang="en-US" sz="2000" b="1" dirty="0">
                <a:solidFill>
                  <a:schemeClr val="tx1"/>
                </a:solidFill>
                <a:latin typeface="+mj-lt"/>
              </a:rPr>
              <a:t> </a:t>
            </a:r>
            <a:r>
              <a:rPr lang="en-US" altLang="zh-CN" sz="2000" b="1" dirty="0">
                <a:solidFill>
                  <a:schemeClr val="tx1"/>
                </a:solidFill>
                <a:latin typeface="+mj-lt"/>
              </a:rPr>
              <a:t>of</a:t>
            </a:r>
            <a:r>
              <a:rPr lang="zh-CN" altLang="en-US" sz="2000" b="1" dirty="0">
                <a:solidFill>
                  <a:schemeClr val="tx1"/>
                </a:solidFill>
                <a:latin typeface="+mj-lt"/>
              </a:rPr>
              <a:t> </a:t>
            </a:r>
            <a:r>
              <a:rPr lang="en-US" altLang="zh-CN" sz="2000" b="1" dirty="0">
                <a:solidFill>
                  <a:schemeClr val="tx1"/>
                </a:solidFill>
                <a:latin typeface="+mj-lt"/>
              </a:rPr>
              <a:t>my</a:t>
            </a:r>
            <a:r>
              <a:rPr lang="zh-CN" altLang="en-US" sz="2000" b="1" dirty="0">
                <a:solidFill>
                  <a:schemeClr val="tx1"/>
                </a:solidFill>
                <a:latin typeface="+mj-lt"/>
              </a:rPr>
              <a:t> </a:t>
            </a:r>
            <a:r>
              <a:rPr lang="en-US" altLang="zh-CN" sz="2000" b="1" dirty="0">
                <a:solidFill>
                  <a:schemeClr val="tx1"/>
                </a:solidFill>
                <a:latin typeface="+mj-lt"/>
              </a:rPr>
              <a:t>favorite</a:t>
            </a:r>
            <a:r>
              <a:rPr lang="zh-CN" altLang="en-US" sz="2000" b="1" dirty="0">
                <a:solidFill>
                  <a:schemeClr val="tx1"/>
                </a:solidFill>
                <a:latin typeface="+mj-lt"/>
              </a:rPr>
              <a:t> </a:t>
            </a:r>
            <a:r>
              <a:rPr lang="en-US" altLang="zh-CN" sz="2000" b="1" dirty="0">
                <a:solidFill>
                  <a:schemeClr val="tx1"/>
                </a:solidFill>
                <a:latin typeface="+mj-lt"/>
              </a:rPr>
              <a:t>bars</a:t>
            </a:r>
            <a:r>
              <a:rPr lang="zh-CN" altLang="en-US" sz="2000" b="1" dirty="0">
                <a:solidFill>
                  <a:schemeClr val="tx1"/>
                </a:solidFill>
                <a:latin typeface="+mj-lt"/>
              </a:rPr>
              <a:t> </a:t>
            </a:r>
            <a:r>
              <a:rPr lang="en-US" altLang="zh-CN" sz="2000" b="1" dirty="0">
                <a:solidFill>
                  <a:schemeClr val="tx1"/>
                </a:solidFill>
                <a:latin typeface="+mj-lt"/>
              </a:rPr>
              <a:t>in</a:t>
            </a:r>
            <a:endParaRPr lang="en-US" sz="2000" b="1" dirty="0">
              <a:solidFill>
                <a:schemeClr val="tx1"/>
              </a:solidFill>
              <a:latin typeface="+mj-lt"/>
            </a:endParaRPr>
          </a:p>
        </p:txBody>
      </p:sp>
      <p:cxnSp>
        <p:nvCxnSpPr>
          <p:cNvPr id="668" name="Straight Arrow Connector 667"/>
          <p:cNvCxnSpPr>
            <a:stCxn id="11" idx="3"/>
            <a:endCxn id="16" idx="1"/>
          </p:cNvCxnSpPr>
          <p:nvPr/>
        </p:nvCxnSpPr>
        <p:spPr>
          <a:xfrm flipV="1">
            <a:off x="6219713" y="4230860"/>
            <a:ext cx="472367" cy="103968"/>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73" name="Straight Arrow Connector 672"/>
          <p:cNvCxnSpPr>
            <a:stCxn id="12" idx="3"/>
            <a:endCxn id="17" idx="1"/>
          </p:cNvCxnSpPr>
          <p:nvPr/>
        </p:nvCxnSpPr>
        <p:spPr>
          <a:xfrm flipV="1">
            <a:off x="5910497" y="5089690"/>
            <a:ext cx="519750" cy="434991"/>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76" name="Straight Arrow Connector 675"/>
          <p:cNvCxnSpPr>
            <a:stCxn id="12" idx="3"/>
            <a:endCxn id="18" idx="1"/>
          </p:cNvCxnSpPr>
          <p:nvPr/>
        </p:nvCxnSpPr>
        <p:spPr>
          <a:xfrm>
            <a:off x="5910497" y="5524680"/>
            <a:ext cx="309216" cy="457738"/>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80" name="Straight Arrow Connector 679"/>
          <p:cNvCxnSpPr>
            <a:stCxn id="17" idx="3"/>
            <a:endCxn id="90" idx="1"/>
          </p:cNvCxnSpPr>
          <p:nvPr/>
        </p:nvCxnSpPr>
        <p:spPr>
          <a:xfrm flipV="1">
            <a:off x="8402016" y="4965395"/>
            <a:ext cx="496181" cy="124294"/>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83" name="Straight Arrow Connector 682"/>
          <p:cNvCxnSpPr>
            <a:stCxn id="16" idx="3"/>
            <a:endCxn id="14" idx="1"/>
          </p:cNvCxnSpPr>
          <p:nvPr/>
        </p:nvCxnSpPr>
        <p:spPr>
          <a:xfrm flipV="1">
            <a:off x="7899088" y="4059082"/>
            <a:ext cx="862043" cy="171778"/>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86" name="Straight Arrow Connector 685"/>
          <p:cNvCxnSpPr>
            <a:stCxn id="18" idx="3"/>
            <a:endCxn id="15" idx="1"/>
          </p:cNvCxnSpPr>
          <p:nvPr/>
        </p:nvCxnSpPr>
        <p:spPr>
          <a:xfrm>
            <a:off x="8422343" y="5982418"/>
            <a:ext cx="685452" cy="32705"/>
          </a:xfrm>
          <a:prstGeom prst="straightConnector1">
            <a:avLst/>
          </a:prstGeom>
          <a:ln w="50800">
            <a:solidFill>
              <a:schemeClr val="accent6">
                <a:lumMod val="40000"/>
                <a:lumOff val="60000"/>
              </a:schemeClr>
            </a:solidFill>
            <a:headEnd w="sm" len="med"/>
            <a:tailEnd type="triangle" w="sm" len="med"/>
          </a:ln>
        </p:spPr>
        <p:style>
          <a:lnRef idx="1">
            <a:schemeClr val="accent1"/>
          </a:lnRef>
          <a:fillRef idx="0">
            <a:schemeClr val="accent1"/>
          </a:fillRef>
          <a:effectRef idx="0">
            <a:schemeClr val="accent1"/>
          </a:effectRef>
          <a:fontRef idx="minor">
            <a:schemeClr val="tx1"/>
          </a:fontRef>
        </p:style>
      </p:cxnSp>
      <p:pic>
        <p:nvPicPr>
          <p:cNvPr id="691" name="Picture 6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870" y="4618941"/>
            <a:ext cx="1485249" cy="1705006"/>
          </a:xfrm>
          <a:prstGeom prst="rect">
            <a:avLst/>
          </a:prstGeom>
        </p:spPr>
      </p:pic>
      <p:cxnSp>
        <p:nvCxnSpPr>
          <p:cNvPr id="696" name="Straight Arrow Connector 695"/>
          <p:cNvCxnSpPr>
            <a:endCxn id="110" idx="1"/>
          </p:cNvCxnSpPr>
          <p:nvPr/>
        </p:nvCxnSpPr>
        <p:spPr>
          <a:xfrm flipV="1">
            <a:off x="3859957" y="3985015"/>
            <a:ext cx="1226583" cy="980381"/>
          </a:xfrm>
          <a:prstGeom prst="straightConnector1">
            <a:avLst/>
          </a:prstGeom>
          <a:ln w="31750">
            <a:solidFill>
              <a:schemeClr val="tx1">
                <a:lumMod val="50000"/>
                <a:lumOff val="50000"/>
              </a:schemeClr>
            </a:solidFill>
            <a:prstDash val="sysDash"/>
            <a:headEnd w="sm"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9" name="Straight Arrow Connector 698"/>
          <p:cNvCxnSpPr>
            <a:endCxn id="710" idx="1"/>
          </p:cNvCxnSpPr>
          <p:nvPr/>
        </p:nvCxnSpPr>
        <p:spPr>
          <a:xfrm flipV="1">
            <a:off x="3883396" y="4536542"/>
            <a:ext cx="5369767" cy="391987"/>
          </a:xfrm>
          <a:prstGeom prst="straightConnector1">
            <a:avLst/>
          </a:prstGeom>
          <a:ln w="31750">
            <a:solidFill>
              <a:schemeClr val="tx1">
                <a:lumMod val="50000"/>
                <a:lumOff val="50000"/>
              </a:schemeClr>
            </a:solidFill>
            <a:prstDash val="sysDash"/>
            <a:headEnd w="sm" len="med"/>
            <a:tailEnd type="triangle" w="med" len="med"/>
          </a:ln>
        </p:spPr>
        <p:style>
          <a:lnRef idx="1">
            <a:schemeClr val="accent1"/>
          </a:lnRef>
          <a:fillRef idx="0">
            <a:schemeClr val="accent1"/>
          </a:fillRef>
          <a:effectRef idx="0">
            <a:schemeClr val="accent1"/>
          </a:effectRef>
          <a:fontRef idx="minor">
            <a:schemeClr val="tx1"/>
          </a:fontRef>
        </p:style>
      </p:cxnSp>
      <p:sp>
        <p:nvSpPr>
          <p:cNvPr id="710" name="TextBox 709"/>
          <p:cNvSpPr txBox="1"/>
          <p:nvPr/>
        </p:nvSpPr>
        <p:spPr>
          <a:xfrm>
            <a:off x="9253162" y="4344181"/>
            <a:ext cx="1049022" cy="384721"/>
          </a:xfrm>
          <a:prstGeom prst="rect">
            <a:avLst/>
          </a:prstGeom>
          <a:solidFill>
            <a:srgbClr val="0070C0"/>
          </a:solidFill>
        </p:spPr>
        <p:txBody>
          <a:bodyPr wrap="square" rtlCol="0" anchor="ctr">
            <a:spAutoFit/>
          </a:bodyPr>
          <a:lstStyle/>
          <a:p>
            <a:pPr algn="ctr"/>
            <a:r>
              <a:rPr lang="en-US" altLang="zh-CN">
                <a:solidFill>
                  <a:schemeClr val="bg1"/>
                </a:solidFill>
              </a:rPr>
              <a:t>Location</a:t>
            </a:r>
            <a:endParaRPr lang="en-US" dirty="0">
              <a:solidFill>
                <a:schemeClr val="bg1"/>
              </a:solidFill>
            </a:endParaRPr>
          </a:p>
        </p:txBody>
      </p:sp>
      <p:sp>
        <p:nvSpPr>
          <p:cNvPr id="90" name="Terminator 89"/>
          <p:cNvSpPr/>
          <p:nvPr/>
        </p:nvSpPr>
        <p:spPr>
          <a:xfrm>
            <a:off x="8898197" y="4759652"/>
            <a:ext cx="1689121" cy="411486"/>
          </a:xfrm>
          <a:prstGeom prst="flowChartTermina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New</a:t>
            </a:r>
            <a:r>
              <a:rPr lang="zh-CN" altLang="en-US" b="1" dirty="0">
                <a:solidFill>
                  <a:schemeClr val="tx1"/>
                </a:solidFill>
                <a:latin typeface="+mj-lt"/>
              </a:rPr>
              <a:t> </a:t>
            </a:r>
            <a:r>
              <a:rPr lang="en-US" altLang="zh-CN" b="1" dirty="0">
                <a:solidFill>
                  <a:schemeClr val="tx1"/>
                </a:solidFill>
                <a:latin typeface="+mj-lt"/>
              </a:rPr>
              <a:t>York</a:t>
            </a:r>
            <a:r>
              <a:rPr lang="zh-CN" altLang="en-US" b="1" dirty="0">
                <a:solidFill>
                  <a:schemeClr val="tx1"/>
                </a:solidFill>
                <a:latin typeface="+mj-lt"/>
              </a:rPr>
              <a:t> </a:t>
            </a:r>
            <a:r>
              <a:rPr lang="en-US" altLang="zh-CN" b="1" dirty="0">
                <a:solidFill>
                  <a:schemeClr val="tx1"/>
                </a:solidFill>
                <a:latin typeface="+mj-lt"/>
              </a:rPr>
              <a:t>City</a:t>
            </a:r>
            <a:endParaRPr lang="en-US" b="1" dirty="0">
              <a:solidFill>
                <a:schemeClr val="tx1"/>
              </a:solidFill>
              <a:latin typeface="+mj-lt"/>
            </a:endParaRPr>
          </a:p>
        </p:txBody>
      </p:sp>
      <p:sp>
        <p:nvSpPr>
          <p:cNvPr id="101" name="TextBox 100"/>
          <p:cNvSpPr txBox="1"/>
          <p:nvPr/>
        </p:nvSpPr>
        <p:spPr>
          <a:xfrm>
            <a:off x="8673039" y="5377480"/>
            <a:ext cx="580123" cy="384721"/>
          </a:xfrm>
          <a:prstGeom prst="rect">
            <a:avLst/>
          </a:prstGeom>
          <a:solidFill>
            <a:schemeClr val="bg1">
              <a:lumMod val="50000"/>
            </a:schemeClr>
          </a:solidFill>
        </p:spPr>
        <p:txBody>
          <a:bodyPr wrap="square" rtlCol="0" anchor="ctr">
            <a:spAutoFit/>
          </a:bodyPr>
          <a:lstStyle/>
          <a:p>
            <a:pPr algn="ctr"/>
            <a:r>
              <a:rPr lang="en-US" altLang="zh-CN" dirty="0">
                <a:solidFill>
                  <a:schemeClr val="bg1"/>
                </a:solidFill>
              </a:rPr>
              <a:t>???</a:t>
            </a:r>
            <a:endParaRPr lang="en-US" dirty="0">
              <a:solidFill>
                <a:schemeClr val="bg1"/>
              </a:solidFill>
            </a:endParaRPr>
          </a:p>
        </p:txBody>
      </p:sp>
      <p:sp>
        <p:nvSpPr>
          <p:cNvPr id="103" name="TextBox 102"/>
          <p:cNvSpPr txBox="1"/>
          <p:nvPr/>
        </p:nvSpPr>
        <p:spPr>
          <a:xfrm>
            <a:off x="9133137" y="3489697"/>
            <a:ext cx="580123" cy="384721"/>
          </a:xfrm>
          <a:prstGeom prst="rect">
            <a:avLst/>
          </a:prstGeom>
          <a:solidFill>
            <a:schemeClr val="bg1">
              <a:lumMod val="50000"/>
            </a:schemeClr>
          </a:solidFill>
        </p:spPr>
        <p:txBody>
          <a:bodyPr wrap="square" rtlCol="0" anchor="ctr">
            <a:spAutoFit/>
          </a:bodyPr>
          <a:lstStyle/>
          <a:p>
            <a:pPr algn="ctr"/>
            <a:r>
              <a:rPr lang="en-US" altLang="zh-CN" dirty="0">
                <a:solidFill>
                  <a:schemeClr val="bg1"/>
                </a:solidFill>
              </a:rPr>
              <a:t>???</a:t>
            </a:r>
            <a:endParaRPr lang="en-US" dirty="0">
              <a:solidFill>
                <a:schemeClr val="bg1"/>
              </a:solidFill>
            </a:endParaRPr>
          </a:p>
        </p:txBody>
      </p:sp>
      <p:sp>
        <p:nvSpPr>
          <p:cNvPr id="109" name="TextBox 108"/>
          <p:cNvSpPr txBox="1"/>
          <p:nvPr/>
        </p:nvSpPr>
        <p:spPr>
          <a:xfrm>
            <a:off x="5090195" y="4961513"/>
            <a:ext cx="580123" cy="384721"/>
          </a:xfrm>
          <a:prstGeom prst="rect">
            <a:avLst/>
          </a:prstGeom>
          <a:solidFill>
            <a:schemeClr val="bg1">
              <a:lumMod val="50000"/>
            </a:schemeClr>
          </a:solidFill>
        </p:spPr>
        <p:txBody>
          <a:bodyPr wrap="square" rtlCol="0" anchor="ctr">
            <a:spAutoFit/>
          </a:bodyPr>
          <a:lstStyle/>
          <a:p>
            <a:pPr algn="ctr"/>
            <a:r>
              <a:rPr lang="en-US" altLang="zh-CN" dirty="0">
                <a:solidFill>
                  <a:schemeClr val="bg1"/>
                </a:solidFill>
              </a:rPr>
              <a:t>???</a:t>
            </a:r>
            <a:endParaRPr lang="en-US" dirty="0">
              <a:solidFill>
                <a:schemeClr val="bg1"/>
              </a:solidFill>
            </a:endParaRPr>
          </a:p>
        </p:txBody>
      </p:sp>
      <p:sp>
        <p:nvSpPr>
          <p:cNvPr id="110" name="TextBox 109"/>
          <p:cNvSpPr txBox="1"/>
          <p:nvPr/>
        </p:nvSpPr>
        <p:spPr>
          <a:xfrm>
            <a:off x="5086540" y="3792654"/>
            <a:ext cx="831521" cy="384721"/>
          </a:xfrm>
          <a:prstGeom prst="rect">
            <a:avLst/>
          </a:prstGeom>
          <a:solidFill>
            <a:srgbClr val="C00000"/>
          </a:solidFill>
        </p:spPr>
        <p:txBody>
          <a:bodyPr wrap="square" rtlCol="0" anchor="ctr">
            <a:spAutoFit/>
          </a:bodyPr>
          <a:lstStyle/>
          <a:p>
            <a:pPr algn="ctr"/>
            <a:r>
              <a:rPr lang="en-US" altLang="zh-CN">
                <a:solidFill>
                  <a:schemeClr val="bg1"/>
                </a:solidFill>
              </a:rPr>
              <a:t>Food</a:t>
            </a:r>
            <a:endParaRPr lang="en-US" dirty="0">
              <a:solidFill>
                <a:schemeClr val="bg1"/>
              </a:solidFill>
            </a:endParaRPr>
          </a:p>
        </p:txBody>
      </p:sp>
      <p:sp>
        <p:nvSpPr>
          <p:cNvPr id="17" name="Rectangle 16"/>
          <p:cNvSpPr/>
          <p:nvPr/>
        </p:nvSpPr>
        <p:spPr>
          <a:xfrm>
            <a:off x="6430247" y="4787307"/>
            <a:ext cx="1971768" cy="60476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mj-lt"/>
              </a:rPr>
              <a:t>is</a:t>
            </a:r>
            <a:r>
              <a:rPr lang="zh-CN" altLang="en-US" b="1" dirty="0">
                <a:solidFill>
                  <a:schemeClr val="tx1"/>
                </a:solidFill>
                <a:latin typeface="+mj-lt"/>
              </a:rPr>
              <a:t> </a:t>
            </a:r>
            <a:r>
              <a:rPr lang="en-US" altLang="zh-CN" b="1" dirty="0">
                <a:solidFill>
                  <a:schemeClr val="tx1"/>
                </a:solidFill>
                <a:latin typeface="+mj-lt"/>
              </a:rPr>
              <a:t>my</a:t>
            </a:r>
            <a:r>
              <a:rPr lang="zh-CN" altLang="en-US" b="1" dirty="0">
                <a:solidFill>
                  <a:schemeClr val="tx1"/>
                </a:solidFill>
                <a:latin typeface="+mj-lt"/>
              </a:rPr>
              <a:t> </a:t>
            </a:r>
            <a:r>
              <a:rPr lang="en-US" altLang="zh-CN" b="1" dirty="0">
                <a:solidFill>
                  <a:schemeClr val="tx1"/>
                </a:solidFill>
                <a:latin typeface="+mj-lt"/>
              </a:rPr>
              <a:t>all-time</a:t>
            </a:r>
            <a:r>
              <a:rPr lang="zh-CN" altLang="en-US" b="1" dirty="0">
                <a:solidFill>
                  <a:schemeClr val="tx1"/>
                </a:solidFill>
                <a:latin typeface="+mj-lt"/>
              </a:rPr>
              <a:t> </a:t>
            </a:r>
            <a:r>
              <a:rPr lang="en-US" altLang="zh-CN" b="1" dirty="0">
                <a:solidFill>
                  <a:schemeClr val="tx1"/>
                </a:solidFill>
                <a:latin typeface="+mj-lt"/>
              </a:rPr>
              <a:t>favorite</a:t>
            </a:r>
            <a:r>
              <a:rPr lang="zh-CN" altLang="en-US" b="1" dirty="0">
                <a:solidFill>
                  <a:schemeClr val="tx1"/>
                </a:solidFill>
                <a:latin typeface="+mj-lt"/>
              </a:rPr>
              <a:t> </a:t>
            </a:r>
            <a:r>
              <a:rPr lang="en-US" altLang="zh-CN" b="1" dirty="0">
                <a:solidFill>
                  <a:schemeClr val="tx1"/>
                </a:solidFill>
                <a:latin typeface="+mj-lt"/>
              </a:rPr>
              <a:t>dive</a:t>
            </a:r>
            <a:r>
              <a:rPr lang="zh-CN" altLang="en-US" b="1" dirty="0">
                <a:solidFill>
                  <a:schemeClr val="tx1"/>
                </a:solidFill>
                <a:latin typeface="+mj-lt"/>
              </a:rPr>
              <a:t> </a:t>
            </a:r>
            <a:r>
              <a:rPr lang="en-US" altLang="zh-CN" b="1" dirty="0">
                <a:solidFill>
                  <a:schemeClr val="tx1"/>
                </a:solidFill>
                <a:latin typeface="+mj-lt"/>
              </a:rPr>
              <a:t>bar</a:t>
            </a:r>
            <a:r>
              <a:rPr lang="zh-CN" altLang="en-US" b="1" dirty="0">
                <a:solidFill>
                  <a:schemeClr val="tx1"/>
                </a:solidFill>
                <a:latin typeface="+mj-lt"/>
              </a:rPr>
              <a:t> </a:t>
            </a:r>
            <a:r>
              <a:rPr lang="en-US" altLang="zh-CN" b="1" dirty="0">
                <a:solidFill>
                  <a:schemeClr val="tx1"/>
                </a:solidFill>
                <a:latin typeface="+mj-lt"/>
              </a:rPr>
              <a:t>in</a:t>
            </a:r>
            <a:endParaRPr lang="en-US" b="1" dirty="0">
              <a:solidFill>
                <a:schemeClr val="tx1"/>
              </a:solidFill>
              <a:latin typeface="+mj-lt"/>
            </a:endParaRPr>
          </a:p>
        </p:txBody>
      </p:sp>
      <p:sp>
        <p:nvSpPr>
          <p:cNvPr id="122" name="TextBox 121"/>
          <p:cNvSpPr txBox="1"/>
          <p:nvPr/>
        </p:nvSpPr>
        <p:spPr>
          <a:xfrm>
            <a:off x="9592943" y="5371722"/>
            <a:ext cx="1072191" cy="384721"/>
          </a:xfrm>
          <a:prstGeom prst="rect">
            <a:avLst/>
          </a:prstGeom>
          <a:solidFill>
            <a:srgbClr val="0070C0"/>
          </a:solidFill>
        </p:spPr>
        <p:txBody>
          <a:bodyPr wrap="square" rtlCol="0" anchor="ctr">
            <a:spAutoFit/>
          </a:bodyPr>
          <a:lstStyle/>
          <a:p>
            <a:pPr algn="ctr"/>
            <a:r>
              <a:rPr lang="en-US" altLang="zh-CN" dirty="0">
                <a:solidFill>
                  <a:schemeClr val="bg1"/>
                </a:solidFill>
              </a:rPr>
              <a:t>Location</a:t>
            </a:r>
            <a:endParaRPr lang="en-US" dirty="0">
              <a:solidFill>
                <a:schemeClr val="bg1"/>
              </a:solidFill>
            </a:endParaRPr>
          </a:p>
        </p:txBody>
      </p:sp>
      <p:sp>
        <p:nvSpPr>
          <p:cNvPr id="123" name="Striped Right Arrow 122"/>
          <p:cNvSpPr/>
          <p:nvPr/>
        </p:nvSpPr>
        <p:spPr>
          <a:xfrm rot="5400000">
            <a:off x="7087445" y="3434974"/>
            <a:ext cx="443034" cy="533408"/>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9233129" y="5392072"/>
            <a:ext cx="423514" cy="384721"/>
          </a:xfrm>
          <a:prstGeom prst="rect">
            <a:avLst/>
          </a:prstGeom>
          <a:noFill/>
        </p:spPr>
        <p:txBody>
          <a:bodyPr wrap="none" rtlCol="0">
            <a:spAutoFit/>
          </a:bodyPr>
          <a:lstStyle/>
          <a:p>
            <a:r>
              <a:rPr lang="en-US" altLang="zh-CN" dirty="0">
                <a:sym typeface="Wingdings"/>
              </a:rPr>
              <a:t></a:t>
            </a:r>
            <a:endParaRPr lang="en-US" dirty="0"/>
          </a:p>
        </p:txBody>
      </p:sp>
      <p:sp>
        <p:nvSpPr>
          <p:cNvPr id="35" name="Content Placeholder 2"/>
          <p:cNvSpPr txBox="1">
            <a:spLocks/>
          </p:cNvSpPr>
          <p:nvPr/>
        </p:nvSpPr>
        <p:spPr>
          <a:xfrm>
            <a:off x="533130" y="1190469"/>
            <a:ext cx="11210201" cy="485803"/>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r>
              <a:rPr lang="en-US" altLang="zh-CN" sz="2400" dirty="0"/>
              <a:t>Distant supervision: leverages entity information in KBs to reduce human supervision</a:t>
            </a:r>
          </a:p>
        </p:txBody>
      </p:sp>
    </p:spTree>
    <p:extLst>
      <p:ext uri="{BB962C8B-B14F-4D97-AF65-F5344CB8AC3E}">
        <p14:creationId xmlns:p14="http://schemas.microsoft.com/office/powerpoint/2010/main" val="1572111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dirty="0"/>
              <a:t>Previous</a:t>
            </a:r>
            <a:r>
              <a:rPr lang="zh-CN" altLang="en-US" dirty="0"/>
              <a:t> </a:t>
            </a:r>
            <a:r>
              <a:rPr lang="en-US" altLang="zh-CN" dirty="0"/>
              <a:t>Methods:</a:t>
            </a:r>
            <a:r>
              <a:rPr lang="zh-CN" altLang="en-US" dirty="0"/>
              <a:t> </a:t>
            </a:r>
            <a:r>
              <a:rPr lang="en-US" altLang="zh-CN" dirty="0"/>
              <a:t>Limitation</a:t>
            </a:r>
            <a:r>
              <a:rPr lang="zh-CN" altLang="en-US" dirty="0"/>
              <a:t> </a:t>
            </a:r>
            <a:r>
              <a:rPr kumimoji="1" lang="en-US" altLang="zh-CN" b="1" dirty="0"/>
              <a:t>I: Domain Restriction</a:t>
            </a:r>
            <a:endParaRPr lang="en-US" altLang="en-US" b="1" kern="0" dirty="0"/>
          </a:p>
        </p:txBody>
      </p:sp>
      <p:sp>
        <p:nvSpPr>
          <p:cNvPr id="3" name="Content Placeholder 2"/>
          <p:cNvSpPr>
            <a:spLocks noGrp="1"/>
          </p:cNvSpPr>
          <p:nvPr>
            <p:ph idx="1"/>
          </p:nvPr>
        </p:nvSpPr>
        <p:spPr>
          <a:xfrm>
            <a:off x="614709" y="1403927"/>
            <a:ext cx="10366883" cy="4680351"/>
          </a:xfrm>
        </p:spPr>
        <p:txBody>
          <a:bodyPr/>
          <a:lstStyle/>
          <a:p>
            <a:r>
              <a:rPr lang="en-US" altLang="zh-CN" sz="2400" dirty="0"/>
              <a:t>Most existing work assume entity mentions are already extracted by existing entity detection tools, </a:t>
            </a:r>
            <a:r>
              <a:rPr lang="en-US" altLang="zh-CN" sz="2400" i="1" dirty="0"/>
              <a:t>e.g.</a:t>
            </a:r>
            <a:r>
              <a:rPr lang="en-US" altLang="zh-CN" sz="2400" dirty="0"/>
              <a:t>, noun phrase </a:t>
            </a:r>
            <a:r>
              <a:rPr lang="en-US" altLang="zh-CN" sz="2400" dirty="0" err="1"/>
              <a:t>chunkers</a:t>
            </a:r>
            <a:endParaRPr lang="en-US" altLang="zh-CN" sz="2400" dirty="0"/>
          </a:p>
          <a:p>
            <a:pPr lvl="1"/>
            <a:r>
              <a:rPr lang="en-US" altLang="zh-CN" sz="2400" dirty="0"/>
              <a:t>Usually trained on general-domain corpora like news articles (clean, grammatical) </a:t>
            </a:r>
          </a:p>
          <a:p>
            <a:pPr lvl="1"/>
            <a:r>
              <a:rPr lang="en-US" altLang="zh-CN" sz="2400" dirty="0"/>
              <a:t>Make use of various linguistics features (e.g., semantic parsing structures)</a:t>
            </a:r>
          </a:p>
          <a:p>
            <a:pPr lvl="1"/>
            <a:r>
              <a:rPr lang="en-US" altLang="zh-CN" sz="2400" dirty="0"/>
              <a:t>Do not work well on </a:t>
            </a:r>
            <a:r>
              <a:rPr lang="en-US" altLang="zh-CN" sz="2400" dirty="0">
                <a:solidFill>
                  <a:srgbClr val="C0504D"/>
                </a:solidFill>
              </a:rPr>
              <a:t>specific</a:t>
            </a:r>
            <a:r>
              <a:rPr lang="en-US" altLang="zh-CN" sz="2400" dirty="0"/>
              <a:t>, </a:t>
            </a:r>
            <a:r>
              <a:rPr lang="en-US" altLang="zh-CN" sz="2400" dirty="0">
                <a:solidFill>
                  <a:srgbClr val="C0504D"/>
                </a:solidFill>
              </a:rPr>
              <a:t>dynamic</a:t>
            </a:r>
            <a:r>
              <a:rPr lang="en-US" altLang="zh-CN" sz="2400" dirty="0"/>
              <a:t> or </a:t>
            </a:r>
            <a:r>
              <a:rPr lang="en-US" altLang="zh-CN" sz="2400" dirty="0">
                <a:solidFill>
                  <a:srgbClr val="C0504D"/>
                </a:solidFill>
              </a:rPr>
              <a:t>emerging domains </a:t>
            </a:r>
            <a:r>
              <a:rPr lang="en-US" altLang="zh-CN" sz="2400" dirty="0"/>
              <a:t>(</a:t>
            </a:r>
            <a:r>
              <a:rPr lang="en-US" altLang="zh-CN" sz="2400" i="1" dirty="0"/>
              <a:t>e.g.</a:t>
            </a:r>
            <a:r>
              <a:rPr lang="en-US" altLang="zh-CN" sz="2400" dirty="0"/>
              <a:t>, tweets, Yelp reviews)</a:t>
            </a:r>
          </a:p>
          <a:p>
            <a:pPr lvl="2"/>
            <a:r>
              <a:rPr lang="en-US" altLang="zh-CN" sz="2400" dirty="0" err="1"/>
              <a:t>E.g</a:t>
            </a:r>
            <a:r>
              <a:rPr lang="en-US" altLang="zh-CN" sz="2400" dirty="0"/>
              <a:t>,</a:t>
            </a:r>
            <a:r>
              <a:rPr lang="zh-CN" altLang="en-US" sz="2400" dirty="0"/>
              <a:t> </a:t>
            </a:r>
            <a:r>
              <a:rPr lang="en-US" altLang="zh-CN" sz="2400" dirty="0"/>
              <a:t>“in-and-out”</a:t>
            </a:r>
            <a:r>
              <a:rPr lang="zh-CN" altLang="en-US" sz="2400" dirty="0"/>
              <a:t> </a:t>
            </a:r>
            <a:r>
              <a:rPr lang="en-US" altLang="zh-CN" sz="2400" dirty="0"/>
              <a:t>from</a:t>
            </a:r>
            <a:r>
              <a:rPr lang="zh-CN" altLang="en-US" sz="2400" dirty="0"/>
              <a:t> </a:t>
            </a:r>
            <a:r>
              <a:rPr lang="en-US" altLang="zh-CN" sz="2400" dirty="0"/>
              <a:t>Yelp</a:t>
            </a:r>
            <a:r>
              <a:rPr lang="zh-CN" altLang="en-US" sz="2400" dirty="0"/>
              <a:t> </a:t>
            </a:r>
            <a:r>
              <a:rPr lang="en-US" altLang="zh-CN" sz="2400" dirty="0"/>
              <a:t>review</a:t>
            </a:r>
            <a:r>
              <a:rPr lang="zh-CN" altLang="en-US" sz="2400" dirty="0"/>
              <a:t> </a:t>
            </a:r>
            <a:r>
              <a:rPr lang="en-US" altLang="zh-CN" sz="2400" dirty="0"/>
              <a:t>may</a:t>
            </a:r>
            <a:r>
              <a:rPr lang="zh-CN" altLang="en-US" sz="2400" dirty="0"/>
              <a:t> </a:t>
            </a:r>
            <a:r>
              <a:rPr lang="en-US" altLang="zh-CN" sz="2400" dirty="0"/>
              <a:t>not</a:t>
            </a:r>
            <a:r>
              <a:rPr lang="zh-CN" altLang="en-US" sz="2400" dirty="0"/>
              <a:t> </a:t>
            </a:r>
            <a:r>
              <a:rPr lang="en-US" altLang="zh-CN" sz="2400" dirty="0"/>
              <a:t>be</a:t>
            </a:r>
            <a:r>
              <a:rPr lang="zh-CN" altLang="en-US" sz="2400" dirty="0"/>
              <a:t> </a:t>
            </a:r>
            <a:r>
              <a:rPr lang="en-US" altLang="zh-CN" sz="2400" dirty="0"/>
              <a:t>properly</a:t>
            </a:r>
            <a:r>
              <a:rPr lang="zh-CN" altLang="en-US" sz="2400" dirty="0"/>
              <a:t> </a:t>
            </a:r>
            <a:r>
              <a:rPr lang="en-US" altLang="zh-CN" sz="2400" dirty="0"/>
              <a:t>detected</a:t>
            </a:r>
          </a:p>
        </p:txBody>
      </p:sp>
    </p:spTree>
    <p:extLst>
      <p:ext uri="{BB962C8B-B14F-4D97-AF65-F5344CB8AC3E}">
        <p14:creationId xmlns:p14="http://schemas.microsoft.com/office/powerpoint/2010/main" val="320298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dirty="0"/>
              <a:t>Previous</a:t>
            </a:r>
            <a:r>
              <a:rPr lang="zh-CN" altLang="en-US" dirty="0"/>
              <a:t> </a:t>
            </a:r>
            <a:r>
              <a:rPr lang="en-US" altLang="zh-CN" dirty="0"/>
              <a:t>Methods:</a:t>
            </a:r>
            <a:r>
              <a:rPr lang="zh-CN" altLang="en-US" dirty="0"/>
              <a:t> </a:t>
            </a:r>
            <a:r>
              <a:rPr lang="en-US" altLang="zh-CN" dirty="0"/>
              <a:t>Limitation</a:t>
            </a:r>
            <a:r>
              <a:rPr lang="zh-CN" altLang="en-US" dirty="0"/>
              <a:t> </a:t>
            </a:r>
            <a:r>
              <a:rPr lang="en-US" altLang="zh-CN" dirty="0"/>
              <a:t>II</a:t>
            </a:r>
            <a:r>
              <a:rPr kumimoji="1" lang="en-US" altLang="zh-CN" b="1" dirty="0"/>
              <a:t>: Name Ambiguity</a:t>
            </a:r>
            <a:endParaRPr lang="en-US" altLang="en-US" b="1" kern="0" dirty="0"/>
          </a:p>
        </p:txBody>
      </p:sp>
      <p:sp>
        <p:nvSpPr>
          <p:cNvPr id="3" name="Content Placeholder 2"/>
          <p:cNvSpPr>
            <a:spLocks noGrp="1"/>
          </p:cNvSpPr>
          <p:nvPr>
            <p:ph idx="1"/>
          </p:nvPr>
        </p:nvSpPr>
        <p:spPr>
          <a:xfrm>
            <a:off x="591560" y="1230307"/>
            <a:ext cx="10366883" cy="3133349"/>
          </a:xfrm>
        </p:spPr>
        <p:txBody>
          <a:bodyPr/>
          <a:lstStyle/>
          <a:p>
            <a:r>
              <a:rPr lang="en-US" altLang="zh-CN" sz="2400" dirty="0"/>
              <a:t>Multiple entities may share the same surface name</a:t>
            </a:r>
          </a:p>
          <a:p>
            <a:endParaRPr lang="en-US" altLang="zh-CN" sz="2400" dirty="0">
              <a:solidFill>
                <a:prstClr val="black"/>
              </a:solidFill>
            </a:endParaRPr>
          </a:p>
          <a:p>
            <a:endParaRPr lang="en-US" altLang="zh-CN" sz="2400" dirty="0">
              <a:solidFill>
                <a:prstClr val="black"/>
              </a:solidFill>
            </a:endParaRPr>
          </a:p>
          <a:p>
            <a:endParaRPr lang="en-US" altLang="zh-CN" sz="2400" dirty="0">
              <a:solidFill>
                <a:prstClr val="black"/>
              </a:solidFill>
            </a:endParaRPr>
          </a:p>
          <a:p>
            <a:endParaRPr lang="en-US" altLang="zh-CN" sz="2400" dirty="0">
              <a:solidFill>
                <a:prstClr val="black"/>
              </a:solidFill>
            </a:endParaRPr>
          </a:p>
          <a:p>
            <a:r>
              <a:rPr lang="en-US" altLang="zh-CN" sz="2400" dirty="0">
                <a:solidFill>
                  <a:prstClr val="black"/>
                </a:solidFill>
              </a:rPr>
              <a:t>Previous methods simply output a single type/type distribution</a:t>
            </a:r>
            <a:r>
              <a:rPr lang="zh-CN" altLang="en-US" sz="2400" dirty="0">
                <a:solidFill>
                  <a:prstClr val="black"/>
                </a:solidFill>
              </a:rPr>
              <a:t> </a:t>
            </a:r>
            <a:r>
              <a:rPr lang="en-US" altLang="zh-CN" sz="2400" dirty="0">
                <a:solidFill>
                  <a:prstClr val="black"/>
                </a:solidFill>
              </a:rPr>
              <a:t>for each surface name, instead of </a:t>
            </a:r>
            <a:r>
              <a:rPr lang="en-US" altLang="zh-CN" sz="2400" dirty="0">
                <a:solidFill>
                  <a:srgbClr val="C0504D"/>
                </a:solidFill>
              </a:rPr>
              <a:t>an exact type for each entity mention</a:t>
            </a:r>
            <a:endParaRPr lang="en-US" altLang="zh-CN" sz="2400" dirty="0">
              <a:solidFill>
                <a:prstClr val="black"/>
              </a:solidFill>
            </a:endParaRPr>
          </a:p>
        </p:txBody>
      </p:sp>
      <p:graphicFrame>
        <p:nvGraphicFramePr>
          <p:cNvPr id="4" name="表格 2"/>
          <p:cNvGraphicFramePr>
            <a:graphicFrameLocks noGrp="1"/>
          </p:cNvGraphicFramePr>
          <p:nvPr/>
        </p:nvGraphicFramePr>
        <p:xfrm>
          <a:off x="322799" y="1768673"/>
          <a:ext cx="11379200" cy="1483359"/>
        </p:xfrm>
        <a:graphic>
          <a:graphicData uri="http://schemas.openxmlformats.org/drawingml/2006/table">
            <a:tbl>
              <a:tblPr firstRow="1" bandRow="1">
                <a:tableStyleId>{5940675A-B579-460E-94D1-54222C63F5DA}</a:tableStyleId>
              </a:tblPr>
              <a:tblGrid>
                <a:gridCol w="89408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494453">
                <a:tc>
                  <a:txBody>
                    <a:bodyPr/>
                    <a:lstStyle/>
                    <a:p>
                      <a:pPr marL="0" marR="0" indent="0" algn="ctr" defTabSz="914290" rtl="0" eaLnBrk="1" fontAlgn="auto" latinLnBrk="0" hangingPunct="1">
                        <a:lnSpc>
                          <a:spcPct val="100000"/>
                        </a:lnSpc>
                        <a:spcBef>
                          <a:spcPts val="0"/>
                        </a:spcBef>
                        <a:spcAft>
                          <a:spcPts val="0"/>
                        </a:spcAft>
                        <a:buClrTx/>
                        <a:buSzTx/>
                        <a:buFontTx/>
                        <a:buNone/>
                        <a:tabLst/>
                        <a:defRPr/>
                      </a:pPr>
                      <a:r>
                        <a:rPr lang="en-US" altLang="zh-CN" sz="2400" b="0" dirty="0">
                          <a:solidFill>
                            <a:schemeClr val="tx1"/>
                          </a:solidFill>
                        </a:rPr>
                        <a:t>While Griffin</a:t>
                      </a:r>
                      <a:r>
                        <a:rPr lang="en-US" altLang="zh-CN" sz="2400" b="0" baseline="0" dirty="0">
                          <a:solidFill>
                            <a:schemeClr val="tx1"/>
                          </a:solidFill>
                        </a:rPr>
                        <a:t> is not the part of </a:t>
                      </a:r>
                      <a:r>
                        <a:rPr lang="en-US" altLang="zh-CN" sz="2400" b="0" baseline="0" dirty="0">
                          <a:solidFill>
                            <a:schemeClr val="accent2"/>
                          </a:solidFill>
                        </a:rPr>
                        <a:t>Washington</a:t>
                      </a:r>
                      <a:r>
                        <a:rPr lang="en-US" altLang="zh-CN" sz="2400" b="0" baseline="0" dirty="0">
                          <a:solidFill>
                            <a:schemeClr val="tx1"/>
                          </a:solidFill>
                        </a:rPr>
                        <a:t>’s plan on Sunday’s game, …</a:t>
                      </a:r>
                      <a:endParaRPr lang="zh-CN" altLang="en-US" sz="2400" b="0" dirty="0">
                        <a:solidFill>
                          <a:schemeClr val="tx1"/>
                        </a:solidFill>
                      </a:endParaRPr>
                    </a:p>
                  </a:txBody>
                  <a:tcPr marL="121920" marR="121920" marT="60960" marB="60960"/>
                </a:tc>
                <a:tc>
                  <a:txBody>
                    <a:bodyPr/>
                    <a:lstStyle/>
                    <a:p>
                      <a:pPr algn="ctr"/>
                      <a:r>
                        <a:rPr lang="en-US" altLang="zh-CN" sz="2400" b="1" i="0" dirty="0">
                          <a:solidFill>
                            <a:schemeClr val="accent1"/>
                          </a:solidFill>
                        </a:rPr>
                        <a:t>Sport</a:t>
                      </a:r>
                      <a:r>
                        <a:rPr lang="en-US" altLang="zh-CN" sz="2400" b="1" i="0" baseline="0" dirty="0">
                          <a:solidFill>
                            <a:schemeClr val="accent1"/>
                          </a:solidFill>
                        </a:rPr>
                        <a:t> team</a:t>
                      </a:r>
                      <a:endParaRPr lang="zh-CN" altLang="en-US" sz="2400" b="1" i="0" dirty="0">
                        <a:solidFill>
                          <a:schemeClr val="accent1"/>
                        </a:solidFill>
                      </a:endParaRPr>
                    </a:p>
                  </a:txBody>
                  <a:tcPr marL="121920" marR="121920" marT="60960" marB="60960"/>
                </a:tc>
                <a:extLst>
                  <a:ext uri="{0D108BD9-81ED-4DB2-BD59-A6C34878D82A}">
                    <a16:rowId xmlns:a16="http://schemas.microsoft.com/office/drawing/2014/main" val="10000"/>
                  </a:ext>
                </a:extLst>
              </a:tr>
              <a:tr h="494453">
                <a:tc>
                  <a:txBody>
                    <a:bodyPr/>
                    <a:lstStyle/>
                    <a:p>
                      <a:pPr algn="ctr"/>
                      <a:r>
                        <a:rPr lang="en-US" altLang="zh-CN" sz="2400" dirty="0">
                          <a:solidFill>
                            <a:srgbClr val="000000"/>
                          </a:solidFill>
                        </a:rPr>
                        <a:t>…has concern that Kabul is an ally of </a:t>
                      </a:r>
                      <a:r>
                        <a:rPr lang="en-US" altLang="zh-CN" sz="2400" dirty="0">
                          <a:solidFill>
                            <a:schemeClr val="accent2"/>
                          </a:solidFill>
                        </a:rPr>
                        <a:t>Washington</a:t>
                      </a:r>
                      <a:r>
                        <a:rPr lang="en-US" altLang="zh-CN" sz="2400" dirty="0">
                          <a:solidFill>
                            <a:srgbClr val="000000"/>
                          </a:solidFill>
                        </a:rPr>
                        <a:t>.</a:t>
                      </a:r>
                      <a:endParaRPr lang="zh-CN" altLang="en-US" sz="2400" dirty="0">
                        <a:solidFill>
                          <a:srgbClr val="000000"/>
                        </a:solidFill>
                      </a:endParaRPr>
                    </a:p>
                  </a:txBody>
                  <a:tcPr marL="121920" marR="121920" marT="60960" marB="60960"/>
                </a:tc>
                <a:tc>
                  <a:txBody>
                    <a:bodyPr/>
                    <a:lstStyle/>
                    <a:p>
                      <a:pPr algn="ctr"/>
                      <a:r>
                        <a:rPr lang="en-US" altLang="zh-CN" sz="2400" b="1" dirty="0">
                          <a:solidFill>
                            <a:srgbClr val="4F81BD"/>
                          </a:solidFill>
                        </a:rPr>
                        <a:t>U.S. government</a:t>
                      </a:r>
                      <a:endParaRPr lang="zh-CN" altLang="en-US" sz="2400" b="1" dirty="0">
                        <a:solidFill>
                          <a:srgbClr val="4F81BD"/>
                        </a:solidFill>
                      </a:endParaRPr>
                    </a:p>
                  </a:txBody>
                  <a:tcPr marL="121920" marR="121920" marT="60960" marB="60960"/>
                </a:tc>
                <a:extLst>
                  <a:ext uri="{0D108BD9-81ED-4DB2-BD59-A6C34878D82A}">
                    <a16:rowId xmlns:a16="http://schemas.microsoft.com/office/drawing/2014/main" val="10001"/>
                  </a:ext>
                </a:extLst>
              </a:tr>
              <a:tr h="494453">
                <a:tc>
                  <a:txBody>
                    <a:bodyPr/>
                    <a:lstStyle/>
                    <a:p>
                      <a:pPr algn="ctr"/>
                      <a:r>
                        <a:rPr lang="en-US" altLang="zh-CN" sz="2400" dirty="0">
                          <a:solidFill>
                            <a:srgbClr val="000000"/>
                          </a:solidFill>
                        </a:rPr>
                        <a:t>He has office</a:t>
                      </a:r>
                      <a:r>
                        <a:rPr lang="en-US" altLang="zh-CN" sz="2400" baseline="0" dirty="0">
                          <a:solidFill>
                            <a:srgbClr val="000000"/>
                          </a:solidFill>
                        </a:rPr>
                        <a:t> in </a:t>
                      </a:r>
                      <a:r>
                        <a:rPr lang="en-US" altLang="zh-CN" sz="2400" baseline="0" dirty="0">
                          <a:solidFill>
                            <a:srgbClr val="C0504D"/>
                          </a:solidFill>
                        </a:rPr>
                        <a:t>Washington</a:t>
                      </a:r>
                      <a:r>
                        <a:rPr lang="en-US" altLang="zh-CN" sz="2400" baseline="0" dirty="0">
                          <a:solidFill>
                            <a:srgbClr val="000000"/>
                          </a:solidFill>
                        </a:rPr>
                        <a:t>, Boston and San Francisco </a:t>
                      </a:r>
                      <a:endParaRPr lang="zh-CN" altLang="en-US" sz="2400" dirty="0">
                        <a:solidFill>
                          <a:srgbClr val="000000"/>
                        </a:solidFill>
                      </a:endParaRPr>
                    </a:p>
                  </a:txBody>
                  <a:tcPr marL="121920" marR="121920" marT="60960" marB="60960"/>
                </a:tc>
                <a:tc>
                  <a:txBody>
                    <a:bodyPr/>
                    <a:lstStyle/>
                    <a:p>
                      <a:pPr algn="ctr"/>
                      <a:r>
                        <a:rPr lang="en-US" altLang="zh-CN" sz="2400" b="1" dirty="0">
                          <a:solidFill>
                            <a:srgbClr val="4F81BD"/>
                          </a:solidFill>
                        </a:rPr>
                        <a:t>U.S. capital</a:t>
                      </a:r>
                      <a:r>
                        <a:rPr lang="en-US" altLang="zh-CN" sz="2400" b="1" baseline="0" dirty="0">
                          <a:solidFill>
                            <a:srgbClr val="4F81BD"/>
                          </a:solidFill>
                        </a:rPr>
                        <a:t> city</a:t>
                      </a:r>
                      <a:endParaRPr lang="zh-CN" altLang="en-US" sz="2400" b="1" dirty="0">
                        <a:solidFill>
                          <a:srgbClr val="4F81BD"/>
                        </a:solidFill>
                      </a:endParaRPr>
                    </a:p>
                  </a:txBody>
                  <a:tcPr marL="121920" marR="121920" marT="60960" marB="60960"/>
                </a:tc>
                <a:extLst>
                  <a:ext uri="{0D108BD9-81ED-4DB2-BD59-A6C34878D82A}">
                    <a16:rowId xmlns:a16="http://schemas.microsoft.com/office/drawing/2014/main" val="10002"/>
                  </a:ext>
                </a:extLst>
              </a:tr>
            </a:tbl>
          </a:graphicData>
        </a:graphic>
      </p:graphicFrame>
      <p:sp>
        <p:nvSpPr>
          <p:cNvPr id="5" name="Rectangle 4"/>
          <p:cNvSpPr/>
          <p:nvPr/>
        </p:nvSpPr>
        <p:spPr>
          <a:xfrm>
            <a:off x="3418400" y="5370007"/>
            <a:ext cx="1828800" cy="684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r>
              <a:rPr lang="en-US" altLang="zh-CN" sz="2100" dirty="0">
                <a:solidFill>
                  <a:prstClr val="white"/>
                </a:solidFill>
              </a:rPr>
              <a:t>Washington</a:t>
            </a:r>
            <a:endParaRPr lang="zh-CN" altLang="en-US" sz="2100" dirty="0">
              <a:solidFill>
                <a:prstClr val="white"/>
              </a:solidFill>
            </a:endParaRPr>
          </a:p>
        </p:txBody>
      </p:sp>
      <p:sp>
        <p:nvSpPr>
          <p:cNvPr id="6" name="椭圆 23"/>
          <p:cNvSpPr/>
          <p:nvPr/>
        </p:nvSpPr>
        <p:spPr>
          <a:xfrm>
            <a:off x="5365074" y="5291055"/>
            <a:ext cx="1320800" cy="711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2" tIns="60956" rIns="121912" bIns="60956" rtlCol="0" anchor="ctr"/>
          <a:lstStyle/>
          <a:p>
            <a:pPr algn="ctr" defTabSz="1219140" fontAlgn="base">
              <a:spcBef>
                <a:spcPct val="0"/>
              </a:spcBef>
              <a:spcAft>
                <a:spcPct val="0"/>
              </a:spcAft>
            </a:pPr>
            <a:r>
              <a:rPr kumimoji="1" lang="en-US" altLang="zh-CN" sz="2100" dirty="0">
                <a:solidFill>
                  <a:prstClr val="white"/>
                </a:solidFill>
              </a:rPr>
              <a:t>State</a:t>
            </a:r>
            <a:endParaRPr kumimoji="1" lang="zh-CN" altLang="en-US" sz="2100" dirty="0">
              <a:solidFill>
                <a:prstClr val="white"/>
              </a:solidFill>
            </a:endParaRPr>
          </a:p>
        </p:txBody>
      </p:sp>
      <p:sp>
        <p:nvSpPr>
          <p:cNvPr id="7" name="文本框 24"/>
          <p:cNvSpPr txBox="1"/>
          <p:nvPr/>
        </p:nvSpPr>
        <p:spPr>
          <a:xfrm>
            <a:off x="6784900" y="5291055"/>
            <a:ext cx="515520" cy="492440"/>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dirty="0">
                <a:solidFill>
                  <a:prstClr val="black"/>
                </a:solidFill>
                <a:cs typeface="Arial" pitchFamily="34" charset="0"/>
              </a:rPr>
              <a:t>or</a:t>
            </a:r>
            <a:endParaRPr kumimoji="1" lang="zh-CN" altLang="en-US" sz="2400" dirty="0">
              <a:solidFill>
                <a:prstClr val="black"/>
              </a:solidFill>
              <a:cs typeface="Arial" pitchFamily="34" charset="0"/>
            </a:endParaRPr>
          </a:p>
        </p:txBody>
      </p:sp>
      <p:sp>
        <p:nvSpPr>
          <p:cNvPr id="8" name="Rectangle 4"/>
          <p:cNvSpPr/>
          <p:nvPr/>
        </p:nvSpPr>
        <p:spPr>
          <a:xfrm>
            <a:off x="7358295" y="5262949"/>
            <a:ext cx="1828800" cy="684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r>
              <a:rPr lang="en-US" altLang="zh-CN" sz="2100" dirty="0">
                <a:solidFill>
                  <a:prstClr val="white"/>
                </a:solidFill>
              </a:rPr>
              <a:t>Washington</a:t>
            </a:r>
            <a:endParaRPr lang="zh-CN" altLang="en-US" sz="2100" dirty="0">
              <a:solidFill>
                <a:prstClr val="white"/>
              </a:solidFill>
            </a:endParaRPr>
          </a:p>
        </p:txBody>
      </p:sp>
      <p:sp>
        <p:nvSpPr>
          <p:cNvPr id="9" name="矩形 26"/>
          <p:cNvSpPr/>
          <p:nvPr/>
        </p:nvSpPr>
        <p:spPr>
          <a:xfrm>
            <a:off x="9534081" y="5567750"/>
            <a:ext cx="508000" cy="203200"/>
          </a:xfrm>
          <a:prstGeom prst="rect">
            <a:avLst/>
          </a:prstGeom>
        </p:spPr>
        <p:style>
          <a:lnRef idx="1">
            <a:schemeClr val="accent3"/>
          </a:lnRef>
          <a:fillRef idx="3">
            <a:schemeClr val="accent3"/>
          </a:fillRef>
          <a:effectRef idx="2">
            <a:schemeClr val="accent3"/>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0" name="矩形 27"/>
          <p:cNvSpPr/>
          <p:nvPr/>
        </p:nvSpPr>
        <p:spPr>
          <a:xfrm>
            <a:off x="10166831" y="5161350"/>
            <a:ext cx="508000" cy="609600"/>
          </a:xfrm>
          <a:prstGeom prst="rect">
            <a:avLst/>
          </a:prstGeom>
        </p:spPr>
        <p:style>
          <a:lnRef idx="1">
            <a:schemeClr val="accent6"/>
          </a:lnRef>
          <a:fillRef idx="3">
            <a:schemeClr val="accent6"/>
          </a:fillRef>
          <a:effectRef idx="2">
            <a:schemeClr val="accent6"/>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1" name="矩形 28"/>
          <p:cNvSpPr/>
          <p:nvPr/>
        </p:nvSpPr>
        <p:spPr>
          <a:xfrm>
            <a:off x="10799581" y="4246950"/>
            <a:ext cx="508000" cy="1524000"/>
          </a:xfrm>
          <a:prstGeom prst="rect">
            <a:avLst/>
          </a:prstGeom>
        </p:spPr>
        <p:style>
          <a:lnRef idx="1">
            <a:schemeClr val="accent2"/>
          </a:lnRef>
          <a:fillRef idx="3">
            <a:schemeClr val="accent2"/>
          </a:fillRef>
          <a:effectRef idx="2">
            <a:schemeClr val="accent2"/>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2" name="文本框 29"/>
          <p:cNvSpPr txBox="1"/>
          <p:nvPr/>
        </p:nvSpPr>
        <p:spPr>
          <a:xfrm>
            <a:off x="9330881" y="5784523"/>
            <a:ext cx="836120" cy="707883"/>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dirty="0">
                <a:solidFill>
                  <a:prstClr val="black"/>
                </a:solidFill>
                <a:cs typeface="Arial" pitchFamily="34" charset="0"/>
              </a:rPr>
              <a:t>Sport </a:t>
            </a:r>
          </a:p>
          <a:p>
            <a:pPr defTabSz="1219140" fontAlgn="base">
              <a:spcBef>
                <a:spcPct val="0"/>
              </a:spcBef>
              <a:spcAft>
                <a:spcPct val="0"/>
              </a:spcAft>
            </a:pPr>
            <a:r>
              <a:rPr kumimoji="1" lang="en-US" altLang="zh-CN" dirty="0">
                <a:solidFill>
                  <a:prstClr val="black"/>
                </a:solidFill>
                <a:cs typeface="Arial" pitchFamily="34" charset="0"/>
              </a:rPr>
              <a:t>team</a:t>
            </a:r>
            <a:endParaRPr kumimoji="1" lang="zh-CN" altLang="en-US" dirty="0">
              <a:solidFill>
                <a:prstClr val="black"/>
              </a:solidFill>
              <a:cs typeface="Arial" pitchFamily="34" charset="0"/>
            </a:endParaRPr>
          </a:p>
        </p:txBody>
      </p:sp>
      <p:sp>
        <p:nvSpPr>
          <p:cNvPr id="13" name="文本框 30"/>
          <p:cNvSpPr txBox="1"/>
          <p:nvPr/>
        </p:nvSpPr>
        <p:spPr>
          <a:xfrm>
            <a:off x="9947442" y="5770951"/>
            <a:ext cx="970506" cy="707878"/>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dirty="0">
                <a:solidFill>
                  <a:prstClr val="black"/>
                </a:solidFill>
                <a:cs typeface="Arial" pitchFamily="34" charset="0"/>
              </a:rPr>
              <a:t>Govern</a:t>
            </a:r>
          </a:p>
          <a:p>
            <a:pPr defTabSz="1219140" fontAlgn="base">
              <a:spcBef>
                <a:spcPct val="0"/>
              </a:spcBef>
              <a:spcAft>
                <a:spcPct val="0"/>
              </a:spcAft>
            </a:pPr>
            <a:r>
              <a:rPr kumimoji="1" lang="en-US" altLang="zh-CN" dirty="0">
                <a:solidFill>
                  <a:prstClr val="black"/>
                </a:solidFill>
                <a:cs typeface="Arial" pitchFamily="34" charset="0"/>
              </a:rPr>
              <a:t>-</a:t>
            </a:r>
            <a:r>
              <a:rPr kumimoji="1" lang="en-US" altLang="zh-CN" dirty="0" err="1">
                <a:solidFill>
                  <a:prstClr val="black"/>
                </a:solidFill>
                <a:cs typeface="Arial" pitchFamily="34" charset="0"/>
              </a:rPr>
              <a:t>ment</a:t>
            </a:r>
            <a:endParaRPr kumimoji="1" lang="zh-CN" altLang="en-US" dirty="0">
              <a:solidFill>
                <a:prstClr val="black"/>
              </a:solidFill>
              <a:cs typeface="Arial" pitchFamily="34" charset="0"/>
            </a:endParaRPr>
          </a:p>
        </p:txBody>
      </p:sp>
      <p:sp>
        <p:nvSpPr>
          <p:cNvPr id="14" name="文本框 31"/>
          <p:cNvSpPr txBox="1"/>
          <p:nvPr/>
        </p:nvSpPr>
        <p:spPr>
          <a:xfrm>
            <a:off x="10705300" y="5770953"/>
            <a:ext cx="752957" cy="415495"/>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dirty="0">
                <a:solidFill>
                  <a:prstClr val="black"/>
                </a:solidFill>
                <a:cs typeface="Arial" pitchFamily="34" charset="0"/>
              </a:rPr>
              <a:t>State</a:t>
            </a:r>
            <a:endParaRPr kumimoji="1" lang="zh-CN" altLang="en-US" dirty="0">
              <a:solidFill>
                <a:prstClr val="black"/>
              </a:solidFill>
              <a:cs typeface="Arial" pitchFamily="34" charset="0"/>
            </a:endParaRPr>
          </a:p>
        </p:txBody>
      </p:sp>
      <p:sp>
        <p:nvSpPr>
          <p:cNvPr id="15" name="文本框 32"/>
          <p:cNvSpPr txBox="1"/>
          <p:nvPr/>
        </p:nvSpPr>
        <p:spPr>
          <a:xfrm>
            <a:off x="11406280" y="5466150"/>
            <a:ext cx="457813" cy="492440"/>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dirty="0">
                <a:solidFill>
                  <a:prstClr val="black"/>
                </a:solidFill>
                <a:cs typeface="Arial" pitchFamily="34" charset="0"/>
              </a:rPr>
              <a:t>…</a:t>
            </a:r>
            <a:endParaRPr kumimoji="1" lang="zh-CN" altLang="en-US" sz="2400" dirty="0">
              <a:solidFill>
                <a:prstClr val="black"/>
              </a:solidFill>
              <a:cs typeface="Arial" pitchFamily="34" charset="0"/>
            </a:endParaRPr>
          </a:p>
        </p:txBody>
      </p:sp>
      <p:sp>
        <p:nvSpPr>
          <p:cNvPr id="16" name="右箭头 33"/>
          <p:cNvSpPr/>
          <p:nvPr/>
        </p:nvSpPr>
        <p:spPr>
          <a:xfrm rot="1813639">
            <a:off x="2983022" y="4848126"/>
            <a:ext cx="713728" cy="524847"/>
          </a:xfrm>
          <a:prstGeom prst="rightArrow">
            <a:avLst/>
          </a:prstGeom>
        </p:spPr>
        <p:style>
          <a:lnRef idx="1">
            <a:schemeClr val="dk1"/>
          </a:lnRef>
          <a:fillRef idx="3">
            <a:schemeClr val="dk1"/>
          </a:fillRef>
          <a:effectRef idx="2">
            <a:schemeClr val="dk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7" name="上弧形箭头 34"/>
          <p:cNvSpPr/>
          <p:nvPr/>
        </p:nvSpPr>
        <p:spPr>
          <a:xfrm rot="9931738">
            <a:off x="4407010" y="4834228"/>
            <a:ext cx="1016000" cy="406400"/>
          </a:xfrm>
          <a:prstGeom prst="curvedUpArrow">
            <a:avLst/>
          </a:prstGeom>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black"/>
              </a:solidFill>
            </a:endParaRPr>
          </a:p>
        </p:txBody>
      </p:sp>
      <p:sp>
        <p:nvSpPr>
          <p:cNvPr id="18" name="上弧形箭头 35"/>
          <p:cNvSpPr/>
          <p:nvPr/>
        </p:nvSpPr>
        <p:spPr>
          <a:xfrm rot="9931738">
            <a:off x="8772795" y="4692587"/>
            <a:ext cx="1016000" cy="406400"/>
          </a:xfrm>
          <a:prstGeom prst="curvedUpArrow">
            <a:avLst/>
          </a:prstGeom>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black"/>
              </a:solidFill>
            </a:endParaRPr>
          </a:p>
        </p:txBody>
      </p:sp>
      <p:graphicFrame>
        <p:nvGraphicFramePr>
          <p:cNvPr id="19" name="表格 2"/>
          <p:cNvGraphicFramePr>
            <a:graphicFrameLocks noGrp="1"/>
          </p:cNvGraphicFramePr>
          <p:nvPr/>
        </p:nvGraphicFramePr>
        <p:xfrm>
          <a:off x="54630" y="4505735"/>
          <a:ext cx="2931637" cy="1859280"/>
        </p:xfrm>
        <a:graphic>
          <a:graphicData uri="http://schemas.openxmlformats.org/drawingml/2006/table">
            <a:tbl>
              <a:tblPr firstRow="1" bandRow="1">
                <a:tableStyleId>{5940675A-B579-460E-94D1-54222C63F5DA}</a:tableStyleId>
              </a:tblPr>
              <a:tblGrid>
                <a:gridCol w="2931637">
                  <a:extLst>
                    <a:ext uri="{9D8B030D-6E8A-4147-A177-3AD203B41FA5}">
                      <a16:colId xmlns:a16="http://schemas.microsoft.com/office/drawing/2014/main" val="20000"/>
                    </a:ext>
                  </a:extLst>
                </a:gridCol>
              </a:tblGrid>
              <a:tr h="335280">
                <a:tc>
                  <a:txBody>
                    <a:bodyPr/>
                    <a:lstStyle/>
                    <a:p>
                      <a:pPr marL="0" marR="0" indent="0" algn="ctr" defTabSz="914290" rtl="0" eaLnBrk="1" fontAlgn="auto" latinLnBrk="0" hangingPunct="1">
                        <a:lnSpc>
                          <a:spcPct val="100000"/>
                        </a:lnSpc>
                        <a:spcBef>
                          <a:spcPts val="0"/>
                        </a:spcBef>
                        <a:spcAft>
                          <a:spcPts val="0"/>
                        </a:spcAft>
                        <a:buClrTx/>
                        <a:buSzTx/>
                        <a:buFontTx/>
                        <a:buNone/>
                        <a:tabLst/>
                        <a:defRPr/>
                      </a:pPr>
                      <a:r>
                        <a:rPr lang="en-US" altLang="zh-CN" sz="1400" b="0" dirty="0">
                          <a:solidFill>
                            <a:schemeClr val="tx1"/>
                          </a:solidFill>
                        </a:rPr>
                        <a:t>While Griffin</a:t>
                      </a:r>
                      <a:r>
                        <a:rPr lang="en-US" altLang="zh-CN" sz="1400" b="0" baseline="0" dirty="0">
                          <a:solidFill>
                            <a:schemeClr val="tx1"/>
                          </a:solidFill>
                        </a:rPr>
                        <a:t> is not the part of </a:t>
                      </a:r>
                      <a:r>
                        <a:rPr lang="en-US" altLang="zh-CN" sz="1400" b="0" baseline="0" dirty="0">
                          <a:solidFill>
                            <a:schemeClr val="accent2"/>
                          </a:solidFill>
                        </a:rPr>
                        <a:t>Washington</a:t>
                      </a:r>
                      <a:r>
                        <a:rPr lang="en-US" altLang="zh-CN" sz="1400" b="0" baseline="0" dirty="0">
                          <a:solidFill>
                            <a:schemeClr val="tx1"/>
                          </a:solidFill>
                        </a:rPr>
                        <a:t>’s </a:t>
                      </a:r>
                      <a:r>
                        <a:rPr lang="en-US" altLang="zh-CN" sz="1400" b="0" baseline="0" dirty="0">
                          <a:solidFill>
                            <a:srgbClr val="4F81BD"/>
                          </a:solidFill>
                        </a:rPr>
                        <a:t>plan on Sunday’s game</a:t>
                      </a:r>
                      <a:r>
                        <a:rPr lang="en-US" altLang="zh-CN" sz="1400" b="0" baseline="0" dirty="0">
                          <a:solidFill>
                            <a:schemeClr val="tx1"/>
                          </a:solidFill>
                        </a:rPr>
                        <a:t>, …</a:t>
                      </a:r>
                      <a:endParaRPr lang="zh-CN" altLang="en-US" sz="1400" b="0" dirty="0">
                        <a:solidFill>
                          <a:schemeClr val="tx1"/>
                        </a:solidFill>
                      </a:endParaRPr>
                    </a:p>
                  </a:txBody>
                  <a:tcPr marL="121920" marR="121920" marT="60960" marB="60960"/>
                </a:tc>
                <a:extLst>
                  <a:ext uri="{0D108BD9-81ED-4DB2-BD59-A6C34878D82A}">
                    <a16:rowId xmlns:a16="http://schemas.microsoft.com/office/drawing/2014/main" val="10000"/>
                  </a:ext>
                </a:extLst>
              </a:tr>
              <a:tr h="335280">
                <a:tc>
                  <a:txBody>
                    <a:bodyPr/>
                    <a:lstStyle/>
                    <a:p>
                      <a:pPr algn="ctr"/>
                      <a:r>
                        <a:rPr lang="en-US" altLang="zh-CN" sz="1400" baseline="0" dirty="0">
                          <a:solidFill>
                            <a:srgbClr val="000000"/>
                          </a:solidFill>
                        </a:rPr>
                        <a:t>… </a:t>
                      </a:r>
                      <a:r>
                        <a:rPr lang="en-US" altLang="zh-CN" sz="1400" baseline="0" dirty="0">
                          <a:solidFill>
                            <a:schemeClr val="accent1"/>
                          </a:solidFill>
                        </a:rPr>
                        <a:t>news from</a:t>
                      </a:r>
                      <a:r>
                        <a:rPr lang="en-US" altLang="zh-CN" sz="1400" baseline="0" dirty="0">
                          <a:solidFill>
                            <a:srgbClr val="000000"/>
                          </a:solidFill>
                        </a:rPr>
                        <a:t> </a:t>
                      </a:r>
                      <a:r>
                        <a:rPr lang="en-US" altLang="zh-CN" sz="1400" baseline="0" dirty="0">
                          <a:solidFill>
                            <a:schemeClr val="accent2"/>
                          </a:solidFill>
                        </a:rPr>
                        <a:t>Washington</a:t>
                      </a:r>
                      <a:r>
                        <a:rPr lang="en-US" altLang="zh-CN" sz="1400" baseline="0" dirty="0">
                          <a:solidFill>
                            <a:srgbClr val="000000"/>
                          </a:solidFill>
                        </a:rPr>
                        <a:t> indicates that the congress is going to…</a:t>
                      </a:r>
                      <a:endParaRPr lang="zh-CN" altLang="en-US" sz="1400" dirty="0">
                        <a:solidFill>
                          <a:srgbClr val="000000"/>
                        </a:solidFill>
                      </a:endParaRPr>
                    </a:p>
                  </a:txBody>
                  <a:tcPr marL="121920" marR="121920" marT="60960" marB="60960"/>
                </a:tc>
                <a:extLst>
                  <a:ext uri="{0D108BD9-81ED-4DB2-BD59-A6C34878D82A}">
                    <a16:rowId xmlns:a16="http://schemas.microsoft.com/office/drawing/2014/main" val="10001"/>
                  </a:ext>
                </a:extLst>
              </a:tr>
              <a:tr h="182585">
                <a:tc>
                  <a:txBody>
                    <a:bodyPr/>
                    <a:lstStyle/>
                    <a:p>
                      <a:pPr algn="ctr"/>
                      <a:r>
                        <a:rPr lang="en-US" altLang="zh-CN" sz="1400" dirty="0">
                          <a:solidFill>
                            <a:srgbClr val="000000"/>
                          </a:solidFill>
                        </a:rPr>
                        <a:t>It</a:t>
                      </a:r>
                      <a:r>
                        <a:rPr lang="en-US" altLang="zh-CN" sz="1400" baseline="0" dirty="0">
                          <a:solidFill>
                            <a:srgbClr val="000000"/>
                          </a:solidFill>
                        </a:rPr>
                        <a:t> is one of the best </a:t>
                      </a:r>
                      <a:r>
                        <a:rPr lang="en-US" altLang="zh-CN" sz="1400" baseline="0" dirty="0">
                          <a:solidFill>
                            <a:srgbClr val="4F81BD"/>
                          </a:solidFill>
                        </a:rPr>
                        <a:t>state parks in </a:t>
                      </a:r>
                      <a:r>
                        <a:rPr lang="en-US" altLang="zh-CN" sz="1400" baseline="0" dirty="0">
                          <a:solidFill>
                            <a:srgbClr val="C0504D"/>
                          </a:solidFill>
                        </a:rPr>
                        <a:t>Washington.</a:t>
                      </a:r>
                      <a:endParaRPr lang="zh-CN" altLang="en-US" sz="1400" dirty="0">
                        <a:solidFill>
                          <a:srgbClr val="C0504D"/>
                        </a:solidFill>
                      </a:endParaRPr>
                    </a:p>
                  </a:txBody>
                  <a:tcPr marL="121920" marR="121920" marT="60960" marB="6096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9018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altLang="zh-CN" dirty="0"/>
              <a:t>Previous</a:t>
            </a:r>
            <a:r>
              <a:rPr lang="zh-CN" altLang="en-US" dirty="0"/>
              <a:t> </a:t>
            </a:r>
            <a:r>
              <a:rPr lang="en-US" altLang="zh-CN" dirty="0"/>
              <a:t>Methods:</a:t>
            </a:r>
            <a:r>
              <a:rPr lang="zh-CN" altLang="en-US" dirty="0"/>
              <a:t> </a:t>
            </a:r>
            <a:r>
              <a:rPr lang="en-US" altLang="zh-CN" dirty="0"/>
              <a:t>Limitation</a:t>
            </a:r>
            <a:r>
              <a:rPr kumimoji="1" lang="en-US" altLang="zh-CN" b="1" dirty="0"/>
              <a:t> III: Context Sparsity</a:t>
            </a:r>
            <a:endParaRPr lang="en-US" altLang="en-US" b="1" kern="0" dirty="0"/>
          </a:p>
        </p:txBody>
      </p:sp>
      <p:sp>
        <p:nvSpPr>
          <p:cNvPr id="3" name="Content Placeholder 2"/>
          <p:cNvSpPr>
            <a:spLocks noGrp="1"/>
          </p:cNvSpPr>
          <p:nvPr>
            <p:ph idx="1"/>
          </p:nvPr>
        </p:nvSpPr>
        <p:spPr>
          <a:xfrm>
            <a:off x="568410" y="1218732"/>
            <a:ext cx="10366883" cy="4680351"/>
          </a:xfrm>
        </p:spPr>
        <p:txBody>
          <a:bodyPr/>
          <a:lstStyle/>
          <a:p>
            <a:pPr>
              <a:spcAft>
                <a:spcPts val="600"/>
              </a:spcAft>
            </a:pPr>
            <a:r>
              <a:rPr lang="en-US" altLang="zh-CN" sz="2400" dirty="0"/>
              <a:t>A variety of contextual clues are leveraged to find sources of shared semantics across different entities</a:t>
            </a:r>
          </a:p>
          <a:p>
            <a:pPr lvl="1">
              <a:spcAft>
                <a:spcPts val="600"/>
              </a:spcAft>
            </a:pPr>
            <a:r>
              <a:rPr lang="en-US" altLang="zh-CN" sz="2400" dirty="0"/>
              <a:t>Keywords, Wiki concepts, linguistic patterns, textual relations, …</a:t>
            </a:r>
          </a:p>
          <a:p>
            <a:pPr>
              <a:spcAft>
                <a:spcPts val="600"/>
              </a:spcAft>
            </a:pPr>
            <a:r>
              <a:rPr lang="en-US" altLang="zh-CN" sz="2400" dirty="0"/>
              <a:t>There are often many ways to describe even the same relation between two entities</a:t>
            </a:r>
          </a:p>
          <a:p>
            <a:pPr>
              <a:spcAft>
                <a:spcPts val="600"/>
              </a:spcAft>
            </a:pPr>
            <a:endParaRPr lang="en-US" altLang="zh-CN" sz="2400" dirty="0"/>
          </a:p>
          <a:p>
            <a:pPr>
              <a:spcAft>
                <a:spcPts val="600"/>
              </a:spcAft>
            </a:pPr>
            <a:endParaRPr lang="en-US" altLang="zh-CN" sz="2400" dirty="0"/>
          </a:p>
          <a:p>
            <a:pPr>
              <a:spcAft>
                <a:spcPts val="600"/>
              </a:spcAft>
            </a:pPr>
            <a:endParaRPr lang="en-US" altLang="zh-CN" sz="2400" dirty="0"/>
          </a:p>
          <a:p>
            <a:pPr>
              <a:spcAft>
                <a:spcPts val="600"/>
              </a:spcAft>
            </a:pPr>
            <a:endParaRPr lang="en-US" altLang="zh-CN" sz="2400" dirty="0"/>
          </a:p>
          <a:p>
            <a:pPr marL="461951" lvl="1" indent="-461951">
              <a:spcAft>
                <a:spcPts val="600"/>
              </a:spcAft>
              <a:buClr>
                <a:srgbClr val="0000CC"/>
              </a:buClr>
            </a:pPr>
            <a:r>
              <a:rPr lang="en-US" altLang="zh-CN" sz="2400" dirty="0">
                <a:solidFill>
                  <a:prstClr val="black"/>
                </a:solidFill>
              </a:rPr>
              <a:t>Previous methods have difficulties in handling </a:t>
            </a:r>
            <a:r>
              <a:rPr lang="en-US" altLang="zh-CN" sz="2400" dirty="0">
                <a:solidFill>
                  <a:srgbClr val="C0504D"/>
                </a:solidFill>
              </a:rPr>
              <a:t>entity mention with sparse (infrequent) context</a:t>
            </a:r>
            <a:endParaRPr lang="en-US" altLang="zh-CN" sz="2700" dirty="0"/>
          </a:p>
          <a:p>
            <a:endParaRPr lang="en-US" altLang="zh-CN" sz="2700" dirty="0"/>
          </a:p>
          <a:p>
            <a:endParaRPr lang="en-US" altLang="zh-CN" sz="2700" dirty="0"/>
          </a:p>
        </p:txBody>
      </p:sp>
      <p:graphicFrame>
        <p:nvGraphicFramePr>
          <p:cNvPr id="4" name="表格 2"/>
          <p:cNvGraphicFramePr>
            <a:graphicFrameLocks noGrp="1"/>
          </p:cNvGraphicFramePr>
          <p:nvPr/>
        </p:nvGraphicFramePr>
        <p:xfrm>
          <a:off x="605135" y="3567373"/>
          <a:ext cx="10667299" cy="1675959"/>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20000"/>
                    </a:ext>
                  </a:extLst>
                </a:gridCol>
                <a:gridCol w="8635299">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tblGrid>
              <a:tr h="395304">
                <a:tc>
                  <a:txBody>
                    <a:bodyPr/>
                    <a:lstStyle/>
                    <a:p>
                      <a:pPr algn="ctr"/>
                      <a:r>
                        <a:rPr lang="en-US" altLang="zh-CN" sz="1900" b="1" dirty="0">
                          <a:solidFill>
                            <a:schemeClr val="tx1"/>
                          </a:solidFill>
                        </a:rPr>
                        <a:t>ID</a:t>
                      </a:r>
                      <a:endParaRPr lang="zh-CN" altLang="en-US" sz="1900" b="1" dirty="0">
                        <a:solidFill>
                          <a:schemeClr val="tx1"/>
                        </a:solidFill>
                      </a:endParaRPr>
                    </a:p>
                  </a:txBody>
                  <a:tcPr marL="121920" marR="121920" marT="60960" marB="60960"/>
                </a:tc>
                <a:tc>
                  <a:txBody>
                    <a:bodyPr/>
                    <a:lstStyle/>
                    <a:p>
                      <a:pPr algn="ctr"/>
                      <a:r>
                        <a:rPr lang="en-US" altLang="zh-CN" sz="1900" b="1" dirty="0">
                          <a:solidFill>
                            <a:schemeClr val="tx1"/>
                          </a:solidFill>
                        </a:rPr>
                        <a:t>Sentence</a:t>
                      </a:r>
                      <a:endParaRPr lang="zh-CN" altLang="en-US" sz="1900" b="1" dirty="0">
                        <a:solidFill>
                          <a:schemeClr val="tx1"/>
                        </a:solidFill>
                      </a:endParaRPr>
                    </a:p>
                  </a:txBody>
                  <a:tcPr marL="121920" marR="121920" marT="60960" marB="60960"/>
                </a:tc>
                <a:tc>
                  <a:txBody>
                    <a:bodyPr/>
                    <a:lstStyle/>
                    <a:p>
                      <a:pPr algn="ctr"/>
                      <a:r>
                        <a:rPr lang="en-US" altLang="zh-CN" sz="1900" b="1" dirty="0" err="1">
                          <a:solidFill>
                            <a:schemeClr val="tx1"/>
                          </a:solidFill>
                        </a:rPr>
                        <a:t>Freq</a:t>
                      </a:r>
                      <a:endParaRPr lang="zh-CN" altLang="en-US" sz="1900" b="1" dirty="0">
                        <a:solidFill>
                          <a:schemeClr val="tx1"/>
                        </a:solidFill>
                      </a:endParaRPr>
                    </a:p>
                  </a:txBody>
                  <a:tcPr marL="121920" marR="121920" marT="60960" marB="60960"/>
                </a:tc>
                <a:extLst>
                  <a:ext uri="{0D108BD9-81ED-4DB2-BD59-A6C34878D82A}">
                    <a16:rowId xmlns:a16="http://schemas.microsoft.com/office/drawing/2014/main" val="10000"/>
                  </a:ext>
                </a:extLst>
              </a:tr>
              <a:tr h="428579">
                <a:tc>
                  <a:txBody>
                    <a:bodyPr/>
                    <a:lstStyle/>
                    <a:p>
                      <a:pPr algn="ctr"/>
                      <a:r>
                        <a:rPr lang="en-US" altLang="zh-CN" sz="1900" b="1" dirty="0">
                          <a:solidFill>
                            <a:schemeClr val="tx1"/>
                          </a:solidFill>
                        </a:rPr>
                        <a:t>1</a:t>
                      </a:r>
                      <a:endParaRPr lang="zh-CN" altLang="en-US" sz="1900" b="1" dirty="0">
                        <a:solidFill>
                          <a:schemeClr val="tx1"/>
                        </a:solidFill>
                      </a:endParaRPr>
                    </a:p>
                  </a:txBody>
                  <a:tcPr marL="121920" marR="121920" marT="60960" marB="60960"/>
                </a:tc>
                <a:tc>
                  <a:txBody>
                    <a:bodyPr/>
                    <a:lstStyle/>
                    <a:p>
                      <a:pPr algn="ctr"/>
                      <a:r>
                        <a:rPr lang="en-US" altLang="zh-CN" sz="1900" dirty="0">
                          <a:solidFill>
                            <a:schemeClr val="tx1"/>
                          </a:solidFill>
                        </a:rPr>
                        <a:t>The</a:t>
                      </a:r>
                      <a:r>
                        <a:rPr lang="en-US" altLang="zh-CN" sz="1900" baseline="0" dirty="0">
                          <a:solidFill>
                            <a:schemeClr val="tx1"/>
                          </a:solidFill>
                        </a:rPr>
                        <a:t> magnitude 9.0 quake </a:t>
                      </a:r>
                      <a:r>
                        <a:rPr lang="en-US" altLang="zh-CN" sz="1900" b="1" dirty="0">
                          <a:solidFill>
                            <a:schemeClr val="accent1"/>
                          </a:solidFill>
                        </a:rPr>
                        <a:t>caused widespread devastation in</a:t>
                      </a:r>
                      <a:r>
                        <a:rPr lang="en-US" altLang="zh-CN" sz="1900" dirty="0">
                          <a:solidFill>
                            <a:schemeClr val="tx1"/>
                          </a:solidFill>
                        </a:rPr>
                        <a:t> </a:t>
                      </a:r>
                      <a:r>
                        <a:rPr lang="en-US" altLang="zh-CN" sz="1900" b="1" dirty="0">
                          <a:solidFill>
                            <a:schemeClr val="accent2"/>
                          </a:solidFill>
                        </a:rPr>
                        <a:t>[</a:t>
                      </a:r>
                      <a:r>
                        <a:rPr lang="en-US" altLang="zh-CN" sz="1900" b="1" dirty="0" err="1">
                          <a:solidFill>
                            <a:schemeClr val="accent2"/>
                          </a:solidFill>
                        </a:rPr>
                        <a:t>Kesennuma</a:t>
                      </a:r>
                      <a:r>
                        <a:rPr lang="en-US" altLang="zh-CN" sz="1900" b="1" dirty="0">
                          <a:solidFill>
                            <a:schemeClr val="accent2"/>
                          </a:solidFill>
                        </a:rPr>
                        <a:t> city</a:t>
                      </a:r>
                      <a:r>
                        <a:rPr lang="en-US" altLang="zh-CN" sz="1900" b="1" baseline="0" dirty="0">
                          <a:solidFill>
                            <a:schemeClr val="accent2"/>
                          </a:solidFill>
                        </a:rPr>
                        <a:t>]</a:t>
                      </a:r>
                      <a:endParaRPr lang="zh-CN" altLang="en-US" sz="1900" b="1" dirty="0">
                        <a:solidFill>
                          <a:schemeClr val="accent2"/>
                        </a:solidFill>
                      </a:endParaRPr>
                    </a:p>
                  </a:txBody>
                  <a:tcPr marL="121920" marR="121920" marT="60960" marB="60960"/>
                </a:tc>
                <a:tc>
                  <a:txBody>
                    <a:bodyPr/>
                    <a:lstStyle/>
                    <a:p>
                      <a:pPr algn="ctr"/>
                      <a:r>
                        <a:rPr lang="en-US" altLang="zh-CN" sz="1900" b="0" dirty="0">
                          <a:solidFill>
                            <a:schemeClr val="tx1"/>
                          </a:solidFill>
                        </a:rPr>
                        <a:t>12</a:t>
                      </a:r>
                      <a:endParaRPr lang="zh-CN" altLang="en-US" sz="1900" b="0" dirty="0">
                        <a:solidFill>
                          <a:schemeClr val="tx1"/>
                        </a:solidFill>
                      </a:endParaRPr>
                    </a:p>
                  </a:txBody>
                  <a:tcPr marL="121920" marR="121920" marT="60960" marB="60960"/>
                </a:tc>
                <a:extLst>
                  <a:ext uri="{0D108BD9-81ED-4DB2-BD59-A6C34878D82A}">
                    <a16:rowId xmlns:a16="http://schemas.microsoft.com/office/drawing/2014/main" val="10001"/>
                  </a:ext>
                </a:extLst>
              </a:tr>
              <a:tr h="424420">
                <a:tc>
                  <a:txBody>
                    <a:bodyPr/>
                    <a:lstStyle/>
                    <a:p>
                      <a:pPr algn="ctr"/>
                      <a:r>
                        <a:rPr lang="en-US" altLang="zh-CN" sz="1900" b="1" dirty="0">
                          <a:solidFill>
                            <a:schemeClr val="tx1"/>
                          </a:solidFill>
                        </a:rPr>
                        <a:t>2</a:t>
                      </a:r>
                      <a:endParaRPr lang="zh-CN" altLang="en-US" sz="1900" b="1" dirty="0">
                        <a:solidFill>
                          <a:schemeClr val="tx1"/>
                        </a:solidFill>
                      </a:endParaRPr>
                    </a:p>
                  </a:txBody>
                  <a:tcPr marL="121920" marR="121920" marT="60960" marB="60960"/>
                </a:tc>
                <a:tc>
                  <a:txBody>
                    <a:bodyPr/>
                    <a:lstStyle/>
                    <a:p>
                      <a:pPr algn="ctr"/>
                      <a:r>
                        <a:rPr lang="en-US" altLang="zh-CN" sz="1900" dirty="0">
                          <a:solidFill>
                            <a:schemeClr val="tx1"/>
                          </a:solidFill>
                        </a:rPr>
                        <a:t>… tsunami that </a:t>
                      </a:r>
                      <a:r>
                        <a:rPr lang="en-US" altLang="zh-CN" sz="1900" b="1" dirty="0">
                          <a:solidFill>
                            <a:schemeClr val="accent1"/>
                          </a:solidFill>
                        </a:rPr>
                        <a:t>ravaged</a:t>
                      </a:r>
                      <a:r>
                        <a:rPr lang="en-US" altLang="zh-CN" sz="1900" dirty="0">
                          <a:solidFill>
                            <a:schemeClr val="tx1"/>
                          </a:solidFill>
                        </a:rPr>
                        <a:t> </a:t>
                      </a:r>
                      <a:r>
                        <a:rPr lang="en-US" altLang="zh-CN" sz="1900" b="1" dirty="0">
                          <a:solidFill>
                            <a:schemeClr val="accent2"/>
                          </a:solidFill>
                        </a:rPr>
                        <a:t>[northeastern Japan] </a:t>
                      </a:r>
                      <a:r>
                        <a:rPr lang="en-US" altLang="zh-CN" sz="1900" dirty="0">
                          <a:solidFill>
                            <a:schemeClr val="tx1"/>
                          </a:solidFill>
                        </a:rPr>
                        <a:t>last Friday</a:t>
                      </a:r>
                      <a:endParaRPr lang="zh-CN" altLang="en-US" sz="1900" dirty="0">
                        <a:solidFill>
                          <a:schemeClr val="tx1"/>
                        </a:solidFill>
                      </a:endParaRPr>
                    </a:p>
                  </a:txBody>
                  <a:tcPr marL="121920" marR="121920" marT="60960" marB="60960"/>
                </a:tc>
                <a:tc>
                  <a:txBody>
                    <a:bodyPr/>
                    <a:lstStyle/>
                    <a:p>
                      <a:pPr algn="ctr"/>
                      <a:r>
                        <a:rPr lang="en-US" altLang="zh-CN" sz="1900" b="0" dirty="0">
                          <a:solidFill>
                            <a:schemeClr val="tx1"/>
                          </a:solidFill>
                        </a:rPr>
                        <a:t>31</a:t>
                      </a:r>
                      <a:endParaRPr lang="zh-CN" altLang="en-US" sz="1900" b="0" dirty="0">
                        <a:solidFill>
                          <a:schemeClr val="tx1"/>
                        </a:solidFill>
                      </a:endParaRPr>
                    </a:p>
                  </a:txBody>
                  <a:tcPr marL="121920" marR="121920" marT="60960" marB="60960"/>
                </a:tc>
                <a:extLst>
                  <a:ext uri="{0D108BD9-81ED-4DB2-BD59-A6C34878D82A}">
                    <a16:rowId xmlns:a16="http://schemas.microsoft.com/office/drawing/2014/main" val="10002"/>
                  </a:ext>
                </a:extLst>
              </a:tr>
              <a:tr h="395304">
                <a:tc>
                  <a:txBody>
                    <a:bodyPr/>
                    <a:lstStyle/>
                    <a:p>
                      <a:pPr algn="ctr"/>
                      <a:r>
                        <a:rPr lang="en-US" altLang="zh-CN" sz="1900" b="1" dirty="0">
                          <a:solidFill>
                            <a:schemeClr val="tx1"/>
                          </a:solidFill>
                        </a:rPr>
                        <a:t>3</a:t>
                      </a:r>
                      <a:endParaRPr lang="zh-CN" altLang="en-US" sz="1900" b="1" dirty="0">
                        <a:solidFill>
                          <a:schemeClr val="tx1"/>
                        </a:solidFill>
                      </a:endParaRPr>
                    </a:p>
                  </a:txBody>
                  <a:tcPr marL="121920" marR="121920" marT="60960" marB="60960"/>
                </a:tc>
                <a:tc>
                  <a:txBody>
                    <a:bodyPr/>
                    <a:lstStyle/>
                    <a:p>
                      <a:pPr algn="ctr"/>
                      <a:r>
                        <a:rPr lang="en-US" altLang="zh-CN" sz="1900" dirty="0"/>
                        <a:t>The resulting tsunami </a:t>
                      </a:r>
                      <a:r>
                        <a:rPr lang="en-US" altLang="zh-CN" sz="1900" b="1" dirty="0">
                          <a:solidFill>
                            <a:schemeClr val="accent1"/>
                          </a:solidFill>
                        </a:rPr>
                        <a:t>devastate</a:t>
                      </a:r>
                      <a:r>
                        <a:rPr lang="en-US" altLang="zh-CN" sz="1900" dirty="0"/>
                        <a:t> </a:t>
                      </a:r>
                      <a:r>
                        <a:rPr lang="en-US" altLang="zh-CN" sz="1900" b="1" dirty="0">
                          <a:solidFill>
                            <a:schemeClr val="accent2"/>
                          </a:solidFill>
                        </a:rPr>
                        <a:t>[Japan]</a:t>
                      </a:r>
                      <a:r>
                        <a:rPr lang="en-US" altLang="zh-CN" sz="1900" b="0" dirty="0">
                          <a:solidFill>
                            <a:schemeClr val="tx1"/>
                          </a:solidFill>
                        </a:rPr>
                        <a:t>’s northeast</a:t>
                      </a:r>
                      <a:endParaRPr lang="zh-CN" altLang="en-US" sz="1900" b="0" dirty="0">
                        <a:solidFill>
                          <a:schemeClr val="tx1"/>
                        </a:solidFill>
                      </a:endParaRPr>
                    </a:p>
                  </a:txBody>
                  <a:tcPr marL="121920" marR="121920" marT="60960" marB="60960"/>
                </a:tc>
                <a:tc>
                  <a:txBody>
                    <a:bodyPr/>
                    <a:lstStyle/>
                    <a:p>
                      <a:pPr algn="ctr"/>
                      <a:r>
                        <a:rPr lang="en-US" altLang="zh-CN" sz="1900" b="0" dirty="0">
                          <a:solidFill>
                            <a:schemeClr val="tx1"/>
                          </a:solidFill>
                        </a:rPr>
                        <a:t>244</a:t>
                      </a:r>
                      <a:endParaRPr lang="zh-CN" altLang="en-US" sz="1900" b="0" dirty="0">
                        <a:solidFill>
                          <a:schemeClr val="tx1"/>
                        </a:solidFill>
                      </a:endParaRPr>
                    </a:p>
                  </a:txBody>
                  <a:tcPr marL="121920" marR="121920" marT="60960" marB="6096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52783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59633" y="308572"/>
            <a:ext cx="10972800" cy="609600"/>
          </a:xfrm>
        </p:spPr>
        <p:txBody>
          <a:bodyPr>
            <a:normAutofit fontScale="90000"/>
          </a:bodyPr>
          <a:lstStyle/>
          <a:p>
            <a:r>
              <a:rPr lang="en-US" altLang="zh-CN" b="1" dirty="0"/>
              <a:t>Our Recent Efforts on Entity and Relation Typing</a:t>
            </a:r>
            <a:endParaRPr lang="en-US" altLang="en-US" b="1" dirty="0"/>
          </a:p>
        </p:txBody>
      </p:sp>
      <p:sp>
        <p:nvSpPr>
          <p:cNvPr id="46083" name="Content Placeholder 6"/>
          <p:cNvSpPr txBox="1">
            <a:spLocks/>
          </p:cNvSpPr>
          <p:nvPr/>
        </p:nvSpPr>
        <p:spPr bwMode="auto">
          <a:xfrm>
            <a:off x="509666" y="1158844"/>
            <a:ext cx="11072734" cy="554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60000"/>
              <a:buFont typeface="Wingdings" pitchFamily="2" charset="2"/>
              <a:buChar char="n"/>
              <a:defRPr sz="2400">
                <a:solidFill>
                  <a:schemeClr val="tx1"/>
                </a:solidFill>
                <a:latin typeface="Calibri" pitchFamily="34" charset="0"/>
              </a:defRPr>
            </a:lvl1pPr>
            <a:lvl2pPr marL="742950" indent="-285750" eaLnBrk="0" hangingPunct="0">
              <a:spcBef>
                <a:spcPct val="20000"/>
              </a:spcBef>
              <a:buClr>
                <a:schemeClr val="hlink"/>
              </a:buClr>
              <a:buSzPct val="55000"/>
              <a:buFont typeface="Wingdings" pitchFamily="2" charset="2"/>
              <a:buChar char="n"/>
              <a:defRPr sz="2400">
                <a:solidFill>
                  <a:schemeClr val="tx1"/>
                </a:solidFill>
                <a:latin typeface="Calibri"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Calibri" pitchFamily="34" charset="0"/>
              </a:defRPr>
            </a:lvl3pPr>
            <a:lvl4pPr marL="1600200" indent="-228600" eaLnBrk="0" hangingPunct="0">
              <a:spcBef>
                <a:spcPct val="20000"/>
              </a:spcBef>
              <a:buClr>
                <a:schemeClr val="accent2"/>
              </a:buClr>
              <a:buSzPct val="55000"/>
              <a:buFont typeface="Wingdings" pitchFamily="2" charset="2"/>
              <a:buChar char="n"/>
              <a:defRPr sz="2400">
                <a:solidFill>
                  <a:schemeClr val="tx1"/>
                </a:solidFill>
                <a:latin typeface="Calibri" pitchFamily="34" charset="0"/>
              </a:defRPr>
            </a:lvl4pPr>
            <a:lvl5pPr marL="2057400" indent="-228600" eaLnBrk="0" hangingPunct="0">
              <a:spcBef>
                <a:spcPct val="20000"/>
              </a:spcBef>
              <a:buClr>
                <a:schemeClr val="accent1"/>
              </a:buClr>
              <a:buSzPct val="50000"/>
              <a:buFont typeface="Wingdings" pitchFamily="2" charset="2"/>
              <a:buChar char="n"/>
              <a:defRPr sz="2400">
                <a:solidFill>
                  <a:schemeClr val="tx1"/>
                </a:solidFill>
                <a:latin typeface="Calibri"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9pPr>
          </a:lstStyle>
          <a:p>
            <a:pPr defTabSz="457178">
              <a:spcBef>
                <a:spcPts val="600"/>
              </a:spcBef>
              <a:buClr>
                <a:srgbClr val="0000CC"/>
              </a:buClr>
              <a:buSzPct val="80000"/>
              <a:buFont typeface="Wingdings" pitchFamily="2" charset="2"/>
              <a:buChar char="q"/>
            </a:pPr>
            <a:endParaRPr lang="en-US" altLang="zh-CN" sz="2000" dirty="0">
              <a:solidFill>
                <a:srgbClr val="000000"/>
              </a:solidFill>
              <a:latin typeface="Calibri"/>
            </a:endParaRPr>
          </a:p>
        </p:txBody>
      </p:sp>
      <p:sp>
        <p:nvSpPr>
          <p:cNvPr id="4" name="Content Placeholder 6"/>
          <p:cNvSpPr>
            <a:spLocks noGrp="1"/>
          </p:cNvSpPr>
          <p:nvPr>
            <p:ph idx="1"/>
          </p:nvPr>
        </p:nvSpPr>
        <p:spPr>
          <a:xfrm>
            <a:off x="609600" y="1149791"/>
            <a:ext cx="11268547" cy="5549773"/>
          </a:xfrm>
        </p:spPr>
        <p:txBody>
          <a:bodyPr/>
          <a:lstStyle/>
          <a:p>
            <a:r>
              <a:rPr lang="en-US" altLang="en-US" sz="2400" b="1" dirty="0" err="1"/>
              <a:t>ClusType</a:t>
            </a:r>
            <a:r>
              <a:rPr lang="en-US" altLang="en-US" sz="2400" b="1" dirty="0"/>
              <a:t> </a:t>
            </a:r>
            <a:r>
              <a:rPr lang="en-US" altLang="en-US" sz="2400" dirty="0"/>
              <a:t>(KDD 2015) </a:t>
            </a:r>
            <a:r>
              <a:rPr lang="en-US" altLang="en-US" sz="2000" dirty="0"/>
              <a:t>GitHub Source https://github.com/shanzhenren/ClusType</a:t>
            </a:r>
            <a:endParaRPr lang="en-US" altLang="en-US" sz="2400" dirty="0"/>
          </a:p>
          <a:p>
            <a:pPr lvl="1"/>
            <a:r>
              <a:rPr lang="en-US" sz="1800" dirty="0"/>
              <a:t>Xiang Ren, Ahmed El-</a:t>
            </a:r>
            <a:r>
              <a:rPr lang="en-US" sz="1800" dirty="0" err="1"/>
              <a:t>Kishky</a:t>
            </a:r>
            <a:r>
              <a:rPr lang="en-US" sz="1800" dirty="0"/>
              <a:t>, Chi Wang, </a:t>
            </a:r>
            <a:r>
              <a:rPr lang="en-US" sz="1800" dirty="0" err="1"/>
              <a:t>Fangbo</a:t>
            </a:r>
            <a:r>
              <a:rPr lang="en-US" sz="1800" dirty="0"/>
              <a:t> Tao, Clare R. Voss, </a:t>
            </a:r>
            <a:r>
              <a:rPr lang="en-US" sz="1800" dirty="0" err="1"/>
              <a:t>Heng</a:t>
            </a:r>
            <a:r>
              <a:rPr lang="en-US" sz="1800" dirty="0"/>
              <a:t> Ji, Jiawei Han, "</a:t>
            </a:r>
            <a:r>
              <a:rPr lang="en-US" sz="1800" dirty="0" err="1">
                <a:hlinkClick r:id="rId2"/>
              </a:rPr>
              <a:t>ClusType</a:t>
            </a:r>
            <a:r>
              <a:rPr lang="en-US" sz="1800" dirty="0">
                <a:hlinkClick r:id="rId2"/>
              </a:rPr>
              <a:t>: Effective Entity Recognition and Typing by Relation Phrase-Based Clustering</a:t>
            </a:r>
            <a:r>
              <a:rPr lang="en-US" sz="1800" dirty="0"/>
              <a:t>", in Proc. of 2015 ACM SIGKDD Int. Conf. on Knowledge Discovery and Data Mining (KDD'15), Sydney, Australia, Aug. 2015 </a:t>
            </a:r>
          </a:p>
          <a:p>
            <a:r>
              <a:rPr lang="en-US" altLang="zh-CN" sz="2400" b="1" dirty="0">
                <a:solidFill>
                  <a:srgbClr val="000000"/>
                </a:solidFill>
              </a:rPr>
              <a:t>PLE </a:t>
            </a:r>
            <a:r>
              <a:rPr lang="en-US" altLang="en-US" sz="2400" dirty="0"/>
              <a:t>(KDD 2016) </a:t>
            </a:r>
            <a:r>
              <a:rPr lang="en-US" altLang="en-US" sz="2000" dirty="0"/>
              <a:t>GitHub Source https://github.com/shanzhenren/PLE</a:t>
            </a:r>
            <a:endParaRPr lang="en-US" altLang="en-US" sz="2000" b="1" dirty="0">
              <a:solidFill>
                <a:srgbClr val="000000"/>
              </a:solidFill>
            </a:endParaRPr>
          </a:p>
          <a:p>
            <a:pPr lvl="1"/>
            <a:r>
              <a:rPr lang="en-US" sz="1800" dirty="0"/>
              <a:t>Xiang Ren,  </a:t>
            </a:r>
            <a:r>
              <a:rPr lang="en-US" sz="1800" dirty="0" err="1"/>
              <a:t>Wenqi</a:t>
            </a:r>
            <a:r>
              <a:rPr lang="en-US" sz="1800" dirty="0"/>
              <a:t> He,  </a:t>
            </a:r>
            <a:r>
              <a:rPr lang="en-US" sz="1800" dirty="0" err="1"/>
              <a:t>Meng</a:t>
            </a:r>
            <a:r>
              <a:rPr lang="en-US" sz="1800" dirty="0"/>
              <a:t> Qu, Clare R. Voss, </a:t>
            </a:r>
            <a:r>
              <a:rPr lang="en-US" sz="1800" dirty="0" err="1"/>
              <a:t>Heng</a:t>
            </a:r>
            <a:r>
              <a:rPr lang="en-US" sz="1800" dirty="0"/>
              <a:t> Ji, Jiawei Han, "</a:t>
            </a:r>
            <a:r>
              <a:rPr lang="en-US" sz="1800" dirty="0">
                <a:hlinkClick r:id="rId3"/>
              </a:rPr>
              <a:t>Label Noise Reduction in Entity Typing by Heterogeneous Partial-Label Embedding</a:t>
            </a:r>
            <a:r>
              <a:rPr lang="en-US" sz="1800" dirty="0"/>
              <a:t>", in Proc. of 2016 ACM SIGKDD Conf. on Knowledge Discovery and Data Mining (KDD'16), San Francisco, CA, Aug. 2016 </a:t>
            </a:r>
          </a:p>
          <a:p>
            <a:r>
              <a:rPr lang="en-US" altLang="zh-CN" sz="2400" b="1" dirty="0">
                <a:solidFill>
                  <a:srgbClr val="000000"/>
                </a:solidFill>
              </a:rPr>
              <a:t>AFET </a:t>
            </a:r>
            <a:r>
              <a:rPr lang="en-US" altLang="en-US" sz="2400" dirty="0"/>
              <a:t>(EMNLP 2016)  </a:t>
            </a:r>
            <a:r>
              <a:rPr lang="en-US" altLang="en-US" sz="2000" dirty="0"/>
              <a:t>GitHub Source: </a:t>
            </a:r>
            <a:r>
              <a:rPr lang="en-US" sz="2000" u="sng" dirty="0"/>
              <a:t>https://github.com/shanzhenren/AFET </a:t>
            </a:r>
          </a:p>
          <a:p>
            <a:pPr lvl="1"/>
            <a:r>
              <a:rPr lang="en-US" sz="1800" dirty="0"/>
              <a:t>Xiang Ren, </a:t>
            </a:r>
            <a:r>
              <a:rPr lang="en-US" sz="1800" dirty="0" err="1"/>
              <a:t>Wenqi</a:t>
            </a:r>
            <a:r>
              <a:rPr lang="en-US" sz="1800" dirty="0"/>
              <a:t> He, </a:t>
            </a:r>
            <a:r>
              <a:rPr lang="en-US" sz="1800" dirty="0" err="1"/>
              <a:t>Meng</a:t>
            </a:r>
            <a:r>
              <a:rPr lang="en-US" sz="1800" dirty="0"/>
              <a:t> Qu, </a:t>
            </a:r>
            <a:r>
              <a:rPr lang="en-US" sz="1800" dirty="0" err="1"/>
              <a:t>Lifu</a:t>
            </a:r>
            <a:r>
              <a:rPr lang="en-US" sz="1800" dirty="0"/>
              <a:t> Huang, </a:t>
            </a:r>
            <a:r>
              <a:rPr lang="en-US" sz="1800" dirty="0" err="1"/>
              <a:t>Heng</a:t>
            </a:r>
            <a:r>
              <a:rPr lang="en-US" sz="1800" dirty="0"/>
              <a:t> Ji, and Jiawei Han, "</a:t>
            </a:r>
            <a:r>
              <a:rPr lang="en-US" sz="1800" dirty="0">
                <a:hlinkClick r:id="rId4"/>
              </a:rPr>
              <a:t>AFET: Automatic Fine-Grained Entity Typing by Hierarchical Partial-Label Embedding</a:t>
            </a:r>
            <a:r>
              <a:rPr lang="en-US" sz="1800" dirty="0"/>
              <a:t>", in Proc. of 2016 Conf. on Empirical Methods in Natural Language Processing (EMNLP'16), Austin, TX, Nov. 2016</a:t>
            </a:r>
          </a:p>
          <a:p>
            <a:r>
              <a:rPr lang="en-US" sz="2400" b="1" dirty="0" err="1"/>
              <a:t>CoType</a:t>
            </a:r>
            <a:r>
              <a:rPr lang="en-US" sz="2400" b="1" dirty="0"/>
              <a:t> </a:t>
            </a:r>
            <a:r>
              <a:rPr lang="en-US" altLang="en-US" sz="2400" dirty="0"/>
              <a:t>(2017) </a:t>
            </a:r>
            <a:r>
              <a:rPr lang="en-US" altLang="en-US" sz="2000" dirty="0"/>
              <a:t>GitHub Source: </a:t>
            </a:r>
            <a:r>
              <a:rPr lang="en-US" sz="2000" u="sng" dirty="0"/>
              <a:t>https://github.com/shanzhenren/CoType</a:t>
            </a:r>
          </a:p>
          <a:p>
            <a:pPr lvl="1"/>
            <a:r>
              <a:rPr lang="en-US" sz="1800" dirty="0"/>
              <a:t>Xiang Ren, </a:t>
            </a:r>
            <a:r>
              <a:rPr lang="en-US" sz="1800" dirty="0" err="1"/>
              <a:t>Zeqiu</a:t>
            </a:r>
            <a:r>
              <a:rPr lang="en-US" sz="1800" dirty="0"/>
              <a:t> Wu, </a:t>
            </a:r>
            <a:r>
              <a:rPr lang="en-US" sz="1800" dirty="0" err="1"/>
              <a:t>Wenqi</a:t>
            </a:r>
            <a:r>
              <a:rPr lang="en-US" sz="1800" dirty="0"/>
              <a:t> He, </a:t>
            </a:r>
            <a:r>
              <a:rPr lang="en-US" sz="1800" dirty="0" err="1"/>
              <a:t>Meng</a:t>
            </a:r>
            <a:r>
              <a:rPr lang="en-US" sz="1800" dirty="0"/>
              <a:t> Qu, Clare Voss, </a:t>
            </a:r>
            <a:r>
              <a:rPr lang="en-US" sz="1800" dirty="0" err="1"/>
              <a:t>Heng</a:t>
            </a:r>
            <a:r>
              <a:rPr lang="en-US" sz="1800" dirty="0"/>
              <a:t> Ji, Tarek </a:t>
            </a:r>
            <a:r>
              <a:rPr lang="en-US" sz="1800" dirty="0" err="1"/>
              <a:t>Abdelzaher</a:t>
            </a:r>
            <a:r>
              <a:rPr lang="en-US" sz="1800" dirty="0"/>
              <a:t> and Jiawei Han, "</a:t>
            </a:r>
            <a:r>
              <a:rPr lang="en-US" sz="1800" dirty="0" err="1">
                <a:hlinkClick r:id="rId5"/>
              </a:rPr>
              <a:t>CoType</a:t>
            </a:r>
            <a:r>
              <a:rPr lang="en-US" sz="1800" dirty="0">
                <a:hlinkClick r:id="rId5"/>
              </a:rPr>
              <a:t>: Joint Extraction of Typed Entities and Relations with Knowledge Bases</a:t>
            </a:r>
            <a:r>
              <a:rPr lang="en-US" sz="1800" dirty="0"/>
              <a:t>", in Proc. of 2017 World-Wide Web Conf. (WWW'17), Perth, Australia, Apr. 2017.</a:t>
            </a:r>
          </a:p>
        </p:txBody>
      </p:sp>
    </p:spTree>
    <p:extLst>
      <p:ext uri="{BB962C8B-B14F-4D97-AF65-F5344CB8AC3E}">
        <p14:creationId xmlns:p14="http://schemas.microsoft.com/office/powerpoint/2010/main" val="341255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71196" y="4692503"/>
            <a:ext cx="3173486" cy="1043458"/>
          </a:xfrm>
          <a:prstGeom prst="rect">
            <a:avLst/>
          </a:prstGeom>
          <a:solidFill>
            <a:schemeClr val="bg1">
              <a:lumMod val="95000"/>
            </a:schemeClr>
          </a:solidFill>
          <a:ln>
            <a:solidFill>
              <a:schemeClr val="tx1">
                <a:lumMod val="50000"/>
                <a:lumOff val="50000"/>
              </a:schemeClr>
            </a:solidFill>
          </a:ln>
        </p:spPr>
        <p:txBody>
          <a:bodyPr wrap="square" rtlCol="0">
            <a:spAutoFit/>
          </a:bodyPr>
          <a:lstStyle/>
          <a:p>
            <a:pPr algn="ctr"/>
            <a:r>
              <a:rPr lang="en-US" altLang="zh-CN" sz="2000" b="1" dirty="0">
                <a:ln w="0"/>
                <a:solidFill>
                  <a:schemeClr val="tx1">
                    <a:lumMod val="65000"/>
                    <a:lumOff val="35000"/>
                  </a:schemeClr>
                </a:solidFill>
                <a:ea typeface="Helvetica" charset="0"/>
                <a:cs typeface="Helvetica" charset="0"/>
              </a:rPr>
              <a:t>Entity</a:t>
            </a:r>
            <a:r>
              <a:rPr lang="zh-CN" altLang="en-US" sz="2000" b="1" dirty="0">
                <a:ln w="0"/>
                <a:solidFill>
                  <a:schemeClr val="tx1">
                    <a:lumMod val="65000"/>
                    <a:lumOff val="35000"/>
                  </a:schemeClr>
                </a:solidFill>
                <a:ea typeface="Helvetica" charset="0"/>
                <a:cs typeface="Helvetica" charset="0"/>
              </a:rPr>
              <a:t> </a:t>
            </a:r>
            <a:r>
              <a:rPr lang="en-US" altLang="zh-CN" sz="2000" b="1" dirty="0">
                <a:ln w="0"/>
                <a:solidFill>
                  <a:schemeClr val="tx1">
                    <a:lumMod val="65000"/>
                    <a:lumOff val="35000"/>
                  </a:schemeClr>
                </a:solidFill>
                <a:ea typeface="Helvetica" charset="0"/>
                <a:cs typeface="Helvetica" charset="0"/>
              </a:rPr>
              <a:t>Recognition</a:t>
            </a:r>
            <a:r>
              <a:rPr lang="zh-CN" altLang="en-US" sz="2000" b="1" dirty="0">
                <a:ln w="0"/>
                <a:solidFill>
                  <a:schemeClr val="tx1">
                    <a:lumMod val="65000"/>
                    <a:lumOff val="35000"/>
                  </a:schemeClr>
                </a:solidFill>
                <a:ea typeface="Helvetica" charset="0"/>
                <a:cs typeface="Helvetica" charset="0"/>
              </a:rPr>
              <a:t> </a:t>
            </a:r>
            <a:r>
              <a:rPr lang="en-US" altLang="zh-CN" sz="2000" b="1" dirty="0">
                <a:ln w="0"/>
                <a:solidFill>
                  <a:schemeClr val="tx1">
                    <a:lumMod val="65000"/>
                    <a:lumOff val="35000"/>
                  </a:schemeClr>
                </a:solidFill>
                <a:ea typeface="Helvetica" charset="0"/>
                <a:cs typeface="Helvetica" charset="0"/>
              </a:rPr>
              <a:t>and</a:t>
            </a:r>
            <a:r>
              <a:rPr lang="zh-CN" altLang="en-US" sz="2000" b="1" dirty="0">
                <a:ln w="0"/>
                <a:solidFill>
                  <a:schemeClr val="tx1">
                    <a:lumMod val="65000"/>
                    <a:lumOff val="35000"/>
                  </a:schemeClr>
                </a:solidFill>
                <a:ea typeface="Helvetica" charset="0"/>
                <a:cs typeface="Helvetica" charset="0"/>
              </a:rPr>
              <a:t> </a:t>
            </a:r>
            <a:r>
              <a:rPr lang="en-US" altLang="zh-CN" sz="2000" b="1" dirty="0">
                <a:ln w="0"/>
                <a:solidFill>
                  <a:schemeClr val="tx1">
                    <a:lumMod val="65000"/>
                    <a:lumOff val="35000"/>
                  </a:schemeClr>
                </a:solidFill>
                <a:ea typeface="Helvetica" charset="0"/>
                <a:cs typeface="Helvetica" charset="0"/>
              </a:rPr>
              <a:t>Coarse-grained</a:t>
            </a:r>
            <a:r>
              <a:rPr lang="zh-CN" altLang="en-US" sz="2000" b="1" dirty="0">
                <a:ln w="0"/>
                <a:solidFill>
                  <a:schemeClr val="tx1">
                    <a:lumMod val="65000"/>
                    <a:lumOff val="35000"/>
                  </a:schemeClr>
                </a:solidFill>
                <a:ea typeface="Helvetica" charset="0"/>
                <a:cs typeface="Helvetica" charset="0"/>
              </a:rPr>
              <a:t> </a:t>
            </a:r>
            <a:r>
              <a:rPr lang="en-US" altLang="zh-CN" sz="2000" b="1" dirty="0">
                <a:ln w="0"/>
                <a:solidFill>
                  <a:schemeClr val="tx1">
                    <a:lumMod val="65000"/>
                    <a:lumOff val="35000"/>
                  </a:schemeClr>
                </a:solidFill>
                <a:ea typeface="Helvetica" charset="0"/>
                <a:cs typeface="Helvetica" charset="0"/>
              </a:rPr>
              <a:t>Typing</a:t>
            </a:r>
            <a:r>
              <a:rPr lang="zh-CN" altLang="en-US" sz="2000" b="1" dirty="0">
                <a:ln w="0"/>
                <a:solidFill>
                  <a:schemeClr val="tx1">
                    <a:lumMod val="65000"/>
                    <a:lumOff val="35000"/>
                  </a:schemeClr>
                </a:solidFill>
                <a:ea typeface="Helvetica" charset="0"/>
                <a:cs typeface="Helvetica" charset="0"/>
              </a:rPr>
              <a:t> </a:t>
            </a:r>
            <a:endParaRPr lang="en-US" altLang="zh-CN" sz="2000" b="1" dirty="0">
              <a:ln w="0"/>
              <a:solidFill>
                <a:schemeClr val="tx1">
                  <a:lumMod val="65000"/>
                  <a:lumOff val="35000"/>
                </a:schemeClr>
              </a:solidFill>
              <a:ea typeface="Helvetica" charset="0"/>
              <a:cs typeface="Helvetica" charset="0"/>
            </a:endParaRPr>
          </a:p>
          <a:p>
            <a:pPr algn="ctr"/>
            <a:r>
              <a:rPr lang="en-US" altLang="zh-CN" sz="2000" b="1" dirty="0">
                <a:ln w="0"/>
                <a:solidFill>
                  <a:schemeClr val="tx1">
                    <a:lumMod val="65000"/>
                    <a:lumOff val="35000"/>
                  </a:schemeClr>
                </a:solidFill>
                <a:ea typeface="Helvetica" charset="0"/>
                <a:cs typeface="Helvetica" charset="0"/>
              </a:rPr>
              <a:t>(KDD’15)</a:t>
            </a:r>
            <a:endParaRPr lang="en-US" sz="2000" b="1" dirty="0">
              <a:ln w="0"/>
              <a:solidFill>
                <a:schemeClr val="tx1">
                  <a:lumMod val="65000"/>
                  <a:lumOff val="35000"/>
                </a:schemeClr>
              </a:solidFill>
              <a:ea typeface="Helvetica" charset="0"/>
              <a:cs typeface="Helvetica" charset="0"/>
            </a:endParaRPr>
          </a:p>
        </p:txBody>
      </p:sp>
      <p:sp>
        <p:nvSpPr>
          <p:cNvPr id="35" name="TextBox 34"/>
          <p:cNvSpPr txBox="1"/>
          <p:nvPr/>
        </p:nvSpPr>
        <p:spPr>
          <a:xfrm>
            <a:off x="4847377" y="4688721"/>
            <a:ext cx="2835571" cy="1015663"/>
          </a:xfrm>
          <a:prstGeom prst="rect">
            <a:avLst/>
          </a:prstGeom>
          <a:solidFill>
            <a:schemeClr val="bg1">
              <a:lumMod val="95000"/>
            </a:schemeClr>
          </a:solidFill>
          <a:ln>
            <a:solidFill>
              <a:schemeClr val="tx1">
                <a:lumMod val="50000"/>
                <a:lumOff val="50000"/>
              </a:schemeClr>
            </a:solidFill>
          </a:ln>
        </p:spPr>
        <p:txBody>
          <a:bodyPr wrap="square" rtlCol="0">
            <a:spAutoFit/>
          </a:bodyPr>
          <a:lstStyle/>
          <a:p>
            <a:pPr algn="ctr"/>
            <a:r>
              <a:rPr lang="en-US" altLang="zh-CN" sz="2000" b="1" dirty="0">
                <a:ln w="0"/>
                <a:solidFill>
                  <a:schemeClr val="tx1">
                    <a:lumMod val="65000"/>
                    <a:lumOff val="35000"/>
                  </a:schemeClr>
                </a:solidFill>
                <a:ea typeface="Helvetica" charset="0"/>
                <a:cs typeface="Helvetica" charset="0"/>
              </a:rPr>
              <a:t>Fine-grained</a:t>
            </a:r>
            <a:r>
              <a:rPr lang="zh-CN" altLang="en-US" sz="2000" b="1" dirty="0">
                <a:ln w="0"/>
                <a:solidFill>
                  <a:schemeClr val="tx1">
                    <a:lumMod val="65000"/>
                    <a:lumOff val="35000"/>
                  </a:schemeClr>
                </a:solidFill>
                <a:ea typeface="Helvetica" charset="0"/>
                <a:cs typeface="Helvetica" charset="0"/>
              </a:rPr>
              <a:t> </a:t>
            </a:r>
            <a:endParaRPr lang="en-US" altLang="zh-CN" sz="2000" b="1" dirty="0">
              <a:ln w="0"/>
              <a:solidFill>
                <a:schemeClr val="tx1">
                  <a:lumMod val="65000"/>
                  <a:lumOff val="35000"/>
                </a:schemeClr>
              </a:solidFill>
              <a:ea typeface="Helvetica" charset="0"/>
              <a:cs typeface="Helvetica" charset="0"/>
            </a:endParaRPr>
          </a:p>
          <a:p>
            <a:pPr algn="ctr"/>
            <a:r>
              <a:rPr lang="en-US" altLang="zh-CN" sz="2000" b="1" dirty="0">
                <a:ln w="0"/>
                <a:solidFill>
                  <a:schemeClr val="tx1">
                    <a:lumMod val="65000"/>
                    <a:lumOff val="35000"/>
                  </a:schemeClr>
                </a:solidFill>
                <a:ea typeface="Helvetica" charset="0"/>
                <a:cs typeface="Helvetica" charset="0"/>
              </a:rPr>
              <a:t>Entity</a:t>
            </a:r>
            <a:r>
              <a:rPr lang="zh-CN" altLang="en-US" sz="2000" b="1" dirty="0">
                <a:ln w="0"/>
                <a:solidFill>
                  <a:schemeClr val="tx1">
                    <a:lumMod val="65000"/>
                    <a:lumOff val="35000"/>
                  </a:schemeClr>
                </a:solidFill>
                <a:ea typeface="Helvetica" charset="0"/>
                <a:cs typeface="Helvetica" charset="0"/>
              </a:rPr>
              <a:t> </a:t>
            </a:r>
            <a:r>
              <a:rPr lang="en-US" altLang="zh-CN" sz="2000" b="1" dirty="0">
                <a:ln w="0"/>
                <a:solidFill>
                  <a:schemeClr val="tx1">
                    <a:lumMod val="65000"/>
                    <a:lumOff val="35000"/>
                  </a:schemeClr>
                </a:solidFill>
                <a:ea typeface="Helvetica" charset="0"/>
                <a:cs typeface="Helvetica" charset="0"/>
              </a:rPr>
              <a:t>Typing</a:t>
            </a:r>
            <a:r>
              <a:rPr lang="zh-CN" altLang="en-US" sz="2000" b="1" dirty="0">
                <a:ln w="0"/>
                <a:solidFill>
                  <a:schemeClr val="tx1">
                    <a:lumMod val="65000"/>
                    <a:lumOff val="35000"/>
                  </a:schemeClr>
                </a:solidFill>
                <a:ea typeface="Helvetica" charset="0"/>
                <a:cs typeface="Helvetica" charset="0"/>
              </a:rPr>
              <a:t> </a:t>
            </a:r>
            <a:endParaRPr lang="en-US" altLang="zh-CN" sz="2000" b="1" dirty="0">
              <a:ln w="0"/>
              <a:solidFill>
                <a:schemeClr val="tx1">
                  <a:lumMod val="65000"/>
                  <a:lumOff val="35000"/>
                </a:schemeClr>
              </a:solidFill>
              <a:ea typeface="Helvetica" charset="0"/>
              <a:cs typeface="Helvetica" charset="0"/>
            </a:endParaRPr>
          </a:p>
          <a:p>
            <a:pPr algn="ctr"/>
            <a:r>
              <a:rPr lang="en-US" altLang="zh-CN" sz="2000" b="1" dirty="0">
                <a:ln w="0"/>
                <a:solidFill>
                  <a:schemeClr val="tx1">
                    <a:lumMod val="65000"/>
                    <a:lumOff val="35000"/>
                  </a:schemeClr>
                </a:solidFill>
                <a:ea typeface="Helvetica" charset="0"/>
                <a:cs typeface="Helvetica" charset="0"/>
              </a:rPr>
              <a:t>(KDD’16, EMNLP’16)</a:t>
            </a:r>
            <a:endParaRPr lang="en-US" sz="2000" b="1" dirty="0">
              <a:ln w="0"/>
              <a:solidFill>
                <a:schemeClr val="tx1">
                  <a:lumMod val="65000"/>
                  <a:lumOff val="35000"/>
                </a:schemeClr>
              </a:solidFill>
              <a:ea typeface="Helvetica" charset="0"/>
              <a:cs typeface="Helvetica" charset="0"/>
            </a:endParaRPr>
          </a:p>
        </p:txBody>
      </p:sp>
      <p:sp>
        <p:nvSpPr>
          <p:cNvPr id="34" name="Striped Right Arrow 33"/>
          <p:cNvSpPr/>
          <p:nvPr/>
        </p:nvSpPr>
        <p:spPr>
          <a:xfrm>
            <a:off x="4668706" y="4996615"/>
            <a:ext cx="472688" cy="454047"/>
          </a:xfrm>
          <a:prstGeom prst="stripedRightArrow">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36" name="TextBox 35"/>
          <p:cNvSpPr txBox="1"/>
          <p:nvPr/>
        </p:nvSpPr>
        <p:spPr>
          <a:xfrm>
            <a:off x="7682948" y="4692505"/>
            <a:ext cx="3170582" cy="1015663"/>
          </a:xfrm>
          <a:prstGeom prst="rect">
            <a:avLst/>
          </a:prstGeom>
          <a:solidFill>
            <a:schemeClr val="accent4">
              <a:lumMod val="20000"/>
              <a:lumOff val="80000"/>
            </a:schemeClr>
          </a:solidFill>
          <a:ln>
            <a:solidFill>
              <a:schemeClr val="tx1">
                <a:lumMod val="50000"/>
                <a:lumOff val="50000"/>
              </a:schemeClr>
            </a:solidFill>
          </a:ln>
        </p:spPr>
        <p:txBody>
          <a:bodyPr wrap="square" rtlCol="0">
            <a:spAutoFit/>
          </a:bodyPr>
          <a:lstStyle/>
          <a:p>
            <a:pPr algn="ctr"/>
            <a:r>
              <a:rPr lang="en-US" altLang="zh-CN" sz="2000" b="1" dirty="0">
                <a:ln w="0"/>
                <a:ea typeface="Helvetica" charset="0"/>
                <a:cs typeface="Helvetica" charset="0"/>
              </a:rPr>
              <a:t>Joint</a:t>
            </a:r>
            <a:r>
              <a:rPr lang="zh-CN" altLang="en-US" sz="2000" b="1" dirty="0">
                <a:ln w="0"/>
                <a:ea typeface="Helvetica" charset="0"/>
                <a:cs typeface="Helvetica" charset="0"/>
              </a:rPr>
              <a:t> </a:t>
            </a:r>
            <a:r>
              <a:rPr lang="en-US" altLang="zh-CN" sz="2000" b="1" dirty="0">
                <a:ln w="0"/>
                <a:ea typeface="Helvetica" charset="0"/>
                <a:cs typeface="Helvetica" charset="0"/>
              </a:rPr>
              <a:t>Entity</a:t>
            </a:r>
            <a:r>
              <a:rPr lang="zh-CN" altLang="en-US" sz="2000" b="1" dirty="0">
                <a:ln w="0"/>
                <a:ea typeface="Helvetica" charset="0"/>
                <a:cs typeface="Helvetica" charset="0"/>
              </a:rPr>
              <a:t> </a:t>
            </a:r>
            <a:r>
              <a:rPr lang="en-US" altLang="zh-CN" sz="2000" b="1" dirty="0">
                <a:ln w="0"/>
                <a:ea typeface="Helvetica" charset="0"/>
                <a:cs typeface="Helvetica" charset="0"/>
              </a:rPr>
              <a:t>and</a:t>
            </a:r>
            <a:r>
              <a:rPr lang="zh-CN" altLang="en-US" sz="2000" b="1" dirty="0">
                <a:ln w="0"/>
                <a:ea typeface="Helvetica" charset="0"/>
                <a:cs typeface="Helvetica" charset="0"/>
              </a:rPr>
              <a:t> </a:t>
            </a:r>
            <a:endParaRPr lang="en-US" altLang="zh-CN" sz="2000" b="1" dirty="0">
              <a:ln w="0"/>
              <a:ea typeface="Helvetica" charset="0"/>
              <a:cs typeface="Helvetica" charset="0"/>
            </a:endParaRPr>
          </a:p>
          <a:p>
            <a:pPr algn="ctr"/>
            <a:r>
              <a:rPr lang="en-US" altLang="zh-CN" sz="2000" b="1" dirty="0">
                <a:ln w="0"/>
                <a:ea typeface="Helvetica" charset="0"/>
                <a:cs typeface="Helvetica" charset="0"/>
              </a:rPr>
              <a:t>Relation</a:t>
            </a:r>
            <a:r>
              <a:rPr lang="zh-CN" altLang="en-US" sz="2000" b="1" dirty="0">
                <a:ln w="0"/>
                <a:ea typeface="Helvetica" charset="0"/>
                <a:cs typeface="Helvetica" charset="0"/>
              </a:rPr>
              <a:t> </a:t>
            </a:r>
            <a:r>
              <a:rPr lang="en-US" altLang="zh-CN" sz="2000" b="1" dirty="0">
                <a:ln w="0"/>
                <a:ea typeface="Helvetica" charset="0"/>
                <a:cs typeface="Helvetica" charset="0"/>
              </a:rPr>
              <a:t>Extraction</a:t>
            </a:r>
          </a:p>
          <a:p>
            <a:pPr algn="ctr"/>
            <a:r>
              <a:rPr lang="en-US" altLang="zh-CN" sz="2000" b="1" dirty="0">
                <a:ln w="0"/>
                <a:ea typeface="Helvetica" charset="0"/>
                <a:cs typeface="Helvetica" charset="0"/>
              </a:rPr>
              <a:t>(WWW’17)</a:t>
            </a:r>
            <a:endParaRPr lang="en-US" sz="2000" b="1" dirty="0">
              <a:ln w="0"/>
              <a:ea typeface="Helvetica" charset="0"/>
              <a:cs typeface="Helvetica" charset="0"/>
            </a:endParaRPr>
          </a:p>
        </p:txBody>
      </p:sp>
      <p:cxnSp>
        <p:nvCxnSpPr>
          <p:cNvPr id="41" name="Straight Connector 40"/>
          <p:cNvCxnSpPr/>
          <p:nvPr/>
        </p:nvCxnSpPr>
        <p:spPr>
          <a:xfrm flipH="1">
            <a:off x="1671196" y="4148622"/>
            <a:ext cx="3105997" cy="528255"/>
          </a:xfrm>
          <a:prstGeom prst="line">
            <a:avLst/>
          </a:prstGeom>
          <a:ln w="28575">
            <a:solidFill>
              <a:schemeClr val="accent2">
                <a:alpha val="4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315594" y="4083566"/>
            <a:ext cx="4537936" cy="593311"/>
          </a:xfrm>
          <a:prstGeom prst="line">
            <a:avLst/>
          </a:prstGeom>
          <a:ln w="28575">
            <a:solidFill>
              <a:schemeClr val="accent2">
                <a:alpha val="42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671196" y="1873039"/>
            <a:ext cx="8716198" cy="2401310"/>
            <a:chOff x="-198712" y="1719306"/>
            <a:chExt cx="10198636" cy="3332595"/>
          </a:xfrm>
        </p:grpSpPr>
        <p:sp>
          <p:nvSpPr>
            <p:cNvPr id="3" name="Curved Left Arrow 2"/>
            <p:cNvSpPr/>
            <p:nvPr/>
          </p:nvSpPr>
          <p:spPr>
            <a:xfrm rot="1146295">
              <a:off x="7694786" y="2895939"/>
              <a:ext cx="965232" cy="1706259"/>
            </a:xfrm>
            <a:prstGeom prst="curvedLeftArrow">
              <a:avLst>
                <a:gd name="adj1" fmla="val 16357"/>
                <a:gd name="adj2" fmla="val 50000"/>
                <a:gd name="adj3" fmla="val 25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8" name="Striped Right Arrow 17"/>
            <p:cNvSpPr/>
            <p:nvPr/>
          </p:nvSpPr>
          <p:spPr>
            <a:xfrm rot="10800000">
              <a:off x="2264393" y="3914395"/>
              <a:ext cx="3691988" cy="471209"/>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7" name="Striped Right Arrow 6"/>
            <p:cNvSpPr/>
            <p:nvPr/>
          </p:nvSpPr>
          <p:spPr>
            <a:xfrm>
              <a:off x="1776650" y="2060300"/>
              <a:ext cx="4685213" cy="471209"/>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sp>
          <p:nvSpPr>
            <p:cNvPr id="11" name="Rectangle 10"/>
            <p:cNvSpPr/>
            <p:nvPr/>
          </p:nvSpPr>
          <p:spPr>
            <a:xfrm>
              <a:off x="6461863" y="1719306"/>
              <a:ext cx="1910531" cy="11091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entity</a:t>
              </a:r>
              <a:r>
                <a:rPr lang="zh-CN" altLang="en-US" sz="2000" dirty="0">
                  <a:solidFill>
                    <a:schemeClr val="tx1"/>
                  </a:solidFill>
                </a:rPr>
                <a:t> </a:t>
              </a:r>
              <a:r>
                <a:rPr lang="en-US" altLang="zh-CN" sz="2000" dirty="0">
                  <a:solidFill>
                    <a:schemeClr val="tx1"/>
                  </a:solidFill>
                </a:rPr>
                <a:t>names </a:t>
              </a:r>
            </a:p>
            <a:p>
              <a:pPr algn="ctr"/>
              <a:r>
                <a:rPr lang="en-US" altLang="zh-CN" sz="2000" dirty="0">
                  <a:solidFill>
                    <a:schemeClr val="tx1"/>
                  </a:solidFill>
                </a:rPr>
                <a:t>&amp;</a:t>
              </a:r>
              <a:r>
                <a:rPr lang="zh-CN" altLang="en-US" sz="2000" dirty="0">
                  <a:solidFill>
                    <a:schemeClr val="tx1"/>
                  </a:solidFill>
                </a:rPr>
                <a:t> </a:t>
              </a:r>
              <a:r>
                <a:rPr lang="en-US" altLang="zh-CN" sz="2000" dirty="0">
                  <a:solidFill>
                    <a:schemeClr val="tx1"/>
                  </a:solidFill>
                </a:rPr>
                <a:t>context</a:t>
              </a:r>
              <a:r>
                <a:rPr lang="zh-CN" altLang="en-US" sz="2000" dirty="0">
                  <a:solidFill>
                    <a:schemeClr val="tx1"/>
                  </a:solidFill>
                </a:rPr>
                <a:t> </a:t>
              </a:r>
              <a:r>
                <a:rPr lang="en-US" altLang="zh-CN" sz="2000" dirty="0">
                  <a:solidFill>
                    <a:schemeClr val="tx1"/>
                  </a:solidFill>
                </a:rPr>
                <a:t>units</a:t>
              </a:r>
            </a:p>
          </p:txBody>
        </p:sp>
        <p:sp>
          <p:nvSpPr>
            <p:cNvPr id="15" name="Rectangle 14"/>
            <p:cNvSpPr/>
            <p:nvPr/>
          </p:nvSpPr>
          <p:spPr>
            <a:xfrm>
              <a:off x="5956384" y="3520270"/>
              <a:ext cx="1460751" cy="11777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i="1" dirty="0">
                  <a:solidFill>
                    <a:schemeClr val="tx1"/>
                  </a:solidFill>
                </a:rPr>
                <a:t>Partially-labeled</a:t>
              </a:r>
              <a:r>
                <a:rPr lang="zh-CN" altLang="en-US" sz="2000" dirty="0">
                  <a:solidFill>
                    <a:schemeClr val="tx1"/>
                  </a:solidFill>
                </a:rPr>
                <a:t> </a:t>
              </a:r>
              <a:r>
                <a:rPr lang="en-US" altLang="zh-CN" sz="2000" dirty="0">
                  <a:solidFill>
                    <a:schemeClr val="tx1"/>
                  </a:solidFill>
                </a:rPr>
                <a:t>corpus</a:t>
              </a:r>
              <a:endParaRPr lang="en-US" sz="2000" dirty="0">
                <a:solidFill>
                  <a:schemeClr val="tx1"/>
                </a:solidFill>
              </a:endParaRPr>
            </a:p>
          </p:txBody>
        </p:sp>
        <p:sp>
          <p:nvSpPr>
            <p:cNvPr id="17" name="Rounded Rectangle 16"/>
            <p:cNvSpPr/>
            <p:nvPr/>
          </p:nvSpPr>
          <p:spPr>
            <a:xfrm>
              <a:off x="2886688" y="3328491"/>
              <a:ext cx="2417968" cy="1500855"/>
            </a:xfrm>
            <a:prstGeom prst="roundRect">
              <a:avLst/>
            </a:prstGeom>
            <a:solidFill>
              <a:schemeClr val="accent1">
                <a:lumMod val="40000"/>
                <a:lumOff val="60000"/>
              </a:schemeClr>
            </a:solidFill>
            <a:ln w="41275">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dirty="0">
                  <a:solidFill>
                    <a:schemeClr val="tx1"/>
                  </a:solidFill>
                </a:rPr>
                <a:t>Learning</a:t>
              </a:r>
              <a:r>
                <a:rPr lang="zh-CN" altLang="en-US" sz="2000" dirty="0">
                  <a:solidFill>
                    <a:schemeClr val="tx1"/>
                  </a:solidFill>
                </a:rPr>
                <a:t> </a:t>
              </a:r>
              <a:r>
                <a:rPr lang="en-US" altLang="zh-CN" sz="2000" dirty="0">
                  <a:solidFill>
                    <a:schemeClr val="tx1"/>
                  </a:solidFill>
                </a:rPr>
                <a:t>Corpus-Specific</a:t>
              </a:r>
              <a:r>
                <a:rPr lang="zh-CN" altLang="en-US" sz="2000" dirty="0">
                  <a:solidFill>
                    <a:schemeClr val="tx1"/>
                  </a:solidFill>
                </a:rPr>
                <a:t> </a:t>
              </a:r>
              <a:r>
                <a:rPr lang="en-US" altLang="zh-CN" sz="2000" dirty="0">
                  <a:solidFill>
                    <a:schemeClr val="tx1"/>
                  </a:solidFill>
                </a:rPr>
                <a:t>Model</a:t>
              </a:r>
            </a:p>
            <a:p>
              <a:pPr algn="ctr"/>
              <a:r>
                <a:rPr lang="en-US" altLang="zh-CN" sz="1600" dirty="0">
                  <a:solidFill>
                    <a:schemeClr val="tx1">
                      <a:lumMod val="65000"/>
                      <a:lumOff val="35000"/>
                    </a:schemeClr>
                  </a:solidFill>
                </a:rPr>
                <a:t>(KDD’15,</a:t>
              </a:r>
              <a:r>
                <a:rPr lang="zh-CN" altLang="en-US" sz="1600" dirty="0">
                  <a:solidFill>
                    <a:schemeClr val="tx1">
                      <a:lumMod val="65000"/>
                      <a:lumOff val="35000"/>
                    </a:schemeClr>
                  </a:solidFill>
                </a:rPr>
                <a:t> </a:t>
              </a:r>
              <a:r>
                <a:rPr lang="en-US" altLang="zh-CN" sz="1600" dirty="0">
                  <a:solidFill>
                    <a:schemeClr val="tx1">
                      <a:lumMod val="65000"/>
                      <a:lumOff val="35000"/>
                    </a:schemeClr>
                  </a:solidFill>
                </a:rPr>
                <a:t>KDD’16,</a:t>
              </a:r>
              <a:r>
                <a:rPr lang="zh-CN" altLang="en-US" sz="1600" dirty="0">
                  <a:solidFill>
                    <a:schemeClr val="tx1">
                      <a:lumMod val="65000"/>
                      <a:lumOff val="35000"/>
                    </a:schemeClr>
                  </a:solidFill>
                </a:rPr>
                <a:t> </a:t>
              </a:r>
              <a:r>
                <a:rPr lang="en-US" altLang="zh-CN" sz="1600" dirty="0">
                  <a:solidFill>
                    <a:schemeClr val="tx1">
                      <a:lumMod val="65000"/>
                      <a:lumOff val="35000"/>
                    </a:schemeClr>
                  </a:solidFill>
                </a:rPr>
                <a:t>EMNLP’16,</a:t>
              </a:r>
              <a:r>
                <a:rPr lang="zh-CN" altLang="en-US" sz="1600" dirty="0">
                  <a:solidFill>
                    <a:schemeClr val="tx1">
                      <a:lumMod val="65000"/>
                      <a:lumOff val="35000"/>
                    </a:schemeClr>
                  </a:solidFill>
                </a:rPr>
                <a:t> </a:t>
              </a:r>
              <a:r>
                <a:rPr lang="en-US" altLang="zh-CN" sz="1600" dirty="0">
                  <a:solidFill>
                    <a:schemeClr val="tx1">
                      <a:lumMod val="65000"/>
                      <a:lumOff val="35000"/>
                    </a:schemeClr>
                  </a:solidFill>
                </a:rPr>
                <a:t>WWW’17)</a:t>
              </a:r>
              <a:endParaRPr lang="en-US" sz="1600" dirty="0">
                <a:solidFill>
                  <a:schemeClr val="tx1">
                    <a:lumMod val="65000"/>
                    <a:lumOff val="35000"/>
                  </a:schemeClr>
                </a:solidFill>
              </a:endParaRPr>
            </a:p>
          </p:txBody>
        </p:sp>
        <p:sp>
          <p:nvSpPr>
            <p:cNvPr id="22" name="Rectangle 21"/>
            <p:cNvSpPr/>
            <p:nvPr/>
          </p:nvSpPr>
          <p:spPr>
            <a:xfrm>
              <a:off x="-198712" y="3413542"/>
              <a:ext cx="2337644" cy="13209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Structures</a:t>
              </a:r>
              <a:r>
                <a:rPr lang="zh-CN" altLang="en-US" sz="2000" dirty="0">
                  <a:solidFill>
                    <a:schemeClr val="tx1"/>
                  </a:solidFill>
                </a:rPr>
                <a:t> </a:t>
              </a:r>
              <a:r>
                <a:rPr lang="en-US" altLang="zh-CN" sz="2000" dirty="0">
                  <a:solidFill>
                    <a:schemeClr val="tx1"/>
                  </a:solidFill>
                </a:rPr>
                <a:t>from</a:t>
              </a:r>
              <a:r>
                <a:rPr lang="zh-CN" altLang="en-US" sz="2000" dirty="0">
                  <a:solidFill>
                    <a:schemeClr val="tx1"/>
                  </a:solidFill>
                </a:rPr>
                <a:t> </a:t>
              </a:r>
              <a:r>
                <a:rPr lang="en-US" altLang="zh-CN" sz="2000" dirty="0">
                  <a:solidFill>
                    <a:schemeClr val="tx1"/>
                  </a:solidFill>
                </a:rPr>
                <a:t>the</a:t>
              </a:r>
              <a:r>
                <a:rPr lang="zh-CN" altLang="en-US" sz="2000" dirty="0">
                  <a:solidFill>
                    <a:schemeClr val="tx1"/>
                  </a:solidFill>
                </a:rPr>
                <a:t> </a:t>
              </a:r>
              <a:r>
                <a:rPr lang="en-US" altLang="zh-CN" sz="2000" dirty="0">
                  <a:solidFill>
                    <a:schemeClr val="tx1"/>
                  </a:solidFill>
                </a:rPr>
                <a:t>remaining</a:t>
              </a:r>
              <a:r>
                <a:rPr lang="zh-CN" altLang="en-US" sz="2000" dirty="0">
                  <a:solidFill>
                    <a:schemeClr val="tx1"/>
                  </a:solidFill>
                </a:rPr>
                <a:t> </a:t>
              </a:r>
              <a:r>
                <a:rPr lang="en-US" altLang="zh-CN" sz="2000" i="1" dirty="0">
                  <a:solidFill>
                    <a:schemeClr val="tx1"/>
                  </a:solidFill>
                </a:rPr>
                <a:t>unlabeled</a:t>
              </a:r>
              <a:r>
                <a:rPr lang="zh-CN" altLang="en-US" sz="2000" dirty="0">
                  <a:solidFill>
                    <a:schemeClr val="tx1"/>
                  </a:solidFill>
                </a:rPr>
                <a:t> </a:t>
              </a:r>
              <a:r>
                <a:rPr lang="en-US" altLang="zh-CN" sz="2000" dirty="0">
                  <a:solidFill>
                    <a:schemeClr val="tx1"/>
                  </a:solidFill>
                </a:rPr>
                <a:t>data</a:t>
              </a:r>
              <a:endParaRPr lang="en-US" sz="2000" dirty="0">
                <a:solidFill>
                  <a:schemeClr val="tx1"/>
                </a:solidFill>
              </a:endParaRPr>
            </a:p>
          </p:txBody>
        </p:sp>
        <p:pic>
          <p:nvPicPr>
            <p:cNvPr id="21" name="Picture 20"/>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8324068" y="2883023"/>
              <a:ext cx="1589188" cy="1240867"/>
            </a:xfrm>
            <a:prstGeom prst="rect">
              <a:avLst/>
            </a:prstGeom>
            <a:solidFill>
              <a:schemeClr val="bg1"/>
            </a:solidFill>
          </p:spPr>
        </p:pic>
        <p:sp>
          <p:nvSpPr>
            <p:cNvPr id="39" name="Rounded Rectangle 38"/>
            <p:cNvSpPr/>
            <p:nvPr/>
          </p:nvSpPr>
          <p:spPr>
            <a:xfrm>
              <a:off x="2884168" y="3336721"/>
              <a:ext cx="2351431" cy="1492625"/>
            </a:xfrm>
            <a:prstGeom prst="roundRect">
              <a:avLst/>
            </a:prstGeom>
            <a:noFill/>
            <a:ln w="79375">
              <a:solidFill>
                <a:schemeClr val="accent2">
                  <a:lumMod val="60000"/>
                  <a:lumOff val="4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dirty="0">
                <a:solidFill>
                  <a:schemeClr val="tx1">
                    <a:lumMod val="65000"/>
                    <a:lumOff val="35000"/>
                  </a:schemeClr>
                </a:solidFill>
              </a:endParaRPr>
            </a:p>
          </p:txBody>
        </p:sp>
        <p:sp>
          <p:nvSpPr>
            <p:cNvPr id="19" name="TextBox 18"/>
            <p:cNvSpPr txBox="1"/>
            <p:nvPr/>
          </p:nvSpPr>
          <p:spPr>
            <a:xfrm>
              <a:off x="8372394" y="4069480"/>
              <a:ext cx="1627530" cy="982421"/>
            </a:xfrm>
            <a:prstGeom prst="rect">
              <a:avLst/>
            </a:prstGeom>
            <a:solidFill>
              <a:srgbClr val="FFFF00"/>
            </a:solidFill>
          </p:spPr>
          <p:txBody>
            <a:bodyPr wrap="none" rtlCol="0">
              <a:spAutoFit/>
            </a:bodyPr>
            <a:lstStyle/>
            <a:p>
              <a:pPr algn="ctr"/>
              <a:r>
                <a:rPr lang="en-US" altLang="zh-CN" sz="2000" dirty="0">
                  <a:ea typeface="Helvetica" charset="0"/>
                  <a:cs typeface="Helvetica" charset="0"/>
                </a:rPr>
                <a:t>Knowledge</a:t>
              </a:r>
              <a:r>
                <a:rPr lang="zh-CN" altLang="en-US" sz="2000" dirty="0">
                  <a:ea typeface="Helvetica" charset="0"/>
                  <a:cs typeface="Helvetica" charset="0"/>
                </a:rPr>
                <a:t> </a:t>
              </a:r>
              <a:endParaRPr lang="en-US" altLang="zh-CN" sz="2000" dirty="0">
                <a:ea typeface="Helvetica" charset="0"/>
                <a:cs typeface="Helvetica" charset="0"/>
              </a:endParaRPr>
            </a:p>
            <a:p>
              <a:pPr algn="ctr"/>
              <a:r>
                <a:rPr lang="en-US" altLang="zh-CN" sz="2000" dirty="0">
                  <a:ea typeface="Helvetica" charset="0"/>
                  <a:cs typeface="Helvetica" charset="0"/>
                </a:rPr>
                <a:t>bases</a:t>
              </a:r>
              <a:endParaRPr lang="en-US" sz="2000" dirty="0">
                <a:ea typeface="Helvetica" charset="0"/>
                <a:cs typeface="Helvetica" charset="0"/>
              </a:endParaRPr>
            </a:p>
          </p:txBody>
        </p:sp>
      </p:grpSp>
      <p:sp>
        <p:nvSpPr>
          <p:cNvPr id="28" name="Striped Right Arrow 27"/>
          <p:cNvSpPr/>
          <p:nvPr/>
        </p:nvSpPr>
        <p:spPr>
          <a:xfrm>
            <a:off x="7546098" y="4987208"/>
            <a:ext cx="472688" cy="454047"/>
          </a:xfrm>
          <a:prstGeom prst="stripedRightArrow">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25" name="Title 1"/>
          <p:cNvSpPr>
            <a:spLocks noGrp="1"/>
          </p:cNvSpPr>
          <p:nvPr>
            <p:ph type="title"/>
          </p:nvPr>
        </p:nvSpPr>
        <p:spPr>
          <a:xfrm>
            <a:off x="0" y="221676"/>
            <a:ext cx="12191999" cy="738909"/>
          </a:xfrm>
        </p:spPr>
        <p:txBody>
          <a:bodyPr anchor="ctr">
            <a:noAutofit/>
          </a:bodyPr>
          <a:lstStyle/>
          <a:p>
            <a:r>
              <a:rPr lang="en-US" altLang="zh-CN" sz="4000" dirty="0">
                <a:solidFill>
                  <a:schemeClr val="tx1">
                    <a:lumMod val="75000"/>
                    <a:lumOff val="25000"/>
                  </a:schemeClr>
                </a:solidFill>
              </a:rPr>
              <a:t>Corpus</a:t>
            </a:r>
            <a:r>
              <a:rPr lang="zh-CN" altLang="en-US" sz="4000" dirty="0">
                <a:solidFill>
                  <a:schemeClr val="tx1">
                    <a:lumMod val="75000"/>
                    <a:lumOff val="25000"/>
                  </a:schemeClr>
                </a:solidFill>
              </a:rPr>
              <a:t> </a:t>
            </a:r>
            <a:r>
              <a:rPr lang="en-US" altLang="zh-CN" sz="4000" dirty="0">
                <a:solidFill>
                  <a:schemeClr val="tx1">
                    <a:lumMod val="75000"/>
                    <a:lumOff val="25000"/>
                  </a:schemeClr>
                </a:solidFill>
              </a:rPr>
              <a:t>to</a:t>
            </a:r>
            <a:r>
              <a:rPr lang="zh-CN" altLang="en-US" sz="4000" dirty="0">
                <a:solidFill>
                  <a:schemeClr val="tx1">
                    <a:lumMod val="75000"/>
                    <a:lumOff val="25000"/>
                  </a:schemeClr>
                </a:solidFill>
              </a:rPr>
              <a:t> </a:t>
            </a:r>
            <a:r>
              <a:rPr lang="en-US" altLang="zh-CN" sz="4000" dirty="0">
                <a:solidFill>
                  <a:schemeClr val="tx1">
                    <a:lumMod val="75000"/>
                    <a:lumOff val="25000"/>
                  </a:schemeClr>
                </a:solidFill>
              </a:rPr>
              <a:t>Structured</a:t>
            </a:r>
            <a:r>
              <a:rPr lang="zh-CN" altLang="en-US" sz="4000" dirty="0">
                <a:solidFill>
                  <a:schemeClr val="tx1">
                    <a:lumMod val="75000"/>
                    <a:lumOff val="25000"/>
                  </a:schemeClr>
                </a:solidFill>
              </a:rPr>
              <a:t> </a:t>
            </a:r>
            <a:r>
              <a:rPr lang="en-US" altLang="zh-CN" sz="4000" dirty="0">
                <a:solidFill>
                  <a:schemeClr val="tx1">
                    <a:lumMod val="75000"/>
                    <a:lumOff val="25000"/>
                  </a:schemeClr>
                </a:solidFill>
              </a:rPr>
              <a:t>Text:</a:t>
            </a:r>
            <a:r>
              <a:rPr lang="zh-CN" altLang="en-US" sz="4000" dirty="0">
                <a:solidFill>
                  <a:schemeClr val="tx1">
                    <a:lumMod val="75000"/>
                    <a:lumOff val="25000"/>
                  </a:schemeClr>
                </a:solidFill>
              </a:rPr>
              <a:t> </a:t>
            </a:r>
            <a:r>
              <a:rPr lang="en-US" altLang="zh-CN" sz="4000" dirty="0">
                <a:solidFill>
                  <a:schemeClr val="tx1">
                    <a:lumMod val="75000"/>
                    <a:lumOff val="25000"/>
                  </a:schemeClr>
                </a:solidFill>
              </a:rPr>
              <a:t>Our </a:t>
            </a:r>
            <a:r>
              <a:rPr lang="en-US" altLang="zh-CN" sz="4000" b="1" dirty="0">
                <a:solidFill>
                  <a:schemeClr val="tx1">
                    <a:lumMod val="75000"/>
                    <a:lumOff val="25000"/>
                  </a:schemeClr>
                </a:solidFill>
              </a:rPr>
              <a:t>Roadmap</a:t>
            </a:r>
          </a:p>
        </p:txBody>
      </p:sp>
      <p:sp>
        <p:nvSpPr>
          <p:cNvPr id="26" name="Flowchart: Multidocument 27"/>
          <p:cNvSpPr/>
          <p:nvPr/>
        </p:nvSpPr>
        <p:spPr>
          <a:xfrm>
            <a:off x="2112478" y="1717422"/>
            <a:ext cx="1145461" cy="1144074"/>
          </a:xfrm>
          <a:prstGeom prst="flowChartMultidocument">
            <a:avLst/>
          </a:prstGeom>
          <a:solidFill>
            <a:srgbClr val="FCE6D8"/>
          </a:solidFill>
          <a:ln w="12700">
            <a:solidFill>
              <a:schemeClr val="tx1">
                <a:lumMod val="65000"/>
                <a:lumOff val="3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CN" sz="2000" b="1" dirty="0">
                <a:solidFill>
                  <a:schemeClr val="tx1"/>
                </a:solidFill>
              </a:rPr>
              <a:t>Text</a:t>
            </a:r>
            <a:r>
              <a:rPr lang="zh-CN" altLang="en-US" sz="2000" dirty="0">
                <a:solidFill>
                  <a:schemeClr val="tx1"/>
                </a:solidFill>
              </a:rPr>
              <a:t> </a:t>
            </a:r>
            <a:r>
              <a:rPr lang="en-US" altLang="zh-CN" sz="2000" dirty="0">
                <a:solidFill>
                  <a:schemeClr val="tx1"/>
                </a:solidFill>
              </a:rPr>
              <a:t>corpus</a:t>
            </a:r>
            <a:endParaRPr lang="en-US" sz="2000" dirty="0">
              <a:solidFill>
                <a:schemeClr val="tx1"/>
              </a:solidFill>
            </a:endParaRPr>
          </a:p>
        </p:txBody>
      </p:sp>
      <p:sp>
        <p:nvSpPr>
          <p:cNvPr id="27" name="Rounded Rectangle 26"/>
          <p:cNvSpPr/>
          <p:nvPr/>
        </p:nvSpPr>
        <p:spPr>
          <a:xfrm>
            <a:off x="3940672" y="1811169"/>
            <a:ext cx="2740208" cy="916762"/>
          </a:xfrm>
          <a:prstGeom prst="roundRect">
            <a:avLst/>
          </a:prstGeom>
          <a:solidFill>
            <a:schemeClr val="accent1">
              <a:lumMod val="40000"/>
              <a:lumOff val="6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dirty="0">
                <a:solidFill>
                  <a:schemeClr val="tx1"/>
                </a:solidFill>
              </a:rPr>
              <a:t>Data-driven</a:t>
            </a:r>
            <a:r>
              <a:rPr lang="zh-CN" altLang="en-US" sz="2000" dirty="0">
                <a:solidFill>
                  <a:schemeClr val="tx1"/>
                </a:solidFill>
              </a:rPr>
              <a:t> </a:t>
            </a:r>
            <a:r>
              <a:rPr lang="en-US" altLang="zh-CN" sz="2000" dirty="0">
                <a:solidFill>
                  <a:schemeClr val="tx1"/>
                </a:solidFill>
              </a:rPr>
              <a:t>text</a:t>
            </a:r>
            <a:r>
              <a:rPr lang="zh-CN" altLang="en-US" sz="2000" dirty="0">
                <a:solidFill>
                  <a:schemeClr val="tx1"/>
                </a:solidFill>
              </a:rPr>
              <a:t> </a:t>
            </a:r>
            <a:r>
              <a:rPr lang="en-US" altLang="zh-CN" sz="2000" dirty="0">
                <a:solidFill>
                  <a:schemeClr val="tx1"/>
                </a:solidFill>
              </a:rPr>
              <a:t>segmentation</a:t>
            </a:r>
          </a:p>
          <a:p>
            <a:pPr algn="ctr"/>
            <a:r>
              <a:rPr lang="en-US" altLang="zh-CN" sz="1800" dirty="0">
                <a:solidFill>
                  <a:schemeClr val="tx1">
                    <a:lumMod val="65000"/>
                    <a:lumOff val="35000"/>
                  </a:schemeClr>
                </a:solidFill>
              </a:rPr>
              <a:t>(SIGMOD’15,</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WWW’16)</a:t>
            </a:r>
          </a:p>
        </p:txBody>
      </p:sp>
    </p:spTree>
    <p:extLst>
      <p:ext uri="{BB962C8B-B14F-4D97-AF65-F5344CB8AC3E}">
        <p14:creationId xmlns:p14="http://schemas.microsoft.com/office/powerpoint/2010/main" val="3261774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5" y="2"/>
            <a:ext cx="11369963" cy="1076332"/>
          </a:xfrm>
        </p:spPr>
        <p:txBody>
          <a:bodyPr>
            <a:normAutofit/>
          </a:bodyPr>
          <a:lstStyle/>
          <a:p>
            <a:pPr>
              <a:defRPr/>
            </a:pPr>
            <a:r>
              <a:rPr kumimoji="1" lang="en-US" altLang="zh-CN" b="1" dirty="0"/>
              <a:t>The </a:t>
            </a:r>
            <a:r>
              <a:rPr kumimoji="1" lang="en-US" altLang="zh-CN" b="1" dirty="0" err="1"/>
              <a:t>ClusType</a:t>
            </a:r>
            <a:r>
              <a:rPr kumimoji="1" lang="en-US" altLang="zh-CN" b="1" dirty="0"/>
              <a:t> Solution</a:t>
            </a:r>
            <a:endParaRPr lang="en-US" altLang="en-US" b="1" kern="0" dirty="0"/>
          </a:p>
        </p:txBody>
      </p:sp>
      <p:sp>
        <p:nvSpPr>
          <p:cNvPr id="5" name="矩形 9"/>
          <p:cNvSpPr/>
          <p:nvPr/>
        </p:nvSpPr>
        <p:spPr>
          <a:xfrm>
            <a:off x="609600" y="4514359"/>
            <a:ext cx="10871200" cy="1727200"/>
          </a:xfrm>
          <a:prstGeom prst="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black"/>
              </a:solidFill>
            </a:endParaRPr>
          </a:p>
        </p:txBody>
      </p:sp>
      <p:sp>
        <p:nvSpPr>
          <p:cNvPr id="6" name="矩形 8"/>
          <p:cNvSpPr/>
          <p:nvPr/>
        </p:nvSpPr>
        <p:spPr>
          <a:xfrm>
            <a:off x="609600" y="2990359"/>
            <a:ext cx="10871200" cy="1320800"/>
          </a:xfrm>
          <a:prstGeom prst="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black"/>
              </a:solidFill>
            </a:endParaRPr>
          </a:p>
        </p:txBody>
      </p:sp>
      <p:sp>
        <p:nvSpPr>
          <p:cNvPr id="7" name="矩形 7"/>
          <p:cNvSpPr/>
          <p:nvPr/>
        </p:nvSpPr>
        <p:spPr>
          <a:xfrm>
            <a:off x="609600" y="1466359"/>
            <a:ext cx="10871200" cy="1320800"/>
          </a:xfrm>
          <a:prstGeom prst="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black"/>
              </a:solidFill>
            </a:endParaRPr>
          </a:p>
        </p:txBody>
      </p:sp>
      <p:sp>
        <p:nvSpPr>
          <p:cNvPr id="8" name="内容占位符 2"/>
          <p:cNvSpPr>
            <a:spLocks noGrp="1"/>
          </p:cNvSpPr>
          <p:nvPr>
            <p:ph idx="1"/>
          </p:nvPr>
        </p:nvSpPr>
        <p:spPr>
          <a:xfrm>
            <a:off x="624422" y="1375892"/>
            <a:ext cx="10943167" cy="5272067"/>
          </a:xfrm>
        </p:spPr>
        <p:txBody>
          <a:bodyPr/>
          <a:lstStyle/>
          <a:p>
            <a:pPr marL="0" indent="0">
              <a:buNone/>
            </a:pPr>
            <a:r>
              <a:rPr lang="en-US" altLang="zh-CN" sz="2400" dirty="0"/>
              <a:t>Domain-agnostic phrase mining algorithm</a:t>
            </a:r>
            <a:r>
              <a:rPr lang="en-US" altLang="zh-CN" sz="2400" dirty="0">
                <a:solidFill>
                  <a:srgbClr val="000000"/>
                </a:solidFill>
              </a:rPr>
              <a:t>: Extracts candidate entity mentions with</a:t>
            </a:r>
            <a:r>
              <a:rPr lang="en-US" altLang="zh-CN" sz="2400" dirty="0">
                <a:solidFill>
                  <a:schemeClr val="accent2"/>
                </a:solidFill>
              </a:rPr>
              <a:t> minimal linguistic assumption</a:t>
            </a:r>
            <a:r>
              <a:rPr lang="en-US" altLang="zh-CN" sz="2400" dirty="0">
                <a:solidFill>
                  <a:srgbClr val="000000"/>
                </a:solidFill>
              </a:rPr>
              <a:t> </a:t>
            </a:r>
            <a:r>
              <a:rPr lang="zh-CN" altLang="en-US" sz="2400" dirty="0">
                <a:solidFill>
                  <a:srgbClr val="000000"/>
                </a:solidFill>
              </a:rPr>
              <a:t> </a:t>
            </a:r>
            <a:r>
              <a:rPr lang="zh-CN" altLang="en-US" sz="2400" dirty="0">
                <a:solidFill>
                  <a:srgbClr val="000000"/>
                </a:solidFill>
                <a:sym typeface="Wingdings"/>
              </a:rPr>
              <a:t> </a:t>
            </a:r>
            <a:r>
              <a:rPr lang="en-US" altLang="zh-CN" sz="2400" dirty="0">
                <a:solidFill>
                  <a:srgbClr val="000000"/>
                </a:solidFill>
                <a:sym typeface="Wingdings"/>
              </a:rPr>
              <a:t>address</a:t>
            </a:r>
            <a:r>
              <a:rPr lang="zh-CN" altLang="en-US" sz="2400" dirty="0">
                <a:solidFill>
                  <a:srgbClr val="000000"/>
                </a:solidFill>
                <a:sym typeface="Wingdings"/>
              </a:rPr>
              <a:t> </a:t>
            </a:r>
            <a:r>
              <a:rPr lang="en-US" altLang="zh-CN" sz="2400" dirty="0">
                <a:solidFill>
                  <a:srgbClr val="000000"/>
                </a:solidFill>
                <a:sym typeface="Wingdings"/>
              </a:rPr>
              <a:t>domain</a:t>
            </a:r>
            <a:r>
              <a:rPr lang="zh-CN" altLang="en-US" sz="2400" dirty="0">
                <a:solidFill>
                  <a:srgbClr val="000000"/>
                </a:solidFill>
                <a:sym typeface="Wingdings"/>
              </a:rPr>
              <a:t> </a:t>
            </a:r>
            <a:r>
              <a:rPr lang="en-US" altLang="zh-CN" sz="2400" dirty="0">
                <a:solidFill>
                  <a:srgbClr val="000000"/>
                </a:solidFill>
                <a:sym typeface="Wingdings"/>
              </a:rPr>
              <a:t>restriction</a:t>
            </a:r>
            <a:endParaRPr lang="en-US" altLang="zh-CN" sz="2400" dirty="0">
              <a:solidFill>
                <a:srgbClr val="000000"/>
              </a:solidFill>
            </a:endParaRPr>
          </a:p>
          <a:p>
            <a:pPr lvl="1"/>
            <a:r>
              <a:rPr lang="en-US" altLang="zh-CN" sz="2400" dirty="0">
                <a:solidFill>
                  <a:srgbClr val="000000"/>
                </a:solidFill>
              </a:rPr>
              <a:t>E.g.,</a:t>
            </a:r>
            <a:r>
              <a:rPr lang="zh-CN" altLang="en-US" sz="2400" dirty="0">
                <a:solidFill>
                  <a:srgbClr val="000000"/>
                </a:solidFill>
              </a:rPr>
              <a:t> </a:t>
            </a:r>
            <a:r>
              <a:rPr lang="en-US" altLang="zh-CN" sz="2400" dirty="0">
                <a:solidFill>
                  <a:srgbClr val="000000"/>
                </a:solidFill>
              </a:rPr>
              <a:t>part-of-speech</a:t>
            </a:r>
            <a:r>
              <a:rPr lang="zh-CN" altLang="en-US" sz="2400" dirty="0">
                <a:solidFill>
                  <a:srgbClr val="000000"/>
                </a:solidFill>
              </a:rPr>
              <a:t> </a:t>
            </a:r>
            <a:r>
              <a:rPr lang="en-US" altLang="zh-CN" sz="2400" dirty="0">
                <a:solidFill>
                  <a:srgbClr val="000000"/>
                </a:solidFill>
              </a:rPr>
              <a:t>(POS)</a:t>
            </a:r>
            <a:r>
              <a:rPr lang="zh-CN" altLang="en-US" sz="2400" dirty="0">
                <a:solidFill>
                  <a:srgbClr val="000000"/>
                </a:solidFill>
              </a:rPr>
              <a:t> </a:t>
            </a:r>
            <a:r>
              <a:rPr lang="en-US" altLang="zh-CN" sz="2400" dirty="0">
                <a:solidFill>
                  <a:srgbClr val="000000"/>
                </a:solidFill>
              </a:rPr>
              <a:t>tagging</a:t>
            </a:r>
            <a:r>
              <a:rPr lang="zh-CN" altLang="en-US" sz="2400" dirty="0">
                <a:solidFill>
                  <a:srgbClr val="000000"/>
                </a:solidFill>
              </a:rPr>
              <a:t> </a:t>
            </a:r>
            <a:r>
              <a:rPr lang="en-US" altLang="zh-CN" sz="2400" dirty="0">
                <a:solidFill>
                  <a:srgbClr val="000000"/>
                </a:solidFill>
              </a:rPr>
              <a:t>&lt;&lt;</a:t>
            </a:r>
            <a:r>
              <a:rPr lang="zh-CN" altLang="en-US" sz="2400" dirty="0">
                <a:solidFill>
                  <a:srgbClr val="000000"/>
                </a:solidFill>
              </a:rPr>
              <a:t> </a:t>
            </a:r>
            <a:r>
              <a:rPr lang="en-US" altLang="zh-CN" sz="2400" dirty="0">
                <a:solidFill>
                  <a:srgbClr val="000000"/>
                </a:solidFill>
              </a:rPr>
              <a:t>semantic</a:t>
            </a:r>
            <a:r>
              <a:rPr lang="zh-CN" altLang="en-US" sz="2400" dirty="0">
                <a:solidFill>
                  <a:srgbClr val="000000"/>
                </a:solidFill>
              </a:rPr>
              <a:t> </a:t>
            </a:r>
            <a:r>
              <a:rPr lang="en-US" altLang="zh-CN" sz="2400" dirty="0">
                <a:solidFill>
                  <a:srgbClr val="000000"/>
                </a:solidFill>
              </a:rPr>
              <a:t>parsing</a:t>
            </a:r>
          </a:p>
          <a:p>
            <a:pPr lvl="1"/>
            <a:endParaRPr lang="en-US" altLang="zh-CN" sz="2400" dirty="0">
              <a:solidFill>
                <a:srgbClr val="000000"/>
              </a:solidFill>
            </a:endParaRPr>
          </a:p>
          <a:p>
            <a:pPr marL="0" indent="0">
              <a:buNone/>
            </a:pPr>
            <a:r>
              <a:rPr lang="en-US" altLang="zh-CN" sz="2400" dirty="0">
                <a:solidFill>
                  <a:srgbClr val="000000"/>
                </a:solidFill>
              </a:rPr>
              <a:t>Do not simply merge entity mentions with </a:t>
            </a:r>
            <a:r>
              <a:rPr lang="en-US" altLang="zh-CN" sz="2400" i="1" dirty="0">
                <a:solidFill>
                  <a:srgbClr val="000000"/>
                </a:solidFill>
              </a:rPr>
              <a:t>identical surface names</a:t>
            </a:r>
          </a:p>
          <a:p>
            <a:pPr lvl="1"/>
            <a:r>
              <a:rPr lang="en-US" altLang="zh-CN" sz="2400" dirty="0">
                <a:solidFill>
                  <a:srgbClr val="000000"/>
                </a:solidFill>
              </a:rPr>
              <a:t>Model </a:t>
            </a:r>
            <a:r>
              <a:rPr lang="en-US" altLang="zh-CN" sz="2400" dirty="0">
                <a:solidFill>
                  <a:srgbClr val="C0504D"/>
                </a:solidFill>
                <a:cs typeface="Garamond"/>
              </a:rPr>
              <a:t>each</a:t>
            </a:r>
            <a:r>
              <a:rPr lang="en-US" altLang="zh-CN" sz="2400" i="1" dirty="0">
                <a:solidFill>
                  <a:srgbClr val="C0504D"/>
                </a:solidFill>
                <a:cs typeface="Garamond"/>
              </a:rPr>
              <a:t> </a:t>
            </a:r>
            <a:r>
              <a:rPr lang="en-US" altLang="zh-CN" sz="2400" dirty="0">
                <a:solidFill>
                  <a:srgbClr val="C0504D"/>
                </a:solidFill>
              </a:rPr>
              <a:t>mention </a:t>
            </a:r>
            <a:r>
              <a:rPr lang="en-US" altLang="zh-CN" sz="2400" dirty="0">
                <a:solidFill>
                  <a:srgbClr val="000000"/>
                </a:solidFill>
              </a:rPr>
              <a:t>based on its</a:t>
            </a:r>
            <a:r>
              <a:rPr lang="zh-CN" altLang="en-US" sz="2400" dirty="0">
                <a:solidFill>
                  <a:srgbClr val="000000"/>
                </a:solidFill>
              </a:rPr>
              <a:t> </a:t>
            </a:r>
            <a:r>
              <a:rPr lang="en-US" altLang="zh-CN" sz="2400" dirty="0">
                <a:solidFill>
                  <a:srgbClr val="C0504D"/>
                </a:solidFill>
              </a:rPr>
              <a:t>surface name </a:t>
            </a:r>
            <a:r>
              <a:rPr lang="en-US" altLang="zh-CN" sz="2400" dirty="0">
                <a:solidFill>
                  <a:srgbClr val="000000"/>
                </a:solidFill>
              </a:rPr>
              <a:t>and </a:t>
            </a:r>
            <a:r>
              <a:rPr lang="en-US" altLang="zh-CN" sz="2400" dirty="0">
                <a:solidFill>
                  <a:srgbClr val="C0504D"/>
                </a:solidFill>
              </a:rPr>
              <a:t>context</a:t>
            </a:r>
            <a:r>
              <a:rPr lang="en-US" altLang="zh-CN" sz="2400" dirty="0"/>
              <a:t>,</a:t>
            </a:r>
            <a:r>
              <a:rPr lang="zh-CN" altLang="en-US" sz="2400" dirty="0"/>
              <a:t> </a:t>
            </a:r>
            <a:r>
              <a:rPr lang="en-US" altLang="zh-CN" sz="2400" dirty="0"/>
              <a:t>in</a:t>
            </a:r>
            <a:r>
              <a:rPr lang="zh-CN" altLang="en-US" sz="2400" dirty="0"/>
              <a:t> </a:t>
            </a:r>
            <a:r>
              <a:rPr lang="en-US" altLang="zh-CN" sz="2400" dirty="0"/>
              <a:t>a</a:t>
            </a:r>
            <a:r>
              <a:rPr lang="zh-CN" altLang="en-US" sz="2400" dirty="0"/>
              <a:t> </a:t>
            </a:r>
            <a:r>
              <a:rPr lang="en-US" altLang="zh-CN" sz="2400" dirty="0"/>
              <a:t>scalable</a:t>
            </a:r>
            <a:r>
              <a:rPr lang="zh-CN" altLang="en-US" sz="2400" dirty="0"/>
              <a:t> </a:t>
            </a:r>
            <a:r>
              <a:rPr lang="en-US" altLang="zh-CN" sz="2400" dirty="0"/>
              <a:t>way</a:t>
            </a:r>
          </a:p>
          <a:p>
            <a:pPr marL="0" indent="0">
              <a:buNone/>
            </a:pPr>
            <a:r>
              <a:rPr lang="en-US" altLang="zh-CN" sz="2400" b="0" dirty="0">
                <a:solidFill>
                  <a:srgbClr val="000000"/>
                </a:solidFill>
                <a:sym typeface="Wingdings"/>
              </a:rPr>
              <a:t>	 </a:t>
            </a:r>
            <a:r>
              <a:rPr lang="en-US" altLang="zh-CN" sz="2400" dirty="0">
                <a:solidFill>
                  <a:srgbClr val="000000"/>
                </a:solidFill>
                <a:sym typeface="Wingdings"/>
              </a:rPr>
              <a:t>address name ambiguity</a:t>
            </a:r>
            <a:endParaRPr lang="en-US" altLang="zh-CN" sz="2400" dirty="0">
              <a:solidFill>
                <a:srgbClr val="000000"/>
              </a:solidFill>
            </a:endParaRPr>
          </a:p>
          <a:p>
            <a:endParaRPr lang="en-US" altLang="zh-CN" sz="1100" dirty="0">
              <a:solidFill>
                <a:srgbClr val="000000"/>
              </a:solidFill>
            </a:endParaRPr>
          </a:p>
          <a:p>
            <a:pPr marL="0" indent="0">
              <a:buNone/>
            </a:pPr>
            <a:r>
              <a:rPr lang="en-US" altLang="zh-CN" sz="2400" dirty="0">
                <a:solidFill>
                  <a:srgbClr val="000000"/>
                </a:solidFill>
              </a:rPr>
              <a:t>Mine </a:t>
            </a:r>
            <a:r>
              <a:rPr lang="en-US" altLang="zh-CN" sz="2400" i="1" dirty="0">
                <a:solidFill>
                  <a:schemeClr val="accent2"/>
                </a:solidFill>
              </a:rPr>
              <a:t>relation phrase </a:t>
            </a:r>
            <a:r>
              <a:rPr lang="en-US" altLang="zh-CN" sz="2400" dirty="0">
                <a:solidFill>
                  <a:srgbClr val="000000"/>
                </a:solidFill>
              </a:rPr>
              <a:t>co-occurring with entity mentions; infer </a:t>
            </a:r>
            <a:r>
              <a:rPr lang="en-US" altLang="zh-CN" sz="2400" dirty="0">
                <a:solidFill>
                  <a:srgbClr val="C0504D"/>
                </a:solidFill>
              </a:rPr>
              <a:t>synonymous relation phrases</a:t>
            </a:r>
          </a:p>
          <a:p>
            <a:pPr lvl="1"/>
            <a:r>
              <a:rPr lang="en-US" altLang="zh-CN" sz="2400" dirty="0">
                <a:solidFill>
                  <a:srgbClr val="000000"/>
                </a:solidFill>
              </a:rPr>
              <a:t>Helps form connecting bridges among entities that do not share identical context, but share synonymous relation phrases </a:t>
            </a:r>
            <a:r>
              <a:rPr lang="en-US" altLang="zh-CN" sz="2400" dirty="0">
                <a:solidFill>
                  <a:srgbClr val="000000"/>
                </a:solidFill>
                <a:sym typeface="Wingdings"/>
              </a:rPr>
              <a:t> </a:t>
            </a:r>
            <a:r>
              <a:rPr lang="en-US" altLang="zh-CN" sz="2400" b="1" dirty="0">
                <a:solidFill>
                  <a:srgbClr val="000000"/>
                </a:solidFill>
                <a:sym typeface="Wingdings"/>
              </a:rPr>
              <a:t>address context </a:t>
            </a:r>
            <a:r>
              <a:rPr lang="en-US" altLang="zh-CN" sz="2400" b="1" dirty="0" err="1">
                <a:solidFill>
                  <a:srgbClr val="000000"/>
                </a:solidFill>
                <a:sym typeface="Wingdings"/>
              </a:rPr>
              <a:t>sparsity</a:t>
            </a:r>
            <a:endParaRPr lang="en-US" altLang="zh-CN" sz="2400" b="1" dirty="0">
              <a:solidFill>
                <a:srgbClr val="000000"/>
              </a:solidFill>
            </a:endParaRPr>
          </a:p>
        </p:txBody>
      </p:sp>
    </p:spTree>
    <p:extLst>
      <p:ext uri="{BB962C8B-B14F-4D97-AF65-F5344CB8AC3E}">
        <p14:creationId xmlns:p14="http://schemas.microsoft.com/office/powerpoint/2010/main" val="77090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5241"/>
          </a:xfrm>
        </p:spPr>
        <p:txBody>
          <a:bodyPr>
            <a:noAutofit/>
          </a:bodyPr>
          <a:lstStyle/>
          <a:p>
            <a:pPr>
              <a:defRPr/>
            </a:pPr>
            <a:r>
              <a:rPr kumimoji="1" lang="en-US" altLang="zh-CN" sz="3600" b="1" dirty="0">
                <a:effectLst>
                  <a:outerShdw blurRad="50800" dist="38100" dir="2700000" algn="tl" rotWithShape="0">
                    <a:prstClr val="black">
                      <a:alpha val="40000"/>
                    </a:prstClr>
                  </a:outerShdw>
                </a:effectLst>
              </a:rPr>
              <a:t>The </a:t>
            </a:r>
            <a:r>
              <a:rPr kumimoji="1" lang="en-US" altLang="zh-CN" sz="3600" b="1" dirty="0" err="1">
                <a:effectLst>
                  <a:outerShdw blurRad="50800" dist="38100" dir="2700000" algn="tl" rotWithShape="0">
                    <a:prstClr val="black">
                      <a:alpha val="40000"/>
                    </a:prstClr>
                  </a:outerShdw>
                </a:effectLst>
              </a:rPr>
              <a:t>ClusType</a:t>
            </a:r>
            <a:r>
              <a:rPr kumimoji="1" lang="en-US" altLang="zh-CN" sz="3600" b="1" dirty="0">
                <a:effectLst>
                  <a:outerShdw blurRad="50800" dist="38100" dir="2700000" algn="tl" rotWithShape="0">
                    <a:prstClr val="black">
                      <a:alpha val="40000"/>
                    </a:prstClr>
                  </a:outerShdw>
                </a:effectLst>
              </a:rPr>
              <a:t> Framework: Phrase Segmentation and Heterogeneous Graph Construction</a:t>
            </a:r>
            <a:endParaRPr lang="en-US" altLang="en-US" sz="36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578400" y="1186010"/>
            <a:ext cx="10915261" cy="1663364"/>
          </a:xfrm>
        </p:spPr>
        <p:txBody>
          <a:bodyPr/>
          <a:lstStyle/>
          <a:p>
            <a:r>
              <a:rPr lang="en-US" altLang="zh-CN" sz="2400" dirty="0">
                <a:solidFill>
                  <a:schemeClr val="accent2"/>
                </a:solidFill>
              </a:rPr>
              <a:t>POS-constrained</a:t>
            </a:r>
            <a:r>
              <a:rPr lang="zh-CN" altLang="en-US" sz="2400" dirty="0">
                <a:solidFill>
                  <a:schemeClr val="accent2"/>
                </a:solidFill>
              </a:rPr>
              <a:t> </a:t>
            </a:r>
            <a:r>
              <a:rPr lang="en-US" altLang="zh-CN" sz="2400" dirty="0">
                <a:solidFill>
                  <a:schemeClr val="accent2"/>
                </a:solidFill>
              </a:rPr>
              <a:t>phrase</a:t>
            </a:r>
            <a:r>
              <a:rPr lang="zh-CN" altLang="en-US" sz="2400" dirty="0">
                <a:solidFill>
                  <a:schemeClr val="accent2"/>
                </a:solidFill>
              </a:rPr>
              <a:t> </a:t>
            </a:r>
            <a:r>
              <a:rPr lang="en-US" altLang="zh-CN" sz="2400" dirty="0">
                <a:solidFill>
                  <a:schemeClr val="accent2"/>
                </a:solidFill>
              </a:rPr>
              <a:t>segmentation</a:t>
            </a:r>
            <a:r>
              <a:rPr lang="zh-CN" altLang="en-US" sz="2400" dirty="0">
                <a:solidFill>
                  <a:schemeClr val="accent2"/>
                </a:solidFill>
              </a:rPr>
              <a:t> </a:t>
            </a:r>
            <a:r>
              <a:rPr lang="en-US" altLang="zh-CN" sz="2400" dirty="0">
                <a:solidFill>
                  <a:srgbClr val="000000"/>
                </a:solidFill>
              </a:rPr>
              <a:t>for</a:t>
            </a:r>
            <a:r>
              <a:rPr lang="zh-CN" altLang="en-US" sz="2400" dirty="0">
                <a:solidFill>
                  <a:srgbClr val="000000"/>
                </a:solidFill>
              </a:rPr>
              <a:t> </a:t>
            </a:r>
            <a:r>
              <a:rPr lang="en-US" altLang="zh-CN" sz="2400" dirty="0">
                <a:solidFill>
                  <a:srgbClr val="000000"/>
                </a:solidFill>
              </a:rPr>
              <a:t>mining</a:t>
            </a:r>
            <a:r>
              <a:rPr lang="zh-CN" altLang="en-US" sz="2400" dirty="0">
                <a:solidFill>
                  <a:srgbClr val="000000"/>
                </a:solidFill>
              </a:rPr>
              <a:t> </a:t>
            </a:r>
            <a:r>
              <a:rPr lang="en-US" altLang="zh-CN" sz="2400" dirty="0">
                <a:solidFill>
                  <a:srgbClr val="000000"/>
                </a:solidFill>
              </a:rPr>
              <a:t>candidate</a:t>
            </a:r>
            <a:r>
              <a:rPr lang="zh-CN" altLang="en-US" sz="2400" dirty="0">
                <a:solidFill>
                  <a:srgbClr val="000000"/>
                </a:solidFill>
              </a:rPr>
              <a:t> </a:t>
            </a:r>
            <a:r>
              <a:rPr lang="en-US" altLang="zh-CN" sz="2400" dirty="0">
                <a:solidFill>
                  <a:srgbClr val="000000"/>
                </a:solidFill>
              </a:rPr>
              <a:t>entity</a:t>
            </a:r>
            <a:r>
              <a:rPr lang="zh-CN" altLang="en-US" sz="2400" dirty="0">
                <a:solidFill>
                  <a:srgbClr val="000000"/>
                </a:solidFill>
              </a:rPr>
              <a:t> </a:t>
            </a:r>
            <a:r>
              <a:rPr lang="en-US" altLang="zh-CN" sz="2400" dirty="0">
                <a:solidFill>
                  <a:srgbClr val="000000"/>
                </a:solidFill>
              </a:rPr>
              <a:t>mentions</a:t>
            </a:r>
            <a:r>
              <a:rPr lang="zh-CN" altLang="en-US" sz="2400" dirty="0">
                <a:solidFill>
                  <a:srgbClr val="000000"/>
                </a:solidFill>
              </a:rPr>
              <a:t> </a:t>
            </a:r>
            <a:r>
              <a:rPr lang="en-US" altLang="zh-CN" sz="2400" dirty="0">
                <a:solidFill>
                  <a:srgbClr val="000000"/>
                </a:solidFill>
              </a:rPr>
              <a:t>and</a:t>
            </a:r>
            <a:r>
              <a:rPr lang="zh-CN" altLang="en-US" sz="2400" dirty="0">
                <a:solidFill>
                  <a:srgbClr val="000000"/>
                </a:solidFill>
              </a:rPr>
              <a:t> </a:t>
            </a:r>
            <a:r>
              <a:rPr lang="en-US" altLang="zh-CN" sz="2400" dirty="0">
                <a:solidFill>
                  <a:srgbClr val="000000"/>
                </a:solidFill>
              </a:rPr>
              <a:t>relation</a:t>
            </a:r>
            <a:r>
              <a:rPr lang="zh-CN" altLang="en-US" sz="2400" dirty="0">
                <a:solidFill>
                  <a:srgbClr val="000000"/>
                </a:solidFill>
              </a:rPr>
              <a:t> </a:t>
            </a:r>
            <a:r>
              <a:rPr lang="en-US" altLang="zh-CN" sz="2400" dirty="0">
                <a:solidFill>
                  <a:srgbClr val="000000"/>
                </a:solidFill>
              </a:rPr>
              <a:t>phrases,</a:t>
            </a:r>
            <a:r>
              <a:rPr lang="zh-CN" altLang="en-US" sz="2400" dirty="0">
                <a:solidFill>
                  <a:srgbClr val="000000"/>
                </a:solidFill>
              </a:rPr>
              <a:t> </a:t>
            </a:r>
            <a:r>
              <a:rPr lang="en-US" altLang="zh-CN" sz="2400" dirty="0">
                <a:solidFill>
                  <a:srgbClr val="000000"/>
                </a:solidFill>
              </a:rPr>
              <a:t>simultaneously</a:t>
            </a:r>
          </a:p>
          <a:p>
            <a:r>
              <a:rPr lang="en-US" altLang="zh-CN" sz="2400" dirty="0">
                <a:solidFill>
                  <a:srgbClr val="000000"/>
                </a:solidFill>
              </a:rPr>
              <a:t>Construct a </a:t>
            </a:r>
            <a:r>
              <a:rPr lang="en-US" altLang="zh-CN" sz="2400" dirty="0">
                <a:solidFill>
                  <a:schemeClr val="accent2"/>
                </a:solidFill>
              </a:rPr>
              <a:t>heterogeneous graph </a:t>
            </a:r>
            <a:r>
              <a:rPr lang="en-US" altLang="zh-CN" sz="2400" dirty="0">
                <a:solidFill>
                  <a:srgbClr val="000000"/>
                </a:solidFill>
              </a:rPr>
              <a:t>to represent available information in a unified form</a:t>
            </a:r>
          </a:p>
        </p:txBody>
      </p:sp>
      <p:sp>
        <p:nvSpPr>
          <p:cNvPr id="4" name="矩形 6"/>
          <p:cNvSpPr/>
          <p:nvPr/>
        </p:nvSpPr>
        <p:spPr>
          <a:xfrm>
            <a:off x="876795" y="2899111"/>
            <a:ext cx="3400611" cy="1184936"/>
          </a:xfrm>
          <a:prstGeom prst="rect">
            <a:avLst/>
          </a:prstGeom>
        </p:spPr>
        <p:style>
          <a:lnRef idx="2">
            <a:schemeClr val="accent1"/>
          </a:lnRef>
          <a:fillRef idx="1">
            <a:schemeClr val="lt1"/>
          </a:fillRef>
          <a:effectRef idx="0">
            <a:schemeClr val="accent1"/>
          </a:effectRef>
          <a:fontRef idx="minor">
            <a:schemeClr val="dk1"/>
          </a:fontRef>
        </p:style>
        <p:txBody>
          <a:bodyPr wrap="square" lIns="121912" tIns="60956" rIns="121912" bIns="60956">
            <a:spAutoFit/>
          </a:bodyPr>
          <a:lstStyle/>
          <a:p>
            <a:pPr defTabSz="1219140" fontAlgn="base">
              <a:spcBef>
                <a:spcPct val="0"/>
              </a:spcBef>
              <a:spcAft>
                <a:spcPct val="0"/>
              </a:spcAft>
            </a:pPr>
            <a:r>
              <a:rPr lang="en-US" altLang="zh-CN" sz="2300" dirty="0">
                <a:solidFill>
                  <a:prstClr val="black"/>
                </a:solidFill>
              </a:rPr>
              <a:t>Entity</a:t>
            </a:r>
            <a:r>
              <a:rPr lang="zh-CN" altLang="en-US" sz="2300" dirty="0">
                <a:solidFill>
                  <a:prstClr val="black"/>
                </a:solidFill>
              </a:rPr>
              <a:t> </a:t>
            </a:r>
            <a:r>
              <a:rPr lang="en-US" altLang="zh-CN" sz="2300" dirty="0">
                <a:solidFill>
                  <a:prstClr val="black"/>
                </a:solidFill>
              </a:rPr>
              <a:t>mentions</a:t>
            </a:r>
            <a:r>
              <a:rPr lang="zh-CN" altLang="en-US" sz="2300" dirty="0">
                <a:solidFill>
                  <a:prstClr val="black"/>
                </a:solidFill>
              </a:rPr>
              <a:t> </a:t>
            </a:r>
            <a:r>
              <a:rPr lang="en-US" altLang="zh-CN" sz="2300" dirty="0">
                <a:solidFill>
                  <a:prstClr val="black"/>
                </a:solidFill>
              </a:rPr>
              <a:t>are</a:t>
            </a:r>
            <a:r>
              <a:rPr lang="zh-CN" altLang="en-US" sz="2300" dirty="0">
                <a:solidFill>
                  <a:prstClr val="black"/>
                </a:solidFill>
              </a:rPr>
              <a:t> </a:t>
            </a:r>
            <a:r>
              <a:rPr lang="en-US" altLang="zh-CN" sz="2300" dirty="0">
                <a:solidFill>
                  <a:prstClr val="black"/>
                </a:solidFill>
              </a:rPr>
              <a:t>kept</a:t>
            </a:r>
            <a:r>
              <a:rPr lang="zh-CN" altLang="en-US" sz="2300" dirty="0">
                <a:solidFill>
                  <a:prstClr val="black"/>
                </a:solidFill>
              </a:rPr>
              <a:t> </a:t>
            </a:r>
            <a:r>
              <a:rPr lang="en-US" altLang="zh-CN" sz="2300" dirty="0">
                <a:solidFill>
                  <a:prstClr val="black"/>
                </a:solidFill>
              </a:rPr>
              <a:t>as</a:t>
            </a:r>
            <a:r>
              <a:rPr lang="zh-CN" altLang="en-US" sz="2300" dirty="0">
                <a:solidFill>
                  <a:prstClr val="black"/>
                </a:solidFill>
              </a:rPr>
              <a:t> </a:t>
            </a:r>
            <a:r>
              <a:rPr lang="en-US" altLang="zh-CN" sz="2300" dirty="0">
                <a:solidFill>
                  <a:prstClr val="black"/>
                </a:solidFill>
              </a:rPr>
              <a:t>individual</a:t>
            </a:r>
            <a:r>
              <a:rPr lang="zh-CN" altLang="en-US" sz="2300" dirty="0">
                <a:solidFill>
                  <a:prstClr val="black"/>
                </a:solidFill>
              </a:rPr>
              <a:t> </a:t>
            </a:r>
            <a:r>
              <a:rPr lang="en-US" altLang="zh-CN" sz="2300" dirty="0">
                <a:solidFill>
                  <a:prstClr val="black"/>
                </a:solidFill>
              </a:rPr>
              <a:t>objects</a:t>
            </a:r>
            <a:r>
              <a:rPr lang="zh-CN" altLang="en-US" sz="2300" dirty="0">
                <a:solidFill>
                  <a:prstClr val="black"/>
                </a:solidFill>
              </a:rPr>
              <a:t> </a:t>
            </a:r>
            <a:r>
              <a:rPr lang="en-US" altLang="zh-CN" sz="2300" b="1" dirty="0">
                <a:solidFill>
                  <a:prstClr val="black"/>
                </a:solidFill>
              </a:rPr>
              <a:t>to</a:t>
            </a:r>
            <a:r>
              <a:rPr lang="zh-CN" altLang="en-US" sz="2300" b="1" dirty="0">
                <a:solidFill>
                  <a:prstClr val="black"/>
                </a:solidFill>
              </a:rPr>
              <a:t> </a:t>
            </a:r>
            <a:r>
              <a:rPr lang="en-US" altLang="zh-CN" sz="2300" b="1" dirty="0">
                <a:solidFill>
                  <a:prstClr val="black"/>
                </a:solidFill>
              </a:rPr>
              <a:t>be</a:t>
            </a:r>
            <a:r>
              <a:rPr lang="zh-CN" altLang="en-US" sz="2300" dirty="0">
                <a:solidFill>
                  <a:prstClr val="black"/>
                </a:solidFill>
              </a:rPr>
              <a:t> </a:t>
            </a:r>
            <a:r>
              <a:rPr lang="en-US" altLang="zh-CN" sz="2300" b="1" dirty="0">
                <a:solidFill>
                  <a:prstClr val="black"/>
                </a:solidFill>
              </a:rPr>
              <a:t>disambiguated</a:t>
            </a:r>
          </a:p>
        </p:txBody>
      </p:sp>
      <p:sp>
        <p:nvSpPr>
          <p:cNvPr id="5" name="矩形 4"/>
          <p:cNvSpPr/>
          <p:nvPr/>
        </p:nvSpPr>
        <p:spPr>
          <a:xfrm>
            <a:off x="876794" y="4171617"/>
            <a:ext cx="3400612" cy="830993"/>
          </a:xfrm>
          <a:prstGeom prst="rect">
            <a:avLst/>
          </a:prstGeom>
        </p:spPr>
        <p:style>
          <a:lnRef idx="2">
            <a:schemeClr val="accent2"/>
          </a:lnRef>
          <a:fillRef idx="1">
            <a:schemeClr val="lt1"/>
          </a:fillRef>
          <a:effectRef idx="0">
            <a:schemeClr val="accent2"/>
          </a:effectRef>
          <a:fontRef idx="minor">
            <a:schemeClr val="dk1"/>
          </a:fontRef>
        </p:style>
        <p:txBody>
          <a:bodyPr wrap="square" lIns="121912" tIns="60956" rIns="121912" bIns="60956">
            <a:spAutoFit/>
          </a:bodyPr>
          <a:lstStyle/>
          <a:p>
            <a:pPr defTabSz="1219140" fontAlgn="base">
              <a:spcBef>
                <a:spcPct val="0"/>
              </a:spcBef>
              <a:spcAft>
                <a:spcPct val="0"/>
              </a:spcAft>
            </a:pPr>
            <a:r>
              <a:rPr lang="en-US" altLang="zh-CN" sz="2300" dirty="0">
                <a:solidFill>
                  <a:prstClr val="black"/>
                </a:solidFill>
              </a:rPr>
              <a:t>Linked</a:t>
            </a:r>
            <a:r>
              <a:rPr lang="zh-CN" altLang="en-US" sz="2300" dirty="0">
                <a:solidFill>
                  <a:prstClr val="black"/>
                </a:solidFill>
              </a:rPr>
              <a:t> </a:t>
            </a:r>
            <a:r>
              <a:rPr lang="en-US" altLang="zh-CN" sz="2300" dirty="0">
                <a:solidFill>
                  <a:prstClr val="black"/>
                </a:solidFill>
              </a:rPr>
              <a:t>to</a:t>
            </a:r>
            <a:r>
              <a:rPr lang="zh-CN" altLang="en-US" sz="2300" dirty="0">
                <a:solidFill>
                  <a:prstClr val="black"/>
                </a:solidFill>
              </a:rPr>
              <a:t> </a:t>
            </a:r>
            <a:r>
              <a:rPr lang="en-US" altLang="zh-CN" sz="2300" dirty="0">
                <a:solidFill>
                  <a:prstClr val="black"/>
                </a:solidFill>
              </a:rPr>
              <a:t>entity</a:t>
            </a:r>
            <a:r>
              <a:rPr lang="zh-CN" altLang="en-US" sz="2300" dirty="0">
                <a:solidFill>
                  <a:prstClr val="black"/>
                </a:solidFill>
              </a:rPr>
              <a:t> </a:t>
            </a:r>
            <a:r>
              <a:rPr lang="en-US" altLang="zh-CN" sz="2300" dirty="0">
                <a:solidFill>
                  <a:prstClr val="black"/>
                </a:solidFill>
              </a:rPr>
              <a:t>surface</a:t>
            </a:r>
            <a:r>
              <a:rPr lang="zh-CN" altLang="en-US" sz="2300" dirty="0">
                <a:solidFill>
                  <a:prstClr val="black"/>
                </a:solidFill>
              </a:rPr>
              <a:t> </a:t>
            </a:r>
            <a:r>
              <a:rPr lang="en-US" altLang="zh-CN" sz="2300" dirty="0">
                <a:solidFill>
                  <a:prstClr val="black"/>
                </a:solidFill>
              </a:rPr>
              <a:t>names</a:t>
            </a:r>
            <a:r>
              <a:rPr lang="zh-CN" altLang="en-US" sz="2300" dirty="0">
                <a:solidFill>
                  <a:prstClr val="black"/>
                </a:solidFill>
              </a:rPr>
              <a:t> </a:t>
            </a:r>
            <a:r>
              <a:rPr lang="en-US" altLang="zh-CN" sz="2300" dirty="0">
                <a:solidFill>
                  <a:prstClr val="black"/>
                </a:solidFill>
              </a:rPr>
              <a:t>&amp;</a:t>
            </a:r>
            <a:r>
              <a:rPr lang="zh-CN" altLang="en-US" sz="2300" dirty="0">
                <a:solidFill>
                  <a:prstClr val="black"/>
                </a:solidFill>
              </a:rPr>
              <a:t> </a:t>
            </a:r>
            <a:r>
              <a:rPr lang="en-US" altLang="zh-CN" sz="2300" dirty="0">
                <a:solidFill>
                  <a:prstClr val="black"/>
                </a:solidFill>
              </a:rPr>
              <a:t>relation</a:t>
            </a:r>
            <a:r>
              <a:rPr lang="zh-CN" altLang="en-US" sz="2300" dirty="0">
                <a:solidFill>
                  <a:prstClr val="black"/>
                </a:solidFill>
              </a:rPr>
              <a:t> </a:t>
            </a:r>
            <a:r>
              <a:rPr lang="en-US" altLang="zh-CN" sz="2300" dirty="0">
                <a:solidFill>
                  <a:prstClr val="black"/>
                </a:solidFill>
              </a:rPr>
              <a:t>phrases</a:t>
            </a:r>
          </a:p>
        </p:txBody>
      </p:sp>
      <p:pic>
        <p:nvPicPr>
          <p:cNvPr id="6" name="图片 5"/>
          <p:cNvPicPr>
            <a:picLocks noChangeAspect="1"/>
          </p:cNvPicPr>
          <p:nvPr/>
        </p:nvPicPr>
        <p:blipFill>
          <a:blip r:embed="rId2"/>
          <a:stretch>
            <a:fillRect/>
          </a:stretch>
        </p:blipFill>
        <p:spPr>
          <a:xfrm>
            <a:off x="4583953" y="2859843"/>
            <a:ext cx="6725381" cy="3454400"/>
          </a:xfrm>
          <a:prstGeom prst="rect">
            <a:avLst/>
          </a:prstGeom>
        </p:spPr>
      </p:pic>
      <p:sp>
        <p:nvSpPr>
          <p:cNvPr id="7" name="TextBox 6"/>
          <p:cNvSpPr txBox="1"/>
          <p:nvPr/>
        </p:nvSpPr>
        <p:spPr>
          <a:xfrm>
            <a:off x="905324" y="5088461"/>
            <a:ext cx="3382387" cy="1631216"/>
          </a:xfrm>
          <a:prstGeom prst="rect">
            <a:avLst/>
          </a:prstGeom>
          <a:solidFill>
            <a:srgbClr val="FFFF00"/>
          </a:solidFill>
          <a:ln>
            <a:solidFill>
              <a:srgbClr val="CCFFCC"/>
            </a:solidFill>
          </a:ln>
        </p:spPr>
        <p:txBody>
          <a:bodyPr wrap="square" rtlCol="0">
            <a:spAutoFit/>
          </a:bodyPr>
          <a:lstStyle/>
          <a:p>
            <a:pPr defTabSz="1219140" fontAlgn="base">
              <a:spcBef>
                <a:spcPct val="0"/>
              </a:spcBef>
              <a:spcAft>
                <a:spcPct val="0"/>
              </a:spcAft>
            </a:pPr>
            <a:r>
              <a:rPr lang="en-US" altLang="zh-CN" sz="2000" b="1" dirty="0">
                <a:solidFill>
                  <a:prstClr val="black"/>
                </a:solidFill>
                <a:cs typeface="Arial" pitchFamily="34" charset="0"/>
              </a:rPr>
              <a:t>Weight assignment</a:t>
            </a:r>
            <a:r>
              <a:rPr lang="en-US" altLang="zh-CN" sz="2000" dirty="0">
                <a:solidFill>
                  <a:prstClr val="black"/>
                </a:solidFill>
                <a:cs typeface="Arial" pitchFamily="34" charset="0"/>
              </a:rPr>
              <a:t>: The more two objects are likely to share the same</a:t>
            </a:r>
            <a:r>
              <a:rPr lang="zh-CN" altLang="en-US" sz="2000" dirty="0">
                <a:solidFill>
                  <a:prstClr val="black"/>
                </a:solidFill>
                <a:cs typeface="Arial" pitchFamily="34" charset="0"/>
              </a:rPr>
              <a:t> </a:t>
            </a:r>
            <a:r>
              <a:rPr lang="en-US" altLang="zh-CN" sz="2000" dirty="0">
                <a:solidFill>
                  <a:prstClr val="black"/>
                </a:solidFill>
                <a:cs typeface="Arial" pitchFamily="34" charset="0"/>
              </a:rPr>
              <a:t>label, the larger the weight will be associated with their connecting edge</a:t>
            </a:r>
          </a:p>
        </p:txBody>
      </p:sp>
    </p:spTree>
    <p:extLst>
      <p:ext uri="{BB962C8B-B14F-4D97-AF65-F5344CB8AC3E}">
        <p14:creationId xmlns:p14="http://schemas.microsoft.com/office/powerpoint/2010/main" val="6667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456"/>
            <a:ext cx="12192000" cy="673979"/>
          </a:xfrm>
        </p:spPr>
        <p:txBody>
          <a:bodyPr>
            <a:normAutofit fontScale="90000"/>
          </a:bodyPr>
          <a:lstStyle/>
          <a:p>
            <a:r>
              <a:rPr lang="en-US" dirty="0"/>
              <a:t>Information Extraction: Methodologies &amp; Applications</a:t>
            </a:r>
          </a:p>
        </p:txBody>
      </p:sp>
      <p:sp>
        <p:nvSpPr>
          <p:cNvPr id="3" name="Content Placeholder 2"/>
          <p:cNvSpPr>
            <a:spLocks noGrp="1"/>
          </p:cNvSpPr>
          <p:nvPr>
            <p:ph idx="1"/>
          </p:nvPr>
        </p:nvSpPr>
        <p:spPr>
          <a:xfrm>
            <a:off x="599541" y="1119559"/>
            <a:ext cx="11207759" cy="5671857"/>
          </a:xfrm>
        </p:spPr>
        <p:txBody>
          <a:bodyPr/>
          <a:lstStyle/>
          <a:p>
            <a:pPr>
              <a:spcBef>
                <a:spcPts val="200"/>
              </a:spcBef>
            </a:pPr>
            <a:r>
              <a:rPr lang="en-US" sz="2200" dirty="0"/>
              <a:t>Three different methodologies</a:t>
            </a:r>
          </a:p>
          <a:p>
            <a:pPr lvl="1">
              <a:spcBef>
                <a:spcPts val="200"/>
              </a:spcBef>
            </a:pPr>
            <a:r>
              <a:rPr lang="en-US" sz="2200" b="1" i="1" dirty="0"/>
              <a:t>Fully supervised </a:t>
            </a:r>
            <a:r>
              <a:rPr lang="en-US" sz="2200" dirty="0"/>
              <a:t>(traditional) </a:t>
            </a:r>
            <a:r>
              <a:rPr lang="en-US" sz="2200" b="1" dirty="0"/>
              <a:t>method</a:t>
            </a:r>
            <a:r>
              <a:rPr lang="en-US" sz="2200" dirty="0"/>
              <a:t>: The types of entities and the relationships among them to be learned are </a:t>
            </a:r>
            <a:r>
              <a:rPr lang="en-US" sz="2200" i="1" dirty="0"/>
              <a:t>pre-defined</a:t>
            </a:r>
            <a:r>
              <a:rPr lang="en-US" sz="2200" dirty="0"/>
              <a:t>, and tagged training data are available</a:t>
            </a:r>
          </a:p>
          <a:p>
            <a:pPr lvl="1">
              <a:spcBef>
                <a:spcPts val="200"/>
              </a:spcBef>
            </a:pPr>
            <a:r>
              <a:rPr lang="en-US" sz="2200" b="1" i="1" dirty="0"/>
              <a:t>Weakly supervised </a:t>
            </a:r>
            <a:r>
              <a:rPr lang="en-US" sz="2200" b="1" dirty="0"/>
              <a:t>methods</a:t>
            </a:r>
            <a:r>
              <a:rPr lang="en-US" sz="2200" dirty="0"/>
              <a:t>: Either expand a small set of initial relations, or use other knowledge bases from external sources to learn the relations in a corpus</a:t>
            </a:r>
          </a:p>
          <a:p>
            <a:pPr lvl="1">
              <a:spcBef>
                <a:spcPts val="200"/>
              </a:spcBef>
            </a:pPr>
            <a:r>
              <a:rPr lang="en-US" sz="2200" b="1" i="1" dirty="0"/>
              <a:t>Open </a:t>
            </a:r>
            <a:r>
              <a:rPr lang="en-US" sz="2200" b="1" dirty="0"/>
              <a:t>information extraction</a:t>
            </a:r>
            <a:r>
              <a:rPr lang="en-US" sz="2200" dirty="0"/>
              <a:t>: Unsupervised and has no idea about the types of entities to be mined up front</a:t>
            </a:r>
          </a:p>
          <a:p>
            <a:pPr>
              <a:spcBef>
                <a:spcPts val="200"/>
              </a:spcBef>
            </a:pPr>
            <a:r>
              <a:rPr lang="en-US" sz="2200" dirty="0"/>
              <a:t>Information extraction has broad applications</a:t>
            </a:r>
          </a:p>
          <a:p>
            <a:pPr lvl="1">
              <a:spcBef>
                <a:spcPts val="200"/>
              </a:spcBef>
            </a:pPr>
            <a:r>
              <a:rPr lang="en-US" sz="2200" i="1" dirty="0"/>
              <a:t>News tracking: </a:t>
            </a:r>
            <a:r>
              <a:rPr lang="en-US" sz="2200" dirty="0"/>
              <a:t>track events and interactions/relations between different entities</a:t>
            </a:r>
          </a:p>
          <a:p>
            <a:pPr lvl="1">
              <a:spcBef>
                <a:spcPts val="200"/>
              </a:spcBef>
            </a:pPr>
            <a:r>
              <a:rPr lang="en-US" sz="2200" i="1" dirty="0"/>
              <a:t>Counter-terrorism: </a:t>
            </a:r>
            <a:r>
              <a:rPr lang="en-US" sz="2200" dirty="0"/>
              <a:t>identify entities, organizations, events, and their relationships  </a:t>
            </a:r>
          </a:p>
          <a:p>
            <a:pPr lvl="1">
              <a:spcBef>
                <a:spcPts val="200"/>
              </a:spcBef>
            </a:pPr>
            <a:r>
              <a:rPr lang="en-US" sz="2200" i="1" dirty="0"/>
              <a:t>Business and financial intelligence: find e.g., </a:t>
            </a:r>
            <a:r>
              <a:rPr lang="en-US" sz="2200" dirty="0"/>
              <a:t>mergers, business agreements, …</a:t>
            </a:r>
          </a:p>
          <a:p>
            <a:pPr lvl="1">
              <a:spcBef>
                <a:spcPts val="200"/>
              </a:spcBef>
            </a:pPr>
            <a:r>
              <a:rPr lang="en-US" sz="2200" i="1" dirty="0"/>
              <a:t>Biomedical data: identify </a:t>
            </a:r>
            <a:r>
              <a:rPr lang="en-US" sz="2200" dirty="0"/>
              <a:t>genes, proteins, drugs, and diseases &amp; their relationships </a:t>
            </a:r>
          </a:p>
          <a:p>
            <a:pPr lvl="1">
              <a:spcBef>
                <a:spcPts val="200"/>
              </a:spcBef>
            </a:pPr>
            <a:r>
              <a:rPr lang="en-US" sz="2200" i="1" dirty="0"/>
              <a:t>Entity-oriented search:  </a:t>
            </a:r>
            <a:r>
              <a:rPr lang="en-US" sz="2200" dirty="0"/>
              <a:t>Search for persons, locations, and organizations</a:t>
            </a:r>
          </a:p>
          <a:p>
            <a:pPr lvl="1">
              <a:spcBef>
                <a:spcPts val="200"/>
              </a:spcBef>
            </a:pPr>
            <a:r>
              <a:rPr lang="en-US" sz="2200" i="1" dirty="0"/>
              <a:t>Question-answering systems: </a:t>
            </a:r>
            <a:r>
              <a:rPr lang="en-US" sz="2200" dirty="0"/>
              <a:t>Extract types of entities in Q and their relationships  </a:t>
            </a:r>
          </a:p>
          <a:p>
            <a:pPr lvl="1">
              <a:spcBef>
                <a:spcPts val="200"/>
              </a:spcBef>
            </a:pPr>
            <a:r>
              <a:rPr lang="en-US" sz="2200" i="1" dirty="0"/>
              <a:t>Scientific libraries: </a:t>
            </a:r>
            <a:r>
              <a:rPr lang="en-US" sz="2200" dirty="0"/>
              <a:t> Extract author, title, topic, …</a:t>
            </a:r>
          </a:p>
          <a:p>
            <a:pPr lvl="1">
              <a:spcBef>
                <a:spcPts val="200"/>
              </a:spcBef>
            </a:pPr>
            <a:r>
              <a:rPr lang="en-US" sz="2200" i="1" dirty="0"/>
              <a:t>Text segmentation: </a:t>
            </a:r>
            <a:r>
              <a:rPr lang="en-US" sz="2200" dirty="0"/>
              <a:t>Many existing NER algorithms can be used for text segmentation </a:t>
            </a:r>
          </a:p>
        </p:txBody>
      </p:sp>
    </p:spTree>
    <p:extLst>
      <p:ext uri="{BB962C8B-B14F-4D97-AF65-F5344CB8AC3E}">
        <p14:creationId xmlns:p14="http://schemas.microsoft.com/office/powerpoint/2010/main" val="591827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778" y="40808"/>
            <a:ext cx="11317111" cy="1045747"/>
          </a:xfrm>
        </p:spPr>
        <p:txBody>
          <a:bodyPr>
            <a:noAutofit/>
          </a:bodyPr>
          <a:lstStyle/>
          <a:p>
            <a:pPr>
              <a:defRPr/>
            </a:pPr>
            <a:r>
              <a:rPr kumimoji="1" lang="en-US" altLang="zh-CN" sz="3600" b="1" dirty="0">
                <a:effectLst>
                  <a:outerShdw blurRad="50800" dist="38100" dir="2700000" algn="tl" rotWithShape="0">
                    <a:prstClr val="black">
                      <a:alpha val="40000"/>
                    </a:prstClr>
                  </a:outerShdw>
                </a:effectLst>
              </a:rPr>
              <a:t>The </a:t>
            </a:r>
            <a:r>
              <a:rPr kumimoji="1" lang="en-US" altLang="zh-CN" sz="3600" b="1" dirty="0" err="1">
                <a:effectLst>
                  <a:outerShdw blurRad="50800" dist="38100" dir="2700000" algn="tl" rotWithShape="0">
                    <a:prstClr val="black">
                      <a:alpha val="40000"/>
                    </a:prstClr>
                  </a:outerShdw>
                </a:effectLst>
              </a:rPr>
              <a:t>ClusType</a:t>
            </a:r>
            <a:r>
              <a:rPr kumimoji="1" lang="en-US" altLang="zh-CN" sz="3600" b="1" dirty="0">
                <a:effectLst>
                  <a:outerShdw blurRad="50800" dist="38100" dir="2700000" algn="tl" rotWithShape="0">
                    <a:prstClr val="black">
                      <a:alpha val="40000"/>
                    </a:prstClr>
                  </a:outerShdw>
                </a:effectLst>
              </a:rPr>
              <a:t> Framework: Mutual Enhancement of Type Propagation and Relation Phrase Clustering</a:t>
            </a:r>
            <a:endParaRPr lang="en-US" altLang="en-US" sz="36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560711" y="1240822"/>
            <a:ext cx="10867377" cy="822593"/>
          </a:xfrm>
        </p:spPr>
        <p:txBody>
          <a:bodyPr/>
          <a:lstStyle/>
          <a:p>
            <a:r>
              <a:rPr lang="en-US" altLang="zh-CN" sz="2400" dirty="0"/>
              <a:t>With</a:t>
            </a:r>
            <a:r>
              <a:rPr lang="zh-CN" altLang="en-US" sz="2400" dirty="0"/>
              <a:t> </a:t>
            </a:r>
            <a:r>
              <a:rPr lang="en-US" altLang="zh-CN" sz="2400" dirty="0"/>
              <a:t>the</a:t>
            </a:r>
            <a:r>
              <a:rPr lang="zh-CN" altLang="en-US" sz="2400" dirty="0"/>
              <a:t> </a:t>
            </a:r>
            <a:r>
              <a:rPr lang="en-US" altLang="zh-CN" sz="2400" dirty="0"/>
              <a:t>constructed</a:t>
            </a:r>
            <a:r>
              <a:rPr lang="zh-CN" altLang="en-US" sz="2400" dirty="0"/>
              <a:t> </a:t>
            </a:r>
            <a:r>
              <a:rPr lang="en-US" altLang="zh-CN" sz="2400" dirty="0"/>
              <a:t>graph,</a:t>
            </a:r>
            <a:r>
              <a:rPr lang="zh-CN" altLang="en-US" sz="2400" dirty="0"/>
              <a:t> </a:t>
            </a:r>
            <a:r>
              <a:rPr lang="en-US" altLang="zh-CN" sz="2400" dirty="0"/>
              <a:t>formulate</a:t>
            </a:r>
            <a:r>
              <a:rPr lang="zh-CN" altLang="en-US" sz="2400" dirty="0"/>
              <a:t> </a:t>
            </a:r>
            <a:r>
              <a:rPr lang="en-US" altLang="zh-CN" sz="2400" dirty="0"/>
              <a:t>a</a:t>
            </a:r>
            <a:r>
              <a:rPr lang="zh-CN" altLang="en-US" sz="2400" dirty="0"/>
              <a:t> </a:t>
            </a:r>
            <a:r>
              <a:rPr lang="en-US" altLang="zh-CN" sz="2400" dirty="0">
                <a:solidFill>
                  <a:srgbClr val="C0504D"/>
                </a:solidFill>
              </a:rPr>
              <a:t>graph-based</a:t>
            </a:r>
            <a:r>
              <a:rPr lang="zh-CN" altLang="en-US" sz="2400" dirty="0">
                <a:solidFill>
                  <a:srgbClr val="C0504D"/>
                </a:solidFill>
              </a:rPr>
              <a:t> </a:t>
            </a:r>
            <a:r>
              <a:rPr lang="en-US" altLang="zh-CN" sz="2400" dirty="0">
                <a:solidFill>
                  <a:srgbClr val="C0504D"/>
                </a:solidFill>
              </a:rPr>
              <a:t>semi-supervised</a:t>
            </a:r>
            <a:r>
              <a:rPr lang="zh-CN" altLang="en-US" sz="2400" dirty="0">
                <a:solidFill>
                  <a:srgbClr val="C0504D"/>
                </a:solidFill>
              </a:rPr>
              <a:t> </a:t>
            </a:r>
            <a:r>
              <a:rPr lang="en-US" altLang="zh-CN" sz="2400" dirty="0">
                <a:solidFill>
                  <a:srgbClr val="C0504D"/>
                </a:solidFill>
              </a:rPr>
              <a:t>learning</a:t>
            </a:r>
            <a:r>
              <a:rPr lang="zh-CN" altLang="en-US" sz="2400" dirty="0">
                <a:solidFill>
                  <a:srgbClr val="C0504D"/>
                </a:solidFill>
              </a:rPr>
              <a:t> </a:t>
            </a:r>
            <a:r>
              <a:rPr lang="en-US" altLang="zh-CN" sz="2400" dirty="0">
                <a:solidFill>
                  <a:srgbClr val="C0504D"/>
                </a:solidFill>
              </a:rPr>
              <a:t>of</a:t>
            </a:r>
            <a:r>
              <a:rPr lang="zh-CN" altLang="en-US" sz="2400" dirty="0">
                <a:solidFill>
                  <a:srgbClr val="C0504D"/>
                </a:solidFill>
              </a:rPr>
              <a:t> </a:t>
            </a:r>
            <a:r>
              <a:rPr lang="en-US" altLang="zh-CN" sz="2400" dirty="0">
                <a:solidFill>
                  <a:srgbClr val="C0504D"/>
                </a:solidFill>
              </a:rPr>
              <a:t>two</a:t>
            </a:r>
            <a:r>
              <a:rPr lang="zh-CN" altLang="en-US" sz="2400" dirty="0">
                <a:solidFill>
                  <a:srgbClr val="C0504D"/>
                </a:solidFill>
              </a:rPr>
              <a:t> </a:t>
            </a:r>
            <a:r>
              <a:rPr lang="en-US" altLang="zh-CN" sz="2400" dirty="0">
                <a:solidFill>
                  <a:srgbClr val="C0504D"/>
                </a:solidFill>
              </a:rPr>
              <a:t>tasks</a:t>
            </a:r>
            <a:r>
              <a:rPr lang="zh-CN" altLang="en-US" sz="2400" dirty="0">
                <a:solidFill>
                  <a:srgbClr val="C0504D"/>
                </a:solidFill>
              </a:rPr>
              <a:t> </a:t>
            </a:r>
            <a:r>
              <a:rPr lang="en-US" altLang="zh-CN" sz="2400" dirty="0">
                <a:solidFill>
                  <a:srgbClr val="C0504D"/>
                </a:solidFill>
              </a:rPr>
              <a:t>jointly</a:t>
            </a:r>
            <a:r>
              <a:rPr lang="en-US" altLang="zh-CN" sz="2400" dirty="0">
                <a:solidFill>
                  <a:schemeClr val="accent2"/>
                </a:solidFill>
              </a:rPr>
              <a:t>:</a:t>
            </a:r>
          </a:p>
        </p:txBody>
      </p:sp>
      <p:sp>
        <p:nvSpPr>
          <p:cNvPr id="4" name="文本框 6"/>
          <p:cNvSpPr txBox="1"/>
          <p:nvPr/>
        </p:nvSpPr>
        <p:spPr>
          <a:xfrm>
            <a:off x="203200" y="2540325"/>
            <a:ext cx="5791200" cy="492440"/>
          </a:xfrm>
          <a:prstGeom prst="rect">
            <a:avLst/>
          </a:prstGeom>
        </p:spPr>
        <p:style>
          <a:lnRef idx="1">
            <a:schemeClr val="accent2"/>
          </a:lnRef>
          <a:fillRef idx="2">
            <a:schemeClr val="accent2"/>
          </a:fillRef>
          <a:effectRef idx="1">
            <a:schemeClr val="accent2"/>
          </a:effectRef>
          <a:fontRef idx="minor">
            <a:schemeClr val="dk1"/>
          </a:fontRef>
        </p:style>
        <p:txBody>
          <a:bodyPr wrap="square" lIns="121912" tIns="60956" rIns="121912" bIns="60956" rtlCol="0">
            <a:spAutoFit/>
          </a:bodyPr>
          <a:lstStyle/>
          <a:p>
            <a:pPr algn="ctr" defTabSz="1219140" fontAlgn="base">
              <a:spcBef>
                <a:spcPct val="0"/>
              </a:spcBef>
              <a:spcAft>
                <a:spcPct val="0"/>
              </a:spcAft>
            </a:pPr>
            <a:r>
              <a:rPr kumimoji="1" lang="en-US" altLang="zh-CN" sz="2400" b="1" dirty="0">
                <a:solidFill>
                  <a:prstClr val="black"/>
                </a:solidFill>
              </a:rPr>
              <a:t>Type</a:t>
            </a:r>
            <a:r>
              <a:rPr kumimoji="1" lang="zh-CN" altLang="en-US" sz="2400" b="1" dirty="0">
                <a:solidFill>
                  <a:prstClr val="black"/>
                </a:solidFill>
              </a:rPr>
              <a:t> </a:t>
            </a:r>
            <a:r>
              <a:rPr kumimoji="1" lang="en-US" altLang="zh-CN" sz="2400" b="1" dirty="0">
                <a:solidFill>
                  <a:prstClr val="black"/>
                </a:solidFill>
              </a:rPr>
              <a:t>propagation</a:t>
            </a:r>
            <a:r>
              <a:rPr kumimoji="1" lang="zh-CN" altLang="en-US" sz="2400" b="1" dirty="0">
                <a:solidFill>
                  <a:prstClr val="black"/>
                </a:solidFill>
              </a:rPr>
              <a:t> </a:t>
            </a:r>
            <a:r>
              <a:rPr kumimoji="1" lang="en-US" altLang="zh-CN" sz="2400" b="1" dirty="0">
                <a:solidFill>
                  <a:prstClr val="black"/>
                </a:solidFill>
              </a:rPr>
              <a:t>on</a:t>
            </a:r>
            <a:r>
              <a:rPr kumimoji="1" lang="zh-CN" altLang="en-US" sz="2400" b="1" dirty="0">
                <a:solidFill>
                  <a:prstClr val="black"/>
                </a:solidFill>
              </a:rPr>
              <a:t> </a:t>
            </a:r>
            <a:r>
              <a:rPr kumimoji="1" lang="en-US" altLang="zh-CN" sz="2400" b="1" dirty="0">
                <a:solidFill>
                  <a:prstClr val="black"/>
                </a:solidFill>
              </a:rPr>
              <a:t>heterogeneous</a:t>
            </a:r>
            <a:r>
              <a:rPr kumimoji="1" lang="zh-CN" altLang="en-US" sz="2400" b="1" dirty="0">
                <a:solidFill>
                  <a:prstClr val="black"/>
                </a:solidFill>
              </a:rPr>
              <a:t> </a:t>
            </a:r>
            <a:r>
              <a:rPr kumimoji="1" lang="en-US" altLang="zh-CN" sz="2400" b="1" dirty="0">
                <a:solidFill>
                  <a:prstClr val="black"/>
                </a:solidFill>
              </a:rPr>
              <a:t>graph</a:t>
            </a:r>
            <a:endParaRPr kumimoji="1" lang="zh-CN" altLang="en-US" sz="2400" b="1" dirty="0">
              <a:solidFill>
                <a:prstClr val="black"/>
              </a:solidFill>
            </a:endParaRPr>
          </a:p>
        </p:txBody>
      </p:sp>
      <p:sp>
        <p:nvSpPr>
          <p:cNvPr id="5" name="文本框 7"/>
          <p:cNvSpPr txBox="1"/>
          <p:nvPr/>
        </p:nvSpPr>
        <p:spPr>
          <a:xfrm>
            <a:off x="406400" y="3962725"/>
            <a:ext cx="5283200" cy="492440"/>
          </a:xfrm>
          <a:prstGeom prst="rect">
            <a:avLst/>
          </a:prstGeom>
        </p:spPr>
        <p:style>
          <a:lnRef idx="1">
            <a:schemeClr val="accent1"/>
          </a:lnRef>
          <a:fillRef idx="2">
            <a:schemeClr val="accent1"/>
          </a:fillRef>
          <a:effectRef idx="1">
            <a:schemeClr val="accent1"/>
          </a:effectRef>
          <a:fontRef idx="minor">
            <a:schemeClr val="dk1"/>
          </a:fontRef>
        </p:style>
        <p:txBody>
          <a:bodyPr wrap="square" lIns="121912" tIns="60956" rIns="121912" bIns="60956" rtlCol="0">
            <a:spAutoFit/>
          </a:bodyPr>
          <a:lstStyle/>
          <a:p>
            <a:pPr algn="ctr" defTabSz="1219140" fontAlgn="base">
              <a:spcBef>
                <a:spcPct val="0"/>
              </a:spcBef>
              <a:spcAft>
                <a:spcPct val="0"/>
              </a:spcAft>
            </a:pPr>
            <a:r>
              <a:rPr kumimoji="1" lang="en-US" altLang="zh-CN" sz="2400" b="1" dirty="0">
                <a:solidFill>
                  <a:prstClr val="black"/>
                </a:solidFill>
              </a:rPr>
              <a:t>Multi-view</a:t>
            </a:r>
            <a:r>
              <a:rPr kumimoji="1" lang="zh-CN" altLang="en-US" sz="2400" b="1" dirty="0">
                <a:solidFill>
                  <a:prstClr val="black"/>
                </a:solidFill>
              </a:rPr>
              <a:t> </a:t>
            </a:r>
            <a:r>
              <a:rPr kumimoji="1" lang="en-US" altLang="zh-CN" sz="2400" b="1" dirty="0">
                <a:solidFill>
                  <a:prstClr val="black"/>
                </a:solidFill>
              </a:rPr>
              <a:t>relation</a:t>
            </a:r>
            <a:r>
              <a:rPr kumimoji="1" lang="zh-CN" altLang="en-US" sz="2400" b="1" dirty="0">
                <a:solidFill>
                  <a:prstClr val="black"/>
                </a:solidFill>
              </a:rPr>
              <a:t> </a:t>
            </a:r>
            <a:r>
              <a:rPr kumimoji="1" lang="en-US" altLang="zh-CN" sz="2400" b="1" dirty="0">
                <a:solidFill>
                  <a:prstClr val="black"/>
                </a:solidFill>
              </a:rPr>
              <a:t>phrase</a:t>
            </a:r>
            <a:r>
              <a:rPr kumimoji="1" lang="zh-CN" altLang="en-US" sz="2400" b="1" dirty="0">
                <a:solidFill>
                  <a:prstClr val="black"/>
                </a:solidFill>
              </a:rPr>
              <a:t> </a:t>
            </a:r>
            <a:r>
              <a:rPr kumimoji="1" lang="en-US" altLang="zh-CN" sz="2400" b="1" dirty="0">
                <a:solidFill>
                  <a:prstClr val="black"/>
                </a:solidFill>
              </a:rPr>
              <a:t>clustering</a:t>
            </a:r>
            <a:endParaRPr kumimoji="1" lang="zh-CN" altLang="en-US" sz="2400" b="1" dirty="0">
              <a:solidFill>
                <a:prstClr val="black"/>
              </a:solidFill>
            </a:endParaRPr>
          </a:p>
        </p:txBody>
      </p:sp>
      <p:sp>
        <p:nvSpPr>
          <p:cNvPr id="6" name="文本框 10"/>
          <p:cNvSpPr txBox="1"/>
          <p:nvPr/>
        </p:nvSpPr>
        <p:spPr>
          <a:xfrm>
            <a:off x="7221126" y="3611298"/>
            <a:ext cx="4455348" cy="1231104"/>
          </a:xfrm>
          <a:prstGeom prst="rect">
            <a:avLst/>
          </a:prstGeom>
        </p:spPr>
        <p:style>
          <a:lnRef idx="1">
            <a:schemeClr val="accent3"/>
          </a:lnRef>
          <a:fillRef idx="2">
            <a:schemeClr val="accent3"/>
          </a:fillRef>
          <a:effectRef idx="1">
            <a:schemeClr val="accent3"/>
          </a:effectRef>
          <a:fontRef idx="minor">
            <a:schemeClr val="dk1"/>
          </a:fontRef>
        </p:style>
        <p:txBody>
          <a:bodyPr wrap="square" lIns="121912" tIns="60956" rIns="121912" bIns="60956" rtlCol="0">
            <a:spAutoFit/>
          </a:bodyPr>
          <a:lstStyle/>
          <a:p>
            <a:pPr algn="ctr" defTabSz="1219140" fontAlgn="base">
              <a:spcBef>
                <a:spcPct val="0"/>
              </a:spcBef>
              <a:spcAft>
                <a:spcPct val="0"/>
              </a:spcAft>
            </a:pPr>
            <a:r>
              <a:rPr kumimoji="1" lang="en-US" altLang="zh-CN" sz="2400" dirty="0">
                <a:solidFill>
                  <a:prstClr val="black"/>
                </a:solidFill>
              </a:rPr>
              <a:t>Propagate</a:t>
            </a:r>
            <a:r>
              <a:rPr kumimoji="1" lang="zh-CN" altLang="en-US" sz="2400" dirty="0">
                <a:solidFill>
                  <a:prstClr val="black"/>
                </a:solidFill>
              </a:rPr>
              <a:t> </a:t>
            </a:r>
            <a:r>
              <a:rPr kumimoji="1" lang="en-US" altLang="zh-CN" sz="2400" dirty="0">
                <a:solidFill>
                  <a:prstClr val="black"/>
                </a:solidFill>
              </a:rPr>
              <a:t>type</a:t>
            </a:r>
            <a:r>
              <a:rPr kumimoji="1" lang="zh-CN" altLang="en-US" sz="2400" dirty="0">
                <a:solidFill>
                  <a:prstClr val="black"/>
                </a:solidFill>
              </a:rPr>
              <a:t> </a:t>
            </a:r>
            <a:r>
              <a:rPr kumimoji="1" lang="en-US" altLang="zh-CN" sz="2400" dirty="0">
                <a:solidFill>
                  <a:prstClr val="black"/>
                </a:solidFill>
              </a:rPr>
              <a:t>information</a:t>
            </a:r>
            <a:r>
              <a:rPr kumimoji="1" lang="zh-CN" altLang="en-US" sz="2400" dirty="0">
                <a:solidFill>
                  <a:prstClr val="black"/>
                </a:solidFill>
              </a:rPr>
              <a:t> </a:t>
            </a:r>
            <a:r>
              <a:rPr kumimoji="1" lang="en-US" altLang="zh-CN" sz="2400" dirty="0">
                <a:solidFill>
                  <a:prstClr val="black"/>
                </a:solidFill>
              </a:rPr>
              <a:t>among</a:t>
            </a:r>
            <a:r>
              <a:rPr kumimoji="1" lang="zh-CN" altLang="en-US" sz="2400" dirty="0">
                <a:solidFill>
                  <a:prstClr val="black"/>
                </a:solidFill>
              </a:rPr>
              <a:t> </a:t>
            </a:r>
            <a:r>
              <a:rPr kumimoji="1" lang="en-US" altLang="zh-CN" sz="2400" dirty="0">
                <a:solidFill>
                  <a:prstClr val="black"/>
                </a:solidFill>
              </a:rPr>
              <a:t>entities</a:t>
            </a:r>
            <a:r>
              <a:rPr kumimoji="1" lang="zh-CN" altLang="en-US" sz="2400" dirty="0">
                <a:solidFill>
                  <a:prstClr val="black"/>
                </a:solidFill>
              </a:rPr>
              <a:t> </a:t>
            </a:r>
            <a:r>
              <a:rPr kumimoji="1" lang="en-US" altLang="zh-CN" sz="2400" dirty="0">
                <a:solidFill>
                  <a:prstClr val="black"/>
                </a:solidFill>
              </a:rPr>
              <a:t>bridges</a:t>
            </a:r>
            <a:r>
              <a:rPr kumimoji="1" lang="zh-CN" altLang="en-US" sz="2400" dirty="0">
                <a:solidFill>
                  <a:prstClr val="black"/>
                </a:solidFill>
              </a:rPr>
              <a:t> </a:t>
            </a:r>
            <a:r>
              <a:rPr kumimoji="1" lang="en-US" altLang="zh-CN" sz="2400" dirty="0">
                <a:solidFill>
                  <a:prstClr val="black"/>
                </a:solidFill>
              </a:rPr>
              <a:t>via</a:t>
            </a:r>
            <a:r>
              <a:rPr kumimoji="1" lang="zh-CN" altLang="en-US" sz="2400" dirty="0">
                <a:solidFill>
                  <a:prstClr val="black"/>
                </a:solidFill>
              </a:rPr>
              <a:t> </a:t>
            </a:r>
            <a:r>
              <a:rPr kumimoji="1" lang="en-US" altLang="zh-CN" sz="2400" dirty="0">
                <a:solidFill>
                  <a:prstClr val="black"/>
                </a:solidFill>
              </a:rPr>
              <a:t>synonymous</a:t>
            </a:r>
            <a:r>
              <a:rPr kumimoji="1" lang="zh-CN" altLang="en-US" sz="2400" dirty="0">
                <a:solidFill>
                  <a:prstClr val="black"/>
                </a:solidFill>
              </a:rPr>
              <a:t> </a:t>
            </a:r>
            <a:r>
              <a:rPr kumimoji="1" lang="en-US" altLang="zh-CN" sz="2400" dirty="0">
                <a:solidFill>
                  <a:prstClr val="black"/>
                </a:solidFill>
              </a:rPr>
              <a:t>relation</a:t>
            </a:r>
            <a:r>
              <a:rPr kumimoji="1" lang="zh-CN" altLang="en-US" sz="2400" dirty="0">
                <a:solidFill>
                  <a:prstClr val="black"/>
                </a:solidFill>
              </a:rPr>
              <a:t> </a:t>
            </a:r>
            <a:r>
              <a:rPr kumimoji="1" lang="en-US" altLang="zh-CN" sz="2400" dirty="0">
                <a:solidFill>
                  <a:prstClr val="black"/>
                </a:solidFill>
              </a:rPr>
              <a:t>phrases</a:t>
            </a:r>
            <a:r>
              <a:rPr kumimoji="1" lang="zh-CN" altLang="en-US" sz="2400" dirty="0">
                <a:solidFill>
                  <a:prstClr val="black"/>
                </a:solidFill>
              </a:rPr>
              <a:t> </a:t>
            </a:r>
          </a:p>
        </p:txBody>
      </p:sp>
      <p:sp>
        <p:nvSpPr>
          <p:cNvPr id="7" name="上弧形箭头 26"/>
          <p:cNvSpPr/>
          <p:nvPr/>
        </p:nvSpPr>
        <p:spPr>
          <a:xfrm rot="16594005">
            <a:off x="5601689" y="3264622"/>
            <a:ext cx="1569139" cy="812800"/>
          </a:xfrm>
          <a:prstGeom prst="curvedUpArrow">
            <a:avLst/>
          </a:prstGeom>
        </p:spPr>
        <p:style>
          <a:lnRef idx="1">
            <a:schemeClr val="accent3"/>
          </a:lnRef>
          <a:fillRef idx="3">
            <a:schemeClr val="accent3"/>
          </a:fillRef>
          <a:effectRef idx="2">
            <a:schemeClr val="accent3"/>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black"/>
              </a:solidFill>
            </a:endParaRPr>
          </a:p>
        </p:txBody>
      </p:sp>
      <p:sp>
        <p:nvSpPr>
          <p:cNvPr id="8" name="下弧形箭头 27"/>
          <p:cNvSpPr/>
          <p:nvPr/>
        </p:nvSpPr>
        <p:spPr>
          <a:xfrm rot="4247288">
            <a:off x="5818169" y="3064029"/>
            <a:ext cx="1830208" cy="711944"/>
          </a:xfrm>
          <a:prstGeom prst="curvedDownArrow">
            <a:avLst/>
          </a:prstGeom>
        </p:spPr>
        <p:style>
          <a:lnRef idx="1">
            <a:schemeClr val="accent4"/>
          </a:lnRef>
          <a:fillRef idx="3">
            <a:schemeClr val="accent4"/>
          </a:fillRef>
          <a:effectRef idx="2">
            <a:schemeClr val="accent4"/>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black"/>
              </a:solidFill>
            </a:endParaRPr>
          </a:p>
        </p:txBody>
      </p:sp>
      <p:sp>
        <p:nvSpPr>
          <p:cNvPr id="9" name="文本框 29"/>
          <p:cNvSpPr txBox="1"/>
          <p:nvPr/>
        </p:nvSpPr>
        <p:spPr>
          <a:xfrm>
            <a:off x="7213600" y="2032325"/>
            <a:ext cx="4775200" cy="1231104"/>
          </a:xfrm>
          <a:prstGeom prst="rect">
            <a:avLst/>
          </a:prstGeom>
        </p:spPr>
        <p:style>
          <a:lnRef idx="1">
            <a:schemeClr val="accent4"/>
          </a:lnRef>
          <a:fillRef idx="2">
            <a:schemeClr val="accent4"/>
          </a:fillRef>
          <a:effectRef idx="1">
            <a:schemeClr val="accent4"/>
          </a:effectRef>
          <a:fontRef idx="minor">
            <a:schemeClr val="dk1"/>
          </a:fontRef>
        </p:style>
        <p:txBody>
          <a:bodyPr wrap="square" lIns="121912" tIns="60956" rIns="121912" bIns="60956" rtlCol="0">
            <a:spAutoFit/>
          </a:bodyPr>
          <a:lstStyle/>
          <a:p>
            <a:pPr algn="ctr" defTabSz="1219140" fontAlgn="base">
              <a:spcBef>
                <a:spcPct val="0"/>
              </a:spcBef>
              <a:spcAft>
                <a:spcPct val="0"/>
              </a:spcAft>
            </a:pPr>
            <a:r>
              <a:rPr kumimoji="1" lang="en-US" altLang="zh-CN" sz="2400" dirty="0">
                <a:solidFill>
                  <a:prstClr val="black"/>
                </a:solidFill>
              </a:rPr>
              <a:t>Derived</a:t>
            </a:r>
            <a:r>
              <a:rPr kumimoji="1" lang="zh-CN" altLang="en-US" sz="2400" dirty="0">
                <a:solidFill>
                  <a:prstClr val="black"/>
                </a:solidFill>
              </a:rPr>
              <a:t> </a:t>
            </a:r>
            <a:r>
              <a:rPr kumimoji="1" lang="en-US" altLang="zh-CN" sz="2400" dirty="0">
                <a:solidFill>
                  <a:prstClr val="black"/>
                </a:solidFill>
              </a:rPr>
              <a:t>entity</a:t>
            </a:r>
            <a:r>
              <a:rPr kumimoji="1" lang="zh-CN" altLang="en-US" sz="2400" dirty="0">
                <a:solidFill>
                  <a:prstClr val="black"/>
                </a:solidFill>
              </a:rPr>
              <a:t> </a:t>
            </a:r>
            <a:r>
              <a:rPr kumimoji="1" lang="en-US" altLang="zh-CN" sz="2400" dirty="0">
                <a:solidFill>
                  <a:prstClr val="black"/>
                </a:solidFill>
              </a:rPr>
              <a:t>argument</a:t>
            </a:r>
            <a:r>
              <a:rPr kumimoji="1" lang="zh-CN" altLang="en-US" sz="2400" dirty="0">
                <a:solidFill>
                  <a:prstClr val="black"/>
                </a:solidFill>
              </a:rPr>
              <a:t> </a:t>
            </a:r>
            <a:r>
              <a:rPr kumimoji="1" lang="en-US" altLang="zh-CN" sz="2400" dirty="0">
                <a:solidFill>
                  <a:prstClr val="black"/>
                </a:solidFill>
              </a:rPr>
              <a:t>types</a:t>
            </a:r>
            <a:r>
              <a:rPr kumimoji="1" lang="zh-CN" altLang="en-US" sz="2400" dirty="0">
                <a:solidFill>
                  <a:prstClr val="black"/>
                </a:solidFill>
              </a:rPr>
              <a:t> </a:t>
            </a:r>
            <a:r>
              <a:rPr kumimoji="1" lang="en-US" altLang="zh-CN" sz="2400" dirty="0">
                <a:solidFill>
                  <a:prstClr val="black"/>
                </a:solidFill>
              </a:rPr>
              <a:t>serve</a:t>
            </a:r>
            <a:r>
              <a:rPr kumimoji="1" lang="zh-CN" altLang="en-US" sz="2400" dirty="0">
                <a:solidFill>
                  <a:prstClr val="black"/>
                </a:solidFill>
              </a:rPr>
              <a:t> </a:t>
            </a:r>
            <a:r>
              <a:rPr kumimoji="1" lang="en-US" altLang="zh-CN" sz="2400" dirty="0">
                <a:solidFill>
                  <a:prstClr val="black"/>
                </a:solidFill>
              </a:rPr>
              <a:t>as</a:t>
            </a:r>
            <a:r>
              <a:rPr kumimoji="1" lang="zh-CN" altLang="en-US" sz="2400" dirty="0">
                <a:solidFill>
                  <a:prstClr val="black"/>
                </a:solidFill>
              </a:rPr>
              <a:t> </a:t>
            </a:r>
            <a:r>
              <a:rPr kumimoji="1" lang="en-US" altLang="zh-CN" sz="2400" b="1" dirty="0">
                <a:solidFill>
                  <a:prstClr val="black"/>
                </a:solidFill>
              </a:rPr>
              <a:t>good</a:t>
            </a:r>
            <a:r>
              <a:rPr kumimoji="1" lang="zh-CN" altLang="en-US" sz="2400" b="1" dirty="0">
                <a:solidFill>
                  <a:prstClr val="black"/>
                </a:solidFill>
              </a:rPr>
              <a:t> </a:t>
            </a:r>
            <a:r>
              <a:rPr kumimoji="1" lang="en-US" altLang="zh-CN" sz="2400" b="1" dirty="0">
                <a:solidFill>
                  <a:prstClr val="black"/>
                </a:solidFill>
              </a:rPr>
              <a:t>feature</a:t>
            </a:r>
            <a:r>
              <a:rPr kumimoji="1" lang="zh-CN" altLang="en-US" sz="2400" dirty="0">
                <a:solidFill>
                  <a:prstClr val="black"/>
                </a:solidFill>
              </a:rPr>
              <a:t> </a:t>
            </a:r>
            <a:r>
              <a:rPr kumimoji="1" lang="en-US" altLang="zh-CN" sz="2400" dirty="0">
                <a:solidFill>
                  <a:prstClr val="black"/>
                </a:solidFill>
              </a:rPr>
              <a:t>for</a:t>
            </a:r>
            <a:r>
              <a:rPr kumimoji="1" lang="zh-CN" altLang="en-US" sz="2400" dirty="0">
                <a:solidFill>
                  <a:prstClr val="black"/>
                </a:solidFill>
              </a:rPr>
              <a:t> </a:t>
            </a:r>
            <a:r>
              <a:rPr kumimoji="1" lang="en-US" altLang="zh-CN" sz="2400" dirty="0">
                <a:solidFill>
                  <a:prstClr val="black"/>
                </a:solidFill>
              </a:rPr>
              <a:t>clustering</a:t>
            </a:r>
            <a:r>
              <a:rPr kumimoji="1" lang="zh-CN" altLang="en-US" sz="2400" dirty="0">
                <a:solidFill>
                  <a:prstClr val="black"/>
                </a:solidFill>
              </a:rPr>
              <a:t> </a:t>
            </a:r>
            <a:r>
              <a:rPr kumimoji="1" lang="en-US" altLang="zh-CN" sz="2400" dirty="0">
                <a:solidFill>
                  <a:prstClr val="black"/>
                </a:solidFill>
              </a:rPr>
              <a:t>relation</a:t>
            </a:r>
            <a:r>
              <a:rPr kumimoji="1" lang="zh-CN" altLang="en-US" sz="2400" dirty="0">
                <a:solidFill>
                  <a:prstClr val="black"/>
                </a:solidFill>
              </a:rPr>
              <a:t> </a:t>
            </a:r>
            <a:r>
              <a:rPr kumimoji="1" lang="en-US" altLang="zh-CN" sz="2400" dirty="0">
                <a:solidFill>
                  <a:prstClr val="black"/>
                </a:solidFill>
              </a:rPr>
              <a:t>phrases</a:t>
            </a:r>
            <a:endParaRPr kumimoji="1" lang="zh-CN" altLang="en-US" sz="2400" dirty="0">
              <a:solidFill>
                <a:prstClr val="black"/>
              </a:solidFill>
            </a:endParaRPr>
          </a:p>
        </p:txBody>
      </p:sp>
      <p:sp>
        <p:nvSpPr>
          <p:cNvPr id="10" name="圆角矩形 31"/>
          <p:cNvSpPr/>
          <p:nvPr/>
        </p:nvSpPr>
        <p:spPr>
          <a:xfrm>
            <a:off x="2286000" y="5204230"/>
            <a:ext cx="68072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21912" tIns="60956" rIns="121912" bIns="60956" rtlCol="0" anchor="ctr"/>
          <a:lstStyle/>
          <a:p>
            <a:pPr algn="ctr" defTabSz="1219140" fontAlgn="base">
              <a:spcBef>
                <a:spcPct val="0"/>
              </a:spcBef>
              <a:spcAft>
                <a:spcPct val="0"/>
              </a:spcAft>
            </a:pPr>
            <a:r>
              <a:rPr kumimoji="1" lang="en-US" altLang="zh-CN" sz="2400" b="1" dirty="0">
                <a:solidFill>
                  <a:prstClr val="black"/>
                </a:solidFill>
              </a:rPr>
              <a:t>Mutually</a:t>
            </a:r>
            <a:r>
              <a:rPr kumimoji="1" lang="zh-CN" altLang="en-US" sz="2400" b="1" dirty="0">
                <a:solidFill>
                  <a:prstClr val="black"/>
                </a:solidFill>
              </a:rPr>
              <a:t> </a:t>
            </a:r>
            <a:r>
              <a:rPr kumimoji="1" lang="en-US" altLang="zh-CN" sz="2400" b="1" dirty="0">
                <a:solidFill>
                  <a:prstClr val="black"/>
                </a:solidFill>
              </a:rPr>
              <a:t>enhancing</a:t>
            </a:r>
            <a:r>
              <a:rPr kumimoji="1" lang="zh-CN" altLang="en-US" sz="2400" b="1" dirty="0">
                <a:solidFill>
                  <a:prstClr val="black"/>
                </a:solidFill>
              </a:rPr>
              <a:t> </a:t>
            </a:r>
            <a:r>
              <a:rPr kumimoji="1" lang="en-US" altLang="zh-CN" sz="2400" b="1" dirty="0">
                <a:solidFill>
                  <a:prstClr val="black"/>
                </a:solidFill>
              </a:rPr>
              <a:t>each</a:t>
            </a:r>
            <a:r>
              <a:rPr kumimoji="1" lang="zh-CN" altLang="en-US" sz="2400" b="1" dirty="0">
                <a:solidFill>
                  <a:prstClr val="black"/>
                </a:solidFill>
              </a:rPr>
              <a:t> </a:t>
            </a:r>
            <a:r>
              <a:rPr kumimoji="1" lang="en-US" altLang="zh-CN" sz="2400" b="1" dirty="0">
                <a:solidFill>
                  <a:prstClr val="black"/>
                </a:solidFill>
              </a:rPr>
              <a:t>other;</a:t>
            </a:r>
            <a:r>
              <a:rPr kumimoji="1" lang="zh-CN" altLang="en-US" sz="2400" b="1" dirty="0">
                <a:solidFill>
                  <a:prstClr val="black"/>
                </a:solidFill>
              </a:rPr>
              <a:t> </a:t>
            </a:r>
            <a:r>
              <a:rPr kumimoji="1" lang="en-US" altLang="zh-CN" sz="2400" b="1" dirty="0">
                <a:solidFill>
                  <a:prstClr val="black"/>
                </a:solidFill>
              </a:rPr>
              <a:t>leads</a:t>
            </a:r>
            <a:r>
              <a:rPr kumimoji="1" lang="zh-CN" altLang="en-US" sz="2400" b="1" dirty="0">
                <a:solidFill>
                  <a:prstClr val="black"/>
                </a:solidFill>
              </a:rPr>
              <a:t> </a:t>
            </a:r>
            <a:r>
              <a:rPr kumimoji="1" lang="en-US" altLang="zh-CN" sz="2400" b="1" dirty="0">
                <a:solidFill>
                  <a:prstClr val="black"/>
                </a:solidFill>
              </a:rPr>
              <a:t>to</a:t>
            </a:r>
            <a:r>
              <a:rPr kumimoji="1" lang="zh-CN" altLang="en-US" sz="2400" b="1" dirty="0">
                <a:solidFill>
                  <a:prstClr val="black"/>
                </a:solidFill>
              </a:rPr>
              <a:t> </a:t>
            </a:r>
            <a:r>
              <a:rPr kumimoji="1" lang="en-US" altLang="zh-CN" sz="2400" b="1" dirty="0">
                <a:solidFill>
                  <a:prstClr val="black"/>
                </a:solidFill>
              </a:rPr>
              <a:t>quality</a:t>
            </a:r>
            <a:r>
              <a:rPr kumimoji="1" lang="zh-CN" altLang="en-US" sz="2400" b="1" dirty="0">
                <a:solidFill>
                  <a:prstClr val="black"/>
                </a:solidFill>
              </a:rPr>
              <a:t> </a:t>
            </a:r>
            <a:r>
              <a:rPr kumimoji="1" lang="en-US" altLang="zh-CN" sz="2400" b="1" dirty="0">
                <a:solidFill>
                  <a:prstClr val="black"/>
                </a:solidFill>
              </a:rPr>
              <a:t>recognition</a:t>
            </a:r>
            <a:r>
              <a:rPr kumimoji="1" lang="zh-CN" altLang="en-US" sz="2400" b="1" dirty="0">
                <a:solidFill>
                  <a:prstClr val="black"/>
                </a:solidFill>
              </a:rPr>
              <a:t> </a:t>
            </a:r>
            <a:r>
              <a:rPr kumimoji="1" lang="en-US" altLang="zh-CN" sz="2400" b="1" dirty="0">
                <a:solidFill>
                  <a:prstClr val="black"/>
                </a:solidFill>
              </a:rPr>
              <a:t>of</a:t>
            </a:r>
            <a:r>
              <a:rPr kumimoji="1" lang="zh-CN" altLang="en-US" sz="2400" b="1" dirty="0">
                <a:solidFill>
                  <a:prstClr val="black"/>
                </a:solidFill>
              </a:rPr>
              <a:t> </a:t>
            </a:r>
            <a:r>
              <a:rPr kumimoji="1" lang="en-US" altLang="zh-CN" sz="2400" b="1" dirty="0" err="1">
                <a:solidFill>
                  <a:prstClr val="black"/>
                </a:solidFill>
              </a:rPr>
              <a:t>unlinkable</a:t>
            </a:r>
            <a:r>
              <a:rPr kumimoji="1" lang="zh-CN" altLang="en-US" sz="2400" b="1" dirty="0">
                <a:solidFill>
                  <a:prstClr val="black"/>
                </a:solidFill>
              </a:rPr>
              <a:t> </a:t>
            </a:r>
            <a:r>
              <a:rPr kumimoji="1" lang="en-US" altLang="zh-CN" sz="2400" b="1" dirty="0">
                <a:solidFill>
                  <a:prstClr val="black"/>
                </a:solidFill>
              </a:rPr>
              <a:t>entity</a:t>
            </a:r>
            <a:r>
              <a:rPr kumimoji="1" lang="zh-CN" altLang="en-US" sz="2400" b="1" dirty="0">
                <a:solidFill>
                  <a:prstClr val="black"/>
                </a:solidFill>
              </a:rPr>
              <a:t> </a:t>
            </a:r>
            <a:r>
              <a:rPr kumimoji="1" lang="en-US" altLang="zh-CN" sz="2400" b="1" dirty="0">
                <a:solidFill>
                  <a:prstClr val="black"/>
                </a:solidFill>
              </a:rPr>
              <a:t>mentions</a:t>
            </a:r>
            <a:endParaRPr kumimoji="1" lang="zh-CN" altLang="en-US" sz="2400" b="1" dirty="0">
              <a:solidFill>
                <a:prstClr val="black"/>
              </a:solidFill>
            </a:endParaRPr>
          </a:p>
        </p:txBody>
      </p:sp>
    </p:spTree>
    <p:extLst>
      <p:ext uri="{BB962C8B-B14F-4D97-AF65-F5344CB8AC3E}">
        <p14:creationId xmlns:p14="http://schemas.microsoft.com/office/powerpoint/2010/main" val="1818605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err="1">
                <a:effectLst>
                  <a:outerShdw blurRad="50800" dist="38100" dir="2700000" algn="tl" rotWithShape="0">
                    <a:prstClr val="black">
                      <a:alpha val="40000"/>
                    </a:prstClr>
                  </a:outerShdw>
                </a:effectLst>
              </a:rPr>
              <a:t>ClusType</a:t>
            </a:r>
            <a:r>
              <a:rPr lang="en-US" sz="4000" b="1" dirty="0">
                <a:effectLst>
                  <a:outerShdw blurRad="50800" dist="38100" dir="2700000" algn="tl" rotWithShape="0">
                    <a:prstClr val="black">
                      <a:alpha val="40000"/>
                    </a:prstClr>
                  </a:outerShdw>
                </a:effectLst>
              </a:rPr>
              <a:t>: A General Framework</a:t>
            </a:r>
            <a:r>
              <a:rPr lang="zh-CN" altLang="en-US" sz="4000" b="1" dirty="0">
                <a:effectLst>
                  <a:outerShdw blurRad="50800" dist="38100" dir="2700000" algn="tl" rotWithShape="0">
                    <a:prstClr val="black">
                      <a:alpha val="40000"/>
                    </a:prstClr>
                  </a:outerShdw>
                </a:effectLst>
              </a:rPr>
              <a:t> </a:t>
            </a:r>
            <a:r>
              <a:rPr lang="en-US" sz="4000" b="1" dirty="0">
                <a:effectLst>
                  <a:outerShdw blurRad="50800" dist="38100" dir="2700000" algn="tl" rotWithShape="0">
                    <a:prstClr val="black">
                      <a:alpha val="40000"/>
                    </a:prstClr>
                  </a:outerShdw>
                </a:effectLst>
              </a:rPr>
              <a:t>Overview</a:t>
            </a:r>
            <a:endParaRPr lang="en-US" altLang="en-US" sz="40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639857" y="1305315"/>
            <a:ext cx="10538370" cy="5113414"/>
          </a:xfrm>
        </p:spPr>
        <p:txBody>
          <a:bodyPr/>
          <a:lstStyle/>
          <a:p>
            <a:pPr>
              <a:lnSpc>
                <a:spcPct val="110000"/>
              </a:lnSpc>
            </a:pPr>
            <a:r>
              <a:rPr lang="en-US" altLang="zh-CN" sz="2400" b="1" dirty="0"/>
              <a:t>Candidate Generation</a:t>
            </a:r>
            <a:r>
              <a:rPr lang="en-US" altLang="zh-CN" sz="2400" dirty="0"/>
              <a:t>  </a:t>
            </a:r>
          </a:p>
          <a:p>
            <a:pPr marL="733386" lvl="1" indent="-457167">
              <a:lnSpc>
                <a:spcPct val="110000"/>
              </a:lnSpc>
            </a:pPr>
            <a:r>
              <a:rPr lang="en-US" sz="2400" dirty="0"/>
              <a:t>Perform</a:t>
            </a:r>
            <a:r>
              <a:rPr lang="zh-CN" altLang="en-US" sz="2400" dirty="0"/>
              <a:t> </a:t>
            </a:r>
            <a:r>
              <a:rPr lang="en-US" altLang="zh-CN" sz="2400" dirty="0"/>
              <a:t>phrase</a:t>
            </a:r>
            <a:r>
              <a:rPr lang="zh-CN" altLang="en-US" sz="2400" dirty="0"/>
              <a:t> </a:t>
            </a:r>
            <a:r>
              <a:rPr lang="en-US" altLang="zh-CN" sz="2400" dirty="0"/>
              <a:t>mining</a:t>
            </a:r>
            <a:r>
              <a:rPr lang="zh-CN" altLang="en-US" sz="2400" dirty="0"/>
              <a:t> </a:t>
            </a:r>
            <a:r>
              <a:rPr lang="en-US" altLang="zh-CN" sz="2400" dirty="0"/>
              <a:t>on</a:t>
            </a:r>
            <a:r>
              <a:rPr lang="zh-CN" altLang="en-US" sz="2400" dirty="0"/>
              <a:t> </a:t>
            </a:r>
            <a:r>
              <a:rPr lang="en-US" altLang="zh-CN" sz="2400" dirty="0"/>
              <a:t>a</a:t>
            </a:r>
            <a:r>
              <a:rPr lang="zh-CN" altLang="en-US" sz="2400" dirty="0"/>
              <a:t> </a:t>
            </a:r>
            <a:r>
              <a:rPr lang="en-US" altLang="zh-CN" sz="2400" dirty="0"/>
              <a:t>POS-tagged</a:t>
            </a:r>
            <a:r>
              <a:rPr lang="zh-CN" altLang="en-US" sz="2400" dirty="0"/>
              <a:t> </a:t>
            </a:r>
            <a:r>
              <a:rPr lang="en-US" altLang="zh-CN" sz="2400" dirty="0"/>
              <a:t>corpus</a:t>
            </a:r>
            <a:r>
              <a:rPr lang="zh-CN" altLang="en-US" sz="2400" dirty="0"/>
              <a:t> </a:t>
            </a:r>
            <a:r>
              <a:rPr lang="en-US" altLang="zh-CN" sz="2400" dirty="0"/>
              <a:t>to</a:t>
            </a:r>
            <a:r>
              <a:rPr lang="zh-CN" altLang="en-US" sz="2400" dirty="0"/>
              <a:t> </a:t>
            </a:r>
            <a:r>
              <a:rPr lang="en-US" altLang="zh-CN" sz="2400" dirty="0"/>
              <a:t>extract</a:t>
            </a:r>
            <a:r>
              <a:rPr lang="zh-CN" altLang="en-US" sz="2400" dirty="0"/>
              <a:t> </a:t>
            </a:r>
            <a:r>
              <a:rPr lang="en-US" altLang="zh-CN" sz="2400" dirty="0"/>
              <a:t>candidate</a:t>
            </a:r>
            <a:r>
              <a:rPr lang="zh-CN" altLang="en-US" sz="2400" dirty="0"/>
              <a:t> </a:t>
            </a:r>
            <a:r>
              <a:rPr lang="en-US" altLang="zh-CN" sz="2400" dirty="0"/>
              <a:t>entity</a:t>
            </a:r>
            <a:r>
              <a:rPr lang="zh-CN" altLang="en-US" sz="2400" dirty="0"/>
              <a:t> </a:t>
            </a:r>
            <a:r>
              <a:rPr lang="en-US" altLang="zh-CN" sz="2400" dirty="0"/>
              <a:t>mentions</a:t>
            </a:r>
            <a:r>
              <a:rPr lang="zh-CN" altLang="en-US" sz="2400" dirty="0"/>
              <a:t> </a:t>
            </a:r>
            <a:r>
              <a:rPr lang="en-US" altLang="zh-CN" sz="2400" dirty="0"/>
              <a:t>and</a:t>
            </a:r>
            <a:r>
              <a:rPr lang="zh-CN" altLang="en-US" sz="2400" dirty="0"/>
              <a:t> </a:t>
            </a:r>
            <a:r>
              <a:rPr lang="en-US" altLang="zh-CN" sz="2400" dirty="0"/>
              <a:t>relation</a:t>
            </a:r>
            <a:r>
              <a:rPr lang="zh-CN" altLang="en-US" sz="2400" dirty="0"/>
              <a:t> </a:t>
            </a:r>
            <a:r>
              <a:rPr lang="en-US" altLang="zh-CN" sz="2400" dirty="0"/>
              <a:t>phrases</a:t>
            </a:r>
            <a:endParaRPr lang="en-US" sz="2400" dirty="0"/>
          </a:p>
          <a:p>
            <a:pPr>
              <a:lnSpc>
                <a:spcPct val="110000"/>
              </a:lnSpc>
            </a:pPr>
            <a:r>
              <a:rPr lang="en-US" altLang="zh-CN" sz="2400" b="1" dirty="0"/>
              <a:t>Construction</a:t>
            </a:r>
            <a:r>
              <a:rPr lang="zh-CN" altLang="en-US" sz="2400" b="1" dirty="0"/>
              <a:t> </a:t>
            </a:r>
            <a:r>
              <a:rPr lang="en-US" altLang="zh-CN" sz="2400" b="1" dirty="0"/>
              <a:t>of</a:t>
            </a:r>
            <a:r>
              <a:rPr lang="zh-CN" altLang="en-US" sz="2400" b="1" dirty="0"/>
              <a:t> </a:t>
            </a:r>
            <a:r>
              <a:rPr lang="en-US" altLang="zh-CN" sz="2400" b="1" dirty="0"/>
              <a:t>Heterogeneous</a:t>
            </a:r>
            <a:r>
              <a:rPr lang="zh-CN" altLang="en-US" sz="2400" b="1" dirty="0"/>
              <a:t> </a:t>
            </a:r>
            <a:r>
              <a:rPr lang="en-US" altLang="zh-CN" sz="2400" b="1" dirty="0"/>
              <a:t>Graphs</a:t>
            </a:r>
          </a:p>
          <a:p>
            <a:pPr marL="733386" lvl="1" indent="-457167">
              <a:lnSpc>
                <a:spcPct val="110000"/>
              </a:lnSpc>
            </a:pPr>
            <a:r>
              <a:rPr lang="en-US" sz="2400" dirty="0"/>
              <a:t>Construct</a:t>
            </a:r>
            <a:r>
              <a:rPr lang="zh-CN" altLang="en-US" sz="2400" dirty="0"/>
              <a:t> </a:t>
            </a:r>
            <a:r>
              <a:rPr lang="en-US" altLang="zh-CN" sz="2400" dirty="0"/>
              <a:t>a</a:t>
            </a:r>
            <a:r>
              <a:rPr lang="zh-CN" altLang="en-US" sz="2400" dirty="0"/>
              <a:t> </a:t>
            </a:r>
            <a:r>
              <a:rPr lang="en-US" altLang="zh-CN" sz="2400" dirty="0"/>
              <a:t>heterogeneous</a:t>
            </a:r>
            <a:r>
              <a:rPr lang="zh-CN" altLang="en-US" sz="2400" dirty="0"/>
              <a:t> </a:t>
            </a:r>
            <a:r>
              <a:rPr lang="en-US" altLang="zh-CN" sz="2400" dirty="0"/>
              <a:t>graph</a:t>
            </a:r>
            <a:r>
              <a:rPr lang="zh-CN" altLang="en-US" sz="2400" dirty="0"/>
              <a:t> </a:t>
            </a:r>
            <a:r>
              <a:rPr lang="en-US" altLang="zh-CN" sz="2400" dirty="0"/>
              <a:t>to</a:t>
            </a:r>
            <a:r>
              <a:rPr lang="zh-CN" altLang="en-US" sz="2400" dirty="0"/>
              <a:t> </a:t>
            </a:r>
            <a:r>
              <a:rPr lang="en-US" altLang="zh-CN" sz="2400" dirty="0"/>
              <a:t>encode</a:t>
            </a:r>
            <a:r>
              <a:rPr lang="zh-CN" altLang="en-US" sz="2400" dirty="0"/>
              <a:t> </a:t>
            </a:r>
            <a:r>
              <a:rPr lang="en-US" altLang="zh-CN" sz="2400" dirty="0"/>
              <a:t>our</a:t>
            </a:r>
            <a:r>
              <a:rPr lang="zh-CN" altLang="en-US" sz="2400" dirty="0"/>
              <a:t> </a:t>
            </a:r>
            <a:r>
              <a:rPr lang="en-US" altLang="zh-CN" sz="2400" dirty="0"/>
              <a:t>insights</a:t>
            </a:r>
            <a:r>
              <a:rPr lang="zh-CN" altLang="en-US" sz="2400" dirty="0"/>
              <a:t> </a:t>
            </a:r>
            <a:r>
              <a:rPr lang="en-US" altLang="zh-CN" sz="2400" dirty="0"/>
              <a:t>on</a:t>
            </a:r>
            <a:r>
              <a:rPr lang="zh-CN" altLang="en-US" sz="2400" dirty="0"/>
              <a:t> </a:t>
            </a:r>
            <a:r>
              <a:rPr lang="en-US" altLang="zh-CN" sz="2400" dirty="0"/>
              <a:t>modeling</a:t>
            </a:r>
            <a:r>
              <a:rPr lang="zh-CN" altLang="en-US" sz="2400" dirty="0"/>
              <a:t> </a:t>
            </a:r>
            <a:r>
              <a:rPr lang="en-US" altLang="zh-CN" sz="2400" dirty="0"/>
              <a:t>the</a:t>
            </a:r>
            <a:r>
              <a:rPr lang="zh-CN" altLang="en-US" sz="2400" dirty="0"/>
              <a:t> </a:t>
            </a:r>
            <a:r>
              <a:rPr lang="en-US" altLang="zh-CN" sz="2400" dirty="0"/>
              <a:t>type</a:t>
            </a:r>
            <a:r>
              <a:rPr lang="zh-CN" altLang="en-US" sz="2400" dirty="0"/>
              <a:t> </a:t>
            </a:r>
            <a:r>
              <a:rPr lang="en-US" altLang="zh-CN" sz="2400" dirty="0"/>
              <a:t>for</a:t>
            </a:r>
            <a:r>
              <a:rPr lang="zh-CN" altLang="en-US" sz="2400" dirty="0"/>
              <a:t> </a:t>
            </a:r>
            <a:r>
              <a:rPr lang="en-US" altLang="zh-CN" sz="2400" dirty="0"/>
              <a:t>each</a:t>
            </a:r>
            <a:r>
              <a:rPr lang="zh-CN" altLang="en-US" sz="2400" dirty="0"/>
              <a:t> </a:t>
            </a:r>
            <a:r>
              <a:rPr lang="en-US" altLang="zh-CN" sz="2400" dirty="0"/>
              <a:t>entity</a:t>
            </a:r>
            <a:r>
              <a:rPr lang="zh-CN" altLang="en-US" sz="2400" dirty="0"/>
              <a:t> </a:t>
            </a:r>
            <a:r>
              <a:rPr lang="en-US" altLang="zh-CN" sz="2400" dirty="0"/>
              <a:t>mention</a:t>
            </a:r>
          </a:p>
          <a:p>
            <a:pPr marL="733386" lvl="1" indent="-457167">
              <a:lnSpc>
                <a:spcPct val="110000"/>
              </a:lnSpc>
            </a:pPr>
            <a:r>
              <a:rPr lang="en-US" sz="2400" dirty="0"/>
              <a:t>Collect</a:t>
            </a:r>
            <a:r>
              <a:rPr lang="zh-CN" altLang="en-US" sz="2400" dirty="0"/>
              <a:t> </a:t>
            </a:r>
            <a:r>
              <a:rPr lang="en-US" altLang="zh-CN" sz="2400" dirty="0"/>
              <a:t>seed</a:t>
            </a:r>
            <a:r>
              <a:rPr lang="zh-CN" altLang="en-US" sz="2400" dirty="0"/>
              <a:t> </a:t>
            </a:r>
            <a:r>
              <a:rPr lang="en-US" altLang="zh-CN" sz="2400" dirty="0"/>
              <a:t>entity</a:t>
            </a:r>
            <a:r>
              <a:rPr lang="zh-CN" altLang="en-US" sz="2400" dirty="0"/>
              <a:t> </a:t>
            </a:r>
            <a:r>
              <a:rPr lang="en-US" altLang="zh-CN" sz="2400" dirty="0"/>
              <a:t>mentions</a:t>
            </a:r>
            <a:r>
              <a:rPr lang="zh-CN" altLang="en-US" sz="2400" dirty="0"/>
              <a:t> </a:t>
            </a:r>
            <a:r>
              <a:rPr lang="en-US" altLang="zh-CN" sz="2400" dirty="0"/>
              <a:t>as</a:t>
            </a:r>
            <a:r>
              <a:rPr lang="zh-CN" altLang="en-US" sz="2400" dirty="0"/>
              <a:t> </a:t>
            </a:r>
            <a:r>
              <a:rPr lang="en-US" altLang="zh-CN" sz="2400" dirty="0"/>
              <a:t>labels</a:t>
            </a:r>
            <a:r>
              <a:rPr lang="zh-CN" altLang="en-US" sz="2400" dirty="0"/>
              <a:t> </a:t>
            </a:r>
            <a:r>
              <a:rPr lang="en-US" altLang="zh-CN" sz="2400" dirty="0"/>
              <a:t>by</a:t>
            </a:r>
            <a:r>
              <a:rPr lang="zh-CN" altLang="en-US" sz="2400" dirty="0"/>
              <a:t> </a:t>
            </a:r>
            <a:r>
              <a:rPr lang="en-US" altLang="zh-CN" sz="2400" dirty="0"/>
              <a:t>linking</a:t>
            </a:r>
            <a:r>
              <a:rPr lang="zh-CN" altLang="en-US" sz="2400" dirty="0"/>
              <a:t> </a:t>
            </a:r>
            <a:r>
              <a:rPr lang="en-US" altLang="zh-CN" sz="2400" dirty="0"/>
              <a:t>extracted</a:t>
            </a:r>
            <a:r>
              <a:rPr lang="zh-CN" altLang="en-US" sz="2400" dirty="0"/>
              <a:t> </a:t>
            </a:r>
            <a:r>
              <a:rPr lang="en-US" altLang="zh-CN" sz="2400" dirty="0"/>
              <a:t>mentions</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KB</a:t>
            </a:r>
            <a:endParaRPr lang="en-US" sz="2400" dirty="0"/>
          </a:p>
          <a:p>
            <a:pPr>
              <a:lnSpc>
                <a:spcPct val="110000"/>
              </a:lnSpc>
            </a:pPr>
            <a:r>
              <a:rPr kumimoji="1" lang="en-US" altLang="zh-CN" sz="2400" b="1" dirty="0"/>
              <a:t>Relation</a:t>
            </a:r>
            <a:r>
              <a:rPr kumimoji="1" lang="zh-CN" altLang="en-US" sz="2400" b="1" dirty="0"/>
              <a:t> </a:t>
            </a:r>
            <a:r>
              <a:rPr kumimoji="1" lang="en-US" altLang="zh-CN" sz="2400" b="1" dirty="0"/>
              <a:t>Phrase</a:t>
            </a:r>
            <a:r>
              <a:rPr kumimoji="1" lang="zh-CN" altLang="en-US" sz="2400" b="1" dirty="0"/>
              <a:t> </a:t>
            </a:r>
            <a:r>
              <a:rPr kumimoji="1" lang="en-US" altLang="zh-CN" sz="2400" b="1" dirty="0"/>
              <a:t>Clustering</a:t>
            </a:r>
          </a:p>
          <a:p>
            <a:pPr marL="733386" lvl="1" indent="-457167">
              <a:lnSpc>
                <a:spcPct val="110000"/>
              </a:lnSpc>
            </a:pPr>
            <a:r>
              <a:rPr lang="en-US" sz="2400" dirty="0"/>
              <a:t>Estimate</a:t>
            </a:r>
            <a:r>
              <a:rPr lang="zh-CN" altLang="en-US" sz="2400" dirty="0"/>
              <a:t> </a:t>
            </a:r>
            <a:r>
              <a:rPr lang="en-US" altLang="zh-CN" sz="2400" dirty="0"/>
              <a:t>type</a:t>
            </a:r>
            <a:r>
              <a:rPr lang="zh-CN" altLang="en-US" sz="2400" dirty="0"/>
              <a:t> </a:t>
            </a:r>
            <a:r>
              <a:rPr lang="en-US" altLang="zh-CN" sz="2400" dirty="0"/>
              <a:t>indicator</a:t>
            </a:r>
            <a:r>
              <a:rPr lang="zh-CN" altLang="en-US" sz="2400" dirty="0"/>
              <a:t> </a:t>
            </a:r>
            <a:r>
              <a:rPr lang="en-US" altLang="zh-CN" sz="2400" dirty="0"/>
              <a:t>for</a:t>
            </a:r>
            <a:r>
              <a:rPr lang="zh-CN" altLang="en-US" sz="2400" dirty="0"/>
              <a:t> </a:t>
            </a:r>
            <a:r>
              <a:rPr lang="en-US" altLang="zh-CN" sz="2400" dirty="0" err="1"/>
              <a:t>unlinkable</a:t>
            </a:r>
            <a:r>
              <a:rPr lang="zh-CN" altLang="en-US" sz="2400" dirty="0"/>
              <a:t> </a:t>
            </a:r>
            <a:r>
              <a:rPr lang="en-US" altLang="zh-CN" sz="2400" dirty="0"/>
              <a:t>candidate</a:t>
            </a:r>
            <a:r>
              <a:rPr lang="zh-CN" altLang="en-US" sz="2400" dirty="0"/>
              <a:t> </a:t>
            </a:r>
            <a:r>
              <a:rPr lang="en-US" altLang="zh-CN" sz="2400" dirty="0"/>
              <a:t>mentions</a:t>
            </a:r>
            <a:r>
              <a:rPr lang="zh-CN" altLang="en-US" sz="2400" dirty="0"/>
              <a:t> </a:t>
            </a:r>
            <a:r>
              <a:rPr lang="en-US" altLang="zh-CN" sz="2400" dirty="0"/>
              <a:t>with</a:t>
            </a:r>
            <a:r>
              <a:rPr lang="zh-CN" altLang="en-US" sz="2400" dirty="0"/>
              <a:t> </a:t>
            </a:r>
            <a:r>
              <a:rPr lang="en-US" altLang="zh-CN" sz="2400" dirty="0"/>
              <a:t>the</a:t>
            </a:r>
            <a:r>
              <a:rPr lang="zh-CN" altLang="en-US" sz="2400" dirty="0"/>
              <a:t> </a:t>
            </a:r>
            <a:r>
              <a:rPr lang="en-US" altLang="zh-CN" sz="2400" dirty="0"/>
              <a:t>proposed</a:t>
            </a:r>
            <a:r>
              <a:rPr lang="zh-CN" altLang="en-US" sz="2400" dirty="0"/>
              <a:t> </a:t>
            </a:r>
            <a:r>
              <a:rPr lang="en-US" altLang="zh-CN" sz="2400" dirty="0"/>
              <a:t>type</a:t>
            </a:r>
            <a:r>
              <a:rPr lang="zh-CN" altLang="en-US" sz="2400" dirty="0"/>
              <a:t> </a:t>
            </a:r>
            <a:r>
              <a:rPr lang="en-US" altLang="zh-CN" sz="2400" dirty="0"/>
              <a:t>propagation</a:t>
            </a:r>
            <a:r>
              <a:rPr lang="zh-CN" altLang="en-US" sz="2400" dirty="0"/>
              <a:t> </a:t>
            </a:r>
            <a:r>
              <a:rPr lang="en-US" altLang="zh-CN" sz="2400" dirty="0"/>
              <a:t>integrated</a:t>
            </a:r>
            <a:r>
              <a:rPr lang="zh-CN" altLang="en-US" sz="2400" dirty="0"/>
              <a:t> </a:t>
            </a:r>
            <a:r>
              <a:rPr lang="en-US" altLang="zh-CN" sz="2400" dirty="0"/>
              <a:t>with</a:t>
            </a:r>
            <a:r>
              <a:rPr lang="zh-CN" altLang="en-US" sz="2400" dirty="0"/>
              <a:t> </a:t>
            </a:r>
            <a:r>
              <a:rPr lang="en-US" altLang="zh-CN" sz="2400" dirty="0"/>
              <a:t>relation</a:t>
            </a:r>
            <a:r>
              <a:rPr lang="zh-CN" altLang="en-US" sz="2400" dirty="0"/>
              <a:t> </a:t>
            </a:r>
            <a:r>
              <a:rPr lang="en-US" altLang="zh-CN" sz="2400" dirty="0"/>
              <a:t>phrase</a:t>
            </a:r>
            <a:r>
              <a:rPr lang="zh-CN" altLang="en-US" sz="2400" dirty="0"/>
              <a:t> </a:t>
            </a:r>
            <a:r>
              <a:rPr lang="en-US" altLang="zh-CN" sz="2400" dirty="0"/>
              <a:t>clustering</a:t>
            </a:r>
            <a:r>
              <a:rPr lang="zh-CN" altLang="en-US" sz="2400" dirty="0"/>
              <a:t> </a:t>
            </a:r>
            <a:r>
              <a:rPr lang="en-US" altLang="zh-CN" sz="2400" dirty="0"/>
              <a:t>on</a:t>
            </a:r>
            <a:r>
              <a:rPr lang="zh-CN" altLang="en-US" sz="2400" dirty="0"/>
              <a:t> </a:t>
            </a:r>
            <a:r>
              <a:rPr lang="en-US" altLang="zh-CN" sz="2400" dirty="0"/>
              <a:t>the</a:t>
            </a:r>
            <a:r>
              <a:rPr lang="zh-CN" altLang="en-US" sz="2400" dirty="0"/>
              <a:t> </a:t>
            </a:r>
            <a:r>
              <a:rPr lang="en-US" altLang="zh-CN" sz="2400" dirty="0"/>
              <a:t>constructed</a:t>
            </a:r>
            <a:r>
              <a:rPr lang="zh-CN" altLang="en-US" sz="2400" dirty="0"/>
              <a:t> </a:t>
            </a:r>
            <a:r>
              <a:rPr lang="en-US" altLang="zh-CN" sz="2400" dirty="0"/>
              <a:t>graph</a:t>
            </a:r>
            <a:endParaRPr lang="en-US" sz="2400" dirty="0"/>
          </a:p>
        </p:txBody>
      </p:sp>
    </p:spTree>
    <p:extLst>
      <p:ext uri="{BB962C8B-B14F-4D97-AF65-F5344CB8AC3E}">
        <p14:creationId xmlns:p14="http://schemas.microsoft.com/office/powerpoint/2010/main" val="274374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tLang="zh-CN" b="1" dirty="0"/>
              <a:t>Step 1:  Candidate Generation</a:t>
            </a:r>
            <a:endParaRPr lang="en-US" altLang="en-US" b="1" kern="0" dirty="0"/>
          </a:p>
        </p:txBody>
      </p:sp>
      <p:sp>
        <p:nvSpPr>
          <p:cNvPr id="3" name="Content Placeholder 2"/>
          <p:cNvSpPr>
            <a:spLocks noGrp="1"/>
          </p:cNvSpPr>
          <p:nvPr>
            <p:ph idx="1"/>
          </p:nvPr>
        </p:nvSpPr>
        <p:spPr>
          <a:xfrm>
            <a:off x="531149" y="1130100"/>
            <a:ext cx="10983124" cy="2832407"/>
          </a:xfrm>
        </p:spPr>
        <p:txBody>
          <a:bodyPr/>
          <a:lstStyle/>
          <a:p>
            <a:pPr>
              <a:lnSpc>
                <a:spcPct val="90000"/>
              </a:lnSpc>
            </a:pPr>
            <a:r>
              <a:rPr lang="en-US" sz="2400" dirty="0"/>
              <a:t>An</a:t>
            </a:r>
            <a:r>
              <a:rPr lang="zh-CN" altLang="en-US" sz="2400" dirty="0"/>
              <a:t> </a:t>
            </a:r>
            <a:r>
              <a:rPr lang="en-US" altLang="zh-CN" sz="2400" dirty="0"/>
              <a:t>efficient</a:t>
            </a:r>
            <a:r>
              <a:rPr lang="zh-CN" altLang="en-US" sz="2400" dirty="0"/>
              <a:t> </a:t>
            </a:r>
            <a:r>
              <a:rPr lang="en-US" altLang="zh-CN" sz="2400" dirty="0"/>
              <a:t>phrase</a:t>
            </a:r>
            <a:r>
              <a:rPr lang="zh-CN" altLang="en-US" sz="2400" dirty="0"/>
              <a:t> </a:t>
            </a:r>
            <a:r>
              <a:rPr lang="en-US" altLang="zh-CN" sz="2400" dirty="0"/>
              <a:t>mining</a:t>
            </a:r>
            <a:r>
              <a:rPr lang="zh-CN" altLang="en-US" sz="2400" dirty="0"/>
              <a:t> </a:t>
            </a:r>
            <a:r>
              <a:rPr lang="en-US" altLang="zh-CN" sz="2400" dirty="0"/>
              <a:t>algorithm</a:t>
            </a:r>
            <a:r>
              <a:rPr lang="zh-CN" altLang="en-US" sz="2400" dirty="0"/>
              <a:t> </a:t>
            </a:r>
            <a:r>
              <a:rPr lang="en-US" altLang="zh-CN" sz="2400" dirty="0"/>
              <a:t>incorporating</a:t>
            </a:r>
            <a:r>
              <a:rPr lang="zh-CN" altLang="en-US" sz="2400" dirty="0"/>
              <a:t> </a:t>
            </a:r>
            <a:r>
              <a:rPr lang="en-US" altLang="zh-CN" sz="2400" dirty="0"/>
              <a:t>both</a:t>
            </a:r>
            <a:r>
              <a:rPr lang="zh-CN" altLang="en-US" sz="2400" dirty="0"/>
              <a:t> </a:t>
            </a:r>
            <a:r>
              <a:rPr lang="en-US" altLang="zh-CN" sz="2400" i="1" dirty="0"/>
              <a:t>corpus</a:t>
            </a:r>
            <a:r>
              <a:rPr lang="zh-CN" altLang="en-US" sz="2400" i="1" dirty="0"/>
              <a:t>-</a:t>
            </a:r>
            <a:r>
              <a:rPr lang="en-US" altLang="zh-CN" sz="2400" i="1" dirty="0"/>
              <a:t>level</a:t>
            </a:r>
            <a:r>
              <a:rPr lang="zh-CN" altLang="en-US" sz="2400" i="1" dirty="0"/>
              <a:t> </a:t>
            </a:r>
            <a:r>
              <a:rPr lang="en-US" altLang="zh-CN" sz="2400" i="1" dirty="0"/>
              <a:t>statistics</a:t>
            </a:r>
            <a:r>
              <a:rPr lang="zh-CN" altLang="en-US" sz="2400" i="1" dirty="0"/>
              <a:t> </a:t>
            </a:r>
            <a:r>
              <a:rPr lang="en-US" altLang="zh-CN" sz="2400" dirty="0"/>
              <a:t>and</a:t>
            </a:r>
            <a:r>
              <a:rPr lang="zh-CN" altLang="en-US" sz="2400" dirty="0"/>
              <a:t> </a:t>
            </a:r>
            <a:r>
              <a:rPr lang="en-US" altLang="zh-CN" sz="2400" i="1" dirty="0"/>
              <a:t>syntactic</a:t>
            </a:r>
            <a:r>
              <a:rPr lang="zh-CN" altLang="en-US" sz="2400" i="1" dirty="0"/>
              <a:t> </a:t>
            </a:r>
            <a:r>
              <a:rPr lang="en-US" altLang="zh-CN" sz="2400" i="1" dirty="0"/>
              <a:t>constraints</a:t>
            </a:r>
          </a:p>
          <a:p>
            <a:pPr lvl="1">
              <a:lnSpc>
                <a:spcPct val="90000"/>
              </a:lnSpc>
            </a:pPr>
            <a:r>
              <a:rPr lang="en-US" sz="2400" b="1" dirty="0"/>
              <a:t>Global</a:t>
            </a:r>
            <a:r>
              <a:rPr lang="zh-CN" altLang="en-US" sz="2400" b="1" dirty="0"/>
              <a:t> </a:t>
            </a:r>
            <a:r>
              <a:rPr lang="en-US" altLang="zh-CN" sz="2400" b="1" dirty="0"/>
              <a:t>significance</a:t>
            </a:r>
            <a:r>
              <a:rPr lang="zh-CN" altLang="en-US" sz="2400" b="1" dirty="0"/>
              <a:t> </a:t>
            </a:r>
            <a:r>
              <a:rPr lang="en-US" altLang="zh-CN" sz="2400" b="1" dirty="0"/>
              <a:t>score</a:t>
            </a:r>
            <a:r>
              <a:rPr lang="en-US" altLang="zh-CN" sz="2400" dirty="0"/>
              <a:t>:</a:t>
            </a:r>
            <a:r>
              <a:rPr lang="zh-CN" altLang="en-US" sz="2400" dirty="0"/>
              <a:t> </a:t>
            </a:r>
            <a:r>
              <a:rPr lang="en-US" altLang="zh-CN" sz="2400" dirty="0"/>
              <a:t> Filter</a:t>
            </a:r>
            <a:r>
              <a:rPr lang="zh-CN" altLang="en-US" sz="2400" dirty="0"/>
              <a:t> </a:t>
            </a:r>
            <a:r>
              <a:rPr lang="en-US" altLang="zh-CN" sz="2400" dirty="0"/>
              <a:t>low-quality</a:t>
            </a:r>
            <a:r>
              <a:rPr lang="zh-CN" altLang="en-US" sz="2400" dirty="0"/>
              <a:t> </a:t>
            </a:r>
            <a:r>
              <a:rPr lang="en-US" altLang="zh-CN" sz="2400" dirty="0"/>
              <a:t>candidates;</a:t>
            </a:r>
            <a:r>
              <a:rPr lang="zh-CN" altLang="en-US" sz="2400" dirty="0"/>
              <a:t> </a:t>
            </a:r>
            <a:r>
              <a:rPr lang="en-US" altLang="zh-CN" sz="2400" b="1" dirty="0"/>
              <a:t>generic</a:t>
            </a:r>
            <a:r>
              <a:rPr lang="zh-CN" altLang="en-US" sz="2400" b="1" dirty="0"/>
              <a:t> </a:t>
            </a:r>
            <a:r>
              <a:rPr lang="en-US" altLang="zh-CN" sz="2400" b="1" dirty="0"/>
              <a:t>POS</a:t>
            </a:r>
            <a:r>
              <a:rPr lang="zh-CN" altLang="en-US" sz="2400" b="1" dirty="0"/>
              <a:t> </a:t>
            </a:r>
            <a:r>
              <a:rPr lang="en-US" altLang="zh-CN" sz="2400" b="1" dirty="0"/>
              <a:t>tag</a:t>
            </a:r>
            <a:r>
              <a:rPr lang="zh-CN" altLang="en-US" sz="2400" b="1" dirty="0"/>
              <a:t> </a:t>
            </a:r>
            <a:r>
              <a:rPr lang="en-US" altLang="zh-CN" sz="2400" b="1" dirty="0"/>
              <a:t>patterns</a:t>
            </a:r>
            <a:r>
              <a:rPr lang="en-US" altLang="zh-CN" sz="2400" dirty="0"/>
              <a:t>:</a:t>
            </a:r>
            <a:r>
              <a:rPr lang="zh-CN" altLang="en-US" sz="2400" dirty="0"/>
              <a:t> </a:t>
            </a:r>
            <a:r>
              <a:rPr lang="en-US" altLang="zh-CN" sz="2400" dirty="0"/>
              <a:t>remove</a:t>
            </a:r>
            <a:r>
              <a:rPr lang="zh-CN" altLang="en-US" sz="2400" dirty="0"/>
              <a:t> </a:t>
            </a:r>
            <a:r>
              <a:rPr lang="en-US" altLang="zh-CN" sz="2400" dirty="0"/>
              <a:t>phrases</a:t>
            </a:r>
            <a:r>
              <a:rPr lang="zh-CN" altLang="en-US" sz="2400" dirty="0"/>
              <a:t> </a:t>
            </a:r>
            <a:r>
              <a:rPr lang="en-US" altLang="zh-CN" sz="2400" dirty="0"/>
              <a:t>with</a:t>
            </a:r>
            <a:r>
              <a:rPr lang="zh-CN" altLang="en-US" sz="2400" dirty="0"/>
              <a:t> </a:t>
            </a:r>
            <a:r>
              <a:rPr lang="en-US" altLang="zh-CN" sz="2400" dirty="0"/>
              <a:t>improper</a:t>
            </a:r>
            <a:r>
              <a:rPr lang="zh-CN" altLang="en-US" sz="2400" dirty="0"/>
              <a:t> </a:t>
            </a:r>
            <a:r>
              <a:rPr lang="en-US" altLang="zh-CN" sz="2400" dirty="0"/>
              <a:t>syntactic</a:t>
            </a:r>
            <a:r>
              <a:rPr lang="zh-CN" altLang="en-US" sz="2400" dirty="0"/>
              <a:t> </a:t>
            </a:r>
            <a:r>
              <a:rPr lang="en-US" altLang="zh-CN" sz="2400" dirty="0"/>
              <a:t>structure</a:t>
            </a:r>
            <a:r>
              <a:rPr lang="zh-CN" altLang="en-US" sz="2400" dirty="0"/>
              <a:t> </a:t>
            </a:r>
            <a:endParaRPr lang="en-US" altLang="zh-CN" sz="2400" dirty="0"/>
          </a:p>
          <a:p>
            <a:pPr lvl="1">
              <a:lnSpc>
                <a:spcPct val="90000"/>
              </a:lnSpc>
            </a:pPr>
            <a:r>
              <a:rPr lang="en-US" altLang="zh-CN" sz="2400" dirty="0">
                <a:sym typeface="Wingdings"/>
              </a:rPr>
              <a:t>By</a:t>
            </a:r>
            <a:r>
              <a:rPr lang="zh-CN" altLang="en-US" sz="2400" dirty="0">
                <a:sym typeface="Wingdings"/>
              </a:rPr>
              <a:t> </a:t>
            </a:r>
            <a:r>
              <a:rPr lang="en-US" altLang="zh-CN" sz="2400" dirty="0">
                <a:sym typeface="Wingdings"/>
              </a:rPr>
              <a:t>extending</a:t>
            </a:r>
            <a:r>
              <a:rPr lang="zh-CN" altLang="en-US" sz="2400" dirty="0">
                <a:sym typeface="Wingdings"/>
              </a:rPr>
              <a:t> </a:t>
            </a:r>
            <a:r>
              <a:rPr lang="en-US" altLang="zh-CN" sz="2400" dirty="0" err="1">
                <a:sym typeface="Wingdings"/>
              </a:rPr>
              <a:t>TopMine</a:t>
            </a:r>
            <a:r>
              <a:rPr lang="en-US" altLang="zh-CN" sz="2400" dirty="0">
                <a:sym typeface="Wingdings"/>
              </a:rPr>
              <a:t>,</a:t>
            </a:r>
            <a:r>
              <a:rPr lang="zh-CN" altLang="en-US" sz="2400" dirty="0">
                <a:sym typeface="Wingdings"/>
              </a:rPr>
              <a:t> </a:t>
            </a:r>
            <a:r>
              <a:rPr lang="en-US" altLang="zh-CN" sz="2400" dirty="0">
                <a:sym typeface="Wingdings"/>
              </a:rPr>
              <a:t>the</a:t>
            </a:r>
            <a:r>
              <a:rPr lang="zh-CN" altLang="en-US" sz="2400" dirty="0">
                <a:sym typeface="Wingdings"/>
              </a:rPr>
              <a:t> </a:t>
            </a:r>
            <a:r>
              <a:rPr lang="en-US" altLang="zh-CN" sz="2400" dirty="0">
                <a:sym typeface="Wingdings"/>
              </a:rPr>
              <a:t>algorithm</a:t>
            </a:r>
            <a:r>
              <a:rPr lang="zh-CN" altLang="en-US" sz="2400" dirty="0">
                <a:sym typeface="Wingdings"/>
              </a:rPr>
              <a:t> </a:t>
            </a:r>
            <a:r>
              <a:rPr lang="en-US" altLang="zh-CN" sz="2400" dirty="0">
                <a:sym typeface="Wingdings"/>
              </a:rPr>
              <a:t>partitions</a:t>
            </a:r>
            <a:r>
              <a:rPr lang="zh-CN" altLang="en-US" sz="2400" dirty="0">
                <a:sym typeface="Wingdings"/>
              </a:rPr>
              <a:t> </a:t>
            </a:r>
            <a:r>
              <a:rPr lang="en-US" altLang="zh-CN" sz="2400" dirty="0">
                <a:sym typeface="Wingdings"/>
              </a:rPr>
              <a:t>corpus</a:t>
            </a:r>
            <a:r>
              <a:rPr lang="zh-CN" altLang="en-US" sz="2400" dirty="0">
                <a:sym typeface="Wingdings"/>
              </a:rPr>
              <a:t> </a:t>
            </a:r>
            <a:r>
              <a:rPr lang="en-US" altLang="zh-CN" sz="2400" dirty="0">
                <a:sym typeface="Wingdings"/>
              </a:rPr>
              <a:t>into</a:t>
            </a:r>
            <a:r>
              <a:rPr lang="zh-CN" altLang="en-US" sz="2400" dirty="0">
                <a:sym typeface="Wingdings"/>
              </a:rPr>
              <a:t> </a:t>
            </a:r>
            <a:r>
              <a:rPr lang="en-US" altLang="zh-CN" sz="2400" dirty="0">
                <a:sym typeface="Wingdings"/>
              </a:rPr>
              <a:t>segments</a:t>
            </a:r>
            <a:r>
              <a:rPr lang="zh-CN" altLang="en-US" sz="2400" dirty="0">
                <a:sym typeface="Wingdings"/>
              </a:rPr>
              <a:t> </a:t>
            </a:r>
            <a:r>
              <a:rPr lang="en-US" altLang="zh-CN" sz="2400" dirty="0">
                <a:sym typeface="Wingdings"/>
              </a:rPr>
              <a:t>which</a:t>
            </a:r>
            <a:r>
              <a:rPr lang="zh-CN" altLang="en-US" sz="2400" dirty="0">
                <a:sym typeface="Wingdings"/>
              </a:rPr>
              <a:t> </a:t>
            </a:r>
            <a:r>
              <a:rPr lang="en-US" altLang="zh-CN" sz="2400" dirty="0">
                <a:sym typeface="Wingdings"/>
              </a:rPr>
              <a:t>meet</a:t>
            </a:r>
            <a:r>
              <a:rPr lang="zh-CN" altLang="en-US" sz="2400" dirty="0">
                <a:sym typeface="Wingdings"/>
              </a:rPr>
              <a:t> </a:t>
            </a:r>
            <a:r>
              <a:rPr lang="en-US" altLang="zh-CN" sz="2400" dirty="0">
                <a:sym typeface="Wingdings"/>
              </a:rPr>
              <a:t>both</a:t>
            </a:r>
            <a:r>
              <a:rPr lang="zh-CN" altLang="en-US" sz="2400" dirty="0">
                <a:sym typeface="Wingdings"/>
              </a:rPr>
              <a:t> </a:t>
            </a:r>
            <a:r>
              <a:rPr lang="en-US" altLang="zh-CN" sz="2400" dirty="0">
                <a:sym typeface="Wingdings"/>
              </a:rPr>
              <a:t>significance</a:t>
            </a:r>
            <a:r>
              <a:rPr lang="zh-CN" altLang="en-US" sz="2400" dirty="0">
                <a:sym typeface="Wingdings"/>
              </a:rPr>
              <a:t> </a:t>
            </a:r>
            <a:r>
              <a:rPr lang="en-US" altLang="zh-CN" sz="2400" dirty="0">
                <a:sym typeface="Wingdings"/>
              </a:rPr>
              <a:t>threshold</a:t>
            </a:r>
            <a:r>
              <a:rPr lang="zh-CN" altLang="en-US" sz="2400" dirty="0">
                <a:sym typeface="Wingdings"/>
              </a:rPr>
              <a:t> </a:t>
            </a:r>
            <a:r>
              <a:rPr lang="en-US" altLang="zh-CN" sz="2400" dirty="0">
                <a:sym typeface="Wingdings"/>
              </a:rPr>
              <a:t>and</a:t>
            </a:r>
            <a:r>
              <a:rPr lang="zh-CN" altLang="en-US" sz="2400" dirty="0">
                <a:sym typeface="Wingdings"/>
              </a:rPr>
              <a:t> </a:t>
            </a:r>
            <a:r>
              <a:rPr lang="en-US" altLang="zh-CN" sz="2400" dirty="0">
                <a:sym typeface="Wingdings"/>
              </a:rPr>
              <a:t>POS</a:t>
            </a:r>
            <a:r>
              <a:rPr lang="zh-CN" altLang="en-US" sz="2400" dirty="0">
                <a:sym typeface="Wingdings"/>
              </a:rPr>
              <a:t> </a:t>
            </a:r>
            <a:r>
              <a:rPr lang="en-US" altLang="zh-CN" sz="2400" dirty="0">
                <a:sym typeface="Wingdings"/>
              </a:rPr>
              <a:t>patterns</a:t>
            </a:r>
            <a:r>
              <a:rPr lang="zh-CN" altLang="en-US" sz="2400" dirty="0">
                <a:sym typeface="Wingdings"/>
              </a:rPr>
              <a:t>  </a:t>
            </a:r>
            <a:r>
              <a:rPr lang="en-US" altLang="zh-CN" sz="2400" dirty="0">
                <a:sym typeface="Wingdings"/>
              </a:rPr>
              <a:t>candidate</a:t>
            </a:r>
            <a:r>
              <a:rPr lang="zh-CN" altLang="en-US" sz="2400" dirty="0">
                <a:sym typeface="Wingdings"/>
              </a:rPr>
              <a:t> </a:t>
            </a:r>
            <a:r>
              <a:rPr lang="en-US" altLang="zh-CN" sz="2400" dirty="0">
                <a:sym typeface="Wingdings"/>
              </a:rPr>
              <a:t>entity</a:t>
            </a:r>
            <a:r>
              <a:rPr lang="zh-CN" altLang="en-US" sz="2400" dirty="0">
                <a:sym typeface="Wingdings"/>
              </a:rPr>
              <a:t> </a:t>
            </a:r>
            <a:r>
              <a:rPr lang="en-US" altLang="zh-CN" sz="2400" dirty="0">
                <a:sym typeface="Wingdings"/>
              </a:rPr>
              <a:t>mentions</a:t>
            </a:r>
            <a:r>
              <a:rPr lang="zh-CN" altLang="en-US" sz="2400" dirty="0">
                <a:sym typeface="Wingdings"/>
              </a:rPr>
              <a:t> </a:t>
            </a:r>
            <a:r>
              <a:rPr lang="en-US" altLang="zh-CN" sz="2400" dirty="0">
                <a:sym typeface="Wingdings"/>
              </a:rPr>
              <a:t>&amp;</a:t>
            </a:r>
            <a:r>
              <a:rPr lang="zh-CN" altLang="en-US" sz="2400" dirty="0">
                <a:sym typeface="Wingdings"/>
              </a:rPr>
              <a:t> </a:t>
            </a:r>
            <a:r>
              <a:rPr lang="en-US" altLang="zh-CN" sz="2400" dirty="0">
                <a:sym typeface="Wingdings"/>
              </a:rPr>
              <a:t>relation</a:t>
            </a:r>
            <a:r>
              <a:rPr lang="zh-CN" altLang="en-US" sz="2400" dirty="0">
                <a:sym typeface="Wingdings"/>
              </a:rPr>
              <a:t> </a:t>
            </a:r>
            <a:r>
              <a:rPr lang="en-US" altLang="zh-CN" sz="2400" dirty="0">
                <a:sym typeface="Wingdings"/>
              </a:rPr>
              <a:t>phrases</a:t>
            </a:r>
            <a:endParaRPr lang="en-US" altLang="zh-CN" sz="2400" dirty="0"/>
          </a:p>
        </p:txBody>
      </p:sp>
      <p:sp>
        <p:nvSpPr>
          <p:cNvPr id="4" name="矩形 5"/>
          <p:cNvSpPr/>
          <p:nvPr/>
        </p:nvSpPr>
        <p:spPr>
          <a:xfrm>
            <a:off x="415403" y="3710552"/>
            <a:ext cx="6400800" cy="3120846"/>
          </a:xfrm>
          <a:prstGeom prst="rect">
            <a:avLst/>
          </a:prstGeom>
        </p:spPr>
        <p:txBody>
          <a:bodyPr wrap="square" lIns="121912" tIns="60956" rIns="121912" bIns="60956">
            <a:spAutoFit/>
          </a:bodyPr>
          <a:lstStyle/>
          <a:p>
            <a:pPr defTabSz="1219140" fontAlgn="base">
              <a:lnSpc>
                <a:spcPct val="90000"/>
              </a:lnSpc>
              <a:spcBef>
                <a:spcPct val="0"/>
              </a:spcBef>
              <a:spcAft>
                <a:spcPct val="0"/>
              </a:spcAft>
            </a:pPr>
            <a:r>
              <a:rPr lang="en-US" altLang="zh-CN" sz="2400" b="1" dirty="0">
                <a:solidFill>
                  <a:prstClr val="black"/>
                </a:solidFill>
                <a:cs typeface="Arial" pitchFamily="34" charset="0"/>
              </a:rPr>
              <a:t>Algorithm</a:t>
            </a:r>
            <a:r>
              <a:rPr lang="zh-CN" altLang="en-US" sz="2400" b="1" dirty="0">
                <a:solidFill>
                  <a:prstClr val="black"/>
                </a:solidFill>
                <a:cs typeface="Arial" pitchFamily="34" charset="0"/>
              </a:rPr>
              <a:t> </a:t>
            </a:r>
            <a:r>
              <a:rPr lang="en-US" altLang="zh-CN" sz="2400" b="1" dirty="0">
                <a:solidFill>
                  <a:prstClr val="black"/>
                </a:solidFill>
                <a:cs typeface="Arial" pitchFamily="34" charset="0"/>
              </a:rPr>
              <a:t>workflow</a:t>
            </a:r>
            <a:r>
              <a:rPr lang="en-US" altLang="zh-CN" sz="2400" b="1" dirty="0">
                <a:solidFill>
                  <a:srgbClr val="000000"/>
                </a:solidFill>
                <a:cs typeface="Arial" pitchFamily="34" charset="0"/>
              </a:rPr>
              <a:t>:</a:t>
            </a:r>
          </a:p>
          <a:p>
            <a:pPr marL="457167" indent="-457167" defTabSz="1219140" fontAlgn="base">
              <a:lnSpc>
                <a:spcPct val="90000"/>
              </a:lnSpc>
              <a:spcBef>
                <a:spcPct val="0"/>
              </a:spcBef>
              <a:spcAft>
                <a:spcPct val="0"/>
              </a:spcAft>
              <a:buFont typeface="+mj-lt"/>
              <a:buAutoNum type="arabicPeriod"/>
            </a:pPr>
            <a:r>
              <a:rPr lang="en-US" altLang="zh-CN" sz="2400" dirty="0">
                <a:solidFill>
                  <a:srgbClr val="000000"/>
                </a:solidFill>
                <a:cs typeface="Arial" pitchFamily="34" charset="0"/>
              </a:rPr>
              <a:t>Mine</a:t>
            </a:r>
            <a:r>
              <a:rPr lang="zh-CN" altLang="en-US" sz="2400" dirty="0">
                <a:solidFill>
                  <a:srgbClr val="000000"/>
                </a:solidFill>
                <a:cs typeface="Arial" pitchFamily="34" charset="0"/>
              </a:rPr>
              <a:t> </a:t>
            </a:r>
            <a:r>
              <a:rPr lang="en-US" altLang="zh-CN" sz="2400" dirty="0">
                <a:solidFill>
                  <a:srgbClr val="000000"/>
                </a:solidFill>
                <a:cs typeface="Arial" pitchFamily="34" charset="0"/>
              </a:rPr>
              <a:t>frequent</a:t>
            </a:r>
            <a:r>
              <a:rPr lang="zh-CN" altLang="en-US" sz="2400" dirty="0">
                <a:solidFill>
                  <a:srgbClr val="000000"/>
                </a:solidFill>
                <a:cs typeface="Arial" pitchFamily="34" charset="0"/>
              </a:rPr>
              <a:t> </a:t>
            </a:r>
            <a:r>
              <a:rPr lang="en-US" altLang="zh-CN" sz="2400" dirty="0">
                <a:solidFill>
                  <a:srgbClr val="000000"/>
                </a:solidFill>
                <a:cs typeface="Arial" pitchFamily="34" charset="0"/>
              </a:rPr>
              <a:t>contiguous</a:t>
            </a:r>
            <a:r>
              <a:rPr lang="zh-CN" altLang="en-US" sz="2400" dirty="0">
                <a:solidFill>
                  <a:srgbClr val="000000"/>
                </a:solidFill>
                <a:cs typeface="Arial" pitchFamily="34" charset="0"/>
              </a:rPr>
              <a:t> </a:t>
            </a:r>
            <a:r>
              <a:rPr lang="en-US" altLang="zh-CN" sz="2400" dirty="0">
                <a:solidFill>
                  <a:srgbClr val="000000"/>
                </a:solidFill>
                <a:cs typeface="Arial" pitchFamily="34" charset="0"/>
              </a:rPr>
              <a:t>patterns</a:t>
            </a:r>
            <a:r>
              <a:rPr lang="zh-CN" altLang="en-US" sz="2400" dirty="0">
                <a:solidFill>
                  <a:srgbClr val="000000"/>
                </a:solidFill>
                <a:cs typeface="Arial" pitchFamily="34" charset="0"/>
              </a:rPr>
              <a:t> </a:t>
            </a:r>
            <a:endParaRPr lang="en-US" altLang="zh-CN" sz="2400" dirty="0">
              <a:solidFill>
                <a:srgbClr val="000000"/>
              </a:solidFill>
              <a:cs typeface="Arial" pitchFamily="34" charset="0"/>
            </a:endParaRPr>
          </a:p>
          <a:p>
            <a:pPr marL="457167" indent="-457167" defTabSz="1219140" fontAlgn="base">
              <a:lnSpc>
                <a:spcPct val="90000"/>
              </a:lnSpc>
              <a:spcBef>
                <a:spcPct val="0"/>
              </a:spcBef>
              <a:spcAft>
                <a:spcPct val="0"/>
              </a:spcAft>
              <a:buFont typeface="+mj-lt"/>
              <a:buAutoNum type="arabicPeriod"/>
            </a:pPr>
            <a:r>
              <a:rPr lang="en-US" altLang="zh-CN" sz="2400" dirty="0">
                <a:solidFill>
                  <a:srgbClr val="000000"/>
                </a:solidFill>
                <a:cs typeface="Arial" pitchFamily="34" charset="0"/>
              </a:rPr>
              <a:t>Performs</a:t>
            </a:r>
            <a:r>
              <a:rPr lang="zh-CN" altLang="en-US" sz="2400" dirty="0">
                <a:solidFill>
                  <a:srgbClr val="000000"/>
                </a:solidFill>
                <a:cs typeface="Arial" pitchFamily="34" charset="0"/>
              </a:rPr>
              <a:t> </a:t>
            </a:r>
            <a:r>
              <a:rPr lang="en-US" altLang="zh-CN" sz="2400" dirty="0">
                <a:solidFill>
                  <a:srgbClr val="000000"/>
                </a:solidFill>
                <a:cs typeface="Arial" pitchFamily="34" charset="0"/>
              </a:rPr>
              <a:t>greedy-agglomerative</a:t>
            </a:r>
            <a:r>
              <a:rPr lang="zh-CN" altLang="en-US" sz="2400" dirty="0">
                <a:solidFill>
                  <a:srgbClr val="000000"/>
                </a:solidFill>
                <a:cs typeface="Arial" pitchFamily="34" charset="0"/>
              </a:rPr>
              <a:t> </a:t>
            </a:r>
            <a:r>
              <a:rPr lang="en-US" altLang="zh-CN" sz="2400" dirty="0">
                <a:solidFill>
                  <a:srgbClr val="000000"/>
                </a:solidFill>
                <a:cs typeface="Arial" pitchFamily="34" charset="0"/>
              </a:rPr>
              <a:t>merging</a:t>
            </a:r>
            <a:r>
              <a:rPr lang="zh-CN" altLang="en-US" sz="2400" dirty="0">
                <a:solidFill>
                  <a:srgbClr val="000000"/>
                </a:solidFill>
                <a:cs typeface="Arial" pitchFamily="34" charset="0"/>
              </a:rPr>
              <a:t> </a:t>
            </a:r>
            <a:r>
              <a:rPr lang="en-US" altLang="zh-CN" sz="2400" dirty="0">
                <a:solidFill>
                  <a:srgbClr val="000000"/>
                </a:solidFill>
                <a:cs typeface="Arial" pitchFamily="34" charset="0"/>
              </a:rPr>
              <a:t>while</a:t>
            </a:r>
            <a:r>
              <a:rPr lang="zh-CN" altLang="en-US" sz="2400" dirty="0">
                <a:solidFill>
                  <a:srgbClr val="000000"/>
                </a:solidFill>
                <a:cs typeface="Arial" pitchFamily="34" charset="0"/>
              </a:rPr>
              <a:t> </a:t>
            </a:r>
            <a:r>
              <a:rPr lang="en-US" altLang="zh-CN" sz="2400" dirty="0">
                <a:solidFill>
                  <a:srgbClr val="000000"/>
                </a:solidFill>
                <a:cs typeface="Arial" pitchFamily="34" charset="0"/>
              </a:rPr>
              <a:t>enforcing</a:t>
            </a:r>
            <a:r>
              <a:rPr lang="zh-CN" altLang="en-US" sz="2400" dirty="0">
                <a:solidFill>
                  <a:srgbClr val="000000"/>
                </a:solidFill>
                <a:cs typeface="Arial" pitchFamily="34" charset="0"/>
              </a:rPr>
              <a:t> </a:t>
            </a:r>
            <a:r>
              <a:rPr lang="en-US" altLang="zh-CN" sz="2400" dirty="0">
                <a:solidFill>
                  <a:srgbClr val="000000"/>
                </a:solidFill>
                <a:cs typeface="Arial" pitchFamily="34" charset="0"/>
              </a:rPr>
              <a:t>our</a:t>
            </a:r>
            <a:r>
              <a:rPr lang="zh-CN" altLang="en-US" sz="2400" dirty="0">
                <a:solidFill>
                  <a:srgbClr val="000000"/>
                </a:solidFill>
                <a:cs typeface="Arial" pitchFamily="34" charset="0"/>
              </a:rPr>
              <a:t> </a:t>
            </a:r>
            <a:r>
              <a:rPr lang="en-US" altLang="zh-CN" sz="2400" dirty="0">
                <a:solidFill>
                  <a:srgbClr val="000000"/>
                </a:solidFill>
                <a:cs typeface="Arial" pitchFamily="34" charset="0"/>
              </a:rPr>
              <a:t>syntactic</a:t>
            </a:r>
            <a:r>
              <a:rPr lang="zh-CN" altLang="en-US" sz="2400" dirty="0">
                <a:solidFill>
                  <a:srgbClr val="000000"/>
                </a:solidFill>
                <a:cs typeface="Arial" pitchFamily="34" charset="0"/>
              </a:rPr>
              <a:t> </a:t>
            </a:r>
            <a:r>
              <a:rPr lang="en-US" altLang="zh-CN" sz="2400" dirty="0">
                <a:solidFill>
                  <a:srgbClr val="000000"/>
                </a:solidFill>
                <a:cs typeface="Arial" pitchFamily="34" charset="0"/>
              </a:rPr>
              <a:t>constraints</a:t>
            </a:r>
          </a:p>
          <a:p>
            <a:pPr marL="990526" lvl="1" indent="-380972" defTabSz="1219140" fontAlgn="base">
              <a:lnSpc>
                <a:spcPct val="90000"/>
              </a:lnSpc>
              <a:spcBef>
                <a:spcPct val="0"/>
              </a:spcBef>
              <a:spcAft>
                <a:spcPct val="0"/>
              </a:spcAft>
              <a:buFont typeface="Arial"/>
              <a:buChar char="•"/>
            </a:pPr>
            <a:r>
              <a:rPr lang="en-US" altLang="zh-CN" sz="2400" dirty="0">
                <a:solidFill>
                  <a:srgbClr val="FF0000"/>
                </a:solidFill>
                <a:cs typeface="Arial" pitchFamily="34" charset="0"/>
              </a:rPr>
              <a:t>Entity</a:t>
            </a:r>
            <a:r>
              <a:rPr lang="zh-CN" altLang="en-US" sz="2400" dirty="0">
                <a:solidFill>
                  <a:srgbClr val="FF0000"/>
                </a:solidFill>
                <a:cs typeface="Arial" pitchFamily="34" charset="0"/>
              </a:rPr>
              <a:t> </a:t>
            </a:r>
            <a:r>
              <a:rPr lang="en-US" altLang="zh-CN" sz="2400" dirty="0">
                <a:solidFill>
                  <a:srgbClr val="FF0000"/>
                </a:solidFill>
                <a:cs typeface="Arial" pitchFamily="34" charset="0"/>
              </a:rPr>
              <a:t>mention:</a:t>
            </a:r>
            <a:r>
              <a:rPr lang="zh-CN" altLang="en-US" sz="2400" dirty="0">
                <a:solidFill>
                  <a:srgbClr val="FF0000"/>
                </a:solidFill>
                <a:cs typeface="Arial" pitchFamily="34" charset="0"/>
              </a:rPr>
              <a:t> </a:t>
            </a:r>
            <a:r>
              <a:rPr lang="en-US" altLang="zh-CN" sz="2400" dirty="0">
                <a:solidFill>
                  <a:srgbClr val="FF0000"/>
                </a:solidFill>
                <a:cs typeface="Arial" pitchFamily="34" charset="0"/>
              </a:rPr>
              <a:t>consecutive</a:t>
            </a:r>
            <a:r>
              <a:rPr lang="zh-CN" altLang="en-US" sz="2400" dirty="0">
                <a:solidFill>
                  <a:srgbClr val="FF0000"/>
                </a:solidFill>
                <a:cs typeface="Arial" pitchFamily="34" charset="0"/>
              </a:rPr>
              <a:t> </a:t>
            </a:r>
            <a:r>
              <a:rPr lang="en-US" altLang="zh-CN" sz="2400" dirty="0">
                <a:solidFill>
                  <a:srgbClr val="FF0000"/>
                </a:solidFill>
                <a:cs typeface="Arial" pitchFamily="34" charset="0"/>
              </a:rPr>
              <a:t>nouns</a:t>
            </a:r>
          </a:p>
          <a:p>
            <a:pPr marL="990526" lvl="1" indent="-380972" defTabSz="1219140" fontAlgn="base">
              <a:lnSpc>
                <a:spcPct val="90000"/>
              </a:lnSpc>
              <a:spcBef>
                <a:spcPct val="0"/>
              </a:spcBef>
              <a:spcAft>
                <a:spcPct val="0"/>
              </a:spcAft>
              <a:buFont typeface="Arial"/>
              <a:buChar char="•"/>
            </a:pPr>
            <a:r>
              <a:rPr lang="en-US" altLang="zh-CN" sz="2400" dirty="0">
                <a:solidFill>
                  <a:srgbClr val="FF0000"/>
                </a:solidFill>
                <a:cs typeface="Arial" pitchFamily="34" charset="0"/>
              </a:rPr>
              <a:t>Relation</a:t>
            </a:r>
            <a:r>
              <a:rPr lang="zh-CN" altLang="en-US" sz="2400" dirty="0">
                <a:solidFill>
                  <a:srgbClr val="FF0000"/>
                </a:solidFill>
                <a:cs typeface="Arial" pitchFamily="34" charset="0"/>
              </a:rPr>
              <a:t> </a:t>
            </a:r>
            <a:r>
              <a:rPr lang="en-US" altLang="zh-CN" sz="2400" dirty="0">
                <a:solidFill>
                  <a:srgbClr val="FF0000"/>
                </a:solidFill>
                <a:cs typeface="Arial" pitchFamily="34" charset="0"/>
              </a:rPr>
              <a:t>phrases</a:t>
            </a:r>
            <a:r>
              <a:rPr lang="zh-CN" altLang="zh-CN" sz="2400" dirty="0">
                <a:solidFill>
                  <a:srgbClr val="FF0000"/>
                </a:solidFill>
                <a:cs typeface="Arial" pitchFamily="34" charset="0"/>
              </a:rPr>
              <a:t>:</a:t>
            </a:r>
            <a:r>
              <a:rPr lang="zh-CN" altLang="en-US" sz="2400" dirty="0">
                <a:solidFill>
                  <a:srgbClr val="FF0000"/>
                </a:solidFill>
                <a:cs typeface="Arial" pitchFamily="34" charset="0"/>
              </a:rPr>
              <a:t> </a:t>
            </a:r>
            <a:r>
              <a:rPr lang="en-US" altLang="zh-CN" sz="2400" dirty="0">
                <a:solidFill>
                  <a:srgbClr val="FF0000"/>
                </a:solidFill>
                <a:cs typeface="Arial" pitchFamily="34" charset="0"/>
              </a:rPr>
              <a:t>shown</a:t>
            </a:r>
            <a:r>
              <a:rPr lang="zh-CN" altLang="en-US" sz="2400" dirty="0">
                <a:solidFill>
                  <a:srgbClr val="FF0000"/>
                </a:solidFill>
                <a:cs typeface="Arial" pitchFamily="34" charset="0"/>
              </a:rPr>
              <a:t> </a:t>
            </a:r>
            <a:r>
              <a:rPr lang="en-US" altLang="zh-CN" sz="2400" dirty="0">
                <a:solidFill>
                  <a:srgbClr val="FF0000"/>
                </a:solidFill>
                <a:cs typeface="Arial" pitchFamily="34" charset="0"/>
              </a:rPr>
              <a:t>in</a:t>
            </a:r>
            <a:r>
              <a:rPr lang="zh-CN" altLang="en-US" sz="2400" dirty="0">
                <a:solidFill>
                  <a:srgbClr val="FF0000"/>
                </a:solidFill>
                <a:cs typeface="Arial" pitchFamily="34" charset="0"/>
              </a:rPr>
              <a:t> </a:t>
            </a:r>
            <a:r>
              <a:rPr lang="en-US" altLang="zh-CN" sz="2400" dirty="0">
                <a:solidFill>
                  <a:srgbClr val="FF0000"/>
                </a:solidFill>
                <a:cs typeface="Arial" pitchFamily="34" charset="0"/>
              </a:rPr>
              <a:t>the</a:t>
            </a:r>
            <a:r>
              <a:rPr lang="zh-CN" altLang="en-US" sz="2400" dirty="0">
                <a:solidFill>
                  <a:srgbClr val="FF0000"/>
                </a:solidFill>
                <a:cs typeface="Arial" pitchFamily="34" charset="0"/>
              </a:rPr>
              <a:t> </a:t>
            </a:r>
            <a:r>
              <a:rPr lang="en-US" altLang="zh-CN" sz="2400" dirty="0">
                <a:solidFill>
                  <a:srgbClr val="FF0000"/>
                </a:solidFill>
                <a:cs typeface="Arial" pitchFamily="34" charset="0"/>
              </a:rPr>
              <a:t>table</a:t>
            </a:r>
          </a:p>
          <a:p>
            <a:pPr marL="457167" indent="-457167" defTabSz="1219140" fontAlgn="base">
              <a:lnSpc>
                <a:spcPct val="90000"/>
              </a:lnSpc>
              <a:spcBef>
                <a:spcPct val="0"/>
              </a:spcBef>
              <a:spcAft>
                <a:spcPct val="0"/>
              </a:spcAft>
              <a:buFont typeface="+mj-lt"/>
              <a:buAutoNum type="arabicPeriod"/>
            </a:pPr>
            <a:r>
              <a:rPr lang="en-US" altLang="zh-CN" sz="2400" dirty="0">
                <a:solidFill>
                  <a:srgbClr val="000000"/>
                </a:solidFill>
                <a:cs typeface="Arial" pitchFamily="34" charset="0"/>
              </a:rPr>
              <a:t>Terminates</a:t>
            </a:r>
            <a:r>
              <a:rPr lang="zh-CN" altLang="en-US" sz="2400" dirty="0">
                <a:solidFill>
                  <a:srgbClr val="000000"/>
                </a:solidFill>
                <a:cs typeface="Arial" pitchFamily="34" charset="0"/>
              </a:rPr>
              <a:t> </a:t>
            </a:r>
            <a:r>
              <a:rPr lang="en-US" altLang="zh-CN" sz="2400" dirty="0">
                <a:solidFill>
                  <a:prstClr val="black"/>
                </a:solidFill>
                <a:cs typeface="Arial" pitchFamily="34" charset="0"/>
              </a:rPr>
              <a:t>when the next highest-score merging does not meet a pre-defined significance threshold</a:t>
            </a:r>
          </a:p>
        </p:txBody>
      </p:sp>
      <p:sp>
        <p:nvSpPr>
          <p:cNvPr id="6" name="文本框 4"/>
          <p:cNvSpPr txBox="1"/>
          <p:nvPr/>
        </p:nvSpPr>
        <p:spPr>
          <a:xfrm>
            <a:off x="7224893" y="4108783"/>
            <a:ext cx="246303" cy="492440"/>
          </a:xfrm>
          <a:prstGeom prst="rect">
            <a:avLst/>
          </a:prstGeom>
          <a:noFill/>
        </p:spPr>
        <p:txBody>
          <a:bodyPr wrap="none" lIns="121912" tIns="60956" rIns="121912" bIns="60956" rtlCol="0">
            <a:spAutoFit/>
          </a:bodyPr>
          <a:lstStyle/>
          <a:p>
            <a:pPr defTabSz="1219140" fontAlgn="base">
              <a:spcBef>
                <a:spcPct val="0"/>
              </a:spcBef>
              <a:spcAft>
                <a:spcPct val="0"/>
              </a:spcAft>
            </a:pPr>
            <a:endParaRPr kumimoji="1" lang="zh-CN" altLang="en-US" sz="2400" dirty="0">
              <a:solidFill>
                <a:prstClr val="black"/>
              </a:solidFill>
              <a:cs typeface="Arial" pitchFamily="34" charset="0"/>
            </a:endParaRPr>
          </a:p>
        </p:txBody>
      </p:sp>
      <p:sp>
        <p:nvSpPr>
          <p:cNvPr id="8" name="文本框 6"/>
          <p:cNvSpPr txBox="1"/>
          <p:nvPr/>
        </p:nvSpPr>
        <p:spPr>
          <a:xfrm>
            <a:off x="6551192" y="3671631"/>
            <a:ext cx="5640808" cy="800211"/>
          </a:xfrm>
          <a:prstGeom prst="rect">
            <a:avLst/>
          </a:prstGeom>
          <a:solidFill>
            <a:srgbClr val="F0CDBC"/>
          </a:solidFill>
        </p:spPr>
        <p:txBody>
          <a:bodyPr wrap="square" lIns="121912" tIns="60956" rIns="121912" bIns="60956" rtlCol="0">
            <a:spAutoFit/>
          </a:bodyPr>
          <a:lstStyle/>
          <a:p>
            <a:pPr marL="0" lvl="1" algn="ctr" defTabSz="1219140" fontAlgn="base">
              <a:spcBef>
                <a:spcPct val="0"/>
              </a:spcBef>
              <a:spcAft>
                <a:spcPct val="0"/>
              </a:spcAft>
            </a:pPr>
            <a:r>
              <a:rPr lang="en-US" altLang="zh-CN" sz="2200" b="1" dirty="0">
                <a:solidFill>
                  <a:srgbClr val="FF0000"/>
                </a:solidFill>
                <a:cs typeface="Arial" pitchFamily="34" charset="0"/>
              </a:rPr>
              <a:t>Relation</a:t>
            </a:r>
            <a:r>
              <a:rPr lang="zh-CN" altLang="en-US" sz="2200" b="1" dirty="0">
                <a:solidFill>
                  <a:srgbClr val="FF0000"/>
                </a:solidFill>
                <a:cs typeface="Arial" pitchFamily="34" charset="0"/>
              </a:rPr>
              <a:t> </a:t>
            </a:r>
            <a:r>
              <a:rPr lang="en-US" altLang="zh-CN" sz="2200" b="1" dirty="0">
                <a:solidFill>
                  <a:srgbClr val="FF0000"/>
                </a:solidFill>
                <a:cs typeface="Arial" pitchFamily="34" charset="0"/>
              </a:rPr>
              <a:t>phrase</a:t>
            </a:r>
            <a:r>
              <a:rPr lang="en-US" altLang="zh-CN" sz="2200" dirty="0">
                <a:solidFill>
                  <a:srgbClr val="FF0000"/>
                </a:solidFill>
                <a:cs typeface="Arial" pitchFamily="34" charset="0"/>
              </a:rPr>
              <a:t>:</a:t>
            </a:r>
            <a:r>
              <a:rPr lang="zh-CN" altLang="en-US" sz="2200" dirty="0">
                <a:solidFill>
                  <a:srgbClr val="FF0000"/>
                </a:solidFill>
                <a:cs typeface="Arial" pitchFamily="34" charset="0"/>
              </a:rPr>
              <a:t> </a:t>
            </a:r>
            <a:r>
              <a:rPr lang="en-US" altLang="zh-CN" sz="2200" dirty="0">
                <a:solidFill>
                  <a:srgbClr val="FF0000"/>
                </a:solidFill>
                <a:cs typeface="Arial" pitchFamily="34" charset="0"/>
              </a:rPr>
              <a:t>Phrase</a:t>
            </a:r>
            <a:r>
              <a:rPr lang="zh-CN" altLang="en-US" sz="2200" dirty="0">
                <a:solidFill>
                  <a:srgbClr val="FF0000"/>
                </a:solidFill>
                <a:cs typeface="Arial" pitchFamily="34" charset="0"/>
              </a:rPr>
              <a:t> </a:t>
            </a:r>
            <a:r>
              <a:rPr lang="en-US" altLang="zh-CN" sz="2200" dirty="0">
                <a:solidFill>
                  <a:srgbClr val="FF0000"/>
                </a:solidFill>
                <a:cs typeface="Arial" pitchFamily="34" charset="0"/>
              </a:rPr>
              <a:t>that</a:t>
            </a:r>
            <a:r>
              <a:rPr lang="zh-CN" altLang="en-US" sz="2200" dirty="0">
                <a:solidFill>
                  <a:srgbClr val="FF0000"/>
                </a:solidFill>
                <a:cs typeface="Arial" pitchFamily="34" charset="0"/>
              </a:rPr>
              <a:t> </a:t>
            </a:r>
            <a:r>
              <a:rPr lang="en-US" altLang="zh-CN" sz="2200" dirty="0">
                <a:solidFill>
                  <a:srgbClr val="FF0000"/>
                </a:solidFill>
                <a:cs typeface="Arial" pitchFamily="34" charset="0"/>
              </a:rPr>
              <a:t>denotes</a:t>
            </a:r>
            <a:r>
              <a:rPr lang="zh-CN" altLang="en-US" sz="2200" dirty="0">
                <a:solidFill>
                  <a:srgbClr val="FF0000"/>
                </a:solidFill>
                <a:cs typeface="Arial" pitchFamily="34" charset="0"/>
              </a:rPr>
              <a:t> </a:t>
            </a:r>
            <a:r>
              <a:rPr lang="en-US" altLang="zh-CN" sz="2200" dirty="0">
                <a:solidFill>
                  <a:srgbClr val="FF0000"/>
                </a:solidFill>
                <a:cs typeface="Arial" pitchFamily="34" charset="0"/>
              </a:rPr>
              <a:t>a</a:t>
            </a:r>
            <a:r>
              <a:rPr lang="zh-CN" altLang="en-US" sz="2200" dirty="0">
                <a:solidFill>
                  <a:srgbClr val="FF0000"/>
                </a:solidFill>
                <a:cs typeface="Arial" pitchFamily="34" charset="0"/>
              </a:rPr>
              <a:t> </a:t>
            </a:r>
            <a:r>
              <a:rPr lang="en-US" altLang="zh-CN" sz="2200" dirty="0">
                <a:solidFill>
                  <a:srgbClr val="FF0000"/>
                </a:solidFill>
                <a:cs typeface="Arial" pitchFamily="34" charset="0"/>
              </a:rPr>
              <a:t>unary</a:t>
            </a:r>
            <a:r>
              <a:rPr lang="zh-CN" altLang="en-US" sz="2200" dirty="0">
                <a:solidFill>
                  <a:srgbClr val="FF0000"/>
                </a:solidFill>
                <a:cs typeface="Arial" pitchFamily="34" charset="0"/>
              </a:rPr>
              <a:t> </a:t>
            </a:r>
            <a:r>
              <a:rPr lang="en-US" altLang="zh-CN" sz="2200" dirty="0">
                <a:solidFill>
                  <a:srgbClr val="FF0000"/>
                </a:solidFill>
                <a:cs typeface="Arial" pitchFamily="34" charset="0"/>
              </a:rPr>
              <a:t>or</a:t>
            </a:r>
            <a:r>
              <a:rPr lang="zh-CN" altLang="en-US" sz="2200" dirty="0">
                <a:solidFill>
                  <a:srgbClr val="FF0000"/>
                </a:solidFill>
                <a:cs typeface="Arial" pitchFamily="34" charset="0"/>
              </a:rPr>
              <a:t> </a:t>
            </a:r>
            <a:r>
              <a:rPr lang="en-US" altLang="zh-CN" sz="2200" dirty="0">
                <a:solidFill>
                  <a:srgbClr val="FF0000"/>
                </a:solidFill>
                <a:cs typeface="Arial" pitchFamily="34" charset="0"/>
              </a:rPr>
              <a:t>binary</a:t>
            </a:r>
            <a:r>
              <a:rPr lang="zh-CN" altLang="en-US" sz="2200" dirty="0">
                <a:solidFill>
                  <a:srgbClr val="FF0000"/>
                </a:solidFill>
                <a:cs typeface="Arial" pitchFamily="34" charset="0"/>
              </a:rPr>
              <a:t> </a:t>
            </a:r>
            <a:r>
              <a:rPr lang="en-US" altLang="zh-CN" sz="2200" dirty="0">
                <a:solidFill>
                  <a:srgbClr val="FF0000"/>
                </a:solidFill>
                <a:cs typeface="Arial" pitchFamily="34" charset="0"/>
              </a:rPr>
              <a:t>relation</a:t>
            </a:r>
            <a:r>
              <a:rPr lang="zh-CN" altLang="en-US" sz="2200" dirty="0">
                <a:solidFill>
                  <a:srgbClr val="FF0000"/>
                </a:solidFill>
                <a:cs typeface="Arial" pitchFamily="34" charset="0"/>
              </a:rPr>
              <a:t> </a:t>
            </a:r>
            <a:r>
              <a:rPr lang="en-US" altLang="zh-CN" sz="2200" dirty="0">
                <a:solidFill>
                  <a:srgbClr val="FF0000"/>
                </a:solidFill>
                <a:cs typeface="Arial" pitchFamily="34" charset="0"/>
              </a:rPr>
              <a:t>in</a:t>
            </a:r>
            <a:r>
              <a:rPr lang="zh-CN" altLang="en-US" sz="2200" dirty="0">
                <a:solidFill>
                  <a:srgbClr val="FF0000"/>
                </a:solidFill>
                <a:cs typeface="Arial" pitchFamily="34" charset="0"/>
              </a:rPr>
              <a:t> </a:t>
            </a:r>
            <a:r>
              <a:rPr lang="en-US" altLang="zh-CN" sz="2200" dirty="0">
                <a:solidFill>
                  <a:srgbClr val="FF0000"/>
                </a:solidFill>
                <a:cs typeface="Arial" pitchFamily="34" charset="0"/>
              </a:rPr>
              <a:t>a</a:t>
            </a:r>
            <a:r>
              <a:rPr lang="zh-CN" altLang="en-US" sz="2200" dirty="0">
                <a:solidFill>
                  <a:srgbClr val="FF0000"/>
                </a:solidFill>
                <a:cs typeface="Arial" pitchFamily="34" charset="0"/>
              </a:rPr>
              <a:t> </a:t>
            </a:r>
            <a:r>
              <a:rPr lang="en-US" altLang="zh-CN" sz="2200" dirty="0">
                <a:solidFill>
                  <a:srgbClr val="FF0000"/>
                </a:solidFill>
                <a:cs typeface="Arial" pitchFamily="34" charset="0"/>
              </a:rPr>
              <a:t>sentence</a:t>
            </a:r>
          </a:p>
        </p:txBody>
      </p:sp>
      <p:pic>
        <p:nvPicPr>
          <p:cNvPr id="9" name="图片 3"/>
          <p:cNvPicPr>
            <a:picLocks noChangeAspect="1"/>
          </p:cNvPicPr>
          <p:nvPr/>
        </p:nvPicPr>
        <p:blipFill>
          <a:blip r:embed="rId2"/>
          <a:stretch>
            <a:fillRect/>
          </a:stretch>
        </p:blipFill>
        <p:spPr>
          <a:xfrm>
            <a:off x="6536185" y="4410999"/>
            <a:ext cx="5655815" cy="2293891"/>
          </a:xfrm>
          <a:prstGeom prst="rect">
            <a:avLst/>
          </a:prstGeom>
        </p:spPr>
      </p:pic>
    </p:spTree>
    <p:extLst>
      <p:ext uri="{BB962C8B-B14F-4D97-AF65-F5344CB8AC3E}">
        <p14:creationId xmlns:p14="http://schemas.microsoft.com/office/powerpoint/2010/main" val="1208304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tLang="zh-CN" sz="3600" b="1" dirty="0"/>
              <a:t>Candidate Generation: Example and Performance</a:t>
            </a:r>
            <a:endParaRPr lang="en-US" altLang="en-US" sz="3600" b="1" kern="0" dirty="0"/>
          </a:p>
        </p:txBody>
      </p:sp>
      <p:sp>
        <p:nvSpPr>
          <p:cNvPr id="3" name="Content Placeholder 2"/>
          <p:cNvSpPr>
            <a:spLocks noGrp="1"/>
          </p:cNvSpPr>
          <p:nvPr>
            <p:ph idx="1"/>
          </p:nvPr>
        </p:nvSpPr>
        <p:spPr>
          <a:xfrm>
            <a:off x="614710" y="1195584"/>
            <a:ext cx="10971549" cy="4492657"/>
          </a:xfrm>
        </p:spPr>
        <p:txBody>
          <a:bodyPr/>
          <a:lstStyle/>
          <a:p>
            <a:r>
              <a:rPr lang="en-US" sz="2400" dirty="0"/>
              <a:t>Example</a:t>
            </a:r>
            <a:r>
              <a:rPr lang="zh-CN" altLang="en-US" sz="2400" dirty="0"/>
              <a:t> </a:t>
            </a:r>
            <a:r>
              <a:rPr lang="en-US" altLang="zh-CN" sz="2400" dirty="0"/>
              <a:t>output</a:t>
            </a:r>
            <a:r>
              <a:rPr lang="zh-CN" altLang="en-US" sz="2400" dirty="0"/>
              <a:t> </a:t>
            </a:r>
            <a:r>
              <a:rPr lang="en-US" altLang="zh-CN" sz="2400" dirty="0"/>
              <a:t>of</a:t>
            </a:r>
            <a:r>
              <a:rPr lang="zh-CN" altLang="en-US" sz="2400" dirty="0"/>
              <a:t> </a:t>
            </a:r>
            <a:r>
              <a:rPr lang="en-US" altLang="zh-CN" sz="2400" dirty="0"/>
              <a:t>candidate</a:t>
            </a:r>
            <a:r>
              <a:rPr lang="zh-CN" altLang="en-US" sz="2400" dirty="0"/>
              <a:t> </a:t>
            </a:r>
            <a:r>
              <a:rPr lang="en-US" altLang="zh-CN" sz="2400" dirty="0"/>
              <a:t>generation</a:t>
            </a:r>
            <a:r>
              <a:rPr lang="zh-CN" altLang="en-US" sz="2400" dirty="0"/>
              <a:t> </a:t>
            </a:r>
            <a:r>
              <a:rPr lang="en-US" altLang="zh-CN" sz="2400" dirty="0"/>
              <a:t>on</a:t>
            </a:r>
            <a:r>
              <a:rPr lang="zh-CN" altLang="en-US" sz="2400" dirty="0"/>
              <a:t> </a:t>
            </a:r>
            <a:r>
              <a:rPr lang="en-US" altLang="zh-CN" sz="2400" dirty="0"/>
              <a:t>NYT</a:t>
            </a:r>
            <a:r>
              <a:rPr lang="zh-CN" altLang="en-US" sz="2400" dirty="0"/>
              <a:t> </a:t>
            </a:r>
            <a:r>
              <a:rPr lang="en-US" altLang="zh-CN" sz="2400" dirty="0"/>
              <a:t>news</a:t>
            </a:r>
            <a:r>
              <a:rPr lang="zh-CN" altLang="en-US" sz="2400" dirty="0"/>
              <a:t> </a:t>
            </a:r>
            <a:r>
              <a:rPr lang="en-US" altLang="zh-CN" sz="2400" dirty="0"/>
              <a:t>articles</a:t>
            </a:r>
          </a:p>
          <a:p>
            <a:endParaRPr lang="en-US" sz="2400" dirty="0"/>
          </a:p>
          <a:p>
            <a:endParaRPr lang="en-US" sz="2400" dirty="0"/>
          </a:p>
          <a:p>
            <a:endParaRPr lang="en-US" sz="2400" dirty="0"/>
          </a:p>
          <a:p>
            <a:endParaRPr lang="en-US" sz="2400" dirty="0"/>
          </a:p>
          <a:p>
            <a:endParaRPr lang="en-US" sz="1300" dirty="0"/>
          </a:p>
          <a:p>
            <a:r>
              <a:rPr lang="en-US" sz="2400" dirty="0"/>
              <a:t>Entity</a:t>
            </a:r>
            <a:r>
              <a:rPr lang="zh-CN" altLang="en-US" sz="2400" dirty="0"/>
              <a:t> </a:t>
            </a:r>
            <a:r>
              <a:rPr lang="en-US" altLang="zh-CN" sz="2400" dirty="0"/>
              <a:t>detection</a:t>
            </a:r>
            <a:r>
              <a:rPr lang="zh-CN" altLang="en-US" sz="2400" dirty="0"/>
              <a:t> </a:t>
            </a:r>
            <a:r>
              <a:rPr lang="en-US" altLang="zh-CN" sz="2400" dirty="0"/>
              <a:t>performance</a:t>
            </a:r>
            <a:r>
              <a:rPr lang="zh-CN" altLang="en-US" sz="2400" dirty="0"/>
              <a:t> </a:t>
            </a:r>
            <a:r>
              <a:rPr lang="en-US" altLang="zh-CN" sz="2400" dirty="0"/>
              <a:t>comparison</a:t>
            </a:r>
            <a:r>
              <a:rPr lang="zh-CN" altLang="en-US" sz="2400" dirty="0"/>
              <a:t> </a:t>
            </a:r>
            <a:r>
              <a:rPr lang="en-US" altLang="zh-CN" sz="2400" dirty="0"/>
              <a:t>with</a:t>
            </a:r>
            <a:r>
              <a:rPr lang="zh-CN" altLang="en-US" sz="2400" dirty="0"/>
              <a:t> </a:t>
            </a:r>
            <a:r>
              <a:rPr lang="en-US" altLang="zh-CN" sz="2400" dirty="0"/>
              <a:t>an</a:t>
            </a:r>
            <a:r>
              <a:rPr lang="zh-CN" altLang="en-US" sz="2400" dirty="0"/>
              <a:t> </a:t>
            </a:r>
            <a:r>
              <a:rPr lang="en-US" altLang="zh-CN" sz="2400" dirty="0"/>
              <a:t>NP</a:t>
            </a:r>
            <a:r>
              <a:rPr lang="zh-CN" altLang="en-US" sz="2400" dirty="0"/>
              <a:t> </a:t>
            </a:r>
            <a:r>
              <a:rPr lang="en-US" altLang="zh-CN" sz="2400" dirty="0" err="1"/>
              <a:t>chunker</a:t>
            </a:r>
            <a:endParaRPr lang="en-US" sz="2400" dirty="0"/>
          </a:p>
        </p:txBody>
      </p:sp>
      <p:pic>
        <p:nvPicPr>
          <p:cNvPr id="4" name="图片 7"/>
          <p:cNvPicPr>
            <a:picLocks noChangeAspect="1"/>
          </p:cNvPicPr>
          <p:nvPr/>
        </p:nvPicPr>
        <p:blipFill>
          <a:blip r:embed="rId2"/>
          <a:stretch>
            <a:fillRect/>
          </a:stretch>
        </p:blipFill>
        <p:spPr>
          <a:xfrm>
            <a:off x="1276728" y="1666630"/>
            <a:ext cx="8662920" cy="2016369"/>
          </a:xfrm>
          <a:prstGeom prst="rect">
            <a:avLst/>
          </a:prstGeom>
        </p:spPr>
      </p:pic>
      <p:pic>
        <p:nvPicPr>
          <p:cNvPr id="5" name="图片 8"/>
          <p:cNvPicPr>
            <a:picLocks noChangeAspect="1"/>
          </p:cNvPicPr>
          <p:nvPr/>
        </p:nvPicPr>
        <p:blipFill>
          <a:blip r:embed="rId3"/>
          <a:stretch>
            <a:fillRect/>
          </a:stretch>
        </p:blipFill>
        <p:spPr>
          <a:xfrm>
            <a:off x="1197917" y="4201746"/>
            <a:ext cx="9676098" cy="1398954"/>
          </a:xfrm>
          <a:prstGeom prst="rect">
            <a:avLst/>
          </a:prstGeom>
        </p:spPr>
      </p:pic>
      <p:sp>
        <p:nvSpPr>
          <p:cNvPr id="6" name="文本框 9"/>
          <p:cNvSpPr txBox="1"/>
          <p:nvPr/>
        </p:nvSpPr>
        <p:spPr>
          <a:xfrm>
            <a:off x="804333" y="5688241"/>
            <a:ext cx="10018889" cy="861766"/>
          </a:xfrm>
          <a:prstGeom prst="rect">
            <a:avLst/>
          </a:prstGeom>
          <a:solidFill>
            <a:srgbClr val="FFFF00"/>
          </a:solidFill>
        </p:spPr>
        <p:txBody>
          <a:bodyPr wrap="square" lIns="121912" tIns="60956" rIns="121912" bIns="60956" rtlCol="0">
            <a:spAutoFit/>
          </a:bodyPr>
          <a:lstStyle/>
          <a:p>
            <a:pPr defTabSz="1219140" fontAlgn="base">
              <a:spcBef>
                <a:spcPct val="0"/>
              </a:spcBef>
              <a:spcAft>
                <a:spcPct val="0"/>
              </a:spcAft>
            </a:pPr>
            <a:r>
              <a:rPr kumimoji="1" lang="en-US" altLang="zh-CN" sz="2400" dirty="0">
                <a:solidFill>
                  <a:srgbClr val="000000"/>
                </a:solidFill>
                <a:cs typeface="Arial" pitchFamily="34" charset="0"/>
              </a:rPr>
              <a:t>Recall</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is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most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critical</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for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this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step since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later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we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cannot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detect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the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misses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(i.e.,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false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negatives)</a:t>
            </a:r>
            <a:endParaRPr kumimoji="1" lang="zh-CN" altLang="en-US" sz="2400" dirty="0">
              <a:solidFill>
                <a:srgbClr val="000000"/>
              </a:solidFill>
              <a:cs typeface="Arial" pitchFamily="34" charset="0"/>
            </a:endParaRPr>
          </a:p>
        </p:txBody>
      </p:sp>
    </p:spTree>
    <p:extLst>
      <p:ext uri="{BB962C8B-B14F-4D97-AF65-F5344CB8AC3E}">
        <p14:creationId xmlns:p14="http://schemas.microsoft.com/office/powerpoint/2010/main" val="1975833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tLang="zh-CN" b="1" dirty="0"/>
              <a:t>Step 2: Construction</a:t>
            </a:r>
            <a:r>
              <a:rPr lang="zh-CN" altLang="en-US" b="1" dirty="0"/>
              <a:t> </a:t>
            </a:r>
            <a:r>
              <a:rPr lang="en-US" altLang="zh-CN" b="1" dirty="0"/>
              <a:t>of</a:t>
            </a:r>
            <a:r>
              <a:rPr lang="zh-CN" altLang="en-US" b="1" dirty="0"/>
              <a:t> </a:t>
            </a:r>
            <a:r>
              <a:rPr lang="en-US" altLang="zh-CN" b="1" dirty="0"/>
              <a:t>Heterogeneous</a:t>
            </a:r>
            <a:r>
              <a:rPr lang="zh-CN" altLang="en-US" b="1" dirty="0"/>
              <a:t> </a:t>
            </a:r>
            <a:r>
              <a:rPr lang="en-US" altLang="zh-CN" b="1" dirty="0"/>
              <a:t>Graphs</a:t>
            </a:r>
            <a:endParaRPr lang="en-US" altLang="en-US" b="1" kern="0" dirty="0"/>
          </a:p>
        </p:txBody>
      </p:sp>
      <p:sp>
        <p:nvSpPr>
          <p:cNvPr id="3" name="Content Placeholder 2"/>
          <p:cNvSpPr>
            <a:spLocks noGrp="1"/>
          </p:cNvSpPr>
          <p:nvPr>
            <p:ph idx="1"/>
          </p:nvPr>
        </p:nvSpPr>
        <p:spPr>
          <a:xfrm>
            <a:off x="588335" y="1142832"/>
            <a:ext cx="10971549" cy="1573993"/>
          </a:xfrm>
        </p:spPr>
        <p:txBody>
          <a:bodyPr/>
          <a:lstStyle/>
          <a:p>
            <a:r>
              <a:rPr lang="en-US" sz="2400" dirty="0"/>
              <a:t>With three</a:t>
            </a:r>
            <a:r>
              <a:rPr lang="zh-CN" altLang="en-US" sz="2400" dirty="0"/>
              <a:t> </a:t>
            </a:r>
            <a:r>
              <a:rPr lang="en-US" altLang="zh-CN" sz="2400" dirty="0"/>
              <a:t>types</a:t>
            </a:r>
            <a:r>
              <a:rPr lang="zh-CN" altLang="en-US" sz="2400" dirty="0"/>
              <a:t> </a:t>
            </a:r>
            <a:r>
              <a:rPr lang="en-US" altLang="zh-CN" sz="2400" dirty="0"/>
              <a:t>of</a:t>
            </a:r>
            <a:r>
              <a:rPr lang="zh-CN" altLang="en-US" sz="2400" dirty="0"/>
              <a:t> </a:t>
            </a:r>
            <a:r>
              <a:rPr lang="en-US" altLang="zh-CN" sz="2400" dirty="0"/>
              <a:t>objects</a:t>
            </a:r>
            <a:r>
              <a:rPr lang="zh-CN" altLang="en-US" sz="2400" dirty="0"/>
              <a:t> </a:t>
            </a:r>
            <a:r>
              <a:rPr lang="en-US" altLang="zh-CN" sz="2400" dirty="0"/>
              <a:t>extracted</a:t>
            </a:r>
            <a:r>
              <a:rPr lang="zh-CN" altLang="en-US" sz="2400" dirty="0"/>
              <a:t> </a:t>
            </a:r>
            <a:r>
              <a:rPr lang="en-US" altLang="zh-CN" sz="2400" dirty="0"/>
              <a:t>from</a:t>
            </a:r>
            <a:r>
              <a:rPr lang="zh-CN" altLang="en-US" sz="2400" dirty="0"/>
              <a:t> </a:t>
            </a:r>
            <a:r>
              <a:rPr lang="en-US" altLang="zh-CN" sz="2400" dirty="0"/>
              <a:t>corpus:</a:t>
            </a:r>
            <a:r>
              <a:rPr lang="zh-CN" altLang="en-US" sz="2400" dirty="0">
                <a:solidFill>
                  <a:srgbClr val="4F81BD"/>
                </a:solidFill>
              </a:rPr>
              <a:t> </a:t>
            </a:r>
            <a:r>
              <a:rPr lang="en-US" altLang="zh-CN" sz="2400" dirty="0">
                <a:solidFill>
                  <a:srgbClr val="4F81BD"/>
                </a:solidFill>
              </a:rPr>
              <a:t>candidate</a:t>
            </a:r>
            <a:r>
              <a:rPr lang="zh-CN" altLang="en-US" sz="2400" dirty="0">
                <a:solidFill>
                  <a:srgbClr val="4F81BD"/>
                </a:solidFill>
              </a:rPr>
              <a:t> </a:t>
            </a:r>
            <a:r>
              <a:rPr lang="en-US" sz="2400" dirty="0">
                <a:solidFill>
                  <a:srgbClr val="4F81BD"/>
                </a:solidFill>
              </a:rPr>
              <a:t>entity mentions</a:t>
            </a:r>
            <a:r>
              <a:rPr lang="zh-CN" altLang="en-US" sz="2400" dirty="0"/>
              <a:t>, </a:t>
            </a:r>
            <a:r>
              <a:rPr lang="en-US" altLang="zh-CN" sz="2400" dirty="0">
                <a:solidFill>
                  <a:srgbClr val="4F81BD"/>
                </a:solidFill>
              </a:rPr>
              <a:t>entity</a:t>
            </a:r>
            <a:r>
              <a:rPr lang="zh-CN" altLang="en-US" sz="2400" dirty="0">
                <a:solidFill>
                  <a:srgbClr val="4F81BD"/>
                </a:solidFill>
              </a:rPr>
              <a:t> </a:t>
            </a:r>
            <a:r>
              <a:rPr lang="en-US" altLang="zh-CN" sz="2400" dirty="0">
                <a:solidFill>
                  <a:srgbClr val="4F81BD"/>
                </a:solidFill>
              </a:rPr>
              <a:t>surface</a:t>
            </a:r>
            <a:r>
              <a:rPr lang="zh-CN" altLang="en-US" sz="2400" dirty="0">
                <a:solidFill>
                  <a:srgbClr val="4F81BD"/>
                </a:solidFill>
              </a:rPr>
              <a:t> </a:t>
            </a:r>
            <a:r>
              <a:rPr lang="en-US" altLang="zh-CN" sz="2400" dirty="0">
                <a:solidFill>
                  <a:srgbClr val="4F81BD"/>
                </a:solidFill>
              </a:rPr>
              <a:t>names</a:t>
            </a:r>
            <a:r>
              <a:rPr lang="en-US" altLang="zh-CN" sz="2400" dirty="0"/>
              <a:t>,</a:t>
            </a:r>
            <a:r>
              <a:rPr lang="zh-CN" altLang="en-US" sz="2400" dirty="0"/>
              <a:t> </a:t>
            </a:r>
            <a:r>
              <a:rPr lang="en-US" altLang="zh-CN" sz="2400" dirty="0"/>
              <a:t>and</a:t>
            </a:r>
            <a:r>
              <a:rPr lang="zh-CN" altLang="en-US" sz="2400" dirty="0"/>
              <a:t> </a:t>
            </a:r>
            <a:r>
              <a:rPr lang="en-US" altLang="zh-CN" sz="2400" dirty="0">
                <a:solidFill>
                  <a:srgbClr val="4F81BD"/>
                </a:solidFill>
              </a:rPr>
              <a:t>relation</a:t>
            </a:r>
            <a:r>
              <a:rPr lang="zh-CN" altLang="en-US" sz="2400" dirty="0">
                <a:solidFill>
                  <a:srgbClr val="4F81BD"/>
                </a:solidFill>
              </a:rPr>
              <a:t> </a:t>
            </a:r>
            <a:r>
              <a:rPr lang="en-US" altLang="zh-CN" sz="2400" dirty="0">
                <a:solidFill>
                  <a:srgbClr val="4F81BD"/>
                </a:solidFill>
              </a:rPr>
              <a:t>phrases</a:t>
            </a:r>
          </a:p>
          <a:p>
            <a:pPr lvl="1"/>
            <a:r>
              <a:rPr lang="en-US" sz="2400" dirty="0"/>
              <a:t>We</a:t>
            </a:r>
            <a:r>
              <a:rPr lang="zh-CN" altLang="en-US" sz="2400" dirty="0"/>
              <a:t> </a:t>
            </a:r>
            <a:r>
              <a:rPr lang="en-US" altLang="zh-CN" sz="2400" dirty="0"/>
              <a:t>can</a:t>
            </a:r>
            <a:r>
              <a:rPr lang="zh-CN" altLang="en-US" sz="2400" dirty="0"/>
              <a:t> </a:t>
            </a:r>
            <a:r>
              <a:rPr lang="en-US" altLang="zh-CN" sz="2400" dirty="0"/>
              <a:t>construct</a:t>
            </a:r>
            <a:r>
              <a:rPr lang="zh-CN" altLang="en-US" sz="2400" dirty="0"/>
              <a:t> </a:t>
            </a:r>
            <a:r>
              <a:rPr lang="en-US" altLang="zh-CN" sz="2400" dirty="0"/>
              <a:t>a</a:t>
            </a:r>
            <a:r>
              <a:rPr lang="zh-CN" altLang="en-US" sz="2400" dirty="0"/>
              <a:t> </a:t>
            </a:r>
            <a:r>
              <a:rPr lang="en-US" altLang="zh-CN" sz="2400" dirty="0"/>
              <a:t>heterogeneous</a:t>
            </a:r>
            <a:r>
              <a:rPr lang="zh-CN" altLang="en-US" sz="2400" dirty="0"/>
              <a:t> </a:t>
            </a:r>
            <a:r>
              <a:rPr lang="en-US" altLang="zh-CN" sz="2400" dirty="0"/>
              <a:t>graph</a:t>
            </a:r>
            <a:r>
              <a:rPr lang="zh-CN" altLang="en-US" sz="2400" dirty="0"/>
              <a:t> </a:t>
            </a:r>
            <a:r>
              <a:rPr lang="en-US" altLang="zh-CN" sz="2400" dirty="0"/>
              <a:t>to</a:t>
            </a:r>
            <a:r>
              <a:rPr lang="zh-CN" altLang="en-US" sz="2400" dirty="0"/>
              <a:t> </a:t>
            </a:r>
            <a:r>
              <a:rPr lang="en-US" altLang="zh-CN" sz="2400" b="1" dirty="0"/>
              <a:t>enforce</a:t>
            </a:r>
            <a:r>
              <a:rPr lang="zh-CN" altLang="en-US" sz="2400" b="1" dirty="0"/>
              <a:t> </a:t>
            </a:r>
            <a:r>
              <a:rPr lang="en-US" altLang="zh-CN" sz="2400" b="1" dirty="0"/>
              <a:t>several</a:t>
            </a:r>
            <a:r>
              <a:rPr lang="zh-CN" altLang="en-US" sz="2400" b="1" dirty="0"/>
              <a:t> </a:t>
            </a:r>
            <a:r>
              <a:rPr lang="en-US" altLang="zh-CN" sz="2400" b="1" dirty="0"/>
              <a:t>hypotheses</a:t>
            </a:r>
            <a:r>
              <a:rPr lang="zh-CN" altLang="en-US" sz="2400" b="1" dirty="0"/>
              <a:t> </a:t>
            </a:r>
            <a:r>
              <a:rPr lang="en-US" altLang="zh-CN" sz="2400" b="1" dirty="0"/>
              <a:t>for</a:t>
            </a:r>
            <a:r>
              <a:rPr lang="zh-CN" altLang="en-US" sz="2400" b="1" dirty="0"/>
              <a:t> </a:t>
            </a:r>
            <a:r>
              <a:rPr lang="en-US" altLang="zh-CN" sz="2400" b="1" dirty="0"/>
              <a:t>modeling</a:t>
            </a:r>
            <a:r>
              <a:rPr lang="zh-CN" altLang="en-US" sz="2400" b="1" dirty="0"/>
              <a:t> </a:t>
            </a:r>
            <a:r>
              <a:rPr lang="en-US" altLang="zh-CN" sz="2400" b="1" dirty="0"/>
              <a:t>type</a:t>
            </a:r>
            <a:r>
              <a:rPr lang="zh-CN" altLang="en-US" sz="2400" b="1" dirty="0"/>
              <a:t> </a:t>
            </a:r>
            <a:r>
              <a:rPr lang="en-US" altLang="zh-CN" sz="2400" b="1" dirty="0"/>
              <a:t>of</a:t>
            </a:r>
            <a:r>
              <a:rPr lang="zh-CN" altLang="en-US" sz="2400" b="1" dirty="0"/>
              <a:t> </a:t>
            </a:r>
            <a:r>
              <a:rPr lang="en-US" altLang="zh-CN" sz="2400" b="1" dirty="0"/>
              <a:t>each</a:t>
            </a:r>
            <a:r>
              <a:rPr lang="zh-CN" altLang="en-US" sz="2400" b="1" dirty="0"/>
              <a:t> </a:t>
            </a:r>
            <a:r>
              <a:rPr lang="en-US" altLang="zh-CN" sz="2400" b="1" dirty="0"/>
              <a:t>entity</a:t>
            </a:r>
            <a:r>
              <a:rPr lang="zh-CN" altLang="en-US" sz="2400" b="1" dirty="0"/>
              <a:t> </a:t>
            </a:r>
            <a:r>
              <a:rPr lang="en-US" altLang="zh-CN" sz="2400" b="1" dirty="0"/>
              <a:t>mention</a:t>
            </a:r>
            <a:r>
              <a:rPr lang="zh-CN" altLang="en-US" sz="2400" dirty="0"/>
              <a:t> </a:t>
            </a:r>
            <a:r>
              <a:rPr lang="en-US" altLang="zh-CN" sz="2400" dirty="0"/>
              <a:t>(introduced</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following</a:t>
            </a:r>
            <a:r>
              <a:rPr lang="zh-CN" altLang="en-US" sz="2400" dirty="0"/>
              <a:t> </a:t>
            </a:r>
            <a:r>
              <a:rPr lang="en-US" altLang="zh-CN" sz="2400" dirty="0"/>
              <a:t>slides)</a:t>
            </a:r>
            <a:endParaRPr lang="en-US" sz="2400" i="1" dirty="0"/>
          </a:p>
          <a:p>
            <a:endParaRPr lang="en-US" sz="2700" i="1" dirty="0"/>
          </a:p>
        </p:txBody>
      </p:sp>
      <p:sp>
        <p:nvSpPr>
          <p:cNvPr id="4" name="文本框 3"/>
          <p:cNvSpPr txBox="1"/>
          <p:nvPr/>
        </p:nvSpPr>
        <p:spPr>
          <a:xfrm>
            <a:off x="269632" y="2774458"/>
            <a:ext cx="4876800" cy="1436291"/>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2100" b="1" dirty="0">
                <a:solidFill>
                  <a:srgbClr val="0000CC"/>
                </a:solidFill>
                <a:cs typeface="Arial" pitchFamily="34" charset="0"/>
              </a:rPr>
              <a:t>Basic</a:t>
            </a:r>
            <a:r>
              <a:rPr kumimoji="1" lang="zh-CN" altLang="en-US" sz="2100" b="1" dirty="0">
                <a:solidFill>
                  <a:srgbClr val="0000CC"/>
                </a:solidFill>
                <a:cs typeface="Arial" pitchFamily="34" charset="0"/>
              </a:rPr>
              <a:t> </a:t>
            </a:r>
            <a:r>
              <a:rPr kumimoji="1" lang="en-US" altLang="zh-CN" sz="2100" b="1" dirty="0">
                <a:solidFill>
                  <a:srgbClr val="0000CC"/>
                </a:solidFill>
                <a:cs typeface="Arial" pitchFamily="34" charset="0"/>
              </a:rPr>
              <a:t>idea</a:t>
            </a:r>
            <a:r>
              <a:rPr kumimoji="1" lang="zh-CN" altLang="en-US" sz="2100" dirty="0">
                <a:solidFill>
                  <a:srgbClr val="0000CC"/>
                </a:solidFill>
                <a:cs typeface="Arial" pitchFamily="34" charset="0"/>
              </a:rPr>
              <a:t> </a:t>
            </a:r>
            <a:r>
              <a:rPr kumimoji="1" lang="en-US" altLang="zh-CN" sz="2100" dirty="0">
                <a:solidFill>
                  <a:srgbClr val="0000CC"/>
                </a:solidFill>
                <a:cs typeface="Arial" pitchFamily="34" charset="0"/>
              </a:rPr>
              <a:t>for</a:t>
            </a:r>
            <a:r>
              <a:rPr kumimoji="1" lang="zh-CN" altLang="en-US" sz="2100" dirty="0">
                <a:solidFill>
                  <a:srgbClr val="0000CC"/>
                </a:solidFill>
                <a:cs typeface="Arial" pitchFamily="34" charset="0"/>
              </a:rPr>
              <a:t> </a:t>
            </a:r>
            <a:r>
              <a:rPr kumimoji="1" lang="en-US" altLang="zh-CN" sz="2100" dirty="0">
                <a:solidFill>
                  <a:srgbClr val="0000CC"/>
                </a:solidFill>
                <a:cs typeface="Arial" pitchFamily="34" charset="0"/>
              </a:rPr>
              <a:t>constructing</a:t>
            </a:r>
            <a:r>
              <a:rPr kumimoji="1" lang="zh-CN" altLang="en-US" sz="2100" dirty="0">
                <a:solidFill>
                  <a:srgbClr val="0000CC"/>
                </a:solidFill>
                <a:cs typeface="Arial" pitchFamily="34" charset="0"/>
              </a:rPr>
              <a:t> </a:t>
            </a:r>
            <a:r>
              <a:rPr kumimoji="1" lang="en-US" altLang="zh-CN" sz="2100" dirty="0">
                <a:solidFill>
                  <a:srgbClr val="0000CC"/>
                </a:solidFill>
                <a:cs typeface="Arial" pitchFamily="34" charset="0"/>
              </a:rPr>
              <a:t>the</a:t>
            </a:r>
            <a:r>
              <a:rPr kumimoji="1" lang="zh-CN" altLang="en-US" sz="2100" dirty="0">
                <a:solidFill>
                  <a:srgbClr val="0000CC"/>
                </a:solidFill>
                <a:cs typeface="Arial" pitchFamily="34" charset="0"/>
              </a:rPr>
              <a:t> </a:t>
            </a:r>
            <a:r>
              <a:rPr kumimoji="1" lang="en-US" altLang="zh-CN" sz="2100" dirty="0">
                <a:solidFill>
                  <a:srgbClr val="0000CC"/>
                </a:solidFill>
                <a:cs typeface="Arial" pitchFamily="34" charset="0"/>
              </a:rPr>
              <a:t>graph:</a:t>
            </a:r>
          </a:p>
          <a:p>
            <a:pPr defTabSz="1219140" fontAlgn="base">
              <a:spcBef>
                <a:spcPct val="0"/>
              </a:spcBef>
              <a:spcAft>
                <a:spcPct val="0"/>
              </a:spcAft>
            </a:pPr>
            <a:r>
              <a:rPr lang="en-US" altLang="zh-CN" sz="2100" dirty="0">
                <a:solidFill>
                  <a:prstClr val="black"/>
                </a:solidFill>
                <a:cs typeface="Arial" pitchFamily="34" charset="0"/>
              </a:rPr>
              <a:t>the more two objects are likely to share the same</a:t>
            </a:r>
            <a:r>
              <a:rPr lang="zh-CN" altLang="en-US" sz="2100" dirty="0">
                <a:solidFill>
                  <a:prstClr val="black"/>
                </a:solidFill>
                <a:cs typeface="Arial" pitchFamily="34" charset="0"/>
              </a:rPr>
              <a:t> </a:t>
            </a:r>
            <a:r>
              <a:rPr lang="en-US" altLang="zh-CN" sz="2100" dirty="0">
                <a:solidFill>
                  <a:prstClr val="black"/>
                </a:solidFill>
                <a:cs typeface="Arial" pitchFamily="34" charset="0"/>
              </a:rPr>
              <a:t>label, the larger the weight will be associated with their connecting edge</a:t>
            </a:r>
          </a:p>
        </p:txBody>
      </p:sp>
      <p:sp>
        <p:nvSpPr>
          <p:cNvPr id="5" name="文本框 5"/>
          <p:cNvSpPr txBox="1"/>
          <p:nvPr/>
        </p:nvSpPr>
        <p:spPr>
          <a:xfrm>
            <a:off x="269632" y="4184157"/>
            <a:ext cx="5076091" cy="2462204"/>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b="1" dirty="0">
                <a:solidFill>
                  <a:srgbClr val="0000CC"/>
                </a:solidFill>
                <a:cs typeface="Arial" pitchFamily="34" charset="0"/>
              </a:rPr>
              <a:t>Three</a:t>
            </a:r>
            <a:r>
              <a:rPr kumimoji="1" lang="zh-CN" altLang="en-US" b="1" dirty="0">
                <a:solidFill>
                  <a:srgbClr val="0000CC"/>
                </a:solidFill>
                <a:cs typeface="Arial" pitchFamily="34" charset="0"/>
              </a:rPr>
              <a:t> </a:t>
            </a:r>
            <a:r>
              <a:rPr kumimoji="1" lang="en-US" altLang="zh-CN" b="1" dirty="0">
                <a:solidFill>
                  <a:srgbClr val="0000CC"/>
                </a:solidFill>
                <a:cs typeface="Arial" pitchFamily="34" charset="0"/>
              </a:rPr>
              <a:t>types</a:t>
            </a:r>
            <a:r>
              <a:rPr kumimoji="1" lang="zh-CN" altLang="en-US" b="1" dirty="0">
                <a:solidFill>
                  <a:srgbClr val="0000CC"/>
                </a:solidFill>
                <a:cs typeface="Arial" pitchFamily="34" charset="0"/>
              </a:rPr>
              <a:t> </a:t>
            </a:r>
            <a:r>
              <a:rPr kumimoji="1" lang="en-US" altLang="zh-CN" b="1" dirty="0">
                <a:solidFill>
                  <a:srgbClr val="0000CC"/>
                </a:solidFill>
                <a:cs typeface="Arial" pitchFamily="34" charset="0"/>
              </a:rPr>
              <a:t>of</a:t>
            </a:r>
            <a:r>
              <a:rPr kumimoji="1" lang="zh-CN" altLang="en-US" b="1" dirty="0">
                <a:solidFill>
                  <a:srgbClr val="0000CC"/>
                </a:solidFill>
                <a:cs typeface="Arial" pitchFamily="34" charset="0"/>
              </a:rPr>
              <a:t> </a:t>
            </a:r>
            <a:r>
              <a:rPr kumimoji="1" lang="en-US" altLang="zh-CN" b="1" dirty="0">
                <a:solidFill>
                  <a:srgbClr val="0000CC"/>
                </a:solidFill>
                <a:cs typeface="Arial" pitchFamily="34" charset="0"/>
              </a:rPr>
              <a:t>links:</a:t>
            </a:r>
          </a:p>
          <a:p>
            <a:pPr defTabSz="1219140" fontAlgn="base">
              <a:spcBef>
                <a:spcPct val="0"/>
              </a:spcBef>
              <a:spcAft>
                <a:spcPct val="0"/>
              </a:spcAft>
            </a:pPr>
            <a:r>
              <a:rPr kumimoji="1" lang="zh-CN" altLang="zh-CN" dirty="0">
                <a:solidFill>
                  <a:prstClr val="black"/>
                </a:solidFill>
                <a:cs typeface="Arial" pitchFamily="34" charset="0"/>
              </a:rPr>
              <a:t>1</a:t>
            </a:r>
            <a:r>
              <a:rPr kumimoji="1" lang="en-US" altLang="zh-CN" dirty="0">
                <a:solidFill>
                  <a:prstClr val="black"/>
                </a:solidFill>
                <a:cs typeface="Arial" pitchFamily="34" charset="0"/>
              </a:rPr>
              <a:t>.</a:t>
            </a:r>
            <a:r>
              <a:rPr kumimoji="1" lang="zh-CN" altLang="en-US" dirty="0">
                <a:solidFill>
                  <a:prstClr val="black"/>
                </a:solidFill>
                <a:cs typeface="Arial" pitchFamily="34" charset="0"/>
              </a:rPr>
              <a:t> </a:t>
            </a:r>
            <a:r>
              <a:rPr kumimoji="1" lang="en-US" altLang="zh-CN" b="1" dirty="0">
                <a:solidFill>
                  <a:prstClr val="black"/>
                </a:solidFill>
                <a:cs typeface="Arial" pitchFamily="34" charset="0"/>
              </a:rPr>
              <a:t>Mention-name</a:t>
            </a:r>
            <a:r>
              <a:rPr kumimoji="1" lang="zh-CN" altLang="en-US" b="1" dirty="0">
                <a:solidFill>
                  <a:prstClr val="black"/>
                </a:solidFill>
                <a:cs typeface="Arial" pitchFamily="34" charset="0"/>
              </a:rPr>
              <a:t> </a:t>
            </a:r>
            <a:r>
              <a:rPr kumimoji="1" lang="en-US" altLang="zh-CN" b="1" dirty="0">
                <a:solidFill>
                  <a:prstClr val="black"/>
                </a:solidFill>
                <a:cs typeface="Arial" pitchFamily="34" charset="0"/>
              </a:rPr>
              <a:t>link</a:t>
            </a:r>
            <a:r>
              <a:rPr kumimoji="1" lang="en-US" altLang="zh-CN" dirty="0">
                <a:solidFill>
                  <a:prstClr val="black"/>
                </a:solidFill>
                <a:cs typeface="Arial" pitchFamily="34" charset="0"/>
              </a:rPr>
              <a:t>:</a:t>
            </a:r>
            <a:r>
              <a:rPr kumimoji="1" lang="zh-CN" altLang="en-US" dirty="0">
                <a:solidFill>
                  <a:prstClr val="black"/>
                </a:solidFill>
                <a:cs typeface="Arial" pitchFamily="34" charset="0"/>
              </a:rPr>
              <a:t> </a:t>
            </a:r>
            <a:r>
              <a:rPr kumimoji="1" lang="en-US" altLang="zh-CN" i="1" dirty="0">
                <a:solidFill>
                  <a:prstClr val="black"/>
                </a:solidFill>
                <a:cs typeface="Arial" pitchFamily="34" charset="0"/>
              </a:rPr>
              <a:t>(many-to-one)</a:t>
            </a:r>
            <a:r>
              <a:rPr kumimoji="1" lang="zh-CN" altLang="en-US" i="1" dirty="0">
                <a:solidFill>
                  <a:prstClr val="black"/>
                </a:solidFill>
                <a:cs typeface="Arial" pitchFamily="34" charset="0"/>
              </a:rPr>
              <a:t> </a:t>
            </a:r>
            <a:r>
              <a:rPr kumimoji="1" lang="en-US" altLang="zh-CN" i="1" dirty="0">
                <a:solidFill>
                  <a:prstClr val="black"/>
                </a:solidFill>
                <a:cs typeface="Arial" pitchFamily="34" charset="0"/>
              </a:rPr>
              <a:t>mappings</a:t>
            </a:r>
            <a:r>
              <a:rPr kumimoji="1" lang="zh-CN" altLang="en-US" i="1" dirty="0">
                <a:solidFill>
                  <a:prstClr val="black"/>
                </a:solidFill>
                <a:cs typeface="Arial" pitchFamily="34" charset="0"/>
              </a:rPr>
              <a:t> </a:t>
            </a:r>
            <a:r>
              <a:rPr kumimoji="1" lang="en-US" altLang="zh-CN" dirty="0">
                <a:solidFill>
                  <a:prstClr val="black"/>
                </a:solidFill>
                <a:cs typeface="Arial" pitchFamily="34" charset="0"/>
              </a:rPr>
              <a:t>between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entity</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mention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and</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surface</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names</a:t>
            </a:r>
          </a:p>
          <a:p>
            <a:pPr defTabSz="1219140" fontAlgn="base">
              <a:spcBef>
                <a:spcPct val="0"/>
              </a:spcBef>
              <a:spcAft>
                <a:spcPct val="0"/>
              </a:spcAft>
            </a:pPr>
            <a:r>
              <a:rPr kumimoji="1" lang="en-US" altLang="zh-CN" dirty="0">
                <a:solidFill>
                  <a:prstClr val="black"/>
                </a:solidFill>
                <a:cs typeface="Arial" pitchFamily="34" charset="0"/>
              </a:rPr>
              <a:t>2.</a:t>
            </a:r>
            <a:r>
              <a:rPr kumimoji="1" lang="zh-CN" altLang="en-US" dirty="0">
                <a:solidFill>
                  <a:prstClr val="black"/>
                </a:solidFill>
                <a:cs typeface="Arial" pitchFamily="34" charset="0"/>
              </a:rPr>
              <a:t> </a:t>
            </a:r>
            <a:r>
              <a:rPr kumimoji="1" lang="en-US" altLang="zh-CN" b="1" dirty="0">
                <a:solidFill>
                  <a:prstClr val="black"/>
                </a:solidFill>
                <a:cs typeface="Arial" pitchFamily="34" charset="0"/>
              </a:rPr>
              <a:t>Name-relation</a:t>
            </a:r>
            <a:r>
              <a:rPr kumimoji="1" lang="zh-CN" altLang="en-US" b="1" dirty="0">
                <a:solidFill>
                  <a:prstClr val="black"/>
                </a:solidFill>
                <a:cs typeface="Arial" pitchFamily="34" charset="0"/>
              </a:rPr>
              <a:t> </a:t>
            </a:r>
            <a:r>
              <a:rPr kumimoji="1" lang="en-US" altLang="zh-CN" b="1" dirty="0">
                <a:solidFill>
                  <a:prstClr val="black"/>
                </a:solidFill>
                <a:cs typeface="Arial" pitchFamily="34" charset="0"/>
              </a:rPr>
              <a:t>phrase</a:t>
            </a:r>
            <a:r>
              <a:rPr kumimoji="1" lang="zh-CN" altLang="en-US" b="1" dirty="0">
                <a:solidFill>
                  <a:prstClr val="black"/>
                </a:solidFill>
                <a:cs typeface="Arial" pitchFamily="34" charset="0"/>
              </a:rPr>
              <a:t> </a:t>
            </a:r>
            <a:r>
              <a:rPr kumimoji="1" lang="en-US" altLang="zh-CN" b="1" dirty="0">
                <a:solidFill>
                  <a:prstClr val="black"/>
                </a:solidFill>
                <a:cs typeface="Arial" pitchFamily="34" charset="0"/>
              </a:rPr>
              <a:t>links</a:t>
            </a:r>
            <a:r>
              <a:rPr kumimoji="1" lang="en-US" altLang="zh-CN" dirty="0">
                <a:solidFill>
                  <a:prstClr val="black"/>
                </a:solidFill>
                <a:cs typeface="Arial" pitchFamily="34" charset="0"/>
              </a:rPr>
              <a:t>:</a:t>
            </a:r>
            <a:r>
              <a:rPr kumimoji="1" lang="zh-CN" altLang="en-US" dirty="0">
                <a:solidFill>
                  <a:prstClr val="black"/>
                </a:solidFill>
                <a:cs typeface="Arial" pitchFamily="34" charset="0"/>
              </a:rPr>
              <a:t> </a:t>
            </a:r>
            <a:r>
              <a:rPr kumimoji="1" lang="en-US" altLang="zh-CN" i="1" dirty="0">
                <a:solidFill>
                  <a:prstClr val="black"/>
                </a:solidFill>
                <a:cs typeface="Arial" pitchFamily="34" charset="0"/>
              </a:rPr>
              <a:t>corpus-level</a:t>
            </a:r>
            <a:r>
              <a:rPr kumimoji="1" lang="zh-CN" altLang="en-US" i="1" dirty="0">
                <a:solidFill>
                  <a:prstClr val="black"/>
                </a:solidFill>
                <a:cs typeface="Arial" pitchFamily="34" charset="0"/>
              </a:rPr>
              <a:t> </a:t>
            </a:r>
            <a:r>
              <a:rPr kumimoji="1" lang="en-US" altLang="zh-CN" i="1" dirty="0">
                <a:solidFill>
                  <a:prstClr val="black"/>
                </a:solidFill>
                <a:cs typeface="Arial" pitchFamily="34" charset="0"/>
              </a:rPr>
              <a:t>co-occurrence</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between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surface</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names</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and</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relation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phrases</a:t>
            </a:r>
          </a:p>
          <a:p>
            <a:pPr defTabSz="1219140" fontAlgn="base">
              <a:spcBef>
                <a:spcPct val="0"/>
              </a:spcBef>
              <a:spcAft>
                <a:spcPct val="0"/>
              </a:spcAft>
            </a:pPr>
            <a:r>
              <a:rPr kumimoji="1" lang="en-US" altLang="zh-CN" dirty="0">
                <a:solidFill>
                  <a:prstClr val="black"/>
                </a:solidFill>
                <a:cs typeface="Arial" pitchFamily="34" charset="0"/>
              </a:rPr>
              <a:t>3.</a:t>
            </a:r>
            <a:r>
              <a:rPr kumimoji="1" lang="zh-CN" altLang="en-US" dirty="0">
                <a:solidFill>
                  <a:prstClr val="black"/>
                </a:solidFill>
                <a:cs typeface="Arial" pitchFamily="34" charset="0"/>
              </a:rPr>
              <a:t> </a:t>
            </a:r>
            <a:r>
              <a:rPr kumimoji="1" lang="en-US" altLang="zh-CN" b="1" dirty="0">
                <a:solidFill>
                  <a:prstClr val="black"/>
                </a:solidFill>
                <a:cs typeface="Arial" pitchFamily="34" charset="0"/>
              </a:rPr>
              <a:t>Mention</a:t>
            </a:r>
            <a:r>
              <a:rPr kumimoji="1" lang="zh-CN" altLang="en-US" b="1" dirty="0">
                <a:solidFill>
                  <a:prstClr val="black"/>
                </a:solidFill>
                <a:cs typeface="Arial" pitchFamily="34" charset="0"/>
              </a:rPr>
              <a:t> </a:t>
            </a:r>
            <a:r>
              <a:rPr kumimoji="1" lang="en-US" altLang="zh-CN" b="1" dirty="0">
                <a:solidFill>
                  <a:prstClr val="black"/>
                </a:solidFill>
                <a:cs typeface="Arial" pitchFamily="34" charset="0"/>
              </a:rPr>
              <a:t>correlation</a:t>
            </a:r>
            <a:r>
              <a:rPr kumimoji="1" lang="zh-CN" altLang="en-US" b="1" dirty="0">
                <a:solidFill>
                  <a:prstClr val="black"/>
                </a:solidFill>
                <a:cs typeface="Arial" pitchFamily="34" charset="0"/>
              </a:rPr>
              <a:t> </a:t>
            </a:r>
            <a:r>
              <a:rPr kumimoji="1" lang="en-US" altLang="zh-CN" b="1" dirty="0">
                <a:solidFill>
                  <a:prstClr val="black"/>
                </a:solidFill>
                <a:cs typeface="Arial" pitchFamily="34" charset="0"/>
              </a:rPr>
              <a:t>links</a:t>
            </a:r>
            <a:r>
              <a:rPr kumimoji="1" lang="en-US" altLang="zh-CN" dirty="0">
                <a:solidFill>
                  <a:prstClr val="black"/>
                </a:solidFill>
                <a:cs typeface="Arial" pitchFamily="34" charset="0"/>
              </a:rPr>
              <a:t>:</a:t>
            </a:r>
            <a:r>
              <a:rPr kumimoji="1" lang="zh-CN" altLang="en-US" dirty="0">
                <a:solidFill>
                  <a:prstClr val="black"/>
                </a:solidFill>
                <a:cs typeface="Arial" pitchFamily="34" charset="0"/>
              </a:rPr>
              <a:t> </a:t>
            </a:r>
            <a:r>
              <a:rPr kumimoji="1" lang="en-US" altLang="zh-CN" i="1" dirty="0">
                <a:solidFill>
                  <a:prstClr val="black"/>
                </a:solidFill>
                <a:cs typeface="Arial" pitchFamily="34" charset="0"/>
              </a:rPr>
              <a:t>distributional</a:t>
            </a:r>
            <a:r>
              <a:rPr kumimoji="1" lang="zh-CN" altLang="en-US" i="1" dirty="0">
                <a:solidFill>
                  <a:prstClr val="black"/>
                </a:solidFill>
                <a:cs typeface="Arial" pitchFamily="34" charset="0"/>
              </a:rPr>
              <a:t> </a:t>
            </a:r>
            <a:r>
              <a:rPr kumimoji="1" lang="en-US" altLang="zh-CN" i="1" dirty="0">
                <a:solidFill>
                  <a:prstClr val="black"/>
                </a:solidFill>
                <a:cs typeface="Arial" pitchFamily="34" charset="0"/>
              </a:rPr>
              <a:t>similarity</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between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entity</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mentions</a:t>
            </a:r>
          </a:p>
        </p:txBody>
      </p:sp>
      <p:pic>
        <p:nvPicPr>
          <p:cNvPr id="6" name="图片 6"/>
          <p:cNvPicPr>
            <a:picLocks noChangeAspect="1"/>
          </p:cNvPicPr>
          <p:nvPr/>
        </p:nvPicPr>
        <p:blipFill>
          <a:blip r:embed="rId2"/>
          <a:stretch>
            <a:fillRect/>
          </a:stretch>
        </p:blipFill>
        <p:spPr>
          <a:xfrm>
            <a:off x="5054967" y="2889089"/>
            <a:ext cx="6665981" cy="3423890"/>
          </a:xfrm>
          <a:prstGeom prst="rect">
            <a:avLst/>
          </a:prstGeom>
        </p:spPr>
      </p:pic>
    </p:spTree>
    <p:extLst>
      <p:ext uri="{BB962C8B-B14F-4D97-AF65-F5344CB8AC3E}">
        <p14:creationId xmlns:p14="http://schemas.microsoft.com/office/powerpoint/2010/main" val="908305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b="1" dirty="0"/>
              <a:t>Entity</a:t>
            </a:r>
            <a:r>
              <a:rPr kumimoji="1" lang="zh-CN" altLang="en-US" b="1" dirty="0"/>
              <a:t> </a:t>
            </a:r>
            <a:r>
              <a:rPr kumimoji="1" lang="en-US" altLang="zh-CN" b="1" dirty="0"/>
              <a:t>Mention-Surface</a:t>
            </a:r>
            <a:r>
              <a:rPr kumimoji="1" lang="zh-CN" altLang="en-US" b="1" dirty="0"/>
              <a:t> </a:t>
            </a:r>
            <a:r>
              <a:rPr kumimoji="1" lang="en-US" altLang="zh-CN" b="1" dirty="0"/>
              <a:t>Name</a:t>
            </a:r>
            <a:r>
              <a:rPr kumimoji="1" lang="zh-CN" altLang="en-US" b="1" dirty="0"/>
              <a:t> </a:t>
            </a:r>
            <a:r>
              <a:rPr kumimoji="1" lang="en-US" altLang="zh-CN" b="1" dirty="0"/>
              <a:t>Subgraph</a:t>
            </a:r>
            <a:endParaRPr lang="en-US" altLang="en-US" b="1" kern="0" dirty="0"/>
          </a:p>
        </p:txBody>
      </p:sp>
      <p:sp>
        <p:nvSpPr>
          <p:cNvPr id="3" name="Content Placeholder 2"/>
          <p:cNvSpPr>
            <a:spLocks noGrp="1"/>
          </p:cNvSpPr>
          <p:nvPr>
            <p:ph idx="1"/>
          </p:nvPr>
        </p:nvSpPr>
        <p:spPr>
          <a:xfrm>
            <a:off x="501162" y="1195585"/>
            <a:ext cx="11253394" cy="2602692"/>
          </a:xfrm>
        </p:spPr>
        <p:txBody>
          <a:bodyPr/>
          <a:lstStyle/>
          <a:p>
            <a:r>
              <a:rPr lang="en-US" altLang="zh-CN" sz="2400" dirty="0"/>
              <a:t>Directly</a:t>
            </a:r>
            <a:r>
              <a:rPr lang="zh-CN" altLang="en-US" sz="2400" dirty="0"/>
              <a:t> </a:t>
            </a:r>
            <a:r>
              <a:rPr lang="en-US" altLang="zh-CN" sz="2400" dirty="0"/>
              <a:t>modeling</a:t>
            </a:r>
            <a:r>
              <a:rPr lang="zh-CN" altLang="en-US" sz="2400" dirty="0"/>
              <a:t> </a:t>
            </a:r>
            <a:r>
              <a:rPr lang="en-US" altLang="zh-CN" sz="2400" dirty="0"/>
              <a:t>type</a:t>
            </a:r>
            <a:r>
              <a:rPr lang="zh-CN" altLang="en-US" sz="2400" dirty="0"/>
              <a:t> </a:t>
            </a:r>
            <a:r>
              <a:rPr lang="en-US" altLang="zh-CN" sz="2400" dirty="0"/>
              <a:t>indicator</a:t>
            </a:r>
            <a:r>
              <a:rPr lang="zh-CN" altLang="en-US" sz="2400" dirty="0"/>
              <a:t> </a:t>
            </a:r>
            <a:r>
              <a:rPr lang="en-US" altLang="zh-CN" sz="2400" dirty="0"/>
              <a:t>of</a:t>
            </a:r>
            <a:r>
              <a:rPr lang="zh-CN" altLang="en-US" sz="2400" dirty="0"/>
              <a:t> </a:t>
            </a:r>
            <a:r>
              <a:rPr lang="en-US" altLang="zh-CN" sz="2400" dirty="0"/>
              <a:t>each</a:t>
            </a:r>
            <a:r>
              <a:rPr lang="zh-CN" altLang="en-US" sz="2400" dirty="0"/>
              <a:t> </a:t>
            </a:r>
            <a:r>
              <a:rPr lang="en-US" altLang="zh-CN" sz="2400" dirty="0"/>
              <a:t>entity</a:t>
            </a:r>
            <a:r>
              <a:rPr lang="zh-CN" altLang="en-US" sz="2400" dirty="0"/>
              <a:t> </a:t>
            </a:r>
            <a:r>
              <a:rPr lang="en-US" altLang="zh-CN" sz="2400" dirty="0"/>
              <a:t>mention</a:t>
            </a:r>
            <a:r>
              <a:rPr lang="zh-CN" altLang="en-US" sz="2400" dirty="0"/>
              <a:t> </a:t>
            </a:r>
            <a:r>
              <a:rPr lang="en-US" altLang="zh-CN" sz="2400" dirty="0"/>
              <a:t>in</a:t>
            </a:r>
            <a:r>
              <a:rPr lang="zh-CN" altLang="en-US" sz="2400" dirty="0"/>
              <a:t> </a:t>
            </a:r>
            <a:r>
              <a:rPr lang="en-US" altLang="zh-CN" sz="2400" dirty="0"/>
              <a:t>label</a:t>
            </a:r>
            <a:r>
              <a:rPr lang="zh-CN" altLang="en-US" sz="2400" dirty="0"/>
              <a:t> </a:t>
            </a:r>
            <a:r>
              <a:rPr lang="en-US" altLang="zh-CN" sz="2400" dirty="0"/>
              <a:t>propagation</a:t>
            </a:r>
            <a:r>
              <a:rPr lang="zh-CN" altLang="en-US" sz="2400" dirty="0"/>
              <a:t> </a:t>
            </a:r>
            <a:endParaRPr lang="en-US" altLang="zh-CN" sz="2400" dirty="0"/>
          </a:p>
          <a:p>
            <a:pPr marL="609555" lvl="1" indent="0">
              <a:buNone/>
            </a:pPr>
            <a:r>
              <a:rPr lang="zh-CN" altLang="en-US" sz="2400" dirty="0">
                <a:sym typeface="Wingdings"/>
              </a:rPr>
              <a:t> </a:t>
            </a:r>
            <a:r>
              <a:rPr lang="en-US" altLang="zh-CN" sz="2400" dirty="0">
                <a:sym typeface="Wingdings"/>
              </a:rPr>
              <a:t>Intractable</a:t>
            </a:r>
            <a:r>
              <a:rPr lang="zh-CN" altLang="en-US" sz="2400" dirty="0">
                <a:sym typeface="Wingdings"/>
              </a:rPr>
              <a:t> </a:t>
            </a:r>
            <a:r>
              <a:rPr lang="en-US" altLang="zh-CN" sz="2400" dirty="0">
                <a:sym typeface="Wingdings"/>
              </a:rPr>
              <a:t>size</a:t>
            </a:r>
            <a:r>
              <a:rPr lang="zh-CN" altLang="en-US" sz="2400" dirty="0">
                <a:sym typeface="Wingdings"/>
              </a:rPr>
              <a:t> </a:t>
            </a:r>
            <a:r>
              <a:rPr lang="en-US" altLang="zh-CN" sz="2400" dirty="0">
                <a:sym typeface="Wingdings"/>
              </a:rPr>
              <a:t>of</a:t>
            </a:r>
            <a:r>
              <a:rPr lang="zh-CN" altLang="en-US" sz="2400" dirty="0">
                <a:sym typeface="Wingdings"/>
              </a:rPr>
              <a:t> </a:t>
            </a:r>
            <a:r>
              <a:rPr lang="en-US" altLang="zh-CN" sz="2400" dirty="0">
                <a:sym typeface="Wingdings"/>
              </a:rPr>
              <a:t>parameter</a:t>
            </a:r>
            <a:r>
              <a:rPr lang="zh-CN" altLang="en-US" sz="2400" dirty="0">
                <a:sym typeface="Wingdings"/>
              </a:rPr>
              <a:t> </a:t>
            </a:r>
            <a:r>
              <a:rPr lang="en-US" altLang="zh-CN" sz="2400" dirty="0">
                <a:sym typeface="Wingdings"/>
              </a:rPr>
              <a:t>space</a:t>
            </a:r>
          </a:p>
          <a:p>
            <a:r>
              <a:rPr lang="en-US" altLang="zh-CN" sz="2400" dirty="0">
                <a:sym typeface="Wingdings"/>
              </a:rPr>
              <a:t>Both</a:t>
            </a:r>
            <a:r>
              <a:rPr lang="zh-CN" altLang="en-US" sz="2400" dirty="0">
                <a:sym typeface="Wingdings"/>
              </a:rPr>
              <a:t> </a:t>
            </a:r>
            <a:r>
              <a:rPr lang="en-US" altLang="zh-CN" sz="2400" dirty="0">
                <a:sym typeface="Wingdings"/>
              </a:rPr>
              <a:t>the</a:t>
            </a:r>
            <a:r>
              <a:rPr lang="zh-CN" altLang="en-US" sz="2400" dirty="0">
                <a:sym typeface="Wingdings"/>
              </a:rPr>
              <a:t> </a:t>
            </a:r>
            <a:r>
              <a:rPr lang="en-US" altLang="zh-CN" sz="2400" dirty="0">
                <a:sym typeface="Wingdings"/>
              </a:rPr>
              <a:t>entity</a:t>
            </a:r>
            <a:r>
              <a:rPr lang="zh-CN" altLang="en-US" sz="2400" dirty="0">
                <a:sym typeface="Wingdings"/>
              </a:rPr>
              <a:t> </a:t>
            </a:r>
            <a:r>
              <a:rPr lang="en-US" altLang="zh-CN" sz="2400" dirty="0">
                <a:sym typeface="Wingdings"/>
              </a:rPr>
              <a:t>name</a:t>
            </a:r>
            <a:r>
              <a:rPr lang="zh-CN" altLang="en-US" sz="2400" dirty="0">
                <a:sym typeface="Wingdings"/>
              </a:rPr>
              <a:t> </a:t>
            </a:r>
            <a:r>
              <a:rPr lang="en-US" altLang="zh-CN" sz="2400" dirty="0">
                <a:sym typeface="Wingdings"/>
              </a:rPr>
              <a:t>and</a:t>
            </a:r>
            <a:r>
              <a:rPr lang="zh-CN" altLang="en-US" sz="2400" dirty="0">
                <a:sym typeface="Wingdings"/>
              </a:rPr>
              <a:t> </a:t>
            </a:r>
            <a:r>
              <a:rPr lang="en-US" altLang="zh-CN" sz="2400" dirty="0">
                <a:sym typeface="Wingdings"/>
              </a:rPr>
              <a:t>the</a:t>
            </a:r>
            <a:r>
              <a:rPr lang="zh-CN" altLang="en-US" sz="2400" dirty="0">
                <a:sym typeface="Wingdings"/>
              </a:rPr>
              <a:t> </a:t>
            </a:r>
            <a:r>
              <a:rPr lang="en-US" altLang="zh-CN" sz="2400" dirty="0">
                <a:sym typeface="Wingdings"/>
              </a:rPr>
              <a:t>surrounding</a:t>
            </a:r>
            <a:r>
              <a:rPr lang="zh-CN" altLang="en-US" sz="2400" dirty="0">
                <a:sym typeface="Wingdings"/>
              </a:rPr>
              <a:t> </a:t>
            </a:r>
            <a:r>
              <a:rPr lang="en-US" altLang="zh-CN" sz="2400" dirty="0">
                <a:sym typeface="Wingdings"/>
              </a:rPr>
              <a:t>relation</a:t>
            </a:r>
            <a:r>
              <a:rPr lang="zh-CN" altLang="en-US" sz="2400" dirty="0">
                <a:sym typeface="Wingdings"/>
              </a:rPr>
              <a:t> </a:t>
            </a:r>
            <a:r>
              <a:rPr lang="en-US" altLang="zh-CN" sz="2400" dirty="0">
                <a:sym typeface="Wingdings"/>
              </a:rPr>
              <a:t>phrases</a:t>
            </a:r>
            <a:r>
              <a:rPr lang="zh-CN" altLang="en-US" sz="2400" dirty="0">
                <a:sym typeface="Wingdings"/>
              </a:rPr>
              <a:t> </a:t>
            </a:r>
            <a:r>
              <a:rPr lang="en-US" altLang="zh-CN" sz="2400" dirty="0">
                <a:sym typeface="Wingdings"/>
              </a:rPr>
              <a:t>provide</a:t>
            </a:r>
            <a:r>
              <a:rPr lang="zh-CN" altLang="en-US" sz="2400" dirty="0">
                <a:sym typeface="Wingdings"/>
              </a:rPr>
              <a:t> </a:t>
            </a:r>
            <a:r>
              <a:rPr lang="en-US" altLang="zh-CN" sz="2400" dirty="0">
                <a:sym typeface="Wingdings"/>
              </a:rPr>
              <a:t>strong</a:t>
            </a:r>
            <a:r>
              <a:rPr lang="zh-CN" altLang="en-US" sz="2400" dirty="0">
                <a:sym typeface="Wingdings"/>
              </a:rPr>
              <a:t> </a:t>
            </a:r>
            <a:r>
              <a:rPr lang="en-US" altLang="zh-CN" sz="2400" dirty="0">
                <a:sym typeface="Wingdings"/>
              </a:rPr>
              <a:t>cues</a:t>
            </a:r>
            <a:r>
              <a:rPr lang="zh-CN" altLang="en-US" sz="2400" dirty="0">
                <a:sym typeface="Wingdings"/>
              </a:rPr>
              <a:t> </a:t>
            </a:r>
            <a:r>
              <a:rPr lang="en-US" altLang="zh-CN" sz="2400" dirty="0">
                <a:sym typeface="Wingdings"/>
              </a:rPr>
              <a:t>on</a:t>
            </a:r>
            <a:r>
              <a:rPr lang="zh-CN" altLang="en-US" sz="2400" dirty="0">
                <a:sym typeface="Wingdings"/>
              </a:rPr>
              <a:t> </a:t>
            </a:r>
            <a:r>
              <a:rPr lang="en-US" altLang="zh-CN" sz="2400" dirty="0">
                <a:sym typeface="Wingdings"/>
              </a:rPr>
              <a:t>the</a:t>
            </a:r>
            <a:r>
              <a:rPr lang="zh-CN" altLang="en-US" sz="2400" dirty="0">
                <a:sym typeface="Wingdings"/>
              </a:rPr>
              <a:t> </a:t>
            </a:r>
            <a:r>
              <a:rPr lang="en-US" altLang="zh-CN" sz="2400" dirty="0">
                <a:sym typeface="Wingdings"/>
              </a:rPr>
              <a:t>types</a:t>
            </a:r>
            <a:r>
              <a:rPr lang="zh-CN" altLang="en-US" sz="2400" dirty="0">
                <a:sym typeface="Wingdings"/>
              </a:rPr>
              <a:t> </a:t>
            </a:r>
            <a:r>
              <a:rPr lang="en-US" altLang="zh-CN" sz="2400" dirty="0">
                <a:sym typeface="Wingdings"/>
              </a:rPr>
              <a:t>of</a:t>
            </a:r>
            <a:r>
              <a:rPr lang="zh-CN" altLang="en-US" sz="2400" dirty="0">
                <a:sym typeface="Wingdings"/>
              </a:rPr>
              <a:t> </a:t>
            </a:r>
            <a:r>
              <a:rPr lang="en-US" altLang="zh-CN" sz="2400" dirty="0">
                <a:sym typeface="Wingdings"/>
              </a:rPr>
              <a:t>a</a:t>
            </a:r>
            <a:r>
              <a:rPr lang="zh-CN" altLang="en-US" sz="2400" dirty="0">
                <a:sym typeface="Wingdings"/>
              </a:rPr>
              <a:t> </a:t>
            </a:r>
            <a:r>
              <a:rPr lang="en-US" altLang="zh-CN" sz="2400" dirty="0">
                <a:sym typeface="Wingdings"/>
              </a:rPr>
              <a:t>candidate</a:t>
            </a:r>
            <a:r>
              <a:rPr lang="zh-CN" altLang="en-US" sz="2400" dirty="0">
                <a:sym typeface="Wingdings"/>
              </a:rPr>
              <a:t> </a:t>
            </a:r>
            <a:r>
              <a:rPr lang="en-US" altLang="zh-CN" sz="2400" dirty="0">
                <a:sym typeface="Wingdings"/>
              </a:rPr>
              <a:t>entity</a:t>
            </a:r>
            <a:r>
              <a:rPr lang="zh-CN" altLang="en-US" sz="2400" dirty="0">
                <a:sym typeface="Wingdings"/>
              </a:rPr>
              <a:t> </a:t>
            </a:r>
            <a:r>
              <a:rPr lang="en-US" altLang="zh-CN" sz="2400" dirty="0">
                <a:sym typeface="Wingdings"/>
              </a:rPr>
              <a:t>mention</a:t>
            </a:r>
          </a:p>
          <a:p>
            <a:pPr marL="609555" lvl="1" indent="0">
              <a:buNone/>
            </a:pPr>
            <a:r>
              <a:rPr lang="en-US" altLang="zh-CN" sz="2400" dirty="0">
                <a:sym typeface="Wingdings"/>
              </a:rPr>
              <a:t></a:t>
            </a:r>
            <a:r>
              <a:rPr lang="zh-CN" altLang="en-US" sz="2400" dirty="0">
                <a:sym typeface="Wingdings"/>
              </a:rPr>
              <a:t> </a:t>
            </a:r>
            <a:r>
              <a:rPr lang="en-US" altLang="zh-CN" sz="2200" dirty="0">
                <a:sym typeface="Wingdings"/>
              </a:rPr>
              <a:t>Model</a:t>
            </a:r>
            <a:r>
              <a:rPr lang="zh-CN" altLang="en-US" sz="2200" dirty="0">
                <a:sym typeface="Wingdings"/>
              </a:rPr>
              <a:t> </a:t>
            </a:r>
            <a:r>
              <a:rPr lang="en-US" altLang="zh-CN" sz="2200" dirty="0">
                <a:sym typeface="Wingdings"/>
              </a:rPr>
              <a:t>the</a:t>
            </a:r>
            <a:r>
              <a:rPr lang="zh-CN" altLang="en-US" sz="2200" dirty="0">
                <a:sym typeface="Wingdings"/>
              </a:rPr>
              <a:t> </a:t>
            </a:r>
            <a:r>
              <a:rPr lang="en-US" altLang="zh-CN" sz="2200" dirty="0">
                <a:sym typeface="Wingdings"/>
              </a:rPr>
              <a:t>type</a:t>
            </a:r>
            <a:r>
              <a:rPr lang="zh-CN" altLang="en-US" sz="2200" dirty="0">
                <a:sym typeface="Wingdings"/>
              </a:rPr>
              <a:t> </a:t>
            </a:r>
            <a:r>
              <a:rPr lang="en-US" altLang="zh-CN" sz="2200" dirty="0">
                <a:sym typeface="Wingdings"/>
              </a:rPr>
              <a:t>of</a:t>
            </a:r>
            <a:r>
              <a:rPr lang="zh-CN" altLang="en-US" sz="2200" dirty="0">
                <a:sym typeface="Wingdings"/>
              </a:rPr>
              <a:t> </a:t>
            </a:r>
            <a:r>
              <a:rPr lang="en-US" altLang="zh-CN" sz="2200" dirty="0">
                <a:sym typeface="Wingdings"/>
              </a:rPr>
              <a:t>each</a:t>
            </a:r>
            <a:r>
              <a:rPr lang="zh-CN" altLang="en-US" sz="2200" dirty="0">
                <a:sym typeface="Wingdings"/>
              </a:rPr>
              <a:t> </a:t>
            </a:r>
            <a:r>
              <a:rPr lang="en-US" altLang="zh-CN" sz="2200" dirty="0">
                <a:sym typeface="Wingdings"/>
              </a:rPr>
              <a:t>entity</a:t>
            </a:r>
            <a:r>
              <a:rPr lang="zh-CN" altLang="en-US" sz="2200" dirty="0">
                <a:sym typeface="Wingdings"/>
              </a:rPr>
              <a:t> </a:t>
            </a:r>
            <a:r>
              <a:rPr lang="en-US" altLang="zh-CN" sz="2200" dirty="0">
                <a:sym typeface="Wingdings"/>
              </a:rPr>
              <a:t>mention</a:t>
            </a:r>
            <a:r>
              <a:rPr lang="zh-CN" altLang="en-US" sz="2200" dirty="0">
                <a:sym typeface="Wingdings"/>
              </a:rPr>
              <a:t> </a:t>
            </a:r>
            <a:r>
              <a:rPr lang="en-US" altLang="zh-CN" sz="2200" dirty="0">
                <a:sym typeface="Wingdings"/>
              </a:rPr>
              <a:t>by</a:t>
            </a:r>
            <a:r>
              <a:rPr lang="zh-CN" altLang="en-US" sz="2200" dirty="0">
                <a:sym typeface="Wingdings"/>
              </a:rPr>
              <a:t> </a:t>
            </a:r>
            <a:r>
              <a:rPr lang="en-US" altLang="zh-CN" sz="2200" dirty="0">
                <a:sym typeface="Wingdings"/>
              </a:rPr>
              <a:t>(1)</a:t>
            </a:r>
            <a:r>
              <a:rPr lang="zh-CN" altLang="en-US" sz="2200" dirty="0">
                <a:sym typeface="Wingdings"/>
              </a:rPr>
              <a:t> </a:t>
            </a:r>
            <a:r>
              <a:rPr lang="en-US" altLang="zh-CN" sz="2200" dirty="0">
                <a:sym typeface="Wingdings"/>
              </a:rPr>
              <a:t>type</a:t>
            </a:r>
            <a:r>
              <a:rPr lang="zh-CN" altLang="en-US" sz="2200" dirty="0">
                <a:sym typeface="Wingdings"/>
              </a:rPr>
              <a:t> </a:t>
            </a:r>
            <a:r>
              <a:rPr lang="en-US" altLang="zh-CN" sz="2200" dirty="0">
                <a:sym typeface="Wingdings"/>
              </a:rPr>
              <a:t>indicator</a:t>
            </a:r>
            <a:r>
              <a:rPr lang="zh-CN" altLang="en-US" sz="2200" dirty="0">
                <a:sym typeface="Wingdings"/>
              </a:rPr>
              <a:t> </a:t>
            </a:r>
            <a:r>
              <a:rPr lang="en-US" altLang="zh-CN" sz="2200" dirty="0">
                <a:sym typeface="Wingdings"/>
              </a:rPr>
              <a:t>of</a:t>
            </a:r>
            <a:r>
              <a:rPr lang="zh-CN" altLang="en-US" sz="2200" dirty="0">
                <a:sym typeface="Wingdings"/>
              </a:rPr>
              <a:t> </a:t>
            </a:r>
            <a:r>
              <a:rPr lang="en-US" altLang="zh-CN" sz="2200" dirty="0">
                <a:sym typeface="Wingdings"/>
              </a:rPr>
              <a:t>its</a:t>
            </a:r>
            <a:r>
              <a:rPr lang="zh-CN" altLang="en-US" sz="2200" dirty="0">
                <a:sym typeface="Wingdings"/>
              </a:rPr>
              <a:t> </a:t>
            </a:r>
            <a:r>
              <a:rPr lang="en-US" altLang="zh-CN" sz="2200" dirty="0">
                <a:sym typeface="Wingdings"/>
              </a:rPr>
              <a:t>surface</a:t>
            </a:r>
            <a:r>
              <a:rPr lang="zh-CN" altLang="en-US" sz="2200" dirty="0">
                <a:sym typeface="Wingdings"/>
              </a:rPr>
              <a:t> </a:t>
            </a:r>
            <a:r>
              <a:rPr lang="en-US" altLang="zh-CN" sz="2200" dirty="0">
                <a:sym typeface="Wingdings"/>
              </a:rPr>
              <a:t>name</a:t>
            </a:r>
            <a:r>
              <a:rPr lang="zh-CN" altLang="en-US" sz="2200" dirty="0">
                <a:sym typeface="Wingdings"/>
              </a:rPr>
              <a:t>; </a:t>
            </a:r>
            <a:r>
              <a:rPr lang="en-US" altLang="zh-CN" sz="2200" dirty="0">
                <a:sym typeface="Wingdings"/>
              </a:rPr>
              <a:t>(2)</a:t>
            </a:r>
            <a:r>
              <a:rPr lang="zh-CN" altLang="en-US" sz="2200" dirty="0">
                <a:sym typeface="Wingdings"/>
              </a:rPr>
              <a:t> </a:t>
            </a:r>
            <a:r>
              <a:rPr lang="en-US" altLang="zh-CN" sz="2200" dirty="0">
                <a:sym typeface="Wingdings"/>
              </a:rPr>
              <a:t>the</a:t>
            </a:r>
            <a:r>
              <a:rPr lang="zh-CN" altLang="en-US" sz="2200" dirty="0">
                <a:sym typeface="Wingdings"/>
              </a:rPr>
              <a:t> </a:t>
            </a:r>
            <a:r>
              <a:rPr lang="en-US" altLang="zh-CN" sz="2200" dirty="0">
                <a:sym typeface="Wingdings"/>
              </a:rPr>
              <a:t>type</a:t>
            </a:r>
            <a:r>
              <a:rPr lang="zh-CN" altLang="en-US" sz="2200" dirty="0">
                <a:sym typeface="Wingdings"/>
              </a:rPr>
              <a:t> </a:t>
            </a:r>
            <a:r>
              <a:rPr lang="en-US" altLang="zh-CN" sz="2200" dirty="0">
                <a:sym typeface="Wingdings"/>
              </a:rPr>
              <a:t>signatures</a:t>
            </a:r>
            <a:r>
              <a:rPr lang="zh-CN" altLang="en-US" sz="2200" dirty="0">
                <a:sym typeface="Wingdings"/>
              </a:rPr>
              <a:t> </a:t>
            </a:r>
            <a:r>
              <a:rPr lang="en-US" altLang="zh-CN" sz="2200" dirty="0">
                <a:sym typeface="Wingdings"/>
              </a:rPr>
              <a:t>of</a:t>
            </a:r>
            <a:r>
              <a:rPr lang="zh-CN" altLang="en-US" sz="2200" dirty="0">
                <a:sym typeface="Wingdings"/>
              </a:rPr>
              <a:t> </a:t>
            </a:r>
            <a:r>
              <a:rPr lang="en-US" altLang="zh-CN" sz="2200" dirty="0">
                <a:sym typeface="Wingdings"/>
              </a:rPr>
              <a:t>its</a:t>
            </a:r>
            <a:r>
              <a:rPr lang="zh-CN" altLang="en-US" sz="2200" dirty="0">
                <a:sym typeface="Wingdings"/>
              </a:rPr>
              <a:t> </a:t>
            </a:r>
            <a:r>
              <a:rPr lang="en-US" altLang="zh-CN" sz="2200" dirty="0">
                <a:sym typeface="Wingdings"/>
              </a:rPr>
              <a:t>surrounding</a:t>
            </a:r>
            <a:r>
              <a:rPr lang="zh-CN" altLang="en-US" sz="2200" dirty="0">
                <a:sym typeface="Wingdings"/>
              </a:rPr>
              <a:t> </a:t>
            </a:r>
            <a:r>
              <a:rPr lang="en-US" altLang="zh-CN" sz="2200" dirty="0">
                <a:sym typeface="Wingdings"/>
              </a:rPr>
              <a:t>relation</a:t>
            </a:r>
            <a:r>
              <a:rPr lang="zh-CN" altLang="en-US" sz="2200" dirty="0">
                <a:sym typeface="Wingdings"/>
              </a:rPr>
              <a:t> </a:t>
            </a:r>
            <a:r>
              <a:rPr lang="en-US" altLang="zh-CN" sz="2200" dirty="0">
                <a:sym typeface="Wingdings"/>
              </a:rPr>
              <a:t>phrases</a:t>
            </a:r>
            <a:r>
              <a:rPr lang="zh-CN" altLang="en-US" sz="2200" dirty="0">
                <a:sym typeface="Wingdings"/>
              </a:rPr>
              <a:t> </a:t>
            </a:r>
            <a:r>
              <a:rPr lang="en-US" altLang="zh-CN" sz="2200" dirty="0">
                <a:sym typeface="Wingdings"/>
              </a:rPr>
              <a:t>(more</a:t>
            </a:r>
            <a:r>
              <a:rPr lang="zh-CN" altLang="en-US" sz="2200" dirty="0">
                <a:sym typeface="Wingdings"/>
              </a:rPr>
              <a:t> </a:t>
            </a:r>
            <a:r>
              <a:rPr lang="en-US" altLang="zh-CN" sz="2200" dirty="0">
                <a:sym typeface="Wingdings"/>
              </a:rPr>
              <a:t>details</a:t>
            </a:r>
            <a:r>
              <a:rPr lang="zh-CN" altLang="en-US" sz="2200" dirty="0">
                <a:sym typeface="Wingdings"/>
              </a:rPr>
              <a:t> </a:t>
            </a:r>
            <a:r>
              <a:rPr lang="en-US" altLang="zh-CN" sz="2200" dirty="0">
                <a:sym typeface="Wingdings"/>
              </a:rPr>
              <a:t>in</a:t>
            </a:r>
            <a:r>
              <a:rPr lang="zh-CN" altLang="en-US" sz="2200" dirty="0">
                <a:sym typeface="Wingdings"/>
              </a:rPr>
              <a:t> </a:t>
            </a:r>
            <a:r>
              <a:rPr lang="en-US" altLang="zh-CN" sz="2200" dirty="0">
                <a:sym typeface="Wingdings"/>
              </a:rPr>
              <a:t>the</a:t>
            </a:r>
            <a:r>
              <a:rPr lang="zh-CN" altLang="en-US" sz="2200" dirty="0">
                <a:sym typeface="Wingdings"/>
              </a:rPr>
              <a:t> </a:t>
            </a:r>
            <a:r>
              <a:rPr lang="en-US" altLang="zh-CN" sz="2200" dirty="0">
                <a:sym typeface="Wingdings"/>
              </a:rPr>
              <a:t>following</a:t>
            </a:r>
            <a:r>
              <a:rPr lang="zh-CN" altLang="en-US" sz="2200" dirty="0">
                <a:sym typeface="Wingdings"/>
              </a:rPr>
              <a:t> </a:t>
            </a:r>
            <a:r>
              <a:rPr lang="en-US" altLang="zh-CN" sz="2200" dirty="0">
                <a:sym typeface="Wingdings"/>
              </a:rPr>
              <a:t>slides)</a:t>
            </a:r>
          </a:p>
        </p:txBody>
      </p:sp>
      <p:graphicFrame>
        <p:nvGraphicFramePr>
          <p:cNvPr id="4" name="表格 2"/>
          <p:cNvGraphicFramePr>
            <a:graphicFrameLocks noGrp="1"/>
          </p:cNvGraphicFramePr>
          <p:nvPr/>
        </p:nvGraphicFramePr>
        <p:xfrm>
          <a:off x="1404816" y="3826480"/>
          <a:ext cx="6299200" cy="494453"/>
        </p:xfrm>
        <a:graphic>
          <a:graphicData uri="http://schemas.openxmlformats.org/drawingml/2006/table">
            <a:tbl>
              <a:tblPr firstRow="1" bandRow="1">
                <a:tableStyleId>{5940675A-B579-460E-94D1-54222C63F5DA}</a:tableStyleId>
              </a:tblPr>
              <a:tblGrid>
                <a:gridCol w="6299200">
                  <a:extLst>
                    <a:ext uri="{9D8B030D-6E8A-4147-A177-3AD203B41FA5}">
                      <a16:colId xmlns:a16="http://schemas.microsoft.com/office/drawing/2014/main" val="20000"/>
                    </a:ext>
                  </a:extLst>
                </a:gridCol>
              </a:tblGrid>
              <a:tr h="494453">
                <a:tc>
                  <a:txBody>
                    <a:bodyPr/>
                    <a:lstStyle/>
                    <a:p>
                      <a:pPr algn="ctr"/>
                      <a:r>
                        <a:rPr lang="en-US" altLang="zh-CN" sz="2000" dirty="0">
                          <a:solidFill>
                            <a:srgbClr val="000000"/>
                          </a:solidFill>
                        </a:rPr>
                        <a:t>…has</a:t>
                      </a:r>
                      <a:r>
                        <a:rPr lang="zh-CN" altLang="en-US" sz="2000" dirty="0">
                          <a:solidFill>
                            <a:srgbClr val="000000"/>
                          </a:solidFill>
                        </a:rPr>
                        <a:t> </a:t>
                      </a:r>
                      <a:r>
                        <a:rPr lang="en-US" altLang="zh-CN" sz="2000" dirty="0">
                          <a:solidFill>
                            <a:srgbClr val="000000"/>
                          </a:solidFill>
                        </a:rPr>
                        <a:t>concerns</a:t>
                      </a:r>
                      <a:r>
                        <a:rPr lang="zh-CN" altLang="en-US" sz="2000" dirty="0">
                          <a:solidFill>
                            <a:srgbClr val="000000"/>
                          </a:solidFill>
                        </a:rPr>
                        <a:t> </a:t>
                      </a:r>
                      <a:r>
                        <a:rPr lang="en-US" altLang="zh-CN" sz="2000" dirty="0">
                          <a:solidFill>
                            <a:srgbClr val="000000"/>
                          </a:solidFill>
                        </a:rPr>
                        <a:t>whether</a:t>
                      </a:r>
                      <a:r>
                        <a:rPr lang="zh-CN" altLang="en-US" sz="2000" dirty="0">
                          <a:solidFill>
                            <a:srgbClr val="000000"/>
                          </a:solidFill>
                        </a:rPr>
                        <a:t> </a:t>
                      </a:r>
                      <a:r>
                        <a:rPr lang="en-US" altLang="zh-CN" sz="2000" dirty="0">
                          <a:solidFill>
                            <a:srgbClr val="000000"/>
                          </a:solidFill>
                        </a:rPr>
                        <a:t>Kabul</a:t>
                      </a:r>
                      <a:r>
                        <a:rPr lang="zh-CN" altLang="en-US" sz="2000" dirty="0">
                          <a:solidFill>
                            <a:srgbClr val="000000"/>
                          </a:solidFill>
                        </a:rPr>
                        <a:t> </a:t>
                      </a:r>
                      <a:r>
                        <a:rPr lang="en-US" altLang="zh-CN" sz="2000" dirty="0">
                          <a:solidFill>
                            <a:srgbClr val="4F81BD"/>
                          </a:solidFill>
                        </a:rPr>
                        <a:t>is</a:t>
                      </a:r>
                      <a:r>
                        <a:rPr lang="zh-CN" altLang="en-US" sz="2000" dirty="0">
                          <a:solidFill>
                            <a:srgbClr val="4F81BD"/>
                          </a:solidFill>
                        </a:rPr>
                        <a:t> </a:t>
                      </a:r>
                      <a:r>
                        <a:rPr lang="en-US" altLang="zh-CN" sz="2000" dirty="0">
                          <a:solidFill>
                            <a:srgbClr val="4F81BD"/>
                          </a:solidFill>
                        </a:rPr>
                        <a:t>an</a:t>
                      </a:r>
                      <a:r>
                        <a:rPr lang="zh-CN" altLang="en-US" sz="2000" dirty="0">
                          <a:solidFill>
                            <a:srgbClr val="4F81BD"/>
                          </a:solidFill>
                        </a:rPr>
                        <a:t> </a:t>
                      </a:r>
                      <a:r>
                        <a:rPr lang="en-US" altLang="zh-CN" sz="2000" dirty="0">
                          <a:solidFill>
                            <a:srgbClr val="4F81BD"/>
                          </a:solidFill>
                        </a:rPr>
                        <a:t>ally</a:t>
                      </a:r>
                      <a:r>
                        <a:rPr lang="zh-CN" altLang="en-US" sz="2000" dirty="0">
                          <a:solidFill>
                            <a:srgbClr val="4F81BD"/>
                          </a:solidFill>
                        </a:rPr>
                        <a:t> </a:t>
                      </a:r>
                      <a:r>
                        <a:rPr lang="en-US" altLang="zh-CN" sz="2000" dirty="0">
                          <a:solidFill>
                            <a:srgbClr val="4F81BD"/>
                          </a:solidFill>
                        </a:rPr>
                        <a:t>of</a:t>
                      </a:r>
                      <a:r>
                        <a:rPr lang="zh-CN" altLang="en-US" sz="2000" dirty="0">
                          <a:solidFill>
                            <a:srgbClr val="4F81BD"/>
                          </a:solidFill>
                        </a:rPr>
                        <a:t> </a:t>
                      </a:r>
                      <a:r>
                        <a:rPr lang="en-US" altLang="zh-CN" sz="2000" dirty="0">
                          <a:solidFill>
                            <a:schemeClr val="accent2"/>
                          </a:solidFill>
                        </a:rPr>
                        <a:t>Washington</a:t>
                      </a:r>
                      <a:endParaRPr lang="zh-CN" altLang="en-US" sz="1900" dirty="0">
                        <a:solidFill>
                          <a:srgbClr val="000000"/>
                        </a:solidFill>
                      </a:endParaRPr>
                    </a:p>
                  </a:txBody>
                  <a:tcPr marL="121920" marR="121920" marT="60960" marB="60960"/>
                </a:tc>
                <a:extLst>
                  <a:ext uri="{0D108BD9-81ED-4DB2-BD59-A6C34878D82A}">
                    <a16:rowId xmlns:a16="http://schemas.microsoft.com/office/drawing/2014/main" val="10000"/>
                  </a:ext>
                </a:extLst>
              </a:tr>
            </a:tbl>
          </a:graphicData>
        </a:graphic>
      </p:graphicFrame>
      <p:sp>
        <p:nvSpPr>
          <p:cNvPr id="5" name="Oval 4"/>
          <p:cNvSpPr/>
          <p:nvPr/>
        </p:nvSpPr>
        <p:spPr>
          <a:xfrm>
            <a:off x="1404816" y="4828935"/>
            <a:ext cx="2540000" cy="60959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2" tIns="60956" rIns="121912" bIns="60956" rtlCol="0" anchor="ctr"/>
          <a:lstStyle/>
          <a:p>
            <a:pPr algn="ctr" defTabSz="1219140" fontAlgn="base">
              <a:spcBef>
                <a:spcPct val="0"/>
              </a:spcBef>
              <a:spcAft>
                <a:spcPct val="0"/>
              </a:spcAft>
            </a:pPr>
            <a:r>
              <a:rPr lang="en-US" sz="2400" dirty="0">
                <a:solidFill>
                  <a:prstClr val="white"/>
                </a:solidFill>
              </a:rPr>
              <a:t>W</a:t>
            </a:r>
            <a:r>
              <a:rPr lang="en-US" altLang="zh-CN" sz="2400" dirty="0">
                <a:solidFill>
                  <a:prstClr val="white"/>
                </a:solidFill>
              </a:rPr>
              <a:t>ashington</a:t>
            </a:r>
            <a:endParaRPr lang="en-US" sz="2400" dirty="0">
              <a:solidFill>
                <a:prstClr val="white"/>
              </a:solidFill>
            </a:endParaRPr>
          </a:p>
        </p:txBody>
      </p:sp>
      <p:sp>
        <p:nvSpPr>
          <p:cNvPr id="6" name="矩形 6"/>
          <p:cNvSpPr/>
          <p:nvPr/>
        </p:nvSpPr>
        <p:spPr>
          <a:xfrm>
            <a:off x="185616" y="5032132"/>
            <a:ext cx="304800" cy="203200"/>
          </a:xfrm>
          <a:prstGeom prst="rect">
            <a:avLst/>
          </a:prstGeom>
        </p:spPr>
        <p:style>
          <a:lnRef idx="1">
            <a:schemeClr val="accent3"/>
          </a:lnRef>
          <a:fillRef idx="3">
            <a:schemeClr val="accent3"/>
          </a:fillRef>
          <a:effectRef idx="2">
            <a:schemeClr val="accent3"/>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white"/>
              </a:solidFill>
            </a:endParaRPr>
          </a:p>
        </p:txBody>
      </p:sp>
      <p:sp>
        <p:nvSpPr>
          <p:cNvPr id="7" name="矩形 7"/>
          <p:cNvSpPr/>
          <p:nvPr/>
        </p:nvSpPr>
        <p:spPr>
          <a:xfrm>
            <a:off x="592019" y="4727332"/>
            <a:ext cx="282223" cy="508000"/>
          </a:xfrm>
          <a:prstGeom prst="rect">
            <a:avLst/>
          </a:prstGeom>
        </p:spPr>
        <p:style>
          <a:lnRef idx="1">
            <a:schemeClr val="accent6"/>
          </a:lnRef>
          <a:fillRef idx="3">
            <a:schemeClr val="accent6"/>
          </a:fillRef>
          <a:effectRef idx="2">
            <a:schemeClr val="accent6"/>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white"/>
              </a:solidFill>
            </a:endParaRPr>
          </a:p>
        </p:txBody>
      </p:sp>
      <p:sp>
        <p:nvSpPr>
          <p:cNvPr id="8" name="矩形 8"/>
          <p:cNvSpPr/>
          <p:nvPr/>
        </p:nvSpPr>
        <p:spPr>
          <a:xfrm>
            <a:off x="998419" y="4117732"/>
            <a:ext cx="282223" cy="1117600"/>
          </a:xfrm>
          <a:prstGeom prst="rect">
            <a:avLst/>
          </a:prstGeom>
        </p:spPr>
        <p:style>
          <a:lnRef idx="1">
            <a:schemeClr val="accent2"/>
          </a:lnRef>
          <a:fillRef idx="3">
            <a:schemeClr val="accent2"/>
          </a:fillRef>
          <a:effectRef idx="2">
            <a:schemeClr val="accent2"/>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9" name="文本框 10"/>
          <p:cNvSpPr txBox="1"/>
          <p:nvPr/>
        </p:nvSpPr>
        <p:spPr>
          <a:xfrm>
            <a:off x="388819" y="5235333"/>
            <a:ext cx="671292" cy="492443"/>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1200" dirty="0" err="1">
                <a:solidFill>
                  <a:prstClr val="black"/>
                </a:solidFill>
                <a:cs typeface="Arial" pitchFamily="34" charset="0"/>
              </a:rPr>
              <a:t>Gover</a:t>
            </a:r>
            <a:r>
              <a:rPr kumimoji="1" lang="en-US" altLang="zh-CN" sz="1200" dirty="0">
                <a:solidFill>
                  <a:prstClr val="black"/>
                </a:solidFill>
                <a:cs typeface="Arial" pitchFamily="34" charset="0"/>
              </a:rPr>
              <a:t>-</a:t>
            </a:r>
          </a:p>
          <a:p>
            <a:pPr defTabSz="1219140" fontAlgn="base">
              <a:spcBef>
                <a:spcPct val="0"/>
              </a:spcBef>
              <a:spcAft>
                <a:spcPct val="0"/>
              </a:spcAft>
            </a:pPr>
            <a:r>
              <a:rPr kumimoji="1" lang="en-US" altLang="zh-CN" sz="1200" dirty="0" err="1">
                <a:solidFill>
                  <a:prstClr val="black"/>
                </a:solidFill>
                <a:cs typeface="Arial" pitchFamily="34" charset="0"/>
              </a:rPr>
              <a:t>nment</a:t>
            </a:r>
            <a:endParaRPr kumimoji="1" lang="zh-CN" altLang="en-US" sz="1200" dirty="0">
              <a:solidFill>
                <a:prstClr val="black"/>
              </a:solidFill>
              <a:cs typeface="Arial" pitchFamily="34" charset="0"/>
            </a:endParaRPr>
          </a:p>
        </p:txBody>
      </p:sp>
      <p:sp>
        <p:nvSpPr>
          <p:cNvPr id="10" name="文本框 11"/>
          <p:cNvSpPr txBox="1"/>
          <p:nvPr/>
        </p:nvSpPr>
        <p:spPr>
          <a:xfrm>
            <a:off x="896819" y="5235333"/>
            <a:ext cx="643947" cy="353937"/>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1500" dirty="0">
                <a:solidFill>
                  <a:prstClr val="black"/>
                </a:solidFill>
                <a:cs typeface="Arial" pitchFamily="34" charset="0"/>
              </a:rPr>
              <a:t>State</a:t>
            </a:r>
            <a:endParaRPr kumimoji="1" lang="zh-CN" altLang="en-US" sz="1500" dirty="0">
              <a:solidFill>
                <a:prstClr val="black"/>
              </a:solidFill>
              <a:cs typeface="Arial" pitchFamily="34" charset="0"/>
            </a:endParaRPr>
          </a:p>
        </p:txBody>
      </p:sp>
      <p:sp>
        <p:nvSpPr>
          <p:cNvPr id="11" name="Rectangle 3"/>
          <p:cNvSpPr/>
          <p:nvPr/>
        </p:nvSpPr>
        <p:spPr>
          <a:xfrm>
            <a:off x="5164019" y="4828932"/>
            <a:ext cx="1702372"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r>
              <a:rPr lang="en-US" dirty="0">
                <a:solidFill>
                  <a:prstClr val="white"/>
                </a:solidFill>
              </a:rPr>
              <a:t>is</a:t>
            </a:r>
            <a:r>
              <a:rPr lang="zh-CN" altLang="en-US" dirty="0">
                <a:solidFill>
                  <a:prstClr val="white"/>
                </a:solidFill>
              </a:rPr>
              <a:t> </a:t>
            </a:r>
            <a:r>
              <a:rPr lang="en-US" altLang="zh-CN" dirty="0">
                <a:solidFill>
                  <a:prstClr val="white"/>
                </a:solidFill>
              </a:rPr>
              <a:t>an</a:t>
            </a:r>
            <a:r>
              <a:rPr lang="zh-CN" altLang="en-US" dirty="0">
                <a:solidFill>
                  <a:prstClr val="white"/>
                </a:solidFill>
              </a:rPr>
              <a:t> </a:t>
            </a:r>
            <a:r>
              <a:rPr lang="en-US" altLang="zh-CN" dirty="0">
                <a:solidFill>
                  <a:prstClr val="white"/>
                </a:solidFill>
              </a:rPr>
              <a:t>ally</a:t>
            </a:r>
            <a:r>
              <a:rPr lang="zh-CN" altLang="en-US" dirty="0">
                <a:solidFill>
                  <a:prstClr val="white"/>
                </a:solidFill>
              </a:rPr>
              <a:t> </a:t>
            </a:r>
            <a:r>
              <a:rPr lang="en-US" altLang="zh-CN" dirty="0">
                <a:solidFill>
                  <a:prstClr val="white"/>
                </a:solidFill>
              </a:rPr>
              <a:t>of</a:t>
            </a:r>
            <a:endParaRPr lang="en-US" dirty="0">
              <a:solidFill>
                <a:prstClr val="white"/>
              </a:solidFill>
            </a:endParaRPr>
          </a:p>
        </p:txBody>
      </p:sp>
      <p:sp>
        <p:nvSpPr>
          <p:cNvPr id="12" name="矩形 14"/>
          <p:cNvSpPr/>
          <p:nvPr/>
        </p:nvSpPr>
        <p:spPr>
          <a:xfrm>
            <a:off x="7069588" y="5286132"/>
            <a:ext cx="304800" cy="101600"/>
          </a:xfrm>
          <a:prstGeom prst="rect">
            <a:avLst/>
          </a:prstGeom>
        </p:spPr>
        <p:style>
          <a:lnRef idx="1">
            <a:schemeClr val="accent3"/>
          </a:lnRef>
          <a:fillRef idx="3">
            <a:schemeClr val="accent3"/>
          </a:fillRef>
          <a:effectRef idx="2">
            <a:schemeClr val="accent3"/>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3" name="矩形 15"/>
          <p:cNvSpPr/>
          <p:nvPr/>
        </p:nvSpPr>
        <p:spPr>
          <a:xfrm>
            <a:off x="7374388" y="4473332"/>
            <a:ext cx="304800" cy="914400"/>
          </a:xfrm>
          <a:prstGeom prst="rect">
            <a:avLst/>
          </a:prstGeom>
        </p:spPr>
        <p:style>
          <a:lnRef idx="1">
            <a:schemeClr val="accent6"/>
          </a:lnRef>
          <a:fillRef idx="3">
            <a:schemeClr val="accent6"/>
          </a:fillRef>
          <a:effectRef idx="2">
            <a:schemeClr val="accent6"/>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4" name="矩形 16"/>
          <p:cNvSpPr/>
          <p:nvPr/>
        </p:nvSpPr>
        <p:spPr>
          <a:xfrm>
            <a:off x="7679188" y="5082932"/>
            <a:ext cx="304800" cy="304800"/>
          </a:xfrm>
          <a:prstGeom prst="rect">
            <a:avLst/>
          </a:prstGeom>
        </p:spPr>
        <p:style>
          <a:lnRef idx="1">
            <a:schemeClr val="accent2"/>
          </a:lnRef>
          <a:fillRef idx="3">
            <a:schemeClr val="accent2"/>
          </a:fillRef>
          <a:effectRef idx="2">
            <a:schemeClr val="accent2"/>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cxnSp>
        <p:nvCxnSpPr>
          <p:cNvPr id="15" name="直线箭头连接符 18"/>
          <p:cNvCxnSpPr>
            <a:endCxn id="5" idx="0"/>
          </p:cNvCxnSpPr>
          <p:nvPr/>
        </p:nvCxnSpPr>
        <p:spPr>
          <a:xfrm flipH="1">
            <a:off x="2674816" y="4219332"/>
            <a:ext cx="4013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线箭头连接符 19"/>
          <p:cNvCxnSpPr>
            <a:endCxn id="11" idx="0"/>
          </p:cNvCxnSpPr>
          <p:nvPr/>
        </p:nvCxnSpPr>
        <p:spPr>
          <a:xfrm>
            <a:off x="5265617" y="4117732"/>
            <a:ext cx="749587" cy="71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下箭头 22"/>
          <p:cNvSpPr/>
          <p:nvPr/>
        </p:nvSpPr>
        <p:spPr>
          <a:xfrm>
            <a:off x="4046416" y="5032132"/>
            <a:ext cx="711200" cy="609600"/>
          </a:xfrm>
          <a:prstGeom prst="downArrow">
            <a:avLst/>
          </a:prstGeom>
        </p:spPr>
        <p:style>
          <a:lnRef idx="1">
            <a:schemeClr val="dk1"/>
          </a:lnRef>
          <a:fillRef idx="3">
            <a:schemeClr val="dk1"/>
          </a:fillRef>
          <a:effectRef idx="2">
            <a:schemeClr val="dk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graphicFrame>
        <p:nvGraphicFramePr>
          <p:cNvPr id="18" name="表格 2"/>
          <p:cNvGraphicFramePr>
            <a:graphicFrameLocks noGrp="1"/>
          </p:cNvGraphicFramePr>
          <p:nvPr/>
        </p:nvGraphicFramePr>
        <p:xfrm>
          <a:off x="896816" y="5794129"/>
          <a:ext cx="7518400" cy="426720"/>
        </p:xfrm>
        <a:graphic>
          <a:graphicData uri="http://schemas.openxmlformats.org/drawingml/2006/table">
            <a:tbl>
              <a:tblPr firstRow="1" bandRow="1">
                <a:tableStyleId>{5940675A-B579-460E-94D1-54222C63F5DA}</a:tableStyleId>
              </a:tblPr>
              <a:tblGrid>
                <a:gridCol w="7518400">
                  <a:extLst>
                    <a:ext uri="{9D8B030D-6E8A-4147-A177-3AD203B41FA5}">
                      <a16:colId xmlns:a16="http://schemas.microsoft.com/office/drawing/2014/main" val="20000"/>
                    </a:ext>
                  </a:extLst>
                </a:gridCol>
              </a:tblGrid>
              <a:tr h="406403">
                <a:tc>
                  <a:txBody>
                    <a:bodyPr/>
                    <a:lstStyle/>
                    <a:p>
                      <a:pPr algn="ctr"/>
                      <a:r>
                        <a:rPr lang="en-US" altLang="zh-CN" sz="2000" dirty="0">
                          <a:solidFill>
                            <a:srgbClr val="000000"/>
                          </a:solidFill>
                        </a:rPr>
                        <a:t>…has</a:t>
                      </a:r>
                      <a:r>
                        <a:rPr lang="zh-CN" altLang="en-US" sz="2000" dirty="0">
                          <a:solidFill>
                            <a:srgbClr val="000000"/>
                          </a:solidFill>
                        </a:rPr>
                        <a:t> </a:t>
                      </a:r>
                      <a:r>
                        <a:rPr lang="en-US" altLang="zh-CN" sz="2000" dirty="0">
                          <a:solidFill>
                            <a:srgbClr val="000000"/>
                          </a:solidFill>
                        </a:rPr>
                        <a:t>concerns</a:t>
                      </a:r>
                      <a:r>
                        <a:rPr lang="zh-CN" altLang="en-US" sz="2000" dirty="0">
                          <a:solidFill>
                            <a:srgbClr val="000000"/>
                          </a:solidFill>
                        </a:rPr>
                        <a:t> </a:t>
                      </a:r>
                      <a:r>
                        <a:rPr lang="en-US" altLang="zh-CN" sz="2000" dirty="0">
                          <a:solidFill>
                            <a:srgbClr val="000000"/>
                          </a:solidFill>
                        </a:rPr>
                        <a:t>whether</a:t>
                      </a:r>
                      <a:r>
                        <a:rPr lang="zh-CN" altLang="en-US" sz="2000" dirty="0">
                          <a:solidFill>
                            <a:srgbClr val="000000"/>
                          </a:solidFill>
                        </a:rPr>
                        <a:t> </a:t>
                      </a:r>
                      <a:r>
                        <a:rPr lang="en-US" altLang="zh-CN" sz="2000" dirty="0">
                          <a:solidFill>
                            <a:srgbClr val="000000"/>
                          </a:solidFill>
                        </a:rPr>
                        <a:t>Kabul</a:t>
                      </a:r>
                      <a:r>
                        <a:rPr lang="zh-CN" altLang="en-US" sz="2000" dirty="0">
                          <a:solidFill>
                            <a:srgbClr val="000000"/>
                          </a:solidFill>
                        </a:rPr>
                        <a:t> </a:t>
                      </a:r>
                      <a:r>
                        <a:rPr lang="en-US" altLang="zh-CN" sz="2000" dirty="0">
                          <a:solidFill>
                            <a:schemeClr val="accent1"/>
                          </a:solidFill>
                        </a:rPr>
                        <a:t>is</a:t>
                      </a:r>
                      <a:r>
                        <a:rPr lang="zh-CN" altLang="en-US" sz="2000" dirty="0">
                          <a:solidFill>
                            <a:schemeClr val="accent1"/>
                          </a:solidFill>
                        </a:rPr>
                        <a:t> </a:t>
                      </a:r>
                      <a:r>
                        <a:rPr lang="en-US" altLang="zh-CN" sz="2000" dirty="0">
                          <a:solidFill>
                            <a:schemeClr val="accent1"/>
                          </a:solidFill>
                        </a:rPr>
                        <a:t>an</a:t>
                      </a:r>
                      <a:r>
                        <a:rPr lang="zh-CN" altLang="en-US" sz="2000" dirty="0">
                          <a:solidFill>
                            <a:schemeClr val="accent1"/>
                          </a:solidFill>
                        </a:rPr>
                        <a:t> </a:t>
                      </a:r>
                      <a:r>
                        <a:rPr lang="en-US" altLang="zh-CN" sz="2000" dirty="0">
                          <a:solidFill>
                            <a:schemeClr val="accent1"/>
                          </a:solidFill>
                        </a:rPr>
                        <a:t>ally</a:t>
                      </a:r>
                      <a:r>
                        <a:rPr lang="zh-CN" altLang="en-US" sz="2000" dirty="0">
                          <a:solidFill>
                            <a:schemeClr val="accent1"/>
                          </a:solidFill>
                        </a:rPr>
                        <a:t> </a:t>
                      </a:r>
                      <a:r>
                        <a:rPr lang="en-US" altLang="zh-CN" sz="2000" dirty="0">
                          <a:solidFill>
                            <a:schemeClr val="accent1"/>
                          </a:solidFill>
                        </a:rPr>
                        <a:t>of</a:t>
                      </a:r>
                      <a:r>
                        <a:rPr lang="zh-CN" altLang="en-US" sz="2000" dirty="0">
                          <a:solidFill>
                            <a:srgbClr val="000000"/>
                          </a:solidFill>
                        </a:rPr>
                        <a:t> </a:t>
                      </a:r>
                      <a:r>
                        <a:rPr lang="en-US" altLang="zh-CN" sz="2000" dirty="0">
                          <a:solidFill>
                            <a:schemeClr val="accent2"/>
                          </a:solidFill>
                        </a:rPr>
                        <a:t>Washington:</a:t>
                      </a:r>
                      <a:r>
                        <a:rPr lang="en-US" altLang="zh-CN" sz="2000" baseline="0" dirty="0">
                          <a:solidFill>
                            <a:schemeClr val="accent2"/>
                          </a:solidFill>
                        </a:rPr>
                        <a:t> </a:t>
                      </a:r>
                      <a:r>
                        <a:rPr lang="en-US" altLang="zh-CN" sz="2000" dirty="0">
                          <a:solidFill>
                            <a:srgbClr val="008080"/>
                          </a:solidFill>
                        </a:rPr>
                        <a:t>GOVERNMENT</a:t>
                      </a:r>
                      <a:endParaRPr lang="zh-CN" altLang="en-US" sz="2000" dirty="0">
                        <a:solidFill>
                          <a:srgbClr val="008080"/>
                        </a:solidFill>
                      </a:endParaRPr>
                    </a:p>
                  </a:txBody>
                  <a:tcPr marL="121920" marR="121920" marT="60960" marB="60960"/>
                </a:tc>
                <a:extLst>
                  <a:ext uri="{0D108BD9-81ED-4DB2-BD59-A6C34878D82A}">
                    <a16:rowId xmlns:a16="http://schemas.microsoft.com/office/drawing/2014/main" val="10000"/>
                  </a:ext>
                </a:extLst>
              </a:tr>
            </a:tbl>
          </a:graphicData>
        </a:graphic>
      </p:graphicFrame>
      <p:pic>
        <p:nvPicPr>
          <p:cNvPr id="19" name="图片 28"/>
          <p:cNvPicPr>
            <a:picLocks noChangeAspect="1"/>
          </p:cNvPicPr>
          <p:nvPr/>
        </p:nvPicPr>
        <p:blipFill>
          <a:blip r:embed="rId2"/>
          <a:stretch>
            <a:fillRect/>
          </a:stretch>
        </p:blipFill>
        <p:spPr>
          <a:xfrm>
            <a:off x="9368693" y="5626102"/>
            <a:ext cx="1998133" cy="386736"/>
          </a:xfrm>
          <a:prstGeom prst="rect">
            <a:avLst/>
          </a:prstGeom>
        </p:spPr>
      </p:pic>
      <p:sp>
        <p:nvSpPr>
          <p:cNvPr id="20" name="文本框 29"/>
          <p:cNvSpPr txBox="1"/>
          <p:nvPr/>
        </p:nvSpPr>
        <p:spPr>
          <a:xfrm>
            <a:off x="8712055" y="3863647"/>
            <a:ext cx="3210610" cy="1661985"/>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2000" i="1" dirty="0">
                <a:solidFill>
                  <a:prstClr val="black"/>
                </a:solidFill>
                <a:cs typeface="Arial" pitchFamily="34" charset="0"/>
              </a:rPr>
              <a:t>M</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candidate</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mentions;</a:t>
            </a:r>
          </a:p>
          <a:p>
            <a:pPr defTabSz="1219140" fontAlgn="base">
              <a:spcBef>
                <a:spcPct val="0"/>
              </a:spcBef>
              <a:spcAft>
                <a:spcPct val="0"/>
              </a:spcAft>
            </a:pPr>
            <a:r>
              <a:rPr kumimoji="1" lang="zh-CN" altLang="en-US" sz="2000" dirty="0">
                <a:solidFill>
                  <a:prstClr val="black"/>
                </a:solidFill>
                <a:cs typeface="Arial" pitchFamily="34" charset="0"/>
              </a:rPr>
              <a:t> </a:t>
            </a:r>
            <a:r>
              <a:rPr kumimoji="1" lang="en-US" altLang="zh-CN" sz="2000" i="1" dirty="0">
                <a:solidFill>
                  <a:prstClr val="black"/>
                </a:solidFill>
                <a:cs typeface="Arial" pitchFamily="34" charset="0"/>
              </a:rPr>
              <a:t>n</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surface</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names</a:t>
            </a:r>
          </a:p>
          <a:p>
            <a:pPr defTabSz="1219140" fontAlgn="base">
              <a:spcBef>
                <a:spcPct val="0"/>
              </a:spcBef>
              <a:spcAft>
                <a:spcPct val="0"/>
              </a:spcAft>
            </a:pPr>
            <a:endParaRPr kumimoji="1" lang="en-US" altLang="zh-CN" sz="2000" dirty="0">
              <a:solidFill>
                <a:prstClr val="black"/>
              </a:solidFill>
              <a:cs typeface="Arial" pitchFamily="34" charset="0"/>
            </a:endParaRPr>
          </a:p>
          <a:p>
            <a:pPr defTabSz="1219140" fontAlgn="base">
              <a:spcBef>
                <a:spcPct val="0"/>
              </a:spcBef>
              <a:spcAft>
                <a:spcPct val="0"/>
              </a:spcAft>
            </a:pPr>
            <a:r>
              <a:rPr kumimoji="1" lang="en-US" altLang="zh-CN" sz="2000" dirty="0">
                <a:solidFill>
                  <a:prstClr val="black"/>
                </a:solidFill>
                <a:cs typeface="Arial" pitchFamily="34" charset="0"/>
              </a:rPr>
              <a:t>Use</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a</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bi-adjacency</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matrix</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to</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represent</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the</a:t>
            </a:r>
            <a:r>
              <a:rPr kumimoji="1" lang="zh-CN" altLang="en-US" sz="2000" dirty="0">
                <a:solidFill>
                  <a:prstClr val="black"/>
                </a:solidFill>
                <a:cs typeface="Arial" pitchFamily="34" charset="0"/>
              </a:rPr>
              <a:t> </a:t>
            </a:r>
            <a:r>
              <a:rPr kumimoji="1" lang="en-US" altLang="zh-CN" sz="2000" dirty="0">
                <a:solidFill>
                  <a:prstClr val="black"/>
                </a:solidFill>
                <a:cs typeface="Arial" pitchFamily="34" charset="0"/>
              </a:rPr>
              <a:t>mapping</a:t>
            </a:r>
          </a:p>
        </p:txBody>
      </p:sp>
      <p:sp>
        <p:nvSpPr>
          <p:cNvPr id="21" name="矩形 31"/>
          <p:cNvSpPr/>
          <p:nvPr/>
        </p:nvSpPr>
        <p:spPr>
          <a:xfrm>
            <a:off x="8671465" y="3798277"/>
            <a:ext cx="3251200" cy="23368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dirty="0">
              <a:solidFill>
                <a:prstClr val="white"/>
              </a:solidFill>
            </a:endParaRPr>
          </a:p>
        </p:txBody>
      </p:sp>
    </p:spTree>
    <p:extLst>
      <p:ext uri="{BB962C8B-B14F-4D97-AF65-F5344CB8AC3E}">
        <p14:creationId xmlns:p14="http://schemas.microsoft.com/office/powerpoint/2010/main" val="1247705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sz="4000" b="1" dirty="0"/>
              <a:t>Entity</a:t>
            </a:r>
            <a:r>
              <a:rPr kumimoji="1" lang="zh-CN" altLang="en-US" sz="4000" b="1" dirty="0"/>
              <a:t> </a:t>
            </a:r>
            <a:r>
              <a:rPr kumimoji="1" lang="en-US" altLang="zh-CN" sz="4000" b="1" dirty="0"/>
              <a:t>Name-Relation</a:t>
            </a:r>
            <a:r>
              <a:rPr kumimoji="1" lang="zh-CN" altLang="en-US" sz="4000" b="1" dirty="0"/>
              <a:t> </a:t>
            </a:r>
            <a:r>
              <a:rPr kumimoji="1" lang="en-US" altLang="zh-CN" sz="4000" b="1" dirty="0"/>
              <a:t>Phrase</a:t>
            </a:r>
            <a:r>
              <a:rPr kumimoji="1" lang="zh-CN" altLang="en-US" sz="4000" b="1" dirty="0"/>
              <a:t> </a:t>
            </a:r>
            <a:r>
              <a:rPr kumimoji="1" lang="en-US" altLang="zh-CN" sz="4000" b="1" dirty="0"/>
              <a:t>Subgraph</a:t>
            </a:r>
            <a:endParaRPr lang="en-US" altLang="en-US" sz="4000" b="1" kern="0" dirty="0"/>
          </a:p>
        </p:txBody>
      </p:sp>
      <p:sp>
        <p:nvSpPr>
          <p:cNvPr id="3" name="Content Placeholder 2"/>
          <p:cNvSpPr>
            <a:spLocks noGrp="1"/>
          </p:cNvSpPr>
          <p:nvPr>
            <p:ph idx="1"/>
          </p:nvPr>
        </p:nvSpPr>
        <p:spPr>
          <a:xfrm>
            <a:off x="614710" y="1113199"/>
            <a:ext cx="11125734" cy="2646659"/>
          </a:xfrm>
        </p:spPr>
        <p:txBody>
          <a:bodyPr/>
          <a:lstStyle/>
          <a:p>
            <a:pPr>
              <a:spcBef>
                <a:spcPts val="300"/>
              </a:spcBef>
            </a:pPr>
            <a:r>
              <a:rPr lang="en-US" altLang="zh-CN" sz="2400" dirty="0"/>
              <a:t>Aggregated</a:t>
            </a:r>
            <a:r>
              <a:rPr lang="zh-CN" altLang="en-US" sz="2400" dirty="0"/>
              <a:t> </a:t>
            </a:r>
            <a:r>
              <a:rPr lang="en-US" altLang="zh-CN" sz="2400" dirty="0"/>
              <a:t>co-occurrences</a:t>
            </a:r>
            <a:r>
              <a:rPr lang="zh-CN" altLang="en-US" sz="2400" dirty="0"/>
              <a:t> </a:t>
            </a:r>
            <a:r>
              <a:rPr lang="en-US" altLang="zh-CN" sz="2400" dirty="0"/>
              <a:t>between</a:t>
            </a:r>
            <a:r>
              <a:rPr lang="zh-CN" altLang="en-US" sz="2400" dirty="0"/>
              <a:t> </a:t>
            </a:r>
            <a:r>
              <a:rPr lang="en-US" altLang="zh-CN" sz="2400" dirty="0"/>
              <a:t>entity</a:t>
            </a:r>
            <a:r>
              <a:rPr lang="zh-CN" altLang="en-US" sz="2400" dirty="0"/>
              <a:t> </a:t>
            </a:r>
            <a:r>
              <a:rPr lang="en-US" altLang="zh-CN" sz="2400" dirty="0"/>
              <a:t>surface</a:t>
            </a:r>
            <a:r>
              <a:rPr lang="zh-CN" altLang="en-US" sz="2400" dirty="0"/>
              <a:t> </a:t>
            </a:r>
            <a:r>
              <a:rPr lang="en-US" altLang="zh-CN" sz="2400" dirty="0"/>
              <a:t>names</a:t>
            </a:r>
            <a:r>
              <a:rPr lang="zh-CN" altLang="en-US" sz="2400" dirty="0"/>
              <a:t> </a:t>
            </a:r>
            <a:r>
              <a:rPr lang="en-US" altLang="zh-CN" sz="2400" dirty="0"/>
              <a:t>and</a:t>
            </a:r>
            <a:r>
              <a:rPr lang="zh-CN" altLang="en-US" sz="2400" dirty="0"/>
              <a:t> </a:t>
            </a:r>
            <a:r>
              <a:rPr lang="en-US" altLang="zh-CN" sz="2400" dirty="0"/>
              <a:t>relation</a:t>
            </a:r>
            <a:r>
              <a:rPr lang="zh-CN" altLang="en-US" sz="2400" dirty="0"/>
              <a:t> </a:t>
            </a:r>
            <a:r>
              <a:rPr lang="en-US" altLang="zh-CN" sz="2400" dirty="0"/>
              <a:t>phrases</a:t>
            </a:r>
            <a:r>
              <a:rPr lang="zh-CN" altLang="en-US" sz="2400" dirty="0"/>
              <a:t> </a:t>
            </a:r>
            <a:r>
              <a:rPr lang="en-US" altLang="zh-CN" sz="2400" dirty="0"/>
              <a:t>across</a:t>
            </a:r>
            <a:r>
              <a:rPr lang="zh-CN" altLang="en-US" sz="2400" dirty="0"/>
              <a:t> </a:t>
            </a:r>
            <a:r>
              <a:rPr lang="en-US" altLang="zh-CN" sz="2400" dirty="0"/>
              <a:t>corpus</a:t>
            </a:r>
            <a:r>
              <a:rPr lang="zh-CN" altLang="en-US" sz="2400" dirty="0"/>
              <a:t> </a:t>
            </a:r>
            <a:r>
              <a:rPr lang="zh-CN" altLang="en-US" sz="2400" dirty="0">
                <a:sym typeface="Wingdings"/>
              </a:rPr>
              <a:t> </a:t>
            </a:r>
            <a:r>
              <a:rPr lang="en-US" altLang="zh-CN" sz="2400" dirty="0">
                <a:sym typeface="Wingdings"/>
              </a:rPr>
              <a:t>weight</a:t>
            </a:r>
            <a:r>
              <a:rPr lang="zh-CN" altLang="en-US" sz="2400" dirty="0">
                <a:sym typeface="Wingdings"/>
              </a:rPr>
              <a:t> </a:t>
            </a:r>
            <a:r>
              <a:rPr lang="en-US" altLang="zh-CN" sz="2400" dirty="0">
                <a:sym typeface="Wingdings"/>
              </a:rPr>
              <a:t>importance</a:t>
            </a:r>
            <a:r>
              <a:rPr lang="zh-CN" altLang="en-US" sz="2400" dirty="0">
                <a:sym typeface="Wingdings"/>
              </a:rPr>
              <a:t> </a:t>
            </a:r>
            <a:r>
              <a:rPr lang="en-US" altLang="zh-CN" sz="2400" dirty="0">
                <a:sym typeface="Wingdings"/>
              </a:rPr>
              <a:t>of</a:t>
            </a:r>
            <a:r>
              <a:rPr lang="zh-CN" altLang="en-US" sz="2400" dirty="0">
                <a:sym typeface="Wingdings"/>
              </a:rPr>
              <a:t> </a:t>
            </a:r>
            <a:r>
              <a:rPr lang="en-US" altLang="zh-CN" sz="2400" dirty="0">
                <a:sym typeface="Wingdings"/>
              </a:rPr>
              <a:t>different</a:t>
            </a:r>
            <a:r>
              <a:rPr lang="zh-CN" altLang="en-US" sz="2400" dirty="0">
                <a:sym typeface="Wingdings"/>
              </a:rPr>
              <a:t> </a:t>
            </a:r>
            <a:r>
              <a:rPr lang="en-US" altLang="zh-CN" sz="2400" dirty="0">
                <a:sym typeface="Wingdings"/>
              </a:rPr>
              <a:t>relation</a:t>
            </a:r>
            <a:r>
              <a:rPr lang="zh-CN" altLang="en-US" sz="2400" dirty="0">
                <a:sym typeface="Wingdings"/>
              </a:rPr>
              <a:t> </a:t>
            </a:r>
            <a:r>
              <a:rPr lang="en-US" altLang="zh-CN" sz="2400" dirty="0">
                <a:sym typeface="Wingdings"/>
              </a:rPr>
              <a:t>phrases</a:t>
            </a:r>
            <a:r>
              <a:rPr lang="zh-CN" altLang="en-US" sz="2400" dirty="0">
                <a:sym typeface="Wingdings"/>
              </a:rPr>
              <a:t> </a:t>
            </a:r>
            <a:r>
              <a:rPr lang="en-US" altLang="zh-CN" sz="2400" dirty="0">
                <a:sym typeface="Wingdings"/>
              </a:rPr>
              <a:t>for</a:t>
            </a:r>
            <a:r>
              <a:rPr lang="zh-CN" altLang="en-US" sz="2400" dirty="0">
                <a:sym typeface="Wingdings"/>
              </a:rPr>
              <a:t> </a:t>
            </a:r>
            <a:r>
              <a:rPr lang="en-US" altLang="zh-CN" sz="2400" dirty="0">
                <a:sym typeface="Wingdings"/>
              </a:rPr>
              <a:t>surface</a:t>
            </a:r>
            <a:r>
              <a:rPr lang="zh-CN" altLang="en-US" sz="2400" dirty="0">
                <a:sym typeface="Wingdings"/>
              </a:rPr>
              <a:t> </a:t>
            </a:r>
            <a:r>
              <a:rPr lang="en-US" altLang="zh-CN" sz="2400" dirty="0">
                <a:sym typeface="Wingdings"/>
              </a:rPr>
              <a:t>names</a:t>
            </a:r>
            <a:r>
              <a:rPr lang="zh-CN" altLang="en-US" sz="2400" dirty="0">
                <a:sym typeface="Wingdings"/>
              </a:rPr>
              <a:t> </a:t>
            </a:r>
            <a:endParaRPr lang="en-US" altLang="zh-CN" sz="2400" dirty="0">
              <a:sym typeface="Wingdings"/>
            </a:endParaRPr>
          </a:p>
          <a:p>
            <a:pPr marL="0" indent="0">
              <a:spcBef>
                <a:spcPts val="300"/>
              </a:spcBef>
              <a:buNone/>
            </a:pPr>
            <a:r>
              <a:rPr lang="zh-CN" altLang="zh-CN" sz="2400" dirty="0">
                <a:sym typeface="Wingdings"/>
              </a:rPr>
              <a:t>  </a:t>
            </a:r>
            <a:r>
              <a:rPr lang="zh-CN" altLang="en-US" sz="2400" dirty="0">
                <a:sym typeface="Wingdings"/>
              </a:rPr>
              <a:t>   </a:t>
            </a:r>
            <a:r>
              <a:rPr lang="en-US" altLang="zh-CN" sz="2400" dirty="0">
                <a:sym typeface="Wingdings"/>
              </a:rPr>
              <a:t>use</a:t>
            </a:r>
            <a:r>
              <a:rPr lang="zh-CN" altLang="en-US" sz="2400" dirty="0">
                <a:sym typeface="Wingdings"/>
              </a:rPr>
              <a:t> </a:t>
            </a:r>
            <a:r>
              <a:rPr lang="en-US" altLang="zh-CN" sz="2400" dirty="0">
                <a:sym typeface="Wingdings"/>
              </a:rPr>
              <a:t>connected</a:t>
            </a:r>
            <a:r>
              <a:rPr lang="zh-CN" altLang="en-US" sz="2400" dirty="0">
                <a:sym typeface="Wingdings"/>
              </a:rPr>
              <a:t> </a:t>
            </a:r>
            <a:r>
              <a:rPr lang="en-US" altLang="zh-CN" sz="2400" dirty="0">
                <a:sym typeface="Wingdings"/>
              </a:rPr>
              <a:t>edges</a:t>
            </a:r>
            <a:r>
              <a:rPr lang="zh-CN" altLang="en-US" sz="2400" dirty="0">
                <a:sym typeface="Wingdings"/>
              </a:rPr>
              <a:t> </a:t>
            </a:r>
            <a:r>
              <a:rPr lang="en-US" altLang="zh-CN" sz="2400" dirty="0">
                <a:sym typeface="Wingdings"/>
              </a:rPr>
              <a:t>as</a:t>
            </a:r>
            <a:r>
              <a:rPr lang="zh-CN" altLang="en-US" sz="2400" dirty="0">
                <a:sym typeface="Wingdings"/>
              </a:rPr>
              <a:t> </a:t>
            </a:r>
            <a:r>
              <a:rPr lang="en-US" altLang="zh-CN" sz="2400" dirty="0">
                <a:sym typeface="Wingdings"/>
              </a:rPr>
              <a:t>bridges</a:t>
            </a:r>
            <a:r>
              <a:rPr lang="zh-CN" altLang="en-US" sz="2400" dirty="0">
                <a:sym typeface="Wingdings"/>
              </a:rPr>
              <a:t> </a:t>
            </a:r>
            <a:r>
              <a:rPr lang="en-US" altLang="zh-CN" sz="2400" dirty="0">
                <a:sym typeface="Wingdings"/>
              </a:rPr>
              <a:t>to</a:t>
            </a:r>
            <a:r>
              <a:rPr lang="zh-CN" altLang="en-US" sz="2400" dirty="0">
                <a:sym typeface="Wingdings"/>
              </a:rPr>
              <a:t> </a:t>
            </a:r>
            <a:r>
              <a:rPr lang="en-US" altLang="zh-CN" sz="2400" dirty="0">
                <a:sym typeface="Wingdings"/>
              </a:rPr>
              <a:t>propagate</a:t>
            </a:r>
            <a:r>
              <a:rPr lang="zh-CN" altLang="en-US" sz="2400" dirty="0">
                <a:sym typeface="Wingdings"/>
              </a:rPr>
              <a:t> </a:t>
            </a:r>
            <a:r>
              <a:rPr lang="en-US" altLang="zh-CN" sz="2400" dirty="0">
                <a:sym typeface="Wingdings"/>
              </a:rPr>
              <a:t>type</a:t>
            </a:r>
            <a:r>
              <a:rPr lang="zh-CN" altLang="en-US" sz="2400" dirty="0">
                <a:sym typeface="Wingdings"/>
              </a:rPr>
              <a:t> </a:t>
            </a:r>
            <a:r>
              <a:rPr lang="en-US" altLang="zh-CN" sz="2400" dirty="0">
                <a:sym typeface="Wingdings"/>
              </a:rPr>
              <a:t>information</a:t>
            </a:r>
            <a:endParaRPr lang="en-US" altLang="zh-CN" sz="2400" dirty="0"/>
          </a:p>
          <a:p>
            <a:pPr lvl="1">
              <a:spcBef>
                <a:spcPts val="300"/>
              </a:spcBef>
            </a:pPr>
            <a:r>
              <a:rPr lang="en-US" altLang="zh-CN" sz="2400" b="1" dirty="0"/>
              <a:t>Left</a:t>
            </a:r>
            <a:r>
              <a:rPr lang="zh-CN" altLang="en-US" sz="2400" b="1" dirty="0"/>
              <a:t>/</a:t>
            </a:r>
            <a:r>
              <a:rPr lang="en-US" altLang="zh-CN" sz="2400" b="1" dirty="0"/>
              <a:t>right</a:t>
            </a:r>
            <a:r>
              <a:rPr lang="zh-CN" altLang="en-US" sz="2400" b="1" dirty="0"/>
              <a:t> </a:t>
            </a:r>
            <a:r>
              <a:rPr lang="en-US" altLang="zh-CN" sz="2400" b="1" dirty="0"/>
              <a:t>entity</a:t>
            </a:r>
            <a:r>
              <a:rPr lang="zh-CN" altLang="en-US" sz="2400" b="1" dirty="0"/>
              <a:t> </a:t>
            </a:r>
            <a:r>
              <a:rPr lang="en-US" altLang="zh-CN" sz="2400" b="1" dirty="0"/>
              <a:t>argument</a:t>
            </a:r>
            <a:r>
              <a:rPr lang="zh-CN" altLang="en-US" sz="2400" b="1" dirty="0"/>
              <a:t> </a:t>
            </a:r>
            <a:r>
              <a:rPr lang="en-US" altLang="zh-CN" sz="2400" b="1" dirty="0"/>
              <a:t>of</a:t>
            </a:r>
            <a:r>
              <a:rPr lang="zh-CN" altLang="en-US" sz="2400" b="1" dirty="0"/>
              <a:t> </a:t>
            </a:r>
            <a:r>
              <a:rPr lang="en-US" altLang="zh-CN" sz="2400" b="1" dirty="0"/>
              <a:t>relation</a:t>
            </a:r>
            <a:r>
              <a:rPr lang="zh-CN" altLang="en-US" sz="2400" b="1" dirty="0"/>
              <a:t> </a:t>
            </a:r>
            <a:r>
              <a:rPr lang="en-US" altLang="zh-CN" sz="2400" b="1" dirty="0"/>
              <a:t>phrase</a:t>
            </a:r>
            <a:r>
              <a:rPr lang="en-US" altLang="zh-CN" sz="2400" dirty="0"/>
              <a:t>:</a:t>
            </a:r>
            <a:r>
              <a:rPr lang="zh-CN" altLang="en-US" sz="2400" dirty="0"/>
              <a:t>  </a:t>
            </a:r>
            <a:r>
              <a:rPr lang="en-US" altLang="zh-CN" sz="2400" dirty="0"/>
              <a:t>for</a:t>
            </a:r>
            <a:r>
              <a:rPr lang="zh-CN" altLang="en-US" sz="2400" dirty="0"/>
              <a:t> </a:t>
            </a:r>
            <a:r>
              <a:rPr lang="en-US" altLang="zh-CN" sz="2400" dirty="0"/>
              <a:t>each</a:t>
            </a:r>
            <a:r>
              <a:rPr lang="zh-CN" altLang="en-US" sz="2400" dirty="0"/>
              <a:t> </a:t>
            </a:r>
            <a:r>
              <a:rPr lang="en-US" altLang="zh-CN" sz="2400" dirty="0"/>
              <a:t>mention,</a:t>
            </a:r>
            <a:r>
              <a:rPr lang="zh-CN" altLang="en-US" sz="2400" dirty="0"/>
              <a:t> </a:t>
            </a:r>
            <a:r>
              <a:rPr lang="en-US" altLang="zh-CN" sz="2400" dirty="0"/>
              <a:t>assign</a:t>
            </a:r>
            <a:r>
              <a:rPr lang="zh-CN" altLang="en-US" sz="2400" dirty="0"/>
              <a:t> </a:t>
            </a:r>
            <a:r>
              <a:rPr lang="en-US" altLang="zh-CN" sz="2400" dirty="0"/>
              <a:t>it</a:t>
            </a:r>
            <a:r>
              <a:rPr lang="zh-CN" altLang="en-US" sz="2400" dirty="0"/>
              <a:t> </a:t>
            </a:r>
            <a:r>
              <a:rPr lang="en-US" altLang="zh-CN" sz="2400" dirty="0"/>
              <a:t>as</a:t>
            </a:r>
            <a:r>
              <a:rPr lang="zh-CN" altLang="en-US" sz="2400" dirty="0"/>
              <a:t> </a:t>
            </a:r>
            <a:r>
              <a:rPr lang="en-US" altLang="zh-CN" sz="2400" dirty="0"/>
              <a:t>the</a:t>
            </a:r>
            <a:r>
              <a:rPr lang="zh-CN" altLang="en-US" sz="2400" dirty="0"/>
              <a:t> </a:t>
            </a:r>
            <a:r>
              <a:rPr lang="en-US" altLang="zh-CN" sz="2400" dirty="0"/>
              <a:t>left</a:t>
            </a:r>
            <a:r>
              <a:rPr lang="zh-CN" altLang="en-US" sz="2400" dirty="0"/>
              <a:t> </a:t>
            </a:r>
            <a:r>
              <a:rPr lang="en-US" altLang="zh-CN" sz="2400" dirty="0"/>
              <a:t>(right)</a:t>
            </a:r>
            <a:r>
              <a:rPr lang="zh-CN" altLang="en-US" sz="2400" dirty="0"/>
              <a:t> </a:t>
            </a:r>
            <a:r>
              <a:rPr lang="en-US" altLang="zh-CN" sz="2400" dirty="0"/>
              <a:t>argument</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closest</a:t>
            </a:r>
            <a:r>
              <a:rPr lang="zh-CN" altLang="en-US" sz="2400" dirty="0"/>
              <a:t> </a:t>
            </a:r>
            <a:r>
              <a:rPr lang="en-US" altLang="zh-CN" sz="2400" dirty="0"/>
              <a:t>relation</a:t>
            </a:r>
            <a:r>
              <a:rPr lang="zh-CN" altLang="en-US" sz="2400" dirty="0"/>
              <a:t> </a:t>
            </a:r>
            <a:r>
              <a:rPr lang="en-US" altLang="zh-CN" sz="2400" dirty="0"/>
              <a:t>phrase</a:t>
            </a:r>
            <a:r>
              <a:rPr lang="zh-CN" altLang="en-US" sz="2400" dirty="0"/>
              <a:t> </a:t>
            </a:r>
            <a:r>
              <a:rPr lang="en-US" altLang="zh-CN" sz="2400" dirty="0"/>
              <a:t>on</a:t>
            </a:r>
            <a:r>
              <a:rPr lang="zh-CN" altLang="en-US" sz="2400" dirty="0"/>
              <a:t> </a:t>
            </a:r>
            <a:r>
              <a:rPr lang="en-US" altLang="zh-CN" sz="2400" dirty="0"/>
              <a:t>its</a:t>
            </a:r>
            <a:r>
              <a:rPr lang="zh-CN" altLang="en-US" sz="2400" dirty="0"/>
              <a:t> </a:t>
            </a:r>
            <a:r>
              <a:rPr lang="en-US" altLang="zh-CN" sz="2400" dirty="0"/>
              <a:t>right</a:t>
            </a:r>
            <a:r>
              <a:rPr lang="zh-CN" altLang="en-US" sz="2400" dirty="0"/>
              <a:t> </a:t>
            </a:r>
            <a:r>
              <a:rPr lang="en-US" altLang="zh-CN" sz="2400" dirty="0"/>
              <a:t>(left)</a:t>
            </a:r>
            <a:r>
              <a:rPr lang="zh-CN" altLang="en-US" sz="2400" dirty="0"/>
              <a:t> </a:t>
            </a:r>
            <a:r>
              <a:rPr lang="en-US" altLang="zh-CN" sz="2400" dirty="0"/>
              <a:t>in</a:t>
            </a:r>
            <a:r>
              <a:rPr lang="zh-CN" altLang="en-US" sz="2400" dirty="0"/>
              <a:t> </a:t>
            </a:r>
            <a:r>
              <a:rPr lang="en-US" altLang="zh-CN" sz="2400" dirty="0"/>
              <a:t>a</a:t>
            </a:r>
            <a:r>
              <a:rPr lang="zh-CN" altLang="en-US" sz="2400" dirty="0"/>
              <a:t> </a:t>
            </a:r>
            <a:r>
              <a:rPr lang="en-US" altLang="zh-CN" sz="2400" dirty="0"/>
              <a:t>sentence</a:t>
            </a:r>
          </a:p>
          <a:p>
            <a:pPr lvl="1">
              <a:spcBef>
                <a:spcPts val="300"/>
              </a:spcBef>
            </a:pPr>
            <a:r>
              <a:rPr lang="en-US" altLang="zh-CN" sz="2400" b="1" dirty="0"/>
              <a:t>Type</a:t>
            </a:r>
            <a:r>
              <a:rPr lang="zh-CN" altLang="en-US" sz="2400" b="1" dirty="0"/>
              <a:t> </a:t>
            </a:r>
            <a:r>
              <a:rPr lang="en-US" altLang="zh-CN" sz="2400" b="1" dirty="0"/>
              <a:t>signature</a:t>
            </a:r>
            <a:r>
              <a:rPr lang="zh-CN" altLang="en-US" sz="2400" b="1" dirty="0"/>
              <a:t> </a:t>
            </a:r>
            <a:r>
              <a:rPr lang="en-US" altLang="zh-CN" sz="2400" b="1" dirty="0"/>
              <a:t>of</a:t>
            </a:r>
            <a:r>
              <a:rPr lang="zh-CN" altLang="en-US" sz="2400" b="1" dirty="0"/>
              <a:t> </a:t>
            </a:r>
            <a:r>
              <a:rPr lang="en-US" altLang="zh-CN" sz="2400" b="1" dirty="0"/>
              <a:t>relation</a:t>
            </a:r>
            <a:r>
              <a:rPr lang="zh-CN" altLang="en-US" sz="2400" b="1" dirty="0"/>
              <a:t> </a:t>
            </a:r>
            <a:r>
              <a:rPr lang="en-US" altLang="zh-CN" sz="2400" b="1" dirty="0"/>
              <a:t>phrase</a:t>
            </a:r>
            <a:r>
              <a:rPr lang="en-US" altLang="zh-CN" sz="2400" dirty="0"/>
              <a:t>:</a:t>
            </a:r>
            <a:r>
              <a:rPr lang="zh-CN" altLang="en-US" sz="2400" dirty="0"/>
              <a:t> </a:t>
            </a:r>
            <a:r>
              <a:rPr lang="en-US" altLang="zh-CN" sz="2400" dirty="0"/>
              <a:t>Two</a:t>
            </a:r>
            <a:r>
              <a:rPr lang="zh-CN" altLang="en-US" sz="2400" dirty="0"/>
              <a:t> </a:t>
            </a:r>
            <a:r>
              <a:rPr lang="en-US" altLang="zh-CN" sz="2400" dirty="0"/>
              <a:t>type</a:t>
            </a:r>
            <a:r>
              <a:rPr lang="zh-CN" altLang="en-US" sz="2400" dirty="0"/>
              <a:t> </a:t>
            </a:r>
            <a:r>
              <a:rPr lang="en-US" altLang="zh-CN" sz="2400" dirty="0"/>
              <a:t>indicators</a:t>
            </a:r>
            <a:r>
              <a:rPr lang="zh-CN" altLang="en-US" sz="2400" dirty="0"/>
              <a:t> </a:t>
            </a:r>
            <a:r>
              <a:rPr lang="en-US" altLang="zh-CN" sz="2400" dirty="0"/>
              <a:t>for</a:t>
            </a:r>
            <a:r>
              <a:rPr lang="zh-CN" altLang="en-US" sz="2400" dirty="0"/>
              <a:t> </a:t>
            </a:r>
            <a:r>
              <a:rPr lang="en-US" altLang="zh-CN" sz="2400" dirty="0"/>
              <a:t>its</a:t>
            </a:r>
            <a:r>
              <a:rPr lang="zh-CN" altLang="en-US" sz="2400" dirty="0"/>
              <a:t> </a:t>
            </a:r>
            <a:r>
              <a:rPr lang="en-US" altLang="zh-CN" sz="2400" dirty="0"/>
              <a:t>left</a:t>
            </a:r>
            <a:r>
              <a:rPr lang="zh-CN" altLang="en-US" sz="2400" dirty="0"/>
              <a:t> </a:t>
            </a:r>
            <a:r>
              <a:rPr lang="en-US" altLang="zh-CN" sz="2400" dirty="0"/>
              <a:t>and</a:t>
            </a:r>
            <a:r>
              <a:rPr lang="zh-CN" altLang="en-US" sz="2400" dirty="0"/>
              <a:t> </a:t>
            </a:r>
            <a:r>
              <a:rPr lang="en-US" altLang="zh-CN" sz="2400" dirty="0"/>
              <a:t>right</a:t>
            </a:r>
            <a:r>
              <a:rPr lang="zh-CN" altLang="en-US" sz="2400" dirty="0"/>
              <a:t> </a:t>
            </a:r>
            <a:r>
              <a:rPr lang="en-US" altLang="zh-CN" sz="2400" dirty="0"/>
              <a:t>arguments</a:t>
            </a:r>
          </a:p>
        </p:txBody>
      </p:sp>
      <p:sp>
        <p:nvSpPr>
          <p:cNvPr id="4" name="文本框 3"/>
          <p:cNvSpPr txBox="1"/>
          <p:nvPr/>
        </p:nvSpPr>
        <p:spPr>
          <a:xfrm>
            <a:off x="3405485" y="5830837"/>
            <a:ext cx="246303" cy="492440"/>
          </a:xfrm>
          <a:prstGeom prst="rect">
            <a:avLst/>
          </a:prstGeom>
          <a:noFill/>
        </p:spPr>
        <p:txBody>
          <a:bodyPr wrap="none" lIns="121912" tIns="60956" rIns="121912" bIns="60956" rtlCol="0">
            <a:spAutoFit/>
          </a:bodyPr>
          <a:lstStyle/>
          <a:p>
            <a:pPr defTabSz="1219140" fontAlgn="base">
              <a:spcBef>
                <a:spcPct val="0"/>
              </a:spcBef>
              <a:spcAft>
                <a:spcPct val="0"/>
              </a:spcAft>
            </a:pPr>
            <a:endParaRPr kumimoji="1" lang="zh-CN" altLang="en-US" sz="2400" dirty="0">
              <a:solidFill>
                <a:prstClr val="black"/>
              </a:solidFill>
              <a:cs typeface="Arial" pitchFamily="34" charset="0"/>
            </a:endParaRPr>
          </a:p>
        </p:txBody>
      </p:sp>
      <p:pic>
        <p:nvPicPr>
          <p:cNvPr id="5" name="图片 13"/>
          <p:cNvPicPr>
            <a:picLocks noChangeAspect="1"/>
          </p:cNvPicPr>
          <p:nvPr/>
        </p:nvPicPr>
        <p:blipFill>
          <a:blip r:embed="rId2"/>
          <a:stretch>
            <a:fillRect/>
          </a:stretch>
        </p:blipFill>
        <p:spPr>
          <a:xfrm>
            <a:off x="198120" y="3961232"/>
            <a:ext cx="6341228" cy="2664070"/>
          </a:xfrm>
          <a:prstGeom prst="rect">
            <a:avLst/>
          </a:prstGeom>
        </p:spPr>
      </p:pic>
      <p:sp>
        <p:nvSpPr>
          <p:cNvPr id="7" name="文本框 4"/>
          <p:cNvSpPr txBox="1"/>
          <p:nvPr/>
        </p:nvSpPr>
        <p:spPr>
          <a:xfrm>
            <a:off x="6539348" y="5164354"/>
            <a:ext cx="5181600" cy="707883"/>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i="1" dirty="0">
                <a:solidFill>
                  <a:prstClr val="black"/>
                </a:solidFill>
                <a:latin typeface="Cambria"/>
                <a:ea typeface="楷体"/>
                <a:cs typeface="Cambria"/>
              </a:rPr>
              <a:t>l</a:t>
            </a:r>
            <a:r>
              <a:rPr kumimoji="1" lang="zh-CN" altLang="en-US" dirty="0">
                <a:solidFill>
                  <a:prstClr val="black"/>
                </a:solidFill>
                <a:latin typeface="Cambria"/>
                <a:ea typeface="楷体"/>
                <a:cs typeface="Cambria"/>
              </a:rPr>
              <a:t> </a:t>
            </a:r>
            <a:r>
              <a:rPr kumimoji="1" lang="en-US" altLang="zh-CN" dirty="0">
                <a:solidFill>
                  <a:prstClr val="black"/>
                </a:solidFill>
                <a:cs typeface="Arial" pitchFamily="34" charset="0"/>
              </a:rPr>
              <a:t>different</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relation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phrases,</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mapping</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between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mentions</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and</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relation</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phrases:</a:t>
            </a:r>
            <a:endParaRPr kumimoji="1" lang="zh-CN" altLang="en-US" dirty="0">
              <a:solidFill>
                <a:prstClr val="black"/>
              </a:solidFill>
              <a:cs typeface="Arial" pitchFamily="34" charset="0"/>
            </a:endParaRPr>
          </a:p>
        </p:txBody>
      </p:sp>
      <p:pic>
        <p:nvPicPr>
          <p:cNvPr id="8" name="图片 5"/>
          <p:cNvPicPr>
            <a:picLocks noChangeAspect="1"/>
          </p:cNvPicPr>
          <p:nvPr/>
        </p:nvPicPr>
        <p:blipFill>
          <a:blip r:embed="rId3"/>
          <a:stretch>
            <a:fillRect/>
          </a:stretch>
        </p:blipFill>
        <p:spPr>
          <a:xfrm>
            <a:off x="9854390" y="5615022"/>
            <a:ext cx="2032000" cy="257215"/>
          </a:xfrm>
          <a:prstGeom prst="rect">
            <a:avLst/>
          </a:prstGeom>
        </p:spPr>
      </p:pic>
      <p:pic>
        <p:nvPicPr>
          <p:cNvPr id="9" name="图片 6"/>
          <p:cNvPicPr>
            <a:picLocks noChangeAspect="1"/>
          </p:cNvPicPr>
          <p:nvPr/>
        </p:nvPicPr>
        <p:blipFill>
          <a:blip r:embed="rId4"/>
          <a:stretch>
            <a:fillRect/>
          </a:stretch>
        </p:blipFill>
        <p:spPr>
          <a:xfrm>
            <a:off x="7509107" y="6308479"/>
            <a:ext cx="3242081" cy="321733"/>
          </a:xfrm>
          <a:prstGeom prst="rect">
            <a:avLst/>
          </a:prstGeom>
        </p:spPr>
      </p:pic>
      <p:sp>
        <p:nvSpPr>
          <p:cNvPr id="10" name="文本框 9"/>
          <p:cNvSpPr txBox="1"/>
          <p:nvPr/>
        </p:nvSpPr>
        <p:spPr>
          <a:xfrm>
            <a:off x="6613296" y="5872237"/>
            <a:ext cx="5181600" cy="415495"/>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dirty="0">
                <a:solidFill>
                  <a:prstClr val="black"/>
                </a:solidFill>
                <a:cs typeface="Arial" pitchFamily="34" charset="0"/>
              </a:rPr>
              <a:t>Two</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bi-adjacency</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matrices</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for</a:t>
            </a:r>
            <a:r>
              <a:rPr kumimoji="1" lang="zh-CN" altLang="en-US" dirty="0">
                <a:solidFill>
                  <a:prstClr val="black"/>
                </a:solidFill>
                <a:cs typeface="Arial" pitchFamily="34" charset="0"/>
              </a:rPr>
              <a:t> </a:t>
            </a:r>
            <a:r>
              <a:rPr kumimoji="1" lang="en-US" altLang="zh-CN" dirty="0">
                <a:solidFill>
                  <a:prstClr val="black"/>
                </a:solidFill>
                <a:cs typeface="Arial" pitchFamily="34" charset="0"/>
              </a:rPr>
              <a:t>the</a:t>
            </a:r>
            <a:r>
              <a:rPr kumimoji="1" lang="zh-CN" altLang="en-US" dirty="0">
                <a:solidFill>
                  <a:prstClr val="black"/>
                </a:solidFill>
                <a:cs typeface="Arial" pitchFamily="34" charset="0"/>
              </a:rPr>
              <a:t> </a:t>
            </a:r>
            <a:r>
              <a:rPr kumimoji="1" lang="en-US" altLang="zh-CN" dirty="0" err="1">
                <a:solidFill>
                  <a:prstClr val="black"/>
                </a:solidFill>
                <a:cs typeface="Arial" pitchFamily="34" charset="0"/>
              </a:rPr>
              <a:t>subgraph</a:t>
            </a:r>
            <a:endParaRPr kumimoji="1" lang="zh-CN" altLang="en-US" dirty="0">
              <a:solidFill>
                <a:prstClr val="black"/>
              </a:solidFill>
              <a:cs typeface="Arial" pitchFamily="34" charset="0"/>
            </a:endParaRPr>
          </a:p>
        </p:txBody>
      </p:sp>
      <p:sp>
        <p:nvSpPr>
          <p:cNvPr id="11" name="TextBox 10"/>
          <p:cNvSpPr txBox="1"/>
          <p:nvPr/>
        </p:nvSpPr>
        <p:spPr>
          <a:xfrm>
            <a:off x="6613296" y="3521890"/>
            <a:ext cx="5336657" cy="1631216"/>
          </a:xfrm>
          <a:prstGeom prst="rect">
            <a:avLst/>
          </a:prstGeom>
          <a:noFill/>
        </p:spPr>
        <p:txBody>
          <a:bodyPr wrap="square" rtlCol="0">
            <a:spAutoFit/>
          </a:bodyPr>
          <a:lstStyle/>
          <a:p>
            <a:pPr defTabSz="457178"/>
            <a:r>
              <a:rPr lang="en-US" sz="2000" b="1" dirty="0">
                <a:solidFill>
                  <a:srgbClr val="000000"/>
                </a:solidFill>
              </a:rPr>
              <a:t>Hypothesis 1 (Entity-Relation Co-occurrences): </a:t>
            </a:r>
          </a:p>
          <a:p>
            <a:pPr defTabSz="457178"/>
            <a:r>
              <a:rPr lang="en-US" sz="2000" i="1" dirty="0">
                <a:solidFill>
                  <a:srgbClr val="000000"/>
                </a:solidFill>
              </a:rPr>
              <a:t>If surface name c often appears as the left (right) argument of relation phrase p, then c's type indicator tends to be similar to the corresponding type indicator in p's type signature.</a:t>
            </a:r>
            <a:endParaRPr lang="en-US" sz="2000" dirty="0">
              <a:solidFill>
                <a:srgbClr val="000000"/>
              </a:solidFill>
            </a:endParaRPr>
          </a:p>
        </p:txBody>
      </p:sp>
    </p:spTree>
    <p:extLst>
      <p:ext uri="{BB962C8B-B14F-4D97-AF65-F5344CB8AC3E}">
        <p14:creationId xmlns:p14="http://schemas.microsoft.com/office/powerpoint/2010/main" val="376742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a:t>Mention</a:t>
            </a:r>
            <a:r>
              <a:rPr lang="zh-CN" altLang="en-US" sz="4000" b="1" dirty="0"/>
              <a:t> </a:t>
            </a:r>
            <a:r>
              <a:rPr lang="en-US" altLang="zh-CN" sz="4000" b="1" dirty="0"/>
              <a:t>Correlation</a:t>
            </a:r>
            <a:r>
              <a:rPr lang="zh-CN" altLang="en-US" sz="4000" b="1" dirty="0"/>
              <a:t> </a:t>
            </a:r>
            <a:r>
              <a:rPr lang="en-US" altLang="zh-CN" sz="4000" b="1" dirty="0"/>
              <a:t>Subgraph</a:t>
            </a:r>
            <a:endParaRPr lang="en-US" altLang="en-US" sz="4000" b="1" kern="0" dirty="0"/>
          </a:p>
        </p:txBody>
      </p:sp>
      <p:sp>
        <p:nvSpPr>
          <p:cNvPr id="3" name="Content Placeholder 2"/>
          <p:cNvSpPr>
            <a:spLocks noGrp="1"/>
          </p:cNvSpPr>
          <p:nvPr>
            <p:ph idx="1"/>
          </p:nvPr>
        </p:nvSpPr>
        <p:spPr>
          <a:xfrm>
            <a:off x="534132" y="1137935"/>
            <a:ext cx="11326934" cy="1688293"/>
          </a:xfrm>
        </p:spPr>
        <p:txBody>
          <a:bodyPr/>
          <a:lstStyle/>
          <a:p>
            <a:r>
              <a:rPr lang="en-US" sz="2400" dirty="0"/>
              <a:t>An</a:t>
            </a:r>
            <a:r>
              <a:rPr lang="zh-CN" altLang="en-US" sz="2400" dirty="0"/>
              <a:t> </a:t>
            </a:r>
            <a:r>
              <a:rPr lang="en-US" altLang="zh-CN" sz="2400" dirty="0"/>
              <a:t>entity</a:t>
            </a:r>
            <a:r>
              <a:rPr lang="zh-CN" altLang="en-US" sz="2400" dirty="0"/>
              <a:t> </a:t>
            </a:r>
            <a:r>
              <a:rPr lang="en-US" altLang="zh-CN" sz="2400" dirty="0"/>
              <a:t>mention</a:t>
            </a:r>
            <a:r>
              <a:rPr lang="zh-CN" altLang="en-US" sz="2400" dirty="0"/>
              <a:t> </a:t>
            </a:r>
            <a:r>
              <a:rPr lang="en-US" altLang="zh-CN" sz="2400" dirty="0"/>
              <a:t>may</a:t>
            </a:r>
            <a:r>
              <a:rPr lang="zh-CN" altLang="en-US" sz="2400" dirty="0"/>
              <a:t> </a:t>
            </a:r>
            <a:r>
              <a:rPr lang="en-US" altLang="zh-CN" sz="2400" dirty="0"/>
              <a:t>have</a:t>
            </a:r>
            <a:r>
              <a:rPr lang="zh-CN" altLang="en-US" sz="2400" dirty="0"/>
              <a:t> </a:t>
            </a:r>
            <a:r>
              <a:rPr lang="en-US" altLang="zh-CN" sz="2400" dirty="0"/>
              <a:t>ambiguous</a:t>
            </a:r>
            <a:r>
              <a:rPr lang="zh-CN" altLang="en-US" sz="2400" dirty="0"/>
              <a:t> </a:t>
            </a:r>
            <a:r>
              <a:rPr lang="en-US" altLang="zh-CN" sz="2400" dirty="0"/>
              <a:t>name</a:t>
            </a:r>
            <a:r>
              <a:rPr lang="zh-CN" altLang="en-US" sz="2400" dirty="0"/>
              <a:t> </a:t>
            </a:r>
            <a:r>
              <a:rPr lang="en-US" altLang="zh-CN" sz="2400" dirty="0"/>
              <a:t>and</a:t>
            </a:r>
            <a:r>
              <a:rPr lang="zh-CN" altLang="en-US" sz="2400" dirty="0"/>
              <a:t> </a:t>
            </a:r>
            <a:r>
              <a:rPr lang="en-US" altLang="zh-CN" sz="2400" dirty="0"/>
              <a:t>ambiguous</a:t>
            </a:r>
            <a:r>
              <a:rPr lang="zh-CN" altLang="en-US" sz="2400" dirty="0"/>
              <a:t> </a:t>
            </a:r>
            <a:r>
              <a:rPr lang="en-US" altLang="zh-CN" sz="2400" dirty="0"/>
              <a:t>relation</a:t>
            </a:r>
            <a:r>
              <a:rPr lang="zh-CN" altLang="en-US" sz="2400" dirty="0"/>
              <a:t> </a:t>
            </a:r>
            <a:r>
              <a:rPr lang="en-US" altLang="zh-CN" sz="2400" dirty="0"/>
              <a:t>phrases</a:t>
            </a:r>
          </a:p>
          <a:p>
            <a:pPr lvl="1"/>
            <a:r>
              <a:rPr lang="en-US" sz="2400" dirty="0"/>
              <a:t>E</a:t>
            </a:r>
            <a:r>
              <a:rPr lang="en-US" altLang="zh-CN" sz="2400" dirty="0"/>
              <a:t>.g.,</a:t>
            </a:r>
            <a:r>
              <a:rPr lang="zh-CN" altLang="en-US" sz="2400" dirty="0"/>
              <a:t> </a:t>
            </a:r>
            <a:r>
              <a:rPr lang="en-US" altLang="zh-CN" sz="2400" dirty="0"/>
              <a:t>“White</a:t>
            </a:r>
            <a:r>
              <a:rPr lang="zh-CN" altLang="en-US" sz="2400" dirty="0"/>
              <a:t> </a:t>
            </a:r>
            <a:r>
              <a:rPr lang="en-US" altLang="zh-CN" sz="2400" dirty="0"/>
              <a:t>house”</a:t>
            </a:r>
            <a:r>
              <a:rPr lang="zh-CN" altLang="en-US" sz="2400" dirty="0"/>
              <a:t> </a:t>
            </a:r>
            <a:r>
              <a:rPr lang="en-US" altLang="zh-CN" sz="2400" dirty="0"/>
              <a:t>and</a:t>
            </a:r>
            <a:r>
              <a:rPr lang="zh-CN" altLang="en-US" sz="2400" dirty="0"/>
              <a:t> </a:t>
            </a:r>
            <a:r>
              <a:rPr lang="en-US" altLang="zh-CN" sz="2400" dirty="0"/>
              <a:t>“felt”</a:t>
            </a:r>
            <a:r>
              <a:rPr lang="zh-CN" altLang="zh-CN"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first</a:t>
            </a:r>
            <a:r>
              <a:rPr lang="zh-CN" altLang="en-US" sz="2400" dirty="0"/>
              <a:t> </a:t>
            </a:r>
            <a:r>
              <a:rPr lang="en-US" altLang="zh-CN" sz="2400" dirty="0"/>
              <a:t>sentence</a:t>
            </a:r>
            <a:r>
              <a:rPr lang="zh-CN" altLang="en-US" sz="2400" dirty="0"/>
              <a:t> </a:t>
            </a:r>
            <a:r>
              <a:rPr lang="en-US" altLang="zh-CN" sz="2400" dirty="0"/>
              <a:t>of</a:t>
            </a:r>
            <a:r>
              <a:rPr lang="zh-CN" altLang="en-US" sz="2400" dirty="0"/>
              <a:t> </a:t>
            </a:r>
            <a:r>
              <a:rPr lang="en-US" altLang="zh-CN" sz="2400" dirty="0"/>
              <a:t>Figure</a:t>
            </a:r>
          </a:p>
          <a:p>
            <a:r>
              <a:rPr lang="en-US" altLang="zh-CN" sz="2400" dirty="0"/>
              <a:t>Other</a:t>
            </a:r>
            <a:r>
              <a:rPr lang="zh-CN" altLang="en-US" sz="2400" dirty="0"/>
              <a:t> </a:t>
            </a:r>
            <a:r>
              <a:rPr lang="en-US" altLang="zh-CN" sz="2400" dirty="0"/>
              <a:t>co-occurring</a:t>
            </a:r>
            <a:r>
              <a:rPr lang="zh-CN" altLang="en-US" sz="2400" dirty="0"/>
              <a:t> </a:t>
            </a:r>
            <a:r>
              <a:rPr lang="en-US" altLang="zh-CN" sz="2400" dirty="0"/>
              <a:t>mentions</a:t>
            </a:r>
            <a:r>
              <a:rPr lang="zh-CN" altLang="en-US" sz="2400" dirty="0"/>
              <a:t> </a:t>
            </a:r>
            <a:r>
              <a:rPr lang="en-US" altLang="zh-CN" sz="2400" dirty="0"/>
              <a:t>may</a:t>
            </a:r>
            <a:r>
              <a:rPr lang="zh-CN" altLang="en-US" sz="2400" dirty="0"/>
              <a:t> </a:t>
            </a:r>
            <a:r>
              <a:rPr lang="en-US" altLang="zh-CN" sz="2400" dirty="0"/>
              <a:t>provide</a:t>
            </a:r>
            <a:r>
              <a:rPr lang="zh-CN" altLang="en-US" sz="2400" dirty="0"/>
              <a:t> </a:t>
            </a:r>
            <a:r>
              <a:rPr lang="en-US" altLang="zh-CN" sz="2400" dirty="0"/>
              <a:t>good</a:t>
            </a:r>
            <a:r>
              <a:rPr lang="zh-CN" altLang="en-US" sz="2400" dirty="0"/>
              <a:t> </a:t>
            </a:r>
            <a:r>
              <a:rPr lang="en-US" altLang="zh-CN" sz="2400" dirty="0"/>
              <a:t>hints</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type</a:t>
            </a:r>
            <a:r>
              <a:rPr lang="zh-CN" altLang="en-US" sz="2400" dirty="0"/>
              <a:t> </a:t>
            </a:r>
            <a:r>
              <a:rPr lang="en-US" altLang="zh-CN" sz="2400" dirty="0"/>
              <a:t>of</a:t>
            </a:r>
            <a:r>
              <a:rPr lang="zh-CN" altLang="en-US" sz="2400" dirty="0"/>
              <a:t> </a:t>
            </a:r>
            <a:r>
              <a:rPr lang="en-US" altLang="zh-CN" sz="2400" dirty="0"/>
              <a:t>an</a:t>
            </a:r>
            <a:r>
              <a:rPr lang="zh-CN" altLang="en-US" sz="2400" dirty="0"/>
              <a:t> </a:t>
            </a:r>
            <a:r>
              <a:rPr lang="en-US" altLang="zh-CN" sz="2400" dirty="0"/>
              <a:t>entity</a:t>
            </a:r>
            <a:r>
              <a:rPr lang="zh-CN" altLang="en-US" sz="2400" dirty="0"/>
              <a:t> </a:t>
            </a:r>
            <a:r>
              <a:rPr lang="en-US" altLang="zh-CN" sz="2400" dirty="0"/>
              <a:t>mention</a:t>
            </a:r>
          </a:p>
          <a:p>
            <a:pPr lvl="1"/>
            <a:r>
              <a:rPr lang="en-US" altLang="zh-CN" sz="2400" dirty="0"/>
              <a:t>E.g.,</a:t>
            </a:r>
            <a:r>
              <a:rPr lang="zh-CN" altLang="en-US" sz="2400" dirty="0"/>
              <a:t> </a:t>
            </a:r>
            <a:r>
              <a:rPr lang="en-US" altLang="zh-CN" sz="2400" dirty="0"/>
              <a:t>“birth</a:t>
            </a:r>
            <a:r>
              <a:rPr lang="zh-CN" altLang="en-US" sz="2400" dirty="0"/>
              <a:t> </a:t>
            </a:r>
            <a:r>
              <a:rPr lang="en-US" altLang="zh-CN" sz="2400" dirty="0"/>
              <a:t>certificate”</a:t>
            </a:r>
            <a:r>
              <a:rPr lang="zh-CN" altLang="en-US" sz="2400" dirty="0"/>
              <a:t> </a:t>
            </a:r>
            <a:r>
              <a:rPr lang="en-US" altLang="zh-CN" sz="2400" dirty="0"/>
              <a:t>and</a:t>
            </a:r>
            <a:r>
              <a:rPr lang="zh-CN" altLang="en-US" sz="2400" dirty="0"/>
              <a:t> </a:t>
            </a:r>
            <a:r>
              <a:rPr lang="en-US" altLang="zh-CN" sz="2400" dirty="0"/>
              <a:t>“rose</a:t>
            </a:r>
            <a:r>
              <a:rPr lang="zh-CN" altLang="en-US" sz="2400" dirty="0"/>
              <a:t> </a:t>
            </a:r>
            <a:r>
              <a:rPr lang="en-US" altLang="zh-CN" sz="2400" dirty="0"/>
              <a:t>garden”</a:t>
            </a:r>
            <a:r>
              <a:rPr lang="zh-CN" altLang="zh-CN"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Figure</a:t>
            </a:r>
          </a:p>
        </p:txBody>
      </p:sp>
      <p:pic>
        <p:nvPicPr>
          <p:cNvPr id="4" name="图片 6"/>
          <p:cNvPicPr>
            <a:picLocks noChangeAspect="1"/>
          </p:cNvPicPr>
          <p:nvPr/>
        </p:nvPicPr>
        <p:blipFill>
          <a:blip r:embed="rId2"/>
          <a:stretch>
            <a:fillRect/>
          </a:stretch>
        </p:blipFill>
        <p:spPr>
          <a:xfrm>
            <a:off x="3753560" y="2816484"/>
            <a:ext cx="7860328" cy="2565505"/>
          </a:xfrm>
          <a:prstGeom prst="rect">
            <a:avLst/>
          </a:prstGeom>
        </p:spPr>
      </p:pic>
      <p:pic>
        <p:nvPicPr>
          <p:cNvPr id="5" name="图片 10"/>
          <p:cNvPicPr>
            <a:picLocks noChangeAspect="1"/>
          </p:cNvPicPr>
          <p:nvPr/>
        </p:nvPicPr>
        <p:blipFill>
          <a:blip r:embed="rId3"/>
          <a:stretch>
            <a:fillRect/>
          </a:stretch>
        </p:blipFill>
        <p:spPr>
          <a:xfrm>
            <a:off x="6197599" y="6131974"/>
            <a:ext cx="5230105" cy="664480"/>
          </a:xfrm>
          <a:prstGeom prst="rect">
            <a:avLst/>
          </a:prstGeom>
        </p:spPr>
      </p:pic>
      <p:sp>
        <p:nvSpPr>
          <p:cNvPr id="6" name="文本框 11"/>
          <p:cNvSpPr txBox="1"/>
          <p:nvPr/>
        </p:nvSpPr>
        <p:spPr>
          <a:xfrm>
            <a:off x="6096002" y="5406284"/>
            <a:ext cx="5782406" cy="677100"/>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1800" dirty="0">
                <a:solidFill>
                  <a:prstClr val="black"/>
                </a:solidFill>
                <a:cs typeface="Arial" pitchFamily="34" charset="0"/>
              </a:rPr>
              <a:t>Construct</a:t>
            </a:r>
            <a:r>
              <a:rPr kumimoji="1" lang="zh-CN" altLang="en-US" sz="1800" dirty="0">
                <a:solidFill>
                  <a:prstClr val="black"/>
                </a:solidFill>
                <a:cs typeface="Arial" pitchFamily="34" charset="0"/>
              </a:rPr>
              <a:t> </a:t>
            </a:r>
            <a:r>
              <a:rPr kumimoji="1" lang="en-US" altLang="zh-CN" sz="1800" b="1" dirty="0">
                <a:solidFill>
                  <a:prstClr val="black"/>
                </a:solidFill>
                <a:cs typeface="Arial" pitchFamily="34" charset="0"/>
              </a:rPr>
              <a:t>KNN</a:t>
            </a:r>
            <a:r>
              <a:rPr kumimoji="1" lang="zh-CN" altLang="en-US" sz="1800" b="1" dirty="0">
                <a:solidFill>
                  <a:prstClr val="black"/>
                </a:solidFill>
                <a:cs typeface="Arial" pitchFamily="34" charset="0"/>
              </a:rPr>
              <a:t> </a:t>
            </a:r>
            <a:r>
              <a:rPr kumimoji="1" lang="en-US" altLang="zh-CN" sz="1800" b="1" dirty="0">
                <a:solidFill>
                  <a:prstClr val="black"/>
                </a:solidFill>
                <a:cs typeface="Arial" pitchFamily="34" charset="0"/>
              </a:rPr>
              <a:t>graph</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based</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on</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the</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feature</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vector</a:t>
            </a:r>
            <a:r>
              <a:rPr kumimoji="1" lang="zh-CN" altLang="en-US" sz="1800" dirty="0">
                <a:solidFill>
                  <a:prstClr val="black"/>
                </a:solidFill>
                <a:cs typeface="Arial" pitchFamily="34" charset="0"/>
              </a:rPr>
              <a:t> </a:t>
            </a:r>
            <a:r>
              <a:rPr kumimoji="1" lang="en-US" altLang="zh-CN" sz="1800" b="1" dirty="0">
                <a:solidFill>
                  <a:prstClr val="black"/>
                </a:solidFill>
                <a:cs typeface="Arial" pitchFamily="34" charset="0"/>
              </a:rPr>
              <a:t>f</a:t>
            </a:r>
            <a:r>
              <a:rPr kumimoji="1" lang="zh-CN" altLang="en-US" sz="1800" b="1" dirty="0">
                <a:solidFill>
                  <a:prstClr val="black"/>
                </a:solidFill>
                <a:cs typeface="Arial" pitchFamily="34" charset="0"/>
              </a:rPr>
              <a:t>-</a:t>
            </a:r>
            <a:r>
              <a:rPr kumimoji="1" lang="en-US" altLang="zh-CN" sz="1800" dirty="0">
                <a:solidFill>
                  <a:prstClr val="black"/>
                </a:solidFill>
                <a:cs typeface="Arial" pitchFamily="34" charset="0"/>
              </a:rPr>
              <a:t>surface</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names</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of</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co-occurring</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entity</a:t>
            </a:r>
            <a:r>
              <a:rPr kumimoji="1" lang="zh-CN" altLang="en-US" sz="1800" dirty="0">
                <a:solidFill>
                  <a:prstClr val="black"/>
                </a:solidFill>
                <a:cs typeface="Arial" pitchFamily="34" charset="0"/>
              </a:rPr>
              <a:t> </a:t>
            </a:r>
            <a:r>
              <a:rPr kumimoji="1" lang="en-US" altLang="zh-CN" sz="1800" dirty="0">
                <a:solidFill>
                  <a:prstClr val="black"/>
                </a:solidFill>
                <a:cs typeface="Arial" pitchFamily="34" charset="0"/>
              </a:rPr>
              <a:t>mentions</a:t>
            </a:r>
            <a:endParaRPr kumimoji="1" lang="zh-CN" altLang="en-US" sz="1800" dirty="0">
              <a:solidFill>
                <a:prstClr val="black"/>
              </a:solidFill>
              <a:cs typeface="Arial" pitchFamily="34" charset="0"/>
            </a:endParaRPr>
          </a:p>
        </p:txBody>
      </p:sp>
      <p:pic>
        <p:nvPicPr>
          <p:cNvPr id="7" name="图片 13"/>
          <p:cNvPicPr>
            <a:picLocks noChangeAspect="1"/>
          </p:cNvPicPr>
          <p:nvPr/>
        </p:nvPicPr>
        <p:blipFill>
          <a:blip r:embed="rId4"/>
          <a:stretch>
            <a:fillRect/>
          </a:stretch>
        </p:blipFill>
        <p:spPr>
          <a:xfrm>
            <a:off x="9906000" y="5833764"/>
            <a:ext cx="1320800" cy="208547"/>
          </a:xfrm>
          <a:prstGeom prst="rect">
            <a:avLst/>
          </a:prstGeom>
        </p:spPr>
      </p:pic>
      <p:sp>
        <p:nvSpPr>
          <p:cNvPr id="9" name="Content Placeholder 2"/>
          <p:cNvSpPr txBox="1">
            <a:spLocks/>
          </p:cNvSpPr>
          <p:nvPr/>
        </p:nvSpPr>
        <p:spPr bwMode="auto">
          <a:xfrm>
            <a:off x="350985" y="3149080"/>
            <a:ext cx="3414191" cy="1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6" tIns="60949" rIns="121896" bIns="60949" numCol="1" anchor="t" anchorCtr="0" compatLnSpc="1">
            <a:prstTxWarp prst="textNoShape">
              <a:avLst/>
            </a:prstTxWarp>
          </a:bodyPr>
          <a:lstStyle>
            <a:lvl1pPr marL="341313" indent="-341313" algn="l" rtl="0" eaLnBrk="0" fontAlgn="base" hangingPunct="0">
              <a:spcBef>
                <a:spcPct val="20000"/>
              </a:spcBef>
              <a:spcAft>
                <a:spcPct val="0"/>
              </a:spcAft>
              <a:buClr>
                <a:schemeClr val="tx2"/>
              </a:buClr>
              <a:buSzPct val="70000"/>
              <a:buFont typeface="Wingdings" pitchFamily="2" charset="2"/>
              <a:buChar char="q"/>
              <a:defRPr kumimoji="1" sz="2800" b="1" kern="1200">
                <a:solidFill>
                  <a:schemeClr val="tx1"/>
                </a:solidFill>
                <a:latin typeface="+mn-lt"/>
                <a:ea typeface="宋体" charset="0"/>
                <a:cs typeface="宋体" charset="0"/>
              </a:defRPr>
            </a:lvl1pPr>
            <a:lvl2pPr marL="741363" indent="-284163" algn="l" rtl="0" eaLnBrk="0" fontAlgn="base" hangingPunct="0">
              <a:spcBef>
                <a:spcPct val="20000"/>
              </a:spcBef>
              <a:spcAft>
                <a:spcPct val="0"/>
              </a:spcAft>
              <a:buFont typeface="Arial" pitchFamily="34" charset="0"/>
              <a:buChar char="–"/>
              <a:defRPr kumimoji="1" sz="2800" kern="1200" baseline="0">
                <a:solidFill>
                  <a:schemeClr val="tx1"/>
                </a:solidFill>
                <a:latin typeface="Garamond" pitchFamily="18" charset="0"/>
                <a:ea typeface="宋体" charset="0"/>
                <a:cs typeface="+mn-cs"/>
              </a:defRPr>
            </a:lvl2pPr>
            <a:lvl3pPr marL="1141413" indent="-227013" algn="l" rtl="0" eaLnBrk="0" fontAlgn="base" hangingPunct="0">
              <a:spcBef>
                <a:spcPct val="20000"/>
              </a:spcBef>
              <a:spcAft>
                <a:spcPct val="0"/>
              </a:spcAft>
              <a:buSzPct val="70000"/>
              <a:buFont typeface="Wingdings" pitchFamily="2" charset="2"/>
              <a:buChar char="§"/>
              <a:defRPr kumimoji="1" sz="2400" kern="1200">
                <a:solidFill>
                  <a:srgbClr val="8E0000"/>
                </a:solidFill>
                <a:latin typeface="Arial" pitchFamily="34" charset="0"/>
                <a:ea typeface="宋体" charset="0"/>
                <a:cs typeface="Arial" pitchFamily="34" charset="0"/>
              </a:defRPr>
            </a:lvl3pPr>
            <a:lvl4pPr marL="1598613" indent="-227013" algn="l" rtl="0" eaLnBrk="0" fontAlgn="base" hangingPunct="0">
              <a:spcBef>
                <a:spcPct val="20000"/>
              </a:spcBef>
              <a:spcAft>
                <a:spcPct val="0"/>
              </a:spcAft>
              <a:buFont typeface="Arial" pitchFamily="34" charset="0"/>
              <a:buChar char="–"/>
              <a:defRPr kumimoji="1" sz="2000" kern="1200">
                <a:solidFill>
                  <a:schemeClr val="tx1"/>
                </a:solidFill>
                <a:latin typeface="+mn-lt"/>
                <a:ea typeface="宋体" charset="0"/>
                <a:cs typeface="Arial" pitchFamily="34" charset="0"/>
              </a:defRPr>
            </a:lvl4pPr>
            <a:lvl5pPr marL="2055813" indent="-227013" algn="l" rtl="0" eaLnBrk="0" fontAlgn="base" hangingPunct="0">
              <a:spcBef>
                <a:spcPct val="20000"/>
              </a:spcBef>
              <a:spcAft>
                <a:spcPct val="0"/>
              </a:spcAft>
              <a:buFont typeface="Arial" pitchFamily="34" charset="0"/>
              <a:buChar char="»"/>
              <a:defRPr kumimoji="1" sz="2000" kern="1200">
                <a:solidFill>
                  <a:schemeClr val="tx1"/>
                </a:solidFill>
                <a:latin typeface="Arial" pitchFamily="34" charset="0"/>
                <a:ea typeface="Arial" charset="0"/>
                <a:cs typeface="Arial" pitchFamily="34" charset="0"/>
              </a:defRPr>
            </a:lvl5pPr>
            <a:lvl6pPr marL="251429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5"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Clr>
                <a:srgbClr val="1F497D"/>
              </a:buClr>
              <a:buFont typeface="Wingdings" pitchFamily="2" charset="2"/>
              <a:buNone/>
            </a:pPr>
            <a:r>
              <a:rPr lang="en-US" altLang="zh-CN" sz="2200" b="0" dirty="0">
                <a:solidFill>
                  <a:prstClr val="black"/>
                </a:solidFill>
                <a:sym typeface="Wingdings"/>
              </a:rPr>
              <a:t>→ Propagate</a:t>
            </a:r>
            <a:r>
              <a:rPr lang="zh-CN" altLang="en-US" sz="2200" b="0" dirty="0">
                <a:solidFill>
                  <a:prstClr val="black"/>
                </a:solidFill>
                <a:sym typeface="Wingdings"/>
              </a:rPr>
              <a:t> </a:t>
            </a:r>
            <a:r>
              <a:rPr lang="en-US" altLang="zh-CN" sz="2200" b="0" dirty="0">
                <a:solidFill>
                  <a:prstClr val="black"/>
                </a:solidFill>
                <a:sym typeface="Wingdings"/>
              </a:rPr>
              <a:t>type</a:t>
            </a:r>
            <a:r>
              <a:rPr lang="zh-CN" altLang="en-US" sz="2200" b="0" dirty="0">
                <a:solidFill>
                  <a:prstClr val="black"/>
                </a:solidFill>
                <a:sym typeface="Wingdings"/>
              </a:rPr>
              <a:t> </a:t>
            </a:r>
            <a:r>
              <a:rPr lang="en-US" altLang="zh-CN" sz="2200" b="0" dirty="0">
                <a:solidFill>
                  <a:prstClr val="black"/>
                </a:solidFill>
                <a:sym typeface="Wingdings"/>
              </a:rPr>
              <a:t>information</a:t>
            </a:r>
            <a:r>
              <a:rPr lang="zh-CN" altLang="en-US" sz="2200" b="0" dirty="0">
                <a:solidFill>
                  <a:prstClr val="black"/>
                </a:solidFill>
                <a:sym typeface="Wingdings"/>
              </a:rPr>
              <a:t> </a:t>
            </a:r>
            <a:r>
              <a:rPr lang="en-US" altLang="zh-CN" sz="2200" b="0" dirty="0">
                <a:solidFill>
                  <a:prstClr val="black"/>
                </a:solidFill>
                <a:sym typeface="Wingdings"/>
              </a:rPr>
              <a:t>between</a:t>
            </a:r>
            <a:r>
              <a:rPr lang="zh-CN" altLang="en-US" sz="2200" b="0" dirty="0">
                <a:solidFill>
                  <a:prstClr val="black"/>
                </a:solidFill>
                <a:sym typeface="Wingdings"/>
              </a:rPr>
              <a:t> </a:t>
            </a:r>
            <a:r>
              <a:rPr lang="en-US" altLang="zh-CN" sz="2200" b="0" dirty="0">
                <a:solidFill>
                  <a:prstClr val="black"/>
                </a:solidFill>
                <a:sym typeface="Wingdings"/>
              </a:rPr>
              <a:t>candidate</a:t>
            </a:r>
            <a:r>
              <a:rPr lang="zh-CN" altLang="en-US" sz="2200" b="0" dirty="0">
                <a:solidFill>
                  <a:prstClr val="black"/>
                </a:solidFill>
                <a:sym typeface="Wingdings"/>
              </a:rPr>
              <a:t> </a:t>
            </a:r>
            <a:r>
              <a:rPr lang="en-US" altLang="zh-CN" sz="2200" b="0" dirty="0">
                <a:solidFill>
                  <a:prstClr val="black"/>
                </a:solidFill>
                <a:sym typeface="Wingdings"/>
              </a:rPr>
              <a:t>mentions</a:t>
            </a:r>
            <a:r>
              <a:rPr lang="zh-CN" altLang="en-US" sz="2200" b="0" dirty="0">
                <a:solidFill>
                  <a:prstClr val="black"/>
                </a:solidFill>
                <a:sym typeface="Wingdings"/>
              </a:rPr>
              <a:t> </a:t>
            </a:r>
            <a:r>
              <a:rPr lang="en-US" altLang="zh-CN" sz="2200" b="0" dirty="0">
                <a:solidFill>
                  <a:prstClr val="black"/>
                </a:solidFill>
                <a:sym typeface="Wingdings"/>
              </a:rPr>
              <a:t>of</a:t>
            </a:r>
            <a:r>
              <a:rPr lang="zh-CN" altLang="en-US" sz="2200" b="0" dirty="0">
                <a:solidFill>
                  <a:prstClr val="black"/>
                </a:solidFill>
                <a:sym typeface="Wingdings"/>
              </a:rPr>
              <a:t> </a:t>
            </a:r>
            <a:r>
              <a:rPr lang="en-US" altLang="zh-CN" sz="2200" b="0" i="1" dirty="0">
                <a:solidFill>
                  <a:prstClr val="black"/>
                </a:solidFill>
                <a:sym typeface="Wingdings"/>
              </a:rPr>
              <a:t>each</a:t>
            </a:r>
            <a:r>
              <a:rPr lang="zh-CN" altLang="en-US" sz="2200" b="0" dirty="0">
                <a:solidFill>
                  <a:prstClr val="black"/>
                </a:solidFill>
                <a:sym typeface="Wingdings"/>
              </a:rPr>
              <a:t> </a:t>
            </a:r>
            <a:r>
              <a:rPr lang="en-US" altLang="zh-CN" sz="2200" b="0" dirty="0">
                <a:solidFill>
                  <a:prstClr val="black"/>
                </a:solidFill>
                <a:sym typeface="Wingdings"/>
              </a:rPr>
              <a:t>surface</a:t>
            </a:r>
            <a:r>
              <a:rPr lang="zh-CN" altLang="en-US" sz="2200" b="0" dirty="0">
                <a:solidFill>
                  <a:prstClr val="black"/>
                </a:solidFill>
                <a:sym typeface="Wingdings"/>
              </a:rPr>
              <a:t> </a:t>
            </a:r>
            <a:r>
              <a:rPr lang="en-US" altLang="zh-CN" sz="2200" b="0" dirty="0">
                <a:solidFill>
                  <a:prstClr val="black"/>
                </a:solidFill>
                <a:sym typeface="Wingdings"/>
              </a:rPr>
              <a:t>name,</a:t>
            </a:r>
            <a:r>
              <a:rPr lang="zh-CN" altLang="en-US" sz="2200" b="0" dirty="0">
                <a:solidFill>
                  <a:prstClr val="black"/>
                </a:solidFill>
                <a:sym typeface="Wingdings"/>
              </a:rPr>
              <a:t> </a:t>
            </a:r>
            <a:r>
              <a:rPr lang="en-US" altLang="zh-CN" sz="2200" b="0" dirty="0">
                <a:solidFill>
                  <a:prstClr val="black"/>
                </a:solidFill>
                <a:sym typeface="Wingdings"/>
              </a:rPr>
              <a:t>based</a:t>
            </a:r>
            <a:r>
              <a:rPr lang="zh-CN" altLang="en-US" sz="2200" b="0" dirty="0">
                <a:solidFill>
                  <a:prstClr val="black"/>
                </a:solidFill>
                <a:sym typeface="Wingdings"/>
              </a:rPr>
              <a:t> </a:t>
            </a:r>
            <a:r>
              <a:rPr lang="en-US" altLang="zh-CN" sz="2200" b="0" dirty="0">
                <a:solidFill>
                  <a:prstClr val="black"/>
                </a:solidFill>
                <a:sym typeface="Wingdings"/>
              </a:rPr>
              <a:t>on</a:t>
            </a:r>
            <a:r>
              <a:rPr lang="zh-CN" altLang="en-US" sz="2200" b="0" dirty="0">
                <a:solidFill>
                  <a:prstClr val="black"/>
                </a:solidFill>
                <a:sym typeface="Wingdings"/>
              </a:rPr>
              <a:t> </a:t>
            </a:r>
            <a:r>
              <a:rPr lang="en-US" altLang="zh-CN" sz="2200" b="0" dirty="0">
                <a:solidFill>
                  <a:prstClr val="black"/>
                </a:solidFill>
                <a:sym typeface="Wingdings"/>
              </a:rPr>
              <a:t>following</a:t>
            </a:r>
            <a:r>
              <a:rPr lang="zh-CN" altLang="en-US" sz="2200" b="0" dirty="0">
                <a:solidFill>
                  <a:prstClr val="black"/>
                </a:solidFill>
                <a:sym typeface="Wingdings"/>
              </a:rPr>
              <a:t> </a:t>
            </a:r>
            <a:r>
              <a:rPr lang="en-US" altLang="zh-CN" sz="2200" b="0" dirty="0">
                <a:solidFill>
                  <a:prstClr val="black"/>
                </a:solidFill>
                <a:sym typeface="Wingdings"/>
              </a:rPr>
              <a:t>hypothesis:</a:t>
            </a:r>
          </a:p>
          <a:p>
            <a:pPr marL="0" indent="0" defTabSz="1219140">
              <a:buClr>
                <a:srgbClr val="1F497D"/>
              </a:buClr>
              <a:buFont typeface="Wingdings" pitchFamily="2" charset="2"/>
              <a:buNone/>
            </a:pPr>
            <a:endParaRPr lang="en-US" sz="2400" b="0" dirty="0">
              <a:solidFill>
                <a:prstClr val="black"/>
              </a:solidFill>
            </a:endParaRPr>
          </a:p>
        </p:txBody>
      </p:sp>
      <p:sp>
        <p:nvSpPr>
          <p:cNvPr id="10" name="TextBox 9"/>
          <p:cNvSpPr txBox="1"/>
          <p:nvPr/>
        </p:nvSpPr>
        <p:spPr>
          <a:xfrm>
            <a:off x="304800" y="5354838"/>
            <a:ext cx="5456855" cy="1261884"/>
          </a:xfrm>
          <a:prstGeom prst="rect">
            <a:avLst/>
          </a:prstGeom>
          <a:noFill/>
        </p:spPr>
        <p:txBody>
          <a:bodyPr wrap="square" rtlCol="0">
            <a:spAutoFit/>
          </a:bodyPr>
          <a:lstStyle/>
          <a:p>
            <a:pPr defTabSz="457178"/>
            <a:r>
              <a:rPr lang="en-US" i="1" dirty="0">
                <a:solidFill>
                  <a:srgbClr val="000000"/>
                </a:solidFill>
              </a:rPr>
              <a:t>If there exists a strong correlation (i.e., within sentence, common neighbor mentions) between two candidate mentions that share the same name, then their type indicators tend to be similar.</a:t>
            </a:r>
            <a:endParaRPr lang="en-US" b="1" dirty="0">
              <a:solidFill>
                <a:srgbClr val="000000"/>
              </a:solidFill>
            </a:endParaRPr>
          </a:p>
        </p:txBody>
      </p:sp>
      <p:sp>
        <p:nvSpPr>
          <p:cNvPr id="11" name="TextBox 10"/>
          <p:cNvSpPr txBox="1"/>
          <p:nvPr/>
        </p:nvSpPr>
        <p:spPr>
          <a:xfrm>
            <a:off x="304800" y="5014723"/>
            <a:ext cx="3648819" cy="369332"/>
          </a:xfrm>
          <a:prstGeom prst="rect">
            <a:avLst/>
          </a:prstGeom>
          <a:noFill/>
        </p:spPr>
        <p:txBody>
          <a:bodyPr wrap="none" rtlCol="0">
            <a:spAutoFit/>
          </a:bodyPr>
          <a:lstStyle/>
          <a:p>
            <a:pPr defTabSz="1219140">
              <a:buClr>
                <a:srgbClr val="1F497D"/>
              </a:buClr>
            </a:pPr>
            <a:r>
              <a:rPr lang="en-US" sz="1800" b="1" dirty="0">
                <a:solidFill>
                  <a:srgbClr val="000000"/>
                </a:solidFill>
              </a:rPr>
              <a:t>Hypothesis 2 (Mention correlation):</a:t>
            </a:r>
            <a:r>
              <a:rPr lang="en-US" altLang="zh-CN" sz="1800" b="1" dirty="0">
                <a:solidFill>
                  <a:prstClr val="black"/>
                </a:solidFill>
                <a:sym typeface="Wingdings"/>
              </a:rPr>
              <a:t> </a:t>
            </a:r>
          </a:p>
        </p:txBody>
      </p:sp>
    </p:spTree>
    <p:extLst>
      <p:ext uri="{BB962C8B-B14F-4D97-AF65-F5344CB8AC3E}">
        <p14:creationId xmlns:p14="http://schemas.microsoft.com/office/powerpoint/2010/main" val="170662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b="1" dirty="0">
                <a:effectLst>
                  <a:outerShdw blurRad="50800" dist="38100" dir="2700000" algn="tl" rotWithShape="0">
                    <a:prstClr val="black">
                      <a:alpha val="40000"/>
                    </a:prstClr>
                  </a:outerShdw>
                </a:effectLst>
              </a:rPr>
              <a:t>Step 3: Relation</a:t>
            </a:r>
            <a:r>
              <a:rPr kumimoji="1" lang="zh-CN" altLang="en-US" b="1" dirty="0">
                <a:effectLst>
                  <a:outerShdw blurRad="50800" dist="38100" dir="2700000" algn="tl" rotWithShape="0">
                    <a:prstClr val="black">
                      <a:alpha val="40000"/>
                    </a:prstClr>
                  </a:outerShdw>
                </a:effectLst>
              </a:rPr>
              <a:t> </a:t>
            </a:r>
            <a:r>
              <a:rPr kumimoji="1" lang="en-US" altLang="zh-CN" b="1" dirty="0">
                <a:effectLst>
                  <a:outerShdw blurRad="50800" dist="38100" dir="2700000" algn="tl" rotWithShape="0">
                    <a:prstClr val="black">
                      <a:alpha val="40000"/>
                    </a:prstClr>
                  </a:outerShdw>
                </a:effectLst>
              </a:rPr>
              <a:t>Phrase</a:t>
            </a:r>
            <a:r>
              <a:rPr kumimoji="1" lang="zh-CN" altLang="en-US" b="1" dirty="0">
                <a:effectLst>
                  <a:outerShdw blurRad="50800" dist="38100" dir="2700000" algn="tl" rotWithShape="0">
                    <a:prstClr val="black">
                      <a:alpha val="40000"/>
                    </a:prstClr>
                  </a:outerShdw>
                </a:effectLst>
              </a:rPr>
              <a:t> </a:t>
            </a:r>
            <a:r>
              <a:rPr kumimoji="1" lang="en-US" altLang="zh-CN" b="1" dirty="0">
                <a:effectLst>
                  <a:outerShdw blurRad="50800" dist="38100" dir="2700000" algn="tl" rotWithShape="0">
                    <a:prstClr val="black">
                      <a:alpha val="40000"/>
                    </a:prstClr>
                  </a:outerShdw>
                </a:effectLst>
              </a:rPr>
              <a:t>Clustering</a:t>
            </a:r>
            <a:endParaRPr lang="en-US" altLang="en-US"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677581" y="1183008"/>
            <a:ext cx="10903012" cy="5267881"/>
          </a:xfrm>
        </p:spPr>
        <p:txBody>
          <a:bodyPr/>
          <a:lstStyle/>
          <a:p>
            <a:r>
              <a:rPr lang="en-US" altLang="zh-CN" sz="2400" dirty="0"/>
              <a:t>The type signatures of </a:t>
            </a:r>
            <a:r>
              <a:rPr lang="en-US" altLang="zh-CN" sz="2400" dirty="0">
                <a:solidFill>
                  <a:schemeClr val="accent2"/>
                </a:solidFill>
              </a:rPr>
              <a:t>frequent relation phrases</a:t>
            </a:r>
            <a:r>
              <a:rPr lang="en-US" altLang="zh-CN" sz="2400" dirty="0"/>
              <a:t> can help infer the type signatures of </a:t>
            </a:r>
            <a:r>
              <a:rPr lang="en-US" altLang="zh-CN" sz="2400" dirty="0">
                <a:solidFill>
                  <a:srgbClr val="C0504D"/>
                </a:solidFill>
              </a:rPr>
              <a:t>infrequent (sparse) ones</a:t>
            </a:r>
            <a:r>
              <a:rPr lang="en-US" altLang="zh-CN" sz="2400" dirty="0"/>
              <a:t> that have</a:t>
            </a:r>
            <a:r>
              <a:rPr lang="en-US" altLang="zh-CN" sz="2400" dirty="0">
                <a:solidFill>
                  <a:schemeClr val="accent6"/>
                </a:solidFill>
              </a:rPr>
              <a:t> </a:t>
            </a:r>
            <a:r>
              <a:rPr lang="en-US" altLang="zh-CN" sz="2400" dirty="0">
                <a:solidFill>
                  <a:srgbClr val="7030A0"/>
                </a:solidFill>
              </a:rPr>
              <a:t>similar cluster memberships</a:t>
            </a:r>
          </a:p>
          <a:p>
            <a:r>
              <a:rPr lang="en-US" altLang="zh-CN" sz="2400" dirty="0">
                <a:solidFill>
                  <a:prstClr val="black"/>
                </a:solidFill>
              </a:rPr>
              <a:t>Existing</a:t>
            </a:r>
            <a:r>
              <a:rPr lang="zh-CN" altLang="en-US" sz="2400" dirty="0">
                <a:solidFill>
                  <a:prstClr val="black"/>
                </a:solidFill>
              </a:rPr>
              <a:t> </a:t>
            </a:r>
            <a:r>
              <a:rPr lang="en-US" altLang="zh-CN" sz="2400" dirty="0">
                <a:solidFill>
                  <a:prstClr val="black"/>
                </a:solidFill>
              </a:rPr>
              <a:t>work</a:t>
            </a:r>
            <a:r>
              <a:rPr lang="zh-CN" altLang="en-US" sz="2400" dirty="0">
                <a:solidFill>
                  <a:prstClr val="black"/>
                </a:solidFill>
              </a:rPr>
              <a:t> </a:t>
            </a:r>
            <a:r>
              <a:rPr lang="en-US" altLang="zh-CN" sz="2400" dirty="0">
                <a:solidFill>
                  <a:prstClr val="black"/>
                </a:solidFill>
              </a:rPr>
              <a:t>on</a:t>
            </a:r>
            <a:r>
              <a:rPr lang="zh-CN" altLang="en-US" sz="2400" dirty="0">
                <a:solidFill>
                  <a:prstClr val="black"/>
                </a:solidFill>
              </a:rPr>
              <a:t> </a:t>
            </a:r>
            <a:r>
              <a:rPr lang="en-US" altLang="zh-CN" sz="2400" dirty="0">
                <a:solidFill>
                  <a:prstClr val="black"/>
                </a:solidFill>
              </a:rPr>
              <a:t>relation</a:t>
            </a:r>
            <a:r>
              <a:rPr lang="zh-CN" altLang="en-US" sz="2400" dirty="0">
                <a:solidFill>
                  <a:prstClr val="black"/>
                </a:solidFill>
              </a:rPr>
              <a:t> </a:t>
            </a:r>
            <a:r>
              <a:rPr lang="en-US" altLang="zh-CN" sz="2400" dirty="0">
                <a:solidFill>
                  <a:prstClr val="black"/>
                </a:solidFill>
              </a:rPr>
              <a:t>phrase</a:t>
            </a:r>
            <a:r>
              <a:rPr lang="zh-CN" altLang="en-US" sz="2400" dirty="0">
                <a:solidFill>
                  <a:prstClr val="black"/>
                </a:solidFill>
              </a:rPr>
              <a:t> </a:t>
            </a:r>
            <a:r>
              <a:rPr lang="en-US" altLang="zh-CN" sz="2400" dirty="0">
                <a:solidFill>
                  <a:prstClr val="black"/>
                </a:solidFill>
              </a:rPr>
              <a:t>clustering</a:t>
            </a:r>
            <a:r>
              <a:rPr lang="zh-CN" altLang="en-US" sz="2400" dirty="0">
                <a:solidFill>
                  <a:prstClr val="black"/>
                </a:solidFill>
              </a:rPr>
              <a:t> </a:t>
            </a:r>
            <a:r>
              <a:rPr lang="en-US" altLang="zh-CN" sz="2400" dirty="0">
                <a:solidFill>
                  <a:prstClr val="black"/>
                </a:solidFill>
              </a:rPr>
              <a:t>utilizes</a:t>
            </a:r>
            <a:r>
              <a:rPr lang="zh-CN" altLang="zh-CN" sz="2400" dirty="0">
                <a:solidFill>
                  <a:prstClr val="black"/>
                </a:solidFill>
              </a:rPr>
              <a:t> </a:t>
            </a:r>
            <a:r>
              <a:rPr lang="en-US" altLang="zh-CN" sz="2400" dirty="0">
                <a:solidFill>
                  <a:prstClr val="black"/>
                </a:solidFill>
              </a:rPr>
              <a:t>strings;</a:t>
            </a:r>
            <a:r>
              <a:rPr lang="zh-CN" altLang="en-US" sz="2400" dirty="0">
                <a:solidFill>
                  <a:prstClr val="black"/>
                </a:solidFill>
              </a:rPr>
              <a:t> </a:t>
            </a:r>
            <a:r>
              <a:rPr lang="en-US" altLang="zh-CN" sz="2400" dirty="0">
                <a:solidFill>
                  <a:prstClr val="black"/>
                </a:solidFill>
              </a:rPr>
              <a:t>context</a:t>
            </a:r>
            <a:r>
              <a:rPr lang="zh-CN" altLang="en-US" sz="2400" dirty="0">
                <a:solidFill>
                  <a:prstClr val="black"/>
                </a:solidFill>
              </a:rPr>
              <a:t> </a:t>
            </a:r>
            <a:r>
              <a:rPr lang="en-US" altLang="zh-CN" sz="2400" dirty="0">
                <a:solidFill>
                  <a:prstClr val="black"/>
                </a:solidFill>
              </a:rPr>
              <a:t>words;</a:t>
            </a:r>
            <a:r>
              <a:rPr lang="zh-CN" altLang="en-US" sz="2400" dirty="0">
                <a:solidFill>
                  <a:prstClr val="black"/>
                </a:solidFill>
              </a:rPr>
              <a:t> </a:t>
            </a:r>
            <a:r>
              <a:rPr lang="en-US" altLang="zh-CN" sz="2400" dirty="0">
                <a:solidFill>
                  <a:prstClr val="black"/>
                </a:solidFill>
              </a:rPr>
              <a:t>entity</a:t>
            </a:r>
            <a:r>
              <a:rPr lang="zh-CN" altLang="en-US" sz="2400" dirty="0">
                <a:solidFill>
                  <a:prstClr val="black"/>
                </a:solidFill>
              </a:rPr>
              <a:t> </a:t>
            </a:r>
            <a:r>
              <a:rPr lang="en-US" altLang="zh-CN" sz="2400" dirty="0">
                <a:solidFill>
                  <a:prstClr val="black"/>
                </a:solidFill>
              </a:rPr>
              <a:t>argument</a:t>
            </a:r>
            <a:r>
              <a:rPr lang="zh-CN" altLang="en-US" sz="2400" dirty="0">
                <a:solidFill>
                  <a:prstClr val="black"/>
                </a:solidFill>
              </a:rPr>
              <a:t> </a:t>
            </a:r>
            <a:r>
              <a:rPr lang="en-US" altLang="zh-CN" sz="2400" dirty="0">
                <a:solidFill>
                  <a:prstClr val="black"/>
                </a:solidFill>
              </a:rPr>
              <a:t>to</a:t>
            </a:r>
            <a:r>
              <a:rPr lang="zh-CN" altLang="en-US" sz="2400" dirty="0">
                <a:solidFill>
                  <a:prstClr val="black"/>
                </a:solidFill>
              </a:rPr>
              <a:t> </a:t>
            </a:r>
            <a:r>
              <a:rPr lang="en-US" altLang="zh-CN" sz="2400" dirty="0">
                <a:solidFill>
                  <a:prstClr val="black"/>
                </a:solidFill>
              </a:rPr>
              <a:t>cluster</a:t>
            </a:r>
            <a:r>
              <a:rPr lang="zh-CN" altLang="en-US" sz="2400" dirty="0">
                <a:solidFill>
                  <a:prstClr val="black"/>
                </a:solidFill>
              </a:rPr>
              <a:t> </a:t>
            </a:r>
            <a:r>
              <a:rPr lang="en-US" altLang="zh-CN" sz="2400" dirty="0">
                <a:solidFill>
                  <a:prstClr val="black"/>
                </a:solidFill>
              </a:rPr>
              <a:t>synonymous</a:t>
            </a:r>
            <a:r>
              <a:rPr lang="zh-CN" altLang="en-US" sz="2400" dirty="0">
                <a:solidFill>
                  <a:prstClr val="black"/>
                </a:solidFill>
              </a:rPr>
              <a:t> </a:t>
            </a:r>
            <a:r>
              <a:rPr lang="en-US" altLang="zh-CN" sz="2400" dirty="0">
                <a:solidFill>
                  <a:prstClr val="black"/>
                </a:solidFill>
              </a:rPr>
              <a:t>relation</a:t>
            </a:r>
            <a:r>
              <a:rPr lang="zh-CN" altLang="en-US" sz="2400" dirty="0">
                <a:solidFill>
                  <a:prstClr val="black"/>
                </a:solidFill>
              </a:rPr>
              <a:t> </a:t>
            </a:r>
            <a:r>
              <a:rPr lang="en-US" altLang="zh-CN" sz="2400" dirty="0">
                <a:solidFill>
                  <a:prstClr val="black"/>
                </a:solidFill>
              </a:rPr>
              <a:t>phrases</a:t>
            </a:r>
          </a:p>
          <a:p>
            <a:pPr lvl="1"/>
            <a:r>
              <a:rPr lang="en-US" altLang="zh-CN" sz="2400" dirty="0">
                <a:solidFill>
                  <a:prstClr val="black"/>
                </a:solidFill>
              </a:rPr>
              <a:t>String similarity and distribution similarity may be insufficient to resolve two relation phrases; type information is particular helpful in such case</a:t>
            </a:r>
          </a:p>
          <a:p>
            <a:r>
              <a:rPr lang="en-US" altLang="zh-CN" sz="2400" dirty="0">
                <a:solidFill>
                  <a:prstClr val="black"/>
                </a:solidFill>
              </a:rPr>
              <a:t>We propose to leverage</a:t>
            </a:r>
            <a:r>
              <a:rPr lang="zh-CN" altLang="en-US" sz="2400" dirty="0">
                <a:solidFill>
                  <a:prstClr val="black"/>
                </a:solidFill>
              </a:rPr>
              <a:t> </a:t>
            </a:r>
            <a:r>
              <a:rPr lang="en-US" altLang="zh-CN" sz="2400" dirty="0">
                <a:solidFill>
                  <a:srgbClr val="C0504D"/>
                </a:solidFill>
              </a:rPr>
              <a:t>type</a:t>
            </a:r>
            <a:r>
              <a:rPr lang="zh-CN" altLang="en-US" sz="2400" dirty="0">
                <a:solidFill>
                  <a:srgbClr val="C0504D"/>
                </a:solidFill>
              </a:rPr>
              <a:t> </a:t>
            </a:r>
            <a:r>
              <a:rPr lang="en-US" altLang="zh-CN" sz="2400" dirty="0">
                <a:solidFill>
                  <a:srgbClr val="C0504D"/>
                </a:solidFill>
              </a:rPr>
              <a:t>signature</a:t>
            </a:r>
            <a:r>
              <a:rPr lang="zh-CN" altLang="en-US" sz="2400" dirty="0">
                <a:solidFill>
                  <a:srgbClr val="C0504D"/>
                </a:solidFill>
              </a:rPr>
              <a:t> </a:t>
            </a:r>
            <a:r>
              <a:rPr lang="en-US" altLang="zh-CN" sz="2400" dirty="0">
                <a:solidFill>
                  <a:srgbClr val="C0504D"/>
                </a:solidFill>
              </a:rPr>
              <a:t>of</a:t>
            </a:r>
            <a:r>
              <a:rPr lang="zh-CN" altLang="en-US" sz="2400" dirty="0">
                <a:solidFill>
                  <a:srgbClr val="C0504D"/>
                </a:solidFill>
              </a:rPr>
              <a:t> </a:t>
            </a:r>
            <a:r>
              <a:rPr lang="en-US" altLang="zh-CN" sz="2400" dirty="0">
                <a:solidFill>
                  <a:srgbClr val="C0504D"/>
                </a:solidFill>
              </a:rPr>
              <a:t>relation</a:t>
            </a:r>
            <a:r>
              <a:rPr lang="zh-CN" altLang="en-US" sz="2400" dirty="0">
                <a:solidFill>
                  <a:srgbClr val="C0504D"/>
                </a:solidFill>
              </a:rPr>
              <a:t> </a:t>
            </a:r>
            <a:r>
              <a:rPr lang="en-US" altLang="zh-CN" sz="2400" dirty="0">
                <a:solidFill>
                  <a:srgbClr val="C0504D"/>
                </a:solidFill>
              </a:rPr>
              <a:t>phrase</a:t>
            </a:r>
            <a:r>
              <a:rPr lang="zh-CN" altLang="en-US" sz="2400" dirty="0">
                <a:solidFill>
                  <a:prstClr val="black"/>
                </a:solidFill>
              </a:rPr>
              <a:t>, </a:t>
            </a:r>
            <a:r>
              <a:rPr lang="en-US" altLang="zh-CN" sz="2400" dirty="0">
                <a:solidFill>
                  <a:prstClr val="black"/>
                </a:solidFill>
              </a:rPr>
              <a:t>and</a:t>
            </a:r>
            <a:r>
              <a:rPr lang="zh-CN" altLang="en-US" sz="2400" dirty="0">
                <a:solidFill>
                  <a:prstClr val="black"/>
                </a:solidFill>
              </a:rPr>
              <a:t> </a:t>
            </a:r>
            <a:r>
              <a:rPr lang="en-US" altLang="zh-CN" sz="2400" dirty="0">
                <a:solidFill>
                  <a:prstClr val="black"/>
                </a:solidFill>
              </a:rPr>
              <a:t>propose</a:t>
            </a:r>
            <a:r>
              <a:rPr lang="zh-CN" altLang="en-US" sz="2400" dirty="0">
                <a:solidFill>
                  <a:prstClr val="black"/>
                </a:solidFill>
              </a:rPr>
              <a:t> </a:t>
            </a:r>
            <a:r>
              <a:rPr lang="en-US" altLang="zh-CN" sz="2400" dirty="0">
                <a:solidFill>
                  <a:prstClr val="black"/>
                </a:solidFill>
              </a:rPr>
              <a:t>a</a:t>
            </a:r>
            <a:r>
              <a:rPr lang="zh-CN" altLang="en-US" sz="2400" dirty="0">
                <a:solidFill>
                  <a:prstClr val="black"/>
                </a:solidFill>
              </a:rPr>
              <a:t> </a:t>
            </a:r>
            <a:r>
              <a:rPr lang="en-US" altLang="zh-CN" sz="2400" dirty="0">
                <a:solidFill>
                  <a:prstClr val="black"/>
                </a:solidFill>
              </a:rPr>
              <a:t>general</a:t>
            </a:r>
            <a:r>
              <a:rPr lang="zh-CN" altLang="en-US" sz="2400" dirty="0">
                <a:solidFill>
                  <a:prstClr val="black"/>
                </a:solidFill>
              </a:rPr>
              <a:t> </a:t>
            </a:r>
            <a:r>
              <a:rPr lang="en-US" altLang="zh-CN" sz="2400" dirty="0">
                <a:solidFill>
                  <a:prstClr val="black"/>
                </a:solidFill>
              </a:rPr>
              <a:t>relation</a:t>
            </a:r>
            <a:r>
              <a:rPr lang="zh-CN" altLang="en-US" sz="2400" dirty="0">
                <a:solidFill>
                  <a:prstClr val="black"/>
                </a:solidFill>
              </a:rPr>
              <a:t> </a:t>
            </a:r>
            <a:r>
              <a:rPr lang="en-US" altLang="zh-CN" sz="2400" dirty="0">
                <a:solidFill>
                  <a:prstClr val="black"/>
                </a:solidFill>
              </a:rPr>
              <a:t>phrase</a:t>
            </a:r>
            <a:r>
              <a:rPr lang="zh-CN" altLang="en-US" sz="2400" dirty="0">
                <a:solidFill>
                  <a:prstClr val="black"/>
                </a:solidFill>
              </a:rPr>
              <a:t> </a:t>
            </a:r>
            <a:r>
              <a:rPr lang="en-US" altLang="zh-CN" sz="2400" dirty="0">
                <a:solidFill>
                  <a:prstClr val="black"/>
                </a:solidFill>
              </a:rPr>
              <a:t>clustering</a:t>
            </a:r>
            <a:r>
              <a:rPr lang="zh-CN" altLang="en-US" sz="2400" dirty="0">
                <a:solidFill>
                  <a:prstClr val="black"/>
                </a:solidFill>
              </a:rPr>
              <a:t> </a:t>
            </a:r>
            <a:r>
              <a:rPr lang="en-US" altLang="zh-CN" sz="2400" dirty="0">
                <a:solidFill>
                  <a:prstClr val="black"/>
                </a:solidFill>
              </a:rPr>
              <a:t>method</a:t>
            </a:r>
            <a:r>
              <a:rPr lang="zh-CN" altLang="en-US" sz="2400" dirty="0">
                <a:solidFill>
                  <a:prstClr val="black"/>
                </a:solidFill>
              </a:rPr>
              <a:t> </a:t>
            </a:r>
            <a:r>
              <a:rPr lang="en-US" altLang="zh-CN" sz="2400" dirty="0">
                <a:solidFill>
                  <a:prstClr val="black"/>
                </a:solidFill>
              </a:rPr>
              <a:t>to</a:t>
            </a:r>
            <a:r>
              <a:rPr lang="zh-CN" altLang="en-US" sz="2400" dirty="0">
                <a:solidFill>
                  <a:srgbClr val="C0504D"/>
                </a:solidFill>
              </a:rPr>
              <a:t> </a:t>
            </a:r>
            <a:r>
              <a:rPr lang="en-US" altLang="zh-CN" sz="2400" dirty="0">
                <a:solidFill>
                  <a:srgbClr val="C0504D"/>
                </a:solidFill>
              </a:rPr>
              <a:t>incorporate</a:t>
            </a:r>
            <a:r>
              <a:rPr lang="zh-CN" altLang="en-US" sz="2400" dirty="0">
                <a:solidFill>
                  <a:srgbClr val="C0504D"/>
                </a:solidFill>
              </a:rPr>
              <a:t> </a:t>
            </a:r>
            <a:r>
              <a:rPr lang="en-US" altLang="zh-CN" sz="2400" dirty="0">
                <a:solidFill>
                  <a:srgbClr val="C0504D"/>
                </a:solidFill>
              </a:rPr>
              <a:t>different</a:t>
            </a:r>
            <a:r>
              <a:rPr lang="zh-CN" altLang="en-US" sz="2400" dirty="0">
                <a:solidFill>
                  <a:srgbClr val="C0504D"/>
                </a:solidFill>
              </a:rPr>
              <a:t> </a:t>
            </a:r>
            <a:r>
              <a:rPr lang="en-US" altLang="zh-CN" sz="2400" dirty="0">
                <a:solidFill>
                  <a:srgbClr val="C0504D"/>
                </a:solidFill>
              </a:rPr>
              <a:t>features</a:t>
            </a:r>
          </a:p>
          <a:p>
            <a:pPr lvl="1"/>
            <a:r>
              <a:rPr lang="en-US" sz="2400" dirty="0">
                <a:solidFill>
                  <a:srgbClr val="000000"/>
                </a:solidFill>
              </a:rPr>
              <a:t>Two relation phrases tend to have similar cluster memberships, if they have similar (1) strings; (2) context words; and (3) left and right argument type indicators</a:t>
            </a:r>
          </a:p>
          <a:p>
            <a:r>
              <a:rPr lang="en-US" altLang="zh-CN" sz="2400" dirty="0">
                <a:solidFill>
                  <a:srgbClr val="000000"/>
                </a:solidFill>
                <a:sym typeface="Wingdings"/>
              </a:rPr>
              <a:t>Relation phrase clustering is further</a:t>
            </a:r>
            <a:r>
              <a:rPr lang="zh-CN" altLang="en-US" sz="2400" dirty="0">
                <a:solidFill>
                  <a:srgbClr val="000000"/>
                </a:solidFill>
                <a:sym typeface="Wingdings"/>
              </a:rPr>
              <a:t> </a:t>
            </a:r>
            <a:r>
              <a:rPr lang="en-US" altLang="zh-CN" sz="2400" dirty="0">
                <a:solidFill>
                  <a:srgbClr val="000000"/>
                </a:solidFill>
                <a:sym typeface="Wingdings"/>
              </a:rPr>
              <a:t>integrated</a:t>
            </a:r>
            <a:r>
              <a:rPr lang="zh-CN" altLang="en-US" sz="2400" dirty="0">
                <a:solidFill>
                  <a:srgbClr val="000000"/>
                </a:solidFill>
                <a:sym typeface="Wingdings"/>
              </a:rPr>
              <a:t> </a:t>
            </a:r>
            <a:r>
              <a:rPr lang="en-US" altLang="zh-CN" sz="2400" dirty="0">
                <a:solidFill>
                  <a:srgbClr val="000000"/>
                </a:solidFill>
                <a:sym typeface="Wingdings"/>
              </a:rPr>
              <a:t>with</a:t>
            </a:r>
            <a:r>
              <a:rPr lang="zh-CN" altLang="en-US" sz="2400" dirty="0">
                <a:solidFill>
                  <a:srgbClr val="000000"/>
                </a:solidFill>
                <a:sym typeface="Wingdings"/>
              </a:rPr>
              <a:t> </a:t>
            </a:r>
            <a:r>
              <a:rPr lang="en-US" altLang="zh-CN" sz="2400" dirty="0">
                <a:solidFill>
                  <a:srgbClr val="000000"/>
                </a:solidFill>
                <a:sym typeface="Wingdings"/>
              </a:rPr>
              <a:t>the</a:t>
            </a:r>
            <a:r>
              <a:rPr lang="zh-CN" altLang="en-US" sz="2400" dirty="0">
                <a:solidFill>
                  <a:srgbClr val="000000"/>
                </a:solidFill>
                <a:sym typeface="Wingdings"/>
              </a:rPr>
              <a:t> </a:t>
            </a:r>
            <a:r>
              <a:rPr lang="en-US" altLang="zh-CN" sz="2400" dirty="0">
                <a:solidFill>
                  <a:srgbClr val="000000"/>
                </a:solidFill>
                <a:sym typeface="Wingdings"/>
              </a:rPr>
              <a:t>graph-based</a:t>
            </a:r>
            <a:r>
              <a:rPr lang="zh-CN" altLang="en-US" sz="2400" dirty="0">
                <a:solidFill>
                  <a:srgbClr val="000000"/>
                </a:solidFill>
                <a:sym typeface="Wingdings"/>
              </a:rPr>
              <a:t> </a:t>
            </a:r>
            <a:r>
              <a:rPr lang="en-US" altLang="zh-CN" sz="2400" dirty="0">
                <a:solidFill>
                  <a:srgbClr val="000000"/>
                </a:solidFill>
                <a:sym typeface="Wingdings"/>
              </a:rPr>
              <a:t>type</a:t>
            </a:r>
            <a:r>
              <a:rPr lang="zh-CN" altLang="en-US" sz="2400" dirty="0">
                <a:solidFill>
                  <a:srgbClr val="000000"/>
                </a:solidFill>
                <a:sym typeface="Wingdings"/>
              </a:rPr>
              <a:t> </a:t>
            </a:r>
            <a:r>
              <a:rPr lang="en-US" altLang="zh-CN" sz="2400" dirty="0">
                <a:solidFill>
                  <a:srgbClr val="000000"/>
                </a:solidFill>
                <a:sym typeface="Wingdings"/>
              </a:rPr>
              <a:t>propagation</a:t>
            </a:r>
            <a:r>
              <a:rPr lang="zh-CN" altLang="en-US" sz="2400" dirty="0">
                <a:solidFill>
                  <a:srgbClr val="000000"/>
                </a:solidFill>
                <a:sym typeface="Wingdings"/>
              </a:rPr>
              <a:t> </a:t>
            </a:r>
            <a:r>
              <a:rPr lang="en-US" altLang="zh-CN" sz="2400" dirty="0">
                <a:solidFill>
                  <a:srgbClr val="000000"/>
                </a:solidFill>
                <a:sym typeface="Wingdings"/>
              </a:rPr>
              <a:t>in</a:t>
            </a:r>
            <a:r>
              <a:rPr lang="zh-CN" altLang="en-US" sz="2400" dirty="0">
                <a:solidFill>
                  <a:srgbClr val="000000"/>
                </a:solidFill>
                <a:sym typeface="Wingdings"/>
              </a:rPr>
              <a:t> </a:t>
            </a:r>
            <a:r>
              <a:rPr lang="en-US" altLang="zh-CN" sz="2400" dirty="0">
                <a:solidFill>
                  <a:srgbClr val="000000"/>
                </a:solidFill>
                <a:sym typeface="Wingdings"/>
              </a:rPr>
              <a:t>a</a:t>
            </a:r>
            <a:r>
              <a:rPr lang="zh-CN" altLang="en-US" sz="2400" dirty="0">
                <a:solidFill>
                  <a:srgbClr val="000000"/>
                </a:solidFill>
                <a:sym typeface="Wingdings"/>
              </a:rPr>
              <a:t> </a:t>
            </a:r>
            <a:r>
              <a:rPr lang="en-US" altLang="zh-CN" sz="2400" dirty="0">
                <a:solidFill>
                  <a:srgbClr val="000000"/>
                </a:solidFill>
                <a:sym typeface="Wingdings"/>
              </a:rPr>
              <a:t>mutually</a:t>
            </a:r>
            <a:r>
              <a:rPr lang="zh-CN" altLang="en-US" sz="2400" dirty="0">
                <a:solidFill>
                  <a:srgbClr val="000000"/>
                </a:solidFill>
                <a:sym typeface="Wingdings"/>
              </a:rPr>
              <a:t> </a:t>
            </a:r>
            <a:r>
              <a:rPr lang="en-US" altLang="zh-CN" sz="2400" dirty="0">
                <a:solidFill>
                  <a:srgbClr val="000000"/>
                </a:solidFill>
                <a:sym typeface="Wingdings"/>
              </a:rPr>
              <a:t>enhancing</a:t>
            </a:r>
            <a:r>
              <a:rPr lang="zh-CN" altLang="en-US" sz="2400" dirty="0">
                <a:solidFill>
                  <a:srgbClr val="000000"/>
                </a:solidFill>
                <a:sym typeface="Wingdings"/>
              </a:rPr>
              <a:t> </a:t>
            </a:r>
            <a:r>
              <a:rPr lang="en-US" altLang="zh-CN" sz="2400" dirty="0">
                <a:solidFill>
                  <a:srgbClr val="000000"/>
                </a:solidFill>
                <a:sym typeface="Wingdings"/>
              </a:rPr>
              <a:t>framework,</a:t>
            </a:r>
            <a:r>
              <a:rPr lang="zh-CN" altLang="en-US" sz="2400" dirty="0">
                <a:solidFill>
                  <a:srgbClr val="000000"/>
                </a:solidFill>
                <a:sym typeface="Wingdings"/>
              </a:rPr>
              <a:t> </a:t>
            </a:r>
            <a:r>
              <a:rPr lang="en-US" altLang="zh-CN" sz="2400" dirty="0">
                <a:solidFill>
                  <a:srgbClr val="000000"/>
                </a:solidFill>
                <a:sym typeface="Wingdings"/>
              </a:rPr>
              <a:t>based</a:t>
            </a:r>
            <a:r>
              <a:rPr lang="zh-CN" altLang="en-US" sz="2400" dirty="0">
                <a:solidFill>
                  <a:srgbClr val="000000"/>
                </a:solidFill>
                <a:sym typeface="Wingdings"/>
              </a:rPr>
              <a:t> </a:t>
            </a:r>
            <a:r>
              <a:rPr lang="en-US" altLang="zh-CN" sz="2400" dirty="0">
                <a:solidFill>
                  <a:srgbClr val="000000"/>
                </a:solidFill>
                <a:sym typeface="Wingdings"/>
              </a:rPr>
              <a:t>on</a:t>
            </a:r>
            <a:r>
              <a:rPr lang="zh-CN" altLang="en-US" sz="2400" dirty="0">
                <a:solidFill>
                  <a:srgbClr val="000000"/>
                </a:solidFill>
                <a:sym typeface="Wingdings"/>
              </a:rPr>
              <a:t> </a:t>
            </a:r>
            <a:r>
              <a:rPr lang="en-US" altLang="zh-CN" sz="2400" dirty="0">
                <a:solidFill>
                  <a:srgbClr val="000000"/>
                </a:solidFill>
                <a:sym typeface="Wingdings"/>
              </a:rPr>
              <a:t>following</a:t>
            </a:r>
            <a:r>
              <a:rPr lang="zh-CN" altLang="en-US" sz="2400" dirty="0">
                <a:solidFill>
                  <a:srgbClr val="000000"/>
                </a:solidFill>
                <a:sym typeface="Wingdings"/>
              </a:rPr>
              <a:t> </a:t>
            </a:r>
            <a:r>
              <a:rPr lang="en-US" altLang="zh-CN" sz="2400" dirty="0">
                <a:solidFill>
                  <a:srgbClr val="000000"/>
                </a:solidFill>
                <a:sym typeface="Wingdings"/>
              </a:rPr>
              <a:t>hypothesis</a:t>
            </a:r>
            <a:endParaRPr lang="en-US" altLang="zh-CN" sz="2400" dirty="0">
              <a:solidFill>
                <a:srgbClr val="7030A0"/>
              </a:solidFill>
            </a:endParaRPr>
          </a:p>
          <a:p>
            <a:pPr marL="0" indent="0">
              <a:buNone/>
            </a:pPr>
            <a:endParaRPr lang="en-US" altLang="zh-CN" sz="2400" dirty="0"/>
          </a:p>
        </p:txBody>
      </p:sp>
    </p:spTree>
    <p:extLst>
      <p:ext uri="{BB962C8B-B14F-4D97-AF65-F5344CB8AC3E}">
        <p14:creationId xmlns:p14="http://schemas.microsoft.com/office/powerpoint/2010/main" val="1877464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sz="4000" b="1" dirty="0"/>
              <a:t>RP Clustering: </a:t>
            </a:r>
            <a:r>
              <a:rPr lang="en-US" sz="4000" b="1" dirty="0"/>
              <a:t>Type Signature Consistency</a:t>
            </a:r>
            <a:endParaRPr lang="en-US" altLang="en-US" sz="4000" b="1" kern="0" dirty="0"/>
          </a:p>
        </p:txBody>
      </p:sp>
      <p:sp>
        <p:nvSpPr>
          <p:cNvPr id="3" name="Content Placeholder 2"/>
          <p:cNvSpPr>
            <a:spLocks noGrp="1"/>
          </p:cNvSpPr>
          <p:nvPr>
            <p:ph idx="1"/>
          </p:nvPr>
        </p:nvSpPr>
        <p:spPr>
          <a:xfrm>
            <a:off x="614710" y="1195585"/>
            <a:ext cx="10971549" cy="3367624"/>
          </a:xfrm>
        </p:spPr>
        <p:txBody>
          <a:bodyPr/>
          <a:lstStyle/>
          <a:p>
            <a:r>
              <a:rPr lang="en-US" altLang="zh-CN" sz="2400" dirty="0"/>
              <a:t>Observation:</a:t>
            </a:r>
            <a:r>
              <a:rPr lang="zh-CN" altLang="en-US" sz="2400" dirty="0"/>
              <a:t> </a:t>
            </a:r>
            <a:r>
              <a:rPr lang="en-US" altLang="zh-CN" sz="2400" dirty="0"/>
              <a:t>many</a:t>
            </a:r>
            <a:r>
              <a:rPr lang="zh-CN" altLang="en-US" sz="2400" dirty="0"/>
              <a:t> </a:t>
            </a:r>
            <a:r>
              <a:rPr lang="en-US" altLang="zh-CN" sz="2400" dirty="0"/>
              <a:t>relation</a:t>
            </a:r>
            <a:r>
              <a:rPr lang="zh-CN" altLang="en-US" sz="2400" dirty="0"/>
              <a:t> </a:t>
            </a:r>
            <a:r>
              <a:rPr lang="en-US" altLang="zh-CN" sz="2400" dirty="0"/>
              <a:t>phrases</a:t>
            </a:r>
            <a:r>
              <a:rPr lang="zh-CN" altLang="en-US" sz="2400" dirty="0"/>
              <a:t> </a:t>
            </a:r>
            <a:r>
              <a:rPr lang="en-US" altLang="zh-CN" sz="2400" dirty="0"/>
              <a:t>have</a:t>
            </a:r>
            <a:r>
              <a:rPr lang="zh-CN" altLang="en-US" sz="2400" dirty="0"/>
              <a:t> </a:t>
            </a:r>
            <a:r>
              <a:rPr lang="en-US" altLang="zh-CN" sz="2400" dirty="0"/>
              <a:t>very</a:t>
            </a:r>
            <a:r>
              <a:rPr lang="zh-CN" altLang="en-US" sz="2400" dirty="0"/>
              <a:t> </a:t>
            </a:r>
            <a:r>
              <a:rPr lang="en-US" altLang="zh-CN" sz="2400" dirty="0"/>
              <a:t>few</a:t>
            </a:r>
            <a:r>
              <a:rPr lang="zh-CN" altLang="en-US" sz="2400" dirty="0"/>
              <a:t> </a:t>
            </a:r>
            <a:r>
              <a:rPr lang="en-US" altLang="zh-CN" sz="2400" dirty="0"/>
              <a:t>occurrences</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corpus</a:t>
            </a:r>
          </a:p>
          <a:p>
            <a:pPr lvl="1"/>
            <a:r>
              <a:rPr lang="en-US" altLang="zh-CN" sz="2100" dirty="0">
                <a:solidFill>
                  <a:schemeClr val="accent2"/>
                </a:solidFill>
              </a:rPr>
              <a:t>~37% </a:t>
            </a:r>
            <a:r>
              <a:rPr lang="en-US" altLang="zh-CN" sz="2100" dirty="0"/>
              <a:t>relation phrases have  </a:t>
            </a:r>
            <a:r>
              <a:rPr lang="en-US" altLang="zh-CN" sz="2100" dirty="0">
                <a:solidFill>
                  <a:srgbClr val="C0504D"/>
                </a:solidFill>
              </a:rPr>
              <a:t>&lt; 3</a:t>
            </a:r>
            <a:r>
              <a:rPr lang="zh-CN" altLang="en-US" sz="2100" dirty="0">
                <a:solidFill>
                  <a:srgbClr val="C0504D"/>
                </a:solidFill>
              </a:rPr>
              <a:t> </a:t>
            </a:r>
            <a:r>
              <a:rPr lang="en-US" altLang="zh-CN" sz="2100" dirty="0"/>
              <a:t>unique</a:t>
            </a:r>
            <a:r>
              <a:rPr lang="zh-CN" altLang="en-US" sz="2100" dirty="0"/>
              <a:t> </a:t>
            </a:r>
            <a:r>
              <a:rPr lang="en-US" altLang="zh-CN" sz="2100" dirty="0"/>
              <a:t>entity</a:t>
            </a:r>
            <a:r>
              <a:rPr lang="zh-CN" altLang="en-US" sz="2100" dirty="0"/>
              <a:t> </a:t>
            </a:r>
            <a:r>
              <a:rPr lang="en-US" altLang="zh-CN" sz="2100" dirty="0"/>
              <a:t>surface</a:t>
            </a:r>
            <a:r>
              <a:rPr lang="zh-CN" altLang="en-US" sz="2100" dirty="0"/>
              <a:t> </a:t>
            </a:r>
            <a:r>
              <a:rPr lang="en-US" altLang="zh-CN" sz="2100" dirty="0"/>
              <a:t>names</a:t>
            </a:r>
            <a:r>
              <a:rPr lang="zh-CN" altLang="en-US" sz="2100" dirty="0"/>
              <a:t> </a:t>
            </a:r>
            <a:r>
              <a:rPr lang="en-US" altLang="zh-CN" sz="2100" dirty="0"/>
              <a:t>(in</a:t>
            </a:r>
            <a:r>
              <a:rPr lang="zh-CN" altLang="en-US" sz="2100" dirty="0"/>
              <a:t> </a:t>
            </a:r>
            <a:r>
              <a:rPr lang="en-US" altLang="zh-CN" sz="2100" dirty="0"/>
              <a:t>right</a:t>
            </a:r>
            <a:r>
              <a:rPr lang="zh-CN" altLang="en-US" sz="2100" dirty="0"/>
              <a:t> </a:t>
            </a:r>
            <a:r>
              <a:rPr lang="en-US" altLang="zh-CN" sz="2100" dirty="0"/>
              <a:t>or</a:t>
            </a:r>
            <a:r>
              <a:rPr lang="zh-CN" altLang="en-US" sz="2100" dirty="0"/>
              <a:t> </a:t>
            </a:r>
            <a:r>
              <a:rPr lang="en-US" altLang="zh-CN" sz="2100" dirty="0"/>
              <a:t>left</a:t>
            </a:r>
            <a:r>
              <a:rPr lang="zh-CN" altLang="en-US" sz="2100" dirty="0"/>
              <a:t> </a:t>
            </a:r>
            <a:r>
              <a:rPr lang="en-US" altLang="zh-CN" sz="2100" dirty="0"/>
              <a:t>arguments)</a:t>
            </a:r>
            <a:endParaRPr lang="en-US" altLang="zh-CN" sz="1300" dirty="0"/>
          </a:p>
          <a:p>
            <a:pPr marL="609555" lvl="1" indent="0">
              <a:buNone/>
            </a:pPr>
            <a:endParaRPr lang="en-US" altLang="zh-CN" sz="700" dirty="0">
              <a:sym typeface="Wingdings"/>
            </a:endParaRPr>
          </a:p>
          <a:p>
            <a:pPr marL="609555" lvl="1" indent="0">
              <a:buNone/>
            </a:pPr>
            <a:r>
              <a:rPr lang="en-US" altLang="zh-CN" sz="2400" dirty="0">
                <a:sym typeface="Wingdings"/>
              </a:rPr>
              <a:t></a:t>
            </a:r>
            <a:r>
              <a:rPr lang="zh-CN" altLang="en-US" sz="2400" dirty="0">
                <a:sym typeface="Wingdings"/>
              </a:rPr>
              <a:t> </a:t>
            </a:r>
            <a:r>
              <a:rPr lang="en-US" altLang="zh-CN" sz="2400" dirty="0">
                <a:sym typeface="Wingdings"/>
              </a:rPr>
              <a:t>Hard</a:t>
            </a:r>
            <a:r>
              <a:rPr lang="zh-CN" altLang="en-US" sz="2400" dirty="0">
                <a:sym typeface="Wingdings"/>
              </a:rPr>
              <a:t> </a:t>
            </a:r>
            <a:r>
              <a:rPr lang="en-US" altLang="zh-CN" sz="2400" dirty="0">
                <a:sym typeface="Wingdings"/>
              </a:rPr>
              <a:t>to</a:t>
            </a:r>
            <a:r>
              <a:rPr lang="zh-CN" altLang="en-US" sz="2400" dirty="0">
                <a:sym typeface="Wingdings"/>
              </a:rPr>
              <a:t> </a:t>
            </a:r>
            <a:r>
              <a:rPr lang="en-US" altLang="zh-CN" sz="2400" dirty="0">
                <a:sym typeface="Wingdings"/>
              </a:rPr>
              <a:t>model</a:t>
            </a:r>
            <a:r>
              <a:rPr lang="zh-CN" altLang="en-US" sz="2400" dirty="0">
                <a:sym typeface="Wingdings"/>
              </a:rPr>
              <a:t> </a:t>
            </a:r>
            <a:r>
              <a:rPr lang="en-US" altLang="zh-CN" sz="2400" dirty="0">
                <a:sym typeface="Wingdings"/>
              </a:rPr>
              <a:t>their</a:t>
            </a:r>
            <a:r>
              <a:rPr lang="zh-CN" altLang="en-US" sz="2400" dirty="0">
                <a:sym typeface="Wingdings"/>
              </a:rPr>
              <a:t> </a:t>
            </a:r>
            <a:r>
              <a:rPr lang="en-US" altLang="zh-CN" sz="2400" dirty="0">
                <a:sym typeface="Wingdings"/>
              </a:rPr>
              <a:t>type</a:t>
            </a:r>
            <a:r>
              <a:rPr lang="zh-CN" altLang="en-US" sz="2400" dirty="0">
                <a:sym typeface="Wingdings"/>
              </a:rPr>
              <a:t> </a:t>
            </a:r>
            <a:r>
              <a:rPr lang="en-US" altLang="zh-CN" sz="2400" dirty="0">
                <a:sym typeface="Wingdings"/>
              </a:rPr>
              <a:t>signature</a:t>
            </a:r>
            <a:r>
              <a:rPr lang="zh-CN" altLang="en-US" sz="2400" dirty="0">
                <a:sym typeface="Wingdings"/>
              </a:rPr>
              <a:t> </a:t>
            </a:r>
            <a:r>
              <a:rPr lang="en-US" altLang="zh-CN" sz="2400" dirty="0">
                <a:sym typeface="Wingdings"/>
              </a:rPr>
              <a:t>based</a:t>
            </a:r>
            <a:r>
              <a:rPr lang="zh-CN" altLang="en-US" sz="2400" dirty="0">
                <a:sym typeface="Wingdings"/>
              </a:rPr>
              <a:t> </a:t>
            </a:r>
            <a:r>
              <a:rPr lang="en-US" altLang="zh-CN" sz="2400" dirty="0">
                <a:sym typeface="Wingdings"/>
              </a:rPr>
              <a:t>on</a:t>
            </a:r>
            <a:r>
              <a:rPr lang="zh-CN" altLang="en-US" sz="2400" dirty="0">
                <a:sym typeface="Wingdings"/>
              </a:rPr>
              <a:t> </a:t>
            </a:r>
            <a:r>
              <a:rPr lang="en-US" altLang="zh-CN" sz="2400" dirty="0">
                <a:sym typeface="Wingdings"/>
              </a:rPr>
              <a:t>aggregated</a:t>
            </a:r>
            <a:r>
              <a:rPr lang="zh-CN" altLang="en-US" sz="2400" dirty="0">
                <a:sym typeface="Wingdings"/>
              </a:rPr>
              <a:t> </a:t>
            </a:r>
            <a:r>
              <a:rPr lang="en-US" altLang="zh-CN" sz="2400" dirty="0">
                <a:sym typeface="Wingdings"/>
              </a:rPr>
              <a:t>co-occurrences</a:t>
            </a:r>
            <a:r>
              <a:rPr lang="zh-CN" altLang="en-US" sz="2400" dirty="0">
                <a:sym typeface="Wingdings"/>
              </a:rPr>
              <a:t> </a:t>
            </a:r>
            <a:r>
              <a:rPr lang="en-US" altLang="zh-CN" sz="2400" dirty="0">
                <a:sym typeface="Wingdings"/>
              </a:rPr>
              <a:t>with</a:t>
            </a:r>
            <a:r>
              <a:rPr lang="zh-CN" altLang="en-US" sz="2400" dirty="0">
                <a:sym typeface="Wingdings"/>
              </a:rPr>
              <a:t> </a:t>
            </a:r>
            <a:r>
              <a:rPr lang="en-US" altLang="zh-CN" sz="2400" dirty="0">
                <a:sym typeface="Wingdings"/>
              </a:rPr>
              <a:t>entity</a:t>
            </a:r>
            <a:r>
              <a:rPr lang="zh-CN" altLang="en-US" sz="2400" dirty="0">
                <a:sym typeface="Wingdings"/>
              </a:rPr>
              <a:t> </a:t>
            </a:r>
            <a:r>
              <a:rPr lang="en-US" altLang="zh-CN" sz="2400" dirty="0">
                <a:sym typeface="Wingdings"/>
              </a:rPr>
              <a:t>surface</a:t>
            </a:r>
            <a:r>
              <a:rPr lang="zh-CN" altLang="en-US" sz="2400" dirty="0">
                <a:sym typeface="Wingdings"/>
              </a:rPr>
              <a:t> </a:t>
            </a:r>
            <a:r>
              <a:rPr lang="en-US" altLang="zh-CN" sz="2400" dirty="0">
                <a:sym typeface="Wingdings"/>
              </a:rPr>
              <a:t>names</a:t>
            </a:r>
            <a:r>
              <a:rPr lang="zh-CN" altLang="en-US" sz="2400" dirty="0">
                <a:sym typeface="Wingdings"/>
              </a:rPr>
              <a:t> </a:t>
            </a:r>
            <a:r>
              <a:rPr lang="zh-CN" altLang="zh-CN" sz="2400" dirty="0">
                <a:sym typeface="Wingdings"/>
              </a:rPr>
              <a:t>(</a:t>
            </a:r>
            <a:r>
              <a:rPr lang="en-US" altLang="zh-CN" sz="2400" dirty="0">
                <a:sym typeface="Wingdings"/>
              </a:rPr>
              <a:t>i.e.,</a:t>
            </a:r>
            <a:r>
              <a:rPr lang="zh-CN" altLang="en-US" sz="2400" dirty="0">
                <a:sym typeface="Wingdings"/>
              </a:rPr>
              <a:t> </a:t>
            </a:r>
            <a:r>
              <a:rPr lang="en-US" altLang="zh-CN" sz="2400" dirty="0">
                <a:sym typeface="Wingdings"/>
              </a:rPr>
              <a:t>Hypothesis</a:t>
            </a:r>
            <a:r>
              <a:rPr lang="zh-CN" altLang="en-US" sz="2400" dirty="0">
                <a:sym typeface="Wingdings"/>
              </a:rPr>
              <a:t> </a:t>
            </a:r>
            <a:r>
              <a:rPr lang="en-US" altLang="zh-CN" sz="2400" dirty="0">
                <a:sym typeface="Wingdings"/>
              </a:rPr>
              <a:t>1)</a:t>
            </a:r>
            <a:endParaRPr lang="en-US" altLang="zh-CN" sz="2400" dirty="0"/>
          </a:p>
          <a:p>
            <a:pPr marL="200021" lvl="1" indent="0">
              <a:buNone/>
            </a:pPr>
            <a:endParaRPr lang="en-US" altLang="zh-CN" sz="1300" dirty="0"/>
          </a:p>
          <a:p>
            <a:r>
              <a:rPr lang="en-US" altLang="zh-CN" sz="2400" dirty="0"/>
              <a:t>Softly clustering synonymous relation phrases</a:t>
            </a:r>
            <a:r>
              <a:rPr lang="zh-CN" altLang="zh-CN" sz="2400" dirty="0"/>
              <a:t>:</a:t>
            </a:r>
            <a:endParaRPr lang="en-US" altLang="zh-CN" sz="2400" dirty="0"/>
          </a:p>
          <a:p>
            <a:pPr marL="609555" lvl="1" indent="0">
              <a:buNone/>
            </a:pPr>
            <a:r>
              <a:rPr lang="en-US" altLang="zh-CN" sz="2400" dirty="0">
                <a:sym typeface="Wingdings"/>
              </a:rPr>
              <a:t></a:t>
            </a:r>
            <a:r>
              <a:rPr lang="zh-CN" altLang="en-US" sz="2400" dirty="0">
                <a:sym typeface="Wingdings"/>
              </a:rPr>
              <a:t> </a:t>
            </a:r>
            <a:r>
              <a:rPr lang="en-US" altLang="zh-CN" sz="2400" dirty="0"/>
              <a:t>the type signatures of </a:t>
            </a:r>
            <a:r>
              <a:rPr lang="en-US" altLang="zh-CN" sz="2400" dirty="0">
                <a:solidFill>
                  <a:schemeClr val="accent2"/>
                </a:solidFill>
              </a:rPr>
              <a:t>frequent relation phrases</a:t>
            </a:r>
            <a:r>
              <a:rPr lang="en-US" altLang="zh-CN" sz="2400" dirty="0"/>
              <a:t> can help infer the type signatures of </a:t>
            </a:r>
            <a:r>
              <a:rPr lang="en-US" altLang="zh-CN" sz="2400" dirty="0">
                <a:solidFill>
                  <a:srgbClr val="C0504D"/>
                </a:solidFill>
              </a:rPr>
              <a:t>infrequent (sparse) ones</a:t>
            </a:r>
            <a:r>
              <a:rPr lang="en-US" altLang="zh-CN" sz="2400" dirty="0"/>
              <a:t> that have</a:t>
            </a:r>
            <a:r>
              <a:rPr lang="en-US" altLang="zh-CN" sz="2400" dirty="0">
                <a:solidFill>
                  <a:schemeClr val="accent6"/>
                </a:solidFill>
              </a:rPr>
              <a:t> </a:t>
            </a:r>
            <a:r>
              <a:rPr lang="en-US" altLang="zh-CN" sz="2400" dirty="0">
                <a:solidFill>
                  <a:srgbClr val="7030A0"/>
                </a:solidFill>
              </a:rPr>
              <a:t>similar cluster memberships</a:t>
            </a:r>
          </a:p>
          <a:p>
            <a:pPr marL="0" indent="0">
              <a:buNone/>
            </a:pPr>
            <a:endParaRPr lang="en-US" altLang="zh-CN" sz="2100" dirty="0"/>
          </a:p>
        </p:txBody>
      </p:sp>
      <p:sp>
        <p:nvSpPr>
          <p:cNvPr id="5" name="TextBox 4"/>
          <p:cNvSpPr txBox="1"/>
          <p:nvPr/>
        </p:nvSpPr>
        <p:spPr>
          <a:xfrm>
            <a:off x="728061" y="4716107"/>
            <a:ext cx="10452848" cy="1200329"/>
          </a:xfrm>
          <a:prstGeom prst="rect">
            <a:avLst/>
          </a:prstGeom>
          <a:noFill/>
        </p:spPr>
        <p:txBody>
          <a:bodyPr wrap="square" rtlCol="0">
            <a:spAutoFit/>
          </a:bodyPr>
          <a:lstStyle/>
          <a:p>
            <a:pPr defTabSz="457178"/>
            <a:r>
              <a:rPr lang="en-US" sz="2400" b="1" dirty="0">
                <a:solidFill>
                  <a:srgbClr val="000000"/>
                </a:solidFill>
              </a:rPr>
              <a:t>Hypothesis 3 (Type signature consistency):  </a:t>
            </a:r>
          </a:p>
          <a:p>
            <a:pPr marL="457178" lvl="1" defTabSz="457178"/>
            <a:r>
              <a:rPr lang="en-US" sz="2400" i="1" dirty="0">
                <a:solidFill>
                  <a:srgbClr val="000000"/>
                </a:solidFill>
              </a:rPr>
              <a:t>If two relation phrases have similar cluster memberships, the type indicators of their left and right arguments (type signature) tend to be similar, respectively.</a:t>
            </a:r>
            <a:endParaRPr lang="en-US" sz="2400" dirty="0">
              <a:solidFill>
                <a:srgbClr val="000000"/>
              </a:solidFill>
            </a:endParaRPr>
          </a:p>
        </p:txBody>
      </p:sp>
    </p:spTree>
    <p:extLst>
      <p:ext uri="{BB962C8B-B14F-4D97-AF65-F5344CB8AC3E}">
        <p14:creationId xmlns:p14="http://schemas.microsoft.com/office/powerpoint/2010/main" val="1806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fontScale="90000"/>
          </a:bodyPr>
          <a:lstStyle/>
          <a:p>
            <a:r>
              <a:rPr lang="en-US" dirty="0"/>
              <a:t>Information Extraction: Historical Evolution &amp; NLP</a:t>
            </a:r>
          </a:p>
        </p:txBody>
      </p:sp>
      <p:sp>
        <p:nvSpPr>
          <p:cNvPr id="3" name="Content Placeholder 2"/>
          <p:cNvSpPr>
            <a:spLocks noGrp="1"/>
          </p:cNvSpPr>
          <p:nvPr>
            <p:ph idx="1"/>
          </p:nvPr>
        </p:nvSpPr>
        <p:spPr>
          <a:xfrm>
            <a:off x="546274" y="1155072"/>
            <a:ext cx="11190004" cy="5281239"/>
          </a:xfrm>
        </p:spPr>
        <p:txBody>
          <a:bodyPr/>
          <a:lstStyle/>
          <a:p>
            <a:r>
              <a:rPr lang="en-US" dirty="0"/>
              <a:t>Early</a:t>
            </a:r>
            <a:r>
              <a:rPr lang="en-US" i="1" dirty="0"/>
              <a:t> </a:t>
            </a:r>
            <a:r>
              <a:rPr lang="en-US" b="1" i="1" dirty="0"/>
              <a:t>slot-filling</a:t>
            </a:r>
            <a:r>
              <a:rPr lang="en-US" i="1" dirty="0"/>
              <a:t>: </a:t>
            </a:r>
            <a:r>
              <a:rPr lang="en-US" dirty="0"/>
              <a:t>Extract over a pre-defined </a:t>
            </a:r>
            <a:r>
              <a:rPr lang="en-US" i="1" dirty="0"/>
              <a:t>template table </a:t>
            </a:r>
            <a:r>
              <a:rPr lang="en-US" dirty="0"/>
              <a:t>from unstructured text </a:t>
            </a:r>
          </a:p>
          <a:p>
            <a:pPr lvl="1"/>
            <a:r>
              <a:rPr lang="en-US" dirty="0"/>
              <a:t>Highly application dependent, not generalizable across different application settings</a:t>
            </a:r>
          </a:p>
          <a:p>
            <a:r>
              <a:rPr lang="en-US" dirty="0"/>
              <a:t>Later found: </a:t>
            </a:r>
            <a:r>
              <a:rPr lang="en-US" b="1" i="1" dirty="0"/>
              <a:t>named entity recognition </a:t>
            </a:r>
            <a:r>
              <a:rPr lang="en-US" dirty="0"/>
              <a:t>and </a:t>
            </a:r>
            <a:r>
              <a:rPr lang="en-US" b="1" i="1" dirty="0"/>
              <a:t>relationship extraction </a:t>
            </a:r>
            <a:r>
              <a:rPr lang="en-US" dirty="0"/>
              <a:t>were often used as </a:t>
            </a:r>
            <a:r>
              <a:rPr lang="en-US" i="1" dirty="0"/>
              <a:t>subtasks </a:t>
            </a:r>
            <a:r>
              <a:rPr lang="en-US" dirty="0"/>
              <a:t>of slot filling, and they are more crisply defined and template independent</a:t>
            </a:r>
          </a:p>
          <a:p>
            <a:r>
              <a:rPr lang="en-US" dirty="0"/>
              <a:t>Information extraction requires a pipeline of preprocessing tasks related to NLP</a:t>
            </a:r>
          </a:p>
          <a:p>
            <a:pPr lvl="1"/>
            <a:r>
              <a:rPr lang="en-US" i="1" dirty="0"/>
              <a:t>Tokenization and preprocessing (e.g., stemming)</a:t>
            </a:r>
          </a:p>
          <a:p>
            <a:pPr lvl="1"/>
            <a:r>
              <a:rPr lang="en-US" i="1" dirty="0"/>
              <a:t>Parts-of-speech tagging: </a:t>
            </a:r>
            <a:r>
              <a:rPr lang="en-US" dirty="0"/>
              <a:t>Each token is assigned to a part-of-speech tag</a:t>
            </a:r>
          </a:p>
          <a:p>
            <a:pPr lvl="2"/>
            <a:r>
              <a:rPr lang="en-US" dirty="0"/>
              <a:t>Many refined categorization of basic types, (e.g., Brown or Penn Treebank tags) </a:t>
            </a:r>
          </a:p>
          <a:p>
            <a:pPr lvl="3"/>
            <a:r>
              <a:rPr lang="en-US" dirty="0"/>
              <a:t>Ex. NN, NNP, and NNS represent singular, proper, and plural nouns respectively</a:t>
            </a:r>
          </a:p>
          <a:p>
            <a:pPr lvl="3"/>
            <a:r>
              <a:rPr lang="en-US" dirty="0"/>
              <a:t>Ex. VB (base form of a verb), VBD (its past tense)</a:t>
            </a:r>
          </a:p>
          <a:p>
            <a:pPr lvl="3"/>
            <a:r>
              <a:rPr lang="en-US" dirty="0"/>
              <a:t>Ex. DT (</a:t>
            </a:r>
            <a:r>
              <a:rPr lang="en-US" i="1" dirty="0"/>
              <a:t>determiners, </a:t>
            </a:r>
            <a:r>
              <a:rPr lang="en-US" dirty="0"/>
              <a:t>such as “</a:t>
            </a:r>
            <a:r>
              <a:rPr lang="en-US" i="1" dirty="0"/>
              <a:t>a</a:t>
            </a:r>
            <a:r>
              <a:rPr lang="en-US" dirty="0"/>
              <a:t>,” “</a:t>
            </a:r>
            <a:r>
              <a:rPr lang="en-US" i="1" dirty="0"/>
              <a:t>an</a:t>
            </a:r>
            <a:r>
              <a:rPr lang="en-US" dirty="0"/>
              <a:t>,” and “</a:t>
            </a:r>
            <a:r>
              <a:rPr lang="en-US" i="1" dirty="0"/>
              <a:t>the</a:t>
            </a:r>
            <a:r>
              <a:rPr lang="en-US" dirty="0"/>
              <a:t>”)</a:t>
            </a:r>
          </a:p>
          <a:p>
            <a:pPr lvl="2"/>
            <a:r>
              <a:rPr lang="en-US" dirty="0"/>
              <a:t>Ex.  “The/DT rabbit/NN ate/VBD the/DT carrot/NN”</a:t>
            </a:r>
          </a:p>
        </p:txBody>
      </p:sp>
    </p:spTree>
    <p:extLst>
      <p:ext uri="{BB962C8B-B14F-4D97-AF65-F5344CB8AC3E}">
        <p14:creationId xmlns:p14="http://schemas.microsoft.com/office/powerpoint/2010/main" val="1045215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kumimoji="1" lang="en-US" altLang="zh-CN" sz="4000" b="1" dirty="0"/>
              <a:t>RP Clustering: </a:t>
            </a:r>
            <a:r>
              <a:rPr lang="en-US" sz="4000" b="1" dirty="0"/>
              <a:t>Relation Phrase Similarity</a:t>
            </a:r>
            <a:endParaRPr lang="en-US" altLang="en-US" sz="4000" b="1" kern="0" dirty="0"/>
          </a:p>
        </p:txBody>
      </p:sp>
      <p:sp>
        <p:nvSpPr>
          <p:cNvPr id="3" name="Content Placeholder 2"/>
          <p:cNvSpPr>
            <a:spLocks noGrp="1"/>
          </p:cNvSpPr>
          <p:nvPr>
            <p:ph idx="1"/>
          </p:nvPr>
        </p:nvSpPr>
        <p:spPr>
          <a:xfrm>
            <a:off x="550191" y="1186792"/>
            <a:ext cx="10971549" cy="3015931"/>
          </a:xfrm>
        </p:spPr>
        <p:txBody>
          <a:bodyPr/>
          <a:lstStyle/>
          <a:p>
            <a:pPr defTabSz="1219140">
              <a:buClr>
                <a:srgbClr val="1F497D"/>
              </a:buClr>
            </a:pPr>
            <a:r>
              <a:rPr lang="en-US" altLang="zh-CN" sz="2200" dirty="0">
                <a:solidFill>
                  <a:prstClr val="black"/>
                </a:solidFill>
              </a:rPr>
              <a:t>Existing</a:t>
            </a:r>
            <a:r>
              <a:rPr lang="zh-CN" altLang="en-US" sz="2200" dirty="0">
                <a:solidFill>
                  <a:prstClr val="black"/>
                </a:solidFill>
              </a:rPr>
              <a:t> </a:t>
            </a:r>
            <a:r>
              <a:rPr lang="en-US" altLang="zh-CN" sz="2200" dirty="0">
                <a:solidFill>
                  <a:prstClr val="black"/>
                </a:solidFill>
              </a:rPr>
              <a:t>work</a:t>
            </a:r>
            <a:r>
              <a:rPr lang="zh-CN" altLang="en-US" sz="2200" dirty="0">
                <a:solidFill>
                  <a:prstClr val="black"/>
                </a:solidFill>
              </a:rPr>
              <a:t> </a:t>
            </a:r>
            <a:r>
              <a:rPr lang="en-US" altLang="zh-CN" sz="2200" dirty="0">
                <a:solidFill>
                  <a:prstClr val="black"/>
                </a:solidFill>
              </a:rPr>
              <a:t>on</a:t>
            </a:r>
            <a:r>
              <a:rPr lang="zh-CN" altLang="en-US" sz="2200" dirty="0">
                <a:solidFill>
                  <a:prstClr val="black"/>
                </a:solidFill>
              </a:rPr>
              <a:t> </a:t>
            </a:r>
            <a:r>
              <a:rPr lang="en-US" altLang="zh-CN" sz="2200" dirty="0">
                <a:solidFill>
                  <a:prstClr val="black"/>
                </a:solidFill>
              </a:rPr>
              <a:t>relation</a:t>
            </a:r>
            <a:r>
              <a:rPr lang="zh-CN" altLang="en-US" sz="2200" dirty="0">
                <a:solidFill>
                  <a:prstClr val="black"/>
                </a:solidFill>
              </a:rPr>
              <a:t> </a:t>
            </a:r>
            <a:r>
              <a:rPr lang="en-US" altLang="zh-CN" sz="2200" dirty="0">
                <a:solidFill>
                  <a:prstClr val="black"/>
                </a:solidFill>
              </a:rPr>
              <a:t>phrase</a:t>
            </a:r>
            <a:r>
              <a:rPr lang="zh-CN" altLang="en-US" sz="2200" dirty="0">
                <a:solidFill>
                  <a:prstClr val="black"/>
                </a:solidFill>
              </a:rPr>
              <a:t> </a:t>
            </a:r>
            <a:r>
              <a:rPr lang="en-US" altLang="zh-CN" sz="2200" dirty="0">
                <a:solidFill>
                  <a:prstClr val="black"/>
                </a:solidFill>
              </a:rPr>
              <a:t>clustering</a:t>
            </a:r>
            <a:r>
              <a:rPr lang="zh-CN" altLang="en-US" sz="2200" dirty="0">
                <a:solidFill>
                  <a:prstClr val="black"/>
                </a:solidFill>
              </a:rPr>
              <a:t> </a:t>
            </a:r>
            <a:r>
              <a:rPr lang="en-US" altLang="zh-CN" sz="2200" dirty="0">
                <a:solidFill>
                  <a:prstClr val="black"/>
                </a:solidFill>
              </a:rPr>
              <a:t>utilizes</a:t>
            </a:r>
            <a:r>
              <a:rPr lang="zh-CN" altLang="zh-CN" sz="2200" dirty="0">
                <a:solidFill>
                  <a:prstClr val="black"/>
                </a:solidFill>
              </a:rPr>
              <a:t> </a:t>
            </a:r>
            <a:r>
              <a:rPr lang="en-US" altLang="zh-CN" sz="2200" dirty="0">
                <a:solidFill>
                  <a:prstClr val="black"/>
                </a:solidFill>
              </a:rPr>
              <a:t>strings;</a:t>
            </a:r>
            <a:r>
              <a:rPr lang="zh-CN" altLang="en-US" sz="2200" dirty="0">
                <a:solidFill>
                  <a:prstClr val="black"/>
                </a:solidFill>
              </a:rPr>
              <a:t> </a:t>
            </a:r>
            <a:r>
              <a:rPr lang="en-US" altLang="zh-CN" sz="2200" dirty="0">
                <a:solidFill>
                  <a:prstClr val="black"/>
                </a:solidFill>
              </a:rPr>
              <a:t>context</a:t>
            </a:r>
            <a:r>
              <a:rPr lang="zh-CN" altLang="en-US" sz="2200" dirty="0">
                <a:solidFill>
                  <a:prstClr val="black"/>
                </a:solidFill>
              </a:rPr>
              <a:t> </a:t>
            </a:r>
            <a:r>
              <a:rPr lang="en-US" altLang="zh-CN" sz="2200" dirty="0">
                <a:solidFill>
                  <a:prstClr val="black"/>
                </a:solidFill>
              </a:rPr>
              <a:t>words;</a:t>
            </a:r>
            <a:r>
              <a:rPr lang="zh-CN" altLang="en-US" sz="2200" dirty="0">
                <a:solidFill>
                  <a:prstClr val="black"/>
                </a:solidFill>
              </a:rPr>
              <a:t> </a:t>
            </a:r>
            <a:r>
              <a:rPr lang="en-US" altLang="zh-CN" sz="2200" dirty="0">
                <a:solidFill>
                  <a:prstClr val="black"/>
                </a:solidFill>
              </a:rPr>
              <a:t>entity</a:t>
            </a:r>
            <a:r>
              <a:rPr lang="zh-CN" altLang="en-US" sz="2200" dirty="0">
                <a:solidFill>
                  <a:prstClr val="black"/>
                </a:solidFill>
              </a:rPr>
              <a:t> </a:t>
            </a:r>
            <a:r>
              <a:rPr lang="en-US" altLang="zh-CN" sz="2200" dirty="0">
                <a:solidFill>
                  <a:prstClr val="black"/>
                </a:solidFill>
              </a:rPr>
              <a:t>argument</a:t>
            </a:r>
            <a:r>
              <a:rPr lang="zh-CN" altLang="en-US" sz="2200" dirty="0">
                <a:solidFill>
                  <a:prstClr val="black"/>
                </a:solidFill>
              </a:rPr>
              <a:t> </a:t>
            </a:r>
            <a:r>
              <a:rPr lang="en-US" altLang="zh-CN" sz="2200" dirty="0">
                <a:solidFill>
                  <a:prstClr val="black"/>
                </a:solidFill>
              </a:rPr>
              <a:t>to</a:t>
            </a:r>
            <a:r>
              <a:rPr lang="zh-CN" altLang="en-US" sz="2200" dirty="0">
                <a:solidFill>
                  <a:prstClr val="black"/>
                </a:solidFill>
              </a:rPr>
              <a:t> </a:t>
            </a:r>
            <a:r>
              <a:rPr lang="en-US" altLang="zh-CN" sz="2200" dirty="0">
                <a:solidFill>
                  <a:prstClr val="black"/>
                </a:solidFill>
              </a:rPr>
              <a:t>cluster</a:t>
            </a:r>
            <a:r>
              <a:rPr lang="zh-CN" altLang="en-US" sz="2200" dirty="0">
                <a:solidFill>
                  <a:prstClr val="black"/>
                </a:solidFill>
              </a:rPr>
              <a:t> </a:t>
            </a:r>
            <a:r>
              <a:rPr lang="en-US" altLang="zh-CN" sz="2200" dirty="0">
                <a:solidFill>
                  <a:prstClr val="black"/>
                </a:solidFill>
              </a:rPr>
              <a:t>synonymous</a:t>
            </a:r>
            <a:r>
              <a:rPr lang="zh-CN" altLang="en-US" sz="2200" dirty="0">
                <a:solidFill>
                  <a:prstClr val="black"/>
                </a:solidFill>
              </a:rPr>
              <a:t> </a:t>
            </a:r>
            <a:r>
              <a:rPr lang="en-US" altLang="zh-CN" sz="2200" dirty="0">
                <a:solidFill>
                  <a:prstClr val="black"/>
                </a:solidFill>
              </a:rPr>
              <a:t>relation</a:t>
            </a:r>
            <a:r>
              <a:rPr lang="zh-CN" altLang="en-US" sz="2200" dirty="0">
                <a:solidFill>
                  <a:prstClr val="black"/>
                </a:solidFill>
              </a:rPr>
              <a:t> </a:t>
            </a:r>
            <a:r>
              <a:rPr lang="en-US" altLang="zh-CN" sz="2200" dirty="0">
                <a:solidFill>
                  <a:prstClr val="black"/>
                </a:solidFill>
              </a:rPr>
              <a:t>phrases</a:t>
            </a:r>
          </a:p>
          <a:p>
            <a:pPr defTabSz="1219140">
              <a:buClr>
                <a:srgbClr val="1F497D"/>
              </a:buClr>
            </a:pPr>
            <a:r>
              <a:rPr lang="en-US" altLang="zh-CN" sz="2200" dirty="0">
                <a:solidFill>
                  <a:prstClr val="black"/>
                </a:solidFill>
              </a:rPr>
              <a:t>String similarity and distribution similarity may be insufficient to resolve two relation phrases; type information is particular helpful in such case</a:t>
            </a:r>
          </a:p>
          <a:p>
            <a:pPr defTabSz="1219140">
              <a:buClr>
                <a:srgbClr val="1F497D"/>
              </a:buClr>
            </a:pPr>
            <a:r>
              <a:rPr lang="en-US" altLang="zh-CN" sz="2200" dirty="0">
                <a:solidFill>
                  <a:prstClr val="black"/>
                </a:solidFill>
              </a:rPr>
              <a:t>We</a:t>
            </a:r>
            <a:r>
              <a:rPr lang="zh-CN" altLang="en-US" sz="2200" dirty="0">
                <a:solidFill>
                  <a:prstClr val="black"/>
                </a:solidFill>
              </a:rPr>
              <a:t> </a:t>
            </a:r>
            <a:r>
              <a:rPr lang="en-US" altLang="zh-CN" sz="2200" dirty="0">
                <a:solidFill>
                  <a:prstClr val="black"/>
                </a:solidFill>
              </a:rPr>
              <a:t>propose</a:t>
            </a:r>
            <a:r>
              <a:rPr lang="zh-CN" altLang="en-US" sz="2200" dirty="0">
                <a:solidFill>
                  <a:prstClr val="black"/>
                </a:solidFill>
              </a:rPr>
              <a:t> </a:t>
            </a:r>
            <a:r>
              <a:rPr lang="en-US" altLang="zh-CN" sz="2200" dirty="0">
                <a:solidFill>
                  <a:prstClr val="black"/>
                </a:solidFill>
              </a:rPr>
              <a:t>to</a:t>
            </a:r>
            <a:r>
              <a:rPr lang="zh-CN" altLang="en-US" sz="2200" dirty="0">
                <a:solidFill>
                  <a:prstClr val="black"/>
                </a:solidFill>
              </a:rPr>
              <a:t> </a:t>
            </a:r>
            <a:r>
              <a:rPr lang="en-US" altLang="zh-CN" sz="2200" dirty="0">
                <a:solidFill>
                  <a:prstClr val="black"/>
                </a:solidFill>
              </a:rPr>
              <a:t>leverage</a:t>
            </a:r>
            <a:r>
              <a:rPr lang="zh-CN" altLang="en-US" sz="2200" dirty="0">
                <a:solidFill>
                  <a:prstClr val="black"/>
                </a:solidFill>
              </a:rPr>
              <a:t> </a:t>
            </a:r>
            <a:r>
              <a:rPr lang="en-US" altLang="zh-CN" sz="2200" dirty="0">
                <a:solidFill>
                  <a:srgbClr val="C0504D"/>
                </a:solidFill>
              </a:rPr>
              <a:t>type</a:t>
            </a:r>
            <a:r>
              <a:rPr lang="zh-CN" altLang="en-US" sz="2200" dirty="0">
                <a:solidFill>
                  <a:srgbClr val="C0504D"/>
                </a:solidFill>
              </a:rPr>
              <a:t> </a:t>
            </a:r>
            <a:r>
              <a:rPr lang="en-US" altLang="zh-CN" sz="2200" dirty="0">
                <a:solidFill>
                  <a:srgbClr val="C0504D"/>
                </a:solidFill>
              </a:rPr>
              <a:t>signature</a:t>
            </a:r>
            <a:r>
              <a:rPr lang="zh-CN" altLang="en-US" sz="2200" dirty="0">
                <a:solidFill>
                  <a:srgbClr val="C0504D"/>
                </a:solidFill>
              </a:rPr>
              <a:t> </a:t>
            </a:r>
            <a:r>
              <a:rPr lang="en-US" altLang="zh-CN" sz="2200" dirty="0">
                <a:solidFill>
                  <a:srgbClr val="C0504D"/>
                </a:solidFill>
              </a:rPr>
              <a:t>of</a:t>
            </a:r>
            <a:r>
              <a:rPr lang="zh-CN" altLang="en-US" sz="2200" dirty="0">
                <a:solidFill>
                  <a:srgbClr val="C0504D"/>
                </a:solidFill>
              </a:rPr>
              <a:t> </a:t>
            </a:r>
            <a:r>
              <a:rPr lang="en-US" altLang="zh-CN" sz="2200" dirty="0">
                <a:solidFill>
                  <a:srgbClr val="C0504D"/>
                </a:solidFill>
              </a:rPr>
              <a:t>relation</a:t>
            </a:r>
            <a:r>
              <a:rPr lang="zh-CN" altLang="en-US" sz="2200" dirty="0">
                <a:solidFill>
                  <a:srgbClr val="C0504D"/>
                </a:solidFill>
              </a:rPr>
              <a:t> </a:t>
            </a:r>
            <a:r>
              <a:rPr lang="en-US" altLang="zh-CN" sz="2200" dirty="0">
                <a:solidFill>
                  <a:srgbClr val="C0504D"/>
                </a:solidFill>
              </a:rPr>
              <a:t>phrase</a:t>
            </a:r>
            <a:r>
              <a:rPr lang="zh-CN" altLang="en-US" sz="2200" dirty="0">
                <a:solidFill>
                  <a:prstClr val="black"/>
                </a:solidFill>
              </a:rPr>
              <a:t>, </a:t>
            </a:r>
            <a:r>
              <a:rPr lang="en-US" altLang="zh-CN" sz="2200" dirty="0">
                <a:solidFill>
                  <a:prstClr val="black"/>
                </a:solidFill>
              </a:rPr>
              <a:t>and</a:t>
            </a:r>
            <a:r>
              <a:rPr lang="zh-CN" altLang="en-US" sz="2200" dirty="0">
                <a:solidFill>
                  <a:prstClr val="black"/>
                </a:solidFill>
              </a:rPr>
              <a:t> </a:t>
            </a:r>
            <a:r>
              <a:rPr lang="en-US" altLang="zh-CN" sz="2200" dirty="0">
                <a:solidFill>
                  <a:prstClr val="black"/>
                </a:solidFill>
              </a:rPr>
              <a:t>proposed</a:t>
            </a:r>
            <a:r>
              <a:rPr lang="zh-CN" altLang="en-US" sz="2200" dirty="0">
                <a:solidFill>
                  <a:prstClr val="black"/>
                </a:solidFill>
              </a:rPr>
              <a:t> </a:t>
            </a:r>
            <a:r>
              <a:rPr lang="en-US" altLang="zh-CN" sz="2200" dirty="0">
                <a:solidFill>
                  <a:prstClr val="black"/>
                </a:solidFill>
              </a:rPr>
              <a:t>a</a:t>
            </a:r>
            <a:r>
              <a:rPr lang="zh-CN" altLang="en-US" sz="2200" dirty="0">
                <a:solidFill>
                  <a:prstClr val="black"/>
                </a:solidFill>
              </a:rPr>
              <a:t> </a:t>
            </a:r>
            <a:r>
              <a:rPr lang="en-US" altLang="zh-CN" sz="2200" dirty="0">
                <a:solidFill>
                  <a:prstClr val="black"/>
                </a:solidFill>
              </a:rPr>
              <a:t>general</a:t>
            </a:r>
            <a:r>
              <a:rPr lang="zh-CN" altLang="en-US" sz="2200" dirty="0">
                <a:solidFill>
                  <a:prstClr val="black"/>
                </a:solidFill>
              </a:rPr>
              <a:t> </a:t>
            </a:r>
            <a:r>
              <a:rPr lang="en-US" altLang="zh-CN" sz="2200" dirty="0">
                <a:solidFill>
                  <a:prstClr val="black"/>
                </a:solidFill>
              </a:rPr>
              <a:t>relation</a:t>
            </a:r>
            <a:r>
              <a:rPr lang="zh-CN" altLang="en-US" sz="2200" dirty="0">
                <a:solidFill>
                  <a:prstClr val="black"/>
                </a:solidFill>
              </a:rPr>
              <a:t> </a:t>
            </a:r>
            <a:r>
              <a:rPr lang="en-US" altLang="zh-CN" sz="2200" dirty="0">
                <a:solidFill>
                  <a:prstClr val="black"/>
                </a:solidFill>
              </a:rPr>
              <a:t>phrase</a:t>
            </a:r>
            <a:r>
              <a:rPr lang="zh-CN" altLang="en-US" sz="2200" dirty="0">
                <a:solidFill>
                  <a:prstClr val="black"/>
                </a:solidFill>
              </a:rPr>
              <a:t> </a:t>
            </a:r>
            <a:r>
              <a:rPr lang="en-US" altLang="zh-CN" sz="2200" dirty="0">
                <a:solidFill>
                  <a:prstClr val="black"/>
                </a:solidFill>
              </a:rPr>
              <a:t>clustering</a:t>
            </a:r>
            <a:r>
              <a:rPr lang="zh-CN" altLang="en-US" sz="2200" dirty="0">
                <a:solidFill>
                  <a:prstClr val="black"/>
                </a:solidFill>
              </a:rPr>
              <a:t> </a:t>
            </a:r>
            <a:r>
              <a:rPr lang="en-US" altLang="zh-CN" sz="2200" dirty="0">
                <a:solidFill>
                  <a:prstClr val="black"/>
                </a:solidFill>
              </a:rPr>
              <a:t>method</a:t>
            </a:r>
            <a:r>
              <a:rPr lang="zh-CN" altLang="en-US" sz="2200" dirty="0">
                <a:solidFill>
                  <a:prstClr val="black"/>
                </a:solidFill>
              </a:rPr>
              <a:t> </a:t>
            </a:r>
            <a:r>
              <a:rPr lang="en-US" altLang="zh-CN" sz="2200" dirty="0">
                <a:solidFill>
                  <a:prstClr val="black"/>
                </a:solidFill>
              </a:rPr>
              <a:t>to</a:t>
            </a:r>
            <a:r>
              <a:rPr lang="zh-CN" altLang="en-US" sz="2200" dirty="0">
                <a:solidFill>
                  <a:srgbClr val="C0504D"/>
                </a:solidFill>
              </a:rPr>
              <a:t> </a:t>
            </a:r>
            <a:r>
              <a:rPr lang="en-US" altLang="zh-CN" sz="2200" dirty="0">
                <a:solidFill>
                  <a:srgbClr val="C0504D"/>
                </a:solidFill>
              </a:rPr>
              <a:t>incorporate</a:t>
            </a:r>
            <a:r>
              <a:rPr lang="zh-CN" altLang="en-US" sz="2200" dirty="0">
                <a:solidFill>
                  <a:srgbClr val="C0504D"/>
                </a:solidFill>
              </a:rPr>
              <a:t> </a:t>
            </a:r>
            <a:r>
              <a:rPr lang="en-US" altLang="zh-CN" sz="2200" dirty="0">
                <a:solidFill>
                  <a:srgbClr val="C0504D"/>
                </a:solidFill>
              </a:rPr>
              <a:t>different</a:t>
            </a:r>
            <a:r>
              <a:rPr lang="zh-CN" altLang="en-US" sz="2200" dirty="0">
                <a:solidFill>
                  <a:srgbClr val="C0504D"/>
                </a:solidFill>
              </a:rPr>
              <a:t> </a:t>
            </a:r>
            <a:r>
              <a:rPr lang="en-US" altLang="zh-CN" sz="2200" dirty="0">
                <a:solidFill>
                  <a:srgbClr val="C0504D"/>
                </a:solidFill>
              </a:rPr>
              <a:t>features</a:t>
            </a:r>
            <a:r>
              <a:rPr lang="zh-CN" altLang="en-US" sz="2200" dirty="0">
                <a:solidFill>
                  <a:srgbClr val="C0504D"/>
                </a:solidFill>
              </a:rPr>
              <a:t> </a:t>
            </a:r>
            <a:endParaRPr lang="en-US" altLang="zh-CN" sz="2200" dirty="0">
              <a:solidFill>
                <a:srgbClr val="C0504D"/>
              </a:solidFill>
            </a:endParaRPr>
          </a:p>
          <a:p>
            <a:pPr marL="609555" lvl="1" indent="0" defTabSz="1219140">
              <a:buNone/>
            </a:pPr>
            <a:r>
              <a:rPr lang="en-US" altLang="zh-CN" sz="2200" dirty="0">
                <a:solidFill>
                  <a:prstClr val="black"/>
                </a:solidFill>
                <a:sym typeface="Wingdings"/>
              </a:rPr>
              <a:t></a:t>
            </a:r>
            <a:r>
              <a:rPr lang="zh-CN" altLang="en-US" sz="2200" dirty="0">
                <a:solidFill>
                  <a:prstClr val="black"/>
                </a:solidFill>
                <a:sym typeface="Wingdings"/>
              </a:rPr>
              <a:t> </a:t>
            </a:r>
            <a:r>
              <a:rPr lang="en-US" altLang="zh-CN" sz="2200" dirty="0">
                <a:solidFill>
                  <a:srgbClr val="000000"/>
                </a:solidFill>
                <a:sym typeface="Wingdings"/>
              </a:rPr>
              <a:t>further</a:t>
            </a:r>
            <a:r>
              <a:rPr lang="zh-CN" altLang="en-US" sz="2200" dirty="0">
                <a:solidFill>
                  <a:srgbClr val="000000"/>
                </a:solidFill>
                <a:sym typeface="Wingdings"/>
              </a:rPr>
              <a:t> </a:t>
            </a:r>
            <a:r>
              <a:rPr lang="en-US" altLang="zh-CN" sz="2200" dirty="0">
                <a:solidFill>
                  <a:srgbClr val="000000"/>
                </a:solidFill>
                <a:sym typeface="Wingdings"/>
              </a:rPr>
              <a:t>integrated</a:t>
            </a:r>
            <a:r>
              <a:rPr lang="zh-CN" altLang="en-US" sz="2200" dirty="0">
                <a:solidFill>
                  <a:srgbClr val="000000"/>
                </a:solidFill>
                <a:sym typeface="Wingdings"/>
              </a:rPr>
              <a:t> </a:t>
            </a:r>
            <a:r>
              <a:rPr lang="en-US" altLang="zh-CN" sz="2200" dirty="0">
                <a:solidFill>
                  <a:srgbClr val="000000"/>
                </a:solidFill>
                <a:sym typeface="Wingdings"/>
              </a:rPr>
              <a:t>with</a:t>
            </a:r>
            <a:r>
              <a:rPr lang="zh-CN" altLang="en-US" sz="2200" dirty="0">
                <a:solidFill>
                  <a:srgbClr val="000000"/>
                </a:solidFill>
                <a:sym typeface="Wingdings"/>
              </a:rPr>
              <a:t> </a:t>
            </a:r>
            <a:r>
              <a:rPr lang="en-US" altLang="zh-CN" sz="2200" dirty="0">
                <a:solidFill>
                  <a:srgbClr val="000000"/>
                </a:solidFill>
                <a:sym typeface="Wingdings"/>
              </a:rPr>
              <a:t>the</a:t>
            </a:r>
            <a:r>
              <a:rPr lang="zh-CN" altLang="en-US" sz="2200" dirty="0">
                <a:solidFill>
                  <a:srgbClr val="000000"/>
                </a:solidFill>
                <a:sym typeface="Wingdings"/>
              </a:rPr>
              <a:t> </a:t>
            </a:r>
            <a:r>
              <a:rPr lang="en-US" altLang="zh-CN" sz="2200" dirty="0">
                <a:solidFill>
                  <a:srgbClr val="000000"/>
                </a:solidFill>
                <a:sym typeface="Wingdings"/>
              </a:rPr>
              <a:t>graph-based</a:t>
            </a:r>
            <a:r>
              <a:rPr lang="zh-CN" altLang="en-US" sz="2200" dirty="0">
                <a:solidFill>
                  <a:srgbClr val="000000"/>
                </a:solidFill>
                <a:sym typeface="Wingdings"/>
              </a:rPr>
              <a:t> </a:t>
            </a:r>
            <a:r>
              <a:rPr lang="en-US" altLang="zh-CN" sz="2200" dirty="0">
                <a:solidFill>
                  <a:srgbClr val="000000"/>
                </a:solidFill>
                <a:sym typeface="Wingdings"/>
              </a:rPr>
              <a:t>type</a:t>
            </a:r>
            <a:r>
              <a:rPr lang="zh-CN" altLang="en-US" sz="2200" dirty="0">
                <a:solidFill>
                  <a:srgbClr val="000000"/>
                </a:solidFill>
                <a:sym typeface="Wingdings"/>
              </a:rPr>
              <a:t> </a:t>
            </a:r>
            <a:r>
              <a:rPr lang="en-US" altLang="zh-CN" sz="2200" dirty="0">
                <a:solidFill>
                  <a:srgbClr val="000000"/>
                </a:solidFill>
                <a:sym typeface="Wingdings"/>
              </a:rPr>
              <a:t>propagation</a:t>
            </a:r>
            <a:r>
              <a:rPr lang="zh-CN" altLang="en-US" sz="2200" dirty="0">
                <a:solidFill>
                  <a:srgbClr val="000000"/>
                </a:solidFill>
                <a:sym typeface="Wingdings"/>
              </a:rPr>
              <a:t> </a:t>
            </a:r>
            <a:r>
              <a:rPr lang="en-US" altLang="zh-CN" sz="2200" dirty="0">
                <a:solidFill>
                  <a:srgbClr val="000000"/>
                </a:solidFill>
                <a:sym typeface="Wingdings"/>
              </a:rPr>
              <a:t>in</a:t>
            </a:r>
            <a:r>
              <a:rPr lang="zh-CN" altLang="en-US" sz="2200" dirty="0">
                <a:solidFill>
                  <a:srgbClr val="000000"/>
                </a:solidFill>
                <a:sym typeface="Wingdings"/>
              </a:rPr>
              <a:t> </a:t>
            </a:r>
            <a:r>
              <a:rPr lang="en-US" altLang="zh-CN" sz="2200" dirty="0">
                <a:solidFill>
                  <a:srgbClr val="000000"/>
                </a:solidFill>
                <a:sym typeface="Wingdings"/>
              </a:rPr>
              <a:t>a</a:t>
            </a:r>
            <a:r>
              <a:rPr lang="zh-CN" altLang="en-US" sz="2200" dirty="0">
                <a:solidFill>
                  <a:srgbClr val="000000"/>
                </a:solidFill>
                <a:sym typeface="Wingdings"/>
              </a:rPr>
              <a:t> </a:t>
            </a:r>
            <a:r>
              <a:rPr lang="en-US" altLang="zh-CN" sz="2200" dirty="0">
                <a:solidFill>
                  <a:srgbClr val="000000"/>
                </a:solidFill>
                <a:sym typeface="Wingdings"/>
              </a:rPr>
              <a:t>mutually</a:t>
            </a:r>
            <a:r>
              <a:rPr lang="zh-CN" altLang="en-US" sz="2200" dirty="0">
                <a:solidFill>
                  <a:srgbClr val="000000"/>
                </a:solidFill>
                <a:sym typeface="Wingdings"/>
              </a:rPr>
              <a:t> </a:t>
            </a:r>
            <a:r>
              <a:rPr lang="en-US" altLang="zh-CN" sz="2200" dirty="0">
                <a:solidFill>
                  <a:srgbClr val="000000"/>
                </a:solidFill>
                <a:sym typeface="Wingdings"/>
              </a:rPr>
              <a:t>enhancing</a:t>
            </a:r>
            <a:r>
              <a:rPr lang="zh-CN" altLang="en-US" sz="2200" dirty="0">
                <a:solidFill>
                  <a:srgbClr val="000000"/>
                </a:solidFill>
                <a:sym typeface="Wingdings"/>
              </a:rPr>
              <a:t> </a:t>
            </a:r>
            <a:r>
              <a:rPr lang="en-US" altLang="zh-CN" sz="2200" dirty="0">
                <a:solidFill>
                  <a:srgbClr val="000000"/>
                </a:solidFill>
                <a:sym typeface="Wingdings"/>
              </a:rPr>
              <a:t>framework,</a:t>
            </a:r>
            <a:r>
              <a:rPr lang="zh-CN" altLang="en-US" sz="2200" dirty="0">
                <a:solidFill>
                  <a:srgbClr val="000000"/>
                </a:solidFill>
                <a:sym typeface="Wingdings"/>
              </a:rPr>
              <a:t> </a:t>
            </a:r>
            <a:r>
              <a:rPr lang="en-US" altLang="zh-CN" sz="2200" dirty="0">
                <a:solidFill>
                  <a:srgbClr val="000000"/>
                </a:solidFill>
                <a:sym typeface="Wingdings"/>
              </a:rPr>
              <a:t>based</a:t>
            </a:r>
            <a:r>
              <a:rPr lang="zh-CN" altLang="en-US" sz="2200" dirty="0">
                <a:solidFill>
                  <a:srgbClr val="000000"/>
                </a:solidFill>
                <a:sym typeface="Wingdings"/>
              </a:rPr>
              <a:t> </a:t>
            </a:r>
            <a:r>
              <a:rPr lang="en-US" altLang="zh-CN" sz="2200" dirty="0">
                <a:solidFill>
                  <a:srgbClr val="000000"/>
                </a:solidFill>
                <a:sym typeface="Wingdings"/>
              </a:rPr>
              <a:t>on</a:t>
            </a:r>
            <a:r>
              <a:rPr lang="zh-CN" altLang="en-US" sz="2200" dirty="0">
                <a:solidFill>
                  <a:srgbClr val="000000"/>
                </a:solidFill>
                <a:sym typeface="Wingdings"/>
              </a:rPr>
              <a:t> </a:t>
            </a:r>
            <a:r>
              <a:rPr lang="en-US" altLang="zh-CN" sz="2200" dirty="0">
                <a:solidFill>
                  <a:srgbClr val="000000"/>
                </a:solidFill>
                <a:sym typeface="Wingdings"/>
              </a:rPr>
              <a:t>following</a:t>
            </a:r>
            <a:r>
              <a:rPr lang="zh-CN" altLang="en-US" sz="2200" dirty="0">
                <a:solidFill>
                  <a:srgbClr val="000000"/>
                </a:solidFill>
                <a:sym typeface="Wingdings"/>
              </a:rPr>
              <a:t> </a:t>
            </a:r>
            <a:r>
              <a:rPr lang="en-US" altLang="zh-CN" sz="2200" dirty="0">
                <a:solidFill>
                  <a:srgbClr val="000000"/>
                </a:solidFill>
                <a:sym typeface="Wingdings"/>
              </a:rPr>
              <a:t>hypothesis</a:t>
            </a:r>
            <a:endParaRPr lang="zh-CN" altLang="en-US" sz="2200" dirty="0">
              <a:solidFill>
                <a:srgbClr val="000000"/>
              </a:solidFill>
            </a:endParaRPr>
          </a:p>
        </p:txBody>
      </p:sp>
      <p:sp>
        <p:nvSpPr>
          <p:cNvPr id="5" name="文本框 10"/>
          <p:cNvSpPr txBox="1"/>
          <p:nvPr/>
        </p:nvSpPr>
        <p:spPr>
          <a:xfrm>
            <a:off x="7352567" y="4705409"/>
            <a:ext cx="2314304" cy="1231104"/>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400" dirty="0">
                <a:solidFill>
                  <a:prstClr val="black"/>
                </a:solidFill>
                <a:cs typeface="Arial" pitchFamily="34" charset="0"/>
              </a:rPr>
              <a:t>Type</a:t>
            </a:r>
            <a:r>
              <a:rPr kumimoji="1" lang="zh-CN" altLang="en-US" sz="2400" dirty="0">
                <a:solidFill>
                  <a:prstClr val="black"/>
                </a:solidFill>
                <a:cs typeface="Arial" pitchFamily="34" charset="0"/>
              </a:rPr>
              <a:t> </a:t>
            </a:r>
            <a:r>
              <a:rPr kumimoji="1" lang="en-US" altLang="zh-CN" sz="2400" dirty="0">
                <a:solidFill>
                  <a:prstClr val="black"/>
                </a:solidFill>
                <a:cs typeface="Arial" pitchFamily="34" charset="0"/>
              </a:rPr>
              <a:t>signatures</a:t>
            </a:r>
          </a:p>
          <a:p>
            <a:pPr defTabSz="1219140" fontAlgn="base">
              <a:spcBef>
                <a:spcPct val="0"/>
              </a:spcBef>
              <a:spcAft>
                <a:spcPct val="0"/>
              </a:spcAft>
            </a:pPr>
            <a:r>
              <a:rPr kumimoji="1" lang="en-US" altLang="zh-CN" sz="2400" dirty="0">
                <a:solidFill>
                  <a:prstClr val="black"/>
                </a:solidFill>
                <a:cs typeface="Arial" pitchFamily="34" charset="0"/>
              </a:rPr>
              <a:t>String</a:t>
            </a:r>
            <a:r>
              <a:rPr kumimoji="1" lang="zh-CN" altLang="en-US" sz="2400" dirty="0">
                <a:solidFill>
                  <a:prstClr val="black"/>
                </a:solidFill>
                <a:cs typeface="Arial" pitchFamily="34" charset="0"/>
              </a:rPr>
              <a:t> </a:t>
            </a:r>
            <a:r>
              <a:rPr kumimoji="1" lang="en-US" altLang="zh-CN" sz="2400" dirty="0">
                <a:solidFill>
                  <a:prstClr val="black"/>
                </a:solidFill>
                <a:cs typeface="Arial" pitchFamily="34" charset="0"/>
              </a:rPr>
              <a:t>features</a:t>
            </a:r>
          </a:p>
          <a:p>
            <a:pPr defTabSz="1219140" fontAlgn="base">
              <a:spcBef>
                <a:spcPct val="0"/>
              </a:spcBef>
              <a:spcAft>
                <a:spcPct val="0"/>
              </a:spcAft>
            </a:pPr>
            <a:r>
              <a:rPr kumimoji="1" lang="en-US" altLang="zh-CN" sz="2400" dirty="0">
                <a:solidFill>
                  <a:prstClr val="black"/>
                </a:solidFill>
                <a:cs typeface="Arial" pitchFamily="34" charset="0"/>
              </a:rPr>
              <a:t>Context</a:t>
            </a:r>
            <a:r>
              <a:rPr kumimoji="1" lang="zh-CN" altLang="en-US" sz="2400" dirty="0">
                <a:solidFill>
                  <a:prstClr val="black"/>
                </a:solidFill>
                <a:cs typeface="Arial" pitchFamily="34" charset="0"/>
              </a:rPr>
              <a:t> </a:t>
            </a:r>
            <a:r>
              <a:rPr kumimoji="1" lang="en-US" altLang="zh-CN" sz="2400" dirty="0">
                <a:solidFill>
                  <a:prstClr val="black"/>
                </a:solidFill>
                <a:cs typeface="Arial" pitchFamily="34" charset="0"/>
              </a:rPr>
              <a:t>features</a:t>
            </a:r>
            <a:endParaRPr kumimoji="1" lang="zh-CN" altLang="en-US" sz="2400" dirty="0">
              <a:solidFill>
                <a:prstClr val="black"/>
              </a:solidFill>
              <a:cs typeface="Arial" pitchFamily="34" charset="0"/>
            </a:endParaRPr>
          </a:p>
        </p:txBody>
      </p:sp>
      <p:pic>
        <p:nvPicPr>
          <p:cNvPr id="6" name="图片 11"/>
          <p:cNvPicPr>
            <a:picLocks noChangeAspect="1"/>
          </p:cNvPicPr>
          <p:nvPr/>
        </p:nvPicPr>
        <p:blipFill>
          <a:blip r:embed="rId2"/>
          <a:stretch>
            <a:fillRect/>
          </a:stretch>
        </p:blipFill>
        <p:spPr>
          <a:xfrm>
            <a:off x="9587767" y="4807009"/>
            <a:ext cx="1920240" cy="304800"/>
          </a:xfrm>
          <a:prstGeom prst="rect">
            <a:avLst/>
          </a:prstGeom>
        </p:spPr>
      </p:pic>
      <p:pic>
        <p:nvPicPr>
          <p:cNvPr id="7" name="图片 12"/>
          <p:cNvPicPr>
            <a:picLocks noChangeAspect="1"/>
          </p:cNvPicPr>
          <p:nvPr/>
        </p:nvPicPr>
        <p:blipFill>
          <a:blip r:embed="rId3"/>
          <a:stretch>
            <a:fillRect/>
          </a:stretch>
        </p:blipFill>
        <p:spPr>
          <a:xfrm>
            <a:off x="9689367" y="5123716"/>
            <a:ext cx="1524000" cy="304800"/>
          </a:xfrm>
          <a:prstGeom prst="rect">
            <a:avLst/>
          </a:prstGeom>
        </p:spPr>
      </p:pic>
      <p:pic>
        <p:nvPicPr>
          <p:cNvPr id="8" name="图片 13"/>
          <p:cNvPicPr>
            <a:picLocks noChangeAspect="1"/>
          </p:cNvPicPr>
          <p:nvPr/>
        </p:nvPicPr>
        <p:blipFill>
          <a:blip r:embed="rId4"/>
          <a:stretch>
            <a:fillRect/>
          </a:stretch>
        </p:blipFill>
        <p:spPr>
          <a:xfrm>
            <a:off x="9689368" y="5530116"/>
            <a:ext cx="1557867" cy="304800"/>
          </a:xfrm>
          <a:prstGeom prst="rect">
            <a:avLst/>
          </a:prstGeom>
        </p:spPr>
      </p:pic>
      <p:sp>
        <p:nvSpPr>
          <p:cNvPr id="9" name="TextBox 8"/>
          <p:cNvSpPr txBox="1"/>
          <p:nvPr/>
        </p:nvSpPr>
        <p:spPr>
          <a:xfrm>
            <a:off x="682625" y="4413249"/>
            <a:ext cx="6572250" cy="1938992"/>
          </a:xfrm>
          <a:prstGeom prst="rect">
            <a:avLst/>
          </a:prstGeom>
          <a:noFill/>
        </p:spPr>
        <p:txBody>
          <a:bodyPr wrap="square" rtlCol="0">
            <a:spAutoFit/>
          </a:bodyPr>
          <a:lstStyle/>
          <a:p>
            <a:pPr defTabSz="457178"/>
            <a:r>
              <a:rPr lang="en-US" sz="2400" b="1" dirty="0">
                <a:solidFill>
                  <a:srgbClr val="000000"/>
                </a:solidFill>
              </a:rPr>
              <a:t>Hypothesis 4 (Relation phrase similarity):</a:t>
            </a:r>
          </a:p>
          <a:p>
            <a:pPr defTabSz="457178"/>
            <a:r>
              <a:rPr lang="en-US" sz="2400" dirty="0">
                <a:solidFill>
                  <a:srgbClr val="000000"/>
                </a:solidFill>
              </a:rPr>
              <a:t>Two relation phrases tend to have similar cluster memberships, if they have similar (1) strings; (2) context words; and (3) left and right argument type indicators</a:t>
            </a:r>
          </a:p>
        </p:txBody>
      </p:sp>
    </p:spTree>
    <p:extLst>
      <p:ext uri="{BB962C8B-B14F-4D97-AF65-F5344CB8AC3E}">
        <p14:creationId xmlns:p14="http://schemas.microsoft.com/office/powerpoint/2010/main" val="1239713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00" y="256845"/>
            <a:ext cx="11369963" cy="738909"/>
          </a:xfrm>
        </p:spPr>
        <p:txBody>
          <a:bodyPr>
            <a:normAutofit/>
          </a:bodyPr>
          <a:lstStyle/>
          <a:p>
            <a:pPr>
              <a:defRPr/>
            </a:pPr>
            <a:r>
              <a:rPr lang="en-US" sz="4000" b="1" dirty="0">
                <a:effectLst>
                  <a:outerShdw blurRad="50800" dist="38100" dir="2700000" algn="tl" rotWithShape="0">
                    <a:prstClr val="black">
                      <a:alpha val="40000"/>
                    </a:prstClr>
                  </a:outerShdw>
                </a:effectLst>
              </a:rPr>
              <a:t>Type Inference</a:t>
            </a:r>
            <a:r>
              <a:rPr lang="en-US" altLang="zh-CN" sz="4000" b="1" dirty="0">
                <a:effectLst>
                  <a:outerShdw blurRad="50800" dist="38100" dir="2700000" algn="tl" rotWithShape="0">
                    <a:prstClr val="black">
                      <a:alpha val="40000"/>
                    </a:prstClr>
                  </a:outerShdw>
                </a:effectLst>
              </a:rPr>
              <a:t>:</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A</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Joint</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Optimization</a:t>
            </a:r>
            <a:r>
              <a:rPr lang="zh-CN" altLang="zh-CN"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Problem</a:t>
            </a:r>
            <a:endParaRPr lang="en-US" altLang="en-US" sz="4000" b="1" kern="0" dirty="0">
              <a:effectLst>
                <a:outerShdw blurRad="50800" dist="38100" dir="2700000" algn="tl" rotWithShape="0">
                  <a:prstClr val="black">
                    <a:alpha val="40000"/>
                  </a:prstClr>
                </a:outerShdw>
              </a:effectLst>
            </a:endParaRPr>
          </a:p>
        </p:txBody>
      </p:sp>
      <p:pic>
        <p:nvPicPr>
          <p:cNvPr id="4" name="图片 7"/>
          <p:cNvPicPr>
            <a:picLocks noChangeAspect="1"/>
          </p:cNvPicPr>
          <p:nvPr/>
        </p:nvPicPr>
        <p:blipFill>
          <a:blip r:embed="rId2"/>
          <a:stretch>
            <a:fillRect/>
          </a:stretch>
        </p:blipFill>
        <p:spPr>
          <a:xfrm>
            <a:off x="68043" y="2628140"/>
            <a:ext cx="5215162" cy="1613660"/>
          </a:xfrm>
          <a:prstGeom prst="rect">
            <a:avLst/>
          </a:prstGeom>
        </p:spPr>
      </p:pic>
      <p:pic>
        <p:nvPicPr>
          <p:cNvPr id="5" name="图片 9"/>
          <p:cNvPicPr>
            <a:picLocks noChangeAspect="1"/>
          </p:cNvPicPr>
          <p:nvPr/>
        </p:nvPicPr>
        <p:blipFill>
          <a:blip r:embed="rId3"/>
          <a:stretch>
            <a:fillRect/>
          </a:stretch>
        </p:blipFill>
        <p:spPr>
          <a:xfrm>
            <a:off x="4083760" y="4343400"/>
            <a:ext cx="6754946" cy="1390724"/>
          </a:xfrm>
          <a:prstGeom prst="rect">
            <a:avLst/>
          </a:prstGeom>
        </p:spPr>
      </p:pic>
      <p:pic>
        <p:nvPicPr>
          <p:cNvPr id="6" name="图片 10"/>
          <p:cNvPicPr>
            <a:picLocks noChangeAspect="1"/>
          </p:cNvPicPr>
          <p:nvPr/>
        </p:nvPicPr>
        <p:blipFill>
          <a:blip r:embed="rId4"/>
          <a:stretch>
            <a:fillRect/>
          </a:stretch>
        </p:blipFill>
        <p:spPr>
          <a:xfrm>
            <a:off x="6502403" y="3022600"/>
            <a:ext cx="5589214" cy="1353442"/>
          </a:xfrm>
          <a:prstGeom prst="rect">
            <a:avLst/>
          </a:prstGeom>
        </p:spPr>
      </p:pic>
      <p:cxnSp>
        <p:nvCxnSpPr>
          <p:cNvPr id="7" name="直线箭头连接符 12"/>
          <p:cNvCxnSpPr/>
          <p:nvPr/>
        </p:nvCxnSpPr>
        <p:spPr>
          <a:xfrm flipH="1">
            <a:off x="1219200" y="1701800"/>
            <a:ext cx="2946400" cy="11176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 name="直线箭头连接符 14"/>
          <p:cNvCxnSpPr/>
          <p:nvPr/>
        </p:nvCxnSpPr>
        <p:spPr>
          <a:xfrm flipH="1">
            <a:off x="5588000" y="1701800"/>
            <a:ext cx="2235200" cy="2641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直线箭头连接符 16"/>
          <p:cNvCxnSpPr/>
          <p:nvPr/>
        </p:nvCxnSpPr>
        <p:spPr>
          <a:xfrm>
            <a:off x="6096000" y="2175933"/>
            <a:ext cx="1727200" cy="745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文本框 17"/>
          <p:cNvSpPr txBox="1"/>
          <p:nvPr/>
        </p:nvSpPr>
        <p:spPr>
          <a:xfrm>
            <a:off x="7924800" y="2209803"/>
            <a:ext cx="4041422" cy="861766"/>
          </a:xfrm>
          <a:prstGeom prst="rect">
            <a:avLst/>
          </a:prstGeom>
          <a:solidFill>
            <a:srgbClr val="FFFF00"/>
          </a:solidFill>
        </p:spPr>
        <p:txBody>
          <a:bodyPr wrap="square" lIns="121912" tIns="60956" rIns="121912" bIns="60956" rtlCol="0">
            <a:spAutoFit/>
          </a:bodyPr>
          <a:lstStyle/>
          <a:p>
            <a:pPr algn="ctr" defTabSz="1219140" fontAlgn="base">
              <a:spcBef>
                <a:spcPct val="0"/>
              </a:spcBef>
              <a:spcAft>
                <a:spcPct val="0"/>
              </a:spcAft>
            </a:pPr>
            <a:r>
              <a:rPr kumimoji="1" lang="en-US" altLang="zh-CN" sz="2400" dirty="0">
                <a:solidFill>
                  <a:srgbClr val="4F81BD"/>
                </a:solidFill>
                <a:cs typeface="Arial" pitchFamily="34" charset="0"/>
              </a:rPr>
              <a:t>Mention</a:t>
            </a:r>
            <a:r>
              <a:rPr kumimoji="1" lang="zh-CN" altLang="en-US" sz="2400" dirty="0">
                <a:solidFill>
                  <a:srgbClr val="4F81BD"/>
                </a:solidFill>
                <a:cs typeface="Arial" pitchFamily="34" charset="0"/>
              </a:rPr>
              <a:t> </a:t>
            </a:r>
            <a:r>
              <a:rPr kumimoji="1" lang="en-US" altLang="zh-CN" sz="2400" dirty="0">
                <a:solidFill>
                  <a:srgbClr val="4F81BD"/>
                </a:solidFill>
                <a:cs typeface="Arial" pitchFamily="34" charset="0"/>
              </a:rPr>
              <a:t>modeling</a:t>
            </a:r>
            <a:r>
              <a:rPr kumimoji="1" lang="zh-CN" altLang="zh-CN" sz="2400" dirty="0">
                <a:solidFill>
                  <a:srgbClr val="4F81BD"/>
                </a:solidFill>
                <a:cs typeface="Arial" pitchFamily="34" charset="0"/>
              </a:rPr>
              <a:t> </a:t>
            </a:r>
            <a:r>
              <a:rPr kumimoji="1" lang="en-US" altLang="zh-CN" sz="2400" dirty="0">
                <a:solidFill>
                  <a:srgbClr val="4F81BD"/>
                </a:solidFill>
                <a:cs typeface="Arial" pitchFamily="34" charset="0"/>
              </a:rPr>
              <a:t>&amp;</a:t>
            </a:r>
            <a:r>
              <a:rPr kumimoji="1" lang="zh-CN" altLang="en-US" sz="2400" dirty="0">
                <a:solidFill>
                  <a:srgbClr val="4F81BD"/>
                </a:solidFill>
                <a:cs typeface="Arial" pitchFamily="34" charset="0"/>
              </a:rPr>
              <a:t> </a:t>
            </a:r>
            <a:r>
              <a:rPr kumimoji="1" lang="en-US" altLang="zh-CN" sz="2400" dirty="0">
                <a:solidFill>
                  <a:srgbClr val="4F81BD"/>
                </a:solidFill>
                <a:cs typeface="Arial" pitchFamily="34" charset="0"/>
              </a:rPr>
              <a:t>mention</a:t>
            </a:r>
            <a:r>
              <a:rPr kumimoji="1" lang="zh-CN" altLang="en-US" sz="2400" dirty="0">
                <a:solidFill>
                  <a:srgbClr val="4F81BD"/>
                </a:solidFill>
                <a:cs typeface="Arial" pitchFamily="34" charset="0"/>
              </a:rPr>
              <a:t> </a:t>
            </a:r>
            <a:r>
              <a:rPr kumimoji="1" lang="en-US" altLang="zh-CN" sz="2400" dirty="0">
                <a:solidFill>
                  <a:srgbClr val="4F81BD"/>
                </a:solidFill>
                <a:cs typeface="Arial" pitchFamily="34" charset="0"/>
              </a:rPr>
              <a:t>correlation (Hypo</a:t>
            </a:r>
            <a:r>
              <a:rPr kumimoji="1" lang="zh-CN" altLang="en-US" sz="2400" dirty="0">
                <a:solidFill>
                  <a:srgbClr val="4F81BD"/>
                </a:solidFill>
                <a:cs typeface="Arial" pitchFamily="34" charset="0"/>
              </a:rPr>
              <a:t> </a:t>
            </a:r>
            <a:r>
              <a:rPr kumimoji="1" lang="en-US" altLang="zh-CN" sz="2400" dirty="0">
                <a:solidFill>
                  <a:srgbClr val="4F81BD"/>
                </a:solidFill>
                <a:cs typeface="Arial" pitchFamily="34" charset="0"/>
              </a:rPr>
              <a:t>2)</a:t>
            </a:r>
            <a:endParaRPr kumimoji="1" lang="zh-CN" altLang="en-US" sz="2400" dirty="0">
              <a:solidFill>
                <a:srgbClr val="4F81BD"/>
              </a:solidFill>
              <a:cs typeface="Arial" pitchFamily="34" charset="0"/>
            </a:endParaRPr>
          </a:p>
        </p:txBody>
      </p:sp>
      <p:sp>
        <p:nvSpPr>
          <p:cNvPr id="11" name="文本框 18"/>
          <p:cNvSpPr txBox="1"/>
          <p:nvPr/>
        </p:nvSpPr>
        <p:spPr>
          <a:xfrm>
            <a:off x="4965828" y="5650624"/>
            <a:ext cx="6703802" cy="492434"/>
          </a:xfrm>
          <a:prstGeom prst="rect">
            <a:avLst/>
          </a:prstGeom>
          <a:solidFill>
            <a:srgbClr val="FFFF00"/>
          </a:solidFill>
        </p:spPr>
        <p:txBody>
          <a:bodyPr wrap="none" lIns="121912" tIns="60956" rIns="121912" bIns="60956" rtlCol="0">
            <a:spAutoFit/>
          </a:bodyPr>
          <a:lstStyle/>
          <a:p>
            <a:pPr algn="ctr" defTabSz="1219140" fontAlgn="base">
              <a:spcBef>
                <a:spcPct val="0"/>
              </a:spcBef>
              <a:spcAft>
                <a:spcPct val="0"/>
              </a:spcAft>
            </a:pPr>
            <a:r>
              <a:rPr kumimoji="1" lang="en-US" altLang="zh-CN" sz="2400" dirty="0">
                <a:solidFill>
                  <a:srgbClr val="C0504D"/>
                </a:solidFill>
                <a:cs typeface="Arial" pitchFamily="34" charset="0"/>
              </a:rPr>
              <a:t>Multi-view</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relation</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phrases</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clustering) (Hypo</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3</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&amp;</a:t>
            </a:r>
            <a:r>
              <a:rPr kumimoji="1" lang="zh-CN" altLang="en-US" sz="2400" dirty="0">
                <a:solidFill>
                  <a:srgbClr val="C0504D"/>
                </a:solidFill>
                <a:cs typeface="Arial" pitchFamily="34" charset="0"/>
              </a:rPr>
              <a:t> </a:t>
            </a:r>
            <a:r>
              <a:rPr kumimoji="1" lang="en-US" altLang="zh-CN" sz="2400" dirty="0">
                <a:solidFill>
                  <a:srgbClr val="C0504D"/>
                </a:solidFill>
                <a:cs typeface="Arial" pitchFamily="34" charset="0"/>
              </a:rPr>
              <a:t>4)</a:t>
            </a:r>
            <a:endParaRPr kumimoji="1" lang="zh-CN" altLang="en-US" sz="2400" dirty="0">
              <a:solidFill>
                <a:srgbClr val="C0504D"/>
              </a:solidFill>
              <a:cs typeface="Arial" pitchFamily="34" charset="0"/>
            </a:endParaRPr>
          </a:p>
        </p:txBody>
      </p:sp>
      <p:sp>
        <p:nvSpPr>
          <p:cNvPr id="12" name="文本框 19"/>
          <p:cNvSpPr txBox="1"/>
          <p:nvPr/>
        </p:nvSpPr>
        <p:spPr>
          <a:xfrm>
            <a:off x="141110" y="4329291"/>
            <a:ext cx="3612445" cy="1231098"/>
          </a:xfrm>
          <a:prstGeom prst="rect">
            <a:avLst/>
          </a:prstGeom>
          <a:solidFill>
            <a:srgbClr val="FFFF00"/>
          </a:solidFill>
        </p:spPr>
        <p:txBody>
          <a:bodyPr wrap="square" lIns="121912" tIns="60956" rIns="121912" bIns="60956" rtlCol="0">
            <a:spAutoFit/>
          </a:bodyPr>
          <a:lstStyle/>
          <a:p>
            <a:pPr algn="ctr" defTabSz="1219140" fontAlgn="base">
              <a:spcBef>
                <a:spcPct val="0"/>
              </a:spcBef>
              <a:spcAft>
                <a:spcPct val="0"/>
              </a:spcAft>
            </a:pPr>
            <a:r>
              <a:rPr kumimoji="1" lang="en-US" altLang="zh-CN" sz="2400" dirty="0">
                <a:solidFill>
                  <a:srgbClr val="7030A0"/>
                </a:solidFill>
                <a:cs typeface="Arial" pitchFamily="34" charset="0"/>
              </a:rPr>
              <a:t>Type</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propagation</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between</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entity</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surface</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names</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&amp;</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relation</a:t>
            </a:r>
            <a:r>
              <a:rPr kumimoji="1" lang="zh-CN" altLang="en-US" sz="2400" dirty="0">
                <a:solidFill>
                  <a:srgbClr val="7030A0"/>
                </a:solidFill>
                <a:cs typeface="Arial" pitchFamily="34" charset="0"/>
              </a:rPr>
              <a:t> </a:t>
            </a:r>
            <a:r>
              <a:rPr kumimoji="1" lang="en-US" altLang="zh-CN" sz="2400" dirty="0">
                <a:solidFill>
                  <a:srgbClr val="7030A0"/>
                </a:solidFill>
                <a:cs typeface="Arial" pitchFamily="34" charset="0"/>
              </a:rPr>
              <a:t>phrases (Hypo</a:t>
            </a:r>
            <a:r>
              <a:rPr kumimoji="1" lang="zh-CN" altLang="en-US" sz="2400" dirty="0">
                <a:solidFill>
                  <a:srgbClr val="7030A0"/>
                </a:solidFill>
                <a:cs typeface="Arial" pitchFamily="34" charset="0"/>
              </a:rPr>
              <a:t> </a:t>
            </a:r>
            <a:r>
              <a:rPr kumimoji="1" lang="zh-CN" altLang="zh-CN" sz="2400" dirty="0">
                <a:solidFill>
                  <a:srgbClr val="7030A0"/>
                </a:solidFill>
                <a:cs typeface="Arial" pitchFamily="34" charset="0"/>
              </a:rPr>
              <a:t>1</a:t>
            </a:r>
            <a:r>
              <a:rPr kumimoji="1" lang="en-US" altLang="zh-CN" sz="2400" dirty="0">
                <a:solidFill>
                  <a:srgbClr val="7030A0"/>
                </a:solidFill>
                <a:cs typeface="Arial" pitchFamily="34" charset="0"/>
              </a:rPr>
              <a:t>)</a:t>
            </a:r>
            <a:r>
              <a:rPr kumimoji="1" lang="zh-CN" altLang="en-US" sz="2400" dirty="0">
                <a:solidFill>
                  <a:srgbClr val="7030A0"/>
                </a:solidFill>
                <a:cs typeface="Arial" pitchFamily="34" charset="0"/>
              </a:rPr>
              <a:t> </a:t>
            </a:r>
            <a:endParaRPr kumimoji="1" lang="en-US" altLang="zh-CN" sz="2400" dirty="0">
              <a:solidFill>
                <a:srgbClr val="7030A0"/>
              </a:solidFill>
              <a:cs typeface="Arial" pitchFamily="34" charset="0"/>
            </a:endParaRPr>
          </a:p>
        </p:txBody>
      </p:sp>
      <p:pic>
        <p:nvPicPr>
          <p:cNvPr id="13" name="图片 2"/>
          <p:cNvPicPr>
            <a:picLocks noChangeAspect="1"/>
          </p:cNvPicPr>
          <p:nvPr/>
        </p:nvPicPr>
        <p:blipFill>
          <a:blip r:embed="rId5"/>
          <a:stretch>
            <a:fillRect/>
          </a:stretch>
        </p:blipFill>
        <p:spPr>
          <a:xfrm>
            <a:off x="2032003" y="1295404"/>
            <a:ext cx="7924815" cy="914401"/>
          </a:xfrm>
          <a:prstGeom prst="rect">
            <a:avLst/>
          </a:prstGeom>
        </p:spPr>
      </p:pic>
    </p:spTree>
    <p:extLst>
      <p:ext uri="{BB962C8B-B14F-4D97-AF65-F5344CB8AC3E}">
        <p14:creationId xmlns:p14="http://schemas.microsoft.com/office/powerpoint/2010/main" val="2996256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a:t>The</a:t>
            </a:r>
            <a:r>
              <a:rPr lang="zh-CN" altLang="en-US" sz="4000" b="1" dirty="0"/>
              <a:t> </a:t>
            </a:r>
            <a:r>
              <a:rPr lang="en-US" altLang="zh-CN" sz="4000" b="1" dirty="0" err="1"/>
              <a:t>ClusType</a:t>
            </a:r>
            <a:r>
              <a:rPr lang="zh-CN" altLang="en-US" sz="4000" b="1" dirty="0"/>
              <a:t> </a:t>
            </a:r>
            <a:r>
              <a:rPr lang="en-US" sz="4000" b="1" dirty="0"/>
              <a:t>Algorithm</a:t>
            </a:r>
            <a:endParaRPr lang="en-US" altLang="en-US" sz="4000" b="1" kern="0" dirty="0"/>
          </a:p>
        </p:txBody>
      </p:sp>
      <p:sp>
        <p:nvSpPr>
          <p:cNvPr id="3" name="Content Placeholder 2"/>
          <p:cNvSpPr>
            <a:spLocks noGrp="1"/>
          </p:cNvSpPr>
          <p:nvPr>
            <p:ph idx="1"/>
          </p:nvPr>
        </p:nvSpPr>
        <p:spPr>
          <a:xfrm>
            <a:off x="446357" y="3824653"/>
            <a:ext cx="5680581" cy="2405531"/>
          </a:xfrm>
        </p:spPr>
        <p:txBody>
          <a:bodyPr/>
          <a:lstStyle/>
          <a:p>
            <a:r>
              <a:rPr kumimoji="1" lang="en-US" altLang="zh-CN" sz="2400" dirty="0">
                <a:solidFill>
                  <a:prstClr val="black"/>
                </a:solidFill>
                <a:latin typeface="Calibri" pitchFamily="34" charset="0"/>
                <a:cs typeface="Arial" pitchFamily="34" charset="0"/>
              </a:rPr>
              <a:t>Can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be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efficiently</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solved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by</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alternate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minimization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based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on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block</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coordinate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descent</a:t>
            </a:r>
            <a:r>
              <a:rPr kumimoji="1" lang="zh-CN" altLang="zh-CN"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algorithm</a:t>
            </a:r>
          </a:p>
          <a:p>
            <a:r>
              <a:rPr kumimoji="1" lang="en-US" altLang="zh-CN" sz="2400" dirty="0">
                <a:solidFill>
                  <a:prstClr val="black"/>
                </a:solidFill>
                <a:latin typeface="Calibri" pitchFamily="34" charset="0"/>
                <a:cs typeface="Arial" pitchFamily="34" charset="0"/>
              </a:rPr>
              <a:t>Algorithm</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complexity</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is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linear</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to</a:t>
            </a:r>
            <a:r>
              <a:rPr kumimoji="1" lang="zh-CN" altLang="en-US" sz="2400" dirty="0">
                <a:solidFill>
                  <a:prstClr val="black"/>
                </a:solidFill>
                <a:latin typeface="Calibri" pitchFamily="34" charset="0"/>
                <a:cs typeface="Arial" pitchFamily="34" charset="0"/>
              </a:rPr>
              <a:t> </a:t>
            </a:r>
            <a:r>
              <a:rPr kumimoji="1" lang="zh-CN" altLang="zh-CN" sz="2400" dirty="0">
                <a:solidFill>
                  <a:prstClr val="black"/>
                </a:solidFill>
                <a:latin typeface="Calibri" pitchFamily="34" charset="0"/>
                <a:cs typeface="Arial" pitchFamily="34" charset="0"/>
              </a:rPr>
              <a:t>#</a:t>
            </a:r>
            <a:r>
              <a:rPr kumimoji="1" lang="en-US" altLang="zh-CN" sz="2400" dirty="0">
                <a:solidFill>
                  <a:prstClr val="black"/>
                </a:solidFill>
                <a:latin typeface="Calibri" pitchFamily="34" charset="0"/>
                <a:cs typeface="Arial" pitchFamily="34" charset="0"/>
              </a:rPr>
              <a:t>entity</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mentions,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#relation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phrases,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#cluster,</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#clustering</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features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and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#target</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types</a:t>
            </a:r>
            <a:endParaRPr kumimoji="1" lang="zh-CN" altLang="en-US" sz="2400" dirty="0">
              <a:solidFill>
                <a:prstClr val="black"/>
              </a:solidFill>
              <a:latin typeface="Calibri" pitchFamily="34" charset="0"/>
              <a:cs typeface="Arial" pitchFamily="34" charset="0"/>
            </a:endParaRPr>
          </a:p>
        </p:txBody>
      </p:sp>
      <p:pic>
        <p:nvPicPr>
          <p:cNvPr id="4" name="图片 2"/>
          <p:cNvPicPr>
            <a:picLocks noChangeAspect="1"/>
          </p:cNvPicPr>
          <p:nvPr/>
        </p:nvPicPr>
        <p:blipFill>
          <a:blip r:embed="rId2"/>
          <a:stretch>
            <a:fillRect/>
          </a:stretch>
        </p:blipFill>
        <p:spPr>
          <a:xfrm>
            <a:off x="570750" y="1304194"/>
            <a:ext cx="5431796" cy="2256689"/>
          </a:xfrm>
          <a:prstGeom prst="rect">
            <a:avLst/>
          </a:prstGeom>
        </p:spPr>
      </p:pic>
      <p:pic>
        <p:nvPicPr>
          <p:cNvPr id="5" name="图片 5"/>
          <p:cNvPicPr>
            <a:picLocks noChangeAspect="1"/>
          </p:cNvPicPr>
          <p:nvPr/>
        </p:nvPicPr>
        <p:blipFill>
          <a:blip r:embed="rId3"/>
          <a:stretch>
            <a:fillRect/>
          </a:stretch>
        </p:blipFill>
        <p:spPr>
          <a:xfrm>
            <a:off x="6850842" y="2517256"/>
            <a:ext cx="4013200" cy="846667"/>
          </a:xfrm>
          <a:prstGeom prst="rect">
            <a:avLst/>
          </a:prstGeom>
        </p:spPr>
      </p:pic>
      <p:pic>
        <p:nvPicPr>
          <p:cNvPr id="6" name="图片 6"/>
          <p:cNvPicPr>
            <a:picLocks noChangeAspect="1"/>
          </p:cNvPicPr>
          <p:nvPr/>
        </p:nvPicPr>
        <p:blipFill>
          <a:blip r:embed="rId4"/>
          <a:stretch>
            <a:fillRect/>
          </a:stretch>
        </p:blipFill>
        <p:spPr>
          <a:xfrm>
            <a:off x="6876241" y="2173997"/>
            <a:ext cx="4030133" cy="287867"/>
          </a:xfrm>
          <a:prstGeom prst="rect">
            <a:avLst/>
          </a:prstGeom>
        </p:spPr>
      </p:pic>
      <p:pic>
        <p:nvPicPr>
          <p:cNvPr id="7" name="图片 7"/>
          <p:cNvPicPr>
            <a:picLocks noChangeAspect="1"/>
          </p:cNvPicPr>
          <p:nvPr/>
        </p:nvPicPr>
        <p:blipFill>
          <a:blip r:embed="rId5"/>
          <a:stretch>
            <a:fillRect/>
          </a:stretch>
        </p:blipFill>
        <p:spPr>
          <a:xfrm>
            <a:off x="6918575" y="3892057"/>
            <a:ext cx="3759200" cy="541867"/>
          </a:xfrm>
          <a:prstGeom prst="rect">
            <a:avLst/>
          </a:prstGeom>
        </p:spPr>
      </p:pic>
      <p:pic>
        <p:nvPicPr>
          <p:cNvPr id="8" name="图片 8"/>
          <p:cNvPicPr>
            <a:picLocks noChangeAspect="1"/>
          </p:cNvPicPr>
          <p:nvPr/>
        </p:nvPicPr>
        <p:blipFill>
          <a:blip r:embed="rId6"/>
          <a:stretch>
            <a:fillRect/>
          </a:stretch>
        </p:blipFill>
        <p:spPr>
          <a:xfrm>
            <a:off x="6918576" y="4501657"/>
            <a:ext cx="3996267" cy="440267"/>
          </a:xfrm>
          <a:prstGeom prst="rect">
            <a:avLst/>
          </a:prstGeom>
        </p:spPr>
      </p:pic>
      <p:pic>
        <p:nvPicPr>
          <p:cNvPr id="9" name="图片 9"/>
          <p:cNvPicPr>
            <a:picLocks noChangeAspect="1"/>
          </p:cNvPicPr>
          <p:nvPr/>
        </p:nvPicPr>
        <p:blipFill>
          <a:blip r:embed="rId7"/>
          <a:stretch>
            <a:fillRect/>
          </a:stretch>
        </p:blipFill>
        <p:spPr>
          <a:xfrm>
            <a:off x="6918575" y="5489325"/>
            <a:ext cx="3945467" cy="457200"/>
          </a:xfrm>
          <a:prstGeom prst="rect">
            <a:avLst/>
          </a:prstGeom>
        </p:spPr>
      </p:pic>
      <p:sp>
        <p:nvSpPr>
          <p:cNvPr id="10" name="文本框 10"/>
          <p:cNvSpPr txBox="1"/>
          <p:nvPr/>
        </p:nvSpPr>
        <p:spPr>
          <a:xfrm>
            <a:off x="6308978" y="1707658"/>
            <a:ext cx="4270577" cy="400101"/>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1800" dirty="0">
                <a:solidFill>
                  <a:srgbClr val="008080"/>
                </a:solidFill>
                <a:cs typeface="Arial" pitchFamily="34" charset="0"/>
              </a:rPr>
              <a:t>Update</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type</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indicators</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and</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type</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signatures</a:t>
            </a:r>
            <a:endParaRPr kumimoji="1" lang="zh-CN" altLang="en-US" sz="1800" dirty="0">
              <a:solidFill>
                <a:srgbClr val="008080"/>
              </a:solidFill>
              <a:cs typeface="Arial" pitchFamily="34" charset="0"/>
            </a:endParaRPr>
          </a:p>
        </p:txBody>
      </p:sp>
      <p:sp>
        <p:nvSpPr>
          <p:cNvPr id="11" name="文本框 11"/>
          <p:cNvSpPr txBox="1"/>
          <p:nvPr/>
        </p:nvSpPr>
        <p:spPr>
          <a:xfrm>
            <a:off x="6207374" y="3485659"/>
            <a:ext cx="5588003" cy="400101"/>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1800" dirty="0">
                <a:solidFill>
                  <a:srgbClr val="008080"/>
                </a:solidFill>
                <a:cs typeface="Arial" pitchFamily="34" charset="0"/>
              </a:rPr>
              <a:t>For</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each</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view,</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performs</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single</a:t>
            </a:r>
            <a:r>
              <a:rPr kumimoji="1" lang="zh-CN" altLang="en-US" sz="1800" dirty="0">
                <a:solidFill>
                  <a:srgbClr val="008080"/>
                </a:solidFill>
                <a:cs typeface="Arial" pitchFamily="34" charset="0"/>
              </a:rPr>
              <a:t>-</a:t>
            </a:r>
            <a:r>
              <a:rPr kumimoji="1" lang="en-US" altLang="zh-CN" sz="1800" dirty="0">
                <a:solidFill>
                  <a:srgbClr val="008080"/>
                </a:solidFill>
                <a:cs typeface="Arial" pitchFamily="34" charset="0"/>
              </a:rPr>
              <a:t>view</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NMF</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until</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converges</a:t>
            </a:r>
          </a:p>
        </p:txBody>
      </p:sp>
      <p:sp>
        <p:nvSpPr>
          <p:cNvPr id="12" name="文本框 12"/>
          <p:cNvSpPr txBox="1"/>
          <p:nvPr/>
        </p:nvSpPr>
        <p:spPr>
          <a:xfrm>
            <a:off x="6207376" y="1250456"/>
            <a:ext cx="2990563" cy="451405"/>
          </a:xfrm>
          <a:prstGeom prst="rect">
            <a:avLst/>
          </a:prstGeom>
          <a:noFill/>
        </p:spPr>
        <p:txBody>
          <a:bodyPr wrap="none" lIns="121912" tIns="60956" rIns="121912" bIns="60956" rtlCol="0">
            <a:spAutoFit/>
          </a:bodyPr>
          <a:lstStyle/>
          <a:p>
            <a:pPr defTabSz="1219140" fontAlgn="base">
              <a:spcBef>
                <a:spcPct val="0"/>
              </a:spcBef>
              <a:spcAft>
                <a:spcPct val="0"/>
              </a:spcAft>
            </a:pPr>
            <a:r>
              <a:rPr kumimoji="1" lang="en-US" altLang="zh-CN" sz="2100" b="1" dirty="0">
                <a:solidFill>
                  <a:prstClr val="black"/>
                </a:solidFill>
                <a:cs typeface="Arial" pitchFamily="34" charset="0"/>
              </a:rPr>
              <a:t>The</a:t>
            </a:r>
            <a:r>
              <a:rPr kumimoji="1" lang="zh-CN" altLang="en-US" sz="2100" b="1" dirty="0">
                <a:solidFill>
                  <a:prstClr val="black"/>
                </a:solidFill>
                <a:cs typeface="Arial" pitchFamily="34" charset="0"/>
              </a:rPr>
              <a:t> </a:t>
            </a:r>
            <a:r>
              <a:rPr kumimoji="1" lang="en-US" altLang="zh-CN" sz="2100" b="1" dirty="0" err="1">
                <a:solidFill>
                  <a:prstClr val="black"/>
                </a:solidFill>
                <a:cs typeface="Arial" pitchFamily="34" charset="0"/>
              </a:rPr>
              <a:t>ClusType</a:t>
            </a:r>
            <a:r>
              <a:rPr kumimoji="1" lang="zh-CN" altLang="en-US" sz="2100" b="1" dirty="0">
                <a:solidFill>
                  <a:prstClr val="black"/>
                </a:solidFill>
                <a:cs typeface="Arial" pitchFamily="34" charset="0"/>
              </a:rPr>
              <a:t> </a:t>
            </a:r>
            <a:r>
              <a:rPr kumimoji="1" lang="en-US" altLang="zh-CN" sz="2100" b="1" dirty="0">
                <a:solidFill>
                  <a:prstClr val="black"/>
                </a:solidFill>
                <a:cs typeface="Arial" pitchFamily="34" charset="0"/>
              </a:rPr>
              <a:t>algorithm:</a:t>
            </a:r>
            <a:endParaRPr kumimoji="1" lang="zh-CN" altLang="en-US" sz="2100" b="1" dirty="0">
              <a:solidFill>
                <a:prstClr val="black"/>
              </a:solidFill>
              <a:cs typeface="Arial" pitchFamily="34" charset="0"/>
            </a:endParaRPr>
          </a:p>
        </p:txBody>
      </p:sp>
      <p:sp>
        <p:nvSpPr>
          <p:cNvPr id="13" name="文本框 13"/>
          <p:cNvSpPr txBox="1"/>
          <p:nvPr/>
        </p:nvSpPr>
        <p:spPr>
          <a:xfrm>
            <a:off x="6105775" y="5009658"/>
            <a:ext cx="5689600" cy="369332"/>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1600" dirty="0">
                <a:solidFill>
                  <a:srgbClr val="008080"/>
                </a:solidFill>
                <a:cs typeface="Arial" pitchFamily="34" charset="0"/>
              </a:rPr>
              <a:t>Update</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consensus</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matrix</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and</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relative</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weights</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of</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different</a:t>
            </a:r>
            <a:r>
              <a:rPr kumimoji="1" lang="zh-CN" altLang="en-US" sz="1600" dirty="0">
                <a:solidFill>
                  <a:srgbClr val="008080"/>
                </a:solidFill>
                <a:cs typeface="Arial" pitchFamily="34" charset="0"/>
              </a:rPr>
              <a:t> </a:t>
            </a:r>
            <a:r>
              <a:rPr kumimoji="1" lang="en-US" altLang="zh-CN" sz="1600" dirty="0">
                <a:solidFill>
                  <a:srgbClr val="008080"/>
                </a:solidFill>
                <a:cs typeface="Arial" pitchFamily="34" charset="0"/>
              </a:rPr>
              <a:t>views</a:t>
            </a:r>
          </a:p>
        </p:txBody>
      </p:sp>
      <p:sp>
        <p:nvSpPr>
          <p:cNvPr id="14" name="文本框 14"/>
          <p:cNvSpPr txBox="1"/>
          <p:nvPr/>
        </p:nvSpPr>
        <p:spPr>
          <a:xfrm>
            <a:off x="6207378" y="5924059"/>
            <a:ext cx="5283199" cy="400101"/>
          </a:xfrm>
          <a:prstGeom prst="rect">
            <a:avLst/>
          </a:prstGeom>
          <a:noFill/>
        </p:spPr>
        <p:txBody>
          <a:bodyPr wrap="square" lIns="121912" tIns="60956" rIns="121912" bIns="60956" rtlCol="0">
            <a:spAutoFit/>
          </a:bodyPr>
          <a:lstStyle/>
          <a:p>
            <a:pPr defTabSz="1219140" fontAlgn="base">
              <a:spcBef>
                <a:spcPct val="0"/>
              </a:spcBef>
              <a:spcAft>
                <a:spcPct val="0"/>
              </a:spcAft>
            </a:pPr>
            <a:r>
              <a:rPr kumimoji="1" lang="en-US" altLang="zh-CN" sz="1800" dirty="0">
                <a:solidFill>
                  <a:srgbClr val="008080"/>
                </a:solidFill>
                <a:cs typeface="Arial" pitchFamily="34" charset="0"/>
              </a:rPr>
              <a:t>Until</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the</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objective</a:t>
            </a:r>
            <a:r>
              <a:rPr kumimoji="1" lang="zh-CN" altLang="en-US" sz="1800" dirty="0">
                <a:solidFill>
                  <a:srgbClr val="008080"/>
                </a:solidFill>
                <a:cs typeface="Arial" pitchFamily="34" charset="0"/>
              </a:rPr>
              <a:t> </a:t>
            </a:r>
            <a:r>
              <a:rPr kumimoji="1" lang="en-US" altLang="zh-CN" sz="1800" dirty="0">
                <a:solidFill>
                  <a:srgbClr val="008080"/>
                </a:solidFill>
                <a:cs typeface="Arial" pitchFamily="34" charset="0"/>
              </a:rPr>
              <a:t>converges</a:t>
            </a:r>
          </a:p>
        </p:txBody>
      </p:sp>
      <p:sp>
        <p:nvSpPr>
          <p:cNvPr id="15" name="矩形 15"/>
          <p:cNvSpPr/>
          <p:nvPr/>
        </p:nvSpPr>
        <p:spPr>
          <a:xfrm>
            <a:off x="6207375" y="1250456"/>
            <a:ext cx="5384800" cy="50800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Tree>
    <p:extLst>
      <p:ext uri="{BB962C8B-B14F-4D97-AF65-F5344CB8AC3E}">
        <p14:creationId xmlns:p14="http://schemas.microsoft.com/office/powerpoint/2010/main" val="3356925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err="1">
                <a:effectLst>
                  <a:outerShdw blurRad="50800" dist="38100" dir="2700000" algn="tl" rotWithShape="0">
                    <a:prstClr val="black">
                      <a:alpha val="40000"/>
                    </a:prstClr>
                  </a:outerShdw>
                </a:effectLst>
              </a:rPr>
              <a:t>ClusType</a:t>
            </a:r>
            <a:r>
              <a:rPr lang="en-US" sz="4000" b="1" dirty="0">
                <a:effectLst>
                  <a:outerShdw blurRad="50800" dist="38100" dir="2700000" algn="tl" rotWithShape="0">
                    <a:prstClr val="black">
                      <a:alpha val="40000"/>
                    </a:prstClr>
                  </a:outerShdw>
                </a:effectLst>
              </a:rPr>
              <a:t>: Experiment</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Setting</a:t>
            </a:r>
            <a:endParaRPr lang="en-US" altLang="en-US" sz="40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596373" y="1123469"/>
            <a:ext cx="11032209" cy="5716059"/>
          </a:xfrm>
        </p:spPr>
        <p:txBody>
          <a:bodyPr/>
          <a:lstStyle/>
          <a:p>
            <a:r>
              <a:rPr lang="en-US" altLang="zh-CN" sz="2300" dirty="0"/>
              <a:t>Datasets:</a:t>
            </a:r>
            <a:r>
              <a:rPr lang="zh-CN" altLang="en-US" sz="2300" dirty="0"/>
              <a:t> </a:t>
            </a:r>
            <a:r>
              <a:rPr lang="en-US" altLang="zh-CN" sz="2300" dirty="0"/>
              <a:t>2013</a:t>
            </a:r>
            <a:r>
              <a:rPr lang="zh-CN" altLang="en-US" sz="2300" dirty="0"/>
              <a:t> </a:t>
            </a:r>
            <a:r>
              <a:rPr lang="en-US" altLang="zh-CN" sz="2300" dirty="0"/>
              <a:t>New</a:t>
            </a:r>
            <a:r>
              <a:rPr lang="zh-CN" altLang="en-US" sz="2300" dirty="0"/>
              <a:t> </a:t>
            </a:r>
            <a:r>
              <a:rPr lang="en-US" altLang="zh-CN" sz="2300" dirty="0"/>
              <a:t>York</a:t>
            </a:r>
            <a:r>
              <a:rPr lang="zh-CN" altLang="en-US" sz="2300" dirty="0"/>
              <a:t> </a:t>
            </a:r>
            <a:r>
              <a:rPr lang="en-US" altLang="zh-CN" sz="2300" dirty="0"/>
              <a:t>Times</a:t>
            </a:r>
            <a:r>
              <a:rPr lang="zh-CN" altLang="en-US" sz="2300" dirty="0"/>
              <a:t> </a:t>
            </a:r>
            <a:r>
              <a:rPr lang="en-US" altLang="zh-CN" sz="2300" dirty="0"/>
              <a:t>news</a:t>
            </a:r>
            <a:r>
              <a:rPr lang="zh-CN" altLang="en-US" sz="2300" dirty="0"/>
              <a:t> </a:t>
            </a:r>
            <a:r>
              <a:rPr lang="en-US" altLang="zh-CN" sz="2300" dirty="0"/>
              <a:t>(~110k</a:t>
            </a:r>
            <a:r>
              <a:rPr lang="zh-CN" altLang="en-US" sz="2300" dirty="0"/>
              <a:t> </a:t>
            </a:r>
            <a:r>
              <a:rPr lang="en-US" altLang="zh-CN" sz="2300" dirty="0"/>
              <a:t>docs)</a:t>
            </a:r>
            <a:r>
              <a:rPr lang="zh-CN" altLang="en-US" sz="2300" dirty="0"/>
              <a:t> </a:t>
            </a:r>
            <a:r>
              <a:rPr lang="en-US" altLang="zh-CN" sz="2300" dirty="0"/>
              <a:t>[event,</a:t>
            </a:r>
            <a:r>
              <a:rPr lang="zh-CN" altLang="en-US" sz="2300" dirty="0"/>
              <a:t> </a:t>
            </a:r>
            <a:r>
              <a:rPr lang="en-US" altLang="zh-CN" sz="2300" dirty="0"/>
              <a:t>PER,</a:t>
            </a:r>
            <a:r>
              <a:rPr lang="zh-CN" altLang="en-US" sz="2300" dirty="0"/>
              <a:t> </a:t>
            </a:r>
            <a:r>
              <a:rPr lang="en-US" altLang="zh-CN" sz="2300" dirty="0"/>
              <a:t>LOC,</a:t>
            </a:r>
            <a:r>
              <a:rPr lang="zh-CN" altLang="en-US" sz="2300" dirty="0"/>
              <a:t> </a:t>
            </a:r>
            <a:r>
              <a:rPr lang="en-US" altLang="zh-CN" sz="2300" dirty="0"/>
              <a:t>ORG];</a:t>
            </a:r>
            <a:r>
              <a:rPr lang="zh-CN" altLang="en-US" sz="2300" dirty="0"/>
              <a:t> </a:t>
            </a:r>
            <a:r>
              <a:rPr lang="en-US" altLang="zh-CN" sz="2300" dirty="0"/>
              <a:t>Yelp</a:t>
            </a:r>
            <a:r>
              <a:rPr lang="zh-CN" altLang="en-US" sz="2300" dirty="0"/>
              <a:t> </a:t>
            </a:r>
            <a:r>
              <a:rPr lang="en-US" altLang="zh-CN" sz="2300" dirty="0"/>
              <a:t>Reviews</a:t>
            </a:r>
            <a:r>
              <a:rPr lang="zh-CN" altLang="en-US" sz="2300" dirty="0"/>
              <a:t> </a:t>
            </a:r>
            <a:r>
              <a:rPr lang="en-US" altLang="zh-CN" sz="2300" dirty="0"/>
              <a:t>(~230k)</a:t>
            </a:r>
            <a:r>
              <a:rPr lang="zh-CN" altLang="en-US" sz="2300" dirty="0"/>
              <a:t> </a:t>
            </a:r>
            <a:r>
              <a:rPr lang="en-US" altLang="zh-CN" sz="2300" dirty="0"/>
              <a:t>[Food,</a:t>
            </a:r>
            <a:r>
              <a:rPr lang="zh-CN" altLang="en-US" sz="2300" dirty="0"/>
              <a:t> </a:t>
            </a:r>
            <a:r>
              <a:rPr lang="en-US" altLang="zh-CN" sz="2300" dirty="0"/>
              <a:t>Job,</a:t>
            </a:r>
            <a:r>
              <a:rPr lang="zh-CN" altLang="en-US" sz="2300" dirty="0"/>
              <a:t> </a:t>
            </a:r>
            <a:r>
              <a:rPr lang="en-US" altLang="zh-CN" sz="2300" dirty="0"/>
              <a:t>…];</a:t>
            </a:r>
            <a:r>
              <a:rPr lang="zh-CN" altLang="en-US" sz="2300" dirty="0"/>
              <a:t> </a:t>
            </a:r>
            <a:r>
              <a:rPr lang="en-US" altLang="zh-CN" sz="2300" dirty="0"/>
              <a:t>2011</a:t>
            </a:r>
            <a:r>
              <a:rPr lang="zh-CN" altLang="en-US" sz="2300" dirty="0"/>
              <a:t> </a:t>
            </a:r>
            <a:r>
              <a:rPr lang="en-US" altLang="zh-CN" sz="2300" dirty="0"/>
              <a:t>Tweets</a:t>
            </a:r>
            <a:r>
              <a:rPr lang="zh-CN" altLang="en-US" sz="2300" dirty="0"/>
              <a:t> </a:t>
            </a:r>
            <a:r>
              <a:rPr lang="en-US" altLang="zh-CN" sz="2300" dirty="0"/>
              <a:t>(~300k)</a:t>
            </a:r>
            <a:r>
              <a:rPr lang="zh-CN" altLang="zh-CN" sz="2300" dirty="0"/>
              <a:t> </a:t>
            </a:r>
            <a:r>
              <a:rPr lang="en-US" altLang="zh-CN" sz="2300" dirty="0"/>
              <a:t>[event,</a:t>
            </a:r>
            <a:r>
              <a:rPr lang="zh-CN" altLang="en-US" sz="2300" dirty="0"/>
              <a:t> </a:t>
            </a:r>
            <a:r>
              <a:rPr lang="en-US" altLang="zh-CN" sz="2300" dirty="0"/>
              <a:t>product,</a:t>
            </a:r>
            <a:r>
              <a:rPr lang="zh-CN" altLang="en-US" sz="2300" dirty="0"/>
              <a:t> </a:t>
            </a:r>
            <a:r>
              <a:rPr lang="en-US" altLang="zh-CN" sz="2300" dirty="0"/>
              <a:t>PER,</a:t>
            </a:r>
            <a:r>
              <a:rPr lang="zh-CN" altLang="en-US" sz="2300" dirty="0"/>
              <a:t> </a:t>
            </a:r>
            <a:r>
              <a:rPr lang="en-US" altLang="zh-CN" sz="2300" dirty="0"/>
              <a:t>LOC,</a:t>
            </a:r>
            <a:r>
              <a:rPr lang="zh-CN" altLang="en-US" sz="2300" dirty="0"/>
              <a:t> </a:t>
            </a:r>
            <a:r>
              <a:rPr lang="en-US" altLang="zh-CN" sz="2300" dirty="0"/>
              <a:t>…]</a:t>
            </a:r>
          </a:p>
          <a:p>
            <a:r>
              <a:rPr lang="en-US" altLang="zh-CN" sz="2300" dirty="0"/>
              <a:t>Seed</a:t>
            </a:r>
            <a:r>
              <a:rPr lang="zh-CN" altLang="en-US" sz="2300" dirty="0"/>
              <a:t> </a:t>
            </a:r>
            <a:r>
              <a:rPr lang="en-US" altLang="zh-CN" sz="2300" dirty="0"/>
              <a:t>mention</a:t>
            </a:r>
            <a:r>
              <a:rPr lang="zh-CN" altLang="en-US" sz="2300" dirty="0"/>
              <a:t> </a:t>
            </a:r>
            <a:r>
              <a:rPr lang="en-US" altLang="zh-CN" sz="2300" dirty="0"/>
              <a:t>sets</a:t>
            </a:r>
            <a:r>
              <a:rPr lang="zh-CN" altLang="zh-CN" sz="2300" dirty="0">
                <a:sym typeface="Wingdings"/>
              </a:rPr>
              <a:t>:</a:t>
            </a:r>
            <a:r>
              <a:rPr lang="zh-CN" altLang="en-US" sz="2300" dirty="0">
                <a:sym typeface="Wingdings"/>
              </a:rPr>
              <a:t> </a:t>
            </a:r>
            <a:r>
              <a:rPr lang="en-US" altLang="zh-CN" sz="2300" dirty="0">
                <a:sym typeface="Wingdings"/>
              </a:rPr>
              <a:t>&lt;</a:t>
            </a:r>
            <a:r>
              <a:rPr lang="zh-CN" altLang="en-US" sz="2300" dirty="0">
                <a:sym typeface="Wingdings"/>
              </a:rPr>
              <a:t> </a:t>
            </a:r>
            <a:r>
              <a:rPr lang="en-US" altLang="zh-CN" sz="2300" dirty="0">
                <a:sym typeface="Wingdings"/>
              </a:rPr>
              <a:t>7%</a:t>
            </a:r>
            <a:r>
              <a:rPr lang="zh-CN" altLang="en-US" sz="2300" dirty="0">
                <a:sym typeface="Wingdings"/>
              </a:rPr>
              <a:t> </a:t>
            </a:r>
            <a:r>
              <a:rPr lang="en-US" altLang="zh-CN" sz="2300" dirty="0">
                <a:sym typeface="Wingdings"/>
              </a:rPr>
              <a:t>extracted</a:t>
            </a:r>
            <a:r>
              <a:rPr lang="zh-CN" altLang="en-US" sz="2300" dirty="0">
                <a:sym typeface="Wingdings"/>
              </a:rPr>
              <a:t> </a:t>
            </a:r>
            <a:r>
              <a:rPr lang="en-US" altLang="zh-CN" sz="2300" dirty="0">
                <a:sym typeface="Wingdings"/>
              </a:rPr>
              <a:t>mentions</a:t>
            </a:r>
            <a:r>
              <a:rPr lang="zh-CN" altLang="en-US" sz="2300" dirty="0">
                <a:sym typeface="Wingdings"/>
              </a:rPr>
              <a:t> </a:t>
            </a:r>
            <a:r>
              <a:rPr lang="en-US" altLang="zh-CN" sz="2300" dirty="0">
                <a:sym typeface="Wingdings"/>
              </a:rPr>
              <a:t>are</a:t>
            </a:r>
            <a:r>
              <a:rPr lang="zh-CN" altLang="en-US" sz="2300" dirty="0">
                <a:sym typeface="Wingdings"/>
              </a:rPr>
              <a:t> </a:t>
            </a:r>
            <a:r>
              <a:rPr lang="en-US" altLang="zh-CN" sz="2300" dirty="0">
                <a:sym typeface="Wingdings"/>
              </a:rPr>
              <a:t>mapped</a:t>
            </a:r>
            <a:r>
              <a:rPr lang="zh-CN" altLang="en-US" sz="2300" dirty="0">
                <a:sym typeface="Wingdings"/>
              </a:rPr>
              <a:t> </a:t>
            </a:r>
            <a:r>
              <a:rPr lang="en-US" altLang="zh-CN" sz="2300" dirty="0">
                <a:sym typeface="Wingdings"/>
              </a:rPr>
              <a:t>to</a:t>
            </a:r>
            <a:r>
              <a:rPr lang="zh-CN" altLang="en-US" sz="2300" dirty="0">
                <a:sym typeface="Wingdings"/>
              </a:rPr>
              <a:t> </a:t>
            </a:r>
            <a:r>
              <a:rPr lang="en-US" altLang="zh-CN" sz="2300" dirty="0">
                <a:sym typeface="Wingdings"/>
              </a:rPr>
              <a:t>Freebase</a:t>
            </a:r>
            <a:r>
              <a:rPr lang="zh-CN" altLang="en-US" sz="2300" dirty="0">
                <a:sym typeface="Wingdings"/>
              </a:rPr>
              <a:t> </a:t>
            </a:r>
            <a:r>
              <a:rPr lang="en-US" altLang="zh-CN" sz="2300" dirty="0">
                <a:sym typeface="Wingdings"/>
              </a:rPr>
              <a:t>entities</a:t>
            </a:r>
            <a:endParaRPr lang="en-US" altLang="zh-CN" sz="2300" dirty="0"/>
          </a:p>
          <a:p>
            <a:r>
              <a:rPr lang="en-US" altLang="zh-CN" sz="2300" dirty="0"/>
              <a:t>Evaluation</a:t>
            </a:r>
            <a:r>
              <a:rPr lang="zh-CN" altLang="en-US" sz="2300" dirty="0"/>
              <a:t> </a:t>
            </a:r>
            <a:r>
              <a:rPr lang="en-US" altLang="zh-CN" sz="2300" dirty="0"/>
              <a:t>sets:</a:t>
            </a:r>
            <a:r>
              <a:rPr lang="zh-CN" altLang="en-US" sz="2300" dirty="0"/>
              <a:t> </a:t>
            </a:r>
            <a:r>
              <a:rPr lang="en-US" altLang="zh-CN" sz="2300" dirty="0"/>
              <a:t>manually</a:t>
            </a:r>
            <a:r>
              <a:rPr lang="zh-CN" altLang="en-US" sz="2300" dirty="0"/>
              <a:t> </a:t>
            </a:r>
            <a:r>
              <a:rPr lang="en-US" altLang="zh-CN" sz="2300" dirty="0"/>
              <a:t>annotate</a:t>
            </a:r>
            <a:r>
              <a:rPr lang="zh-CN" altLang="en-US" sz="2300" dirty="0"/>
              <a:t> </a:t>
            </a:r>
            <a:r>
              <a:rPr lang="en-US" altLang="zh-CN" sz="2300" dirty="0"/>
              <a:t>mentions</a:t>
            </a:r>
            <a:r>
              <a:rPr lang="zh-CN" altLang="en-US" sz="2300" dirty="0"/>
              <a:t> </a:t>
            </a:r>
            <a:r>
              <a:rPr lang="en-US" altLang="zh-CN" sz="2300" dirty="0"/>
              <a:t>of</a:t>
            </a:r>
            <a:r>
              <a:rPr lang="zh-CN" altLang="en-US" sz="2300" dirty="0"/>
              <a:t> </a:t>
            </a:r>
            <a:r>
              <a:rPr lang="en-US" altLang="zh-CN" sz="2300" dirty="0"/>
              <a:t>target</a:t>
            </a:r>
            <a:r>
              <a:rPr lang="zh-CN" altLang="en-US" sz="2300" dirty="0"/>
              <a:t> </a:t>
            </a:r>
            <a:r>
              <a:rPr lang="en-US" altLang="zh-CN" sz="2300" dirty="0"/>
              <a:t>types</a:t>
            </a:r>
            <a:r>
              <a:rPr lang="zh-CN" altLang="en-US" sz="2300" dirty="0"/>
              <a:t> </a:t>
            </a:r>
            <a:r>
              <a:rPr lang="en-US" altLang="zh-CN" sz="2300" dirty="0"/>
              <a:t>for</a:t>
            </a:r>
            <a:r>
              <a:rPr lang="zh-CN" altLang="en-US" sz="2300" dirty="0"/>
              <a:t> </a:t>
            </a:r>
            <a:r>
              <a:rPr lang="en-US" altLang="zh-CN" sz="2300" dirty="0"/>
              <a:t>subsets</a:t>
            </a:r>
            <a:r>
              <a:rPr lang="zh-CN" altLang="en-US" sz="2300" dirty="0"/>
              <a:t> </a:t>
            </a:r>
            <a:r>
              <a:rPr lang="en-US" altLang="zh-CN" sz="2300" dirty="0"/>
              <a:t>of</a:t>
            </a:r>
            <a:r>
              <a:rPr lang="zh-CN" altLang="en-US" sz="2300" dirty="0"/>
              <a:t> </a:t>
            </a:r>
            <a:r>
              <a:rPr lang="en-US" altLang="zh-CN" sz="2300" dirty="0"/>
              <a:t>the</a:t>
            </a:r>
            <a:r>
              <a:rPr lang="zh-CN" altLang="en-US" sz="2300" dirty="0"/>
              <a:t> </a:t>
            </a:r>
            <a:r>
              <a:rPr lang="en-US" altLang="zh-CN" sz="2300" dirty="0"/>
              <a:t>corpora</a:t>
            </a:r>
          </a:p>
          <a:p>
            <a:r>
              <a:rPr lang="en-US" altLang="zh-CN" sz="2300" dirty="0"/>
              <a:t>Evaluation</a:t>
            </a:r>
            <a:r>
              <a:rPr lang="zh-CN" altLang="en-US" sz="2300" dirty="0"/>
              <a:t> </a:t>
            </a:r>
            <a:r>
              <a:rPr lang="en-US" altLang="zh-CN" sz="2300" dirty="0"/>
              <a:t>metrics:</a:t>
            </a:r>
            <a:r>
              <a:rPr lang="zh-CN" altLang="en-US" sz="2300" dirty="0"/>
              <a:t> </a:t>
            </a:r>
            <a:r>
              <a:rPr lang="en-US" altLang="zh-CN" sz="2300" dirty="0"/>
              <a:t>Follows</a:t>
            </a:r>
            <a:r>
              <a:rPr lang="zh-CN" altLang="en-US" sz="2300" dirty="0"/>
              <a:t> </a:t>
            </a:r>
            <a:r>
              <a:rPr lang="en-US" altLang="zh-CN" sz="2300" dirty="0"/>
              <a:t>named</a:t>
            </a:r>
            <a:r>
              <a:rPr lang="zh-CN" altLang="en-US" sz="2300" dirty="0"/>
              <a:t> </a:t>
            </a:r>
            <a:r>
              <a:rPr lang="en-US" altLang="zh-CN" sz="2300" dirty="0"/>
              <a:t>entity</a:t>
            </a:r>
            <a:r>
              <a:rPr lang="zh-CN" altLang="en-US" sz="2300" dirty="0"/>
              <a:t> </a:t>
            </a:r>
            <a:r>
              <a:rPr lang="en-US" altLang="zh-CN" sz="2300" dirty="0"/>
              <a:t>recognition</a:t>
            </a:r>
            <a:r>
              <a:rPr lang="zh-CN" altLang="en-US" sz="2300" dirty="0"/>
              <a:t> </a:t>
            </a:r>
            <a:r>
              <a:rPr lang="en-US" altLang="zh-CN" sz="2300" dirty="0"/>
              <a:t>evaluation</a:t>
            </a:r>
            <a:r>
              <a:rPr lang="zh-CN" altLang="en-US" sz="2300" dirty="0"/>
              <a:t> </a:t>
            </a:r>
            <a:r>
              <a:rPr lang="en-US" altLang="zh-CN" sz="2300" dirty="0"/>
              <a:t>(Precision,</a:t>
            </a:r>
            <a:r>
              <a:rPr lang="zh-CN" altLang="en-US" sz="2300" dirty="0"/>
              <a:t> </a:t>
            </a:r>
            <a:r>
              <a:rPr lang="en-US" altLang="zh-CN" sz="2300" dirty="0"/>
              <a:t>Recall,</a:t>
            </a:r>
            <a:r>
              <a:rPr lang="zh-CN" altLang="en-US" sz="2300" dirty="0"/>
              <a:t> </a:t>
            </a:r>
            <a:r>
              <a:rPr lang="en-US" altLang="zh-CN" sz="2300" dirty="0"/>
              <a:t>F1)</a:t>
            </a:r>
          </a:p>
          <a:p>
            <a:r>
              <a:rPr lang="en-US" altLang="zh-CN" sz="2300" dirty="0"/>
              <a:t>Compared</a:t>
            </a:r>
            <a:r>
              <a:rPr lang="zh-CN" altLang="en-US" sz="2300" dirty="0"/>
              <a:t> </a:t>
            </a:r>
            <a:r>
              <a:rPr lang="en-US" altLang="zh-CN" sz="2300" dirty="0"/>
              <a:t>methods</a:t>
            </a:r>
          </a:p>
          <a:p>
            <a:pPr lvl="1"/>
            <a:r>
              <a:rPr lang="en-US" altLang="zh-CN" sz="2300" b="1" dirty="0"/>
              <a:t>Pattern</a:t>
            </a:r>
            <a:r>
              <a:rPr lang="en-US" altLang="zh-CN" sz="2300" dirty="0"/>
              <a:t>:</a:t>
            </a:r>
            <a:r>
              <a:rPr lang="zh-CN" altLang="en-US" sz="2300" dirty="0"/>
              <a:t> </a:t>
            </a:r>
            <a:r>
              <a:rPr lang="en-US" altLang="zh-CN" sz="2400" dirty="0"/>
              <a:t>(Stanford,</a:t>
            </a:r>
            <a:r>
              <a:rPr lang="zh-CN" altLang="en-US" sz="2400" dirty="0"/>
              <a:t> </a:t>
            </a:r>
            <a:r>
              <a:rPr lang="en-US" altLang="zh-CN" sz="2400" dirty="0"/>
              <a:t>CONLL’14) </a:t>
            </a:r>
            <a:r>
              <a:rPr lang="en-US" altLang="zh-CN" sz="2300" dirty="0"/>
              <a:t>Stanford</a:t>
            </a:r>
            <a:r>
              <a:rPr lang="zh-CN" altLang="en-US" sz="2300" dirty="0"/>
              <a:t> </a:t>
            </a:r>
            <a:r>
              <a:rPr lang="en-US" altLang="zh-CN" sz="2300" dirty="0"/>
              <a:t>pattern-based</a:t>
            </a:r>
            <a:r>
              <a:rPr lang="zh-CN" altLang="en-US" sz="2300" dirty="0"/>
              <a:t> </a:t>
            </a:r>
            <a:r>
              <a:rPr lang="en-US" altLang="zh-CN" sz="2300" dirty="0"/>
              <a:t>learning</a:t>
            </a:r>
            <a:r>
              <a:rPr lang="zh-CN" altLang="en-US" sz="2300" dirty="0"/>
              <a:t>; </a:t>
            </a:r>
            <a:endParaRPr lang="en-US" altLang="zh-CN" sz="2300" dirty="0"/>
          </a:p>
          <a:p>
            <a:pPr lvl="1"/>
            <a:r>
              <a:rPr lang="en-US" altLang="zh-CN" sz="2300" b="1" dirty="0" err="1"/>
              <a:t>SemTagger</a:t>
            </a:r>
            <a:r>
              <a:rPr lang="zh-CN" altLang="zh-CN" sz="2300" dirty="0"/>
              <a:t>:</a:t>
            </a:r>
            <a:r>
              <a:rPr lang="en-US" altLang="zh-CN" sz="2300" dirty="0"/>
              <a:t> </a:t>
            </a:r>
            <a:r>
              <a:rPr lang="en-US" altLang="zh-CN" sz="2400" dirty="0"/>
              <a:t>(U.</a:t>
            </a:r>
            <a:r>
              <a:rPr lang="zh-CN" altLang="en-US" sz="2400" dirty="0"/>
              <a:t> </a:t>
            </a:r>
            <a:r>
              <a:rPr lang="en-US" altLang="zh-CN" sz="2400" dirty="0"/>
              <a:t>Utah,</a:t>
            </a:r>
            <a:r>
              <a:rPr lang="zh-CN" altLang="en-US" sz="2400" dirty="0"/>
              <a:t> </a:t>
            </a:r>
            <a:r>
              <a:rPr lang="en-US" altLang="zh-CN" sz="2400" dirty="0"/>
              <a:t>ACL’10) </a:t>
            </a:r>
            <a:r>
              <a:rPr lang="en-US" altLang="zh-CN" sz="2300" dirty="0"/>
              <a:t>bootstrapping</a:t>
            </a:r>
            <a:r>
              <a:rPr lang="zh-CN" altLang="en-US" sz="2300" dirty="0"/>
              <a:t> </a:t>
            </a:r>
            <a:r>
              <a:rPr lang="en-US" altLang="zh-CN" sz="2300" dirty="0"/>
              <a:t>method</a:t>
            </a:r>
            <a:r>
              <a:rPr lang="zh-CN" altLang="en-US" sz="2300" dirty="0"/>
              <a:t> </a:t>
            </a:r>
            <a:r>
              <a:rPr lang="en-US" altLang="zh-CN" sz="2300" dirty="0"/>
              <a:t>which</a:t>
            </a:r>
            <a:r>
              <a:rPr lang="zh-CN" altLang="en-US" sz="2300" dirty="0"/>
              <a:t> </a:t>
            </a:r>
            <a:r>
              <a:rPr lang="en-US" altLang="zh-CN" sz="2300" dirty="0"/>
              <a:t>trains</a:t>
            </a:r>
            <a:r>
              <a:rPr lang="zh-CN" altLang="en-US" sz="2300" dirty="0"/>
              <a:t> </a:t>
            </a:r>
            <a:r>
              <a:rPr lang="en-US" altLang="zh-CN" sz="2300" dirty="0"/>
              <a:t>contextual</a:t>
            </a:r>
            <a:r>
              <a:rPr lang="zh-CN" altLang="en-US" sz="2300" dirty="0"/>
              <a:t> </a:t>
            </a:r>
            <a:r>
              <a:rPr lang="en-US" altLang="zh-CN" sz="2300" dirty="0"/>
              <a:t>classifier</a:t>
            </a:r>
            <a:r>
              <a:rPr lang="zh-CN" altLang="en-US" sz="2300" dirty="0"/>
              <a:t> </a:t>
            </a:r>
            <a:r>
              <a:rPr lang="en-US" altLang="zh-CN" sz="2300" dirty="0"/>
              <a:t>based</a:t>
            </a:r>
            <a:r>
              <a:rPr lang="zh-CN" altLang="en-US" sz="2300" dirty="0"/>
              <a:t> </a:t>
            </a:r>
            <a:r>
              <a:rPr lang="en-US" altLang="zh-CN" sz="2300" dirty="0"/>
              <a:t>on</a:t>
            </a:r>
            <a:r>
              <a:rPr lang="zh-CN" altLang="en-US" sz="2300" dirty="0"/>
              <a:t> </a:t>
            </a:r>
            <a:r>
              <a:rPr lang="en-US" altLang="zh-CN" sz="2300" dirty="0"/>
              <a:t>seed</a:t>
            </a:r>
            <a:r>
              <a:rPr lang="zh-CN" altLang="en-US" sz="2300" dirty="0"/>
              <a:t> </a:t>
            </a:r>
            <a:r>
              <a:rPr lang="en-US" altLang="zh-CN" sz="2300" dirty="0"/>
              <a:t>mentions</a:t>
            </a:r>
          </a:p>
          <a:p>
            <a:pPr lvl="1"/>
            <a:r>
              <a:rPr lang="en-US" altLang="zh-CN" sz="2300" b="1" dirty="0"/>
              <a:t>FIGER </a:t>
            </a:r>
            <a:r>
              <a:rPr lang="en-US" altLang="zh-CN" sz="2400" dirty="0"/>
              <a:t>(UW,</a:t>
            </a:r>
            <a:r>
              <a:rPr lang="zh-CN" altLang="en-US" sz="2400" dirty="0"/>
              <a:t> </a:t>
            </a:r>
            <a:r>
              <a:rPr lang="en-US" altLang="zh-CN" sz="2400" dirty="0"/>
              <a:t>AAAI’12)</a:t>
            </a:r>
            <a:r>
              <a:rPr lang="en-US" altLang="zh-CN" sz="2300" dirty="0"/>
              <a:t>:</a:t>
            </a:r>
            <a:r>
              <a:rPr lang="zh-CN" altLang="en-US" sz="2300" dirty="0"/>
              <a:t> </a:t>
            </a:r>
            <a:r>
              <a:rPr lang="en-US" altLang="zh-CN" sz="2300" dirty="0"/>
              <a:t>distantly</a:t>
            </a:r>
            <a:r>
              <a:rPr lang="zh-CN" altLang="en-US" sz="2300" dirty="0"/>
              <a:t>-</a:t>
            </a:r>
            <a:r>
              <a:rPr lang="en-US" altLang="zh-CN" sz="2300" dirty="0"/>
              <a:t>supervised</a:t>
            </a:r>
            <a:r>
              <a:rPr lang="zh-CN" altLang="en-US" sz="2300" dirty="0"/>
              <a:t> </a:t>
            </a:r>
            <a:r>
              <a:rPr lang="en-US" altLang="zh-CN" sz="2300" dirty="0"/>
              <a:t>sequence</a:t>
            </a:r>
            <a:r>
              <a:rPr lang="zh-CN" altLang="en-US" sz="2300" dirty="0"/>
              <a:t> </a:t>
            </a:r>
            <a:r>
              <a:rPr lang="en-US" altLang="zh-CN" sz="2300" dirty="0"/>
              <a:t>labeling</a:t>
            </a:r>
            <a:r>
              <a:rPr lang="zh-CN" altLang="en-US" sz="2300" dirty="0"/>
              <a:t> </a:t>
            </a:r>
            <a:r>
              <a:rPr lang="en-US" altLang="zh-CN" sz="2300" dirty="0"/>
              <a:t>method</a:t>
            </a:r>
            <a:r>
              <a:rPr lang="zh-CN" altLang="en-US" sz="2300" dirty="0"/>
              <a:t> </a:t>
            </a:r>
            <a:r>
              <a:rPr lang="en-US" altLang="zh-CN" sz="2300" dirty="0"/>
              <a:t>trained</a:t>
            </a:r>
            <a:r>
              <a:rPr lang="zh-CN" altLang="en-US" sz="2300" dirty="0"/>
              <a:t> </a:t>
            </a:r>
            <a:r>
              <a:rPr lang="en-US" altLang="zh-CN" sz="2300" dirty="0"/>
              <a:t>on</a:t>
            </a:r>
            <a:r>
              <a:rPr lang="zh-CN" altLang="en-US" sz="2300" dirty="0"/>
              <a:t> </a:t>
            </a:r>
            <a:r>
              <a:rPr lang="en-US" altLang="zh-CN" sz="2300" dirty="0"/>
              <a:t>Wiki</a:t>
            </a:r>
            <a:r>
              <a:rPr lang="zh-CN" altLang="en-US" sz="2300" dirty="0"/>
              <a:t> </a:t>
            </a:r>
            <a:r>
              <a:rPr lang="en-US" altLang="zh-CN" sz="2300" dirty="0"/>
              <a:t>corpus</a:t>
            </a:r>
          </a:p>
          <a:p>
            <a:pPr lvl="1"/>
            <a:r>
              <a:rPr lang="en-US" altLang="zh-CN" sz="2300" b="1" dirty="0"/>
              <a:t>NNPLB </a:t>
            </a:r>
            <a:r>
              <a:rPr lang="en-US" altLang="zh-CN" sz="2400" dirty="0"/>
              <a:t>(UW,</a:t>
            </a:r>
            <a:r>
              <a:rPr lang="zh-CN" altLang="en-US" sz="2400" dirty="0"/>
              <a:t> </a:t>
            </a:r>
            <a:r>
              <a:rPr lang="en-US" altLang="zh-CN" sz="2400" dirty="0"/>
              <a:t>EMNLP’12</a:t>
            </a:r>
            <a:r>
              <a:rPr lang="en-US" altLang="zh-CN" sz="2300" dirty="0"/>
              <a:t>)</a:t>
            </a:r>
            <a:r>
              <a:rPr lang="zh-CN" altLang="en-US" sz="2300" dirty="0"/>
              <a:t> </a:t>
            </a:r>
            <a:r>
              <a:rPr lang="en-US" altLang="zh-CN" sz="2300" dirty="0"/>
              <a:t>label</a:t>
            </a:r>
            <a:r>
              <a:rPr lang="zh-CN" altLang="en-US" sz="2300" dirty="0"/>
              <a:t> </a:t>
            </a:r>
            <a:r>
              <a:rPr lang="en-US" altLang="zh-CN" sz="2300" dirty="0"/>
              <a:t>propagation</a:t>
            </a:r>
            <a:r>
              <a:rPr lang="zh-CN" altLang="en-US" sz="2300" dirty="0"/>
              <a:t> </a:t>
            </a:r>
            <a:r>
              <a:rPr lang="en-US" altLang="zh-CN" sz="2300" dirty="0"/>
              <a:t>using</a:t>
            </a:r>
            <a:r>
              <a:rPr lang="zh-CN" altLang="en-US" sz="2300" dirty="0"/>
              <a:t> </a:t>
            </a:r>
            <a:r>
              <a:rPr lang="en-US" altLang="zh-CN" sz="2300" dirty="0" err="1"/>
              <a:t>ReVerb</a:t>
            </a:r>
            <a:r>
              <a:rPr lang="zh-CN" altLang="en-US" sz="2300" dirty="0"/>
              <a:t> </a:t>
            </a:r>
            <a:r>
              <a:rPr lang="en-US" altLang="zh-CN" sz="2300" dirty="0"/>
              <a:t>assertion</a:t>
            </a:r>
            <a:r>
              <a:rPr lang="zh-CN" altLang="en-US" sz="2300" dirty="0"/>
              <a:t> </a:t>
            </a:r>
            <a:r>
              <a:rPr lang="en-US" altLang="zh-CN" sz="2300" dirty="0"/>
              <a:t>and</a:t>
            </a:r>
            <a:r>
              <a:rPr lang="zh-CN" altLang="en-US" sz="2300" dirty="0"/>
              <a:t> </a:t>
            </a:r>
            <a:r>
              <a:rPr lang="en-US" altLang="zh-CN" sz="2300" dirty="0"/>
              <a:t>seed</a:t>
            </a:r>
            <a:r>
              <a:rPr lang="zh-CN" altLang="en-US" sz="2300" dirty="0"/>
              <a:t> </a:t>
            </a:r>
            <a:r>
              <a:rPr lang="en-US" altLang="zh-CN" sz="2300" dirty="0"/>
              <a:t>mention</a:t>
            </a:r>
          </a:p>
          <a:p>
            <a:pPr lvl="1"/>
            <a:r>
              <a:rPr lang="en-US" altLang="zh-CN" sz="2300" b="1" dirty="0"/>
              <a:t>APOLLO </a:t>
            </a:r>
            <a:r>
              <a:rPr lang="en-US" altLang="zh-CN" sz="2400" dirty="0"/>
              <a:t>(THU,</a:t>
            </a:r>
            <a:r>
              <a:rPr lang="zh-CN" altLang="en-US" sz="2400" dirty="0"/>
              <a:t> </a:t>
            </a:r>
            <a:r>
              <a:rPr lang="en-US" altLang="zh-CN" sz="2400" dirty="0"/>
              <a:t>CIKM’12)</a:t>
            </a:r>
            <a:r>
              <a:rPr lang="en-US" altLang="zh-CN" sz="2300" dirty="0"/>
              <a:t>:</a:t>
            </a:r>
            <a:r>
              <a:rPr lang="zh-CN" altLang="en-US" sz="2300" dirty="0"/>
              <a:t> </a:t>
            </a:r>
            <a:r>
              <a:rPr lang="en-US" altLang="zh-CN" sz="2300" dirty="0"/>
              <a:t>mention-level</a:t>
            </a:r>
            <a:r>
              <a:rPr lang="zh-CN" altLang="en-US" sz="2300" dirty="0"/>
              <a:t> </a:t>
            </a:r>
            <a:r>
              <a:rPr lang="en-US" altLang="zh-CN" sz="2300" dirty="0"/>
              <a:t>label</a:t>
            </a:r>
            <a:r>
              <a:rPr lang="zh-CN" altLang="en-US" sz="2300" dirty="0"/>
              <a:t> </a:t>
            </a:r>
            <a:r>
              <a:rPr lang="en-US" altLang="zh-CN" sz="2300" dirty="0"/>
              <a:t>propagation</a:t>
            </a:r>
            <a:r>
              <a:rPr lang="zh-CN" altLang="en-US" sz="2300" dirty="0"/>
              <a:t> </a:t>
            </a:r>
            <a:r>
              <a:rPr lang="en-US" altLang="zh-CN" sz="2300" dirty="0"/>
              <a:t>using</a:t>
            </a:r>
            <a:r>
              <a:rPr lang="zh-CN" altLang="en-US" sz="2300" dirty="0"/>
              <a:t> </a:t>
            </a:r>
            <a:r>
              <a:rPr lang="en-US" altLang="zh-CN" sz="2300" dirty="0"/>
              <a:t>Wiki</a:t>
            </a:r>
            <a:r>
              <a:rPr lang="zh-CN" altLang="en-US" sz="2300" dirty="0"/>
              <a:t> </a:t>
            </a:r>
            <a:r>
              <a:rPr lang="en-US" altLang="zh-CN" sz="2300" dirty="0"/>
              <a:t>concepts</a:t>
            </a:r>
            <a:r>
              <a:rPr lang="zh-CN" altLang="en-US" sz="2300" dirty="0"/>
              <a:t> </a:t>
            </a:r>
            <a:r>
              <a:rPr lang="en-US" altLang="zh-CN" sz="2300" dirty="0"/>
              <a:t>and</a:t>
            </a:r>
            <a:r>
              <a:rPr lang="zh-CN" altLang="en-US" sz="2300" dirty="0"/>
              <a:t> </a:t>
            </a:r>
            <a:r>
              <a:rPr lang="en-US" altLang="zh-CN" sz="2300" dirty="0"/>
              <a:t>KB</a:t>
            </a:r>
            <a:r>
              <a:rPr lang="zh-CN" altLang="en-US" sz="2300" dirty="0"/>
              <a:t> </a:t>
            </a:r>
            <a:r>
              <a:rPr lang="en-US" altLang="zh-CN" sz="2300" dirty="0"/>
              <a:t>entities</a:t>
            </a:r>
          </a:p>
        </p:txBody>
      </p:sp>
    </p:spTree>
    <p:extLst>
      <p:ext uri="{BB962C8B-B14F-4D97-AF65-F5344CB8AC3E}">
        <p14:creationId xmlns:p14="http://schemas.microsoft.com/office/powerpoint/2010/main" val="1614729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64" y="141110"/>
            <a:ext cx="12478174" cy="776111"/>
          </a:xfrm>
        </p:spPr>
        <p:txBody>
          <a:bodyPr>
            <a:noAutofit/>
          </a:bodyPr>
          <a:lstStyle/>
          <a:p>
            <a:pPr>
              <a:defRPr/>
            </a:pPr>
            <a:r>
              <a:rPr lang="en-US" altLang="zh-CN" sz="4000" dirty="0" err="1"/>
              <a:t>ClusType</a:t>
            </a:r>
            <a:r>
              <a:rPr lang="en-US" altLang="zh-CN" sz="4000" dirty="0"/>
              <a:t>:</a:t>
            </a:r>
            <a:r>
              <a:rPr lang="zh-CN" altLang="en-US" sz="4000" dirty="0"/>
              <a:t> </a:t>
            </a:r>
            <a:r>
              <a:rPr lang="en-US" sz="4000" dirty="0"/>
              <a:t>Compar</a:t>
            </a:r>
            <a:r>
              <a:rPr lang="en-US" altLang="zh-CN" sz="4000" dirty="0"/>
              <a:t>ing</a:t>
            </a:r>
            <a:r>
              <a:rPr lang="zh-CN" altLang="en-US" sz="4000" dirty="0"/>
              <a:t> </a:t>
            </a:r>
            <a:r>
              <a:rPr lang="en-US" altLang="zh-CN" sz="4000" dirty="0"/>
              <a:t>with</a:t>
            </a:r>
            <a:r>
              <a:rPr lang="zh-CN" altLang="en-US" sz="4000" dirty="0"/>
              <a:t> </a:t>
            </a:r>
            <a:r>
              <a:rPr lang="en-US" altLang="zh-CN" sz="4000" dirty="0"/>
              <a:t>the State-of-the-Art</a:t>
            </a:r>
            <a:r>
              <a:rPr lang="zh-CN" altLang="en-US" sz="4000" dirty="0"/>
              <a:t> </a:t>
            </a:r>
            <a:r>
              <a:rPr lang="en-US" altLang="zh-CN" sz="4000" dirty="0"/>
              <a:t>Systems</a:t>
            </a:r>
            <a:endParaRPr lang="en-US" altLang="en-US" sz="40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314337" y="3641993"/>
            <a:ext cx="11494376" cy="2607825"/>
          </a:xfrm>
        </p:spPr>
        <p:txBody>
          <a:bodyPr/>
          <a:lstStyle/>
          <a:p>
            <a:r>
              <a:rPr kumimoji="1" lang="en-US" altLang="zh-CN" sz="2400" b="1" dirty="0">
                <a:solidFill>
                  <a:schemeClr val="tx1">
                    <a:lumMod val="85000"/>
                    <a:lumOff val="15000"/>
                  </a:schemeClr>
                </a:solidFill>
                <a:cs typeface="Arial" pitchFamily="34" charset="0"/>
              </a:rPr>
              <a:t>Pattern</a:t>
            </a:r>
            <a:r>
              <a:rPr kumimoji="1" lang="zh-CN" altLang="en-US" sz="2400" b="1"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(Stanford, CONLL’14):</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explicit</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textual</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pattern;</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semantic</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drift</a:t>
            </a:r>
            <a:endParaRPr kumimoji="1" lang="en-US" altLang="zh-CN" sz="2400" b="1" dirty="0">
              <a:solidFill>
                <a:schemeClr val="tx1">
                  <a:lumMod val="85000"/>
                  <a:lumOff val="15000"/>
                </a:schemeClr>
              </a:solidFill>
              <a:cs typeface="Arial" pitchFamily="34" charset="0"/>
            </a:endParaRPr>
          </a:p>
          <a:p>
            <a:r>
              <a:rPr kumimoji="1" lang="en-US" altLang="zh-CN" sz="2400" b="1" dirty="0">
                <a:solidFill>
                  <a:schemeClr val="tx1">
                    <a:lumMod val="85000"/>
                    <a:lumOff val="15000"/>
                  </a:schemeClr>
                </a:solidFill>
                <a:cs typeface="Arial" pitchFamily="34" charset="0"/>
              </a:rPr>
              <a:t>NNPLB</a:t>
            </a:r>
            <a:r>
              <a:rPr kumimoji="1" lang="zh-CN" altLang="en-US" sz="2400" b="1"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(UW,</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EMNLP’12)</a:t>
            </a:r>
            <a:r>
              <a:rPr kumimoji="1" lang="en-US" altLang="zh-CN" sz="2400" b="1" dirty="0">
                <a:solidFill>
                  <a:schemeClr val="tx1">
                    <a:lumMod val="85000"/>
                    <a:lumOff val="15000"/>
                  </a:schemeClr>
                </a:solidFill>
                <a:cs typeface="Arial" pitchFamily="34" charset="0"/>
              </a:rPr>
              <a:t>:</a:t>
            </a:r>
            <a:r>
              <a:rPr kumimoji="1" lang="zh-CN" altLang="en-US" sz="2400" b="1"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type</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propagation</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on</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surface</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name</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level</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(name</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ambiguity)</a:t>
            </a:r>
          </a:p>
          <a:p>
            <a:r>
              <a:rPr kumimoji="1" lang="en-US" altLang="zh-CN" sz="2400" b="1" dirty="0">
                <a:solidFill>
                  <a:schemeClr val="tx1">
                    <a:lumMod val="85000"/>
                    <a:lumOff val="15000"/>
                  </a:schemeClr>
                </a:solidFill>
                <a:cs typeface="Arial" pitchFamily="34" charset="0"/>
              </a:rPr>
              <a:t>APOLLO</a:t>
            </a:r>
            <a:r>
              <a:rPr kumimoji="1" lang="zh-CN" altLang="en-US" sz="2400" b="1"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(THU,</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CIKM’12):</a:t>
            </a:r>
            <a:r>
              <a:rPr kumimoji="1" lang="zh-CN" altLang="en-US" sz="2400" dirty="0">
                <a:solidFill>
                  <a:schemeClr val="tx1">
                    <a:lumMod val="85000"/>
                    <a:lumOff val="15000"/>
                  </a:schemeClr>
                </a:solidFill>
                <a:cs typeface="Arial" pitchFamily="34" charset="0"/>
              </a:rPr>
              <a:t> </a:t>
            </a:r>
            <a:r>
              <a:rPr kumimoji="1" lang="en-US" altLang="zh-CN" sz="2400" b="1" dirty="0">
                <a:solidFill>
                  <a:schemeClr val="tx1">
                    <a:lumMod val="85000"/>
                    <a:lumOff val="15000"/>
                  </a:schemeClr>
                </a:solidFill>
                <a:cs typeface="Arial" pitchFamily="34" charset="0"/>
              </a:rPr>
              <a:t>context</a:t>
            </a:r>
            <a:r>
              <a:rPr kumimoji="1" lang="zh-CN" altLang="en-US" sz="2400" b="1" dirty="0">
                <a:solidFill>
                  <a:schemeClr val="tx1">
                    <a:lumMod val="85000"/>
                    <a:lumOff val="15000"/>
                  </a:schemeClr>
                </a:solidFill>
                <a:cs typeface="Arial" pitchFamily="34" charset="0"/>
              </a:rPr>
              <a:t> </a:t>
            </a:r>
            <a:r>
              <a:rPr kumimoji="1" lang="en-US" altLang="zh-CN" sz="2400" b="1" dirty="0">
                <a:solidFill>
                  <a:schemeClr val="tx1">
                    <a:lumMod val="85000"/>
                    <a:lumOff val="15000"/>
                  </a:schemeClr>
                </a:solidFill>
                <a:cs typeface="Arial" pitchFamily="34" charset="0"/>
              </a:rPr>
              <a:t>sparsity</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in</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type</a:t>
            </a:r>
            <a:r>
              <a:rPr kumimoji="1" lang="zh-CN" altLang="en-US" sz="2400" dirty="0">
                <a:solidFill>
                  <a:schemeClr val="tx1">
                    <a:lumMod val="85000"/>
                    <a:lumOff val="15000"/>
                  </a:schemeClr>
                </a:solidFill>
                <a:cs typeface="Arial" pitchFamily="34" charset="0"/>
              </a:rPr>
              <a:t> </a:t>
            </a:r>
            <a:r>
              <a:rPr kumimoji="1" lang="en-US" altLang="zh-CN" sz="2400" dirty="0">
                <a:solidFill>
                  <a:schemeClr val="tx1">
                    <a:lumMod val="85000"/>
                    <a:lumOff val="15000"/>
                  </a:schemeClr>
                </a:solidFill>
                <a:cs typeface="Arial" pitchFamily="34" charset="0"/>
              </a:rPr>
              <a:t>propagation</a:t>
            </a:r>
          </a:p>
          <a:p>
            <a:r>
              <a:rPr kumimoji="1" lang="en-US" altLang="zh-CN" sz="2400" b="1" dirty="0">
                <a:solidFill>
                  <a:schemeClr val="tx1">
                    <a:lumMod val="85000"/>
                    <a:lumOff val="15000"/>
                  </a:schemeClr>
                </a:solidFill>
                <a:cs typeface="Arial" pitchFamily="34" charset="0"/>
              </a:rPr>
              <a:t>FIGER</a:t>
            </a:r>
            <a:r>
              <a:rPr kumimoji="1" lang="en-US" altLang="zh-CN" sz="2400" dirty="0">
                <a:solidFill>
                  <a:schemeClr val="tx1">
                    <a:lumMod val="85000"/>
                    <a:lumOff val="15000"/>
                  </a:schemeClr>
                </a:solidFill>
                <a:cs typeface="Arial" pitchFamily="34" charset="0"/>
              </a:rPr>
              <a:t> (UW, AAAI’12): reliance on complex linguistic features (domain restriction)</a:t>
            </a:r>
          </a:p>
          <a:p>
            <a:r>
              <a:rPr lang="en-US" altLang="zh-CN" sz="2400" b="1" dirty="0" err="1"/>
              <a:t>ClusType-NoWm</a:t>
            </a:r>
            <a:r>
              <a:rPr lang="en-US" altLang="zh-CN" sz="2400" dirty="0"/>
              <a:t>:</a:t>
            </a:r>
            <a:r>
              <a:rPr lang="zh-CN" altLang="en-US" sz="2400" dirty="0"/>
              <a:t> </a:t>
            </a:r>
            <a:r>
              <a:rPr lang="en-US" altLang="zh-CN" sz="2400" dirty="0"/>
              <a:t>ignore</a:t>
            </a:r>
            <a:r>
              <a:rPr lang="zh-CN" altLang="en-US" sz="2400" dirty="0"/>
              <a:t> </a:t>
            </a:r>
            <a:r>
              <a:rPr lang="en-US" altLang="zh-CN" sz="2400" dirty="0"/>
              <a:t>mention</a:t>
            </a:r>
            <a:r>
              <a:rPr lang="zh-CN" altLang="en-US" sz="2400" dirty="0"/>
              <a:t> </a:t>
            </a:r>
            <a:r>
              <a:rPr lang="en-US" altLang="zh-CN" sz="2400" dirty="0"/>
              <a:t>correlation;</a:t>
            </a:r>
            <a:r>
              <a:rPr lang="zh-CN" altLang="en-US" sz="2400" dirty="0"/>
              <a:t> </a:t>
            </a:r>
            <a:r>
              <a:rPr lang="en-US" altLang="zh-CN" sz="2400" b="1" dirty="0" err="1"/>
              <a:t>ClusType</a:t>
            </a:r>
            <a:r>
              <a:rPr lang="zh-CN" altLang="en-US" sz="2400" b="1" dirty="0"/>
              <a:t>-</a:t>
            </a:r>
            <a:r>
              <a:rPr lang="en-US" altLang="zh-CN" sz="2400" b="1" dirty="0" err="1"/>
              <a:t>NoClus</a:t>
            </a:r>
            <a:r>
              <a:rPr lang="en-US" altLang="zh-CN" sz="2400" dirty="0"/>
              <a:t>:</a:t>
            </a:r>
            <a:r>
              <a:rPr lang="zh-CN" altLang="en-US" sz="2400" dirty="0"/>
              <a:t> </a:t>
            </a:r>
            <a:r>
              <a:rPr lang="en-US" altLang="zh-CN" sz="2400" dirty="0"/>
              <a:t>conducts</a:t>
            </a:r>
            <a:r>
              <a:rPr lang="zh-CN" altLang="en-US" sz="2400" dirty="0"/>
              <a:t> </a:t>
            </a:r>
            <a:r>
              <a:rPr lang="en-US" altLang="zh-CN" sz="2400" dirty="0"/>
              <a:t>only</a:t>
            </a:r>
            <a:r>
              <a:rPr lang="zh-CN" altLang="en-US" sz="2400" dirty="0"/>
              <a:t> </a:t>
            </a:r>
            <a:r>
              <a:rPr lang="en-US" altLang="zh-CN" sz="2400" dirty="0"/>
              <a:t>type</a:t>
            </a:r>
            <a:r>
              <a:rPr lang="zh-CN" altLang="en-US" sz="2400" dirty="0"/>
              <a:t> </a:t>
            </a:r>
            <a:r>
              <a:rPr lang="en-US" altLang="zh-CN" sz="2400" dirty="0"/>
              <a:t>propagation;</a:t>
            </a:r>
            <a:r>
              <a:rPr lang="zh-CN" altLang="en-US" sz="2400" dirty="0"/>
              <a:t> </a:t>
            </a:r>
            <a:r>
              <a:rPr lang="en-US" altLang="zh-CN" sz="2400" b="1" dirty="0" err="1"/>
              <a:t>ClusType</a:t>
            </a:r>
            <a:r>
              <a:rPr lang="zh-CN" altLang="en-US" sz="2400" b="1" dirty="0"/>
              <a:t>-</a:t>
            </a:r>
            <a:r>
              <a:rPr lang="en-US" altLang="zh-CN" sz="2400" b="1" dirty="0" err="1"/>
              <a:t>TwoStep</a:t>
            </a:r>
            <a:r>
              <a:rPr lang="en-US" altLang="zh-CN" sz="2400" dirty="0"/>
              <a:t>:</a:t>
            </a:r>
            <a:r>
              <a:rPr lang="zh-CN" altLang="en-US" sz="2400" dirty="0"/>
              <a:t> </a:t>
            </a:r>
            <a:r>
              <a:rPr lang="en-US" altLang="zh-CN" sz="2400" dirty="0"/>
              <a:t>first</a:t>
            </a:r>
            <a:r>
              <a:rPr lang="zh-CN" altLang="en-US" sz="2400" dirty="0"/>
              <a:t> </a:t>
            </a:r>
            <a:r>
              <a:rPr lang="en-US" altLang="zh-CN" sz="2400" dirty="0"/>
              <a:t>performs</a:t>
            </a:r>
            <a:r>
              <a:rPr lang="zh-CN" altLang="en-US" sz="2400" dirty="0"/>
              <a:t> </a:t>
            </a:r>
            <a:r>
              <a:rPr lang="en-US" altLang="zh-CN" sz="2400" dirty="0"/>
              <a:t>hard</a:t>
            </a:r>
            <a:r>
              <a:rPr lang="zh-CN" altLang="en-US" sz="2400" dirty="0"/>
              <a:t> </a:t>
            </a:r>
            <a:r>
              <a:rPr lang="en-US" altLang="zh-CN" sz="2400" dirty="0"/>
              <a:t>clustering</a:t>
            </a:r>
            <a:r>
              <a:rPr lang="zh-CN" altLang="en-US" sz="2400" dirty="0"/>
              <a:t> </a:t>
            </a:r>
            <a:r>
              <a:rPr lang="en-US" altLang="zh-CN" sz="2400" dirty="0"/>
              <a:t>then</a:t>
            </a:r>
            <a:r>
              <a:rPr lang="zh-CN" altLang="en-US" sz="2400" dirty="0"/>
              <a:t> </a:t>
            </a:r>
            <a:r>
              <a:rPr lang="en-US" altLang="zh-CN" sz="2400" dirty="0"/>
              <a:t>type</a:t>
            </a:r>
            <a:r>
              <a:rPr lang="zh-CN" altLang="en-US" sz="2400" dirty="0"/>
              <a:t> </a:t>
            </a:r>
            <a:r>
              <a:rPr lang="en-US" altLang="zh-CN" sz="2400" dirty="0"/>
              <a:t>propagation</a:t>
            </a:r>
          </a:p>
        </p:txBody>
      </p:sp>
      <p:pic>
        <p:nvPicPr>
          <p:cNvPr id="4" name="Picture 3"/>
          <p:cNvPicPr>
            <a:picLocks noChangeAspect="1"/>
          </p:cNvPicPr>
          <p:nvPr/>
        </p:nvPicPr>
        <p:blipFill>
          <a:blip r:embed="rId2"/>
          <a:stretch>
            <a:fillRect/>
          </a:stretch>
        </p:blipFill>
        <p:spPr>
          <a:xfrm>
            <a:off x="314337" y="1180559"/>
            <a:ext cx="11275302" cy="2393914"/>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100892" y="6317339"/>
                <a:ext cx="9144811" cy="540661"/>
              </a:xfrm>
              <a:prstGeom prst="rect">
                <a:avLst/>
              </a:prstGeom>
              <a:noFill/>
            </p:spPr>
            <p:txBody>
              <a:bodyPr wrap="none" rtlCol="0">
                <a:spAutoFit/>
              </a:bodyPr>
              <a:lstStyle/>
              <a:p>
                <a:r>
                  <a:rPr lang="en-US" altLang="zh-CN" sz="1800" dirty="0">
                    <a:solidFill>
                      <a:schemeClr val="tx1">
                        <a:lumMod val="65000"/>
                        <a:lumOff val="35000"/>
                      </a:schemeClr>
                    </a:solidFill>
                  </a:rPr>
                  <a:t>Precision</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en-US" altLang="zh-CN" sz="1800" b="1" i="1" dirty="0">
                    <a:solidFill>
                      <a:schemeClr val="tx1">
                        <a:lumMod val="65000"/>
                        <a:lumOff val="35000"/>
                      </a:schemeClr>
                    </a:solidFill>
                  </a:rPr>
                  <a:t>P</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14:m>
                  <m:oMath xmlns:m="http://schemas.openxmlformats.org/officeDocument/2006/math">
                    <m:f>
                      <m:fPr>
                        <m:ctrlPr>
                          <a:rPr lang="mr-IN" altLang="zh-CN" sz="1800" i="1">
                            <a:solidFill>
                              <a:schemeClr val="tx1">
                                <a:lumMod val="65000"/>
                                <a:lumOff val="35000"/>
                              </a:schemeClr>
                            </a:solidFill>
                            <a:latin typeface="Cambria Math" panose="02040503050406030204" pitchFamily="18" charset="0"/>
                          </a:rPr>
                        </m:ctrlPr>
                      </m:fPr>
                      <m:num>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𝐶𝑜𝑟𝑟𝑒𝑐𝑡𝑙𝑦</m:t>
                        </m:r>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𝑡𝑦𝑝𝑒𝑑</m:t>
                        </m:r>
                        <m:r>
                          <a:rPr lang="zh-CN" altLang="en-US" sz="1800" i="1">
                            <a:solidFill>
                              <a:schemeClr val="tx1">
                                <a:lumMod val="65000"/>
                                <a:lumOff val="35000"/>
                              </a:schemeClr>
                            </a:solidFill>
                            <a:latin typeface="Cambria Math" panose="02040503050406030204" pitchFamily="18" charset="0"/>
                          </a:rPr>
                          <m:t> </m:t>
                        </m:r>
                        <m:r>
                          <a:rPr lang="en-US" altLang="zh-CN" sz="1800" i="1">
                            <a:solidFill>
                              <a:schemeClr val="tx1">
                                <a:lumMod val="65000"/>
                                <a:lumOff val="35000"/>
                              </a:schemeClr>
                            </a:solidFill>
                            <a:latin typeface="Cambria Math" panose="02040503050406030204" pitchFamily="18" charset="0"/>
                          </a:rPr>
                          <m:t>𝑚𝑒𝑛𝑡𝑖𝑜𝑛𝑠</m:t>
                        </m:r>
                        <m:r>
                          <a:rPr lang="zh-CN" altLang="en-US" sz="1800" i="1">
                            <a:solidFill>
                              <a:schemeClr val="tx1">
                                <a:lumMod val="65000"/>
                                <a:lumOff val="35000"/>
                              </a:schemeClr>
                            </a:solidFill>
                            <a:latin typeface="Cambria Math" panose="02040503050406030204" pitchFamily="18" charset="0"/>
                          </a:rPr>
                          <m:t> </m:t>
                        </m:r>
                      </m:num>
                      <m:den>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𝑆𝑦𝑠𝑡𝑒𝑚</m:t>
                        </m:r>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𝑟𝑒𝑐𝑜𝑔𝑛𝑖𝑧𝑒𝑑</m:t>
                        </m:r>
                        <m:r>
                          <a:rPr lang="zh-CN" altLang="en-US" sz="1800" i="1">
                            <a:solidFill>
                              <a:schemeClr val="tx1">
                                <a:lumMod val="65000"/>
                                <a:lumOff val="35000"/>
                              </a:schemeClr>
                            </a:solidFill>
                            <a:latin typeface="Cambria Math" panose="02040503050406030204" pitchFamily="18" charset="0"/>
                          </a:rPr>
                          <m:t> </m:t>
                        </m:r>
                        <m:r>
                          <a:rPr lang="en-US" altLang="zh-CN" sz="1800" i="1">
                            <a:solidFill>
                              <a:schemeClr val="tx1">
                                <a:lumMod val="65000"/>
                                <a:lumOff val="35000"/>
                              </a:schemeClr>
                            </a:solidFill>
                            <a:latin typeface="Cambria Math" panose="02040503050406030204" pitchFamily="18" charset="0"/>
                          </a:rPr>
                          <m:t>𝑚𝑒𝑛𝑡𝑖𝑜𝑛𝑠</m:t>
                        </m:r>
                      </m:den>
                    </m:f>
                  </m:oMath>
                </a14:m>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Recall</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en-US" altLang="zh-CN" sz="1800" b="1" i="1" dirty="0">
                    <a:solidFill>
                      <a:schemeClr val="tx1">
                        <a:lumMod val="65000"/>
                        <a:lumOff val="35000"/>
                      </a:schemeClr>
                    </a:solidFill>
                  </a:rPr>
                  <a:t>R</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14:m>
                  <m:oMath xmlns:m="http://schemas.openxmlformats.org/officeDocument/2006/math">
                    <m:f>
                      <m:fPr>
                        <m:ctrlPr>
                          <a:rPr lang="mr-IN" altLang="zh-CN" sz="1800" i="1">
                            <a:solidFill>
                              <a:schemeClr val="tx1">
                                <a:lumMod val="65000"/>
                                <a:lumOff val="35000"/>
                              </a:schemeClr>
                            </a:solidFill>
                            <a:latin typeface="Cambria Math" panose="02040503050406030204" pitchFamily="18" charset="0"/>
                          </a:rPr>
                        </m:ctrlPr>
                      </m:fPr>
                      <m:num>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𝐶𝑜𝑟𝑟𝑒𝑐𝑡𝑙𝑦</m:t>
                        </m:r>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𝑡𝑦𝑝𝑒𝑑</m:t>
                        </m:r>
                        <m:r>
                          <a:rPr lang="zh-CN" altLang="en-US" sz="1800" i="1">
                            <a:solidFill>
                              <a:schemeClr val="tx1">
                                <a:lumMod val="65000"/>
                                <a:lumOff val="35000"/>
                              </a:schemeClr>
                            </a:solidFill>
                            <a:latin typeface="Cambria Math" panose="02040503050406030204" pitchFamily="18" charset="0"/>
                          </a:rPr>
                          <m:t> </m:t>
                        </m:r>
                        <m:r>
                          <a:rPr lang="en-US" altLang="zh-CN" sz="1800" i="1">
                            <a:solidFill>
                              <a:schemeClr val="tx1">
                                <a:lumMod val="65000"/>
                                <a:lumOff val="35000"/>
                              </a:schemeClr>
                            </a:solidFill>
                            <a:latin typeface="Cambria Math" panose="02040503050406030204" pitchFamily="18" charset="0"/>
                          </a:rPr>
                          <m:t>𝑚𝑒𝑛𝑡𝑖𝑜𝑛𝑠</m:t>
                        </m:r>
                        <m:r>
                          <a:rPr lang="zh-CN" altLang="en-US" sz="1800" i="1">
                            <a:solidFill>
                              <a:schemeClr val="tx1">
                                <a:lumMod val="65000"/>
                                <a:lumOff val="35000"/>
                              </a:schemeClr>
                            </a:solidFill>
                            <a:latin typeface="Cambria Math" panose="02040503050406030204" pitchFamily="18" charset="0"/>
                          </a:rPr>
                          <m:t> </m:t>
                        </m:r>
                      </m:num>
                      <m:den>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𝑔𝑟𝑜𝑢𝑛𝑑</m:t>
                        </m:r>
                        <m:r>
                          <a:rPr lang="en-US" altLang="zh-CN" sz="1800" i="1">
                            <a:solidFill>
                              <a:schemeClr val="tx1">
                                <a:lumMod val="65000"/>
                                <a:lumOff val="35000"/>
                              </a:schemeClr>
                            </a:solidFill>
                            <a:latin typeface="Cambria Math" panose="02040503050406030204" pitchFamily="18" charset="0"/>
                          </a:rPr>
                          <m:t>−</m:t>
                        </m:r>
                        <m:r>
                          <a:rPr lang="en-US" altLang="zh-CN" sz="1800" i="1">
                            <a:solidFill>
                              <a:schemeClr val="tx1">
                                <a:lumMod val="65000"/>
                                <a:lumOff val="35000"/>
                              </a:schemeClr>
                            </a:solidFill>
                            <a:latin typeface="Cambria Math" panose="02040503050406030204" pitchFamily="18" charset="0"/>
                          </a:rPr>
                          <m:t>𝑡𝑟𝑢𝑡h</m:t>
                        </m:r>
                        <m:r>
                          <a:rPr lang="zh-CN" altLang="en-US" sz="1800" i="1">
                            <a:solidFill>
                              <a:schemeClr val="tx1">
                                <a:lumMod val="65000"/>
                                <a:lumOff val="35000"/>
                              </a:schemeClr>
                            </a:solidFill>
                            <a:latin typeface="Cambria Math" panose="02040503050406030204" pitchFamily="18" charset="0"/>
                          </a:rPr>
                          <m:t> </m:t>
                        </m:r>
                        <m:r>
                          <a:rPr lang="en-US" altLang="zh-CN" sz="1800" i="1">
                            <a:solidFill>
                              <a:schemeClr val="tx1">
                                <a:lumMod val="65000"/>
                                <a:lumOff val="35000"/>
                              </a:schemeClr>
                            </a:solidFill>
                            <a:latin typeface="Cambria Math" panose="02040503050406030204" pitchFamily="18" charset="0"/>
                          </a:rPr>
                          <m:t>𝑚𝑒𝑛𝑡𝑖𝑜𝑛𝑠</m:t>
                        </m:r>
                      </m:den>
                    </m:f>
                  </m:oMath>
                </a14:m>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F1</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score</a:t>
                </a:r>
                <a:r>
                  <a:rPr lang="zh-CN" altLang="en-US" sz="1800" dirty="0">
                    <a:solidFill>
                      <a:schemeClr val="tx1">
                        <a:lumMod val="65000"/>
                        <a:lumOff val="35000"/>
                      </a:schemeClr>
                    </a:solidFill>
                  </a:rPr>
                  <a:t> </a:t>
                </a:r>
                <a:r>
                  <a:rPr lang="en-US" altLang="zh-CN" sz="1800" dirty="0">
                    <a:solidFill>
                      <a:schemeClr val="tx1">
                        <a:lumMod val="65000"/>
                        <a:lumOff val="35000"/>
                      </a:schemeClr>
                    </a:solidFill>
                  </a:rPr>
                  <a:t>=</a:t>
                </a:r>
                <a:r>
                  <a:rPr lang="zh-CN" altLang="en-US" sz="1800" dirty="0">
                    <a:solidFill>
                      <a:schemeClr val="tx1">
                        <a:lumMod val="65000"/>
                        <a:lumOff val="35000"/>
                      </a:schemeClr>
                    </a:solidFill>
                  </a:rPr>
                  <a:t> </a:t>
                </a:r>
                <a14:m>
                  <m:oMath xmlns:m="http://schemas.openxmlformats.org/officeDocument/2006/math">
                    <m:f>
                      <m:fPr>
                        <m:ctrlPr>
                          <a:rPr lang="mr-IN" altLang="zh-CN" sz="1800" i="1">
                            <a:solidFill>
                              <a:schemeClr val="tx1">
                                <a:lumMod val="65000"/>
                                <a:lumOff val="35000"/>
                              </a:schemeClr>
                            </a:solidFill>
                            <a:latin typeface="Cambria Math" panose="02040503050406030204" pitchFamily="18" charset="0"/>
                            <a:ea typeface="Cambria Math" charset="0"/>
                            <a:cs typeface="Cambria Math" charset="0"/>
                          </a:rPr>
                        </m:ctrlPr>
                      </m:fPr>
                      <m:num>
                        <m:r>
                          <a:rPr lang="en-US" altLang="zh-CN" sz="1800" i="1">
                            <a:solidFill>
                              <a:schemeClr val="tx1">
                                <a:lumMod val="65000"/>
                                <a:lumOff val="35000"/>
                              </a:schemeClr>
                            </a:solidFill>
                            <a:latin typeface="Cambria Math" panose="02040503050406030204" pitchFamily="18" charset="0"/>
                          </a:rPr>
                          <m:t>2</m:t>
                        </m:r>
                        <m:d>
                          <m:dPr>
                            <m:ctrlPr>
                              <a:rPr lang="en-US" altLang="zh-CN" sz="1800" i="1">
                                <a:solidFill>
                                  <a:schemeClr val="tx1">
                                    <a:lumMod val="65000"/>
                                    <a:lumOff val="35000"/>
                                  </a:schemeClr>
                                </a:solidFill>
                                <a:latin typeface="Cambria Math" panose="02040503050406030204" pitchFamily="18" charset="0"/>
                                <a:ea typeface="Cambria Math" charset="0"/>
                                <a:cs typeface="Cambria Math" charset="0"/>
                              </a:rPr>
                            </m:ctrlPr>
                          </m:dPr>
                          <m:e>
                            <m:r>
                              <a:rPr lang="en-US" altLang="zh-CN" sz="1800" i="1">
                                <a:solidFill>
                                  <a:schemeClr val="tx1">
                                    <a:lumMod val="65000"/>
                                    <a:lumOff val="35000"/>
                                  </a:schemeClr>
                                </a:solidFill>
                                <a:latin typeface="Cambria Math" panose="02040503050406030204" pitchFamily="18" charset="0"/>
                                <a:ea typeface="Cambria Math" charset="0"/>
                                <a:cs typeface="Cambria Math" charset="0"/>
                              </a:rPr>
                              <m:t>𝑃</m:t>
                            </m:r>
                            <m:r>
                              <a:rPr lang="en-US" altLang="zh-CN" sz="1800" i="1">
                                <a:solidFill>
                                  <a:schemeClr val="tx1">
                                    <a:lumMod val="65000"/>
                                    <a:lumOff val="35000"/>
                                  </a:schemeClr>
                                </a:solidFill>
                                <a:latin typeface="Cambria Math" panose="02040503050406030204" pitchFamily="18" charset="0"/>
                                <a:ea typeface="Cambria Math" charset="0"/>
                                <a:cs typeface="Cambria Math" charset="0"/>
                              </a:rPr>
                              <m:t>×</m:t>
                            </m:r>
                            <m:r>
                              <a:rPr lang="en-US" altLang="zh-CN" sz="1800" i="1">
                                <a:solidFill>
                                  <a:schemeClr val="tx1">
                                    <a:lumMod val="65000"/>
                                    <a:lumOff val="35000"/>
                                  </a:schemeClr>
                                </a:solidFill>
                                <a:latin typeface="Cambria Math" panose="02040503050406030204" pitchFamily="18" charset="0"/>
                                <a:ea typeface="Cambria Math" charset="0"/>
                                <a:cs typeface="Cambria Math" charset="0"/>
                              </a:rPr>
                              <m:t>𝑅</m:t>
                            </m:r>
                          </m:e>
                        </m:d>
                      </m:num>
                      <m:den>
                        <m:r>
                          <a:rPr lang="en-US" altLang="zh-CN" sz="1800" i="1">
                            <a:solidFill>
                              <a:schemeClr val="tx1">
                                <a:lumMod val="65000"/>
                                <a:lumOff val="35000"/>
                              </a:schemeClr>
                            </a:solidFill>
                            <a:latin typeface="Cambria Math" panose="02040503050406030204" pitchFamily="18" charset="0"/>
                            <a:ea typeface="Cambria Math" charset="0"/>
                            <a:cs typeface="Cambria Math" charset="0"/>
                          </a:rPr>
                          <m:t>(</m:t>
                        </m:r>
                        <m:r>
                          <a:rPr lang="en-US" altLang="zh-CN" sz="1800" i="1">
                            <a:solidFill>
                              <a:schemeClr val="tx1">
                                <a:lumMod val="65000"/>
                                <a:lumOff val="35000"/>
                              </a:schemeClr>
                            </a:solidFill>
                            <a:latin typeface="Cambria Math" panose="02040503050406030204" pitchFamily="18" charset="0"/>
                            <a:ea typeface="Cambria Math" charset="0"/>
                            <a:cs typeface="Cambria Math" charset="0"/>
                          </a:rPr>
                          <m:t>𝑃</m:t>
                        </m:r>
                        <m:r>
                          <a:rPr lang="en-US" altLang="zh-CN" sz="1800">
                            <a:solidFill>
                              <a:schemeClr val="tx1">
                                <a:lumMod val="65000"/>
                                <a:lumOff val="35000"/>
                              </a:schemeClr>
                            </a:solidFill>
                            <a:latin typeface="Cambria Math" panose="02040503050406030204" pitchFamily="18" charset="0"/>
                            <a:ea typeface="Cambria Math" charset="0"/>
                            <a:cs typeface="Cambria Math" charset="0"/>
                          </a:rPr>
                          <m:t>+</m:t>
                        </m:r>
                        <m:r>
                          <a:rPr lang="en-US" altLang="zh-CN" sz="1800" i="1">
                            <a:solidFill>
                              <a:schemeClr val="tx1">
                                <a:lumMod val="65000"/>
                                <a:lumOff val="35000"/>
                              </a:schemeClr>
                            </a:solidFill>
                            <a:latin typeface="Cambria Math" panose="02040503050406030204" pitchFamily="18" charset="0"/>
                            <a:ea typeface="Cambria Math" charset="0"/>
                            <a:cs typeface="Cambria Math" charset="0"/>
                          </a:rPr>
                          <m:t>𝑅</m:t>
                        </m:r>
                        <m:r>
                          <a:rPr lang="en-US" altLang="zh-CN" sz="1800" i="1">
                            <a:solidFill>
                              <a:schemeClr val="tx1">
                                <a:lumMod val="65000"/>
                                <a:lumOff val="35000"/>
                              </a:schemeClr>
                            </a:solidFill>
                            <a:latin typeface="Cambria Math" panose="02040503050406030204" pitchFamily="18" charset="0"/>
                            <a:ea typeface="Cambria Math" charset="0"/>
                            <a:cs typeface="Cambria Math" charset="0"/>
                          </a:rPr>
                          <m:t>)</m:t>
                        </m:r>
                        <m:r>
                          <m:rPr>
                            <m:nor/>
                          </m:rPr>
                          <a:rPr lang="en-US" sz="1800" dirty="0">
                            <a:solidFill>
                              <a:schemeClr val="tx1">
                                <a:lumMod val="65000"/>
                                <a:lumOff val="35000"/>
                              </a:schemeClr>
                            </a:solidFill>
                          </a:rPr>
                          <m:t> </m:t>
                        </m:r>
                      </m:den>
                    </m:f>
                  </m:oMath>
                </a14:m>
                <a:endParaRPr lang="en-US" sz="1800" dirty="0">
                  <a:solidFill>
                    <a:schemeClr val="tx1">
                      <a:lumMod val="65000"/>
                      <a:lumOff val="3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00892" y="6317339"/>
                <a:ext cx="9144811" cy="540661"/>
              </a:xfrm>
              <a:prstGeom prst="rect">
                <a:avLst/>
              </a:prstGeom>
              <a:blipFill rotWithShape="0">
                <a:blip r:embed="rId3"/>
                <a:stretch>
                  <a:fillRect l="-600" b="-5618"/>
                </a:stretch>
              </a:blipFill>
            </p:spPr>
            <p:txBody>
              <a:bodyPr/>
              <a:lstStyle/>
              <a:p>
                <a:r>
                  <a:rPr lang="en-US">
                    <a:noFill/>
                  </a:rPr>
                  <a:t> </a:t>
                </a:r>
              </a:p>
            </p:txBody>
          </p:sp>
        </mc:Fallback>
      </mc:AlternateContent>
    </p:spTree>
    <p:extLst>
      <p:ext uri="{BB962C8B-B14F-4D97-AF65-F5344CB8AC3E}">
        <p14:creationId xmlns:p14="http://schemas.microsoft.com/office/powerpoint/2010/main" val="967429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a:t>Comparing</a:t>
            </a:r>
            <a:r>
              <a:rPr lang="zh-CN" altLang="en-US" sz="4000" b="1" dirty="0"/>
              <a:t> </a:t>
            </a:r>
            <a:r>
              <a:rPr lang="en-US" altLang="zh-CN" sz="4000" b="1" dirty="0"/>
              <a:t>on</a:t>
            </a:r>
            <a:r>
              <a:rPr lang="zh-CN" altLang="en-US" sz="4000" b="1" dirty="0"/>
              <a:t> </a:t>
            </a:r>
            <a:r>
              <a:rPr lang="en-US" altLang="zh-CN" sz="4000" b="1" dirty="0"/>
              <a:t>Different</a:t>
            </a:r>
            <a:r>
              <a:rPr lang="zh-CN" altLang="en-US" sz="4000" b="1" dirty="0"/>
              <a:t> </a:t>
            </a:r>
            <a:r>
              <a:rPr lang="en-US" altLang="zh-CN" sz="4000" b="1" dirty="0"/>
              <a:t>Entity</a:t>
            </a:r>
            <a:r>
              <a:rPr lang="zh-CN" altLang="en-US" sz="4000" b="1" dirty="0"/>
              <a:t> </a:t>
            </a:r>
            <a:r>
              <a:rPr lang="en-US" altLang="zh-CN" sz="4000" b="1" dirty="0"/>
              <a:t>Types</a:t>
            </a:r>
            <a:endParaRPr lang="en-US" altLang="en-US" sz="4000" b="1" kern="0" dirty="0"/>
          </a:p>
        </p:txBody>
      </p:sp>
      <p:graphicFrame>
        <p:nvGraphicFramePr>
          <p:cNvPr id="5" name="表格 3"/>
          <p:cNvGraphicFramePr>
            <a:graphicFrameLocks noGrp="1"/>
          </p:cNvGraphicFramePr>
          <p:nvPr/>
        </p:nvGraphicFramePr>
        <p:xfrm>
          <a:off x="1219200" y="3538422"/>
          <a:ext cx="8128000" cy="121920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609600">
                <a:tc>
                  <a:txBody>
                    <a:bodyPr/>
                    <a:lstStyle/>
                    <a:p>
                      <a:endParaRPr lang="zh-CN" altLang="en-US" sz="3200" dirty="0"/>
                    </a:p>
                  </a:txBody>
                  <a:tcPr marL="121920" marR="121920" marT="60960" marB="60960"/>
                </a:tc>
                <a:tc>
                  <a:txBody>
                    <a:bodyPr/>
                    <a:lstStyle/>
                    <a:p>
                      <a:endParaRPr lang="zh-CN" altLang="en-US" sz="3200"/>
                    </a:p>
                  </a:txBody>
                  <a:tcPr marL="121920" marR="121920" marT="60960" marB="60960"/>
                </a:tc>
                <a:extLst>
                  <a:ext uri="{0D108BD9-81ED-4DB2-BD59-A6C34878D82A}">
                    <a16:rowId xmlns:a16="http://schemas.microsoft.com/office/drawing/2014/main" val="10000"/>
                  </a:ext>
                </a:extLst>
              </a:tr>
              <a:tr h="609600">
                <a:tc>
                  <a:txBody>
                    <a:bodyPr/>
                    <a:lstStyle/>
                    <a:p>
                      <a:endParaRPr lang="zh-CN" altLang="en-US" sz="3200" dirty="0"/>
                    </a:p>
                  </a:txBody>
                  <a:tcPr marL="121920" marR="121920" marT="60960" marB="60960"/>
                </a:tc>
                <a:tc>
                  <a:txBody>
                    <a:bodyPr/>
                    <a:lstStyle/>
                    <a:p>
                      <a:endParaRPr lang="zh-CN" altLang="en-US" sz="3200" dirty="0"/>
                    </a:p>
                  </a:txBody>
                  <a:tcPr marL="121920" marR="121920" marT="60960" marB="60960"/>
                </a:tc>
                <a:extLst>
                  <a:ext uri="{0D108BD9-81ED-4DB2-BD59-A6C34878D82A}">
                    <a16:rowId xmlns:a16="http://schemas.microsoft.com/office/drawing/2014/main" val="10001"/>
                  </a:ext>
                </a:extLst>
              </a:tr>
            </a:tbl>
          </a:graphicData>
        </a:graphic>
      </p:graphicFrame>
      <p:pic>
        <p:nvPicPr>
          <p:cNvPr id="6" name="图片 2"/>
          <p:cNvPicPr>
            <a:picLocks noChangeAspect="1"/>
          </p:cNvPicPr>
          <p:nvPr/>
        </p:nvPicPr>
        <p:blipFill>
          <a:blip r:embed="rId2"/>
          <a:stretch>
            <a:fillRect/>
          </a:stretch>
        </p:blipFill>
        <p:spPr>
          <a:xfrm>
            <a:off x="1727200" y="1198487"/>
            <a:ext cx="8839200" cy="2949534"/>
          </a:xfrm>
          <a:prstGeom prst="rect">
            <a:avLst/>
          </a:prstGeom>
        </p:spPr>
      </p:pic>
      <p:sp>
        <p:nvSpPr>
          <p:cNvPr id="7" name="文本框 4"/>
          <p:cNvSpPr txBox="1"/>
          <p:nvPr/>
        </p:nvSpPr>
        <p:spPr>
          <a:xfrm>
            <a:off x="408085" y="4200185"/>
            <a:ext cx="5080000" cy="1107996"/>
          </a:xfrm>
          <a:prstGeom prst="rect">
            <a:avLst/>
          </a:prstGeom>
          <a:noFill/>
        </p:spPr>
        <p:txBody>
          <a:bodyPr wrap="square" lIns="121912" tIns="60956" rIns="121912" bIns="60956" rtlCol="0">
            <a:spAutoFit/>
          </a:bodyPr>
          <a:lstStyle/>
          <a:p>
            <a:pPr defTabSz="1219140" fontAlgn="base">
              <a:spcBef>
                <a:spcPct val="0"/>
              </a:spcBef>
              <a:spcAft>
                <a:spcPct val="0"/>
              </a:spcAft>
            </a:pPr>
            <a:r>
              <a:rPr lang="en-US" altLang="zh-CN" sz="2100" dirty="0">
                <a:solidFill>
                  <a:prstClr val="black"/>
                </a:solidFill>
                <a:cs typeface="Arial" pitchFamily="34" charset="0"/>
              </a:rPr>
              <a:t>Obtains larger gain on </a:t>
            </a:r>
            <a:r>
              <a:rPr lang="en-US" altLang="zh-CN" sz="2100" i="1" dirty="0">
                <a:solidFill>
                  <a:prstClr val="black"/>
                </a:solidFill>
                <a:cs typeface="Arial" pitchFamily="34" charset="0"/>
              </a:rPr>
              <a:t>organization</a:t>
            </a:r>
            <a:r>
              <a:rPr lang="en-US" altLang="zh-CN" sz="2100" dirty="0">
                <a:solidFill>
                  <a:prstClr val="black"/>
                </a:solidFill>
                <a:cs typeface="Arial" pitchFamily="34" charset="0"/>
              </a:rPr>
              <a:t> and </a:t>
            </a:r>
            <a:r>
              <a:rPr lang="en-US" altLang="zh-CN" sz="2100" i="1" dirty="0">
                <a:solidFill>
                  <a:prstClr val="black"/>
                </a:solidFill>
                <a:cs typeface="Arial" pitchFamily="34" charset="0"/>
              </a:rPr>
              <a:t>person</a:t>
            </a:r>
            <a:r>
              <a:rPr lang="zh-CN" altLang="zh-CN" sz="2100" dirty="0">
                <a:solidFill>
                  <a:prstClr val="black"/>
                </a:solidFill>
                <a:cs typeface="Arial" pitchFamily="34" charset="0"/>
              </a:rPr>
              <a:t> </a:t>
            </a:r>
            <a:r>
              <a:rPr lang="en-US" altLang="zh-CN" sz="2100" dirty="0">
                <a:solidFill>
                  <a:prstClr val="black"/>
                </a:solidFill>
                <a:cs typeface="Arial" pitchFamily="34" charset="0"/>
              </a:rPr>
              <a:t>(more entities with ambiguous surface names)</a:t>
            </a:r>
            <a:endParaRPr kumimoji="1" lang="zh-CN" altLang="en-US" sz="2100" dirty="0">
              <a:solidFill>
                <a:prstClr val="black"/>
              </a:solidFill>
              <a:cs typeface="Arial" pitchFamily="34" charset="0"/>
            </a:endParaRPr>
          </a:p>
        </p:txBody>
      </p:sp>
      <p:sp>
        <p:nvSpPr>
          <p:cNvPr id="8" name="矩形 5"/>
          <p:cNvSpPr/>
          <p:nvPr/>
        </p:nvSpPr>
        <p:spPr>
          <a:xfrm>
            <a:off x="304800" y="5656094"/>
            <a:ext cx="4572000" cy="779701"/>
          </a:xfrm>
          <a:prstGeom prst="rect">
            <a:avLst/>
          </a:prstGeom>
        </p:spPr>
        <p:txBody>
          <a:bodyPr wrap="square" lIns="121912" tIns="60956" rIns="121912" bIns="60956">
            <a:spAutoFit/>
          </a:bodyPr>
          <a:lstStyle/>
          <a:p>
            <a:pPr defTabSz="1219140" fontAlgn="base">
              <a:spcBef>
                <a:spcPct val="0"/>
              </a:spcBef>
              <a:spcAft>
                <a:spcPct val="0"/>
              </a:spcAft>
            </a:pPr>
            <a:r>
              <a:rPr lang="en-US" altLang="zh-CN" sz="2100" dirty="0">
                <a:solidFill>
                  <a:prstClr val="black"/>
                </a:solidFill>
                <a:cs typeface="Arial" pitchFamily="34" charset="0"/>
              </a:rPr>
              <a:t>Modeling types on entity mention level is critical for name disambiguation</a:t>
            </a:r>
          </a:p>
        </p:txBody>
      </p:sp>
      <p:sp>
        <p:nvSpPr>
          <p:cNvPr id="9" name="右箭头 6"/>
          <p:cNvSpPr/>
          <p:nvPr/>
        </p:nvSpPr>
        <p:spPr>
          <a:xfrm rot="7253307" flipV="1">
            <a:off x="3293828" y="5193443"/>
            <a:ext cx="662969" cy="286308"/>
          </a:xfrm>
          <a:prstGeom prst="rightArrow">
            <a:avLst/>
          </a:prstGeom>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
        <p:nvSpPr>
          <p:cNvPr id="10" name="矩形 7"/>
          <p:cNvSpPr/>
          <p:nvPr/>
        </p:nvSpPr>
        <p:spPr>
          <a:xfrm>
            <a:off x="5384800" y="4364332"/>
            <a:ext cx="6400800" cy="779701"/>
          </a:xfrm>
          <a:prstGeom prst="rect">
            <a:avLst/>
          </a:prstGeom>
        </p:spPr>
        <p:txBody>
          <a:bodyPr wrap="square" lIns="121912" tIns="60956" rIns="121912" bIns="60956">
            <a:spAutoFit/>
          </a:bodyPr>
          <a:lstStyle/>
          <a:p>
            <a:pPr defTabSz="1219140" fontAlgn="base">
              <a:spcBef>
                <a:spcPct val="0"/>
              </a:spcBef>
              <a:spcAft>
                <a:spcPct val="0"/>
              </a:spcAft>
            </a:pPr>
            <a:r>
              <a:rPr lang="en-US" altLang="zh-CN" sz="3200" baseline="30000" dirty="0">
                <a:solidFill>
                  <a:prstClr val="black"/>
                </a:solidFill>
                <a:cs typeface="Arial" pitchFamily="34" charset="0"/>
              </a:rPr>
              <a:t>Superior performance on product and food mainly comes from the domain independence of our method </a:t>
            </a:r>
          </a:p>
        </p:txBody>
      </p:sp>
      <p:sp>
        <p:nvSpPr>
          <p:cNvPr id="11" name="矩形 8"/>
          <p:cNvSpPr/>
          <p:nvPr/>
        </p:nvSpPr>
        <p:spPr>
          <a:xfrm>
            <a:off x="5181600" y="5694558"/>
            <a:ext cx="6807200" cy="943840"/>
          </a:xfrm>
          <a:prstGeom prst="rect">
            <a:avLst/>
          </a:prstGeom>
        </p:spPr>
        <p:txBody>
          <a:bodyPr wrap="square" lIns="121912" tIns="60956" rIns="121912" bIns="60956">
            <a:spAutoFit/>
          </a:bodyPr>
          <a:lstStyle/>
          <a:p>
            <a:pPr defTabSz="1219140" fontAlgn="base">
              <a:spcBef>
                <a:spcPts val="600"/>
              </a:spcBef>
            </a:pPr>
            <a:r>
              <a:rPr lang="en-US" altLang="zh-CN" sz="3200" baseline="30000" dirty="0">
                <a:solidFill>
                  <a:prstClr val="black"/>
                </a:solidFill>
                <a:cs typeface="Arial" pitchFamily="34" charset="0"/>
              </a:rPr>
              <a:t>Both NNPLB and </a:t>
            </a:r>
            <a:r>
              <a:rPr lang="en-US" altLang="zh-CN" sz="3200" baseline="30000" dirty="0" err="1">
                <a:solidFill>
                  <a:prstClr val="black"/>
                </a:solidFill>
                <a:cs typeface="Arial" pitchFamily="34" charset="0"/>
              </a:rPr>
              <a:t>SemTagger</a:t>
            </a:r>
            <a:r>
              <a:rPr lang="en-US" altLang="zh-CN" sz="3200" baseline="30000" dirty="0">
                <a:solidFill>
                  <a:prstClr val="black"/>
                </a:solidFill>
                <a:cs typeface="Arial" pitchFamily="34" charset="0"/>
              </a:rPr>
              <a:t> require sophisticated linguistic feature generation which is hard to adapt to new types</a:t>
            </a:r>
            <a:endParaRPr lang="zh-CN" altLang="en-US" sz="3200" dirty="0">
              <a:solidFill>
                <a:prstClr val="black"/>
              </a:solidFill>
              <a:cs typeface="Arial" pitchFamily="34" charset="0"/>
            </a:endParaRPr>
          </a:p>
        </p:txBody>
      </p:sp>
      <p:sp>
        <p:nvSpPr>
          <p:cNvPr id="12" name="右箭头 9"/>
          <p:cNvSpPr/>
          <p:nvPr/>
        </p:nvSpPr>
        <p:spPr>
          <a:xfrm rot="3402683" flipV="1">
            <a:off x="6126597" y="5155132"/>
            <a:ext cx="559024" cy="253367"/>
          </a:xfrm>
          <a:prstGeom prst="rightArrow">
            <a:avLst/>
          </a:prstGeom>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defTabSz="1219140" fontAlgn="base">
              <a:spcBef>
                <a:spcPct val="0"/>
              </a:spcBef>
              <a:spcAft>
                <a:spcPct val="0"/>
              </a:spcAft>
            </a:pPr>
            <a:endParaRPr kumimoji="1" lang="zh-CN" altLang="en-US" sz="2400">
              <a:solidFill>
                <a:prstClr val="white"/>
              </a:solidFill>
            </a:endParaRPr>
          </a:p>
        </p:txBody>
      </p:sp>
    </p:spTree>
    <p:extLst>
      <p:ext uri="{BB962C8B-B14F-4D97-AF65-F5344CB8AC3E}">
        <p14:creationId xmlns:p14="http://schemas.microsoft.com/office/powerpoint/2010/main" val="452216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a:effectLst>
                  <a:outerShdw blurRad="50800" dist="38100" dir="2700000" algn="tl" rotWithShape="0">
                    <a:prstClr val="black">
                      <a:alpha val="40000"/>
                    </a:prstClr>
                  </a:outerShdw>
                </a:effectLst>
              </a:rPr>
              <a:t>Comparing</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on</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Trained</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NER</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System</a:t>
            </a:r>
            <a:endParaRPr lang="en-US" altLang="en-US" sz="40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614710" y="1151624"/>
            <a:ext cx="10971549" cy="756308"/>
          </a:xfrm>
        </p:spPr>
        <p:txBody>
          <a:bodyPr/>
          <a:lstStyle/>
          <a:p>
            <a:r>
              <a:rPr kumimoji="1" lang="en-US" altLang="zh-CN" sz="2400" dirty="0">
                <a:solidFill>
                  <a:prstClr val="black"/>
                </a:solidFill>
                <a:latin typeface="Calibri" pitchFamily="34" charset="0"/>
                <a:cs typeface="Arial" pitchFamily="34" charset="0"/>
              </a:rPr>
              <a:t>Compare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with</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Stanford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NER</a:t>
            </a:r>
            <a:r>
              <a:rPr kumimoji="1" lang="zh-CN" altLang="en-US" sz="2400" dirty="0">
                <a:solidFill>
                  <a:prstClr val="black"/>
                </a:solidFill>
                <a:latin typeface="Calibri" pitchFamily="34" charset="0"/>
                <a:cs typeface="Arial" pitchFamily="34" charset="0"/>
              </a:rPr>
              <a:t>,</a:t>
            </a:r>
            <a:r>
              <a:rPr kumimoji="1" lang="en-US" altLang="zh-CN" sz="2400" dirty="0">
                <a:solidFill>
                  <a:prstClr val="black"/>
                </a:solidFill>
                <a:latin typeface="Calibri" pitchFamily="34" charset="0"/>
                <a:cs typeface="Arial" pitchFamily="34" charset="0"/>
              </a:rPr>
              <a:t>which</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is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trained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on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general-domain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corpora</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including</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ACE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corpus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and</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MUC</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corpus,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on</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three</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types:</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PER,</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LOC,</a:t>
            </a:r>
            <a:r>
              <a:rPr kumimoji="1" lang="zh-CN" altLang="en-US" sz="2400" dirty="0">
                <a:solidFill>
                  <a:prstClr val="black"/>
                </a:solidFill>
                <a:latin typeface="Calibri" pitchFamily="34" charset="0"/>
                <a:cs typeface="Arial" pitchFamily="34" charset="0"/>
              </a:rPr>
              <a:t> </a:t>
            </a:r>
            <a:r>
              <a:rPr kumimoji="1" lang="en-US" altLang="zh-CN" sz="2400" dirty="0">
                <a:solidFill>
                  <a:prstClr val="black"/>
                </a:solidFill>
                <a:latin typeface="Calibri" pitchFamily="34" charset="0"/>
                <a:cs typeface="Arial" pitchFamily="34" charset="0"/>
              </a:rPr>
              <a:t>ORG</a:t>
            </a:r>
          </a:p>
        </p:txBody>
      </p:sp>
      <p:pic>
        <p:nvPicPr>
          <p:cNvPr id="4" name="图片 2"/>
          <p:cNvPicPr>
            <a:picLocks noChangeAspect="1"/>
          </p:cNvPicPr>
          <p:nvPr/>
        </p:nvPicPr>
        <p:blipFill>
          <a:blip r:embed="rId2"/>
          <a:stretch>
            <a:fillRect/>
          </a:stretch>
        </p:blipFill>
        <p:spPr>
          <a:xfrm>
            <a:off x="1743147" y="2161845"/>
            <a:ext cx="8681767" cy="1912401"/>
          </a:xfrm>
          <a:prstGeom prst="rect">
            <a:avLst/>
          </a:prstGeom>
        </p:spPr>
      </p:pic>
      <p:sp>
        <p:nvSpPr>
          <p:cNvPr id="5" name="Content Placeholder 2"/>
          <p:cNvSpPr txBox="1">
            <a:spLocks/>
          </p:cNvSpPr>
          <p:nvPr/>
        </p:nvSpPr>
        <p:spPr>
          <a:xfrm>
            <a:off x="673955" y="3515318"/>
            <a:ext cx="10843767" cy="2369702"/>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defTabSz="1219140" fontAlgn="base">
              <a:spcAft>
                <a:spcPts val="600"/>
              </a:spcAft>
            </a:pPr>
            <a:endParaRPr kumimoji="1" lang="en-US" altLang="zh-CN" sz="2400" dirty="0">
              <a:solidFill>
                <a:srgbClr val="000000"/>
              </a:solidFill>
              <a:cs typeface="Arial" pitchFamily="34" charset="0"/>
            </a:endParaRPr>
          </a:p>
          <a:p>
            <a:pPr defTabSz="1219140" fontAlgn="base">
              <a:spcAft>
                <a:spcPts val="600"/>
              </a:spcAft>
            </a:pPr>
            <a:r>
              <a:rPr kumimoji="1" lang="en-US" altLang="zh-CN" sz="2400" dirty="0" err="1">
                <a:solidFill>
                  <a:srgbClr val="000000"/>
                </a:solidFill>
                <a:cs typeface="Arial" pitchFamily="34" charset="0"/>
              </a:rPr>
              <a:t>ClusType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and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its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variants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outperform</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Stanford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NER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on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both</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dynamic</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corpus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(NYT)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and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domain-specific</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corpus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(Yelp)</a:t>
            </a:r>
          </a:p>
          <a:p>
            <a:pPr defTabSz="1219140" fontAlgn="base">
              <a:spcAft>
                <a:spcPts val="600"/>
              </a:spcAft>
            </a:pPr>
            <a:r>
              <a:rPr kumimoji="1" lang="en-US" altLang="zh-CN" sz="2400" dirty="0" err="1">
                <a:solidFill>
                  <a:srgbClr val="000000"/>
                </a:solidFill>
                <a:cs typeface="Arial" pitchFamily="34" charset="0"/>
              </a:rPr>
              <a:t>ClusType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has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lower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precision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but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higher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Recall</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and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F1</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score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on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Tweet</a:t>
            </a:r>
            <a:r>
              <a:rPr kumimoji="1" lang="zh-CN" altLang="en-US" sz="2400" dirty="0">
                <a:solidFill>
                  <a:srgbClr val="000000"/>
                </a:solidFill>
                <a:cs typeface="Arial" pitchFamily="34" charset="0"/>
              </a:rPr>
              <a:t> </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rPr>
              <a:t>Superior</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recall</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of</a:t>
            </a:r>
            <a:r>
              <a:rPr kumimoji="1" lang="zh-CN" altLang="en-US" sz="2400" dirty="0">
                <a:solidFill>
                  <a:srgbClr val="000000"/>
                </a:solidFill>
                <a:cs typeface="Arial" pitchFamily="34" charset="0"/>
              </a:rPr>
              <a:t> </a:t>
            </a:r>
            <a:r>
              <a:rPr kumimoji="1" lang="en-US" altLang="zh-CN" sz="2400" dirty="0" err="1">
                <a:solidFill>
                  <a:srgbClr val="000000"/>
                </a:solidFill>
                <a:cs typeface="Arial" pitchFamily="34" charset="0"/>
              </a:rPr>
              <a:t>ClusType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mainly</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come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from</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domain-independent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candidate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generation</a:t>
            </a:r>
            <a:endParaRPr kumimoji="1" lang="zh-CN" altLang="en-US" sz="2400" dirty="0">
              <a:solidFill>
                <a:srgbClr val="000000"/>
              </a:solidFill>
              <a:cs typeface="Arial" pitchFamily="34" charset="0"/>
            </a:endParaRPr>
          </a:p>
        </p:txBody>
      </p:sp>
      <p:sp>
        <p:nvSpPr>
          <p:cNvPr id="6" name="TextBox 5"/>
          <p:cNvSpPr txBox="1"/>
          <p:nvPr/>
        </p:nvSpPr>
        <p:spPr>
          <a:xfrm>
            <a:off x="1860942" y="2011973"/>
            <a:ext cx="8512553" cy="584776"/>
          </a:xfrm>
          <a:prstGeom prst="rect">
            <a:avLst/>
          </a:prstGeom>
          <a:solidFill>
            <a:srgbClr val="FFFF00"/>
          </a:solidFill>
        </p:spPr>
        <p:txBody>
          <a:bodyPr wrap="square" rtlCol="0">
            <a:spAutoFit/>
          </a:bodyPr>
          <a:lstStyle/>
          <a:p>
            <a:pPr algn="ctr" defTabSz="457178"/>
            <a:r>
              <a:rPr lang="en-US" sz="3200" dirty="0">
                <a:solidFill>
                  <a:srgbClr val="000000"/>
                </a:solidFill>
              </a:rPr>
              <a:t>F1 score comparison with trained NER</a:t>
            </a:r>
          </a:p>
        </p:txBody>
      </p:sp>
      <p:sp>
        <p:nvSpPr>
          <p:cNvPr id="7" name="TextBox 6"/>
          <p:cNvSpPr txBox="1"/>
          <p:nvPr/>
        </p:nvSpPr>
        <p:spPr>
          <a:xfrm>
            <a:off x="2464495" y="5822146"/>
            <a:ext cx="8764031" cy="707886"/>
          </a:xfrm>
          <a:prstGeom prst="rect">
            <a:avLst/>
          </a:prstGeom>
          <a:solidFill>
            <a:srgbClr val="F0CDBC"/>
          </a:solidFill>
        </p:spPr>
        <p:txBody>
          <a:bodyPr wrap="square" rtlCol="0">
            <a:spAutoFit/>
          </a:bodyPr>
          <a:lstStyle/>
          <a:p>
            <a:pPr defTabSz="457178"/>
            <a:r>
              <a:rPr lang="en-US" sz="2000" dirty="0">
                <a:solidFill>
                  <a:srgbClr val="000000"/>
                </a:solidFill>
              </a:rPr>
              <a:t>* J. R. </a:t>
            </a:r>
            <a:r>
              <a:rPr lang="en-US" sz="2000" dirty="0" err="1">
                <a:solidFill>
                  <a:srgbClr val="000000"/>
                </a:solidFill>
              </a:rPr>
              <a:t>Finkel</a:t>
            </a:r>
            <a:r>
              <a:rPr lang="en-US" sz="2000" dirty="0">
                <a:solidFill>
                  <a:srgbClr val="000000"/>
                </a:solidFill>
              </a:rPr>
              <a:t>, T. </a:t>
            </a:r>
            <a:r>
              <a:rPr lang="en-US" sz="2000" dirty="0" err="1">
                <a:solidFill>
                  <a:srgbClr val="000000"/>
                </a:solidFill>
              </a:rPr>
              <a:t>Grenager</a:t>
            </a:r>
            <a:r>
              <a:rPr lang="en-US" sz="2000" dirty="0">
                <a:solidFill>
                  <a:srgbClr val="000000"/>
                </a:solidFill>
              </a:rPr>
              <a:t> and C. Manning. Incorporating non-local information into information extraction systems by Gibbs sampling. In ACL’05.</a:t>
            </a:r>
          </a:p>
        </p:txBody>
      </p:sp>
      <p:sp>
        <p:nvSpPr>
          <p:cNvPr id="8" name="TextBox 7"/>
          <p:cNvSpPr txBox="1"/>
          <p:nvPr/>
        </p:nvSpPr>
        <p:spPr>
          <a:xfrm>
            <a:off x="4803242" y="2967662"/>
            <a:ext cx="306018" cy="384721"/>
          </a:xfrm>
          <a:prstGeom prst="rect">
            <a:avLst/>
          </a:prstGeom>
          <a:solidFill>
            <a:srgbClr val="F0CDBC"/>
          </a:solidFill>
        </p:spPr>
        <p:txBody>
          <a:bodyPr wrap="none" rtlCol="0">
            <a:spAutoFit/>
          </a:bodyPr>
          <a:lstStyle/>
          <a:p>
            <a:pPr defTabSz="457178"/>
            <a:r>
              <a:rPr lang="en-US" dirty="0">
                <a:solidFill>
                  <a:srgbClr val="000000"/>
                </a:solidFill>
              </a:rPr>
              <a:t>*</a:t>
            </a:r>
          </a:p>
        </p:txBody>
      </p:sp>
    </p:spTree>
    <p:extLst>
      <p:ext uri="{BB962C8B-B14F-4D97-AF65-F5344CB8AC3E}">
        <p14:creationId xmlns:p14="http://schemas.microsoft.com/office/powerpoint/2010/main" val="2703845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b="1" dirty="0">
                <a:effectLst>
                  <a:outerShdw blurRad="50800" dist="38100" dir="2700000" algn="tl" rotWithShape="0">
                    <a:prstClr val="black">
                      <a:alpha val="40000"/>
                    </a:prstClr>
                  </a:outerShdw>
                </a:effectLst>
              </a:rPr>
              <a:t>Example</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Output</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and</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Relation</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Phrase</a:t>
            </a:r>
            <a:r>
              <a:rPr lang="zh-CN" altLang="en-US" sz="4000" b="1" dirty="0">
                <a:effectLst>
                  <a:outerShdw blurRad="50800" dist="38100" dir="2700000" algn="tl" rotWithShape="0">
                    <a:prstClr val="black">
                      <a:alpha val="40000"/>
                    </a:prstClr>
                  </a:outerShdw>
                </a:effectLst>
              </a:rPr>
              <a:t> </a:t>
            </a:r>
            <a:r>
              <a:rPr lang="en-US" altLang="zh-CN" sz="4000" b="1" dirty="0">
                <a:effectLst>
                  <a:outerShdw blurRad="50800" dist="38100" dir="2700000" algn="tl" rotWithShape="0">
                    <a:prstClr val="black">
                      <a:alpha val="40000"/>
                    </a:prstClr>
                  </a:outerShdw>
                </a:effectLst>
              </a:rPr>
              <a:t>Clusters</a:t>
            </a:r>
            <a:endParaRPr lang="en-US" altLang="en-US" sz="40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363560" y="3450140"/>
            <a:ext cx="9519552" cy="510934"/>
          </a:xfrm>
        </p:spPr>
        <p:txBody>
          <a:bodyPr/>
          <a:lstStyle/>
          <a:p>
            <a:pPr defTabSz="1219140" fontAlgn="base">
              <a:spcBef>
                <a:spcPct val="0"/>
              </a:spcBef>
              <a:spcAft>
                <a:spcPct val="0"/>
              </a:spcAft>
            </a:pPr>
            <a:r>
              <a:rPr kumimoji="1" lang="en-US" altLang="zh-CN" sz="2400" dirty="0">
                <a:solidFill>
                  <a:srgbClr val="C0504D"/>
                </a:solidFill>
                <a:latin typeface="Calibri" pitchFamily="34" charset="0"/>
                <a:cs typeface="Arial" pitchFamily="34" charset="0"/>
              </a:rPr>
              <a:t>Extracts</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more</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mentions</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and</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predicts</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types</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with</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higher</a:t>
            </a:r>
            <a:r>
              <a:rPr kumimoji="1" lang="zh-CN" altLang="en-US" sz="2400" dirty="0">
                <a:solidFill>
                  <a:srgbClr val="C0504D"/>
                </a:solidFill>
                <a:latin typeface="Calibri" pitchFamily="34" charset="0"/>
                <a:cs typeface="Arial" pitchFamily="34" charset="0"/>
              </a:rPr>
              <a:t> </a:t>
            </a:r>
            <a:r>
              <a:rPr kumimoji="1" lang="en-US" altLang="zh-CN" sz="2400" dirty="0">
                <a:solidFill>
                  <a:srgbClr val="C0504D"/>
                </a:solidFill>
                <a:latin typeface="Calibri" pitchFamily="34" charset="0"/>
                <a:cs typeface="Arial" pitchFamily="34" charset="0"/>
              </a:rPr>
              <a:t>accuracy</a:t>
            </a:r>
            <a:endParaRPr kumimoji="1" lang="zh-CN" altLang="en-US" sz="2400" dirty="0">
              <a:solidFill>
                <a:srgbClr val="C0504D"/>
              </a:solidFill>
              <a:latin typeface="Calibri" pitchFamily="34" charset="0"/>
              <a:cs typeface="Arial" pitchFamily="34" charset="0"/>
            </a:endParaRPr>
          </a:p>
        </p:txBody>
      </p:sp>
      <p:pic>
        <p:nvPicPr>
          <p:cNvPr id="4" name="图片 2"/>
          <p:cNvPicPr>
            <a:picLocks noChangeAspect="1"/>
          </p:cNvPicPr>
          <p:nvPr/>
        </p:nvPicPr>
        <p:blipFill>
          <a:blip r:embed="rId2"/>
          <a:stretch>
            <a:fillRect/>
          </a:stretch>
        </p:blipFill>
        <p:spPr>
          <a:xfrm>
            <a:off x="57492" y="1239660"/>
            <a:ext cx="12121934" cy="2256144"/>
          </a:xfrm>
          <a:prstGeom prst="rect">
            <a:avLst/>
          </a:prstGeom>
        </p:spPr>
      </p:pic>
      <p:pic>
        <p:nvPicPr>
          <p:cNvPr id="5" name="图片 4"/>
          <p:cNvPicPr>
            <a:picLocks noChangeAspect="1"/>
          </p:cNvPicPr>
          <p:nvPr/>
        </p:nvPicPr>
        <p:blipFill>
          <a:blip r:embed="rId3"/>
          <a:stretch>
            <a:fillRect/>
          </a:stretch>
        </p:blipFill>
        <p:spPr>
          <a:xfrm>
            <a:off x="149802" y="4051120"/>
            <a:ext cx="7348640" cy="2336896"/>
          </a:xfrm>
          <a:prstGeom prst="rect">
            <a:avLst/>
          </a:prstGeom>
        </p:spPr>
      </p:pic>
      <p:sp>
        <p:nvSpPr>
          <p:cNvPr id="6" name="Content Placeholder 2"/>
          <p:cNvSpPr txBox="1">
            <a:spLocks/>
          </p:cNvSpPr>
          <p:nvPr/>
        </p:nvSpPr>
        <p:spPr>
          <a:xfrm>
            <a:off x="7494063" y="3821771"/>
            <a:ext cx="4465789" cy="2863360"/>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defTabSz="1219140" fontAlgn="base">
              <a:spcBef>
                <a:spcPct val="0"/>
              </a:spcBef>
              <a:spcAft>
                <a:spcPct val="0"/>
              </a:spcAft>
            </a:pPr>
            <a:r>
              <a:rPr kumimoji="1" lang="en-US" altLang="zh-CN" sz="2400" dirty="0">
                <a:solidFill>
                  <a:srgbClr val="000000"/>
                </a:solidFill>
                <a:cs typeface="Arial" pitchFamily="34" charset="0"/>
              </a:rPr>
              <a:t>Not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only</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synonymous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relation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phrases,</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but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also</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both</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sparse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and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frequent</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relation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phrase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can</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be</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clustered</a:t>
            </a:r>
            <a:r>
              <a:rPr kumimoji="1" lang="zh-CN" altLang="en-US" sz="2400" dirty="0">
                <a:solidFill>
                  <a:srgbClr val="000000"/>
                </a:solidFill>
                <a:cs typeface="Arial" pitchFamily="34" charset="0"/>
              </a:rPr>
              <a:t> </a:t>
            </a:r>
            <a:r>
              <a:rPr kumimoji="1" lang="en-US" altLang="zh-CN" sz="2400" dirty="0">
                <a:solidFill>
                  <a:srgbClr val="000000"/>
                </a:solidFill>
                <a:cs typeface="Arial" pitchFamily="34" charset="0"/>
              </a:rPr>
              <a:t>together</a:t>
            </a:r>
          </a:p>
          <a:p>
            <a:pPr defTabSz="1219140" fontAlgn="base">
              <a:spcBef>
                <a:spcPct val="0"/>
              </a:spcBef>
              <a:spcAft>
                <a:spcPct val="0"/>
              </a:spcAft>
            </a:pPr>
            <a:endParaRPr kumimoji="1" lang="en-US" altLang="zh-CN" sz="800" dirty="0">
              <a:solidFill>
                <a:srgbClr val="000000"/>
              </a:solidFill>
              <a:cs typeface="Arial" pitchFamily="34" charset="0"/>
            </a:endParaRPr>
          </a:p>
          <a:p>
            <a:pPr defTabSz="1219140" fontAlgn="base">
              <a:spcBef>
                <a:spcPct val="0"/>
              </a:spcBef>
              <a:spcAft>
                <a:spcPct val="0"/>
              </a:spcAft>
            </a:pPr>
            <a:r>
              <a:rPr kumimoji="1" lang="en-US" altLang="zh-CN" sz="2400" dirty="0">
                <a:solidFill>
                  <a:srgbClr val="000000"/>
                </a:solidFill>
                <a:cs typeface="Arial" pitchFamily="34" charset="0"/>
                <a:sym typeface="Wingdings"/>
              </a:rPr>
              <a:t></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boosts</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sparse</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relation</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phrases</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with</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type</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information</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of</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frequent</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relation</a:t>
            </a:r>
            <a:r>
              <a:rPr kumimoji="1" lang="zh-CN" altLang="en-US" sz="2400" dirty="0">
                <a:solidFill>
                  <a:srgbClr val="000000"/>
                </a:solidFill>
                <a:cs typeface="Arial" pitchFamily="34" charset="0"/>
                <a:sym typeface="Wingdings"/>
              </a:rPr>
              <a:t> </a:t>
            </a:r>
            <a:r>
              <a:rPr kumimoji="1" lang="en-US" altLang="zh-CN" sz="2400" dirty="0">
                <a:solidFill>
                  <a:srgbClr val="000000"/>
                </a:solidFill>
                <a:cs typeface="Arial" pitchFamily="34" charset="0"/>
                <a:sym typeface="Wingdings"/>
              </a:rPr>
              <a:t>phrases</a:t>
            </a:r>
            <a:endParaRPr kumimoji="1" lang="zh-CN" altLang="en-US" sz="2400" dirty="0">
              <a:solidFill>
                <a:srgbClr val="000000"/>
              </a:solidFill>
              <a:cs typeface="Arial" pitchFamily="34" charset="0"/>
            </a:endParaRPr>
          </a:p>
        </p:txBody>
      </p:sp>
      <p:sp>
        <p:nvSpPr>
          <p:cNvPr id="7" name="TextBox 6"/>
          <p:cNvSpPr txBox="1"/>
          <p:nvPr/>
        </p:nvSpPr>
        <p:spPr>
          <a:xfrm>
            <a:off x="163460" y="3910770"/>
            <a:ext cx="7280308" cy="830997"/>
          </a:xfrm>
          <a:prstGeom prst="rect">
            <a:avLst/>
          </a:prstGeom>
          <a:solidFill>
            <a:srgbClr val="FFFF00"/>
          </a:solidFill>
        </p:spPr>
        <p:txBody>
          <a:bodyPr wrap="square" rtlCol="0">
            <a:spAutoFit/>
          </a:bodyPr>
          <a:lstStyle/>
          <a:p>
            <a:pPr algn="ctr" defTabSz="457178"/>
            <a:r>
              <a:rPr lang="en-US" sz="2400" dirty="0">
                <a:solidFill>
                  <a:srgbClr val="000000"/>
                </a:solidFill>
              </a:rPr>
              <a:t>Example relation phrase clusters and corpus-wide frequency from the NYT dataset </a:t>
            </a:r>
            <a:endParaRPr lang="en-US" dirty="0">
              <a:solidFill>
                <a:srgbClr val="000000"/>
              </a:solidFill>
            </a:endParaRPr>
          </a:p>
        </p:txBody>
      </p:sp>
      <p:sp>
        <p:nvSpPr>
          <p:cNvPr id="8" name="TextBox 7"/>
          <p:cNvSpPr txBox="1"/>
          <p:nvPr/>
        </p:nvSpPr>
        <p:spPr>
          <a:xfrm>
            <a:off x="1207098" y="1119160"/>
            <a:ext cx="9996277" cy="461665"/>
          </a:xfrm>
          <a:prstGeom prst="rect">
            <a:avLst/>
          </a:prstGeom>
          <a:solidFill>
            <a:srgbClr val="FFFF00"/>
          </a:solidFill>
        </p:spPr>
        <p:txBody>
          <a:bodyPr wrap="square" rtlCol="0">
            <a:spAutoFit/>
          </a:bodyPr>
          <a:lstStyle/>
          <a:p>
            <a:pPr algn="ctr" defTabSz="457178"/>
            <a:r>
              <a:rPr lang="en-US" sz="2400" dirty="0">
                <a:solidFill>
                  <a:srgbClr val="000000"/>
                </a:solidFill>
              </a:rPr>
              <a:t>Example output of </a:t>
            </a:r>
            <a:r>
              <a:rPr lang="en-US" sz="2400" dirty="0" err="1">
                <a:solidFill>
                  <a:srgbClr val="000000"/>
                </a:solidFill>
              </a:rPr>
              <a:t>ClusType</a:t>
            </a:r>
            <a:r>
              <a:rPr lang="en-US" sz="2400" dirty="0">
                <a:solidFill>
                  <a:srgbClr val="000000"/>
                </a:solidFill>
              </a:rPr>
              <a:t> and the compared methods on the Yelp dataset</a:t>
            </a:r>
          </a:p>
        </p:txBody>
      </p:sp>
    </p:spTree>
    <p:extLst>
      <p:ext uri="{BB962C8B-B14F-4D97-AF65-F5344CB8AC3E}">
        <p14:creationId xmlns:p14="http://schemas.microsoft.com/office/powerpoint/2010/main" val="3079037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1024" y="288402"/>
            <a:ext cx="12373337" cy="609600"/>
          </a:xfrm>
        </p:spPr>
        <p:txBody>
          <a:bodyPr>
            <a:normAutofit/>
          </a:bodyPr>
          <a:lstStyle/>
          <a:p>
            <a:r>
              <a:rPr lang="en-US" sz="3600" b="1" dirty="0"/>
              <a:t>Testing</a:t>
            </a:r>
            <a:r>
              <a:rPr lang="zh-CN" altLang="en-US" sz="3600" b="1" dirty="0"/>
              <a:t> </a:t>
            </a:r>
            <a:r>
              <a:rPr lang="en-US" altLang="zh-CN" sz="3600" b="1" dirty="0"/>
              <a:t>on</a:t>
            </a:r>
            <a:r>
              <a:rPr lang="zh-CN" altLang="en-US" sz="3600" b="1" dirty="0"/>
              <a:t> </a:t>
            </a:r>
            <a:r>
              <a:rPr lang="en-US" altLang="zh-CN" sz="3600" b="1" dirty="0"/>
              <a:t>Context</a:t>
            </a:r>
            <a:r>
              <a:rPr lang="zh-CN" altLang="en-US" sz="3600" b="1" dirty="0"/>
              <a:t> </a:t>
            </a:r>
            <a:r>
              <a:rPr lang="en-US" altLang="zh-CN" sz="3600" b="1" dirty="0" err="1"/>
              <a:t>Sparsity</a:t>
            </a:r>
            <a:r>
              <a:rPr lang="zh-CN" altLang="en-US" sz="3600" b="1" dirty="0"/>
              <a:t> </a:t>
            </a:r>
            <a:r>
              <a:rPr lang="en-US" altLang="zh-CN" sz="3600" b="1" dirty="0"/>
              <a:t>and</a:t>
            </a:r>
            <a:r>
              <a:rPr lang="zh-CN" altLang="en-US" sz="3600" b="1" dirty="0"/>
              <a:t> </a:t>
            </a:r>
            <a:r>
              <a:rPr lang="en-US" altLang="zh-CN" sz="3600" b="1" dirty="0"/>
              <a:t>Surface</a:t>
            </a:r>
            <a:r>
              <a:rPr lang="zh-CN" altLang="en-US" sz="3600" b="1" dirty="0"/>
              <a:t> </a:t>
            </a:r>
            <a:r>
              <a:rPr lang="en-US" altLang="zh-CN" sz="3600" b="1" dirty="0"/>
              <a:t>Name</a:t>
            </a:r>
            <a:r>
              <a:rPr lang="zh-CN" altLang="en-US" sz="3600" b="1" dirty="0"/>
              <a:t> </a:t>
            </a:r>
            <a:r>
              <a:rPr lang="en-US" altLang="zh-CN" sz="3600" b="1" dirty="0"/>
              <a:t>popularity</a:t>
            </a:r>
            <a:endParaRPr lang="en-US" altLang="en-US" sz="3600" b="1" dirty="0"/>
          </a:p>
        </p:txBody>
      </p:sp>
      <p:sp>
        <p:nvSpPr>
          <p:cNvPr id="46083" name="Content Placeholder 6"/>
          <p:cNvSpPr txBox="1">
            <a:spLocks/>
          </p:cNvSpPr>
          <p:nvPr/>
        </p:nvSpPr>
        <p:spPr bwMode="auto">
          <a:xfrm>
            <a:off x="627017" y="4892973"/>
            <a:ext cx="11190735" cy="153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342900" indent="-342900" eaLnBrk="0" hangingPunct="0">
              <a:spcBef>
                <a:spcPct val="20000"/>
              </a:spcBef>
              <a:buClr>
                <a:schemeClr val="folHlink"/>
              </a:buClr>
              <a:buSzPct val="60000"/>
              <a:buFont typeface="Wingdings" pitchFamily="2" charset="2"/>
              <a:buChar char="n"/>
              <a:defRPr sz="2400">
                <a:solidFill>
                  <a:schemeClr val="tx1"/>
                </a:solidFill>
                <a:latin typeface="Calibri" pitchFamily="34" charset="0"/>
              </a:defRPr>
            </a:lvl1pPr>
            <a:lvl2pPr marL="742950" indent="-285750" eaLnBrk="0" hangingPunct="0">
              <a:spcBef>
                <a:spcPct val="20000"/>
              </a:spcBef>
              <a:buClr>
                <a:schemeClr val="hlink"/>
              </a:buClr>
              <a:buSzPct val="55000"/>
              <a:buFont typeface="Wingdings" pitchFamily="2" charset="2"/>
              <a:buChar char="n"/>
              <a:defRPr sz="2400">
                <a:solidFill>
                  <a:schemeClr val="tx1"/>
                </a:solidFill>
                <a:latin typeface="Calibri"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Calibri" pitchFamily="34" charset="0"/>
              </a:defRPr>
            </a:lvl3pPr>
            <a:lvl4pPr marL="1600200" indent="-228600" eaLnBrk="0" hangingPunct="0">
              <a:spcBef>
                <a:spcPct val="20000"/>
              </a:spcBef>
              <a:buClr>
                <a:schemeClr val="accent2"/>
              </a:buClr>
              <a:buSzPct val="55000"/>
              <a:buFont typeface="Wingdings" pitchFamily="2" charset="2"/>
              <a:buChar char="n"/>
              <a:defRPr sz="2400">
                <a:solidFill>
                  <a:schemeClr val="tx1"/>
                </a:solidFill>
                <a:latin typeface="Calibri" pitchFamily="34" charset="0"/>
              </a:defRPr>
            </a:lvl4pPr>
            <a:lvl5pPr marL="2057400" indent="-228600" eaLnBrk="0" hangingPunct="0">
              <a:spcBef>
                <a:spcPct val="20000"/>
              </a:spcBef>
              <a:buClr>
                <a:schemeClr val="accent1"/>
              </a:buClr>
              <a:buSzPct val="50000"/>
              <a:buFont typeface="Wingdings" pitchFamily="2" charset="2"/>
              <a:buChar char="n"/>
              <a:defRPr sz="2400">
                <a:solidFill>
                  <a:schemeClr val="tx1"/>
                </a:solidFill>
                <a:latin typeface="Calibri"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9pPr>
          </a:lstStyle>
          <a:p>
            <a:pPr defTabSz="1219140" fontAlgn="base">
              <a:spcBef>
                <a:spcPct val="0"/>
              </a:spcBef>
              <a:spcAft>
                <a:spcPct val="0"/>
              </a:spcAft>
              <a:buClr>
                <a:srgbClr val="8C8C8C"/>
              </a:buClr>
            </a:pPr>
            <a:endParaRPr kumimoji="1" lang="zh-CN" altLang="en-US" dirty="0">
              <a:solidFill>
                <a:srgbClr val="C0504D"/>
              </a:solidFill>
              <a:latin typeface="Calibri"/>
              <a:cs typeface="Arial" pitchFamily="34" charset="0"/>
            </a:endParaRPr>
          </a:p>
        </p:txBody>
      </p:sp>
      <p:pic>
        <p:nvPicPr>
          <p:cNvPr id="4" name="图片 2"/>
          <p:cNvPicPr>
            <a:picLocks noChangeAspect="1"/>
          </p:cNvPicPr>
          <p:nvPr/>
        </p:nvPicPr>
        <p:blipFill>
          <a:blip r:embed="rId2"/>
          <a:stretch>
            <a:fillRect/>
          </a:stretch>
        </p:blipFill>
        <p:spPr>
          <a:xfrm>
            <a:off x="363960" y="1349415"/>
            <a:ext cx="7112000" cy="3187120"/>
          </a:xfrm>
          <a:prstGeom prst="rect">
            <a:avLst/>
          </a:prstGeom>
        </p:spPr>
      </p:pic>
      <p:sp>
        <p:nvSpPr>
          <p:cNvPr id="6" name="Content Placeholder 2"/>
          <p:cNvSpPr>
            <a:spLocks noGrp="1"/>
          </p:cNvSpPr>
          <p:nvPr>
            <p:ph idx="1"/>
          </p:nvPr>
        </p:nvSpPr>
        <p:spPr>
          <a:xfrm>
            <a:off x="438863" y="4629508"/>
            <a:ext cx="9215091" cy="1943270"/>
          </a:xfrm>
        </p:spPr>
        <p:txBody>
          <a:bodyPr/>
          <a:lstStyle/>
          <a:p>
            <a:pPr defTabSz="1219140" fontAlgn="base">
              <a:spcBef>
                <a:spcPct val="0"/>
              </a:spcBef>
              <a:spcAft>
                <a:spcPct val="0"/>
              </a:spcAft>
            </a:pPr>
            <a:r>
              <a:rPr kumimoji="1" lang="en-US" altLang="zh-CN" sz="2400" b="1" dirty="0">
                <a:cs typeface="Arial" pitchFamily="34" charset="0"/>
              </a:rPr>
              <a:t>Context</a:t>
            </a:r>
            <a:r>
              <a:rPr kumimoji="1" lang="zh-CN" altLang="en-US" sz="2400" b="1" dirty="0">
                <a:cs typeface="Arial" pitchFamily="34" charset="0"/>
              </a:rPr>
              <a:t> </a:t>
            </a:r>
            <a:r>
              <a:rPr kumimoji="1" lang="en-US" altLang="zh-CN" sz="2400" b="1" dirty="0" err="1">
                <a:cs typeface="Arial" pitchFamily="34" charset="0"/>
              </a:rPr>
              <a:t>sparsity</a:t>
            </a:r>
            <a:r>
              <a:rPr kumimoji="1" lang="en-US" altLang="zh-CN" sz="2400" b="1" dirty="0">
                <a:cs typeface="Arial" pitchFamily="34" charset="0"/>
              </a:rPr>
              <a:t>:</a:t>
            </a:r>
          </a:p>
          <a:p>
            <a:pPr lvl="2" defTabSz="1219140" fontAlgn="base">
              <a:spcBef>
                <a:spcPct val="0"/>
              </a:spcBef>
              <a:spcAft>
                <a:spcPct val="0"/>
              </a:spcAft>
            </a:pPr>
            <a:r>
              <a:rPr kumimoji="1" lang="en-US" altLang="zh-CN" sz="2400" dirty="0">
                <a:cs typeface="Arial" pitchFamily="34" charset="0"/>
              </a:rPr>
              <a:t>Group</a:t>
            </a:r>
            <a:r>
              <a:rPr kumimoji="1" lang="zh-CN" altLang="en-US" sz="2400" dirty="0">
                <a:cs typeface="Arial" pitchFamily="34" charset="0"/>
              </a:rPr>
              <a:t> </a:t>
            </a:r>
            <a:r>
              <a:rPr kumimoji="1" lang="en-US" altLang="zh-CN" sz="2400" dirty="0">
                <a:cs typeface="Arial" pitchFamily="34" charset="0"/>
              </a:rPr>
              <a:t>A</a:t>
            </a:r>
            <a:r>
              <a:rPr kumimoji="1" lang="zh-CN" altLang="en-US" sz="2400" dirty="0">
                <a:cs typeface="Arial" pitchFamily="34" charset="0"/>
              </a:rPr>
              <a:t>: </a:t>
            </a:r>
            <a:r>
              <a:rPr kumimoji="1" lang="en-US" altLang="zh-CN" sz="2400" dirty="0">
                <a:cs typeface="Arial" pitchFamily="34" charset="0"/>
              </a:rPr>
              <a:t>frequent</a:t>
            </a:r>
            <a:r>
              <a:rPr kumimoji="1" lang="zh-CN" altLang="en-US" sz="2400" dirty="0">
                <a:cs typeface="Arial" pitchFamily="34" charset="0"/>
              </a:rPr>
              <a:t> </a:t>
            </a:r>
            <a:r>
              <a:rPr kumimoji="1" lang="en-US" altLang="zh-CN" sz="2400" dirty="0">
                <a:cs typeface="Arial" pitchFamily="34" charset="0"/>
              </a:rPr>
              <a:t>relation</a:t>
            </a:r>
            <a:r>
              <a:rPr kumimoji="1" lang="zh-CN" altLang="en-US" sz="2400" dirty="0">
                <a:cs typeface="Arial" pitchFamily="34" charset="0"/>
              </a:rPr>
              <a:t> </a:t>
            </a:r>
            <a:r>
              <a:rPr kumimoji="1" lang="en-US" altLang="zh-CN" sz="2400" dirty="0">
                <a:cs typeface="Arial" pitchFamily="34" charset="0"/>
              </a:rPr>
              <a:t>phrases</a:t>
            </a:r>
          </a:p>
          <a:p>
            <a:pPr lvl="2" defTabSz="1219140" fontAlgn="base">
              <a:spcBef>
                <a:spcPct val="0"/>
              </a:spcBef>
              <a:spcAft>
                <a:spcPct val="0"/>
              </a:spcAft>
            </a:pPr>
            <a:r>
              <a:rPr kumimoji="1" lang="en-US" altLang="zh-CN" sz="2400" dirty="0">
                <a:cs typeface="Arial" pitchFamily="34" charset="0"/>
              </a:rPr>
              <a:t>Group</a:t>
            </a:r>
            <a:r>
              <a:rPr kumimoji="1" lang="zh-CN" altLang="en-US" sz="2400" dirty="0">
                <a:cs typeface="Arial" pitchFamily="34" charset="0"/>
              </a:rPr>
              <a:t> </a:t>
            </a:r>
            <a:r>
              <a:rPr kumimoji="1" lang="en-US" altLang="zh-CN" sz="2400" dirty="0">
                <a:cs typeface="Arial" pitchFamily="34" charset="0"/>
              </a:rPr>
              <a:t>B</a:t>
            </a:r>
            <a:r>
              <a:rPr kumimoji="1" lang="zh-CN" altLang="en-US" sz="2400" dirty="0">
                <a:cs typeface="Arial" pitchFamily="34" charset="0"/>
              </a:rPr>
              <a:t>: </a:t>
            </a:r>
            <a:r>
              <a:rPr kumimoji="1" lang="en-US" altLang="zh-CN" sz="2400" dirty="0">
                <a:cs typeface="Arial" pitchFamily="34" charset="0"/>
              </a:rPr>
              <a:t>sparse</a:t>
            </a:r>
            <a:r>
              <a:rPr kumimoji="1" lang="zh-CN" altLang="en-US" sz="2400" dirty="0">
                <a:cs typeface="Arial" pitchFamily="34" charset="0"/>
              </a:rPr>
              <a:t> </a:t>
            </a:r>
            <a:r>
              <a:rPr kumimoji="1" lang="en-US" altLang="zh-CN" sz="2400" dirty="0">
                <a:cs typeface="Arial" pitchFamily="34" charset="0"/>
              </a:rPr>
              <a:t>relation</a:t>
            </a:r>
            <a:r>
              <a:rPr kumimoji="1" lang="zh-CN" altLang="en-US" sz="2400" dirty="0">
                <a:cs typeface="Arial" pitchFamily="34" charset="0"/>
              </a:rPr>
              <a:t> </a:t>
            </a:r>
            <a:r>
              <a:rPr kumimoji="1" lang="en-US" altLang="zh-CN" sz="2400" dirty="0">
                <a:cs typeface="Arial" pitchFamily="34" charset="0"/>
              </a:rPr>
              <a:t>phrases</a:t>
            </a:r>
          </a:p>
          <a:p>
            <a:pPr defTabSz="1219140" fontAlgn="base">
              <a:spcBef>
                <a:spcPct val="0"/>
              </a:spcBef>
              <a:spcAft>
                <a:spcPct val="0"/>
              </a:spcAft>
            </a:pPr>
            <a:r>
              <a:rPr kumimoji="1" lang="en-US" altLang="zh-CN" sz="2400" dirty="0" err="1">
                <a:cs typeface="Arial" pitchFamily="34" charset="0"/>
              </a:rPr>
              <a:t>ClusType</a:t>
            </a:r>
            <a:r>
              <a:rPr kumimoji="1" lang="zh-CN" altLang="en-US" sz="2400" dirty="0">
                <a:cs typeface="Arial" pitchFamily="34" charset="0"/>
              </a:rPr>
              <a:t> </a:t>
            </a:r>
            <a:r>
              <a:rPr kumimoji="1" lang="en-US" altLang="zh-CN" sz="2400" dirty="0">
                <a:cs typeface="Arial" pitchFamily="34" charset="0"/>
              </a:rPr>
              <a:t>obtains</a:t>
            </a:r>
            <a:r>
              <a:rPr kumimoji="1" lang="zh-CN" altLang="en-US" sz="2400" dirty="0">
                <a:cs typeface="Arial" pitchFamily="34" charset="0"/>
              </a:rPr>
              <a:t> </a:t>
            </a:r>
            <a:r>
              <a:rPr kumimoji="1" lang="en-US" altLang="zh-CN" sz="2400" dirty="0">
                <a:cs typeface="Arial" pitchFamily="34" charset="0"/>
              </a:rPr>
              <a:t>superior</a:t>
            </a:r>
            <a:r>
              <a:rPr kumimoji="1" lang="zh-CN" altLang="en-US" sz="2400" dirty="0">
                <a:cs typeface="Arial" pitchFamily="34" charset="0"/>
              </a:rPr>
              <a:t> </a:t>
            </a:r>
            <a:r>
              <a:rPr kumimoji="1" lang="en-US" altLang="zh-CN" sz="2400" dirty="0">
                <a:cs typeface="Arial" pitchFamily="34" charset="0"/>
              </a:rPr>
              <a:t>performance</a:t>
            </a:r>
            <a:r>
              <a:rPr kumimoji="1" lang="zh-CN" altLang="en-US" sz="2400" dirty="0">
                <a:cs typeface="Arial" pitchFamily="34" charset="0"/>
              </a:rPr>
              <a:t> </a:t>
            </a:r>
            <a:r>
              <a:rPr kumimoji="1" lang="en-US" altLang="zh-CN" sz="2400" dirty="0">
                <a:cs typeface="Arial" pitchFamily="34" charset="0"/>
              </a:rPr>
              <a:t>over</a:t>
            </a:r>
            <a:r>
              <a:rPr kumimoji="1" lang="zh-CN" altLang="en-US" sz="2400" dirty="0">
                <a:cs typeface="Arial" pitchFamily="34" charset="0"/>
              </a:rPr>
              <a:t> </a:t>
            </a:r>
            <a:r>
              <a:rPr kumimoji="1" lang="en-US" altLang="zh-CN" sz="2400" dirty="0">
                <a:cs typeface="Arial" pitchFamily="34" charset="0"/>
              </a:rPr>
              <a:t>its</a:t>
            </a:r>
            <a:r>
              <a:rPr kumimoji="1" lang="zh-CN" altLang="en-US" sz="2400" dirty="0">
                <a:cs typeface="Arial" pitchFamily="34" charset="0"/>
              </a:rPr>
              <a:t> </a:t>
            </a:r>
            <a:r>
              <a:rPr kumimoji="1" lang="en-US" altLang="zh-CN" sz="2400" dirty="0">
                <a:cs typeface="Arial" pitchFamily="34" charset="0"/>
              </a:rPr>
              <a:t>variants</a:t>
            </a:r>
            <a:r>
              <a:rPr kumimoji="1" lang="zh-CN" altLang="en-US" sz="2400" dirty="0">
                <a:cs typeface="Arial" pitchFamily="34" charset="0"/>
              </a:rPr>
              <a:t> </a:t>
            </a:r>
            <a:r>
              <a:rPr kumimoji="1" lang="en-US" altLang="zh-CN" sz="2400" dirty="0">
                <a:cs typeface="Arial" pitchFamily="34" charset="0"/>
              </a:rPr>
              <a:t>on</a:t>
            </a:r>
            <a:r>
              <a:rPr kumimoji="1" lang="zh-CN" altLang="en-US" sz="2400" dirty="0">
                <a:cs typeface="Arial" pitchFamily="34" charset="0"/>
              </a:rPr>
              <a:t> </a:t>
            </a:r>
            <a:r>
              <a:rPr kumimoji="1" lang="en-US" altLang="zh-CN" sz="2400" dirty="0">
                <a:cs typeface="Arial" pitchFamily="34" charset="0"/>
              </a:rPr>
              <a:t>Group</a:t>
            </a:r>
            <a:r>
              <a:rPr kumimoji="1" lang="zh-CN" altLang="en-US" sz="2400" dirty="0">
                <a:cs typeface="Arial" pitchFamily="34" charset="0"/>
              </a:rPr>
              <a:t> </a:t>
            </a:r>
            <a:r>
              <a:rPr kumimoji="1" lang="en-US" altLang="zh-CN" sz="2400" dirty="0">
                <a:cs typeface="Arial" pitchFamily="34" charset="0"/>
              </a:rPr>
              <a:t>B</a:t>
            </a:r>
            <a:r>
              <a:rPr kumimoji="1" lang="zh-CN" altLang="en-US" sz="2400" dirty="0">
                <a:cs typeface="Arial" pitchFamily="34" charset="0"/>
              </a:rPr>
              <a:t> </a:t>
            </a:r>
            <a:endParaRPr kumimoji="1" lang="en-US" altLang="zh-CN" sz="2400" dirty="0">
              <a:cs typeface="Arial" pitchFamily="34" charset="0"/>
            </a:endParaRPr>
          </a:p>
          <a:p>
            <a:pPr lvl="2" defTabSz="1219140" fontAlgn="base">
              <a:spcBef>
                <a:spcPct val="0"/>
              </a:spcBef>
              <a:spcAft>
                <a:spcPct val="0"/>
              </a:spcAft>
            </a:pPr>
            <a:r>
              <a:rPr kumimoji="1" lang="zh-CN" altLang="en-US" sz="2400" dirty="0">
                <a:cs typeface="Arial" pitchFamily="34" charset="0"/>
                <a:sym typeface="Wingdings"/>
              </a:rPr>
              <a:t> </a:t>
            </a:r>
            <a:r>
              <a:rPr kumimoji="1" lang="en-US" altLang="zh-CN" sz="2400" dirty="0">
                <a:cs typeface="Arial" pitchFamily="34" charset="0"/>
                <a:sym typeface="Wingdings"/>
              </a:rPr>
              <a:t>clustering</a:t>
            </a:r>
            <a:r>
              <a:rPr kumimoji="1" lang="zh-CN" altLang="en-US" sz="2400" dirty="0">
                <a:cs typeface="Arial" pitchFamily="34" charset="0"/>
                <a:sym typeface="Wingdings"/>
              </a:rPr>
              <a:t> </a:t>
            </a:r>
            <a:r>
              <a:rPr kumimoji="1" lang="en-US" altLang="zh-CN" sz="2400" dirty="0">
                <a:cs typeface="Arial" pitchFamily="34" charset="0"/>
                <a:sym typeface="Wingdings"/>
              </a:rPr>
              <a:t>relation</a:t>
            </a:r>
            <a:r>
              <a:rPr kumimoji="1" lang="zh-CN" altLang="en-US" sz="2400" dirty="0">
                <a:cs typeface="Arial" pitchFamily="34" charset="0"/>
                <a:sym typeface="Wingdings"/>
              </a:rPr>
              <a:t> </a:t>
            </a:r>
            <a:r>
              <a:rPr kumimoji="1" lang="en-US" altLang="zh-CN" sz="2400" dirty="0">
                <a:cs typeface="Arial" pitchFamily="34" charset="0"/>
                <a:sym typeface="Wingdings"/>
              </a:rPr>
              <a:t>phrase</a:t>
            </a:r>
            <a:r>
              <a:rPr kumimoji="1" lang="zh-CN" altLang="en-US" sz="2400" dirty="0">
                <a:cs typeface="Arial" pitchFamily="34" charset="0"/>
                <a:sym typeface="Wingdings"/>
              </a:rPr>
              <a:t> </a:t>
            </a:r>
            <a:r>
              <a:rPr kumimoji="1" lang="en-US" altLang="zh-CN" sz="2400" dirty="0">
                <a:cs typeface="Arial" pitchFamily="34" charset="0"/>
                <a:sym typeface="Wingdings"/>
              </a:rPr>
              <a:t>is</a:t>
            </a:r>
            <a:r>
              <a:rPr kumimoji="1" lang="zh-CN" altLang="en-US" sz="2400" dirty="0">
                <a:cs typeface="Arial" pitchFamily="34" charset="0"/>
                <a:sym typeface="Wingdings"/>
              </a:rPr>
              <a:t> </a:t>
            </a:r>
            <a:r>
              <a:rPr kumimoji="1" lang="en-US" altLang="zh-CN" sz="2400" dirty="0">
                <a:cs typeface="Arial" pitchFamily="34" charset="0"/>
                <a:sym typeface="Wingdings"/>
              </a:rPr>
              <a:t>critical</a:t>
            </a:r>
            <a:r>
              <a:rPr kumimoji="1" lang="zh-CN" altLang="en-US" sz="2400" dirty="0">
                <a:cs typeface="Arial" pitchFamily="34" charset="0"/>
                <a:sym typeface="Wingdings"/>
              </a:rPr>
              <a:t> </a:t>
            </a:r>
            <a:r>
              <a:rPr kumimoji="1" lang="en-US" altLang="zh-CN" sz="2400" dirty="0">
                <a:cs typeface="Arial" pitchFamily="34" charset="0"/>
                <a:sym typeface="Wingdings"/>
              </a:rPr>
              <a:t>for</a:t>
            </a:r>
            <a:r>
              <a:rPr kumimoji="1" lang="zh-CN" altLang="en-US" sz="2400" dirty="0">
                <a:cs typeface="Arial" pitchFamily="34" charset="0"/>
                <a:sym typeface="Wingdings"/>
              </a:rPr>
              <a:t> </a:t>
            </a:r>
            <a:r>
              <a:rPr kumimoji="1" lang="en-US" altLang="zh-CN" sz="2400" dirty="0">
                <a:cs typeface="Arial" pitchFamily="34" charset="0"/>
                <a:sym typeface="Wingdings"/>
              </a:rPr>
              <a:t>sparse</a:t>
            </a:r>
            <a:r>
              <a:rPr kumimoji="1" lang="zh-CN" altLang="en-US" sz="2400" dirty="0">
                <a:cs typeface="Arial" pitchFamily="34" charset="0"/>
                <a:sym typeface="Wingdings"/>
              </a:rPr>
              <a:t> </a:t>
            </a:r>
            <a:r>
              <a:rPr kumimoji="1" lang="en-US" altLang="zh-CN" sz="2400" dirty="0">
                <a:cs typeface="Arial" pitchFamily="34" charset="0"/>
                <a:sym typeface="Wingdings"/>
              </a:rPr>
              <a:t>relation</a:t>
            </a:r>
            <a:r>
              <a:rPr kumimoji="1" lang="zh-CN" altLang="en-US" sz="2400" dirty="0">
                <a:cs typeface="Arial" pitchFamily="34" charset="0"/>
                <a:sym typeface="Wingdings"/>
              </a:rPr>
              <a:t> </a:t>
            </a:r>
            <a:r>
              <a:rPr kumimoji="1" lang="en-US" altLang="zh-CN" sz="2400" dirty="0">
                <a:cs typeface="Arial" pitchFamily="34" charset="0"/>
                <a:sym typeface="Wingdings"/>
              </a:rPr>
              <a:t>phrases</a:t>
            </a:r>
            <a:endParaRPr kumimoji="1" lang="zh-CN" altLang="en-US" sz="2400" dirty="0">
              <a:cs typeface="Arial" pitchFamily="34" charset="0"/>
            </a:endParaRPr>
          </a:p>
        </p:txBody>
      </p:sp>
      <p:sp>
        <p:nvSpPr>
          <p:cNvPr id="7" name="Content Placeholder 2"/>
          <p:cNvSpPr txBox="1">
            <a:spLocks/>
          </p:cNvSpPr>
          <p:nvPr/>
        </p:nvSpPr>
        <p:spPr>
          <a:xfrm>
            <a:off x="7556589" y="1287483"/>
            <a:ext cx="4442894" cy="3861517"/>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defTabSz="1219140" fontAlgn="base">
              <a:spcBef>
                <a:spcPct val="0"/>
              </a:spcBef>
              <a:spcAft>
                <a:spcPct val="0"/>
              </a:spcAft>
            </a:pPr>
            <a:r>
              <a:rPr kumimoji="1" lang="en-US" altLang="zh-CN" sz="2400" b="1" dirty="0">
                <a:solidFill>
                  <a:srgbClr val="0033CC"/>
                </a:solidFill>
                <a:cs typeface="Arial" pitchFamily="34" charset="0"/>
              </a:rPr>
              <a:t>Surface</a:t>
            </a:r>
            <a:r>
              <a:rPr kumimoji="1" lang="zh-CN" altLang="en-US" sz="2400" b="1" dirty="0">
                <a:solidFill>
                  <a:srgbClr val="0033CC"/>
                </a:solidFill>
                <a:cs typeface="Arial" pitchFamily="34" charset="0"/>
              </a:rPr>
              <a:t> </a:t>
            </a:r>
            <a:r>
              <a:rPr kumimoji="1" lang="en-US" altLang="zh-CN" sz="2400" b="1" dirty="0">
                <a:solidFill>
                  <a:srgbClr val="0033CC"/>
                </a:solidFill>
                <a:cs typeface="Arial" pitchFamily="34" charset="0"/>
              </a:rPr>
              <a:t>name</a:t>
            </a:r>
            <a:r>
              <a:rPr kumimoji="1" lang="zh-CN" altLang="en-US" sz="2400" b="1" dirty="0">
                <a:solidFill>
                  <a:srgbClr val="0033CC"/>
                </a:solidFill>
                <a:cs typeface="Arial" pitchFamily="34" charset="0"/>
              </a:rPr>
              <a:t> </a:t>
            </a:r>
            <a:r>
              <a:rPr kumimoji="1" lang="en-US" altLang="zh-CN" sz="2400" b="1" dirty="0">
                <a:solidFill>
                  <a:srgbClr val="0033CC"/>
                </a:solidFill>
                <a:cs typeface="Arial" pitchFamily="34" charset="0"/>
              </a:rPr>
              <a:t>popularity:</a:t>
            </a:r>
          </a:p>
          <a:p>
            <a:pPr lvl="1" defTabSz="1219140" fontAlgn="base">
              <a:spcBef>
                <a:spcPct val="0"/>
              </a:spcBef>
              <a:spcAft>
                <a:spcPct val="0"/>
              </a:spcAft>
            </a:pPr>
            <a:r>
              <a:rPr kumimoji="1" lang="en-US" altLang="zh-CN" sz="2400" dirty="0">
                <a:solidFill>
                  <a:srgbClr val="0033CC"/>
                </a:solidFill>
                <a:cs typeface="Arial" pitchFamily="34" charset="0"/>
              </a:rPr>
              <a:t>Group</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A:</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high</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frequency</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surface</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name</a:t>
            </a:r>
          </a:p>
          <a:p>
            <a:pPr lvl="1" defTabSz="1219140" fontAlgn="base">
              <a:spcBef>
                <a:spcPct val="0"/>
              </a:spcBef>
              <a:spcAft>
                <a:spcPct val="0"/>
              </a:spcAft>
            </a:pPr>
            <a:r>
              <a:rPr kumimoji="1" lang="en-US" altLang="zh-CN" sz="2400" dirty="0">
                <a:solidFill>
                  <a:srgbClr val="0033CC"/>
                </a:solidFill>
                <a:cs typeface="Arial" pitchFamily="34" charset="0"/>
              </a:rPr>
              <a:t>Group</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B:</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infrequent</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surface</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name</a:t>
            </a:r>
          </a:p>
          <a:p>
            <a:pPr defTabSz="1219140" fontAlgn="base">
              <a:spcBef>
                <a:spcPct val="0"/>
              </a:spcBef>
              <a:spcAft>
                <a:spcPct val="0"/>
              </a:spcAft>
            </a:pPr>
            <a:r>
              <a:rPr kumimoji="1" lang="en-US" altLang="zh-CN" sz="2400" dirty="0" err="1">
                <a:solidFill>
                  <a:srgbClr val="0033CC"/>
                </a:solidFill>
                <a:cs typeface="Arial" pitchFamily="34" charset="0"/>
              </a:rPr>
              <a:t>ClusType</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outperforms</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its</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variants</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on</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Group</a:t>
            </a:r>
            <a:r>
              <a:rPr kumimoji="1" lang="zh-CN" altLang="en-US" sz="2400" dirty="0">
                <a:solidFill>
                  <a:srgbClr val="0033CC"/>
                </a:solidFill>
                <a:cs typeface="Arial" pitchFamily="34" charset="0"/>
              </a:rPr>
              <a:t> </a:t>
            </a:r>
            <a:r>
              <a:rPr kumimoji="1" lang="en-US" altLang="zh-CN" sz="2400" dirty="0">
                <a:solidFill>
                  <a:srgbClr val="0033CC"/>
                </a:solidFill>
                <a:cs typeface="Arial" pitchFamily="34" charset="0"/>
              </a:rPr>
              <a:t>B</a:t>
            </a:r>
          </a:p>
          <a:p>
            <a:pPr lvl="1" defTabSz="1219140" fontAlgn="base">
              <a:spcBef>
                <a:spcPct val="0"/>
              </a:spcBef>
              <a:spcAft>
                <a:spcPct val="0"/>
              </a:spcAft>
            </a:pPr>
            <a:r>
              <a:rPr kumimoji="1" lang="en-US" altLang="zh-CN" sz="2400" dirty="0">
                <a:solidFill>
                  <a:srgbClr val="0033CC"/>
                </a:solidFill>
                <a:cs typeface="Arial" pitchFamily="34" charset="0"/>
                <a:sym typeface="Wingdings"/>
              </a:rPr>
              <a:t></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Handles</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well</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mentions</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with</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insufficient</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corpus</a:t>
            </a:r>
            <a:r>
              <a:rPr kumimoji="1" lang="zh-CN" altLang="en-US" sz="2400" dirty="0">
                <a:solidFill>
                  <a:srgbClr val="0033CC"/>
                </a:solidFill>
                <a:cs typeface="Arial" pitchFamily="34" charset="0"/>
                <a:sym typeface="Wingdings"/>
              </a:rPr>
              <a:t> </a:t>
            </a:r>
            <a:r>
              <a:rPr kumimoji="1" lang="en-US" altLang="zh-CN" sz="2400" dirty="0">
                <a:solidFill>
                  <a:srgbClr val="0033CC"/>
                </a:solidFill>
                <a:cs typeface="Arial" pitchFamily="34" charset="0"/>
                <a:sym typeface="Wingdings"/>
              </a:rPr>
              <a:t>statistics</a:t>
            </a:r>
            <a:endParaRPr kumimoji="1" lang="zh-CN" altLang="en-US" sz="2400" dirty="0">
              <a:solidFill>
                <a:srgbClr val="0033CC"/>
              </a:solidFill>
              <a:cs typeface="Arial" pitchFamily="34" charset="0"/>
            </a:endParaRPr>
          </a:p>
        </p:txBody>
      </p:sp>
    </p:spTree>
    <p:extLst>
      <p:ext uri="{BB962C8B-B14F-4D97-AF65-F5344CB8AC3E}">
        <p14:creationId xmlns:p14="http://schemas.microsoft.com/office/powerpoint/2010/main" val="1668673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F225-6008-406A-BEF1-BA7937B312A0}"/>
              </a:ext>
            </a:extLst>
          </p:cNvPr>
          <p:cNvSpPr>
            <a:spLocks noGrp="1"/>
          </p:cNvSpPr>
          <p:nvPr>
            <p:ph type="title"/>
          </p:nvPr>
        </p:nvSpPr>
        <p:spPr/>
        <p:txBody>
          <a:bodyPr/>
          <a:lstStyle/>
          <a:p>
            <a:r>
              <a:rPr lang="en-US" dirty="0"/>
              <a:t>Distantly Supervised Approach for NER</a:t>
            </a:r>
          </a:p>
        </p:txBody>
      </p:sp>
      <p:sp>
        <p:nvSpPr>
          <p:cNvPr id="3" name="Content Placeholder 2">
            <a:extLst>
              <a:ext uri="{FF2B5EF4-FFF2-40B4-BE49-F238E27FC236}">
                <a16:creationId xmlns:a16="http://schemas.microsoft.com/office/drawing/2014/main" id="{55410898-6081-47B2-A802-6450A82A0875}"/>
              </a:ext>
            </a:extLst>
          </p:cNvPr>
          <p:cNvSpPr>
            <a:spLocks noGrp="1"/>
          </p:cNvSpPr>
          <p:nvPr>
            <p:ph idx="1"/>
          </p:nvPr>
        </p:nvSpPr>
        <p:spPr>
          <a:xfrm>
            <a:off x="610214" y="1287623"/>
            <a:ext cx="10776858" cy="5047861"/>
          </a:xfrm>
        </p:spPr>
        <p:txBody>
          <a:bodyPr/>
          <a:lstStyle/>
          <a:p>
            <a:r>
              <a:rPr lang="en-US" sz="2400" b="1" dirty="0" err="1"/>
              <a:t>ClusType</a:t>
            </a:r>
            <a:r>
              <a:rPr lang="en-US" sz="2400" b="1" dirty="0"/>
              <a:t>:</a:t>
            </a:r>
            <a:r>
              <a:rPr lang="en-US" sz="2400" dirty="0"/>
              <a:t> </a:t>
            </a:r>
            <a:r>
              <a:rPr lang="en-US" altLang="en-US" sz="2400" dirty="0"/>
              <a:t>Open Source:</a:t>
            </a:r>
            <a:r>
              <a:rPr lang="zh-CN" altLang="en-US" sz="2400" dirty="0"/>
              <a:t> </a:t>
            </a:r>
            <a:r>
              <a:rPr lang="en-US" sz="2400" dirty="0">
                <a:hlinkClick r:id="rId2"/>
              </a:rPr>
              <a:t>https://github.com/INK-USC/ClusType</a:t>
            </a:r>
            <a:endParaRPr lang="en-US" sz="2400" dirty="0"/>
          </a:p>
          <a:p>
            <a:pPr lvl="1"/>
            <a:r>
              <a:rPr lang="en-US" sz="2400" dirty="0"/>
              <a:t>“</a:t>
            </a:r>
            <a:r>
              <a:rPr lang="en-US" altLang="zh-CN" sz="2400" dirty="0" err="1"/>
              <a:t>ClusType</a:t>
            </a:r>
            <a:r>
              <a:rPr lang="en-US" altLang="zh-CN" sz="2400" dirty="0"/>
              <a:t>: </a:t>
            </a:r>
            <a:r>
              <a:rPr lang="en-US" sz="2400" dirty="0"/>
              <a:t>Entity Recognition and Typing by Relation Phrase-Based Clustering”</a:t>
            </a:r>
            <a:r>
              <a:rPr lang="en-US" altLang="zh-CN" sz="2400" dirty="0"/>
              <a:t> [X. Ren, et al., KDD 2015]</a:t>
            </a:r>
          </a:p>
          <a:p>
            <a:endParaRPr lang="en-US" sz="2400" dirty="0"/>
          </a:p>
          <a:p>
            <a:r>
              <a:rPr lang="en-US" sz="2400" b="1" dirty="0" err="1"/>
              <a:t>CoType</a:t>
            </a:r>
            <a:r>
              <a:rPr lang="en-US" sz="2400" b="1" dirty="0"/>
              <a:t>:</a:t>
            </a:r>
            <a:r>
              <a:rPr lang="en-US" sz="2400" dirty="0"/>
              <a:t> </a:t>
            </a:r>
            <a:r>
              <a:rPr lang="en-US" altLang="en-US" sz="2400" dirty="0"/>
              <a:t>Open Source:</a:t>
            </a:r>
            <a:r>
              <a:rPr lang="zh-CN" altLang="en-US" sz="2400" dirty="0"/>
              <a:t> </a:t>
            </a:r>
            <a:r>
              <a:rPr lang="en-US" sz="2400" dirty="0">
                <a:hlinkClick r:id="rId3"/>
              </a:rPr>
              <a:t>https://github.com/INK-USC/USC-DS-RelationExtraction</a:t>
            </a:r>
            <a:endParaRPr lang="en-US" sz="2400" dirty="0"/>
          </a:p>
          <a:p>
            <a:pPr lvl="1"/>
            <a:r>
              <a:rPr lang="en-US" sz="2400" dirty="0"/>
              <a:t>“</a:t>
            </a:r>
            <a:r>
              <a:rPr lang="en-US" sz="2400" dirty="0" err="1"/>
              <a:t>CoType</a:t>
            </a:r>
            <a:r>
              <a:rPr lang="en-US" sz="2400" dirty="0"/>
              <a:t>: Joint Extraction of Typed Entities and Relations with Knowledge Bases”</a:t>
            </a:r>
            <a:r>
              <a:rPr lang="zh-CN" altLang="en-US" sz="2400" dirty="0"/>
              <a:t> </a:t>
            </a:r>
            <a:r>
              <a:rPr lang="en-US" altLang="zh-CN" sz="2400" dirty="0"/>
              <a:t>[X. Ren</a:t>
            </a:r>
            <a:r>
              <a:rPr lang="zh-CN" altLang="en-US" sz="2400" dirty="0"/>
              <a:t> </a:t>
            </a:r>
            <a:r>
              <a:rPr lang="en-US" altLang="zh-CN" sz="2400" dirty="0"/>
              <a:t>et</a:t>
            </a:r>
            <a:r>
              <a:rPr lang="zh-CN" altLang="en-US" sz="2400" dirty="0"/>
              <a:t> </a:t>
            </a:r>
            <a:r>
              <a:rPr lang="en-US" altLang="zh-CN" sz="2400" dirty="0"/>
              <a:t>al., WWW,</a:t>
            </a:r>
            <a:r>
              <a:rPr lang="zh-CN" altLang="en-US" sz="2400" dirty="0"/>
              <a:t> </a:t>
            </a:r>
            <a:r>
              <a:rPr lang="en-US" altLang="zh-CN" sz="2400" dirty="0"/>
              <a:t>2017]</a:t>
            </a:r>
          </a:p>
          <a:p>
            <a:pPr lvl="1"/>
            <a:endParaRPr lang="en-US" sz="2400" dirty="0"/>
          </a:p>
          <a:p>
            <a:r>
              <a:rPr lang="en-US" altLang="zh-CN" sz="2400" b="1" dirty="0" err="1">
                <a:solidFill>
                  <a:srgbClr val="000000"/>
                </a:solidFill>
              </a:rPr>
              <a:t>AutoNER</a:t>
            </a:r>
            <a:r>
              <a:rPr lang="en-US" altLang="zh-CN" sz="2400" b="1" dirty="0">
                <a:solidFill>
                  <a:srgbClr val="000000"/>
                </a:solidFill>
              </a:rPr>
              <a:t>: </a:t>
            </a:r>
            <a:r>
              <a:rPr lang="en-US" altLang="en-US" sz="2400" dirty="0"/>
              <a:t> Open Source:</a:t>
            </a:r>
            <a:r>
              <a:rPr lang="zh-CN" altLang="en-US" sz="2400" dirty="0"/>
              <a:t> </a:t>
            </a:r>
            <a:r>
              <a:rPr lang="en-US" altLang="zh-CN" sz="2400" dirty="0">
                <a:hlinkClick r:id="rId4"/>
              </a:rPr>
              <a:t>https://github.com/shangjingbo1226/AutoNER</a:t>
            </a:r>
            <a:endParaRPr lang="en-US" altLang="zh-CN" sz="2400" dirty="0"/>
          </a:p>
          <a:p>
            <a:pPr lvl="1"/>
            <a:r>
              <a:rPr lang="en-US" sz="2400" dirty="0" err="1"/>
              <a:t>Jingbo</a:t>
            </a:r>
            <a:r>
              <a:rPr lang="en-US" sz="2400" dirty="0"/>
              <a:t> Shang, Liyuan Liu, </a:t>
            </a:r>
            <a:r>
              <a:rPr lang="en-US" sz="2400" dirty="0" err="1"/>
              <a:t>Xiaotao</a:t>
            </a:r>
            <a:r>
              <a:rPr lang="en-US" sz="2400" dirty="0"/>
              <a:t> Gu, Xiang Ren, Teng Ren and Jiawei Han, "Learning Named Entity Tagger using Domain-Specific Dictionary", EMNLP'18, Oct. 2018</a:t>
            </a:r>
          </a:p>
          <a:p>
            <a:endParaRPr lang="en-US" sz="2400" dirty="0"/>
          </a:p>
        </p:txBody>
      </p:sp>
      <p:sp>
        <p:nvSpPr>
          <p:cNvPr id="4" name="AutoShape 8">
            <a:extLst>
              <a:ext uri="{FF2B5EF4-FFF2-40B4-BE49-F238E27FC236}">
                <a16:creationId xmlns:a16="http://schemas.microsoft.com/office/drawing/2014/main" id="{11980639-6562-4AFB-AB91-315EAF1E0002}"/>
              </a:ext>
            </a:extLst>
          </p:cNvPr>
          <p:cNvSpPr>
            <a:spLocks noChangeArrowheads="1"/>
          </p:cNvSpPr>
          <p:nvPr/>
        </p:nvSpPr>
        <p:spPr bwMode="auto">
          <a:xfrm rot="9129169">
            <a:off x="10884508" y="2617181"/>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5765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fontScale="90000"/>
          </a:bodyPr>
          <a:lstStyle/>
          <a:p>
            <a:r>
              <a:rPr lang="en-US" dirty="0"/>
              <a:t>Information Extraction: Preprocessing Using NLP</a:t>
            </a:r>
          </a:p>
        </p:txBody>
      </p:sp>
      <p:sp>
        <p:nvSpPr>
          <p:cNvPr id="3" name="Content Placeholder 2"/>
          <p:cNvSpPr>
            <a:spLocks noGrp="1"/>
          </p:cNvSpPr>
          <p:nvPr>
            <p:ph idx="1"/>
          </p:nvPr>
        </p:nvSpPr>
        <p:spPr>
          <a:xfrm>
            <a:off x="546274" y="1155072"/>
            <a:ext cx="11190004" cy="2204142"/>
          </a:xfrm>
        </p:spPr>
        <p:txBody>
          <a:bodyPr/>
          <a:lstStyle/>
          <a:p>
            <a:r>
              <a:rPr lang="en-US" dirty="0"/>
              <a:t>Parser: Extracts a hierarchical structure from each sentence in the form of a </a:t>
            </a:r>
            <a:r>
              <a:rPr lang="en-US" i="1" dirty="0"/>
              <a:t>parse tree</a:t>
            </a:r>
            <a:endParaRPr lang="en-US" dirty="0"/>
          </a:p>
          <a:p>
            <a:pPr lvl="1"/>
            <a:r>
              <a:rPr lang="en-US" dirty="0"/>
              <a:t>The lower-level subtrees group the parts of speech into syntactically coherent phrases like noun phrases and verb phrases</a:t>
            </a:r>
          </a:p>
          <a:p>
            <a:pPr lvl="2"/>
            <a:r>
              <a:rPr lang="en-US" dirty="0"/>
              <a:t>Noun phrase is useful for named entity recognition</a:t>
            </a:r>
          </a:p>
          <a:p>
            <a:pPr lvl="2"/>
            <a:r>
              <a:rPr lang="en-US" dirty="0"/>
              <a:t>Verb phrase is useful for relationship extraction</a:t>
            </a:r>
          </a:p>
          <a:p>
            <a:pPr lvl="2"/>
            <a:endParaRPr lang="en-US" dirty="0"/>
          </a:p>
        </p:txBody>
      </p:sp>
      <p:pic>
        <p:nvPicPr>
          <p:cNvPr id="4" name="Picture 3">
            <a:extLst>
              <a:ext uri="{FF2B5EF4-FFF2-40B4-BE49-F238E27FC236}">
                <a16:creationId xmlns:a16="http://schemas.microsoft.com/office/drawing/2014/main" id="{94EEA39E-C6A4-4773-A53A-764EE8243629}"/>
              </a:ext>
            </a:extLst>
          </p:cNvPr>
          <p:cNvPicPr>
            <a:picLocks noChangeAspect="1"/>
          </p:cNvPicPr>
          <p:nvPr/>
        </p:nvPicPr>
        <p:blipFill>
          <a:blip r:embed="rId3"/>
          <a:stretch>
            <a:fillRect/>
          </a:stretch>
        </p:blipFill>
        <p:spPr>
          <a:xfrm>
            <a:off x="7759083" y="2064190"/>
            <a:ext cx="3840941" cy="2459902"/>
          </a:xfrm>
          <a:prstGeom prst="rect">
            <a:avLst/>
          </a:prstGeom>
        </p:spPr>
      </p:pic>
      <p:sp>
        <p:nvSpPr>
          <p:cNvPr id="5" name="TextBox 4">
            <a:extLst>
              <a:ext uri="{FF2B5EF4-FFF2-40B4-BE49-F238E27FC236}">
                <a16:creationId xmlns:a16="http://schemas.microsoft.com/office/drawing/2014/main" id="{90382A32-9F3C-4001-9FDA-A5180581821B}"/>
              </a:ext>
            </a:extLst>
          </p:cNvPr>
          <p:cNvSpPr txBox="1"/>
          <p:nvPr/>
        </p:nvSpPr>
        <p:spPr>
          <a:xfrm>
            <a:off x="7581157" y="4538823"/>
            <a:ext cx="4288284" cy="584775"/>
          </a:xfrm>
          <a:prstGeom prst="rect">
            <a:avLst/>
          </a:prstGeom>
          <a:solidFill>
            <a:srgbClr val="FFFF00"/>
          </a:solidFill>
        </p:spPr>
        <p:txBody>
          <a:bodyPr wrap="square" rtlCol="0">
            <a:spAutoFit/>
          </a:bodyPr>
          <a:lstStyle/>
          <a:p>
            <a:pPr algn="ctr"/>
            <a:r>
              <a:rPr lang="en-US" sz="1600" i="1" dirty="0"/>
              <a:t>A constituency-based parse tree </a:t>
            </a:r>
            <a:r>
              <a:rPr lang="en-US" sz="1600" dirty="0"/>
              <a:t>that includes both the parts-of-speech tags and the phrase tags</a:t>
            </a:r>
          </a:p>
        </p:txBody>
      </p:sp>
      <p:sp>
        <p:nvSpPr>
          <p:cNvPr id="6" name="Content Placeholder 2">
            <a:extLst>
              <a:ext uri="{FF2B5EF4-FFF2-40B4-BE49-F238E27FC236}">
                <a16:creationId xmlns:a16="http://schemas.microsoft.com/office/drawing/2014/main" id="{35C33E12-794B-4CDE-ACC5-F874F785BF05}"/>
              </a:ext>
            </a:extLst>
          </p:cNvPr>
          <p:cNvSpPr txBox="1">
            <a:spLocks/>
          </p:cNvSpPr>
          <p:nvPr/>
        </p:nvSpPr>
        <p:spPr>
          <a:xfrm>
            <a:off x="546273" y="3243799"/>
            <a:ext cx="7212810" cy="2473420"/>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Bef>
                <a:spcPts val="400"/>
              </a:spcBef>
            </a:pPr>
            <a:r>
              <a:rPr lang="en-US" i="1" dirty="0"/>
              <a:t>Dependency analyzer: </a:t>
            </a:r>
            <a:r>
              <a:rPr lang="en-US" dirty="0"/>
              <a:t>Some words depend on others </a:t>
            </a:r>
          </a:p>
          <a:p>
            <a:pPr lvl="3">
              <a:spcBef>
                <a:spcPts val="400"/>
              </a:spcBef>
            </a:pPr>
            <a:r>
              <a:rPr lang="en-US" dirty="0"/>
              <a:t>Ex. Both “</a:t>
            </a:r>
            <a:r>
              <a:rPr lang="en-US" i="1" dirty="0"/>
              <a:t>rabbit</a:t>
            </a:r>
            <a:r>
              <a:rPr lang="en-US" dirty="0"/>
              <a:t>” and “</a:t>
            </a:r>
            <a:r>
              <a:rPr lang="en-US" i="1" dirty="0"/>
              <a:t>carrot</a:t>
            </a:r>
            <a:r>
              <a:rPr lang="en-US" dirty="0"/>
              <a:t>” depend on “</a:t>
            </a:r>
            <a:r>
              <a:rPr lang="en-US" i="1" dirty="0"/>
              <a:t>ate</a:t>
            </a:r>
            <a:r>
              <a:rPr lang="en-US" dirty="0"/>
              <a:t>” </a:t>
            </a:r>
          </a:p>
          <a:p>
            <a:pPr lvl="2">
              <a:spcBef>
                <a:spcPts val="400"/>
              </a:spcBef>
            </a:pPr>
            <a:r>
              <a:rPr lang="en-US" dirty="0"/>
              <a:t>One can encode these dependencies in the form of a </a:t>
            </a:r>
            <a:r>
              <a:rPr lang="en-US" i="1" dirty="0"/>
              <a:t>dependency graph</a:t>
            </a:r>
            <a:r>
              <a:rPr lang="en-US" dirty="0"/>
              <a:t>: Nodes represent words and directed edges represent dependencies</a:t>
            </a:r>
          </a:p>
          <a:p>
            <a:pPr lvl="2">
              <a:spcBef>
                <a:spcPts val="400"/>
              </a:spcBef>
            </a:pPr>
            <a:r>
              <a:rPr lang="en-US" dirty="0"/>
              <a:t>Useful for relationship extraction</a:t>
            </a:r>
          </a:p>
          <a:p>
            <a:pPr lvl="2"/>
            <a:endParaRPr lang="en-US" dirty="0"/>
          </a:p>
        </p:txBody>
      </p:sp>
      <p:sp>
        <p:nvSpPr>
          <p:cNvPr id="7" name="Content Placeholder 2">
            <a:extLst>
              <a:ext uri="{FF2B5EF4-FFF2-40B4-BE49-F238E27FC236}">
                <a16:creationId xmlns:a16="http://schemas.microsoft.com/office/drawing/2014/main" id="{C2B78CFC-6C35-4116-A54C-86E0A81C05CC}"/>
              </a:ext>
            </a:extLst>
          </p:cNvPr>
          <p:cNvSpPr txBox="1">
            <a:spLocks/>
          </p:cNvSpPr>
          <p:nvPr/>
        </p:nvSpPr>
        <p:spPr>
          <a:xfrm>
            <a:off x="679437" y="5623026"/>
            <a:ext cx="11190004" cy="1228001"/>
          </a:xfrm>
          <a:prstGeom prst="rect">
            <a:avLst/>
          </a:prstGeom>
        </p:spPr>
        <p:txBody>
          <a:bodyPr vert="horz" lIns="91438" tIns="45719" rIns="91438" bIns="45719" rtlCol="0">
            <a:noAutofit/>
          </a:bodyPr>
          <a:lstStyle>
            <a:lvl1pPr marL="341313" indent="-341313" algn="l" defTabSz="914377"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88" indent="-373063" algn="l" defTabSz="914377"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96" indent="-300031" algn="l" defTabSz="914377"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813" indent="-290513" algn="l" defTabSz="914377"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3000" indent="-274638" algn="l" defTabSz="914377"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There are many off-the-shelf NLP libraries, such as Stanford </a:t>
            </a:r>
            <a:r>
              <a:rPr lang="en-US" dirty="0" err="1"/>
              <a:t>CoreNLP</a:t>
            </a:r>
            <a:r>
              <a:rPr lang="en-US" dirty="0"/>
              <a:t>, NLTK toolkit, and the Apache </a:t>
            </a:r>
            <a:r>
              <a:rPr lang="en-US" dirty="0" err="1"/>
              <a:t>OpenNLP</a:t>
            </a:r>
            <a:endParaRPr lang="en-US" dirty="0"/>
          </a:p>
          <a:p>
            <a:pPr lvl="1"/>
            <a:r>
              <a:rPr lang="en-US" i="1" dirty="0"/>
              <a:t>Adjectives</a:t>
            </a:r>
            <a:r>
              <a:rPr lang="en-US" dirty="0"/>
              <a:t> extracted are useful for </a:t>
            </a:r>
            <a:r>
              <a:rPr lang="en-US" i="1" dirty="0"/>
              <a:t>opinion mining</a:t>
            </a:r>
            <a:endParaRPr lang="en-US" dirty="0"/>
          </a:p>
        </p:txBody>
      </p:sp>
    </p:spTree>
    <p:extLst>
      <p:ext uri="{BB962C8B-B14F-4D97-AF65-F5344CB8AC3E}">
        <p14:creationId xmlns:p14="http://schemas.microsoft.com/office/powerpoint/2010/main" val="3853161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9" name="Straight Arrow Connector 988"/>
          <p:cNvCxnSpPr>
            <a:stCxn id="152" idx="1"/>
            <a:endCxn id="137" idx="3"/>
          </p:cNvCxnSpPr>
          <p:nvPr/>
        </p:nvCxnSpPr>
        <p:spPr>
          <a:xfrm flipH="1" flipV="1">
            <a:off x="8092945" y="1778677"/>
            <a:ext cx="1442612" cy="195249"/>
          </a:xfrm>
          <a:prstGeom prst="straightConnector1">
            <a:avLst/>
          </a:prstGeom>
          <a:ln w="85725">
            <a:solidFill>
              <a:schemeClr val="accent2">
                <a:lumMod val="20000"/>
                <a:lumOff val="80000"/>
              </a:schemeClr>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altLang="zh-CN" sz="4000" dirty="0"/>
              <a:t>Joint Extraction</a:t>
            </a:r>
            <a:r>
              <a:rPr lang="zh-CN" altLang="en-US" sz="4000" dirty="0"/>
              <a:t> </a:t>
            </a:r>
            <a:r>
              <a:rPr lang="en-US" altLang="zh-CN" sz="4000" dirty="0"/>
              <a:t>of</a:t>
            </a:r>
            <a:r>
              <a:rPr lang="zh-CN" altLang="en-US" sz="4000" dirty="0"/>
              <a:t> </a:t>
            </a:r>
            <a:r>
              <a:rPr lang="en-US" altLang="zh-CN" sz="4000" dirty="0"/>
              <a:t>Typed</a:t>
            </a:r>
            <a:r>
              <a:rPr lang="zh-CN" altLang="en-US" sz="4000" dirty="0"/>
              <a:t> </a:t>
            </a:r>
            <a:r>
              <a:rPr lang="en-US" altLang="zh-CN" sz="4000" dirty="0"/>
              <a:t>Entities</a:t>
            </a:r>
            <a:r>
              <a:rPr lang="zh-CN" altLang="en-US" sz="4000" dirty="0"/>
              <a:t> </a:t>
            </a:r>
            <a:r>
              <a:rPr lang="en-US" altLang="zh-CN" sz="4000" dirty="0"/>
              <a:t>and</a:t>
            </a:r>
            <a:r>
              <a:rPr lang="zh-CN" altLang="en-US" sz="4000" dirty="0"/>
              <a:t> </a:t>
            </a:r>
            <a:r>
              <a:rPr lang="en-US" altLang="zh-CN" sz="4000" dirty="0"/>
              <a:t>Relations</a:t>
            </a:r>
            <a:endParaRPr lang="en-US" sz="4000" dirty="0"/>
          </a:p>
        </p:txBody>
      </p:sp>
      <p:sp>
        <p:nvSpPr>
          <p:cNvPr id="134" name="TextBox 133"/>
          <p:cNvSpPr txBox="1"/>
          <p:nvPr/>
        </p:nvSpPr>
        <p:spPr>
          <a:xfrm>
            <a:off x="7566934" y="2778870"/>
            <a:ext cx="955040" cy="674031"/>
          </a:xfrm>
          <a:prstGeom prst="rect">
            <a:avLst/>
          </a:prstGeom>
          <a:noFill/>
        </p:spPr>
        <p:txBody>
          <a:bodyPr wrap="square" rtlCol="0">
            <a:spAutoFit/>
          </a:bodyPr>
          <a:lstStyle/>
          <a:p>
            <a:pPr algn="ctr"/>
            <a:r>
              <a:rPr lang="en-US" altLang="zh-CN" sz="1890" b="1" i="1" dirty="0">
                <a:latin typeface="Calibri" charset="0"/>
                <a:ea typeface="Calibri" charset="0"/>
                <a:cs typeface="Calibri" charset="0"/>
              </a:rPr>
              <a:t>Donald</a:t>
            </a:r>
          </a:p>
          <a:p>
            <a:pPr algn="ctr"/>
            <a:r>
              <a:rPr lang="en-US" altLang="zh-CN" sz="1890" b="1" i="1" dirty="0">
                <a:latin typeface="Calibri" charset="0"/>
                <a:ea typeface="Calibri" charset="0"/>
                <a:cs typeface="Calibri" charset="0"/>
              </a:rPr>
              <a:t>Trump</a:t>
            </a:r>
            <a:endParaRPr lang="en-US" sz="1890" b="1" i="1" dirty="0">
              <a:latin typeface="Calibri" charset="0"/>
              <a:ea typeface="Calibri" charset="0"/>
              <a:cs typeface="Calibri" charset="0"/>
            </a:endParaRPr>
          </a:p>
        </p:txBody>
      </p:sp>
      <p:cxnSp>
        <p:nvCxnSpPr>
          <p:cNvPr id="135" name="Straight Arrow Connector 134"/>
          <p:cNvCxnSpPr>
            <a:stCxn id="159" idx="0"/>
          </p:cNvCxnSpPr>
          <p:nvPr/>
        </p:nvCxnSpPr>
        <p:spPr>
          <a:xfrm flipH="1" flipV="1">
            <a:off x="8946457" y="3332309"/>
            <a:ext cx="223770" cy="912773"/>
          </a:xfrm>
          <a:prstGeom prst="straightConnector1">
            <a:avLst/>
          </a:prstGeom>
          <a:ln w="85725">
            <a:solidFill>
              <a:schemeClr val="accent2">
                <a:lumMod val="20000"/>
                <a:lumOff val="80000"/>
              </a:schemeClr>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8946455" y="1947035"/>
            <a:ext cx="589104" cy="1131275"/>
          </a:xfrm>
          <a:prstGeom prst="straightConnector1">
            <a:avLst/>
          </a:prstGeom>
          <a:ln w="85725">
            <a:solidFill>
              <a:schemeClr val="accent2">
                <a:lumMod val="20000"/>
                <a:lumOff val="80000"/>
              </a:schemeClr>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137" name="Rounded Rectangle 136"/>
          <p:cNvSpPr/>
          <p:nvPr/>
        </p:nvSpPr>
        <p:spPr>
          <a:xfrm>
            <a:off x="7838945" y="1651676"/>
            <a:ext cx="254000" cy="254000"/>
          </a:xfrm>
          <a:prstGeom prst="roundRect">
            <a:avLst/>
          </a:prstGeom>
          <a:solidFill>
            <a:schemeClr val="accent6">
              <a:lumMod val="75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5" b="1" dirty="0">
              <a:solidFill>
                <a:schemeClr val="tx1"/>
              </a:solidFill>
            </a:endParaRPr>
          </a:p>
        </p:txBody>
      </p:sp>
      <p:sp>
        <p:nvSpPr>
          <p:cNvPr id="139" name="TextBox 138"/>
          <p:cNvSpPr txBox="1"/>
          <p:nvPr/>
        </p:nvSpPr>
        <p:spPr>
          <a:xfrm>
            <a:off x="8708393" y="2321976"/>
            <a:ext cx="1065228" cy="348878"/>
          </a:xfrm>
          <a:prstGeom prst="rect">
            <a:avLst/>
          </a:prstGeom>
          <a:noFill/>
        </p:spPr>
        <p:txBody>
          <a:bodyPr wrap="none" rtlCol="0">
            <a:spAutoFit/>
          </a:bodyPr>
          <a:lstStyle/>
          <a:p>
            <a:r>
              <a:rPr lang="en-US" altLang="zh-CN" sz="1667" b="1" dirty="0">
                <a:solidFill>
                  <a:schemeClr val="tx1">
                    <a:lumMod val="75000"/>
                    <a:lumOff val="25000"/>
                  </a:schemeClr>
                </a:solidFill>
                <a:latin typeface="Calibri" charset="0"/>
                <a:ea typeface="Calibri" charset="0"/>
                <a:cs typeface="Calibri" charset="0"/>
              </a:rPr>
              <a:t>located at</a:t>
            </a:r>
            <a:endParaRPr lang="en-US" sz="1667" b="1" dirty="0">
              <a:solidFill>
                <a:schemeClr val="tx1">
                  <a:lumMod val="75000"/>
                  <a:lumOff val="25000"/>
                </a:schemeClr>
              </a:solidFill>
              <a:latin typeface="Calibri" charset="0"/>
              <a:ea typeface="Calibri" charset="0"/>
              <a:cs typeface="Calibri" charset="0"/>
            </a:endParaRPr>
          </a:p>
        </p:txBody>
      </p:sp>
      <p:sp>
        <p:nvSpPr>
          <p:cNvPr id="140" name="TextBox 139"/>
          <p:cNvSpPr txBox="1"/>
          <p:nvPr/>
        </p:nvSpPr>
        <p:spPr>
          <a:xfrm>
            <a:off x="7296452" y="1261101"/>
            <a:ext cx="1314149" cy="383182"/>
          </a:xfrm>
          <a:prstGeom prst="rect">
            <a:avLst/>
          </a:prstGeom>
          <a:noFill/>
        </p:spPr>
        <p:txBody>
          <a:bodyPr wrap="square" rtlCol="0">
            <a:spAutoFit/>
          </a:bodyPr>
          <a:lstStyle/>
          <a:p>
            <a:pPr algn="ctr"/>
            <a:r>
              <a:rPr lang="en-US" altLang="zh-CN" sz="1890" b="1" i="1" dirty="0">
                <a:latin typeface="Calibri" charset="0"/>
                <a:ea typeface="Calibri" charset="0"/>
                <a:cs typeface="Calibri" charset="0"/>
              </a:rPr>
              <a:t>protest</a:t>
            </a:r>
            <a:endParaRPr lang="en-US" sz="1890" b="1" i="1" dirty="0">
              <a:latin typeface="Calibri" charset="0"/>
              <a:ea typeface="Calibri" charset="0"/>
              <a:cs typeface="Calibri" charset="0"/>
            </a:endParaRPr>
          </a:p>
        </p:txBody>
      </p:sp>
      <p:sp>
        <p:nvSpPr>
          <p:cNvPr id="141" name="TextBox 140"/>
          <p:cNvSpPr txBox="1"/>
          <p:nvPr/>
        </p:nvSpPr>
        <p:spPr>
          <a:xfrm>
            <a:off x="9042456" y="2863855"/>
            <a:ext cx="1114216" cy="674031"/>
          </a:xfrm>
          <a:prstGeom prst="rect">
            <a:avLst/>
          </a:prstGeom>
          <a:noFill/>
        </p:spPr>
        <p:txBody>
          <a:bodyPr wrap="none" rtlCol="0">
            <a:spAutoFit/>
          </a:bodyPr>
          <a:lstStyle/>
          <a:p>
            <a:pPr algn="ctr"/>
            <a:r>
              <a:rPr lang="en-US" altLang="zh-CN" sz="1890" b="1" i="1" dirty="0">
                <a:latin typeface="Calibri" charset="0"/>
                <a:ea typeface="Calibri" charset="0"/>
                <a:cs typeface="Calibri" charset="0"/>
              </a:rPr>
              <a:t>Women’s</a:t>
            </a:r>
          </a:p>
          <a:p>
            <a:pPr algn="ctr"/>
            <a:r>
              <a:rPr lang="en-US" altLang="zh-CN" sz="1890" b="1" i="1" dirty="0">
                <a:latin typeface="Calibri" charset="0"/>
                <a:ea typeface="Calibri" charset="0"/>
                <a:cs typeface="Calibri" charset="0"/>
              </a:rPr>
              <a:t>March</a:t>
            </a:r>
            <a:endParaRPr lang="en-US" sz="1890" b="1" i="1" dirty="0">
              <a:latin typeface="Calibri" charset="0"/>
              <a:ea typeface="Calibri" charset="0"/>
              <a:cs typeface="Calibri" charset="0"/>
            </a:endParaRPr>
          </a:p>
        </p:txBody>
      </p:sp>
      <p:sp>
        <p:nvSpPr>
          <p:cNvPr id="142" name="TextBox 141"/>
          <p:cNvSpPr txBox="1"/>
          <p:nvPr/>
        </p:nvSpPr>
        <p:spPr>
          <a:xfrm>
            <a:off x="8877037" y="1191000"/>
            <a:ext cx="1706398" cy="674031"/>
          </a:xfrm>
          <a:prstGeom prst="rect">
            <a:avLst/>
          </a:prstGeom>
          <a:noFill/>
        </p:spPr>
        <p:txBody>
          <a:bodyPr wrap="square" rtlCol="0">
            <a:spAutoFit/>
          </a:bodyPr>
          <a:lstStyle/>
          <a:p>
            <a:pPr algn="ctr"/>
            <a:r>
              <a:rPr lang="en-US" altLang="zh-CN" sz="1890" b="1" i="1" dirty="0">
                <a:latin typeface="Calibri" charset="0"/>
                <a:ea typeface="Calibri" charset="0"/>
                <a:cs typeface="Calibri" charset="0"/>
              </a:rPr>
              <a:t>Washington</a:t>
            </a:r>
            <a:r>
              <a:rPr lang="zh-CN" altLang="en-US" sz="1890" b="1" i="1" dirty="0">
                <a:latin typeface="Calibri" charset="0"/>
                <a:ea typeface="Calibri" charset="0"/>
                <a:cs typeface="Calibri" charset="0"/>
              </a:rPr>
              <a:t> </a:t>
            </a:r>
            <a:endParaRPr lang="en-US" altLang="zh-CN" sz="1890" b="1" i="1" dirty="0">
              <a:latin typeface="Calibri" charset="0"/>
              <a:ea typeface="Calibri" charset="0"/>
              <a:cs typeface="Calibri" charset="0"/>
            </a:endParaRPr>
          </a:p>
          <a:p>
            <a:pPr algn="ctr"/>
            <a:r>
              <a:rPr lang="en-US" altLang="zh-CN" sz="1890" b="1" i="1" dirty="0">
                <a:latin typeface="Calibri" charset="0"/>
                <a:ea typeface="Calibri" charset="0"/>
                <a:cs typeface="Calibri" charset="0"/>
              </a:rPr>
              <a:t>D.C.</a:t>
            </a:r>
            <a:endParaRPr lang="en-US" sz="1890" b="1" i="1" dirty="0">
              <a:latin typeface="Calibri" charset="0"/>
              <a:ea typeface="Calibri" charset="0"/>
              <a:cs typeface="Calibri" charset="0"/>
            </a:endParaRPr>
          </a:p>
        </p:txBody>
      </p:sp>
      <p:sp>
        <p:nvSpPr>
          <p:cNvPr id="143" name="TextBox 142"/>
          <p:cNvSpPr txBox="1"/>
          <p:nvPr/>
        </p:nvSpPr>
        <p:spPr>
          <a:xfrm>
            <a:off x="8457692" y="4519887"/>
            <a:ext cx="1492834" cy="383182"/>
          </a:xfrm>
          <a:prstGeom prst="rect">
            <a:avLst/>
          </a:prstGeom>
          <a:noFill/>
        </p:spPr>
        <p:txBody>
          <a:bodyPr wrap="square" rtlCol="0">
            <a:spAutoFit/>
          </a:bodyPr>
          <a:lstStyle/>
          <a:p>
            <a:r>
              <a:rPr lang="en-US" altLang="zh-CN" sz="1890" b="1" i="1" dirty="0">
                <a:latin typeface="Calibri" charset="0"/>
                <a:ea typeface="Calibri" charset="0"/>
                <a:cs typeface="Calibri" charset="0"/>
              </a:rPr>
              <a:t>Washington</a:t>
            </a:r>
            <a:endParaRPr lang="en-US" sz="1890" b="1" i="1" dirty="0">
              <a:latin typeface="Calibri" charset="0"/>
              <a:ea typeface="Calibri" charset="0"/>
              <a:cs typeface="Calibri" charset="0"/>
            </a:endParaRPr>
          </a:p>
        </p:txBody>
      </p:sp>
      <p:sp>
        <p:nvSpPr>
          <p:cNvPr id="150" name="Rounded Rectangle 149"/>
          <p:cNvSpPr/>
          <p:nvPr/>
        </p:nvSpPr>
        <p:spPr>
          <a:xfrm>
            <a:off x="8819454" y="3105200"/>
            <a:ext cx="254000" cy="254000"/>
          </a:xfrm>
          <a:prstGeom prst="roundRect">
            <a:avLst/>
          </a:prstGeom>
          <a:solidFill>
            <a:schemeClr val="accent6">
              <a:lumMod val="75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7" b="1" dirty="0">
              <a:solidFill>
                <a:schemeClr val="tx1"/>
              </a:solidFill>
            </a:endParaRPr>
          </a:p>
        </p:txBody>
      </p:sp>
      <p:sp>
        <p:nvSpPr>
          <p:cNvPr id="151" name="Rectangle 150"/>
          <p:cNvSpPr/>
          <p:nvPr/>
        </p:nvSpPr>
        <p:spPr>
          <a:xfrm>
            <a:off x="9043224" y="4271973"/>
            <a:ext cx="254000" cy="254000"/>
          </a:xfrm>
          <a:prstGeom prst="rect">
            <a:avLst/>
          </a:prstGeom>
          <a:solidFill>
            <a:schemeClr val="accent1">
              <a:lumMod val="5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9" b="1" dirty="0">
              <a:solidFill>
                <a:schemeClr val="tx1"/>
              </a:solidFill>
            </a:endParaRPr>
          </a:p>
        </p:txBody>
      </p:sp>
      <p:sp>
        <p:nvSpPr>
          <p:cNvPr id="152" name="Rectangle 151"/>
          <p:cNvSpPr/>
          <p:nvPr/>
        </p:nvSpPr>
        <p:spPr>
          <a:xfrm>
            <a:off x="9535557" y="1846925"/>
            <a:ext cx="254000" cy="254000"/>
          </a:xfrm>
          <a:prstGeom prst="rect">
            <a:avLst/>
          </a:prstGeom>
          <a:solidFill>
            <a:schemeClr val="accent1">
              <a:lumMod val="5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9" b="1" dirty="0">
              <a:solidFill>
                <a:schemeClr val="tx1"/>
              </a:solidFill>
            </a:endParaRPr>
          </a:p>
        </p:txBody>
      </p:sp>
      <p:sp>
        <p:nvSpPr>
          <p:cNvPr id="155" name="Triangle 154"/>
          <p:cNvSpPr/>
          <p:nvPr/>
        </p:nvSpPr>
        <p:spPr>
          <a:xfrm>
            <a:off x="7396884" y="4310943"/>
            <a:ext cx="309219" cy="254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800" tIns="25400" rIns="50800" bIns="25400" numCol="1" spcCol="0" rtlCol="0" fromWordArt="0" anchor="ctr" anchorCtr="0" forceAA="0" compatLnSpc="1">
            <a:prstTxWarp prst="textNoShape">
              <a:avLst/>
            </a:prstTxWarp>
            <a:noAutofit/>
          </a:bodyPr>
          <a:lstStyle/>
          <a:p>
            <a:pPr algn="ctr"/>
            <a:endParaRPr lang="en-US" sz="702"/>
          </a:p>
        </p:txBody>
      </p:sp>
      <p:sp>
        <p:nvSpPr>
          <p:cNvPr id="156" name="TextBox 155"/>
          <p:cNvSpPr txBox="1"/>
          <p:nvPr/>
        </p:nvSpPr>
        <p:spPr>
          <a:xfrm>
            <a:off x="7132379" y="4525974"/>
            <a:ext cx="1478222" cy="674031"/>
          </a:xfrm>
          <a:prstGeom prst="rect">
            <a:avLst/>
          </a:prstGeom>
          <a:noFill/>
        </p:spPr>
        <p:txBody>
          <a:bodyPr wrap="square" rtlCol="0">
            <a:spAutoFit/>
          </a:bodyPr>
          <a:lstStyle/>
          <a:p>
            <a:r>
              <a:rPr lang="en-US" altLang="zh-CN" sz="1890" b="1" i="1" dirty="0">
                <a:latin typeface="Calibri" charset="0"/>
                <a:ea typeface="Calibri" charset="0"/>
                <a:cs typeface="Calibri" charset="0"/>
              </a:rPr>
              <a:t>United</a:t>
            </a:r>
            <a:r>
              <a:rPr lang="zh-CN" altLang="en-US" sz="1890" b="1" i="1" dirty="0">
                <a:latin typeface="Calibri" charset="0"/>
                <a:ea typeface="Calibri" charset="0"/>
                <a:cs typeface="Calibri" charset="0"/>
              </a:rPr>
              <a:t> </a:t>
            </a:r>
            <a:r>
              <a:rPr lang="en-US" altLang="zh-CN" sz="1890" b="1" i="1" dirty="0">
                <a:latin typeface="Calibri" charset="0"/>
                <a:ea typeface="Calibri" charset="0"/>
                <a:cs typeface="Calibri" charset="0"/>
              </a:rPr>
              <a:t>States</a:t>
            </a:r>
            <a:endParaRPr lang="en-US" sz="1890" b="1" i="1" dirty="0">
              <a:latin typeface="Calibri" charset="0"/>
              <a:ea typeface="Calibri" charset="0"/>
              <a:cs typeface="Calibri" charset="0"/>
            </a:endParaRPr>
          </a:p>
        </p:txBody>
      </p:sp>
      <p:cxnSp>
        <p:nvCxnSpPr>
          <p:cNvPr id="157" name="Straight Arrow Connector 156"/>
          <p:cNvCxnSpPr/>
          <p:nvPr/>
        </p:nvCxnSpPr>
        <p:spPr>
          <a:xfrm>
            <a:off x="7523884" y="3205310"/>
            <a:ext cx="27610" cy="1078743"/>
          </a:xfrm>
          <a:prstGeom prst="straightConnector1">
            <a:avLst/>
          </a:prstGeom>
          <a:ln w="85725">
            <a:solidFill>
              <a:schemeClr val="accent5">
                <a:lumMod val="20000"/>
                <a:lumOff val="80000"/>
              </a:schemeClr>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7396882" y="2978200"/>
            <a:ext cx="254000" cy="254000"/>
          </a:xfrm>
          <a:prstGeom prst="ellipse">
            <a:avLst/>
          </a:prstGeom>
          <a:solidFill>
            <a:srgbClr val="C00000"/>
          </a:solidFill>
          <a:ln w="254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779" b="1" dirty="0">
              <a:solidFill>
                <a:schemeClr val="tx1"/>
              </a:solidFill>
            </a:endParaRPr>
          </a:p>
        </p:txBody>
      </p:sp>
      <p:sp>
        <p:nvSpPr>
          <p:cNvPr id="159" name="TextBox 158"/>
          <p:cNvSpPr txBox="1"/>
          <p:nvPr/>
        </p:nvSpPr>
        <p:spPr>
          <a:xfrm>
            <a:off x="7024840" y="3573626"/>
            <a:ext cx="1259191" cy="348878"/>
          </a:xfrm>
          <a:prstGeom prst="rect">
            <a:avLst/>
          </a:prstGeom>
          <a:noFill/>
        </p:spPr>
        <p:txBody>
          <a:bodyPr wrap="none" rtlCol="0">
            <a:spAutoFit/>
          </a:bodyPr>
          <a:lstStyle/>
          <a:p>
            <a:r>
              <a:rPr lang="en-US" altLang="zh-CN" sz="1667" b="1" dirty="0">
                <a:solidFill>
                  <a:schemeClr val="tx1">
                    <a:lumMod val="75000"/>
                    <a:lumOff val="25000"/>
                  </a:schemeClr>
                </a:solidFill>
                <a:latin typeface="Calibri" charset="0"/>
                <a:ea typeface="Calibri" charset="0"/>
                <a:cs typeface="Calibri" charset="0"/>
              </a:rPr>
              <a:t>president</a:t>
            </a:r>
            <a:r>
              <a:rPr lang="zh-CN" altLang="en-US" sz="1667" b="1" dirty="0">
                <a:solidFill>
                  <a:schemeClr val="tx1">
                    <a:lumMod val="75000"/>
                    <a:lumOff val="25000"/>
                  </a:schemeClr>
                </a:solidFill>
                <a:latin typeface="Calibri" charset="0"/>
                <a:ea typeface="Calibri" charset="0"/>
                <a:cs typeface="Calibri" charset="0"/>
              </a:rPr>
              <a:t> </a:t>
            </a:r>
            <a:r>
              <a:rPr lang="en-US" altLang="zh-CN" sz="1667" b="1" dirty="0">
                <a:solidFill>
                  <a:schemeClr val="tx1">
                    <a:lumMod val="75000"/>
                    <a:lumOff val="25000"/>
                  </a:schemeClr>
                </a:solidFill>
                <a:latin typeface="Calibri" charset="0"/>
                <a:ea typeface="Calibri" charset="0"/>
                <a:cs typeface="Calibri" charset="0"/>
              </a:rPr>
              <a:t>of</a:t>
            </a:r>
            <a:endParaRPr lang="en-US" sz="1667" b="1" dirty="0">
              <a:solidFill>
                <a:schemeClr val="tx1">
                  <a:lumMod val="75000"/>
                  <a:lumOff val="25000"/>
                </a:schemeClr>
              </a:solidFill>
              <a:latin typeface="Calibri" charset="0"/>
              <a:ea typeface="Calibri" charset="0"/>
              <a:cs typeface="Calibri" charset="0"/>
            </a:endParaRPr>
          </a:p>
        </p:txBody>
      </p:sp>
      <p:sp>
        <p:nvSpPr>
          <p:cNvPr id="160" name="TextBox 159"/>
          <p:cNvSpPr txBox="1"/>
          <p:nvPr/>
        </p:nvSpPr>
        <p:spPr>
          <a:xfrm>
            <a:off x="8296964" y="1645206"/>
            <a:ext cx="1065228" cy="348878"/>
          </a:xfrm>
          <a:prstGeom prst="rect">
            <a:avLst/>
          </a:prstGeom>
          <a:noFill/>
        </p:spPr>
        <p:txBody>
          <a:bodyPr wrap="none" rtlCol="0">
            <a:spAutoFit/>
          </a:bodyPr>
          <a:lstStyle/>
          <a:p>
            <a:r>
              <a:rPr lang="en-US" altLang="zh-CN" sz="1667" b="1" dirty="0">
                <a:solidFill>
                  <a:schemeClr val="tx1">
                    <a:lumMod val="75000"/>
                    <a:lumOff val="25000"/>
                  </a:schemeClr>
                </a:solidFill>
                <a:latin typeface="Calibri" charset="0"/>
                <a:ea typeface="Calibri" charset="0"/>
                <a:cs typeface="Calibri" charset="0"/>
              </a:rPr>
              <a:t>located at</a:t>
            </a:r>
            <a:endParaRPr lang="en-US" sz="1667" b="1" dirty="0">
              <a:solidFill>
                <a:schemeClr val="tx1">
                  <a:lumMod val="75000"/>
                  <a:lumOff val="25000"/>
                </a:schemeClr>
              </a:solidFill>
              <a:latin typeface="Calibri" charset="0"/>
              <a:ea typeface="Calibri" charset="0"/>
              <a:cs typeface="Calibri" charset="0"/>
            </a:endParaRPr>
          </a:p>
        </p:txBody>
      </p:sp>
      <p:sp>
        <p:nvSpPr>
          <p:cNvPr id="161" name="TextBox 160"/>
          <p:cNvSpPr txBox="1"/>
          <p:nvPr/>
        </p:nvSpPr>
        <p:spPr>
          <a:xfrm>
            <a:off x="8611198" y="3580218"/>
            <a:ext cx="1065228" cy="348878"/>
          </a:xfrm>
          <a:prstGeom prst="rect">
            <a:avLst/>
          </a:prstGeom>
          <a:noFill/>
        </p:spPr>
        <p:txBody>
          <a:bodyPr wrap="none" rtlCol="0">
            <a:spAutoFit/>
          </a:bodyPr>
          <a:lstStyle/>
          <a:p>
            <a:r>
              <a:rPr lang="en-US" altLang="zh-CN" sz="1667" b="1" dirty="0">
                <a:solidFill>
                  <a:schemeClr val="tx1">
                    <a:lumMod val="75000"/>
                    <a:lumOff val="25000"/>
                  </a:schemeClr>
                </a:solidFill>
                <a:latin typeface="Calibri" charset="0"/>
                <a:ea typeface="Calibri" charset="0"/>
                <a:cs typeface="Calibri" charset="0"/>
              </a:rPr>
              <a:t>located at</a:t>
            </a:r>
            <a:endParaRPr lang="en-US" sz="1667" b="1" dirty="0">
              <a:solidFill>
                <a:schemeClr val="tx1">
                  <a:lumMod val="75000"/>
                  <a:lumOff val="25000"/>
                </a:schemeClr>
              </a:solidFill>
              <a:latin typeface="Calibri" charset="0"/>
              <a:ea typeface="Calibri" charset="0"/>
              <a:cs typeface="Calibri" charset="0"/>
            </a:endParaRPr>
          </a:p>
        </p:txBody>
      </p:sp>
      <p:cxnSp>
        <p:nvCxnSpPr>
          <p:cNvPr id="162" name="Straight Arrow Connector 161"/>
          <p:cNvCxnSpPr>
            <a:endCxn id="137" idx="2"/>
          </p:cNvCxnSpPr>
          <p:nvPr/>
        </p:nvCxnSpPr>
        <p:spPr>
          <a:xfrm flipV="1">
            <a:off x="7523887" y="1905676"/>
            <a:ext cx="442059" cy="1045634"/>
          </a:xfrm>
          <a:prstGeom prst="straightConnector1">
            <a:avLst/>
          </a:prstGeom>
          <a:ln w="85725">
            <a:solidFill>
              <a:schemeClr val="accent4">
                <a:lumMod val="20000"/>
                <a:lumOff val="80000"/>
              </a:schemeClr>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7378641" y="2172310"/>
            <a:ext cx="742191" cy="348878"/>
          </a:xfrm>
          <a:prstGeom prst="rect">
            <a:avLst/>
          </a:prstGeom>
          <a:noFill/>
        </p:spPr>
        <p:txBody>
          <a:bodyPr wrap="none" rtlCol="0">
            <a:spAutoFit/>
          </a:bodyPr>
          <a:lstStyle/>
          <a:p>
            <a:r>
              <a:rPr lang="en-US" altLang="zh-CN" sz="1667" b="1">
                <a:solidFill>
                  <a:schemeClr val="tx1">
                    <a:lumMod val="75000"/>
                    <a:lumOff val="25000"/>
                  </a:schemeClr>
                </a:solidFill>
                <a:latin typeface="Calibri" charset="0"/>
                <a:ea typeface="Calibri" charset="0"/>
                <a:cs typeface="Calibri" charset="0"/>
              </a:rPr>
              <a:t>aim</a:t>
            </a:r>
            <a:r>
              <a:rPr lang="zh-CN" altLang="en-US" sz="1667" b="1" dirty="0">
                <a:solidFill>
                  <a:schemeClr val="tx1">
                    <a:lumMod val="75000"/>
                    <a:lumOff val="25000"/>
                  </a:schemeClr>
                </a:solidFill>
                <a:latin typeface="Calibri" charset="0"/>
                <a:ea typeface="Calibri" charset="0"/>
                <a:cs typeface="Calibri" charset="0"/>
              </a:rPr>
              <a:t> </a:t>
            </a:r>
            <a:r>
              <a:rPr lang="en-US" altLang="zh-CN" sz="1667" b="1" dirty="0">
                <a:solidFill>
                  <a:schemeClr val="tx1">
                    <a:lumMod val="75000"/>
                    <a:lumOff val="25000"/>
                  </a:schemeClr>
                </a:solidFill>
                <a:latin typeface="Calibri" charset="0"/>
                <a:ea typeface="Calibri" charset="0"/>
                <a:cs typeface="Calibri" charset="0"/>
              </a:rPr>
              <a:t>at</a:t>
            </a:r>
            <a:endParaRPr lang="en-US" sz="1667" b="1" dirty="0">
              <a:solidFill>
                <a:schemeClr val="tx1">
                  <a:lumMod val="75000"/>
                  <a:lumOff val="25000"/>
                </a:schemeClr>
              </a:solidFill>
              <a:latin typeface="Calibri" charset="0"/>
              <a:ea typeface="Calibri" charset="0"/>
              <a:cs typeface="Calibri" charset="0"/>
            </a:endParaRPr>
          </a:p>
        </p:txBody>
      </p:sp>
      <p:sp>
        <p:nvSpPr>
          <p:cNvPr id="164" name="Rounded Rectangle 163"/>
          <p:cNvSpPr/>
          <p:nvPr/>
        </p:nvSpPr>
        <p:spPr>
          <a:xfrm>
            <a:off x="6777170" y="5285807"/>
            <a:ext cx="3262180" cy="980129"/>
          </a:xfrm>
          <a:prstGeom prst="roundRect">
            <a:avLst/>
          </a:prstGeom>
          <a:solidFill>
            <a:schemeClr val="bg1"/>
          </a:solidFill>
          <a:ln>
            <a:solidFill>
              <a:schemeClr val="tx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0"/>
          </a:p>
        </p:txBody>
      </p:sp>
      <p:sp>
        <p:nvSpPr>
          <p:cNvPr id="165" name="Rectangle 164"/>
          <p:cNvSpPr/>
          <p:nvPr/>
        </p:nvSpPr>
        <p:spPr>
          <a:xfrm>
            <a:off x="8742122" y="5452957"/>
            <a:ext cx="254000" cy="254000"/>
          </a:xfrm>
          <a:prstGeom prst="rect">
            <a:avLst/>
          </a:prstGeom>
          <a:solidFill>
            <a:schemeClr val="accent1">
              <a:lumMod val="5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7" b="1" dirty="0">
              <a:solidFill>
                <a:schemeClr val="tx1"/>
              </a:solidFill>
            </a:endParaRPr>
          </a:p>
        </p:txBody>
      </p:sp>
      <p:sp>
        <p:nvSpPr>
          <p:cNvPr id="166" name="Oval 165"/>
          <p:cNvSpPr/>
          <p:nvPr/>
        </p:nvSpPr>
        <p:spPr>
          <a:xfrm>
            <a:off x="6929564" y="5441510"/>
            <a:ext cx="254000" cy="254000"/>
          </a:xfrm>
          <a:prstGeom prst="ellipse">
            <a:avLst/>
          </a:prstGeom>
          <a:solidFill>
            <a:srgbClr val="C00000"/>
          </a:solidFill>
          <a:ln w="254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557" b="1" dirty="0">
              <a:solidFill>
                <a:schemeClr val="tx1"/>
              </a:solidFill>
            </a:endParaRPr>
          </a:p>
        </p:txBody>
      </p:sp>
      <p:sp>
        <p:nvSpPr>
          <p:cNvPr id="167" name="TextBox 166"/>
          <p:cNvSpPr txBox="1"/>
          <p:nvPr/>
        </p:nvSpPr>
        <p:spPr>
          <a:xfrm>
            <a:off x="7232361" y="5371389"/>
            <a:ext cx="950392" cy="383182"/>
          </a:xfrm>
          <a:prstGeom prst="rect">
            <a:avLst/>
          </a:prstGeom>
          <a:noFill/>
        </p:spPr>
        <p:txBody>
          <a:bodyPr wrap="square" rtlCol="0">
            <a:spAutoFit/>
          </a:bodyPr>
          <a:lstStyle/>
          <a:p>
            <a:r>
              <a:rPr lang="en-US" altLang="zh-CN" sz="1800" b="1" dirty="0">
                <a:latin typeface="Calibri" charset="0"/>
                <a:ea typeface="Calibri" charset="0"/>
                <a:cs typeface="Calibri" charset="0"/>
              </a:rPr>
              <a:t>Person</a:t>
            </a:r>
            <a:endParaRPr lang="en-US" sz="1800" b="1" dirty="0">
              <a:latin typeface="Calibri" charset="0"/>
              <a:ea typeface="Calibri" charset="0"/>
              <a:cs typeface="Calibri" charset="0"/>
            </a:endParaRPr>
          </a:p>
        </p:txBody>
      </p:sp>
      <p:sp>
        <p:nvSpPr>
          <p:cNvPr id="168" name="TextBox 167"/>
          <p:cNvSpPr txBox="1"/>
          <p:nvPr/>
        </p:nvSpPr>
        <p:spPr>
          <a:xfrm>
            <a:off x="9002232" y="5400106"/>
            <a:ext cx="1319891" cy="369332"/>
          </a:xfrm>
          <a:prstGeom prst="rect">
            <a:avLst/>
          </a:prstGeom>
          <a:noFill/>
        </p:spPr>
        <p:txBody>
          <a:bodyPr wrap="square" rtlCol="0">
            <a:spAutoFit/>
          </a:bodyPr>
          <a:lstStyle/>
          <a:p>
            <a:r>
              <a:rPr lang="en-US" altLang="zh-CN" sz="1800" b="1" dirty="0">
                <a:latin typeface="Calibri" charset="0"/>
                <a:ea typeface="Calibri" charset="0"/>
                <a:cs typeface="Calibri" charset="0"/>
              </a:rPr>
              <a:t>Location</a:t>
            </a:r>
            <a:endParaRPr lang="en-US" sz="1800" b="1" dirty="0">
              <a:latin typeface="Calibri" charset="0"/>
              <a:ea typeface="Calibri" charset="0"/>
              <a:cs typeface="Calibri" charset="0"/>
            </a:endParaRPr>
          </a:p>
        </p:txBody>
      </p:sp>
      <p:sp>
        <p:nvSpPr>
          <p:cNvPr id="169" name="Rounded Rectangle 168"/>
          <p:cNvSpPr/>
          <p:nvPr/>
        </p:nvSpPr>
        <p:spPr>
          <a:xfrm>
            <a:off x="8738375" y="5842840"/>
            <a:ext cx="254000" cy="254000"/>
          </a:xfrm>
          <a:prstGeom prst="roundRect">
            <a:avLst/>
          </a:prstGeom>
          <a:solidFill>
            <a:schemeClr val="accent6">
              <a:lumMod val="75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b="1" dirty="0">
              <a:solidFill>
                <a:schemeClr val="tx1"/>
              </a:solidFill>
            </a:endParaRPr>
          </a:p>
        </p:txBody>
      </p:sp>
      <p:sp>
        <p:nvSpPr>
          <p:cNvPr id="170" name="TextBox 169"/>
          <p:cNvSpPr txBox="1"/>
          <p:nvPr/>
        </p:nvSpPr>
        <p:spPr>
          <a:xfrm>
            <a:off x="7248805" y="5776241"/>
            <a:ext cx="1476870" cy="369332"/>
          </a:xfrm>
          <a:prstGeom prst="rect">
            <a:avLst/>
          </a:prstGeom>
          <a:noFill/>
        </p:spPr>
        <p:txBody>
          <a:bodyPr wrap="square" rtlCol="0">
            <a:spAutoFit/>
          </a:bodyPr>
          <a:lstStyle/>
          <a:p>
            <a:r>
              <a:rPr lang="en-US" altLang="zh-CN" sz="1800" b="1" dirty="0">
                <a:latin typeface="Calibri" charset="0"/>
                <a:ea typeface="Calibri" charset="0"/>
                <a:cs typeface="Calibri" charset="0"/>
              </a:rPr>
              <a:t>Organization</a:t>
            </a:r>
            <a:endParaRPr lang="en-US" altLang="zh-CN" sz="1557" b="1" dirty="0">
              <a:latin typeface="Calibri" charset="0"/>
              <a:ea typeface="Calibri" charset="0"/>
              <a:cs typeface="Calibri" charset="0"/>
            </a:endParaRPr>
          </a:p>
        </p:txBody>
      </p:sp>
      <p:sp>
        <p:nvSpPr>
          <p:cNvPr id="171" name="Triangle 170"/>
          <p:cNvSpPr/>
          <p:nvPr/>
        </p:nvSpPr>
        <p:spPr>
          <a:xfrm>
            <a:off x="6901955" y="5833907"/>
            <a:ext cx="309218" cy="254000"/>
          </a:xfrm>
          <a:prstGeom prst="triangl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800" tIns="25400" rIns="50800" bIns="25400" numCol="1" spcCol="0" rtlCol="0" fromWordArt="0" anchor="ctr" anchorCtr="0" forceAA="0" compatLnSpc="1">
            <a:prstTxWarp prst="textNoShape">
              <a:avLst/>
            </a:prstTxWarp>
            <a:noAutofit/>
          </a:bodyPr>
          <a:lstStyle/>
          <a:p>
            <a:pPr algn="ctr"/>
            <a:endParaRPr lang="en-US" sz="702"/>
          </a:p>
        </p:txBody>
      </p:sp>
      <p:sp>
        <p:nvSpPr>
          <p:cNvPr id="172" name="TextBox 171"/>
          <p:cNvSpPr txBox="1"/>
          <p:nvPr/>
        </p:nvSpPr>
        <p:spPr>
          <a:xfrm>
            <a:off x="8992375" y="5778249"/>
            <a:ext cx="859768" cy="369332"/>
          </a:xfrm>
          <a:prstGeom prst="rect">
            <a:avLst/>
          </a:prstGeom>
          <a:noFill/>
        </p:spPr>
        <p:txBody>
          <a:bodyPr wrap="square" rtlCol="0">
            <a:spAutoFit/>
          </a:bodyPr>
          <a:lstStyle/>
          <a:p>
            <a:r>
              <a:rPr lang="en-US" altLang="zh-CN" sz="1800" b="1">
                <a:latin typeface="Calibri" charset="0"/>
                <a:ea typeface="Calibri" charset="0"/>
                <a:cs typeface="Calibri" charset="0"/>
              </a:rPr>
              <a:t>Event</a:t>
            </a:r>
            <a:endParaRPr lang="en-US" sz="1557" b="1" dirty="0">
              <a:latin typeface="Calibri" charset="0"/>
              <a:ea typeface="Calibri" charset="0"/>
              <a:cs typeface="Calibri" charset="0"/>
            </a:endParaRPr>
          </a:p>
        </p:txBody>
      </p:sp>
      <p:sp>
        <p:nvSpPr>
          <p:cNvPr id="173" name="Striped Right Arrow 172"/>
          <p:cNvSpPr/>
          <p:nvPr/>
        </p:nvSpPr>
        <p:spPr>
          <a:xfrm>
            <a:off x="6001919" y="3254336"/>
            <a:ext cx="755942" cy="692430"/>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95" name="Picture 994" descr="http://www.addictinginfo.org/wp-content/uploads/2011/07/news.jpg"/>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2470860" y="5371389"/>
            <a:ext cx="2132549" cy="101141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697462" y="2055825"/>
            <a:ext cx="4037478" cy="3144180"/>
          </a:xfrm>
          <a:prstGeom prst="rect">
            <a:avLst/>
          </a:prstGeom>
          <a:solidFill>
            <a:schemeClr val="bg1">
              <a:lumMod val="95000"/>
            </a:schemeClr>
          </a:solidFill>
          <a:ln>
            <a:solidFill>
              <a:schemeClr val="tx1"/>
            </a:solidFill>
          </a:ln>
          <a:effectLst>
            <a:outerShdw blurRad="50800" dist="127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tx1"/>
                </a:solidFill>
                <a:latin typeface="+mj-lt"/>
              </a:rPr>
              <a:t>The </a:t>
            </a:r>
            <a:r>
              <a:rPr lang="en-US" sz="2200" b="1" dirty="0">
                <a:solidFill>
                  <a:schemeClr val="tx1"/>
                </a:solidFill>
                <a:latin typeface="+mj-lt"/>
              </a:rPr>
              <a:t>Women</a:t>
            </a:r>
            <a:r>
              <a:rPr lang="en-US" altLang="zh-CN" sz="2200" b="1" dirty="0">
                <a:solidFill>
                  <a:schemeClr val="tx1"/>
                </a:solidFill>
                <a:latin typeface="+mj-lt"/>
              </a:rPr>
              <a:t>’</a:t>
            </a:r>
            <a:r>
              <a:rPr lang="en-US" sz="2200" b="1" dirty="0">
                <a:solidFill>
                  <a:schemeClr val="tx1"/>
                </a:solidFill>
                <a:latin typeface="+mj-lt"/>
              </a:rPr>
              <a:t>s March</a:t>
            </a:r>
            <a:r>
              <a:rPr lang="en-US" sz="2200" dirty="0">
                <a:solidFill>
                  <a:schemeClr val="tx1"/>
                </a:solidFill>
                <a:latin typeface="+mj-lt"/>
              </a:rPr>
              <a:t> was a worldwide </a:t>
            </a:r>
            <a:r>
              <a:rPr lang="en-US" sz="2200" b="1" dirty="0">
                <a:solidFill>
                  <a:schemeClr val="tx1"/>
                </a:solidFill>
                <a:latin typeface="+mj-lt"/>
              </a:rPr>
              <a:t>protest</a:t>
            </a:r>
            <a:r>
              <a:rPr lang="en-US" sz="2200" dirty="0">
                <a:solidFill>
                  <a:schemeClr val="tx1"/>
                </a:solidFill>
                <a:latin typeface="+mj-lt"/>
              </a:rPr>
              <a:t> on January 21, 2017</a:t>
            </a:r>
            <a:r>
              <a:rPr lang="en-US" altLang="zh-CN" sz="2200" dirty="0">
                <a:solidFill>
                  <a:schemeClr val="tx1"/>
                </a:solidFill>
                <a:latin typeface="+mj-lt"/>
              </a:rPr>
              <a:t>.</a:t>
            </a:r>
            <a:r>
              <a:rPr lang="zh-CN" altLang="en-US" sz="2200" dirty="0">
                <a:solidFill>
                  <a:schemeClr val="tx1"/>
                </a:solidFill>
                <a:latin typeface="+mj-lt"/>
              </a:rPr>
              <a:t> </a:t>
            </a:r>
            <a:r>
              <a:rPr lang="en-US" sz="2200" dirty="0">
                <a:solidFill>
                  <a:schemeClr val="tx1"/>
                </a:solidFill>
                <a:latin typeface="+mj-lt"/>
              </a:rPr>
              <a:t>The </a:t>
            </a:r>
            <a:r>
              <a:rPr lang="en-US" altLang="zh-CN" sz="2200" b="1" dirty="0">
                <a:solidFill>
                  <a:schemeClr val="tx1"/>
                </a:solidFill>
                <a:latin typeface="+mj-lt"/>
              </a:rPr>
              <a:t>protest</a:t>
            </a:r>
            <a:r>
              <a:rPr lang="zh-CN" altLang="en-US" sz="2200" dirty="0">
                <a:solidFill>
                  <a:schemeClr val="tx1"/>
                </a:solidFill>
                <a:latin typeface="+mj-lt"/>
              </a:rPr>
              <a:t> </a:t>
            </a:r>
            <a:r>
              <a:rPr lang="en-US" altLang="zh-CN" sz="2200" dirty="0">
                <a:solidFill>
                  <a:schemeClr val="tx1"/>
                </a:solidFill>
                <a:latin typeface="+mj-lt"/>
              </a:rPr>
              <a:t>was</a:t>
            </a:r>
            <a:r>
              <a:rPr lang="zh-CN" altLang="en-US" sz="2200" dirty="0">
                <a:solidFill>
                  <a:schemeClr val="tx1"/>
                </a:solidFill>
                <a:latin typeface="+mj-lt"/>
              </a:rPr>
              <a:t> </a:t>
            </a:r>
            <a:r>
              <a:rPr lang="en-US" sz="2200" dirty="0">
                <a:solidFill>
                  <a:schemeClr val="tx1"/>
                </a:solidFill>
                <a:latin typeface="+mj-lt"/>
              </a:rPr>
              <a:t>aimed at </a:t>
            </a:r>
            <a:r>
              <a:rPr lang="en-US" sz="2200" b="1" dirty="0">
                <a:solidFill>
                  <a:schemeClr val="tx1"/>
                </a:solidFill>
                <a:latin typeface="+mj-lt"/>
              </a:rPr>
              <a:t>Donald Trump</a:t>
            </a:r>
            <a:r>
              <a:rPr lang="en-US" sz="2200" dirty="0">
                <a:solidFill>
                  <a:schemeClr val="tx1"/>
                </a:solidFill>
                <a:latin typeface="+mj-lt"/>
              </a:rPr>
              <a:t>, the recently inaugurated </a:t>
            </a:r>
            <a:r>
              <a:rPr lang="en-US" altLang="zh-CN" sz="2200" dirty="0">
                <a:solidFill>
                  <a:schemeClr val="tx1"/>
                </a:solidFill>
                <a:latin typeface="+mj-lt"/>
              </a:rPr>
              <a:t>p</a:t>
            </a:r>
            <a:r>
              <a:rPr lang="en-US" sz="2200" dirty="0">
                <a:solidFill>
                  <a:schemeClr val="tx1"/>
                </a:solidFill>
                <a:latin typeface="+mj-lt"/>
              </a:rPr>
              <a:t>resident of the </a:t>
            </a:r>
            <a:r>
              <a:rPr lang="en-US" sz="2200" b="1" dirty="0">
                <a:solidFill>
                  <a:schemeClr val="tx1"/>
                </a:solidFill>
                <a:latin typeface="+mj-lt"/>
              </a:rPr>
              <a:t>United States</a:t>
            </a:r>
            <a:r>
              <a:rPr lang="en-US" sz="2200" dirty="0">
                <a:solidFill>
                  <a:schemeClr val="tx1"/>
                </a:solidFill>
                <a:latin typeface="+mj-lt"/>
              </a:rPr>
              <a:t>. The first </a:t>
            </a:r>
            <a:r>
              <a:rPr lang="en-US" sz="2200" b="1" dirty="0">
                <a:solidFill>
                  <a:schemeClr val="tx1"/>
                </a:solidFill>
                <a:latin typeface="+mj-lt"/>
              </a:rPr>
              <a:t>protest</a:t>
            </a:r>
            <a:r>
              <a:rPr lang="en-US" sz="2200" dirty="0">
                <a:solidFill>
                  <a:schemeClr val="tx1"/>
                </a:solidFill>
                <a:latin typeface="+mj-lt"/>
              </a:rPr>
              <a:t> was planned in </a:t>
            </a:r>
            <a:r>
              <a:rPr lang="en-US" sz="2200" b="1" dirty="0">
                <a:solidFill>
                  <a:schemeClr val="tx1"/>
                </a:solidFill>
                <a:latin typeface="+mj-lt"/>
              </a:rPr>
              <a:t>Washington, D.C.</a:t>
            </a:r>
            <a:r>
              <a:rPr lang="en-US" sz="2200" dirty="0">
                <a:solidFill>
                  <a:schemeClr val="tx1"/>
                </a:solidFill>
                <a:latin typeface="+mj-lt"/>
              </a:rPr>
              <a:t>, and was known as the </a:t>
            </a:r>
            <a:r>
              <a:rPr lang="en-US" sz="2200" b="1" dirty="0">
                <a:solidFill>
                  <a:schemeClr val="tx1"/>
                </a:solidFill>
                <a:latin typeface="+mj-lt"/>
              </a:rPr>
              <a:t>Women‘s March</a:t>
            </a:r>
            <a:r>
              <a:rPr lang="en-US" sz="2200" dirty="0">
                <a:solidFill>
                  <a:schemeClr val="tx1"/>
                </a:solidFill>
                <a:latin typeface="+mj-lt"/>
              </a:rPr>
              <a:t> on </a:t>
            </a:r>
            <a:r>
              <a:rPr lang="en-US" sz="2200" b="1" dirty="0">
                <a:solidFill>
                  <a:schemeClr val="tx1"/>
                </a:solidFill>
                <a:latin typeface="+mj-lt"/>
              </a:rPr>
              <a:t>Washington</a:t>
            </a:r>
            <a:r>
              <a:rPr lang="en-US" altLang="zh-CN" sz="2200" dirty="0">
                <a:solidFill>
                  <a:schemeClr val="tx1"/>
                </a:solidFill>
                <a:latin typeface="+mj-lt"/>
              </a:rPr>
              <a:t>.</a:t>
            </a:r>
            <a:r>
              <a:rPr lang="zh-CN" altLang="en-US" sz="2200" dirty="0">
                <a:solidFill>
                  <a:schemeClr val="tx1"/>
                </a:solidFill>
                <a:latin typeface="+mj-lt"/>
              </a:rPr>
              <a:t> </a:t>
            </a:r>
            <a:endParaRPr lang="en-US" sz="2200" dirty="0">
              <a:solidFill>
                <a:schemeClr val="tx1"/>
              </a:solidFill>
              <a:latin typeface="+mj-lt"/>
            </a:endParaRPr>
          </a:p>
        </p:txBody>
      </p:sp>
    </p:spTree>
    <p:extLst>
      <p:ext uri="{BB962C8B-B14F-4D97-AF65-F5344CB8AC3E}">
        <p14:creationId xmlns:p14="http://schemas.microsoft.com/office/powerpoint/2010/main" val="737662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69" y="321155"/>
            <a:ext cx="11678971" cy="568981"/>
          </a:xfrm>
        </p:spPr>
        <p:txBody>
          <a:bodyPr anchor="t">
            <a:noAutofit/>
          </a:bodyPr>
          <a:lstStyle/>
          <a:p>
            <a:r>
              <a:rPr lang="en-US" altLang="zh-CN" sz="4000" dirty="0"/>
              <a:t>Prior</a:t>
            </a:r>
            <a:r>
              <a:rPr lang="zh-CN" altLang="en-US" sz="4000" dirty="0"/>
              <a:t> </a:t>
            </a:r>
            <a:r>
              <a:rPr lang="en-US" altLang="zh-CN" sz="4000" dirty="0"/>
              <a:t>Work:</a:t>
            </a:r>
            <a:r>
              <a:rPr lang="zh-CN" altLang="en-US" sz="4000" dirty="0"/>
              <a:t> </a:t>
            </a:r>
            <a:r>
              <a:rPr lang="en-US" altLang="zh-CN" sz="4000" dirty="0"/>
              <a:t>An</a:t>
            </a:r>
            <a:r>
              <a:rPr lang="zh-CN" altLang="en-US" sz="4000" dirty="0"/>
              <a:t> </a:t>
            </a:r>
            <a:r>
              <a:rPr lang="en-US" altLang="zh-CN" sz="4000" dirty="0"/>
              <a:t>“Incremental”</a:t>
            </a:r>
            <a:r>
              <a:rPr lang="zh-CN" altLang="en-US" sz="4000" dirty="0"/>
              <a:t> </a:t>
            </a:r>
            <a:r>
              <a:rPr lang="en-US" altLang="zh-CN" sz="4000" dirty="0"/>
              <a:t>System</a:t>
            </a:r>
            <a:r>
              <a:rPr lang="zh-CN" altLang="en-US" sz="4000" dirty="0"/>
              <a:t> </a:t>
            </a:r>
            <a:r>
              <a:rPr lang="en-US" altLang="zh-CN" sz="4000" dirty="0"/>
              <a:t>Pipeline</a:t>
            </a:r>
            <a:endParaRPr lang="en-US" sz="4000" dirty="0"/>
          </a:p>
        </p:txBody>
      </p:sp>
      <p:graphicFrame>
        <p:nvGraphicFramePr>
          <p:cNvPr id="5" name="Content Placeholder 5"/>
          <p:cNvGraphicFramePr>
            <a:graphicFrameLocks/>
          </p:cNvGraphicFramePr>
          <p:nvPr/>
        </p:nvGraphicFramePr>
        <p:xfrm>
          <a:off x="1640135" y="1629625"/>
          <a:ext cx="3225214" cy="4771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674418" y="5919495"/>
            <a:ext cx="3436378" cy="707886"/>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000" b="1" dirty="0">
                <a:solidFill>
                  <a:schemeClr val="tx1"/>
                </a:solidFill>
                <a:latin typeface="+mj-lt"/>
              </a:rPr>
              <a:t>(</a:t>
            </a:r>
            <a:r>
              <a:rPr lang="en-US" altLang="zh-CN" sz="2000" b="1" i="1" dirty="0">
                <a:solidFill>
                  <a:schemeClr val="tx1"/>
                </a:solidFill>
              </a:rPr>
              <a:t>women</a:t>
            </a:r>
            <a:r>
              <a:rPr lang="en-US" altLang="zh-CN" sz="2000" b="1" dirty="0">
                <a:solidFill>
                  <a:schemeClr val="tx1"/>
                </a:solidFill>
              </a:rPr>
              <a:t>,</a:t>
            </a:r>
            <a:r>
              <a:rPr lang="zh-CN" altLang="en-US" sz="2000" b="1" dirty="0">
                <a:solidFill>
                  <a:schemeClr val="tx1"/>
                </a:solidFill>
              </a:rPr>
              <a:t>  </a:t>
            </a:r>
            <a:r>
              <a:rPr lang="en-US" altLang="zh-CN" sz="2000" b="1" i="1" dirty="0">
                <a:solidFill>
                  <a:schemeClr val="tx1"/>
                </a:solidFill>
              </a:rPr>
              <a:t>protest</a:t>
            </a:r>
            <a:r>
              <a:rPr lang="en-US" altLang="zh-CN" sz="2000" b="1" dirty="0">
                <a:solidFill>
                  <a:schemeClr val="tx1"/>
                </a:solidFill>
              </a:rPr>
              <a:t>)</a:t>
            </a:r>
            <a:r>
              <a:rPr lang="zh-CN" altLang="en-US" sz="2000" b="1" dirty="0">
                <a:solidFill>
                  <a:schemeClr val="tx1"/>
                </a:solidFill>
              </a:rPr>
              <a:t>   </a:t>
            </a:r>
            <a:r>
              <a:rPr lang="zh-CN" altLang="en-US" sz="2000" b="1" dirty="0">
                <a:solidFill>
                  <a:schemeClr val="tx1"/>
                </a:solidFill>
                <a:sym typeface="Wingdings"/>
              </a:rPr>
              <a:t></a:t>
            </a:r>
            <a:r>
              <a:rPr lang="zh-CN" altLang="en-US" sz="2000" b="1" dirty="0">
                <a:solidFill>
                  <a:schemeClr val="tx1"/>
                </a:solidFill>
              </a:rPr>
              <a:t> </a:t>
            </a:r>
            <a:endParaRPr lang="en-US" altLang="zh-CN" sz="2000" b="1" dirty="0">
              <a:solidFill>
                <a:schemeClr val="tx1"/>
              </a:solidFill>
            </a:endParaRPr>
          </a:p>
          <a:p>
            <a:r>
              <a:rPr lang="en-US" altLang="zh-CN" sz="2000" b="1" dirty="0">
                <a:solidFill>
                  <a:schemeClr val="tx1"/>
                </a:solidFill>
              </a:rPr>
              <a:t>(protest,</a:t>
            </a:r>
            <a:r>
              <a:rPr lang="zh-CN" altLang="en-US" sz="2000" b="1" dirty="0">
                <a:solidFill>
                  <a:schemeClr val="tx1"/>
                </a:solidFill>
              </a:rPr>
              <a:t> </a:t>
            </a:r>
            <a:r>
              <a:rPr lang="en-US" sz="2000" b="1" dirty="0"/>
              <a:t>January 21, 2017</a:t>
            </a:r>
            <a:r>
              <a:rPr lang="en-US" altLang="zh-CN" sz="2000" b="1" dirty="0">
                <a:solidFill>
                  <a:schemeClr val="tx1"/>
                </a:solidFill>
              </a:rPr>
              <a:t>)</a:t>
            </a:r>
            <a:endParaRPr lang="zh-CN" altLang="en-US" sz="2000" b="1" dirty="0">
              <a:solidFill>
                <a:schemeClr val="tx1"/>
              </a:solidFill>
            </a:endParaRPr>
          </a:p>
        </p:txBody>
      </p:sp>
      <p:grpSp>
        <p:nvGrpSpPr>
          <p:cNvPr id="30" name="Group 29"/>
          <p:cNvGrpSpPr/>
          <p:nvPr/>
        </p:nvGrpSpPr>
        <p:grpSpPr>
          <a:xfrm>
            <a:off x="5660050" y="1540341"/>
            <a:ext cx="4429727" cy="1044820"/>
            <a:chOff x="4136049" y="1540341"/>
            <a:chExt cx="4429727" cy="1044820"/>
          </a:xfrm>
        </p:grpSpPr>
        <p:sp>
          <p:nvSpPr>
            <p:cNvPr id="6" name="TextBox 5"/>
            <p:cNvSpPr txBox="1"/>
            <p:nvPr/>
          </p:nvSpPr>
          <p:spPr>
            <a:xfrm>
              <a:off x="4144992" y="1877275"/>
              <a:ext cx="4420784" cy="707886"/>
            </a:xfrm>
            <a:prstGeom prst="rect">
              <a:avLst/>
            </a:prstGeom>
            <a:noFill/>
            <a:ln>
              <a:solidFill>
                <a:schemeClr val="dk1"/>
              </a:solidFill>
            </a:ln>
          </p:spPr>
          <p:txBody>
            <a:bodyPr wrap="square" rtlCol="0">
              <a:spAutoFit/>
            </a:bodyPr>
            <a:lstStyle/>
            <a:p>
              <a:r>
                <a:rPr lang="en-US" sz="2000" dirty="0"/>
                <a:t>The </a:t>
              </a:r>
              <a:r>
                <a:rPr lang="en-US" sz="2000" b="1" i="1" dirty="0">
                  <a:solidFill>
                    <a:srgbClr val="C00000"/>
                  </a:solidFill>
                </a:rPr>
                <a:t>Women</a:t>
              </a:r>
              <a:r>
                <a:rPr lang="en-US" altLang="zh-CN" sz="2000" dirty="0"/>
                <a:t>’</a:t>
              </a:r>
              <a:r>
                <a:rPr lang="en-US" sz="2000" dirty="0"/>
                <a:t>s March was a worldwide </a:t>
              </a:r>
              <a:r>
                <a:rPr lang="en-US" sz="2000" b="1" i="1" dirty="0"/>
                <a:t>protest</a:t>
              </a:r>
              <a:r>
                <a:rPr lang="en-US" sz="2000" dirty="0"/>
                <a:t> on </a:t>
              </a:r>
              <a:r>
                <a:rPr lang="en-US" sz="2000" b="1" i="1" dirty="0"/>
                <a:t>January 21, 2017</a:t>
              </a:r>
              <a:r>
                <a:rPr lang="en-US" sz="2000" dirty="0"/>
                <a:t>.</a:t>
              </a:r>
              <a:endParaRPr lang="en" sz="2000" dirty="0">
                <a:ea typeface="Calibri"/>
                <a:cs typeface="Calibri"/>
                <a:sym typeface="Calibri"/>
              </a:endParaRPr>
            </a:p>
          </p:txBody>
        </p:sp>
        <p:sp>
          <p:nvSpPr>
            <p:cNvPr id="19" name="Rectangle 18"/>
            <p:cNvSpPr/>
            <p:nvPr/>
          </p:nvSpPr>
          <p:spPr>
            <a:xfrm>
              <a:off x="4136049" y="1540341"/>
              <a:ext cx="4429727" cy="400110"/>
            </a:xfrm>
            <a:prstGeom prst="rect">
              <a:avLst/>
            </a:prstGeom>
            <a:solidFill>
              <a:schemeClr val="tx1">
                <a:lumMod val="50000"/>
                <a:lumOff val="50000"/>
              </a:schemeClr>
            </a:solidFill>
          </p:spPr>
          <p:txBody>
            <a:bodyPr wrap="square">
              <a:spAutoFit/>
            </a:bodyPr>
            <a:lstStyle/>
            <a:p>
              <a:r>
                <a:rPr lang="en-US" altLang="zh-CN" sz="2000" b="1" dirty="0">
                  <a:solidFill>
                    <a:schemeClr val="bg1"/>
                  </a:solidFill>
                </a:rPr>
                <a:t>Entity</a:t>
              </a:r>
              <a:r>
                <a:rPr lang="zh-CN" altLang="en-US" sz="2000" b="1" dirty="0">
                  <a:solidFill>
                    <a:schemeClr val="bg1"/>
                  </a:solidFill>
                </a:rPr>
                <a:t> </a:t>
              </a:r>
              <a:r>
                <a:rPr lang="en-US" altLang="zh-CN" sz="2000" b="1" dirty="0">
                  <a:solidFill>
                    <a:schemeClr val="bg1"/>
                  </a:solidFill>
                </a:rPr>
                <a:t>boundary</a:t>
              </a:r>
              <a:r>
                <a:rPr lang="zh-CN" altLang="en-US" sz="2000" b="1" dirty="0">
                  <a:solidFill>
                    <a:schemeClr val="bg1"/>
                  </a:solidFill>
                </a:rPr>
                <a:t> </a:t>
              </a:r>
              <a:r>
                <a:rPr lang="en-US" altLang="zh-CN" sz="2000" b="1" dirty="0">
                  <a:solidFill>
                    <a:schemeClr val="bg1"/>
                  </a:solidFill>
                </a:rPr>
                <a:t>errors</a:t>
              </a:r>
              <a:r>
                <a:rPr lang="en-US" altLang="zh-CN" sz="2000" dirty="0">
                  <a:solidFill>
                    <a:schemeClr val="bg1"/>
                  </a:solidFill>
                </a:rPr>
                <a:t>:</a:t>
              </a:r>
              <a:r>
                <a:rPr lang="zh-CN" altLang="en-US" sz="2000" dirty="0">
                  <a:solidFill>
                    <a:schemeClr val="bg1"/>
                  </a:solidFill>
                </a:rPr>
                <a:t> </a:t>
              </a:r>
            </a:p>
          </p:txBody>
        </p:sp>
      </p:grpSp>
      <p:grpSp>
        <p:nvGrpSpPr>
          <p:cNvPr id="32" name="Group 31"/>
          <p:cNvGrpSpPr/>
          <p:nvPr/>
        </p:nvGrpSpPr>
        <p:grpSpPr>
          <a:xfrm>
            <a:off x="5660969" y="4268581"/>
            <a:ext cx="3436380" cy="1024803"/>
            <a:chOff x="4136969" y="4268580"/>
            <a:chExt cx="3436380" cy="1024803"/>
          </a:xfrm>
        </p:grpSpPr>
        <p:sp>
          <p:nvSpPr>
            <p:cNvPr id="8" name="TextBox 7"/>
            <p:cNvSpPr txBox="1"/>
            <p:nvPr/>
          </p:nvSpPr>
          <p:spPr>
            <a:xfrm>
              <a:off x="4144992" y="4585497"/>
              <a:ext cx="3428357" cy="707886"/>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000" dirty="0">
                  <a:solidFill>
                    <a:schemeClr val="tx1"/>
                  </a:solidFill>
                </a:rPr>
                <a:t>(</a:t>
              </a:r>
              <a:r>
                <a:rPr lang="en-US" altLang="zh-CN" sz="2000" b="1" i="1" dirty="0">
                  <a:solidFill>
                    <a:schemeClr val="tx1"/>
                  </a:solidFill>
                </a:rPr>
                <a:t>women</a:t>
              </a:r>
              <a:r>
                <a:rPr lang="en-US" altLang="zh-CN" sz="2000" dirty="0">
                  <a:solidFill>
                    <a:schemeClr val="tx1"/>
                  </a:solidFill>
                </a:rPr>
                <a:t>,</a:t>
              </a:r>
              <a:r>
                <a:rPr lang="zh-CN" altLang="en-US" sz="2000" dirty="0">
                  <a:solidFill>
                    <a:schemeClr val="tx1"/>
                  </a:solidFill>
                </a:rPr>
                <a:t>  </a:t>
              </a:r>
              <a:r>
                <a:rPr lang="en-US" altLang="zh-CN" sz="2000" b="1" i="1" dirty="0">
                  <a:solidFill>
                    <a:schemeClr val="tx1"/>
                  </a:solidFill>
                </a:rPr>
                <a:t>protest</a:t>
              </a:r>
              <a:r>
                <a:rPr lang="en-US" altLang="zh-CN" sz="2000" dirty="0">
                  <a:solidFill>
                    <a:schemeClr val="tx1"/>
                  </a:solidFill>
                </a:rPr>
                <a:t>)</a:t>
              </a:r>
              <a:r>
                <a:rPr lang="zh-CN" altLang="en-US" sz="2000" dirty="0">
                  <a:solidFill>
                    <a:schemeClr val="tx1"/>
                  </a:solidFill>
                </a:rPr>
                <a:t> </a:t>
              </a:r>
              <a:r>
                <a:rPr lang="zh-CN" altLang="en-US" sz="2000" dirty="0"/>
                <a:t>✗</a:t>
              </a:r>
              <a:endParaRPr lang="en-US" altLang="zh-CN" sz="2000" dirty="0">
                <a:solidFill>
                  <a:schemeClr val="tx1"/>
                </a:solidFill>
              </a:endParaRPr>
            </a:p>
            <a:p>
              <a:r>
                <a:rPr lang="en-US" altLang="zh-CN" sz="2000" dirty="0">
                  <a:solidFill>
                    <a:schemeClr val="tx1"/>
                  </a:solidFill>
                </a:rPr>
                <a:t>(</a:t>
              </a:r>
              <a:r>
                <a:rPr lang="en-US" altLang="zh-CN" sz="2000" b="1" i="1" dirty="0">
                  <a:solidFill>
                    <a:schemeClr val="tx1"/>
                  </a:solidFill>
                </a:rPr>
                <a:t>protest</a:t>
              </a:r>
              <a:r>
                <a:rPr lang="en-US" altLang="zh-CN" sz="2000" dirty="0">
                  <a:solidFill>
                    <a:schemeClr val="tx1"/>
                  </a:solidFill>
                </a:rPr>
                <a:t>,</a:t>
              </a:r>
              <a:r>
                <a:rPr lang="zh-CN" altLang="en-US" sz="2000" dirty="0">
                  <a:solidFill>
                    <a:schemeClr val="tx1"/>
                  </a:solidFill>
                </a:rPr>
                <a:t> </a:t>
              </a:r>
              <a:r>
                <a:rPr lang="en-US" sz="2000" b="1" i="1" dirty="0"/>
                <a:t>January 21, 2017</a:t>
              </a:r>
              <a:r>
                <a:rPr lang="en-US" altLang="zh-CN" sz="2000" dirty="0">
                  <a:solidFill>
                    <a:schemeClr val="tx1"/>
                  </a:solidFill>
                </a:rPr>
                <a:t>)</a:t>
              </a:r>
              <a:endParaRPr lang="zh-CN" altLang="en-US" sz="2000" dirty="0">
                <a:solidFill>
                  <a:schemeClr val="tx1"/>
                </a:solidFill>
              </a:endParaRPr>
            </a:p>
          </p:txBody>
        </p:sp>
        <p:sp>
          <p:nvSpPr>
            <p:cNvPr id="23" name="Rectangle 22"/>
            <p:cNvSpPr/>
            <p:nvPr/>
          </p:nvSpPr>
          <p:spPr>
            <a:xfrm>
              <a:off x="4136969" y="4268580"/>
              <a:ext cx="3436380" cy="400110"/>
            </a:xfrm>
            <a:prstGeom prst="rect">
              <a:avLst/>
            </a:prstGeom>
            <a:solidFill>
              <a:schemeClr val="tx1">
                <a:lumMod val="50000"/>
                <a:lumOff val="50000"/>
              </a:schemeClr>
            </a:solidFill>
          </p:spPr>
          <p:txBody>
            <a:bodyPr wrap="square">
              <a:spAutoFit/>
            </a:bodyPr>
            <a:lstStyle/>
            <a:p>
              <a:r>
                <a:rPr lang="en-US" altLang="zh-CN" sz="2000" b="1" dirty="0">
                  <a:solidFill>
                    <a:schemeClr val="bg1"/>
                  </a:solidFill>
                </a:rPr>
                <a:t>Relation</a:t>
              </a:r>
              <a:r>
                <a:rPr lang="zh-CN" altLang="en-US" sz="2000" b="1" dirty="0">
                  <a:solidFill>
                    <a:schemeClr val="bg1"/>
                  </a:solidFill>
                </a:rPr>
                <a:t> </a:t>
              </a:r>
              <a:r>
                <a:rPr lang="en-US" altLang="zh-CN" sz="2000" b="1" dirty="0">
                  <a:solidFill>
                    <a:schemeClr val="bg1"/>
                  </a:solidFill>
                </a:rPr>
                <a:t>mention</a:t>
              </a:r>
              <a:r>
                <a:rPr lang="zh-CN" altLang="en-US" sz="2000" b="1" dirty="0">
                  <a:solidFill>
                    <a:schemeClr val="bg1"/>
                  </a:solidFill>
                </a:rPr>
                <a:t> </a:t>
              </a:r>
              <a:r>
                <a:rPr lang="en-US" altLang="zh-CN" sz="2000" b="1" dirty="0">
                  <a:solidFill>
                    <a:schemeClr val="bg1"/>
                  </a:solidFill>
                </a:rPr>
                <a:t>errors:</a:t>
              </a:r>
              <a:endParaRPr lang="zh-CN" altLang="en-US" sz="2000" dirty="0">
                <a:solidFill>
                  <a:schemeClr val="bg1"/>
                </a:solidFill>
              </a:endParaRPr>
            </a:p>
          </p:txBody>
        </p:sp>
      </p:grpSp>
      <p:sp>
        <p:nvSpPr>
          <p:cNvPr id="24" name="Rectangle 23"/>
          <p:cNvSpPr/>
          <p:nvPr/>
        </p:nvSpPr>
        <p:spPr>
          <a:xfrm>
            <a:off x="5674417" y="5589675"/>
            <a:ext cx="3422932" cy="384721"/>
          </a:xfrm>
          <a:prstGeom prst="rect">
            <a:avLst/>
          </a:prstGeom>
          <a:solidFill>
            <a:schemeClr val="accent2"/>
          </a:solidFill>
        </p:spPr>
        <p:txBody>
          <a:bodyPr wrap="square">
            <a:spAutoFit/>
          </a:bodyPr>
          <a:lstStyle/>
          <a:p>
            <a:r>
              <a:rPr lang="en-US" altLang="zh-CN" b="1" dirty="0">
                <a:solidFill>
                  <a:schemeClr val="bg1"/>
                </a:solidFill>
              </a:rPr>
              <a:t>Relation</a:t>
            </a:r>
            <a:r>
              <a:rPr lang="zh-CN" altLang="en-US" b="1" dirty="0">
                <a:solidFill>
                  <a:schemeClr val="bg1"/>
                </a:solidFill>
              </a:rPr>
              <a:t> </a:t>
            </a:r>
            <a:r>
              <a:rPr lang="en-US" altLang="zh-CN" b="1" dirty="0">
                <a:solidFill>
                  <a:schemeClr val="bg1"/>
                </a:solidFill>
              </a:rPr>
              <a:t>type</a:t>
            </a:r>
            <a:r>
              <a:rPr lang="zh-CN" altLang="en-US" b="1" dirty="0">
                <a:solidFill>
                  <a:schemeClr val="bg1"/>
                </a:solidFill>
              </a:rPr>
              <a:t> </a:t>
            </a:r>
            <a:r>
              <a:rPr lang="en-US" altLang="zh-CN" b="1" dirty="0">
                <a:solidFill>
                  <a:schemeClr val="bg1"/>
                </a:solidFill>
              </a:rPr>
              <a:t>errors</a:t>
            </a:r>
            <a:endParaRPr lang="zh-CN" altLang="en-US" dirty="0">
              <a:solidFill>
                <a:schemeClr val="bg1"/>
              </a:solidFill>
            </a:endParaRPr>
          </a:p>
        </p:txBody>
      </p:sp>
      <p:sp>
        <p:nvSpPr>
          <p:cNvPr id="27" name="TextBox 26"/>
          <p:cNvSpPr txBox="1"/>
          <p:nvPr/>
        </p:nvSpPr>
        <p:spPr>
          <a:xfrm>
            <a:off x="8105993" y="5879154"/>
            <a:ext cx="652523" cy="400110"/>
          </a:xfrm>
          <a:prstGeom prst="rect">
            <a:avLst/>
          </a:prstGeom>
          <a:solidFill>
            <a:srgbClr val="002060"/>
          </a:solidFill>
        </p:spPr>
        <p:txBody>
          <a:bodyPr wrap="square" rtlCol="0">
            <a:spAutoFit/>
          </a:bodyPr>
          <a:lstStyle/>
          <a:p>
            <a:pPr algn="ctr"/>
            <a:r>
              <a:rPr lang="en-US" altLang="zh-CN" sz="2000" dirty="0">
                <a:solidFill>
                  <a:schemeClr val="bg1"/>
                </a:solidFill>
                <a:latin typeface="+mj-lt"/>
              </a:rPr>
              <a:t>is</a:t>
            </a:r>
            <a:r>
              <a:rPr lang="zh-CN" altLang="en-US" sz="2000" dirty="0">
                <a:solidFill>
                  <a:schemeClr val="bg1"/>
                </a:solidFill>
                <a:latin typeface="+mj-lt"/>
              </a:rPr>
              <a:t> </a:t>
            </a:r>
            <a:r>
              <a:rPr lang="en-US" altLang="zh-CN" sz="2000" dirty="0">
                <a:solidFill>
                  <a:schemeClr val="bg1"/>
                </a:solidFill>
                <a:latin typeface="+mj-lt"/>
              </a:rPr>
              <a:t>a</a:t>
            </a:r>
            <a:endParaRPr lang="en-US" sz="2000" dirty="0">
              <a:solidFill>
                <a:schemeClr val="bg1"/>
              </a:solidFill>
              <a:latin typeface="+mj-lt"/>
            </a:endParaRPr>
          </a:p>
        </p:txBody>
      </p:sp>
      <p:sp>
        <p:nvSpPr>
          <p:cNvPr id="28" name="Rectangle 27"/>
          <p:cNvSpPr/>
          <p:nvPr/>
        </p:nvSpPr>
        <p:spPr>
          <a:xfrm>
            <a:off x="8685603" y="5838814"/>
            <a:ext cx="436338" cy="461665"/>
          </a:xfrm>
          <a:prstGeom prst="rect">
            <a:avLst/>
          </a:prstGeom>
        </p:spPr>
        <p:txBody>
          <a:bodyPr wrap="none">
            <a:spAutoFit/>
          </a:bodyPr>
          <a:lstStyle/>
          <a:p>
            <a:r>
              <a:rPr lang="zh-CN" altLang="en-US" sz="2400" dirty="0"/>
              <a:t>✗</a:t>
            </a:r>
            <a:endParaRPr lang="en-US" dirty="0"/>
          </a:p>
        </p:txBody>
      </p:sp>
      <p:grpSp>
        <p:nvGrpSpPr>
          <p:cNvPr id="31" name="Group 30"/>
          <p:cNvGrpSpPr/>
          <p:nvPr/>
        </p:nvGrpSpPr>
        <p:grpSpPr>
          <a:xfrm>
            <a:off x="5647522" y="2888569"/>
            <a:ext cx="4285853" cy="1466784"/>
            <a:chOff x="4123522" y="2888569"/>
            <a:chExt cx="4285853" cy="1466784"/>
          </a:xfrm>
        </p:grpSpPr>
        <p:sp>
          <p:nvSpPr>
            <p:cNvPr id="7" name="TextBox 6"/>
            <p:cNvSpPr txBox="1"/>
            <p:nvPr/>
          </p:nvSpPr>
          <p:spPr>
            <a:xfrm>
              <a:off x="4136972" y="3217560"/>
              <a:ext cx="4267440" cy="707886"/>
            </a:xfrm>
            <a:prstGeom prst="rect">
              <a:avLst/>
            </a:prstGeom>
            <a:noFill/>
            <a:ln>
              <a:solidFill>
                <a:schemeClr val="dk1"/>
              </a:solidFill>
            </a:ln>
          </p:spPr>
          <p:txBody>
            <a:bodyPr wrap="square" rtlCol="0">
              <a:spAutoFit/>
            </a:bodyPr>
            <a:lstStyle/>
            <a:p>
              <a:r>
                <a:rPr lang="en-US" sz="2000" dirty="0"/>
                <a:t>The </a:t>
              </a:r>
              <a:r>
                <a:rPr lang="en-US" sz="2000" b="1" i="1" dirty="0">
                  <a:solidFill>
                    <a:srgbClr val="C00000"/>
                  </a:solidFill>
                </a:rPr>
                <a:t>Women</a:t>
              </a:r>
              <a:r>
                <a:rPr lang="en-US" altLang="zh-CN" sz="2000" dirty="0"/>
                <a:t>’</a:t>
              </a:r>
              <a:r>
                <a:rPr lang="en-US" sz="2000" dirty="0"/>
                <a:t>s March was a worldwide </a:t>
              </a:r>
              <a:r>
                <a:rPr lang="en-US" altLang="zh-CN" sz="2000" b="1" i="1" dirty="0"/>
                <a:t>protest</a:t>
              </a:r>
              <a:r>
                <a:rPr lang="zh-CN" altLang="en-US" sz="2000" i="1" dirty="0"/>
                <a:t> </a:t>
              </a:r>
              <a:r>
                <a:rPr lang="en-US" sz="2000" dirty="0"/>
                <a:t>on </a:t>
              </a:r>
              <a:r>
                <a:rPr lang="en-US" sz="2000" b="1" i="1" dirty="0"/>
                <a:t>January 21, 2017</a:t>
              </a:r>
              <a:r>
                <a:rPr lang="en-US" altLang="zh-CN" sz="2000" dirty="0"/>
                <a:t>.</a:t>
              </a:r>
              <a:r>
                <a:rPr lang="zh-CN" altLang="en-US" sz="2000" dirty="0"/>
                <a:t> </a:t>
              </a:r>
              <a:r>
                <a:rPr lang="zh-CN" altLang="en-US" sz="2000" dirty="0">
                  <a:sym typeface="Wingdings"/>
                </a:rPr>
                <a:t></a:t>
              </a:r>
              <a:r>
                <a:rPr lang="zh-CN" altLang="en-US" sz="2000" dirty="0"/>
                <a:t>                  </a:t>
              </a:r>
              <a:endParaRPr lang="en" sz="2000" dirty="0">
                <a:ea typeface="Calibri"/>
                <a:cs typeface="Calibri"/>
                <a:sym typeface="Calibri"/>
              </a:endParaRPr>
            </a:p>
          </p:txBody>
        </p:sp>
        <p:sp>
          <p:nvSpPr>
            <p:cNvPr id="20" name="Rectangle 19"/>
            <p:cNvSpPr/>
            <p:nvPr/>
          </p:nvSpPr>
          <p:spPr>
            <a:xfrm>
              <a:off x="4123522" y="2888569"/>
              <a:ext cx="4280890" cy="384721"/>
            </a:xfrm>
            <a:prstGeom prst="rect">
              <a:avLst/>
            </a:prstGeom>
            <a:solidFill>
              <a:schemeClr val="tx1">
                <a:lumMod val="50000"/>
                <a:lumOff val="50000"/>
              </a:schemeClr>
            </a:solidFill>
          </p:spPr>
          <p:txBody>
            <a:bodyPr wrap="square">
              <a:spAutoFit/>
            </a:bodyPr>
            <a:lstStyle/>
            <a:p>
              <a:r>
                <a:rPr lang="en-US" altLang="zh-CN" b="1" dirty="0">
                  <a:solidFill>
                    <a:schemeClr val="bg1"/>
                  </a:solidFill>
                </a:rPr>
                <a:t>Entity</a:t>
              </a:r>
              <a:r>
                <a:rPr lang="zh-CN" altLang="en-US" b="1" dirty="0">
                  <a:solidFill>
                    <a:schemeClr val="bg1"/>
                  </a:solidFill>
                </a:rPr>
                <a:t> </a:t>
              </a:r>
              <a:r>
                <a:rPr lang="en-US" altLang="zh-CN" b="1" dirty="0">
                  <a:solidFill>
                    <a:schemeClr val="bg1"/>
                  </a:solidFill>
                </a:rPr>
                <a:t>type</a:t>
              </a:r>
              <a:r>
                <a:rPr lang="zh-CN" altLang="en-US" b="1" dirty="0">
                  <a:solidFill>
                    <a:schemeClr val="bg1"/>
                  </a:solidFill>
                </a:rPr>
                <a:t> </a:t>
              </a:r>
              <a:r>
                <a:rPr lang="en-US" altLang="zh-CN" b="1" dirty="0">
                  <a:solidFill>
                    <a:schemeClr val="bg1"/>
                  </a:solidFill>
                </a:rPr>
                <a:t>errors:</a:t>
              </a:r>
              <a:endParaRPr lang="zh-CN" altLang="en-US" dirty="0">
                <a:solidFill>
                  <a:schemeClr val="bg1"/>
                </a:solidFill>
              </a:endParaRPr>
            </a:p>
          </p:txBody>
        </p:sp>
        <p:sp>
          <p:nvSpPr>
            <p:cNvPr id="25" name="TextBox 24"/>
            <p:cNvSpPr txBox="1"/>
            <p:nvPr/>
          </p:nvSpPr>
          <p:spPr>
            <a:xfrm>
              <a:off x="7506114" y="3525129"/>
              <a:ext cx="903261" cy="400110"/>
            </a:xfrm>
            <a:prstGeom prst="rect">
              <a:avLst/>
            </a:prstGeom>
            <a:solidFill>
              <a:srgbClr val="C00000"/>
            </a:solidFill>
          </p:spPr>
          <p:txBody>
            <a:bodyPr wrap="none" rtlCol="0">
              <a:spAutoFit/>
            </a:bodyPr>
            <a:lstStyle/>
            <a:p>
              <a:r>
                <a:rPr lang="en-US" altLang="zh-CN" sz="2000" dirty="0">
                  <a:solidFill>
                    <a:schemeClr val="bg1"/>
                  </a:solidFill>
                </a:rPr>
                <a:t>person</a:t>
              </a:r>
              <a:endParaRPr lang="en-US" sz="2000" dirty="0">
                <a:solidFill>
                  <a:schemeClr val="bg1"/>
                </a:solidFill>
              </a:endParaRPr>
            </a:p>
          </p:txBody>
        </p:sp>
        <p:sp>
          <p:nvSpPr>
            <p:cNvPr id="29" name="Rectangle 28"/>
            <p:cNvSpPr/>
            <p:nvPr/>
          </p:nvSpPr>
          <p:spPr>
            <a:xfrm>
              <a:off x="7698725" y="3893688"/>
              <a:ext cx="505267" cy="461665"/>
            </a:xfrm>
            <a:prstGeom prst="rect">
              <a:avLst/>
            </a:prstGeom>
          </p:spPr>
          <p:txBody>
            <a:bodyPr wrap="none">
              <a:spAutoFit/>
            </a:bodyPr>
            <a:lstStyle/>
            <a:p>
              <a:r>
                <a:rPr lang="zh-CN" altLang="en-US" sz="2400" dirty="0"/>
                <a:t>✗ </a:t>
              </a:r>
              <a:endParaRPr lang="en" sz="2400" dirty="0">
                <a:ea typeface="Calibri"/>
                <a:cs typeface="Calibri"/>
                <a:sym typeface="Calibri"/>
              </a:endParaRPr>
            </a:p>
          </p:txBody>
        </p:sp>
      </p:grpSp>
      <p:grpSp>
        <p:nvGrpSpPr>
          <p:cNvPr id="37" name="Group 36"/>
          <p:cNvGrpSpPr/>
          <p:nvPr/>
        </p:nvGrpSpPr>
        <p:grpSpPr>
          <a:xfrm>
            <a:off x="5673495" y="5600323"/>
            <a:ext cx="3447525" cy="710803"/>
            <a:chOff x="4136048" y="5600323"/>
            <a:chExt cx="3447525" cy="710803"/>
          </a:xfrm>
        </p:grpSpPr>
        <p:sp>
          <p:nvSpPr>
            <p:cNvPr id="34" name="Rectangle 33"/>
            <p:cNvSpPr/>
            <p:nvPr/>
          </p:nvSpPr>
          <p:spPr>
            <a:xfrm>
              <a:off x="4136048" y="5600323"/>
              <a:ext cx="3423853" cy="400110"/>
            </a:xfrm>
            <a:prstGeom prst="rect">
              <a:avLst/>
            </a:prstGeom>
            <a:solidFill>
              <a:schemeClr val="tx1">
                <a:lumMod val="50000"/>
                <a:lumOff val="50000"/>
              </a:schemeClr>
            </a:solidFill>
          </p:spPr>
          <p:txBody>
            <a:bodyPr wrap="square">
              <a:spAutoFit/>
            </a:bodyPr>
            <a:lstStyle/>
            <a:p>
              <a:r>
                <a:rPr lang="en-US" altLang="zh-CN" sz="2000" b="1" dirty="0">
                  <a:solidFill>
                    <a:schemeClr val="bg1"/>
                  </a:solidFill>
                </a:rPr>
                <a:t>Relation</a:t>
              </a:r>
              <a:r>
                <a:rPr lang="zh-CN" altLang="en-US" sz="2000" b="1" dirty="0">
                  <a:solidFill>
                    <a:schemeClr val="bg1"/>
                  </a:solidFill>
                </a:rPr>
                <a:t> </a:t>
              </a:r>
              <a:r>
                <a:rPr lang="en-US" altLang="zh-CN" sz="2000" b="1" dirty="0">
                  <a:solidFill>
                    <a:schemeClr val="bg1"/>
                  </a:solidFill>
                </a:rPr>
                <a:t>type</a:t>
              </a:r>
              <a:r>
                <a:rPr lang="zh-CN" altLang="en-US" sz="2000" b="1" dirty="0">
                  <a:solidFill>
                    <a:schemeClr val="bg1"/>
                  </a:solidFill>
                </a:rPr>
                <a:t> </a:t>
              </a:r>
              <a:r>
                <a:rPr lang="en-US" altLang="zh-CN" sz="2000" b="1" dirty="0">
                  <a:solidFill>
                    <a:schemeClr val="bg1"/>
                  </a:solidFill>
                </a:rPr>
                <a:t>errors</a:t>
              </a:r>
              <a:endParaRPr lang="zh-CN" altLang="en-US" sz="2000" dirty="0">
                <a:solidFill>
                  <a:schemeClr val="bg1"/>
                </a:solidFill>
              </a:endParaRPr>
            </a:p>
          </p:txBody>
        </p:sp>
        <p:sp>
          <p:nvSpPr>
            <p:cNvPr id="35" name="TextBox 34"/>
            <p:cNvSpPr txBox="1"/>
            <p:nvPr/>
          </p:nvSpPr>
          <p:spPr>
            <a:xfrm>
              <a:off x="6567624" y="5889802"/>
              <a:ext cx="652523" cy="400110"/>
            </a:xfrm>
            <a:prstGeom prst="rect">
              <a:avLst/>
            </a:prstGeom>
            <a:solidFill>
              <a:srgbClr val="002060"/>
            </a:solidFill>
          </p:spPr>
          <p:txBody>
            <a:bodyPr wrap="square" rtlCol="0">
              <a:spAutoFit/>
            </a:bodyPr>
            <a:lstStyle/>
            <a:p>
              <a:pPr algn="ctr"/>
              <a:r>
                <a:rPr lang="en-US" altLang="zh-CN" sz="2000" dirty="0">
                  <a:solidFill>
                    <a:schemeClr val="bg1"/>
                  </a:solidFill>
                  <a:latin typeface="+mj-lt"/>
                </a:rPr>
                <a:t>is</a:t>
              </a:r>
              <a:r>
                <a:rPr lang="zh-CN" altLang="en-US" sz="2000" dirty="0">
                  <a:solidFill>
                    <a:schemeClr val="bg1"/>
                  </a:solidFill>
                  <a:latin typeface="+mj-lt"/>
                </a:rPr>
                <a:t> </a:t>
              </a:r>
              <a:r>
                <a:rPr lang="en-US" altLang="zh-CN" sz="2000" dirty="0">
                  <a:solidFill>
                    <a:schemeClr val="bg1"/>
                  </a:solidFill>
                  <a:latin typeface="+mj-lt"/>
                </a:rPr>
                <a:t>a</a:t>
              </a:r>
              <a:endParaRPr lang="en-US" sz="2000" dirty="0">
                <a:solidFill>
                  <a:schemeClr val="bg1"/>
                </a:solidFill>
                <a:latin typeface="+mj-lt"/>
              </a:endParaRPr>
            </a:p>
          </p:txBody>
        </p:sp>
        <p:sp>
          <p:nvSpPr>
            <p:cNvPr id="36" name="Rectangle 35"/>
            <p:cNvSpPr/>
            <p:nvPr/>
          </p:nvSpPr>
          <p:spPr>
            <a:xfrm>
              <a:off x="7147235" y="5849461"/>
              <a:ext cx="436338" cy="461665"/>
            </a:xfrm>
            <a:prstGeom prst="rect">
              <a:avLst/>
            </a:prstGeom>
          </p:spPr>
          <p:txBody>
            <a:bodyPr wrap="none">
              <a:spAutoFit/>
            </a:bodyPr>
            <a:lstStyle/>
            <a:p>
              <a:r>
                <a:rPr lang="zh-CN" altLang="en-US" sz="2400" dirty="0"/>
                <a:t>✗</a:t>
              </a:r>
              <a:endParaRPr lang="en-US" dirty="0"/>
            </a:p>
          </p:txBody>
        </p:sp>
      </p:grpSp>
      <p:sp>
        <p:nvSpPr>
          <p:cNvPr id="17" name="Right Arrow 16"/>
          <p:cNvSpPr/>
          <p:nvPr/>
        </p:nvSpPr>
        <p:spPr>
          <a:xfrm rot="5400000">
            <a:off x="6723165" y="5237807"/>
            <a:ext cx="361491" cy="346081"/>
          </a:xfrm>
          <a:prstGeom prst="rightArrow">
            <a:avLst>
              <a:gd name="adj1" fmla="val 60000"/>
              <a:gd name="adj2" fmla="val 50000"/>
            </a:avLst>
          </a:prstGeom>
          <a:solidFill>
            <a:schemeClr val="bg1">
              <a:lumMod val="65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8" name="Right Arrow 37"/>
          <p:cNvSpPr/>
          <p:nvPr/>
        </p:nvSpPr>
        <p:spPr>
          <a:xfrm rot="5400000">
            <a:off x="6723165" y="3911924"/>
            <a:ext cx="361491" cy="346081"/>
          </a:xfrm>
          <a:prstGeom prst="rightArrow">
            <a:avLst>
              <a:gd name="adj1" fmla="val 60000"/>
              <a:gd name="adj2" fmla="val 50000"/>
            </a:avLst>
          </a:prstGeom>
          <a:solidFill>
            <a:schemeClr val="bg1">
              <a:lumMod val="65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9" name="Right Arrow 38"/>
          <p:cNvSpPr/>
          <p:nvPr/>
        </p:nvSpPr>
        <p:spPr>
          <a:xfrm rot="5400000">
            <a:off x="6760056" y="2524878"/>
            <a:ext cx="361491" cy="346081"/>
          </a:xfrm>
          <a:prstGeom prst="rightArrow">
            <a:avLst>
              <a:gd name="adj1" fmla="val 60000"/>
              <a:gd name="adj2" fmla="val 50000"/>
            </a:avLst>
          </a:prstGeom>
          <a:solidFill>
            <a:schemeClr val="bg1">
              <a:lumMod val="65000"/>
            </a:schemeClr>
          </a:solid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 name="Rectangle 2"/>
          <p:cNvSpPr/>
          <p:nvPr/>
        </p:nvSpPr>
        <p:spPr>
          <a:xfrm>
            <a:off x="519052" y="1103253"/>
            <a:ext cx="6012306" cy="430887"/>
          </a:xfrm>
          <a:prstGeom prst="rect">
            <a:avLst/>
          </a:prstGeom>
        </p:spPr>
        <p:txBody>
          <a:bodyPr wrap="square">
            <a:spAutoFit/>
          </a:bodyPr>
          <a:lstStyle/>
          <a:p>
            <a:r>
              <a:rPr lang="en-US" altLang="zh-CN" sz="2200" dirty="0">
                <a:solidFill>
                  <a:srgbClr val="C00000"/>
                </a:solidFill>
                <a:ea typeface="Helvetica" charset="0"/>
                <a:cs typeface="Helvetica" charset="0"/>
              </a:rPr>
              <a:t>Error</a:t>
            </a:r>
            <a:r>
              <a:rPr lang="zh-CN" altLang="en-US" sz="2200" dirty="0">
                <a:solidFill>
                  <a:srgbClr val="C00000"/>
                </a:solidFill>
                <a:ea typeface="Helvetica" charset="0"/>
                <a:cs typeface="Helvetica" charset="0"/>
              </a:rPr>
              <a:t> </a:t>
            </a:r>
            <a:r>
              <a:rPr lang="en-US" altLang="zh-CN" sz="2200" dirty="0">
                <a:solidFill>
                  <a:srgbClr val="C00000"/>
                </a:solidFill>
                <a:ea typeface="Helvetica" charset="0"/>
                <a:cs typeface="Helvetica" charset="0"/>
              </a:rPr>
              <a:t>propagation</a:t>
            </a:r>
            <a:r>
              <a:rPr lang="zh-CN" altLang="en-US" sz="2200" dirty="0">
                <a:solidFill>
                  <a:srgbClr val="C00000"/>
                </a:solidFill>
                <a:ea typeface="Helvetica" charset="0"/>
                <a:cs typeface="Helvetica" charset="0"/>
              </a:rPr>
              <a:t> </a:t>
            </a:r>
            <a:r>
              <a:rPr lang="en-US" altLang="zh-CN" sz="2200" dirty="0">
                <a:solidFill>
                  <a:srgbClr val="C00000"/>
                </a:solidFill>
                <a:ea typeface="Helvetica" charset="0"/>
                <a:cs typeface="Helvetica" charset="0"/>
              </a:rPr>
              <a:t>cascading</a:t>
            </a:r>
            <a:r>
              <a:rPr lang="zh-CN" altLang="en-US" sz="2200" dirty="0">
                <a:solidFill>
                  <a:srgbClr val="C00000"/>
                </a:solidFill>
                <a:ea typeface="Helvetica" charset="0"/>
                <a:cs typeface="Helvetica" charset="0"/>
              </a:rPr>
              <a:t> </a:t>
            </a:r>
            <a:r>
              <a:rPr lang="en-US" altLang="zh-CN" sz="2200" dirty="0">
                <a:solidFill>
                  <a:srgbClr val="C00000"/>
                </a:solidFill>
                <a:ea typeface="Helvetica" charset="0"/>
                <a:cs typeface="Helvetica" charset="0"/>
              </a:rPr>
              <a:t>down</a:t>
            </a:r>
            <a:r>
              <a:rPr lang="zh-CN" altLang="en-US" sz="2200" dirty="0">
                <a:solidFill>
                  <a:srgbClr val="C00000"/>
                </a:solidFill>
                <a:ea typeface="Helvetica" charset="0"/>
                <a:cs typeface="Helvetica" charset="0"/>
              </a:rPr>
              <a:t> </a:t>
            </a:r>
            <a:r>
              <a:rPr lang="en-US" altLang="zh-CN" sz="2200" dirty="0">
                <a:solidFill>
                  <a:srgbClr val="C00000"/>
                </a:solidFill>
                <a:ea typeface="Helvetica" charset="0"/>
                <a:cs typeface="Helvetica" charset="0"/>
              </a:rPr>
              <a:t>the</a:t>
            </a:r>
            <a:r>
              <a:rPr lang="zh-CN" altLang="en-US" sz="2200" dirty="0">
                <a:solidFill>
                  <a:srgbClr val="C00000"/>
                </a:solidFill>
                <a:ea typeface="Helvetica" charset="0"/>
                <a:cs typeface="Helvetica" charset="0"/>
              </a:rPr>
              <a:t> </a:t>
            </a:r>
            <a:r>
              <a:rPr lang="en-US" altLang="zh-CN" sz="2200" dirty="0">
                <a:solidFill>
                  <a:srgbClr val="C00000"/>
                </a:solidFill>
                <a:ea typeface="Helvetica" charset="0"/>
                <a:cs typeface="Helvetica" charset="0"/>
              </a:rPr>
              <a:t>pipeline</a:t>
            </a:r>
            <a:endParaRPr lang="en-US" sz="2200" dirty="0">
              <a:solidFill>
                <a:srgbClr val="C00000"/>
              </a:solidFill>
              <a:ea typeface="Helvetica" charset="0"/>
              <a:cs typeface="Helvetica" charset="0"/>
            </a:endParaRPr>
          </a:p>
        </p:txBody>
      </p:sp>
    </p:spTree>
    <p:extLst>
      <p:ext uri="{BB962C8B-B14F-4D97-AF65-F5344CB8AC3E}">
        <p14:creationId xmlns:p14="http://schemas.microsoft.com/office/powerpoint/2010/main" val="1228827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5735229" y="5005545"/>
            <a:ext cx="4156918" cy="1015663"/>
          </a:xfrm>
          <a:prstGeom prst="rect">
            <a:avLst/>
          </a:prstGeom>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charset="0"/>
              <a:buChar char="•"/>
            </a:pPr>
            <a:r>
              <a:rPr lang="en-US" altLang="zh-CN" sz="2000" b="1" dirty="0"/>
              <a:t>Noise-robust</a:t>
            </a:r>
            <a:r>
              <a:rPr lang="zh-CN" altLang="en-US" sz="2000" dirty="0"/>
              <a:t> </a:t>
            </a:r>
            <a:r>
              <a:rPr lang="en-US" altLang="zh-CN" sz="2000" dirty="0"/>
              <a:t>type</a:t>
            </a:r>
            <a:r>
              <a:rPr lang="zh-CN" altLang="en-US" sz="2000" dirty="0"/>
              <a:t> </a:t>
            </a:r>
            <a:r>
              <a:rPr lang="en-US" altLang="zh-CN" sz="2000" dirty="0"/>
              <a:t>modeling</a:t>
            </a:r>
          </a:p>
          <a:p>
            <a:pPr marL="342900" indent="-342900">
              <a:buFont typeface="Arial" charset="0"/>
              <a:buChar char="•"/>
            </a:pPr>
            <a:r>
              <a:rPr lang="en-US" altLang="zh-CN" sz="2000" dirty="0"/>
              <a:t>Object</a:t>
            </a:r>
            <a:r>
              <a:rPr lang="zh-CN" altLang="en-US" sz="2000" dirty="0"/>
              <a:t> </a:t>
            </a:r>
            <a:r>
              <a:rPr lang="en-US" altLang="zh-CN" sz="2000" dirty="0"/>
              <a:t>“translating”</a:t>
            </a:r>
            <a:r>
              <a:rPr lang="zh-CN" altLang="en-US" sz="2000" dirty="0"/>
              <a:t> </a:t>
            </a:r>
            <a:r>
              <a:rPr lang="en-US" altLang="zh-CN" sz="2000" dirty="0"/>
              <a:t>function</a:t>
            </a:r>
            <a:r>
              <a:rPr lang="zh-CN" altLang="en-US" sz="2000" dirty="0"/>
              <a:t> </a:t>
            </a:r>
            <a:r>
              <a:rPr lang="en-US" altLang="zh-CN" sz="2000" dirty="0"/>
              <a:t>to</a:t>
            </a:r>
            <a:r>
              <a:rPr lang="zh-CN" altLang="en-US" sz="2000" dirty="0"/>
              <a:t> </a:t>
            </a:r>
            <a:r>
              <a:rPr lang="en-US" altLang="zh-CN" sz="2000" dirty="0"/>
              <a:t>model</a:t>
            </a:r>
            <a:r>
              <a:rPr lang="zh-CN" altLang="en-US" sz="2000" dirty="0"/>
              <a:t> </a:t>
            </a:r>
            <a:r>
              <a:rPr lang="en-US" altLang="zh-CN" sz="2000" b="1" dirty="0"/>
              <a:t>entity-relation</a:t>
            </a:r>
            <a:r>
              <a:rPr lang="zh-CN" altLang="en-US" sz="2000" b="1" dirty="0"/>
              <a:t> </a:t>
            </a:r>
            <a:r>
              <a:rPr lang="en-US" altLang="zh-CN" sz="2000" b="1" dirty="0"/>
              <a:t>interactions</a:t>
            </a:r>
            <a:endParaRPr lang="en-US" sz="2000" b="1" dirty="0"/>
          </a:p>
        </p:txBody>
      </p:sp>
      <p:sp>
        <p:nvSpPr>
          <p:cNvPr id="2" name="Title 1"/>
          <p:cNvSpPr>
            <a:spLocks noGrp="1"/>
          </p:cNvSpPr>
          <p:nvPr>
            <p:ph type="title"/>
          </p:nvPr>
        </p:nvSpPr>
        <p:spPr>
          <a:xfrm>
            <a:off x="63374" y="-28404"/>
            <a:ext cx="11896254" cy="1171286"/>
          </a:xfrm>
        </p:spPr>
        <p:txBody>
          <a:bodyPr>
            <a:noAutofit/>
          </a:bodyPr>
          <a:lstStyle/>
          <a:p>
            <a:r>
              <a:rPr lang="en-US" altLang="zh-CN" sz="4000" dirty="0" err="1"/>
              <a:t>CoType</a:t>
            </a:r>
            <a:r>
              <a:rPr lang="en-US" altLang="zh-CN" sz="4000" dirty="0"/>
              <a:t>: </a:t>
            </a:r>
            <a:r>
              <a:rPr lang="en-US" sz="4000" dirty="0"/>
              <a:t>Joint Extraction of Typed Entities and Relations with Knowledge Bases</a:t>
            </a:r>
            <a:r>
              <a:rPr lang="zh-CN" altLang="en-US" sz="4000" dirty="0"/>
              <a:t> </a:t>
            </a:r>
            <a:r>
              <a:rPr lang="en-US" altLang="zh-CN" sz="4000" dirty="0"/>
              <a:t>(WWW’17)</a:t>
            </a:r>
            <a:endParaRPr lang="en-US" sz="4000" dirty="0"/>
          </a:p>
        </p:txBody>
      </p:sp>
      <p:grpSp>
        <p:nvGrpSpPr>
          <p:cNvPr id="5" name="Group 4"/>
          <p:cNvGrpSpPr/>
          <p:nvPr/>
        </p:nvGrpSpPr>
        <p:grpSpPr>
          <a:xfrm>
            <a:off x="2709193" y="2547651"/>
            <a:ext cx="2643872" cy="783586"/>
            <a:chOff x="359115" y="2799848"/>
            <a:chExt cx="2506983" cy="932447"/>
          </a:xfrm>
          <a:solidFill>
            <a:schemeClr val="accent1">
              <a:lumMod val="20000"/>
              <a:lumOff val="80000"/>
            </a:schemeClr>
          </a:solidFill>
          <a:effectLst>
            <a:outerShdw blurRad="50800" dist="25400" dir="2700000" algn="tl" rotWithShape="0">
              <a:prstClr val="black">
                <a:alpha val="40000"/>
              </a:prstClr>
            </a:outerShdw>
          </a:effectLst>
        </p:grpSpPr>
        <p:sp>
          <p:nvSpPr>
            <p:cNvPr id="6" name="Rounded Rectangle 5"/>
            <p:cNvSpPr/>
            <p:nvPr/>
          </p:nvSpPr>
          <p:spPr>
            <a:xfrm>
              <a:off x="359115" y="2799848"/>
              <a:ext cx="2506983" cy="932447"/>
            </a:xfrm>
            <a:prstGeom prst="roundRect">
              <a:avLst>
                <a:gd name="adj" fmla="val 10000"/>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86425" y="2827158"/>
              <a:ext cx="2452363" cy="87782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algn="ctr" defTabSz="844550">
                <a:lnSpc>
                  <a:spcPct val="90000"/>
                </a:lnSpc>
                <a:spcBef>
                  <a:spcPct val="0"/>
                </a:spcBef>
                <a:spcAft>
                  <a:spcPct val="35000"/>
                </a:spcAft>
              </a:pPr>
              <a:r>
                <a:rPr lang="en-US" altLang="zh-CN" sz="2000" dirty="0">
                  <a:solidFill>
                    <a:schemeClr val="tx1"/>
                  </a:solidFill>
                </a:rPr>
                <a:t>Relation</a:t>
              </a:r>
              <a:r>
                <a:rPr lang="zh-CN" altLang="en-US" sz="2000" dirty="0">
                  <a:solidFill>
                    <a:schemeClr val="tx1"/>
                  </a:solidFill>
                </a:rPr>
                <a:t> </a:t>
              </a:r>
              <a:r>
                <a:rPr lang="en-US" altLang="zh-CN" sz="2000" dirty="0">
                  <a:solidFill>
                    <a:schemeClr val="tx1"/>
                  </a:solidFill>
                </a:rPr>
                <a:t>instance</a:t>
              </a:r>
              <a:r>
                <a:rPr lang="zh-CN" altLang="en-US" sz="2000" dirty="0">
                  <a:solidFill>
                    <a:schemeClr val="tx1"/>
                  </a:solidFill>
                </a:rPr>
                <a:t> </a:t>
              </a:r>
              <a:r>
                <a:rPr lang="en-US" altLang="zh-CN" sz="2000" dirty="0">
                  <a:solidFill>
                    <a:schemeClr val="tx1"/>
                  </a:solidFill>
                </a:rPr>
                <a:t>detection</a:t>
              </a:r>
              <a:endParaRPr lang="en-US" sz="2000" dirty="0">
                <a:solidFill>
                  <a:schemeClr val="tx1"/>
                </a:solidFill>
              </a:endParaRPr>
            </a:p>
          </p:txBody>
        </p:sp>
      </p:grpSp>
      <p:grpSp>
        <p:nvGrpSpPr>
          <p:cNvPr id="8" name="Group 7"/>
          <p:cNvGrpSpPr/>
          <p:nvPr/>
        </p:nvGrpSpPr>
        <p:grpSpPr>
          <a:xfrm>
            <a:off x="2645025" y="5034176"/>
            <a:ext cx="2708040" cy="829230"/>
            <a:chOff x="0" y="3850105"/>
            <a:chExt cx="3225214" cy="1283368"/>
          </a:xfrm>
          <a:solidFill>
            <a:schemeClr val="accent1">
              <a:lumMod val="20000"/>
              <a:lumOff val="80000"/>
            </a:schemeClr>
          </a:solidFill>
          <a:effectLst>
            <a:outerShdw blurRad="50800" dist="25400" dir="2700000" algn="tl" rotWithShape="0">
              <a:prstClr val="black">
                <a:alpha val="40000"/>
              </a:prstClr>
            </a:outerShdw>
          </a:effectLst>
        </p:grpSpPr>
        <p:sp>
          <p:nvSpPr>
            <p:cNvPr id="9" name="Rounded Rectangle 8"/>
            <p:cNvSpPr/>
            <p:nvPr/>
          </p:nvSpPr>
          <p:spPr>
            <a:xfrm>
              <a:off x="0" y="3850105"/>
              <a:ext cx="3225214" cy="1283368"/>
            </a:xfrm>
            <a:prstGeom prst="roundRect">
              <a:avLst>
                <a:gd name="adj" fmla="val 10000"/>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ounded Rectangle 4"/>
            <p:cNvSpPr/>
            <p:nvPr/>
          </p:nvSpPr>
          <p:spPr>
            <a:xfrm>
              <a:off x="37589" y="3887694"/>
              <a:ext cx="3150036" cy="120819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111250">
                <a:lnSpc>
                  <a:spcPct val="90000"/>
                </a:lnSpc>
                <a:spcBef>
                  <a:spcPct val="0"/>
                </a:spcBef>
                <a:spcAft>
                  <a:spcPct val="35000"/>
                </a:spcAft>
              </a:pPr>
              <a:r>
                <a:rPr lang="en-US" altLang="zh-CN" sz="2000" dirty="0">
                  <a:solidFill>
                    <a:schemeClr val="tx1"/>
                  </a:solidFill>
                </a:rPr>
                <a:t>Context-aware</a:t>
              </a:r>
              <a:r>
                <a:rPr lang="zh-CN" altLang="en-US" sz="2000" dirty="0">
                  <a:solidFill>
                    <a:schemeClr val="tx1"/>
                  </a:solidFill>
                </a:rPr>
                <a:t> </a:t>
              </a:r>
            </a:p>
            <a:p>
              <a:pPr algn="ctr" defTabSz="1111250">
                <a:lnSpc>
                  <a:spcPct val="90000"/>
                </a:lnSpc>
                <a:spcBef>
                  <a:spcPct val="0"/>
                </a:spcBef>
                <a:spcAft>
                  <a:spcPct val="35000"/>
                </a:spcAft>
              </a:pPr>
              <a:r>
                <a:rPr lang="en-US" altLang="zh-CN" sz="2000" dirty="0">
                  <a:solidFill>
                    <a:schemeClr val="tx1"/>
                  </a:solidFill>
                </a:rPr>
                <a:t>relation</a:t>
              </a:r>
              <a:r>
                <a:rPr lang="zh-CN" altLang="en-US" sz="2000" dirty="0">
                  <a:solidFill>
                    <a:schemeClr val="tx1"/>
                  </a:solidFill>
                </a:rPr>
                <a:t> </a:t>
              </a:r>
              <a:r>
                <a:rPr lang="en-US" altLang="zh-CN" sz="2000" dirty="0">
                  <a:solidFill>
                    <a:schemeClr val="tx1"/>
                  </a:solidFill>
                </a:rPr>
                <a:t>typing</a:t>
              </a:r>
              <a:endParaRPr lang="en-US" sz="2000" dirty="0">
                <a:solidFill>
                  <a:schemeClr val="tx1"/>
                </a:solidFill>
              </a:endParaRPr>
            </a:p>
          </p:txBody>
        </p:sp>
      </p:grpSp>
      <p:grpSp>
        <p:nvGrpSpPr>
          <p:cNvPr id="11" name="Group 10"/>
          <p:cNvGrpSpPr/>
          <p:nvPr/>
        </p:nvGrpSpPr>
        <p:grpSpPr>
          <a:xfrm>
            <a:off x="2669315" y="3905322"/>
            <a:ext cx="2683750" cy="837614"/>
            <a:chOff x="0" y="3079959"/>
            <a:chExt cx="3225214" cy="2052888"/>
          </a:xfrm>
          <a:solidFill>
            <a:schemeClr val="accent1">
              <a:lumMod val="20000"/>
              <a:lumOff val="80000"/>
            </a:schemeClr>
          </a:solidFill>
          <a:effectLst>
            <a:outerShdw blurRad="50800" dist="25400" dir="2700000" algn="tl" rotWithShape="0">
              <a:prstClr val="black">
                <a:alpha val="40000"/>
              </a:prstClr>
            </a:outerShdw>
          </a:effectLst>
        </p:grpSpPr>
        <p:sp>
          <p:nvSpPr>
            <p:cNvPr id="12" name="Rounded Rectangle 11"/>
            <p:cNvSpPr/>
            <p:nvPr/>
          </p:nvSpPr>
          <p:spPr>
            <a:xfrm>
              <a:off x="0" y="3079959"/>
              <a:ext cx="3225214" cy="2052888"/>
            </a:xfrm>
            <a:prstGeom prst="roundRect">
              <a:avLst>
                <a:gd name="adj" fmla="val 10000"/>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p:cNvSpPr/>
            <p:nvPr/>
          </p:nvSpPr>
          <p:spPr>
            <a:xfrm>
              <a:off x="60127" y="3140086"/>
              <a:ext cx="3104960" cy="19326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algn="ctr" defTabSz="1733550">
                <a:lnSpc>
                  <a:spcPct val="90000"/>
                </a:lnSpc>
                <a:spcBef>
                  <a:spcPct val="0"/>
                </a:spcBef>
                <a:spcAft>
                  <a:spcPct val="35000"/>
                </a:spcAft>
              </a:pPr>
              <a:r>
                <a:rPr lang="en-US" altLang="zh-CN" sz="2000" dirty="0">
                  <a:solidFill>
                    <a:schemeClr val="tx1"/>
                  </a:solidFill>
                </a:rPr>
                <a:t>Context-aware</a:t>
              </a:r>
              <a:r>
                <a:rPr lang="zh-CN" altLang="en-US" sz="2000" dirty="0">
                  <a:solidFill>
                    <a:schemeClr val="tx1"/>
                  </a:solidFill>
                </a:rPr>
                <a:t> </a:t>
              </a:r>
            </a:p>
            <a:p>
              <a:pPr algn="ctr" defTabSz="1733550">
                <a:lnSpc>
                  <a:spcPct val="90000"/>
                </a:lnSpc>
                <a:spcBef>
                  <a:spcPct val="0"/>
                </a:spcBef>
                <a:spcAft>
                  <a:spcPct val="35000"/>
                </a:spcAft>
              </a:pPr>
              <a:r>
                <a:rPr lang="en-US" altLang="zh-CN" sz="2000" dirty="0">
                  <a:solidFill>
                    <a:schemeClr val="tx1"/>
                  </a:solidFill>
                </a:rPr>
                <a:t>entity</a:t>
              </a:r>
              <a:r>
                <a:rPr lang="zh-CN" altLang="en-US" sz="2000" dirty="0">
                  <a:solidFill>
                    <a:schemeClr val="tx1"/>
                  </a:solidFill>
                </a:rPr>
                <a:t> </a:t>
              </a:r>
              <a:r>
                <a:rPr lang="en-US" altLang="zh-CN" sz="2000" dirty="0">
                  <a:solidFill>
                    <a:schemeClr val="tx1"/>
                  </a:solidFill>
                </a:rPr>
                <a:t>typing</a:t>
              </a:r>
              <a:endParaRPr lang="en-US" sz="2000" dirty="0">
                <a:solidFill>
                  <a:schemeClr val="tx1"/>
                </a:solidFill>
              </a:endParaRPr>
            </a:p>
          </p:txBody>
        </p:sp>
      </p:grpSp>
      <p:grpSp>
        <p:nvGrpSpPr>
          <p:cNvPr id="14" name="Group 13"/>
          <p:cNvGrpSpPr/>
          <p:nvPr/>
        </p:nvGrpSpPr>
        <p:grpSpPr>
          <a:xfrm>
            <a:off x="2709192" y="1498836"/>
            <a:ext cx="2643872" cy="810840"/>
            <a:chOff x="0" y="2506"/>
            <a:chExt cx="3225214" cy="5128460"/>
          </a:xfrm>
          <a:solidFill>
            <a:schemeClr val="accent1">
              <a:lumMod val="20000"/>
              <a:lumOff val="80000"/>
            </a:schemeClr>
          </a:solidFill>
          <a:effectLst>
            <a:outerShdw blurRad="50800" dist="25400" dir="2700000" algn="tl" rotWithShape="0">
              <a:prstClr val="black">
                <a:alpha val="40000"/>
              </a:prstClr>
            </a:outerShdw>
          </a:effectLst>
        </p:grpSpPr>
        <p:sp>
          <p:nvSpPr>
            <p:cNvPr id="15" name="Rounded Rectangle 14"/>
            <p:cNvSpPr/>
            <p:nvPr/>
          </p:nvSpPr>
          <p:spPr>
            <a:xfrm>
              <a:off x="0" y="2506"/>
              <a:ext cx="3225214" cy="5128460"/>
            </a:xfrm>
            <a:prstGeom prst="roundRect">
              <a:avLst>
                <a:gd name="adj" fmla="val 10000"/>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p:cNvSpPr/>
            <p:nvPr/>
          </p:nvSpPr>
          <p:spPr>
            <a:xfrm>
              <a:off x="94463" y="96969"/>
              <a:ext cx="3036288" cy="4939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algn="ctr" defTabSz="2355850">
                <a:lnSpc>
                  <a:spcPct val="90000"/>
                </a:lnSpc>
                <a:spcBef>
                  <a:spcPct val="0"/>
                </a:spcBef>
                <a:spcAft>
                  <a:spcPct val="35000"/>
                </a:spcAft>
              </a:pPr>
              <a:r>
                <a:rPr lang="en-US" altLang="zh-CN" sz="2000" dirty="0">
                  <a:solidFill>
                    <a:schemeClr val="tx1"/>
                  </a:solidFill>
                </a:rPr>
                <a:t>Entity</a:t>
              </a:r>
              <a:r>
                <a:rPr lang="zh-CN" altLang="en-US" sz="2000" dirty="0">
                  <a:solidFill>
                    <a:schemeClr val="tx1"/>
                  </a:solidFill>
                </a:rPr>
                <a:t> </a:t>
              </a:r>
              <a:r>
                <a:rPr lang="en-US" altLang="zh-CN" sz="2000" dirty="0">
                  <a:solidFill>
                    <a:schemeClr val="tx1"/>
                  </a:solidFill>
                </a:rPr>
                <a:t>mention</a:t>
              </a:r>
              <a:r>
                <a:rPr lang="zh-CN" altLang="en-US" sz="2000" dirty="0">
                  <a:solidFill>
                    <a:schemeClr val="tx1"/>
                  </a:solidFill>
                </a:rPr>
                <a:t> </a:t>
              </a:r>
              <a:r>
                <a:rPr lang="en-US" altLang="zh-CN" sz="2000" dirty="0">
                  <a:solidFill>
                    <a:schemeClr val="tx1"/>
                  </a:solidFill>
                </a:rPr>
                <a:t>detection</a:t>
              </a:r>
              <a:endParaRPr lang="en-US" sz="2000" dirty="0">
                <a:solidFill>
                  <a:schemeClr val="tx1"/>
                </a:solidFill>
              </a:endParaRPr>
            </a:p>
          </p:txBody>
        </p:sp>
      </p:grpSp>
      <p:pic>
        <p:nvPicPr>
          <p:cNvPr id="17" name="image3.png"/>
          <p:cNvPicPr/>
          <p:nvPr/>
        </p:nvPicPr>
        <p:blipFill>
          <a:blip r:embed="rId3" cstate="print">
            <a:extLst>
              <a:ext uri="{28A0092B-C50C-407E-A947-70E740481C1C}">
                <a14:useLocalDpi xmlns:a14="http://schemas.microsoft.com/office/drawing/2010/main"/>
              </a:ext>
            </a:extLst>
          </a:blip>
          <a:stretch>
            <a:fillRect/>
          </a:stretch>
        </p:blipFill>
        <p:spPr>
          <a:xfrm>
            <a:off x="1095004" y="2685227"/>
            <a:ext cx="1162880" cy="1407905"/>
          </a:xfrm>
          <a:prstGeom prst="rect">
            <a:avLst/>
          </a:prstGeom>
          <a:ln w="12700">
            <a:miter lim="400000"/>
          </a:ln>
        </p:spPr>
      </p:pic>
      <p:sp>
        <p:nvSpPr>
          <p:cNvPr id="18" name="Right Brace 17"/>
          <p:cNvSpPr/>
          <p:nvPr/>
        </p:nvSpPr>
        <p:spPr>
          <a:xfrm>
            <a:off x="5414159" y="1529813"/>
            <a:ext cx="336885" cy="1817466"/>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19" name="Right Brace 18"/>
          <p:cNvSpPr/>
          <p:nvPr/>
        </p:nvSpPr>
        <p:spPr>
          <a:xfrm>
            <a:off x="5414159" y="3929855"/>
            <a:ext cx="336885" cy="1933551"/>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24" name="Group 23"/>
          <p:cNvGrpSpPr/>
          <p:nvPr/>
        </p:nvGrpSpPr>
        <p:grpSpPr>
          <a:xfrm>
            <a:off x="7349703" y="3369587"/>
            <a:ext cx="574005" cy="522288"/>
            <a:chOff x="1402805" y="906922"/>
            <a:chExt cx="419601" cy="522288"/>
          </a:xfrm>
        </p:grpSpPr>
        <p:sp>
          <p:nvSpPr>
            <p:cNvPr id="25" name="Right Arrow 24"/>
            <p:cNvSpPr/>
            <p:nvPr/>
          </p:nvSpPr>
          <p:spPr>
            <a:xfrm rot="5400000">
              <a:off x="1351462" y="958265"/>
              <a:ext cx="522288" cy="419601"/>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6" name="Right Arrow 4"/>
            <p:cNvSpPr/>
            <p:nvPr/>
          </p:nvSpPr>
          <p:spPr>
            <a:xfrm>
              <a:off x="1486725" y="906922"/>
              <a:ext cx="251761" cy="3964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pPr>
              <a:endParaRPr lang="en-US" sz="2000"/>
            </a:p>
          </p:txBody>
        </p:sp>
      </p:grpSp>
      <p:cxnSp>
        <p:nvCxnSpPr>
          <p:cNvPr id="27" name="Curved Connector 26"/>
          <p:cNvCxnSpPr>
            <a:stCxn id="17" idx="3"/>
            <a:endCxn id="12" idx="1"/>
          </p:cNvCxnSpPr>
          <p:nvPr/>
        </p:nvCxnSpPr>
        <p:spPr>
          <a:xfrm>
            <a:off x="2257885" y="3389179"/>
            <a:ext cx="411431" cy="93495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p:cNvCxnSpPr>
            <a:stCxn id="17" idx="3"/>
            <a:endCxn id="16" idx="1"/>
          </p:cNvCxnSpPr>
          <p:nvPr/>
        </p:nvCxnSpPr>
        <p:spPr>
          <a:xfrm flipV="1">
            <a:off x="2257884" y="1904257"/>
            <a:ext cx="528744" cy="148492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9" name="Curved Connector 28"/>
          <p:cNvCxnSpPr>
            <a:stCxn id="17" idx="3"/>
            <a:endCxn id="9" idx="1"/>
          </p:cNvCxnSpPr>
          <p:nvPr/>
        </p:nvCxnSpPr>
        <p:spPr>
          <a:xfrm>
            <a:off x="2257885" y="3389179"/>
            <a:ext cx="387141" cy="205961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p:cNvCxnSpPr>
            <a:stCxn id="17" idx="3"/>
          </p:cNvCxnSpPr>
          <p:nvPr/>
        </p:nvCxnSpPr>
        <p:spPr>
          <a:xfrm flipV="1">
            <a:off x="2257885" y="2939447"/>
            <a:ext cx="422957" cy="44973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5" name="Shape 204"/>
          <p:cNvSpPr/>
          <p:nvPr/>
        </p:nvSpPr>
        <p:spPr>
          <a:xfrm>
            <a:off x="1034634" y="4182698"/>
            <a:ext cx="1292499"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1400" b="1">
                <a:latin typeface="Calibri"/>
                <a:ea typeface="Calibri"/>
                <a:cs typeface="Calibri"/>
                <a:sym typeface="Calibri"/>
              </a:defRPr>
            </a:lvl1pPr>
          </a:lstStyle>
          <a:p>
            <a:pPr lvl="0" algn="ctr">
              <a:defRPr sz="1800" b="0"/>
            </a:pPr>
            <a:r>
              <a:rPr lang="en-US" altLang="zh-CN" sz="2000" dirty="0">
                <a:latin typeface="+mn-lt"/>
              </a:rPr>
              <a:t>Knowledge</a:t>
            </a:r>
            <a:r>
              <a:rPr lang="zh-CN" altLang="en-US" sz="2000" dirty="0">
                <a:latin typeface="+mn-lt"/>
              </a:rPr>
              <a:t> </a:t>
            </a:r>
            <a:r>
              <a:rPr lang="en-US" altLang="zh-CN" sz="2000" dirty="0">
                <a:latin typeface="+mn-lt"/>
              </a:rPr>
              <a:t>Bases</a:t>
            </a:r>
            <a:endParaRPr sz="2000" dirty="0">
              <a:latin typeface="+mn-lt"/>
            </a:endParaRPr>
          </a:p>
        </p:txBody>
      </p:sp>
      <p:sp>
        <p:nvSpPr>
          <p:cNvPr id="36" name="TextBox 35"/>
          <p:cNvSpPr txBox="1"/>
          <p:nvPr/>
        </p:nvSpPr>
        <p:spPr>
          <a:xfrm>
            <a:off x="796781" y="6285339"/>
            <a:ext cx="11026608" cy="400110"/>
          </a:xfrm>
          <a:prstGeom prst="rect">
            <a:avLst/>
          </a:prstGeom>
          <a:noFill/>
        </p:spPr>
        <p:txBody>
          <a:bodyPr wrap="none" rtlCol="0">
            <a:spAutoFit/>
          </a:bodyPr>
          <a:lstStyle/>
          <a:p>
            <a:r>
              <a:rPr lang="en-US" altLang="zh-CN" sz="2000" dirty="0"/>
              <a:t>X. Ren</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sz="2000" i="1" dirty="0" err="1"/>
              <a:t>CoType</a:t>
            </a:r>
            <a:r>
              <a:rPr lang="en-US" sz="2000" i="1" dirty="0"/>
              <a:t>: Joint Extraction of Typed Entities and Relations with Knowledge Bases</a:t>
            </a:r>
            <a:r>
              <a:rPr lang="en-US" sz="2000" dirty="0"/>
              <a:t>.</a:t>
            </a:r>
            <a:r>
              <a:rPr lang="zh-CN" altLang="en-US" sz="2000" dirty="0"/>
              <a:t> </a:t>
            </a:r>
            <a:r>
              <a:rPr lang="en-US" altLang="zh-CN" sz="2000" dirty="0"/>
              <a:t>WWW,</a:t>
            </a:r>
            <a:r>
              <a:rPr lang="zh-CN" altLang="en-US" sz="2000" dirty="0"/>
              <a:t> </a:t>
            </a:r>
            <a:r>
              <a:rPr lang="en-US" altLang="zh-CN" sz="2000" dirty="0"/>
              <a:t>2017.</a:t>
            </a:r>
            <a:endParaRPr lang="en-US" sz="2000" dirty="0"/>
          </a:p>
        </p:txBody>
      </p:sp>
      <p:sp>
        <p:nvSpPr>
          <p:cNvPr id="38" name="Rounded Rectangle 37"/>
          <p:cNvSpPr/>
          <p:nvPr/>
        </p:nvSpPr>
        <p:spPr>
          <a:xfrm>
            <a:off x="5804373" y="1545609"/>
            <a:ext cx="3618257" cy="993226"/>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355850">
              <a:lnSpc>
                <a:spcPct val="90000"/>
              </a:lnSpc>
              <a:spcBef>
                <a:spcPct val="0"/>
              </a:spcBef>
              <a:spcAft>
                <a:spcPct val="35000"/>
              </a:spcAft>
            </a:pPr>
            <a:r>
              <a:rPr lang="en-US" altLang="zh-CN" sz="2000" dirty="0">
                <a:ea typeface="Helvetica" charset="0"/>
                <a:cs typeface="Helvetica" charset="0"/>
              </a:rPr>
              <a:t>1.</a:t>
            </a:r>
            <a:r>
              <a:rPr lang="zh-CN" altLang="en-US" sz="2000" dirty="0">
                <a:ea typeface="Helvetica" charset="0"/>
                <a:cs typeface="Helvetica" charset="0"/>
              </a:rPr>
              <a:t> </a:t>
            </a:r>
            <a:r>
              <a:rPr lang="en-US" altLang="zh-CN" sz="2000" dirty="0">
                <a:ea typeface="Helvetica" charset="0"/>
                <a:cs typeface="Helvetica" charset="0"/>
              </a:rPr>
              <a:t>Data-driven</a:t>
            </a:r>
            <a:r>
              <a:rPr lang="zh-CN" altLang="en-US" sz="2000" dirty="0">
                <a:ea typeface="Helvetica" charset="0"/>
                <a:cs typeface="Helvetica" charset="0"/>
              </a:rPr>
              <a:t> </a:t>
            </a:r>
            <a:r>
              <a:rPr lang="en-US" altLang="zh-CN" sz="2000" dirty="0">
                <a:ea typeface="Helvetica" charset="0"/>
                <a:cs typeface="Helvetica" charset="0"/>
              </a:rPr>
              <a:t>detection</a:t>
            </a:r>
            <a:r>
              <a:rPr lang="zh-CN" altLang="en-US" sz="2000" dirty="0">
                <a:ea typeface="Helvetica" charset="0"/>
                <a:cs typeface="Helvetica" charset="0"/>
              </a:rPr>
              <a:t> </a:t>
            </a:r>
            <a:r>
              <a:rPr lang="en-US" altLang="zh-CN" sz="2000" dirty="0">
                <a:ea typeface="Helvetica" charset="0"/>
                <a:cs typeface="Helvetica" charset="0"/>
              </a:rPr>
              <a:t>of</a:t>
            </a:r>
            <a:r>
              <a:rPr lang="zh-CN" altLang="en-US" sz="2000" dirty="0">
                <a:ea typeface="Helvetica" charset="0"/>
                <a:cs typeface="Helvetica" charset="0"/>
              </a:rPr>
              <a:t> </a:t>
            </a:r>
            <a:r>
              <a:rPr lang="en-US" altLang="zh-CN" sz="2000" dirty="0">
                <a:ea typeface="Helvetica" charset="0"/>
                <a:cs typeface="Helvetica" charset="0"/>
              </a:rPr>
              <a:t>entity</a:t>
            </a:r>
            <a:r>
              <a:rPr lang="zh-CN" altLang="en-US" sz="2000" dirty="0">
                <a:ea typeface="Helvetica" charset="0"/>
                <a:cs typeface="Helvetica" charset="0"/>
              </a:rPr>
              <a:t> </a:t>
            </a:r>
            <a:r>
              <a:rPr lang="en-US" altLang="zh-CN" sz="2000" dirty="0">
                <a:ea typeface="Helvetica" charset="0"/>
                <a:cs typeface="Helvetica" charset="0"/>
              </a:rPr>
              <a:t>and</a:t>
            </a:r>
            <a:r>
              <a:rPr lang="zh-CN" altLang="en-US" sz="2000" dirty="0">
                <a:ea typeface="Helvetica" charset="0"/>
                <a:cs typeface="Helvetica" charset="0"/>
              </a:rPr>
              <a:t> </a:t>
            </a:r>
            <a:r>
              <a:rPr lang="en-US" altLang="zh-CN" sz="2000" dirty="0">
                <a:ea typeface="Helvetica" charset="0"/>
                <a:cs typeface="Helvetica" charset="0"/>
              </a:rPr>
              <a:t>relation</a:t>
            </a:r>
            <a:r>
              <a:rPr lang="zh-CN" altLang="en-US" sz="2000" dirty="0">
                <a:ea typeface="Helvetica" charset="0"/>
                <a:cs typeface="Helvetica" charset="0"/>
              </a:rPr>
              <a:t> </a:t>
            </a:r>
            <a:r>
              <a:rPr lang="en-US" altLang="zh-CN" sz="2000" dirty="0">
                <a:ea typeface="Helvetica" charset="0"/>
                <a:cs typeface="Helvetica" charset="0"/>
              </a:rPr>
              <a:t>mentions</a:t>
            </a:r>
            <a:endParaRPr lang="en-US" sz="2000" dirty="0">
              <a:ea typeface="Helvetica" charset="0"/>
              <a:cs typeface="Helvetica" charset="0"/>
            </a:endParaRPr>
          </a:p>
        </p:txBody>
      </p:sp>
      <p:sp>
        <p:nvSpPr>
          <p:cNvPr id="23" name="TextBox 22"/>
          <p:cNvSpPr txBox="1"/>
          <p:nvPr/>
        </p:nvSpPr>
        <p:spPr>
          <a:xfrm>
            <a:off x="5727622" y="2551228"/>
            <a:ext cx="3813952" cy="707886"/>
          </a:xfrm>
          <a:prstGeom prst="rect">
            <a:avLst/>
          </a:prstGeom>
          <a:solidFill>
            <a:schemeClr val="bg1"/>
          </a:solidFill>
          <a:ln>
            <a:solidFill>
              <a:schemeClr val="tx1">
                <a:lumMod val="65000"/>
                <a:lumOff val="35000"/>
              </a:schemeClr>
            </a:solidFill>
          </a:ln>
        </p:spPr>
        <p:txBody>
          <a:bodyPr wrap="square" rtlCol="0">
            <a:spAutoFit/>
          </a:bodyPr>
          <a:lstStyle/>
          <a:p>
            <a:pPr marL="342900" indent="-342900">
              <a:buFont typeface="Arial" charset="0"/>
              <a:buChar char="•"/>
            </a:pPr>
            <a:r>
              <a:rPr lang="en-US" altLang="zh-CN" sz="2000" dirty="0"/>
              <a:t>Data-driven</a:t>
            </a:r>
            <a:r>
              <a:rPr lang="zh-CN" altLang="en-US" sz="2000" dirty="0"/>
              <a:t> </a:t>
            </a:r>
            <a:r>
              <a:rPr lang="en-US" altLang="zh-CN" sz="2000" dirty="0"/>
              <a:t>text</a:t>
            </a:r>
            <a:r>
              <a:rPr lang="zh-CN" altLang="en-US" sz="2000" dirty="0"/>
              <a:t> </a:t>
            </a:r>
            <a:r>
              <a:rPr lang="en-US" altLang="zh-CN" sz="2000" dirty="0"/>
              <a:t>segmentation</a:t>
            </a:r>
          </a:p>
          <a:p>
            <a:pPr marL="342900" indent="-342900">
              <a:buFont typeface="Arial" charset="0"/>
              <a:buChar char="•"/>
            </a:pPr>
            <a:r>
              <a:rPr lang="en-US" altLang="zh-CN" sz="2000" dirty="0"/>
              <a:t>POS</a:t>
            </a:r>
            <a:r>
              <a:rPr lang="zh-CN" altLang="en-US" sz="2000" dirty="0"/>
              <a:t> </a:t>
            </a:r>
            <a:r>
              <a:rPr lang="en-US" altLang="zh-CN" sz="2000" dirty="0"/>
              <a:t>pattern</a:t>
            </a:r>
            <a:r>
              <a:rPr lang="zh-CN" altLang="en-US" sz="2000" dirty="0"/>
              <a:t> </a:t>
            </a:r>
            <a:r>
              <a:rPr lang="en-US" altLang="zh-CN" sz="2000" dirty="0"/>
              <a:t>learning</a:t>
            </a:r>
            <a:r>
              <a:rPr lang="zh-CN" altLang="en-US" sz="2000" dirty="0"/>
              <a:t> </a:t>
            </a:r>
            <a:r>
              <a:rPr lang="en-US" altLang="zh-CN" sz="2000" dirty="0"/>
              <a:t>from</a:t>
            </a:r>
            <a:r>
              <a:rPr lang="zh-CN" altLang="en-US" sz="2000" dirty="0"/>
              <a:t> </a:t>
            </a:r>
            <a:r>
              <a:rPr lang="en-US" altLang="zh-CN" sz="2000" dirty="0"/>
              <a:t>KBs</a:t>
            </a:r>
          </a:p>
        </p:txBody>
      </p:sp>
      <p:sp>
        <p:nvSpPr>
          <p:cNvPr id="39" name="Rounded Rectangle 38"/>
          <p:cNvSpPr/>
          <p:nvPr/>
        </p:nvSpPr>
        <p:spPr>
          <a:xfrm>
            <a:off x="5885635" y="4003211"/>
            <a:ext cx="3618257" cy="944218"/>
          </a:xfrm>
          <a:prstGeom prst="roundRect">
            <a:avLst/>
          </a:prstGeom>
          <a:ln w="571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355850">
              <a:lnSpc>
                <a:spcPct val="90000"/>
              </a:lnSpc>
              <a:spcBef>
                <a:spcPct val="0"/>
              </a:spcBef>
              <a:spcAft>
                <a:spcPct val="35000"/>
              </a:spcAft>
            </a:pPr>
            <a:r>
              <a:rPr lang="en-US" altLang="zh-CN" sz="2000" dirty="0">
                <a:ea typeface="Helvetica" charset="0"/>
                <a:cs typeface="Helvetica" charset="0"/>
              </a:rPr>
              <a:t>2.</a:t>
            </a:r>
            <a:r>
              <a:rPr lang="zh-CN" altLang="en-US" sz="2000" dirty="0">
                <a:ea typeface="Helvetica" charset="0"/>
                <a:cs typeface="Helvetica" charset="0"/>
              </a:rPr>
              <a:t> </a:t>
            </a:r>
            <a:r>
              <a:rPr lang="en-US" altLang="zh-CN" sz="2000" dirty="0">
                <a:ea typeface="Helvetica" charset="0"/>
                <a:cs typeface="Helvetica" charset="0"/>
              </a:rPr>
              <a:t>Joint</a:t>
            </a:r>
            <a:r>
              <a:rPr lang="zh-CN" altLang="en-US" sz="2000" dirty="0">
                <a:ea typeface="Helvetica" charset="0"/>
                <a:cs typeface="Helvetica" charset="0"/>
              </a:rPr>
              <a:t> </a:t>
            </a:r>
            <a:r>
              <a:rPr lang="en-US" altLang="zh-CN" sz="2000" dirty="0">
                <a:ea typeface="Helvetica" charset="0"/>
                <a:cs typeface="Helvetica" charset="0"/>
              </a:rPr>
              <a:t>typing</a:t>
            </a:r>
            <a:r>
              <a:rPr lang="zh-CN" altLang="en-US" sz="2000" dirty="0">
                <a:ea typeface="Helvetica" charset="0"/>
                <a:cs typeface="Helvetica" charset="0"/>
              </a:rPr>
              <a:t> </a:t>
            </a:r>
            <a:r>
              <a:rPr lang="en-US" altLang="zh-CN" sz="2000" dirty="0">
                <a:ea typeface="Helvetica" charset="0"/>
                <a:cs typeface="Helvetica" charset="0"/>
              </a:rPr>
              <a:t>of</a:t>
            </a:r>
            <a:r>
              <a:rPr lang="zh-CN" altLang="en-US" sz="2000" dirty="0">
                <a:ea typeface="Helvetica" charset="0"/>
                <a:cs typeface="Helvetica" charset="0"/>
              </a:rPr>
              <a:t> </a:t>
            </a:r>
            <a:r>
              <a:rPr lang="en-US" altLang="zh-CN" sz="2000" dirty="0">
                <a:ea typeface="Helvetica" charset="0"/>
                <a:cs typeface="Helvetica" charset="0"/>
              </a:rPr>
              <a:t>entity</a:t>
            </a:r>
            <a:r>
              <a:rPr lang="zh-CN" altLang="en-US" sz="2000" dirty="0">
                <a:ea typeface="Helvetica" charset="0"/>
                <a:cs typeface="Helvetica" charset="0"/>
              </a:rPr>
              <a:t> </a:t>
            </a:r>
            <a:r>
              <a:rPr lang="en-US" altLang="zh-CN" sz="2000" dirty="0">
                <a:ea typeface="Helvetica" charset="0"/>
                <a:cs typeface="Helvetica" charset="0"/>
              </a:rPr>
              <a:t>and</a:t>
            </a:r>
            <a:r>
              <a:rPr lang="zh-CN" altLang="en-US" sz="2000" dirty="0">
                <a:ea typeface="Helvetica" charset="0"/>
                <a:cs typeface="Helvetica" charset="0"/>
              </a:rPr>
              <a:t> </a:t>
            </a:r>
            <a:r>
              <a:rPr lang="en-US" altLang="zh-CN" sz="2000" dirty="0">
                <a:ea typeface="Helvetica" charset="0"/>
                <a:cs typeface="Helvetica" charset="0"/>
              </a:rPr>
              <a:t>relation</a:t>
            </a:r>
            <a:r>
              <a:rPr lang="zh-CN" altLang="en-US" sz="2000" dirty="0">
                <a:ea typeface="Helvetica" charset="0"/>
                <a:cs typeface="Helvetica" charset="0"/>
              </a:rPr>
              <a:t> </a:t>
            </a:r>
            <a:r>
              <a:rPr lang="en-US" altLang="zh-CN" sz="2000" dirty="0">
                <a:ea typeface="Helvetica" charset="0"/>
                <a:cs typeface="Helvetica" charset="0"/>
              </a:rPr>
              <a:t>mentions</a:t>
            </a:r>
            <a:endParaRPr lang="en-US" sz="2000" dirty="0">
              <a:ea typeface="Helvetica" charset="0"/>
              <a:cs typeface="Helvetica" charset="0"/>
            </a:endParaRPr>
          </a:p>
        </p:txBody>
      </p:sp>
    </p:spTree>
    <p:extLst>
      <p:ext uri="{BB962C8B-B14F-4D97-AF65-F5344CB8AC3E}">
        <p14:creationId xmlns:p14="http://schemas.microsoft.com/office/powerpoint/2010/main" val="1907488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1" y="221676"/>
            <a:ext cx="12570691" cy="738909"/>
          </a:xfrm>
        </p:spPr>
        <p:txBody>
          <a:bodyPr anchor="t">
            <a:noAutofit/>
          </a:bodyPr>
          <a:lstStyle/>
          <a:p>
            <a:r>
              <a:rPr lang="en-US" altLang="zh-CN" sz="3900" dirty="0" err="1"/>
              <a:t>CoType</a:t>
            </a:r>
            <a:r>
              <a:rPr lang="en-US" altLang="zh-CN" sz="3900" dirty="0"/>
              <a:t>:</a:t>
            </a:r>
            <a:r>
              <a:rPr lang="zh-CN" altLang="en-US" sz="3900" dirty="0"/>
              <a:t> </a:t>
            </a:r>
            <a:r>
              <a:rPr lang="en-US" altLang="zh-CN" sz="3900" dirty="0"/>
              <a:t>Co-Embedding</a:t>
            </a:r>
            <a:r>
              <a:rPr lang="zh-CN" altLang="en-US" sz="3900" dirty="0"/>
              <a:t> </a:t>
            </a:r>
            <a:r>
              <a:rPr lang="en-US" altLang="zh-CN" sz="3900" dirty="0"/>
              <a:t>for</a:t>
            </a:r>
            <a:r>
              <a:rPr lang="zh-CN" altLang="en-US" sz="3900" dirty="0"/>
              <a:t> </a:t>
            </a:r>
            <a:r>
              <a:rPr lang="en-US" altLang="zh-CN" sz="3900" dirty="0"/>
              <a:t>Typing</a:t>
            </a:r>
            <a:r>
              <a:rPr lang="zh-CN" altLang="en-US" sz="3900" dirty="0"/>
              <a:t> </a:t>
            </a:r>
            <a:r>
              <a:rPr lang="en-US" altLang="zh-CN" sz="3900" dirty="0"/>
              <a:t>Entities</a:t>
            </a:r>
            <a:r>
              <a:rPr lang="zh-CN" altLang="en-US" sz="3900" dirty="0"/>
              <a:t> </a:t>
            </a:r>
            <a:r>
              <a:rPr lang="en-US" altLang="zh-CN" sz="3900" dirty="0"/>
              <a:t>and</a:t>
            </a:r>
            <a:r>
              <a:rPr lang="zh-CN" altLang="en-US" sz="3900" dirty="0"/>
              <a:t> </a:t>
            </a:r>
            <a:r>
              <a:rPr lang="en-US" altLang="zh-CN" sz="3900" dirty="0"/>
              <a:t>Relations</a:t>
            </a:r>
            <a:endParaRPr lang="en-US" sz="3900" dirty="0"/>
          </a:p>
        </p:txBody>
      </p:sp>
      <p:sp>
        <p:nvSpPr>
          <p:cNvPr id="6" name="TextBox 5"/>
          <p:cNvSpPr txBox="1"/>
          <p:nvPr/>
        </p:nvSpPr>
        <p:spPr>
          <a:xfrm>
            <a:off x="946483" y="3780902"/>
            <a:ext cx="469232" cy="384721"/>
          </a:xfrm>
          <a:prstGeom prst="rect">
            <a:avLst/>
          </a:prstGeom>
          <a:solidFill>
            <a:schemeClr val="bg1"/>
          </a:solidFill>
          <a:ln w="25400">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p>
        </p:txBody>
      </p:sp>
      <p:sp>
        <p:nvSpPr>
          <p:cNvPr id="7" name="TextBox 6"/>
          <p:cNvSpPr txBox="1"/>
          <p:nvPr/>
        </p:nvSpPr>
        <p:spPr>
          <a:xfrm>
            <a:off x="10307053" y="3780902"/>
            <a:ext cx="469232" cy="384721"/>
          </a:xfrm>
          <a:prstGeom prst="rect">
            <a:avLst/>
          </a:prstGeom>
          <a:solidFill>
            <a:schemeClr val="bg1"/>
          </a:solidFill>
          <a:ln w="25400">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09" y="1118321"/>
            <a:ext cx="6505356" cy="55455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876" y="971385"/>
            <a:ext cx="4744017" cy="5692485"/>
          </a:xfrm>
          <a:prstGeom prst="rect">
            <a:avLst/>
          </a:prstGeom>
        </p:spPr>
      </p:pic>
      <p:cxnSp>
        <p:nvCxnSpPr>
          <p:cNvPr id="10" name="Straight Connector 9"/>
          <p:cNvCxnSpPr/>
          <p:nvPr/>
        </p:nvCxnSpPr>
        <p:spPr>
          <a:xfrm>
            <a:off x="7087892" y="1472331"/>
            <a:ext cx="0" cy="5113447"/>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Striped Right Arrow 10"/>
          <p:cNvSpPr/>
          <p:nvPr/>
        </p:nvSpPr>
        <p:spPr>
          <a:xfrm>
            <a:off x="6667339" y="3874904"/>
            <a:ext cx="819925" cy="619601"/>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205658" y="1670619"/>
            <a:ext cx="4654796" cy="338554"/>
          </a:xfrm>
          <a:prstGeom prst="rect">
            <a:avLst/>
          </a:prstGeom>
          <a:noFill/>
        </p:spPr>
        <p:txBody>
          <a:bodyPr wrap="square" rtlCol="0">
            <a:spAutoFit/>
          </a:bodyPr>
          <a:lstStyle/>
          <a:p>
            <a:r>
              <a:rPr lang="en-US" sz="1600" dirty="0">
                <a:latin typeface="Helvetica" charset="0"/>
                <a:ea typeface="Helvetica" charset="0"/>
                <a:cs typeface="Helvetica" charset="0"/>
              </a:rPr>
              <a:t>Object </a:t>
            </a:r>
            <a:r>
              <a:rPr lang="en-US" altLang="zh-CN" sz="1600" dirty="0">
                <a:latin typeface="Helvetica" charset="0"/>
                <a:ea typeface="Helvetica" charset="0"/>
                <a:cs typeface="Helvetica" charset="0"/>
              </a:rPr>
              <a:t>i</a:t>
            </a:r>
            <a:r>
              <a:rPr lang="en-US" sz="1600" dirty="0">
                <a:latin typeface="Helvetica" charset="0"/>
                <a:ea typeface="Helvetica" charset="0"/>
                <a:cs typeface="Helvetica" charset="0"/>
              </a:rPr>
              <a:t>nteractions in a </a:t>
            </a:r>
            <a:r>
              <a:rPr lang="en-US" altLang="zh-CN" sz="1600" dirty="0">
                <a:latin typeface="Helvetica" charset="0"/>
                <a:ea typeface="Helvetica" charset="0"/>
                <a:cs typeface="Helvetica" charset="0"/>
              </a:rPr>
              <a:t>h</a:t>
            </a:r>
            <a:r>
              <a:rPr lang="en-US" sz="1600" dirty="0">
                <a:latin typeface="Helvetica" charset="0"/>
                <a:ea typeface="Helvetica" charset="0"/>
                <a:cs typeface="Helvetica" charset="0"/>
              </a:rPr>
              <a:t>eterogeneous </a:t>
            </a:r>
            <a:r>
              <a:rPr lang="en-US" altLang="zh-CN" sz="1600" dirty="0">
                <a:latin typeface="Helvetica" charset="0"/>
                <a:ea typeface="Helvetica" charset="0"/>
                <a:cs typeface="Helvetica" charset="0"/>
              </a:rPr>
              <a:t>g</a:t>
            </a:r>
            <a:r>
              <a:rPr lang="en-US" sz="1600" dirty="0">
                <a:latin typeface="Helvetica" charset="0"/>
                <a:ea typeface="Helvetica" charset="0"/>
                <a:cs typeface="Helvetica" charset="0"/>
              </a:rPr>
              <a:t>raph</a:t>
            </a:r>
          </a:p>
        </p:txBody>
      </p:sp>
      <p:sp>
        <p:nvSpPr>
          <p:cNvPr id="13" name="TextBox 12"/>
          <p:cNvSpPr txBox="1"/>
          <p:nvPr/>
        </p:nvSpPr>
        <p:spPr>
          <a:xfrm>
            <a:off x="7097257" y="1667617"/>
            <a:ext cx="3302103" cy="338554"/>
          </a:xfrm>
          <a:prstGeom prst="rect">
            <a:avLst/>
          </a:prstGeom>
          <a:noFill/>
        </p:spPr>
        <p:txBody>
          <a:bodyPr wrap="square" rtlCol="0">
            <a:spAutoFit/>
          </a:bodyPr>
          <a:lstStyle/>
          <a:p>
            <a:r>
              <a:rPr lang="en-US" altLang="zh-CN" sz="1600" dirty="0">
                <a:latin typeface="Helvetica" charset="0"/>
                <a:ea typeface="Helvetica" charset="0"/>
                <a:cs typeface="Helvetica" charset="0"/>
              </a:rPr>
              <a:t>Low-dimensional</a:t>
            </a:r>
            <a:r>
              <a:rPr lang="zh-CN" altLang="en-US" sz="1600" dirty="0">
                <a:latin typeface="Helvetica" charset="0"/>
                <a:ea typeface="Helvetica" charset="0"/>
                <a:cs typeface="Helvetica" charset="0"/>
              </a:rPr>
              <a:t> </a:t>
            </a:r>
            <a:r>
              <a:rPr lang="en-US" altLang="zh-CN" sz="1600" dirty="0">
                <a:latin typeface="Helvetica" charset="0"/>
                <a:ea typeface="Helvetica" charset="0"/>
                <a:cs typeface="Helvetica" charset="0"/>
              </a:rPr>
              <a:t>vector</a:t>
            </a:r>
            <a:r>
              <a:rPr lang="zh-CN" altLang="en-US" sz="1600" dirty="0">
                <a:latin typeface="Helvetica" charset="0"/>
                <a:ea typeface="Helvetica" charset="0"/>
                <a:cs typeface="Helvetica" charset="0"/>
              </a:rPr>
              <a:t> </a:t>
            </a:r>
            <a:r>
              <a:rPr lang="en-US" altLang="zh-CN" sz="1600" dirty="0">
                <a:latin typeface="Helvetica" charset="0"/>
                <a:ea typeface="Helvetica" charset="0"/>
                <a:cs typeface="Helvetica" charset="0"/>
              </a:rPr>
              <a:t>spaces</a:t>
            </a:r>
            <a:endParaRPr lang="en-US" sz="1600" dirty="0">
              <a:latin typeface="Helvetica" charset="0"/>
              <a:ea typeface="Helvetica" charset="0"/>
              <a:cs typeface="Helvetica" charset="0"/>
            </a:endParaRPr>
          </a:p>
        </p:txBody>
      </p:sp>
    </p:spTree>
    <p:extLst>
      <p:ext uri="{BB962C8B-B14F-4D97-AF65-F5344CB8AC3E}">
        <p14:creationId xmlns:p14="http://schemas.microsoft.com/office/powerpoint/2010/main" val="3699282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CN" sz="4000" dirty="0"/>
              <a:t>Modeling</a:t>
            </a:r>
            <a:r>
              <a:rPr lang="zh-CN" altLang="en-US" sz="4000" dirty="0"/>
              <a:t> </a:t>
            </a:r>
            <a:r>
              <a:rPr lang="en-US" altLang="zh-CN" sz="4000" dirty="0"/>
              <a:t>Mention-Feature</a:t>
            </a:r>
            <a:r>
              <a:rPr lang="zh-CN" altLang="en-US" sz="4000" dirty="0"/>
              <a:t> </a:t>
            </a:r>
            <a:r>
              <a:rPr lang="en-US" altLang="zh-CN" sz="4000" dirty="0"/>
              <a:t>Co-Occurrences</a:t>
            </a:r>
            <a:endParaRPr lang="en-US" sz="4000" dirty="0"/>
          </a:p>
        </p:txBody>
      </p:sp>
      <p:sp>
        <p:nvSpPr>
          <p:cNvPr id="23" name="Content Placeholder 5"/>
          <p:cNvSpPr>
            <a:spLocks noGrp="1"/>
          </p:cNvSpPr>
          <p:nvPr>
            <p:ph idx="1"/>
          </p:nvPr>
        </p:nvSpPr>
        <p:spPr>
          <a:xfrm>
            <a:off x="545990" y="1247247"/>
            <a:ext cx="6332619" cy="1274178"/>
          </a:xfrm>
        </p:spPr>
        <p:txBody>
          <a:bodyPr>
            <a:normAutofit/>
          </a:bodyPr>
          <a:lstStyle/>
          <a:p>
            <a:r>
              <a:rPr lang="en-US" altLang="zh-CN" sz="2400" dirty="0">
                <a:solidFill>
                  <a:srgbClr val="0070C0"/>
                </a:solidFill>
              </a:rPr>
              <a:t>Second-order</a:t>
            </a:r>
            <a:r>
              <a:rPr lang="zh-CN" altLang="en-US" sz="2400" dirty="0">
                <a:solidFill>
                  <a:srgbClr val="0070C0"/>
                </a:solidFill>
              </a:rPr>
              <a:t> </a:t>
            </a:r>
            <a:r>
              <a:rPr lang="en-US" altLang="zh-CN" sz="2400" dirty="0">
                <a:solidFill>
                  <a:srgbClr val="0070C0"/>
                </a:solidFill>
              </a:rPr>
              <a:t>Proximity</a:t>
            </a:r>
            <a:endParaRPr lang="en-US" sz="2400" dirty="0"/>
          </a:p>
          <a:p>
            <a:pPr lvl="1"/>
            <a:r>
              <a:rPr lang="en-US" altLang="zh-CN" sz="2400" dirty="0"/>
              <a:t>Mentions</a:t>
            </a:r>
            <a:r>
              <a:rPr lang="zh-CN" altLang="en-US" sz="2400" dirty="0"/>
              <a:t> </a:t>
            </a:r>
            <a:r>
              <a:rPr lang="en-US" sz="2400" dirty="0"/>
              <a:t>with similar distributions over</a:t>
            </a:r>
            <a:r>
              <a:rPr lang="zh-CN" altLang="en-US" sz="2400" dirty="0"/>
              <a:t> </a:t>
            </a:r>
            <a:r>
              <a:rPr lang="en-US" altLang="zh-CN" sz="2400" dirty="0"/>
              <a:t>text</a:t>
            </a:r>
            <a:r>
              <a:rPr lang="en-US" sz="2400" dirty="0"/>
              <a:t> </a:t>
            </a:r>
            <a:r>
              <a:rPr lang="en-US" altLang="zh-CN" sz="2400" dirty="0"/>
              <a:t>features</a:t>
            </a:r>
            <a:r>
              <a:rPr lang="zh-CN" altLang="en-US" sz="2400" dirty="0"/>
              <a:t> </a:t>
            </a:r>
            <a:r>
              <a:rPr lang="en-US" altLang="zh-CN" sz="2400" dirty="0"/>
              <a:t>should</a:t>
            </a:r>
            <a:r>
              <a:rPr lang="zh-CN" altLang="en-US" sz="2400" dirty="0"/>
              <a:t> </a:t>
            </a:r>
            <a:r>
              <a:rPr lang="en-US" altLang="zh-CN" sz="2400" dirty="0"/>
              <a:t>have</a:t>
            </a:r>
            <a:r>
              <a:rPr lang="zh-CN" altLang="en-US" sz="2400" dirty="0"/>
              <a:t> </a:t>
            </a:r>
            <a:r>
              <a:rPr lang="en-US" altLang="zh-CN" sz="2400" dirty="0"/>
              <a:t>similar</a:t>
            </a:r>
            <a:r>
              <a:rPr lang="zh-CN" altLang="en-US" sz="2400" dirty="0"/>
              <a:t> </a:t>
            </a:r>
            <a:r>
              <a:rPr lang="en-US" altLang="zh-CN" sz="2400" dirty="0"/>
              <a:t>types</a:t>
            </a:r>
            <a:endParaRPr lang="en-US" sz="2400" dirty="0"/>
          </a:p>
        </p:txBody>
      </p:sp>
      <p:sp>
        <p:nvSpPr>
          <p:cNvPr id="24" name="TextBox 23"/>
          <p:cNvSpPr txBox="1"/>
          <p:nvPr/>
        </p:nvSpPr>
        <p:spPr>
          <a:xfrm>
            <a:off x="7852820" y="1438895"/>
            <a:ext cx="2495182" cy="1107996"/>
          </a:xfrm>
          <a:prstGeom prst="rect">
            <a:avLst/>
          </a:prstGeom>
          <a:noFill/>
        </p:spPr>
        <p:txBody>
          <a:bodyPr wrap="square" rtlCol="0">
            <a:spAutoFit/>
          </a:bodyPr>
          <a:lstStyle/>
          <a:p>
            <a:r>
              <a:rPr lang="en-US" sz="2200" dirty="0">
                <a:solidFill>
                  <a:schemeClr val="tx1">
                    <a:lumMod val="75000"/>
                    <a:lumOff val="25000"/>
                  </a:schemeClr>
                </a:solidFill>
              </a:rPr>
              <a:t>Vertex </a:t>
            </a:r>
            <a:r>
              <a:rPr lang="en-US" altLang="zh-CN" sz="2000" b="1" dirty="0">
                <a:latin typeface="Helvetica" charset="0"/>
                <a:ea typeface="Helvetica" charset="0"/>
                <a:cs typeface="Helvetica" charset="0"/>
              </a:rPr>
              <a:t>m</a:t>
            </a:r>
            <a:r>
              <a:rPr lang="en-US" altLang="zh-CN" sz="2400" b="1" baseline="-25000" dirty="0">
                <a:latin typeface="Helvetica" charset="0"/>
                <a:ea typeface="Helvetica" charset="0"/>
                <a:cs typeface="Helvetica" charset="0"/>
              </a:rPr>
              <a:t>i</a:t>
            </a:r>
            <a:r>
              <a:rPr lang="en-US" sz="2000" dirty="0">
                <a:solidFill>
                  <a:schemeClr val="tx1">
                    <a:lumMod val="75000"/>
                    <a:lumOff val="25000"/>
                  </a:schemeClr>
                </a:solidFill>
              </a:rPr>
              <a:t> </a:t>
            </a:r>
            <a:r>
              <a:rPr lang="en-US" sz="2200" dirty="0">
                <a:solidFill>
                  <a:schemeClr val="tx1">
                    <a:lumMod val="75000"/>
                    <a:lumOff val="25000"/>
                  </a:schemeClr>
                </a:solidFill>
              </a:rPr>
              <a:t>and </a:t>
            </a:r>
            <a:r>
              <a:rPr lang="en-US" altLang="zh-CN" sz="2000" b="1" dirty="0" err="1">
                <a:latin typeface="Helvetica" charset="0"/>
                <a:ea typeface="Helvetica" charset="0"/>
                <a:cs typeface="Helvetica" charset="0"/>
              </a:rPr>
              <a:t>m</a:t>
            </a:r>
            <a:r>
              <a:rPr lang="en-US" altLang="zh-CN" sz="2400" b="1" baseline="-25000" dirty="0" err="1">
                <a:latin typeface="Helvetica" charset="0"/>
                <a:ea typeface="Helvetica" charset="0"/>
                <a:cs typeface="Helvetica" charset="0"/>
              </a:rPr>
              <a:t>j</a:t>
            </a:r>
            <a:r>
              <a:rPr lang="zh-CN" altLang="en-US" sz="2400" b="1" baseline="-25000" dirty="0">
                <a:latin typeface="Helvetica" charset="0"/>
                <a:ea typeface="Helvetica" charset="0"/>
                <a:cs typeface="Helvetica" charset="0"/>
              </a:rPr>
              <a:t> </a:t>
            </a:r>
            <a:r>
              <a:rPr lang="en-US" sz="2200" dirty="0">
                <a:solidFill>
                  <a:schemeClr val="tx1">
                    <a:lumMod val="75000"/>
                    <a:lumOff val="25000"/>
                  </a:schemeClr>
                </a:solidFill>
              </a:rPr>
              <a:t>have a large</a:t>
            </a:r>
            <a:r>
              <a:rPr lang="zh-CN" altLang="en-US" sz="2200" dirty="0">
                <a:solidFill>
                  <a:schemeClr val="tx1">
                    <a:lumMod val="75000"/>
                    <a:lumOff val="25000"/>
                  </a:schemeClr>
                </a:solidFill>
              </a:rPr>
              <a:t> </a:t>
            </a:r>
            <a:r>
              <a:rPr lang="en-US" sz="2200" dirty="0">
                <a:solidFill>
                  <a:schemeClr val="tx1">
                    <a:lumMod val="75000"/>
                    <a:lumOff val="25000"/>
                  </a:schemeClr>
                </a:solidFill>
              </a:rPr>
              <a:t>second-order proximity</a:t>
            </a:r>
          </a:p>
        </p:txBody>
      </p:sp>
      <p:cxnSp>
        <p:nvCxnSpPr>
          <p:cNvPr id="25" name="Straight Arrow Connector 24"/>
          <p:cNvCxnSpPr>
            <a:stCxn id="32" idx="0"/>
            <a:endCxn id="35" idx="2"/>
          </p:cNvCxnSpPr>
          <p:nvPr/>
        </p:nvCxnSpPr>
        <p:spPr>
          <a:xfrm flipV="1">
            <a:off x="5863417" y="4310403"/>
            <a:ext cx="66848" cy="1076771"/>
          </a:xfrm>
          <a:prstGeom prst="straightConnector1">
            <a:avLst/>
          </a:prstGeom>
          <a:ln w="107950">
            <a:solidFill>
              <a:schemeClr val="accent4"/>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2" idx="0"/>
            <a:endCxn id="36" idx="2"/>
          </p:cNvCxnSpPr>
          <p:nvPr/>
        </p:nvCxnSpPr>
        <p:spPr>
          <a:xfrm flipV="1">
            <a:off x="5863417" y="4318272"/>
            <a:ext cx="3114026" cy="1068902"/>
          </a:xfrm>
          <a:prstGeom prst="straightConnector1">
            <a:avLst/>
          </a:prstGeom>
          <a:ln w="107950">
            <a:solidFill>
              <a:schemeClr val="accent4"/>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3" idx="0"/>
            <a:endCxn id="36" idx="2"/>
          </p:cNvCxnSpPr>
          <p:nvPr/>
        </p:nvCxnSpPr>
        <p:spPr>
          <a:xfrm flipH="1" flipV="1">
            <a:off x="8977443" y="4318272"/>
            <a:ext cx="66135" cy="612130"/>
          </a:xfrm>
          <a:prstGeom prst="straightConnector1">
            <a:avLst/>
          </a:prstGeom>
          <a:ln w="41275">
            <a:solidFill>
              <a:schemeClr val="accent4">
                <a:lumMod val="40000"/>
                <a:lumOff val="60000"/>
              </a:schemeClr>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4" idx="0"/>
            <a:endCxn id="35" idx="2"/>
          </p:cNvCxnSpPr>
          <p:nvPr/>
        </p:nvCxnSpPr>
        <p:spPr>
          <a:xfrm flipH="1" flipV="1">
            <a:off x="5930265" y="4310403"/>
            <a:ext cx="1751802" cy="1119578"/>
          </a:xfrm>
          <a:prstGeom prst="straightConnector1">
            <a:avLst/>
          </a:prstGeom>
          <a:ln w="41275">
            <a:solidFill>
              <a:schemeClr val="accent4">
                <a:lumMod val="40000"/>
                <a:lumOff val="60000"/>
              </a:schemeClr>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1" idx="7"/>
            <a:endCxn id="35" idx="2"/>
          </p:cNvCxnSpPr>
          <p:nvPr/>
        </p:nvCxnSpPr>
        <p:spPr>
          <a:xfrm flipV="1">
            <a:off x="5476855" y="4310403"/>
            <a:ext cx="453410" cy="449526"/>
          </a:xfrm>
          <a:prstGeom prst="straightConnector1">
            <a:avLst/>
          </a:prstGeom>
          <a:ln w="82550">
            <a:solidFill>
              <a:schemeClr val="accent4">
                <a:lumMod val="60000"/>
                <a:lumOff val="40000"/>
              </a:schemeClr>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1" idx="7"/>
            <a:endCxn id="36" idx="2"/>
          </p:cNvCxnSpPr>
          <p:nvPr/>
        </p:nvCxnSpPr>
        <p:spPr>
          <a:xfrm flipV="1">
            <a:off x="5476855" y="4318272"/>
            <a:ext cx="3500588" cy="441657"/>
          </a:xfrm>
          <a:prstGeom prst="straightConnector1">
            <a:avLst/>
          </a:prstGeom>
          <a:ln w="82550">
            <a:solidFill>
              <a:schemeClr val="accent4">
                <a:lumMod val="60000"/>
                <a:lumOff val="40000"/>
              </a:schemeClr>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167846" y="4627655"/>
            <a:ext cx="1533599" cy="903222"/>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mj-lt"/>
              </a:rPr>
              <a:t>TKN_</a:t>
            </a:r>
          </a:p>
          <a:p>
            <a:pPr algn="ctr"/>
            <a:r>
              <a:rPr lang="en-US" altLang="zh-CN" sz="1600" dirty="0">
                <a:solidFill>
                  <a:schemeClr val="tx1"/>
                </a:solidFill>
                <a:latin typeface="+mj-lt"/>
              </a:rPr>
              <a:t>Trump</a:t>
            </a:r>
            <a:endParaRPr lang="en-US" sz="1600" dirty="0">
              <a:solidFill>
                <a:schemeClr val="tx1"/>
              </a:solidFill>
              <a:latin typeface="+mj-lt"/>
            </a:endParaRPr>
          </a:p>
        </p:txBody>
      </p:sp>
      <p:sp>
        <p:nvSpPr>
          <p:cNvPr id="32" name="Oval 31"/>
          <p:cNvSpPr/>
          <p:nvPr/>
        </p:nvSpPr>
        <p:spPr>
          <a:xfrm>
            <a:off x="4778649" y="5387174"/>
            <a:ext cx="2169535" cy="77524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latin typeface="+mj-lt"/>
              </a:rPr>
              <a:t>BETWEEN_president</a:t>
            </a:r>
            <a:endParaRPr lang="en-US" sz="1600" dirty="0">
              <a:solidFill>
                <a:schemeClr val="tx1"/>
              </a:solidFill>
              <a:latin typeface="+mj-lt"/>
            </a:endParaRPr>
          </a:p>
        </p:txBody>
      </p:sp>
      <p:sp>
        <p:nvSpPr>
          <p:cNvPr id="33" name="Oval 32"/>
          <p:cNvSpPr/>
          <p:nvPr/>
        </p:nvSpPr>
        <p:spPr>
          <a:xfrm>
            <a:off x="8166765" y="4930402"/>
            <a:ext cx="1753626" cy="692237"/>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mj-lt"/>
              </a:rPr>
              <a:t>EM2_US</a:t>
            </a:r>
            <a:endParaRPr lang="en-US" sz="1600" dirty="0">
              <a:solidFill>
                <a:schemeClr val="tx1"/>
              </a:solidFill>
              <a:latin typeface="+mj-lt"/>
            </a:endParaRPr>
          </a:p>
        </p:txBody>
      </p:sp>
      <p:sp>
        <p:nvSpPr>
          <p:cNvPr id="34" name="Oval 33"/>
          <p:cNvSpPr/>
          <p:nvPr/>
        </p:nvSpPr>
        <p:spPr>
          <a:xfrm>
            <a:off x="6452678" y="5429981"/>
            <a:ext cx="2458778" cy="764603"/>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mj-lt"/>
              </a:rPr>
              <a:t>EM2_United</a:t>
            </a:r>
            <a:r>
              <a:rPr lang="zh-CN" altLang="en-US" sz="1600" dirty="0">
                <a:solidFill>
                  <a:schemeClr val="tx1"/>
                </a:solidFill>
                <a:latin typeface="+mj-lt"/>
              </a:rPr>
              <a:t> </a:t>
            </a:r>
            <a:r>
              <a:rPr lang="en-US" altLang="zh-CN" sz="1600" dirty="0">
                <a:solidFill>
                  <a:schemeClr val="tx1"/>
                </a:solidFill>
                <a:latin typeface="+mj-lt"/>
              </a:rPr>
              <a:t>States</a:t>
            </a:r>
            <a:endParaRPr lang="en-US" sz="1600" dirty="0">
              <a:solidFill>
                <a:schemeClr val="tx1"/>
              </a:solidFill>
              <a:latin typeface="+mj-lt"/>
            </a:endParaRPr>
          </a:p>
        </p:txBody>
      </p:sp>
      <p:sp>
        <p:nvSpPr>
          <p:cNvPr id="35" name="Shape 70"/>
          <p:cNvSpPr/>
          <p:nvPr/>
        </p:nvSpPr>
        <p:spPr>
          <a:xfrm>
            <a:off x="4322280" y="3515109"/>
            <a:ext cx="3215969" cy="795294"/>
          </a:xfrm>
          <a:prstGeom prst="rect">
            <a:avLst/>
          </a:prstGeom>
          <a:solidFill>
            <a:schemeClr val="accent5">
              <a:lumMod val="40000"/>
              <a:lumOff val="60000"/>
            </a:schemeClr>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US" altLang="zh-CN" b="1" dirty="0">
                <a:latin typeface="+mj-lt"/>
                <a:ea typeface="Calibri"/>
                <a:cs typeface="Calibri"/>
                <a:sym typeface="Calibri"/>
              </a:rPr>
              <a:t>S7:</a:t>
            </a:r>
            <a:r>
              <a:rPr lang="zh-CN" altLang="en-US" b="1" dirty="0">
                <a:latin typeface="+mj-lt"/>
                <a:ea typeface="Calibri"/>
                <a:cs typeface="Calibri"/>
                <a:sym typeface="Calibri"/>
              </a:rPr>
              <a:t> </a:t>
            </a:r>
            <a:r>
              <a:rPr lang="en-US" altLang="zh-CN" b="1" dirty="0">
                <a:latin typeface="+mj-lt"/>
                <a:ea typeface="Calibri"/>
                <a:cs typeface="Calibri"/>
                <a:sym typeface="Calibri"/>
              </a:rPr>
              <a:t>(</a:t>
            </a:r>
            <a:r>
              <a:rPr lang="en-US" altLang="zh-CN" b="1" i="1" dirty="0">
                <a:latin typeface="+mj-lt"/>
                <a:ea typeface="Calibri"/>
                <a:cs typeface="Calibri"/>
                <a:sym typeface="Calibri"/>
              </a:rPr>
              <a:t>Donald</a:t>
            </a:r>
            <a:r>
              <a:rPr lang="zh-CN" altLang="en-US" b="1" i="1" dirty="0">
                <a:latin typeface="+mj-lt"/>
                <a:ea typeface="Calibri"/>
                <a:cs typeface="Calibri"/>
                <a:sym typeface="Calibri"/>
              </a:rPr>
              <a:t> </a:t>
            </a:r>
            <a:r>
              <a:rPr lang="en-US" altLang="zh-CN" b="1" i="1" dirty="0">
                <a:latin typeface="+mj-lt"/>
                <a:ea typeface="Calibri"/>
                <a:cs typeface="Calibri"/>
                <a:sym typeface="Calibri"/>
              </a:rPr>
              <a:t>Trump</a:t>
            </a:r>
            <a:r>
              <a:rPr lang="en-US" altLang="zh-CN" b="1" dirty="0">
                <a:latin typeface="+mj-lt"/>
                <a:ea typeface="Calibri"/>
                <a:cs typeface="Calibri"/>
                <a:sym typeface="Calibri"/>
              </a:rPr>
              <a:t>,</a:t>
            </a:r>
            <a:r>
              <a:rPr lang="zh-CN" altLang="en-US" b="1" dirty="0">
                <a:latin typeface="+mj-lt"/>
                <a:ea typeface="Calibri"/>
                <a:cs typeface="Calibri"/>
                <a:sym typeface="Calibri"/>
              </a:rPr>
              <a:t> </a:t>
            </a:r>
            <a:r>
              <a:rPr lang="en-US" altLang="zh-CN" b="1" i="1" dirty="0">
                <a:latin typeface="+mj-lt"/>
                <a:ea typeface="Calibri"/>
                <a:cs typeface="Calibri"/>
                <a:sym typeface="Calibri"/>
              </a:rPr>
              <a:t>United</a:t>
            </a:r>
            <a:r>
              <a:rPr lang="zh-CN" altLang="en-US" b="1" i="1" dirty="0">
                <a:latin typeface="+mj-lt"/>
                <a:ea typeface="Calibri"/>
                <a:cs typeface="Calibri"/>
                <a:sym typeface="Calibri"/>
              </a:rPr>
              <a:t> </a:t>
            </a:r>
            <a:r>
              <a:rPr lang="en-US" altLang="zh-CN" b="1" i="1" dirty="0">
                <a:latin typeface="+mj-lt"/>
                <a:ea typeface="Calibri"/>
                <a:cs typeface="Calibri"/>
                <a:sym typeface="Calibri"/>
              </a:rPr>
              <a:t>States</a:t>
            </a:r>
            <a:r>
              <a:rPr lang="en-US" altLang="zh-CN" b="1" dirty="0">
                <a:latin typeface="+mj-lt"/>
                <a:ea typeface="Calibri"/>
                <a:cs typeface="Calibri"/>
                <a:sym typeface="Calibri"/>
              </a:rPr>
              <a:t>)</a:t>
            </a:r>
            <a:endParaRPr lang="en" b="1" dirty="0">
              <a:latin typeface="+mj-lt"/>
              <a:ea typeface="Calibri"/>
              <a:cs typeface="Calibri"/>
              <a:sym typeface="Calibri"/>
            </a:endParaRPr>
          </a:p>
        </p:txBody>
      </p:sp>
      <p:sp>
        <p:nvSpPr>
          <p:cNvPr id="36" name="Shape 70"/>
          <p:cNvSpPr/>
          <p:nvPr/>
        </p:nvSpPr>
        <p:spPr>
          <a:xfrm>
            <a:off x="7682067" y="3570460"/>
            <a:ext cx="2590752" cy="747812"/>
          </a:xfrm>
          <a:prstGeom prst="rect">
            <a:avLst/>
          </a:prstGeom>
          <a:solidFill>
            <a:schemeClr val="accent5">
              <a:lumMod val="40000"/>
              <a:lumOff val="60000"/>
            </a:schemeClr>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US" altLang="zh-CN" b="1" dirty="0">
                <a:latin typeface="+mj-lt"/>
                <a:ea typeface="Calibri"/>
                <a:cs typeface="Calibri"/>
                <a:sym typeface="Calibri"/>
              </a:rPr>
              <a:t>S6:</a:t>
            </a:r>
            <a:r>
              <a:rPr lang="zh-CN" altLang="en-US" b="1" dirty="0">
                <a:latin typeface="+mj-lt"/>
                <a:ea typeface="Calibri"/>
                <a:cs typeface="Calibri"/>
                <a:sym typeface="Calibri"/>
              </a:rPr>
              <a:t> </a:t>
            </a:r>
            <a:r>
              <a:rPr lang="en-US" altLang="zh-CN" b="1" dirty="0">
                <a:latin typeface="+mj-lt"/>
                <a:ea typeface="Calibri"/>
                <a:cs typeface="Calibri"/>
                <a:sym typeface="Calibri"/>
              </a:rPr>
              <a:t>(</a:t>
            </a:r>
            <a:r>
              <a:rPr lang="en-US" altLang="zh-CN" b="1" i="1" dirty="0">
                <a:latin typeface="+mj-lt"/>
                <a:ea typeface="Calibri"/>
                <a:cs typeface="Calibri"/>
                <a:sym typeface="Calibri"/>
              </a:rPr>
              <a:t>Trump</a:t>
            </a:r>
            <a:r>
              <a:rPr lang="en-US" altLang="zh-CN" b="1" dirty="0">
                <a:latin typeface="+mj-lt"/>
                <a:ea typeface="Calibri"/>
                <a:cs typeface="Calibri"/>
                <a:sym typeface="Calibri"/>
              </a:rPr>
              <a:t>,</a:t>
            </a:r>
            <a:r>
              <a:rPr lang="zh-CN" altLang="en-US" b="1" dirty="0">
                <a:latin typeface="+mj-lt"/>
                <a:ea typeface="Calibri"/>
                <a:cs typeface="Calibri"/>
                <a:sym typeface="Calibri"/>
              </a:rPr>
              <a:t> </a:t>
            </a:r>
            <a:r>
              <a:rPr lang="en-US" altLang="zh-CN" b="1" i="1" dirty="0">
                <a:latin typeface="+mj-lt"/>
                <a:ea typeface="Calibri"/>
                <a:cs typeface="Calibri"/>
                <a:sym typeface="Calibri"/>
              </a:rPr>
              <a:t>US</a:t>
            </a:r>
            <a:r>
              <a:rPr lang="en-US" altLang="zh-CN" b="1" dirty="0">
                <a:latin typeface="+mj-lt"/>
                <a:ea typeface="Calibri"/>
                <a:cs typeface="Calibri"/>
                <a:sym typeface="Calibri"/>
              </a:rPr>
              <a:t>)</a:t>
            </a:r>
            <a:endParaRPr lang="en" b="1" dirty="0">
              <a:latin typeface="+mj-lt"/>
              <a:ea typeface="Calibri"/>
              <a:cs typeface="Calibri"/>
              <a:sym typeface="Calibri"/>
            </a:endParaRPr>
          </a:p>
        </p:txBody>
      </p:sp>
      <p:sp>
        <p:nvSpPr>
          <p:cNvPr id="38" name="TextBox 37"/>
          <p:cNvSpPr txBox="1"/>
          <p:nvPr/>
        </p:nvSpPr>
        <p:spPr>
          <a:xfrm>
            <a:off x="4339884" y="4095806"/>
            <a:ext cx="729507" cy="461665"/>
          </a:xfrm>
          <a:prstGeom prst="rect">
            <a:avLst/>
          </a:prstGeom>
          <a:noFill/>
        </p:spPr>
        <p:txBody>
          <a:bodyPr wrap="square" rtlCol="0">
            <a:spAutoFit/>
          </a:bodyPr>
          <a:lstStyle/>
          <a:p>
            <a:r>
              <a:rPr lang="en-US" altLang="zh-CN" sz="2400" b="1" dirty="0">
                <a:latin typeface="Helvetica" charset="0"/>
                <a:ea typeface="Helvetica" charset="0"/>
                <a:cs typeface="Helvetica" charset="0"/>
              </a:rPr>
              <a:t>m</a:t>
            </a:r>
            <a:r>
              <a:rPr lang="en-US" altLang="zh-CN" sz="2400" b="1" baseline="-25000" dirty="0">
                <a:latin typeface="Helvetica" charset="0"/>
                <a:ea typeface="Helvetica" charset="0"/>
                <a:cs typeface="Helvetica" charset="0"/>
              </a:rPr>
              <a:t>i</a:t>
            </a:r>
            <a:endParaRPr lang="en-US" sz="2000" b="1" baseline="-25000" dirty="0">
              <a:latin typeface="Helvetica" charset="0"/>
              <a:ea typeface="Helvetica" charset="0"/>
              <a:cs typeface="Helvetica" charset="0"/>
            </a:endParaRPr>
          </a:p>
        </p:txBody>
      </p:sp>
      <p:sp>
        <p:nvSpPr>
          <p:cNvPr id="39" name="TextBox 38"/>
          <p:cNvSpPr txBox="1"/>
          <p:nvPr/>
        </p:nvSpPr>
        <p:spPr>
          <a:xfrm>
            <a:off x="9216879" y="4087242"/>
            <a:ext cx="718359" cy="461665"/>
          </a:xfrm>
          <a:prstGeom prst="rect">
            <a:avLst/>
          </a:prstGeom>
          <a:noFill/>
        </p:spPr>
        <p:txBody>
          <a:bodyPr wrap="square" rtlCol="0">
            <a:spAutoFit/>
          </a:bodyPr>
          <a:lstStyle/>
          <a:p>
            <a:r>
              <a:rPr lang="en-US" altLang="zh-CN" sz="2400" b="1" dirty="0" err="1">
                <a:latin typeface="Helvetica" charset="0"/>
                <a:ea typeface="Helvetica" charset="0"/>
                <a:cs typeface="Helvetica" charset="0"/>
              </a:rPr>
              <a:t>m</a:t>
            </a:r>
            <a:r>
              <a:rPr lang="en-US" altLang="zh-CN" sz="2400" b="1" baseline="-25000" dirty="0" err="1">
                <a:latin typeface="Helvetica" charset="0"/>
                <a:ea typeface="Helvetica" charset="0"/>
                <a:cs typeface="Helvetica" charset="0"/>
              </a:rPr>
              <a:t>j</a:t>
            </a:r>
            <a:endParaRPr lang="en-US" sz="2000" b="1" dirty="0">
              <a:latin typeface="Helvetica" charset="0"/>
              <a:ea typeface="Helvetica" charset="0"/>
              <a:cs typeface="Helvetica" charset="0"/>
            </a:endParaRPr>
          </a:p>
        </p:txBody>
      </p:sp>
      <p:sp>
        <p:nvSpPr>
          <p:cNvPr id="42" name="TextBox 41"/>
          <p:cNvSpPr txBox="1"/>
          <p:nvPr/>
        </p:nvSpPr>
        <p:spPr>
          <a:xfrm>
            <a:off x="8370386" y="3073335"/>
            <a:ext cx="1280248" cy="461665"/>
          </a:xfrm>
          <a:prstGeom prst="rect">
            <a:avLst/>
          </a:prstGeom>
          <a:solidFill>
            <a:schemeClr val="bg1">
              <a:lumMod val="50000"/>
            </a:schemeClr>
          </a:solidFill>
        </p:spPr>
        <p:txBody>
          <a:bodyPr wrap="square" rtlCol="0" anchor="ctr">
            <a:spAutoFit/>
          </a:bodyPr>
          <a:lstStyle/>
          <a:p>
            <a:pPr algn="ctr"/>
            <a:r>
              <a:rPr lang="en-US" altLang="zh-CN" sz="2400" dirty="0">
                <a:solidFill>
                  <a:schemeClr val="bg1"/>
                </a:solidFill>
              </a:rPr>
              <a:t>???</a:t>
            </a:r>
            <a:endParaRPr lang="en-US" sz="2400" dirty="0">
              <a:solidFill>
                <a:schemeClr val="bg1"/>
              </a:solidFill>
            </a:endParaRPr>
          </a:p>
        </p:txBody>
      </p:sp>
      <p:sp>
        <p:nvSpPr>
          <p:cNvPr id="43" name="TextBox 42"/>
          <p:cNvSpPr txBox="1"/>
          <p:nvPr/>
        </p:nvSpPr>
        <p:spPr>
          <a:xfrm>
            <a:off x="4759674" y="3107130"/>
            <a:ext cx="1985454" cy="400110"/>
          </a:xfrm>
          <a:prstGeom prst="rect">
            <a:avLst/>
          </a:prstGeom>
          <a:solidFill>
            <a:srgbClr val="C00000"/>
          </a:solidFill>
        </p:spPr>
        <p:txBody>
          <a:bodyPr wrap="square" rtlCol="0">
            <a:spAutoFit/>
          </a:bodyPr>
          <a:lstStyle/>
          <a:p>
            <a:r>
              <a:rPr lang="en-US" altLang="zh-CN" sz="2000" dirty="0">
                <a:solidFill>
                  <a:schemeClr val="bg1"/>
                </a:solidFill>
                <a:latin typeface="+mj-lt"/>
              </a:rPr>
              <a:t>president</a:t>
            </a:r>
            <a:r>
              <a:rPr lang="zh-CN" altLang="en-US" sz="2000" dirty="0">
                <a:solidFill>
                  <a:schemeClr val="bg1"/>
                </a:solidFill>
                <a:latin typeface="+mj-lt"/>
              </a:rPr>
              <a:t> </a:t>
            </a:r>
            <a:r>
              <a:rPr lang="en-US" altLang="zh-CN" sz="2000" dirty="0">
                <a:solidFill>
                  <a:schemeClr val="bg1"/>
                </a:solidFill>
                <a:latin typeface="+mj-lt"/>
              </a:rPr>
              <a:t>of</a:t>
            </a:r>
            <a:endParaRPr lang="en-US" sz="2000" dirty="0">
              <a:solidFill>
                <a:schemeClr val="bg1"/>
              </a:solidFill>
              <a:latin typeface="+mj-lt"/>
            </a:endParaRPr>
          </a:p>
        </p:txBody>
      </p:sp>
      <p:sp>
        <p:nvSpPr>
          <p:cNvPr id="45" name="Striped Right Arrow 44"/>
          <p:cNvSpPr/>
          <p:nvPr/>
        </p:nvSpPr>
        <p:spPr>
          <a:xfrm>
            <a:off x="6774904" y="3141798"/>
            <a:ext cx="1565705" cy="357743"/>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815009" y="2621719"/>
            <a:ext cx="3331297" cy="2839794"/>
          </a:xfrm>
          <a:prstGeom prst="rect">
            <a:avLst/>
          </a:prstGeom>
          <a:ln>
            <a:noFill/>
          </a:ln>
        </p:spPr>
      </p:pic>
      <p:cxnSp>
        <p:nvCxnSpPr>
          <p:cNvPr id="47" name="Straight Connector 46"/>
          <p:cNvCxnSpPr/>
          <p:nvPr/>
        </p:nvCxnSpPr>
        <p:spPr>
          <a:xfrm>
            <a:off x="3577207" y="3127779"/>
            <a:ext cx="1182026" cy="12560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36681" y="4988511"/>
            <a:ext cx="302966" cy="194818"/>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0497" y="6270531"/>
            <a:ext cx="4388894" cy="369332"/>
          </a:xfrm>
          <a:prstGeom prst="rect">
            <a:avLst/>
          </a:prstGeom>
          <a:noFill/>
        </p:spPr>
        <p:txBody>
          <a:bodyPr wrap="none" rtlCol="0">
            <a:spAutoFit/>
          </a:bodyPr>
          <a:lstStyle/>
          <a:p>
            <a:r>
              <a:rPr lang="en-US" altLang="zh-CN" sz="1800" dirty="0">
                <a:solidFill>
                  <a:schemeClr val="tx1">
                    <a:lumMod val="75000"/>
                    <a:lumOff val="25000"/>
                  </a:schemeClr>
                </a:solidFill>
              </a:rPr>
              <a:t>(Tang</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et</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al.,</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WWW’15),</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(Ren</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et</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al.</a:t>
            </a:r>
            <a:r>
              <a:rPr lang="zh-CN" altLang="en-US" sz="1800" dirty="0">
                <a:solidFill>
                  <a:schemeClr val="tx1">
                    <a:lumMod val="75000"/>
                    <a:lumOff val="25000"/>
                  </a:schemeClr>
                </a:solidFill>
              </a:rPr>
              <a:t> </a:t>
            </a:r>
            <a:r>
              <a:rPr lang="en-US" altLang="zh-CN" sz="1800" dirty="0">
                <a:solidFill>
                  <a:schemeClr val="tx1">
                    <a:lumMod val="75000"/>
                    <a:lumOff val="25000"/>
                  </a:schemeClr>
                </a:solidFill>
              </a:rPr>
              <a:t>WWW’17)</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3473582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530" y="309331"/>
            <a:ext cx="11591636" cy="597397"/>
          </a:xfrm>
        </p:spPr>
        <p:txBody>
          <a:bodyPr anchor="t">
            <a:noAutofit/>
          </a:bodyPr>
          <a:lstStyle/>
          <a:p>
            <a:r>
              <a:rPr lang="en-US" altLang="zh-CN" sz="4000" dirty="0"/>
              <a:t>Challenge: “Context-Agnostic</a:t>
            </a:r>
            <a:r>
              <a:rPr lang="zh-CN" altLang="en-US" sz="4000" dirty="0"/>
              <a:t> </a:t>
            </a:r>
            <a:r>
              <a:rPr lang="en-US" altLang="zh-CN" sz="4000" dirty="0"/>
              <a:t>Label”</a:t>
            </a:r>
            <a:r>
              <a:rPr lang="zh-CN" altLang="en-US" sz="4000" dirty="0"/>
              <a:t> </a:t>
            </a:r>
            <a:endParaRPr lang="en-US" sz="4000" dirty="0"/>
          </a:p>
        </p:txBody>
      </p:sp>
      <p:sp>
        <p:nvSpPr>
          <p:cNvPr id="6" name="TextBox 5"/>
          <p:cNvSpPr txBox="1"/>
          <p:nvPr/>
        </p:nvSpPr>
        <p:spPr>
          <a:xfrm>
            <a:off x="1269818" y="6418644"/>
            <a:ext cx="9274270" cy="400110"/>
          </a:xfrm>
          <a:prstGeom prst="rect">
            <a:avLst/>
          </a:prstGeom>
          <a:noFill/>
        </p:spPr>
        <p:txBody>
          <a:bodyPr wrap="none" rtlCol="0">
            <a:spAutoFit/>
          </a:bodyPr>
          <a:lstStyle/>
          <a:p>
            <a:r>
              <a:rPr lang="en-US" sz="2000" dirty="0" err="1"/>
              <a:t>Surdeanu</a:t>
            </a:r>
            <a:r>
              <a:rPr lang="zh-CN" altLang="en-US" sz="2000" dirty="0"/>
              <a:t> </a:t>
            </a:r>
            <a:r>
              <a:rPr lang="en-US" altLang="zh-CN" sz="2000" dirty="0"/>
              <a:t>et</a:t>
            </a:r>
            <a:r>
              <a:rPr lang="zh-CN" altLang="en-US" sz="2000" dirty="0"/>
              <a:t> </a:t>
            </a:r>
            <a:r>
              <a:rPr lang="en-US" altLang="zh-CN" sz="2000" dirty="0"/>
              <a:t>al</a:t>
            </a:r>
            <a:r>
              <a:rPr lang="en-US" sz="2000" dirty="0"/>
              <a:t>. </a:t>
            </a:r>
            <a:r>
              <a:rPr lang="en-US" sz="2000" i="1" dirty="0"/>
              <a:t>Multi-instance multi-label learning for relation extraction</a:t>
            </a:r>
            <a:r>
              <a:rPr lang="en-US" sz="2000" dirty="0"/>
              <a:t>. EMNLP, 2012.</a:t>
            </a:r>
          </a:p>
        </p:txBody>
      </p:sp>
      <p:sp>
        <p:nvSpPr>
          <p:cNvPr id="5" name="Oval 4"/>
          <p:cNvSpPr/>
          <p:nvPr/>
        </p:nvSpPr>
        <p:spPr>
          <a:xfrm>
            <a:off x="7036630" y="5031544"/>
            <a:ext cx="2587109" cy="1021238"/>
          </a:xfrm>
          <a:prstGeom prst="ellipse">
            <a:avLst/>
          </a:prstGeom>
          <a:noFill/>
          <a:ln w="15875">
            <a:solidFill>
              <a:srgbClr val="7030A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55"/>
          <p:cNvSpPr/>
          <p:nvPr/>
        </p:nvSpPr>
        <p:spPr>
          <a:xfrm>
            <a:off x="7079162" y="1754310"/>
            <a:ext cx="2370850" cy="1538800"/>
          </a:xfrm>
          <a:custGeom>
            <a:avLst/>
            <a:gdLst>
              <a:gd name="connsiteX0" fmla="*/ 22348 w 106413"/>
              <a:gd name="connsiteY0" fmla="*/ 861 h 63347"/>
              <a:gd name="connsiteX1" fmla="*/ 21294 w 106413"/>
              <a:gd name="connsiteY1" fmla="*/ 19307 h 63347"/>
              <a:gd name="connsiteX2" fmla="*/ 10227 w 106413"/>
              <a:gd name="connsiteY2" fmla="*/ 20361 h 63347"/>
              <a:gd name="connsiteX3" fmla="*/ 9700 w 106413"/>
              <a:gd name="connsiteY3" fmla="*/ 40915 h 63347"/>
              <a:gd name="connsiteX4" fmla="*/ 7350 w 106413"/>
              <a:gd name="connsiteY4" fmla="*/ 41442 h 63347"/>
              <a:gd name="connsiteX5" fmla="*/ 2848 w 106413"/>
              <a:gd name="connsiteY5" fmla="*/ 60943 h 63347"/>
              <a:gd name="connsiteX6" fmla="*/ 55551 w 106413"/>
              <a:gd name="connsiteY6" fmla="*/ 60943 h 63347"/>
              <a:gd name="connsiteX7" fmla="*/ 52916 w 106413"/>
              <a:gd name="connsiteY7" fmla="*/ 41969 h 63347"/>
              <a:gd name="connsiteX8" fmla="*/ 68727 w 106413"/>
              <a:gd name="connsiteY8" fmla="*/ 40388 h 63347"/>
              <a:gd name="connsiteX9" fmla="*/ 101930 w 106413"/>
              <a:gd name="connsiteY9" fmla="*/ 38807 h 63347"/>
              <a:gd name="connsiteX10" fmla="*/ 101403 w 106413"/>
              <a:gd name="connsiteY10" fmla="*/ 25104 h 63347"/>
              <a:gd name="connsiteX11" fmla="*/ 58714 w 106413"/>
              <a:gd name="connsiteY11" fmla="*/ 22996 h 63347"/>
              <a:gd name="connsiteX12" fmla="*/ 54497 w 106413"/>
              <a:gd name="connsiteY12" fmla="*/ 5077 h 63347"/>
              <a:gd name="connsiteX13" fmla="*/ 22348 w 106413"/>
              <a:gd name="connsiteY13" fmla="*/ 861 h 63347"/>
              <a:gd name="connsiteX0" fmla="*/ 23094 w 107159"/>
              <a:gd name="connsiteY0" fmla="*/ 861 h 63065"/>
              <a:gd name="connsiteX1" fmla="*/ 22040 w 107159"/>
              <a:gd name="connsiteY1" fmla="*/ 19307 h 63065"/>
              <a:gd name="connsiteX2" fmla="*/ 10973 w 107159"/>
              <a:gd name="connsiteY2" fmla="*/ 20361 h 63065"/>
              <a:gd name="connsiteX3" fmla="*/ 10446 w 107159"/>
              <a:gd name="connsiteY3" fmla="*/ 40915 h 63065"/>
              <a:gd name="connsiteX4" fmla="*/ 5318 w 107159"/>
              <a:gd name="connsiteY4" fmla="*/ 46072 h 63065"/>
              <a:gd name="connsiteX5" fmla="*/ 3594 w 107159"/>
              <a:gd name="connsiteY5" fmla="*/ 60943 h 63065"/>
              <a:gd name="connsiteX6" fmla="*/ 56297 w 107159"/>
              <a:gd name="connsiteY6" fmla="*/ 60943 h 63065"/>
              <a:gd name="connsiteX7" fmla="*/ 53662 w 107159"/>
              <a:gd name="connsiteY7" fmla="*/ 41969 h 63065"/>
              <a:gd name="connsiteX8" fmla="*/ 69473 w 107159"/>
              <a:gd name="connsiteY8" fmla="*/ 40388 h 63065"/>
              <a:gd name="connsiteX9" fmla="*/ 102676 w 107159"/>
              <a:gd name="connsiteY9" fmla="*/ 38807 h 63065"/>
              <a:gd name="connsiteX10" fmla="*/ 102149 w 107159"/>
              <a:gd name="connsiteY10" fmla="*/ 25104 h 63065"/>
              <a:gd name="connsiteX11" fmla="*/ 59460 w 107159"/>
              <a:gd name="connsiteY11" fmla="*/ 22996 h 63065"/>
              <a:gd name="connsiteX12" fmla="*/ 55243 w 107159"/>
              <a:gd name="connsiteY12" fmla="*/ 5077 h 63065"/>
              <a:gd name="connsiteX13" fmla="*/ 23094 w 107159"/>
              <a:gd name="connsiteY13" fmla="*/ 861 h 63065"/>
              <a:gd name="connsiteX0" fmla="*/ 18868 w 102933"/>
              <a:gd name="connsiteY0" fmla="*/ 861 h 63319"/>
              <a:gd name="connsiteX1" fmla="*/ 17814 w 102933"/>
              <a:gd name="connsiteY1" fmla="*/ 19307 h 63319"/>
              <a:gd name="connsiteX2" fmla="*/ 6747 w 102933"/>
              <a:gd name="connsiteY2" fmla="*/ 20361 h 63319"/>
              <a:gd name="connsiteX3" fmla="*/ 6220 w 102933"/>
              <a:gd name="connsiteY3" fmla="*/ 40915 h 63319"/>
              <a:gd name="connsiteX4" fmla="*/ 1092 w 102933"/>
              <a:gd name="connsiteY4" fmla="*/ 46072 h 63319"/>
              <a:gd name="connsiteX5" fmla="*/ 5387 w 102933"/>
              <a:gd name="connsiteY5" fmla="*/ 61406 h 63319"/>
              <a:gd name="connsiteX6" fmla="*/ 52071 w 102933"/>
              <a:gd name="connsiteY6" fmla="*/ 60943 h 63319"/>
              <a:gd name="connsiteX7" fmla="*/ 49436 w 102933"/>
              <a:gd name="connsiteY7" fmla="*/ 41969 h 63319"/>
              <a:gd name="connsiteX8" fmla="*/ 65247 w 102933"/>
              <a:gd name="connsiteY8" fmla="*/ 40388 h 63319"/>
              <a:gd name="connsiteX9" fmla="*/ 98450 w 102933"/>
              <a:gd name="connsiteY9" fmla="*/ 38807 h 63319"/>
              <a:gd name="connsiteX10" fmla="*/ 97923 w 102933"/>
              <a:gd name="connsiteY10" fmla="*/ 25104 h 63319"/>
              <a:gd name="connsiteX11" fmla="*/ 55234 w 102933"/>
              <a:gd name="connsiteY11" fmla="*/ 22996 h 63319"/>
              <a:gd name="connsiteX12" fmla="*/ 51017 w 102933"/>
              <a:gd name="connsiteY12" fmla="*/ 5077 h 63319"/>
              <a:gd name="connsiteX13" fmla="*/ 18868 w 102933"/>
              <a:gd name="connsiteY13" fmla="*/ 861 h 63319"/>
              <a:gd name="connsiteX0" fmla="*/ 19738 w 103803"/>
              <a:gd name="connsiteY0" fmla="*/ 861 h 63091"/>
              <a:gd name="connsiteX1" fmla="*/ 18684 w 103803"/>
              <a:gd name="connsiteY1" fmla="*/ 19307 h 63091"/>
              <a:gd name="connsiteX2" fmla="*/ 7617 w 103803"/>
              <a:gd name="connsiteY2" fmla="*/ 20361 h 63091"/>
              <a:gd name="connsiteX3" fmla="*/ 7090 w 103803"/>
              <a:gd name="connsiteY3" fmla="*/ 40915 h 63091"/>
              <a:gd name="connsiteX4" fmla="*/ 573 w 103803"/>
              <a:gd name="connsiteY4" fmla="*/ 49776 h 63091"/>
              <a:gd name="connsiteX5" fmla="*/ 6257 w 103803"/>
              <a:gd name="connsiteY5" fmla="*/ 61406 h 63091"/>
              <a:gd name="connsiteX6" fmla="*/ 52941 w 103803"/>
              <a:gd name="connsiteY6" fmla="*/ 60943 h 63091"/>
              <a:gd name="connsiteX7" fmla="*/ 50306 w 103803"/>
              <a:gd name="connsiteY7" fmla="*/ 41969 h 63091"/>
              <a:gd name="connsiteX8" fmla="*/ 66117 w 103803"/>
              <a:gd name="connsiteY8" fmla="*/ 40388 h 63091"/>
              <a:gd name="connsiteX9" fmla="*/ 99320 w 103803"/>
              <a:gd name="connsiteY9" fmla="*/ 38807 h 63091"/>
              <a:gd name="connsiteX10" fmla="*/ 98793 w 103803"/>
              <a:gd name="connsiteY10" fmla="*/ 25104 h 63091"/>
              <a:gd name="connsiteX11" fmla="*/ 56104 w 103803"/>
              <a:gd name="connsiteY11" fmla="*/ 22996 h 63091"/>
              <a:gd name="connsiteX12" fmla="*/ 51887 w 103803"/>
              <a:gd name="connsiteY12" fmla="*/ 5077 h 63091"/>
              <a:gd name="connsiteX13" fmla="*/ 19738 w 103803"/>
              <a:gd name="connsiteY13" fmla="*/ 861 h 63091"/>
              <a:gd name="connsiteX0" fmla="*/ 19673 w 103738"/>
              <a:gd name="connsiteY0" fmla="*/ 861 h 63091"/>
              <a:gd name="connsiteX1" fmla="*/ 18619 w 103738"/>
              <a:gd name="connsiteY1" fmla="*/ 19307 h 63091"/>
              <a:gd name="connsiteX2" fmla="*/ 7552 w 103738"/>
              <a:gd name="connsiteY2" fmla="*/ 20361 h 63091"/>
              <a:gd name="connsiteX3" fmla="*/ 6099 w 103738"/>
              <a:gd name="connsiteY3" fmla="*/ 40452 h 63091"/>
              <a:gd name="connsiteX4" fmla="*/ 508 w 103738"/>
              <a:gd name="connsiteY4" fmla="*/ 49776 h 63091"/>
              <a:gd name="connsiteX5" fmla="*/ 6192 w 103738"/>
              <a:gd name="connsiteY5" fmla="*/ 61406 h 63091"/>
              <a:gd name="connsiteX6" fmla="*/ 52876 w 103738"/>
              <a:gd name="connsiteY6" fmla="*/ 60943 h 63091"/>
              <a:gd name="connsiteX7" fmla="*/ 50241 w 103738"/>
              <a:gd name="connsiteY7" fmla="*/ 41969 h 63091"/>
              <a:gd name="connsiteX8" fmla="*/ 66052 w 103738"/>
              <a:gd name="connsiteY8" fmla="*/ 40388 h 63091"/>
              <a:gd name="connsiteX9" fmla="*/ 99255 w 103738"/>
              <a:gd name="connsiteY9" fmla="*/ 38807 h 63091"/>
              <a:gd name="connsiteX10" fmla="*/ 98728 w 103738"/>
              <a:gd name="connsiteY10" fmla="*/ 25104 h 63091"/>
              <a:gd name="connsiteX11" fmla="*/ 56039 w 103738"/>
              <a:gd name="connsiteY11" fmla="*/ 22996 h 63091"/>
              <a:gd name="connsiteX12" fmla="*/ 51822 w 103738"/>
              <a:gd name="connsiteY12" fmla="*/ 5077 h 63091"/>
              <a:gd name="connsiteX13" fmla="*/ 19673 w 103738"/>
              <a:gd name="connsiteY13" fmla="*/ 861 h 63091"/>
              <a:gd name="connsiteX0" fmla="*/ 19184 w 103249"/>
              <a:gd name="connsiteY0" fmla="*/ 861 h 63636"/>
              <a:gd name="connsiteX1" fmla="*/ 18130 w 103249"/>
              <a:gd name="connsiteY1" fmla="*/ 19307 h 63636"/>
              <a:gd name="connsiteX2" fmla="*/ 7063 w 103249"/>
              <a:gd name="connsiteY2" fmla="*/ 20361 h 63636"/>
              <a:gd name="connsiteX3" fmla="*/ 5610 w 103249"/>
              <a:gd name="connsiteY3" fmla="*/ 40452 h 63636"/>
              <a:gd name="connsiteX4" fmla="*/ 19 w 103249"/>
              <a:gd name="connsiteY4" fmla="*/ 49776 h 63636"/>
              <a:gd name="connsiteX5" fmla="*/ 7092 w 103249"/>
              <a:gd name="connsiteY5" fmla="*/ 62332 h 63636"/>
              <a:gd name="connsiteX6" fmla="*/ 52387 w 103249"/>
              <a:gd name="connsiteY6" fmla="*/ 60943 h 63636"/>
              <a:gd name="connsiteX7" fmla="*/ 49752 w 103249"/>
              <a:gd name="connsiteY7" fmla="*/ 41969 h 63636"/>
              <a:gd name="connsiteX8" fmla="*/ 65563 w 103249"/>
              <a:gd name="connsiteY8" fmla="*/ 40388 h 63636"/>
              <a:gd name="connsiteX9" fmla="*/ 98766 w 103249"/>
              <a:gd name="connsiteY9" fmla="*/ 38807 h 63636"/>
              <a:gd name="connsiteX10" fmla="*/ 98239 w 103249"/>
              <a:gd name="connsiteY10" fmla="*/ 25104 h 63636"/>
              <a:gd name="connsiteX11" fmla="*/ 55550 w 103249"/>
              <a:gd name="connsiteY11" fmla="*/ 22996 h 63636"/>
              <a:gd name="connsiteX12" fmla="*/ 51333 w 103249"/>
              <a:gd name="connsiteY12" fmla="*/ 5077 h 63636"/>
              <a:gd name="connsiteX13" fmla="*/ 19184 w 103249"/>
              <a:gd name="connsiteY13" fmla="*/ 861 h 63636"/>
              <a:gd name="connsiteX0" fmla="*/ 19175 w 103240"/>
              <a:gd name="connsiteY0" fmla="*/ 861 h 64132"/>
              <a:gd name="connsiteX1" fmla="*/ 18121 w 103240"/>
              <a:gd name="connsiteY1" fmla="*/ 19307 h 64132"/>
              <a:gd name="connsiteX2" fmla="*/ 7054 w 103240"/>
              <a:gd name="connsiteY2" fmla="*/ 20361 h 64132"/>
              <a:gd name="connsiteX3" fmla="*/ 5601 w 103240"/>
              <a:gd name="connsiteY3" fmla="*/ 40452 h 64132"/>
              <a:gd name="connsiteX4" fmla="*/ 10 w 103240"/>
              <a:gd name="connsiteY4" fmla="*/ 49776 h 64132"/>
              <a:gd name="connsiteX5" fmla="*/ 7083 w 103240"/>
              <a:gd name="connsiteY5" fmla="*/ 62332 h 64132"/>
              <a:gd name="connsiteX6" fmla="*/ 50989 w 103240"/>
              <a:gd name="connsiteY6" fmla="*/ 61869 h 64132"/>
              <a:gd name="connsiteX7" fmla="*/ 49743 w 103240"/>
              <a:gd name="connsiteY7" fmla="*/ 41969 h 64132"/>
              <a:gd name="connsiteX8" fmla="*/ 65554 w 103240"/>
              <a:gd name="connsiteY8" fmla="*/ 40388 h 64132"/>
              <a:gd name="connsiteX9" fmla="*/ 98757 w 103240"/>
              <a:gd name="connsiteY9" fmla="*/ 38807 h 64132"/>
              <a:gd name="connsiteX10" fmla="*/ 98230 w 103240"/>
              <a:gd name="connsiteY10" fmla="*/ 25104 h 64132"/>
              <a:gd name="connsiteX11" fmla="*/ 55541 w 103240"/>
              <a:gd name="connsiteY11" fmla="*/ 22996 h 64132"/>
              <a:gd name="connsiteX12" fmla="*/ 51324 w 103240"/>
              <a:gd name="connsiteY12" fmla="*/ 5077 h 64132"/>
              <a:gd name="connsiteX13" fmla="*/ 19175 w 103240"/>
              <a:gd name="connsiteY13" fmla="*/ 861 h 64132"/>
              <a:gd name="connsiteX0" fmla="*/ 19175 w 103240"/>
              <a:gd name="connsiteY0" fmla="*/ 861 h 64013"/>
              <a:gd name="connsiteX1" fmla="*/ 18121 w 103240"/>
              <a:gd name="connsiteY1" fmla="*/ 19307 h 64013"/>
              <a:gd name="connsiteX2" fmla="*/ 7054 w 103240"/>
              <a:gd name="connsiteY2" fmla="*/ 20361 h 64013"/>
              <a:gd name="connsiteX3" fmla="*/ 5601 w 103240"/>
              <a:gd name="connsiteY3" fmla="*/ 40452 h 64013"/>
              <a:gd name="connsiteX4" fmla="*/ 10 w 103240"/>
              <a:gd name="connsiteY4" fmla="*/ 49776 h 64013"/>
              <a:gd name="connsiteX5" fmla="*/ 7083 w 103240"/>
              <a:gd name="connsiteY5" fmla="*/ 62332 h 64013"/>
              <a:gd name="connsiteX6" fmla="*/ 50989 w 103240"/>
              <a:gd name="connsiteY6" fmla="*/ 61869 h 64013"/>
              <a:gd name="connsiteX7" fmla="*/ 52058 w 103240"/>
              <a:gd name="connsiteY7" fmla="*/ 43821 h 64013"/>
              <a:gd name="connsiteX8" fmla="*/ 65554 w 103240"/>
              <a:gd name="connsiteY8" fmla="*/ 40388 h 64013"/>
              <a:gd name="connsiteX9" fmla="*/ 98757 w 103240"/>
              <a:gd name="connsiteY9" fmla="*/ 38807 h 64013"/>
              <a:gd name="connsiteX10" fmla="*/ 98230 w 103240"/>
              <a:gd name="connsiteY10" fmla="*/ 25104 h 64013"/>
              <a:gd name="connsiteX11" fmla="*/ 55541 w 103240"/>
              <a:gd name="connsiteY11" fmla="*/ 22996 h 64013"/>
              <a:gd name="connsiteX12" fmla="*/ 51324 w 103240"/>
              <a:gd name="connsiteY12" fmla="*/ 5077 h 64013"/>
              <a:gd name="connsiteX13" fmla="*/ 19175 w 103240"/>
              <a:gd name="connsiteY13" fmla="*/ 861 h 64013"/>
              <a:gd name="connsiteX0" fmla="*/ 19175 w 103240"/>
              <a:gd name="connsiteY0" fmla="*/ 861 h 64291"/>
              <a:gd name="connsiteX1" fmla="*/ 18121 w 103240"/>
              <a:gd name="connsiteY1" fmla="*/ 19307 h 64291"/>
              <a:gd name="connsiteX2" fmla="*/ 7054 w 103240"/>
              <a:gd name="connsiteY2" fmla="*/ 20361 h 64291"/>
              <a:gd name="connsiteX3" fmla="*/ 5601 w 103240"/>
              <a:gd name="connsiteY3" fmla="*/ 40452 h 64291"/>
              <a:gd name="connsiteX4" fmla="*/ 10 w 103240"/>
              <a:gd name="connsiteY4" fmla="*/ 49776 h 64291"/>
              <a:gd name="connsiteX5" fmla="*/ 7083 w 103240"/>
              <a:gd name="connsiteY5" fmla="*/ 62332 h 64291"/>
              <a:gd name="connsiteX6" fmla="*/ 48674 w 103240"/>
              <a:gd name="connsiteY6" fmla="*/ 62332 h 64291"/>
              <a:gd name="connsiteX7" fmla="*/ 52058 w 103240"/>
              <a:gd name="connsiteY7" fmla="*/ 43821 h 64291"/>
              <a:gd name="connsiteX8" fmla="*/ 65554 w 103240"/>
              <a:gd name="connsiteY8" fmla="*/ 40388 h 64291"/>
              <a:gd name="connsiteX9" fmla="*/ 98757 w 103240"/>
              <a:gd name="connsiteY9" fmla="*/ 38807 h 64291"/>
              <a:gd name="connsiteX10" fmla="*/ 98230 w 103240"/>
              <a:gd name="connsiteY10" fmla="*/ 25104 h 64291"/>
              <a:gd name="connsiteX11" fmla="*/ 55541 w 103240"/>
              <a:gd name="connsiteY11" fmla="*/ 22996 h 64291"/>
              <a:gd name="connsiteX12" fmla="*/ 51324 w 103240"/>
              <a:gd name="connsiteY12" fmla="*/ 5077 h 64291"/>
              <a:gd name="connsiteX13" fmla="*/ 19175 w 103240"/>
              <a:gd name="connsiteY13" fmla="*/ 861 h 64291"/>
              <a:gd name="connsiteX0" fmla="*/ 19175 w 103240"/>
              <a:gd name="connsiteY0" fmla="*/ 861 h 63334"/>
              <a:gd name="connsiteX1" fmla="*/ 18121 w 103240"/>
              <a:gd name="connsiteY1" fmla="*/ 19307 h 63334"/>
              <a:gd name="connsiteX2" fmla="*/ 7054 w 103240"/>
              <a:gd name="connsiteY2" fmla="*/ 20361 h 63334"/>
              <a:gd name="connsiteX3" fmla="*/ 5601 w 103240"/>
              <a:gd name="connsiteY3" fmla="*/ 40452 h 63334"/>
              <a:gd name="connsiteX4" fmla="*/ 10 w 103240"/>
              <a:gd name="connsiteY4" fmla="*/ 49776 h 63334"/>
              <a:gd name="connsiteX5" fmla="*/ 7083 w 103240"/>
              <a:gd name="connsiteY5" fmla="*/ 62332 h 63334"/>
              <a:gd name="connsiteX6" fmla="*/ 48674 w 103240"/>
              <a:gd name="connsiteY6" fmla="*/ 62332 h 63334"/>
              <a:gd name="connsiteX7" fmla="*/ 52058 w 103240"/>
              <a:gd name="connsiteY7" fmla="*/ 43821 h 63334"/>
              <a:gd name="connsiteX8" fmla="*/ 65554 w 103240"/>
              <a:gd name="connsiteY8" fmla="*/ 40388 h 63334"/>
              <a:gd name="connsiteX9" fmla="*/ 98757 w 103240"/>
              <a:gd name="connsiteY9" fmla="*/ 38807 h 63334"/>
              <a:gd name="connsiteX10" fmla="*/ 98230 w 103240"/>
              <a:gd name="connsiteY10" fmla="*/ 25104 h 63334"/>
              <a:gd name="connsiteX11" fmla="*/ 55541 w 103240"/>
              <a:gd name="connsiteY11" fmla="*/ 22996 h 63334"/>
              <a:gd name="connsiteX12" fmla="*/ 51324 w 103240"/>
              <a:gd name="connsiteY12" fmla="*/ 5077 h 63334"/>
              <a:gd name="connsiteX13" fmla="*/ 19175 w 103240"/>
              <a:gd name="connsiteY13" fmla="*/ 861 h 63334"/>
              <a:gd name="connsiteX0" fmla="*/ 19175 w 103240"/>
              <a:gd name="connsiteY0" fmla="*/ 861 h 63926"/>
              <a:gd name="connsiteX1" fmla="*/ 18121 w 103240"/>
              <a:gd name="connsiteY1" fmla="*/ 19307 h 63926"/>
              <a:gd name="connsiteX2" fmla="*/ 7054 w 103240"/>
              <a:gd name="connsiteY2" fmla="*/ 20361 h 63926"/>
              <a:gd name="connsiteX3" fmla="*/ 5601 w 103240"/>
              <a:gd name="connsiteY3" fmla="*/ 40452 h 63926"/>
              <a:gd name="connsiteX4" fmla="*/ 10 w 103240"/>
              <a:gd name="connsiteY4" fmla="*/ 49776 h 63926"/>
              <a:gd name="connsiteX5" fmla="*/ 7083 w 103240"/>
              <a:gd name="connsiteY5" fmla="*/ 62332 h 63926"/>
              <a:gd name="connsiteX6" fmla="*/ 48674 w 103240"/>
              <a:gd name="connsiteY6" fmla="*/ 62332 h 63926"/>
              <a:gd name="connsiteX7" fmla="*/ 52058 w 103240"/>
              <a:gd name="connsiteY7" fmla="*/ 43821 h 63926"/>
              <a:gd name="connsiteX8" fmla="*/ 65554 w 103240"/>
              <a:gd name="connsiteY8" fmla="*/ 40388 h 63926"/>
              <a:gd name="connsiteX9" fmla="*/ 98757 w 103240"/>
              <a:gd name="connsiteY9" fmla="*/ 38807 h 63926"/>
              <a:gd name="connsiteX10" fmla="*/ 98230 w 103240"/>
              <a:gd name="connsiteY10" fmla="*/ 25104 h 63926"/>
              <a:gd name="connsiteX11" fmla="*/ 55541 w 103240"/>
              <a:gd name="connsiteY11" fmla="*/ 22996 h 63926"/>
              <a:gd name="connsiteX12" fmla="*/ 51324 w 103240"/>
              <a:gd name="connsiteY12" fmla="*/ 5077 h 63926"/>
              <a:gd name="connsiteX13" fmla="*/ 19175 w 103240"/>
              <a:gd name="connsiteY13" fmla="*/ 861 h 63926"/>
              <a:gd name="connsiteX0" fmla="*/ 21953 w 103240"/>
              <a:gd name="connsiteY0" fmla="*/ 1787 h 61148"/>
              <a:gd name="connsiteX1" fmla="*/ 18121 w 103240"/>
              <a:gd name="connsiteY1" fmla="*/ 16529 h 61148"/>
              <a:gd name="connsiteX2" fmla="*/ 7054 w 103240"/>
              <a:gd name="connsiteY2" fmla="*/ 17583 h 61148"/>
              <a:gd name="connsiteX3" fmla="*/ 5601 w 103240"/>
              <a:gd name="connsiteY3" fmla="*/ 37674 h 61148"/>
              <a:gd name="connsiteX4" fmla="*/ 10 w 103240"/>
              <a:gd name="connsiteY4" fmla="*/ 46998 h 61148"/>
              <a:gd name="connsiteX5" fmla="*/ 7083 w 103240"/>
              <a:gd name="connsiteY5" fmla="*/ 59554 h 61148"/>
              <a:gd name="connsiteX6" fmla="*/ 48674 w 103240"/>
              <a:gd name="connsiteY6" fmla="*/ 59554 h 61148"/>
              <a:gd name="connsiteX7" fmla="*/ 52058 w 103240"/>
              <a:gd name="connsiteY7" fmla="*/ 41043 h 61148"/>
              <a:gd name="connsiteX8" fmla="*/ 65554 w 103240"/>
              <a:gd name="connsiteY8" fmla="*/ 37610 h 61148"/>
              <a:gd name="connsiteX9" fmla="*/ 98757 w 103240"/>
              <a:gd name="connsiteY9" fmla="*/ 36029 h 61148"/>
              <a:gd name="connsiteX10" fmla="*/ 98230 w 103240"/>
              <a:gd name="connsiteY10" fmla="*/ 22326 h 61148"/>
              <a:gd name="connsiteX11" fmla="*/ 55541 w 103240"/>
              <a:gd name="connsiteY11" fmla="*/ 20218 h 61148"/>
              <a:gd name="connsiteX12" fmla="*/ 51324 w 103240"/>
              <a:gd name="connsiteY12" fmla="*/ 2299 h 61148"/>
              <a:gd name="connsiteX13" fmla="*/ 21953 w 103240"/>
              <a:gd name="connsiteY13" fmla="*/ 1787 h 61148"/>
              <a:gd name="connsiteX0" fmla="*/ 21953 w 103240"/>
              <a:gd name="connsiteY0" fmla="*/ 2050 h 61411"/>
              <a:gd name="connsiteX1" fmla="*/ 18121 w 103240"/>
              <a:gd name="connsiteY1" fmla="*/ 16792 h 61411"/>
              <a:gd name="connsiteX2" fmla="*/ 7054 w 103240"/>
              <a:gd name="connsiteY2" fmla="*/ 17846 h 61411"/>
              <a:gd name="connsiteX3" fmla="*/ 5601 w 103240"/>
              <a:gd name="connsiteY3" fmla="*/ 37937 h 61411"/>
              <a:gd name="connsiteX4" fmla="*/ 10 w 103240"/>
              <a:gd name="connsiteY4" fmla="*/ 47261 h 61411"/>
              <a:gd name="connsiteX5" fmla="*/ 7083 w 103240"/>
              <a:gd name="connsiteY5" fmla="*/ 59817 h 61411"/>
              <a:gd name="connsiteX6" fmla="*/ 48674 w 103240"/>
              <a:gd name="connsiteY6" fmla="*/ 59817 h 61411"/>
              <a:gd name="connsiteX7" fmla="*/ 52058 w 103240"/>
              <a:gd name="connsiteY7" fmla="*/ 41306 h 61411"/>
              <a:gd name="connsiteX8" fmla="*/ 65554 w 103240"/>
              <a:gd name="connsiteY8" fmla="*/ 37873 h 61411"/>
              <a:gd name="connsiteX9" fmla="*/ 98757 w 103240"/>
              <a:gd name="connsiteY9" fmla="*/ 36292 h 61411"/>
              <a:gd name="connsiteX10" fmla="*/ 98230 w 103240"/>
              <a:gd name="connsiteY10" fmla="*/ 22589 h 61411"/>
              <a:gd name="connsiteX11" fmla="*/ 55541 w 103240"/>
              <a:gd name="connsiteY11" fmla="*/ 20481 h 61411"/>
              <a:gd name="connsiteX12" fmla="*/ 48546 w 103240"/>
              <a:gd name="connsiteY12" fmla="*/ 2099 h 61411"/>
              <a:gd name="connsiteX13" fmla="*/ 21953 w 103240"/>
              <a:gd name="connsiteY13" fmla="*/ 2050 h 61411"/>
              <a:gd name="connsiteX0" fmla="*/ 21953 w 103329"/>
              <a:gd name="connsiteY0" fmla="*/ 1902 h 61263"/>
              <a:gd name="connsiteX1" fmla="*/ 18121 w 103329"/>
              <a:gd name="connsiteY1" fmla="*/ 16644 h 61263"/>
              <a:gd name="connsiteX2" fmla="*/ 7054 w 103329"/>
              <a:gd name="connsiteY2" fmla="*/ 17698 h 61263"/>
              <a:gd name="connsiteX3" fmla="*/ 5601 w 103329"/>
              <a:gd name="connsiteY3" fmla="*/ 37789 h 61263"/>
              <a:gd name="connsiteX4" fmla="*/ 10 w 103329"/>
              <a:gd name="connsiteY4" fmla="*/ 47113 h 61263"/>
              <a:gd name="connsiteX5" fmla="*/ 7083 w 103329"/>
              <a:gd name="connsiteY5" fmla="*/ 59669 h 61263"/>
              <a:gd name="connsiteX6" fmla="*/ 48674 w 103329"/>
              <a:gd name="connsiteY6" fmla="*/ 59669 h 61263"/>
              <a:gd name="connsiteX7" fmla="*/ 52058 w 103329"/>
              <a:gd name="connsiteY7" fmla="*/ 41158 h 61263"/>
              <a:gd name="connsiteX8" fmla="*/ 65554 w 103329"/>
              <a:gd name="connsiteY8" fmla="*/ 37725 h 61263"/>
              <a:gd name="connsiteX9" fmla="*/ 98757 w 103329"/>
              <a:gd name="connsiteY9" fmla="*/ 36144 h 61263"/>
              <a:gd name="connsiteX10" fmla="*/ 98230 w 103329"/>
              <a:gd name="connsiteY10" fmla="*/ 22441 h 61263"/>
              <a:gd name="connsiteX11" fmla="*/ 54152 w 103329"/>
              <a:gd name="connsiteY11" fmla="*/ 18018 h 61263"/>
              <a:gd name="connsiteX12" fmla="*/ 48546 w 103329"/>
              <a:gd name="connsiteY12" fmla="*/ 1951 h 61263"/>
              <a:gd name="connsiteX13" fmla="*/ 21953 w 103329"/>
              <a:gd name="connsiteY13" fmla="*/ 1902 h 61263"/>
              <a:gd name="connsiteX0" fmla="*/ 21953 w 103329"/>
              <a:gd name="connsiteY0" fmla="*/ 1902 h 61263"/>
              <a:gd name="connsiteX1" fmla="*/ 18121 w 103329"/>
              <a:gd name="connsiteY1" fmla="*/ 16644 h 61263"/>
              <a:gd name="connsiteX2" fmla="*/ 7054 w 103329"/>
              <a:gd name="connsiteY2" fmla="*/ 19550 h 61263"/>
              <a:gd name="connsiteX3" fmla="*/ 5601 w 103329"/>
              <a:gd name="connsiteY3" fmla="*/ 37789 h 61263"/>
              <a:gd name="connsiteX4" fmla="*/ 10 w 103329"/>
              <a:gd name="connsiteY4" fmla="*/ 47113 h 61263"/>
              <a:gd name="connsiteX5" fmla="*/ 7083 w 103329"/>
              <a:gd name="connsiteY5" fmla="*/ 59669 h 61263"/>
              <a:gd name="connsiteX6" fmla="*/ 48674 w 103329"/>
              <a:gd name="connsiteY6" fmla="*/ 59669 h 61263"/>
              <a:gd name="connsiteX7" fmla="*/ 52058 w 103329"/>
              <a:gd name="connsiteY7" fmla="*/ 41158 h 61263"/>
              <a:gd name="connsiteX8" fmla="*/ 65554 w 103329"/>
              <a:gd name="connsiteY8" fmla="*/ 37725 h 61263"/>
              <a:gd name="connsiteX9" fmla="*/ 98757 w 103329"/>
              <a:gd name="connsiteY9" fmla="*/ 36144 h 61263"/>
              <a:gd name="connsiteX10" fmla="*/ 98230 w 103329"/>
              <a:gd name="connsiteY10" fmla="*/ 22441 h 61263"/>
              <a:gd name="connsiteX11" fmla="*/ 54152 w 103329"/>
              <a:gd name="connsiteY11" fmla="*/ 18018 h 61263"/>
              <a:gd name="connsiteX12" fmla="*/ 48546 w 103329"/>
              <a:gd name="connsiteY12" fmla="*/ 1951 h 61263"/>
              <a:gd name="connsiteX13" fmla="*/ 21953 w 103329"/>
              <a:gd name="connsiteY13" fmla="*/ 1902 h 61263"/>
              <a:gd name="connsiteX0" fmla="*/ 21953 w 103389"/>
              <a:gd name="connsiteY0" fmla="*/ 1990 h 61351"/>
              <a:gd name="connsiteX1" fmla="*/ 18121 w 103389"/>
              <a:gd name="connsiteY1" fmla="*/ 16732 h 61351"/>
              <a:gd name="connsiteX2" fmla="*/ 7054 w 103389"/>
              <a:gd name="connsiteY2" fmla="*/ 19638 h 61351"/>
              <a:gd name="connsiteX3" fmla="*/ 5601 w 103389"/>
              <a:gd name="connsiteY3" fmla="*/ 37877 h 61351"/>
              <a:gd name="connsiteX4" fmla="*/ 10 w 103389"/>
              <a:gd name="connsiteY4" fmla="*/ 47201 h 61351"/>
              <a:gd name="connsiteX5" fmla="*/ 7083 w 103389"/>
              <a:gd name="connsiteY5" fmla="*/ 59757 h 61351"/>
              <a:gd name="connsiteX6" fmla="*/ 48674 w 103389"/>
              <a:gd name="connsiteY6" fmla="*/ 59757 h 61351"/>
              <a:gd name="connsiteX7" fmla="*/ 52058 w 103389"/>
              <a:gd name="connsiteY7" fmla="*/ 41246 h 61351"/>
              <a:gd name="connsiteX8" fmla="*/ 65554 w 103389"/>
              <a:gd name="connsiteY8" fmla="*/ 37813 h 61351"/>
              <a:gd name="connsiteX9" fmla="*/ 98757 w 103389"/>
              <a:gd name="connsiteY9" fmla="*/ 36232 h 61351"/>
              <a:gd name="connsiteX10" fmla="*/ 98230 w 103389"/>
              <a:gd name="connsiteY10" fmla="*/ 22529 h 61351"/>
              <a:gd name="connsiteX11" fmla="*/ 53226 w 103389"/>
              <a:gd name="connsiteY11" fmla="*/ 19495 h 61351"/>
              <a:gd name="connsiteX12" fmla="*/ 48546 w 103389"/>
              <a:gd name="connsiteY12" fmla="*/ 2039 h 61351"/>
              <a:gd name="connsiteX13" fmla="*/ 21953 w 103389"/>
              <a:gd name="connsiteY13" fmla="*/ 1990 h 61351"/>
              <a:gd name="connsiteX0" fmla="*/ 21953 w 104559"/>
              <a:gd name="connsiteY0" fmla="*/ 1990 h 61351"/>
              <a:gd name="connsiteX1" fmla="*/ 18121 w 104559"/>
              <a:gd name="connsiteY1" fmla="*/ 16732 h 61351"/>
              <a:gd name="connsiteX2" fmla="*/ 7054 w 104559"/>
              <a:gd name="connsiteY2" fmla="*/ 19638 h 61351"/>
              <a:gd name="connsiteX3" fmla="*/ 5601 w 104559"/>
              <a:gd name="connsiteY3" fmla="*/ 37877 h 61351"/>
              <a:gd name="connsiteX4" fmla="*/ 10 w 104559"/>
              <a:gd name="connsiteY4" fmla="*/ 47201 h 61351"/>
              <a:gd name="connsiteX5" fmla="*/ 7083 w 104559"/>
              <a:gd name="connsiteY5" fmla="*/ 59757 h 61351"/>
              <a:gd name="connsiteX6" fmla="*/ 48674 w 104559"/>
              <a:gd name="connsiteY6" fmla="*/ 59757 h 61351"/>
              <a:gd name="connsiteX7" fmla="*/ 52058 w 104559"/>
              <a:gd name="connsiteY7" fmla="*/ 41246 h 61351"/>
              <a:gd name="connsiteX8" fmla="*/ 65554 w 104559"/>
              <a:gd name="connsiteY8" fmla="*/ 37813 h 61351"/>
              <a:gd name="connsiteX9" fmla="*/ 98757 w 104559"/>
              <a:gd name="connsiteY9" fmla="*/ 36232 h 61351"/>
              <a:gd name="connsiteX10" fmla="*/ 100082 w 104559"/>
              <a:gd name="connsiteY10" fmla="*/ 22529 h 61351"/>
              <a:gd name="connsiteX11" fmla="*/ 53226 w 104559"/>
              <a:gd name="connsiteY11" fmla="*/ 19495 h 61351"/>
              <a:gd name="connsiteX12" fmla="*/ 48546 w 104559"/>
              <a:gd name="connsiteY12" fmla="*/ 2039 h 61351"/>
              <a:gd name="connsiteX13" fmla="*/ 21953 w 104559"/>
              <a:gd name="connsiteY13" fmla="*/ 1990 h 61351"/>
              <a:gd name="connsiteX0" fmla="*/ 21953 w 101735"/>
              <a:gd name="connsiteY0" fmla="*/ 1990 h 61351"/>
              <a:gd name="connsiteX1" fmla="*/ 18121 w 101735"/>
              <a:gd name="connsiteY1" fmla="*/ 16732 h 61351"/>
              <a:gd name="connsiteX2" fmla="*/ 7054 w 101735"/>
              <a:gd name="connsiteY2" fmla="*/ 19638 h 61351"/>
              <a:gd name="connsiteX3" fmla="*/ 5601 w 101735"/>
              <a:gd name="connsiteY3" fmla="*/ 37877 h 61351"/>
              <a:gd name="connsiteX4" fmla="*/ 10 w 101735"/>
              <a:gd name="connsiteY4" fmla="*/ 47201 h 61351"/>
              <a:gd name="connsiteX5" fmla="*/ 7083 w 101735"/>
              <a:gd name="connsiteY5" fmla="*/ 59757 h 61351"/>
              <a:gd name="connsiteX6" fmla="*/ 48674 w 101735"/>
              <a:gd name="connsiteY6" fmla="*/ 59757 h 61351"/>
              <a:gd name="connsiteX7" fmla="*/ 52058 w 101735"/>
              <a:gd name="connsiteY7" fmla="*/ 41246 h 61351"/>
              <a:gd name="connsiteX8" fmla="*/ 65554 w 101735"/>
              <a:gd name="connsiteY8" fmla="*/ 37813 h 61351"/>
              <a:gd name="connsiteX9" fmla="*/ 98757 w 101735"/>
              <a:gd name="connsiteY9" fmla="*/ 36232 h 61351"/>
              <a:gd name="connsiteX10" fmla="*/ 94989 w 101735"/>
              <a:gd name="connsiteY10" fmla="*/ 22066 h 61351"/>
              <a:gd name="connsiteX11" fmla="*/ 53226 w 101735"/>
              <a:gd name="connsiteY11" fmla="*/ 19495 h 61351"/>
              <a:gd name="connsiteX12" fmla="*/ 48546 w 101735"/>
              <a:gd name="connsiteY12" fmla="*/ 2039 h 61351"/>
              <a:gd name="connsiteX13" fmla="*/ 21953 w 101735"/>
              <a:gd name="connsiteY13" fmla="*/ 1990 h 61351"/>
              <a:gd name="connsiteX0" fmla="*/ 21953 w 99274"/>
              <a:gd name="connsiteY0" fmla="*/ 1990 h 61351"/>
              <a:gd name="connsiteX1" fmla="*/ 18121 w 99274"/>
              <a:gd name="connsiteY1" fmla="*/ 16732 h 61351"/>
              <a:gd name="connsiteX2" fmla="*/ 7054 w 99274"/>
              <a:gd name="connsiteY2" fmla="*/ 19638 h 61351"/>
              <a:gd name="connsiteX3" fmla="*/ 5601 w 99274"/>
              <a:gd name="connsiteY3" fmla="*/ 37877 h 61351"/>
              <a:gd name="connsiteX4" fmla="*/ 10 w 99274"/>
              <a:gd name="connsiteY4" fmla="*/ 47201 h 61351"/>
              <a:gd name="connsiteX5" fmla="*/ 7083 w 99274"/>
              <a:gd name="connsiteY5" fmla="*/ 59757 h 61351"/>
              <a:gd name="connsiteX6" fmla="*/ 48674 w 99274"/>
              <a:gd name="connsiteY6" fmla="*/ 59757 h 61351"/>
              <a:gd name="connsiteX7" fmla="*/ 52058 w 99274"/>
              <a:gd name="connsiteY7" fmla="*/ 41246 h 61351"/>
              <a:gd name="connsiteX8" fmla="*/ 65554 w 99274"/>
              <a:gd name="connsiteY8" fmla="*/ 37813 h 61351"/>
              <a:gd name="connsiteX9" fmla="*/ 94590 w 99274"/>
              <a:gd name="connsiteY9" fmla="*/ 36232 h 61351"/>
              <a:gd name="connsiteX10" fmla="*/ 94989 w 99274"/>
              <a:gd name="connsiteY10" fmla="*/ 22066 h 61351"/>
              <a:gd name="connsiteX11" fmla="*/ 53226 w 99274"/>
              <a:gd name="connsiteY11" fmla="*/ 19495 h 61351"/>
              <a:gd name="connsiteX12" fmla="*/ 48546 w 99274"/>
              <a:gd name="connsiteY12" fmla="*/ 2039 h 61351"/>
              <a:gd name="connsiteX13" fmla="*/ 21953 w 99274"/>
              <a:gd name="connsiteY13" fmla="*/ 1990 h 61351"/>
              <a:gd name="connsiteX0" fmla="*/ 21953 w 99274"/>
              <a:gd name="connsiteY0" fmla="*/ 2191 h 61552"/>
              <a:gd name="connsiteX1" fmla="*/ 19510 w 99274"/>
              <a:gd name="connsiteY1" fmla="*/ 20174 h 61552"/>
              <a:gd name="connsiteX2" fmla="*/ 7054 w 99274"/>
              <a:gd name="connsiteY2" fmla="*/ 19839 h 61552"/>
              <a:gd name="connsiteX3" fmla="*/ 5601 w 99274"/>
              <a:gd name="connsiteY3" fmla="*/ 38078 h 61552"/>
              <a:gd name="connsiteX4" fmla="*/ 10 w 99274"/>
              <a:gd name="connsiteY4" fmla="*/ 47402 h 61552"/>
              <a:gd name="connsiteX5" fmla="*/ 7083 w 99274"/>
              <a:gd name="connsiteY5" fmla="*/ 59958 h 61552"/>
              <a:gd name="connsiteX6" fmla="*/ 48674 w 99274"/>
              <a:gd name="connsiteY6" fmla="*/ 59958 h 61552"/>
              <a:gd name="connsiteX7" fmla="*/ 52058 w 99274"/>
              <a:gd name="connsiteY7" fmla="*/ 41447 h 61552"/>
              <a:gd name="connsiteX8" fmla="*/ 65554 w 99274"/>
              <a:gd name="connsiteY8" fmla="*/ 38014 h 61552"/>
              <a:gd name="connsiteX9" fmla="*/ 94590 w 99274"/>
              <a:gd name="connsiteY9" fmla="*/ 36433 h 61552"/>
              <a:gd name="connsiteX10" fmla="*/ 94989 w 99274"/>
              <a:gd name="connsiteY10" fmla="*/ 22267 h 61552"/>
              <a:gd name="connsiteX11" fmla="*/ 53226 w 99274"/>
              <a:gd name="connsiteY11" fmla="*/ 19696 h 61552"/>
              <a:gd name="connsiteX12" fmla="*/ 48546 w 99274"/>
              <a:gd name="connsiteY12" fmla="*/ 2240 h 61552"/>
              <a:gd name="connsiteX13" fmla="*/ 21953 w 99274"/>
              <a:gd name="connsiteY13" fmla="*/ 2191 h 61552"/>
              <a:gd name="connsiteX0" fmla="*/ 21953 w 99274"/>
              <a:gd name="connsiteY0" fmla="*/ 2191 h 61552"/>
              <a:gd name="connsiteX1" fmla="*/ 19510 w 99274"/>
              <a:gd name="connsiteY1" fmla="*/ 20174 h 61552"/>
              <a:gd name="connsiteX2" fmla="*/ 7054 w 99274"/>
              <a:gd name="connsiteY2" fmla="*/ 21691 h 61552"/>
              <a:gd name="connsiteX3" fmla="*/ 5601 w 99274"/>
              <a:gd name="connsiteY3" fmla="*/ 38078 h 61552"/>
              <a:gd name="connsiteX4" fmla="*/ 10 w 99274"/>
              <a:gd name="connsiteY4" fmla="*/ 47402 h 61552"/>
              <a:gd name="connsiteX5" fmla="*/ 7083 w 99274"/>
              <a:gd name="connsiteY5" fmla="*/ 59958 h 61552"/>
              <a:gd name="connsiteX6" fmla="*/ 48674 w 99274"/>
              <a:gd name="connsiteY6" fmla="*/ 59958 h 61552"/>
              <a:gd name="connsiteX7" fmla="*/ 52058 w 99274"/>
              <a:gd name="connsiteY7" fmla="*/ 41447 h 61552"/>
              <a:gd name="connsiteX8" fmla="*/ 65554 w 99274"/>
              <a:gd name="connsiteY8" fmla="*/ 38014 h 61552"/>
              <a:gd name="connsiteX9" fmla="*/ 94590 w 99274"/>
              <a:gd name="connsiteY9" fmla="*/ 36433 h 61552"/>
              <a:gd name="connsiteX10" fmla="*/ 94989 w 99274"/>
              <a:gd name="connsiteY10" fmla="*/ 22267 h 61552"/>
              <a:gd name="connsiteX11" fmla="*/ 53226 w 99274"/>
              <a:gd name="connsiteY11" fmla="*/ 19696 h 61552"/>
              <a:gd name="connsiteX12" fmla="*/ 48546 w 99274"/>
              <a:gd name="connsiteY12" fmla="*/ 2240 h 61552"/>
              <a:gd name="connsiteX13" fmla="*/ 21953 w 99274"/>
              <a:gd name="connsiteY13" fmla="*/ 2191 h 61552"/>
              <a:gd name="connsiteX0" fmla="*/ 21953 w 99274"/>
              <a:gd name="connsiteY0" fmla="*/ 2191 h 61552"/>
              <a:gd name="connsiteX1" fmla="*/ 19510 w 99274"/>
              <a:gd name="connsiteY1" fmla="*/ 20174 h 61552"/>
              <a:gd name="connsiteX2" fmla="*/ 6591 w 99274"/>
              <a:gd name="connsiteY2" fmla="*/ 22617 h 61552"/>
              <a:gd name="connsiteX3" fmla="*/ 5601 w 99274"/>
              <a:gd name="connsiteY3" fmla="*/ 38078 h 61552"/>
              <a:gd name="connsiteX4" fmla="*/ 10 w 99274"/>
              <a:gd name="connsiteY4" fmla="*/ 47402 h 61552"/>
              <a:gd name="connsiteX5" fmla="*/ 7083 w 99274"/>
              <a:gd name="connsiteY5" fmla="*/ 59958 h 61552"/>
              <a:gd name="connsiteX6" fmla="*/ 48674 w 99274"/>
              <a:gd name="connsiteY6" fmla="*/ 59958 h 61552"/>
              <a:gd name="connsiteX7" fmla="*/ 52058 w 99274"/>
              <a:gd name="connsiteY7" fmla="*/ 41447 h 61552"/>
              <a:gd name="connsiteX8" fmla="*/ 65554 w 99274"/>
              <a:gd name="connsiteY8" fmla="*/ 38014 h 61552"/>
              <a:gd name="connsiteX9" fmla="*/ 94590 w 99274"/>
              <a:gd name="connsiteY9" fmla="*/ 36433 h 61552"/>
              <a:gd name="connsiteX10" fmla="*/ 94989 w 99274"/>
              <a:gd name="connsiteY10" fmla="*/ 22267 h 61552"/>
              <a:gd name="connsiteX11" fmla="*/ 53226 w 99274"/>
              <a:gd name="connsiteY11" fmla="*/ 19696 h 61552"/>
              <a:gd name="connsiteX12" fmla="*/ 48546 w 99274"/>
              <a:gd name="connsiteY12" fmla="*/ 2240 h 61552"/>
              <a:gd name="connsiteX13" fmla="*/ 21953 w 99274"/>
              <a:gd name="connsiteY13" fmla="*/ 2191 h 61552"/>
              <a:gd name="connsiteX0" fmla="*/ 21953 w 98693"/>
              <a:gd name="connsiteY0" fmla="*/ 2191 h 61552"/>
              <a:gd name="connsiteX1" fmla="*/ 19510 w 98693"/>
              <a:gd name="connsiteY1" fmla="*/ 20174 h 61552"/>
              <a:gd name="connsiteX2" fmla="*/ 6591 w 98693"/>
              <a:gd name="connsiteY2" fmla="*/ 22617 h 61552"/>
              <a:gd name="connsiteX3" fmla="*/ 5601 w 98693"/>
              <a:gd name="connsiteY3" fmla="*/ 38078 h 61552"/>
              <a:gd name="connsiteX4" fmla="*/ 10 w 98693"/>
              <a:gd name="connsiteY4" fmla="*/ 47402 h 61552"/>
              <a:gd name="connsiteX5" fmla="*/ 7083 w 98693"/>
              <a:gd name="connsiteY5" fmla="*/ 59958 h 61552"/>
              <a:gd name="connsiteX6" fmla="*/ 48674 w 98693"/>
              <a:gd name="connsiteY6" fmla="*/ 59958 h 61552"/>
              <a:gd name="connsiteX7" fmla="*/ 52058 w 98693"/>
              <a:gd name="connsiteY7" fmla="*/ 41447 h 61552"/>
              <a:gd name="connsiteX8" fmla="*/ 65554 w 98693"/>
              <a:gd name="connsiteY8" fmla="*/ 38014 h 61552"/>
              <a:gd name="connsiteX9" fmla="*/ 94590 w 98693"/>
              <a:gd name="connsiteY9" fmla="*/ 36433 h 61552"/>
              <a:gd name="connsiteX10" fmla="*/ 96586 w 98693"/>
              <a:gd name="connsiteY10" fmla="*/ 30377 h 61552"/>
              <a:gd name="connsiteX11" fmla="*/ 94989 w 98693"/>
              <a:gd name="connsiteY11" fmla="*/ 22267 h 61552"/>
              <a:gd name="connsiteX12" fmla="*/ 53226 w 98693"/>
              <a:gd name="connsiteY12" fmla="*/ 19696 h 61552"/>
              <a:gd name="connsiteX13" fmla="*/ 48546 w 98693"/>
              <a:gd name="connsiteY13" fmla="*/ 2240 h 61552"/>
              <a:gd name="connsiteX14" fmla="*/ 21953 w 98693"/>
              <a:gd name="connsiteY14" fmla="*/ 2191 h 61552"/>
              <a:gd name="connsiteX0" fmla="*/ 21953 w 97529"/>
              <a:gd name="connsiteY0" fmla="*/ 2191 h 61552"/>
              <a:gd name="connsiteX1" fmla="*/ 19510 w 97529"/>
              <a:gd name="connsiteY1" fmla="*/ 20174 h 61552"/>
              <a:gd name="connsiteX2" fmla="*/ 6591 w 97529"/>
              <a:gd name="connsiteY2" fmla="*/ 22617 h 61552"/>
              <a:gd name="connsiteX3" fmla="*/ 5601 w 97529"/>
              <a:gd name="connsiteY3" fmla="*/ 38078 h 61552"/>
              <a:gd name="connsiteX4" fmla="*/ 10 w 97529"/>
              <a:gd name="connsiteY4" fmla="*/ 47402 h 61552"/>
              <a:gd name="connsiteX5" fmla="*/ 7083 w 97529"/>
              <a:gd name="connsiteY5" fmla="*/ 59958 h 61552"/>
              <a:gd name="connsiteX6" fmla="*/ 48674 w 97529"/>
              <a:gd name="connsiteY6" fmla="*/ 59958 h 61552"/>
              <a:gd name="connsiteX7" fmla="*/ 52058 w 97529"/>
              <a:gd name="connsiteY7" fmla="*/ 41447 h 61552"/>
              <a:gd name="connsiteX8" fmla="*/ 65554 w 97529"/>
              <a:gd name="connsiteY8" fmla="*/ 38014 h 61552"/>
              <a:gd name="connsiteX9" fmla="*/ 94590 w 97529"/>
              <a:gd name="connsiteY9" fmla="*/ 36433 h 61552"/>
              <a:gd name="connsiteX10" fmla="*/ 96586 w 97529"/>
              <a:gd name="connsiteY10" fmla="*/ 30377 h 61552"/>
              <a:gd name="connsiteX11" fmla="*/ 92211 w 97529"/>
              <a:gd name="connsiteY11" fmla="*/ 21341 h 61552"/>
              <a:gd name="connsiteX12" fmla="*/ 53226 w 97529"/>
              <a:gd name="connsiteY12" fmla="*/ 19696 h 61552"/>
              <a:gd name="connsiteX13" fmla="*/ 48546 w 97529"/>
              <a:gd name="connsiteY13" fmla="*/ 2240 h 61552"/>
              <a:gd name="connsiteX14" fmla="*/ 21953 w 97529"/>
              <a:gd name="connsiteY14" fmla="*/ 2191 h 61552"/>
              <a:gd name="connsiteX0" fmla="*/ 21953 w 97168"/>
              <a:gd name="connsiteY0" fmla="*/ 2191 h 61552"/>
              <a:gd name="connsiteX1" fmla="*/ 19510 w 97168"/>
              <a:gd name="connsiteY1" fmla="*/ 20174 h 61552"/>
              <a:gd name="connsiteX2" fmla="*/ 6591 w 97168"/>
              <a:gd name="connsiteY2" fmla="*/ 22617 h 61552"/>
              <a:gd name="connsiteX3" fmla="*/ 5601 w 97168"/>
              <a:gd name="connsiteY3" fmla="*/ 38078 h 61552"/>
              <a:gd name="connsiteX4" fmla="*/ 10 w 97168"/>
              <a:gd name="connsiteY4" fmla="*/ 47402 h 61552"/>
              <a:gd name="connsiteX5" fmla="*/ 7083 w 97168"/>
              <a:gd name="connsiteY5" fmla="*/ 59958 h 61552"/>
              <a:gd name="connsiteX6" fmla="*/ 48674 w 97168"/>
              <a:gd name="connsiteY6" fmla="*/ 59958 h 61552"/>
              <a:gd name="connsiteX7" fmla="*/ 52058 w 97168"/>
              <a:gd name="connsiteY7" fmla="*/ 41447 h 61552"/>
              <a:gd name="connsiteX8" fmla="*/ 65554 w 97168"/>
              <a:gd name="connsiteY8" fmla="*/ 38014 h 61552"/>
              <a:gd name="connsiteX9" fmla="*/ 92275 w 97168"/>
              <a:gd name="connsiteY9" fmla="*/ 37359 h 61552"/>
              <a:gd name="connsiteX10" fmla="*/ 96586 w 97168"/>
              <a:gd name="connsiteY10" fmla="*/ 30377 h 61552"/>
              <a:gd name="connsiteX11" fmla="*/ 92211 w 97168"/>
              <a:gd name="connsiteY11" fmla="*/ 21341 h 61552"/>
              <a:gd name="connsiteX12" fmla="*/ 53226 w 97168"/>
              <a:gd name="connsiteY12" fmla="*/ 19696 h 61552"/>
              <a:gd name="connsiteX13" fmla="*/ 48546 w 97168"/>
              <a:gd name="connsiteY13" fmla="*/ 2240 h 61552"/>
              <a:gd name="connsiteX14" fmla="*/ 21953 w 97168"/>
              <a:gd name="connsiteY14" fmla="*/ 2191 h 61552"/>
              <a:gd name="connsiteX0" fmla="*/ 21953 w 97168"/>
              <a:gd name="connsiteY0" fmla="*/ 2191 h 61552"/>
              <a:gd name="connsiteX1" fmla="*/ 19510 w 97168"/>
              <a:gd name="connsiteY1" fmla="*/ 20174 h 61552"/>
              <a:gd name="connsiteX2" fmla="*/ 6591 w 97168"/>
              <a:gd name="connsiteY2" fmla="*/ 22617 h 61552"/>
              <a:gd name="connsiteX3" fmla="*/ 5601 w 97168"/>
              <a:gd name="connsiteY3" fmla="*/ 38078 h 61552"/>
              <a:gd name="connsiteX4" fmla="*/ 10 w 97168"/>
              <a:gd name="connsiteY4" fmla="*/ 47402 h 61552"/>
              <a:gd name="connsiteX5" fmla="*/ 7083 w 97168"/>
              <a:gd name="connsiteY5" fmla="*/ 59958 h 61552"/>
              <a:gd name="connsiteX6" fmla="*/ 48674 w 97168"/>
              <a:gd name="connsiteY6" fmla="*/ 59958 h 61552"/>
              <a:gd name="connsiteX7" fmla="*/ 52058 w 97168"/>
              <a:gd name="connsiteY7" fmla="*/ 41447 h 61552"/>
              <a:gd name="connsiteX8" fmla="*/ 65554 w 97168"/>
              <a:gd name="connsiteY8" fmla="*/ 38014 h 61552"/>
              <a:gd name="connsiteX9" fmla="*/ 92275 w 97168"/>
              <a:gd name="connsiteY9" fmla="*/ 37359 h 61552"/>
              <a:gd name="connsiteX10" fmla="*/ 96586 w 97168"/>
              <a:gd name="connsiteY10" fmla="*/ 30377 h 61552"/>
              <a:gd name="connsiteX11" fmla="*/ 92211 w 97168"/>
              <a:gd name="connsiteY11" fmla="*/ 21341 h 61552"/>
              <a:gd name="connsiteX12" fmla="*/ 53226 w 97168"/>
              <a:gd name="connsiteY12" fmla="*/ 19696 h 61552"/>
              <a:gd name="connsiteX13" fmla="*/ 48546 w 97168"/>
              <a:gd name="connsiteY13" fmla="*/ 2240 h 61552"/>
              <a:gd name="connsiteX14" fmla="*/ 21953 w 97168"/>
              <a:gd name="connsiteY14" fmla="*/ 2191 h 61552"/>
              <a:gd name="connsiteX0" fmla="*/ 21953 w 97168"/>
              <a:gd name="connsiteY0" fmla="*/ 2191 h 61552"/>
              <a:gd name="connsiteX1" fmla="*/ 19510 w 97168"/>
              <a:gd name="connsiteY1" fmla="*/ 20174 h 61552"/>
              <a:gd name="connsiteX2" fmla="*/ 6591 w 97168"/>
              <a:gd name="connsiteY2" fmla="*/ 22617 h 61552"/>
              <a:gd name="connsiteX3" fmla="*/ 5601 w 97168"/>
              <a:gd name="connsiteY3" fmla="*/ 38078 h 61552"/>
              <a:gd name="connsiteX4" fmla="*/ 10 w 97168"/>
              <a:gd name="connsiteY4" fmla="*/ 47402 h 61552"/>
              <a:gd name="connsiteX5" fmla="*/ 7083 w 97168"/>
              <a:gd name="connsiteY5" fmla="*/ 59958 h 61552"/>
              <a:gd name="connsiteX6" fmla="*/ 48674 w 97168"/>
              <a:gd name="connsiteY6" fmla="*/ 59958 h 61552"/>
              <a:gd name="connsiteX7" fmla="*/ 52058 w 97168"/>
              <a:gd name="connsiteY7" fmla="*/ 41447 h 61552"/>
              <a:gd name="connsiteX8" fmla="*/ 65554 w 97168"/>
              <a:gd name="connsiteY8" fmla="*/ 38014 h 61552"/>
              <a:gd name="connsiteX9" fmla="*/ 92275 w 97168"/>
              <a:gd name="connsiteY9" fmla="*/ 37359 h 61552"/>
              <a:gd name="connsiteX10" fmla="*/ 96586 w 97168"/>
              <a:gd name="connsiteY10" fmla="*/ 30377 h 61552"/>
              <a:gd name="connsiteX11" fmla="*/ 92211 w 97168"/>
              <a:gd name="connsiteY11" fmla="*/ 21341 h 61552"/>
              <a:gd name="connsiteX12" fmla="*/ 53226 w 97168"/>
              <a:gd name="connsiteY12" fmla="*/ 19696 h 61552"/>
              <a:gd name="connsiteX13" fmla="*/ 48546 w 97168"/>
              <a:gd name="connsiteY13" fmla="*/ 2240 h 61552"/>
              <a:gd name="connsiteX14" fmla="*/ 21953 w 97168"/>
              <a:gd name="connsiteY14" fmla="*/ 2191 h 61552"/>
              <a:gd name="connsiteX0" fmla="*/ 21953 w 96363"/>
              <a:gd name="connsiteY0" fmla="*/ 2191 h 61552"/>
              <a:gd name="connsiteX1" fmla="*/ 19510 w 96363"/>
              <a:gd name="connsiteY1" fmla="*/ 20174 h 61552"/>
              <a:gd name="connsiteX2" fmla="*/ 6591 w 96363"/>
              <a:gd name="connsiteY2" fmla="*/ 22617 h 61552"/>
              <a:gd name="connsiteX3" fmla="*/ 5601 w 96363"/>
              <a:gd name="connsiteY3" fmla="*/ 38078 h 61552"/>
              <a:gd name="connsiteX4" fmla="*/ 10 w 96363"/>
              <a:gd name="connsiteY4" fmla="*/ 47402 h 61552"/>
              <a:gd name="connsiteX5" fmla="*/ 7083 w 96363"/>
              <a:gd name="connsiteY5" fmla="*/ 59958 h 61552"/>
              <a:gd name="connsiteX6" fmla="*/ 48674 w 96363"/>
              <a:gd name="connsiteY6" fmla="*/ 59958 h 61552"/>
              <a:gd name="connsiteX7" fmla="*/ 52058 w 96363"/>
              <a:gd name="connsiteY7" fmla="*/ 41447 h 61552"/>
              <a:gd name="connsiteX8" fmla="*/ 65554 w 96363"/>
              <a:gd name="connsiteY8" fmla="*/ 38014 h 61552"/>
              <a:gd name="connsiteX9" fmla="*/ 92275 w 96363"/>
              <a:gd name="connsiteY9" fmla="*/ 37359 h 61552"/>
              <a:gd name="connsiteX10" fmla="*/ 95197 w 96363"/>
              <a:gd name="connsiteY10" fmla="*/ 27599 h 61552"/>
              <a:gd name="connsiteX11" fmla="*/ 92211 w 96363"/>
              <a:gd name="connsiteY11" fmla="*/ 21341 h 61552"/>
              <a:gd name="connsiteX12" fmla="*/ 53226 w 96363"/>
              <a:gd name="connsiteY12" fmla="*/ 19696 h 61552"/>
              <a:gd name="connsiteX13" fmla="*/ 48546 w 96363"/>
              <a:gd name="connsiteY13" fmla="*/ 2240 h 61552"/>
              <a:gd name="connsiteX14" fmla="*/ 21953 w 96363"/>
              <a:gd name="connsiteY14" fmla="*/ 2191 h 61552"/>
              <a:gd name="connsiteX0" fmla="*/ 21953 w 97811"/>
              <a:gd name="connsiteY0" fmla="*/ 2191 h 61552"/>
              <a:gd name="connsiteX1" fmla="*/ 19510 w 97811"/>
              <a:gd name="connsiteY1" fmla="*/ 20174 h 61552"/>
              <a:gd name="connsiteX2" fmla="*/ 6591 w 97811"/>
              <a:gd name="connsiteY2" fmla="*/ 22617 h 61552"/>
              <a:gd name="connsiteX3" fmla="*/ 5601 w 97811"/>
              <a:gd name="connsiteY3" fmla="*/ 38078 h 61552"/>
              <a:gd name="connsiteX4" fmla="*/ 10 w 97811"/>
              <a:gd name="connsiteY4" fmla="*/ 47402 h 61552"/>
              <a:gd name="connsiteX5" fmla="*/ 7083 w 97811"/>
              <a:gd name="connsiteY5" fmla="*/ 59958 h 61552"/>
              <a:gd name="connsiteX6" fmla="*/ 48674 w 97811"/>
              <a:gd name="connsiteY6" fmla="*/ 59958 h 61552"/>
              <a:gd name="connsiteX7" fmla="*/ 52058 w 97811"/>
              <a:gd name="connsiteY7" fmla="*/ 41447 h 61552"/>
              <a:gd name="connsiteX8" fmla="*/ 65554 w 97811"/>
              <a:gd name="connsiteY8" fmla="*/ 38014 h 61552"/>
              <a:gd name="connsiteX9" fmla="*/ 92275 w 97811"/>
              <a:gd name="connsiteY9" fmla="*/ 37359 h 61552"/>
              <a:gd name="connsiteX10" fmla="*/ 97512 w 97811"/>
              <a:gd name="connsiteY10" fmla="*/ 29914 h 61552"/>
              <a:gd name="connsiteX11" fmla="*/ 92211 w 97811"/>
              <a:gd name="connsiteY11" fmla="*/ 21341 h 61552"/>
              <a:gd name="connsiteX12" fmla="*/ 53226 w 97811"/>
              <a:gd name="connsiteY12" fmla="*/ 19696 h 61552"/>
              <a:gd name="connsiteX13" fmla="*/ 48546 w 97811"/>
              <a:gd name="connsiteY13" fmla="*/ 2240 h 61552"/>
              <a:gd name="connsiteX14" fmla="*/ 21953 w 97811"/>
              <a:gd name="connsiteY14" fmla="*/ 2191 h 61552"/>
              <a:gd name="connsiteX0" fmla="*/ 21953 w 97514"/>
              <a:gd name="connsiteY0" fmla="*/ 2191 h 61552"/>
              <a:gd name="connsiteX1" fmla="*/ 19510 w 97514"/>
              <a:gd name="connsiteY1" fmla="*/ 20174 h 61552"/>
              <a:gd name="connsiteX2" fmla="*/ 6591 w 97514"/>
              <a:gd name="connsiteY2" fmla="*/ 22617 h 61552"/>
              <a:gd name="connsiteX3" fmla="*/ 5601 w 97514"/>
              <a:gd name="connsiteY3" fmla="*/ 38078 h 61552"/>
              <a:gd name="connsiteX4" fmla="*/ 10 w 97514"/>
              <a:gd name="connsiteY4" fmla="*/ 47402 h 61552"/>
              <a:gd name="connsiteX5" fmla="*/ 7083 w 97514"/>
              <a:gd name="connsiteY5" fmla="*/ 59958 h 61552"/>
              <a:gd name="connsiteX6" fmla="*/ 48674 w 97514"/>
              <a:gd name="connsiteY6" fmla="*/ 59958 h 61552"/>
              <a:gd name="connsiteX7" fmla="*/ 52058 w 97514"/>
              <a:gd name="connsiteY7" fmla="*/ 41447 h 61552"/>
              <a:gd name="connsiteX8" fmla="*/ 65554 w 97514"/>
              <a:gd name="connsiteY8" fmla="*/ 38014 h 61552"/>
              <a:gd name="connsiteX9" fmla="*/ 92275 w 97514"/>
              <a:gd name="connsiteY9" fmla="*/ 37359 h 61552"/>
              <a:gd name="connsiteX10" fmla="*/ 97512 w 97514"/>
              <a:gd name="connsiteY10" fmla="*/ 29914 h 61552"/>
              <a:gd name="connsiteX11" fmla="*/ 88970 w 97514"/>
              <a:gd name="connsiteY11" fmla="*/ 21341 h 61552"/>
              <a:gd name="connsiteX12" fmla="*/ 53226 w 97514"/>
              <a:gd name="connsiteY12" fmla="*/ 19696 h 61552"/>
              <a:gd name="connsiteX13" fmla="*/ 48546 w 97514"/>
              <a:gd name="connsiteY13" fmla="*/ 2240 h 61552"/>
              <a:gd name="connsiteX14" fmla="*/ 21953 w 97514"/>
              <a:gd name="connsiteY14" fmla="*/ 2191 h 61552"/>
              <a:gd name="connsiteX0" fmla="*/ 21953 w 95303"/>
              <a:gd name="connsiteY0" fmla="*/ 2191 h 61552"/>
              <a:gd name="connsiteX1" fmla="*/ 19510 w 95303"/>
              <a:gd name="connsiteY1" fmla="*/ 20174 h 61552"/>
              <a:gd name="connsiteX2" fmla="*/ 6591 w 95303"/>
              <a:gd name="connsiteY2" fmla="*/ 22617 h 61552"/>
              <a:gd name="connsiteX3" fmla="*/ 5601 w 95303"/>
              <a:gd name="connsiteY3" fmla="*/ 38078 h 61552"/>
              <a:gd name="connsiteX4" fmla="*/ 10 w 95303"/>
              <a:gd name="connsiteY4" fmla="*/ 47402 h 61552"/>
              <a:gd name="connsiteX5" fmla="*/ 7083 w 95303"/>
              <a:gd name="connsiteY5" fmla="*/ 59958 h 61552"/>
              <a:gd name="connsiteX6" fmla="*/ 48674 w 95303"/>
              <a:gd name="connsiteY6" fmla="*/ 59958 h 61552"/>
              <a:gd name="connsiteX7" fmla="*/ 52058 w 95303"/>
              <a:gd name="connsiteY7" fmla="*/ 41447 h 61552"/>
              <a:gd name="connsiteX8" fmla="*/ 65554 w 95303"/>
              <a:gd name="connsiteY8" fmla="*/ 38014 h 61552"/>
              <a:gd name="connsiteX9" fmla="*/ 92275 w 95303"/>
              <a:gd name="connsiteY9" fmla="*/ 37359 h 61552"/>
              <a:gd name="connsiteX10" fmla="*/ 94734 w 95303"/>
              <a:gd name="connsiteY10" fmla="*/ 29914 h 61552"/>
              <a:gd name="connsiteX11" fmla="*/ 88970 w 95303"/>
              <a:gd name="connsiteY11" fmla="*/ 21341 h 61552"/>
              <a:gd name="connsiteX12" fmla="*/ 53226 w 95303"/>
              <a:gd name="connsiteY12" fmla="*/ 19696 h 61552"/>
              <a:gd name="connsiteX13" fmla="*/ 48546 w 95303"/>
              <a:gd name="connsiteY13" fmla="*/ 2240 h 61552"/>
              <a:gd name="connsiteX14" fmla="*/ 21953 w 95303"/>
              <a:gd name="connsiteY14" fmla="*/ 2191 h 61552"/>
              <a:gd name="connsiteX0" fmla="*/ 21953 w 94834"/>
              <a:gd name="connsiteY0" fmla="*/ 2191 h 61552"/>
              <a:gd name="connsiteX1" fmla="*/ 19510 w 94834"/>
              <a:gd name="connsiteY1" fmla="*/ 20174 h 61552"/>
              <a:gd name="connsiteX2" fmla="*/ 6591 w 94834"/>
              <a:gd name="connsiteY2" fmla="*/ 22617 h 61552"/>
              <a:gd name="connsiteX3" fmla="*/ 5601 w 94834"/>
              <a:gd name="connsiteY3" fmla="*/ 38078 h 61552"/>
              <a:gd name="connsiteX4" fmla="*/ 10 w 94834"/>
              <a:gd name="connsiteY4" fmla="*/ 47402 h 61552"/>
              <a:gd name="connsiteX5" fmla="*/ 7083 w 94834"/>
              <a:gd name="connsiteY5" fmla="*/ 59958 h 61552"/>
              <a:gd name="connsiteX6" fmla="*/ 48674 w 94834"/>
              <a:gd name="connsiteY6" fmla="*/ 59958 h 61552"/>
              <a:gd name="connsiteX7" fmla="*/ 52058 w 94834"/>
              <a:gd name="connsiteY7" fmla="*/ 41447 h 61552"/>
              <a:gd name="connsiteX8" fmla="*/ 65554 w 94834"/>
              <a:gd name="connsiteY8" fmla="*/ 38014 h 61552"/>
              <a:gd name="connsiteX9" fmla="*/ 90423 w 94834"/>
              <a:gd name="connsiteY9" fmla="*/ 37822 h 61552"/>
              <a:gd name="connsiteX10" fmla="*/ 94734 w 94834"/>
              <a:gd name="connsiteY10" fmla="*/ 29914 h 61552"/>
              <a:gd name="connsiteX11" fmla="*/ 88970 w 94834"/>
              <a:gd name="connsiteY11" fmla="*/ 21341 h 61552"/>
              <a:gd name="connsiteX12" fmla="*/ 53226 w 94834"/>
              <a:gd name="connsiteY12" fmla="*/ 19696 h 61552"/>
              <a:gd name="connsiteX13" fmla="*/ 48546 w 94834"/>
              <a:gd name="connsiteY13" fmla="*/ 2240 h 61552"/>
              <a:gd name="connsiteX14" fmla="*/ 21953 w 94834"/>
              <a:gd name="connsiteY14" fmla="*/ 2191 h 61552"/>
              <a:gd name="connsiteX0" fmla="*/ 21953 w 94989"/>
              <a:gd name="connsiteY0" fmla="*/ 2191 h 61552"/>
              <a:gd name="connsiteX1" fmla="*/ 19510 w 94989"/>
              <a:gd name="connsiteY1" fmla="*/ 20174 h 61552"/>
              <a:gd name="connsiteX2" fmla="*/ 6591 w 94989"/>
              <a:gd name="connsiteY2" fmla="*/ 22617 h 61552"/>
              <a:gd name="connsiteX3" fmla="*/ 5601 w 94989"/>
              <a:gd name="connsiteY3" fmla="*/ 38078 h 61552"/>
              <a:gd name="connsiteX4" fmla="*/ 10 w 94989"/>
              <a:gd name="connsiteY4" fmla="*/ 47402 h 61552"/>
              <a:gd name="connsiteX5" fmla="*/ 7083 w 94989"/>
              <a:gd name="connsiteY5" fmla="*/ 59958 h 61552"/>
              <a:gd name="connsiteX6" fmla="*/ 48674 w 94989"/>
              <a:gd name="connsiteY6" fmla="*/ 59958 h 61552"/>
              <a:gd name="connsiteX7" fmla="*/ 52058 w 94989"/>
              <a:gd name="connsiteY7" fmla="*/ 41447 h 61552"/>
              <a:gd name="connsiteX8" fmla="*/ 65554 w 94989"/>
              <a:gd name="connsiteY8" fmla="*/ 38014 h 61552"/>
              <a:gd name="connsiteX9" fmla="*/ 90423 w 94989"/>
              <a:gd name="connsiteY9" fmla="*/ 37822 h 61552"/>
              <a:gd name="connsiteX10" fmla="*/ 94734 w 94989"/>
              <a:gd name="connsiteY10" fmla="*/ 29914 h 61552"/>
              <a:gd name="connsiteX11" fmla="*/ 88970 w 94989"/>
              <a:gd name="connsiteY11" fmla="*/ 21341 h 61552"/>
              <a:gd name="connsiteX12" fmla="*/ 53226 w 94989"/>
              <a:gd name="connsiteY12" fmla="*/ 19696 h 61552"/>
              <a:gd name="connsiteX13" fmla="*/ 48546 w 94989"/>
              <a:gd name="connsiteY13" fmla="*/ 2240 h 61552"/>
              <a:gd name="connsiteX14" fmla="*/ 21953 w 94989"/>
              <a:gd name="connsiteY14" fmla="*/ 2191 h 61552"/>
              <a:gd name="connsiteX0" fmla="*/ 21953 w 94834"/>
              <a:gd name="connsiteY0" fmla="*/ 2191 h 61552"/>
              <a:gd name="connsiteX1" fmla="*/ 19510 w 94834"/>
              <a:gd name="connsiteY1" fmla="*/ 20174 h 61552"/>
              <a:gd name="connsiteX2" fmla="*/ 6591 w 94834"/>
              <a:gd name="connsiteY2" fmla="*/ 22617 h 61552"/>
              <a:gd name="connsiteX3" fmla="*/ 5601 w 94834"/>
              <a:gd name="connsiteY3" fmla="*/ 38078 h 61552"/>
              <a:gd name="connsiteX4" fmla="*/ 10 w 94834"/>
              <a:gd name="connsiteY4" fmla="*/ 47402 h 61552"/>
              <a:gd name="connsiteX5" fmla="*/ 7083 w 94834"/>
              <a:gd name="connsiteY5" fmla="*/ 59958 h 61552"/>
              <a:gd name="connsiteX6" fmla="*/ 48674 w 94834"/>
              <a:gd name="connsiteY6" fmla="*/ 59958 h 61552"/>
              <a:gd name="connsiteX7" fmla="*/ 52058 w 94834"/>
              <a:gd name="connsiteY7" fmla="*/ 41447 h 61552"/>
              <a:gd name="connsiteX8" fmla="*/ 65554 w 94834"/>
              <a:gd name="connsiteY8" fmla="*/ 38014 h 61552"/>
              <a:gd name="connsiteX9" fmla="*/ 88571 w 94834"/>
              <a:gd name="connsiteY9" fmla="*/ 38748 h 61552"/>
              <a:gd name="connsiteX10" fmla="*/ 94734 w 94834"/>
              <a:gd name="connsiteY10" fmla="*/ 29914 h 61552"/>
              <a:gd name="connsiteX11" fmla="*/ 88970 w 94834"/>
              <a:gd name="connsiteY11" fmla="*/ 21341 h 61552"/>
              <a:gd name="connsiteX12" fmla="*/ 53226 w 94834"/>
              <a:gd name="connsiteY12" fmla="*/ 19696 h 61552"/>
              <a:gd name="connsiteX13" fmla="*/ 48546 w 94834"/>
              <a:gd name="connsiteY13" fmla="*/ 2240 h 61552"/>
              <a:gd name="connsiteX14" fmla="*/ 21953 w 94834"/>
              <a:gd name="connsiteY14" fmla="*/ 2191 h 61552"/>
              <a:gd name="connsiteX0" fmla="*/ 21953 w 94834"/>
              <a:gd name="connsiteY0" fmla="*/ 2191 h 61552"/>
              <a:gd name="connsiteX1" fmla="*/ 19510 w 94834"/>
              <a:gd name="connsiteY1" fmla="*/ 20174 h 61552"/>
              <a:gd name="connsiteX2" fmla="*/ 6591 w 94834"/>
              <a:gd name="connsiteY2" fmla="*/ 22617 h 61552"/>
              <a:gd name="connsiteX3" fmla="*/ 5601 w 94834"/>
              <a:gd name="connsiteY3" fmla="*/ 38078 h 61552"/>
              <a:gd name="connsiteX4" fmla="*/ 10 w 94834"/>
              <a:gd name="connsiteY4" fmla="*/ 47402 h 61552"/>
              <a:gd name="connsiteX5" fmla="*/ 7083 w 94834"/>
              <a:gd name="connsiteY5" fmla="*/ 59958 h 61552"/>
              <a:gd name="connsiteX6" fmla="*/ 48674 w 94834"/>
              <a:gd name="connsiteY6" fmla="*/ 59958 h 61552"/>
              <a:gd name="connsiteX7" fmla="*/ 52058 w 94834"/>
              <a:gd name="connsiteY7" fmla="*/ 41447 h 61552"/>
              <a:gd name="connsiteX8" fmla="*/ 65554 w 94834"/>
              <a:gd name="connsiteY8" fmla="*/ 38014 h 61552"/>
              <a:gd name="connsiteX9" fmla="*/ 88571 w 94834"/>
              <a:gd name="connsiteY9" fmla="*/ 38748 h 61552"/>
              <a:gd name="connsiteX10" fmla="*/ 94734 w 94834"/>
              <a:gd name="connsiteY10" fmla="*/ 29914 h 61552"/>
              <a:gd name="connsiteX11" fmla="*/ 88970 w 94834"/>
              <a:gd name="connsiteY11" fmla="*/ 21341 h 61552"/>
              <a:gd name="connsiteX12" fmla="*/ 53226 w 94834"/>
              <a:gd name="connsiteY12" fmla="*/ 19696 h 61552"/>
              <a:gd name="connsiteX13" fmla="*/ 48546 w 94834"/>
              <a:gd name="connsiteY13" fmla="*/ 2240 h 61552"/>
              <a:gd name="connsiteX14" fmla="*/ 21953 w 94834"/>
              <a:gd name="connsiteY14" fmla="*/ 2191 h 61552"/>
              <a:gd name="connsiteX0" fmla="*/ 21953 w 94834"/>
              <a:gd name="connsiteY0" fmla="*/ 2191 h 61552"/>
              <a:gd name="connsiteX1" fmla="*/ 19510 w 94834"/>
              <a:gd name="connsiteY1" fmla="*/ 20174 h 61552"/>
              <a:gd name="connsiteX2" fmla="*/ 6591 w 94834"/>
              <a:gd name="connsiteY2" fmla="*/ 22617 h 61552"/>
              <a:gd name="connsiteX3" fmla="*/ 5601 w 94834"/>
              <a:gd name="connsiteY3" fmla="*/ 38078 h 61552"/>
              <a:gd name="connsiteX4" fmla="*/ 10 w 94834"/>
              <a:gd name="connsiteY4" fmla="*/ 47402 h 61552"/>
              <a:gd name="connsiteX5" fmla="*/ 7083 w 94834"/>
              <a:gd name="connsiteY5" fmla="*/ 59958 h 61552"/>
              <a:gd name="connsiteX6" fmla="*/ 48674 w 94834"/>
              <a:gd name="connsiteY6" fmla="*/ 59958 h 61552"/>
              <a:gd name="connsiteX7" fmla="*/ 52058 w 94834"/>
              <a:gd name="connsiteY7" fmla="*/ 41447 h 61552"/>
              <a:gd name="connsiteX8" fmla="*/ 65554 w 94834"/>
              <a:gd name="connsiteY8" fmla="*/ 38014 h 61552"/>
              <a:gd name="connsiteX9" fmla="*/ 88571 w 94834"/>
              <a:gd name="connsiteY9" fmla="*/ 38748 h 61552"/>
              <a:gd name="connsiteX10" fmla="*/ 94734 w 94834"/>
              <a:gd name="connsiteY10" fmla="*/ 29914 h 61552"/>
              <a:gd name="connsiteX11" fmla="*/ 88970 w 94834"/>
              <a:gd name="connsiteY11" fmla="*/ 21341 h 61552"/>
              <a:gd name="connsiteX12" fmla="*/ 53226 w 94834"/>
              <a:gd name="connsiteY12" fmla="*/ 19696 h 61552"/>
              <a:gd name="connsiteX13" fmla="*/ 48546 w 94834"/>
              <a:gd name="connsiteY13" fmla="*/ 2240 h 61552"/>
              <a:gd name="connsiteX14" fmla="*/ 21953 w 94834"/>
              <a:gd name="connsiteY14" fmla="*/ 2191 h 6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34" h="61552" extrusionOk="0">
                <a:moveTo>
                  <a:pt x="21953" y="2191"/>
                </a:moveTo>
                <a:cubicBezTo>
                  <a:pt x="17114" y="5180"/>
                  <a:pt x="22070" y="16770"/>
                  <a:pt x="19510" y="20174"/>
                </a:cubicBezTo>
                <a:cubicBezTo>
                  <a:pt x="16950" y="23578"/>
                  <a:pt x="8909" y="19633"/>
                  <a:pt x="6591" y="22617"/>
                </a:cubicBezTo>
                <a:cubicBezTo>
                  <a:pt x="4273" y="25601"/>
                  <a:pt x="6698" y="33947"/>
                  <a:pt x="5601" y="38078"/>
                </a:cubicBezTo>
                <a:cubicBezTo>
                  <a:pt x="4504" y="42209"/>
                  <a:pt x="-237" y="43755"/>
                  <a:pt x="10" y="47402"/>
                </a:cubicBezTo>
                <a:cubicBezTo>
                  <a:pt x="257" y="51049"/>
                  <a:pt x="-1028" y="57865"/>
                  <a:pt x="7083" y="59958"/>
                </a:cubicBezTo>
                <a:cubicBezTo>
                  <a:pt x="15194" y="62051"/>
                  <a:pt x="39789" y="62117"/>
                  <a:pt x="48674" y="59958"/>
                </a:cubicBezTo>
                <a:cubicBezTo>
                  <a:pt x="57559" y="57799"/>
                  <a:pt x="49245" y="45104"/>
                  <a:pt x="52058" y="41447"/>
                </a:cubicBezTo>
                <a:cubicBezTo>
                  <a:pt x="54871" y="37790"/>
                  <a:pt x="59469" y="38464"/>
                  <a:pt x="65554" y="38014"/>
                </a:cubicBezTo>
                <a:cubicBezTo>
                  <a:pt x="71639" y="37564"/>
                  <a:pt x="81393" y="38709"/>
                  <a:pt x="88571" y="38748"/>
                </a:cubicBezTo>
                <a:cubicBezTo>
                  <a:pt x="95749" y="38787"/>
                  <a:pt x="94668" y="32275"/>
                  <a:pt x="94734" y="29914"/>
                </a:cubicBezTo>
                <a:cubicBezTo>
                  <a:pt x="94800" y="27553"/>
                  <a:pt x="95888" y="23044"/>
                  <a:pt x="88970" y="21341"/>
                </a:cubicBezTo>
                <a:cubicBezTo>
                  <a:pt x="82052" y="19638"/>
                  <a:pt x="61043" y="23033"/>
                  <a:pt x="53226" y="19696"/>
                </a:cubicBezTo>
                <a:cubicBezTo>
                  <a:pt x="45408" y="16358"/>
                  <a:pt x="53758" y="5158"/>
                  <a:pt x="48546" y="2240"/>
                </a:cubicBezTo>
                <a:cubicBezTo>
                  <a:pt x="43334" y="-678"/>
                  <a:pt x="26792" y="-798"/>
                  <a:pt x="21953" y="2191"/>
                </a:cubicBezTo>
                <a:close/>
              </a:path>
            </a:pathLst>
          </a:custGeom>
          <a:solidFill>
            <a:schemeClr val="accent5">
              <a:lumMod val="20000"/>
              <a:lumOff val="80000"/>
            </a:schemeClr>
          </a:solidFill>
          <a:ln w="9525" cap="flat" cmpd="sng">
            <a:solidFill>
              <a:srgbClr val="000000"/>
            </a:solidFill>
            <a:prstDash val="dash"/>
            <a:round/>
            <a:headEnd type="none" w="lg" len="lg"/>
            <a:tailEnd type="none" w="lg" len="lg"/>
          </a:ln>
        </p:spPr>
      </p:sp>
      <p:sp>
        <p:nvSpPr>
          <p:cNvPr id="8" name="Shape 56"/>
          <p:cNvSpPr/>
          <p:nvPr/>
        </p:nvSpPr>
        <p:spPr>
          <a:xfrm>
            <a:off x="8713688" y="1815928"/>
            <a:ext cx="1868650" cy="401613"/>
          </a:xfrm>
          <a:prstGeom prst="roundRect">
            <a:avLst>
              <a:gd name="adj" fmla="val 16667"/>
            </a:avLst>
          </a:prstGeom>
          <a:solidFill>
            <a:schemeClr val="accent5">
              <a:lumMod val="20000"/>
              <a:lumOff val="80000"/>
            </a:schemeClr>
          </a:solidFill>
          <a:ln w="9525" cap="flat" cmpd="sng">
            <a:solidFill>
              <a:srgbClr val="000000"/>
            </a:solidFill>
            <a:prstDash val="dash"/>
            <a:round/>
            <a:headEnd type="none" w="med" len="med"/>
            <a:tailEnd type="none" w="med" len="med"/>
          </a:ln>
        </p:spPr>
        <p:txBody>
          <a:bodyPr lIns="91425" tIns="91425" rIns="91425" bIns="91425" anchor="ctr" anchorCtr="0">
            <a:noAutofit/>
          </a:bodyPr>
          <a:lstStyle/>
          <a:p>
            <a:endParaRPr/>
          </a:p>
        </p:txBody>
      </p:sp>
      <p:graphicFrame>
        <p:nvGraphicFramePr>
          <p:cNvPr id="9" name="Shape 57"/>
          <p:cNvGraphicFramePr/>
          <p:nvPr/>
        </p:nvGraphicFramePr>
        <p:xfrm>
          <a:off x="1624128" y="1547602"/>
          <a:ext cx="4799965" cy="2377320"/>
        </p:xfrm>
        <a:graphic>
          <a:graphicData uri="http://schemas.openxmlformats.org/drawingml/2006/table">
            <a:tbl>
              <a:tblPr>
                <a:noFill/>
              </a:tblPr>
              <a:tblGrid>
                <a:gridCol w="391054">
                  <a:extLst>
                    <a:ext uri="{9D8B030D-6E8A-4147-A177-3AD203B41FA5}">
                      <a16:colId xmlns:a16="http://schemas.microsoft.com/office/drawing/2014/main" val="20000"/>
                    </a:ext>
                  </a:extLst>
                </a:gridCol>
                <a:gridCol w="4408911">
                  <a:extLst>
                    <a:ext uri="{9D8B030D-6E8A-4147-A177-3AD203B41FA5}">
                      <a16:colId xmlns:a16="http://schemas.microsoft.com/office/drawing/2014/main" val="20001"/>
                    </a:ext>
                  </a:extLst>
                </a:gridCol>
              </a:tblGrid>
              <a:tr h="320577">
                <a:tc>
                  <a:txBody>
                    <a:bodyPr/>
                    <a:lstStyle/>
                    <a:p>
                      <a:pPr lvl="0" algn="ctr">
                        <a:spcBef>
                          <a:spcPts val="0"/>
                        </a:spcBef>
                        <a:buNone/>
                      </a:pPr>
                      <a:r>
                        <a:rPr lang="en" sz="1600" b="1" dirty="0">
                          <a:solidFill>
                            <a:schemeClr val="tx1"/>
                          </a:solidFill>
                          <a:latin typeface="Calibri"/>
                          <a:ea typeface="Calibri"/>
                          <a:cs typeface="Calibri"/>
                          <a:sym typeface="Calibri"/>
                        </a:rPr>
                        <a:t>ID</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accent5">
                        <a:lumMod val="60000"/>
                        <a:lumOff val="40000"/>
                      </a:schemeClr>
                    </a:solidFill>
                  </a:tcPr>
                </a:tc>
                <a:tc>
                  <a:txBody>
                    <a:bodyPr/>
                    <a:lstStyle/>
                    <a:p>
                      <a:pPr lvl="0" algn="ctr">
                        <a:spcBef>
                          <a:spcPts val="0"/>
                        </a:spcBef>
                        <a:buNone/>
                      </a:pPr>
                      <a:r>
                        <a:rPr lang="en" sz="1600" b="1" dirty="0">
                          <a:solidFill>
                            <a:schemeClr val="tx1"/>
                          </a:solidFill>
                          <a:latin typeface="Calibri"/>
                          <a:ea typeface="Calibri"/>
                          <a:cs typeface="Calibri"/>
                          <a:sym typeface="Calibri"/>
                        </a:rPr>
                        <a:t>Sentence</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498688">
                <a:tc>
                  <a:txBody>
                    <a:bodyPr/>
                    <a:lstStyle/>
                    <a:p>
                      <a:pPr lvl="0" algn="l">
                        <a:spcBef>
                          <a:spcPts val="0"/>
                        </a:spcBef>
                        <a:buNone/>
                      </a:pPr>
                      <a:r>
                        <a:rPr lang="en" sz="1500" dirty="0">
                          <a:latin typeface="Calibri"/>
                          <a:ea typeface="Calibri"/>
                          <a:cs typeface="Calibri"/>
                          <a:sym typeface="Calibri"/>
                        </a:rPr>
                        <a:t>S1</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l">
                        <a:spcBef>
                          <a:spcPts val="0"/>
                        </a:spcBef>
                        <a:buNone/>
                      </a:pPr>
                      <a:r>
                        <a:rPr lang="en" sz="1500" b="1" i="1" dirty="0">
                          <a:latin typeface="+mj-lt"/>
                          <a:ea typeface="Calibri"/>
                          <a:cs typeface="Calibri"/>
                          <a:sym typeface="Calibri"/>
                        </a:rPr>
                        <a:t>Donald Trump</a:t>
                      </a:r>
                      <a:r>
                        <a:rPr lang="en" sz="1500" dirty="0">
                          <a:latin typeface="+mj-lt"/>
                          <a:ea typeface="Calibri"/>
                          <a:cs typeface="Calibri"/>
                          <a:sym typeface="Calibri"/>
                        </a:rPr>
                        <a:t> was born in Queens, New York, </a:t>
                      </a:r>
                      <a:r>
                        <a:rPr lang="en" sz="1500" b="1" i="1" dirty="0">
                          <a:latin typeface="+mj-lt"/>
                          <a:ea typeface="Calibri"/>
                          <a:cs typeface="Calibri"/>
                          <a:sym typeface="Calibri"/>
                        </a:rPr>
                        <a:t>USA</a:t>
                      </a:r>
                      <a:r>
                        <a:rPr lang="en" sz="1500" dirty="0">
                          <a:latin typeface="+mj-lt"/>
                          <a:ea typeface="Calibri"/>
                          <a:cs typeface="Calibri"/>
                          <a:sym typeface="Calibri"/>
                        </a:rPr>
                        <a:t> on June 14,1946.</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2436">
                <a:tc>
                  <a:txBody>
                    <a:bodyPr/>
                    <a:lstStyle/>
                    <a:p>
                      <a:pPr lvl="0" algn="l">
                        <a:spcBef>
                          <a:spcPts val="0"/>
                        </a:spcBef>
                        <a:buNone/>
                      </a:pPr>
                      <a:r>
                        <a:rPr lang="en" sz="1500" dirty="0">
                          <a:latin typeface="Calibri"/>
                          <a:ea typeface="Calibri"/>
                          <a:cs typeface="Calibri"/>
                          <a:sym typeface="Calibri"/>
                        </a:rPr>
                        <a:t>S2</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accent2">
                        <a:lumMod val="20000"/>
                        <a:lumOff val="80000"/>
                      </a:schemeClr>
                    </a:solidFill>
                  </a:tcPr>
                </a:tc>
                <a:tc>
                  <a:txBody>
                    <a:bodyPr/>
                    <a:lstStyle/>
                    <a:p>
                      <a:pPr lvl="0" algn="l">
                        <a:spcBef>
                          <a:spcPts val="0"/>
                        </a:spcBef>
                        <a:buNone/>
                      </a:pPr>
                      <a:r>
                        <a:rPr lang="en" sz="1600" b="0" i="0" u="none" dirty="0">
                          <a:solidFill>
                            <a:schemeClr val="tx1"/>
                          </a:solidFill>
                          <a:latin typeface="+mj-lt"/>
                          <a:ea typeface="Calibri"/>
                          <a:cs typeface="Calibri"/>
                          <a:sym typeface="Calibri"/>
                        </a:rPr>
                        <a:t>The protest was aimed at </a:t>
                      </a:r>
                      <a:r>
                        <a:rPr lang="en" sz="1600" b="1" i="1" u="none" dirty="0">
                          <a:solidFill>
                            <a:srgbClr val="C00000"/>
                          </a:solidFill>
                          <a:latin typeface="+mj-lt"/>
                          <a:ea typeface="Calibri"/>
                          <a:cs typeface="Calibri"/>
                          <a:sym typeface="Calibri"/>
                        </a:rPr>
                        <a:t>Donald Trump</a:t>
                      </a:r>
                      <a:r>
                        <a:rPr lang="en" sz="1600" b="0" i="0" u="none" dirty="0">
                          <a:solidFill>
                            <a:schemeClr val="tx1"/>
                          </a:solidFill>
                          <a:latin typeface="+mj-lt"/>
                          <a:ea typeface="Calibri"/>
                          <a:cs typeface="Calibri"/>
                          <a:sym typeface="Calibri"/>
                        </a:rPr>
                        <a:t>, the recently inaugurated </a:t>
                      </a:r>
                      <a:r>
                        <a:rPr lang="en-US" altLang="zh-CN" sz="1600" b="0" i="0" u="none" dirty="0">
                          <a:solidFill>
                            <a:schemeClr val="tx1"/>
                          </a:solidFill>
                          <a:latin typeface="+mj-lt"/>
                          <a:ea typeface="Calibri"/>
                          <a:cs typeface="Calibri"/>
                          <a:sym typeface="Calibri"/>
                        </a:rPr>
                        <a:t>p</a:t>
                      </a:r>
                      <a:r>
                        <a:rPr lang="en" sz="1600" b="0" i="0" u="none" dirty="0">
                          <a:solidFill>
                            <a:schemeClr val="tx1"/>
                          </a:solidFill>
                          <a:latin typeface="+mj-lt"/>
                          <a:ea typeface="Calibri"/>
                          <a:cs typeface="Calibri"/>
                          <a:sym typeface="Calibri"/>
                        </a:rPr>
                        <a:t>resident of the </a:t>
                      </a:r>
                      <a:r>
                        <a:rPr lang="en" sz="1600" b="1" i="1" u="none" dirty="0">
                          <a:solidFill>
                            <a:srgbClr val="C00000"/>
                          </a:solidFill>
                          <a:latin typeface="+mj-lt"/>
                          <a:ea typeface="Calibri"/>
                          <a:cs typeface="Calibri"/>
                          <a:sym typeface="Calibri"/>
                        </a:rPr>
                        <a:t>United States</a:t>
                      </a:r>
                      <a:r>
                        <a:rPr lang="en" sz="1600" b="0" i="0" u="none" dirty="0">
                          <a:solidFill>
                            <a:schemeClr val="tx1"/>
                          </a:solidFill>
                          <a:latin typeface="+mj-lt"/>
                          <a:ea typeface="Calibri"/>
                          <a:cs typeface="Calibri"/>
                          <a:sym typeface="Calibri"/>
                        </a:rPr>
                        <a:t>. </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98688">
                <a:tc>
                  <a:txBody>
                    <a:bodyPr/>
                    <a:lstStyle/>
                    <a:p>
                      <a:pPr lvl="0" algn="l">
                        <a:spcBef>
                          <a:spcPts val="0"/>
                        </a:spcBef>
                        <a:buNone/>
                      </a:pPr>
                      <a:r>
                        <a:rPr lang="en" sz="1500" dirty="0">
                          <a:latin typeface="Calibri"/>
                          <a:ea typeface="Calibri"/>
                          <a:cs typeface="Calibri"/>
                          <a:sym typeface="Calibri"/>
                        </a:rPr>
                        <a:t>S3</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lvl="0" algn="l">
                        <a:spcBef>
                          <a:spcPts val="0"/>
                        </a:spcBef>
                        <a:buNone/>
                      </a:pPr>
                      <a:r>
                        <a:rPr lang="en" sz="1500" dirty="0">
                          <a:latin typeface="+mj-lt"/>
                          <a:ea typeface="Calibri"/>
                          <a:cs typeface="Calibri"/>
                          <a:sym typeface="Calibri"/>
                        </a:rPr>
                        <a:t>There is a method to </a:t>
                      </a:r>
                      <a:r>
                        <a:rPr lang="en" sz="1500" b="1" i="1" dirty="0">
                          <a:latin typeface="+mj-lt"/>
                          <a:ea typeface="Calibri"/>
                          <a:cs typeface="Calibri"/>
                          <a:sym typeface="Calibri"/>
                        </a:rPr>
                        <a:t>Donald Trump</a:t>
                      </a:r>
                      <a:r>
                        <a:rPr lang="en" sz="1500" dirty="0">
                          <a:latin typeface="+mj-lt"/>
                          <a:ea typeface="Calibri"/>
                          <a:cs typeface="Calibri"/>
                          <a:sym typeface="Calibri"/>
                        </a:rPr>
                        <a:t>'s madness and he laid it all out in his book, “</a:t>
                      </a:r>
                      <a:r>
                        <a:rPr lang="en" sz="1500" b="1" i="1" dirty="0">
                          <a:latin typeface="+mj-lt"/>
                          <a:ea typeface="Calibri"/>
                          <a:cs typeface="Calibri"/>
                          <a:sym typeface="Calibri"/>
                        </a:rPr>
                        <a:t>The Art of the Deal</a:t>
                      </a:r>
                      <a:r>
                        <a:rPr lang="en" sz="1500" dirty="0">
                          <a:latin typeface="+mj-lt"/>
                          <a:ea typeface="Calibri"/>
                          <a:cs typeface="Calibri"/>
                          <a:sym typeface="Calibri"/>
                        </a:rPr>
                        <a:t>.”</a:t>
                      </a:r>
                    </a:p>
                  </a:txBody>
                  <a:tcPr marL="91425" marR="91425" marT="91425" marB="91425" anchor="ctr">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Shape 62"/>
          <p:cNvSpPr/>
          <p:nvPr/>
        </p:nvSpPr>
        <p:spPr>
          <a:xfrm>
            <a:off x="7969268" y="1445002"/>
            <a:ext cx="763500" cy="205200"/>
          </a:xfrm>
          <a:prstGeom prst="ellipse">
            <a:avLst/>
          </a:prstGeom>
          <a:solidFill>
            <a:srgbClr val="B7B7B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root</a:t>
            </a:r>
          </a:p>
        </p:txBody>
      </p:sp>
      <p:sp>
        <p:nvSpPr>
          <p:cNvPr id="11" name="Shape 63"/>
          <p:cNvSpPr/>
          <p:nvPr/>
        </p:nvSpPr>
        <p:spPr>
          <a:xfrm>
            <a:off x="6750527" y="1880045"/>
            <a:ext cx="617927" cy="28980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US" altLang="zh-CN" sz="1000" b="1" dirty="0">
                <a:ea typeface="Calibri"/>
                <a:cs typeface="Calibri"/>
                <a:sym typeface="Calibri"/>
              </a:rPr>
              <a:t>product</a:t>
            </a:r>
            <a:endParaRPr lang="en" sz="1000" b="1" dirty="0">
              <a:ea typeface="Calibri"/>
              <a:cs typeface="Calibri"/>
              <a:sym typeface="Calibri"/>
            </a:endParaRPr>
          </a:p>
        </p:txBody>
      </p:sp>
      <p:sp>
        <p:nvSpPr>
          <p:cNvPr id="12" name="Shape 64"/>
          <p:cNvSpPr/>
          <p:nvPr/>
        </p:nvSpPr>
        <p:spPr>
          <a:xfrm>
            <a:off x="7619388" y="1882052"/>
            <a:ext cx="637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dirty="0">
                <a:ea typeface="Calibri"/>
                <a:cs typeface="Calibri"/>
                <a:sym typeface="Calibri"/>
              </a:rPr>
              <a:t>person</a:t>
            </a:r>
          </a:p>
        </p:txBody>
      </p:sp>
      <p:sp>
        <p:nvSpPr>
          <p:cNvPr id="13" name="Shape 65"/>
          <p:cNvSpPr/>
          <p:nvPr/>
        </p:nvSpPr>
        <p:spPr>
          <a:xfrm>
            <a:off x="8762388" y="1882052"/>
            <a:ext cx="763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location</a:t>
            </a:r>
          </a:p>
        </p:txBody>
      </p:sp>
      <p:sp>
        <p:nvSpPr>
          <p:cNvPr id="14" name="Shape 66"/>
          <p:cNvSpPr/>
          <p:nvPr/>
        </p:nvSpPr>
        <p:spPr>
          <a:xfrm>
            <a:off x="9600588" y="1882052"/>
            <a:ext cx="943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r>
              <a:rPr lang="en" sz="1000" b="1">
                <a:ea typeface="Calibri"/>
                <a:cs typeface="Calibri"/>
                <a:sym typeface="Calibri"/>
              </a:rPr>
              <a:t>organization</a:t>
            </a:r>
          </a:p>
        </p:txBody>
      </p:sp>
      <p:sp>
        <p:nvSpPr>
          <p:cNvPr id="15" name="Shape 67"/>
          <p:cNvSpPr/>
          <p:nvPr/>
        </p:nvSpPr>
        <p:spPr>
          <a:xfrm>
            <a:off x="7267188" y="2339252"/>
            <a:ext cx="6873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politician</a:t>
            </a:r>
          </a:p>
        </p:txBody>
      </p:sp>
      <p:sp>
        <p:nvSpPr>
          <p:cNvPr id="16" name="Shape 68"/>
          <p:cNvSpPr/>
          <p:nvPr/>
        </p:nvSpPr>
        <p:spPr>
          <a:xfrm>
            <a:off x="8000388" y="2339252"/>
            <a:ext cx="487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artist</a:t>
            </a:r>
          </a:p>
        </p:txBody>
      </p:sp>
      <p:sp>
        <p:nvSpPr>
          <p:cNvPr id="17" name="Shape 69"/>
          <p:cNvSpPr/>
          <p:nvPr/>
        </p:nvSpPr>
        <p:spPr>
          <a:xfrm>
            <a:off x="8533788" y="2339252"/>
            <a:ext cx="870174"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businessman</a:t>
            </a:r>
          </a:p>
        </p:txBody>
      </p:sp>
      <p:sp>
        <p:nvSpPr>
          <p:cNvPr id="18" name="Shape 70"/>
          <p:cNvSpPr/>
          <p:nvPr/>
        </p:nvSpPr>
        <p:spPr>
          <a:xfrm>
            <a:off x="7164588" y="2872652"/>
            <a:ext cx="637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author</a:t>
            </a:r>
          </a:p>
        </p:txBody>
      </p:sp>
      <p:sp>
        <p:nvSpPr>
          <p:cNvPr id="19" name="Shape 71"/>
          <p:cNvSpPr/>
          <p:nvPr/>
        </p:nvSpPr>
        <p:spPr>
          <a:xfrm>
            <a:off x="7847988" y="2872652"/>
            <a:ext cx="487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actor</a:t>
            </a:r>
          </a:p>
        </p:txBody>
      </p:sp>
      <p:sp>
        <p:nvSpPr>
          <p:cNvPr id="20" name="Shape 72"/>
          <p:cNvSpPr/>
          <p:nvPr/>
        </p:nvSpPr>
        <p:spPr>
          <a:xfrm>
            <a:off x="8457588" y="2872652"/>
            <a:ext cx="637500" cy="289800"/>
          </a:xfrm>
          <a:prstGeom prst="rect">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sz="1000" b="1">
                <a:ea typeface="Calibri"/>
                <a:cs typeface="Calibri"/>
                <a:sym typeface="Calibri"/>
              </a:rPr>
              <a:t>singer</a:t>
            </a:r>
          </a:p>
        </p:txBody>
      </p:sp>
      <p:cxnSp>
        <p:nvCxnSpPr>
          <p:cNvPr id="21" name="Shape 75"/>
          <p:cNvCxnSpPr/>
          <p:nvPr/>
        </p:nvCxnSpPr>
        <p:spPr>
          <a:xfrm flipH="1">
            <a:off x="7938200" y="1650202"/>
            <a:ext cx="493500" cy="231900"/>
          </a:xfrm>
          <a:prstGeom prst="straightConnector1">
            <a:avLst/>
          </a:prstGeom>
          <a:noFill/>
          <a:ln w="9525" cap="flat" cmpd="sng">
            <a:solidFill>
              <a:srgbClr val="000000"/>
            </a:solidFill>
            <a:prstDash val="solid"/>
            <a:round/>
            <a:headEnd type="none" w="lg" len="lg"/>
            <a:tailEnd type="none" w="lg" len="lg"/>
          </a:ln>
        </p:spPr>
      </p:cxnSp>
      <p:cxnSp>
        <p:nvCxnSpPr>
          <p:cNvPr id="22" name="Shape 76"/>
          <p:cNvCxnSpPr>
            <a:endCxn id="11" idx="0"/>
          </p:cNvCxnSpPr>
          <p:nvPr/>
        </p:nvCxnSpPr>
        <p:spPr>
          <a:xfrm flipH="1">
            <a:off x="7059490" y="1650203"/>
            <a:ext cx="1372210" cy="229843"/>
          </a:xfrm>
          <a:prstGeom prst="straightConnector1">
            <a:avLst/>
          </a:prstGeom>
          <a:noFill/>
          <a:ln w="9525" cap="flat" cmpd="sng">
            <a:solidFill>
              <a:srgbClr val="000000"/>
            </a:solidFill>
            <a:prstDash val="solid"/>
            <a:round/>
            <a:headEnd type="none" w="lg" len="lg"/>
            <a:tailEnd type="none" w="lg" len="lg"/>
          </a:ln>
        </p:spPr>
      </p:cxnSp>
      <p:cxnSp>
        <p:nvCxnSpPr>
          <p:cNvPr id="23" name="Shape 77"/>
          <p:cNvCxnSpPr/>
          <p:nvPr/>
        </p:nvCxnSpPr>
        <p:spPr>
          <a:xfrm>
            <a:off x="8431700" y="1650202"/>
            <a:ext cx="712500" cy="231900"/>
          </a:xfrm>
          <a:prstGeom prst="straightConnector1">
            <a:avLst/>
          </a:prstGeom>
          <a:noFill/>
          <a:ln w="9525" cap="flat" cmpd="sng">
            <a:solidFill>
              <a:srgbClr val="000000"/>
            </a:solidFill>
            <a:prstDash val="solid"/>
            <a:round/>
            <a:headEnd type="none" w="lg" len="lg"/>
            <a:tailEnd type="none" w="lg" len="lg"/>
          </a:ln>
        </p:spPr>
      </p:cxnSp>
      <p:cxnSp>
        <p:nvCxnSpPr>
          <p:cNvPr id="24" name="Shape 78"/>
          <p:cNvCxnSpPr/>
          <p:nvPr/>
        </p:nvCxnSpPr>
        <p:spPr>
          <a:xfrm>
            <a:off x="8431700" y="1650202"/>
            <a:ext cx="1640700" cy="231900"/>
          </a:xfrm>
          <a:prstGeom prst="straightConnector1">
            <a:avLst/>
          </a:prstGeom>
          <a:noFill/>
          <a:ln w="9525" cap="flat" cmpd="sng">
            <a:solidFill>
              <a:srgbClr val="000000"/>
            </a:solidFill>
            <a:prstDash val="solid"/>
            <a:round/>
            <a:headEnd type="none" w="lg" len="lg"/>
            <a:tailEnd type="none" w="lg" len="lg"/>
          </a:ln>
        </p:spPr>
      </p:cxnSp>
      <p:cxnSp>
        <p:nvCxnSpPr>
          <p:cNvPr id="26" name="Shape 80"/>
          <p:cNvCxnSpPr>
            <a:stCxn id="11" idx="2"/>
          </p:cNvCxnSpPr>
          <p:nvPr/>
        </p:nvCxnSpPr>
        <p:spPr>
          <a:xfrm flipH="1">
            <a:off x="6941582" y="2169845"/>
            <a:ext cx="117908" cy="288494"/>
          </a:xfrm>
          <a:prstGeom prst="straightConnector1">
            <a:avLst/>
          </a:prstGeom>
          <a:noFill/>
          <a:ln w="9525" cap="flat" cmpd="sng">
            <a:solidFill>
              <a:srgbClr val="000000"/>
            </a:solidFill>
            <a:prstDash val="solid"/>
            <a:round/>
            <a:headEnd type="none" w="lg" len="lg"/>
            <a:tailEnd type="none" w="lg" len="lg"/>
          </a:ln>
        </p:spPr>
      </p:cxnSp>
      <p:cxnSp>
        <p:nvCxnSpPr>
          <p:cNvPr id="27" name="Shape 82"/>
          <p:cNvCxnSpPr>
            <a:stCxn id="18" idx="2"/>
          </p:cNvCxnSpPr>
          <p:nvPr/>
        </p:nvCxnSpPr>
        <p:spPr>
          <a:xfrm>
            <a:off x="7938138" y="2171852"/>
            <a:ext cx="306000" cy="167400"/>
          </a:xfrm>
          <a:prstGeom prst="straightConnector1">
            <a:avLst/>
          </a:prstGeom>
          <a:noFill/>
          <a:ln w="9525" cap="flat" cmpd="sng">
            <a:solidFill>
              <a:srgbClr val="000000"/>
            </a:solidFill>
            <a:prstDash val="solid"/>
            <a:round/>
            <a:headEnd type="none" w="lg" len="lg"/>
            <a:tailEnd type="none" w="lg" len="lg"/>
          </a:ln>
        </p:spPr>
      </p:cxnSp>
      <p:cxnSp>
        <p:nvCxnSpPr>
          <p:cNvPr id="28" name="Shape 83"/>
          <p:cNvCxnSpPr>
            <a:stCxn id="18" idx="2"/>
          </p:cNvCxnSpPr>
          <p:nvPr/>
        </p:nvCxnSpPr>
        <p:spPr>
          <a:xfrm flipH="1">
            <a:off x="7610838" y="2171852"/>
            <a:ext cx="327300" cy="167400"/>
          </a:xfrm>
          <a:prstGeom prst="straightConnector1">
            <a:avLst/>
          </a:prstGeom>
          <a:noFill/>
          <a:ln w="9525" cap="flat" cmpd="sng">
            <a:solidFill>
              <a:srgbClr val="000000"/>
            </a:solidFill>
            <a:prstDash val="solid"/>
            <a:round/>
            <a:headEnd type="none" w="lg" len="lg"/>
            <a:tailEnd type="none" w="lg" len="lg"/>
          </a:ln>
        </p:spPr>
      </p:cxnSp>
      <p:cxnSp>
        <p:nvCxnSpPr>
          <p:cNvPr id="29" name="Shape 84"/>
          <p:cNvCxnSpPr>
            <a:stCxn id="18" idx="2"/>
          </p:cNvCxnSpPr>
          <p:nvPr/>
        </p:nvCxnSpPr>
        <p:spPr>
          <a:xfrm>
            <a:off x="7938138" y="2171852"/>
            <a:ext cx="1067400" cy="167400"/>
          </a:xfrm>
          <a:prstGeom prst="straightConnector1">
            <a:avLst/>
          </a:prstGeom>
          <a:noFill/>
          <a:ln w="9525" cap="flat" cmpd="sng">
            <a:solidFill>
              <a:srgbClr val="000000"/>
            </a:solidFill>
            <a:prstDash val="solid"/>
            <a:round/>
            <a:headEnd type="none" w="lg" len="lg"/>
            <a:tailEnd type="none" w="lg" len="lg"/>
          </a:ln>
        </p:spPr>
      </p:cxnSp>
      <p:cxnSp>
        <p:nvCxnSpPr>
          <p:cNvPr id="30" name="Shape 85"/>
          <p:cNvCxnSpPr/>
          <p:nvPr/>
        </p:nvCxnSpPr>
        <p:spPr>
          <a:xfrm flipH="1">
            <a:off x="7483338" y="2632952"/>
            <a:ext cx="773400" cy="239700"/>
          </a:xfrm>
          <a:prstGeom prst="straightConnector1">
            <a:avLst/>
          </a:prstGeom>
          <a:noFill/>
          <a:ln w="9525" cap="flat" cmpd="sng">
            <a:solidFill>
              <a:srgbClr val="000000"/>
            </a:solidFill>
            <a:prstDash val="solid"/>
            <a:round/>
            <a:headEnd type="none" w="lg" len="lg"/>
            <a:tailEnd type="none" w="lg" len="lg"/>
          </a:ln>
        </p:spPr>
      </p:cxnSp>
      <p:cxnSp>
        <p:nvCxnSpPr>
          <p:cNvPr id="31" name="Shape 86"/>
          <p:cNvCxnSpPr/>
          <p:nvPr/>
        </p:nvCxnSpPr>
        <p:spPr>
          <a:xfrm flipH="1">
            <a:off x="8091738" y="2629052"/>
            <a:ext cx="152400" cy="243600"/>
          </a:xfrm>
          <a:prstGeom prst="straightConnector1">
            <a:avLst/>
          </a:prstGeom>
          <a:noFill/>
          <a:ln w="9525" cap="flat" cmpd="sng">
            <a:solidFill>
              <a:srgbClr val="000000"/>
            </a:solidFill>
            <a:prstDash val="solid"/>
            <a:round/>
            <a:headEnd type="none" w="lg" len="lg"/>
            <a:tailEnd type="none" w="lg" len="lg"/>
          </a:ln>
        </p:spPr>
      </p:cxnSp>
      <p:cxnSp>
        <p:nvCxnSpPr>
          <p:cNvPr id="32" name="Shape 87"/>
          <p:cNvCxnSpPr/>
          <p:nvPr/>
        </p:nvCxnSpPr>
        <p:spPr>
          <a:xfrm>
            <a:off x="8269938" y="2619752"/>
            <a:ext cx="506400" cy="252900"/>
          </a:xfrm>
          <a:prstGeom prst="straightConnector1">
            <a:avLst/>
          </a:prstGeom>
          <a:noFill/>
          <a:ln w="9525" cap="flat" cmpd="sng">
            <a:solidFill>
              <a:srgbClr val="000000"/>
            </a:solidFill>
            <a:prstDash val="solid"/>
            <a:round/>
            <a:headEnd type="none" w="lg" len="lg"/>
            <a:tailEnd type="none" w="lg" len="lg"/>
          </a:ln>
        </p:spPr>
      </p:cxnSp>
      <p:cxnSp>
        <p:nvCxnSpPr>
          <p:cNvPr id="34" name="Shape 89"/>
          <p:cNvCxnSpPr>
            <a:stCxn id="20" idx="2"/>
            <a:endCxn id="45" idx="2"/>
          </p:cNvCxnSpPr>
          <p:nvPr/>
        </p:nvCxnSpPr>
        <p:spPr>
          <a:xfrm>
            <a:off x="10072338" y="2171853"/>
            <a:ext cx="370552" cy="228725"/>
          </a:xfrm>
          <a:prstGeom prst="straightConnector1">
            <a:avLst/>
          </a:prstGeom>
          <a:noFill/>
          <a:ln w="9525" cap="flat" cmpd="sng">
            <a:solidFill>
              <a:srgbClr val="000000"/>
            </a:solidFill>
            <a:prstDash val="solid"/>
            <a:round/>
            <a:headEnd type="none" w="lg" len="lg"/>
            <a:tailEnd type="none" w="lg" len="lg"/>
          </a:ln>
        </p:spPr>
      </p:cxnSp>
      <p:sp>
        <p:nvSpPr>
          <p:cNvPr id="36" name="Shape 91"/>
          <p:cNvSpPr txBox="1"/>
          <p:nvPr/>
        </p:nvSpPr>
        <p:spPr>
          <a:xfrm>
            <a:off x="10246690" y="2246377"/>
            <a:ext cx="392400" cy="154200"/>
          </a:xfrm>
          <a:prstGeom prst="rect">
            <a:avLst/>
          </a:prstGeom>
          <a:noFill/>
          <a:ln>
            <a:noFill/>
          </a:ln>
        </p:spPr>
        <p:txBody>
          <a:bodyPr lIns="91425" tIns="91425" rIns="91425" bIns="91425" anchor="t" anchorCtr="0">
            <a:noAutofit/>
          </a:bodyPr>
          <a:lstStyle/>
          <a:p>
            <a:r>
              <a:rPr lang="en"/>
              <a:t>...</a:t>
            </a:r>
          </a:p>
        </p:txBody>
      </p:sp>
      <p:sp>
        <p:nvSpPr>
          <p:cNvPr id="38" name="Shape 94"/>
          <p:cNvSpPr txBox="1"/>
          <p:nvPr/>
        </p:nvSpPr>
        <p:spPr>
          <a:xfrm>
            <a:off x="9649782" y="5106588"/>
            <a:ext cx="989308" cy="946193"/>
          </a:xfrm>
          <a:prstGeom prst="rect">
            <a:avLst/>
          </a:prstGeom>
          <a:noFill/>
          <a:ln>
            <a:noFill/>
          </a:ln>
        </p:spPr>
        <p:txBody>
          <a:bodyPr lIns="91425" tIns="91425" rIns="91425" bIns="91425" anchor="t" anchorCtr="0">
            <a:noAutofit/>
          </a:bodyPr>
          <a:lstStyle/>
          <a:p>
            <a:r>
              <a:rPr lang="en-US" altLang="zh-CN" sz="1600" b="1" dirty="0">
                <a:ea typeface="Calibri"/>
                <a:cs typeface="Calibri"/>
                <a:sym typeface="Calibri"/>
              </a:rPr>
              <a:t>Relation</a:t>
            </a:r>
            <a:r>
              <a:rPr lang="zh-CN" altLang="en-US" sz="1600" b="1" dirty="0">
                <a:ea typeface="Calibri"/>
                <a:cs typeface="Calibri"/>
                <a:sym typeface="Calibri"/>
              </a:rPr>
              <a:t> </a:t>
            </a:r>
            <a:r>
              <a:rPr lang="en-US" altLang="zh-CN" sz="1600" b="1" dirty="0">
                <a:ea typeface="Calibri"/>
                <a:cs typeface="Calibri"/>
                <a:sym typeface="Calibri"/>
              </a:rPr>
              <a:t>types</a:t>
            </a:r>
            <a:r>
              <a:rPr lang="zh-CN" altLang="en-US" sz="1600" b="1" dirty="0">
                <a:ea typeface="Calibri"/>
                <a:cs typeface="Calibri"/>
                <a:sym typeface="Calibri"/>
              </a:rPr>
              <a:t> </a:t>
            </a:r>
            <a:r>
              <a:rPr lang="en-US" altLang="zh-CN" sz="1600" b="1" dirty="0">
                <a:ea typeface="Calibri"/>
                <a:cs typeface="Calibri"/>
                <a:sym typeface="Calibri"/>
              </a:rPr>
              <a:t>from</a:t>
            </a:r>
            <a:r>
              <a:rPr lang="zh-CN" altLang="en-US" sz="1600" b="1" dirty="0">
                <a:ea typeface="Calibri"/>
                <a:cs typeface="Calibri"/>
                <a:sym typeface="Calibri"/>
              </a:rPr>
              <a:t> </a:t>
            </a:r>
            <a:r>
              <a:rPr lang="en-US" altLang="zh-CN" sz="1600" b="1" dirty="0">
                <a:ea typeface="Calibri"/>
                <a:cs typeface="Calibri"/>
                <a:sym typeface="Calibri"/>
              </a:rPr>
              <a:t>KB</a:t>
            </a:r>
            <a:endParaRPr lang="en" sz="1600" b="1" dirty="0">
              <a:ea typeface="Calibri"/>
              <a:cs typeface="Calibri"/>
              <a:sym typeface="Calibri"/>
            </a:endParaRPr>
          </a:p>
        </p:txBody>
      </p:sp>
      <p:cxnSp>
        <p:nvCxnSpPr>
          <p:cNvPr id="39" name="Shape 95"/>
          <p:cNvCxnSpPr/>
          <p:nvPr/>
        </p:nvCxnSpPr>
        <p:spPr>
          <a:xfrm flipH="1" flipV="1">
            <a:off x="8282524" y="4743050"/>
            <a:ext cx="47660" cy="288494"/>
          </a:xfrm>
          <a:prstGeom prst="straightConnector1">
            <a:avLst/>
          </a:prstGeom>
          <a:noFill/>
          <a:ln w="15875" cap="flat" cmpd="sng">
            <a:solidFill>
              <a:srgbClr val="674EA7"/>
            </a:solidFill>
            <a:prstDash val="dash"/>
            <a:round/>
            <a:headEnd type="none" w="lg" len="lg"/>
            <a:tailEnd type="triangle" w="med" len="med"/>
          </a:ln>
        </p:spPr>
      </p:cxnSp>
      <p:sp>
        <p:nvSpPr>
          <p:cNvPr id="40" name="Shape 96"/>
          <p:cNvSpPr txBox="1"/>
          <p:nvPr/>
        </p:nvSpPr>
        <p:spPr>
          <a:xfrm>
            <a:off x="9432108" y="2677731"/>
            <a:ext cx="1211998" cy="520827"/>
          </a:xfrm>
          <a:prstGeom prst="rect">
            <a:avLst/>
          </a:prstGeom>
          <a:noFill/>
          <a:ln>
            <a:noFill/>
          </a:ln>
        </p:spPr>
        <p:txBody>
          <a:bodyPr lIns="91425" tIns="91425" rIns="91425" bIns="91425" anchor="t" anchorCtr="0">
            <a:noAutofit/>
          </a:bodyPr>
          <a:lstStyle/>
          <a:p>
            <a:pPr algn="ctr"/>
            <a:r>
              <a:rPr lang="en-US" altLang="zh-CN" sz="1600" b="1" dirty="0">
                <a:ea typeface="Calibri"/>
                <a:cs typeface="Calibri"/>
                <a:sym typeface="Calibri"/>
              </a:rPr>
              <a:t>Entity</a:t>
            </a:r>
            <a:r>
              <a:rPr lang="zh-CN" altLang="en-US" sz="1600" b="1" dirty="0">
                <a:ea typeface="Calibri"/>
                <a:cs typeface="Calibri"/>
                <a:sym typeface="Calibri"/>
              </a:rPr>
              <a:t> </a:t>
            </a:r>
            <a:r>
              <a:rPr lang="en" sz="1600" b="1" dirty="0">
                <a:ea typeface="Calibri"/>
                <a:cs typeface="Calibri"/>
                <a:sym typeface="Calibri"/>
              </a:rPr>
              <a:t>types</a:t>
            </a:r>
            <a:r>
              <a:rPr lang="zh-CN" altLang="en-US" sz="1600" b="1" dirty="0">
                <a:ea typeface="Calibri"/>
                <a:cs typeface="Calibri"/>
                <a:sym typeface="Calibri"/>
              </a:rPr>
              <a:t> </a:t>
            </a:r>
            <a:r>
              <a:rPr lang="en-US" altLang="zh-CN" sz="1600" b="1" dirty="0">
                <a:ea typeface="Calibri"/>
                <a:cs typeface="Calibri"/>
                <a:sym typeface="Calibri"/>
              </a:rPr>
              <a:t>from</a:t>
            </a:r>
            <a:r>
              <a:rPr lang="zh-CN" altLang="en-US" sz="1600" b="1" dirty="0">
                <a:ea typeface="Calibri"/>
                <a:cs typeface="Calibri"/>
                <a:sym typeface="Calibri"/>
              </a:rPr>
              <a:t> </a:t>
            </a:r>
            <a:r>
              <a:rPr lang="en-US" altLang="zh-CN" sz="1600" b="1" dirty="0">
                <a:ea typeface="Calibri"/>
                <a:cs typeface="Calibri"/>
                <a:sym typeface="Calibri"/>
              </a:rPr>
              <a:t>KB</a:t>
            </a:r>
            <a:endParaRPr lang="en" sz="1600" b="1" dirty="0">
              <a:ea typeface="Calibri"/>
              <a:cs typeface="Calibri"/>
              <a:sym typeface="Calibri"/>
            </a:endParaRPr>
          </a:p>
        </p:txBody>
      </p:sp>
      <p:cxnSp>
        <p:nvCxnSpPr>
          <p:cNvPr id="41" name="Shape 97"/>
          <p:cNvCxnSpPr>
            <a:stCxn id="20" idx="2"/>
          </p:cNvCxnSpPr>
          <p:nvPr/>
        </p:nvCxnSpPr>
        <p:spPr>
          <a:xfrm flipH="1">
            <a:off x="8808720" y="2171852"/>
            <a:ext cx="1263619" cy="1472592"/>
          </a:xfrm>
          <a:prstGeom prst="straightConnector1">
            <a:avLst/>
          </a:prstGeom>
          <a:noFill/>
          <a:ln w="15875" cap="flat" cmpd="sng">
            <a:solidFill>
              <a:srgbClr val="3C78D8"/>
            </a:solidFill>
            <a:prstDash val="dash"/>
            <a:round/>
            <a:headEnd type="none" w="lg" len="lg"/>
            <a:tailEnd type="triangle" w="med" len="med"/>
          </a:ln>
        </p:spPr>
      </p:cxnSp>
      <p:sp>
        <p:nvSpPr>
          <p:cNvPr id="43" name="Shape 103"/>
          <p:cNvSpPr txBox="1"/>
          <p:nvPr/>
        </p:nvSpPr>
        <p:spPr>
          <a:xfrm>
            <a:off x="1624128" y="4155870"/>
            <a:ext cx="3529073" cy="300992"/>
          </a:xfrm>
          <a:prstGeom prst="rect">
            <a:avLst/>
          </a:prstGeom>
          <a:noFill/>
          <a:ln>
            <a:noFill/>
          </a:ln>
        </p:spPr>
        <p:txBody>
          <a:bodyPr lIns="91425" tIns="91425" rIns="91425" bIns="91425" anchor="ctr" anchorCtr="0">
            <a:noAutofit/>
          </a:bodyPr>
          <a:lstStyle/>
          <a:p>
            <a:pPr algn="ctr"/>
            <a:r>
              <a:rPr lang="en-US" altLang="zh-CN" sz="1600" b="1" dirty="0">
                <a:ea typeface="Calibri"/>
                <a:cs typeface="Calibri"/>
                <a:sym typeface="Calibri"/>
              </a:rPr>
              <a:t>Type</a:t>
            </a:r>
            <a:r>
              <a:rPr lang="zh-CN" altLang="en-US" sz="1600" b="1" dirty="0">
                <a:ea typeface="Calibri"/>
                <a:cs typeface="Calibri"/>
                <a:sym typeface="Calibri"/>
              </a:rPr>
              <a:t> </a:t>
            </a:r>
            <a:r>
              <a:rPr lang="en-US" altLang="zh-CN" sz="1600" b="1" dirty="0">
                <a:ea typeface="Calibri"/>
                <a:cs typeface="Calibri"/>
                <a:sym typeface="Calibri"/>
              </a:rPr>
              <a:t>labels</a:t>
            </a:r>
            <a:r>
              <a:rPr lang="zh-CN" altLang="en-US" sz="1600" b="1" dirty="0">
                <a:ea typeface="Calibri"/>
                <a:cs typeface="Calibri"/>
                <a:sym typeface="Calibri"/>
              </a:rPr>
              <a:t> </a:t>
            </a:r>
            <a:r>
              <a:rPr lang="en-US" altLang="zh-CN" sz="1600" b="1" dirty="0">
                <a:ea typeface="Calibri"/>
                <a:cs typeface="Calibri"/>
                <a:sym typeface="Calibri"/>
              </a:rPr>
              <a:t>for</a:t>
            </a:r>
            <a:r>
              <a:rPr lang="zh-CN" altLang="en-US" sz="1600" b="1" dirty="0">
                <a:ea typeface="Calibri"/>
                <a:cs typeface="Calibri"/>
                <a:sym typeface="Calibri"/>
              </a:rPr>
              <a:t> </a:t>
            </a:r>
            <a:r>
              <a:rPr lang="en-US" altLang="zh-CN" sz="1600" b="1" dirty="0">
                <a:ea typeface="Calibri"/>
                <a:cs typeface="Calibri"/>
                <a:sym typeface="Calibri"/>
              </a:rPr>
              <a:t>relation</a:t>
            </a:r>
            <a:r>
              <a:rPr lang="zh-CN" altLang="en-US" sz="1600" b="1" dirty="0">
                <a:ea typeface="Calibri"/>
                <a:cs typeface="Calibri"/>
                <a:sym typeface="Calibri"/>
              </a:rPr>
              <a:t> </a:t>
            </a:r>
            <a:r>
              <a:rPr lang="en-US" altLang="zh-CN" sz="1600" b="1" dirty="0">
                <a:ea typeface="Calibri"/>
                <a:cs typeface="Calibri"/>
                <a:sym typeface="Calibri"/>
              </a:rPr>
              <a:t>mention</a:t>
            </a:r>
            <a:r>
              <a:rPr lang="zh-CN" altLang="en-US" sz="1600" b="1" dirty="0">
                <a:ea typeface="Calibri"/>
                <a:cs typeface="Calibri"/>
                <a:sym typeface="Calibri"/>
              </a:rPr>
              <a:t> </a:t>
            </a:r>
            <a:r>
              <a:rPr lang="en-US" altLang="zh-CN" sz="1600" b="1" dirty="0">
                <a:ea typeface="Calibri"/>
                <a:cs typeface="Calibri"/>
                <a:sym typeface="Calibri"/>
              </a:rPr>
              <a:t>in</a:t>
            </a:r>
            <a:r>
              <a:rPr lang="zh-CN" altLang="en-US" sz="1600" b="1" dirty="0">
                <a:ea typeface="Calibri"/>
                <a:cs typeface="Calibri"/>
                <a:sym typeface="Calibri"/>
              </a:rPr>
              <a:t> </a:t>
            </a:r>
            <a:r>
              <a:rPr lang="en-US" altLang="zh-CN" sz="1600" b="1" dirty="0">
                <a:ea typeface="Calibri"/>
                <a:cs typeface="Calibri"/>
                <a:sym typeface="Calibri"/>
              </a:rPr>
              <a:t>S2:</a:t>
            </a:r>
            <a:endParaRPr lang="en" sz="1600" b="1" dirty="0">
              <a:ea typeface="Calibri"/>
              <a:cs typeface="Calibri"/>
              <a:sym typeface="Calibri"/>
            </a:endParaRPr>
          </a:p>
        </p:txBody>
      </p:sp>
      <p:pic>
        <p:nvPicPr>
          <p:cNvPr id="45" name="Shape 112"/>
          <p:cNvPicPr preferRelativeResize="0"/>
          <p:nvPr/>
        </p:nvPicPr>
        <p:blipFill>
          <a:blip r:embed="rId3">
            <a:alphaModFix/>
          </a:blip>
          <a:stretch>
            <a:fillRect/>
          </a:stretch>
        </p:blipFill>
        <p:spPr>
          <a:xfrm>
            <a:off x="9600588" y="4053391"/>
            <a:ext cx="840224" cy="545072"/>
          </a:xfrm>
          <a:prstGeom prst="rect">
            <a:avLst/>
          </a:prstGeom>
          <a:noFill/>
          <a:ln>
            <a:noFill/>
          </a:ln>
        </p:spPr>
      </p:pic>
      <p:pic>
        <p:nvPicPr>
          <p:cNvPr id="46" name="Shape 113"/>
          <p:cNvPicPr preferRelativeResize="0"/>
          <p:nvPr/>
        </p:nvPicPr>
        <p:blipFill>
          <a:blip r:embed="rId4">
            <a:alphaModFix/>
          </a:blip>
          <a:stretch>
            <a:fillRect/>
          </a:stretch>
        </p:blipFill>
        <p:spPr>
          <a:xfrm>
            <a:off x="9519563" y="3795075"/>
            <a:ext cx="1043450" cy="247005"/>
          </a:xfrm>
          <a:prstGeom prst="rect">
            <a:avLst/>
          </a:prstGeom>
          <a:noFill/>
          <a:ln>
            <a:noFill/>
          </a:ln>
        </p:spPr>
      </p:pic>
      <p:grpSp>
        <p:nvGrpSpPr>
          <p:cNvPr id="47" name="Group 46"/>
          <p:cNvGrpSpPr/>
          <p:nvPr/>
        </p:nvGrpSpPr>
        <p:grpSpPr>
          <a:xfrm>
            <a:off x="7187294" y="3595750"/>
            <a:ext cx="2190460" cy="1147301"/>
            <a:chOff x="5379475" y="1971489"/>
            <a:chExt cx="2190460" cy="1147301"/>
          </a:xfrm>
        </p:grpSpPr>
        <p:sp>
          <p:nvSpPr>
            <p:cNvPr id="48" name="Shape 107"/>
            <p:cNvSpPr/>
            <p:nvPr/>
          </p:nvSpPr>
          <p:spPr>
            <a:xfrm>
              <a:off x="5379475" y="2032056"/>
              <a:ext cx="2190460" cy="1086734"/>
            </a:xfrm>
            <a:prstGeom prst="roundRect">
              <a:avLst>
                <a:gd name="adj" fmla="val 16667"/>
              </a:avLst>
            </a:prstGeom>
            <a:solidFill>
              <a:schemeClr val="bg1">
                <a:lumMod val="95000"/>
              </a:scheme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49" name="Shape 108"/>
            <p:cNvSpPr txBox="1"/>
            <p:nvPr/>
          </p:nvSpPr>
          <p:spPr>
            <a:xfrm>
              <a:off x="5402624" y="1971489"/>
              <a:ext cx="1135045" cy="252252"/>
            </a:xfrm>
            <a:prstGeom prst="rect">
              <a:avLst/>
            </a:prstGeom>
            <a:noFill/>
            <a:ln>
              <a:noFill/>
            </a:ln>
          </p:spPr>
          <p:txBody>
            <a:bodyPr lIns="91425" tIns="91425" rIns="91425" bIns="91425" anchor="t" anchorCtr="0">
              <a:noAutofit/>
            </a:bodyPr>
            <a:lstStyle/>
            <a:p>
              <a:pPr algn="ctr"/>
              <a:r>
                <a:rPr lang="en" sz="1200" dirty="0">
                  <a:ea typeface="Calibri"/>
                  <a:cs typeface="Calibri"/>
                  <a:sym typeface="Calibri"/>
                </a:rPr>
                <a:t>Entity 1</a:t>
              </a:r>
            </a:p>
            <a:p>
              <a:pPr algn="ctr"/>
              <a:r>
                <a:rPr lang="en" sz="1200" b="1" i="1" dirty="0">
                  <a:ea typeface="Calibri"/>
                  <a:cs typeface="Calibri"/>
                  <a:sym typeface="Calibri"/>
                </a:rPr>
                <a:t>Donald Trump</a:t>
              </a:r>
            </a:p>
          </p:txBody>
        </p:sp>
        <p:sp>
          <p:nvSpPr>
            <p:cNvPr id="50" name="Shape 98"/>
            <p:cNvSpPr txBox="1"/>
            <p:nvPr/>
          </p:nvSpPr>
          <p:spPr>
            <a:xfrm>
              <a:off x="6486934" y="1981170"/>
              <a:ext cx="1054722" cy="266442"/>
            </a:xfrm>
            <a:prstGeom prst="rect">
              <a:avLst/>
            </a:prstGeom>
            <a:noFill/>
            <a:ln>
              <a:noFill/>
            </a:ln>
          </p:spPr>
          <p:txBody>
            <a:bodyPr lIns="91425" tIns="91425" rIns="91425" bIns="91425" anchor="t" anchorCtr="0">
              <a:noAutofit/>
            </a:bodyPr>
            <a:lstStyle/>
            <a:p>
              <a:pPr algn="ctr"/>
              <a:r>
                <a:rPr lang="en" sz="1200" dirty="0">
                  <a:ea typeface="Calibri"/>
                  <a:cs typeface="Calibri"/>
                  <a:sym typeface="Calibri"/>
                </a:rPr>
                <a:t>Entity 2</a:t>
              </a:r>
            </a:p>
            <a:p>
              <a:pPr algn="ctr"/>
              <a:r>
                <a:rPr lang="en" sz="1200" b="1" i="1" dirty="0">
                  <a:ea typeface="Calibri"/>
                  <a:cs typeface="Calibri"/>
                  <a:sym typeface="Calibri"/>
                </a:rPr>
                <a:t>United States</a:t>
              </a:r>
            </a:p>
          </p:txBody>
        </p:sp>
        <p:pic>
          <p:nvPicPr>
            <p:cNvPr id="51" name="Shape 110"/>
            <p:cNvPicPr preferRelativeResize="0"/>
            <p:nvPr/>
          </p:nvPicPr>
          <p:blipFill>
            <a:blip r:embed="rId5">
              <a:alphaModFix/>
            </a:blip>
            <a:stretch>
              <a:fillRect/>
            </a:stretch>
          </p:blipFill>
          <p:spPr>
            <a:xfrm>
              <a:off x="5699910" y="2463636"/>
              <a:ext cx="456904" cy="587105"/>
            </a:xfrm>
            <a:prstGeom prst="rect">
              <a:avLst/>
            </a:prstGeom>
            <a:noFill/>
            <a:ln>
              <a:noFill/>
            </a:ln>
          </p:spPr>
        </p:pic>
        <p:pic>
          <p:nvPicPr>
            <p:cNvPr id="52" name="Shape 111"/>
            <p:cNvPicPr preferRelativeResize="0"/>
            <p:nvPr/>
          </p:nvPicPr>
          <p:blipFill>
            <a:blip r:embed="rId6">
              <a:alphaModFix/>
            </a:blip>
            <a:stretch>
              <a:fillRect/>
            </a:stretch>
          </p:blipFill>
          <p:spPr>
            <a:xfrm>
              <a:off x="6687347" y="2487693"/>
              <a:ext cx="716268" cy="517764"/>
            </a:xfrm>
            <a:prstGeom prst="rect">
              <a:avLst/>
            </a:prstGeom>
            <a:noFill/>
            <a:ln>
              <a:noFill/>
            </a:ln>
          </p:spPr>
        </p:pic>
        <p:cxnSp>
          <p:nvCxnSpPr>
            <p:cNvPr id="53" name="Straight Connector 52"/>
            <p:cNvCxnSpPr/>
            <p:nvPr/>
          </p:nvCxnSpPr>
          <p:spPr>
            <a:xfrm>
              <a:off x="6474705" y="2032056"/>
              <a:ext cx="0" cy="108673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54" name="Shape 97"/>
          <p:cNvCxnSpPr>
            <a:stCxn id="24" idx="2"/>
          </p:cNvCxnSpPr>
          <p:nvPr/>
        </p:nvCxnSpPr>
        <p:spPr>
          <a:xfrm>
            <a:off x="7483339" y="3162452"/>
            <a:ext cx="254467" cy="446744"/>
          </a:xfrm>
          <a:prstGeom prst="straightConnector1">
            <a:avLst/>
          </a:prstGeom>
          <a:noFill/>
          <a:ln w="15875" cap="flat" cmpd="sng">
            <a:solidFill>
              <a:srgbClr val="3C78D8"/>
            </a:solidFill>
            <a:prstDash val="dash"/>
            <a:round/>
            <a:headEnd type="none" w="lg" len="lg"/>
            <a:tailEnd type="triangle" w="med" len="med"/>
          </a:ln>
        </p:spPr>
      </p:cxnSp>
      <p:sp>
        <p:nvSpPr>
          <p:cNvPr id="55" name="TextBox 54"/>
          <p:cNvSpPr txBox="1"/>
          <p:nvPr/>
        </p:nvSpPr>
        <p:spPr>
          <a:xfrm>
            <a:off x="7223337" y="5383630"/>
            <a:ext cx="1068690" cy="307777"/>
          </a:xfrm>
          <a:prstGeom prst="rect">
            <a:avLst/>
          </a:prstGeom>
          <a:solidFill>
            <a:srgbClr val="C00000"/>
          </a:solidFill>
        </p:spPr>
        <p:txBody>
          <a:bodyPr wrap="none" rtlCol="0">
            <a:spAutoFit/>
          </a:bodyPr>
          <a:lstStyle/>
          <a:p>
            <a:r>
              <a:rPr lang="en-US" altLang="zh-CN" sz="1400" dirty="0">
                <a:solidFill>
                  <a:schemeClr val="bg1"/>
                </a:solidFill>
              </a:rPr>
              <a:t>president</a:t>
            </a:r>
            <a:r>
              <a:rPr lang="zh-CN" altLang="en-US" sz="1400" dirty="0">
                <a:solidFill>
                  <a:schemeClr val="bg1"/>
                </a:solidFill>
              </a:rPr>
              <a:t> </a:t>
            </a:r>
            <a:r>
              <a:rPr lang="en-US" altLang="zh-CN" sz="1400" dirty="0">
                <a:solidFill>
                  <a:schemeClr val="bg1"/>
                </a:solidFill>
              </a:rPr>
              <a:t>of</a:t>
            </a:r>
            <a:endParaRPr lang="en-US" sz="1400" dirty="0">
              <a:solidFill>
                <a:schemeClr val="bg1"/>
              </a:solidFill>
            </a:endParaRPr>
          </a:p>
        </p:txBody>
      </p:sp>
      <p:sp>
        <p:nvSpPr>
          <p:cNvPr id="56" name="TextBox 55"/>
          <p:cNvSpPr txBox="1"/>
          <p:nvPr/>
        </p:nvSpPr>
        <p:spPr>
          <a:xfrm>
            <a:off x="8403932" y="5218812"/>
            <a:ext cx="844270" cy="307777"/>
          </a:xfrm>
          <a:prstGeom prst="rect">
            <a:avLst/>
          </a:prstGeom>
          <a:solidFill>
            <a:srgbClr val="002060"/>
          </a:solidFill>
        </p:spPr>
        <p:txBody>
          <a:bodyPr wrap="none" rtlCol="0">
            <a:spAutoFit/>
          </a:bodyPr>
          <a:lstStyle/>
          <a:p>
            <a:r>
              <a:rPr lang="en-US" altLang="zh-CN" sz="1400" dirty="0">
                <a:solidFill>
                  <a:schemeClr val="bg1"/>
                </a:solidFill>
              </a:rPr>
              <a:t>citizen</a:t>
            </a:r>
            <a:r>
              <a:rPr lang="zh-CN" altLang="en-US" sz="1400" dirty="0">
                <a:solidFill>
                  <a:schemeClr val="bg1"/>
                </a:solidFill>
              </a:rPr>
              <a:t> </a:t>
            </a:r>
            <a:r>
              <a:rPr lang="en-US" altLang="zh-CN" sz="1400" dirty="0">
                <a:solidFill>
                  <a:schemeClr val="bg1"/>
                </a:solidFill>
              </a:rPr>
              <a:t>of</a:t>
            </a:r>
            <a:endParaRPr lang="en-US" sz="1400" dirty="0">
              <a:solidFill>
                <a:schemeClr val="bg1"/>
              </a:solidFill>
            </a:endParaRPr>
          </a:p>
        </p:txBody>
      </p:sp>
      <p:sp>
        <p:nvSpPr>
          <p:cNvPr id="57" name="TextBox 56"/>
          <p:cNvSpPr txBox="1"/>
          <p:nvPr/>
        </p:nvSpPr>
        <p:spPr>
          <a:xfrm>
            <a:off x="8372656" y="5623882"/>
            <a:ext cx="707245" cy="307777"/>
          </a:xfrm>
          <a:prstGeom prst="rect">
            <a:avLst/>
          </a:prstGeom>
          <a:solidFill>
            <a:schemeClr val="accent6">
              <a:lumMod val="50000"/>
            </a:schemeClr>
          </a:solidFill>
        </p:spPr>
        <p:txBody>
          <a:bodyPr wrap="none" rtlCol="0">
            <a:spAutoFit/>
          </a:bodyPr>
          <a:lstStyle/>
          <a:p>
            <a:r>
              <a:rPr lang="en-US" altLang="zh-CN" sz="1400" dirty="0">
                <a:solidFill>
                  <a:schemeClr val="bg1"/>
                </a:solidFill>
              </a:rPr>
              <a:t>born</a:t>
            </a:r>
            <a:r>
              <a:rPr lang="zh-CN" altLang="en-US" sz="1400" dirty="0">
                <a:solidFill>
                  <a:schemeClr val="bg1"/>
                </a:solidFill>
              </a:rPr>
              <a:t> </a:t>
            </a:r>
            <a:r>
              <a:rPr lang="en-US" altLang="zh-CN" sz="1400" dirty="0">
                <a:solidFill>
                  <a:schemeClr val="bg1"/>
                </a:solidFill>
              </a:rPr>
              <a:t>in</a:t>
            </a:r>
            <a:endParaRPr lang="en-US" sz="1400" dirty="0">
              <a:solidFill>
                <a:schemeClr val="bg1"/>
              </a:solidFill>
            </a:endParaRPr>
          </a:p>
        </p:txBody>
      </p:sp>
      <p:graphicFrame>
        <p:nvGraphicFramePr>
          <p:cNvPr id="59" name="Table 58"/>
          <p:cNvGraphicFramePr>
            <a:graphicFrameLocks noGrp="1"/>
          </p:cNvGraphicFramePr>
          <p:nvPr/>
        </p:nvGraphicFramePr>
        <p:xfrm>
          <a:off x="1560274" y="4528090"/>
          <a:ext cx="5076861" cy="1249680"/>
        </p:xfrm>
        <a:graphic>
          <a:graphicData uri="http://schemas.openxmlformats.org/drawingml/2006/table">
            <a:tbl>
              <a:tblPr firstRow="1" bandRow="1">
                <a:tableStyleId>{5940675A-B579-460E-94D1-54222C63F5DA}</a:tableStyleId>
              </a:tblPr>
              <a:tblGrid>
                <a:gridCol w="2681854">
                  <a:extLst>
                    <a:ext uri="{9D8B030D-6E8A-4147-A177-3AD203B41FA5}">
                      <a16:colId xmlns:a16="http://schemas.microsoft.com/office/drawing/2014/main" val="20000"/>
                    </a:ext>
                  </a:extLst>
                </a:gridCol>
                <a:gridCol w="2395007">
                  <a:extLst>
                    <a:ext uri="{9D8B030D-6E8A-4147-A177-3AD203B41FA5}">
                      <a16:colId xmlns:a16="http://schemas.microsoft.com/office/drawing/2014/main" val="20001"/>
                    </a:ext>
                  </a:extLst>
                </a:gridCol>
              </a:tblGrid>
              <a:tr h="0">
                <a:tc>
                  <a:txBody>
                    <a:bodyPr/>
                    <a:lstStyle/>
                    <a:p>
                      <a:pPr algn="ctr"/>
                      <a:r>
                        <a:rPr lang="en-US" altLang="zh-CN" sz="1600" b="1" dirty="0">
                          <a:latin typeface="Calibri" charset="0"/>
                          <a:ea typeface="Calibri" charset="0"/>
                          <a:cs typeface="Calibri" charset="0"/>
                        </a:rPr>
                        <a:t>E1</a:t>
                      </a:r>
                      <a:r>
                        <a:rPr lang="en-US" altLang="zh-CN" sz="1600" dirty="0">
                          <a:latin typeface="+mj-lt"/>
                        </a:rPr>
                        <a:t>:</a:t>
                      </a:r>
                      <a:r>
                        <a:rPr lang="zh-CN" altLang="en-US" sz="1600" dirty="0">
                          <a:latin typeface="+mj-lt"/>
                        </a:rPr>
                        <a:t> </a:t>
                      </a:r>
                      <a:r>
                        <a:rPr lang="en-US" altLang="zh-CN" sz="1600" b="1" i="1" dirty="0">
                          <a:latin typeface="+mj-lt"/>
                        </a:rPr>
                        <a:t>Donald</a:t>
                      </a:r>
                      <a:r>
                        <a:rPr lang="zh-CN" altLang="en-US" sz="1600" b="1" i="1" dirty="0">
                          <a:latin typeface="+mj-lt"/>
                        </a:rPr>
                        <a:t> </a:t>
                      </a:r>
                      <a:r>
                        <a:rPr lang="en-US" altLang="zh-CN" sz="1600" b="1" i="1" dirty="0">
                          <a:latin typeface="+mj-lt"/>
                        </a:rPr>
                        <a:t>J.</a:t>
                      </a:r>
                      <a:r>
                        <a:rPr lang="zh-CN" altLang="en-US" sz="1600" b="1" i="1" dirty="0">
                          <a:latin typeface="+mj-lt"/>
                        </a:rPr>
                        <a:t> </a:t>
                      </a:r>
                      <a:r>
                        <a:rPr lang="en-US" altLang="zh-CN" sz="1600" b="1" i="1" dirty="0">
                          <a:latin typeface="+mj-lt"/>
                        </a:rPr>
                        <a:t>Trump</a:t>
                      </a:r>
                      <a:endParaRPr lang="en-US" sz="1600" b="1" dirty="0">
                        <a:latin typeface="+mj-lt"/>
                      </a:endParaRPr>
                    </a:p>
                  </a:txBody>
                  <a:tcPr anchor="ctr">
                    <a:solidFill>
                      <a:schemeClr val="accent2">
                        <a:lumMod val="20000"/>
                        <a:lumOff val="80000"/>
                      </a:schemeClr>
                    </a:solidFill>
                  </a:tcPr>
                </a:tc>
                <a:tc>
                  <a:txBody>
                    <a:bodyPr/>
                    <a:lstStyle/>
                    <a:p>
                      <a:pPr algn="ctr"/>
                      <a:r>
                        <a:rPr lang="en-US" altLang="zh-CN" sz="1600" b="1" dirty="0">
                          <a:latin typeface="Calibri" charset="0"/>
                          <a:ea typeface="Calibri" charset="0"/>
                          <a:cs typeface="Calibri" charset="0"/>
                        </a:rPr>
                        <a:t>E2</a:t>
                      </a:r>
                      <a:r>
                        <a:rPr lang="en-US" altLang="zh-CN" sz="1600" dirty="0">
                          <a:latin typeface="+mj-lt"/>
                        </a:rPr>
                        <a:t>:</a:t>
                      </a:r>
                      <a:r>
                        <a:rPr lang="zh-CN" altLang="en-US" sz="1600" dirty="0">
                          <a:latin typeface="+mj-lt"/>
                        </a:rPr>
                        <a:t> </a:t>
                      </a:r>
                      <a:r>
                        <a:rPr lang="en-US" altLang="zh-CN" sz="1600" b="1" i="1" dirty="0">
                          <a:latin typeface="+mj-lt"/>
                        </a:rPr>
                        <a:t>United</a:t>
                      </a:r>
                      <a:r>
                        <a:rPr lang="zh-CN" altLang="en-US" sz="1600" b="1" i="1" dirty="0">
                          <a:latin typeface="+mj-lt"/>
                        </a:rPr>
                        <a:t> </a:t>
                      </a:r>
                      <a:r>
                        <a:rPr lang="en-US" altLang="zh-CN" sz="1600" b="1" i="1" dirty="0">
                          <a:latin typeface="+mj-lt"/>
                        </a:rPr>
                        <a:t>States</a:t>
                      </a:r>
                      <a:endParaRPr lang="en-US" sz="1600" b="1" dirty="0">
                        <a:latin typeface="+mj-lt"/>
                      </a:endParaRPr>
                    </a:p>
                  </a:txBody>
                  <a:tcPr anchor="ctr">
                    <a:solidFill>
                      <a:schemeClr val="accent2">
                        <a:lumMod val="20000"/>
                        <a:lumOff val="80000"/>
                      </a:schemeClr>
                    </a:solidFill>
                  </a:tcPr>
                </a:tc>
                <a:extLst>
                  <a:ext uri="{0D108BD9-81ED-4DB2-BD59-A6C34878D82A}">
                    <a16:rowId xmlns:a16="http://schemas.microsoft.com/office/drawing/2014/main" val="10000"/>
                  </a:ext>
                </a:extLst>
              </a:tr>
              <a:tr h="0">
                <a:tc>
                  <a:txBody>
                    <a:bodyPr/>
                    <a:lstStyle/>
                    <a:p>
                      <a:pPr algn="ctr"/>
                      <a:r>
                        <a:rPr lang="en-US" altLang="zh-CN" sz="1600" b="1" dirty="0">
                          <a:latin typeface="Calibri" charset="0"/>
                          <a:ea typeface="Calibri" charset="0"/>
                          <a:cs typeface="Calibri" charset="0"/>
                        </a:rPr>
                        <a:t>E1</a:t>
                      </a:r>
                      <a:r>
                        <a:rPr lang="zh-CN" altLang="en-US" sz="1600" b="1" dirty="0">
                          <a:latin typeface="Calibri" charset="0"/>
                          <a:ea typeface="Calibri" charset="0"/>
                          <a:cs typeface="Calibri" charset="0"/>
                        </a:rPr>
                        <a:t> </a:t>
                      </a:r>
                      <a:r>
                        <a:rPr lang="en-US" altLang="zh-CN" sz="1600" b="1" dirty="0">
                          <a:latin typeface="Calibri" charset="0"/>
                          <a:ea typeface="Calibri" charset="0"/>
                          <a:cs typeface="Calibri" charset="0"/>
                        </a:rPr>
                        <a:t>Types</a:t>
                      </a:r>
                      <a:r>
                        <a:rPr lang="en-US" altLang="zh-CN" sz="1600" dirty="0">
                          <a:latin typeface="+mj-lt"/>
                        </a:rPr>
                        <a:t>:</a:t>
                      </a:r>
                      <a:r>
                        <a:rPr lang="zh-CN" altLang="en-US" sz="1600" dirty="0">
                          <a:latin typeface="+mj-lt"/>
                        </a:rPr>
                        <a:t> </a:t>
                      </a:r>
                      <a:r>
                        <a:rPr lang="en-US" altLang="zh-CN" sz="1600" b="1" u="none" dirty="0">
                          <a:latin typeface="+mj-lt"/>
                        </a:rPr>
                        <a:t>person</a:t>
                      </a:r>
                      <a:r>
                        <a:rPr lang="en-US" altLang="zh-CN" sz="1600" dirty="0">
                          <a:latin typeface="+mj-lt"/>
                        </a:rPr>
                        <a:t>,</a:t>
                      </a:r>
                      <a:r>
                        <a:rPr lang="zh-CN" altLang="en-US" sz="1600" dirty="0">
                          <a:latin typeface="+mj-lt"/>
                        </a:rPr>
                        <a:t> </a:t>
                      </a:r>
                      <a:r>
                        <a:rPr lang="en-US" altLang="zh-CN" sz="1600" b="1" u="none" dirty="0">
                          <a:latin typeface="+mj-lt"/>
                        </a:rPr>
                        <a:t>politician</a:t>
                      </a:r>
                      <a:r>
                        <a:rPr lang="en-US" altLang="zh-CN" sz="1600" dirty="0">
                          <a:latin typeface="+mj-lt"/>
                        </a:rPr>
                        <a:t>,</a:t>
                      </a:r>
                      <a:r>
                        <a:rPr lang="zh-CN" altLang="en-US" sz="1600" baseline="0" dirty="0">
                          <a:latin typeface="+mj-lt"/>
                        </a:rPr>
                        <a:t> </a:t>
                      </a:r>
                      <a:r>
                        <a:rPr lang="en-US" altLang="zh-CN" sz="1600" strike="sngStrike" baseline="0" dirty="0">
                          <a:solidFill>
                            <a:schemeClr val="tx1">
                              <a:lumMod val="65000"/>
                              <a:lumOff val="35000"/>
                            </a:schemeClr>
                          </a:solidFill>
                          <a:latin typeface="+mj-lt"/>
                        </a:rPr>
                        <a:t>businessman</a:t>
                      </a:r>
                      <a:r>
                        <a:rPr lang="en-US" altLang="zh-CN" sz="1600" baseline="0" dirty="0">
                          <a:latin typeface="+mj-lt"/>
                        </a:rPr>
                        <a:t>,</a:t>
                      </a:r>
                      <a:r>
                        <a:rPr lang="zh-CN" altLang="en-US" sz="1600" baseline="0" dirty="0">
                          <a:latin typeface="+mj-lt"/>
                        </a:rPr>
                        <a:t> </a:t>
                      </a:r>
                      <a:r>
                        <a:rPr lang="en-US" altLang="zh-CN" sz="1600" strike="sngStrike" baseline="0" dirty="0">
                          <a:solidFill>
                            <a:schemeClr val="tx1">
                              <a:lumMod val="65000"/>
                              <a:lumOff val="35000"/>
                            </a:schemeClr>
                          </a:solidFill>
                          <a:latin typeface="+mj-lt"/>
                        </a:rPr>
                        <a:t>author</a:t>
                      </a:r>
                      <a:r>
                        <a:rPr lang="en-US" altLang="zh-CN" sz="1600" baseline="0" dirty="0">
                          <a:latin typeface="+mj-lt"/>
                        </a:rPr>
                        <a:t>,</a:t>
                      </a:r>
                      <a:r>
                        <a:rPr lang="zh-CN" altLang="en-US" sz="1600" baseline="0" dirty="0">
                          <a:latin typeface="+mj-lt"/>
                        </a:rPr>
                        <a:t> </a:t>
                      </a:r>
                      <a:r>
                        <a:rPr lang="en-US" altLang="zh-CN" sz="1600" strike="sngStrike" baseline="0" dirty="0">
                          <a:solidFill>
                            <a:schemeClr val="tx1">
                              <a:lumMod val="65000"/>
                              <a:lumOff val="35000"/>
                            </a:schemeClr>
                          </a:solidFill>
                          <a:latin typeface="+mj-lt"/>
                        </a:rPr>
                        <a:t>actor</a:t>
                      </a:r>
                      <a:endParaRPr lang="en-US" sz="1600" strike="sngStrike" dirty="0">
                        <a:solidFill>
                          <a:schemeClr val="tx1">
                            <a:lumMod val="65000"/>
                            <a:lumOff val="35000"/>
                          </a:schemeClr>
                        </a:solidFill>
                        <a:latin typeface="+mj-lt"/>
                      </a:endParaRPr>
                    </a:p>
                  </a:txBody>
                  <a:tcPr anchor="ctr"/>
                </a:tc>
                <a:tc>
                  <a:txBody>
                    <a:bodyPr/>
                    <a:lstStyle/>
                    <a:p>
                      <a:pPr algn="ctr"/>
                      <a:r>
                        <a:rPr lang="en-US" altLang="zh-CN" sz="1600" b="1" dirty="0">
                          <a:latin typeface="Calibri" charset="0"/>
                          <a:ea typeface="Calibri" charset="0"/>
                          <a:cs typeface="Calibri" charset="0"/>
                        </a:rPr>
                        <a:t>E2</a:t>
                      </a:r>
                      <a:r>
                        <a:rPr lang="zh-CN" altLang="en-US" sz="1600" b="1" dirty="0">
                          <a:latin typeface="Calibri" charset="0"/>
                          <a:ea typeface="Calibri" charset="0"/>
                          <a:cs typeface="Calibri" charset="0"/>
                        </a:rPr>
                        <a:t> </a:t>
                      </a:r>
                      <a:r>
                        <a:rPr lang="en-US" altLang="zh-CN" sz="1600" b="1" dirty="0">
                          <a:latin typeface="Calibri" charset="0"/>
                          <a:ea typeface="Calibri" charset="0"/>
                          <a:cs typeface="Calibri" charset="0"/>
                        </a:rPr>
                        <a:t>Types</a:t>
                      </a:r>
                      <a:r>
                        <a:rPr lang="en-US" altLang="zh-CN" sz="1600" dirty="0">
                          <a:latin typeface="+mj-lt"/>
                        </a:rPr>
                        <a:t>:</a:t>
                      </a:r>
                      <a:r>
                        <a:rPr lang="zh-CN" altLang="en-US" sz="1600" dirty="0">
                          <a:latin typeface="+mj-lt"/>
                        </a:rPr>
                        <a:t> </a:t>
                      </a:r>
                      <a:r>
                        <a:rPr lang="en-US" altLang="zh-CN" sz="1600" b="1" u="none" dirty="0">
                          <a:latin typeface="+mj-lt"/>
                        </a:rPr>
                        <a:t>location</a:t>
                      </a:r>
                      <a:r>
                        <a:rPr lang="en-US" altLang="zh-CN" sz="1600" dirty="0">
                          <a:latin typeface="+mj-lt"/>
                        </a:rPr>
                        <a:t>,</a:t>
                      </a:r>
                      <a:r>
                        <a:rPr lang="zh-CN" altLang="en-US" sz="1600" dirty="0">
                          <a:latin typeface="+mj-lt"/>
                        </a:rPr>
                        <a:t> </a:t>
                      </a:r>
                      <a:r>
                        <a:rPr lang="en-US" altLang="zh-CN" sz="1600" strike="sngStrike" dirty="0">
                          <a:solidFill>
                            <a:schemeClr val="tx1">
                              <a:lumMod val="65000"/>
                              <a:lumOff val="35000"/>
                            </a:schemeClr>
                          </a:solidFill>
                          <a:latin typeface="+mj-lt"/>
                        </a:rPr>
                        <a:t>organization</a:t>
                      </a:r>
                      <a:endParaRPr lang="en-US" sz="1600" b="1" u="none" dirty="0">
                        <a:latin typeface="+mj-lt"/>
                      </a:endParaRPr>
                    </a:p>
                  </a:txBody>
                  <a:tcPr anchor="ctr"/>
                </a:tc>
                <a:extLst>
                  <a:ext uri="{0D108BD9-81ED-4DB2-BD59-A6C34878D82A}">
                    <a16:rowId xmlns:a16="http://schemas.microsoft.com/office/drawing/2014/main" val="10001"/>
                  </a:ext>
                </a:extLst>
              </a:tr>
              <a:tr h="0">
                <a:tc gridSpan="2">
                  <a:txBody>
                    <a:bodyPr/>
                    <a:lstStyle/>
                    <a:p>
                      <a:pPr algn="ctr"/>
                      <a:r>
                        <a:rPr lang="en-US" altLang="zh-CN" sz="1600" b="1" dirty="0">
                          <a:latin typeface="Calibri" charset="0"/>
                          <a:ea typeface="Calibri" charset="0"/>
                          <a:cs typeface="Calibri" charset="0"/>
                        </a:rPr>
                        <a:t>Relation</a:t>
                      </a:r>
                      <a:r>
                        <a:rPr lang="en-US" altLang="zh-CN" sz="1600" b="1" baseline="0" dirty="0">
                          <a:latin typeface="Calibri" charset="0"/>
                          <a:ea typeface="Calibri" charset="0"/>
                          <a:cs typeface="Calibri" charset="0"/>
                        </a:rPr>
                        <a:t>s</a:t>
                      </a:r>
                      <a:r>
                        <a:rPr lang="zh-CN" altLang="en-US" sz="1600" b="1" baseline="0" dirty="0">
                          <a:latin typeface="Calibri" charset="0"/>
                          <a:ea typeface="Calibri" charset="0"/>
                          <a:cs typeface="Calibri" charset="0"/>
                        </a:rPr>
                        <a:t> </a:t>
                      </a:r>
                      <a:r>
                        <a:rPr lang="en-US" altLang="zh-CN" sz="1600" b="1" baseline="0" dirty="0">
                          <a:latin typeface="Calibri" charset="0"/>
                          <a:ea typeface="Calibri" charset="0"/>
                          <a:cs typeface="Calibri" charset="0"/>
                        </a:rPr>
                        <a:t>between</a:t>
                      </a:r>
                      <a:r>
                        <a:rPr lang="zh-CN" altLang="en-US" sz="1600" b="1" baseline="0" dirty="0">
                          <a:latin typeface="Calibri" charset="0"/>
                          <a:ea typeface="Calibri" charset="0"/>
                          <a:cs typeface="Calibri" charset="0"/>
                        </a:rPr>
                        <a:t> </a:t>
                      </a:r>
                      <a:r>
                        <a:rPr lang="en-US" altLang="zh-CN" sz="1600" b="1" baseline="0" dirty="0">
                          <a:latin typeface="Calibri" charset="0"/>
                          <a:ea typeface="Calibri" charset="0"/>
                          <a:cs typeface="Calibri" charset="0"/>
                        </a:rPr>
                        <a:t>E1,</a:t>
                      </a:r>
                      <a:r>
                        <a:rPr lang="zh-CN" altLang="en-US" sz="1600" b="1" baseline="0" dirty="0">
                          <a:latin typeface="Calibri" charset="0"/>
                          <a:ea typeface="Calibri" charset="0"/>
                          <a:cs typeface="Calibri" charset="0"/>
                        </a:rPr>
                        <a:t> </a:t>
                      </a:r>
                      <a:r>
                        <a:rPr lang="en-US" altLang="zh-CN" sz="1600" b="1" baseline="0" dirty="0">
                          <a:latin typeface="Calibri" charset="0"/>
                          <a:ea typeface="Calibri" charset="0"/>
                          <a:cs typeface="Calibri" charset="0"/>
                        </a:rPr>
                        <a:t>E2</a:t>
                      </a:r>
                      <a:r>
                        <a:rPr lang="en-US" altLang="zh-CN" sz="1600" dirty="0">
                          <a:latin typeface="+mj-lt"/>
                        </a:rPr>
                        <a:t>:</a:t>
                      </a:r>
                      <a:r>
                        <a:rPr lang="zh-CN" altLang="en-US" sz="1600" dirty="0">
                          <a:latin typeface="+mj-lt"/>
                        </a:rPr>
                        <a:t> </a:t>
                      </a:r>
                      <a:r>
                        <a:rPr lang="en-US" altLang="zh-CN" sz="1600" b="1" dirty="0">
                          <a:solidFill>
                            <a:srgbClr val="C00000"/>
                          </a:solidFill>
                          <a:latin typeface="+mj-lt"/>
                        </a:rPr>
                        <a:t>president</a:t>
                      </a:r>
                      <a:r>
                        <a:rPr lang="zh-CN" altLang="en-US" sz="1600" b="1" dirty="0">
                          <a:solidFill>
                            <a:srgbClr val="C00000"/>
                          </a:solidFill>
                          <a:latin typeface="+mj-lt"/>
                        </a:rPr>
                        <a:t> </a:t>
                      </a:r>
                      <a:r>
                        <a:rPr lang="en-US" altLang="zh-CN" sz="1600" b="1" dirty="0">
                          <a:solidFill>
                            <a:srgbClr val="C00000"/>
                          </a:solidFill>
                          <a:latin typeface="+mj-lt"/>
                        </a:rPr>
                        <a:t>of</a:t>
                      </a:r>
                      <a:r>
                        <a:rPr lang="en-US" altLang="zh-CN" sz="1600" dirty="0">
                          <a:latin typeface="+mj-lt"/>
                        </a:rPr>
                        <a:t>,</a:t>
                      </a:r>
                      <a:r>
                        <a:rPr lang="zh-CN" altLang="en-US" sz="1600" dirty="0">
                          <a:latin typeface="+mj-lt"/>
                        </a:rPr>
                        <a:t> </a:t>
                      </a:r>
                      <a:r>
                        <a:rPr lang="en-US" altLang="zh-CN" sz="1600" b="1" strike="sngStrike" dirty="0">
                          <a:solidFill>
                            <a:srgbClr val="002060"/>
                          </a:solidFill>
                          <a:latin typeface="+mj-lt"/>
                        </a:rPr>
                        <a:t>citizen</a:t>
                      </a:r>
                      <a:r>
                        <a:rPr lang="zh-CN" altLang="en-US" sz="1600" b="1" strike="sngStrike" dirty="0">
                          <a:solidFill>
                            <a:srgbClr val="002060"/>
                          </a:solidFill>
                          <a:latin typeface="+mj-lt"/>
                        </a:rPr>
                        <a:t> </a:t>
                      </a:r>
                      <a:r>
                        <a:rPr lang="en-US" altLang="zh-CN" sz="1600" b="1" strike="sngStrike" dirty="0">
                          <a:solidFill>
                            <a:srgbClr val="002060"/>
                          </a:solidFill>
                          <a:latin typeface="+mj-lt"/>
                        </a:rPr>
                        <a:t>of</a:t>
                      </a:r>
                      <a:r>
                        <a:rPr lang="en-US" altLang="zh-CN" sz="1600" dirty="0">
                          <a:latin typeface="+mj-lt"/>
                        </a:rPr>
                        <a:t>,</a:t>
                      </a:r>
                      <a:r>
                        <a:rPr lang="zh-CN" altLang="en-US" sz="1600" dirty="0">
                          <a:latin typeface="+mj-lt"/>
                        </a:rPr>
                        <a:t> </a:t>
                      </a:r>
                      <a:r>
                        <a:rPr lang="en-US" altLang="zh-CN" sz="1600" b="1" strike="sngStrike" dirty="0">
                          <a:solidFill>
                            <a:schemeClr val="accent6">
                              <a:lumMod val="50000"/>
                            </a:schemeClr>
                          </a:solidFill>
                          <a:latin typeface="+mj-lt"/>
                        </a:rPr>
                        <a:t>born</a:t>
                      </a:r>
                      <a:r>
                        <a:rPr lang="zh-CN" altLang="en-US" sz="1600" b="1" strike="sngStrike" dirty="0">
                          <a:solidFill>
                            <a:schemeClr val="accent6">
                              <a:lumMod val="50000"/>
                            </a:schemeClr>
                          </a:solidFill>
                          <a:latin typeface="+mj-lt"/>
                        </a:rPr>
                        <a:t> </a:t>
                      </a:r>
                      <a:r>
                        <a:rPr lang="en-US" altLang="zh-CN" sz="1600" b="1" strike="sngStrike" dirty="0">
                          <a:solidFill>
                            <a:schemeClr val="accent6">
                              <a:lumMod val="50000"/>
                            </a:schemeClr>
                          </a:solidFill>
                          <a:latin typeface="+mj-lt"/>
                        </a:rPr>
                        <a:t>in</a:t>
                      </a:r>
                      <a:endParaRPr lang="en-US" sz="1600" b="1" strike="sngStrike" dirty="0">
                        <a:solidFill>
                          <a:schemeClr val="accent6">
                            <a:lumMod val="50000"/>
                          </a:schemeClr>
                        </a:solidFill>
                        <a:latin typeface="+mj-lt"/>
                      </a:endParaRPr>
                    </a:p>
                  </a:txBody>
                  <a:tcPr anchor="ctr"/>
                </a:tc>
                <a:tc hMerge="1">
                  <a:txBody>
                    <a:bodyPr/>
                    <a:lstStyle/>
                    <a:p>
                      <a:pPr algn="ctr"/>
                      <a:endParaRPr lang="en-US" sz="1600" dirty="0">
                        <a:latin typeface="+mj-lt"/>
                      </a:endParaRPr>
                    </a:p>
                  </a:txBody>
                  <a:tcPr anchor="ctr"/>
                </a:tc>
                <a:extLst>
                  <a:ext uri="{0D108BD9-81ED-4DB2-BD59-A6C34878D82A}">
                    <a16:rowId xmlns:a16="http://schemas.microsoft.com/office/drawing/2014/main" val="10002"/>
                  </a:ext>
                </a:extLst>
              </a:tr>
            </a:tbl>
          </a:graphicData>
        </a:graphic>
      </p:graphicFrame>
      <p:sp>
        <p:nvSpPr>
          <p:cNvPr id="58" name="Striped Right Arrow 57"/>
          <p:cNvSpPr/>
          <p:nvPr/>
        </p:nvSpPr>
        <p:spPr>
          <a:xfrm rot="3043934">
            <a:off x="6753169" y="3381229"/>
            <a:ext cx="472146" cy="354570"/>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Striped Right Arrow 59"/>
          <p:cNvSpPr/>
          <p:nvPr/>
        </p:nvSpPr>
        <p:spPr>
          <a:xfrm rot="8534995">
            <a:off x="6650935" y="4314377"/>
            <a:ext cx="472146" cy="354570"/>
          </a:xfrm>
          <a:prstGeom prst="striped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4168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321" y="185654"/>
            <a:ext cx="7886700" cy="818683"/>
          </a:xfrm>
        </p:spPr>
        <p:txBody>
          <a:bodyPr anchor="ctr">
            <a:noAutofit/>
          </a:bodyPr>
          <a:lstStyle/>
          <a:p>
            <a:r>
              <a:rPr lang="en-US" altLang="zh-CN" sz="4000" dirty="0"/>
              <a:t>Context-Aware</a:t>
            </a:r>
            <a:r>
              <a:rPr lang="zh-CN" altLang="en-US" sz="4000" dirty="0"/>
              <a:t> </a:t>
            </a:r>
            <a:r>
              <a:rPr lang="en-US" altLang="zh-CN" sz="4000" dirty="0"/>
              <a:t>Type</a:t>
            </a:r>
            <a:r>
              <a:rPr lang="zh-CN" altLang="en-US" sz="4000" dirty="0"/>
              <a:t> </a:t>
            </a:r>
            <a:r>
              <a:rPr lang="en-US" altLang="zh-CN" sz="4000" dirty="0"/>
              <a:t>Modeling</a:t>
            </a:r>
            <a:endParaRPr lang="en-US" sz="4000" dirty="0"/>
          </a:p>
        </p:txBody>
      </p:sp>
      <p:sp>
        <p:nvSpPr>
          <p:cNvPr id="3" name="Content Placeholder 2"/>
          <p:cNvSpPr>
            <a:spLocks noGrp="1"/>
          </p:cNvSpPr>
          <p:nvPr>
            <p:ph idx="1"/>
          </p:nvPr>
        </p:nvSpPr>
        <p:spPr>
          <a:xfrm>
            <a:off x="6122896" y="1233749"/>
            <a:ext cx="4923795" cy="1993546"/>
          </a:xfrm>
        </p:spPr>
        <p:txBody>
          <a:bodyPr>
            <a:noAutofit/>
          </a:bodyPr>
          <a:lstStyle/>
          <a:p>
            <a:pPr marL="0" indent="0">
              <a:buNone/>
            </a:pPr>
            <a:r>
              <a:rPr lang="en-US" altLang="zh-CN" sz="2400" dirty="0">
                <a:solidFill>
                  <a:srgbClr val="0070C0"/>
                </a:solidFill>
                <a:ea typeface="Arial" charset="0"/>
                <a:cs typeface="Arial" charset="0"/>
              </a:rPr>
              <a:t>Partial-label</a:t>
            </a:r>
            <a:r>
              <a:rPr lang="zh-CN" altLang="en-US" sz="2400" dirty="0">
                <a:solidFill>
                  <a:srgbClr val="0070C0"/>
                </a:solidFill>
                <a:ea typeface="Arial" charset="0"/>
                <a:cs typeface="Arial" charset="0"/>
              </a:rPr>
              <a:t> </a:t>
            </a:r>
            <a:r>
              <a:rPr lang="en-US" altLang="zh-CN" sz="2400" dirty="0">
                <a:solidFill>
                  <a:srgbClr val="0070C0"/>
                </a:solidFill>
                <a:ea typeface="Arial" charset="0"/>
                <a:cs typeface="Arial" charset="0"/>
              </a:rPr>
              <a:t>Loss</a:t>
            </a:r>
            <a:r>
              <a:rPr lang="zh-CN" altLang="en-US" sz="2400" dirty="0">
                <a:solidFill>
                  <a:srgbClr val="0070C0"/>
                </a:solidFill>
                <a:ea typeface="Arial" charset="0"/>
                <a:cs typeface="Arial" charset="0"/>
              </a:rPr>
              <a:t> </a:t>
            </a:r>
            <a:r>
              <a:rPr lang="en-US" altLang="zh-CN" sz="2400" dirty="0">
                <a:solidFill>
                  <a:srgbClr val="0070C0"/>
                </a:solidFill>
                <a:ea typeface="Arial" charset="0"/>
                <a:cs typeface="Arial" charset="0"/>
              </a:rPr>
              <a:t>Function</a:t>
            </a:r>
            <a:endParaRPr lang="en-US" sz="2400" dirty="0">
              <a:solidFill>
                <a:srgbClr val="0070C0"/>
              </a:solidFill>
              <a:ea typeface="Arial" charset="0"/>
              <a:cs typeface="Arial" charset="0"/>
            </a:endParaRPr>
          </a:p>
          <a:p>
            <a:r>
              <a:rPr lang="en-US" sz="2400" dirty="0"/>
              <a:t>A </a:t>
            </a:r>
            <a:r>
              <a:rPr lang="en-US" sz="2400" b="1" dirty="0"/>
              <a:t>relation </a:t>
            </a:r>
            <a:r>
              <a:rPr lang="en-US" altLang="zh-CN" sz="2400" b="1" dirty="0"/>
              <a:t>mention</a:t>
            </a:r>
            <a:r>
              <a:rPr lang="zh-CN" altLang="en-US" sz="2400" dirty="0"/>
              <a:t> </a:t>
            </a:r>
            <a:r>
              <a:rPr lang="en-US" sz="2400" dirty="0"/>
              <a:t>should be more similar to its “</a:t>
            </a:r>
            <a:r>
              <a:rPr lang="en-US" sz="2400" b="1" dirty="0"/>
              <a:t>most relevant</a:t>
            </a:r>
            <a:r>
              <a:rPr lang="en-US" sz="2400" dirty="0"/>
              <a:t>” </a:t>
            </a:r>
            <a:r>
              <a:rPr lang="en-US" sz="2400" b="1" dirty="0"/>
              <a:t>candidate type</a:t>
            </a:r>
            <a:r>
              <a:rPr lang="en-US" sz="2400" dirty="0"/>
              <a:t>,</a:t>
            </a:r>
            <a:r>
              <a:rPr lang="zh-CN" altLang="en-US" sz="2400" dirty="0"/>
              <a:t> </a:t>
            </a:r>
            <a:r>
              <a:rPr lang="en-US" sz="2400" dirty="0"/>
              <a:t>than to any other </a:t>
            </a:r>
            <a:r>
              <a:rPr lang="en-US" sz="2400" b="1" dirty="0"/>
              <a:t>non-candidate type</a:t>
            </a:r>
          </a:p>
        </p:txBody>
      </p:sp>
      <p:pic>
        <p:nvPicPr>
          <p:cNvPr id="6" name="Picture 5"/>
          <p:cNvPicPr>
            <a:picLocks noChangeAspect="1"/>
          </p:cNvPicPr>
          <p:nvPr/>
        </p:nvPicPr>
        <p:blipFill>
          <a:blip r:embed="rId3"/>
          <a:stretch>
            <a:fillRect/>
          </a:stretch>
        </p:blipFill>
        <p:spPr>
          <a:xfrm>
            <a:off x="494013" y="1233749"/>
            <a:ext cx="5021610" cy="5033048"/>
          </a:xfrm>
          <a:prstGeom prst="rect">
            <a:avLst/>
          </a:prstGeom>
        </p:spPr>
      </p:pic>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894" y="4349113"/>
            <a:ext cx="5655743" cy="764594"/>
          </a:xfrm>
          <a:prstGeom prst="rect">
            <a:avLst/>
          </a:prstGeom>
        </p:spPr>
      </p:pic>
      <p:sp>
        <p:nvSpPr>
          <p:cNvPr id="75" name="TextBox 74"/>
          <p:cNvSpPr txBox="1"/>
          <p:nvPr/>
        </p:nvSpPr>
        <p:spPr>
          <a:xfrm>
            <a:off x="8200261" y="5652421"/>
            <a:ext cx="2403083" cy="677108"/>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b="1" dirty="0">
                <a:ea typeface="Arial Hebrew" charset="-79"/>
                <a:cs typeface="Arial Hebrew" charset="-79"/>
              </a:rPr>
              <a:t>Maximal</a:t>
            </a:r>
            <a:r>
              <a:rPr lang="zh-CN" altLang="en-US" b="1" dirty="0">
                <a:ea typeface="Arial Hebrew" charset="-79"/>
                <a:cs typeface="Arial Hebrew" charset="-79"/>
              </a:rPr>
              <a:t> </a:t>
            </a:r>
            <a:r>
              <a:rPr lang="en-US" altLang="zh-CN" b="1" dirty="0">
                <a:ea typeface="Arial Hebrew" charset="-79"/>
                <a:cs typeface="Arial Hebrew" charset="-79"/>
              </a:rPr>
              <a:t>score</a:t>
            </a:r>
            <a:r>
              <a:rPr lang="zh-CN" altLang="en-US" b="1" dirty="0">
                <a:ea typeface="Arial Hebrew" charset="-79"/>
                <a:cs typeface="Arial Hebrew" charset="-79"/>
              </a:rPr>
              <a:t> </a:t>
            </a:r>
            <a:r>
              <a:rPr lang="en-US" altLang="zh-CN" b="1" dirty="0">
                <a:ea typeface="Arial Hebrew" charset="-79"/>
                <a:cs typeface="Arial Hebrew" charset="-79"/>
              </a:rPr>
              <a:t>for</a:t>
            </a:r>
            <a:r>
              <a:rPr lang="zh-CN" altLang="en-US" b="1" dirty="0">
                <a:ea typeface="Arial Hebrew" charset="-79"/>
                <a:cs typeface="Arial Hebrew" charset="-79"/>
              </a:rPr>
              <a:t> </a:t>
            </a:r>
            <a:r>
              <a:rPr lang="en-US" altLang="zh-CN" b="1" dirty="0">
                <a:ea typeface="Arial Hebrew" charset="-79"/>
                <a:cs typeface="Arial Hebrew" charset="-79"/>
              </a:rPr>
              <a:t>non-candidate</a:t>
            </a:r>
            <a:r>
              <a:rPr lang="zh-CN" altLang="en-US" b="1" dirty="0">
                <a:ea typeface="Arial Hebrew" charset="-79"/>
                <a:cs typeface="Arial Hebrew" charset="-79"/>
              </a:rPr>
              <a:t> </a:t>
            </a:r>
            <a:r>
              <a:rPr lang="en-US" altLang="zh-CN" b="1" dirty="0">
                <a:ea typeface="Arial Hebrew" charset="-79"/>
                <a:cs typeface="Arial Hebrew" charset="-79"/>
              </a:rPr>
              <a:t>types</a:t>
            </a:r>
            <a:endParaRPr lang="en-US" b="1" dirty="0">
              <a:ea typeface="Arial Hebrew" charset="-79"/>
              <a:cs typeface="Arial Hebrew" charset="-79"/>
            </a:endParaRPr>
          </a:p>
        </p:txBody>
      </p:sp>
      <p:cxnSp>
        <p:nvCxnSpPr>
          <p:cNvPr id="76" name="Straight Arrow Connector 75"/>
          <p:cNvCxnSpPr>
            <a:stCxn id="75" idx="0"/>
            <a:endCxn id="82" idx="2"/>
          </p:cNvCxnSpPr>
          <p:nvPr/>
        </p:nvCxnSpPr>
        <p:spPr>
          <a:xfrm flipV="1">
            <a:off x="9401803" y="5028533"/>
            <a:ext cx="7146" cy="62388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745018" y="5636646"/>
            <a:ext cx="2086325" cy="677108"/>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b="1" dirty="0">
                <a:ea typeface="Arial Hebrew" charset="-79"/>
                <a:cs typeface="Arial Hebrew" charset="-79"/>
              </a:rPr>
              <a:t>Score</a:t>
            </a:r>
            <a:r>
              <a:rPr lang="zh-CN" altLang="en-US" b="1" dirty="0">
                <a:ea typeface="Arial Hebrew" charset="-79"/>
                <a:cs typeface="Arial Hebrew" charset="-79"/>
              </a:rPr>
              <a:t> </a:t>
            </a:r>
            <a:r>
              <a:rPr lang="en-US" altLang="zh-CN" b="1" dirty="0">
                <a:ea typeface="Arial Hebrew" charset="-79"/>
                <a:cs typeface="Arial Hebrew" charset="-79"/>
              </a:rPr>
              <a:t>for</a:t>
            </a:r>
            <a:r>
              <a:rPr lang="zh-CN" altLang="en-US" b="1" dirty="0">
                <a:ea typeface="Arial Hebrew" charset="-79"/>
                <a:cs typeface="Arial Hebrew" charset="-79"/>
              </a:rPr>
              <a:t> </a:t>
            </a:r>
            <a:r>
              <a:rPr lang="en-US" altLang="zh-CN" b="1" dirty="0">
                <a:ea typeface="Arial Hebrew" charset="-79"/>
                <a:cs typeface="Arial Hebrew" charset="-79"/>
              </a:rPr>
              <a:t>“most</a:t>
            </a:r>
            <a:r>
              <a:rPr lang="zh-CN" altLang="en-US" b="1" dirty="0">
                <a:ea typeface="Arial Hebrew" charset="-79"/>
                <a:cs typeface="Arial Hebrew" charset="-79"/>
              </a:rPr>
              <a:t> </a:t>
            </a:r>
            <a:r>
              <a:rPr lang="en-US" altLang="zh-CN" b="1" dirty="0">
                <a:ea typeface="Arial Hebrew" charset="-79"/>
                <a:cs typeface="Arial Hebrew" charset="-79"/>
              </a:rPr>
              <a:t>relevant”</a:t>
            </a:r>
            <a:r>
              <a:rPr lang="zh-CN" altLang="en-US" b="1" dirty="0">
                <a:ea typeface="Arial Hebrew" charset="-79"/>
                <a:cs typeface="Arial Hebrew" charset="-79"/>
              </a:rPr>
              <a:t> </a:t>
            </a:r>
            <a:r>
              <a:rPr lang="en-US" altLang="zh-CN" b="1" dirty="0">
                <a:ea typeface="Arial Hebrew" charset="-79"/>
                <a:cs typeface="Arial Hebrew" charset="-79"/>
              </a:rPr>
              <a:t>type</a:t>
            </a:r>
            <a:endParaRPr lang="en-US" b="1" dirty="0">
              <a:ea typeface="Arial Hebrew" charset="-79"/>
              <a:cs typeface="Arial Hebrew" charset="-79"/>
            </a:endParaRPr>
          </a:p>
        </p:txBody>
      </p:sp>
      <p:cxnSp>
        <p:nvCxnSpPr>
          <p:cNvPr id="78" name="Straight Arrow Connector 77"/>
          <p:cNvCxnSpPr>
            <a:stCxn id="77" idx="0"/>
            <a:endCxn id="81" idx="2"/>
          </p:cNvCxnSpPr>
          <p:nvPr/>
        </p:nvCxnSpPr>
        <p:spPr>
          <a:xfrm flipV="1">
            <a:off x="6788181" y="5028533"/>
            <a:ext cx="878008" cy="6081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435504" y="3467038"/>
            <a:ext cx="3760346" cy="677108"/>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b="1" dirty="0">
                <a:ea typeface="Arial Hebrew" charset="-79"/>
                <a:cs typeface="Arial Hebrew" charset="-79"/>
              </a:rPr>
              <a:t>Enforce:</a:t>
            </a:r>
            <a:r>
              <a:rPr lang="zh-CN" altLang="en-US" b="1" dirty="0">
                <a:ea typeface="Arial Hebrew" charset="-79"/>
                <a:cs typeface="Arial Hebrew" charset="-79"/>
              </a:rPr>
              <a:t> </a:t>
            </a:r>
            <a:r>
              <a:rPr lang="en-US" altLang="zh-CN" b="1" dirty="0">
                <a:ea typeface="Arial Hebrew" charset="-79"/>
                <a:cs typeface="Arial Hebrew" charset="-79"/>
              </a:rPr>
              <a:t>mention</a:t>
            </a:r>
            <a:r>
              <a:rPr lang="zh-CN" altLang="en-US" b="1" dirty="0">
                <a:ea typeface="Arial Hebrew" charset="-79"/>
                <a:cs typeface="Arial Hebrew" charset="-79"/>
              </a:rPr>
              <a:t> </a:t>
            </a:r>
            <a:r>
              <a:rPr lang="en-US" altLang="zh-CN" b="1" dirty="0">
                <a:ea typeface="Arial Hebrew" charset="-79"/>
                <a:cs typeface="Arial Hebrew" charset="-79"/>
              </a:rPr>
              <a:t>is</a:t>
            </a:r>
            <a:r>
              <a:rPr lang="zh-CN" altLang="en-US" b="1" dirty="0">
                <a:ea typeface="Arial Hebrew" charset="-79"/>
                <a:cs typeface="Arial Hebrew" charset="-79"/>
              </a:rPr>
              <a:t> </a:t>
            </a:r>
            <a:r>
              <a:rPr lang="en-US" altLang="zh-CN" b="1" dirty="0">
                <a:ea typeface="Arial Hebrew" charset="-79"/>
                <a:cs typeface="Arial Hebrew" charset="-79"/>
              </a:rPr>
              <a:t>more</a:t>
            </a:r>
            <a:r>
              <a:rPr lang="zh-CN" altLang="en-US" b="1" dirty="0">
                <a:ea typeface="Arial Hebrew" charset="-79"/>
                <a:cs typeface="Arial Hebrew" charset="-79"/>
              </a:rPr>
              <a:t> </a:t>
            </a:r>
            <a:r>
              <a:rPr lang="en-US" altLang="zh-CN" b="1" dirty="0">
                <a:ea typeface="Arial Hebrew" charset="-79"/>
                <a:cs typeface="Arial Hebrew" charset="-79"/>
              </a:rPr>
              <a:t>similar</a:t>
            </a:r>
            <a:r>
              <a:rPr lang="zh-CN" altLang="en-US" b="1" dirty="0">
                <a:ea typeface="Arial Hebrew" charset="-79"/>
                <a:cs typeface="Arial Hebrew" charset="-79"/>
              </a:rPr>
              <a:t> </a:t>
            </a:r>
            <a:r>
              <a:rPr lang="en-US" altLang="zh-CN" b="1" dirty="0">
                <a:ea typeface="Arial Hebrew" charset="-79"/>
                <a:cs typeface="Arial Hebrew" charset="-79"/>
              </a:rPr>
              <a:t>to</a:t>
            </a:r>
            <a:r>
              <a:rPr lang="zh-CN" altLang="en-US" b="1" dirty="0">
                <a:ea typeface="Arial Hebrew" charset="-79"/>
                <a:cs typeface="Arial Hebrew" charset="-79"/>
              </a:rPr>
              <a:t> </a:t>
            </a:r>
            <a:r>
              <a:rPr lang="en-US" altLang="zh-CN" b="1" dirty="0">
                <a:ea typeface="Arial Hebrew" charset="-79"/>
                <a:cs typeface="Arial Hebrew" charset="-79"/>
              </a:rPr>
              <a:t>its</a:t>
            </a:r>
            <a:r>
              <a:rPr lang="zh-CN" altLang="en-US" b="1" dirty="0">
                <a:ea typeface="Arial Hebrew" charset="-79"/>
                <a:cs typeface="Arial Hebrew" charset="-79"/>
              </a:rPr>
              <a:t> </a:t>
            </a:r>
            <a:r>
              <a:rPr lang="en-US" altLang="zh-CN" b="1" dirty="0">
                <a:ea typeface="Arial Hebrew" charset="-79"/>
                <a:cs typeface="Arial Hebrew" charset="-79"/>
              </a:rPr>
              <a:t>“most</a:t>
            </a:r>
            <a:r>
              <a:rPr lang="zh-CN" altLang="en-US" b="1" dirty="0">
                <a:ea typeface="Arial Hebrew" charset="-79"/>
                <a:cs typeface="Arial Hebrew" charset="-79"/>
              </a:rPr>
              <a:t> </a:t>
            </a:r>
            <a:r>
              <a:rPr lang="en-US" altLang="zh-CN" b="1" dirty="0">
                <a:ea typeface="Arial Hebrew" charset="-79"/>
                <a:cs typeface="Arial Hebrew" charset="-79"/>
              </a:rPr>
              <a:t>relevant”</a:t>
            </a:r>
            <a:r>
              <a:rPr lang="zh-CN" altLang="en-US" b="1" dirty="0">
                <a:ea typeface="Arial Hebrew" charset="-79"/>
                <a:cs typeface="Arial Hebrew" charset="-79"/>
              </a:rPr>
              <a:t> </a:t>
            </a:r>
            <a:r>
              <a:rPr lang="en-US" altLang="zh-CN" b="1" dirty="0">
                <a:ea typeface="Arial Hebrew" charset="-79"/>
                <a:cs typeface="Arial Hebrew" charset="-79"/>
              </a:rPr>
              <a:t>candidate</a:t>
            </a:r>
            <a:r>
              <a:rPr lang="zh-CN" altLang="en-US" b="1" dirty="0">
                <a:ea typeface="Arial Hebrew" charset="-79"/>
                <a:cs typeface="Arial Hebrew" charset="-79"/>
              </a:rPr>
              <a:t> </a:t>
            </a:r>
            <a:r>
              <a:rPr lang="en-US" altLang="zh-CN" b="1" dirty="0">
                <a:ea typeface="Arial Hebrew" charset="-79"/>
                <a:cs typeface="Arial Hebrew" charset="-79"/>
              </a:rPr>
              <a:t>type</a:t>
            </a:r>
            <a:endParaRPr lang="en-US" b="1" dirty="0">
              <a:ea typeface="Arial Hebrew" charset="-79"/>
              <a:cs typeface="Arial Hebrew" charset="-79"/>
            </a:endParaRPr>
          </a:p>
        </p:txBody>
      </p:sp>
      <p:sp>
        <p:nvSpPr>
          <p:cNvPr id="81" name="Rectangle 80"/>
          <p:cNvSpPr/>
          <p:nvPr/>
        </p:nvSpPr>
        <p:spPr>
          <a:xfrm>
            <a:off x="6936931" y="4483315"/>
            <a:ext cx="1458516" cy="54521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Rectangle 81"/>
          <p:cNvSpPr/>
          <p:nvPr/>
        </p:nvSpPr>
        <p:spPr>
          <a:xfrm>
            <a:off x="8622048" y="4483315"/>
            <a:ext cx="1573802" cy="5452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83" name="Straight Arrow Connector 82"/>
          <p:cNvCxnSpPr>
            <a:stCxn id="79" idx="1"/>
          </p:cNvCxnSpPr>
          <p:nvPr/>
        </p:nvCxnSpPr>
        <p:spPr>
          <a:xfrm flipH="1">
            <a:off x="5074026" y="3805592"/>
            <a:ext cx="1361478" cy="79330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042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49975"/>
            <a:ext cx="7886700" cy="863607"/>
          </a:xfrm>
        </p:spPr>
        <p:txBody>
          <a:bodyPr anchor="ctr">
            <a:normAutofit/>
          </a:bodyPr>
          <a:lstStyle/>
          <a:p>
            <a:r>
              <a:rPr lang="en-US" altLang="zh-CN" sz="3700" dirty="0"/>
              <a:t>Modeling</a:t>
            </a:r>
            <a:r>
              <a:rPr lang="zh-CN" altLang="en-US" sz="3700" dirty="0"/>
              <a:t> </a:t>
            </a:r>
            <a:r>
              <a:rPr lang="en-US" altLang="zh-CN" sz="3700" dirty="0"/>
              <a:t>Entity-Relation</a:t>
            </a:r>
            <a:r>
              <a:rPr lang="zh-CN" altLang="en-US" sz="3700" dirty="0"/>
              <a:t> </a:t>
            </a:r>
            <a:r>
              <a:rPr lang="en-US" altLang="zh-CN" sz="3700" dirty="0"/>
              <a:t>Interactions</a:t>
            </a:r>
            <a:endParaRPr lang="en-US" sz="37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87680" y="1615012"/>
                <a:ext cx="4713942" cy="1522079"/>
              </a:xfrm>
              <a:solidFill>
                <a:srgbClr val="FFEDDF"/>
              </a:solidFill>
              <a:effectLst>
                <a:outerShdw blurRad="50800" dist="25400" dir="2700000" algn="tl" rotWithShape="0">
                  <a:prstClr val="black">
                    <a:alpha val="40000"/>
                  </a:prstClr>
                </a:outerShdw>
              </a:effectLst>
            </p:spPr>
            <p:txBody>
              <a:bodyPr anchor="ctr">
                <a:noAutofit/>
              </a:bodyPr>
              <a:lstStyle/>
              <a:p>
                <a:pPr marL="0" indent="0" algn="ctr">
                  <a:buNone/>
                </a:pPr>
                <a:r>
                  <a:rPr lang="en-US" altLang="zh-CN" sz="2400" dirty="0">
                    <a:solidFill>
                      <a:srgbClr val="0070C0"/>
                    </a:solidFill>
                    <a:ea typeface="Arial" charset="0"/>
                    <a:cs typeface="Arial" charset="0"/>
                  </a:rPr>
                  <a:t>Object</a:t>
                </a:r>
                <a:r>
                  <a:rPr lang="zh-CN" altLang="en-US" sz="2400" dirty="0">
                    <a:solidFill>
                      <a:srgbClr val="0070C0"/>
                    </a:solidFill>
                    <a:ea typeface="Arial" charset="0"/>
                    <a:cs typeface="Arial" charset="0"/>
                  </a:rPr>
                  <a:t> </a:t>
                </a:r>
                <a:r>
                  <a:rPr lang="en-US" altLang="zh-CN" sz="2400" dirty="0">
                    <a:solidFill>
                      <a:srgbClr val="0070C0"/>
                    </a:solidFill>
                    <a:ea typeface="Arial" charset="0"/>
                    <a:cs typeface="Arial" charset="0"/>
                  </a:rPr>
                  <a:t>“Translating”</a:t>
                </a:r>
                <a:r>
                  <a:rPr lang="zh-CN" altLang="en-US" sz="2400" dirty="0">
                    <a:solidFill>
                      <a:srgbClr val="0070C0"/>
                    </a:solidFill>
                    <a:ea typeface="Arial" charset="0"/>
                    <a:cs typeface="Arial" charset="0"/>
                  </a:rPr>
                  <a:t> </a:t>
                </a:r>
                <a:r>
                  <a:rPr lang="en-US" altLang="zh-CN" sz="2400" dirty="0">
                    <a:solidFill>
                      <a:srgbClr val="0070C0"/>
                    </a:solidFill>
                    <a:ea typeface="Arial" charset="0"/>
                    <a:cs typeface="Arial" charset="0"/>
                  </a:rPr>
                  <a:t>Assumption</a:t>
                </a:r>
                <a:endParaRPr lang="en-US" altLang="zh-CN" sz="2400" dirty="0"/>
              </a:p>
              <a:p>
                <a:pPr marL="0" indent="0" algn="ctr">
                  <a:buNone/>
                </a:pPr>
                <a:r>
                  <a:rPr lang="en-US" sz="2400" dirty="0"/>
                  <a:t>For a relation mention </a:t>
                </a:r>
                <a:r>
                  <a:rPr lang="en-US" sz="2400" b="1" dirty="0"/>
                  <a:t>z </a:t>
                </a:r>
                <a:r>
                  <a:rPr lang="en-US" altLang="zh-CN" sz="2400" dirty="0"/>
                  <a:t>of</a:t>
                </a:r>
                <a:r>
                  <a:rPr lang="zh-CN" altLang="en-US" sz="2400" dirty="0"/>
                  <a:t> </a:t>
                </a:r>
                <a:r>
                  <a:rPr lang="en-US" altLang="zh-CN" sz="2400" dirty="0"/>
                  <a:t>entity</a:t>
                </a:r>
                <a:r>
                  <a:rPr lang="zh-CN" altLang="en-US" sz="2400" dirty="0"/>
                  <a:t> </a:t>
                </a:r>
                <a:r>
                  <a:rPr lang="en-US" altLang="zh-CN" sz="2400" dirty="0"/>
                  <a:t>mentions</a:t>
                </a:r>
                <a:r>
                  <a:rPr lang="zh-CN" altLang="en-US" sz="2400" b="1" dirty="0"/>
                  <a:t> </a:t>
                </a:r>
                <a:r>
                  <a:rPr lang="en-US" sz="2400" b="1" dirty="0"/>
                  <a:t>m1</a:t>
                </a:r>
                <a:r>
                  <a:rPr lang="zh-CN" altLang="en-US" sz="2400" b="1" dirty="0"/>
                  <a:t> </a:t>
                </a:r>
                <a:r>
                  <a:rPr lang="en-US" altLang="zh-CN" sz="2400" dirty="0"/>
                  <a:t>and</a:t>
                </a:r>
                <a:r>
                  <a:rPr lang="zh-CN" altLang="en-US" sz="2400" b="1" dirty="0"/>
                  <a:t> </a:t>
                </a:r>
                <a:r>
                  <a:rPr lang="en-US" sz="2400" b="1" dirty="0"/>
                  <a:t>m2</a:t>
                </a:r>
                <a:r>
                  <a:rPr lang="en-US" altLang="zh-CN" sz="2400" dirty="0"/>
                  <a:t>,</a:t>
                </a:r>
                <a:r>
                  <a:rPr lang="zh-CN" altLang="en-US" sz="2400" dirty="0"/>
                  <a:t> </a:t>
                </a:r>
                <a:endParaRPr lang="en-US" altLang="zh-CN" sz="2400" dirty="0"/>
              </a:p>
              <a:p>
                <a:pPr marL="0" indent="0" algn="ctr">
                  <a:buNone/>
                </a:pPr>
                <a:r>
                  <a:rPr lang="en-US" altLang="zh-CN" sz="2400" b="1" dirty="0" err="1"/>
                  <a:t>vec</a:t>
                </a:r>
                <a:r>
                  <a:rPr lang="en-US" altLang="zh-CN" sz="2400" dirty="0"/>
                  <a:t>(m1)</a:t>
                </a:r>
                <a:r>
                  <a:rPr lang="zh-CN" altLang="en-US" sz="2400" dirty="0"/>
                  <a:t> </a:t>
                </a:r>
                <a14:m>
                  <m:oMath xmlns:m="http://schemas.openxmlformats.org/officeDocument/2006/math">
                    <m:r>
                      <a:rPr lang="zh-CN" altLang="en-US" sz="2400" i="1">
                        <a:latin typeface="Cambria Math" panose="02040503050406030204" pitchFamily="18" charset="0"/>
                        <a:ea typeface="Cambria Math" charset="0"/>
                        <a:cs typeface="Cambria Math" charset="0"/>
                      </a:rPr>
                      <m:t>≈</m:t>
                    </m:r>
                  </m:oMath>
                </a14:m>
                <a:r>
                  <a:rPr lang="zh-CN" altLang="en-US" sz="2400" dirty="0"/>
                  <a:t> </a:t>
                </a:r>
                <a:r>
                  <a:rPr lang="en-US" altLang="zh-CN" sz="2400" b="1" dirty="0"/>
                  <a:t>vec</a:t>
                </a:r>
                <a:r>
                  <a:rPr lang="en-US" altLang="zh-CN" sz="2400" dirty="0"/>
                  <a:t>(m2)</a:t>
                </a:r>
                <a:r>
                  <a:rPr lang="zh-CN" altLang="en-US" sz="2400" dirty="0"/>
                  <a:t> </a:t>
                </a:r>
                <a:r>
                  <a:rPr lang="en-US" altLang="zh-CN" sz="2400" dirty="0"/>
                  <a:t>+</a:t>
                </a:r>
                <a:r>
                  <a:rPr lang="zh-CN" altLang="en-US" sz="2400" dirty="0"/>
                  <a:t> </a:t>
                </a:r>
                <a:r>
                  <a:rPr lang="en-US" altLang="zh-CN" sz="2400" b="1" dirty="0" err="1"/>
                  <a:t>vec</a:t>
                </a:r>
                <a:r>
                  <a:rPr lang="en-US" altLang="zh-CN" sz="2400" dirty="0"/>
                  <a:t>(z)</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87680" y="1615012"/>
                <a:ext cx="4713942" cy="1522079"/>
              </a:xfrm>
              <a:blipFill rotWithShape="0">
                <a:blip r:embed="rId3"/>
                <a:stretch>
                  <a:fillRect/>
                </a:stretch>
              </a:blipFill>
              <a:effectLst>
                <a:outerShdw blurRad="50800" dist="25400" dir="2700000" algn="tl" rotWithShape="0">
                  <a:prstClr val="black">
                    <a:alpha val="40000"/>
                  </a:prstClr>
                </a:outerShdw>
              </a:effectLst>
            </p:spPr>
            <p:txBody>
              <a:bodyPr/>
              <a:lstStyle/>
              <a:p>
                <a:r>
                  <a:rPr lang="en-US">
                    <a:noFill/>
                  </a:rPr>
                  <a:t> </a:t>
                </a:r>
              </a:p>
            </p:txBody>
          </p:sp>
        </mc:Fallback>
      </mc:AlternateContent>
      <p:grpSp>
        <p:nvGrpSpPr>
          <p:cNvPr id="16" name="Group 15"/>
          <p:cNvGrpSpPr/>
          <p:nvPr/>
        </p:nvGrpSpPr>
        <p:grpSpPr>
          <a:xfrm>
            <a:off x="1442376" y="3502098"/>
            <a:ext cx="4459246" cy="3179782"/>
            <a:chOff x="405399" y="3309630"/>
            <a:chExt cx="4853576" cy="3152496"/>
          </a:xfrm>
        </p:grpSpPr>
        <p:cxnSp>
          <p:nvCxnSpPr>
            <p:cNvPr id="7" name="Straight Arrow Connector 6"/>
            <p:cNvCxnSpPr/>
            <p:nvPr/>
          </p:nvCxnSpPr>
          <p:spPr>
            <a:xfrm flipV="1">
              <a:off x="444875" y="6015314"/>
              <a:ext cx="4557432"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43754" y="3309630"/>
              <a:ext cx="1122" cy="270568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83849" y="6065449"/>
              <a:ext cx="2193507" cy="396677"/>
            </a:xfrm>
            <a:prstGeom prst="rect">
              <a:avLst/>
            </a:prstGeom>
            <a:noFill/>
          </p:spPr>
          <p:txBody>
            <a:bodyPr wrap="none" rtlCol="0">
              <a:spAutoFit/>
            </a:bodyPr>
            <a:lstStyle/>
            <a:p>
              <a:r>
                <a:rPr lang="en-US" altLang="zh-CN" sz="2000" dirty="0">
                  <a:ea typeface="Helvetica" charset="0"/>
                  <a:cs typeface="Helvetica" charset="0"/>
                </a:rPr>
                <a:t>Embedding</a:t>
              </a:r>
              <a:r>
                <a:rPr lang="zh-CN" altLang="en-US" sz="2000" dirty="0">
                  <a:ea typeface="Helvetica" charset="0"/>
                  <a:cs typeface="Helvetica" charset="0"/>
                </a:rPr>
                <a:t> </a:t>
              </a:r>
              <a:r>
                <a:rPr lang="en-US" altLang="zh-CN" sz="2000" dirty="0">
                  <a:ea typeface="Helvetica" charset="0"/>
                  <a:cs typeface="Helvetica" charset="0"/>
                </a:rPr>
                <a:t>space</a:t>
              </a:r>
              <a:endParaRPr lang="en-US" sz="2000" dirty="0">
                <a:ea typeface="Helvetica" charset="0"/>
                <a:cs typeface="Helvetica" charset="0"/>
              </a:endParaRPr>
            </a:p>
          </p:txBody>
        </p:sp>
        <p:sp>
          <p:nvSpPr>
            <p:cNvPr id="19" name="Oval 18"/>
            <p:cNvSpPr/>
            <p:nvPr/>
          </p:nvSpPr>
          <p:spPr>
            <a:xfrm>
              <a:off x="1237131" y="3792064"/>
              <a:ext cx="124395" cy="121024"/>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endParaRPr>
            </a:p>
          </p:txBody>
        </p:sp>
        <p:sp>
          <p:nvSpPr>
            <p:cNvPr id="20" name="Oval 19"/>
            <p:cNvSpPr/>
            <p:nvPr/>
          </p:nvSpPr>
          <p:spPr>
            <a:xfrm>
              <a:off x="1994646" y="5087459"/>
              <a:ext cx="124395" cy="121024"/>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endParaRPr>
            </a:p>
          </p:txBody>
        </p:sp>
        <p:cxnSp>
          <p:nvCxnSpPr>
            <p:cNvPr id="24" name="Straight Arrow Connector 23"/>
            <p:cNvCxnSpPr>
              <a:stCxn id="20" idx="1"/>
            </p:cNvCxnSpPr>
            <p:nvPr/>
          </p:nvCxnSpPr>
          <p:spPr>
            <a:xfrm flipH="1" flipV="1">
              <a:off x="1331261" y="3913089"/>
              <a:ext cx="681602" cy="119209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887070" y="3944464"/>
              <a:ext cx="124395" cy="121024"/>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endParaRPr>
            </a:p>
          </p:txBody>
        </p:sp>
        <p:sp>
          <p:nvSpPr>
            <p:cNvPr id="30" name="Oval 29"/>
            <p:cNvSpPr/>
            <p:nvPr/>
          </p:nvSpPr>
          <p:spPr>
            <a:xfrm>
              <a:off x="2644585" y="5239859"/>
              <a:ext cx="124395" cy="121024"/>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endParaRPr>
            </a:p>
          </p:txBody>
        </p:sp>
        <p:cxnSp>
          <p:nvCxnSpPr>
            <p:cNvPr id="31" name="Straight Arrow Connector 30"/>
            <p:cNvCxnSpPr/>
            <p:nvPr/>
          </p:nvCxnSpPr>
          <p:spPr>
            <a:xfrm flipH="1" flipV="1">
              <a:off x="1981200" y="4065489"/>
              <a:ext cx="681602" cy="119209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876025" y="3468405"/>
              <a:ext cx="1350093" cy="396677"/>
            </a:xfrm>
            <a:prstGeom prst="rect">
              <a:avLst/>
            </a:prstGeom>
            <a:noFill/>
          </p:spPr>
          <p:txBody>
            <a:bodyPr wrap="none" rtlCol="0">
              <a:spAutoFit/>
            </a:bodyPr>
            <a:lstStyle/>
            <a:p>
              <a:r>
                <a:rPr lang="en-US" altLang="zh-CN" sz="2000" b="1" dirty="0">
                  <a:solidFill>
                    <a:srgbClr val="C00000"/>
                  </a:solidFill>
                  <a:latin typeface="+mj-lt"/>
                </a:rPr>
                <a:t>m1</a:t>
              </a:r>
              <a:r>
                <a:rPr lang="en-US" altLang="zh-CN" sz="2000" b="1" i="1" dirty="0">
                  <a:solidFill>
                    <a:srgbClr val="C00000"/>
                  </a:solidFill>
                  <a:latin typeface="+mj-lt"/>
                </a:rPr>
                <a:t>=“USA”</a:t>
              </a:r>
              <a:endParaRPr lang="en-US" sz="2000" b="1" i="1" dirty="0">
                <a:solidFill>
                  <a:srgbClr val="C00000"/>
                </a:solidFill>
                <a:latin typeface="+mj-lt"/>
              </a:endParaRPr>
            </a:p>
          </p:txBody>
        </p:sp>
        <p:sp>
          <p:nvSpPr>
            <p:cNvPr id="33" name="TextBox 32"/>
            <p:cNvSpPr txBox="1"/>
            <p:nvPr/>
          </p:nvSpPr>
          <p:spPr>
            <a:xfrm>
              <a:off x="2552718" y="5328475"/>
              <a:ext cx="2706257" cy="396677"/>
            </a:xfrm>
            <a:prstGeom prst="rect">
              <a:avLst/>
            </a:prstGeom>
            <a:noFill/>
          </p:spPr>
          <p:txBody>
            <a:bodyPr wrap="none" rtlCol="0">
              <a:spAutoFit/>
            </a:bodyPr>
            <a:lstStyle/>
            <a:p>
              <a:r>
                <a:rPr lang="en-US" altLang="zh-CN" sz="2000" b="1" dirty="0">
                  <a:solidFill>
                    <a:srgbClr val="C00000"/>
                  </a:solidFill>
                  <a:latin typeface="+mj-lt"/>
                </a:rPr>
                <a:t>m2</a:t>
              </a:r>
              <a:r>
                <a:rPr lang="en-US" altLang="zh-CN" sz="2000" b="1" i="1" dirty="0">
                  <a:solidFill>
                    <a:srgbClr val="C00000"/>
                  </a:solidFill>
                  <a:latin typeface="+mj-lt"/>
                </a:rPr>
                <a:t>=“Washington</a:t>
              </a:r>
              <a:r>
                <a:rPr lang="zh-CN" altLang="en-US" sz="2000" b="1" i="1" dirty="0">
                  <a:solidFill>
                    <a:srgbClr val="C00000"/>
                  </a:solidFill>
                  <a:latin typeface="+mj-lt"/>
                </a:rPr>
                <a:t> </a:t>
              </a:r>
              <a:r>
                <a:rPr lang="en-US" altLang="zh-CN" sz="2000" b="1" i="1" dirty="0">
                  <a:solidFill>
                    <a:srgbClr val="C00000"/>
                  </a:solidFill>
                  <a:latin typeface="+mj-lt"/>
                </a:rPr>
                <a:t>D.C.”</a:t>
              </a:r>
              <a:endParaRPr lang="en-US" sz="2000" b="1" i="1" dirty="0">
                <a:solidFill>
                  <a:srgbClr val="C00000"/>
                </a:solidFill>
                <a:latin typeface="+mj-lt"/>
              </a:endParaRPr>
            </a:p>
          </p:txBody>
        </p:sp>
        <p:sp>
          <p:nvSpPr>
            <p:cNvPr id="34" name="TextBox 33"/>
            <p:cNvSpPr txBox="1"/>
            <p:nvPr/>
          </p:nvSpPr>
          <p:spPr>
            <a:xfrm>
              <a:off x="2322001" y="4324523"/>
              <a:ext cx="2181434" cy="396677"/>
            </a:xfrm>
            <a:prstGeom prst="rect">
              <a:avLst/>
            </a:prstGeom>
            <a:noFill/>
          </p:spPr>
          <p:txBody>
            <a:bodyPr wrap="none" rtlCol="0">
              <a:spAutoFit/>
            </a:bodyPr>
            <a:lstStyle/>
            <a:p>
              <a:r>
                <a:rPr lang="en-US" altLang="zh-CN" sz="2000" b="1" dirty="0">
                  <a:solidFill>
                    <a:schemeClr val="accent1">
                      <a:lumMod val="75000"/>
                    </a:schemeClr>
                  </a:solidFill>
                  <a:latin typeface="+mj-lt"/>
                </a:rPr>
                <a:t>z</a:t>
              </a:r>
              <a:r>
                <a:rPr lang="zh-CN" altLang="en-US" sz="2000" b="1" dirty="0">
                  <a:solidFill>
                    <a:schemeClr val="accent1">
                      <a:lumMod val="75000"/>
                    </a:schemeClr>
                  </a:solidFill>
                  <a:latin typeface="+mj-lt"/>
                </a:rPr>
                <a:t> </a:t>
              </a:r>
              <a:r>
                <a:rPr lang="en-US" altLang="zh-CN" sz="2000" b="1" i="1" dirty="0">
                  <a:solidFill>
                    <a:schemeClr val="accent1">
                      <a:lumMod val="75000"/>
                    </a:schemeClr>
                  </a:solidFill>
                  <a:latin typeface="+mj-lt"/>
                </a:rPr>
                <a:t>=</a:t>
              </a:r>
              <a:r>
                <a:rPr lang="zh-CN" altLang="en-US" sz="2000" b="1" i="1" dirty="0">
                  <a:solidFill>
                    <a:schemeClr val="accent1">
                      <a:lumMod val="75000"/>
                    </a:schemeClr>
                  </a:solidFill>
                  <a:latin typeface="+mj-lt"/>
                </a:rPr>
                <a:t> </a:t>
              </a:r>
              <a:r>
                <a:rPr lang="en-US" altLang="zh-CN" sz="2000" b="1" dirty="0" err="1">
                  <a:solidFill>
                    <a:schemeClr val="accent1">
                      <a:lumMod val="75000"/>
                    </a:schemeClr>
                  </a:solidFill>
                  <a:latin typeface="+mj-lt"/>
                </a:rPr>
                <a:t>capital_city_of</a:t>
              </a:r>
              <a:endParaRPr lang="en-US" sz="2000" b="1" dirty="0">
                <a:solidFill>
                  <a:schemeClr val="accent1">
                    <a:lumMod val="75000"/>
                  </a:schemeClr>
                </a:solidFill>
                <a:latin typeface="+mj-lt"/>
              </a:endParaRPr>
            </a:p>
          </p:txBody>
        </p:sp>
        <p:sp>
          <p:nvSpPr>
            <p:cNvPr id="35" name="TextBox 34"/>
            <p:cNvSpPr txBox="1"/>
            <p:nvPr/>
          </p:nvSpPr>
          <p:spPr>
            <a:xfrm>
              <a:off x="527309" y="3375323"/>
              <a:ext cx="1160333" cy="396677"/>
            </a:xfrm>
            <a:prstGeom prst="rect">
              <a:avLst/>
            </a:prstGeom>
            <a:noFill/>
          </p:spPr>
          <p:txBody>
            <a:bodyPr wrap="none" rtlCol="0">
              <a:spAutoFit/>
            </a:bodyPr>
            <a:lstStyle/>
            <a:p>
              <a:r>
                <a:rPr lang="en-US" altLang="zh-CN" sz="2000" b="1" i="1">
                  <a:solidFill>
                    <a:srgbClr val="C00000"/>
                  </a:solidFill>
                  <a:latin typeface="+mj-lt"/>
                </a:rPr>
                <a:t>“France”</a:t>
              </a:r>
              <a:endParaRPr lang="en-US" sz="2000" b="1" i="1" dirty="0">
                <a:solidFill>
                  <a:srgbClr val="C00000"/>
                </a:solidFill>
                <a:latin typeface="+mj-lt"/>
              </a:endParaRPr>
            </a:p>
          </p:txBody>
        </p:sp>
        <p:sp>
          <p:nvSpPr>
            <p:cNvPr id="36" name="TextBox 35"/>
            <p:cNvSpPr txBox="1"/>
            <p:nvPr/>
          </p:nvSpPr>
          <p:spPr>
            <a:xfrm>
              <a:off x="1483849" y="5225810"/>
              <a:ext cx="957313" cy="396677"/>
            </a:xfrm>
            <a:prstGeom prst="rect">
              <a:avLst/>
            </a:prstGeom>
            <a:noFill/>
          </p:spPr>
          <p:txBody>
            <a:bodyPr wrap="none" rtlCol="0">
              <a:spAutoFit/>
            </a:bodyPr>
            <a:lstStyle/>
            <a:p>
              <a:r>
                <a:rPr lang="en-US" altLang="zh-CN" sz="2000" b="1" i="1">
                  <a:solidFill>
                    <a:srgbClr val="C00000"/>
                  </a:solidFill>
                  <a:latin typeface="+mj-lt"/>
                </a:rPr>
                <a:t>“Paris”</a:t>
              </a:r>
              <a:endParaRPr lang="en-US" sz="2000" b="1" i="1" dirty="0">
                <a:solidFill>
                  <a:srgbClr val="C00000"/>
                </a:solidFill>
                <a:latin typeface="+mj-lt"/>
              </a:endParaRPr>
            </a:p>
          </p:txBody>
        </p:sp>
        <p:cxnSp>
          <p:nvCxnSpPr>
            <p:cNvPr id="38" name="Straight Connector 37"/>
            <p:cNvCxnSpPr>
              <a:stCxn id="19" idx="4"/>
            </p:cNvCxnSpPr>
            <p:nvPr/>
          </p:nvCxnSpPr>
          <p:spPr>
            <a:xfrm flipH="1">
              <a:off x="443754" y="3913088"/>
              <a:ext cx="855575" cy="2102226"/>
            </a:xfrm>
            <a:prstGeom prst="line">
              <a:avLst/>
            </a:prstGeom>
            <a:ln>
              <a:solidFill>
                <a:schemeClr val="tx1">
                  <a:lumMod val="50000"/>
                  <a:lumOff val="50000"/>
                </a:schemeClr>
              </a:solidFill>
              <a:prstDash val="dash"/>
              <a:headEnd type="triangle"/>
            </a:ln>
          </p:spPr>
          <p:style>
            <a:lnRef idx="1">
              <a:schemeClr val="dk1"/>
            </a:lnRef>
            <a:fillRef idx="0">
              <a:schemeClr val="dk1"/>
            </a:fillRef>
            <a:effectRef idx="0">
              <a:schemeClr val="dk1"/>
            </a:effectRef>
            <a:fontRef idx="minor">
              <a:schemeClr val="tx1"/>
            </a:fontRef>
          </p:style>
        </p:cxnSp>
        <p:cxnSp>
          <p:nvCxnSpPr>
            <p:cNvPr id="40" name="Straight Connector 39"/>
            <p:cNvCxnSpPr>
              <a:stCxn id="20" idx="3"/>
            </p:cNvCxnSpPr>
            <p:nvPr/>
          </p:nvCxnSpPr>
          <p:spPr>
            <a:xfrm flipH="1">
              <a:off x="418846" y="5190759"/>
              <a:ext cx="1594017" cy="824555"/>
            </a:xfrm>
            <a:prstGeom prst="line">
              <a:avLst/>
            </a:prstGeom>
            <a:ln>
              <a:solidFill>
                <a:schemeClr val="tx1">
                  <a:lumMod val="50000"/>
                  <a:lumOff val="50000"/>
                </a:schemeClr>
              </a:solidFill>
              <a:prstDash val="dash"/>
              <a:headEnd type="triangle"/>
            </a:ln>
          </p:spPr>
          <p:style>
            <a:lnRef idx="1">
              <a:schemeClr val="dk1"/>
            </a:lnRef>
            <a:fillRef idx="0">
              <a:schemeClr val="dk1"/>
            </a:fillRef>
            <a:effectRef idx="0">
              <a:schemeClr val="dk1"/>
            </a:effectRef>
            <a:fontRef idx="minor">
              <a:schemeClr val="tx1"/>
            </a:fontRef>
          </p:style>
        </p:cxnSp>
        <p:cxnSp>
          <p:nvCxnSpPr>
            <p:cNvPr id="43" name="Straight Connector 42"/>
            <p:cNvCxnSpPr>
              <a:stCxn id="29" idx="4"/>
            </p:cNvCxnSpPr>
            <p:nvPr/>
          </p:nvCxnSpPr>
          <p:spPr>
            <a:xfrm flipH="1">
              <a:off x="458322" y="4065488"/>
              <a:ext cx="1490946" cy="1949826"/>
            </a:xfrm>
            <a:prstGeom prst="line">
              <a:avLst/>
            </a:prstGeom>
            <a:ln>
              <a:solidFill>
                <a:schemeClr val="tx1">
                  <a:lumMod val="50000"/>
                  <a:lumOff val="50000"/>
                </a:schemeClr>
              </a:solidFill>
              <a:prstDash val="dash"/>
              <a:headEnd type="triangle"/>
            </a:ln>
          </p:spPr>
          <p:style>
            <a:lnRef idx="1">
              <a:schemeClr val="dk1"/>
            </a:lnRef>
            <a:fillRef idx="0">
              <a:schemeClr val="dk1"/>
            </a:fillRef>
            <a:effectRef idx="0">
              <a:schemeClr val="dk1"/>
            </a:effectRef>
            <a:fontRef idx="minor">
              <a:schemeClr val="tx1"/>
            </a:fontRef>
          </p:style>
        </p:cxnSp>
        <p:cxnSp>
          <p:nvCxnSpPr>
            <p:cNvPr id="46" name="Straight Connector 45"/>
            <p:cNvCxnSpPr>
              <a:stCxn id="30" idx="3"/>
            </p:cNvCxnSpPr>
            <p:nvPr/>
          </p:nvCxnSpPr>
          <p:spPr>
            <a:xfrm flipH="1">
              <a:off x="405399" y="5343159"/>
              <a:ext cx="2257403" cy="672155"/>
            </a:xfrm>
            <a:prstGeom prst="line">
              <a:avLst/>
            </a:prstGeom>
            <a:ln>
              <a:solidFill>
                <a:schemeClr val="tx1">
                  <a:lumMod val="50000"/>
                  <a:lumOff val="50000"/>
                </a:schemeClr>
              </a:solidFill>
              <a:prstDash val="dash"/>
              <a:headEnd type="triangle"/>
            </a:ln>
          </p:spPr>
          <p:style>
            <a:lnRef idx="1">
              <a:schemeClr val="dk1"/>
            </a:lnRef>
            <a:fillRef idx="0">
              <a:schemeClr val="dk1"/>
            </a:fillRef>
            <a:effectRef idx="0">
              <a:schemeClr val="dk1"/>
            </a:effectRef>
            <a:fontRef idx="minor">
              <a:schemeClr val="tx1"/>
            </a:fontRef>
          </p:style>
        </p:cxnSp>
      </p:grpSp>
      <p:pic>
        <p:nvPicPr>
          <p:cNvPr id="9" name="Picture 8"/>
          <p:cNvPicPr>
            <a:picLocks noChangeAspect="1"/>
          </p:cNvPicPr>
          <p:nvPr/>
        </p:nvPicPr>
        <p:blipFill>
          <a:blip r:embed="rId4"/>
          <a:stretch>
            <a:fillRect/>
          </a:stretch>
        </p:blipFill>
        <p:spPr>
          <a:xfrm>
            <a:off x="6015319" y="4274185"/>
            <a:ext cx="4551173" cy="963172"/>
          </a:xfrm>
          <a:prstGeom prst="rect">
            <a:avLst/>
          </a:prstGeom>
          <a:ln>
            <a:solidFill>
              <a:schemeClr val="dk1"/>
            </a:solidFill>
          </a:ln>
        </p:spPr>
      </p:pic>
      <p:sp>
        <p:nvSpPr>
          <p:cNvPr id="42" name="TextBox 41"/>
          <p:cNvSpPr txBox="1"/>
          <p:nvPr/>
        </p:nvSpPr>
        <p:spPr>
          <a:xfrm>
            <a:off x="6433751" y="2999542"/>
            <a:ext cx="4437449" cy="707886"/>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sz="2000" dirty="0">
                <a:ea typeface="Calibri" charset="0"/>
                <a:cs typeface="Calibri" charset="0"/>
              </a:rPr>
              <a:t>Enforce</a:t>
            </a:r>
            <a:r>
              <a:rPr lang="en-US" altLang="zh-CN" sz="2000" dirty="0">
                <a:ea typeface="Arial Hebrew" charset="-79"/>
                <a:cs typeface="Arial Hebrew" charset="-79"/>
              </a:rPr>
              <a:t>:</a:t>
            </a:r>
            <a:r>
              <a:rPr lang="zh-CN" altLang="en-US" sz="2000" dirty="0">
                <a:ea typeface="Arial Hebrew" charset="-79"/>
                <a:cs typeface="Arial Hebrew" charset="-79"/>
              </a:rPr>
              <a:t> </a:t>
            </a:r>
            <a:r>
              <a:rPr lang="en-US" altLang="zh-CN" sz="2000" dirty="0">
                <a:ea typeface="Arial Hebrew" charset="-79"/>
                <a:cs typeface="Arial Hebrew" charset="-79"/>
              </a:rPr>
              <a:t>error</a:t>
            </a:r>
            <a:r>
              <a:rPr lang="zh-CN" altLang="en-US" sz="2000" dirty="0">
                <a:ea typeface="Arial Hebrew" charset="-79"/>
                <a:cs typeface="Arial Hebrew" charset="-79"/>
              </a:rPr>
              <a:t> </a:t>
            </a:r>
            <a:r>
              <a:rPr lang="en-US" altLang="zh-CN" sz="2000" dirty="0">
                <a:ea typeface="Arial Hebrew" charset="-79"/>
                <a:cs typeface="Arial Hebrew" charset="-79"/>
              </a:rPr>
              <a:t>on</a:t>
            </a:r>
            <a:r>
              <a:rPr lang="zh-CN" altLang="en-US" sz="2000" dirty="0">
                <a:ea typeface="Arial Hebrew" charset="-79"/>
                <a:cs typeface="Arial Hebrew" charset="-79"/>
              </a:rPr>
              <a:t> </a:t>
            </a:r>
            <a:r>
              <a:rPr lang="en-US" altLang="zh-CN" sz="2000" dirty="0">
                <a:ea typeface="Arial Hebrew" charset="-79"/>
                <a:cs typeface="Arial Hebrew" charset="-79"/>
              </a:rPr>
              <a:t>a</a:t>
            </a:r>
            <a:r>
              <a:rPr lang="zh-CN" altLang="en-US" sz="2000" dirty="0">
                <a:ea typeface="Arial Hebrew" charset="-79"/>
                <a:cs typeface="Arial Hebrew" charset="-79"/>
              </a:rPr>
              <a:t> </a:t>
            </a:r>
            <a:r>
              <a:rPr lang="en-US" altLang="zh-CN" sz="2000" dirty="0">
                <a:ea typeface="Arial Hebrew" charset="-79"/>
                <a:cs typeface="Arial Hebrew" charset="-79"/>
              </a:rPr>
              <a:t>positive</a:t>
            </a:r>
            <a:r>
              <a:rPr lang="zh-CN" altLang="en-US" sz="2000" dirty="0">
                <a:ea typeface="Arial Hebrew" charset="-79"/>
                <a:cs typeface="Arial Hebrew" charset="-79"/>
              </a:rPr>
              <a:t> </a:t>
            </a:r>
            <a:r>
              <a:rPr lang="en-US" altLang="zh-CN" sz="2000" dirty="0">
                <a:ea typeface="Arial Hebrew" charset="-79"/>
                <a:cs typeface="Arial Hebrew" charset="-79"/>
              </a:rPr>
              <a:t>triple</a:t>
            </a:r>
            <a:r>
              <a:rPr lang="zh-CN" altLang="en-US" sz="2000" dirty="0">
                <a:ea typeface="Arial Hebrew" charset="-79"/>
                <a:cs typeface="Arial Hebrew" charset="-79"/>
              </a:rPr>
              <a:t> </a:t>
            </a:r>
            <a:r>
              <a:rPr lang="en-US" altLang="zh-CN" sz="2000" dirty="0">
                <a:ea typeface="Arial Hebrew" charset="-79"/>
                <a:cs typeface="Arial Hebrew" charset="-79"/>
              </a:rPr>
              <a:t>should</a:t>
            </a:r>
            <a:r>
              <a:rPr lang="zh-CN" altLang="en-US" sz="2000" dirty="0">
                <a:ea typeface="Arial Hebrew" charset="-79"/>
                <a:cs typeface="Arial Hebrew" charset="-79"/>
              </a:rPr>
              <a:t> </a:t>
            </a:r>
            <a:r>
              <a:rPr lang="en-US" altLang="zh-CN" sz="2000" dirty="0">
                <a:ea typeface="Arial Hebrew" charset="-79"/>
                <a:cs typeface="Arial Hebrew" charset="-79"/>
              </a:rPr>
              <a:t>be</a:t>
            </a:r>
            <a:r>
              <a:rPr lang="zh-CN" altLang="en-US" sz="2000" dirty="0">
                <a:ea typeface="Arial Hebrew" charset="-79"/>
                <a:cs typeface="Arial Hebrew" charset="-79"/>
              </a:rPr>
              <a:t> </a:t>
            </a:r>
            <a:r>
              <a:rPr lang="en-US" altLang="zh-CN" sz="2000" dirty="0">
                <a:ea typeface="Arial Hebrew" charset="-79"/>
                <a:cs typeface="Arial Hebrew" charset="-79"/>
              </a:rPr>
              <a:t>smaller</a:t>
            </a:r>
            <a:r>
              <a:rPr lang="zh-CN" altLang="en-US" sz="2000" dirty="0">
                <a:ea typeface="Arial Hebrew" charset="-79"/>
                <a:cs typeface="Arial Hebrew" charset="-79"/>
              </a:rPr>
              <a:t> </a:t>
            </a:r>
            <a:r>
              <a:rPr lang="en-US" altLang="zh-CN" sz="2000" dirty="0">
                <a:ea typeface="Arial Hebrew" charset="-79"/>
                <a:cs typeface="Arial Hebrew" charset="-79"/>
              </a:rPr>
              <a:t>than</a:t>
            </a:r>
            <a:r>
              <a:rPr lang="zh-CN" altLang="en-US" sz="2000" dirty="0">
                <a:ea typeface="Arial Hebrew" charset="-79"/>
                <a:cs typeface="Arial Hebrew" charset="-79"/>
              </a:rPr>
              <a:t> </a:t>
            </a:r>
            <a:r>
              <a:rPr lang="en-US" altLang="zh-CN" sz="2000" dirty="0">
                <a:ea typeface="Arial Hebrew" charset="-79"/>
                <a:cs typeface="Arial Hebrew" charset="-79"/>
              </a:rPr>
              <a:t>error</a:t>
            </a:r>
            <a:r>
              <a:rPr lang="zh-CN" altLang="en-US" sz="2000" dirty="0">
                <a:ea typeface="Arial Hebrew" charset="-79"/>
                <a:cs typeface="Arial Hebrew" charset="-79"/>
              </a:rPr>
              <a:t> </a:t>
            </a:r>
            <a:r>
              <a:rPr lang="en-US" altLang="zh-CN" sz="2000" dirty="0">
                <a:ea typeface="Arial Hebrew" charset="-79"/>
                <a:cs typeface="Arial Hebrew" charset="-79"/>
              </a:rPr>
              <a:t>on</a:t>
            </a:r>
            <a:r>
              <a:rPr lang="zh-CN" altLang="en-US" sz="2000" dirty="0">
                <a:ea typeface="Arial Hebrew" charset="-79"/>
                <a:cs typeface="Arial Hebrew" charset="-79"/>
              </a:rPr>
              <a:t> </a:t>
            </a:r>
            <a:r>
              <a:rPr lang="en-US" altLang="zh-CN" sz="2000" dirty="0">
                <a:ea typeface="Arial Hebrew" charset="-79"/>
                <a:cs typeface="Arial Hebrew" charset="-79"/>
              </a:rPr>
              <a:t>a</a:t>
            </a:r>
            <a:r>
              <a:rPr lang="zh-CN" altLang="en-US" sz="2000" dirty="0">
                <a:ea typeface="Arial Hebrew" charset="-79"/>
                <a:cs typeface="Arial Hebrew" charset="-79"/>
              </a:rPr>
              <a:t> </a:t>
            </a:r>
            <a:r>
              <a:rPr lang="en-US" altLang="zh-CN" sz="2000" dirty="0">
                <a:ea typeface="Arial Hebrew" charset="-79"/>
                <a:cs typeface="Arial Hebrew" charset="-79"/>
              </a:rPr>
              <a:t>negative</a:t>
            </a:r>
            <a:r>
              <a:rPr lang="zh-CN" altLang="en-US" sz="2000" dirty="0">
                <a:ea typeface="Arial Hebrew" charset="-79"/>
                <a:cs typeface="Arial Hebrew" charset="-79"/>
              </a:rPr>
              <a:t> </a:t>
            </a:r>
            <a:r>
              <a:rPr lang="en-US" altLang="zh-CN" sz="2000" dirty="0">
                <a:ea typeface="Arial Hebrew" charset="-79"/>
                <a:cs typeface="Arial Hebrew" charset="-79"/>
              </a:rPr>
              <a:t>triple</a:t>
            </a:r>
            <a:r>
              <a:rPr lang="zh-CN" altLang="en-US" sz="2000" dirty="0">
                <a:ea typeface="Arial Hebrew" charset="-79"/>
                <a:cs typeface="Arial Hebrew" charset="-79"/>
              </a:rPr>
              <a:t> </a:t>
            </a:r>
            <a:endParaRPr lang="en-US" sz="2000" dirty="0">
              <a:ea typeface="Arial Hebrew" charset="-79"/>
              <a:cs typeface="Arial Hebrew" charset="-79"/>
            </a:endParaRPr>
          </a:p>
        </p:txBody>
      </p:sp>
      <p:sp>
        <p:nvSpPr>
          <p:cNvPr id="45" name="TextBox 44"/>
          <p:cNvSpPr txBox="1"/>
          <p:nvPr/>
        </p:nvSpPr>
        <p:spPr>
          <a:xfrm>
            <a:off x="6570617" y="5707892"/>
            <a:ext cx="1720289" cy="707886"/>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sz="2000" dirty="0">
                <a:ea typeface="Arial Hebrew" charset="-79"/>
                <a:cs typeface="Arial Hebrew" charset="-79"/>
              </a:rPr>
              <a:t>positive</a:t>
            </a:r>
            <a:r>
              <a:rPr lang="zh-CN" altLang="en-US" sz="2000" dirty="0">
                <a:ea typeface="Arial Hebrew" charset="-79"/>
                <a:cs typeface="Arial Hebrew" charset="-79"/>
              </a:rPr>
              <a:t> </a:t>
            </a:r>
            <a:endParaRPr lang="en-US" altLang="zh-CN" sz="2000" dirty="0">
              <a:ea typeface="Arial Hebrew" charset="-79"/>
              <a:cs typeface="Arial Hebrew" charset="-79"/>
            </a:endParaRPr>
          </a:p>
          <a:p>
            <a:pPr algn="ctr"/>
            <a:r>
              <a:rPr lang="en-US" altLang="zh-CN" sz="2000" dirty="0">
                <a:ea typeface="Arial Hebrew" charset="-79"/>
                <a:cs typeface="Arial Hebrew" charset="-79"/>
              </a:rPr>
              <a:t>relation</a:t>
            </a:r>
            <a:r>
              <a:rPr lang="zh-CN" altLang="en-US" sz="2000" dirty="0">
                <a:ea typeface="Arial Hebrew" charset="-79"/>
                <a:cs typeface="Arial Hebrew" charset="-79"/>
              </a:rPr>
              <a:t> </a:t>
            </a:r>
            <a:r>
              <a:rPr lang="en-US" altLang="zh-CN" sz="2000" dirty="0">
                <a:ea typeface="Arial Hebrew" charset="-79"/>
                <a:cs typeface="Arial Hebrew" charset="-79"/>
              </a:rPr>
              <a:t>triple</a:t>
            </a:r>
            <a:endParaRPr lang="en-US" sz="2000" dirty="0">
              <a:ea typeface="Arial Hebrew" charset="-79"/>
              <a:cs typeface="Arial Hebrew" charset="-79"/>
            </a:endParaRPr>
          </a:p>
        </p:txBody>
      </p:sp>
      <p:cxnSp>
        <p:nvCxnSpPr>
          <p:cNvPr id="47" name="Straight Arrow Connector 46"/>
          <p:cNvCxnSpPr>
            <a:stCxn id="45" idx="0"/>
          </p:cNvCxnSpPr>
          <p:nvPr/>
        </p:nvCxnSpPr>
        <p:spPr>
          <a:xfrm flipV="1">
            <a:off x="7430762" y="4840942"/>
            <a:ext cx="1686847" cy="86695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23681" y="5721532"/>
            <a:ext cx="1725846" cy="707886"/>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sz="2000" dirty="0">
                <a:ea typeface="Arial Hebrew" charset="-79"/>
                <a:cs typeface="Arial Hebrew" charset="-79"/>
              </a:rPr>
              <a:t>negative</a:t>
            </a:r>
            <a:r>
              <a:rPr lang="zh-CN" altLang="en-US" sz="2000" dirty="0">
                <a:ea typeface="Arial Hebrew" charset="-79"/>
                <a:cs typeface="Arial Hebrew" charset="-79"/>
              </a:rPr>
              <a:t> </a:t>
            </a:r>
            <a:endParaRPr lang="en-US" altLang="zh-CN" sz="2000" dirty="0">
              <a:ea typeface="Arial Hebrew" charset="-79"/>
              <a:cs typeface="Arial Hebrew" charset="-79"/>
            </a:endParaRPr>
          </a:p>
          <a:p>
            <a:pPr algn="ctr"/>
            <a:r>
              <a:rPr lang="en-US" altLang="zh-CN" sz="2000" dirty="0">
                <a:ea typeface="Arial Hebrew" charset="-79"/>
                <a:cs typeface="Arial Hebrew" charset="-79"/>
              </a:rPr>
              <a:t>relation</a:t>
            </a:r>
            <a:r>
              <a:rPr lang="zh-CN" altLang="en-US" sz="2000" dirty="0">
                <a:ea typeface="Arial Hebrew" charset="-79"/>
                <a:cs typeface="Arial Hebrew" charset="-79"/>
              </a:rPr>
              <a:t> </a:t>
            </a:r>
            <a:r>
              <a:rPr lang="en-US" altLang="zh-CN" sz="2000" dirty="0">
                <a:ea typeface="Arial Hebrew" charset="-79"/>
                <a:cs typeface="Arial Hebrew" charset="-79"/>
              </a:rPr>
              <a:t>triple</a:t>
            </a:r>
            <a:endParaRPr lang="en-US" sz="2000" dirty="0">
              <a:ea typeface="Arial Hebrew" charset="-79"/>
              <a:cs typeface="Arial Hebrew" charset="-79"/>
            </a:endParaRPr>
          </a:p>
        </p:txBody>
      </p:sp>
      <p:cxnSp>
        <p:nvCxnSpPr>
          <p:cNvPr id="49" name="Straight Arrow Connector 48"/>
          <p:cNvCxnSpPr>
            <a:stCxn id="48" idx="0"/>
          </p:cNvCxnSpPr>
          <p:nvPr/>
        </p:nvCxnSpPr>
        <p:spPr>
          <a:xfrm flipV="1">
            <a:off x="9786604" y="4840942"/>
            <a:ext cx="308030" cy="88059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2" idx="2"/>
            <a:endCxn id="9" idx="0"/>
          </p:cNvCxnSpPr>
          <p:nvPr/>
        </p:nvCxnSpPr>
        <p:spPr>
          <a:xfrm flipH="1">
            <a:off x="8290906" y="3707428"/>
            <a:ext cx="361570" cy="56675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5"/>
          <a:stretch>
            <a:fillRect/>
          </a:stretch>
        </p:blipFill>
        <p:spPr>
          <a:xfrm>
            <a:off x="6806930" y="1962224"/>
            <a:ext cx="3339135" cy="448206"/>
          </a:xfrm>
          <a:prstGeom prst="rect">
            <a:avLst/>
          </a:prstGeom>
        </p:spPr>
      </p:pic>
      <p:sp>
        <p:nvSpPr>
          <p:cNvPr id="69" name="Rectangle 68"/>
          <p:cNvSpPr/>
          <p:nvPr/>
        </p:nvSpPr>
        <p:spPr>
          <a:xfrm>
            <a:off x="6304017" y="1443563"/>
            <a:ext cx="5047474" cy="400110"/>
          </a:xfrm>
          <a:prstGeom prst="rect">
            <a:avLst/>
          </a:prstGeom>
        </p:spPr>
        <p:txBody>
          <a:bodyPr wrap="square">
            <a:spAutoFit/>
          </a:bodyPr>
          <a:lstStyle/>
          <a:p>
            <a:pPr marL="285750" indent="-285750">
              <a:buFont typeface="Arial" charset="0"/>
              <a:buChar char="•"/>
            </a:pPr>
            <a:r>
              <a:rPr lang="en-US" altLang="zh-CN" sz="2000" dirty="0">
                <a:ea typeface="Helvetica" charset="0"/>
                <a:cs typeface="Helvetica" charset="0"/>
              </a:rPr>
              <a:t>Error</a:t>
            </a:r>
            <a:r>
              <a:rPr lang="zh-CN" altLang="en-US" sz="2000" dirty="0">
                <a:ea typeface="Helvetica" charset="0"/>
                <a:cs typeface="Helvetica" charset="0"/>
              </a:rPr>
              <a:t> </a:t>
            </a:r>
            <a:r>
              <a:rPr lang="en-US" altLang="zh-CN" sz="2000" dirty="0">
                <a:ea typeface="Helvetica" charset="0"/>
                <a:cs typeface="Helvetica" charset="0"/>
              </a:rPr>
              <a:t>on</a:t>
            </a:r>
            <a:r>
              <a:rPr lang="zh-CN" altLang="en-US" sz="2000" dirty="0">
                <a:ea typeface="Helvetica" charset="0"/>
                <a:cs typeface="Helvetica" charset="0"/>
              </a:rPr>
              <a:t> </a:t>
            </a:r>
            <a:r>
              <a:rPr lang="en-US" altLang="zh-CN" sz="2000" dirty="0">
                <a:ea typeface="Helvetica" charset="0"/>
                <a:cs typeface="Helvetica" charset="0"/>
              </a:rPr>
              <a:t>an</a:t>
            </a:r>
            <a:r>
              <a:rPr lang="zh-CN" altLang="en-US" sz="2000" dirty="0">
                <a:ea typeface="Helvetica" charset="0"/>
                <a:cs typeface="Helvetica" charset="0"/>
              </a:rPr>
              <a:t> </a:t>
            </a:r>
            <a:r>
              <a:rPr lang="en-US" altLang="zh-CN" sz="2000" dirty="0">
                <a:ea typeface="Helvetica" charset="0"/>
                <a:cs typeface="Helvetica" charset="0"/>
              </a:rPr>
              <a:t>entity-relation</a:t>
            </a:r>
            <a:r>
              <a:rPr lang="zh-CN" altLang="en-US" sz="2000" dirty="0">
                <a:ea typeface="Helvetica" charset="0"/>
                <a:cs typeface="Helvetica" charset="0"/>
              </a:rPr>
              <a:t> </a:t>
            </a:r>
            <a:r>
              <a:rPr lang="en-US" altLang="zh-CN" sz="2000" dirty="0">
                <a:ea typeface="Helvetica" charset="0"/>
                <a:cs typeface="Helvetica" charset="0"/>
              </a:rPr>
              <a:t>triple</a:t>
            </a:r>
            <a:r>
              <a:rPr lang="zh-CN" altLang="en-US" sz="2000" dirty="0">
                <a:ea typeface="Helvetica" charset="0"/>
                <a:cs typeface="Helvetica" charset="0"/>
              </a:rPr>
              <a:t> </a:t>
            </a:r>
            <a:r>
              <a:rPr lang="en-US" altLang="zh-CN" sz="2000" dirty="0">
                <a:ea typeface="Helvetica" charset="0"/>
                <a:cs typeface="Helvetica" charset="0"/>
              </a:rPr>
              <a:t>(z,</a:t>
            </a:r>
            <a:r>
              <a:rPr lang="zh-CN" altLang="en-US" sz="2000" dirty="0">
                <a:ea typeface="Helvetica" charset="0"/>
                <a:cs typeface="Helvetica" charset="0"/>
              </a:rPr>
              <a:t> </a:t>
            </a:r>
            <a:r>
              <a:rPr lang="en-US" altLang="zh-CN" sz="2000" dirty="0">
                <a:ea typeface="Helvetica" charset="0"/>
                <a:cs typeface="Helvetica" charset="0"/>
              </a:rPr>
              <a:t>m1,</a:t>
            </a:r>
            <a:r>
              <a:rPr lang="zh-CN" altLang="en-US" sz="2000" dirty="0">
                <a:ea typeface="Helvetica" charset="0"/>
                <a:cs typeface="Helvetica" charset="0"/>
              </a:rPr>
              <a:t> </a:t>
            </a:r>
            <a:r>
              <a:rPr lang="en-US" altLang="zh-CN" sz="2000" dirty="0">
                <a:ea typeface="Helvetica" charset="0"/>
                <a:cs typeface="Helvetica" charset="0"/>
              </a:rPr>
              <a:t>m2):</a:t>
            </a:r>
            <a:r>
              <a:rPr lang="zh-CN" altLang="en-US" sz="2000" dirty="0">
                <a:ea typeface="Helvetica" charset="0"/>
                <a:cs typeface="Helvetica" charset="0"/>
              </a:rPr>
              <a:t>  </a:t>
            </a:r>
            <a:endParaRPr lang="en-US" altLang="zh-CN" sz="2000" dirty="0">
              <a:ea typeface="Helvetica" charset="0"/>
              <a:cs typeface="Helvetica" charset="0"/>
            </a:endParaRPr>
          </a:p>
        </p:txBody>
      </p:sp>
    </p:spTree>
    <p:extLst>
      <p:ext uri="{BB962C8B-B14F-4D97-AF65-F5344CB8AC3E}">
        <p14:creationId xmlns:p14="http://schemas.microsoft.com/office/powerpoint/2010/main" val="3134249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14117"/>
          </a:xfrm>
        </p:spPr>
        <p:txBody>
          <a:bodyPr>
            <a:noAutofit/>
          </a:bodyPr>
          <a:lstStyle/>
          <a:p>
            <a:r>
              <a:rPr lang="en-US" altLang="zh-CN" sz="3800" dirty="0"/>
              <a:t>Reducing</a:t>
            </a:r>
            <a:r>
              <a:rPr lang="zh-CN" altLang="en-US" sz="3800" dirty="0"/>
              <a:t> </a:t>
            </a:r>
            <a:r>
              <a:rPr lang="en-US" altLang="zh-CN" sz="3800" dirty="0"/>
              <a:t>Error</a:t>
            </a:r>
            <a:r>
              <a:rPr lang="zh-CN" altLang="en-US" sz="3800" dirty="0"/>
              <a:t> </a:t>
            </a:r>
            <a:r>
              <a:rPr lang="en-US" altLang="zh-CN" sz="3800" dirty="0"/>
              <a:t>Propagation: A</a:t>
            </a:r>
            <a:r>
              <a:rPr lang="zh-CN" altLang="en-US" sz="3800" dirty="0"/>
              <a:t> </a:t>
            </a:r>
            <a:r>
              <a:rPr lang="en-US" altLang="zh-CN" sz="3800" dirty="0"/>
              <a:t>Joint</a:t>
            </a:r>
            <a:r>
              <a:rPr lang="zh-CN" altLang="en-US" sz="3800" dirty="0"/>
              <a:t> </a:t>
            </a:r>
            <a:r>
              <a:rPr lang="en-US" altLang="zh-CN" sz="3800" dirty="0"/>
              <a:t>Optimization</a:t>
            </a:r>
            <a:r>
              <a:rPr lang="zh-CN" altLang="en-US" sz="3800" dirty="0"/>
              <a:t> </a:t>
            </a:r>
            <a:r>
              <a:rPr lang="en-US" altLang="zh-CN" sz="3800" dirty="0"/>
              <a:t>Framework</a:t>
            </a:r>
            <a:endParaRPr lang="en-US" sz="3800" dirty="0"/>
          </a:p>
        </p:txBody>
      </p:sp>
      <p:pic>
        <p:nvPicPr>
          <p:cNvPr id="5" name="Content Placeholder 4"/>
          <p:cNvPicPr>
            <a:picLocks noGrp="1" noChangeAspect="1"/>
          </p:cNvPicPr>
          <p:nvPr>
            <p:ph idx="1"/>
          </p:nvPr>
        </p:nvPicPr>
        <p:blipFill>
          <a:blip r:embed="rId2"/>
          <a:stretch>
            <a:fillRect/>
          </a:stretch>
        </p:blipFill>
        <p:spPr>
          <a:xfrm>
            <a:off x="4656480" y="2727593"/>
            <a:ext cx="3594100" cy="495300"/>
          </a:xfrm>
          <a:prstGeom prst="rect">
            <a:avLst/>
          </a:prstGeom>
        </p:spPr>
      </p:pic>
      <p:pic>
        <p:nvPicPr>
          <p:cNvPr id="6" name="Picture 5"/>
          <p:cNvPicPr>
            <a:picLocks noChangeAspect="1"/>
          </p:cNvPicPr>
          <p:nvPr/>
        </p:nvPicPr>
        <p:blipFill>
          <a:blip r:embed="rId3"/>
          <a:stretch>
            <a:fillRect/>
          </a:stretch>
        </p:blipFill>
        <p:spPr>
          <a:xfrm>
            <a:off x="1779930" y="4731640"/>
            <a:ext cx="5260910" cy="857757"/>
          </a:xfrm>
          <a:prstGeom prst="rect">
            <a:avLst/>
          </a:prstGeom>
        </p:spPr>
      </p:pic>
      <p:pic>
        <p:nvPicPr>
          <p:cNvPr id="7" name="Picture 6"/>
          <p:cNvPicPr>
            <a:picLocks noChangeAspect="1"/>
          </p:cNvPicPr>
          <p:nvPr/>
        </p:nvPicPr>
        <p:blipFill>
          <a:blip r:embed="rId4"/>
          <a:stretch>
            <a:fillRect/>
          </a:stretch>
        </p:blipFill>
        <p:spPr>
          <a:xfrm>
            <a:off x="4679975" y="1366764"/>
            <a:ext cx="5258744" cy="860694"/>
          </a:xfrm>
          <a:prstGeom prst="rect">
            <a:avLst/>
          </a:prstGeom>
        </p:spPr>
      </p:pic>
      <p:pic>
        <p:nvPicPr>
          <p:cNvPr id="8" name="Picture 7"/>
          <p:cNvPicPr>
            <a:picLocks noChangeAspect="1"/>
          </p:cNvPicPr>
          <p:nvPr/>
        </p:nvPicPr>
        <p:blipFill>
          <a:blip r:embed="rId5"/>
          <a:stretch>
            <a:fillRect/>
          </a:stretch>
        </p:blipFill>
        <p:spPr>
          <a:xfrm>
            <a:off x="3760086" y="2778393"/>
            <a:ext cx="787400" cy="393700"/>
          </a:xfrm>
          <a:prstGeom prst="rect">
            <a:avLst/>
          </a:prstGeom>
        </p:spPr>
      </p:pic>
      <p:pic>
        <p:nvPicPr>
          <p:cNvPr id="9" name="Picture 8"/>
          <p:cNvPicPr>
            <a:picLocks noChangeAspect="1"/>
          </p:cNvPicPr>
          <p:nvPr/>
        </p:nvPicPr>
        <p:blipFill>
          <a:blip r:embed="rId6"/>
          <a:stretch>
            <a:fillRect/>
          </a:stretch>
        </p:blipFill>
        <p:spPr>
          <a:xfrm>
            <a:off x="5308266" y="3897840"/>
            <a:ext cx="5198533" cy="859491"/>
          </a:xfrm>
          <a:prstGeom prst="rect">
            <a:avLst/>
          </a:prstGeom>
        </p:spPr>
      </p:pic>
      <p:sp>
        <p:nvSpPr>
          <p:cNvPr id="10" name="TextBox 9"/>
          <p:cNvSpPr txBox="1"/>
          <p:nvPr/>
        </p:nvSpPr>
        <p:spPr>
          <a:xfrm>
            <a:off x="2892308" y="1392797"/>
            <a:ext cx="1655179" cy="969496"/>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dirty="0">
                <a:latin typeface="+mj-lt"/>
                <a:ea typeface="Arial Hebrew" charset="-79"/>
                <a:cs typeface="Arial Hebrew" charset="-79"/>
              </a:rPr>
              <a:t>Modeling</a:t>
            </a:r>
            <a:r>
              <a:rPr lang="zh-CN" altLang="en-US" dirty="0">
                <a:latin typeface="+mj-lt"/>
                <a:ea typeface="Arial Hebrew" charset="-79"/>
                <a:cs typeface="Arial Hebrew" charset="-79"/>
              </a:rPr>
              <a:t> </a:t>
            </a:r>
            <a:r>
              <a:rPr lang="en-US" altLang="zh-CN" b="1" dirty="0">
                <a:latin typeface="+mj-lt"/>
                <a:ea typeface="Arial Hebrew" charset="-79"/>
                <a:cs typeface="Arial Hebrew" charset="-79"/>
              </a:rPr>
              <a:t>Entity-relation</a:t>
            </a:r>
            <a:r>
              <a:rPr lang="zh-CN" altLang="en-US" dirty="0">
                <a:latin typeface="+mj-lt"/>
                <a:ea typeface="Arial Hebrew" charset="-79"/>
                <a:cs typeface="Arial Hebrew" charset="-79"/>
              </a:rPr>
              <a:t> </a:t>
            </a:r>
            <a:r>
              <a:rPr lang="en-US" altLang="zh-CN" dirty="0">
                <a:latin typeface="+mj-lt"/>
                <a:ea typeface="Arial Hebrew" charset="-79"/>
                <a:cs typeface="Arial Hebrew" charset="-79"/>
              </a:rPr>
              <a:t>interactions</a:t>
            </a:r>
            <a:endParaRPr lang="en-US" dirty="0">
              <a:latin typeface="+mj-lt"/>
              <a:ea typeface="Arial Hebrew" charset="-79"/>
              <a:cs typeface="Arial Hebrew" charset="-79"/>
            </a:endParaRPr>
          </a:p>
        </p:txBody>
      </p:sp>
      <p:sp>
        <p:nvSpPr>
          <p:cNvPr id="11" name="TextBox 10"/>
          <p:cNvSpPr txBox="1"/>
          <p:nvPr/>
        </p:nvSpPr>
        <p:spPr>
          <a:xfrm>
            <a:off x="8182300" y="3222893"/>
            <a:ext cx="1973667" cy="677108"/>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dirty="0">
                <a:latin typeface="+mj-lt"/>
                <a:ea typeface="Arial Hebrew" charset="-79"/>
                <a:cs typeface="Arial Hebrew" charset="-79"/>
              </a:rPr>
              <a:t>Modeling </a:t>
            </a:r>
            <a:r>
              <a:rPr lang="en-US" altLang="zh-CN" b="1" dirty="0">
                <a:latin typeface="+mj-lt"/>
                <a:ea typeface="Arial Hebrew" charset="-79"/>
                <a:cs typeface="Arial Hebrew" charset="-79"/>
              </a:rPr>
              <a:t>relation</a:t>
            </a:r>
            <a:r>
              <a:rPr lang="zh-CN" altLang="en-US" dirty="0">
                <a:latin typeface="+mj-lt"/>
                <a:ea typeface="Arial Hebrew" charset="-79"/>
                <a:cs typeface="Arial Hebrew" charset="-79"/>
              </a:rPr>
              <a:t> </a:t>
            </a:r>
            <a:r>
              <a:rPr lang="en-US" altLang="zh-CN" dirty="0">
                <a:latin typeface="+mj-lt"/>
                <a:ea typeface="Arial Hebrew" charset="-79"/>
                <a:cs typeface="Arial Hebrew" charset="-79"/>
              </a:rPr>
              <a:t>mentions</a:t>
            </a:r>
          </a:p>
        </p:txBody>
      </p:sp>
      <p:sp>
        <p:nvSpPr>
          <p:cNvPr id="12" name="TextBox 11"/>
          <p:cNvSpPr txBox="1"/>
          <p:nvPr/>
        </p:nvSpPr>
        <p:spPr>
          <a:xfrm>
            <a:off x="2599765" y="3974582"/>
            <a:ext cx="1742259" cy="677108"/>
          </a:xfrm>
          <a:prstGeom prst="rect">
            <a:avLst/>
          </a:prstGeom>
          <a:solidFill>
            <a:schemeClr val="accent2">
              <a:lumMod val="20000"/>
              <a:lumOff val="80000"/>
            </a:schemeClr>
          </a:solidFill>
          <a:effectLst>
            <a:outerShdw blurRad="50800" dist="76200" dir="2700000" algn="tl" rotWithShape="0">
              <a:prstClr val="black">
                <a:alpha val="40000"/>
              </a:prstClr>
            </a:outerShdw>
          </a:effectLst>
        </p:spPr>
        <p:txBody>
          <a:bodyPr wrap="square" rtlCol="0">
            <a:spAutoFit/>
          </a:bodyPr>
          <a:lstStyle/>
          <a:p>
            <a:pPr algn="ctr"/>
            <a:r>
              <a:rPr lang="en-US" altLang="zh-CN">
                <a:latin typeface="+mj-lt"/>
                <a:ea typeface="Arial Hebrew" charset="-79"/>
                <a:cs typeface="Arial Hebrew" charset="-79"/>
              </a:rPr>
              <a:t>Modeling</a:t>
            </a:r>
            <a:r>
              <a:rPr lang="zh-CN" altLang="en-US" dirty="0">
                <a:latin typeface="+mj-lt"/>
                <a:ea typeface="Arial Hebrew" charset="-79"/>
                <a:cs typeface="Arial Hebrew" charset="-79"/>
              </a:rPr>
              <a:t> </a:t>
            </a:r>
            <a:r>
              <a:rPr lang="en-US" altLang="zh-CN" b="1" dirty="0">
                <a:latin typeface="+mj-lt"/>
                <a:ea typeface="Arial Hebrew" charset="-79"/>
                <a:cs typeface="Arial Hebrew" charset="-79"/>
              </a:rPr>
              <a:t>entity</a:t>
            </a:r>
            <a:r>
              <a:rPr lang="zh-CN" altLang="en-US" dirty="0">
                <a:latin typeface="+mj-lt"/>
                <a:ea typeface="Arial Hebrew" charset="-79"/>
                <a:cs typeface="Arial Hebrew" charset="-79"/>
              </a:rPr>
              <a:t> </a:t>
            </a:r>
            <a:r>
              <a:rPr lang="en-US" altLang="zh-CN" dirty="0">
                <a:latin typeface="+mj-lt"/>
                <a:ea typeface="Arial Hebrew" charset="-79"/>
                <a:cs typeface="Arial Hebrew" charset="-79"/>
              </a:rPr>
              <a:t>mentions</a:t>
            </a:r>
            <a:endParaRPr lang="en-US" dirty="0">
              <a:latin typeface="+mj-lt"/>
              <a:ea typeface="Arial Hebrew" charset="-79"/>
              <a:cs typeface="Arial Hebrew" charset="-79"/>
            </a:endParaRPr>
          </a:p>
        </p:txBody>
      </p:sp>
      <p:cxnSp>
        <p:nvCxnSpPr>
          <p:cNvPr id="13" name="Straight Arrow Connector 12"/>
          <p:cNvCxnSpPr/>
          <p:nvPr/>
        </p:nvCxnSpPr>
        <p:spPr>
          <a:xfrm>
            <a:off x="7040841" y="1975523"/>
            <a:ext cx="520889" cy="80287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0"/>
          </p:cNvCxnSpPr>
          <p:nvPr/>
        </p:nvCxnSpPr>
        <p:spPr>
          <a:xfrm flipV="1">
            <a:off x="4410386" y="3172093"/>
            <a:ext cx="1103343" cy="155954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p:cNvCxnSpPr>
          <p:nvPr/>
        </p:nvCxnSpPr>
        <p:spPr>
          <a:xfrm flipH="1" flipV="1">
            <a:off x="6728012" y="3172093"/>
            <a:ext cx="1179520" cy="72574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90386" y="6006615"/>
            <a:ext cx="10942493" cy="707886"/>
          </a:xfrm>
          <a:prstGeom prst="rect">
            <a:avLst/>
          </a:prstGeom>
          <a:noFill/>
        </p:spPr>
        <p:txBody>
          <a:bodyPr wrap="square" rtlCol="0">
            <a:spAutoFit/>
          </a:bodyPr>
          <a:lstStyle/>
          <a:p>
            <a:r>
              <a:rPr lang="en-US" altLang="zh-CN" sz="2000" dirty="0">
                <a:solidFill>
                  <a:schemeClr val="tx1">
                    <a:lumMod val="75000"/>
                    <a:lumOff val="25000"/>
                  </a:schemeClr>
                </a:solidFill>
              </a:rPr>
              <a:t>Please refer the paper for details:</a:t>
            </a:r>
          </a:p>
          <a:p>
            <a:r>
              <a:rPr lang="en-US" altLang="zh-CN" sz="2000" dirty="0">
                <a:solidFill>
                  <a:schemeClr val="tx1">
                    <a:lumMod val="75000"/>
                    <a:lumOff val="25000"/>
                  </a:schemeClr>
                </a:solidFill>
              </a:rPr>
              <a:t>X. Ren</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et</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al.</a:t>
            </a:r>
            <a:r>
              <a:rPr lang="zh-CN" altLang="en-US" sz="2000" dirty="0">
                <a:solidFill>
                  <a:schemeClr val="tx1">
                    <a:lumMod val="75000"/>
                    <a:lumOff val="25000"/>
                  </a:schemeClr>
                </a:solidFill>
              </a:rPr>
              <a:t> </a:t>
            </a:r>
            <a:r>
              <a:rPr lang="en-US" sz="2000" i="1" dirty="0" err="1">
                <a:solidFill>
                  <a:schemeClr val="tx1">
                    <a:lumMod val="75000"/>
                    <a:lumOff val="25000"/>
                  </a:schemeClr>
                </a:solidFill>
              </a:rPr>
              <a:t>CoType</a:t>
            </a:r>
            <a:r>
              <a:rPr lang="en-US" sz="2000" i="1" dirty="0">
                <a:solidFill>
                  <a:schemeClr val="tx1">
                    <a:lumMod val="75000"/>
                    <a:lumOff val="25000"/>
                  </a:schemeClr>
                </a:solidFill>
              </a:rPr>
              <a:t>: Joint Extraction of Typed Entities and Relations with Knowledge Bases</a:t>
            </a:r>
            <a:r>
              <a:rPr lang="en-US" sz="2000" dirty="0">
                <a:solidFill>
                  <a:schemeClr val="tx1">
                    <a:lumMod val="75000"/>
                    <a:lumOff val="25000"/>
                  </a:schemeClr>
                </a:solidFill>
              </a:rPr>
              <a:t>.</a:t>
            </a:r>
            <a:r>
              <a:rPr lang="zh-CN" altLang="en-US" sz="2000" dirty="0">
                <a:solidFill>
                  <a:schemeClr val="tx1">
                    <a:lumMod val="75000"/>
                    <a:lumOff val="25000"/>
                  </a:schemeClr>
                </a:solidFill>
              </a:rPr>
              <a:t> </a:t>
            </a:r>
            <a:r>
              <a:rPr lang="en-US" altLang="zh-CN" sz="2000" dirty="0">
                <a:solidFill>
                  <a:schemeClr val="tx1">
                    <a:lumMod val="75000"/>
                    <a:lumOff val="25000"/>
                  </a:schemeClr>
                </a:solidFill>
              </a:rPr>
              <a:t>WWW2017.</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172378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676"/>
            <a:ext cx="12192000" cy="801366"/>
          </a:xfrm>
        </p:spPr>
        <p:txBody>
          <a:bodyPr anchor="t">
            <a:normAutofit/>
          </a:bodyPr>
          <a:lstStyle/>
          <a:p>
            <a:r>
              <a:rPr lang="en-US" altLang="zh-CN" sz="4000" dirty="0" err="1"/>
              <a:t>CoType</a:t>
            </a:r>
            <a:r>
              <a:rPr lang="en-US" altLang="zh-CN" sz="4000" dirty="0"/>
              <a:t>:</a:t>
            </a:r>
            <a:r>
              <a:rPr lang="zh-CN" altLang="en-US" sz="4000" dirty="0"/>
              <a:t> </a:t>
            </a:r>
            <a:r>
              <a:rPr lang="en-US" altLang="zh-CN" sz="4000" dirty="0"/>
              <a:t>Comparing</a:t>
            </a:r>
            <a:r>
              <a:rPr lang="zh-CN" altLang="en-US" sz="4000" dirty="0"/>
              <a:t> </a:t>
            </a:r>
            <a:r>
              <a:rPr lang="en-US" altLang="zh-CN" sz="4000" dirty="0"/>
              <a:t>with</a:t>
            </a:r>
            <a:r>
              <a:rPr lang="zh-CN" altLang="en-US" sz="4000" dirty="0"/>
              <a:t> </a:t>
            </a:r>
            <a:r>
              <a:rPr lang="en-US" altLang="zh-CN" sz="4000" dirty="0"/>
              <a:t>State-of-the-Arts</a:t>
            </a:r>
            <a:r>
              <a:rPr lang="zh-CN" altLang="en-US" sz="4000" dirty="0"/>
              <a:t> </a:t>
            </a:r>
            <a:r>
              <a:rPr lang="en-US" altLang="zh-CN" sz="4000" dirty="0"/>
              <a:t>RE</a:t>
            </a:r>
            <a:r>
              <a:rPr lang="zh-CN" altLang="en-US" sz="4000" dirty="0"/>
              <a:t> </a:t>
            </a:r>
            <a:r>
              <a:rPr lang="en-US" altLang="zh-CN" sz="4000" dirty="0"/>
              <a:t>Systems</a:t>
            </a:r>
            <a:endParaRPr lang="en-US" sz="4000" dirty="0"/>
          </a:p>
        </p:txBody>
      </p:sp>
      <p:sp>
        <p:nvSpPr>
          <p:cNvPr id="3" name="Content Placeholder 2"/>
          <p:cNvSpPr>
            <a:spLocks noGrp="1"/>
          </p:cNvSpPr>
          <p:nvPr>
            <p:ph idx="1"/>
          </p:nvPr>
        </p:nvSpPr>
        <p:spPr>
          <a:xfrm>
            <a:off x="588097" y="1210854"/>
            <a:ext cx="11154248" cy="753747"/>
          </a:xfrm>
        </p:spPr>
        <p:txBody>
          <a:bodyPr>
            <a:noAutofit/>
          </a:bodyPr>
          <a:lstStyle/>
          <a:p>
            <a:r>
              <a:rPr lang="en-US" altLang="zh-CN" sz="2400" dirty="0"/>
              <a:t>Given</a:t>
            </a:r>
            <a:r>
              <a:rPr lang="zh-CN" altLang="en-US" sz="2400" dirty="0"/>
              <a:t> </a:t>
            </a:r>
            <a:r>
              <a:rPr lang="en-US" altLang="zh-CN" sz="2400" dirty="0"/>
              <a:t>candidate</a:t>
            </a:r>
            <a:r>
              <a:rPr lang="zh-CN" altLang="en-US" sz="2400" dirty="0"/>
              <a:t> </a:t>
            </a:r>
            <a:r>
              <a:rPr lang="en-US" altLang="zh-CN" sz="2400" dirty="0"/>
              <a:t>relation</a:t>
            </a:r>
            <a:r>
              <a:rPr lang="zh-CN" altLang="en-US" sz="2400" dirty="0"/>
              <a:t> </a:t>
            </a:r>
            <a:r>
              <a:rPr lang="en-US" altLang="zh-CN" sz="2400" dirty="0"/>
              <a:t>mentions,</a:t>
            </a:r>
            <a:r>
              <a:rPr lang="zh-CN" altLang="en-US" sz="2400" dirty="0"/>
              <a:t> </a:t>
            </a:r>
            <a:r>
              <a:rPr lang="en-US" altLang="zh-CN" sz="2400" dirty="0"/>
              <a:t>predict</a:t>
            </a:r>
            <a:r>
              <a:rPr lang="zh-CN" altLang="en-US" sz="2400" dirty="0"/>
              <a:t> </a:t>
            </a:r>
            <a:r>
              <a:rPr lang="en-US" altLang="zh-CN" sz="2400" dirty="0"/>
              <a:t>its</a:t>
            </a:r>
            <a:r>
              <a:rPr lang="zh-CN" altLang="en-US" sz="2400" dirty="0"/>
              <a:t> </a:t>
            </a:r>
            <a:r>
              <a:rPr lang="en-US" altLang="zh-CN" sz="2400" dirty="0"/>
              <a:t>relation</a:t>
            </a:r>
            <a:r>
              <a:rPr lang="zh-CN" altLang="en-US" sz="2400" dirty="0"/>
              <a:t> </a:t>
            </a:r>
            <a:r>
              <a:rPr lang="en-US" altLang="zh-CN" sz="2400" dirty="0"/>
              <a:t>type</a:t>
            </a:r>
            <a:r>
              <a:rPr lang="zh-CN" altLang="en-US" sz="2400" dirty="0"/>
              <a:t> </a:t>
            </a:r>
            <a:r>
              <a:rPr lang="en-US" altLang="zh-CN" sz="2400" dirty="0"/>
              <a:t>if</a:t>
            </a:r>
            <a:r>
              <a:rPr lang="zh-CN" altLang="en-US" sz="2400" dirty="0"/>
              <a:t> </a:t>
            </a:r>
            <a:r>
              <a:rPr lang="en-US" altLang="zh-CN" sz="2400" dirty="0"/>
              <a:t>it</a:t>
            </a:r>
            <a:r>
              <a:rPr lang="zh-CN" altLang="en-US" sz="2400" dirty="0"/>
              <a:t> </a:t>
            </a:r>
            <a:r>
              <a:rPr lang="en-US" altLang="zh-CN" sz="2400" dirty="0"/>
              <a:t>expresses</a:t>
            </a:r>
            <a:r>
              <a:rPr lang="zh-CN" altLang="en-US" sz="2400" dirty="0"/>
              <a:t> </a:t>
            </a:r>
            <a:r>
              <a:rPr lang="en-US" altLang="zh-CN" sz="2400" dirty="0"/>
              <a:t>a</a:t>
            </a:r>
            <a:r>
              <a:rPr lang="zh-CN" altLang="en-US" sz="2400" dirty="0"/>
              <a:t> </a:t>
            </a:r>
            <a:r>
              <a:rPr lang="en-US" altLang="zh-CN" sz="2400" dirty="0"/>
              <a:t>relation</a:t>
            </a:r>
            <a:r>
              <a:rPr lang="zh-CN" altLang="en-US" sz="2400" dirty="0"/>
              <a:t> </a:t>
            </a:r>
            <a:r>
              <a:rPr lang="en-US" altLang="zh-CN" sz="2400" dirty="0"/>
              <a:t>of</a:t>
            </a:r>
            <a:r>
              <a:rPr lang="zh-CN" altLang="en-US" sz="2400" dirty="0"/>
              <a:t> </a:t>
            </a:r>
            <a:r>
              <a:rPr lang="en-US" altLang="zh-CN" sz="2400" dirty="0"/>
              <a:t>interest;</a:t>
            </a:r>
            <a:r>
              <a:rPr lang="zh-CN" altLang="en-US" sz="2400" dirty="0"/>
              <a:t> </a:t>
            </a:r>
            <a:r>
              <a:rPr lang="en-US" altLang="zh-CN" sz="2400" dirty="0"/>
              <a:t>otherwise,</a:t>
            </a:r>
            <a:r>
              <a:rPr lang="zh-CN" altLang="en-US" sz="2400" dirty="0"/>
              <a:t> </a:t>
            </a:r>
            <a:r>
              <a:rPr lang="en-US" altLang="zh-CN" sz="2400" dirty="0"/>
              <a:t>output</a:t>
            </a:r>
            <a:r>
              <a:rPr lang="zh-CN" altLang="en-US" sz="2400" dirty="0"/>
              <a:t> </a:t>
            </a:r>
            <a:r>
              <a:rPr lang="en-US" altLang="zh-CN" sz="2400" dirty="0"/>
              <a:t>“None”</a:t>
            </a:r>
            <a:endParaRPr lang="en-US" sz="2400" dirty="0"/>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16" y="1987302"/>
            <a:ext cx="6823808" cy="4684451"/>
          </a:xfrm>
          <a:prstGeom prst="rect">
            <a:avLst/>
          </a:prstGeom>
        </p:spPr>
      </p:pic>
      <p:sp>
        <p:nvSpPr>
          <p:cNvPr id="7" name="Content Placeholder 2"/>
          <p:cNvSpPr txBox="1">
            <a:spLocks/>
          </p:cNvSpPr>
          <p:nvPr/>
        </p:nvSpPr>
        <p:spPr>
          <a:xfrm>
            <a:off x="7243929" y="2138900"/>
            <a:ext cx="4398827" cy="440229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lumMod val="50000"/>
                  </a:schemeClr>
                </a:solidFill>
                <a:latin typeface="+mj-lt"/>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err="1">
                <a:latin typeface="+mj-lt"/>
              </a:rPr>
              <a:t>DeepWalk</a:t>
            </a:r>
            <a:r>
              <a:rPr lang="zh-CN" altLang="en-US" sz="2000" dirty="0">
                <a:latin typeface="+mj-lt"/>
              </a:rPr>
              <a:t> </a:t>
            </a:r>
            <a:r>
              <a:rPr lang="en-US" altLang="zh-CN" sz="2000" dirty="0">
                <a:latin typeface="+mj-lt"/>
              </a:rPr>
              <a:t>(</a:t>
            </a:r>
            <a:r>
              <a:rPr lang="en-US" altLang="zh-CN" sz="2000" dirty="0" err="1">
                <a:latin typeface="+mj-lt"/>
              </a:rPr>
              <a:t>StonyBrook</a:t>
            </a:r>
            <a:r>
              <a:rPr lang="en-US" altLang="zh-CN" sz="2000" dirty="0">
                <a:latin typeface="+mj-lt"/>
              </a:rPr>
              <a:t>,</a:t>
            </a:r>
            <a:r>
              <a:rPr lang="zh-CN" altLang="en-US" sz="2000" dirty="0">
                <a:latin typeface="+mj-lt"/>
              </a:rPr>
              <a:t> </a:t>
            </a:r>
            <a:r>
              <a:rPr lang="en-US" altLang="zh-CN" sz="2000" dirty="0">
                <a:latin typeface="+mj-lt"/>
              </a:rPr>
              <a:t>KDD’14):</a:t>
            </a:r>
            <a:r>
              <a:rPr lang="zh-CN" altLang="en-US" sz="2000" dirty="0">
                <a:latin typeface="+mj-lt"/>
              </a:rPr>
              <a:t> </a:t>
            </a:r>
            <a:r>
              <a:rPr lang="en-US" altLang="zh-CN" sz="2000" dirty="0">
                <a:latin typeface="+mj-lt"/>
              </a:rPr>
              <a:t>homogeneous</a:t>
            </a:r>
            <a:r>
              <a:rPr lang="zh-CN" altLang="en-US" sz="2000" dirty="0">
                <a:latin typeface="+mj-lt"/>
              </a:rPr>
              <a:t> </a:t>
            </a:r>
            <a:r>
              <a:rPr lang="en-US" altLang="zh-CN" sz="2000" dirty="0">
                <a:latin typeface="+mj-lt"/>
              </a:rPr>
              <a:t>graph</a:t>
            </a:r>
            <a:r>
              <a:rPr lang="zh-CN" altLang="en-US" sz="2000" dirty="0">
                <a:latin typeface="+mj-lt"/>
              </a:rPr>
              <a:t> </a:t>
            </a:r>
            <a:r>
              <a:rPr lang="en-US" altLang="zh-CN" sz="2000" dirty="0">
                <a:latin typeface="+mj-lt"/>
              </a:rPr>
              <a:t>embedding</a:t>
            </a:r>
          </a:p>
          <a:p>
            <a:r>
              <a:rPr lang="en-US" altLang="zh-CN" sz="2000" dirty="0" err="1">
                <a:latin typeface="+mj-lt"/>
              </a:rPr>
              <a:t>DS+Logistic</a:t>
            </a:r>
            <a:r>
              <a:rPr lang="zh-CN" altLang="en-US" sz="2000" dirty="0">
                <a:latin typeface="+mj-lt"/>
              </a:rPr>
              <a:t> </a:t>
            </a:r>
            <a:r>
              <a:rPr lang="en-US" altLang="zh-CN" sz="2000" dirty="0">
                <a:latin typeface="+mj-lt"/>
              </a:rPr>
              <a:t>(Stanford,</a:t>
            </a:r>
            <a:r>
              <a:rPr lang="zh-CN" altLang="en-US" sz="2000" dirty="0">
                <a:latin typeface="+mj-lt"/>
              </a:rPr>
              <a:t> </a:t>
            </a:r>
            <a:r>
              <a:rPr lang="en-US" altLang="zh-CN" sz="2000" dirty="0">
                <a:latin typeface="+mj-lt"/>
              </a:rPr>
              <a:t>ACL’09):</a:t>
            </a:r>
            <a:r>
              <a:rPr lang="zh-CN" altLang="en-US" sz="2000" dirty="0">
                <a:latin typeface="+mj-lt"/>
              </a:rPr>
              <a:t> </a:t>
            </a:r>
            <a:r>
              <a:rPr lang="en-US" altLang="zh-CN" sz="2000" dirty="0">
                <a:latin typeface="+mj-lt"/>
              </a:rPr>
              <a:t>trains</a:t>
            </a:r>
            <a:r>
              <a:rPr lang="zh-CN" altLang="en-US" sz="2000" dirty="0">
                <a:latin typeface="+mj-lt"/>
              </a:rPr>
              <a:t> </a:t>
            </a:r>
            <a:r>
              <a:rPr lang="en-US" altLang="zh-CN" sz="2000" dirty="0">
                <a:latin typeface="+mj-lt"/>
              </a:rPr>
              <a:t>logistic</a:t>
            </a:r>
            <a:r>
              <a:rPr lang="zh-CN" altLang="en-US" sz="2000" dirty="0">
                <a:latin typeface="+mj-lt"/>
              </a:rPr>
              <a:t> </a:t>
            </a:r>
            <a:r>
              <a:rPr lang="en-US" altLang="zh-CN" sz="2000" dirty="0">
                <a:latin typeface="+mj-lt"/>
              </a:rPr>
              <a:t>classifier</a:t>
            </a:r>
            <a:r>
              <a:rPr lang="zh-CN" altLang="en-US" sz="2000" dirty="0">
                <a:latin typeface="+mj-lt"/>
              </a:rPr>
              <a:t> </a:t>
            </a:r>
            <a:r>
              <a:rPr lang="en-US" altLang="zh-CN" sz="2000" dirty="0">
                <a:latin typeface="+mj-lt"/>
              </a:rPr>
              <a:t>on</a:t>
            </a:r>
            <a:r>
              <a:rPr lang="zh-CN" altLang="en-US" sz="2000" dirty="0">
                <a:latin typeface="+mj-lt"/>
              </a:rPr>
              <a:t> </a:t>
            </a:r>
            <a:r>
              <a:rPr lang="en-US" altLang="zh-CN" sz="2000" dirty="0">
                <a:latin typeface="+mj-lt"/>
              </a:rPr>
              <a:t>DS</a:t>
            </a:r>
          </a:p>
          <a:p>
            <a:r>
              <a:rPr lang="en-US" altLang="zh-CN" sz="2000" dirty="0">
                <a:latin typeface="+mj-lt"/>
              </a:rPr>
              <a:t>LINE</a:t>
            </a:r>
            <a:r>
              <a:rPr lang="zh-CN" altLang="en-US" sz="2000" dirty="0">
                <a:latin typeface="+mj-lt"/>
              </a:rPr>
              <a:t> </a:t>
            </a:r>
            <a:r>
              <a:rPr lang="en-US" altLang="zh-CN" sz="2000" dirty="0">
                <a:latin typeface="+mj-lt"/>
              </a:rPr>
              <a:t>(MSR,</a:t>
            </a:r>
            <a:r>
              <a:rPr lang="zh-CN" altLang="en-US" sz="2000" dirty="0">
                <a:latin typeface="+mj-lt"/>
              </a:rPr>
              <a:t> </a:t>
            </a:r>
            <a:r>
              <a:rPr lang="en-US" altLang="zh-CN" sz="2000" dirty="0">
                <a:latin typeface="+mj-lt"/>
              </a:rPr>
              <a:t>WWW’15):</a:t>
            </a:r>
            <a:r>
              <a:rPr lang="zh-CN" altLang="en-US" sz="2000" dirty="0">
                <a:latin typeface="+mj-lt"/>
              </a:rPr>
              <a:t> </a:t>
            </a:r>
            <a:r>
              <a:rPr lang="en-US" altLang="zh-CN" sz="2000" dirty="0">
                <a:latin typeface="+mj-lt"/>
              </a:rPr>
              <a:t>joint</a:t>
            </a:r>
            <a:r>
              <a:rPr lang="zh-CN" altLang="en-US" sz="2000" dirty="0">
                <a:latin typeface="+mj-lt"/>
              </a:rPr>
              <a:t> </a:t>
            </a:r>
            <a:r>
              <a:rPr lang="en-US" altLang="zh-CN" sz="2000" dirty="0">
                <a:latin typeface="+mj-lt"/>
              </a:rPr>
              <a:t>feature</a:t>
            </a:r>
            <a:r>
              <a:rPr lang="zh-CN" altLang="en-US" sz="2000" dirty="0">
                <a:latin typeface="+mj-lt"/>
              </a:rPr>
              <a:t> </a:t>
            </a:r>
            <a:r>
              <a:rPr lang="en-US" altLang="zh-CN" sz="2000" dirty="0">
                <a:latin typeface="+mj-lt"/>
              </a:rPr>
              <a:t>and</a:t>
            </a:r>
            <a:r>
              <a:rPr lang="zh-CN" altLang="en-US" sz="2000" dirty="0">
                <a:latin typeface="+mj-lt"/>
              </a:rPr>
              <a:t> </a:t>
            </a:r>
            <a:r>
              <a:rPr lang="en-US" altLang="zh-CN" sz="2000" dirty="0">
                <a:latin typeface="+mj-lt"/>
              </a:rPr>
              <a:t>type</a:t>
            </a:r>
            <a:r>
              <a:rPr lang="zh-CN" altLang="en-US" sz="2000" dirty="0">
                <a:latin typeface="+mj-lt"/>
              </a:rPr>
              <a:t> </a:t>
            </a:r>
            <a:r>
              <a:rPr lang="en-US" altLang="zh-CN" sz="2000" dirty="0">
                <a:latin typeface="+mj-lt"/>
              </a:rPr>
              <a:t>embedding</a:t>
            </a:r>
          </a:p>
          <a:p>
            <a:r>
              <a:rPr lang="en-US" altLang="zh-CN" sz="2000" dirty="0" err="1">
                <a:latin typeface="+mj-lt"/>
              </a:rPr>
              <a:t>MultiR</a:t>
            </a:r>
            <a:r>
              <a:rPr lang="zh-CN" altLang="en-US" sz="2000" dirty="0">
                <a:latin typeface="+mj-lt"/>
              </a:rPr>
              <a:t> </a:t>
            </a:r>
            <a:r>
              <a:rPr lang="en-US" altLang="zh-CN" sz="2000" dirty="0">
                <a:latin typeface="+mj-lt"/>
              </a:rPr>
              <a:t>(UW,</a:t>
            </a:r>
            <a:r>
              <a:rPr lang="zh-CN" altLang="en-US" sz="2000" dirty="0">
                <a:latin typeface="+mj-lt"/>
              </a:rPr>
              <a:t> </a:t>
            </a:r>
            <a:r>
              <a:rPr lang="en-US" altLang="zh-CN" sz="2000" dirty="0">
                <a:latin typeface="+mj-lt"/>
              </a:rPr>
              <a:t>ACL’11):</a:t>
            </a:r>
            <a:r>
              <a:rPr lang="zh-CN" altLang="en-US" sz="2000" dirty="0">
                <a:latin typeface="+mj-lt"/>
              </a:rPr>
              <a:t> </a:t>
            </a:r>
            <a:r>
              <a:rPr lang="en-US" altLang="zh-CN" sz="2000" dirty="0">
                <a:latin typeface="+mj-lt"/>
              </a:rPr>
              <a:t>distantly-supervised,</a:t>
            </a:r>
            <a:r>
              <a:rPr lang="zh-CN" altLang="en-US" sz="2000" dirty="0">
                <a:latin typeface="+mj-lt"/>
              </a:rPr>
              <a:t> </a:t>
            </a:r>
            <a:r>
              <a:rPr lang="en-US" altLang="zh-CN" sz="2000" dirty="0">
                <a:latin typeface="+mj-lt"/>
              </a:rPr>
              <a:t>models</a:t>
            </a:r>
            <a:r>
              <a:rPr lang="zh-CN" altLang="en-US" sz="2000" dirty="0">
                <a:latin typeface="+mj-lt"/>
              </a:rPr>
              <a:t> </a:t>
            </a:r>
            <a:r>
              <a:rPr lang="en-US" altLang="zh-CN" sz="2000" dirty="0">
                <a:latin typeface="+mj-lt"/>
              </a:rPr>
              <a:t>noisy</a:t>
            </a:r>
            <a:r>
              <a:rPr lang="zh-CN" altLang="en-US" sz="2000" dirty="0">
                <a:latin typeface="+mj-lt"/>
              </a:rPr>
              <a:t> </a:t>
            </a:r>
            <a:r>
              <a:rPr lang="en-US" altLang="zh-CN" sz="2000" dirty="0">
                <a:latin typeface="+mj-lt"/>
              </a:rPr>
              <a:t>labels</a:t>
            </a:r>
          </a:p>
          <a:p>
            <a:r>
              <a:rPr lang="en-US" altLang="zh-CN" sz="2000" b="1" dirty="0" err="1">
                <a:solidFill>
                  <a:schemeClr val="accent5">
                    <a:lumMod val="50000"/>
                  </a:schemeClr>
                </a:solidFill>
                <a:latin typeface="+mj-lt"/>
              </a:rPr>
              <a:t>CoType</a:t>
            </a:r>
            <a:r>
              <a:rPr lang="en-US" altLang="zh-CN" sz="2000" b="1" dirty="0">
                <a:solidFill>
                  <a:schemeClr val="accent5">
                    <a:lumMod val="50000"/>
                  </a:schemeClr>
                </a:solidFill>
                <a:latin typeface="+mj-lt"/>
              </a:rPr>
              <a:t>-RM</a:t>
            </a:r>
            <a:r>
              <a:rPr lang="zh-CN" altLang="en-US" sz="2000" b="1" dirty="0">
                <a:solidFill>
                  <a:schemeClr val="accent5">
                    <a:lumMod val="50000"/>
                  </a:schemeClr>
                </a:solidFill>
                <a:latin typeface="+mj-lt"/>
              </a:rPr>
              <a:t> </a:t>
            </a:r>
            <a:r>
              <a:rPr lang="mr-IN" altLang="zh-CN" sz="2000" b="1" dirty="0">
                <a:solidFill>
                  <a:schemeClr val="accent5">
                    <a:lumMod val="50000"/>
                  </a:schemeClr>
                </a:solidFill>
                <a:latin typeface="+mj-lt"/>
              </a:rPr>
              <a:t>(WWW’17)</a:t>
            </a:r>
            <a:r>
              <a:rPr lang="en-US" altLang="zh-CN" sz="2000" dirty="0">
                <a:latin typeface="+mj-lt"/>
              </a:rPr>
              <a:t>:</a:t>
            </a:r>
            <a:r>
              <a:rPr lang="zh-CN" altLang="en-US" sz="2000" dirty="0">
                <a:latin typeface="+mj-lt"/>
              </a:rPr>
              <a:t> </a:t>
            </a:r>
            <a:r>
              <a:rPr lang="en-US" altLang="zh-CN" sz="2000" dirty="0">
                <a:latin typeface="+mj-lt"/>
              </a:rPr>
              <a:t>only</a:t>
            </a:r>
            <a:r>
              <a:rPr lang="zh-CN" altLang="en-US" sz="2000" dirty="0">
                <a:latin typeface="+mj-lt"/>
              </a:rPr>
              <a:t> </a:t>
            </a:r>
            <a:r>
              <a:rPr lang="en-US" altLang="zh-CN" sz="2000" dirty="0">
                <a:latin typeface="+mj-lt"/>
              </a:rPr>
              <a:t>models</a:t>
            </a:r>
            <a:r>
              <a:rPr lang="zh-CN" altLang="en-US" sz="2000" dirty="0">
                <a:latin typeface="+mj-lt"/>
              </a:rPr>
              <a:t> </a:t>
            </a:r>
            <a:r>
              <a:rPr lang="en-US" altLang="zh-CN" sz="2000" dirty="0">
                <a:latin typeface="+mj-lt"/>
              </a:rPr>
              <a:t>relation</a:t>
            </a:r>
            <a:r>
              <a:rPr lang="zh-CN" altLang="en-US" sz="2000" dirty="0">
                <a:latin typeface="+mj-lt"/>
              </a:rPr>
              <a:t> </a:t>
            </a:r>
            <a:r>
              <a:rPr lang="en-US" altLang="zh-CN" sz="2000" dirty="0">
                <a:latin typeface="+mj-lt"/>
              </a:rPr>
              <a:t>mentions</a:t>
            </a:r>
            <a:r>
              <a:rPr lang="zh-CN" altLang="en-US" sz="2000" dirty="0">
                <a:latin typeface="+mj-lt"/>
              </a:rPr>
              <a:t> </a:t>
            </a:r>
            <a:endParaRPr lang="en-US" altLang="zh-CN" sz="2000" dirty="0">
              <a:latin typeface="+mj-lt"/>
            </a:endParaRPr>
          </a:p>
          <a:p>
            <a:r>
              <a:rPr lang="en-US" altLang="zh-CN" sz="2000" b="1" dirty="0" err="1">
                <a:solidFill>
                  <a:srgbClr val="008000"/>
                </a:solidFill>
                <a:latin typeface="+mj-lt"/>
              </a:rPr>
              <a:t>CoType</a:t>
            </a:r>
            <a:r>
              <a:rPr lang="zh-CN" altLang="en-US" sz="2000" b="1" dirty="0">
                <a:solidFill>
                  <a:srgbClr val="008000"/>
                </a:solidFill>
                <a:latin typeface="+mj-lt"/>
              </a:rPr>
              <a:t> </a:t>
            </a:r>
            <a:r>
              <a:rPr lang="en-US" altLang="zh-CN" sz="2000" b="1" dirty="0">
                <a:solidFill>
                  <a:srgbClr val="008000"/>
                </a:solidFill>
                <a:latin typeface="+mj-lt"/>
              </a:rPr>
              <a:t>(WWW’17)</a:t>
            </a:r>
            <a:r>
              <a:rPr lang="en-US" altLang="zh-CN" sz="2000" dirty="0">
                <a:solidFill>
                  <a:srgbClr val="008000"/>
                </a:solidFill>
                <a:latin typeface="+mj-lt"/>
              </a:rPr>
              <a:t>:</a:t>
            </a:r>
            <a:r>
              <a:rPr lang="zh-CN" altLang="en-US" sz="2000" dirty="0">
                <a:solidFill>
                  <a:srgbClr val="008000"/>
                </a:solidFill>
                <a:latin typeface="+mj-lt"/>
              </a:rPr>
              <a:t> </a:t>
            </a:r>
            <a:r>
              <a:rPr lang="en-US" altLang="zh-CN" sz="2000" dirty="0">
                <a:latin typeface="+mj-lt"/>
              </a:rPr>
              <a:t>models</a:t>
            </a:r>
            <a:r>
              <a:rPr lang="zh-CN" altLang="en-US" sz="2000" dirty="0">
                <a:latin typeface="+mj-lt"/>
              </a:rPr>
              <a:t> </a:t>
            </a:r>
            <a:r>
              <a:rPr lang="en-US" altLang="zh-CN" sz="2000" dirty="0">
                <a:latin typeface="+mj-lt"/>
              </a:rPr>
              <a:t>entity-relation</a:t>
            </a:r>
            <a:r>
              <a:rPr lang="zh-CN" altLang="en-US" sz="2000" dirty="0">
                <a:latin typeface="+mj-lt"/>
              </a:rPr>
              <a:t> </a:t>
            </a:r>
            <a:r>
              <a:rPr lang="en-US" altLang="zh-CN" sz="2000" dirty="0">
                <a:latin typeface="+mj-lt"/>
              </a:rPr>
              <a:t>interactions</a:t>
            </a:r>
            <a:endParaRPr lang="zh-CN" altLang="en-US" sz="2000" dirty="0">
              <a:latin typeface="+mj-lt"/>
            </a:endParaRPr>
          </a:p>
        </p:txBody>
      </p:sp>
    </p:spTree>
    <p:extLst>
      <p:ext uri="{BB962C8B-B14F-4D97-AF65-F5344CB8AC3E}">
        <p14:creationId xmlns:p14="http://schemas.microsoft.com/office/powerpoint/2010/main" val="1053535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4" y="225333"/>
            <a:ext cx="11887200" cy="673979"/>
          </a:xfrm>
        </p:spPr>
        <p:txBody>
          <a:bodyPr>
            <a:normAutofit/>
          </a:bodyPr>
          <a:lstStyle/>
          <a:p>
            <a:r>
              <a:rPr lang="en-US" dirty="0"/>
              <a:t>Named Entity Recognition (NER)</a:t>
            </a:r>
            <a:endParaRPr lang="en-US" sz="4000" dirty="0"/>
          </a:p>
        </p:txBody>
      </p:sp>
      <p:sp>
        <p:nvSpPr>
          <p:cNvPr id="3" name="Content Placeholder 2"/>
          <p:cNvSpPr>
            <a:spLocks noGrp="1"/>
          </p:cNvSpPr>
          <p:nvPr>
            <p:ph idx="1"/>
          </p:nvPr>
        </p:nvSpPr>
        <p:spPr>
          <a:xfrm>
            <a:off x="545224" y="1109807"/>
            <a:ext cx="11106590" cy="5669226"/>
          </a:xfrm>
        </p:spPr>
        <p:txBody>
          <a:bodyPr/>
          <a:lstStyle/>
          <a:p>
            <a:r>
              <a:rPr lang="en-US" sz="2200" dirty="0"/>
              <a:t>A </a:t>
            </a:r>
            <a:r>
              <a:rPr lang="en-US" sz="2200" b="1" dirty="0"/>
              <a:t>named entity </a:t>
            </a:r>
            <a:r>
              <a:rPr lang="en-US" sz="2200" dirty="0"/>
              <a:t>typically refers to a sequence of words that correspond to a specific entity in the real world (i.e., an entity with a </a:t>
            </a:r>
            <a:r>
              <a:rPr lang="en-US" sz="2200" i="1" dirty="0"/>
              <a:t>name</a:t>
            </a:r>
            <a:r>
              <a:rPr lang="en-US" sz="2200" dirty="0"/>
              <a:t>) (e.g., “</a:t>
            </a:r>
            <a:r>
              <a:rPr lang="en-US" sz="2200" i="1" dirty="0"/>
              <a:t>Bill Clinton</a:t>
            </a:r>
            <a:r>
              <a:rPr lang="en-US" sz="2200" dirty="0"/>
              <a:t>”)</a:t>
            </a:r>
          </a:p>
          <a:p>
            <a:r>
              <a:rPr lang="en-US" sz="2200" dirty="0"/>
              <a:t>Most NER methods focus on three types of entities: </a:t>
            </a:r>
            <a:r>
              <a:rPr lang="en-US" sz="2200" i="1" dirty="0"/>
              <a:t>person</a:t>
            </a:r>
            <a:r>
              <a:rPr lang="en-US" sz="2200" dirty="0"/>
              <a:t>, </a:t>
            </a:r>
            <a:r>
              <a:rPr lang="en-US" sz="2200" i="1" dirty="0"/>
              <a:t>location</a:t>
            </a:r>
            <a:r>
              <a:rPr lang="en-US" sz="2200" dirty="0"/>
              <a:t>, and </a:t>
            </a:r>
            <a:r>
              <a:rPr lang="en-US" sz="2200" i="1" dirty="0"/>
              <a:t>organization.  Some also include dates</a:t>
            </a:r>
            <a:r>
              <a:rPr lang="en-US" sz="2200" dirty="0"/>
              <a:t>, </a:t>
            </a:r>
            <a:r>
              <a:rPr lang="en-US" sz="2200" i="1" dirty="0"/>
              <a:t>times</a:t>
            </a:r>
            <a:r>
              <a:rPr lang="en-US" sz="2200" dirty="0"/>
              <a:t>, </a:t>
            </a:r>
            <a:r>
              <a:rPr lang="en-US" sz="2200" i="1" dirty="0"/>
              <a:t>monetary values</a:t>
            </a:r>
            <a:r>
              <a:rPr lang="en-US" sz="2200" dirty="0"/>
              <a:t>, and </a:t>
            </a:r>
            <a:r>
              <a:rPr lang="en-US" sz="2200" i="1" dirty="0"/>
              <a:t>percentages</a:t>
            </a:r>
            <a:endParaRPr lang="en-US" sz="2200" dirty="0"/>
          </a:p>
          <a:p>
            <a:pPr lvl="1"/>
            <a:r>
              <a:rPr lang="en-US" sz="2200" dirty="0"/>
              <a:t>Also, </a:t>
            </a:r>
            <a:r>
              <a:rPr lang="en-US" sz="2200" i="1" dirty="0"/>
              <a:t>biological entities </a:t>
            </a:r>
            <a:r>
              <a:rPr lang="en-US" sz="2200" dirty="0"/>
              <a:t>(in bio-domain), or </a:t>
            </a:r>
            <a:r>
              <a:rPr lang="en-US" sz="2200" i="1" dirty="0"/>
              <a:t>product names </a:t>
            </a:r>
            <a:r>
              <a:rPr lang="en-US" sz="2200" dirty="0"/>
              <a:t>(for online advertising)</a:t>
            </a:r>
          </a:p>
          <a:p>
            <a:r>
              <a:rPr lang="en-US" sz="2200" dirty="0"/>
              <a:t>NER method:   Training data: A set of unstructured texts together with all occurrences of the relevant entities marked at the appropriate places</a:t>
            </a:r>
          </a:p>
          <a:p>
            <a:pPr lvl="3"/>
            <a:r>
              <a:rPr lang="en-US" sz="1800" dirty="0"/>
              <a:t>Ex. &lt;</a:t>
            </a:r>
            <a:r>
              <a:rPr lang="en-US" sz="1800" i="1" dirty="0"/>
              <a:t>Person&gt; </a:t>
            </a:r>
            <a:r>
              <a:rPr lang="en-US" sz="1800" dirty="0"/>
              <a:t>Bill Clinton &lt;</a:t>
            </a:r>
            <a:r>
              <a:rPr lang="en-US" sz="1800" i="1" dirty="0"/>
              <a:t>/Person&gt; </a:t>
            </a:r>
            <a:r>
              <a:rPr lang="en-US" sz="1800" dirty="0"/>
              <a:t>lives in &lt;</a:t>
            </a:r>
            <a:r>
              <a:rPr lang="en-US" sz="1800" i="1" dirty="0"/>
              <a:t>Location&gt; </a:t>
            </a:r>
            <a:r>
              <a:rPr lang="en-US" sz="1800" dirty="0"/>
              <a:t>New York &lt;</a:t>
            </a:r>
            <a:r>
              <a:rPr lang="en-US" sz="1800" i="1" dirty="0"/>
              <a:t>/Location&gt; </a:t>
            </a:r>
            <a:r>
              <a:rPr lang="en-US" sz="1800" dirty="0"/>
              <a:t>in a neighborhood that is a few miles away from an &lt;</a:t>
            </a:r>
            <a:r>
              <a:rPr lang="en-US" sz="1800" i="1" dirty="0"/>
              <a:t>Organization&gt; </a:t>
            </a:r>
            <a:r>
              <a:rPr lang="en-US" sz="1800" dirty="0"/>
              <a:t>IBM &lt;</a:t>
            </a:r>
            <a:r>
              <a:rPr lang="en-US" sz="1800" i="1" dirty="0"/>
              <a:t>/Organization&gt; </a:t>
            </a:r>
            <a:r>
              <a:rPr lang="en-US" sz="1800" dirty="0"/>
              <a:t>building. He and his wife, &lt;</a:t>
            </a:r>
            <a:r>
              <a:rPr lang="en-US" sz="1800" i="1" dirty="0"/>
              <a:t>Person&gt; </a:t>
            </a:r>
            <a:r>
              <a:rPr lang="en-US" sz="1800" dirty="0"/>
              <a:t>Hillary Clinton &lt;/</a:t>
            </a:r>
            <a:r>
              <a:rPr lang="en-US" sz="1800" i="1" dirty="0"/>
              <a:t>Person&gt;</a:t>
            </a:r>
            <a:r>
              <a:rPr lang="en-US" sz="1800" dirty="0"/>
              <a:t>, relocated to &lt;</a:t>
            </a:r>
            <a:r>
              <a:rPr lang="en-US" sz="1800" i="1" dirty="0"/>
              <a:t>Location&gt; </a:t>
            </a:r>
            <a:r>
              <a:rPr lang="en-US" sz="1800" dirty="0"/>
              <a:t>New York &lt;</a:t>
            </a:r>
            <a:r>
              <a:rPr lang="en-US" sz="1800" i="1" dirty="0"/>
              <a:t>/Location&gt; </a:t>
            </a:r>
            <a:r>
              <a:rPr lang="en-US" sz="1800" dirty="0"/>
              <a:t>after his presidency.</a:t>
            </a:r>
          </a:p>
          <a:p>
            <a:pPr lvl="1"/>
            <a:r>
              <a:rPr lang="en-US" sz="2200" dirty="0"/>
              <a:t>Goal: Tag the test segments in which the entities are not marked a priori</a:t>
            </a:r>
          </a:p>
          <a:p>
            <a:r>
              <a:rPr lang="en-US" sz="2200" dirty="0"/>
              <a:t>NER is the most fundamental problem in IE because it provides the basic building block on top of which many other IE methods are built</a:t>
            </a:r>
          </a:p>
          <a:p>
            <a:pPr lvl="1"/>
            <a:r>
              <a:rPr lang="en-US" sz="2200" dirty="0"/>
              <a:t>IR processing pipeline:</a:t>
            </a:r>
          </a:p>
          <a:p>
            <a:r>
              <a:rPr lang="en-US" sz="2200" i="1" dirty="0"/>
              <a:t>Gazetteers</a:t>
            </a:r>
            <a:r>
              <a:rPr lang="en-US" sz="2200" dirty="0"/>
              <a:t> can help but cannot replace NER due to its incompleteness and ambiguity</a:t>
            </a:r>
          </a:p>
        </p:txBody>
      </p:sp>
      <p:pic>
        <p:nvPicPr>
          <p:cNvPr id="4" name="Picture 3">
            <a:extLst>
              <a:ext uri="{FF2B5EF4-FFF2-40B4-BE49-F238E27FC236}">
                <a16:creationId xmlns:a16="http://schemas.microsoft.com/office/drawing/2014/main" id="{CC20B5CE-7308-4344-B915-A78476BB2192}"/>
              </a:ext>
            </a:extLst>
          </p:cNvPr>
          <p:cNvPicPr>
            <a:picLocks noChangeAspect="1"/>
          </p:cNvPicPr>
          <p:nvPr/>
        </p:nvPicPr>
        <p:blipFill>
          <a:blip r:embed="rId2"/>
          <a:stretch>
            <a:fillRect/>
          </a:stretch>
        </p:blipFill>
        <p:spPr>
          <a:xfrm>
            <a:off x="3892989" y="5822204"/>
            <a:ext cx="6877441" cy="463185"/>
          </a:xfrm>
          <a:prstGeom prst="rect">
            <a:avLst/>
          </a:prstGeom>
        </p:spPr>
      </p:pic>
    </p:spTree>
    <p:extLst>
      <p:ext uri="{BB962C8B-B14F-4D97-AF65-F5344CB8AC3E}">
        <p14:creationId xmlns:p14="http://schemas.microsoft.com/office/powerpoint/2010/main" val="757340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F225-6008-406A-BEF1-BA7937B312A0}"/>
              </a:ext>
            </a:extLst>
          </p:cNvPr>
          <p:cNvSpPr>
            <a:spLocks noGrp="1"/>
          </p:cNvSpPr>
          <p:nvPr>
            <p:ph type="title"/>
          </p:nvPr>
        </p:nvSpPr>
        <p:spPr/>
        <p:txBody>
          <a:bodyPr/>
          <a:lstStyle/>
          <a:p>
            <a:r>
              <a:rPr lang="en-US" dirty="0"/>
              <a:t>Distantly Supervised Approach for NER</a:t>
            </a:r>
          </a:p>
        </p:txBody>
      </p:sp>
      <p:sp>
        <p:nvSpPr>
          <p:cNvPr id="3" name="Content Placeholder 2">
            <a:extLst>
              <a:ext uri="{FF2B5EF4-FFF2-40B4-BE49-F238E27FC236}">
                <a16:creationId xmlns:a16="http://schemas.microsoft.com/office/drawing/2014/main" id="{55410898-6081-47B2-A802-6450A82A0875}"/>
              </a:ext>
            </a:extLst>
          </p:cNvPr>
          <p:cNvSpPr>
            <a:spLocks noGrp="1"/>
          </p:cNvSpPr>
          <p:nvPr>
            <p:ph idx="1"/>
          </p:nvPr>
        </p:nvSpPr>
        <p:spPr>
          <a:xfrm>
            <a:off x="610214" y="1287623"/>
            <a:ext cx="10776858" cy="5047861"/>
          </a:xfrm>
        </p:spPr>
        <p:txBody>
          <a:bodyPr/>
          <a:lstStyle/>
          <a:p>
            <a:r>
              <a:rPr lang="en-US" sz="2400" b="1" dirty="0" err="1"/>
              <a:t>ClusType</a:t>
            </a:r>
            <a:r>
              <a:rPr lang="en-US" sz="2400" b="1" dirty="0"/>
              <a:t>:</a:t>
            </a:r>
            <a:r>
              <a:rPr lang="en-US" sz="2400" dirty="0"/>
              <a:t> </a:t>
            </a:r>
            <a:r>
              <a:rPr lang="en-US" altLang="en-US" sz="2400" dirty="0"/>
              <a:t>Open Source:</a:t>
            </a:r>
            <a:r>
              <a:rPr lang="zh-CN" altLang="en-US" sz="2400" dirty="0"/>
              <a:t> </a:t>
            </a:r>
            <a:r>
              <a:rPr lang="en-US" sz="2400" dirty="0">
                <a:hlinkClick r:id="rId2"/>
              </a:rPr>
              <a:t>https://github.com/INK-USC/ClusType</a:t>
            </a:r>
            <a:endParaRPr lang="en-US" sz="2400" dirty="0"/>
          </a:p>
          <a:p>
            <a:pPr lvl="1"/>
            <a:r>
              <a:rPr lang="en-US" sz="2400" dirty="0"/>
              <a:t>“</a:t>
            </a:r>
            <a:r>
              <a:rPr lang="en-US" altLang="zh-CN" sz="2400" dirty="0" err="1"/>
              <a:t>ClusType</a:t>
            </a:r>
            <a:r>
              <a:rPr lang="en-US" altLang="zh-CN" sz="2400" dirty="0"/>
              <a:t>: </a:t>
            </a:r>
            <a:r>
              <a:rPr lang="en-US" sz="2400" dirty="0"/>
              <a:t>Entity Recognition and Typing by Relation Phrase-Based Clustering”</a:t>
            </a:r>
            <a:r>
              <a:rPr lang="en-US" altLang="zh-CN" sz="2400" dirty="0"/>
              <a:t> [X. Ren, et al., KDD 2015]</a:t>
            </a:r>
          </a:p>
          <a:p>
            <a:endParaRPr lang="en-US" sz="2400" dirty="0"/>
          </a:p>
          <a:p>
            <a:r>
              <a:rPr lang="en-US" sz="2400" b="1" dirty="0" err="1"/>
              <a:t>CoType</a:t>
            </a:r>
            <a:r>
              <a:rPr lang="en-US" sz="2400" b="1" dirty="0"/>
              <a:t>:</a:t>
            </a:r>
            <a:r>
              <a:rPr lang="en-US" sz="2400" dirty="0"/>
              <a:t> </a:t>
            </a:r>
            <a:r>
              <a:rPr lang="en-US" altLang="en-US" sz="2400" dirty="0"/>
              <a:t>Open Source:</a:t>
            </a:r>
            <a:r>
              <a:rPr lang="zh-CN" altLang="en-US" sz="2400" dirty="0"/>
              <a:t> </a:t>
            </a:r>
            <a:r>
              <a:rPr lang="en-US" sz="2400" dirty="0">
                <a:hlinkClick r:id="rId3"/>
              </a:rPr>
              <a:t>https://github.com/INK-USC/USC-DS-RelationExtraction</a:t>
            </a:r>
            <a:endParaRPr lang="en-US" sz="2400" dirty="0"/>
          </a:p>
          <a:p>
            <a:pPr lvl="1"/>
            <a:r>
              <a:rPr lang="en-US" sz="2400" dirty="0"/>
              <a:t>“</a:t>
            </a:r>
            <a:r>
              <a:rPr lang="en-US" sz="2400" dirty="0" err="1"/>
              <a:t>CoType</a:t>
            </a:r>
            <a:r>
              <a:rPr lang="en-US" sz="2400" dirty="0"/>
              <a:t>: Joint Extraction of Typed Entities and Relations with Knowledge Bases”</a:t>
            </a:r>
            <a:r>
              <a:rPr lang="zh-CN" altLang="en-US" sz="2400" dirty="0"/>
              <a:t> </a:t>
            </a:r>
            <a:r>
              <a:rPr lang="en-US" altLang="zh-CN" sz="2400" dirty="0"/>
              <a:t>[X. Ren</a:t>
            </a:r>
            <a:r>
              <a:rPr lang="zh-CN" altLang="en-US" sz="2400" dirty="0"/>
              <a:t> </a:t>
            </a:r>
            <a:r>
              <a:rPr lang="en-US" altLang="zh-CN" sz="2400" dirty="0"/>
              <a:t>et</a:t>
            </a:r>
            <a:r>
              <a:rPr lang="zh-CN" altLang="en-US" sz="2400" dirty="0"/>
              <a:t> </a:t>
            </a:r>
            <a:r>
              <a:rPr lang="en-US" altLang="zh-CN" sz="2400" dirty="0"/>
              <a:t>al., WWW,</a:t>
            </a:r>
            <a:r>
              <a:rPr lang="zh-CN" altLang="en-US" sz="2400" dirty="0"/>
              <a:t> </a:t>
            </a:r>
            <a:r>
              <a:rPr lang="en-US" altLang="zh-CN" sz="2400" dirty="0"/>
              <a:t>2017]</a:t>
            </a:r>
          </a:p>
          <a:p>
            <a:pPr lvl="1"/>
            <a:endParaRPr lang="en-US" sz="2400" dirty="0"/>
          </a:p>
          <a:p>
            <a:r>
              <a:rPr lang="en-US" altLang="zh-CN" sz="2400" b="1" dirty="0" err="1">
                <a:solidFill>
                  <a:srgbClr val="000000"/>
                </a:solidFill>
              </a:rPr>
              <a:t>AutoNER</a:t>
            </a:r>
            <a:r>
              <a:rPr lang="en-US" altLang="zh-CN" sz="2400" b="1" dirty="0">
                <a:solidFill>
                  <a:srgbClr val="000000"/>
                </a:solidFill>
              </a:rPr>
              <a:t>: </a:t>
            </a:r>
            <a:r>
              <a:rPr lang="en-US" altLang="en-US" sz="2400" dirty="0"/>
              <a:t> Open Source:</a:t>
            </a:r>
            <a:r>
              <a:rPr lang="zh-CN" altLang="en-US" sz="2400" dirty="0"/>
              <a:t> </a:t>
            </a:r>
            <a:r>
              <a:rPr lang="en-US" altLang="zh-CN" sz="2400" dirty="0">
                <a:hlinkClick r:id="rId4"/>
              </a:rPr>
              <a:t>https://github.com/shangjingbo1226/AutoNER</a:t>
            </a:r>
            <a:endParaRPr lang="en-US" altLang="zh-CN" sz="2400" dirty="0"/>
          </a:p>
          <a:p>
            <a:pPr lvl="1"/>
            <a:r>
              <a:rPr lang="en-US" sz="2400" dirty="0" err="1"/>
              <a:t>Jingbo</a:t>
            </a:r>
            <a:r>
              <a:rPr lang="en-US" sz="2400" dirty="0"/>
              <a:t> Shang, Liyuan Liu, </a:t>
            </a:r>
            <a:r>
              <a:rPr lang="en-US" sz="2400" dirty="0" err="1"/>
              <a:t>Xiaotao</a:t>
            </a:r>
            <a:r>
              <a:rPr lang="en-US" sz="2400" dirty="0"/>
              <a:t> Gu, Xiang Ren, Teng Ren and Jiawei Han, "Learning Named Entity Tagger using Domain-Specific Dictionary", EMNLP'18, Oct. 2018</a:t>
            </a:r>
          </a:p>
          <a:p>
            <a:endParaRPr lang="en-US" sz="2400" dirty="0"/>
          </a:p>
        </p:txBody>
      </p:sp>
      <p:sp>
        <p:nvSpPr>
          <p:cNvPr id="4" name="AutoShape 8">
            <a:extLst>
              <a:ext uri="{FF2B5EF4-FFF2-40B4-BE49-F238E27FC236}">
                <a16:creationId xmlns:a16="http://schemas.microsoft.com/office/drawing/2014/main" id="{11980639-6562-4AFB-AB91-315EAF1E0002}"/>
              </a:ext>
            </a:extLst>
          </p:cNvPr>
          <p:cNvSpPr>
            <a:spLocks noChangeArrowheads="1"/>
          </p:cNvSpPr>
          <p:nvPr/>
        </p:nvSpPr>
        <p:spPr bwMode="auto">
          <a:xfrm rot="9129169">
            <a:off x="10417978" y="4436650"/>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641342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Prior Arts on Distantly Supervised NER</a:t>
            </a:r>
            <a:endParaRPr lang="en-US" dirty="0"/>
          </a:p>
        </p:txBody>
      </p:sp>
      <p:sp>
        <p:nvSpPr>
          <p:cNvPr id="3" name="Content Placeholder 2"/>
          <p:cNvSpPr>
            <a:spLocks noGrp="1"/>
          </p:cNvSpPr>
          <p:nvPr>
            <p:ph idx="1"/>
          </p:nvPr>
        </p:nvSpPr>
        <p:spPr>
          <a:xfrm>
            <a:off x="562195" y="1112667"/>
            <a:ext cx="11253984" cy="5447931"/>
          </a:xfrm>
        </p:spPr>
        <p:txBody>
          <a:bodyPr/>
          <a:lstStyle/>
          <a:p>
            <a:pPr>
              <a:spcBef>
                <a:spcPts val="400"/>
              </a:spcBef>
            </a:pPr>
            <a:r>
              <a:rPr lang="en-US" altLang="zh-CN" sz="2400" dirty="0"/>
              <a:t>Distantly Supervised NER </a:t>
            </a:r>
          </a:p>
          <a:p>
            <a:pPr lvl="1">
              <a:spcBef>
                <a:spcPts val="400"/>
              </a:spcBef>
            </a:pPr>
            <a:r>
              <a:rPr lang="en-US" sz="2400" dirty="0"/>
              <a:t>Input</a:t>
            </a:r>
          </a:p>
          <a:p>
            <a:pPr lvl="2">
              <a:spcBef>
                <a:spcPts val="400"/>
              </a:spcBef>
            </a:pPr>
            <a:r>
              <a:rPr lang="en-US" sz="2400" dirty="0"/>
              <a:t>Unlabeled raw texts</a:t>
            </a:r>
          </a:p>
          <a:p>
            <a:pPr lvl="2">
              <a:spcBef>
                <a:spcPts val="400"/>
              </a:spcBef>
            </a:pPr>
            <a:r>
              <a:rPr lang="en-US" sz="2400" dirty="0"/>
              <a:t>An entity dictionary:  (Entity type, canonical name, [synonym</a:t>
            </a:r>
            <a:r>
              <a:rPr lang="en-US" sz="2400" baseline="-25000" dirty="0"/>
              <a:t>1</a:t>
            </a:r>
            <a:r>
              <a:rPr lang="en-US" sz="2400" dirty="0"/>
              <a:t>, </a:t>
            </a:r>
            <a:r>
              <a:rPr lang="is-IS" sz="2400" dirty="0"/>
              <a:t>…, </a:t>
            </a:r>
            <a:r>
              <a:rPr lang="en-US" sz="2400" dirty="0"/>
              <a:t>synonym</a:t>
            </a:r>
            <a:r>
              <a:rPr lang="is-IS" sz="2400" baseline="-25000" dirty="0"/>
              <a:t>k</a:t>
            </a:r>
            <a:r>
              <a:rPr lang="en-US" sz="2400" dirty="0"/>
              <a:t>])</a:t>
            </a:r>
          </a:p>
          <a:p>
            <a:pPr lvl="2">
              <a:spcBef>
                <a:spcPts val="400"/>
              </a:spcBef>
            </a:pPr>
            <a:r>
              <a:rPr lang="en-US" sz="2400" dirty="0"/>
              <a:t>Or, a knowledge-base (e.g., </a:t>
            </a:r>
            <a:r>
              <a:rPr lang="en-US" sz="2400" dirty="0" err="1"/>
              <a:t>DBpedia</a:t>
            </a:r>
            <a:r>
              <a:rPr lang="en-US" sz="2400" dirty="0"/>
              <a:t>, Freebase)</a:t>
            </a:r>
          </a:p>
          <a:p>
            <a:pPr lvl="1">
              <a:spcBef>
                <a:spcPts val="400"/>
              </a:spcBef>
            </a:pPr>
            <a:r>
              <a:rPr lang="en-US" sz="2400" dirty="0"/>
              <a:t>Output</a:t>
            </a:r>
          </a:p>
          <a:p>
            <a:pPr lvl="2">
              <a:spcBef>
                <a:spcPts val="400"/>
              </a:spcBef>
            </a:pPr>
            <a:r>
              <a:rPr lang="en-US" sz="2400" dirty="0"/>
              <a:t>An NER model to recognize the entities of the entity types in the given dictionary (the entities to be recognized can be unseen entities)</a:t>
            </a:r>
          </a:p>
          <a:p>
            <a:pPr>
              <a:spcBef>
                <a:spcPts val="400"/>
              </a:spcBef>
            </a:pPr>
            <a:r>
              <a:rPr lang="en-US" sz="2400" dirty="0"/>
              <a:t>Methods for distantly supervised NER</a:t>
            </a:r>
          </a:p>
          <a:p>
            <a:pPr lvl="1">
              <a:spcBef>
                <a:spcPts val="400"/>
              </a:spcBef>
            </a:pPr>
            <a:r>
              <a:rPr lang="en-US" sz="2400" dirty="0"/>
              <a:t>String-match/rule-based distant supervision generation</a:t>
            </a:r>
          </a:p>
          <a:p>
            <a:pPr lvl="1">
              <a:spcBef>
                <a:spcPts val="400"/>
              </a:spcBef>
            </a:pPr>
            <a:r>
              <a:rPr lang="en-US" sz="2400" dirty="0" err="1"/>
              <a:t>AutoEntity</a:t>
            </a:r>
            <a:r>
              <a:rPr lang="en-US" sz="2400" dirty="0"/>
              <a:t>, </a:t>
            </a:r>
            <a:r>
              <a:rPr lang="en-US" sz="2400" dirty="0" err="1"/>
              <a:t>SwellShark</a:t>
            </a:r>
            <a:r>
              <a:rPr lang="en-US" sz="2400" dirty="0"/>
              <a:t>, </a:t>
            </a:r>
            <a:r>
              <a:rPr lang="en-US" sz="2400" dirty="0" err="1"/>
              <a:t>ClusType</a:t>
            </a:r>
            <a:r>
              <a:rPr lang="en-US" sz="2400" dirty="0"/>
              <a:t>, </a:t>
            </a:r>
            <a:r>
              <a:rPr lang="is-IS" sz="2400" dirty="0"/>
              <a:t>…</a:t>
            </a:r>
          </a:p>
          <a:p>
            <a:pPr lvl="2">
              <a:spcBef>
                <a:spcPts val="400"/>
              </a:spcBef>
            </a:pPr>
            <a:r>
              <a:rPr lang="en-US" sz="2400" dirty="0"/>
              <a:t>Leave the entity span detection to experts</a:t>
            </a:r>
          </a:p>
          <a:p>
            <a:pPr lvl="2">
              <a:spcBef>
                <a:spcPts val="400"/>
              </a:spcBef>
            </a:pPr>
            <a:r>
              <a:rPr lang="en-US" sz="2400" dirty="0"/>
              <a:t>POS Tag Rule-based (e.g., regular expressions)</a:t>
            </a:r>
          </a:p>
        </p:txBody>
      </p:sp>
    </p:spTree>
    <p:extLst>
      <p:ext uri="{BB962C8B-B14F-4D97-AF65-F5344CB8AC3E}">
        <p14:creationId xmlns:p14="http://schemas.microsoft.com/office/powerpoint/2010/main" val="1247013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Arts: </a:t>
            </a:r>
            <a:r>
              <a:rPr lang="en-US" dirty="0" err="1"/>
              <a:t>SwellShark</a:t>
            </a:r>
            <a:r>
              <a:rPr lang="en-US" dirty="0"/>
              <a:t> (Fries et al, 2017)</a:t>
            </a:r>
          </a:p>
        </p:txBody>
      </p:sp>
      <p:sp>
        <p:nvSpPr>
          <p:cNvPr id="3" name="Content Placeholder 2"/>
          <p:cNvSpPr>
            <a:spLocks noGrp="1"/>
          </p:cNvSpPr>
          <p:nvPr>
            <p:ph idx="1"/>
          </p:nvPr>
        </p:nvSpPr>
        <p:spPr>
          <a:xfrm>
            <a:off x="350983" y="1219200"/>
            <a:ext cx="5135417" cy="3050959"/>
          </a:xfrm>
        </p:spPr>
        <p:txBody>
          <a:bodyPr/>
          <a:lstStyle/>
          <a:p>
            <a:r>
              <a:rPr lang="en-US" sz="2400" dirty="0"/>
              <a:t>Data Programming for Entity Typing</a:t>
            </a:r>
          </a:p>
          <a:p>
            <a:pPr lvl="1"/>
            <a:r>
              <a:rPr lang="en-US" sz="2400" dirty="0"/>
              <a:t>Entity detection: Regular expressions based on part-of-speech tags</a:t>
            </a:r>
          </a:p>
          <a:p>
            <a:pPr lvl="1"/>
            <a:r>
              <a:rPr lang="en-US" sz="2400" dirty="0"/>
              <a:t>Requires expert efforts</a:t>
            </a:r>
          </a:p>
          <a:p>
            <a:pPr lvl="2"/>
            <a:r>
              <a:rPr lang="en-US" sz="2400" dirty="0"/>
              <a:t>Candidate Generators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0" y="1945029"/>
            <a:ext cx="6985000" cy="3933142"/>
          </a:xfrm>
          <a:prstGeom prst="rect">
            <a:avLst/>
          </a:prstGeom>
        </p:spPr>
      </p:pic>
      <p:sp>
        <p:nvSpPr>
          <p:cNvPr id="5" name="TextBox 4">
            <a:extLst>
              <a:ext uri="{FF2B5EF4-FFF2-40B4-BE49-F238E27FC236}">
                <a16:creationId xmlns:a16="http://schemas.microsoft.com/office/drawing/2014/main" id="{74571DDD-9308-4F17-997D-6AA340652CBB}"/>
              </a:ext>
            </a:extLst>
          </p:cNvPr>
          <p:cNvSpPr txBox="1"/>
          <p:nvPr/>
        </p:nvSpPr>
        <p:spPr>
          <a:xfrm>
            <a:off x="783611" y="4748638"/>
            <a:ext cx="4270159" cy="1631216"/>
          </a:xfrm>
          <a:prstGeom prst="rect">
            <a:avLst/>
          </a:prstGeom>
          <a:solidFill>
            <a:srgbClr val="FFFF00"/>
          </a:solidFill>
        </p:spPr>
        <p:txBody>
          <a:bodyPr wrap="square" rtlCol="0">
            <a:spAutoFit/>
          </a:bodyPr>
          <a:lstStyle/>
          <a:p>
            <a:r>
              <a:rPr lang="en-US" sz="2000" dirty="0"/>
              <a:t>Jason Fries, Sen Wu, Alex Ratner, and Christopher </a:t>
            </a:r>
            <a:r>
              <a:rPr lang="en-US" sz="2000" dirty="0" err="1"/>
              <a:t>Ré</a:t>
            </a:r>
            <a:r>
              <a:rPr lang="en-US" sz="2000" dirty="0"/>
              <a:t>. "</a:t>
            </a:r>
            <a:r>
              <a:rPr lang="en-US" sz="2000" dirty="0" err="1"/>
              <a:t>SwellShark</a:t>
            </a:r>
            <a:r>
              <a:rPr lang="en-US" sz="2000" dirty="0"/>
              <a:t>: A Generative Model for Biomedical Named Entity Recognition without Labeled Data“, arXiv:1704.06360 (2017)</a:t>
            </a:r>
          </a:p>
        </p:txBody>
      </p:sp>
    </p:spTree>
    <p:extLst>
      <p:ext uri="{BB962C8B-B14F-4D97-AF65-F5344CB8AC3E}">
        <p14:creationId xmlns:p14="http://schemas.microsoft.com/office/powerpoint/2010/main" val="1495673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5241"/>
          </a:xfrm>
        </p:spPr>
        <p:txBody>
          <a:bodyPr>
            <a:noAutofit/>
          </a:bodyPr>
          <a:lstStyle/>
          <a:p>
            <a:pPr>
              <a:defRPr/>
            </a:pPr>
            <a:r>
              <a:rPr lang="en-US" sz="3600" dirty="0"/>
              <a:t>Prior Arts – </a:t>
            </a:r>
            <a:r>
              <a:rPr lang="en-US" sz="3600" dirty="0" err="1"/>
              <a:t>ClusType</a:t>
            </a:r>
            <a:r>
              <a:rPr lang="en-US" sz="3600" dirty="0"/>
              <a:t> (Xiang et al, KDD’15)</a:t>
            </a:r>
            <a:r>
              <a:rPr kumimoji="1" lang="en-US" altLang="zh-CN" sz="3600" b="1" dirty="0">
                <a:effectLst>
                  <a:outerShdw blurRad="50800" dist="38100" dir="2700000" algn="tl" rotWithShape="0">
                    <a:prstClr val="black">
                      <a:alpha val="40000"/>
                    </a:prstClr>
                  </a:outerShdw>
                </a:effectLst>
              </a:rPr>
              <a:t>: Phrase Segmentation and Heterogeneous Graph Construction</a:t>
            </a:r>
            <a:endParaRPr lang="en-US" altLang="en-US" sz="3600" b="1" kern="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578400" y="1186010"/>
            <a:ext cx="11184513" cy="1247699"/>
          </a:xfrm>
        </p:spPr>
        <p:txBody>
          <a:bodyPr/>
          <a:lstStyle/>
          <a:p>
            <a:r>
              <a:rPr lang="en-US" altLang="zh-CN" sz="2400" dirty="0">
                <a:solidFill>
                  <a:schemeClr val="accent2"/>
                </a:solidFill>
              </a:rPr>
              <a:t>POS-constrained</a:t>
            </a:r>
            <a:r>
              <a:rPr lang="zh-CN" altLang="en-US" sz="2400" dirty="0">
                <a:solidFill>
                  <a:schemeClr val="accent2"/>
                </a:solidFill>
              </a:rPr>
              <a:t> </a:t>
            </a:r>
            <a:r>
              <a:rPr lang="en-US" altLang="zh-CN" sz="2400" dirty="0">
                <a:solidFill>
                  <a:schemeClr val="accent2"/>
                </a:solidFill>
              </a:rPr>
              <a:t>phrase</a:t>
            </a:r>
            <a:r>
              <a:rPr lang="zh-CN" altLang="en-US" sz="2400" dirty="0">
                <a:solidFill>
                  <a:schemeClr val="accent2"/>
                </a:solidFill>
              </a:rPr>
              <a:t> </a:t>
            </a:r>
            <a:r>
              <a:rPr lang="en-US" altLang="zh-CN" sz="2400" dirty="0">
                <a:solidFill>
                  <a:schemeClr val="accent2"/>
                </a:solidFill>
              </a:rPr>
              <a:t>segmentation</a:t>
            </a:r>
            <a:r>
              <a:rPr lang="zh-CN" altLang="en-US" sz="2400" dirty="0">
                <a:solidFill>
                  <a:schemeClr val="accent2"/>
                </a:solidFill>
              </a:rPr>
              <a:t> </a:t>
            </a:r>
            <a:r>
              <a:rPr lang="en-US" altLang="zh-CN" sz="2400" dirty="0">
                <a:solidFill>
                  <a:srgbClr val="000000"/>
                </a:solidFill>
              </a:rPr>
              <a:t>for</a:t>
            </a:r>
            <a:r>
              <a:rPr lang="zh-CN" altLang="en-US" sz="2400" dirty="0">
                <a:solidFill>
                  <a:srgbClr val="000000"/>
                </a:solidFill>
              </a:rPr>
              <a:t> </a:t>
            </a:r>
            <a:r>
              <a:rPr lang="en-US" altLang="zh-CN" sz="2400" dirty="0">
                <a:solidFill>
                  <a:srgbClr val="000000"/>
                </a:solidFill>
              </a:rPr>
              <a:t>mining</a:t>
            </a:r>
            <a:r>
              <a:rPr lang="zh-CN" altLang="en-US" sz="2400" dirty="0">
                <a:solidFill>
                  <a:srgbClr val="000000"/>
                </a:solidFill>
              </a:rPr>
              <a:t> </a:t>
            </a:r>
            <a:r>
              <a:rPr lang="en-US" altLang="zh-CN" sz="2400" dirty="0">
                <a:solidFill>
                  <a:srgbClr val="000000"/>
                </a:solidFill>
              </a:rPr>
              <a:t>candidate</a:t>
            </a:r>
            <a:r>
              <a:rPr lang="zh-CN" altLang="en-US" sz="2400" dirty="0">
                <a:solidFill>
                  <a:srgbClr val="000000"/>
                </a:solidFill>
              </a:rPr>
              <a:t> </a:t>
            </a:r>
            <a:r>
              <a:rPr lang="en-US" altLang="zh-CN" sz="2400" dirty="0">
                <a:solidFill>
                  <a:srgbClr val="000000"/>
                </a:solidFill>
              </a:rPr>
              <a:t>entity</a:t>
            </a:r>
            <a:r>
              <a:rPr lang="zh-CN" altLang="en-US" sz="2400" dirty="0">
                <a:solidFill>
                  <a:srgbClr val="000000"/>
                </a:solidFill>
              </a:rPr>
              <a:t> </a:t>
            </a:r>
            <a:r>
              <a:rPr lang="en-US" altLang="zh-CN" sz="2400" dirty="0">
                <a:solidFill>
                  <a:srgbClr val="000000"/>
                </a:solidFill>
              </a:rPr>
              <a:t>mentions</a:t>
            </a:r>
            <a:r>
              <a:rPr lang="zh-CN" altLang="en-US" sz="2400" dirty="0">
                <a:solidFill>
                  <a:srgbClr val="000000"/>
                </a:solidFill>
              </a:rPr>
              <a:t> </a:t>
            </a:r>
            <a:r>
              <a:rPr lang="en-US" altLang="zh-CN" sz="2400" dirty="0">
                <a:solidFill>
                  <a:srgbClr val="000000"/>
                </a:solidFill>
              </a:rPr>
              <a:t>and</a:t>
            </a:r>
            <a:r>
              <a:rPr lang="zh-CN" altLang="en-US" sz="2400" dirty="0">
                <a:solidFill>
                  <a:srgbClr val="000000"/>
                </a:solidFill>
              </a:rPr>
              <a:t> </a:t>
            </a:r>
            <a:r>
              <a:rPr lang="en-US" altLang="zh-CN" sz="2400" dirty="0">
                <a:solidFill>
                  <a:srgbClr val="000000"/>
                </a:solidFill>
              </a:rPr>
              <a:t>relation</a:t>
            </a:r>
            <a:r>
              <a:rPr lang="zh-CN" altLang="en-US" sz="2400" dirty="0">
                <a:solidFill>
                  <a:srgbClr val="000000"/>
                </a:solidFill>
              </a:rPr>
              <a:t> </a:t>
            </a:r>
            <a:r>
              <a:rPr lang="en-US" altLang="zh-CN" sz="2400" dirty="0">
                <a:solidFill>
                  <a:srgbClr val="000000"/>
                </a:solidFill>
              </a:rPr>
              <a:t>phrases,</a:t>
            </a:r>
            <a:r>
              <a:rPr lang="zh-CN" altLang="en-US" sz="2400" dirty="0">
                <a:solidFill>
                  <a:srgbClr val="000000"/>
                </a:solidFill>
              </a:rPr>
              <a:t> </a:t>
            </a:r>
            <a:r>
              <a:rPr lang="en-US" altLang="zh-CN" sz="2400" dirty="0">
                <a:solidFill>
                  <a:srgbClr val="000000"/>
                </a:solidFill>
              </a:rPr>
              <a:t>simultaneously</a:t>
            </a:r>
          </a:p>
          <a:p>
            <a:r>
              <a:rPr lang="en-US" altLang="zh-CN" sz="2400" dirty="0">
                <a:solidFill>
                  <a:srgbClr val="000000"/>
                </a:solidFill>
              </a:rPr>
              <a:t>Construct a </a:t>
            </a:r>
            <a:r>
              <a:rPr lang="en-US" altLang="zh-CN" sz="2400" dirty="0">
                <a:solidFill>
                  <a:schemeClr val="accent2"/>
                </a:solidFill>
              </a:rPr>
              <a:t>heterogeneous graph </a:t>
            </a:r>
            <a:r>
              <a:rPr lang="en-US" altLang="zh-CN" sz="2400" dirty="0">
                <a:solidFill>
                  <a:srgbClr val="000000"/>
                </a:solidFill>
              </a:rPr>
              <a:t>to represent available information in a unified form</a:t>
            </a:r>
          </a:p>
        </p:txBody>
      </p:sp>
      <p:sp>
        <p:nvSpPr>
          <p:cNvPr id="4" name="矩形 6"/>
          <p:cNvSpPr/>
          <p:nvPr/>
        </p:nvSpPr>
        <p:spPr>
          <a:xfrm>
            <a:off x="770263" y="2548895"/>
            <a:ext cx="3400611" cy="1231098"/>
          </a:xfrm>
          <a:prstGeom prst="rect">
            <a:avLst/>
          </a:prstGeom>
        </p:spPr>
        <p:style>
          <a:lnRef idx="2">
            <a:schemeClr val="accent1"/>
          </a:lnRef>
          <a:fillRef idx="1">
            <a:schemeClr val="lt1"/>
          </a:fillRef>
          <a:effectRef idx="0">
            <a:schemeClr val="accent1"/>
          </a:effectRef>
          <a:fontRef idx="minor">
            <a:schemeClr val="dk1"/>
          </a:fontRef>
        </p:style>
        <p:txBody>
          <a:bodyPr wrap="square" lIns="121912" tIns="60956" rIns="121912" bIns="60956">
            <a:spAutoFit/>
          </a:bodyPr>
          <a:lstStyle/>
          <a:p>
            <a:pPr defTabSz="1219140" fontAlgn="base">
              <a:spcBef>
                <a:spcPct val="0"/>
              </a:spcBef>
              <a:spcAft>
                <a:spcPct val="0"/>
              </a:spcAft>
            </a:pPr>
            <a:r>
              <a:rPr lang="en-US" altLang="zh-CN" sz="2400" dirty="0">
                <a:solidFill>
                  <a:prstClr val="black"/>
                </a:solidFill>
              </a:rPr>
              <a:t>Entity</a:t>
            </a:r>
            <a:r>
              <a:rPr lang="zh-CN" altLang="en-US" sz="2400" dirty="0">
                <a:solidFill>
                  <a:prstClr val="black"/>
                </a:solidFill>
              </a:rPr>
              <a:t> </a:t>
            </a:r>
            <a:r>
              <a:rPr lang="en-US" altLang="zh-CN" sz="2400" dirty="0">
                <a:solidFill>
                  <a:prstClr val="black"/>
                </a:solidFill>
              </a:rPr>
              <a:t>mentions</a:t>
            </a:r>
            <a:r>
              <a:rPr lang="zh-CN" altLang="en-US" sz="2400" dirty="0">
                <a:solidFill>
                  <a:prstClr val="black"/>
                </a:solidFill>
              </a:rPr>
              <a:t> </a:t>
            </a:r>
            <a:r>
              <a:rPr lang="en-US" altLang="zh-CN" sz="2400" dirty="0">
                <a:solidFill>
                  <a:prstClr val="black"/>
                </a:solidFill>
              </a:rPr>
              <a:t>are</a:t>
            </a:r>
            <a:r>
              <a:rPr lang="zh-CN" altLang="en-US" sz="2400" dirty="0">
                <a:solidFill>
                  <a:prstClr val="black"/>
                </a:solidFill>
              </a:rPr>
              <a:t> </a:t>
            </a:r>
            <a:r>
              <a:rPr lang="en-US" altLang="zh-CN" sz="2400" dirty="0">
                <a:solidFill>
                  <a:prstClr val="black"/>
                </a:solidFill>
              </a:rPr>
              <a:t>kept</a:t>
            </a:r>
            <a:r>
              <a:rPr lang="zh-CN" altLang="en-US" sz="2400" dirty="0">
                <a:solidFill>
                  <a:prstClr val="black"/>
                </a:solidFill>
              </a:rPr>
              <a:t> </a:t>
            </a:r>
            <a:r>
              <a:rPr lang="en-US" altLang="zh-CN" sz="2400" dirty="0">
                <a:solidFill>
                  <a:prstClr val="black"/>
                </a:solidFill>
              </a:rPr>
              <a:t>as</a:t>
            </a:r>
            <a:r>
              <a:rPr lang="zh-CN" altLang="en-US" sz="2400" dirty="0">
                <a:solidFill>
                  <a:prstClr val="black"/>
                </a:solidFill>
              </a:rPr>
              <a:t> </a:t>
            </a:r>
            <a:r>
              <a:rPr lang="en-US" altLang="zh-CN" sz="2400" dirty="0">
                <a:solidFill>
                  <a:prstClr val="black"/>
                </a:solidFill>
              </a:rPr>
              <a:t>individual</a:t>
            </a:r>
            <a:r>
              <a:rPr lang="zh-CN" altLang="en-US" sz="2400" dirty="0">
                <a:solidFill>
                  <a:prstClr val="black"/>
                </a:solidFill>
              </a:rPr>
              <a:t> </a:t>
            </a:r>
            <a:r>
              <a:rPr lang="en-US" altLang="zh-CN" sz="2400" dirty="0">
                <a:solidFill>
                  <a:prstClr val="black"/>
                </a:solidFill>
              </a:rPr>
              <a:t>objects</a:t>
            </a:r>
            <a:r>
              <a:rPr lang="zh-CN" altLang="en-US" sz="2400" dirty="0">
                <a:solidFill>
                  <a:prstClr val="black"/>
                </a:solidFill>
              </a:rPr>
              <a:t> </a:t>
            </a:r>
            <a:r>
              <a:rPr lang="en-US" altLang="zh-CN" sz="2400" b="1" dirty="0">
                <a:solidFill>
                  <a:prstClr val="black"/>
                </a:solidFill>
              </a:rPr>
              <a:t>to</a:t>
            </a:r>
            <a:r>
              <a:rPr lang="zh-CN" altLang="en-US" sz="2400" b="1" dirty="0">
                <a:solidFill>
                  <a:prstClr val="black"/>
                </a:solidFill>
              </a:rPr>
              <a:t> </a:t>
            </a:r>
            <a:r>
              <a:rPr lang="en-US" altLang="zh-CN" sz="2400" b="1" dirty="0">
                <a:solidFill>
                  <a:prstClr val="black"/>
                </a:solidFill>
              </a:rPr>
              <a:t>be</a:t>
            </a:r>
            <a:r>
              <a:rPr lang="zh-CN" altLang="en-US" sz="2400" dirty="0">
                <a:solidFill>
                  <a:prstClr val="black"/>
                </a:solidFill>
              </a:rPr>
              <a:t> </a:t>
            </a:r>
            <a:r>
              <a:rPr lang="en-US" altLang="zh-CN" sz="2400" b="1" dirty="0">
                <a:solidFill>
                  <a:prstClr val="black"/>
                </a:solidFill>
              </a:rPr>
              <a:t>disambiguated</a:t>
            </a:r>
          </a:p>
        </p:txBody>
      </p:sp>
      <p:sp>
        <p:nvSpPr>
          <p:cNvPr id="5" name="矩形 4"/>
          <p:cNvSpPr/>
          <p:nvPr/>
        </p:nvSpPr>
        <p:spPr>
          <a:xfrm>
            <a:off x="770262" y="3895179"/>
            <a:ext cx="3400612" cy="861766"/>
          </a:xfrm>
          <a:prstGeom prst="rect">
            <a:avLst/>
          </a:prstGeom>
        </p:spPr>
        <p:style>
          <a:lnRef idx="2">
            <a:schemeClr val="accent2"/>
          </a:lnRef>
          <a:fillRef idx="1">
            <a:schemeClr val="lt1"/>
          </a:fillRef>
          <a:effectRef idx="0">
            <a:schemeClr val="accent2"/>
          </a:effectRef>
          <a:fontRef idx="minor">
            <a:schemeClr val="dk1"/>
          </a:fontRef>
        </p:style>
        <p:txBody>
          <a:bodyPr wrap="square" lIns="121912" tIns="60956" rIns="121912" bIns="60956">
            <a:spAutoFit/>
          </a:bodyPr>
          <a:lstStyle/>
          <a:p>
            <a:pPr defTabSz="1219140" fontAlgn="base">
              <a:spcBef>
                <a:spcPct val="0"/>
              </a:spcBef>
              <a:spcAft>
                <a:spcPct val="0"/>
              </a:spcAft>
            </a:pPr>
            <a:r>
              <a:rPr lang="en-US" altLang="zh-CN" sz="2400" dirty="0">
                <a:solidFill>
                  <a:prstClr val="black"/>
                </a:solidFill>
              </a:rPr>
              <a:t>Linked</a:t>
            </a:r>
            <a:r>
              <a:rPr lang="zh-CN" altLang="en-US" sz="2400" dirty="0">
                <a:solidFill>
                  <a:prstClr val="black"/>
                </a:solidFill>
              </a:rPr>
              <a:t> </a:t>
            </a:r>
            <a:r>
              <a:rPr lang="en-US" altLang="zh-CN" sz="2400" dirty="0">
                <a:solidFill>
                  <a:prstClr val="black"/>
                </a:solidFill>
              </a:rPr>
              <a:t>to</a:t>
            </a:r>
            <a:r>
              <a:rPr lang="zh-CN" altLang="en-US" sz="2400" dirty="0">
                <a:solidFill>
                  <a:prstClr val="black"/>
                </a:solidFill>
              </a:rPr>
              <a:t> </a:t>
            </a:r>
            <a:r>
              <a:rPr lang="en-US" altLang="zh-CN" sz="2400" dirty="0">
                <a:solidFill>
                  <a:prstClr val="black"/>
                </a:solidFill>
              </a:rPr>
              <a:t>entity</a:t>
            </a:r>
            <a:r>
              <a:rPr lang="zh-CN" altLang="en-US" sz="2400" dirty="0">
                <a:solidFill>
                  <a:prstClr val="black"/>
                </a:solidFill>
              </a:rPr>
              <a:t> </a:t>
            </a:r>
            <a:r>
              <a:rPr lang="en-US" altLang="zh-CN" sz="2400" dirty="0">
                <a:solidFill>
                  <a:prstClr val="black"/>
                </a:solidFill>
              </a:rPr>
              <a:t>surface</a:t>
            </a:r>
            <a:r>
              <a:rPr lang="zh-CN" altLang="en-US" sz="2400" dirty="0">
                <a:solidFill>
                  <a:prstClr val="black"/>
                </a:solidFill>
              </a:rPr>
              <a:t> </a:t>
            </a:r>
            <a:r>
              <a:rPr lang="en-US" altLang="zh-CN" sz="2400" dirty="0">
                <a:solidFill>
                  <a:prstClr val="black"/>
                </a:solidFill>
              </a:rPr>
              <a:t>names</a:t>
            </a:r>
            <a:r>
              <a:rPr lang="zh-CN" altLang="en-US" sz="2400" dirty="0">
                <a:solidFill>
                  <a:prstClr val="black"/>
                </a:solidFill>
              </a:rPr>
              <a:t> </a:t>
            </a:r>
            <a:r>
              <a:rPr lang="en-US" altLang="zh-CN" sz="2400" dirty="0">
                <a:solidFill>
                  <a:prstClr val="black"/>
                </a:solidFill>
              </a:rPr>
              <a:t>&amp;</a:t>
            </a:r>
            <a:r>
              <a:rPr lang="zh-CN" altLang="en-US" sz="2400" dirty="0">
                <a:solidFill>
                  <a:prstClr val="black"/>
                </a:solidFill>
              </a:rPr>
              <a:t> </a:t>
            </a:r>
            <a:r>
              <a:rPr lang="en-US" altLang="zh-CN" sz="2400" dirty="0">
                <a:solidFill>
                  <a:prstClr val="black"/>
                </a:solidFill>
              </a:rPr>
              <a:t>relation</a:t>
            </a:r>
            <a:r>
              <a:rPr lang="zh-CN" altLang="en-US" sz="2400" dirty="0">
                <a:solidFill>
                  <a:prstClr val="black"/>
                </a:solidFill>
              </a:rPr>
              <a:t> </a:t>
            </a:r>
            <a:r>
              <a:rPr lang="en-US" altLang="zh-CN" sz="2400" dirty="0">
                <a:solidFill>
                  <a:prstClr val="black"/>
                </a:solidFill>
              </a:rPr>
              <a:t>phrases</a:t>
            </a:r>
          </a:p>
        </p:txBody>
      </p:sp>
      <p:pic>
        <p:nvPicPr>
          <p:cNvPr id="6" name="图片 5"/>
          <p:cNvPicPr>
            <a:picLocks noChangeAspect="1"/>
          </p:cNvPicPr>
          <p:nvPr/>
        </p:nvPicPr>
        <p:blipFill>
          <a:blip r:embed="rId2"/>
          <a:stretch>
            <a:fillRect/>
          </a:stretch>
        </p:blipFill>
        <p:spPr>
          <a:xfrm>
            <a:off x="4583953" y="2646776"/>
            <a:ext cx="6725381" cy="3454400"/>
          </a:xfrm>
          <a:prstGeom prst="rect">
            <a:avLst/>
          </a:prstGeom>
        </p:spPr>
      </p:pic>
      <p:sp>
        <p:nvSpPr>
          <p:cNvPr id="7" name="TextBox 6"/>
          <p:cNvSpPr txBox="1"/>
          <p:nvPr/>
        </p:nvSpPr>
        <p:spPr>
          <a:xfrm>
            <a:off x="560645" y="4818863"/>
            <a:ext cx="4005552" cy="1938992"/>
          </a:xfrm>
          <a:prstGeom prst="rect">
            <a:avLst/>
          </a:prstGeom>
          <a:solidFill>
            <a:srgbClr val="FFFF00"/>
          </a:solidFill>
          <a:ln>
            <a:solidFill>
              <a:srgbClr val="CCFFCC"/>
            </a:solidFill>
          </a:ln>
        </p:spPr>
        <p:txBody>
          <a:bodyPr wrap="square" rtlCol="0">
            <a:spAutoFit/>
          </a:bodyPr>
          <a:lstStyle/>
          <a:p>
            <a:pPr defTabSz="1219140" fontAlgn="base">
              <a:spcBef>
                <a:spcPct val="0"/>
              </a:spcBef>
              <a:spcAft>
                <a:spcPct val="0"/>
              </a:spcAft>
            </a:pPr>
            <a:r>
              <a:rPr lang="en-US" altLang="zh-CN" sz="2400" b="1" dirty="0">
                <a:solidFill>
                  <a:prstClr val="black"/>
                </a:solidFill>
                <a:cs typeface="Arial" pitchFamily="34" charset="0"/>
              </a:rPr>
              <a:t>Weight assignment</a:t>
            </a:r>
            <a:r>
              <a:rPr lang="en-US" altLang="zh-CN" sz="2400" dirty="0">
                <a:solidFill>
                  <a:prstClr val="black"/>
                </a:solidFill>
                <a:cs typeface="Arial" pitchFamily="34" charset="0"/>
              </a:rPr>
              <a:t>: The more two objects are likely to share the same</a:t>
            </a:r>
            <a:r>
              <a:rPr lang="zh-CN" altLang="en-US" sz="2400" dirty="0">
                <a:solidFill>
                  <a:prstClr val="black"/>
                </a:solidFill>
                <a:cs typeface="Arial" pitchFamily="34" charset="0"/>
              </a:rPr>
              <a:t> </a:t>
            </a:r>
            <a:r>
              <a:rPr lang="en-US" altLang="zh-CN" sz="2400" dirty="0">
                <a:solidFill>
                  <a:prstClr val="black"/>
                </a:solidFill>
                <a:cs typeface="Arial" pitchFamily="34" charset="0"/>
              </a:rPr>
              <a:t>label, the larger the weight will be associated with their connecting edge</a:t>
            </a:r>
          </a:p>
        </p:txBody>
      </p:sp>
      <p:sp>
        <p:nvSpPr>
          <p:cNvPr id="8" name="TextBox 7">
            <a:extLst>
              <a:ext uri="{FF2B5EF4-FFF2-40B4-BE49-F238E27FC236}">
                <a16:creationId xmlns:a16="http://schemas.microsoft.com/office/drawing/2014/main" id="{E570B8E9-A8CA-4B45-AEDD-7B581EA65DEB}"/>
              </a:ext>
            </a:extLst>
          </p:cNvPr>
          <p:cNvSpPr txBox="1"/>
          <p:nvPr/>
        </p:nvSpPr>
        <p:spPr>
          <a:xfrm>
            <a:off x="4721647" y="6172201"/>
            <a:ext cx="6909708" cy="523220"/>
          </a:xfrm>
          <a:prstGeom prst="rect">
            <a:avLst/>
          </a:prstGeom>
          <a:solidFill>
            <a:srgbClr val="FFFF00"/>
          </a:solidFill>
        </p:spPr>
        <p:txBody>
          <a:bodyPr wrap="square" rtlCol="0">
            <a:spAutoFit/>
          </a:bodyPr>
          <a:lstStyle/>
          <a:p>
            <a:r>
              <a:rPr lang="en-US" sz="1400" dirty="0"/>
              <a:t>Xiang Ren, Ahmed El-</a:t>
            </a:r>
            <a:r>
              <a:rPr lang="en-US" sz="1400" dirty="0" err="1"/>
              <a:t>Kishky</a:t>
            </a:r>
            <a:r>
              <a:rPr lang="en-US" sz="1400" dirty="0"/>
              <a:t>, Chi Wang, </a:t>
            </a:r>
            <a:r>
              <a:rPr lang="en-US" sz="1400" dirty="0" err="1"/>
              <a:t>Fangbo</a:t>
            </a:r>
            <a:r>
              <a:rPr lang="en-US" sz="1400" dirty="0"/>
              <a:t> Tao, Clare R. Voss, and Jiawei Han. "</a:t>
            </a:r>
            <a:r>
              <a:rPr lang="en-US" sz="1400" dirty="0" err="1"/>
              <a:t>Clustype</a:t>
            </a:r>
            <a:r>
              <a:rPr lang="en-US" sz="1400" dirty="0"/>
              <a:t>: Effective entity recognition and typing by relation phrase-based clustering." In KDD’15</a:t>
            </a:r>
          </a:p>
        </p:txBody>
      </p:sp>
    </p:spTree>
    <p:extLst>
      <p:ext uri="{BB962C8B-B14F-4D97-AF65-F5344CB8AC3E}">
        <p14:creationId xmlns:p14="http://schemas.microsoft.com/office/powerpoint/2010/main" val="1494039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5026"/>
            <a:ext cx="12192000" cy="568339"/>
          </a:xfrm>
        </p:spPr>
        <p:txBody>
          <a:bodyPr>
            <a:noAutofit/>
          </a:bodyPr>
          <a:lstStyle/>
          <a:p>
            <a:r>
              <a:rPr lang="en-US" sz="3600" dirty="0"/>
              <a:t>Prior Arts: Distant-LSTM-CRF (Giannakopoulos et al., 2018)</a:t>
            </a:r>
          </a:p>
        </p:txBody>
      </p:sp>
      <p:sp>
        <p:nvSpPr>
          <p:cNvPr id="3" name="Content Placeholder 2"/>
          <p:cNvSpPr>
            <a:spLocks noGrp="1"/>
          </p:cNvSpPr>
          <p:nvPr>
            <p:ph idx="1"/>
          </p:nvPr>
        </p:nvSpPr>
        <p:spPr>
          <a:xfrm>
            <a:off x="565123" y="1174810"/>
            <a:ext cx="4939031" cy="4500282"/>
          </a:xfrm>
        </p:spPr>
        <p:txBody>
          <a:bodyPr/>
          <a:lstStyle/>
          <a:p>
            <a:r>
              <a:rPr lang="en-US" sz="2400" dirty="0" err="1"/>
              <a:t>AutoPhrase</a:t>
            </a:r>
            <a:r>
              <a:rPr lang="en-US" sz="2400" dirty="0"/>
              <a:t> + LSTM-CRF</a:t>
            </a:r>
          </a:p>
          <a:p>
            <a:pPr lvl="1"/>
            <a:r>
              <a:rPr lang="en-US" sz="2400" dirty="0" err="1"/>
              <a:t>AutoPhrase</a:t>
            </a:r>
            <a:r>
              <a:rPr lang="en-US" sz="2400" dirty="0"/>
              <a:t> generates labels</a:t>
            </a:r>
          </a:p>
          <a:p>
            <a:pPr lvl="2"/>
            <a:r>
              <a:rPr lang="en-US" sz="2400" dirty="0"/>
              <a:t>Heuristically set thresholds</a:t>
            </a:r>
          </a:p>
          <a:p>
            <a:pPr lvl="1"/>
            <a:r>
              <a:rPr lang="en-US" sz="2400" dirty="0"/>
              <a:t>LSTM-CRF builds models</a:t>
            </a:r>
          </a:p>
          <a:p>
            <a:pPr lvl="2"/>
            <a:r>
              <a:rPr lang="en-US" sz="2400" dirty="0"/>
              <a:t>Both word &amp; char info are used</a:t>
            </a:r>
          </a:p>
          <a:p>
            <a:endParaRPr lang="en-US" sz="2400" dirty="0"/>
          </a:p>
          <a:p>
            <a:r>
              <a:rPr lang="en-US" sz="2400" dirty="0"/>
              <a:t>Problem</a:t>
            </a:r>
          </a:p>
          <a:p>
            <a:pPr lvl="1"/>
            <a:r>
              <a:rPr lang="en-US" sz="2400" dirty="0"/>
              <a:t>High thresholds needed for clean positive labels</a:t>
            </a:r>
          </a:p>
          <a:p>
            <a:pPr marL="200021" lvl="1" indent="0">
              <a:buNone/>
            </a:pPr>
            <a:r>
              <a:rPr lang="en-US" sz="2400" dirty="0">
                <a:sym typeface="Wingdings"/>
              </a:rPr>
              <a:t>	 m</a:t>
            </a:r>
            <a:r>
              <a:rPr lang="en-US" sz="2400" dirty="0"/>
              <a:t>any false-negative labels</a:t>
            </a:r>
          </a:p>
        </p:txBody>
      </p:sp>
      <p:pic>
        <p:nvPicPr>
          <p:cNvPr id="4" name="Picture 3"/>
          <p:cNvPicPr>
            <a:picLocks noChangeAspect="1"/>
          </p:cNvPicPr>
          <p:nvPr/>
        </p:nvPicPr>
        <p:blipFill>
          <a:blip r:embed="rId2"/>
          <a:stretch>
            <a:fillRect/>
          </a:stretch>
        </p:blipFill>
        <p:spPr>
          <a:xfrm>
            <a:off x="5615820" y="1600214"/>
            <a:ext cx="6296167" cy="3184583"/>
          </a:xfrm>
          <a:prstGeom prst="rect">
            <a:avLst/>
          </a:prstGeom>
        </p:spPr>
      </p:pic>
      <p:sp>
        <p:nvSpPr>
          <p:cNvPr id="5" name="TextBox 4">
            <a:extLst>
              <a:ext uri="{FF2B5EF4-FFF2-40B4-BE49-F238E27FC236}">
                <a16:creationId xmlns:a16="http://schemas.microsoft.com/office/drawing/2014/main" id="{BFA53052-8B0B-452B-BD76-E01CF0EDFFAD}"/>
              </a:ext>
            </a:extLst>
          </p:cNvPr>
          <p:cNvSpPr txBox="1"/>
          <p:nvPr/>
        </p:nvSpPr>
        <p:spPr>
          <a:xfrm>
            <a:off x="1154097" y="5773002"/>
            <a:ext cx="9454719" cy="830997"/>
          </a:xfrm>
          <a:prstGeom prst="rect">
            <a:avLst/>
          </a:prstGeom>
          <a:solidFill>
            <a:srgbClr val="FFFF00"/>
          </a:solidFill>
        </p:spPr>
        <p:txBody>
          <a:bodyPr wrap="square" rtlCol="0">
            <a:spAutoFit/>
          </a:bodyPr>
          <a:lstStyle/>
          <a:p>
            <a:r>
              <a:rPr lang="en-US" sz="1600" dirty="0"/>
              <a:t>Athanasios Giannakopoulos, </a:t>
            </a:r>
            <a:r>
              <a:rPr lang="en-US" sz="1600" dirty="0" err="1"/>
              <a:t>Claudiu</a:t>
            </a:r>
            <a:r>
              <a:rPr lang="en-US" sz="1600" dirty="0"/>
              <a:t> </a:t>
            </a:r>
            <a:r>
              <a:rPr lang="en-US" sz="1600" dirty="0" err="1"/>
              <a:t>Musat</a:t>
            </a:r>
            <a:r>
              <a:rPr lang="en-US" sz="1600" dirty="0"/>
              <a:t>, </a:t>
            </a:r>
            <a:r>
              <a:rPr lang="en-US" sz="1600" dirty="0" err="1"/>
              <a:t>Andreea</a:t>
            </a:r>
            <a:r>
              <a:rPr lang="en-US" sz="1600" dirty="0"/>
              <a:t> </a:t>
            </a:r>
            <a:r>
              <a:rPr lang="en-US" sz="1600" dirty="0" err="1"/>
              <a:t>Hossmann</a:t>
            </a:r>
            <a:r>
              <a:rPr lang="en-US" sz="1600" dirty="0"/>
              <a:t>, and Michael </a:t>
            </a:r>
            <a:r>
              <a:rPr lang="en-US" sz="1600" dirty="0" err="1"/>
              <a:t>Baeriswyl</a:t>
            </a:r>
            <a:r>
              <a:rPr lang="en-US" sz="1600" dirty="0"/>
              <a:t>. "Unsupervised Aspect Term Extraction with B-LSTM &amp; CRF using Automatically Labelled Datasets." In Proceedings of the 8th Workshop on Computational Approaches to Subjectivity, Sentiment and Social Media Analysis, pp. 180-188. 2017</a:t>
            </a:r>
          </a:p>
        </p:txBody>
      </p:sp>
    </p:spTree>
    <p:extLst>
      <p:ext uri="{BB962C8B-B14F-4D97-AF65-F5344CB8AC3E}">
        <p14:creationId xmlns:p14="http://schemas.microsoft.com/office/powerpoint/2010/main" val="19498489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0"/>
            <a:ext cx="12192000" cy="1133475"/>
          </a:xfrm>
          <a:noFill/>
        </p:spPr>
        <p:txBody>
          <a:bodyPr vert="horz" lIns="92075" tIns="46038" rIns="92075" bIns="46038" rtlCol="0" anchor="ctr">
            <a:normAutofit/>
          </a:bodyPr>
          <a:lstStyle/>
          <a:p>
            <a:pPr indent="9525"/>
            <a:r>
              <a:rPr lang="en-US" sz="4000" dirty="0"/>
              <a:t>Review: From Neural Networks to Deep Learning</a:t>
            </a:r>
          </a:p>
        </p:txBody>
      </p:sp>
      <p:sp>
        <p:nvSpPr>
          <p:cNvPr id="5124" name="Rectangle 3"/>
          <p:cNvSpPr>
            <a:spLocks noGrp="1" noChangeArrowheads="1"/>
          </p:cNvSpPr>
          <p:nvPr>
            <p:ph type="body" sz="half" idx="4294967295"/>
          </p:nvPr>
        </p:nvSpPr>
        <p:spPr>
          <a:xfrm>
            <a:off x="567153" y="1133475"/>
            <a:ext cx="10915650" cy="5386526"/>
          </a:xfrm>
          <a:noFill/>
        </p:spPr>
        <p:txBody>
          <a:bodyPr vert="horz" lIns="92075" tIns="46038" rIns="92075" bIns="46038" rtlCol="0">
            <a:noAutofit/>
          </a:bodyPr>
          <a:lstStyle/>
          <a:p>
            <a:r>
              <a:rPr lang="en-US" dirty="0"/>
              <a:t>Train networks with many layers (vs. shallow nets with just a couple of layers)</a:t>
            </a:r>
          </a:p>
          <a:p>
            <a:pPr lvl="1"/>
            <a:r>
              <a:rPr lang="en-US" dirty="0"/>
              <a:t>More neurons than previous networks</a:t>
            </a:r>
          </a:p>
          <a:p>
            <a:pPr lvl="1"/>
            <a:r>
              <a:rPr lang="en-US" dirty="0"/>
              <a:t>More complex ways to connect layers</a:t>
            </a:r>
          </a:p>
          <a:p>
            <a:pPr lvl="1"/>
            <a:r>
              <a:rPr lang="en-US" dirty="0"/>
              <a:t>Tremendous computing power to train networks</a:t>
            </a:r>
          </a:p>
          <a:p>
            <a:pPr lvl="1"/>
            <a:r>
              <a:rPr lang="en-US" dirty="0"/>
              <a:t>Automatic feature extraction</a:t>
            </a:r>
          </a:p>
          <a:p>
            <a:r>
              <a:rPr lang="en-US" dirty="0"/>
              <a:t>Multiple layers work to build an improved feature space</a:t>
            </a:r>
          </a:p>
          <a:p>
            <a:pPr lvl="1"/>
            <a:r>
              <a:rPr lang="en-US" altLang="zh-CN" dirty="0"/>
              <a:t>Analogy:</a:t>
            </a:r>
            <a:r>
              <a:rPr lang="zh-CN" altLang="en-US" dirty="0"/>
              <a:t> </a:t>
            </a:r>
            <a:r>
              <a:rPr lang="en-US" altLang="zh-CN" dirty="0"/>
              <a:t>Signals</a:t>
            </a:r>
            <a:r>
              <a:rPr lang="zh-CN" altLang="en-US" dirty="0"/>
              <a:t> </a:t>
            </a:r>
            <a:r>
              <a:rPr lang="en-US" altLang="zh-CN" dirty="0"/>
              <a:t>passing</a:t>
            </a:r>
            <a:r>
              <a:rPr lang="zh-CN" altLang="en-US" dirty="0"/>
              <a:t> </a:t>
            </a:r>
            <a:r>
              <a:rPr lang="en-US" altLang="zh-CN" dirty="0"/>
              <a:t>through</a:t>
            </a:r>
            <a:r>
              <a:rPr lang="zh-CN" altLang="en-US" dirty="0"/>
              <a:t> </a:t>
            </a:r>
            <a:r>
              <a:rPr lang="en-US" altLang="zh-CN" dirty="0"/>
              <a:t>regions</a:t>
            </a:r>
            <a:r>
              <a:rPr lang="zh-CN" altLang="en-US" dirty="0"/>
              <a:t> </a:t>
            </a:r>
            <a:r>
              <a:rPr lang="en-US" altLang="zh-CN" dirty="0"/>
              <a:t>of</a:t>
            </a:r>
            <a:r>
              <a:rPr lang="zh-CN" altLang="en-US" dirty="0"/>
              <a:t> </a:t>
            </a:r>
            <a:r>
              <a:rPr lang="en-US" altLang="zh-CN" dirty="0"/>
              <a:t>the</a:t>
            </a:r>
            <a:r>
              <a:rPr lang="zh-CN" altLang="en-US" dirty="0"/>
              <a:t> </a:t>
            </a:r>
            <a:r>
              <a:rPr lang="en-US" altLang="zh-CN" dirty="0"/>
              <a:t>visual</a:t>
            </a:r>
            <a:r>
              <a:rPr lang="zh-CN" altLang="en-US" dirty="0"/>
              <a:t> </a:t>
            </a:r>
            <a:r>
              <a:rPr lang="en-US" altLang="zh-CN" dirty="0"/>
              <a:t>cortex</a:t>
            </a:r>
          </a:p>
          <a:p>
            <a:pPr lvl="2"/>
            <a:r>
              <a:rPr lang="en-US" altLang="zh-CN" dirty="0"/>
              <a:t>Example: For face</a:t>
            </a:r>
            <a:r>
              <a:rPr lang="zh-CN" altLang="en-US" dirty="0"/>
              <a:t> </a:t>
            </a:r>
            <a:r>
              <a:rPr lang="en-US" altLang="zh-CN" dirty="0"/>
              <a:t>recognition:</a:t>
            </a:r>
            <a:r>
              <a:rPr lang="zh-CN" altLang="en-US" dirty="0"/>
              <a:t> </a:t>
            </a:r>
            <a:r>
              <a:rPr lang="en-US" altLang="zh-CN" dirty="0"/>
              <a:t>edge</a:t>
            </a:r>
            <a:r>
              <a:rPr lang="zh-CN" altLang="en-US" dirty="0"/>
              <a:t> </a:t>
            </a:r>
            <a:r>
              <a:rPr lang="en-US" altLang="zh-CN" dirty="0"/>
              <a:t>→</a:t>
            </a:r>
            <a:r>
              <a:rPr lang="zh-CN" altLang="en-US" dirty="0"/>
              <a:t> </a:t>
            </a:r>
            <a:r>
              <a:rPr lang="en-US" altLang="zh-CN" dirty="0"/>
              <a:t>nose</a:t>
            </a:r>
            <a:r>
              <a:rPr lang="zh-CN" altLang="en-US" dirty="0"/>
              <a:t> </a:t>
            </a:r>
            <a:r>
              <a:rPr lang="en-US" altLang="zh-CN" dirty="0"/>
              <a:t>→</a:t>
            </a:r>
            <a:r>
              <a:rPr lang="zh-CN" altLang="en-US" dirty="0"/>
              <a:t> </a:t>
            </a:r>
            <a:r>
              <a:rPr lang="en-US" altLang="zh-CN" dirty="0"/>
              <a:t>face,</a:t>
            </a:r>
            <a:r>
              <a:rPr lang="zh-CN" altLang="en-US" dirty="0"/>
              <a:t> </a:t>
            </a:r>
            <a:r>
              <a:rPr lang="en-US" altLang="zh-CN" dirty="0"/>
              <a:t>layer-by-layer</a:t>
            </a:r>
          </a:p>
          <a:p>
            <a:r>
              <a:rPr lang="en-US" altLang="zh-CN" dirty="0"/>
              <a:t>Popular</a:t>
            </a:r>
            <a:r>
              <a:rPr lang="zh-CN" altLang="en-US" dirty="0"/>
              <a:t> </a:t>
            </a:r>
            <a:r>
              <a:rPr lang="en-US" altLang="zh-CN" dirty="0"/>
              <a:t>Deep</a:t>
            </a:r>
            <a:r>
              <a:rPr lang="zh-CN" altLang="en-US" dirty="0"/>
              <a:t> </a:t>
            </a:r>
            <a:r>
              <a:rPr lang="en-US" altLang="zh-CN" dirty="0"/>
              <a:t>Learning</a:t>
            </a:r>
            <a:r>
              <a:rPr lang="zh-CN" altLang="en-US" dirty="0"/>
              <a:t> </a:t>
            </a:r>
            <a:r>
              <a:rPr lang="en-US" altLang="zh-CN" dirty="0"/>
              <a:t>Frameworks for Classification</a:t>
            </a:r>
            <a:endParaRPr lang="en-US" altLang="en-US" dirty="0"/>
          </a:p>
          <a:p>
            <a:pPr lvl="1"/>
            <a:r>
              <a:rPr lang="en-US" altLang="en-US" dirty="0"/>
              <a:t>Deep Feedforward Neural Networks</a:t>
            </a:r>
          </a:p>
          <a:p>
            <a:pPr lvl="1"/>
            <a:r>
              <a:rPr lang="en-US" altLang="en-US" dirty="0"/>
              <a:t>Convolutional Neural Networks</a:t>
            </a:r>
          </a:p>
          <a:p>
            <a:pPr lvl="1"/>
            <a:r>
              <a:rPr lang="en-US" altLang="en-US" dirty="0"/>
              <a:t>Recurrent Neural Networks</a:t>
            </a:r>
          </a:p>
        </p:txBody>
      </p:sp>
    </p:spTree>
    <p:extLst>
      <p:ext uri="{BB962C8B-B14F-4D97-AF65-F5344CB8AC3E}">
        <p14:creationId xmlns:p14="http://schemas.microsoft.com/office/powerpoint/2010/main" val="3288874440"/>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050" y="3409983"/>
            <a:ext cx="5954132" cy="811927"/>
          </a:xfrm>
          <a:prstGeom prst="rect">
            <a:avLst/>
          </a:prstGeom>
        </p:spPr>
      </p:pic>
      <p:sp>
        <p:nvSpPr>
          <p:cNvPr id="5123" name="Rectangle 2"/>
          <p:cNvSpPr>
            <a:spLocks noGrp="1" noChangeArrowheads="1"/>
          </p:cNvSpPr>
          <p:nvPr>
            <p:ph type="title" idx="4294967295"/>
          </p:nvPr>
        </p:nvSpPr>
        <p:spPr>
          <a:xfrm>
            <a:off x="0" y="-1"/>
            <a:ext cx="12192000" cy="1133475"/>
          </a:xfrm>
          <a:noFill/>
        </p:spPr>
        <p:txBody>
          <a:bodyPr vert="horz" lIns="92075" tIns="46038" rIns="92075" bIns="46038" rtlCol="0" anchor="ctr">
            <a:normAutofit fontScale="90000"/>
          </a:bodyPr>
          <a:lstStyle/>
          <a:p>
            <a:pPr indent="9525"/>
            <a:r>
              <a:rPr lang="en-US" dirty="0"/>
              <a:t>Review: </a:t>
            </a:r>
            <a:r>
              <a:rPr lang="en-US" altLang="zh-CN" dirty="0"/>
              <a:t>Recurrent Neural Networks: General Concepts</a:t>
            </a:r>
            <a:endParaRPr lang="en-US" dirty="0"/>
          </a:p>
        </p:txBody>
      </p:sp>
      <p:sp>
        <p:nvSpPr>
          <p:cNvPr id="5124" name="Rectangle 3"/>
          <p:cNvSpPr>
            <a:spLocks noGrp="1" noChangeArrowheads="1"/>
          </p:cNvSpPr>
          <p:nvPr>
            <p:ph type="body" sz="half" idx="4294967295"/>
          </p:nvPr>
        </p:nvSpPr>
        <p:spPr>
          <a:xfrm>
            <a:off x="553374" y="1133474"/>
            <a:ext cx="10915650" cy="5427124"/>
          </a:xfrm>
          <a:noFill/>
        </p:spPr>
        <p:txBody>
          <a:bodyPr vert="horz" lIns="92075" tIns="46038" rIns="92075" bIns="46038" rtlCol="0">
            <a:noAutofit/>
          </a:bodyPr>
          <a:lstStyle/>
          <a:p>
            <a:pPr>
              <a:spcAft>
                <a:spcPts val="600"/>
              </a:spcAft>
            </a:pPr>
            <a:r>
              <a:rPr lang="en-US" altLang="zh-CN" dirty="0"/>
              <a:t>Modeling the time dimension: by creating cycles in the network (thus “recurrent”)</a:t>
            </a:r>
          </a:p>
          <a:p>
            <a:pPr lvl="1">
              <a:spcAft>
                <a:spcPts val="600"/>
              </a:spcAft>
            </a:pPr>
            <a:r>
              <a:rPr lang="en-US" altLang="zh-CN" dirty="0"/>
              <a:t>Adding</a:t>
            </a:r>
            <a:r>
              <a:rPr lang="zh-CN" altLang="en-US" dirty="0"/>
              <a:t> </a:t>
            </a:r>
            <a:r>
              <a:rPr lang="en-US" altLang="zh-CN" dirty="0"/>
              <a:t>feedback</a:t>
            </a:r>
            <a:r>
              <a:rPr lang="zh-CN" altLang="en-US" dirty="0"/>
              <a:t> </a:t>
            </a:r>
            <a:r>
              <a:rPr lang="en-US" altLang="zh-CN" dirty="0"/>
              <a:t>loops</a:t>
            </a:r>
            <a:r>
              <a:rPr lang="zh-CN" altLang="en-US" dirty="0"/>
              <a:t> </a:t>
            </a:r>
            <a:r>
              <a:rPr lang="en-US" altLang="zh-CN" dirty="0"/>
              <a:t>connected</a:t>
            </a:r>
            <a:r>
              <a:rPr lang="zh-CN" altLang="en-US" dirty="0"/>
              <a:t> </a:t>
            </a:r>
            <a:r>
              <a:rPr lang="en-US" altLang="zh-CN" dirty="0"/>
              <a:t>to</a:t>
            </a:r>
            <a:r>
              <a:rPr lang="zh-CN" altLang="en-US" dirty="0"/>
              <a:t> </a:t>
            </a:r>
            <a:r>
              <a:rPr lang="en-US" altLang="zh-CN" dirty="0"/>
              <a:t>past</a:t>
            </a:r>
            <a:r>
              <a:rPr lang="zh-CN" altLang="en-US" dirty="0"/>
              <a:t> </a:t>
            </a:r>
            <a:r>
              <a:rPr lang="en-US" altLang="zh-CN" dirty="0"/>
              <a:t>decisions</a:t>
            </a:r>
          </a:p>
          <a:p>
            <a:pPr lvl="1">
              <a:spcAft>
                <a:spcPts val="600"/>
              </a:spcAft>
            </a:pPr>
            <a:r>
              <a:rPr lang="en-US" altLang="zh-CN" dirty="0"/>
              <a:t>Long-term</a:t>
            </a:r>
            <a:r>
              <a:rPr lang="zh-CN" altLang="en-US" dirty="0"/>
              <a:t> </a:t>
            </a:r>
            <a:r>
              <a:rPr lang="en-US" altLang="zh-CN" dirty="0"/>
              <a:t>dependencies:</a:t>
            </a:r>
            <a:r>
              <a:rPr lang="zh-CN" altLang="en-US" dirty="0"/>
              <a:t> </a:t>
            </a:r>
            <a:r>
              <a:rPr lang="en-US" altLang="zh-CN" dirty="0"/>
              <a:t>Use</a:t>
            </a:r>
            <a:r>
              <a:rPr lang="zh-CN" altLang="en-US" dirty="0"/>
              <a:t> </a:t>
            </a:r>
            <a:r>
              <a:rPr lang="en-US" altLang="zh-CN" dirty="0"/>
              <a:t>hidden</a:t>
            </a:r>
            <a:r>
              <a:rPr lang="zh-CN" altLang="en-US" dirty="0"/>
              <a:t> </a:t>
            </a:r>
            <a:r>
              <a:rPr lang="en-US" altLang="zh-CN" dirty="0"/>
              <a:t>states</a:t>
            </a:r>
            <a:r>
              <a:rPr lang="zh-CN" altLang="en-US" dirty="0"/>
              <a:t> </a:t>
            </a:r>
            <a:r>
              <a:rPr lang="en-US" altLang="zh-CN" dirty="0"/>
              <a:t>to</a:t>
            </a:r>
            <a:r>
              <a:rPr lang="zh-CN" altLang="en-US" dirty="0"/>
              <a:t> </a:t>
            </a:r>
            <a:r>
              <a:rPr lang="en-US" altLang="zh-CN" dirty="0"/>
              <a:t>preserve</a:t>
            </a:r>
            <a:r>
              <a:rPr lang="zh-CN" altLang="en-US" dirty="0"/>
              <a:t> </a:t>
            </a:r>
            <a:r>
              <a:rPr lang="en-US" altLang="zh-CN" dirty="0"/>
              <a:t>sequential</a:t>
            </a:r>
            <a:r>
              <a:rPr lang="zh-CN" altLang="en-US" dirty="0"/>
              <a:t> </a:t>
            </a:r>
            <a:r>
              <a:rPr lang="en-US" altLang="zh-CN" dirty="0"/>
              <a:t>information</a:t>
            </a:r>
          </a:p>
          <a:p>
            <a:pPr>
              <a:spcAft>
                <a:spcPts val="600"/>
              </a:spcAft>
            </a:pPr>
            <a:r>
              <a:rPr lang="en-US" altLang="zh-CN" dirty="0"/>
              <a:t>RNNs are trained to generate sequences: Output at each timestamp is based on both the current input and the inputs at all previous timestamps</a:t>
            </a:r>
          </a:p>
          <a:p>
            <a:pPr>
              <a:spcAft>
                <a:spcPts val="600"/>
              </a:spcAft>
            </a:pPr>
            <a:endParaRPr lang="en-US" altLang="zh-CN" dirty="0"/>
          </a:p>
          <a:p>
            <a:pPr lvl="1">
              <a:spcAft>
                <a:spcPts val="600"/>
              </a:spcAft>
            </a:pPr>
            <a:r>
              <a:rPr lang="en-US" altLang="zh-CN" dirty="0"/>
              <a:t>Compute a gradient with the algorithm BPTT (backpropagation through time)</a:t>
            </a:r>
          </a:p>
          <a:p>
            <a:pPr>
              <a:spcAft>
                <a:spcPts val="600"/>
              </a:spcAft>
            </a:pPr>
            <a:r>
              <a:rPr lang="en-US" altLang="zh-CN" dirty="0"/>
              <a:t>Major obstacles of RNN: Vanishing</a:t>
            </a:r>
            <a:r>
              <a:rPr lang="zh-CN" altLang="en-US" dirty="0"/>
              <a:t> </a:t>
            </a:r>
            <a:r>
              <a:rPr lang="en-US" altLang="zh-CN" dirty="0"/>
              <a:t>and</a:t>
            </a:r>
            <a:r>
              <a:rPr lang="zh-CN" altLang="en-US" dirty="0"/>
              <a:t> </a:t>
            </a:r>
            <a:r>
              <a:rPr lang="en-US" altLang="zh-CN" dirty="0"/>
              <a:t>Exploding</a:t>
            </a:r>
            <a:r>
              <a:rPr lang="zh-CN" altLang="en-US" dirty="0"/>
              <a:t> </a:t>
            </a:r>
            <a:r>
              <a:rPr lang="en-US" altLang="zh-CN" dirty="0"/>
              <a:t>Gradients </a:t>
            </a:r>
          </a:p>
          <a:p>
            <a:pPr lvl="1">
              <a:spcAft>
                <a:spcPts val="600"/>
              </a:spcAft>
            </a:pPr>
            <a:r>
              <a:rPr lang="en-US" altLang="zh-CN" dirty="0"/>
              <a:t>When the gradient becomes too large or too small, it is difficult to model long-range dependencies (10 timestamps or more)</a:t>
            </a:r>
          </a:p>
          <a:p>
            <a:pPr lvl="1">
              <a:spcAft>
                <a:spcPts val="600"/>
              </a:spcAft>
            </a:pPr>
            <a:r>
              <a:rPr lang="en-US" altLang="zh-CN" dirty="0"/>
              <a:t>Solution: Use a variant of RNN: LSTM (1997, by </a:t>
            </a:r>
            <a:r>
              <a:rPr lang="en-US" altLang="zh-CN" dirty="0" err="1"/>
              <a:t>Hochreiter</a:t>
            </a:r>
            <a:r>
              <a:rPr lang="en-US" altLang="zh-CN" dirty="0"/>
              <a:t> and </a:t>
            </a:r>
            <a:r>
              <a:rPr lang="en-US" altLang="zh-CN" dirty="0" err="1"/>
              <a:t>Schmidthuber</a:t>
            </a:r>
            <a:r>
              <a:rPr lang="en-US" altLang="zh-CN" dirty="0"/>
              <a:t>)</a:t>
            </a:r>
          </a:p>
        </p:txBody>
      </p:sp>
    </p:spTree>
    <p:extLst>
      <p:ext uri="{BB962C8B-B14F-4D97-AF65-F5344CB8AC3E}">
        <p14:creationId xmlns:p14="http://schemas.microsoft.com/office/powerpoint/2010/main" val="1827049598"/>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438" y="760611"/>
            <a:ext cx="7777255" cy="3660468"/>
          </a:xfrm>
          <a:prstGeom prst="rect">
            <a:avLst/>
          </a:prstGeom>
        </p:spPr>
      </p:pic>
      <p:sp>
        <p:nvSpPr>
          <p:cNvPr id="5123" name="Rectangle 2"/>
          <p:cNvSpPr>
            <a:spLocks noGrp="1" noChangeArrowheads="1"/>
          </p:cNvSpPr>
          <p:nvPr>
            <p:ph type="title" idx="4294967295"/>
          </p:nvPr>
        </p:nvSpPr>
        <p:spPr>
          <a:xfrm>
            <a:off x="0" y="-1"/>
            <a:ext cx="12192000" cy="1133475"/>
          </a:xfrm>
          <a:noFill/>
        </p:spPr>
        <p:txBody>
          <a:bodyPr vert="horz" lIns="92075" tIns="46038" rIns="92075" bIns="46038" rtlCol="0" anchor="ctr">
            <a:normAutofit/>
          </a:bodyPr>
          <a:lstStyle/>
          <a:p>
            <a:pPr indent="9525"/>
            <a:r>
              <a:rPr lang="en-US" sz="3600" dirty="0"/>
              <a:t>Review: </a:t>
            </a:r>
            <a:r>
              <a:rPr lang="en-US" altLang="zh-CN" sz="3600" dirty="0"/>
              <a:t>LSTM: One Variant of Recurrent Neural Network</a:t>
            </a:r>
            <a:endParaRPr lang="en-US" sz="3600" dirty="0"/>
          </a:p>
        </p:txBody>
      </p:sp>
      <p:sp>
        <p:nvSpPr>
          <p:cNvPr id="5124" name="Rectangle 3"/>
          <p:cNvSpPr>
            <a:spLocks noGrp="1" noChangeArrowheads="1"/>
          </p:cNvSpPr>
          <p:nvPr>
            <p:ph type="body" sz="half" idx="4294967295"/>
          </p:nvPr>
        </p:nvSpPr>
        <p:spPr>
          <a:xfrm>
            <a:off x="567153" y="1133474"/>
            <a:ext cx="11186882" cy="5533656"/>
          </a:xfrm>
          <a:noFill/>
        </p:spPr>
        <p:txBody>
          <a:bodyPr vert="horz" lIns="92075" tIns="46038" rIns="92075" bIns="46038" rtlCol="0">
            <a:noAutofit/>
          </a:bodyPr>
          <a:lstStyle/>
          <a:p>
            <a:r>
              <a:rPr lang="en-US" altLang="zh-CN" dirty="0"/>
              <a:t>Critical components of LSTM</a:t>
            </a:r>
          </a:p>
          <a:p>
            <a:pPr lvl="1"/>
            <a:r>
              <a:rPr lang="en-US" altLang="zh-CN" dirty="0"/>
              <a:t>Memory cells</a:t>
            </a:r>
          </a:p>
          <a:p>
            <a:pPr lvl="1"/>
            <a:r>
              <a:rPr lang="en-US" altLang="zh-CN" dirty="0"/>
              <a:t>3 Gates (input, forget, output)</a:t>
            </a:r>
          </a:p>
          <a:p>
            <a:r>
              <a:rPr lang="zh-CN" altLang="en-US" dirty="0"/>
              <a:t> </a:t>
            </a:r>
            <a:r>
              <a:rPr lang="en-US" altLang="zh-CN" dirty="0"/>
              <a:t>Use</a:t>
            </a:r>
            <a:r>
              <a:rPr lang="zh-CN" altLang="en-US" dirty="0"/>
              <a:t> </a:t>
            </a:r>
            <a:r>
              <a:rPr lang="en-US" altLang="zh-CN" dirty="0"/>
              <a:t>gated</a:t>
            </a:r>
            <a:r>
              <a:rPr lang="zh-CN" altLang="en-US" dirty="0"/>
              <a:t> </a:t>
            </a:r>
            <a:r>
              <a:rPr lang="en-US" altLang="zh-CN" dirty="0"/>
              <a:t>cells</a:t>
            </a:r>
            <a:r>
              <a:rPr lang="zh-CN" altLang="en-US" dirty="0"/>
              <a:t> </a:t>
            </a:r>
            <a:r>
              <a:rPr lang="en-US" altLang="zh-CN" dirty="0"/>
              <a:t>to</a:t>
            </a:r>
          </a:p>
          <a:p>
            <a:pPr lvl="1"/>
            <a:r>
              <a:rPr lang="en-US" altLang="zh-CN" dirty="0"/>
              <a:t>Write,</a:t>
            </a:r>
            <a:r>
              <a:rPr lang="zh-CN" altLang="en-US" dirty="0"/>
              <a:t> </a:t>
            </a:r>
            <a:r>
              <a:rPr lang="en-US" altLang="zh-CN" dirty="0"/>
              <a:t>store,</a:t>
            </a:r>
            <a:r>
              <a:rPr lang="zh-CN" altLang="en-US" dirty="0"/>
              <a:t> </a:t>
            </a:r>
            <a:r>
              <a:rPr lang="en-US" altLang="zh-CN" dirty="0"/>
              <a:t>forget</a:t>
            </a:r>
            <a:r>
              <a:rPr lang="zh-CN" altLang="en-US" dirty="0"/>
              <a:t> </a:t>
            </a:r>
            <a:r>
              <a:rPr lang="en-US" altLang="zh-CN" dirty="0"/>
              <a:t>information</a:t>
            </a:r>
          </a:p>
          <a:p>
            <a:r>
              <a:rPr lang="en-US" altLang="zh-CN" dirty="0"/>
              <a:t>When both gates are closed</a:t>
            </a:r>
          </a:p>
          <a:p>
            <a:pPr lvl="1"/>
            <a:r>
              <a:rPr lang="en-US" altLang="zh-CN" dirty="0"/>
              <a:t>The contents of the memory cell will remain unmodified</a:t>
            </a:r>
          </a:p>
          <a:p>
            <a:r>
              <a:rPr lang="en-US" altLang="zh-CN" dirty="0"/>
              <a:t>The gating structure allows information to be retained across many timestamps</a:t>
            </a:r>
          </a:p>
          <a:p>
            <a:pPr lvl="1"/>
            <a:r>
              <a:rPr lang="en-US" altLang="zh-CN" dirty="0"/>
              <a:t>Also allows gradient to flow across many </a:t>
            </a:r>
            <a:r>
              <a:rPr lang="en-US" altLang="zh-CN" dirty="0" err="1"/>
              <a:t>timestampls</a:t>
            </a:r>
            <a:endParaRPr lang="en-US" altLang="zh-CN" dirty="0"/>
          </a:p>
          <a:p>
            <a:r>
              <a:rPr lang="en-US" altLang="zh-CN" dirty="0"/>
              <a:t>By</a:t>
            </a:r>
            <a:r>
              <a:rPr lang="zh-CN" altLang="en-US" dirty="0"/>
              <a:t> </a:t>
            </a:r>
            <a:r>
              <a:rPr lang="en-US" altLang="zh-CN" dirty="0"/>
              <a:t>back-propagating</a:t>
            </a:r>
            <a:r>
              <a:rPr lang="zh-CN" altLang="en-US" dirty="0"/>
              <a:t> </a:t>
            </a:r>
            <a:r>
              <a:rPr lang="en-US" altLang="zh-CN" dirty="0"/>
              <a:t>errors</a:t>
            </a:r>
            <a:r>
              <a:rPr lang="zh-CN" altLang="en-US" dirty="0"/>
              <a:t> </a:t>
            </a:r>
            <a:r>
              <a:rPr lang="en-US" altLang="zh-CN" dirty="0"/>
              <a:t>and</a:t>
            </a:r>
            <a:r>
              <a:rPr lang="zh-CN" altLang="en-US" dirty="0"/>
              <a:t> </a:t>
            </a:r>
            <a:r>
              <a:rPr lang="en-US" altLang="zh-CN" dirty="0"/>
              <a:t>adjusting</a:t>
            </a:r>
            <a:r>
              <a:rPr lang="zh-CN" altLang="en-US" dirty="0"/>
              <a:t> </a:t>
            </a:r>
            <a:r>
              <a:rPr lang="en-US" altLang="zh-CN" dirty="0"/>
              <a:t>weights,</a:t>
            </a:r>
            <a:r>
              <a:rPr lang="zh-CN" altLang="en-US" dirty="0"/>
              <a:t> </a:t>
            </a:r>
            <a:r>
              <a:rPr lang="en-US" altLang="zh-CN" dirty="0"/>
              <a:t>to</a:t>
            </a:r>
            <a:r>
              <a:rPr lang="zh-CN" altLang="en-US" dirty="0"/>
              <a:t> </a:t>
            </a:r>
            <a:r>
              <a:rPr lang="en-US" altLang="zh-CN" dirty="0"/>
              <a:t>learn</a:t>
            </a:r>
            <a:r>
              <a:rPr lang="zh-CN" altLang="en-US" dirty="0"/>
              <a:t> </a:t>
            </a:r>
            <a:r>
              <a:rPr lang="en-US" altLang="zh-CN" dirty="0"/>
              <a:t>what</a:t>
            </a:r>
            <a:r>
              <a:rPr lang="zh-CN" altLang="en-US" dirty="0"/>
              <a:t> </a:t>
            </a:r>
            <a:r>
              <a:rPr lang="en-US" altLang="zh-CN" dirty="0"/>
              <a:t>to</a:t>
            </a:r>
            <a:r>
              <a:rPr lang="zh-CN" altLang="en-US" dirty="0"/>
              <a:t> </a:t>
            </a:r>
            <a:r>
              <a:rPr lang="en-US" altLang="zh-CN" dirty="0"/>
              <a:t>store,</a:t>
            </a:r>
            <a:r>
              <a:rPr lang="zh-CN" altLang="en-US" dirty="0"/>
              <a:t> </a:t>
            </a:r>
            <a:r>
              <a:rPr lang="en-US" altLang="zh-CN" dirty="0"/>
              <a:t>and</a:t>
            </a:r>
            <a:r>
              <a:rPr lang="zh-CN" altLang="en-US" dirty="0"/>
              <a:t> </a:t>
            </a:r>
            <a:r>
              <a:rPr lang="en-US" altLang="zh-CN" dirty="0"/>
              <a:t>when</a:t>
            </a:r>
            <a:r>
              <a:rPr lang="zh-CN" altLang="en-US" dirty="0"/>
              <a:t> </a:t>
            </a:r>
            <a:r>
              <a:rPr lang="en-US" altLang="zh-CN" dirty="0"/>
              <a:t>to</a:t>
            </a:r>
            <a:r>
              <a:rPr lang="zh-CN" altLang="en-US" dirty="0"/>
              <a:t> </a:t>
            </a:r>
            <a:r>
              <a:rPr lang="en-US" altLang="zh-CN" dirty="0"/>
              <a:t>allow</a:t>
            </a:r>
            <a:r>
              <a:rPr lang="zh-CN" altLang="en-US" dirty="0"/>
              <a:t> </a:t>
            </a:r>
            <a:r>
              <a:rPr lang="en-US" altLang="zh-CN" dirty="0"/>
              <a:t>reads, writes</a:t>
            </a:r>
            <a:r>
              <a:rPr lang="zh-CN" altLang="en-US" dirty="0"/>
              <a:t> </a:t>
            </a:r>
            <a:r>
              <a:rPr lang="en-US" altLang="zh-CN" dirty="0"/>
              <a:t>and</a:t>
            </a:r>
            <a:r>
              <a:rPr lang="zh-CN" altLang="en-US" dirty="0"/>
              <a:t> </a:t>
            </a:r>
            <a:r>
              <a:rPr lang="en-US" altLang="zh-CN" dirty="0"/>
              <a:t>erasures</a:t>
            </a:r>
          </a:p>
          <a:p>
            <a:r>
              <a:rPr lang="en-US" altLang="zh-CN" dirty="0"/>
              <a:t>Applications: Handling sequence and time series data</a:t>
            </a:r>
          </a:p>
          <a:p>
            <a:pPr lvl="1"/>
            <a:r>
              <a:rPr lang="en-US" altLang="zh-CN" dirty="0"/>
              <a:t>E.g., NLP, video analysis, image captioning, robotics control</a:t>
            </a:r>
          </a:p>
        </p:txBody>
      </p:sp>
    </p:spTree>
    <p:extLst>
      <p:ext uri="{BB962C8B-B14F-4D97-AF65-F5344CB8AC3E}">
        <p14:creationId xmlns:p14="http://schemas.microsoft.com/office/powerpoint/2010/main" val="4026760438"/>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Arts: Drawbacks</a:t>
            </a:r>
          </a:p>
        </p:txBody>
      </p:sp>
      <p:sp>
        <p:nvSpPr>
          <p:cNvPr id="3" name="Content Placeholder 2"/>
          <p:cNvSpPr>
            <a:spLocks noGrp="1"/>
          </p:cNvSpPr>
          <p:nvPr>
            <p:ph idx="1"/>
          </p:nvPr>
        </p:nvSpPr>
        <p:spPr>
          <a:xfrm>
            <a:off x="645459" y="1219200"/>
            <a:ext cx="11112432" cy="5384800"/>
          </a:xfrm>
        </p:spPr>
        <p:txBody>
          <a:bodyPr/>
          <a:lstStyle/>
          <a:p>
            <a:r>
              <a:rPr lang="en-US" sz="2400" dirty="0"/>
              <a:t>String Match</a:t>
            </a:r>
          </a:p>
          <a:p>
            <a:pPr lvl="1"/>
            <a:r>
              <a:rPr lang="en-US" sz="2400" dirty="0"/>
              <a:t>High precision but low recall</a:t>
            </a:r>
          </a:p>
          <a:p>
            <a:pPr lvl="1"/>
            <a:r>
              <a:rPr lang="en-US" sz="2400" dirty="0"/>
              <a:t>Cannot recognize new entities</a:t>
            </a:r>
          </a:p>
          <a:p>
            <a:pPr lvl="1"/>
            <a:endParaRPr lang="en-US" sz="2400" dirty="0"/>
          </a:p>
          <a:p>
            <a:r>
              <a:rPr lang="en-US" sz="2400" dirty="0" err="1"/>
              <a:t>AutoEntity</a:t>
            </a:r>
            <a:r>
              <a:rPr lang="en-US" sz="2400" dirty="0"/>
              <a:t>, </a:t>
            </a:r>
            <a:r>
              <a:rPr lang="en-US" sz="2400" dirty="0" err="1"/>
              <a:t>SwellShark</a:t>
            </a:r>
            <a:r>
              <a:rPr lang="en-US" sz="2400" dirty="0"/>
              <a:t>, </a:t>
            </a:r>
            <a:r>
              <a:rPr lang="en-US" sz="2400" dirty="0" err="1"/>
              <a:t>ClusType</a:t>
            </a:r>
            <a:r>
              <a:rPr lang="en-US" sz="2400" dirty="0"/>
              <a:t>, </a:t>
            </a:r>
            <a:r>
              <a:rPr lang="is-IS" sz="2400" dirty="0"/>
              <a:t>…</a:t>
            </a:r>
            <a:endParaRPr lang="en-US" sz="2400" dirty="0"/>
          </a:p>
          <a:p>
            <a:pPr lvl="1"/>
            <a:r>
              <a:rPr lang="en-US" sz="2400" dirty="0"/>
              <a:t>Still require domain experts to design rules to accurately extract entity mention spans</a:t>
            </a:r>
          </a:p>
          <a:p>
            <a:pPr lvl="1"/>
            <a:endParaRPr lang="en-US" sz="2400" dirty="0"/>
          </a:p>
          <a:p>
            <a:r>
              <a:rPr lang="en-US" sz="2400" dirty="0"/>
              <a:t>Distant-LSTM-CRF</a:t>
            </a:r>
          </a:p>
          <a:p>
            <a:pPr lvl="1"/>
            <a:r>
              <a:rPr lang="en-US" sz="2400" dirty="0"/>
              <a:t>Poor performance due to the low label quality</a:t>
            </a:r>
          </a:p>
          <a:p>
            <a:pPr lvl="1"/>
            <a:r>
              <a:rPr lang="en-US" sz="2400" dirty="0"/>
              <a:t>Can only handle one entity type</a:t>
            </a:r>
          </a:p>
        </p:txBody>
      </p:sp>
    </p:spTree>
    <p:extLst>
      <p:ext uri="{BB962C8B-B14F-4D97-AF65-F5344CB8AC3E}">
        <p14:creationId xmlns:p14="http://schemas.microsoft.com/office/powerpoint/2010/main" val="511639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Challenges: False Positive Labels</a:t>
            </a:r>
          </a:p>
        </p:txBody>
      </p:sp>
      <p:sp>
        <p:nvSpPr>
          <p:cNvPr id="3" name="Content Placeholder 2"/>
          <p:cNvSpPr>
            <a:spLocks noGrp="1"/>
          </p:cNvSpPr>
          <p:nvPr>
            <p:ph idx="1"/>
          </p:nvPr>
        </p:nvSpPr>
        <p:spPr>
          <a:xfrm>
            <a:off x="553772" y="1251524"/>
            <a:ext cx="11084455" cy="4458994"/>
          </a:xfrm>
        </p:spPr>
        <p:txBody>
          <a:bodyPr/>
          <a:lstStyle/>
          <a:p>
            <a:r>
              <a:rPr lang="en-US" sz="2400" dirty="0"/>
              <a:t>If a token span can be matched to some entity (or synonym) in the dictionary, is it safe to say it is an entity?</a:t>
            </a:r>
          </a:p>
          <a:p>
            <a:pPr lvl="1"/>
            <a:r>
              <a:rPr lang="en-US" sz="2400" dirty="0"/>
              <a:t>No!  It can be matched to some strange synonyms</a:t>
            </a:r>
          </a:p>
          <a:p>
            <a:pPr lvl="1"/>
            <a:r>
              <a:rPr lang="en-US" sz="2400" dirty="0"/>
              <a:t>Ex.: When the dictionary has a non-related character name “Wednesday Addams”, many Wednesday’s will be wrongly marked as persons</a:t>
            </a:r>
          </a:p>
          <a:p>
            <a:pPr lvl="1"/>
            <a:endParaRPr lang="en-US" sz="2400" dirty="0"/>
          </a:p>
          <a:p>
            <a:r>
              <a:rPr lang="en-US" sz="2400" dirty="0"/>
              <a:t>Solution: Remove ”irrelevant” entities</a:t>
            </a:r>
          </a:p>
          <a:p>
            <a:pPr lvl="1"/>
            <a:r>
              <a:rPr lang="en-US" sz="2400" dirty="0"/>
              <a:t>Remove an entity if its canonical name never occurs in the given corpus</a:t>
            </a:r>
          </a:p>
          <a:p>
            <a:pPr lvl="1"/>
            <a:r>
              <a:rPr lang="en-US" sz="2400" dirty="0"/>
              <a:t>Intuition: People will likely mention the canonical name of the entity at least once to avoid ambiguity</a:t>
            </a:r>
          </a:p>
          <a:p>
            <a:endParaRPr lang="en-US" sz="2400" dirty="0"/>
          </a:p>
          <a:p>
            <a:pPr lvl="1"/>
            <a:endParaRPr lang="en-US" sz="2400" dirty="0"/>
          </a:p>
        </p:txBody>
      </p:sp>
    </p:spTree>
    <p:extLst>
      <p:ext uri="{BB962C8B-B14F-4D97-AF65-F5344CB8AC3E}">
        <p14:creationId xmlns:p14="http://schemas.microsoft.com/office/powerpoint/2010/main" val="598184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Different Kinds of Methods for NER</a:t>
            </a:r>
            <a:endParaRPr lang="zh-CN" altLang="en-US" dirty="0"/>
          </a:p>
        </p:txBody>
      </p:sp>
      <p:sp>
        <p:nvSpPr>
          <p:cNvPr id="4" name="Content Placeholder 2">
            <a:extLst>
              <a:ext uri="{FF2B5EF4-FFF2-40B4-BE49-F238E27FC236}">
                <a16:creationId xmlns:a16="http://schemas.microsoft.com/office/drawing/2014/main" id="{981D274F-7392-44F2-99DF-6D15BF113BEC}"/>
              </a:ext>
            </a:extLst>
          </p:cNvPr>
          <p:cNvSpPr txBox="1">
            <a:spLocks/>
          </p:cNvSpPr>
          <p:nvPr/>
        </p:nvSpPr>
        <p:spPr>
          <a:xfrm>
            <a:off x="627529" y="1139297"/>
            <a:ext cx="11130362" cy="5536707"/>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400" b="1" dirty="0"/>
              <a:t>Named-entity recognition (NER)</a:t>
            </a:r>
            <a:r>
              <a:rPr lang="en-US" sz="2400" dirty="0"/>
              <a:t> is a subtask of </a:t>
            </a:r>
            <a:r>
              <a:rPr lang="en-US" sz="2400" b="1" dirty="0"/>
              <a:t>information extraction (IE)</a:t>
            </a:r>
            <a:r>
              <a:rPr lang="en-US" sz="2400" dirty="0"/>
              <a:t> that seeks to </a:t>
            </a:r>
            <a:r>
              <a:rPr lang="en-US" sz="2400" b="1" dirty="0"/>
              <a:t>locate</a:t>
            </a:r>
            <a:r>
              <a:rPr lang="en-US" sz="2400" dirty="0"/>
              <a:t> and </a:t>
            </a:r>
            <a:r>
              <a:rPr lang="en-US" sz="2400" b="1" dirty="0"/>
              <a:t>classify</a:t>
            </a:r>
            <a:r>
              <a:rPr lang="en-US" sz="2400" dirty="0"/>
              <a:t> </a:t>
            </a:r>
            <a:r>
              <a:rPr lang="en-US" sz="2400" b="1" dirty="0"/>
              <a:t>named entities</a:t>
            </a:r>
            <a:r>
              <a:rPr lang="en-US" sz="2400" dirty="0"/>
              <a:t> in text into </a:t>
            </a:r>
            <a:r>
              <a:rPr lang="en-US" sz="2400" b="1" dirty="0"/>
              <a:t>pre-defined categories</a:t>
            </a:r>
            <a:endParaRPr lang="en-US" sz="2400" dirty="0"/>
          </a:p>
          <a:p>
            <a:pPr lvl="1"/>
            <a:r>
              <a:rPr lang="en-US" sz="2400" dirty="0"/>
              <a:t>Given a sentence, NER is to first </a:t>
            </a:r>
            <a:r>
              <a:rPr lang="en-US" sz="2400" i="1" dirty="0"/>
              <a:t>segment which words are part of entities</a:t>
            </a:r>
            <a:r>
              <a:rPr lang="en-US" sz="2400" dirty="0"/>
              <a:t>, and then </a:t>
            </a:r>
            <a:r>
              <a:rPr lang="en-US" sz="2400" i="1" dirty="0"/>
              <a:t>classify each entity by type </a:t>
            </a:r>
            <a:r>
              <a:rPr lang="en-US" sz="2400" dirty="0"/>
              <a:t>(person, organization, location, and so on)</a:t>
            </a:r>
          </a:p>
          <a:p>
            <a:r>
              <a:rPr lang="en-US" sz="2400" dirty="0"/>
              <a:t>Example</a:t>
            </a:r>
          </a:p>
          <a:p>
            <a:pPr lvl="1"/>
            <a:r>
              <a:rPr lang="en-US" sz="2400" dirty="0"/>
              <a:t>Input:   Jim bought 300 shares of Acme Corp. in 2006</a:t>
            </a:r>
          </a:p>
          <a:p>
            <a:pPr lvl="1"/>
            <a:r>
              <a:rPr lang="en-US" sz="2400" dirty="0"/>
              <a:t>Output:  [Jim]</a:t>
            </a:r>
            <a:r>
              <a:rPr lang="en-US" sz="2400" baseline="-25000" dirty="0"/>
              <a:t>Person</a:t>
            </a:r>
            <a:r>
              <a:rPr lang="en-US" sz="2400" dirty="0"/>
              <a:t> bought 300 shares of [Acme Corp.]</a:t>
            </a:r>
            <a:r>
              <a:rPr lang="en-US" sz="2400" baseline="-25000" dirty="0"/>
              <a:t>Organization</a:t>
            </a:r>
            <a:r>
              <a:rPr lang="en-US" sz="2400" dirty="0"/>
              <a:t> in [2006]</a:t>
            </a:r>
            <a:r>
              <a:rPr lang="en-US" sz="2400" baseline="-25000" dirty="0"/>
              <a:t>Time</a:t>
            </a:r>
            <a:endParaRPr lang="en-US" sz="2400" dirty="0"/>
          </a:p>
          <a:p>
            <a:pPr lvl="0"/>
            <a:r>
              <a:rPr lang="en-US" altLang="en-US" sz="2400" dirty="0"/>
              <a:t>Three families of approaches</a:t>
            </a:r>
          </a:p>
          <a:p>
            <a:pPr lvl="2"/>
            <a:r>
              <a:rPr lang="en-US" altLang="en-US" sz="2400" dirty="0"/>
              <a:t>Handcrafted Features + Human Annotations</a:t>
            </a:r>
          </a:p>
          <a:p>
            <a:pPr lvl="3"/>
            <a:r>
              <a:rPr lang="en-US" altLang="en-US" sz="2400" dirty="0"/>
              <a:t>Rule-based methods</a:t>
            </a:r>
            <a:endParaRPr lang="zh-CN" altLang="en-US" sz="2400" dirty="0"/>
          </a:p>
          <a:p>
            <a:pPr lvl="3"/>
            <a:r>
              <a:rPr lang="en-US" sz="2400" dirty="0"/>
              <a:t>Classical supervised methods</a:t>
            </a:r>
            <a:endParaRPr lang="en-US" altLang="en-US" sz="2400" dirty="0"/>
          </a:p>
          <a:p>
            <a:pPr lvl="2"/>
            <a:r>
              <a:rPr lang="en-US" altLang="en-US" sz="2400" dirty="0"/>
              <a:t>Automated Features + Human Annotations</a:t>
            </a:r>
            <a:endParaRPr lang="zh-CN" altLang="en-US" sz="2400" dirty="0"/>
          </a:p>
          <a:p>
            <a:pPr lvl="2"/>
            <a:r>
              <a:rPr lang="en-US" altLang="en-US" sz="2400" dirty="0"/>
              <a:t>Automated Features + Distant Annotations</a:t>
            </a:r>
            <a:endParaRPr lang="zh-CN" altLang="en-US" sz="2400" dirty="0"/>
          </a:p>
        </p:txBody>
      </p:sp>
    </p:spTree>
    <p:extLst>
      <p:ext uri="{BB962C8B-B14F-4D97-AF65-F5344CB8AC3E}">
        <p14:creationId xmlns:p14="http://schemas.microsoft.com/office/powerpoint/2010/main" val="4157208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Challenges: False Negative Labels</a:t>
            </a:r>
          </a:p>
        </p:txBody>
      </p:sp>
      <p:sp>
        <p:nvSpPr>
          <p:cNvPr id="3" name="Content Placeholder 2"/>
          <p:cNvSpPr>
            <a:spLocks noGrp="1"/>
          </p:cNvSpPr>
          <p:nvPr>
            <p:ph idx="1"/>
          </p:nvPr>
        </p:nvSpPr>
        <p:spPr/>
        <p:txBody>
          <a:bodyPr/>
          <a:lstStyle/>
          <a:p>
            <a:r>
              <a:rPr lang="en-US" sz="2400" dirty="0"/>
              <a:t>If a token span cannot be matched to any entity (or synonym) in the dictionary, is it safe to say it’s non-entity?</a:t>
            </a:r>
          </a:p>
          <a:p>
            <a:pPr lvl="1"/>
            <a:r>
              <a:rPr lang="en-US" sz="2400" dirty="0"/>
              <a:t>No! Dictionary’s coverage is usually limited</a:t>
            </a:r>
          </a:p>
          <a:p>
            <a:pPr marL="200021" lvl="1" indent="0">
              <a:buNone/>
            </a:pPr>
            <a:endParaRPr lang="en-US" sz="2400" dirty="0"/>
          </a:p>
          <a:p>
            <a:r>
              <a:rPr lang="en-US" sz="2400" dirty="0"/>
              <a:t>Solution: Introduce out-of-dictionary high-quality phrases as new entities</a:t>
            </a:r>
          </a:p>
          <a:p>
            <a:pPr lvl="1"/>
            <a:r>
              <a:rPr lang="en-US" sz="2400" dirty="0"/>
              <a:t>Their types are “unknown”</a:t>
            </a:r>
          </a:p>
          <a:p>
            <a:pPr lvl="1"/>
            <a:r>
              <a:rPr lang="en-US" sz="2400" dirty="0"/>
              <a:t>It could be any IOBES + any type</a:t>
            </a:r>
          </a:p>
          <a:p>
            <a:pPr lvl="1"/>
            <a:endParaRPr lang="en-US" sz="2400" dirty="0"/>
          </a:p>
          <a:p>
            <a:r>
              <a:rPr lang="en-US" sz="2400" dirty="0"/>
              <a:t>Conventional CRF cannot handle this case</a:t>
            </a:r>
          </a:p>
          <a:p>
            <a:pPr lvl="1"/>
            <a:r>
              <a:rPr lang="en-US" sz="2400" dirty="0"/>
              <a:t>Let’s create a Fuzzy CRF!</a:t>
            </a:r>
          </a:p>
          <a:p>
            <a:pPr lvl="1"/>
            <a:endParaRPr lang="en-US" sz="2400" dirty="0"/>
          </a:p>
          <a:p>
            <a:pPr lvl="1"/>
            <a:endParaRPr lang="en-US" dirty="0"/>
          </a:p>
          <a:p>
            <a:endParaRPr lang="en-US" dirty="0"/>
          </a:p>
          <a:p>
            <a:endParaRPr lang="en-US" dirty="0"/>
          </a:p>
        </p:txBody>
      </p:sp>
    </p:spTree>
    <p:extLst>
      <p:ext uri="{BB962C8B-B14F-4D97-AF65-F5344CB8AC3E}">
        <p14:creationId xmlns:p14="http://schemas.microsoft.com/office/powerpoint/2010/main" val="1513665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LM-LSTM-CRF</a:t>
            </a:r>
            <a:r>
              <a:rPr lang="zh-CN" altLang="en-US" dirty="0"/>
              <a:t> </a:t>
            </a:r>
            <a:r>
              <a:rPr lang="en-US" altLang="zh-CN" dirty="0"/>
              <a:t>(Liu</a:t>
            </a:r>
            <a:r>
              <a:rPr lang="zh-CN" altLang="en-US" dirty="0"/>
              <a:t> </a:t>
            </a:r>
            <a:r>
              <a:rPr lang="en-US" altLang="zh-CN" dirty="0"/>
              <a:t>et</a:t>
            </a:r>
            <a:r>
              <a:rPr lang="zh-CN" altLang="en-US" dirty="0"/>
              <a:t> </a:t>
            </a:r>
            <a:r>
              <a:rPr lang="en-US" altLang="zh-CN" dirty="0"/>
              <a:t>al.,</a:t>
            </a:r>
            <a:r>
              <a:rPr lang="zh-CN" altLang="en-US" dirty="0"/>
              <a:t> </a:t>
            </a:r>
            <a:r>
              <a:rPr lang="en-US" altLang="zh-CN" dirty="0"/>
              <a:t>AAAI’18)</a:t>
            </a:r>
            <a:endParaRPr lang="en-US" dirty="0"/>
          </a:p>
        </p:txBody>
      </p:sp>
      <p:sp>
        <p:nvSpPr>
          <p:cNvPr id="3" name="Content Placeholder 2"/>
          <p:cNvSpPr>
            <a:spLocks noGrp="1"/>
          </p:cNvSpPr>
          <p:nvPr>
            <p:ph idx="1"/>
          </p:nvPr>
        </p:nvSpPr>
        <p:spPr>
          <a:xfrm>
            <a:off x="411016" y="1153886"/>
            <a:ext cx="11369965" cy="1673290"/>
          </a:xfrm>
        </p:spPr>
        <p:txBody>
          <a:bodyPr/>
          <a:lstStyle/>
          <a:p>
            <a:r>
              <a:rPr lang="en-US" altLang="zh-CN" sz="2400" dirty="0"/>
              <a:t>Propose</a:t>
            </a:r>
            <a:r>
              <a:rPr lang="zh-CN" altLang="en-US" sz="2400" dirty="0"/>
              <a:t> </a:t>
            </a:r>
            <a:r>
              <a:rPr lang="en-US" altLang="zh-CN" sz="2400" dirty="0"/>
              <a:t>to</a:t>
            </a:r>
            <a:r>
              <a:rPr lang="zh-CN" altLang="en-US" sz="2400" dirty="0"/>
              <a:t> </a:t>
            </a:r>
            <a:r>
              <a:rPr lang="en-US" altLang="zh-CN" sz="2400" dirty="0"/>
              <a:t>use</a:t>
            </a:r>
            <a:r>
              <a:rPr lang="zh-CN" altLang="en-US" sz="2400" dirty="0"/>
              <a:t> </a:t>
            </a:r>
            <a:r>
              <a:rPr lang="en-US" altLang="zh-CN" sz="2400" dirty="0"/>
              <a:t>character-level</a:t>
            </a:r>
            <a:r>
              <a:rPr lang="zh-CN" altLang="en-US" sz="2400" dirty="0"/>
              <a:t> </a:t>
            </a:r>
            <a:r>
              <a:rPr lang="en-US" altLang="zh-CN" sz="2400" dirty="0"/>
              <a:t>language</a:t>
            </a:r>
            <a:r>
              <a:rPr lang="zh-CN" altLang="en-US" sz="2400" dirty="0"/>
              <a:t> </a:t>
            </a:r>
            <a:r>
              <a:rPr lang="en-US" altLang="zh-CN" sz="2400" dirty="0"/>
              <a:t>model</a:t>
            </a:r>
            <a:r>
              <a:rPr lang="zh-CN" altLang="en-US" sz="2400" dirty="0"/>
              <a:t> </a:t>
            </a:r>
            <a:r>
              <a:rPr lang="en-US" altLang="zh-CN" sz="2400" dirty="0"/>
              <a:t>as</a:t>
            </a:r>
            <a:r>
              <a:rPr lang="zh-CN" altLang="en-US" sz="2400" dirty="0"/>
              <a:t> </a:t>
            </a:r>
            <a:r>
              <a:rPr lang="en-US" altLang="zh-CN" sz="2400" dirty="0"/>
              <a:t>a</a:t>
            </a:r>
            <a:r>
              <a:rPr lang="zh-CN" altLang="en-US" sz="2400" dirty="0"/>
              <a:t> </a:t>
            </a:r>
            <a:r>
              <a:rPr lang="en-US" altLang="zh-CN" sz="2400" i="1" dirty="0"/>
              <a:t>Co-Training</a:t>
            </a:r>
            <a:r>
              <a:rPr lang="zh-CN" altLang="en-US" sz="2400" dirty="0"/>
              <a:t> </a:t>
            </a:r>
            <a:r>
              <a:rPr lang="en-US" altLang="zh-CN" sz="2400" dirty="0"/>
              <a:t>objective:</a:t>
            </a:r>
          </a:p>
          <a:p>
            <a:pPr lvl="1"/>
            <a:r>
              <a:rPr lang="en-US" altLang="zh-CN" sz="2400" dirty="0"/>
              <a:t>Character-level</a:t>
            </a:r>
            <a:r>
              <a:rPr lang="zh-CN" altLang="en-US" sz="2400" dirty="0"/>
              <a:t> </a:t>
            </a:r>
            <a:r>
              <a:rPr lang="en-US" altLang="zh-CN" sz="2400" dirty="0"/>
              <a:t>language</a:t>
            </a:r>
            <a:r>
              <a:rPr lang="zh-CN" altLang="en-US" sz="2400" dirty="0"/>
              <a:t> </a:t>
            </a:r>
            <a:r>
              <a:rPr lang="en-US" altLang="zh-CN" sz="2400" dirty="0"/>
              <a:t>model</a:t>
            </a:r>
            <a:r>
              <a:rPr lang="zh-CN" altLang="en-US" sz="2400" dirty="0"/>
              <a:t> </a:t>
            </a:r>
            <a:r>
              <a:rPr lang="en-US" altLang="zh-CN" sz="2400" dirty="0"/>
              <a:t>is</a:t>
            </a:r>
            <a:r>
              <a:rPr lang="zh-CN" altLang="en-US" sz="2400" dirty="0"/>
              <a:t> </a:t>
            </a:r>
            <a:r>
              <a:rPr lang="en-US" altLang="zh-CN" sz="2400" dirty="0"/>
              <a:t>efficient</a:t>
            </a:r>
            <a:r>
              <a:rPr lang="zh-CN" altLang="en-US" sz="2400" dirty="0"/>
              <a:t> </a:t>
            </a:r>
            <a:r>
              <a:rPr lang="en-US" altLang="zh-CN" sz="2400" dirty="0">
                <a:latin typeface="Calibri" panose="020F0502020204030204" pitchFamily="34" charset="0"/>
              </a:rPr>
              <a:t>→</a:t>
            </a:r>
            <a:r>
              <a:rPr lang="zh-CN" altLang="en-US" sz="2400" dirty="0"/>
              <a:t> </a:t>
            </a:r>
            <a:r>
              <a:rPr lang="en-US" altLang="zh-CN" sz="2400" dirty="0"/>
              <a:t>Do</a:t>
            </a:r>
            <a:r>
              <a:rPr lang="zh-CN" altLang="en-US" sz="2400" dirty="0"/>
              <a:t> </a:t>
            </a:r>
            <a:r>
              <a:rPr lang="en-US" altLang="zh-CN" sz="2400" dirty="0"/>
              <a:t>not</a:t>
            </a:r>
            <a:r>
              <a:rPr lang="zh-CN" altLang="en-US" sz="2400" dirty="0"/>
              <a:t> </a:t>
            </a:r>
            <a:r>
              <a:rPr lang="en-US" altLang="zh-CN" sz="2400" dirty="0"/>
              <a:t>require</a:t>
            </a:r>
            <a:r>
              <a:rPr lang="zh-CN" altLang="en-US" sz="2400" dirty="0"/>
              <a:t> </a:t>
            </a:r>
            <a:r>
              <a:rPr lang="en-US" altLang="zh-CN" sz="2400" dirty="0"/>
              <a:t>additional</a:t>
            </a:r>
            <a:r>
              <a:rPr lang="zh-CN" altLang="en-US" sz="2400" dirty="0"/>
              <a:t> </a:t>
            </a:r>
            <a:r>
              <a:rPr lang="en-US" altLang="zh-CN" sz="2400" dirty="0"/>
              <a:t>training</a:t>
            </a:r>
            <a:r>
              <a:rPr lang="zh-CN" altLang="en-US" sz="2400" dirty="0"/>
              <a:t> </a:t>
            </a:r>
            <a:r>
              <a:rPr lang="en-US" altLang="zh-CN" sz="2400" dirty="0"/>
              <a:t>data</a:t>
            </a:r>
          </a:p>
          <a:p>
            <a:pPr lvl="1"/>
            <a:r>
              <a:rPr lang="en-US" altLang="zh-CN" sz="2400" dirty="0"/>
              <a:t>Character-level</a:t>
            </a:r>
            <a:r>
              <a:rPr lang="zh-CN" altLang="en-US" sz="2400" dirty="0"/>
              <a:t> </a:t>
            </a:r>
            <a:r>
              <a:rPr lang="en-US" altLang="zh-CN" sz="2400" dirty="0"/>
              <a:t>language</a:t>
            </a:r>
            <a:r>
              <a:rPr lang="zh-CN" altLang="en-US" sz="2400" dirty="0"/>
              <a:t> </a:t>
            </a:r>
            <a:r>
              <a:rPr lang="en-US" altLang="zh-CN" sz="2400" dirty="0"/>
              <a:t>model</a:t>
            </a:r>
            <a:r>
              <a:rPr lang="zh-CN" altLang="en-US" sz="2400" dirty="0"/>
              <a:t> </a:t>
            </a:r>
            <a:r>
              <a:rPr lang="en-US" altLang="zh-CN" sz="2400" dirty="0"/>
              <a:t>is</a:t>
            </a:r>
            <a:r>
              <a:rPr lang="zh-CN" altLang="en-US" sz="2400" dirty="0"/>
              <a:t> </a:t>
            </a:r>
            <a:r>
              <a:rPr lang="en-US" altLang="zh-CN" sz="2400" dirty="0"/>
              <a:t>more</a:t>
            </a:r>
            <a:r>
              <a:rPr lang="zh-CN" altLang="en-US" sz="2400" dirty="0"/>
              <a:t> </a:t>
            </a:r>
            <a:r>
              <a:rPr lang="en-US" altLang="zh-CN" sz="2400" dirty="0"/>
              <a:t>robust</a:t>
            </a:r>
            <a:r>
              <a:rPr lang="zh-CN" altLang="en-US" sz="2400" dirty="0"/>
              <a:t> </a:t>
            </a:r>
            <a:r>
              <a:rPr lang="en-US" altLang="zh-CN" sz="2400" dirty="0"/>
              <a:t>to</a:t>
            </a:r>
            <a:r>
              <a:rPr lang="zh-CN" altLang="en-US" sz="2400" dirty="0"/>
              <a:t> </a:t>
            </a:r>
            <a:r>
              <a:rPr lang="en-US" altLang="zh-CN" sz="2400" dirty="0"/>
              <a:t>pre-processing</a:t>
            </a:r>
            <a:endParaRPr lang="en-US" sz="2400" dirty="0"/>
          </a:p>
        </p:txBody>
      </p:sp>
      <p:pic>
        <p:nvPicPr>
          <p:cNvPr id="10" name="Content Placeholder 3"/>
          <p:cNvPicPr>
            <a:picLocks noChangeAspect="1"/>
          </p:cNvPicPr>
          <p:nvPr/>
        </p:nvPicPr>
        <p:blipFill>
          <a:blip r:embed="rId3"/>
          <a:stretch>
            <a:fillRect/>
          </a:stretch>
        </p:blipFill>
        <p:spPr>
          <a:xfrm>
            <a:off x="1155101" y="2569592"/>
            <a:ext cx="9881797" cy="4195102"/>
          </a:xfrm>
          <a:prstGeom prst="rect">
            <a:avLst/>
          </a:prstGeom>
        </p:spPr>
      </p:pic>
    </p:spTree>
    <p:extLst>
      <p:ext uri="{BB962C8B-B14F-4D97-AF65-F5344CB8AC3E}">
        <p14:creationId xmlns:p14="http://schemas.microsoft.com/office/powerpoint/2010/main" val="1232338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8638"/>
            <a:ext cx="12126898" cy="673979"/>
          </a:xfrm>
        </p:spPr>
        <p:txBody>
          <a:bodyPr>
            <a:noAutofit/>
          </a:bodyPr>
          <a:lstStyle/>
          <a:p>
            <a:r>
              <a:rPr lang="en-US" sz="3600" dirty="0"/>
              <a:t>LM-LSTM-CRF: An Effective Sequence Labeling Framework</a:t>
            </a:r>
          </a:p>
        </p:txBody>
      </p:sp>
      <p:sp>
        <p:nvSpPr>
          <p:cNvPr id="5" name="Content Placeholder 2">
            <a:extLst>
              <a:ext uri="{FF2B5EF4-FFF2-40B4-BE49-F238E27FC236}">
                <a16:creationId xmlns:a16="http://schemas.microsoft.com/office/drawing/2014/main" id="{3D75E5B4-EDF5-4C3A-B7EB-6DD064435338}"/>
              </a:ext>
            </a:extLst>
          </p:cNvPr>
          <p:cNvSpPr txBox="1">
            <a:spLocks/>
          </p:cNvSpPr>
          <p:nvPr/>
        </p:nvSpPr>
        <p:spPr>
          <a:xfrm>
            <a:off x="544498" y="1180729"/>
            <a:ext cx="11582400" cy="5552983"/>
          </a:xfrm>
          <a:prstGeom prst="rect">
            <a:avLst/>
          </a:prstGeom>
        </p:spPr>
        <p:txBody>
          <a:bodyPr vert="horz" lIns="91438" tIns="45719" rIns="91438" bIns="45719"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sz="2000" dirty="0"/>
              <a:t>For character-level knowledge: A neural language model with sequence labeling</a:t>
            </a:r>
          </a:p>
          <a:p>
            <a:pPr lvl="1"/>
            <a:r>
              <a:rPr lang="en-US" sz="2000" dirty="0"/>
              <a:t>Multitask learning to guide the language model towards task-specific key knowledge </a:t>
            </a:r>
          </a:p>
          <a:p>
            <a:pPr lvl="2"/>
            <a:r>
              <a:rPr lang="en-US" sz="2000" dirty="0"/>
              <a:t>Transform the output of character-level layers into different semantic spaces for different objectives</a:t>
            </a:r>
          </a:p>
          <a:p>
            <a:pPr lvl="1"/>
            <a:r>
              <a:rPr lang="en-US" sz="2000" dirty="0"/>
              <a:t>Character-level neural language models are trained purely on unannotated sequence data but can capture the underlying style and structure</a:t>
            </a:r>
          </a:p>
          <a:p>
            <a:pPr lvl="2"/>
            <a:r>
              <a:rPr lang="en-US" sz="2000" dirty="0"/>
              <a:t>Aiming to capture lexical features instead of remembering words’ spelling, we adjust the prediction from the next character to the next word</a:t>
            </a:r>
          </a:p>
          <a:p>
            <a:pPr lvl="2"/>
            <a:r>
              <a:rPr lang="en-US" sz="2000" dirty="0"/>
              <a:t>Couple two LSTM units to capture info. in both forward and backward directions</a:t>
            </a:r>
          </a:p>
          <a:p>
            <a:pPr lvl="1"/>
            <a:r>
              <a:rPr lang="en-US" sz="2000" dirty="0"/>
              <a:t>Highway Layer: Allow unimpeded information flowing across several layers</a:t>
            </a:r>
          </a:p>
          <a:p>
            <a:r>
              <a:rPr lang="en-US" sz="2000" dirty="0"/>
              <a:t>For word-level knowledge, we choose to fine-tune pre-trained word embeddings instead of co-training or pretraining the whole word-level layers</a:t>
            </a:r>
          </a:p>
          <a:p>
            <a:r>
              <a:rPr lang="en-US" sz="2000" dirty="0"/>
              <a:t>CRF for Sequence Labeling: Build a CRF layer upon the word-level LSTM—jointly decoding a chain of labels can ensure the resulting label sequence meaningful (e.g., not meaningful to annotate I-PER after B-ORG) </a:t>
            </a:r>
          </a:p>
          <a:p>
            <a:r>
              <a:rPr lang="en-US" sz="2000" dirty="0"/>
              <a:t>Our neural Language Model: Makes predictions for words but takes the character sequence as input</a:t>
            </a:r>
          </a:p>
          <a:p>
            <a:r>
              <a:rPr lang="en-US" sz="2000" dirty="0">
                <a:hlinkClick r:id="rId3"/>
              </a:rPr>
              <a:t>LM-LSTM-CRF</a:t>
            </a:r>
            <a:r>
              <a:rPr lang="en-US" sz="2000" dirty="0"/>
              <a:t> is very popular at </a:t>
            </a:r>
            <a:r>
              <a:rPr lang="en-US" sz="2000" dirty="0" err="1"/>
              <a:t>Github</a:t>
            </a:r>
            <a:r>
              <a:rPr lang="en-US" sz="2000" dirty="0"/>
              <a:t> (with over 500 stars and 158 forks)</a:t>
            </a:r>
            <a:endParaRPr lang="en-US" sz="1600" dirty="0"/>
          </a:p>
        </p:txBody>
      </p:sp>
    </p:spTree>
    <p:extLst>
      <p:ext uri="{BB962C8B-B14F-4D97-AF65-F5344CB8AC3E}">
        <p14:creationId xmlns:p14="http://schemas.microsoft.com/office/powerpoint/2010/main" val="18162623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AutoNER</a:t>
            </a:r>
            <a:r>
              <a:rPr lang="en-US" dirty="0"/>
              <a:t> </a:t>
            </a:r>
            <a:r>
              <a:rPr lang="en-US" altLang="zh-CN" dirty="0"/>
              <a:t>(Shang et al., 2018)</a:t>
            </a:r>
            <a:r>
              <a:rPr lang="en-US" dirty="0"/>
              <a:t>: Dual Dictionaries</a:t>
            </a:r>
          </a:p>
        </p:txBody>
      </p:sp>
      <p:sp>
        <p:nvSpPr>
          <p:cNvPr id="3" name="Content Placeholder 2"/>
          <p:cNvSpPr>
            <a:spLocks noGrp="1"/>
          </p:cNvSpPr>
          <p:nvPr>
            <p:ph idx="1"/>
          </p:nvPr>
        </p:nvSpPr>
        <p:spPr/>
        <p:txBody>
          <a:bodyPr/>
          <a:lstStyle/>
          <a:p>
            <a:r>
              <a:rPr lang="en-US" dirty="0"/>
              <a:t>A core dictionary</a:t>
            </a:r>
          </a:p>
          <a:p>
            <a:pPr lvl="1"/>
            <a:r>
              <a:rPr lang="en-US" dirty="0"/>
              <a:t>Leads to high-precision but low-recall matches</a:t>
            </a:r>
          </a:p>
          <a:p>
            <a:r>
              <a:rPr lang="en-US" dirty="0"/>
              <a:t>A “full” dictionary</a:t>
            </a:r>
          </a:p>
          <a:p>
            <a:pPr lvl="1"/>
            <a:r>
              <a:rPr lang="en-US" dirty="0"/>
              <a:t>Leads to high-recall but low-precision matches</a:t>
            </a:r>
          </a:p>
          <a:p>
            <a:pPr lvl="1"/>
            <a:r>
              <a:rPr lang="en-US" dirty="0"/>
              <a:t>Introduce out-of-dictionary high-quality phrases as new entities</a:t>
            </a:r>
          </a:p>
          <a:p>
            <a:pPr lvl="2"/>
            <a:r>
              <a:rPr lang="en-US" dirty="0"/>
              <a:t>Their types are “unknown”</a:t>
            </a:r>
          </a:p>
          <a:p>
            <a:pPr lvl="2"/>
            <a:r>
              <a:rPr lang="en-US" dirty="0"/>
              <a:t>It could be any IOBES + any type</a:t>
            </a:r>
          </a:p>
          <a:p>
            <a:endParaRPr lang="en-US" dirty="0"/>
          </a:p>
        </p:txBody>
      </p:sp>
    </p:spTree>
    <p:extLst>
      <p:ext uri="{BB962C8B-B14F-4D97-AF65-F5344CB8AC3E}">
        <p14:creationId xmlns:p14="http://schemas.microsoft.com/office/powerpoint/2010/main" val="40229798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00263" cy="1103086"/>
          </a:xfrm>
        </p:spPr>
        <p:txBody>
          <a:bodyPr>
            <a:normAutofit fontScale="90000"/>
          </a:bodyPr>
          <a:lstStyle/>
          <a:p>
            <a:r>
              <a:rPr lang="en-US" dirty="0" err="1"/>
              <a:t>AutoNER</a:t>
            </a:r>
            <a:r>
              <a:rPr lang="en-US" dirty="0"/>
              <a:t>: Learning Named Entity Tagger using Domain-Specific Dictionary</a:t>
            </a:r>
          </a:p>
        </p:txBody>
      </p:sp>
      <p:sp>
        <p:nvSpPr>
          <p:cNvPr id="3" name="Content Placeholder 2"/>
          <p:cNvSpPr>
            <a:spLocks noGrp="1"/>
          </p:cNvSpPr>
          <p:nvPr>
            <p:ph idx="1"/>
          </p:nvPr>
        </p:nvSpPr>
        <p:spPr>
          <a:xfrm>
            <a:off x="543170" y="1139560"/>
            <a:ext cx="11255254" cy="5405718"/>
          </a:xfrm>
        </p:spPr>
        <p:txBody>
          <a:bodyPr/>
          <a:lstStyle/>
          <a:p>
            <a:pPr defTabSz="457178">
              <a:spcBef>
                <a:spcPts val="0"/>
              </a:spcBef>
            </a:pPr>
            <a:r>
              <a:rPr lang="en-US" dirty="0" err="1"/>
              <a:t>Jingbo</a:t>
            </a:r>
            <a:r>
              <a:rPr lang="en-US" dirty="0"/>
              <a:t> Shang, Liyuan Liu, </a:t>
            </a:r>
            <a:r>
              <a:rPr lang="en-US" dirty="0" err="1"/>
              <a:t>Xiaotao</a:t>
            </a:r>
            <a:r>
              <a:rPr lang="en-US" dirty="0"/>
              <a:t> Gu, Xiang Ren, Teng Ren and Jiawei Han, "Learning Named Entity Tagger using Domain-Specific Dictionary", in EMNLP’18</a:t>
            </a:r>
          </a:p>
          <a:p>
            <a:r>
              <a:rPr lang="en-US" dirty="0"/>
              <a:t>Motivation: Use deep neural networks to build reliable NER systems without handcrafting features, replacing manual annotation by distant supervision (with dictionaries, i.e., open knowledge-bases, such as Wiki, </a:t>
            </a:r>
            <a:r>
              <a:rPr lang="en-US" dirty="0" err="1"/>
              <a:t>Yago</a:t>
            </a:r>
            <a:r>
              <a:rPr lang="en-US" dirty="0"/>
              <a:t>, </a:t>
            </a:r>
            <a:r>
              <a:rPr lang="en-US" dirty="0" err="1"/>
              <a:t>MeSH</a:t>
            </a:r>
            <a:r>
              <a:rPr lang="en-US" dirty="0"/>
              <a:t>, etc.)</a:t>
            </a:r>
          </a:p>
          <a:p>
            <a:r>
              <a:rPr lang="en-US" dirty="0"/>
              <a:t>Method:</a:t>
            </a:r>
          </a:p>
          <a:p>
            <a:pPr lvl="1"/>
            <a:r>
              <a:rPr lang="en-US" dirty="0"/>
              <a:t>For sequence labeling, propose a revised fuzzy CRF layer to handle tokens with multiple possible labels</a:t>
            </a:r>
          </a:p>
          <a:p>
            <a:pPr lvl="2"/>
            <a:r>
              <a:rPr lang="en-US" dirty="0"/>
              <a:t>Extract high-quality phrases as potential entities with a special “unknown” type</a:t>
            </a:r>
          </a:p>
          <a:p>
            <a:pPr lvl="1"/>
            <a:r>
              <a:rPr lang="en-US" dirty="0"/>
              <a:t>A more effective neural model </a:t>
            </a:r>
            <a:r>
              <a:rPr lang="en-US" dirty="0" err="1"/>
              <a:t>AutoNER</a:t>
            </a:r>
            <a:r>
              <a:rPr lang="en-US" dirty="0"/>
              <a:t> with a new Tie or Break scheme</a:t>
            </a:r>
          </a:p>
          <a:p>
            <a:pPr lvl="2"/>
            <a:r>
              <a:rPr lang="en-US" dirty="0"/>
              <a:t>Instead of predicting the label of each single token, we predict whether two adjacent tokens are tied in the same entity mention or not (i.e., broken)</a:t>
            </a:r>
          </a:p>
          <a:p>
            <a:r>
              <a:rPr lang="en-US" dirty="0"/>
              <a:t>Software on </a:t>
            </a:r>
            <a:r>
              <a:rPr lang="en-US" dirty="0" err="1"/>
              <a:t>Github</a:t>
            </a:r>
            <a:r>
              <a:rPr lang="en-US" dirty="0"/>
              <a:t>: </a:t>
            </a:r>
            <a:r>
              <a:rPr lang="en-US" dirty="0" err="1"/>
              <a:t>AutoNER</a:t>
            </a:r>
            <a:r>
              <a:rPr lang="en-US" dirty="0"/>
              <a:t> has 124 stars and 27 forks (12/20/18)</a:t>
            </a:r>
          </a:p>
        </p:txBody>
      </p:sp>
    </p:spTree>
    <p:extLst>
      <p:ext uri="{BB962C8B-B14F-4D97-AF65-F5344CB8AC3E}">
        <p14:creationId xmlns:p14="http://schemas.microsoft.com/office/powerpoint/2010/main" val="22350310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7369"/>
            <a:ext cx="11887200" cy="673979"/>
          </a:xfrm>
        </p:spPr>
        <p:txBody>
          <a:bodyPr/>
          <a:lstStyle/>
          <a:p>
            <a:r>
              <a:rPr lang="en-US" dirty="0"/>
              <a:t>Fuzzy-LSTM-CRF</a:t>
            </a:r>
          </a:p>
        </p:txBody>
      </p:sp>
      <p:sp>
        <p:nvSpPr>
          <p:cNvPr id="5" name="Content Placeholder 2">
            <a:extLst>
              <a:ext uri="{FF2B5EF4-FFF2-40B4-BE49-F238E27FC236}">
                <a16:creationId xmlns:a16="http://schemas.microsoft.com/office/drawing/2014/main" id="{3D75E5B4-EDF5-4C3A-B7EB-6DD064435338}"/>
              </a:ext>
            </a:extLst>
          </p:cNvPr>
          <p:cNvSpPr txBox="1">
            <a:spLocks/>
          </p:cNvSpPr>
          <p:nvPr/>
        </p:nvSpPr>
        <p:spPr>
          <a:xfrm>
            <a:off x="304800" y="4769573"/>
            <a:ext cx="11085250" cy="2026023"/>
          </a:xfrm>
          <a:prstGeom prst="rect">
            <a:avLst/>
          </a:prstGeom>
        </p:spPr>
        <p:txBody>
          <a:bodyPr vert="horz" lIns="91438" tIns="45719" rIns="91438" bIns="45719"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One Observation:  Even if the boundaries of an entity mention are mismatched by distant supervision, most of its inner ties are not affected</a:t>
            </a:r>
          </a:p>
          <a:p>
            <a:pPr lvl="1"/>
            <a:r>
              <a:rPr lang="en-US" dirty="0"/>
              <a:t>E.g., in “Knowledge Discovery and Data Mining”, if only “Data Mining” was dictated as a quality phrase, even if the detected boundary between “and” and “Data” is wrong, the boundary between “Data” and “Mining” would still be correct</a:t>
            </a:r>
          </a:p>
          <a:p>
            <a:endParaRPr lang="en-US" dirty="0"/>
          </a:p>
        </p:txBody>
      </p:sp>
      <p:pic>
        <p:nvPicPr>
          <p:cNvPr id="7" name="Picture 6">
            <a:extLst>
              <a:ext uri="{FF2B5EF4-FFF2-40B4-BE49-F238E27FC236}">
                <a16:creationId xmlns:a16="http://schemas.microsoft.com/office/drawing/2014/main" id="{FDF19F64-0FAB-48C7-937B-A9610C61E106}"/>
              </a:ext>
            </a:extLst>
          </p:cNvPr>
          <p:cNvPicPr>
            <a:picLocks noChangeAspect="1"/>
          </p:cNvPicPr>
          <p:nvPr/>
        </p:nvPicPr>
        <p:blipFill>
          <a:blip r:embed="rId2"/>
          <a:stretch>
            <a:fillRect/>
          </a:stretch>
        </p:blipFill>
        <p:spPr>
          <a:xfrm>
            <a:off x="0" y="1160282"/>
            <a:ext cx="12192000" cy="2726743"/>
          </a:xfrm>
          <a:prstGeom prst="rect">
            <a:avLst/>
          </a:prstGeom>
        </p:spPr>
      </p:pic>
      <p:sp>
        <p:nvSpPr>
          <p:cNvPr id="8" name="TextBox 7">
            <a:extLst>
              <a:ext uri="{FF2B5EF4-FFF2-40B4-BE49-F238E27FC236}">
                <a16:creationId xmlns:a16="http://schemas.microsoft.com/office/drawing/2014/main" id="{45531514-C339-4082-9EE6-9CA2AF8979E3}"/>
              </a:ext>
            </a:extLst>
          </p:cNvPr>
          <p:cNvSpPr txBox="1"/>
          <p:nvPr/>
        </p:nvSpPr>
        <p:spPr>
          <a:xfrm>
            <a:off x="437965" y="3884390"/>
            <a:ext cx="11316069" cy="923330"/>
          </a:xfrm>
          <a:prstGeom prst="rect">
            <a:avLst/>
          </a:prstGeom>
          <a:solidFill>
            <a:srgbClr val="FFFF00"/>
          </a:solidFill>
        </p:spPr>
        <p:txBody>
          <a:bodyPr wrap="square" rtlCol="0">
            <a:spAutoFit/>
          </a:bodyPr>
          <a:lstStyle/>
          <a:p>
            <a:r>
              <a:rPr lang="en-US" sz="1800" dirty="0"/>
              <a:t>The illustration of the Fuzzy CRF layer with modified IOBES tagging scheme. The named entity types are {Chemical, Disease}. “indomethacin” is a matched Chemical entity and “prostaglandin synthesis” is an unknown-typed high-quality phrase. Paths from Start to End marked as purple form all possible label sequences given the distant supervision</a:t>
            </a:r>
          </a:p>
        </p:txBody>
      </p:sp>
    </p:spTree>
    <p:extLst>
      <p:ext uri="{BB962C8B-B14F-4D97-AF65-F5344CB8AC3E}">
        <p14:creationId xmlns:p14="http://schemas.microsoft.com/office/powerpoint/2010/main" val="1238607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6188"/>
            <a:ext cx="11887200" cy="673979"/>
          </a:xfrm>
        </p:spPr>
        <p:txBody>
          <a:bodyPr>
            <a:normAutofit/>
          </a:bodyPr>
          <a:lstStyle/>
          <a:p>
            <a:r>
              <a:rPr lang="en-US" sz="4000" dirty="0"/>
              <a:t>A Tie-or-Break Scheme in </a:t>
            </a:r>
            <a:r>
              <a:rPr lang="en-US" sz="4000" dirty="0" err="1"/>
              <a:t>AutoNER</a:t>
            </a:r>
            <a:endParaRPr lang="en-US" sz="4000" dirty="0"/>
          </a:p>
        </p:txBody>
      </p:sp>
      <p:sp>
        <p:nvSpPr>
          <p:cNvPr id="3" name="Content Placeholder 2"/>
          <p:cNvSpPr>
            <a:spLocks noGrp="1"/>
          </p:cNvSpPr>
          <p:nvPr>
            <p:ph idx="1"/>
          </p:nvPr>
        </p:nvSpPr>
        <p:spPr>
          <a:xfrm>
            <a:off x="497454" y="1139562"/>
            <a:ext cx="10910352" cy="5405718"/>
          </a:xfrm>
        </p:spPr>
        <p:txBody>
          <a:bodyPr/>
          <a:lstStyle/>
          <a:p>
            <a:r>
              <a:rPr lang="en-US" dirty="0"/>
              <a:t>Tie or Break:  Instead of labeling each token, we choose to tag the connection between two adjacent tokens</a:t>
            </a:r>
          </a:p>
          <a:p>
            <a:pPr lvl="1"/>
            <a:r>
              <a:rPr lang="en-US" dirty="0"/>
              <a:t>For every two adjacent tokens, the connection between them is labeled as </a:t>
            </a:r>
          </a:p>
          <a:p>
            <a:pPr lvl="2"/>
            <a:r>
              <a:rPr lang="en-US" b="1" dirty="0"/>
              <a:t>Tie</a:t>
            </a:r>
            <a:r>
              <a:rPr lang="en-US" dirty="0"/>
              <a:t>, when the two tokens are matched to the same entity </a:t>
            </a:r>
          </a:p>
          <a:p>
            <a:pPr lvl="2"/>
            <a:r>
              <a:rPr lang="en-US" b="1" dirty="0"/>
              <a:t>Unknown</a:t>
            </a:r>
            <a:r>
              <a:rPr lang="en-US" dirty="0"/>
              <a:t>, if at least one of the tokens belongs to an unknown-typed high-quality phrase</a:t>
            </a:r>
          </a:p>
          <a:p>
            <a:pPr lvl="2"/>
            <a:r>
              <a:rPr lang="en-US" b="1" dirty="0"/>
              <a:t>Break</a:t>
            </a:r>
            <a:r>
              <a:rPr lang="en-US" dirty="0"/>
              <a:t>, otherwise</a:t>
            </a:r>
          </a:p>
          <a:p>
            <a:r>
              <a:rPr lang="en-US" dirty="0"/>
              <a:t>Advantage</a:t>
            </a:r>
          </a:p>
          <a:p>
            <a:pPr lvl="1"/>
            <a:r>
              <a:rPr lang="en-US" dirty="0"/>
              <a:t>Compared to multi-word entity mentions, matched unigram entity mentions are more likely to be false-positive labels</a:t>
            </a:r>
          </a:p>
          <a:p>
            <a:pPr lvl="1"/>
            <a:r>
              <a:rPr lang="en-US" dirty="0"/>
              <a:t>However, such false-positive labels will not introduce incorrect labels with the “Tie or Break” scheme, since either the unigram is a true entity mention or a false positive, it always brings two Break labels around</a:t>
            </a:r>
          </a:p>
          <a:p>
            <a:pPr lvl="1"/>
            <a:endParaRPr lang="en-US" dirty="0"/>
          </a:p>
          <a:p>
            <a:pPr lvl="1"/>
            <a:endParaRPr lang="en-US" dirty="0"/>
          </a:p>
          <a:p>
            <a:endParaRPr lang="en-US" dirty="0"/>
          </a:p>
        </p:txBody>
      </p:sp>
    </p:spTree>
    <p:extLst>
      <p:ext uri="{BB962C8B-B14F-4D97-AF65-F5344CB8AC3E}">
        <p14:creationId xmlns:p14="http://schemas.microsoft.com/office/powerpoint/2010/main" val="1589279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29107"/>
            <a:ext cx="11887200" cy="673979"/>
          </a:xfrm>
        </p:spPr>
        <p:txBody>
          <a:bodyPr/>
          <a:lstStyle/>
          <a:p>
            <a:r>
              <a:rPr lang="en-US" dirty="0" err="1"/>
              <a:t>AutoNER</a:t>
            </a:r>
            <a:r>
              <a:rPr lang="en-US" dirty="0"/>
              <a:t>: Framework</a:t>
            </a:r>
          </a:p>
        </p:txBody>
      </p:sp>
      <p:pic>
        <p:nvPicPr>
          <p:cNvPr id="4" name="Content Placeholder 3"/>
          <p:cNvPicPr>
            <a:picLocks noGrp="1" noChangeAspect="1"/>
          </p:cNvPicPr>
          <p:nvPr>
            <p:ph idx="1"/>
          </p:nvPr>
        </p:nvPicPr>
        <p:blipFill>
          <a:blip r:embed="rId2"/>
          <a:stretch>
            <a:fillRect/>
          </a:stretch>
        </p:blipFill>
        <p:spPr>
          <a:xfrm>
            <a:off x="101600" y="1929691"/>
            <a:ext cx="11887200" cy="3993460"/>
          </a:xfrm>
          <a:prstGeom prst="rect">
            <a:avLst/>
          </a:prstGeom>
        </p:spPr>
      </p:pic>
    </p:spTree>
    <p:extLst>
      <p:ext uri="{BB962C8B-B14F-4D97-AF65-F5344CB8AC3E}">
        <p14:creationId xmlns:p14="http://schemas.microsoft.com/office/powerpoint/2010/main" val="1258904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456322"/>
            <a:ext cx="11887200" cy="673979"/>
          </a:xfrm>
        </p:spPr>
        <p:txBody>
          <a:bodyPr/>
          <a:lstStyle/>
          <a:p>
            <a:r>
              <a:rPr lang="en-US" dirty="0"/>
              <a:t>Comparison—Biomedical Domain</a:t>
            </a:r>
          </a:p>
        </p:txBody>
      </p:sp>
      <p:pic>
        <p:nvPicPr>
          <p:cNvPr id="6" name="Content Placeholder 5"/>
          <p:cNvPicPr>
            <a:picLocks noGrp="1" noChangeAspect="1"/>
          </p:cNvPicPr>
          <p:nvPr>
            <p:ph idx="1"/>
          </p:nvPr>
        </p:nvPicPr>
        <p:blipFill>
          <a:blip r:embed="rId2"/>
          <a:stretch>
            <a:fillRect/>
          </a:stretch>
        </p:blipFill>
        <p:spPr>
          <a:xfrm>
            <a:off x="146852" y="1752600"/>
            <a:ext cx="11796695" cy="4675188"/>
          </a:xfrm>
          <a:prstGeom prst="rect">
            <a:avLst/>
          </a:prstGeom>
        </p:spPr>
      </p:pic>
    </p:spTree>
    <p:extLst>
      <p:ext uri="{BB962C8B-B14F-4D97-AF65-F5344CB8AC3E}">
        <p14:creationId xmlns:p14="http://schemas.microsoft.com/office/powerpoint/2010/main" val="14028396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80122"/>
            <a:ext cx="11887200" cy="673979"/>
          </a:xfrm>
        </p:spPr>
        <p:txBody>
          <a:bodyPr/>
          <a:lstStyle/>
          <a:p>
            <a:r>
              <a:rPr lang="en-US" dirty="0"/>
              <a:t>Comparison: Technical Review Domain</a:t>
            </a:r>
          </a:p>
        </p:txBody>
      </p:sp>
      <p:pic>
        <p:nvPicPr>
          <p:cNvPr id="4" name="Content Placeholder 3"/>
          <p:cNvPicPr>
            <a:picLocks noGrp="1" noChangeAspect="1"/>
          </p:cNvPicPr>
          <p:nvPr>
            <p:ph idx="1"/>
          </p:nvPr>
        </p:nvPicPr>
        <p:blipFill>
          <a:blip r:embed="rId2"/>
          <a:stretch>
            <a:fillRect/>
          </a:stretch>
        </p:blipFill>
        <p:spPr>
          <a:xfrm>
            <a:off x="101600" y="1690765"/>
            <a:ext cx="6159527" cy="4272166"/>
          </a:xfrm>
          <a:prstGeom prst="rect">
            <a:avLst/>
          </a:prstGeom>
        </p:spPr>
      </p:pic>
      <p:sp>
        <p:nvSpPr>
          <p:cNvPr id="5" name="Content Placeholder 2"/>
          <p:cNvSpPr txBox="1">
            <a:spLocks/>
          </p:cNvSpPr>
          <p:nvPr/>
        </p:nvSpPr>
        <p:spPr>
          <a:xfrm>
            <a:off x="6261127" y="1690765"/>
            <a:ext cx="5930873" cy="4675912"/>
          </a:xfrm>
          <a:prstGeom prst="rect">
            <a:avLst/>
          </a:prstGeom>
        </p:spPr>
        <p:txBody>
          <a:bodyPr vert="horz" lIns="91438" tIns="45719" rIns="91438" bIns="45719"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This dataset is from a </a:t>
            </a:r>
            <a:r>
              <a:rPr lang="en-US" dirty="0" err="1"/>
              <a:t>SemEval</a:t>
            </a:r>
            <a:r>
              <a:rPr lang="en-US" dirty="0"/>
              <a:t> challenge</a:t>
            </a:r>
          </a:p>
          <a:p>
            <a:endParaRPr lang="en-US" dirty="0"/>
          </a:p>
          <a:p>
            <a:r>
              <a:rPr lang="en-US" dirty="0" err="1"/>
              <a:t>AutoNER</a:t>
            </a:r>
            <a:r>
              <a:rPr lang="en-US" dirty="0"/>
              <a:t> outperforms the distantly supervised benchmark</a:t>
            </a:r>
          </a:p>
          <a:p>
            <a:r>
              <a:rPr lang="en-US" dirty="0"/>
              <a:t>Both </a:t>
            </a:r>
            <a:r>
              <a:rPr lang="en-US" dirty="0" err="1"/>
              <a:t>AutoNER</a:t>
            </a:r>
            <a:r>
              <a:rPr lang="en-US" dirty="0"/>
              <a:t> and Fuzzy-LSTM-CRF are better than String Match</a:t>
            </a:r>
          </a:p>
          <a:p>
            <a:r>
              <a:rPr lang="en-US" dirty="0" err="1"/>
              <a:t>AutoNER</a:t>
            </a:r>
            <a:r>
              <a:rPr lang="en-US" dirty="0"/>
              <a:t> is better than Fuzzy-LSTM-CRF</a:t>
            </a:r>
          </a:p>
          <a:p>
            <a:r>
              <a:rPr lang="en-US" dirty="0" err="1"/>
              <a:t>AutoNER</a:t>
            </a:r>
            <a:r>
              <a:rPr lang="en-US" dirty="0"/>
              <a:t> is competitive to the supervised benchmark</a:t>
            </a:r>
          </a:p>
          <a:p>
            <a:pPr lvl="1"/>
            <a:r>
              <a:rPr lang="en-US" dirty="0"/>
              <a:t>i.e., challenge winner’s solution</a:t>
            </a:r>
          </a:p>
        </p:txBody>
      </p:sp>
    </p:spTree>
    <p:extLst>
      <p:ext uri="{BB962C8B-B14F-4D97-AF65-F5344CB8AC3E}">
        <p14:creationId xmlns:p14="http://schemas.microsoft.com/office/powerpoint/2010/main" val="30283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a:p>
            <a:pPr>
              <a:lnSpc>
                <a:spcPct val="150000"/>
              </a:lnSpc>
              <a:spcAft>
                <a:spcPts val="600"/>
              </a:spcAft>
            </a:pPr>
            <a:r>
              <a:rPr lang="en-US" altLang="zh-CN" sz="2400" dirty="0"/>
              <a:t>Summary</a:t>
            </a:r>
            <a:endParaRPr lang="zh-CN" altLang="en-US" sz="2400" dirty="0"/>
          </a:p>
        </p:txBody>
      </p:sp>
      <p:sp>
        <p:nvSpPr>
          <p:cNvPr id="4" name="AutoShape 8"/>
          <p:cNvSpPr>
            <a:spLocks noChangeArrowheads="1"/>
          </p:cNvSpPr>
          <p:nvPr/>
        </p:nvSpPr>
        <p:spPr bwMode="auto">
          <a:xfrm rot="9129169">
            <a:off x="10811636" y="1653106"/>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838637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405522"/>
            <a:ext cx="11887200" cy="673979"/>
          </a:xfrm>
        </p:spPr>
        <p:txBody>
          <a:bodyPr/>
          <a:lstStyle/>
          <a:p>
            <a:r>
              <a:rPr lang="en-US" dirty="0"/>
              <a:t>Comparison—Ablation Test</a:t>
            </a:r>
          </a:p>
        </p:txBody>
      </p:sp>
      <p:pic>
        <p:nvPicPr>
          <p:cNvPr id="4" name="Content Placeholder 3"/>
          <p:cNvPicPr>
            <a:picLocks noGrp="1" noChangeAspect="1"/>
          </p:cNvPicPr>
          <p:nvPr>
            <p:ph idx="1"/>
          </p:nvPr>
        </p:nvPicPr>
        <p:blipFill>
          <a:blip r:embed="rId2"/>
          <a:stretch>
            <a:fillRect/>
          </a:stretch>
        </p:blipFill>
        <p:spPr>
          <a:xfrm>
            <a:off x="101600" y="1962158"/>
            <a:ext cx="11887200" cy="2782110"/>
          </a:xfrm>
          <a:prstGeom prst="rect">
            <a:avLst/>
          </a:prstGeom>
        </p:spPr>
      </p:pic>
      <p:sp>
        <p:nvSpPr>
          <p:cNvPr id="5" name="Content Placeholder 2"/>
          <p:cNvSpPr txBox="1">
            <a:spLocks/>
          </p:cNvSpPr>
          <p:nvPr/>
        </p:nvSpPr>
        <p:spPr>
          <a:xfrm>
            <a:off x="2837975" y="5008726"/>
            <a:ext cx="6414449" cy="1256011"/>
          </a:xfrm>
          <a:prstGeom prst="rect">
            <a:avLst/>
          </a:prstGeom>
        </p:spPr>
        <p:txBody>
          <a:bodyPr vert="horz" lIns="91438" tIns="45719" rIns="91438" bIns="45719"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Dictionary tailoring is helpful to precisions</a:t>
            </a:r>
          </a:p>
          <a:p>
            <a:r>
              <a:rPr lang="en-US" dirty="0"/>
              <a:t>Phrase mining is helpful to recalls</a:t>
            </a:r>
          </a:p>
        </p:txBody>
      </p:sp>
    </p:spTree>
    <p:extLst>
      <p:ext uri="{BB962C8B-B14F-4D97-AF65-F5344CB8AC3E}">
        <p14:creationId xmlns:p14="http://schemas.microsoft.com/office/powerpoint/2010/main" val="2192151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80122"/>
            <a:ext cx="11887200" cy="673979"/>
          </a:xfrm>
        </p:spPr>
        <p:txBody>
          <a:bodyPr/>
          <a:lstStyle/>
          <a:p>
            <a:r>
              <a:rPr lang="en-US" dirty="0"/>
              <a:t>Comparison: Size of the Raw Texts</a:t>
            </a:r>
          </a:p>
        </p:txBody>
      </p:sp>
      <p:pic>
        <p:nvPicPr>
          <p:cNvPr id="4" name="Content Placeholder 3"/>
          <p:cNvPicPr>
            <a:picLocks noGrp="1" noChangeAspect="1"/>
          </p:cNvPicPr>
          <p:nvPr>
            <p:ph idx="1"/>
          </p:nvPr>
        </p:nvPicPr>
        <p:blipFill>
          <a:blip r:embed="rId2"/>
          <a:stretch>
            <a:fillRect/>
          </a:stretch>
        </p:blipFill>
        <p:spPr>
          <a:xfrm>
            <a:off x="101600" y="1380150"/>
            <a:ext cx="11887200" cy="3673173"/>
          </a:xfrm>
          <a:prstGeom prst="rect">
            <a:avLst/>
          </a:prstGeom>
        </p:spPr>
      </p:pic>
      <p:sp>
        <p:nvSpPr>
          <p:cNvPr id="5" name="Content Placeholder 2"/>
          <p:cNvSpPr txBox="1">
            <a:spLocks/>
          </p:cNvSpPr>
          <p:nvPr/>
        </p:nvSpPr>
        <p:spPr>
          <a:xfrm>
            <a:off x="2837975" y="5396671"/>
            <a:ext cx="6414449" cy="1256011"/>
          </a:xfrm>
          <a:prstGeom prst="rect">
            <a:avLst/>
          </a:prstGeom>
        </p:spPr>
        <p:txBody>
          <a:bodyPr vert="horz" lIns="91438" tIns="45719" rIns="91438" bIns="45719" rtlCol="0">
            <a:noAutofit/>
          </a:bodyPr>
          <a:lst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r>
              <a:rPr lang="en-US" dirty="0"/>
              <a:t>More raw texts </a:t>
            </a:r>
            <a:r>
              <a:rPr lang="en-US" dirty="0">
                <a:sym typeface="Wingdings"/>
              </a:rPr>
              <a:t> Better models</a:t>
            </a:r>
          </a:p>
          <a:p>
            <a:r>
              <a:rPr lang="en-US">
                <a:sym typeface="Wingdings"/>
              </a:rPr>
              <a:t>Gold annotations help a lot</a:t>
            </a:r>
            <a:endParaRPr lang="en-US" dirty="0"/>
          </a:p>
        </p:txBody>
      </p:sp>
    </p:spTree>
    <p:extLst>
      <p:ext uri="{BB962C8B-B14F-4D97-AF65-F5344CB8AC3E}">
        <p14:creationId xmlns:p14="http://schemas.microsoft.com/office/powerpoint/2010/main" val="1415092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a:bodyPr>
          <a:lstStyle/>
          <a:p>
            <a:pPr defTabSz="1219110"/>
            <a:r>
              <a:rPr lang="en-US" altLang="zh-CN" b="1" dirty="0">
                <a:ea typeface="SimSun" panose="02010600030101010101" pitchFamily="2" charset="-122"/>
              </a:rPr>
              <a:t>Outline</a:t>
            </a:r>
            <a:endParaRPr lang="en-US" b="1" dirty="0">
              <a:solidFill>
                <a:prstClr val="black"/>
              </a:solidFill>
            </a:endParaRPr>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a:p>
            <a:pPr>
              <a:lnSpc>
                <a:spcPct val="150000"/>
              </a:lnSpc>
              <a:spcAft>
                <a:spcPts val="600"/>
              </a:spcAft>
            </a:pPr>
            <a:r>
              <a:rPr lang="en-US" altLang="zh-CN" sz="2400" dirty="0"/>
              <a:t>Summary</a:t>
            </a:r>
            <a:endParaRPr lang="zh-CN" altLang="en-US" sz="2400" dirty="0"/>
          </a:p>
        </p:txBody>
      </p:sp>
      <p:sp>
        <p:nvSpPr>
          <p:cNvPr id="4" name="AutoShape 8"/>
          <p:cNvSpPr>
            <a:spLocks noChangeArrowheads="1"/>
          </p:cNvSpPr>
          <p:nvPr/>
        </p:nvSpPr>
        <p:spPr bwMode="auto">
          <a:xfrm rot="9129169">
            <a:off x="2572708" y="6064948"/>
            <a:ext cx="3810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ln>
            <a:headEnd/>
            <a:tailEnd/>
          </a:ln>
        </p:spPr>
        <p:style>
          <a:lnRef idx="2">
            <a:schemeClr val="accent2"/>
          </a:lnRef>
          <a:fillRef idx="1">
            <a:schemeClr val="lt1"/>
          </a:fillRef>
          <a:effectRef idx="0">
            <a:schemeClr val="accent2"/>
          </a:effectRef>
          <a:fontRef idx="minor">
            <a:schemeClr val="dk1"/>
          </a:fontRef>
        </p:style>
        <p:txBody>
          <a:bodyPr rot="10800000" wrap="none" anchor="ctr"/>
          <a:lstStyle/>
          <a:p>
            <a:pPr defTabSz="914400" fontAlgn="base">
              <a:spcBef>
                <a:spcPct val="0"/>
              </a:spcBef>
              <a:spcAft>
                <a:spcPct val="0"/>
              </a:spcAft>
              <a:defRPr/>
            </a:pPr>
            <a:endParaRPr lang="en-US" sz="2800" b="1" dirty="0">
              <a:ln w="18000">
                <a:solidFill>
                  <a:srgbClr val="C0504D">
                    <a:satMod val="140000"/>
                  </a:srgbClr>
                </a:solidFill>
                <a:prstDash val="solid"/>
                <a:miter lim="800000"/>
              </a:ln>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path path="circle">
                  <a:fillToRect l="100000" b="100000"/>
                </a:path>
                <a:tileRect t="-100000" r="-100000"/>
              </a:gra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3785026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725" y="145937"/>
            <a:ext cx="12488779" cy="738909"/>
          </a:xfrm>
        </p:spPr>
        <p:txBody>
          <a:bodyPr>
            <a:normAutofit fontScale="90000"/>
          </a:bodyPr>
          <a:lstStyle/>
          <a:p>
            <a:pPr>
              <a:lnSpc>
                <a:spcPct val="150000"/>
              </a:lnSpc>
              <a:spcAft>
                <a:spcPts val="600"/>
              </a:spcAft>
            </a:pPr>
            <a:r>
              <a:rPr lang="en-US" altLang="zh-CN" dirty="0"/>
              <a:t>Summary</a:t>
            </a:r>
            <a:endParaRPr lang="zh-CN" altLang="en-US" dirty="0"/>
          </a:p>
        </p:txBody>
      </p:sp>
      <p:sp>
        <p:nvSpPr>
          <p:cNvPr id="3" name="Content Placeholder 2"/>
          <p:cNvSpPr>
            <a:spLocks noGrp="1"/>
          </p:cNvSpPr>
          <p:nvPr>
            <p:ph idx="1"/>
          </p:nvPr>
        </p:nvSpPr>
        <p:spPr>
          <a:xfrm>
            <a:off x="583330" y="1017306"/>
            <a:ext cx="11025339" cy="5694757"/>
          </a:xfrm>
        </p:spPr>
        <p:txBody>
          <a:bodyPr/>
          <a:lstStyle/>
          <a:p>
            <a:pPr>
              <a:lnSpc>
                <a:spcPct val="150000"/>
              </a:lnSpc>
            </a:pPr>
            <a:r>
              <a:rPr lang="en-US" sz="2400" dirty="0"/>
              <a:t>Information Extraction: A Brief Introduction</a:t>
            </a:r>
          </a:p>
          <a:p>
            <a:pPr>
              <a:lnSpc>
                <a:spcPct val="150000"/>
              </a:lnSpc>
            </a:pPr>
            <a:r>
              <a:rPr lang="en-US" sz="2400" dirty="0"/>
              <a:t>Named Entity Recognition I: </a:t>
            </a:r>
            <a:r>
              <a:rPr lang="en-US" altLang="en-US" sz="2400" dirty="0"/>
              <a:t>Handcrafted Features + Human Annotations</a:t>
            </a:r>
          </a:p>
          <a:p>
            <a:pPr lvl="1">
              <a:lnSpc>
                <a:spcPct val="150000"/>
              </a:lnSpc>
            </a:pPr>
            <a:r>
              <a:rPr lang="en-US" sz="2400" dirty="0"/>
              <a:t>Rule-based and Classical Supervised Approaches</a:t>
            </a:r>
          </a:p>
          <a:p>
            <a:pPr>
              <a:lnSpc>
                <a:spcPct val="150000"/>
              </a:lnSpc>
            </a:pPr>
            <a:r>
              <a:rPr lang="en-US" sz="2400" dirty="0"/>
              <a:t>Named Entity Recognition II: </a:t>
            </a:r>
            <a:r>
              <a:rPr lang="en-US" altLang="en-US" sz="2400" dirty="0"/>
              <a:t>Automated Features + Human Annotations</a:t>
            </a:r>
          </a:p>
          <a:p>
            <a:pPr lvl="1">
              <a:lnSpc>
                <a:spcPct val="150000"/>
              </a:lnSpc>
            </a:pPr>
            <a:r>
              <a:rPr lang="en-US" sz="2400" dirty="0"/>
              <a:t>Language Model-Based Supervised Approaches</a:t>
            </a:r>
            <a:endParaRPr lang="en-US" altLang="en-US" sz="2400" dirty="0"/>
          </a:p>
          <a:p>
            <a:pPr>
              <a:lnSpc>
                <a:spcPct val="150000"/>
              </a:lnSpc>
            </a:pPr>
            <a:r>
              <a:rPr lang="en-US" sz="2400" dirty="0"/>
              <a:t>Named Entity Recognition III: </a:t>
            </a:r>
            <a:r>
              <a:rPr lang="en-US" altLang="en-US" sz="2400" dirty="0"/>
              <a:t>Automated Features + Distant Annotations</a:t>
            </a:r>
          </a:p>
          <a:p>
            <a:pPr lvl="1">
              <a:lnSpc>
                <a:spcPct val="150000"/>
              </a:lnSpc>
            </a:pPr>
            <a:r>
              <a:rPr lang="en-US" sz="2400" dirty="0"/>
              <a:t>Weakly or Distantly Supervised Approaches for Entity Recognition and Typing</a:t>
            </a:r>
          </a:p>
          <a:p>
            <a:pPr lvl="2">
              <a:lnSpc>
                <a:spcPct val="150000"/>
              </a:lnSpc>
            </a:pPr>
            <a:r>
              <a:rPr lang="en-US" sz="2400" dirty="0" err="1"/>
              <a:t>ClusType</a:t>
            </a:r>
            <a:r>
              <a:rPr lang="en-US" sz="2400" dirty="0"/>
              <a:t> + </a:t>
            </a:r>
            <a:r>
              <a:rPr lang="en-US" sz="2400" dirty="0" err="1"/>
              <a:t>CoType</a:t>
            </a:r>
            <a:endParaRPr lang="en-US" sz="2400" dirty="0"/>
          </a:p>
          <a:p>
            <a:pPr lvl="1">
              <a:lnSpc>
                <a:spcPct val="150000"/>
              </a:lnSpc>
            </a:pPr>
            <a:r>
              <a:rPr lang="en-US" sz="2400" dirty="0"/>
              <a:t>Distantly supervised neural network approach: </a:t>
            </a:r>
            <a:r>
              <a:rPr lang="en-US" altLang="zh-CN" sz="2400" dirty="0" err="1">
                <a:solidFill>
                  <a:srgbClr val="000000"/>
                </a:solidFill>
              </a:rPr>
              <a:t>AutoNER</a:t>
            </a:r>
            <a:r>
              <a:rPr lang="en-US" altLang="zh-CN" sz="2400" dirty="0">
                <a:solidFill>
                  <a:srgbClr val="000000"/>
                </a:solidFill>
              </a:rPr>
              <a:t> </a:t>
            </a:r>
            <a:endParaRPr lang="en-US" altLang="en-US" sz="2400" dirty="0"/>
          </a:p>
        </p:txBody>
      </p:sp>
    </p:spTree>
    <p:extLst>
      <p:ext uri="{BB962C8B-B14F-4D97-AF65-F5344CB8AC3E}">
        <p14:creationId xmlns:p14="http://schemas.microsoft.com/office/powerpoint/2010/main" val="2986180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854" y="378691"/>
            <a:ext cx="9144000" cy="548640"/>
          </a:xfrm>
        </p:spPr>
        <p:txBody>
          <a:bodyPr>
            <a:noAutofit/>
          </a:bodyPr>
          <a:lstStyle/>
          <a:p>
            <a:r>
              <a:rPr lang="en-US" dirty="0"/>
              <a:t>References (I)</a:t>
            </a:r>
          </a:p>
        </p:txBody>
      </p:sp>
      <p:sp>
        <p:nvSpPr>
          <p:cNvPr id="3" name="Content Placeholder 2"/>
          <p:cNvSpPr>
            <a:spLocks noGrp="1"/>
          </p:cNvSpPr>
          <p:nvPr>
            <p:ph idx="1"/>
          </p:nvPr>
        </p:nvSpPr>
        <p:spPr>
          <a:xfrm>
            <a:off x="544946" y="1143135"/>
            <a:ext cx="10945091" cy="5526605"/>
          </a:xfrm>
        </p:spPr>
        <p:txBody>
          <a:bodyPr>
            <a:noAutofit/>
          </a:bodyPr>
          <a:lstStyle/>
          <a:p>
            <a:r>
              <a:rPr lang="en-US" sz="1800" dirty="0"/>
              <a:t>Alan </a:t>
            </a:r>
            <a:r>
              <a:rPr lang="en-US" sz="1800" dirty="0" err="1"/>
              <a:t>Akbik</a:t>
            </a:r>
            <a:r>
              <a:rPr lang="en-US" sz="1800" dirty="0"/>
              <a:t>, Duncan Blythe, and Roland </a:t>
            </a:r>
            <a:r>
              <a:rPr lang="en-US" sz="1800" dirty="0" err="1"/>
              <a:t>Vollgraf</a:t>
            </a:r>
            <a:r>
              <a:rPr lang="en-US" sz="1800" dirty="0"/>
              <a:t>. "Contextual String Embeddings for Sequence Labeling." In COLING 2018 </a:t>
            </a:r>
          </a:p>
          <a:p>
            <a:r>
              <a:rPr lang="en-US" sz="1800" dirty="0"/>
              <a:t>Jenny Rose Finkel, Trond </a:t>
            </a:r>
            <a:r>
              <a:rPr lang="en-US" sz="1800" dirty="0" err="1"/>
              <a:t>Grenager</a:t>
            </a:r>
            <a:r>
              <a:rPr lang="en-US" sz="1800" dirty="0"/>
              <a:t>, and Christopher Manning. Incorporating Non-local Information into Information Extraction Systems by Gibbs Sampling. ACL 2005</a:t>
            </a:r>
          </a:p>
          <a:p>
            <a:r>
              <a:rPr lang="en-US" sz="1800" b="1" dirty="0"/>
              <a:t>Jason Fries</a:t>
            </a:r>
            <a:r>
              <a:rPr lang="en-US" sz="1800" dirty="0"/>
              <a:t>, Sen Wu, Alex Ratner, and Christopher </a:t>
            </a:r>
            <a:r>
              <a:rPr lang="en-US" sz="1800" dirty="0" err="1"/>
              <a:t>Ré</a:t>
            </a:r>
            <a:r>
              <a:rPr lang="en-US" sz="1800" dirty="0"/>
              <a:t>. "</a:t>
            </a:r>
            <a:r>
              <a:rPr lang="en-US" sz="1800" dirty="0" err="1"/>
              <a:t>SwellShark</a:t>
            </a:r>
            <a:r>
              <a:rPr lang="en-US" sz="1800" dirty="0"/>
              <a:t>: A Generative Model for Biomedical Named Entity Recognition without Labeled Data." </a:t>
            </a:r>
            <a:r>
              <a:rPr lang="en-US" sz="1800" dirty="0" err="1"/>
              <a:t>arXiv</a:t>
            </a:r>
            <a:r>
              <a:rPr lang="en-US" sz="1800" dirty="0"/>
              <a:t> preprint arXiv:1704.06360 (2017)</a:t>
            </a:r>
          </a:p>
          <a:p>
            <a:r>
              <a:rPr lang="en-US" sz="1800" dirty="0">
                <a:solidFill>
                  <a:srgbClr val="000000"/>
                </a:solidFill>
              </a:rPr>
              <a:t>L. </a:t>
            </a:r>
            <a:r>
              <a:rPr lang="en-US" sz="1800" dirty="0" err="1">
                <a:solidFill>
                  <a:srgbClr val="000000"/>
                </a:solidFill>
              </a:rPr>
              <a:t>Gal´arraga</a:t>
            </a:r>
            <a:r>
              <a:rPr lang="en-US" sz="1800" dirty="0">
                <a:solidFill>
                  <a:srgbClr val="000000"/>
                </a:solidFill>
              </a:rPr>
              <a:t>, G. </a:t>
            </a:r>
            <a:r>
              <a:rPr lang="en-US" sz="1800" dirty="0" err="1">
                <a:solidFill>
                  <a:srgbClr val="000000"/>
                </a:solidFill>
              </a:rPr>
              <a:t>Heitz</a:t>
            </a:r>
            <a:r>
              <a:rPr lang="en-US" sz="1800" dirty="0">
                <a:solidFill>
                  <a:srgbClr val="000000"/>
                </a:solidFill>
              </a:rPr>
              <a:t>, K. Murphy, and F. M. </a:t>
            </a:r>
            <a:r>
              <a:rPr lang="en-US" sz="1800" dirty="0" err="1">
                <a:solidFill>
                  <a:srgbClr val="000000"/>
                </a:solidFill>
              </a:rPr>
              <a:t>Suchanek</a:t>
            </a:r>
            <a:r>
              <a:rPr lang="en-US" sz="1800" dirty="0">
                <a:solidFill>
                  <a:srgbClr val="000000"/>
                </a:solidFill>
              </a:rPr>
              <a:t>. Canonicalizing open knowledge bases. CIKM’14</a:t>
            </a:r>
            <a:endParaRPr lang="en-US" sz="1800" dirty="0"/>
          </a:p>
          <a:p>
            <a:r>
              <a:rPr lang="en-US" sz="1800" b="1" dirty="0"/>
              <a:t>Athanasios Giannakopoulos</a:t>
            </a:r>
            <a:r>
              <a:rPr lang="en-US" sz="1800" dirty="0"/>
              <a:t>, </a:t>
            </a:r>
            <a:r>
              <a:rPr lang="en-US" sz="1800" dirty="0" err="1"/>
              <a:t>Claudiu</a:t>
            </a:r>
            <a:r>
              <a:rPr lang="en-US" sz="1800" dirty="0"/>
              <a:t> </a:t>
            </a:r>
            <a:r>
              <a:rPr lang="en-US" sz="1800" dirty="0" err="1"/>
              <a:t>Musat</a:t>
            </a:r>
            <a:r>
              <a:rPr lang="en-US" sz="1800" dirty="0"/>
              <a:t>, </a:t>
            </a:r>
            <a:r>
              <a:rPr lang="en-US" sz="1800" dirty="0" err="1"/>
              <a:t>Andreea</a:t>
            </a:r>
            <a:r>
              <a:rPr lang="en-US" sz="1800" dirty="0"/>
              <a:t> </a:t>
            </a:r>
            <a:r>
              <a:rPr lang="en-US" sz="1800" dirty="0" err="1"/>
              <a:t>Hossmann</a:t>
            </a:r>
            <a:r>
              <a:rPr lang="en-US" sz="1800" dirty="0"/>
              <a:t>, and Michael </a:t>
            </a:r>
            <a:r>
              <a:rPr lang="en-US" sz="1800" dirty="0" err="1"/>
              <a:t>Baeriswyl</a:t>
            </a:r>
            <a:r>
              <a:rPr lang="en-US" sz="1800" dirty="0"/>
              <a:t>. "Unsupervised Aspect Term Extraction with B-LSTM &amp; CRF using Automatically Labelled Datasets." In Proceedings of the 8th Workshop on Computational Approaches to Subjectivity, Sentiment and Social Media Analysis, 2017</a:t>
            </a:r>
          </a:p>
          <a:p>
            <a:pPr defTabSz="457178"/>
            <a:r>
              <a:rPr lang="en-US" sz="1800" dirty="0">
                <a:solidFill>
                  <a:srgbClr val="000000"/>
                </a:solidFill>
              </a:rPr>
              <a:t>S. Gupta and C. D. Manning. Improved pattern learning for bootstrapped entity extraction. CONLL’14   </a:t>
            </a:r>
          </a:p>
          <a:p>
            <a:pPr defTabSz="457178"/>
            <a:r>
              <a:rPr lang="en-US" sz="1800" dirty="0">
                <a:solidFill>
                  <a:srgbClr val="000000"/>
                </a:solidFill>
              </a:rPr>
              <a:t>Z. </a:t>
            </a:r>
            <a:r>
              <a:rPr lang="en-US" sz="1800" dirty="0" err="1">
                <a:solidFill>
                  <a:srgbClr val="000000"/>
                </a:solidFill>
              </a:rPr>
              <a:t>Kozareva</a:t>
            </a:r>
            <a:r>
              <a:rPr lang="en-US" sz="1800" dirty="0">
                <a:solidFill>
                  <a:srgbClr val="000000"/>
                </a:solidFill>
              </a:rPr>
              <a:t> and E. </a:t>
            </a:r>
            <a:r>
              <a:rPr lang="en-US" sz="1800" dirty="0" err="1">
                <a:solidFill>
                  <a:srgbClr val="000000"/>
                </a:solidFill>
              </a:rPr>
              <a:t>Hovy</a:t>
            </a:r>
            <a:r>
              <a:rPr lang="en-US" sz="1800" dirty="0">
                <a:solidFill>
                  <a:srgbClr val="000000"/>
                </a:solidFill>
              </a:rPr>
              <a:t>. Not all seeds are equal: Measuring the quality of text mining seeds. NAACL’10</a:t>
            </a:r>
          </a:p>
          <a:p>
            <a:pPr defTabSz="457178"/>
            <a:r>
              <a:rPr lang="en-US" sz="1800" dirty="0">
                <a:solidFill>
                  <a:srgbClr val="000000"/>
                </a:solidFill>
              </a:rPr>
              <a:t>H. Huang, Y. Cao, X. Huang, H. Ji and C. Lin. Collective Tweet </a:t>
            </a:r>
            <a:r>
              <a:rPr lang="en-US" sz="1800" dirty="0" err="1">
                <a:solidFill>
                  <a:srgbClr val="000000"/>
                </a:solidFill>
              </a:rPr>
              <a:t>Wikification</a:t>
            </a:r>
            <a:r>
              <a:rPr lang="en-US" sz="1800" dirty="0">
                <a:solidFill>
                  <a:srgbClr val="000000"/>
                </a:solidFill>
              </a:rPr>
              <a:t> based on Semi-supervised Graph Regularization. ACL’14</a:t>
            </a:r>
          </a:p>
          <a:p>
            <a:pPr defTabSz="457178"/>
            <a:r>
              <a:rPr lang="en-US" sz="1800" dirty="0">
                <a:solidFill>
                  <a:srgbClr val="000000"/>
                </a:solidFill>
              </a:rPr>
              <a:t>R. Huang and E. </a:t>
            </a:r>
            <a:r>
              <a:rPr lang="en-US" sz="1800" dirty="0" err="1">
                <a:solidFill>
                  <a:srgbClr val="000000"/>
                </a:solidFill>
              </a:rPr>
              <a:t>Riloff</a:t>
            </a:r>
            <a:r>
              <a:rPr lang="en-US" sz="1800" dirty="0">
                <a:solidFill>
                  <a:srgbClr val="000000"/>
                </a:solidFill>
              </a:rPr>
              <a:t>. Inducing domain-specific semantic class taggers from (almost) nothing. ACL’10 </a:t>
            </a:r>
          </a:p>
          <a:p>
            <a:r>
              <a:rPr lang="en-US" sz="1800" dirty="0"/>
              <a:t>Guillaume </a:t>
            </a:r>
            <a:r>
              <a:rPr lang="en-US" sz="1800" dirty="0" err="1"/>
              <a:t>Lample</a:t>
            </a:r>
            <a:r>
              <a:rPr lang="en-US" sz="1800" dirty="0"/>
              <a:t>, Miguel Ballesteros, Sandeep Subramanian, Kazuya Kawakami, and Chris Dyer. "Neural Architectures for Named Entity Recognition." In Proceedings of NAACL-HLT, 2016</a:t>
            </a:r>
          </a:p>
        </p:txBody>
      </p:sp>
    </p:spTree>
    <p:extLst>
      <p:ext uri="{BB962C8B-B14F-4D97-AF65-F5344CB8AC3E}">
        <p14:creationId xmlns:p14="http://schemas.microsoft.com/office/powerpoint/2010/main" val="12478224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854" y="378691"/>
            <a:ext cx="9144000" cy="548640"/>
          </a:xfrm>
        </p:spPr>
        <p:txBody>
          <a:bodyPr>
            <a:noAutofit/>
          </a:bodyPr>
          <a:lstStyle/>
          <a:p>
            <a:r>
              <a:rPr lang="en-US" dirty="0"/>
              <a:t>References (2)</a:t>
            </a:r>
          </a:p>
        </p:txBody>
      </p:sp>
      <p:sp>
        <p:nvSpPr>
          <p:cNvPr id="3" name="Content Placeholder 2"/>
          <p:cNvSpPr>
            <a:spLocks noGrp="1"/>
          </p:cNvSpPr>
          <p:nvPr>
            <p:ph idx="1"/>
          </p:nvPr>
        </p:nvSpPr>
        <p:spPr>
          <a:xfrm>
            <a:off x="544946" y="1210235"/>
            <a:ext cx="10945091" cy="5486399"/>
          </a:xfrm>
        </p:spPr>
        <p:txBody>
          <a:bodyPr>
            <a:noAutofit/>
          </a:bodyPr>
          <a:lstStyle/>
          <a:p>
            <a:r>
              <a:rPr lang="en-US" sz="1800" dirty="0">
                <a:solidFill>
                  <a:srgbClr val="000000"/>
                </a:solidFill>
              </a:rPr>
              <a:t>T. Lin, O. Etzioni, et al. No noun phrase left behind: detecting and typing </a:t>
            </a:r>
            <a:r>
              <a:rPr lang="en-US" sz="1800" dirty="0" err="1">
                <a:solidFill>
                  <a:srgbClr val="000000"/>
                </a:solidFill>
              </a:rPr>
              <a:t>unlinkable</a:t>
            </a:r>
            <a:r>
              <a:rPr lang="en-US" sz="1800" dirty="0">
                <a:solidFill>
                  <a:srgbClr val="000000"/>
                </a:solidFill>
              </a:rPr>
              <a:t> entities. EMNLP’12</a:t>
            </a:r>
            <a:endParaRPr lang="en-US" sz="1800" dirty="0"/>
          </a:p>
          <a:p>
            <a:r>
              <a:rPr lang="en-US" sz="1800" dirty="0">
                <a:solidFill>
                  <a:srgbClr val="000000"/>
                </a:solidFill>
              </a:rPr>
              <a:t>X. Ling and D. S. Weld. Fine-grained entity recognition. AAAI’12</a:t>
            </a:r>
            <a:endParaRPr lang="en-US" sz="1800" dirty="0"/>
          </a:p>
          <a:p>
            <a:r>
              <a:rPr lang="en-US" sz="1800" dirty="0"/>
              <a:t>Liyuan Liu, Xiang Ren, </a:t>
            </a:r>
            <a:r>
              <a:rPr lang="en-US" sz="1800" dirty="0" err="1"/>
              <a:t>Jingbo</a:t>
            </a:r>
            <a:r>
              <a:rPr lang="en-US" sz="1800" dirty="0"/>
              <a:t> Shang, </a:t>
            </a:r>
            <a:r>
              <a:rPr lang="en-US" sz="1800" dirty="0" err="1"/>
              <a:t>Xiaotao</a:t>
            </a:r>
            <a:r>
              <a:rPr lang="en-US" sz="1800" dirty="0"/>
              <a:t> Gu, Jian Peng and Jiawei Han, "Efficient Contextualized Representation: Language Model Pruning for Sequence Labeling", in EMNLP’18</a:t>
            </a:r>
          </a:p>
          <a:p>
            <a:r>
              <a:rPr lang="en-US" sz="1800" b="1" dirty="0"/>
              <a:t>Liyuan Liu, </a:t>
            </a:r>
            <a:r>
              <a:rPr lang="en-US" sz="1800" b="1" dirty="0" err="1"/>
              <a:t>Jingbo</a:t>
            </a:r>
            <a:r>
              <a:rPr lang="en-US" sz="1800" b="1" dirty="0"/>
              <a:t> Shang, Frank Xu, Xiang Ren, Huan </a:t>
            </a:r>
            <a:r>
              <a:rPr lang="en-US" sz="1800" b="1" dirty="0" err="1"/>
              <a:t>Gui</a:t>
            </a:r>
            <a:r>
              <a:rPr lang="en-US" sz="1800" b="1" dirty="0"/>
              <a:t>, Jian Peng and Jiawei Han, "Empower Sequence Labeling with Task-Aware Neural Language Model", in AAAI'18</a:t>
            </a:r>
          </a:p>
          <a:p>
            <a:r>
              <a:rPr lang="en-US" sz="1800" b="1" dirty="0"/>
              <a:t>Ma and Eduard </a:t>
            </a:r>
            <a:r>
              <a:rPr lang="en-US" sz="1800" b="1" dirty="0" err="1"/>
              <a:t>Hovy</a:t>
            </a:r>
            <a:r>
              <a:rPr lang="en-US" sz="1800" dirty="0"/>
              <a:t>. "End-to-end Sequence Labeling via Bi-directional LSTM-CNNs-CRF." In ACL’16</a:t>
            </a:r>
          </a:p>
          <a:p>
            <a:pPr defTabSz="457178"/>
            <a:r>
              <a:rPr lang="en-US" sz="1800" dirty="0">
                <a:solidFill>
                  <a:srgbClr val="000000"/>
                </a:solidFill>
              </a:rPr>
              <a:t>N. </a:t>
            </a:r>
            <a:r>
              <a:rPr lang="en-US" sz="1800" dirty="0" err="1">
                <a:solidFill>
                  <a:srgbClr val="000000"/>
                </a:solidFill>
              </a:rPr>
              <a:t>Nakashole</a:t>
            </a:r>
            <a:r>
              <a:rPr lang="en-US" sz="1800" dirty="0">
                <a:solidFill>
                  <a:srgbClr val="000000"/>
                </a:solidFill>
              </a:rPr>
              <a:t>, T. </a:t>
            </a:r>
            <a:r>
              <a:rPr lang="en-US" sz="1800" dirty="0" err="1">
                <a:solidFill>
                  <a:srgbClr val="000000"/>
                </a:solidFill>
              </a:rPr>
              <a:t>Tylenda</a:t>
            </a:r>
            <a:r>
              <a:rPr lang="en-US" sz="1800" dirty="0">
                <a:solidFill>
                  <a:srgbClr val="000000"/>
                </a:solidFill>
              </a:rPr>
              <a:t>, and G. </a:t>
            </a:r>
            <a:r>
              <a:rPr lang="en-US" sz="1800" dirty="0" err="1">
                <a:solidFill>
                  <a:srgbClr val="000000"/>
                </a:solidFill>
              </a:rPr>
              <a:t>Weikum</a:t>
            </a:r>
            <a:r>
              <a:rPr lang="en-US" sz="1800" dirty="0">
                <a:solidFill>
                  <a:srgbClr val="000000"/>
                </a:solidFill>
              </a:rPr>
              <a:t>. Fine-grained semantic typing of emerging entities. ACL’13</a:t>
            </a:r>
            <a:endParaRPr lang="en-US" sz="1800" dirty="0"/>
          </a:p>
          <a:p>
            <a:r>
              <a:rPr lang="en-US" sz="1800" dirty="0"/>
              <a:t>Matthew Peters, Mark Neumann, Mohit </a:t>
            </a:r>
            <a:r>
              <a:rPr lang="en-US" sz="1800" dirty="0" err="1"/>
              <a:t>Iyyer</a:t>
            </a:r>
            <a:r>
              <a:rPr lang="en-US" sz="1800" dirty="0"/>
              <a:t>, Matt Gardner, Christopher Clark, Kenton Lee, and Luke </a:t>
            </a:r>
            <a:r>
              <a:rPr lang="en-US" sz="1800" dirty="0" err="1"/>
              <a:t>Zettlemoyer</a:t>
            </a:r>
            <a:r>
              <a:rPr lang="en-US" sz="1800" dirty="0"/>
              <a:t>. "Deep Contextualized Word Representations." In NAACL-HLT’18</a:t>
            </a:r>
          </a:p>
          <a:p>
            <a:r>
              <a:rPr lang="en-US" sz="1800" dirty="0"/>
              <a:t>Lev </a:t>
            </a:r>
            <a:r>
              <a:rPr lang="en-US" sz="1800" dirty="0" err="1"/>
              <a:t>Ratinov</a:t>
            </a:r>
            <a:r>
              <a:rPr lang="en-US" sz="1800" dirty="0"/>
              <a:t> and Dan Roth. "Design challenges and misconceptions in named entity recognition." In Proceedings of the Thirteenth Conference on Computational Natural Language Learning, pp. 147-155, 2009</a:t>
            </a:r>
          </a:p>
          <a:p>
            <a:r>
              <a:rPr lang="en-US" sz="1800" dirty="0"/>
              <a:t>Nils Reimers and Iryna </a:t>
            </a:r>
            <a:r>
              <a:rPr lang="en-US" sz="1800" dirty="0" err="1"/>
              <a:t>Gurevych</a:t>
            </a:r>
            <a:r>
              <a:rPr lang="en-US" sz="1800" dirty="0"/>
              <a:t>. "Reporting Score Distributions Makes a Difference: Performance Study of LSTM-networks for Sequence Tagging." In EMNLP’17</a:t>
            </a:r>
          </a:p>
          <a:p>
            <a:r>
              <a:rPr lang="en-US" sz="1800" dirty="0"/>
              <a:t>Xiang Ren, Ahmed El-</a:t>
            </a:r>
            <a:r>
              <a:rPr lang="en-US" sz="1800" dirty="0" err="1"/>
              <a:t>Kishky</a:t>
            </a:r>
            <a:r>
              <a:rPr lang="en-US" sz="1800" dirty="0"/>
              <a:t>, Chi Wang, </a:t>
            </a:r>
            <a:r>
              <a:rPr lang="en-US" sz="1800" dirty="0" err="1"/>
              <a:t>Fangbo</a:t>
            </a:r>
            <a:r>
              <a:rPr lang="en-US" sz="1800" dirty="0"/>
              <a:t> Tao, Clare R. Voss, Heng Ji, Jiawei Han, "</a:t>
            </a:r>
            <a:r>
              <a:rPr lang="en-US" sz="1800" dirty="0" err="1">
                <a:hlinkClick r:id="rId2"/>
              </a:rPr>
              <a:t>ClusType</a:t>
            </a:r>
            <a:r>
              <a:rPr lang="en-US" sz="1800" dirty="0">
                <a:hlinkClick r:id="rId2"/>
              </a:rPr>
              <a:t>: Effective Entity Recognition and Typing by Relation Phrase-Based Clustering</a:t>
            </a:r>
            <a:r>
              <a:rPr lang="en-US" sz="1800" dirty="0"/>
              <a:t>", in Proc. of 2015 ACM SIGKDD Int. Conf. on Knowledge Discovery and Data Mining (KDD'15), Sydney, Australia, Aug. 2015</a:t>
            </a:r>
            <a:endParaRPr lang="en-US" sz="1800" b="1" dirty="0">
              <a:solidFill>
                <a:srgbClr val="000000"/>
              </a:solidFill>
            </a:endParaRPr>
          </a:p>
        </p:txBody>
      </p:sp>
    </p:spTree>
    <p:extLst>
      <p:ext uri="{BB962C8B-B14F-4D97-AF65-F5344CB8AC3E}">
        <p14:creationId xmlns:p14="http://schemas.microsoft.com/office/powerpoint/2010/main" val="16831111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09600" y="381000"/>
            <a:ext cx="10972800" cy="609600"/>
          </a:xfrm>
        </p:spPr>
        <p:txBody>
          <a:bodyPr>
            <a:normAutofit fontScale="90000"/>
          </a:bodyPr>
          <a:lstStyle/>
          <a:p>
            <a:r>
              <a:rPr lang="en-US" altLang="zh-CN" b="1" dirty="0"/>
              <a:t>References (3)</a:t>
            </a:r>
            <a:endParaRPr lang="en-US" altLang="en-US" b="1" dirty="0"/>
          </a:p>
        </p:txBody>
      </p:sp>
      <p:sp>
        <p:nvSpPr>
          <p:cNvPr id="46083" name="Content Placeholder 6"/>
          <p:cNvSpPr txBox="1">
            <a:spLocks/>
          </p:cNvSpPr>
          <p:nvPr/>
        </p:nvSpPr>
        <p:spPr bwMode="auto">
          <a:xfrm>
            <a:off x="512618" y="1147354"/>
            <a:ext cx="11194473" cy="548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60000"/>
              <a:buFont typeface="Wingdings" pitchFamily="2" charset="2"/>
              <a:buChar char="n"/>
              <a:defRPr sz="2400">
                <a:solidFill>
                  <a:schemeClr val="tx1"/>
                </a:solidFill>
                <a:latin typeface="Calibri" pitchFamily="34" charset="0"/>
              </a:defRPr>
            </a:lvl1pPr>
            <a:lvl2pPr marL="742950" indent="-285750" eaLnBrk="0" hangingPunct="0">
              <a:spcBef>
                <a:spcPct val="20000"/>
              </a:spcBef>
              <a:buClr>
                <a:schemeClr val="hlink"/>
              </a:buClr>
              <a:buSzPct val="55000"/>
              <a:buFont typeface="Wingdings" pitchFamily="2" charset="2"/>
              <a:buChar char="n"/>
              <a:defRPr sz="2400">
                <a:solidFill>
                  <a:schemeClr val="tx1"/>
                </a:solidFill>
                <a:latin typeface="Calibri"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Calibri" pitchFamily="34" charset="0"/>
              </a:defRPr>
            </a:lvl3pPr>
            <a:lvl4pPr marL="1600200" indent="-228600" eaLnBrk="0" hangingPunct="0">
              <a:spcBef>
                <a:spcPct val="20000"/>
              </a:spcBef>
              <a:buClr>
                <a:schemeClr val="accent2"/>
              </a:buClr>
              <a:buSzPct val="55000"/>
              <a:buFont typeface="Wingdings" pitchFamily="2" charset="2"/>
              <a:buChar char="n"/>
              <a:defRPr sz="2400">
                <a:solidFill>
                  <a:schemeClr val="tx1"/>
                </a:solidFill>
                <a:latin typeface="Calibri" pitchFamily="34" charset="0"/>
              </a:defRPr>
            </a:lvl4pPr>
            <a:lvl5pPr marL="2057400" indent="-228600" eaLnBrk="0" hangingPunct="0">
              <a:spcBef>
                <a:spcPct val="20000"/>
              </a:spcBef>
              <a:buClr>
                <a:schemeClr val="accent1"/>
              </a:buClr>
              <a:buSzPct val="50000"/>
              <a:buFont typeface="Wingdings" pitchFamily="2" charset="2"/>
              <a:buChar char="n"/>
              <a:defRPr sz="2400">
                <a:solidFill>
                  <a:schemeClr val="tx1"/>
                </a:solidFill>
                <a:latin typeface="Calibri"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400">
                <a:solidFill>
                  <a:schemeClr val="tx1"/>
                </a:solidFill>
                <a:latin typeface="Calibri" pitchFamily="34" charset="0"/>
              </a:defRPr>
            </a:lvl9pPr>
          </a:lstStyle>
          <a:p>
            <a:pPr defTabSz="457178">
              <a:spcBef>
                <a:spcPts val="0"/>
              </a:spcBef>
              <a:buClr>
                <a:srgbClr val="0000CC"/>
              </a:buClr>
              <a:buSzPct val="80000"/>
              <a:buFont typeface="Wingdings" pitchFamily="2" charset="2"/>
              <a:buChar char="q"/>
            </a:pPr>
            <a:r>
              <a:rPr lang="en-US" sz="1800" b="1" dirty="0"/>
              <a:t>Xiang Ren, </a:t>
            </a:r>
            <a:r>
              <a:rPr lang="en-US" sz="1800" b="1" dirty="0" err="1"/>
              <a:t>Zeqiu</a:t>
            </a:r>
            <a:r>
              <a:rPr lang="en-US" sz="1800" b="1" dirty="0"/>
              <a:t> Wu, </a:t>
            </a:r>
            <a:r>
              <a:rPr lang="en-US" sz="1800" b="1" dirty="0" err="1"/>
              <a:t>Wenqi</a:t>
            </a:r>
            <a:r>
              <a:rPr lang="en-US" sz="1800" b="1" dirty="0"/>
              <a:t> He, Meng Qu, Clare Voss, Heng Ji, Tarek </a:t>
            </a:r>
            <a:r>
              <a:rPr lang="en-US" sz="1800" b="1" dirty="0" err="1"/>
              <a:t>Abdelzaher</a:t>
            </a:r>
            <a:r>
              <a:rPr lang="en-US" sz="1800" b="1" dirty="0"/>
              <a:t> and Jiawei Han, "</a:t>
            </a:r>
            <a:r>
              <a:rPr lang="en-US" sz="1800" b="1" dirty="0" err="1"/>
              <a:t>CoType</a:t>
            </a:r>
            <a:r>
              <a:rPr lang="en-US" sz="1800" b="1" dirty="0"/>
              <a:t>: Joint Extraction of Typed Entities and Relations with Knowledge Bases", WWW’17</a:t>
            </a:r>
          </a:p>
          <a:p>
            <a:pPr defTabSz="457178">
              <a:spcBef>
                <a:spcPts val="0"/>
              </a:spcBef>
              <a:buClr>
                <a:srgbClr val="0000CC"/>
              </a:buClr>
              <a:buSzPct val="80000"/>
              <a:buFont typeface="Wingdings" pitchFamily="2" charset="2"/>
              <a:buChar char="q"/>
            </a:pPr>
            <a:r>
              <a:rPr lang="en-US" sz="1800" b="1" dirty="0"/>
              <a:t>Xiang Ren</a:t>
            </a:r>
            <a:r>
              <a:rPr lang="en-US" sz="1800" dirty="0"/>
              <a:t>, </a:t>
            </a:r>
            <a:r>
              <a:rPr lang="en-US" sz="1800" dirty="0" err="1"/>
              <a:t>Wenqi</a:t>
            </a:r>
            <a:r>
              <a:rPr lang="en-US" sz="1800" dirty="0"/>
              <a:t> He, Meng Qu, </a:t>
            </a:r>
            <a:r>
              <a:rPr lang="en-US" sz="1800" dirty="0" err="1"/>
              <a:t>Lifu</a:t>
            </a:r>
            <a:r>
              <a:rPr lang="en-US" sz="1800" dirty="0"/>
              <a:t> Huang, Heng Ji, and Jiawei Han, "</a:t>
            </a:r>
            <a:r>
              <a:rPr lang="en-US" sz="1800" dirty="0">
                <a:hlinkClick r:id="rId2"/>
              </a:rPr>
              <a:t>AFET: Automatic Fine-Grained Entity Typing by Hierarchical Partial-Label Embedding</a:t>
            </a:r>
            <a:r>
              <a:rPr lang="en-US" sz="1800" dirty="0"/>
              <a:t>", EMNLP’16</a:t>
            </a:r>
          </a:p>
          <a:p>
            <a:pPr defTabSz="457178">
              <a:spcBef>
                <a:spcPts val="0"/>
              </a:spcBef>
              <a:buClr>
                <a:srgbClr val="0000CC"/>
              </a:buClr>
              <a:buSzPct val="80000"/>
              <a:buFont typeface="Wingdings" pitchFamily="2" charset="2"/>
              <a:buChar char="q"/>
            </a:pPr>
            <a:r>
              <a:rPr lang="en-US" sz="1800" b="1" dirty="0"/>
              <a:t>Xiang Ren</a:t>
            </a:r>
            <a:r>
              <a:rPr lang="en-US" sz="1800" dirty="0"/>
              <a:t>,  </a:t>
            </a:r>
            <a:r>
              <a:rPr lang="en-US" sz="1800" dirty="0" err="1"/>
              <a:t>Wenqi</a:t>
            </a:r>
            <a:r>
              <a:rPr lang="en-US" sz="1800" dirty="0"/>
              <a:t> He,  Meng Qu, Clare R. Voss, Heng Ji, Jiawei Han, "</a:t>
            </a:r>
            <a:r>
              <a:rPr lang="en-US" sz="1800" dirty="0">
                <a:hlinkClick r:id="rId3"/>
              </a:rPr>
              <a:t>Label Noise Reduction in Entity Typing by Heterogeneous Partial-Label Embedding</a:t>
            </a:r>
            <a:r>
              <a:rPr lang="en-US" sz="1800" dirty="0"/>
              <a:t>", KDD'16</a:t>
            </a:r>
          </a:p>
          <a:p>
            <a:pPr defTabSz="457178">
              <a:spcBef>
                <a:spcPts val="0"/>
              </a:spcBef>
              <a:buClr>
                <a:srgbClr val="0000CC"/>
              </a:buClr>
              <a:buSzPct val="80000"/>
              <a:buFont typeface="Wingdings" pitchFamily="2" charset="2"/>
              <a:buChar char="q"/>
            </a:pPr>
            <a:r>
              <a:rPr lang="en-US" sz="1800" b="1" dirty="0"/>
              <a:t>Alan Ritter</a:t>
            </a:r>
            <a:r>
              <a:rPr lang="en-US" sz="1800" dirty="0"/>
              <a:t>, Sam Clark, and Oren Etzioni. "Named entity recognition in tweets: an experimental study." In EMNLP’11 </a:t>
            </a:r>
          </a:p>
          <a:p>
            <a:pPr defTabSz="457178">
              <a:spcBef>
                <a:spcPts val="0"/>
              </a:spcBef>
              <a:buClr>
                <a:srgbClr val="0000CC"/>
              </a:buClr>
              <a:buSzPct val="80000"/>
              <a:buFont typeface="Wingdings" pitchFamily="2" charset="2"/>
              <a:buChar char="q"/>
            </a:pPr>
            <a:r>
              <a:rPr lang="en-US" sz="1800" b="1" dirty="0"/>
              <a:t>Alan Ritter</a:t>
            </a:r>
            <a:r>
              <a:rPr lang="en-US" sz="1800" dirty="0"/>
              <a:t>, Oren Etzioni, and Sam Clark. "Open domain event extraction from twitter." In Proceedings of 2012 SIGKDD international conference on Knowledge discovery and data mining, pp. 1104-1112</a:t>
            </a:r>
            <a:endParaRPr lang="en-US" sz="1800" dirty="0">
              <a:solidFill>
                <a:srgbClr val="000000"/>
              </a:solidFill>
            </a:endParaRPr>
          </a:p>
          <a:p>
            <a:pPr defTabSz="457178">
              <a:spcBef>
                <a:spcPts val="0"/>
              </a:spcBef>
              <a:buClr>
                <a:srgbClr val="0000CC"/>
              </a:buClr>
              <a:buSzPct val="80000"/>
              <a:buFont typeface="Wingdings" pitchFamily="2" charset="2"/>
              <a:buChar char="q"/>
            </a:pPr>
            <a:r>
              <a:rPr lang="en-US" sz="1800" b="1" dirty="0" err="1"/>
              <a:t>Jingbo</a:t>
            </a:r>
            <a:r>
              <a:rPr lang="en-US" sz="1800" b="1" dirty="0"/>
              <a:t> Shang, Liyuan Liu, </a:t>
            </a:r>
            <a:r>
              <a:rPr lang="en-US" sz="1800" b="1" dirty="0" err="1"/>
              <a:t>Xiaotao</a:t>
            </a:r>
            <a:r>
              <a:rPr lang="en-US" sz="1800" b="1" dirty="0"/>
              <a:t> Gu, Xiang Ren, Teng Ren and Jiawei Han, "Learning Named Entity Tagger using Domain-Specific Dictionary", in EMNLP’18</a:t>
            </a:r>
          </a:p>
          <a:p>
            <a:pPr defTabSz="457178">
              <a:spcBef>
                <a:spcPts val="0"/>
              </a:spcBef>
              <a:buClr>
                <a:srgbClr val="0000CC"/>
              </a:buClr>
              <a:buSzPct val="80000"/>
              <a:buFont typeface="Wingdings" pitchFamily="2" charset="2"/>
              <a:buChar char="q"/>
            </a:pPr>
            <a:r>
              <a:rPr lang="en-US" sz="1800" dirty="0">
                <a:solidFill>
                  <a:srgbClr val="000000"/>
                </a:solidFill>
              </a:rPr>
              <a:t>W. Shen, J. Wang, P. Luo, and M. Wang. A graph-based approach for ontology population with named entities. CIKM’12</a:t>
            </a:r>
          </a:p>
          <a:p>
            <a:pPr defTabSz="457178">
              <a:spcBef>
                <a:spcPts val="0"/>
              </a:spcBef>
              <a:buClr>
                <a:srgbClr val="0000CC"/>
              </a:buClr>
              <a:buSzPct val="80000"/>
              <a:buFont typeface="Wingdings" pitchFamily="2" charset="2"/>
              <a:buChar char="q"/>
            </a:pPr>
            <a:r>
              <a:rPr lang="en-US" sz="1800" dirty="0">
                <a:solidFill>
                  <a:srgbClr val="000000"/>
                </a:solidFill>
              </a:rPr>
              <a:t>P. P. Talukdar and F. Pereira. Experiments in graph-based semi-supervised learning methods for class-instance acquisition. ACL’10</a:t>
            </a:r>
            <a:endParaRPr lang="en-US" sz="1800" dirty="0"/>
          </a:p>
          <a:p>
            <a:pPr defTabSz="457178">
              <a:spcBef>
                <a:spcPts val="0"/>
              </a:spcBef>
              <a:buClr>
                <a:srgbClr val="0000CC"/>
              </a:buClr>
              <a:buSzPct val="80000"/>
              <a:buFont typeface="Wingdings" pitchFamily="2" charset="2"/>
              <a:buChar char="q"/>
            </a:pPr>
            <a:r>
              <a:rPr lang="en-US" sz="1800" dirty="0"/>
              <a:t>Xuan Wang, Yu Zhang, Xiang Ren, </a:t>
            </a:r>
            <a:r>
              <a:rPr lang="en-US" sz="1800" dirty="0" err="1"/>
              <a:t>Yuhao</a:t>
            </a:r>
            <a:r>
              <a:rPr lang="en-US" sz="1800" dirty="0"/>
              <a:t> Zhang, </a:t>
            </a:r>
            <a:r>
              <a:rPr lang="en-US" sz="1800" dirty="0" err="1"/>
              <a:t>Marinka</a:t>
            </a:r>
            <a:r>
              <a:rPr lang="en-US" sz="1800" dirty="0"/>
              <a:t> </a:t>
            </a:r>
            <a:r>
              <a:rPr lang="en-US" sz="1800" dirty="0" err="1"/>
              <a:t>Zitnik</a:t>
            </a:r>
            <a:r>
              <a:rPr lang="en-US" sz="1800" dirty="0"/>
              <a:t>, </a:t>
            </a:r>
            <a:r>
              <a:rPr lang="en-US" sz="1800" dirty="0" err="1"/>
              <a:t>Jingbo</a:t>
            </a:r>
            <a:r>
              <a:rPr lang="en-US" sz="1800" dirty="0"/>
              <a:t> Shang, Curtis </a:t>
            </a:r>
            <a:r>
              <a:rPr lang="en-US" sz="1800" dirty="0" err="1"/>
              <a:t>Langlotz</a:t>
            </a:r>
            <a:r>
              <a:rPr lang="en-US" sz="1800" dirty="0"/>
              <a:t>, and Jiawei Han. "Cross-type Biomedical Named Entity Recognition with Deep Multi-Task Learning." </a:t>
            </a:r>
            <a:r>
              <a:rPr lang="en-US" sz="1800" i="1" dirty="0"/>
              <a:t>Bioinformatics </a:t>
            </a:r>
            <a:r>
              <a:rPr lang="en-US" sz="1800" dirty="0"/>
              <a:t>(2018)</a:t>
            </a:r>
          </a:p>
        </p:txBody>
      </p:sp>
    </p:spTree>
    <p:extLst>
      <p:ext uri="{BB962C8B-B14F-4D97-AF65-F5344CB8AC3E}">
        <p14:creationId xmlns:p14="http://schemas.microsoft.com/office/powerpoint/2010/main" val="168926772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4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20216</TotalTime>
  <Words>10977</Words>
  <Application>Microsoft Office PowerPoint</Application>
  <PresentationFormat>寬螢幕</PresentationFormat>
  <Paragraphs>1132</Paragraphs>
  <Slides>96</Slides>
  <Notes>29</Notes>
  <HiddenSlides>0</HiddenSlides>
  <MMClips>0</MMClips>
  <ScaleCrop>false</ScaleCrop>
  <HeadingPairs>
    <vt:vector size="6" baseType="variant">
      <vt:variant>
        <vt:lpstr>使用字型</vt:lpstr>
      </vt:variant>
      <vt:variant>
        <vt:i4>11</vt:i4>
      </vt:variant>
      <vt:variant>
        <vt:lpstr>佈景主題</vt:lpstr>
      </vt:variant>
      <vt:variant>
        <vt:i4>3</vt:i4>
      </vt:variant>
      <vt:variant>
        <vt:lpstr>投影片標題</vt:lpstr>
      </vt:variant>
      <vt:variant>
        <vt:i4>96</vt:i4>
      </vt:variant>
    </vt:vector>
  </HeadingPairs>
  <TitlesOfParts>
    <vt:vector size="110" baseType="lpstr">
      <vt:lpstr>Helvetica Neue</vt:lpstr>
      <vt:lpstr>Arial</vt:lpstr>
      <vt:lpstr>Arial Rounded MT Bold</vt:lpstr>
      <vt:lpstr>Berlin Sans FB Demi</vt:lpstr>
      <vt:lpstr>Calibri</vt:lpstr>
      <vt:lpstr>Calibri Light</vt:lpstr>
      <vt:lpstr>Cambria</vt:lpstr>
      <vt:lpstr>Cambria Math</vt:lpstr>
      <vt:lpstr>Helvetica</vt:lpstr>
      <vt:lpstr>Times New Roman</vt:lpstr>
      <vt:lpstr>Wingdings</vt:lpstr>
      <vt:lpstr>Retrospect</vt:lpstr>
      <vt:lpstr>4_Retrospect</vt:lpstr>
      <vt:lpstr>1_Retrospect</vt:lpstr>
      <vt:lpstr>Text Mining III: Information Extraction, Named Entity Recognition and Typing</vt:lpstr>
      <vt:lpstr>Outline</vt:lpstr>
      <vt:lpstr>Information Extraction: Typical Tasks</vt:lpstr>
      <vt:lpstr>Information Extraction: Methodologies &amp; Applications</vt:lpstr>
      <vt:lpstr>Information Extraction: Historical Evolution &amp; NLP</vt:lpstr>
      <vt:lpstr>Information Extraction: Preprocessing Using NLP</vt:lpstr>
      <vt:lpstr>Named Entity Recognition (NER)</vt:lpstr>
      <vt:lpstr>Different Kinds of Methods for NER</vt:lpstr>
      <vt:lpstr>Outline</vt:lpstr>
      <vt:lpstr>Named Entity Recognition: Rule-Based Methods</vt:lpstr>
      <vt:lpstr>Top-Down vs. Bottom-Up Rule Generation</vt:lpstr>
      <vt:lpstr>Classical Supervised Methods</vt:lpstr>
      <vt:lpstr>Classical Supervised Methods: Training Data</vt:lpstr>
      <vt:lpstr>Classical Supervised Methods: Feature Engineering</vt:lpstr>
      <vt:lpstr>Traditional NLP Approach: Feature Engineering</vt:lpstr>
      <vt:lpstr>Conditional Random Field (CRF)</vt:lpstr>
      <vt:lpstr>Classical Supervised Methods: CRF</vt:lpstr>
      <vt:lpstr>Classical Supervised Methods: Drawbacks</vt:lpstr>
      <vt:lpstr>Outline</vt:lpstr>
      <vt:lpstr>LSTM-CRF and LSTM-CNN-CRF</vt:lpstr>
      <vt:lpstr>Going Beyond Word Embedding: Language Model</vt:lpstr>
      <vt:lpstr>What is Language Model?</vt:lpstr>
      <vt:lpstr>Example Generations of Neural Language Models</vt:lpstr>
      <vt:lpstr>ELMo (Peters et al., NAACL’18, best paper)</vt:lpstr>
      <vt:lpstr>Flair (Akbik et al., COLING’18)</vt:lpstr>
      <vt:lpstr>BERT (Devlin et al., NAACL’19, Best Paper)</vt:lpstr>
      <vt:lpstr>Outline</vt:lpstr>
      <vt:lpstr>Distantly Supervised Approach for NER</vt:lpstr>
      <vt:lpstr>Why Distant Supervision for Entity Recognition and Typing from Massive Corpora?</vt:lpstr>
      <vt:lpstr>Recognizing Typed Entities</vt:lpstr>
      <vt:lpstr>Entity Extraction with Minimal Human Supervision (I) Weak Supervision</vt:lpstr>
      <vt:lpstr>Entity Extraction with Minimal Human Supervision (II) Distant Supervision</vt:lpstr>
      <vt:lpstr>Previous Methods: Limitation I: Domain Restriction</vt:lpstr>
      <vt:lpstr>Previous Methods: Limitation II: Name Ambiguity</vt:lpstr>
      <vt:lpstr>Previous Methods: Limitation III: Context Sparsity</vt:lpstr>
      <vt:lpstr>Our Recent Efforts on Entity and Relation Typing</vt:lpstr>
      <vt:lpstr>Corpus to Structured Text: Our Roadmap</vt:lpstr>
      <vt:lpstr>The ClusType Solution</vt:lpstr>
      <vt:lpstr>The ClusType Framework: Phrase Segmentation and Heterogeneous Graph Construction</vt:lpstr>
      <vt:lpstr>The ClusType Framework: Mutual Enhancement of Type Propagation and Relation Phrase Clustering</vt:lpstr>
      <vt:lpstr>ClusType: A General Framework Overview</vt:lpstr>
      <vt:lpstr>Step 1:  Candidate Generation</vt:lpstr>
      <vt:lpstr>Candidate Generation: Example and Performance</vt:lpstr>
      <vt:lpstr>Step 2: Construction of Heterogeneous Graphs</vt:lpstr>
      <vt:lpstr>Entity Mention-Surface Name Subgraph</vt:lpstr>
      <vt:lpstr>Entity Name-Relation Phrase Subgraph</vt:lpstr>
      <vt:lpstr>Mention Correlation Subgraph</vt:lpstr>
      <vt:lpstr>Step 3: Relation Phrase Clustering</vt:lpstr>
      <vt:lpstr>RP Clustering: Type Signature Consistency</vt:lpstr>
      <vt:lpstr>RP Clustering: Relation Phrase Similarity</vt:lpstr>
      <vt:lpstr>Type Inference: A Joint Optimization Problem</vt:lpstr>
      <vt:lpstr>The ClusType Algorithm</vt:lpstr>
      <vt:lpstr>ClusType: Experiment Setting</vt:lpstr>
      <vt:lpstr>ClusType: Comparing with the State-of-the-Art Systems</vt:lpstr>
      <vt:lpstr>Comparing on Different Entity Types</vt:lpstr>
      <vt:lpstr>Comparing on Trained NER System</vt:lpstr>
      <vt:lpstr>Example Output and Relation Phrase Clusters</vt:lpstr>
      <vt:lpstr>Testing on Context Sparsity and Surface Name popularity</vt:lpstr>
      <vt:lpstr>Distantly Supervised Approach for NER</vt:lpstr>
      <vt:lpstr>Joint Extraction of Typed Entities and Relations</vt:lpstr>
      <vt:lpstr>Prior Work: An “Incremental” System Pipeline</vt:lpstr>
      <vt:lpstr>CoType: Joint Extraction of Typed Entities and Relations with Knowledge Bases (WWW’17)</vt:lpstr>
      <vt:lpstr>CoType: Co-Embedding for Typing Entities and Relations</vt:lpstr>
      <vt:lpstr>Modeling Mention-Feature Co-Occurrences</vt:lpstr>
      <vt:lpstr>Challenge: “Context-Agnostic Label” </vt:lpstr>
      <vt:lpstr>Context-Aware Type Modeling</vt:lpstr>
      <vt:lpstr>Modeling Entity-Relation Interactions</vt:lpstr>
      <vt:lpstr>Reducing Error Propagation: A Joint Optimization Framework</vt:lpstr>
      <vt:lpstr>CoType: Comparing with State-of-the-Arts RE Systems</vt:lpstr>
      <vt:lpstr>Distantly Supervised Approach for NER</vt:lpstr>
      <vt:lpstr>Prior Arts on Distantly Supervised NER</vt:lpstr>
      <vt:lpstr>Prior Arts: SwellShark (Fries et al, 2017)</vt:lpstr>
      <vt:lpstr>Prior Arts – ClusType (Xiang et al, KDD’15): Phrase Segmentation and Heterogeneous Graph Construction</vt:lpstr>
      <vt:lpstr>Prior Arts: Distant-LSTM-CRF (Giannakopoulos et al., 2018)</vt:lpstr>
      <vt:lpstr>Review: From Neural Networks to Deep Learning</vt:lpstr>
      <vt:lpstr>Review: Recurrent Neural Networks: General Concepts</vt:lpstr>
      <vt:lpstr>Review: LSTM: One Variant of Recurrent Neural Network</vt:lpstr>
      <vt:lpstr>Prior Arts: Drawbacks</vt:lpstr>
      <vt:lpstr>Major Challenges: False Positive Labels</vt:lpstr>
      <vt:lpstr>Major Challenges: False Negative Labels</vt:lpstr>
      <vt:lpstr>LM-LSTM-CRF (Liu et al., AAAI’18)</vt:lpstr>
      <vt:lpstr>LM-LSTM-CRF: An Effective Sequence Labeling Framework</vt:lpstr>
      <vt:lpstr>AutoNER (Shang et al., 2018): Dual Dictionaries</vt:lpstr>
      <vt:lpstr>AutoNER: Learning Named Entity Tagger using Domain-Specific Dictionary</vt:lpstr>
      <vt:lpstr>Fuzzy-LSTM-CRF</vt:lpstr>
      <vt:lpstr>A Tie-or-Break Scheme in AutoNER</vt:lpstr>
      <vt:lpstr>AutoNER: Framework</vt:lpstr>
      <vt:lpstr>Comparison—Biomedical Domain</vt:lpstr>
      <vt:lpstr>Comparison: Technical Review Domain</vt:lpstr>
      <vt:lpstr>Comparison—Ablation Test</vt:lpstr>
      <vt:lpstr>Comparison: Size of the Raw Texts</vt:lpstr>
      <vt:lpstr>Outline</vt:lpstr>
      <vt:lpstr>Summary</vt:lpstr>
      <vt:lpstr>References (I)</vt:lpstr>
      <vt:lpstr>References (2)</vt:lpstr>
      <vt:lpstr>References (3)</vt:lpstr>
    </vt:vector>
  </TitlesOfParts>
  <Company>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Jiawei Han</dc:creator>
  <cp:lastModifiedBy>Chris Wang</cp:lastModifiedBy>
  <cp:revision>875</cp:revision>
  <cp:lastPrinted>2020-01-04T23:30:39Z</cp:lastPrinted>
  <dcterms:created xsi:type="dcterms:W3CDTF">2014-06-02T15:06:14Z</dcterms:created>
  <dcterms:modified xsi:type="dcterms:W3CDTF">2025-05-26T10:29:05Z</dcterms:modified>
</cp:coreProperties>
</file>