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7" r:id="rId2"/>
    <p:sldMasterId id="2147483715" r:id="rId3"/>
    <p:sldMasterId id="2147483741" r:id="rId4"/>
    <p:sldMasterId id="2147483751" r:id="rId5"/>
  </p:sldMasterIdLst>
  <p:notesMasterIdLst>
    <p:notesMasterId r:id="rId93"/>
  </p:notesMasterIdLst>
  <p:sldIdLst>
    <p:sldId id="762" r:id="rId6"/>
    <p:sldId id="980" r:id="rId7"/>
    <p:sldId id="764" r:id="rId8"/>
    <p:sldId id="997" r:id="rId9"/>
    <p:sldId id="1777" r:id="rId10"/>
    <p:sldId id="1052" r:id="rId11"/>
    <p:sldId id="1051" r:id="rId12"/>
    <p:sldId id="1053" r:id="rId13"/>
    <p:sldId id="1776" r:id="rId14"/>
    <p:sldId id="279" r:id="rId15"/>
    <p:sldId id="771" r:id="rId16"/>
    <p:sldId id="1962" r:id="rId17"/>
    <p:sldId id="1963" r:id="rId18"/>
    <p:sldId id="1778" r:id="rId19"/>
    <p:sldId id="1729" r:id="rId20"/>
    <p:sldId id="1730" r:id="rId21"/>
    <p:sldId id="1731" r:id="rId22"/>
    <p:sldId id="1732" r:id="rId23"/>
    <p:sldId id="1733" r:id="rId24"/>
    <p:sldId id="772" r:id="rId25"/>
    <p:sldId id="1779" r:id="rId26"/>
    <p:sldId id="1740" r:id="rId27"/>
    <p:sldId id="776" r:id="rId28"/>
    <p:sldId id="778" r:id="rId29"/>
    <p:sldId id="782" r:id="rId30"/>
    <p:sldId id="783" r:id="rId31"/>
    <p:sldId id="281" r:id="rId32"/>
    <p:sldId id="1027" r:id="rId33"/>
    <p:sldId id="786" r:id="rId34"/>
    <p:sldId id="788" r:id="rId35"/>
    <p:sldId id="789" r:id="rId36"/>
    <p:sldId id="1744" r:id="rId37"/>
    <p:sldId id="1029" r:id="rId38"/>
    <p:sldId id="792" r:id="rId39"/>
    <p:sldId id="793" r:id="rId40"/>
    <p:sldId id="794" r:id="rId41"/>
    <p:sldId id="795" r:id="rId42"/>
    <p:sldId id="796" r:id="rId43"/>
    <p:sldId id="798" r:id="rId44"/>
    <p:sldId id="799" r:id="rId45"/>
    <p:sldId id="800" r:id="rId46"/>
    <p:sldId id="801" r:id="rId47"/>
    <p:sldId id="1746" r:id="rId48"/>
    <p:sldId id="1748" r:id="rId49"/>
    <p:sldId id="1780" r:id="rId50"/>
    <p:sldId id="1006" r:id="rId51"/>
    <p:sldId id="1031" r:id="rId52"/>
    <p:sldId id="809" r:id="rId53"/>
    <p:sldId id="810" r:id="rId54"/>
    <p:sldId id="1034" r:id="rId55"/>
    <p:sldId id="811" r:id="rId56"/>
    <p:sldId id="1751" r:id="rId57"/>
    <p:sldId id="1032" r:id="rId58"/>
    <p:sldId id="813" r:id="rId59"/>
    <p:sldId id="814" r:id="rId60"/>
    <p:sldId id="815" r:id="rId61"/>
    <p:sldId id="816" r:id="rId62"/>
    <p:sldId id="817" r:id="rId63"/>
    <p:sldId id="818" r:id="rId64"/>
    <p:sldId id="819" r:id="rId65"/>
    <p:sldId id="820" r:id="rId66"/>
    <p:sldId id="821" r:id="rId67"/>
    <p:sldId id="822" r:id="rId68"/>
    <p:sldId id="825" r:id="rId69"/>
    <p:sldId id="1781" r:id="rId70"/>
    <p:sldId id="893" r:id="rId71"/>
    <p:sldId id="1758" r:id="rId72"/>
    <p:sldId id="1759" r:id="rId73"/>
    <p:sldId id="901" r:id="rId74"/>
    <p:sldId id="1046" r:id="rId75"/>
    <p:sldId id="923" r:id="rId76"/>
    <p:sldId id="1761" r:id="rId77"/>
    <p:sldId id="312" r:id="rId78"/>
    <p:sldId id="1762" r:id="rId79"/>
    <p:sldId id="313" r:id="rId80"/>
    <p:sldId id="314" r:id="rId81"/>
    <p:sldId id="1764" r:id="rId82"/>
    <p:sldId id="1765" r:id="rId83"/>
    <p:sldId id="1766" r:id="rId84"/>
    <p:sldId id="1767" r:id="rId85"/>
    <p:sldId id="1768" r:id="rId86"/>
    <p:sldId id="898" r:id="rId87"/>
    <p:sldId id="1769" r:id="rId88"/>
    <p:sldId id="1782" r:id="rId89"/>
    <p:sldId id="1775" r:id="rId90"/>
    <p:sldId id="1771" r:id="rId91"/>
    <p:sldId id="1770" r:id="rId92"/>
  </p:sldIdLst>
  <p:sldSz cx="12192000" cy="6858000"/>
  <p:notesSz cx="7010400" cy="9296400"/>
  <p:defaultTextStyle>
    <a:defPPr>
      <a:defRPr lang="en-US"/>
    </a:defPPr>
    <a:lvl1pPr marL="0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ueqing Liu" initials="XL" lastIdx="3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F0CDBC"/>
    <a:srgbClr val="0000CC"/>
    <a:srgbClr val="BD582C"/>
    <a:srgbClr val="E48312"/>
    <a:srgbClr val="7F7F7F"/>
    <a:srgbClr val="94A088"/>
    <a:srgbClr val="865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0" autoAdjust="0"/>
    <p:restoredTop sz="93089" autoAdjust="0"/>
  </p:normalViewPr>
  <p:slideViewPr>
    <p:cSldViewPr snapToGrid="0">
      <p:cViewPr varScale="1">
        <p:scale>
          <a:sx n="62" d="100"/>
          <a:sy n="62" d="100"/>
        </p:scale>
        <p:origin x="880" y="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885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presProps" Target="presProps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r">
              <a:defRPr sz="1200"/>
            </a:lvl1pPr>
          </a:lstStyle>
          <a:p>
            <a:fld id="{F87AF23C-6CAB-4A6A-B3BC-A88F610E0570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7" rIns="93172" bIns="4658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2" tIns="46587" rIns="93172" bIns="4658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r">
              <a:defRPr sz="1200"/>
            </a:lvl1pPr>
          </a:lstStyle>
          <a:p>
            <a:fld id="{A6F8110F-5CB8-4B7A-89C2-96B671E60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44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F8110F-5CB8-4B7A-89C2-96B671E605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54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this example, we</a:t>
            </a:r>
            <a:r>
              <a:rPr lang="en-US" baseline="0" dirty="0"/>
              <a:t> can see that phrase mining is a keystone towards text understanding.</a:t>
            </a:r>
          </a:p>
          <a:p>
            <a:endParaRPr lang="en-US" baseline="0" dirty="0"/>
          </a:p>
          <a:p>
            <a:r>
              <a:rPr lang="en-US" baseline="0" dirty="0"/>
              <a:t>It can benefit a lot of downstream applications in NLP, IR, and Text Mining.</a:t>
            </a:r>
          </a:p>
          <a:p>
            <a:r>
              <a:rPr lang="en-US" baseline="0" dirty="0"/>
              <a:t>We have seen an example of document analysis.</a:t>
            </a:r>
          </a:p>
          <a:p>
            <a:r>
              <a:rPr lang="en-US" baseline="0" dirty="0"/>
              <a:t>Phrases can be used in search engine to better understand your query.</a:t>
            </a:r>
          </a:p>
          <a:p>
            <a:r>
              <a:rPr lang="en-US" baseline="0" dirty="0"/>
              <a:t>And more importantly, using phrases, one can easily upgrade all text analysis models from the word level to the phrase level.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/>
          <a:lstStyle/>
          <a:p>
            <a:fld id="{00E8D27A-BCD4-0843-BCA8-79FDB9E59C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00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/>
          <a:lstStyle/>
          <a:p>
            <a:fld id="{A6F8110F-5CB8-4B7A-89C2-96B671E6053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81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743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as</a:t>
            </a:r>
            <a:r>
              <a:rPr lang="en-US" baseline="0" dirty="0"/>
              <a:t> the origin of the phrase mining, NLP community uses linguistic analyzers to extract phrases.</a:t>
            </a:r>
          </a:p>
          <a:p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There are two widely-used analyzers: parser and </a:t>
            </a:r>
            <a:r>
              <a:rPr lang="en-US" baseline="0" dirty="0" err="1"/>
              <a:t>chunker</a:t>
            </a:r>
            <a:r>
              <a:rPr lang="en-US" baseline="0" dirty="0"/>
              <a:t>. We will introduce how to use them to extract phrases.</a:t>
            </a:r>
          </a:p>
          <a:p>
            <a:endParaRPr lang="en-US" baseline="0" dirty="0"/>
          </a:p>
          <a:p>
            <a:r>
              <a:rPr lang="en-US" dirty="0"/>
              <a:t>Since NLP tools can only extract the phrases without giving an</a:t>
            </a:r>
            <a:r>
              <a:rPr lang="en-US" baseline="0" dirty="0"/>
              <a:t> explicit quality score, we need to further rank the extracted phrases. Here are three popular measurements: C-value, </a:t>
            </a:r>
            <a:r>
              <a:rPr lang="en-US" baseline="0" dirty="0" err="1"/>
              <a:t>TextRank</a:t>
            </a:r>
            <a:r>
              <a:rPr lang="en-US" baseline="0" dirty="0"/>
              <a:t>, and TF-IDF. We will introduce them one by one.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124DB-8DB6-4C32-8D03-D411A9906D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29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parsers, we can get parsing trees</a:t>
            </a:r>
            <a:r>
              <a:rPr lang="en-US" baseline="0" dirty="0"/>
              <a:t> for sentences.</a:t>
            </a:r>
          </a:p>
          <a:p>
            <a:endParaRPr lang="en-US" baseline="0" dirty="0"/>
          </a:p>
          <a:p>
            <a:r>
              <a:rPr lang="en-US" baseline="0" dirty="0"/>
              <a:t>Because phrases are the minimal semantic units, we can find the minimal NP, VP, </a:t>
            </a:r>
            <a:r>
              <a:rPr lang="is-IS" baseline="0" dirty="0"/>
              <a:t>…, depends on the application scenarios.</a:t>
            </a:r>
          </a:p>
          <a:p>
            <a:endParaRPr lang="is-IS" baseline="0" dirty="0"/>
          </a:p>
          <a:p>
            <a:r>
              <a:rPr lang="is-IS" baseline="0" dirty="0"/>
              <a:t>Here is a example, ....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124DB-8DB6-4C32-8D03-D411A9906D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5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</a:t>
            </a:r>
            <a:r>
              <a:rPr lang="en-US" baseline="0" dirty="0"/>
              <a:t> popular linguistic analyzer for phrase mining is noun phrase </a:t>
            </a:r>
            <a:r>
              <a:rPr lang="en-US" baseline="0" dirty="0" err="1"/>
              <a:t>chunker</a:t>
            </a:r>
            <a:r>
              <a:rPr lang="en-US" baseline="0" dirty="0"/>
              <a:t>. It is a light version of parsing.</a:t>
            </a:r>
          </a:p>
          <a:p>
            <a:endParaRPr lang="en-US" baseline="0" dirty="0"/>
          </a:p>
          <a:p>
            <a:r>
              <a:rPr lang="en-US" baseline="0" dirty="0"/>
              <a:t>As shown in the slide, the </a:t>
            </a:r>
            <a:r>
              <a:rPr lang="en-US" baseline="0" dirty="0" err="1"/>
              <a:t>chunker</a:t>
            </a:r>
            <a:r>
              <a:rPr lang="en-US" baseline="0" dirty="0"/>
              <a:t> can also return minimal noun phrase units.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124DB-8DB6-4C32-8D03-D411A9906D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026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However, training</a:t>
            </a:r>
            <a:r>
              <a:rPr lang="en-US" baseline="0" dirty="0"/>
              <a:t> a parser/</a:t>
            </a:r>
            <a:r>
              <a:rPr lang="en-US" baseline="0" dirty="0" err="1"/>
              <a:t>chunker</a:t>
            </a:r>
            <a:r>
              <a:rPr lang="en-US" baseline="0" dirty="0"/>
              <a:t> needs a lot of human effort and </a:t>
            </a:r>
            <a:r>
              <a:rPr lang="en-US" dirty="0"/>
              <a:t>applying</a:t>
            </a:r>
            <a:r>
              <a:rPr lang="en-US" baseline="0" dirty="0"/>
              <a:t> the pre-trained parsers to a new domain may hurt the performance a lot.</a:t>
            </a:r>
          </a:p>
          <a:p>
            <a:endParaRPr lang="en-US" baseline="0" dirty="0"/>
          </a:p>
          <a:p>
            <a:r>
              <a:rPr lang="en-US" baseline="0" dirty="0"/>
              <a:t>Another problem is the efficiency of parsing. It may not be a good choice for web-scale data to support emerging applications.</a:t>
            </a:r>
          </a:p>
          <a:p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Besides, the noun phrases extraction didn’t take the corpus-level information into consideration. Therefore, some NPs are not quality phrases.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Therefore, we need to develop some “shallow” methods.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124DB-8DB6-4C32-8D03-D411A9906D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0306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C-value only models the popularity and completeness</a:t>
            </a:r>
          </a:p>
          <a:p>
            <a:endParaRPr lang="en-US" dirty="0"/>
          </a:p>
          <a:p>
            <a:r>
              <a:rPr lang="en-US" dirty="0"/>
              <a:t>Another idea of ranking is to</a:t>
            </a:r>
            <a:r>
              <a:rPr lang="en-US" baseline="0" dirty="0"/>
              <a:t> construct a network of phrases and run the </a:t>
            </a:r>
            <a:r>
              <a:rPr lang="en-US" baseline="0" dirty="0" err="1"/>
              <a:t>TextRank</a:t>
            </a:r>
            <a:r>
              <a:rPr lang="en-US" baseline="0" dirty="0"/>
              <a:t>, which is similar to the PageRank. </a:t>
            </a:r>
          </a:p>
          <a:p>
            <a:r>
              <a:rPr lang="en-US" baseline="0" dirty="0"/>
              <a:t>The importance score is usually large for those nodes of high-degree (i.e., popular phrases). And, the importance in the network is somehow similar to the </a:t>
            </a:r>
            <a:r>
              <a:rPr lang="en-US" baseline="0" dirty="0" err="1"/>
              <a:t>informativeness</a:t>
            </a:r>
            <a:r>
              <a:rPr lang="en-US" baseline="0" dirty="0"/>
              <a:t> in the corpus.</a:t>
            </a:r>
          </a:p>
          <a:p>
            <a:r>
              <a:rPr lang="en-US" baseline="0" dirty="0"/>
              <a:t>Therefore, we think it only models the popularity and the </a:t>
            </a:r>
            <a:r>
              <a:rPr lang="en-US" baseline="0" dirty="0" err="1"/>
              <a:t>informativeness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en-US" dirty="0"/>
              <a:t>TF-IDF is well-known and widely used in</a:t>
            </a:r>
            <a:r>
              <a:rPr lang="en-US" baseline="0" dirty="0"/>
              <a:t> IR models.</a:t>
            </a:r>
          </a:p>
          <a:p>
            <a:endParaRPr lang="en-US" baseline="0" dirty="0"/>
          </a:p>
          <a:p>
            <a:r>
              <a:rPr lang="en-US" baseline="0" dirty="0"/>
              <a:t>TF measures the popularity</a:t>
            </a:r>
          </a:p>
          <a:p>
            <a:r>
              <a:rPr lang="en-US" baseline="0" dirty="0"/>
              <a:t>IDF measures the </a:t>
            </a:r>
            <a:r>
              <a:rPr lang="en-US" baseline="0" dirty="0" err="1"/>
              <a:t>informativeness</a:t>
            </a:r>
            <a:endParaRPr lang="en-US" baseline="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124DB-8DB6-4C32-8D03-D411A9906D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656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6690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Unsupervised methods mainly use the statistical signals based on the input.</a:t>
            </a:r>
          </a:p>
          <a:p>
            <a:endParaRPr lang="en-US" dirty="0"/>
          </a:p>
          <a:p>
            <a:r>
              <a:rPr lang="en-US" dirty="0"/>
              <a:t>We</a:t>
            </a:r>
            <a:r>
              <a:rPr lang="en-US" baseline="0" dirty="0"/>
              <a:t> categorize each signal based on which quality phrase criterion it models.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124DB-8DB6-4C32-8D03-D411A9906D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11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9549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8772" indent="-287989" defTabSz="939166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51957" indent="-230391" defTabSz="939166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12741" indent="-230391" defTabSz="939166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73524" indent="-230391" defTabSz="939166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34308" indent="-230391" defTabSz="9391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95091" indent="-230391" defTabSz="9391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55874" indent="-230391" defTabSz="9391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916656" indent="-230391" defTabSz="9391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fld id="{20CB1846-F279-4780-A5D2-2F7F369EA94B}" type="slidenum">
              <a:rPr lang="en-US" altLang="en-US" smtClean="0">
                <a:solidFill>
                  <a:prstClr val="black"/>
                </a:solidFill>
                <a:latin typeface="Times New Roman" pitchFamily="18" charset="0"/>
              </a:rPr>
              <a:pPr>
                <a:defRPr/>
              </a:pPr>
              <a:t>23</a:t>
            </a:fld>
            <a:endParaRPr lang="en-US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812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0E0EFF70-CFA0-4881-876D-7F043AB3688B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29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1178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3388" y="708025"/>
            <a:ext cx="6299200" cy="3544888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691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1pPr>
            <a:lvl2pPr marL="762922" indent="-293432" defTabSz="95691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2pPr>
            <a:lvl3pPr marL="1173726" indent="-234745" defTabSz="95691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3pPr>
            <a:lvl4pPr marL="1643217" indent="-234745" defTabSz="95691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4pPr>
            <a:lvl5pPr marL="2112707" indent="-234745" defTabSz="95691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5pPr>
            <a:lvl6pPr marL="2582198" indent="-234745" defTabSz="95691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6pPr>
            <a:lvl7pPr marL="3051690" indent="-234745" defTabSz="95691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7pPr>
            <a:lvl8pPr marL="3521180" indent="-234745" defTabSz="95691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8pPr>
            <a:lvl9pPr marL="3990669" indent="-234745" defTabSz="95691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33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9290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3179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An interesting comparison </a:t>
            </a:r>
          </a:p>
          <a:p>
            <a:r>
              <a:rPr lang="en-US" altLang="en-US"/>
              <a:t>A state of the art phrase-discovering topic model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943ADAE7-AF73-4574-AAAF-D9F3F1B30356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35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4085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An interesting comparison </a:t>
            </a:r>
          </a:p>
          <a:p>
            <a:r>
              <a:rPr lang="en-US" altLang="en-US"/>
              <a:t>A state of the art phrase-discovering topic model</a:t>
            </a: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BEACD20B-44F6-4C40-B3A8-6E49E7ED0374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36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2008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An interesting comparison </a:t>
            </a:r>
          </a:p>
          <a:p>
            <a:r>
              <a:rPr lang="en-US" altLang="en-US"/>
              <a:t>A state of the art phrase-discovering topic model</a:t>
            </a: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90665321-D349-4AD9-92F1-027FDCBF0375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37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2689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An interesting comparison </a:t>
            </a:r>
          </a:p>
          <a:p>
            <a:r>
              <a:rPr lang="en-US" altLang="en-US"/>
              <a:t>A state of the art phrase-discovering topic model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6482A497-DBE0-4C03-B920-72396F78C0F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38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0689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39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959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40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6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5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 defTabSz="9495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 defTabSz="9495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 defTabSz="9495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 defTabSz="94956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defTabSz="94956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642FBE8-A3A2-43F2-B19B-F5FFD64BB8D4}" type="slidenum">
              <a:rPr lang="en-US" altLang="zh-CN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3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243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41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9858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42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6338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“Pre” means the first (n-1) tokens. In</a:t>
            </a:r>
            <a:r>
              <a:rPr lang="en-US" baseline="0" dirty="0"/>
              <a:t> the example, it means “San Antonio” / “San”</a:t>
            </a:r>
            <a:endParaRPr lang="en-US" dirty="0"/>
          </a:p>
          <a:p>
            <a:pPr lvl="1"/>
            <a:r>
              <a:rPr lang="en-US" dirty="0"/>
              <a:t>“Post” means the last (n-1) tokens. In</a:t>
            </a:r>
            <a:r>
              <a:rPr lang="en-US" baseline="0" dirty="0"/>
              <a:t> the example, it means “San Antonio” / “Antonio”</a:t>
            </a:r>
            <a:endParaRPr lang="en-US" dirty="0"/>
          </a:p>
          <a:p>
            <a:endParaRPr lang="en-US" dirty="0"/>
          </a:p>
          <a:p>
            <a:r>
              <a:rPr lang="en-US" dirty="0"/>
              <a:t>Start from unigrams,</a:t>
            </a:r>
            <a:r>
              <a:rPr lang="en-US" baseline="0" dirty="0"/>
              <a:t> if both confidence scores are lower than the threshold, the expansion process terminates.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124DB-8DB6-4C32-8D03-D411A9906D1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9467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all unsupervised methods,</a:t>
            </a:r>
            <a:r>
              <a:rPr lang="en-US" baseline="0" dirty="0"/>
              <a:t> there are some shared limitations.</a:t>
            </a:r>
          </a:p>
          <a:p>
            <a:endParaRPr lang="en-US" baseline="0" dirty="0"/>
          </a:p>
          <a:p>
            <a:r>
              <a:rPr lang="is-IS" baseline="0" dirty="0"/>
              <a:t>(Listed in the slides)…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124DB-8DB6-4C32-8D03-D411A9906D1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358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8273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3388" y="708025"/>
            <a:ext cx="6299200" cy="3544888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691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1pPr>
            <a:lvl2pPr marL="762922" indent="-293432" defTabSz="95691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2pPr>
            <a:lvl3pPr marL="1173726" indent="-234745" defTabSz="95691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3pPr>
            <a:lvl4pPr marL="1643217" indent="-234745" defTabSz="95691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4pPr>
            <a:lvl5pPr marL="2112707" indent="-234745" defTabSz="956914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itchFamily="18" charset="0"/>
              </a:defRPr>
            </a:lvl5pPr>
            <a:lvl6pPr marL="2582198" indent="-234745" defTabSz="95691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6pPr>
            <a:lvl7pPr marL="3051690" indent="-234745" defTabSz="95691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7pPr>
            <a:lvl8pPr marL="3521180" indent="-234745" defTabSz="95691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8pPr>
            <a:lvl9pPr marL="3990669" indent="-234745" defTabSz="956914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46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372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47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7407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48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6738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49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0612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CD11070-0741-4A7D-8E8E-470CB8CB6D01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50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1004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47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6989" indent="-291150" defTabSz="94947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599" indent="-232920" defTabSz="94947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439" indent="-232920" defTabSz="94947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279" indent="-232920" defTabSz="949472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118" indent="-232920" defTabSz="94947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7958" indent="-232920" defTabSz="94947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3798" indent="-232920" defTabSz="94947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9638" indent="-232920" defTabSz="94947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642FBE8-A3A2-43F2-B19B-F5FFD64BB8D4}" type="slidenum">
              <a:rPr lang="en-US" altLang="zh-CN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4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1629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51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5650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During the quality</a:t>
            </a:r>
            <a:r>
              <a:rPr lang="en-US" baseline="0" dirty="0"/>
              <a:t> estimation step, </a:t>
            </a:r>
            <a:r>
              <a:rPr lang="en-US" baseline="0" dirty="0" err="1"/>
              <a:t>SegPhrase</a:t>
            </a:r>
            <a:r>
              <a:rPr lang="en-US" baseline="0" dirty="0"/>
              <a:t> requires a little supervision, </a:t>
            </a:r>
            <a:r>
              <a:rPr lang="is-IS" baseline="0" dirty="0"/>
              <a:t>…</a:t>
            </a:r>
          </a:p>
          <a:p>
            <a:endParaRPr lang="is-I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124DB-8DB6-4C32-8D03-D411A9906D1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4693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53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2379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54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2419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55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07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56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7561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57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0782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58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3150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Then the picky audience might ask how to project phrase mining methods back to the corpus so we can get mention-level chunking results?  </a:t>
            </a:r>
            <a:r>
              <a:rPr lang="en-US"/>
              <a:t>Maybe during presentation we can emphasize that's not the goal, we think it's more interesting to discover important phrases from a large corpus without any manual annotations.</a:t>
            </a:r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59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23531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60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754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86609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61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13295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62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7806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8772" indent="-287989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51957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12741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73524" indent="-230391" defTabSz="9391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34308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95091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55874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16656" indent="-230391" defTabSz="93916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63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7279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1800" y="708025"/>
            <a:ext cx="6302375" cy="3544888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0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62999" indent="-293461" defTabSz="9570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73844" indent="-234768" defTabSz="9570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43383" indent="-234768" defTabSz="9570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112921" indent="-234768" defTabSz="95701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82460" indent="-234768" defTabSz="95701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51998" indent="-234768" defTabSz="95701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521536" indent="-234768" defTabSz="95701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91072" indent="-234768" defTabSz="95701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ACF92E78-2D32-4F20-8D45-95EB4E9ACC30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  <a:defRPr/>
              </a:pPr>
              <a:t>64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34114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98043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00325" y="857250"/>
            <a:ext cx="4113213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124DB-8DB6-4C32-8D03-D411A9906D18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3046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00325" y="857250"/>
            <a:ext cx="4113213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124DB-8DB6-4C32-8D03-D411A9906D1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0337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9401786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 phrase mining, our</a:t>
            </a:r>
            <a:r>
              <a:rPr lang="en-US" altLang="zh-CN" baseline="0" dirty="0"/>
              <a:t> output is a ranked list. </a:t>
            </a:r>
          </a:p>
          <a:p>
            <a:endParaRPr lang="en-US" altLang="zh-CN" baseline="0" dirty="0"/>
          </a:p>
          <a:p>
            <a:r>
              <a:rPr lang="en-US" altLang="zh-CN" baseline="0" dirty="0"/>
              <a:t>So we recruit domain experts to evaluate whether a phrase is a high-quality phrase or not. </a:t>
            </a:r>
          </a:p>
          <a:p>
            <a:r>
              <a:rPr lang="en-US" baseline="0" dirty="0"/>
              <a:t>For example, the phrase “np hard in a strong” will be marked as 0. </a:t>
            </a:r>
          </a:p>
          <a:p>
            <a:r>
              <a:rPr lang="en-US" baseline="0" dirty="0"/>
              <a:t>During the evaluation process, the experts are encouraged to use search engines like Google to better understand those phrases they are not very familiar with.</a:t>
            </a:r>
          </a:p>
          <a:p>
            <a:endParaRPr lang="en-US" baseline="0" dirty="0"/>
          </a:p>
          <a:p>
            <a:r>
              <a:rPr lang="en-US" altLang="zh-CN" baseline="0" dirty="0"/>
              <a:t>Based on the expert evaluation results, we can compute precision and recall at every rank.</a:t>
            </a:r>
          </a:p>
          <a:p>
            <a:endParaRPr lang="en-US" altLang="zh-CN" baseline="0" dirty="0"/>
          </a:p>
          <a:p>
            <a:r>
              <a:rPr lang="en-US" altLang="zh-CN" baseline="0" dirty="0"/>
              <a:t>And then we plot the precision-recall curve. </a:t>
            </a:r>
            <a:r>
              <a:rPr lang="en-US" altLang="zh-CN" dirty="0"/>
              <a:t>In an ideal</a:t>
            </a:r>
            <a:r>
              <a:rPr lang="en-US" altLang="zh-CN" baseline="0" dirty="0"/>
              <a:t> ranking result, the precision-recall curve should look like this. </a:t>
            </a:r>
          </a:p>
          <a:p>
            <a:endParaRPr lang="en-US" altLang="zh-CN" baseline="0" dirty="0"/>
          </a:p>
          <a:p>
            <a:r>
              <a:rPr lang="en-US" altLang="zh-CN" baseline="0" dirty="0"/>
              <a:t>In our evaluation, we mainly look at the area under the precision-recall curve. </a:t>
            </a:r>
          </a:p>
          <a:p>
            <a:r>
              <a:rPr lang="en-US" altLang="zh-CN" baseline="0" dirty="0"/>
              <a:t>The bigger the area is, the better the result is.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/>
          <a:lstStyle/>
          <a:p>
            <a:fld id="{00E8D27A-BCD4-0843-BCA8-79FDB9E59CC8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6872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As we mentioned in the introduction, our</a:t>
            </a:r>
            <a:r>
              <a:rPr lang="en-US" altLang="zh-CN" baseline="0" dirty="0"/>
              <a:t> methods are designed to be effective in multiple domains and languages.</a:t>
            </a:r>
          </a:p>
          <a:p>
            <a:endParaRPr lang="en-US" altLang="zh-CN" baseline="0" dirty="0"/>
          </a:p>
          <a:p>
            <a:r>
              <a:rPr lang="en-US" altLang="zh-CN" baseline="0" dirty="0"/>
              <a:t>We first evaluate the results in three domains: CS papers, Yelp reviews, and Wiki articles.</a:t>
            </a:r>
          </a:p>
          <a:p>
            <a:endParaRPr lang="en-US" altLang="zh-CN" dirty="0"/>
          </a:p>
          <a:p>
            <a:r>
              <a:rPr lang="en-US" altLang="zh-CN" dirty="0"/>
              <a:t>We mainly compared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AutoPhrase</a:t>
            </a:r>
            <a:r>
              <a:rPr lang="en-US" altLang="zh-CN" baseline="0" dirty="0"/>
              <a:t> with </a:t>
            </a:r>
            <a:r>
              <a:rPr lang="en-US" altLang="zh-CN" baseline="0" dirty="0" err="1"/>
              <a:t>SegPhrase</a:t>
            </a:r>
            <a:r>
              <a:rPr lang="en-US" altLang="zh-CN" baseline="0" dirty="0"/>
              <a:t> and Stanford NLP Parser.</a:t>
            </a:r>
          </a:p>
          <a:p>
            <a:r>
              <a:rPr lang="en-US" altLang="zh-CN" baseline="0" dirty="0" err="1"/>
              <a:t>SegPhrase</a:t>
            </a:r>
            <a:r>
              <a:rPr lang="en-US" altLang="zh-CN" baseline="0" dirty="0"/>
              <a:t> has outperformed many unsupervised methods like </a:t>
            </a:r>
            <a:r>
              <a:rPr lang="en-US" altLang="zh-CN" baseline="0" dirty="0" err="1"/>
              <a:t>TopMine</a:t>
            </a:r>
            <a:r>
              <a:rPr lang="en-US" altLang="zh-CN" baseline="0" dirty="0"/>
              <a:t>. So we didn’t include the results here.</a:t>
            </a:r>
          </a:p>
          <a:p>
            <a:endParaRPr lang="en-US" altLang="zh-CN" baseline="0" dirty="0"/>
          </a:p>
          <a:p>
            <a:r>
              <a:rPr lang="en-US" altLang="zh-CN" baseline="0" dirty="0"/>
              <a:t>The Stanford NLP parser can extract noun phrases and verb phrases from sentences.</a:t>
            </a:r>
          </a:p>
          <a:p>
            <a:r>
              <a:rPr lang="en-US" altLang="zh-CN" baseline="0" dirty="0"/>
              <a:t>We use the popular TF-IDF and </a:t>
            </a:r>
            <a:r>
              <a:rPr lang="en-US" altLang="zh-CN" baseline="0" dirty="0" err="1"/>
              <a:t>TextRank</a:t>
            </a:r>
            <a:r>
              <a:rPr lang="en-US" altLang="zh-CN" baseline="0" dirty="0"/>
              <a:t> to rank the extracted phrases. </a:t>
            </a:r>
          </a:p>
          <a:p>
            <a:r>
              <a:rPr lang="en-US" altLang="zh-CN" baseline="0" dirty="0"/>
              <a:t>TF-IDF is a popular measurement in information retrieval. TF is term frequency and IDF is the inverse document frequency. </a:t>
            </a:r>
          </a:p>
          <a:p>
            <a:r>
              <a:rPr lang="en-US" altLang="zh-CN" baseline="0" dirty="0" err="1"/>
              <a:t>TextRank</a:t>
            </a:r>
            <a:r>
              <a:rPr lang="en-US" altLang="zh-CN" baseline="0" dirty="0"/>
              <a:t> is similar to the PageRank. We construct a graph of phrases and build edges as their co-occurrence within a given sliding window. Then we run the random walk on this graph and compute the page rank. </a:t>
            </a:r>
          </a:p>
          <a:p>
            <a:endParaRPr lang="en-US" altLang="zh-CN" baseline="0" dirty="0"/>
          </a:p>
          <a:p>
            <a:r>
              <a:rPr lang="en-US" altLang="zh-CN" baseline="0" dirty="0"/>
              <a:t>As you can see here, </a:t>
            </a:r>
            <a:r>
              <a:rPr lang="en-US" altLang="zh-CN" baseline="0" dirty="0" err="1"/>
              <a:t>AutoPhrase</a:t>
            </a:r>
            <a:r>
              <a:rPr lang="en-US" altLang="zh-CN" baseline="0" dirty="0"/>
              <a:t> always has the best performance.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The compared methods include</a:t>
            </a:r>
          </a:p>
          <a:p>
            <a:pPr marL="228600" indent="-228600">
              <a:buAutoNum type="arabicPeriod"/>
            </a:pPr>
            <a:r>
              <a:rPr lang="en-US" altLang="zh-CN" dirty="0" err="1"/>
              <a:t>AutoPhrase</a:t>
            </a:r>
            <a:r>
              <a:rPr lang="en-US" altLang="zh-CN" dirty="0"/>
              <a:t>:</a:t>
            </a:r>
            <a:r>
              <a:rPr lang="en-US" altLang="zh-CN" baseline="0" dirty="0"/>
              <a:t> distantly supervised</a:t>
            </a:r>
          </a:p>
          <a:p>
            <a:pPr marL="228600" indent="-228600">
              <a:buAutoNum type="arabicPeriod"/>
            </a:pPr>
            <a:r>
              <a:rPr lang="en-US" altLang="zh-CN" dirty="0" err="1"/>
              <a:t>SegPhrase</a:t>
            </a:r>
            <a:r>
              <a:rPr lang="en-US" altLang="zh-CN" dirty="0"/>
              <a:t>:</a:t>
            </a:r>
            <a:r>
              <a:rPr lang="en-US" altLang="zh-CN" baseline="0" dirty="0"/>
              <a:t> weakly supervised (outperformed </a:t>
            </a:r>
            <a:r>
              <a:rPr lang="en-US" altLang="zh-CN" baseline="0" dirty="0" err="1"/>
              <a:t>ToPMine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ConExtr</a:t>
            </a:r>
            <a:r>
              <a:rPr lang="en-US" altLang="zh-CN" baseline="0" dirty="0"/>
              <a:t>, KEA, NLP-based + ranking, …)</a:t>
            </a:r>
          </a:p>
          <a:p>
            <a:pPr marL="228600" indent="-228600">
              <a:buAutoNum type="arabicPeriod"/>
            </a:pPr>
            <a:r>
              <a:rPr lang="en-US" altLang="zh-CN" baseline="0" dirty="0"/>
              <a:t>NLP-based methods + TF-IDF/</a:t>
            </a:r>
            <a:r>
              <a:rPr lang="en-US" altLang="zh-CN" baseline="0" dirty="0" err="1"/>
              <a:t>TextRank</a:t>
            </a:r>
            <a:r>
              <a:rPr lang="en-US" altLang="zh-CN" baseline="0" dirty="0"/>
              <a:t> ranking</a:t>
            </a:r>
          </a:p>
          <a:p>
            <a:pPr marL="228600" indent="-228600">
              <a:buAutoNum type="arabicPeriod"/>
            </a:pPr>
            <a:endParaRPr lang="en-US" altLang="zh-CN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/>
          <a:lstStyle/>
          <a:p>
            <a:fld id="{00E8D27A-BCD4-0843-BCA8-79FDB9E59CC8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21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7455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We further conducted experiments in different languages.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Since </a:t>
            </a:r>
            <a:r>
              <a:rPr lang="en-US" altLang="zh-CN" baseline="0" dirty="0" err="1"/>
              <a:t>SegPhrase</a:t>
            </a:r>
            <a:r>
              <a:rPr lang="en-US" altLang="zh-CN" baseline="0" dirty="0"/>
              <a:t> is originally designed for English, we introduce its variant </a:t>
            </a:r>
            <a:r>
              <a:rPr lang="en-US" altLang="zh-CN" baseline="0" dirty="0" err="1"/>
              <a:t>WrapSegPhrase</a:t>
            </a:r>
            <a:r>
              <a:rPr lang="en-US" altLang="zh-CN" baseline="0" dirty="0"/>
              <a:t> for other languages.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We encode the non-English tokens using English letters. The first token is marked as ‘a’, the second as ‘b’, and so 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I would like to highlight here, on the Chinese dataset, we compare with the popular, supervised Chinese phrase mining methods, </a:t>
            </a:r>
            <a:r>
              <a:rPr lang="en-US" altLang="zh-CN" baseline="0" dirty="0" err="1"/>
              <a:t>Jieba</a:t>
            </a:r>
            <a:r>
              <a:rPr lang="en-US" altLang="zh-CN" baseline="0" dirty="0"/>
              <a:t> Segmentation and </a:t>
            </a:r>
            <a:r>
              <a:rPr lang="en-US" altLang="zh-CN" baseline="0" dirty="0" err="1"/>
              <a:t>Ansj</a:t>
            </a:r>
            <a:r>
              <a:rPr lang="en-US" altLang="zh-CN" baseline="0" dirty="0"/>
              <a:t> Segmentation. They are using conditional random fields and hidden </a:t>
            </a:r>
            <a:r>
              <a:rPr lang="en-US" altLang="zh-CN" baseline="0" dirty="0" err="1"/>
              <a:t>markov</a:t>
            </a:r>
            <a:r>
              <a:rPr lang="en-US" altLang="zh-CN" baseline="0" dirty="0"/>
              <a:t> models trained on annotated corpora.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As you can see here, </a:t>
            </a:r>
            <a:r>
              <a:rPr lang="en-US" altLang="zh-CN" baseline="0" dirty="0" err="1"/>
              <a:t>AutoPhrase</a:t>
            </a:r>
            <a:r>
              <a:rPr lang="en-US" altLang="zh-CN" baseline="0" dirty="0"/>
              <a:t> performs the best.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/>
              <a:t>Compared Methods: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altLang="zh-CN" baseline="0" dirty="0" err="1"/>
              <a:t>WrapSegPhrase</a:t>
            </a:r>
            <a:r>
              <a:rPr lang="en-US" altLang="zh-CN" baseline="0" dirty="0"/>
              <a:t>: encoding/decoding process for non-English languages + </a:t>
            </a:r>
            <a:r>
              <a:rPr lang="en-US" altLang="zh-CN" baseline="0" dirty="0" err="1"/>
              <a:t>SegPhrase</a:t>
            </a:r>
            <a:endParaRPr lang="en-US" altLang="zh-CN" baseline="0" dirty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altLang="zh-CN" baseline="0" dirty="0"/>
              <a:t>NLP-based methods + TF-IDF/</a:t>
            </a:r>
            <a:r>
              <a:rPr lang="en-US" altLang="zh-CN" baseline="0" dirty="0" err="1"/>
              <a:t>TextRank</a:t>
            </a:r>
            <a:r>
              <a:rPr lang="en-US" altLang="zh-CN" baseline="0" dirty="0"/>
              <a:t> ranking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altLang="zh-CN" baseline="0" dirty="0"/>
              <a:t>Pre-trained Chinese </a:t>
            </a:r>
            <a:r>
              <a:rPr lang="en-US" altLang="zh-CN" baseline="0" dirty="0" err="1"/>
              <a:t>Segmenters</a:t>
            </a:r>
            <a:r>
              <a:rPr lang="en-US" altLang="zh-CN" baseline="0" dirty="0"/>
              <a:t>: </a:t>
            </a:r>
            <a:r>
              <a:rPr lang="en-US" altLang="zh-CN" baseline="0" dirty="0" err="1"/>
              <a:t>AnsjSeg</a:t>
            </a:r>
            <a:r>
              <a:rPr lang="en-US" altLang="zh-CN" baseline="0" dirty="0"/>
              <a:t> and </a:t>
            </a:r>
            <a:r>
              <a:rPr lang="en-US" altLang="zh-CN" baseline="0" dirty="0" err="1"/>
              <a:t>JiebaPSeg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/>
          <a:lstStyle/>
          <a:p>
            <a:fld id="{00E8D27A-BCD4-0843-BCA8-79FDB9E59CC8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76588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 can see in the very long-tail part, we still have high-quality phrases</a:t>
            </a:r>
          </a:p>
          <a:p>
            <a:endParaRPr lang="en-US" altLang="zh-CN" dirty="0"/>
          </a:p>
          <a:p>
            <a:r>
              <a:rPr lang="en-US" altLang="zh-CN" dirty="0"/>
              <a:t>Settings</a:t>
            </a:r>
          </a:p>
          <a:p>
            <a:pPr lvl="1"/>
            <a:r>
              <a:rPr lang="en-US" altLang="zh-CN" dirty="0"/>
              <a:t>Corpora = Wikipedia articles</a:t>
            </a:r>
          </a:p>
          <a:p>
            <a:pPr lvl="1"/>
            <a:r>
              <a:rPr lang="en-US" altLang="zh-CN" dirty="0"/>
              <a:t>English (EN) &amp; Chinese (CN)</a:t>
            </a:r>
          </a:p>
          <a:p>
            <a:pPr lvl="1"/>
            <a:r>
              <a:rPr lang="hr-HR" altLang="zh-CN" dirty="0"/>
              <a:t>808.0M &amp; </a:t>
            </a:r>
            <a:r>
              <a:rPr lang="nb-NO" altLang="zh-CN" dirty="0"/>
              <a:t>371.9M words</a:t>
            </a:r>
          </a:p>
          <a:p>
            <a:pPr lvl="1"/>
            <a:r>
              <a:rPr lang="en-US" altLang="zh-CN" dirty="0"/>
              <a:t>Positive pool sizes</a:t>
            </a:r>
          </a:p>
          <a:p>
            <a:pPr lvl="2"/>
            <a:r>
              <a:rPr lang="is-IS" altLang="zh-CN" dirty="0"/>
              <a:t>184K &amp; 29K </a:t>
            </a:r>
          </a:p>
          <a:p>
            <a:pPr lvl="1"/>
            <a:r>
              <a:rPr lang="en-US" altLang="zh-CN" dirty="0"/>
              <a:t>Mined Quality Phrases (&gt;0.5)</a:t>
            </a:r>
          </a:p>
          <a:p>
            <a:pPr lvl="2"/>
            <a:r>
              <a:rPr lang="en-US" altLang="zh-CN" dirty="0"/>
              <a:t>345K &amp; 116K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124DB-8DB6-4C32-8D03-D411A9906D18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1874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(e.g., 91.6M in DBLP and 145.1M in Yelp).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124DB-8DB6-4C32-8D03-D411A9906D18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0994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84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63512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85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021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75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12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7713" y="1181100"/>
            <a:ext cx="5670550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849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38" rIns="91438">
            <a:normAutofit/>
          </a:bodyPr>
          <a:lstStyle>
            <a:lvl1pPr marL="0" indent="0" algn="l">
              <a:buNone/>
              <a:defRPr sz="2400" b="1" cap="all" spc="200" baseline="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457189" indent="0" algn="ctr">
              <a:buNone/>
              <a:defRPr sz="24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" y="6492878"/>
            <a:ext cx="1312025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059"/>
          <p:cNvSpPr>
            <a:spLocks noGrp="1" noChangeArrowheads="1"/>
          </p:cNvSpPr>
          <p:nvPr>
            <p:ph type="dt" sz="half" idx="10"/>
          </p:nvPr>
        </p:nvSpPr>
        <p:spPr>
          <a:xfrm>
            <a:off x="406400" y="6477000"/>
            <a:ext cx="2540000" cy="3810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AA9760E-3788-467D-85DC-649C575C82E4}" type="datetime4">
              <a:rPr lang="en-US">
                <a:solidFill>
                  <a:srgbClr val="000000"/>
                </a:solidFill>
              </a:rPr>
              <a:pPr>
                <a:defRPr/>
              </a:pPr>
              <a:t>May 16, 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2060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477000"/>
            <a:ext cx="3860800" cy="3810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Data Mining: Concepts and Techniques</a:t>
            </a:r>
          </a:p>
        </p:txBody>
      </p:sp>
      <p:sp>
        <p:nvSpPr>
          <p:cNvPr id="7" name="Rectangle 206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9EE68-F450-4F55-BE84-E38F8E7341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937463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1600" y="850022"/>
            <a:ext cx="11887200" cy="673979"/>
          </a:xfrm>
          <a:prstGeom prst="rect">
            <a:avLst/>
          </a:prstGeom>
        </p:spPr>
        <p:txBody>
          <a:bodyPr vert="horz" lIns="91438" tIns="45719" rIns="91438" bIns="45719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 hasCustomPrompt="1"/>
          </p:nvPr>
        </p:nvSpPr>
        <p:spPr>
          <a:xfrm>
            <a:off x="101600" y="1752600"/>
            <a:ext cx="11887200" cy="4675912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Content 1</a:t>
            </a:r>
          </a:p>
          <a:p>
            <a:pPr lvl="1"/>
            <a:r>
              <a:rPr lang="en-US" dirty="0"/>
              <a:t> Content 2</a:t>
            </a:r>
          </a:p>
        </p:txBody>
      </p:sp>
    </p:spTree>
    <p:extLst>
      <p:ext uri="{BB962C8B-B14F-4D97-AF65-F5344CB8AC3E}">
        <p14:creationId xmlns:p14="http://schemas.microsoft.com/office/powerpoint/2010/main" val="2316404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65935"/>
            <a:ext cx="12192000" cy="6977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1" y="1762662"/>
            <a:ext cx="10058400" cy="2528396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1" y="4168737"/>
            <a:ext cx="10058400" cy="1143000"/>
          </a:xfrm>
        </p:spPr>
        <p:txBody>
          <a:bodyPr lIns="91436" rIns="91436">
            <a:normAutofit/>
          </a:bodyPr>
          <a:lstStyle>
            <a:lvl1pPr marL="0" indent="0" algn="l">
              <a:buNone/>
              <a:defRPr sz="2400" b="1" cap="all" spc="200" baseline="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85738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985" y="221676"/>
            <a:ext cx="11369963" cy="738909"/>
          </a:xfrm>
        </p:spPr>
        <p:txBody>
          <a:bodyPr/>
          <a:lstStyle>
            <a:lvl1pPr marL="0"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983" y="1219200"/>
            <a:ext cx="11406908" cy="5384800"/>
          </a:xfrm>
        </p:spPr>
        <p:txBody>
          <a:bodyPr/>
          <a:lstStyle>
            <a:lvl1pPr marL="461951" indent="-461951">
              <a:defRPr sz="2800"/>
            </a:lvl1pPr>
            <a:lvl2pPr marL="738170" indent="-538149">
              <a:defRPr sz="2800"/>
            </a:lvl2pPr>
            <a:lvl3pPr marL="858817" indent="-474651">
              <a:defRPr sz="2800"/>
            </a:lvl3pPr>
            <a:lvl4pPr marL="1144559" indent="-522275">
              <a:defRPr sz="2800"/>
            </a:lvl4pPr>
            <a:lvl5pPr marL="1376328" indent="-507987"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</p:spTree>
    <p:extLst>
      <p:ext uri="{BB962C8B-B14F-4D97-AF65-F5344CB8AC3E}">
        <p14:creationId xmlns:p14="http://schemas.microsoft.com/office/powerpoint/2010/main" val="3657753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65935"/>
            <a:ext cx="12192000" cy="6977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1" y="1762662"/>
            <a:ext cx="10058400" cy="2528396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1" y="4168737"/>
            <a:ext cx="10058400" cy="1143000"/>
          </a:xfrm>
        </p:spPr>
        <p:txBody>
          <a:bodyPr lIns="91436" rIns="91436">
            <a:normAutofit/>
          </a:bodyPr>
          <a:lstStyle>
            <a:lvl1pPr marL="0" indent="0" algn="l">
              <a:buNone/>
              <a:defRPr sz="2400" b="1" cap="all" spc="200" baseline="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40656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985" y="221676"/>
            <a:ext cx="11369963" cy="738909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983" y="1219200"/>
            <a:ext cx="11406908" cy="5384800"/>
          </a:xfrm>
        </p:spPr>
        <p:txBody>
          <a:bodyPr/>
          <a:lstStyle>
            <a:lvl1pPr marL="461951" indent="-461951">
              <a:defRPr sz="2800"/>
            </a:lvl1pPr>
            <a:lvl2pPr marL="738170" indent="-538149">
              <a:defRPr sz="2800"/>
            </a:lvl2pPr>
            <a:lvl3pPr marL="858817" indent="-474651">
              <a:defRPr sz="2800"/>
            </a:lvl3pPr>
            <a:lvl4pPr marL="1144559" indent="-522275">
              <a:defRPr sz="2800"/>
            </a:lvl4pPr>
            <a:lvl5pPr marL="1376328" indent="-507987"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</p:spTree>
    <p:extLst>
      <p:ext uri="{BB962C8B-B14F-4D97-AF65-F5344CB8AC3E}">
        <p14:creationId xmlns:p14="http://schemas.microsoft.com/office/powerpoint/2010/main" val="147053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1600" y="850022"/>
            <a:ext cx="11887200" cy="673979"/>
          </a:xfrm>
          <a:prstGeom prst="rect">
            <a:avLst/>
          </a:prstGeom>
        </p:spPr>
        <p:txBody>
          <a:bodyPr vert="horz" lIns="91438" tIns="45719" rIns="91438" bIns="45719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 hasCustomPrompt="1"/>
          </p:nvPr>
        </p:nvSpPr>
        <p:spPr>
          <a:xfrm>
            <a:off x="101600" y="1752600"/>
            <a:ext cx="11887200" cy="4675912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Content 1</a:t>
            </a:r>
          </a:p>
          <a:p>
            <a:pPr lvl="1"/>
            <a:r>
              <a:rPr lang="en-US" dirty="0"/>
              <a:t> Content 2</a:t>
            </a:r>
          </a:p>
        </p:txBody>
      </p:sp>
    </p:spTree>
    <p:extLst>
      <p:ext uri="{BB962C8B-B14F-4D97-AF65-F5344CB8AC3E}">
        <p14:creationId xmlns:p14="http://schemas.microsoft.com/office/powerpoint/2010/main" val="2690460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4500" y="2343945"/>
            <a:ext cx="11303000" cy="1034256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600" spc="-5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5871" y="3529775"/>
            <a:ext cx="10058400" cy="782070"/>
          </a:xfrm>
        </p:spPr>
        <p:txBody>
          <a:bodyPr lIns="91436" rIns="91436">
            <a:normAutofit/>
          </a:bodyPr>
          <a:lstStyle>
            <a:lvl1pPr marL="0" indent="0" algn="ctr">
              <a:buNone/>
              <a:defRPr sz="2400" b="1" cap="none" spc="200" baseline="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" y="0"/>
            <a:ext cx="12244106" cy="2281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" y="4463419"/>
            <a:ext cx="12192000" cy="239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30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985" y="221676"/>
            <a:ext cx="11369963" cy="738909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983" y="1219200"/>
            <a:ext cx="11406908" cy="5384800"/>
          </a:xfrm>
        </p:spPr>
        <p:txBody>
          <a:bodyPr/>
          <a:lstStyle>
            <a:lvl1pPr marL="461951" indent="-461951">
              <a:defRPr sz="2800"/>
            </a:lvl1pPr>
            <a:lvl2pPr marL="738170" indent="-538149">
              <a:defRPr sz="2800"/>
            </a:lvl2pPr>
            <a:lvl3pPr marL="858817" indent="-474651">
              <a:defRPr sz="2800"/>
            </a:lvl3pPr>
            <a:lvl4pPr marL="1144559" indent="-522275">
              <a:defRPr sz="2800"/>
            </a:lvl4pPr>
            <a:lvl5pPr marL="1376328" indent="-507987"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</p:spTree>
    <p:extLst>
      <p:ext uri="{BB962C8B-B14F-4D97-AF65-F5344CB8AC3E}">
        <p14:creationId xmlns:p14="http://schemas.microsoft.com/office/powerpoint/2010/main" val="1370196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6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178"/>
            <a:fld id="{4A7B93CD-F32F-43F2-AB5D-12DAF2074D9B}" type="slidenum">
              <a:rPr lang="en-US" altLang="en-US">
                <a:solidFill>
                  <a:srgbClr val="000000"/>
                </a:solidFill>
              </a:rPr>
              <a:pPr defTabSz="45717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180573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984" y="221676"/>
            <a:ext cx="11369963" cy="738909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983" y="1219200"/>
            <a:ext cx="11406908" cy="5384800"/>
          </a:xfrm>
        </p:spPr>
        <p:txBody>
          <a:bodyPr/>
          <a:lstStyle>
            <a:lvl1pPr marL="461963" indent="-461963">
              <a:defRPr sz="2800"/>
            </a:lvl1pPr>
            <a:lvl2pPr marL="738188" indent="-538163">
              <a:defRPr sz="2800"/>
            </a:lvl2pPr>
            <a:lvl3pPr marL="858838" indent="-474663">
              <a:defRPr sz="2800"/>
            </a:lvl3pPr>
            <a:lvl4pPr marL="1144588" indent="-522288">
              <a:defRPr sz="2800"/>
            </a:lvl4pPr>
            <a:lvl5pPr marL="1376363" indent="-508000"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304800"/>
            <a:ext cx="11684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295400"/>
            <a:ext cx="54864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96000" y="1295400"/>
            <a:ext cx="54864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0" y="3962400"/>
            <a:ext cx="54864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06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178"/>
            <a:fld id="{680A1083-1268-4A42-B7F5-4F6EE6F4CD64}" type="slidenum">
              <a:rPr lang="en-US" altLang="en-US">
                <a:solidFill>
                  <a:srgbClr val="000000"/>
                </a:solidFill>
              </a:rPr>
              <a:pPr defTabSz="45717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115993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304800"/>
            <a:ext cx="11684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295400"/>
            <a:ext cx="54864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295400"/>
            <a:ext cx="54864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06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178"/>
            <a:fld id="{5D5C0945-3C12-41E7-B090-1D5BB38CB1A8}" type="slidenum">
              <a:rPr lang="en-US" altLang="en-US">
                <a:solidFill>
                  <a:srgbClr val="000000"/>
                </a:solidFill>
              </a:rPr>
              <a:pPr defTabSz="45717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396079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304800"/>
            <a:ext cx="11684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295400"/>
            <a:ext cx="54864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096000" y="1295400"/>
            <a:ext cx="5486400" cy="5181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206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178"/>
            <a:fld id="{263418DA-E3C5-4DA3-B4BD-88B354425D9E}" type="slidenum">
              <a:rPr lang="en-US" altLang="en-US">
                <a:solidFill>
                  <a:srgbClr val="000000"/>
                </a:solidFill>
              </a:rPr>
              <a:pPr defTabSz="45717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256956"/>
      </p:ext>
    </p:extLst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295400"/>
            <a:ext cx="54864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295400"/>
            <a:ext cx="54864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06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178"/>
            <a:fld id="{3CCF00EA-7FEC-4848-8AE3-5B6199E0A559}" type="slidenum">
              <a:rPr lang="en-US" altLang="en-US">
                <a:solidFill>
                  <a:srgbClr val="000000"/>
                </a:solidFill>
              </a:rPr>
              <a:pPr defTabSz="45717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542482"/>
      </p:ext>
    </p:extLst>
  </p:cSld>
  <p:clrMapOvr>
    <a:masterClrMapping/>
  </p:clrMapOvr>
  <p:transition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03200" y="304800"/>
            <a:ext cx="11684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6400" y="1295400"/>
            <a:ext cx="54864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96000" y="1295400"/>
            <a:ext cx="54864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06400" y="3962400"/>
            <a:ext cx="54864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0" y="3962400"/>
            <a:ext cx="5486400" cy="2514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06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178"/>
            <a:fld id="{04F52F42-01D7-4758-AD42-3F87F929CD2D}" type="slidenum">
              <a:rPr lang="en-US" altLang="en-US">
                <a:solidFill>
                  <a:srgbClr val="000000"/>
                </a:solidFill>
              </a:rPr>
              <a:pPr defTabSz="45717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49709"/>
      </p:ext>
    </p:extLst>
  </p:cSld>
  <p:clrMapOvr>
    <a:masterClrMapping/>
  </p:clrMapOvr>
  <p:transition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06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0972800" y="6477000"/>
            <a:ext cx="1219200" cy="381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457178"/>
            <a:fld id="{4519947F-5783-4582-B3E0-6E6D930A0226}" type="slidenum">
              <a:rPr lang="en-US" altLang="en-US">
                <a:solidFill>
                  <a:srgbClr val="000000"/>
                </a:solidFill>
              </a:rPr>
              <a:pPr defTabSz="457178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734560"/>
      </p:ext>
    </p:extLst>
  </p:cSld>
  <p:clrMapOvr>
    <a:masterClrMapping/>
  </p:clrMapOvr>
  <p:transition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65935"/>
            <a:ext cx="12192000" cy="6977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1" y="1762662"/>
            <a:ext cx="10058400" cy="2528396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1" y="4168737"/>
            <a:ext cx="10058400" cy="1143000"/>
          </a:xfrm>
        </p:spPr>
        <p:txBody>
          <a:bodyPr lIns="91436" rIns="91436">
            <a:normAutofit/>
          </a:bodyPr>
          <a:lstStyle>
            <a:lvl1pPr marL="0" indent="0" algn="l">
              <a:buNone/>
              <a:defRPr sz="2400" b="1" cap="all" spc="200" baseline="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521325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985" y="221676"/>
            <a:ext cx="11369963" cy="738909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983" y="1219200"/>
            <a:ext cx="11406908" cy="5384800"/>
          </a:xfrm>
        </p:spPr>
        <p:txBody>
          <a:bodyPr/>
          <a:lstStyle>
            <a:lvl1pPr marL="461951" indent="-461951">
              <a:defRPr sz="2800"/>
            </a:lvl1pPr>
            <a:lvl2pPr marL="738170" indent="-538149">
              <a:defRPr sz="2800"/>
            </a:lvl2pPr>
            <a:lvl3pPr marL="858817" indent="-474651">
              <a:defRPr sz="2800"/>
            </a:lvl3pPr>
            <a:lvl4pPr marL="1144559" indent="-522275">
              <a:defRPr sz="2800"/>
            </a:lvl4pPr>
            <a:lvl5pPr marL="1376328" indent="-507987"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</p:spTree>
    <p:extLst>
      <p:ext uri="{BB962C8B-B14F-4D97-AF65-F5344CB8AC3E}">
        <p14:creationId xmlns:p14="http://schemas.microsoft.com/office/powerpoint/2010/main" val="21520745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36" rIns="91436" anchor="t" anchorCtr="0">
            <a:normAutofit/>
          </a:bodyPr>
          <a:lstStyle>
            <a:lvl1pPr marL="0" indent="0" algn="ctr">
              <a:buNone/>
              <a:defRPr sz="2800" cap="all" spc="200" baseline="0">
                <a:solidFill>
                  <a:schemeClr val="tx1"/>
                </a:solidFill>
                <a:latin typeface="+mj-lt"/>
              </a:defRPr>
            </a:lvl1pPr>
            <a:lvl2pPr marL="4571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" y="6492879"/>
            <a:ext cx="1312025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0738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030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38" rIns="91438" anchor="t" anchorCtr="0">
            <a:normAutofit/>
          </a:bodyPr>
          <a:lstStyle>
            <a:lvl1pPr marL="0" indent="0" algn="ctr">
              <a:buNone/>
              <a:defRPr sz="2800" cap="all" spc="200" baseline="0">
                <a:solidFill>
                  <a:schemeClr val="tx1"/>
                </a:solidFill>
                <a:latin typeface="+mj-lt"/>
              </a:defRPr>
            </a:lvl1pPr>
            <a:lvl2pPr marL="4571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" y="6492878"/>
            <a:ext cx="1312025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5"/>
            <a:ext cx="4937760" cy="736283"/>
          </a:xfrm>
        </p:spPr>
        <p:txBody>
          <a:bodyPr lIns="91436" rIns="91436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5"/>
            <a:ext cx="4937760" cy="736283"/>
          </a:xfrm>
        </p:spPr>
        <p:txBody>
          <a:bodyPr lIns="91436" rIns="91436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5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1258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7" y="6459788"/>
            <a:ext cx="4822804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0102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35829" y="6492879"/>
            <a:ext cx="2472271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49B74239-73C9-4B55-8B1C-66BCA0FCF2F2}" type="datetime1">
              <a:rPr lang="en-US" smtClean="0"/>
              <a:t>5/16/2025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7" y="6459788"/>
            <a:ext cx="4822804" cy="365125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" y="6492879"/>
            <a:ext cx="1312025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9043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2"/>
            <a:ext cx="3200400" cy="3379124"/>
          </a:xfrm>
        </p:spPr>
        <p:txBody>
          <a:bodyPr lIns="91436" rIns="91436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5" y="6459788"/>
            <a:ext cx="2618511" cy="365125"/>
          </a:xfrm>
          <a:prstGeom prst="rect">
            <a:avLst/>
          </a:prstGeom>
        </p:spPr>
        <p:txBody>
          <a:bodyPr lIns="91436" tIns="45718" rIns="91436" bIns="45718"/>
          <a:lstStyle>
            <a:lvl1pPr algn="l">
              <a:defRPr/>
            </a:lvl1pPr>
          </a:lstStyle>
          <a:p>
            <a:fld id="{CBBD38C9-86BE-42BA-90B7-7B0F222A966C}" type="datetime1">
              <a:rPr lang="en-US" smtClean="0"/>
              <a:t>5/16/2025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8"/>
            <a:ext cx="4648200" cy="365125"/>
          </a:xfrm>
          <a:prstGeom prst="rect">
            <a:avLst/>
          </a:prstGeom>
        </p:spPr>
        <p:txBody>
          <a:bodyPr lIns="91436" tIns="45718" rIns="91436" bIns="45718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" y="6492879"/>
            <a:ext cx="1312025" cy="365125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7137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059"/>
          <p:cNvSpPr>
            <a:spLocks noGrp="1" noChangeArrowheads="1"/>
          </p:cNvSpPr>
          <p:nvPr>
            <p:ph type="dt" sz="half" idx="10"/>
          </p:nvPr>
        </p:nvSpPr>
        <p:spPr>
          <a:xfrm>
            <a:off x="406400" y="6477000"/>
            <a:ext cx="2540000" cy="3810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AA9760E-3788-467D-85DC-649C575C82E4}" type="datetime4">
              <a:rPr lang="en-US">
                <a:solidFill>
                  <a:srgbClr val="000000"/>
                </a:solidFill>
              </a:rPr>
              <a:pPr>
                <a:defRPr/>
              </a:pPr>
              <a:t>May 16, 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2060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477000"/>
            <a:ext cx="3860800" cy="38100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Data Mining: Concepts and Techniques</a:t>
            </a:r>
          </a:p>
        </p:txBody>
      </p:sp>
      <p:sp>
        <p:nvSpPr>
          <p:cNvPr id="7" name="Rectangle 206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9EE68-F450-4F55-BE84-E38F8E7341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356537"/>
      </p:ext>
    </p:extLst>
  </p:cSld>
  <p:clrMapOvr>
    <a:masterClrMapping/>
  </p:clrMapOvr>
  <p:transition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1600" y="850022"/>
            <a:ext cx="11887200" cy="673979"/>
          </a:xfrm>
          <a:prstGeom prst="rect">
            <a:avLst/>
          </a:prstGeom>
        </p:spPr>
        <p:txBody>
          <a:bodyPr vert="horz" lIns="91438" tIns="45719" rIns="91438" bIns="45719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 hasCustomPrompt="1"/>
          </p:nvPr>
        </p:nvSpPr>
        <p:spPr>
          <a:xfrm>
            <a:off x="101600" y="1752600"/>
            <a:ext cx="11887200" cy="4675912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Content 1</a:t>
            </a:r>
          </a:p>
          <a:p>
            <a:pPr lvl="1"/>
            <a:r>
              <a:rPr lang="en-US" dirty="0"/>
              <a:t> Content 2</a:t>
            </a:r>
          </a:p>
        </p:txBody>
      </p:sp>
    </p:spTree>
    <p:extLst>
      <p:ext uri="{BB962C8B-B14F-4D97-AF65-F5344CB8AC3E}">
        <p14:creationId xmlns:p14="http://schemas.microsoft.com/office/powerpoint/2010/main" val="36006423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1600" y="850024"/>
            <a:ext cx="11887200" cy="673979"/>
          </a:xfrm>
          <a:prstGeom prst="rect">
            <a:avLst/>
          </a:prstGeom>
        </p:spPr>
        <p:txBody>
          <a:bodyPr vert="horz" lIns="91438" tIns="45719" rIns="91438" bIns="45719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 hasCustomPrompt="1"/>
          </p:nvPr>
        </p:nvSpPr>
        <p:spPr>
          <a:xfrm>
            <a:off x="101600" y="1752600"/>
            <a:ext cx="11887200" cy="4675912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Content 1</a:t>
            </a:r>
          </a:p>
          <a:p>
            <a:pPr lvl="1"/>
            <a:r>
              <a:rPr lang="en-US" dirty="0"/>
              <a:t> Content 2</a:t>
            </a:r>
          </a:p>
        </p:txBody>
      </p:sp>
    </p:spTree>
    <p:extLst>
      <p:ext uri="{BB962C8B-B14F-4D97-AF65-F5344CB8AC3E}">
        <p14:creationId xmlns:p14="http://schemas.microsoft.com/office/powerpoint/2010/main" val="22620297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1600" y="850024"/>
            <a:ext cx="11887200" cy="673979"/>
          </a:xfrm>
          <a:prstGeom prst="rect">
            <a:avLst/>
          </a:prstGeom>
        </p:spPr>
        <p:txBody>
          <a:bodyPr vert="horz" lIns="91438" tIns="45719" rIns="91438" bIns="45719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 hasCustomPrompt="1"/>
          </p:nvPr>
        </p:nvSpPr>
        <p:spPr>
          <a:xfrm>
            <a:off x="101600" y="1752600"/>
            <a:ext cx="11887200" cy="4675912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Content 1</a:t>
            </a:r>
          </a:p>
          <a:p>
            <a:pPr lvl="1"/>
            <a:r>
              <a:rPr lang="en-US" dirty="0"/>
              <a:t> Content 2</a:t>
            </a:r>
          </a:p>
        </p:txBody>
      </p:sp>
    </p:spTree>
    <p:extLst>
      <p:ext uri="{BB962C8B-B14F-4D97-AF65-F5344CB8AC3E}">
        <p14:creationId xmlns:p14="http://schemas.microsoft.com/office/powerpoint/2010/main" val="9850849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1600" y="850024"/>
            <a:ext cx="11887200" cy="673979"/>
          </a:xfrm>
          <a:prstGeom prst="rect">
            <a:avLst/>
          </a:prstGeom>
        </p:spPr>
        <p:txBody>
          <a:bodyPr vert="horz" lIns="91438" tIns="45719" rIns="91438" bIns="45719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 hasCustomPrompt="1"/>
          </p:nvPr>
        </p:nvSpPr>
        <p:spPr>
          <a:xfrm>
            <a:off x="101600" y="1752600"/>
            <a:ext cx="11887200" cy="4675912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Content 1</a:t>
            </a:r>
          </a:p>
          <a:p>
            <a:pPr lvl="1"/>
            <a:r>
              <a:rPr lang="en-US" dirty="0"/>
              <a:t> Content 2</a:t>
            </a:r>
          </a:p>
        </p:txBody>
      </p:sp>
    </p:spTree>
    <p:extLst>
      <p:ext uri="{BB962C8B-B14F-4D97-AF65-F5344CB8AC3E}">
        <p14:creationId xmlns:p14="http://schemas.microsoft.com/office/powerpoint/2010/main" val="23126491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1600" y="850024"/>
            <a:ext cx="11887200" cy="673979"/>
          </a:xfrm>
          <a:prstGeom prst="rect">
            <a:avLst/>
          </a:prstGeom>
        </p:spPr>
        <p:txBody>
          <a:bodyPr vert="horz" lIns="91438" tIns="45719" rIns="91438" bIns="45719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 hasCustomPrompt="1"/>
          </p:nvPr>
        </p:nvSpPr>
        <p:spPr>
          <a:xfrm>
            <a:off x="101600" y="1752600"/>
            <a:ext cx="11887200" cy="4675912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Content 1</a:t>
            </a:r>
          </a:p>
          <a:p>
            <a:pPr lvl="1"/>
            <a:r>
              <a:rPr lang="en-US" dirty="0"/>
              <a:t> Content 2</a:t>
            </a:r>
          </a:p>
        </p:txBody>
      </p:sp>
    </p:spTree>
    <p:extLst>
      <p:ext uri="{BB962C8B-B14F-4D97-AF65-F5344CB8AC3E}">
        <p14:creationId xmlns:p14="http://schemas.microsoft.com/office/powerpoint/2010/main" val="1488449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6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1600" y="850024"/>
            <a:ext cx="11887200" cy="673979"/>
          </a:xfrm>
          <a:prstGeom prst="rect">
            <a:avLst/>
          </a:prstGeom>
        </p:spPr>
        <p:txBody>
          <a:bodyPr vert="horz" lIns="91438" tIns="45719" rIns="91438" bIns="45719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 hasCustomPrompt="1"/>
          </p:nvPr>
        </p:nvSpPr>
        <p:spPr>
          <a:xfrm>
            <a:off x="101600" y="1752600"/>
            <a:ext cx="11887200" cy="4675912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dirty="0"/>
              <a:t>Content 1</a:t>
            </a:r>
          </a:p>
          <a:p>
            <a:pPr lvl="1"/>
            <a:r>
              <a:rPr lang="en-US" dirty="0"/>
              <a:t> Content 2</a:t>
            </a:r>
          </a:p>
        </p:txBody>
      </p:sp>
    </p:spTree>
    <p:extLst>
      <p:ext uri="{BB962C8B-B14F-4D97-AF65-F5344CB8AC3E}">
        <p14:creationId xmlns:p14="http://schemas.microsoft.com/office/powerpoint/2010/main" val="23552928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xfrm>
            <a:off x="11447156" y="6502012"/>
            <a:ext cx="310969" cy="2678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741247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6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4"/>
            <a:ext cx="4937760" cy="736283"/>
          </a:xfrm>
        </p:spPr>
        <p:txBody>
          <a:bodyPr lIns="91438" rIns="91438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4"/>
            <a:ext cx="4937760" cy="736283"/>
          </a:xfrm>
        </p:spPr>
        <p:txBody>
          <a:bodyPr lIns="91438" rIns="91438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5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7" y="6459788"/>
            <a:ext cx="4822804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35827" y="6492878"/>
            <a:ext cx="2472271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9B74239-73C9-4B55-8B1C-66BCA0FCF2F2}" type="datetime1">
              <a:rPr lang="en-US" smtClean="0"/>
              <a:t>5/16/2025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7" y="6459788"/>
            <a:ext cx="4822804" cy="3651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" y="6492878"/>
            <a:ext cx="1312025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1"/>
            <a:ext cx="3200400" cy="3379124"/>
          </a:xfrm>
        </p:spPr>
        <p:txBody>
          <a:bodyPr lIns="91438" rIns="91438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4" y="6459788"/>
            <a:ext cx="2618511" cy="365125"/>
          </a:xfrm>
          <a:prstGeom prst="rect">
            <a:avLst/>
          </a:prstGeom>
        </p:spPr>
        <p:txBody>
          <a:bodyPr lIns="91438" tIns="45719" rIns="91438" bIns="45719"/>
          <a:lstStyle>
            <a:lvl1pPr algn="l">
              <a:defRPr/>
            </a:lvl1pPr>
          </a:lstStyle>
          <a:p>
            <a:fld id="{CBBD38C9-86BE-42BA-90B7-7B0F222A966C}" type="datetime1">
              <a:rPr lang="en-US" smtClean="0"/>
              <a:t>5/16/2025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8"/>
            <a:ext cx="4648200" cy="365125"/>
          </a:xfrm>
          <a:prstGeom prst="rect">
            <a:avLst/>
          </a:prstGeom>
        </p:spPr>
        <p:txBody>
          <a:bodyPr lIns="91438" tIns="45719" rIns="91438" bIns="45719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" y="6492878"/>
            <a:ext cx="1312025" cy="36512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381000"/>
            <a:ext cx="11203517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371600"/>
            <a:ext cx="55372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371600"/>
            <a:ext cx="55372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06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189"/>
            <a:fld id="{F8AEC942-2407-433B-A893-91FC14D7604A}" type="slidenum">
              <a:rPr lang="en-US" altLang="en-US">
                <a:solidFill>
                  <a:srgbClr val="000000"/>
                </a:solidFill>
              </a:rPr>
              <a:pPr defTabSz="45718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65617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984" y="286606"/>
            <a:ext cx="11369963" cy="673979"/>
          </a:xfrm>
          <a:prstGeom prst="rect">
            <a:avLst/>
          </a:prstGeom>
        </p:spPr>
        <p:txBody>
          <a:bodyPr vert="horz" lIns="91438" tIns="45719" rIns="91438" bIns="45719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983" y="1219202"/>
            <a:ext cx="11406908" cy="5209309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91131" y="1100537"/>
            <a:ext cx="109728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0" y="6565685"/>
            <a:ext cx="1066800" cy="273844"/>
          </a:xfrm>
          <a:prstGeom prst="rect">
            <a:avLst/>
          </a:prstGeom>
        </p:spPr>
        <p:txBody>
          <a:bodyPr lIns="91438" tIns="45719" rIns="91438" bIns="45719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4F2234-F0AC-4578-99CD-21C2B01FA7D4}" type="slidenum">
              <a:rPr lang="en-US" sz="1600" b="0" smtClean="0"/>
              <a:pPr/>
              <a:t>‹#›</a:t>
            </a:fld>
            <a:endParaRPr lang="en-US" sz="1600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710" r:id="rId9"/>
    <p:sldLayoutId id="2147483714" r:id="rId10"/>
    <p:sldLayoutId id="2147483721" r:id="rId11"/>
  </p:sldLayoutIdLst>
  <p:hf hdr="0" ftr="0" dt="0"/>
  <p:txStyles>
    <p:titleStyle>
      <a:lvl1pPr algn="ctr" defTabSz="914377" rtl="0" eaLnBrk="1" latinLnBrk="0" hangingPunct="1">
        <a:lnSpc>
          <a:spcPct val="85000"/>
        </a:lnSpc>
        <a:spcBef>
          <a:spcPct val="0"/>
        </a:spcBef>
        <a:buNone/>
        <a:defRPr sz="4400" b="1" kern="1200" spc="-51" baseline="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Berlin Sans FB Demi" panose="020E0802020502020306" pitchFamily="34" charset="0"/>
          <a:ea typeface="+mj-ea"/>
          <a:cs typeface="+mj-cs"/>
        </a:defRPr>
      </a:lvl1pPr>
    </p:titleStyle>
    <p:bodyStyle>
      <a:lvl1pPr marL="341313" indent="-341313" algn="l" defTabSz="914377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00C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3088" indent="-373063" algn="l" defTabSz="914377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BD582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196" indent="-300031" algn="l" defTabSz="914377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808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12813" indent="-290513" algn="l" defTabSz="914377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FF000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74638" algn="l" defTabSz="914377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7030A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09997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6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6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5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985" y="286607"/>
            <a:ext cx="11369963" cy="673979"/>
          </a:xfrm>
          <a:prstGeom prst="rect">
            <a:avLst/>
          </a:prstGeom>
        </p:spPr>
        <p:txBody>
          <a:bodyPr vert="horz" lIns="91436" tIns="45718" rIns="91436" bIns="45718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983" y="1219203"/>
            <a:ext cx="11406908" cy="5209309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91131" y="1100537"/>
            <a:ext cx="109728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0" y="6565686"/>
            <a:ext cx="1066800" cy="273844"/>
          </a:xfrm>
          <a:prstGeom prst="rect">
            <a:avLst/>
          </a:prstGeom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4F2234-F0AC-4578-99CD-21C2B01FA7D4}" type="slidenum">
              <a:rPr lang="en-US" sz="1600" smtClean="0">
                <a:solidFill>
                  <a:srgbClr val="000000"/>
                </a:solidFill>
              </a:rPr>
              <a:pPr/>
              <a:t>‹#›</a:t>
            </a:fld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767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</p:sldLayoutIdLst>
  <p:hf hdr="0" ftr="0" dt="0"/>
  <p:txStyles>
    <p:titleStyle>
      <a:lvl1pPr algn="ctr" defTabSz="914354" rtl="0" eaLnBrk="1" latinLnBrk="0" hangingPunct="1">
        <a:lnSpc>
          <a:spcPct val="85000"/>
        </a:lnSpc>
        <a:spcBef>
          <a:spcPct val="0"/>
        </a:spcBef>
        <a:buNone/>
        <a:defRPr sz="4400" kern="1200" spc="-51" baseline="0">
          <a:solidFill>
            <a:schemeClr val="tx1"/>
          </a:solidFill>
          <a:latin typeface="Berlin Sans FB Demi" panose="020E0802020502020306" pitchFamily="34" charset="0"/>
          <a:ea typeface="+mj-ea"/>
          <a:cs typeface="+mj-cs"/>
        </a:defRPr>
      </a:lvl1pPr>
    </p:titleStyle>
    <p:bodyStyle>
      <a:lvl1pPr marL="341305" indent="-341305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00C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3074" indent="-373053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BD582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179" indent="-300023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808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12791" indent="-290506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FF000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74632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7030A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985" y="286607"/>
            <a:ext cx="11369963" cy="673979"/>
          </a:xfrm>
          <a:prstGeom prst="rect">
            <a:avLst/>
          </a:prstGeom>
        </p:spPr>
        <p:txBody>
          <a:bodyPr vert="horz" lIns="91436" tIns="45718" rIns="91436" bIns="45718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983" y="1219203"/>
            <a:ext cx="11406908" cy="5209309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91131" y="1100537"/>
            <a:ext cx="109728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0" y="6565686"/>
            <a:ext cx="1066800" cy="273844"/>
          </a:xfrm>
          <a:prstGeom prst="rect">
            <a:avLst/>
          </a:prstGeom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4F2234-F0AC-4578-99CD-21C2B01FA7D4}" type="slidenum">
              <a:rPr lang="en-US" sz="1600" smtClean="0">
                <a:solidFill>
                  <a:srgbClr val="000000"/>
                </a:solidFill>
              </a:rPr>
              <a:pPr/>
              <a:t>‹#›</a:t>
            </a:fld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19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68" r:id="rId3"/>
  </p:sldLayoutIdLst>
  <p:hf hdr="0" ftr="0" dt="0"/>
  <p:txStyles>
    <p:titleStyle>
      <a:lvl1pPr algn="ctr" defTabSz="914354" rtl="0" eaLnBrk="1" latinLnBrk="0" hangingPunct="1">
        <a:lnSpc>
          <a:spcPct val="85000"/>
        </a:lnSpc>
        <a:spcBef>
          <a:spcPct val="0"/>
        </a:spcBef>
        <a:buNone/>
        <a:defRPr sz="4400" kern="1200" spc="-51" baseline="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Berlin Sans FB Demi" panose="020E0802020502020306" pitchFamily="34" charset="0"/>
          <a:ea typeface="+mj-ea"/>
          <a:cs typeface="+mj-cs"/>
        </a:defRPr>
      </a:lvl1pPr>
    </p:titleStyle>
    <p:bodyStyle>
      <a:lvl1pPr marL="341305" indent="-341305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00C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3074" indent="-373053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BD582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179" indent="-300023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808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12791" indent="-290506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FF000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74632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7030A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985" y="286607"/>
            <a:ext cx="11369963" cy="673979"/>
          </a:xfrm>
          <a:prstGeom prst="rect">
            <a:avLst/>
          </a:prstGeom>
        </p:spPr>
        <p:txBody>
          <a:bodyPr vert="horz" lIns="91436" tIns="45718" rIns="91436" bIns="45718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983" y="1219203"/>
            <a:ext cx="11406908" cy="5209309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91131" y="1100537"/>
            <a:ext cx="109728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0" y="6565686"/>
            <a:ext cx="1066800" cy="273844"/>
          </a:xfrm>
          <a:prstGeom prst="rect">
            <a:avLst/>
          </a:prstGeom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4F2234-F0AC-4578-99CD-21C2B01FA7D4}" type="slidenum">
              <a:rPr lang="en-US" sz="1600" smtClean="0">
                <a:solidFill>
                  <a:srgbClr val="000000"/>
                </a:solidFill>
              </a:rPr>
              <a:pPr/>
              <a:t>‹#›</a:t>
            </a:fld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518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</p:sldLayoutIdLst>
  <p:hf hdr="0" ftr="0" dt="0"/>
  <p:txStyles>
    <p:titleStyle>
      <a:lvl1pPr algn="ctr" defTabSz="914354" rtl="0" eaLnBrk="1" latinLnBrk="0" hangingPunct="1">
        <a:lnSpc>
          <a:spcPct val="85000"/>
        </a:lnSpc>
        <a:spcBef>
          <a:spcPct val="0"/>
        </a:spcBef>
        <a:buNone/>
        <a:defRPr sz="4400" kern="1200" spc="-51" baseline="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Berlin Sans FB Demi" panose="020E0802020502020306" pitchFamily="34" charset="0"/>
          <a:ea typeface="+mj-ea"/>
          <a:cs typeface="+mj-cs"/>
        </a:defRPr>
      </a:lvl1pPr>
    </p:titleStyle>
    <p:bodyStyle>
      <a:lvl1pPr marL="341305" indent="-341305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00C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3074" indent="-373053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BD582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179" indent="-300023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808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12791" indent="-290506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FF000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74632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7030A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985" y="286607"/>
            <a:ext cx="11369963" cy="673979"/>
          </a:xfrm>
          <a:prstGeom prst="rect">
            <a:avLst/>
          </a:prstGeom>
        </p:spPr>
        <p:txBody>
          <a:bodyPr vert="horz" lIns="91436" tIns="45718" rIns="91436" bIns="45718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983" y="1219203"/>
            <a:ext cx="11406908" cy="5209309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91131" y="1100537"/>
            <a:ext cx="109728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0" y="6565686"/>
            <a:ext cx="1066800" cy="273844"/>
          </a:xfrm>
          <a:prstGeom prst="rect">
            <a:avLst/>
          </a:prstGeom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4F2234-F0AC-4578-99CD-21C2B01FA7D4}" type="slidenum">
              <a:rPr lang="en-US" sz="1600" b="0" smtClean="0"/>
              <a:pPr/>
              <a:t>‹#›</a:t>
            </a:fld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3913428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</p:sldLayoutIdLst>
  <p:hf hdr="0" ftr="0" dt="0"/>
  <p:txStyles>
    <p:titleStyle>
      <a:lvl1pPr algn="ctr" defTabSz="914354" rtl="0" eaLnBrk="1" latinLnBrk="0" hangingPunct="1">
        <a:lnSpc>
          <a:spcPct val="85000"/>
        </a:lnSpc>
        <a:spcBef>
          <a:spcPct val="0"/>
        </a:spcBef>
        <a:buNone/>
        <a:defRPr sz="4400" kern="1200" spc="-51" baseline="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Berlin Sans FB Demi" panose="020E0802020502020306" pitchFamily="34" charset="0"/>
          <a:ea typeface="+mj-ea"/>
          <a:cs typeface="+mj-cs"/>
        </a:defRPr>
      </a:lvl1pPr>
    </p:titleStyle>
    <p:bodyStyle>
      <a:lvl1pPr marL="341305" indent="-341305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00C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3074" indent="-373053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BD582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179" indent="-300023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808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12791" indent="-290506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FF000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74632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7030A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engineering.tripadvisor.com/using-nlp-to-find-interesting-collections-of-hotels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4" Type="http://schemas.openxmlformats.org/officeDocument/2006/relationships/hyperlink" Target="http://engineering.tripadvisor.com/using-nlp-to-find-interesting-collections-of-hotels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hangjingbo1226/SegPhrase" TargetMode="External"/><Relationship Id="rId2" Type="http://schemas.openxmlformats.org/officeDocument/2006/relationships/hyperlink" Target="http://elkishk2.web.engr.illinois.edu/" TargetMode="External"/><Relationship Id="rId1" Type="http://schemas.openxmlformats.org/officeDocument/2006/relationships/slideLayout" Target="../slideLayouts/slideLayout27.xml"/><Relationship Id="rId4" Type="http://schemas.openxmlformats.org/officeDocument/2006/relationships/hyperlink" Target="https://github.com/shangjingbo1226/AutoPhrase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hanj.cs.illinois.edu/pdf/vldb15_ael-kishky.pdf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tiff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3" Type="http://schemas.openxmlformats.org/officeDocument/2006/relationships/image" Target="../media/image41.png"/><Relationship Id="rId7" Type="http://schemas.openxmlformats.org/officeDocument/2006/relationships/image" Target="../media/image4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en.wikipedia.org/wiki/Wikipedia:Size_of_Wikipedia" TargetMode="External"/><Relationship Id="rId5" Type="http://schemas.openxmlformats.org/officeDocument/2006/relationships/image" Target="../media/image55.tiff"/><Relationship Id="rId4" Type="http://schemas.openxmlformats.org/officeDocument/2006/relationships/image" Target="../media/image5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3.tiff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://hanj.cs.illinois.edu/pdf/sigmod15_jliu.pdf" TargetMode="External"/><Relationship Id="rId2" Type="http://schemas.openxmlformats.org/officeDocument/2006/relationships/hyperlink" Target="http://hanj.cs.illinois.edu/pdf/vldb15_ael-kishky.pdf" TargetMode="Externa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www.morganclaypool.com/doi/abs/10.2200/S00759ED1V01Y201702DMK013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://hanj.cs.illinois.edu/pdf/tkde18_jshang2.pdf" TargetMode="External"/><Relationship Id="rId2" Type="http://schemas.openxmlformats.org/officeDocument/2006/relationships/hyperlink" Target="https://ieeexplore.ieee.org/document/8306825" TargetMode="Externa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" y="2064776"/>
            <a:ext cx="12250218" cy="1836664"/>
          </a:xfrm>
        </p:spPr>
        <p:txBody>
          <a:bodyPr>
            <a:noAutofit/>
          </a:bodyPr>
          <a:lstStyle/>
          <a:p>
            <a:pPr algn="ctr" defTabSz="121911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6000" b="1" kern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Text </a:t>
            </a:r>
            <a:r>
              <a:rPr lang="en-US" altLang="en-US" sz="6000" b="1" ker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Mining II: </a:t>
            </a:r>
            <a:r>
              <a:rPr lang="en-US" altLang="en-US" sz="6000" b="1" kern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Mining Quality Phrases</a:t>
            </a:r>
            <a:endParaRPr lang="en-US" sz="6000" b="1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6163" y="4223690"/>
            <a:ext cx="10477500" cy="2209377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 err="1">
                <a:latin typeface="Arial Rounded MT Bold" panose="020F0704030504030204" pitchFamily="34" charset="0"/>
              </a:rPr>
              <a:t>Jiawei</a:t>
            </a:r>
            <a:r>
              <a:rPr lang="en-US" sz="3000" dirty="0">
                <a:latin typeface="Arial Rounded MT Bold" panose="020F0704030504030204" pitchFamily="34" charset="0"/>
              </a:rPr>
              <a:t> Han</a:t>
            </a:r>
          </a:p>
          <a:p>
            <a:r>
              <a:rPr lang="en-US" sz="3000" dirty="0">
                <a:latin typeface="Arial Rounded MT Bold" panose="020F0704030504030204" pitchFamily="34" charset="0"/>
              </a:rPr>
              <a:t>Computer Science</a:t>
            </a:r>
          </a:p>
          <a:p>
            <a:r>
              <a:rPr lang="en-US" sz="3000" dirty="0">
                <a:latin typeface="Arial Rounded MT Bold" panose="020F0704030504030204" pitchFamily="34" charset="0"/>
              </a:rPr>
              <a:t>University of Illinois at Urbana-Champaign</a:t>
            </a:r>
          </a:p>
          <a:p>
            <a:endParaRPr lang="en-US" sz="3000" dirty="0">
              <a:latin typeface="Arial Rounded MT Bold" panose="020F0704030504030204" pitchFamily="34" charset="0"/>
            </a:endParaRPr>
          </a:p>
          <a:p>
            <a:fld id="{4A8EB830-9035-584E-B8C8-C76AAAA71800}" type="datetime4">
              <a:rPr lang="en-US" sz="3000" smtClean="0">
                <a:latin typeface="Arial Rounded MT Bold" panose="020F0704030504030204" pitchFamily="34" charset="0"/>
              </a:rPr>
              <a:t>May 16, 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" y="6492879"/>
            <a:ext cx="1312025" cy="365125"/>
          </a:xfrm>
          <a:prstGeom prst="rect">
            <a:avLst/>
          </a:prstGeom>
        </p:spPr>
        <p:txBody>
          <a:bodyPr/>
          <a:lstStyle/>
          <a:p>
            <a:pPr defTabSz="457178"/>
            <a:fld id="{4FAB73BC-B049-4115-A692-8D63A059BFB8}" type="slidenum">
              <a:rPr lang="en-US" smtClean="0">
                <a:solidFill>
                  <a:srgbClr val="000000"/>
                </a:solidFill>
              </a:rPr>
              <a:pPr defTabSz="457178"/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423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985" y="221676"/>
            <a:ext cx="11715324" cy="73890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Phrase Mining</a:t>
            </a:r>
            <a:r>
              <a:rPr lang="en-US" dirty="0"/>
              <a:t>: Why Is It Important in Text Mining?</a:t>
            </a:r>
          </a:p>
        </p:txBody>
      </p:sp>
      <p:sp>
        <p:nvSpPr>
          <p:cNvPr id="11" name="内容占位符 2"/>
          <p:cNvSpPr txBox="1">
            <a:spLocks/>
          </p:cNvSpPr>
          <p:nvPr/>
        </p:nvSpPr>
        <p:spPr>
          <a:xfrm>
            <a:off x="2864497" y="6374000"/>
            <a:ext cx="4906817" cy="484000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" name="内容占位符 2"/>
          <p:cNvSpPr txBox="1">
            <a:spLocks/>
          </p:cNvSpPr>
          <p:nvPr/>
        </p:nvSpPr>
        <p:spPr>
          <a:xfrm>
            <a:off x="743529" y="3608572"/>
            <a:ext cx="5703454" cy="1195018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0" name="内容占位符 2"/>
          <p:cNvSpPr txBox="1">
            <a:spLocks/>
          </p:cNvSpPr>
          <p:nvPr/>
        </p:nvSpPr>
        <p:spPr>
          <a:xfrm>
            <a:off x="6488546" y="3958431"/>
            <a:ext cx="5703454" cy="84515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</a:pPr>
            <a:endParaRPr lang="en-US" altLang="zh-CN" sz="2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1" name="内容占位符 2"/>
          <p:cNvSpPr txBox="1">
            <a:spLocks/>
          </p:cNvSpPr>
          <p:nvPr/>
        </p:nvSpPr>
        <p:spPr>
          <a:xfrm>
            <a:off x="730830" y="1382206"/>
            <a:ext cx="10610271" cy="499179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ea typeface="Helvetica" charset="0"/>
                <a:cs typeface="Helvetica" charset="0"/>
              </a:rPr>
              <a:t>Phrase mining is a </a:t>
            </a:r>
            <a:r>
              <a:rPr lang="en-US" altLang="zh-CN" sz="2400" b="1" dirty="0">
                <a:ea typeface="Helvetica" charset="0"/>
                <a:cs typeface="Helvetica" charset="0"/>
              </a:rPr>
              <a:t>keystone</a:t>
            </a:r>
            <a:r>
              <a:rPr lang="en-US" altLang="zh-CN" sz="2400" dirty="0">
                <a:ea typeface="Helvetica" charset="0"/>
                <a:cs typeface="Helvetica" charset="0"/>
              </a:rPr>
              <a:t> towards understanding texts</a:t>
            </a:r>
          </a:p>
          <a:p>
            <a:pPr lvl="1"/>
            <a:r>
              <a:rPr lang="en-US" altLang="zh-CN" sz="2400" dirty="0">
                <a:ea typeface="Helvetica" charset="0"/>
                <a:cs typeface="Helvetica" charset="0"/>
              </a:rPr>
              <a:t>Entities, Relational Phrases, </a:t>
            </a:r>
            <a:r>
              <a:rPr lang="is-IS" altLang="zh-CN" sz="2400" b="1" dirty="0">
                <a:ea typeface="Helvetica" charset="0"/>
                <a:cs typeface="Helvetica" charset="0"/>
              </a:rPr>
              <a:t>…</a:t>
            </a:r>
          </a:p>
          <a:p>
            <a:pPr lvl="1"/>
            <a:endParaRPr lang="en-US" altLang="zh-CN" sz="2400" b="1" dirty="0">
              <a:ea typeface="Helvetica" charset="0"/>
              <a:cs typeface="Helvetica" charset="0"/>
            </a:endParaRPr>
          </a:p>
          <a:p>
            <a:r>
              <a:rPr lang="en-US" altLang="zh-CN" sz="2400" dirty="0">
                <a:ea typeface="Helvetica" charset="0"/>
                <a:cs typeface="Helvetica" charset="0"/>
              </a:rPr>
              <a:t>It can facilitate various </a:t>
            </a:r>
            <a:r>
              <a:rPr lang="en-US" altLang="zh-CN" sz="2400" b="1" dirty="0">
                <a:ea typeface="Helvetica" charset="0"/>
                <a:cs typeface="Helvetica" charset="0"/>
              </a:rPr>
              <a:t>applications</a:t>
            </a:r>
            <a:r>
              <a:rPr lang="en-US" altLang="zh-CN" sz="2400" dirty="0">
                <a:ea typeface="Helvetica" charset="0"/>
                <a:cs typeface="Helvetica" charset="0"/>
              </a:rPr>
              <a:t> in Natural Language Processing (NLP), Information Retrieval (IR), Text Mining</a:t>
            </a:r>
          </a:p>
          <a:p>
            <a:pPr lvl="1"/>
            <a:r>
              <a:rPr lang="en-US" altLang="zh-CN" sz="2400" dirty="0">
                <a:ea typeface="Helvetica" charset="0"/>
                <a:cs typeface="Helvetica" charset="0"/>
              </a:rPr>
              <a:t>Document Analysis</a:t>
            </a:r>
          </a:p>
          <a:p>
            <a:pPr lvl="1"/>
            <a:r>
              <a:rPr lang="en-US" altLang="zh-CN" sz="2400" dirty="0">
                <a:ea typeface="Helvetica" charset="0"/>
                <a:cs typeface="Helvetica" charset="0"/>
              </a:rPr>
              <a:t>Indexing in Search Engine</a:t>
            </a:r>
          </a:p>
          <a:p>
            <a:pPr lvl="1"/>
            <a:r>
              <a:rPr lang="en-US" altLang="zh-CN" sz="2400" dirty="0">
                <a:ea typeface="Helvetica" charset="0"/>
                <a:cs typeface="Helvetica" charset="0"/>
              </a:rPr>
              <a:t>Key-Phrases for Topic Modeling</a:t>
            </a:r>
          </a:p>
          <a:p>
            <a:pPr lvl="1"/>
            <a:r>
              <a:rPr lang="en-US" altLang="zh-CN" sz="2400" dirty="0">
                <a:ea typeface="Helvetica" charset="0"/>
                <a:cs typeface="Helvetica" charset="0"/>
              </a:rPr>
              <a:t>Summarization</a:t>
            </a:r>
          </a:p>
          <a:p>
            <a:pPr lvl="1"/>
            <a:r>
              <a:rPr lang="en-US" altLang="zh-CN" sz="2400" dirty="0">
                <a:ea typeface="Helvetica" charset="0"/>
                <a:cs typeface="Helvetica" charset="0"/>
              </a:rPr>
              <a:t>Text-based Predictive Analytics </a:t>
            </a:r>
          </a:p>
          <a:p>
            <a:pPr lvl="1"/>
            <a:r>
              <a:rPr lang="is-IS" altLang="zh-CN" sz="2400" b="1" dirty="0">
                <a:ea typeface="Helvetica" charset="0"/>
                <a:cs typeface="Helvetica" charset="0"/>
              </a:rPr>
              <a:t>…</a:t>
            </a:r>
            <a:endParaRPr lang="en-US" altLang="zh-CN" sz="2400" b="1" dirty="0"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537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10972800" cy="609600"/>
          </a:xfrm>
        </p:spPr>
        <p:txBody>
          <a:bodyPr>
            <a:normAutofit fontScale="90000"/>
          </a:bodyPr>
          <a:lstStyle/>
          <a:p>
            <a:r>
              <a:rPr lang="en-US" altLang="zh-CN" b="1" dirty="0"/>
              <a:t>Unigrams, N-grams and Phrases</a:t>
            </a:r>
            <a:endParaRPr lang="en-US" altLang="en-US" b="1" dirty="0"/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0134F31B-1984-4597-B1E8-387B6541D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9791"/>
            <a:ext cx="11082291" cy="5334000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sz="2400" dirty="0">
                <a:solidFill>
                  <a:srgbClr val="000000"/>
                </a:solidFill>
              </a:rPr>
              <a:t>Unigrams, n-graphs, and phrases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</a:rPr>
              <a:t>Unigrams</a:t>
            </a:r>
            <a:r>
              <a:rPr lang="en-US" sz="2400" dirty="0">
                <a:solidFill>
                  <a:srgbClr val="000000"/>
                </a:solidFill>
              </a:rPr>
              <a:t> (single words) are </a:t>
            </a:r>
            <a:r>
              <a:rPr lang="en-US" sz="2400" i="1" dirty="0">
                <a:solidFill>
                  <a:srgbClr val="FF0000"/>
                </a:solidFill>
              </a:rPr>
              <a:t>ambiguous </a:t>
            </a:r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i="1" dirty="0">
                <a:solidFill>
                  <a:srgbClr val="FF0000"/>
                </a:solidFill>
              </a:rPr>
              <a:t>or unclear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  <a:p>
            <a:pPr lvl="2"/>
            <a:r>
              <a:rPr lang="en-US" sz="2400" dirty="0">
                <a:solidFill>
                  <a:srgbClr val="000000"/>
                </a:solidFill>
              </a:rPr>
              <a:t>Ex.: “United”: United States? United Airline? United Parcel Service?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</a:rPr>
              <a:t>N-grams: </a:t>
            </a:r>
            <a:r>
              <a:rPr lang="en-US" sz="2400" dirty="0"/>
              <a:t>A contiguous sequence of </a:t>
            </a:r>
            <a:r>
              <a:rPr lang="en-US" sz="2400" b="1" dirty="0"/>
              <a:t>n</a:t>
            </a:r>
            <a:r>
              <a:rPr lang="en-US" sz="2400" dirty="0"/>
              <a:t> items from a given sample of text or speech</a:t>
            </a:r>
          </a:p>
          <a:p>
            <a:pPr lvl="2"/>
            <a:r>
              <a:rPr lang="en-US" sz="2400" dirty="0">
                <a:solidFill>
                  <a:srgbClr val="000000"/>
                </a:solidFill>
              </a:rPr>
              <a:t>Ex. How many bi-grams or tri-grams in this paper title? </a:t>
            </a:r>
          </a:p>
          <a:p>
            <a:pPr lvl="3"/>
            <a:r>
              <a:rPr lang="en-US" sz="2400" dirty="0"/>
              <a:t>“Mining Frequent Patterns without Candidate Generation”</a:t>
            </a:r>
            <a:endParaRPr lang="en-US" sz="2400" dirty="0">
              <a:solidFill>
                <a:srgbClr val="000000"/>
              </a:solidFill>
            </a:endParaRPr>
          </a:p>
          <a:p>
            <a:pPr lvl="1"/>
            <a:r>
              <a:rPr lang="en-US" sz="2400" b="1" dirty="0">
                <a:solidFill>
                  <a:srgbClr val="000000"/>
                </a:solidFill>
              </a:rPr>
              <a:t>Phrase</a:t>
            </a:r>
            <a:r>
              <a:rPr lang="en-US" sz="2400" dirty="0">
                <a:solidFill>
                  <a:srgbClr val="000000"/>
                </a:solidFill>
              </a:rPr>
              <a:t>: A natural, meaningful, </a:t>
            </a:r>
            <a:r>
              <a:rPr lang="en-US" sz="2400" i="1" dirty="0">
                <a:solidFill>
                  <a:srgbClr val="FF0000"/>
                </a:solidFill>
              </a:rPr>
              <a:t>unambiguous</a:t>
            </a:r>
            <a:r>
              <a:rPr lang="en-US" sz="2400" dirty="0">
                <a:solidFill>
                  <a:srgbClr val="000000"/>
                </a:solidFill>
              </a:rPr>
              <a:t> semantic unit</a:t>
            </a:r>
          </a:p>
          <a:p>
            <a:pPr lvl="2"/>
            <a:r>
              <a:rPr lang="en-US" sz="2400" dirty="0">
                <a:solidFill>
                  <a:srgbClr val="000000"/>
                </a:solidFill>
              </a:rPr>
              <a:t>Ex.:  “United States” vs. “United Airline”</a:t>
            </a:r>
          </a:p>
          <a:p>
            <a:r>
              <a:rPr lang="en-US" sz="2400" dirty="0">
                <a:solidFill>
                  <a:srgbClr val="000000"/>
                </a:solidFill>
              </a:rPr>
              <a:t>Mining semantically meaningful phrases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Transform text data from </a:t>
            </a:r>
            <a:r>
              <a:rPr lang="en-US" sz="2400" i="1" dirty="0">
                <a:solidFill>
                  <a:srgbClr val="FF0000"/>
                </a:solidFill>
              </a:rPr>
              <a:t>word granularity</a:t>
            </a:r>
            <a:r>
              <a:rPr lang="en-US" sz="2400" dirty="0">
                <a:solidFill>
                  <a:srgbClr val="000000"/>
                </a:solidFill>
              </a:rPr>
              <a:t> to </a:t>
            </a:r>
            <a:r>
              <a:rPr lang="en-US" sz="2400" i="1" dirty="0">
                <a:solidFill>
                  <a:srgbClr val="FF0000"/>
                </a:solidFill>
              </a:rPr>
              <a:t>phrase granularity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Enhance the power and efficiency at manipulating unstructured data using database technology</a:t>
            </a:r>
          </a:p>
        </p:txBody>
      </p:sp>
    </p:spTree>
    <p:extLst>
      <p:ext uri="{BB962C8B-B14F-4D97-AF65-F5344CB8AC3E}">
        <p14:creationId xmlns:p14="http://schemas.microsoft.com/office/powerpoint/2010/main" val="2310105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Defining Hotel Collections from Reviews</a:t>
            </a:r>
          </a:p>
        </p:txBody>
      </p:sp>
      <p:pic>
        <p:nvPicPr>
          <p:cNvPr id="9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85" y="1309815"/>
            <a:ext cx="4792413" cy="3279628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5"/>
          <p:cNvSpPr txBox="1"/>
          <p:nvPr/>
        </p:nvSpPr>
        <p:spPr>
          <a:xfrm>
            <a:off x="5274695" y="6374703"/>
            <a:ext cx="6501540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u="sng" dirty="0">
                <a:solidFill>
                  <a:srgbClr val="2998E3"/>
                </a:solidFill>
                <a:uFill>
                  <a:solidFill>
                    <a:srgbClr val="2998E3"/>
                  </a:solidFill>
                </a:uFill>
                <a:hlinkClick r:id="rId3"/>
              </a:rPr>
              <a:t>http://engineering.tripadvisor.com/using-nlp-to-find-interesting-collections-of-hotels/</a:t>
            </a:r>
            <a:r>
              <a:rPr dirty="0"/>
              <a:t> </a:t>
            </a:r>
          </a:p>
        </p:txBody>
      </p:sp>
      <p:sp>
        <p:nvSpPr>
          <p:cNvPr id="12" name="Rectangle 9"/>
          <p:cNvSpPr/>
          <p:nvPr/>
        </p:nvSpPr>
        <p:spPr>
          <a:xfrm>
            <a:off x="474972" y="2106300"/>
            <a:ext cx="1038384" cy="1526355"/>
          </a:xfrm>
          <a:prstGeom prst="rect">
            <a:avLst/>
          </a:prstGeom>
          <a:ln w="41275">
            <a:solidFill>
              <a:srgbClr val="C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TextBox 18"/>
          <p:cNvSpPr txBox="1"/>
          <p:nvPr/>
        </p:nvSpPr>
        <p:spPr>
          <a:xfrm>
            <a:off x="350985" y="4772784"/>
            <a:ext cx="4792413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solidFill>
                  <a:srgbClr val="C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400" b="1" dirty="0"/>
              <a:t>Goal</a:t>
            </a:r>
            <a:r>
              <a:rPr lang="en-US" sz="2400" dirty="0"/>
              <a:t>: </a:t>
            </a:r>
            <a:r>
              <a:rPr sz="2400" dirty="0"/>
              <a:t>Grouping hotels based on structured facts extracted from the review text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2774" y="3376860"/>
            <a:ext cx="6520552" cy="144568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529865" y="2375068"/>
            <a:ext cx="6246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Single Word + Topic Model:</a:t>
            </a:r>
          </a:p>
          <a:p>
            <a:pPr lvl="1"/>
            <a:r>
              <a:rPr lang="en-US" sz="2400" dirty="0"/>
              <a:t>The results are not very interesting</a:t>
            </a:r>
          </a:p>
        </p:txBody>
      </p:sp>
    </p:spTree>
    <p:extLst>
      <p:ext uri="{BB962C8B-B14F-4D97-AF65-F5344CB8AC3E}">
        <p14:creationId xmlns:p14="http://schemas.microsoft.com/office/powerpoint/2010/main" val="263565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TripAdvisor</a:t>
            </a:r>
            <a:r>
              <a:rPr lang="en-US" dirty="0"/>
              <a:t>: Using Phrase Mining to Help!</a:t>
            </a:r>
          </a:p>
        </p:txBody>
      </p:sp>
      <p:graphicFrame>
        <p:nvGraphicFramePr>
          <p:cNvPr id="4" name="Table 15"/>
          <p:cNvGraphicFramePr/>
          <p:nvPr/>
        </p:nvGraphicFramePr>
        <p:xfrm>
          <a:off x="5112894" y="2792767"/>
          <a:ext cx="3065955" cy="2062012"/>
        </p:xfrm>
        <a:graphic>
          <a:graphicData uri="http://schemas.openxmlformats.org/drawingml/2006/table">
            <a:tbl>
              <a:tblPr/>
              <a:tblGrid>
                <a:gridCol w="281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839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65054">
                <a:tc>
                  <a:txBody>
                    <a:bodyPr/>
                    <a:lstStyle/>
                    <a:p>
                      <a:pPr algn="ctr" defTabSz="914353">
                        <a:defRPr>
                          <a:solidFill>
                            <a:srgbClr val="5499DE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1</a:t>
                      </a:r>
                    </a:p>
                    <a:p>
                      <a:pPr algn="ctr" defTabSz="914353">
                        <a:defRPr>
                          <a:solidFill>
                            <a:srgbClr val="317CC5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2</a:t>
                      </a:r>
                    </a:p>
                    <a:p>
                      <a:pPr algn="ctr" defTabSz="914353">
                        <a:defRPr>
                          <a:solidFill>
                            <a:srgbClr val="5499DE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3</a:t>
                      </a:r>
                    </a:p>
                    <a:p>
                      <a:pPr algn="ctr" defTabSz="914353">
                        <a:defRPr>
                          <a:solidFill>
                            <a:srgbClr val="317CC5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4</a:t>
                      </a:r>
                    </a:p>
                    <a:p>
                      <a:pPr algn="ctr" defTabSz="914353">
                        <a:defRPr>
                          <a:solidFill>
                            <a:srgbClr val="5499DE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5</a:t>
                      </a:r>
                    </a:p>
                    <a:p>
                      <a:pPr algn="ctr" defTabSz="914353">
                        <a:defRPr>
                          <a:solidFill>
                            <a:srgbClr val="317CC5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6</a:t>
                      </a:r>
                    </a:p>
                    <a:p>
                      <a:pPr algn="ctr" defTabSz="914353">
                        <a:defRPr>
                          <a:solidFill>
                            <a:srgbClr val="5499DE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7</a:t>
                      </a:r>
                    </a:p>
                  </a:txBody>
                  <a:tcPr marL="17546" marR="17546" marT="17546" marB="17546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353">
                        <a:defRPr>
                          <a:solidFill>
                            <a:srgbClr val="006FE0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    </a:t>
                      </a:r>
                      <a:r>
                        <a:rPr>
                          <a:solidFill>
                            <a:srgbClr val="004ED0"/>
                          </a:solidFill>
                        </a:rPr>
                        <a:t>broadway shows</a:t>
                      </a:r>
                    </a:p>
                    <a:p>
                      <a:pPr defTabSz="914353">
                        <a:defRPr>
                          <a:solidFill>
                            <a:srgbClr val="004ED0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    beacon theater</a:t>
                      </a:r>
                    </a:p>
                    <a:p>
                      <a:pPr defTabSz="914353">
                        <a:defRPr>
                          <a:solidFill>
                            <a:srgbClr val="004ED0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    broadway dance center</a:t>
                      </a:r>
                    </a:p>
                    <a:p>
                      <a:pPr defTabSz="914353">
                        <a:defRPr>
                          <a:solidFill>
                            <a:srgbClr val="004ED0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    broadway plays</a:t>
                      </a:r>
                    </a:p>
                    <a:p>
                      <a:pPr defTabSz="914353">
                        <a:defRPr>
                          <a:solidFill>
                            <a:srgbClr val="004ED0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    david letterman show</a:t>
                      </a:r>
                    </a:p>
                    <a:p>
                      <a:pPr defTabSz="914353">
                        <a:defRPr>
                          <a:solidFill>
                            <a:srgbClr val="004ED0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    radio city music hall</a:t>
                      </a:r>
                    </a:p>
                    <a:p>
                      <a:pPr defTabSz="914353">
                        <a:defRPr>
                          <a:solidFill>
                            <a:srgbClr val="004ED0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    theatre shows</a:t>
                      </a:r>
                    </a:p>
                  </a:txBody>
                  <a:tcPr marL="17546" marR="17546" marT="17546" marB="17546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17"/>
          <p:cNvGraphicFramePr/>
          <p:nvPr/>
        </p:nvGraphicFramePr>
        <p:xfrm>
          <a:off x="8579664" y="2792767"/>
          <a:ext cx="3093595" cy="2062012"/>
        </p:xfrm>
        <a:graphic>
          <a:graphicData uri="http://schemas.openxmlformats.org/drawingml/2006/table">
            <a:tbl>
              <a:tblPr/>
              <a:tblGrid>
                <a:gridCol w="284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9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65054">
                <a:tc>
                  <a:txBody>
                    <a:bodyPr/>
                    <a:lstStyle/>
                    <a:p>
                      <a:pPr algn="ctr" defTabSz="914353">
                        <a:defRPr>
                          <a:solidFill>
                            <a:srgbClr val="5499DE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1</a:t>
                      </a:r>
                    </a:p>
                    <a:p>
                      <a:pPr algn="ctr" defTabSz="914353">
                        <a:defRPr>
                          <a:solidFill>
                            <a:srgbClr val="317CC5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2</a:t>
                      </a:r>
                    </a:p>
                    <a:p>
                      <a:pPr algn="ctr" defTabSz="914353">
                        <a:defRPr>
                          <a:solidFill>
                            <a:srgbClr val="5499DE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3</a:t>
                      </a:r>
                    </a:p>
                    <a:p>
                      <a:pPr algn="ctr" defTabSz="914353">
                        <a:defRPr>
                          <a:solidFill>
                            <a:srgbClr val="317CC5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4</a:t>
                      </a:r>
                    </a:p>
                    <a:p>
                      <a:pPr algn="ctr" defTabSz="914353">
                        <a:defRPr>
                          <a:solidFill>
                            <a:srgbClr val="5499DE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5</a:t>
                      </a:r>
                    </a:p>
                    <a:p>
                      <a:pPr algn="ctr" defTabSz="914353">
                        <a:defRPr>
                          <a:solidFill>
                            <a:srgbClr val="317CC5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6</a:t>
                      </a:r>
                    </a:p>
                    <a:p>
                      <a:pPr algn="ctr" defTabSz="914353">
                        <a:defRPr>
                          <a:solidFill>
                            <a:srgbClr val="5499DE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t>7</a:t>
                      </a:r>
                    </a:p>
                  </a:txBody>
                  <a:tcPr marL="17546" marR="17546" marT="17546" marB="17546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FE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353">
                        <a:defRPr>
                          <a:solidFill>
                            <a:srgbClr val="006FE0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rPr dirty="0"/>
                        <a:t>    </a:t>
                      </a:r>
                      <a:r>
                        <a:rPr dirty="0">
                          <a:solidFill>
                            <a:srgbClr val="004ED0"/>
                          </a:solidFill>
                        </a:rPr>
                        <a:t>high line park</a:t>
                      </a:r>
                    </a:p>
                    <a:p>
                      <a:pPr defTabSz="914353">
                        <a:defRPr>
                          <a:solidFill>
                            <a:srgbClr val="004ED0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rPr dirty="0"/>
                        <a:t>    chelsea market</a:t>
                      </a:r>
                    </a:p>
                    <a:p>
                      <a:pPr defTabSz="914353">
                        <a:defRPr>
                          <a:solidFill>
                            <a:srgbClr val="004ED0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rPr dirty="0"/>
                        <a:t>    highline walkway</a:t>
                      </a:r>
                    </a:p>
                    <a:p>
                      <a:pPr defTabSz="914353">
                        <a:defRPr>
                          <a:solidFill>
                            <a:srgbClr val="004ED0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rPr dirty="0"/>
                        <a:t>    elevated park</a:t>
                      </a:r>
                    </a:p>
                    <a:p>
                      <a:pPr defTabSz="914353">
                        <a:defRPr>
                          <a:solidFill>
                            <a:srgbClr val="004ED0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rPr dirty="0"/>
                        <a:t>    meatpacking district</a:t>
                      </a:r>
                    </a:p>
                    <a:p>
                      <a:pPr defTabSz="914353">
                        <a:defRPr>
                          <a:solidFill>
                            <a:srgbClr val="004ED0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rPr dirty="0"/>
                        <a:t>    west side</a:t>
                      </a:r>
                    </a:p>
                    <a:p>
                      <a:pPr defTabSz="914353">
                        <a:defRPr>
                          <a:solidFill>
                            <a:srgbClr val="004ED0"/>
                          </a:solidFill>
                          <a:latin typeface="inherit"/>
                          <a:ea typeface="inherit"/>
                          <a:cs typeface="inherit"/>
                          <a:sym typeface="inherit"/>
                        </a:defRPr>
                      </a:pPr>
                      <a:r>
                        <a:rPr dirty="0"/>
                        <a:t>    old railway</a:t>
                      </a:r>
                    </a:p>
                  </a:txBody>
                  <a:tcPr marL="17546" marR="17546" marT="17546" marB="17546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42068" y="2401067"/>
            <a:ext cx="225798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>
                <a:latin typeface="+mn-lt"/>
                <a:ea typeface="+mn-ea"/>
                <a:cs typeface="+mn-cs"/>
                <a:sym typeface="Helvetica"/>
              </a:defRPr>
            </a:pPr>
            <a:r>
              <a:t>“</a:t>
            </a:r>
            <a:r>
              <a:rPr b="1"/>
              <a:t>Catch a Show</a:t>
            </a:r>
            <a:r>
              <a:t>” collection</a:t>
            </a:r>
          </a:p>
        </p:txBody>
      </p:sp>
      <p:sp>
        <p:nvSpPr>
          <p:cNvPr id="7" name="TextBox 16"/>
          <p:cNvSpPr txBox="1"/>
          <p:nvPr/>
        </p:nvSpPr>
        <p:spPr>
          <a:xfrm>
            <a:off x="8579664" y="2401067"/>
            <a:ext cx="2554608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500">
                <a:latin typeface="+mn-lt"/>
                <a:ea typeface="+mn-ea"/>
                <a:cs typeface="+mn-cs"/>
                <a:sym typeface="Helvetica"/>
              </a:defRPr>
            </a:pPr>
            <a:r>
              <a:t>“</a:t>
            </a:r>
            <a:r>
              <a:rPr b="1"/>
              <a:t>Near The High Line</a:t>
            </a:r>
            <a:r>
              <a:t>” collection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549898" y="1866009"/>
            <a:ext cx="3549662" cy="501192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354319" y="1098122"/>
            <a:ext cx="535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Quality Phrases</a:t>
            </a:r>
            <a:endParaRPr lang="en-US" sz="2400" dirty="0"/>
          </a:p>
          <a:p>
            <a:pPr algn="ctr"/>
            <a:r>
              <a:rPr lang="en-US" sz="2400" dirty="0"/>
              <a:t> (automatically extracted)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5480612" y="1754736"/>
            <a:ext cx="5358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Phrase Embedding + Clustering:</a:t>
            </a:r>
            <a:endParaRPr lang="en-US" sz="2000" dirty="0"/>
          </a:p>
        </p:txBody>
      </p:sp>
      <p:sp>
        <p:nvSpPr>
          <p:cNvPr id="18" name="Right Brace 17"/>
          <p:cNvSpPr/>
          <p:nvPr/>
        </p:nvSpPr>
        <p:spPr>
          <a:xfrm rot="5400000">
            <a:off x="8214496" y="3345530"/>
            <a:ext cx="342181" cy="382905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706538" y="5753348"/>
            <a:ext cx="5358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Much more interesting!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0" name="Rectangle 5"/>
          <p:cNvSpPr txBox="1"/>
          <p:nvPr/>
        </p:nvSpPr>
        <p:spPr>
          <a:xfrm>
            <a:off x="5685968" y="6523872"/>
            <a:ext cx="6501540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rPr u="sng">
                <a:solidFill>
                  <a:srgbClr val="2998E3"/>
                </a:solidFill>
                <a:uFill>
                  <a:solidFill>
                    <a:srgbClr val="2998E3"/>
                  </a:solidFill>
                </a:uFill>
                <a:hlinkClick r:id="rId4"/>
              </a:rPr>
              <a:t>http://engineering.tripadvisor.com/using-nlp-to-find-interesting-collections-of-hotels/</a:t>
            </a:r>
            <a: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157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5" grpId="0" animBg="1" advAuto="0"/>
      <p:bldP spid="6" grpId="0" animBg="1" advAuto="0"/>
      <p:bldP spid="7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4725" y="145937"/>
            <a:ext cx="12488779" cy="738909"/>
          </a:xfrm>
        </p:spPr>
        <p:txBody>
          <a:bodyPr>
            <a:normAutofit/>
          </a:bodyPr>
          <a:lstStyle/>
          <a:p>
            <a:pPr defTabSz="1219110"/>
            <a:r>
              <a:rPr lang="en-US" altLang="zh-CN" b="1" dirty="0">
                <a:ea typeface="SimSun" panose="02010600030101010101" pitchFamily="2" charset="-122"/>
              </a:rPr>
              <a:t>Outline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455" y="1142270"/>
            <a:ext cx="10368391" cy="5569793"/>
          </a:xfrm>
        </p:spPr>
        <p:txBody>
          <a:bodyPr/>
          <a:lstStyle/>
          <a:p>
            <a:pPr defTabSz="1219110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</a:rPr>
              <a:t>Why Mining Structures from Massive Text Data</a:t>
            </a:r>
            <a:r>
              <a:rPr lang="en-US" altLang="zh-CN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en-US" kern="0" dirty="0"/>
              <a:t>Text Preprocessing</a:t>
            </a:r>
          </a:p>
          <a:p>
            <a:pPr>
              <a:lnSpc>
                <a:spcPct val="150000"/>
              </a:lnSpc>
            </a:pPr>
            <a:r>
              <a:rPr lang="en-US" kern="0" dirty="0"/>
              <a:t>Mining Quality Phrases: Motivation and Families of Methods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Supervised Approach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Unsupervised Approach (</a:t>
            </a:r>
            <a:r>
              <a:rPr lang="en-US" kern="0" dirty="0" err="1"/>
              <a:t>ToPMine</a:t>
            </a:r>
            <a:r>
              <a:rPr lang="en-US" kern="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Weakly Supervised Approach (</a:t>
            </a:r>
            <a:r>
              <a:rPr lang="en-US" kern="0" dirty="0" err="1"/>
              <a:t>SegPhrase</a:t>
            </a:r>
            <a:r>
              <a:rPr lang="en-US" kern="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Distantly Supervised Approach (</a:t>
            </a:r>
            <a:r>
              <a:rPr lang="en-US" kern="0" dirty="0" err="1"/>
              <a:t>AutoPhrase</a:t>
            </a:r>
            <a:r>
              <a:rPr lang="en-US" kern="0" dirty="0"/>
              <a:t>)</a:t>
            </a:r>
          </a:p>
          <a:p>
            <a:pPr>
              <a:lnSpc>
                <a:spcPct val="150000"/>
              </a:lnSpc>
            </a:pPr>
            <a:r>
              <a:rPr lang="en-US" kern="0" dirty="0"/>
              <a:t>Summary</a:t>
            </a: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 rot="9129169">
            <a:off x="4544715" y="3364126"/>
            <a:ext cx="3810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10800000"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4F81BD">
                      <a:tint val="66000"/>
                      <a:satMod val="160000"/>
                    </a:srgbClr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2239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Supervised Phrase Mining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Phrase mining was originated from the NLP community</a:t>
            </a:r>
          </a:p>
          <a:p>
            <a:r>
              <a:rPr lang="en-US" altLang="zh-CN" dirty="0"/>
              <a:t>How to use linguistic analyzers to extract phrases?</a:t>
            </a:r>
          </a:p>
          <a:p>
            <a:pPr lvl="1">
              <a:spcAft>
                <a:spcPts val="600"/>
              </a:spcAft>
            </a:pPr>
            <a:r>
              <a:rPr lang="en-US" altLang="zh-CN" dirty="0"/>
              <a:t>Parsing (e.g</a:t>
            </a:r>
            <a:r>
              <a:rPr lang="en-US" altLang="zh-CN"/>
              <a:t>., Stanford </a:t>
            </a:r>
            <a:r>
              <a:rPr lang="en-US" altLang="zh-CN" dirty="0"/>
              <a:t>NLP parsers)</a:t>
            </a:r>
          </a:p>
          <a:p>
            <a:pPr lvl="1">
              <a:spcAft>
                <a:spcPts val="600"/>
              </a:spcAft>
            </a:pPr>
            <a:r>
              <a:rPr lang="en-US" altLang="zh-CN" dirty="0"/>
              <a:t>Noun Phrase (NP) Chunking</a:t>
            </a:r>
          </a:p>
          <a:p>
            <a:pPr>
              <a:spcAft>
                <a:spcPts val="600"/>
              </a:spcAft>
            </a:pPr>
            <a:r>
              <a:rPr lang="en-US" altLang="zh-CN" dirty="0"/>
              <a:t>How to rank extracted phrases?</a:t>
            </a:r>
          </a:p>
          <a:p>
            <a:pPr lvl="1">
              <a:spcAft>
                <a:spcPts val="600"/>
              </a:spcAft>
            </a:pPr>
            <a:r>
              <a:rPr lang="en-US" altLang="zh-CN" dirty="0"/>
              <a:t>C-value [</a:t>
            </a:r>
            <a:r>
              <a:rPr lang="en-US" dirty="0" err="1"/>
              <a:t>Frantzi</a:t>
            </a:r>
            <a:r>
              <a:rPr lang="en-US" dirty="0"/>
              <a:t> et al.’00</a:t>
            </a:r>
            <a:r>
              <a:rPr lang="en-US" altLang="zh-CN" dirty="0"/>
              <a:t>]</a:t>
            </a:r>
          </a:p>
          <a:p>
            <a:pPr lvl="1">
              <a:spcAft>
                <a:spcPts val="600"/>
              </a:spcAft>
            </a:pPr>
            <a:r>
              <a:rPr lang="en-US" altLang="zh-CN" dirty="0" err="1"/>
              <a:t>TextRank</a:t>
            </a:r>
            <a:r>
              <a:rPr lang="en-US" altLang="zh-CN" dirty="0"/>
              <a:t> [</a:t>
            </a:r>
            <a:r>
              <a:rPr lang="en-US" dirty="0" err="1"/>
              <a:t>Mihalcea</a:t>
            </a:r>
            <a:r>
              <a:rPr lang="en-US" dirty="0"/>
              <a:t> et al.’04</a:t>
            </a:r>
            <a:r>
              <a:rPr lang="en-US" altLang="zh-CN" dirty="0"/>
              <a:t>]</a:t>
            </a:r>
          </a:p>
          <a:p>
            <a:pPr lvl="1">
              <a:spcAft>
                <a:spcPts val="600"/>
              </a:spcAft>
            </a:pPr>
            <a:r>
              <a:rPr lang="en-US" altLang="zh-CN" dirty="0"/>
              <a:t>TF-IDF</a:t>
            </a:r>
            <a:endParaRPr lang="en-US" dirty="0"/>
          </a:p>
          <a:p>
            <a:pPr lvl="1">
              <a:spcAft>
                <a:spcPts val="600"/>
              </a:spcAft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99385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266" y="3192653"/>
            <a:ext cx="38100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5855" y="1825625"/>
            <a:ext cx="10455563" cy="5032375"/>
          </a:xfrm>
        </p:spPr>
        <p:txBody>
          <a:bodyPr/>
          <a:lstStyle/>
          <a:p>
            <a:r>
              <a:rPr lang="en-US" altLang="zh-CN" dirty="0"/>
              <a:t>Minimal Grammatical Segments </a:t>
            </a:r>
            <a:r>
              <a:rPr lang="en-US" altLang="zh-CN" dirty="0">
                <a:sym typeface="Wingdings"/>
              </a:rPr>
              <a:t> Phrases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dirty="0"/>
              <a:t>Phrases: “the chef”, “the soup”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Linguistic Analyzer – Parsing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2505778" y="2626652"/>
            <a:ext cx="2358189" cy="548640"/>
          </a:xfrm>
          <a:prstGeom prst="rect">
            <a:avLst/>
          </a:prstGeom>
          <a:noFill/>
          <a:ln>
            <a:solidFill>
              <a:srgbClr val="FF88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Raw text sentence</a:t>
            </a:r>
          </a:p>
          <a:p>
            <a:pPr algn="ctr"/>
            <a:r>
              <a:rPr lang="en-US" altLang="zh-CN" dirty="0">
                <a:solidFill>
                  <a:schemeClr val="tx1"/>
                </a:solidFill>
              </a:rPr>
              <a:t>(string)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7076173" y="2626652"/>
            <a:ext cx="2358189" cy="548640"/>
          </a:xfrm>
          <a:prstGeom prst="rect">
            <a:avLst/>
          </a:prstGeom>
          <a:noFill/>
          <a:ln>
            <a:solidFill>
              <a:srgbClr val="FF88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Full parse tree</a:t>
            </a:r>
          </a:p>
          <a:p>
            <a:pPr algn="ctr"/>
            <a:r>
              <a:rPr lang="en-US" altLang="zh-CN" dirty="0">
                <a:solidFill>
                  <a:schemeClr val="tx1"/>
                </a:solidFill>
              </a:rPr>
              <a:t>(grammatical analysis)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1958" y="3760159"/>
            <a:ext cx="2521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The chef cooks the soup.</a:t>
            </a:r>
            <a:endParaRPr lang="zh-CN" altLang="en-US" sz="2800" dirty="0"/>
          </a:p>
        </p:txBody>
      </p:sp>
      <p:sp>
        <p:nvSpPr>
          <p:cNvPr id="8" name="右箭头 7"/>
          <p:cNvSpPr/>
          <p:nvPr/>
        </p:nvSpPr>
        <p:spPr>
          <a:xfrm>
            <a:off x="4988291" y="2667559"/>
            <a:ext cx="1949117" cy="466826"/>
          </a:xfrm>
          <a:prstGeom prst="rightArrow">
            <a:avLst/>
          </a:prstGeom>
          <a:solidFill>
            <a:srgbClr val="FF8837"/>
          </a:solidFill>
          <a:ln>
            <a:solidFill>
              <a:srgbClr val="FF88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Full-text Parsing</a:t>
            </a:r>
            <a:endParaRPr lang="zh-CN" altLang="en-US" dirty="0"/>
          </a:p>
        </p:txBody>
      </p:sp>
      <p:sp>
        <p:nvSpPr>
          <p:cNvPr id="10" name="右箭头 9"/>
          <p:cNvSpPr/>
          <p:nvPr/>
        </p:nvSpPr>
        <p:spPr>
          <a:xfrm>
            <a:off x="5412606" y="4003799"/>
            <a:ext cx="937660" cy="466826"/>
          </a:xfrm>
          <a:prstGeom prst="rightArrow">
            <a:avLst/>
          </a:prstGeom>
          <a:solidFill>
            <a:srgbClr val="FF8837"/>
          </a:solidFill>
          <a:ln>
            <a:solidFill>
              <a:srgbClr val="FF88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1584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Linguistic Analyzer – Chunking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0983" y="2059708"/>
            <a:ext cx="11406908" cy="4544291"/>
          </a:xfrm>
        </p:spPr>
        <p:txBody>
          <a:bodyPr/>
          <a:lstStyle/>
          <a:p>
            <a:r>
              <a:rPr lang="en-US" altLang="zh-CN" dirty="0"/>
              <a:t>Noun phrase chunking is a light version of parsing</a:t>
            </a:r>
          </a:p>
          <a:p>
            <a:pPr lvl="1"/>
            <a:r>
              <a:rPr lang="en-US" altLang="zh-CN" dirty="0"/>
              <a:t>Apply tokenization and part-of-speech (POS) tagging to each sentence</a:t>
            </a:r>
          </a:p>
          <a:p>
            <a:pPr lvl="1"/>
            <a:r>
              <a:rPr lang="en-US" altLang="zh-CN" dirty="0"/>
              <a:t>Search for noun phrase chunks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824" y="4153334"/>
            <a:ext cx="675322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199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Inefficiencies of Linguistic Analyzer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Difficult to directly apply pre-trained to new domains (e.g. twitter, biomedical, yelp)</a:t>
            </a:r>
          </a:p>
          <a:p>
            <a:pPr lvl="1"/>
            <a:r>
              <a:rPr lang="en-US" altLang="zh-CN" dirty="0"/>
              <a:t>Unless sophisticated, manually curated, domain-specific training data are provided</a:t>
            </a:r>
          </a:p>
          <a:p>
            <a:r>
              <a:rPr lang="en-US" altLang="zh-CN" dirty="0"/>
              <a:t>Computationally slow</a:t>
            </a:r>
          </a:p>
          <a:p>
            <a:pPr lvl="1"/>
            <a:r>
              <a:rPr lang="en-US" altLang="zh-CN" dirty="0"/>
              <a:t>Cannot be applied on web-scale data to support emerging applications</a:t>
            </a:r>
          </a:p>
          <a:p>
            <a:pPr>
              <a:spcAft>
                <a:spcPts val="600"/>
              </a:spcAft>
            </a:pPr>
            <a:r>
              <a:rPr lang="en-US" altLang="zh-CN" dirty="0"/>
              <a:t>Lack of the usage of corpora-level information</a:t>
            </a:r>
          </a:p>
          <a:p>
            <a:pPr lvl="1">
              <a:spcAft>
                <a:spcPts val="600"/>
              </a:spcAft>
            </a:pPr>
            <a:r>
              <a:rPr lang="en-US" altLang="zh-CN" dirty="0"/>
              <a:t>NP sometimes cannot meet the requirements of quality phrases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We need “</a:t>
            </a:r>
            <a:r>
              <a:rPr lang="en-US" altLang="zh-CN" b="1" dirty="0">
                <a:solidFill>
                  <a:srgbClr val="FF0000"/>
                </a:solidFill>
              </a:rPr>
              <a:t>shallow</a:t>
            </a:r>
            <a:r>
              <a:rPr lang="en-US" altLang="zh-CN" dirty="0">
                <a:solidFill>
                  <a:srgbClr val="FF0000"/>
                </a:solidFill>
              </a:rPr>
              <a:t>” phrase mining techniques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606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C-Value</a:t>
            </a:r>
          </a:p>
          <a:p>
            <a:pPr lvl="1"/>
            <a:r>
              <a:rPr lang="en-US" dirty="0"/>
              <a:t>Prefers “maximal” phrases</a:t>
            </a:r>
          </a:p>
          <a:p>
            <a:pPr lvl="1"/>
            <a:r>
              <a:rPr lang="en-US" dirty="0"/>
              <a:t>Popularity &amp; Completeness</a:t>
            </a:r>
          </a:p>
          <a:p>
            <a:r>
              <a:rPr lang="en-US" dirty="0" err="1"/>
              <a:t>TextRank</a:t>
            </a:r>
            <a:endParaRPr lang="en-US" dirty="0"/>
          </a:p>
          <a:p>
            <a:pPr lvl="1"/>
            <a:r>
              <a:rPr lang="en-US" dirty="0"/>
              <a:t>Similar to PageRank</a:t>
            </a:r>
          </a:p>
          <a:p>
            <a:pPr lvl="1"/>
            <a:r>
              <a:rPr lang="en-US" dirty="0"/>
              <a:t>Popularity &amp; </a:t>
            </a:r>
            <a:r>
              <a:rPr lang="en-US" dirty="0" err="1"/>
              <a:t>Informativeness</a:t>
            </a:r>
            <a:endParaRPr lang="en-US" dirty="0"/>
          </a:p>
          <a:p>
            <a:r>
              <a:rPr lang="en-US" dirty="0"/>
              <a:t>TF-IDF</a:t>
            </a:r>
          </a:p>
          <a:p>
            <a:pPr lvl="1"/>
            <a:r>
              <a:rPr lang="en-US" dirty="0"/>
              <a:t>Term Frequency</a:t>
            </a:r>
          </a:p>
          <a:p>
            <a:pPr lvl="1"/>
            <a:r>
              <a:rPr lang="en-US" dirty="0"/>
              <a:t>Inverse Document Frequency</a:t>
            </a:r>
          </a:p>
          <a:p>
            <a:pPr lvl="1"/>
            <a:r>
              <a:rPr lang="en-US" dirty="0"/>
              <a:t>Popularity &amp; </a:t>
            </a:r>
            <a:r>
              <a:rPr lang="en-US" dirty="0" err="1"/>
              <a:t>Informativeness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0" t="34374" r="7295"/>
          <a:stretch/>
        </p:blipFill>
        <p:spPr>
          <a:xfrm>
            <a:off x="8587741" y="3199684"/>
            <a:ext cx="1895379" cy="15087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26181" y="3153964"/>
            <a:ext cx="1417791" cy="147732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Compatibility of systems of linear constraints over the set of natural numbers. Criteria of compatibility of a system of linear Diophantine equations, strict </a:t>
            </a:r>
            <a:r>
              <a:rPr lang="en-US" sz="900" dirty="0" err="1"/>
              <a:t>inequations</a:t>
            </a:r>
            <a:r>
              <a:rPr lang="en-US" sz="900" dirty="0"/>
              <a:t>, and </a:t>
            </a:r>
            <a:r>
              <a:rPr lang="en-US" sz="900" dirty="0" err="1"/>
              <a:t>nonstrict</a:t>
            </a:r>
            <a:r>
              <a:rPr lang="en-US" sz="900" dirty="0"/>
              <a:t> </a:t>
            </a:r>
            <a:r>
              <a:rPr lang="en-US" sz="900" dirty="0" err="1"/>
              <a:t>inequations</a:t>
            </a:r>
            <a:r>
              <a:rPr lang="en-US" sz="900" dirty="0"/>
              <a:t> are considered. </a:t>
            </a:r>
            <a:r>
              <a:rPr lang="is-IS" sz="900" dirty="0"/>
              <a:t>…..</a:t>
            </a:r>
            <a:endParaRPr lang="en-US" sz="900" dirty="0"/>
          </a:p>
        </p:txBody>
      </p:sp>
      <p:sp>
        <p:nvSpPr>
          <p:cNvPr id="7" name="右箭头 9"/>
          <p:cNvSpPr/>
          <p:nvPr/>
        </p:nvSpPr>
        <p:spPr>
          <a:xfrm>
            <a:off x="8190614" y="3693924"/>
            <a:ext cx="391611" cy="227681"/>
          </a:xfrm>
          <a:prstGeom prst="rightArrow">
            <a:avLst/>
          </a:prstGeom>
          <a:solidFill>
            <a:srgbClr val="FF8837"/>
          </a:solidFill>
          <a:ln>
            <a:solidFill>
              <a:srgbClr val="FF88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43958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4725" y="145937"/>
            <a:ext cx="12488779" cy="738909"/>
          </a:xfrm>
        </p:spPr>
        <p:txBody>
          <a:bodyPr>
            <a:normAutofit/>
          </a:bodyPr>
          <a:lstStyle/>
          <a:p>
            <a:pPr defTabSz="1219110"/>
            <a:r>
              <a:rPr lang="en-US" altLang="zh-CN" b="1" dirty="0">
                <a:ea typeface="SimSun" panose="02010600030101010101" pitchFamily="2" charset="-122"/>
              </a:rPr>
              <a:t>Outline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455" y="1142270"/>
            <a:ext cx="10368391" cy="5569793"/>
          </a:xfrm>
        </p:spPr>
        <p:txBody>
          <a:bodyPr/>
          <a:lstStyle/>
          <a:p>
            <a:pPr defTabSz="1219110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</a:rPr>
              <a:t>Why Mining Structures from Massive Text Data</a:t>
            </a:r>
            <a:r>
              <a:rPr lang="en-US" altLang="zh-CN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en-US" kern="0" dirty="0"/>
              <a:t>Text Preprocessing</a:t>
            </a:r>
          </a:p>
          <a:p>
            <a:pPr>
              <a:lnSpc>
                <a:spcPct val="150000"/>
              </a:lnSpc>
            </a:pPr>
            <a:r>
              <a:rPr lang="en-US" kern="0" dirty="0"/>
              <a:t>Mining Quality Phrases: Motivation and Families of Methods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Supervised Approach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Unsupervised Approach (</a:t>
            </a:r>
            <a:r>
              <a:rPr lang="en-US" kern="0" dirty="0" err="1"/>
              <a:t>ToPMine</a:t>
            </a:r>
            <a:r>
              <a:rPr lang="en-US" kern="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Weakly Supervised Approach (</a:t>
            </a:r>
            <a:r>
              <a:rPr lang="en-US" kern="0" dirty="0" err="1"/>
              <a:t>SegPhrase</a:t>
            </a:r>
            <a:r>
              <a:rPr lang="en-US" kern="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Distantly Supervised Approach (</a:t>
            </a:r>
            <a:r>
              <a:rPr lang="en-US" kern="0" dirty="0" err="1"/>
              <a:t>AutoPhrase</a:t>
            </a:r>
            <a:r>
              <a:rPr lang="en-US" kern="0" dirty="0"/>
              <a:t>)</a:t>
            </a:r>
          </a:p>
          <a:p>
            <a:pPr>
              <a:lnSpc>
                <a:spcPct val="150000"/>
              </a:lnSpc>
            </a:pPr>
            <a:r>
              <a:rPr lang="en-US" kern="0" dirty="0"/>
              <a:t>Summary</a:t>
            </a: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 rot="9129169">
            <a:off x="8362112" y="1109199"/>
            <a:ext cx="3810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10800000"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4F81BD">
                      <a:tint val="66000"/>
                      <a:satMod val="160000"/>
                    </a:srgbClr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8089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693" y="1222873"/>
            <a:ext cx="11427036" cy="5312502"/>
          </a:xfrm>
        </p:spPr>
        <p:txBody>
          <a:bodyPr/>
          <a:lstStyle/>
          <a:p>
            <a:r>
              <a:rPr lang="en-US" altLang="zh-CN" sz="2400" dirty="0">
                <a:solidFill>
                  <a:srgbClr val="000000"/>
                </a:solidFill>
              </a:rPr>
              <a:t>Phrase mining:  Originated from the NLP community—“Chunking”</a:t>
            </a:r>
            <a:endParaRPr lang="en-US" altLang="zh-CN" sz="2400" dirty="0"/>
          </a:p>
          <a:p>
            <a:pPr lvl="1"/>
            <a:r>
              <a:rPr lang="en-US" altLang="zh-CN" sz="2400" dirty="0"/>
              <a:t>Model it as a sequence labeling problem (B-NP, I-NP, O, …)</a:t>
            </a:r>
          </a:p>
          <a:p>
            <a:r>
              <a:rPr lang="en-US" altLang="zh-CN" sz="2400" dirty="0"/>
              <a:t>Need annotation and training </a:t>
            </a:r>
          </a:p>
          <a:p>
            <a:pPr lvl="1"/>
            <a:r>
              <a:rPr lang="en-US" altLang="zh-CN" sz="2400" dirty="0"/>
              <a:t>Annotate hundreds of documents as training data</a:t>
            </a:r>
          </a:p>
          <a:p>
            <a:pPr lvl="1"/>
            <a:r>
              <a:rPr lang="en-US" altLang="zh-CN" sz="2400" dirty="0"/>
              <a:t>Train a supervised model based on part-of-speech features</a:t>
            </a:r>
          </a:p>
          <a:p>
            <a:r>
              <a:rPr lang="en-US" altLang="zh-CN" sz="2400" dirty="0"/>
              <a:t>Recent trend: </a:t>
            </a:r>
          </a:p>
          <a:p>
            <a:pPr lvl="1"/>
            <a:r>
              <a:rPr lang="en-US" altLang="zh-CN" sz="2400" dirty="0"/>
              <a:t>Use distributional features based on web n-grams (Bergsma et al., 2010)</a:t>
            </a:r>
          </a:p>
          <a:p>
            <a:pPr lvl="1"/>
            <a:r>
              <a:rPr lang="en-US" altLang="zh-CN" sz="2400" dirty="0"/>
              <a:t>State-of-the-art performance: ~95% accuracy, ~88% phrase-level F-score</a:t>
            </a:r>
          </a:p>
          <a:p>
            <a:r>
              <a:rPr lang="en-US" altLang="zh-CN" sz="2400" dirty="0"/>
              <a:t>Limitations</a:t>
            </a:r>
          </a:p>
          <a:p>
            <a:pPr lvl="1"/>
            <a:r>
              <a:rPr lang="en-US" altLang="zh-CN" sz="2400" dirty="0"/>
              <a:t>High annotation cost, not scalable to a new language, a new domain or genre</a:t>
            </a:r>
          </a:p>
          <a:p>
            <a:pPr lvl="1">
              <a:spcAft>
                <a:spcPts val="600"/>
              </a:spcAft>
            </a:pPr>
            <a:r>
              <a:rPr lang="en-US" altLang="zh-CN" sz="2400" dirty="0">
                <a:solidFill>
                  <a:srgbClr val="000000"/>
                </a:solidFill>
              </a:rPr>
              <a:t>May not fit domain-specific, dynamic, emerging applications</a:t>
            </a:r>
          </a:p>
          <a:p>
            <a:pPr lvl="2">
              <a:spcAft>
                <a:spcPts val="600"/>
              </a:spcAft>
            </a:pPr>
            <a:r>
              <a:rPr lang="en-US" altLang="zh-CN" sz="2400" dirty="0">
                <a:solidFill>
                  <a:srgbClr val="000000"/>
                </a:solidFill>
              </a:rPr>
              <a:t>Scientific domains, query logs, or social media, e.g., Yelp, Twitter</a:t>
            </a:r>
            <a:endParaRPr lang="en-US" altLang="zh-CN" sz="24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899160"/>
          </a:xfrm>
        </p:spPr>
        <p:txBody>
          <a:bodyPr>
            <a:normAutofit/>
          </a:bodyPr>
          <a:lstStyle/>
          <a:p>
            <a:r>
              <a:rPr lang="en-US" altLang="zh-CN" sz="4000" b="1" dirty="0"/>
              <a:t>Mining Phrases: Why Not Use NLP Methods?</a:t>
            </a:r>
            <a:endParaRPr lang="en-US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651401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4725" y="145937"/>
            <a:ext cx="12488779" cy="738909"/>
          </a:xfrm>
        </p:spPr>
        <p:txBody>
          <a:bodyPr>
            <a:normAutofit/>
          </a:bodyPr>
          <a:lstStyle/>
          <a:p>
            <a:pPr defTabSz="1219110"/>
            <a:r>
              <a:rPr lang="en-US" altLang="zh-CN" b="1" dirty="0">
                <a:ea typeface="SimSun" panose="02010600030101010101" pitchFamily="2" charset="-122"/>
              </a:rPr>
              <a:t>Outline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455" y="1142270"/>
            <a:ext cx="10368391" cy="5569793"/>
          </a:xfrm>
        </p:spPr>
        <p:txBody>
          <a:bodyPr/>
          <a:lstStyle/>
          <a:p>
            <a:pPr defTabSz="1219110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</a:rPr>
              <a:t>Why Mining Structures from Massive Text Data</a:t>
            </a:r>
            <a:r>
              <a:rPr lang="en-US" altLang="zh-CN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en-US" kern="0" dirty="0"/>
              <a:t>Text Preprocessing</a:t>
            </a:r>
          </a:p>
          <a:p>
            <a:pPr>
              <a:lnSpc>
                <a:spcPct val="150000"/>
              </a:lnSpc>
            </a:pPr>
            <a:r>
              <a:rPr lang="en-US" kern="0" dirty="0"/>
              <a:t>Mining Quality Phrases: Motivation and Families of Methods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Supervised Approach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Unsupervised Approach (</a:t>
            </a:r>
            <a:r>
              <a:rPr lang="en-US" kern="0" dirty="0" err="1"/>
              <a:t>ToPMine</a:t>
            </a:r>
            <a:r>
              <a:rPr lang="en-US" kern="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Weakly Supervised Approach (</a:t>
            </a:r>
            <a:r>
              <a:rPr lang="en-US" kern="0" dirty="0" err="1"/>
              <a:t>SegPhrase</a:t>
            </a:r>
            <a:r>
              <a:rPr lang="en-US" kern="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Distantly Supervised Approach (</a:t>
            </a:r>
            <a:r>
              <a:rPr lang="en-US" kern="0" dirty="0" err="1"/>
              <a:t>AutoPhrase</a:t>
            </a:r>
            <a:r>
              <a:rPr lang="en-US" kern="0" dirty="0"/>
              <a:t>)</a:t>
            </a:r>
          </a:p>
          <a:p>
            <a:pPr>
              <a:lnSpc>
                <a:spcPct val="150000"/>
              </a:lnSpc>
            </a:pPr>
            <a:r>
              <a:rPr lang="en-US" kern="0" dirty="0"/>
              <a:t>Summary</a:t>
            </a: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 rot="9129169">
            <a:off x="6482549" y="4064096"/>
            <a:ext cx="3810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10800000"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4F81BD">
                      <a:tint val="66000"/>
                      <a:satMod val="160000"/>
                    </a:srgbClr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72899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Unsupervised Phrase Mining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98661" y="1091952"/>
            <a:ext cx="11406908" cy="5628443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altLang="zh-CN" sz="2400" dirty="0"/>
              <a:t>Statistics based on massive text corpora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altLang="zh-CN" sz="2400" dirty="0"/>
              <a:t>Popularity</a:t>
            </a:r>
          </a:p>
          <a:p>
            <a:pPr lvl="2">
              <a:lnSpc>
                <a:spcPct val="110000"/>
              </a:lnSpc>
              <a:spcBef>
                <a:spcPts val="200"/>
              </a:spcBef>
            </a:pPr>
            <a:r>
              <a:rPr lang="en-US" altLang="zh-CN" sz="2400" dirty="0"/>
              <a:t>Raw frequency, or frequency distribution based on Zipfian ranks [Deane’05]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altLang="zh-CN" sz="2400" dirty="0"/>
              <a:t>Concordance</a:t>
            </a:r>
          </a:p>
          <a:p>
            <a:pPr lvl="2">
              <a:lnSpc>
                <a:spcPct val="110000"/>
              </a:lnSpc>
              <a:spcBef>
                <a:spcPts val="200"/>
              </a:spcBef>
            </a:pPr>
            <a:r>
              <a:rPr lang="en-US" altLang="zh-CN" sz="2400" dirty="0"/>
              <a:t>Significance score [Church et al.’91][El-</a:t>
            </a:r>
            <a:r>
              <a:rPr lang="en-US" altLang="zh-CN" sz="2400" dirty="0" err="1"/>
              <a:t>Kishky</a:t>
            </a:r>
            <a:r>
              <a:rPr lang="en-US" altLang="zh-CN" sz="2400" dirty="0"/>
              <a:t> et al.’14]</a:t>
            </a:r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altLang="zh-CN" sz="2400" dirty="0"/>
              <a:t>Completeness</a:t>
            </a:r>
          </a:p>
          <a:p>
            <a:pPr lvl="2">
              <a:lnSpc>
                <a:spcPct val="110000"/>
              </a:lnSpc>
              <a:spcBef>
                <a:spcPts val="200"/>
              </a:spcBef>
            </a:pPr>
            <a:r>
              <a:rPr lang="en-US" altLang="zh-CN" sz="2400" dirty="0"/>
              <a:t>Comparison to super/sub-sequences [Parameswaran et al.’10]</a:t>
            </a:r>
          </a:p>
          <a:p>
            <a:pPr>
              <a:lnSpc>
                <a:spcPct val="110000"/>
              </a:lnSpc>
              <a:spcBef>
                <a:spcPts val="200"/>
              </a:spcBef>
            </a:pPr>
            <a:r>
              <a:rPr lang="en-US" altLang="zh-CN" sz="2400" dirty="0"/>
              <a:t>Raw frequency could NOT reflect the quality of phrases </a:t>
            </a:r>
            <a:endParaRPr lang="en-US" sz="2400" dirty="0"/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sz="2400" dirty="0"/>
              <a:t>Combine with topic modeling</a:t>
            </a:r>
          </a:p>
          <a:p>
            <a:pPr lvl="2">
              <a:lnSpc>
                <a:spcPct val="110000"/>
              </a:lnSpc>
              <a:spcBef>
                <a:spcPts val="200"/>
              </a:spcBef>
            </a:pPr>
            <a:r>
              <a:rPr lang="en-US" altLang="zh-CN" sz="2400" dirty="0"/>
              <a:t>Merge adjacent unigrams of the same topic [</a:t>
            </a:r>
            <a:r>
              <a:rPr lang="en-US" altLang="zh-CN" sz="2400" dirty="0" err="1"/>
              <a:t>Blei</a:t>
            </a:r>
            <a:r>
              <a:rPr lang="en-US" altLang="zh-CN" sz="2400" dirty="0"/>
              <a:t> &amp; Lafferty’09]</a:t>
            </a:r>
            <a:endParaRPr lang="en-US" sz="2400" dirty="0"/>
          </a:p>
          <a:p>
            <a:pPr lvl="2">
              <a:lnSpc>
                <a:spcPct val="110000"/>
              </a:lnSpc>
              <a:spcBef>
                <a:spcPts val="200"/>
              </a:spcBef>
            </a:pPr>
            <a:r>
              <a:rPr lang="en-US" sz="2400" dirty="0"/>
              <a:t>Frequent pattern mining within the same topic </a:t>
            </a:r>
            <a:r>
              <a:rPr lang="en-US" altLang="zh-CN" sz="2400" dirty="0"/>
              <a:t>[</a:t>
            </a:r>
            <a:r>
              <a:rPr lang="en-US" altLang="zh-CN" sz="2400" dirty="0" err="1"/>
              <a:t>Danilevsky</a:t>
            </a:r>
            <a:r>
              <a:rPr lang="en-US" altLang="zh-CN" sz="2400" dirty="0"/>
              <a:t> et al.’14]</a:t>
            </a:r>
            <a:endParaRPr lang="en-US" sz="2400" dirty="0"/>
          </a:p>
          <a:p>
            <a:pPr lvl="1">
              <a:lnSpc>
                <a:spcPct val="110000"/>
              </a:lnSpc>
              <a:spcBef>
                <a:spcPts val="200"/>
              </a:spcBef>
            </a:pPr>
            <a:r>
              <a:rPr lang="en-US" sz="2400" dirty="0"/>
              <a:t>Limitations</a:t>
            </a:r>
          </a:p>
          <a:p>
            <a:pPr lvl="2">
              <a:lnSpc>
                <a:spcPct val="110000"/>
              </a:lnSpc>
              <a:spcBef>
                <a:spcPts val="200"/>
              </a:spcBef>
            </a:pPr>
            <a:r>
              <a:rPr lang="en-US" altLang="zh-CN" sz="2400" dirty="0"/>
              <a:t>Tokens in the same phrase may be assigned to different topics</a:t>
            </a:r>
          </a:p>
          <a:p>
            <a:pPr lvl="2">
              <a:lnSpc>
                <a:spcPct val="110000"/>
              </a:lnSpc>
              <a:spcBef>
                <a:spcPts val="200"/>
              </a:spcBef>
            </a:pPr>
            <a:r>
              <a:rPr lang="en-US" altLang="zh-CN" sz="2400" dirty="0"/>
              <a:t>E.g., </a:t>
            </a:r>
            <a:r>
              <a:rPr lang="en-US" altLang="zh-CN" sz="2400" dirty="0">
                <a:solidFill>
                  <a:srgbClr val="FF0000"/>
                </a:solidFill>
                <a:cs typeface="Gill Sans Light"/>
              </a:rPr>
              <a:t>knowledge</a:t>
            </a:r>
            <a:r>
              <a:rPr lang="en-US" altLang="zh-CN" sz="2400" dirty="0">
                <a:cs typeface="Gill Sans Light"/>
              </a:rPr>
              <a:t> </a:t>
            </a:r>
            <a:r>
              <a:rPr lang="en-US" altLang="zh-CN" sz="2400" dirty="0">
                <a:solidFill>
                  <a:srgbClr val="0000FF"/>
                </a:solidFill>
                <a:cs typeface="Gill Sans Light"/>
              </a:rPr>
              <a:t>discovery</a:t>
            </a:r>
            <a:r>
              <a:rPr lang="en-US" altLang="zh-CN" sz="2400" dirty="0">
                <a:cs typeface="Gill Sans Light"/>
              </a:rPr>
              <a:t> using </a:t>
            </a:r>
            <a:r>
              <a:rPr lang="en-US" altLang="zh-CN" sz="2400" dirty="0">
                <a:solidFill>
                  <a:srgbClr val="0000FF"/>
                </a:solidFill>
                <a:cs typeface="Gill Sans Light"/>
              </a:rPr>
              <a:t>least squares </a:t>
            </a:r>
            <a:r>
              <a:rPr lang="en-US" altLang="zh-CN" sz="2400" dirty="0">
                <a:solidFill>
                  <a:srgbClr val="FF0000"/>
                </a:solidFill>
                <a:cs typeface="Gill Sans Light"/>
              </a:rPr>
              <a:t>support </a:t>
            </a:r>
            <a:r>
              <a:rPr lang="en-US" altLang="zh-CN" sz="2400" dirty="0">
                <a:solidFill>
                  <a:srgbClr val="0000FF"/>
                </a:solidFill>
                <a:cs typeface="Gill Sans Light"/>
              </a:rPr>
              <a:t>vector</a:t>
            </a:r>
            <a:r>
              <a:rPr lang="en-US" altLang="zh-CN" sz="2400" dirty="0">
                <a:solidFill>
                  <a:srgbClr val="FF0000"/>
                </a:solidFill>
                <a:cs typeface="Gill Sans Light"/>
              </a:rPr>
              <a:t> machine classifiers</a:t>
            </a:r>
            <a:r>
              <a:rPr lang="en-US" altLang="zh-CN" sz="2400" dirty="0">
                <a:cs typeface="Gill Sans Light"/>
              </a:rPr>
              <a:t>…</a:t>
            </a:r>
            <a:endParaRPr lang="en-US" altLang="zh-CN" sz="2400" dirty="0">
              <a:solidFill>
                <a:srgbClr val="FF0000"/>
              </a:solidFill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23917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-203200" y="381000"/>
            <a:ext cx="12598400" cy="609600"/>
          </a:xfrm>
        </p:spPr>
        <p:txBody>
          <a:bodyPr>
            <a:normAutofit/>
          </a:bodyPr>
          <a:lstStyle/>
          <a:p>
            <a:r>
              <a:rPr lang="en-US" altLang="en-US" sz="4000" b="1" dirty="0"/>
              <a:t>Various Strategies: Phrase-Based Topic Modeling</a:t>
            </a:r>
          </a:p>
        </p:txBody>
      </p:sp>
      <p:sp>
        <p:nvSpPr>
          <p:cNvPr id="21507" name="Content Placeholder 6"/>
          <p:cNvSpPr>
            <a:spLocks noGrp="1"/>
          </p:cNvSpPr>
          <p:nvPr>
            <p:ph idx="1"/>
          </p:nvPr>
        </p:nvSpPr>
        <p:spPr>
          <a:xfrm>
            <a:off x="618308" y="1447800"/>
            <a:ext cx="10728961" cy="5029200"/>
          </a:xfrm>
        </p:spPr>
        <p:txBody>
          <a:bodyPr/>
          <a:lstStyle/>
          <a:p>
            <a:pPr>
              <a:lnSpc>
                <a:spcPct val="110000"/>
              </a:lnSpc>
              <a:buFont typeface="Wingdings" pitchFamily="2" charset="2"/>
              <a:buChar char="q"/>
            </a:pPr>
            <a:r>
              <a:rPr lang="en-US" altLang="en-US" sz="2400" dirty="0"/>
              <a:t> Strategy 1:  Generate bag-of-words → generate sequence of tokens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Bigram topical model [Wallach’06], </a:t>
            </a:r>
            <a:r>
              <a:rPr lang="en-US" altLang="en-US" sz="2400" dirty="0">
                <a:solidFill>
                  <a:srgbClr val="C00000"/>
                </a:solidFill>
              </a:rPr>
              <a:t>topical n-gram model</a:t>
            </a:r>
            <a:r>
              <a:rPr lang="en-US" altLang="en-US" sz="2400" dirty="0"/>
              <a:t> [Wang, et al.’07], </a:t>
            </a:r>
            <a:r>
              <a:rPr lang="en-US" altLang="en-US" sz="2400" dirty="0">
                <a:solidFill>
                  <a:srgbClr val="C00000"/>
                </a:solidFill>
              </a:rPr>
              <a:t>phrase discovering topic model</a:t>
            </a:r>
            <a:r>
              <a:rPr lang="en-US" altLang="en-US" sz="2400" dirty="0"/>
              <a:t> [Lindsey, et al.’12]</a:t>
            </a:r>
          </a:p>
          <a:p>
            <a:pPr>
              <a:lnSpc>
                <a:spcPct val="110000"/>
              </a:lnSpc>
              <a:buFont typeface="Wingdings" pitchFamily="2" charset="2"/>
              <a:buChar char="q"/>
            </a:pPr>
            <a:r>
              <a:rPr lang="en-US" altLang="en-US" sz="2400" dirty="0"/>
              <a:t> Strategy 2:  Post bag-of-words model inference, visualize topics with n-grams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Label topic [Mei et al.’07], </a:t>
            </a:r>
            <a:r>
              <a:rPr lang="en-US" altLang="en-US" sz="2400" dirty="0" err="1">
                <a:solidFill>
                  <a:srgbClr val="800000"/>
                </a:solidFill>
              </a:rPr>
              <a:t>TurboTopic</a:t>
            </a:r>
            <a:r>
              <a:rPr lang="en-US" altLang="en-US" sz="2400" dirty="0"/>
              <a:t> [</a:t>
            </a:r>
            <a:r>
              <a:rPr lang="en-US" altLang="en-US" sz="2400" dirty="0" err="1"/>
              <a:t>Blei</a:t>
            </a:r>
            <a:r>
              <a:rPr lang="en-US" altLang="en-US" sz="2400" dirty="0"/>
              <a:t> &amp; Lafferty’09], </a:t>
            </a:r>
            <a:r>
              <a:rPr lang="en-US" altLang="en-US" sz="2400" dirty="0">
                <a:solidFill>
                  <a:srgbClr val="C00000"/>
                </a:solidFill>
              </a:rPr>
              <a:t>KERT</a:t>
            </a:r>
            <a:r>
              <a:rPr lang="en-US" altLang="en-US" sz="2400" dirty="0"/>
              <a:t> [</a:t>
            </a:r>
            <a:r>
              <a:rPr lang="en-US" altLang="en-US" sz="2400" dirty="0" err="1"/>
              <a:t>Danilevsky</a:t>
            </a:r>
            <a:r>
              <a:rPr lang="en-US" altLang="en-US" sz="2400" dirty="0"/>
              <a:t>, et al.’14]</a:t>
            </a:r>
          </a:p>
          <a:p>
            <a:pPr>
              <a:lnSpc>
                <a:spcPct val="110000"/>
              </a:lnSpc>
              <a:buFont typeface="Wingdings" pitchFamily="2" charset="2"/>
              <a:buChar char="q"/>
            </a:pPr>
            <a:r>
              <a:rPr lang="en-US" altLang="en-US" sz="2400" dirty="0"/>
              <a:t> Strategy 3:  Prior bag-of-words model inference, mine phrases and impose on the bag-of-words model 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 err="1">
                <a:solidFill>
                  <a:srgbClr val="C00000"/>
                </a:solidFill>
              </a:rPr>
              <a:t>ToPMine</a:t>
            </a:r>
            <a:r>
              <a:rPr lang="en-US" altLang="en-US" sz="2400" dirty="0"/>
              <a:t> [El-</a:t>
            </a:r>
            <a:r>
              <a:rPr lang="en-US" altLang="en-US" sz="2400" dirty="0" err="1"/>
              <a:t>kishky</a:t>
            </a:r>
            <a:r>
              <a:rPr lang="en-US" altLang="en-US" sz="2400" dirty="0"/>
              <a:t>, et al.’15]</a:t>
            </a:r>
          </a:p>
        </p:txBody>
      </p:sp>
    </p:spTree>
    <p:extLst>
      <p:ext uri="{BB962C8B-B14F-4D97-AF65-F5344CB8AC3E}">
        <p14:creationId xmlns:p14="http://schemas.microsoft.com/office/powerpoint/2010/main" val="10356590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Strategy 1: Simultaneously Inferring Phrases and Topics</a:t>
            </a:r>
          </a:p>
        </p:txBody>
      </p:sp>
      <p:sp>
        <p:nvSpPr>
          <p:cNvPr id="42" name="Content Placeholder 6"/>
          <p:cNvSpPr>
            <a:spLocks noGrp="1"/>
          </p:cNvSpPr>
          <p:nvPr>
            <p:ph idx="1"/>
          </p:nvPr>
        </p:nvSpPr>
        <p:spPr>
          <a:xfrm>
            <a:off x="592182" y="1371600"/>
            <a:ext cx="11091817" cy="51054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  <a:defRPr/>
            </a:pPr>
            <a:r>
              <a:rPr lang="en-US" sz="2400" dirty="0">
                <a:solidFill>
                  <a:srgbClr val="BF0000"/>
                </a:solidFill>
              </a:rPr>
              <a:t>Bigram Topic Model </a:t>
            </a:r>
            <a:r>
              <a:rPr lang="en-US" sz="2400" b="1" dirty="0"/>
              <a:t>[Wallach’06] </a:t>
            </a:r>
            <a:endParaRPr lang="en-US" sz="2400" dirty="0"/>
          </a:p>
          <a:p>
            <a:pPr lvl="1">
              <a:buFont typeface="Wingdings" pitchFamily="2" charset="2"/>
              <a:buChar char="q"/>
              <a:defRPr/>
            </a:pPr>
            <a:r>
              <a:rPr lang="en-US" sz="2400" dirty="0"/>
              <a:t>Probabilistic generative model that conditions on previous word and topic when drawing next word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400" dirty="0">
                <a:solidFill>
                  <a:srgbClr val="BF0000"/>
                </a:solidFill>
              </a:rPr>
              <a:t>Topical N-Grams (TNG) </a:t>
            </a:r>
            <a:r>
              <a:rPr lang="en-US" sz="2400" b="1" dirty="0"/>
              <a:t>[Wang, et al.’07] </a:t>
            </a:r>
            <a:endParaRPr lang="en-US" sz="2400" dirty="0"/>
          </a:p>
          <a:p>
            <a:pPr lvl="1">
              <a:buFont typeface="Wingdings" pitchFamily="2" charset="2"/>
              <a:buChar char="q"/>
              <a:defRPr/>
            </a:pPr>
            <a:r>
              <a:rPr lang="en-US" sz="2400" dirty="0"/>
              <a:t>Probabilistic model that generates words in textual order</a:t>
            </a:r>
          </a:p>
          <a:p>
            <a:pPr lvl="1">
              <a:buFont typeface="Wingdings" pitchFamily="2" charset="2"/>
              <a:buChar char="q"/>
              <a:defRPr/>
            </a:pPr>
            <a:r>
              <a:rPr lang="en-US" sz="2400" dirty="0"/>
              <a:t>Create n-grams by concatenating successive bigrams (a generalization of Bigram Topic Model)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400" dirty="0">
                <a:solidFill>
                  <a:srgbClr val="BF0000"/>
                </a:solidFill>
              </a:rPr>
              <a:t>Phrase-Discovering LDA </a:t>
            </a:r>
            <a:r>
              <a:rPr lang="en-US" sz="2400" dirty="0"/>
              <a:t>(PDLDA) </a:t>
            </a:r>
            <a:r>
              <a:rPr lang="en-US" sz="2400" b="1" dirty="0"/>
              <a:t>[Lindsey, et al.’12] </a:t>
            </a:r>
            <a:endParaRPr lang="en-US" sz="2400" dirty="0"/>
          </a:p>
          <a:p>
            <a:pPr lvl="1">
              <a:buFont typeface="Wingdings" pitchFamily="2" charset="2"/>
              <a:buChar char="q"/>
              <a:defRPr/>
            </a:pPr>
            <a:r>
              <a:rPr lang="en-US" sz="2400" dirty="0"/>
              <a:t>Viewing each sentence as a time-series of words, PDLDA posits that the generative parameter (topic) changes periodically</a:t>
            </a:r>
          </a:p>
          <a:p>
            <a:pPr lvl="1">
              <a:buFont typeface="Wingdings" pitchFamily="2" charset="2"/>
              <a:buChar char="q"/>
              <a:defRPr/>
            </a:pPr>
            <a:r>
              <a:rPr lang="en-US" sz="2400" dirty="0"/>
              <a:t>Each word is drawn based on previous m words (context) and current phrase topic</a:t>
            </a:r>
          </a:p>
          <a:p>
            <a:pPr>
              <a:defRPr/>
            </a:pPr>
            <a:r>
              <a:rPr lang="en-US" sz="2400" dirty="0"/>
              <a:t>High model complexity: Tends to overfitting; High inference cost: Slow</a:t>
            </a:r>
          </a:p>
        </p:txBody>
      </p:sp>
    </p:spTree>
    <p:extLst>
      <p:ext uri="{BB962C8B-B14F-4D97-AF65-F5344CB8AC3E}">
        <p14:creationId xmlns:p14="http://schemas.microsoft.com/office/powerpoint/2010/main" val="2845756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0667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Strategy 2: Post Topic Modeling Phrase Construction</a:t>
            </a:r>
          </a:p>
        </p:txBody>
      </p:sp>
      <p:sp>
        <p:nvSpPr>
          <p:cNvPr id="42" name="Content Placeholder 6"/>
          <p:cNvSpPr>
            <a:spLocks noGrp="1"/>
          </p:cNvSpPr>
          <p:nvPr>
            <p:ph idx="1"/>
          </p:nvPr>
        </p:nvSpPr>
        <p:spPr>
          <a:xfrm>
            <a:off x="458652" y="1301931"/>
            <a:ext cx="10792823" cy="51816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en-US" dirty="0"/>
              <a:t> </a:t>
            </a:r>
            <a:r>
              <a:rPr lang="en-US" sz="2400" b="1" dirty="0" err="1"/>
              <a:t>TurboTopics</a:t>
            </a:r>
            <a:r>
              <a:rPr lang="en-US" sz="2400" dirty="0"/>
              <a:t> [</a:t>
            </a:r>
            <a:r>
              <a:rPr lang="en-US" sz="2400" dirty="0" err="1"/>
              <a:t>Blei</a:t>
            </a:r>
            <a:r>
              <a:rPr lang="en-US" sz="2400" dirty="0"/>
              <a:t> &amp; Lafferty’09] – Phrase construction as a post-processing step to Latent </a:t>
            </a:r>
            <a:r>
              <a:rPr lang="en-US" sz="2400" dirty="0" err="1"/>
              <a:t>Dirichlet</a:t>
            </a:r>
            <a:r>
              <a:rPr lang="en-US" sz="2400" dirty="0"/>
              <a:t> Allocation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en-US" sz="2400" dirty="0"/>
              <a:t>Perform Latent </a:t>
            </a:r>
            <a:r>
              <a:rPr lang="en-US" sz="2400" dirty="0" err="1"/>
              <a:t>Dirichlet</a:t>
            </a:r>
            <a:r>
              <a:rPr lang="en-US" sz="2400" dirty="0"/>
              <a:t> Allocation on corpus to assign each token a topic label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en-US" sz="2400" dirty="0"/>
              <a:t>Merge adjacent unigrams </a:t>
            </a:r>
            <a:r>
              <a:rPr lang="en-US" sz="2400"/>
              <a:t>with the same </a:t>
            </a:r>
            <a:r>
              <a:rPr lang="en-US" sz="2400" dirty="0"/>
              <a:t>topic label by a distribution-free permutation test on arbitrary-length back-off model</a:t>
            </a:r>
          </a:p>
          <a:p>
            <a:pPr lvl="1"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en-US" sz="2400" dirty="0"/>
              <a:t>End recursive merging when all significant adjacent unigrams have been merged</a:t>
            </a:r>
          </a:p>
          <a:p>
            <a:pPr>
              <a:lnSpc>
                <a:spcPct val="110000"/>
              </a:lnSpc>
              <a:defRPr/>
            </a:pPr>
            <a:r>
              <a:rPr lang="en-US" sz="2600" b="1" dirty="0"/>
              <a:t>KERT</a:t>
            </a:r>
            <a:r>
              <a:rPr lang="en-US" sz="2600" dirty="0"/>
              <a:t> [</a:t>
            </a:r>
            <a:r>
              <a:rPr lang="en-US" sz="2600" dirty="0" err="1"/>
              <a:t>Danilevsky</a:t>
            </a:r>
            <a:r>
              <a:rPr lang="en-US" sz="2600" dirty="0"/>
              <a:t> et al.’14] – Phrase construction as a post-processing step to Latent </a:t>
            </a:r>
            <a:r>
              <a:rPr lang="en-US" sz="2600" dirty="0" err="1"/>
              <a:t>Dirichlet</a:t>
            </a:r>
            <a:r>
              <a:rPr lang="en-US" sz="2600" dirty="0"/>
              <a:t> Allocation</a:t>
            </a:r>
          </a:p>
          <a:p>
            <a:pPr lvl="1">
              <a:lnSpc>
                <a:spcPct val="110000"/>
              </a:lnSpc>
              <a:defRPr/>
            </a:pPr>
            <a:r>
              <a:rPr lang="en-US" sz="2600" dirty="0"/>
              <a:t>Perform </a:t>
            </a:r>
            <a:r>
              <a:rPr lang="en-US" sz="2600" b="1" dirty="0"/>
              <a:t>frequent pattern mining </a:t>
            </a:r>
            <a:r>
              <a:rPr lang="en-US" sz="2600" dirty="0"/>
              <a:t>on each topic</a:t>
            </a:r>
          </a:p>
          <a:p>
            <a:pPr lvl="1">
              <a:lnSpc>
                <a:spcPct val="110000"/>
              </a:lnSpc>
              <a:defRPr/>
            </a:pPr>
            <a:r>
              <a:rPr lang="en-US" sz="2600" dirty="0"/>
              <a:t>Perform </a:t>
            </a:r>
            <a:r>
              <a:rPr lang="en-US" sz="2600" b="1" dirty="0"/>
              <a:t>phrase ranking </a:t>
            </a:r>
            <a:r>
              <a:rPr lang="en-US" sz="2600" dirty="0"/>
              <a:t>based</a:t>
            </a:r>
            <a:r>
              <a:rPr lang="en-US" sz="2600" b="1" dirty="0"/>
              <a:t> </a:t>
            </a:r>
            <a:r>
              <a:rPr lang="en-US" sz="2600" dirty="0"/>
              <a:t>on four different criteria</a:t>
            </a:r>
          </a:p>
        </p:txBody>
      </p:sp>
    </p:spTree>
    <p:extLst>
      <p:ext uri="{BB962C8B-B14F-4D97-AF65-F5344CB8AC3E}">
        <p14:creationId xmlns:p14="http://schemas.microsoft.com/office/powerpoint/2010/main" val="1441662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b="1" dirty="0"/>
              <a:t>Example of </a:t>
            </a:r>
            <a:r>
              <a:rPr lang="en-US" altLang="en-US" sz="4000" b="1" dirty="0" err="1"/>
              <a:t>TurboTopics</a:t>
            </a:r>
            <a:endParaRPr lang="en-US" altLang="en-US" sz="4000" b="1" dirty="0"/>
          </a:p>
        </p:txBody>
      </p:sp>
      <p:pic>
        <p:nvPicPr>
          <p:cNvPr id="2765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0" y="118697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6"/>
          <p:cNvSpPr>
            <a:spLocks noGrp="1"/>
          </p:cNvSpPr>
          <p:nvPr>
            <p:ph idx="1"/>
          </p:nvPr>
        </p:nvSpPr>
        <p:spPr>
          <a:xfrm>
            <a:off x="658716" y="5301762"/>
            <a:ext cx="7781899" cy="1330875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en-US" sz="2400" dirty="0"/>
              <a:t>Perform LDA on corpus to assign each token a topic label</a:t>
            </a:r>
          </a:p>
          <a:p>
            <a:pPr lvl="1">
              <a:lnSpc>
                <a:spcPct val="110000"/>
              </a:lnSpc>
              <a:defRPr/>
            </a:pPr>
            <a:r>
              <a:rPr lang="en-US" sz="2400" dirty="0"/>
              <a:t>E.g., … phase</a:t>
            </a:r>
            <a:r>
              <a:rPr lang="en-US" sz="2400" baseline="-25000" dirty="0"/>
              <a:t>11</a:t>
            </a:r>
            <a:r>
              <a:rPr lang="en-US" sz="2400" dirty="0"/>
              <a:t> transition</a:t>
            </a:r>
            <a:r>
              <a:rPr lang="en-US" sz="2400" baseline="-25000" dirty="0"/>
              <a:t>11</a:t>
            </a:r>
            <a:r>
              <a:rPr lang="en-US" sz="2400" dirty="0"/>
              <a:t> …. game</a:t>
            </a:r>
            <a:r>
              <a:rPr lang="en-US" sz="2400" baseline="-25000" dirty="0"/>
              <a:t>153</a:t>
            </a:r>
            <a:r>
              <a:rPr lang="en-US" sz="2400" dirty="0"/>
              <a:t> theory</a:t>
            </a:r>
            <a:r>
              <a:rPr lang="en-US" sz="2400" baseline="-25000" dirty="0"/>
              <a:t>127</a:t>
            </a:r>
            <a:r>
              <a:rPr lang="en-US" sz="2400" dirty="0"/>
              <a:t> …</a:t>
            </a:r>
          </a:p>
          <a:p>
            <a:pPr>
              <a:lnSpc>
                <a:spcPct val="110000"/>
              </a:lnSpc>
              <a:defRPr/>
            </a:pPr>
            <a:r>
              <a:rPr lang="en-US" sz="2400" dirty="0"/>
              <a:t>Then merge adjacent unigrams with same topic label</a:t>
            </a:r>
          </a:p>
        </p:txBody>
      </p:sp>
    </p:spTree>
    <p:extLst>
      <p:ext uri="{BB962C8B-B14F-4D97-AF65-F5344CB8AC3E}">
        <p14:creationId xmlns:p14="http://schemas.microsoft.com/office/powerpoint/2010/main" val="3718424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10972800" cy="609600"/>
          </a:xfrm>
        </p:spPr>
        <p:txBody>
          <a:bodyPr>
            <a:noAutofit/>
          </a:bodyPr>
          <a:lstStyle/>
          <a:p>
            <a:r>
              <a:rPr lang="en-US" altLang="zh-CN" dirty="0"/>
              <a:t>Our Recent Efforts on Phrase Mining</a:t>
            </a:r>
            <a:endParaRPr lang="en-US" altLang="en-US" dirty="0"/>
          </a:p>
        </p:txBody>
      </p:sp>
      <p:sp>
        <p:nvSpPr>
          <p:cNvPr id="46083" name="Content Placeholder 6"/>
          <p:cNvSpPr txBox="1">
            <a:spLocks/>
          </p:cNvSpPr>
          <p:nvPr/>
        </p:nvSpPr>
        <p:spPr bwMode="auto">
          <a:xfrm>
            <a:off x="509666" y="1158844"/>
            <a:ext cx="11072734" cy="554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600"/>
              </a:spcBef>
              <a:buClr>
                <a:srgbClr val="0000CC"/>
              </a:buClr>
              <a:buSzPct val="80000"/>
              <a:buFont typeface="Wingdings" pitchFamily="2" charset="2"/>
              <a:buChar char="q"/>
            </a:pPr>
            <a:endParaRPr lang="en-US" altLang="zh-CN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Content Placeholder 6"/>
          <p:cNvSpPr>
            <a:spLocks noGrp="1"/>
          </p:cNvSpPr>
          <p:nvPr>
            <p:ph idx="1"/>
          </p:nvPr>
        </p:nvSpPr>
        <p:spPr>
          <a:xfrm>
            <a:off x="609600" y="1149791"/>
            <a:ext cx="11268547" cy="5549773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  <a:buFont typeface="Wingdings" pitchFamily="2" charset="2"/>
              <a:buChar char="q"/>
            </a:pPr>
            <a:r>
              <a:rPr lang="en-US" altLang="en-US" sz="2000" b="1" dirty="0"/>
              <a:t>KERT </a:t>
            </a:r>
            <a:r>
              <a:rPr lang="en-US" altLang="en-US" sz="2000" dirty="0"/>
              <a:t>(2014): </a:t>
            </a:r>
            <a:r>
              <a:rPr lang="en-US" altLang="en-US" sz="2000" dirty="0">
                <a:solidFill>
                  <a:srgbClr val="000000"/>
                </a:solidFill>
              </a:rPr>
              <a:t>Maria </a:t>
            </a:r>
            <a:r>
              <a:rPr lang="en-US" altLang="en-US" sz="2000" dirty="0" err="1">
                <a:solidFill>
                  <a:srgbClr val="000000"/>
                </a:solidFill>
              </a:rPr>
              <a:t>Danilevsky</a:t>
            </a:r>
            <a:r>
              <a:rPr lang="en-US" altLang="en-US" sz="2000" dirty="0">
                <a:solidFill>
                  <a:srgbClr val="000000"/>
                </a:solidFill>
              </a:rPr>
              <a:t>, Chi Wang, </a:t>
            </a:r>
            <a:r>
              <a:rPr lang="en-US" sz="2000" dirty="0" err="1"/>
              <a:t>Nihit</a:t>
            </a:r>
            <a:r>
              <a:rPr lang="en-US" sz="2000" dirty="0"/>
              <a:t> Desai, Xiang Ren, </a:t>
            </a:r>
            <a:r>
              <a:rPr lang="en-US" sz="2000" dirty="0" err="1"/>
              <a:t>Jingyi</a:t>
            </a:r>
            <a:r>
              <a:rPr lang="en-US" sz="2000" dirty="0"/>
              <a:t> Guo, and Jiawei Han</a:t>
            </a:r>
            <a:r>
              <a:rPr lang="en-US" altLang="en-US" sz="2000" dirty="0">
                <a:solidFill>
                  <a:srgbClr val="000000"/>
                </a:solidFill>
              </a:rPr>
              <a:t>. “Automatic Construction and Ranking of Topical </a:t>
            </a:r>
            <a:r>
              <a:rPr lang="en-US" altLang="en-US" sz="2000" dirty="0" err="1">
                <a:solidFill>
                  <a:srgbClr val="000000"/>
                </a:solidFill>
              </a:rPr>
              <a:t>Keyphrases</a:t>
            </a:r>
            <a:r>
              <a:rPr lang="en-US" altLang="en-US" sz="2000" dirty="0">
                <a:solidFill>
                  <a:srgbClr val="000000"/>
                </a:solidFill>
              </a:rPr>
              <a:t> on Collections of Short Documents“, SIAM Data Mining Conf. (SDM), 2014</a:t>
            </a:r>
          </a:p>
          <a:p>
            <a:pPr>
              <a:spcBef>
                <a:spcPts val="300"/>
              </a:spcBef>
            </a:pPr>
            <a:r>
              <a:rPr lang="en-US" altLang="zh-CN" sz="2000" b="1" dirty="0" err="1">
                <a:solidFill>
                  <a:srgbClr val="000000"/>
                </a:solidFill>
              </a:rPr>
              <a:t>ToPMine</a:t>
            </a:r>
            <a:r>
              <a:rPr lang="en-US" altLang="zh-CN" sz="2000" b="1" dirty="0">
                <a:solidFill>
                  <a:srgbClr val="000000"/>
                </a:solidFill>
              </a:rPr>
              <a:t> </a:t>
            </a:r>
            <a:r>
              <a:rPr lang="en-US" altLang="en-US" sz="2000" dirty="0"/>
              <a:t>(2014-2015) Code package downloadable at </a:t>
            </a:r>
            <a:r>
              <a:rPr lang="en-US" altLang="en-US" sz="2000" dirty="0">
                <a:hlinkClick r:id="rId2"/>
              </a:rPr>
              <a:t>http://elkishk2.web.engr.illinois.edu</a:t>
            </a:r>
            <a:r>
              <a:rPr lang="en-US" altLang="en-US" sz="2000" dirty="0"/>
              <a:t> </a:t>
            </a:r>
            <a:endParaRPr lang="en-US" altLang="en-US" sz="2000" b="1" dirty="0">
              <a:solidFill>
                <a:srgbClr val="000000"/>
              </a:solidFill>
            </a:endParaRPr>
          </a:p>
          <a:p>
            <a:pPr lvl="1">
              <a:spcBef>
                <a:spcPts val="300"/>
              </a:spcBef>
            </a:pPr>
            <a:r>
              <a:rPr lang="en-US" sz="2000" dirty="0"/>
              <a:t>Ahmed El-</a:t>
            </a:r>
            <a:r>
              <a:rPr lang="en-US" sz="2000" dirty="0" err="1"/>
              <a:t>Kishky</a:t>
            </a:r>
            <a:r>
              <a:rPr lang="en-US" sz="2000" dirty="0"/>
              <a:t>, </a:t>
            </a:r>
            <a:r>
              <a:rPr lang="en-US" sz="2000" dirty="0" err="1"/>
              <a:t>Yanglei</a:t>
            </a:r>
            <a:r>
              <a:rPr lang="en-US" sz="2000" dirty="0"/>
              <a:t> Song, Chi Wang, Clare R. Voss, and Jiawei Han, "Scalable Topical Phrase Mining from Text Corpora", 2015 Int. Conf. on Very Large Data Bases (VLDB'15)</a:t>
            </a:r>
          </a:p>
          <a:p>
            <a:pPr>
              <a:spcBef>
                <a:spcPts val="300"/>
              </a:spcBef>
            </a:pPr>
            <a:r>
              <a:rPr lang="en-US" altLang="zh-CN" sz="2000" b="1" dirty="0" err="1">
                <a:solidFill>
                  <a:srgbClr val="000000"/>
                </a:solidFill>
              </a:rPr>
              <a:t>SegPhrase</a:t>
            </a:r>
            <a:r>
              <a:rPr lang="en-US" altLang="zh-CN" sz="2000" b="1" dirty="0">
                <a:solidFill>
                  <a:srgbClr val="000000"/>
                </a:solidFill>
              </a:rPr>
              <a:t> </a:t>
            </a:r>
            <a:r>
              <a:rPr lang="en-US" altLang="en-US" sz="2000" dirty="0"/>
              <a:t>(2015)  GitHub Source: </a:t>
            </a:r>
            <a:r>
              <a:rPr lang="en-US" sz="2000" u="sng" dirty="0">
                <a:hlinkClick r:id="rId3"/>
              </a:rPr>
              <a:t>https://github.com/shangjingbo1226/SegPhrase</a:t>
            </a:r>
            <a:r>
              <a:rPr lang="en-US" sz="2000" u="sng" dirty="0"/>
              <a:t> </a:t>
            </a:r>
            <a:endParaRPr lang="en-US" altLang="en-US" sz="2000" b="1" dirty="0">
              <a:solidFill>
                <a:srgbClr val="000000"/>
              </a:solidFill>
            </a:endParaRPr>
          </a:p>
          <a:p>
            <a:pPr lvl="1">
              <a:spcBef>
                <a:spcPts val="300"/>
              </a:spcBef>
            </a:pPr>
            <a:r>
              <a:rPr lang="en-US" sz="2000" dirty="0" err="1"/>
              <a:t>Jialu</a:t>
            </a:r>
            <a:r>
              <a:rPr lang="en-US" sz="2000" dirty="0"/>
              <a:t> Liu, </a:t>
            </a:r>
            <a:r>
              <a:rPr lang="en-US" sz="2000" dirty="0" err="1"/>
              <a:t>Jingbo</a:t>
            </a:r>
            <a:r>
              <a:rPr lang="en-US" sz="2000" dirty="0"/>
              <a:t> Shang, Chi Wang, Xiang Ren, Jiawei Han, "Mining Quality Phrases from Massive Text Corpora",  2015 ACM SIGMOD Int. Conf. on Management of Data (SIGMOD'15)</a:t>
            </a:r>
          </a:p>
          <a:p>
            <a:pPr lvl="1">
              <a:spcBef>
                <a:spcPts val="300"/>
              </a:spcBef>
            </a:pPr>
            <a:r>
              <a:rPr lang="en-US" sz="2000" dirty="0"/>
              <a:t>Received Grand Prize of 2015 Yelp Data Set Challenge, used in industry, e.g., TripAdvisor, MSR, Google Research</a:t>
            </a:r>
          </a:p>
          <a:p>
            <a:pPr>
              <a:spcBef>
                <a:spcPts val="300"/>
              </a:spcBef>
            </a:pPr>
            <a:r>
              <a:rPr lang="en-US" sz="2000" b="1" dirty="0" err="1"/>
              <a:t>AutoPhrase</a:t>
            </a:r>
            <a:r>
              <a:rPr lang="en-US" sz="2000" b="1" dirty="0"/>
              <a:t> </a:t>
            </a:r>
            <a:r>
              <a:rPr lang="en-US" altLang="en-US" sz="2000" dirty="0"/>
              <a:t>(2018) GitHub Source: </a:t>
            </a:r>
            <a:r>
              <a:rPr lang="en-US" sz="2000" u="sng" dirty="0">
                <a:hlinkClick r:id="rId4"/>
              </a:rPr>
              <a:t>https://github.com/shangjingbo1226/AutoPhrase</a:t>
            </a:r>
            <a:endParaRPr lang="en-US" sz="2000" u="sng" dirty="0"/>
          </a:p>
          <a:p>
            <a:pPr lvl="1">
              <a:spcBef>
                <a:spcPts val="300"/>
              </a:spcBef>
            </a:pPr>
            <a:r>
              <a:rPr lang="en-US" sz="2000" dirty="0" err="1"/>
              <a:t>Jingbo</a:t>
            </a:r>
            <a:r>
              <a:rPr lang="en-US" sz="2000" dirty="0"/>
              <a:t> Shang, </a:t>
            </a:r>
            <a:r>
              <a:rPr lang="en-US" sz="2000" dirty="0" err="1"/>
              <a:t>Jialu</a:t>
            </a:r>
            <a:r>
              <a:rPr lang="en-US" sz="2000" dirty="0"/>
              <a:t> Liu, </a:t>
            </a:r>
            <a:r>
              <a:rPr lang="en-US" sz="2000" dirty="0" err="1"/>
              <a:t>Meng</a:t>
            </a:r>
            <a:r>
              <a:rPr lang="en-US" sz="2000" dirty="0"/>
              <a:t> Jiang, Xiang Ren, Clare R. Voss, Jiawei Han, “</a:t>
            </a:r>
            <a:r>
              <a:rPr lang="en-US" sz="2000" dirty="0" err="1"/>
              <a:t>AutoPhrase</a:t>
            </a:r>
            <a:r>
              <a:rPr lang="en-US" sz="2000" dirty="0"/>
              <a:t>:</a:t>
            </a:r>
            <a:r>
              <a:rPr lang="en-US" sz="2000" b="1" dirty="0"/>
              <a:t> </a:t>
            </a:r>
            <a:r>
              <a:rPr lang="en-US" sz="2000" dirty="0"/>
              <a:t>Automated Phrase Mining from Massive Text Corpora”, TKDE, 2018</a:t>
            </a:r>
          </a:p>
          <a:p>
            <a:pPr>
              <a:spcBef>
                <a:spcPts val="300"/>
              </a:spcBef>
            </a:pPr>
            <a:r>
              <a:rPr lang="en-US" altLang="zh-CN" sz="2000" dirty="0">
                <a:solidFill>
                  <a:srgbClr val="000000"/>
                </a:solidFill>
              </a:rPr>
              <a:t>Our E-Book on </a:t>
            </a:r>
            <a:r>
              <a:rPr lang="en-US" sz="2000" dirty="0"/>
              <a:t>Phrase Mining and Its Applications</a:t>
            </a:r>
            <a:endParaRPr lang="en-US" altLang="zh-CN" sz="2000" dirty="0">
              <a:solidFill>
                <a:srgbClr val="000000"/>
              </a:solidFill>
            </a:endParaRPr>
          </a:p>
          <a:p>
            <a:pPr lvl="1">
              <a:spcBef>
                <a:spcPts val="300"/>
              </a:spcBef>
            </a:pPr>
            <a:r>
              <a:rPr lang="en-US" sz="2000" dirty="0" err="1"/>
              <a:t>Jialu</a:t>
            </a:r>
            <a:r>
              <a:rPr lang="en-US" sz="2000" dirty="0"/>
              <a:t> Liu, </a:t>
            </a:r>
            <a:r>
              <a:rPr lang="en-US" sz="2000" dirty="0" err="1"/>
              <a:t>Jingbo</a:t>
            </a:r>
            <a:r>
              <a:rPr lang="en-US" sz="2000" dirty="0"/>
              <a:t> Shang, and Jiawei Han, Phrase Mining from Massive Text and Its Applications, Synthesis Lectures on Data Mining and Knowledge Discovery, Morgan &amp; Claypool Publishers, 2017 </a:t>
            </a:r>
            <a:r>
              <a:rPr lang="en-US" altLang="zh-CN" sz="2000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0072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b="1" dirty="0"/>
              <a:t>KERT:  Frequent Patterns + Ranking of </a:t>
            </a:r>
            <a:r>
              <a:rPr lang="en-US" altLang="en-US" b="1" dirty="0" err="1"/>
              <a:t>KeyPhrases</a:t>
            </a:r>
            <a:endParaRPr lang="en-US" alt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494" y="1181478"/>
            <a:ext cx="11286828" cy="5454846"/>
          </a:xfrm>
        </p:spPr>
        <p:txBody>
          <a:bodyPr>
            <a:noAutofit/>
          </a:bodyPr>
          <a:lstStyle/>
          <a:p>
            <a:pPr>
              <a:spcAft>
                <a:spcPts val="300"/>
              </a:spcAft>
              <a:defRPr/>
            </a:pPr>
            <a:r>
              <a:rPr lang="en-US" altLang="en-US" sz="2400" dirty="0"/>
              <a:t>KERT: Topical </a:t>
            </a:r>
            <a:r>
              <a:rPr lang="en-US" altLang="en-US" sz="2400" dirty="0" err="1"/>
              <a:t>Keyphrase</a:t>
            </a:r>
            <a:r>
              <a:rPr lang="en-US" altLang="en-US" sz="2400" dirty="0"/>
              <a:t> Extraction &amp; Ranking [</a:t>
            </a:r>
            <a:r>
              <a:rPr lang="en-US" altLang="en-US" sz="2400" dirty="0" err="1"/>
              <a:t>Danilevsky</a:t>
            </a:r>
            <a:r>
              <a:rPr lang="en-US" altLang="en-US" sz="2400" dirty="0"/>
              <a:t>, et al. SDM 2014]</a:t>
            </a:r>
          </a:p>
          <a:p>
            <a:pPr>
              <a:spcAft>
                <a:spcPts val="300"/>
              </a:spcAft>
              <a:defRPr/>
            </a:pPr>
            <a:r>
              <a:rPr lang="en-US" altLang="en-US" sz="2400" dirty="0">
                <a:cs typeface="MS PGothic" panose="020B0600070205080204" pitchFamily="34" charset="-128"/>
              </a:rPr>
              <a:t>Run bag-of-words topic model inference and assign topic label to each token</a:t>
            </a:r>
          </a:p>
          <a:p>
            <a:pPr>
              <a:spcAft>
                <a:spcPts val="300"/>
              </a:spcAft>
              <a:defRPr/>
            </a:pPr>
            <a:r>
              <a:rPr lang="en-US" altLang="en-US" sz="2400" u="sng" dirty="0">
                <a:cs typeface="MS PGothic" panose="020B0600070205080204" pitchFamily="34" charset="-128"/>
              </a:rPr>
              <a:t>Extract candidate </a:t>
            </a:r>
            <a:r>
              <a:rPr lang="en-US" altLang="en-US" sz="2400" u="sng" dirty="0" err="1">
                <a:cs typeface="MS PGothic" panose="020B0600070205080204" pitchFamily="34" charset="-128"/>
              </a:rPr>
              <a:t>keyphrases</a:t>
            </a:r>
            <a:r>
              <a:rPr lang="en-US" altLang="en-US" sz="2400" dirty="0">
                <a:cs typeface="MS PGothic" panose="020B0600070205080204" pitchFamily="34" charset="-128"/>
              </a:rPr>
              <a:t> within each topic</a:t>
            </a:r>
          </a:p>
          <a:p>
            <a:pPr>
              <a:spcAft>
                <a:spcPts val="300"/>
              </a:spcAft>
              <a:defRPr/>
            </a:pPr>
            <a:r>
              <a:rPr lang="en-US" altLang="en-US" sz="2400" dirty="0">
                <a:cs typeface="MS PGothic" panose="020B0600070205080204" pitchFamily="34" charset="-128"/>
              </a:rPr>
              <a:t> Rank the </a:t>
            </a:r>
            <a:r>
              <a:rPr lang="en-US" altLang="en-US" sz="2400" dirty="0" err="1">
                <a:cs typeface="MS PGothic" panose="020B0600070205080204" pitchFamily="34" charset="-128"/>
              </a:rPr>
              <a:t>keyphrases</a:t>
            </a:r>
            <a:r>
              <a:rPr lang="en-US" altLang="en-US" sz="2400" dirty="0">
                <a:cs typeface="MS PGothic" panose="020B0600070205080204" pitchFamily="34" charset="-128"/>
              </a:rPr>
              <a:t> in each topic (</a:t>
            </a:r>
            <a:r>
              <a:rPr lang="en-US" altLang="zh-CN" sz="2400" dirty="0">
                <a:solidFill>
                  <a:srgbClr val="000000"/>
                </a:solidFill>
              </a:rPr>
              <a:t>Judging the quality of phrases)</a:t>
            </a:r>
            <a:endParaRPr lang="en-US" altLang="en-US" sz="2400" dirty="0">
              <a:cs typeface="MS PGothic" panose="020B0600070205080204" pitchFamily="34" charset="-128"/>
            </a:endParaRPr>
          </a:p>
          <a:p>
            <a:pPr lvl="1">
              <a:spcAft>
                <a:spcPts val="300"/>
              </a:spcAft>
              <a:defRPr/>
            </a:pPr>
            <a:r>
              <a:rPr lang="en-US" altLang="en-US" sz="2400" b="1" dirty="0"/>
              <a:t>Popularity</a:t>
            </a:r>
            <a:r>
              <a:rPr lang="en-US" altLang="en-US" sz="2400" dirty="0"/>
              <a:t>: </a:t>
            </a:r>
            <a:r>
              <a:rPr lang="en-US" altLang="zh-CN" sz="2400" dirty="0">
                <a:solidFill>
                  <a:srgbClr val="000000"/>
                </a:solidFill>
              </a:rPr>
              <a:t>“</a:t>
            </a:r>
            <a:r>
              <a:rPr lang="en-US" altLang="en-US" sz="2400" dirty="0"/>
              <a:t>information retrieval</a:t>
            </a:r>
            <a:r>
              <a:rPr lang="en-US" altLang="zh-CN" sz="2400" dirty="0">
                <a:solidFill>
                  <a:srgbClr val="000000"/>
                </a:solidFill>
              </a:rPr>
              <a:t>”</a:t>
            </a:r>
            <a:r>
              <a:rPr lang="en-US" altLang="ja-JP" sz="2400" dirty="0"/>
              <a:t> vs. </a:t>
            </a:r>
            <a:r>
              <a:rPr lang="en-US" altLang="zh-CN" sz="2400" dirty="0">
                <a:solidFill>
                  <a:srgbClr val="000000"/>
                </a:solidFill>
              </a:rPr>
              <a:t>“</a:t>
            </a:r>
            <a:r>
              <a:rPr lang="en-US" altLang="ja-JP" sz="2400" dirty="0"/>
              <a:t>cross-language information retrieval</a:t>
            </a:r>
            <a:r>
              <a:rPr lang="en-US" altLang="zh-CN" sz="2400" dirty="0">
                <a:solidFill>
                  <a:srgbClr val="000000"/>
                </a:solidFill>
              </a:rPr>
              <a:t>”</a:t>
            </a:r>
            <a:endParaRPr lang="en-US" altLang="ja-JP" sz="2400" dirty="0"/>
          </a:p>
          <a:p>
            <a:pPr lvl="1"/>
            <a:r>
              <a:rPr lang="en-US" altLang="en-US" sz="2400" b="1" dirty="0"/>
              <a:t>Discriminativeness</a:t>
            </a:r>
            <a:r>
              <a:rPr lang="en-US" altLang="en-US" sz="2400" dirty="0"/>
              <a:t>: </a:t>
            </a:r>
            <a:r>
              <a:rPr lang="en-US" altLang="zh-CN" sz="2400" dirty="0">
                <a:solidFill>
                  <a:srgbClr val="000000"/>
                </a:solidFill>
              </a:rPr>
              <a:t>“this paper” (frequent but not discriminative, not informative)</a:t>
            </a:r>
          </a:p>
          <a:p>
            <a:pPr lvl="1">
              <a:spcAft>
                <a:spcPts val="300"/>
              </a:spcAft>
              <a:defRPr/>
            </a:pPr>
            <a:r>
              <a:rPr lang="en-US" altLang="en-US" sz="2400" b="1" dirty="0"/>
              <a:t>Concordance</a:t>
            </a:r>
            <a:r>
              <a:rPr lang="en-US" altLang="en-US" sz="2400" dirty="0"/>
              <a:t>: </a:t>
            </a:r>
            <a:r>
              <a:rPr lang="en-US" altLang="zh-CN" sz="2400" dirty="0">
                <a:solidFill>
                  <a:srgbClr val="000000"/>
                </a:solidFill>
              </a:rPr>
              <a:t>“powerful tea” vs. “strong tea”</a:t>
            </a:r>
            <a:endParaRPr lang="en-US" altLang="ja-JP" sz="2400" dirty="0"/>
          </a:p>
          <a:p>
            <a:pPr lvl="1">
              <a:spcAft>
                <a:spcPts val="300"/>
              </a:spcAft>
              <a:defRPr/>
            </a:pPr>
            <a:r>
              <a:rPr lang="en-US" altLang="en-US" sz="2400" b="1" dirty="0"/>
              <a:t>Completeness</a:t>
            </a:r>
            <a:r>
              <a:rPr lang="en-US" altLang="en-US" sz="2400" dirty="0"/>
              <a:t>: </a:t>
            </a:r>
            <a:r>
              <a:rPr lang="en-US" altLang="zh-CN" sz="2400" dirty="0">
                <a:solidFill>
                  <a:srgbClr val="000000"/>
                </a:solidFill>
              </a:rPr>
              <a:t>“</a:t>
            </a:r>
            <a:r>
              <a:rPr lang="en-US" altLang="ja-JP" sz="2400" dirty="0"/>
              <a:t>vector machine</a:t>
            </a:r>
            <a:r>
              <a:rPr lang="en-US" altLang="zh-CN" sz="2400" dirty="0">
                <a:solidFill>
                  <a:srgbClr val="000000"/>
                </a:solidFill>
              </a:rPr>
              <a:t>”</a:t>
            </a:r>
            <a:r>
              <a:rPr lang="en-US" altLang="ja-JP" sz="2400" dirty="0"/>
              <a:t> vs. </a:t>
            </a:r>
            <a:r>
              <a:rPr lang="en-US" altLang="zh-CN" sz="2400" dirty="0">
                <a:solidFill>
                  <a:srgbClr val="000000"/>
                </a:solidFill>
              </a:rPr>
              <a:t>“</a:t>
            </a:r>
            <a:r>
              <a:rPr lang="en-US" altLang="ja-JP" sz="2400" dirty="0"/>
              <a:t>support vector machine</a:t>
            </a:r>
            <a:r>
              <a:rPr lang="en-US" altLang="zh-CN" sz="2400" dirty="0">
                <a:solidFill>
                  <a:srgbClr val="000000"/>
                </a:solidFill>
              </a:rPr>
              <a:t>”</a:t>
            </a:r>
            <a:endParaRPr lang="en-US" alt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7039875" y="2163799"/>
            <a:ext cx="4217009" cy="374650"/>
          </a:xfrm>
          <a:prstGeom prst="rect">
            <a:avLst/>
          </a:prstGeom>
          <a:solidFill>
            <a:srgbClr val="FAE2F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78">
              <a:defRPr/>
            </a:pPr>
            <a:r>
              <a:rPr lang="en-US" sz="2400" dirty="0">
                <a:solidFill>
                  <a:srgbClr val="000000"/>
                </a:solidFill>
              </a:rPr>
              <a:t>Using frequent pattern mining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26836" y="5021942"/>
            <a:ext cx="8778240" cy="46166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57178">
              <a:defRPr/>
            </a:pPr>
            <a:r>
              <a:rPr lang="en-US" sz="2400" dirty="0">
                <a:solidFill>
                  <a:srgbClr val="000000"/>
                </a:solidFill>
                <a:cs typeface="Gill Sans"/>
              </a:rPr>
              <a:t>Comparability property</a:t>
            </a:r>
            <a:r>
              <a:rPr lang="en-US" sz="2400" dirty="0">
                <a:solidFill>
                  <a:srgbClr val="000000"/>
                </a:solidFill>
              </a:rPr>
              <a:t>:  directly compare phrases of mixed lengths</a:t>
            </a:r>
          </a:p>
        </p:txBody>
      </p:sp>
      <p:sp>
        <p:nvSpPr>
          <p:cNvPr id="8" name="Rectangle 7"/>
          <p:cNvSpPr/>
          <p:nvPr/>
        </p:nvSpPr>
        <p:spPr>
          <a:xfrm>
            <a:off x="682917" y="5626780"/>
            <a:ext cx="9757223" cy="83099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57178">
              <a:defRPr/>
            </a:pPr>
            <a:r>
              <a:rPr lang="en-US" sz="2400" dirty="0">
                <a:solidFill>
                  <a:srgbClr val="000000"/>
                </a:solidFill>
                <a:cs typeface="Gill Sans"/>
              </a:rPr>
              <a:t>Weakness: </a:t>
            </a:r>
            <a:r>
              <a:rPr lang="en-US" sz="2400" dirty="0">
                <a:solidFill>
                  <a:srgbClr val="FF0000"/>
                </a:solidFill>
                <a:cs typeface="Gill Sans"/>
              </a:rPr>
              <a:t>X </a:t>
            </a:r>
            <a:r>
              <a:rPr lang="en-US" sz="2400" dirty="0">
                <a:solidFill>
                  <a:srgbClr val="000000"/>
                </a:solidFill>
                <a:cs typeface="Gill Sans"/>
              </a:rPr>
              <a:t>First topic modeling, then finding candidate phrases! </a:t>
            </a:r>
            <a:r>
              <a:rPr lang="en-US" sz="2400" dirty="0">
                <a:solidFill>
                  <a:srgbClr val="FF0000"/>
                </a:solidFill>
                <a:cs typeface="Gill Sans"/>
              </a:rPr>
              <a:t>X</a:t>
            </a:r>
            <a:r>
              <a:rPr lang="en-US" sz="2400" dirty="0">
                <a:solidFill>
                  <a:srgbClr val="000000"/>
                </a:solidFill>
                <a:cs typeface="Gill Sans"/>
              </a:rPr>
              <a:t> </a:t>
            </a:r>
            <a:endParaRPr lang="en-US" sz="2400" dirty="0">
              <a:solidFill>
                <a:srgbClr val="FF0000"/>
              </a:solidFill>
              <a:cs typeface="Gill Sans"/>
            </a:endParaRPr>
          </a:p>
          <a:p>
            <a:pPr marL="457178" lvl="1" defTabSz="457178">
              <a:defRPr/>
            </a:pPr>
            <a:r>
              <a:rPr lang="en-US" sz="2400" dirty="0">
                <a:solidFill>
                  <a:srgbClr val="FF0000"/>
                </a:solidFill>
                <a:latin typeface="Gill Sans Light"/>
                <a:cs typeface="Gill Sans Light"/>
              </a:rPr>
              <a:t>knowledge</a:t>
            </a:r>
            <a:r>
              <a:rPr lang="en-US" sz="2400" dirty="0">
                <a:solidFill>
                  <a:prstClr val="white"/>
                </a:solidFill>
                <a:latin typeface="Gill Sans Light"/>
                <a:cs typeface="Gill Sans Light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Gill Sans Light"/>
                <a:cs typeface="Gill Sans Light"/>
              </a:rPr>
              <a:t>discovery</a:t>
            </a:r>
            <a:r>
              <a:rPr lang="en-US" sz="2400" dirty="0">
                <a:solidFill>
                  <a:prstClr val="white"/>
                </a:solidFill>
                <a:latin typeface="Gill Sans Light"/>
                <a:cs typeface="Gill Sans Light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Gill Sans Light"/>
                <a:cs typeface="Gill Sans Light"/>
              </a:rPr>
              <a:t>using</a:t>
            </a:r>
            <a:r>
              <a:rPr lang="en-US" sz="2400" dirty="0">
                <a:solidFill>
                  <a:prstClr val="white"/>
                </a:solidFill>
                <a:latin typeface="Gill Sans Light"/>
                <a:cs typeface="Gill Sans Light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Gill Sans Light"/>
                <a:cs typeface="Gill Sans Light"/>
              </a:rPr>
              <a:t>least squares </a:t>
            </a:r>
            <a:r>
              <a:rPr lang="en-US" sz="2400" dirty="0">
                <a:solidFill>
                  <a:srgbClr val="008080"/>
                </a:solidFill>
                <a:latin typeface="Gill Sans Light"/>
                <a:cs typeface="Gill Sans Light"/>
              </a:rPr>
              <a:t>support </a:t>
            </a:r>
            <a:r>
              <a:rPr lang="en-US" sz="2400" dirty="0">
                <a:solidFill>
                  <a:srgbClr val="FF0000"/>
                </a:solidFill>
                <a:latin typeface="Gill Sans Light"/>
                <a:cs typeface="Gill Sans Light"/>
              </a:rPr>
              <a:t>vector </a:t>
            </a:r>
            <a:r>
              <a:rPr lang="en-US" sz="2400" dirty="0">
                <a:solidFill>
                  <a:srgbClr val="002060"/>
                </a:solidFill>
                <a:latin typeface="Gill Sans Light"/>
                <a:cs typeface="Gill Sans Light"/>
              </a:rPr>
              <a:t>machine </a:t>
            </a:r>
            <a:r>
              <a:rPr lang="en-US" sz="2400" dirty="0">
                <a:solidFill>
                  <a:srgbClr val="FF0000"/>
                </a:solidFill>
                <a:latin typeface="Gill Sans Light"/>
                <a:cs typeface="Gill Sans Light"/>
              </a:rPr>
              <a:t>classifiers </a:t>
            </a:r>
            <a:endParaRPr lang="en-US" sz="2400" dirty="0">
              <a:solidFill>
                <a:srgbClr val="000000"/>
              </a:solidFill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816832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Comparison of phrase ranking methods</a:t>
            </a:r>
          </a:p>
        </p:txBody>
      </p:sp>
      <p:sp>
        <p:nvSpPr>
          <p:cNvPr id="30723" name="Text Placeholder 11"/>
          <p:cNvSpPr>
            <a:spLocks noGrp="1"/>
          </p:cNvSpPr>
          <p:nvPr>
            <p:ph type="body" sz="half" idx="2"/>
          </p:nvPr>
        </p:nvSpPr>
        <p:spPr>
          <a:xfrm>
            <a:off x="2158999" y="6365631"/>
            <a:ext cx="7028962" cy="386861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altLang="en-US" sz="2400" dirty="0"/>
              <a:t>The topic that represents the area of Machine Learning</a:t>
            </a: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/>
        </p:nvGraphicFramePr>
        <p:xfrm>
          <a:off x="203200" y="1264920"/>
          <a:ext cx="11770466" cy="502117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1939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9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93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20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004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8263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kpRel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[Zhao et al. 11]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KERT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(-popularity)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KERT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(-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discriminativeness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KERT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(-concordance)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KERT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[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Danilevsky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et al. 14]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82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</a:rPr>
                        <a:t>learning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effective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</a:rPr>
                        <a:t>support vector machines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</a:rPr>
                        <a:t>learning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</a:rPr>
                        <a:t>learning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2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</a:rPr>
                        <a:t>classification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</a:rPr>
                        <a:t>feature selection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</a:rPr>
                        <a:t>classification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</a:rPr>
                        <a:t>support vector machines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26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selection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probabilistic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</a:rPr>
                        <a:t>reinforcement learning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selection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</a:rPr>
                        <a:t>reinforcement learning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826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models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identification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</a:rPr>
                        <a:t>conditional random fields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</a:rPr>
                        <a:t>feature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</a:rPr>
                        <a:t>feature selection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826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algorithm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mapping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constraint satisfaction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decision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</a:rPr>
                        <a:t>conditional</a:t>
                      </a:r>
                      <a:r>
                        <a:rPr lang="en-US" sz="1800" baseline="0" dirty="0">
                          <a:latin typeface="Calibri" panose="020F0502020204030204" pitchFamily="34" charset="0"/>
                        </a:rPr>
                        <a:t> random fields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57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</a:rPr>
                        <a:t>features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task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</a:rPr>
                        <a:t>decision trees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Calibri" panose="020F0502020204030204" pitchFamily="34" charset="0"/>
                        </a:rPr>
                        <a:t>bayesian</a:t>
                      </a:r>
                      <a:endParaRPr lang="en-US" sz="18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</a:rPr>
                        <a:t>classification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826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</a:rPr>
                        <a:t>decision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planning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dimensionality reduction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trees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</a:rPr>
                        <a:t>decision trees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757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 bwMode="auto">
          <a:xfrm>
            <a:off x="-304800" y="76200"/>
            <a:ext cx="12801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Berlin Sans FB Demi" panose="020E0802020502020306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erlin Sans FB Dem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erlin Sans FB Dem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erlin Sans FB Dem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Berlin Sans FB Dem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en-US" altLang="en-US" sz="4000" kern="0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KERT: Topical Phrases on Machine Learning</a:t>
            </a:r>
          </a:p>
          <a:p>
            <a:pPr algn="ctr">
              <a:defRPr/>
            </a:pPr>
            <a:r>
              <a:rPr lang="en-US" altLang="en-US" sz="2400" kern="0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Top-Ranked Phrases by Mining Paper Titles in DBLP</a:t>
            </a:r>
          </a:p>
        </p:txBody>
      </p:sp>
    </p:spTree>
    <p:extLst>
      <p:ext uri="{BB962C8B-B14F-4D97-AF65-F5344CB8AC3E}">
        <p14:creationId xmlns:p14="http://schemas.microsoft.com/office/powerpoint/2010/main" val="125648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 descr="email-networ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369" y="1459330"/>
            <a:ext cx="4042611" cy="385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92075" tIns="46038" rIns="92075" bIns="46038" rtlCol="0" anchor="ctr">
            <a:noAutofit/>
          </a:bodyPr>
          <a:lstStyle/>
          <a:p>
            <a:r>
              <a:rPr lang="en-US" sz="4000" b="1" dirty="0"/>
              <a:t>Why Mining Structures from Massive </a:t>
            </a:r>
            <a:r>
              <a:rPr lang="en-US" altLang="zh-CN" sz="4000" b="1" dirty="0">
                <a:ea typeface="SimSun" panose="02010600030101010101" pitchFamily="2" charset="-122"/>
              </a:rPr>
              <a:t>Text Data</a:t>
            </a:r>
            <a:r>
              <a:rPr lang="en-US" sz="4000" b="1" dirty="0"/>
              <a:t>?</a:t>
            </a:r>
            <a:endParaRPr lang="en-US" altLang="zh-CN" sz="3600" b="1" dirty="0">
              <a:ea typeface="SimSun" panose="02010600030101010101" pitchFamily="2" charset="-122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86040" y="1240256"/>
            <a:ext cx="10443910" cy="5140880"/>
          </a:xfrm>
        </p:spPr>
        <p:txBody>
          <a:bodyPr vert="horz" lIns="92075" tIns="46038" rIns="92075" bIns="46038" rtlCol="0">
            <a:noAutofit/>
          </a:bodyPr>
          <a:lstStyle/>
          <a:p>
            <a:pPr>
              <a:spcBef>
                <a:spcPts val="500"/>
              </a:spcBef>
            </a:pPr>
            <a:r>
              <a:rPr lang="en-US" altLang="zh-CN" dirty="0">
                <a:ea typeface="SimSun" panose="02010600030101010101" pitchFamily="2" charset="-122"/>
              </a:rPr>
              <a:t>The major challenge for data scientists of our time</a:t>
            </a:r>
          </a:p>
          <a:p>
            <a:pPr lvl="1">
              <a:spcBef>
                <a:spcPts val="500"/>
              </a:spcBef>
            </a:pPr>
            <a:r>
              <a:rPr lang="en-US" altLang="zh-CN" dirty="0">
                <a:ea typeface="SimSun" panose="02010600030101010101" pitchFamily="2" charset="-122"/>
              </a:rPr>
              <a:t> The </a:t>
            </a:r>
            <a:r>
              <a:rPr lang="en-US" altLang="zh-CN" dirty="0">
                <a:solidFill>
                  <a:srgbClr val="FF0000"/>
                </a:solidFill>
                <a:ea typeface="SimSun" panose="02010600030101010101" pitchFamily="2" charset="-122"/>
              </a:rPr>
              <a:t>Data-to-Knowledge (D2K) </a:t>
            </a:r>
            <a:r>
              <a:rPr lang="en-US" altLang="zh-CN" dirty="0">
                <a:ea typeface="SimSun" panose="02010600030101010101" pitchFamily="2" charset="-122"/>
              </a:rPr>
              <a:t>challenge</a:t>
            </a:r>
          </a:p>
          <a:p>
            <a:pPr>
              <a:spcBef>
                <a:spcPts val="500"/>
              </a:spcBef>
            </a:pPr>
            <a:r>
              <a:rPr lang="en-US" altLang="zh-CN" dirty="0">
                <a:solidFill>
                  <a:srgbClr val="FF0000"/>
                </a:solidFill>
                <a:ea typeface="SimSun" panose="02010600030101010101" pitchFamily="2" charset="-122"/>
              </a:rPr>
              <a:t>Big Data</a:t>
            </a:r>
            <a:r>
              <a:rPr lang="en-US" altLang="zh-CN" dirty="0">
                <a:ea typeface="SimSun" panose="02010600030101010101" pitchFamily="2" charset="-122"/>
              </a:rPr>
              <a:t>:  Over 80% of our data is from text/natural language/social media, unstructured, noisy, dynamic, unreliable, …, but interconnected!</a:t>
            </a:r>
          </a:p>
          <a:p>
            <a:pPr>
              <a:spcBef>
                <a:spcPts val="500"/>
              </a:spcBef>
            </a:pPr>
            <a:r>
              <a:rPr lang="en-US" altLang="zh-CN" dirty="0">
                <a:ea typeface="SimSun" panose="02010600030101010101" pitchFamily="2" charset="-122"/>
              </a:rPr>
              <a:t>Keys from big data to big knowledge:</a:t>
            </a:r>
          </a:p>
          <a:p>
            <a:pPr lvl="1">
              <a:spcBef>
                <a:spcPts val="500"/>
              </a:spcBef>
            </a:pPr>
            <a:r>
              <a:rPr lang="en-US" altLang="zh-CN" dirty="0">
                <a:ea typeface="SimSun" panose="02010600030101010101" pitchFamily="2" charset="-122"/>
              </a:rPr>
              <a:t>Structuring (i.e., transforming unstructured text into structured, typed, interconnected entities/relationships)</a:t>
            </a:r>
          </a:p>
          <a:p>
            <a:pPr lvl="1">
              <a:spcBef>
                <a:spcPts val="500"/>
              </a:spcBef>
            </a:pPr>
            <a:r>
              <a:rPr lang="en-US" altLang="zh-CN" dirty="0">
                <a:ea typeface="SimSun" panose="02010600030101010101" pitchFamily="2" charset="-122"/>
              </a:rPr>
              <a:t>Networking (take advantage of massive, structured connections)</a:t>
            </a:r>
          </a:p>
          <a:p>
            <a:pPr lvl="1">
              <a:spcBef>
                <a:spcPts val="500"/>
              </a:spcBef>
            </a:pPr>
            <a:r>
              <a:rPr lang="en-US" altLang="zh-CN" dirty="0">
                <a:ea typeface="SimSun" panose="02010600030101010101" pitchFamily="2" charset="-122"/>
              </a:rPr>
              <a:t>Mining/reasoning (e.g., induction/deduction) effectively on massive, relatively structured, interconnected networks</a:t>
            </a:r>
          </a:p>
          <a:p>
            <a:pPr>
              <a:spcBef>
                <a:spcPts val="500"/>
              </a:spcBef>
            </a:pPr>
            <a:r>
              <a:rPr lang="en-US" altLang="zh-CN" dirty="0">
                <a:ea typeface="SimSun" panose="02010600030101010101" pitchFamily="2" charset="-122"/>
              </a:rPr>
              <a:t>D2K game </a:t>
            </a:r>
            <a:r>
              <a:rPr lang="en-US" altLang="zh-CN" dirty="0">
                <a:latin typeface="Calibri" panose="020F0502020204030204" pitchFamily="34" charset="0"/>
                <a:ea typeface="SimSun" panose="02010600030101010101" pitchFamily="2" charset="-122"/>
              </a:rPr>
              <a:t>→</a:t>
            </a:r>
            <a:r>
              <a:rPr lang="en-US" altLang="zh-CN" dirty="0">
                <a:ea typeface="SimSun" panose="02010600030101010101" pitchFamily="2" charset="-122"/>
              </a:rPr>
              <a:t> </a:t>
            </a:r>
            <a:r>
              <a:rPr lang="en-US" altLang="zh-CN" dirty="0">
                <a:solidFill>
                  <a:srgbClr val="FF0000"/>
                </a:solidFill>
                <a:ea typeface="SimSun" panose="02010600030101010101" pitchFamily="2" charset="-122"/>
              </a:rPr>
              <a:t>D2N2K</a:t>
            </a:r>
            <a:r>
              <a:rPr lang="en-US" altLang="zh-CN" dirty="0">
                <a:ea typeface="SimSun" panose="02010600030101010101" pitchFamily="2" charset="-122"/>
              </a:rPr>
              <a:t> (</a:t>
            </a:r>
            <a:r>
              <a:rPr lang="en-US" altLang="zh-CN" dirty="0">
                <a:solidFill>
                  <a:srgbClr val="FF0000"/>
                </a:solidFill>
                <a:ea typeface="SimSun" panose="02010600030101010101" pitchFamily="2" charset="-122"/>
              </a:rPr>
              <a:t>Data to Network to Knowledge</a:t>
            </a:r>
            <a:r>
              <a:rPr lang="en-US" altLang="zh-CN" dirty="0">
                <a:ea typeface="SimSun" panose="02010600030101010101" pitchFamily="2" charset="-122"/>
              </a:rPr>
              <a:t>) game</a:t>
            </a:r>
          </a:p>
          <a:p>
            <a:pPr marL="769918" lvl="4" indent="0">
              <a:spcBef>
                <a:spcPts val="500"/>
              </a:spcBef>
              <a:buNone/>
            </a:pPr>
            <a:r>
              <a:rPr lang="en-US" altLang="zh-CN" dirty="0">
                <a:ea typeface="SimSun" panose="02010600030101010101" pitchFamily="2" charset="-122"/>
              </a:rPr>
              <a:t> </a:t>
            </a:r>
            <a:r>
              <a:rPr lang="en-US" altLang="zh-CN" dirty="0">
                <a:latin typeface="Calibri" panose="020F0502020204030204" pitchFamily="34" charset="0"/>
                <a:ea typeface="SimSun" panose="02010600030101010101" pitchFamily="2" charset="-122"/>
              </a:rPr>
              <a:t>→ </a:t>
            </a:r>
            <a:r>
              <a:rPr lang="en-US" altLang="zh-CN" dirty="0">
                <a:ea typeface="SimSun" panose="02010600030101010101" pitchFamily="2" charset="-122"/>
              </a:rPr>
              <a:t>Construction and mining of typed, heterogeneous information networks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1022555" y="5801032"/>
            <a:ext cx="422787" cy="383458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25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-98777" y="-98777"/>
            <a:ext cx="12431889" cy="987669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Strategy 3: First Phrase Mining then Topic Modeling</a:t>
            </a:r>
          </a:p>
        </p:txBody>
      </p:sp>
      <p:sp>
        <p:nvSpPr>
          <p:cNvPr id="31748" name="Content Placeholder 6"/>
          <p:cNvSpPr>
            <a:spLocks noGrp="1"/>
          </p:cNvSpPr>
          <p:nvPr>
            <p:ph idx="1"/>
          </p:nvPr>
        </p:nvSpPr>
        <p:spPr>
          <a:xfrm>
            <a:off x="406400" y="1371600"/>
            <a:ext cx="11116816" cy="4949301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en-US" altLang="en-US" dirty="0"/>
              <a:t> </a:t>
            </a:r>
            <a:r>
              <a:rPr lang="en-US" altLang="en-US" sz="2400" b="1" dirty="0" err="1"/>
              <a:t>ToPMine</a:t>
            </a:r>
            <a:r>
              <a:rPr lang="en-US" altLang="en-US" sz="2400" dirty="0"/>
              <a:t> [</a:t>
            </a:r>
            <a:r>
              <a:rPr lang="en-US" sz="2400" dirty="0"/>
              <a:t>Ahmed El-</a:t>
            </a:r>
            <a:r>
              <a:rPr lang="en-US" sz="2400" dirty="0" err="1"/>
              <a:t>Kishky</a:t>
            </a:r>
            <a:r>
              <a:rPr lang="en-US" sz="2400" dirty="0"/>
              <a:t>, </a:t>
            </a:r>
            <a:r>
              <a:rPr lang="en-US" sz="2400" dirty="0" err="1"/>
              <a:t>Yanglei</a:t>
            </a:r>
            <a:r>
              <a:rPr lang="en-US" sz="2400" dirty="0"/>
              <a:t> Song, Chi Wang, Clare R. Voss, and Jiawei Han, "</a:t>
            </a:r>
            <a:r>
              <a:rPr lang="en-US" sz="2400" dirty="0">
                <a:hlinkClick r:id="rId2"/>
              </a:rPr>
              <a:t>Scalable Topical Phrase Mining from Text Corpora</a:t>
            </a:r>
            <a:r>
              <a:rPr lang="en-US" sz="2400" dirty="0"/>
              <a:t>", PVLDB 8(3): 305 - 316, 2015]</a:t>
            </a:r>
            <a:endParaRPr lang="en-US" altLang="en-US" sz="2400" dirty="0"/>
          </a:p>
          <a:p>
            <a:pPr lvl="1">
              <a:spcBef>
                <a:spcPts val="600"/>
              </a:spcBef>
              <a:spcAft>
                <a:spcPts val="300"/>
              </a:spcAft>
              <a:buFont typeface="Wingdings" pitchFamily="2" charset="2"/>
              <a:buChar char="q"/>
            </a:pPr>
            <a:r>
              <a:rPr lang="en-US" altLang="en-US" sz="2400" dirty="0"/>
              <a:t>First phrase construction, then topic mining</a:t>
            </a:r>
          </a:p>
          <a:p>
            <a:pPr lvl="1">
              <a:spcBef>
                <a:spcPts val="600"/>
              </a:spcBef>
              <a:spcAft>
                <a:spcPts val="300"/>
              </a:spcAft>
              <a:buFont typeface="Wingdings" pitchFamily="2" charset="2"/>
              <a:buChar char="q"/>
            </a:pPr>
            <a:r>
              <a:rPr lang="en-US" altLang="en-US" sz="2400" dirty="0"/>
              <a:t>Contrast with KERT: topic modeling, then phrase mining</a:t>
            </a:r>
          </a:p>
          <a:p>
            <a:pPr>
              <a:spcBef>
                <a:spcPts val="600"/>
              </a:spcBef>
              <a:spcAft>
                <a:spcPts val="300"/>
              </a:spcAft>
              <a:buFont typeface="Wingdings" pitchFamily="2" charset="2"/>
              <a:buChar char="q"/>
            </a:pPr>
            <a:r>
              <a:rPr lang="en-US" altLang="en-US" sz="2400" b="1" dirty="0"/>
              <a:t>The </a:t>
            </a:r>
            <a:r>
              <a:rPr lang="en-US" altLang="en-US" sz="2400" b="1" dirty="0" err="1"/>
              <a:t>ToPMine</a:t>
            </a:r>
            <a:r>
              <a:rPr lang="en-US" altLang="en-US" sz="2400" b="1" dirty="0"/>
              <a:t> Framework:</a:t>
            </a:r>
          </a:p>
          <a:p>
            <a:pPr lvl="1">
              <a:spcBef>
                <a:spcPts val="600"/>
              </a:spcBef>
              <a:spcAft>
                <a:spcPts val="300"/>
              </a:spcAft>
              <a:buFont typeface="Wingdings" pitchFamily="2" charset="2"/>
              <a:buChar char="q"/>
            </a:pPr>
            <a:r>
              <a:rPr lang="en-US" altLang="en-US" sz="2400" dirty="0"/>
              <a:t>Perform </a:t>
            </a:r>
            <a:r>
              <a:rPr lang="en-US" altLang="en-US" sz="2400" dirty="0">
                <a:solidFill>
                  <a:srgbClr val="FF0000"/>
                </a:solidFill>
              </a:rPr>
              <a:t>frequent </a:t>
            </a:r>
            <a:r>
              <a:rPr lang="en-US" altLang="en-US" sz="2400" b="1" i="1" dirty="0">
                <a:solidFill>
                  <a:srgbClr val="FF0000"/>
                </a:solidFill>
              </a:rPr>
              <a:t>contiguous pattern</a:t>
            </a:r>
            <a:r>
              <a:rPr lang="en-US" altLang="en-US" sz="2400" dirty="0">
                <a:solidFill>
                  <a:srgbClr val="FF0000"/>
                </a:solidFill>
              </a:rPr>
              <a:t> mining</a:t>
            </a:r>
            <a:r>
              <a:rPr lang="en-US" altLang="en-US" sz="2400" dirty="0"/>
              <a:t> to extract candidate phrases and their counts</a:t>
            </a:r>
          </a:p>
          <a:p>
            <a:pPr lvl="1">
              <a:spcBef>
                <a:spcPts val="600"/>
              </a:spcBef>
              <a:spcAft>
                <a:spcPts val="300"/>
              </a:spcAft>
              <a:buFont typeface="Wingdings" pitchFamily="2" charset="2"/>
              <a:buChar char="q"/>
            </a:pPr>
            <a:r>
              <a:rPr lang="en-US" altLang="en-US" sz="2400" dirty="0"/>
              <a:t>Perform agglomerative merging of adjacent unigrams as guided by a significance score—This segments each document into a </a:t>
            </a:r>
            <a:r>
              <a:rPr lang="en-US" altLang="en-US" sz="2400" b="1" i="1" dirty="0"/>
              <a:t>“bag-of-phrases”</a:t>
            </a:r>
          </a:p>
          <a:p>
            <a:pPr lvl="1">
              <a:spcBef>
                <a:spcPts val="600"/>
              </a:spcBef>
              <a:spcAft>
                <a:spcPts val="300"/>
              </a:spcAft>
              <a:buFont typeface="Wingdings" pitchFamily="2" charset="2"/>
              <a:buChar char="q"/>
            </a:pPr>
            <a:r>
              <a:rPr lang="en-US" altLang="en-US" sz="2400" dirty="0"/>
              <a:t>The newly formed bag-of-phrases are passed as input to </a:t>
            </a:r>
            <a:r>
              <a:rPr lang="en-US" altLang="en-US" sz="2400" dirty="0" err="1"/>
              <a:t>PhraseLDA</a:t>
            </a:r>
            <a:r>
              <a:rPr lang="en-US" altLang="en-US" sz="2400" dirty="0"/>
              <a:t>, an extension of LDA, that constrains all words in a phrase to each sharing the same latent topic</a:t>
            </a:r>
          </a:p>
        </p:txBody>
      </p:sp>
    </p:spTree>
    <p:extLst>
      <p:ext uri="{BB962C8B-B14F-4D97-AF65-F5344CB8AC3E}">
        <p14:creationId xmlns:p14="http://schemas.microsoft.com/office/powerpoint/2010/main" val="3733665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b="1" dirty="0"/>
              <a:t>Why First Phrase Mining then Topic Modeling 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With Strategy 2, tokens in the same phrase may be assigned to different topics</a:t>
            </a:r>
          </a:p>
          <a:p>
            <a:pPr lvl="1"/>
            <a:r>
              <a:rPr lang="en-US" sz="2400" dirty="0"/>
              <a:t>Ex. </a:t>
            </a:r>
            <a:r>
              <a:rPr lang="en-US" sz="2400" dirty="0">
                <a:solidFill>
                  <a:srgbClr val="FF0000"/>
                </a:solidFill>
                <a:cs typeface="Gill Sans Light"/>
              </a:rPr>
              <a:t>knowledge</a:t>
            </a:r>
            <a:r>
              <a:rPr lang="en-US" sz="2400" dirty="0">
                <a:cs typeface="Gill Sans Light"/>
              </a:rPr>
              <a:t> </a:t>
            </a:r>
            <a:r>
              <a:rPr lang="en-US" sz="2400" dirty="0">
                <a:solidFill>
                  <a:srgbClr val="0000FF"/>
                </a:solidFill>
                <a:cs typeface="Gill Sans Light"/>
              </a:rPr>
              <a:t>discovery</a:t>
            </a:r>
            <a:r>
              <a:rPr lang="en-US" sz="2400" dirty="0">
                <a:cs typeface="Gill Sans Light"/>
              </a:rPr>
              <a:t> using </a:t>
            </a:r>
            <a:r>
              <a:rPr lang="en-US" sz="2400" dirty="0">
                <a:solidFill>
                  <a:srgbClr val="0000FF"/>
                </a:solidFill>
                <a:cs typeface="Gill Sans Light"/>
              </a:rPr>
              <a:t>least squares </a:t>
            </a:r>
            <a:r>
              <a:rPr lang="en-US" sz="2400" dirty="0">
                <a:solidFill>
                  <a:srgbClr val="FF0000"/>
                </a:solidFill>
                <a:cs typeface="Gill Sans Light"/>
              </a:rPr>
              <a:t>support </a:t>
            </a:r>
            <a:r>
              <a:rPr lang="en-US" sz="2400" dirty="0">
                <a:solidFill>
                  <a:srgbClr val="0000FF"/>
                </a:solidFill>
                <a:cs typeface="Gill Sans Light"/>
              </a:rPr>
              <a:t>vector</a:t>
            </a:r>
            <a:r>
              <a:rPr lang="en-US" sz="2400" dirty="0">
                <a:solidFill>
                  <a:srgbClr val="FF0000"/>
                </a:solidFill>
                <a:cs typeface="Gill Sans Light"/>
              </a:rPr>
              <a:t> machine classifiers</a:t>
            </a:r>
            <a:r>
              <a:rPr lang="en-US" sz="2400" dirty="0">
                <a:cs typeface="Gill Sans Light"/>
              </a:rPr>
              <a:t>…</a:t>
            </a:r>
            <a:endParaRPr lang="en-US" sz="2400" dirty="0">
              <a:solidFill>
                <a:srgbClr val="FF0000"/>
              </a:solidFill>
              <a:cs typeface="Gill Sans Light"/>
            </a:endParaRPr>
          </a:p>
          <a:p>
            <a:pPr lvl="1"/>
            <a:r>
              <a:rPr lang="en-US" altLang="en-US" sz="2400" i="1" dirty="0">
                <a:ea typeface="Gill Sans Light"/>
                <a:cs typeface="Gill Sans Light"/>
              </a:rPr>
              <a:t>Knowledge discovery</a:t>
            </a:r>
            <a:r>
              <a:rPr lang="en-US" altLang="en-US" sz="2400" dirty="0">
                <a:ea typeface="Gill Sans Light"/>
                <a:cs typeface="Gill Sans Light"/>
              </a:rPr>
              <a:t> and </a:t>
            </a:r>
            <a:r>
              <a:rPr lang="en-US" altLang="en-US" sz="2400" i="1" dirty="0">
                <a:ea typeface="Gill Sans Light"/>
                <a:cs typeface="Gill Sans Light"/>
              </a:rPr>
              <a:t>support vector machine</a:t>
            </a:r>
            <a:r>
              <a:rPr lang="en-US" altLang="en-US" sz="2400" dirty="0">
                <a:ea typeface="Gill Sans Light"/>
                <a:cs typeface="Gill Sans Light"/>
              </a:rPr>
              <a:t> should have coherent topic labels</a:t>
            </a:r>
            <a:endParaRPr lang="en-US" altLang="en-US" sz="2400" dirty="0">
              <a:solidFill>
                <a:srgbClr val="0000FF"/>
              </a:solidFill>
              <a:ea typeface="Gill Sans Light"/>
              <a:cs typeface="Gill Sans Light"/>
            </a:endParaRPr>
          </a:p>
          <a:p>
            <a:r>
              <a:rPr lang="en-US" sz="2400" dirty="0">
                <a:latin typeface="Calibri" panose="020F0502020204030204" pitchFamily="34" charset="0"/>
              </a:rPr>
              <a:t>Solution: switch the order of phrase mining and topic model inference</a:t>
            </a: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</a:endParaRPr>
          </a:p>
          <a:p>
            <a:endParaRPr lang="en-US" altLang="en-US" sz="2400" dirty="0"/>
          </a:p>
          <a:p>
            <a:endParaRPr lang="en-US" altLang="en-US" sz="2400" dirty="0"/>
          </a:p>
          <a:p>
            <a:r>
              <a:rPr lang="en-US" altLang="en-US" sz="2400" dirty="0"/>
              <a:t>Techniques</a:t>
            </a:r>
          </a:p>
          <a:p>
            <a:pPr lvl="1"/>
            <a:r>
              <a:rPr lang="en-US" altLang="en-US" sz="2400" dirty="0">
                <a:ea typeface="Gill Sans Light"/>
                <a:cs typeface="Gill Sans Light"/>
              </a:rPr>
              <a:t>Phrase mining and document segmentation</a:t>
            </a:r>
          </a:p>
          <a:p>
            <a:pPr lvl="1"/>
            <a:r>
              <a:rPr lang="en-US" altLang="en-US" sz="2400" dirty="0">
                <a:ea typeface="Gill Sans Light"/>
                <a:cs typeface="Gill Sans Light"/>
              </a:rPr>
              <a:t>Topic model inference with phrase constraint</a:t>
            </a:r>
            <a:endParaRPr lang="en-US" sz="2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43578" y="3250637"/>
            <a:ext cx="10792312" cy="1200329"/>
            <a:chOff x="743578" y="3150157"/>
            <a:chExt cx="10792312" cy="1200329"/>
          </a:xfrm>
        </p:grpSpPr>
        <p:sp>
          <p:nvSpPr>
            <p:cNvPr id="4" name="TextBox 3"/>
            <p:cNvSpPr txBox="1"/>
            <p:nvPr/>
          </p:nvSpPr>
          <p:spPr>
            <a:xfrm>
              <a:off x="743578" y="3150157"/>
              <a:ext cx="5013573" cy="120032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2000" dirty="0">
                  <a:solidFill>
                    <a:srgbClr val="000000"/>
                  </a:solidFill>
                  <a:cs typeface="Gill Sans Light"/>
                </a:rPr>
                <a:t>[</a:t>
              </a:r>
              <a:r>
                <a:rPr lang="en-US" sz="2400" dirty="0">
                  <a:solidFill>
                    <a:srgbClr val="000000"/>
                  </a:solidFill>
                  <a:cs typeface="Gill Sans Light"/>
                </a:rPr>
                <a:t>knowledge discovery] using [least squares] [support vector machine] [classifiers] …</a:t>
              </a:r>
              <a:endParaRPr lang="en-US" sz="2000" dirty="0">
                <a:solidFill>
                  <a:srgbClr val="FF0000"/>
                </a:solidFill>
                <a:cs typeface="Gill Sans Light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440993" y="3150157"/>
              <a:ext cx="5094897" cy="120032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US" sz="2000" dirty="0">
                  <a:solidFill>
                    <a:srgbClr val="FF0000"/>
                  </a:solidFill>
                  <a:cs typeface="Gill Sans Light"/>
                </a:rPr>
                <a:t>[</a:t>
              </a:r>
              <a:r>
                <a:rPr lang="en-US" sz="2400" dirty="0">
                  <a:solidFill>
                    <a:srgbClr val="FF0000"/>
                  </a:solidFill>
                  <a:cs typeface="Gill Sans Light"/>
                </a:rPr>
                <a:t>knowledge discovery] </a:t>
              </a:r>
              <a:r>
                <a:rPr lang="en-US" sz="2400" dirty="0">
                  <a:solidFill>
                    <a:srgbClr val="000000"/>
                  </a:solidFill>
                  <a:cs typeface="Gill Sans Light"/>
                </a:rPr>
                <a:t>using </a:t>
              </a:r>
              <a:r>
                <a:rPr lang="en-US" sz="2400" dirty="0">
                  <a:solidFill>
                    <a:srgbClr val="0070C0"/>
                  </a:solidFill>
                  <a:cs typeface="Gill Sans Light"/>
                </a:rPr>
                <a:t>[least squares] </a:t>
              </a:r>
              <a:r>
                <a:rPr lang="en-US" sz="2400" dirty="0">
                  <a:solidFill>
                    <a:srgbClr val="7030A0"/>
                  </a:solidFill>
                  <a:cs typeface="Gill Sans Light"/>
                </a:rPr>
                <a:t>[support vector machine] [classifiers] </a:t>
              </a:r>
              <a:r>
                <a:rPr lang="en-US" sz="2400" dirty="0">
                  <a:solidFill>
                    <a:srgbClr val="000000"/>
                  </a:solidFill>
                  <a:cs typeface="Gill Sans Light"/>
                </a:rPr>
                <a:t>…</a:t>
              </a:r>
              <a:endParaRPr lang="en-US" sz="2000" dirty="0">
                <a:solidFill>
                  <a:srgbClr val="FF0000"/>
                </a:solidFill>
                <a:cs typeface="Gill Sans Light"/>
              </a:endParaRPr>
            </a:p>
          </p:txBody>
        </p:sp>
        <p:sp>
          <p:nvSpPr>
            <p:cNvPr id="6" name="Right Arrow 5"/>
            <p:cNvSpPr/>
            <p:nvPr/>
          </p:nvSpPr>
          <p:spPr>
            <a:xfrm>
              <a:off x="5757151" y="3594571"/>
              <a:ext cx="683842" cy="31149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16321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1143000"/>
          </a:xfrm>
        </p:spPr>
        <p:txBody>
          <a:bodyPr>
            <a:normAutofit/>
          </a:bodyPr>
          <a:lstStyle/>
          <a:p>
            <a:r>
              <a:rPr lang="en-US" altLang="en-US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TopMine</a:t>
            </a:r>
            <a:r>
              <a:rPr lang="en-US" altLang="en-US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 First Mine </a:t>
            </a: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Frequent Contiguous Patterns, </a:t>
            </a:r>
            <a:br>
              <a:rPr lang="zh-CN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Then Conduct Topic Modeling </a:t>
            </a:r>
          </a:p>
        </p:txBody>
      </p:sp>
      <p:pic>
        <p:nvPicPr>
          <p:cNvPr id="33796" name="Content Placeholder 1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5"/>
          <a:stretch>
            <a:fillRect/>
          </a:stretch>
        </p:blipFill>
        <p:spPr bwMode="auto">
          <a:xfrm>
            <a:off x="304800" y="1583492"/>
            <a:ext cx="6807200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Content Placeholder 2"/>
          <p:cNvGraphicFramePr>
            <a:graphicFrameLocks/>
          </p:cNvGraphicFramePr>
          <p:nvPr/>
        </p:nvGraphicFramePr>
        <p:xfrm>
          <a:off x="406400" y="4920417"/>
          <a:ext cx="6197600" cy="1798637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619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11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Gill Sans Light"/>
                        </a:rPr>
                        <a:t>[Markov blanket] [feature selection] for [support 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Gill Sans Light"/>
                        </a:rPr>
                        <a:t>vector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Gill Sans Light"/>
                        </a:rPr>
                        <a:t> machines]</a:t>
                      </a:r>
                      <a:endParaRPr lang="en-US" sz="2000" b="0" i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Gill Sans Light"/>
                      </a:endParaRPr>
                    </a:p>
                  </a:txBody>
                  <a:tcPr marL="91457" marR="91457" marT="45737" marB="4573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1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Gill Sans Light"/>
                        </a:rPr>
                        <a:t>[knowledge discovery] using [least squares] [support 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Gill Sans Light"/>
                        </a:rPr>
                        <a:t>vector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Gill Sans Light"/>
                        </a:rPr>
                        <a:t> machine] [classifiers] </a:t>
                      </a:r>
                      <a:endParaRPr lang="en-US" sz="2000" b="0" i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Gill Sans Light"/>
                      </a:endParaRPr>
                    </a:p>
                  </a:txBody>
                  <a:tcPr marL="91457" marR="91457" marT="45737" marB="4573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Gill Sans Light"/>
                        </a:rPr>
                        <a:t>…[support 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Gill Sans Light"/>
                        </a:rPr>
                        <a:t>vector]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Gill Sans Light"/>
                        </a:rPr>
                        <a:t> for [machine</a:t>
                      </a:r>
                      <a:r>
                        <a:rPr lang="en-US" sz="2000" b="0" i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Gill Sans Light"/>
                        </a:rPr>
                        <a:t> learning]…</a:t>
                      </a:r>
                      <a:endParaRPr lang="en-US" sz="2000" b="0" i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Gill Sans Light"/>
                      </a:endParaRPr>
                    </a:p>
                  </a:txBody>
                  <a:tcPr marL="91457" marR="91457" marT="45737" marB="4573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9550400" y="4280653"/>
            <a:ext cx="908051" cy="4508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922000" y="4280653"/>
            <a:ext cx="908051" cy="4508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89">
              <a:defRPr/>
            </a:pPr>
            <a:endParaRPr lang="en-US" sz="1600" dirty="0">
              <a:solidFill>
                <a:srgbClr val="00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731000" y="4853774"/>
          <a:ext cx="5020398" cy="146321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03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60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1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129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Phrase</a:t>
                      </a:r>
                      <a:endParaRPr lang="en-US" sz="1800" b="0" i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121920" marR="121920" marT="45737" marB="4573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Raw freq.</a:t>
                      </a:r>
                    </a:p>
                  </a:txBody>
                  <a:tcPr marL="121920" marR="121920" marT="45737" marB="4573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True freq.</a:t>
                      </a:r>
                    </a:p>
                  </a:txBody>
                  <a:tcPr marL="121920" marR="121920" marT="45737" marB="4573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3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</a:rPr>
                        <a:t>[support vector machine]</a:t>
                      </a:r>
                      <a:endParaRPr lang="en-US" sz="1800" b="0" i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Gill Sans Light"/>
                      </a:endParaRPr>
                    </a:p>
                  </a:txBody>
                  <a:tcPr marL="91435" marR="91435" marT="45744" marB="457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1435" marR="91435" marT="45744" marB="457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1435" marR="91435" marT="45744" marB="4574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3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</a:rPr>
                        <a:t>[vector machine] </a:t>
                      </a:r>
                      <a:endParaRPr lang="en-US" sz="1800" b="0" i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Gill Sans Light"/>
                      </a:endParaRPr>
                    </a:p>
                  </a:txBody>
                  <a:tcPr marL="91435" marR="91435" marT="45744" marB="457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91435" marR="91435" marT="45744" marB="457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</a:rPr>
                        <a:t>0 </a:t>
                      </a:r>
                    </a:p>
                  </a:txBody>
                  <a:tcPr marL="91435" marR="91435" marT="45744" marB="4574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30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</a:rPr>
                        <a:t>[support vector]</a:t>
                      </a:r>
                      <a:endParaRPr lang="en-US" sz="1800" b="0" i="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Gill Sans Light"/>
                      </a:endParaRPr>
                    </a:p>
                  </a:txBody>
                  <a:tcPr marL="91435" marR="91435" marT="45744" marB="457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1435" marR="91435" marT="45744" marB="4574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1435" marR="91435" marT="45744" marB="4574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383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583491"/>
            <a:ext cx="4368800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32" name="TextBox 3"/>
          <p:cNvSpPr txBox="1">
            <a:spLocks noChangeArrowheads="1"/>
          </p:cNvSpPr>
          <p:nvPr/>
        </p:nvSpPr>
        <p:spPr bwMode="auto">
          <a:xfrm>
            <a:off x="10668000" y="2147054"/>
            <a:ext cx="1422400" cy="646113"/>
          </a:xfrm>
          <a:prstGeom prst="rect">
            <a:avLst/>
          </a:prstGeom>
          <a:solidFill>
            <a:srgbClr val="F6E6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189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Quality phrases</a:t>
            </a:r>
          </a:p>
        </p:txBody>
      </p:sp>
      <p:sp>
        <p:nvSpPr>
          <p:cNvPr id="33833" name="Right Arrow 4"/>
          <p:cNvSpPr>
            <a:spLocks noChangeArrowheads="1"/>
          </p:cNvSpPr>
          <p:nvPr/>
        </p:nvSpPr>
        <p:spPr bwMode="auto">
          <a:xfrm rot="6967683">
            <a:off x="11033390" y="2885506"/>
            <a:ext cx="541338" cy="226483"/>
          </a:xfrm>
          <a:prstGeom prst="rightArrow">
            <a:avLst>
              <a:gd name="adj1" fmla="val 50000"/>
              <a:gd name="adj2" fmla="val 49855"/>
            </a:avLst>
          </a:prstGeom>
          <a:solidFill>
            <a:srgbClr val="FAE2F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189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3834" name="TextBox 5"/>
          <p:cNvSpPr txBox="1">
            <a:spLocks noChangeArrowheads="1"/>
          </p:cNvSpPr>
          <p:nvPr/>
        </p:nvSpPr>
        <p:spPr bwMode="auto">
          <a:xfrm>
            <a:off x="6845300" y="3910767"/>
            <a:ext cx="47180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189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Based on significance score [Church et al.’91]:</a:t>
            </a:r>
          </a:p>
        </p:txBody>
      </p:sp>
      <p:sp>
        <p:nvSpPr>
          <p:cNvPr id="33835" name="TextBox 6"/>
          <p:cNvSpPr txBox="1">
            <a:spLocks noChangeArrowheads="1"/>
          </p:cNvSpPr>
          <p:nvPr/>
        </p:nvSpPr>
        <p:spPr bwMode="auto">
          <a:xfrm>
            <a:off x="6668722" y="4325402"/>
            <a:ext cx="53379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189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dirty="0">
                <a:solidFill>
                  <a:srgbClr val="000000"/>
                </a:solidFill>
              </a:rPr>
              <a:t>α</a:t>
            </a:r>
            <a:r>
              <a:rPr lang="en-US" altLang="en-US" dirty="0">
                <a:solidFill>
                  <a:srgbClr val="000000"/>
                </a:solidFill>
              </a:rPr>
              <a:t>(P</a:t>
            </a:r>
            <a:r>
              <a:rPr lang="en-US" altLang="en-US" baseline="-25000" dirty="0">
                <a:solidFill>
                  <a:srgbClr val="000000"/>
                </a:solidFill>
              </a:rPr>
              <a:t>1</a:t>
            </a:r>
            <a:r>
              <a:rPr lang="en-US" altLang="en-US" dirty="0">
                <a:solidFill>
                  <a:srgbClr val="000000"/>
                </a:solidFill>
              </a:rPr>
              <a:t>, P</a:t>
            </a:r>
            <a:r>
              <a:rPr lang="en-US" altLang="en-US" baseline="-25000" dirty="0">
                <a:solidFill>
                  <a:srgbClr val="000000"/>
                </a:solidFill>
              </a:rPr>
              <a:t>2</a:t>
            </a:r>
            <a:r>
              <a:rPr lang="en-US" altLang="en-US" dirty="0">
                <a:solidFill>
                  <a:srgbClr val="000000"/>
                </a:solidFill>
              </a:rPr>
              <a:t>) ≈ (f(P</a:t>
            </a:r>
            <a:r>
              <a:rPr lang="en-US" altLang="en-US" baseline="-25000" dirty="0">
                <a:solidFill>
                  <a:srgbClr val="000000"/>
                </a:solidFill>
              </a:rPr>
              <a:t>1</a:t>
            </a:r>
            <a:r>
              <a:rPr lang="en-US" altLang="en-US" dirty="0">
                <a:solidFill>
                  <a:srgbClr val="000000"/>
                </a:solidFill>
              </a:rPr>
              <a:t>●P</a:t>
            </a:r>
            <a:r>
              <a:rPr lang="en-US" altLang="en-US" baseline="-25000" dirty="0">
                <a:solidFill>
                  <a:srgbClr val="000000"/>
                </a:solidFill>
              </a:rPr>
              <a:t>2</a:t>
            </a:r>
            <a:r>
              <a:rPr lang="en-US" altLang="en-US" dirty="0">
                <a:solidFill>
                  <a:srgbClr val="000000"/>
                </a:solidFill>
              </a:rPr>
              <a:t>)  ̶  µ</a:t>
            </a:r>
            <a:r>
              <a:rPr lang="en-US" altLang="en-US" baseline="-25000" dirty="0">
                <a:solidFill>
                  <a:srgbClr val="000000"/>
                </a:solidFill>
              </a:rPr>
              <a:t>0</a:t>
            </a:r>
            <a:r>
              <a:rPr lang="en-US" altLang="en-US" dirty="0">
                <a:solidFill>
                  <a:srgbClr val="000000"/>
                </a:solidFill>
              </a:rPr>
              <a:t>(P</a:t>
            </a:r>
            <a:r>
              <a:rPr lang="en-US" altLang="en-US" baseline="-25000" dirty="0">
                <a:solidFill>
                  <a:srgbClr val="000000"/>
                </a:solidFill>
              </a:rPr>
              <a:t>1</a:t>
            </a:r>
            <a:r>
              <a:rPr lang="en-US" altLang="en-US" dirty="0">
                <a:solidFill>
                  <a:srgbClr val="000000"/>
                </a:solidFill>
              </a:rPr>
              <a:t>,P</a:t>
            </a:r>
            <a:r>
              <a:rPr lang="en-US" altLang="en-US" baseline="-25000" dirty="0">
                <a:solidFill>
                  <a:srgbClr val="000000"/>
                </a:solidFill>
              </a:rPr>
              <a:t>2</a:t>
            </a:r>
            <a:r>
              <a:rPr lang="en-US" altLang="en-US" dirty="0">
                <a:solidFill>
                  <a:srgbClr val="000000"/>
                </a:solidFill>
              </a:rPr>
              <a:t>))/√ f(P</a:t>
            </a:r>
            <a:r>
              <a:rPr lang="en-US" altLang="en-US" baseline="-25000" dirty="0">
                <a:solidFill>
                  <a:srgbClr val="000000"/>
                </a:solidFill>
              </a:rPr>
              <a:t>1</a:t>
            </a:r>
            <a:r>
              <a:rPr lang="en-US" altLang="en-US" dirty="0">
                <a:solidFill>
                  <a:srgbClr val="000000"/>
                </a:solidFill>
              </a:rPr>
              <a:t>●P</a:t>
            </a:r>
            <a:r>
              <a:rPr lang="en-US" altLang="en-US" baseline="-25000" dirty="0">
                <a:solidFill>
                  <a:srgbClr val="000000"/>
                </a:solidFill>
              </a:rPr>
              <a:t>2</a:t>
            </a:r>
            <a:r>
              <a:rPr lang="en-US" altLang="en-US" dirty="0">
                <a:solidFill>
                  <a:srgbClr val="000000"/>
                </a:solidFill>
              </a:rPr>
              <a:t>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1529" y="1152495"/>
            <a:ext cx="10040471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altLang="en-US" sz="2000" dirty="0">
                <a:solidFill>
                  <a:srgbClr val="000000"/>
                </a:solidFill>
              </a:rPr>
              <a:t>First perform </a:t>
            </a:r>
            <a:r>
              <a:rPr lang="en-US" altLang="en-US" sz="2000" dirty="0">
                <a:solidFill>
                  <a:srgbClr val="FF0000"/>
                </a:solidFill>
              </a:rPr>
              <a:t>frequent </a:t>
            </a:r>
            <a:r>
              <a:rPr lang="en-US" altLang="en-US" sz="2000" b="1" i="1" dirty="0">
                <a:solidFill>
                  <a:srgbClr val="FF0000"/>
                </a:solidFill>
              </a:rPr>
              <a:t>contiguous pattern</a:t>
            </a:r>
            <a:r>
              <a:rPr lang="en-US" altLang="en-US" sz="2000" dirty="0">
                <a:solidFill>
                  <a:srgbClr val="FF0000"/>
                </a:solidFill>
              </a:rPr>
              <a:t> mining</a:t>
            </a:r>
            <a:r>
              <a:rPr lang="en-US" altLang="en-US" sz="2000" dirty="0">
                <a:solidFill>
                  <a:srgbClr val="000000"/>
                </a:solidFill>
              </a:rPr>
              <a:t> to extract candidate phrases and their counts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25023" y="6349722"/>
            <a:ext cx="483235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Rectify to real frequency by Phrasal Segmentation</a:t>
            </a:r>
          </a:p>
        </p:txBody>
      </p:sp>
    </p:spTree>
    <p:extLst>
      <p:ext uri="{BB962C8B-B14F-4D97-AF65-F5344CB8AC3E}">
        <p14:creationId xmlns:p14="http://schemas.microsoft.com/office/powerpoint/2010/main" val="304635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899160"/>
          </a:xfrm>
        </p:spPr>
        <p:txBody>
          <a:bodyPr>
            <a:normAutofit/>
          </a:bodyPr>
          <a:lstStyle/>
          <a:p>
            <a:r>
              <a:rPr lang="en-US" altLang="zh-CN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Kind of Phrases Are of “High Quality”?</a:t>
            </a:r>
            <a:endParaRPr lang="en-US" alt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66401" y="1145264"/>
            <a:ext cx="10714217" cy="5527140"/>
          </a:xfrm>
        </p:spPr>
        <p:txBody>
          <a:bodyPr>
            <a:no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</a:rPr>
              <a:t>Popularity: </a:t>
            </a:r>
            <a:r>
              <a:rPr lang="en-US" altLang="zh-CN" sz="2400" dirty="0">
                <a:solidFill>
                  <a:srgbClr val="000000"/>
                </a:solidFill>
              </a:rPr>
              <a:t> Frequency</a:t>
            </a:r>
          </a:p>
          <a:p>
            <a:pPr lvl="1"/>
            <a:r>
              <a:rPr lang="en-US" altLang="en-US" sz="2400" dirty="0">
                <a:solidFill>
                  <a:srgbClr val="000000"/>
                </a:solidFill>
              </a:rPr>
              <a:t>“information retrieval</a:t>
            </a:r>
            <a:r>
              <a:rPr lang="en-US" altLang="ja-JP" sz="2400" dirty="0">
                <a:solidFill>
                  <a:srgbClr val="000000"/>
                </a:solidFill>
              </a:rPr>
              <a:t>” vs. “cross-language information retrieval”</a:t>
            </a:r>
            <a:endParaRPr lang="en-US" altLang="zh-CN" sz="2400" dirty="0">
              <a:solidFill>
                <a:srgbClr val="000000"/>
              </a:solidFill>
            </a:endParaRPr>
          </a:p>
          <a:p>
            <a:r>
              <a:rPr lang="en-US" altLang="zh-CN" sz="2400" b="1" dirty="0">
                <a:solidFill>
                  <a:srgbClr val="000000"/>
                </a:solidFill>
              </a:rPr>
              <a:t>Concordance:  </a:t>
            </a:r>
            <a:r>
              <a:rPr lang="en-US" altLang="en-US" sz="2400" dirty="0"/>
              <a:t>A sequence of words that occur more frequently than expected </a:t>
            </a:r>
            <a:endParaRPr lang="en-US" altLang="zh-CN" sz="2400" b="1" dirty="0">
              <a:solidFill>
                <a:srgbClr val="000000"/>
              </a:solidFill>
            </a:endParaRPr>
          </a:p>
          <a:p>
            <a:pPr lvl="1"/>
            <a:r>
              <a:rPr lang="en-US" altLang="zh-CN" sz="2400" dirty="0">
                <a:solidFill>
                  <a:srgbClr val="000000"/>
                </a:solidFill>
              </a:rPr>
              <a:t>“powerful tea” vs. “strong tea”; </a:t>
            </a:r>
            <a:r>
              <a:rPr lang="en-US" altLang="ja-JP" sz="2400" dirty="0">
                <a:solidFill>
                  <a:srgbClr val="000000"/>
                </a:solidFill>
              </a:rPr>
              <a:t>“active learning” vs.</a:t>
            </a:r>
            <a:r>
              <a:rPr lang="ja-JP" altLang="en-US" sz="2400" dirty="0">
                <a:solidFill>
                  <a:srgbClr val="000000"/>
                </a:solidFill>
              </a:rPr>
              <a:t> </a:t>
            </a:r>
            <a:r>
              <a:rPr lang="en-US" altLang="ja-JP" sz="2400" dirty="0">
                <a:solidFill>
                  <a:srgbClr val="000000"/>
                </a:solidFill>
              </a:rPr>
              <a:t>“learning classification”</a:t>
            </a:r>
          </a:p>
          <a:p>
            <a:pPr marL="200021" lvl="1" indent="0">
              <a:buNone/>
            </a:pPr>
            <a:endParaRPr lang="en-US" altLang="zh-CN" sz="2400" dirty="0">
              <a:solidFill>
                <a:srgbClr val="000000"/>
              </a:solidFill>
            </a:endParaRPr>
          </a:p>
          <a:p>
            <a:pPr lvl="1"/>
            <a:endParaRPr lang="en-US" altLang="zh-CN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altLang="zh-CN" sz="24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altLang="zh-CN" sz="2400" b="1" dirty="0">
              <a:solidFill>
                <a:srgbClr val="000000"/>
              </a:solidFill>
            </a:endParaRPr>
          </a:p>
          <a:p>
            <a:r>
              <a:rPr lang="en-US" altLang="zh-CN" sz="2400" b="1" dirty="0" err="1">
                <a:solidFill>
                  <a:srgbClr val="000000"/>
                </a:solidFill>
              </a:rPr>
              <a:t>Informativeness</a:t>
            </a:r>
            <a:endParaRPr lang="en-US" altLang="zh-CN" sz="2400" b="1" dirty="0">
              <a:solidFill>
                <a:srgbClr val="000000"/>
              </a:solidFill>
            </a:endParaRPr>
          </a:p>
          <a:p>
            <a:pPr lvl="1"/>
            <a:r>
              <a:rPr lang="en-US" altLang="zh-CN" sz="2400" dirty="0">
                <a:solidFill>
                  <a:srgbClr val="000000"/>
                </a:solidFill>
              </a:rPr>
              <a:t>“this paper” (frequent but not discriminative, not informative)</a:t>
            </a:r>
          </a:p>
          <a:p>
            <a:r>
              <a:rPr lang="en-US" altLang="zh-CN" sz="2400" b="1" dirty="0">
                <a:solidFill>
                  <a:srgbClr val="000000"/>
                </a:solidFill>
              </a:rPr>
              <a:t>Completeness</a:t>
            </a:r>
          </a:p>
          <a:p>
            <a:pPr lvl="1"/>
            <a:r>
              <a:rPr lang="en-US" altLang="zh-CN" sz="2400" dirty="0">
                <a:solidFill>
                  <a:srgbClr val="000000"/>
                </a:solidFill>
              </a:rPr>
              <a:t>“vector machine” vs. “support vector machine” 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358" y="3901309"/>
            <a:ext cx="2801807" cy="62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08" y="3928798"/>
            <a:ext cx="3793143" cy="61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114" y="3838187"/>
            <a:ext cx="2322173" cy="790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79694" y="2922238"/>
            <a:ext cx="10293531" cy="83099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457178">
              <a:defRPr/>
            </a:pPr>
            <a:r>
              <a:rPr lang="en-US" sz="2400" dirty="0">
                <a:solidFill>
                  <a:srgbClr val="000000"/>
                </a:solidFill>
                <a:cs typeface="Gill Sans"/>
              </a:rPr>
              <a:t>Concordance can be measured using many statistical measures, e.g., </a:t>
            </a:r>
            <a:r>
              <a:rPr lang="en-US" altLang="en-US" sz="2400" dirty="0">
                <a:solidFill>
                  <a:srgbClr val="000000"/>
                </a:solidFill>
              </a:rPr>
              <a:t>significance score, mutual information, t-test, z-test, chi-squared test, likelihood ratio, …</a:t>
            </a:r>
          </a:p>
        </p:txBody>
      </p:sp>
    </p:spTree>
    <p:extLst>
      <p:ext uri="{BB962C8B-B14F-4D97-AF65-F5344CB8AC3E}">
        <p14:creationId xmlns:p14="http://schemas.microsoft.com/office/powerpoint/2010/main" val="246733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-380516" y="88135"/>
            <a:ext cx="12851609" cy="804231"/>
          </a:xfrm>
        </p:spPr>
        <p:txBody>
          <a:bodyPr>
            <a:normAutofit/>
          </a:bodyPr>
          <a:lstStyle/>
          <a:p>
            <a:r>
              <a:rPr lang="en-US" altLang="en-US" sz="4000" b="1" dirty="0" err="1"/>
              <a:t>ToPMine</a:t>
            </a:r>
            <a:r>
              <a:rPr lang="en-US" altLang="en-US" sz="4000" b="1" dirty="0"/>
              <a:t>: Phrase LDA (Constrained Topic Modeling)</a:t>
            </a:r>
          </a:p>
        </p:txBody>
      </p:sp>
      <p:pic>
        <p:nvPicPr>
          <p:cNvPr id="3584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1697038"/>
            <a:ext cx="5384800" cy="417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Content Placeholder 6"/>
          <p:cNvSpPr>
            <a:spLocks noGrp="1"/>
          </p:cNvSpPr>
          <p:nvPr>
            <p:ph idx="1"/>
          </p:nvPr>
        </p:nvSpPr>
        <p:spPr>
          <a:xfrm>
            <a:off x="304800" y="1319215"/>
            <a:ext cx="7010400" cy="2738980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altLang="en-US" sz="2400" dirty="0"/>
              <a:t>The generative model for </a:t>
            </a:r>
            <a:r>
              <a:rPr lang="en-US" altLang="en-US" sz="2400" dirty="0" err="1"/>
              <a:t>PhraseLDA</a:t>
            </a:r>
            <a:r>
              <a:rPr lang="en-US" altLang="en-US" sz="2400" dirty="0"/>
              <a:t> is the same as LDA</a:t>
            </a:r>
          </a:p>
          <a:p>
            <a:pPr>
              <a:buFont typeface="Wingdings" pitchFamily="2" charset="2"/>
              <a:buChar char="q"/>
            </a:pPr>
            <a:r>
              <a:rPr lang="en-US" altLang="en-US" sz="2400" dirty="0"/>
              <a:t>Difference: the model incorporates constraints obtained from the </a:t>
            </a:r>
            <a:r>
              <a:rPr lang="en-US" altLang="en-US" sz="2400" b="1" dirty="0"/>
              <a:t>“bag-of-phrases” </a:t>
            </a:r>
            <a:r>
              <a:rPr lang="en-US" altLang="en-US" sz="2400" dirty="0"/>
              <a:t>input</a:t>
            </a:r>
          </a:p>
          <a:p>
            <a:pPr lvl="1">
              <a:buFont typeface="Wingdings" pitchFamily="2" charset="2"/>
              <a:buChar char="q"/>
            </a:pPr>
            <a:r>
              <a:rPr lang="en-US" altLang="en-US" sz="2400" dirty="0"/>
              <a:t>Chain-graph shows that all words in a phrase are constrained to take on the same topic values</a:t>
            </a:r>
          </a:p>
        </p:txBody>
      </p:sp>
      <p:graphicFrame>
        <p:nvGraphicFramePr>
          <p:cNvPr id="7" name="Content Placeholder 2"/>
          <p:cNvGraphicFramePr>
            <a:graphicFrameLocks/>
          </p:cNvGraphicFramePr>
          <p:nvPr/>
        </p:nvGraphicFramePr>
        <p:xfrm>
          <a:off x="694918" y="4604071"/>
          <a:ext cx="5723467" cy="760459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5723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04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rgbClr val="00B050"/>
                          </a:solidFill>
                          <a:latin typeface="Gill Sans Light"/>
                          <a:cs typeface="Gill Sans Light"/>
                        </a:rPr>
                        <a:t>[knowledge </a:t>
                      </a:r>
                      <a:r>
                        <a:rPr lang="en-US" sz="2000" b="0" i="0" kern="1200" dirty="0">
                          <a:solidFill>
                            <a:srgbClr val="00B050"/>
                          </a:solidFill>
                          <a:latin typeface="Gill Sans Light"/>
                          <a:ea typeface="+mn-ea"/>
                          <a:cs typeface="Gill Sans Light"/>
                        </a:rPr>
                        <a:t>discovery]</a:t>
                      </a:r>
                      <a:r>
                        <a:rPr lang="en-US" sz="2000" b="0" i="0" dirty="0">
                          <a:solidFill>
                            <a:srgbClr val="00B050"/>
                          </a:solidFill>
                          <a:latin typeface="Gill Sans Light"/>
                          <a:cs typeface="Gill Sans Light"/>
                        </a:rPr>
                        <a:t> </a:t>
                      </a:r>
                      <a:r>
                        <a:rPr lang="en-US" sz="2000" b="0" i="0" dirty="0">
                          <a:latin typeface="Gill Sans Light"/>
                          <a:cs typeface="Gill Sans Light"/>
                        </a:rPr>
                        <a:t>using </a:t>
                      </a:r>
                      <a:r>
                        <a:rPr lang="en-US" sz="2000" b="0" i="0" kern="1200" dirty="0">
                          <a:solidFill>
                            <a:srgbClr val="0000FF"/>
                          </a:solidFill>
                          <a:latin typeface="Gill Sans Light"/>
                          <a:ea typeface="+mn-ea"/>
                          <a:cs typeface="Gill Sans Light"/>
                        </a:rPr>
                        <a:t>[</a:t>
                      </a:r>
                      <a:r>
                        <a:rPr lang="en-US" sz="2000" b="0" i="0" dirty="0">
                          <a:solidFill>
                            <a:srgbClr val="0000FF"/>
                          </a:solidFill>
                          <a:latin typeface="Gill Sans Light"/>
                          <a:cs typeface="Gill Sans Light"/>
                        </a:rPr>
                        <a:t>least squares] </a:t>
                      </a:r>
                      <a:r>
                        <a:rPr lang="en-US" sz="2000" b="0" i="0" kern="1200" dirty="0">
                          <a:solidFill>
                            <a:srgbClr val="FF0000"/>
                          </a:solidFill>
                          <a:latin typeface="Gill Sans Light"/>
                          <a:ea typeface="+mn-ea"/>
                          <a:cs typeface="Gill Sans Light"/>
                        </a:rPr>
                        <a:t>[</a:t>
                      </a:r>
                      <a:r>
                        <a:rPr lang="en-US" sz="2000" b="0" i="0" dirty="0">
                          <a:solidFill>
                            <a:srgbClr val="FF0000"/>
                          </a:solidFill>
                          <a:latin typeface="Gill Sans Light"/>
                          <a:cs typeface="Gill Sans Light"/>
                        </a:rPr>
                        <a:t>support </a:t>
                      </a:r>
                      <a:r>
                        <a:rPr lang="en-US" sz="2000" b="0" i="0" kern="1200" dirty="0">
                          <a:solidFill>
                            <a:srgbClr val="FF0000"/>
                          </a:solidFill>
                          <a:latin typeface="Gill Sans Light"/>
                          <a:ea typeface="+mn-ea"/>
                          <a:cs typeface="Gill Sans Light"/>
                        </a:rPr>
                        <a:t>vector</a:t>
                      </a:r>
                      <a:r>
                        <a:rPr lang="en-US" sz="2000" b="0" i="0" dirty="0">
                          <a:solidFill>
                            <a:srgbClr val="FF0000"/>
                          </a:solidFill>
                          <a:latin typeface="Gill Sans Light"/>
                          <a:cs typeface="Gill Sans Light"/>
                        </a:rPr>
                        <a:t> machine] [classifiers] </a:t>
                      </a:r>
                      <a:r>
                        <a:rPr lang="en-US" sz="2000" b="0" i="0" dirty="0">
                          <a:latin typeface="Gill Sans Light"/>
                          <a:cs typeface="Gill Sans Light"/>
                        </a:rPr>
                        <a:t>…</a:t>
                      </a:r>
                      <a:endParaRPr lang="en-US" sz="2000" b="0" i="0" dirty="0">
                        <a:solidFill>
                          <a:srgbClr val="FF0000"/>
                        </a:solidFill>
                        <a:latin typeface="Gill Sans Light"/>
                        <a:cs typeface="Gill Sans Light"/>
                      </a:endParaRPr>
                    </a:p>
                  </a:txBody>
                  <a:tcPr marL="91468" marR="91468" marT="45749" marB="45749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5852" name="TextBox 7"/>
          <p:cNvSpPr txBox="1">
            <a:spLocks noChangeArrowheads="1"/>
          </p:cNvSpPr>
          <p:nvPr/>
        </p:nvSpPr>
        <p:spPr bwMode="auto">
          <a:xfrm>
            <a:off x="3860800" y="5943601"/>
            <a:ext cx="7884584" cy="461963"/>
          </a:xfrm>
          <a:prstGeom prst="rect">
            <a:avLst/>
          </a:prstGeom>
          <a:solidFill>
            <a:srgbClr val="F6E6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000000"/>
                </a:solidFill>
                <a:ea typeface="Gill Sans Light"/>
                <a:cs typeface="Gill Sans Light"/>
              </a:rPr>
              <a:t>Topic model inference with phrase constraints</a:t>
            </a:r>
          </a:p>
        </p:txBody>
      </p:sp>
    </p:spTree>
    <p:extLst>
      <p:ext uri="{BB962C8B-B14F-4D97-AF65-F5344CB8AC3E}">
        <p14:creationId xmlns:p14="http://schemas.microsoft.com/office/powerpoint/2010/main" val="17870359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06400" y="358048"/>
            <a:ext cx="11074400" cy="566738"/>
          </a:xfrm>
        </p:spPr>
        <p:txBody>
          <a:bodyPr>
            <a:noAutofit/>
          </a:bodyPr>
          <a:lstStyle/>
          <a:p>
            <a:pPr algn="ctr"/>
            <a:r>
              <a:rPr lang="en-US" altLang="en-US" sz="4000" dirty="0"/>
              <a:t>Example Topical Phrases: A Comparison</a:t>
            </a:r>
          </a:p>
        </p:txBody>
      </p:sp>
      <p:sp>
        <p:nvSpPr>
          <p:cNvPr id="36868" name="Content Placeholder 3"/>
          <p:cNvSpPr>
            <a:spLocks noGrp="1"/>
          </p:cNvSpPr>
          <p:nvPr>
            <p:ph sz="half" idx="4294967295"/>
          </p:nvPr>
        </p:nvSpPr>
        <p:spPr>
          <a:xfrm>
            <a:off x="6400800" y="5715001"/>
            <a:ext cx="5080000" cy="830263"/>
          </a:xfrm>
          <a:solidFill>
            <a:srgbClr val="FAE2F6"/>
          </a:solidFill>
        </p:spPr>
        <p:txBody>
          <a:bodyPr/>
          <a:lstStyle/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en-US" altLang="en-US"/>
              <a:t>ToPMine [El-kishky et al. 14] 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en-US" altLang="en-US"/>
              <a:t> Strategy 3 (</a:t>
            </a:r>
            <a:r>
              <a:rPr lang="en-US" altLang="en-US">
                <a:solidFill>
                  <a:srgbClr val="FF0000"/>
                </a:solidFill>
              </a:rPr>
              <a:t>67 seconds</a:t>
            </a:r>
            <a:r>
              <a:rPr lang="en-US" altLang="en-US"/>
              <a:t>)</a:t>
            </a:r>
          </a:p>
        </p:txBody>
      </p:sp>
      <p:graphicFrame>
        <p:nvGraphicFramePr>
          <p:cNvPr id="6" name="Content Placeholder 4"/>
          <p:cNvGraphicFramePr>
            <a:graphicFrameLocks/>
          </p:cNvGraphicFramePr>
          <p:nvPr/>
        </p:nvGraphicFramePr>
        <p:xfrm>
          <a:off x="6667448" y="1524000"/>
          <a:ext cx="4711752" cy="3926412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21717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77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information retrieval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feature selection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social networks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machine learning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web search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semi supervised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4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search engine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large scale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77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information extraction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support vector machines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77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question answering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active learning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1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web pages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</a:rPr>
                        <a:t>face recognition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61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61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Gill Sans Light"/>
                        </a:rPr>
                        <a:t>Topic 1</a:t>
                      </a:r>
                      <a:endParaRPr lang="en-US" sz="2000" dirty="0">
                        <a:solidFill>
                          <a:srgbClr val="7030A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Gill Sans Light"/>
                        </a:rPr>
                        <a:t>Topic 2</a:t>
                      </a:r>
                      <a:endParaRPr lang="en-US" sz="2000" dirty="0">
                        <a:solidFill>
                          <a:srgbClr val="0070C0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7" name="Content Placeholder 4"/>
          <p:cNvGraphicFramePr>
            <a:graphicFrameLocks/>
          </p:cNvGraphicFramePr>
          <p:nvPr/>
        </p:nvGraphicFramePr>
        <p:xfrm>
          <a:off x="609600" y="1524001"/>
          <a:ext cx="4978400" cy="3239190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232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9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social networks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information retrieval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web search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text classification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time series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machine learning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5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search engine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support vector machines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53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management system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information extraction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53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real time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neural networks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53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decision trees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kern="1200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text categorization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95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95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Gill Sans Light"/>
                        </a:rPr>
                        <a:t>Topic 1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Gill Sans Light"/>
                        </a:rPr>
                        <a:t>Topic 2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711200" y="5791201"/>
            <a:ext cx="4775200" cy="830263"/>
          </a:xfrm>
          <a:prstGeom prst="rect">
            <a:avLst/>
          </a:prstGeom>
          <a:solidFill>
            <a:srgbClr val="FAE2F6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00000"/>
                </a:solidFill>
              </a:rPr>
              <a:t>PDLDA [Lindsey et al. 12] Strategy 1 </a:t>
            </a:r>
            <a:r>
              <a:rPr lang="en-US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(</a:t>
            </a:r>
            <a:r>
              <a:rPr lang="en-US" sz="2400" dirty="0">
                <a:solidFill>
                  <a:srgbClr val="FF0000"/>
                </a:solidFill>
              </a:rPr>
              <a:t>3.72 hours</a:t>
            </a:r>
            <a:r>
              <a:rPr lang="en-US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6649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101600" y="0"/>
            <a:ext cx="11988800" cy="914400"/>
          </a:xfrm>
        </p:spPr>
        <p:txBody>
          <a:bodyPr>
            <a:normAutofit/>
          </a:bodyPr>
          <a:lstStyle/>
          <a:p>
            <a:pPr algn="ctr"/>
            <a:r>
              <a:rPr lang="en-US" altLang="en-US" sz="4000" dirty="0" err="1"/>
              <a:t>ToPMine</a:t>
            </a:r>
            <a:r>
              <a:rPr lang="en-US" altLang="en-US" sz="4000" dirty="0"/>
              <a:t>:  Experiments on DBLP Abstracts</a:t>
            </a:r>
          </a:p>
        </p:txBody>
      </p:sp>
      <p:pic>
        <p:nvPicPr>
          <p:cNvPr id="3789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8613"/>
            <a:ext cx="12192000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78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0" y="106496"/>
            <a:ext cx="12192000" cy="762000"/>
          </a:xfrm>
        </p:spPr>
        <p:txBody>
          <a:bodyPr>
            <a:normAutofit/>
          </a:bodyPr>
          <a:lstStyle/>
          <a:p>
            <a:pPr algn="ctr"/>
            <a:r>
              <a:rPr lang="en-US" altLang="en-US" sz="4000" dirty="0" err="1"/>
              <a:t>ToPMine</a:t>
            </a:r>
            <a:r>
              <a:rPr lang="en-US" altLang="en-US" sz="4000" dirty="0"/>
              <a:t>: Topics on Associate Press News (1989)</a:t>
            </a:r>
          </a:p>
        </p:txBody>
      </p:sp>
      <p:pic>
        <p:nvPicPr>
          <p:cNvPr id="3891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3176"/>
            <a:ext cx="12192000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48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203200" y="304800"/>
            <a:ext cx="11684000" cy="685800"/>
          </a:xfrm>
        </p:spPr>
        <p:txBody>
          <a:bodyPr>
            <a:normAutofit/>
          </a:bodyPr>
          <a:lstStyle/>
          <a:p>
            <a:pPr algn="ctr"/>
            <a:r>
              <a:rPr lang="en-US" altLang="en-US" sz="4000" dirty="0" err="1"/>
              <a:t>ToPMine</a:t>
            </a:r>
            <a:r>
              <a:rPr lang="en-US" altLang="en-US" sz="4000" dirty="0"/>
              <a:t>:  Experiments on Yelp Reviews</a:t>
            </a:r>
          </a:p>
        </p:txBody>
      </p:sp>
      <p:pic>
        <p:nvPicPr>
          <p:cNvPr id="39940" name="Content Placeholder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" t="8" r="555" b="1631"/>
          <a:stretch>
            <a:fillRect/>
          </a:stretch>
        </p:blipFill>
        <p:spPr bwMode="auto">
          <a:xfrm>
            <a:off x="101600" y="1295400"/>
            <a:ext cx="11887200" cy="5105400"/>
          </a:xfrm>
          <a:prstGeom prst="rect">
            <a:avLst/>
          </a:prstGeom>
          <a:blipFill dpi="0" rotWithShape="1">
            <a:blip r:embed="rId4"/>
            <a:srcRect l="-49" t="8" r="555" b="1631"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752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8991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b="1" dirty="0"/>
              <a:t>Efficiency: Running Time of Different Strategies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83474" y="5468983"/>
            <a:ext cx="11094721" cy="1105988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en-US" sz="2400" dirty="0"/>
              <a:t>Strategy 1: Generate bag-of-words → generate sequence of tokens</a:t>
            </a:r>
          </a:p>
          <a:p>
            <a:pPr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en-US" sz="2400" dirty="0"/>
              <a:t>Strategy 2: Post bag-of-words model inference, visualize topics with n-grams</a:t>
            </a:r>
          </a:p>
          <a:p>
            <a:pPr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en-US" sz="2400" dirty="0"/>
              <a:t>Strategy 3: Prior bag-of-words model inference, mine phrases and impose to the bag-of-words model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1136442"/>
            <a:ext cx="9144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1192343" y="4902898"/>
            <a:ext cx="9604114" cy="461665"/>
          </a:xfrm>
          <a:prstGeom prst="rect">
            <a:avLst/>
          </a:prstGeom>
          <a:solidFill>
            <a:srgbClr val="FAE2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0000"/>
                </a:solidFill>
              </a:rPr>
              <a:t>Running time: strategy 3 &gt; strategy 2 &gt; strategy 1  (“&gt;” means outperforms)</a:t>
            </a:r>
          </a:p>
        </p:txBody>
      </p:sp>
    </p:spTree>
    <p:extLst>
      <p:ext uri="{BB962C8B-B14F-4D97-AF65-F5344CB8AC3E}">
        <p14:creationId xmlns:p14="http://schemas.microsoft.com/office/powerpoint/2010/main" val="123878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-123093" y="237392"/>
            <a:ext cx="12449908" cy="755213"/>
          </a:xfrm>
        </p:spPr>
        <p:txBody>
          <a:bodyPr vert="horz" lIns="92075" tIns="46038" rIns="92075" bIns="46038" rtlCol="0" anchor="ctr">
            <a:noAutofit/>
          </a:bodyPr>
          <a:lstStyle/>
          <a:p>
            <a:r>
              <a:rPr lang="en-US" altLang="en-US" sz="4000" b="1" dirty="0"/>
              <a:t>Roadmap: Mining Hidden Structures from </a:t>
            </a:r>
            <a:r>
              <a:rPr lang="en-US" altLang="en-US" sz="3600" dirty="0"/>
              <a:t>Text Data</a:t>
            </a:r>
            <a:endParaRPr lang="en-US" altLang="zh-CN" sz="3600" b="1" dirty="0">
              <a:ea typeface="SimSun" panose="02010600030101010101" pitchFamily="2" charset="-122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2595" y="1142187"/>
            <a:ext cx="11057020" cy="1411517"/>
          </a:xfrm>
        </p:spPr>
        <p:txBody>
          <a:bodyPr vert="horz" lIns="92075" tIns="46038" rIns="92075" bIns="46038" rtlCol="0">
            <a:noAutofit/>
          </a:bodyPr>
          <a:lstStyle/>
          <a:p>
            <a:pPr>
              <a:spcBef>
                <a:spcPts val="500"/>
              </a:spcBef>
            </a:pPr>
            <a:r>
              <a:rPr lang="en-US" altLang="zh-CN" dirty="0">
                <a:ea typeface="SimSun" panose="02010600030101010101" pitchFamily="2" charset="-122"/>
              </a:rPr>
              <a:t>One of the most challenging issue at mining big data: structuring and mining text!!</a:t>
            </a:r>
          </a:p>
          <a:p>
            <a:pPr>
              <a:spcBef>
                <a:spcPts val="500"/>
              </a:spcBef>
            </a:pPr>
            <a:r>
              <a:rPr lang="en-US" altLang="zh-CN" dirty="0">
                <a:ea typeface="SimSun" panose="02010600030101010101" pitchFamily="2" charset="-122"/>
              </a:rPr>
              <a:t>Bottleneck: How to automatically generate structures from text data?</a:t>
            </a:r>
          </a:p>
          <a:p>
            <a:pPr lvl="1">
              <a:spcBef>
                <a:spcPts val="500"/>
              </a:spcBef>
            </a:pPr>
            <a:r>
              <a:rPr lang="en-US" altLang="zh-CN" dirty="0">
                <a:ea typeface="SimSun" panose="02010600030101010101" pitchFamily="2" charset="-122"/>
              </a:rPr>
              <a:t>Automated mining of phrases, topics, entities, links and types from text corpora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BFF5FC2-CF39-4EC2-AD66-6CD3712E04F4}"/>
              </a:ext>
            </a:extLst>
          </p:cNvPr>
          <p:cNvGrpSpPr/>
          <p:nvPr/>
        </p:nvGrpSpPr>
        <p:grpSpPr>
          <a:xfrm>
            <a:off x="323147" y="2395377"/>
            <a:ext cx="11131646" cy="4385668"/>
            <a:chOff x="323147" y="2395377"/>
            <a:chExt cx="11131646" cy="4385668"/>
          </a:xfrm>
        </p:grpSpPr>
        <p:pic>
          <p:nvPicPr>
            <p:cNvPr id="40" name="Picture 8" descr="Image result for hierarchies">
              <a:extLst>
                <a:ext uri="{FF2B5EF4-FFF2-40B4-BE49-F238E27FC236}">
                  <a16:creationId xmlns:a16="http://schemas.microsoft.com/office/drawing/2014/main" id="{967F2085-D6B4-4F51-A947-6EFE465DBA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2012" y="5181249"/>
              <a:ext cx="1723079" cy="1160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323147" y="2395377"/>
              <a:ext cx="11131646" cy="4385668"/>
              <a:chOff x="291275" y="2448643"/>
              <a:chExt cx="11131646" cy="438566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60877" y="4967491"/>
                <a:ext cx="1633401" cy="1615352"/>
              </a:xfrm>
              <a:prstGeom prst="rect">
                <a:avLst/>
              </a:prstGeom>
            </p:spPr>
          </p:pic>
          <p:pic>
            <p:nvPicPr>
              <p:cNvPr id="21" name="Picture 20" descr="news.jp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222" y="3195021"/>
                <a:ext cx="1741746" cy="1618106"/>
              </a:xfrm>
              <a:prstGeom prst="rect">
                <a:avLst/>
              </a:prstGeom>
            </p:spPr>
          </p:pic>
          <p:grpSp>
            <p:nvGrpSpPr>
              <p:cNvPr id="2" name="Group 1"/>
              <p:cNvGrpSpPr/>
              <p:nvPr/>
            </p:nvGrpSpPr>
            <p:grpSpPr>
              <a:xfrm>
                <a:off x="3380592" y="4760246"/>
                <a:ext cx="1876196" cy="1640321"/>
                <a:chOff x="3687430" y="5942152"/>
                <a:chExt cx="1495460" cy="1876306"/>
              </a:xfrm>
            </p:grpSpPr>
            <p:pic>
              <p:nvPicPr>
                <p:cNvPr id="53" name="Picture 52" descr="yiokg7riE.png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01564" y="7111209"/>
                  <a:ext cx="170580" cy="378464"/>
                </a:xfrm>
                <a:prstGeom prst="rect">
                  <a:avLst/>
                </a:prstGeom>
              </p:spPr>
            </p:pic>
            <p:pic>
              <p:nvPicPr>
                <p:cNvPr id="54" name="Picture 53" descr="yiokg7riE.png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23223" y="6432009"/>
                  <a:ext cx="170580" cy="378464"/>
                </a:xfrm>
                <a:prstGeom prst="rect">
                  <a:avLst/>
                </a:prstGeom>
              </p:spPr>
            </p:pic>
            <p:pic>
              <p:nvPicPr>
                <p:cNvPr id="55" name="Picture 54" descr="yiokg7riE.png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0785" y="5942152"/>
                  <a:ext cx="170580" cy="378464"/>
                </a:xfrm>
                <a:prstGeom prst="rect">
                  <a:avLst/>
                </a:prstGeom>
              </p:spPr>
            </p:pic>
            <p:pic>
              <p:nvPicPr>
                <p:cNvPr id="56" name="Picture 55" descr="download (2).jpe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87430" y="6135195"/>
                  <a:ext cx="316057" cy="406716"/>
                </a:xfrm>
                <a:prstGeom prst="rect">
                  <a:avLst/>
                </a:prstGeom>
              </p:spPr>
            </p:pic>
            <p:pic>
              <p:nvPicPr>
                <p:cNvPr id="57" name="Picture 56" descr="download (2).jpe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66833" y="6526843"/>
                  <a:ext cx="316057" cy="406716"/>
                </a:xfrm>
                <a:prstGeom prst="rect">
                  <a:avLst/>
                </a:prstGeom>
              </p:spPr>
            </p:pic>
            <p:pic>
              <p:nvPicPr>
                <p:cNvPr id="58" name="Picture 57" descr="download (2).jpe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87430" y="7411742"/>
                  <a:ext cx="316057" cy="406716"/>
                </a:xfrm>
                <a:prstGeom prst="rect">
                  <a:avLst/>
                </a:prstGeom>
              </p:spPr>
            </p:pic>
            <p:pic>
              <p:nvPicPr>
                <p:cNvPr id="59" name="Picture 58" descr="download (2).jpe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08804" y="7082957"/>
                  <a:ext cx="316057" cy="406716"/>
                </a:xfrm>
                <a:prstGeom prst="rect">
                  <a:avLst/>
                </a:prstGeom>
              </p:spPr>
            </p:pic>
            <p:pic>
              <p:nvPicPr>
                <p:cNvPr id="60" name="Picture 59" descr="yiokg7riE.png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38224" y="6704493"/>
                  <a:ext cx="170580" cy="378464"/>
                </a:xfrm>
                <a:prstGeom prst="rect">
                  <a:avLst/>
                </a:prstGeom>
              </p:spPr>
            </p:pic>
            <p:pic>
              <p:nvPicPr>
                <p:cNvPr id="61" name="Picture 60" descr="ie_Clipart_Free.png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564682" y="5980169"/>
                  <a:ext cx="351123" cy="451840"/>
                </a:xfrm>
                <a:prstGeom prst="rect">
                  <a:avLst/>
                </a:prstGeom>
              </p:spPr>
            </p:pic>
            <p:pic>
              <p:nvPicPr>
                <p:cNvPr id="62" name="Picture 61" descr="co_Clipart_Free.png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4420887" y="7366618"/>
                  <a:ext cx="351123" cy="451840"/>
                </a:xfrm>
                <a:prstGeom prst="rect">
                  <a:avLst/>
                </a:prstGeom>
              </p:spPr>
            </p:pic>
            <p:pic>
              <p:nvPicPr>
                <p:cNvPr id="63" name="Picture 62" descr="fr_Clipart_Free.png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750442" y="6816397"/>
                  <a:ext cx="351123" cy="451840"/>
                </a:xfrm>
                <a:prstGeom prst="rect">
                  <a:avLst/>
                </a:prstGeom>
              </p:spPr>
            </p:pic>
          </p:grpSp>
          <p:pic>
            <p:nvPicPr>
              <p:cNvPr id="69" name="Picture 68" descr="spider_web_diagram.gif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00817" y="2728664"/>
                <a:ext cx="2330671" cy="2220520"/>
              </a:xfrm>
              <a:prstGeom prst="rect">
                <a:avLst/>
              </a:prstGeom>
            </p:spPr>
          </p:pic>
          <p:sp>
            <p:nvSpPr>
              <p:cNvPr id="72" name="Right Arrow 71"/>
              <p:cNvSpPr/>
              <p:nvPr/>
            </p:nvSpPr>
            <p:spPr>
              <a:xfrm rot="20352864">
                <a:off x="2489060" y="3334094"/>
                <a:ext cx="608467" cy="485781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Right Arrow 72"/>
              <p:cNvSpPr/>
              <p:nvPr/>
            </p:nvSpPr>
            <p:spPr>
              <a:xfrm rot="1167124">
                <a:off x="5954856" y="3470527"/>
                <a:ext cx="525113" cy="485781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Right Arrow 74"/>
              <p:cNvSpPr/>
              <p:nvPr/>
            </p:nvSpPr>
            <p:spPr>
              <a:xfrm rot="1117103">
                <a:off x="9034460" y="3634915"/>
                <a:ext cx="525113" cy="485781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ight Arrow 79"/>
              <p:cNvSpPr/>
              <p:nvPr/>
            </p:nvSpPr>
            <p:spPr>
              <a:xfrm rot="1167124">
                <a:off x="2522017" y="5176756"/>
                <a:ext cx="525113" cy="485781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pic>
            <p:nvPicPr>
              <p:cNvPr id="81" name="Picture 80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447126" y="2569793"/>
                <a:ext cx="2076396" cy="1021178"/>
              </a:xfrm>
              <a:prstGeom prst="rect">
                <a:avLst/>
              </a:prstGeom>
            </p:spPr>
          </p:pic>
          <p:sp>
            <p:nvSpPr>
              <p:cNvPr id="82" name="Right Arrow 81"/>
              <p:cNvSpPr/>
              <p:nvPr/>
            </p:nvSpPr>
            <p:spPr>
              <a:xfrm rot="20352864">
                <a:off x="6086879" y="4790326"/>
                <a:ext cx="608467" cy="485781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Right Arrow 82"/>
              <p:cNvSpPr/>
              <p:nvPr/>
            </p:nvSpPr>
            <p:spPr>
              <a:xfrm>
                <a:off x="2696529" y="4234465"/>
                <a:ext cx="3577590" cy="263787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3" name="Curved Left Arrow 2"/>
              <p:cNvSpPr/>
              <p:nvPr/>
            </p:nvSpPr>
            <p:spPr>
              <a:xfrm>
                <a:off x="4469364" y="3754227"/>
                <a:ext cx="436622" cy="1148527"/>
              </a:xfrm>
              <a:prstGeom prst="curved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Curved Left Arrow 83"/>
              <p:cNvSpPr/>
              <p:nvPr/>
            </p:nvSpPr>
            <p:spPr>
              <a:xfrm rot="10800000">
                <a:off x="3681018" y="3727041"/>
                <a:ext cx="436622" cy="1148527"/>
              </a:xfrm>
              <a:prstGeom prst="curved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6700188" y="2448643"/>
                <a:ext cx="2137410" cy="38472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>
                    <a:solidFill>
                      <a:srgbClr val="000000"/>
                    </a:solidFill>
                  </a:rPr>
                  <a:t>Heterog</a:t>
                </a:r>
                <a:r>
                  <a:rPr lang="en-US" dirty="0">
                    <a:solidFill>
                      <a:srgbClr val="000000"/>
                    </a:solidFill>
                  </a:rPr>
                  <a:t>. networks</a:t>
                </a: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4868080" y="3472428"/>
                <a:ext cx="947321" cy="38472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</a:rPr>
                  <a:t>Phrases</a:t>
                </a: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2696529" y="6441489"/>
                <a:ext cx="3804288" cy="38472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</a:rPr>
                  <a:t>Typed entities/relations/taxonomies</a:t>
                </a: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556493" y="2810300"/>
                <a:ext cx="1521698" cy="38472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</a:rPr>
                  <a:t>Text Corpus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9875689" y="5515336"/>
                <a:ext cx="1547232" cy="38472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</a:rPr>
                  <a:t>Knowledge </a:t>
                </a: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75689" y="3353658"/>
                <a:ext cx="1336134" cy="2025399"/>
              </a:xfrm>
              <a:prstGeom prst="rect">
                <a:avLst/>
              </a:prstGeom>
            </p:spPr>
          </p:pic>
          <p:pic>
            <p:nvPicPr>
              <p:cNvPr id="85" name="Picture 84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4326" y="5173461"/>
                <a:ext cx="1613241" cy="1479623"/>
              </a:xfrm>
              <a:prstGeom prst="rect">
                <a:avLst/>
              </a:prstGeom>
            </p:spPr>
          </p:pic>
          <p:sp>
            <p:nvSpPr>
              <p:cNvPr id="92" name="TextBox 91"/>
              <p:cNvSpPr txBox="1"/>
              <p:nvPr/>
            </p:nvSpPr>
            <p:spPr>
              <a:xfrm>
                <a:off x="291275" y="6134981"/>
                <a:ext cx="1299732" cy="38472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</a:rPr>
                  <a:t>General KB</a:t>
                </a:r>
              </a:p>
            </p:txBody>
          </p:sp>
          <p:sp>
            <p:nvSpPr>
              <p:cNvPr id="90" name="Plus 89"/>
              <p:cNvSpPr/>
              <p:nvPr/>
            </p:nvSpPr>
            <p:spPr>
              <a:xfrm>
                <a:off x="1087983" y="4756120"/>
                <a:ext cx="458718" cy="506367"/>
              </a:xfrm>
              <a:prstGeom prst="mathPlus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823527" y="6449590"/>
                <a:ext cx="2799852" cy="38472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</a:rPr>
                  <a:t>Multi-dimensional Cubes</a:t>
                </a:r>
              </a:p>
            </p:txBody>
          </p:sp>
          <p:sp>
            <p:nvSpPr>
              <p:cNvPr id="37" name="Right Arrow 36"/>
              <p:cNvSpPr/>
              <p:nvPr/>
            </p:nvSpPr>
            <p:spPr>
              <a:xfrm rot="19741956">
                <a:off x="9080106" y="4848218"/>
                <a:ext cx="525113" cy="485781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261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88335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b="1" dirty="0"/>
              <a:t>Coherence of Topics: Comparison of Strategies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53146" y="5564782"/>
            <a:ext cx="11094721" cy="1105988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en-US" sz="2400" dirty="0"/>
              <a:t>Strategy 1: Generate bag-of-words → generate sequence of tokens</a:t>
            </a:r>
          </a:p>
          <a:p>
            <a:pPr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en-US" sz="2400" dirty="0"/>
              <a:t>Strategy 2: Post bag-of-words model inference, visualize topics with n-grams</a:t>
            </a:r>
          </a:p>
          <a:p>
            <a:pPr>
              <a:spcBef>
                <a:spcPts val="600"/>
              </a:spcBef>
              <a:buFont typeface="Wingdings" pitchFamily="2" charset="2"/>
              <a:buChar char="q"/>
              <a:defRPr/>
            </a:pPr>
            <a:r>
              <a:rPr lang="en-US" sz="2400" dirty="0"/>
              <a:t>Strategy 3: Prior bag-of-words model inference, mine phrases and impose to the bag-of-words model </a:t>
            </a:r>
          </a:p>
        </p:txBody>
      </p:sp>
      <p:pic>
        <p:nvPicPr>
          <p:cNvPr id="6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3" r="33141" b="12186"/>
          <a:stretch>
            <a:fillRect/>
          </a:stretch>
        </p:blipFill>
        <p:spPr bwMode="auto">
          <a:xfrm>
            <a:off x="2135717" y="1023241"/>
            <a:ext cx="8024283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7"/>
          <p:cNvSpPr>
            <a:spLocks noChangeArrowheads="1"/>
          </p:cNvSpPr>
          <p:nvPr/>
        </p:nvSpPr>
        <p:spPr bwMode="auto">
          <a:xfrm>
            <a:off x="1775097" y="5109451"/>
            <a:ext cx="8641806" cy="461963"/>
          </a:xfrm>
          <a:prstGeom prst="rect">
            <a:avLst/>
          </a:prstGeom>
          <a:solidFill>
            <a:srgbClr val="FAE2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0000"/>
                </a:solidFill>
              </a:rPr>
              <a:t>Coherence measured by z-score: strategy 3 &gt; strategy 2 &gt; strategy 1</a:t>
            </a:r>
          </a:p>
        </p:txBody>
      </p:sp>
    </p:spTree>
    <p:extLst>
      <p:ext uri="{BB962C8B-B14F-4D97-AF65-F5344CB8AC3E}">
        <p14:creationId xmlns:p14="http://schemas.microsoft.com/office/powerpoint/2010/main" val="27956911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8991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b="1" dirty="0"/>
              <a:t>Phrase Intrusion: Comparison of Strategies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37" y="1260565"/>
            <a:ext cx="985520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1706880" y="5534293"/>
            <a:ext cx="8534400" cy="830263"/>
          </a:xfrm>
          <a:prstGeom prst="rect">
            <a:avLst/>
          </a:prstGeom>
          <a:solidFill>
            <a:srgbClr val="FAE2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0000"/>
                </a:solidFill>
              </a:rPr>
              <a:t>Phrase intrusion measured by average number of correct answers: strategy 3 &gt; strategy 2 &gt; strategy 1</a:t>
            </a:r>
          </a:p>
        </p:txBody>
      </p:sp>
    </p:spTree>
    <p:extLst>
      <p:ext uri="{BB962C8B-B14F-4D97-AF65-F5344CB8AC3E}">
        <p14:creationId xmlns:p14="http://schemas.microsoft.com/office/powerpoint/2010/main" val="1144381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8991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b="1" dirty="0"/>
              <a:t>Phrase Quality: Comparison of Strategies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1295400"/>
            <a:ext cx="9042400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2032000" y="5715001"/>
            <a:ext cx="8026400" cy="830263"/>
          </a:xfrm>
          <a:prstGeom prst="rect">
            <a:avLst/>
          </a:prstGeom>
          <a:solidFill>
            <a:srgbClr val="FAE2F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0000"/>
                </a:solidFill>
              </a:rPr>
              <a:t>Phrase quality measured by z-score: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0000"/>
                </a:solidFill>
              </a:rPr>
              <a:t>strategy 3 &gt; strategy 2 &gt; strategy 1</a:t>
            </a:r>
          </a:p>
        </p:txBody>
      </p:sp>
    </p:spTree>
    <p:extLst>
      <p:ext uri="{BB962C8B-B14F-4D97-AF65-F5344CB8AC3E}">
        <p14:creationId xmlns:p14="http://schemas.microsoft.com/office/powerpoint/2010/main" val="31616193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Difficulties: Comparison to Super/Sub-sequences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Frequency ratio between an n-gram phrase and its two (n-1)-gram phrases</a:t>
            </a:r>
          </a:p>
          <a:p>
            <a:r>
              <a:rPr lang="en-US" sz="2400" dirty="0"/>
              <a:t>Example</a:t>
            </a:r>
          </a:p>
          <a:p>
            <a:pPr lvl="1"/>
            <a:r>
              <a:rPr lang="en-US" sz="2400" b="1" dirty="0"/>
              <a:t>Pre-confidence</a:t>
            </a:r>
            <a:r>
              <a:rPr lang="en-US" sz="2400" dirty="0"/>
              <a:t> of </a:t>
            </a:r>
            <a:r>
              <a:rPr lang="en-US" sz="2400" i="1" dirty="0"/>
              <a:t>San Antonio</a:t>
            </a:r>
            <a:r>
              <a:rPr lang="en-US" sz="2400" dirty="0"/>
              <a:t>: 2385 / 14585 </a:t>
            </a:r>
          </a:p>
          <a:p>
            <a:pPr lvl="1"/>
            <a:r>
              <a:rPr lang="en-US" sz="2400" b="1" dirty="0"/>
              <a:t>Post-confidence</a:t>
            </a:r>
            <a:r>
              <a:rPr lang="en-US" sz="2400" dirty="0"/>
              <a:t> of </a:t>
            </a:r>
            <a:r>
              <a:rPr lang="en-US" sz="2400" i="1" dirty="0"/>
              <a:t>San Antonio</a:t>
            </a:r>
            <a:r>
              <a:rPr lang="en-US" sz="2400" dirty="0"/>
              <a:t>: 2385 / 2855</a:t>
            </a:r>
          </a:p>
          <a:p>
            <a:pPr lvl="1"/>
            <a:r>
              <a:rPr lang="en-US" sz="2400" dirty="0"/>
              <a:t>Expand/terminate based on thresholds</a:t>
            </a:r>
          </a:p>
          <a:p>
            <a:r>
              <a:rPr lang="en-US" sz="2400" dirty="0"/>
              <a:t>Assumption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Counter-example</a:t>
            </a:r>
          </a:p>
          <a:p>
            <a:pPr lvl="1"/>
            <a:r>
              <a:rPr lang="en-US" sz="2400" dirty="0"/>
              <a:t>“</a:t>
            </a:r>
            <a:r>
              <a:rPr lang="en-US" sz="2400" i="1" dirty="0"/>
              <a:t>relational database system</a:t>
            </a:r>
            <a:r>
              <a:rPr lang="en-US" sz="2400" dirty="0"/>
              <a:t>” is a quality phrase </a:t>
            </a:r>
          </a:p>
          <a:p>
            <a:pPr lvl="1"/>
            <a:r>
              <a:rPr lang="en-US" sz="2400" dirty="0"/>
              <a:t>Both “</a:t>
            </a:r>
            <a:r>
              <a:rPr lang="en-US" sz="2400" i="1" dirty="0"/>
              <a:t>relational database</a:t>
            </a:r>
            <a:r>
              <a:rPr lang="en-US" sz="2400" dirty="0"/>
              <a:t>” and “</a:t>
            </a:r>
            <a:r>
              <a:rPr lang="en-US" sz="2400" i="1" dirty="0"/>
              <a:t>database system</a:t>
            </a:r>
            <a:r>
              <a:rPr lang="en-US" sz="2400" dirty="0"/>
              <a:t>” can be quality phrases</a:t>
            </a:r>
          </a:p>
          <a:p>
            <a:endParaRPr lang="en-US" sz="2400" dirty="0"/>
          </a:p>
          <a:p>
            <a:pPr lvl="1"/>
            <a:endParaRPr lang="en-US" sz="2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1324167"/>
              </p:ext>
            </p:extLst>
          </p:nvPr>
        </p:nvGraphicFramePr>
        <p:xfrm>
          <a:off x="7142913" y="1693514"/>
          <a:ext cx="3181817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4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6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4012">
                <a:tc>
                  <a:txBody>
                    <a:bodyPr/>
                    <a:lstStyle/>
                    <a:p>
                      <a:r>
                        <a:rPr lang="en-US" dirty="0"/>
                        <a:t>Phrase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Raw frequency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14585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Antonio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/>
                        <a:t>2855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San Antonio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/>
                        <a:t>2385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85607BDD-3C88-40FC-9360-B2C129098F30}"/>
              </a:ext>
            </a:extLst>
          </p:cNvPr>
          <p:cNvGrpSpPr/>
          <p:nvPr/>
        </p:nvGrpSpPr>
        <p:grpSpPr>
          <a:xfrm>
            <a:off x="3464124" y="3360719"/>
            <a:ext cx="5635488" cy="2190604"/>
            <a:chOff x="4037016" y="1350944"/>
            <a:chExt cx="5635488" cy="219060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413EADF-E14D-4C15-A6C0-859D4B16C45D}"/>
                </a:ext>
              </a:extLst>
            </p:cNvPr>
            <p:cNvSpPr txBox="1"/>
            <p:nvPr/>
          </p:nvSpPr>
          <p:spPr>
            <a:xfrm>
              <a:off x="4037017" y="1350944"/>
              <a:ext cx="277329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An n-gram quality phrase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207004D-E5CA-41A0-A901-99DF6346D0F9}"/>
                </a:ext>
              </a:extLst>
            </p:cNvPr>
            <p:cNvGrpSpPr/>
            <p:nvPr/>
          </p:nvGrpSpPr>
          <p:grpSpPr>
            <a:xfrm>
              <a:off x="4037016" y="1666858"/>
              <a:ext cx="5635488" cy="1874690"/>
              <a:chOff x="4037016" y="1666858"/>
              <a:chExt cx="5635488" cy="187469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B62C40E-C7CC-436F-8D09-1C11B49520F5}"/>
                  </a:ext>
                </a:extLst>
              </p:cNvPr>
              <p:cNvSpPr/>
              <p:nvPr/>
            </p:nvSpPr>
            <p:spPr>
              <a:xfrm>
                <a:off x="4238416" y="2083640"/>
                <a:ext cx="480060" cy="48006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BF88B8B-022A-4830-9CD4-E669921F003E}"/>
                  </a:ext>
                </a:extLst>
              </p:cNvPr>
              <p:cNvSpPr/>
              <p:nvPr/>
            </p:nvSpPr>
            <p:spPr>
              <a:xfrm>
                <a:off x="4718476" y="2083640"/>
                <a:ext cx="480060" cy="48006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41221ED-C187-468B-A123-4A8647009884}"/>
                  </a:ext>
                </a:extLst>
              </p:cNvPr>
              <p:cNvSpPr/>
              <p:nvPr/>
            </p:nvSpPr>
            <p:spPr>
              <a:xfrm>
                <a:off x="5198536" y="2083640"/>
                <a:ext cx="480060" cy="48006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F65F2A3-7EFD-4401-BCEA-C3CA028956C3}"/>
                  </a:ext>
                </a:extLst>
              </p:cNvPr>
              <p:cNvSpPr/>
              <p:nvPr/>
            </p:nvSpPr>
            <p:spPr>
              <a:xfrm>
                <a:off x="5678596" y="2083640"/>
                <a:ext cx="480060" cy="48006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F6922A8-9C7D-4348-B502-4F754FE9A56B}"/>
                  </a:ext>
                </a:extLst>
              </p:cNvPr>
              <p:cNvSpPr/>
              <p:nvPr/>
            </p:nvSpPr>
            <p:spPr>
              <a:xfrm>
                <a:off x="6158656" y="2083640"/>
                <a:ext cx="480060" cy="480060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ight Brace 13">
                <a:extLst>
                  <a:ext uri="{FF2B5EF4-FFF2-40B4-BE49-F238E27FC236}">
                    <a16:creationId xmlns:a16="http://schemas.microsoft.com/office/drawing/2014/main" id="{99973564-AC71-441A-9C77-442DEF928A9C}"/>
                  </a:ext>
                </a:extLst>
              </p:cNvPr>
              <p:cNvSpPr/>
              <p:nvPr/>
            </p:nvSpPr>
            <p:spPr>
              <a:xfrm rot="5400000">
                <a:off x="5072490" y="2029069"/>
                <a:ext cx="204781" cy="1543917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ight Brace 14">
                <a:extLst>
                  <a:ext uri="{FF2B5EF4-FFF2-40B4-BE49-F238E27FC236}">
                    <a16:creationId xmlns:a16="http://schemas.microsoft.com/office/drawing/2014/main" id="{6E8FD863-7606-4BE2-9EC9-010E39C9D547}"/>
                  </a:ext>
                </a:extLst>
              </p:cNvPr>
              <p:cNvSpPr/>
              <p:nvPr/>
            </p:nvSpPr>
            <p:spPr>
              <a:xfrm rot="5400000">
                <a:off x="5649199" y="2310915"/>
                <a:ext cx="204781" cy="1543917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ight Brace 15">
                <a:extLst>
                  <a:ext uri="{FF2B5EF4-FFF2-40B4-BE49-F238E27FC236}">
                    <a16:creationId xmlns:a16="http://schemas.microsoft.com/office/drawing/2014/main" id="{FE0BA2B0-9048-4C60-BB2E-EB46B5C1DE1B}"/>
                  </a:ext>
                </a:extLst>
              </p:cNvPr>
              <p:cNvSpPr/>
              <p:nvPr/>
            </p:nvSpPr>
            <p:spPr>
              <a:xfrm rot="16200000">
                <a:off x="5233769" y="911538"/>
                <a:ext cx="339719" cy="1850359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1A609EC-AD52-4119-B962-EE657C619DF8}"/>
                  </a:ext>
                </a:extLst>
              </p:cNvPr>
              <p:cNvSpPr txBox="1"/>
              <p:nvPr/>
            </p:nvSpPr>
            <p:spPr>
              <a:xfrm>
                <a:off x="4037016" y="3156827"/>
                <a:ext cx="2986266" cy="384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Two (n-1</a:t>
                </a:r>
                <a:r>
                  <a:rPr lang="en-US" dirty="0"/>
                  <a:t>)-</a:t>
                </a:r>
                <a:r>
                  <a:rPr lang="en-US"/>
                  <a:t>gram sub-phrases</a:t>
                </a:r>
                <a:endParaRPr lang="en-US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8DFEA2B-8E49-4BF8-9442-FBA34A04C5E4}"/>
                  </a:ext>
                </a:extLst>
              </p:cNvPr>
              <p:cNvSpPr txBox="1"/>
              <p:nvPr/>
            </p:nvSpPr>
            <p:spPr>
              <a:xfrm>
                <a:off x="8044749" y="2501554"/>
                <a:ext cx="1627755" cy="969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At least one of them is not a quality phrase</a:t>
                </a:r>
              </a:p>
            </p:txBody>
          </p:sp>
          <p:sp>
            <p:nvSpPr>
              <p:cNvPr id="19" name="右箭头 9">
                <a:extLst>
                  <a:ext uri="{FF2B5EF4-FFF2-40B4-BE49-F238E27FC236}">
                    <a16:creationId xmlns:a16="http://schemas.microsoft.com/office/drawing/2014/main" id="{59D460D7-C3FA-440F-8482-3BC90904EFEB}"/>
                  </a:ext>
                </a:extLst>
              </p:cNvPr>
              <p:cNvSpPr/>
              <p:nvPr/>
            </p:nvSpPr>
            <p:spPr>
              <a:xfrm>
                <a:off x="6900768" y="2724273"/>
                <a:ext cx="937660" cy="466826"/>
              </a:xfrm>
              <a:prstGeom prst="rightArrow">
                <a:avLst/>
              </a:prstGeom>
              <a:solidFill>
                <a:srgbClr val="FF8837"/>
              </a:solidFill>
              <a:ln>
                <a:solidFill>
                  <a:srgbClr val="FF88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77399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3946" y="1260719"/>
            <a:ext cx="11406908" cy="2168282"/>
          </a:xfrm>
        </p:spPr>
        <p:txBody>
          <a:bodyPr>
            <a:normAutofit/>
          </a:bodyPr>
          <a:lstStyle/>
          <a:p>
            <a:pPr marL="547688">
              <a:spcAft>
                <a:spcPts val="300"/>
              </a:spcAft>
              <a:defRPr/>
            </a:pPr>
            <a:r>
              <a:rPr lang="en-US" altLang="zh-CN" sz="2400" dirty="0"/>
              <a:t>The thresholds should be carefully chosen</a:t>
            </a:r>
          </a:p>
          <a:p>
            <a:pPr marL="547688">
              <a:spcAft>
                <a:spcPts val="300"/>
              </a:spcAft>
              <a:defRPr/>
            </a:pPr>
            <a:r>
              <a:rPr lang="en-US" altLang="zh-CN" sz="2400" dirty="0"/>
              <a:t>Only consider a subset of quality phrase requirements</a:t>
            </a:r>
          </a:p>
          <a:p>
            <a:pPr marL="547688">
              <a:spcAft>
                <a:spcPts val="300"/>
              </a:spcAft>
              <a:defRPr/>
            </a:pPr>
            <a:r>
              <a:rPr lang="en-US" altLang="zh-CN" sz="2400" dirty="0"/>
              <a:t>Combining different signals in an unsupervised manner is difficult</a:t>
            </a:r>
          </a:p>
          <a:p>
            <a:pPr marL="1004888" lvl="1">
              <a:spcAft>
                <a:spcPts val="300"/>
              </a:spcAft>
              <a:defRPr/>
            </a:pPr>
            <a:r>
              <a:rPr lang="en-US" altLang="zh-CN" sz="2400" b="1" dirty="0"/>
              <a:t>Introducing some supervision may help</a:t>
            </a:r>
            <a:r>
              <a:rPr lang="en-US" altLang="zh-CN" sz="2400" dirty="0"/>
              <a:t>!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0985" y="221676"/>
            <a:ext cx="11369963" cy="738909"/>
          </a:xfrm>
          <a:prstGeom prst="rect">
            <a:avLst/>
          </a:prstGeom>
        </p:spPr>
        <p:txBody>
          <a:bodyPr vert="horz" lIns="91436" tIns="45718" rIns="91436" bIns="45718" rtlCol="0" anchor="b">
            <a:normAutofit/>
          </a:bodyPr>
          <a:lstStyle>
            <a:lvl1pPr marL="0" algn="ctr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1" baseline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  <a:ea typeface="+mj-ea"/>
                <a:cs typeface="+mj-cs"/>
              </a:defRPr>
            </a:lvl1pPr>
          </a:lstStyle>
          <a:p>
            <a:r>
              <a:rPr lang="en-US" altLang="zh-CN" dirty="0"/>
              <a:t>Limitations of Statistical Signals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2895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4725" y="145937"/>
            <a:ext cx="12488779" cy="738909"/>
          </a:xfrm>
        </p:spPr>
        <p:txBody>
          <a:bodyPr>
            <a:normAutofit/>
          </a:bodyPr>
          <a:lstStyle/>
          <a:p>
            <a:pPr defTabSz="1219110"/>
            <a:r>
              <a:rPr lang="en-US" altLang="zh-CN" b="1" dirty="0">
                <a:ea typeface="SimSun" panose="02010600030101010101" pitchFamily="2" charset="-122"/>
              </a:rPr>
              <a:t>Outline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455" y="1142270"/>
            <a:ext cx="10368391" cy="5569793"/>
          </a:xfrm>
        </p:spPr>
        <p:txBody>
          <a:bodyPr/>
          <a:lstStyle/>
          <a:p>
            <a:pPr defTabSz="1219110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</a:rPr>
              <a:t>Why Mining Structures from Massive Text Data</a:t>
            </a:r>
            <a:r>
              <a:rPr lang="en-US" altLang="zh-CN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en-US" kern="0" dirty="0"/>
              <a:t>Text Preprocessing</a:t>
            </a:r>
          </a:p>
          <a:p>
            <a:pPr>
              <a:lnSpc>
                <a:spcPct val="150000"/>
              </a:lnSpc>
            </a:pPr>
            <a:r>
              <a:rPr lang="en-US" kern="0" dirty="0"/>
              <a:t>Mining Quality Phrases: Motivation and Families of Methods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Supervised Approach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Unsupervised Approach (</a:t>
            </a:r>
            <a:r>
              <a:rPr lang="en-US" kern="0" dirty="0" err="1"/>
              <a:t>ToPMine</a:t>
            </a:r>
            <a:r>
              <a:rPr lang="en-US" kern="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Weakly Supervised Approach (</a:t>
            </a:r>
            <a:r>
              <a:rPr lang="en-US" kern="0" dirty="0" err="1"/>
              <a:t>SegPhrase</a:t>
            </a:r>
            <a:r>
              <a:rPr lang="en-US" kern="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Distantly Supervised Approach (</a:t>
            </a:r>
            <a:r>
              <a:rPr lang="en-US" kern="0" dirty="0" err="1"/>
              <a:t>AutoPhrase</a:t>
            </a:r>
            <a:r>
              <a:rPr lang="en-US" kern="0" dirty="0"/>
              <a:t>)</a:t>
            </a:r>
          </a:p>
          <a:p>
            <a:pPr>
              <a:lnSpc>
                <a:spcPct val="150000"/>
              </a:lnSpc>
            </a:pPr>
            <a:r>
              <a:rPr lang="en-US" kern="0" dirty="0"/>
              <a:t>Summary</a:t>
            </a: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 rot="9129169">
            <a:off x="7370316" y="4774310"/>
            <a:ext cx="3810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10800000"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4F81BD">
                      <a:tint val="66000"/>
                      <a:satMod val="160000"/>
                    </a:srgbClr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14332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1055535"/>
          </a:xfrm>
        </p:spPr>
        <p:txBody>
          <a:bodyPr>
            <a:noAutofit/>
          </a:bodyPr>
          <a:lstStyle/>
          <a:p>
            <a:r>
              <a:rPr lang="en-US" altLang="zh-CN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Phrase Mining:  From Raw Corpus </a:t>
            </a:r>
            <a:br>
              <a:rPr lang="en-US" altLang="zh-CN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altLang="zh-CN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 Quality Phrases and Segmented Corpus</a:t>
            </a:r>
            <a:endParaRPr lang="en-US" alt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78456" y="5480196"/>
            <a:ext cx="877994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178"/>
            <a:r>
              <a:rPr lang="en-US" sz="1800" dirty="0">
                <a:solidFill>
                  <a:srgbClr val="000000"/>
                </a:solidFill>
              </a:rPr>
              <a:t>TOPMINE:  A. El-</a:t>
            </a:r>
            <a:r>
              <a:rPr lang="en-US" sz="1800" dirty="0" err="1">
                <a:solidFill>
                  <a:srgbClr val="000000"/>
                </a:solidFill>
              </a:rPr>
              <a:t>Kishky</a:t>
            </a:r>
            <a:r>
              <a:rPr lang="en-US" sz="1800" dirty="0">
                <a:solidFill>
                  <a:srgbClr val="000000"/>
                </a:solidFill>
              </a:rPr>
              <a:t>, et al., </a:t>
            </a:r>
            <a:r>
              <a:rPr lang="en-US" altLang="zh-CN" sz="1800" dirty="0">
                <a:solidFill>
                  <a:srgbClr val="000000"/>
                </a:solidFill>
              </a:rPr>
              <a:t>Scalable Topical Phrase Mining from Text Corpora”, in VLDB’15</a:t>
            </a:r>
            <a:endParaRPr lang="en-US" sz="1800" dirty="0">
              <a:solidFill>
                <a:srgbClr val="00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69168" y="1131736"/>
            <a:ext cx="10748866" cy="4291912"/>
            <a:chOff x="1028308" y="1717992"/>
            <a:chExt cx="9551949" cy="3929636"/>
          </a:xfrm>
        </p:grpSpPr>
        <p:pic>
          <p:nvPicPr>
            <p:cNvPr id="4" name="Picture 19" descr="Untitled.pd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38" t="27533" r="7860" b="28090"/>
            <a:stretch/>
          </p:blipFill>
          <p:spPr>
            <a:xfrm>
              <a:off x="3559198" y="2241614"/>
              <a:ext cx="3413339" cy="150093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362299" y="2071001"/>
              <a:ext cx="3217958" cy="6264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altLang="zh-CN" sz="1400" b="1" dirty="0">
                  <a:solidFill>
                    <a:prstClr val="black"/>
                  </a:solidFill>
                </a:rPr>
                <a:t>Document</a:t>
              </a:r>
              <a:r>
                <a:rPr lang="zh-CN" altLang="en-US" sz="1400" b="1" dirty="0">
                  <a:solidFill>
                    <a:prstClr val="black"/>
                  </a:solidFill>
                </a:rPr>
                <a:t> </a:t>
              </a:r>
              <a:r>
                <a:rPr lang="en-US" altLang="zh-CN" sz="1400" b="1" dirty="0">
                  <a:solidFill>
                    <a:prstClr val="black"/>
                  </a:solidFill>
                </a:rPr>
                <a:t>1</a:t>
              </a:r>
              <a:endParaRPr lang="en-US" sz="1400" b="1" dirty="0">
                <a:solidFill>
                  <a:prstClr val="black"/>
                </a:solidFill>
              </a:endParaRPr>
            </a:p>
            <a:p>
              <a:pPr defTabSz="914400"/>
              <a:r>
                <a:rPr lang="en-US" sz="1200" dirty="0">
                  <a:solidFill>
                    <a:srgbClr val="CC0000"/>
                  </a:solidFill>
                </a:rPr>
                <a:t>Citation recommendation </a:t>
              </a:r>
              <a:r>
                <a:rPr lang="en-US" sz="1200" dirty="0">
                  <a:solidFill>
                    <a:prstClr val="black"/>
                  </a:solidFill>
                </a:rPr>
                <a:t>is an interesting but challenging research problem </a:t>
              </a:r>
              <a:r>
                <a:rPr lang="en-US" altLang="zh-CN" sz="1200" dirty="0">
                  <a:solidFill>
                    <a:prstClr val="black"/>
                  </a:solidFill>
                </a:rPr>
                <a:t>in </a:t>
              </a:r>
              <a:r>
                <a:rPr lang="en-US" altLang="zh-CN" sz="1200" dirty="0">
                  <a:solidFill>
                    <a:srgbClr val="CC0000"/>
                  </a:solidFill>
                </a:rPr>
                <a:t>data mining </a:t>
              </a:r>
              <a:r>
                <a:rPr lang="en-US" altLang="zh-CN" sz="1200" dirty="0">
                  <a:solidFill>
                    <a:prstClr val="black"/>
                  </a:solidFill>
                </a:rPr>
                <a:t>area</a:t>
              </a:r>
              <a:r>
                <a:rPr lang="en-US" sz="1200" dirty="0">
                  <a:solidFill>
                    <a:prstClr val="black"/>
                  </a:solidFill>
                </a:rPr>
                <a:t>. </a:t>
              </a:r>
            </a:p>
          </p:txBody>
        </p: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4188" y="2373463"/>
              <a:ext cx="1382466" cy="1440837"/>
            </a:xfrm>
            <a:prstGeom prst="rect">
              <a:avLst/>
            </a:prstGeom>
          </p:spPr>
        </p:pic>
        <p:sp>
          <p:nvSpPr>
            <p:cNvPr id="8" name="Down Arrow 7"/>
            <p:cNvSpPr/>
            <p:nvPr/>
          </p:nvSpPr>
          <p:spPr>
            <a:xfrm rot="16200000">
              <a:off x="4051479" y="4481344"/>
              <a:ext cx="315253" cy="602702"/>
            </a:xfrm>
            <a:prstGeom prst="downArrow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362300" y="2741975"/>
              <a:ext cx="3217957" cy="797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altLang="zh-CN" sz="1400" b="1" dirty="0">
                  <a:solidFill>
                    <a:prstClr val="black"/>
                  </a:solidFill>
                </a:rPr>
                <a:t>Document</a:t>
              </a:r>
              <a:r>
                <a:rPr lang="zh-CN" altLang="en-US" sz="1400" b="1" dirty="0">
                  <a:solidFill>
                    <a:prstClr val="black"/>
                  </a:solidFill>
                </a:rPr>
                <a:t> </a:t>
              </a:r>
              <a:r>
                <a:rPr lang="en-US" altLang="zh-CN" sz="1400" b="1" dirty="0">
                  <a:solidFill>
                    <a:prstClr val="black"/>
                  </a:solidFill>
                </a:rPr>
                <a:t>2</a:t>
              </a:r>
            </a:p>
            <a:p>
              <a:pPr defTabSz="914400"/>
              <a:r>
                <a:rPr lang="en-US" sz="1200" dirty="0">
                  <a:solidFill>
                    <a:prstClr val="black"/>
                  </a:solidFill>
                </a:rPr>
                <a:t>In this study, we investigate the problem in the context of </a:t>
              </a:r>
              <a:r>
                <a:rPr lang="en-US" sz="1200" dirty="0">
                  <a:solidFill>
                    <a:srgbClr val="CC0000"/>
                  </a:solidFill>
                </a:rPr>
                <a:t>heterogeneous information networks </a:t>
              </a:r>
              <a:r>
                <a:rPr lang="en-US" sz="1200" dirty="0">
                  <a:solidFill>
                    <a:prstClr val="black"/>
                  </a:solidFill>
                </a:rPr>
                <a:t>using </a:t>
              </a:r>
              <a:r>
                <a:rPr lang="en-US" sz="1200" dirty="0">
                  <a:solidFill>
                    <a:srgbClr val="CC0000"/>
                  </a:solidFill>
                </a:rPr>
                <a:t>data mining </a:t>
              </a:r>
              <a:r>
                <a:rPr lang="en-US" sz="1200" dirty="0">
                  <a:solidFill>
                    <a:prstClr val="black"/>
                  </a:solidFill>
                </a:rPr>
                <a:t>technique.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17740" y="4976681"/>
              <a:ext cx="17901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2000" b="1" dirty="0">
                  <a:solidFill>
                    <a:srgbClr val="FF0000"/>
                  </a:solidFill>
                </a:rPr>
                <a:t>Phrase</a:t>
              </a:r>
              <a:r>
                <a:rPr lang="zh-CN" altLang="en-US" sz="2000" b="1" dirty="0">
                  <a:solidFill>
                    <a:srgbClr val="FF0000"/>
                  </a:solidFill>
                </a:rPr>
                <a:t> </a:t>
              </a:r>
              <a:r>
                <a:rPr lang="en-US" altLang="zh-CN" sz="2000" b="1" dirty="0">
                  <a:solidFill>
                    <a:srgbClr val="FF0000"/>
                  </a:solidFill>
                </a:rPr>
                <a:t>Mining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62300" y="3573910"/>
              <a:ext cx="3217957" cy="797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altLang="zh-CN" sz="1400" b="1" dirty="0">
                  <a:solidFill>
                    <a:prstClr val="black"/>
                  </a:solidFill>
                </a:rPr>
                <a:t>Document</a:t>
              </a:r>
              <a:r>
                <a:rPr lang="zh-CN" altLang="en-US" sz="1400" b="1" dirty="0">
                  <a:solidFill>
                    <a:prstClr val="black"/>
                  </a:solidFill>
                </a:rPr>
                <a:t> </a:t>
              </a:r>
              <a:r>
                <a:rPr lang="en-US" altLang="zh-CN" sz="1400" b="1" dirty="0">
                  <a:solidFill>
                    <a:prstClr val="black"/>
                  </a:solidFill>
                </a:rPr>
                <a:t>3</a:t>
              </a:r>
            </a:p>
            <a:p>
              <a:pPr defTabSz="914400"/>
              <a:r>
                <a:rPr lang="en-US" sz="1200" dirty="0">
                  <a:solidFill>
                    <a:srgbClr val="CC0000"/>
                  </a:solidFill>
                </a:rPr>
                <a:t>Principal Component Analysis </a:t>
              </a:r>
              <a:r>
                <a:rPr lang="en-US" sz="1200" dirty="0">
                  <a:solidFill>
                    <a:prstClr val="black"/>
                  </a:solidFill>
                </a:rPr>
                <a:t>is a </a:t>
              </a:r>
              <a:r>
                <a:rPr lang="en-US" sz="1200" dirty="0">
                  <a:solidFill>
                    <a:srgbClr val="CC0000"/>
                  </a:solidFill>
                </a:rPr>
                <a:t>linear dimensionality reduction</a:t>
              </a:r>
              <a:r>
                <a:rPr lang="en-US" sz="1200" dirty="0">
                  <a:solidFill>
                    <a:srgbClr val="C0504D"/>
                  </a:solidFill>
                </a:rPr>
                <a:t> </a:t>
              </a:r>
              <a:r>
                <a:rPr lang="en-US" sz="1200" dirty="0">
                  <a:solidFill>
                    <a:prstClr val="black"/>
                  </a:solidFill>
                </a:rPr>
                <a:t>technique</a:t>
              </a:r>
              <a:r>
                <a:rPr lang="zh-CN" altLang="en-US" sz="1200" dirty="0">
                  <a:solidFill>
                    <a:prstClr val="black"/>
                  </a:solidFill>
                </a:rPr>
                <a:t> </a:t>
              </a:r>
              <a:r>
                <a:rPr lang="en-US" altLang="zh-CN" sz="1200" dirty="0">
                  <a:solidFill>
                    <a:prstClr val="black"/>
                  </a:solidFill>
                </a:rPr>
                <a:t>commonly</a:t>
              </a:r>
              <a:r>
                <a:rPr lang="zh-CN" altLang="en-US" sz="1200" dirty="0">
                  <a:solidFill>
                    <a:prstClr val="black"/>
                  </a:solidFill>
                </a:rPr>
                <a:t> </a:t>
              </a:r>
              <a:r>
                <a:rPr lang="en-US" altLang="zh-CN" sz="1200" dirty="0">
                  <a:solidFill>
                    <a:prstClr val="black"/>
                  </a:solidFill>
                </a:rPr>
                <a:t>used</a:t>
              </a:r>
              <a:r>
                <a:rPr lang="zh-CN" altLang="en-US" sz="1200" dirty="0">
                  <a:solidFill>
                    <a:prstClr val="black"/>
                  </a:solidFill>
                </a:rPr>
                <a:t> </a:t>
              </a:r>
              <a:r>
                <a:rPr lang="en-US" altLang="zh-CN" sz="1200" dirty="0">
                  <a:solidFill>
                    <a:prstClr val="black"/>
                  </a:solidFill>
                </a:rPr>
                <a:t>in</a:t>
              </a:r>
              <a:r>
                <a:rPr lang="zh-CN" altLang="en-US" sz="1200" dirty="0">
                  <a:solidFill>
                    <a:prstClr val="black"/>
                  </a:solidFill>
                </a:rPr>
                <a:t> </a:t>
              </a:r>
              <a:r>
                <a:rPr lang="en-US" altLang="zh-CN" sz="1200" dirty="0">
                  <a:solidFill>
                    <a:srgbClr val="CC0000"/>
                  </a:solidFill>
                </a:rPr>
                <a:t>machine</a:t>
              </a:r>
              <a:r>
                <a:rPr lang="zh-CN" altLang="en-US" sz="1200" dirty="0">
                  <a:solidFill>
                    <a:srgbClr val="CC0000"/>
                  </a:solidFill>
                </a:rPr>
                <a:t> </a:t>
              </a:r>
              <a:r>
                <a:rPr lang="en-US" altLang="zh-CN" sz="1200" dirty="0">
                  <a:solidFill>
                    <a:srgbClr val="CC0000"/>
                  </a:solidFill>
                </a:rPr>
                <a:t>learning</a:t>
              </a:r>
              <a:r>
                <a:rPr lang="zh-CN" altLang="en-US" sz="1200" dirty="0">
                  <a:solidFill>
                    <a:srgbClr val="CC0000"/>
                  </a:solidFill>
                </a:rPr>
                <a:t> </a:t>
              </a:r>
              <a:r>
                <a:rPr lang="en-US" altLang="zh-CN" sz="1200" dirty="0">
                  <a:solidFill>
                    <a:prstClr val="black"/>
                  </a:solidFill>
                </a:rPr>
                <a:t>applications.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10457" y="1758827"/>
              <a:ext cx="1999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800" b="1" dirty="0">
                  <a:solidFill>
                    <a:prstClr val="black"/>
                  </a:solidFill>
                </a:rPr>
                <a:t>Quality</a:t>
              </a:r>
              <a:r>
                <a:rPr lang="zh-CN" altLang="en-US" sz="1800" b="1" dirty="0">
                  <a:solidFill>
                    <a:prstClr val="black"/>
                  </a:solidFill>
                </a:rPr>
                <a:t> </a:t>
              </a:r>
              <a:r>
                <a:rPr lang="en-US" sz="1800" b="1" dirty="0">
                  <a:solidFill>
                    <a:prstClr val="black"/>
                  </a:solidFill>
                </a:rPr>
                <a:t>Phras</a:t>
              </a:r>
              <a:r>
                <a:rPr lang="en-US" altLang="zh-CN" sz="1800" b="1" dirty="0">
                  <a:solidFill>
                    <a:prstClr val="black"/>
                  </a:solidFill>
                </a:rPr>
                <a:t>es</a:t>
              </a:r>
              <a:endParaRPr lang="en-US" sz="1800" b="1" dirty="0">
                <a:solidFill>
                  <a:prstClr val="black"/>
                </a:solidFill>
              </a:endParaRPr>
            </a:p>
          </p:txBody>
        </p:sp>
        <p:sp>
          <p:nvSpPr>
            <p:cNvPr id="13" name="Up-Down Arrow 16"/>
            <p:cNvSpPr/>
            <p:nvPr/>
          </p:nvSpPr>
          <p:spPr>
            <a:xfrm rot="16200000">
              <a:off x="7333231" y="4069542"/>
              <a:ext cx="294166" cy="1520112"/>
            </a:xfrm>
            <a:prstGeom prst="upDown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914400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01273" y="4969668"/>
              <a:ext cx="26287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000" b="1" dirty="0">
                  <a:solidFill>
                    <a:srgbClr val="FF0000"/>
                  </a:solidFill>
                </a:rPr>
                <a:t>Phrasal Segmentation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55480" y="1786307"/>
              <a:ext cx="17504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800" b="1" dirty="0">
                  <a:solidFill>
                    <a:prstClr val="black"/>
                  </a:solidFill>
                </a:rPr>
                <a:t>Raw Corpus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116485" y="1717992"/>
              <a:ext cx="1999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800" b="1" dirty="0">
                  <a:solidFill>
                    <a:prstClr val="black"/>
                  </a:solidFill>
                </a:rPr>
                <a:t>Segmented Corpus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658615" y="4618270"/>
              <a:ext cx="19531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800" b="1" dirty="0">
                  <a:solidFill>
                    <a:prstClr val="black"/>
                  </a:solidFill>
                </a:rPr>
                <a:t>Input Raw Corpus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13826" y="4616629"/>
              <a:ext cx="1999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1800" b="1" dirty="0">
                  <a:solidFill>
                    <a:prstClr val="black"/>
                  </a:solidFill>
                </a:rPr>
                <a:t>Quality</a:t>
              </a:r>
              <a:r>
                <a:rPr lang="zh-CN" altLang="en-US" sz="1800" b="1" dirty="0">
                  <a:solidFill>
                    <a:prstClr val="black"/>
                  </a:solidFill>
                </a:rPr>
                <a:t> </a:t>
              </a:r>
              <a:r>
                <a:rPr lang="en-US" sz="1800" b="1" dirty="0">
                  <a:solidFill>
                    <a:prstClr val="black"/>
                  </a:solidFill>
                </a:rPr>
                <a:t>Phras</a:t>
              </a:r>
              <a:r>
                <a:rPr lang="en-US" altLang="zh-CN" sz="1800" b="1" dirty="0">
                  <a:solidFill>
                    <a:prstClr val="black"/>
                  </a:solidFill>
                </a:rPr>
                <a:t>es</a:t>
              </a:r>
              <a:endParaRPr lang="en-US" sz="1800" b="1" dirty="0">
                <a:solidFill>
                  <a:prstClr val="black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378068" y="4636736"/>
              <a:ext cx="1999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800" b="1" dirty="0">
                  <a:solidFill>
                    <a:prstClr val="black"/>
                  </a:solidFill>
                </a:rPr>
                <a:t>Segmented Corpus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8308" y="3860225"/>
              <a:ext cx="788175" cy="722893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854316" y="3920262"/>
              <a:ext cx="2294475" cy="67710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 defTabSz="457178"/>
              <a:r>
                <a:rPr lang="en-US" dirty="0">
                  <a:solidFill>
                    <a:srgbClr val="000000"/>
                  </a:solidFill>
                </a:rPr>
                <a:t>+ A small set of labels or a general KB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348757" y="5286141"/>
              <a:ext cx="5029311" cy="361487"/>
            </a:xfrm>
            <a:prstGeom prst="rect">
              <a:avLst/>
            </a:prstGeom>
            <a:solidFill>
              <a:srgbClr val="F0CDBC"/>
            </a:solidFill>
          </p:spPr>
          <p:txBody>
            <a:bodyPr wrap="square">
              <a:spAutoFit/>
            </a:bodyPr>
            <a:lstStyle/>
            <a:p>
              <a:pPr defTabSz="457178">
                <a:spcAft>
                  <a:spcPts val="600"/>
                </a:spcAft>
              </a:pPr>
              <a:r>
                <a:rPr lang="en-US" sz="2000" dirty="0">
                  <a:solidFill>
                    <a:srgbClr val="000000"/>
                  </a:solidFill>
                </a:rPr>
                <a:t>Integrating phrase mining with phrasal segmentation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99471" y="5892133"/>
            <a:ext cx="11993058" cy="369332"/>
          </a:xfrm>
          <a:prstGeom prst="rect">
            <a:avLst/>
          </a:prstGeom>
          <a:solidFill>
            <a:srgbClr val="B6BEAE"/>
          </a:solidFill>
        </p:spPr>
        <p:txBody>
          <a:bodyPr wrap="square" rtlCol="0">
            <a:spAutoFit/>
          </a:bodyPr>
          <a:lstStyle/>
          <a:p>
            <a:pPr algn="ctr" defTabSz="457178"/>
            <a:r>
              <a:rPr lang="en-US" sz="1800" dirty="0" err="1">
                <a:solidFill>
                  <a:srgbClr val="000000"/>
                </a:solidFill>
              </a:rPr>
              <a:t>SegPhrase</a:t>
            </a:r>
            <a:r>
              <a:rPr lang="en-US" sz="1800" dirty="0">
                <a:solidFill>
                  <a:srgbClr val="000000"/>
                </a:solidFill>
              </a:rPr>
              <a:t>: J. Liu et al., </a:t>
            </a:r>
            <a:r>
              <a:rPr lang="en-US" altLang="zh-CN" sz="1800" dirty="0">
                <a:solidFill>
                  <a:srgbClr val="000000"/>
                </a:solidFill>
              </a:rPr>
              <a:t>Mining Quality Phrases from Massive Text Corpora. </a:t>
            </a:r>
            <a:r>
              <a:rPr lang="en-US" altLang="zh-CN" sz="1800" i="1" dirty="0">
                <a:solidFill>
                  <a:srgbClr val="000000"/>
                </a:solidFill>
              </a:rPr>
              <a:t>SIGMOD’</a:t>
            </a:r>
            <a:r>
              <a:rPr lang="en-US" altLang="zh-CN" sz="1800" dirty="0">
                <a:solidFill>
                  <a:srgbClr val="000000"/>
                </a:solidFill>
              </a:rPr>
              <a:t>15 </a:t>
            </a:r>
            <a:r>
              <a:rPr lang="en-US" sz="1800" dirty="0">
                <a:solidFill>
                  <a:srgbClr val="000000"/>
                </a:solidFill>
              </a:rPr>
              <a:t>(</a:t>
            </a:r>
            <a:r>
              <a:rPr lang="en-US" sz="1800" b="1" dirty="0">
                <a:solidFill>
                  <a:srgbClr val="000000"/>
                </a:solidFill>
              </a:rPr>
              <a:t>Grand Prize in Yelp Dataset Challenge)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32806" y="6318151"/>
            <a:ext cx="9481179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defTabSz="457178"/>
            <a:r>
              <a:rPr lang="en-US" sz="1800" dirty="0" err="1">
                <a:solidFill>
                  <a:srgbClr val="000000"/>
                </a:solidFill>
              </a:rPr>
              <a:t>AutoPhrase</a:t>
            </a:r>
            <a:r>
              <a:rPr lang="en-US" sz="1800" dirty="0">
                <a:solidFill>
                  <a:srgbClr val="000000"/>
                </a:solidFill>
              </a:rPr>
              <a:t>: J. Shang, et al., Automated Phrase Mining from Massive Text Corpora, 2017 (submitted) </a:t>
            </a:r>
          </a:p>
        </p:txBody>
      </p:sp>
    </p:spTree>
    <p:extLst>
      <p:ext uri="{BB962C8B-B14F-4D97-AF65-F5344CB8AC3E}">
        <p14:creationId xmlns:p14="http://schemas.microsoft.com/office/powerpoint/2010/main" val="45897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899160"/>
          </a:xfrm>
        </p:spPr>
        <p:txBody>
          <a:bodyPr>
            <a:noAutofit/>
          </a:bodyPr>
          <a:lstStyle/>
          <a:p>
            <a:r>
              <a:rPr lang="en-US" altLang="zh-CN" sz="3800" b="1" dirty="0" err="1"/>
              <a:t>SegPhrase</a:t>
            </a:r>
            <a:r>
              <a:rPr lang="en-US" altLang="zh-CN" sz="3800" b="1" dirty="0"/>
              <a:t>+: Exploring Training Data to Enhance Quality</a:t>
            </a:r>
            <a:endParaRPr lang="en-US" altLang="en-US" sz="3800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05265" y="5053821"/>
            <a:ext cx="10702835" cy="1371600"/>
          </a:xfrm>
        </p:spPr>
        <p:txBody>
          <a:bodyPr>
            <a:normAutofit/>
          </a:bodyPr>
          <a:lstStyle/>
          <a:p>
            <a:r>
              <a:rPr lang="en-US" altLang="zh-CN" sz="2400" dirty="0" err="1">
                <a:solidFill>
                  <a:srgbClr val="000000"/>
                </a:solidFill>
              </a:rPr>
              <a:t>ClassPhrase</a:t>
            </a:r>
            <a:r>
              <a:rPr lang="en-US" altLang="zh-CN" sz="2400" dirty="0">
                <a:solidFill>
                  <a:srgbClr val="000000"/>
                </a:solidFill>
              </a:rPr>
              <a:t>:  Frequent pattern mining, feature extraction, classification</a:t>
            </a:r>
          </a:p>
          <a:p>
            <a:r>
              <a:rPr lang="en-US" altLang="zh-CN" sz="2400" dirty="0" err="1">
                <a:solidFill>
                  <a:srgbClr val="000000"/>
                </a:solidFill>
              </a:rPr>
              <a:t>SegPhrase</a:t>
            </a:r>
            <a:r>
              <a:rPr lang="en-US" altLang="zh-CN" sz="2400" dirty="0">
                <a:solidFill>
                  <a:srgbClr val="000000"/>
                </a:solidFill>
              </a:rPr>
              <a:t>: Phrasal segmentation and phrase quality estimation</a:t>
            </a:r>
          </a:p>
          <a:p>
            <a:r>
              <a:rPr lang="en-US" altLang="zh-CN" sz="2400" dirty="0" err="1">
                <a:solidFill>
                  <a:srgbClr val="000000"/>
                </a:solidFill>
              </a:rPr>
              <a:t>SegPhrase</a:t>
            </a:r>
            <a:r>
              <a:rPr lang="en-US" altLang="zh-CN" sz="2400" dirty="0">
                <a:solidFill>
                  <a:srgbClr val="000000"/>
                </a:solidFill>
              </a:rPr>
              <a:t>+: One more round to enhance mined phrase quality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62488" y="1216538"/>
            <a:ext cx="9111480" cy="3596105"/>
            <a:chOff x="1782416" y="2884985"/>
            <a:chExt cx="9111480" cy="3596105"/>
          </a:xfrm>
        </p:grpSpPr>
        <p:pic>
          <p:nvPicPr>
            <p:cNvPr id="4" name="Picture 6" descr="Untitled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9476" y="3389314"/>
              <a:ext cx="8518525" cy="2511425"/>
            </a:xfrm>
            <a:prstGeom prst="rect">
              <a:avLst/>
            </a:prstGeom>
          </p:spPr>
        </p:pic>
        <p:sp>
          <p:nvSpPr>
            <p:cNvPr id="5" name="矩形 5"/>
            <p:cNvSpPr/>
            <p:nvPr/>
          </p:nvSpPr>
          <p:spPr>
            <a:xfrm>
              <a:off x="1921561" y="3101008"/>
              <a:ext cx="5184576" cy="2952328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81701" y="6111757"/>
              <a:ext cx="26642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altLang="zh-CN" sz="1800" dirty="0" err="1">
                  <a:solidFill>
                    <a:srgbClr val="FF0000"/>
                  </a:solidFill>
                </a:rPr>
                <a:t>ClassPhrase</a:t>
              </a:r>
              <a:endParaRPr lang="zh-CN" alt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782416" y="2884985"/>
              <a:ext cx="7056784" cy="3596105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29600" y="6080403"/>
              <a:ext cx="26642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altLang="zh-CN" sz="1800" dirty="0" err="1">
                  <a:solidFill>
                    <a:srgbClr val="0070C0"/>
                  </a:solidFill>
                </a:rPr>
                <a:t>SegPhrase</a:t>
              </a:r>
              <a:r>
                <a:rPr lang="en-US" altLang="zh-CN" sz="1800" dirty="0">
                  <a:solidFill>
                    <a:srgbClr val="0070C0"/>
                  </a:solidFill>
                </a:rPr>
                <a:t>(+)</a:t>
              </a:r>
              <a:endParaRPr lang="zh-CN" altLang="en-US" sz="1800" dirty="0">
                <a:solidFill>
                  <a:srgbClr val="0070C0"/>
                </a:solidFill>
              </a:endParaRPr>
            </a:p>
          </p:txBody>
        </p:sp>
        <p:cxnSp>
          <p:nvCxnSpPr>
            <p:cNvPr id="10" name="Elbow Connector 9"/>
            <p:cNvCxnSpPr/>
            <p:nvPr/>
          </p:nvCxnSpPr>
          <p:spPr>
            <a:xfrm rot="10800000" flipV="1">
              <a:off x="6478170" y="4032974"/>
              <a:ext cx="960121" cy="533400"/>
            </a:xfrm>
            <a:prstGeom prst="bentConnector3">
              <a:avLst>
                <a:gd name="adj1" fmla="val 99603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6478168" y="5046594"/>
              <a:ext cx="0" cy="38265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257724" y="2000285"/>
            <a:ext cx="2286000" cy="126188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178"/>
            <a:r>
              <a:rPr lang="en-US" dirty="0" err="1">
                <a:solidFill>
                  <a:srgbClr val="000000"/>
                </a:solidFill>
              </a:rPr>
              <a:t>SegPhrase</a:t>
            </a:r>
            <a:r>
              <a:rPr lang="en-US" dirty="0">
                <a:solidFill>
                  <a:srgbClr val="000000"/>
                </a:solidFill>
              </a:rPr>
              <a:t> (Classifier)</a:t>
            </a:r>
          </a:p>
          <a:p>
            <a:pPr defTabSz="457178"/>
            <a:endParaRPr lang="en-US" dirty="0">
              <a:solidFill>
                <a:srgbClr val="000000"/>
              </a:solidFill>
            </a:endParaRPr>
          </a:p>
          <a:p>
            <a:pPr defTabSz="457178"/>
            <a:r>
              <a:rPr lang="en-US" dirty="0">
                <a:solidFill>
                  <a:srgbClr val="000000"/>
                </a:solidFill>
              </a:rPr>
              <a:t>Small labeled dataset</a:t>
            </a:r>
          </a:p>
          <a:p>
            <a:pPr defTabSz="457178"/>
            <a:r>
              <a:rPr lang="en-US" dirty="0">
                <a:solidFill>
                  <a:srgbClr val="000000"/>
                </a:solidFill>
              </a:rPr>
              <a:t>Provided by experts</a:t>
            </a:r>
          </a:p>
        </p:txBody>
      </p:sp>
    </p:spTree>
    <p:extLst>
      <p:ext uri="{BB962C8B-B14F-4D97-AF65-F5344CB8AC3E}">
        <p14:creationId xmlns:p14="http://schemas.microsoft.com/office/powerpoint/2010/main" val="408086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899160"/>
          </a:xfrm>
        </p:spPr>
        <p:txBody>
          <a:bodyPr>
            <a:normAutofit/>
          </a:bodyPr>
          <a:lstStyle/>
          <a:p>
            <a:r>
              <a:rPr lang="en-US" altLang="zh-CN" sz="4000" b="1" dirty="0" err="1"/>
              <a:t>ClassPhrase</a:t>
            </a:r>
            <a:r>
              <a:rPr lang="en-US" altLang="zh-CN" sz="4000" b="1" dirty="0"/>
              <a:t> I: Pattern Mining for Candidate Set</a:t>
            </a:r>
            <a:endParaRPr lang="en-US" altLang="en-US" sz="4000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57348" y="1371600"/>
            <a:ext cx="10702835" cy="5105400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Build a candidate phrases set by frequent pattern mining</a:t>
            </a:r>
          </a:p>
          <a:p>
            <a:pPr lvl="1"/>
            <a:r>
              <a:rPr lang="en-US" altLang="zh-CN" sz="2400" dirty="0"/>
              <a:t>Mining frequent </a:t>
            </a:r>
            <a:r>
              <a:rPr lang="en-US" altLang="zh-CN" sz="2400" i="1" dirty="0"/>
              <a:t>k</a:t>
            </a:r>
            <a:r>
              <a:rPr lang="en-US" altLang="zh-CN" sz="2400" dirty="0"/>
              <a:t>-grams</a:t>
            </a:r>
          </a:p>
          <a:p>
            <a:pPr lvl="2"/>
            <a:r>
              <a:rPr lang="en-US" altLang="zh-CN" sz="2400" i="1" dirty="0"/>
              <a:t>k </a:t>
            </a:r>
            <a:r>
              <a:rPr lang="en-US" altLang="zh-CN" sz="2400" dirty="0"/>
              <a:t>is typically small (e.g., 6 in our experiments)</a:t>
            </a:r>
          </a:p>
          <a:p>
            <a:r>
              <a:rPr lang="en-US" altLang="zh-CN" sz="2400" b="1" dirty="0"/>
              <a:t>Popularity</a:t>
            </a:r>
            <a:r>
              <a:rPr lang="en-US" altLang="zh-CN" sz="2400" dirty="0"/>
              <a:t> measured by </a:t>
            </a:r>
            <a:r>
              <a:rPr lang="en-US" altLang="zh-CN" sz="2400" i="1" dirty="0"/>
              <a:t>raw </a:t>
            </a:r>
            <a:r>
              <a:rPr lang="en-US" altLang="zh-CN" sz="2400" dirty="0"/>
              <a:t>frequent words and phrases mined from the corpus</a:t>
            </a:r>
          </a:p>
        </p:txBody>
      </p:sp>
    </p:spTree>
    <p:extLst>
      <p:ext uri="{BB962C8B-B14F-4D97-AF65-F5344CB8AC3E}">
        <p14:creationId xmlns:p14="http://schemas.microsoft.com/office/powerpoint/2010/main" val="19879901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899160"/>
          </a:xfrm>
        </p:spPr>
        <p:txBody>
          <a:bodyPr>
            <a:normAutofit/>
          </a:bodyPr>
          <a:lstStyle/>
          <a:p>
            <a:r>
              <a:rPr lang="en-US" altLang="zh-CN" sz="4000" b="1" dirty="0" err="1"/>
              <a:t>ClassPhrase</a:t>
            </a:r>
            <a:r>
              <a:rPr lang="en-US" altLang="zh-CN" sz="4000" b="1" dirty="0"/>
              <a:t> II: Feature Extraction: Concordance</a:t>
            </a:r>
            <a:endParaRPr lang="en-US" altLang="en-US" sz="4000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48217" y="1267097"/>
            <a:ext cx="10702835" cy="510540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CN" sz="2400" dirty="0"/>
              <a:t>Partition a phrase into two parts to check whether the co-occurrence is significantly higher than pure random</a:t>
            </a:r>
          </a:p>
          <a:p>
            <a:pPr lvl="1">
              <a:spcAft>
                <a:spcPts val="600"/>
              </a:spcAft>
            </a:pPr>
            <a:r>
              <a:rPr lang="en-US" altLang="zh-CN" sz="2400" dirty="0"/>
              <a:t>support vector   machine                this paper   demonstrates</a:t>
            </a:r>
          </a:p>
          <a:p>
            <a:pPr lvl="1">
              <a:spcAft>
                <a:spcPts val="600"/>
              </a:spcAft>
            </a:pPr>
            <a:endParaRPr lang="en-US" altLang="zh-CN" sz="2400" dirty="0">
              <a:sym typeface="Wingdings" panose="05000000000000000000" pitchFamily="2" charset="2"/>
            </a:endParaRPr>
          </a:p>
          <a:p>
            <a:pPr lvl="1">
              <a:spcAft>
                <a:spcPts val="600"/>
              </a:spcAft>
            </a:pPr>
            <a:endParaRPr lang="en-US" altLang="zh-CN" sz="2400" dirty="0"/>
          </a:p>
          <a:p>
            <a:pPr lvl="1">
              <a:spcAft>
                <a:spcPts val="600"/>
              </a:spcAft>
            </a:pPr>
            <a:r>
              <a:rPr lang="en-US" altLang="zh-CN" sz="2400" dirty="0"/>
              <a:t>Pointwise mutual information:</a:t>
            </a:r>
          </a:p>
          <a:p>
            <a:pPr marL="200025" lvl="1" indent="0">
              <a:spcAft>
                <a:spcPts val="600"/>
              </a:spcAft>
              <a:buNone/>
            </a:pPr>
            <a:endParaRPr lang="en-US" altLang="zh-CN" sz="2400" dirty="0"/>
          </a:p>
          <a:p>
            <a:pPr lvl="1">
              <a:spcAft>
                <a:spcPts val="600"/>
              </a:spcAft>
            </a:pPr>
            <a:r>
              <a:rPr lang="en-US" altLang="zh-CN" sz="2400" dirty="0"/>
              <a:t>Pointwise KL divergence: </a:t>
            </a:r>
          </a:p>
          <a:p>
            <a:pPr>
              <a:spcAft>
                <a:spcPts val="600"/>
              </a:spcAft>
            </a:pPr>
            <a:r>
              <a:rPr lang="en-US" altLang="zh-CN" sz="2400" dirty="0"/>
              <a:t>The additional </a:t>
            </a:r>
            <a:r>
              <a:rPr lang="en-US" altLang="zh-CN" sz="2400" i="1" dirty="0"/>
              <a:t>p</a:t>
            </a:r>
            <a:r>
              <a:rPr lang="en-US" altLang="zh-CN" sz="2400" dirty="0"/>
              <a:t>(</a:t>
            </a:r>
            <a:r>
              <a:rPr lang="en-US" altLang="zh-CN" sz="2400" i="1" dirty="0"/>
              <a:t>v</a:t>
            </a:r>
            <a:r>
              <a:rPr lang="en-US" altLang="zh-CN" sz="2400" dirty="0"/>
              <a:t>) is multiplied with pointwise mutual information, leading to less bias towards rare-occurred phrases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634" y="2735742"/>
            <a:ext cx="4908401" cy="907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634" y="3615491"/>
            <a:ext cx="3672408" cy="7780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9486" y="4532271"/>
            <a:ext cx="4320480" cy="679756"/>
          </a:xfrm>
          <a:prstGeom prst="rect">
            <a:avLst/>
          </a:prstGeom>
        </p:spPr>
      </p:pic>
      <p:sp>
        <p:nvSpPr>
          <p:cNvPr id="9" name="矩形 5"/>
          <p:cNvSpPr/>
          <p:nvPr/>
        </p:nvSpPr>
        <p:spPr>
          <a:xfrm>
            <a:off x="1307013" y="2275837"/>
            <a:ext cx="1073934" cy="251792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0" name="矩形 5"/>
          <p:cNvSpPr/>
          <p:nvPr/>
        </p:nvSpPr>
        <p:spPr>
          <a:xfrm>
            <a:off x="5512961" y="2291435"/>
            <a:ext cx="483178" cy="251792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1" name="矩形 5"/>
          <p:cNvSpPr/>
          <p:nvPr/>
        </p:nvSpPr>
        <p:spPr>
          <a:xfrm>
            <a:off x="2406967" y="2271118"/>
            <a:ext cx="806496" cy="251792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2" name="矩形 5"/>
          <p:cNvSpPr/>
          <p:nvPr/>
        </p:nvSpPr>
        <p:spPr>
          <a:xfrm>
            <a:off x="6051173" y="2281671"/>
            <a:ext cx="776347" cy="263460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632435" y="2551076"/>
                <a:ext cx="609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2435" y="2551076"/>
                <a:ext cx="60960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538981" y="2467536"/>
                <a:ext cx="609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8981" y="2467536"/>
                <a:ext cx="609600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496584" y="2551076"/>
                <a:ext cx="609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6584" y="2551076"/>
                <a:ext cx="609600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154183" y="2467536"/>
                <a:ext cx="609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183" y="2467536"/>
                <a:ext cx="609600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4516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4725" y="145937"/>
            <a:ext cx="12488779" cy="738909"/>
          </a:xfrm>
        </p:spPr>
        <p:txBody>
          <a:bodyPr>
            <a:normAutofit/>
          </a:bodyPr>
          <a:lstStyle/>
          <a:p>
            <a:pPr defTabSz="1219110"/>
            <a:r>
              <a:rPr lang="en-US" altLang="zh-CN" b="1" dirty="0">
                <a:ea typeface="SimSun" panose="02010600030101010101" pitchFamily="2" charset="-122"/>
              </a:rPr>
              <a:t>Outline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455" y="1142270"/>
            <a:ext cx="10368391" cy="5569793"/>
          </a:xfrm>
        </p:spPr>
        <p:txBody>
          <a:bodyPr/>
          <a:lstStyle/>
          <a:p>
            <a:pPr defTabSz="1219110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</a:rPr>
              <a:t>Why Mining Structures from Massive Text Data</a:t>
            </a:r>
            <a:r>
              <a:rPr lang="en-US" altLang="zh-CN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en-US" kern="0" dirty="0"/>
              <a:t>Text Preprocessing</a:t>
            </a:r>
          </a:p>
          <a:p>
            <a:pPr>
              <a:lnSpc>
                <a:spcPct val="150000"/>
              </a:lnSpc>
            </a:pPr>
            <a:r>
              <a:rPr lang="en-US" kern="0" dirty="0"/>
              <a:t>Mining Quality Phrases: Motivation and Families of Methods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Supervised Approach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Unsupervised Approach (</a:t>
            </a:r>
            <a:r>
              <a:rPr lang="en-US" kern="0" dirty="0" err="1"/>
              <a:t>ToPMine</a:t>
            </a:r>
            <a:r>
              <a:rPr lang="en-US" kern="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Weakly Supervised Approach (</a:t>
            </a:r>
            <a:r>
              <a:rPr lang="en-US" kern="0" dirty="0" err="1"/>
              <a:t>SegPhrase</a:t>
            </a:r>
            <a:r>
              <a:rPr lang="en-US" kern="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Distantly Supervised Approach (</a:t>
            </a:r>
            <a:r>
              <a:rPr lang="en-US" kern="0" dirty="0" err="1"/>
              <a:t>AutoPhrase</a:t>
            </a:r>
            <a:r>
              <a:rPr lang="en-US" kern="0" dirty="0"/>
              <a:t>)</a:t>
            </a:r>
          </a:p>
          <a:p>
            <a:pPr>
              <a:lnSpc>
                <a:spcPct val="150000"/>
              </a:lnSpc>
            </a:pPr>
            <a:r>
              <a:rPr lang="en-US" kern="0" dirty="0"/>
              <a:t>Summary</a:t>
            </a: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 rot="9129169">
            <a:off x="4207363" y="1996965"/>
            <a:ext cx="3810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10800000"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4F81BD">
                      <a:tint val="66000"/>
                      <a:satMod val="160000"/>
                    </a:srgbClr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84128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Image result for K-L diverg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214" y="1172839"/>
            <a:ext cx="5970063" cy="434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 vert="horz" lIns="92075" tIns="46038" rIns="92075" bIns="46038" rtlCol="0" anchor="ctr"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170981"/>
                </a:solidFill>
              </a:rPr>
              <a:t> </a:t>
            </a:r>
            <a:r>
              <a:rPr lang="en-US" sz="4200" dirty="0"/>
              <a:t>KL Divergence: Comparing Two Probability Distributions </a:t>
            </a:r>
          </a:p>
        </p:txBody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6468" y="1107140"/>
            <a:ext cx="5735732" cy="5410200"/>
          </a:xfrm>
        </p:spPr>
        <p:txBody>
          <a:bodyPr vert="horz" lIns="92075" tIns="46038" rIns="92075" bIns="46038" rtlCol="0">
            <a:noAutofit/>
          </a:bodyPr>
          <a:lstStyle/>
          <a:p>
            <a:pPr>
              <a:spcBef>
                <a:spcPts val="200"/>
              </a:spcBef>
              <a:defRPr/>
            </a:pPr>
            <a:r>
              <a:rPr lang="en-US" sz="2400" i="1" dirty="0"/>
              <a:t>The </a:t>
            </a:r>
            <a:r>
              <a:rPr lang="en-US" sz="2400" i="1" dirty="0" err="1"/>
              <a:t>Kullback-Leibler</a:t>
            </a:r>
            <a:r>
              <a:rPr lang="en-US" sz="2400" i="1" dirty="0"/>
              <a:t> (KL) divergence: </a:t>
            </a:r>
            <a:r>
              <a:rPr lang="en-US" sz="2400" dirty="0"/>
              <a:t> Measure the difference between two probability distributions over the same variable </a:t>
            </a:r>
            <a:r>
              <a:rPr lang="en-US" sz="2400" i="1" dirty="0"/>
              <a:t>x</a:t>
            </a:r>
            <a:endParaRPr lang="en-US" sz="2400" dirty="0"/>
          </a:p>
          <a:p>
            <a:pPr lvl="1" indent="-342900">
              <a:spcBef>
                <a:spcPts val="200"/>
              </a:spcBef>
              <a:defRPr/>
            </a:pPr>
            <a:r>
              <a:rPr lang="en-US" sz="2400" dirty="0"/>
              <a:t>From information theory, closely related to </a:t>
            </a:r>
            <a:r>
              <a:rPr lang="en-US" sz="2400" i="1" dirty="0"/>
              <a:t>relative entropy</a:t>
            </a:r>
            <a:r>
              <a:rPr lang="en-US" sz="2400" dirty="0"/>
              <a:t>, </a:t>
            </a:r>
            <a:r>
              <a:rPr lang="en-US" sz="2400" i="1" dirty="0"/>
              <a:t>information divergence</a:t>
            </a:r>
            <a:r>
              <a:rPr lang="en-US" sz="2400" dirty="0"/>
              <a:t>, and </a:t>
            </a:r>
            <a:r>
              <a:rPr lang="en-US" sz="2400" i="1" dirty="0"/>
              <a:t>information for discrimination</a:t>
            </a:r>
          </a:p>
          <a:p>
            <a:pPr>
              <a:spcBef>
                <a:spcPts val="200"/>
              </a:spcBef>
              <a:defRPr/>
            </a:pPr>
            <a:r>
              <a:rPr lang="en-US" sz="2400" i="1" dirty="0"/>
              <a:t>D</a:t>
            </a:r>
            <a:r>
              <a:rPr lang="en-US" sz="2400" i="1" baseline="-25000" dirty="0"/>
              <a:t>KL</a:t>
            </a:r>
            <a:r>
              <a:rPr lang="en-US" sz="2400" dirty="0"/>
              <a:t>(</a:t>
            </a:r>
            <a:r>
              <a:rPr lang="en-US" sz="2400" i="1" dirty="0"/>
              <a:t>p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</a:t>
            </a:r>
            <a:r>
              <a:rPr lang="en-US" sz="2400" i="1" dirty="0"/>
              <a:t> </a:t>
            </a:r>
            <a:r>
              <a:rPr lang="en-US" sz="2400" dirty="0"/>
              <a:t>||</a:t>
            </a:r>
            <a:r>
              <a:rPr lang="en-US" sz="2400" i="1" dirty="0"/>
              <a:t> q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)):  divergence of </a:t>
            </a:r>
            <a:r>
              <a:rPr lang="en-US" sz="2400" i="1" dirty="0"/>
              <a:t>q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 from </a:t>
            </a:r>
            <a:r>
              <a:rPr lang="en-US" sz="2400" i="1" dirty="0"/>
              <a:t>p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), measuring the information lost when </a:t>
            </a:r>
            <a:r>
              <a:rPr lang="en-US" sz="2400" i="1" dirty="0"/>
              <a:t>q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 is used to approximate </a:t>
            </a:r>
            <a:r>
              <a:rPr lang="en-US" sz="2400" i="1" dirty="0"/>
              <a:t>p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</a:t>
            </a:r>
          </a:p>
        </p:txBody>
      </p:sp>
      <p:pic>
        <p:nvPicPr>
          <p:cNvPr id="6861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134" y="5226565"/>
            <a:ext cx="39624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19" y="6107399"/>
            <a:ext cx="4840857" cy="70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83306" y="5503951"/>
            <a:ext cx="6067971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178"/>
            <a:r>
              <a:rPr lang="en-US" dirty="0">
                <a:solidFill>
                  <a:srgbClr val="000000"/>
                </a:solidFill>
              </a:rPr>
              <a:t>Ack.: Wikipedia entry: </a:t>
            </a:r>
            <a:r>
              <a:rPr lang="en-US" sz="2000" i="1" dirty="0">
                <a:solidFill>
                  <a:srgbClr val="000000"/>
                </a:solidFill>
              </a:rPr>
              <a:t>The </a:t>
            </a:r>
            <a:r>
              <a:rPr lang="en-US" sz="2000" i="1" dirty="0" err="1">
                <a:solidFill>
                  <a:srgbClr val="000000"/>
                </a:solidFill>
              </a:rPr>
              <a:t>Kullback-Leibler</a:t>
            </a:r>
            <a:r>
              <a:rPr lang="en-US" sz="2000" i="1" dirty="0">
                <a:solidFill>
                  <a:srgbClr val="000000"/>
                </a:solidFill>
              </a:rPr>
              <a:t> (KL) divergence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917" y="5733293"/>
            <a:ext cx="1606076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defTabSz="457178">
              <a:spcBef>
                <a:spcPts val="200"/>
              </a:spcBef>
              <a:defRPr/>
            </a:pPr>
            <a:r>
              <a:rPr lang="en-US" sz="2000" dirty="0">
                <a:solidFill>
                  <a:srgbClr val="000000"/>
                </a:solidFill>
              </a:rPr>
              <a:t>Discrete form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44491" y="6255412"/>
            <a:ext cx="1931122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defTabSz="457178">
              <a:spcBef>
                <a:spcPts val="200"/>
              </a:spcBef>
              <a:defRPr/>
            </a:pPr>
            <a:r>
              <a:rPr lang="en-US" sz="2000" dirty="0">
                <a:solidFill>
                  <a:srgbClr val="000000"/>
                </a:solidFill>
              </a:rPr>
              <a:t>Continuous form</a:t>
            </a:r>
          </a:p>
        </p:txBody>
      </p:sp>
      <p:sp>
        <p:nvSpPr>
          <p:cNvPr id="4" name="Down Arrow 3"/>
          <p:cNvSpPr/>
          <p:nvPr/>
        </p:nvSpPr>
        <p:spPr>
          <a:xfrm rot="14375524">
            <a:off x="1852472" y="5717242"/>
            <a:ext cx="380144" cy="31741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 rot="5400000">
            <a:off x="5905928" y="6316616"/>
            <a:ext cx="380144" cy="31741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78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DF4EB0-2371-4333-8361-35075FF7081D}"/>
              </a:ext>
            </a:extLst>
          </p:cNvPr>
          <p:cNvSpPr txBox="1"/>
          <p:nvPr/>
        </p:nvSpPr>
        <p:spPr>
          <a:xfrm>
            <a:off x="7964556" y="914779"/>
            <a:ext cx="3790975" cy="3847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Background knowledge from CS412</a:t>
            </a:r>
          </a:p>
        </p:txBody>
      </p:sp>
    </p:spTree>
    <p:extLst>
      <p:ext uri="{BB962C8B-B14F-4D97-AF65-F5344CB8AC3E}">
        <p14:creationId xmlns:p14="http://schemas.microsoft.com/office/powerpoint/2010/main" val="499994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-141112" y="62090"/>
            <a:ext cx="12488333" cy="899160"/>
          </a:xfrm>
        </p:spPr>
        <p:txBody>
          <a:bodyPr>
            <a:noAutofit/>
          </a:bodyPr>
          <a:lstStyle/>
          <a:p>
            <a:r>
              <a:rPr lang="en-US" altLang="zh-CN" sz="4000" b="1" dirty="0" err="1"/>
              <a:t>ClassPhrase</a:t>
            </a:r>
            <a:r>
              <a:rPr lang="en-US" altLang="zh-CN" sz="4000" b="1" dirty="0"/>
              <a:t> II: Feature Extraction: </a:t>
            </a:r>
            <a:r>
              <a:rPr lang="en-US" altLang="zh-CN" sz="4000" b="1" dirty="0" err="1"/>
              <a:t>Informativeness</a:t>
            </a:r>
            <a:endParaRPr lang="en-US" altLang="en-US" sz="4000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83473" y="1284514"/>
            <a:ext cx="10702835" cy="51054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zh-CN" sz="2400" dirty="0"/>
              <a:t>Deriving </a:t>
            </a:r>
            <a:r>
              <a:rPr lang="en-US" altLang="zh-CN" sz="2400" dirty="0" err="1"/>
              <a:t>Informativeness</a:t>
            </a:r>
            <a:endParaRPr lang="en-US" altLang="zh-CN" sz="2400" dirty="0"/>
          </a:p>
          <a:p>
            <a:pPr lvl="1">
              <a:spcAft>
                <a:spcPts val="600"/>
              </a:spcAft>
            </a:pPr>
            <a:r>
              <a:rPr lang="en-US" altLang="zh-CN" sz="2400" dirty="0"/>
              <a:t>Quality phrases typically start and end with a non-</a:t>
            </a:r>
            <a:r>
              <a:rPr lang="en-US" altLang="zh-CN" sz="2400" dirty="0" err="1"/>
              <a:t>stopword</a:t>
            </a:r>
            <a:endParaRPr lang="en-US" altLang="zh-CN" sz="2400" dirty="0"/>
          </a:p>
          <a:p>
            <a:pPr lvl="2">
              <a:spcAft>
                <a:spcPts val="600"/>
              </a:spcAft>
            </a:pPr>
            <a:r>
              <a:rPr lang="en-US" altLang="zh-CN" sz="2400" dirty="0"/>
              <a:t>“machine learning is” vs. “machine learning”</a:t>
            </a:r>
          </a:p>
          <a:p>
            <a:pPr lvl="1">
              <a:spcAft>
                <a:spcPts val="600"/>
              </a:spcAft>
            </a:pPr>
            <a:r>
              <a:rPr lang="en-US" altLang="zh-CN" sz="2400" dirty="0"/>
              <a:t>Use average IDF over words in the phrase to measure the semantics</a:t>
            </a:r>
          </a:p>
          <a:p>
            <a:pPr lvl="1">
              <a:spcAft>
                <a:spcPts val="600"/>
              </a:spcAft>
            </a:pPr>
            <a:r>
              <a:rPr lang="en-US" altLang="zh-CN" sz="2400" dirty="0"/>
              <a:t>Usually, the probabilities of a quality phrase in quotes, brackets, or connected by dash should be higher (punctuations information)</a:t>
            </a:r>
          </a:p>
          <a:p>
            <a:pPr lvl="2">
              <a:spcAft>
                <a:spcPts val="600"/>
              </a:spcAft>
            </a:pPr>
            <a:r>
              <a:rPr lang="en-US" altLang="zh-CN" sz="2400" dirty="0"/>
              <a:t>“state-of-the-art”</a:t>
            </a:r>
          </a:p>
          <a:p>
            <a:pPr>
              <a:spcAft>
                <a:spcPts val="600"/>
              </a:spcAft>
            </a:pPr>
            <a:r>
              <a:rPr lang="en-US" altLang="zh-CN" sz="2400" dirty="0"/>
              <a:t>We can also incorporate features using some NLP techniques, such as POS tagging, chunking, and semantic parsing</a:t>
            </a:r>
          </a:p>
        </p:txBody>
      </p:sp>
    </p:spTree>
    <p:extLst>
      <p:ext uri="{BB962C8B-B14F-4D97-AF65-F5344CB8AC3E}">
        <p14:creationId xmlns:p14="http://schemas.microsoft.com/office/powerpoint/2010/main" val="40562731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ClassPhrase</a:t>
            </a:r>
            <a:r>
              <a:rPr lang="en-US" altLang="zh-CN" dirty="0"/>
              <a:t> III: Classifier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39191" y="1219200"/>
            <a:ext cx="11118699" cy="5384800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en-US" altLang="zh-CN" sz="2400" dirty="0"/>
              <a:t>Weakly Supervised</a:t>
            </a:r>
          </a:p>
          <a:p>
            <a:pPr lvl="1">
              <a:spcAft>
                <a:spcPts val="600"/>
              </a:spcAft>
            </a:pPr>
            <a:r>
              <a:rPr lang="en-US" altLang="zh-CN" sz="2400" dirty="0"/>
              <a:t>Labels: Whether a phrase is a quality one or not</a:t>
            </a:r>
          </a:p>
          <a:p>
            <a:pPr lvl="2">
              <a:spcAft>
                <a:spcPts val="600"/>
              </a:spcAft>
            </a:pPr>
            <a:r>
              <a:rPr lang="en-US" altLang="zh-CN" sz="2400" dirty="0"/>
              <a:t>“support vector machine”:  1</a:t>
            </a:r>
          </a:p>
          <a:p>
            <a:pPr lvl="2">
              <a:spcAft>
                <a:spcPts val="600"/>
              </a:spcAft>
            </a:pPr>
            <a:r>
              <a:rPr lang="en-US" altLang="zh-CN" sz="2400" dirty="0"/>
              <a:t>“the experiment shows”:    0</a:t>
            </a:r>
            <a:endParaRPr lang="en-US" altLang="zh-CN" sz="2400" b="1" dirty="0"/>
          </a:p>
          <a:p>
            <a:pPr lvl="1">
              <a:spcAft>
                <a:spcPts val="600"/>
              </a:spcAft>
            </a:pPr>
            <a:r>
              <a:rPr lang="en-US" altLang="zh-CN" sz="2400" dirty="0"/>
              <a:t>For ~1GB corpus, only 300 labels</a:t>
            </a:r>
          </a:p>
          <a:p>
            <a:r>
              <a:rPr lang="en-US" altLang="zh-CN" sz="2400" dirty="0"/>
              <a:t>Pros</a:t>
            </a:r>
          </a:p>
          <a:p>
            <a:pPr lvl="1"/>
            <a:r>
              <a:rPr lang="en-US" altLang="zh-CN" sz="2400" dirty="0"/>
              <a:t>Binary annotations are easy</a:t>
            </a:r>
          </a:p>
          <a:p>
            <a:r>
              <a:rPr lang="en-US" altLang="zh-CN" sz="2400" dirty="0"/>
              <a:t>Cons</a:t>
            </a:r>
          </a:p>
          <a:p>
            <a:pPr lvl="1"/>
            <a:r>
              <a:rPr lang="en-US" altLang="zh-CN" sz="2400" dirty="0"/>
              <a:t>The selection of hundreds of varying-quality phrases from millions of candidates should be careful</a:t>
            </a:r>
          </a:p>
          <a:p>
            <a:pPr>
              <a:spcAft>
                <a:spcPts val="600"/>
              </a:spcAft>
            </a:pPr>
            <a:r>
              <a:rPr lang="en-US" altLang="zh-CN" sz="2400" dirty="0"/>
              <a:t>Random Forest as our classifier</a:t>
            </a:r>
          </a:p>
          <a:p>
            <a:pPr lvl="1">
              <a:spcAft>
                <a:spcPts val="600"/>
              </a:spcAft>
            </a:pPr>
            <a:r>
              <a:rPr lang="en-US" altLang="zh-CN" sz="2400" dirty="0"/>
              <a:t>Predicted phrase quality scores lie in [0, 1]</a:t>
            </a:r>
            <a:endParaRPr lang="en-US" altLang="zh-CN" sz="2400" b="1" dirty="0"/>
          </a:p>
          <a:p>
            <a:pPr lvl="1">
              <a:spcAft>
                <a:spcPts val="600"/>
              </a:spcAft>
            </a:pPr>
            <a:r>
              <a:rPr lang="en-US" altLang="zh-CN" sz="2400" dirty="0"/>
              <a:t>Bootstrap many different datasets from limited labels</a:t>
            </a:r>
            <a:endParaRPr lang="en-US" altLang="zh-CN" sz="2400" b="1" dirty="0"/>
          </a:p>
        </p:txBody>
      </p:sp>
    </p:spTree>
    <p:extLst>
      <p:ext uri="{BB962C8B-B14F-4D97-AF65-F5344CB8AC3E}">
        <p14:creationId xmlns:p14="http://schemas.microsoft.com/office/powerpoint/2010/main" val="37299630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557348" y="1"/>
            <a:ext cx="10920549" cy="1116622"/>
          </a:xfrm>
        </p:spPr>
        <p:txBody>
          <a:bodyPr>
            <a:noAutofit/>
          </a:bodyPr>
          <a:lstStyle/>
          <a:p>
            <a:r>
              <a:rPr lang="en-US" altLang="zh-CN" sz="4000" b="1" dirty="0"/>
              <a:t>Mining Phrases: </a:t>
            </a:r>
            <a:r>
              <a:rPr lang="en-US" sz="4000" b="1" dirty="0"/>
              <a:t>Why Not Use Raw Frequency Based Methods?</a:t>
            </a:r>
            <a:endParaRPr lang="en-US" altLang="en-US" sz="4000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57348" y="1371600"/>
            <a:ext cx="10702835" cy="5105400"/>
          </a:xfrm>
        </p:spPr>
        <p:txBody>
          <a:bodyPr>
            <a:normAutofit/>
          </a:bodyPr>
          <a:lstStyle/>
          <a:p>
            <a:pPr marL="547688">
              <a:spcAft>
                <a:spcPts val="300"/>
              </a:spcAft>
              <a:defRPr/>
            </a:pPr>
            <a:r>
              <a:rPr lang="en-US" altLang="zh-CN" sz="2400" dirty="0">
                <a:solidFill>
                  <a:srgbClr val="000000"/>
                </a:solidFill>
              </a:rPr>
              <a:t>Traditional data-driven approaches</a:t>
            </a:r>
          </a:p>
          <a:p>
            <a:pPr marL="779463" lvl="1">
              <a:spcAft>
                <a:spcPts val="300"/>
              </a:spcAft>
              <a:defRPr/>
            </a:pPr>
            <a:r>
              <a:rPr lang="en-US" altLang="zh-CN" sz="2400" dirty="0">
                <a:solidFill>
                  <a:srgbClr val="000000"/>
                </a:solidFill>
              </a:rPr>
              <a:t> Frequent pattern mining</a:t>
            </a:r>
          </a:p>
          <a:p>
            <a:pPr marL="890571" lvl="2">
              <a:spcAft>
                <a:spcPts val="300"/>
              </a:spcAft>
              <a:defRPr/>
            </a:pPr>
            <a:r>
              <a:rPr lang="en-US" sz="2400" dirty="0">
                <a:solidFill>
                  <a:srgbClr val="000000"/>
                </a:solidFill>
              </a:rPr>
              <a:t>If AB is frequent, likely AB could be a phrase</a:t>
            </a:r>
          </a:p>
          <a:p>
            <a:pPr marL="547688">
              <a:spcAft>
                <a:spcPts val="300"/>
              </a:spcAft>
              <a:defRPr/>
            </a:pPr>
            <a:r>
              <a:rPr lang="en-US" altLang="zh-CN" sz="2400" dirty="0">
                <a:solidFill>
                  <a:srgbClr val="000000"/>
                </a:solidFill>
              </a:rPr>
              <a:t>Raw frequency could NOT reflect the quality of phrases</a:t>
            </a:r>
          </a:p>
          <a:p>
            <a:pPr marL="779463" lvl="1">
              <a:spcAft>
                <a:spcPts val="300"/>
              </a:spcAft>
              <a:defRPr/>
            </a:pPr>
            <a:r>
              <a:rPr lang="en-US" altLang="zh-CN" sz="2400" dirty="0">
                <a:solidFill>
                  <a:srgbClr val="000000"/>
                </a:solidFill>
              </a:rPr>
              <a:t>E.g., frequency(vector machine) ≥ frequency(support vector machine) </a:t>
            </a:r>
          </a:p>
          <a:p>
            <a:pPr marL="779463" lvl="1">
              <a:spcAft>
                <a:spcPts val="300"/>
              </a:spcAft>
              <a:defRPr/>
            </a:pPr>
            <a:r>
              <a:rPr lang="en-US" altLang="zh-CN" sz="2400" dirty="0">
                <a:solidFill>
                  <a:srgbClr val="000000"/>
                </a:solidFill>
              </a:rPr>
              <a:t>Need to rectify the frequency based on segmentation results</a:t>
            </a:r>
          </a:p>
          <a:p>
            <a:pPr marL="547688">
              <a:spcAft>
                <a:spcPts val="300"/>
              </a:spcAft>
              <a:defRPr/>
            </a:pPr>
            <a:r>
              <a:rPr lang="en-US" altLang="zh-CN" sz="2400" dirty="0">
                <a:solidFill>
                  <a:srgbClr val="000000"/>
                </a:solidFill>
              </a:rPr>
              <a:t>Phrasal segmentation will tell </a:t>
            </a:r>
          </a:p>
          <a:p>
            <a:pPr marL="779463" lvl="1">
              <a:spcAft>
                <a:spcPts val="300"/>
              </a:spcAft>
              <a:defRPr/>
            </a:pPr>
            <a:r>
              <a:rPr lang="en-US" altLang="zh-CN" sz="2400" dirty="0">
                <a:solidFill>
                  <a:srgbClr val="000000"/>
                </a:solidFill>
              </a:rPr>
              <a:t>Some words should be treated as a whole phrase whereas others are still unigrams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2877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557348" y="106034"/>
            <a:ext cx="10914043" cy="1101914"/>
          </a:xfrm>
        </p:spPr>
        <p:txBody>
          <a:bodyPr>
            <a:noAutofit/>
          </a:bodyPr>
          <a:lstStyle/>
          <a:p>
            <a:r>
              <a:rPr lang="en-US" altLang="zh-CN" sz="4000" b="1" dirty="0" err="1"/>
              <a:t>SegPhrase</a:t>
            </a:r>
            <a:r>
              <a:rPr lang="en-US" altLang="zh-CN" sz="4000" b="1" dirty="0"/>
              <a:t>: Why Do We Need Phrasal Segmentation in Corpus?</a:t>
            </a:r>
            <a:endParaRPr lang="en-US" altLang="en-US" sz="4000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57348" y="1371600"/>
            <a:ext cx="10702835" cy="5105400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</a:rPr>
              <a:t>Phrasal segmentation can tell which phrase is more appropriate</a:t>
            </a:r>
          </a:p>
          <a:p>
            <a:pPr lvl="1"/>
            <a:r>
              <a:rPr lang="en-US" altLang="zh-CN" sz="2400" dirty="0">
                <a:solidFill>
                  <a:srgbClr val="000000"/>
                </a:solidFill>
              </a:rPr>
              <a:t>Ex:  A standard [feature vector] [machine learning] setup is used to describe...</a:t>
            </a:r>
          </a:p>
          <a:p>
            <a:pPr marL="384165" lvl="2" indent="0">
              <a:buNone/>
            </a:pPr>
            <a:endParaRPr lang="en-US" altLang="zh-CN" sz="2400" dirty="0">
              <a:solidFill>
                <a:srgbClr val="000000"/>
              </a:solidFill>
            </a:endParaRPr>
          </a:p>
          <a:p>
            <a:endParaRPr lang="en-US" altLang="zh-CN" sz="2400" dirty="0">
              <a:solidFill>
                <a:srgbClr val="000000"/>
              </a:solidFill>
            </a:endParaRPr>
          </a:p>
          <a:p>
            <a:r>
              <a:rPr lang="en-US" altLang="zh-CN" sz="2400" dirty="0">
                <a:solidFill>
                  <a:srgbClr val="000000"/>
                </a:solidFill>
              </a:rPr>
              <a:t>Rectified phrase frequency (expected influence)</a:t>
            </a:r>
          </a:p>
          <a:p>
            <a:pPr lvl="1"/>
            <a:r>
              <a:rPr lang="en-US" altLang="zh-CN" sz="2400" dirty="0">
                <a:solidFill>
                  <a:srgbClr val="000000"/>
                </a:solidFill>
              </a:rPr>
              <a:t>Example: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/>
          <a:srcRect t="1363"/>
          <a:stretch/>
        </p:blipFill>
        <p:spPr>
          <a:xfrm>
            <a:off x="2838405" y="3924300"/>
            <a:ext cx="6550025" cy="2113858"/>
          </a:xfrm>
          <a:prstGeom prst="rect">
            <a:avLst/>
          </a:prstGeom>
        </p:spPr>
      </p:pic>
      <p:sp>
        <p:nvSpPr>
          <p:cNvPr id="5" name="Right Brace 4"/>
          <p:cNvSpPr/>
          <p:nvPr/>
        </p:nvSpPr>
        <p:spPr>
          <a:xfrm rot="5400000">
            <a:off x="5187356" y="1441991"/>
            <a:ext cx="276225" cy="190500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25603" y="2576091"/>
            <a:ext cx="4366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altLang="zh-CN" sz="1800" dirty="0">
                <a:solidFill>
                  <a:srgbClr val="000000"/>
                </a:solidFill>
              </a:rPr>
              <a:t>Not counted towards the rectified frequency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5983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899160"/>
          </a:xfrm>
        </p:spPr>
        <p:txBody>
          <a:bodyPr>
            <a:normAutofit/>
          </a:bodyPr>
          <a:lstStyle/>
          <a:p>
            <a:r>
              <a:rPr lang="en-US" altLang="zh-CN" sz="4000" b="1" dirty="0" err="1"/>
              <a:t>SegPhrase</a:t>
            </a:r>
            <a:r>
              <a:rPr lang="en-US" altLang="zh-CN" sz="4000" b="1" dirty="0"/>
              <a:t>: Segmentation of Phrases</a:t>
            </a:r>
            <a:endParaRPr lang="en-US" altLang="en-US" sz="4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>
              <a:xfrm>
                <a:off x="557348" y="1371600"/>
                <a:ext cx="10702835" cy="510540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400" dirty="0">
                    <a:solidFill>
                      <a:srgbClr val="000000"/>
                    </a:solidFill>
                  </a:rPr>
                  <a:t>Partition a sequence of words by maximizing the likelihood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altLang="zh-CN" sz="2400" dirty="0">
                    <a:solidFill>
                      <a:srgbClr val="000000"/>
                    </a:solidFill>
                  </a:rPr>
                  <a:t>Considering</a:t>
                </a:r>
              </a:p>
              <a:p>
                <a:pPr lvl="2">
                  <a:spcAft>
                    <a:spcPts val="600"/>
                  </a:spcAft>
                </a:pPr>
                <a:r>
                  <a:rPr lang="en-US" altLang="zh-CN" sz="2400" dirty="0">
                    <a:solidFill>
                      <a:srgbClr val="000000"/>
                    </a:solidFill>
                  </a:rPr>
                  <a:t>Phrase quality score</a:t>
                </a:r>
              </a:p>
              <a:p>
                <a:pPr lvl="3">
                  <a:spcAft>
                    <a:spcPts val="600"/>
                  </a:spcAft>
                </a:pPr>
                <a:r>
                  <a:rPr lang="en-US" altLang="zh-CN" sz="2400" dirty="0" err="1">
                    <a:solidFill>
                      <a:srgbClr val="000000"/>
                    </a:solidFill>
                  </a:rPr>
                  <a:t>ClassPhrase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 assigns a </a:t>
                </a:r>
                <a:r>
                  <a:rPr lang="en-US" altLang="zh-CN" sz="2400" b="1" dirty="0">
                    <a:solidFill>
                      <a:srgbClr val="000000"/>
                    </a:solidFill>
                  </a:rPr>
                  <a:t>quality score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 for each phrase</a:t>
                </a:r>
              </a:p>
              <a:p>
                <a:pPr lvl="2">
                  <a:spcAft>
                    <a:spcPts val="600"/>
                  </a:spcAft>
                </a:pPr>
                <a:r>
                  <a:rPr lang="en-US" altLang="zh-CN" sz="2400" dirty="0">
                    <a:solidFill>
                      <a:srgbClr val="000000"/>
                    </a:solidFill>
                  </a:rPr>
                  <a:t>Probability in corpus</a:t>
                </a:r>
              </a:p>
              <a:p>
                <a:pPr lvl="2">
                  <a:spcAft>
                    <a:spcPts val="600"/>
                  </a:spcAft>
                </a:pPr>
                <a:r>
                  <a:rPr lang="en-US" altLang="zh-CN" sz="2400" dirty="0">
                    <a:solidFill>
                      <a:srgbClr val="000000"/>
                    </a:solidFill>
                  </a:rPr>
                  <a:t>Length penalty</a:t>
                </a:r>
              </a:p>
              <a:p>
                <a:pPr lvl="3">
                  <a:spcAft>
                    <a:spcPts val="600"/>
                  </a:spcAft>
                </a:pPr>
                <a:r>
                  <a:rPr lang="en-US" altLang="zh-CN" sz="2400" b="1" dirty="0">
                    <a:solidFill>
                      <a:srgbClr val="000000"/>
                    </a:solidFill>
                  </a:rPr>
                  <a:t>length penalty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rgbClr val="000000"/>
                        </a:solidFill>
                        <a:latin typeface="Cambria Math"/>
                      </a:rPr>
                      <m:t>𝛼</m:t>
                    </m:r>
                    <m:r>
                      <a:rPr lang="en-US" altLang="zh-CN" sz="2400">
                        <a:solidFill>
                          <a:srgbClr val="000000"/>
                        </a:solidFill>
                        <a:latin typeface="Cambria Math"/>
                      </a:rPr>
                      <m:t>: </m:t>
                    </m:r>
                    <m:r>
                      <m:rPr>
                        <m:sty m:val="p"/>
                      </m:rPr>
                      <a:rPr lang="en-US" altLang="zh-CN" sz="2400">
                        <a:solidFill>
                          <a:srgbClr val="000000"/>
                        </a:solidFill>
                        <a:latin typeface="Cambria Math"/>
                      </a:rPr>
                      <m:t>w</m:t>
                    </m:r>
                  </m:oMath>
                </a14:m>
                <a:r>
                  <a:rPr lang="en-US" altLang="zh-CN" sz="2400" dirty="0">
                    <a:solidFill>
                      <a:srgbClr val="000000"/>
                    </a:solidFill>
                  </a:rPr>
                  <a:t>hen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solidFill>
                          <a:srgbClr val="000000"/>
                        </a:solidFill>
                        <a:latin typeface="Cambria Math"/>
                      </a:rPr>
                      <m:t>𝛼</m:t>
                    </m:r>
                    <m:r>
                      <a:rPr lang="en-US" altLang="zh-CN" sz="2400" i="1">
                        <a:solidFill>
                          <a:srgbClr val="000000"/>
                        </a:solidFill>
                        <a:latin typeface="Cambria Math"/>
                      </a:rPr>
                      <m:t>&gt;1</m:t>
                    </m:r>
                  </m:oMath>
                </a14:m>
                <a:r>
                  <a:rPr lang="en-US" altLang="zh-CN" sz="2400" dirty="0">
                    <a:solidFill>
                      <a:srgbClr val="000000"/>
                    </a:solidFill>
                  </a:rPr>
                  <a:t>, it favors shorter phrases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altLang="zh-CN" sz="2400" dirty="0">
                    <a:solidFill>
                      <a:srgbClr val="000000"/>
                    </a:solidFill>
                  </a:rPr>
                  <a:t>Filter out phrases with low rectified frequency</a:t>
                </a:r>
              </a:p>
              <a:p>
                <a:pPr lvl="1">
                  <a:spcAft>
                    <a:spcPts val="600"/>
                  </a:spcAft>
                </a:pPr>
                <a:r>
                  <a:rPr lang="en-US" altLang="zh-CN" sz="2400" dirty="0">
                    <a:solidFill>
                      <a:srgbClr val="000000"/>
                    </a:solidFill>
                  </a:rPr>
                  <a:t>Bad phrases are expected to rarely occur in the segmentation results</a:t>
                </a:r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7348" y="1371600"/>
                <a:ext cx="10702835" cy="5105400"/>
              </a:xfrm>
              <a:blipFill>
                <a:blip r:embed="rId3"/>
                <a:stretch>
                  <a:fillRect l="-355" t="-9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36933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899160"/>
          </a:xfrm>
        </p:spPr>
        <p:txBody>
          <a:bodyPr>
            <a:normAutofit/>
          </a:bodyPr>
          <a:lstStyle/>
          <a:p>
            <a:r>
              <a:rPr lang="en-US" altLang="zh-CN" sz="4000" b="1" dirty="0" err="1"/>
              <a:t>SegPhrase</a:t>
            </a:r>
            <a:r>
              <a:rPr lang="en-US" altLang="zh-CN" sz="4000" b="1" dirty="0"/>
              <a:t>+: Enhancing Phrasal Segmentation</a:t>
            </a:r>
            <a:endParaRPr lang="en-US" altLang="en-US" sz="4000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57348" y="1371600"/>
            <a:ext cx="10702835" cy="5105400"/>
          </a:xfrm>
        </p:spPr>
        <p:txBody>
          <a:bodyPr>
            <a:normAutofit/>
          </a:bodyPr>
          <a:lstStyle/>
          <a:p>
            <a:r>
              <a:rPr lang="en-US" altLang="zh-CN" sz="2400" dirty="0" err="1">
                <a:solidFill>
                  <a:srgbClr val="000000"/>
                </a:solidFill>
              </a:rPr>
              <a:t>SegPhrase</a:t>
            </a:r>
            <a:r>
              <a:rPr lang="en-US" altLang="zh-CN" sz="2400" dirty="0">
                <a:solidFill>
                  <a:srgbClr val="000000"/>
                </a:solidFill>
              </a:rPr>
              <a:t>+: One more round for enhanced phrasal segmentation</a:t>
            </a:r>
          </a:p>
          <a:p>
            <a:r>
              <a:rPr lang="en-US" altLang="zh-CN" sz="2400" b="1" dirty="0">
                <a:solidFill>
                  <a:srgbClr val="000000"/>
                </a:solidFill>
              </a:rPr>
              <a:t>Feedback</a:t>
            </a:r>
          </a:p>
          <a:p>
            <a:pPr lvl="1"/>
            <a:r>
              <a:rPr lang="en-US" altLang="zh-CN" sz="2400" dirty="0">
                <a:solidFill>
                  <a:srgbClr val="000000"/>
                </a:solidFill>
              </a:rPr>
              <a:t>Using rectified frequency, re-compute those features previously computing based on raw frequency</a:t>
            </a:r>
          </a:p>
          <a:p>
            <a:r>
              <a:rPr lang="en-US" altLang="zh-CN" sz="2400" dirty="0">
                <a:solidFill>
                  <a:srgbClr val="000000"/>
                </a:solidFill>
              </a:rPr>
              <a:t>Process</a:t>
            </a:r>
          </a:p>
          <a:p>
            <a:pPr lvl="1"/>
            <a:r>
              <a:rPr lang="en-US" altLang="zh-CN" sz="2400" dirty="0">
                <a:solidFill>
                  <a:srgbClr val="000000"/>
                </a:solidFill>
              </a:rPr>
              <a:t>Classification </a:t>
            </a:r>
            <a:r>
              <a:rPr lang="en-US" altLang="zh-CN" sz="2400" dirty="0">
                <a:solidFill>
                  <a:srgbClr val="000000"/>
                </a:solidFill>
                <a:sym typeface="Wingdings" panose="05000000000000000000" pitchFamily="2" charset="2"/>
              </a:rPr>
              <a:t> Phrasal segmentation   // </a:t>
            </a:r>
            <a:r>
              <a:rPr lang="en-US" altLang="zh-CN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SegPhrase</a:t>
            </a:r>
            <a:endParaRPr lang="en-US" altLang="zh-CN" sz="2400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1195387" lvl="4" indent="-342900">
              <a:buFont typeface="Wingdings" panose="05000000000000000000" pitchFamily="2" charset="2"/>
              <a:buChar char="à"/>
            </a:pPr>
            <a:r>
              <a:rPr lang="en-US" altLang="zh-CN" sz="2400" dirty="0">
                <a:solidFill>
                  <a:srgbClr val="000000"/>
                </a:solidFill>
                <a:sym typeface="Wingdings" panose="05000000000000000000" pitchFamily="2" charset="2"/>
              </a:rPr>
              <a:t>Classification  Phrasal segmentation // </a:t>
            </a:r>
            <a:r>
              <a:rPr lang="en-US" altLang="zh-CN" sz="2400" dirty="0" err="1">
                <a:solidFill>
                  <a:srgbClr val="FF0000"/>
                </a:solidFill>
                <a:sym typeface="Wingdings" panose="05000000000000000000" pitchFamily="2" charset="2"/>
              </a:rPr>
              <a:t>SegPhrase</a:t>
            </a:r>
            <a:r>
              <a:rPr lang="en-US" altLang="zh-CN" sz="2400" dirty="0">
                <a:solidFill>
                  <a:srgbClr val="FF0000"/>
                </a:solidFill>
                <a:sym typeface="Wingdings" panose="05000000000000000000" pitchFamily="2" charset="2"/>
              </a:rPr>
              <a:t>+</a:t>
            </a:r>
            <a:endParaRPr lang="en-US" altLang="zh-CN" sz="2400" dirty="0">
              <a:solidFill>
                <a:srgbClr val="FF0000"/>
              </a:solidFill>
            </a:endParaRPr>
          </a:p>
          <a:p>
            <a:r>
              <a:rPr lang="en-US" altLang="zh-CN" sz="2400" b="1" dirty="0">
                <a:solidFill>
                  <a:srgbClr val="000000"/>
                </a:solidFill>
              </a:rPr>
              <a:t>Effects </a:t>
            </a:r>
            <a:r>
              <a:rPr lang="en-US" altLang="zh-CN" sz="2400" dirty="0">
                <a:solidFill>
                  <a:srgbClr val="000000"/>
                </a:solidFill>
              </a:rPr>
              <a:t>on computing quality scores</a:t>
            </a:r>
          </a:p>
          <a:p>
            <a:pPr lvl="1"/>
            <a:r>
              <a:rPr lang="en-US" altLang="zh-CN" sz="2400" dirty="0">
                <a:solidFill>
                  <a:srgbClr val="000000"/>
                </a:solidFill>
              </a:rPr>
              <a:t>np hard in the strong sense</a:t>
            </a:r>
          </a:p>
          <a:p>
            <a:pPr lvl="1"/>
            <a:r>
              <a:rPr lang="en-US" altLang="zh-CN" sz="2400" strike="sngStrike" dirty="0">
                <a:solidFill>
                  <a:srgbClr val="000000"/>
                </a:solidFill>
              </a:rPr>
              <a:t>np hard in the strong</a:t>
            </a:r>
          </a:p>
          <a:p>
            <a:pPr lvl="1"/>
            <a:r>
              <a:rPr lang="en-US" altLang="zh-CN" sz="2400" dirty="0">
                <a:solidFill>
                  <a:srgbClr val="000000"/>
                </a:solidFill>
              </a:rPr>
              <a:t>data base management system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665177" y="4903401"/>
            <a:ext cx="381165" cy="1218980"/>
            <a:chOff x="5665177" y="4956153"/>
            <a:chExt cx="381165" cy="1218980"/>
          </a:xfrm>
        </p:grpSpPr>
        <p:cxnSp>
          <p:nvCxnSpPr>
            <p:cNvPr id="4" name="直接箭头连接符 6"/>
            <p:cNvCxnSpPr/>
            <p:nvPr/>
          </p:nvCxnSpPr>
          <p:spPr>
            <a:xfrm flipV="1">
              <a:off x="5665177" y="4956153"/>
              <a:ext cx="360040" cy="288032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箭头连接符 8"/>
            <p:cNvCxnSpPr/>
            <p:nvPr/>
          </p:nvCxnSpPr>
          <p:spPr>
            <a:xfrm flipV="1">
              <a:off x="5686302" y="5887101"/>
              <a:ext cx="360040" cy="288032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箭头连接符 9"/>
            <p:cNvCxnSpPr/>
            <p:nvPr/>
          </p:nvCxnSpPr>
          <p:spPr>
            <a:xfrm>
              <a:off x="5665177" y="5442218"/>
              <a:ext cx="332420" cy="32401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831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899160"/>
          </a:xfrm>
        </p:spPr>
        <p:txBody>
          <a:bodyPr>
            <a:normAutofit/>
          </a:bodyPr>
          <a:lstStyle/>
          <a:p>
            <a:r>
              <a:rPr lang="en-US" altLang="zh-CN" sz="4000" b="1" dirty="0"/>
              <a:t>Performance Study:  Methods to Be Compared</a:t>
            </a:r>
            <a:endParaRPr lang="en-US" altLang="en-US" sz="4000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57348" y="1371600"/>
            <a:ext cx="10702835" cy="51054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zh-CN" sz="2400" dirty="0">
                <a:solidFill>
                  <a:srgbClr val="000000"/>
                </a:solidFill>
              </a:rPr>
              <a:t>Other phase mining methods:  Methods to be compared</a:t>
            </a:r>
          </a:p>
          <a:p>
            <a:pPr lvl="2">
              <a:spcAft>
                <a:spcPts val="600"/>
              </a:spcAft>
            </a:pPr>
            <a:r>
              <a:rPr lang="en-US" altLang="zh-CN" sz="2400" dirty="0">
                <a:solidFill>
                  <a:srgbClr val="000000"/>
                </a:solidFill>
              </a:rPr>
              <a:t>NLP chunking based methods</a:t>
            </a:r>
          </a:p>
          <a:p>
            <a:pPr lvl="3">
              <a:spcAft>
                <a:spcPts val="600"/>
              </a:spcAft>
            </a:pPr>
            <a:r>
              <a:rPr lang="en-US" altLang="zh-CN" sz="2400" dirty="0">
                <a:solidFill>
                  <a:srgbClr val="000000"/>
                </a:solidFill>
              </a:rPr>
              <a:t>Chunks as candidates</a:t>
            </a:r>
          </a:p>
          <a:p>
            <a:pPr lvl="3">
              <a:spcAft>
                <a:spcPts val="600"/>
              </a:spcAft>
            </a:pPr>
            <a:r>
              <a:rPr lang="en-US" altLang="zh-CN" sz="2400" dirty="0">
                <a:solidFill>
                  <a:srgbClr val="000000"/>
                </a:solidFill>
              </a:rPr>
              <a:t>Sorted by </a:t>
            </a:r>
            <a:r>
              <a:rPr lang="en-US" altLang="zh-CN" sz="2400" b="1" dirty="0">
                <a:solidFill>
                  <a:srgbClr val="000000"/>
                </a:solidFill>
              </a:rPr>
              <a:t>TF-IDF</a:t>
            </a:r>
            <a:r>
              <a:rPr lang="en-US" altLang="zh-CN" sz="2400" dirty="0">
                <a:solidFill>
                  <a:srgbClr val="000000"/>
                </a:solidFill>
              </a:rPr>
              <a:t> and </a:t>
            </a:r>
            <a:r>
              <a:rPr lang="en-US" altLang="zh-CN" sz="2400" b="1" dirty="0">
                <a:solidFill>
                  <a:srgbClr val="000000"/>
                </a:solidFill>
              </a:rPr>
              <a:t>C-value</a:t>
            </a:r>
            <a:r>
              <a:rPr lang="en-US" altLang="zh-CN" sz="2400" dirty="0">
                <a:solidFill>
                  <a:srgbClr val="000000"/>
                </a:solidFill>
              </a:rPr>
              <a:t> (K. </a:t>
            </a:r>
            <a:r>
              <a:rPr lang="en-US" altLang="zh-CN" sz="2400" dirty="0" err="1">
                <a:solidFill>
                  <a:srgbClr val="000000"/>
                </a:solidFill>
              </a:rPr>
              <a:t>Frantzi</a:t>
            </a:r>
            <a:r>
              <a:rPr lang="en-US" altLang="zh-CN" sz="2400" dirty="0">
                <a:solidFill>
                  <a:srgbClr val="000000"/>
                </a:solidFill>
              </a:rPr>
              <a:t> et al., 2000)</a:t>
            </a:r>
            <a:endParaRPr lang="en-US" altLang="zh-CN" sz="2400" b="1" dirty="0">
              <a:solidFill>
                <a:srgbClr val="000000"/>
              </a:solidFill>
            </a:endParaRPr>
          </a:p>
          <a:p>
            <a:pPr lvl="2">
              <a:spcAft>
                <a:spcPts val="600"/>
              </a:spcAft>
            </a:pPr>
            <a:r>
              <a:rPr lang="en-US" altLang="zh-CN" sz="2400" dirty="0">
                <a:solidFill>
                  <a:srgbClr val="000000"/>
                </a:solidFill>
              </a:rPr>
              <a:t>Unsupervised raw frequency based methods</a:t>
            </a:r>
            <a:endParaRPr lang="en-US" altLang="zh-CN" sz="2400" b="1" dirty="0">
              <a:solidFill>
                <a:srgbClr val="000000"/>
              </a:solidFill>
            </a:endParaRPr>
          </a:p>
          <a:p>
            <a:pPr lvl="3">
              <a:spcAft>
                <a:spcPts val="600"/>
              </a:spcAft>
            </a:pPr>
            <a:r>
              <a:rPr lang="en-US" altLang="zh-CN" sz="2400" b="1" dirty="0" err="1">
                <a:solidFill>
                  <a:srgbClr val="000000"/>
                </a:solidFill>
              </a:rPr>
              <a:t>ConExtr</a:t>
            </a:r>
            <a:r>
              <a:rPr lang="en-US" altLang="zh-CN" sz="2400" dirty="0">
                <a:solidFill>
                  <a:srgbClr val="000000"/>
                </a:solidFill>
              </a:rPr>
              <a:t> (A. </a:t>
            </a:r>
            <a:r>
              <a:rPr lang="en-US" altLang="zh-CN" sz="2400" dirty="0" err="1">
                <a:solidFill>
                  <a:srgbClr val="000000"/>
                </a:solidFill>
              </a:rPr>
              <a:t>Parameswaran</a:t>
            </a:r>
            <a:r>
              <a:rPr lang="en-US" altLang="zh-CN" sz="2400" dirty="0">
                <a:solidFill>
                  <a:srgbClr val="000000"/>
                </a:solidFill>
              </a:rPr>
              <a:t>, et al., VLDB 2010)</a:t>
            </a:r>
          </a:p>
          <a:p>
            <a:pPr lvl="3">
              <a:spcAft>
                <a:spcPts val="600"/>
              </a:spcAft>
            </a:pPr>
            <a:r>
              <a:rPr lang="en-US" altLang="zh-CN" sz="2400" b="1" dirty="0" err="1">
                <a:solidFill>
                  <a:srgbClr val="000000"/>
                </a:solidFill>
              </a:rPr>
              <a:t>ToPMine</a:t>
            </a:r>
            <a:r>
              <a:rPr lang="en-US" altLang="zh-CN" sz="2400" dirty="0">
                <a:solidFill>
                  <a:srgbClr val="000000"/>
                </a:solidFill>
              </a:rPr>
              <a:t> (A. El-</a:t>
            </a:r>
            <a:r>
              <a:rPr lang="en-US" altLang="zh-CN" sz="2400" dirty="0" err="1">
                <a:solidFill>
                  <a:srgbClr val="000000"/>
                </a:solidFill>
              </a:rPr>
              <a:t>Kishky</a:t>
            </a:r>
            <a:r>
              <a:rPr lang="en-US" altLang="zh-CN" sz="2400" dirty="0">
                <a:solidFill>
                  <a:srgbClr val="000000"/>
                </a:solidFill>
              </a:rPr>
              <a:t>, et al., VLDB 2015)</a:t>
            </a:r>
          </a:p>
          <a:p>
            <a:pPr lvl="2">
              <a:spcAft>
                <a:spcPts val="600"/>
              </a:spcAft>
            </a:pPr>
            <a:r>
              <a:rPr lang="en-US" altLang="zh-CN" sz="2400" dirty="0">
                <a:solidFill>
                  <a:srgbClr val="000000"/>
                </a:solidFill>
              </a:rPr>
              <a:t>Supervised method</a:t>
            </a:r>
          </a:p>
          <a:p>
            <a:pPr lvl="3">
              <a:spcAft>
                <a:spcPts val="600"/>
              </a:spcAft>
            </a:pPr>
            <a:r>
              <a:rPr lang="en-US" altLang="zh-CN" sz="2400" b="1" dirty="0">
                <a:solidFill>
                  <a:srgbClr val="000000"/>
                </a:solidFill>
              </a:rPr>
              <a:t>KEA</a:t>
            </a:r>
            <a:r>
              <a:rPr lang="en-US" altLang="zh-CN" sz="2400" dirty="0">
                <a:solidFill>
                  <a:srgbClr val="000000"/>
                </a:solidFill>
              </a:rPr>
              <a:t>, designed for single document </a:t>
            </a:r>
            <a:r>
              <a:rPr lang="en-US" altLang="zh-CN" sz="2400" dirty="0" err="1">
                <a:solidFill>
                  <a:srgbClr val="000000"/>
                </a:solidFill>
              </a:rPr>
              <a:t>keyphrases</a:t>
            </a:r>
            <a:r>
              <a:rPr lang="en-US" altLang="zh-CN" sz="2400" dirty="0">
                <a:solidFill>
                  <a:srgbClr val="000000"/>
                </a:solidFill>
              </a:rPr>
              <a:t> (O. </a:t>
            </a:r>
            <a:r>
              <a:rPr lang="en-US" altLang="zh-CN" sz="2400" dirty="0" err="1">
                <a:solidFill>
                  <a:srgbClr val="000000"/>
                </a:solidFill>
              </a:rPr>
              <a:t>Medelyan</a:t>
            </a:r>
            <a:r>
              <a:rPr lang="en-US" altLang="zh-CN" sz="2400" dirty="0">
                <a:solidFill>
                  <a:srgbClr val="000000"/>
                </a:solidFill>
              </a:rPr>
              <a:t> &amp; I. H. Witten, 2006)</a:t>
            </a:r>
          </a:p>
        </p:txBody>
      </p:sp>
    </p:spTree>
    <p:extLst>
      <p:ext uri="{BB962C8B-B14F-4D97-AF65-F5344CB8AC3E}">
        <p14:creationId xmlns:p14="http://schemas.microsoft.com/office/powerpoint/2010/main" val="17346545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899160"/>
          </a:xfrm>
        </p:spPr>
        <p:txBody>
          <a:bodyPr>
            <a:normAutofit/>
          </a:bodyPr>
          <a:lstStyle/>
          <a:p>
            <a:r>
              <a:rPr lang="en-US" altLang="zh-CN" sz="4000" b="1" dirty="0"/>
              <a:t>Performance Study:  Experimental Setting</a:t>
            </a:r>
            <a:endParaRPr lang="en-US" altLang="en-US" sz="4000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57348" y="1371600"/>
            <a:ext cx="10702835" cy="5105400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</a:rPr>
              <a:t>Datasets</a:t>
            </a:r>
          </a:p>
          <a:p>
            <a:endParaRPr lang="en-US" altLang="zh-CN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altLang="zh-CN" sz="2400" dirty="0">
              <a:solidFill>
                <a:srgbClr val="000000"/>
              </a:solidFill>
            </a:endParaRPr>
          </a:p>
          <a:p>
            <a:endParaRPr lang="en-US" altLang="zh-CN" sz="2400" dirty="0">
              <a:solidFill>
                <a:srgbClr val="000000"/>
              </a:solidFill>
            </a:endParaRPr>
          </a:p>
          <a:p>
            <a:endParaRPr lang="en-US" altLang="zh-CN" sz="2400" dirty="0">
              <a:solidFill>
                <a:srgbClr val="000000"/>
              </a:solidFill>
            </a:endParaRPr>
          </a:p>
          <a:p>
            <a:r>
              <a:rPr lang="en-US" altLang="zh-CN" sz="2400" dirty="0">
                <a:solidFill>
                  <a:srgbClr val="000000"/>
                </a:solidFill>
              </a:rPr>
              <a:t>Popular Wiki Phrases</a:t>
            </a:r>
          </a:p>
          <a:p>
            <a:pPr lvl="2"/>
            <a:r>
              <a:rPr lang="en-US" altLang="zh-CN" sz="2400" dirty="0">
                <a:solidFill>
                  <a:srgbClr val="000000"/>
                </a:solidFill>
              </a:rPr>
              <a:t>Based on internal links</a:t>
            </a:r>
          </a:p>
          <a:p>
            <a:pPr lvl="2"/>
            <a:r>
              <a:rPr lang="en-US" altLang="zh-CN" sz="2400" dirty="0">
                <a:solidFill>
                  <a:srgbClr val="000000"/>
                </a:solidFill>
              </a:rPr>
              <a:t>~7K high quality phrases</a:t>
            </a:r>
          </a:p>
          <a:p>
            <a:r>
              <a:rPr lang="en-US" altLang="zh-CN" sz="2400" dirty="0">
                <a:solidFill>
                  <a:srgbClr val="000000"/>
                </a:solidFill>
              </a:rPr>
              <a:t>Pooling</a:t>
            </a:r>
          </a:p>
          <a:p>
            <a:pPr lvl="2"/>
            <a:r>
              <a:rPr lang="en-US" altLang="zh-CN" sz="2400" dirty="0">
                <a:solidFill>
                  <a:srgbClr val="000000"/>
                </a:solidFill>
              </a:rPr>
              <a:t>Sampled 500 </a:t>
            </a:r>
            <a:r>
              <a:rPr lang="en-US" altLang="zh-CN" sz="2400" b="1" dirty="0">
                <a:solidFill>
                  <a:srgbClr val="000000"/>
                </a:solidFill>
              </a:rPr>
              <a:t>*</a:t>
            </a:r>
            <a:r>
              <a:rPr lang="en-US" altLang="zh-CN" sz="2400" dirty="0">
                <a:solidFill>
                  <a:srgbClr val="000000"/>
                </a:solidFill>
              </a:rPr>
              <a:t> 7 </a:t>
            </a:r>
            <a:r>
              <a:rPr lang="en-US" altLang="zh-CN" sz="2400" b="1" dirty="0">
                <a:solidFill>
                  <a:srgbClr val="000000"/>
                </a:solidFill>
              </a:rPr>
              <a:t>Wiki-uncovered </a:t>
            </a:r>
            <a:r>
              <a:rPr lang="en-US" altLang="zh-CN" sz="2400" dirty="0">
                <a:solidFill>
                  <a:srgbClr val="000000"/>
                </a:solidFill>
              </a:rPr>
              <a:t>phrases</a:t>
            </a:r>
          </a:p>
          <a:p>
            <a:pPr lvl="2"/>
            <a:r>
              <a:rPr lang="en-US" altLang="zh-CN" sz="2400" dirty="0">
                <a:solidFill>
                  <a:srgbClr val="000000"/>
                </a:solidFill>
              </a:rPr>
              <a:t>Evaluated by 3 reviewers independently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743200" y="2133600"/>
          <a:ext cx="609600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en-US" dirty="0"/>
                        <a:t>Dataset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#docs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#labels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DBLP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2.77M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91.6M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Yelp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4.75M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04931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899160"/>
          </a:xfrm>
        </p:spPr>
        <p:txBody>
          <a:bodyPr>
            <a:normAutofit/>
          </a:bodyPr>
          <a:lstStyle/>
          <a:p>
            <a:r>
              <a:rPr lang="en-US" altLang="zh-CN" sz="4000" b="1" dirty="0"/>
              <a:t>Performance: Precision Recall Curves on DBLP</a:t>
            </a:r>
            <a:endParaRPr lang="en-US" altLang="en-US" sz="4000" b="1" dirty="0"/>
          </a:p>
        </p:txBody>
      </p:sp>
      <p:pic>
        <p:nvPicPr>
          <p:cNvPr id="4" name="Picture 2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192" y="1189896"/>
            <a:ext cx="6091238" cy="551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2529" y="1981698"/>
            <a:ext cx="1373072" cy="286232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2000" dirty="0">
                <a:solidFill>
                  <a:prstClr val="black"/>
                </a:solidFill>
              </a:rPr>
              <a:t>Compare with other baselines</a:t>
            </a:r>
          </a:p>
          <a:p>
            <a:pPr algn="ctr" defTabSz="914400"/>
            <a:r>
              <a:rPr lang="en-US" altLang="zh-CN" sz="2000" dirty="0">
                <a:solidFill>
                  <a:prstClr val="black"/>
                </a:solidFill>
              </a:rPr>
              <a:t>TF-IDF</a:t>
            </a:r>
          </a:p>
          <a:p>
            <a:pPr algn="ctr" defTabSz="914400"/>
            <a:r>
              <a:rPr lang="en-US" altLang="zh-CN" sz="2000" dirty="0">
                <a:solidFill>
                  <a:prstClr val="black"/>
                </a:solidFill>
              </a:rPr>
              <a:t>C-Value</a:t>
            </a:r>
          </a:p>
          <a:p>
            <a:pPr algn="ctr" defTabSz="914400"/>
            <a:r>
              <a:rPr lang="en-US" altLang="zh-CN" sz="2000" dirty="0" err="1">
                <a:solidFill>
                  <a:prstClr val="black"/>
                </a:solidFill>
              </a:rPr>
              <a:t>ConExtr</a:t>
            </a:r>
            <a:endParaRPr lang="en-US" altLang="zh-CN" sz="2000" dirty="0">
              <a:solidFill>
                <a:prstClr val="black"/>
              </a:solidFill>
            </a:endParaRPr>
          </a:p>
          <a:p>
            <a:pPr algn="ctr" defTabSz="914400"/>
            <a:r>
              <a:rPr lang="en-US" altLang="zh-CN" sz="2000" dirty="0">
                <a:solidFill>
                  <a:prstClr val="black"/>
                </a:solidFill>
              </a:rPr>
              <a:t>KEA</a:t>
            </a:r>
          </a:p>
          <a:p>
            <a:pPr algn="ctr" defTabSz="914400"/>
            <a:r>
              <a:rPr lang="en-US" altLang="zh-CN" sz="2000" dirty="0" err="1">
                <a:solidFill>
                  <a:prstClr val="black"/>
                </a:solidFill>
              </a:rPr>
              <a:t>ToPMine</a:t>
            </a:r>
            <a:endParaRPr lang="en-US" altLang="zh-CN" sz="2000" dirty="0">
              <a:solidFill>
                <a:prstClr val="black"/>
              </a:solidFill>
            </a:endParaRPr>
          </a:p>
          <a:p>
            <a:pPr algn="ctr" defTabSz="914400"/>
            <a:r>
              <a:rPr lang="en-US" altLang="zh-CN" sz="2000" dirty="0" err="1">
                <a:solidFill>
                  <a:prstClr val="black"/>
                </a:solidFill>
              </a:rPr>
              <a:t>SegPhrase</a:t>
            </a:r>
            <a:r>
              <a:rPr lang="en-US" altLang="zh-CN" sz="2000" dirty="0">
                <a:solidFill>
                  <a:prstClr val="black"/>
                </a:solidFill>
              </a:rPr>
              <a:t>+</a:t>
            </a:r>
            <a:endParaRPr lang="zh-CN" altLang="en-US" sz="20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83430" y="2248600"/>
            <a:ext cx="1824716" cy="193899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2000" dirty="0">
                <a:solidFill>
                  <a:prstClr val="black"/>
                </a:solidFill>
              </a:rPr>
              <a:t>Compare with our 3 variations</a:t>
            </a:r>
          </a:p>
          <a:p>
            <a:pPr algn="ctr" defTabSz="914400"/>
            <a:r>
              <a:rPr lang="en-US" altLang="zh-CN" sz="2000" dirty="0">
                <a:solidFill>
                  <a:prstClr val="black"/>
                </a:solidFill>
              </a:rPr>
              <a:t>TF-IDF</a:t>
            </a:r>
          </a:p>
          <a:p>
            <a:pPr algn="ctr" defTabSz="914400"/>
            <a:r>
              <a:rPr lang="en-US" altLang="zh-CN" sz="2000" dirty="0" err="1">
                <a:solidFill>
                  <a:prstClr val="black"/>
                </a:solidFill>
              </a:rPr>
              <a:t>ClassPhrase</a:t>
            </a:r>
            <a:endParaRPr lang="en-US" altLang="zh-CN" sz="2000" dirty="0">
              <a:solidFill>
                <a:prstClr val="black"/>
              </a:solidFill>
            </a:endParaRPr>
          </a:p>
          <a:p>
            <a:pPr algn="ctr" defTabSz="914400"/>
            <a:r>
              <a:rPr lang="en-US" altLang="zh-CN" sz="2000" dirty="0" err="1">
                <a:solidFill>
                  <a:prstClr val="black"/>
                </a:solidFill>
              </a:rPr>
              <a:t>SegPhrase</a:t>
            </a:r>
            <a:endParaRPr lang="en-US" altLang="zh-CN" sz="2000" dirty="0">
              <a:solidFill>
                <a:prstClr val="black"/>
              </a:solidFill>
            </a:endParaRPr>
          </a:p>
          <a:p>
            <a:pPr algn="ctr" defTabSz="914400"/>
            <a:r>
              <a:rPr lang="en-US" altLang="zh-CN" sz="2000" dirty="0" err="1">
                <a:solidFill>
                  <a:prstClr val="black"/>
                </a:solidFill>
              </a:rPr>
              <a:t>SegPhrase</a:t>
            </a:r>
            <a:r>
              <a:rPr lang="en-US" altLang="zh-CN" sz="2000" dirty="0">
                <a:solidFill>
                  <a:prstClr val="black"/>
                </a:solidFill>
              </a:rPr>
              <a:t>+</a:t>
            </a:r>
            <a:endParaRPr lang="zh-CN" altLang="en-US" sz="2000" dirty="0">
              <a:solidFill>
                <a:prstClr val="black"/>
              </a:solidFill>
            </a:endParaRPr>
          </a:p>
        </p:txBody>
      </p:sp>
      <p:cxnSp>
        <p:nvCxnSpPr>
          <p:cNvPr id="8" name="直接连接符 6"/>
          <p:cNvCxnSpPr/>
          <p:nvPr/>
        </p:nvCxnSpPr>
        <p:spPr>
          <a:xfrm>
            <a:off x="5879976" y="1494786"/>
            <a:ext cx="0" cy="2285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7"/>
          <p:cNvCxnSpPr/>
          <p:nvPr/>
        </p:nvCxnSpPr>
        <p:spPr>
          <a:xfrm>
            <a:off x="5879976" y="4237986"/>
            <a:ext cx="0" cy="21954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灯片编号占位符 3"/>
          <p:cNvSpPr txBox="1">
            <a:spLocks/>
          </p:cNvSpPr>
          <p:nvPr/>
        </p:nvSpPr>
        <p:spPr>
          <a:xfrm>
            <a:off x="8077200" y="6250847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791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4725" y="145937"/>
            <a:ext cx="12488779" cy="738909"/>
          </a:xfrm>
        </p:spPr>
        <p:txBody>
          <a:bodyPr>
            <a:normAutofit/>
          </a:bodyPr>
          <a:lstStyle/>
          <a:p>
            <a:pPr defTabSz="1219110"/>
            <a:r>
              <a:rPr lang="en-US" b="1" dirty="0"/>
              <a:t>Text Preparation: Token and Tokenization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456" y="1142270"/>
            <a:ext cx="10918638" cy="5389159"/>
          </a:xfrm>
        </p:spPr>
        <p:txBody>
          <a:bodyPr/>
          <a:lstStyle/>
          <a:p>
            <a:r>
              <a:rPr lang="en-US" sz="2400" dirty="0"/>
              <a:t>Raw Text Extraction and Tokenization </a:t>
            </a:r>
          </a:p>
          <a:p>
            <a:pPr lvl="1"/>
            <a:r>
              <a:rPr lang="en-US" sz="2400" dirty="0"/>
              <a:t>A token is a contiguous sequence of characters with a semantic meaning</a:t>
            </a:r>
          </a:p>
          <a:p>
            <a:pPr lvl="1"/>
            <a:r>
              <a:rPr lang="en-US" sz="2400" dirty="0"/>
              <a:t>Similar to a “term” except that token allows repetitions, and no additional processing (such as stemming and stop word removal) </a:t>
            </a:r>
          </a:p>
          <a:p>
            <a:r>
              <a:rPr lang="en-US" sz="2400" dirty="0"/>
              <a:t>Ex.  In {“</a:t>
            </a:r>
            <a:r>
              <a:rPr lang="en-US" sz="2400" i="1" dirty="0"/>
              <a:t>After</a:t>
            </a:r>
            <a:r>
              <a:rPr lang="en-US" sz="2400" dirty="0"/>
              <a:t>” “</a:t>
            </a:r>
            <a:r>
              <a:rPr lang="en-US" sz="2400" i="1" dirty="0"/>
              <a:t>sleeping</a:t>
            </a:r>
            <a:r>
              <a:rPr lang="en-US" sz="2400" dirty="0"/>
              <a:t>” “</a:t>
            </a:r>
            <a:r>
              <a:rPr lang="en-US" sz="2400" i="1" dirty="0"/>
              <a:t>for</a:t>
            </a:r>
            <a:r>
              <a:rPr lang="en-US" sz="2400" dirty="0"/>
              <a:t>” “</a:t>
            </a:r>
            <a:r>
              <a:rPr lang="en-US" sz="2400" i="1" dirty="0"/>
              <a:t>four</a:t>
            </a:r>
            <a:r>
              <a:rPr lang="en-US" sz="2400" dirty="0"/>
              <a:t>” “</a:t>
            </a:r>
            <a:r>
              <a:rPr lang="en-US" sz="2400" i="1" dirty="0"/>
              <a:t>hours</a:t>
            </a:r>
            <a:r>
              <a:rPr lang="en-US" sz="2400" dirty="0"/>
              <a:t>” “</a:t>
            </a:r>
            <a:r>
              <a:rPr lang="en-US" sz="2400" i="1" dirty="0"/>
              <a:t>he</a:t>
            </a:r>
            <a:r>
              <a:rPr lang="en-US" sz="2400" dirty="0"/>
              <a:t>” “</a:t>
            </a:r>
            <a:r>
              <a:rPr lang="en-US" sz="2400" i="1" dirty="0"/>
              <a:t>decided</a:t>
            </a:r>
            <a:r>
              <a:rPr lang="en-US" sz="2400" dirty="0"/>
              <a:t>” “</a:t>
            </a:r>
            <a:r>
              <a:rPr lang="en-US" sz="2400" i="1" dirty="0"/>
              <a:t>to</a:t>
            </a:r>
            <a:r>
              <a:rPr lang="en-US" sz="2400" dirty="0"/>
              <a:t>” “</a:t>
            </a:r>
            <a:r>
              <a:rPr lang="en-US" sz="2400" i="1" dirty="0"/>
              <a:t>sleep</a:t>
            </a:r>
            <a:r>
              <a:rPr lang="en-US" sz="2400" dirty="0"/>
              <a:t>” “</a:t>
            </a:r>
            <a:r>
              <a:rPr lang="en-US" sz="2400" i="1" dirty="0"/>
              <a:t>for</a:t>
            </a:r>
            <a:r>
              <a:rPr lang="en-US" sz="2400" dirty="0"/>
              <a:t>” “</a:t>
            </a:r>
            <a:r>
              <a:rPr lang="en-US" sz="2400" i="1" dirty="0"/>
              <a:t>another</a:t>
            </a:r>
            <a:r>
              <a:rPr lang="en-US" sz="2400" dirty="0"/>
              <a:t>” “</a:t>
            </a:r>
            <a:r>
              <a:rPr lang="en-US" sz="2400" i="1" dirty="0"/>
              <a:t>four</a:t>
            </a:r>
            <a:r>
              <a:rPr lang="en-US" sz="2400" dirty="0"/>
              <a:t>”}, every “word” is a token</a:t>
            </a:r>
          </a:p>
          <a:p>
            <a:r>
              <a:rPr lang="en-US" sz="2400" dirty="0"/>
              <a:t>Tokenization: White spaces (or commas, colons, and periods</a:t>
            </a:r>
            <a:r>
              <a:rPr lang="en-US" dirty="0"/>
              <a:t>) </a:t>
            </a:r>
            <a:r>
              <a:rPr lang="en-US" sz="2400" dirty="0"/>
              <a:t>can be used as separators after removing punctuation</a:t>
            </a:r>
          </a:p>
          <a:p>
            <a:pPr lvl="1"/>
            <a:r>
              <a:rPr lang="en-US" sz="2400" dirty="0"/>
              <a:t>But what about “Las Vegas”, “a priori”, “9:45am”, “M.D.”, “1/15/19”, “(217)-345-6970”, a URL?  — Phrase mining and decoding with special rules</a:t>
            </a:r>
          </a:p>
          <a:p>
            <a:r>
              <a:rPr lang="en-US" sz="2400" b="1" dirty="0"/>
              <a:t>High-level tokenization</a:t>
            </a:r>
            <a:r>
              <a:rPr lang="en-US" sz="2400" i="1" dirty="0"/>
              <a:t>, e.g. ,</a:t>
            </a:r>
            <a:r>
              <a:rPr lang="en-US" sz="2400" dirty="0"/>
              <a:t> recognizing linguistically coherent phrases  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7865753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899160"/>
          </a:xfrm>
        </p:spPr>
        <p:txBody>
          <a:bodyPr>
            <a:normAutofit/>
          </a:bodyPr>
          <a:lstStyle/>
          <a:p>
            <a:r>
              <a:rPr lang="en-US" altLang="zh-CN" sz="4000" b="1" dirty="0"/>
              <a:t>Performance Study:  Processing Efficiency</a:t>
            </a:r>
            <a:endParaRPr lang="en-US" altLang="en-US" sz="4000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57348" y="1310056"/>
            <a:ext cx="10702835" cy="509954"/>
          </a:xfrm>
        </p:spPr>
        <p:txBody>
          <a:bodyPr>
            <a:normAutofit/>
          </a:bodyPr>
          <a:lstStyle/>
          <a:p>
            <a:r>
              <a:rPr lang="en-US" altLang="en-US" sz="2400" dirty="0" err="1">
                <a:solidFill>
                  <a:srgbClr val="000000"/>
                </a:solidFill>
              </a:rPr>
              <a:t>SegPhrase</a:t>
            </a:r>
            <a:r>
              <a:rPr lang="en-US" altLang="en-US" sz="2400" dirty="0">
                <a:solidFill>
                  <a:srgbClr val="000000"/>
                </a:solidFill>
              </a:rPr>
              <a:t>+ is linear to the size of corpus!</a:t>
            </a:r>
          </a:p>
        </p:txBody>
      </p:sp>
      <p:pic>
        <p:nvPicPr>
          <p:cNvPr id="4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384" y="2509896"/>
            <a:ext cx="440422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604" y="3691914"/>
            <a:ext cx="4030496" cy="103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3786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1014046"/>
          </a:xfrm>
        </p:spPr>
        <p:txBody>
          <a:bodyPr>
            <a:noAutofit/>
          </a:bodyPr>
          <a:lstStyle/>
          <a:p>
            <a:r>
              <a:rPr lang="en-US" altLang="zh-CN" sz="4000" b="1" dirty="0"/>
              <a:t>Experimental Results:  </a:t>
            </a:r>
            <a:r>
              <a:rPr lang="en-US" sz="4000" b="1" dirty="0"/>
              <a:t>Interesting Phrases</a:t>
            </a:r>
            <a:br>
              <a:rPr lang="en-US" sz="4000" b="1" dirty="0"/>
            </a:br>
            <a:r>
              <a:rPr lang="en-US" sz="4000" b="1" dirty="0"/>
              <a:t>Generated </a:t>
            </a:r>
            <a:r>
              <a:rPr lang="en-US" sz="3600" b="1" dirty="0"/>
              <a:t>(From the Titles and Abstracts of SIGMOD)</a:t>
            </a:r>
            <a:endParaRPr lang="en-US" altLang="en-US" sz="3600" b="1" dirty="0"/>
          </a:p>
        </p:txBody>
      </p:sp>
      <p:graphicFrame>
        <p:nvGraphicFramePr>
          <p:cNvPr id="4" name="Content Placeholder 5"/>
          <p:cNvGraphicFramePr>
            <a:graphicFrameLocks noGrp="1"/>
          </p:cNvGraphicFramePr>
          <p:nvPr>
            <p:ph idx="4294967295"/>
          </p:nvPr>
        </p:nvGraphicFramePr>
        <p:xfrm>
          <a:off x="1861040" y="1166448"/>
          <a:ext cx="807524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1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0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430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Query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SIGMOD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SegPhrase</a:t>
                      </a:r>
                      <a:r>
                        <a:rPr lang="en-US" sz="1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Chunking (TF-IDF &amp; C-Value)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data 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data</a:t>
                      </a:r>
                      <a:r>
                        <a:rPr lang="en-US" sz="1200" baseline="0" dirty="0"/>
                        <a:t> base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database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database</a:t>
                      </a:r>
                      <a:r>
                        <a:rPr lang="en-US" sz="1200" baseline="0" dirty="0"/>
                        <a:t> system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relational database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query processing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query optimization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query optimization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query processing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relational database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sql</a:t>
                      </a:r>
                      <a:r>
                        <a:rPr lang="en-US" sz="1200" dirty="0"/>
                        <a:t> server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database technology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relational data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database server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data 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large volume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join query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performance study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web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web service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201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high dimensional data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efficient implementation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202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location</a:t>
                      </a:r>
                      <a:r>
                        <a:rPr lang="en-US" sz="1200" baseline="0" dirty="0"/>
                        <a:t> based service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sensor network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203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xml schema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large collection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204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two phase locking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important issue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205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deep web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frequent </a:t>
                      </a:r>
                      <a:r>
                        <a:rPr lang="en-US" sz="1200" dirty="0" err="1"/>
                        <a:t>itemset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59653"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343400" y="4507468"/>
            <a:ext cx="2024608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1800" dirty="0">
                <a:solidFill>
                  <a:srgbClr val="FF0000"/>
                </a:solidFill>
              </a:rPr>
              <a:t>Only in </a:t>
            </a:r>
            <a:r>
              <a:rPr lang="en-US" sz="1800" dirty="0" err="1">
                <a:solidFill>
                  <a:srgbClr val="FF0000"/>
                </a:solidFill>
              </a:rPr>
              <a:t>SegPhrase</a:t>
            </a:r>
            <a:r>
              <a:rPr lang="en-US" sz="1800" dirty="0">
                <a:solidFill>
                  <a:srgbClr val="FF0000"/>
                </a:solidFill>
              </a:rPr>
              <a:t>+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53400" y="4495800"/>
            <a:ext cx="1772816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1800" dirty="0">
                <a:solidFill>
                  <a:srgbClr val="002060"/>
                </a:solidFill>
              </a:rPr>
              <a:t>Only in Chunking</a:t>
            </a:r>
          </a:p>
        </p:txBody>
      </p:sp>
    </p:spTree>
    <p:extLst>
      <p:ext uri="{BB962C8B-B14F-4D97-AF65-F5344CB8AC3E}">
        <p14:creationId xmlns:p14="http://schemas.microsoft.com/office/powerpoint/2010/main" val="29317585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153317"/>
            <a:ext cx="12192000" cy="970085"/>
          </a:xfrm>
        </p:spPr>
        <p:txBody>
          <a:bodyPr>
            <a:noAutofit/>
          </a:bodyPr>
          <a:lstStyle/>
          <a:p>
            <a:r>
              <a:rPr lang="en-US" altLang="zh-CN" sz="4000" b="1" dirty="0"/>
              <a:t>Experimental Results:  </a:t>
            </a:r>
            <a:r>
              <a:rPr lang="en-US" sz="4000" b="1" dirty="0"/>
              <a:t>Interesting Phrases</a:t>
            </a:r>
            <a:br>
              <a:rPr lang="en-US" sz="4000" b="1" dirty="0"/>
            </a:br>
            <a:r>
              <a:rPr lang="en-US" sz="4000" b="1" dirty="0"/>
              <a:t>Generated </a:t>
            </a:r>
            <a:r>
              <a:rPr lang="en-US" sz="3600" b="1" dirty="0"/>
              <a:t>(From the Titles and Abstracts of SIGKDD)</a:t>
            </a:r>
            <a:endParaRPr lang="en-US" altLang="en-US" sz="3600" b="1" dirty="0"/>
          </a:p>
        </p:txBody>
      </p:sp>
      <p:graphicFrame>
        <p:nvGraphicFramePr>
          <p:cNvPr id="5" name="Content Placeholder 5"/>
          <p:cNvGraphicFramePr>
            <a:graphicFrameLocks noGrp="1"/>
          </p:cNvGraphicFramePr>
          <p:nvPr>
            <p:ph idx="4294967295"/>
          </p:nvPr>
        </p:nvGraphicFramePr>
        <p:xfrm>
          <a:off x="1914275" y="1182802"/>
          <a:ext cx="7997589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9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8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89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Query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SIGKDD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/>
                        <a:t>SegPhrase</a:t>
                      </a:r>
                      <a:r>
                        <a:rPr lang="en-US" sz="1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Chunking (TF-IDF &amp; C-Value)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data mining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data mining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data 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association</a:t>
                      </a:r>
                      <a:r>
                        <a:rPr lang="en-US" sz="1200" baseline="0" dirty="0"/>
                        <a:t> rule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association</a:t>
                      </a:r>
                      <a:r>
                        <a:rPr lang="en-US" sz="1200" baseline="0" dirty="0"/>
                        <a:t> rule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knowledge</a:t>
                      </a:r>
                      <a:r>
                        <a:rPr lang="en-US" sz="1200" baseline="0" dirty="0"/>
                        <a:t> discovery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knowledge discovery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frequent </a:t>
                      </a:r>
                      <a:r>
                        <a:rPr lang="en-US" sz="1200" dirty="0" err="1"/>
                        <a:t>itemset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time series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decision tree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association rule mining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search 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rule set</a:t>
                      </a:r>
                    </a:p>
                  </a:txBody>
                  <a:tcPr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domain</a:t>
                      </a:r>
                      <a:r>
                        <a:rPr lang="en-US" sz="1200" baseline="0" dirty="0"/>
                        <a:t> knowledge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concept drift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chemeClr val="bg1"/>
                          </a:solidFill>
                        </a:rPr>
                        <a:t>importnant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 problem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knowledge acquisition</a:t>
                      </a:r>
                    </a:p>
                  </a:txBody>
                  <a:tcPr>
                    <a:solidFill>
                      <a:srgbClr val="F5D9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concurrency control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gene expression data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conceptual graph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201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web</a:t>
                      </a:r>
                      <a:r>
                        <a:rPr lang="en-US" sz="1200" b="0" baseline="0" dirty="0">
                          <a:solidFill>
                            <a:schemeClr val="tx1"/>
                          </a:solidFill>
                        </a:rPr>
                        <a:t> content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AED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optimal solution</a:t>
                      </a:r>
                    </a:p>
                  </a:txBody>
                  <a:tcPr>
                    <a:solidFill>
                      <a:srgbClr val="FAE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202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frequent subgraph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semantic relationship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203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intrusion detection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effective way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204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categorical attribute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space complexity</a:t>
                      </a:r>
                    </a:p>
                  </a:txBody>
                  <a:tcPr>
                    <a:solidFill>
                      <a:srgbClr val="F5D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205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user preference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small set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7348"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362867" y="4821654"/>
            <a:ext cx="200514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1800" dirty="0">
                <a:solidFill>
                  <a:srgbClr val="FF0000"/>
                </a:solidFill>
              </a:rPr>
              <a:t>Only in </a:t>
            </a:r>
            <a:r>
              <a:rPr lang="en-US" sz="1800" dirty="0" err="1">
                <a:solidFill>
                  <a:srgbClr val="FF0000"/>
                </a:solidFill>
              </a:rPr>
              <a:t>SegPhrase</a:t>
            </a:r>
            <a:r>
              <a:rPr lang="en-US" sz="1800" dirty="0">
                <a:solidFill>
                  <a:srgbClr val="FF0000"/>
                </a:solidFill>
              </a:rPr>
              <a:t>+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18584" y="4821654"/>
            <a:ext cx="1811215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1800" dirty="0">
                <a:solidFill>
                  <a:srgbClr val="002060"/>
                </a:solidFill>
              </a:rPr>
              <a:t>Only in Chunking</a:t>
            </a:r>
          </a:p>
        </p:txBody>
      </p:sp>
    </p:spTree>
    <p:extLst>
      <p:ext uri="{BB962C8B-B14F-4D97-AF65-F5344CB8AC3E}">
        <p14:creationId xmlns:p14="http://schemas.microsoft.com/office/powerpoint/2010/main" val="36393520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899160"/>
          </a:xfrm>
        </p:spPr>
        <p:txBody>
          <a:bodyPr>
            <a:normAutofit/>
          </a:bodyPr>
          <a:lstStyle/>
          <a:p>
            <a:r>
              <a:rPr lang="en-US" altLang="zh-CN" sz="4000" b="1" dirty="0"/>
              <a:t>Experimental Results:  Similarity Search</a:t>
            </a:r>
            <a:endParaRPr lang="en-US" altLang="en-US" sz="4000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57348" y="1222134"/>
            <a:ext cx="10702835" cy="2180492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</a:rPr>
              <a:t>Find high-quality similar phrases based on user’s phrase query </a:t>
            </a:r>
          </a:p>
          <a:p>
            <a:pPr lvl="1"/>
            <a:r>
              <a:rPr lang="en-US" altLang="zh-CN" sz="2400" dirty="0">
                <a:solidFill>
                  <a:srgbClr val="000000"/>
                </a:solidFill>
              </a:rPr>
              <a:t>In response to a user’s phrase query, </a:t>
            </a:r>
            <a:r>
              <a:rPr lang="en-US" altLang="zh-CN" sz="2400" dirty="0" err="1">
                <a:solidFill>
                  <a:srgbClr val="000000"/>
                </a:solidFill>
              </a:rPr>
              <a:t>SegPhrase</a:t>
            </a:r>
            <a:r>
              <a:rPr lang="en-US" altLang="zh-CN" sz="2400" dirty="0">
                <a:solidFill>
                  <a:srgbClr val="000000"/>
                </a:solidFill>
              </a:rPr>
              <a:t>+ generates high quality, semantically similar phrases</a:t>
            </a:r>
          </a:p>
          <a:p>
            <a:pPr lvl="1"/>
            <a:r>
              <a:rPr lang="en-US" altLang="zh-CN" sz="2400" dirty="0">
                <a:solidFill>
                  <a:srgbClr val="000000"/>
                </a:solidFill>
              </a:rPr>
              <a:t>In DBLP, query on “data mining” and “OLAP”</a:t>
            </a:r>
          </a:p>
          <a:p>
            <a:pPr lvl="1"/>
            <a:r>
              <a:rPr lang="en-US" altLang="zh-CN" sz="2400" dirty="0">
                <a:solidFill>
                  <a:srgbClr val="000000"/>
                </a:solidFill>
              </a:rPr>
              <a:t>In Yelp, query on “</a:t>
            </a:r>
            <a:r>
              <a:rPr lang="en-US" altLang="zh-CN" sz="2400" dirty="0" err="1">
                <a:solidFill>
                  <a:srgbClr val="000000"/>
                </a:solidFill>
              </a:rPr>
              <a:t>blu-ray</a:t>
            </a:r>
            <a:r>
              <a:rPr lang="en-US" altLang="zh-CN" sz="2400" dirty="0">
                <a:solidFill>
                  <a:srgbClr val="000000"/>
                </a:solidFill>
              </a:rPr>
              <a:t>”, “noodle”, and “valet parking”</a:t>
            </a:r>
          </a:p>
        </p:txBody>
      </p:sp>
      <p:pic>
        <p:nvPicPr>
          <p:cNvPr id="4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" t="664" r="343"/>
          <a:stretch>
            <a:fillRect/>
          </a:stretch>
        </p:blipFill>
        <p:spPr bwMode="auto">
          <a:xfrm>
            <a:off x="412018" y="3402626"/>
            <a:ext cx="10900578" cy="3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1393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0" y="-209320"/>
            <a:ext cx="12192000" cy="1055626"/>
          </a:xfrm>
        </p:spPr>
        <p:txBody>
          <a:bodyPr>
            <a:noAutofit/>
          </a:bodyPr>
          <a:lstStyle/>
          <a:p>
            <a:pPr marL="547688">
              <a:lnSpc>
                <a:spcPct val="100000"/>
              </a:lnSpc>
              <a:spcAft>
                <a:spcPts val="60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Mining Quality Phrases in Multiple Languages</a:t>
            </a:r>
            <a:endParaRPr lang="en-US" altLang="zh-CN" sz="3200" b="1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Rectangle 1027"/>
          <p:cNvSpPr txBox="1">
            <a:spLocks noChangeArrowheads="1"/>
          </p:cNvSpPr>
          <p:nvPr/>
        </p:nvSpPr>
        <p:spPr>
          <a:xfrm>
            <a:off x="1905000" y="1447800"/>
            <a:ext cx="8610600" cy="4343400"/>
          </a:xfrm>
          <a:prstGeom prst="rect">
            <a:avLst/>
          </a:prstGeom>
        </p:spPr>
        <p:txBody>
          <a:bodyPr vert="horz" lIns="92075" tIns="46038" rIns="92075" bIns="46038" rtlCol="0">
            <a:noAutofit/>
          </a:bodyPr>
          <a:lstStyle>
            <a:lvl1pPr marL="341313" indent="-34131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88" indent="-37306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96" indent="-300031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813" indent="-29051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74638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7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6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6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5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764244" y="1167321"/>
          <a:ext cx="5792216" cy="560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7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377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87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763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Rank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Phrase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In English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+mn-lt"/>
                        </a:rPr>
                        <a:t>首席</a:t>
                      </a:r>
                      <a:r>
                        <a:rPr lang="en-US" altLang="zh-CN" sz="1600" dirty="0">
                          <a:latin typeface="+mn-lt"/>
                        </a:rPr>
                        <a:t>_</a:t>
                      </a:r>
                      <a:r>
                        <a:rPr lang="zh-CN" altLang="en-US" sz="1600" dirty="0">
                          <a:latin typeface="+mn-lt"/>
                        </a:rPr>
                        <a:t>执行官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CEO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+mn-lt"/>
                        </a:rPr>
                        <a:t>中间</a:t>
                      </a:r>
                      <a:r>
                        <a:rPr lang="en-US" altLang="zh-CN" sz="1600" dirty="0">
                          <a:latin typeface="+mn-lt"/>
                        </a:rPr>
                        <a:t>_</a:t>
                      </a:r>
                      <a:r>
                        <a:rPr lang="zh-CN" altLang="en-US" sz="1600" dirty="0">
                          <a:latin typeface="+mn-lt"/>
                        </a:rPr>
                        <a:t>偏右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Middle-right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+mn-lt"/>
                        </a:rPr>
                        <a:t>百度</a:t>
                      </a:r>
                      <a:r>
                        <a:rPr lang="en-US" altLang="zh-CN" sz="1600" dirty="0">
                          <a:latin typeface="+mn-lt"/>
                        </a:rPr>
                        <a:t>_</a:t>
                      </a:r>
                      <a:r>
                        <a:rPr lang="zh-CN" altLang="en-US" sz="1600" dirty="0">
                          <a:latin typeface="+mn-lt"/>
                        </a:rPr>
                        <a:t>百科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Baidu </a:t>
                      </a:r>
                      <a:r>
                        <a:rPr lang="en-US" sz="1600" dirty="0" err="1">
                          <a:latin typeface="+mn-lt"/>
                        </a:rPr>
                        <a:t>Pedia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+mn-lt"/>
                        </a:rPr>
                        <a:t>热带</a:t>
                      </a:r>
                      <a:r>
                        <a:rPr lang="en-US" altLang="zh-CN" sz="1600" dirty="0">
                          <a:latin typeface="+mn-lt"/>
                        </a:rPr>
                        <a:t>_</a:t>
                      </a:r>
                      <a:r>
                        <a:rPr lang="zh-CN" altLang="en-US" sz="1600" dirty="0">
                          <a:latin typeface="+mn-lt"/>
                        </a:rPr>
                        <a:t>气旋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Tropical cyclone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+mn-lt"/>
                        </a:rPr>
                        <a:t>中国科学院</a:t>
                      </a:r>
                      <a:r>
                        <a:rPr lang="en-US" altLang="zh-CN" sz="1600" dirty="0">
                          <a:latin typeface="+mn-lt"/>
                        </a:rPr>
                        <a:t>_</a:t>
                      </a:r>
                      <a:r>
                        <a:rPr lang="zh-CN" altLang="en-US" sz="1600" dirty="0">
                          <a:latin typeface="+mn-lt"/>
                        </a:rPr>
                        <a:t>院士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Fellow of Chinese Academy of Sciences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1001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+mn-lt"/>
                        </a:rPr>
                        <a:t>十大</a:t>
                      </a:r>
                      <a:r>
                        <a:rPr lang="en-US" altLang="zh-CN" sz="1600" dirty="0">
                          <a:latin typeface="+mn-lt"/>
                        </a:rPr>
                        <a:t>_</a:t>
                      </a:r>
                      <a:r>
                        <a:rPr lang="zh-CN" altLang="en-US" sz="1600" dirty="0">
                          <a:latin typeface="+mn-lt"/>
                        </a:rPr>
                        <a:t>中文</a:t>
                      </a:r>
                      <a:r>
                        <a:rPr lang="en-US" altLang="zh-CN" sz="1600" dirty="0">
                          <a:latin typeface="+mn-lt"/>
                        </a:rPr>
                        <a:t>_</a:t>
                      </a:r>
                      <a:r>
                        <a:rPr lang="zh-CN" altLang="en-US" sz="1600" dirty="0">
                          <a:latin typeface="+mn-lt"/>
                        </a:rPr>
                        <a:t>金曲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Top-10 Chinese Songs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1002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+mn-lt"/>
                        </a:rPr>
                        <a:t>全球</a:t>
                      </a:r>
                      <a:r>
                        <a:rPr lang="en-US" altLang="zh-CN" sz="1600" dirty="0">
                          <a:latin typeface="+mn-lt"/>
                        </a:rPr>
                        <a:t>_</a:t>
                      </a:r>
                      <a:r>
                        <a:rPr lang="zh-CN" altLang="en-US" sz="1600" dirty="0">
                          <a:latin typeface="+mn-lt"/>
                        </a:rPr>
                        <a:t>资讯网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Global News Website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1003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+mn-lt"/>
                        </a:rPr>
                        <a:t>天一阁</a:t>
                      </a:r>
                      <a:r>
                        <a:rPr lang="en-US" altLang="zh-CN" sz="1600" dirty="0">
                          <a:latin typeface="+mn-lt"/>
                        </a:rPr>
                        <a:t>_</a:t>
                      </a:r>
                      <a:r>
                        <a:rPr lang="zh-CN" altLang="en-US" sz="1600" dirty="0">
                          <a:latin typeface="+mn-lt"/>
                        </a:rPr>
                        <a:t>藏</a:t>
                      </a:r>
                      <a:r>
                        <a:rPr lang="en-US" altLang="zh-CN" sz="1600" dirty="0">
                          <a:latin typeface="+mn-lt"/>
                        </a:rPr>
                        <a:t>_</a:t>
                      </a:r>
                      <a:r>
                        <a:rPr lang="zh-CN" altLang="en-US" sz="1600" dirty="0">
                          <a:latin typeface="+mn-lt"/>
                        </a:rPr>
                        <a:t>明代</a:t>
                      </a:r>
                      <a:r>
                        <a:rPr lang="en-US" altLang="zh-CN" sz="1600" dirty="0">
                          <a:latin typeface="+mn-lt"/>
                        </a:rPr>
                        <a:t>_</a:t>
                      </a:r>
                      <a:r>
                        <a:rPr lang="zh-CN" altLang="en-US" sz="1600" dirty="0">
                          <a:latin typeface="+mn-lt"/>
                        </a:rPr>
                        <a:t>科举</a:t>
                      </a:r>
                      <a:r>
                        <a:rPr lang="en-US" altLang="zh-CN" sz="1600" dirty="0">
                          <a:latin typeface="+mn-lt"/>
                        </a:rPr>
                        <a:t>_</a:t>
                      </a:r>
                      <a:r>
                        <a:rPr lang="zh-CN" altLang="en-US" sz="1600" dirty="0">
                          <a:latin typeface="+mn-lt"/>
                        </a:rPr>
                        <a:t>录</a:t>
                      </a:r>
                      <a:r>
                        <a:rPr lang="en-US" altLang="zh-CN" sz="1600" dirty="0">
                          <a:latin typeface="+mn-lt"/>
                        </a:rPr>
                        <a:t>_</a:t>
                      </a:r>
                      <a:r>
                        <a:rPr lang="zh-CN" altLang="en-US" sz="1600" dirty="0">
                          <a:latin typeface="+mn-lt"/>
                        </a:rPr>
                        <a:t>选刊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A Chinese</a:t>
                      </a:r>
                      <a:r>
                        <a:rPr lang="en-US" sz="1600" baseline="0" dirty="0">
                          <a:latin typeface="+mn-lt"/>
                        </a:rPr>
                        <a:t> book name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75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9934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+mn-lt"/>
                        </a:rPr>
                        <a:t>国家</a:t>
                      </a:r>
                      <a:r>
                        <a:rPr lang="en-US" altLang="zh-CN" sz="1600" dirty="0">
                          <a:latin typeface="+mn-lt"/>
                        </a:rPr>
                        <a:t>_</a:t>
                      </a:r>
                      <a:r>
                        <a:rPr lang="zh-CN" altLang="en-US" sz="1600" dirty="0">
                          <a:latin typeface="+mn-lt"/>
                        </a:rPr>
                        <a:t>戏剧</a:t>
                      </a:r>
                      <a:r>
                        <a:rPr lang="en-US" altLang="zh-CN" sz="1600" dirty="0">
                          <a:latin typeface="+mn-lt"/>
                        </a:rPr>
                        <a:t>_</a:t>
                      </a:r>
                      <a:r>
                        <a:rPr lang="zh-CN" altLang="en-US" sz="1600" dirty="0">
                          <a:latin typeface="+mn-lt"/>
                        </a:rPr>
                        <a:t>院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National Theater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9935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+mn-lt"/>
                        </a:rPr>
                        <a:t>谢谢</a:t>
                      </a:r>
                      <a:r>
                        <a:rPr lang="en-US" altLang="zh-CN" sz="1600" dirty="0">
                          <a:latin typeface="+mn-lt"/>
                        </a:rPr>
                        <a:t>_</a:t>
                      </a:r>
                      <a:r>
                        <a:rPr lang="zh-CN" altLang="en-US" sz="1600" dirty="0">
                          <a:latin typeface="+mn-lt"/>
                        </a:rPr>
                        <a:t>你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Thank you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432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76805" y="1167320"/>
            <a:ext cx="4890140" cy="5573947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</a:rPr>
              <a:t>Both </a:t>
            </a:r>
            <a:r>
              <a:rPr lang="en-US" sz="2400" dirty="0" err="1">
                <a:solidFill>
                  <a:srgbClr val="000000"/>
                </a:solidFill>
              </a:rPr>
              <a:t>ToPMine</a:t>
            </a:r>
            <a:r>
              <a:rPr lang="en-US" sz="2400" dirty="0">
                <a:solidFill>
                  <a:srgbClr val="000000"/>
                </a:solidFill>
              </a:rPr>
              <a:t> and </a:t>
            </a:r>
            <a:r>
              <a:rPr lang="en-US" sz="2400" dirty="0" err="1">
                <a:solidFill>
                  <a:srgbClr val="000000"/>
                </a:solidFill>
              </a:rPr>
              <a:t>SegPhrase</a:t>
            </a:r>
            <a:r>
              <a:rPr lang="en-US" sz="2400" dirty="0">
                <a:solidFill>
                  <a:srgbClr val="000000"/>
                </a:solidFill>
              </a:rPr>
              <a:t>+ are extensible to mining quality phrases in multiple languages</a:t>
            </a:r>
          </a:p>
          <a:p>
            <a:pPr marL="548640" lvl="1">
              <a:spcAft>
                <a:spcPts val="600"/>
              </a:spcAft>
            </a:pPr>
            <a:r>
              <a:rPr lang="en-US" sz="2400" dirty="0" err="1">
                <a:solidFill>
                  <a:srgbClr val="000000"/>
                </a:solidFill>
              </a:rPr>
              <a:t>SegPhrase</a:t>
            </a:r>
            <a:r>
              <a:rPr lang="en-US" sz="2400" dirty="0">
                <a:solidFill>
                  <a:srgbClr val="000000"/>
                </a:solidFill>
              </a:rPr>
              <a:t>+ on Chinese (From Chinese Wikipedia)</a:t>
            </a:r>
          </a:p>
          <a:p>
            <a:pPr marL="548640" lvl="1">
              <a:spcAft>
                <a:spcPts val="600"/>
              </a:spcAft>
            </a:pPr>
            <a:r>
              <a:rPr lang="en-US" sz="2400" dirty="0" err="1">
                <a:solidFill>
                  <a:srgbClr val="000000"/>
                </a:solidFill>
              </a:rPr>
              <a:t>ToPMine</a:t>
            </a:r>
            <a:r>
              <a:rPr lang="en-US" sz="2400" dirty="0">
                <a:solidFill>
                  <a:srgbClr val="000000"/>
                </a:solidFill>
              </a:rPr>
              <a:t> on Arabic (</a:t>
            </a:r>
            <a:r>
              <a:rPr lang="en-US" altLang="en-US" sz="2400" dirty="0"/>
              <a:t>From Quran (Fus7a Arabic)(no preprocessing)</a:t>
            </a:r>
          </a:p>
          <a:p>
            <a:pPr marL="669290" lvl="2">
              <a:spcAft>
                <a:spcPts val="600"/>
              </a:spcAft>
            </a:pPr>
            <a:r>
              <a:rPr lang="en-US" altLang="en-US" sz="2400" dirty="0"/>
              <a:t>Experimental results of Arabic phrases:</a:t>
            </a:r>
          </a:p>
          <a:p>
            <a:pPr marL="515938" lvl="2" indent="0" defTabSz="457200" eaLnBrk="0" hangingPunct="0">
              <a:spcAft>
                <a:spcPts val="600"/>
              </a:spcAft>
              <a:buSzPct val="70000"/>
              <a:buNone/>
            </a:pPr>
            <a:r>
              <a:rPr lang="x-none" sz="2400" dirty="0">
                <a:solidFill>
                  <a:prstClr val="black"/>
                </a:solidFill>
              </a:rPr>
              <a:t>كفروا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  <a:sym typeface="Wingdings"/>
              </a:rPr>
              <a:t> Those who disbelieve</a:t>
            </a:r>
          </a:p>
          <a:p>
            <a:pPr marL="515938" lvl="2" indent="0" defTabSz="457200" eaLnBrk="0" hangingPunct="0">
              <a:spcAft>
                <a:spcPts val="600"/>
              </a:spcAft>
              <a:buSzPct val="70000"/>
              <a:buNone/>
            </a:pPr>
            <a:r>
              <a:rPr lang="x-none" sz="2400" dirty="0">
                <a:solidFill>
                  <a:prstClr val="black"/>
                </a:solidFill>
                <a:sym typeface="Wingdings"/>
              </a:rPr>
              <a:t>بسم الله الرحمن الرحيم</a:t>
            </a:r>
            <a:r>
              <a:rPr lang="en-US" sz="2400" dirty="0">
                <a:solidFill>
                  <a:prstClr val="black"/>
                </a:solidFill>
                <a:sym typeface="Wingdings"/>
              </a:rPr>
              <a:t> In the name of God the Gracious and Merciful</a:t>
            </a:r>
          </a:p>
        </p:txBody>
      </p:sp>
    </p:spTree>
    <p:extLst>
      <p:ext uri="{BB962C8B-B14F-4D97-AF65-F5344CB8AC3E}">
        <p14:creationId xmlns:p14="http://schemas.microsoft.com/office/powerpoint/2010/main" val="39826217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4725" y="145937"/>
            <a:ext cx="12488779" cy="738909"/>
          </a:xfrm>
        </p:spPr>
        <p:txBody>
          <a:bodyPr>
            <a:normAutofit/>
          </a:bodyPr>
          <a:lstStyle/>
          <a:p>
            <a:pPr defTabSz="1219110"/>
            <a:r>
              <a:rPr lang="en-US" altLang="zh-CN" b="1" dirty="0">
                <a:ea typeface="SimSun" panose="02010600030101010101" pitchFamily="2" charset="-122"/>
              </a:rPr>
              <a:t>Outline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455" y="1142270"/>
            <a:ext cx="10368391" cy="5569793"/>
          </a:xfrm>
        </p:spPr>
        <p:txBody>
          <a:bodyPr/>
          <a:lstStyle/>
          <a:p>
            <a:pPr defTabSz="1219110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</a:rPr>
              <a:t>Why Mining Structures from Massive Text Data</a:t>
            </a:r>
            <a:r>
              <a:rPr lang="en-US" altLang="zh-CN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en-US" kern="0" dirty="0"/>
              <a:t>Text Preprocessing</a:t>
            </a:r>
          </a:p>
          <a:p>
            <a:pPr>
              <a:lnSpc>
                <a:spcPct val="150000"/>
              </a:lnSpc>
            </a:pPr>
            <a:r>
              <a:rPr lang="en-US" kern="0" dirty="0"/>
              <a:t>Mining Quality Phrases: Motivation and Families of Methods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Supervised Approach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Unsupervised Approach (</a:t>
            </a:r>
            <a:r>
              <a:rPr lang="en-US" kern="0" dirty="0" err="1"/>
              <a:t>ToPMine</a:t>
            </a:r>
            <a:r>
              <a:rPr lang="en-US" kern="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Weakly Supervised Approach (</a:t>
            </a:r>
            <a:r>
              <a:rPr lang="en-US" kern="0" dirty="0" err="1"/>
              <a:t>SegPhrase</a:t>
            </a:r>
            <a:r>
              <a:rPr lang="en-US" kern="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Distantly Supervised Approach (</a:t>
            </a:r>
            <a:r>
              <a:rPr lang="en-US" kern="0" dirty="0" err="1"/>
              <a:t>AutoPhrase</a:t>
            </a:r>
            <a:r>
              <a:rPr lang="en-US" kern="0" dirty="0"/>
              <a:t>)</a:t>
            </a:r>
          </a:p>
          <a:p>
            <a:pPr>
              <a:lnSpc>
                <a:spcPct val="150000"/>
              </a:lnSpc>
            </a:pPr>
            <a:r>
              <a:rPr lang="en-US" kern="0" dirty="0"/>
              <a:t>Summary</a:t>
            </a: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 rot="9129169">
            <a:off x="7876342" y="5525230"/>
            <a:ext cx="3810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10800000"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4F81BD">
                      <a:tint val="66000"/>
                      <a:satMod val="160000"/>
                    </a:srgbClr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58574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25333"/>
            <a:ext cx="11887200" cy="673979"/>
          </a:xfrm>
        </p:spPr>
        <p:txBody>
          <a:bodyPr>
            <a:normAutofit/>
          </a:bodyPr>
          <a:lstStyle/>
          <a:p>
            <a:r>
              <a:rPr lang="en-US" dirty="0" err="1"/>
              <a:t>AutoPhrase</a:t>
            </a:r>
            <a:r>
              <a:rPr lang="en-US" dirty="0"/>
              <a:t>: Automated Phrase Mining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315" y="1136965"/>
            <a:ext cx="10882265" cy="2716795"/>
          </a:xfrm>
        </p:spPr>
        <p:txBody>
          <a:bodyPr/>
          <a:lstStyle/>
          <a:p>
            <a:r>
              <a:rPr lang="en-US" sz="2200" dirty="0" err="1"/>
              <a:t>Jingbo</a:t>
            </a:r>
            <a:r>
              <a:rPr lang="en-US" sz="2200" dirty="0"/>
              <a:t> Shang, </a:t>
            </a:r>
            <a:r>
              <a:rPr lang="en-US" sz="2200" dirty="0" err="1"/>
              <a:t>Jialu</a:t>
            </a:r>
            <a:r>
              <a:rPr lang="en-US" sz="2200" dirty="0"/>
              <a:t> Liu, </a:t>
            </a:r>
            <a:r>
              <a:rPr lang="en-US" sz="2200" dirty="0" err="1"/>
              <a:t>Meng</a:t>
            </a:r>
            <a:r>
              <a:rPr lang="en-US" sz="2200" dirty="0"/>
              <a:t> Jiang, Xiang Ren, Clare R. Voss, Jiawei Han, “</a:t>
            </a:r>
            <a:r>
              <a:rPr lang="en-US" sz="2200" b="1" dirty="0" err="1"/>
              <a:t>AutoPhrase</a:t>
            </a:r>
            <a:r>
              <a:rPr lang="en-US" sz="2200" b="1" dirty="0"/>
              <a:t>: </a:t>
            </a:r>
            <a:r>
              <a:rPr lang="en-US" sz="2200" dirty="0"/>
              <a:t>Automated Phrase Mining from Massive Text Corpora” submitted for pub. 2017</a:t>
            </a:r>
          </a:p>
          <a:p>
            <a:r>
              <a:rPr lang="en-US" sz="2200" dirty="0"/>
              <a:t>Automatic extraction of high-quality phrases (e.g., scientific terms and general entity names) in a given corpus (e.g., research papers and news) </a:t>
            </a:r>
          </a:p>
          <a:p>
            <a:pPr lvl="1"/>
            <a:r>
              <a:rPr lang="en-US" sz="2200" dirty="0"/>
              <a:t>No human efforts</a:t>
            </a:r>
          </a:p>
          <a:p>
            <a:pPr lvl="1"/>
            <a:r>
              <a:rPr lang="en-US" sz="2200" dirty="0"/>
              <a:t>Multiple languages</a:t>
            </a:r>
          </a:p>
          <a:p>
            <a:pPr lvl="1"/>
            <a:r>
              <a:rPr lang="en-US" sz="2200" dirty="0"/>
              <a:t>High performance—precision, recall, efficiency</a:t>
            </a:r>
          </a:p>
          <a:p>
            <a:endParaRPr lang="en-US" sz="2200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89" y="3880919"/>
            <a:ext cx="11572615" cy="262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419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940" y="4624481"/>
            <a:ext cx="1133013" cy="16151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018" y="230148"/>
            <a:ext cx="11369963" cy="738909"/>
          </a:xfrm>
        </p:spPr>
        <p:txBody>
          <a:bodyPr/>
          <a:lstStyle/>
          <a:p>
            <a:r>
              <a:rPr lang="en-US" dirty="0"/>
              <a:t>Definition: “Automatic”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342082"/>
            <a:ext cx="10515600" cy="4351338"/>
          </a:xfrm>
        </p:spPr>
        <p:txBody>
          <a:bodyPr/>
          <a:lstStyle/>
          <a:p>
            <a:r>
              <a:rPr lang="en-US" dirty="0"/>
              <a:t>Automatic </a:t>
            </a:r>
            <a:r>
              <a:rPr lang="en-US" dirty="0">
                <a:sym typeface="Wingdings"/>
              </a:rPr>
              <a:t> Minimal Human Effort</a:t>
            </a:r>
            <a:endParaRPr lang="en-US" dirty="0"/>
          </a:p>
          <a:p>
            <a:r>
              <a:rPr lang="en-US" dirty="0"/>
              <a:t>Using only existing general knowledge bases without any other human effort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51" y="4352223"/>
            <a:ext cx="2647807" cy="17666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26654" y="4757602"/>
            <a:ext cx="2383293" cy="1446550"/>
          </a:xfrm>
          <a:prstGeom prst="rect">
            <a:avLst/>
          </a:prstGeom>
          <a:noFill/>
          <a:ln>
            <a:solidFill>
              <a:schemeClr val="accent6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Rapidly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growing!</a:t>
            </a:r>
          </a:p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Freely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available!</a:t>
            </a:r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Common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knowledge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Life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sciences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Art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mr-IN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…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318" y="3437541"/>
            <a:ext cx="4232582" cy="400110"/>
          </a:xfrm>
          <a:prstGeom prst="rect">
            <a:avLst/>
          </a:prstGeom>
          <a:noFill/>
          <a:ln>
            <a:solidFill>
              <a:schemeClr val="accent6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Helvetica" charset="0"/>
                <a:ea typeface="Helvetica" charset="0"/>
                <a:cs typeface="Helvetica" charset="0"/>
              </a:rPr>
              <a:t>Entity</a:t>
            </a:r>
            <a:r>
              <a:rPr lang="zh-CN" altLang="en-US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2000" dirty="0">
                <a:latin typeface="Helvetica" charset="0"/>
                <a:ea typeface="Helvetica" charset="0"/>
                <a:cs typeface="Helvetica" charset="0"/>
              </a:rPr>
              <a:t>names,</a:t>
            </a:r>
            <a:r>
              <a:rPr lang="zh-CN" altLang="en-US" sz="20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2000" dirty="0">
                <a:latin typeface="Helvetica" charset="0"/>
                <a:ea typeface="Helvetica" charset="0"/>
                <a:cs typeface="Helvetica" charset="0"/>
              </a:rPr>
              <a:t>High-quality Phrases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563972" y="5284681"/>
            <a:ext cx="411480" cy="328454"/>
          </a:xfrm>
          <a:prstGeom prst="rightArrow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6200000">
            <a:off x="2155766" y="3975114"/>
            <a:ext cx="411480" cy="328454"/>
          </a:xfrm>
          <a:prstGeom prst="rightArrow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Callout 12"/>
          <p:cNvSpPr/>
          <p:nvPr/>
        </p:nvSpPr>
        <p:spPr>
          <a:xfrm>
            <a:off x="8456383" y="2679701"/>
            <a:ext cx="2637185" cy="1799642"/>
          </a:xfrm>
          <a:prstGeom prst="cloudCallout">
            <a:avLst>
              <a:gd name="adj1" fmla="val 16021"/>
              <a:gd name="adj2" fmla="val 63622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456383" y="2874323"/>
            <a:ext cx="2637185" cy="1323439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That’s it?</a:t>
            </a: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Problem solved?</a:t>
            </a:r>
          </a:p>
          <a:p>
            <a:pPr algn="ctr"/>
            <a:r>
              <a:rPr lang="en-US" altLang="zh-CN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Everything can be found in KBs?</a:t>
            </a:r>
            <a:endParaRPr lang="en-US" altLang="zh-CN" sz="16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16139" y="2841674"/>
            <a:ext cx="2403399" cy="1932506"/>
            <a:chOff x="6182932" y="3462844"/>
            <a:chExt cx="2561488" cy="186449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82932" y="3723557"/>
              <a:ext cx="2456078" cy="160378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312963" y="3462844"/>
              <a:ext cx="2431457" cy="296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latin typeface="+mj-lt"/>
                </a:rPr>
                <a:t>Number</a:t>
              </a:r>
              <a:r>
                <a:rPr lang="zh-CN" altLang="en-US" sz="1400" dirty="0">
                  <a:latin typeface="+mj-lt"/>
                </a:rPr>
                <a:t> </a:t>
              </a:r>
              <a:r>
                <a:rPr lang="en-US" altLang="zh-CN" sz="1400" dirty="0">
                  <a:latin typeface="+mj-lt"/>
                </a:rPr>
                <a:t>of</a:t>
              </a:r>
              <a:r>
                <a:rPr lang="zh-CN" altLang="en-US" sz="1400" dirty="0">
                  <a:latin typeface="+mj-lt"/>
                </a:rPr>
                <a:t> </a:t>
              </a:r>
              <a:r>
                <a:rPr lang="en-US" altLang="zh-CN" sz="1400" dirty="0">
                  <a:latin typeface="+mj-lt"/>
                </a:rPr>
                <a:t>Wikipedia</a:t>
              </a:r>
              <a:r>
                <a:rPr lang="zh-CN" altLang="en-US" sz="1400" dirty="0">
                  <a:latin typeface="+mj-lt"/>
                </a:rPr>
                <a:t> </a:t>
              </a:r>
              <a:r>
                <a:rPr lang="en-US" altLang="zh-CN" sz="1400" dirty="0">
                  <a:latin typeface="+mj-lt"/>
                </a:rPr>
                <a:t>articles</a:t>
              </a:r>
              <a:endParaRPr lang="en-US" sz="1400" dirty="0">
                <a:latin typeface="+mj-lt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7867413" y="656257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hlinkClick r:id="rId6"/>
              </a:rPr>
              <a:t>https://en.wikipedia.org/wiki/Wikipedia:Size_of_Wikipedia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5297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252" y="3002683"/>
            <a:ext cx="2647807" cy="1766652"/>
          </a:xfrm>
          <a:prstGeom prst="rect">
            <a:avLst/>
          </a:prstGeom>
        </p:spPr>
      </p:pic>
      <p:sp>
        <p:nvSpPr>
          <p:cNvPr id="20" name="Flowchart: Multidocument 10"/>
          <p:cNvSpPr/>
          <p:nvPr/>
        </p:nvSpPr>
        <p:spPr>
          <a:xfrm>
            <a:off x="1764603" y="3379758"/>
            <a:ext cx="1127322" cy="1403025"/>
          </a:xfrm>
          <a:prstGeom prst="flowChartMultidocument">
            <a:avLst/>
          </a:prstGeom>
          <a:solidFill>
            <a:schemeClr val="bg1">
              <a:lumMod val="6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0" name="Freeform 9"/>
          <p:cNvSpPr/>
          <p:nvPr/>
        </p:nvSpPr>
        <p:spPr>
          <a:xfrm>
            <a:off x="3106229" y="3293612"/>
            <a:ext cx="621194" cy="1271597"/>
          </a:xfrm>
          <a:custGeom>
            <a:avLst/>
            <a:gdLst>
              <a:gd name="connsiteX0" fmla="*/ 505327 w 961072"/>
              <a:gd name="connsiteY0" fmla="*/ 0 h 2286699"/>
              <a:gd name="connsiteX1" fmla="*/ 505327 w 961072"/>
              <a:gd name="connsiteY1" fmla="*/ 0 h 2286699"/>
              <a:gd name="connsiteX2" fmla="*/ 565485 w 961072"/>
              <a:gd name="connsiteY2" fmla="*/ 96253 h 2286699"/>
              <a:gd name="connsiteX3" fmla="*/ 577516 w 961072"/>
              <a:gd name="connsiteY3" fmla="*/ 132348 h 2286699"/>
              <a:gd name="connsiteX4" fmla="*/ 613611 w 961072"/>
              <a:gd name="connsiteY4" fmla="*/ 156411 h 2286699"/>
              <a:gd name="connsiteX5" fmla="*/ 673769 w 961072"/>
              <a:gd name="connsiteY5" fmla="*/ 240632 h 2286699"/>
              <a:gd name="connsiteX6" fmla="*/ 721895 w 961072"/>
              <a:gd name="connsiteY6" fmla="*/ 312821 h 2286699"/>
              <a:gd name="connsiteX7" fmla="*/ 745958 w 961072"/>
              <a:gd name="connsiteY7" fmla="*/ 348916 h 2286699"/>
              <a:gd name="connsiteX8" fmla="*/ 770021 w 961072"/>
              <a:gd name="connsiteY8" fmla="*/ 421106 h 2286699"/>
              <a:gd name="connsiteX9" fmla="*/ 782053 w 961072"/>
              <a:gd name="connsiteY9" fmla="*/ 469232 h 2286699"/>
              <a:gd name="connsiteX10" fmla="*/ 806116 w 961072"/>
              <a:gd name="connsiteY10" fmla="*/ 541421 h 2286699"/>
              <a:gd name="connsiteX11" fmla="*/ 830179 w 961072"/>
              <a:gd name="connsiteY11" fmla="*/ 613611 h 2286699"/>
              <a:gd name="connsiteX12" fmla="*/ 842211 w 961072"/>
              <a:gd name="connsiteY12" fmla="*/ 649706 h 2286699"/>
              <a:gd name="connsiteX13" fmla="*/ 854243 w 961072"/>
              <a:gd name="connsiteY13" fmla="*/ 697832 h 2286699"/>
              <a:gd name="connsiteX14" fmla="*/ 878306 w 961072"/>
              <a:gd name="connsiteY14" fmla="*/ 770021 h 2286699"/>
              <a:gd name="connsiteX15" fmla="*/ 914400 w 961072"/>
              <a:gd name="connsiteY15" fmla="*/ 878306 h 2286699"/>
              <a:gd name="connsiteX16" fmla="*/ 926432 w 961072"/>
              <a:gd name="connsiteY16" fmla="*/ 914400 h 2286699"/>
              <a:gd name="connsiteX17" fmla="*/ 938464 w 961072"/>
              <a:gd name="connsiteY17" fmla="*/ 950495 h 2286699"/>
              <a:gd name="connsiteX18" fmla="*/ 938464 w 961072"/>
              <a:gd name="connsiteY18" fmla="*/ 1455821 h 2286699"/>
              <a:gd name="connsiteX19" fmla="*/ 914400 w 961072"/>
              <a:gd name="connsiteY19" fmla="*/ 1528011 h 2286699"/>
              <a:gd name="connsiteX20" fmla="*/ 890337 w 961072"/>
              <a:gd name="connsiteY20" fmla="*/ 1600200 h 2286699"/>
              <a:gd name="connsiteX21" fmla="*/ 878306 w 961072"/>
              <a:gd name="connsiteY21" fmla="*/ 1636295 h 2286699"/>
              <a:gd name="connsiteX22" fmla="*/ 830179 w 961072"/>
              <a:gd name="connsiteY22" fmla="*/ 1732548 h 2286699"/>
              <a:gd name="connsiteX23" fmla="*/ 806116 w 961072"/>
              <a:gd name="connsiteY23" fmla="*/ 1804737 h 2286699"/>
              <a:gd name="connsiteX24" fmla="*/ 794085 w 961072"/>
              <a:gd name="connsiteY24" fmla="*/ 1840832 h 2286699"/>
              <a:gd name="connsiteX25" fmla="*/ 745958 w 961072"/>
              <a:gd name="connsiteY25" fmla="*/ 1925053 h 2286699"/>
              <a:gd name="connsiteX26" fmla="*/ 673769 w 961072"/>
              <a:gd name="connsiteY26" fmla="*/ 2021306 h 2286699"/>
              <a:gd name="connsiteX27" fmla="*/ 625643 w 961072"/>
              <a:gd name="connsiteY27" fmla="*/ 2093495 h 2286699"/>
              <a:gd name="connsiteX28" fmla="*/ 577516 w 961072"/>
              <a:gd name="connsiteY28" fmla="*/ 2153653 h 2286699"/>
              <a:gd name="connsiteX29" fmla="*/ 517358 w 961072"/>
              <a:gd name="connsiteY29" fmla="*/ 2249906 h 2286699"/>
              <a:gd name="connsiteX30" fmla="*/ 493295 w 961072"/>
              <a:gd name="connsiteY30" fmla="*/ 2286000 h 2286699"/>
              <a:gd name="connsiteX31" fmla="*/ 421106 w 961072"/>
              <a:gd name="connsiteY31" fmla="*/ 2249906 h 2286699"/>
              <a:gd name="connsiteX32" fmla="*/ 372979 w 961072"/>
              <a:gd name="connsiteY32" fmla="*/ 2177716 h 2286699"/>
              <a:gd name="connsiteX33" fmla="*/ 312821 w 961072"/>
              <a:gd name="connsiteY33" fmla="*/ 2117558 h 2286699"/>
              <a:gd name="connsiteX34" fmla="*/ 264695 w 961072"/>
              <a:gd name="connsiteY34" fmla="*/ 2057400 h 2286699"/>
              <a:gd name="connsiteX35" fmla="*/ 204537 w 961072"/>
              <a:gd name="connsiteY35" fmla="*/ 1949116 h 2286699"/>
              <a:gd name="connsiteX36" fmla="*/ 180474 w 961072"/>
              <a:gd name="connsiteY36" fmla="*/ 1913021 h 2286699"/>
              <a:gd name="connsiteX37" fmla="*/ 168443 w 961072"/>
              <a:gd name="connsiteY37" fmla="*/ 1876927 h 2286699"/>
              <a:gd name="connsiteX38" fmla="*/ 120316 w 961072"/>
              <a:gd name="connsiteY38" fmla="*/ 1768642 h 2286699"/>
              <a:gd name="connsiteX39" fmla="*/ 96253 w 961072"/>
              <a:gd name="connsiteY39" fmla="*/ 1648327 h 2286699"/>
              <a:gd name="connsiteX40" fmla="*/ 84221 w 961072"/>
              <a:gd name="connsiteY40" fmla="*/ 1588169 h 2286699"/>
              <a:gd name="connsiteX41" fmla="*/ 60158 w 961072"/>
              <a:gd name="connsiteY41" fmla="*/ 1515979 h 2286699"/>
              <a:gd name="connsiteX42" fmla="*/ 48127 w 961072"/>
              <a:gd name="connsiteY42" fmla="*/ 1479884 h 2286699"/>
              <a:gd name="connsiteX43" fmla="*/ 36095 w 961072"/>
              <a:gd name="connsiteY43" fmla="*/ 1431758 h 2286699"/>
              <a:gd name="connsiteX44" fmla="*/ 0 w 961072"/>
              <a:gd name="connsiteY44" fmla="*/ 1311442 h 2286699"/>
              <a:gd name="connsiteX45" fmla="*/ 12032 w 961072"/>
              <a:gd name="connsiteY45" fmla="*/ 854242 h 2286699"/>
              <a:gd name="connsiteX46" fmla="*/ 36095 w 961072"/>
              <a:gd name="connsiteY46" fmla="*/ 745958 h 2286699"/>
              <a:gd name="connsiteX47" fmla="*/ 72190 w 961072"/>
              <a:gd name="connsiteY47" fmla="*/ 625642 h 2286699"/>
              <a:gd name="connsiteX48" fmla="*/ 96253 w 961072"/>
              <a:gd name="connsiteY48" fmla="*/ 553453 h 2286699"/>
              <a:gd name="connsiteX49" fmla="*/ 108285 w 961072"/>
              <a:gd name="connsiteY49" fmla="*/ 517358 h 2286699"/>
              <a:gd name="connsiteX50" fmla="*/ 132348 w 961072"/>
              <a:gd name="connsiteY50" fmla="*/ 481263 h 2286699"/>
              <a:gd name="connsiteX51" fmla="*/ 156411 w 961072"/>
              <a:gd name="connsiteY51" fmla="*/ 409074 h 2286699"/>
              <a:gd name="connsiteX52" fmla="*/ 168443 w 961072"/>
              <a:gd name="connsiteY52" fmla="*/ 372979 h 2286699"/>
              <a:gd name="connsiteX53" fmla="*/ 192506 w 961072"/>
              <a:gd name="connsiteY53" fmla="*/ 336884 h 2286699"/>
              <a:gd name="connsiteX54" fmla="*/ 240632 w 961072"/>
              <a:gd name="connsiteY54" fmla="*/ 264695 h 2286699"/>
              <a:gd name="connsiteX55" fmla="*/ 312821 w 961072"/>
              <a:gd name="connsiteY55" fmla="*/ 156411 h 2286699"/>
              <a:gd name="connsiteX56" fmla="*/ 336885 w 961072"/>
              <a:gd name="connsiteY56" fmla="*/ 120316 h 2286699"/>
              <a:gd name="connsiteX57" fmla="*/ 372979 w 961072"/>
              <a:gd name="connsiteY57" fmla="*/ 96253 h 2286699"/>
              <a:gd name="connsiteX58" fmla="*/ 469232 w 961072"/>
              <a:gd name="connsiteY58" fmla="*/ 24063 h 2286699"/>
              <a:gd name="connsiteX59" fmla="*/ 505327 w 961072"/>
              <a:gd name="connsiteY59" fmla="*/ 36095 h 2286699"/>
              <a:gd name="connsiteX60" fmla="*/ 469232 w 961072"/>
              <a:gd name="connsiteY60" fmla="*/ 24063 h 2286699"/>
              <a:gd name="connsiteX61" fmla="*/ 505327 w 961072"/>
              <a:gd name="connsiteY61" fmla="*/ 0 h 2286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961072" h="2286699">
                <a:moveTo>
                  <a:pt x="505327" y="0"/>
                </a:moveTo>
                <a:lnTo>
                  <a:pt x="505327" y="0"/>
                </a:lnTo>
                <a:cubicBezTo>
                  <a:pt x="525380" y="32084"/>
                  <a:pt x="547368" y="63037"/>
                  <a:pt x="565485" y="96253"/>
                </a:cubicBezTo>
                <a:cubicBezTo>
                  <a:pt x="571558" y="107387"/>
                  <a:pt x="569593" y="122445"/>
                  <a:pt x="577516" y="132348"/>
                </a:cubicBezTo>
                <a:cubicBezTo>
                  <a:pt x="586549" y="143640"/>
                  <a:pt x="601579" y="148390"/>
                  <a:pt x="613611" y="156411"/>
                </a:cubicBezTo>
                <a:cubicBezTo>
                  <a:pt x="691831" y="273742"/>
                  <a:pt x="569321" y="91422"/>
                  <a:pt x="673769" y="240632"/>
                </a:cubicBezTo>
                <a:cubicBezTo>
                  <a:pt x="690354" y="264324"/>
                  <a:pt x="705853" y="288758"/>
                  <a:pt x="721895" y="312821"/>
                </a:cubicBezTo>
                <a:cubicBezTo>
                  <a:pt x="729916" y="324853"/>
                  <a:pt x="741385" y="335198"/>
                  <a:pt x="745958" y="348916"/>
                </a:cubicBezTo>
                <a:cubicBezTo>
                  <a:pt x="753979" y="372979"/>
                  <a:pt x="763869" y="396498"/>
                  <a:pt x="770021" y="421106"/>
                </a:cubicBezTo>
                <a:cubicBezTo>
                  <a:pt x="774032" y="437148"/>
                  <a:pt x="777301" y="453394"/>
                  <a:pt x="782053" y="469232"/>
                </a:cubicBezTo>
                <a:cubicBezTo>
                  <a:pt x="789342" y="493527"/>
                  <a:pt x="798095" y="517358"/>
                  <a:pt x="806116" y="541421"/>
                </a:cubicBezTo>
                <a:lnTo>
                  <a:pt x="830179" y="613611"/>
                </a:lnTo>
                <a:cubicBezTo>
                  <a:pt x="834190" y="625643"/>
                  <a:pt x="839135" y="637402"/>
                  <a:pt x="842211" y="649706"/>
                </a:cubicBezTo>
                <a:cubicBezTo>
                  <a:pt x="846222" y="665748"/>
                  <a:pt x="849491" y="681994"/>
                  <a:pt x="854243" y="697832"/>
                </a:cubicBezTo>
                <a:cubicBezTo>
                  <a:pt x="861532" y="722127"/>
                  <a:pt x="870285" y="745958"/>
                  <a:pt x="878306" y="770021"/>
                </a:cubicBezTo>
                <a:lnTo>
                  <a:pt x="914400" y="878306"/>
                </a:lnTo>
                <a:lnTo>
                  <a:pt x="926432" y="914400"/>
                </a:lnTo>
                <a:lnTo>
                  <a:pt x="938464" y="950495"/>
                </a:lnTo>
                <a:cubicBezTo>
                  <a:pt x="971878" y="1150986"/>
                  <a:pt x="965153" y="1082183"/>
                  <a:pt x="938464" y="1455821"/>
                </a:cubicBezTo>
                <a:cubicBezTo>
                  <a:pt x="936657" y="1481122"/>
                  <a:pt x="922421" y="1503948"/>
                  <a:pt x="914400" y="1528011"/>
                </a:cubicBezTo>
                <a:lnTo>
                  <a:pt x="890337" y="1600200"/>
                </a:lnTo>
                <a:cubicBezTo>
                  <a:pt x="886326" y="1612232"/>
                  <a:pt x="885341" y="1625743"/>
                  <a:pt x="878306" y="1636295"/>
                </a:cubicBezTo>
                <a:cubicBezTo>
                  <a:pt x="846205" y="1684447"/>
                  <a:pt x="853725" y="1667796"/>
                  <a:pt x="830179" y="1732548"/>
                </a:cubicBezTo>
                <a:cubicBezTo>
                  <a:pt x="821511" y="1756385"/>
                  <a:pt x="814137" y="1780674"/>
                  <a:pt x="806116" y="1804737"/>
                </a:cubicBezTo>
                <a:cubicBezTo>
                  <a:pt x="802106" y="1816769"/>
                  <a:pt x="799757" y="1829489"/>
                  <a:pt x="794085" y="1840832"/>
                </a:cubicBezTo>
                <a:cubicBezTo>
                  <a:pt x="763554" y="1901891"/>
                  <a:pt x="779970" y="1874035"/>
                  <a:pt x="745958" y="1925053"/>
                </a:cubicBezTo>
                <a:cubicBezTo>
                  <a:pt x="714656" y="2018964"/>
                  <a:pt x="765934" y="1883058"/>
                  <a:pt x="673769" y="2021306"/>
                </a:cubicBezTo>
                <a:cubicBezTo>
                  <a:pt x="657727" y="2045369"/>
                  <a:pt x="646093" y="2073046"/>
                  <a:pt x="625643" y="2093495"/>
                </a:cubicBezTo>
                <a:cubicBezTo>
                  <a:pt x="591354" y="2127783"/>
                  <a:pt x="607871" y="2108119"/>
                  <a:pt x="577516" y="2153653"/>
                </a:cubicBezTo>
                <a:cubicBezTo>
                  <a:pt x="548880" y="2239560"/>
                  <a:pt x="574557" y="2211772"/>
                  <a:pt x="517358" y="2249906"/>
                </a:cubicBezTo>
                <a:cubicBezTo>
                  <a:pt x="509337" y="2261937"/>
                  <a:pt x="506721" y="2280630"/>
                  <a:pt x="493295" y="2286000"/>
                </a:cubicBezTo>
                <a:cubicBezTo>
                  <a:pt x="477727" y="2292227"/>
                  <a:pt x="428708" y="2254974"/>
                  <a:pt x="421106" y="2249906"/>
                </a:cubicBezTo>
                <a:cubicBezTo>
                  <a:pt x="405064" y="2225843"/>
                  <a:pt x="393429" y="2198166"/>
                  <a:pt x="372979" y="2177716"/>
                </a:cubicBezTo>
                <a:lnTo>
                  <a:pt x="312821" y="2117558"/>
                </a:lnTo>
                <a:cubicBezTo>
                  <a:pt x="285728" y="2036275"/>
                  <a:pt x="323302" y="2124379"/>
                  <a:pt x="264695" y="2057400"/>
                </a:cubicBezTo>
                <a:cubicBezTo>
                  <a:pt x="176183" y="1956244"/>
                  <a:pt x="240340" y="2020722"/>
                  <a:pt x="204537" y="1949116"/>
                </a:cubicBezTo>
                <a:cubicBezTo>
                  <a:pt x="198070" y="1936182"/>
                  <a:pt x="188495" y="1925053"/>
                  <a:pt x="180474" y="1913021"/>
                </a:cubicBezTo>
                <a:cubicBezTo>
                  <a:pt x="176464" y="1900990"/>
                  <a:pt x="174115" y="1888270"/>
                  <a:pt x="168443" y="1876927"/>
                </a:cubicBezTo>
                <a:cubicBezTo>
                  <a:pt x="134836" y="1809714"/>
                  <a:pt x="141011" y="1872115"/>
                  <a:pt x="120316" y="1768642"/>
                </a:cubicBezTo>
                <a:lnTo>
                  <a:pt x="96253" y="1648327"/>
                </a:lnTo>
                <a:cubicBezTo>
                  <a:pt x="92242" y="1628274"/>
                  <a:pt x="90688" y="1607569"/>
                  <a:pt x="84221" y="1588169"/>
                </a:cubicBezTo>
                <a:lnTo>
                  <a:pt x="60158" y="1515979"/>
                </a:lnTo>
                <a:cubicBezTo>
                  <a:pt x="56148" y="1503947"/>
                  <a:pt x="51203" y="1492188"/>
                  <a:pt x="48127" y="1479884"/>
                </a:cubicBezTo>
                <a:cubicBezTo>
                  <a:pt x="44116" y="1463842"/>
                  <a:pt x="40847" y="1447596"/>
                  <a:pt x="36095" y="1431758"/>
                </a:cubicBezTo>
                <a:cubicBezTo>
                  <a:pt x="-7842" y="1285303"/>
                  <a:pt x="27731" y="1422365"/>
                  <a:pt x="0" y="1311442"/>
                </a:cubicBezTo>
                <a:cubicBezTo>
                  <a:pt x="4011" y="1159042"/>
                  <a:pt x="5109" y="1006538"/>
                  <a:pt x="12032" y="854242"/>
                </a:cubicBezTo>
                <a:cubicBezTo>
                  <a:pt x="14966" y="789700"/>
                  <a:pt x="22164" y="794717"/>
                  <a:pt x="36095" y="745958"/>
                </a:cubicBezTo>
                <a:cubicBezTo>
                  <a:pt x="72458" y="618686"/>
                  <a:pt x="15012" y="797179"/>
                  <a:pt x="72190" y="625642"/>
                </a:cubicBezTo>
                <a:lnTo>
                  <a:pt x="96253" y="553453"/>
                </a:lnTo>
                <a:cubicBezTo>
                  <a:pt x="100264" y="541421"/>
                  <a:pt x="101250" y="527911"/>
                  <a:pt x="108285" y="517358"/>
                </a:cubicBezTo>
                <a:lnTo>
                  <a:pt x="132348" y="481263"/>
                </a:lnTo>
                <a:lnTo>
                  <a:pt x="156411" y="409074"/>
                </a:lnTo>
                <a:cubicBezTo>
                  <a:pt x="160422" y="397042"/>
                  <a:pt x="161408" y="383532"/>
                  <a:pt x="168443" y="372979"/>
                </a:cubicBezTo>
                <a:lnTo>
                  <a:pt x="192506" y="336884"/>
                </a:lnTo>
                <a:cubicBezTo>
                  <a:pt x="215515" y="267855"/>
                  <a:pt x="188059" y="332288"/>
                  <a:pt x="240632" y="264695"/>
                </a:cubicBezTo>
                <a:cubicBezTo>
                  <a:pt x="240641" y="264683"/>
                  <a:pt x="300785" y="174464"/>
                  <a:pt x="312821" y="156411"/>
                </a:cubicBezTo>
                <a:cubicBezTo>
                  <a:pt x="320842" y="144379"/>
                  <a:pt x="324853" y="128337"/>
                  <a:pt x="336885" y="120316"/>
                </a:cubicBezTo>
                <a:cubicBezTo>
                  <a:pt x="348916" y="112295"/>
                  <a:pt x="362097" y="105775"/>
                  <a:pt x="372979" y="96253"/>
                </a:cubicBezTo>
                <a:cubicBezTo>
                  <a:pt x="458056" y="21810"/>
                  <a:pt x="399100" y="47441"/>
                  <a:pt x="469232" y="24063"/>
                </a:cubicBezTo>
                <a:lnTo>
                  <a:pt x="505327" y="36095"/>
                </a:lnTo>
                <a:lnTo>
                  <a:pt x="469232" y="24063"/>
                </a:lnTo>
                <a:lnTo>
                  <a:pt x="505327" y="0"/>
                </a:lnTo>
                <a:close/>
              </a:path>
            </a:pathLst>
          </a:custGeom>
          <a:pattFill prst="pct2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888267" y="2823681"/>
            <a:ext cx="2825708" cy="2203193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106230" y="2823681"/>
            <a:ext cx="3220723" cy="2203193"/>
          </a:xfrm>
          <a:prstGeom prst="ellipse">
            <a:avLst/>
          </a:prstGeom>
          <a:noFill/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Multidocument 27"/>
          <p:cNvSpPr/>
          <p:nvPr/>
        </p:nvSpPr>
        <p:spPr>
          <a:xfrm>
            <a:off x="1388085" y="3145848"/>
            <a:ext cx="1180952" cy="1468388"/>
          </a:xfrm>
          <a:prstGeom prst="flowChartMultidocument">
            <a:avLst/>
          </a:prstGeom>
          <a:solidFill>
            <a:schemeClr val="bg1">
              <a:lumMod val="6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</a:rPr>
              <a:t>Text</a:t>
            </a:r>
            <a:r>
              <a:rPr lang="zh-CN" altLang="en-US" sz="2000" b="1" dirty="0">
                <a:solidFill>
                  <a:schemeClr val="bg1"/>
                </a:solidFill>
              </a:rPr>
              <a:t> </a:t>
            </a:r>
            <a:r>
              <a:rPr lang="en-US" altLang="zh-CN" sz="2000" b="1" dirty="0">
                <a:solidFill>
                  <a:schemeClr val="bg1"/>
                </a:solidFill>
              </a:rPr>
              <a:t>corpus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76501" y="5017572"/>
            <a:ext cx="3080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Helvetica" charset="0"/>
                <a:ea typeface="Helvetica" charset="0"/>
                <a:cs typeface="Helvetica" charset="0"/>
              </a:rPr>
              <a:t>Knowledge</a:t>
            </a:r>
            <a:r>
              <a:rPr lang="zh-CN" altLang="en-US" b="1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b="1" dirty="0">
                <a:latin typeface="Helvetica" charset="0"/>
                <a:ea typeface="Helvetica" charset="0"/>
                <a:cs typeface="Helvetica" charset="0"/>
              </a:rPr>
              <a:t>Bases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23657" y="1624294"/>
            <a:ext cx="3654926" cy="707886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Helvetica" charset="0"/>
                <a:ea typeface="Helvetica" charset="0"/>
                <a:cs typeface="Helvetica" charset="0"/>
              </a:rPr>
              <a:t>“</a:t>
            </a:r>
            <a:r>
              <a:rPr lang="en-US" altLang="zh-CN" sz="2000" b="1" dirty="0" err="1">
                <a:latin typeface="Helvetica" charset="0"/>
                <a:ea typeface="Helvetica" charset="0"/>
                <a:cs typeface="Helvetica" charset="0"/>
              </a:rPr>
              <a:t>matchable</a:t>
            </a:r>
            <a:r>
              <a:rPr lang="en-US" altLang="zh-CN" sz="2000" b="1" dirty="0">
                <a:latin typeface="Helvetica" charset="0"/>
                <a:ea typeface="Helvetica" charset="0"/>
                <a:cs typeface="Helvetica" charset="0"/>
              </a:rPr>
              <a:t>”</a:t>
            </a:r>
            <a:r>
              <a:rPr lang="zh-CN" altLang="en-US" sz="2000" b="1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CN" sz="2000" b="1" dirty="0">
                <a:latin typeface="Helvetica" charset="0"/>
                <a:ea typeface="Helvetica" charset="0"/>
                <a:cs typeface="Helvetica" charset="0"/>
              </a:rPr>
              <a:t>entities, high-</a:t>
            </a:r>
            <a:r>
              <a:rPr lang="en-US" altLang="zh-CN" sz="2000" b="1" dirty="0" err="1">
                <a:latin typeface="Helvetica" charset="0"/>
                <a:ea typeface="Helvetica" charset="0"/>
                <a:cs typeface="Helvetica" charset="0"/>
              </a:rPr>
              <a:t>quaity</a:t>
            </a:r>
            <a:r>
              <a:rPr lang="en-US" altLang="zh-CN" sz="2000" b="1" dirty="0">
                <a:latin typeface="Helvetica" charset="0"/>
                <a:ea typeface="Helvetica" charset="0"/>
                <a:cs typeface="Helvetica" charset="0"/>
              </a:rPr>
              <a:t> phrases, </a:t>
            </a:r>
            <a:r>
              <a:rPr lang="is-IS" altLang="zh-CN" sz="2000" b="1" dirty="0">
                <a:latin typeface="Helvetica" charset="0"/>
                <a:ea typeface="Helvetica" charset="0"/>
                <a:cs typeface="Helvetica" charset="0"/>
              </a:rPr>
              <a:t>…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45544" y="6326183"/>
            <a:ext cx="5797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(</a:t>
            </a:r>
            <a:r>
              <a:rPr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Mintz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et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al.,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2009) ,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(</a:t>
            </a:r>
            <a:r>
              <a:rPr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Riedek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et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al.,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2010),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(Lin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et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al.,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2012),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(Ling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et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al.,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2012),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</a:p>
          <a:p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(</a:t>
            </a:r>
            <a:r>
              <a:rPr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Surdeanu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et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al.,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2012),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(Xu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et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al.,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2013),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(</a:t>
            </a:r>
            <a:r>
              <a:rPr lang="en-US" altLang="zh-CN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Nagesh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et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al.,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2014),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mr-I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…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3371224" y="2576497"/>
            <a:ext cx="159792" cy="1006528"/>
          </a:xfrm>
          <a:custGeom>
            <a:avLst/>
            <a:gdLst>
              <a:gd name="connsiteX0" fmla="*/ 20839 w 237407"/>
              <a:gd name="connsiteY0" fmla="*/ 1564106 h 1564106"/>
              <a:gd name="connsiteX1" fmla="*/ 20839 w 237407"/>
              <a:gd name="connsiteY1" fmla="*/ 433137 h 1564106"/>
              <a:gd name="connsiteX2" fmla="*/ 237407 w 237407"/>
              <a:gd name="connsiteY2" fmla="*/ 0 h 1564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407" h="1564106">
                <a:moveTo>
                  <a:pt x="20839" y="1564106"/>
                </a:moveTo>
                <a:cubicBezTo>
                  <a:pt x="2791" y="1128963"/>
                  <a:pt x="-15256" y="693821"/>
                  <a:pt x="20839" y="433137"/>
                </a:cubicBezTo>
                <a:cubicBezTo>
                  <a:pt x="56934" y="172453"/>
                  <a:pt x="203317" y="50132"/>
                  <a:pt x="237407" y="0"/>
                </a:cubicBezTo>
              </a:path>
            </a:pathLst>
          </a:custGeom>
          <a:noFill/>
          <a:ln w="15875">
            <a:solidFill>
              <a:schemeClr val="tx1"/>
            </a:soli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59095" y="5286805"/>
            <a:ext cx="2140122" cy="400110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Helvetica" charset="0"/>
                <a:ea typeface="Helvetica" charset="0"/>
                <a:cs typeface="Helvetica" charset="0"/>
              </a:rPr>
              <a:t>“Un-</a:t>
            </a:r>
            <a:r>
              <a:rPr lang="en-US" altLang="zh-CN" sz="2000" b="1" dirty="0" err="1">
                <a:latin typeface="Helvetica" charset="0"/>
                <a:ea typeface="Helvetica" charset="0"/>
                <a:cs typeface="Helvetica" charset="0"/>
              </a:rPr>
              <a:t>matchable</a:t>
            </a:r>
            <a:r>
              <a:rPr lang="en-US" altLang="zh-CN" sz="2000" b="1" dirty="0">
                <a:latin typeface="Helvetica" charset="0"/>
                <a:ea typeface="Helvetica" charset="0"/>
                <a:cs typeface="Helvetica" charset="0"/>
              </a:rPr>
              <a:t>”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6" name="Freeform 25"/>
          <p:cNvSpPr/>
          <p:nvPr/>
        </p:nvSpPr>
        <p:spPr>
          <a:xfrm flipH="1" flipV="1">
            <a:off x="2239387" y="4782779"/>
            <a:ext cx="81676" cy="491276"/>
          </a:xfrm>
          <a:custGeom>
            <a:avLst/>
            <a:gdLst>
              <a:gd name="connsiteX0" fmla="*/ 20839 w 237407"/>
              <a:gd name="connsiteY0" fmla="*/ 1564106 h 1564106"/>
              <a:gd name="connsiteX1" fmla="*/ 20839 w 237407"/>
              <a:gd name="connsiteY1" fmla="*/ 433137 h 1564106"/>
              <a:gd name="connsiteX2" fmla="*/ 237407 w 237407"/>
              <a:gd name="connsiteY2" fmla="*/ 0 h 1564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407" h="1564106">
                <a:moveTo>
                  <a:pt x="20839" y="1564106"/>
                </a:moveTo>
                <a:cubicBezTo>
                  <a:pt x="2791" y="1128963"/>
                  <a:pt x="-15256" y="693821"/>
                  <a:pt x="20839" y="433137"/>
                </a:cubicBezTo>
                <a:cubicBezTo>
                  <a:pt x="56934" y="172453"/>
                  <a:pt x="203317" y="50132"/>
                  <a:pt x="237407" y="0"/>
                </a:cubicBezTo>
              </a:path>
            </a:pathLst>
          </a:custGeom>
          <a:noFill/>
          <a:ln w="15875">
            <a:solidFill>
              <a:schemeClr val="tx1"/>
            </a:solidFill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501" y="1928335"/>
            <a:ext cx="2531300" cy="270645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421414" y="4508804"/>
            <a:ext cx="2045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(Ren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et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al.,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KDD’15)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00250" y="5132800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altLang="zh-CN" sz="2300" dirty="0"/>
              <a:t>Reasons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altLang="zh-CN" sz="2300" dirty="0"/>
              <a:t>Incomplete</a:t>
            </a:r>
            <a:r>
              <a:rPr lang="zh-CN" altLang="en-US" sz="2300" dirty="0"/>
              <a:t> </a:t>
            </a:r>
            <a:r>
              <a:rPr lang="en-US" altLang="zh-CN" sz="2300" dirty="0"/>
              <a:t>knowledge</a:t>
            </a:r>
            <a:r>
              <a:rPr lang="zh-CN" altLang="en-US" sz="2300" dirty="0"/>
              <a:t> </a:t>
            </a:r>
            <a:r>
              <a:rPr lang="en-US" altLang="zh-CN" sz="2300" dirty="0"/>
              <a:t>bases</a:t>
            </a:r>
          </a:p>
          <a:p>
            <a:pPr marL="628650" lvl="1" indent="-171450">
              <a:buFont typeface="Arial" charset="0"/>
              <a:buChar char="•"/>
            </a:pPr>
            <a:endParaRPr lang="en-US" altLang="zh-CN" sz="100" dirty="0"/>
          </a:p>
          <a:p>
            <a:pPr marL="800100" lvl="1" indent="-342900">
              <a:buFont typeface="Arial" charset="0"/>
              <a:buChar char="•"/>
            </a:pPr>
            <a:r>
              <a:rPr lang="en-US" altLang="zh-CN" sz="2300" dirty="0"/>
              <a:t>Low-confidence</a:t>
            </a:r>
            <a:r>
              <a:rPr lang="zh-CN" altLang="en-US" sz="2300" dirty="0"/>
              <a:t> </a:t>
            </a:r>
            <a:r>
              <a:rPr lang="en-US" altLang="zh-CN" sz="2300" dirty="0"/>
              <a:t>matching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61688" y="1595086"/>
            <a:ext cx="3654926" cy="400110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Helvetica" charset="0"/>
                <a:ea typeface="Helvetica" charset="0"/>
                <a:cs typeface="Helvetica" charset="0"/>
              </a:rPr>
              <a:t>Example: entity types</a:t>
            </a:r>
            <a:endParaRPr lang="en-US" sz="2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11018" y="251757"/>
            <a:ext cx="11369963" cy="738909"/>
          </a:xfrm>
          <a:prstGeom prst="rect">
            <a:avLst/>
          </a:prstGeom>
        </p:spPr>
        <p:txBody>
          <a:bodyPr vert="horz" lIns="91436" tIns="45718" rIns="91436" bIns="45718" rtlCol="0" anchor="b">
            <a:normAutofit/>
          </a:bodyPr>
          <a:lstStyle>
            <a:lvl1pPr marL="0" algn="ctr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kern="1200" spc="-51" baseline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  <a:ea typeface="+mj-ea"/>
                <a:cs typeface="+mj-cs"/>
              </a:defRPr>
            </a:lvl1pPr>
          </a:lstStyle>
          <a:p>
            <a:r>
              <a:rPr lang="en-US" altLang="zh-CN" b="1" dirty="0"/>
              <a:t>Challenge</a:t>
            </a:r>
            <a:r>
              <a:rPr lang="en-US" altLang="zh-CN" dirty="0"/>
              <a:t>: “Un-</a:t>
            </a:r>
            <a:r>
              <a:rPr lang="en-US" altLang="zh-CN" dirty="0" err="1"/>
              <a:t>matchable</a:t>
            </a:r>
            <a:r>
              <a:rPr lang="en-US" altLang="zh-CN" dirty="0"/>
              <a:t>” is Dominating!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76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5" grpId="0" animBg="1"/>
      <p:bldP spid="9" grpId="0" animBg="1"/>
      <p:bldP spid="28" grpId="0" animBg="1"/>
      <p:bldP spid="30" grpId="0" animBg="1"/>
      <p:bldP spid="23" grpId="0" animBg="1"/>
      <p:bldP spid="26" grpId="0" animBg="1"/>
      <p:bldP spid="2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61547"/>
            <a:ext cx="11887200" cy="67397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AutoPhrase</a:t>
            </a:r>
            <a:r>
              <a:rPr lang="en-US" dirty="0"/>
              <a:t>: Label Generation by Distant Supervision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898" y="1136963"/>
            <a:ext cx="11323873" cy="5481119"/>
          </a:xfrm>
        </p:spPr>
        <p:txBody>
          <a:bodyPr/>
          <a:lstStyle/>
          <a:p>
            <a:r>
              <a:rPr lang="en-US" dirty="0"/>
              <a:t>Completely remove the human effort for labeling phrases</a:t>
            </a:r>
          </a:p>
          <a:p>
            <a:r>
              <a:rPr lang="en-US" b="1" dirty="0"/>
              <a:t>Distant training</a:t>
            </a:r>
            <a:r>
              <a:rPr lang="en-US" dirty="0"/>
              <a:t>: Utilize high-quality phrases in KBs (e.g., Wiki) as positive phrase labels</a:t>
            </a:r>
          </a:p>
          <a:p>
            <a:r>
              <a:rPr lang="en-US" b="1" dirty="0"/>
              <a:t>Method: Sampling-based label generation </a:t>
            </a:r>
          </a:p>
          <a:p>
            <a:pPr lvl="1"/>
            <a:r>
              <a:rPr lang="en-US" b="1" dirty="0"/>
              <a:t>Positive Labels </a:t>
            </a:r>
          </a:p>
          <a:p>
            <a:pPr lvl="2"/>
            <a:r>
              <a:rPr lang="en-US" dirty="0"/>
              <a:t>Wikipedia contains many high-quality phrases in titles, keywords, and internal links</a:t>
            </a:r>
          </a:p>
          <a:p>
            <a:pPr lvl="3"/>
            <a:r>
              <a:rPr lang="en-US" dirty="0"/>
              <a:t>E.g., in Chinese, more than 20,000</a:t>
            </a:r>
          </a:p>
          <a:p>
            <a:pPr lvl="2"/>
            <a:r>
              <a:rPr lang="en-US" dirty="0"/>
              <a:t>Uniformly draw 100 samples as positive labels for single-word and multi-word phrases respectively</a:t>
            </a:r>
          </a:p>
          <a:p>
            <a:pPr lvl="1"/>
            <a:r>
              <a:rPr lang="en-US" b="1" dirty="0"/>
              <a:t>Negative Labels</a:t>
            </a:r>
          </a:p>
          <a:p>
            <a:pPr lvl="2"/>
            <a:r>
              <a:rPr lang="en-US" dirty="0"/>
              <a:t>Phrase candidates meeting the popularity requirement is huge in size and the majority of them are actually poor in quality (e.g., “</a:t>
            </a:r>
            <a:r>
              <a:rPr lang="en-US" dirty="0" err="1"/>
              <a:t>francisco</a:t>
            </a:r>
            <a:r>
              <a:rPr lang="en-US" dirty="0"/>
              <a:t> opera and”).</a:t>
            </a:r>
          </a:p>
          <a:p>
            <a:pPr lvl="3"/>
            <a:r>
              <a:rPr lang="en-US" dirty="0"/>
              <a:t>Ex. A small corpus in Chinese has about </a:t>
            </a:r>
            <a:r>
              <a:rPr lang="en-US" b="1" dirty="0"/>
              <a:t>4 million frequent phrase candidates</a:t>
            </a:r>
            <a:r>
              <a:rPr lang="en-US" dirty="0"/>
              <a:t>, while </a:t>
            </a:r>
            <a:r>
              <a:rPr lang="en-US" b="1" dirty="0"/>
              <a:t>more than 90%</a:t>
            </a:r>
            <a:r>
              <a:rPr lang="en-US" dirty="0"/>
              <a:t> are not in good quality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26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4725" y="145937"/>
            <a:ext cx="12488779" cy="738909"/>
          </a:xfrm>
        </p:spPr>
        <p:txBody>
          <a:bodyPr>
            <a:normAutofit/>
          </a:bodyPr>
          <a:lstStyle/>
          <a:p>
            <a:pPr defTabSz="1219110"/>
            <a:r>
              <a:rPr lang="en-US" b="1" dirty="0"/>
              <a:t>Text Preparation: </a:t>
            </a:r>
            <a:r>
              <a:rPr lang="en-US" dirty="0"/>
              <a:t>Extracting Terms from Tokens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455" y="1142270"/>
            <a:ext cx="10998537" cy="5389159"/>
          </a:xfrm>
        </p:spPr>
        <p:txBody>
          <a:bodyPr/>
          <a:lstStyle/>
          <a:p>
            <a:r>
              <a:rPr lang="en-US" sz="2400" dirty="0"/>
              <a:t>Stop-Word Removal</a:t>
            </a:r>
          </a:p>
          <a:p>
            <a:pPr lvl="1"/>
            <a:r>
              <a:rPr lang="en-US" sz="2400" dirty="0"/>
              <a:t>Stop words: Common words that do not carry much discriminative content</a:t>
            </a:r>
          </a:p>
          <a:p>
            <a:pPr lvl="2"/>
            <a:r>
              <a:rPr lang="en-US" sz="2400" dirty="0"/>
              <a:t>All articles, prepositions, and conjunctions are stop words. Pronouns are sometimes considered stop words</a:t>
            </a:r>
          </a:p>
          <a:p>
            <a:pPr lvl="2"/>
            <a:r>
              <a:rPr lang="en-US" sz="2400" dirty="0"/>
              <a:t>The frequent tokens in any particular collection can be identified, and a threshold on the frequency can be set in order to remove the stop words</a:t>
            </a:r>
          </a:p>
          <a:p>
            <a:pPr lvl="1"/>
            <a:r>
              <a:rPr lang="en-US" sz="2400" dirty="0"/>
              <a:t>Stop-word removal: a </a:t>
            </a:r>
            <a:r>
              <a:rPr lang="en-US" sz="2400" i="1" dirty="0"/>
              <a:t>hard variant </a:t>
            </a:r>
            <a:r>
              <a:rPr lang="en-US" sz="2400" dirty="0"/>
              <a:t>of the softer approach of down-weighting frequent words with IDF (</a:t>
            </a:r>
            <a:r>
              <a:rPr lang="en-US" sz="2400" i="1" dirty="0"/>
              <a:t>inverse document frequency) normalization</a:t>
            </a:r>
            <a:endParaRPr lang="en-US" sz="2400" dirty="0"/>
          </a:p>
          <a:p>
            <a:r>
              <a:rPr lang="en-US" sz="2400" dirty="0"/>
              <a:t>Hyphens:  A typical rule—retain the hyphenated word as a single term </a:t>
            </a:r>
          </a:p>
          <a:p>
            <a:pPr lvl="1"/>
            <a:r>
              <a:rPr lang="en-US" sz="2400" dirty="0"/>
              <a:t>Ex. “dead-end road”, “5-year-old girl”: breaking it may change semantic meaning</a:t>
            </a:r>
          </a:p>
          <a:p>
            <a:r>
              <a:rPr lang="en-US" sz="2400" dirty="0"/>
              <a:t>Case Folding: Converting to the proper case is referred to as </a:t>
            </a:r>
            <a:r>
              <a:rPr lang="en-US" sz="2400" i="1" dirty="0" err="1"/>
              <a:t>truecasing</a:t>
            </a:r>
            <a:endParaRPr lang="en-US" sz="2400" i="1" dirty="0"/>
          </a:p>
          <a:p>
            <a:pPr lvl="1"/>
            <a:r>
              <a:rPr lang="en-US" sz="2400" dirty="0"/>
              <a:t>Simplified heuristics:  Convert to lower case if words at the beginning of a sentence or in titles or section headers; but retain in other cases</a:t>
            </a:r>
          </a:p>
        </p:txBody>
      </p:sp>
    </p:spTree>
    <p:extLst>
      <p:ext uri="{BB962C8B-B14F-4D97-AF65-F5344CB8AC3E}">
        <p14:creationId xmlns:p14="http://schemas.microsoft.com/office/powerpoint/2010/main" val="35188777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random fo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929" y="1289821"/>
            <a:ext cx="505777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Random Forest: Basic Concept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1143000"/>
            <a:ext cx="10670241" cy="537330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2400" dirty="0"/>
              <a:t>Random Forest (first proposed by L. </a:t>
            </a:r>
            <a:r>
              <a:rPr lang="en-US" altLang="en-US" sz="2400" dirty="0" err="1"/>
              <a:t>Breiman</a:t>
            </a:r>
            <a:r>
              <a:rPr lang="en-US" altLang="en-US" sz="2400" dirty="0"/>
              <a:t> in 2001) </a:t>
            </a:r>
          </a:p>
          <a:p>
            <a:pPr lvl="1">
              <a:spcAft>
                <a:spcPts val="600"/>
              </a:spcAft>
            </a:pPr>
            <a:r>
              <a:rPr lang="en-US" altLang="zh-CN" sz="2400" dirty="0"/>
              <a:t>A</a:t>
            </a:r>
            <a:r>
              <a:rPr lang="zh-CN" altLang="en-US" sz="2400" dirty="0"/>
              <a:t> </a:t>
            </a:r>
            <a:r>
              <a:rPr lang="en-US" altLang="zh-CN" sz="2400" dirty="0"/>
              <a:t>variation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bagging</a:t>
            </a:r>
            <a:r>
              <a:rPr lang="zh-CN" altLang="en-US" sz="2400" dirty="0"/>
              <a:t> </a:t>
            </a:r>
            <a:r>
              <a:rPr lang="en-US" altLang="zh-CN" sz="2400" dirty="0"/>
              <a:t>for</a:t>
            </a:r>
            <a:r>
              <a:rPr lang="zh-CN" altLang="en-US" sz="2400" dirty="0"/>
              <a:t> </a:t>
            </a:r>
            <a:r>
              <a:rPr lang="en-US" altLang="zh-CN" sz="2400" i="1" dirty="0"/>
              <a:t>decision</a:t>
            </a:r>
            <a:r>
              <a:rPr lang="zh-CN" altLang="en-US" sz="2400" i="1" dirty="0"/>
              <a:t> </a:t>
            </a:r>
            <a:r>
              <a:rPr lang="en-US" altLang="zh-CN" sz="2400" i="1" dirty="0"/>
              <a:t>trees</a:t>
            </a:r>
          </a:p>
          <a:p>
            <a:pPr lvl="1">
              <a:spcAft>
                <a:spcPts val="600"/>
              </a:spcAft>
            </a:pPr>
            <a:r>
              <a:rPr lang="en-US" altLang="zh-CN" sz="2400" i="1" dirty="0"/>
              <a:t>Data</a:t>
            </a:r>
            <a:r>
              <a:rPr lang="zh-CN" altLang="en-US" sz="2400" i="1" dirty="0"/>
              <a:t> </a:t>
            </a:r>
            <a:r>
              <a:rPr lang="en-US" altLang="zh-CN" sz="2400" i="1" dirty="0"/>
              <a:t>bagging</a:t>
            </a:r>
            <a:endParaRPr lang="en-US" altLang="zh-CN" sz="2400" dirty="0"/>
          </a:p>
          <a:p>
            <a:pPr lvl="2">
              <a:spcAft>
                <a:spcPts val="600"/>
              </a:spcAft>
            </a:pPr>
            <a:r>
              <a:rPr lang="en-US" altLang="zh-CN" sz="2400" dirty="0"/>
              <a:t>Use</a:t>
            </a:r>
            <a:r>
              <a:rPr lang="zh-CN" altLang="en-US" sz="2400" dirty="0"/>
              <a:t> </a:t>
            </a:r>
            <a:r>
              <a:rPr lang="en-US" altLang="zh-CN" sz="2400" dirty="0"/>
              <a:t>a</a:t>
            </a:r>
            <a:r>
              <a:rPr lang="zh-CN" altLang="en-US" sz="2400" dirty="0"/>
              <a:t> </a:t>
            </a:r>
            <a:r>
              <a:rPr lang="en-US" altLang="zh-CN" sz="2400" dirty="0"/>
              <a:t>subset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training</a:t>
            </a:r>
            <a:r>
              <a:rPr lang="zh-CN" altLang="en-US" sz="2400" dirty="0"/>
              <a:t> </a:t>
            </a:r>
            <a:r>
              <a:rPr lang="en-US" altLang="zh-CN" sz="2400" dirty="0"/>
              <a:t>data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pPr marL="901677" lvl="4" indent="0">
              <a:spcAft>
                <a:spcPts val="600"/>
              </a:spcAft>
              <a:buNone/>
            </a:pPr>
            <a:r>
              <a:rPr lang="en-US" altLang="zh-CN" sz="2400" dirty="0"/>
              <a:t>by</a:t>
            </a:r>
            <a:r>
              <a:rPr lang="zh-CN" altLang="en-US" sz="2400" dirty="0"/>
              <a:t> </a:t>
            </a:r>
            <a:r>
              <a:rPr lang="en-US" altLang="zh-CN" sz="2400" dirty="0"/>
              <a:t>sampling</a:t>
            </a:r>
            <a:r>
              <a:rPr lang="zh-CN" altLang="en-US" sz="2400" dirty="0"/>
              <a:t> </a:t>
            </a:r>
            <a:r>
              <a:rPr lang="en-US" altLang="zh-CN" sz="2400" dirty="0"/>
              <a:t>with</a:t>
            </a:r>
            <a:r>
              <a:rPr lang="zh-CN" altLang="en-US" sz="2400" dirty="0"/>
              <a:t> </a:t>
            </a:r>
            <a:r>
              <a:rPr lang="en-US" altLang="zh-CN" sz="2400" dirty="0"/>
              <a:t>replacement</a:t>
            </a:r>
            <a:r>
              <a:rPr lang="zh-CN" altLang="en-US" sz="2400" dirty="0"/>
              <a:t> </a:t>
            </a:r>
            <a:r>
              <a:rPr lang="en-US" altLang="zh-CN" sz="2400" dirty="0"/>
              <a:t>for</a:t>
            </a:r>
            <a:r>
              <a:rPr lang="zh-CN" altLang="en-US" sz="2400" dirty="0"/>
              <a:t> </a:t>
            </a:r>
            <a:r>
              <a:rPr lang="en-US" altLang="zh-CN" sz="2400" dirty="0"/>
              <a:t>each</a:t>
            </a:r>
            <a:r>
              <a:rPr lang="zh-CN" altLang="en-US" sz="2400" dirty="0"/>
              <a:t> </a:t>
            </a:r>
            <a:r>
              <a:rPr lang="en-US" altLang="zh-CN" sz="2400" dirty="0"/>
              <a:t>tree</a:t>
            </a:r>
            <a:endParaRPr lang="en-US" altLang="en-US" sz="2400" dirty="0"/>
          </a:p>
          <a:p>
            <a:pPr lvl="1">
              <a:spcAft>
                <a:spcPts val="600"/>
              </a:spcAft>
            </a:pPr>
            <a:r>
              <a:rPr lang="en-US" altLang="zh-CN" sz="2400" i="1" dirty="0"/>
              <a:t>Feature</a:t>
            </a:r>
            <a:r>
              <a:rPr lang="zh-CN" altLang="en-US" sz="2400" i="1" dirty="0"/>
              <a:t> </a:t>
            </a:r>
            <a:r>
              <a:rPr lang="en-US" altLang="zh-CN" sz="2400" i="1" dirty="0"/>
              <a:t>bagging</a:t>
            </a:r>
            <a:endParaRPr lang="en-US" altLang="zh-CN" sz="2400" dirty="0"/>
          </a:p>
          <a:p>
            <a:pPr lvl="2">
              <a:spcAft>
                <a:spcPts val="600"/>
              </a:spcAft>
            </a:pPr>
            <a:r>
              <a:rPr lang="en-US" altLang="zh-CN" sz="2400" dirty="0"/>
              <a:t>At</a:t>
            </a:r>
            <a:r>
              <a:rPr lang="zh-CN" altLang="en-US" sz="2400" dirty="0"/>
              <a:t> </a:t>
            </a:r>
            <a:r>
              <a:rPr lang="en-US" altLang="zh-CN" sz="2400" dirty="0"/>
              <a:t>each</a:t>
            </a:r>
            <a:r>
              <a:rPr lang="zh-CN" altLang="en-US" sz="2400" dirty="0"/>
              <a:t> </a:t>
            </a:r>
            <a:r>
              <a:rPr lang="en-US" altLang="zh-CN" sz="2400" dirty="0"/>
              <a:t>node</a:t>
            </a:r>
            <a:r>
              <a:rPr lang="zh-CN" altLang="en-US" sz="2400" dirty="0"/>
              <a:t> </a:t>
            </a:r>
            <a:r>
              <a:rPr lang="en-US" altLang="en-US" sz="2400" dirty="0"/>
              <a:t>us</a:t>
            </a:r>
            <a:r>
              <a:rPr lang="en-US" altLang="zh-CN" sz="2400" dirty="0"/>
              <a:t>e</a:t>
            </a:r>
            <a:r>
              <a:rPr lang="en-US" altLang="en-US" sz="2400" dirty="0"/>
              <a:t> a random selection of attributes </a:t>
            </a:r>
            <a:r>
              <a:rPr lang="en-US" altLang="zh-CN" sz="2400" dirty="0"/>
              <a:t>as</a:t>
            </a:r>
            <a:r>
              <a:rPr lang="zh-CN" altLang="en-US" sz="2400" dirty="0"/>
              <a:t> </a:t>
            </a:r>
            <a:r>
              <a:rPr lang="en-US" altLang="zh-CN" sz="2400" dirty="0"/>
              <a:t>candidates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split</a:t>
            </a:r>
            <a:r>
              <a:rPr lang="zh-CN" altLang="en-US" sz="2400" dirty="0"/>
              <a:t> </a:t>
            </a:r>
            <a:r>
              <a:rPr lang="en-US" altLang="zh-CN" sz="2400" dirty="0"/>
              <a:t>by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best</a:t>
            </a:r>
            <a:r>
              <a:rPr lang="zh-CN" altLang="en-US" sz="2400" dirty="0"/>
              <a:t> </a:t>
            </a:r>
            <a:r>
              <a:rPr lang="en-US" altLang="zh-CN" sz="2400" dirty="0"/>
              <a:t>attribute</a:t>
            </a:r>
            <a:r>
              <a:rPr lang="zh-CN" altLang="en-US" sz="2400" dirty="0"/>
              <a:t> </a:t>
            </a:r>
            <a:r>
              <a:rPr lang="en-US" altLang="zh-CN" sz="2400" dirty="0"/>
              <a:t>among</a:t>
            </a:r>
            <a:r>
              <a:rPr lang="zh-CN" altLang="en-US" sz="2400" dirty="0"/>
              <a:t> </a:t>
            </a:r>
            <a:r>
              <a:rPr lang="en-US" altLang="zh-CN" sz="2400" dirty="0"/>
              <a:t>them</a:t>
            </a:r>
          </a:p>
          <a:p>
            <a:pPr lvl="1">
              <a:spcAft>
                <a:spcPts val="600"/>
              </a:spcAft>
            </a:pPr>
            <a:r>
              <a:rPr lang="en-US" altLang="zh-CN" sz="2400" dirty="0"/>
              <a:t>Comparing</a:t>
            </a:r>
            <a:r>
              <a:rPr lang="zh-CN" altLang="en-US" sz="2400" dirty="0"/>
              <a:t> </a:t>
            </a:r>
            <a:r>
              <a:rPr lang="en-US" altLang="zh-CN" sz="2400" dirty="0"/>
              <a:t>with</a:t>
            </a:r>
            <a:r>
              <a:rPr lang="zh-CN" altLang="en-US" sz="2400" dirty="0"/>
              <a:t> </a:t>
            </a:r>
            <a:r>
              <a:rPr lang="en-US" altLang="zh-CN" sz="2400" dirty="0"/>
              <a:t>original</a:t>
            </a:r>
            <a:r>
              <a:rPr lang="zh-CN" altLang="en-US" sz="2400" dirty="0"/>
              <a:t> </a:t>
            </a:r>
            <a:r>
              <a:rPr lang="en-US" altLang="zh-CN" sz="2400" dirty="0"/>
              <a:t>bagging,</a:t>
            </a:r>
            <a:r>
              <a:rPr lang="zh-CN" altLang="en-US" sz="2400" dirty="0"/>
              <a:t> </a:t>
            </a:r>
            <a:r>
              <a:rPr lang="en-US" altLang="zh-CN" sz="2400" dirty="0"/>
              <a:t>the </a:t>
            </a:r>
            <a:r>
              <a:rPr lang="en-US" altLang="zh-CN" sz="2400" i="1" dirty="0"/>
              <a:t>random forests</a:t>
            </a:r>
            <a:r>
              <a:rPr lang="en-US" altLang="zh-CN" sz="2400" dirty="0"/>
              <a:t> method increases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diversity</a:t>
            </a:r>
            <a:r>
              <a:rPr lang="zh-CN" altLang="en-US" sz="2400" dirty="0"/>
              <a:t> </a:t>
            </a:r>
            <a:r>
              <a:rPr lang="en-US" altLang="zh-CN" sz="2400" dirty="0"/>
              <a:t>among</a:t>
            </a:r>
            <a:r>
              <a:rPr lang="zh-CN" altLang="en-US" sz="2400" dirty="0"/>
              <a:t> </a:t>
            </a:r>
            <a:r>
              <a:rPr lang="en-US" altLang="zh-CN" sz="2400" dirty="0"/>
              <a:t>generated</a:t>
            </a:r>
            <a:r>
              <a:rPr lang="zh-CN" altLang="en-US" sz="2400" dirty="0"/>
              <a:t> </a:t>
            </a:r>
            <a:r>
              <a:rPr lang="en-US" altLang="zh-CN" sz="2400" dirty="0"/>
              <a:t>trees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/>
              <a:t>During classification, each tree votes and the most popular class is returned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C30261-3FC5-4FED-83AB-C8EF57FD0E20}"/>
              </a:ext>
            </a:extLst>
          </p:cNvPr>
          <p:cNvSpPr txBox="1"/>
          <p:nvPr/>
        </p:nvSpPr>
        <p:spPr>
          <a:xfrm>
            <a:off x="7964556" y="914779"/>
            <a:ext cx="3790975" cy="3847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Background knowledge from CS412</a:t>
            </a:r>
          </a:p>
        </p:txBody>
      </p:sp>
    </p:spTree>
    <p:extLst>
      <p:ext uri="{BB962C8B-B14F-4D97-AF65-F5344CB8AC3E}">
        <p14:creationId xmlns:p14="http://schemas.microsoft.com/office/powerpoint/2010/main" val="42505781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102" y="1236553"/>
            <a:ext cx="6801164" cy="17440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52494"/>
            <a:ext cx="11887200" cy="673979"/>
          </a:xfrm>
        </p:spPr>
        <p:txBody>
          <a:bodyPr/>
          <a:lstStyle/>
          <a:p>
            <a:r>
              <a:rPr lang="en-US" b="0" dirty="0"/>
              <a:t>Robust Positive-Only Distant 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100" y="1118860"/>
            <a:ext cx="5060888" cy="2402940"/>
          </a:xfrm>
        </p:spPr>
        <p:txBody>
          <a:bodyPr/>
          <a:lstStyle/>
          <a:p>
            <a:r>
              <a:rPr lang="en-US" dirty="0"/>
              <a:t>In each base classifier, randomly sample K positive (e.g., wiki titles, keywords, links) and K noisy negative labels from the pools</a:t>
            </a:r>
          </a:p>
          <a:p>
            <a:r>
              <a:rPr lang="en-US" dirty="0"/>
              <a:t>Noisy negative pool: </a:t>
            </a:r>
            <a:r>
              <a:rPr lang="el-GR" dirty="0">
                <a:latin typeface="Calibri" panose="020F0502020204030204" pitchFamily="34" charset="0"/>
              </a:rPr>
              <a:t>δ</a:t>
            </a:r>
            <a:r>
              <a:rPr lang="en-US" dirty="0"/>
              <a:t> quality phrases among the K negative labels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25100" y="3485589"/>
            <a:ext cx="11090496" cy="3195869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 marL="341313" indent="-34131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88" indent="-37306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96" indent="-300031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813" indent="-29051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74638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7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6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6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5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Perturbed training set: size-2K subset of the full set of all phrase where the labels of some quality phrases are switched from positive to negative</a:t>
            </a:r>
          </a:p>
          <a:p>
            <a:r>
              <a:rPr lang="en-US" dirty="0"/>
              <a:t>For each base classifier, we randomly draw K phrase candidates with replacement from the positive pool and the negative pool respectively   </a:t>
            </a:r>
          </a:p>
          <a:p>
            <a:r>
              <a:rPr lang="en-US" dirty="0"/>
              <a:t>We grow an unpruned decision tree to the point of separating all phrases to meet this requirement</a:t>
            </a:r>
          </a:p>
          <a:p>
            <a:r>
              <a:rPr lang="en-US" dirty="0"/>
              <a:t>Use an ensemble classifier that averages the results of T independently trained base classifiers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0988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Theoretical Analysis</a:t>
            </a:r>
          </a:p>
          <a:p>
            <a:pPr lvl="1"/>
            <a:r>
              <a:rPr lang="en-US" dirty="0"/>
              <a:t>T base classifiers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Exponentially decreasing</a:t>
            </a:r>
          </a:p>
          <a:p>
            <a:endParaRPr lang="en-US" dirty="0"/>
          </a:p>
          <a:p>
            <a:r>
              <a:rPr lang="en-US" dirty="0"/>
              <a:t>Empirical Performance</a:t>
            </a:r>
          </a:p>
          <a:p>
            <a:pPr lvl="1"/>
            <a:r>
              <a:rPr lang="en-US" dirty="0"/>
              <a:t>AUC to evaluate the ranking</a:t>
            </a:r>
          </a:p>
          <a:p>
            <a:pPr lvl="1"/>
            <a:r>
              <a:rPr lang="en-US" dirty="0"/>
              <a:t>There is also model error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223" y="2225176"/>
            <a:ext cx="4746006" cy="10460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this idea robust?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098819" y="3529849"/>
            <a:ext cx="3157538" cy="2630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468" y="1283843"/>
            <a:ext cx="2995328" cy="22706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468" y="4362387"/>
            <a:ext cx="2985659" cy="2306256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6234589" y="3529849"/>
            <a:ext cx="3157538" cy="2630201"/>
          </a:xfrm>
          <a:prstGeom prst="rect">
            <a:avLst/>
          </a:prstGeom>
        </p:spPr>
        <p:txBody>
          <a:bodyPr vert="horz" lIns="51434" tIns="25717" rIns="51434" bIns="25717" rtlCol="0">
            <a:noAutofit/>
          </a:bodyPr>
          <a:lstStyle>
            <a:lvl1pPr marL="341313" indent="-34131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88" indent="-37306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96" indent="-300031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813" indent="-29051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74638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7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6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6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5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543172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985" y="221676"/>
            <a:ext cx="11369963" cy="833951"/>
          </a:xfrm>
        </p:spPr>
        <p:txBody>
          <a:bodyPr>
            <a:noAutofit/>
          </a:bodyPr>
          <a:lstStyle/>
          <a:p>
            <a:r>
              <a:rPr lang="en-US" altLang="zh-CN" sz="4000" dirty="0"/>
              <a:t>Empirical Evaluation: Precision Recall Curve</a:t>
            </a:r>
            <a:endParaRPr lang="en-US" sz="40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838200" y="1738680"/>
            <a:ext cx="10515599" cy="4617669"/>
          </a:xfrm>
          <a:prstGeom prst="rect">
            <a:avLst/>
          </a:prstGeom>
        </p:spPr>
        <p:txBody>
          <a:bodyPr vert="horz" lIns="68579" tIns="34289" rIns="68579" bIns="34289" rtlCol="0">
            <a:noAutofit/>
          </a:bodyPr>
          <a:lstStyle>
            <a:lvl1pPr marL="341313" indent="-34131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88" indent="-37306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96" indent="-300031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813" indent="-29051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74638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7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6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6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5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Helvetica" charset="0"/>
                <a:ea typeface="Helvetica" charset="0"/>
                <a:cs typeface="Helvetica" charset="0"/>
              </a:rPr>
              <a:t>Output: a </a:t>
            </a:r>
            <a:r>
              <a:rPr lang="en-US" altLang="zh-CN" b="1" dirty="0">
                <a:latin typeface="Helvetica" charset="0"/>
                <a:ea typeface="Helvetica" charset="0"/>
                <a:cs typeface="Helvetica" charset="0"/>
              </a:rPr>
              <a:t>ranked list </a:t>
            </a:r>
            <a:r>
              <a:rPr lang="en-US" altLang="zh-CN" dirty="0">
                <a:latin typeface="Helvetica" charset="0"/>
                <a:ea typeface="Helvetica" charset="0"/>
                <a:cs typeface="Helvetica" charset="0"/>
              </a:rPr>
              <a:t>of phrases with decreasing quality</a:t>
            </a:r>
            <a:endParaRPr lang="en-US" altLang="zh-CN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5380" y="3435958"/>
            <a:ext cx="1358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Scientific Papers</a:t>
            </a:r>
          </a:p>
        </p:txBody>
      </p:sp>
      <p:graphicFrame>
        <p:nvGraphicFramePr>
          <p:cNvPr id="23" name="表格 1"/>
          <p:cNvGraphicFramePr>
            <a:graphicFrameLocks noGrp="1"/>
          </p:cNvGraphicFramePr>
          <p:nvPr/>
        </p:nvGraphicFramePr>
        <p:xfrm>
          <a:off x="2851820" y="3041382"/>
          <a:ext cx="2727764" cy="27465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27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0527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Output </a:t>
                      </a:r>
                      <a:r>
                        <a:rPr lang="en-US" sz="2000" b="0" baseline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Results</a:t>
                      </a:r>
                      <a:endParaRPr lang="en-US" sz="2000" b="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5915">
                <a:tc>
                  <a:txBody>
                    <a:bodyPr/>
                    <a:lstStyle/>
                    <a:p>
                      <a:r>
                        <a:rPr lang="is-IS" sz="1600" b="0" i="0" kern="120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…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  <a:p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data</a:t>
                      </a:r>
                      <a:r>
                        <a:rPr lang="en-US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 mining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machine learning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information retrieval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np</a:t>
                      </a:r>
                      <a:r>
                        <a:rPr lang="en-US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 hard in a strong sense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  <a:p>
                      <a:r>
                        <a:rPr lang="is-IS" sz="1600" b="0" i="0" kern="120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…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support</a:t>
                      </a:r>
                      <a:r>
                        <a:rPr lang="en-US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 vector machine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np hard in a strong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altLang="zh-CN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…</a:t>
                      </a:r>
                      <a:endParaRPr lang="zh-CN" altLang="en-US" sz="1600" b="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" name="右箭头 9"/>
          <p:cNvSpPr/>
          <p:nvPr/>
        </p:nvSpPr>
        <p:spPr>
          <a:xfrm>
            <a:off x="2104155" y="4101376"/>
            <a:ext cx="577436" cy="495211"/>
          </a:xfrm>
          <a:prstGeom prst="rightArrow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grayscl/>
            <a:alphaModFix/>
          </a:blip>
          <a:srcRect l="30225" t="44797" r="38504" b="12623"/>
          <a:stretch/>
        </p:blipFill>
        <p:spPr>
          <a:xfrm>
            <a:off x="525380" y="4348981"/>
            <a:ext cx="1358607" cy="1097280"/>
          </a:xfrm>
          <a:prstGeom prst="rect">
            <a:avLst/>
          </a:prstGeom>
        </p:spPr>
      </p:pic>
      <p:sp>
        <p:nvSpPr>
          <p:cNvPr id="28" name="右箭头 9"/>
          <p:cNvSpPr/>
          <p:nvPr/>
        </p:nvSpPr>
        <p:spPr>
          <a:xfrm>
            <a:off x="5800783" y="4101376"/>
            <a:ext cx="577436" cy="495211"/>
          </a:xfrm>
          <a:prstGeom prst="rightArrow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6889" y="4348981"/>
            <a:ext cx="1097280" cy="109728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586225" y="3430884"/>
            <a:ext cx="1358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Domain Experts</a:t>
            </a:r>
          </a:p>
        </p:txBody>
      </p:sp>
      <p:graphicFrame>
        <p:nvGraphicFramePr>
          <p:cNvPr id="32" name="表格 1"/>
          <p:cNvGraphicFramePr>
            <a:graphicFrameLocks noGrp="1"/>
          </p:cNvGraphicFramePr>
          <p:nvPr/>
        </p:nvGraphicFramePr>
        <p:xfrm>
          <a:off x="8951473" y="3041381"/>
          <a:ext cx="2810237" cy="27465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10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0527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Evaluation </a:t>
                      </a:r>
                      <a:r>
                        <a:rPr lang="en-US" sz="2000" b="0" baseline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Results</a:t>
                      </a:r>
                      <a:endParaRPr lang="en-US" sz="2000" b="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5915">
                <a:tc>
                  <a:txBody>
                    <a:bodyPr/>
                    <a:lstStyle/>
                    <a:p>
                      <a:r>
                        <a:rPr lang="is-IS" sz="1600" b="0" i="0" kern="120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…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effectLst/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  <a:p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</a:t>
                      </a:r>
                    </a:p>
                    <a:p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</a:t>
                      </a:r>
                    </a:p>
                    <a:p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</a:t>
                      </a:r>
                    </a:p>
                    <a:p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</a:t>
                      </a:r>
                    </a:p>
                    <a:p>
                      <a:r>
                        <a:rPr lang="is-IS" sz="1600" b="0" i="0" kern="120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…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altLang="zh-CN" sz="1600" b="0" i="0" kern="1200" baseline="0" dirty="0"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Helvetica" charset="0"/>
                          <a:cs typeface="Helvetica" charset="0"/>
                        </a:rPr>
                        <a:t>…</a:t>
                      </a:r>
                      <a:endParaRPr lang="zh-CN" altLang="en-US" sz="160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3" name="右箭头 9"/>
          <p:cNvSpPr/>
          <p:nvPr/>
        </p:nvSpPr>
        <p:spPr>
          <a:xfrm>
            <a:off x="8152838" y="4101376"/>
            <a:ext cx="577436" cy="495211"/>
          </a:xfrm>
          <a:prstGeom prst="rightArrow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547417" y="2815389"/>
            <a:ext cx="5387910" cy="3219651"/>
          </a:xfrm>
          <a:prstGeom prst="rect">
            <a:avLst/>
          </a:prstGeom>
          <a:noFill/>
          <a:ln>
            <a:solidFill>
              <a:schemeClr val="accent1">
                <a:alpha val="82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7546840" y="2387695"/>
            <a:ext cx="3592286" cy="427694"/>
          </a:xfrm>
          <a:prstGeom prst="rect">
            <a:avLst/>
          </a:prstGeom>
          <a:noFill/>
          <a:ln w="25400">
            <a:noFill/>
          </a:ln>
        </p:spPr>
        <p:txBody>
          <a:bodyPr vert="horz" lIns="68579" tIns="34289" rIns="68579" bIns="34289" rtlCol="0">
            <a:noAutofit/>
          </a:bodyPr>
          <a:lstStyle>
            <a:lvl1pPr marL="341313" indent="-34131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88" indent="-37306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96" indent="-300031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813" indent="-29051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74638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7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6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6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5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latin typeface="Helvetica" charset="0"/>
                <a:ea typeface="Helvetica" charset="0"/>
                <a:cs typeface="Helvetica" charset="0"/>
              </a:rPr>
              <a:t>Evaluation Process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19590" y="3917383"/>
            <a:ext cx="2247029" cy="1015663"/>
          </a:xfrm>
          <a:prstGeom prst="rect">
            <a:avLst/>
          </a:prstGeom>
          <a:solidFill>
            <a:schemeClr val="bg1"/>
          </a:solidFill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" charset="0"/>
                <a:ea typeface="Helvetica" charset="0"/>
                <a:cs typeface="Helvetica" charset="0"/>
              </a:rPr>
              <a:t>Compute precision &amp; recall at each rank</a:t>
            </a:r>
          </a:p>
        </p:txBody>
      </p:sp>
    </p:spTree>
    <p:extLst>
      <p:ext uri="{BB962C8B-B14F-4D97-AF65-F5344CB8AC3E}">
        <p14:creationId xmlns:p14="http://schemas.microsoft.com/office/powerpoint/2010/main" val="425254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455" y="374298"/>
            <a:ext cx="11369963" cy="738909"/>
          </a:xfrm>
        </p:spPr>
        <p:txBody>
          <a:bodyPr>
            <a:normAutofit/>
          </a:bodyPr>
          <a:lstStyle/>
          <a:p>
            <a:r>
              <a:rPr lang="en-US" dirty="0"/>
              <a:t>Datasets and Compared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982" y="1364993"/>
            <a:ext cx="11406908" cy="5384800"/>
          </a:xfrm>
        </p:spPr>
        <p:txBody>
          <a:bodyPr/>
          <a:lstStyle/>
          <a:p>
            <a:r>
              <a:rPr lang="en-US" dirty="0"/>
              <a:t>Datasets: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0000"/>
                </a:solidFill>
              </a:rPr>
              <a:t>Comparing methods</a:t>
            </a:r>
          </a:p>
          <a:p>
            <a:pPr lvl="1"/>
            <a:r>
              <a:rPr lang="en-US" dirty="0" err="1">
                <a:solidFill>
                  <a:srgbClr val="000000"/>
                </a:solidFill>
              </a:rPr>
              <a:t>SegPhrase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err="1">
                <a:solidFill>
                  <a:srgbClr val="000000"/>
                </a:solidFill>
              </a:rPr>
              <a:t>WrapSegPhrae</a:t>
            </a:r>
            <a:r>
              <a:rPr lang="en-US" dirty="0">
                <a:solidFill>
                  <a:srgbClr val="000000"/>
                </a:solidFill>
              </a:rPr>
              <a:t> (encoding preprocessing for handling non-English)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TF-IDF/</a:t>
            </a:r>
            <a:r>
              <a:rPr lang="en-US" dirty="0" err="1">
                <a:solidFill>
                  <a:srgbClr val="000000"/>
                </a:solidFill>
              </a:rPr>
              <a:t>TextRank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Metric: Precision Recall Curves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729" y="1797178"/>
            <a:ext cx="7262765" cy="196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5016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69945"/>
          <a:stretch/>
        </p:blipFill>
        <p:spPr>
          <a:xfrm>
            <a:off x="0" y="1931826"/>
            <a:ext cx="4069080" cy="3185626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3"/>
          <a:srcRect l="35626" r="34826"/>
          <a:stretch/>
        </p:blipFill>
        <p:spPr>
          <a:xfrm>
            <a:off x="4127142" y="1931826"/>
            <a:ext cx="4000500" cy="3185626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 rotWithShape="1">
          <a:blip r:embed="rId3"/>
          <a:srcRect l="70409"/>
          <a:stretch/>
        </p:blipFill>
        <p:spPr>
          <a:xfrm>
            <a:off x="8185705" y="1931826"/>
            <a:ext cx="4006295" cy="31856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7909" y="1581800"/>
            <a:ext cx="3780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Computer Science Papers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6259" y="1581799"/>
            <a:ext cx="3359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Helvetica" charset="0"/>
                <a:ea typeface="Helvetica" charset="0"/>
                <a:cs typeface="Helvetica" charset="0"/>
              </a:rPr>
              <a:t>Yelp Business Reviews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63493" y="1581797"/>
            <a:ext cx="2599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Helvetica" charset="0"/>
                <a:ea typeface="Helvetica" charset="0"/>
                <a:cs typeface="Helvetica" charset="0"/>
              </a:rPr>
              <a:t>Wikipedia Articles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/>
              <a:t>AutoPhrase</a:t>
            </a:r>
            <a:r>
              <a:rPr lang="en-US" sz="4000" b="1" dirty="0"/>
              <a:t>:</a:t>
            </a:r>
            <a:r>
              <a:rPr lang="en-US" sz="4000" dirty="0"/>
              <a:t> </a:t>
            </a:r>
            <a:r>
              <a:rPr lang="en-US" sz="4000" b="1" dirty="0"/>
              <a:t>Cross-Domain</a:t>
            </a:r>
            <a:r>
              <a:rPr lang="en-US" sz="4000" dirty="0"/>
              <a:t> Evaluation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65686"/>
            <a:ext cx="317258" cy="3327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178" algn="l" defTabSz="4571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353" algn="l" defTabSz="4571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531" algn="l" defTabSz="4571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708" algn="l" defTabSz="4571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5886" algn="l" defTabSz="4571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062" algn="l" defTabSz="4571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239" algn="l" defTabSz="4571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417" algn="l" defTabSz="4571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04571" y="5275117"/>
            <a:ext cx="9782858" cy="384721"/>
          </a:xfrm>
          <a:prstGeom prst="rect">
            <a:avLst/>
          </a:prstGeom>
          <a:solidFill>
            <a:srgbClr val="DA551C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b="1" dirty="0" err="1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SegPhrase</a:t>
            </a:r>
            <a:r>
              <a:rPr lang="en-US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 (SIGMOD’15): Outperformed </a:t>
            </a:r>
            <a:r>
              <a:rPr lang="en-US" dirty="0" err="1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TopMine</a:t>
            </a:r>
            <a:r>
              <a:rPr lang="en-US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 (VLDB’15) and many other methods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97934" y="5837716"/>
            <a:ext cx="9782858" cy="384721"/>
          </a:xfrm>
          <a:prstGeom prst="rect">
            <a:avLst/>
          </a:prstGeom>
          <a:solidFill>
            <a:schemeClr val="accent4">
              <a:lumMod val="60000"/>
              <a:lumOff val="40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TF-IDF</a:t>
            </a:r>
            <a:r>
              <a:rPr lang="en-US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: 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Stanford NLP Parser (</a:t>
            </a:r>
            <a:r>
              <a:rPr lang="en-US" dirty="0"/>
              <a:t>LREC’16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) + Ranked by TF-IDF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97934" y="6351060"/>
            <a:ext cx="9782858" cy="384721"/>
          </a:xfrm>
          <a:prstGeom prst="rect">
            <a:avLst/>
          </a:prstGeom>
          <a:solidFill>
            <a:srgbClr val="7C2B8C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Helvetica" charset="0"/>
                <a:ea typeface="Helvetica" charset="0"/>
                <a:cs typeface="Helvetica" charset="0"/>
              </a:rPr>
              <a:t>TextRank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(ACL’04): Stanford NLP Parser (</a:t>
            </a:r>
            <a:r>
              <a:rPr lang="en-US" dirty="0"/>
              <a:t>LREC’16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) + Ranked by </a:t>
            </a:r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TextRank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019536-49D6-0D4F-86FB-BE62A026B1FD}"/>
              </a:ext>
            </a:extLst>
          </p:cNvPr>
          <p:cNvSpPr txBox="1"/>
          <p:nvPr/>
        </p:nvSpPr>
        <p:spPr>
          <a:xfrm>
            <a:off x="13157200" y="5469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352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1542471"/>
            <a:ext cx="12186376" cy="3573504"/>
            <a:chOff x="0" y="3278769"/>
            <a:chExt cx="12186376" cy="3573504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3561660"/>
              <a:ext cx="12186376" cy="3290613"/>
              <a:chOff x="666336" y="2195233"/>
              <a:chExt cx="10977876" cy="2964290"/>
            </a:xfrm>
          </p:grpSpPr>
          <p:pic>
            <p:nvPicPr>
              <p:cNvPr id="9" name="Picture 8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404" b="19018"/>
              <a:stretch/>
            </p:blipFill>
            <p:spPr bwMode="auto">
              <a:xfrm>
                <a:off x="666336" y="2195233"/>
                <a:ext cx="3758673" cy="2909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9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89" r="34943" b="19018"/>
              <a:stretch/>
            </p:blipFill>
            <p:spPr bwMode="auto">
              <a:xfrm>
                <a:off x="4286577" y="2240614"/>
                <a:ext cx="3742459" cy="2909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0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179" r="98" b="19018"/>
              <a:stretch/>
            </p:blipFill>
            <p:spPr bwMode="auto">
              <a:xfrm>
                <a:off x="7996346" y="2249596"/>
                <a:ext cx="3647866" cy="2909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1763937" y="3278771"/>
              <a:ext cx="11961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Helvetica" charset="0"/>
                  <a:ea typeface="Helvetica" charset="0"/>
                  <a:cs typeface="Helvetica" charset="0"/>
                </a:rPr>
                <a:t>English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42147" y="3278771"/>
              <a:ext cx="12987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Helvetica" charset="0"/>
                  <a:ea typeface="Helvetica" charset="0"/>
                  <a:cs typeface="Helvetica" charset="0"/>
                </a:rPr>
                <a:t>Spanish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824948" y="3278769"/>
              <a:ext cx="13163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Helvetica" charset="0"/>
                  <a:ea typeface="Helvetica" charset="0"/>
                  <a:cs typeface="Helvetica" charset="0"/>
                </a:rPr>
                <a:t>Chinese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AutoPhrase</a:t>
            </a:r>
            <a:r>
              <a:rPr lang="en-US" b="1" dirty="0"/>
              <a:t>: Cross-Language</a:t>
            </a:r>
            <a:r>
              <a:rPr lang="en-US" dirty="0"/>
              <a:t> Evaluation Results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03693" y="5338516"/>
            <a:ext cx="8607780" cy="384721"/>
          </a:xfrm>
          <a:prstGeom prst="rect">
            <a:avLst/>
          </a:prstGeom>
          <a:solidFill>
            <a:srgbClr val="DA551C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b="1" dirty="0" err="1">
                <a:latin typeface="Helvetica" charset="0"/>
                <a:ea typeface="Helvetica" charset="0"/>
                <a:cs typeface="Helvetica" charset="0"/>
              </a:rPr>
              <a:t>WrapSegPhrase</a:t>
            </a:r>
            <a:r>
              <a:rPr lang="en-US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: non-English characters </a:t>
            </a:r>
            <a:r>
              <a:rPr lang="en-US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  <a:sym typeface="Wingdings"/>
              </a:rPr>
              <a:t></a:t>
            </a:r>
            <a:r>
              <a:rPr lang="en-US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 English letters &amp; </a:t>
            </a:r>
            <a:r>
              <a:rPr lang="en-US" dirty="0" err="1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SegPhrase</a:t>
            </a:r>
            <a:endParaRPr lang="en-US" dirty="0">
              <a:solidFill>
                <a:prstClr val="black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03692" y="5841613"/>
            <a:ext cx="8607781" cy="384721"/>
          </a:xfrm>
          <a:prstGeom prst="rect">
            <a:avLst/>
          </a:prstGeom>
          <a:solidFill>
            <a:schemeClr val="accent6"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b="1" dirty="0" err="1">
                <a:latin typeface="Helvetica" charset="0"/>
                <a:ea typeface="Helvetica" charset="0"/>
                <a:cs typeface="Helvetica" charset="0"/>
              </a:rPr>
              <a:t>JiebaSeg</a:t>
            </a:r>
            <a:r>
              <a:rPr lang="en-US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: Specifically for Chinese; Dictionaries &amp; Hidden Markov Models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03693" y="6344710"/>
            <a:ext cx="8607781" cy="384721"/>
          </a:xfrm>
          <a:prstGeom prst="rect">
            <a:avLst/>
          </a:prstGeom>
          <a:solidFill>
            <a:srgbClr val="4CBEEF">
              <a:alpha val="45000"/>
            </a:srgb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b="1" dirty="0" err="1">
                <a:latin typeface="Helvetica" charset="0"/>
                <a:ea typeface="Helvetica" charset="0"/>
                <a:cs typeface="Helvetica" charset="0"/>
              </a:rPr>
              <a:t>AnsjSeg</a:t>
            </a:r>
            <a:r>
              <a:rPr lang="en-US" dirty="0">
                <a:solidFill>
                  <a:prstClr val="black"/>
                </a:solidFill>
                <a:latin typeface="Helvetica" charset="0"/>
                <a:ea typeface="Helvetica" charset="0"/>
                <a:cs typeface="Helvetica" charset="0"/>
              </a:rPr>
              <a:t>: Specifically for Chinese; Dictionaries &amp; Conditional Random Fields</a:t>
            </a:r>
          </a:p>
        </p:txBody>
      </p:sp>
    </p:spTree>
    <p:extLst>
      <p:ext uri="{BB962C8B-B14F-4D97-AF65-F5344CB8AC3E}">
        <p14:creationId xmlns:p14="http://schemas.microsoft.com/office/powerpoint/2010/main" val="17916334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0985" y="364468"/>
            <a:ext cx="11369963" cy="738909"/>
          </a:xfrm>
        </p:spPr>
        <p:txBody>
          <a:bodyPr/>
          <a:lstStyle/>
          <a:p>
            <a:r>
              <a:rPr lang="en-US" altLang="zh-CN" dirty="0" err="1"/>
              <a:t>AutoPhrase</a:t>
            </a:r>
            <a:r>
              <a:rPr lang="en-US" altLang="zh-CN" dirty="0"/>
              <a:t>: Example Results </a:t>
            </a:r>
            <a:endParaRPr lang="zh-CN" altLang="en-US" dirty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 rotWithShape="1">
          <a:blip r:embed="rId3"/>
          <a:srcRect r="-100"/>
          <a:stretch/>
        </p:blipFill>
        <p:spPr>
          <a:xfrm>
            <a:off x="4038600" y="1395985"/>
            <a:ext cx="7924800" cy="53492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0985" y="1981200"/>
            <a:ext cx="368761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/>
              <a:t>Corpora = Wikipedia articles</a:t>
            </a:r>
          </a:p>
          <a:p>
            <a:endParaRPr lang="en-US" altLang="zh-CN" sz="2400" dirty="0"/>
          </a:p>
          <a:p>
            <a:r>
              <a:rPr lang="en-US" altLang="zh-CN" sz="2400" dirty="0"/>
              <a:t>English (EN) &amp; Chinese (CN)</a:t>
            </a:r>
          </a:p>
          <a:p>
            <a:endParaRPr lang="en-US" altLang="zh-CN" sz="2400" dirty="0"/>
          </a:p>
          <a:p>
            <a:r>
              <a:rPr lang="hr-HR" altLang="zh-CN" sz="2400" dirty="0"/>
              <a:t>808.0M &amp; </a:t>
            </a:r>
            <a:r>
              <a:rPr lang="nb-NO" altLang="zh-CN" sz="2400" dirty="0"/>
              <a:t>371.9M </a:t>
            </a:r>
            <a:r>
              <a:rPr lang="nb-NO" altLang="zh-CN" sz="2400" dirty="0" err="1"/>
              <a:t>words</a:t>
            </a:r>
            <a:endParaRPr lang="nb-NO" altLang="zh-CN" sz="2400" dirty="0"/>
          </a:p>
          <a:p>
            <a:endParaRPr lang="nb-NO" altLang="zh-CN" sz="2400" dirty="0"/>
          </a:p>
          <a:p>
            <a:r>
              <a:rPr lang="en-US" altLang="zh-CN" sz="2400" dirty="0"/>
              <a:t>Positive pool sizes</a:t>
            </a:r>
          </a:p>
          <a:p>
            <a:pPr lvl="1"/>
            <a:r>
              <a:rPr lang="is-IS" altLang="zh-CN" sz="2400" dirty="0"/>
              <a:t>184K &amp; 29K </a:t>
            </a:r>
          </a:p>
          <a:p>
            <a:pPr lvl="1"/>
            <a:endParaRPr lang="is-IS" altLang="zh-CN" sz="2400" dirty="0"/>
          </a:p>
          <a:p>
            <a:r>
              <a:rPr lang="en-US" altLang="zh-CN" sz="2400" dirty="0"/>
              <a:t>Mined Quality Phrases (&gt;0.5)</a:t>
            </a:r>
          </a:p>
          <a:p>
            <a:pPr lvl="1"/>
            <a:r>
              <a:rPr lang="en-US" altLang="zh-CN" sz="2400" dirty="0"/>
              <a:t>345K &amp; 116K </a:t>
            </a:r>
          </a:p>
        </p:txBody>
      </p:sp>
    </p:spTree>
    <p:extLst>
      <p:ext uri="{BB962C8B-B14F-4D97-AF65-F5344CB8AC3E}">
        <p14:creationId xmlns:p14="http://schemas.microsoft.com/office/powerpoint/2010/main" val="18006424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30921"/>
            <a:ext cx="11887200" cy="673979"/>
          </a:xfrm>
        </p:spPr>
        <p:txBody>
          <a:bodyPr>
            <a:normAutofit/>
          </a:bodyPr>
          <a:lstStyle/>
          <a:p>
            <a:r>
              <a:rPr lang="en-US" dirty="0"/>
              <a:t>Distant Training Exploration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20800"/>
            <a:ext cx="11887200" cy="4675912"/>
          </a:xfrm>
        </p:spPr>
        <p:txBody>
          <a:bodyPr/>
          <a:lstStyle/>
          <a:p>
            <a:r>
              <a:rPr lang="en-US" dirty="0"/>
              <a:t>4 pools</a:t>
            </a:r>
          </a:p>
          <a:p>
            <a:pPr lvl="1"/>
            <a:r>
              <a:rPr lang="en-US" b="1" dirty="0"/>
              <a:t>EP</a:t>
            </a:r>
            <a:r>
              <a:rPr lang="en-US" dirty="0"/>
              <a:t> means that domain </a:t>
            </a:r>
            <a:r>
              <a:rPr lang="en-US" b="1" dirty="0"/>
              <a:t>experts</a:t>
            </a:r>
            <a:r>
              <a:rPr lang="en-US" dirty="0"/>
              <a:t> give the </a:t>
            </a:r>
            <a:r>
              <a:rPr lang="en-US" b="1" dirty="0"/>
              <a:t>positive</a:t>
            </a:r>
            <a:r>
              <a:rPr lang="en-US" dirty="0"/>
              <a:t> pool</a:t>
            </a:r>
          </a:p>
          <a:p>
            <a:pPr lvl="1"/>
            <a:r>
              <a:rPr lang="en-US" b="1" dirty="0"/>
              <a:t>DP</a:t>
            </a:r>
            <a:r>
              <a:rPr lang="en-US" dirty="0"/>
              <a:t> means that a sampled subset from existing general </a:t>
            </a:r>
            <a:r>
              <a:rPr lang="en-US" b="1" dirty="0"/>
              <a:t>knowledge bases </a:t>
            </a:r>
            <a:r>
              <a:rPr lang="en-US" dirty="0"/>
              <a:t>forms the </a:t>
            </a:r>
            <a:r>
              <a:rPr lang="en-US" b="1" dirty="0"/>
              <a:t>positive</a:t>
            </a:r>
            <a:r>
              <a:rPr lang="en-US" dirty="0"/>
              <a:t> pool</a:t>
            </a:r>
          </a:p>
          <a:p>
            <a:pPr lvl="1"/>
            <a:r>
              <a:rPr lang="en-US" b="1" dirty="0"/>
              <a:t>EN</a:t>
            </a:r>
            <a:r>
              <a:rPr lang="en-US" dirty="0"/>
              <a:t> means that domain </a:t>
            </a:r>
            <a:r>
              <a:rPr lang="en-US" b="1" dirty="0"/>
              <a:t>experts</a:t>
            </a:r>
            <a:r>
              <a:rPr lang="en-US" dirty="0"/>
              <a:t> give the </a:t>
            </a:r>
            <a:r>
              <a:rPr lang="en-US" b="1" dirty="0"/>
              <a:t>negative</a:t>
            </a:r>
            <a:r>
              <a:rPr lang="en-US" dirty="0"/>
              <a:t> pool</a:t>
            </a:r>
          </a:p>
          <a:p>
            <a:pPr lvl="1"/>
            <a:r>
              <a:rPr lang="en-US" b="1" dirty="0"/>
              <a:t>DN</a:t>
            </a:r>
            <a:r>
              <a:rPr lang="en-US" dirty="0"/>
              <a:t> means that </a:t>
            </a:r>
            <a:r>
              <a:rPr lang="en-US" b="1" dirty="0"/>
              <a:t>all unlabeled </a:t>
            </a:r>
            <a:r>
              <a:rPr lang="en-US" dirty="0"/>
              <a:t>(i.e., not in the positive pool) </a:t>
            </a:r>
            <a:r>
              <a:rPr lang="en-US" b="1" dirty="0"/>
              <a:t>phrase candidates </a:t>
            </a:r>
            <a:r>
              <a:rPr lang="en-US" dirty="0"/>
              <a:t>form the </a:t>
            </a:r>
            <a:r>
              <a:rPr lang="en-US" b="1" dirty="0"/>
              <a:t>negative</a:t>
            </a:r>
            <a:r>
              <a:rPr lang="en-US" dirty="0"/>
              <a:t> pool</a:t>
            </a:r>
          </a:p>
          <a:p>
            <a:r>
              <a:rPr lang="en-US" dirty="0"/>
              <a:t>Combining any pair of one positive and one negative, we have </a:t>
            </a:r>
            <a:r>
              <a:rPr lang="en-US" b="1" dirty="0"/>
              <a:t>4 variants</a:t>
            </a:r>
            <a:endParaRPr lang="en-US" dirty="0"/>
          </a:p>
          <a:p>
            <a:r>
              <a:rPr lang="en-US" dirty="0"/>
              <a:t>2 cases:</a:t>
            </a:r>
          </a:p>
          <a:p>
            <a:pPr lvl="1"/>
            <a:r>
              <a:rPr lang="en-US" dirty="0"/>
              <a:t>When we have </a:t>
            </a:r>
            <a:r>
              <a:rPr lang="en-US" b="1" dirty="0"/>
              <a:t>enough</a:t>
            </a:r>
            <a:r>
              <a:rPr lang="en-US" dirty="0"/>
              <a:t> labels in </a:t>
            </a:r>
            <a:r>
              <a:rPr lang="en-US" b="1" dirty="0"/>
              <a:t>EP</a:t>
            </a:r>
          </a:p>
          <a:p>
            <a:pPr lvl="1"/>
            <a:r>
              <a:rPr lang="en-US" dirty="0"/>
              <a:t>After we </a:t>
            </a:r>
            <a:r>
              <a:rPr lang="en-US" b="1" dirty="0"/>
              <a:t>exhaust</a:t>
            </a:r>
            <a:r>
              <a:rPr lang="en-US" dirty="0"/>
              <a:t> labels in </a:t>
            </a:r>
            <a:r>
              <a:rPr lang="en-US" b="1" dirty="0"/>
              <a:t>EP</a:t>
            </a:r>
          </a:p>
        </p:txBody>
      </p:sp>
    </p:spTree>
    <p:extLst>
      <p:ext uri="{BB962C8B-B14F-4D97-AF65-F5344CB8AC3E}">
        <p14:creationId xmlns:p14="http://schemas.microsoft.com/office/powerpoint/2010/main" val="59838657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469021"/>
            <a:ext cx="11887200" cy="673979"/>
          </a:xfrm>
        </p:spPr>
        <p:txBody>
          <a:bodyPr>
            <a:normAutofit/>
          </a:bodyPr>
          <a:lstStyle/>
          <a:p>
            <a:r>
              <a:rPr lang="en-US" dirty="0"/>
              <a:t>Case 1: When Having Enough Labels in 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" y="1251152"/>
            <a:ext cx="11315700" cy="4675912"/>
          </a:xfrm>
        </p:spPr>
        <p:txBody>
          <a:bodyPr/>
          <a:lstStyle/>
          <a:p>
            <a:r>
              <a:rPr lang="en-US" sz="2800" dirty="0"/>
              <a:t>EPEN vs. DPEN: The positive labels from knowledge bases have reasonable quality</a:t>
            </a:r>
          </a:p>
          <a:p>
            <a:r>
              <a:rPr lang="en-US" sz="2800" dirty="0"/>
              <a:t>EPEN vs. EPDN: The noise in negative labels has been successfully reduced</a:t>
            </a:r>
          </a:p>
          <a:p>
            <a:r>
              <a:rPr lang="en-US" sz="2800" dirty="0"/>
              <a:t>EPEN vs. DPDN: Well-designed human labels are better</a:t>
            </a:r>
          </a:p>
          <a:p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573" y="3169853"/>
            <a:ext cx="8885083" cy="368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56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4725" y="145937"/>
            <a:ext cx="12488779" cy="738909"/>
          </a:xfrm>
        </p:spPr>
        <p:txBody>
          <a:bodyPr>
            <a:normAutofit/>
          </a:bodyPr>
          <a:lstStyle/>
          <a:p>
            <a:pPr defTabSz="1219110"/>
            <a:r>
              <a:rPr lang="en-US" b="1" dirty="0"/>
              <a:t>Text Preparation: </a:t>
            </a:r>
            <a:r>
              <a:rPr lang="en-US" dirty="0"/>
              <a:t>Stemming  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455" y="1133392"/>
            <a:ext cx="10998537" cy="5569793"/>
          </a:xfrm>
        </p:spPr>
        <p:txBody>
          <a:bodyPr/>
          <a:lstStyle/>
          <a:p>
            <a:r>
              <a:rPr lang="en-US" sz="2400" dirty="0"/>
              <a:t>Usage-based consolidation: Consolidate small variations of the same token (e.g., “color” v. “</a:t>
            </a:r>
            <a:r>
              <a:rPr lang="en-US" sz="2400" dirty="0" err="1"/>
              <a:t>colour</a:t>
            </a:r>
            <a:r>
              <a:rPr lang="en-US" sz="2400" dirty="0"/>
              <a:t>”,  “naive” v. “naïve”) into a standardized form with a “hash table”</a:t>
            </a:r>
          </a:p>
          <a:p>
            <a:r>
              <a:rPr lang="en-US" sz="2400" dirty="0"/>
              <a:t>Stemming: Consolidating related words with the same root  </a:t>
            </a:r>
          </a:p>
          <a:p>
            <a:pPr lvl="1"/>
            <a:r>
              <a:rPr lang="en-US" sz="2400" dirty="0"/>
              <a:t>Ex:  singular or plural form, various tenses, and other variations</a:t>
            </a:r>
          </a:p>
          <a:p>
            <a:r>
              <a:rPr lang="en-US" sz="2400" dirty="0"/>
              <a:t>Stemming methods:</a:t>
            </a:r>
          </a:p>
          <a:p>
            <a:pPr lvl="1"/>
            <a:r>
              <a:rPr lang="en-US" sz="2400" i="1" dirty="0"/>
              <a:t>Semi-automatic lookup tables </a:t>
            </a:r>
            <a:r>
              <a:rPr lang="en-US" sz="2400" dirty="0"/>
              <a:t>(e.g., “eat”: “eats,” “eating,” “ate”, “</a:t>
            </a:r>
            <a:r>
              <a:rPr lang="en-US" sz="2400" dirty="0" err="1"/>
              <a:t>eatly</a:t>
            </a:r>
            <a:r>
              <a:rPr lang="en-US" sz="2400" dirty="0"/>
              <a:t>”)  </a:t>
            </a:r>
          </a:p>
          <a:p>
            <a:pPr lvl="1"/>
            <a:r>
              <a:rPr lang="en-US" sz="2400" i="1" dirty="0"/>
              <a:t>Suffix stripping: </a:t>
            </a:r>
            <a:r>
              <a:rPr lang="en-US" sz="2400" dirty="0"/>
              <a:t>A small list of rules is stored in order to find the root form of a given word (e.g., common suffixes “</a:t>
            </a:r>
            <a:r>
              <a:rPr lang="en-US" sz="2400" dirty="0" err="1"/>
              <a:t>ing</a:t>
            </a:r>
            <a:r>
              <a:rPr lang="en-US" sz="2400" dirty="0"/>
              <a:t>,” “ed,” and “</a:t>
            </a:r>
            <a:r>
              <a:rPr lang="en-US" sz="2400" dirty="0" err="1"/>
              <a:t>ly</a:t>
            </a:r>
            <a:r>
              <a:rPr lang="en-US" sz="2400" dirty="0"/>
              <a:t>,” should be removed)</a:t>
            </a:r>
          </a:p>
          <a:p>
            <a:pPr lvl="3"/>
            <a:r>
              <a:rPr lang="en-US" sz="2400" dirty="0"/>
              <a:t>Note: “hoping” might lead to “hop”? “hopping” → “</a:t>
            </a:r>
            <a:r>
              <a:rPr lang="en-US" sz="2400" dirty="0" err="1"/>
              <a:t>hopp</a:t>
            </a:r>
            <a:r>
              <a:rPr lang="en-US" sz="2400" dirty="0"/>
              <a:t>”?</a:t>
            </a:r>
          </a:p>
          <a:p>
            <a:r>
              <a:rPr lang="en-US" sz="2400" i="1" dirty="0"/>
              <a:t>Lemmatization: </a:t>
            </a:r>
            <a:r>
              <a:rPr lang="en-US" sz="2400" dirty="0"/>
              <a:t>Use the morphological roots of the words, yields the dictionary form of the word (called </a:t>
            </a:r>
            <a:r>
              <a:rPr lang="en-US" sz="2400" i="1" dirty="0"/>
              <a:t>lemma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Needs significant vocabulary and language-specific domain knowledge</a:t>
            </a:r>
          </a:p>
          <a:p>
            <a:pPr lvl="1"/>
            <a:r>
              <a:rPr lang="en-US" sz="2400" dirty="0"/>
              <a:t>Classical algorithm: The Porter’s algorithm, or its latest version: </a:t>
            </a:r>
            <a:r>
              <a:rPr lang="en-US" sz="2400" i="1" dirty="0"/>
              <a:t>Snowball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84178323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469021"/>
            <a:ext cx="11887200" cy="673979"/>
          </a:xfrm>
        </p:spPr>
        <p:txBody>
          <a:bodyPr>
            <a:normAutofit/>
          </a:bodyPr>
          <a:lstStyle/>
          <a:p>
            <a:r>
              <a:rPr lang="en-US" dirty="0"/>
              <a:t>Case 2: After Exhausting Labels in 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049" y="1323262"/>
            <a:ext cx="11290300" cy="4675912"/>
          </a:xfrm>
        </p:spPr>
        <p:txBody>
          <a:bodyPr/>
          <a:lstStyle/>
          <a:p>
            <a:r>
              <a:rPr lang="en-US" sz="2800" dirty="0"/>
              <a:t>EPEN vs. DPDN: The distant training can finally beat domain experts when positive pool sizes become large enough</a:t>
            </a:r>
          </a:p>
          <a:p>
            <a:r>
              <a:rPr lang="en-US" sz="2800" dirty="0"/>
              <a:t>Our guess is that the tipping point is proportional to the number of words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000805"/>
            <a:ext cx="9353959" cy="385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6961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12" y="267914"/>
            <a:ext cx="12090400" cy="673979"/>
          </a:xfrm>
        </p:spPr>
        <p:txBody>
          <a:bodyPr>
            <a:normAutofit/>
          </a:bodyPr>
          <a:lstStyle/>
          <a:p>
            <a:r>
              <a:rPr lang="en-US" sz="4000" dirty="0"/>
              <a:t>Generating High-Quality Phrases in Multi-Languages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475" y="1173178"/>
            <a:ext cx="10755518" cy="4876800"/>
          </a:xfrm>
        </p:spPr>
        <p:txBody>
          <a:bodyPr/>
          <a:lstStyle/>
          <a:p>
            <a:r>
              <a:rPr lang="en-US" dirty="0"/>
              <a:t>Complicated pre-processing models, such as dependency parsing, heavily rely on human efforts and thus cannot be smoothly applied to multiple languages</a:t>
            </a:r>
          </a:p>
          <a:p>
            <a:r>
              <a:rPr lang="en-US" dirty="0"/>
              <a:t>Minimum Language Dependency = </a:t>
            </a:r>
            <a:r>
              <a:rPr lang="en-US" b="1" dirty="0"/>
              <a:t>Tokenization + POS tagging</a:t>
            </a:r>
          </a:p>
          <a:p>
            <a:r>
              <a:rPr lang="en-US" dirty="0"/>
              <a:t>Drawbacks of Frequency-based signals only: Over-decomposition &amp; Under-decomposition</a:t>
            </a:r>
          </a:p>
          <a:p>
            <a:pPr lvl="1"/>
            <a:r>
              <a:rPr lang="en-US" dirty="0"/>
              <a:t>“Sophia Smith” vs. “Sophia” and “Smith”</a:t>
            </a:r>
          </a:p>
          <a:p>
            <a:pPr lvl="1"/>
            <a:r>
              <a:rPr lang="en-US" dirty="0"/>
              <a:t>“Great Firewall” vs. “firewall software”</a:t>
            </a:r>
          </a:p>
          <a:p>
            <a:r>
              <a:rPr lang="en-US" dirty="0"/>
              <a:t>Drawbacks of POS only: </a:t>
            </a:r>
          </a:p>
          <a:p>
            <a:pPr lvl="1"/>
            <a:r>
              <a:rPr lang="en-US" dirty="0"/>
              <a:t>“classifier SVM” vs. “discriminative classifier” and “SVM”</a:t>
            </a:r>
          </a:p>
          <a:p>
            <a:endParaRPr lang="en-US" dirty="0"/>
          </a:p>
          <a:p>
            <a:r>
              <a:rPr lang="en-US" dirty="0"/>
              <a:t>Context-aware phrasal segmentation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279" y="2945079"/>
            <a:ext cx="5640921" cy="1310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234" y="5160393"/>
            <a:ext cx="5393604" cy="49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95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974" y="225333"/>
            <a:ext cx="11887200" cy="673979"/>
          </a:xfrm>
        </p:spPr>
        <p:txBody>
          <a:bodyPr>
            <a:normAutofit/>
          </a:bodyPr>
          <a:lstStyle/>
          <a:p>
            <a:r>
              <a:rPr lang="en-US" sz="4000" dirty="0"/>
              <a:t>Single-Word Modeling: Enhancing Recall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542" y="1155072"/>
            <a:ext cx="11106590" cy="5553546"/>
          </a:xfrm>
        </p:spPr>
        <p:txBody>
          <a:bodyPr/>
          <a:lstStyle/>
          <a:p>
            <a:r>
              <a:rPr lang="en-US" dirty="0" err="1"/>
              <a:t>AutoPhrase</a:t>
            </a:r>
            <a:r>
              <a:rPr lang="en-US" dirty="0"/>
              <a:t>: Simultaneously model single-word and multi-word phrases </a:t>
            </a:r>
          </a:p>
          <a:p>
            <a:r>
              <a:rPr lang="en-US" dirty="0"/>
              <a:t>A phrase is not only a group of multiple words, but also possibly a single word, as long as it functions as a constituent in the syntax of a sentence, e.g., “UIUC”, “Illinois”</a:t>
            </a:r>
          </a:p>
          <a:p>
            <a:pPr lvl="1"/>
            <a:r>
              <a:rPr lang="en-US" dirty="0"/>
              <a:t>Based on our experiments: 10%~30% quality phrases are single-word phrases</a:t>
            </a:r>
          </a:p>
          <a:p>
            <a:r>
              <a:rPr lang="en-US" dirty="0"/>
              <a:t>Modeling single-word phrases:  Examining requirements of quality multi-word phrase</a:t>
            </a:r>
          </a:p>
          <a:p>
            <a:pPr lvl="3"/>
            <a:r>
              <a:rPr lang="en-US" dirty="0"/>
              <a:t>Popularity: sufficient frequent in the given corpus</a:t>
            </a:r>
          </a:p>
          <a:p>
            <a:pPr lvl="3"/>
            <a:r>
              <a:rPr lang="en-US" dirty="0"/>
              <a:t>Concordance: the collocation of tokens in such frequency that is significantly higher than random</a:t>
            </a:r>
          </a:p>
          <a:p>
            <a:pPr lvl="3"/>
            <a:r>
              <a:rPr lang="en-US" dirty="0" err="1"/>
              <a:t>Informativeness</a:t>
            </a:r>
            <a:r>
              <a:rPr lang="en-US" dirty="0"/>
              <a:t>: indicative of a specific topic or concept</a:t>
            </a:r>
          </a:p>
          <a:p>
            <a:pPr lvl="3"/>
            <a:r>
              <a:rPr lang="en-US" dirty="0"/>
              <a:t>Completeness: Complete semantic unit</a:t>
            </a:r>
          </a:p>
          <a:p>
            <a:r>
              <a:rPr lang="en-US" dirty="0"/>
              <a:t>Only </a:t>
            </a:r>
            <a:r>
              <a:rPr lang="en-US" b="1" dirty="0"/>
              <a:t>concordance</a:t>
            </a:r>
            <a:r>
              <a:rPr lang="en-US" dirty="0"/>
              <a:t> cannot be defined in single-word phrases</a:t>
            </a:r>
          </a:p>
          <a:p>
            <a:r>
              <a:rPr lang="en-US" b="1" dirty="0"/>
              <a:t>Independence</a:t>
            </a:r>
            <a:r>
              <a:rPr lang="en-US" dirty="0"/>
              <a:t>: A quality single-word phrase is more likely a complete semantic unit in the given documents</a:t>
            </a:r>
            <a:endParaRPr lang="en-US" b="1" dirty="0"/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5539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99" y="436247"/>
            <a:ext cx="11887200" cy="673979"/>
          </a:xfrm>
        </p:spPr>
        <p:txBody>
          <a:bodyPr/>
          <a:lstStyle/>
          <a:p>
            <a:r>
              <a:rPr lang="en-US" dirty="0"/>
              <a:t>Importance of Being Aware of POS tags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53" y="2686280"/>
            <a:ext cx="11270493" cy="379072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1564562"/>
            <a:ext cx="10934700" cy="1121718"/>
          </a:xfrm>
          <a:prstGeom prst="rect">
            <a:avLst/>
          </a:prstGeom>
        </p:spPr>
        <p:txBody>
          <a:bodyPr vert="horz" lIns="91438" tIns="45719" rIns="91438" bIns="45719" rtlCol="0">
            <a:noAutofit/>
          </a:bodyPr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POS tags help </a:t>
            </a:r>
            <a:r>
              <a:rPr lang="en-US" sz="2800" dirty="0" err="1"/>
              <a:t>AutoPhrase</a:t>
            </a:r>
            <a:r>
              <a:rPr lang="en-US" sz="2800" dirty="0"/>
              <a:t> perform much better than </a:t>
            </a:r>
            <a:r>
              <a:rPr lang="en-US" sz="2800" dirty="0" err="1"/>
              <a:t>SegPhrase</a:t>
            </a:r>
            <a:r>
              <a:rPr lang="en-US" sz="2800" dirty="0"/>
              <a:t> on  non-English languages (e.g., Chinese)</a:t>
            </a:r>
          </a:p>
        </p:txBody>
      </p:sp>
    </p:spTree>
    <p:extLst>
      <p:ext uri="{BB962C8B-B14F-4D97-AF65-F5344CB8AC3E}">
        <p14:creationId xmlns:p14="http://schemas.microsoft.com/office/powerpoint/2010/main" val="3713161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4725" y="145937"/>
            <a:ext cx="12488779" cy="738909"/>
          </a:xfrm>
        </p:spPr>
        <p:txBody>
          <a:bodyPr>
            <a:normAutofit/>
          </a:bodyPr>
          <a:lstStyle/>
          <a:p>
            <a:pPr defTabSz="1219110"/>
            <a:r>
              <a:rPr lang="en-US" altLang="zh-CN" b="1" dirty="0">
                <a:ea typeface="SimSun" panose="02010600030101010101" pitchFamily="2" charset="-122"/>
              </a:rPr>
              <a:t>Outline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455" y="1142270"/>
            <a:ext cx="10368391" cy="5569793"/>
          </a:xfrm>
        </p:spPr>
        <p:txBody>
          <a:bodyPr/>
          <a:lstStyle/>
          <a:p>
            <a:pPr defTabSz="1219110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</a:rPr>
              <a:t>Why Mining Structures from Massive Text Data</a:t>
            </a:r>
            <a:r>
              <a:rPr lang="en-US" altLang="zh-CN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en-US" kern="0" dirty="0"/>
              <a:t>Text Preprocessing</a:t>
            </a:r>
          </a:p>
          <a:p>
            <a:pPr>
              <a:lnSpc>
                <a:spcPct val="150000"/>
              </a:lnSpc>
            </a:pPr>
            <a:r>
              <a:rPr lang="en-US" kern="0" dirty="0"/>
              <a:t>Mining Quality Phrases: Motivation and Families of Methods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Supervised Approach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Unsupervised Approach (</a:t>
            </a:r>
            <a:r>
              <a:rPr lang="en-US" kern="0" dirty="0" err="1"/>
              <a:t>ToPMine</a:t>
            </a:r>
            <a:r>
              <a:rPr lang="en-US" kern="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Weakly Supervised Approach (</a:t>
            </a:r>
            <a:r>
              <a:rPr lang="en-US" kern="0" dirty="0" err="1"/>
              <a:t>SegPhrase</a:t>
            </a:r>
            <a:r>
              <a:rPr lang="en-US" kern="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Distantly Supervised Approach (</a:t>
            </a:r>
            <a:r>
              <a:rPr lang="en-US" kern="0" dirty="0" err="1"/>
              <a:t>AutoPhrase</a:t>
            </a:r>
            <a:r>
              <a:rPr lang="en-US" kern="0" dirty="0"/>
              <a:t>)</a:t>
            </a:r>
          </a:p>
          <a:p>
            <a:pPr>
              <a:lnSpc>
                <a:spcPct val="150000"/>
              </a:lnSpc>
            </a:pPr>
            <a:r>
              <a:rPr lang="en-US" kern="0" dirty="0"/>
              <a:t>Summary</a:t>
            </a: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 rot="9129169">
            <a:off x="2753926" y="6164423"/>
            <a:ext cx="3810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10800000"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4F81BD">
                      <a:tint val="66000"/>
                      <a:satMod val="160000"/>
                    </a:srgbClr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754946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4725" y="145937"/>
            <a:ext cx="12488779" cy="738909"/>
          </a:xfrm>
        </p:spPr>
        <p:txBody>
          <a:bodyPr>
            <a:normAutofit/>
          </a:bodyPr>
          <a:lstStyle/>
          <a:p>
            <a:pPr defTabSz="1219110"/>
            <a:r>
              <a:rPr lang="en-US" altLang="zh-CN" b="1" dirty="0">
                <a:ea typeface="SimSun" panose="02010600030101010101" pitchFamily="2" charset="-122"/>
              </a:rPr>
              <a:t>Summary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609" y="1195536"/>
            <a:ext cx="11033016" cy="551652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kern="0" dirty="0"/>
              <a:t>Mining quality phrases is important for many text-intensive applications</a:t>
            </a:r>
          </a:p>
          <a:p>
            <a:pPr lvl="1">
              <a:lnSpc>
                <a:spcPct val="150000"/>
              </a:lnSpc>
            </a:pPr>
            <a:r>
              <a:rPr lang="en-US" sz="2400" kern="0" dirty="0"/>
              <a:t>High quality information extraction, typing, taxonomy construction and other text mining tasks</a:t>
            </a:r>
          </a:p>
          <a:p>
            <a:pPr>
              <a:lnSpc>
                <a:spcPct val="150000"/>
              </a:lnSpc>
            </a:pPr>
            <a:r>
              <a:rPr lang="en-US" sz="2400" kern="0" dirty="0"/>
              <a:t>Families of methods</a:t>
            </a:r>
          </a:p>
          <a:p>
            <a:pPr lvl="1">
              <a:lnSpc>
                <a:spcPct val="150000"/>
              </a:lnSpc>
            </a:pPr>
            <a:r>
              <a:rPr lang="en-US" sz="2400" kern="0" dirty="0"/>
              <a:t>Supervised Approach</a:t>
            </a:r>
          </a:p>
          <a:p>
            <a:pPr lvl="1">
              <a:lnSpc>
                <a:spcPct val="150000"/>
              </a:lnSpc>
            </a:pPr>
            <a:r>
              <a:rPr lang="en-US" sz="2400" kern="0" dirty="0"/>
              <a:t>Unsupervised Approach (</a:t>
            </a:r>
            <a:r>
              <a:rPr lang="en-US" sz="2400" kern="0" dirty="0" err="1"/>
              <a:t>ToPMine</a:t>
            </a:r>
            <a:r>
              <a:rPr lang="en-US" sz="2400" kern="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sz="2400" kern="0" dirty="0"/>
              <a:t>Weakly Supervised Approach (</a:t>
            </a:r>
            <a:r>
              <a:rPr lang="en-US" sz="2400" kern="0" dirty="0" err="1"/>
              <a:t>SegPhrase</a:t>
            </a:r>
            <a:r>
              <a:rPr lang="en-US" sz="2400" kern="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sz="2400" kern="0" dirty="0"/>
              <a:t>Distantly Supervised Approach (</a:t>
            </a:r>
            <a:r>
              <a:rPr lang="en-US" sz="2400" kern="0" dirty="0" err="1"/>
              <a:t>AutoPhrase</a:t>
            </a:r>
            <a:r>
              <a:rPr lang="en-US" sz="2400" kern="0" dirty="0"/>
              <a:t>)</a:t>
            </a:r>
          </a:p>
          <a:p>
            <a:pPr>
              <a:lnSpc>
                <a:spcPct val="150000"/>
              </a:lnSpc>
            </a:pPr>
            <a:r>
              <a:rPr lang="en-US" sz="2400" kern="0" dirty="0"/>
              <a:t>It is critical to promote develop weakly/distantly supervised approaches</a:t>
            </a:r>
          </a:p>
        </p:txBody>
      </p:sp>
    </p:spTree>
    <p:extLst>
      <p:ext uri="{BB962C8B-B14F-4D97-AF65-F5344CB8AC3E}">
        <p14:creationId xmlns:p14="http://schemas.microsoft.com/office/powerpoint/2010/main" val="39935095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854" y="190871"/>
            <a:ext cx="9144000" cy="736460"/>
          </a:xfrm>
        </p:spPr>
        <p:txBody>
          <a:bodyPr>
            <a:noAutofit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922" y="1156584"/>
            <a:ext cx="11095070" cy="5510545"/>
          </a:xfrm>
        </p:spPr>
        <p:txBody>
          <a:bodyPr>
            <a:noAutofit/>
          </a:bodyPr>
          <a:lstStyle/>
          <a:p>
            <a:r>
              <a:rPr lang="en-US" sz="1600" dirty="0" err="1"/>
              <a:t>Blei</a:t>
            </a:r>
            <a:r>
              <a:rPr lang="en-US" sz="1600" dirty="0"/>
              <a:t>, D.M. and Lafferty, J.D., 2009. Topic models. Text mining: classification, clustering, and applications, 10(71), p.34</a:t>
            </a:r>
          </a:p>
          <a:p>
            <a:r>
              <a:rPr lang="it-IT" altLang="en-US" sz="1600" dirty="0">
                <a:solidFill>
                  <a:srgbClr val="000000"/>
                </a:solidFill>
              </a:rPr>
              <a:t>D. M. Blei and J. D. Lafferty</a:t>
            </a:r>
            <a:r>
              <a:rPr lang="en-US" altLang="en-US" sz="1600" dirty="0">
                <a:solidFill>
                  <a:srgbClr val="000000"/>
                </a:solidFill>
              </a:rPr>
              <a:t>. Visualizing Topics with Multi-Word Expressions, arXiv:0907.1013, 2009</a:t>
            </a:r>
            <a:endParaRPr lang="en-US" sz="1600" dirty="0"/>
          </a:p>
          <a:p>
            <a:r>
              <a:rPr lang="en-US" sz="1600" dirty="0"/>
              <a:t>Church, K., Gale, W., Hanks, P. and </a:t>
            </a:r>
            <a:r>
              <a:rPr lang="en-US" sz="1600" dirty="0" err="1"/>
              <a:t>Hindle</a:t>
            </a:r>
            <a:r>
              <a:rPr lang="en-US" sz="1600" dirty="0"/>
              <a:t>, D., 1991. Using statistics in lexical analysis. Lexical acquisition: exploiting on-line resources to build a lexicon, 115, p.164.</a:t>
            </a:r>
          </a:p>
          <a:p>
            <a:r>
              <a:rPr lang="en-US" altLang="en-US" sz="1600" dirty="0">
                <a:solidFill>
                  <a:srgbClr val="000000"/>
                </a:solidFill>
              </a:rPr>
              <a:t>M. </a:t>
            </a:r>
            <a:r>
              <a:rPr lang="en-US" altLang="en-US" sz="1600" dirty="0" err="1">
                <a:solidFill>
                  <a:srgbClr val="000000"/>
                </a:solidFill>
              </a:rPr>
              <a:t>Danilevsky</a:t>
            </a:r>
            <a:r>
              <a:rPr lang="en-US" altLang="en-US" sz="1600" dirty="0">
                <a:solidFill>
                  <a:srgbClr val="000000"/>
                </a:solidFill>
              </a:rPr>
              <a:t>, C. Wang, N. Desai, X. Ren, J. Guo, J. Han. Automatic Construction and Ranking of Topical </a:t>
            </a:r>
            <a:r>
              <a:rPr lang="en-US" altLang="en-US" sz="1600" dirty="0" err="1">
                <a:solidFill>
                  <a:srgbClr val="000000"/>
                </a:solidFill>
              </a:rPr>
              <a:t>Keyphrases</a:t>
            </a:r>
            <a:r>
              <a:rPr lang="en-US" altLang="en-US" sz="1600" dirty="0">
                <a:solidFill>
                  <a:srgbClr val="000000"/>
                </a:solidFill>
              </a:rPr>
              <a:t> on Collections of Short Documents“, SDM’14</a:t>
            </a:r>
          </a:p>
          <a:p>
            <a:r>
              <a:rPr lang="en-US" sz="1600" dirty="0"/>
              <a:t>Deane, P., 2005, A nonparametric method for extraction of candidate phrasal terms. In Proc. ACL, pp. 605-613</a:t>
            </a:r>
          </a:p>
          <a:p>
            <a:r>
              <a:rPr lang="en-US" sz="1600" b="1" dirty="0"/>
              <a:t>Ahmed El-</a:t>
            </a:r>
            <a:r>
              <a:rPr lang="en-US" sz="1600" b="1" dirty="0" err="1"/>
              <a:t>Kishky</a:t>
            </a:r>
            <a:r>
              <a:rPr lang="en-US" sz="1600" b="1" dirty="0"/>
              <a:t>, </a:t>
            </a:r>
            <a:r>
              <a:rPr lang="en-US" sz="1600" b="1" dirty="0" err="1"/>
              <a:t>Yanglei</a:t>
            </a:r>
            <a:r>
              <a:rPr lang="en-US" sz="1600" b="1" dirty="0"/>
              <a:t> Song, Chi Wang, Clare R. Voss, and Jiawei Han, "</a:t>
            </a:r>
            <a:r>
              <a:rPr lang="en-US" sz="1600" b="1" dirty="0">
                <a:hlinkClick r:id="rId2"/>
              </a:rPr>
              <a:t>Scalable Topical Phrase Mining from Text Corpora</a:t>
            </a:r>
            <a:r>
              <a:rPr lang="en-US" sz="1600" b="1" dirty="0"/>
              <a:t>", PVLDB 8(3): 305 - 316, 2015 </a:t>
            </a:r>
          </a:p>
          <a:p>
            <a:r>
              <a:rPr lang="en-US" sz="1600" dirty="0"/>
              <a:t>Evans, D.A. and </a:t>
            </a:r>
            <a:r>
              <a:rPr lang="en-US" sz="1600" dirty="0" err="1"/>
              <a:t>Zhai</a:t>
            </a:r>
            <a:r>
              <a:rPr lang="en-US" sz="1600" dirty="0"/>
              <a:t>, C., 1996. Noun-phrase analysis in unrestricted text for information retrieval. In Proc. ACL, pp. 17-24</a:t>
            </a:r>
          </a:p>
          <a:p>
            <a:pPr>
              <a:spcAft>
                <a:spcPts val="300"/>
              </a:spcAft>
            </a:pPr>
            <a:r>
              <a:rPr lang="en-US" altLang="zh-CN" sz="1600" dirty="0">
                <a:solidFill>
                  <a:srgbClr val="000000"/>
                </a:solidFill>
              </a:rPr>
              <a:t>K. </a:t>
            </a:r>
            <a:r>
              <a:rPr lang="en-US" altLang="zh-CN" sz="1600" dirty="0" err="1">
                <a:solidFill>
                  <a:srgbClr val="000000"/>
                </a:solidFill>
              </a:rPr>
              <a:t>Frantzi</a:t>
            </a:r>
            <a:r>
              <a:rPr lang="en-US" altLang="zh-CN" sz="1600" dirty="0">
                <a:solidFill>
                  <a:srgbClr val="000000"/>
                </a:solidFill>
              </a:rPr>
              <a:t>, S. </a:t>
            </a:r>
            <a:r>
              <a:rPr lang="en-US" altLang="zh-CN" sz="1600" dirty="0" err="1">
                <a:solidFill>
                  <a:srgbClr val="000000"/>
                </a:solidFill>
              </a:rPr>
              <a:t>Ananiadou</a:t>
            </a:r>
            <a:r>
              <a:rPr lang="en-US" altLang="zh-CN" sz="1600" dirty="0">
                <a:solidFill>
                  <a:srgbClr val="000000"/>
                </a:solidFill>
              </a:rPr>
              <a:t>, and H. </a:t>
            </a:r>
            <a:r>
              <a:rPr lang="en-US" altLang="zh-CN" sz="1600" dirty="0" err="1">
                <a:solidFill>
                  <a:srgbClr val="000000"/>
                </a:solidFill>
              </a:rPr>
              <a:t>Mima</a:t>
            </a:r>
            <a:r>
              <a:rPr lang="en-US" altLang="zh-CN" sz="1600" dirty="0">
                <a:solidFill>
                  <a:srgbClr val="000000"/>
                </a:solidFill>
              </a:rPr>
              <a:t>, Automatic Recognition of Multi-Word Terms: the c-value/</a:t>
            </a:r>
            <a:r>
              <a:rPr lang="en-US" altLang="zh-CN" sz="1600" dirty="0" err="1">
                <a:solidFill>
                  <a:srgbClr val="000000"/>
                </a:solidFill>
              </a:rPr>
              <a:t>nc</a:t>
            </a:r>
            <a:r>
              <a:rPr lang="en-US" altLang="zh-CN" sz="1600" dirty="0">
                <a:solidFill>
                  <a:srgbClr val="000000"/>
                </a:solidFill>
              </a:rPr>
              <a:t>-value Method. Int. Journal on Digital Libraries, 3(2), 2000 </a:t>
            </a:r>
          </a:p>
          <a:p>
            <a:pPr>
              <a:spcAft>
                <a:spcPts val="300"/>
              </a:spcAft>
            </a:pPr>
            <a:r>
              <a:rPr lang="en-US" sz="1600" dirty="0"/>
              <a:t>Koo, T., Carreras Pérez, X. and Collins, M., 2008. Simple semi-supervised dependency parsing. In Proc. ACL, pp. 595-603</a:t>
            </a:r>
          </a:p>
          <a:p>
            <a:pPr>
              <a:spcAft>
                <a:spcPts val="300"/>
              </a:spcAft>
            </a:pPr>
            <a:r>
              <a:rPr lang="en-US" altLang="en-US" sz="1600" dirty="0">
                <a:solidFill>
                  <a:srgbClr val="000000"/>
                </a:solidFill>
              </a:rPr>
              <a:t>R. V. Lindsey, W. P. </a:t>
            </a:r>
            <a:r>
              <a:rPr lang="en-US" altLang="en-US" sz="1600" dirty="0" err="1">
                <a:solidFill>
                  <a:srgbClr val="000000"/>
                </a:solidFill>
              </a:rPr>
              <a:t>Headden</a:t>
            </a:r>
            <a:r>
              <a:rPr lang="en-US" altLang="en-US" sz="1600" dirty="0">
                <a:solidFill>
                  <a:srgbClr val="000000"/>
                </a:solidFill>
              </a:rPr>
              <a:t>, III, M. J. </a:t>
            </a:r>
            <a:r>
              <a:rPr lang="en-US" altLang="en-US" sz="1600" dirty="0" err="1">
                <a:solidFill>
                  <a:srgbClr val="000000"/>
                </a:solidFill>
              </a:rPr>
              <a:t>Stipicevic</a:t>
            </a:r>
            <a:r>
              <a:rPr lang="en-US" altLang="en-US" sz="1600" dirty="0">
                <a:solidFill>
                  <a:srgbClr val="000000"/>
                </a:solidFill>
              </a:rPr>
              <a:t>. A phrase-discovering topic model using hierarchical pitman-</a:t>
            </a:r>
            <a:r>
              <a:rPr lang="en-US" altLang="en-US" sz="1600" dirty="0" err="1">
                <a:solidFill>
                  <a:srgbClr val="000000"/>
                </a:solidFill>
              </a:rPr>
              <a:t>yor</a:t>
            </a:r>
            <a:r>
              <a:rPr lang="en-US" altLang="en-US" sz="1600" dirty="0">
                <a:solidFill>
                  <a:srgbClr val="000000"/>
                </a:solidFill>
              </a:rPr>
              <a:t> processes, EMNLP-CoNLL’12.</a:t>
            </a:r>
            <a:endParaRPr lang="en-US" altLang="zh-CN" sz="1600" dirty="0">
              <a:solidFill>
                <a:srgbClr val="000000"/>
              </a:solidFill>
            </a:endParaRPr>
          </a:p>
          <a:p>
            <a:r>
              <a:rPr lang="en-US" sz="1600" b="1" dirty="0" err="1"/>
              <a:t>Jialu</a:t>
            </a:r>
            <a:r>
              <a:rPr lang="en-US" sz="1600" b="1" dirty="0"/>
              <a:t> Liu, </a:t>
            </a:r>
            <a:r>
              <a:rPr lang="en-US" sz="1600" b="1" dirty="0" err="1"/>
              <a:t>Jingbo</a:t>
            </a:r>
            <a:r>
              <a:rPr lang="en-US" sz="1600" b="1" dirty="0"/>
              <a:t> Shang, Chi Wang, Xiang Ren, Jiawei Han, "</a:t>
            </a:r>
            <a:r>
              <a:rPr lang="en-US" sz="1600" b="1" dirty="0">
                <a:hlinkClick r:id="rId3"/>
              </a:rPr>
              <a:t>Mining Quality Phrases from Massive Text Corpora</a:t>
            </a:r>
            <a:r>
              <a:rPr lang="en-US" sz="1600" b="1" dirty="0"/>
              <a:t>",  in Proc. of 2015 ACM SIGMOD Int. Conf. on Management of Data (SIGMOD'15),  Melbourne, Australia, May 2015  </a:t>
            </a:r>
          </a:p>
          <a:p>
            <a:r>
              <a:rPr lang="en-US" sz="1600" b="1" dirty="0" err="1"/>
              <a:t>Jialu</a:t>
            </a:r>
            <a:r>
              <a:rPr lang="en-US" sz="1600" b="1" dirty="0"/>
              <a:t> Liu, </a:t>
            </a:r>
            <a:r>
              <a:rPr lang="en-US" sz="1600" b="1" dirty="0" err="1"/>
              <a:t>Jingbo</a:t>
            </a:r>
            <a:r>
              <a:rPr lang="en-US" sz="1600" b="1" dirty="0"/>
              <a:t> Shang, and Jiawei Han, </a:t>
            </a:r>
            <a:r>
              <a:rPr lang="en-US" sz="1600" b="1" dirty="0">
                <a:hlinkClick r:id="rId4"/>
              </a:rPr>
              <a:t>Phrase Mining from Massive Text and Its Applications</a:t>
            </a:r>
            <a:r>
              <a:rPr lang="en-US" sz="1600" b="1" dirty="0"/>
              <a:t>, Morgan &amp; Claypool Publishers, 2017.</a:t>
            </a:r>
            <a:endParaRPr lang="en-US" altLang="zh-CN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35583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854" y="106532"/>
            <a:ext cx="9144000" cy="820799"/>
          </a:xfrm>
        </p:spPr>
        <p:txBody>
          <a:bodyPr>
            <a:noAutofit/>
          </a:bodyPr>
          <a:lstStyle/>
          <a:p>
            <a:r>
              <a:rPr lang="en-US" dirty="0"/>
              <a:t>References 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680" y="1154275"/>
            <a:ext cx="10945091" cy="5486221"/>
          </a:xfrm>
        </p:spPr>
        <p:txBody>
          <a:bodyPr>
            <a:noAutofit/>
          </a:bodyPr>
          <a:lstStyle/>
          <a:p>
            <a:r>
              <a:rPr lang="en-US" sz="1600" dirty="0"/>
              <a:t>Liu, Z., Chen, X., Zheng, Y. and Sun, M., 2011, June. Automatic </a:t>
            </a:r>
            <a:r>
              <a:rPr lang="en-US" sz="1600" dirty="0" err="1"/>
              <a:t>keyphrase</a:t>
            </a:r>
            <a:r>
              <a:rPr lang="en-US" sz="1600" dirty="0"/>
              <a:t> extraction by bridging vocabulary gap. In Proceedings of the Fifteenth Conference on Computational Natural Language Learning (pp. 135-144)</a:t>
            </a:r>
          </a:p>
          <a:p>
            <a:pPr>
              <a:spcAft>
                <a:spcPts val="300"/>
              </a:spcAft>
            </a:pPr>
            <a:r>
              <a:rPr lang="en-US" altLang="zh-CN" sz="1600" dirty="0">
                <a:solidFill>
                  <a:srgbClr val="000000"/>
                </a:solidFill>
              </a:rPr>
              <a:t>O. </a:t>
            </a:r>
            <a:r>
              <a:rPr lang="en-US" altLang="zh-CN" sz="1600" dirty="0" err="1">
                <a:solidFill>
                  <a:srgbClr val="000000"/>
                </a:solidFill>
              </a:rPr>
              <a:t>Medelyan</a:t>
            </a:r>
            <a:r>
              <a:rPr lang="en-US" altLang="zh-CN" sz="1600" dirty="0">
                <a:solidFill>
                  <a:srgbClr val="000000"/>
                </a:solidFill>
              </a:rPr>
              <a:t> and I. H. Witten, Thesaurus Based Automatic </a:t>
            </a:r>
            <a:r>
              <a:rPr lang="en-US" altLang="zh-CN" sz="1600" dirty="0" err="1">
                <a:solidFill>
                  <a:srgbClr val="000000"/>
                </a:solidFill>
              </a:rPr>
              <a:t>Keyphrase</a:t>
            </a:r>
            <a:r>
              <a:rPr lang="en-US" altLang="zh-CN" sz="1600" dirty="0">
                <a:solidFill>
                  <a:srgbClr val="000000"/>
                </a:solidFill>
              </a:rPr>
              <a:t> Indexing. IJCDL’06  </a:t>
            </a:r>
          </a:p>
          <a:p>
            <a:pPr>
              <a:spcAft>
                <a:spcPts val="300"/>
              </a:spcAft>
            </a:pPr>
            <a:r>
              <a:rPr lang="it-IT" altLang="en-US" sz="1600" dirty="0">
                <a:solidFill>
                  <a:srgbClr val="000000"/>
                </a:solidFill>
              </a:rPr>
              <a:t>Q. Mei, X. Shen, C. Zhai</a:t>
            </a:r>
            <a:r>
              <a:rPr lang="en-US" altLang="en-US" sz="1600" dirty="0">
                <a:solidFill>
                  <a:srgbClr val="000000"/>
                </a:solidFill>
              </a:rPr>
              <a:t>. Automatic Labeling of Multinomial Topic Models, KDD’07</a:t>
            </a:r>
            <a:endParaRPr lang="en-US" sz="1600" dirty="0"/>
          </a:p>
          <a:p>
            <a:r>
              <a:rPr lang="en-US" sz="1600" dirty="0" err="1"/>
              <a:t>Mihalcea</a:t>
            </a:r>
            <a:r>
              <a:rPr lang="en-US" sz="1600" dirty="0"/>
              <a:t>, R. and </a:t>
            </a:r>
            <a:r>
              <a:rPr lang="en-US" sz="1600" dirty="0" err="1"/>
              <a:t>Tarau</a:t>
            </a:r>
            <a:r>
              <a:rPr lang="en-US" sz="1600" dirty="0"/>
              <a:t>, P., 2004. </a:t>
            </a:r>
            <a:r>
              <a:rPr lang="en-US" sz="1600" dirty="0" err="1"/>
              <a:t>TextRank</a:t>
            </a:r>
            <a:r>
              <a:rPr lang="en-US" sz="1600" dirty="0"/>
              <a:t>: Bringing order into texts. Association for Computational Linguistics.</a:t>
            </a:r>
          </a:p>
          <a:p>
            <a:r>
              <a:rPr lang="en-US" altLang="zh-CN" sz="1600" dirty="0">
                <a:solidFill>
                  <a:srgbClr val="000000"/>
                </a:solidFill>
              </a:rPr>
              <a:t>A. Parameswaran, H. Garcia-Molina, and A. </a:t>
            </a:r>
            <a:r>
              <a:rPr lang="en-US" altLang="zh-CN" sz="1600" dirty="0" err="1">
                <a:solidFill>
                  <a:srgbClr val="000000"/>
                </a:solidFill>
              </a:rPr>
              <a:t>Rajaraman</a:t>
            </a:r>
            <a:r>
              <a:rPr lang="en-US" altLang="zh-CN" sz="1600" dirty="0">
                <a:solidFill>
                  <a:srgbClr val="000000"/>
                </a:solidFill>
              </a:rPr>
              <a:t>. Towards the Web of Concepts: Extracting Concepts from Large Datasets. </a:t>
            </a:r>
            <a:r>
              <a:rPr lang="en-US" altLang="zh-CN" sz="1600" i="1" dirty="0">
                <a:solidFill>
                  <a:srgbClr val="000000"/>
                </a:solidFill>
              </a:rPr>
              <a:t>VLDB</a:t>
            </a:r>
            <a:r>
              <a:rPr lang="en-US" altLang="zh-CN" sz="1600" dirty="0">
                <a:solidFill>
                  <a:srgbClr val="000000"/>
                </a:solidFill>
              </a:rPr>
              <a:t>’2010</a:t>
            </a:r>
          </a:p>
          <a:p>
            <a:r>
              <a:rPr lang="en-US" sz="1600" dirty="0"/>
              <a:t>Park, Y., Byrd, R.J. and </a:t>
            </a:r>
            <a:r>
              <a:rPr lang="en-US" sz="1600" dirty="0" err="1"/>
              <a:t>Boguraev</a:t>
            </a:r>
            <a:r>
              <a:rPr lang="en-US" sz="1600" dirty="0"/>
              <a:t>, B.K., 2002. Automatic glossary extraction: beyond terminology identification. In Proceedings of the 19th international conference on Computational linguistics-Volume 1 (pp. 1-7)</a:t>
            </a:r>
          </a:p>
          <a:p>
            <a:r>
              <a:rPr lang="en-US" sz="1600" b="1" dirty="0" err="1"/>
              <a:t>Jingbo</a:t>
            </a:r>
            <a:r>
              <a:rPr lang="en-US" sz="1600" b="1" dirty="0"/>
              <a:t> Shang, </a:t>
            </a:r>
            <a:r>
              <a:rPr lang="en-US" sz="1600" b="1" dirty="0" err="1"/>
              <a:t>Jialu</a:t>
            </a:r>
            <a:r>
              <a:rPr lang="en-US" sz="1600" b="1" dirty="0"/>
              <a:t> Liu, Meng Jiang, Xiang Ren, Clare R Voss, Jiawei Han, "</a:t>
            </a:r>
            <a:r>
              <a:rPr lang="en-US" sz="1600" b="1" dirty="0">
                <a:hlinkClick r:id="rId2"/>
              </a:rPr>
              <a:t>Automated Phrase Mining from Massive Text Corpora</a:t>
            </a:r>
            <a:r>
              <a:rPr lang="en-US" sz="1600" b="1" dirty="0"/>
              <a:t>", IEEE Transactions on Knowledge and Data Engineering, 30(10):</a:t>
            </a:r>
            <a:r>
              <a:rPr lang="en-US" sz="1600" b="1" dirty="0">
                <a:hlinkClick r:id="rId3"/>
              </a:rPr>
              <a:t>1825-1837</a:t>
            </a:r>
            <a:r>
              <a:rPr lang="en-US" sz="1600" b="1" dirty="0"/>
              <a:t> (2018)</a:t>
            </a:r>
          </a:p>
          <a:p>
            <a:r>
              <a:rPr lang="en-US" sz="1600" dirty="0"/>
              <a:t>Witten, I.H., Paynter, G.W., Frank, E., </a:t>
            </a:r>
            <a:r>
              <a:rPr lang="en-US" sz="1600" dirty="0" err="1"/>
              <a:t>Gutwin</a:t>
            </a:r>
            <a:r>
              <a:rPr lang="en-US" sz="1600" dirty="0"/>
              <a:t>, C. and </a:t>
            </a:r>
            <a:r>
              <a:rPr lang="en-US" sz="1600" dirty="0" err="1"/>
              <a:t>Nevill</a:t>
            </a:r>
            <a:r>
              <a:rPr lang="en-US" sz="1600" dirty="0"/>
              <a:t>-Manning, C.G., 1999. KEA: Practical automatic </a:t>
            </a:r>
            <a:r>
              <a:rPr lang="en-US" sz="1600" dirty="0" err="1"/>
              <a:t>keyphrase</a:t>
            </a:r>
            <a:r>
              <a:rPr lang="en-US" sz="1600" dirty="0"/>
              <a:t> extraction. In Proceedings of the fourth ACM conference on Digital libraries (pp. 254-255). ACM.</a:t>
            </a:r>
          </a:p>
          <a:p>
            <a:pPr>
              <a:spcAft>
                <a:spcPts val="300"/>
              </a:spcAft>
            </a:pPr>
            <a:r>
              <a:rPr lang="en-US" sz="1600" dirty="0" err="1"/>
              <a:t>Xun</a:t>
            </a:r>
            <a:r>
              <a:rPr lang="en-US" sz="1600" dirty="0"/>
              <a:t>, E., Huang, C. and Zhou, M., 2000. A unified statistical model for the identification of English </a:t>
            </a:r>
            <a:r>
              <a:rPr lang="en-US" sz="1600" dirty="0" err="1"/>
              <a:t>baseNP</a:t>
            </a:r>
            <a:r>
              <a:rPr lang="en-US" sz="1600" dirty="0"/>
              <a:t>. In Proceedings of the 38th Annual Meeting on Association for Computational Linguistics (pp. 109-116).  </a:t>
            </a:r>
          </a:p>
          <a:p>
            <a:pPr>
              <a:spcAft>
                <a:spcPts val="300"/>
              </a:spcAft>
            </a:pPr>
            <a:r>
              <a:rPr lang="it-IT" altLang="en-US" sz="1600" dirty="0">
                <a:solidFill>
                  <a:srgbClr val="000000"/>
                </a:solidFill>
              </a:rPr>
              <a:t>X. Wang, A. McCallum, X. Wei</a:t>
            </a:r>
            <a:r>
              <a:rPr lang="en-US" altLang="en-US" sz="1600" dirty="0">
                <a:solidFill>
                  <a:srgbClr val="000000"/>
                </a:solidFill>
              </a:rPr>
              <a:t>. Topical n-grams: Phrase and topic discovery, with an application to information retrieval, ICDM’07</a:t>
            </a:r>
          </a:p>
          <a:p>
            <a:pPr>
              <a:spcAft>
                <a:spcPts val="300"/>
              </a:spcAft>
            </a:pPr>
            <a:r>
              <a:rPr lang="en-US" sz="1600" dirty="0"/>
              <a:t>Zhang, Z., </a:t>
            </a:r>
            <a:r>
              <a:rPr lang="en-US" sz="1600" dirty="0" err="1"/>
              <a:t>Iria</a:t>
            </a:r>
            <a:r>
              <a:rPr lang="en-US" sz="1600" dirty="0"/>
              <a:t>, J., Brewster, C. and </a:t>
            </a:r>
            <a:r>
              <a:rPr lang="en-US" sz="1600" dirty="0" err="1"/>
              <a:t>Ciravegna</a:t>
            </a:r>
            <a:r>
              <a:rPr lang="en-US" sz="1600" dirty="0"/>
              <a:t>, F., 2008. A comparative evaluation of term recognition algorithms. In LREC.</a:t>
            </a:r>
          </a:p>
        </p:txBody>
      </p:sp>
    </p:spTree>
    <p:extLst>
      <p:ext uri="{BB962C8B-B14F-4D97-AF65-F5344CB8AC3E}">
        <p14:creationId xmlns:p14="http://schemas.microsoft.com/office/powerpoint/2010/main" val="122348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4725" y="145937"/>
            <a:ext cx="12488779" cy="738909"/>
          </a:xfrm>
        </p:spPr>
        <p:txBody>
          <a:bodyPr>
            <a:normAutofit/>
          </a:bodyPr>
          <a:lstStyle/>
          <a:p>
            <a:pPr defTabSz="1219110"/>
            <a:r>
              <a:rPr lang="en-US" altLang="zh-CN" b="1" dirty="0">
                <a:ea typeface="SimSun" panose="02010600030101010101" pitchFamily="2" charset="-122"/>
              </a:rPr>
              <a:t>Outline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455" y="1142270"/>
            <a:ext cx="10368391" cy="5569793"/>
          </a:xfrm>
        </p:spPr>
        <p:txBody>
          <a:bodyPr/>
          <a:lstStyle/>
          <a:p>
            <a:pPr defTabSz="1219110">
              <a:lnSpc>
                <a:spcPct val="150000"/>
              </a:lnSpc>
            </a:pPr>
            <a:r>
              <a:rPr lang="en-US" dirty="0">
                <a:solidFill>
                  <a:prstClr val="black"/>
                </a:solidFill>
              </a:rPr>
              <a:t>Why Mining Structures from Massive Text Data</a:t>
            </a:r>
            <a:r>
              <a:rPr lang="en-US" altLang="zh-CN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en-US" kern="0" dirty="0"/>
              <a:t>Text Preprocessing</a:t>
            </a:r>
          </a:p>
          <a:p>
            <a:pPr>
              <a:lnSpc>
                <a:spcPct val="150000"/>
              </a:lnSpc>
            </a:pPr>
            <a:r>
              <a:rPr lang="en-US" kern="0" dirty="0"/>
              <a:t>Mining Quality Phrases: Motivation and Families of Methods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Supervised Approach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Unsupervised Approach (</a:t>
            </a:r>
            <a:r>
              <a:rPr lang="en-US" kern="0" dirty="0" err="1"/>
              <a:t>ToPMine</a:t>
            </a:r>
            <a:r>
              <a:rPr lang="en-US" kern="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Weakly Supervised Approach (</a:t>
            </a:r>
            <a:r>
              <a:rPr lang="en-US" kern="0" dirty="0" err="1"/>
              <a:t>SegPhrase</a:t>
            </a:r>
            <a:r>
              <a:rPr lang="en-US" kern="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kern="0" dirty="0"/>
              <a:t>Distantly Supervised Approach (</a:t>
            </a:r>
            <a:r>
              <a:rPr lang="en-US" kern="0" dirty="0" err="1"/>
              <a:t>AutoPhrase</a:t>
            </a:r>
            <a:r>
              <a:rPr lang="en-US" kern="0" dirty="0"/>
              <a:t>)</a:t>
            </a:r>
          </a:p>
          <a:p>
            <a:pPr>
              <a:lnSpc>
                <a:spcPct val="150000"/>
              </a:lnSpc>
            </a:pPr>
            <a:r>
              <a:rPr lang="en-US" kern="0" dirty="0"/>
              <a:t>Summary</a:t>
            </a: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 rot="9129169">
            <a:off x="10054471" y="2636158"/>
            <a:ext cx="3810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10800000"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4F81BD">
                      <a:tint val="66000"/>
                      <a:satMod val="160000"/>
                    </a:srgbClr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448317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4_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5_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3_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5.xml><?xml version="1.0" encoding="utf-8"?>
<a:theme xmlns:a="http://schemas.openxmlformats.org/drawingml/2006/main" name="1_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19314</TotalTime>
  <Words>8688</Words>
  <Application>Microsoft Office PowerPoint</Application>
  <PresentationFormat>寬螢幕</PresentationFormat>
  <Paragraphs>1266</Paragraphs>
  <Slides>87</Slides>
  <Notes>64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87</vt:i4>
      </vt:variant>
    </vt:vector>
  </HeadingPairs>
  <TitlesOfParts>
    <vt:vector size="104" baseType="lpstr">
      <vt:lpstr>Gill Sans Light</vt:lpstr>
      <vt:lpstr>inherit</vt:lpstr>
      <vt:lpstr>Arial</vt:lpstr>
      <vt:lpstr>Arial Rounded MT Bold</vt:lpstr>
      <vt:lpstr>Berlin Sans FB Demi</vt:lpstr>
      <vt:lpstr>Calibri</vt:lpstr>
      <vt:lpstr>Calibri Light</vt:lpstr>
      <vt:lpstr>Cambria Math</vt:lpstr>
      <vt:lpstr>Helvetica</vt:lpstr>
      <vt:lpstr>Tahoma</vt:lpstr>
      <vt:lpstr>Times New Roman</vt:lpstr>
      <vt:lpstr>Wingdings</vt:lpstr>
      <vt:lpstr>Retrospect</vt:lpstr>
      <vt:lpstr>4_Retrospect</vt:lpstr>
      <vt:lpstr>5_Retrospect</vt:lpstr>
      <vt:lpstr>3_Retrospect</vt:lpstr>
      <vt:lpstr>1_Retrospect</vt:lpstr>
      <vt:lpstr>Text Mining II: Mining Quality Phrases</vt:lpstr>
      <vt:lpstr>Outline</vt:lpstr>
      <vt:lpstr>Why Mining Structures from Massive Text Data?</vt:lpstr>
      <vt:lpstr>Roadmap: Mining Hidden Structures from Text Data</vt:lpstr>
      <vt:lpstr>Outline</vt:lpstr>
      <vt:lpstr>Text Preparation: Token and Tokenization</vt:lpstr>
      <vt:lpstr>Text Preparation: Extracting Terms from Tokens </vt:lpstr>
      <vt:lpstr>Text Preparation: Stemming  </vt:lpstr>
      <vt:lpstr>Outline</vt:lpstr>
      <vt:lpstr>Phrase Mining: Why Is It Important in Text Mining?</vt:lpstr>
      <vt:lpstr>Unigrams, N-grams and Phrases</vt:lpstr>
      <vt:lpstr>Example: Defining Hotel Collections from Reviews</vt:lpstr>
      <vt:lpstr>TripAdvisor: Using Phrase Mining to Help!</vt:lpstr>
      <vt:lpstr>Outline</vt:lpstr>
      <vt:lpstr>Supervised Phrase Mining</vt:lpstr>
      <vt:lpstr>Linguistic Analyzer – Parsing</vt:lpstr>
      <vt:lpstr>Linguistic Analyzer – Chunking</vt:lpstr>
      <vt:lpstr>Inefficiencies of Linguistic Analyzer</vt:lpstr>
      <vt:lpstr>Ranking</vt:lpstr>
      <vt:lpstr>Mining Phrases: Why Not Use NLP Methods?</vt:lpstr>
      <vt:lpstr>Outline</vt:lpstr>
      <vt:lpstr>Unsupervised Phrase Mining</vt:lpstr>
      <vt:lpstr>Various Strategies: Phrase-Based Topic Modeling</vt:lpstr>
      <vt:lpstr>Strategy 1: Simultaneously Inferring Phrases and Topics</vt:lpstr>
      <vt:lpstr>Strategy 2: Post Topic Modeling Phrase Construction</vt:lpstr>
      <vt:lpstr>Example of TurboTopics</vt:lpstr>
      <vt:lpstr>Our Recent Efforts on Phrase Mining</vt:lpstr>
      <vt:lpstr>KERT:  Frequent Patterns + Ranking of KeyPhrases</vt:lpstr>
      <vt:lpstr>Comparison of phrase ranking methods</vt:lpstr>
      <vt:lpstr>Strategy 3: First Phrase Mining then Topic Modeling</vt:lpstr>
      <vt:lpstr>Why First Phrase Mining then Topic Modeling ?</vt:lpstr>
      <vt:lpstr>TopMine:  First Mine Frequent Contiguous Patterns,  Then Conduct Topic Modeling </vt:lpstr>
      <vt:lpstr>What Kind of Phrases Are of “High Quality”?</vt:lpstr>
      <vt:lpstr>ToPMine: Phrase LDA (Constrained Topic Modeling)</vt:lpstr>
      <vt:lpstr>Example Topical Phrases: A Comparison</vt:lpstr>
      <vt:lpstr>ToPMine:  Experiments on DBLP Abstracts</vt:lpstr>
      <vt:lpstr>ToPMine: Topics on Associate Press News (1989)</vt:lpstr>
      <vt:lpstr>ToPMine:  Experiments on Yelp Reviews</vt:lpstr>
      <vt:lpstr>Efficiency: Running Time of Different Strategies</vt:lpstr>
      <vt:lpstr>Coherence of Topics: Comparison of Strategies</vt:lpstr>
      <vt:lpstr>Phrase Intrusion: Comparison of Strategies</vt:lpstr>
      <vt:lpstr>Phrase Quality: Comparison of Strategies</vt:lpstr>
      <vt:lpstr>Difficulties: Comparison to Super/Sub-sequences</vt:lpstr>
      <vt:lpstr>PowerPoint 簡報</vt:lpstr>
      <vt:lpstr>Outline</vt:lpstr>
      <vt:lpstr>Phrase Mining:  From Raw Corpus  to Quality Phrases and Segmented Corpus</vt:lpstr>
      <vt:lpstr>SegPhrase+: Exploring Training Data to Enhance Quality</vt:lpstr>
      <vt:lpstr>ClassPhrase I: Pattern Mining for Candidate Set</vt:lpstr>
      <vt:lpstr>ClassPhrase II: Feature Extraction: Concordance</vt:lpstr>
      <vt:lpstr> KL Divergence: Comparing Two Probability Distributions </vt:lpstr>
      <vt:lpstr>ClassPhrase II: Feature Extraction: Informativeness</vt:lpstr>
      <vt:lpstr>ClassPhrase III: Classifier </vt:lpstr>
      <vt:lpstr>Mining Phrases: Why Not Use Raw Frequency Based Methods?</vt:lpstr>
      <vt:lpstr>SegPhrase: Why Do We Need Phrasal Segmentation in Corpus?</vt:lpstr>
      <vt:lpstr>SegPhrase: Segmentation of Phrases</vt:lpstr>
      <vt:lpstr>SegPhrase+: Enhancing Phrasal Segmentation</vt:lpstr>
      <vt:lpstr>Performance Study:  Methods to Be Compared</vt:lpstr>
      <vt:lpstr>Performance Study:  Experimental Setting</vt:lpstr>
      <vt:lpstr>Performance: Precision Recall Curves on DBLP</vt:lpstr>
      <vt:lpstr>Performance Study:  Processing Efficiency</vt:lpstr>
      <vt:lpstr>Experimental Results:  Interesting Phrases Generated (From the Titles and Abstracts of SIGMOD)</vt:lpstr>
      <vt:lpstr>Experimental Results:  Interesting Phrases Generated (From the Titles and Abstracts of SIGKDD)</vt:lpstr>
      <vt:lpstr>Experimental Results:  Similarity Search</vt:lpstr>
      <vt:lpstr>Mining Quality Phrases in Multiple Languages</vt:lpstr>
      <vt:lpstr>Outline</vt:lpstr>
      <vt:lpstr>AutoPhrase: Automated Phrase Mining</vt:lpstr>
      <vt:lpstr>Definition: “Automatic”</vt:lpstr>
      <vt:lpstr>PowerPoint 簡報</vt:lpstr>
      <vt:lpstr>AutoPhrase: Label Generation by Distant Supervision</vt:lpstr>
      <vt:lpstr>Random Forest: Basic Concept</vt:lpstr>
      <vt:lpstr>Robust Positive-Only Distant Training</vt:lpstr>
      <vt:lpstr>Is this idea robust?</vt:lpstr>
      <vt:lpstr>Empirical Evaluation: Precision Recall Curve</vt:lpstr>
      <vt:lpstr>Datasets and Compared Methods</vt:lpstr>
      <vt:lpstr>AutoPhrase: Cross-Domain Evaluation Results</vt:lpstr>
      <vt:lpstr>AutoPhrase: Cross-Language Evaluation Results</vt:lpstr>
      <vt:lpstr>AutoPhrase: Example Results </vt:lpstr>
      <vt:lpstr>Distant Training Exploration</vt:lpstr>
      <vt:lpstr>Case 1: When Having Enough Labels in EP</vt:lpstr>
      <vt:lpstr>Case 2: After Exhausting Labels in EP</vt:lpstr>
      <vt:lpstr>Generating High-Quality Phrases in Multi-Languages</vt:lpstr>
      <vt:lpstr>Single-Word Modeling: Enhancing Recall</vt:lpstr>
      <vt:lpstr>Importance of Being Aware of POS tags</vt:lpstr>
      <vt:lpstr>Outline</vt:lpstr>
      <vt:lpstr>Summary</vt:lpstr>
      <vt:lpstr>References</vt:lpstr>
      <vt:lpstr>References (Continued)</vt:lpstr>
    </vt:vector>
  </TitlesOfParts>
  <Company>UIUC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Mining Latent Entity Structures</dc:title>
  <dc:creator>Jiawei Han</dc:creator>
  <cp:lastModifiedBy>Chris Wang</cp:lastModifiedBy>
  <cp:revision>883</cp:revision>
  <cp:lastPrinted>2018-12-16T23:34:30Z</cp:lastPrinted>
  <dcterms:created xsi:type="dcterms:W3CDTF">2014-06-02T15:06:14Z</dcterms:created>
  <dcterms:modified xsi:type="dcterms:W3CDTF">2025-05-16T09:41:29Z</dcterms:modified>
</cp:coreProperties>
</file>