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2" r:id="rId1"/>
    <p:sldMasterId id="2147483722" r:id="rId2"/>
  </p:sldMasterIdLst>
  <p:notesMasterIdLst>
    <p:notesMasterId r:id="rId71"/>
  </p:notesMasterIdLst>
  <p:handoutMasterIdLst>
    <p:handoutMasterId r:id="rId72"/>
  </p:handoutMasterIdLst>
  <p:sldIdLst>
    <p:sldId id="384" r:id="rId3"/>
    <p:sldId id="562" r:id="rId4"/>
    <p:sldId id="563" r:id="rId5"/>
    <p:sldId id="598" r:id="rId6"/>
    <p:sldId id="1942" r:id="rId7"/>
    <p:sldId id="1916" r:id="rId8"/>
    <p:sldId id="1928" r:id="rId9"/>
    <p:sldId id="1930" r:id="rId10"/>
    <p:sldId id="1931" r:id="rId11"/>
    <p:sldId id="623" r:id="rId12"/>
    <p:sldId id="1926" r:id="rId13"/>
    <p:sldId id="1929" r:id="rId14"/>
    <p:sldId id="628" r:id="rId15"/>
    <p:sldId id="625" r:id="rId16"/>
    <p:sldId id="626" r:id="rId17"/>
    <p:sldId id="1943" r:id="rId18"/>
    <p:sldId id="1944" r:id="rId19"/>
    <p:sldId id="1947" r:id="rId20"/>
    <p:sldId id="1949" r:id="rId21"/>
    <p:sldId id="1950" r:id="rId22"/>
    <p:sldId id="1951" r:id="rId23"/>
    <p:sldId id="1952" r:id="rId24"/>
    <p:sldId id="1953" r:id="rId25"/>
    <p:sldId id="1954" r:id="rId26"/>
    <p:sldId id="1955" r:id="rId27"/>
    <p:sldId id="1956" r:id="rId28"/>
    <p:sldId id="1957" r:id="rId29"/>
    <p:sldId id="1924" r:id="rId30"/>
    <p:sldId id="630" r:id="rId31"/>
    <p:sldId id="1915" r:id="rId32"/>
    <p:sldId id="1921" r:id="rId33"/>
    <p:sldId id="1958" r:id="rId34"/>
    <p:sldId id="1959" r:id="rId35"/>
    <p:sldId id="1922" r:id="rId36"/>
    <p:sldId id="1961" r:id="rId37"/>
    <p:sldId id="1962" r:id="rId38"/>
    <p:sldId id="631" r:id="rId39"/>
    <p:sldId id="1963" r:id="rId40"/>
    <p:sldId id="1912" r:id="rId41"/>
    <p:sldId id="1925" r:id="rId42"/>
    <p:sldId id="1964" r:id="rId43"/>
    <p:sldId id="1966" r:id="rId44"/>
    <p:sldId id="1970" r:id="rId45"/>
    <p:sldId id="1968" r:id="rId46"/>
    <p:sldId id="1969" r:id="rId47"/>
    <p:sldId id="1971" r:id="rId48"/>
    <p:sldId id="1972" r:id="rId49"/>
    <p:sldId id="1974" r:id="rId50"/>
    <p:sldId id="550" r:id="rId51"/>
    <p:sldId id="1975" r:id="rId52"/>
    <p:sldId id="1976" r:id="rId53"/>
    <p:sldId id="1973" r:id="rId54"/>
    <p:sldId id="1978" r:id="rId55"/>
    <p:sldId id="1979" r:id="rId56"/>
    <p:sldId id="1980" r:id="rId57"/>
    <p:sldId id="1981" r:id="rId58"/>
    <p:sldId id="1982" r:id="rId59"/>
    <p:sldId id="1985" r:id="rId60"/>
    <p:sldId id="1986" r:id="rId61"/>
    <p:sldId id="1987" r:id="rId62"/>
    <p:sldId id="1988" r:id="rId63"/>
    <p:sldId id="632" r:id="rId64"/>
    <p:sldId id="635" r:id="rId65"/>
    <p:sldId id="633" r:id="rId66"/>
    <p:sldId id="636" r:id="rId67"/>
    <p:sldId id="637" r:id="rId68"/>
    <p:sldId id="634" r:id="rId69"/>
    <p:sldId id="564" r:id="rId70"/>
  </p:sldIdLst>
  <p:sldSz cx="9144000" cy="5143500" type="screen16x9"/>
  <p:notesSz cx="68453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9">
          <p15:clr>
            <a:srgbClr val="A4A3A4"/>
          </p15:clr>
        </p15:guide>
        <p15:guide id="2" pos="215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0FF"/>
    <a:srgbClr val="3365FF"/>
    <a:srgbClr val="0166FF"/>
    <a:srgbClr val="A4001D"/>
    <a:srgbClr val="A40508"/>
    <a:srgbClr val="A5002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939" autoAdjust="0"/>
  </p:normalViewPr>
  <p:slideViewPr>
    <p:cSldViewPr>
      <p:cViewPr varScale="1">
        <p:scale>
          <a:sx n="77" d="100"/>
          <a:sy n="77" d="100"/>
        </p:scale>
        <p:origin x="376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240"/>
    </p:cViewPr>
  </p:sorterViewPr>
  <p:notesViewPr>
    <p:cSldViewPr snapToGrid="0" snapToObjects="1">
      <p:cViewPr varScale="1">
        <p:scale>
          <a:sx n="62" d="100"/>
          <a:sy n="62" d="100"/>
        </p:scale>
        <p:origin x="-2224" y="-112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fld id="{8A029216-D615-3945-A1F3-D96FC886D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6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513" y="704850"/>
            <a:ext cx="6264275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B9031F-EB71-7642-8F3C-6FDC1408CB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DD14ED-9F17-3C4B-92FE-F8C6D73CA7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charset="0"/>
              <a:ea typeface="ＭＳ Ｐゴシック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(dividing by a smaller fraction </a:t>
            </a:r>
            <a:r>
              <a:rPr lang="el-GR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 ≤ 1 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results in making each score larger).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72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1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19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281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But they differ on exactly which parameters get updated.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91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046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3EBD86-0A01-3B4B-B540-6B90BD60E5F2}" type="slidenum">
              <a:rPr lang="en-US"/>
              <a:pPr/>
              <a:t>49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There's a problem with using probability.  And that is that the probability of a test set depends very directly on the length of the test set.  This is because probability gets smaller the longer the text.  For n-gram models, this is very clear; the chain rule of probability means that  for a test set of N words we are multiplying together N n-gram probabilities! It would be better to normalize the probabilities by length to get a metric that is per-word.  Perplexity is just such a metric. </a:t>
            </a:r>
            <a:r>
              <a:rPr lang="en-US" b="1" dirty="0">
                <a:latin typeface="Calibri" charset="0"/>
              </a:rPr>
              <a:t>Perplexity</a:t>
            </a:r>
            <a:r>
              <a:rPr lang="en-US" dirty="0">
                <a:latin typeface="Calibri" charset="0"/>
              </a:rPr>
              <a:t> is the inverse probability of the test set, normalized by the number of words. We normalize by taking the N-</a:t>
            </a:r>
            <a:r>
              <a:rPr lang="en-US" dirty="0" err="1">
                <a:latin typeface="Calibri" charset="0"/>
              </a:rPr>
              <a:t>th</a:t>
            </a:r>
            <a:r>
              <a:rPr lang="en-US" dirty="0">
                <a:latin typeface="Calibri" charset="0"/>
              </a:rPr>
              <a:t> root of the probability of the test set.</a:t>
            </a:r>
          </a:p>
        </p:txBody>
      </p:sp>
    </p:spTree>
    <p:extLst>
      <p:ext uri="{BB962C8B-B14F-4D97-AF65-F5344CB8AC3E}">
        <p14:creationId xmlns:p14="http://schemas.microsoft.com/office/powerpoint/2010/main" val="2623781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78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The values of </a:t>
            </a:r>
            <a:r>
              <a:rPr lang="en-US" sz="1800" i="1" dirty="0">
                <a:effectLst/>
                <a:latin typeface="NimbusRomNo9L"/>
              </a:rPr>
              <a:t>Nc</a:t>
            </a:r>
            <a:r>
              <a:rPr lang="en-US" sz="1800" dirty="0">
                <a:effectLst/>
                <a:latin typeface="NimbusRomNo9L"/>
              </a:rPr>
              <a:t>, </a:t>
            </a:r>
            <a:r>
              <a:rPr lang="en-US" sz="1800" i="1" dirty="0">
                <a:effectLst/>
                <a:latin typeface="NimbusRomNo9L"/>
              </a:rPr>
              <a:t>Dc</a:t>
            </a:r>
            <a:r>
              <a:rPr lang="en-US" sz="1800" dirty="0">
                <a:effectLst/>
                <a:latin typeface="NimbusRomNo9L"/>
              </a:rPr>
              <a:t>, </a:t>
            </a:r>
            <a:r>
              <a:rPr lang="en-US" sz="1800" i="1" dirty="0">
                <a:effectLst/>
                <a:latin typeface="NimbusRomNo9L"/>
              </a:rPr>
              <a:t>Cc</a:t>
            </a:r>
            <a:r>
              <a:rPr lang="en-US" sz="1800" dirty="0">
                <a:effectLst/>
                <a:latin typeface="NimbusRomNo9L"/>
              </a:rPr>
              <a:t>, </a:t>
            </a:r>
            <a:r>
              <a:rPr lang="el-GR" sz="1800" dirty="0">
                <a:effectLst/>
                <a:latin typeface="StandardSymL"/>
              </a:rPr>
              <a:t>α</a:t>
            </a:r>
            <a:r>
              <a:rPr lang="en-US" sz="1800" i="1" dirty="0">
                <a:effectLst/>
                <a:latin typeface="NimbusRomNo9L"/>
              </a:rPr>
              <a:t>N</a:t>
            </a:r>
            <a:r>
              <a:rPr lang="en-US" sz="1800" dirty="0">
                <a:effectLst/>
                <a:latin typeface="NimbusRomNo9L"/>
              </a:rPr>
              <a:t>, </a:t>
            </a:r>
            <a:r>
              <a:rPr lang="el-GR" sz="1800" dirty="0">
                <a:effectLst/>
                <a:latin typeface="StandardSymL"/>
              </a:rPr>
              <a:t>α</a:t>
            </a:r>
            <a:r>
              <a:rPr lang="en-US" sz="1800" i="1" dirty="0">
                <a:effectLst/>
                <a:latin typeface="NimbusRomNo9L"/>
              </a:rPr>
              <a:t>D</a:t>
            </a:r>
            <a:r>
              <a:rPr lang="en-US" sz="1800" dirty="0">
                <a:effectLst/>
                <a:latin typeface="NimbusRomNo9L"/>
              </a:rPr>
              <a:t>, and </a:t>
            </a:r>
            <a:r>
              <a:rPr lang="el-GR" sz="1800" dirty="0">
                <a:effectLst/>
                <a:latin typeface="StandardSymL"/>
              </a:rPr>
              <a:t>α</a:t>
            </a:r>
            <a:r>
              <a:rPr lang="en-US" sz="1800" i="1" dirty="0">
                <a:effectLst/>
                <a:latin typeface="NimbusRomNo9L"/>
              </a:rPr>
              <a:t>C </a:t>
            </a:r>
            <a:r>
              <a:rPr lang="en-US" sz="1800" dirty="0">
                <a:effectLst/>
                <a:latin typeface="NimbusRomNo9L"/>
              </a:rPr>
              <a:t>depend on the exact transformer architecture, tokenization, and vocabulary size, so rather than all the precise values, scaling laws focus on the relationship with loss.</a:t>
            </a:r>
            <a:r>
              <a:rPr lang="en-US" sz="1800" dirty="0">
                <a:solidFill>
                  <a:srgbClr val="0000FF"/>
                </a:solidFill>
                <a:effectLst/>
                <a:latin typeface="NimbusRomNo9L"/>
              </a:rPr>
              <a:t>2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85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showing, in black, the vectors that can be stored in the cache rather than recomputed when computing the </a:t>
            </a:r>
            <a:r>
              <a:rPr lang="en-US" sz="1800" dirty="0" err="1">
                <a:effectLst/>
                <a:latin typeface="NimbusRomNo9L"/>
              </a:rPr>
              <a:t>atten</a:t>
            </a:r>
            <a:r>
              <a:rPr lang="en-US" sz="1800" dirty="0">
                <a:effectLst/>
                <a:latin typeface="NimbusRomNo9L"/>
              </a:rPr>
              <a:t>- </a:t>
            </a:r>
            <a:r>
              <a:rPr lang="en-US" sz="1800" dirty="0" err="1">
                <a:effectLst/>
                <a:latin typeface="NimbusRomNo9L"/>
              </a:rPr>
              <a:t>tion</a:t>
            </a:r>
            <a:r>
              <a:rPr lang="en-US" sz="1800" dirty="0">
                <a:effectLst/>
                <a:latin typeface="NimbusRomNo9L"/>
              </a:rPr>
              <a:t> score for the 4th token.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6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38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 freeze W to its pretrained values, and instead finetune by training a pair of matrices A and B, updating those instead of W, and just sum W and the updated AB.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62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33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LLMs make stuff up!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72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Who owns all that data that we trained the models on?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62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Training data can be leaked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8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05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794197A-909D-6248-B44E-761B541FFA90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In predicting each next word, the model can see a representation of all the previous words</a:t>
            </a:r>
          </a:p>
        </p:txBody>
      </p:sp>
    </p:spTree>
    <p:extLst>
      <p:ext uri="{BB962C8B-B14F-4D97-AF65-F5344CB8AC3E}">
        <p14:creationId xmlns:p14="http://schemas.microsoft.com/office/powerpoint/2010/main" val="3980286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188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When </a:t>
            </a:r>
            <a:r>
              <a:rPr lang="en-US" sz="1800" i="1" dirty="0">
                <a:effectLst/>
                <a:latin typeface="NimbusRomNo9L"/>
              </a:rPr>
              <a:t>k </a:t>
            </a:r>
            <a:r>
              <a:rPr lang="en-US" sz="1800" dirty="0">
                <a:effectLst/>
                <a:latin typeface="CMR10"/>
              </a:rPr>
              <a:t>= </a:t>
            </a:r>
            <a:r>
              <a:rPr lang="en-US" sz="1800" dirty="0">
                <a:effectLst/>
                <a:latin typeface="NimbusRomNo9L"/>
              </a:rPr>
              <a:t>1, top-</a:t>
            </a:r>
            <a:r>
              <a:rPr lang="en-US" sz="1800" i="1" dirty="0">
                <a:effectLst/>
                <a:latin typeface="NimbusRomNo9L"/>
              </a:rPr>
              <a:t>k </a:t>
            </a:r>
            <a:r>
              <a:rPr lang="en-US" sz="1800" dirty="0">
                <a:effectLst/>
                <a:latin typeface="NimbusRomNo9L"/>
              </a:rPr>
              <a:t>sampling is identical to greedy decoding.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NimbusRomNo9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Setting </a:t>
            </a:r>
            <a:r>
              <a:rPr lang="en-US" sz="1800" i="1" dirty="0">
                <a:effectLst/>
                <a:latin typeface="NimbusRomNo9L"/>
              </a:rPr>
              <a:t>k </a:t>
            </a:r>
            <a:r>
              <a:rPr lang="en-US" sz="1800" dirty="0">
                <a:effectLst/>
                <a:latin typeface="NimbusRomNo9L"/>
              </a:rPr>
              <a:t>to a larger number than 1 leads us to sometimes select a word which is not necessarily the most probable, but is still probable enough, and whose choice results in generating more diverse but still high-enough-quality text.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sz="1800">
                <a:effectLst/>
                <a:latin typeface="NimbusRomNo9L"/>
              </a:rPr>
              <a:t>sometimes the top k words will be very likely and include most of the probability mass, but other times flatter and the top 10 words will only include a small part of the probability mass. </a:t>
            </a:r>
            <a:endParaRPr lang="en-US" sz="120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16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07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2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NTUT CSIE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-2549264" y="2474314"/>
            <a:ext cx="5143502" cy="1948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 userDrawn="1"/>
        </p:nvSpPr>
        <p:spPr>
          <a:xfrm rot="16200000" flipV="1">
            <a:off x="-2442604" y="2560132"/>
            <a:ext cx="514350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312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5372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33550"/>
            <a:ext cx="4040188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6" y="125372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1733550"/>
            <a:ext cx="4041775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2484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C68C3-6089-F349-9232-42643877B0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7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77724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057525"/>
            <a:ext cx="77724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3D734-B240-FB4D-AF6E-6869FD6691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00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510778"/>
            <a:ext cx="3890964" cy="1298972"/>
          </a:xfrm>
        </p:spPr>
        <p:txBody>
          <a:bodyPr/>
          <a:lstStyle>
            <a:lvl1pPr algn="ctr"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876550"/>
            <a:ext cx="3886200" cy="16764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4705350"/>
            <a:ext cx="12192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4705350"/>
            <a:ext cx="19050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NTUT CSIE</a:t>
            </a:r>
            <a:endParaRPr lang="en-US" dirty="0"/>
          </a:p>
        </p:txBody>
      </p:sp>
      <p:pic>
        <p:nvPicPr>
          <p:cNvPr id="9" name="Picture 8" descr="wordcloud2.jpg"/>
          <p:cNvPicPr>
            <a:picLocks noChangeAspect="1"/>
          </p:cNvPicPr>
          <p:nvPr userDrawn="1"/>
        </p:nvPicPr>
        <p:blipFill rotWithShape="1">
          <a:blip r:embed="rId2"/>
          <a:srcRect l="19740" t="8415" r="20308" b="8153"/>
          <a:stretch/>
        </p:blipFill>
        <p:spPr>
          <a:xfrm>
            <a:off x="781451" y="165818"/>
            <a:ext cx="2647549" cy="4768132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0" y="4705350"/>
            <a:ext cx="765174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4C7FEE-6B48-4643-BCFB-F13B0E13E1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458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33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49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BDC8F-D922-0A4E-AAA0-9C7D97FF3D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7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468630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7A63A-31A1-2C4C-95AA-A445DBCAB17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79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05979"/>
            <a:ext cx="7391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631156"/>
            <a:ext cx="4040188" cy="30741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1631156"/>
            <a:ext cx="4041775" cy="30741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2484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C68C3-6089-F349-9232-42643877B0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07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C7101-16EA-C942-850C-355264FDE9E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45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8E5E2-1321-4548-96C8-615581C5A8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5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50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343150"/>
            <a:ext cx="3008313" cy="22514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29988-E849-C549-AA67-252EA40F09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56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19702"/>
            <a:ext cx="7543800" cy="6803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200150"/>
            <a:ext cx="7543801" cy="3429000"/>
          </a:xfrm>
        </p:spPr>
        <p:txBody>
          <a:bodyPr/>
          <a:lstStyle>
            <a:lvl1pPr marL="7938" indent="-7938">
              <a:tabLst/>
              <a:defRPr sz="2800" baseline="0"/>
            </a:lvl1pPr>
            <a:lvl2pPr marL="404813" indent="-254000">
              <a:tabLst/>
              <a:defRPr sz="2400" baseline="0"/>
            </a:lvl2pPr>
            <a:lvl3pPr marL="515938" indent="-228600">
              <a:tabLst/>
              <a:defRPr sz="2000" baseline="0"/>
            </a:lvl3pPr>
            <a:lvl4pPr marL="690563" indent="-265113">
              <a:tabLst/>
              <a:defRPr sz="1600" baseline="0"/>
            </a:lvl4pPr>
            <a:lvl5pPr marL="801688" indent="-239713">
              <a:tabLst/>
              <a:defRPr sz="1400" baseline="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40" y="5029201"/>
            <a:ext cx="3617103" cy="89483"/>
          </a:xfrm>
        </p:spPr>
        <p:txBody>
          <a:bodyPr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NTUT CSIE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57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882B1-C6D6-A945-BB8B-B7B1B12471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2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FA8D9-15F1-AF4D-8149-0C26EB27AC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76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285750"/>
            <a:ext cx="2114550" cy="4400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6191250" cy="4400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7BED9-9427-674C-8047-314E304C8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96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85750"/>
            <a:ext cx="7543800" cy="742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77724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057525"/>
            <a:ext cx="77724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3D734-B240-FB4D-AF6E-6869FD6691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295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6858000" cy="333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468630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23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08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NTUT CSIE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 rot="16200000">
            <a:off x="-2556759" y="2481809"/>
            <a:ext cx="5143502" cy="1798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 rot="16200000" flipV="1">
            <a:off x="-2472584" y="2548889"/>
            <a:ext cx="514350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045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3"/>
            <a:ext cx="3703320" cy="30175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NTUT CSIE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2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NTUT CSIE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0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6041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NTUT CSIE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548640"/>
            <a:ext cx="5009393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4844840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40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NTUT CSIE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4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NLP &amp; TM, Spring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NTUT CSIE</a:t>
            </a:r>
            <a:endParaRPr lang="en-US" sz="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2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510778"/>
            <a:ext cx="3890964" cy="1298972"/>
          </a:xfrm>
        </p:spPr>
        <p:txBody>
          <a:bodyPr/>
          <a:lstStyle>
            <a:lvl1pPr algn="ctr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876550"/>
            <a:ext cx="3886200" cy="1676400"/>
          </a:xfrm>
        </p:spPr>
        <p:txBody>
          <a:bodyPr/>
          <a:lstStyle>
            <a:lvl1pPr marL="0" indent="0" algn="ctr">
              <a:spcBef>
                <a:spcPts val="675"/>
              </a:spcBef>
              <a:buFont typeface="Times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4705350"/>
            <a:ext cx="12192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4705350"/>
            <a:ext cx="19050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NTUT CSIE</a:t>
            </a: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0" y="4705350"/>
            <a:ext cx="765174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4C7FEE-6B48-4643-BCFB-F13B0E13E1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8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-2518606" y="2473636"/>
            <a:ext cx="5143502" cy="1962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16200000" flipV="1">
            <a:off x="-2442604" y="2560132"/>
            <a:ext cx="514350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384301"/>
            <a:ext cx="7543801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4844840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4844840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NTUT CSIE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4844840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02" r:id="rId10"/>
    <p:sldLayoutId id="2147483709" r:id="rId11"/>
  </p:sldLayoutIdLst>
  <p:hf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81000"/>
            <a:ext cx="7467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52550"/>
            <a:ext cx="77724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TW"/>
              <a:t>NLP &amp; TM, Spring 2025</a:t>
            </a:r>
            <a:endParaRPr lang="en-US" dirty="0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NTUT CSIE</a:t>
            </a:r>
            <a:endParaRPr lang="en-US" dirty="0"/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fld id="{91F816EA-24CC-2048-859A-C5EA9F275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056" y="285750"/>
            <a:ext cx="868944" cy="874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4190"/>
            <a:ext cx="1295400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100" dirty="0">
                <a:solidFill>
                  <a:srgbClr val="A4001D"/>
                </a:solidFill>
                <a:latin typeface="+mn-lt"/>
              </a:rPr>
              <a:t>Dan Jurafsky</a:t>
            </a:r>
          </a:p>
        </p:txBody>
      </p:sp>
    </p:spTree>
    <p:extLst>
      <p:ext uri="{BB962C8B-B14F-4D97-AF65-F5344CB8AC3E}">
        <p14:creationId xmlns:p14="http://schemas.microsoft.com/office/powerpoint/2010/main" val="263372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8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7145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43400" y="2286000"/>
            <a:ext cx="4267200" cy="1714500"/>
          </a:xfrm>
        </p:spPr>
        <p:txBody>
          <a:bodyPr/>
          <a:lstStyle/>
          <a:p>
            <a:pPr eaLnBrk="1" hangingPunct="1"/>
            <a:endParaRPr lang="en-US" dirty="0">
              <a:solidFill>
                <a:srgbClr val="A50021"/>
              </a:solidFill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1200150"/>
            <a:ext cx="3810000" cy="1143000"/>
          </a:xfrm>
        </p:spPr>
        <p:txBody>
          <a:bodyPr/>
          <a:lstStyle/>
          <a:p>
            <a:pPr eaLnBrk="1" hangingPunct="1"/>
            <a:r>
              <a:rPr lang="en-US" sz="4400" dirty="0"/>
              <a:t>Large Language Models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77616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Large Language Models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Times" charset="0"/>
              <a:buNone/>
            </a:pPr>
            <a:r>
              <a:rPr lang="en-US" sz="30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Large Language Models: What tasks can they do?</a:t>
            </a:r>
          </a:p>
        </p:txBody>
      </p:sp>
    </p:spTree>
    <p:extLst>
      <p:ext uri="{BB962C8B-B14F-4D97-AF65-F5344CB8AC3E}">
        <p14:creationId xmlns:p14="http://schemas.microsoft.com/office/powerpoint/2010/main" val="21899630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9E112-7E49-BE15-2626-45D5F112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F1146-912F-376B-1180-2D9E612D4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Many tasks can be turned into tasks of predicting words!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6594724-C3C7-40FF-86F8-142A2A63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18A080-B8B5-4E28-AFE7-34CA2C7A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E7816A7-CEE3-4643-877E-E276C211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07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2403-60E0-938B-EFA7-FE1E5865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lecture: decoder-only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2FF90-DCEE-A339-1DF0-243E14A1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Also called: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/>
              <a:t>Causal LLMs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/>
              <a:t>Autoregressive LLMs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/>
              <a:t>Left-to-right LLMs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700" dirty="0"/>
              <a:t>Predict words left to right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FE5AD-C41D-3254-9E60-DD11B5E54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330529"/>
            <a:ext cx="1685029" cy="1106202"/>
          </a:xfrm>
          <a:prstGeom prst="rect">
            <a:avLst/>
          </a:prstGeom>
        </p:spPr>
      </p:pic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6B4BE5E-E4AA-46DA-8B0F-F76D62AA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DD90F6E-E782-47E2-9412-1528CE72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BA79266-694F-4513-94A9-D8FAC04D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78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88452"/>
            <a:ext cx="7124700" cy="680397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Generation: </a:t>
            </a:r>
            <a:r>
              <a:rPr lang="en-US" sz="3300" dirty="0"/>
              <a:t>Generating text conditioned on previous text!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E964B1-C1E0-8571-DE19-F6BA15B08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7350" y="1123398"/>
            <a:ext cx="6178181" cy="4020103"/>
          </a:xfrm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DDAFF3A-8A96-4436-842E-E3C57DA5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1E189B-21B3-4E43-917D-407DA6D5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13FF1F9-9D90-46B4-AF39-B617C653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12D-A118-5079-D10E-E43439FE4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22430"/>
            <a:ext cx="7598885" cy="680397"/>
          </a:xfrm>
        </p:spPr>
        <p:txBody>
          <a:bodyPr>
            <a:noAutofit/>
          </a:bodyPr>
          <a:lstStyle/>
          <a:p>
            <a:r>
              <a:rPr lang="en-US" sz="2850" b="0" dirty="0"/>
              <a:t>Many practical NLP tasks can be cast as word prediction!</a:t>
            </a:r>
            <a:endParaRPr lang="en-US" sz="28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92485-6301-A46A-01FE-5A6955AE6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Sentiment analysis: “I like Jackie Chan”</a:t>
            </a:r>
          </a:p>
          <a:p>
            <a:pPr marL="557213" indent="-557213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give the language model this string:</a:t>
            </a:r>
            <a:b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dirty="0">
                <a:latin typeface="Courier New" panose="02070309020205020404" pitchFamily="49" charset="0"/>
                <a:cs typeface="Courier New" panose="02070309020205020404" pitchFamily="49" charset="0"/>
              </a:rPr>
              <a:t>The sentiment of the sentence "I like Jackie Chan" is:  </a:t>
            </a:r>
            <a:endParaRPr lang="en-US" sz="3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57213" indent="-557213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And see what word it thinks comes next:</a:t>
            </a:r>
          </a:p>
          <a:p>
            <a:pPr marL="685800" indent="-685800">
              <a:buFont typeface="+mj-lt"/>
              <a:buAutoNum type="arabicPeriod"/>
            </a:pPr>
            <a:endParaRPr lang="en-US" sz="4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595BE-F054-E302-6BD5-92557621C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10" y="3714750"/>
            <a:ext cx="8268110" cy="758108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FCD605-C686-490E-B273-66711CC73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BB2555F-0703-4A3F-9971-F8B051AF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8112985-2658-4D2B-A363-B6D6D23F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12D-A118-5079-D10E-E43439FE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Framing lots of tasks as conditional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92485-6301-A46A-01FE-5A6955AE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36" y="1028700"/>
            <a:ext cx="8149586" cy="3429000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QA: “Who wrote The Origin of Species”</a:t>
            </a:r>
          </a:p>
          <a:p>
            <a:endParaRPr 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7213" indent="-557213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give the language model this string:</a:t>
            </a:r>
          </a:p>
          <a:p>
            <a:pPr marL="557213" indent="-557213">
              <a:buFont typeface="+mj-lt"/>
              <a:buAutoNum type="arabicPeriod"/>
            </a:pPr>
            <a:endParaRPr lang="en-US" sz="3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57213" indent="-557213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And see what word it thinks comes next:</a:t>
            </a:r>
          </a:p>
          <a:p>
            <a:pPr marL="557213" indent="-557213">
              <a:buFont typeface="+mj-lt"/>
              <a:buAutoNum type="arabicPeriod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7213" indent="-557213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And iterate:</a:t>
            </a:r>
            <a:endParaRPr lang="en-US" sz="4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D6936-74FA-F133-820D-8ABA93D1F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03" y="2057400"/>
            <a:ext cx="7955882" cy="547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3A095-F4E5-3251-5023-1FCA97EFA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1" y="3254462"/>
            <a:ext cx="7598465" cy="462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B391F-1FB9-3B3D-EF7D-CB44E70E7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36" y="4235946"/>
            <a:ext cx="8303427" cy="443507"/>
          </a:xfrm>
          <a:prstGeom prst="rect">
            <a:avLst/>
          </a:prstGeom>
        </p:spPr>
      </p:pic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EA47472-FCB7-4F38-8BD8-E632DD75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4FF4EA3-DE9F-4E16-9300-90AAED188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1424FF3-CE0C-4905-9FD8-96CE58B8A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19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008D0-44DF-5389-03C6-2E561EA5F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5724"/>
            <a:ext cx="7467600" cy="742950"/>
          </a:xfrm>
        </p:spPr>
        <p:txBody>
          <a:bodyPr/>
          <a:lstStyle/>
          <a:p>
            <a:r>
              <a:rPr lang="en-US" dirty="0"/>
              <a:t>Summarization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1B007C-52D7-4879-614E-53900019D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847" y="914400"/>
            <a:ext cx="6898822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194288-616B-DBC7-3C78-B9B6E6FFE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87" y="4241885"/>
            <a:ext cx="8009129" cy="451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24E62-2EF3-AC4C-BFF8-446EA99FA154}"/>
              </a:ext>
            </a:extLst>
          </p:cNvPr>
          <p:cNvSpPr txBox="1"/>
          <p:nvPr/>
        </p:nvSpPr>
        <p:spPr>
          <a:xfrm>
            <a:off x="406911" y="162247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Original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363B6-8FC7-E906-F3F5-179494591D07}"/>
              </a:ext>
            </a:extLst>
          </p:cNvPr>
          <p:cNvSpPr txBox="1"/>
          <p:nvPr/>
        </p:nvSpPr>
        <p:spPr>
          <a:xfrm>
            <a:off x="409923" y="386088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Summary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9F9BD0C-94D9-4D5C-95F5-3145ACA50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D543ADA-CC6C-4F35-A09D-5F1AF24B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4108153-C6E0-41F5-AC5E-E86374C2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4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10E5-80F9-9640-D2B0-E206B7241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 for summarization (using  </a:t>
            </a:r>
            <a:r>
              <a:rPr lang="en-US" dirty="0" err="1"/>
              <a:t>tl;dr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CC0016-83F8-F6BF-9DFC-28616DD7F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039645"/>
            <a:ext cx="7334268" cy="3984153"/>
          </a:xfr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761CB9C-0B01-4295-B713-1727B919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A05470-12C5-49EA-8D35-708D3AAF0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681E68-4B19-4B7B-B4D9-6D0153D8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40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Large Language Models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Times" charset="0"/>
              <a:buNone/>
            </a:pPr>
            <a:r>
              <a:rPr lang="en-US" sz="30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Sampling for LLM Generation</a:t>
            </a:r>
          </a:p>
        </p:txBody>
      </p:sp>
    </p:spTree>
    <p:extLst>
      <p:ext uri="{BB962C8B-B14F-4D97-AF65-F5344CB8AC3E}">
        <p14:creationId xmlns:p14="http://schemas.microsoft.com/office/powerpoint/2010/main" val="127242215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4F6B8-6B4B-FFED-19BB-2D827A18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5758"/>
            <a:ext cx="7467600" cy="742950"/>
          </a:xfrm>
        </p:spPr>
        <p:txBody>
          <a:bodyPr/>
          <a:lstStyle/>
          <a:p>
            <a:r>
              <a:rPr lang="en-US" dirty="0"/>
              <a:t>Decoding and Sampling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0411D-A45D-F0A4-4AE5-CDB00F1EB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971550"/>
            <a:ext cx="7978136" cy="4052248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task of choosing a word to generate based on the model’s probabilities is called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decoding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most common method for decoding in LLMs: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sampling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Sampling from a model’s distribution over words: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choose random words according to their probability assigned by the model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After each token we’ll sample words to generate according to their probability conditioned on our previous choices,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25" dirty="0">
                <a:latin typeface="Calibri" panose="020F0502020204030204" pitchFamily="34" charset="0"/>
                <a:cs typeface="Calibri" panose="020F0502020204030204" pitchFamily="34" charset="0"/>
              </a:rPr>
              <a:t>A transformer language model will give the probability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9C96BE9-F852-43D6-BAA9-70692E9E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3B6BAEF-33F1-4FB8-9323-DE70DC60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A20DBCD-6158-45D8-B336-0EC3E8917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65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Ch.10: Large Language Models, </a:t>
            </a:r>
            <a:br>
              <a:rPr lang="en-US" altLang="zh-TW" dirty="0"/>
            </a:br>
            <a:r>
              <a:rPr lang="en-US" altLang="zh-TW" dirty="0"/>
              <a:t>Dan </a:t>
            </a:r>
            <a:r>
              <a:rPr lang="en-US" altLang="zh-TW" dirty="0" err="1"/>
              <a:t>Jurafsky</a:t>
            </a:r>
            <a:r>
              <a:rPr lang="en-US" altLang="zh-TW" dirty="0"/>
              <a:t> and James H. Martin. Speech and Language Processing (3rd ed. draft)</a:t>
            </a: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dirty="0"/>
              <a:t>NLP &amp; TM, Spring 2025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NTUT CSIE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B36E-EF5A-4F9F-B024-4E0D63E1172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0462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8CF76-DC4D-EBCB-DF48-D6FEB93B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2E7EF-CC6C-B748-100B-DFA0C8265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2BE28-421F-CC48-FF8E-FD10FF6A0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804264"/>
            <a:ext cx="2913584" cy="2139086"/>
          </a:xfrm>
          <a:prstGeom prst="rect">
            <a:avLst/>
          </a:prstGeom>
        </p:spPr>
      </p:pic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982B88-2997-42AB-BBE5-E0BC4FF8E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390C446-9626-4C3F-BD9B-F3018B3F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CBE98C-750B-4D51-862E-940E954A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77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489B-5F0A-91A6-D6EA-22DB558F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sampling doesn't work very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09B9A-406D-338B-7F8F-DBEE6CE5A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Even though random sampling mostly generate sensible, high-probable words, </a:t>
            </a: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There are many odd, low- probability words in the tail of the distribution </a:t>
            </a: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Each one is low- probability but added up they constitute a large portion of the distribution </a:t>
            </a: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So they get picked enough to generate weird sentences</a:t>
            </a:r>
          </a:p>
          <a:p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CA9850-DB5E-462C-B3EF-174084EB7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53FEB4-BF15-473A-8E23-8B2936C2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60FF30-A741-45EB-BDA1-430153D1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4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7389A-4BA0-1F6B-4287-FEC30F756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Factors in word sampling: </a:t>
            </a:r>
            <a:r>
              <a:rPr lang="en-US" b="1" dirty="0"/>
              <a:t>quality</a:t>
            </a:r>
            <a:r>
              <a:rPr lang="en-US" dirty="0"/>
              <a:t> and </a:t>
            </a:r>
            <a:r>
              <a:rPr lang="en-US" b="1" dirty="0"/>
              <a:t>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8574C-C660-DA47-C145-BC348C79F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Emphasize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high-probability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words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+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more  accurate, coherent, and factual, </a:t>
            </a:r>
          </a:p>
          <a:p>
            <a:pPr marL="0" indent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diversity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boring, repetitive. </a:t>
            </a:r>
          </a:p>
          <a:p>
            <a:pPr>
              <a:buFontTx/>
              <a:buChar char="-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Emphasize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middle-probability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words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diversity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more creative, diverse,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less factual, incoherent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E78CEB-CDBB-42BA-80DA-65D453A8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C2AA1C-BE9D-4BA7-93CD-EA719A31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FB8AF00-9E6C-4D1C-90A5-052ED82E4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84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52CB-08D4-CCE6-6FA8-4C9FBEAE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Top-k sampling: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042F0-6D93-C0E2-DE8F-5745A6062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Choose #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words 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 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each word in the vocabulary 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use the language model to compute the likelihood of this word given the context 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wt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|w</a:t>
            </a:r>
            <a:r>
              <a:rPr lang="en-US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i="1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Sort the words by likelihood, keep only the top 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most probable words </a:t>
            </a:r>
          </a:p>
          <a:p>
            <a:pPr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Renormalize the scores of the 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words to be a legitimate probability distribution </a:t>
            </a:r>
          </a:p>
          <a:p>
            <a:pPr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Randomly sample a word from within these remaining 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most-probable words according to its probability</a:t>
            </a:r>
            <a:r>
              <a:rPr lang="en-US" sz="1350" dirty="0">
                <a:latin typeface="NimbusRomNo9L"/>
              </a:rPr>
              <a:t> </a:t>
            </a:r>
            <a:endParaRPr lang="en-US" sz="900" dirty="0"/>
          </a:p>
          <a:p>
            <a:pPr>
              <a:buFont typeface="+mj-lt"/>
              <a:buAutoNum type="arabicPeriod"/>
            </a:pPr>
            <a:endParaRPr lang="en-US" sz="1350" dirty="0">
              <a:latin typeface="NimbusRomNo9L"/>
            </a:endParaRPr>
          </a:p>
          <a:p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015A26F-B819-42A6-98EE-7864326BE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2BC9EF-51F7-41B2-B6B6-EFF595223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DD417C-6F47-4FBD-B8AB-4C5DDF32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43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52CB-08D4-CCE6-6FA8-4C9FBEAE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Top-p sampling (= nucleus sampling)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042F0-6D93-C0E2-DE8F-5745A6062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Problem with top-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k:  k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fixed so may cover very different amounts of probability mass in different situations</a:t>
            </a:r>
          </a:p>
          <a:p>
            <a:pPr marL="0"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Idea: Instead, keep the top p percent of the probability mass</a:t>
            </a:r>
          </a:p>
          <a:p>
            <a:pPr marL="0"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Given a distribution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0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3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), the top-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is the smallest set of words such that </a:t>
            </a:r>
          </a:p>
          <a:p>
            <a:pPr>
              <a:buFont typeface="+mj-lt"/>
              <a:buAutoNum type="arabicPeriod"/>
            </a:pPr>
            <a:endParaRPr lang="en-US" sz="1350" dirty="0">
              <a:latin typeface="NimbusRomNo9L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AC3AC9-5189-EE24-9DED-DAE43A6DD265}"/>
              </a:ext>
            </a:extLst>
          </p:cNvPr>
          <p:cNvSpPr txBox="1"/>
          <p:nvPr/>
        </p:nvSpPr>
        <p:spPr>
          <a:xfrm>
            <a:off x="6781800" y="1143000"/>
            <a:ext cx="17225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NimbusRomNo9L"/>
              </a:rPr>
              <a:t>Holtzman et al.</a:t>
            </a:r>
            <a:r>
              <a:rPr lang="en-US" sz="1350" dirty="0">
                <a:latin typeface="NimbusRomNo9L"/>
              </a:rPr>
              <a:t>, </a:t>
            </a:r>
            <a:r>
              <a:rPr lang="en-US" sz="1350" dirty="0">
                <a:solidFill>
                  <a:srgbClr val="0000FF"/>
                </a:solidFill>
                <a:latin typeface="NimbusRomNo9L"/>
              </a:rPr>
              <a:t>2020 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C97E6-6438-9459-343B-2A80E22A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3399697"/>
            <a:ext cx="3371082" cy="1229453"/>
          </a:xfrm>
          <a:prstGeom prst="rect">
            <a:avLst/>
          </a:prstGeom>
        </p:spPr>
      </p:pic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531D4296-A5F3-4653-AE8F-D7EDAB53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597766AE-5F56-46B8-AB26-2B902ABA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3B0113CE-B87B-4CA8-8E00-DF0F5CFC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5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52CB-08D4-CCE6-6FA8-4C9FBEAE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042F0-6D93-C0E2-DE8F-5745A6062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200150"/>
            <a:ext cx="7543801" cy="3943350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Reshape the distribution instead of truncating it</a:t>
            </a:r>
          </a:p>
          <a:p>
            <a:pPr marL="0" indent="0"/>
            <a:r>
              <a:rPr lang="en-US" dirty="0"/>
              <a:t>Intuition from thermodynamics, </a:t>
            </a:r>
          </a:p>
          <a:p>
            <a:pPr marL="342900" lvl="1" indent="0"/>
            <a:r>
              <a:rPr lang="en-US" dirty="0"/>
              <a:t> a system at high temperature is flexible and can explore many possible states,</a:t>
            </a:r>
          </a:p>
          <a:p>
            <a:pPr marL="342900" lvl="1" indent="0"/>
            <a:r>
              <a:rPr lang="en-US" dirty="0"/>
              <a:t> a system at lower temperature is likely to explore a subset of lower energy (better) states</a:t>
            </a:r>
          </a:p>
          <a:p>
            <a:pPr marL="0" indent="0"/>
            <a:r>
              <a:rPr lang="en-US" dirty="0"/>
              <a:t> In </a:t>
            </a:r>
            <a:r>
              <a:rPr lang="en-US" b="1" dirty="0"/>
              <a:t>low-temperature sampling</a:t>
            </a:r>
            <a:r>
              <a:rPr lang="en-US" dirty="0"/>
              <a:t>,  (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 ≤ 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dirty="0"/>
              <a:t>we smoothly</a:t>
            </a:r>
          </a:p>
          <a:p>
            <a:pPr marL="342900" lvl="1" indent="0"/>
            <a:r>
              <a:rPr lang="en-US" dirty="0"/>
              <a:t> increase the probability of the most probable words</a:t>
            </a:r>
          </a:p>
          <a:p>
            <a:pPr marL="342900" lvl="1" indent="0"/>
            <a:r>
              <a:rPr lang="en-US" dirty="0"/>
              <a:t> decrease the probability of the rare words </a:t>
            </a:r>
          </a:p>
          <a:p>
            <a:pPr marL="0" indent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endParaRPr lang="en-US" sz="1350" dirty="0">
              <a:latin typeface="NimbusRomNo9L"/>
            </a:endParaRPr>
          </a:p>
          <a:p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442BD16-DA43-43B9-8B50-47CD9EB20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A282AF6-9838-4E70-B0E1-305EC1F2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25A99B3-D57F-4544-8C61-1C6C69EFD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52CB-08D4-CCE6-6FA8-4C9FBEAE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042F0-6D93-C0E2-DE8F-5745A6062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200150"/>
            <a:ext cx="7863836" cy="3943350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Divide the logit by a temperature parameter </a:t>
            </a:r>
            <a:r>
              <a:rPr lang="el-GR" sz="2700" dirty="0">
                <a:latin typeface="Calibri" panose="020F0502020204030204" pitchFamily="34" charset="0"/>
                <a:cs typeface="Calibri" panose="020F0502020204030204" pitchFamily="34" charset="0"/>
              </a:rPr>
              <a:t>τ 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before passing it through the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softmax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</a:p>
          <a:p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We do  </a:t>
            </a:r>
          </a:p>
          <a:p>
            <a:pPr marL="0" indent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endParaRPr lang="en-US" sz="1350" dirty="0">
              <a:latin typeface="NimbusRomNo9L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E8FFC-E316-19B6-BABB-497FA792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2703634"/>
            <a:ext cx="3771901" cy="725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8AD71-0D5C-C2ED-2B1D-6DFF6D5CC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670992"/>
            <a:ext cx="3965331" cy="6286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FBE5E5-7FD3-77F2-0F10-E0BA8F55ADB1}"/>
              </a:ext>
            </a:extLst>
          </p:cNvPr>
          <p:cNvCxnSpPr>
            <a:cxnSpLocks/>
          </p:cNvCxnSpPr>
          <p:nvPr/>
        </p:nvCxnSpPr>
        <p:spPr>
          <a:xfrm>
            <a:off x="2111131" y="3046535"/>
            <a:ext cx="4003919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E90EEEF8-257C-46CF-BAF8-7001CFE70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697776C-A5B3-4C6C-9B8B-1D52D478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7E27F74-E8CA-4316-AB29-BA28D094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52CB-08D4-CCE6-6FA8-4C9FBEAE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042F0-6D93-C0E2-DE8F-5745A6062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2" y="1943100"/>
            <a:ext cx="7863836" cy="3080698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Why does this work?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l-G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close to 1 the distribution doesn’t change much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lower </a:t>
            </a:r>
            <a:r>
              <a:rPr lang="el-G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is, the larger the scores being passed to the </a:t>
            </a:r>
            <a:r>
              <a:rPr lang="en-US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softmax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oftmax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pushes high values toward 1 and low values toward 0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Large inputs pushes high-probability words higher and low probability word lower,  making the distribution more greedy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l-G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approaches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0, the probability of most likely word approaches 1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endParaRPr lang="en-US" sz="1350" dirty="0">
              <a:latin typeface="NimbusRomNo9L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8AD71-0D5C-C2ED-2B1D-6DFF6D5CC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6928"/>
            <a:ext cx="3965331" cy="628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81F9F2-F803-FEFF-CF1B-D37C24ACDBC1}"/>
              </a:ext>
            </a:extLst>
          </p:cNvPr>
          <p:cNvSpPr txBox="1"/>
          <p:nvPr/>
        </p:nvSpPr>
        <p:spPr>
          <a:xfrm>
            <a:off x="6572250" y="263693"/>
            <a:ext cx="203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l-GR" sz="2100" dirty="0">
                <a:latin typeface="Calibri" panose="020F0502020204030204" pitchFamily="34" charset="0"/>
                <a:cs typeface="Calibri" panose="020F0502020204030204" pitchFamily="34" charset="0"/>
              </a:rPr>
              <a:t>≤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100" dirty="0">
                <a:latin typeface="Calibri" panose="020F0502020204030204" pitchFamily="34" charset="0"/>
                <a:cs typeface="Calibri" panose="020F0502020204030204" pitchFamily="34" charset="0"/>
              </a:rPr>
              <a:t>τ ≤ 1 </a:t>
            </a:r>
            <a:endParaRPr lang="en-US" sz="210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F7BEAD-1F45-435D-B4A6-8332D983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D63FFFC-A585-4BAF-9AE1-907A922C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55C2C7F-0296-4466-A689-16D54958F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77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Large Language Models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Times" charset="0"/>
              <a:buNone/>
            </a:pPr>
            <a:r>
              <a:rPr lang="en-US" sz="30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Pretraining Large Language Models: Algorithm</a:t>
            </a:r>
          </a:p>
        </p:txBody>
      </p:sp>
    </p:spTree>
    <p:extLst>
      <p:ext uri="{BB962C8B-B14F-4D97-AF65-F5344CB8AC3E}">
        <p14:creationId xmlns:p14="http://schemas.microsoft.com/office/powerpoint/2010/main" val="158865683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12D-A118-5079-D10E-E43439FE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92485-6301-A46A-01FE-5A6955AE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200150"/>
            <a:ext cx="8149586" cy="3429000"/>
          </a:xfrm>
        </p:spPr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big idea that underlies all the amazing performance of language models</a:t>
            </a: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pretrain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 transformer model on enormous amounts of text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Then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it to new tasks</a:t>
            </a:r>
            <a:endParaRPr lang="en-US" sz="4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FD3998-08FC-4737-A014-6B6909AB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0E91638-BDC4-4B50-B392-347BC9B0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AE55CB-F3B6-403A-821B-66C023D0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30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Introduction to Large Language Models</a:t>
            </a:r>
          </a:p>
          <a:p>
            <a:r>
              <a:rPr lang="en-US" altLang="zh-TW" dirty="0"/>
              <a:t>Large Language Models: What tasks can they do?</a:t>
            </a:r>
          </a:p>
          <a:p>
            <a:r>
              <a:rPr lang="en-US" altLang="zh-TW" dirty="0"/>
              <a:t>Sampling for LLM Generation</a:t>
            </a:r>
          </a:p>
          <a:p>
            <a:r>
              <a:rPr lang="en-US" altLang="zh-TW" dirty="0"/>
              <a:t>Pretraining Large Language Models: Algorithm</a:t>
            </a:r>
          </a:p>
          <a:p>
            <a:r>
              <a:rPr lang="en-US" altLang="zh-TW" dirty="0"/>
              <a:t>Pretraining data for LLMs</a:t>
            </a:r>
          </a:p>
          <a:p>
            <a:r>
              <a:rPr lang="en-US" altLang="zh-TW" dirty="0"/>
              <a:t>Finetuning</a:t>
            </a:r>
          </a:p>
          <a:p>
            <a:r>
              <a:rPr lang="en-US" altLang="zh-TW" dirty="0"/>
              <a:t>Evaluating Large Language Models</a:t>
            </a:r>
          </a:p>
          <a:p>
            <a:r>
              <a:rPr lang="en-US" altLang="zh-TW" dirty="0"/>
              <a:t>Dealing with Scale</a:t>
            </a:r>
          </a:p>
          <a:p>
            <a:r>
              <a:rPr lang="en-US" altLang="zh-TW" dirty="0"/>
              <a:t>Harms of Large Language Models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7847678-C0B2-4C27-BF8A-491B945E8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E714CF0-C67C-400E-9DF0-484E6DA4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</p:spTree>
    <p:extLst>
      <p:ext uri="{BB962C8B-B14F-4D97-AF65-F5344CB8AC3E}">
        <p14:creationId xmlns:p14="http://schemas.microsoft.com/office/powerpoint/2010/main" val="636336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6982A-B3FA-44F5-7CF1-61AE3B28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training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C0A15-6706-0C5D-A105-D12EC9FD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200150"/>
            <a:ext cx="8058150" cy="3429000"/>
          </a:xfrm>
        </p:spPr>
        <p:txBody>
          <a:bodyPr>
            <a:normAutofit fontScale="92500"/>
          </a:bodyPr>
          <a:lstStyle/>
          <a:p>
            <a:r>
              <a:rPr lang="en-US" sz="2700" dirty="0"/>
              <a:t>We just train them to predict the next word!</a:t>
            </a:r>
          </a:p>
          <a:p>
            <a:pPr>
              <a:buFont typeface="+mj-lt"/>
              <a:buAutoNum type="arabicPeriod"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Take a corpus of text </a:t>
            </a:r>
          </a:p>
          <a:p>
            <a:pPr>
              <a:buFont typeface="+mj-lt"/>
              <a:buAutoNum type="arabicPeriod"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At each time step </a:t>
            </a:r>
            <a:r>
              <a:rPr lang="en-US" sz="2700" i="1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</a:p>
          <a:p>
            <a:pPr marL="726259" lvl="1" indent="-428625">
              <a:buFont typeface="+mj-lt"/>
              <a:buAutoNum type="romanL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model to predict the next word </a:t>
            </a:r>
          </a:p>
          <a:p>
            <a:pPr marL="726259" lvl="1" indent="-428625">
              <a:buFont typeface="+mj-lt"/>
              <a:buAutoNum type="romanL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train the model using gradient descent to minimize the error in this prediction</a:t>
            </a:r>
          </a:p>
          <a:p>
            <a:pPr marL="297634" lvl="1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7634" lvl="1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Self-supervised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" because it just uses the next word as the label!</a:t>
            </a:r>
          </a:p>
          <a:p>
            <a:endParaRPr lang="en-US" sz="1800" dirty="0"/>
          </a:p>
          <a:p>
            <a:endParaRPr lang="en-US" sz="270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EB10AA1-65E7-47F1-B0A1-74D8B94F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E353F22-5F69-489B-801D-83319B93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918017-2C4E-4289-9CB3-06AC4B452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89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6982A-B3FA-44F5-7CF1-61AE3B28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 of language model training: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C0A15-6706-0C5D-A105-D12EC9FD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200150"/>
            <a:ext cx="8172450" cy="4057651"/>
          </a:xfrm>
        </p:spPr>
        <p:txBody>
          <a:bodyPr>
            <a:normAutofit lnSpcReduction="10000"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Same loss function: </a:t>
            </a:r>
            <a:r>
              <a:rPr lang="en-US" sz="2700" b="1" dirty="0"/>
              <a:t>cross-entropy loss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/>
              <a:t>We want the model to assign a high probability to true word </a:t>
            </a:r>
            <a:r>
              <a:rPr lang="en-US" sz="2400" i="1" dirty="0"/>
              <a:t>w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/>
              <a:t>= want loss to be high if the model assigns too low a probability to w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CE Loss: The negative log probability that the model assigns to the true next word w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/>
              <a:t>If the model assigns too low a probability to w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/>
              <a:t>We move the model weights in the direction that assigns a higher probability to w</a:t>
            </a:r>
          </a:p>
          <a:p>
            <a:endParaRPr lang="en-US" sz="270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B08FB5-19B0-42F2-A8CF-AA4BAB22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8FF7DC-908E-43F8-8CC9-EED66D060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A6F9B9-2ECA-4527-87A1-F8CB4750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36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5619-7BD4-4C5C-A33C-0593F6CD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Cross-entropy loss for language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3B35-8C3A-4FFA-8037-6F4F2EC7C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200150"/>
            <a:ext cx="8092436" cy="3429000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CE loss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difference between the </a:t>
            </a:r>
            <a:r>
              <a:rPr lang="en-US" sz="1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correct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probability distribution and the </a:t>
            </a:r>
            <a:r>
              <a:rPr lang="en-US" sz="1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predicted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distribution 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correct distribution </a:t>
            </a:r>
            <a:r>
              <a:rPr lang="en-US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i="1" baseline="-25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knows the next word, so is 1 for the actual next word and 0 for the others.</a:t>
            </a: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 in this sum, all terms get multiplied by zero except one: the </a:t>
            </a:r>
            <a:r>
              <a:rPr lang="en-US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logp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model assigns to the correct next word, so: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50" dirty="0">
                <a:latin typeface="NimbusRomNo9L"/>
              </a:rPr>
              <a:t> </a:t>
            </a:r>
            <a:endParaRPr lang="en-US" sz="1200" dirty="0"/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93267-2C99-C0BB-DAF3-ECE258914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485" y="1709065"/>
            <a:ext cx="3714750" cy="849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AC57B-F50D-9E5F-C036-911F72B1A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656" y="4100054"/>
            <a:ext cx="4357688" cy="571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DDA961-04B4-29B7-89D3-8A36ED55F2A4}"/>
              </a:ext>
            </a:extLst>
          </p:cNvPr>
          <p:cNvCxnSpPr>
            <a:cxnSpLocks/>
            <a:endCxn id="16" idx="6"/>
          </p:cNvCxnSpPr>
          <p:nvPr/>
        </p:nvCxnSpPr>
        <p:spPr>
          <a:xfrm>
            <a:off x="4056382" y="1421858"/>
            <a:ext cx="706118" cy="292643"/>
          </a:xfrm>
          <a:prstGeom prst="line">
            <a:avLst/>
          </a:prstGeom>
          <a:ln w="31750">
            <a:solidFill>
              <a:srgbClr val="061CFF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DED5C2-D807-3B33-98ED-8C70082CAC8B}"/>
              </a:ext>
            </a:extLst>
          </p:cNvPr>
          <p:cNvCxnSpPr>
            <a:cxnSpLocks/>
          </p:cNvCxnSpPr>
          <p:nvPr/>
        </p:nvCxnSpPr>
        <p:spPr>
          <a:xfrm flipH="1">
            <a:off x="6357937" y="1479116"/>
            <a:ext cx="1334453" cy="262396"/>
          </a:xfrm>
          <a:prstGeom prst="line">
            <a:avLst/>
          </a:prstGeom>
          <a:ln w="31750">
            <a:solidFill>
              <a:srgbClr val="061CFF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E2DB58FF-03E7-BEF0-13C7-150194DFF067}"/>
              </a:ext>
            </a:extLst>
          </p:cNvPr>
          <p:cNvSpPr/>
          <p:nvPr/>
        </p:nvSpPr>
        <p:spPr>
          <a:xfrm>
            <a:off x="4621457" y="1643230"/>
            <a:ext cx="691160" cy="676778"/>
          </a:xfrm>
          <a:custGeom>
            <a:avLst/>
            <a:gdLst>
              <a:gd name="connsiteX0" fmla="*/ 255791 w 921547"/>
              <a:gd name="connsiteY0" fmla="*/ 85317 h 926528"/>
              <a:gd name="connsiteX1" fmla="*/ 204991 w 921547"/>
              <a:gd name="connsiteY1" fmla="*/ 102251 h 926528"/>
              <a:gd name="connsiteX2" fmla="*/ 1791 w 921547"/>
              <a:gd name="connsiteY2" fmla="*/ 356251 h 926528"/>
              <a:gd name="connsiteX3" fmla="*/ 154191 w 921547"/>
              <a:gd name="connsiteY3" fmla="*/ 847317 h 926528"/>
              <a:gd name="connsiteX4" fmla="*/ 865391 w 921547"/>
              <a:gd name="connsiteY4" fmla="*/ 847317 h 926528"/>
              <a:gd name="connsiteX5" fmla="*/ 814591 w 921547"/>
              <a:gd name="connsiteY5" fmla="*/ 85317 h 926528"/>
              <a:gd name="connsiteX6" fmla="*/ 323525 w 921547"/>
              <a:gd name="connsiteY6" fmla="*/ 51451 h 926528"/>
              <a:gd name="connsiteX0" fmla="*/ 255791 w 921547"/>
              <a:gd name="connsiteY0" fmla="*/ 61159 h 902370"/>
              <a:gd name="connsiteX1" fmla="*/ 204991 w 921547"/>
              <a:gd name="connsiteY1" fmla="*/ 78093 h 902370"/>
              <a:gd name="connsiteX2" fmla="*/ 1791 w 921547"/>
              <a:gd name="connsiteY2" fmla="*/ 332093 h 902370"/>
              <a:gd name="connsiteX3" fmla="*/ 154191 w 921547"/>
              <a:gd name="connsiteY3" fmla="*/ 823159 h 902370"/>
              <a:gd name="connsiteX4" fmla="*/ 865391 w 921547"/>
              <a:gd name="connsiteY4" fmla="*/ 823159 h 902370"/>
              <a:gd name="connsiteX5" fmla="*/ 814591 w 921547"/>
              <a:gd name="connsiteY5" fmla="*/ 61159 h 902370"/>
              <a:gd name="connsiteX6" fmla="*/ 188058 w 921547"/>
              <a:gd name="connsiteY6" fmla="*/ 95027 h 90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1547" h="902370">
                <a:moveTo>
                  <a:pt x="255791" y="61159"/>
                </a:moveTo>
                <a:cubicBezTo>
                  <a:pt x="251557" y="47048"/>
                  <a:pt x="247324" y="32937"/>
                  <a:pt x="204991" y="78093"/>
                </a:cubicBezTo>
                <a:cubicBezTo>
                  <a:pt x="162658" y="123249"/>
                  <a:pt x="10258" y="207915"/>
                  <a:pt x="1791" y="332093"/>
                </a:cubicBezTo>
                <a:cubicBezTo>
                  <a:pt x="-6676" y="456271"/>
                  <a:pt x="10258" y="741315"/>
                  <a:pt x="154191" y="823159"/>
                </a:cubicBezTo>
                <a:cubicBezTo>
                  <a:pt x="298124" y="905003"/>
                  <a:pt x="755324" y="950159"/>
                  <a:pt x="865391" y="823159"/>
                </a:cubicBezTo>
                <a:cubicBezTo>
                  <a:pt x="975458" y="696159"/>
                  <a:pt x="904902" y="193803"/>
                  <a:pt x="814591" y="61159"/>
                </a:cubicBezTo>
                <a:cubicBezTo>
                  <a:pt x="724280" y="-71485"/>
                  <a:pt x="388435" y="45638"/>
                  <a:pt x="188058" y="95027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5062C3E-92E0-F771-6543-9D0BB0FF34E2}"/>
              </a:ext>
            </a:extLst>
          </p:cNvPr>
          <p:cNvSpPr/>
          <p:nvPr/>
        </p:nvSpPr>
        <p:spPr>
          <a:xfrm>
            <a:off x="5690554" y="1643230"/>
            <a:ext cx="691160" cy="676778"/>
          </a:xfrm>
          <a:custGeom>
            <a:avLst/>
            <a:gdLst>
              <a:gd name="connsiteX0" fmla="*/ 255791 w 921547"/>
              <a:gd name="connsiteY0" fmla="*/ 85317 h 926528"/>
              <a:gd name="connsiteX1" fmla="*/ 204991 w 921547"/>
              <a:gd name="connsiteY1" fmla="*/ 102251 h 926528"/>
              <a:gd name="connsiteX2" fmla="*/ 1791 w 921547"/>
              <a:gd name="connsiteY2" fmla="*/ 356251 h 926528"/>
              <a:gd name="connsiteX3" fmla="*/ 154191 w 921547"/>
              <a:gd name="connsiteY3" fmla="*/ 847317 h 926528"/>
              <a:gd name="connsiteX4" fmla="*/ 865391 w 921547"/>
              <a:gd name="connsiteY4" fmla="*/ 847317 h 926528"/>
              <a:gd name="connsiteX5" fmla="*/ 814591 w 921547"/>
              <a:gd name="connsiteY5" fmla="*/ 85317 h 926528"/>
              <a:gd name="connsiteX6" fmla="*/ 323525 w 921547"/>
              <a:gd name="connsiteY6" fmla="*/ 51451 h 926528"/>
              <a:gd name="connsiteX0" fmla="*/ 255791 w 921547"/>
              <a:gd name="connsiteY0" fmla="*/ 61159 h 902370"/>
              <a:gd name="connsiteX1" fmla="*/ 204991 w 921547"/>
              <a:gd name="connsiteY1" fmla="*/ 78093 h 902370"/>
              <a:gd name="connsiteX2" fmla="*/ 1791 w 921547"/>
              <a:gd name="connsiteY2" fmla="*/ 332093 h 902370"/>
              <a:gd name="connsiteX3" fmla="*/ 154191 w 921547"/>
              <a:gd name="connsiteY3" fmla="*/ 823159 h 902370"/>
              <a:gd name="connsiteX4" fmla="*/ 865391 w 921547"/>
              <a:gd name="connsiteY4" fmla="*/ 823159 h 902370"/>
              <a:gd name="connsiteX5" fmla="*/ 814591 w 921547"/>
              <a:gd name="connsiteY5" fmla="*/ 61159 h 902370"/>
              <a:gd name="connsiteX6" fmla="*/ 188058 w 921547"/>
              <a:gd name="connsiteY6" fmla="*/ 95027 h 90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1547" h="902370">
                <a:moveTo>
                  <a:pt x="255791" y="61159"/>
                </a:moveTo>
                <a:cubicBezTo>
                  <a:pt x="251557" y="47048"/>
                  <a:pt x="247324" y="32937"/>
                  <a:pt x="204991" y="78093"/>
                </a:cubicBezTo>
                <a:cubicBezTo>
                  <a:pt x="162658" y="123249"/>
                  <a:pt x="10258" y="207915"/>
                  <a:pt x="1791" y="332093"/>
                </a:cubicBezTo>
                <a:cubicBezTo>
                  <a:pt x="-6676" y="456271"/>
                  <a:pt x="10258" y="741315"/>
                  <a:pt x="154191" y="823159"/>
                </a:cubicBezTo>
                <a:cubicBezTo>
                  <a:pt x="298124" y="905003"/>
                  <a:pt x="755324" y="950159"/>
                  <a:pt x="865391" y="823159"/>
                </a:cubicBezTo>
                <a:cubicBezTo>
                  <a:pt x="975458" y="696159"/>
                  <a:pt x="904902" y="193803"/>
                  <a:pt x="814591" y="61159"/>
                </a:cubicBezTo>
                <a:cubicBezTo>
                  <a:pt x="724280" y="-71485"/>
                  <a:pt x="388435" y="45638"/>
                  <a:pt x="188058" y="95027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9B8567CE-474B-4106-8AFF-AB19F8909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BAA84753-69A8-4278-9E0E-A954C1DA7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5B50B60-E186-487F-8995-CE87E3D0A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42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88830-71A6-9407-BE6E-214D8C42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forcing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C3AC1-8CFF-5EEA-0B8E-58F5F8258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257300"/>
            <a:ext cx="8035286" cy="33718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each token position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model sees correct tokens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3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1:</a:t>
            </a:r>
            <a:r>
              <a:rPr lang="en-US" sz="33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640534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Computes  loss (–log probability) for the next token </a:t>
            </a:r>
            <a:r>
              <a:rPr lang="en-US" sz="2100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+1 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next token position t+1 we ignore what model predicted for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+1 </a:t>
            </a:r>
          </a:p>
          <a:p>
            <a:pPr marL="640534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Instead we take the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correct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word w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t+1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 add it to context, move on</a:t>
            </a:r>
          </a:p>
          <a:p>
            <a:endParaRPr lang="en-US" sz="27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7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BE5847-36E7-4F5F-93CD-7E4E436D5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5BA404-CF22-4165-B293-9BBB51C1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E77B20-795C-44AD-B1DA-A8FFB0D1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1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13D45-02B7-9DC8-F200-F8E4FBDEE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96" y="119702"/>
            <a:ext cx="7467600" cy="742950"/>
          </a:xfrm>
        </p:spPr>
        <p:txBody>
          <a:bodyPr/>
          <a:lstStyle/>
          <a:p>
            <a:r>
              <a:rPr lang="en-US" dirty="0"/>
              <a:t>Training a transformer language model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1A1F84-1832-7453-4C05-766D11A1F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709" y="914400"/>
            <a:ext cx="7520787" cy="4109398"/>
          </a:xfr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8FE66AB-C2B6-448F-A919-F8FA75CE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DC6C49D-27FA-430A-B3F0-ED6956E2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B2C153C-B325-4A8E-8FE9-B2AF205E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42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Large Language Models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Times" charset="0"/>
              <a:buNone/>
            </a:pPr>
            <a:r>
              <a:rPr lang="en-US" sz="30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Pretraining data for LLMs</a:t>
            </a:r>
          </a:p>
        </p:txBody>
      </p:sp>
    </p:spTree>
    <p:extLst>
      <p:ext uri="{BB962C8B-B14F-4D97-AF65-F5344CB8AC3E}">
        <p14:creationId xmlns:p14="http://schemas.microsoft.com/office/powerpoint/2010/main" val="165512732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C5DC0B-6971-8824-5163-75E4FF1B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LLMs are mainly trained on the web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1B7882-1C87-7AD7-AC4D-4AD8BAB10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Common crawl, snapshots of the entire web produced by the non- profit Common Crawl with billions of pages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Colossal Clean Crawled Corpus (C4;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Raffel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2020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), 156 billion tokens of English,  filtered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What's in it? Mostly patent text documents, Wikipedia, and news sites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EB72EDB-2D66-4050-A116-2FA56A8C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9BB0D39-1D3B-446F-A196-754A0B11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48B918-BB30-4652-AAB0-1E265F18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68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CED83-FF26-39A9-2F96-1AE8B7E3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99" y="-76612"/>
            <a:ext cx="7543800" cy="680397"/>
          </a:xfrm>
        </p:spPr>
        <p:txBody>
          <a:bodyPr>
            <a:normAutofit/>
          </a:bodyPr>
          <a:lstStyle/>
          <a:p>
            <a:r>
              <a:rPr lang="en-US" b="1" dirty="0"/>
              <a:t>The Pile: </a:t>
            </a:r>
            <a:r>
              <a:rPr lang="en-US" dirty="0"/>
              <a:t>a pretraining corpus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65070-14A7-3130-622C-F7A795475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060570"/>
            <a:ext cx="7346739" cy="3943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86295-0B28-70A8-647B-9E0B21B2183C}"/>
              </a:ext>
            </a:extLst>
          </p:cNvPr>
          <p:cNvSpPr txBox="1"/>
          <p:nvPr/>
        </p:nvSpPr>
        <p:spPr>
          <a:xfrm>
            <a:off x="4157543" y="758885"/>
            <a:ext cx="58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590F6-BB13-3E51-B023-BBB10B94480A}"/>
              </a:ext>
            </a:extLst>
          </p:cNvPr>
          <p:cNvSpPr txBox="1"/>
          <p:nvPr/>
        </p:nvSpPr>
        <p:spPr>
          <a:xfrm>
            <a:off x="1562100" y="758885"/>
            <a:ext cx="116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academics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331CF-9051-67C9-7E83-63B2B36AAF98}"/>
              </a:ext>
            </a:extLst>
          </p:cNvPr>
          <p:cNvSpPr txBox="1"/>
          <p:nvPr/>
        </p:nvSpPr>
        <p:spPr>
          <a:xfrm>
            <a:off x="6788426" y="758885"/>
            <a:ext cx="74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AA3506-F19D-B3CB-C109-E4824999BE13}"/>
              </a:ext>
            </a:extLst>
          </p:cNvPr>
          <p:cNvSpPr txBox="1"/>
          <p:nvPr/>
        </p:nvSpPr>
        <p:spPr>
          <a:xfrm>
            <a:off x="8358809" y="3916018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dialog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EAD028D-B92F-4889-9EB0-1749E360A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19B257-1F3D-4EFD-9C2F-F299F04DC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C56DA0-EC77-4391-B4E0-513490CF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78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2F230-5A0C-D476-D6D4-E51FEF29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for quality and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60FAA-EF1D-0F2C-5C3A-1514B83FD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is subjective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Many LLMs attempt to match Wikipedia, books, particular websites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Need to remove boilerplate, adult content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Deduplication at many levels (URLs, documents, even lines)</a:t>
            </a:r>
          </a:p>
          <a:p>
            <a:r>
              <a:rPr lang="en-US" dirty="0"/>
              <a:t>Safety also subjective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Toxicity detection is important, although that has mixed results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Can mistakenly flag data written in dialects like African American English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E97A05D-DA8E-466A-ABAF-1B7E5D231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0A0624-6069-4D0F-896D-2E33FFFB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8ACE17-DE4C-47C7-AD93-E3ECEFE3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2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12D-A118-5079-D10E-E43439FE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model learn from pretraining?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92485-6301-A46A-01FE-5A6955AE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200150"/>
            <a:ext cx="8149586" cy="3429000"/>
          </a:xfrm>
        </p:spPr>
        <p:txBody>
          <a:bodyPr/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000" dirty="0"/>
              <a:t>There are canines everywhere! One dog in the front room, and two </a:t>
            </a:r>
            <a:r>
              <a:rPr lang="en-US" sz="3000" u="sng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tx1"/>
                  </a:solidFill>
                </a:uFill>
              </a:rPr>
              <a:t>dogs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000" dirty="0"/>
              <a:t>It wasn't just big it was </a:t>
            </a:r>
            <a:r>
              <a:rPr lang="en-US" sz="3000" u="sng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tx1"/>
                  </a:solidFill>
                </a:uFill>
              </a:rPr>
              <a:t>enormous</a:t>
            </a:r>
            <a:endParaRPr lang="en-US" sz="30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000" dirty="0"/>
              <a:t>The author of "A Room of One's Own" is Virginia </a:t>
            </a:r>
            <a:r>
              <a:rPr lang="en-US" sz="3000" u="sng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tx1"/>
                  </a:solidFill>
                </a:uFill>
              </a:rPr>
              <a:t>Woolf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000" dirty="0"/>
              <a:t>The doctor told me that </a:t>
            </a:r>
            <a:r>
              <a:rPr lang="en-US" sz="3000" u="sng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tx1"/>
                  </a:solidFill>
                </a:uFill>
              </a:rPr>
              <a:t>he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000" dirty="0"/>
              <a:t>The square root of 4 is </a:t>
            </a:r>
            <a:r>
              <a:rPr lang="en-US" sz="3000" u="sng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tx1"/>
                  </a:solidFill>
                </a:uFill>
              </a:rPr>
              <a:t>2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A8B795-2B4A-4419-99FF-55020CCD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723603-8769-403F-9126-CF011EC2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80927D-272D-4E27-98E6-78812E5B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Large Language Models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Times" charset="0"/>
              <a:buNone/>
            </a:pPr>
            <a:r>
              <a:rPr lang="en-US" sz="30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Introduction to Large Language Models</a:t>
            </a:r>
          </a:p>
        </p:txBody>
      </p:sp>
    </p:spTree>
    <p:extLst>
      <p:ext uri="{BB962C8B-B14F-4D97-AF65-F5344CB8AC3E}">
        <p14:creationId xmlns:p14="http://schemas.microsoft.com/office/powerpoint/2010/main" val="192655036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9E112-7E49-BE15-2626-45D5F112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F1146-912F-376B-1180-2D9E612D4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Text contains enormous amounts of knowledge</a:t>
            </a:r>
          </a:p>
          <a:p>
            <a:r>
              <a:rPr lang="en-US" sz="3000" dirty="0"/>
              <a:t>Pretraining on lots of text with all that knowledge is what gives language models their ability to do so much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1CC0E5-8E8C-4B8C-B34B-F08F2573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CABC70-4E7F-43F3-B7AD-C40A9C7B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1400BC-3ACE-43A6-8894-336168B1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55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B0D2-896F-4A8D-19D4-9AF3AE01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there are problems with scraping from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EDEC1-7D54-79BE-CC34-87087B4CC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Copyright</a:t>
            </a:r>
            <a:r>
              <a:rPr lang="en-US" dirty="0"/>
              <a:t>: much of the text in these datasets is copyrighted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Not clear if fair use doctrine in US allows for this 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remains an open legal question</a:t>
            </a:r>
          </a:p>
          <a:p>
            <a:r>
              <a:rPr lang="en-US" b="1" dirty="0"/>
              <a:t>Data consent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Website owners can indicate they don't want their site crawled</a:t>
            </a:r>
          </a:p>
          <a:p>
            <a:r>
              <a:rPr lang="en-US" b="1" dirty="0"/>
              <a:t>Privacy</a:t>
            </a:r>
            <a:r>
              <a:rPr lang="en-US" dirty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Websites can contain private IP addresses and phone numbers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1CFA08F-DB6D-44AF-90CA-5BFB975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D79A99-28D5-4F62-82C2-A21BB5CD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0BDE44-0762-4919-840D-8EFD183D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12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Large Language Models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Times" charset="0"/>
              <a:buNone/>
            </a:pPr>
            <a:r>
              <a:rPr lang="en-US" sz="30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Finetuning</a:t>
            </a:r>
          </a:p>
        </p:txBody>
      </p:sp>
    </p:spTree>
    <p:extLst>
      <p:ext uri="{BB962C8B-B14F-4D97-AF65-F5344CB8AC3E}">
        <p14:creationId xmlns:p14="http://schemas.microsoft.com/office/powerpoint/2010/main" val="335363929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CA8755-C002-2B24-CA05-D93923087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Finetuning for adaptation to new domains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6A8592-26A3-5D96-B81C-6FBE61EC3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if we need our LLM to work well on a domain it didn't see in pretraining?</a:t>
            </a:r>
          </a:p>
          <a:p>
            <a:r>
              <a:rPr lang="en-US" dirty="0"/>
              <a:t>Perhaps some specific medical or legal domain?</a:t>
            </a:r>
          </a:p>
          <a:p>
            <a:r>
              <a:rPr lang="en-US" dirty="0"/>
              <a:t>Or maybe a multilingual LM needs to see more data on some language that was rare in pretraining?</a:t>
            </a:r>
          </a:p>
          <a:p>
            <a:endParaRPr lang="en-US" dirty="0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6707EE3-BBE0-487A-902A-257BD50DD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59D13CA-CBD8-455E-9FBD-0B0ABD82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01FED1F-5105-4A2D-8FAB-C594E150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83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8FD22D-0739-073B-9509-049B413F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Finetuning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8FDCB9-9E55-0161-E9E4-867FF12FB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722" y="1538834"/>
            <a:ext cx="7543800" cy="2751632"/>
          </a:xfrm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7E5ED6E-48A7-49DF-B4CC-F36FDF4AC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5E0F183-EC57-413A-B3F7-E2D9FCAF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02FAA2-219B-4207-948E-9FF65746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32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E10A-8A37-F564-2228-4E0A38F18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"Finetuning" means 4 different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556F0-57C3-BD56-1EE0-9184B820D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We'll discuss 1 here, and 3 in later lectures</a:t>
            </a:r>
          </a:p>
          <a:p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 four cases, finetuning means:</a:t>
            </a:r>
          </a:p>
          <a:p>
            <a:r>
              <a:rPr 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 a pretrained model and further adapting some or all of its parameters to some new data</a:t>
            </a:r>
          </a:p>
          <a:p>
            <a:endParaRPr lang="en-US" sz="2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0EB2491-32A7-4801-9EE8-F6AE4B12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5B2182-6F62-4947-801D-CFEC94DA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B9834B-A38F-4272-9AD9-AB8E8BAC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6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529A8-3BFD-DD43-B193-219D4F71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80" y="457200"/>
            <a:ext cx="7978140" cy="680397"/>
          </a:xfrm>
        </p:spPr>
        <p:txBody>
          <a:bodyPr>
            <a:normAutofit fontScale="90000"/>
          </a:bodyPr>
          <a:lstStyle/>
          <a:p>
            <a:r>
              <a:rPr lang="en-US" dirty="0"/>
              <a:t>1. Finetuning as "continued pretraining" on new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CC8EB-0073-A23C-71C8-C2AD3F43C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train all the parameters of model on new data</a:t>
            </a:r>
          </a:p>
          <a:p>
            <a:pPr marL="640534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same method (word prediction) and loss function (cross-entropy loss) as for pretraining.</a:t>
            </a:r>
          </a:p>
          <a:p>
            <a:pPr marL="640534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if the new data were at the tail end of the pretraining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Hence sometimes called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continued pretraining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8D171CA-6858-4147-B3CC-CB4A0BEC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1C34B5-2517-4D3E-9785-E6B1F86A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1050F31-FC99-4B08-98AB-56F49C52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70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Large Language Models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Times" charset="0"/>
              <a:buNone/>
            </a:pPr>
            <a:r>
              <a:rPr lang="en-US" sz="30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Evaluating Large Language Models</a:t>
            </a:r>
          </a:p>
        </p:txBody>
      </p:sp>
    </p:spTree>
    <p:extLst>
      <p:ext uri="{BB962C8B-B14F-4D97-AF65-F5344CB8AC3E}">
        <p14:creationId xmlns:p14="http://schemas.microsoft.com/office/powerpoint/2010/main" val="81948202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D47A3D-9DEC-26CA-D904-2F418B9E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CEFB-0DEC-B0D0-0F10-6830DF450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085850"/>
            <a:ext cx="7806686" cy="3543300"/>
          </a:xfrm>
        </p:spPr>
        <p:txBody>
          <a:bodyPr/>
          <a:lstStyle/>
          <a:p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Just as for n-gram grammars, we use perplexity to measure how well the LM predicts unseen text</a:t>
            </a:r>
          </a:p>
          <a:p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The perplexity of a model </a:t>
            </a:r>
            <a:r>
              <a:rPr lang="el-GR" sz="225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on an unseen test set is the 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inverse probability that </a:t>
            </a:r>
            <a:r>
              <a:rPr lang="el-GR" sz="2250" b="1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assigns to the test set, normalized by the test set length. </a:t>
            </a:r>
          </a:p>
          <a:p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For a test set of </a:t>
            </a:r>
            <a:r>
              <a:rPr lang="en-US" sz="2250" i="1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tokens </a:t>
            </a:r>
            <a:r>
              <a:rPr lang="en-US" sz="2250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25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1:</a:t>
            </a:r>
            <a:r>
              <a:rPr lang="en-US" sz="225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 the perplexity is 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D7A46-7E1C-F8DD-F550-598E5BCAB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3556948"/>
            <a:ext cx="4062047" cy="1466850"/>
          </a:xfrm>
          <a:prstGeom prst="rect">
            <a:avLst/>
          </a:prstGeom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63DEBDB-C2E3-49C3-A5AE-692C9BF5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1AC23DD-E2BF-49EA-A3FA-1782ECC9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DD05E0-621A-4CB3-9697-55E3956C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371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326366-31A0-04FC-5C1D-BC0FD40B2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047750"/>
            <a:ext cx="7795260" cy="3429000"/>
          </a:xfrm>
        </p:spPr>
        <p:txBody>
          <a:bodyPr>
            <a:normAutofit/>
          </a:bodyPr>
          <a:lstStyle/>
          <a:p>
            <a:pPr marL="403215" indent="-342892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Probability depends on size of test set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Probability gets smaller the longer the text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Better: a metric that is </a:t>
            </a:r>
            <a:r>
              <a:rPr lang="en-US" b="1" dirty="0">
                <a:latin typeface="Calibri" charset="0"/>
              </a:rPr>
              <a:t>per-word</a:t>
            </a:r>
            <a:r>
              <a:rPr lang="en-US" dirty="0">
                <a:latin typeface="Calibri" charset="0"/>
              </a:rPr>
              <a:t>, normalized by length</a:t>
            </a:r>
            <a:endParaRPr lang="en-US" b="1" dirty="0">
              <a:latin typeface="Calibri" charset="0"/>
            </a:endParaRPr>
          </a:p>
          <a:p>
            <a:pPr marL="403215" indent="-342892">
              <a:buFont typeface="Arial" panose="020B0604020202020204" pitchFamily="34" charset="0"/>
              <a:buChar char="•"/>
            </a:pPr>
            <a:r>
              <a:rPr lang="en-US" b="1" dirty="0">
                <a:latin typeface="Calibri" charset="0"/>
              </a:rPr>
              <a:t>Perplexity</a:t>
            </a:r>
            <a:r>
              <a:rPr lang="en-US" dirty="0">
                <a:latin typeface="Calibri" charset="0"/>
              </a:rPr>
              <a:t> is the inverse probability of the test set, normalized by the number of words</a:t>
            </a:r>
          </a:p>
          <a:p>
            <a:pPr marL="457189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(The inverse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comes from the original definition of perplexity from cross-entropy rate in information theory)</a:t>
            </a:r>
          </a:p>
          <a:p>
            <a:pPr marL="457189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Probability range is  [0,1], perplexity range is [1,∞]</a:t>
            </a:r>
          </a:p>
          <a:p>
            <a:pPr marL="403215" indent="-342892">
              <a:buFont typeface="Arial" panose="020B0604020202020204" pitchFamily="34" charset="0"/>
              <a:buChar char="•"/>
            </a:pPr>
            <a:endParaRPr lang="en-US" dirty="0">
              <a:latin typeface="Calibri" charset="0"/>
            </a:endParaRPr>
          </a:p>
          <a:p>
            <a:pPr marL="403215" indent="-342892">
              <a:buFont typeface="Arial" panose="020B0604020202020204" pitchFamily="34" charset="0"/>
              <a:buChar char="•"/>
            </a:pPr>
            <a:endParaRPr lang="en-US" dirty="0">
              <a:latin typeface="Calibri" charset="0"/>
            </a:endParaRPr>
          </a:p>
          <a:p>
            <a:pPr marL="800080" lvl="1" indent="-342892">
              <a:buFont typeface="Arial" panose="020B0604020202020204" pitchFamily="34" charset="0"/>
              <a:buChar char="•"/>
            </a:pPr>
            <a:endParaRPr lang="en-US" dirty="0">
              <a:latin typeface="Calibri" charset="0"/>
            </a:endParaRPr>
          </a:p>
          <a:p>
            <a:pPr marL="457189" lvl="1" indent="0">
              <a:buNone/>
            </a:pPr>
            <a:endParaRPr lang="en-US" dirty="0">
              <a:latin typeface="Calibri" charset="0"/>
            </a:endParaRPr>
          </a:p>
          <a:p>
            <a:pPr marL="457189" lvl="1" indent="0">
              <a:buNone/>
            </a:pPr>
            <a:endParaRPr lang="en-US" dirty="0">
              <a:latin typeface="Calibri" charset="0"/>
            </a:endParaRPr>
          </a:p>
          <a:p>
            <a:pPr marL="457189" lvl="1" indent="0">
              <a:buNone/>
            </a:pPr>
            <a:endParaRPr lang="en-US" b="1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" y="133351"/>
            <a:ext cx="8382000" cy="533399"/>
          </a:xfrm>
        </p:spPr>
        <p:txBody>
          <a:bodyPr>
            <a:normAutofit fontScale="90000"/>
          </a:bodyPr>
          <a:lstStyle/>
          <a:p>
            <a:r>
              <a:rPr lang="en-US" sz="2850" dirty="0"/>
              <a:t>Why perplexity instead of raw probability of the test set?</a:t>
            </a: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FCF336F-8731-4E61-8AC6-284D6A04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808EAE-348F-4516-8D5A-1A9855B0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3A36C2F-2ACF-43AE-B851-8E054317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21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4781-D84A-BC73-A841-F7BE685A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893DF-5229-F004-39C2-935F8D85F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Remember the simple n-gram language model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/>
              <a:t>Assigns probabilities to sequences of words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/>
              <a:t>Generate text by sampling possible next words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/>
              <a:t>Is trained on counts computed from lots of text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Large language models are similar and different: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/>
              <a:t>Assigns probabilities to sequences of words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/>
              <a:t>Generate text by sampling possible next words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b="1" dirty="0"/>
              <a:t>Are trained by learning to guess the next word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362010-62BF-4DD3-B9CF-ABEB7340C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A3C93D-9026-445F-83B2-B0AE07147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F37C3B-502C-4A00-9062-8EC57DE2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0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D47A3D-9DEC-26CA-D904-2F418B9E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CEFB-0DEC-B0D0-0F10-6830DF450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085850"/>
            <a:ext cx="7806686" cy="35433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higher the probability of the word sequence, the lower the perplexity.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Thus the </a:t>
            </a:r>
            <a: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lower the perplexity of a model on the data, the better the model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200FF"/>
                </a:solidFill>
                <a:latin typeface="Calibri"/>
                <a:cs typeface="Calibri"/>
              </a:rPr>
              <a:t>Minimizing perplexity is the same as maximizing probability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Also: perplexity is sensitive to length/tokenization so best used when comparing LMs that use the same tokenizer.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350" dirty="0">
                <a:latin typeface="NimbusRomNo9L"/>
              </a:rPr>
              <a:t> </a:t>
            </a:r>
            <a:endParaRPr lang="en-US" sz="1050" dirty="0"/>
          </a:p>
          <a:p>
            <a:endParaRPr lang="en-US" sz="1500" dirty="0"/>
          </a:p>
          <a:p>
            <a:endParaRPr lang="en-US" dirty="0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6218526-F22F-4F36-BD10-C9A3A307C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31B8CD0-D80C-4F98-BF45-017AA125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5C9437-8CB9-4745-8630-C24F11BE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05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5BD76-0882-D4FF-6D44-102C87CA8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other factors that we evaluate, like: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9CAE1-141A-645F-624B-F7524B38F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Size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Big models take lots of GPUs and time to train, memory to store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Energy usage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measure kWh or kilograms of CO2 emitted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Fairness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Benchmarks measure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gendered and racial stereotypes, or decreased performance for language from or about some groups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70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39D0F1-30E3-46C9-999F-D9A2B2B1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A19226A-5DA0-411C-8CE0-5715D700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499AA43-CE45-4352-BD62-F1F9AA10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20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Large Language Models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Times" charset="0"/>
              <a:buNone/>
            </a:pPr>
            <a:r>
              <a:rPr lang="en-US" sz="30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Dealing with Scale</a:t>
            </a:r>
          </a:p>
        </p:txBody>
      </p:sp>
    </p:spTree>
    <p:extLst>
      <p:ext uri="{BB962C8B-B14F-4D97-AF65-F5344CB8AC3E}">
        <p14:creationId xmlns:p14="http://schemas.microsoft.com/office/powerpoint/2010/main" val="360276384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5BD76-0882-D4FF-6D44-102C87CA8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9CAE1-141A-645F-624B-F7524B38F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200150"/>
            <a:ext cx="7543801" cy="394335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LLM performance depends 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Model size: the number of parameters not counting embeddings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Dataset size: the amount of training data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Compute: Amount of compute (in FLOPS 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improve a model by adding  parameters (more layers, wider contexts), more data, or training for more iterations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performance of a large language model (the loss) scales as a power-law with each of these three</a:t>
            </a:r>
          </a:p>
          <a:p>
            <a:endParaRPr lang="en-US" sz="270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98E04A-D288-4DE8-9420-0E1E1C35C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0AAB0F-DAD9-4AF6-9AE1-144FB368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0393C2E-B666-4702-A883-84AB6CF1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48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1A41-FB7F-5E93-D622-E27A0788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DE2DD-02FE-9076-ADAC-D92E37DAB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971550"/>
            <a:ext cx="7543801" cy="3657600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Loss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as a function of # parameters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dataset size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compute budget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 (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if other two are held constant)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DE256-EF63-DEC8-9E11-A51C9149C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1" y="1428751"/>
            <a:ext cx="2741510" cy="2964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2D403-3176-82DF-CF2D-DEF71BE87826}"/>
              </a:ext>
            </a:extLst>
          </p:cNvPr>
          <p:cNvSpPr txBox="1"/>
          <p:nvPr/>
        </p:nvSpPr>
        <p:spPr>
          <a:xfrm>
            <a:off x="671537" y="4446649"/>
            <a:ext cx="8142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Scaling laws can be used early in training to predict what the loss would be if we were to add more data or increase model size. </a:t>
            </a:r>
          </a:p>
          <a:p>
            <a:endParaRPr lang="en-US" sz="1800" dirty="0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8225AD7-7920-4081-A29C-C3F4AFA6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06322161-058A-40F0-8609-48C7CFA4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BA7B32FA-E35C-4E79-A0D2-B2BECCE3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59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92B6B-D789-8AB9-D24C-E6B033524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non-embedding parameters 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BBD82-89A6-8B24-69D0-B0A7BC43F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EFFED-5447-FDAE-28E6-E94C25F5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26862"/>
            <a:ext cx="4978659" cy="1604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7CC90-58B5-FFD8-1598-E2FF6047E7EF}"/>
              </a:ext>
            </a:extLst>
          </p:cNvPr>
          <p:cNvSpPr txBox="1"/>
          <p:nvPr/>
        </p:nvSpPr>
        <p:spPr>
          <a:xfrm>
            <a:off x="822960" y="3821236"/>
            <a:ext cx="768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Thus GPT-3, with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= 96 layers and dimensionality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= 12288, has 12 × 96 × 122882 ≈ 175 billion parameters. 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E8DA788A-F02E-4F22-890D-9C259C298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0174B150-FD9C-4450-AA92-0B8F27316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73D23EC-EF60-4124-B3A4-4F13CDB67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76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BE7C-D3C6-CF49-B362-1A98D478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94" y="-117479"/>
            <a:ext cx="7543800" cy="680397"/>
          </a:xfrm>
        </p:spPr>
        <p:txBody>
          <a:bodyPr/>
          <a:lstStyle/>
          <a:p>
            <a:r>
              <a:rPr lang="en-US" dirty="0"/>
              <a:t>KV Cache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A54DA6A-B9F7-41A4-014A-855FF6249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200150"/>
            <a:ext cx="7920986" cy="34290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training, we can compute attention very efficiently in parallel: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not at inference! We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generate the next tokens </a:t>
            </a: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one at a time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 new token x, need to multiply by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W</a:t>
            </a:r>
            <a:r>
              <a:rPr lang="en-US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W</a:t>
            </a:r>
            <a:r>
              <a:rPr lang="en-US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get query, key, values</a:t>
            </a: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But don't want to </a:t>
            </a: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recompute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key and value vectors for all the </a:t>
            </a:r>
            <a: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prior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tokens x</a:t>
            </a:r>
            <a:r>
              <a:rPr lang="en-US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i="1" baseline="-25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Instead,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store key and value vectors in memory in the </a:t>
            </a:r>
            <a: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KV cache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then we can just grab them from the cache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6048F3-EA22-F57F-2078-BD06DF704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543050"/>
            <a:ext cx="2878138" cy="700088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9320178-4B16-4A84-9B7D-DC37FB3D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69B9A2F-D9B7-4650-827A-0C57B17A5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5EAFA00-B8DC-43E3-8703-5A00138A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63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BE7C-D3C6-CF49-B362-1A98D478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94" y="-117479"/>
            <a:ext cx="7543800" cy="680397"/>
          </a:xfrm>
        </p:spPr>
        <p:txBody>
          <a:bodyPr/>
          <a:lstStyle/>
          <a:p>
            <a:r>
              <a:rPr lang="en-US" dirty="0"/>
              <a:t>KV Cache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523569-C0DA-6C8E-708B-6855A08CA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0868" y="2900644"/>
            <a:ext cx="6800850" cy="215924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1A43B-EE1A-D8E4-2F1F-A00B9C49B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593" y="562918"/>
            <a:ext cx="800766" cy="2070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1A55C-0DCC-1D45-8818-6948A6051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443" y="562918"/>
            <a:ext cx="806999" cy="2087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2AC67-2762-355B-6D5D-03B88FF14C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42"/>
          <a:stretch/>
        </p:blipFill>
        <p:spPr>
          <a:xfrm>
            <a:off x="1090307" y="448597"/>
            <a:ext cx="4602561" cy="2159243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0279F6C-81C1-49CD-84E8-E26150677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E8A8C35C-16B4-49CD-B3E6-7E6DA28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9952BFA-78C6-4EEB-9888-AF6533D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2B6A7F-A44C-49C7-BF0E-0935FBCE0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Parameter-Efficient Finetuning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52458-541B-5F13-D719-603A8C951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200150"/>
            <a:ext cx="7543801" cy="394335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Adapting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a new domain by c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ontinued pretraining (finetuning) is a problem with huge LLMs.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normous numbers of parameters to train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ach pass of batch gradient descent has to backpropagate through many many huge layers.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xpensive in processing power, in memory, and in time.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Instead, </a:t>
            </a: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parameter-efficient fine tuning </a:t>
            </a:r>
            <a: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(PEFT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fficiently select a subset of parameters to update when finetuning.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E.g., freeze some of the parameters (don’t change them),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only update some a few parameters. 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54451C0-BD83-425B-86A7-74D302AFC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5A42CBD-DF10-4AD1-A8D7-A565510EC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D188211-9F0C-43F9-A17B-F58064272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9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FDE4-36DC-6389-0BE3-C5018C96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(Low-Rank Adaptation)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C6A0-EA1A-B336-CF30-AF46D9ED3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Trransformers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have many dense matrix multiply layers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Like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layers in attention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Instead of updating these layers during finetuning, 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Freeze these layers </a:t>
            </a:r>
          </a:p>
          <a:p>
            <a:pPr marL="726259" lvl="1" indent="-428625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Update a low-rank approximation with fewer parameters. </a:t>
            </a:r>
          </a:p>
          <a:p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6E93943-7F5D-4591-AC9B-D8DD485F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B1AF87-1BF0-4991-9A4F-7724F4094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28D56B-580F-4943-A1EA-74E831EC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5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4781-D84A-BC73-A841-F7BE685A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893DF-5229-F004-39C2-935F8D85F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Even through pretrained only to predict words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Learn a lot of useful language knowledge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Since training on a </a:t>
            </a:r>
            <a:r>
              <a:rPr lang="en-US" sz="2700" b="1" dirty="0"/>
              <a:t>lot</a:t>
            </a:r>
            <a:r>
              <a:rPr lang="en-US" sz="2700" dirty="0"/>
              <a:t> of text</a:t>
            </a:r>
            <a:endParaRPr lang="en-US" dirty="0"/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97D1DB-E8AD-4D41-9703-795E1202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D47058-5F35-41B2-8C61-77FB6EE8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D26078-BCA5-47BD-B3A3-350CDFE0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7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650D-27DE-DD55-08EA-AE0394F51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72644-F286-78CE-0456-EFE12FAFE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971550"/>
            <a:ext cx="7543801" cy="3657600"/>
          </a:xfrm>
        </p:spPr>
        <p:txBody>
          <a:bodyPr>
            <a:normAutofit fontScale="77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Consider a 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matrix W </a:t>
            </a: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(shape [</a:t>
            </a:r>
            <a:r>
              <a:rPr lang="en-US" sz="2250" i="1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US" sz="225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])  that needs to be updated during finetuning via gradient descent. </a:t>
            </a:r>
          </a:p>
          <a:p>
            <a:pPr marL="554809" lvl="1" indent="-257175"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Normally updates are ∆W  (shape [</a:t>
            </a:r>
            <a:r>
              <a:rPr lang="en-US" sz="1950" i="1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US" sz="195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])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250" dirty="0" err="1">
                <a:latin typeface="Calibri" panose="020F0502020204030204" pitchFamily="34" charset="0"/>
                <a:cs typeface="Calibri" panose="020F0502020204030204" pitchFamily="34" charset="0"/>
              </a:rPr>
              <a:t>LoRA</a:t>
            </a: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, we freeze W and update instead a low-rank decomposition of W:</a:t>
            </a:r>
          </a:p>
          <a:p>
            <a:pPr marL="554809" lvl="1" indent="-257175"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A of shape [</a:t>
            </a:r>
            <a:r>
              <a:rPr lang="en-US" sz="1950" i="1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950" dirty="0" err="1"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en-US" sz="1950" i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], </a:t>
            </a:r>
          </a:p>
          <a:p>
            <a:pPr marL="554809" lvl="1" indent="-257175"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B of shape [</a:t>
            </a:r>
            <a:r>
              <a:rPr lang="en-US" sz="1950" i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950" dirty="0" err="1"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en-US" sz="1950" i="1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950" i="1" dirty="0">
                <a:latin typeface="Calibri" panose="020F0502020204030204" pitchFamily="34" charset="0"/>
                <a:cs typeface="Calibri" panose="020F0502020204030204" pitchFamily="34" charset="0"/>
              </a:rPr>
              <a:t>], </a:t>
            </a: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r is very small  (like 1 or 2)</a:t>
            </a:r>
          </a:p>
          <a:p>
            <a:pPr marL="554809" lvl="1" indent="-257175"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That is, during  finetuning we update A and B instead of W. </a:t>
            </a:r>
          </a:p>
          <a:p>
            <a:pPr marL="554809" lvl="1" indent="-257175"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Replace W + ∆W with W + BA. </a:t>
            </a:r>
          </a:p>
          <a:p>
            <a:endParaRPr lang="en-US" sz="22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Forward pass: instead of </a:t>
            </a:r>
          </a:p>
          <a:p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 				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dirty="0" err="1">
                <a:latin typeface="Calibri" panose="020F0502020204030204" pitchFamily="34" charset="0"/>
                <a:cs typeface="Calibri" panose="020F0502020204030204" pitchFamily="34" charset="0"/>
              </a:rPr>
              <a:t>xW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  <a:p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dirty="0" err="1">
                <a:latin typeface="Calibri" panose="020F0502020204030204" pitchFamily="34" charset="0"/>
                <a:cs typeface="Calibri" panose="020F0502020204030204" pitchFamily="34" charset="0"/>
              </a:rPr>
              <a:t>xW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dirty="0" err="1">
                <a:latin typeface="Calibri" panose="020F0502020204030204" pitchFamily="34" charset="0"/>
                <a:cs typeface="Calibri" panose="020F0502020204030204" pitchFamily="34" charset="0"/>
              </a:rPr>
              <a:t>xAB</a:t>
            </a:r>
            <a:r>
              <a:rPr lang="en-US" sz="22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05E0BF-F155-42E9-A1EE-48E46336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412673-AA27-4C97-9FE8-A6A80027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014269-AEA9-4CEE-8F2A-C39F1DF1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978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A1559-0495-6494-C8C4-F9839C62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CBE97-5097-2FE6-0C0F-B5393BC5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451" y="224379"/>
            <a:ext cx="5242253" cy="479693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53E86C-6C9D-56A9-EDD5-21BDA68CB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711596-A21F-4D93-AE6C-4A4CAFA7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C4A071A-A505-4649-9629-FB4E0411B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63B2F3-9553-4D12-B195-827F6B4D6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86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Large Language Models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Times" charset="0"/>
              <a:buNone/>
            </a:pPr>
            <a:r>
              <a:rPr lang="en-US" sz="30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Harms of Large Language Models</a:t>
            </a:r>
          </a:p>
        </p:txBody>
      </p:sp>
    </p:spTree>
    <p:extLst>
      <p:ext uri="{BB962C8B-B14F-4D97-AF65-F5344CB8AC3E}">
        <p14:creationId xmlns:p14="http://schemas.microsoft.com/office/powerpoint/2010/main" val="29263372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12D-A118-5079-D10E-E43439FE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Hallucination</a:t>
            </a:r>
          </a:p>
        </p:txBody>
      </p:sp>
      <p:pic>
        <p:nvPicPr>
          <p:cNvPr id="5" name="Content Placeholder 4" descr="A close up of a text&#10;&#10;Description automatically generated">
            <a:extLst>
              <a:ext uri="{FF2B5EF4-FFF2-40B4-BE49-F238E27FC236}">
                <a16:creationId xmlns:a16="http://schemas.microsoft.com/office/drawing/2014/main" id="{EB06725F-5586-D596-95DC-0BAF28BD5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0" y="179596"/>
            <a:ext cx="4695849" cy="823685"/>
          </a:xfrm>
        </p:spPr>
      </p:pic>
      <p:pic>
        <p:nvPicPr>
          <p:cNvPr id="8" name="Picture 7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7AF6D51A-D222-ED8F-745E-40F970E1D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210" y="1422082"/>
            <a:ext cx="5829300" cy="1577231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47879F5-BE7A-F7AA-50E2-0961C1206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52" y="3371850"/>
            <a:ext cx="8393447" cy="1146549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331C5D6-A4CC-4674-BC37-63E67B6F8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41A1D20-FA3D-462F-9169-02EF6E36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EBB2E4-388A-45C5-8E31-39E70F8C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049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12D-A118-5079-D10E-E43439FE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</a:t>
            </a:r>
          </a:p>
        </p:txBody>
      </p:sp>
      <p:pic>
        <p:nvPicPr>
          <p:cNvPr id="9" name="Content Placeholder 8" descr="A close-up of a building&#10;&#10;Description automatically generated">
            <a:extLst>
              <a:ext uri="{FF2B5EF4-FFF2-40B4-BE49-F238E27FC236}">
                <a16:creationId xmlns:a16="http://schemas.microsoft.com/office/drawing/2014/main" id="{C82B27BD-3C16-08FD-B295-69BA99532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4778" y="3166322"/>
            <a:ext cx="3852448" cy="186484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B7AE9-F06C-E943-EE9B-D0EB3C34E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51" y="1614254"/>
            <a:ext cx="6301253" cy="714872"/>
          </a:xfrm>
          <a:prstGeom prst="rect">
            <a:avLst/>
          </a:prstGeom>
        </p:spPr>
      </p:pic>
      <p:pic>
        <p:nvPicPr>
          <p:cNvPr id="7" name="Picture 6" descr="A collage of a person's face&#10;&#10;Description automatically generated">
            <a:extLst>
              <a:ext uri="{FF2B5EF4-FFF2-40B4-BE49-F238E27FC236}">
                <a16:creationId xmlns:a16="http://schemas.microsoft.com/office/drawing/2014/main" id="{EBC4D418-B0B6-E46E-B226-840CD2FB4A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5" t="49260" r="244" b="244"/>
          <a:stretch/>
        </p:blipFill>
        <p:spPr>
          <a:xfrm>
            <a:off x="4217092" y="217363"/>
            <a:ext cx="2999309" cy="103262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E6925C0-AD38-6E39-D769-516787A79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" y="2732510"/>
            <a:ext cx="5829300" cy="1514217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2652E2B-0529-4D18-A6C2-62083AEBD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581B784-43B2-4A12-A7A6-97FF97E4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2CB0EF1-0D95-44B6-802A-EDB0FB2E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203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12D-A118-5079-D10E-E43439FE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</a:t>
            </a:r>
          </a:p>
        </p:txBody>
      </p:sp>
      <p:pic>
        <p:nvPicPr>
          <p:cNvPr id="5" name="Content Placeholder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E8E9753-987C-2FCB-0294-3AC396668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223" y="1622466"/>
            <a:ext cx="8095153" cy="1292184"/>
          </a:xfr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70C1BBF-28F8-4583-B733-7C8029F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EF5B1FE-B1DF-440B-A335-2555F5C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BB2CC9-2400-42D4-8410-1E9289FF2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785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12D-A118-5079-D10E-E43439FE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Toxicity and Abuse</a:t>
            </a:r>
          </a:p>
        </p:txBody>
      </p:sp>
      <p:pic>
        <p:nvPicPr>
          <p:cNvPr id="5" name="Content Placeholder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2340CA4-68A6-00AE-2DBE-C92CE23F1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0" y="3086100"/>
            <a:ext cx="7258050" cy="13906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704D4-A2D7-DA43-B9D3-4F441BE90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5" y="1543679"/>
            <a:ext cx="7850986" cy="443871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0E9319D-2DA3-4314-AF14-0FB4E0DE4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C2C26BB-3A26-4DCD-AE9F-B5D455C7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970831-3F2C-434B-A2E3-05F6BF934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80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12D-A118-5079-D10E-E43439FE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Misinformation</a:t>
            </a:r>
          </a:p>
        </p:txBody>
      </p:sp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5F48AA0-1F08-5BD0-239A-E4D69C2D1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597666"/>
            <a:ext cx="7489825" cy="1500188"/>
          </a:xfr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6551040-CE49-4E9A-B626-F14FDDFDC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639FE91-B9B8-4867-99BC-AE54A19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0DEEE5-A90B-4343-8C67-A4B3982F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134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Thanks for Your Attention!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60C4DEC-DEDD-4394-B752-3EFE3922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7C2013D-82C3-4859-97D6-408B8FE55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</p:spTree>
    <p:extLst>
      <p:ext uri="{BB962C8B-B14F-4D97-AF65-F5344CB8AC3E}">
        <p14:creationId xmlns:p14="http://schemas.microsoft.com/office/powerpoint/2010/main" val="85103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9E112-7E49-BE15-2626-45D5F112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architectures for large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F1146-912F-376B-1180-2D9E612D4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821627"/>
            <a:ext cx="8096250" cy="2493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Decoders</a:t>
            </a:r>
            <a:r>
              <a:rPr lang="en-US" sz="3000" dirty="0"/>
              <a:t>		</a:t>
            </a:r>
            <a:r>
              <a:rPr lang="en-US" sz="3000" b="1" dirty="0"/>
              <a:t>Encoders</a:t>
            </a:r>
            <a:r>
              <a:rPr lang="en-US" sz="3000" dirty="0"/>
              <a:t>	   </a:t>
            </a:r>
            <a:r>
              <a:rPr lang="en-US" sz="3000" b="1" dirty="0"/>
              <a:t>Encoder-decoders</a:t>
            </a:r>
          </a:p>
          <a:p>
            <a:pPr marL="0" indent="0">
              <a:buNone/>
            </a:pPr>
            <a:r>
              <a:rPr lang="en-US" sz="3000" dirty="0"/>
              <a:t>GPT, Claude,	BERT family,   Flan-T5, Whisper</a:t>
            </a:r>
          </a:p>
          <a:p>
            <a:pPr marL="0" indent="0">
              <a:buNone/>
            </a:pPr>
            <a:r>
              <a:rPr lang="en-US" sz="3000" dirty="0"/>
              <a:t>Llama		</a:t>
            </a:r>
            <a:r>
              <a:rPr lang="en-US" sz="3000" dirty="0" err="1"/>
              <a:t>HuBERT</a:t>
            </a:r>
            <a:endParaRPr lang="en-US" sz="3000" dirty="0"/>
          </a:p>
          <a:p>
            <a:pPr marL="0" indent="0">
              <a:buNone/>
            </a:pPr>
            <a:r>
              <a:rPr lang="en-US" sz="3000" dirty="0" err="1"/>
              <a:t>Mixtral</a:t>
            </a: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41C05-CFAC-A1FC-BBB9-25B25F85C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575" y="1425687"/>
            <a:ext cx="1710755" cy="1170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891C2-2E16-3574-C737-E5818218D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898311"/>
            <a:ext cx="2006600" cy="1697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B4CFE4-4646-69A9-1D02-088FA40F0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08" y="1490001"/>
            <a:ext cx="1685029" cy="1106202"/>
          </a:xfrm>
          <a:prstGeom prst="rect">
            <a:avLst/>
          </a:prstGeom>
        </p:spPr>
      </p:pic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7549A6A-5804-4331-A0C6-13432FE0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C4B1541-CDF9-4872-B227-25919DF8F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4D9AA9B-2FBB-4A2D-A5C0-9B8AEB06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2403-60E0-938B-EFA7-FE1E5865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2FF90-DCEE-A339-1DF0-243E14A1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700" dirty="0"/>
              <a:t>Many varieties!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700" dirty="0"/>
              <a:t>Popular: Masked Language Models (MLMs)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700" dirty="0"/>
              <a:t>BERT family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700" dirty="0"/>
              <a:t>Trained by predicting words from surrounding words on both sides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700" dirty="0"/>
              <a:t>Are usually </a:t>
            </a:r>
            <a:r>
              <a:rPr lang="en-US" sz="2700" b="1" dirty="0"/>
              <a:t>finetuned </a:t>
            </a:r>
            <a:r>
              <a:rPr lang="en-US" sz="2700" dirty="0"/>
              <a:t>(trained on supervised data) for classification tasks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242C4-59DF-DFC6-9656-CFD4C6A8B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14867"/>
            <a:ext cx="1710755" cy="1170516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ED8FFE-4F1E-4B45-BA23-DDF92E1EE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DA41C05-0055-4A7A-B087-DCAA02E7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963D38B-1BF6-4B6E-972E-887D6720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33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2403-60E0-938B-EFA7-FE1E5865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2FF90-DCEE-A339-1DF0-243E14A16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4" y="1817594"/>
            <a:ext cx="7543801" cy="281155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700" dirty="0"/>
              <a:t>Trained to map from one sequence to another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700" dirty="0"/>
              <a:t>Very popular for:</a:t>
            </a:r>
          </a:p>
          <a:p>
            <a:pPr marL="640534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machine translation (map from one language to another)</a:t>
            </a:r>
          </a:p>
          <a:p>
            <a:pPr marL="640534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speech recognition (map from acoustics to words)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8E96C-0E43-0217-5C68-E17661BE2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68901"/>
            <a:ext cx="2006600" cy="1697892"/>
          </a:xfrm>
          <a:prstGeom prst="rect">
            <a:avLst/>
          </a:prstGeom>
        </p:spPr>
      </p:pic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79E6485-D578-4A3B-8BF6-0EDDA0E9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NLP &amp; TM, Spring 2025</a:t>
            </a:r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80D1DC7-2C9A-4B12-8E3E-1CAAA670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NTUT CSIE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07E07AC-2371-441D-AA11-D79D9EB4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847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NLP-jurafsky">
  <a:themeElements>
    <a:clrScheme name="NLP Class">
      <a:dk1>
        <a:sysClr val="windowText" lastClr="000000"/>
      </a:dk1>
      <a:lt1>
        <a:sysClr val="window" lastClr="FFFFFF"/>
      </a:lt1>
      <a:dk2>
        <a:srgbClr val="605435"/>
      </a:dk2>
      <a:lt2>
        <a:srgbClr val="E7D19A"/>
      </a:lt2>
      <a:accent1>
        <a:srgbClr val="A4001D"/>
      </a:accent1>
      <a:accent2>
        <a:srgbClr val="2584BB"/>
      </a:accent2>
      <a:accent3>
        <a:srgbClr val="BB57BE"/>
      </a:accent3>
      <a:accent4>
        <a:srgbClr val="78AC35"/>
      </a:accent4>
      <a:accent5>
        <a:srgbClr val="35ACA2"/>
      </a:accent5>
      <a:accent6>
        <a:srgbClr val="FF8700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lnDef>
  </a:objectDefaults>
  <a:extraClrSchemeLst>
    <a:extraClrScheme>
      <a:clrScheme name="nlp-lucida-sc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22419</TotalTime>
  <Words>3447</Words>
  <Application>Microsoft Office PowerPoint</Application>
  <PresentationFormat>如螢幕大小 (16:9)</PresentationFormat>
  <Paragraphs>538</Paragraphs>
  <Slides>68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68</vt:i4>
      </vt:variant>
    </vt:vector>
  </HeadingPairs>
  <TitlesOfParts>
    <vt:vector size="82" baseType="lpstr">
      <vt:lpstr>CMR10</vt:lpstr>
      <vt:lpstr>Monaco</vt:lpstr>
      <vt:lpstr>NimbusRomNo9L</vt:lpstr>
      <vt:lpstr>StandardSymL</vt:lpstr>
      <vt:lpstr>Arial</vt:lpstr>
      <vt:lpstr>Calibri</vt:lpstr>
      <vt:lpstr>Calibri Light</vt:lpstr>
      <vt:lpstr>Courier New</vt:lpstr>
      <vt:lpstr>Lucida Sans</vt:lpstr>
      <vt:lpstr>Tahoma</vt:lpstr>
      <vt:lpstr>Times</vt:lpstr>
      <vt:lpstr>Times New Roman</vt:lpstr>
      <vt:lpstr>Retrospect</vt:lpstr>
      <vt:lpstr>NLP-jurafsky</vt:lpstr>
      <vt:lpstr>Large Language Models</vt:lpstr>
      <vt:lpstr>Reference</vt:lpstr>
      <vt:lpstr>Outline</vt:lpstr>
      <vt:lpstr>Large Language Models</vt:lpstr>
      <vt:lpstr>Language models</vt:lpstr>
      <vt:lpstr>Large language models</vt:lpstr>
      <vt:lpstr>Three architectures for large language models</vt:lpstr>
      <vt:lpstr>Encoders</vt:lpstr>
      <vt:lpstr>Encoder-Decoders</vt:lpstr>
      <vt:lpstr>Large Language Models</vt:lpstr>
      <vt:lpstr>Big idea</vt:lpstr>
      <vt:lpstr>This lecture: decoder-only models</vt:lpstr>
      <vt:lpstr>Conditional Generation: Generating text conditioned on previous text!</vt:lpstr>
      <vt:lpstr>Many practical NLP tasks can be cast as word prediction!</vt:lpstr>
      <vt:lpstr>Framing lots of tasks as conditional generation</vt:lpstr>
      <vt:lpstr>Summarization</vt:lpstr>
      <vt:lpstr>LLMs for summarization (using  tl;dr)</vt:lpstr>
      <vt:lpstr>Large Language Models</vt:lpstr>
      <vt:lpstr>Decoding and Sampling</vt:lpstr>
      <vt:lpstr>Random sampling</vt:lpstr>
      <vt:lpstr>Random sampling doesn't work very well</vt:lpstr>
      <vt:lpstr>Factors in word sampling: quality and diversity</vt:lpstr>
      <vt:lpstr>Top-k sampling:</vt:lpstr>
      <vt:lpstr>Top-p sampling (= nucleus sampling)</vt:lpstr>
      <vt:lpstr>Temperature sampling</vt:lpstr>
      <vt:lpstr>Temperature sampling</vt:lpstr>
      <vt:lpstr>Temperature sampling</vt:lpstr>
      <vt:lpstr>Large Language Models</vt:lpstr>
      <vt:lpstr>Pretraining</vt:lpstr>
      <vt:lpstr>Self-supervised training algorithm</vt:lpstr>
      <vt:lpstr>Intuition of language model training: loss</vt:lpstr>
      <vt:lpstr>Cross-entropy loss for language modeling</vt:lpstr>
      <vt:lpstr>Teacher forcing</vt:lpstr>
      <vt:lpstr>Training a transformer language model</vt:lpstr>
      <vt:lpstr>Large Language Models</vt:lpstr>
      <vt:lpstr>LLMs are mainly trained on the web</vt:lpstr>
      <vt:lpstr>The Pile: a pretraining corpus</vt:lpstr>
      <vt:lpstr>Filtering for quality and safety</vt:lpstr>
      <vt:lpstr>What does a model learn from pretraining?</vt:lpstr>
      <vt:lpstr>Big idea</vt:lpstr>
      <vt:lpstr>But there are problems with scraping from the web</vt:lpstr>
      <vt:lpstr>Large Language Models</vt:lpstr>
      <vt:lpstr>Finetuning for adaptation to new domains</vt:lpstr>
      <vt:lpstr>Finetuning</vt:lpstr>
      <vt:lpstr>"Finetuning" means 4 different things</vt:lpstr>
      <vt:lpstr>1. Finetuning as "continued pretraining" on new data</vt:lpstr>
      <vt:lpstr>Large Language Models</vt:lpstr>
      <vt:lpstr>Perplexity</vt:lpstr>
      <vt:lpstr>Why perplexity instead of raw probability of the test set?</vt:lpstr>
      <vt:lpstr>Perplexity</vt:lpstr>
      <vt:lpstr>Many other factors that we evaluate, like:</vt:lpstr>
      <vt:lpstr>Large Language Models</vt:lpstr>
      <vt:lpstr>Scaling Laws</vt:lpstr>
      <vt:lpstr>Scaling Laws</vt:lpstr>
      <vt:lpstr>Number of non-embedding parameters N</vt:lpstr>
      <vt:lpstr>KV Cache</vt:lpstr>
      <vt:lpstr>KV Cache</vt:lpstr>
      <vt:lpstr>Parameter-Efficient Finetuning</vt:lpstr>
      <vt:lpstr>LoRA (Low-Rank Adaptation)</vt:lpstr>
      <vt:lpstr>LoRA</vt:lpstr>
      <vt:lpstr>LoRA</vt:lpstr>
      <vt:lpstr>Large Language Models</vt:lpstr>
      <vt:lpstr>Hallucination</vt:lpstr>
      <vt:lpstr>Copyright</vt:lpstr>
      <vt:lpstr>Privacy</vt:lpstr>
      <vt:lpstr>Toxicity and Abuse</vt:lpstr>
      <vt:lpstr>Misinformation</vt:lpstr>
      <vt:lpstr>Thanks for Your Attention!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</dc:title>
  <dc:creator>Christopher Manning</dc:creator>
  <cp:lastModifiedBy>Chris Wang</cp:lastModifiedBy>
  <cp:revision>215</cp:revision>
  <cp:lastPrinted>2024-01-22T06:52:09Z</cp:lastPrinted>
  <dcterms:created xsi:type="dcterms:W3CDTF">2010-04-19T15:31:24Z</dcterms:created>
  <dcterms:modified xsi:type="dcterms:W3CDTF">2025-05-05T08:08:37Z</dcterms:modified>
</cp:coreProperties>
</file>