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1568" r:id="rId2"/>
    <p:sldId id="1559" r:id="rId3"/>
    <p:sldId id="1333" r:id="rId4"/>
    <p:sldId id="1335" r:id="rId5"/>
    <p:sldId id="1555" r:id="rId6"/>
    <p:sldId id="1558" r:id="rId7"/>
    <p:sldId id="1919" r:id="rId8"/>
    <p:sldId id="1340" r:id="rId9"/>
    <p:sldId id="1411" r:id="rId10"/>
    <p:sldId id="1416" r:id="rId11"/>
    <p:sldId id="1920" r:id="rId12"/>
    <p:sldId id="1348" r:id="rId13"/>
    <p:sldId id="1351" r:id="rId14"/>
    <p:sldId id="1353" r:id="rId15"/>
    <p:sldId id="1418" r:id="rId16"/>
    <p:sldId id="1921" r:id="rId17"/>
    <p:sldId id="1427" r:id="rId18"/>
    <p:sldId id="1429" r:id="rId19"/>
    <p:sldId id="1459" r:id="rId20"/>
    <p:sldId id="1922" r:id="rId21"/>
    <p:sldId id="1477" r:id="rId22"/>
    <p:sldId id="1495" r:id="rId23"/>
    <p:sldId id="1496" r:id="rId24"/>
    <p:sldId id="1566" r:id="rId25"/>
    <p:sldId id="1927" r:id="rId26"/>
    <p:sldId id="1498" r:id="rId27"/>
    <p:sldId id="1518" r:id="rId28"/>
    <p:sldId id="1534" r:id="rId29"/>
    <p:sldId id="1925" r:id="rId30"/>
    <p:sldId id="487" r:id="rId31"/>
    <p:sldId id="1928" r:id="rId32"/>
    <p:sldId id="1929" r:id="rId33"/>
    <p:sldId id="1933" r:id="rId34"/>
    <p:sldId id="1930" r:id="rId35"/>
    <p:sldId id="1934" r:id="rId36"/>
    <p:sldId id="1935" r:id="rId37"/>
    <p:sldId id="1926" r:id="rId38"/>
    <p:sldId id="1936" r:id="rId39"/>
    <p:sldId id="1937" r:id="rId40"/>
    <p:sldId id="298" r:id="rId41"/>
    <p:sldId id="303" r:id="rId42"/>
    <p:sldId id="1550" r:id="rId43"/>
    <p:sldId id="1916" r:id="rId44"/>
    <p:sldId id="1458" r:id="rId45"/>
  </p:sldIdLst>
  <p:sldSz cx="12192000" cy="6858000"/>
  <p:notesSz cx="7010400" cy="9296400"/>
  <p:defaultTextStyle>
    <a:defPPr>
      <a:defRPr lang="en-US"/>
    </a:defPPr>
    <a:lvl1pPr marL="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eqing Liu" initials="XL" lastIdx="3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B6BEAE"/>
    <a:srgbClr val="F0CDBC"/>
    <a:srgbClr val="008080"/>
    <a:srgbClr val="0033CC"/>
    <a:srgbClr val="0000CC"/>
    <a:srgbClr val="94A088"/>
    <a:srgbClr val="BD582C"/>
    <a:srgbClr val="E48312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30" autoAdjust="0"/>
    <p:restoredTop sz="93118" autoAdjust="0"/>
  </p:normalViewPr>
  <p:slideViewPr>
    <p:cSldViewPr snapToGrid="0">
      <p:cViewPr varScale="1">
        <p:scale>
          <a:sx n="62" d="100"/>
          <a:sy n="62" d="100"/>
        </p:scale>
        <p:origin x="1000" y="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35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400">
                <a:latin typeface="Helvetica Light"/>
                <a:cs typeface="Helvetica Light"/>
              </a:defRPr>
            </a:pPr>
            <a:r>
              <a:rPr lang="en-US" sz="1400">
                <a:latin typeface="Helvetica Light"/>
                <a:cs typeface="Helvetica Light"/>
              </a:rPr>
              <a:t>term "</a:t>
            </a:r>
            <a:r>
              <a:rPr lang="en-US" sz="1400">
                <a:solidFill>
                  <a:srgbClr val="FF0000"/>
                </a:solidFill>
                <a:latin typeface="Helvetica Light"/>
                <a:cs typeface="Helvetica Light"/>
              </a:rPr>
              <a:t>stock market</a:t>
            </a:r>
            <a:r>
              <a:rPr lang="en-US" sz="1400">
                <a:latin typeface="Helvetica Light"/>
                <a:cs typeface="Helvetica Light"/>
              </a:rPr>
              <a:t>" on Topic Dim</a:t>
            </a:r>
          </a:p>
        </c:rich>
      </c:tx>
      <c:layout>
        <c:manualLayout>
          <c:xMode val="edge"/>
          <c:yMode val="edge"/>
          <c:x val="0.168202099737533"/>
          <c:y val="6.666666666666669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Office PowerPoint]Sheet1'!$B$1</c:f>
              <c:strCache>
                <c:ptCount val="1"/>
                <c:pt idx="0">
                  <c:v>term "stock market" on Topic Dim</c:v>
                </c:pt>
              </c:strCache>
            </c:strRef>
          </c:tx>
          <c:invertIfNegative val="0"/>
          <c:cat>
            <c:strRef>
              <c:f>'[Chart in Microsoft Office PowerPoint]Sheet1'!$A$2:$A$5</c:f>
              <c:strCache>
                <c:ptCount val="4"/>
                <c:pt idx="0">
                  <c:v>Economy</c:v>
                </c:pt>
                <c:pt idx="1">
                  <c:v>Sports</c:v>
                </c:pt>
                <c:pt idx="2">
                  <c:v>Politics</c:v>
                </c:pt>
                <c:pt idx="3">
                  <c:v>Arts</c:v>
                </c:pt>
              </c:strCache>
            </c:strRef>
          </c:cat>
          <c:val>
            <c:numRef>
              <c:f>'[Chart in Microsoft Office PowerPoint]Sheet1'!$B$2:$B$5</c:f>
              <c:numCache>
                <c:formatCode>General</c:formatCode>
                <c:ptCount val="4"/>
                <c:pt idx="0">
                  <c:v>0.67</c:v>
                </c:pt>
                <c:pt idx="1">
                  <c:v>0.05</c:v>
                </c:pt>
                <c:pt idx="2">
                  <c:v>0.12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D7-4190-A862-8F0EC9FE65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56087328"/>
        <c:axId val="-555976992"/>
      </c:barChart>
      <c:catAx>
        <c:axId val="-556087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zh-TW"/>
          </a:p>
        </c:txPr>
        <c:crossAx val="-555976992"/>
        <c:crosses val="autoZero"/>
        <c:auto val="1"/>
        <c:lblAlgn val="ctr"/>
        <c:lblOffset val="100"/>
        <c:noMultiLvlLbl val="0"/>
      </c:catAx>
      <c:valAx>
        <c:axId val="-555976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5560873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400">
                <a:latin typeface="Helvetica Light"/>
                <a:cs typeface="Helvetica Light"/>
              </a:defRPr>
            </a:pPr>
            <a:r>
              <a:rPr lang="en-US" sz="1400" dirty="0">
                <a:latin typeface="Helvetica Light"/>
                <a:cs typeface="Helvetica Light"/>
              </a:rPr>
              <a:t>term "</a:t>
            </a:r>
            <a:r>
              <a:rPr lang="en-US" sz="1400" dirty="0">
                <a:solidFill>
                  <a:srgbClr val="FF0000"/>
                </a:solidFill>
                <a:latin typeface="Helvetica Light"/>
                <a:cs typeface="Helvetica Light"/>
              </a:rPr>
              <a:t>stock market</a:t>
            </a:r>
            <a:r>
              <a:rPr lang="en-US" sz="1400" dirty="0">
                <a:latin typeface="Helvetica Light"/>
                <a:cs typeface="Helvetica Light"/>
              </a:rPr>
              <a:t>" on Location Dim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term "stock market" on Location Dim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China</c:v>
                </c:pt>
                <c:pt idx="1">
                  <c:v>USA</c:v>
                </c:pt>
                <c:pt idx="2">
                  <c:v>Japan</c:v>
                </c:pt>
                <c:pt idx="3">
                  <c:v>German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0.27</c:v>
                </c:pt>
                <c:pt idx="1">
                  <c:v>0.21</c:v>
                </c:pt>
                <c:pt idx="2">
                  <c:v>0.3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CC-4BF8-B538-9B5C5C1556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34572400"/>
        <c:axId val="-556174720"/>
      </c:barChart>
      <c:catAx>
        <c:axId val="-534572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zh-TW"/>
          </a:p>
        </c:txPr>
        <c:crossAx val="-556174720"/>
        <c:crosses val="autoZero"/>
        <c:auto val="1"/>
        <c:lblAlgn val="ctr"/>
        <c:lblOffset val="100"/>
        <c:noMultiLvlLbl val="0"/>
      </c:catAx>
      <c:valAx>
        <c:axId val="-556174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zh-TW"/>
          </a:p>
        </c:txPr>
        <c:crossAx val="-534572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F87AF23C-6CAB-4A6A-B3BC-A88F610E057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A6F8110F-5CB8-4B7A-89C2-96B671E6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02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43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80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94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49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13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22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71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19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56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99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989" indent="-29115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599" indent="-23292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439" indent="-23292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279" indent="-23292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11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95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379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63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42FBE8-A3A2-43F2-B19B-F5FFD64BB8D4}" type="slidenum">
              <a:rPr lang="en-US" altLang="zh-CN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18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arenBoth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labeled documents are given as the supervision source, the standard deviation values of WSTC-CNN and WSTC-HAN are smaller than those of CNN and HAN, respectively. This shows that WSTC can effectively reduce the seed sensitivity and improve the robustness of CNN and HAN models.</a:t>
            </a:r>
          </a:p>
          <a:p>
            <a:pPr marL="232943" indent="-232943">
              <a:buAutoNum type="arabicParenBoth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the supervision source is label surface name or class-related keywords, we can see that WSTC-CNN and WSTC-HAN outperform CNN and HAN, respectively. This demonstrates that pre-training with generated pseudo documents results in a better neural model initialization compared to pre-training with documents that are labeled using either IR with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tf-idf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Topic Modeling. </a:t>
            </a:r>
          </a:p>
          <a:p>
            <a:pPr marL="232943" indent="-232943">
              <a:buAutoNum type="arabicParenBoth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WSTC-CNN and WSTC-HAN always outperform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NoST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-CNN and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NoST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-HAN, respectively. Note that the only difference between WSTC-CNN/WSTC-HAN and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NoST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-CNN/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NoST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-HAN is that the latter two do not include the self-training module. The performance gaps between them thus clearly demonstrate the effectiveness of our self-training module.</a:t>
            </a:r>
            <a:endParaRPr lang="zh-CN" altLang="en-US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fld id="{4D9FE02C-8A5F-4B4E-AE21-43259A14D3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72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212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67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20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56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arenBoth"/>
            </a:pPr>
            <a:endParaRPr lang="zh-CN" altLang="en-US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fld id="{4D9FE02C-8A5F-4B4E-AE21-43259A14D3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70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335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dirty="0" err="1"/>
              <a:t>caseolap</a:t>
            </a:r>
            <a:r>
              <a:rPr lang="en-US" dirty="0"/>
              <a:t> to capture top-10 representative phrases for the cell of 2014-07, Cherkasy and the topic of infrastructure. </a:t>
            </a:r>
          </a:p>
          <a:p>
            <a:r>
              <a:rPr lang="en-US" dirty="0" err="1"/>
              <a:t>Keyphrase</a:t>
            </a:r>
            <a:r>
              <a:rPr lang="en-US" dirty="0"/>
              <a:t> results: …</a:t>
            </a:r>
          </a:p>
          <a:p>
            <a:r>
              <a:rPr lang="en-US" dirty="0"/>
              <a:t>We also extract sentences that cover most of the keywords as summarization for the cell. </a:t>
            </a:r>
          </a:p>
          <a:p>
            <a:r>
              <a:rPr lang="en-US" dirty="0"/>
              <a:t>News images are collected from documents belonging to this cell, and they depict the scene of the plane crash.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/>
          <a:lstStyle/>
          <a:p>
            <a:fld id="{A6F8110F-5CB8-4B7A-89C2-96B671E6053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80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Category representative phrases are generated automatically using the embedding training algorithm </a:t>
            </a:r>
            <a:r>
              <a:rPr lang="en-US" dirty="0" err="1"/>
              <a:t>CatE</a:t>
            </a:r>
            <a:r>
              <a:rPr lang="en-US" dirty="0"/>
              <a:t> introduced in section 2. Briefly, we train the embedding for each topic using three keywords from experts as weak supervision. For example, we have … as keywords for topic political, then we can regularize the semantic space and found words under the topic of political, such as ….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251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989" indent="-29115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599" indent="-23292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439" indent="-23292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279" indent="-23292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11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95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379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63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42FBE8-A3A2-43F2-B19B-F5FFD64BB8D4}" type="slidenum">
              <a:rPr lang="en-US" altLang="zh-CN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858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014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71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742834" indent="-285705" defTabSz="93171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142822" indent="-228564" defTabSz="93171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599950" indent="-228564" defTabSz="93171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2057079" indent="-228564" defTabSz="93171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514207" indent="-228564" defTabSz="93171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2971335" indent="-228564" defTabSz="93171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428465" indent="-228564" defTabSz="93171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885593" indent="-228564" defTabSz="93171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31717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70414-29A7-4AB3-8A19-56C105716171}" type="slidenum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31717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1858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71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742834" indent="-285705" defTabSz="93171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142822" indent="-228564" defTabSz="93171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599950" indent="-228564" defTabSz="93171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2057079" indent="-228564" defTabSz="93171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514207" indent="-228564" defTabSz="93171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2971335" indent="-228564" defTabSz="93171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428465" indent="-228564" defTabSz="93171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885593" indent="-228564" defTabSz="93171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9E270414-29A7-4AB3-8A19-56C105716171}" type="slidenum">
              <a:rPr lang="en-US" altLang="en-US" smtClean="0">
                <a:solidFill>
                  <a:prstClr val="black"/>
                </a:solidFill>
                <a:cs typeface="Arial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3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69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87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63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58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0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61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5935"/>
            <a:ext cx="12192000" cy="6977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1" y="1762662"/>
            <a:ext cx="10058400" cy="252839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1" y="4168737"/>
            <a:ext cx="10058400" cy="1143000"/>
          </a:xfrm>
        </p:spPr>
        <p:txBody>
          <a:bodyPr lIns="91436" rIns="91436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371600"/>
            <a:ext cx="55372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371600"/>
            <a:ext cx="55372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189"/>
            <a:fld id="{F8AEC942-2407-433B-A893-91FC14D7604A}" type="slidenum">
              <a:rPr lang="en-US" altLang="en-US">
                <a:solidFill>
                  <a:srgbClr val="000000"/>
                </a:solidFill>
              </a:rPr>
              <a:pPr defTabSz="45718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55778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2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1700407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b="0" smtClean="0"/>
              <a:pPr/>
              <a:t>‹#›</a:t>
            </a:fld>
            <a:endParaRPr lang="en-US" sz="16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829" r:id="rId3"/>
    <p:sldLayoutId id="2147483910" r:id="rId4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" y="1505415"/>
            <a:ext cx="12191996" cy="2566764"/>
          </a:xfrm>
        </p:spPr>
        <p:txBody>
          <a:bodyPr>
            <a:noAutofit/>
          </a:bodyPr>
          <a:lstStyle/>
          <a:p>
            <a:pPr algn="ctr" fontAlgn="base"/>
            <a:r>
              <a:rPr lang="en-US" sz="6000" b="1" dirty="0">
                <a:effectLst/>
              </a:rPr>
              <a:t>From Unstructured Text to </a:t>
            </a:r>
            <a:r>
              <a:rPr lang="en-US" sz="6000" b="1" dirty="0" err="1">
                <a:effectLst/>
              </a:rPr>
              <a:t>TextCube</a:t>
            </a:r>
            <a:r>
              <a:rPr lang="en-US" sz="6000" b="1" dirty="0">
                <a:effectLst/>
              </a:rPr>
              <a:t>: Automated Construction and Multidimensional Exploration</a:t>
            </a:r>
            <a:endParaRPr lang="en-US" sz="6000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283502"/>
            <a:ext cx="10477500" cy="2209377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err="1">
                <a:latin typeface="Arial Rounded MT Bold" panose="020F0704030504030204" pitchFamily="34" charset="0"/>
              </a:rPr>
              <a:t>Jiawei</a:t>
            </a:r>
            <a:r>
              <a:rPr lang="en-US" sz="3000" dirty="0">
                <a:latin typeface="Arial Rounded MT Bold" panose="020F0704030504030204" pitchFamily="34" charset="0"/>
              </a:rPr>
              <a:t> Han</a:t>
            </a:r>
          </a:p>
          <a:p>
            <a:r>
              <a:rPr lang="en-US" sz="3000" dirty="0">
                <a:latin typeface="Arial Rounded MT Bold" panose="020F0704030504030204" pitchFamily="34" charset="0"/>
              </a:rPr>
              <a:t>Computer Science</a:t>
            </a:r>
          </a:p>
          <a:p>
            <a:r>
              <a:rPr lang="en-US" sz="3000" dirty="0">
                <a:latin typeface="Arial Rounded MT Bold" panose="020F0704030504030204" pitchFamily="34" charset="0"/>
              </a:rPr>
              <a:t>University of Illinois at Urbana-Champaign</a:t>
            </a:r>
          </a:p>
          <a:p>
            <a:endParaRPr lang="en-US" sz="3000" dirty="0">
              <a:latin typeface="Arial Rounded MT Bold" panose="020F0704030504030204" pitchFamily="34" charset="0"/>
            </a:endParaRPr>
          </a:p>
          <a:p>
            <a:fld id="{19624DE1-369F-2D48-9F6C-7217D1AB5776}" type="datetime4">
              <a:rPr lang="en-US" sz="3000" smtClean="0">
                <a:latin typeface="Arial Rounded MT Bold" panose="020F0704030504030204" pitchFamily="34" charset="0"/>
              </a:rPr>
              <a:t>May 13,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" y="6492879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867"/>
            <a:ext cx="11887200" cy="673979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 and Performance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317" y="1187815"/>
            <a:ext cx="3730028" cy="474579"/>
          </a:xfrm>
        </p:spPr>
        <p:txBody>
          <a:bodyPr/>
          <a:lstStyle/>
          <a:p>
            <a:r>
              <a:rPr lang="en-US" dirty="0"/>
              <a:t>Datasets: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21" y="1662394"/>
            <a:ext cx="6251072" cy="1688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47" y="4991448"/>
            <a:ext cx="11642756" cy="1880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692" y="1180573"/>
            <a:ext cx="5727826" cy="375916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32233" y="3302733"/>
            <a:ext cx="5750459" cy="1644248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341313" indent="-3413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3730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300031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905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7463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Comparing methods</a:t>
            </a:r>
          </a:p>
          <a:p>
            <a:pPr lvl="1"/>
            <a:r>
              <a:rPr lang="en-US" dirty="0" err="1"/>
              <a:t>SegPhrase</a:t>
            </a:r>
            <a:r>
              <a:rPr lang="en-US" dirty="0"/>
              <a:t>/</a:t>
            </a:r>
            <a:r>
              <a:rPr lang="en-US" dirty="0" err="1"/>
              <a:t>WrapSegPhrase</a:t>
            </a:r>
            <a:r>
              <a:rPr lang="en-US" dirty="0"/>
              <a:t> (encoding preprocessing for handling non-English)</a:t>
            </a:r>
          </a:p>
          <a:p>
            <a:pPr lvl="1"/>
            <a:r>
              <a:rPr lang="en-US" dirty="0"/>
              <a:t>TF-IDF/</a:t>
            </a:r>
            <a:r>
              <a:rPr lang="en-US" dirty="0" err="1"/>
              <a:t>TextRank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16924" y="1203044"/>
            <a:ext cx="2349719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Phrase Mining Results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930017" y="1325303"/>
            <a:ext cx="389300" cy="1923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95" y="1161719"/>
            <a:ext cx="10937009" cy="5288002"/>
          </a:xfrm>
        </p:spPr>
        <p:txBody>
          <a:bodyPr/>
          <a:lstStyle/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On the Power of Multi-Dimensional Text Cubes</a:t>
            </a:r>
            <a:endParaRPr lang="en-US" sz="2400" dirty="0"/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Automated Mining of Semantic Structures from Massive Text Data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Phrase Mining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Entity/Relation Recognition and Typing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Meta Pattern-Directed Structure Discovery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Automated Construction of Multidimensional Text Cubes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Multifaceted Taxonomy Mining</a:t>
            </a:r>
          </a:p>
          <a:p>
            <a:pPr lvl="1" defTabSz="1219110"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Doc2Cube:  Constructing </a:t>
            </a:r>
            <a:r>
              <a:rPr lang="en-US" altLang="zh-CN" sz="2400" dirty="0" err="1">
                <a:solidFill>
                  <a:schemeClr val="bg1">
                    <a:lumMod val="85000"/>
                  </a:schemeClr>
                </a:solidFill>
              </a:rPr>
              <a:t>TextCube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 from Massive Documents</a:t>
            </a:r>
          </a:p>
          <a:p>
            <a:pPr lvl="1" defTabSz="1219110"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Quality Enhancement: Local and Global Joint Spherical Text Embedding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Looking Forward</a:t>
            </a:r>
          </a:p>
        </p:txBody>
      </p:sp>
      <p:sp>
        <p:nvSpPr>
          <p:cNvPr id="5" name="Striped Right Arrow 4"/>
          <p:cNvSpPr/>
          <p:nvPr/>
        </p:nvSpPr>
        <p:spPr>
          <a:xfrm rot="9750595">
            <a:off x="9524883" y="1722602"/>
            <a:ext cx="466531" cy="513889"/>
          </a:xfrm>
          <a:prstGeom prst="striped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DB655F3E-3298-43CD-BEB6-D83140F315BB}"/>
              </a:ext>
            </a:extLst>
          </p:cNvPr>
          <p:cNvSpPr/>
          <p:nvPr/>
        </p:nvSpPr>
        <p:spPr>
          <a:xfrm rot="9750595">
            <a:off x="6527096" y="2800000"/>
            <a:ext cx="378059" cy="371037"/>
          </a:xfrm>
          <a:prstGeom prst="stripedRightArrow">
            <a:avLst/>
          </a:prstGeom>
          <a:solidFill>
            <a:srgbClr val="B6BEAE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3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kumimoji="1" lang="en-US" altLang="zh-CN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Recognizing Typed</a:t>
            </a:r>
            <a:r>
              <a:rPr kumimoji="1" lang="zh-CN" alt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kumimoji="1" lang="en-US" altLang="zh-CN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Entities</a:t>
            </a:r>
            <a:endParaRPr lang="en-US" altLang="en-US" kern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2959181" y="2102814"/>
            <a:ext cx="3759200" cy="1821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36" tIns="45718" rIns="91436" bIns="45718" rtlCol="0">
            <a:noAutofit/>
          </a:bodyPr>
          <a:lstStyle>
            <a:lvl1pPr marL="461963" indent="-4619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38188" indent="-5381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8838" indent="-4746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4588" indent="-52228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6363" indent="-508000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100" dirty="0">
                <a:solidFill>
                  <a:srgbClr val="000000"/>
                </a:solidFill>
              </a:rPr>
              <a:t>The best BBQ I’ve tasted in Phoenix! I had the pulled pork sandwich with coleslaw and baked beans for lunch. ... The</a:t>
            </a:r>
            <a:r>
              <a:rPr lang="zh-CN" altLang="en-US" sz="2100" dirty="0">
                <a:solidFill>
                  <a:srgbClr val="000000"/>
                </a:solidFill>
              </a:rPr>
              <a:t> </a:t>
            </a:r>
            <a:r>
              <a:rPr lang="en-US" altLang="zh-CN" sz="2100" dirty="0">
                <a:solidFill>
                  <a:srgbClr val="000000"/>
                </a:solidFill>
              </a:rPr>
              <a:t>owner</a:t>
            </a:r>
            <a:r>
              <a:rPr lang="zh-CN" altLang="en-US" sz="2100" dirty="0">
                <a:solidFill>
                  <a:srgbClr val="000000"/>
                </a:solidFill>
              </a:rPr>
              <a:t> </a:t>
            </a:r>
            <a:r>
              <a:rPr lang="en-US" altLang="zh-CN" sz="2100" dirty="0">
                <a:solidFill>
                  <a:srgbClr val="000000"/>
                </a:solidFill>
              </a:rPr>
              <a:t>is</a:t>
            </a:r>
            <a:r>
              <a:rPr lang="zh-CN" altLang="en-US" sz="2100" dirty="0">
                <a:solidFill>
                  <a:srgbClr val="000000"/>
                </a:solidFill>
              </a:rPr>
              <a:t> </a:t>
            </a:r>
            <a:r>
              <a:rPr lang="en-US" altLang="zh-CN" sz="2100" dirty="0">
                <a:solidFill>
                  <a:srgbClr val="000000"/>
                </a:solidFill>
              </a:rPr>
              <a:t>very</a:t>
            </a:r>
            <a:r>
              <a:rPr lang="zh-CN" altLang="en-US" sz="2100" dirty="0">
                <a:solidFill>
                  <a:srgbClr val="000000"/>
                </a:solidFill>
              </a:rPr>
              <a:t> </a:t>
            </a:r>
            <a:r>
              <a:rPr lang="en-US" altLang="zh-CN" sz="2100" dirty="0">
                <a:solidFill>
                  <a:srgbClr val="000000"/>
                </a:solidFill>
              </a:rPr>
              <a:t>nice.</a:t>
            </a:r>
            <a:r>
              <a:rPr lang="zh-CN" altLang="en-US" sz="2100" dirty="0">
                <a:solidFill>
                  <a:srgbClr val="000000"/>
                </a:solidFill>
              </a:rPr>
              <a:t> </a:t>
            </a:r>
            <a:r>
              <a:rPr lang="en-US" altLang="zh-CN" sz="210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6" name="下箭头 3"/>
          <p:cNvSpPr/>
          <p:nvPr/>
        </p:nvSpPr>
        <p:spPr>
          <a:xfrm rot="16200000">
            <a:off x="6756400" y="2640000"/>
            <a:ext cx="711200" cy="609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7518399" y="2062198"/>
            <a:ext cx="4470400" cy="1828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21896" tIns="60949" rIns="121896" bIns="60949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q"/>
              <a:defRPr kumimoji="1"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800" kern="1200" baseline="0">
                <a:solidFill>
                  <a:schemeClr val="dk1"/>
                </a:solidFill>
                <a:latin typeface="Garamond" pitchFamily="18" charset="0"/>
                <a:ea typeface="+mn-ea"/>
                <a:cs typeface="+mn-cs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§"/>
              <a:defRPr kumimoji="1" sz="2400" kern="1200">
                <a:solidFill>
                  <a:schemeClr val="dk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299" indent="-228573" algn="l" defTabSz="914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443" indent="-228573" algn="l" defTabSz="914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8589" indent="-228573" algn="l" defTabSz="914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5735" indent="-228573" algn="l" defTabSz="914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40">
              <a:buClr>
                <a:srgbClr val="1F497D"/>
              </a:buClr>
              <a:buFont typeface="Wingdings" pitchFamily="2" charset="2"/>
              <a:buNone/>
            </a:pPr>
            <a:r>
              <a:rPr lang="en-US" altLang="zh-CN" sz="2100" dirty="0">
                <a:solidFill>
                  <a:prstClr val="black"/>
                </a:solidFill>
              </a:rPr>
              <a:t>The best </a:t>
            </a:r>
            <a:r>
              <a:rPr lang="en-US" altLang="zh-CN" sz="2100" dirty="0" err="1">
                <a:solidFill>
                  <a:srgbClr val="4F81BD"/>
                </a:solidFill>
              </a:rPr>
              <a:t>BBQ:Food</a:t>
            </a:r>
            <a:r>
              <a:rPr lang="en-US" altLang="zh-CN" sz="2100" dirty="0">
                <a:solidFill>
                  <a:prstClr val="black"/>
                </a:solidFill>
              </a:rPr>
              <a:t> I’ve tasted in </a:t>
            </a:r>
            <a:r>
              <a:rPr lang="en-US" altLang="zh-CN" sz="2100" dirty="0" err="1">
                <a:solidFill>
                  <a:srgbClr val="9BBB59"/>
                </a:solidFill>
              </a:rPr>
              <a:t>Phoenix:LOC</a:t>
            </a:r>
            <a:r>
              <a:rPr lang="en-US" altLang="zh-CN" sz="2100" dirty="0">
                <a:solidFill>
                  <a:prstClr val="black"/>
                </a:solidFill>
              </a:rPr>
              <a:t> ! I had the </a:t>
            </a:r>
            <a:r>
              <a:rPr lang="en-US" altLang="zh-CN" sz="2100" dirty="0">
                <a:solidFill>
                  <a:srgbClr val="4F81BD"/>
                </a:solidFill>
              </a:rPr>
              <a:t>[pulled pork sandwich]:Food</a:t>
            </a:r>
            <a:r>
              <a:rPr lang="en-US" altLang="zh-CN" sz="2100" dirty="0">
                <a:solidFill>
                  <a:prstClr val="black"/>
                </a:solidFill>
              </a:rPr>
              <a:t> with </a:t>
            </a:r>
            <a:r>
              <a:rPr lang="en-US" altLang="zh-CN" sz="2100" dirty="0" err="1">
                <a:solidFill>
                  <a:srgbClr val="4F81BD"/>
                </a:solidFill>
              </a:rPr>
              <a:t>coleslaw:Food</a:t>
            </a:r>
            <a:r>
              <a:rPr lang="en-US" altLang="zh-CN" sz="2100" dirty="0">
                <a:solidFill>
                  <a:prstClr val="black"/>
                </a:solidFill>
              </a:rPr>
              <a:t> and </a:t>
            </a:r>
            <a:r>
              <a:rPr lang="en-US" altLang="zh-CN" sz="2100" dirty="0">
                <a:solidFill>
                  <a:srgbClr val="4F81BD"/>
                </a:solidFill>
              </a:rPr>
              <a:t>[baked beans]:Food </a:t>
            </a:r>
            <a:r>
              <a:rPr lang="en-US" altLang="zh-CN" sz="2100" dirty="0">
                <a:solidFill>
                  <a:prstClr val="black"/>
                </a:solidFill>
              </a:rPr>
              <a:t>for lunch. …</a:t>
            </a:r>
            <a:r>
              <a:rPr lang="zh-CN" altLang="en-US" sz="2100" dirty="0">
                <a:solidFill>
                  <a:prstClr val="black"/>
                </a:solidFill>
              </a:rPr>
              <a:t> </a:t>
            </a:r>
            <a:r>
              <a:rPr lang="en-US" altLang="zh-CN" sz="2100" dirty="0">
                <a:solidFill>
                  <a:prstClr val="black"/>
                </a:solidFill>
              </a:rPr>
              <a:t>The</a:t>
            </a:r>
            <a:r>
              <a:rPr lang="zh-CN" altLang="en-US" sz="2100" dirty="0">
                <a:solidFill>
                  <a:prstClr val="black"/>
                </a:solidFill>
              </a:rPr>
              <a:t> </a:t>
            </a:r>
            <a:r>
              <a:rPr lang="en-US" altLang="zh-CN" sz="2100" dirty="0" err="1">
                <a:solidFill>
                  <a:srgbClr val="F79646"/>
                </a:solidFill>
              </a:rPr>
              <a:t>owner:JOB</a:t>
            </a:r>
            <a:r>
              <a:rPr lang="zh-CN" altLang="zh-CN" sz="2100" dirty="0">
                <a:solidFill>
                  <a:srgbClr val="F79646"/>
                </a:solidFill>
              </a:rPr>
              <a:t>_</a:t>
            </a:r>
            <a:r>
              <a:rPr lang="en-US" altLang="zh-CN" sz="2100" dirty="0">
                <a:solidFill>
                  <a:srgbClr val="F79646"/>
                </a:solidFill>
              </a:rPr>
              <a:t>TITLE</a:t>
            </a:r>
            <a:r>
              <a:rPr lang="zh-CN" altLang="en-US" sz="2100" dirty="0">
                <a:solidFill>
                  <a:srgbClr val="F79646"/>
                </a:solidFill>
              </a:rPr>
              <a:t> </a:t>
            </a:r>
            <a:r>
              <a:rPr lang="en-US" altLang="zh-CN" sz="2100" dirty="0">
                <a:solidFill>
                  <a:prstClr val="black"/>
                </a:solidFill>
              </a:rPr>
              <a:t>is</a:t>
            </a:r>
            <a:r>
              <a:rPr lang="zh-CN" altLang="en-US" sz="2100" dirty="0">
                <a:solidFill>
                  <a:prstClr val="black"/>
                </a:solidFill>
              </a:rPr>
              <a:t> </a:t>
            </a:r>
            <a:r>
              <a:rPr lang="en-US" altLang="zh-CN" sz="2100" dirty="0">
                <a:solidFill>
                  <a:prstClr val="black"/>
                </a:solidFill>
              </a:rPr>
              <a:t>very</a:t>
            </a:r>
            <a:r>
              <a:rPr lang="zh-CN" altLang="en-US" sz="2100" dirty="0">
                <a:solidFill>
                  <a:prstClr val="black"/>
                </a:solidFill>
              </a:rPr>
              <a:t> </a:t>
            </a:r>
            <a:r>
              <a:rPr lang="en-US" altLang="zh-CN" sz="2100" dirty="0">
                <a:solidFill>
                  <a:prstClr val="black"/>
                </a:solidFill>
              </a:rPr>
              <a:t>nice</a:t>
            </a:r>
            <a:r>
              <a:rPr lang="zh-CN" altLang="en-US" sz="2100" dirty="0">
                <a:solidFill>
                  <a:prstClr val="black"/>
                </a:solidFill>
              </a:rPr>
              <a:t>. </a:t>
            </a:r>
            <a:r>
              <a:rPr lang="en-US" altLang="zh-CN" sz="2100" dirty="0">
                <a:solidFill>
                  <a:prstClr val="black"/>
                </a:solidFill>
              </a:rPr>
              <a:t>…</a:t>
            </a: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559730" y="2088734"/>
            <a:ext cx="2148783" cy="18957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896" tIns="60949" rIns="121896" bIns="60949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q"/>
              <a:defRPr kumimoji="1"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800" kern="1200" baseline="0">
                <a:solidFill>
                  <a:schemeClr val="dk1"/>
                </a:solidFill>
                <a:latin typeface="Garamond" pitchFamily="18" charset="0"/>
                <a:ea typeface="+mn-ea"/>
                <a:cs typeface="+mn-cs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§"/>
              <a:defRPr kumimoji="1" sz="2400" kern="1200">
                <a:solidFill>
                  <a:schemeClr val="dk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299" indent="-228573" algn="l" defTabSz="914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443" indent="-228573" algn="l" defTabSz="914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8589" indent="-228573" algn="l" defTabSz="914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5735" indent="-228573" algn="l" defTabSz="914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40">
              <a:spcBef>
                <a:spcPts val="0"/>
              </a:spcBef>
              <a:buClr>
                <a:srgbClr val="1F497D"/>
              </a:buClr>
              <a:buFont typeface="Wingdings" pitchFamily="2" charset="2"/>
              <a:buNone/>
            </a:pPr>
            <a:r>
              <a:rPr lang="en-US" altLang="zh-CN" sz="2000" dirty="0">
                <a:solidFill>
                  <a:srgbClr val="4F81BD"/>
                </a:solidFill>
              </a:rPr>
              <a:t>FOOD</a:t>
            </a:r>
          </a:p>
          <a:p>
            <a:pPr marL="0" indent="0" defTabSz="1219140">
              <a:spcBef>
                <a:spcPts val="0"/>
              </a:spcBef>
              <a:buClr>
                <a:srgbClr val="1F497D"/>
              </a:buClr>
              <a:buFont typeface="Wingdings" pitchFamily="2" charset="2"/>
              <a:buNone/>
            </a:pPr>
            <a:r>
              <a:rPr lang="en-US" altLang="zh-CN" sz="2000" dirty="0">
                <a:solidFill>
                  <a:srgbClr val="9BBB59"/>
                </a:solidFill>
              </a:rPr>
              <a:t>LOCATION</a:t>
            </a:r>
          </a:p>
          <a:p>
            <a:pPr marL="0" indent="0" defTabSz="1219140">
              <a:spcBef>
                <a:spcPts val="0"/>
              </a:spcBef>
              <a:buClr>
                <a:srgbClr val="1F497D"/>
              </a:buClr>
              <a:buFont typeface="Wingdings" pitchFamily="2" charset="2"/>
              <a:buNone/>
            </a:pPr>
            <a:r>
              <a:rPr lang="en-US" altLang="zh-CN" sz="2000" dirty="0">
                <a:solidFill>
                  <a:srgbClr val="F79646"/>
                </a:solidFill>
              </a:rPr>
              <a:t>JOB</a:t>
            </a:r>
            <a:r>
              <a:rPr lang="zh-CN" altLang="zh-CN" sz="2000" dirty="0">
                <a:solidFill>
                  <a:srgbClr val="F79646"/>
                </a:solidFill>
              </a:rPr>
              <a:t>_</a:t>
            </a:r>
            <a:r>
              <a:rPr lang="en-US" altLang="zh-CN" sz="2000" dirty="0">
                <a:solidFill>
                  <a:srgbClr val="F79646"/>
                </a:solidFill>
              </a:rPr>
              <a:t>TITLE</a:t>
            </a:r>
          </a:p>
          <a:p>
            <a:pPr marL="0" indent="0" defTabSz="1219140">
              <a:spcBef>
                <a:spcPts val="0"/>
              </a:spcBef>
              <a:buClr>
                <a:srgbClr val="1F497D"/>
              </a:buClr>
              <a:buFont typeface="Wingdings" pitchFamily="2" charset="2"/>
              <a:buNone/>
            </a:pPr>
            <a:r>
              <a:rPr lang="en-US" altLang="zh-CN" sz="2000" dirty="0">
                <a:solidFill>
                  <a:srgbClr val="4BACC6"/>
                </a:solidFill>
              </a:rPr>
              <a:t>EVENT</a:t>
            </a:r>
          </a:p>
          <a:p>
            <a:pPr marL="0" indent="0" defTabSz="1219140">
              <a:spcBef>
                <a:spcPts val="0"/>
              </a:spcBef>
              <a:buClr>
                <a:srgbClr val="1F497D"/>
              </a:buClr>
              <a:buFont typeface="Wingdings" pitchFamily="2" charset="2"/>
              <a:buNone/>
            </a:pPr>
            <a:r>
              <a:rPr lang="en-US" altLang="zh-CN" sz="2000" dirty="0">
                <a:solidFill>
                  <a:srgbClr val="8064A2"/>
                </a:solidFill>
              </a:rPr>
              <a:t>ORGANIZATION</a:t>
            </a:r>
          </a:p>
          <a:p>
            <a:pPr marL="0" indent="0" defTabSz="1219140">
              <a:spcBef>
                <a:spcPts val="0"/>
              </a:spcBef>
              <a:buClr>
                <a:srgbClr val="1F497D"/>
              </a:buClr>
              <a:buFont typeface="Wingdings" pitchFamily="2" charset="2"/>
              <a:buNone/>
            </a:pPr>
            <a:r>
              <a:rPr lang="en-US" altLang="zh-CN" sz="2000" dirty="0">
                <a:solidFill>
                  <a:prstClr val="black"/>
                </a:solidFill>
              </a:rPr>
              <a:t>…</a:t>
            </a:r>
          </a:p>
        </p:txBody>
      </p:sp>
      <p:sp>
        <p:nvSpPr>
          <p:cNvPr id="10" name="文本框 8"/>
          <p:cNvSpPr txBox="1"/>
          <p:nvPr/>
        </p:nvSpPr>
        <p:spPr>
          <a:xfrm>
            <a:off x="781405" y="1158996"/>
            <a:ext cx="10600196" cy="861766"/>
          </a:xfrm>
          <a:prstGeom prst="rect">
            <a:avLst/>
          </a:prstGeom>
          <a:solidFill>
            <a:srgbClr val="FFFF00"/>
          </a:solidFill>
        </p:spPr>
        <p:txBody>
          <a:bodyPr wrap="square" lIns="121912" tIns="60956" rIns="121912" bIns="60956" rtlCol="0">
            <a:sp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b="1" dirty="0">
                <a:solidFill>
                  <a:srgbClr val="000000"/>
                </a:solidFill>
                <a:cs typeface="Arial" pitchFamily="34" charset="0"/>
              </a:rPr>
              <a:t>Identifying</a:t>
            </a:r>
            <a:r>
              <a:rPr kumimoji="1" lang="zh-CN" altLang="en-US" sz="24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cs typeface="Arial" pitchFamily="34" charset="0"/>
              </a:rPr>
              <a:t>token</a:t>
            </a:r>
            <a:r>
              <a:rPr kumimoji="1" lang="zh-CN" altLang="en-US" sz="24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cs typeface="Arial" pitchFamily="34" charset="0"/>
              </a:rPr>
              <a:t>span</a:t>
            </a:r>
            <a:r>
              <a:rPr kumimoji="1" lang="zh-CN" altLang="en-US" sz="24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cs typeface="Arial" pitchFamily="34" charset="0"/>
              </a:rPr>
              <a:t>as</a:t>
            </a:r>
            <a:r>
              <a:rPr kumimoji="1" lang="zh-CN" altLang="en-US" sz="24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cs typeface="Arial" pitchFamily="34" charset="0"/>
              </a:rPr>
              <a:t>entity</a:t>
            </a:r>
            <a:r>
              <a:rPr kumimoji="1" lang="zh-CN" altLang="en-US" sz="24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cs typeface="Arial" pitchFamily="34" charset="0"/>
              </a:rPr>
              <a:t>mentions</a:t>
            </a:r>
            <a:r>
              <a:rPr kumimoji="1" lang="zh-CN" altLang="en-US" sz="24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cs typeface="Arial" pitchFamily="34" charset="0"/>
              </a:rPr>
              <a:t>in</a:t>
            </a:r>
            <a:r>
              <a:rPr kumimoji="1" lang="zh-CN" altLang="en-US" sz="24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cs typeface="Arial" pitchFamily="34" charset="0"/>
              </a:rPr>
              <a:t>documents</a:t>
            </a:r>
            <a:r>
              <a:rPr kumimoji="1" lang="zh-CN" altLang="en-US" sz="24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cs typeface="Arial" pitchFamily="34" charset="0"/>
              </a:rPr>
              <a:t>and</a:t>
            </a:r>
            <a:r>
              <a:rPr kumimoji="1" lang="zh-CN" altLang="en-US" sz="24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cs typeface="Arial" pitchFamily="34" charset="0"/>
              </a:rPr>
              <a:t>labeling</a:t>
            </a:r>
            <a:r>
              <a:rPr kumimoji="1" lang="zh-CN" altLang="en-US" sz="24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cs typeface="Arial" pitchFamily="34" charset="0"/>
              </a:rPr>
              <a:t>their</a:t>
            </a:r>
            <a:r>
              <a:rPr kumimoji="1" lang="zh-CN" altLang="en-US" sz="24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000000"/>
                </a:solidFill>
                <a:cs typeface="Arial" pitchFamily="34" charset="0"/>
              </a:rPr>
              <a:t>types</a:t>
            </a:r>
          </a:p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b="1" dirty="0">
                <a:solidFill>
                  <a:srgbClr val="000000"/>
                </a:solidFill>
                <a:cs typeface="Arial" pitchFamily="34" charset="0"/>
              </a:rPr>
              <a:t>— </a:t>
            </a:r>
            <a:r>
              <a:rPr kumimoji="1" lang="en-US" altLang="zh-CN" sz="2400" b="1" dirty="0">
                <a:solidFill>
                  <a:srgbClr val="C0504D"/>
                </a:solidFill>
                <a:cs typeface="Arial" pitchFamily="34" charset="0"/>
              </a:rPr>
              <a:t>Enabling</a:t>
            </a:r>
            <a:r>
              <a:rPr kumimoji="1" lang="zh-CN" altLang="en-US" sz="2400" b="1" dirty="0">
                <a:solidFill>
                  <a:srgbClr val="C0504D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C0504D"/>
                </a:solidFill>
                <a:cs typeface="Arial" pitchFamily="34" charset="0"/>
              </a:rPr>
              <a:t>structured</a:t>
            </a:r>
            <a:r>
              <a:rPr kumimoji="1" lang="zh-CN" altLang="en-US" sz="2400" b="1" dirty="0">
                <a:solidFill>
                  <a:srgbClr val="C0504D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C0504D"/>
                </a:solidFill>
                <a:cs typeface="Arial" pitchFamily="34" charset="0"/>
              </a:rPr>
              <a:t>analysis</a:t>
            </a:r>
            <a:r>
              <a:rPr kumimoji="1" lang="zh-CN" altLang="en-US" sz="2400" b="1" dirty="0">
                <a:solidFill>
                  <a:srgbClr val="C0504D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C0504D"/>
                </a:solidFill>
                <a:cs typeface="Arial" pitchFamily="34" charset="0"/>
              </a:rPr>
              <a:t>of</a:t>
            </a:r>
            <a:r>
              <a:rPr kumimoji="1" lang="zh-CN" altLang="en-US" sz="2400" b="1" dirty="0">
                <a:solidFill>
                  <a:srgbClr val="C0504D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C0504D"/>
                </a:solidFill>
                <a:cs typeface="Arial" pitchFamily="34" charset="0"/>
              </a:rPr>
              <a:t>unstructured</a:t>
            </a:r>
            <a:r>
              <a:rPr kumimoji="1" lang="zh-CN" altLang="en-US" sz="2400" b="1" dirty="0">
                <a:solidFill>
                  <a:srgbClr val="C0504D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C0504D"/>
                </a:solidFill>
                <a:cs typeface="Arial" pitchFamily="34" charset="0"/>
              </a:rPr>
              <a:t>text</a:t>
            </a:r>
            <a:r>
              <a:rPr kumimoji="1" lang="zh-CN" altLang="en-US" sz="2400" b="1" dirty="0">
                <a:solidFill>
                  <a:srgbClr val="C0504D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srgbClr val="C0504D"/>
                </a:solidFill>
                <a:cs typeface="Arial" pitchFamily="34" charset="0"/>
              </a:rPr>
              <a:t>corpus</a:t>
            </a:r>
            <a:endParaRPr kumimoji="1" lang="zh-CN" altLang="en-US" sz="2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25598" y="3843615"/>
            <a:ext cx="3256003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b="1" dirty="0">
                <a:solidFill>
                  <a:prstClr val="black"/>
                </a:solidFill>
                <a:cs typeface="Arial" pitchFamily="34" charset="0"/>
              </a:rPr>
              <a:t>Text with typed entities</a:t>
            </a:r>
            <a:endParaRPr kumimoji="1" lang="zh-CN" altLang="en-US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61681" y="3861954"/>
            <a:ext cx="4119877" cy="2534771"/>
            <a:chOff x="4973118" y="3787438"/>
            <a:chExt cx="4119877" cy="2534771"/>
          </a:xfrm>
        </p:grpSpPr>
        <p:sp>
          <p:nvSpPr>
            <p:cNvPr id="12" name="文本框 11"/>
            <p:cNvSpPr txBox="1"/>
            <p:nvPr/>
          </p:nvSpPr>
          <p:spPr>
            <a:xfrm>
              <a:off x="4973118" y="3787438"/>
              <a:ext cx="1449483" cy="492434"/>
            </a:xfrm>
            <a:prstGeom prst="rect">
              <a:avLst/>
            </a:prstGeom>
            <a:noFill/>
          </p:spPr>
          <p:txBody>
            <a:bodyPr wrap="none" lIns="121912" tIns="60956" rIns="121912" bIns="60956" rtlCol="0">
              <a:spAutoFit/>
            </a:bodyPr>
            <a:lstStyle/>
            <a:p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CN" sz="2400" b="1" dirty="0">
                  <a:solidFill>
                    <a:prstClr val="black"/>
                  </a:solidFill>
                  <a:cs typeface="Arial" pitchFamily="34" charset="0"/>
                </a:rPr>
                <a:t>Plain text</a:t>
              </a:r>
              <a:endParaRPr kumimoji="1" lang="zh-CN" altLang="en-US" sz="2400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cxnSp>
          <p:nvCxnSpPr>
            <p:cNvPr id="14" name="直线箭头连接符 14"/>
            <p:cNvCxnSpPr/>
            <p:nvPr/>
          </p:nvCxnSpPr>
          <p:spPr>
            <a:xfrm flipH="1">
              <a:off x="5588000" y="3910000"/>
              <a:ext cx="1930400" cy="7111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箭头连接符 15"/>
            <p:cNvCxnSpPr/>
            <p:nvPr/>
          </p:nvCxnSpPr>
          <p:spPr>
            <a:xfrm flipH="1">
              <a:off x="7010400" y="3910000"/>
              <a:ext cx="508000" cy="711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箭头连接符 19"/>
            <p:cNvCxnSpPr/>
            <p:nvPr/>
          </p:nvCxnSpPr>
          <p:spPr>
            <a:xfrm>
              <a:off x="7516847" y="3933324"/>
              <a:ext cx="1119153" cy="6878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25"/>
            <p:cNvSpPr txBox="1"/>
            <p:nvPr/>
          </p:nvSpPr>
          <p:spPr>
            <a:xfrm>
              <a:off x="5077123" y="4636757"/>
              <a:ext cx="980863" cy="492440"/>
            </a:xfrm>
            <a:prstGeom prst="rect">
              <a:avLst/>
            </a:prstGeom>
            <a:noFill/>
          </p:spPr>
          <p:txBody>
            <a:bodyPr wrap="none" lIns="121912" tIns="60956" rIns="121912" bIns="60956" rtlCol="0">
              <a:spAutoFit/>
            </a:bodyPr>
            <a:lstStyle/>
            <a:p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rgbClr val="4F81BD"/>
                  </a:solidFill>
                  <a:cs typeface="Arial" pitchFamily="34" charset="0"/>
                </a:rPr>
                <a:t>FOOD</a:t>
              </a:r>
              <a:endParaRPr kumimoji="1" lang="zh-CN" altLang="en-US" sz="24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" name="文本框 26"/>
            <p:cNvSpPr txBox="1"/>
            <p:nvPr/>
          </p:nvSpPr>
          <p:spPr>
            <a:xfrm>
              <a:off x="6299203" y="4636757"/>
              <a:ext cx="1519213" cy="492440"/>
            </a:xfrm>
            <a:prstGeom prst="rect">
              <a:avLst/>
            </a:prstGeom>
            <a:noFill/>
          </p:spPr>
          <p:txBody>
            <a:bodyPr wrap="none" lIns="121912" tIns="60956" rIns="121912" bIns="60956" rtlCol="0">
              <a:spAutoFit/>
            </a:bodyPr>
            <a:lstStyle/>
            <a:p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rgbClr val="9BBB59"/>
                  </a:solidFill>
                  <a:cs typeface="Arial" pitchFamily="34" charset="0"/>
                </a:rPr>
                <a:t>LOCATION</a:t>
              </a:r>
              <a:endParaRPr kumimoji="1" lang="zh-CN" altLang="en-US" sz="24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" name="文本框 27"/>
            <p:cNvSpPr txBox="1"/>
            <p:nvPr/>
          </p:nvSpPr>
          <p:spPr>
            <a:xfrm>
              <a:off x="8023903" y="4600920"/>
              <a:ext cx="1069092" cy="492440"/>
            </a:xfrm>
            <a:prstGeom prst="rect">
              <a:avLst/>
            </a:prstGeom>
            <a:noFill/>
          </p:spPr>
          <p:txBody>
            <a:bodyPr wrap="none" lIns="121912" tIns="60956" rIns="121912" bIns="60956" rtlCol="0">
              <a:spAutoFit/>
            </a:bodyPr>
            <a:lstStyle/>
            <a:p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rgbClr val="4BACC6"/>
                  </a:solidFill>
                  <a:cs typeface="Arial" pitchFamily="34" charset="0"/>
                </a:rPr>
                <a:t>EVENT</a:t>
              </a:r>
              <a:endParaRPr kumimoji="1" lang="zh-CN" altLang="en-US" sz="24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cxnSp>
          <p:nvCxnSpPr>
            <p:cNvPr id="20" name="直线箭头连接符 31"/>
            <p:cNvCxnSpPr/>
            <p:nvPr/>
          </p:nvCxnSpPr>
          <p:spPr>
            <a:xfrm>
              <a:off x="5588000" y="4988979"/>
              <a:ext cx="0" cy="31723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箭头连接符 32"/>
            <p:cNvCxnSpPr>
              <a:endCxn id="24" idx="0"/>
            </p:cNvCxnSpPr>
            <p:nvPr/>
          </p:nvCxnSpPr>
          <p:spPr>
            <a:xfrm>
              <a:off x="6977932" y="5027603"/>
              <a:ext cx="32468" cy="3301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箭头连接符 36"/>
            <p:cNvCxnSpPr/>
            <p:nvPr/>
          </p:nvCxnSpPr>
          <p:spPr>
            <a:xfrm>
              <a:off x="8489406" y="5002767"/>
              <a:ext cx="4931" cy="3737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图片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6228" y="5306209"/>
              <a:ext cx="1016000" cy="1016000"/>
            </a:xfrm>
            <a:prstGeom prst="rect">
              <a:avLst/>
            </a:prstGeom>
          </p:spPr>
        </p:pic>
        <p:pic>
          <p:nvPicPr>
            <p:cNvPr id="24" name="图片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1666" y="5357798"/>
              <a:ext cx="897467" cy="897467"/>
            </a:xfrm>
            <a:prstGeom prst="rect">
              <a:avLst/>
            </a:prstGeom>
          </p:spPr>
        </p:pic>
        <p:pic>
          <p:nvPicPr>
            <p:cNvPr id="25" name="图片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5604" y="5348229"/>
              <a:ext cx="914400" cy="91440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477146" y="4304683"/>
            <a:ext cx="3257023" cy="2308324"/>
          </a:xfrm>
          <a:prstGeom prst="rect">
            <a:avLst/>
          </a:prstGeom>
          <a:solidFill>
            <a:srgbClr val="F0CDBC"/>
          </a:solidFill>
        </p:spPr>
        <p:txBody>
          <a:bodyPr wrap="square" rtlCol="0">
            <a:spAutoFit/>
          </a:bodyPr>
          <a:lstStyle/>
          <a:p>
            <a:r>
              <a:rPr lang="en-US" altLang="zh-CN" sz="2400" u="sng" dirty="0">
                <a:solidFill>
                  <a:srgbClr val="000000"/>
                </a:solidFill>
              </a:rPr>
              <a:t>Traditional methods:</a:t>
            </a:r>
          </a:p>
          <a:p>
            <a:r>
              <a:rPr lang="en-US" altLang="zh-CN" sz="2400" i="1" dirty="0">
                <a:solidFill>
                  <a:srgbClr val="000000"/>
                </a:solidFill>
              </a:rPr>
              <a:t>Expensive human labor on annotation of </a:t>
            </a:r>
            <a:r>
              <a:rPr lang="en-US" altLang="zh-CN" sz="2400" dirty="0">
                <a:solidFill>
                  <a:srgbClr val="000000"/>
                </a:solidFill>
              </a:rPr>
              <a:t>500 documents for entity extraction and 20,000 queries for entity linking</a:t>
            </a:r>
          </a:p>
        </p:txBody>
      </p:sp>
      <p:sp>
        <p:nvSpPr>
          <p:cNvPr id="26" name="文本框 4"/>
          <p:cNvSpPr txBox="1"/>
          <p:nvPr/>
        </p:nvSpPr>
        <p:spPr>
          <a:xfrm>
            <a:off x="634813" y="3927691"/>
            <a:ext cx="1830752" cy="492440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b="1" dirty="0">
                <a:solidFill>
                  <a:prstClr val="black"/>
                </a:solidFill>
                <a:cs typeface="Arial" pitchFamily="34" charset="0"/>
              </a:rPr>
              <a:t>Target</a:t>
            </a:r>
            <a:r>
              <a:rPr kumimoji="1" lang="zh-CN" altLang="en-US" sz="2400" b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cs typeface="Arial" pitchFamily="34" charset="0"/>
              </a:rPr>
              <a:t>Types</a:t>
            </a:r>
            <a:endParaRPr kumimoji="1" lang="zh-CN" altLang="en-US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90651" y="6399653"/>
            <a:ext cx="2581703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Social media challenge!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806" y="4463901"/>
            <a:ext cx="1613241" cy="1479623"/>
          </a:xfrm>
          <a:prstGeom prst="rect">
            <a:avLst/>
          </a:prstGeom>
        </p:spPr>
      </p:pic>
      <p:pic>
        <p:nvPicPr>
          <p:cNvPr id="1026" name="Picture 2" descr="Image result for image: think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2" y="4999525"/>
            <a:ext cx="968089" cy="161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053876" y="5987294"/>
            <a:ext cx="2505476" cy="677108"/>
          </a:xfrm>
          <a:prstGeom prst="rect">
            <a:avLst/>
          </a:prstGeom>
          <a:solidFill>
            <a:srgbClr val="B6BEAE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Can we use the “distant labels” in the KBs?</a:t>
            </a:r>
          </a:p>
        </p:txBody>
      </p:sp>
    </p:spTree>
    <p:extLst>
      <p:ext uri="{BB962C8B-B14F-4D97-AF65-F5344CB8AC3E}">
        <p14:creationId xmlns:p14="http://schemas.microsoft.com/office/powerpoint/2010/main" val="332948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5241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1"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kumimoji="1"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ClusType</a:t>
            </a:r>
            <a:r>
              <a:rPr kumimoji="1"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Framework: Phrase Segmentation and Heterogeneous Graph Construction [KDD’15]</a:t>
            </a:r>
            <a:endParaRPr lang="en-US" altLang="en-US" sz="3600" kern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400" y="1186010"/>
            <a:ext cx="10915261" cy="1663364"/>
          </a:xfrm>
        </p:spPr>
        <p:txBody>
          <a:bodyPr/>
          <a:lstStyle/>
          <a:p>
            <a:r>
              <a:rPr lang="en-US" altLang="zh-CN" sz="2400" dirty="0">
                <a:solidFill>
                  <a:schemeClr val="accent2"/>
                </a:solidFill>
              </a:rPr>
              <a:t>POS-constrained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</a:rPr>
              <a:t>phrase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</a:rPr>
              <a:t>segmentation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for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mining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candidate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entity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mentions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and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relation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phrases,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simultaneously</a:t>
            </a:r>
          </a:p>
          <a:p>
            <a:r>
              <a:rPr lang="en-US" altLang="zh-CN" sz="2400" dirty="0">
                <a:solidFill>
                  <a:srgbClr val="000000"/>
                </a:solidFill>
              </a:rPr>
              <a:t>Construct a </a:t>
            </a:r>
            <a:r>
              <a:rPr lang="en-US" altLang="zh-CN" sz="2400" dirty="0">
                <a:solidFill>
                  <a:schemeClr val="accent2"/>
                </a:solidFill>
              </a:rPr>
              <a:t>heterogeneous graph </a:t>
            </a:r>
            <a:r>
              <a:rPr lang="en-US" altLang="zh-CN" sz="2400" dirty="0">
                <a:solidFill>
                  <a:srgbClr val="000000"/>
                </a:solidFill>
              </a:rPr>
              <a:t>to represent available information in a unified form</a:t>
            </a:r>
          </a:p>
        </p:txBody>
      </p:sp>
      <p:sp>
        <p:nvSpPr>
          <p:cNvPr id="4" name="矩形 6"/>
          <p:cNvSpPr/>
          <p:nvPr/>
        </p:nvSpPr>
        <p:spPr>
          <a:xfrm>
            <a:off x="876795" y="2899111"/>
            <a:ext cx="3400611" cy="11849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2" tIns="60956" rIns="121912" bIns="60956">
            <a:sp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00" dirty="0">
                <a:solidFill>
                  <a:prstClr val="black"/>
                </a:solidFill>
              </a:rPr>
              <a:t>Entity</a:t>
            </a:r>
            <a:r>
              <a:rPr lang="zh-CN" altLang="en-US" sz="2300" dirty="0">
                <a:solidFill>
                  <a:prstClr val="black"/>
                </a:solidFill>
              </a:rPr>
              <a:t> </a:t>
            </a:r>
            <a:r>
              <a:rPr lang="en-US" altLang="zh-CN" sz="2300" dirty="0">
                <a:solidFill>
                  <a:prstClr val="black"/>
                </a:solidFill>
              </a:rPr>
              <a:t>mentions</a:t>
            </a:r>
            <a:r>
              <a:rPr lang="zh-CN" altLang="en-US" sz="2300" dirty="0">
                <a:solidFill>
                  <a:prstClr val="black"/>
                </a:solidFill>
              </a:rPr>
              <a:t> </a:t>
            </a:r>
            <a:r>
              <a:rPr lang="en-US" altLang="zh-CN" sz="2300" dirty="0">
                <a:solidFill>
                  <a:prstClr val="black"/>
                </a:solidFill>
              </a:rPr>
              <a:t>are</a:t>
            </a:r>
            <a:r>
              <a:rPr lang="zh-CN" altLang="en-US" sz="2300" dirty="0">
                <a:solidFill>
                  <a:prstClr val="black"/>
                </a:solidFill>
              </a:rPr>
              <a:t> </a:t>
            </a:r>
            <a:r>
              <a:rPr lang="en-US" altLang="zh-CN" sz="2300" dirty="0">
                <a:solidFill>
                  <a:prstClr val="black"/>
                </a:solidFill>
              </a:rPr>
              <a:t>kept</a:t>
            </a:r>
            <a:r>
              <a:rPr lang="zh-CN" altLang="en-US" sz="2300" dirty="0">
                <a:solidFill>
                  <a:prstClr val="black"/>
                </a:solidFill>
              </a:rPr>
              <a:t> </a:t>
            </a:r>
            <a:r>
              <a:rPr lang="en-US" altLang="zh-CN" sz="2300" dirty="0">
                <a:solidFill>
                  <a:prstClr val="black"/>
                </a:solidFill>
              </a:rPr>
              <a:t>as</a:t>
            </a:r>
            <a:r>
              <a:rPr lang="zh-CN" altLang="en-US" sz="2300" dirty="0">
                <a:solidFill>
                  <a:prstClr val="black"/>
                </a:solidFill>
              </a:rPr>
              <a:t> </a:t>
            </a:r>
            <a:r>
              <a:rPr lang="en-US" altLang="zh-CN" sz="2300" dirty="0">
                <a:solidFill>
                  <a:prstClr val="black"/>
                </a:solidFill>
              </a:rPr>
              <a:t>individual</a:t>
            </a:r>
            <a:r>
              <a:rPr lang="zh-CN" altLang="en-US" sz="2300" dirty="0">
                <a:solidFill>
                  <a:prstClr val="black"/>
                </a:solidFill>
              </a:rPr>
              <a:t> </a:t>
            </a:r>
            <a:r>
              <a:rPr lang="en-US" altLang="zh-CN" sz="2300" dirty="0">
                <a:solidFill>
                  <a:prstClr val="black"/>
                </a:solidFill>
              </a:rPr>
              <a:t>objects</a:t>
            </a:r>
            <a:r>
              <a:rPr lang="zh-CN" altLang="en-US" sz="2300" dirty="0">
                <a:solidFill>
                  <a:prstClr val="black"/>
                </a:solidFill>
              </a:rPr>
              <a:t> </a:t>
            </a:r>
            <a:r>
              <a:rPr lang="en-US" altLang="zh-CN" sz="2300" b="1" dirty="0">
                <a:solidFill>
                  <a:prstClr val="black"/>
                </a:solidFill>
              </a:rPr>
              <a:t>to</a:t>
            </a:r>
            <a:r>
              <a:rPr lang="zh-CN" altLang="en-US" sz="2300" b="1" dirty="0">
                <a:solidFill>
                  <a:prstClr val="black"/>
                </a:solidFill>
              </a:rPr>
              <a:t> </a:t>
            </a:r>
            <a:r>
              <a:rPr lang="en-US" altLang="zh-CN" sz="2300" b="1" dirty="0">
                <a:solidFill>
                  <a:prstClr val="black"/>
                </a:solidFill>
              </a:rPr>
              <a:t>be</a:t>
            </a:r>
            <a:r>
              <a:rPr lang="zh-CN" altLang="en-US" sz="2300" dirty="0">
                <a:solidFill>
                  <a:prstClr val="black"/>
                </a:solidFill>
              </a:rPr>
              <a:t> </a:t>
            </a:r>
            <a:r>
              <a:rPr lang="en-US" altLang="zh-CN" sz="2300" b="1" dirty="0">
                <a:solidFill>
                  <a:prstClr val="black"/>
                </a:solidFill>
              </a:rPr>
              <a:t>disambiguated</a:t>
            </a:r>
          </a:p>
        </p:txBody>
      </p:sp>
      <p:sp>
        <p:nvSpPr>
          <p:cNvPr id="5" name="矩形 4"/>
          <p:cNvSpPr/>
          <p:nvPr/>
        </p:nvSpPr>
        <p:spPr>
          <a:xfrm>
            <a:off x="876794" y="4171617"/>
            <a:ext cx="3400612" cy="8309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2" tIns="60956" rIns="121912" bIns="60956">
            <a:sp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00" dirty="0">
                <a:solidFill>
                  <a:prstClr val="black"/>
                </a:solidFill>
              </a:rPr>
              <a:t>Linked</a:t>
            </a:r>
            <a:r>
              <a:rPr lang="zh-CN" altLang="en-US" sz="2300" dirty="0">
                <a:solidFill>
                  <a:prstClr val="black"/>
                </a:solidFill>
              </a:rPr>
              <a:t> </a:t>
            </a:r>
            <a:r>
              <a:rPr lang="en-US" altLang="zh-CN" sz="2300" dirty="0">
                <a:solidFill>
                  <a:prstClr val="black"/>
                </a:solidFill>
              </a:rPr>
              <a:t>to</a:t>
            </a:r>
            <a:r>
              <a:rPr lang="zh-CN" altLang="en-US" sz="2300" dirty="0">
                <a:solidFill>
                  <a:prstClr val="black"/>
                </a:solidFill>
              </a:rPr>
              <a:t> </a:t>
            </a:r>
            <a:r>
              <a:rPr lang="en-US" altLang="zh-CN" sz="2300" dirty="0">
                <a:solidFill>
                  <a:prstClr val="black"/>
                </a:solidFill>
              </a:rPr>
              <a:t>entity</a:t>
            </a:r>
            <a:r>
              <a:rPr lang="zh-CN" altLang="en-US" sz="2300" dirty="0">
                <a:solidFill>
                  <a:prstClr val="black"/>
                </a:solidFill>
              </a:rPr>
              <a:t> </a:t>
            </a:r>
            <a:r>
              <a:rPr lang="en-US" altLang="zh-CN" sz="2300" dirty="0">
                <a:solidFill>
                  <a:prstClr val="black"/>
                </a:solidFill>
              </a:rPr>
              <a:t>surface</a:t>
            </a:r>
            <a:r>
              <a:rPr lang="zh-CN" altLang="en-US" sz="2300" dirty="0">
                <a:solidFill>
                  <a:prstClr val="black"/>
                </a:solidFill>
              </a:rPr>
              <a:t> </a:t>
            </a:r>
            <a:r>
              <a:rPr lang="en-US" altLang="zh-CN" sz="2300" dirty="0">
                <a:solidFill>
                  <a:prstClr val="black"/>
                </a:solidFill>
              </a:rPr>
              <a:t>names</a:t>
            </a:r>
            <a:r>
              <a:rPr lang="zh-CN" altLang="en-US" sz="2300" dirty="0">
                <a:solidFill>
                  <a:prstClr val="black"/>
                </a:solidFill>
              </a:rPr>
              <a:t> </a:t>
            </a:r>
            <a:r>
              <a:rPr lang="en-US" altLang="zh-CN" sz="2300" dirty="0">
                <a:solidFill>
                  <a:prstClr val="black"/>
                </a:solidFill>
              </a:rPr>
              <a:t>&amp;</a:t>
            </a:r>
            <a:r>
              <a:rPr lang="zh-CN" altLang="en-US" sz="2300" dirty="0">
                <a:solidFill>
                  <a:prstClr val="black"/>
                </a:solidFill>
              </a:rPr>
              <a:t> </a:t>
            </a:r>
            <a:r>
              <a:rPr lang="en-US" altLang="zh-CN" sz="2300" dirty="0">
                <a:solidFill>
                  <a:prstClr val="black"/>
                </a:solidFill>
              </a:rPr>
              <a:t>relation</a:t>
            </a:r>
            <a:r>
              <a:rPr lang="zh-CN" altLang="en-US" sz="2300" dirty="0">
                <a:solidFill>
                  <a:prstClr val="black"/>
                </a:solidFill>
              </a:rPr>
              <a:t> </a:t>
            </a:r>
            <a:r>
              <a:rPr lang="en-US" altLang="zh-CN" sz="2300" dirty="0">
                <a:solidFill>
                  <a:prstClr val="black"/>
                </a:solidFill>
              </a:rPr>
              <a:t>phrases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953" y="2859843"/>
            <a:ext cx="6725381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5324" y="5088461"/>
            <a:ext cx="3382387" cy="1631216"/>
          </a:xfrm>
          <a:prstGeom prst="rect">
            <a:avLst/>
          </a:prstGeom>
          <a:solidFill>
            <a:srgbClr val="FFFF00"/>
          </a:solidFill>
          <a:ln>
            <a:solidFill>
              <a:srgbClr val="CCFFCC"/>
            </a:solidFill>
          </a:ln>
        </p:spPr>
        <p:txBody>
          <a:bodyPr wrap="square" rtlCol="0">
            <a:sp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prstClr val="black"/>
                </a:solidFill>
                <a:cs typeface="Arial" pitchFamily="34" charset="0"/>
              </a:rPr>
              <a:t>Weight assignment</a:t>
            </a:r>
            <a:r>
              <a:rPr lang="en-US" altLang="zh-CN" sz="2000" dirty="0">
                <a:solidFill>
                  <a:prstClr val="black"/>
                </a:solidFill>
                <a:cs typeface="Arial" pitchFamily="34" charset="0"/>
              </a:rPr>
              <a:t>: The more two objects are likely to share the same</a:t>
            </a:r>
            <a:r>
              <a:rPr lang="zh-CN" altLang="en-US" sz="20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cs typeface="Arial" pitchFamily="34" charset="0"/>
              </a:rPr>
              <a:t>label, the larger the weight will be associated with their connecting edge</a:t>
            </a:r>
          </a:p>
        </p:txBody>
      </p:sp>
    </p:spTree>
    <p:extLst>
      <p:ext uri="{BB962C8B-B14F-4D97-AF65-F5344CB8AC3E}">
        <p14:creationId xmlns:p14="http://schemas.microsoft.com/office/powerpoint/2010/main" val="6294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08"/>
            <a:ext cx="12192000" cy="1145179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1"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Framework: Mutual Enhancement of Type Propagation and Relation Phrase Clustering</a:t>
            </a:r>
            <a:endParaRPr lang="en-US" altLang="en-US" sz="3600" kern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711" y="1240822"/>
            <a:ext cx="10867377" cy="822593"/>
          </a:xfrm>
        </p:spPr>
        <p:txBody>
          <a:bodyPr/>
          <a:lstStyle/>
          <a:p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constructed</a:t>
            </a:r>
            <a:r>
              <a:rPr lang="zh-CN" altLang="en-US" sz="2400" dirty="0"/>
              <a:t> </a:t>
            </a:r>
            <a:r>
              <a:rPr lang="en-US" altLang="zh-CN" sz="2400" dirty="0"/>
              <a:t>graph,</a:t>
            </a:r>
            <a:r>
              <a:rPr lang="zh-CN" altLang="en-US" sz="2400" dirty="0"/>
              <a:t> </a:t>
            </a:r>
            <a:r>
              <a:rPr lang="en-US" altLang="zh-CN" sz="2400" dirty="0"/>
              <a:t>formulate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C0504D"/>
                </a:solidFill>
              </a:rPr>
              <a:t>graph-based</a:t>
            </a:r>
            <a:r>
              <a:rPr lang="zh-CN" altLang="en-US" sz="2400" dirty="0">
                <a:solidFill>
                  <a:srgbClr val="C0504D"/>
                </a:solidFill>
              </a:rPr>
              <a:t> </a:t>
            </a:r>
            <a:r>
              <a:rPr lang="en-US" altLang="zh-CN" sz="2400" dirty="0">
                <a:solidFill>
                  <a:srgbClr val="C0504D"/>
                </a:solidFill>
              </a:rPr>
              <a:t>semi-supervised</a:t>
            </a:r>
            <a:r>
              <a:rPr lang="zh-CN" altLang="en-US" sz="2400" dirty="0">
                <a:solidFill>
                  <a:srgbClr val="C0504D"/>
                </a:solidFill>
              </a:rPr>
              <a:t> </a:t>
            </a:r>
            <a:r>
              <a:rPr lang="en-US" altLang="zh-CN" sz="2400" dirty="0">
                <a:solidFill>
                  <a:srgbClr val="C0504D"/>
                </a:solidFill>
              </a:rPr>
              <a:t>learning</a:t>
            </a:r>
            <a:r>
              <a:rPr lang="zh-CN" altLang="en-US" sz="2400" dirty="0">
                <a:solidFill>
                  <a:srgbClr val="C0504D"/>
                </a:solidFill>
              </a:rPr>
              <a:t> </a:t>
            </a:r>
            <a:r>
              <a:rPr lang="en-US" altLang="zh-CN" sz="2400" dirty="0">
                <a:solidFill>
                  <a:srgbClr val="C0504D"/>
                </a:solidFill>
              </a:rPr>
              <a:t>of</a:t>
            </a:r>
            <a:r>
              <a:rPr lang="zh-CN" altLang="en-US" sz="2400" dirty="0">
                <a:solidFill>
                  <a:srgbClr val="C0504D"/>
                </a:solidFill>
              </a:rPr>
              <a:t> </a:t>
            </a:r>
            <a:r>
              <a:rPr lang="en-US" altLang="zh-CN" sz="2400" dirty="0">
                <a:solidFill>
                  <a:srgbClr val="C0504D"/>
                </a:solidFill>
              </a:rPr>
              <a:t>two</a:t>
            </a:r>
            <a:r>
              <a:rPr lang="zh-CN" altLang="en-US" sz="2400" dirty="0">
                <a:solidFill>
                  <a:srgbClr val="C0504D"/>
                </a:solidFill>
              </a:rPr>
              <a:t> </a:t>
            </a:r>
            <a:r>
              <a:rPr lang="en-US" altLang="zh-CN" sz="2400" dirty="0">
                <a:solidFill>
                  <a:srgbClr val="C0504D"/>
                </a:solidFill>
              </a:rPr>
              <a:t>tasks</a:t>
            </a:r>
            <a:r>
              <a:rPr lang="zh-CN" altLang="en-US" sz="2400" dirty="0">
                <a:solidFill>
                  <a:srgbClr val="C0504D"/>
                </a:solidFill>
              </a:rPr>
              <a:t> </a:t>
            </a:r>
            <a:r>
              <a:rPr lang="en-US" altLang="zh-CN" sz="2400" dirty="0">
                <a:solidFill>
                  <a:srgbClr val="C0504D"/>
                </a:solidFill>
              </a:rPr>
              <a:t>jointly</a:t>
            </a:r>
            <a:r>
              <a:rPr lang="en-US" altLang="zh-CN" sz="2400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4" name="文本框 6"/>
          <p:cNvSpPr txBox="1"/>
          <p:nvPr/>
        </p:nvSpPr>
        <p:spPr>
          <a:xfrm>
            <a:off x="203200" y="2540325"/>
            <a:ext cx="5791200" cy="4924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912" tIns="60956" rIns="121912" bIns="60956" rtlCol="0">
            <a:spAutoFit/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b="1" dirty="0">
                <a:solidFill>
                  <a:prstClr val="black"/>
                </a:solidFill>
              </a:rPr>
              <a:t>Type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propagation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on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heterogeneous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graph</a:t>
            </a:r>
            <a:endParaRPr kumimoji="1" lang="zh-CN" altLang="en-US" sz="2400" b="1" dirty="0">
              <a:solidFill>
                <a:prstClr val="black"/>
              </a:solidFill>
            </a:endParaRPr>
          </a:p>
        </p:txBody>
      </p:sp>
      <p:sp>
        <p:nvSpPr>
          <p:cNvPr id="5" name="文本框 7"/>
          <p:cNvSpPr txBox="1"/>
          <p:nvPr/>
        </p:nvSpPr>
        <p:spPr>
          <a:xfrm>
            <a:off x="406400" y="3962725"/>
            <a:ext cx="5283200" cy="4924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21912" tIns="60956" rIns="121912" bIns="60956" rtlCol="0">
            <a:spAutoFit/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b="1" dirty="0">
                <a:solidFill>
                  <a:prstClr val="black"/>
                </a:solidFill>
              </a:rPr>
              <a:t>Multi-view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relation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phrase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clustering</a:t>
            </a:r>
            <a:endParaRPr kumimoji="1" lang="zh-CN" alt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7221126" y="3611298"/>
            <a:ext cx="4455348" cy="1231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21912" tIns="60956" rIns="121912" bIns="60956" rtlCol="0">
            <a:spAutoFit/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dirty="0">
                <a:solidFill>
                  <a:prstClr val="black"/>
                </a:solidFill>
              </a:rPr>
              <a:t>Propagate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type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information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among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entities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bridges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via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synonymous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relation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phrases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" name="上弧形箭头 26"/>
          <p:cNvSpPr/>
          <p:nvPr/>
        </p:nvSpPr>
        <p:spPr>
          <a:xfrm rot="16594005">
            <a:off x="5601689" y="3264622"/>
            <a:ext cx="1569139" cy="812800"/>
          </a:xfrm>
          <a:prstGeom prst="curved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下弧形箭头 27"/>
          <p:cNvSpPr/>
          <p:nvPr/>
        </p:nvSpPr>
        <p:spPr>
          <a:xfrm rot="4247288">
            <a:off x="5818169" y="3064029"/>
            <a:ext cx="1830208" cy="711944"/>
          </a:xfrm>
          <a:prstGeom prst="curved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9" name="文本框 29"/>
          <p:cNvSpPr txBox="1"/>
          <p:nvPr/>
        </p:nvSpPr>
        <p:spPr>
          <a:xfrm>
            <a:off x="7213600" y="2032325"/>
            <a:ext cx="4775200" cy="12311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21912" tIns="60956" rIns="121912" bIns="60956" rtlCol="0">
            <a:spAutoFit/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dirty="0">
                <a:solidFill>
                  <a:prstClr val="black"/>
                </a:solidFill>
              </a:rPr>
              <a:t>Derived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entity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argument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types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serve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as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good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feature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for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clustering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relation</a:t>
            </a:r>
            <a:r>
              <a:rPr kumimoji="1" lang="zh-CN" altLang="en-US" sz="2400" dirty="0">
                <a:solidFill>
                  <a:prstClr val="black"/>
                </a:solidFill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</a:rPr>
              <a:t>phrases</a:t>
            </a:r>
            <a:endParaRPr kumimoji="1"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10" name="圆角矩形 31"/>
          <p:cNvSpPr/>
          <p:nvPr/>
        </p:nvSpPr>
        <p:spPr>
          <a:xfrm>
            <a:off x="2286000" y="5204230"/>
            <a:ext cx="6807200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b="1" dirty="0">
                <a:solidFill>
                  <a:prstClr val="black"/>
                </a:solidFill>
              </a:rPr>
              <a:t>Mutually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enhancing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each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other;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leads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to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quality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recognition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of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 err="1">
                <a:solidFill>
                  <a:prstClr val="black"/>
                </a:solidFill>
              </a:rPr>
              <a:t>unlinkable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entity</a:t>
            </a:r>
            <a:r>
              <a:rPr kumimoji="1" lang="zh-CN" altLang="en-US" sz="2400" b="1" dirty="0">
                <a:solidFill>
                  <a:prstClr val="black"/>
                </a:solidFill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</a:rPr>
              <a:t>mentions</a:t>
            </a:r>
            <a:endParaRPr kumimoji="1" lang="zh-CN" alt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21676"/>
            <a:ext cx="12192000" cy="73890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CN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ClusType</a:t>
            </a:r>
            <a:r>
              <a:rPr lang="en-US" altLang="zh-CN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CN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</a:t>
            </a:r>
            <a:r>
              <a:rPr lang="en-US" altLang="zh-CN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</a:t>
            </a:r>
            <a:r>
              <a:rPr lang="zh-CN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zh-CN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State-of-the-Art</a:t>
            </a:r>
            <a:r>
              <a:rPr lang="zh-CN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</a:t>
            </a:r>
            <a:endParaRPr lang="en-US" altLang="en-US" sz="36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18066" y="1290116"/>
          <a:ext cx="8485483" cy="2820443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3086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1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7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1153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Methods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 dirty="0">
                          <a:effectLst/>
                          <a:latin typeface="+mj-lt"/>
                        </a:rPr>
                        <a:t>NYT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 dirty="0">
                          <a:effectLst/>
                          <a:latin typeface="+mj-lt"/>
                        </a:rPr>
                        <a:t>Yelp</a:t>
                      </a:r>
                      <a:r>
                        <a:rPr lang="zh-CN" altLang="en-US" sz="1800" u="none" strike="noStrike" dirty="0">
                          <a:effectLst/>
                          <a:latin typeface="+mj-lt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 dirty="0">
                          <a:effectLst/>
                          <a:latin typeface="+mj-lt"/>
                        </a:rPr>
                        <a:t>Tweet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Pattern</a:t>
                      </a:r>
                      <a:r>
                        <a:rPr lang="zh-CN" altLang="en-US" sz="17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altLang="zh-CN" sz="1700" b="0" u="none" strike="noStrike" dirty="0">
                          <a:effectLst/>
                          <a:latin typeface="+mj-lt"/>
                        </a:rPr>
                        <a:t>(Stanford,</a:t>
                      </a:r>
                      <a:r>
                        <a:rPr lang="zh-CN" altLang="en-US" sz="1700" b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altLang="zh-CN" sz="1700" b="0" u="none" strike="noStrike" dirty="0">
                          <a:effectLst/>
                          <a:latin typeface="+mj-lt"/>
                        </a:rPr>
                        <a:t>CONLL’14)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0.301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0.199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0.223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 err="1">
                          <a:effectLst/>
                          <a:latin typeface="+mj-lt"/>
                        </a:rPr>
                        <a:t>SemTagger</a:t>
                      </a:r>
                      <a:r>
                        <a:rPr lang="zh-CN" altLang="en-US" sz="17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altLang="zh-CN" sz="1700" b="0" u="none" strike="noStrike" dirty="0">
                          <a:effectLst/>
                          <a:latin typeface="+mj-lt"/>
                        </a:rPr>
                        <a:t>(U</a:t>
                      </a:r>
                      <a:r>
                        <a:rPr lang="zh-CN" altLang="en-US" sz="1700" b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altLang="zh-CN" sz="1700" b="0" u="none" strike="noStrike" dirty="0">
                          <a:effectLst/>
                          <a:latin typeface="+mj-lt"/>
                        </a:rPr>
                        <a:t>Utah,</a:t>
                      </a:r>
                      <a:r>
                        <a:rPr lang="zh-CN" altLang="en-US" sz="1700" b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altLang="zh-CN" sz="1700" b="0" u="none" strike="noStrike" dirty="0">
                          <a:effectLst/>
                          <a:latin typeface="+mj-lt"/>
                        </a:rPr>
                        <a:t>ACL’10)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0.407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0.296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0.236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NNPLB</a:t>
                      </a:r>
                      <a:r>
                        <a:rPr lang="zh-CN" altLang="en-US" sz="1700" u="none" strike="noStrike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altLang="zh-CN" sz="1700" b="0" u="none" strike="noStrike" baseline="0" dirty="0">
                          <a:effectLst/>
                          <a:latin typeface="+mj-lt"/>
                        </a:rPr>
                        <a:t>(UW,</a:t>
                      </a:r>
                      <a:r>
                        <a:rPr lang="zh-CN" altLang="en-US" sz="1700" b="0" u="none" strike="noStrike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altLang="zh-CN" sz="1700" b="0" u="none" strike="noStrike" baseline="0" dirty="0">
                          <a:effectLst/>
                          <a:latin typeface="+mj-lt"/>
                        </a:rPr>
                        <a:t>EMNLP’12)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0.637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0.511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0.246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APOLLO</a:t>
                      </a:r>
                      <a:r>
                        <a:rPr lang="zh-CN" altLang="en-US" sz="1700" u="none" strike="noStrike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altLang="zh-CN" sz="1700" b="0" u="none" strike="noStrike" baseline="0" dirty="0">
                          <a:effectLst/>
                          <a:latin typeface="+mj-lt"/>
                        </a:rPr>
                        <a:t>(THU,</a:t>
                      </a:r>
                      <a:r>
                        <a:rPr lang="zh-CN" altLang="en-US" sz="1700" b="0" u="none" strike="noStrike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altLang="zh-CN" sz="1700" b="0" u="none" strike="noStrike" baseline="0" dirty="0">
                          <a:effectLst/>
                          <a:latin typeface="+mj-lt"/>
                        </a:rPr>
                        <a:t>CIKM’12)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0.795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0.283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0.188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FIGER</a:t>
                      </a:r>
                      <a:r>
                        <a:rPr lang="zh-CN" altLang="en-US" sz="17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altLang="zh-CN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(UW,</a:t>
                      </a:r>
                      <a:r>
                        <a:rPr lang="zh-CN" alt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altLang="zh-CN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AAAI’12)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0.881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0.198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u="none" strike="noStrike" dirty="0">
                          <a:effectLst/>
                          <a:latin typeface="+mj-lt"/>
                        </a:rPr>
                        <a:t>0.308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ClusType</a:t>
                      </a:r>
                      <a:r>
                        <a:rPr lang="zh-CN" altLang="en-US" sz="17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altLang="zh-CN" sz="1700" b="0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(KDD’15)</a:t>
                      </a:r>
                      <a:endParaRPr lang="en-US" sz="1700" b="0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0.939</a:t>
                      </a:r>
                      <a:endParaRPr lang="en-US" sz="17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7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0.808</a:t>
                      </a:r>
                      <a:endParaRPr lang="en-US" sz="17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0.</a:t>
                      </a:r>
                      <a:r>
                        <a:rPr lang="en-US" altLang="zh-CN" sz="17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451</a:t>
                      </a:r>
                      <a:r>
                        <a:rPr lang="en-US" sz="17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78242" y="6367032"/>
                <a:ext cx="8499891" cy="490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altLang="zh-CN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Precision</a:t>
                </a:r>
                <a:r>
                  <a:rPr lang="zh-CN" altLang="en-US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 </a:t>
                </a:r>
                <a:r>
                  <a:rPr lang="en-US" altLang="zh-CN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(</a:t>
                </a:r>
                <a:r>
                  <a:rPr lang="en-US" altLang="zh-CN" sz="1600" b="1" i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P</a:t>
                </a:r>
                <a:r>
                  <a:rPr lang="en-US" altLang="zh-CN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)</a:t>
                </a:r>
                <a:r>
                  <a:rPr lang="zh-CN" altLang="en-US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 </a:t>
                </a:r>
                <a:r>
                  <a:rPr lang="en-US" altLang="zh-CN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=</a:t>
                </a:r>
                <a:r>
                  <a:rPr lang="zh-CN" altLang="en-US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#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𝐶𝑜𝑟𝑟𝑒𝑐𝑡𝑙𝑦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𝑡𝑦𝑝𝑒𝑑</m:t>
                        </m:r>
                        <m:r>
                          <a:rPr lang="zh-CN" altLang="en-US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𝑚𝑒𝑛𝑡𝑖𝑜𝑛𝑠</m:t>
                        </m:r>
                        <m:r>
                          <a:rPr lang="zh-CN" altLang="en-US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 </m:t>
                        </m:r>
                      </m:num>
                      <m:den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#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𝑆𝑦𝑠𝑡𝑒𝑚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𝑟𝑒𝑐𝑜𝑔𝑛𝑖𝑧𝑒𝑑</m:t>
                        </m:r>
                        <m:r>
                          <a:rPr lang="zh-CN" altLang="en-US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𝑚𝑒𝑛𝑡𝑖𝑜𝑛𝑠</m:t>
                        </m:r>
                      </m:den>
                    </m:f>
                  </m:oMath>
                </a14:m>
                <a:r>
                  <a:rPr lang="zh-CN" altLang="en-US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 </a:t>
                </a:r>
                <a:r>
                  <a:rPr lang="en-US" altLang="zh-CN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,</a:t>
                </a:r>
                <a:r>
                  <a:rPr lang="zh-CN" altLang="en-US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  </a:t>
                </a:r>
                <a:r>
                  <a:rPr lang="en-US" altLang="zh-CN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Recall</a:t>
                </a:r>
                <a:r>
                  <a:rPr lang="zh-CN" altLang="en-US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 </a:t>
                </a:r>
                <a:r>
                  <a:rPr lang="en-US" altLang="zh-CN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(</a:t>
                </a:r>
                <a:r>
                  <a:rPr lang="en-US" altLang="zh-CN" sz="1600" b="1" i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R</a:t>
                </a:r>
                <a:r>
                  <a:rPr lang="en-US" altLang="zh-CN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)</a:t>
                </a:r>
                <a:r>
                  <a:rPr lang="zh-CN" altLang="en-US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 </a:t>
                </a:r>
                <a:r>
                  <a:rPr lang="en-US" altLang="zh-CN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=</a:t>
                </a:r>
                <a:r>
                  <a:rPr lang="zh-CN" altLang="en-US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#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𝐶𝑜𝑟𝑟𝑒𝑐𝑡𝑙𝑦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𝑡𝑦𝑝𝑒𝑑</m:t>
                        </m:r>
                        <m:r>
                          <a:rPr lang="zh-CN" altLang="en-US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𝑚𝑒𝑛𝑡𝑖𝑜𝑛𝑠</m:t>
                        </m:r>
                        <m:r>
                          <a:rPr lang="zh-CN" altLang="en-US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 </m:t>
                        </m:r>
                      </m:num>
                      <m:den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#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𝑔𝑟𝑜𝑢𝑛𝑑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𝑡𝑟𝑢𝑡h</m:t>
                        </m:r>
                        <m:r>
                          <a:rPr lang="zh-CN" altLang="en-US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𝑚𝑒𝑛𝑡𝑖𝑜𝑛𝑠</m:t>
                        </m:r>
                      </m:den>
                    </m:f>
                  </m:oMath>
                </a14:m>
                <a:r>
                  <a:rPr lang="en-US" altLang="zh-CN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,</a:t>
                </a:r>
                <a:r>
                  <a:rPr lang="zh-CN" altLang="en-US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  </a:t>
                </a:r>
                <a:r>
                  <a:rPr lang="en-US" altLang="zh-CN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F1</a:t>
                </a:r>
                <a:r>
                  <a:rPr lang="zh-CN" altLang="en-US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 </a:t>
                </a:r>
                <a:r>
                  <a:rPr lang="en-US" altLang="zh-CN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score</a:t>
                </a:r>
                <a:r>
                  <a:rPr lang="zh-CN" altLang="en-US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 </a:t>
                </a:r>
                <a:r>
                  <a:rPr lang="en-US" altLang="zh-CN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=</a:t>
                </a:r>
                <a:r>
                  <a:rPr lang="zh-CN" altLang="en-US" sz="16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 Light" panose="020F03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</a:rPr>
                          <m:t>2</m:t>
                        </m:r>
                        <m:d>
                          <m:dPr>
                            <m:ctrlPr>
                              <a:rPr lang="en-US" altLang="zh-CN" sz="1600" i="1">
                                <a:solidFill>
                                  <a:prstClr val="black">
                                    <a:lumMod val="65000"/>
                                    <a:lumOff val="3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600" i="1">
                                <a:solidFill>
                                  <a:prstClr val="black">
                                    <a:lumMod val="65000"/>
                                    <a:lumOff val="35000"/>
                                  </a:prst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  <m:r>
                              <a:rPr lang="en-US" altLang="zh-CN" sz="1600" i="1">
                                <a:solidFill>
                                  <a:prstClr val="black">
                                    <a:lumMod val="65000"/>
                                    <a:lumOff val="35000"/>
                                  </a:prst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altLang="zh-CN" sz="1600" i="1">
                                <a:solidFill>
                                  <a:prstClr val="black">
                                    <a:lumMod val="65000"/>
                                    <a:lumOff val="35000"/>
                                  </a:prst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𝑅</m:t>
                            </m:r>
                          </m:e>
                        </m:d>
                      </m:num>
                      <m:den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𝑃</m:t>
                        </m:r>
                        <m:r>
                          <a:rPr lang="en-US" altLang="zh-CN" sz="1600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𝑅</m:t>
                        </m:r>
                        <m:r>
                          <a:rPr lang="en-US" altLang="zh-CN" sz="16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endPara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42" y="6367032"/>
                <a:ext cx="8499891" cy="490968"/>
              </a:xfrm>
              <a:prstGeom prst="rect">
                <a:avLst/>
              </a:prstGeom>
              <a:blipFill rotWithShape="0">
                <a:blip r:embed="rId2"/>
                <a:stretch>
                  <a:fillRect l="-358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319733" y="1918456"/>
            <a:ext cx="1904741" cy="543165"/>
            <a:chOff x="1312770" y="2395419"/>
            <a:chExt cx="1904741" cy="543165"/>
          </a:xfrm>
        </p:grpSpPr>
        <p:sp>
          <p:nvSpPr>
            <p:cNvPr id="6" name="Right Brace 5"/>
            <p:cNvSpPr/>
            <p:nvPr/>
          </p:nvSpPr>
          <p:spPr>
            <a:xfrm rot="10800000">
              <a:off x="2965524" y="2395419"/>
              <a:ext cx="251987" cy="543165"/>
            </a:xfrm>
            <a:prstGeom prst="rightBrac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srgbClr val="ED7D3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12770" y="2417120"/>
              <a:ext cx="1612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2000" b="1" dirty="0">
                  <a:solidFill>
                    <a:srgbClr val="5B9BD5"/>
                  </a:solidFill>
                  <a:latin typeface="Calibri Light" panose="020F0302020204030204"/>
                </a:rPr>
                <a:t>Bootstrapping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1769" y="2597145"/>
            <a:ext cx="2012705" cy="707886"/>
            <a:chOff x="1204806" y="2994480"/>
            <a:chExt cx="2012705" cy="707886"/>
          </a:xfrm>
        </p:grpSpPr>
        <p:sp>
          <p:nvSpPr>
            <p:cNvPr id="8" name="Right Brace 7"/>
            <p:cNvSpPr/>
            <p:nvPr/>
          </p:nvSpPr>
          <p:spPr>
            <a:xfrm rot="10800000">
              <a:off x="2950300" y="3082020"/>
              <a:ext cx="267211" cy="463610"/>
            </a:xfrm>
            <a:prstGeom prst="rightBrac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srgbClr val="0070C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04806" y="2994480"/>
              <a:ext cx="18867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altLang="zh-CN" sz="2000" b="1" dirty="0">
                  <a:solidFill>
                    <a:srgbClr val="0070C0"/>
                  </a:solidFill>
                  <a:latin typeface="Calibri Light" panose="020F0302020204030204"/>
                </a:rPr>
                <a:t>Label propagation</a:t>
              </a:r>
              <a:endParaRPr lang="en-US" sz="2000" b="1" dirty="0">
                <a:solidFill>
                  <a:srgbClr val="0070C0"/>
                </a:solidFill>
                <a:latin typeface="Calibri Light" panose="020F0302020204030204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522" y="3379583"/>
            <a:ext cx="1985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altLang="zh-CN" sz="2000" b="1" dirty="0">
                <a:solidFill>
                  <a:srgbClr val="4472C4">
                    <a:lumMod val="50000"/>
                  </a:srgbClr>
                </a:solidFill>
                <a:latin typeface="Calibri Light" panose="020F0302020204030204"/>
              </a:rPr>
              <a:t>Classifier</a:t>
            </a:r>
            <a:r>
              <a:rPr lang="zh-CN" altLang="en-US" sz="2000" b="1" dirty="0">
                <a:solidFill>
                  <a:srgbClr val="4472C4">
                    <a:lumMod val="50000"/>
                  </a:srgbClr>
                </a:solidFill>
                <a:latin typeface="Calibri Light" panose="020F0302020204030204"/>
              </a:rPr>
              <a:t> </a:t>
            </a:r>
            <a:r>
              <a:rPr lang="en-US" altLang="zh-CN" sz="2000" b="1" dirty="0">
                <a:solidFill>
                  <a:srgbClr val="4472C4">
                    <a:lumMod val="50000"/>
                  </a:srgbClr>
                </a:solidFill>
                <a:latin typeface="Calibri Light" panose="020F0302020204030204"/>
              </a:rPr>
              <a:t>with</a:t>
            </a:r>
          </a:p>
          <a:p>
            <a:pPr algn="ctr" defTabSz="914400"/>
            <a:r>
              <a:rPr lang="en-US" altLang="zh-CN" sz="2000" b="1" dirty="0">
                <a:solidFill>
                  <a:srgbClr val="4472C4">
                    <a:lumMod val="50000"/>
                  </a:srgbClr>
                </a:solidFill>
                <a:latin typeface="Calibri Light" panose="020F0302020204030204"/>
              </a:rPr>
              <a:t>linguistic</a:t>
            </a:r>
            <a:r>
              <a:rPr lang="zh-CN" altLang="en-US" sz="2000" b="1" dirty="0">
                <a:solidFill>
                  <a:srgbClr val="4472C4">
                    <a:lumMod val="50000"/>
                  </a:srgbClr>
                </a:solidFill>
                <a:latin typeface="Calibri Light" panose="020F0302020204030204"/>
              </a:rPr>
              <a:t> </a:t>
            </a:r>
            <a:r>
              <a:rPr lang="en-US" altLang="zh-CN" sz="2000" b="1" dirty="0">
                <a:solidFill>
                  <a:srgbClr val="4472C4">
                    <a:lumMod val="50000"/>
                  </a:srgbClr>
                </a:solidFill>
                <a:latin typeface="Calibri Light" panose="020F0302020204030204"/>
              </a:rPr>
              <a:t>features</a:t>
            </a:r>
            <a:endParaRPr lang="en-US" sz="2000" b="1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795579" y="3566308"/>
            <a:ext cx="773885" cy="157701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6184" y="5683482"/>
            <a:ext cx="990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b="1" dirty="0">
                <a:solidFill>
                  <a:prstClr val="black">
                    <a:lumMod val="75000"/>
                    <a:lumOff val="25000"/>
                  </a:prstClr>
                </a:solidFill>
                <a:ea typeface="Calibri" charset="0"/>
                <a:cs typeface="Calibri" charset="0"/>
              </a:rPr>
              <a:t>NYT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: 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118k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news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articles (1k manually labeled for evaluation); </a:t>
            </a:r>
            <a:r>
              <a:rPr lang="en-US" altLang="zh-CN" sz="1800" b="1" dirty="0">
                <a:solidFill>
                  <a:prstClr val="black">
                    <a:lumMod val="75000"/>
                    <a:lumOff val="25000"/>
                  </a:prstClr>
                </a:solidFill>
                <a:ea typeface="Calibri" charset="0"/>
                <a:cs typeface="Calibri" charset="0"/>
              </a:rPr>
              <a:t>Yelp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: 230k business reviews (2.5k reviews are manually labeled for evaluation); </a:t>
            </a:r>
            <a:r>
              <a:rPr lang="en-US" altLang="zh-CN" sz="1800" b="1" dirty="0">
                <a:solidFill>
                  <a:prstClr val="black">
                    <a:lumMod val="75000"/>
                    <a:lumOff val="25000"/>
                  </a:prstClr>
                </a:solidFill>
                <a:ea typeface="Calibri" charset="0"/>
                <a:cs typeface="Calibri" charset="0"/>
              </a:rPr>
              <a:t>Tweet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: 302 tweets (3k tweets are manually labeled for evaluation)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044880" y="4206532"/>
            <a:ext cx="8270817" cy="13435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vs.</a:t>
            </a:r>
            <a:r>
              <a:rPr kumimoji="1"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bootstrapping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:</a:t>
            </a:r>
            <a:r>
              <a:rPr kumimoji="1"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context-aware</a:t>
            </a:r>
            <a:r>
              <a:rPr kumimoji="1"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prediction</a:t>
            </a:r>
            <a:r>
              <a:rPr kumimoji="1"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on</a:t>
            </a:r>
            <a:r>
              <a:rPr kumimoji="1"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“un-matchable”</a:t>
            </a:r>
          </a:p>
          <a:p>
            <a:r>
              <a:rPr kumimoji="1" lang="en-US" altLang="zh-C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vs.</a:t>
            </a:r>
            <a:r>
              <a:rPr kumimoji="1"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label</a:t>
            </a:r>
            <a:r>
              <a:rPr kumimoji="1"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propagation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:</a:t>
            </a:r>
            <a:r>
              <a:rPr kumimoji="1"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group</a:t>
            </a:r>
            <a:r>
              <a:rPr kumimoji="1"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similar</a:t>
            </a:r>
            <a:r>
              <a:rPr kumimoji="1"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relation</a:t>
            </a:r>
            <a:r>
              <a:rPr kumimoji="1"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phrases</a:t>
            </a:r>
          </a:p>
          <a:p>
            <a:r>
              <a:rPr kumimoji="1" lang="en-US" altLang="zh-C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vs.</a:t>
            </a:r>
            <a:r>
              <a:rPr kumimoji="1"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FIGER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:</a:t>
            </a:r>
            <a:r>
              <a:rPr kumimoji="1"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no</a:t>
            </a:r>
            <a:r>
              <a:rPr kumimoji="1"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reliance</a:t>
            </a:r>
            <a:r>
              <a:rPr kumimoji="1"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on</a:t>
            </a:r>
            <a:r>
              <a:rPr kumimoji="1"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complex</a:t>
            </a:r>
            <a:r>
              <a:rPr kumimoji="1"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feature</a:t>
            </a:r>
            <a:r>
              <a:rPr kumimoji="1"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 </a:t>
            </a:r>
            <a:r>
              <a:rPr kumimoji="1"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 pitchFamily="34" charset="0"/>
              </a:rPr>
              <a:t>engineering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781668" y="2597145"/>
            <a:ext cx="1161288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F1-score</a:t>
            </a:r>
          </a:p>
        </p:txBody>
      </p:sp>
      <p:cxnSp>
        <p:nvCxnSpPr>
          <p:cNvPr id="20" name="Straight Connector 19"/>
          <p:cNvCxnSpPr>
            <a:stCxn id="18" idx="0"/>
          </p:cNvCxnSpPr>
          <p:nvPr/>
        </p:nvCxnSpPr>
        <p:spPr>
          <a:xfrm flipH="1" flipV="1">
            <a:off x="10137043" y="2020825"/>
            <a:ext cx="1225269" cy="576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8" idx="2"/>
          </p:cNvCxnSpPr>
          <p:nvPr/>
        </p:nvCxnSpPr>
        <p:spPr>
          <a:xfrm flipH="1">
            <a:off x="10148013" y="2981866"/>
            <a:ext cx="1214299" cy="961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3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95" y="1228625"/>
            <a:ext cx="10937009" cy="5288002"/>
          </a:xfrm>
        </p:spPr>
        <p:txBody>
          <a:bodyPr/>
          <a:lstStyle/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On the Power of Multi-Dimensional Text Cubes</a:t>
            </a:r>
            <a:endParaRPr lang="en-US" sz="2400" dirty="0"/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Automated Mining of Semantic Structures from Massive Text Data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Phrase Mining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Entity/Relation Recognition and Typing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Meta Pattern-Directed Structure Discovery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Automated Construction of Multidimensional Text Cubes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Multifaceted Taxonomy Mining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Local and Global Joint Spherical Text Embedding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Looking Forward</a:t>
            </a:r>
          </a:p>
        </p:txBody>
      </p:sp>
      <p:sp>
        <p:nvSpPr>
          <p:cNvPr id="5" name="Striped Right Arrow 4"/>
          <p:cNvSpPr/>
          <p:nvPr/>
        </p:nvSpPr>
        <p:spPr>
          <a:xfrm rot="9750595">
            <a:off x="9524884" y="1633392"/>
            <a:ext cx="466531" cy="513889"/>
          </a:xfrm>
          <a:prstGeom prst="striped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DB655F3E-3298-43CD-BEB6-D83140F315BB}"/>
              </a:ext>
            </a:extLst>
          </p:cNvPr>
          <p:cNvSpPr/>
          <p:nvPr/>
        </p:nvSpPr>
        <p:spPr>
          <a:xfrm rot="9750595">
            <a:off x="6949577" y="3453355"/>
            <a:ext cx="378059" cy="371037"/>
          </a:xfrm>
          <a:prstGeom prst="stripedRightArrow">
            <a:avLst/>
          </a:prstGeom>
          <a:solidFill>
            <a:srgbClr val="B6BEAE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1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64"/>
            <a:ext cx="12192000" cy="105692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MetaPAD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Meta Pattern-driven Attribute Discovery from Massive Text Corpora [KDD’17]</a:t>
            </a:r>
            <a:endParaRPr lang="en-US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12552" y="2761595"/>
            <a:ext cx="6685936" cy="980984"/>
            <a:chOff x="3566503" y="3705580"/>
            <a:chExt cx="6685936" cy="980984"/>
          </a:xfrm>
        </p:grpSpPr>
        <p:sp>
          <p:nvSpPr>
            <p:cNvPr id="7" name="Rounded Rectangle 6"/>
            <p:cNvSpPr/>
            <p:nvPr/>
          </p:nvSpPr>
          <p:spPr>
            <a:xfrm>
              <a:off x="7634931" y="3822570"/>
              <a:ext cx="2617508" cy="424697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altLang="zh-CN" sz="1800" dirty="0">
                  <a:solidFill>
                    <a:srgbClr val="1F497D"/>
                  </a:solidFill>
                </a:rPr>
                <a:t>Burkina</a:t>
              </a:r>
              <a:r>
                <a:rPr lang="zh-CN" altLang="en-US" sz="1800" dirty="0">
                  <a:solidFill>
                    <a:srgbClr val="1F497D"/>
                  </a:solidFill>
                </a:rPr>
                <a:t> </a:t>
              </a:r>
              <a:r>
                <a:rPr lang="en-US" altLang="zh-CN" sz="1800" dirty="0">
                  <a:solidFill>
                    <a:srgbClr val="1F497D"/>
                  </a:solidFill>
                </a:rPr>
                <a:t>Faso:</a:t>
              </a:r>
              <a:r>
                <a:rPr lang="zh-CN" altLang="en-US" sz="1800" dirty="0">
                  <a:solidFill>
                    <a:srgbClr val="1F497D"/>
                  </a:solidFill>
                </a:rPr>
                <a:t> </a:t>
              </a:r>
              <a:r>
                <a:rPr lang="en-US" altLang="zh-CN" sz="1800" dirty="0">
                  <a:solidFill>
                    <a:srgbClr val="1F497D"/>
                  </a:solidFill>
                </a:rPr>
                <a:t>$C</a:t>
              </a:r>
              <a:r>
                <a:rPr lang="en-US" altLang="zh-CN" sz="1400" dirty="0">
                  <a:solidFill>
                    <a:srgbClr val="1F497D"/>
                  </a:solidFill>
                </a:rPr>
                <a:t>OUNTRY</a:t>
              </a:r>
              <a:endParaRPr lang="en-US" sz="1400" dirty="0">
                <a:solidFill>
                  <a:srgbClr val="1F497D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566503" y="3755419"/>
              <a:ext cx="2361061" cy="638987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altLang="zh-CN" sz="1800" dirty="0">
                  <a:solidFill>
                    <a:srgbClr val="F79646">
                      <a:lumMod val="75000"/>
                    </a:srgbClr>
                  </a:solidFill>
                </a:rPr>
                <a:t>Blaise</a:t>
              </a:r>
              <a:r>
                <a:rPr lang="zh-CN" altLang="en-US" sz="1800" dirty="0">
                  <a:solidFill>
                    <a:srgbClr val="F79646">
                      <a:lumMod val="75000"/>
                    </a:srgbClr>
                  </a:solidFill>
                </a:rPr>
                <a:t> </a:t>
              </a:r>
              <a:r>
                <a:rPr lang="en-US" altLang="zh-CN" sz="1800" dirty="0" err="1">
                  <a:solidFill>
                    <a:srgbClr val="F79646">
                      <a:lumMod val="75000"/>
                    </a:srgbClr>
                  </a:solidFill>
                </a:rPr>
                <a:t>Compaor</a:t>
              </a:r>
              <a:r>
                <a:rPr lang="en-US" altLang="zh-CN" sz="1800" dirty="0" err="1">
                  <a:solidFill>
                    <a:srgbClr val="F79646">
                      <a:lumMod val="75000"/>
                    </a:srgbClr>
                  </a:solidFill>
                  <a:ea typeface="Corbel" charset="0"/>
                  <a:cs typeface="Corbel" charset="0"/>
                </a:rPr>
                <a:t>é</a:t>
              </a:r>
              <a:r>
                <a:rPr lang="en-US" altLang="zh-CN" sz="1800" dirty="0">
                  <a:solidFill>
                    <a:srgbClr val="F79646">
                      <a:lumMod val="75000"/>
                    </a:srgbClr>
                  </a:solidFill>
                </a:rPr>
                <a:t>:</a:t>
              </a:r>
              <a:r>
                <a:rPr lang="zh-CN" altLang="en-US" sz="1800" dirty="0">
                  <a:solidFill>
                    <a:srgbClr val="F79646">
                      <a:lumMod val="75000"/>
                    </a:srgbClr>
                  </a:solidFill>
                </a:rPr>
                <a:t> </a:t>
              </a:r>
              <a:r>
                <a:rPr lang="en-US" altLang="zh-CN" sz="1800" dirty="0">
                  <a:solidFill>
                    <a:srgbClr val="F79646">
                      <a:lumMod val="75000"/>
                    </a:srgbClr>
                  </a:solidFill>
                </a:rPr>
                <a:t>$P</a:t>
              </a:r>
              <a:r>
                <a:rPr lang="en-US" altLang="zh-CN" sz="1400" dirty="0">
                  <a:solidFill>
                    <a:srgbClr val="F79646">
                      <a:lumMod val="75000"/>
                    </a:srgbClr>
                  </a:solidFill>
                </a:rPr>
                <a:t>ERSON</a:t>
              </a:r>
              <a:r>
                <a:rPr lang="en-US" altLang="zh-CN" sz="1800" dirty="0">
                  <a:solidFill>
                    <a:srgbClr val="F79646">
                      <a:lumMod val="75000"/>
                    </a:srgbClr>
                  </a:solidFill>
                </a:rPr>
                <a:t>.P</a:t>
              </a:r>
              <a:r>
                <a:rPr lang="en-US" altLang="zh-CN" sz="1400" dirty="0">
                  <a:solidFill>
                    <a:srgbClr val="F79646">
                      <a:lumMod val="75000"/>
                    </a:srgbClr>
                  </a:solidFill>
                </a:rPr>
                <a:t>OLITICIAN</a:t>
              </a:r>
              <a:endParaRPr lang="en-US" sz="1400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86839" y="3705580"/>
              <a:ext cx="8258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altLang="zh-CN" sz="1800" dirty="0">
                  <a:solidFill>
                    <a:prstClr val="black"/>
                  </a:solidFill>
                </a:rPr>
                <a:t>age:65</a:t>
              </a:r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34931" y="4317232"/>
              <a:ext cx="22177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altLang="zh-CN" sz="1800" dirty="0">
                  <a:solidFill>
                    <a:prstClr val="black"/>
                  </a:solidFill>
                </a:rPr>
                <a:t>population:</a:t>
              </a:r>
              <a:r>
                <a:rPr lang="zh-CN" altLang="en-US" sz="1800" dirty="0">
                  <a:solidFill>
                    <a:prstClr val="black"/>
                  </a:solidFill>
                </a:rPr>
                <a:t> </a:t>
              </a:r>
              <a:r>
                <a:rPr lang="en-US" altLang="zh-CN" sz="1800" dirty="0">
                  <a:solidFill>
                    <a:prstClr val="black"/>
                  </a:solidFill>
                </a:rPr>
                <a:t>17</a:t>
              </a:r>
              <a:r>
                <a:rPr lang="zh-CN" altLang="en-US" sz="1800" dirty="0">
                  <a:solidFill>
                    <a:prstClr val="black"/>
                  </a:solidFill>
                </a:rPr>
                <a:t> </a:t>
              </a:r>
              <a:r>
                <a:rPr lang="en-US" altLang="zh-CN" sz="1800" dirty="0">
                  <a:solidFill>
                    <a:prstClr val="black"/>
                  </a:solidFill>
                </a:rPr>
                <a:t>million</a:t>
              </a:r>
              <a:endParaRPr lang="en-US" sz="1800" dirty="0">
                <a:solidFill>
                  <a:prstClr val="black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5976908" y="4088813"/>
              <a:ext cx="1673953" cy="2626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622135" y="4306516"/>
              <a:ext cx="1085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altLang="zh-CN" sz="1800" dirty="0">
                  <a:solidFill>
                    <a:prstClr val="black"/>
                  </a:solidFill>
                </a:rPr>
                <a:t>president</a:t>
              </a:r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888464" y="1209575"/>
            <a:ext cx="756416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200"/>
            <a:r>
              <a:rPr lang="en-US" altLang="zh-CN" sz="2400" dirty="0">
                <a:solidFill>
                  <a:prstClr val="black"/>
                </a:solidFill>
              </a:rPr>
              <a:t>Given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a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sentence in a large corpus,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“President Blaise </a:t>
            </a:r>
            <a:r>
              <a:rPr lang="en-US" sz="2400" dirty="0" err="1">
                <a:solidFill>
                  <a:prstClr val="black"/>
                </a:solidFill>
              </a:rPr>
              <a:t>Compaor</a:t>
            </a:r>
            <a:r>
              <a:rPr lang="en-US" altLang="zh-CN" sz="2400" dirty="0" err="1">
                <a:solidFill>
                  <a:prstClr val="black"/>
                </a:solidFill>
                <a:ea typeface="Corbel" charset="0"/>
                <a:cs typeface="Corbel" charset="0"/>
              </a:rPr>
              <a:t>é</a:t>
            </a:r>
            <a:r>
              <a:rPr lang="en-US" sz="2400" dirty="0" err="1">
                <a:solidFill>
                  <a:prstClr val="black"/>
                </a:solidFill>
              </a:rPr>
              <a:t>’s</a:t>
            </a:r>
            <a:r>
              <a:rPr lang="en-US" sz="2400" dirty="0">
                <a:solidFill>
                  <a:prstClr val="black"/>
                </a:solidFill>
              </a:rPr>
              <a:t> government of </a:t>
            </a:r>
            <a:r>
              <a:rPr lang="en-US" sz="2400" b="1" dirty="0">
                <a:solidFill>
                  <a:prstClr val="black"/>
                </a:solidFill>
              </a:rPr>
              <a:t>Burkina Faso </a:t>
            </a:r>
            <a:r>
              <a:rPr lang="en-US" sz="2400" dirty="0">
                <a:solidFill>
                  <a:prstClr val="black"/>
                </a:solidFill>
              </a:rPr>
              <a:t>was founded</a:t>
            </a:r>
            <a:r>
              <a:rPr lang="mr-IN" sz="2400" dirty="0">
                <a:solidFill>
                  <a:prstClr val="black"/>
                </a:solidFill>
              </a:rPr>
              <a:t>…</a:t>
            </a:r>
            <a:r>
              <a:rPr lang="en-US" sz="2400" dirty="0">
                <a:solidFill>
                  <a:prstClr val="black"/>
                </a:solidFill>
              </a:rPr>
              <a:t>”,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mr-IN" altLang="zh-CN" sz="2400" dirty="0">
                <a:solidFill>
                  <a:prstClr val="black"/>
                </a:solidFill>
              </a:rPr>
              <a:t>…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277" y="1172843"/>
            <a:ext cx="2992700" cy="317592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17720" y="2156866"/>
            <a:ext cx="2043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CN" sz="2400" dirty="0">
                <a:solidFill>
                  <a:prstClr val="black"/>
                </a:solidFill>
              </a:rPr>
              <a:t>Can we find: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79562" y="3749119"/>
            <a:ext cx="4469145" cy="51390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000000"/>
                </a:solidFill>
              </a:rPr>
              <a:t>Attribute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Discovery: Two tasks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531770" y="4385501"/>
            <a:ext cx="5139207" cy="1611522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rgbClr val="000000"/>
                </a:solidFill>
              </a:rPr>
              <a:t>Task</a:t>
            </a:r>
            <a:r>
              <a:rPr lang="zh-CN" altLang="en-US" sz="2000" dirty="0">
                <a:solidFill>
                  <a:srgbClr val="000000"/>
                </a:solidFill>
              </a:rPr>
              <a:t> </a:t>
            </a:r>
            <a:r>
              <a:rPr lang="en-US" altLang="zh-CN" sz="2000" dirty="0">
                <a:solidFill>
                  <a:srgbClr val="000000"/>
                </a:solidFill>
              </a:rPr>
              <a:t>2:</a:t>
            </a:r>
            <a:r>
              <a:rPr lang="zh-CN" alt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⟨entity type, attribute name⟩</a:t>
            </a:r>
            <a:endParaRPr lang="zh-CN" altLang="en-US" sz="2000" dirty="0">
              <a:solidFill>
                <a:srgbClr val="00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</a:rPr>
              <a:t>	</a:t>
            </a:r>
            <a:r>
              <a:rPr lang="en-US" sz="2000" dirty="0">
                <a:solidFill>
                  <a:srgbClr val="000000"/>
                </a:solidFill>
              </a:rPr>
              <a:t>⟨</a:t>
            </a:r>
            <a:r>
              <a:rPr lang="en-US" altLang="zh-CN" sz="2000" dirty="0">
                <a:solidFill>
                  <a:srgbClr val="000000"/>
                </a:solidFill>
              </a:rPr>
              <a:t>$COUNTRY,</a:t>
            </a:r>
            <a:r>
              <a:rPr lang="en-US" sz="2000" dirty="0">
                <a:solidFill>
                  <a:srgbClr val="000000"/>
                </a:solidFill>
              </a:rPr>
              <a:t> president⟩</a:t>
            </a:r>
            <a:endParaRPr lang="zh-CN" altLang="en-US" sz="2000" dirty="0">
              <a:solidFill>
                <a:srgbClr val="00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</a:rPr>
              <a:t>	</a:t>
            </a:r>
            <a:r>
              <a:rPr lang="en-US" sz="2000" dirty="0">
                <a:solidFill>
                  <a:srgbClr val="000000"/>
                </a:solidFill>
              </a:rPr>
              <a:t>⟨</a:t>
            </a:r>
            <a:r>
              <a:rPr lang="en-US" altLang="zh-CN" sz="2000" dirty="0">
                <a:solidFill>
                  <a:srgbClr val="000000"/>
                </a:solidFill>
              </a:rPr>
              <a:t>$COUNTRY,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altLang="zh-CN" sz="2000" dirty="0">
                <a:solidFill>
                  <a:srgbClr val="000000"/>
                </a:solidFill>
              </a:rPr>
              <a:t>population</a:t>
            </a:r>
            <a:r>
              <a:rPr lang="en-US" sz="2000" dirty="0">
                <a:solidFill>
                  <a:srgbClr val="000000"/>
                </a:solidFill>
              </a:rPr>
              <a:t>⟩</a:t>
            </a:r>
            <a:endParaRPr lang="zh-CN" altLang="en-US" sz="2000" dirty="0">
              <a:solidFill>
                <a:srgbClr val="00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</a:rPr>
              <a:t>	</a:t>
            </a:r>
            <a:r>
              <a:rPr lang="en-US" sz="2000" dirty="0">
                <a:solidFill>
                  <a:srgbClr val="000000"/>
                </a:solidFill>
              </a:rPr>
              <a:t>⟨</a:t>
            </a:r>
            <a:r>
              <a:rPr lang="en-US" altLang="zh-CN" sz="2000" dirty="0">
                <a:solidFill>
                  <a:srgbClr val="000000"/>
                </a:solidFill>
              </a:rPr>
              <a:t>$PERSON,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altLang="zh-CN" sz="2000" dirty="0">
                <a:solidFill>
                  <a:srgbClr val="000000"/>
                </a:solidFill>
              </a:rPr>
              <a:t>age</a:t>
            </a:r>
            <a:r>
              <a:rPr lang="en-US" sz="2000" dirty="0">
                <a:solidFill>
                  <a:srgbClr val="000000"/>
                </a:solidFill>
              </a:rPr>
              <a:t>⟩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79562" y="4423656"/>
            <a:ext cx="5710435" cy="1561307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rgbClr val="000000"/>
                </a:solidFill>
              </a:rPr>
              <a:t>Task</a:t>
            </a:r>
            <a:r>
              <a:rPr lang="zh-CN" altLang="en-US" sz="2000" dirty="0">
                <a:solidFill>
                  <a:srgbClr val="000000"/>
                </a:solidFill>
              </a:rPr>
              <a:t> </a:t>
            </a:r>
            <a:r>
              <a:rPr lang="en-US" altLang="zh-CN" sz="2000" dirty="0">
                <a:solidFill>
                  <a:srgbClr val="000000"/>
                </a:solidFill>
              </a:rPr>
              <a:t>1:</a:t>
            </a:r>
            <a:r>
              <a:rPr lang="zh-CN" alt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⟨entity, attribute name, attribute value⟩</a:t>
            </a:r>
            <a:endParaRPr lang="zh-CN" altLang="en-US" sz="2000" dirty="0">
              <a:solidFill>
                <a:srgbClr val="00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</a:rPr>
              <a:t>	</a:t>
            </a:r>
            <a:r>
              <a:rPr lang="en-US" sz="2000" dirty="0">
                <a:solidFill>
                  <a:srgbClr val="000000"/>
                </a:solidFill>
              </a:rPr>
              <a:t>⟨Burkina Faso, president, Blaise </a:t>
            </a:r>
            <a:r>
              <a:rPr lang="en-US" sz="2000" dirty="0" err="1">
                <a:solidFill>
                  <a:srgbClr val="000000"/>
                </a:solidFill>
              </a:rPr>
              <a:t>Compaor</a:t>
            </a:r>
            <a:r>
              <a:rPr lang="en-US" altLang="zh-CN" sz="2000" dirty="0" err="1">
                <a:solidFill>
                  <a:srgbClr val="000000"/>
                </a:solidFill>
                <a:ea typeface="Corbel" charset="0"/>
                <a:cs typeface="Corbel" charset="0"/>
              </a:rPr>
              <a:t>é</a:t>
            </a:r>
            <a:r>
              <a:rPr lang="en-US" sz="2000" dirty="0">
                <a:solidFill>
                  <a:srgbClr val="000000"/>
                </a:solidFill>
              </a:rPr>
              <a:t>⟩</a:t>
            </a:r>
            <a:endParaRPr lang="zh-CN" altLang="en-US" sz="2000" dirty="0">
              <a:solidFill>
                <a:srgbClr val="00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</a:rPr>
              <a:t>	</a:t>
            </a:r>
            <a:r>
              <a:rPr lang="en-US" sz="2000" dirty="0">
                <a:solidFill>
                  <a:srgbClr val="000000"/>
                </a:solidFill>
              </a:rPr>
              <a:t>⟨Burkina Faso, </a:t>
            </a:r>
            <a:r>
              <a:rPr lang="en-US" altLang="zh-CN" sz="2000" dirty="0">
                <a:solidFill>
                  <a:srgbClr val="000000"/>
                </a:solidFill>
              </a:rPr>
              <a:t>population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altLang="zh-CN" sz="2000" dirty="0">
                <a:solidFill>
                  <a:srgbClr val="000000"/>
                </a:solidFill>
              </a:rPr>
              <a:t>17</a:t>
            </a:r>
            <a:r>
              <a:rPr lang="zh-CN" altLang="en-US" sz="2000" dirty="0">
                <a:solidFill>
                  <a:srgbClr val="000000"/>
                </a:solidFill>
              </a:rPr>
              <a:t> </a:t>
            </a:r>
            <a:r>
              <a:rPr lang="en-US" altLang="zh-CN" sz="2000" dirty="0">
                <a:solidFill>
                  <a:srgbClr val="000000"/>
                </a:solidFill>
              </a:rPr>
              <a:t>million</a:t>
            </a:r>
            <a:r>
              <a:rPr lang="en-US" sz="2000" dirty="0">
                <a:solidFill>
                  <a:srgbClr val="000000"/>
                </a:solidFill>
              </a:rPr>
              <a:t>⟩</a:t>
            </a:r>
            <a:endParaRPr lang="zh-CN" altLang="en-US" sz="2000" dirty="0">
              <a:solidFill>
                <a:srgbClr val="00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</a:rPr>
              <a:t>	</a:t>
            </a:r>
            <a:r>
              <a:rPr lang="en-US" sz="2000" dirty="0">
                <a:solidFill>
                  <a:srgbClr val="000000"/>
                </a:solidFill>
              </a:rPr>
              <a:t>⟨Blaise </a:t>
            </a:r>
            <a:r>
              <a:rPr lang="en-US" sz="2000" dirty="0" err="1">
                <a:solidFill>
                  <a:srgbClr val="000000"/>
                </a:solidFill>
              </a:rPr>
              <a:t>Compaor</a:t>
            </a:r>
            <a:r>
              <a:rPr lang="en-US" altLang="zh-CN" sz="2000" dirty="0" err="1">
                <a:solidFill>
                  <a:srgbClr val="000000"/>
                </a:solidFill>
                <a:ea typeface="Corbel" charset="0"/>
                <a:cs typeface="Corbel" charset="0"/>
              </a:rPr>
              <a:t>é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altLang="zh-CN" sz="2000" dirty="0">
                <a:solidFill>
                  <a:srgbClr val="000000"/>
                </a:solidFill>
              </a:rPr>
              <a:t>age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altLang="zh-CN" sz="2000" dirty="0">
                <a:solidFill>
                  <a:srgbClr val="000000"/>
                </a:solidFill>
              </a:rPr>
              <a:t>65</a:t>
            </a:r>
            <a:r>
              <a:rPr lang="en-US" sz="2000" dirty="0">
                <a:solidFill>
                  <a:srgbClr val="000000"/>
                </a:solidFill>
              </a:rPr>
              <a:t>⟩</a:t>
            </a:r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37606" y="6051529"/>
            <a:ext cx="1906291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defTabSz="457200"/>
            <a:r>
              <a:rPr lang="en-US" sz="2400" i="1" dirty="0">
                <a:solidFill>
                  <a:srgbClr val="FF0000"/>
                </a:solidFill>
              </a:rPr>
              <a:t>Instance-level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979660" y="5997023"/>
            <a:ext cx="1443857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defTabSz="457200"/>
            <a:r>
              <a:rPr lang="en-US" sz="2400" i="1" dirty="0">
                <a:solidFill>
                  <a:srgbClr val="FF0000"/>
                </a:solidFill>
              </a:rPr>
              <a:t>Type-level</a:t>
            </a:r>
          </a:p>
        </p:txBody>
      </p:sp>
    </p:spTree>
    <p:extLst>
      <p:ext uri="{BB962C8B-B14F-4D97-AF65-F5344CB8AC3E}">
        <p14:creationId xmlns:p14="http://schemas.microsoft.com/office/powerpoint/2010/main" val="20606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Meta-Pattern</a:t>
            </a:r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  <a:endParaRPr lang="en-US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2274028" y="1342042"/>
            <a:ext cx="7669074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US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(#1)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“</a:t>
            </a:r>
            <a:r>
              <a:rPr 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President Blaise </a:t>
            </a:r>
            <a:r>
              <a:rPr lang="en-US" sz="1800" dirty="0" err="1">
                <a:solidFill>
                  <a:prstClr val="black"/>
                </a:solidFill>
                <a:ea typeface="Corbel" charset="0"/>
                <a:cs typeface="Corbel" charset="0"/>
              </a:rPr>
              <a:t>Compao</a:t>
            </a:r>
            <a:r>
              <a:rPr lang="en-US" altLang="zh-CN" sz="1800" dirty="0" err="1">
                <a:solidFill>
                  <a:prstClr val="black"/>
                </a:solidFill>
                <a:ea typeface="Corbel" charset="0"/>
                <a:cs typeface="Corbel" charset="0"/>
              </a:rPr>
              <a:t>ré</a:t>
            </a:r>
            <a:r>
              <a:rPr lang="en-US" sz="1800" dirty="0" err="1">
                <a:solidFill>
                  <a:prstClr val="black"/>
                </a:solidFill>
                <a:ea typeface="Corbel" charset="0"/>
                <a:cs typeface="Corbel" charset="0"/>
              </a:rPr>
              <a:t>’s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government of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Burkina Faso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was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founded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r>
              <a:rPr lang="mr-IN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…</a:t>
            </a:r>
            <a:r>
              <a:rPr lang="en-US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”</a:t>
            </a:r>
            <a:endParaRPr lang="zh-CN" altLang="en-US" sz="1800" dirty="0">
              <a:solidFill>
                <a:prstClr val="black"/>
              </a:solidFill>
              <a:ea typeface="Corbel" charset="0"/>
              <a:cs typeface="Corbel" charset="0"/>
            </a:endParaRPr>
          </a:p>
          <a:p>
            <a:pPr defTabSz="457200"/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(#2)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“President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Barack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Obama’s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government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of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U.S.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claimed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that</a:t>
            </a:r>
            <a:r>
              <a:rPr lang="mr-IN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…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”</a:t>
            </a:r>
            <a:endParaRPr lang="en-US" sz="1800" dirty="0">
              <a:solidFill>
                <a:srgbClr val="FF0000"/>
              </a:solidFill>
              <a:ea typeface="Corbel" charset="0"/>
              <a:cs typeface="Corbel" charset="0"/>
            </a:endParaRPr>
          </a:p>
          <a:p>
            <a:pPr defTabSz="457200"/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(#3)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“U.S.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President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Barack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Obama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visited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mr-IN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…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”</a:t>
            </a:r>
            <a:endParaRPr lang="zh-CN" altLang="en-US" sz="1800" dirty="0">
              <a:solidFill>
                <a:srgbClr val="FF0000"/>
              </a:solidFill>
              <a:ea typeface="Corbel" charset="0"/>
              <a:cs typeface="Corbel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3824334" y="5883601"/>
            <a:ext cx="4572000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 defTabSz="457200"/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⟨</a:t>
            </a:r>
            <a:r>
              <a:rPr lang="en-US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Burkina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Faso,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{president},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Blaise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 err="1">
                <a:solidFill>
                  <a:prstClr val="black"/>
                </a:solidFill>
                <a:ea typeface="Corbel" charset="0"/>
                <a:cs typeface="Corbel" charset="0"/>
              </a:rPr>
              <a:t>Compaoré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⟩</a:t>
            </a:r>
            <a:endParaRPr lang="en-US" sz="1800" dirty="0">
              <a:solidFill>
                <a:prstClr val="black"/>
              </a:solidFill>
              <a:ea typeface="Corbel" charset="0"/>
              <a:cs typeface="Corbel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3854975" y="4635358"/>
            <a:ext cx="4505499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457200"/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⟨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$C</a:t>
            </a:r>
            <a:r>
              <a:rPr lang="en-US" altLang="zh-CN" sz="1400" dirty="0">
                <a:solidFill>
                  <a:srgbClr val="FF0000"/>
                </a:solidFill>
                <a:ea typeface="Corbel" charset="0"/>
                <a:cs typeface="Corbel" charset="0"/>
              </a:rPr>
              <a:t>OUNTRY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,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{president},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$P</a:t>
            </a:r>
            <a:r>
              <a:rPr lang="en-US" altLang="zh-CN" sz="1400" dirty="0">
                <a:solidFill>
                  <a:srgbClr val="FF0000"/>
                </a:solidFill>
                <a:ea typeface="Corbel" charset="0"/>
                <a:cs typeface="Corbel" charset="0"/>
              </a:rPr>
              <a:t>OLITICIAN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⟩</a:t>
            </a:r>
            <a:endParaRPr lang="en-US" sz="1800" dirty="0">
              <a:solidFill>
                <a:srgbClr val="FF0000"/>
              </a:solidFill>
              <a:ea typeface="Corbel" charset="0"/>
              <a:cs typeface="Corbel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824639" y="3122556"/>
            <a:ext cx="8778240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defTabSz="457200"/>
            <a:r>
              <a:rPr lang="zh-CN" altLang="en-US" sz="1600" dirty="0">
                <a:solidFill>
                  <a:srgbClr val="FF0000"/>
                </a:solidFill>
                <a:ea typeface="Corbel" charset="0"/>
                <a:cs typeface="Corbel" charset="0"/>
              </a:rPr>
              <a:t>⎡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pr</a:t>
            </a:r>
            <a:r>
              <a:rPr 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esident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$P</a:t>
            </a:r>
            <a:r>
              <a:rPr lang="en-US" altLang="zh-CN" sz="1400" dirty="0">
                <a:solidFill>
                  <a:srgbClr val="FF0000"/>
                </a:solidFill>
                <a:ea typeface="Corbel" charset="0"/>
                <a:cs typeface="Corbel" charset="0"/>
              </a:rPr>
              <a:t>ERSON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.P</a:t>
            </a:r>
            <a:r>
              <a:rPr lang="en-US" altLang="zh-CN" sz="1400" dirty="0">
                <a:solidFill>
                  <a:srgbClr val="FF0000"/>
                </a:solidFill>
                <a:ea typeface="Corbel" charset="0"/>
                <a:cs typeface="Corbel" charset="0"/>
              </a:rPr>
              <a:t>OLITICIAN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’s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government of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$L</a:t>
            </a:r>
            <a:r>
              <a:rPr lang="en-US" altLang="zh-CN" sz="1400" dirty="0">
                <a:solidFill>
                  <a:srgbClr val="FF0000"/>
                </a:solidFill>
                <a:ea typeface="Corbel" charset="0"/>
                <a:cs typeface="Corbel" charset="0"/>
              </a:rPr>
              <a:t>OCATION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.C</a:t>
            </a:r>
            <a:r>
              <a:rPr lang="en-US" altLang="zh-CN" sz="1400" dirty="0">
                <a:solidFill>
                  <a:srgbClr val="FF0000"/>
                </a:solidFill>
                <a:ea typeface="Corbel" charset="0"/>
                <a:cs typeface="Corbel" charset="0"/>
              </a:rPr>
              <a:t>OUNTRY</a:t>
            </a:r>
            <a:r>
              <a:rPr lang="zh-CN" altLang="en-US" sz="1600" dirty="0">
                <a:solidFill>
                  <a:srgbClr val="FF0000"/>
                </a:solidFill>
                <a:ea typeface="Corbel" charset="0"/>
                <a:cs typeface="Corbel" charset="0"/>
              </a:rPr>
              <a:t>⎦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was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founded</a:t>
            </a:r>
            <a:r>
              <a:rPr lang="mr-IN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…</a:t>
            </a:r>
            <a:endParaRPr lang="en-US" sz="1800" dirty="0">
              <a:solidFill>
                <a:prstClr val="black"/>
              </a:solidFill>
              <a:ea typeface="Corbel" charset="0"/>
              <a:cs typeface="Corbel" charset="0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1808958" y="3500259"/>
            <a:ext cx="8778240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defTabSz="457200"/>
            <a:r>
              <a:rPr lang="zh-CN" altLang="en-US" sz="1600" dirty="0">
                <a:solidFill>
                  <a:srgbClr val="FF0000"/>
                </a:solidFill>
                <a:ea typeface="Corbel" charset="0"/>
                <a:cs typeface="Corbel" charset="0"/>
              </a:rPr>
              <a:t>⎡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$L</a:t>
            </a:r>
            <a:r>
              <a:rPr lang="en-US" altLang="zh-CN" sz="1400" dirty="0">
                <a:solidFill>
                  <a:srgbClr val="FF0000"/>
                </a:solidFill>
                <a:ea typeface="Corbel" charset="0"/>
                <a:cs typeface="Corbel" charset="0"/>
              </a:rPr>
              <a:t>OCATION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.C</a:t>
            </a:r>
            <a:r>
              <a:rPr lang="en-US" altLang="zh-CN" sz="1400" dirty="0">
                <a:solidFill>
                  <a:srgbClr val="FF0000"/>
                </a:solidFill>
                <a:ea typeface="Corbel" charset="0"/>
                <a:cs typeface="Corbel" charset="0"/>
              </a:rPr>
              <a:t>OUNTRY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p</a:t>
            </a:r>
            <a:r>
              <a:rPr 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resident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$P</a:t>
            </a:r>
            <a:r>
              <a:rPr lang="en-US" altLang="zh-CN" sz="1400" dirty="0">
                <a:solidFill>
                  <a:srgbClr val="FF0000"/>
                </a:solidFill>
                <a:ea typeface="Corbel" charset="0"/>
                <a:cs typeface="Corbel" charset="0"/>
              </a:rPr>
              <a:t>ERSON</a:t>
            </a:r>
            <a:r>
              <a:rPr lang="en-US" altLang="zh-CN" sz="1800" dirty="0">
                <a:solidFill>
                  <a:srgbClr val="FF0000"/>
                </a:solidFill>
                <a:ea typeface="Corbel" charset="0"/>
                <a:cs typeface="Corbel" charset="0"/>
              </a:rPr>
              <a:t>.P</a:t>
            </a:r>
            <a:r>
              <a:rPr lang="en-US" altLang="zh-CN" sz="1400" dirty="0">
                <a:solidFill>
                  <a:srgbClr val="FF0000"/>
                </a:solidFill>
                <a:ea typeface="Corbel" charset="0"/>
                <a:cs typeface="Corbel" charset="0"/>
              </a:rPr>
              <a:t>OLITICIAN</a:t>
            </a:r>
            <a:r>
              <a:rPr lang="zh-CN" altLang="en-US" sz="1600" dirty="0">
                <a:solidFill>
                  <a:srgbClr val="FF0000"/>
                </a:solidFill>
                <a:ea typeface="Corbel" charset="0"/>
                <a:cs typeface="Corbel" charset="0"/>
              </a:rPr>
              <a:t>⎦</a:t>
            </a:r>
            <a:r>
              <a:rPr lang="zh-CN" altLang="en-US" sz="1800" dirty="0">
                <a:solidFill>
                  <a:srgbClr val="FF0000"/>
                </a:solidFill>
                <a:ea typeface="Corbel" charset="0"/>
                <a:cs typeface="Corbel" charset="0"/>
              </a:rPr>
              <a:t> </a:t>
            </a:r>
            <a:r>
              <a:rPr lang="mr-IN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…</a:t>
            </a:r>
            <a:endParaRPr lang="en-US" sz="1800" dirty="0">
              <a:solidFill>
                <a:prstClr val="black"/>
              </a:solidFill>
              <a:ea typeface="Corbel" charset="0"/>
              <a:cs typeface="Corbel" charset="0"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4388284" y="6210365"/>
            <a:ext cx="4054921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 defTabSz="457200"/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⟨</a:t>
            </a:r>
            <a:r>
              <a:rPr lang="en-US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U.S.,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{president},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Barack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dirty="0">
                <a:solidFill>
                  <a:prstClr val="black"/>
                </a:solidFill>
                <a:ea typeface="Corbel" charset="0"/>
                <a:cs typeface="Corbel" charset="0"/>
              </a:rPr>
              <a:t>Obama</a:t>
            </a:r>
            <a:r>
              <a:rPr lang="zh-CN" altLang="en-US" sz="1800" dirty="0">
                <a:solidFill>
                  <a:prstClr val="black"/>
                </a:solidFill>
                <a:ea typeface="Corbel" charset="0"/>
                <a:cs typeface="Corbel" charset="0"/>
              </a:rPr>
              <a:t>⟩</a:t>
            </a:r>
            <a:endParaRPr lang="en-US" sz="1800" dirty="0">
              <a:solidFill>
                <a:prstClr val="black"/>
              </a:solidFill>
              <a:ea typeface="Corbel" charset="0"/>
              <a:cs typeface="Corbe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41264" y="3055704"/>
            <a:ext cx="8532920" cy="8558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1400">
              <a:solidFill>
                <a:prstClr val="black"/>
              </a:solidFill>
              <a:ea typeface="Corbel" charset="0"/>
              <a:cs typeface="Corbel" charset="0"/>
            </a:endParaRPr>
          </a:p>
        </p:txBody>
      </p:sp>
      <p:cxnSp>
        <p:nvCxnSpPr>
          <p:cNvPr id="12" name="Elbow Connector 11"/>
          <p:cNvCxnSpPr>
            <a:endCxn id="14" idx="3"/>
          </p:cNvCxnSpPr>
          <p:nvPr/>
        </p:nvCxnSpPr>
        <p:spPr>
          <a:xfrm flipV="1">
            <a:off x="8360474" y="3483635"/>
            <a:ext cx="2013711" cy="2746941"/>
          </a:xfrm>
          <a:prstGeom prst="bentConnector3">
            <a:avLst>
              <a:gd name="adj1" fmla="val 11135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  <a:endCxn id="14" idx="0"/>
          </p:cNvCxnSpPr>
          <p:nvPr/>
        </p:nvCxnSpPr>
        <p:spPr>
          <a:xfrm flipH="1">
            <a:off x="6107725" y="2265372"/>
            <a:ext cx="841" cy="7903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4" idx="2"/>
            <a:endCxn id="10" idx="0"/>
          </p:cNvCxnSpPr>
          <p:nvPr/>
        </p:nvCxnSpPr>
        <p:spPr>
          <a:xfrm>
            <a:off x="6107724" y="3911564"/>
            <a:ext cx="0" cy="7237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771460" y="2397774"/>
            <a:ext cx="2728632" cy="369332"/>
          </a:xfrm>
          <a:prstGeom prst="rect">
            <a:avLst/>
          </a:prstGeom>
          <a:solidFill>
            <a:srgbClr val="F0CDBC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defTabSz="457200"/>
            <a:r>
              <a:rPr lang="en-US" altLang="zh-CN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Meta</a:t>
            </a:r>
            <a:r>
              <a:rPr lang="zh-CN" altLang="en-US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pattern</a:t>
            </a:r>
            <a:r>
              <a:rPr lang="zh-CN" altLang="en-US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segmentation</a:t>
            </a:r>
            <a:endParaRPr lang="en-US" sz="1800" i="1" dirty="0">
              <a:solidFill>
                <a:srgbClr val="000000"/>
              </a:solidFill>
              <a:ea typeface="Corbel" charset="0"/>
              <a:cs typeface="Corbel" charset="0"/>
            </a:endParaRPr>
          </a:p>
        </p:txBody>
      </p:sp>
      <p:cxnSp>
        <p:nvCxnSpPr>
          <p:cNvPr id="16" name="Elbow Connector 15"/>
          <p:cNvCxnSpPr>
            <a:endCxn id="14" idx="1"/>
          </p:cNvCxnSpPr>
          <p:nvPr/>
        </p:nvCxnSpPr>
        <p:spPr>
          <a:xfrm rot="10800000">
            <a:off x="1841266" y="3483636"/>
            <a:ext cx="2013711" cy="2746941"/>
          </a:xfrm>
          <a:prstGeom prst="bentConnector3">
            <a:avLst>
              <a:gd name="adj1" fmla="val 11135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56702" y="5024114"/>
            <a:ext cx="2359154" cy="646331"/>
          </a:xfrm>
          <a:prstGeom prst="rect">
            <a:avLst/>
          </a:prstGeom>
          <a:solidFill>
            <a:srgbClr val="F0CDB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US" altLang="zh-CN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Adjust</a:t>
            </a:r>
            <a:r>
              <a:rPr lang="zh-CN" altLang="en-US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types</a:t>
            </a:r>
            <a:r>
              <a:rPr lang="zh-CN" altLang="en-US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for</a:t>
            </a:r>
            <a:r>
              <a:rPr lang="zh-CN" altLang="en-US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appropriate</a:t>
            </a:r>
            <a:r>
              <a:rPr lang="zh-CN" altLang="en-US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granularity</a:t>
            </a:r>
            <a:endParaRPr lang="zh-CN" altLang="en-US" sz="1800" i="1" dirty="0">
              <a:solidFill>
                <a:srgbClr val="000000"/>
              </a:solidFill>
              <a:ea typeface="Corbel" charset="0"/>
              <a:cs typeface="Corbe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4975" y="5857746"/>
            <a:ext cx="4505498" cy="7456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1400">
              <a:solidFill>
                <a:prstClr val="black"/>
              </a:solidFill>
              <a:ea typeface="Corbel" charset="0"/>
              <a:cs typeface="Corbe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88580" y="2558893"/>
            <a:ext cx="2113079" cy="46166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defTabSz="457200"/>
            <a:r>
              <a:rPr lang="en-US" altLang="zh-CN" sz="2400" dirty="0">
                <a:solidFill>
                  <a:prstClr val="black"/>
                </a:solidFill>
                <a:ea typeface="Corbel" charset="0"/>
                <a:cs typeface="Corbel" charset="0"/>
              </a:rPr>
              <a:t>Meta</a:t>
            </a:r>
            <a:r>
              <a:rPr lang="zh-CN" altLang="en-US" sz="24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ea typeface="Corbel" charset="0"/>
                <a:cs typeface="Corbel" charset="0"/>
              </a:rPr>
              <a:t>patterns:</a:t>
            </a:r>
            <a:r>
              <a:rPr lang="zh-CN" altLang="en-US" sz="2400" dirty="0">
                <a:solidFill>
                  <a:prstClr val="black"/>
                </a:solidFill>
                <a:ea typeface="Corbel" charset="0"/>
                <a:cs typeface="Corbel" charset="0"/>
              </a:rPr>
              <a:t> </a:t>
            </a:r>
            <a:endParaRPr lang="en-US" sz="2400" dirty="0">
              <a:solidFill>
                <a:prstClr val="black"/>
              </a:solidFill>
              <a:ea typeface="Corbel" charset="0"/>
              <a:cs typeface="Corbel" charset="0"/>
            </a:endParaRPr>
          </a:p>
        </p:txBody>
      </p:sp>
      <p:cxnSp>
        <p:nvCxnSpPr>
          <p:cNvPr id="20" name="Straight Arrow Connector 19"/>
          <p:cNvCxnSpPr>
            <a:stCxn id="10" idx="2"/>
          </p:cNvCxnSpPr>
          <p:nvPr/>
        </p:nvCxnSpPr>
        <p:spPr>
          <a:xfrm>
            <a:off x="6107724" y="5004691"/>
            <a:ext cx="0" cy="853055"/>
          </a:xfrm>
          <a:prstGeom prst="straightConnector1">
            <a:avLst/>
          </a:prstGeom>
          <a:ln w="101600" cmpd="dbl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255279" y="5331453"/>
            <a:ext cx="1666074" cy="369332"/>
          </a:xfrm>
          <a:prstGeom prst="rect">
            <a:avLst/>
          </a:prstGeom>
          <a:solidFill>
            <a:srgbClr val="F0CDBC"/>
          </a:solidFill>
        </p:spPr>
        <p:txBody>
          <a:bodyPr wrap="square">
            <a:spAutoFit/>
          </a:bodyPr>
          <a:lstStyle/>
          <a:p>
            <a:pPr defTabSz="457200"/>
            <a:r>
              <a:rPr lang="en-US" altLang="zh-CN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Joint</a:t>
            </a:r>
            <a:r>
              <a:rPr lang="zh-CN" altLang="en-US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 </a:t>
            </a:r>
            <a:r>
              <a:rPr lang="en-US" altLang="zh-CN" sz="1800" i="1" dirty="0">
                <a:solidFill>
                  <a:srgbClr val="000000"/>
                </a:solidFill>
                <a:ea typeface="Corbel" charset="0"/>
                <a:cs typeface="Corbel" charset="0"/>
              </a:rPr>
              <a:t>extraction</a:t>
            </a:r>
            <a:endParaRPr lang="en-US" sz="1800" i="1" dirty="0">
              <a:solidFill>
                <a:srgbClr val="000000"/>
              </a:solidFill>
              <a:ea typeface="Corbel" charset="0"/>
              <a:cs typeface="Corbe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422" y="1606602"/>
            <a:ext cx="1952561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200"/>
            <a:r>
              <a:rPr lang="en-US" altLang="zh-CN" sz="1600" dirty="0">
                <a:solidFill>
                  <a:srgbClr val="000000"/>
                </a:solidFill>
              </a:rPr>
              <a:t>Generate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patterns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with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u="sng" dirty="0">
                <a:solidFill>
                  <a:srgbClr val="000000"/>
                </a:solidFill>
              </a:rPr>
              <a:t>massive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instances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in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the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data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3" name="Curved Right Arrow 22"/>
          <p:cNvSpPr/>
          <p:nvPr/>
        </p:nvSpPr>
        <p:spPr>
          <a:xfrm rot="19226443">
            <a:off x="1336066" y="2411567"/>
            <a:ext cx="340311" cy="999677"/>
          </a:xfrm>
          <a:prstGeom prst="curvedRightArrow">
            <a:avLst>
              <a:gd name="adj1" fmla="val 25000"/>
              <a:gd name="adj2" fmla="val 50000"/>
              <a:gd name="adj3" fmla="val 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5052" y="5021234"/>
            <a:ext cx="189511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1600" dirty="0">
                <a:solidFill>
                  <a:srgbClr val="000000"/>
                </a:solidFill>
              </a:rPr>
              <a:t>Generate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u="sng" dirty="0">
                <a:solidFill>
                  <a:srgbClr val="000000"/>
                </a:solidFill>
              </a:rPr>
              <a:t>massive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triples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by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matching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the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meta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patterns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5" name="Curved Right Arrow 24"/>
          <p:cNvSpPr/>
          <p:nvPr/>
        </p:nvSpPr>
        <p:spPr>
          <a:xfrm rot="16200000" flipH="1">
            <a:off x="1815563" y="1102578"/>
            <a:ext cx="264259" cy="999677"/>
          </a:xfrm>
          <a:prstGeom prst="curvedRightArrow">
            <a:avLst>
              <a:gd name="adj1" fmla="val 25000"/>
              <a:gd name="adj2" fmla="val 50000"/>
              <a:gd name="adj3" fmla="val 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28073" y="5090928"/>
            <a:ext cx="243005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1600" dirty="0">
                <a:solidFill>
                  <a:srgbClr val="000000"/>
                </a:solidFill>
              </a:rPr>
              <a:t>Group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synonymous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patterns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by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u="sng" dirty="0">
                <a:solidFill>
                  <a:srgbClr val="000000"/>
                </a:solidFill>
              </a:rPr>
              <a:t>massive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triples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99145" y="1649120"/>
            <a:ext cx="3158663" cy="141577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1800" dirty="0">
                <a:solidFill>
                  <a:srgbClr val="000000"/>
                </a:solidFill>
              </a:rPr>
              <a:t>No</a:t>
            </a:r>
            <a:r>
              <a:rPr lang="zh-CN" altLang="en-US" sz="1800" dirty="0">
                <a:solidFill>
                  <a:srgbClr val="000000"/>
                </a:solidFill>
              </a:rPr>
              <a:t> </a:t>
            </a:r>
            <a:r>
              <a:rPr lang="en-US" altLang="zh-CN" sz="1800" dirty="0">
                <a:solidFill>
                  <a:srgbClr val="000000"/>
                </a:solidFill>
              </a:rPr>
              <a:t>heavy</a:t>
            </a:r>
            <a:r>
              <a:rPr lang="zh-CN" altLang="en-US" sz="1800" dirty="0">
                <a:solidFill>
                  <a:srgbClr val="000000"/>
                </a:solidFill>
              </a:rPr>
              <a:t> </a:t>
            </a:r>
            <a:r>
              <a:rPr lang="en-US" altLang="zh-CN" sz="1800" dirty="0">
                <a:solidFill>
                  <a:srgbClr val="000000"/>
                </a:solidFill>
              </a:rPr>
              <a:t>annotation</a:t>
            </a:r>
            <a:r>
              <a:rPr lang="zh-CN" altLang="en-US" sz="1800" dirty="0">
                <a:solidFill>
                  <a:srgbClr val="000000"/>
                </a:solidFill>
              </a:rPr>
              <a:t> </a:t>
            </a:r>
            <a:r>
              <a:rPr lang="en-US" altLang="zh-CN" sz="1800" dirty="0">
                <a:solidFill>
                  <a:srgbClr val="000000"/>
                </a:solidFill>
              </a:rPr>
              <a:t>required</a:t>
            </a:r>
            <a:endParaRPr lang="zh-CN" altLang="en-US" sz="1800" dirty="0">
              <a:solidFill>
                <a:srgbClr val="000000"/>
              </a:solidFill>
            </a:endParaRPr>
          </a:p>
          <a:p>
            <a:pPr defTabSz="457200"/>
            <a:r>
              <a:rPr lang="en-US" altLang="zh-CN" sz="1800" dirty="0">
                <a:solidFill>
                  <a:srgbClr val="000000"/>
                </a:solidFill>
              </a:rPr>
              <a:t>No</a:t>
            </a:r>
            <a:r>
              <a:rPr lang="zh-CN" altLang="en-US" sz="1800" dirty="0">
                <a:solidFill>
                  <a:srgbClr val="000000"/>
                </a:solidFill>
              </a:rPr>
              <a:t> </a:t>
            </a:r>
            <a:r>
              <a:rPr lang="en-US" altLang="zh-CN" sz="1800" dirty="0">
                <a:solidFill>
                  <a:srgbClr val="000000"/>
                </a:solidFill>
              </a:rPr>
              <a:t>domain</a:t>
            </a:r>
            <a:r>
              <a:rPr lang="zh-CN" altLang="en-US" sz="1800" dirty="0">
                <a:solidFill>
                  <a:srgbClr val="000000"/>
                </a:solidFill>
              </a:rPr>
              <a:t> </a:t>
            </a:r>
            <a:r>
              <a:rPr lang="en-US" altLang="zh-CN" sz="1800" dirty="0">
                <a:solidFill>
                  <a:srgbClr val="000000"/>
                </a:solidFill>
              </a:rPr>
              <a:t>knowledge</a:t>
            </a:r>
            <a:r>
              <a:rPr lang="zh-CN" altLang="en-US" sz="1800" dirty="0">
                <a:solidFill>
                  <a:srgbClr val="000000"/>
                </a:solidFill>
              </a:rPr>
              <a:t> </a:t>
            </a:r>
            <a:r>
              <a:rPr lang="en-US" altLang="zh-CN" sz="1800" dirty="0">
                <a:solidFill>
                  <a:srgbClr val="000000"/>
                </a:solidFill>
              </a:rPr>
              <a:t>required</a:t>
            </a:r>
            <a:endParaRPr lang="zh-CN" altLang="en-US" sz="1800" dirty="0">
              <a:solidFill>
                <a:srgbClr val="000000"/>
              </a:solidFill>
            </a:endParaRPr>
          </a:p>
          <a:p>
            <a:pPr defTabSz="457200"/>
            <a:r>
              <a:rPr lang="en-US" altLang="zh-CN" sz="1800" dirty="0">
                <a:solidFill>
                  <a:srgbClr val="000000"/>
                </a:solidFill>
              </a:rPr>
              <a:t>No</a:t>
            </a:r>
            <a:r>
              <a:rPr lang="zh-CN" altLang="en-US" sz="1800" dirty="0">
                <a:solidFill>
                  <a:srgbClr val="000000"/>
                </a:solidFill>
              </a:rPr>
              <a:t> </a:t>
            </a:r>
            <a:r>
              <a:rPr lang="en-US" altLang="zh-CN" sz="1800" dirty="0">
                <a:solidFill>
                  <a:srgbClr val="000000"/>
                </a:solidFill>
              </a:rPr>
              <a:t>query</a:t>
            </a:r>
            <a:r>
              <a:rPr lang="zh-CN" altLang="en-US" sz="1800" dirty="0">
                <a:solidFill>
                  <a:srgbClr val="000000"/>
                </a:solidFill>
              </a:rPr>
              <a:t> </a:t>
            </a:r>
            <a:r>
              <a:rPr lang="en-US" altLang="zh-CN" sz="1800" dirty="0">
                <a:solidFill>
                  <a:srgbClr val="000000"/>
                </a:solidFill>
              </a:rPr>
              <a:t>log</a:t>
            </a:r>
            <a:r>
              <a:rPr lang="zh-CN" altLang="en-US" sz="1800" dirty="0">
                <a:solidFill>
                  <a:srgbClr val="000000"/>
                </a:solidFill>
              </a:rPr>
              <a:t> </a:t>
            </a:r>
            <a:r>
              <a:rPr lang="en-US" altLang="zh-CN" sz="1800" dirty="0">
                <a:solidFill>
                  <a:srgbClr val="000000"/>
                </a:solidFill>
              </a:rPr>
              <a:t>required</a:t>
            </a:r>
          </a:p>
          <a:p>
            <a:pPr defTabSz="457200"/>
            <a:r>
              <a:rPr lang="en-US" altLang="zh-CN" sz="1600" dirty="0">
                <a:solidFill>
                  <a:srgbClr val="000000"/>
                </a:solidFill>
              </a:rPr>
              <a:t>if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we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can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recognize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and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type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the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entities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in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the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same</a:t>
            </a:r>
            <a:r>
              <a:rPr lang="zh-CN" altLang="en-US" sz="1600" dirty="0">
                <a:solidFill>
                  <a:srgbClr val="000000"/>
                </a:solidFill>
              </a:rPr>
              <a:t> </a:t>
            </a:r>
            <a:r>
              <a:rPr lang="en-US" altLang="zh-CN" sz="1600" dirty="0">
                <a:solidFill>
                  <a:srgbClr val="000000"/>
                </a:solidFill>
              </a:rPr>
              <a:t>manner</a:t>
            </a:r>
            <a:r>
              <a:rPr lang="mr-IN" altLang="zh-CN" sz="1600" dirty="0">
                <a:solidFill>
                  <a:srgbClr val="000000"/>
                </a:solidFill>
              </a:rPr>
              <a:t>…</a:t>
            </a:r>
            <a:endParaRPr lang="zh-CN" alt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6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4849" y="179417"/>
            <a:ext cx="12541697" cy="738909"/>
          </a:xfrm>
        </p:spPr>
        <p:txBody>
          <a:bodyPr>
            <a:noAutofit/>
          </a:bodyPr>
          <a:lstStyle/>
          <a:p>
            <a:pPr defTabSz="914400" fontAlgn="base"/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elvetica" charset="0"/>
                <a:cs typeface="Helvetica" charset="0"/>
              </a:rPr>
              <a:t>Patterns, Entities and Attribute Values Found 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News</a:t>
            </a: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Corpus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elvetica" charset="0"/>
              <a:cs typeface="Helvetica" charset="0"/>
            </a:endParaRPr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1"/>
          </p:nvPr>
        </p:nvGraphicFramePr>
        <p:xfrm>
          <a:off x="1981200" y="3760470"/>
          <a:ext cx="82296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5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7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6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Meta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patterns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Entity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Attribute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r>
                        <a:rPr lang="en-US" altLang="zh-CN" dirty="0"/>
                        <a:t>$C</a:t>
                      </a:r>
                      <a:r>
                        <a:rPr lang="en-US" altLang="zh-CN" sz="1400" dirty="0"/>
                        <a:t>OMPANY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CEO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$P</a:t>
                      </a:r>
                      <a:r>
                        <a:rPr lang="en-US" altLang="zh-CN" sz="1400" baseline="0" dirty="0"/>
                        <a:t>ERSON</a:t>
                      </a:r>
                      <a:endParaRPr lang="en-US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$C</a:t>
                      </a:r>
                      <a:r>
                        <a:rPr lang="en-US" altLang="zh-CN" sz="1400" dirty="0"/>
                        <a:t>OMPANY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chief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executive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$P</a:t>
                      </a:r>
                      <a:r>
                        <a:rPr lang="en-US" altLang="zh-CN" sz="1400" baseline="0" dirty="0"/>
                        <a:t>ERSON</a:t>
                      </a:r>
                      <a:endParaRPr lang="en-US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aseline="0" dirty="0"/>
                        <a:t>$P</a:t>
                      </a:r>
                      <a:r>
                        <a:rPr lang="en-US" altLang="zh-CN" sz="1400" baseline="0" dirty="0"/>
                        <a:t>ERSON</a:t>
                      </a:r>
                      <a:r>
                        <a:rPr lang="en-US" altLang="zh-CN" sz="1800" baseline="0" dirty="0"/>
                        <a:t>,</a:t>
                      </a:r>
                      <a:r>
                        <a:rPr lang="zh-CN" altLang="en-US" sz="1800" baseline="0" dirty="0"/>
                        <a:t> </a:t>
                      </a:r>
                      <a:r>
                        <a:rPr lang="en-US" altLang="zh-CN" sz="1800" baseline="0" dirty="0"/>
                        <a:t>the</a:t>
                      </a:r>
                      <a:r>
                        <a:rPr lang="zh-CN" altLang="en-US" sz="1800" baseline="0" dirty="0"/>
                        <a:t> </a:t>
                      </a:r>
                      <a:r>
                        <a:rPr lang="en-US" altLang="zh-CN" dirty="0"/>
                        <a:t>$C</a:t>
                      </a:r>
                      <a:r>
                        <a:rPr lang="en-US" altLang="zh-CN" sz="1400" dirty="0"/>
                        <a:t>OMPANY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CEO,</a:t>
                      </a:r>
                      <a:endParaRPr lang="en-US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altLang="zh-CN" dirty="0"/>
                        <a:t>…</a:t>
                      </a:r>
                      <a:endParaRPr lang="en-US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$C</a:t>
                      </a:r>
                      <a:r>
                        <a:rPr lang="en-US" altLang="zh-CN" sz="1400" dirty="0"/>
                        <a:t>OMPANY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former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CEO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$P</a:t>
                      </a:r>
                      <a:r>
                        <a:rPr lang="en-US" altLang="zh-CN" sz="1400" baseline="0" dirty="0"/>
                        <a:t>ERSON</a:t>
                      </a:r>
                      <a:endParaRPr lang="en-US" sz="1400" dirty="0"/>
                    </a:p>
                    <a:p>
                      <a:r>
                        <a:rPr lang="en-US" altLang="zh-CN" dirty="0"/>
                        <a:t>$P</a:t>
                      </a:r>
                      <a:r>
                        <a:rPr lang="en-US" altLang="zh-CN" sz="1400" dirty="0"/>
                        <a:t>ERSON</a:t>
                      </a:r>
                      <a:r>
                        <a:rPr lang="en-US" altLang="zh-CN" dirty="0"/>
                        <a:t>,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the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$C</a:t>
                      </a:r>
                      <a:r>
                        <a:rPr lang="en-US" altLang="zh-CN" sz="1400" dirty="0"/>
                        <a:t>OMPANY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former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CEO,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Apple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Tim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Facebook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Mark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Zuckerberg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Hewlett-Packard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Carly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Fiorina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Infor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Charles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Phillips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Afghan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Citadel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Roya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 err="1"/>
                        <a:t>Mahboob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/>
          </p:cNvGraphicFramePr>
          <p:nvPr/>
        </p:nvGraphicFramePr>
        <p:xfrm>
          <a:off x="1981200" y="1350010"/>
          <a:ext cx="8229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5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7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6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Meta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patterns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Entity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Attribute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en-US" altLang="zh-CN" dirty="0"/>
                        <a:t>$C</a:t>
                      </a:r>
                      <a:r>
                        <a:rPr lang="en-US" altLang="zh-CN" sz="1400" dirty="0"/>
                        <a:t>OUNTRY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President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$P</a:t>
                      </a:r>
                      <a:r>
                        <a:rPr lang="en-US" altLang="zh-CN" sz="1400" baseline="0" dirty="0"/>
                        <a:t>OLITICIAN</a:t>
                      </a:r>
                      <a:endParaRPr lang="en-US" dirty="0"/>
                    </a:p>
                    <a:p>
                      <a:r>
                        <a:rPr lang="en-US" altLang="zh-CN" dirty="0"/>
                        <a:t>$C</a:t>
                      </a:r>
                      <a:r>
                        <a:rPr lang="en-US" altLang="zh-CN" sz="1400" dirty="0"/>
                        <a:t>OUNTRY</a:t>
                      </a:r>
                      <a:r>
                        <a:rPr lang="en-US" altLang="zh-CN" baseline="0" dirty="0"/>
                        <a:t>’s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president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$P</a:t>
                      </a:r>
                      <a:r>
                        <a:rPr lang="en-US" altLang="zh-CN" sz="1400" baseline="0" dirty="0"/>
                        <a:t>OLITICIAN</a:t>
                      </a:r>
                      <a:endParaRPr lang="en-US" dirty="0"/>
                    </a:p>
                    <a:p>
                      <a:r>
                        <a:rPr lang="en-US" altLang="zh-CN" baseline="0" dirty="0"/>
                        <a:t>President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$P</a:t>
                      </a:r>
                      <a:r>
                        <a:rPr lang="en-US" altLang="zh-CN" sz="1400" baseline="0" dirty="0"/>
                        <a:t>OLITICIAN</a:t>
                      </a:r>
                      <a:r>
                        <a:rPr lang="zh-CN" altLang="en-US" sz="1800" baseline="0" dirty="0"/>
                        <a:t> </a:t>
                      </a:r>
                      <a:r>
                        <a:rPr lang="en-US" altLang="zh-CN" dirty="0"/>
                        <a:t>of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$C</a:t>
                      </a:r>
                      <a:r>
                        <a:rPr lang="en-US" altLang="zh-CN" sz="1400" dirty="0"/>
                        <a:t>OUNTRY</a:t>
                      </a:r>
                      <a:r>
                        <a:rPr lang="zh-CN" altLang="en-US" baseline="0" dirty="0"/>
                        <a:t> </a:t>
                      </a:r>
                      <a:endParaRPr lang="en-US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altLang="zh-CN" dirty="0"/>
                        <a:t>…</a:t>
                      </a:r>
                      <a:endParaRPr lang="en-US" dirty="0"/>
                    </a:p>
                    <a:p>
                      <a:r>
                        <a:rPr lang="en-US" altLang="zh-CN" dirty="0"/>
                        <a:t>$P</a:t>
                      </a:r>
                      <a:r>
                        <a:rPr lang="en-US" altLang="zh-CN" sz="1400" dirty="0"/>
                        <a:t>OLITICIAN</a:t>
                      </a:r>
                      <a:r>
                        <a:rPr lang="en-US" altLang="zh-CN" dirty="0"/>
                        <a:t>’s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government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of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$C</a:t>
                      </a:r>
                      <a:r>
                        <a:rPr lang="en-US" altLang="zh-CN" sz="1400" dirty="0"/>
                        <a:t>OUNTRY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United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Barack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Obama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Russia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Vladimir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Putin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France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Francois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 err="1"/>
                        <a:t>Hollande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Burkina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Faso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Blaise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 err="1"/>
                        <a:t>Compaor</a:t>
                      </a:r>
                      <a:r>
                        <a:rPr lang="en-US" altLang="zh-CN" sz="1800" dirty="0" err="1">
                          <a:latin typeface="Corbel" charset="0"/>
                          <a:ea typeface="Corbel" charset="0"/>
                          <a:cs typeface="Corbel" charset="0"/>
                        </a:rPr>
                        <a:t>é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68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95" y="1172870"/>
            <a:ext cx="10937009" cy="5529014"/>
          </a:xfrm>
        </p:spPr>
        <p:txBody>
          <a:bodyPr/>
          <a:lstStyle/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On the Power of Multi-Dimensional Text Cubes</a:t>
            </a:r>
            <a:endParaRPr lang="en-US" sz="2400" dirty="0"/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Automated Mining of Semantic Structures from Massive Text Data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Phrase Mining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Entity/Relation Recognition and Typing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Meta Pattern-Directed Structure Discovery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Automated Construction of Multidimensional Text Cubes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Multifaceted Taxonomy Mining</a:t>
            </a:r>
          </a:p>
          <a:p>
            <a:pPr lvl="1" defTabSz="1219110"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Doc2Cube:  Constructing </a:t>
            </a:r>
            <a:r>
              <a:rPr lang="en-US" altLang="zh-CN" sz="2400" dirty="0" err="1">
                <a:solidFill>
                  <a:schemeClr val="bg1">
                    <a:lumMod val="75000"/>
                  </a:schemeClr>
                </a:solidFill>
              </a:rPr>
              <a:t>TextCube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 from Massive Documents</a:t>
            </a:r>
          </a:p>
          <a:p>
            <a:pPr lvl="1" defTabSz="1219110"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Quality Enhancement: Local and Global Joint Spherical Text Embedding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Looking Forward</a:t>
            </a:r>
          </a:p>
        </p:txBody>
      </p:sp>
      <p:sp>
        <p:nvSpPr>
          <p:cNvPr id="5" name="Striped Right Arrow 4"/>
          <p:cNvSpPr/>
          <p:nvPr/>
        </p:nvSpPr>
        <p:spPr>
          <a:xfrm rot="9750595">
            <a:off x="7060926" y="1018816"/>
            <a:ext cx="466531" cy="513889"/>
          </a:xfrm>
          <a:prstGeom prst="striped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95" y="1153209"/>
            <a:ext cx="10937009" cy="5629375"/>
          </a:xfrm>
        </p:spPr>
        <p:txBody>
          <a:bodyPr/>
          <a:lstStyle/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On the Power of Multi-Dimensional Text Cubes</a:t>
            </a:r>
            <a:endParaRPr lang="en-US" sz="2400" dirty="0"/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Automated Mining of Semantic Structures from Massive Text Data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Phrase Mining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Entity/Relation Recognition and Typing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Meta Pattern-Directed Structure Discovery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Automated Construction of Multidimensional Text Cubes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Multifaceted Taxonomy Mining</a:t>
            </a:r>
          </a:p>
          <a:p>
            <a:pPr lvl="1" defTabSz="1219110"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Doc2Cube:  Constructing </a:t>
            </a:r>
            <a:r>
              <a:rPr lang="en-US" altLang="zh-CN" sz="2400" dirty="0" err="1">
                <a:solidFill>
                  <a:schemeClr val="bg1">
                    <a:lumMod val="85000"/>
                  </a:schemeClr>
                </a:solidFill>
              </a:rPr>
              <a:t>TextCube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 from Massive Documents</a:t>
            </a:r>
          </a:p>
          <a:p>
            <a:pPr lvl="1" defTabSz="1219110"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Quality Enhancement: Local and Global Joint Spherical Text Embedding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Looking Forward</a:t>
            </a:r>
          </a:p>
        </p:txBody>
      </p:sp>
      <p:sp>
        <p:nvSpPr>
          <p:cNvPr id="5" name="Striped Right Arrow 4"/>
          <p:cNvSpPr/>
          <p:nvPr/>
        </p:nvSpPr>
        <p:spPr>
          <a:xfrm rot="9750595">
            <a:off x="8367113" y="3930430"/>
            <a:ext cx="466531" cy="513889"/>
          </a:xfrm>
          <a:prstGeom prst="striped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DB655F3E-3298-43CD-BEB6-D83140F315BB}"/>
              </a:ext>
            </a:extLst>
          </p:cNvPr>
          <p:cNvSpPr/>
          <p:nvPr/>
        </p:nvSpPr>
        <p:spPr>
          <a:xfrm rot="9750595">
            <a:off x="5480719" y="4662295"/>
            <a:ext cx="378059" cy="371037"/>
          </a:xfrm>
          <a:prstGeom prst="stripedRightArrow">
            <a:avLst/>
          </a:prstGeom>
          <a:solidFill>
            <a:srgbClr val="B6BEAE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1967" y="3417230"/>
            <a:ext cx="6422516" cy="21647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Autofit/>
          </a:bodyPr>
          <a:lstStyle/>
          <a:p>
            <a:pPr lvl="1" algn="ctr" defTabSz="1219110">
              <a:lnSpc>
                <a:spcPct val="130000"/>
              </a:lnSpc>
              <a:spcAft>
                <a:spcPts val="600"/>
              </a:spcAft>
            </a:pPr>
            <a:r>
              <a:rPr lang="en-US" altLang="zh-CN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Taxonomy Generation from Massive Text Corpora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452" y="1123899"/>
            <a:ext cx="7104566" cy="3004256"/>
          </a:xfrm>
        </p:spPr>
        <p:txBody>
          <a:bodyPr/>
          <a:lstStyle/>
          <a:p>
            <a:pPr fontAlgn="base"/>
            <a:r>
              <a:rPr lang="en-US" sz="2400" dirty="0">
                <a:ea typeface="Helvetica" charset="0"/>
                <a:cs typeface="FreesiaUPC" panose="020B0604020202020204" pitchFamily="34" charset="-34"/>
              </a:rPr>
              <a:t>Automated construction of topic taxonomy </a:t>
            </a:r>
          </a:p>
          <a:p>
            <a:pPr fontAlgn="base"/>
            <a:r>
              <a:rPr lang="is-IS" altLang="zh-CN" sz="2400" dirty="0">
                <a:cs typeface="Helvetica Light"/>
              </a:rPr>
              <a:t>Selected method: </a:t>
            </a:r>
            <a:r>
              <a:rPr lang="is-IS" altLang="zh-CN" sz="2400" b="1" dirty="0">
                <a:cs typeface="Helvetica Light"/>
              </a:rPr>
              <a:t>spherical clustering</a:t>
            </a:r>
            <a:r>
              <a:rPr lang="is-IS" altLang="zh-CN" sz="2400" dirty="0">
                <a:cs typeface="Helvetica Light"/>
              </a:rPr>
              <a:t>—</a:t>
            </a:r>
            <a:r>
              <a:rPr lang="en-US" altLang="zh-CN" sz="2400" dirty="0">
                <a:cs typeface="Helvetica Light"/>
              </a:rPr>
              <a:t>Use </a:t>
            </a:r>
            <a:r>
              <a:rPr lang="en-US" altLang="zh-CN" sz="2400" b="1" dirty="0" err="1">
                <a:cs typeface="Helvetica Light"/>
              </a:rPr>
              <a:t>embeddings</a:t>
            </a:r>
            <a:r>
              <a:rPr lang="en-US" altLang="zh-CN" sz="2400" dirty="0">
                <a:cs typeface="Helvetica Light"/>
              </a:rPr>
              <a:t> to find semantically consistent clusters</a:t>
            </a:r>
          </a:p>
          <a:p>
            <a:pPr lvl="1"/>
            <a:r>
              <a:rPr lang="is-IS" altLang="zh-CN" sz="2400" dirty="0">
                <a:cs typeface="Helvetica Light"/>
              </a:rPr>
              <a:t>Domain-specific terms can be clustered together</a:t>
            </a:r>
          </a:p>
          <a:p>
            <a:pPr lvl="2"/>
            <a:r>
              <a:rPr lang="is-IS" altLang="zh-CN" sz="2400" i="1" dirty="0">
                <a:cs typeface="Helvetica Light"/>
              </a:rPr>
              <a:t>“machine learning”, “learning algorithm”, ...</a:t>
            </a:r>
          </a:p>
          <a:p>
            <a:pPr lvl="1"/>
            <a:r>
              <a:rPr lang="en-US" altLang="zh-CN" sz="2400" dirty="0">
                <a:cs typeface="Helvetica Light"/>
              </a:rPr>
              <a:t>Where do the general terms go?</a:t>
            </a:r>
          </a:p>
          <a:p>
            <a:pPr lvl="2"/>
            <a:r>
              <a:rPr lang="en-US" altLang="zh-CN" sz="2400" dirty="0">
                <a:cs typeface="Helvetica Light"/>
              </a:rPr>
              <a:t> </a:t>
            </a:r>
            <a:r>
              <a:rPr lang="en-US" altLang="zh-CN" sz="2400" i="1" dirty="0">
                <a:cs typeface="Helvetica Light"/>
              </a:rPr>
              <a:t>“computer science”, “method”, “paper”, …</a:t>
            </a:r>
            <a:endParaRPr lang="en-US" altLang="zh-CN" sz="2400" dirty="0">
              <a:ea typeface="Helvetica Light" charset="0"/>
              <a:cs typeface="Helvetica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65430" y="1387050"/>
            <a:ext cx="2938917" cy="1426686"/>
            <a:chOff x="2135972" y="2055925"/>
            <a:chExt cx="3965574" cy="1731486"/>
          </a:xfrm>
        </p:grpSpPr>
        <p:sp>
          <p:nvSpPr>
            <p:cNvPr id="7" name="Cloud 6"/>
            <p:cNvSpPr/>
            <p:nvPr/>
          </p:nvSpPr>
          <p:spPr>
            <a:xfrm rot="453504">
              <a:off x="2135972" y="2055925"/>
              <a:ext cx="3965574" cy="1731486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540361" y="2329960"/>
              <a:ext cx="1381224" cy="1219200"/>
              <a:chOff x="4785408" y="2017452"/>
              <a:chExt cx="1085618" cy="913366"/>
            </a:xfrm>
          </p:grpSpPr>
          <p:pic>
            <p:nvPicPr>
              <p:cNvPr id="12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391928">
                <a:off x="5541952" y="2510619"/>
                <a:ext cx="329074" cy="3400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400" y="2590800"/>
                <a:ext cx="329074" cy="3400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01583">
                <a:off x="4785408" y="2419951"/>
                <a:ext cx="329074" cy="3400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83905">
                <a:off x="5371824" y="2017452"/>
                <a:ext cx="329074" cy="3400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49305">
                <a:off x="4872213" y="2053273"/>
                <a:ext cx="329074" cy="3400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20" descr="align, align justified, alignment, text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1583">
              <a:off x="2955462" y="2928306"/>
              <a:ext cx="418679" cy="4538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align, align justified, alignment, text icon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83905">
              <a:off x="5013127" y="2691313"/>
              <a:ext cx="418679" cy="4538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 descr="align, align justified, alignment, text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91928">
              <a:off x="3051296" y="2568095"/>
              <a:ext cx="418679" cy="4538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10377363" y="1301960"/>
            <a:ext cx="1373325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ea typeface="Helvetica Light" charset="0"/>
                <a:cs typeface="Helvetica Light" charset="0"/>
              </a:rPr>
              <a:t>Documents</a:t>
            </a:r>
            <a:endParaRPr lang="en-US" sz="2000" dirty="0">
              <a:ea typeface="Helvetica Light" charset="0"/>
              <a:cs typeface="Helvetica Ligh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08556" y="3437890"/>
            <a:ext cx="223638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ea typeface="Helvetica Light" charset="0"/>
                <a:cs typeface="Helvetica Light" charset="0"/>
              </a:rPr>
              <a:t>Topic Dimension</a:t>
            </a:r>
          </a:p>
        </p:txBody>
      </p:sp>
      <p:sp>
        <p:nvSpPr>
          <p:cNvPr id="20" name="Right Arrow 19"/>
          <p:cNvSpPr/>
          <p:nvPr/>
        </p:nvSpPr>
        <p:spPr>
          <a:xfrm rot="6937794">
            <a:off x="8516506" y="2984407"/>
            <a:ext cx="4246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Shape 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471" y="4661555"/>
            <a:ext cx="22860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005" y="4813955"/>
            <a:ext cx="2906666" cy="205740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064471" y="5271155"/>
            <a:ext cx="1676400" cy="381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835871" y="5880755"/>
            <a:ext cx="3048000" cy="3048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759671" y="4890155"/>
            <a:ext cx="3048000" cy="762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512453" y="4585356"/>
            <a:ext cx="17712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Helvetica Light"/>
                <a:cs typeface="Helvetica Light"/>
              </a:rPr>
              <a:t>“computer science”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1912072" y="4963379"/>
            <a:ext cx="979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Helvetica Light"/>
                <a:cs typeface="Helvetica Light"/>
              </a:rPr>
              <a:t>“graphics”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1724823" y="6182579"/>
            <a:ext cx="1711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Helvetica Light"/>
                <a:cs typeface="Helvetica Light"/>
              </a:rPr>
              <a:t>“machine learning”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28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elvetica" charset="0"/>
                <a:cs typeface="Helvetica" charset="0"/>
              </a:rPr>
              <a:t>TaxoGen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elvetica" charset="0"/>
                <a:cs typeface="Helvetica" charset="0"/>
              </a:rPr>
              <a:t> [KDD’18]: Adaptive Spherical Clustering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377" y="3432926"/>
            <a:ext cx="10286423" cy="3064605"/>
          </a:xfrm>
        </p:spPr>
        <p:txBody>
          <a:bodyPr/>
          <a:lstStyle/>
          <a:p>
            <a:r>
              <a:rPr lang="is-IS" altLang="zh-CN" sz="2400" dirty="0">
                <a:cs typeface="Helvetica Light"/>
              </a:rPr>
              <a:t>Design a ranking module to select </a:t>
            </a:r>
            <a:r>
              <a:rPr lang="is-IS" altLang="zh-CN" sz="2400" b="1" i="1" dirty="0">
                <a:cs typeface="Helvetica Light"/>
              </a:rPr>
              <a:t>representative phrases </a:t>
            </a:r>
            <a:r>
              <a:rPr lang="is-IS" altLang="zh-CN" sz="2400" dirty="0">
                <a:cs typeface="Helvetica Light"/>
              </a:rPr>
              <a:t>for each cluster</a:t>
            </a:r>
          </a:p>
          <a:p>
            <a:pPr lvl="1"/>
            <a:r>
              <a:rPr lang="is-IS" altLang="zh-CN" sz="2400" dirty="0">
                <a:cs typeface="Helvetica Light"/>
              </a:rPr>
              <a:t>Conduct comparative analysis (combining </a:t>
            </a:r>
            <a:r>
              <a:rPr lang="is-IS" altLang="zh-CN" sz="2400" b="1" dirty="0">
                <a:cs typeface="Helvetica Light"/>
              </a:rPr>
              <a:t>popularity </a:t>
            </a:r>
            <a:r>
              <a:rPr lang="is-IS" altLang="zh-CN" sz="2400" dirty="0">
                <a:cs typeface="Helvetica Light"/>
              </a:rPr>
              <a:t>and </a:t>
            </a:r>
            <a:r>
              <a:rPr lang="is-IS" altLang="zh-CN" sz="2400" b="1" dirty="0">
                <a:cs typeface="Helvetica Light"/>
              </a:rPr>
              <a:t>concentration)</a:t>
            </a:r>
            <a:endParaRPr lang="is-IS" altLang="zh-CN" sz="2400" dirty="0">
              <a:cs typeface="Helvetica Light"/>
            </a:endParaRPr>
          </a:p>
          <a:p>
            <a:pPr lvl="2"/>
            <a:r>
              <a:rPr lang="is-IS" altLang="zh-CN" sz="2400" dirty="0">
                <a:cs typeface="Helvetica Light"/>
              </a:rPr>
              <a:t>Does this phrase better fit my cluster or my sliblings‘?</a:t>
            </a:r>
          </a:p>
          <a:p>
            <a:r>
              <a:rPr lang="is-IS" altLang="zh-CN" sz="2400" dirty="0">
                <a:cs typeface="Helvetica Light"/>
              </a:rPr>
              <a:t>Push the </a:t>
            </a:r>
            <a:r>
              <a:rPr lang="is-IS" altLang="zh-CN" sz="2400" b="1" i="1" dirty="0">
                <a:cs typeface="Helvetica Light"/>
              </a:rPr>
              <a:t>background phrases </a:t>
            </a:r>
            <a:r>
              <a:rPr lang="is-IS" altLang="zh-CN" sz="2400" dirty="0">
                <a:cs typeface="Helvetica Light"/>
              </a:rPr>
              <a:t>back</a:t>
            </a:r>
            <a:r>
              <a:rPr lang="is-IS" altLang="zh-CN" sz="2400" i="1" dirty="0">
                <a:cs typeface="Helvetica Light"/>
              </a:rPr>
              <a:t> </a:t>
            </a:r>
            <a:r>
              <a:rPr lang="is-IS" altLang="zh-CN" sz="2400" dirty="0">
                <a:cs typeface="Helvetica Light"/>
              </a:rPr>
              <a:t>to the general node</a:t>
            </a:r>
          </a:p>
          <a:p>
            <a:pPr lvl="1"/>
            <a:r>
              <a:rPr lang="is-IS" altLang="zh-CN" sz="2400" dirty="0">
                <a:cs typeface="Helvetica Light"/>
              </a:rPr>
              <a:t>“computer science”, “paper” </a:t>
            </a:r>
            <a:r>
              <a:rPr lang="is-IS" altLang="zh-CN" sz="2400">
                <a:cs typeface="Helvetica Light"/>
              </a:rPr>
              <a:t>→  the </a:t>
            </a:r>
            <a:r>
              <a:rPr lang="is-IS" altLang="zh-CN" sz="2400" dirty="0">
                <a:cs typeface="Helvetica Light"/>
              </a:rPr>
              <a:t>higher-level node (root node)</a:t>
            </a:r>
          </a:p>
          <a:p>
            <a:pPr lvl="1"/>
            <a:r>
              <a:rPr lang="is-IS" altLang="zh-CN" sz="2400" dirty="0">
                <a:cs typeface="Helvetica Light"/>
              </a:rPr>
              <a:t>“machine learning”, “ml”, “classification“ → the “ML” node</a:t>
            </a:r>
          </a:p>
          <a:p>
            <a:r>
              <a:rPr lang="is-IS" altLang="zh-CN" sz="2400" dirty="0">
                <a:cs typeface="Helvetica Light"/>
              </a:rPr>
              <a:t>The set of remaining phrases leads to more separable clustering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51181" y="1241302"/>
            <a:ext cx="6391946" cy="2191624"/>
            <a:chOff x="2828254" y="1250622"/>
            <a:chExt cx="6391946" cy="21916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8254" y="1479222"/>
              <a:ext cx="2505747" cy="1905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5600" y="1250622"/>
              <a:ext cx="2514600" cy="2191624"/>
            </a:xfrm>
            <a:prstGeom prst="rect">
              <a:avLst/>
            </a:prstGeom>
          </p:spPr>
        </p:pic>
        <p:cxnSp>
          <p:nvCxnSpPr>
            <p:cNvPr id="8" name="Straight Connector 5"/>
            <p:cNvCxnSpPr/>
            <p:nvPr/>
          </p:nvCxnSpPr>
          <p:spPr>
            <a:xfrm>
              <a:off x="4495800" y="1555422"/>
              <a:ext cx="3124200" cy="533400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  <a:head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1828801" y="4038600"/>
            <a:ext cx="8652163" cy="2438400"/>
          </a:xfrm>
          <a:prstGeom prst="rect">
            <a:avLst/>
          </a:prstGeom>
        </p:spPr>
        <p:txBody>
          <a:bodyPr>
            <a:normAutofit/>
          </a:bodyPr>
          <a:lstStyle>
            <a:lvl1pPr marL="341313" indent="-3413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3730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300031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905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7463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 altLang="zh-CN" sz="20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9157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rmAutofit/>
          </a:bodyPr>
          <a:lstStyle/>
          <a:p>
            <a:pPr fontAlgn="base"/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elvetica" charset="0"/>
                <a:cs typeface="Helvetica" charset="0"/>
              </a:rPr>
              <a:t>TaxoGen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elvetica" charset="0"/>
                <a:cs typeface="Helvetica" charset="0"/>
              </a:rPr>
              <a:t>: Local Embedding vs. Global Embedding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475" y="1189253"/>
            <a:ext cx="10937009" cy="2741724"/>
          </a:xfrm>
        </p:spPr>
        <p:txBody>
          <a:bodyPr/>
          <a:lstStyle/>
          <a:p>
            <a:pPr fontAlgn="base"/>
            <a:r>
              <a:rPr lang="en-US" sz="2400" dirty="0"/>
              <a:t>Global embedding (</a:t>
            </a:r>
            <a:r>
              <a:rPr lang="en-US" sz="2400" dirty="0">
                <a:ea typeface="Helvetica" charset="0"/>
                <a:cs typeface="Helvetica" charset="0"/>
              </a:rPr>
              <a:t>embedding learning on the global dataset) does not work</a:t>
            </a:r>
          </a:p>
          <a:p>
            <a:pPr lvl="1"/>
            <a:r>
              <a:rPr lang="en-US" altLang="zh-CN" sz="2400" dirty="0">
                <a:cs typeface="Helvetica Light"/>
              </a:rPr>
              <a:t>Terms at different granularity can have close </a:t>
            </a:r>
            <a:r>
              <a:rPr lang="en-US" altLang="zh-CN" sz="2400" dirty="0" err="1">
                <a:cs typeface="Helvetica Light"/>
              </a:rPr>
              <a:t>embeddings</a:t>
            </a:r>
            <a:endParaRPr lang="en-US" altLang="zh-CN" sz="2400" dirty="0">
              <a:cs typeface="Helvetica Light"/>
            </a:endParaRPr>
          </a:p>
          <a:p>
            <a:r>
              <a:rPr lang="en-US" altLang="zh-CN" sz="2400" dirty="0">
                <a:cs typeface="Helvetica Light"/>
              </a:rPr>
              <a:t>Ex. </a:t>
            </a:r>
            <a:r>
              <a:rPr lang="is-IS" altLang="zh-CN" sz="2400" dirty="0">
                <a:cs typeface="Helvetica Light"/>
              </a:rPr>
              <a:t>“Information Extraction”: similar to </a:t>
            </a:r>
            <a:r>
              <a:rPr lang="is-IS" altLang="zh-CN" sz="2400" i="1" dirty="0">
                <a:cs typeface="Helvetica Light"/>
              </a:rPr>
              <a:t>“text mining”, “NLP”, “machine learning”</a:t>
            </a:r>
            <a:endParaRPr lang="en-US" altLang="zh-CN" sz="2400" dirty="0">
              <a:cs typeface="Helvetica Light"/>
            </a:endParaRPr>
          </a:p>
          <a:p>
            <a:pPr defTabSz="1219110">
              <a:spcAft>
                <a:spcPts val="600"/>
              </a:spcAft>
            </a:pPr>
            <a:r>
              <a:rPr lang="en-US" sz="2400" dirty="0"/>
              <a:t>Solution: local-corpus embedding: </a:t>
            </a:r>
          </a:p>
          <a:p>
            <a:pPr lvl="1"/>
            <a:r>
              <a:rPr lang="is-IS" altLang="zh-CN" sz="2400" dirty="0">
                <a:cs typeface="Helvetica Light"/>
              </a:rPr>
              <a:t>For each “sub-topic” node, learn </a:t>
            </a:r>
            <a:r>
              <a:rPr lang="is-IS" altLang="zh-CN" sz="2400" b="1" i="1" dirty="0">
                <a:cs typeface="Helvetica Light"/>
              </a:rPr>
              <a:t>local embedding </a:t>
            </a:r>
            <a:r>
              <a:rPr lang="is-IS" altLang="zh-CN" sz="2400" dirty="0">
                <a:cs typeface="Helvetica Light"/>
              </a:rPr>
              <a:t>only</a:t>
            </a:r>
            <a:r>
              <a:rPr lang="is-IS" altLang="zh-CN" sz="2400" b="1" i="1" dirty="0">
                <a:cs typeface="Helvetica Light"/>
              </a:rPr>
              <a:t> </a:t>
            </a:r>
            <a:r>
              <a:rPr lang="is-IS" altLang="zh-CN" sz="2400" dirty="0">
                <a:cs typeface="Helvetica Light"/>
              </a:rPr>
              <a:t>on relevant documents </a:t>
            </a:r>
            <a:endParaRPr lang="is-IS" altLang="zh-CN" sz="2400" b="1" i="1" dirty="0">
              <a:cs typeface="Helvetica Light"/>
            </a:endParaRPr>
          </a:p>
          <a:p>
            <a:pPr lvl="1"/>
            <a:r>
              <a:rPr lang="is-IS" altLang="zh-CN" sz="2400" dirty="0">
                <a:cs typeface="Helvetica Light"/>
              </a:rPr>
              <a:t>Only perserve information relevant to the “sub-topic”</a:t>
            </a:r>
            <a:endParaRPr lang="en-US" altLang="zh-CN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417064" y="4066883"/>
            <a:ext cx="7264002" cy="2523367"/>
            <a:chOff x="2464198" y="4151724"/>
            <a:chExt cx="7264002" cy="25233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4198" y="4279769"/>
              <a:ext cx="2717402" cy="2368378"/>
            </a:xfrm>
            <a:prstGeom prst="rect">
              <a:avLst/>
            </a:prstGeom>
          </p:spPr>
        </p:pic>
        <p:cxnSp>
          <p:nvCxnSpPr>
            <p:cNvPr id="7" name="Straight Connector 5"/>
            <p:cNvCxnSpPr/>
            <p:nvPr/>
          </p:nvCxnSpPr>
          <p:spPr>
            <a:xfrm rot="10800000" flipV="1">
              <a:off x="3440784" y="4989922"/>
              <a:ext cx="3798216" cy="543611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  <a:head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1474" y="4151724"/>
              <a:ext cx="2706726" cy="2523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045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841" y="1556256"/>
            <a:ext cx="6337570" cy="1811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142128"/>
            <a:ext cx="5557421" cy="2267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96" y="2747372"/>
            <a:ext cx="5026862" cy="18103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308"/>
            <a:ext cx="12192000" cy="877629"/>
          </a:xfrm>
        </p:spPr>
        <p:txBody>
          <a:bodyPr>
            <a:noAutofit/>
          </a:bodyPr>
          <a:lstStyle/>
          <a:p>
            <a:pPr defTabSz="914333"/>
            <a:r>
              <a:rPr lang="en-US" altLang="zh-CN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anose="02010600030101010101" pitchFamily="2" charset="-122"/>
              </a:rPr>
              <a:t>TaxonGen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elvetica" charset="0"/>
                <a:cs typeface="Helvetica" charset="0"/>
              </a:rPr>
              <a:t>Adaptive Spherical Clustering + Local Embedding 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718" y="2277190"/>
            <a:ext cx="3725895" cy="457915"/>
          </a:xfrm>
          <a:solidFill>
            <a:srgbClr val="92D050"/>
          </a:solidFill>
        </p:spPr>
        <p:txBody>
          <a:bodyPr/>
          <a:lstStyle/>
          <a:p>
            <a:pPr marL="0" indent="0" defTabSz="914333">
              <a:lnSpc>
                <a:spcPct val="130000"/>
              </a:lnSpc>
              <a:spcAft>
                <a:spcPts val="450"/>
              </a:spcAft>
              <a:buNone/>
            </a:pPr>
            <a:r>
              <a:rPr lang="en-US" sz="2000" dirty="0"/>
              <a:t>Experiment with the DBLP dataset</a:t>
            </a:r>
          </a:p>
        </p:txBody>
      </p:sp>
      <p:pic>
        <p:nvPicPr>
          <p:cNvPr id="7" name="Shape 1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5169" y="3522038"/>
            <a:ext cx="5300242" cy="24715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ight Arrow 3"/>
          <p:cNvSpPr/>
          <p:nvPr/>
        </p:nvSpPr>
        <p:spPr>
          <a:xfrm rot="5400000">
            <a:off x="611802" y="4547871"/>
            <a:ext cx="242703" cy="2096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2925778">
            <a:off x="1148748" y="4556200"/>
            <a:ext cx="242703" cy="2096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536905">
            <a:off x="1831737" y="4554660"/>
            <a:ext cx="242703" cy="2096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Striped Right Arrow 14"/>
          <p:cNvSpPr/>
          <p:nvPr/>
        </p:nvSpPr>
        <p:spPr>
          <a:xfrm rot="1577005">
            <a:off x="2348350" y="4573379"/>
            <a:ext cx="383696" cy="20705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Striped Right Arrow 15"/>
          <p:cNvSpPr/>
          <p:nvPr/>
        </p:nvSpPr>
        <p:spPr>
          <a:xfrm rot="916170">
            <a:off x="3005622" y="4617247"/>
            <a:ext cx="792821" cy="19953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922" y="3378942"/>
            <a:ext cx="1001030" cy="1118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7841" y="6148139"/>
            <a:ext cx="6435938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150019" lvl="1" defTabSz="914333">
              <a:lnSpc>
                <a:spcPct val="130000"/>
              </a:lnSpc>
              <a:spcAft>
                <a:spcPts val="450"/>
              </a:spcAft>
            </a:pPr>
            <a:r>
              <a:rPr lang="en-US" altLang="zh-CN" sz="2000" dirty="0">
                <a:solidFill>
                  <a:prstClr val="black"/>
                </a:solidFill>
              </a:rPr>
              <a:t>High quality multi-level hierarchy generated automatically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44800" y="1136297"/>
            <a:ext cx="11406908" cy="829715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346472" indent="-346472" algn="l" defTabSz="685783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3641" indent="-403622" algn="l" defTabSz="685783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4129" indent="-355997" algn="l" defTabSz="685783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8441" indent="-391716" algn="l" defTabSz="685783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2272" indent="-381000" algn="l" defTabSz="685783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4980" indent="-171446" algn="l" defTabSz="685783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2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4976" indent="-171446" algn="l" defTabSz="685783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2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4972" indent="-171446" algn="l" defTabSz="685783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2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4969" indent="-171446" algn="l" defTabSz="685783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2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</a:rPr>
              <a:t>Phrase mining + </a:t>
            </a:r>
            <a:r>
              <a:rPr lang="en-US" sz="2400" dirty="0">
                <a:solidFill>
                  <a:srgbClr val="000000"/>
                </a:solidFill>
                <a:ea typeface="Helvetica" charset="0"/>
                <a:cs typeface="Helvetica" charset="0"/>
              </a:rPr>
              <a:t>Adaptive spherical clustering: Generate top-level clusters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Local embedding: Generate lower level clusters</a:t>
            </a:r>
          </a:p>
        </p:txBody>
      </p:sp>
      <p:sp>
        <p:nvSpPr>
          <p:cNvPr id="19" name="Striped Right Arrow 18"/>
          <p:cNvSpPr/>
          <p:nvPr/>
        </p:nvSpPr>
        <p:spPr>
          <a:xfrm rot="9588221">
            <a:off x="9582289" y="3413367"/>
            <a:ext cx="837032" cy="372528"/>
          </a:xfrm>
          <a:prstGeom prst="stripedRightArrow">
            <a:avLst/>
          </a:prstGeom>
          <a:solidFill>
            <a:srgbClr val="94A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95" y="1153209"/>
            <a:ext cx="10937009" cy="5629375"/>
          </a:xfrm>
        </p:spPr>
        <p:txBody>
          <a:bodyPr/>
          <a:lstStyle/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On the Power of Multi-Dimensional Text Cubes</a:t>
            </a:r>
            <a:endParaRPr lang="en-US" sz="2400" dirty="0"/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Automated Mining of Semantic Structures from Massive Text Data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Phrase Mining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Entity/Relation Recognition and Typing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Meta Pattern-Directed Structure Discovery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Automated Construction of Multidimensional Text Cubes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Multifaceted Taxonomy Mining</a:t>
            </a:r>
          </a:p>
          <a:p>
            <a:pPr lvl="1" defTabSz="1219110"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Doc2Cube:  Constructing </a:t>
            </a:r>
            <a:r>
              <a:rPr lang="en-US" altLang="zh-CN" sz="2400" dirty="0" err="1">
                <a:solidFill>
                  <a:schemeClr val="bg1">
                    <a:lumMod val="85000"/>
                  </a:schemeClr>
                </a:solidFill>
              </a:rPr>
              <a:t>TextCube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 from Massive Documents</a:t>
            </a:r>
          </a:p>
          <a:p>
            <a:pPr lvl="1" defTabSz="1219110"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Quality Enhancement: Local and Global Joint Spherical Text Embedding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Looking Forward</a:t>
            </a:r>
          </a:p>
        </p:txBody>
      </p:sp>
      <p:sp>
        <p:nvSpPr>
          <p:cNvPr id="5" name="Striped Right Arrow 4"/>
          <p:cNvSpPr/>
          <p:nvPr/>
        </p:nvSpPr>
        <p:spPr>
          <a:xfrm rot="9750595">
            <a:off x="8333659" y="3930430"/>
            <a:ext cx="466531" cy="513889"/>
          </a:xfrm>
          <a:prstGeom prst="striped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DB655F3E-3298-43CD-BEB6-D83140F315BB}"/>
              </a:ext>
            </a:extLst>
          </p:cNvPr>
          <p:cNvSpPr/>
          <p:nvPr/>
        </p:nvSpPr>
        <p:spPr>
          <a:xfrm rot="9750595">
            <a:off x="9141767" y="5139770"/>
            <a:ext cx="378059" cy="371037"/>
          </a:xfrm>
          <a:prstGeom prst="stripedRightArrow">
            <a:avLst/>
          </a:prstGeom>
          <a:solidFill>
            <a:srgbClr val="B6BEAE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9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Autofit/>
          </a:bodyPr>
          <a:lstStyle/>
          <a:p>
            <a:pPr lvl="1" algn="ctr" defTabSz="1219110">
              <a:lnSpc>
                <a:spcPct val="130000"/>
              </a:lnSpc>
              <a:spcAft>
                <a:spcPts val="600"/>
              </a:spcAft>
            </a:pPr>
            <a:r>
              <a:rPr lang="en-US" altLang="zh-CN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Cube Construction: Which Document Goes to Which Cell?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693" y="1215694"/>
            <a:ext cx="6254610" cy="1018783"/>
          </a:xfrm>
        </p:spPr>
        <p:txBody>
          <a:bodyPr/>
          <a:lstStyle/>
          <a:p>
            <a:pPr defTabSz="1219110">
              <a:spcAft>
                <a:spcPts val="600"/>
              </a:spcAft>
            </a:pPr>
            <a:r>
              <a:rPr lang="en-US" sz="2400" dirty="0">
                <a:ea typeface="Helvetica" charset="0"/>
                <a:cs typeface="Helvetica" charset="0"/>
              </a:rPr>
              <a:t>Cell</a:t>
            </a:r>
            <a:r>
              <a:rPr lang="en-US" altLang="zh-CN" sz="2400" dirty="0">
                <a:ea typeface="Helvetica" charset="0"/>
                <a:cs typeface="Helvetica" charset="0"/>
              </a:rPr>
              <a:t>-based</a:t>
            </a:r>
            <a:r>
              <a:rPr lang="zh-CN" altLang="en-US" sz="2400" dirty="0">
                <a:ea typeface="Helvetica" charset="0"/>
                <a:cs typeface="Helvetica" charset="0"/>
              </a:rPr>
              <a:t> </a:t>
            </a:r>
            <a:r>
              <a:rPr lang="en-US" altLang="zh-CN" sz="2400" dirty="0">
                <a:ea typeface="Helvetica" charset="0"/>
                <a:cs typeface="Helvetica" charset="0"/>
              </a:rPr>
              <a:t>Document</a:t>
            </a:r>
            <a:r>
              <a:rPr lang="zh-CN" altLang="en-US" sz="2400" dirty="0">
                <a:ea typeface="Helvetica" charset="0"/>
                <a:cs typeface="Helvetica" charset="0"/>
              </a:rPr>
              <a:t> </a:t>
            </a:r>
            <a:r>
              <a:rPr lang="en-US" altLang="zh-CN" sz="2400" dirty="0">
                <a:ea typeface="Helvetica" charset="0"/>
                <a:cs typeface="Helvetica" charset="0"/>
              </a:rPr>
              <a:t>Allocation</a:t>
            </a:r>
          </a:p>
          <a:p>
            <a:pPr lvl="1" defTabSz="1219110">
              <a:spcAft>
                <a:spcPts val="600"/>
              </a:spcAft>
            </a:pPr>
            <a:r>
              <a:rPr lang="en-US" sz="2400" dirty="0">
                <a:ea typeface="Helvetica" charset="0"/>
                <a:cs typeface="Helvetica" charset="0"/>
              </a:rPr>
              <a:t>Which document goes to which cell?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359761" y="2538529"/>
            <a:ext cx="4672100" cy="3821071"/>
            <a:chOff x="2946015" y="1494137"/>
            <a:chExt cx="6203817" cy="5376405"/>
          </a:xfrm>
        </p:grpSpPr>
        <p:sp>
          <p:nvSpPr>
            <p:cNvPr id="4" name="TextBox 3"/>
            <p:cNvSpPr txBox="1"/>
            <p:nvPr/>
          </p:nvSpPr>
          <p:spPr>
            <a:xfrm>
              <a:off x="3163267" y="3352801"/>
              <a:ext cx="1788398" cy="47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Helvetica Light" charset="0"/>
                  <a:ea typeface="Helvetica Light" charset="0"/>
                  <a:cs typeface="Helvetica Light" charset="0"/>
                </a:rPr>
                <a:t>Dimensions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728390" y="4453643"/>
              <a:ext cx="4527878" cy="2416899"/>
              <a:chOff x="-186319" y="2801714"/>
              <a:chExt cx="5291719" cy="3022755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-186319" y="2801714"/>
                <a:ext cx="5291719" cy="2684687"/>
                <a:chOff x="1654628" y="3553855"/>
                <a:chExt cx="6526017" cy="3204336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5508672" y="3939667"/>
                  <a:ext cx="2671973" cy="1907855"/>
                  <a:chOff x="5522678" y="3981079"/>
                  <a:chExt cx="2671973" cy="1907855"/>
                </a:xfrm>
              </p:grpSpPr>
              <p:cxnSp>
                <p:nvCxnSpPr>
                  <p:cNvPr id="44" name="Straight Connector 43"/>
                  <p:cNvCxnSpPr/>
                  <p:nvPr/>
                </p:nvCxnSpPr>
                <p:spPr>
                  <a:xfrm flipV="1">
                    <a:off x="5522678" y="4670416"/>
                    <a:ext cx="797952" cy="2326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5" name="Picture 20" descr="align, align justified, alignment, text icon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1391928">
                    <a:off x="7427084" y="4903294"/>
                    <a:ext cx="405831" cy="40583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6" name="Picture 20" descr="align, align justified, alignment, text icon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46606" y="5141840"/>
                    <a:ext cx="405831" cy="40583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7" name="Picture 20" descr="align, align justified, alignment, text icon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701583">
                    <a:off x="6438785" y="4883421"/>
                    <a:ext cx="405831" cy="40583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8" name="Picture 20" descr="align, align justified, alignment, text icon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883905">
                    <a:off x="7320987" y="4174475"/>
                    <a:ext cx="405831" cy="40583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9" name="Picture 20" descr="align, align justified, alignment, text icon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849305">
                    <a:off x="6831018" y="4531783"/>
                    <a:ext cx="405831" cy="40583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0" name="Oval 49"/>
                  <p:cNvSpPr/>
                  <p:nvPr/>
                </p:nvSpPr>
                <p:spPr>
                  <a:xfrm>
                    <a:off x="6286796" y="3981079"/>
                    <a:ext cx="1907855" cy="1907855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pic>
              <p:nvPicPr>
                <p:cNvPr id="11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7873" y="5078940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1336" y="5314389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8435" y="5576169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13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87749" y="5314389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9614" y="5576170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83978" y="5835218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23036" y="5576170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4901" y="5837951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4582" y="6083458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1664" y="4564188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5127" y="4799637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05587" y="5091610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1540" y="4799637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3405" y="5061418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3086" y="5306925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25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6827" y="5061418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28692" y="5323199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8373" y="5568706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4621" y="4027197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5127" y="4263243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19880" y="4516902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7750" y="4268960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3405" y="4525024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3086" y="4770531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6561" y="4306695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28692" y="4786805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8373" y="5032312"/>
                  <a:ext cx="674732" cy="674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8" name="文本框 53"/>
                <p:cNvSpPr txBox="1"/>
                <p:nvPr/>
              </p:nvSpPr>
              <p:spPr>
                <a:xfrm>
                  <a:off x="3067045" y="3851177"/>
                  <a:ext cx="1135756" cy="581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chemeClr val="accent6">
                          <a:lumMod val="75000"/>
                        </a:schemeClr>
                      </a:solidFill>
                      <a:latin typeface="Helvetica Light"/>
                      <a:cs typeface="Helvetica Light"/>
                    </a:rPr>
                    <a:t>USA</a:t>
                  </a:r>
                </a:p>
              </p:txBody>
            </p:sp>
            <p:sp>
              <p:nvSpPr>
                <p:cNvPr id="39" name="文本框 76"/>
                <p:cNvSpPr txBox="1"/>
                <p:nvPr/>
              </p:nvSpPr>
              <p:spPr>
                <a:xfrm>
                  <a:off x="3679871" y="3553855"/>
                  <a:ext cx="1282948" cy="581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chemeClr val="accent6">
                          <a:lumMod val="75000"/>
                        </a:schemeClr>
                      </a:solidFill>
                      <a:latin typeface="Helvetica Light"/>
                      <a:cs typeface="Helvetica Light"/>
                    </a:rPr>
                    <a:t>China</a:t>
                  </a:r>
                </a:p>
              </p:txBody>
            </p:sp>
            <p:sp>
              <p:nvSpPr>
                <p:cNvPr id="40" name="文本框 77"/>
                <p:cNvSpPr txBox="1"/>
                <p:nvPr/>
              </p:nvSpPr>
              <p:spPr>
                <a:xfrm>
                  <a:off x="2404770" y="4122956"/>
                  <a:ext cx="1384975" cy="581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chemeClr val="accent6">
                          <a:lumMod val="75000"/>
                        </a:schemeClr>
                      </a:solidFill>
                      <a:latin typeface="Helvetica Light"/>
                      <a:cs typeface="Helvetica Light"/>
                    </a:rPr>
                    <a:t>Japan</a:t>
                  </a:r>
                </a:p>
              </p:txBody>
            </p:sp>
            <p:sp>
              <p:nvSpPr>
                <p:cNvPr id="41" name="文本框 78"/>
                <p:cNvSpPr txBox="1"/>
                <p:nvPr/>
              </p:nvSpPr>
              <p:spPr>
                <a:xfrm>
                  <a:off x="1654628" y="4548757"/>
                  <a:ext cx="1831630" cy="581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Helvetica Light"/>
                      <a:cs typeface="Helvetica Light"/>
                    </a:rPr>
                    <a:t>Economy</a:t>
                  </a:r>
                </a:p>
              </p:txBody>
            </p:sp>
            <p:sp>
              <p:nvSpPr>
                <p:cNvPr id="42" name="文本框 79"/>
                <p:cNvSpPr txBox="1"/>
                <p:nvPr/>
              </p:nvSpPr>
              <p:spPr>
                <a:xfrm>
                  <a:off x="1898479" y="5123281"/>
                  <a:ext cx="1619696" cy="581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Helvetica Light"/>
                      <a:cs typeface="Helvetica Light"/>
                    </a:rPr>
                    <a:t>Sports</a:t>
                  </a:r>
                </a:p>
              </p:txBody>
            </p:sp>
            <p:sp>
              <p:nvSpPr>
                <p:cNvPr id="43" name="文本框 80"/>
                <p:cNvSpPr txBox="1"/>
                <p:nvPr/>
              </p:nvSpPr>
              <p:spPr>
                <a:xfrm>
                  <a:off x="1836286" y="5678585"/>
                  <a:ext cx="1662000" cy="581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Helvetica Light"/>
                      <a:cs typeface="Helvetica Light"/>
                    </a:rPr>
                    <a:t>Politics</a:t>
                  </a:r>
                </a:p>
              </p:txBody>
            </p:sp>
          </p:grpSp>
          <p:sp>
            <p:nvSpPr>
              <p:cNvPr id="7" name="文本框 78"/>
              <p:cNvSpPr txBox="1"/>
              <p:nvPr/>
            </p:nvSpPr>
            <p:spPr>
              <a:xfrm>
                <a:off x="545476" y="4856963"/>
                <a:ext cx="1010083" cy="487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00FF"/>
                    </a:solidFill>
                    <a:latin typeface="Helvetica Light"/>
                    <a:cs typeface="Helvetica Light"/>
                  </a:rPr>
                  <a:t>2014</a:t>
                </a:r>
                <a:endParaRPr lang="en-US" sz="1200" b="1" dirty="0">
                  <a:solidFill>
                    <a:srgbClr val="0000FF"/>
                  </a:solidFill>
                  <a:latin typeface="Helvetica Light"/>
                  <a:cs typeface="Helvetica Light"/>
                </a:endParaRPr>
              </a:p>
            </p:txBody>
          </p:sp>
          <p:sp>
            <p:nvSpPr>
              <p:cNvPr id="8" name="文本框 78"/>
              <p:cNvSpPr txBox="1"/>
              <p:nvPr/>
            </p:nvSpPr>
            <p:spPr>
              <a:xfrm>
                <a:off x="1027606" y="5133307"/>
                <a:ext cx="940135" cy="487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00FF"/>
                    </a:solidFill>
                    <a:latin typeface="Helvetica Light"/>
                    <a:cs typeface="Helvetica Light"/>
                  </a:rPr>
                  <a:t>2015</a:t>
                </a:r>
                <a:endParaRPr lang="en-US" sz="1200" b="1" dirty="0">
                  <a:solidFill>
                    <a:srgbClr val="0000FF"/>
                  </a:solidFill>
                  <a:latin typeface="Helvetica Light"/>
                  <a:cs typeface="Helvetica Light"/>
                </a:endParaRPr>
              </a:p>
            </p:txBody>
          </p:sp>
          <p:sp>
            <p:nvSpPr>
              <p:cNvPr id="9" name="文本框 78"/>
              <p:cNvSpPr txBox="1"/>
              <p:nvPr/>
            </p:nvSpPr>
            <p:spPr>
              <a:xfrm>
                <a:off x="1570999" y="5337020"/>
                <a:ext cx="1160055" cy="487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00FF"/>
                    </a:solidFill>
                    <a:latin typeface="Helvetica Light"/>
                    <a:cs typeface="Helvetica Light"/>
                  </a:rPr>
                  <a:t>2016</a:t>
                </a:r>
                <a:endParaRPr lang="en-US" sz="1200" b="1" dirty="0">
                  <a:solidFill>
                    <a:srgbClr val="0000FF"/>
                  </a:solidFill>
                  <a:latin typeface="Helvetica Light"/>
                  <a:cs typeface="Helvetica Light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946015" y="1494137"/>
              <a:ext cx="1702187" cy="1829499"/>
              <a:chOff x="3288435" y="4027197"/>
              <a:chExt cx="2453356" cy="2730994"/>
            </a:xfrm>
          </p:grpSpPr>
          <p:pic>
            <p:nvPicPr>
              <p:cNvPr id="52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7873" y="5078940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1336" y="5314389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8435" y="5576169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5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7749" y="5314389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9614" y="5576170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3978" y="5835218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3036" y="5576170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4901" y="5837951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4582" y="6083458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1664" y="4564188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5127" y="4799637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5587" y="5091610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1540" y="4799637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405" y="5061418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3086" y="5306925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66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6827" y="5061418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8692" y="5323199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8373" y="5568706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4621" y="4027197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5127" y="4263243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9880" y="4516902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7750" y="4268960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405" y="4525024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3086" y="4770531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7059" y="4534526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8692" y="4786805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8373" y="5032312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" name="Group 78"/>
            <p:cNvGrpSpPr/>
            <p:nvPr/>
          </p:nvGrpSpPr>
          <p:grpSpPr>
            <a:xfrm>
              <a:off x="6210915" y="1676400"/>
              <a:ext cx="2938917" cy="1426686"/>
              <a:chOff x="2135972" y="2055925"/>
              <a:chExt cx="3965574" cy="1731486"/>
            </a:xfrm>
          </p:grpSpPr>
          <p:sp>
            <p:nvSpPr>
              <p:cNvPr id="80" name="Cloud 79"/>
              <p:cNvSpPr/>
              <p:nvPr/>
            </p:nvSpPr>
            <p:spPr>
              <a:xfrm rot="453504">
                <a:off x="2135972" y="2055925"/>
                <a:ext cx="3965574" cy="1731486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3540361" y="2329960"/>
                <a:ext cx="1381224" cy="1219200"/>
                <a:chOff x="4785408" y="2017452"/>
                <a:chExt cx="1085618" cy="913366"/>
              </a:xfrm>
            </p:grpSpPr>
            <p:pic>
              <p:nvPicPr>
                <p:cNvPr id="85" name="Picture 20" descr="align, align justified, alignment, text ico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1391928">
                  <a:off x="5541952" y="2510619"/>
                  <a:ext cx="329074" cy="34001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20" descr="align, align justified, alignment, text ico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05400" y="2590800"/>
                  <a:ext cx="329074" cy="34001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7" name="Picture 20" descr="align, align justified, alignment, text ico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701583">
                  <a:off x="4785408" y="2419951"/>
                  <a:ext cx="329074" cy="34001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8" name="Picture 20" descr="align, align justified, alignment, text icon"/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83905">
                  <a:off x="5371824" y="2017452"/>
                  <a:ext cx="329074" cy="34001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9" name="Picture 20" descr="align, align justified, alignment, text ico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849305">
                  <a:off x="4872213" y="2053273"/>
                  <a:ext cx="329074" cy="34001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2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01583">
                <a:off x="2955462" y="2928306"/>
                <a:ext cx="418679" cy="4538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83905">
                <a:off x="5013127" y="2691313"/>
                <a:ext cx="418679" cy="4538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391928">
                <a:off x="3051296" y="2568095"/>
                <a:ext cx="418679" cy="4538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0" name="TextBox 89"/>
            <p:cNvSpPr txBox="1"/>
            <p:nvPr/>
          </p:nvSpPr>
          <p:spPr>
            <a:xfrm>
              <a:off x="7086601" y="3352801"/>
              <a:ext cx="1726669" cy="47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Helvetica Light" charset="0"/>
                  <a:ea typeface="Helvetica Light" charset="0"/>
                  <a:cs typeface="Helvetica Light" charset="0"/>
                </a:rPr>
                <a:t>Documents</a:t>
              </a:r>
              <a:endParaRPr lang="en-US" sz="1600" b="1" dirty="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91" name="Right Brace 90"/>
            <p:cNvSpPr/>
            <p:nvPr/>
          </p:nvSpPr>
          <p:spPr>
            <a:xfrm rot="5400000">
              <a:off x="5524500" y="2324100"/>
              <a:ext cx="457200" cy="3429000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414301" y="6231551"/>
              <a:ext cx="1540379" cy="476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Helvetica Light" charset="0"/>
                  <a:ea typeface="Helvetica Light" charset="0"/>
                  <a:cs typeface="Helvetica Light" charset="0"/>
                </a:rPr>
                <a:t>Text</a:t>
              </a:r>
              <a:r>
                <a:rPr lang="zh-CN" altLang="en-US" sz="1600" b="1" dirty="0">
                  <a:latin typeface="Helvetica Light" charset="0"/>
                  <a:ea typeface="Helvetica Light" charset="0"/>
                  <a:cs typeface="Helvetica Light" charset="0"/>
                </a:rPr>
                <a:t> </a:t>
              </a:r>
              <a:r>
                <a:rPr lang="en-US" altLang="zh-CN" sz="1600" b="1" dirty="0">
                  <a:latin typeface="Helvetica Light" charset="0"/>
                  <a:ea typeface="Helvetica Light" charset="0"/>
                  <a:cs typeface="Helvetica Light" charset="0"/>
                </a:rPr>
                <a:t>Cube</a:t>
              </a:r>
              <a:endParaRPr lang="en-US" sz="1600" b="1" dirty="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cxnSp>
        <p:nvCxnSpPr>
          <p:cNvPr id="94" name="Straight Connector 93"/>
          <p:cNvCxnSpPr/>
          <p:nvPr/>
        </p:nvCxnSpPr>
        <p:spPr>
          <a:xfrm flipH="1" flipV="1">
            <a:off x="9600963" y="3904817"/>
            <a:ext cx="520334" cy="1028860"/>
          </a:xfrm>
          <a:prstGeom prst="line">
            <a:avLst/>
          </a:prstGeom>
          <a:ln w="9525" cmpd="sng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5" name="Picture 2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37" y="6279470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73" y="6476736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48" y="6721360"/>
            <a:ext cx="547117" cy="56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098" y="6243056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046" y="6462384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899" y="6668077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0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154" y="6271042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102" y="6490370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955" y="6696063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800" y="5829563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0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73" y="6027329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938" y="6239852"/>
            <a:ext cx="547117" cy="56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698" y="5798439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046" y="6012977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899" y="6218670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182" y="5879783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4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102" y="6040963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11" descr="cube, line, logo, quadrate, shape, squar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955" y="6246656"/>
            <a:ext cx="547117" cy="5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" name="Group 112"/>
          <p:cNvGrpSpPr/>
          <p:nvPr/>
        </p:nvGrpSpPr>
        <p:grpSpPr>
          <a:xfrm>
            <a:off x="5843152" y="1108722"/>
            <a:ext cx="6092754" cy="5749278"/>
            <a:chOff x="2819401" y="481888"/>
            <a:chExt cx="6705599" cy="5995112"/>
          </a:xfrm>
        </p:grpSpPr>
        <p:grpSp>
          <p:nvGrpSpPr>
            <p:cNvPr id="114" name="Group 113"/>
            <p:cNvGrpSpPr/>
            <p:nvPr/>
          </p:nvGrpSpPr>
          <p:grpSpPr>
            <a:xfrm>
              <a:off x="2819401" y="947318"/>
              <a:ext cx="1935999" cy="5529682"/>
              <a:chOff x="2819401" y="947318"/>
              <a:chExt cx="1935999" cy="5529682"/>
            </a:xfrm>
          </p:grpSpPr>
          <p:grpSp>
            <p:nvGrpSpPr>
              <p:cNvPr id="148" name="Group 147"/>
              <p:cNvGrpSpPr/>
              <p:nvPr/>
            </p:nvGrpSpPr>
            <p:grpSpPr>
              <a:xfrm>
                <a:off x="2996117" y="947318"/>
                <a:ext cx="976159" cy="3539612"/>
                <a:chOff x="1853116" y="947318"/>
                <a:chExt cx="976159" cy="3539612"/>
              </a:xfrm>
            </p:grpSpPr>
            <p:sp>
              <p:nvSpPr>
                <p:cNvPr id="152" name="Rounded Rectangle 151"/>
                <p:cNvSpPr/>
                <p:nvPr/>
              </p:nvSpPr>
              <p:spPr>
                <a:xfrm>
                  <a:off x="1923239" y="947318"/>
                  <a:ext cx="892636" cy="3539612"/>
                </a:xfrm>
                <a:prstGeom prst="roundRect">
                  <a:avLst/>
                </a:prstGeom>
                <a:solidFill>
                  <a:srgbClr val="FFFF00">
                    <a:alpha val="15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53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2740" y="1129379"/>
                  <a:ext cx="547117" cy="5653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4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2740" y="2307350"/>
                  <a:ext cx="547117" cy="5653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5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2740" y="3492590"/>
                  <a:ext cx="547117" cy="5653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6" name="文本框 78"/>
                <p:cNvSpPr txBox="1"/>
                <p:nvPr/>
              </p:nvSpPr>
              <p:spPr>
                <a:xfrm>
                  <a:off x="1935894" y="1666970"/>
                  <a:ext cx="8933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400" b="1" dirty="0">
                      <a:solidFill>
                        <a:srgbClr val="000000"/>
                      </a:solidFill>
                      <a:cs typeface="Helvetica Light"/>
                    </a:rPr>
                    <a:t>Sports</a:t>
                  </a:r>
                  <a:endParaRPr lang="en-US" sz="1400" b="1" dirty="0">
                    <a:solidFill>
                      <a:srgbClr val="000000"/>
                    </a:solidFill>
                    <a:cs typeface="Helvetica Light"/>
                  </a:endParaRPr>
                </a:p>
              </p:txBody>
            </p:sp>
            <p:sp>
              <p:nvSpPr>
                <p:cNvPr id="157" name="文本框 78"/>
                <p:cNvSpPr txBox="1"/>
                <p:nvPr/>
              </p:nvSpPr>
              <p:spPr>
                <a:xfrm>
                  <a:off x="1935894" y="2859808"/>
                  <a:ext cx="8933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400" b="1" dirty="0">
                      <a:solidFill>
                        <a:srgbClr val="000000"/>
                      </a:solidFill>
                      <a:cs typeface="Helvetica Light"/>
                    </a:rPr>
                    <a:t>Politics</a:t>
                  </a:r>
                  <a:endParaRPr lang="en-US" sz="1400" b="1" dirty="0">
                    <a:solidFill>
                      <a:srgbClr val="000000"/>
                    </a:solidFill>
                    <a:cs typeface="Helvetica Light"/>
                  </a:endParaRPr>
                </a:p>
              </p:txBody>
            </p:sp>
            <p:sp>
              <p:nvSpPr>
                <p:cNvPr id="158" name="文本框 78"/>
                <p:cNvSpPr txBox="1"/>
                <p:nvPr/>
              </p:nvSpPr>
              <p:spPr>
                <a:xfrm>
                  <a:off x="1853116" y="4047490"/>
                  <a:ext cx="966294" cy="320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400" b="1" dirty="0">
                      <a:solidFill>
                        <a:srgbClr val="000000"/>
                      </a:solidFill>
                      <a:cs typeface="Helvetica Light"/>
                    </a:rPr>
                    <a:t>Economy</a:t>
                  </a:r>
                  <a:endParaRPr lang="en-US" sz="1400" b="1" dirty="0">
                    <a:solidFill>
                      <a:srgbClr val="000000"/>
                    </a:solidFill>
                    <a:cs typeface="Helvetica Light"/>
                  </a:endParaRPr>
                </a:p>
              </p:txBody>
            </p:sp>
          </p:grpSp>
          <p:sp>
            <p:nvSpPr>
              <p:cNvPr id="149" name="文本框 78"/>
              <p:cNvSpPr txBox="1"/>
              <p:nvPr/>
            </p:nvSpPr>
            <p:spPr>
              <a:xfrm>
                <a:off x="2819401" y="4648200"/>
                <a:ext cx="121357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rgbClr val="000000"/>
                    </a:solidFill>
                    <a:latin typeface="Avenir Next Medium"/>
                    <a:cs typeface="Avenir Next Medium"/>
                  </a:rPr>
                  <a:t>Topic</a:t>
                </a:r>
                <a:br>
                  <a:rPr lang="en-US" altLang="zh-CN" sz="1400" dirty="0">
                    <a:solidFill>
                      <a:srgbClr val="000000"/>
                    </a:solidFill>
                    <a:latin typeface="Avenir Next Medium"/>
                    <a:cs typeface="Avenir Next Medium"/>
                  </a:rPr>
                </a:br>
                <a:r>
                  <a:rPr lang="en-US" altLang="zh-CN" sz="1400" dirty="0">
                    <a:solidFill>
                      <a:srgbClr val="000000"/>
                    </a:solidFill>
                    <a:latin typeface="Avenir Next Medium"/>
                    <a:cs typeface="Avenir Next Medium"/>
                  </a:rPr>
                  <a:t>Dimension</a:t>
                </a:r>
                <a:endParaRPr lang="en-US" sz="1400" dirty="0">
                  <a:solidFill>
                    <a:srgbClr val="000000"/>
                  </a:solidFill>
                  <a:latin typeface="Avenir Next Medium"/>
                  <a:cs typeface="Avenir Next Medium"/>
                </a:endParaRPr>
              </a:p>
            </p:txBody>
          </p:sp>
          <p:cxnSp>
            <p:nvCxnSpPr>
              <p:cNvPr id="150" name="Curved Connector 149"/>
              <p:cNvCxnSpPr/>
              <p:nvPr/>
            </p:nvCxnSpPr>
            <p:spPr>
              <a:xfrm rot="10800000">
                <a:off x="2971801" y="5076506"/>
                <a:ext cx="1269927" cy="1400494"/>
              </a:xfrm>
              <a:prstGeom prst="curvedConnector2">
                <a:avLst/>
              </a:prstGeom>
              <a:ln>
                <a:prstDash val="dashDot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51" name="Curved Connector 150"/>
              <p:cNvCxnSpPr/>
              <p:nvPr/>
            </p:nvCxnSpPr>
            <p:spPr>
              <a:xfrm rot="16200000" flipV="1">
                <a:off x="3844674" y="4728074"/>
                <a:ext cx="941647" cy="879805"/>
              </a:xfrm>
              <a:prstGeom prst="curvedConnector3">
                <a:avLst>
                  <a:gd name="adj1" fmla="val 16833"/>
                </a:avLst>
              </a:prstGeom>
              <a:ln>
                <a:prstDash val="dashDot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/>
            <p:cNvGrpSpPr/>
            <p:nvPr/>
          </p:nvGrpSpPr>
          <p:grpSpPr>
            <a:xfrm>
              <a:off x="7999004" y="947318"/>
              <a:ext cx="1525996" cy="5407268"/>
              <a:chOff x="7999004" y="947318"/>
              <a:chExt cx="1525996" cy="5407268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8371655" y="947318"/>
                <a:ext cx="903247" cy="3539612"/>
                <a:chOff x="7228655" y="947318"/>
                <a:chExt cx="903247" cy="3539612"/>
              </a:xfrm>
            </p:grpSpPr>
            <p:sp>
              <p:nvSpPr>
                <p:cNvPr id="141" name="Rounded Rectangle 140"/>
                <p:cNvSpPr/>
                <p:nvPr/>
              </p:nvSpPr>
              <p:spPr>
                <a:xfrm>
                  <a:off x="7228655" y="947318"/>
                  <a:ext cx="892636" cy="3539612"/>
                </a:xfrm>
                <a:prstGeom prst="roundRect">
                  <a:avLst/>
                </a:prstGeom>
                <a:solidFill>
                  <a:srgbClr val="FFFF00">
                    <a:alpha val="15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42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84429" y="1129379"/>
                  <a:ext cx="547117" cy="5653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3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84429" y="2307350"/>
                  <a:ext cx="547117" cy="5653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4" name="Picture 24" descr="cube, line, logo, quadrate, shape, square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84429" y="3492590"/>
                  <a:ext cx="547117" cy="5653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5" name="文本框 78"/>
                <p:cNvSpPr txBox="1"/>
                <p:nvPr/>
              </p:nvSpPr>
              <p:spPr>
                <a:xfrm>
                  <a:off x="7238521" y="1706172"/>
                  <a:ext cx="8933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000000"/>
                      </a:solidFill>
                      <a:cs typeface="Helvetica Light"/>
                    </a:rPr>
                    <a:t>USA</a:t>
                  </a:r>
                </a:p>
              </p:txBody>
            </p:sp>
            <p:sp>
              <p:nvSpPr>
                <p:cNvPr id="146" name="文本框 78"/>
                <p:cNvSpPr txBox="1"/>
                <p:nvPr/>
              </p:nvSpPr>
              <p:spPr>
                <a:xfrm>
                  <a:off x="7238521" y="2899010"/>
                  <a:ext cx="8933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400" b="1" dirty="0">
                      <a:solidFill>
                        <a:srgbClr val="000000"/>
                      </a:solidFill>
                      <a:cs typeface="Helvetica Light"/>
                    </a:rPr>
                    <a:t>China</a:t>
                  </a:r>
                  <a:endParaRPr lang="en-US" sz="1400" b="1" dirty="0">
                    <a:solidFill>
                      <a:srgbClr val="000000"/>
                    </a:solidFill>
                    <a:cs typeface="Helvetica Light"/>
                  </a:endParaRPr>
                </a:p>
              </p:txBody>
            </p:sp>
            <p:sp>
              <p:nvSpPr>
                <p:cNvPr id="147" name="文本框 78"/>
                <p:cNvSpPr txBox="1"/>
                <p:nvPr/>
              </p:nvSpPr>
              <p:spPr>
                <a:xfrm>
                  <a:off x="7228655" y="4086692"/>
                  <a:ext cx="8933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000000"/>
                      </a:solidFill>
                      <a:cs typeface="Helvetica Light"/>
                    </a:rPr>
                    <a:t>Russia</a:t>
                  </a:r>
                </a:p>
              </p:txBody>
            </p:sp>
          </p:grpSp>
          <p:cxnSp>
            <p:nvCxnSpPr>
              <p:cNvPr id="138" name="Curved Connector 137"/>
              <p:cNvCxnSpPr/>
              <p:nvPr/>
            </p:nvCxnSpPr>
            <p:spPr>
              <a:xfrm flipV="1">
                <a:off x="8100898" y="4922901"/>
                <a:ext cx="1209778" cy="1431685"/>
              </a:xfrm>
              <a:prstGeom prst="curvedConnector2">
                <a:avLst/>
              </a:prstGeom>
              <a:ln>
                <a:prstDash val="dashDot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9" name="Curved Connector 138"/>
              <p:cNvCxnSpPr/>
              <p:nvPr/>
            </p:nvCxnSpPr>
            <p:spPr>
              <a:xfrm rot="5400000" flipH="1" flipV="1">
                <a:off x="7835504" y="4869434"/>
                <a:ext cx="780466" cy="453466"/>
              </a:xfrm>
              <a:prstGeom prst="curvedConnector3">
                <a:avLst>
                  <a:gd name="adj1" fmla="val 32659"/>
                </a:avLst>
              </a:prstGeom>
              <a:ln>
                <a:prstDash val="dashDot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40" name="文本框 78"/>
              <p:cNvSpPr txBox="1"/>
              <p:nvPr/>
            </p:nvSpPr>
            <p:spPr>
              <a:xfrm>
                <a:off x="8311423" y="4648200"/>
                <a:ext cx="121357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rgbClr val="000000"/>
                    </a:solidFill>
                    <a:latin typeface="Avenir Next Medium"/>
                    <a:cs typeface="Avenir Next Medium"/>
                  </a:rPr>
                  <a:t>Location</a:t>
                </a:r>
                <a:br>
                  <a:rPr lang="en-US" altLang="zh-CN" sz="1400" dirty="0">
                    <a:solidFill>
                      <a:srgbClr val="000000"/>
                    </a:solidFill>
                    <a:latin typeface="Avenir Next Medium"/>
                    <a:cs typeface="Avenir Next Medium"/>
                  </a:rPr>
                </a:br>
                <a:r>
                  <a:rPr lang="en-US" altLang="zh-CN" sz="1400" dirty="0">
                    <a:solidFill>
                      <a:srgbClr val="000000"/>
                    </a:solidFill>
                    <a:latin typeface="Avenir Next Medium"/>
                    <a:cs typeface="Avenir Next Medium"/>
                  </a:rPr>
                  <a:t>Dimension</a:t>
                </a:r>
                <a:endParaRPr lang="en-US" sz="1400" dirty="0">
                  <a:solidFill>
                    <a:srgbClr val="000000"/>
                  </a:solidFill>
                  <a:latin typeface="Avenir Next Medium"/>
                  <a:cs typeface="Avenir Next Medium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4078966" y="4511930"/>
              <a:ext cx="4192294" cy="1050670"/>
              <a:chOff x="4078966" y="4511930"/>
              <a:chExt cx="4192294" cy="1050670"/>
            </a:xfrm>
          </p:grpSpPr>
          <p:sp>
            <p:nvSpPr>
              <p:cNvPr id="129" name="Rounded Rectangle 128"/>
              <p:cNvSpPr/>
              <p:nvPr/>
            </p:nvSpPr>
            <p:spPr>
              <a:xfrm rot="5400000">
                <a:off x="5799234" y="2791662"/>
                <a:ext cx="751757" cy="4192294"/>
              </a:xfrm>
              <a:prstGeom prst="roundRect">
                <a:avLst/>
              </a:prstGeom>
              <a:solidFill>
                <a:srgbClr val="FFFF00">
                  <a:alpha val="15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pic>
            <p:nvPicPr>
              <p:cNvPr id="130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7217" y="4595593"/>
                <a:ext cx="547117" cy="565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8550" y="4595593"/>
                <a:ext cx="547117" cy="565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6754" y="4630041"/>
                <a:ext cx="547117" cy="565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3" name="文本框 78"/>
              <p:cNvSpPr txBox="1"/>
              <p:nvPr/>
            </p:nvSpPr>
            <p:spPr>
              <a:xfrm>
                <a:off x="4768399" y="4714193"/>
                <a:ext cx="893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000000"/>
                    </a:solidFill>
                    <a:cs typeface="Helvetica Light"/>
                  </a:rPr>
                  <a:t>2015</a:t>
                </a:r>
                <a:endParaRPr lang="en-US" sz="1400" b="1" dirty="0">
                  <a:solidFill>
                    <a:srgbClr val="000000"/>
                  </a:solidFill>
                  <a:cs typeface="Helvetica Light"/>
                </a:endParaRPr>
              </a:p>
            </p:txBody>
          </p:sp>
          <p:sp>
            <p:nvSpPr>
              <p:cNvPr id="134" name="文本框 78"/>
              <p:cNvSpPr txBox="1"/>
              <p:nvPr/>
            </p:nvSpPr>
            <p:spPr>
              <a:xfrm>
                <a:off x="6056400" y="4720707"/>
                <a:ext cx="893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000000"/>
                    </a:solidFill>
                    <a:cs typeface="Helvetica Light"/>
                  </a:rPr>
                  <a:t>2016</a:t>
                </a:r>
                <a:endParaRPr lang="en-US" sz="1400" b="1" dirty="0">
                  <a:solidFill>
                    <a:srgbClr val="000000"/>
                  </a:solidFill>
                  <a:cs typeface="Helvetica Light"/>
                </a:endParaRPr>
              </a:p>
            </p:txBody>
          </p:sp>
          <p:sp>
            <p:nvSpPr>
              <p:cNvPr id="135" name="文本框 78"/>
              <p:cNvSpPr txBox="1"/>
              <p:nvPr/>
            </p:nvSpPr>
            <p:spPr>
              <a:xfrm>
                <a:off x="6811366" y="4727358"/>
                <a:ext cx="893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000000"/>
                    </a:solidFill>
                    <a:cs typeface="Helvetica Light"/>
                  </a:rPr>
                  <a:t>2017</a:t>
                </a:r>
                <a:endParaRPr lang="en-US" sz="1400" b="1" dirty="0">
                  <a:solidFill>
                    <a:srgbClr val="000000"/>
                  </a:solidFill>
                  <a:cs typeface="Helvetica Light"/>
                </a:endParaRPr>
              </a:p>
            </p:txBody>
          </p:sp>
          <p:sp>
            <p:nvSpPr>
              <p:cNvPr id="136" name="文本框 78"/>
              <p:cNvSpPr txBox="1"/>
              <p:nvPr/>
            </p:nvSpPr>
            <p:spPr>
              <a:xfrm>
                <a:off x="5312196" y="5254823"/>
                <a:ext cx="19473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rgbClr val="000000"/>
                    </a:solidFill>
                    <a:latin typeface="Avenir Next Medium"/>
                    <a:cs typeface="Avenir Next Medium"/>
                  </a:rPr>
                  <a:t>Time</a:t>
                </a:r>
                <a:r>
                  <a:rPr lang="zh-CN" altLang="en-US" sz="1400" dirty="0">
                    <a:solidFill>
                      <a:srgbClr val="000000"/>
                    </a:solidFill>
                    <a:latin typeface="Avenir Next Medium"/>
                    <a:cs typeface="Avenir Next Medium"/>
                  </a:rPr>
                  <a:t> 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Avenir Next Medium"/>
                    <a:cs typeface="Avenir Next Medium"/>
                  </a:rPr>
                  <a:t>Dimension</a:t>
                </a:r>
                <a:endParaRPr lang="en-US" sz="1400" dirty="0">
                  <a:solidFill>
                    <a:srgbClr val="000000"/>
                  </a:solidFill>
                  <a:latin typeface="Avenir Next Medium"/>
                  <a:cs typeface="Avenir Next Medium"/>
                </a:endParaRPr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4046065" y="481888"/>
              <a:ext cx="4120631" cy="1731486"/>
              <a:chOff x="4046065" y="481888"/>
              <a:chExt cx="4120631" cy="1731486"/>
            </a:xfrm>
          </p:grpSpPr>
          <p:sp>
            <p:nvSpPr>
              <p:cNvPr id="118" name="Cloud 117"/>
              <p:cNvSpPr/>
              <p:nvPr/>
            </p:nvSpPr>
            <p:spPr>
              <a:xfrm rot="453504">
                <a:off x="4201122" y="481888"/>
                <a:ext cx="3965574" cy="1731486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9" name="Group 118"/>
              <p:cNvGrpSpPr/>
              <p:nvPr/>
            </p:nvGrpSpPr>
            <p:grpSpPr>
              <a:xfrm>
                <a:off x="5605511" y="755923"/>
                <a:ext cx="1381224" cy="1219200"/>
                <a:chOff x="4785408" y="2017452"/>
                <a:chExt cx="1085618" cy="913366"/>
              </a:xfrm>
            </p:grpSpPr>
            <p:pic>
              <p:nvPicPr>
                <p:cNvPr id="124" name="Picture 20" descr="align, align justified, alignment, text ico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1391928">
                  <a:off x="5541952" y="2510619"/>
                  <a:ext cx="329074" cy="34001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5" name="Picture 20" descr="align, align justified, alignment, text ico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05400" y="2590800"/>
                  <a:ext cx="329074" cy="34001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6" name="Picture 20" descr="align, align justified, alignment, text ico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701583">
                  <a:off x="4785408" y="2419951"/>
                  <a:ext cx="329074" cy="34001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7" name="Picture 20" descr="align, align justified, alignment, text icon"/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83905">
                  <a:off x="5371824" y="2017452"/>
                  <a:ext cx="329074" cy="34001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" name="Picture 20" descr="align, align justified, alignment, text ico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849305">
                  <a:off x="4872213" y="2053273"/>
                  <a:ext cx="329074" cy="34001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20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01583">
                <a:off x="5020612" y="1354269"/>
                <a:ext cx="418679" cy="4538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83905">
                <a:off x="7078277" y="1117276"/>
                <a:ext cx="418679" cy="4538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391928">
                <a:off x="5116446" y="994058"/>
                <a:ext cx="418679" cy="4538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" name="文本框 78"/>
              <p:cNvSpPr txBox="1"/>
              <p:nvPr/>
            </p:nvSpPr>
            <p:spPr>
              <a:xfrm>
                <a:off x="4046065" y="577082"/>
                <a:ext cx="19473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rgbClr val="000000"/>
                    </a:solidFill>
                    <a:latin typeface="Avenir Next Medium"/>
                    <a:cs typeface="Avenir Next Medium"/>
                  </a:rPr>
                  <a:t>Corpus</a:t>
                </a:r>
                <a:endParaRPr lang="en-US" sz="1400" dirty="0">
                  <a:solidFill>
                    <a:srgbClr val="000000"/>
                  </a:solidFill>
                  <a:latin typeface="Avenir Next Medium"/>
                  <a:cs typeface="Avenir Next Medium"/>
                </a:endParaRPr>
              </a:p>
            </p:txBody>
          </p:sp>
        </p:grpSp>
      </p:grpSp>
      <p:graphicFrame>
        <p:nvGraphicFramePr>
          <p:cNvPr id="159" name="Table 1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081571"/>
              </p:ext>
            </p:extLst>
          </p:nvPr>
        </p:nvGraphicFramePr>
        <p:xfrm>
          <a:off x="6870425" y="3124674"/>
          <a:ext cx="377897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3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77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Document</a:t>
                      </a:r>
                      <a:r>
                        <a:rPr lang="zh-CN" altLang="en-US" sz="1200" b="1" dirty="0"/>
                        <a:t> </a:t>
                      </a:r>
                      <a:r>
                        <a:rPr lang="en-US" altLang="zh-CN" sz="1200" b="1" dirty="0"/>
                        <a:t>Content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3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200" dirty="0">
                          <a:solidFill>
                            <a:prstClr val="black"/>
                          </a:solidFill>
                        </a:rPr>
                        <a:t>…</a:t>
                      </a:r>
                      <a:r>
                        <a:rPr lang="zh-CN" altLang="en-US" sz="12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prstClr val="black"/>
                          </a:solidFill>
                        </a:rPr>
                        <a:t>The</a:t>
                      </a:r>
                      <a:r>
                        <a:rPr lang="zh-CN" altLang="en-US" sz="12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zh-CN" sz="1200" u="sng" dirty="0">
                          <a:solidFill>
                            <a:srgbClr val="0000FF"/>
                          </a:solidFill>
                        </a:rPr>
                        <a:t>super</a:t>
                      </a:r>
                      <a:r>
                        <a:rPr lang="zh-CN" altLang="en-US" sz="1200" u="sng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zh-CN" sz="1200" u="sng" dirty="0">
                          <a:solidFill>
                            <a:srgbClr val="0000FF"/>
                          </a:solidFill>
                        </a:rPr>
                        <a:t>bowl</a:t>
                      </a:r>
                      <a:r>
                        <a:rPr lang="zh-CN" altLang="en-US" sz="12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prstClr val="black"/>
                          </a:solidFill>
                        </a:rPr>
                        <a:t>is</a:t>
                      </a:r>
                      <a:r>
                        <a:rPr lang="zh-CN" altLang="en-US" sz="12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prstClr val="black"/>
                          </a:solidFill>
                        </a:rPr>
                        <a:t>on</a:t>
                      </a:r>
                      <a:r>
                        <a:rPr lang="zh-CN" altLang="en-US" sz="12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prstClr val="black"/>
                          </a:solidFill>
                        </a:rPr>
                        <a:t>air</a:t>
                      </a:r>
                      <a:r>
                        <a:rPr lang="zh-CN" altLang="en-US" sz="12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prstClr val="black"/>
                          </a:solidFill>
                        </a:rPr>
                        <a:t>from</a:t>
                      </a:r>
                      <a:r>
                        <a:rPr lang="zh-CN" altLang="en-US" sz="12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zh-CN" sz="1200" u="sng" dirty="0">
                          <a:solidFill>
                            <a:srgbClr val="FF0000"/>
                          </a:solidFill>
                        </a:rPr>
                        <a:t>Chicago</a:t>
                      </a:r>
                      <a:r>
                        <a:rPr lang="en-US" altLang="zh-CN" sz="1200" u="sng" dirty="0">
                          <a:solidFill>
                            <a:prstClr val="black"/>
                          </a:solidFill>
                        </a:rPr>
                        <a:t>,</a:t>
                      </a:r>
                      <a:r>
                        <a:rPr lang="zh-CN" altLang="en-US" sz="1200" u="sng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zh-CN" sz="1200" u="sng" dirty="0">
                          <a:solidFill>
                            <a:srgbClr val="FF0000"/>
                          </a:solidFill>
                        </a:rPr>
                        <a:t>Illinois</a:t>
                      </a:r>
                      <a:r>
                        <a:rPr lang="en-US" altLang="zh-CN" sz="1200" dirty="0">
                          <a:solidFill>
                            <a:prstClr val="black"/>
                          </a:solidFill>
                        </a:rPr>
                        <a:t>.</a:t>
                      </a:r>
                      <a:r>
                        <a:rPr lang="zh-CN" altLang="en-US" sz="12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prstClr val="black"/>
                          </a:solidFill>
                        </a:rPr>
                        <a:t>The</a:t>
                      </a:r>
                      <a:r>
                        <a:rPr lang="zh-CN" altLang="en-US" sz="12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zh-CN" sz="1200" u="sng" dirty="0">
                          <a:solidFill>
                            <a:srgbClr val="0000FF"/>
                          </a:solidFill>
                        </a:rPr>
                        <a:t>NFL</a:t>
                      </a:r>
                      <a:r>
                        <a:rPr lang="zh-CN" altLang="en-US" sz="12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prstClr val="black"/>
                          </a:solidFill>
                        </a:rPr>
                        <a:t>has</a:t>
                      </a:r>
                      <a:r>
                        <a:rPr lang="zh-CN" altLang="en-US" sz="12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prstClr val="black"/>
                          </a:solidFill>
                        </a:rPr>
                        <a:t>decided</a:t>
                      </a:r>
                      <a:r>
                        <a:rPr lang="zh-CN" altLang="en-US" sz="12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prstClr val="black"/>
                          </a:solidFill>
                        </a:rPr>
                        <a:t>that</a:t>
                      </a:r>
                      <a:r>
                        <a:rPr lang="zh-CN" altLang="en-US" sz="12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prstClr val="black"/>
                          </a:solidFill>
                        </a:rPr>
                        <a:t>best</a:t>
                      </a:r>
                      <a:r>
                        <a:rPr lang="zh-CN" altLang="en-US" sz="12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prstClr val="black"/>
                          </a:solidFill>
                        </a:rPr>
                        <a:t>coach</a:t>
                      </a:r>
                      <a:r>
                        <a:rPr lang="zh-CN" altLang="en-US" sz="12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prstClr val="black"/>
                          </a:solidFill>
                        </a:rPr>
                        <a:t>of</a:t>
                      </a:r>
                      <a:r>
                        <a:rPr lang="zh-CN" altLang="en-US" sz="12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zh-CN" sz="1200" u="sng" dirty="0">
                          <a:solidFill>
                            <a:srgbClr val="008000"/>
                          </a:solidFill>
                        </a:rPr>
                        <a:t>2017</a:t>
                      </a:r>
                      <a:r>
                        <a:rPr lang="zh-CN" altLang="en-US" sz="1200" dirty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prstClr val="black"/>
                          </a:solidFill>
                        </a:rPr>
                        <a:t>is</a:t>
                      </a:r>
                      <a:r>
                        <a:rPr lang="zh-CN" altLang="en-US" sz="12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prstClr val="black"/>
                          </a:solidFill>
                        </a:rPr>
                        <a:t>from</a:t>
                      </a:r>
                      <a:r>
                        <a:rPr lang="is-IS" altLang="zh-CN" sz="1200" dirty="0"/>
                        <a:t>…</a:t>
                      </a:r>
                      <a:r>
                        <a:rPr lang="zh-CN" altLang="en-US" sz="1200" dirty="0"/>
                        <a:t>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s-IS" altLang="zh-CN" sz="1200" dirty="0">
                          <a:solidFill>
                            <a:srgbClr val="000000"/>
                          </a:solidFill>
                        </a:rPr>
                        <a:t>…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</a:rPr>
                        <a:t>make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</a:rPr>
                        <a:t>a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</a:rPr>
                        <a:t>speech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</a:rPr>
                        <a:t>in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sz="1200" u="none" dirty="0">
                          <a:solidFill>
                            <a:srgbClr val="000000"/>
                          </a:solidFill>
                        </a:rPr>
                        <a:t>Shanghai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</a:rPr>
                        <a:t>that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</a:rPr>
                        <a:t>economy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</a:rPr>
                        <a:t>plan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</a:rPr>
                        <a:t>is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</a:rPr>
                        <a:t>to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</a:rPr>
                        <a:t>make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</a:rPr>
                        <a:t>sure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sz="1200" u="sng" dirty="0">
                          <a:solidFill>
                            <a:srgbClr val="0000FF"/>
                          </a:solidFill>
                        </a:rPr>
                        <a:t>manufactory</a:t>
                      </a:r>
                      <a:r>
                        <a:rPr lang="zh-CN" altLang="en-US" sz="1200" u="sng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zh-CN" sz="1200" u="sng" dirty="0">
                          <a:solidFill>
                            <a:srgbClr val="0000FF"/>
                          </a:solidFill>
                        </a:rPr>
                        <a:t>industry</a:t>
                      </a:r>
                      <a:r>
                        <a:rPr lang="en-US" altLang="zh-CN" sz="12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en-US" altLang="zh-CN" sz="12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zh-CN" sz="1200" u="sng" dirty="0">
                          <a:solidFill>
                            <a:srgbClr val="FF0000"/>
                          </a:solidFill>
                        </a:rPr>
                        <a:t>China</a:t>
                      </a:r>
                      <a:r>
                        <a:rPr lang="is-IS" altLang="zh-CN" sz="1200" dirty="0">
                          <a:solidFill>
                            <a:srgbClr val="000000"/>
                          </a:solidFill>
                        </a:rPr>
                        <a:t>…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200" dirty="0"/>
                        <a:t>… in </a:t>
                      </a:r>
                      <a:r>
                        <a:rPr lang="is-IS" sz="1200" u="sng" dirty="0">
                          <a:solidFill>
                            <a:srgbClr val="008000"/>
                          </a:solidFill>
                        </a:rPr>
                        <a:t>Dec</a:t>
                      </a:r>
                      <a:r>
                        <a:rPr lang="is-IS" sz="1200" u="sng" baseline="0" dirty="0">
                          <a:solidFill>
                            <a:srgbClr val="008000"/>
                          </a:solidFill>
                        </a:rPr>
                        <a:t> 2015</a:t>
                      </a:r>
                      <a:r>
                        <a:rPr lang="is-IS" sz="1200" baseline="0" dirty="0"/>
                        <a:t>, </a:t>
                      </a:r>
                      <a:r>
                        <a:rPr lang="en-US" sz="1200" baseline="0" dirty="0"/>
                        <a:t>attacks continued in France for two more days, taking the lives of six others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0" name="Down Arrow 159"/>
          <p:cNvSpPr/>
          <p:nvPr/>
        </p:nvSpPr>
        <p:spPr>
          <a:xfrm>
            <a:off x="8387274" y="2786538"/>
            <a:ext cx="740955" cy="264012"/>
          </a:xfrm>
          <a:prstGeom prst="downArrow">
            <a:avLst/>
          </a:prstGeom>
          <a:solidFill>
            <a:srgbClr val="E6E0EC"/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/>
          <p:cNvCxnSpPr/>
          <p:nvPr/>
        </p:nvCxnSpPr>
        <p:spPr>
          <a:xfrm>
            <a:off x="6428470" y="2168959"/>
            <a:ext cx="1434978" cy="1433330"/>
          </a:xfrm>
          <a:prstGeom prst="line">
            <a:avLst/>
          </a:prstGeom>
          <a:ln w="9525" cmpd="sng">
            <a:solidFill>
              <a:srgbClr val="0033C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6534192" y="3064180"/>
            <a:ext cx="784464" cy="1612493"/>
          </a:xfrm>
          <a:prstGeom prst="line">
            <a:avLst/>
          </a:prstGeom>
          <a:ln w="9525" cmpd="sng">
            <a:solidFill>
              <a:srgbClr val="0033C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H="1">
            <a:off x="9931177" y="2069962"/>
            <a:ext cx="1218215" cy="1512872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6635877" y="4332898"/>
            <a:ext cx="1666906" cy="116890"/>
          </a:xfrm>
          <a:prstGeom prst="line">
            <a:avLst/>
          </a:prstGeom>
          <a:ln w="9525" cmpd="sng">
            <a:solidFill>
              <a:srgbClr val="0033C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H="1">
            <a:off x="10004465" y="3271198"/>
            <a:ext cx="1231129" cy="1074260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V="1">
            <a:off x="7475001" y="4576887"/>
            <a:ext cx="335118" cy="400239"/>
          </a:xfrm>
          <a:prstGeom prst="line">
            <a:avLst/>
          </a:prstGeom>
          <a:ln w="9525" cmpd="sng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Right Arrow 167"/>
          <p:cNvSpPr/>
          <p:nvPr/>
        </p:nvSpPr>
        <p:spPr>
          <a:xfrm rot="20444216">
            <a:off x="5129761" y="3979675"/>
            <a:ext cx="556181" cy="574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16716BE9-C61E-4BDD-BD09-34716102359D}"/>
              </a:ext>
            </a:extLst>
          </p:cNvPr>
          <p:cNvSpPr txBox="1"/>
          <p:nvPr/>
        </p:nvSpPr>
        <p:spPr>
          <a:xfrm>
            <a:off x="432167" y="6336043"/>
            <a:ext cx="640443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Doc2Cube: Constructing Cube from Massive Docs: ICDM’18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5647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Autofit/>
          </a:bodyPr>
          <a:lstStyle/>
          <a:p>
            <a:pPr lvl="1" algn="ctr" defTabSz="1219110">
              <a:lnSpc>
                <a:spcPct val="130000"/>
              </a:lnSpc>
              <a:spcAft>
                <a:spcPts val="600"/>
              </a:spcAft>
            </a:pPr>
            <a:r>
              <a:rPr lang="en-US" altLang="zh-CN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How to Put Documents into the Right Cube Cell?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554" y="1206916"/>
            <a:ext cx="8399689" cy="5203312"/>
          </a:xfrm>
        </p:spPr>
        <p:txBody>
          <a:bodyPr/>
          <a:lstStyle/>
          <a:p>
            <a:pPr defTabSz="1219110">
              <a:spcAft>
                <a:spcPts val="300"/>
              </a:spcAft>
            </a:pPr>
            <a:r>
              <a:rPr lang="en-US" sz="2400" dirty="0"/>
              <a:t>Major challenges on putting docs into the right cell</a:t>
            </a:r>
          </a:p>
          <a:p>
            <a:pPr lvl="1" defTabSz="1219110">
              <a:spcAft>
                <a:spcPts val="300"/>
              </a:spcAft>
            </a:pPr>
            <a:r>
              <a:rPr lang="en-US" sz="2400" dirty="0"/>
              <a:t>Few would like label the “training sets”</a:t>
            </a:r>
          </a:p>
          <a:p>
            <a:pPr lvl="2" defTabSz="1219110">
              <a:spcAft>
                <a:spcPts val="300"/>
              </a:spcAft>
            </a:pPr>
            <a:r>
              <a:rPr lang="en-US" sz="2400" dirty="0"/>
              <a:t>So many cells, so many documents</a:t>
            </a:r>
          </a:p>
          <a:p>
            <a:pPr lvl="1" defTabSz="1219110">
              <a:spcAft>
                <a:spcPts val="300"/>
              </a:spcAft>
            </a:pPr>
            <a:r>
              <a:rPr lang="en-US" altLang="zh-CN" sz="2400" dirty="0">
                <a:cs typeface="Helvetica"/>
              </a:rPr>
              <a:t>Dimension values are often “under-represented”</a:t>
            </a:r>
          </a:p>
          <a:p>
            <a:pPr lvl="2" defTabSz="1219110">
              <a:spcAft>
                <a:spcPts val="300"/>
              </a:spcAft>
            </a:pPr>
            <a:r>
              <a:rPr lang="en-US" sz="2400" dirty="0">
                <a:cs typeface="Helvetica"/>
              </a:rPr>
              <a:t>E.g., Topic dimension: Sports, economy, politics, ….</a:t>
            </a:r>
          </a:p>
          <a:p>
            <a:pPr lvl="1" defTabSz="1219110">
              <a:spcAft>
                <a:spcPts val="300"/>
              </a:spcAft>
            </a:pPr>
            <a:r>
              <a:rPr lang="en-US" altLang="zh-CN" sz="2400" dirty="0">
                <a:cs typeface="Helvetica"/>
              </a:rPr>
              <a:t>Documents are often “over-represented” on single dimension</a:t>
            </a:r>
          </a:p>
          <a:p>
            <a:pPr lvl="2" defTabSz="1219110">
              <a:spcAft>
                <a:spcPts val="300"/>
              </a:spcAft>
            </a:pPr>
            <a:r>
              <a:rPr lang="en-US" sz="2400" dirty="0">
                <a:cs typeface="Helvetica"/>
              </a:rPr>
              <a:t>Ex.  “ … </a:t>
            </a:r>
            <a:r>
              <a:rPr lang="is-IS" altLang="zh-CN" sz="2400" dirty="0">
                <a:solidFill>
                  <a:prstClr val="black"/>
                </a:solidFill>
              </a:rPr>
              <a:t>…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The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u="sng" dirty="0">
                <a:solidFill>
                  <a:srgbClr val="0000FF"/>
                </a:solidFill>
              </a:rPr>
              <a:t>super</a:t>
            </a:r>
            <a:r>
              <a:rPr lang="zh-CN" altLang="en-US" sz="2400" u="sng" dirty="0">
                <a:solidFill>
                  <a:srgbClr val="0000FF"/>
                </a:solidFill>
              </a:rPr>
              <a:t> </a:t>
            </a:r>
            <a:r>
              <a:rPr lang="en-US" altLang="zh-CN" sz="2400" u="sng" dirty="0">
                <a:solidFill>
                  <a:srgbClr val="0000FF"/>
                </a:solidFill>
              </a:rPr>
              <a:t>bowl</a:t>
            </a:r>
            <a:r>
              <a:rPr lang="zh-CN" altLang="en-US" sz="2400" dirty="0">
                <a:solidFill>
                  <a:srgbClr val="0000FF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is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on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air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from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Chicago</a:t>
            </a:r>
            <a:r>
              <a:rPr lang="en-US" altLang="zh-CN" sz="2400" u="sng" dirty="0">
                <a:solidFill>
                  <a:prstClr val="black"/>
                </a:solidFill>
              </a:rPr>
              <a:t>,</a:t>
            </a:r>
            <a:r>
              <a:rPr lang="zh-CN" altLang="en-US" sz="2400" u="sng" dirty="0">
                <a:solidFill>
                  <a:prstClr val="black"/>
                </a:solidFill>
              </a:rPr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Illinois</a:t>
            </a:r>
            <a:r>
              <a:rPr lang="en-US" altLang="zh-CN" sz="2400" dirty="0">
                <a:solidFill>
                  <a:prstClr val="black"/>
                </a:solidFill>
              </a:rPr>
              <a:t>.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The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u="sng" dirty="0">
                <a:solidFill>
                  <a:srgbClr val="0000FF"/>
                </a:solidFill>
              </a:rPr>
              <a:t>NFL</a:t>
            </a:r>
            <a:r>
              <a:rPr lang="zh-CN" altLang="en-US" sz="2400" dirty="0">
                <a:solidFill>
                  <a:srgbClr val="0000FF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has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decided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that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best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coach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of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u="sng" dirty="0">
                <a:solidFill>
                  <a:srgbClr val="008000"/>
                </a:solidFill>
              </a:rPr>
              <a:t>2017</a:t>
            </a:r>
            <a:r>
              <a:rPr lang="zh-CN" altLang="en-US" sz="2400" dirty="0">
                <a:solidFill>
                  <a:srgbClr val="008000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is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from </a:t>
            </a:r>
            <a:r>
              <a:rPr lang="is-IS" altLang="zh-CN" sz="2400" dirty="0"/>
              <a:t>…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 defTabSz="1219110">
              <a:spcAft>
                <a:spcPts val="300"/>
              </a:spcAft>
            </a:pPr>
            <a:r>
              <a:rPr lang="en-US" sz="2400" dirty="0">
                <a:cs typeface="Helvetica"/>
              </a:rPr>
              <a:t>Our methodology: </a:t>
            </a:r>
            <a:r>
              <a:rPr lang="en-US" altLang="zh-CN" sz="2400" dirty="0">
                <a:ea typeface="Helvetica" charset="0"/>
                <a:cs typeface="Helvetica" charset="0"/>
              </a:rPr>
              <a:t>Dimension</a:t>
            </a:r>
            <a:r>
              <a:rPr lang="zh-CN" altLang="en-US" sz="2400" dirty="0">
                <a:ea typeface="Helvetica" charset="0"/>
                <a:cs typeface="Helvetica" charset="0"/>
              </a:rPr>
              <a:t>-</a:t>
            </a:r>
            <a:r>
              <a:rPr lang="en-US" altLang="zh-CN" sz="2400" dirty="0">
                <a:ea typeface="Helvetica" charset="0"/>
                <a:cs typeface="Helvetica" charset="0"/>
              </a:rPr>
              <a:t>aware</a:t>
            </a:r>
            <a:r>
              <a:rPr lang="zh-CN" altLang="en-US" sz="2400" dirty="0">
                <a:ea typeface="Helvetica" charset="0"/>
                <a:cs typeface="Helvetica" charset="0"/>
              </a:rPr>
              <a:t> </a:t>
            </a:r>
            <a:r>
              <a:rPr lang="en-US" altLang="zh-CN" sz="2400" dirty="0">
                <a:ea typeface="Helvetica" charset="0"/>
                <a:cs typeface="Helvetica" charset="0"/>
              </a:rPr>
              <a:t>joint</a:t>
            </a:r>
            <a:r>
              <a:rPr lang="zh-CN" altLang="en-US" sz="2400" dirty="0">
                <a:ea typeface="Helvetica" charset="0"/>
                <a:cs typeface="Helvetica" charset="0"/>
              </a:rPr>
              <a:t> </a:t>
            </a:r>
            <a:r>
              <a:rPr lang="en-US" altLang="zh-CN" sz="2400" dirty="0">
                <a:ea typeface="Helvetica" charset="0"/>
                <a:cs typeface="Helvetica" charset="0"/>
              </a:rPr>
              <a:t>embedding</a:t>
            </a:r>
          </a:p>
          <a:p>
            <a:pPr lvl="3" defTabSz="1219110">
              <a:spcAft>
                <a:spcPts val="300"/>
              </a:spcAft>
            </a:pPr>
            <a:r>
              <a:rPr lang="en-US" sz="2400" dirty="0">
                <a:ea typeface="Helvetica" charset="0"/>
                <a:cs typeface="Helvetica" charset="0"/>
              </a:rPr>
              <a:t>Constructing an L-T-D (label-term-document) graph</a:t>
            </a:r>
            <a:endParaRPr lang="en-US" sz="2400" dirty="0">
              <a:cs typeface="Helvetica"/>
            </a:endParaRPr>
          </a:p>
          <a:p>
            <a:pPr defTabSz="1219110">
              <a:spcAft>
                <a:spcPts val="300"/>
              </a:spcAft>
            </a:pPr>
            <a:endParaRPr lang="en-US" sz="24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8180890" y="1206916"/>
            <a:ext cx="3820364" cy="2455151"/>
            <a:chOff x="7407892" y="1200987"/>
            <a:chExt cx="3820364" cy="245515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923832" y="2266029"/>
              <a:ext cx="2" cy="3767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20" descr="align, align justified, alignment, text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91928">
              <a:off x="8076208" y="3171406"/>
              <a:ext cx="234003" cy="206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0" descr="align, align justified, alignment, text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9162" y="3292883"/>
              <a:ext cx="234003" cy="206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0" descr="align, align justified, alignment, text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1583">
              <a:off x="7506352" y="3161287"/>
              <a:ext cx="234003" cy="206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0" descr="align, align justified, alignment, text icon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83905">
              <a:off x="8015031" y="2800267"/>
              <a:ext cx="234003" cy="206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align, align justified, alignment, text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49305">
              <a:off x="7723999" y="2982221"/>
              <a:ext cx="234003" cy="206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7407892" y="2678870"/>
              <a:ext cx="1100073" cy="97154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12" name="Picture 11" descr="cube, line, logo, quadrate, shape, square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166" y="1524821"/>
              <a:ext cx="670001" cy="640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 descr="cube, line, logo, quadrate, shape, square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4270" y="1555013"/>
              <a:ext cx="670001" cy="640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4" descr="cube, line, logo, quadrate, shape, square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137" y="1578577"/>
              <a:ext cx="670001" cy="640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文本框 53"/>
            <p:cNvSpPr txBox="1"/>
            <p:nvPr/>
          </p:nvSpPr>
          <p:spPr>
            <a:xfrm>
              <a:off x="9921850" y="1200987"/>
              <a:ext cx="1306406" cy="287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Helvetica Light"/>
                  <a:cs typeface="Helvetica Light"/>
                </a:rPr>
                <a:t>Economy</a:t>
              </a:r>
            </a:p>
          </p:txBody>
        </p:sp>
        <p:sp>
          <p:nvSpPr>
            <p:cNvPr id="16" name="文本框 76"/>
            <p:cNvSpPr txBox="1"/>
            <p:nvPr/>
          </p:nvSpPr>
          <p:spPr>
            <a:xfrm flipH="1">
              <a:off x="8775573" y="1227182"/>
              <a:ext cx="929921" cy="287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Helvetica Light"/>
                  <a:cs typeface="Helvetica Light"/>
                </a:rPr>
                <a:t>Politics</a:t>
              </a:r>
            </a:p>
          </p:txBody>
        </p:sp>
        <p:sp>
          <p:nvSpPr>
            <p:cNvPr id="17" name="文本框 77"/>
            <p:cNvSpPr txBox="1"/>
            <p:nvPr/>
          </p:nvSpPr>
          <p:spPr>
            <a:xfrm>
              <a:off x="7482692" y="1233123"/>
              <a:ext cx="910394" cy="287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Helvetica Light"/>
                  <a:cs typeface="Helvetica Light"/>
                </a:rPr>
                <a:t>Sports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9223860" y="2248184"/>
              <a:ext cx="2" cy="3767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20" descr="align, align justified, alignment, text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91928">
              <a:off x="9383905" y="3124271"/>
              <a:ext cx="234003" cy="206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0" descr="align, align justified, alignment, text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6859" y="3245748"/>
              <a:ext cx="234003" cy="206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align, align justified, alignment, text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1583">
              <a:off x="8814049" y="3114152"/>
              <a:ext cx="234003" cy="206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 descr="align, align justified, alignment, text icon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83905">
              <a:off x="9322728" y="2753132"/>
              <a:ext cx="234003" cy="206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0" descr="align, align justified, alignment, text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49305">
              <a:off x="9040211" y="2935086"/>
              <a:ext cx="234003" cy="206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8727911" y="2684592"/>
              <a:ext cx="1100073" cy="97154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0410635" y="2197424"/>
              <a:ext cx="2" cy="3767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9939837" y="2654648"/>
              <a:ext cx="1100073" cy="971546"/>
              <a:chOff x="10335766" y="2654648"/>
              <a:chExt cx="1100073" cy="971546"/>
            </a:xfrm>
          </p:grpSpPr>
          <p:pic>
            <p:nvPicPr>
              <p:cNvPr id="26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391928">
                <a:off x="10993259" y="3124271"/>
                <a:ext cx="234003" cy="2066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6214" y="3245748"/>
                <a:ext cx="234003" cy="2066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01583">
                <a:off x="10423404" y="3114152"/>
                <a:ext cx="234003" cy="2066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83905">
                <a:off x="10932083" y="2753132"/>
                <a:ext cx="234003" cy="2066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0" descr="align, align justified, alignment, text ic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49305">
                <a:off x="10649566" y="2935086"/>
                <a:ext cx="234003" cy="2066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Oval 30"/>
              <p:cNvSpPr/>
              <p:nvPr/>
            </p:nvSpPr>
            <p:spPr>
              <a:xfrm>
                <a:off x="10335766" y="2654648"/>
                <a:ext cx="1100073" cy="97154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34" name="文本框 77"/>
            <p:cNvSpPr txBox="1"/>
            <p:nvPr/>
          </p:nvSpPr>
          <p:spPr>
            <a:xfrm>
              <a:off x="8688366" y="2155730"/>
              <a:ext cx="1456110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 Light"/>
                  <a:cs typeface="Helvetica Light"/>
                </a:rPr>
                <a:t>Labeled</a:t>
              </a:r>
              <a:r>
                <a:rPr lang="zh-CN" altLang="en-US" sz="1600" dirty="0">
                  <a:latin typeface="Helvetica Light"/>
                  <a:cs typeface="Helvetica Light"/>
                </a:rPr>
                <a:t> </a:t>
              </a:r>
              <a:r>
                <a:rPr lang="en-US" altLang="zh-CN" sz="1600" dirty="0">
                  <a:latin typeface="Helvetica Light"/>
                  <a:cs typeface="Helvetica Light"/>
                </a:rPr>
                <a:t>docs</a:t>
              </a:r>
              <a:endParaRPr lang="en-US" sz="1600" dirty="0">
                <a:latin typeface="Helvetica Light"/>
                <a:cs typeface="Helvetica Light"/>
              </a:endParaRPr>
            </a:p>
          </p:txBody>
        </p:sp>
        <p:sp>
          <p:nvSpPr>
            <p:cNvPr id="36" name="Right Arrow 35"/>
            <p:cNvSpPr/>
            <p:nvPr/>
          </p:nvSpPr>
          <p:spPr>
            <a:xfrm rot="2465192">
              <a:off x="10038078" y="2503879"/>
              <a:ext cx="446817" cy="157424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Arrow 36"/>
            <p:cNvSpPr/>
            <p:nvPr/>
          </p:nvSpPr>
          <p:spPr>
            <a:xfrm rot="8034439" flipV="1">
              <a:off x="9348984" y="2519483"/>
              <a:ext cx="308109" cy="199211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ight Arrow 37"/>
            <p:cNvSpPr/>
            <p:nvPr/>
          </p:nvSpPr>
          <p:spPr>
            <a:xfrm rot="8972819">
              <a:off x="8333756" y="2542455"/>
              <a:ext cx="446817" cy="157424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 descr="Screen Shot 2017-08-26 at 4.18.1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375" y="4032457"/>
            <a:ext cx="3122981" cy="25748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1" name="Right Arrow 40"/>
          <p:cNvSpPr/>
          <p:nvPr/>
        </p:nvSpPr>
        <p:spPr>
          <a:xfrm>
            <a:off x="8289242" y="5857902"/>
            <a:ext cx="271240" cy="301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7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06185"/>
            <a:ext cx="12488779" cy="738909"/>
          </a:xfrm>
        </p:spPr>
        <p:txBody>
          <a:bodyPr>
            <a:normAutofit fontScale="90000"/>
          </a:bodyPr>
          <a:lstStyle/>
          <a:p>
            <a:pPr defTabSz="121911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anose="02010600030101010101" pitchFamily="2" charset="-122"/>
              </a:rPr>
              <a:t>Constructing Text Cubes with Massive Data, Few Labels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168" y="1179826"/>
            <a:ext cx="10917493" cy="5581904"/>
          </a:xfrm>
        </p:spPr>
        <p:txBody>
          <a:bodyPr/>
          <a:lstStyle/>
          <a:p>
            <a:pPr defTabSz="1219110"/>
            <a:r>
              <a:rPr lang="en-US" sz="2400" dirty="0"/>
              <a:t>Dimension focusing—</a:t>
            </a:r>
            <a:r>
              <a:rPr lang="en-US" sz="2400" b="1" dirty="0">
                <a:ea typeface="Helvetica" charset="0"/>
                <a:cs typeface="Helvetica" charset="0"/>
              </a:rPr>
              <a:t>Dimension</a:t>
            </a:r>
            <a:r>
              <a:rPr lang="en-US" altLang="zh-CN" sz="2400" b="1" dirty="0">
                <a:ea typeface="Helvetica" charset="0"/>
                <a:cs typeface="Helvetica" charset="0"/>
              </a:rPr>
              <a:t>-</a:t>
            </a:r>
            <a:r>
              <a:rPr lang="en-US" sz="2400" b="1" dirty="0">
                <a:ea typeface="Helvetica" charset="0"/>
                <a:cs typeface="Helvetica" charset="0"/>
              </a:rPr>
              <a:t>Focal Score</a:t>
            </a:r>
            <a:r>
              <a:rPr lang="en-US" sz="2400" dirty="0">
                <a:ea typeface="Helvetica" charset="0"/>
                <a:cs typeface="Helvetica" charset="0"/>
              </a:rPr>
              <a:t>, a discriminative measure</a:t>
            </a:r>
          </a:p>
          <a:p>
            <a:pPr lvl="1" defTabSz="1219110"/>
            <a:r>
              <a:rPr lang="en-US" altLang="zh-CN" sz="2400" dirty="0">
                <a:ea typeface="Helvetica Light" charset="0"/>
                <a:cs typeface="Helvetica Light" charset="0"/>
              </a:rPr>
              <a:t>A term </a:t>
            </a:r>
            <a:r>
              <a:rPr lang="en-US" altLang="zh-CN" sz="2400" i="1" dirty="0">
                <a:ea typeface="Helvetica Light" charset="0"/>
                <a:cs typeface="Helvetica Light" charset="0"/>
              </a:rPr>
              <a:t>t</a:t>
            </a:r>
            <a:r>
              <a:rPr lang="en-US" altLang="zh-CN" sz="2400" dirty="0">
                <a:ea typeface="Helvetica Light" charset="0"/>
                <a:cs typeface="Helvetica Light" charset="0"/>
              </a:rPr>
              <a:t> is “focal” to dimension L</a:t>
            </a:r>
          </a:p>
          <a:p>
            <a:pPr lvl="2" defTabSz="1219110"/>
            <a:r>
              <a:rPr lang="en-US" altLang="zh-CN" sz="2400" dirty="0">
                <a:ea typeface="Helvetica Light" charset="0"/>
                <a:cs typeface="Helvetica Light" charset="0"/>
              </a:rPr>
              <a:t>The documents with t has very imbalanced labels (KL-divergence can be a good measure)</a:t>
            </a:r>
          </a:p>
          <a:p>
            <a:pPr lvl="3" defTabSz="1219110"/>
            <a:r>
              <a:rPr lang="en-US" sz="2400" dirty="0">
                <a:ea typeface="Helvetica" charset="0"/>
                <a:cs typeface="Helvetica" charset="0"/>
              </a:rPr>
              <a:t>Ex. </a:t>
            </a:r>
          </a:p>
          <a:p>
            <a:pPr lvl="3" defTabSz="1219110"/>
            <a:endParaRPr lang="en-US" sz="2400" dirty="0">
              <a:ea typeface="Helvetica" charset="0"/>
              <a:cs typeface="Helvetica" charset="0"/>
            </a:endParaRPr>
          </a:p>
          <a:p>
            <a:pPr lvl="3" defTabSz="1219110"/>
            <a:endParaRPr lang="en-US" sz="2400" dirty="0">
              <a:ea typeface="Helvetica" charset="0"/>
              <a:cs typeface="Helvetica" charset="0"/>
            </a:endParaRPr>
          </a:p>
          <a:p>
            <a:pPr fontAlgn="base"/>
            <a:r>
              <a:rPr lang="en-US" altLang="zh-CN" sz="2400" dirty="0">
                <a:ea typeface="Helvetica" charset="0"/>
                <a:cs typeface="Helvetica" charset="0"/>
              </a:rPr>
              <a:t>Label expansion: </a:t>
            </a:r>
            <a:r>
              <a:rPr lang="en-US" altLang="zh-CN" sz="2400" dirty="0">
                <a:ea typeface="Helvetica Light" charset="0"/>
                <a:cs typeface="Helvetica Light" charset="0"/>
              </a:rPr>
              <a:t>Combining two measures for seed expansion</a:t>
            </a:r>
          </a:p>
          <a:p>
            <a:pPr lvl="2">
              <a:spcAft>
                <a:spcPts val="600"/>
              </a:spcAft>
            </a:pPr>
            <a:r>
              <a:rPr lang="en-US" altLang="zh-CN" sz="2400" dirty="0" err="1">
                <a:ea typeface="Helvetica Light" charset="0"/>
                <a:cs typeface="Helvetica Light" charset="0"/>
              </a:rPr>
              <a:t>Discriminativeness</a:t>
            </a:r>
            <a:r>
              <a:rPr lang="zh-CN" altLang="en-US" sz="2400" dirty="0">
                <a:ea typeface="Helvetica Light" charset="0"/>
                <a:cs typeface="Helvetica Light" charset="0"/>
              </a:rPr>
              <a:t> </a:t>
            </a:r>
            <a:endParaRPr lang="en-US" altLang="zh-CN" sz="2400" dirty="0">
              <a:ea typeface="Helvetica Light" charset="0"/>
              <a:cs typeface="Helvetica Light" charset="0"/>
            </a:endParaRPr>
          </a:p>
          <a:p>
            <a:pPr lvl="3">
              <a:spcAft>
                <a:spcPts val="600"/>
              </a:spcAft>
            </a:pPr>
            <a:r>
              <a:rPr lang="en-US" altLang="zh-CN" sz="2400" dirty="0">
                <a:ea typeface="Helvetica Light" charset="0"/>
                <a:cs typeface="Helvetica Light" charset="0"/>
              </a:rPr>
              <a:t>Using</a:t>
            </a:r>
            <a:r>
              <a:rPr lang="zh-CN" altLang="en-US" sz="2400" dirty="0">
                <a:ea typeface="Helvetica Light" charset="0"/>
                <a:cs typeface="Helvetica Light" charset="0"/>
              </a:rPr>
              <a:t> </a:t>
            </a:r>
            <a:r>
              <a:rPr lang="en-US" altLang="zh-CN" sz="2400" dirty="0">
                <a:ea typeface="Helvetica Light" charset="0"/>
                <a:cs typeface="Helvetica Light" charset="0"/>
              </a:rPr>
              <a:t>focal</a:t>
            </a:r>
            <a:r>
              <a:rPr lang="zh-CN" altLang="en-US" sz="2400" dirty="0">
                <a:ea typeface="Helvetica Light" charset="0"/>
                <a:cs typeface="Helvetica Light" charset="0"/>
              </a:rPr>
              <a:t> </a:t>
            </a:r>
            <a:r>
              <a:rPr lang="en-US" altLang="zh-CN" sz="2400" dirty="0">
                <a:ea typeface="Helvetica Light" charset="0"/>
                <a:cs typeface="Helvetica Light" charset="0"/>
              </a:rPr>
              <a:t>score</a:t>
            </a:r>
          </a:p>
          <a:p>
            <a:pPr lvl="2">
              <a:spcAft>
                <a:spcPts val="600"/>
              </a:spcAft>
            </a:pPr>
            <a:r>
              <a:rPr lang="en-US" altLang="zh-CN" sz="2400" dirty="0">
                <a:ea typeface="Helvetica Light" charset="0"/>
                <a:cs typeface="Helvetica Light" charset="0"/>
              </a:rPr>
              <a:t>Popularity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>
                <a:ea typeface="Helvetica Light" charset="0"/>
                <a:cs typeface="Helvetica Light" charset="0"/>
              </a:rPr>
              <a:t>Example: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9620187"/>
              </p:ext>
            </p:extLst>
          </p:nvPr>
        </p:nvGraphicFramePr>
        <p:xfrm>
          <a:off x="2760813" y="2443904"/>
          <a:ext cx="41148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532482466"/>
              </p:ext>
            </p:extLst>
          </p:nvPr>
        </p:nvGraphicFramePr>
        <p:xfrm>
          <a:off x="6762491" y="2521680"/>
          <a:ext cx="4572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 descr="Screen Shot 2017-08-21 at 11.37.1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63" y="4623170"/>
            <a:ext cx="7854652" cy="2234830"/>
          </a:xfrm>
          <a:prstGeom prst="rect">
            <a:avLst/>
          </a:prstGeom>
        </p:spPr>
      </p:pic>
      <p:sp>
        <p:nvSpPr>
          <p:cNvPr id="4" name="Striped Right Arrow 3"/>
          <p:cNvSpPr/>
          <p:nvPr/>
        </p:nvSpPr>
        <p:spPr>
          <a:xfrm rot="20511589">
            <a:off x="3314700" y="5964717"/>
            <a:ext cx="552450" cy="466725"/>
          </a:xfrm>
          <a:prstGeom prst="strip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rmAutofit fontScale="90000"/>
          </a:bodyPr>
          <a:lstStyle/>
          <a:p>
            <a:pPr marL="547688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altLang="zh-CN" dirty="0" err="1"/>
              <a:t>WeSTClass</a:t>
            </a:r>
            <a:r>
              <a:rPr lang="en-US" altLang="zh-CN" dirty="0"/>
              <a:t>: Weakly Supervised Text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95" y="1228625"/>
            <a:ext cx="10937009" cy="135431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zh-CN" sz="2400" dirty="0"/>
              <a:t>Modeling class distribution in word2vec embedding space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cs typeface="Helvetica"/>
              </a:rPr>
              <a:t>Word2vec embedding captures </a:t>
            </a:r>
            <a:r>
              <a:rPr lang="en-US" sz="2400" b="1" dirty="0">
                <a:cs typeface="Helvetica"/>
              </a:rPr>
              <a:t>skip-gram (local) similarity</a:t>
            </a:r>
            <a:r>
              <a:rPr lang="en-US" sz="2400" dirty="0">
                <a:cs typeface="Helvetica"/>
              </a:rPr>
              <a:t> (i.e., words with similar local context windows are expected to have similar meanings)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17B25B8B-FC2E-425F-8E08-C82E835B8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474" y="2582944"/>
            <a:ext cx="12488779" cy="3845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EAD5B3-645C-481D-89F8-BE77BA8ED4B6}"/>
              </a:ext>
            </a:extLst>
          </p:cNvPr>
          <p:cNvSpPr txBox="1"/>
          <p:nvPr/>
        </p:nvSpPr>
        <p:spPr>
          <a:xfrm>
            <a:off x="1137425" y="5888005"/>
            <a:ext cx="921228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/>
              <a:t>WeSTClass</a:t>
            </a:r>
            <a:r>
              <a:rPr lang="en-US" altLang="zh-CN" sz="2400" dirty="0"/>
              <a:t> (Weakly Supervised Text Classification): CIKM’18</a:t>
            </a:r>
          </a:p>
          <a:p>
            <a:pPr algn="ctr"/>
            <a:r>
              <a:rPr lang="en-US" altLang="zh-CN" sz="2400" dirty="0" err="1"/>
              <a:t>WeSHClass</a:t>
            </a:r>
            <a:r>
              <a:rPr lang="en-US" altLang="zh-CN" sz="2400" dirty="0"/>
              <a:t> (Weakly Supervised Hierarchical Text Classification): AAAI’19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06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http://www.verimatrix.com/sites/default/files/media/3d_cu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052" y="3882806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tp://www.verimatrix.com/sites/default/files/media/3d_cu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564" y="3894144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email-networ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66" y="3191616"/>
            <a:ext cx="4042611" cy="385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7147"/>
            <a:ext cx="12005187" cy="809693"/>
          </a:xfrm>
        </p:spPr>
        <p:txBody>
          <a:bodyPr vert="horz" lIns="92075" tIns="46038" rIns="92075" bIns="46038" rtlCol="0" anchor="ctr">
            <a:noAutofit/>
          </a:bodyPr>
          <a:lstStyle/>
          <a:p>
            <a:pPr defTabSz="1219110">
              <a:lnSpc>
                <a:spcPct val="130000"/>
              </a:lnSpc>
              <a:spcAft>
                <a:spcPts val="600"/>
              </a:spcAft>
            </a:pPr>
            <a:r>
              <a:rPr lang="en-US" sz="3600" b="1" dirty="0"/>
              <a:t>From Big Data to Big Knowledge: Taming Text is the Key</a:t>
            </a:r>
            <a:endParaRPr lang="en-US" altLang="zh-CN" sz="3600" b="1" dirty="0">
              <a:solidFill>
                <a:prstClr val="black"/>
              </a:solidFill>
            </a:endParaRPr>
          </a:p>
        </p:txBody>
      </p:sp>
      <p:pic>
        <p:nvPicPr>
          <p:cNvPr id="7" name="Picture 9" descr="http://www.verimatrix.com/sites/default/files/media/3d_cu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564" y="40386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790" y="1121296"/>
            <a:ext cx="10604474" cy="5448180"/>
          </a:xfrm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200"/>
              </a:spcAft>
            </a:pPr>
            <a:r>
              <a:rPr lang="en-US" dirty="0">
                <a:solidFill>
                  <a:prstClr val="black"/>
                </a:solidFill>
              </a:rPr>
              <a:t>Ubiquity of</a:t>
            </a:r>
            <a:r>
              <a:rPr lang="en-US" altLang="zh-CN" dirty="0">
                <a:ea typeface="SimSun" panose="02010600030101010101" pitchFamily="2" charset="-122"/>
              </a:rPr>
              <a:t> big unstructured data</a:t>
            </a:r>
          </a:p>
          <a:p>
            <a:pPr lvl="1">
              <a:spcAft>
                <a:spcPts val="200"/>
              </a:spcAft>
            </a:pPr>
            <a:r>
              <a:rPr lang="en-US" altLang="zh-CN" dirty="0">
                <a:solidFill>
                  <a:srgbClr val="FF0000"/>
                </a:solidFill>
                <a:ea typeface="SimSun" panose="02010600030101010101" pitchFamily="2" charset="-122"/>
              </a:rPr>
              <a:t>Big Data</a:t>
            </a:r>
            <a:r>
              <a:rPr lang="en-US" altLang="zh-CN" dirty="0">
                <a:ea typeface="SimSun" panose="02010600030101010101" pitchFamily="2" charset="-122"/>
              </a:rPr>
              <a:t>: Over 80% of our data is from text/natural language/social media, unstructured/semi-structured, noisy, dynamic, …, but inter-related!</a:t>
            </a:r>
          </a:p>
          <a:p>
            <a:pPr>
              <a:spcAft>
                <a:spcPts val="200"/>
              </a:spcAft>
            </a:pPr>
            <a:r>
              <a:rPr lang="en-US" altLang="zh-CN" dirty="0">
                <a:ea typeface="SimSun" panose="02010600030101010101" pitchFamily="2" charset="-122"/>
              </a:rPr>
              <a:t>How to mine such big data systematically?  </a:t>
            </a:r>
          </a:p>
          <a:p>
            <a:pPr lvl="1">
              <a:spcAft>
                <a:spcPts val="200"/>
              </a:spcAft>
            </a:pPr>
            <a:r>
              <a:rPr lang="en-US" altLang="zh-CN" dirty="0">
                <a:ea typeface="SimSun" panose="02010600030101010101" pitchFamily="2" charset="-122"/>
              </a:rPr>
              <a:t>Structuring (i.e., transforming unstructured text into structured, typed, interconnected entities/relationships)</a:t>
            </a:r>
          </a:p>
          <a:p>
            <a:pPr lvl="1">
              <a:spcAft>
                <a:spcPts val="200"/>
              </a:spcAft>
            </a:pPr>
            <a:r>
              <a:rPr lang="en-US" altLang="zh-CN" dirty="0">
                <a:ea typeface="SimSun" panose="02010600030101010101" pitchFamily="2" charset="-122"/>
              </a:rPr>
              <a:t>Networking (take advantage of massive, structured connections)</a:t>
            </a:r>
          </a:p>
          <a:p>
            <a:pPr lvl="1">
              <a:spcAft>
                <a:spcPts val="200"/>
              </a:spcAft>
            </a:pPr>
            <a:r>
              <a:rPr lang="en-US" altLang="zh-CN" dirty="0">
                <a:ea typeface="SimSun" panose="02010600030101010101" pitchFamily="2" charset="-122"/>
              </a:rPr>
              <a:t>Mining massive structures and networks</a:t>
            </a:r>
          </a:p>
          <a:p>
            <a:pPr>
              <a:spcAft>
                <a:spcPts val="200"/>
              </a:spcAft>
            </a:pPr>
            <a:r>
              <a:rPr lang="en-US" altLang="zh-CN" dirty="0">
                <a:ea typeface="SimSun" panose="02010600030101010101" pitchFamily="2" charset="-122"/>
              </a:rPr>
              <a:t>Our roadmap:</a:t>
            </a:r>
          </a:p>
          <a:p>
            <a:pPr lvl="1">
              <a:spcAft>
                <a:spcPts val="200"/>
              </a:spcAft>
            </a:pPr>
            <a:r>
              <a:rPr lang="en-US" altLang="zh-CN" dirty="0">
                <a:ea typeface="SimSun" panose="02010600030101010101" pitchFamily="2" charset="-122"/>
              </a:rPr>
              <a:t>Mining hidden structures from text data</a:t>
            </a:r>
          </a:p>
          <a:p>
            <a:pPr lvl="1">
              <a:spcAft>
                <a:spcPts val="200"/>
              </a:spcAft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ea typeface="SimSun" panose="02010600030101010101" pitchFamily="2" charset="-122"/>
              </a:rPr>
              <a:t>Turning text data into multidimensional text-cubes and typed networks</a:t>
            </a:r>
          </a:p>
          <a:p>
            <a:pPr lvl="1">
              <a:spcAft>
                <a:spcPts val="200"/>
              </a:spcAft>
            </a:pPr>
            <a:r>
              <a:rPr lang="en-US" altLang="zh-CN" dirty="0">
                <a:ea typeface="SimSun" panose="02010600030101010101" pitchFamily="2" charset="-122"/>
              </a:rPr>
              <a:t>Mining cubes and networks to generate actionable knowledge</a:t>
            </a:r>
          </a:p>
        </p:txBody>
      </p:sp>
    </p:spTree>
    <p:extLst>
      <p:ext uri="{BB962C8B-B14F-4D97-AF65-F5344CB8AC3E}">
        <p14:creationId xmlns:p14="http://schemas.microsoft.com/office/powerpoint/2010/main" val="285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47688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3600" dirty="0" err="1"/>
              <a:t>WeSTClass</a:t>
            </a:r>
            <a:r>
              <a:rPr lang="en-US" sz="3600" dirty="0"/>
              <a:t>:  Overall Classification Performance</a:t>
            </a:r>
            <a:endParaRPr lang="en-US" altLang="zh-CN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CEE50-709F-4B87-A8B9-DF4ACCDA7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996826"/>
            <a:ext cx="8686800" cy="2520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C3D199-440A-4F4B-86D1-79C68DA98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721278"/>
            <a:ext cx="8686800" cy="2029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D4C2D-F532-5A42-AD4C-31E6E10D9F3D}"/>
              </a:ext>
            </a:extLst>
          </p:cNvPr>
          <p:cNvSpPr txBox="1"/>
          <p:nvPr/>
        </p:nvSpPr>
        <p:spPr>
          <a:xfrm>
            <a:off x="113298" y="5274558"/>
            <a:ext cx="176763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Micro-F1 scores:</a:t>
            </a:r>
            <a:endParaRPr lang="zh-CN" alt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CC4464-4B0F-3843-83EE-26FA7C1F9265}"/>
              </a:ext>
            </a:extLst>
          </p:cNvPr>
          <p:cNvSpPr txBox="1"/>
          <p:nvPr/>
        </p:nvSpPr>
        <p:spPr>
          <a:xfrm>
            <a:off x="113298" y="2925213"/>
            <a:ext cx="1949116" cy="3847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Macro-F1 scores: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036B01-47D9-3745-9C5B-8CC88E31ACAB}"/>
              </a:ext>
            </a:extLst>
          </p:cNvPr>
          <p:cNvSpPr txBox="1"/>
          <p:nvPr/>
        </p:nvSpPr>
        <p:spPr>
          <a:xfrm>
            <a:off x="582377" y="1152665"/>
            <a:ext cx="11006275" cy="907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1304" indent="-341304" defTabSz="914353">
              <a:spcBef>
                <a:spcPts val="600"/>
              </a:spcBef>
              <a:buClr>
                <a:srgbClr val="0000CC"/>
              </a:buClr>
              <a:buSzPct val="80000"/>
              <a:buChar char="❑"/>
              <a:defRPr sz="2400"/>
            </a:pPr>
            <a:r>
              <a:rPr dirty="0"/>
              <a:t>Dataset</a:t>
            </a:r>
            <a:r>
              <a:rPr lang="en-US" altLang="zh-CN" dirty="0"/>
              <a:t>s</a:t>
            </a:r>
            <a:r>
              <a:rPr dirty="0"/>
              <a:t>: (1) NYT, (2) AG’s News, (3) Yelp </a:t>
            </a:r>
          </a:p>
          <a:p>
            <a:pPr marL="341304" indent="-341304" defTabSz="914353">
              <a:spcBef>
                <a:spcPts val="600"/>
              </a:spcBef>
              <a:buClr>
                <a:srgbClr val="0000CC"/>
              </a:buClr>
              <a:buSzPct val="80000"/>
              <a:buChar char="❑"/>
              <a:defRPr sz="2400"/>
            </a:pPr>
            <a:r>
              <a:rPr dirty="0"/>
              <a:t>Evaluation: use different types of weak supervision and measure accuracies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F981D92-17EF-7C45-AB09-75294F5EB77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0" y="6565686"/>
            <a:ext cx="317258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178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353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531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708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5886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062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239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417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30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3358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95" y="1153209"/>
            <a:ext cx="10937009" cy="5629375"/>
          </a:xfrm>
        </p:spPr>
        <p:txBody>
          <a:bodyPr/>
          <a:lstStyle/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On the Power of Multi-Dimensional Text Cubes</a:t>
            </a:r>
            <a:endParaRPr lang="en-US" sz="2400" dirty="0"/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Automated Mining of Semantic Structures from Massive Text Data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Phrase Mining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Entity/Relation Recognition and Typing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Meta Pattern-Directed Structure Discovery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Automated Construction of Multidimensional Text Cubes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Multifaceted Taxonomy Mining</a:t>
            </a:r>
          </a:p>
          <a:p>
            <a:pPr lvl="1" defTabSz="1219110"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Doc2Cube:  Constructing </a:t>
            </a:r>
            <a:r>
              <a:rPr lang="en-US" altLang="zh-CN" sz="2400" dirty="0" err="1">
                <a:solidFill>
                  <a:schemeClr val="bg1">
                    <a:lumMod val="85000"/>
                  </a:schemeClr>
                </a:solidFill>
              </a:rPr>
              <a:t>TextCube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 from Massive Documents</a:t>
            </a:r>
          </a:p>
          <a:p>
            <a:pPr lvl="1" defTabSz="1219110"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Quality Enhancement: Local and Global Joint Spherical Text Embedding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Looking Forward</a:t>
            </a:r>
          </a:p>
        </p:txBody>
      </p:sp>
      <p:sp>
        <p:nvSpPr>
          <p:cNvPr id="5" name="Striped Right Arrow 4"/>
          <p:cNvSpPr/>
          <p:nvPr/>
        </p:nvSpPr>
        <p:spPr>
          <a:xfrm rot="9750595">
            <a:off x="8333659" y="4164606"/>
            <a:ext cx="466531" cy="513889"/>
          </a:xfrm>
          <a:prstGeom prst="striped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DB655F3E-3298-43CD-BEB6-D83140F315BB}"/>
              </a:ext>
            </a:extLst>
          </p:cNvPr>
          <p:cNvSpPr/>
          <p:nvPr/>
        </p:nvSpPr>
        <p:spPr>
          <a:xfrm rot="9750595">
            <a:off x="10413007" y="5645787"/>
            <a:ext cx="378059" cy="371037"/>
          </a:xfrm>
          <a:prstGeom prst="stripedRightArrow">
            <a:avLst/>
          </a:prstGeom>
          <a:solidFill>
            <a:srgbClr val="B6BEAE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3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dirty="0"/>
              <a:t>Text Embedding: Preliminaries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00" y="1228625"/>
            <a:ext cx="11495375" cy="5629375"/>
          </a:xfrm>
        </p:spPr>
        <p:txBody>
          <a:bodyPr/>
          <a:lstStyle/>
          <a:p>
            <a:r>
              <a:rPr lang="en-US" altLang="zh-CN" sz="2400" dirty="0"/>
              <a:t>A milestone in NLP and ML:  Unsupervised learning of text representations </a:t>
            </a:r>
          </a:p>
          <a:p>
            <a:r>
              <a:rPr lang="en-US" altLang="zh-CN" sz="2400" dirty="0"/>
              <a:t>Embed one-hot vectors into lower-</a:t>
            </a:r>
            <a:r>
              <a:rPr lang="en-US" altLang="zh-CN" sz="2400" dirty="0" err="1"/>
              <a:t>dimens</a:t>
            </a:r>
            <a:r>
              <a:rPr lang="en-US" altLang="zh-CN" sz="2400" dirty="0"/>
              <a:t>. space—Address “curse of dimensionality”</a:t>
            </a:r>
          </a:p>
          <a:p>
            <a:r>
              <a:rPr lang="en-US" altLang="zh-CN" sz="2400" dirty="0"/>
              <a:t>Word embedding captures useful properties of word semantics</a:t>
            </a:r>
          </a:p>
          <a:p>
            <a:pPr lvl="1"/>
            <a:r>
              <a:rPr lang="en-US" altLang="zh-CN" sz="2400" dirty="0"/>
              <a:t>Word similarity: Words with similar meanings are embedded closer</a:t>
            </a:r>
          </a:p>
          <a:p>
            <a:pPr lvl="1"/>
            <a:r>
              <a:rPr lang="en-US" altLang="zh-CN" sz="2400" dirty="0"/>
              <a:t>Word analogy: Linear relationships between words (e.g., king − queen = man−woman)</a:t>
            </a:r>
          </a:p>
        </p:txBody>
      </p:sp>
      <p:pic>
        <p:nvPicPr>
          <p:cNvPr id="7" name="Picture 4" descr="Image result for word embedding visualization">
            <a:extLst>
              <a:ext uri="{FF2B5EF4-FFF2-40B4-BE49-F238E27FC236}">
                <a16:creationId xmlns:a16="http://schemas.microsoft.com/office/drawing/2014/main" id="{315A31AF-B2BF-4003-BFAC-ADEF5DA1C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7778" r="8581" b="6389"/>
          <a:stretch/>
        </p:blipFill>
        <p:spPr bwMode="auto">
          <a:xfrm>
            <a:off x="339653" y="3502982"/>
            <a:ext cx="5014355" cy="31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5365B1-B241-4FFD-9598-D850318CDF0D}"/>
              </a:ext>
            </a:extLst>
          </p:cNvPr>
          <p:cNvSpPr txBox="1"/>
          <p:nvPr/>
        </p:nvSpPr>
        <p:spPr>
          <a:xfrm>
            <a:off x="3831276" y="3743224"/>
            <a:ext cx="1790700" cy="3847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Word Similarity</a:t>
            </a: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9" name="Picture 2" descr="Image result for word similarity word embedding">
            <a:extLst>
              <a:ext uri="{FF2B5EF4-FFF2-40B4-BE49-F238E27FC236}">
                <a16:creationId xmlns:a16="http://schemas.microsoft.com/office/drawing/2014/main" id="{9A4A6494-7C9A-4F05-845D-034DEEAED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t="13072" r="72001" b="22982"/>
          <a:stretch/>
        </p:blipFill>
        <p:spPr bwMode="auto">
          <a:xfrm>
            <a:off x="5435762" y="3502983"/>
            <a:ext cx="3560615" cy="313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FCB4C2-DC42-4567-B911-C8FD986491AE}"/>
              </a:ext>
            </a:extLst>
          </p:cNvPr>
          <p:cNvSpPr txBox="1"/>
          <p:nvPr/>
        </p:nvSpPr>
        <p:spPr>
          <a:xfrm>
            <a:off x="7111389" y="3551647"/>
            <a:ext cx="1550095" cy="3847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Word Analogy</a:t>
            </a: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A0CDD4-3342-43FA-A2E1-189DDE5BF270}"/>
              </a:ext>
            </a:extLst>
          </p:cNvPr>
          <p:cNvSpPr txBox="1"/>
          <p:nvPr/>
        </p:nvSpPr>
        <p:spPr>
          <a:xfrm>
            <a:off x="9078131" y="4152047"/>
            <a:ext cx="2941044" cy="147732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Typical </a:t>
            </a:r>
            <a:r>
              <a:rPr lang="en-US" altLang="zh-CN" sz="1800" dirty="0"/>
              <a:t>embedding </a:t>
            </a:r>
            <a:r>
              <a:rPr lang="en-US" sz="1800" dirty="0"/>
              <a:t>methods:</a:t>
            </a:r>
          </a:p>
          <a:p>
            <a:pPr lvl="1"/>
            <a:r>
              <a:rPr lang="en-US" altLang="zh-CN" sz="1800" dirty="0"/>
              <a:t>Word2Vec</a:t>
            </a:r>
          </a:p>
          <a:p>
            <a:pPr lvl="1"/>
            <a:r>
              <a:rPr lang="en-US" altLang="zh-CN" sz="1800" dirty="0" err="1"/>
              <a:t>GloVe</a:t>
            </a:r>
            <a:endParaRPr lang="en-US" altLang="zh-CN" sz="1800" dirty="0"/>
          </a:p>
          <a:p>
            <a:pPr lvl="1"/>
            <a:r>
              <a:rPr lang="en-US" altLang="zh-CN" sz="1800" dirty="0" err="1"/>
              <a:t>fastText</a:t>
            </a:r>
            <a:endParaRPr lang="en-US" altLang="zh-CN" sz="1800" dirty="0"/>
          </a:p>
          <a:p>
            <a:r>
              <a:rPr lang="en-US" altLang="zh-CN" sz="1800" dirty="0"/>
              <a:t>Trained in Euclidean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dirty="0"/>
              <a:t>Why Spherical Text Embedding? [NeurIPS’19]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00" y="1228625"/>
            <a:ext cx="11495375" cy="56293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zh-CN" sz="2400" dirty="0"/>
              <a:t>Previous text embeddings (e.g., Word2Vec) are trained in the Euclidean space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But used on spherical space—Mostly directional similarity (i.e., cosine similarity)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Word similarity is derived using cosine similarity</a:t>
            </a:r>
          </a:p>
          <a:p>
            <a:pPr marL="200021" lvl="1" indent="0">
              <a:spcAft>
                <a:spcPts val="600"/>
              </a:spcAft>
              <a:buNone/>
            </a:pPr>
            <a:endParaRPr lang="en-US" altLang="zh-CN" sz="2400" dirty="0"/>
          </a:p>
          <a:p>
            <a:pPr lvl="1">
              <a:spcAft>
                <a:spcPts val="600"/>
              </a:spcAft>
            </a:pPr>
            <a:endParaRPr lang="en-US" altLang="zh-CN" sz="2400" dirty="0"/>
          </a:p>
          <a:p>
            <a:pPr lvl="1">
              <a:spcAft>
                <a:spcPts val="600"/>
              </a:spcAft>
            </a:pPr>
            <a:endParaRPr lang="en-US" altLang="zh-CN" sz="2400" dirty="0"/>
          </a:p>
          <a:p>
            <a:pPr lvl="1">
              <a:spcAft>
                <a:spcPts val="600"/>
              </a:spcAft>
            </a:pPr>
            <a:endParaRPr lang="en-US" altLang="zh-CN" sz="2400" dirty="0"/>
          </a:p>
          <a:p>
            <a:pPr lvl="1">
              <a:spcAft>
                <a:spcPts val="600"/>
              </a:spcAft>
            </a:pPr>
            <a:endParaRPr lang="en-US" altLang="zh-CN" sz="2400" dirty="0"/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Word clustering (e.g., </a:t>
            </a:r>
            <a:r>
              <a:rPr lang="en-US" altLang="zh-CN" sz="2400" dirty="0" err="1"/>
              <a:t>TaxoGen</a:t>
            </a:r>
            <a:r>
              <a:rPr lang="en-US" altLang="zh-CN" sz="2400" dirty="0"/>
              <a:t>) is performed on a sphere 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Better document clustering performances when embeddings are normalized and spherical clustering algorithms are used</a:t>
            </a:r>
          </a:p>
        </p:txBody>
      </p:sp>
      <p:pic>
        <p:nvPicPr>
          <p:cNvPr id="11" name="Picture 2" descr="Image result for cosine similarity">
            <a:extLst>
              <a:ext uri="{FF2B5EF4-FFF2-40B4-BE49-F238E27FC236}">
                <a16:creationId xmlns:a16="http://schemas.microsoft.com/office/drawing/2014/main" id="{E6746212-982A-4C43-BA90-A34E8F639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00" y="2721471"/>
            <a:ext cx="7743507" cy="264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64D72E-5DAD-4420-A31A-68CBFA9F4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516" y="2912699"/>
            <a:ext cx="2261224" cy="226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F5C2808E-C00F-4ACC-9C5C-88DD77B89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023" y="1532043"/>
            <a:ext cx="6598763" cy="2640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dirty="0"/>
              <a:t>Why Integrating Local and Global Contexts?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96" y="1153209"/>
            <a:ext cx="10750657" cy="56293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zh-CN" sz="2400" dirty="0"/>
              <a:t>Local contexts can only partly define word semantics in unsupervised word embedding learning</a:t>
            </a:r>
          </a:p>
          <a:p>
            <a:pPr>
              <a:spcAft>
                <a:spcPts val="600"/>
              </a:spcAft>
            </a:pPr>
            <a:endParaRPr lang="en-US" altLang="zh-CN" sz="2400" dirty="0"/>
          </a:p>
          <a:p>
            <a:pPr>
              <a:spcAft>
                <a:spcPts val="600"/>
              </a:spcAft>
            </a:pPr>
            <a:endParaRPr lang="en-US" altLang="zh-CN" sz="2400" dirty="0"/>
          </a:p>
          <a:p>
            <a:pPr>
              <a:spcAft>
                <a:spcPts val="600"/>
              </a:spcAft>
            </a:pPr>
            <a:endParaRPr lang="en-US" altLang="zh-CN" sz="2400" dirty="0"/>
          </a:p>
          <a:p>
            <a:pPr marL="0" indent="0">
              <a:spcAft>
                <a:spcPts val="600"/>
              </a:spcAft>
              <a:buNone/>
            </a:pPr>
            <a:endParaRPr lang="en-US" altLang="zh-CN" sz="2400" dirty="0"/>
          </a:p>
          <a:p>
            <a:pPr>
              <a:spcAft>
                <a:spcPts val="600"/>
              </a:spcAft>
            </a:pPr>
            <a:r>
              <a:rPr lang="en-US" altLang="zh-CN" sz="2400" dirty="0"/>
              <a:t>Design a generative model on the sphere that follows how humans write articles: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First a general idea of the paragraph/doc, then start to write down each word in consistent with not only the paragraph/doc, but also the surrounding words</a:t>
            </a:r>
          </a:p>
          <a:p>
            <a:pPr marL="0" indent="0">
              <a:spcAft>
                <a:spcPts val="600"/>
              </a:spcAft>
              <a:buNone/>
            </a:pPr>
            <a:endParaRPr lang="en-US" altLang="zh-C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804C7A-E70A-4E8D-B2DA-E0F4201B1AFD}"/>
              </a:ext>
            </a:extLst>
          </p:cNvPr>
          <p:cNvSpPr/>
          <p:nvPr/>
        </p:nvSpPr>
        <p:spPr>
          <a:xfrm>
            <a:off x="3135407" y="2513796"/>
            <a:ext cx="2077616" cy="677106"/>
          </a:xfrm>
          <a:prstGeom prst="rect">
            <a:avLst/>
          </a:prstGeom>
          <a:noFill/>
          <a:ln w="28575" cap="flat">
            <a:solidFill>
              <a:srgbClr val="92D050"/>
            </a:solidFill>
            <a:prstDash val="sysDash"/>
            <a:round/>
          </a:ln>
          <a:effectLst>
            <a:outerShdw blurRad="38100" dist="25400" dir="27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Local contexts of “harmful”</a:t>
            </a: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9CC5F6-3C8C-4137-93F0-486A44DCF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603" y="5493799"/>
            <a:ext cx="2988129" cy="355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2EA7B0-FADE-46DA-8BFE-F2D2513D6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087" y="5476933"/>
            <a:ext cx="2998409" cy="32611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531516-4D9C-4AF7-AC88-4400E03692E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022912" y="6191275"/>
            <a:ext cx="2985888" cy="11982"/>
          </a:xfrm>
          <a:prstGeom prst="straightConnector1">
            <a:avLst/>
          </a:prstGeom>
          <a:noFill/>
          <a:ln w="15875" cap="flat">
            <a:solidFill>
              <a:srgbClr val="0070C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2110453-2085-4668-B681-F7D2AE2A6805}"/>
                  </a:ext>
                </a:extLst>
              </p:cNvPr>
              <p:cNvSpPr/>
              <p:nvPr/>
            </p:nvSpPr>
            <p:spPr>
              <a:xfrm>
                <a:off x="464700" y="5837333"/>
                <a:ext cx="1558212" cy="707884"/>
              </a:xfrm>
              <a:prstGeom prst="rect">
                <a:avLst/>
              </a:pr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>
                <a:outerShdw blurRad="38100" dist="25400" dir="2700000" rotWithShape="0">
                  <a:srgbClr val="000000">
                    <a:alpha val="6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ctr" defTabSz="45717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rPr>
                  <a:t>Document/</a:t>
                </a:r>
              </a:p>
              <a:p>
                <a:pPr marL="0" marR="0" indent="0" algn="ctr" defTabSz="45717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rPr>
                  <a:t>Paragraph (</a:t>
                </a:r>
                <a14:m>
                  <m:oMath xmlns:m="http://schemas.openxmlformats.org/officeDocument/2006/math">
                    <m:r>
                      <a:rPr kumimoji="0" lang="en-US" altLang="zh-CN" sz="20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uFillTx/>
                        <a:latin typeface="Cambria Math" panose="02040503050406030204" pitchFamily="18" charset="0"/>
                        <a:ea typeface="+mj-ea"/>
                        <a:cs typeface="+mj-cs"/>
                        <a:sym typeface="Calibri"/>
                      </a:rPr>
                      <m:t>𝑑</m:t>
                    </m:r>
                  </m:oMath>
                </a14:m>
                <a:r>
                  <a:rPr kumimoji="0" lang="en-US" altLang="zh-CN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rPr>
                  <a:t>)</a:t>
                </a:r>
                <a:endPara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2110453-2085-4668-B681-F7D2AE2A6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00" y="5837333"/>
                <a:ext cx="1558212" cy="7078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>
                <a:solidFill>
                  <a:srgbClr val="0070C0"/>
                </a:solidFill>
                <a:prstDash val="solid"/>
                <a:round/>
              </a:ln>
              <a:effectLst>
                <a:outerShdw blurRad="38100" dist="25400" dir="2700000" rotWithShape="0">
                  <a:srgbClr val="000000">
                    <a:alpha val="6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B6DFEAB-CB1B-4BCB-B597-D775E2A8F22E}"/>
                  </a:ext>
                </a:extLst>
              </p:cNvPr>
              <p:cNvSpPr/>
              <p:nvPr/>
            </p:nvSpPr>
            <p:spPr>
              <a:xfrm>
                <a:off x="5008798" y="5844243"/>
                <a:ext cx="1558213" cy="707884"/>
              </a:xfrm>
              <a:prstGeom prst="rect">
                <a:avLst/>
              </a:pr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>
                <a:outerShdw blurRad="38100" dist="25400" dir="2700000" rotWithShape="0">
                  <a:srgbClr val="000000">
                    <a:alpha val="6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ctr" defTabSz="45717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rPr>
                  <a:t>Center Word </a:t>
                </a:r>
                <a:r>
                  <a:rPr kumimoji="0" lang="en-US" altLang="zh-CN" sz="20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altLang="zh-CN" sz="2000" b="0" i="1" u="none" strike="noStrike" cap="none" spc="0" normalizeH="0" smtClean="0">
                        <a:ln>
                          <a:noFill/>
                        </a:ln>
                        <a:solidFill>
                          <a:srgbClr val="000000"/>
                        </a:solidFill>
                        <a:uFillTx/>
                        <a:latin typeface="Cambria Math" panose="02040503050406030204" pitchFamily="18" charset="0"/>
                        <a:ea typeface="+mj-ea"/>
                        <a:cs typeface="+mj-cs"/>
                        <a:sym typeface="Calibri"/>
                      </a:rPr>
                      <m:t>𝑢</m:t>
                    </m:r>
                  </m:oMath>
                </a14:m>
                <a:r>
                  <a:rPr kumimoji="0" lang="en-US" altLang="zh-CN" sz="20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rPr>
                  <a:t>)</a:t>
                </a:r>
                <a:endParaRPr kumimoji="0" lang="en-US" sz="20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B6DFEAB-CB1B-4BCB-B597-D775E2A8F2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798" y="5844243"/>
                <a:ext cx="1558213" cy="7078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 cap="flat">
                <a:solidFill>
                  <a:srgbClr val="0070C0"/>
                </a:solidFill>
                <a:prstDash val="solid"/>
                <a:round/>
              </a:ln>
              <a:effectLst>
                <a:outerShdw blurRad="38100" dist="25400" dir="2700000" rotWithShape="0">
                  <a:srgbClr val="000000">
                    <a:alpha val="6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3DC6142-1CDE-4259-BB93-7B360C731874}"/>
                  </a:ext>
                </a:extLst>
              </p:cNvPr>
              <p:cNvSpPr/>
              <p:nvPr/>
            </p:nvSpPr>
            <p:spPr>
              <a:xfrm>
                <a:off x="9605888" y="5849315"/>
                <a:ext cx="2121153" cy="707884"/>
              </a:xfrm>
              <a:prstGeom prst="rect">
                <a:avLst/>
              </a:pr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>
                <a:outerShdw blurRad="38100" dist="25400" dir="2700000" rotWithShape="0">
                  <a:srgbClr val="000000">
                    <a:alpha val="6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ctr" defTabSz="45717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2000" dirty="0"/>
                  <a:t>Surrounding</a:t>
                </a:r>
                <a:r>
                  <a:rPr kumimoji="0" lang="en-US" altLang="zh-CN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rPr>
                  <a:t> Word (</a:t>
                </a:r>
                <a14:m>
                  <m:oMath xmlns:m="http://schemas.openxmlformats.org/officeDocument/2006/math">
                    <m:r>
                      <a:rPr kumimoji="0" lang="en-US" altLang="zh-CN" sz="20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uFillTx/>
                        <a:latin typeface="Cambria Math" panose="02040503050406030204" pitchFamily="18" charset="0"/>
                        <a:ea typeface="+mj-ea"/>
                        <a:cs typeface="+mj-cs"/>
                        <a:sym typeface="Calibri"/>
                      </a:rPr>
                      <m:t>𝑣</m:t>
                    </m:r>
                  </m:oMath>
                </a14:m>
                <a:r>
                  <a:rPr kumimoji="0" lang="en-US" altLang="zh-CN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Calibri"/>
                  </a:rPr>
                  <a:t>)</a:t>
                </a:r>
                <a:endPara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3DC6142-1CDE-4259-BB93-7B360C7318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888" y="5849315"/>
                <a:ext cx="2121153" cy="7078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>
                <a:solidFill>
                  <a:srgbClr val="0070C0"/>
                </a:solidFill>
                <a:prstDash val="solid"/>
                <a:round/>
              </a:ln>
              <a:effectLst>
                <a:outerShdw blurRad="38100" dist="25400" dir="2700000" rotWithShape="0">
                  <a:srgbClr val="000000">
                    <a:alpha val="6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94846B-406E-43F5-B676-02A937CA5157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6567011" y="6198185"/>
            <a:ext cx="3038877" cy="5072"/>
          </a:xfrm>
          <a:prstGeom prst="straightConnector1">
            <a:avLst/>
          </a:prstGeom>
          <a:noFill/>
          <a:ln w="15875" cap="flat">
            <a:solidFill>
              <a:srgbClr val="0070C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1719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9D602F-C350-4DF9-AE48-D6D918425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071" y="3604272"/>
            <a:ext cx="7660994" cy="3253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1676"/>
            <a:ext cx="12191999" cy="738909"/>
          </a:xfrm>
        </p:spPr>
        <p:txBody>
          <a:bodyPr>
            <a:noAutofit/>
          </a:bodyPr>
          <a:lstStyle/>
          <a:p>
            <a:pPr marL="547688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4000" dirty="0" err="1"/>
              <a:t>JoSE</a:t>
            </a:r>
            <a:r>
              <a:rPr lang="en-US" sz="4000" dirty="0"/>
              <a:t>: Performance Comparison with Recent Methods</a:t>
            </a:r>
            <a:endParaRPr lang="en-US" altLang="zh-CN" sz="4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036B01-47D9-3745-9C5B-8CC88E31ACAB}"/>
              </a:ext>
            </a:extLst>
          </p:cNvPr>
          <p:cNvSpPr txBox="1"/>
          <p:nvPr/>
        </p:nvSpPr>
        <p:spPr>
          <a:xfrm>
            <a:off x="597331" y="2539780"/>
            <a:ext cx="3462624" cy="461661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1304" indent="-341304" defTabSz="914353">
              <a:spcBef>
                <a:spcPts val="600"/>
              </a:spcBef>
              <a:buClr>
                <a:srgbClr val="0000CC"/>
              </a:buClr>
              <a:buSzPct val="80000"/>
              <a:buChar char="❑"/>
              <a:defRPr sz="2400"/>
            </a:pPr>
            <a:r>
              <a:rPr lang="en-US" sz="2400" dirty="0"/>
              <a:t> </a:t>
            </a:r>
            <a:r>
              <a:rPr lang="en-US" altLang="zh-CN" sz="2400" dirty="0"/>
              <a:t>Word similarity results: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0D20B-D9EB-4464-A281-CDBD710C7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955" y="1184515"/>
            <a:ext cx="7471110" cy="2512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E762BB-1E9C-4CBA-B1F1-28CCA012D8B1}"/>
              </a:ext>
            </a:extLst>
          </p:cNvPr>
          <p:cNvSpPr txBox="1"/>
          <p:nvPr/>
        </p:nvSpPr>
        <p:spPr>
          <a:xfrm>
            <a:off x="660935" y="5231136"/>
            <a:ext cx="3009007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341304" indent="-341304" defTabSz="914353">
              <a:spcBef>
                <a:spcPts val="600"/>
              </a:spcBef>
              <a:buClr>
                <a:srgbClr val="0000CC"/>
              </a:buClr>
              <a:buSzPct val="80000"/>
              <a:buFontTx/>
              <a:buChar char="❑"/>
              <a:defRPr sz="2400"/>
            </a:pPr>
            <a:r>
              <a:rPr lang="en-US" altLang="zh-CN" sz="2400" dirty="0"/>
              <a:t>Document clustering results: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996BEF-9F6A-4742-8E47-0B847234481B}"/>
              </a:ext>
            </a:extLst>
          </p:cNvPr>
          <p:cNvSpPr txBox="1"/>
          <p:nvPr/>
        </p:nvSpPr>
        <p:spPr>
          <a:xfrm>
            <a:off x="412595" y="1326995"/>
            <a:ext cx="325734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JoSE</a:t>
            </a:r>
            <a:r>
              <a:rPr lang="en-US" sz="2400" dirty="0"/>
              <a:t>: Joint Spherical Text Embedding [NeurIPS’19]</a:t>
            </a:r>
          </a:p>
        </p:txBody>
      </p:sp>
    </p:spTree>
    <p:extLst>
      <p:ext uri="{BB962C8B-B14F-4D97-AF65-F5344CB8AC3E}">
        <p14:creationId xmlns:p14="http://schemas.microsoft.com/office/powerpoint/2010/main" val="3774790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dirty="0" err="1"/>
              <a:t>JoSE</a:t>
            </a:r>
            <a:r>
              <a:rPr lang="en-US" dirty="0"/>
              <a:t>: Performance &amp; Case Studies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537" y="1228625"/>
            <a:ext cx="5066295" cy="25491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zh-CN" sz="2400" dirty="0"/>
              <a:t>Document classification results</a:t>
            </a:r>
          </a:p>
          <a:p>
            <a:pPr>
              <a:spcAft>
                <a:spcPts val="600"/>
              </a:spcAft>
            </a:pPr>
            <a:r>
              <a:rPr lang="en-US" altLang="zh-CN" sz="2400" dirty="0"/>
              <a:t>Training efficiency</a:t>
            </a:r>
          </a:p>
          <a:p>
            <a:pPr>
              <a:spcAft>
                <a:spcPts val="600"/>
              </a:spcAft>
            </a:pPr>
            <a:endParaRPr lang="en-US" altLang="zh-CN" sz="2400" dirty="0"/>
          </a:p>
          <a:p>
            <a:pPr>
              <a:spcAft>
                <a:spcPts val="600"/>
              </a:spcAft>
            </a:pPr>
            <a:endParaRPr lang="en-US" altLang="zh-CN" sz="2400" dirty="0"/>
          </a:p>
          <a:p>
            <a:pPr>
              <a:spcAft>
                <a:spcPts val="600"/>
              </a:spcAft>
            </a:pPr>
            <a:r>
              <a:rPr lang="en-US" altLang="zh-CN" sz="2400" dirty="0"/>
              <a:t>Acronym </a:t>
            </a:r>
            <a:r>
              <a:rPr lang="en-US" altLang="zh-CN" sz="2400" dirty="0">
                <a:latin typeface="Calibri" panose="020F0502020204030204" pitchFamily="34" charset="0"/>
              </a:rPr>
              <a:t>→ </a:t>
            </a:r>
            <a:r>
              <a:rPr lang="en-US" altLang="zh-CN" sz="2400" dirty="0"/>
              <a:t>similar words </a:t>
            </a:r>
          </a:p>
          <a:p>
            <a:pPr>
              <a:spcAft>
                <a:spcPts val="600"/>
              </a:spcAft>
            </a:pPr>
            <a:endParaRPr lang="en-US" altLang="zh-CN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142497-3711-4660-96F6-7E4C6A4B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6" y="2141033"/>
            <a:ext cx="5351281" cy="12697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4D81A0E3-F0E7-4667-BD07-88A9624D8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00" y="3780149"/>
            <a:ext cx="5293324" cy="2856171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C2672951-F474-41E0-B918-5BE5819E4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253" y="3848230"/>
            <a:ext cx="6308086" cy="27491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355315-3A17-488C-9D0D-C684152C52E8}"/>
              </a:ext>
            </a:extLst>
          </p:cNvPr>
          <p:cNvSpPr txBox="1">
            <a:spLocks/>
          </p:cNvSpPr>
          <p:nvPr/>
        </p:nvSpPr>
        <p:spPr>
          <a:xfrm>
            <a:off x="6096000" y="3364690"/>
            <a:ext cx="5066295" cy="411641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zh-CN" sz="2400" dirty="0"/>
              <a:t>Testing antonym similarity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631F4862-3E0F-E842-BC63-AAAAD114897B}"/>
              </a:ext>
            </a:extLst>
          </p:cNvPr>
          <p:cNvSpPr/>
          <p:nvPr/>
        </p:nvSpPr>
        <p:spPr>
          <a:xfrm rot="1213695">
            <a:off x="4898015" y="1383251"/>
            <a:ext cx="469749" cy="421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B62CD17C-35E2-9B47-8539-DE9725A8DEC7}"/>
              </a:ext>
            </a:extLst>
          </p:cNvPr>
          <p:cNvSpPr/>
          <p:nvPr/>
        </p:nvSpPr>
        <p:spPr>
          <a:xfrm rot="3456174">
            <a:off x="3103555" y="1970605"/>
            <a:ext cx="375626" cy="26269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A41FBB-404F-884A-A922-201EB274C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838" y="1134358"/>
            <a:ext cx="6145982" cy="22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4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95" y="1172869"/>
            <a:ext cx="10937009" cy="5629375"/>
          </a:xfrm>
        </p:spPr>
        <p:txBody>
          <a:bodyPr/>
          <a:lstStyle/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On the Power of Multi-Dimensional Text Cubes</a:t>
            </a:r>
            <a:endParaRPr lang="en-US" sz="2400" dirty="0"/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Automated Mining of Semantic Structures from Massive Text Data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Phrase Mining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Entity/Relation Recognition and Typing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Meta Pattern-Directed Structure Discovery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Automated Construction of Multidimensional Text Cubes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Multifaceted Taxonomy Mining</a:t>
            </a:r>
          </a:p>
          <a:p>
            <a:pPr lvl="1" defTabSz="1219110"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Doc2Cube:  Constructing </a:t>
            </a:r>
            <a:r>
              <a:rPr lang="en-US" altLang="zh-CN" sz="2400" dirty="0" err="1">
                <a:solidFill>
                  <a:schemeClr val="bg1">
                    <a:lumMod val="85000"/>
                  </a:schemeClr>
                </a:solidFill>
              </a:rPr>
              <a:t>TextCube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 from Massive Documents</a:t>
            </a:r>
          </a:p>
          <a:p>
            <a:pPr lvl="1" defTabSz="1219110"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Quality Enhancement: Local and Global Joint Spherical Text Embedding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Looking Forward</a:t>
            </a:r>
          </a:p>
        </p:txBody>
      </p:sp>
      <p:sp>
        <p:nvSpPr>
          <p:cNvPr id="5" name="Striped Right Arrow 4"/>
          <p:cNvSpPr/>
          <p:nvPr/>
        </p:nvSpPr>
        <p:spPr>
          <a:xfrm rot="9750595">
            <a:off x="3459887" y="6185524"/>
            <a:ext cx="466531" cy="513889"/>
          </a:xfrm>
          <a:prstGeom prst="striped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3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65686-A0FE-8A42-AEB1-951056A3E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676"/>
            <a:ext cx="12191999" cy="738909"/>
          </a:xfrm>
        </p:spPr>
        <p:txBody>
          <a:bodyPr>
            <a:noAutofit/>
          </a:bodyPr>
          <a:lstStyle/>
          <a:p>
            <a:r>
              <a:rPr lang="en-US" sz="3600" dirty="0"/>
              <a:t>Application: Support Multi-Dimensional Text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2921D-2792-B642-80F6-B42E2DFA3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6" y="1035755"/>
            <a:ext cx="11287125" cy="5841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8F5DAD-CE4D-074D-8B87-3CB9E6F58E93}"/>
              </a:ext>
            </a:extLst>
          </p:cNvPr>
          <p:cNvSpPr txBox="1"/>
          <p:nvPr/>
        </p:nvSpPr>
        <p:spPr>
          <a:xfrm>
            <a:off x="1204332" y="2308302"/>
            <a:ext cx="4438185" cy="38472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Ukraine-Russia Conflicts: MH17 Shot-Down</a:t>
            </a:r>
          </a:p>
        </p:txBody>
      </p:sp>
    </p:spTree>
    <p:extLst>
      <p:ext uri="{BB962C8B-B14F-4D97-AF65-F5344CB8AC3E}">
        <p14:creationId xmlns:p14="http://schemas.microsoft.com/office/powerpoint/2010/main" val="20789618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5;p19">
            <a:extLst>
              <a:ext uri="{FF2B5EF4-FFF2-40B4-BE49-F238E27FC236}">
                <a16:creationId xmlns:a16="http://schemas.microsoft.com/office/drawing/2014/main" id="{B73A5F54-86EE-284E-B7C6-090C1359BF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50" y="79016"/>
            <a:ext cx="11928111" cy="674890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Google Shape;127;p19">
            <a:extLst>
              <a:ext uri="{FF2B5EF4-FFF2-40B4-BE49-F238E27FC236}">
                <a16:creationId xmlns:a16="http://schemas.microsoft.com/office/drawing/2014/main" id="{1CBA8D6D-AB87-8147-8409-38D780FA07FE}"/>
              </a:ext>
            </a:extLst>
          </p:cNvPr>
          <p:cNvSpPr txBox="1">
            <a:spLocks/>
          </p:cNvSpPr>
          <p:nvPr/>
        </p:nvSpPr>
        <p:spPr>
          <a:xfrm>
            <a:off x="8927050" y="311850"/>
            <a:ext cx="3205500" cy="84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SzPts val="1440"/>
              <a:buFont typeface="Wingdings" panose="05000000000000000000" pitchFamily="2" charset="2"/>
              <a:buNone/>
            </a:pPr>
            <a:r>
              <a:rPr lang="en-US" sz="1800" b="1" dirty="0"/>
              <a:t>category names and three examples from the experts</a:t>
            </a:r>
            <a:endParaRPr lang="en-US" sz="1800" dirty="0"/>
          </a:p>
        </p:txBody>
      </p:sp>
      <p:sp>
        <p:nvSpPr>
          <p:cNvPr id="7" name="Google Shape;128;p19">
            <a:extLst>
              <a:ext uri="{FF2B5EF4-FFF2-40B4-BE49-F238E27FC236}">
                <a16:creationId xmlns:a16="http://schemas.microsoft.com/office/drawing/2014/main" id="{3548A5A5-8EF2-524F-8ACD-29BE3F58412B}"/>
              </a:ext>
            </a:extLst>
          </p:cNvPr>
          <p:cNvSpPr/>
          <p:nvPr/>
        </p:nvSpPr>
        <p:spPr>
          <a:xfrm rot="6209650">
            <a:off x="10898386" y="1447723"/>
            <a:ext cx="853667" cy="21014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58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F901CB-75C8-45A6-BBFA-8094BE6CC768}"/>
              </a:ext>
            </a:extLst>
          </p:cNvPr>
          <p:cNvSpPr/>
          <p:nvPr/>
        </p:nvSpPr>
        <p:spPr>
          <a:xfrm>
            <a:off x="9596487" y="4798243"/>
            <a:ext cx="2130457" cy="43363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5960B32-65F8-4BFF-8F06-28184254C2DA}"/>
              </a:ext>
            </a:extLst>
          </p:cNvPr>
          <p:cNvSpPr/>
          <p:nvPr/>
        </p:nvSpPr>
        <p:spPr>
          <a:xfrm>
            <a:off x="584462" y="3949831"/>
            <a:ext cx="1187777" cy="3393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CF7BFC-A8E7-4278-8360-B54C04454E38}"/>
              </a:ext>
            </a:extLst>
          </p:cNvPr>
          <p:cNvSpPr/>
          <p:nvPr/>
        </p:nvSpPr>
        <p:spPr>
          <a:xfrm>
            <a:off x="2075467" y="4817096"/>
            <a:ext cx="1921497" cy="414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29;p19">
            <a:extLst>
              <a:ext uri="{FF2B5EF4-FFF2-40B4-BE49-F238E27FC236}">
                <a16:creationId xmlns:a16="http://schemas.microsoft.com/office/drawing/2014/main" id="{253B3ADE-0C27-2D45-9F5F-C88213162E05}"/>
              </a:ext>
            </a:extLst>
          </p:cNvPr>
          <p:cNvSpPr txBox="1">
            <a:spLocks/>
          </p:cNvSpPr>
          <p:nvPr/>
        </p:nvSpPr>
        <p:spPr>
          <a:xfrm>
            <a:off x="3065759" y="641615"/>
            <a:ext cx="5788796" cy="51623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SzPts val="1440"/>
              <a:buFont typeface="Wingdings" panose="05000000000000000000" pitchFamily="2" charset="2"/>
              <a:buNone/>
            </a:pPr>
            <a:r>
              <a:rPr lang="en-US" sz="1800" b="1" dirty="0"/>
              <a:t>Category representative phrases generated automatically</a:t>
            </a:r>
            <a:endParaRPr lang="en-US" sz="18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DB9B708-B120-D843-9606-36E785E9AAAB}"/>
              </a:ext>
            </a:extLst>
          </p:cNvPr>
          <p:cNvSpPr txBox="1">
            <a:spLocks/>
          </p:cNvSpPr>
          <p:nvPr/>
        </p:nvSpPr>
        <p:spPr>
          <a:xfrm>
            <a:off x="2622597" y="30075"/>
            <a:ext cx="6675120" cy="652799"/>
          </a:xfrm>
          <a:prstGeom prst="rect">
            <a:avLst/>
          </a:prstGeom>
          <a:solidFill>
            <a:schemeClr val="bg1"/>
          </a:solidFill>
        </p:spPr>
        <p:txBody>
          <a:bodyPr vert="horz" lIns="91436" tIns="45718" rIns="91436" bIns="45718" rtlCol="0" anchor="b">
            <a:noAutofit/>
          </a:bodyPr>
          <a:lstStyle>
            <a:lvl1pPr marL="0" algn="ctr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1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Analysis of Russia-Ukraine Conflicts</a:t>
            </a:r>
          </a:p>
        </p:txBody>
      </p:sp>
    </p:spTree>
    <p:extLst>
      <p:ext uri="{BB962C8B-B14F-4D97-AF65-F5344CB8AC3E}">
        <p14:creationId xmlns:p14="http://schemas.microsoft.com/office/powerpoint/2010/main" val="3685247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123093" y="237392"/>
            <a:ext cx="12449908" cy="755213"/>
          </a:xfrm>
        </p:spPr>
        <p:txBody>
          <a:bodyPr vert="horz" lIns="92075" tIns="46038" rIns="92075" bIns="46038" rtlCol="0" anchor="ctr">
            <a:noAutofit/>
          </a:bodyPr>
          <a:lstStyle/>
          <a:p>
            <a:r>
              <a:rPr lang="en-US" altLang="en-US" sz="4000" b="1" dirty="0"/>
              <a:t>Bottleneck:  Mining Unstructured Text for Structures</a:t>
            </a:r>
            <a:endParaRPr lang="en-US" altLang="zh-CN" sz="3600" b="1" dirty="0">
              <a:ea typeface="SimSun" panose="02010600030101010101" pitchFamily="2" charset="-122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2595" y="1142187"/>
            <a:ext cx="11057020" cy="1411517"/>
          </a:xfrm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One of the most </a:t>
            </a:r>
            <a:r>
              <a:rPr lang="en-US" altLang="zh-CN">
                <a:ea typeface="SimSun" panose="02010600030101010101" pitchFamily="2" charset="-122"/>
              </a:rPr>
              <a:t>challenging issues </a:t>
            </a:r>
            <a:r>
              <a:rPr lang="en-US" altLang="zh-CN" dirty="0">
                <a:ea typeface="SimSun" panose="02010600030101010101" pitchFamily="2" charset="-122"/>
              </a:rPr>
              <a:t>at </a:t>
            </a:r>
            <a:r>
              <a:rPr lang="en-US" altLang="zh-CN">
                <a:ea typeface="SimSun" panose="02010600030101010101" pitchFamily="2" charset="-122"/>
              </a:rPr>
              <a:t>mining big data</a:t>
            </a:r>
            <a:r>
              <a:rPr lang="en-US" altLang="zh-CN" dirty="0">
                <a:ea typeface="SimSun" panose="02010600030101010101" pitchFamily="2" charset="-122"/>
              </a:rPr>
              <a:t>: structuring and mining text!!</a:t>
            </a:r>
          </a:p>
          <a:p>
            <a:pPr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Bottleneck: How to automatically generate structures from text data?</a:t>
            </a:r>
          </a:p>
          <a:p>
            <a:pPr lvl="1"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Automated mining of phrases, topics, entities, links and types from text corpora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1275" y="2448643"/>
            <a:ext cx="11131646" cy="4385669"/>
            <a:chOff x="291275" y="2448643"/>
            <a:chExt cx="11131646" cy="43856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0877" y="4967491"/>
              <a:ext cx="1633401" cy="1615352"/>
            </a:xfrm>
            <a:prstGeom prst="rect">
              <a:avLst/>
            </a:prstGeom>
          </p:spPr>
        </p:pic>
        <p:pic>
          <p:nvPicPr>
            <p:cNvPr id="21" name="Picture 20" descr="news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22" y="3195021"/>
              <a:ext cx="1741746" cy="1618106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380592" y="4760246"/>
              <a:ext cx="1876196" cy="1640321"/>
              <a:chOff x="3687430" y="5942152"/>
              <a:chExt cx="1495460" cy="1876306"/>
            </a:xfrm>
          </p:grpSpPr>
          <p:pic>
            <p:nvPicPr>
              <p:cNvPr id="53" name="Picture 52" descr="yiokg7riE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1564" y="7111209"/>
                <a:ext cx="170580" cy="378464"/>
              </a:xfrm>
              <a:prstGeom prst="rect">
                <a:avLst/>
              </a:prstGeom>
            </p:spPr>
          </p:pic>
          <p:pic>
            <p:nvPicPr>
              <p:cNvPr id="54" name="Picture 53" descr="yiokg7riE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3223" y="6432009"/>
                <a:ext cx="170580" cy="378464"/>
              </a:xfrm>
              <a:prstGeom prst="rect">
                <a:avLst/>
              </a:prstGeom>
            </p:spPr>
          </p:pic>
          <p:pic>
            <p:nvPicPr>
              <p:cNvPr id="55" name="Picture 54" descr="yiokg7riE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0785" y="5942152"/>
                <a:ext cx="170580" cy="378464"/>
              </a:xfrm>
              <a:prstGeom prst="rect">
                <a:avLst/>
              </a:prstGeom>
            </p:spPr>
          </p:pic>
          <p:pic>
            <p:nvPicPr>
              <p:cNvPr id="56" name="Picture 55" descr="download (2).jpe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7430" y="6135195"/>
                <a:ext cx="316057" cy="406716"/>
              </a:xfrm>
              <a:prstGeom prst="rect">
                <a:avLst/>
              </a:prstGeom>
            </p:spPr>
          </p:pic>
          <p:pic>
            <p:nvPicPr>
              <p:cNvPr id="57" name="Picture 56" descr="download (2).jpe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6833" y="6526843"/>
                <a:ext cx="316057" cy="406716"/>
              </a:xfrm>
              <a:prstGeom prst="rect">
                <a:avLst/>
              </a:prstGeom>
            </p:spPr>
          </p:pic>
          <p:pic>
            <p:nvPicPr>
              <p:cNvPr id="58" name="Picture 57" descr="download (2).jpe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7430" y="7411742"/>
                <a:ext cx="316057" cy="406716"/>
              </a:xfrm>
              <a:prstGeom prst="rect">
                <a:avLst/>
              </a:prstGeom>
            </p:spPr>
          </p:pic>
          <p:pic>
            <p:nvPicPr>
              <p:cNvPr id="59" name="Picture 58" descr="download (2).jpe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8804" y="7082957"/>
                <a:ext cx="316057" cy="406716"/>
              </a:xfrm>
              <a:prstGeom prst="rect">
                <a:avLst/>
              </a:prstGeom>
            </p:spPr>
          </p:pic>
          <p:pic>
            <p:nvPicPr>
              <p:cNvPr id="60" name="Picture 59" descr="yiokg7riE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8224" y="6704493"/>
                <a:ext cx="170580" cy="378464"/>
              </a:xfrm>
              <a:prstGeom prst="rect">
                <a:avLst/>
              </a:prstGeom>
            </p:spPr>
          </p:pic>
          <p:pic>
            <p:nvPicPr>
              <p:cNvPr id="61" name="Picture 60" descr="ie_Clipart_Free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64682" y="5980169"/>
                <a:ext cx="351123" cy="451840"/>
              </a:xfrm>
              <a:prstGeom prst="rect">
                <a:avLst/>
              </a:prstGeom>
            </p:spPr>
          </p:pic>
          <p:pic>
            <p:nvPicPr>
              <p:cNvPr id="62" name="Picture 61" descr="co_Clipart_Free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20887" y="7366618"/>
                <a:ext cx="351123" cy="451840"/>
              </a:xfrm>
              <a:prstGeom prst="rect">
                <a:avLst/>
              </a:prstGeom>
            </p:spPr>
          </p:pic>
          <p:pic>
            <p:nvPicPr>
              <p:cNvPr id="63" name="Picture 62" descr="fr_Clipart_Free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750442" y="6816397"/>
                <a:ext cx="351123" cy="451840"/>
              </a:xfrm>
              <a:prstGeom prst="rect">
                <a:avLst/>
              </a:prstGeom>
            </p:spPr>
          </p:pic>
        </p:grpSp>
        <p:pic>
          <p:nvPicPr>
            <p:cNvPr id="69" name="Picture 68" descr="spider_web_diagram.g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817" y="2728664"/>
              <a:ext cx="2330671" cy="2220520"/>
            </a:xfrm>
            <a:prstGeom prst="rect">
              <a:avLst/>
            </a:prstGeom>
          </p:spPr>
        </p:pic>
        <p:sp>
          <p:nvSpPr>
            <p:cNvPr id="72" name="Right Arrow 71"/>
            <p:cNvSpPr/>
            <p:nvPr/>
          </p:nvSpPr>
          <p:spPr>
            <a:xfrm rot="20352864">
              <a:off x="2489060" y="3334094"/>
              <a:ext cx="608467" cy="48578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3" name="Right Arrow 72"/>
            <p:cNvSpPr/>
            <p:nvPr/>
          </p:nvSpPr>
          <p:spPr>
            <a:xfrm rot="1167124">
              <a:off x="5954856" y="3470527"/>
              <a:ext cx="525113" cy="48578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5" name="Right Arrow 74"/>
            <p:cNvSpPr/>
            <p:nvPr/>
          </p:nvSpPr>
          <p:spPr>
            <a:xfrm rot="1117103">
              <a:off x="9034460" y="3634915"/>
              <a:ext cx="525113" cy="48578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0" name="Right Arrow 79"/>
            <p:cNvSpPr/>
            <p:nvPr/>
          </p:nvSpPr>
          <p:spPr>
            <a:xfrm rot="1167124">
              <a:off x="2522017" y="5176756"/>
              <a:ext cx="525113" cy="48578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47126" y="2569793"/>
              <a:ext cx="2076396" cy="1021178"/>
            </a:xfrm>
            <a:prstGeom prst="rect">
              <a:avLst/>
            </a:prstGeom>
          </p:spPr>
        </p:pic>
        <p:sp>
          <p:nvSpPr>
            <p:cNvPr id="82" name="Right Arrow 81"/>
            <p:cNvSpPr/>
            <p:nvPr/>
          </p:nvSpPr>
          <p:spPr>
            <a:xfrm rot="20352864">
              <a:off x="5936881" y="4914560"/>
              <a:ext cx="608467" cy="48578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3" name="Right Arrow 82"/>
            <p:cNvSpPr/>
            <p:nvPr/>
          </p:nvSpPr>
          <p:spPr>
            <a:xfrm>
              <a:off x="2696529" y="4234465"/>
              <a:ext cx="3577590" cy="26378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" name="Curved Left Arrow 2"/>
            <p:cNvSpPr/>
            <p:nvPr/>
          </p:nvSpPr>
          <p:spPr>
            <a:xfrm>
              <a:off x="4469364" y="3754227"/>
              <a:ext cx="436622" cy="1148527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Curved Left Arrow 83"/>
            <p:cNvSpPr/>
            <p:nvPr/>
          </p:nvSpPr>
          <p:spPr>
            <a:xfrm rot="10800000">
              <a:off x="3681018" y="3727041"/>
              <a:ext cx="436622" cy="1148527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700188" y="2448643"/>
              <a:ext cx="2137410" cy="3847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</a:rPr>
                <a:t>Heterog</a:t>
              </a:r>
              <a:r>
                <a:rPr lang="en-US" dirty="0">
                  <a:solidFill>
                    <a:srgbClr val="000000"/>
                  </a:solidFill>
                </a:rPr>
                <a:t>. networks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868080" y="3472428"/>
              <a:ext cx="947321" cy="3847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Phrases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425792" y="6449591"/>
              <a:ext cx="1655058" cy="3847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Typed entities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56493" y="2810300"/>
              <a:ext cx="1521698" cy="3847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Text Corpus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9875689" y="5515336"/>
              <a:ext cx="1547232" cy="3847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Knowledge 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75689" y="3353658"/>
              <a:ext cx="1336134" cy="2025399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4326" y="5173461"/>
              <a:ext cx="1613241" cy="1479623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291275" y="6134981"/>
              <a:ext cx="1299732" cy="3847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General KB</a:t>
              </a:r>
            </a:p>
          </p:txBody>
        </p:sp>
        <p:sp>
          <p:nvSpPr>
            <p:cNvPr id="90" name="Plus 89"/>
            <p:cNvSpPr/>
            <p:nvPr/>
          </p:nvSpPr>
          <p:spPr>
            <a:xfrm>
              <a:off x="1087983" y="4756120"/>
              <a:ext cx="458718" cy="506367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00817" y="6387764"/>
              <a:ext cx="2799852" cy="3847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Multi-dimensional Cubes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" name="Right Arrow 36"/>
            <p:cNvSpPr/>
            <p:nvPr/>
          </p:nvSpPr>
          <p:spPr>
            <a:xfrm rot="19741956">
              <a:off x="9080106" y="4848218"/>
              <a:ext cx="525113" cy="48578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75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181D-82DE-B545-98BE-B571AECEF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DA1AD-3449-5644-A478-C2B46D8CB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7ABC2-92AC-EB4D-A8BC-B394D9358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60" y="32324"/>
            <a:ext cx="11702255" cy="6604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C5F063E-2BA1-2446-AE50-F505FB7822E8}"/>
              </a:ext>
            </a:extLst>
          </p:cNvPr>
          <p:cNvSpPr txBox="1">
            <a:spLocks/>
          </p:cNvSpPr>
          <p:nvPr/>
        </p:nvSpPr>
        <p:spPr>
          <a:xfrm>
            <a:off x="350983" y="4828706"/>
            <a:ext cx="5574622" cy="1620187"/>
          </a:xfrm>
          <a:prstGeom prst="rect">
            <a:avLst/>
          </a:prstGeom>
          <a:solidFill>
            <a:srgbClr val="FFFFCC"/>
          </a:solidFill>
        </p:spPr>
        <p:txBody>
          <a:bodyPr vert="horz" lIns="91436" tIns="45718" rIns="91436" bIns="45718" rtlCol="0" anchor="b">
            <a:noAutofit/>
          </a:bodyPr>
          <a:lstStyle>
            <a:lvl1pPr marL="0" algn="ctr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1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MissionCube</a:t>
            </a:r>
            <a:r>
              <a:rPr lang="en-US" sz="3600" dirty="0"/>
              <a:t>:  Analysis of Different News Data Sets: HK Protests</a:t>
            </a:r>
          </a:p>
        </p:txBody>
      </p:sp>
    </p:spTree>
    <p:extLst>
      <p:ext uri="{BB962C8B-B14F-4D97-AF65-F5344CB8AC3E}">
        <p14:creationId xmlns:p14="http://schemas.microsoft.com/office/powerpoint/2010/main" val="2513202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29F3-D5F5-B445-B835-D3FC70F2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83" y="43256"/>
            <a:ext cx="11369963" cy="73890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8E80-6DF8-4D4B-A856-05814CBE1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E3C94-D207-7947-B6A8-978F4DC10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615"/>
            <a:ext cx="12192000" cy="6066346"/>
          </a:xfrm>
          <a:prstGeom prst="rect">
            <a:avLst/>
          </a:prstGeom>
        </p:spPr>
      </p:pic>
      <p:sp>
        <p:nvSpPr>
          <p:cNvPr id="6" name="Google Shape;127;p19">
            <a:extLst>
              <a:ext uri="{FF2B5EF4-FFF2-40B4-BE49-F238E27FC236}">
                <a16:creationId xmlns:a16="http://schemas.microsoft.com/office/drawing/2014/main" id="{653B539A-0392-F844-B548-3F892D6A0A25}"/>
              </a:ext>
            </a:extLst>
          </p:cNvPr>
          <p:cNvSpPr txBox="1">
            <a:spLocks/>
          </p:cNvSpPr>
          <p:nvPr/>
        </p:nvSpPr>
        <p:spPr>
          <a:xfrm>
            <a:off x="8903374" y="787391"/>
            <a:ext cx="3205500" cy="84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SzPts val="1440"/>
              <a:buFont typeface="Wingdings" panose="05000000000000000000" pitchFamily="2" charset="2"/>
              <a:buNone/>
            </a:pPr>
            <a:r>
              <a:rPr lang="en-US" sz="1800" b="1" dirty="0"/>
              <a:t>category names and three examples from the experts</a:t>
            </a:r>
            <a:endParaRPr lang="en-US" sz="1800" dirty="0"/>
          </a:p>
        </p:txBody>
      </p:sp>
      <p:sp>
        <p:nvSpPr>
          <p:cNvPr id="7" name="Google Shape;128;p19">
            <a:extLst>
              <a:ext uri="{FF2B5EF4-FFF2-40B4-BE49-F238E27FC236}">
                <a16:creationId xmlns:a16="http://schemas.microsoft.com/office/drawing/2014/main" id="{8924D60A-42C1-4348-85C6-222F3F2F40A5}"/>
              </a:ext>
            </a:extLst>
          </p:cNvPr>
          <p:cNvSpPr/>
          <p:nvPr/>
        </p:nvSpPr>
        <p:spPr>
          <a:xfrm rot="6209650">
            <a:off x="10876083" y="1960129"/>
            <a:ext cx="853667" cy="21014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58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29;p19">
            <a:extLst>
              <a:ext uri="{FF2B5EF4-FFF2-40B4-BE49-F238E27FC236}">
                <a16:creationId xmlns:a16="http://schemas.microsoft.com/office/drawing/2014/main" id="{001B09F3-CFFA-3E48-88AA-D09A145D0BF1}"/>
              </a:ext>
            </a:extLst>
          </p:cNvPr>
          <p:cNvSpPr txBox="1">
            <a:spLocks/>
          </p:cNvSpPr>
          <p:nvPr/>
        </p:nvSpPr>
        <p:spPr>
          <a:xfrm>
            <a:off x="2603064" y="764998"/>
            <a:ext cx="6323985" cy="51623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SzPts val="1440"/>
              <a:buFont typeface="Wingdings" panose="05000000000000000000" pitchFamily="2" charset="2"/>
              <a:buNone/>
            </a:pPr>
            <a:r>
              <a:rPr lang="en-US" sz="1800" b="1" dirty="0"/>
              <a:t>Category representative phrases generated automatically</a:t>
            </a:r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B8FDB8-62FB-F747-9DDF-081E7897D29E}"/>
              </a:ext>
            </a:extLst>
          </p:cNvPr>
          <p:cNvSpPr txBox="1">
            <a:spLocks/>
          </p:cNvSpPr>
          <p:nvPr/>
        </p:nvSpPr>
        <p:spPr>
          <a:xfrm>
            <a:off x="2385122" y="75119"/>
            <a:ext cx="6675120" cy="652799"/>
          </a:xfrm>
          <a:prstGeom prst="rect">
            <a:avLst/>
          </a:prstGeom>
          <a:solidFill>
            <a:schemeClr val="bg1"/>
          </a:solidFill>
        </p:spPr>
        <p:txBody>
          <a:bodyPr vert="horz" lIns="91436" tIns="45718" rIns="91436" bIns="45718" rtlCol="0" anchor="b">
            <a:noAutofit/>
          </a:bodyPr>
          <a:lstStyle>
            <a:lvl1pPr marL="0" algn="ctr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1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Analysis of Hong Kong Protests</a:t>
            </a:r>
          </a:p>
        </p:txBody>
      </p:sp>
    </p:spTree>
    <p:extLst>
      <p:ext uri="{BB962C8B-B14F-4D97-AF65-F5344CB8AC3E}">
        <p14:creationId xmlns:p14="http://schemas.microsoft.com/office/powerpoint/2010/main" val="1406275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1596" y="212802"/>
            <a:ext cx="12488779" cy="786988"/>
          </a:xfrm>
        </p:spPr>
        <p:txBody>
          <a:bodyPr>
            <a:noAutofit/>
          </a:bodyPr>
          <a:lstStyle/>
          <a:p>
            <a:pPr defTabSz="1219110">
              <a:spcBef>
                <a:spcPts val="1000"/>
              </a:spcBef>
              <a:spcAft>
                <a:spcPts val="600"/>
              </a:spcAft>
            </a:pPr>
            <a:r>
              <a:rPr lang="en-US" altLang="zh-CN" sz="3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Forward: </a:t>
            </a:r>
            <a:r>
              <a:rPr lang="en-US" altLang="zh-CN" sz="3800" dirty="0">
                <a:solidFill>
                  <a:prstClr val="black"/>
                </a:solidFill>
              </a:rPr>
              <a:t>Structural Mining of Massive Text Data</a:t>
            </a:r>
            <a:endParaRPr lang="en-US" altLang="zh-CN" sz="3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815" y="1158817"/>
            <a:ext cx="10908645" cy="5421092"/>
          </a:xfrm>
        </p:spPr>
        <p:txBody>
          <a:bodyPr/>
          <a:lstStyle/>
          <a:p>
            <a:pPr defTabSz="1219110"/>
            <a:r>
              <a:rPr lang="en-US" altLang="zh-CN" sz="2400" dirty="0">
                <a:solidFill>
                  <a:prstClr val="black"/>
                </a:solidFill>
              </a:rPr>
              <a:t>From big data to big knowledge</a:t>
            </a:r>
          </a:p>
          <a:p>
            <a:pPr lvl="1" defTabSz="1219110"/>
            <a:r>
              <a:rPr lang="en-US" altLang="zh-CN" sz="2400" dirty="0">
                <a:solidFill>
                  <a:prstClr val="black"/>
                </a:solidFill>
              </a:rPr>
              <a:t>A key problem: </a:t>
            </a:r>
            <a:r>
              <a:rPr lang="en-US" altLang="zh-CN" sz="2400" b="1" dirty="0">
                <a:solidFill>
                  <a:prstClr val="black"/>
                </a:solidFill>
              </a:rPr>
              <a:t>Structural mining of massive text data</a:t>
            </a:r>
          </a:p>
          <a:p>
            <a:pPr lvl="1" defTabSz="1219110"/>
            <a:r>
              <a:rPr lang="en-US" altLang="zh-CN" sz="2400" dirty="0">
                <a:solidFill>
                  <a:prstClr val="black"/>
                </a:solidFill>
              </a:rPr>
              <a:t>Lots to be explored!!!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756304" y="2353267"/>
            <a:ext cx="11131646" cy="4385669"/>
            <a:chOff x="291275" y="2448643"/>
            <a:chExt cx="11131646" cy="4385669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0877" y="4967491"/>
              <a:ext cx="1633401" cy="1615352"/>
            </a:xfrm>
            <a:prstGeom prst="rect">
              <a:avLst/>
            </a:prstGeom>
          </p:spPr>
        </p:pic>
        <p:pic>
          <p:nvPicPr>
            <p:cNvPr id="61" name="Picture 60" descr="news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22" y="3195021"/>
              <a:ext cx="1741746" cy="1618106"/>
            </a:xfrm>
            <a:prstGeom prst="rect">
              <a:avLst/>
            </a:prstGeom>
          </p:spPr>
        </p:pic>
        <p:grpSp>
          <p:nvGrpSpPr>
            <p:cNvPr id="62" name="Group 61"/>
            <p:cNvGrpSpPr/>
            <p:nvPr/>
          </p:nvGrpSpPr>
          <p:grpSpPr>
            <a:xfrm>
              <a:off x="3380592" y="4760246"/>
              <a:ext cx="1876196" cy="1640321"/>
              <a:chOff x="3687430" y="5942152"/>
              <a:chExt cx="1495460" cy="1876306"/>
            </a:xfrm>
          </p:grpSpPr>
          <p:pic>
            <p:nvPicPr>
              <p:cNvPr id="84" name="Picture 83" descr="yiokg7riE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1564" y="7111209"/>
                <a:ext cx="170580" cy="378464"/>
              </a:xfrm>
              <a:prstGeom prst="rect">
                <a:avLst/>
              </a:prstGeom>
            </p:spPr>
          </p:pic>
          <p:pic>
            <p:nvPicPr>
              <p:cNvPr id="85" name="Picture 84" descr="yiokg7riE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3223" y="6432009"/>
                <a:ext cx="170580" cy="378464"/>
              </a:xfrm>
              <a:prstGeom prst="rect">
                <a:avLst/>
              </a:prstGeom>
            </p:spPr>
          </p:pic>
          <p:pic>
            <p:nvPicPr>
              <p:cNvPr id="86" name="Picture 85" descr="yiokg7riE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0785" y="5942152"/>
                <a:ext cx="170580" cy="378464"/>
              </a:xfrm>
              <a:prstGeom prst="rect">
                <a:avLst/>
              </a:prstGeom>
            </p:spPr>
          </p:pic>
          <p:pic>
            <p:nvPicPr>
              <p:cNvPr id="87" name="Picture 86" descr="download (2).jpe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7430" y="6135195"/>
                <a:ext cx="316057" cy="406716"/>
              </a:xfrm>
              <a:prstGeom prst="rect">
                <a:avLst/>
              </a:prstGeom>
            </p:spPr>
          </p:pic>
          <p:pic>
            <p:nvPicPr>
              <p:cNvPr id="88" name="Picture 87" descr="download (2).jpe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6833" y="6526843"/>
                <a:ext cx="316057" cy="406716"/>
              </a:xfrm>
              <a:prstGeom prst="rect">
                <a:avLst/>
              </a:prstGeom>
            </p:spPr>
          </p:pic>
          <p:pic>
            <p:nvPicPr>
              <p:cNvPr id="89" name="Picture 88" descr="download (2).jpe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7430" y="7411742"/>
                <a:ext cx="316057" cy="406716"/>
              </a:xfrm>
              <a:prstGeom prst="rect">
                <a:avLst/>
              </a:prstGeom>
            </p:spPr>
          </p:pic>
          <p:pic>
            <p:nvPicPr>
              <p:cNvPr id="90" name="Picture 89" descr="download (2).jpe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8804" y="7082957"/>
                <a:ext cx="316057" cy="406716"/>
              </a:xfrm>
              <a:prstGeom prst="rect">
                <a:avLst/>
              </a:prstGeom>
            </p:spPr>
          </p:pic>
          <p:pic>
            <p:nvPicPr>
              <p:cNvPr id="91" name="Picture 90" descr="yiokg7riE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8224" y="6704493"/>
                <a:ext cx="170580" cy="378464"/>
              </a:xfrm>
              <a:prstGeom prst="rect">
                <a:avLst/>
              </a:prstGeom>
            </p:spPr>
          </p:pic>
          <p:pic>
            <p:nvPicPr>
              <p:cNvPr id="92" name="Picture 91" descr="ie_Clipart_Free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64682" y="5980169"/>
                <a:ext cx="351123" cy="451840"/>
              </a:xfrm>
              <a:prstGeom prst="rect">
                <a:avLst/>
              </a:prstGeom>
            </p:spPr>
          </p:pic>
          <p:pic>
            <p:nvPicPr>
              <p:cNvPr id="93" name="Picture 92" descr="co_Clipart_Free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20887" y="7366618"/>
                <a:ext cx="351123" cy="451840"/>
              </a:xfrm>
              <a:prstGeom prst="rect">
                <a:avLst/>
              </a:prstGeom>
            </p:spPr>
          </p:pic>
          <p:pic>
            <p:nvPicPr>
              <p:cNvPr id="94" name="Picture 93" descr="fr_Clipart_Free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750442" y="6816397"/>
                <a:ext cx="351123" cy="451840"/>
              </a:xfrm>
              <a:prstGeom prst="rect">
                <a:avLst/>
              </a:prstGeom>
            </p:spPr>
          </p:pic>
        </p:grpSp>
        <p:pic>
          <p:nvPicPr>
            <p:cNvPr id="63" name="Picture 62" descr="spider_web_diagram.g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817" y="2728664"/>
              <a:ext cx="2330671" cy="2220520"/>
            </a:xfrm>
            <a:prstGeom prst="rect">
              <a:avLst/>
            </a:prstGeom>
          </p:spPr>
        </p:pic>
        <p:sp>
          <p:nvSpPr>
            <p:cNvPr id="64" name="Right Arrow 63"/>
            <p:cNvSpPr/>
            <p:nvPr/>
          </p:nvSpPr>
          <p:spPr>
            <a:xfrm rot="20352864">
              <a:off x="2489060" y="3334094"/>
              <a:ext cx="608467" cy="48578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5" name="Right Arrow 64"/>
            <p:cNvSpPr/>
            <p:nvPr/>
          </p:nvSpPr>
          <p:spPr>
            <a:xfrm rot="1167124">
              <a:off x="5954856" y="3470527"/>
              <a:ext cx="525113" cy="48578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6" name="Right Arrow 65"/>
            <p:cNvSpPr/>
            <p:nvPr/>
          </p:nvSpPr>
          <p:spPr>
            <a:xfrm rot="1117103">
              <a:off x="9034460" y="3634915"/>
              <a:ext cx="525113" cy="48578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7" name="Right Arrow 66"/>
            <p:cNvSpPr/>
            <p:nvPr/>
          </p:nvSpPr>
          <p:spPr>
            <a:xfrm rot="1167124">
              <a:off x="2522017" y="5176756"/>
              <a:ext cx="525113" cy="48578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47126" y="2569793"/>
              <a:ext cx="2076396" cy="1021178"/>
            </a:xfrm>
            <a:prstGeom prst="rect">
              <a:avLst/>
            </a:prstGeom>
          </p:spPr>
        </p:pic>
        <p:sp>
          <p:nvSpPr>
            <p:cNvPr id="69" name="Right Arrow 68"/>
            <p:cNvSpPr/>
            <p:nvPr/>
          </p:nvSpPr>
          <p:spPr>
            <a:xfrm rot="20352864">
              <a:off x="5936881" y="4914560"/>
              <a:ext cx="608467" cy="48578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0" name="Right Arrow 69"/>
            <p:cNvSpPr/>
            <p:nvPr/>
          </p:nvSpPr>
          <p:spPr>
            <a:xfrm>
              <a:off x="2696529" y="4234465"/>
              <a:ext cx="3577590" cy="26378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1" name="Curved Left Arrow 70"/>
            <p:cNvSpPr/>
            <p:nvPr/>
          </p:nvSpPr>
          <p:spPr>
            <a:xfrm>
              <a:off x="4469364" y="3754227"/>
              <a:ext cx="436622" cy="1148527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Curved Left Arrow 71"/>
            <p:cNvSpPr/>
            <p:nvPr/>
          </p:nvSpPr>
          <p:spPr>
            <a:xfrm rot="10800000">
              <a:off x="3681018" y="3727041"/>
              <a:ext cx="436622" cy="1148527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700188" y="2448643"/>
              <a:ext cx="2137410" cy="3847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</a:rPr>
                <a:t>Heterog</a:t>
              </a:r>
              <a:r>
                <a:rPr lang="en-US" dirty="0">
                  <a:solidFill>
                    <a:srgbClr val="000000"/>
                  </a:solidFill>
                </a:rPr>
                <a:t>. networks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868080" y="3472428"/>
              <a:ext cx="947321" cy="3847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Phrases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425792" y="6449591"/>
              <a:ext cx="1655058" cy="3847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Typed entities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56493" y="2810300"/>
              <a:ext cx="1521698" cy="3847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Text Corpus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9875689" y="5515336"/>
              <a:ext cx="1547232" cy="3847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Knowledge </a:t>
              </a: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75689" y="3353658"/>
              <a:ext cx="1336134" cy="2025399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4326" y="5173461"/>
              <a:ext cx="1613241" cy="1479623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91275" y="6134981"/>
              <a:ext cx="1299732" cy="3847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General KB</a:t>
              </a:r>
            </a:p>
          </p:txBody>
        </p:sp>
        <p:sp>
          <p:nvSpPr>
            <p:cNvPr id="81" name="Plus 80"/>
            <p:cNvSpPr/>
            <p:nvPr/>
          </p:nvSpPr>
          <p:spPr>
            <a:xfrm>
              <a:off x="1087983" y="4756120"/>
              <a:ext cx="458718" cy="506367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500817" y="6387764"/>
              <a:ext cx="2799852" cy="3847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Multi-dimensional Cubes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3" name="Right Arrow 82"/>
            <p:cNvSpPr/>
            <p:nvPr/>
          </p:nvSpPr>
          <p:spPr>
            <a:xfrm rot="19741956">
              <a:off x="9080106" y="4848218"/>
              <a:ext cx="525113" cy="48578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0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252919" y="1"/>
            <a:ext cx="12715318" cy="781234"/>
          </a:xfrm>
        </p:spPr>
        <p:txBody>
          <a:bodyPr>
            <a:no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Our Journey: From Big Data to Big Structures &amp;  Knowledge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5" descr="400000000000000425658_s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86" y="1192860"/>
            <a:ext cx="3830637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28586" y="6001853"/>
            <a:ext cx="2064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Han, </a:t>
            </a:r>
            <a:r>
              <a:rPr kumimoji="0" lang="en-US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Kamber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and Pei,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Data Mining, 3</a:t>
            </a:r>
            <a:r>
              <a:rPr kumimoji="0" lang="en-US" alt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rd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ed. 2011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410698" y="6008500"/>
            <a:ext cx="287128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Yu, Han and </a:t>
            </a:r>
            <a:r>
              <a:rPr kumimoji="0" lang="en-US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Faloutsos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(eds.),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Link Mining, 2010</a:t>
            </a:r>
          </a:p>
        </p:txBody>
      </p:sp>
      <p:pic>
        <p:nvPicPr>
          <p:cNvPr id="8" name="Picture 4" descr="Qffs+v35lepaAeR+qxabMvHDGqgOgenLndCVzrlARwEWpHhR6RGsItPntzOfxnFKDYQOyQWVSkA=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9399" y="1164070"/>
            <a:ext cx="3683000" cy="4795838"/>
          </a:xfrm>
          <a:noFill/>
        </p:spPr>
      </p:pic>
      <p:pic>
        <p:nvPicPr>
          <p:cNvPr id="9" name="Picture 2" descr="http://ecx.images-amazon.com/images/I/51yciwx6LnL._SS5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r="9631"/>
          <a:stretch>
            <a:fillRect/>
          </a:stretch>
        </p:blipFill>
        <p:spPr bwMode="auto">
          <a:xfrm>
            <a:off x="4270443" y="1173357"/>
            <a:ext cx="3880511" cy="481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ecx.images-amazon.com/images/I/41n5TO0Wek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953" y="1164070"/>
            <a:ext cx="3910519" cy="48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8723898" y="5984344"/>
            <a:ext cx="3155476" cy="7386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Wang and Han,  Mining Latent Entity Structures, 2015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C. Wang: SIGKDD’15 Dissertation Award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617517" y="5984344"/>
            <a:ext cx="3477300" cy="7386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Sun and Han,  Mining Heterogeneous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Information Networks, 2012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Y. Sun: SIGKDD’13 Dissertation Award</a:t>
            </a:r>
          </a:p>
        </p:txBody>
      </p:sp>
      <p:pic>
        <p:nvPicPr>
          <p:cNvPr id="1026" name="Picture 2" descr="https://images-na.ssl-images-amazon.com/images/I/71-RV07tw6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7443">
            <a:off x="7598075" y="1546161"/>
            <a:ext cx="3861244" cy="476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0755">
            <a:off x="881073" y="1454999"/>
            <a:ext cx="3868531" cy="4764024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70875358-3AA6-4161-AB19-EF713C83B6FE}"/>
              </a:ext>
            </a:extLst>
          </p:cNvPr>
          <p:cNvSpPr txBox="1">
            <a:spLocks noChangeArrowheads="1"/>
          </p:cNvSpPr>
          <p:nvPr/>
        </p:nvSpPr>
        <p:spPr bwMode="auto">
          <a:xfrm rot="19956139">
            <a:off x="1777056" y="5048885"/>
            <a:ext cx="3270286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dirty="0">
                <a:solidFill>
                  <a:srgbClr val="FF0000"/>
                </a:solidFill>
              </a:rPr>
              <a:t>Xiang Ren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: SIGKDD’18 Dissertation Award</a:t>
            </a:r>
          </a:p>
        </p:txBody>
      </p:sp>
      <p:pic>
        <p:nvPicPr>
          <p:cNvPr id="3" name="Picture 2" descr="https://images-na.ssl-images-amazon.com/images/I/41FT321AIOL._SX403_BO1,204,203,200_.jpg">
            <a:extLst>
              <a:ext uri="{FF2B5EF4-FFF2-40B4-BE49-F238E27FC236}">
                <a16:creationId xmlns:a16="http://schemas.microsoft.com/office/drawing/2014/main" id="{69B843DD-DE25-45AC-B443-0E505390D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989" y="-20758"/>
            <a:ext cx="38576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56B4DFFB-CC75-4458-8254-4D1DA9CD9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0988" y="3694099"/>
            <a:ext cx="3852455" cy="292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C. Zhang: SIGKDD’19 Dissertation Award Runner-Up</a:t>
            </a:r>
          </a:p>
        </p:txBody>
      </p:sp>
    </p:spTree>
    <p:extLst>
      <p:ext uri="{BB962C8B-B14F-4D97-AF65-F5344CB8AC3E}">
        <p14:creationId xmlns:p14="http://schemas.microsoft.com/office/powerpoint/2010/main" val="266918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06338" y="298627"/>
            <a:ext cx="12383911" cy="6016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References</a:t>
            </a:r>
            <a:endParaRPr lang="en-US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99622" y="1182713"/>
            <a:ext cx="11161335" cy="5526431"/>
          </a:xfrm>
        </p:spPr>
        <p:txBody>
          <a:bodyPr/>
          <a:lstStyle/>
          <a:p>
            <a:r>
              <a:rPr lang="en-US" altLang="zh-CN" sz="2000" dirty="0">
                <a:ea typeface="Corbel" charset="0"/>
                <a:cs typeface="Corbel" charset="0"/>
              </a:rPr>
              <a:t>M. Jiang, J. Shang,</a:t>
            </a:r>
            <a:r>
              <a:rPr lang="zh-CN" altLang="en-US" sz="2000" dirty="0"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ea typeface="Corbel" charset="0"/>
                <a:cs typeface="Corbel" charset="0"/>
              </a:rPr>
              <a:t>X.</a:t>
            </a:r>
            <a:r>
              <a:rPr lang="zh-CN" altLang="en-US" sz="2000" dirty="0"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ea typeface="Corbel" charset="0"/>
                <a:cs typeface="Corbel" charset="0"/>
              </a:rPr>
              <a:t>Ren,</a:t>
            </a:r>
            <a:r>
              <a:rPr lang="zh-CN" altLang="en-US" sz="2000" dirty="0"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ea typeface="Corbel" charset="0"/>
                <a:cs typeface="Corbel" charset="0"/>
              </a:rPr>
              <a:t>T.</a:t>
            </a:r>
            <a:r>
              <a:rPr lang="zh-CN" altLang="en-US" sz="2000" dirty="0"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ea typeface="Corbel" charset="0"/>
                <a:cs typeface="Corbel" charset="0"/>
              </a:rPr>
              <a:t>Cassidy,</a:t>
            </a:r>
            <a:r>
              <a:rPr lang="zh-CN" altLang="en-US" sz="2000" dirty="0"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ea typeface="Corbel" charset="0"/>
                <a:cs typeface="Corbel" charset="0"/>
              </a:rPr>
              <a:t>L.</a:t>
            </a:r>
            <a:r>
              <a:rPr lang="zh-CN" altLang="en-US" sz="2000" dirty="0"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ea typeface="Corbel" charset="0"/>
                <a:cs typeface="Corbel" charset="0"/>
              </a:rPr>
              <a:t>Kaplan,</a:t>
            </a:r>
            <a:r>
              <a:rPr lang="zh-CN" altLang="en-US" sz="2000" dirty="0"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ea typeface="Corbel" charset="0"/>
                <a:cs typeface="Corbel" charset="0"/>
              </a:rPr>
              <a:t>T.</a:t>
            </a:r>
            <a:r>
              <a:rPr lang="zh-CN" altLang="en-US" sz="2000" dirty="0">
                <a:ea typeface="Corbel" charset="0"/>
                <a:cs typeface="Corbel" charset="0"/>
              </a:rPr>
              <a:t> </a:t>
            </a:r>
            <a:r>
              <a:rPr lang="en-US" altLang="zh-CN" sz="2000" dirty="0" err="1">
                <a:ea typeface="Corbel" charset="0"/>
                <a:cs typeface="Corbel" charset="0"/>
              </a:rPr>
              <a:t>Hanratty</a:t>
            </a:r>
            <a:r>
              <a:rPr lang="en-US" altLang="zh-CN" sz="2000" dirty="0">
                <a:ea typeface="Corbel" charset="0"/>
                <a:cs typeface="Corbel" charset="0"/>
              </a:rPr>
              <a:t> and</a:t>
            </a:r>
            <a:r>
              <a:rPr lang="zh-CN" altLang="en-US" sz="2000" dirty="0"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ea typeface="Corbel" charset="0"/>
                <a:cs typeface="Corbel" charset="0"/>
              </a:rPr>
              <a:t>J.</a:t>
            </a:r>
            <a:r>
              <a:rPr lang="zh-CN" altLang="en-US" sz="2000" dirty="0"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ea typeface="Corbel" charset="0"/>
                <a:cs typeface="Corbel" charset="0"/>
              </a:rPr>
              <a:t>Han, </a:t>
            </a:r>
            <a:r>
              <a:rPr lang="zh-CN" altLang="en-US" sz="2000" dirty="0">
                <a:ea typeface="Corbel" charset="0"/>
                <a:cs typeface="Corbel" charset="0"/>
              </a:rPr>
              <a:t> </a:t>
            </a:r>
            <a:r>
              <a:rPr lang="en-US" altLang="zh-CN" sz="2000" dirty="0">
                <a:ea typeface="Corbel" charset="0"/>
                <a:cs typeface="Corbel" charset="0"/>
              </a:rPr>
              <a:t>“</a:t>
            </a:r>
            <a:r>
              <a:rPr lang="en-US" sz="2000" dirty="0" err="1"/>
              <a:t>MetaPAD</a:t>
            </a:r>
            <a:r>
              <a:rPr lang="en-US" sz="2000" dirty="0"/>
              <a:t>: Meta Pattern-driven Attribute Discovery from Massive Text Corpora”, </a:t>
            </a:r>
            <a:r>
              <a:rPr lang="en-US" sz="2000" b="1" dirty="0"/>
              <a:t>KDD’</a:t>
            </a:r>
            <a:r>
              <a:rPr lang="en-US" altLang="zh-CN" sz="2000" b="1" dirty="0">
                <a:ea typeface="Corbel" charset="0"/>
                <a:cs typeface="Corbel" charset="0"/>
              </a:rPr>
              <a:t>17</a:t>
            </a:r>
          </a:p>
          <a:p>
            <a:r>
              <a:rPr lang="en-US" sz="2000" dirty="0"/>
              <a:t>Q. Li, M. Jiang, X. Zhang, M. Qu, T. </a:t>
            </a:r>
            <a:r>
              <a:rPr lang="en-US" sz="2000" dirty="0" err="1"/>
              <a:t>Hanratty</a:t>
            </a:r>
            <a:r>
              <a:rPr lang="en-US" sz="2000" dirty="0"/>
              <a:t>, J. Gao and J. Han, “</a:t>
            </a:r>
            <a:r>
              <a:rPr lang="en-US" sz="2000" dirty="0" err="1"/>
              <a:t>TruePIE</a:t>
            </a:r>
            <a:r>
              <a:rPr lang="en-US" sz="2000" dirty="0"/>
              <a:t>: Discovering Reliable Patterns in Pattern-Based Information Extraction”, </a:t>
            </a:r>
            <a:r>
              <a:rPr lang="en-US" sz="2000" b="1" dirty="0"/>
              <a:t>KDD’18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/>
              <a:t>J. Liu, J. Shang, J. Han, </a:t>
            </a:r>
            <a:r>
              <a:rPr lang="en-US" sz="2000" b="1" dirty="0"/>
              <a:t>Phrase Mining from Massive Text and Its Applications</a:t>
            </a:r>
            <a:r>
              <a:rPr lang="en-US" sz="2000" dirty="0"/>
              <a:t>, M. &amp; Claypool, </a:t>
            </a:r>
            <a:r>
              <a:rPr lang="en-US" sz="2000" b="1" dirty="0"/>
              <a:t>2017</a:t>
            </a:r>
          </a:p>
          <a:p>
            <a:r>
              <a:rPr lang="en-US" sz="2000" dirty="0"/>
              <a:t>Y. Meng, J. Huang, G. Wang, C. Zhang, H. Zhuang, L. Kaplan and J. Han, "Spherical Text Embedding", </a:t>
            </a:r>
            <a:r>
              <a:rPr lang="en-US" sz="2000" b="1" dirty="0"/>
              <a:t>NeurIPS’19</a:t>
            </a:r>
          </a:p>
          <a:p>
            <a:r>
              <a:rPr lang="en-US" sz="2000" dirty="0"/>
              <a:t>Y. Meng, J. Shen, C. Zhang and J. Han, "Weakly-Supervised Neural Text Classification", </a:t>
            </a:r>
            <a:r>
              <a:rPr lang="en-US" sz="2000" b="1" dirty="0"/>
              <a:t>CIKM’18</a:t>
            </a:r>
          </a:p>
          <a:p>
            <a:r>
              <a:rPr lang="en-US" sz="2000" dirty="0">
                <a:solidFill>
                  <a:srgbClr val="000000"/>
                </a:solidFill>
              </a:rPr>
              <a:t>X. Ren, A. El-</a:t>
            </a:r>
            <a:r>
              <a:rPr lang="en-US" sz="2000" dirty="0" err="1">
                <a:solidFill>
                  <a:srgbClr val="000000"/>
                </a:solidFill>
              </a:rPr>
              <a:t>Kishky</a:t>
            </a:r>
            <a:r>
              <a:rPr lang="en-US" sz="2000" dirty="0">
                <a:solidFill>
                  <a:srgbClr val="000000"/>
                </a:solidFill>
              </a:rPr>
              <a:t>, C. Wang, F. Tao, C. R. Voss, H. Ji and J. Han, “</a:t>
            </a:r>
            <a:r>
              <a:rPr lang="en-US" sz="2000" dirty="0" err="1">
                <a:solidFill>
                  <a:srgbClr val="000000"/>
                </a:solidFill>
              </a:rPr>
              <a:t>ClusType</a:t>
            </a:r>
            <a:r>
              <a:rPr lang="en-US" sz="2000" dirty="0">
                <a:solidFill>
                  <a:srgbClr val="000000"/>
                </a:solidFill>
              </a:rPr>
              <a:t>: Effective Entity Recognition and Typing by Relation Phrase-Based Clustering”, </a:t>
            </a:r>
            <a:r>
              <a:rPr lang="en-US" sz="2000" b="1" dirty="0">
                <a:solidFill>
                  <a:srgbClr val="000000"/>
                </a:solidFill>
              </a:rPr>
              <a:t>KDD’15</a:t>
            </a:r>
          </a:p>
          <a:p>
            <a:r>
              <a:rPr lang="en-US" sz="2000" dirty="0"/>
              <a:t>X. Ren and J. Han, </a:t>
            </a:r>
            <a:r>
              <a:rPr lang="en-US" sz="2000" b="1" dirty="0"/>
              <a:t>Mining Structures of Factual Knowledge from Text: An Effort-Light Approach</a:t>
            </a:r>
            <a:r>
              <a:rPr lang="en-US" sz="2000" dirty="0"/>
              <a:t>, Morgan &amp; Claypool, </a:t>
            </a:r>
            <a:r>
              <a:rPr lang="en-US" sz="2000" b="1" dirty="0"/>
              <a:t>2018</a:t>
            </a:r>
            <a:r>
              <a:rPr lang="en-US" sz="2000" dirty="0"/>
              <a:t>  </a:t>
            </a:r>
          </a:p>
          <a:p>
            <a:r>
              <a:rPr lang="en-US" sz="2000" dirty="0"/>
              <a:t>F. Tao, C. Zhang, X. Chen, M. Jiang, T. </a:t>
            </a:r>
            <a:r>
              <a:rPr lang="en-US" sz="2000" dirty="0" err="1"/>
              <a:t>Hanratty</a:t>
            </a:r>
            <a:r>
              <a:rPr lang="en-US" sz="2000" dirty="0"/>
              <a:t>, L. Kaplan, J. Han, “Doc2Cube: Automated Document Allocation to Text Cube via Dimension-Aware Joint Embedding”, </a:t>
            </a:r>
            <a:r>
              <a:rPr lang="en-US" sz="2000" b="1" dirty="0"/>
              <a:t>ICDM’18</a:t>
            </a:r>
          </a:p>
          <a:p>
            <a:r>
              <a:rPr lang="en-US" sz="2000" dirty="0"/>
              <a:t>C. Zhang, F. Tao, X. Chen, J. Shen, M. Jiang, B. Sadler, M. </a:t>
            </a:r>
            <a:r>
              <a:rPr lang="en-US" sz="2000" dirty="0" err="1"/>
              <a:t>Vanni</a:t>
            </a:r>
            <a:r>
              <a:rPr lang="en-US" sz="2000" dirty="0"/>
              <a:t> and J. Han, “</a:t>
            </a:r>
            <a:r>
              <a:rPr lang="en-US" sz="2000" dirty="0" err="1"/>
              <a:t>TaxoGen</a:t>
            </a:r>
            <a:r>
              <a:rPr lang="en-US" sz="2000" dirty="0"/>
              <a:t>: Constructing Topical Concept Taxonomy by Adaptive Term Embedding and Clustering”, </a:t>
            </a:r>
            <a:r>
              <a:rPr lang="en-US" sz="2000" b="1" dirty="0"/>
              <a:t>KDD’18 </a:t>
            </a:r>
            <a:r>
              <a:rPr lang="en-US" sz="2000" dirty="0"/>
              <a:t> 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8893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582"/>
            <a:ext cx="12192000" cy="73890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kumimoji="1"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Power of 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elvetica" charset="0"/>
                <a:cs typeface="Helvetica" charset="0"/>
              </a:rPr>
              <a:t>Text</a:t>
            </a:r>
            <a:r>
              <a:rPr lang="zh-CN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elvetica" charset="0"/>
                <a:cs typeface="Helvetica" charset="0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elvetica" charset="0"/>
                <a:cs typeface="Helvetica" charset="0"/>
              </a:rPr>
              <a:t>Cube: Multi-Dimensional Text Analysis</a:t>
            </a:r>
            <a:endParaRPr lang="en-US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255984" y="1005121"/>
            <a:ext cx="2630007" cy="2119542"/>
            <a:chOff x="3200400" y="4495800"/>
            <a:chExt cx="2721202" cy="2347218"/>
          </a:xfrm>
        </p:grpSpPr>
        <p:grpSp>
          <p:nvGrpSpPr>
            <p:cNvPr id="5" name="Group 4"/>
            <p:cNvGrpSpPr/>
            <p:nvPr/>
          </p:nvGrpSpPr>
          <p:grpSpPr>
            <a:xfrm>
              <a:off x="3200400" y="4495800"/>
              <a:ext cx="2449880" cy="2347218"/>
              <a:chOff x="1923291" y="3708948"/>
              <a:chExt cx="3798268" cy="3229519"/>
            </a:xfrm>
          </p:grpSpPr>
          <p:pic>
            <p:nvPicPr>
              <p:cNvPr id="7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7873" y="5078940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1336" y="5314389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8435" y="5576169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7749" y="5314389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9614" y="5576170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9107" y="6015494"/>
                <a:ext cx="674733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3036" y="5576170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4901" y="5837951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9710" y="6263734"/>
                <a:ext cx="674733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1664" y="4564188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5127" y="4799637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5587" y="5091610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1540" y="4799637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405" y="5061418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8214" y="5487201"/>
                <a:ext cx="674733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6827" y="5061418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8692" y="5323199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3501" y="5748982"/>
                <a:ext cx="674733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0070" y="3947270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0395" y="4183201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5148" y="4436860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7750" y="4268960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405" y="4525024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3086" y="4770531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8692" y="4786805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4" descr="cube, line, logo, quadrate, shape, squar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8373" y="5032312"/>
                <a:ext cx="674732" cy="674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文本框 53"/>
              <p:cNvSpPr txBox="1"/>
              <p:nvPr/>
            </p:nvSpPr>
            <p:spPr>
              <a:xfrm>
                <a:off x="2503112" y="3952946"/>
                <a:ext cx="916823" cy="3493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accent6">
                        <a:lumMod val="75000"/>
                      </a:schemeClr>
                    </a:solidFill>
                  </a:rPr>
                  <a:t>London</a:t>
                </a:r>
              </a:p>
            </p:txBody>
          </p:sp>
          <p:sp>
            <p:nvSpPr>
              <p:cNvPr id="34" name="文本框 76"/>
              <p:cNvSpPr txBox="1"/>
              <p:nvPr/>
            </p:nvSpPr>
            <p:spPr>
              <a:xfrm>
                <a:off x="3079678" y="3708948"/>
                <a:ext cx="916823" cy="359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accent6">
                        <a:lumMod val="75000"/>
                      </a:schemeClr>
                    </a:solidFill>
                  </a:rPr>
                  <a:t>Rio</a:t>
                </a:r>
              </a:p>
            </p:txBody>
          </p:sp>
          <p:sp>
            <p:nvSpPr>
              <p:cNvPr id="35" name="文本框 77"/>
              <p:cNvSpPr txBox="1"/>
              <p:nvPr/>
            </p:nvSpPr>
            <p:spPr>
              <a:xfrm>
                <a:off x="2043370" y="4182495"/>
                <a:ext cx="1376565" cy="386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accent6">
                        <a:lumMod val="75000"/>
                      </a:schemeClr>
                    </a:solidFill>
                  </a:rPr>
                  <a:t>Beijing</a:t>
                </a:r>
              </a:p>
            </p:txBody>
          </p:sp>
          <p:sp>
            <p:nvSpPr>
              <p:cNvPr id="36" name="文本框 78"/>
              <p:cNvSpPr txBox="1"/>
              <p:nvPr/>
            </p:nvSpPr>
            <p:spPr>
              <a:xfrm>
                <a:off x="1923291" y="4628887"/>
                <a:ext cx="916823" cy="359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accent1">
                        <a:lumMod val="75000"/>
                      </a:schemeClr>
                    </a:solidFill>
                  </a:rPr>
                  <a:t>Soccer</a:t>
                </a:r>
              </a:p>
            </p:txBody>
          </p:sp>
          <p:sp>
            <p:nvSpPr>
              <p:cNvPr id="37" name="文本框 79"/>
              <p:cNvSpPr txBox="1"/>
              <p:nvPr/>
            </p:nvSpPr>
            <p:spPr>
              <a:xfrm>
                <a:off x="1944591" y="5199757"/>
                <a:ext cx="1231622" cy="359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accent1">
                        <a:lumMod val="75000"/>
                      </a:schemeClr>
                    </a:solidFill>
                  </a:rPr>
                  <a:t>Basketball</a:t>
                </a:r>
              </a:p>
            </p:txBody>
          </p:sp>
          <p:sp>
            <p:nvSpPr>
              <p:cNvPr id="38" name="文本框 80"/>
              <p:cNvSpPr txBox="1"/>
              <p:nvPr/>
            </p:nvSpPr>
            <p:spPr>
              <a:xfrm>
                <a:off x="1944591" y="5715414"/>
                <a:ext cx="1210710" cy="359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accent1">
                        <a:lumMod val="75000"/>
                      </a:schemeClr>
                    </a:solidFill>
                  </a:rPr>
                  <a:t>Volleyball</a:t>
                </a:r>
              </a:p>
            </p:txBody>
          </p:sp>
        </p:grpSp>
        <p:pic>
          <p:nvPicPr>
            <p:cNvPr id="6" name="Picture 5" descr="cube, line, logo, quadrate, shape, square icon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4953000"/>
              <a:ext cx="435202" cy="490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ectangle 38"/>
          <p:cNvSpPr/>
          <p:nvPr/>
        </p:nvSpPr>
        <p:spPr>
          <a:xfrm>
            <a:off x="3981577" y="3173253"/>
            <a:ext cx="1756130" cy="16312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Slice</a:t>
            </a:r>
          </a:p>
          <a:p>
            <a:pPr algn="ctr"/>
            <a:r>
              <a:rPr lang="en-US" altLang="zh-CN" sz="200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Roll-up</a:t>
            </a:r>
          </a:p>
          <a:p>
            <a:pPr algn="ctr"/>
            <a:r>
              <a:rPr lang="en-US" altLang="zh-CN" sz="200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Drill-down</a:t>
            </a:r>
          </a:p>
          <a:p>
            <a:pPr algn="ctr"/>
            <a:r>
              <a:rPr lang="en-US" altLang="zh-CN" sz="200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Dice</a:t>
            </a:r>
          </a:p>
          <a:p>
            <a:pPr algn="ctr"/>
            <a:r>
              <a:rPr lang="en-US" altLang="zh-CN" sz="200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40" name="Picture 39" descr="Screen Shot 2013-03-18 at 9.55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66" y="2953348"/>
            <a:ext cx="1902637" cy="2024447"/>
          </a:xfrm>
          <a:prstGeom prst="rect">
            <a:avLst/>
          </a:prstGeom>
        </p:spPr>
      </p:pic>
      <p:sp>
        <p:nvSpPr>
          <p:cNvPr id="41" name="Right Arrow 40"/>
          <p:cNvSpPr/>
          <p:nvPr/>
        </p:nvSpPr>
        <p:spPr>
          <a:xfrm>
            <a:off x="5827330" y="3885195"/>
            <a:ext cx="540466" cy="3782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Screen Shot 2013-02-19 at 9.35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63" y="2696136"/>
            <a:ext cx="2039748" cy="982170"/>
          </a:xfrm>
          <a:prstGeom prst="rect">
            <a:avLst/>
          </a:prstGeom>
        </p:spPr>
      </p:pic>
      <p:pic>
        <p:nvPicPr>
          <p:cNvPr id="43" name="Picture 42" descr="Screen Shot 2013-03-18 at 10.43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71" y="3802365"/>
            <a:ext cx="2075691" cy="877790"/>
          </a:xfrm>
          <a:prstGeom prst="rect">
            <a:avLst/>
          </a:prstGeom>
        </p:spPr>
      </p:pic>
      <p:pic>
        <p:nvPicPr>
          <p:cNvPr id="44" name="Picture 43" descr="Screen Shot 2013-03-18 at 10.01.1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471" y="3006992"/>
            <a:ext cx="2121537" cy="662293"/>
          </a:xfrm>
          <a:prstGeom prst="rect">
            <a:avLst/>
          </a:prstGeom>
        </p:spPr>
      </p:pic>
      <p:pic>
        <p:nvPicPr>
          <p:cNvPr id="45" name="Picture 44" descr="Screen Shot 2013-03-18 at 10.46.40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93" y="3737393"/>
            <a:ext cx="2055495" cy="9800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406" y="5038584"/>
            <a:ext cx="3486603" cy="1714723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>
            <a:off x="5865405" y="5771164"/>
            <a:ext cx="540466" cy="3782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4. Single Dimension Distribution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350" y="4687474"/>
            <a:ext cx="3282991" cy="212635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50985" y="3827115"/>
            <a:ext cx="157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Cube</a:t>
            </a:r>
            <a:r>
              <a:rPr lang="zh-CN" altLang="en-US" sz="16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1600" dirty="0">
                <a:latin typeface="Helvetica Light" charset="0"/>
                <a:ea typeface="Helvetica Light" charset="0"/>
                <a:cs typeface="Helvetica Light" charset="0"/>
              </a:rPr>
              <a:t>Structure</a:t>
            </a:r>
            <a:endParaRPr lang="en-US" sz="16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1558" y="5514189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Text</a:t>
            </a:r>
            <a:r>
              <a:rPr lang="zh-CN" altLang="en-US" sz="16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1600" dirty="0">
                <a:latin typeface="Helvetica Light" charset="0"/>
                <a:ea typeface="Helvetica Light" charset="0"/>
                <a:cs typeface="Helvetica Light" charset="0"/>
              </a:rPr>
              <a:t>Data</a:t>
            </a:r>
            <a:endParaRPr lang="en-US" sz="16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712594" y="3873281"/>
            <a:ext cx="10083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Textual Analysis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452969" y="5414794"/>
            <a:ext cx="115718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Structural Analysis</a:t>
            </a:r>
          </a:p>
        </p:txBody>
      </p:sp>
      <p:sp>
        <p:nvSpPr>
          <p:cNvPr id="53" name="Content Placeholder 2"/>
          <p:cNvSpPr txBox="1">
            <a:spLocks/>
          </p:cNvSpPr>
          <p:nvPr/>
        </p:nvSpPr>
        <p:spPr>
          <a:xfrm>
            <a:off x="623379" y="1128411"/>
            <a:ext cx="8624319" cy="1429793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From </a:t>
            </a:r>
            <a:r>
              <a:rPr lang="en-US" sz="2400" dirty="0" err="1"/>
              <a:t>TextCube</a:t>
            </a:r>
            <a:r>
              <a:rPr lang="en-US" sz="2400" dirty="0"/>
              <a:t> to </a:t>
            </a:r>
            <a:r>
              <a:rPr lang="en-US" sz="2400" dirty="0" err="1"/>
              <a:t>EventCube</a:t>
            </a:r>
            <a:r>
              <a:rPr lang="en-US" sz="2400" dirty="0"/>
              <a:t> [KDD’13 demo]</a:t>
            </a:r>
          </a:p>
          <a:p>
            <a:pPr lvl="1"/>
            <a:r>
              <a:rPr lang="en-US" sz="2400" dirty="0"/>
              <a:t>Keyword- or entity-based search or summary of documents</a:t>
            </a:r>
          </a:p>
          <a:p>
            <a:r>
              <a:rPr lang="en-US" sz="2400" dirty="0" err="1"/>
              <a:t>CASeOLAP</a:t>
            </a:r>
            <a:r>
              <a:rPr lang="zh-CN" altLang="en-US" sz="2400" dirty="0"/>
              <a:t> </a:t>
            </a:r>
            <a:r>
              <a:rPr lang="en-US" sz="2400" dirty="0"/>
              <a:t>[EngBul’16]: Comparative</a:t>
            </a:r>
            <a:r>
              <a:rPr lang="zh-CN" altLang="en-US" sz="2400" dirty="0"/>
              <a:t> </a:t>
            </a:r>
            <a:r>
              <a:rPr lang="en-US" sz="2400" dirty="0"/>
              <a:t>summary/mining </a:t>
            </a:r>
          </a:p>
        </p:txBody>
      </p:sp>
    </p:spTree>
    <p:extLst>
      <p:ext uri="{BB962C8B-B14F-4D97-AF65-F5344CB8AC3E}">
        <p14:creationId xmlns:p14="http://schemas.microsoft.com/office/powerpoint/2010/main" val="3586017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t="-3485" b="-3485"/>
          <a:stretch>
            <a:fillRect/>
          </a:stretch>
        </p:blipFill>
        <p:spPr>
          <a:xfrm>
            <a:off x="3027283" y="3444950"/>
            <a:ext cx="7650815" cy="3611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1676"/>
            <a:ext cx="12191999" cy="738909"/>
          </a:xfrm>
        </p:spPr>
        <p:txBody>
          <a:bodyPr>
            <a:normAutofit/>
          </a:bodyPr>
          <a:lstStyle/>
          <a:p>
            <a:pPr fontAlgn="base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elvetica" charset="0"/>
                <a:cs typeface="Helvetica" charset="0"/>
              </a:rPr>
              <a:t>Effectiveness of Comparative Summary on Real-World Cases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258" y="2662017"/>
            <a:ext cx="1654184" cy="9694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Mining distinct phrases: 2016 news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258" y="4889303"/>
            <a:ext cx="3011641" cy="12618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Mining Distinct relationships between 6 subcategories of </a:t>
            </a:r>
            <a:r>
              <a:rPr lang="en-US" b="1" dirty="0"/>
              <a:t>cardiovascular diseases </a:t>
            </a:r>
            <a:r>
              <a:rPr lang="en-US" dirty="0"/>
              <a:t>and </a:t>
            </a:r>
            <a:r>
              <a:rPr lang="en-US" b="1" dirty="0"/>
              <a:t>proteins</a:t>
            </a:r>
            <a:r>
              <a:rPr lang="en-US" dirty="0"/>
              <a:t>: PubMed Abstracts</a:t>
            </a:r>
          </a:p>
        </p:txBody>
      </p:sp>
      <p:pic>
        <p:nvPicPr>
          <p:cNvPr id="10" name="Picture 9" descr="ucla_rel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60" y="3953504"/>
            <a:ext cx="5070371" cy="2904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00E3F9-6871-4DD0-A9A7-C1153C8F9353}"/>
              </a:ext>
            </a:extLst>
          </p:cNvPr>
          <p:cNvSpPr txBox="1"/>
          <p:nvPr/>
        </p:nvSpPr>
        <p:spPr>
          <a:xfrm>
            <a:off x="118004" y="1143566"/>
            <a:ext cx="2254004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ea typeface="Helvetica Light" charset="0"/>
                <a:cs typeface="Helvetica Light" charset="0"/>
              </a:rPr>
              <a:t>Contrasting analysis</a:t>
            </a:r>
            <a:endParaRPr lang="en-US" altLang="zh-CN" sz="2000" dirty="0">
              <a:ea typeface="Helvetica" charset="0"/>
              <a:cs typeface="Helvetica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ea typeface="Helvetica" charset="0"/>
                <a:cs typeface="Helvetica" charset="0"/>
              </a:rPr>
              <a:t>Integrity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ea typeface="Helvetica" charset="0"/>
                <a:cs typeface="Helvetica" charset="0"/>
              </a:rPr>
              <a:t>Popularity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ea typeface="Helvetica" charset="0"/>
                <a:cs typeface="Helvetica" charset="0"/>
              </a:rPr>
              <a:t>distinctness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766" y="1166818"/>
            <a:ext cx="9333388" cy="2393277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98E82EBA-B6AA-430E-A86E-0047BCB26284}"/>
              </a:ext>
            </a:extLst>
          </p:cNvPr>
          <p:cNvSpPr/>
          <p:nvPr/>
        </p:nvSpPr>
        <p:spPr>
          <a:xfrm rot="20464021">
            <a:off x="1855301" y="2784008"/>
            <a:ext cx="552869" cy="28065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BC5F016-BB72-44BA-8F2C-0C06EE1B3E33}"/>
              </a:ext>
            </a:extLst>
          </p:cNvPr>
          <p:cNvSpPr/>
          <p:nvPr/>
        </p:nvSpPr>
        <p:spPr>
          <a:xfrm rot="20464021">
            <a:off x="2628454" y="4536813"/>
            <a:ext cx="552869" cy="280658"/>
          </a:xfrm>
          <a:prstGeom prst="rightArrow">
            <a:avLst/>
          </a:prstGeom>
          <a:solidFill>
            <a:srgbClr val="B6BE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474" y="221680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95" y="1150567"/>
            <a:ext cx="10937009" cy="5288002"/>
          </a:xfrm>
        </p:spPr>
        <p:txBody>
          <a:bodyPr/>
          <a:lstStyle/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On the Power of Multi-Dimensional Text Cubes</a:t>
            </a:r>
            <a:endParaRPr lang="en-US" sz="2400" dirty="0"/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Automated Mining of Semantic Structures from Massive Text Data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Phrase Mining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Entity/Relation Recognition and Typing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Meta Pattern-Directed Structure Discovery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Automated Construction of Multidimensional Text Cubes</a:t>
            </a:r>
          </a:p>
          <a:p>
            <a:pPr lvl="1"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Multifaceted Taxonomy Mining</a:t>
            </a:r>
          </a:p>
          <a:p>
            <a:pPr lvl="1" defTabSz="1219110"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Doc2Cube:  Constructing </a:t>
            </a:r>
            <a:r>
              <a:rPr lang="en-US" altLang="zh-CN" sz="2400" dirty="0" err="1">
                <a:solidFill>
                  <a:schemeClr val="bg1">
                    <a:lumMod val="85000"/>
                  </a:schemeClr>
                </a:solidFill>
              </a:rPr>
              <a:t>TextCube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 from Massive Documents</a:t>
            </a:r>
          </a:p>
          <a:p>
            <a:pPr lvl="1" defTabSz="1219110">
              <a:spcAft>
                <a:spcPts val="600"/>
              </a:spcAft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Quality Enhancement: Local and Global Joint Spherical Text Embedding</a:t>
            </a:r>
          </a:p>
          <a:p>
            <a:pPr defTabSz="1219110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prstClr val="black"/>
                </a:solidFill>
              </a:rPr>
              <a:t>Looking Forward</a:t>
            </a:r>
          </a:p>
        </p:txBody>
      </p:sp>
      <p:sp>
        <p:nvSpPr>
          <p:cNvPr id="5" name="Striped Right Arrow 4"/>
          <p:cNvSpPr/>
          <p:nvPr/>
        </p:nvSpPr>
        <p:spPr>
          <a:xfrm rot="9750595">
            <a:off x="9524884" y="1655694"/>
            <a:ext cx="466531" cy="513889"/>
          </a:xfrm>
          <a:prstGeom prst="striped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DB655F3E-3298-43CD-BEB6-D83140F315BB}"/>
              </a:ext>
            </a:extLst>
          </p:cNvPr>
          <p:cNvSpPr/>
          <p:nvPr/>
        </p:nvSpPr>
        <p:spPr>
          <a:xfrm rot="9750595">
            <a:off x="3453039" y="2276044"/>
            <a:ext cx="378059" cy="371037"/>
          </a:xfrm>
          <a:prstGeom prst="stripedRightArrow">
            <a:avLst/>
          </a:prstGeom>
          <a:solidFill>
            <a:srgbClr val="B6BEAE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3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61981"/>
          </a:xfrm>
        </p:spPr>
        <p:txBody>
          <a:bodyPr>
            <a:normAutofit/>
          </a:bodyPr>
          <a:lstStyle/>
          <a:p>
            <a:r>
              <a:rPr lang="en-US" altLang="en-US" sz="39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TopMine</a:t>
            </a:r>
            <a:r>
              <a:rPr lang="en-US" altLang="en-US" sz="39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Frequent Pattern Mining + Statistical Analysis </a:t>
            </a:r>
          </a:p>
        </p:txBody>
      </p:sp>
      <p:pic>
        <p:nvPicPr>
          <p:cNvPr id="33796" name="Content Placeholder 1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5"/>
          <a:stretch>
            <a:fillRect/>
          </a:stretch>
        </p:blipFill>
        <p:spPr bwMode="auto">
          <a:xfrm>
            <a:off x="304800" y="1583492"/>
            <a:ext cx="68072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ontent Placeholder 2"/>
          <p:cNvGraphicFramePr>
            <a:graphicFrameLocks/>
          </p:cNvGraphicFramePr>
          <p:nvPr/>
        </p:nvGraphicFramePr>
        <p:xfrm>
          <a:off x="406400" y="4920417"/>
          <a:ext cx="6197600" cy="1798637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19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1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[Markov blanket] [feature selection] for [support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Gill Sans Light"/>
                        </a:rPr>
                        <a:t>vector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 machines]</a:t>
                      </a:r>
                      <a:endParaRPr lang="en-US" sz="20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57" marR="91457" marT="45737" marB="4573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[knowledge discovery] using [least squares] [support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Gill Sans Light"/>
                        </a:rPr>
                        <a:t>vector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 machine] [classifiers] </a:t>
                      </a:r>
                      <a:endParaRPr lang="en-US" sz="20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57" marR="91457" marT="45737" marB="4573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…[support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Gill Sans Light"/>
                        </a:rPr>
                        <a:t>vector]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 for [machine</a:t>
                      </a:r>
                      <a:r>
                        <a:rPr lang="en-US" sz="2000" b="0" i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 learning]…</a:t>
                      </a:r>
                      <a:endParaRPr lang="en-US" sz="20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57" marR="91457" marT="45737" marB="4573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9550400" y="4280653"/>
            <a:ext cx="908051" cy="4508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22000" y="4280653"/>
            <a:ext cx="908051" cy="4508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731000" y="4951797"/>
          <a:ext cx="4953000" cy="161607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63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35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Phrase</a:t>
                      </a:r>
                    </a:p>
                  </a:txBody>
                  <a:tcPr marL="121920" marR="121920" marT="45737" marB="4573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Raw freq.</a:t>
                      </a:r>
                    </a:p>
                  </a:txBody>
                  <a:tcPr marL="121920" marR="121920" marT="45737" marB="4573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True freq.</a:t>
                      </a:r>
                    </a:p>
                  </a:txBody>
                  <a:tcPr marL="121920" marR="121920" marT="45737" marB="457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[support vector machine]</a:t>
                      </a:r>
                      <a:endParaRPr lang="en-US" sz="16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1435" marR="91435" marT="45744" marB="4574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9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[vector machine] </a:t>
                      </a:r>
                      <a:endParaRPr lang="en-US" sz="16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435" marR="91435" marT="45744" marB="4574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9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[support vector]</a:t>
                      </a:r>
                      <a:endParaRPr lang="en-US" sz="16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1435" marR="91435" marT="45744" marB="4574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383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83491"/>
            <a:ext cx="436880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32" name="TextBox 3"/>
          <p:cNvSpPr txBox="1">
            <a:spLocks noChangeArrowheads="1"/>
          </p:cNvSpPr>
          <p:nvPr/>
        </p:nvSpPr>
        <p:spPr bwMode="auto">
          <a:xfrm>
            <a:off x="10668000" y="2147054"/>
            <a:ext cx="1422400" cy="646113"/>
          </a:xfrm>
          <a:prstGeom prst="rect">
            <a:avLst/>
          </a:prstGeom>
          <a:solidFill>
            <a:srgbClr val="F6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189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Quality phrases</a:t>
            </a:r>
          </a:p>
        </p:txBody>
      </p:sp>
      <p:sp>
        <p:nvSpPr>
          <p:cNvPr id="33833" name="Right Arrow 4"/>
          <p:cNvSpPr>
            <a:spLocks noChangeArrowheads="1"/>
          </p:cNvSpPr>
          <p:nvPr/>
        </p:nvSpPr>
        <p:spPr bwMode="auto">
          <a:xfrm rot="6967683">
            <a:off x="11033390" y="2885506"/>
            <a:ext cx="541338" cy="226483"/>
          </a:xfrm>
          <a:prstGeom prst="rightArrow">
            <a:avLst>
              <a:gd name="adj1" fmla="val 50000"/>
              <a:gd name="adj2" fmla="val 49855"/>
            </a:avLst>
          </a:prstGeom>
          <a:solidFill>
            <a:srgbClr val="FAE2F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189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834" name="TextBox 5"/>
          <p:cNvSpPr txBox="1">
            <a:spLocks noChangeArrowheads="1"/>
          </p:cNvSpPr>
          <p:nvPr/>
        </p:nvSpPr>
        <p:spPr bwMode="auto">
          <a:xfrm>
            <a:off x="6845300" y="3910767"/>
            <a:ext cx="4718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189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Based on significance score [Church et al.’91]:</a:t>
            </a:r>
          </a:p>
        </p:txBody>
      </p:sp>
      <p:sp>
        <p:nvSpPr>
          <p:cNvPr id="33835" name="TextBox 6"/>
          <p:cNvSpPr txBox="1">
            <a:spLocks noChangeArrowheads="1"/>
          </p:cNvSpPr>
          <p:nvPr/>
        </p:nvSpPr>
        <p:spPr bwMode="auto">
          <a:xfrm>
            <a:off x="6668722" y="4325402"/>
            <a:ext cx="53379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189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dirty="0">
                <a:solidFill>
                  <a:srgbClr val="000000"/>
                </a:solidFill>
              </a:rPr>
              <a:t>α</a:t>
            </a:r>
            <a:r>
              <a:rPr lang="en-US" altLang="en-US" dirty="0">
                <a:solidFill>
                  <a:srgbClr val="000000"/>
                </a:solidFill>
              </a:rPr>
              <a:t>(P</a:t>
            </a:r>
            <a:r>
              <a:rPr lang="en-US" altLang="en-US" baseline="-25000" dirty="0">
                <a:solidFill>
                  <a:srgbClr val="000000"/>
                </a:solidFill>
              </a:rPr>
              <a:t>1</a:t>
            </a:r>
            <a:r>
              <a:rPr lang="en-US" altLang="en-US" dirty="0">
                <a:solidFill>
                  <a:srgbClr val="000000"/>
                </a:solidFill>
              </a:rPr>
              <a:t>, P</a:t>
            </a:r>
            <a:r>
              <a:rPr lang="en-US" altLang="en-US" baseline="-25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) ≈ (f(P</a:t>
            </a:r>
            <a:r>
              <a:rPr lang="en-US" altLang="en-US" baseline="-25000" dirty="0">
                <a:solidFill>
                  <a:srgbClr val="000000"/>
                </a:solidFill>
              </a:rPr>
              <a:t>1</a:t>
            </a:r>
            <a:r>
              <a:rPr lang="en-US" altLang="en-US" dirty="0">
                <a:solidFill>
                  <a:srgbClr val="000000"/>
                </a:solidFill>
              </a:rPr>
              <a:t>●P</a:t>
            </a:r>
            <a:r>
              <a:rPr lang="en-US" altLang="en-US" baseline="-25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)  ̶  µ</a:t>
            </a:r>
            <a:r>
              <a:rPr lang="en-US" altLang="en-US" baseline="-25000" dirty="0">
                <a:solidFill>
                  <a:srgbClr val="000000"/>
                </a:solidFill>
              </a:rPr>
              <a:t>0</a:t>
            </a:r>
            <a:r>
              <a:rPr lang="en-US" altLang="en-US" dirty="0">
                <a:solidFill>
                  <a:srgbClr val="000000"/>
                </a:solidFill>
              </a:rPr>
              <a:t>(P</a:t>
            </a:r>
            <a:r>
              <a:rPr lang="en-US" altLang="en-US" baseline="-25000" dirty="0">
                <a:solidFill>
                  <a:srgbClr val="000000"/>
                </a:solidFill>
              </a:rPr>
              <a:t>1</a:t>
            </a:r>
            <a:r>
              <a:rPr lang="en-US" altLang="en-US" dirty="0">
                <a:solidFill>
                  <a:srgbClr val="000000"/>
                </a:solidFill>
              </a:rPr>
              <a:t>,P</a:t>
            </a:r>
            <a:r>
              <a:rPr lang="en-US" altLang="en-US" baseline="-25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))/√ f(P</a:t>
            </a:r>
            <a:r>
              <a:rPr lang="en-US" altLang="en-US" baseline="-25000" dirty="0">
                <a:solidFill>
                  <a:srgbClr val="000000"/>
                </a:solidFill>
              </a:rPr>
              <a:t>1</a:t>
            </a:r>
            <a:r>
              <a:rPr lang="en-US" altLang="en-US" dirty="0">
                <a:solidFill>
                  <a:srgbClr val="000000"/>
                </a:solidFill>
              </a:rPr>
              <a:t>●P</a:t>
            </a:r>
            <a:r>
              <a:rPr lang="en-US" altLang="en-US" baseline="-25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1529" y="1152495"/>
            <a:ext cx="1004047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First perform </a:t>
            </a:r>
            <a:r>
              <a:rPr lang="en-US" altLang="en-US" sz="2000" dirty="0">
                <a:solidFill>
                  <a:srgbClr val="FF0000"/>
                </a:solidFill>
              </a:rPr>
              <a:t>frequent </a:t>
            </a:r>
            <a:r>
              <a:rPr lang="en-US" altLang="en-US" sz="2000" b="1" i="1" dirty="0">
                <a:solidFill>
                  <a:srgbClr val="FF0000"/>
                </a:solidFill>
              </a:rPr>
              <a:t>contiguous pattern</a:t>
            </a:r>
            <a:r>
              <a:rPr lang="en-US" altLang="en-US" sz="2000" dirty="0">
                <a:solidFill>
                  <a:srgbClr val="FF0000"/>
                </a:solidFill>
              </a:rPr>
              <a:t> mining</a:t>
            </a:r>
            <a:r>
              <a:rPr lang="en-US" altLang="en-US" sz="2000" dirty="0">
                <a:solidFill>
                  <a:srgbClr val="000000"/>
                </a:solidFill>
              </a:rPr>
              <a:t> to extract candidate phrases and their counts</a:t>
            </a:r>
          </a:p>
        </p:txBody>
      </p:sp>
    </p:spTree>
    <p:extLst>
      <p:ext uri="{BB962C8B-B14F-4D97-AF65-F5344CB8AC3E}">
        <p14:creationId xmlns:p14="http://schemas.microsoft.com/office/powerpoint/2010/main" val="190833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25333"/>
            <a:ext cx="11887200" cy="673979"/>
          </a:xfrm>
        </p:spPr>
        <p:txBody>
          <a:bodyPr>
            <a:norm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AutoPhrase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Automated Phrase Mining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013" y="1242902"/>
            <a:ext cx="10882265" cy="2186098"/>
          </a:xfrm>
        </p:spPr>
        <p:txBody>
          <a:bodyPr/>
          <a:lstStyle/>
          <a:p>
            <a:r>
              <a:rPr lang="en-US" sz="2200" b="1" dirty="0" err="1"/>
              <a:t>ToPMing</a:t>
            </a:r>
            <a:r>
              <a:rPr lang="en-US" sz="2200" b="1" dirty="0"/>
              <a:t> (unsupervised) [VLDB’14] → </a:t>
            </a:r>
            <a:r>
              <a:rPr lang="en-US" sz="2200" b="1" dirty="0" err="1"/>
              <a:t>SegPhrase</a:t>
            </a:r>
            <a:r>
              <a:rPr lang="en-US" sz="2200" b="1" dirty="0"/>
              <a:t> (weakly supervised) [SIGMOD’15] → </a:t>
            </a:r>
            <a:r>
              <a:rPr lang="en-US" sz="2200" b="1" dirty="0" err="1"/>
              <a:t>AutoPhrase</a:t>
            </a:r>
            <a:r>
              <a:rPr lang="en-US" sz="2200" b="1" dirty="0"/>
              <a:t> (distantly supervised) [TKDE’18]</a:t>
            </a:r>
            <a:endParaRPr lang="en-US" sz="2200" dirty="0"/>
          </a:p>
          <a:p>
            <a:r>
              <a:rPr lang="en-US" sz="2200" dirty="0"/>
              <a:t>Automatic extraction of high-quality phrases (e.g., scientific terms and general entity names) in a given corpus (e.g., research papers and news) </a:t>
            </a:r>
          </a:p>
          <a:p>
            <a:pPr lvl="1"/>
            <a:r>
              <a:rPr lang="en-US" sz="2200" dirty="0"/>
              <a:t>No human efforts / Multiple languages / High performance—precision, recall, efficiency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44" y="3222702"/>
            <a:ext cx="11572615" cy="35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3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23862</TotalTime>
  <Words>3637</Words>
  <Application>Microsoft Office PowerPoint</Application>
  <PresentationFormat>寬螢幕</PresentationFormat>
  <Paragraphs>561</Paragraphs>
  <Slides>44</Slides>
  <Notes>32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7" baseType="lpstr">
      <vt:lpstr>Avenir Next Medium</vt:lpstr>
      <vt:lpstr>Helvetica Light</vt:lpstr>
      <vt:lpstr>Arial</vt:lpstr>
      <vt:lpstr>Arial Rounded MT Bold</vt:lpstr>
      <vt:lpstr>Berlin Sans FB Demi</vt:lpstr>
      <vt:lpstr>Calibri</vt:lpstr>
      <vt:lpstr>Calibri Light</vt:lpstr>
      <vt:lpstr>Cambria Math</vt:lpstr>
      <vt:lpstr>Corbel</vt:lpstr>
      <vt:lpstr>Tahoma</vt:lpstr>
      <vt:lpstr>Times New Roman</vt:lpstr>
      <vt:lpstr>Wingdings</vt:lpstr>
      <vt:lpstr>Retrospect</vt:lpstr>
      <vt:lpstr>From Unstructured Text to TextCube: Automated Construction and Multidimensional Exploration</vt:lpstr>
      <vt:lpstr>Outline</vt:lpstr>
      <vt:lpstr>From Big Data to Big Knowledge: Taming Text is the Key</vt:lpstr>
      <vt:lpstr>Bottleneck:  Mining Unstructured Text for Structures</vt:lpstr>
      <vt:lpstr>The Power of Text Cube: Multi-Dimensional Text Analysis</vt:lpstr>
      <vt:lpstr>Effectiveness of Comparative Summary on Real-World Cases</vt:lpstr>
      <vt:lpstr>Outline</vt:lpstr>
      <vt:lpstr>TopMine: Frequent Pattern Mining + Statistical Analysis </vt:lpstr>
      <vt:lpstr>AutoPhrase: Automated Phrase Mining</vt:lpstr>
      <vt:lpstr>Experiments and Performance Comparison</vt:lpstr>
      <vt:lpstr>Outline</vt:lpstr>
      <vt:lpstr>Recognizing Typed Entities</vt:lpstr>
      <vt:lpstr>The ClusType Framework: Phrase Segmentation and Heterogeneous Graph Construction [KDD’15]</vt:lpstr>
      <vt:lpstr>The Framework: Mutual Enhancement of Type Propagation and Relation Phrase Clustering</vt:lpstr>
      <vt:lpstr>ClusType: Comparing with State-of-the-Art Systems</vt:lpstr>
      <vt:lpstr>Outline</vt:lpstr>
      <vt:lpstr>MetaPAD: Meta Pattern-driven Attribute Discovery from Massive Text Corpora [KDD’17]</vt:lpstr>
      <vt:lpstr>The Meta-Pattern Methodology</vt:lpstr>
      <vt:lpstr>Patterns, Entities and Attribute Values Found in News Corpus</vt:lpstr>
      <vt:lpstr>Outline</vt:lpstr>
      <vt:lpstr>Taxonomy Generation from Massive Text Corpora</vt:lpstr>
      <vt:lpstr>TaxoGen [KDD’18]: Adaptive Spherical Clustering</vt:lpstr>
      <vt:lpstr>TaxoGen: Local Embedding vs. Global Embedding</vt:lpstr>
      <vt:lpstr>TaxonGen: Adaptive Spherical Clustering + Local Embedding </vt:lpstr>
      <vt:lpstr>Outline</vt:lpstr>
      <vt:lpstr>Cube Construction: Which Document Goes to Which Cell? </vt:lpstr>
      <vt:lpstr>How to Put Documents into the Right Cube Cell? </vt:lpstr>
      <vt:lpstr>Constructing Text Cubes with Massive Data, Few Labels</vt:lpstr>
      <vt:lpstr>WeSTClass: Weakly Supervised Text Classification</vt:lpstr>
      <vt:lpstr>WeSTClass:  Overall Classification Performance</vt:lpstr>
      <vt:lpstr>Outline</vt:lpstr>
      <vt:lpstr>Text Embedding: Preliminaries</vt:lpstr>
      <vt:lpstr>Why Spherical Text Embedding? [NeurIPS’19]</vt:lpstr>
      <vt:lpstr>Why Integrating Local and Global Contexts?</vt:lpstr>
      <vt:lpstr>JoSE: Performance Comparison with Recent Methods</vt:lpstr>
      <vt:lpstr>JoSE: Performance &amp; Case Studies</vt:lpstr>
      <vt:lpstr>Outline</vt:lpstr>
      <vt:lpstr>Application: Support Multi-Dimensional Text Analysis</vt:lpstr>
      <vt:lpstr>PowerPoint 簡報</vt:lpstr>
      <vt:lpstr>PowerPoint 簡報</vt:lpstr>
      <vt:lpstr>PowerPoint 簡報</vt:lpstr>
      <vt:lpstr>Looking Forward: Structural Mining of Massive Text Data</vt:lpstr>
      <vt:lpstr>Our Journey: From Big Data to Big Structures &amp;  Knowledge</vt:lpstr>
      <vt:lpstr>References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Latent Entity Structures</dc:title>
  <dc:creator>Jiawei Han</dc:creator>
  <cp:lastModifiedBy>Chris Wang</cp:lastModifiedBy>
  <cp:revision>1054</cp:revision>
  <cp:lastPrinted>2017-11-01T03:30:35Z</cp:lastPrinted>
  <dcterms:created xsi:type="dcterms:W3CDTF">2014-06-02T15:06:14Z</dcterms:created>
  <dcterms:modified xsi:type="dcterms:W3CDTF">2025-05-12T16:31:40Z</dcterms:modified>
</cp:coreProperties>
</file>