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2" r:id="rId1"/>
    <p:sldMasterId id="2147483722" r:id="rId2"/>
  </p:sldMasterIdLst>
  <p:notesMasterIdLst>
    <p:notesMasterId r:id="rId59"/>
  </p:notesMasterIdLst>
  <p:handoutMasterIdLst>
    <p:handoutMasterId r:id="rId60"/>
  </p:handoutMasterIdLst>
  <p:sldIdLst>
    <p:sldId id="384" r:id="rId3"/>
    <p:sldId id="562" r:id="rId4"/>
    <p:sldId id="563" r:id="rId5"/>
    <p:sldId id="1918" r:id="rId6"/>
    <p:sldId id="258" r:id="rId7"/>
    <p:sldId id="1920" r:id="rId8"/>
    <p:sldId id="599" r:id="rId9"/>
    <p:sldId id="1940" r:id="rId10"/>
    <p:sldId id="604" r:id="rId11"/>
    <p:sldId id="605" r:id="rId12"/>
    <p:sldId id="606" r:id="rId13"/>
    <p:sldId id="607" r:id="rId14"/>
    <p:sldId id="601" r:id="rId15"/>
    <p:sldId id="602" r:id="rId16"/>
    <p:sldId id="614" r:id="rId17"/>
    <p:sldId id="603" r:id="rId18"/>
    <p:sldId id="613" r:id="rId19"/>
    <p:sldId id="1935" r:id="rId20"/>
    <p:sldId id="615" r:id="rId21"/>
    <p:sldId id="616" r:id="rId22"/>
    <p:sldId id="1942" r:id="rId23"/>
    <p:sldId id="1943" r:id="rId24"/>
    <p:sldId id="1944" r:id="rId25"/>
    <p:sldId id="1945" r:id="rId26"/>
    <p:sldId id="1946" r:id="rId27"/>
    <p:sldId id="1947" r:id="rId28"/>
    <p:sldId id="1936" r:id="rId29"/>
    <p:sldId id="1948" r:id="rId30"/>
    <p:sldId id="1939" r:id="rId31"/>
    <p:sldId id="610" r:id="rId32"/>
    <p:sldId id="619" r:id="rId33"/>
    <p:sldId id="1950" r:id="rId34"/>
    <p:sldId id="1949" r:id="rId35"/>
    <p:sldId id="1951" r:id="rId36"/>
    <p:sldId id="611" r:id="rId37"/>
    <p:sldId id="1952" r:id="rId38"/>
    <p:sldId id="1962" r:id="rId39"/>
    <p:sldId id="1953" r:id="rId40"/>
    <p:sldId id="1954" r:id="rId41"/>
    <p:sldId id="1955" r:id="rId42"/>
    <p:sldId id="1956" r:id="rId43"/>
    <p:sldId id="1957" r:id="rId44"/>
    <p:sldId id="1958" r:id="rId45"/>
    <p:sldId id="1959" r:id="rId46"/>
    <p:sldId id="1960" r:id="rId47"/>
    <p:sldId id="1961" r:id="rId48"/>
    <p:sldId id="1965" r:id="rId49"/>
    <p:sldId id="1966" r:id="rId50"/>
    <p:sldId id="1967" r:id="rId51"/>
    <p:sldId id="1968" r:id="rId52"/>
    <p:sldId id="620" r:id="rId53"/>
    <p:sldId id="612" r:id="rId54"/>
    <p:sldId id="1969" r:id="rId55"/>
    <p:sldId id="1970" r:id="rId56"/>
    <p:sldId id="621" r:id="rId57"/>
    <p:sldId id="564" r:id="rId58"/>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FF"/>
    <a:srgbClr val="3365FF"/>
    <a:srgbClr val="0166FF"/>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939" autoAdjust="0"/>
  </p:normalViewPr>
  <p:slideViewPr>
    <p:cSldViewPr>
      <p:cViewPr varScale="1">
        <p:scale>
          <a:sx n="77" d="100"/>
          <a:sy n="77" d="100"/>
        </p:scale>
        <p:origin x="376"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40"/>
    </p:cViewPr>
  </p:sorterViewPr>
  <p:notesViewPr>
    <p:cSldViewPr snapToGrid="0" snapToObjects="1">
      <p:cViewPr varScale="1">
        <p:scale>
          <a:sx n="62" d="100"/>
          <a:sy n="62" d="100"/>
        </p:scale>
        <p:origin x="-2224" y="-112"/>
      </p:cViewPr>
      <p:guideLst>
        <p:guide orient="horz" pos="2959"/>
        <p:guide pos="21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4T02:49:40.940"/>
    </inkml:context>
    <inkml:brush xml:id="br0">
      <inkml:brushProperty name="width" value="0.2" units="cm"/>
      <inkml:brushProperty name="height" value="0.2" units="cm"/>
      <inkml:brushProperty name="color" value="#5B2D90"/>
    </inkml:brush>
  </inkml:definitions>
  <inkml:trace contextRef="#ctx0" brushRef="#br0">782 0 24575,'-33'33'0,"-1"0"0,-3-1 0,-2 1 0,-5 6 0,-2 0 0,3-3 0,0-3 0,5-2 0,2-1 0,3 1 0,1 0 0,-19 23 0,8 2 0,9-4 0,11-7 0,5-3 0,2-4 0,-1 0 0,-1 5 0,-3 0 0,2 0 0,5-3 0,2-6 0,2-2 0,1-2 0,1-1 0,2 1 0,3 2 0,1 4 0,2 1 0,6 4 0,8 2 0,6 0 0,8 0 0,5-3 0,1-1 0,4-1 0,0-3 0,2-2 0,5-2 0,1-2 0,-1-1 0,2-1 0,8 0 0,8-6 0,-27-11 0,2-2 0,4-2 0,0-3 0,2 0 0,-1-2 0,2 1 0,-1-2 0,-1 0 0,-1 0 0,31 0 0,-14-1 0,-14-4 0,-14-2 0,-6-4 0,-3-2 0,-1-7 0,3-7 0,-1-8 0,2-7 0,1-5 0,-1 0 0,-4 2 0,-4 5 0,-4 5 0,-3-1 0,-1 0 0,-1-6 0,-2-9 0,1-11 0,0-10 0,-5 34 0,0-1 0,-1-2 0,0 1 0,0 1 0,-2 1 0,-2-32 0,-8 6 0,-7 12 0,-9 1 0,-4 3 0,-1 2 0,-1 0 0,0 3 0,0-2 0,6 0 0,1 6 0,4 2 0,2 7 0,-2 4 0,0 2 0,1 4 0,-2 3 0,-1 3 0,-3 5 0,2 3 0,-1 1 0,-4 1 0,-3 1 0,-5 0 0,4 0 0,4 0 0,4-2 0,8 1 0,4-1 0,3 1 0,2 1 0,4 0 0,1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4T02:55:05.780"/>
    </inkml:context>
    <inkml:brush xml:id="br0">
      <inkml:brushProperty name="width" value="0.2" units="cm"/>
      <inkml:brushProperty name="height" value="0.2" units="cm"/>
      <inkml:brushProperty name="color" value="#5B2D90"/>
    </inkml:brush>
  </inkml:definitions>
  <inkml:trace contextRef="#ctx0" brushRef="#br0">840 1 24575,'-33'24'0,"0"0"0,0 2 0,1-1 0,-1 4 0,0-1 0,-3 2 0,0 2 0,2 0 0,-1 1 0,-1 0 0,0 0 0,-1 3 0,1 1 0,5-1 0,0 0 0,2-4 0,0 1 0,5-2 0,2 0 0,-16 23 0,6-1 0,1 7 0,6 0 0,3 0 0,7-6 0,4-4 0,3 0 0,3 2 0,2 3 0,3 0 0,0 5 0,0 2 0,0 3 0,0 5 0,2-1 0,5 6 0,6-3 0,7-2 0,-9-34 0,1 1 0,-1 0 0,2-1 0,-1 2 0,1 0 0,-2 0 0,1 1 0,1 3 0,1 0 0,-2 2 0,0 2 0,0 2 0,0 0 0,0 3 0,1 2 0,-1 0 0,-1 2 0,1-2 0,-1 1 0,-2-2 0,0-1 0,0-4 0,0-1 0,-1-5 0,0-2 0,7 32 0,-1-11 0,-4-12 0,-2-2 0,2-3 0,-1 3 0,4 5 0,-1 3 0,0 2 0,0 1 0,-1 2 0,-1 6 0,0 1 0,0 4 0,1-3 0,2-5 0,1-2 0,1-7 0,1-3 0,5 0 0,0-3 0,3 0 0,0-4 0,3-4 0,2-3 0,5 0 0,6-2 0,7-3 0,10 0 0,8-4 0,6-8 0,2-7 0,-2-8 0,0-3 0,-3-1 0,-3 0 0,-6 0 0,-3-5 0,-5-6 0,-1-12 0,0-14 0,-23 11 0,0-4 0,4-8 0,0-3 0,3-9 0,-1-3 0,-9 10 0,0-2 0,1-2-225,1-2 0,1-3 0,-2 0 225,1-2 0,-1 0 0,-1-1 0,-1 1 0,-1-3 0,-1 2 0,-2 3 0,-1 1 0,-2 0 0,-1 2 0,-1 1 0,-2 0-15,4-21 1,-1 0 14,-2 5 0,-2 1 0,-1 2 0,-2 2 0,-1 4 0,-2 1 0,0 4 0,-1 1 0,-2 3 0,-1 1 336,1 0 1,-2 1-337,1-2 0,-2 1 15,1-3 1,0 0-16,0-1 0,0-1 0,0-1 0,0 0 0,0-3 0,0 0 0,1 0 0,-2-2 0,-1-1 0,-1 0 0,-2-1 0,-2-1 0,-1 2 0,-2 2 0,-2 1 0,-2 0 0,1 6 0,-2 0 0,1 5 0,0 2 0,-1 4 0,0 2 0,-14-28 0,2 10 0,0 3 0,3 4 0,-2 4 0,1 2 0,1 4 0,3 3 0,0 0 0,1 1 0,1-2 0,-4 0 0,-1 1 0,-2 0 0,-1 5 0,3 6 0,1 2 0,2 2 0,0-1 0,0-2 0,0 0 0,0-1 0,3 1 0,-1-1 0,1 1 0,-6-1 0,-4 2 0,-5 1 0,-2 1 0,-6 3 0,-4-1 0,-7 2 0,-8 0 0,-1 0 0,0 0 0,2 0 0,4 1 0,3 1 0,4 1 0,5-1 0,7 1 0,5 0 0,6 4 0,5 2 0,5 2 0,7 3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DD14ED-9F17-3C4B-92FE-F8C6D73CA7E0}" type="slidenum">
              <a:rPr kumimoji="0" lang="en-US" sz="1200" b="0" i="0" u="none" strike="noStrike" kern="1200" cap="none" spc="0" normalizeH="0" baseline="0" noProof="0">
                <a:ln>
                  <a:noFill/>
                </a:ln>
                <a:solidFill>
                  <a:srgbClr val="000000"/>
                </a:solidFill>
                <a:effectLst/>
                <a:uLnTx/>
                <a:uFillTx/>
                <a:latin typeface="Lucida San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Lucida Sans" charset="0"/>
              <a:ea typeface="ＭＳ Ｐゴシック"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17</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276888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NimbusRomNo9L"/>
              </a:rPr>
              <a:t>The word </a:t>
            </a:r>
            <a:r>
              <a:rPr lang="en-US" sz="1800" b="0" dirty="0">
                <a:effectLst/>
                <a:latin typeface="NimbusRomNo9L"/>
              </a:rPr>
              <a:t>head </a:t>
            </a:r>
            <a:r>
              <a:rPr lang="en-US" sz="1800" dirty="0">
                <a:effectLst/>
                <a:latin typeface="NimbusRomNo9L"/>
              </a:rPr>
              <a:t>is used in </a:t>
            </a:r>
            <a:r>
              <a:rPr lang="en-US" sz="1200" dirty="0">
                <a:effectLst/>
                <a:latin typeface="Times New Roman" charset="0"/>
              </a:rPr>
              <a:t> </a:t>
            </a:r>
            <a:r>
              <a:rPr lang="en-US" sz="1800" dirty="0">
                <a:effectLst/>
                <a:latin typeface="NimbusRomNo9L"/>
              </a:rPr>
              <a:t>transformers to refer to specific structured layers </a:t>
            </a:r>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18</a:t>
            </a:fld>
            <a:endParaRPr lang="en-US"/>
          </a:p>
        </p:txBody>
      </p:sp>
    </p:spTree>
    <p:extLst>
      <p:ext uri="{BB962C8B-B14F-4D97-AF65-F5344CB8AC3E}">
        <p14:creationId xmlns:p14="http://schemas.microsoft.com/office/powerpoint/2010/main" val="19058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19</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2728871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20</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135976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NimbusRomNo9L"/>
              </a:rPr>
              <a:t>the result of a dot product can be an arbitrarily large (positive or negative) value, and exponentiating large values can lead to numerical issues and loss of gradients during training. To avoid this, we scale the dot product by a factor related to the size of the embeddings, via diving by the square root of the dimensionality of the query and key vectors (</a:t>
            </a:r>
            <a:r>
              <a:rPr lang="en-US" sz="1800" i="1" dirty="0">
                <a:effectLst/>
                <a:latin typeface="NimbusRomNo9L"/>
              </a:rPr>
              <a:t>dk</a:t>
            </a:r>
            <a:r>
              <a:rPr lang="en-US" sz="1800" dirty="0">
                <a:effectLst/>
                <a:latin typeface="NimbusRomNo9L"/>
              </a:rPr>
              <a:t>). </a:t>
            </a:r>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23</a:t>
            </a:fld>
            <a:endParaRPr lang="en-US"/>
          </a:p>
        </p:txBody>
      </p:sp>
    </p:spTree>
    <p:extLst>
      <p:ext uri="{BB962C8B-B14F-4D97-AF65-F5344CB8AC3E}">
        <p14:creationId xmlns:p14="http://schemas.microsoft.com/office/powerpoint/2010/main" val="3789175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24</a:t>
            </a:fld>
            <a:endParaRPr lang="en-US"/>
          </a:p>
        </p:txBody>
      </p:sp>
    </p:spTree>
    <p:extLst>
      <p:ext uri="{BB962C8B-B14F-4D97-AF65-F5344CB8AC3E}">
        <p14:creationId xmlns:p14="http://schemas.microsoft.com/office/powerpoint/2010/main" val="22503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NimbusRomNo9L"/>
              </a:rPr>
              <a:t>Up to 128 in Lllama3 405B</a:t>
            </a:r>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25</a:t>
            </a:fld>
            <a:endParaRPr lang="en-US"/>
          </a:p>
        </p:txBody>
      </p:sp>
    </p:spTree>
    <p:extLst>
      <p:ext uri="{BB962C8B-B14F-4D97-AF65-F5344CB8AC3E}">
        <p14:creationId xmlns:p14="http://schemas.microsoft.com/office/powerpoint/2010/main" val="2155361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solidFill>
                  <a:srgbClr val="000000"/>
                </a:solidFill>
              </a:rPr>
              <a:pPr eaLnBrk="1" hangingPunct="1"/>
              <a:t>28</a:t>
            </a:fld>
            <a:endParaRPr lang="en-US" sz="1200">
              <a:solidFill>
                <a:srgbClr val="000000"/>
              </a:solidFill>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9983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Technically this is the </a:t>
            </a:r>
            <a:r>
              <a:rPr lang="en-US" b="1" dirty="0" err="1"/>
              <a:t>prenorm</a:t>
            </a:r>
            <a:r>
              <a:rPr lang="en-US" dirty="0"/>
              <a:t> </a:t>
            </a:r>
            <a:r>
              <a:rPr lang="en-US" dirty="0" err="1"/>
              <a:t>arechitrecture</a:t>
            </a:r>
            <a:r>
              <a:rPr lang="en-US" dirty="0"/>
              <a:t>; there is an older "</a:t>
            </a:r>
            <a:r>
              <a:rPr lang="en-US" dirty="0" err="1"/>
              <a:t>postnorm</a:t>
            </a:r>
            <a:r>
              <a:rPr lang="en-US" dirty="0"/>
              <a:t>" architecture with the layer norms after the feedforward.</a:t>
            </a:r>
          </a:p>
        </p:txBody>
      </p:sp>
      <p:sp>
        <p:nvSpPr>
          <p:cNvPr id="4" name="Slide Number Placeholder 3"/>
          <p:cNvSpPr>
            <a:spLocks noGrp="1"/>
          </p:cNvSpPr>
          <p:nvPr>
            <p:ph type="sldNum" sz="quarter" idx="5"/>
          </p:nvPr>
        </p:nvSpPr>
        <p:spPr/>
        <p:txBody>
          <a:bodyPr/>
          <a:lstStyle/>
          <a:p>
            <a:fld id="{DF0D4404-C563-6B43-A824-459A163A6375}" type="slidenum">
              <a:rPr lang="en-US" smtClean="0"/>
              <a:pPr/>
              <a:t>30</a:t>
            </a:fld>
            <a:endParaRPr lang="en-US"/>
          </a:p>
        </p:txBody>
      </p:sp>
    </p:spTree>
    <p:extLst>
      <p:ext uri="{BB962C8B-B14F-4D97-AF65-F5344CB8AC3E}">
        <p14:creationId xmlns:p14="http://schemas.microsoft.com/office/powerpoint/2010/main" val="244102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The weights are the same for each token position </a:t>
            </a:r>
            <a:r>
              <a:rPr lang="en-US" sz="1800" i="1" dirty="0" err="1">
                <a:effectLst/>
                <a:latin typeface="NimbusRomNo9L"/>
              </a:rPr>
              <a:t>i</a:t>
            </a:r>
            <a:r>
              <a:rPr lang="en-US" sz="1800" i="1" dirty="0">
                <a:effectLst/>
                <a:latin typeface="NimbusRomNo9L"/>
              </a:rPr>
              <a:t> </a:t>
            </a:r>
            <a:r>
              <a:rPr lang="en-US" sz="1800" dirty="0">
                <a:effectLst/>
                <a:latin typeface="NimbusRomNo9L"/>
              </a:rPr>
              <a:t>, but are different from layer to layer. It is common to make the dimensionality </a:t>
            </a:r>
            <a:r>
              <a:rPr lang="en-US" sz="1800" i="1" dirty="0" err="1">
                <a:effectLst/>
                <a:latin typeface="NimbusRomNo9L"/>
              </a:rPr>
              <a:t>d</a:t>
            </a:r>
            <a:r>
              <a:rPr lang="en-US" sz="1800" dirty="0" err="1">
                <a:effectLst/>
                <a:latin typeface="NimbusRomNo9L"/>
              </a:rPr>
              <a:t>ff</a:t>
            </a:r>
            <a:r>
              <a:rPr lang="en-US" sz="1800" dirty="0">
                <a:effectLst/>
                <a:latin typeface="NimbusRomNo9L"/>
              </a:rPr>
              <a:t> of the hidden layer of the feedforward network be larger than the model dimensionality </a:t>
            </a:r>
            <a:r>
              <a:rPr lang="en-US" sz="1800" i="1" dirty="0">
                <a:effectLst/>
                <a:latin typeface="NimbusRomNo9L"/>
              </a:rPr>
              <a:t>d</a:t>
            </a:r>
            <a:r>
              <a:rPr lang="en-US" sz="1800" dirty="0">
                <a:effectLst/>
                <a:latin typeface="NimbusRomNo9L"/>
              </a:rPr>
              <a:t>. (For example in the original transformer model, </a:t>
            </a:r>
            <a:r>
              <a:rPr lang="en-US" sz="1800" i="1" dirty="0">
                <a:effectLst/>
                <a:latin typeface="NimbusRomNo9L"/>
              </a:rPr>
              <a:t>d </a:t>
            </a:r>
            <a:r>
              <a:rPr lang="en-US" sz="1800" dirty="0">
                <a:effectLst/>
                <a:latin typeface="CMR10"/>
              </a:rPr>
              <a:t>= </a:t>
            </a:r>
            <a:r>
              <a:rPr lang="en-US" sz="1800" dirty="0">
                <a:effectLst/>
                <a:latin typeface="NimbusRomNo9L"/>
              </a:rPr>
              <a:t>512 and </a:t>
            </a:r>
            <a:r>
              <a:rPr lang="en-US" sz="1800" i="1" dirty="0" err="1">
                <a:effectLst/>
                <a:latin typeface="NimbusRomNo9L"/>
              </a:rPr>
              <a:t>d</a:t>
            </a:r>
            <a:r>
              <a:rPr lang="en-US" sz="1800" dirty="0" err="1">
                <a:effectLst/>
                <a:latin typeface="NimbusRomNo9L"/>
              </a:rPr>
              <a:t>ff</a:t>
            </a:r>
            <a:r>
              <a:rPr lang="en-US" sz="1800" dirty="0">
                <a:effectLst/>
                <a:latin typeface="NimbusRomNo9L"/>
              </a:rPr>
              <a:t> </a:t>
            </a:r>
            <a:r>
              <a:rPr lang="en-US" sz="1800" dirty="0">
                <a:effectLst/>
                <a:latin typeface="CMR10"/>
              </a:rPr>
              <a:t>= </a:t>
            </a:r>
            <a:r>
              <a:rPr lang="en-US" sz="1800" dirty="0">
                <a:effectLst/>
                <a:latin typeface="NimbusRomNo9L"/>
              </a:rPr>
              <a:t>2048.) </a:t>
            </a:r>
            <a:endParaRPr lang="en-US" dirty="0"/>
          </a:p>
          <a:p>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31</a:t>
            </a:fld>
            <a:endParaRPr lang="en-US"/>
          </a:p>
        </p:txBody>
      </p:sp>
    </p:spTree>
    <p:extLst>
      <p:ext uri="{BB962C8B-B14F-4D97-AF65-F5344CB8AC3E}">
        <p14:creationId xmlns:p14="http://schemas.microsoft.com/office/powerpoint/2010/main" val="212853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solidFill>
                  <a:srgbClr val="000000"/>
                </a:solidFill>
              </a:rPr>
              <a:pPr eaLnBrk="1" hangingPunct="1"/>
              <a:t>4</a:t>
            </a:fld>
            <a:endParaRPr lang="en-US" sz="1200">
              <a:solidFill>
                <a:srgbClr val="000000"/>
              </a:solidFill>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52641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The weights are the same for each token position </a:t>
            </a:r>
            <a:r>
              <a:rPr lang="en-US" sz="1800" i="1" dirty="0" err="1">
                <a:effectLst/>
                <a:latin typeface="NimbusRomNo9L"/>
              </a:rPr>
              <a:t>i</a:t>
            </a:r>
            <a:r>
              <a:rPr lang="en-US" sz="1800" i="1" dirty="0">
                <a:effectLst/>
                <a:latin typeface="NimbusRomNo9L"/>
              </a:rPr>
              <a:t> </a:t>
            </a:r>
            <a:r>
              <a:rPr lang="en-US" sz="1800" dirty="0">
                <a:effectLst/>
                <a:latin typeface="NimbusRomNo9L"/>
              </a:rPr>
              <a:t>, but are different from layer to layer. It is common to make the dimensionality </a:t>
            </a:r>
            <a:r>
              <a:rPr lang="en-US" sz="1800" i="1" dirty="0" err="1">
                <a:effectLst/>
                <a:latin typeface="NimbusRomNo9L"/>
              </a:rPr>
              <a:t>d</a:t>
            </a:r>
            <a:r>
              <a:rPr lang="en-US" sz="1800" dirty="0" err="1">
                <a:effectLst/>
                <a:latin typeface="NimbusRomNo9L"/>
              </a:rPr>
              <a:t>ff</a:t>
            </a:r>
            <a:r>
              <a:rPr lang="en-US" sz="1800" dirty="0">
                <a:effectLst/>
                <a:latin typeface="NimbusRomNo9L"/>
              </a:rPr>
              <a:t> of the hidden layer of the feedforward network be larger than the model dimensionality </a:t>
            </a:r>
            <a:r>
              <a:rPr lang="en-US" sz="1800" i="1" dirty="0">
                <a:effectLst/>
                <a:latin typeface="NimbusRomNo9L"/>
              </a:rPr>
              <a:t>d</a:t>
            </a:r>
            <a:r>
              <a:rPr lang="en-US" sz="1800" dirty="0">
                <a:effectLst/>
                <a:latin typeface="NimbusRomNo9L"/>
              </a:rPr>
              <a:t>. (For example in the original transformer model, </a:t>
            </a:r>
            <a:r>
              <a:rPr lang="en-US" sz="1800" i="1" dirty="0">
                <a:effectLst/>
                <a:latin typeface="NimbusRomNo9L"/>
              </a:rPr>
              <a:t>d </a:t>
            </a:r>
            <a:r>
              <a:rPr lang="en-US" sz="1800" dirty="0">
                <a:effectLst/>
                <a:latin typeface="CMR10"/>
              </a:rPr>
              <a:t>= </a:t>
            </a:r>
            <a:r>
              <a:rPr lang="en-US" sz="1800" dirty="0">
                <a:effectLst/>
                <a:latin typeface="NimbusRomNo9L"/>
              </a:rPr>
              <a:t>512 and </a:t>
            </a:r>
            <a:r>
              <a:rPr lang="en-US" sz="1800" i="1" dirty="0" err="1">
                <a:effectLst/>
                <a:latin typeface="NimbusRomNo9L"/>
              </a:rPr>
              <a:t>d</a:t>
            </a:r>
            <a:r>
              <a:rPr lang="en-US" sz="1800" dirty="0" err="1">
                <a:effectLst/>
                <a:latin typeface="NimbusRomNo9L"/>
              </a:rPr>
              <a:t>ff</a:t>
            </a:r>
            <a:r>
              <a:rPr lang="en-US" sz="1800" dirty="0">
                <a:effectLst/>
                <a:latin typeface="NimbusRomNo9L"/>
              </a:rPr>
              <a:t> </a:t>
            </a:r>
            <a:r>
              <a:rPr lang="en-US" sz="1800" dirty="0">
                <a:effectLst/>
                <a:latin typeface="CMR10"/>
              </a:rPr>
              <a:t>= </a:t>
            </a:r>
            <a:r>
              <a:rPr lang="en-US" sz="1800" dirty="0">
                <a:effectLst/>
                <a:latin typeface="NimbusRomNo9L"/>
              </a:rPr>
              <a:t>2048.) </a:t>
            </a:r>
            <a:endParaRPr lang="en-US" dirty="0"/>
          </a:p>
          <a:p>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32</a:t>
            </a:fld>
            <a:endParaRPr lang="en-US"/>
          </a:p>
        </p:txBody>
      </p:sp>
    </p:spTree>
    <p:extLst>
      <p:ext uri="{BB962C8B-B14F-4D97-AF65-F5344CB8AC3E}">
        <p14:creationId xmlns:p14="http://schemas.microsoft.com/office/powerpoint/2010/main" val="56969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NimbusRomNo9L"/>
              </a:rPr>
              <a:t>the term layer norm is a bit confusing; layer norm is </a:t>
            </a:r>
            <a:r>
              <a:rPr lang="en-US" sz="1800" b="0" dirty="0">
                <a:effectLst/>
                <a:latin typeface="NimbusRomNo9L"/>
              </a:rPr>
              <a:t>not </a:t>
            </a:r>
            <a:r>
              <a:rPr lang="en-US" sz="1800" dirty="0">
                <a:effectLst/>
                <a:latin typeface="NimbusRomNo9L"/>
              </a:rPr>
              <a:t>applied to an entire transformer layer, but just to the embedding vector of a single token. Thus the input to layer norm is a single vector of dimensionality </a:t>
            </a:r>
            <a:r>
              <a:rPr lang="en-US" sz="1800" i="1" dirty="0">
                <a:effectLst/>
                <a:latin typeface="NimbusRomNo9L"/>
              </a:rPr>
              <a:t>d </a:t>
            </a:r>
            <a:r>
              <a:rPr lang="en-US" sz="1800" dirty="0">
                <a:effectLst/>
                <a:latin typeface="NimbusRomNo9L"/>
              </a:rPr>
              <a:t>and the output is that vector normalized, again of dimensionality </a:t>
            </a:r>
            <a:r>
              <a:rPr lang="en-US" sz="1800" i="1" dirty="0">
                <a:effectLst/>
                <a:latin typeface="NimbusRomNo9L"/>
              </a:rPr>
              <a:t>d </a:t>
            </a:r>
            <a:endParaRPr lang="en-US" dirty="0"/>
          </a:p>
          <a:p>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33</a:t>
            </a:fld>
            <a:endParaRPr lang="en-US"/>
          </a:p>
        </p:txBody>
      </p:sp>
    </p:spTree>
    <p:extLst>
      <p:ext uri="{BB962C8B-B14F-4D97-AF65-F5344CB8AC3E}">
        <p14:creationId xmlns:p14="http://schemas.microsoft.com/office/powerpoint/2010/main" val="347815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D4404-C563-6B43-A824-459A163A6375}" type="slidenum">
              <a:rPr lang="en-US" smtClean="0"/>
              <a:pPr/>
              <a:t>36</a:t>
            </a:fld>
            <a:endParaRPr lang="en-US"/>
          </a:p>
        </p:txBody>
      </p:sp>
    </p:spTree>
    <p:extLst>
      <p:ext uri="{BB962C8B-B14F-4D97-AF65-F5344CB8AC3E}">
        <p14:creationId xmlns:p14="http://schemas.microsoft.com/office/powerpoint/2010/main" val="3131816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solidFill>
                  <a:srgbClr val="000000"/>
                </a:solidFill>
              </a:rPr>
              <a:pPr eaLnBrk="1" hangingPunct="1"/>
              <a:t>37</a:t>
            </a:fld>
            <a:endParaRPr lang="en-US" sz="1200">
              <a:solidFill>
                <a:srgbClr val="000000"/>
              </a:solidFill>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48285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solidFill>
                  <a:srgbClr val="000000"/>
                </a:solidFill>
              </a:rPr>
              <a:pPr eaLnBrk="1" hangingPunct="1"/>
              <a:t>47</a:t>
            </a:fld>
            <a:endParaRPr lang="en-US" sz="1200">
              <a:solidFill>
                <a:srgbClr val="000000"/>
              </a:solidFill>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0520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5</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92493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solidFill>
                  <a:srgbClr val="000000"/>
                </a:solidFill>
              </a:rPr>
              <a:pPr eaLnBrk="1" hangingPunct="1"/>
              <a:t>7</a:t>
            </a:fld>
            <a:endParaRPr lang="en-US" sz="1200">
              <a:solidFill>
                <a:srgbClr val="000000"/>
              </a:solidFill>
            </a:endParaRPr>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59672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9</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177352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11</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But the static meaning of "it" can't represent that, it just means "I am a non-human pronoun". </a:t>
            </a:r>
          </a:p>
        </p:txBody>
      </p:sp>
    </p:spTree>
    <p:extLst>
      <p:ext uri="{BB962C8B-B14F-4D97-AF65-F5344CB8AC3E}">
        <p14:creationId xmlns:p14="http://schemas.microsoft.com/office/powerpoint/2010/main" val="138358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13</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14635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14</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4125800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0"/>
                <a:cs typeface="ＭＳ Ｐゴシック" charset="0"/>
              </a:defRPr>
            </a:lvl1pPr>
            <a:lvl2pPr marL="37931725" indent="-37474525" eaLnBrk="0" hangingPunct="0">
              <a:defRPr sz="1600">
                <a:solidFill>
                  <a:schemeClr val="tx1"/>
                </a:solidFill>
                <a:latin typeface="Times New Roman" charset="0"/>
                <a:ea typeface="ＭＳ Ｐゴシック" charset="0"/>
              </a:defRPr>
            </a:lvl2pPr>
            <a:lvl3pPr eaLnBrk="0" hangingPunct="0">
              <a:defRPr sz="1600">
                <a:solidFill>
                  <a:schemeClr val="tx1"/>
                </a:solidFill>
                <a:latin typeface="Times New Roman" charset="0"/>
                <a:ea typeface="ＭＳ Ｐゴシック" charset="0"/>
              </a:defRPr>
            </a:lvl3pPr>
            <a:lvl4pPr eaLnBrk="0" hangingPunct="0">
              <a:defRPr sz="1600">
                <a:solidFill>
                  <a:schemeClr val="tx1"/>
                </a:solidFill>
                <a:latin typeface="Times New Roman" charset="0"/>
                <a:ea typeface="ＭＳ Ｐゴシック" charset="0"/>
              </a:defRPr>
            </a:lvl4pPr>
            <a:lvl5pPr eaLnBrk="0" hangingPunct="0">
              <a:defRPr sz="1600">
                <a:solidFill>
                  <a:schemeClr val="tx1"/>
                </a:solidFill>
                <a:latin typeface="Times New Roman" charset="0"/>
                <a:ea typeface="ＭＳ Ｐゴシック" charset="0"/>
              </a:defRPr>
            </a:lvl5pPr>
            <a:lvl6pPr marL="457200" eaLnBrk="0" fontAlgn="base" hangingPunct="0">
              <a:spcBef>
                <a:spcPct val="0"/>
              </a:spcBef>
              <a:spcAft>
                <a:spcPct val="0"/>
              </a:spcAft>
              <a:defRPr sz="1600">
                <a:solidFill>
                  <a:schemeClr val="tx1"/>
                </a:solidFill>
                <a:latin typeface="Times New Roman" charset="0"/>
                <a:ea typeface="ＭＳ Ｐゴシック" charset="0"/>
              </a:defRPr>
            </a:lvl6pPr>
            <a:lvl7pPr marL="914400" eaLnBrk="0" fontAlgn="base" hangingPunct="0">
              <a:spcBef>
                <a:spcPct val="0"/>
              </a:spcBef>
              <a:spcAft>
                <a:spcPct val="0"/>
              </a:spcAft>
              <a:defRPr sz="1600">
                <a:solidFill>
                  <a:schemeClr val="tx1"/>
                </a:solidFill>
                <a:latin typeface="Times New Roman" charset="0"/>
                <a:ea typeface="ＭＳ Ｐゴシック" charset="0"/>
              </a:defRPr>
            </a:lvl7pPr>
            <a:lvl8pPr marL="1371600" eaLnBrk="0" fontAlgn="base" hangingPunct="0">
              <a:spcBef>
                <a:spcPct val="0"/>
              </a:spcBef>
              <a:spcAft>
                <a:spcPct val="0"/>
              </a:spcAft>
              <a:defRPr sz="1600">
                <a:solidFill>
                  <a:schemeClr val="tx1"/>
                </a:solidFill>
                <a:latin typeface="Times New Roman" charset="0"/>
                <a:ea typeface="ＭＳ Ｐゴシック" charset="0"/>
              </a:defRPr>
            </a:lvl8pPr>
            <a:lvl9pPr marL="1828800" eaLnBrk="0" fontAlgn="base" hangingPunct="0">
              <a:spcBef>
                <a:spcPct val="0"/>
              </a:spcBef>
              <a:spcAft>
                <a:spcPct val="0"/>
              </a:spcAft>
              <a:defRPr sz="1600">
                <a:solidFill>
                  <a:schemeClr val="tx1"/>
                </a:solidFill>
                <a:latin typeface="Times New Roman" charset="0"/>
                <a:ea typeface="ＭＳ Ｐゴシック" charset="0"/>
              </a:defRPr>
            </a:lvl9pPr>
          </a:lstStyle>
          <a:p>
            <a:pPr eaLnBrk="1" hangingPunct="1"/>
            <a:fld id="{F794197A-909D-6248-B44E-761B541FFA90}" type="slidenum">
              <a:rPr lang="en-US" sz="1200"/>
              <a:pPr eaLnBrk="1" hangingPunct="1"/>
              <a:t>16</a:t>
            </a:fld>
            <a:endParaRPr lang="en-US" sz="1200"/>
          </a:p>
        </p:txBody>
      </p:sp>
      <p:sp>
        <p:nvSpPr>
          <p:cNvPr id="21507" name="Rectangle 2"/>
          <p:cNvSpPr>
            <a:spLocks noGrp="1" noRot="1" noChangeAspect="1" noChangeArrowheads="1"/>
          </p:cNvSpPr>
          <p:nvPr>
            <p:ph type="sldImg"/>
          </p:nvPr>
        </p:nvSpPr>
        <p:spPr>
          <a:xfrm>
            <a:off x="381000" y="685800"/>
            <a:ext cx="6096000" cy="34290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D</a:t>
            </a:r>
          </a:p>
        </p:txBody>
      </p:sp>
    </p:spTree>
    <p:extLst>
      <p:ext uri="{BB962C8B-B14F-4D97-AF65-F5344CB8AC3E}">
        <p14:creationId xmlns:p14="http://schemas.microsoft.com/office/powerpoint/2010/main" val="383441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ltLang="zh-TW"/>
              <a:t>NLP &amp; TM, Spring 2025</a:t>
            </a:r>
            <a:endParaRPr lang="en-US"/>
          </a:p>
        </p:txBody>
      </p:sp>
      <p:sp>
        <p:nvSpPr>
          <p:cNvPr id="5" name="Footer Placeholder 4"/>
          <p:cNvSpPr>
            <a:spLocks noGrp="1"/>
          </p:cNvSpPr>
          <p:nvPr>
            <p:ph type="ftr" sz="quarter" idx="11"/>
          </p:nvPr>
        </p:nvSpPr>
        <p:spPr/>
        <p:txBody>
          <a:bodyPr/>
          <a:lstStyle/>
          <a:p>
            <a:r>
              <a:rPr lang="en-US"/>
              <a:t>NTUT CSIE</a:t>
            </a:r>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2549264" y="2474314"/>
            <a:ext cx="51435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312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r>
              <a:rPr lang="en-US" altLang="zh-TW"/>
              <a:t>NLP &amp; TM, Spring 2025</a:t>
            </a: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r>
              <a:rPr lang="en-US"/>
              <a:t>NTUT CSIE</a:t>
            </a: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8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r>
              <a:rPr lang="en-US" altLang="zh-TW"/>
              <a:t>NLP &amp; TM, Spring 2025</a:t>
            </a: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NTUT CSIE</a:t>
            </a:r>
            <a:endParaRPr lang="en-US" dirty="0"/>
          </a:p>
        </p:txBody>
      </p:sp>
      <p:pic>
        <p:nvPicPr>
          <p:cNvPr id="9" name="Picture 8" descr="wordcloud2.jpg"/>
          <p:cNvPicPr>
            <a:picLocks noChangeAspect="1"/>
          </p:cNvPicPr>
          <p:nvPr userDrawn="1"/>
        </p:nvPicPr>
        <p:blipFill rotWithShape="1">
          <a:blip r:embed="rId2"/>
          <a:srcRect l="19740" t="8415" r="20308" b="8153"/>
          <a:stretch/>
        </p:blipFill>
        <p:spPr>
          <a:xfrm>
            <a:off x="781451" y="165818"/>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91545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r>
              <a:rPr lang="en-US" altLang="zh-TW"/>
              <a:t>NLP &amp; TM, Spring 2025</a:t>
            </a: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r>
              <a:rPr lang="en-US"/>
              <a:t>NTUT CSIE</a:t>
            </a: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41974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59307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r>
              <a:rPr lang="en-US" altLang="zh-TW"/>
              <a:t>NLP &amp; TM, Spring 2025</a:t>
            </a: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r>
              <a:rPr lang="en-US"/>
              <a:t>NTUT CSIE</a:t>
            </a: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646279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979"/>
            <a:ext cx="73914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048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31156"/>
            <a:ext cx="4040188"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1631156"/>
            <a:ext cx="4041775"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r>
              <a:rPr lang="en-US" altLang="zh-TW"/>
              <a:t>NLP &amp; TM, Spring 2025</a:t>
            </a: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r>
              <a:rPr lang="en-US"/>
              <a:t>NTUT CSIE</a:t>
            </a: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7310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46264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1606725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11856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119702"/>
            <a:ext cx="7543800" cy="680397"/>
          </a:xfrm>
        </p:spPr>
        <p:txBody>
          <a:bodyPr/>
          <a:lstStyle/>
          <a:p>
            <a:r>
              <a:rPr lang="en-US" dirty="0"/>
              <a:t>Click to edit Master title style</a:t>
            </a:r>
          </a:p>
        </p:txBody>
      </p:sp>
      <p:sp>
        <p:nvSpPr>
          <p:cNvPr id="3" name="Content Placeholder 2"/>
          <p:cNvSpPr>
            <a:spLocks noGrp="1"/>
          </p:cNvSpPr>
          <p:nvPr>
            <p:ph idx="1"/>
          </p:nvPr>
        </p:nvSpPr>
        <p:spPr>
          <a:xfrm>
            <a:off x="822960" y="1200150"/>
            <a:ext cx="7543801" cy="3429000"/>
          </a:xfrm>
        </p:spPr>
        <p:txBody>
          <a:bodyPr/>
          <a:lstStyle>
            <a:lvl1pPr marL="7938" indent="-7938">
              <a:tabLst/>
              <a:defRPr sz="2800" baseline="0"/>
            </a:lvl1pPr>
            <a:lvl2pPr marL="404813" indent="-254000">
              <a:tabLst/>
              <a:defRPr sz="2400" baseline="0"/>
            </a:lvl2pPr>
            <a:lvl3pPr marL="515938" indent="-228600">
              <a:tabLst/>
              <a:defRPr sz="2000" baseline="0"/>
            </a:lvl3pPr>
            <a:lvl4pPr marL="690563" indent="-265113">
              <a:tabLst/>
              <a:defRPr sz="1600" baseline="0"/>
            </a:lvl4pPr>
            <a:lvl5pPr marL="801688" indent="-239713">
              <a:tabLst/>
              <a:defRPr sz="1400"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ltLang="zh-TW"/>
              <a:t>NLP &amp; TM, Spring 2025</a:t>
            </a:r>
            <a:endParaRPr lang="en-US"/>
          </a:p>
        </p:txBody>
      </p:sp>
      <p:sp>
        <p:nvSpPr>
          <p:cNvPr id="5" name="Footer Placeholder 4"/>
          <p:cNvSpPr>
            <a:spLocks noGrp="1"/>
          </p:cNvSpPr>
          <p:nvPr>
            <p:ph type="ftr" sz="quarter" idx="11"/>
          </p:nvPr>
        </p:nvSpPr>
        <p:spPr>
          <a:xfrm>
            <a:off x="2764640" y="5029201"/>
            <a:ext cx="3617103" cy="89483"/>
          </a:xfrm>
        </p:spPr>
        <p:txBody>
          <a:bodyPr/>
          <a:lstStyle>
            <a:lvl1pPr>
              <a:defRPr sz="600">
                <a:solidFill>
                  <a:schemeClr val="tx1"/>
                </a:solidFill>
              </a:defRPr>
            </a:lvl1pPr>
          </a:lstStyle>
          <a:p>
            <a:r>
              <a:rPr lang="en-US"/>
              <a:t>NTUT CSIE</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7572572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213250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501976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970396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
            <a:ext cx="7543800" cy="742950"/>
          </a:xfrm>
        </p:spPr>
        <p:txBody>
          <a:bodyPr/>
          <a:lstStyle/>
          <a:p>
            <a:r>
              <a:rPr lang="en-US"/>
              <a:t>Click to edit Master title style</a:t>
            </a:r>
          </a:p>
        </p:txBody>
      </p:sp>
      <p:sp>
        <p:nvSpPr>
          <p:cNvPr id="3" name="Content Placeholder 2"/>
          <p:cNvSpPr>
            <a:spLocks noGrp="1"/>
          </p:cNvSpPr>
          <p:nvPr>
            <p:ph sz="half" idx="1"/>
          </p:nvPr>
        </p:nvSpPr>
        <p:spPr>
          <a:xfrm>
            <a:off x="304800" y="1314450"/>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5"/>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zh-TW"/>
              <a:t>NLP &amp; TM, Spring 2025</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NTUT CSIE</a:t>
            </a: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513295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r>
              <a:rPr lang="en-US" altLang="zh-TW"/>
              <a:t>NLP &amp; TM, Spring 2025</a:t>
            </a:r>
            <a:endParaRPr lang="en-US" dirty="0"/>
          </a:p>
        </p:txBody>
      </p:sp>
      <p:sp>
        <p:nvSpPr>
          <p:cNvPr id="5" name="Rectangle 6"/>
          <p:cNvSpPr>
            <a:spLocks noGrp="1" noChangeArrowheads="1"/>
          </p:cNvSpPr>
          <p:nvPr>
            <p:ph type="ftr" sz="quarter" idx="11"/>
          </p:nvPr>
        </p:nvSpPr>
        <p:spPr>
          <a:xfrm>
            <a:off x="2286000" y="4686300"/>
            <a:ext cx="2895600" cy="342900"/>
          </a:xfrm>
          <a:ln/>
        </p:spPr>
        <p:txBody>
          <a:bodyPr/>
          <a:lstStyle>
            <a:lvl1pPr>
              <a:defRPr/>
            </a:lvl1pPr>
          </a:lstStyle>
          <a:p>
            <a:pPr>
              <a:defRPr/>
            </a:pPr>
            <a:r>
              <a:rPr lang="en-US"/>
              <a:t>NTUT CSIE</a:t>
            </a: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810323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08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ltLang="zh-TW"/>
              <a:t>NLP &amp; TM, Spring 2025</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NTUT CSIE</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2556759" y="2481809"/>
            <a:ext cx="51435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2472584" y="2548889"/>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045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ltLang="zh-TW"/>
              <a:t>NLP &amp; TM, Spring 2025</a:t>
            </a:r>
            <a:endParaRPr lang="en-US"/>
          </a:p>
        </p:txBody>
      </p:sp>
      <p:sp>
        <p:nvSpPr>
          <p:cNvPr id="6" name="Footer Placeholder 5"/>
          <p:cNvSpPr>
            <a:spLocks noGrp="1"/>
          </p:cNvSpPr>
          <p:nvPr>
            <p:ph type="ftr" sz="quarter" idx="11"/>
          </p:nvPr>
        </p:nvSpPr>
        <p:spPr/>
        <p:txBody>
          <a:bodyPr/>
          <a:lstStyle/>
          <a:p>
            <a:r>
              <a:rPr lang="en-US"/>
              <a:t>NTUT CSIE</a:t>
            </a:r>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93532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ltLang="zh-TW"/>
              <a:t>NLP &amp; TM, Spring 2025</a:t>
            </a:r>
            <a:endParaRPr lang="en-US"/>
          </a:p>
        </p:txBody>
      </p:sp>
      <p:sp>
        <p:nvSpPr>
          <p:cNvPr id="8" name="Footer Placeholder 7"/>
          <p:cNvSpPr>
            <a:spLocks noGrp="1"/>
          </p:cNvSpPr>
          <p:nvPr>
            <p:ph type="ftr" sz="quarter" idx="11"/>
          </p:nvPr>
        </p:nvSpPr>
        <p:spPr/>
        <p:txBody>
          <a:bodyPr/>
          <a:lstStyle/>
          <a:p>
            <a:r>
              <a:rPr lang="en-US"/>
              <a:t>NTUT CSIE</a:t>
            </a:r>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12370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60419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ltLang="zh-TW"/>
              <a:t>NLP &amp; TM, Spring 2025</a:t>
            </a:r>
            <a:endParaRPr lang="en-US"/>
          </a:p>
        </p:txBody>
      </p:sp>
      <p:sp>
        <p:nvSpPr>
          <p:cNvPr id="4" name="Footer Placeholder 3"/>
          <p:cNvSpPr>
            <a:spLocks noGrp="1"/>
          </p:cNvSpPr>
          <p:nvPr>
            <p:ph type="ftr" sz="quarter" idx="11"/>
          </p:nvPr>
        </p:nvSpPr>
        <p:spPr/>
        <p:txBody>
          <a:bodyPr/>
          <a:lstStyle/>
          <a:p>
            <a:r>
              <a:rPr lang="en-US"/>
              <a:t>NTUT CSIE</a:t>
            </a:r>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8475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r>
              <a:rPr lang="en-US" altLang="zh-TW"/>
              <a:t>NLP &amp; TM, Spring 2025</a:t>
            </a:r>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r>
              <a:rPr lang="en-US"/>
              <a:t>NTUT CSIE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346164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ltLang="zh-TW"/>
              <a:t>NLP &amp; TM, Spring 2025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NTUT CSIE</a:t>
            </a:r>
            <a:endParaRPr lang="en-US" sz="6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26772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4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675"/>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r>
              <a:rPr lang="en-US" altLang="zh-TW"/>
              <a:t>NLP &amp; TM, Spring 2025</a:t>
            </a: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NTUT CSIE</a:t>
            </a: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5518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2518606" y="2473636"/>
            <a:ext cx="51435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r>
              <a:rPr lang="en-US" altLang="zh-TW"/>
              <a:t>NLP &amp; TM, Spring 2025</a:t>
            </a:r>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NTUT CSIE</a:t>
            </a:r>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788">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3974194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02" r:id="rId10"/>
    <p:sldLayoutId id="2147483709" r:id="rId11"/>
  </p:sldLayoutIdLst>
  <p:hf hd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r>
              <a:rPr lang="en-US" altLang="zh-TW"/>
              <a:t>NLP &amp; TM, Spring 2025</a:t>
            </a: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r>
              <a:rPr lang="en-US"/>
              <a:t>NTUT CSIE</a:t>
            </a: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pic>
        <p:nvPicPr>
          <p:cNvPr id="10" name="Picture 9"/>
          <p:cNvPicPr>
            <a:picLocks noChangeAspect="1"/>
          </p:cNvPicPr>
          <p:nvPr/>
        </p:nvPicPr>
        <p:blipFill>
          <a:blip r:embed="rId16"/>
          <a:stretch>
            <a:fillRect/>
          </a:stretch>
        </p:blipFill>
        <p:spPr>
          <a:xfrm>
            <a:off x="274056" y="285750"/>
            <a:ext cx="868944" cy="874802"/>
          </a:xfrm>
          <a:prstGeom prst="rect">
            <a:avLst/>
          </a:prstGeom>
        </p:spPr>
      </p:pic>
      <p:sp>
        <p:nvSpPr>
          <p:cNvPr id="8" name="TextBox 7"/>
          <p:cNvSpPr txBox="1"/>
          <p:nvPr/>
        </p:nvSpPr>
        <p:spPr>
          <a:xfrm>
            <a:off x="76200" y="4190"/>
            <a:ext cx="1295400" cy="261610"/>
          </a:xfrm>
          <a:prstGeom prst="rect">
            <a:avLst/>
          </a:prstGeom>
          <a:noFill/>
        </p:spPr>
        <p:txBody>
          <a:bodyPr wrap="square" lIns="0" rIns="0" rtlCol="0">
            <a:spAutoFit/>
          </a:bodyPr>
          <a:lstStyle/>
          <a:p>
            <a:pPr algn="ctr"/>
            <a:r>
              <a:rPr lang="en-US" sz="1100" dirty="0">
                <a:solidFill>
                  <a:srgbClr val="A4001D"/>
                </a:solidFill>
                <a:latin typeface="+mn-lt"/>
              </a:rPr>
              <a:t>Dan Jurafsky</a:t>
            </a:r>
          </a:p>
        </p:txBody>
      </p:sp>
    </p:spTree>
    <p:extLst>
      <p:ext uri="{BB962C8B-B14F-4D97-AF65-F5344CB8AC3E}">
        <p14:creationId xmlns:p14="http://schemas.microsoft.com/office/powerpoint/2010/main" val="263372014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hdr="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emf"/><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1.emf"/><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1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lang="en-US" sz="4400" dirty="0"/>
              <a:t>Transformers</a:t>
            </a:r>
            <a:endParaRPr sz="4400" dirty="0"/>
          </a:p>
        </p:txBody>
      </p:sp>
    </p:spTree>
    <p:extLst>
      <p:ext uri="{BB962C8B-B14F-4D97-AF65-F5344CB8AC3E}">
        <p14:creationId xmlns:p14="http://schemas.microsoft.com/office/powerpoint/2010/main" val="177616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4781-D84A-BC73-A841-F7BE685A860E}"/>
              </a:ext>
            </a:extLst>
          </p:cNvPr>
          <p:cNvSpPr>
            <a:spLocks noGrp="1"/>
          </p:cNvSpPr>
          <p:nvPr>
            <p:ph type="title"/>
          </p:nvPr>
        </p:nvSpPr>
        <p:spPr/>
        <p:txBody>
          <a:bodyPr/>
          <a:lstStyle/>
          <a:p>
            <a:r>
              <a:rPr lang="en-US" dirty="0"/>
              <a:t>Contextual Embeddings</a:t>
            </a:r>
          </a:p>
        </p:txBody>
      </p:sp>
      <p:sp>
        <p:nvSpPr>
          <p:cNvPr id="3" name="Content Placeholder 2">
            <a:extLst>
              <a:ext uri="{FF2B5EF4-FFF2-40B4-BE49-F238E27FC236}">
                <a16:creationId xmlns:a16="http://schemas.microsoft.com/office/drawing/2014/main" id="{172893DF-5229-F004-39C2-935F8D85F474}"/>
              </a:ext>
            </a:extLst>
          </p:cNvPr>
          <p:cNvSpPr>
            <a:spLocks noGrp="1"/>
          </p:cNvSpPr>
          <p:nvPr>
            <p:ph idx="1"/>
          </p:nvPr>
        </p:nvSpPr>
        <p:spPr/>
        <p:txBody>
          <a:bodyPr>
            <a:normAutofit/>
          </a:bodyPr>
          <a:lstStyle/>
          <a:p>
            <a:pPr marL="428625" indent="-428625">
              <a:buFont typeface="Arial" panose="020B0604020202020204" pitchFamily="34" charset="0"/>
              <a:buChar char="•"/>
            </a:pPr>
            <a:r>
              <a:rPr lang="en-US" sz="2700" dirty="0"/>
              <a:t>Intuition: a representation of meaning of a word should be different in different contexts!</a:t>
            </a:r>
          </a:p>
          <a:p>
            <a:pPr marL="428625" indent="-428625">
              <a:buFont typeface="Arial" panose="020B0604020202020204" pitchFamily="34" charset="0"/>
              <a:buChar char="•"/>
            </a:pPr>
            <a:r>
              <a:rPr lang="en-US" sz="2700" b="1" dirty="0"/>
              <a:t>Contextual Embedding</a:t>
            </a:r>
            <a:r>
              <a:rPr lang="en-US" sz="2700" dirty="0"/>
              <a:t>: each word has a </a:t>
            </a:r>
            <a:r>
              <a:rPr lang="en-US" sz="2700" dirty="0">
                <a:solidFill>
                  <a:srgbClr val="0200FF"/>
                </a:solidFill>
              </a:rPr>
              <a:t>different</a:t>
            </a:r>
            <a:r>
              <a:rPr lang="en-US" sz="2700" dirty="0"/>
              <a:t> vector that expresses different meanings depending on the surrounding words</a:t>
            </a:r>
          </a:p>
          <a:p>
            <a:pPr marL="428625" indent="-428625">
              <a:buFont typeface="Arial" panose="020B0604020202020204" pitchFamily="34" charset="0"/>
              <a:buChar char="•"/>
            </a:pPr>
            <a:r>
              <a:rPr lang="en-US" sz="2700" dirty="0"/>
              <a:t>How to compute contextual embeddings?</a:t>
            </a:r>
          </a:p>
          <a:p>
            <a:pPr marL="726259" lvl="1" indent="-428625">
              <a:buFont typeface="Arial" panose="020B0604020202020204" pitchFamily="34" charset="0"/>
              <a:buChar char="•"/>
            </a:pPr>
            <a:r>
              <a:rPr lang="en-US" sz="2400" b="1" dirty="0"/>
              <a:t>Attention</a:t>
            </a:r>
          </a:p>
        </p:txBody>
      </p:sp>
      <p:sp>
        <p:nvSpPr>
          <p:cNvPr id="4" name="日期版面配置區 3">
            <a:extLst>
              <a:ext uri="{FF2B5EF4-FFF2-40B4-BE49-F238E27FC236}">
                <a16:creationId xmlns:a16="http://schemas.microsoft.com/office/drawing/2014/main" id="{E3C09B02-D74E-44E7-8089-89A3A80DBF28}"/>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9BE2C548-42CD-4902-923F-0C08CF2AB189}"/>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BD56AF95-B025-4F72-9FFE-37FE2D8F3C75}"/>
              </a:ext>
            </a:extLst>
          </p:cNvPr>
          <p:cNvSpPr>
            <a:spLocks noGrp="1"/>
          </p:cNvSpPr>
          <p:nvPr>
            <p:ph type="sldNum" sz="quarter" idx="12"/>
          </p:nvPr>
        </p:nvSpPr>
        <p:spPr/>
        <p:txBody>
          <a:bodyPr/>
          <a:lstStyle/>
          <a:p>
            <a:fld id="{10F35DC5-7E65-8247-99AB-4E984F8A921E}" type="slidenum">
              <a:rPr lang="en-US" smtClean="0"/>
              <a:pPr/>
              <a:t>10</a:t>
            </a:fld>
            <a:endParaRPr lang="en-US"/>
          </a:p>
        </p:txBody>
      </p:sp>
    </p:spTree>
    <p:extLst>
      <p:ext uri="{BB962C8B-B14F-4D97-AF65-F5344CB8AC3E}">
        <p14:creationId xmlns:p14="http://schemas.microsoft.com/office/powerpoint/2010/main" val="204995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00100" y="288452"/>
            <a:ext cx="7543800" cy="680397"/>
          </a:xfrm>
        </p:spPr>
        <p:txBody>
          <a:bodyPr>
            <a:normAutofit/>
          </a:bodyPr>
          <a:lstStyle/>
          <a:p>
            <a:r>
              <a:rPr lang="en-US" dirty="0"/>
              <a:t>Contextual Embeddings</a:t>
            </a:r>
          </a:p>
        </p:txBody>
      </p:sp>
      <p:sp>
        <p:nvSpPr>
          <p:cNvPr id="20483" name="Rectangle 3"/>
          <p:cNvSpPr>
            <a:spLocks noGrp="1" noChangeArrowheads="1"/>
          </p:cNvSpPr>
          <p:nvPr>
            <p:ph idx="1"/>
          </p:nvPr>
        </p:nvSpPr>
        <p:spPr>
          <a:xfrm>
            <a:off x="800100" y="1543050"/>
            <a:ext cx="8343900" cy="3429000"/>
          </a:xfrm>
        </p:spPr>
        <p:txBody>
          <a:bodyPr>
            <a:normAutofit fontScale="62500" lnSpcReduction="20000"/>
          </a:bodyPr>
          <a:lstStyle/>
          <a:p>
            <a:pPr marL="0" indent="0"/>
            <a:endParaRPr lang="en-US" dirty="0"/>
          </a:p>
          <a:p>
            <a:pPr marL="0" indent="0"/>
            <a:r>
              <a:rPr lang="en-US" sz="2550" dirty="0">
                <a:latin typeface="Courier" pitchFamily="2" charset="0"/>
              </a:rPr>
              <a:t>The chicken didn't cross the road because it</a:t>
            </a:r>
          </a:p>
          <a:p>
            <a:pPr marL="0" indent="0"/>
            <a:endParaRPr lang="en-US" dirty="0"/>
          </a:p>
          <a:p>
            <a:pPr marL="0" indent="0"/>
            <a:r>
              <a:rPr lang="en-US" sz="3450" dirty="0"/>
              <a:t>What should be the properties of "it"?</a:t>
            </a:r>
          </a:p>
          <a:p>
            <a:pPr marL="0" indent="0"/>
            <a:endParaRPr lang="en-US" dirty="0"/>
          </a:p>
          <a:p>
            <a:pPr marL="0" indent="0"/>
            <a:r>
              <a:rPr lang="en-US" dirty="0">
                <a:latin typeface="Courier" pitchFamily="2" charset="0"/>
              </a:rPr>
              <a:t>The chicken didn't cross the road because it was too </a:t>
            </a:r>
            <a:r>
              <a:rPr lang="en-US" b="1" dirty="0">
                <a:latin typeface="Courier" pitchFamily="2" charset="0"/>
              </a:rPr>
              <a:t>tired</a:t>
            </a:r>
          </a:p>
          <a:p>
            <a:pPr marL="0" indent="0"/>
            <a:r>
              <a:rPr lang="en-US" dirty="0">
                <a:latin typeface="Courier" pitchFamily="2" charset="0"/>
              </a:rPr>
              <a:t>The chicken didn't cross the road because it was too </a:t>
            </a:r>
            <a:r>
              <a:rPr lang="en-US" b="1" dirty="0">
                <a:latin typeface="Courier" pitchFamily="2" charset="0"/>
              </a:rPr>
              <a:t>wide</a:t>
            </a:r>
          </a:p>
          <a:p>
            <a:pPr marL="0" indent="0"/>
            <a:endParaRPr lang="en-US" dirty="0"/>
          </a:p>
          <a:p>
            <a:pPr marL="0" indent="0"/>
            <a:endParaRPr lang="en-US" dirty="0"/>
          </a:p>
          <a:p>
            <a:pPr marL="0" indent="0"/>
            <a:r>
              <a:rPr lang="en-US" sz="2850" dirty="0"/>
              <a:t>At this point in the sentence, it's probably referring to either the chicken or the road</a:t>
            </a:r>
          </a:p>
          <a:p>
            <a:pPr marL="0" indent="0"/>
            <a:endParaRPr lang="en-US" dirty="0"/>
          </a:p>
          <a:p>
            <a:pPr marL="0" indent="0"/>
            <a:r>
              <a:rPr lang="en-US" dirty="0"/>
              <a:t>	</a:t>
            </a:r>
          </a:p>
          <a:p>
            <a:pPr marL="0" indent="0"/>
            <a:endParaRPr lang="en-US" dirty="0"/>
          </a:p>
        </p:txBody>
      </p:sp>
      <p:sp>
        <p:nvSpPr>
          <p:cNvPr id="2" name="日期版面配置區 1">
            <a:extLst>
              <a:ext uri="{FF2B5EF4-FFF2-40B4-BE49-F238E27FC236}">
                <a16:creationId xmlns:a16="http://schemas.microsoft.com/office/drawing/2014/main" id="{D325B1F6-ADE8-4618-9C84-6D45976B50F0}"/>
              </a:ext>
            </a:extLst>
          </p:cNvPr>
          <p:cNvSpPr>
            <a:spLocks noGrp="1"/>
          </p:cNvSpPr>
          <p:nvPr>
            <p:ph type="dt" sz="half" idx="10"/>
          </p:nvPr>
        </p:nvSpPr>
        <p:spPr/>
        <p:txBody>
          <a:bodyPr/>
          <a:lstStyle/>
          <a:p>
            <a:pPr>
              <a:defRPr/>
            </a:pPr>
            <a:r>
              <a:rPr lang="en-US" altLang="zh-TW"/>
              <a:t>NLP &amp; TM, Spring 2025</a:t>
            </a:r>
            <a:endParaRPr lang="en-US"/>
          </a:p>
        </p:txBody>
      </p:sp>
      <p:sp>
        <p:nvSpPr>
          <p:cNvPr id="3" name="頁尾版面配置區 2">
            <a:extLst>
              <a:ext uri="{FF2B5EF4-FFF2-40B4-BE49-F238E27FC236}">
                <a16:creationId xmlns:a16="http://schemas.microsoft.com/office/drawing/2014/main" id="{269C2325-7840-48E7-BC25-BA3B21DD58D6}"/>
              </a:ext>
            </a:extLst>
          </p:cNvPr>
          <p:cNvSpPr>
            <a:spLocks noGrp="1"/>
          </p:cNvSpPr>
          <p:nvPr>
            <p:ph type="ftr" sz="quarter" idx="11"/>
          </p:nvPr>
        </p:nvSpPr>
        <p:spPr/>
        <p:txBody>
          <a:bodyPr/>
          <a:lstStyle/>
          <a:p>
            <a:pPr>
              <a:defRPr/>
            </a:pPr>
            <a:r>
              <a:rPr lang="en-US"/>
              <a:t>NTUT CSIE</a:t>
            </a:r>
          </a:p>
        </p:txBody>
      </p:sp>
      <p:sp>
        <p:nvSpPr>
          <p:cNvPr id="4" name="投影片編號版面配置區 3">
            <a:extLst>
              <a:ext uri="{FF2B5EF4-FFF2-40B4-BE49-F238E27FC236}">
                <a16:creationId xmlns:a16="http://schemas.microsoft.com/office/drawing/2014/main" id="{36F7646C-7A1D-4297-AD2E-21538CDB56E0}"/>
              </a:ext>
            </a:extLst>
          </p:cNvPr>
          <p:cNvSpPr>
            <a:spLocks noGrp="1"/>
          </p:cNvSpPr>
          <p:nvPr>
            <p:ph type="sldNum" sz="quarter" idx="12"/>
          </p:nvPr>
        </p:nvSpPr>
        <p:spPr/>
        <p:txBody>
          <a:bodyPr/>
          <a:lstStyle/>
          <a:p>
            <a:fld id="{10F35DC5-7E65-8247-99AB-4E984F8A921E}" type="slidenum">
              <a:rPr lang="en-US" smtClean="0"/>
              <a:pPr/>
              <a:t>11</a:t>
            </a:fld>
            <a:endParaRPr lang="en-US"/>
          </a:p>
        </p:txBody>
      </p:sp>
    </p:spTree>
    <p:extLst>
      <p:ext uri="{BB962C8B-B14F-4D97-AF65-F5344CB8AC3E}">
        <p14:creationId xmlns:p14="http://schemas.microsoft.com/office/powerpoint/2010/main" val="20792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982A-B3FA-44F5-7CF1-61AE3B28C1D4}"/>
              </a:ext>
            </a:extLst>
          </p:cNvPr>
          <p:cNvSpPr>
            <a:spLocks noGrp="1"/>
          </p:cNvSpPr>
          <p:nvPr>
            <p:ph type="title"/>
          </p:nvPr>
        </p:nvSpPr>
        <p:spPr/>
        <p:txBody>
          <a:bodyPr/>
          <a:lstStyle/>
          <a:p>
            <a:r>
              <a:rPr lang="en-US" dirty="0"/>
              <a:t>Intuition of attention</a:t>
            </a:r>
          </a:p>
        </p:txBody>
      </p:sp>
      <p:sp>
        <p:nvSpPr>
          <p:cNvPr id="3" name="Content Placeholder 2">
            <a:extLst>
              <a:ext uri="{FF2B5EF4-FFF2-40B4-BE49-F238E27FC236}">
                <a16:creationId xmlns:a16="http://schemas.microsoft.com/office/drawing/2014/main" id="{4F8C0A15-6706-0C5D-A105-D12EC9FD8CF0}"/>
              </a:ext>
            </a:extLst>
          </p:cNvPr>
          <p:cNvSpPr>
            <a:spLocks noGrp="1"/>
          </p:cNvSpPr>
          <p:nvPr>
            <p:ph idx="1"/>
          </p:nvPr>
        </p:nvSpPr>
        <p:spPr/>
        <p:txBody>
          <a:bodyPr>
            <a:normAutofit/>
          </a:bodyPr>
          <a:lstStyle/>
          <a:p>
            <a:r>
              <a:rPr lang="en-US" sz="2700" dirty="0"/>
              <a:t>Build up the contextual embedding from a word by selectively integrating information from all the neighboring words</a:t>
            </a:r>
          </a:p>
          <a:p>
            <a:r>
              <a:rPr lang="en-US" sz="2700" dirty="0"/>
              <a:t>We say that a word "attends to" some neighboring words more than others</a:t>
            </a:r>
          </a:p>
        </p:txBody>
      </p:sp>
      <p:sp>
        <p:nvSpPr>
          <p:cNvPr id="4" name="日期版面配置區 3">
            <a:extLst>
              <a:ext uri="{FF2B5EF4-FFF2-40B4-BE49-F238E27FC236}">
                <a16:creationId xmlns:a16="http://schemas.microsoft.com/office/drawing/2014/main" id="{A47E85F6-883D-4C42-B314-5EB4F4A1FEB2}"/>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CF4ED513-F9F5-40DD-A415-9FFB20A41FC0}"/>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221CB03C-B033-4827-AA34-AA815FA6CD90}"/>
              </a:ext>
            </a:extLst>
          </p:cNvPr>
          <p:cNvSpPr>
            <a:spLocks noGrp="1"/>
          </p:cNvSpPr>
          <p:nvPr>
            <p:ph type="sldNum" sz="quarter" idx="12"/>
          </p:nvPr>
        </p:nvSpPr>
        <p:spPr/>
        <p:txBody>
          <a:bodyPr/>
          <a:lstStyle/>
          <a:p>
            <a:fld id="{10F35DC5-7E65-8247-99AB-4E984F8A921E}" type="slidenum">
              <a:rPr lang="en-US" smtClean="0"/>
              <a:pPr/>
              <a:t>12</a:t>
            </a:fld>
            <a:endParaRPr lang="en-US"/>
          </a:p>
        </p:txBody>
      </p:sp>
    </p:spTree>
    <p:extLst>
      <p:ext uri="{BB962C8B-B14F-4D97-AF65-F5344CB8AC3E}">
        <p14:creationId xmlns:p14="http://schemas.microsoft.com/office/powerpoint/2010/main" val="303697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288452"/>
            <a:ext cx="7124700" cy="680397"/>
          </a:xfrm>
        </p:spPr>
        <p:txBody>
          <a:bodyPr>
            <a:normAutofit/>
          </a:bodyPr>
          <a:lstStyle/>
          <a:p>
            <a:r>
              <a:rPr lang="en-US" dirty="0"/>
              <a:t>Intuition of attention: </a:t>
            </a:r>
          </a:p>
        </p:txBody>
      </p:sp>
      <p:sp>
        <p:nvSpPr>
          <p:cNvPr id="20483" name="Rectangle 3"/>
          <p:cNvSpPr>
            <a:spLocks noGrp="1" noChangeArrowheads="1"/>
          </p:cNvSpPr>
          <p:nvPr>
            <p:ph idx="1"/>
          </p:nvPr>
        </p:nvSpPr>
        <p:spPr>
          <a:xfrm>
            <a:off x="1828800" y="1543050"/>
            <a:ext cx="6629400" cy="3429000"/>
          </a:xfrm>
        </p:spPr>
        <p:txBody>
          <a:bodyPr>
            <a:normAutofit/>
          </a:bodyPr>
          <a:lstStyle/>
          <a:p>
            <a:pPr marL="0" indent="0"/>
            <a:r>
              <a:rPr lang="en-US" dirty="0"/>
              <a:t>test</a:t>
            </a:r>
          </a:p>
        </p:txBody>
      </p:sp>
      <p:pic>
        <p:nvPicPr>
          <p:cNvPr id="3" name="Picture 2">
            <a:extLst>
              <a:ext uri="{FF2B5EF4-FFF2-40B4-BE49-F238E27FC236}">
                <a16:creationId xmlns:a16="http://schemas.microsoft.com/office/drawing/2014/main" id="{3C2CBF36-87C2-B582-AFB5-02AB102947E9}"/>
              </a:ext>
            </a:extLst>
          </p:cNvPr>
          <p:cNvPicPr>
            <a:picLocks noChangeAspect="1"/>
          </p:cNvPicPr>
          <p:nvPr/>
        </p:nvPicPr>
        <p:blipFill>
          <a:blip r:embed="rId3"/>
          <a:srcRect/>
          <a:stretch/>
        </p:blipFill>
        <p:spPr>
          <a:xfrm>
            <a:off x="1528198" y="1138605"/>
            <a:ext cx="6087605" cy="3756664"/>
          </a:xfrm>
          <a:prstGeom prst="rect">
            <a:avLst/>
          </a:prstGeom>
        </p:spPr>
      </p:pic>
      <p:sp>
        <p:nvSpPr>
          <p:cNvPr id="2" name="日期版面配置區 1">
            <a:extLst>
              <a:ext uri="{FF2B5EF4-FFF2-40B4-BE49-F238E27FC236}">
                <a16:creationId xmlns:a16="http://schemas.microsoft.com/office/drawing/2014/main" id="{D2738FFF-A480-45B1-9827-27AB1680F6CE}"/>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79DC9037-7163-43B8-8BDA-BDD82F095318}"/>
              </a:ext>
            </a:extLst>
          </p:cNvPr>
          <p:cNvSpPr>
            <a:spLocks noGrp="1"/>
          </p:cNvSpPr>
          <p:nvPr>
            <p:ph type="ftr" sz="quarter" idx="11"/>
          </p:nvPr>
        </p:nvSpPr>
        <p:spPr/>
        <p:txBody>
          <a:bodyPr/>
          <a:lstStyle/>
          <a:p>
            <a:pPr>
              <a:defRPr/>
            </a:pPr>
            <a:r>
              <a:rPr lang="en-US"/>
              <a:t>NTUT CSIE</a:t>
            </a:r>
          </a:p>
        </p:txBody>
      </p:sp>
      <p:sp>
        <p:nvSpPr>
          <p:cNvPr id="5" name="投影片編號版面配置區 4">
            <a:extLst>
              <a:ext uri="{FF2B5EF4-FFF2-40B4-BE49-F238E27FC236}">
                <a16:creationId xmlns:a16="http://schemas.microsoft.com/office/drawing/2014/main" id="{3341F17C-925C-497A-A763-26FE621AB30A}"/>
              </a:ext>
            </a:extLst>
          </p:cNvPr>
          <p:cNvSpPr>
            <a:spLocks noGrp="1"/>
          </p:cNvSpPr>
          <p:nvPr>
            <p:ph type="sldNum" sz="quarter" idx="12"/>
          </p:nvPr>
        </p:nvSpPr>
        <p:spPr/>
        <p:txBody>
          <a:bodyPr/>
          <a:lstStyle/>
          <a:p>
            <a:fld id="{10F35DC5-7E65-8247-99AB-4E984F8A921E}" type="slidenum">
              <a:rPr lang="en-US" smtClean="0"/>
              <a:pPr/>
              <a:t>13</a:t>
            </a:fld>
            <a:endParaRPr lang="en-US"/>
          </a:p>
        </p:txBody>
      </p:sp>
    </p:spTree>
    <p:extLst>
      <p:ext uri="{BB962C8B-B14F-4D97-AF65-F5344CB8AC3E}">
        <p14:creationId xmlns:p14="http://schemas.microsoft.com/office/powerpoint/2010/main" val="97603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19200" y="288452"/>
            <a:ext cx="7124700" cy="680397"/>
          </a:xfrm>
        </p:spPr>
        <p:txBody>
          <a:bodyPr>
            <a:normAutofit/>
          </a:bodyPr>
          <a:lstStyle/>
          <a:p>
            <a:r>
              <a:rPr lang="en-US" dirty="0"/>
              <a:t>Attention definition</a:t>
            </a:r>
          </a:p>
        </p:txBody>
      </p:sp>
      <p:sp>
        <p:nvSpPr>
          <p:cNvPr id="20483" name="Rectangle 3"/>
          <p:cNvSpPr>
            <a:spLocks noGrp="1" noChangeArrowheads="1"/>
          </p:cNvSpPr>
          <p:nvPr>
            <p:ph idx="1"/>
          </p:nvPr>
        </p:nvSpPr>
        <p:spPr>
          <a:xfrm>
            <a:off x="800100" y="1543050"/>
            <a:ext cx="7658100" cy="3429000"/>
          </a:xfrm>
        </p:spPr>
        <p:txBody>
          <a:bodyPr>
            <a:normAutofit lnSpcReduction="10000"/>
          </a:bodyPr>
          <a:lstStyle/>
          <a:p>
            <a:pPr marL="0" indent="0"/>
            <a:r>
              <a:rPr lang="en-US" sz="2700" dirty="0"/>
              <a:t>A mechanism for helping compute the embedding for a token by selectively attending to and integrating information from surrounding tokens (at the previous layer)</a:t>
            </a:r>
            <a:br>
              <a:rPr lang="en-US" sz="2700" dirty="0"/>
            </a:br>
            <a:endParaRPr lang="en-US" sz="2700" dirty="0"/>
          </a:p>
          <a:p>
            <a:pPr marL="0" indent="0"/>
            <a:r>
              <a:rPr lang="en-US" sz="2700" dirty="0"/>
              <a:t>More formally: a method for doing a </a:t>
            </a:r>
            <a:r>
              <a:rPr lang="en-US" sz="2700" dirty="0">
                <a:solidFill>
                  <a:srgbClr val="0200FF"/>
                </a:solidFill>
              </a:rPr>
              <a:t>weighted sum of vectors</a:t>
            </a:r>
            <a:br>
              <a:rPr lang="en-US" dirty="0"/>
            </a:br>
            <a:br>
              <a:rPr lang="en-US" dirty="0"/>
            </a:br>
            <a:endParaRPr lang="en-US" dirty="0"/>
          </a:p>
        </p:txBody>
      </p:sp>
      <p:sp>
        <p:nvSpPr>
          <p:cNvPr id="2" name="日期版面配置區 1">
            <a:extLst>
              <a:ext uri="{FF2B5EF4-FFF2-40B4-BE49-F238E27FC236}">
                <a16:creationId xmlns:a16="http://schemas.microsoft.com/office/drawing/2014/main" id="{E4674316-72F6-4A06-8D6C-C26D8408965E}"/>
              </a:ext>
            </a:extLst>
          </p:cNvPr>
          <p:cNvSpPr>
            <a:spLocks noGrp="1"/>
          </p:cNvSpPr>
          <p:nvPr>
            <p:ph type="dt" sz="half" idx="10"/>
          </p:nvPr>
        </p:nvSpPr>
        <p:spPr/>
        <p:txBody>
          <a:bodyPr/>
          <a:lstStyle/>
          <a:p>
            <a:pPr>
              <a:defRPr/>
            </a:pPr>
            <a:r>
              <a:rPr lang="en-US" altLang="zh-TW"/>
              <a:t>NLP &amp; TM, Spring 2025</a:t>
            </a:r>
            <a:endParaRPr lang="en-US"/>
          </a:p>
        </p:txBody>
      </p:sp>
      <p:sp>
        <p:nvSpPr>
          <p:cNvPr id="3" name="頁尾版面配置區 2">
            <a:extLst>
              <a:ext uri="{FF2B5EF4-FFF2-40B4-BE49-F238E27FC236}">
                <a16:creationId xmlns:a16="http://schemas.microsoft.com/office/drawing/2014/main" id="{366DAD7E-5CAA-45EA-AA51-E89467E04F4B}"/>
              </a:ext>
            </a:extLst>
          </p:cNvPr>
          <p:cNvSpPr>
            <a:spLocks noGrp="1"/>
          </p:cNvSpPr>
          <p:nvPr>
            <p:ph type="ftr" sz="quarter" idx="11"/>
          </p:nvPr>
        </p:nvSpPr>
        <p:spPr/>
        <p:txBody>
          <a:bodyPr/>
          <a:lstStyle/>
          <a:p>
            <a:pPr>
              <a:defRPr/>
            </a:pPr>
            <a:r>
              <a:rPr lang="en-US"/>
              <a:t>NTUT CSIE</a:t>
            </a:r>
          </a:p>
        </p:txBody>
      </p:sp>
      <p:sp>
        <p:nvSpPr>
          <p:cNvPr id="4" name="投影片編號版面配置區 3">
            <a:extLst>
              <a:ext uri="{FF2B5EF4-FFF2-40B4-BE49-F238E27FC236}">
                <a16:creationId xmlns:a16="http://schemas.microsoft.com/office/drawing/2014/main" id="{34594D5A-66B8-4CF5-81FA-30035F7A221B}"/>
              </a:ext>
            </a:extLst>
          </p:cNvPr>
          <p:cNvSpPr>
            <a:spLocks noGrp="1"/>
          </p:cNvSpPr>
          <p:nvPr>
            <p:ph type="sldNum" sz="quarter" idx="12"/>
          </p:nvPr>
        </p:nvSpPr>
        <p:spPr/>
        <p:txBody>
          <a:bodyPr/>
          <a:lstStyle/>
          <a:p>
            <a:fld id="{10F35DC5-7E65-8247-99AB-4E984F8A921E}" type="slidenum">
              <a:rPr lang="en-US" smtClean="0"/>
              <a:pPr/>
              <a:t>14</a:t>
            </a:fld>
            <a:endParaRPr lang="en-US"/>
          </a:p>
        </p:txBody>
      </p:sp>
    </p:spTree>
    <p:extLst>
      <p:ext uri="{BB962C8B-B14F-4D97-AF65-F5344CB8AC3E}">
        <p14:creationId xmlns:p14="http://schemas.microsoft.com/office/powerpoint/2010/main" val="4171675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CCBF-49B5-EFC9-3470-C9B090501BAC}"/>
              </a:ext>
            </a:extLst>
          </p:cNvPr>
          <p:cNvSpPr>
            <a:spLocks noGrp="1"/>
          </p:cNvSpPr>
          <p:nvPr>
            <p:ph type="title"/>
          </p:nvPr>
        </p:nvSpPr>
        <p:spPr/>
        <p:txBody>
          <a:bodyPr/>
          <a:lstStyle/>
          <a:p>
            <a:r>
              <a:rPr lang="en-US" dirty="0"/>
              <a:t>Attention is left-to-right</a:t>
            </a:r>
          </a:p>
        </p:txBody>
      </p:sp>
      <p:pic>
        <p:nvPicPr>
          <p:cNvPr id="6" name="Content Placeholder 5">
            <a:extLst>
              <a:ext uri="{FF2B5EF4-FFF2-40B4-BE49-F238E27FC236}">
                <a16:creationId xmlns:a16="http://schemas.microsoft.com/office/drawing/2014/main" id="{64BF0F20-EF9A-0C29-BE74-604522BB6D21}"/>
              </a:ext>
            </a:extLst>
          </p:cNvPr>
          <p:cNvPicPr>
            <a:picLocks noGrp="1" noChangeAspect="1"/>
          </p:cNvPicPr>
          <p:nvPr>
            <p:ph idx="1"/>
          </p:nvPr>
        </p:nvPicPr>
        <p:blipFill>
          <a:blip r:embed="rId2"/>
          <a:stretch>
            <a:fillRect/>
          </a:stretch>
        </p:blipFill>
        <p:spPr>
          <a:xfrm>
            <a:off x="797560" y="1801966"/>
            <a:ext cx="8262200" cy="2109788"/>
          </a:xfrm>
        </p:spPr>
      </p:pic>
      <p:sp>
        <p:nvSpPr>
          <p:cNvPr id="3" name="日期版面配置區 2">
            <a:extLst>
              <a:ext uri="{FF2B5EF4-FFF2-40B4-BE49-F238E27FC236}">
                <a16:creationId xmlns:a16="http://schemas.microsoft.com/office/drawing/2014/main" id="{940DCB2A-A152-4CE1-8D21-AD5BA4B0F6BC}"/>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CC9FC5DB-392C-4C56-8141-06E7F7009849}"/>
              </a:ext>
            </a:extLst>
          </p:cNvPr>
          <p:cNvSpPr>
            <a:spLocks noGrp="1"/>
          </p:cNvSpPr>
          <p:nvPr>
            <p:ph type="ftr" sz="quarter" idx="11"/>
          </p:nvPr>
        </p:nvSpPr>
        <p:spPr/>
        <p:txBody>
          <a:bodyPr/>
          <a:lstStyle/>
          <a:p>
            <a:pPr>
              <a:defRPr/>
            </a:pPr>
            <a:r>
              <a:rPr lang="en-US"/>
              <a:t>NTUT CSIE</a:t>
            </a:r>
          </a:p>
        </p:txBody>
      </p:sp>
      <p:sp>
        <p:nvSpPr>
          <p:cNvPr id="5" name="投影片編號版面配置區 4">
            <a:extLst>
              <a:ext uri="{FF2B5EF4-FFF2-40B4-BE49-F238E27FC236}">
                <a16:creationId xmlns:a16="http://schemas.microsoft.com/office/drawing/2014/main" id="{C1E12255-6149-42C5-83DC-88627A3F0558}"/>
              </a:ext>
            </a:extLst>
          </p:cNvPr>
          <p:cNvSpPr>
            <a:spLocks noGrp="1"/>
          </p:cNvSpPr>
          <p:nvPr>
            <p:ph type="sldNum" sz="quarter" idx="12"/>
          </p:nvPr>
        </p:nvSpPr>
        <p:spPr/>
        <p:txBody>
          <a:bodyPr/>
          <a:lstStyle/>
          <a:p>
            <a:fld id="{10F35DC5-7E65-8247-99AB-4E984F8A921E}" type="slidenum">
              <a:rPr lang="en-US" smtClean="0"/>
              <a:pPr/>
              <a:t>15</a:t>
            </a:fld>
            <a:endParaRPr lang="en-US"/>
          </a:p>
        </p:txBody>
      </p:sp>
    </p:spTree>
    <p:extLst>
      <p:ext uri="{BB962C8B-B14F-4D97-AF65-F5344CB8AC3E}">
        <p14:creationId xmlns:p14="http://schemas.microsoft.com/office/powerpoint/2010/main" val="128691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83526" y="574201"/>
            <a:ext cx="7543800" cy="680397"/>
          </a:xfrm>
        </p:spPr>
        <p:txBody>
          <a:bodyPr>
            <a:normAutofit fontScale="90000"/>
          </a:bodyPr>
          <a:lstStyle/>
          <a:p>
            <a:r>
              <a:rPr lang="en-US" dirty="0"/>
              <a:t>Simplified version of attention: a sum of prior words weighted by their similarity with the current word</a:t>
            </a:r>
          </a:p>
        </p:txBody>
      </p:sp>
      <p:sp>
        <p:nvSpPr>
          <p:cNvPr id="2" name="TextBox 1">
            <a:extLst>
              <a:ext uri="{FF2B5EF4-FFF2-40B4-BE49-F238E27FC236}">
                <a16:creationId xmlns:a16="http://schemas.microsoft.com/office/drawing/2014/main" id="{1F2A8F84-98D7-882D-5B90-5A0AB0474956}"/>
              </a:ext>
            </a:extLst>
          </p:cNvPr>
          <p:cNvSpPr txBox="1"/>
          <p:nvPr/>
        </p:nvSpPr>
        <p:spPr>
          <a:xfrm>
            <a:off x="983526" y="1016348"/>
            <a:ext cx="8046175" cy="1938992"/>
          </a:xfrm>
          <a:prstGeom prst="rect">
            <a:avLst/>
          </a:prstGeom>
          <a:noFill/>
        </p:spPr>
        <p:txBody>
          <a:bodyPr wrap="square" rtlCol="0">
            <a:spAutoFit/>
          </a:bodyPr>
          <a:lstStyle/>
          <a:p>
            <a:r>
              <a:rPr lang="en-US" sz="2700" dirty="0">
                <a:latin typeface="Calibri" panose="020F0502020204030204" pitchFamily="34" charset="0"/>
                <a:cs typeface="Calibri" panose="020F0502020204030204" pitchFamily="34" charset="0"/>
              </a:rPr>
              <a:t>Given a sequence of token embeddings</a:t>
            </a:r>
            <a:r>
              <a:rPr lang="en-US" sz="2700" dirty="0"/>
              <a:t>:</a:t>
            </a:r>
          </a:p>
          <a:p>
            <a:r>
              <a:rPr lang="en-US" sz="3000" dirty="0"/>
              <a:t>	</a:t>
            </a:r>
            <a:r>
              <a:rPr lang="en-US" sz="3000" b="1" dirty="0"/>
              <a:t>x</a:t>
            </a:r>
            <a:r>
              <a:rPr lang="en-US" sz="3000" baseline="-25000" dirty="0"/>
              <a:t>1 </a:t>
            </a:r>
            <a:r>
              <a:rPr lang="en-US" sz="3000" dirty="0"/>
              <a:t>   </a:t>
            </a:r>
            <a:r>
              <a:rPr lang="en-US" sz="3000" b="1" dirty="0"/>
              <a:t>x</a:t>
            </a:r>
            <a:r>
              <a:rPr lang="en-US" sz="3000" baseline="-25000" dirty="0"/>
              <a:t>2   </a:t>
            </a:r>
            <a:r>
              <a:rPr lang="en-US" sz="3000" dirty="0"/>
              <a:t> </a:t>
            </a:r>
            <a:r>
              <a:rPr lang="en-US" sz="3000" b="1" dirty="0"/>
              <a:t>x</a:t>
            </a:r>
            <a:r>
              <a:rPr lang="en-US" sz="3000" baseline="-25000" dirty="0"/>
              <a:t>3</a:t>
            </a:r>
            <a:r>
              <a:rPr lang="en-US" sz="3000" dirty="0"/>
              <a:t>   </a:t>
            </a:r>
            <a:r>
              <a:rPr lang="en-US" sz="3000" b="1" dirty="0"/>
              <a:t>x</a:t>
            </a:r>
            <a:r>
              <a:rPr lang="en-US" sz="3000" baseline="-25000" dirty="0"/>
              <a:t>4</a:t>
            </a:r>
            <a:r>
              <a:rPr lang="en-US" sz="3000" dirty="0"/>
              <a:t>   </a:t>
            </a:r>
            <a:r>
              <a:rPr lang="en-US" sz="3000" b="1" dirty="0"/>
              <a:t>x</a:t>
            </a:r>
            <a:r>
              <a:rPr lang="en-US" sz="3000" baseline="-25000" dirty="0"/>
              <a:t>5</a:t>
            </a:r>
            <a:r>
              <a:rPr lang="en-US" sz="3000" dirty="0"/>
              <a:t>   </a:t>
            </a:r>
            <a:r>
              <a:rPr lang="en-US" sz="3000" b="1" dirty="0"/>
              <a:t>x</a:t>
            </a:r>
            <a:r>
              <a:rPr lang="en-US" sz="3000" baseline="-25000" dirty="0"/>
              <a:t>6</a:t>
            </a:r>
            <a:r>
              <a:rPr lang="en-US" sz="3000" dirty="0"/>
              <a:t>   </a:t>
            </a:r>
            <a:r>
              <a:rPr lang="en-US" sz="3000" b="1" dirty="0"/>
              <a:t>x</a:t>
            </a:r>
            <a:r>
              <a:rPr lang="en-US" sz="3000" baseline="-25000" dirty="0"/>
              <a:t>7</a:t>
            </a:r>
            <a:r>
              <a:rPr lang="en-US" sz="3000" dirty="0"/>
              <a:t>   </a:t>
            </a:r>
            <a:r>
              <a:rPr lang="en-US" sz="3000" b="1" dirty="0"/>
              <a:t>x</a:t>
            </a:r>
            <a:r>
              <a:rPr lang="en-US" sz="3000" baseline="-25000" dirty="0"/>
              <a:t>i</a:t>
            </a:r>
          </a:p>
          <a:p>
            <a:endParaRPr lang="en-US" sz="1350" baseline="-25000" dirty="0"/>
          </a:p>
          <a:p>
            <a:r>
              <a:rPr lang="en-US" sz="2700" dirty="0">
                <a:latin typeface="Calibri" panose="020F0502020204030204" pitchFamily="34" charset="0"/>
                <a:cs typeface="Calibri" panose="020F0502020204030204" pitchFamily="34" charset="0"/>
              </a:rPr>
              <a:t>Produce: </a:t>
            </a:r>
            <a:r>
              <a:rPr lang="en-US" sz="2700" b="1" dirty="0">
                <a:latin typeface="Times New Roman" panose="02020603050405020304" pitchFamily="18" charset="0"/>
                <a:cs typeface="Times New Roman" panose="02020603050405020304" pitchFamily="18" charset="0"/>
              </a:rPr>
              <a:t>a</a:t>
            </a:r>
            <a:r>
              <a:rPr lang="en-US" sz="2700" baseline="-25000" dirty="0">
                <a:latin typeface="Times New Roman" panose="02020603050405020304" pitchFamily="18" charset="0"/>
                <a:cs typeface="Times New Roman" panose="02020603050405020304" pitchFamily="18" charset="0"/>
              </a:rPr>
              <a:t>i</a:t>
            </a:r>
            <a:r>
              <a:rPr lang="en-US" sz="2700" dirty="0">
                <a:latin typeface="Calibri" panose="020F0502020204030204" pitchFamily="34" charset="0"/>
                <a:cs typeface="Calibri" panose="020F0502020204030204" pitchFamily="34" charset="0"/>
              </a:rPr>
              <a:t> = a weighted sum of </a:t>
            </a:r>
            <a:r>
              <a:rPr lang="en-US" sz="2700" b="1" dirty="0">
                <a:latin typeface="Times New Roman" panose="02020603050405020304" pitchFamily="18" charset="0"/>
                <a:cs typeface="Times New Roman" panose="02020603050405020304" pitchFamily="18" charset="0"/>
              </a:rPr>
              <a:t>x</a:t>
            </a:r>
            <a:r>
              <a:rPr lang="en-US" sz="2700" baseline="-25000" dirty="0">
                <a:latin typeface="Times New Roman" panose="02020603050405020304" pitchFamily="18" charset="0"/>
                <a:cs typeface="Times New Roman" panose="02020603050405020304" pitchFamily="18" charset="0"/>
              </a:rPr>
              <a:t>1</a:t>
            </a:r>
            <a:r>
              <a:rPr lang="en-US" sz="2700" dirty="0">
                <a:latin typeface="Calibri" panose="020F0502020204030204" pitchFamily="34" charset="0"/>
                <a:cs typeface="Calibri" panose="020F0502020204030204" pitchFamily="34" charset="0"/>
              </a:rPr>
              <a:t> through </a:t>
            </a:r>
            <a:r>
              <a:rPr lang="en-US" sz="2700" b="1" dirty="0">
                <a:latin typeface="Times New Roman" panose="02020603050405020304" pitchFamily="18" charset="0"/>
                <a:cs typeface="Times New Roman" panose="02020603050405020304" pitchFamily="18" charset="0"/>
              </a:rPr>
              <a:t>x</a:t>
            </a:r>
            <a:r>
              <a:rPr lang="en-US" sz="2700" baseline="-25000" dirty="0">
                <a:latin typeface="Times New Roman" panose="02020603050405020304" pitchFamily="18" charset="0"/>
                <a:cs typeface="Times New Roman" panose="02020603050405020304" pitchFamily="18" charset="0"/>
              </a:rPr>
              <a:t>7 </a:t>
            </a:r>
            <a:r>
              <a:rPr lang="en-US" sz="2700" dirty="0">
                <a:latin typeface="Times New Roman" panose="02020603050405020304" pitchFamily="18" charset="0"/>
                <a:cs typeface="Times New Roman" panose="02020603050405020304" pitchFamily="18" charset="0"/>
              </a:rPr>
              <a:t>(and </a:t>
            </a:r>
            <a:r>
              <a:rPr lang="en-US" sz="2700" b="1" dirty="0">
                <a:latin typeface="Times New Roman" panose="02020603050405020304" pitchFamily="18" charset="0"/>
                <a:cs typeface="Times New Roman" panose="02020603050405020304" pitchFamily="18" charset="0"/>
              </a:rPr>
              <a:t>x</a:t>
            </a:r>
            <a:r>
              <a:rPr lang="en-US" sz="2700" baseline="-25000" dirty="0">
                <a:latin typeface="Times New Roman" panose="02020603050405020304" pitchFamily="18" charset="0"/>
                <a:cs typeface="Times New Roman" panose="02020603050405020304" pitchFamily="18" charset="0"/>
              </a:rPr>
              <a:t>i</a:t>
            </a:r>
            <a:r>
              <a:rPr lang="en-US" sz="2700" dirty="0">
                <a:latin typeface="Times New Roman" panose="02020603050405020304" pitchFamily="18" charset="0"/>
                <a:cs typeface="Times New Roman" panose="02020603050405020304" pitchFamily="18" charset="0"/>
              </a:rPr>
              <a:t>)</a:t>
            </a:r>
          </a:p>
          <a:p>
            <a:r>
              <a:rPr lang="en-US" sz="2700" dirty="0">
                <a:latin typeface="Calibri" panose="020F0502020204030204" pitchFamily="34" charset="0"/>
                <a:cs typeface="Calibri" panose="020F0502020204030204" pitchFamily="34" charset="0"/>
              </a:rPr>
              <a:t>Weighted by their similarity to </a:t>
            </a:r>
            <a:r>
              <a:rPr lang="en-US" sz="2700" b="1" dirty="0">
                <a:latin typeface="Times New Roman" panose="02020603050405020304" pitchFamily="18" charset="0"/>
                <a:cs typeface="Times New Roman" panose="02020603050405020304" pitchFamily="18" charset="0"/>
              </a:rPr>
              <a:t>x</a:t>
            </a:r>
            <a:r>
              <a:rPr lang="en-US" sz="2700" baseline="-25000" dirty="0">
                <a:latin typeface="Times New Roman" panose="02020603050405020304" pitchFamily="18" charset="0"/>
                <a:cs typeface="Times New Roman" panose="02020603050405020304" pitchFamily="18" charset="0"/>
              </a:rPr>
              <a:t>i</a:t>
            </a:r>
          </a:p>
        </p:txBody>
      </p:sp>
      <p:pic>
        <p:nvPicPr>
          <p:cNvPr id="3" name="Picture 2">
            <a:extLst>
              <a:ext uri="{FF2B5EF4-FFF2-40B4-BE49-F238E27FC236}">
                <a16:creationId xmlns:a16="http://schemas.microsoft.com/office/drawing/2014/main" id="{F7F8542F-63D6-7265-0CC0-A8F6F8D359D9}"/>
              </a:ext>
            </a:extLst>
          </p:cNvPr>
          <p:cNvPicPr>
            <a:picLocks noChangeAspect="1"/>
          </p:cNvPicPr>
          <p:nvPr/>
        </p:nvPicPr>
        <p:blipFill>
          <a:blip r:embed="rId3"/>
          <a:stretch>
            <a:fillRect/>
          </a:stretch>
        </p:blipFill>
        <p:spPr>
          <a:xfrm>
            <a:off x="1600200" y="3174590"/>
            <a:ext cx="3600450" cy="425860"/>
          </a:xfrm>
          <a:prstGeom prst="rect">
            <a:avLst/>
          </a:prstGeom>
        </p:spPr>
      </p:pic>
      <p:pic>
        <p:nvPicPr>
          <p:cNvPr id="4" name="Picture 3">
            <a:extLst>
              <a:ext uri="{FF2B5EF4-FFF2-40B4-BE49-F238E27FC236}">
                <a16:creationId xmlns:a16="http://schemas.microsoft.com/office/drawing/2014/main" id="{7555204F-BCDD-C38A-748D-5C44407476CD}"/>
              </a:ext>
            </a:extLst>
          </p:cNvPr>
          <p:cNvPicPr>
            <a:picLocks noChangeAspect="1"/>
          </p:cNvPicPr>
          <p:nvPr/>
        </p:nvPicPr>
        <p:blipFill>
          <a:blip r:embed="rId4"/>
          <a:stretch>
            <a:fillRect/>
          </a:stretch>
        </p:blipFill>
        <p:spPr>
          <a:xfrm>
            <a:off x="1485901" y="3768709"/>
            <a:ext cx="5228729" cy="460391"/>
          </a:xfrm>
          <a:prstGeom prst="rect">
            <a:avLst/>
          </a:prstGeom>
        </p:spPr>
      </p:pic>
      <p:pic>
        <p:nvPicPr>
          <p:cNvPr id="5" name="Picture 4">
            <a:extLst>
              <a:ext uri="{FF2B5EF4-FFF2-40B4-BE49-F238E27FC236}">
                <a16:creationId xmlns:a16="http://schemas.microsoft.com/office/drawing/2014/main" id="{7A3834E9-6F14-346C-A68D-DAAA16BD9399}"/>
              </a:ext>
            </a:extLst>
          </p:cNvPr>
          <p:cNvPicPr>
            <a:picLocks noChangeAspect="1"/>
          </p:cNvPicPr>
          <p:nvPr/>
        </p:nvPicPr>
        <p:blipFill>
          <a:blip r:embed="rId5"/>
          <a:stretch>
            <a:fillRect/>
          </a:stretch>
        </p:blipFill>
        <p:spPr>
          <a:xfrm>
            <a:off x="1485900" y="4239868"/>
            <a:ext cx="2286000" cy="960782"/>
          </a:xfrm>
          <a:prstGeom prst="rect">
            <a:avLst/>
          </a:prstGeom>
        </p:spPr>
      </p:pic>
      <p:sp>
        <p:nvSpPr>
          <p:cNvPr id="6" name="日期版面配置區 5">
            <a:extLst>
              <a:ext uri="{FF2B5EF4-FFF2-40B4-BE49-F238E27FC236}">
                <a16:creationId xmlns:a16="http://schemas.microsoft.com/office/drawing/2014/main" id="{029ABAE2-9985-4AAB-A7BE-5B51798AD99B}"/>
              </a:ext>
            </a:extLst>
          </p:cNvPr>
          <p:cNvSpPr>
            <a:spLocks noGrp="1"/>
          </p:cNvSpPr>
          <p:nvPr>
            <p:ph type="dt" sz="half" idx="10"/>
          </p:nvPr>
        </p:nvSpPr>
        <p:spPr/>
        <p:txBody>
          <a:bodyPr/>
          <a:lstStyle/>
          <a:p>
            <a:pPr>
              <a:defRPr/>
            </a:pPr>
            <a:r>
              <a:rPr lang="en-US" altLang="zh-TW"/>
              <a:t>NLP &amp; TM, Spring 2025</a:t>
            </a:r>
            <a:endParaRPr lang="en-US"/>
          </a:p>
        </p:txBody>
      </p:sp>
      <p:sp>
        <p:nvSpPr>
          <p:cNvPr id="7" name="頁尾版面配置區 6">
            <a:extLst>
              <a:ext uri="{FF2B5EF4-FFF2-40B4-BE49-F238E27FC236}">
                <a16:creationId xmlns:a16="http://schemas.microsoft.com/office/drawing/2014/main" id="{46C92AA2-497B-4211-A759-01C4050C6931}"/>
              </a:ext>
            </a:extLst>
          </p:cNvPr>
          <p:cNvSpPr>
            <a:spLocks noGrp="1"/>
          </p:cNvSpPr>
          <p:nvPr>
            <p:ph type="ftr" sz="quarter" idx="11"/>
          </p:nvPr>
        </p:nvSpPr>
        <p:spPr/>
        <p:txBody>
          <a:bodyPr/>
          <a:lstStyle/>
          <a:p>
            <a:pPr>
              <a:defRPr/>
            </a:pPr>
            <a:r>
              <a:rPr lang="en-US"/>
              <a:t>NTUT CSIE</a:t>
            </a:r>
          </a:p>
        </p:txBody>
      </p:sp>
      <p:sp>
        <p:nvSpPr>
          <p:cNvPr id="8" name="投影片編號版面配置區 7">
            <a:extLst>
              <a:ext uri="{FF2B5EF4-FFF2-40B4-BE49-F238E27FC236}">
                <a16:creationId xmlns:a16="http://schemas.microsoft.com/office/drawing/2014/main" id="{39FFD7BC-238C-4DE5-8EB6-B0B08E6590B9}"/>
              </a:ext>
            </a:extLst>
          </p:cNvPr>
          <p:cNvSpPr>
            <a:spLocks noGrp="1"/>
          </p:cNvSpPr>
          <p:nvPr>
            <p:ph type="sldNum" sz="quarter" idx="12"/>
          </p:nvPr>
        </p:nvSpPr>
        <p:spPr/>
        <p:txBody>
          <a:bodyPr/>
          <a:lstStyle/>
          <a:p>
            <a:fld id="{10F35DC5-7E65-8247-99AB-4E984F8A921E}" type="slidenum">
              <a:rPr lang="en-US" smtClean="0"/>
              <a:pPr/>
              <a:t>16</a:t>
            </a:fld>
            <a:endParaRPr lang="en-US"/>
          </a:p>
        </p:txBody>
      </p:sp>
    </p:spTree>
    <p:extLst>
      <p:ext uri="{BB962C8B-B14F-4D97-AF65-F5344CB8AC3E}">
        <p14:creationId xmlns:p14="http://schemas.microsoft.com/office/powerpoint/2010/main" val="4160694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14450" y="-77821"/>
            <a:ext cx="6629400" cy="680397"/>
          </a:xfrm>
        </p:spPr>
        <p:txBody>
          <a:bodyPr>
            <a:normAutofit/>
          </a:bodyPr>
          <a:lstStyle/>
          <a:p>
            <a:r>
              <a:rPr lang="en-US" dirty="0"/>
              <a:t>Intuition of attention: </a:t>
            </a:r>
          </a:p>
        </p:txBody>
      </p:sp>
      <p:sp>
        <p:nvSpPr>
          <p:cNvPr id="20483" name="Rectangle 3"/>
          <p:cNvSpPr>
            <a:spLocks noGrp="1" noChangeArrowheads="1"/>
          </p:cNvSpPr>
          <p:nvPr>
            <p:ph idx="1"/>
          </p:nvPr>
        </p:nvSpPr>
        <p:spPr>
          <a:xfrm>
            <a:off x="1828800" y="1543050"/>
            <a:ext cx="6629400" cy="3429000"/>
          </a:xfrm>
        </p:spPr>
        <p:txBody>
          <a:bodyPr>
            <a:normAutofit/>
          </a:bodyPr>
          <a:lstStyle/>
          <a:p>
            <a:pPr marL="0" indent="0"/>
            <a:r>
              <a:rPr lang="en-US" dirty="0"/>
              <a:t>test</a:t>
            </a:r>
          </a:p>
        </p:txBody>
      </p:sp>
      <p:sp>
        <p:nvSpPr>
          <p:cNvPr id="2" name="TextBox 1">
            <a:extLst>
              <a:ext uri="{FF2B5EF4-FFF2-40B4-BE49-F238E27FC236}">
                <a16:creationId xmlns:a16="http://schemas.microsoft.com/office/drawing/2014/main" id="{24F4189B-5DAE-9E70-083C-CED684D21A2D}"/>
              </a:ext>
            </a:extLst>
          </p:cNvPr>
          <p:cNvSpPr txBox="1"/>
          <p:nvPr/>
        </p:nvSpPr>
        <p:spPr>
          <a:xfrm>
            <a:off x="2848548" y="4647769"/>
            <a:ext cx="4580100" cy="461665"/>
          </a:xfrm>
          <a:prstGeom prst="rect">
            <a:avLst/>
          </a:prstGeom>
          <a:noFill/>
        </p:spPr>
        <p:txBody>
          <a:bodyPr wrap="none" rtlCol="0">
            <a:spAutoFit/>
          </a:bodyPr>
          <a:lstStyle/>
          <a:p>
            <a:r>
              <a:rPr lang="en-US" b="1" dirty="0"/>
              <a:t>x1  x2  x3  x4  x5  x6  x7   xi</a:t>
            </a:r>
          </a:p>
        </p:txBody>
      </p:sp>
      <p:pic>
        <p:nvPicPr>
          <p:cNvPr id="4" name="Picture 3">
            <a:extLst>
              <a:ext uri="{FF2B5EF4-FFF2-40B4-BE49-F238E27FC236}">
                <a16:creationId xmlns:a16="http://schemas.microsoft.com/office/drawing/2014/main" id="{FF172704-831A-EED0-441A-C4EAE2779171}"/>
              </a:ext>
            </a:extLst>
          </p:cNvPr>
          <p:cNvPicPr>
            <a:picLocks noChangeAspect="1"/>
          </p:cNvPicPr>
          <p:nvPr/>
        </p:nvPicPr>
        <p:blipFill>
          <a:blip r:embed="rId3"/>
          <a:srcRect/>
          <a:stretch/>
        </p:blipFill>
        <p:spPr>
          <a:xfrm>
            <a:off x="1371600" y="573112"/>
            <a:ext cx="6457950" cy="3985205"/>
          </a:xfrm>
          <a:prstGeom prst="rect">
            <a:avLst/>
          </a:prstGeom>
        </p:spPr>
      </p:pic>
      <p:sp>
        <p:nvSpPr>
          <p:cNvPr id="3" name="日期版面配置區 2">
            <a:extLst>
              <a:ext uri="{FF2B5EF4-FFF2-40B4-BE49-F238E27FC236}">
                <a16:creationId xmlns:a16="http://schemas.microsoft.com/office/drawing/2014/main" id="{B6FA8262-F77B-4DB1-AF80-E819EB1AF3EC}"/>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64549F22-22D0-4F08-97DA-734783848A28}"/>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0D82BFF4-0B03-444E-A200-927AA38A9BB0}"/>
              </a:ext>
            </a:extLst>
          </p:cNvPr>
          <p:cNvSpPr>
            <a:spLocks noGrp="1"/>
          </p:cNvSpPr>
          <p:nvPr>
            <p:ph type="sldNum" sz="quarter" idx="12"/>
          </p:nvPr>
        </p:nvSpPr>
        <p:spPr/>
        <p:txBody>
          <a:bodyPr/>
          <a:lstStyle/>
          <a:p>
            <a:fld id="{10F35DC5-7E65-8247-99AB-4E984F8A921E}" type="slidenum">
              <a:rPr lang="en-US" smtClean="0"/>
              <a:pPr/>
              <a:t>17</a:t>
            </a:fld>
            <a:endParaRPr lang="en-US"/>
          </a:p>
        </p:txBody>
      </p:sp>
    </p:spTree>
    <p:extLst>
      <p:ext uri="{BB962C8B-B14F-4D97-AF65-F5344CB8AC3E}">
        <p14:creationId xmlns:p14="http://schemas.microsoft.com/office/powerpoint/2010/main" val="297852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5C8C-E21E-54CD-D27D-238A50B896F6}"/>
              </a:ext>
            </a:extLst>
          </p:cNvPr>
          <p:cNvSpPr>
            <a:spLocks noGrp="1"/>
          </p:cNvSpPr>
          <p:nvPr>
            <p:ph type="title"/>
          </p:nvPr>
        </p:nvSpPr>
        <p:spPr/>
        <p:txBody>
          <a:bodyPr>
            <a:normAutofit fontScale="90000"/>
          </a:bodyPr>
          <a:lstStyle/>
          <a:p>
            <a:r>
              <a:rPr lang="en-US" dirty="0"/>
              <a:t>An Actual Attention Head: slightly more complicated</a:t>
            </a:r>
          </a:p>
        </p:txBody>
      </p:sp>
      <p:sp>
        <p:nvSpPr>
          <p:cNvPr id="3" name="Content Placeholder 2">
            <a:extLst>
              <a:ext uri="{FF2B5EF4-FFF2-40B4-BE49-F238E27FC236}">
                <a16:creationId xmlns:a16="http://schemas.microsoft.com/office/drawing/2014/main" id="{FDF13EC5-0DB3-5970-3010-2AF01E294173}"/>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High-level idea: instead of using vectors (like x</a:t>
            </a:r>
            <a:r>
              <a:rPr lang="en-US" baseline="-25000" dirty="0">
                <a:latin typeface="Calibri" panose="020F0502020204030204" pitchFamily="34" charset="0"/>
                <a:cs typeface="Calibri" panose="020F0502020204030204" pitchFamily="34" charset="0"/>
              </a:rPr>
              <a:t>i</a:t>
            </a:r>
            <a:r>
              <a:rPr lang="en-US" dirty="0">
                <a:latin typeface="Calibri" panose="020F0502020204030204" pitchFamily="34" charset="0"/>
                <a:cs typeface="Calibri" panose="020F0502020204030204" pitchFamily="34" charset="0"/>
              </a:rPr>
              <a:t> and x</a:t>
            </a:r>
            <a:r>
              <a:rPr lang="en-US" baseline="-25000" dirty="0">
                <a:latin typeface="Calibri" panose="020F0502020204030204" pitchFamily="34" charset="0"/>
                <a:cs typeface="Calibri" panose="020F0502020204030204" pitchFamily="34" charset="0"/>
              </a:rPr>
              <a:t>4</a:t>
            </a:r>
            <a:r>
              <a:rPr lang="en-US" dirty="0">
                <a:latin typeface="Calibri" panose="020F0502020204030204" pitchFamily="34" charset="0"/>
                <a:cs typeface="Calibri" panose="020F0502020204030204" pitchFamily="34" charset="0"/>
              </a:rPr>
              <a:t>) directly, we'll represent 3 separate roles each vector</a:t>
            </a:r>
            <a:r>
              <a:rPr lang="en-US" b="1" dirty="0">
                <a:latin typeface="Calibri" panose="020F0502020204030204" pitchFamily="34" charset="0"/>
                <a:cs typeface="Calibri" panose="020F0502020204030204" pitchFamily="34" charset="0"/>
              </a:rPr>
              <a:t> x</a:t>
            </a:r>
            <a:r>
              <a:rPr lang="en-US" baseline="-25000" dirty="0">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plays:</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query</a:t>
            </a:r>
            <a:r>
              <a:rPr lang="en-US" dirty="0">
                <a:latin typeface="Calibri" panose="020F0502020204030204" pitchFamily="34" charset="0"/>
                <a:cs typeface="Calibri" panose="020F0502020204030204" pitchFamily="34" charset="0"/>
              </a:rPr>
              <a:t>: As </a:t>
            </a:r>
            <a:r>
              <a:rPr lang="en-US" i="1" dirty="0">
                <a:latin typeface="Calibri" panose="020F0502020204030204" pitchFamily="34" charset="0"/>
                <a:cs typeface="Calibri" panose="020F0502020204030204" pitchFamily="34" charset="0"/>
              </a:rPr>
              <a:t>the current element </a:t>
            </a:r>
            <a:r>
              <a:rPr lang="en-US" dirty="0">
                <a:latin typeface="Calibri" panose="020F0502020204030204" pitchFamily="34" charset="0"/>
                <a:cs typeface="Calibri" panose="020F0502020204030204" pitchFamily="34" charset="0"/>
              </a:rPr>
              <a:t>being compared to the preceding inputs </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key</a:t>
            </a:r>
            <a:r>
              <a:rPr lang="en-US" dirty="0">
                <a:latin typeface="Calibri" panose="020F0502020204030204" pitchFamily="34" charset="0"/>
                <a:cs typeface="Calibri" panose="020F0502020204030204" pitchFamily="34" charset="0"/>
              </a:rPr>
              <a:t>: as </a:t>
            </a:r>
            <a:r>
              <a:rPr lang="en-US" i="1" dirty="0">
                <a:latin typeface="Calibri" panose="020F0502020204030204" pitchFamily="34" charset="0"/>
                <a:cs typeface="Calibri" panose="020F0502020204030204" pitchFamily="34" charset="0"/>
              </a:rPr>
              <a:t>a preceding input </a:t>
            </a:r>
            <a:r>
              <a:rPr lang="en-US" dirty="0">
                <a:latin typeface="Calibri" panose="020F0502020204030204" pitchFamily="34" charset="0"/>
                <a:cs typeface="Calibri" panose="020F0502020204030204" pitchFamily="34" charset="0"/>
              </a:rPr>
              <a:t>that is being compared to the current element to determine a similarity</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value</a:t>
            </a:r>
            <a:r>
              <a:rPr lang="en-US" dirty="0">
                <a:latin typeface="Calibri" panose="020F0502020204030204" pitchFamily="34" charset="0"/>
                <a:cs typeface="Calibri" panose="020F0502020204030204" pitchFamily="34" charset="0"/>
              </a:rPr>
              <a:t>: a value of a preceding element that gets weighted and summed </a:t>
            </a:r>
          </a:p>
          <a:p>
            <a:pPr>
              <a:buFont typeface="Arial" panose="020B0604020202020204" pitchFamily="34" charset="0"/>
              <a:buChar char="•"/>
            </a:pPr>
            <a:endParaRPr lang="en-US" dirty="0"/>
          </a:p>
          <a:p>
            <a:endParaRPr lang="en-US" dirty="0"/>
          </a:p>
        </p:txBody>
      </p:sp>
      <p:sp>
        <p:nvSpPr>
          <p:cNvPr id="4" name="日期版面配置區 3">
            <a:extLst>
              <a:ext uri="{FF2B5EF4-FFF2-40B4-BE49-F238E27FC236}">
                <a16:creationId xmlns:a16="http://schemas.microsoft.com/office/drawing/2014/main" id="{7B09CCEF-DA92-412B-B431-A66A8138F938}"/>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F624C85A-4027-4F87-AFFA-89C0D4E73151}"/>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B9EFD644-B3E0-4035-98B4-62CD9112669A}"/>
              </a:ext>
            </a:extLst>
          </p:cNvPr>
          <p:cNvSpPr>
            <a:spLocks noGrp="1"/>
          </p:cNvSpPr>
          <p:nvPr>
            <p:ph type="sldNum" sz="quarter" idx="12"/>
          </p:nvPr>
        </p:nvSpPr>
        <p:spPr/>
        <p:txBody>
          <a:bodyPr/>
          <a:lstStyle/>
          <a:p>
            <a:fld id="{10F35DC5-7E65-8247-99AB-4E984F8A921E}" type="slidenum">
              <a:rPr lang="en-US" smtClean="0"/>
              <a:pPr/>
              <a:t>18</a:t>
            </a:fld>
            <a:endParaRPr lang="en-US"/>
          </a:p>
        </p:txBody>
      </p:sp>
    </p:spTree>
    <p:extLst>
      <p:ext uri="{BB962C8B-B14F-4D97-AF65-F5344CB8AC3E}">
        <p14:creationId xmlns:p14="http://schemas.microsoft.com/office/powerpoint/2010/main" val="412701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AA15A1-7EB7-A5CD-82EB-2CC4B9355489}"/>
              </a:ext>
            </a:extLst>
          </p:cNvPr>
          <p:cNvPicPr>
            <a:picLocks noChangeAspect="1"/>
          </p:cNvPicPr>
          <p:nvPr/>
        </p:nvPicPr>
        <p:blipFill>
          <a:blip r:embed="rId3"/>
          <a:srcRect t="22586"/>
          <a:stretch/>
        </p:blipFill>
        <p:spPr>
          <a:xfrm>
            <a:off x="1371600" y="1013126"/>
            <a:ext cx="6455066" cy="3083737"/>
          </a:xfrm>
          <a:prstGeom prst="rect">
            <a:avLst/>
          </a:prstGeom>
        </p:spPr>
      </p:pic>
      <p:sp>
        <p:nvSpPr>
          <p:cNvPr id="20482" name="Rectangle 2"/>
          <p:cNvSpPr>
            <a:spLocks noGrp="1" noChangeArrowheads="1"/>
          </p:cNvSpPr>
          <p:nvPr>
            <p:ph type="title"/>
          </p:nvPr>
        </p:nvSpPr>
        <p:spPr>
          <a:xfrm>
            <a:off x="1309050" y="124980"/>
            <a:ext cx="3078995" cy="680397"/>
          </a:xfrm>
        </p:spPr>
        <p:txBody>
          <a:bodyPr>
            <a:normAutofit fontScale="90000"/>
          </a:bodyPr>
          <a:lstStyle/>
          <a:p>
            <a:r>
              <a:rPr lang="en-US" dirty="0"/>
              <a:t>Attention intuition</a:t>
            </a:r>
          </a:p>
        </p:txBody>
      </p:sp>
      <p:sp>
        <p:nvSpPr>
          <p:cNvPr id="2" name="TextBox 1">
            <a:extLst>
              <a:ext uri="{FF2B5EF4-FFF2-40B4-BE49-F238E27FC236}">
                <a16:creationId xmlns:a16="http://schemas.microsoft.com/office/drawing/2014/main" id="{24F4189B-5DAE-9E70-083C-CED684D21A2D}"/>
              </a:ext>
            </a:extLst>
          </p:cNvPr>
          <p:cNvSpPr txBox="1"/>
          <p:nvPr/>
        </p:nvSpPr>
        <p:spPr>
          <a:xfrm>
            <a:off x="2848548" y="4060825"/>
            <a:ext cx="4580100" cy="461665"/>
          </a:xfrm>
          <a:prstGeom prst="rect">
            <a:avLst/>
          </a:prstGeom>
          <a:noFill/>
        </p:spPr>
        <p:txBody>
          <a:bodyPr wrap="none" rtlCol="0">
            <a:spAutoFit/>
          </a:bodyPr>
          <a:lstStyle/>
          <a:p>
            <a:r>
              <a:rPr lang="en-US" b="1" dirty="0"/>
              <a:t>x1  x2  x3  x4  x5  x6  x7   xi</a:t>
            </a:r>
          </a:p>
        </p:txBody>
      </p:sp>
      <p:sp>
        <p:nvSpPr>
          <p:cNvPr id="4" name="TextBox 3">
            <a:extLst>
              <a:ext uri="{FF2B5EF4-FFF2-40B4-BE49-F238E27FC236}">
                <a16:creationId xmlns:a16="http://schemas.microsoft.com/office/drawing/2014/main" id="{B5E2CB0C-F42F-D269-95D1-B550758C2887}"/>
              </a:ext>
            </a:extLst>
          </p:cNvPr>
          <p:cNvSpPr txBox="1"/>
          <p:nvPr/>
        </p:nvSpPr>
        <p:spPr>
          <a:xfrm>
            <a:off x="5782140" y="574545"/>
            <a:ext cx="1543050" cy="461665"/>
          </a:xfrm>
          <a:prstGeom prst="rect">
            <a:avLst/>
          </a:prstGeom>
          <a:noFill/>
        </p:spPr>
        <p:txBody>
          <a:bodyPr wrap="square" rtlCol="0">
            <a:spAutoFit/>
          </a:bodyPr>
          <a:lstStyle/>
          <a:p>
            <a:r>
              <a:rPr lang="en-US" dirty="0">
                <a:solidFill>
                  <a:srgbClr val="FF0000"/>
                </a:solidFill>
                <a:latin typeface="Bradley Hand" pitchFamily="2" charset="77"/>
              </a:rPr>
              <a:t>query</a:t>
            </a:r>
          </a:p>
        </p:txBody>
      </p:sp>
      <p:sp>
        <p:nvSpPr>
          <p:cNvPr id="5" name="TextBox 4">
            <a:extLst>
              <a:ext uri="{FF2B5EF4-FFF2-40B4-BE49-F238E27FC236}">
                <a16:creationId xmlns:a16="http://schemas.microsoft.com/office/drawing/2014/main" id="{EC8160F0-4554-1BBE-3B68-419A402B8B09}"/>
              </a:ext>
            </a:extLst>
          </p:cNvPr>
          <p:cNvSpPr txBox="1"/>
          <p:nvPr/>
        </p:nvSpPr>
        <p:spPr>
          <a:xfrm>
            <a:off x="3020143" y="4591481"/>
            <a:ext cx="1543050" cy="461665"/>
          </a:xfrm>
          <a:prstGeom prst="rect">
            <a:avLst/>
          </a:prstGeom>
          <a:noFill/>
        </p:spPr>
        <p:txBody>
          <a:bodyPr wrap="square" rtlCol="0">
            <a:spAutoFit/>
          </a:bodyPr>
          <a:lstStyle/>
          <a:p>
            <a:r>
              <a:rPr lang="en-US" dirty="0">
                <a:solidFill>
                  <a:srgbClr val="FF0000"/>
                </a:solidFill>
                <a:latin typeface="Bradley Hand" pitchFamily="2" charset="77"/>
              </a:rPr>
              <a:t>values</a:t>
            </a:r>
          </a:p>
        </p:txBody>
      </p:sp>
      <p:sp>
        <p:nvSpPr>
          <p:cNvPr id="3" name="日期版面配置區 2">
            <a:extLst>
              <a:ext uri="{FF2B5EF4-FFF2-40B4-BE49-F238E27FC236}">
                <a16:creationId xmlns:a16="http://schemas.microsoft.com/office/drawing/2014/main" id="{0918B800-269D-4B0F-9DEB-DE11A85CEA27}"/>
              </a:ext>
            </a:extLst>
          </p:cNvPr>
          <p:cNvSpPr>
            <a:spLocks noGrp="1"/>
          </p:cNvSpPr>
          <p:nvPr>
            <p:ph type="dt" sz="half" idx="10"/>
          </p:nvPr>
        </p:nvSpPr>
        <p:spPr/>
        <p:txBody>
          <a:bodyPr/>
          <a:lstStyle/>
          <a:p>
            <a:pPr>
              <a:defRPr/>
            </a:pPr>
            <a:r>
              <a:rPr lang="en-US" altLang="zh-TW"/>
              <a:t>NLP &amp; TM, Spring 2025</a:t>
            </a:r>
            <a:endParaRPr lang="en-US"/>
          </a:p>
        </p:txBody>
      </p:sp>
      <p:sp>
        <p:nvSpPr>
          <p:cNvPr id="7" name="頁尾版面配置區 6">
            <a:extLst>
              <a:ext uri="{FF2B5EF4-FFF2-40B4-BE49-F238E27FC236}">
                <a16:creationId xmlns:a16="http://schemas.microsoft.com/office/drawing/2014/main" id="{A5E28E24-9C74-412B-A59E-0612BF91779D}"/>
              </a:ext>
            </a:extLst>
          </p:cNvPr>
          <p:cNvSpPr>
            <a:spLocks noGrp="1"/>
          </p:cNvSpPr>
          <p:nvPr>
            <p:ph type="ftr" sz="quarter" idx="11"/>
          </p:nvPr>
        </p:nvSpPr>
        <p:spPr/>
        <p:txBody>
          <a:bodyPr/>
          <a:lstStyle/>
          <a:p>
            <a:pPr>
              <a:defRPr/>
            </a:pPr>
            <a:r>
              <a:rPr lang="en-US"/>
              <a:t>NTUT CSIE</a:t>
            </a:r>
          </a:p>
        </p:txBody>
      </p:sp>
      <p:sp>
        <p:nvSpPr>
          <p:cNvPr id="8" name="投影片編號版面配置區 7">
            <a:extLst>
              <a:ext uri="{FF2B5EF4-FFF2-40B4-BE49-F238E27FC236}">
                <a16:creationId xmlns:a16="http://schemas.microsoft.com/office/drawing/2014/main" id="{D4D8770B-8B39-4BC2-BEF0-B5B5D0F37732}"/>
              </a:ext>
            </a:extLst>
          </p:cNvPr>
          <p:cNvSpPr>
            <a:spLocks noGrp="1"/>
          </p:cNvSpPr>
          <p:nvPr>
            <p:ph type="sldNum" sz="quarter" idx="12"/>
          </p:nvPr>
        </p:nvSpPr>
        <p:spPr/>
        <p:txBody>
          <a:bodyPr/>
          <a:lstStyle/>
          <a:p>
            <a:fld id="{10F35DC5-7E65-8247-99AB-4E984F8A921E}" type="slidenum">
              <a:rPr lang="en-US" smtClean="0"/>
              <a:pPr/>
              <a:t>19</a:t>
            </a:fld>
            <a:endParaRPr lang="en-US"/>
          </a:p>
        </p:txBody>
      </p:sp>
    </p:spTree>
    <p:extLst>
      <p:ext uri="{BB962C8B-B14F-4D97-AF65-F5344CB8AC3E}">
        <p14:creationId xmlns:p14="http://schemas.microsoft.com/office/powerpoint/2010/main" val="1925787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a:t>
            </a:r>
            <a:endParaRPr lang="zh-TW" altLang="en-US" dirty="0"/>
          </a:p>
        </p:txBody>
      </p:sp>
      <p:sp>
        <p:nvSpPr>
          <p:cNvPr id="3" name="內容版面配置區 2"/>
          <p:cNvSpPr>
            <a:spLocks noGrp="1"/>
          </p:cNvSpPr>
          <p:nvPr>
            <p:ph idx="1"/>
          </p:nvPr>
        </p:nvSpPr>
        <p:spPr/>
        <p:txBody>
          <a:bodyPr/>
          <a:lstStyle/>
          <a:p>
            <a:r>
              <a:rPr lang="en-US" altLang="zh-TW" dirty="0"/>
              <a:t>Ch.9: Transformers, </a:t>
            </a:r>
            <a:br>
              <a:rPr lang="en-US" altLang="zh-TW" dirty="0"/>
            </a:br>
            <a:r>
              <a:rPr lang="en-US" altLang="zh-TW" dirty="0"/>
              <a:t>Dan </a:t>
            </a:r>
            <a:r>
              <a:rPr lang="en-US" altLang="zh-TW" dirty="0" err="1"/>
              <a:t>Jurafsky</a:t>
            </a:r>
            <a:r>
              <a:rPr lang="en-US" altLang="zh-TW" dirty="0"/>
              <a:t> and James H. Martin. Speech and Language Processing (3rd ed. draft)</a:t>
            </a:r>
          </a:p>
          <a:p>
            <a:endParaRPr lang="zh-TW" altLang="en-US" dirty="0"/>
          </a:p>
        </p:txBody>
      </p:sp>
      <p:sp>
        <p:nvSpPr>
          <p:cNvPr id="4" name="日期版面配置區 3"/>
          <p:cNvSpPr>
            <a:spLocks noGrp="1"/>
          </p:cNvSpPr>
          <p:nvPr>
            <p:ph type="dt" sz="half" idx="10"/>
          </p:nvPr>
        </p:nvSpPr>
        <p:spPr/>
        <p:txBody>
          <a:bodyPr/>
          <a:lstStyle/>
          <a:p>
            <a:r>
              <a:rPr lang="en-US" altLang="zh-TW"/>
              <a:t>NLP &amp; TM, Spring 2025</a:t>
            </a:r>
            <a:endParaRPr lang="zh-TW" altLang="en-US"/>
          </a:p>
        </p:txBody>
      </p:sp>
      <p:sp>
        <p:nvSpPr>
          <p:cNvPr id="5" name="頁尾版面配置區 4"/>
          <p:cNvSpPr>
            <a:spLocks noGrp="1"/>
          </p:cNvSpPr>
          <p:nvPr>
            <p:ph type="ftr" sz="quarter" idx="11"/>
          </p:nvPr>
        </p:nvSpPr>
        <p:spPr/>
        <p:txBody>
          <a:bodyPr/>
          <a:lstStyle/>
          <a:p>
            <a:r>
              <a:rPr lang="en-US" altLang="zh-TW"/>
              <a:t>NTUT CSIE</a:t>
            </a:r>
            <a:endParaRPr lang="zh-TW" altLang="en-US"/>
          </a:p>
        </p:txBody>
      </p:sp>
      <p:sp>
        <p:nvSpPr>
          <p:cNvPr id="6" name="投影片編號版面配置區 5"/>
          <p:cNvSpPr>
            <a:spLocks noGrp="1"/>
          </p:cNvSpPr>
          <p:nvPr>
            <p:ph type="sldNum" sz="quarter" idx="12"/>
          </p:nvPr>
        </p:nvSpPr>
        <p:spPr/>
        <p:txBody>
          <a:bodyPr/>
          <a:lstStyle/>
          <a:p>
            <a:fld id="{DAADB36E-EF5A-4F9F-B024-4E0D63E1172E}" type="slidenum">
              <a:rPr lang="zh-TW" altLang="en-US" smtClean="0"/>
              <a:t>2</a:t>
            </a:fld>
            <a:endParaRPr lang="zh-TW" altLang="en-US"/>
          </a:p>
        </p:txBody>
      </p:sp>
    </p:spTree>
    <p:extLst>
      <p:ext uri="{BB962C8B-B14F-4D97-AF65-F5344CB8AC3E}">
        <p14:creationId xmlns:p14="http://schemas.microsoft.com/office/powerpoint/2010/main" val="1950462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42619" y="168919"/>
            <a:ext cx="7543800" cy="680397"/>
          </a:xfrm>
        </p:spPr>
        <p:txBody>
          <a:bodyPr>
            <a:normAutofit/>
          </a:bodyPr>
          <a:lstStyle/>
          <a:p>
            <a:r>
              <a:rPr lang="en-US" dirty="0"/>
              <a:t>Intuition of attention: </a:t>
            </a:r>
          </a:p>
        </p:txBody>
      </p:sp>
      <p:sp>
        <p:nvSpPr>
          <p:cNvPr id="2" name="TextBox 1">
            <a:extLst>
              <a:ext uri="{FF2B5EF4-FFF2-40B4-BE49-F238E27FC236}">
                <a16:creationId xmlns:a16="http://schemas.microsoft.com/office/drawing/2014/main" id="{24F4189B-5DAE-9E70-083C-CED684D21A2D}"/>
              </a:ext>
            </a:extLst>
          </p:cNvPr>
          <p:cNvSpPr txBox="1"/>
          <p:nvPr/>
        </p:nvSpPr>
        <p:spPr>
          <a:xfrm>
            <a:off x="2848548" y="4060825"/>
            <a:ext cx="4482317" cy="461665"/>
          </a:xfrm>
          <a:prstGeom prst="rect">
            <a:avLst/>
          </a:prstGeom>
          <a:noFill/>
        </p:spPr>
        <p:txBody>
          <a:bodyPr wrap="none" rtlCol="0">
            <a:spAutoFit/>
          </a:bodyPr>
          <a:lstStyle/>
          <a:p>
            <a:r>
              <a:rPr lang="en-US" b="1" dirty="0"/>
              <a:t>x1  x2  x3  x4  x5  x6  x7  xi</a:t>
            </a:r>
          </a:p>
        </p:txBody>
      </p:sp>
      <p:sp>
        <p:nvSpPr>
          <p:cNvPr id="4" name="TextBox 3">
            <a:extLst>
              <a:ext uri="{FF2B5EF4-FFF2-40B4-BE49-F238E27FC236}">
                <a16:creationId xmlns:a16="http://schemas.microsoft.com/office/drawing/2014/main" id="{B5E2CB0C-F42F-D269-95D1-B550758C2887}"/>
              </a:ext>
            </a:extLst>
          </p:cNvPr>
          <p:cNvSpPr txBox="1"/>
          <p:nvPr/>
        </p:nvSpPr>
        <p:spPr>
          <a:xfrm>
            <a:off x="5763369" y="285750"/>
            <a:ext cx="1543050" cy="461665"/>
          </a:xfrm>
          <a:prstGeom prst="rect">
            <a:avLst/>
          </a:prstGeom>
          <a:noFill/>
        </p:spPr>
        <p:txBody>
          <a:bodyPr wrap="square" rtlCol="0">
            <a:spAutoFit/>
          </a:bodyPr>
          <a:lstStyle/>
          <a:p>
            <a:r>
              <a:rPr lang="en-US" dirty="0">
                <a:solidFill>
                  <a:srgbClr val="FF0000"/>
                </a:solidFill>
                <a:latin typeface="Bradley Hand" pitchFamily="2" charset="77"/>
              </a:rPr>
              <a:t>query</a:t>
            </a:r>
          </a:p>
        </p:txBody>
      </p:sp>
      <p:sp>
        <p:nvSpPr>
          <p:cNvPr id="5" name="TextBox 4">
            <a:extLst>
              <a:ext uri="{FF2B5EF4-FFF2-40B4-BE49-F238E27FC236}">
                <a16:creationId xmlns:a16="http://schemas.microsoft.com/office/drawing/2014/main" id="{EC8160F0-4554-1BBE-3B68-419A402B8B09}"/>
              </a:ext>
            </a:extLst>
          </p:cNvPr>
          <p:cNvSpPr txBox="1"/>
          <p:nvPr/>
        </p:nvSpPr>
        <p:spPr>
          <a:xfrm>
            <a:off x="1476375" y="4704919"/>
            <a:ext cx="1543050" cy="461665"/>
          </a:xfrm>
          <a:prstGeom prst="rect">
            <a:avLst/>
          </a:prstGeom>
          <a:noFill/>
        </p:spPr>
        <p:txBody>
          <a:bodyPr wrap="square" rtlCol="0">
            <a:spAutoFit/>
          </a:bodyPr>
          <a:lstStyle/>
          <a:p>
            <a:r>
              <a:rPr lang="en-US" dirty="0">
                <a:solidFill>
                  <a:srgbClr val="FF0000"/>
                </a:solidFill>
                <a:latin typeface="Bradley Hand" pitchFamily="2" charset="77"/>
              </a:rPr>
              <a:t>values</a:t>
            </a:r>
          </a:p>
        </p:txBody>
      </p:sp>
      <p:grpSp>
        <p:nvGrpSpPr>
          <p:cNvPr id="10" name="Group 9">
            <a:extLst>
              <a:ext uri="{FF2B5EF4-FFF2-40B4-BE49-F238E27FC236}">
                <a16:creationId xmlns:a16="http://schemas.microsoft.com/office/drawing/2014/main" id="{A73298C9-68DC-E88A-758A-84FDD4C53AE8}"/>
              </a:ext>
            </a:extLst>
          </p:cNvPr>
          <p:cNvGrpSpPr/>
          <p:nvPr/>
        </p:nvGrpSpPr>
        <p:grpSpPr>
          <a:xfrm>
            <a:off x="2914650" y="4572000"/>
            <a:ext cx="285750" cy="332859"/>
            <a:chOff x="3886200" y="6261788"/>
            <a:chExt cx="381000" cy="443812"/>
          </a:xfrm>
        </p:grpSpPr>
        <p:sp>
          <p:nvSpPr>
            <p:cNvPr id="6" name="Rectangle 5">
              <a:extLst>
                <a:ext uri="{FF2B5EF4-FFF2-40B4-BE49-F238E27FC236}">
                  <a16:creationId xmlns:a16="http://schemas.microsoft.com/office/drawing/2014/main" id="{E792437F-EE2A-BB09-3E1D-EBF8891C4D4E}"/>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8" name="Rectangle 7">
              <a:extLst>
                <a:ext uri="{FF2B5EF4-FFF2-40B4-BE49-F238E27FC236}">
                  <a16:creationId xmlns:a16="http://schemas.microsoft.com/office/drawing/2014/main" id="{13384282-D79C-8ABE-9A55-16EE816137CE}"/>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grpSp>
        <p:nvGrpSpPr>
          <p:cNvPr id="11" name="Group 10">
            <a:extLst>
              <a:ext uri="{FF2B5EF4-FFF2-40B4-BE49-F238E27FC236}">
                <a16:creationId xmlns:a16="http://schemas.microsoft.com/office/drawing/2014/main" id="{92345E34-5349-C1CD-6EB5-C1B6A1481E8F}"/>
              </a:ext>
            </a:extLst>
          </p:cNvPr>
          <p:cNvGrpSpPr/>
          <p:nvPr/>
        </p:nvGrpSpPr>
        <p:grpSpPr>
          <a:xfrm>
            <a:off x="3371850" y="4572000"/>
            <a:ext cx="285750" cy="332859"/>
            <a:chOff x="3886200" y="6261788"/>
            <a:chExt cx="381000" cy="443812"/>
          </a:xfrm>
        </p:grpSpPr>
        <p:sp>
          <p:nvSpPr>
            <p:cNvPr id="12" name="Rectangle 11">
              <a:extLst>
                <a:ext uri="{FF2B5EF4-FFF2-40B4-BE49-F238E27FC236}">
                  <a16:creationId xmlns:a16="http://schemas.microsoft.com/office/drawing/2014/main" id="{4B226BB1-D0C8-1086-0969-E575D5A1A83B}"/>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13" name="Rectangle 12">
              <a:extLst>
                <a:ext uri="{FF2B5EF4-FFF2-40B4-BE49-F238E27FC236}">
                  <a16:creationId xmlns:a16="http://schemas.microsoft.com/office/drawing/2014/main" id="{AB8BC482-1061-8768-E6FA-9FB081409DE9}"/>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grpSp>
        <p:nvGrpSpPr>
          <p:cNvPr id="14" name="Group 13">
            <a:extLst>
              <a:ext uri="{FF2B5EF4-FFF2-40B4-BE49-F238E27FC236}">
                <a16:creationId xmlns:a16="http://schemas.microsoft.com/office/drawing/2014/main" id="{EDE10602-2F0B-BF71-7284-4930CC69FC44}"/>
              </a:ext>
            </a:extLst>
          </p:cNvPr>
          <p:cNvGrpSpPr/>
          <p:nvPr/>
        </p:nvGrpSpPr>
        <p:grpSpPr>
          <a:xfrm>
            <a:off x="3829050" y="4572000"/>
            <a:ext cx="285750" cy="332859"/>
            <a:chOff x="3886200" y="6261788"/>
            <a:chExt cx="381000" cy="443812"/>
          </a:xfrm>
        </p:grpSpPr>
        <p:sp>
          <p:nvSpPr>
            <p:cNvPr id="15" name="Rectangle 14">
              <a:extLst>
                <a:ext uri="{FF2B5EF4-FFF2-40B4-BE49-F238E27FC236}">
                  <a16:creationId xmlns:a16="http://schemas.microsoft.com/office/drawing/2014/main" id="{3920FA73-7321-C52B-2EA3-E1167CE6F329}"/>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16" name="Rectangle 15">
              <a:extLst>
                <a:ext uri="{FF2B5EF4-FFF2-40B4-BE49-F238E27FC236}">
                  <a16:creationId xmlns:a16="http://schemas.microsoft.com/office/drawing/2014/main" id="{17E8811D-E6B4-A419-698C-3398D07E5E9C}"/>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grpSp>
        <p:nvGrpSpPr>
          <p:cNvPr id="17" name="Group 16">
            <a:extLst>
              <a:ext uri="{FF2B5EF4-FFF2-40B4-BE49-F238E27FC236}">
                <a16:creationId xmlns:a16="http://schemas.microsoft.com/office/drawing/2014/main" id="{5A922B46-9C5F-D9D1-017C-99076BF1D36F}"/>
              </a:ext>
            </a:extLst>
          </p:cNvPr>
          <p:cNvGrpSpPr/>
          <p:nvPr/>
        </p:nvGrpSpPr>
        <p:grpSpPr>
          <a:xfrm>
            <a:off x="4314825" y="4572000"/>
            <a:ext cx="285750" cy="332859"/>
            <a:chOff x="3886200" y="6261788"/>
            <a:chExt cx="381000" cy="443812"/>
          </a:xfrm>
        </p:grpSpPr>
        <p:sp>
          <p:nvSpPr>
            <p:cNvPr id="18" name="Rectangle 17">
              <a:extLst>
                <a:ext uri="{FF2B5EF4-FFF2-40B4-BE49-F238E27FC236}">
                  <a16:creationId xmlns:a16="http://schemas.microsoft.com/office/drawing/2014/main" id="{A9AEDAD0-9AF8-7389-2943-F811BF7705F0}"/>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19" name="Rectangle 18">
              <a:extLst>
                <a:ext uri="{FF2B5EF4-FFF2-40B4-BE49-F238E27FC236}">
                  <a16:creationId xmlns:a16="http://schemas.microsoft.com/office/drawing/2014/main" id="{4583ED46-6770-6C74-6CF8-32A5FEABB9F2}"/>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grpSp>
        <p:nvGrpSpPr>
          <p:cNvPr id="20" name="Group 19">
            <a:extLst>
              <a:ext uri="{FF2B5EF4-FFF2-40B4-BE49-F238E27FC236}">
                <a16:creationId xmlns:a16="http://schemas.microsoft.com/office/drawing/2014/main" id="{A3D81AD1-470E-87C3-682C-84F97634ED0E}"/>
              </a:ext>
            </a:extLst>
          </p:cNvPr>
          <p:cNvGrpSpPr/>
          <p:nvPr/>
        </p:nvGrpSpPr>
        <p:grpSpPr>
          <a:xfrm>
            <a:off x="4775201" y="4572000"/>
            <a:ext cx="285750" cy="332859"/>
            <a:chOff x="3886200" y="6261788"/>
            <a:chExt cx="381000" cy="443812"/>
          </a:xfrm>
        </p:grpSpPr>
        <p:sp>
          <p:nvSpPr>
            <p:cNvPr id="21" name="Rectangle 20">
              <a:extLst>
                <a:ext uri="{FF2B5EF4-FFF2-40B4-BE49-F238E27FC236}">
                  <a16:creationId xmlns:a16="http://schemas.microsoft.com/office/drawing/2014/main" id="{76D7FB67-AA43-7644-1A72-C578F6F0F91E}"/>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22" name="Rectangle 21">
              <a:extLst>
                <a:ext uri="{FF2B5EF4-FFF2-40B4-BE49-F238E27FC236}">
                  <a16:creationId xmlns:a16="http://schemas.microsoft.com/office/drawing/2014/main" id="{70D3CA25-CD6D-5585-9B63-6E4C5A1028E8}"/>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grpSp>
        <p:nvGrpSpPr>
          <p:cNvPr id="26" name="Group 25">
            <a:extLst>
              <a:ext uri="{FF2B5EF4-FFF2-40B4-BE49-F238E27FC236}">
                <a16:creationId xmlns:a16="http://schemas.microsoft.com/office/drawing/2014/main" id="{3BC4B509-B4B5-CA49-45AB-075BDE22E765}"/>
              </a:ext>
            </a:extLst>
          </p:cNvPr>
          <p:cNvGrpSpPr/>
          <p:nvPr/>
        </p:nvGrpSpPr>
        <p:grpSpPr>
          <a:xfrm>
            <a:off x="5229225" y="4572000"/>
            <a:ext cx="285750" cy="332859"/>
            <a:chOff x="3886200" y="6261788"/>
            <a:chExt cx="381000" cy="443812"/>
          </a:xfrm>
        </p:grpSpPr>
        <p:sp>
          <p:nvSpPr>
            <p:cNvPr id="27" name="Rectangle 26">
              <a:extLst>
                <a:ext uri="{FF2B5EF4-FFF2-40B4-BE49-F238E27FC236}">
                  <a16:creationId xmlns:a16="http://schemas.microsoft.com/office/drawing/2014/main" id="{851630AD-F2E9-E0BC-F0DB-A6275E03C792}"/>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28" name="Rectangle 27">
              <a:extLst>
                <a:ext uri="{FF2B5EF4-FFF2-40B4-BE49-F238E27FC236}">
                  <a16:creationId xmlns:a16="http://schemas.microsoft.com/office/drawing/2014/main" id="{F5942C37-95E9-3FD4-5A18-7AB50CCA9C32}"/>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grpSp>
        <p:nvGrpSpPr>
          <p:cNvPr id="29" name="Group 28">
            <a:extLst>
              <a:ext uri="{FF2B5EF4-FFF2-40B4-BE49-F238E27FC236}">
                <a16:creationId xmlns:a16="http://schemas.microsoft.com/office/drawing/2014/main" id="{5DBB6525-FB1C-B846-7225-32797E3BACBD}"/>
              </a:ext>
            </a:extLst>
          </p:cNvPr>
          <p:cNvGrpSpPr/>
          <p:nvPr/>
        </p:nvGrpSpPr>
        <p:grpSpPr>
          <a:xfrm>
            <a:off x="5661026" y="4572000"/>
            <a:ext cx="285750" cy="332859"/>
            <a:chOff x="3886200" y="6261788"/>
            <a:chExt cx="381000" cy="443812"/>
          </a:xfrm>
        </p:grpSpPr>
        <p:sp>
          <p:nvSpPr>
            <p:cNvPr id="30" name="Rectangle 29">
              <a:extLst>
                <a:ext uri="{FF2B5EF4-FFF2-40B4-BE49-F238E27FC236}">
                  <a16:creationId xmlns:a16="http://schemas.microsoft.com/office/drawing/2014/main" id="{B4735574-F895-9E09-0332-C10ADC581140}"/>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31" name="Rectangle 30">
              <a:extLst>
                <a:ext uri="{FF2B5EF4-FFF2-40B4-BE49-F238E27FC236}">
                  <a16:creationId xmlns:a16="http://schemas.microsoft.com/office/drawing/2014/main" id="{ACFBDA77-42B0-E10A-EBBE-BCFDC504321C}"/>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sp>
        <p:nvSpPr>
          <p:cNvPr id="32" name="TextBox 31">
            <a:extLst>
              <a:ext uri="{FF2B5EF4-FFF2-40B4-BE49-F238E27FC236}">
                <a16:creationId xmlns:a16="http://schemas.microsoft.com/office/drawing/2014/main" id="{E729FA6D-61F7-B1D7-4B7D-7BF30A0E7029}"/>
              </a:ext>
            </a:extLst>
          </p:cNvPr>
          <p:cNvSpPr txBox="1"/>
          <p:nvPr/>
        </p:nvSpPr>
        <p:spPr>
          <a:xfrm>
            <a:off x="1490663" y="4399437"/>
            <a:ext cx="1543050" cy="461665"/>
          </a:xfrm>
          <a:prstGeom prst="rect">
            <a:avLst/>
          </a:prstGeom>
          <a:noFill/>
        </p:spPr>
        <p:txBody>
          <a:bodyPr wrap="square" rtlCol="0">
            <a:spAutoFit/>
          </a:bodyPr>
          <a:lstStyle/>
          <a:p>
            <a:r>
              <a:rPr lang="en-US" dirty="0">
                <a:solidFill>
                  <a:srgbClr val="FF0000"/>
                </a:solidFill>
                <a:latin typeface="Bradley Hand" pitchFamily="2" charset="77"/>
              </a:rPr>
              <a:t>keys</a:t>
            </a:r>
          </a:p>
        </p:txBody>
      </p:sp>
      <p:grpSp>
        <p:nvGrpSpPr>
          <p:cNvPr id="7" name="Group 6">
            <a:extLst>
              <a:ext uri="{FF2B5EF4-FFF2-40B4-BE49-F238E27FC236}">
                <a16:creationId xmlns:a16="http://schemas.microsoft.com/office/drawing/2014/main" id="{CED50349-CAAD-5454-8408-FF6B52A6471C}"/>
              </a:ext>
            </a:extLst>
          </p:cNvPr>
          <p:cNvGrpSpPr/>
          <p:nvPr/>
        </p:nvGrpSpPr>
        <p:grpSpPr>
          <a:xfrm>
            <a:off x="6057900" y="4566980"/>
            <a:ext cx="285750" cy="332859"/>
            <a:chOff x="3886200" y="6261788"/>
            <a:chExt cx="381000" cy="443812"/>
          </a:xfrm>
        </p:grpSpPr>
        <p:sp>
          <p:nvSpPr>
            <p:cNvPr id="9" name="Rectangle 8">
              <a:extLst>
                <a:ext uri="{FF2B5EF4-FFF2-40B4-BE49-F238E27FC236}">
                  <a16:creationId xmlns:a16="http://schemas.microsoft.com/office/drawing/2014/main" id="{249A24D1-9855-44C5-EC8D-E624DF034C96}"/>
                </a:ext>
              </a:extLst>
            </p:cNvPr>
            <p:cNvSpPr/>
            <p:nvPr/>
          </p:nvSpPr>
          <p:spPr>
            <a:xfrm>
              <a:off x="3886200" y="6261788"/>
              <a:ext cx="381000" cy="2152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k</a:t>
              </a:r>
            </a:p>
          </p:txBody>
        </p:sp>
        <p:sp>
          <p:nvSpPr>
            <p:cNvPr id="23" name="Rectangle 22">
              <a:extLst>
                <a:ext uri="{FF2B5EF4-FFF2-40B4-BE49-F238E27FC236}">
                  <a16:creationId xmlns:a16="http://schemas.microsoft.com/office/drawing/2014/main" id="{A25E841F-3E10-5A55-67DD-BF6CC5B74E4D}"/>
                </a:ext>
              </a:extLst>
            </p:cNvPr>
            <p:cNvSpPr/>
            <p:nvPr/>
          </p:nvSpPr>
          <p:spPr>
            <a:xfrm>
              <a:off x="3886200" y="6490388"/>
              <a:ext cx="381000" cy="215212"/>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a:t>
              </a:r>
            </a:p>
          </p:txBody>
        </p:sp>
      </p:grpSp>
      <p:pic>
        <p:nvPicPr>
          <p:cNvPr id="34" name="Picture 33">
            <a:extLst>
              <a:ext uri="{FF2B5EF4-FFF2-40B4-BE49-F238E27FC236}">
                <a16:creationId xmlns:a16="http://schemas.microsoft.com/office/drawing/2014/main" id="{E68E90BC-DC2C-D348-4048-C87FA3E91C78}"/>
              </a:ext>
            </a:extLst>
          </p:cNvPr>
          <p:cNvPicPr>
            <a:picLocks noChangeAspect="1"/>
          </p:cNvPicPr>
          <p:nvPr/>
        </p:nvPicPr>
        <p:blipFill>
          <a:blip r:embed="rId3"/>
          <a:srcRect t="22586"/>
          <a:stretch/>
        </p:blipFill>
        <p:spPr>
          <a:xfrm>
            <a:off x="1257300" y="1013126"/>
            <a:ext cx="6455066" cy="3083737"/>
          </a:xfrm>
          <a:prstGeom prst="rect">
            <a:avLst/>
          </a:prstGeom>
        </p:spPr>
      </p:pic>
      <p:sp>
        <p:nvSpPr>
          <p:cNvPr id="3" name="日期版面配置區 2">
            <a:extLst>
              <a:ext uri="{FF2B5EF4-FFF2-40B4-BE49-F238E27FC236}">
                <a16:creationId xmlns:a16="http://schemas.microsoft.com/office/drawing/2014/main" id="{84B8D8F8-B9DA-4683-8899-B6C8ADCF6E8E}"/>
              </a:ext>
            </a:extLst>
          </p:cNvPr>
          <p:cNvSpPr>
            <a:spLocks noGrp="1"/>
          </p:cNvSpPr>
          <p:nvPr>
            <p:ph type="dt" sz="half" idx="10"/>
          </p:nvPr>
        </p:nvSpPr>
        <p:spPr/>
        <p:txBody>
          <a:bodyPr/>
          <a:lstStyle/>
          <a:p>
            <a:pPr>
              <a:defRPr/>
            </a:pPr>
            <a:r>
              <a:rPr lang="en-US" altLang="zh-TW"/>
              <a:t>NLP &amp; TM, Spring 2025</a:t>
            </a:r>
            <a:endParaRPr lang="en-US"/>
          </a:p>
        </p:txBody>
      </p:sp>
      <p:sp>
        <p:nvSpPr>
          <p:cNvPr id="24" name="頁尾版面配置區 23">
            <a:extLst>
              <a:ext uri="{FF2B5EF4-FFF2-40B4-BE49-F238E27FC236}">
                <a16:creationId xmlns:a16="http://schemas.microsoft.com/office/drawing/2014/main" id="{A2D6B136-BF6A-4556-8523-DD289F42B9CE}"/>
              </a:ext>
            </a:extLst>
          </p:cNvPr>
          <p:cNvSpPr>
            <a:spLocks noGrp="1"/>
          </p:cNvSpPr>
          <p:nvPr>
            <p:ph type="ftr" sz="quarter" idx="11"/>
          </p:nvPr>
        </p:nvSpPr>
        <p:spPr/>
        <p:txBody>
          <a:bodyPr/>
          <a:lstStyle/>
          <a:p>
            <a:pPr>
              <a:defRPr/>
            </a:pPr>
            <a:r>
              <a:rPr lang="en-US"/>
              <a:t>NTUT CSIE</a:t>
            </a:r>
          </a:p>
        </p:txBody>
      </p:sp>
      <p:sp>
        <p:nvSpPr>
          <p:cNvPr id="25" name="投影片編號版面配置區 24">
            <a:extLst>
              <a:ext uri="{FF2B5EF4-FFF2-40B4-BE49-F238E27FC236}">
                <a16:creationId xmlns:a16="http://schemas.microsoft.com/office/drawing/2014/main" id="{DE62558A-5D17-4006-9779-389CD15A4641}"/>
              </a:ext>
            </a:extLst>
          </p:cNvPr>
          <p:cNvSpPr>
            <a:spLocks noGrp="1"/>
          </p:cNvSpPr>
          <p:nvPr>
            <p:ph type="sldNum" sz="quarter" idx="12"/>
          </p:nvPr>
        </p:nvSpPr>
        <p:spPr/>
        <p:txBody>
          <a:bodyPr/>
          <a:lstStyle/>
          <a:p>
            <a:fld id="{10F35DC5-7E65-8247-99AB-4E984F8A921E}" type="slidenum">
              <a:rPr lang="en-US" smtClean="0"/>
              <a:pPr/>
              <a:t>20</a:t>
            </a:fld>
            <a:endParaRPr lang="en-US"/>
          </a:p>
        </p:txBody>
      </p:sp>
    </p:spTree>
    <p:extLst>
      <p:ext uri="{BB962C8B-B14F-4D97-AF65-F5344CB8AC3E}">
        <p14:creationId xmlns:p14="http://schemas.microsoft.com/office/powerpoint/2010/main" val="1575462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5C8C-E21E-54CD-D27D-238A50B896F6}"/>
              </a:ext>
            </a:extLst>
          </p:cNvPr>
          <p:cNvSpPr>
            <a:spLocks noGrp="1"/>
          </p:cNvSpPr>
          <p:nvPr>
            <p:ph type="title"/>
          </p:nvPr>
        </p:nvSpPr>
        <p:spPr/>
        <p:txBody>
          <a:bodyPr>
            <a:normAutofit fontScale="90000"/>
          </a:bodyPr>
          <a:lstStyle/>
          <a:p>
            <a:r>
              <a:rPr lang="en-US" dirty="0"/>
              <a:t>An Actual Attention Head: slightly more complicated</a:t>
            </a:r>
          </a:p>
        </p:txBody>
      </p:sp>
      <p:sp>
        <p:nvSpPr>
          <p:cNvPr id="3" name="Content Placeholder 2">
            <a:extLst>
              <a:ext uri="{FF2B5EF4-FFF2-40B4-BE49-F238E27FC236}">
                <a16:creationId xmlns:a16="http://schemas.microsoft.com/office/drawing/2014/main" id="{FDF13EC5-0DB3-5970-3010-2AF01E294173}"/>
              </a:ext>
            </a:extLst>
          </p:cNvPr>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We'll use matrices to project each vector</a:t>
            </a:r>
            <a:r>
              <a:rPr lang="en-US" b="1" dirty="0">
                <a:latin typeface="Calibri" panose="020F0502020204030204" pitchFamily="34" charset="0"/>
                <a:cs typeface="Calibri" panose="020F0502020204030204" pitchFamily="34" charset="0"/>
              </a:rPr>
              <a:t> x</a:t>
            </a:r>
            <a:r>
              <a:rPr lang="en-US" baseline="-25000" dirty="0">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into a representation of its role as query, key, value:</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query</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W</a:t>
            </a:r>
            <a:r>
              <a:rPr lang="en-US" b="1" baseline="30000" dirty="0">
                <a:latin typeface="Calibri" panose="020F0502020204030204" pitchFamily="34" charset="0"/>
                <a:cs typeface="Calibri" panose="020F0502020204030204" pitchFamily="34" charset="0"/>
              </a:rPr>
              <a:t>Q</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key</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W</a:t>
            </a:r>
            <a:r>
              <a:rPr lang="en-US" b="1" baseline="30000" dirty="0">
                <a:latin typeface="Calibri" panose="020F0502020204030204" pitchFamily="34" charset="0"/>
                <a:cs typeface="Calibri" panose="020F0502020204030204" pitchFamily="34" charset="0"/>
              </a:rPr>
              <a:t>K</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value</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W</a:t>
            </a:r>
            <a:r>
              <a:rPr lang="en-US" b="1" baseline="30000" dirty="0">
                <a:latin typeface="Calibri" panose="020F0502020204030204" pitchFamily="34" charset="0"/>
                <a:cs typeface="Calibri" panose="020F0502020204030204" pitchFamily="34" charset="0"/>
              </a:rPr>
              <a:t>V</a:t>
            </a:r>
          </a:p>
          <a:p>
            <a:pPr>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2EBD0090-5102-2D61-92CD-0D4A8D06FD96}"/>
              </a:ext>
            </a:extLst>
          </p:cNvPr>
          <p:cNvPicPr>
            <a:picLocks noChangeAspect="1"/>
          </p:cNvPicPr>
          <p:nvPr/>
        </p:nvPicPr>
        <p:blipFill>
          <a:blip r:embed="rId2"/>
          <a:stretch>
            <a:fillRect/>
          </a:stretch>
        </p:blipFill>
        <p:spPr>
          <a:xfrm>
            <a:off x="1238328" y="3639088"/>
            <a:ext cx="7128432" cy="608525"/>
          </a:xfrm>
          <a:prstGeom prst="rect">
            <a:avLst/>
          </a:prstGeom>
        </p:spPr>
      </p:pic>
      <p:sp>
        <p:nvSpPr>
          <p:cNvPr id="5" name="日期版面配置區 4">
            <a:extLst>
              <a:ext uri="{FF2B5EF4-FFF2-40B4-BE49-F238E27FC236}">
                <a16:creationId xmlns:a16="http://schemas.microsoft.com/office/drawing/2014/main" id="{0A9D5DD7-C90A-4436-B2D6-49958CDCE73D}"/>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E1E6F965-4275-49CB-97A9-550679E0C8EC}"/>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15C02C7A-7138-4C9A-BA08-C225F027571A}"/>
              </a:ext>
            </a:extLst>
          </p:cNvPr>
          <p:cNvSpPr>
            <a:spLocks noGrp="1"/>
          </p:cNvSpPr>
          <p:nvPr>
            <p:ph type="sldNum" sz="quarter" idx="12"/>
          </p:nvPr>
        </p:nvSpPr>
        <p:spPr/>
        <p:txBody>
          <a:bodyPr/>
          <a:lstStyle/>
          <a:p>
            <a:fld id="{10F35DC5-7E65-8247-99AB-4E984F8A921E}" type="slidenum">
              <a:rPr lang="en-US" smtClean="0"/>
              <a:pPr/>
              <a:t>21</a:t>
            </a:fld>
            <a:endParaRPr lang="en-US"/>
          </a:p>
        </p:txBody>
      </p:sp>
    </p:spTree>
    <p:extLst>
      <p:ext uri="{BB962C8B-B14F-4D97-AF65-F5344CB8AC3E}">
        <p14:creationId xmlns:p14="http://schemas.microsoft.com/office/powerpoint/2010/main" val="3470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5C8C-E21E-54CD-D27D-238A50B896F6}"/>
              </a:ext>
            </a:extLst>
          </p:cNvPr>
          <p:cNvSpPr>
            <a:spLocks noGrp="1"/>
          </p:cNvSpPr>
          <p:nvPr>
            <p:ph type="title"/>
          </p:nvPr>
        </p:nvSpPr>
        <p:spPr/>
        <p:txBody>
          <a:bodyPr>
            <a:normAutofit fontScale="90000"/>
          </a:bodyPr>
          <a:lstStyle/>
          <a:p>
            <a:r>
              <a:rPr lang="en-US" dirty="0"/>
              <a:t>An Actual Attention Head: slightly more complicated</a:t>
            </a:r>
          </a:p>
        </p:txBody>
      </p:sp>
      <p:sp>
        <p:nvSpPr>
          <p:cNvPr id="3" name="Content Placeholder 2">
            <a:extLst>
              <a:ext uri="{FF2B5EF4-FFF2-40B4-BE49-F238E27FC236}">
                <a16:creationId xmlns:a16="http://schemas.microsoft.com/office/drawing/2014/main" id="{FDF13EC5-0DB3-5970-3010-2AF01E294173}"/>
              </a:ext>
            </a:extLst>
          </p:cNvPr>
          <p:cNvSpPr>
            <a:spLocks noGrp="1"/>
          </p:cNvSpPr>
          <p:nvPr>
            <p:ph idx="1"/>
          </p:nvPr>
        </p:nvSpPr>
        <p:spPr/>
        <p:txBody>
          <a:bodyPr>
            <a:normAutofit/>
          </a:bodyPr>
          <a:lstStyle/>
          <a:p>
            <a:r>
              <a:rPr lang="en-US" sz="2700" dirty="0">
                <a:latin typeface="Calibri" panose="020F0502020204030204" pitchFamily="34" charset="0"/>
                <a:cs typeface="Calibri" panose="020F0502020204030204" pitchFamily="34" charset="0"/>
              </a:rPr>
              <a:t>Given these 3 representation of </a:t>
            </a:r>
            <a:r>
              <a:rPr lang="en-US" sz="2700" b="1" dirty="0">
                <a:latin typeface="Calibri" panose="020F0502020204030204" pitchFamily="34" charset="0"/>
                <a:cs typeface="Calibri" panose="020F0502020204030204" pitchFamily="34" charset="0"/>
              </a:rPr>
              <a:t>x</a:t>
            </a:r>
            <a:r>
              <a:rPr lang="en-US" sz="2700" baseline="-25000" dirty="0">
                <a:latin typeface="Calibri" panose="020F0502020204030204" pitchFamily="34" charset="0"/>
                <a:cs typeface="Calibri" panose="020F0502020204030204" pitchFamily="34" charset="0"/>
              </a:rPr>
              <a:t>i</a:t>
            </a:r>
          </a:p>
          <a:p>
            <a:endParaRPr lang="en-US" sz="2700" baseline="-25000" dirty="0">
              <a:latin typeface="Calibri" panose="020F0502020204030204" pitchFamily="34" charset="0"/>
              <a:cs typeface="Calibri" panose="020F0502020204030204" pitchFamily="34" charset="0"/>
            </a:endParaRPr>
          </a:p>
          <a:p>
            <a:endParaRPr lang="en-US" sz="2700" baseline="-25000" dirty="0">
              <a:latin typeface="Calibri" panose="020F0502020204030204" pitchFamily="34" charset="0"/>
              <a:cs typeface="Calibri" panose="020F0502020204030204" pitchFamily="34" charset="0"/>
            </a:endParaRPr>
          </a:p>
          <a:p>
            <a:r>
              <a:rPr lang="en-US" sz="2700" dirty="0">
                <a:latin typeface="Calibri" panose="020F0502020204030204" pitchFamily="34" charset="0"/>
                <a:cs typeface="Calibri" panose="020F0502020204030204" pitchFamily="34" charset="0"/>
              </a:rPr>
              <a:t>To compute  similarity of current element </a:t>
            </a:r>
            <a:r>
              <a:rPr lang="en-US" sz="2700" b="1" dirty="0">
                <a:latin typeface="Calibri" panose="020F0502020204030204" pitchFamily="34" charset="0"/>
                <a:cs typeface="Calibri" panose="020F0502020204030204" pitchFamily="34" charset="0"/>
              </a:rPr>
              <a:t>x</a:t>
            </a:r>
            <a:r>
              <a:rPr lang="en-US" sz="2700" baseline="-25000" dirty="0">
                <a:latin typeface="Calibri" panose="020F0502020204030204" pitchFamily="34" charset="0"/>
                <a:cs typeface="Calibri" panose="020F0502020204030204" pitchFamily="34" charset="0"/>
              </a:rPr>
              <a:t>i </a:t>
            </a:r>
            <a:r>
              <a:rPr lang="en-US" sz="2700" dirty="0">
                <a:latin typeface="Calibri" panose="020F0502020204030204" pitchFamily="34" charset="0"/>
                <a:cs typeface="Calibri" panose="020F0502020204030204" pitchFamily="34" charset="0"/>
              </a:rPr>
              <a:t>with some prior element </a:t>
            </a:r>
            <a:r>
              <a:rPr lang="en-US" sz="2700" b="1" dirty="0" err="1">
                <a:latin typeface="Calibri" panose="020F0502020204030204" pitchFamily="34" charset="0"/>
                <a:cs typeface="Calibri" panose="020F0502020204030204" pitchFamily="34" charset="0"/>
              </a:rPr>
              <a:t>x</a:t>
            </a:r>
            <a:r>
              <a:rPr lang="en-US" sz="2700" baseline="-25000" dirty="0" err="1">
                <a:latin typeface="Calibri" panose="020F0502020204030204" pitchFamily="34" charset="0"/>
                <a:cs typeface="Calibri" panose="020F0502020204030204" pitchFamily="34" charset="0"/>
              </a:rPr>
              <a:t>j</a:t>
            </a:r>
            <a:endParaRPr lang="en-US" sz="2700" dirty="0">
              <a:latin typeface="Calibri" panose="020F0502020204030204" pitchFamily="34" charset="0"/>
              <a:cs typeface="Calibri" panose="020F0502020204030204" pitchFamily="34" charset="0"/>
            </a:endParaRPr>
          </a:p>
          <a:p>
            <a:r>
              <a:rPr lang="en-US" sz="2700" dirty="0">
                <a:latin typeface="Calibri" panose="020F0502020204030204" pitchFamily="34" charset="0"/>
                <a:cs typeface="Calibri" panose="020F0502020204030204" pitchFamily="34" charset="0"/>
              </a:rPr>
              <a:t>We’ll use dot product between  </a:t>
            </a:r>
            <a:r>
              <a:rPr lang="en-US" sz="2700" b="1" dirty="0">
                <a:latin typeface="Calibri" panose="020F0502020204030204" pitchFamily="34" charset="0"/>
                <a:cs typeface="Calibri" panose="020F0502020204030204" pitchFamily="34" charset="0"/>
              </a:rPr>
              <a:t>q</a:t>
            </a:r>
            <a:r>
              <a:rPr lang="en-US" sz="2700" baseline="-25000" dirty="0">
                <a:latin typeface="Calibri" panose="020F0502020204030204" pitchFamily="34" charset="0"/>
                <a:cs typeface="Calibri" panose="020F0502020204030204" pitchFamily="34" charset="0"/>
              </a:rPr>
              <a:t>i</a:t>
            </a:r>
            <a:r>
              <a:rPr lang="en-US" sz="2700" i="1" dirty="0">
                <a:latin typeface="Calibri" panose="020F0502020204030204" pitchFamily="34" charset="0"/>
                <a:cs typeface="Calibri" panose="020F0502020204030204" pitchFamily="34" charset="0"/>
              </a:rPr>
              <a:t> </a:t>
            </a:r>
            <a:r>
              <a:rPr lang="en-US" sz="2700" dirty="0">
                <a:latin typeface="Calibri" panose="020F0502020204030204" pitchFamily="34" charset="0"/>
                <a:cs typeface="Calibri" panose="020F0502020204030204" pitchFamily="34" charset="0"/>
              </a:rPr>
              <a:t>and </a:t>
            </a:r>
            <a:r>
              <a:rPr lang="en-US" sz="2700" b="1" dirty="0" err="1">
                <a:latin typeface="Calibri" panose="020F0502020204030204" pitchFamily="34" charset="0"/>
                <a:cs typeface="Calibri" panose="020F0502020204030204" pitchFamily="34" charset="0"/>
              </a:rPr>
              <a:t>k</a:t>
            </a:r>
            <a:r>
              <a:rPr lang="en-US" sz="2700" baseline="-25000" dirty="0" err="1">
                <a:latin typeface="Calibri" panose="020F0502020204030204" pitchFamily="34" charset="0"/>
                <a:cs typeface="Calibri" panose="020F0502020204030204" pitchFamily="34" charset="0"/>
              </a:rPr>
              <a:t>j</a:t>
            </a:r>
            <a:r>
              <a:rPr lang="en-US" sz="2700" dirty="0">
                <a:latin typeface="Calibri" panose="020F0502020204030204" pitchFamily="34" charset="0"/>
                <a:cs typeface="Calibri" panose="020F0502020204030204" pitchFamily="34" charset="0"/>
              </a:rPr>
              <a:t> </a:t>
            </a:r>
          </a:p>
          <a:p>
            <a:r>
              <a:rPr lang="en-US" sz="2700" dirty="0">
                <a:latin typeface="Calibri" panose="020F0502020204030204" pitchFamily="34" charset="0"/>
                <a:cs typeface="Calibri" panose="020F0502020204030204" pitchFamily="34" charset="0"/>
              </a:rPr>
              <a:t>And instead of summing up </a:t>
            </a:r>
            <a:r>
              <a:rPr lang="en-US" sz="2700" b="1" dirty="0" err="1">
                <a:latin typeface="Calibri" panose="020F0502020204030204" pitchFamily="34" charset="0"/>
                <a:cs typeface="Calibri" panose="020F0502020204030204" pitchFamily="34" charset="0"/>
              </a:rPr>
              <a:t>x</a:t>
            </a:r>
            <a:r>
              <a:rPr lang="en-US" sz="2700" baseline="-25000" dirty="0" err="1">
                <a:latin typeface="Calibri" panose="020F0502020204030204" pitchFamily="34" charset="0"/>
                <a:cs typeface="Calibri" panose="020F0502020204030204" pitchFamily="34" charset="0"/>
              </a:rPr>
              <a:t>j</a:t>
            </a:r>
            <a:r>
              <a:rPr lang="en-US" sz="2700" dirty="0">
                <a:latin typeface="Calibri" panose="020F0502020204030204" pitchFamily="34" charset="0"/>
                <a:cs typeface="Calibri" panose="020F0502020204030204" pitchFamily="34" charset="0"/>
              </a:rPr>
              <a:t> ,  we'll sum up </a:t>
            </a:r>
            <a:r>
              <a:rPr lang="en-US" sz="2700" b="1" dirty="0" err="1">
                <a:latin typeface="Calibri" panose="020F0502020204030204" pitchFamily="34" charset="0"/>
                <a:cs typeface="Calibri" panose="020F0502020204030204" pitchFamily="34" charset="0"/>
              </a:rPr>
              <a:t>v</a:t>
            </a:r>
            <a:r>
              <a:rPr lang="en-US" sz="2700" baseline="-25000" dirty="0" err="1">
                <a:latin typeface="Calibri" panose="020F0502020204030204" pitchFamily="34" charset="0"/>
                <a:cs typeface="Calibri" panose="020F0502020204030204" pitchFamily="34" charset="0"/>
              </a:rPr>
              <a:t>j</a:t>
            </a:r>
            <a:endParaRPr lang="en-US" sz="2700" dirty="0">
              <a:latin typeface="Calibri" panose="020F0502020204030204" pitchFamily="34" charset="0"/>
              <a:cs typeface="Calibri" panose="020F0502020204030204" pitchFamily="34" charset="0"/>
            </a:endParaRPr>
          </a:p>
          <a:p>
            <a:endParaRPr lang="en-US" sz="2700" dirty="0">
              <a:latin typeface="Calibri" panose="020F0502020204030204" pitchFamily="34" charset="0"/>
              <a:cs typeface="Calibri" panose="020F0502020204030204" pitchFamily="34" charset="0"/>
            </a:endParaRPr>
          </a:p>
          <a:p>
            <a:endParaRPr lang="en-US" baseline="-25000" dirty="0">
              <a:latin typeface="Calibri" panose="020F0502020204030204" pitchFamily="34" charset="0"/>
              <a:cs typeface="Calibri" panose="020F0502020204030204" pitchFamily="34" charset="0"/>
            </a:endParaRPr>
          </a:p>
          <a:p>
            <a:endParaRPr lang="en-US" baseline="-25000" dirty="0">
              <a:latin typeface="Calibri" panose="020F0502020204030204" pitchFamily="34" charset="0"/>
              <a:cs typeface="Calibri" panose="020F0502020204030204" pitchFamily="34" charset="0"/>
            </a:endParaRPr>
          </a:p>
          <a:p>
            <a:endParaRPr lang="en-US" baseline="-250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2EBD0090-5102-2D61-92CD-0D4A8D06FD96}"/>
              </a:ext>
            </a:extLst>
          </p:cNvPr>
          <p:cNvPicPr>
            <a:picLocks noChangeAspect="1"/>
          </p:cNvPicPr>
          <p:nvPr/>
        </p:nvPicPr>
        <p:blipFill>
          <a:blip r:embed="rId2"/>
          <a:stretch>
            <a:fillRect/>
          </a:stretch>
        </p:blipFill>
        <p:spPr>
          <a:xfrm>
            <a:off x="2112645" y="1885950"/>
            <a:ext cx="5985510" cy="510958"/>
          </a:xfrm>
          <a:prstGeom prst="rect">
            <a:avLst/>
          </a:prstGeom>
        </p:spPr>
      </p:pic>
      <p:sp>
        <p:nvSpPr>
          <p:cNvPr id="5" name="日期版面配置區 4">
            <a:extLst>
              <a:ext uri="{FF2B5EF4-FFF2-40B4-BE49-F238E27FC236}">
                <a16:creationId xmlns:a16="http://schemas.microsoft.com/office/drawing/2014/main" id="{9416955F-C987-4030-8DEF-9BAAAA059163}"/>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5A650C4C-D229-45AE-BA76-1E3550D97354}"/>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2DA9C790-FFA4-4DE5-986A-D384A16C17DB}"/>
              </a:ext>
            </a:extLst>
          </p:cNvPr>
          <p:cNvSpPr>
            <a:spLocks noGrp="1"/>
          </p:cNvSpPr>
          <p:nvPr>
            <p:ph type="sldNum" sz="quarter" idx="12"/>
          </p:nvPr>
        </p:nvSpPr>
        <p:spPr/>
        <p:txBody>
          <a:bodyPr/>
          <a:lstStyle/>
          <a:p>
            <a:fld id="{10F35DC5-7E65-8247-99AB-4E984F8A921E}" type="slidenum">
              <a:rPr lang="en-US" smtClean="0"/>
              <a:pPr/>
              <a:t>22</a:t>
            </a:fld>
            <a:endParaRPr lang="en-US"/>
          </a:p>
        </p:txBody>
      </p:sp>
    </p:spTree>
    <p:extLst>
      <p:ext uri="{BB962C8B-B14F-4D97-AF65-F5344CB8AC3E}">
        <p14:creationId xmlns:p14="http://schemas.microsoft.com/office/powerpoint/2010/main" val="28795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5C54-4103-F2B0-C737-9F4478F0B926}"/>
              </a:ext>
            </a:extLst>
          </p:cNvPr>
          <p:cNvSpPr>
            <a:spLocks noGrp="1"/>
          </p:cNvSpPr>
          <p:nvPr>
            <p:ph type="title"/>
          </p:nvPr>
        </p:nvSpPr>
        <p:spPr/>
        <p:txBody>
          <a:bodyPr/>
          <a:lstStyle/>
          <a:p>
            <a:r>
              <a:rPr lang="en-US" dirty="0"/>
              <a:t>Final equations for one attention head</a:t>
            </a:r>
          </a:p>
        </p:txBody>
      </p:sp>
      <p:pic>
        <p:nvPicPr>
          <p:cNvPr id="4" name="Picture 3">
            <a:extLst>
              <a:ext uri="{FF2B5EF4-FFF2-40B4-BE49-F238E27FC236}">
                <a16:creationId xmlns:a16="http://schemas.microsoft.com/office/drawing/2014/main" id="{8B3CB04E-EADD-9E05-12F5-19D6076E5530}"/>
              </a:ext>
            </a:extLst>
          </p:cNvPr>
          <p:cNvPicPr>
            <a:picLocks noChangeAspect="1"/>
          </p:cNvPicPr>
          <p:nvPr/>
        </p:nvPicPr>
        <p:blipFill>
          <a:blip r:embed="rId3"/>
          <a:stretch>
            <a:fillRect/>
          </a:stretch>
        </p:blipFill>
        <p:spPr>
          <a:xfrm>
            <a:off x="443262" y="1314450"/>
            <a:ext cx="8196146" cy="3200400"/>
          </a:xfrm>
          <a:prstGeom prst="rect">
            <a:avLst/>
          </a:prstGeom>
        </p:spPr>
      </p:pic>
      <p:sp>
        <p:nvSpPr>
          <p:cNvPr id="3" name="日期版面配置區 2">
            <a:extLst>
              <a:ext uri="{FF2B5EF4-FFF2-40B4-BE49-F238E27FC236}">
                <a16:creationId xmlns:a16="http://schemas.microsoft.com/office/drawing/2014/main" id="{144C1FD2-1C60-4B94-BEB6-963F073A61C3}"/>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852DE4D5-709B-45A1-9337-CCDB79F7CB09}"/>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20934192-99E5-4520-8E44-51B2202D0B7A}"/>
              </a:ext>
            </a:extLst>
          </p:cNvPr>
          <p:cNvSpPr>
            <a:spLocks noGrp="1"/>
          </p:cNvSpPr>
          <p:nvPr>
            <p:ph type="sldNum" sz="quarter" idx="12"/>
          </p:nvPr>
        </p:nvSpPr>
        <p:spPr/>
        <p:txBody>
          <a:bodyPr/>
          <a:lstStyle/>
          <a:p>
            <a:fld id="{10F35DC5-7E65-8247-99AB-4E984F8A921E}" type="slidenum">
              <a:rPr lang="en-US" smtClean="0"/>
              <a:pPr/>
              <a:t>23</a:t>
            </a:fld>
            <a:endParaRPr lang="en-US"/>
          </a:p>
        </p:txBody>
      </p:sp>
    </p:spTree>
    <p:extLst>
      <p:ext uri="{BB962C8B-B14F-4D97-AF65-F5344CB8AC3E}">
        <p14:creationId xmlns:p14="http://schemas.microsoft.com/office/powerpoint/2010/main" val="4181134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53DB-20D6-FAC8-64C7-0844D7DC73E0}"/>
              </a:ext>
            </a:extLst>
          </p:cNvPr>
          <p:cNvSpPr>
            <a:spLocks noGrp="1"/>
          </p:cNvSpPr>
          <p:nvPr>
            <p:ph type="title"/>
          </p:nvPr>
        </p:nvSpPr>
        <p:spPr>
          <a:xfrm>
            <a:off x="1219200" y="119702"/>
            <a:ext cx="7810500" cy="680397"/>
          </a:xfrm>
        </p:spPr>
        <p:txBody>
          <a:bodyPr>
            <a:noAutofit/>
          </a:bodyPr>
          <a:lstStyle/>
          <a:p>
            <a:r>
              <a:rPr lang="en-US" sz="3000" dirty="0"/>
              <a:t>Calculating the value of a3</a:t>
            </a:r>
          </a:p>
        </p:txBody>
      </p:sp>
      <p:pic>
        <p:nvPicPr>
          <p:cNvPr id="5" name="Content Placeholder 4">
            <a:extLst>
              <a:ext uri="{FF2B5EF4-FFF2-40B4-BE49-F238E27FC236}">
                <a16:creationId xmlns:a16="http://schemas.microsoft.com/office/drawing/2014/main" id="{4FC81E58-587A-E6BC-1156-620113C46B7D}"/>
              </a:ext>
            </a:extLst>
          </p:cNvPr>
          <p:cNvPicPr>
            <a:picLocks noGrp="1" noChangeAspect="1"/>
          </p:cNvPicPr>
          <p:nvPr>
            <p:ph idx="1"/>
          </p:nvPr>
        </p:nvPicPr>
        <p:blipFill>
          <a:blip r:embed="rId3"/>
          <a:stretch>
            <a:fillRect/>
          </a:stretch>
        </p:blipFill>
        <p:spPr>
          <a:xfrm>
            <a:off x="1583332" y="971551"/>
            <a:ext cx="5785509" cy="4052247"/>
          </a:xfrm>
        </p:spPr>
      </p:pic>
      <p:sp>
        <p:nvSpPr>
          <p:cNvPr id="3" name="日期版面配置區 2">
            <a:extLst>
              <a:ext uri="{FF2B5EF4-FFF2-40B4-BE49-F238E27FC236}">
                <a16:creationId xmlns:a16="http://schemas.microsoft.com/office/drawing/2014/main" id="{6FDCE64B-5CA9-41DB-ABF5-53E16B1AF578}"/>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FE958758-7398-4623-8636-F5E558F9B63D}"/>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4A5D2781-C82A-4719-B217-816E51BBA463}"/>
              </a:ext>
            </a:extLst>
          </p:cNvPr>
          <p:cNvSpPr>
            <a:spLocks noGrp="1"/>
          </p:cNvSpPr>
          <p:nvPr>
            <p:ph type="sldNum" sz="quarter" idx="12"/>
          </p:nvPr>
        </p:nvSpPr>
        <p:spPr/>
        <p:txBody>
          <a:bodyPr/>
          <a:lstStyle/>
          <a:p>
            <a:fld id="{10F35DC5-7E65-8247-99AB-4E984F8A921E}" type="slidenum">
              <a:rPr lang="en-US" smtClean="0"/>
              <a:pPr/>
              <a:t>24</a:t>
            </a:fld>
            <a:endParaRPr lang="en-US"/>
          </a:p>
        </p:txBody>
      </p:sp>
    </p:spTree>
    <p:extLst>
      <p:ext uri="{BB962C8B-B14F-4D97-AF65-F5344CB8AC3E}">
        <p14:creationId xmlns:p14="http://schemas.microsoft.com/office/powerpoint/2010/main" val="210329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5C8C-E21E-54CD-D27D-238A50B896F6}"/>
              </a:ext>
            </a:extLst>
          </p:cNvPr>
          <p:cNvSpPr>
            <a:spLocks noGrp="1"/>
          </p:cNvSpPr>
          <p:nvPr>
            <p:ph type="title"/>
          </p:nvPr>
        </p:nvSpPr>
        <p:spPr/>
        <p:txBody>
          <a:bodyPr>
            <a:normAutofit fontScale="90000"/>
          </a:bodyPr>
          <a:lstStyle/>
          <a:p>
            <a:r>
              <a:rPr lang="en-US" dirty="0"/>
              <a:t>Actual Attention: slightly more complicated</a:t>
            </a:r>
          </a:p>
        </p:txBody>
      </p:sp>
      <p:sp>
        <p:nvSpPr>
          <p:cNvPr id="3" name="Content Placeholder 2">
            <a:extLst>
              <a:ext uri="{FF2B5EF4-FFF2-40B4-BE49-F238E27FC236}">
                <a16:creationId xmlns:a16="http://schemas.microsoft.com/office/drawing/2014/main" id="{FDF13EC5-0DB3-5970-3010-2AF01E294173}"/>
              </a:ext>
            </a:extLst>
          </p:cNvPr>
          <p:cNvSpPr>
            <a:spLocks noGrp="1"/>
          </p:cNvSpPr>
          <p:nvPr>
            <p:ph idx="1"/>
          </p:nvPr>
        </p:nvSpPr>
        <p:spPr/>
        <p:txBody>
          <a:bodyPr>
            <a:normAutofit/>
          </a:bodyPr>
          <a:lstStyle/>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Instead of one attention head, we'll have lots of them!</a:t>
            </a:r>
          </a:p>
          <a:p>
            <a:pPr>
              <a:buFont typeface="Arial" panose="020B0604020202020204" pitchFamily="34" charset="0"/>
              <a:buChar char="•"/>
            </a:pPr>
            <a:r>
              <a:rPr lang="en-US" sz="1800" dirty="0">
                <a:latin typeface="Calibri" panose="020F0502020204030204" pitchFamily="34" charset="0"/>
                <a:cs typeface="Calibri" panose="020F0502020204030204" pitchFamily="34" charset="0"/>
              </a:rPr>
              <a:t>Intuition: each head might be attending to the context for different purposes</a:t>
            </a:r>
          </a:p>
          <a:p>
            <a:pPr marL="640534" lvl="1" indent="-342900">
              <a:buFont typeface="Arial" panose="020B0604020202020204" pitchFamily="34" charset="0"/>
              <a:buChar char="•"/>
            </a:pPr>
            <a:r>
              <a:rPr lang="en-US" sz="1500" dirty="0">
                <a:latin typeface="Calibri" panose="020F0502020204030204" pitchFamily="34" charset="0"/>
                <a:cs typeface="Calibri" panose="020F0502020204030204" pitchFamily="34" charset="0"/>
              </a:rPr>
              <a:t>Different linguistic relationships or patterns in the context</a:t>
            </a:r>
          </a:p>
          <a:p>
            <a:endParaRPr lang="en-US"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69EE4620-3429-9752-5F23-17E5B22E6542}"/>
              </a:ext>
            </a:extLst>
          </p:cNvPr>
          <p:cNvPicPr>
            <a:picLocks noChangeAspect="1"/>
          </p:cNvPicPr>
          <p:nvPr/>
        </p:nvPicPr>
        <p:blipFill>
          <a:blip r:embed="rId3"/>
          <a:stretch>
            <a:fillRect/>
          </a:stretch>
        </p:blipFill>
        <p:spPr>
          <a:xfrm>
            <a:off x="1229242" y="2324608"/>
            <a:ext cx="6685515" cy="2794948"/>
          </a:xfrm>
          <a:prstGeom prst="rect">
            <a:avLst/>
          </a:prstGeom>
        </p:spPr>
      </p:pic>
      <p:sp>
        <p:nvSpPr>
          <p:cNvPr id="5" name="日期版面配置區 4">
            <a:extLst>
              <a:ext uri="{FF2B5EF4-FFF2-40B4-BE49-F238E27FC236}">
                <a16:creationId xmlns:a16="http://schemas.microsoft.com/office/drawing/2014/main" id="{66A0D228-8DC9-42C3-908D-32820546D9A3}"/>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B6BC9803-35A3-4D8A-8EC8-51F2C7220912}"/>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972CD65C-61F6-4D73-BF66-DD9A34BAB2B0}"/>
              </a:ext>
            </a:extLst>
          </p:cNvPr>
          <p:cNvSpPr>
            <a:spLocks noGrp="1"/>
          </p:cNvSpPr>
          <p:nvPr>
            <p:ph type="sldNum" sz="quarter" idx="12"/>
          </p:nvPr>
        </p:nvSpPr>
        <p:spPr/>
        <p:txBody>
          <a:bodyPr/>
          <a:lstStyle/>
          <a:p>
            <a:fld id="{10F35DC5-7E65-8247-99AB-4E984F8A921E}" type="slidenum">
              <a:rPr lang="en-US" smtClean="0"/>
              <a:pPr/>
              <a:t>25</a:t>
            </a:fld>
            <a:endParaRPr lang="en-US"/>
          </a:p>
        </p:txBody>
      </p:sp>
    </p:spTree>
    <p:extLst>
      <p:ext uri="{BB962C8B-B14F-4D97-AF65-F5344CB8AC3E}">
        <p14:creationId xmlns:p14="http://schemas.microsoft.com/office/powerpoint/2010/main" val="28570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0513-7001-1D5D-EFC3-BED845E2050C}"/>
              </a:ext>
            </a:extLst>
          </p:cNvPr>
          <p:cNvSpPr>
            <a:spLocks noGrp="1"/>
          </p:cNvSpPr>
          <p:nvPr>
            <p:ph type="title"/>
          </p:nvPr>
        </p:nvSpPr>
        <p:spPr/>
        <p:txBody>
          <a:bodyPr/>
          <a:lstStyle/>
          <a:p>
            <a:r>
              <a:rPr lang="en-US" dirty="0"/>
              <a:t>Multi-head attention</a:t>
            </a:r>
          </a:p>
        </p:txBody>
      </p:sp>
      <p:pic>
        <p:nvPicPr>
          <p:cNvPr id="5" name="Content Placeholder 4">
            <a:extLst>
              <a:ext uri="{FF2B5EF4-FFF2-40B4-BE49-F238E27FC236}">
                <a16:creationId xmlns:a16="http://schemas.microsoft.com/office/drawing/2014/main" id="{7842CC32-2224-D5F9-1669-C09966CE8E69}"/>
              </a:ext>
            </a:extLst>
          </p:cNvPr>
          <p:cNvPicPr>
            <a:picLocks noGrp="1" noChangeAspect="1"/>
          </p:cNvPicPr>
          <p:nvPr>
            <p:ph idx="1"/>
          </p:nvPr>
        </p:nvPicPr>
        <p:blipFill>
          <a:blip r:embed="rId2"/>
          <a:stretch>
            <a:fillRect/>
          </a:stretch>
        </p:blipFill>
        <p:spPr>
          <a:xfrm>
            <a:off x="822722" y="1230082"/>
            <a:ext cx="7543800" cy="3369137"/>
          </a:xfrm>
        </p:spPr>
      </p:pic>
      <p:sp>
        <p:nvSpPr>
          <p:cNvPr id="3" name="日期版面配置區 2">
            <a:extLst>
              <a:ext uri="{FF2B5EF4-FFF2-40B4-BE49-F238E27FC236}">
                <a16:creationId xmlns:a16="http://schemas.microsoft.com/office/drawing/2014/main" id="{57F2D4D0-20E4-4CC0-95CF-93A64CEC75D9}"/>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78F79B5C-9D8F-4EC8-A8CF-4057B40D5722}"/>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4CC32F46-0DE4-48B2-9702-F7CE409DC3C8}"/>
              </a:ext>
            </a:extLst>
          </p:cNvPr>
          <p:cNvSpPr>
            <a:spLocks noGrp="1"/>
          </p:cNvSpPr>
          <p:nvPr>
            <p:ph type="sldNum" sz="quarter" idx="12"/>
          </p:nvPr>
        </p:nvSpPr>
        <p:spPr/>
        <p:txBody>
          <a:bodyPr/>
          <a:lstStyle/>
          <a:p>
            <a:fld id="{10F35DC5-7E65-8247-99AB-4E984F8A921E}" type="slidenum">
              <a:rPr lang="en-US" smtClean="0"/>
              <a:pPr/>
              <a:t>26</a:t>
            </a:fld>
            <a:endParaRPr lang="en-US"/>
          </a:p>
        </p:txBody>
      </p:sp>
    </p:spTree>
    <p:extLst>
      <p:ext uri="{BB962C8B-B14F-4D97-AF65-F5344CB8AC3E}">
        <p14:creationId xmlns:p14="http://schemas.microsoft.com/office/powerpoint/2010/main" val="19392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5C8C-E21E-54CD-D27D-238A50B896F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DF13EC5-0DB3-5970-3010-2AF01E294173}"/>
              </a:ext>
            </a:extLst>
          </p:cNvPr>
          <p:cNvSpPr>
            <a:spLocks noGrp="1"/>
          </p:cNvSpPr>
          <p:nvPr>
            <p:ph idx="1"/>
          </p:nvPr>
        </p:nvSpPr>
        <p:spPr/>
        <p:txBody>
          <a:bodyPr/>
          <a:lstStyle/>
          <a:p>
            <a:r>
              <a:rPr lang="en-US" dirty="0"/>
              <a:t>Attention is a method for enriching the representation of a token by incorporating contextual information</a:t>
            </a:r>
          </a:p>
          <a:p>
            <a:r>
              <a:rPr lang="en-US" dirty="0"/>
              <a:t>The result: the embedding for each word will be different in different contexts!</a:t>
            </a:r>
          </a:p>
          <a:p>
            <a:r>
              <a:rPr lang="en-US" dirty="0"/>
              <a:t>Contextual embeddings: a representation of word meaning in its context</a:t>
            </a:r>
          </a:p>
          <a:p>
            <a:r>
              <a:rPr lang="en-US" dirty="0"/>
              <a:t>We'll see in the next lecture that attention can also be viewed as a way to move information from one token to another</a:t>
            </a:r>
          </a:p>
        </p:txBody>
      </p:sp>
      <p:sp>
        <p:nvSpPr>
          <p:cNvPr id="4" name="日期版面配置區 3">
            <a:extLst>
              <a:ext uri="{FF2B5EF4-FFF2-40B4-BE49-F238E27FC236}">
                <a16:creationId xmlns:a16="http://schemas.microsoft.com/office/drawing/2014/main" id="{23E88FB6-68F3-4DF4-8C19-15E2987D0B0D}"/>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7AB20164-26F1-432A-BE03-2CF8942B431D}"/>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6C8D0E30-0180-4922-824D-A8E2E793B5CD}"/>
              </a:ext>
            </a:extLst>
          </p:cNvPr>
          <p:cNvSpPr>
            <a:spLocks noGrp="1"/>
          </p:cNvSpPr>
          <p:nvPr>
            <p:ph type="sldNum" sz="quarter" idx="12"/>
          </p:nvPr>
        </p:nvSpPr>
        <p:spPr/>
        <p:txBody>
          <a:bodyPr/>
          <a:lstStyle/>
          <a:p>
            <a:fld id="{10F35DC5-7E65-8247-99AB-4E984F8A921E}" type="slidenum">
              <a:rPr lang="en-US" smtClean="0"/>
              <a:pPr/>
              <a:t>27</a:t>
            </a:fld>
            <a:endParaRPr lang="en-US"/>
          </a:p>
        </p:txBody>
      </p:sp>
    </p:spTree>
    <p:extLst>
      <p:ext uri="{BB962C8B-B14F-4D97-AF65-F5344CB8AC3E}">
        <p14:creationId xmlns:p14="http://schemas.microsoft.com/office/powerpoint/2010/main" val="15321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p:txBody>
          <a:bodyPr>
            <a:normAutofit/>
          </a:bodyPr>
          <a:lstStyle/>
          <a:p>
            <a:r>
              <a:rPr lang="en-US" sz="3000" dirty="0">
                <a:solidFill>
                  <a:schemeClr val="bg1"/>
                </a:solidFill>
                <a:ea typeface="Franklin Gothic Book" charset="0"/>
                <a:cs typeface="Franklin Gothic Book" charset="0"/>
              </a:rPr>
              <a:t>Transformers</a:t>
            </a:r>
          </a:p>
        </p:txBody>
      </p:sp>
      <p:sp>
        <p:nvSpPr>
          <p:cNvPr id="16387" name="Rectangle 6"/>
          <p:cNvSpPr>
            <a:spLocks noGrp="1" noChangeArrowheads="1"/>
          </p:cNvSpPr>
          <p:nvPr>
            <p:ph type="subTitle" idx="1"/>
          </p:nvPr>
        </p:nvSpPr>
        <p:spPr/>
        <p:txBody>
          <a:bodyPr>
            <a:normAutofit/>
          </a:bodyPr>
          <a:lstStyle/>
          <a:p>
            <a:pPr eaLnBrk="1" hangingPunct="1">
              <a:buFont typeface="Times" charset="0"/>
              <a:buNone/>
            </a:pPr>
            <a:r>
              <a:rPr lang="en-US" sz="3000" dirty="0">
                <a:solidFill>
                  <a:srgbClr val="A4001D"/>
                </a:solidFill>
                <a:latin typeface="Calibri"/>
                <a:ea typeface="ＭＳ Ｐゴシック" charset="0"/>
                <a:cs typeface="Calibri"/>
              </a:rPr>
              <a:t>The Transformer Block</a:t>
            </a:r>
          </a:p>
        </p:txBody>
      </p:sp>
    </p:spTree>
    <p:extLst>
      <p:ext uri="{BB962C8B-B14F-4D97-AF65-F5344CB8AC3E}">
        <p14:creationId xmlns:p14="http://schemas.microsoft.com/office/powerpoint/2010/main" val="22751282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830794E-1CE0-08F8-A8C4-A3E62C99D10E}"/>
              </a:ext>
            </a:extLst>
          </p:cNvPr>
          <p:cNvPicPr>
            <a:picLocks noChangeAspect="1"/>
          </p:cNvPicPr>
          <p:nvPr/>
        </p:nvPicPr>
        <p:blipFill>
          <a:blip r:embed="rId2"/>
          <a:srcRect/>
          <a:stretch/>
        </p:blipFill>
        <p:spPr>
          <a:xfrm>
            <a:off x="1411301" y="971551"/>
            <a:ext cx="6198374" cy="3657599"/>
          </a:xfrm>
          <a:prstGeom prst="rect">
            <a:avLst/>
          </a:prstGeom>
        </p:spPr>
      </p:pic>
      <p:sp>
        <p:nvSpPr>
          <p:cNvPr id="2" name="Title 1">
            <a:extLst>
              <a:ext uri="{FF2B5EF4-FFF2-40B4-BE49-F238E27FC236}">
                <a16:creationId xmlns:a16="http://schemas.microsoft.com/office/drawing/2014/main" id="{6D7204CA-17D2-267C-ECD8-A2059966ACF7}"/>
              </a:ext>
            </a:extLst>
          </p:cNvPr>
          <p:cNvSpPr>
            <a:spLocks noGrp="1"/>
          </p:cNvSpPr>
          <p:nvPr>
            <p:ph type="title"/>
          </p:nvPr>
        </p:nvSpPr>
        <p:spPr>
          <a:xfrm>
            <a:off x="1373551" y="221435"/>
            <a:ext cx="7467600" cy="742950"/>
          </a:xfrm>
        </p:spPr>
        <p:txBody>
          <a:bodyPr>
            <a:normAutofit/>
          </a:bodyPr>
          <a:lstStyle/>
          <a:p>
            <a:r>
              <a:rPr lang="en-US" dirty="0"/>
              <a:t>Reminder: transformer language model</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0B9D6D1-7484-02B6-5C51-CF39B989F1D5}"/>
                  </a:ext>
                </a:extLst>
              </p14:cNvPr>
              <p14:cNvContentPartPr/>
              <p14:nvPr/>
            </p14:nvContentPartPr>
            <p14:xfrm>
              <a:off x="3358010" y="1925900"/>
              <a:ext cx="829170" cy="1610010"/>
            </p14:xfrm>
          </p:contentPart>
        </mc:Choice>
        <mc:Fallback xmlns="">
          <p:pic>
            <p:nvPicPr>
              <p:cNvPr id="10" name="Ink 9">
                <a:extLst>
                  <a:ext uri="{FF2B5EF4-FFF2-40B4-BE49-F238E27FC236}">
                    <a16:creationId xmlns:a16="http://schemas.microsoft.com/office/drawing/2014/main" id="{D0B9D6D1-7484-02B6-5C51-CF39B989F1D5}"/>
                  </a:ext>
                </a:extLst>
              </p:cNvPr>
              <p:cNvPicPr/>
              <p:nvPr/>
            </p:nvPicPr>
            <p:blipFill>
              <a:blip r:embed="rId4"/>
              <a:stretch>
                <a:fillRect/>
              </a:stretch>
            </p:blipFill>
            <p:spPr>
              <a:xfrm>
                <a:off x="3322022" y="1889906"/>
                <a:ext cx="900787" cy="1681638"/>
              </a:xfrm>
              <a:prstGeom prst="rect">
                <a:avLst/>
              </a:prstGeom>
            </p:spPr>
          </p:pic>
        </mc:Fallback>
      </mc:AlternateContent>
      <p:sp>
        <p:nvSpPr>
          <p:cNvPr id="4" name="日期版面配置區 3">
            <a:extLst>
              <a:ext uri="{FF2B5EF4-FFF2-40B4-BE49-F238E27FC236}">
                <a16:creationId xmlns:a16="http://schemas.microsoft.com/office/drawing/2014/main" id="{0DEE9AEF-31BC-4A00-9A26-450E8BCA6198}"/>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EB3F0BC7-45B9-42E4-BEB6-857CF3A23B8E}"/>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5CDC1D30-C391-49C3-8EB1-5DCE5C83251E}"/>
              </a:ext>
            </a:extLst>
          </p:cNvPr>
          <p:cNvSpPr>
            <a:spLocks noGrp="1"/>
          </p:cNvSpPr>
          <p:nvPr>
            <p:ph type="sldNum" sz="quarter" idx="12"/>
          </p:nvPr>
        </p:nvSpPr>
        <p:spPr/>
        <p:txBody>
          <a:bodyPr/>
          <a:lstStyle/>
          <a:p>
            <a:fld id="{10F35DC5-7E65-8247-99AB-4E984F8A921E}" type="slidenum">
              <a:rPr lang="en-US" smtClean="0"/>
              <a:pPr/>
              <a:t>29</a:t>
            </a:fld>
            <a:endParaRPr lang="en-US"/>
          </a:p>
        </p:txBody>
      </p:sp>
    </p:spTree>
    <p:extLst>
      <p:ext uri="{BB962C8B-B14F-4D97-AF65-F5344CB8AC3E}">
        <p14:creationId xmlns:p14="http://schemas.microsoft.com/office/powerpoint/2010/main" val="13145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p:txBody>
          <a:bodyPr>
            <a:normAutofit/>
          </a:bodyPr>
          <a:lstStyle/>
          <a:p>
            <a:r>
              <a:rPr lang="en-US" altLang="zh-TW" dirty="0"/>
              <a:t>Introduction to Transformers</a:t>
            </a:r>
          </a:p>
          <a:p>
            <a:r>
              <a:rPr lang="en-US" altLang="zh-TW" dirty="0"/>
              <a:t>Attention</a:t>
            </a:r>
          </a:p>
          <a:p>
            <a:r>
              <a:rPr lang="en-US" altLang="zh-TW" dirty="0"/>
              <a:t>The Transformer Block</a:t>
            </a:r>
          </a:p>
          <a:p>
            <a:r>
              <a:rPr lang="en-US" altLang="zh-TW" dirty="0"/>
              <a:t>Parallelizing Attention Computation</a:t>
            </a:r>
          </a:p>
          <a:p>
            <a:r>
              <a:rPr lang="en-US" altLang="zh-TW" dirty="0"/>
              <a:t>Input and output: Position embeddings and the Language Model Head</a:t>
            </a:r>
          </a:p>
          <a:p>
            <a:endParaRPr lang="en-US" altLang="zh-TW" dirty="0"/>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3</a:t>
            </a:fld>
            <a:endParaRPr lang="en-US"/>
          </a:p>
        </p:txBody>
      </p:sp>
      <p:sp>
        <p:nvSpPr>
          <p:cNvPr id="5" name="日期版面配置區 4">
            <a:extLst>
              <a:ext uri="{FF2B5EF4-FFF2-40B4-BE49-F238E27FC236}">
                <a16:creationId xmlns:a16="http://schemas.microsoft.com/office/drawing/2014/main" id="{3FD20B9A-C6FB-4A15-A077-57530653F5DA}"/>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9C3049DB-D1A5-4773-86FB-15DBE36FE87D}"/>
              </a:ext>
            </a:extLst>
          </p:cNvPr>
          <p:cNvSpPr>
            <a:spLocks noGrp="1"/>
          </p:cNvSpPr>
          <p:nvPr>
            <p:ph type="ftr" sz="quarter" idx="11"/>
          </p:nvPr>
        </p:nvSpPr>
        <p:spPr/>
        <p:txBody>
          <a:bodyPr/>
          <a:lstStyle/>
          <a:p>
            <a:pPr>
              <a:defRPr/>
            </a:pPr>
            <a:r>
              <a:rPr lang="en-US"/>
              <a:t>NTUT CSIE</a:t>
            </a:r>
          </a:p>
        </p:txBody>
      </p:sp>
    </p:spTree>
    <p:extLst>
      <p:ext uri="{BB962C8B-B14F-4D97-AF65-F5344CB8AC3E}">
        <p14:creationId xmlns:p14="http://schemas.microsoft.com/office/powerpoint/2010/main" val="63633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61D0-1611-46D9-F27A-2758597A9907}"/>
              </a:ext>
            </a:extLst>
          </p:cNvPr>
          <p:cNvSpPr>
            <a:spLocks noGrp="1"/>
          </p:cNvSpPr>
          <p:nvPr>
            <p:ph type="title"/>
          </p:nvPr>
        </p:nvSpPr>
        <p:spPr/>
        <p:txBody>
          <a:bodyPr>
            <a:normAutofit fontScale="90000"/>
          </a:bodyPr>
          <a:lstStyle/>
          <a:p>
            <a:r>
              <a:rPr lang="en-US" dirty="0"/>
              <a:t>The residual stream: each token gets passed up and modified</a:t>
            </a:r>
          </a:p>
        </p:txBody>
      </p:sp>
      <p:pic>
        <p:nvPicPr>
          <p:cNvPr id="5" name="Content Placeholder 4">
            <a:extLst>
              <a:ext uri="{FF2B5EF4-FFF2-40B4-BE49-F238E27FC236}">
                <a16:creationId xmlns:a16="http://schemas.microsoft.com/office/drawing/2014/main" id="{C59809C6-2AD9-941E-0415-ECE39501F2B0}"/>
              </a:ext>
            </a:extLst>
          </p:cNvPr>
          <p:cNvPicPr>
            <a:picLocks noGrp="1" noChangeAspect="1"/>
          </p:cNvPicPr>
          <p:nvPr>
            <p:ph idx="1"/>
          </p:nvPr>
        </p:nvPicPr>
        <p:blipFill>
          <a:blip r:embed="rId3"/>
          <a:srcRect/>
          <a:stretch/>
        </p:blipFill>
        <p:spPr>
          <a:xfrm>
            <a:off x="2270569" y="1200150"/>
            <a:ext cx="4213247" cy="3823648"/>
          </a:xfrm>
        </p:spPr>
      </p:pic>
      <p:sp>
        <p:nvSpPr>
          <p:cNvPr id="3" name="日期版面配置區 2">
            <a:extLst>
              <a:ext uri="{FF2B5EF4-FFF2-40B4-BE49-F238E27FC236}">
                <a16:creationId xmlns:a16="http://schemas.microsoft.com/office/drawing/2014/main" id="{1ABA6119-3D3A-4CD8-B43D-D420BEB1DD97}"/>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1D9B9835-435D-4109-936C-36714C2B5590}"/>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E858B20F-589C-446C-A28B-87CB45AC913F}"/>
              </a:ext>
            </a:extLst>
          </p:cNvPr>
          <p:cNvSpPr>
            <a:spLocks noGrp="1"/>
          </p:cNvSpPr>
          <p:nvPr>
            <p:ph type="sldNum" sz="quarter" idx="12"/>
          </p:nvPr>
        </p:nvSpPr>
        <p:spPr/>
        <p:txBody>
          <a:bodyPr/>
          <a:lstStyle/>
          <a:p>
            <a:fld id="{10F35DC5-7E65-8247-99AB-4E984F8A921E}" type="slidenum">
              <a:rPr lang="en-US" smtClean="0"/>
              <a:pPr/>
              <a:t>30</a:t>
            </a:fld>
            <a:endParaRPr lang="en-US"/>
          </a:p>
        </p:txBody>
      </p:sp>
    </p:spTree>
    <p:extLst>
      <p:ext uri="{BB962C8B-B14F-4D97-AF65-F5344CB8AC3E}">
        <p14:creationId xmlns:p14="http://schemas.microsoft.com/office/powerpoint/2010/main" val="2433012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61D0-1611-46D9-F27A-2758597A9907}"/>
              </a:ext>
            </a:extLst>
          </p:cNvPr>
          <p:cNvSpPr>
            <a:spLocks noGrp="1"/>
          </p:cNvSpPr>
          <p:nvPr>
            <p:ph type="title"/>
          </p:nvPr>
        </p:nvSpPr>
        <p:spPr>
          <a:xfrm>
            <a:off x="1143000" y="150505"/>
            <a:ext cx="8149590" cy="571499"/>
          </a:xfrm>
        </p:spPr>
        <p:txBody>
          <a:bodyPr>
            <a:normAutofit fontScale="90000"/>
          </a:bodyPr>
          <a:lstStyle/>
          <a:p>
            <a:r>
              <a:rPr lang="en-US" dirty="0"/>
              <a:t>We'll need nonlinearities, so a feedforward layer</a:t>
            </a:r>
          </a:p>
        </p:txBody>
      </p:sp>
      <p:pic>
        <p:nvPicPr>
          <p:cNvPr id="6" name="Content Placeholder 4">
            <a:extLst>
              <a:ext uri="{FF2B5EF4-FFF2-40B4-BE49-F238E27FC236}">
                <a16:creationId xmlns:a16="http://schemas.microsoft.com/office/drawing/2014/main" id="{FA88B32D-3DF6-EC09-53D3-36C617103205}"/>
              </a:ext>
            </a:extLst>
          </p:cNvPr>
          <p:cNvPicPr>
            <a:picLocks noChangeAspect="1"/>
          </p:cNvPicPr>
          <p:nvPr/>
        </p:nvPicPr>
        <p:blipFill>
          <a:blip r:embed="rId3"/>
          <a:srcRect/>
          <a:stretch/>
        </p:blipFill>
        <p:spPr>
          <a:xfrm>
            <a:off x="2270569" y="1319853"/>
            <a:ext cx="4213247" cy="3823648"/>
          </a:xfrm>
          <a:prstGeom prst="rect">
            <a:avLst/>
          </a:prstGeom>
        </p:spPr>
      </p:pic>
      <p:pic>
        <p:nvPicPr>
          <p:cNvPr id="3" name="Picture 2">
            <a:extLst>
              <a:ext uri="{FF2B5EF4-FFF2-40B4-BE49-F238E27FC236}">
                <a16:creationId xmlns:a16="http://schemas.microsoft.com/office/drawing/2014/main" id="{61016EAF-C8A2-66B7-2E66-62016767075B}"/>
              </a:ext>
            </a:extLst>
          </p:cNvPr>
          <p:cNvPicPr>
            <a:picLocks noChangeAspect="1"/>
          </p:cNvPicPr>
          <p:nvPr/>
        </p:nvPicPr>
        <p:blipFill>
          <a:blip r:embed="rId4"/>
          <a:stretch>
            <a:fillRect/>
          </a:stretch>
        </p:blipFill>
        <p:spPr>
          <a:xfrm>
            <a:off x="2228444" y="722004"/>
            <a:ext cx="4687112" cy="439417"/>
          </a:xfrm>
          <a:prstGeom prst="rect">
            <a:avLst/>
          </a:prstGeom>
        </p:spPr>
      </p:pic>
      <p:sp>
        <p:nvSpPr>
          <p:cNvPr id="4" name="日期版面配置區 3">
            <a:extLst>
              <a:ext uri="{FF2B5EF4-FFF2-40B4-BE49-F238E27FC236}">
                <a16:creationId xmlns:a16="http://schemas.microsoft.com/office/drawing/2014/main" id="{567C4882-051C-4E3E-B763-67998089E614}"/>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8786D113-4A01-4206-8CF6-D2648F0C5E03}"/>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6FD55298-3CD3-4CE7-8325-7B1381B4912D}"/>
              </a:ext>
            </a:extLst>
          </p:cNvPr>
          <p:cNvSpPr>
            <a:spLocks noGrp="1"/>
          </p:cNvSpPr>
          <p:nvPr>
            <p:ph type="sldNum" sz="quarter" idx="12"/>
          </p:nvPr>
        </p:nvSpPr>
        <p:spPr/>
        <p:txBody>
          <a:bodyPr/>
          <a:lstStyle/>
          <a:p>
            <a:fld id="{10F35DC5-7E65-8247-99AB-4E984F8A921E}" type="slidenum">
              <a:rPr lang="en-US" smtClean="0"/>
              <a:pPr/>
              <a:t>31</a:t>
            </a:fld>
            <a:endParaRPr lang="en-US"/>
          </a:p>
        </p:txBody>
      </p:sp>
    </p:spTree>
    <p:extLst>
      <p:ext uri="{BB962C8B-B14F-4D97-AF65-F5344CB8AC3E}">
        <p14:creationId xmlns:p14="http://schemas.microsoft.com/office/powerpoint/2010/main" val="3478404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61D0-1611-46D9-F27A-2758597A9907}"/>
              </a:ext>
            </a:extLst>
          </p:cNvPr>
          <p:cNvSpPr>
            <a:spLocks noGrp="1"/>
          </p:cNvSpPr>
          <p:nvPr>
            <p:ph type="title"/>
          </p:nvPr>
        </p:nvSpPr>
        <p:spPr>
          <a:xfrm>
            <a:off x="1143000" y="107003"/>
            <a:ext cx="7692390" cy="571499"/>
          </a:xfrm>
        </p:spPr>
        <p:txBody>
          <a:bodyPr>
            <a:normAutofit fontScale="90000"/>
          </a:bodyPr>
          <a:lstStyle/>
          <a:p>
            <a:r>
              <a:rPr lang="en-US" dirty="0"/>
              <a:t>Layer norm: the vector </a:t>
            </a:r>
            <a:r>
              <a:rPr lang="en-US" b="1" dirty="0"/>
              <a:t>x</a:t>
            </a:r>
            <a:r>
              <a:rPr lang="en-US" sz="4500" baseline="-25000" dirty="0"/>
              <a:t>i</a:t>
            </a:r>
            <a:r>
              <a:rPr lang="en-US" dirty="0"/>
              <a:t> is normalized twice</a:t>
            </a:r>
          </a:p>
        </p:txBody>
      </p:sp>
      <p:pic>
        <p:nvPicPr>
          <p:cNvPr id="6" name="Content Placeholder 4">
            <a:extLst>
              <a:ext uri="{FF2B5EF4-FFF2-40B4-BE49-F238E27FC236}">
                <a16:creationId xmlns:a16="http://schemas.microsoft.com/office/drawing/2014/main" id="{FA88B32D-3DF6-EC09-53D3-36C617103205}"/>
              </a:ext>
            </a:extLst>
          </p:cNvPr>
          <p:cNvPicPr>
            <a:picLocks noChangeAspect="1"/>
          </p:cNvPicPr>
          <p:nvPr/>
        </p:nvPicPr>
        <p:blipFill>
          <a:blip r:embed="rId3"/>
          <a:srcRect/>
          <a:stretch/>
        </p:blipFill>
        <p:spPr>
          <a:xfrm>
            <a:off x="2270569" y="1319853"/>
            <a:ext cx="4213247" cy="3823648"/>
          </a:xfrm>
          <a:prstGeom prst="rect">
            <a:avLst/>
          </a:prstGeom>
        </p:spPr>
      </p:pic>
      <p:sp>
        <p:nvSpPr>
          <p:cNvPr id="3" name="日期版面配置區 2">
            <a:extLst>
              <a:ext uri="{FF2B5EF4-FFF2-40B4-BE49-F238E27FC236}">
                <a16:creationId xmlns:a16="http://schemas.microsoft.com/office/drawing/2014/main" id="{E4C52551-220D-452D-9F30-FBD539DE3468}"/>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A01C09ED-1007-4367-9CDC-F202E1BB8919}"/>
              </a:ext>
            </a:extLst>
          </p:cNvPr>
          <p:cNvSpPr>
            <a:spLocks noGrp="1"/>
          </p:cNvSpPr>
          <p:nvPr>
            <p:ph type="ftr" sz="quarter" idx="11"/>
          </p:nvPr>
        </p:nvSpPr>
        <p:spPr/>
        <p:txBody>
          <a:bodyPr/>
          <a:lstStyle/>
          <a:p>
            <a:pPr>
              <a:defRPr/>
            </a:pPr>
            <a:r>
              <a:rPr lang="en-US"/>
              <a:t>NTUT CSIE</a:t>
            </a:r>
          </a:p>
        </p:txBody>
      </p:sp>
      <p:sp>
        <p:nvSpPr>
          <p:cNvPr id="5" name="投影片編號版面配置區 4">
            <a:extLst>
              <a:ext uri="{FF2B5EF4-FFF2-40B4-BE49-F238E27FC236}">
                <a16:creationId xmlns:a16="http://schemas.microsoft.com/office/drawing/2014/main" id="{941B0BAC-97E4-404D-96CF-9B260F73066F}"/>
              </a:ext>
            </a:extLst>
          </p:cNvPr>
          <p:cNvSpPr>
            <a:spLocks noGrp="1"/>
          </p:cNvSpPr>
          <p:nvPr>
            <p:ph type="sldNum" sz="quarter" idx="12"/>
          </p:nvPr>
        </p:nvSpPr>
        <p:spPr/>
        <p:txBody>
          <a:bodyPr/>
          <a:lstStyle/>
          <a:p>
            <a:fld id="{10F35DC5-7E65-8247-99AB-4E984F8A921E}" type="slidenum">
              <a:rPr lang="en-US" smtClean="0"/>
              <a:pPr/>
              <a:t>32</a:t>
            </a:fld>
            <a:endParaRPr lang="en-US"/>
          </a:p>
        </p:txBody>
      </p:sp>
    </p:spTree>
    <p:extLst>
      <p:ext uri="{BB962C8B-B14F-4D97-AF65-F5344CB8AC3E}">
        <p14:creationId xmlns:p14="http://schemas.microsoft.com/office/powerpoint/2010/main" val="3759742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C5F8-9A3A-9ADC-C687-15B6226130F8}"/>
              </a:ext>
            </a:extLst>
          </p:cNvPr>
          <p:cNvSpPr>
            <a:spLocks noGrp="1"/>
          </p:cNvSpPr>
          <p:nvPr>
            <p:ph type="title"/>
          </p:nvPr>
        </p:nvSpPr>
        <p:spPr/>
        <p:txBody>
          <a:bodyPr/>
          <a:lstStyle/>
          <a:p>
            <a:r>
              <a:rPr lang="en-US" dirty="0"/>
              <a:t>Layer Norm</a:t>
            </a:r>
          </a:p>
        </p:txBody>
      </p:sp>
      <p:sp>
        <p:nvSpPr>
          <p:cNvPr id="3" name="Content Placeholder 2">
            <a:extLst>
              <a:ext uri="{FF2B5EF4-FFF2-40B4-BE49-F238E27FC236}">
                <a16:creationId xmlns:a16="http://schemas.microsoft.com/office/drawing/2014/main" id="{822290CE-BFAA-E791-A684-299612C7FF70}"/>
              </a:ext>
            </a:extLst>
          </p:cNvPr>
          <p:cNvSpPr>
            <a:spLocks noGrp="1"/>
          </p:cNvSpPr>
          <p:nvPr>
            <p:ph idx="1"/>
          </p:nvPr>
        </p:nvSpPr>
        <p:spPr/>
        <p:txBody>
          <a:bodyPr/>
          <a:lstStyle/>
          <a:p>
            <a:r>
              <a:rPr lang="en-US" sz="1800" dirty="0">
                <a:latin typeface="NimbusRomNo9L"/>
              </a:rPr>
              <a:t>Layer norm is a variation of the z-score from statistics, applied to a single vector in a hidden layer </a:t>
            </a:r>
            <a:endParaRPr lang="en-US" sz="3600" dirty="0"/>
          </a:p>
          <a:p>
            <a:endParaRPr lang="en-US" dirty="0"/>
          </a:p>
        </p:txBody>
      </p:sp>
      <p:pic>
        <p:nvPicPr>
          <p:cNvPr id="4" name="Picture 3">
            <a:extLst>
              <a:ext uri="{FF2B5EF4-FFF2-40B4-BE49-F238E27FC236}">
                <a16:creationId xmlns:a16="http://schemas.microsoft.com/office/drawing/2014/main" id="{778A7C91-E64A-50C5-DFB6-6FB7589B6503}"/>
              </a:ext>
            </a:extLst>
          </p:cNvPr>
          <p:cNvPicPr>
            <a:picLocks noChangeAspect="1"/>
          </p:cNvPicPr>
          <p:nvPr/>
        </p:nvPicPr>
        <p:blipFill>
          <a:blip r:embed="rId3"/>
          <a:stretch>
            <a:fillRect/>
          </a:stretch>
        </p:blipFill>
        <p:spPr>
          <a:xfrm>
            <a:off x="2247900" y="1733550"/>
            <a:ext cx="2857500" cy="1966170"/>
          </a:xfrm>
          <a:prstGeom prst="rect">
            <a:avLst/>
          </a:prstGeom>
        </p:spPr>
      </p:pic>
      <p:pic>
        <p:nvPicPr>
          <p:cNvPr id="5" name="Picture 4">
            <a:extLst>
              <a:ext uri="{FF2B5EF4-FFF2-40B4-BE49-F238E27FC236}">
                <a16:creationId xmlns:a16="http://schemas.microsoft.com/office/drawing/2014/main" id="{08B5D90E-E28B-05C7-5B83-3A6852F79CD4}"/>
              </a:ext>
            </a:extLst>
          </p:cNvPr>
          <p:cNvPicPr>
            <a:picLocks noChangeAspect="1"/>
          </p:cNvPicPr>
          <p:nvPr/>
        </p:nvPicPr>
        <p:blipFill>
          <a:blip r:embed="rId4"/>
          <a:stretch>
            <a:fillRect/>
          </a:stretch>
        </p:blipFill>
        <p:spPr>
          <a:xfrm>
            <a:off x="2362200" y="3608081"/>
            <a:ext cx="1643316" cy="864903"/>
          </a:xfrm>
          <a:prstGeom prst="rect">
            <a:avLst/>
          </a:prstGeom>
        </p:spPr>
      </p:pic>
      <p:pic>
        <p:nvPicPr>
          <p:cNvPr id="6" name="Picture 5">
            <a:extLst>
              <a:ext uri="{FF2B5EF4-FFF2-40B4-BE49-F238E27FC236}">
                <a16:creationId xmlns:a16="http://schemas.microsoft.com/office/drawing/2014/main" id="{EDA7677D-97DB-9820-7E02-622A2611F682}"/>
              </a:ext>
            </a:extLst>
          </p:cNvPr>
          <p:cNvPicPr>
            <a:picLocks noChangeAspect="1"/>
          </p:cNvPicPr>
          <p:nvPr/>
        </p:nvPicPr>
        <p:blipFill>
          <a:blip r:embed="rId5"/>
          <a:stretch>
            <a:fillRect/>
          </a:stretch>
        </p:blipFill>
        <p:spPr>
          <a:xfrm>
            <a:off x="2393659" y="4372346"/>
            <a:ext cx="4036215" cy="807243"/>
          </a:xfrm>
          <a:prstGeom prst="rect">
            <a:avLst/>
          </a:prstGeom>
        </p:spPr>
      </p:pic>
      <p:sp>
        <p:nvSpPr>
          <p:cNvPr id="7" name="日期版面配置區 6">
            <a:extLst>
              <a:ext uri="{FF2B5EF4-FFF2-40B4-BE49-F238E27FC236}">
                <a16:creationId xmlns:a16="http://schemas.microsoft.com/office/drawing/2014/main" id="{B7C07AD4-A6A0-4D2F-B398-88D16B97CC04}"/>
              </a:ext>
            </a:extLst>
          </p:cNvPr>
          <p:cNvSpPr>
            <a:spLocks noGrp="1"/>
          </p:cNvSpPr>
          <p:nvPr>
            <p:ph type="dt" sz="half" idx="10"/>
          </p:nvPr>
        </p:nvSpPr>
        <p:spPr/>
        <p:txBody>
          <a:bodyPr/>
          <a:lstStyle/>
          <a:p>
            <a:pPr>
              <a:defRPr/>
            </a:pPr>
            <a:r>
              <a:rPr lang="en-US" altLang="zh-TW"/>
              <a:t>NLP &amp; TM, Spring 2025</a:t>
            </a:r>
            <a:endParaRPr lang="en-US"/>
          </a:p>
        </p:txBody>
      </p:sp>
      <p:sp>
        <p:nvSpPr>
          <p:cNvPr id="8" name="頁尾版面配置區 7">
            <a:extLst>
              <a:ext uri="{FF2B5EF4-FFF2-40B4-BE49-F238E27FC236}">
                <a16:creationId xmlns:a16="http://schemas.microsoft.com/office/drawing/2014/main" id="{34D6CF3C-A4E9-4E6F-95CA-437B286481A1}"/>
              </a:ext>
            </a:extLst>
          </p:cNvPr>
          <p:cNvSpPr>
            <a:spLocks noGrp="1"/>
          </p:cNvSpPr>
          <p:nvPr>
            <p:ph type="ftr" sz="quarter" idx="11"/>
          </p:nvPr>
        </p:nvSpPr>
        <p:spPr/>
        <p:txBody>
          <a:bodyPr/>
          <a:lstStyle/>
          <a:p>
            <a:pPr>
              <a:defRPr/>
            </a:pPr>
            <a:r>
              <a:rPr lang="en-US"/>
              <a:t>NTUT CSIE</a:t>
            </a:r>
          </a:p>
        </p:txBody>
      </p:sp>
      <p:sp>
        <p:nvSpPr>
          <p:cNvPr id="9" name="投影片編號版面配置區 8">
            <a:extLst>
              <a:ext uri="{FF2B5EF4-FFF2-40B4-BE49-F238E27FC236}">
                <a16:creationId xmlns:a16="http://schemas.microsoft.com/office/drawing/2014/main" id="{F1EDEADA-76AC-4553-ADBF-E66D6C19E84A}"/>
              </a:ext>
            </a:extLst>
          </p:cNvPr>
          <p:cNvSpPr>
            <a:spLocks noGrp="1"/>
          </p:cNvSpPr>
          <p:nvPr>
            <p:ph type="sldNum" sz="quarter" idx="12"/>
          </p:nvPr>
        </p:nvSpPr>
        <p:spPr/>
        <p:txBody>
          <a:bodyPr/>
          <a:lstStyle/>
          <a:p>
            <a:fld id="{10F35DC5-7E65-8247-99AB-4E984F8A921E}" type="slidenum">
              <a:rPr lang="en-US" smtClean="0"/>
              <a:pPr/>
              <a:t>33</a:t>
            </a:fld>
            <a:endParaRPr lang="en-US"/>
          </a:p>
        </p:txBody>
      </p:sp>
    </p:spTree>
    <p:extLst>
      <p:ext uri="{BB962C8B-B14F-4D97-AF65-F5344CB8AC3E}">
        <p14:creationId xmlns:p14="http://schemas.microsoft.com/office/powerpoint/2010/main" val="847919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0AEA-33DF-2C27-6FF5-8DDD1E4E93A8}"/>
              </a:ext>
            </a:extLst>
          </p:cNvPr>
          <p:cNvSpPr>
            <a:spLocks noGrp="1"/>
          </p:cNvSpPr>
          <p:nvPr>
            <p:ph type="title"/>
          </p:nvPr>
        </p:nvSpPr>
        <p:spPr/>
        <p:txBody>
          <a:bodyPr/>
          <a:lstStyle/>
          <a:p>
            <a:r>
              <a:rPr lang="en-US" dirty="0"/>
              <a:t>Putting together a single transformer block</a:t>
            </a:r>
          </a:p>
        </p:txBody>
      </p:sp>
      <p:sp>
        <p:nvSpPr>
          <p:cNvPr id="3" name="Content Placeholder 2">
            <a:extLst>
              <a:ext uri="{FF2B5EF4-FFF2-40B4-BE49-F238E27FC236}">
                <a16:creationId xmlns:a16="http://schemas.microsoft.com/office/drawing/2014/main" id="{8525092F-B433-7AF7-9877-FAF54A4ABFF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4810E38-2DE5-E40B-1D37-F7B31F8D27EA}"/>
              </a:ext>
            </a:extLst>
          </p:cNvPr>
          <p:cNvPicPr>
            <a:picLocks noChangeAspect="1"/>
          </p:cNvPicPr>
          <p:nvPr/>
        </p:nvPicPr>
        <p:blipFill>
          <a:blip r:embed="rId2"/>
          <a:stretch>
            <a:fillRect/>
          </a:stretch>
        </p:blipFill>
        <p:spPr>
          <a:xfrm>
            <a:off x="3887455" y="1543050"/>
            <a:ext cx="5256545" cy="2571750"/>
          </a:xfrm>
          <a:prstGeom prst="rect">
            <a:avLst/>
          </a:prstGeom>
        </p:spPr>
      </p:pic>
      <p:pic>
        <p:nvPicPr>
          <p:cNvPr id="5" name="Content Placeholder 4">
            <a:extLst>
              <a:ext uri="{FF2B5EF4-FFF2-40B4-BE49-F238E27FC236}">
                <a16:creationId xmlns:a16="http://schemas.microsoft.com/office/drawing/2014/main" id="{FED551F4-FE3C-68D7-13C8-2A0797996039}"/>
              </a:ext>
            </a:extLst>
          </p:cNvPr>
          <p:cNvPicPr>
            <a:picLocks noChangeAspect="1"/>
          </p:cNvPicPr>
          <p:nvPr/>
        </p:nvPicPr>
        <p:blipFill>
          <a:blip r:embed="rId3"/>
          <a:srcRect/>
          <a:stretch/>
        </p:blipFill>
        <p:spPr>
          <a:xfrm>
            <a:off x="228600" y="1272395"/>
            <a:ext cx="3430256" cy="3113060"/>
          </a:xfrm>
          <a:prstGeom prst="rect">
            <a:avLst/>
          </a:prstGeom>
        </p:spPr>
      </p:pic>
      <p:sp>
        <p:nvSpPr>
          <p:cNvPr id="6" name="日期版面配置區 5">
            <a:extLst>
              <a:ext uri="{FF2B5EF4-FFF2-40B4-BE49-F238E27FC236}">
                <a16:creationId xmlns:a16="http://schemas.microsoft.com/office/drawing/2014/main" id="{A0994FAE-9E5F-43CE-A39D-D52BA76D7F3B}"/>
              </a:ext>
            </a:extLst>
          </p:cNvPr>
          <p:cNvSpPr>
            <a:spLocks noGrp="1"/>
          </p:cNvSpPr>
          <p:nvPr>
            <p:ph type="dt" sz="half" idx="10"/>
          </p:nvPr>
        </p:nvSpPr>
        <p:spPr/>
        <p:txBody>
          <a:bodyPr/>
          <a:lstStyle/>
          <a:p>
            <a:pPr>
              <a:defRPr/>
            </a:pPr>
            <a:r>
              <a:rPr lang="en-US" altLang="zh-TW"/>
              <a:t>NLP &amp; TM, Spring 2025</a:t>
            </a:r>
            <a:endParaRPr lang="en-US"/>
          </a:p>
        </p:txBody>
      </p:sp>
      <p:sp>
        <p:nvSpPr>
          <p:cNvPr id="7" name="頁尾版面配置區 6">
            <a:extLst>
              <a:ext uri="{FF2B5EF4-FFF2-40B4-BE49-F238E27FC236}">
                <a16:creationId xmlns:a16="http://schemas.microsoft.com/office/drawing/2014/main" id="{5E264CC5-8805-4E14-AF16-23F03F92BD91}"/>
              </a:ext>
            </a:extLst>
          </p:cNvPr>
          <p:cNvSpPr>
            <a:spLocks noGrp="1"/>
          </p:cNvSpPr>
          <p:nvPr>
            <p:ph type="ftr" sz="quarter" idx="11"/>
          </p:nvPr>
        </p:nvSpPr>
        <p:spPr/>
        <p:txBody>
          <a:bodyPr/>
          <a:lstStyle/>
          <a:p>
            <a:pPr>
              <a:defRPr/>
            </a:pPr>
            <a:r>
              <a:rPr lang="en-US"/>
              <a:t>NTUT CSIE</a:t>
            </a:r>
          </a:p>
        </p:txBody>
      </p:sp>
      <p:sp>
        <p:nvSpPr>
          <p:cNvPr id="8" name="投影片編號版面配置區 7">
            <a:extLst>
              <a:ext uri="{FF2B5EF4-FFF2-40B4-BE49-F238E27FC236}">
                <a16:creationId xmlns:a16="http://schemas.microsoft.com/office/drawing/2014/main" id="{E9D35B32-4609-4B3A-B524-58D430D92058}"/>
              </a:ext>
            </a:extLst>
          </p:cNvPr>
          <p:cNvSpPr>
            <a:spLocks noGrp="1"/>
          </p:cNvSpPr>
          <p:nvPr>
            <p:ph type="sldNum" sz="quarter" idx="12"/>
          </p:nvPr>
        </p:nvSpPr>
        <p:spPr/>
        <p:txBody>
          <a:bodyPr/>
          <a:lstStyle/>
          <a:p>
            <a:fld id="{10F35DC5-7E65-8247-99AB-4E984F8A921E}" type="slidenum">
              <a:rPr lang="en-US" smtClean="0"/>
              <a:pPr/>
              <a:t>34</a:t>
            </a:fld>
            <a:endParaRPr lang="en-US"/>
          </a:p>
        </p:txBody>
      </p:sp>
    </p:spTree>
    <p:extLst>
      <p:ext uri="{BB962C8B-B14F-4D97-AF65-F5344CB8AC3E}">
        <p14:creationId xmlns:p14="http://schemas.microsoft.com/office/powerpoint/2010/main" val="20094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3FBB-8398-088E-AD30-CE74C80C3EF3}"/>
              </a:ext>
            </a:extLst>
          </p:cNvPr>
          <p:cNvSpPr>
            <a:spLocks noGrp="1"/>
          </p:cNvSpPr>
          <p:nvPr>
            <p:ph type="title"/>
          </p:nvPr>
        </p:nvSpPr>
        <p:spPr>
          <a:xfrm>
            <a:off x="1371600" y="506224"/>
            <a:ext cx="7467600" cy="742950"/>
          </a:xfrm>
        </p:spPr>
        <p:txBody>
          <a:bodyPr>
            <a:normAutofit fontScale="90000"/>
          </a:bodyPr>
          <a:lstStyle/>
          <a:p>
            <a:r>
              <a:rPr lang="en-US" dirty="0"/>
              <a:t>A transformer is a stack of these blocks</a:t>
            </a:r>
            <a:br>
              <a:rPr lang="en-US" dirty="0"/>
            </a:br>
            <a:r>
              <a:rPr lang="en-US" dirty="0"/>
              <a:t>so all the vectors are of the same dimensionality d</a:t>
            </a:r>
          </a:p>
        </p:txBody>
      </p:sp>
      <p:pic>
        <p:nvPicPr>
          <p:cNvPr id="5" name="Content Placeholder 4">
            <a:extLst>
              <a:ext uri="{FF2B5EF4-FFF2-40B4-BE49-F238E27FC236}">
                <a16:creationId xmlns:a16="http://schemas.microsoft.com/office/drawing/2014/main" id="{F9A8FEF8-FB3D-78B2-3C45-EFB0BEA42F2D}"/>
              </a:ext>
            </a:extLst>
          </p:cNvPr>
          <p:cNvPicPr>
            <a:picLocks noChangeAspect="1"/>
          </p:cNvPicPr>
          <p:nvPr/>
        </p:nvPicPr>
        <p:blipFill>
          <a:blip r:embed="rId2"/>
          <a:srcRect/>
          <a:stretch/>
        </p:blipFill>
        <p:spPr>
          <a:xfrm>
            <a:off x="3600451" y="3265780"/>
            <a:ext cx="1943100" cy="1763421"/>
          </a:xfrm>
          <a:prstGeom prst="rect">
            <a:avLst/>
          </a:prstGeom>
        </p:spPr>
      </p:pic>
      <p:pic>
        <p:nvPicPr>
          <p:cNvPr id="6" name="Content Placeholder 4">
            <a:extLst>
              <a:ext uri="{FF2B5EF4-FFF2-40B4-BE49-F238E27FC236}">
                <a16:creationId xmlns:a16="http://schemas.microsoft.com/office/drawing/2014/main" id="{EB7F2453-4A99-918A-D2D0-0E63D3E7353D}"/>
              </a:ext>
            </a:extLst>
          </p:cNvPr>
          <p:cNvPicPr>
            <a:picLocks noChangeAspect="1"/>
          </p:cNvPicPr>
          <p:nvPr/>
        </p:nvPicPr>
        <p:blipFill>
          <a:blip r:embed="rId2"/>
          <a:srcRect/>
          <a:stretch/>
        </p:blipFill>
        <p:spPr>
          <a:xfrm>
            <a:off x="3600450" y="1249174"/>
            <a:ext cx="1943100" cy="1763421"/>
          </a:xfrm>
          <a:prstGeom prst="rect">
            <a:avLst/>
          </a:prstGeom>
        </p:spPr>
      </p:pic>
      <p:sp>
        <p:nvSpPr>
          <p:cNvPr id="7" name="TextBox 6">
            <a:extLst>
              <a:ext uri="{FF2B5EF4-FFF2-40B4-BE49-F238E27FC236}">
                <a16:creationId xmlns:a16="http://schemas.microsoft.com/office/drawing/2014/main" id="{7F05041C-6CBC-159B-7CC0-BD15DB898139}"/>
              </a:ext>
            </a:extLst>
          </p:cNvPr>
          <p:cNvSpPr txBox="1"/>
          <p:nvPr/>
        </p:nvSpPr>
        <p:spPr>
          <a:xfrm>
            <a:off x="2425701" y="4076700"/>
            <a:ext cx="998991" cy="369332"/>
          </a:xfrm>
          <a:prstGeom prst="rect">
            <a:avLst/>
          </a:prstGeom>
          <a:noFill/>
        </p:spPr>
        <p:txBody>
          <a:bodyPr wrap="none" rtlCol="0">
            <a:spAutoFit/>
          </a:bodyPr>
          <a:lstStyle/>
          <a:p>
            <a:r>
              <a:rPr lang="en-US" sz="1800" dirty="0"/>
              <a:t>Block 1</a:t>
            </a:r>
          </a:p>
        </p:txBody>
      </p:sp>
      <p:sp>
        <p:nvSpPr>
          <p:cNvPr id="9" name="TextBox 8">
            <a:extLst>
              <a:ext uri="{FF2B5EF4-FFF2-40B4-BE49-F238E27FC236}">
                <a16:creationId xmlns:a16="http://schemas.microsoft.com/office/drawing/2014/main" id="{2423DE24-3435-73CF-E62A-084DE71AE26A}"/>
              </a:ext>
            </a:extLst>
          </p:cNvPr>
          <p:cNvSpPr txBox="1"/>
          <p:nvPr/>
        </p:nvSpPr>
        <p:spPr>
          <a:xfrm>
            <a:off x="2419351" y="1851042"/>
            <a:ext cx="998991" cy="369332"/>
          </a:xfrm>
          <a:prstGeom prst="rect">
            <a:avLst/>
          </a:prstGeom>
          <a:noFill/>
        </p:spPr>
        <p:txBody>
          <a:bodyPr wrap="none" rtlCol="0">
            <a:spAutoFit/>
          </a:bodyPr>
          <a:lstStyle/>
          <a:p>
            <a:r>
              <a:rPr lang="en-US" sz="1800" dirty="0"/>
              <a:t>Block 2</a:t>
            </a:r>
          </a:p>
        </p:txBody>
      </p:sp>
      <p:sp>
        <p:nvSpPr>
          <p:cNvPr id="3" name="日期版面配置區 2">
            <a:extLst>
              <a:ext uri="{FF2B5EF4-FFF2-40B4-BE49-F238E27FC236}">
                <a16:creationId xmlns:a16="http://schemas.microsoft.com/office/drawing/2014/main" id="{194C0727-8393-4EAB-BE02-854A0E4FE7A4}"/>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5A3E2528-617A-4804-BB5C-EFDD6B8FB8D5}"/>
              </a:ext>
            </a:extLst>
          </p:cNvPr>
          <p:cNvSpPr>
            <a:spLocks noGrp="1"/>
          </p:cNvSpPr>
          <p:nvPr>
            <p:ph type="ftr" sz="quarter" idx="11"/>
          </p:nvPr>
        </p:nvSpPr>
        <p:spPr/>
        <p:txBody>
          <a:bodyPr/>
          <a:lstStyle/>
          <a:p>
            <a:pPr>
              <a:defRPr/>
            </a:pPr>
            <a:r>
              <a:rPr lang="en-US"/>
              <a:t>NTUT CSIE</a:t>
            </a:r>
          </a:p>
        </p:txBody>
      </p:sp>
      <p:sp>
        <p:nvSpPr>
          <p:cNvPr id="8" name="投影片編號版面配置區 7">
            <a:extLst>
              <a:ext uri="{FF2B5EF4-FFF2-40B4-BE49-F238E27FC236}">
                <a16:creationId xmlns:a16="http://schemas.microsoft.com/office/drawing/2014/main" id="{92454864-652F-43A1-BC28-F8C2A20F8A75}"/>
              </a:ext>
            </a:extLst>
          </p:cNvPr>
          <p:cNvSpPr>
            <a:spLocks noGrp="1"/>
          </p:cNvSpPr>
          <p:nvPr>
            <p:ph type="sldNum" sz="quarter" idx="12"/>
          </p:nvPr>
        </p:nvSpPr>
        <p:spPr/>
        <p:txBody>
          <a:bodyPr/>
          <a:lstStyle/>
          <a:p>
            <a:fld id="{10F35DC5-7E65-8247-99AB-4E984F8A921E}" type="slidenum">
              <a:rPr lang="en-US" smtClean="0"/>
              <a:pPr/>
              <a:t>35</a:t>
            </a:fld>
            <a:endParaRPr lang="en-US"/>
          </a:p>
        </p:txBody>
      </p:sp>
    </p:spTree>
    <p:extLst>
      <p:ext uri="{BB962C8B-B14F-4D97-AF65-F5344CB8AC3E}">
        <p14:creationId xmlns:p14="http://schemas.microsoft.com/office/powerpoint/2010/main" val="735519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902B-7867-570D-473C-204265991E23}"/>
              </a:ext>
            </a:extLst>
          </p:cNvPr>
          <p:cNvSpPr>
            <a:spLocks noGrp="1"/>
          </p:cNvSpPr>
          <p:nvPr>
            <p:ph type="title"/>
          </p:nvPr>
        </p:nvSpPr>
        <p:spPr/>
        <p:txBody>
          <a:bodyPr/>
          <a:lstStyle/>
          <a:p>
            <a:r>
              <a:rPr lang="en-US" dirty="0"/>
              <a:t>Residual streams and attention</a:t>
            </a:r>
          </a:p>
        </p:txBody>
      </p:sp>
      <p:sp>
        <p:nvSpPr>
          <p:cNvPr id="3" name="Content Placeholder 2">
            <a:extLst>
              <a:ext uri="{FF2B5EF4-FFF2-40B4-BE49-F238E27FC236}">
                <a16:creationId xmlns:a16="http://schemas.microsoft.com/office/drawing/2014/main" id="{078C49BC-307D-29CA-29E0-D52BA97B9E75}"/>
              </a:ext>
            </a:extLst>
          </p:cNvPr>
          <p:cNvSpPr>
            <a:spLocks noGrp="1"/>
          </p:cNvSpPr>
          <p:nvPr>
            <p:ph idx="1"/>
          </p:nvPr>
        </p:nvSpPr>
        <p:spPr/>
        <p:txBody>
          <a:bodyPr/>
          <a:lstStyle/>
          <a:p>
            <a:r>
              <a:rPr lang="en-US" sz="1800" dirty="0">
                <a:latin typeface="Calibri" panose="020F0502020204030204" pitchFamily="34" charset="0"/>
                <a:cs typeface="Calibri" panose="020F0502020204030204" pitchFamily="34" charset="0"/>
              </a:rPr>
              <a:t>Notice that all parts of the transformer block apply to 1 residual stream (1 token)</a:t>
            </a:r>
          </a:p>
          <a:p>
            <a:r>
              <a:rPr lang="en-US" sz="1800" dirty="0">
                <a:latin typeface="Calibri" panose="020F0502020204030204" pitchFamily="34" charset="0"/>
                <a:cs typeface="Calibri" panose="020F0502020204030204" pitchFamily="34" charset="0"/>
              </a:rPr>
              <a:t>Except attention, which takes information from other tokens</a:t>
            </a:r>
          </a:p>
          <a:p>
            <a:r>
              <a:rPr lang="en-US" sz="1800" dirty="0" err="1">
                <a:solidFill>
                  <a:srgbClr val="0000FF"/>
                </a:solidFill>
                <a:latin typeface="Calibri" panose="020F0502020204030204" pitchFamily="34" charset="0"/>
                <a:cs typeface="Calibri" panose="020F0502020204030204" pitchFamily="34" charset="0"/>
              </a:rPr>
              <a:t>Elhage</a:t>
            </a:r>
            <a:r>
              <a:rPr lang="en-US" sz="1800" dirty="0">
                <a:solidFill>
                  <a:srgbClr val="0000FF"/>
                </a:solidFill>
                <a:latin typeface="Calibri" panose="020F0502020204030204" pitchFamily="34" charset="0"/>
                <a:cs typeface="Calibri" panose="020F0502020204030204" pitchFamily="34" charset="0"/>
              </a:rPr>
              <a:t> et al. </a:t>
            </a:r>
            <a:r>
              <a:rPr lang="en-US" sz="1800" dirty="0">
                <a:latin typeface="Calibri" panose="020F0502020204030204" pitchFamily="34" charset="0"/>
                <a:cs typeface="Calibri" panose="020F0502020204030204" pitchFamily="34" charset="0"/>
              </a:rPr>
              <a:t>(</a:t>
            </a:r>
            <a:r>
              <a:rPr lang="en-US" sz="1800" dirty="0">
                <a:solidFill>
                  <a:srgbClr val="0000FF"/>
                </a:solidFill>
                <a:latin typeface="Calibri" panose="020F0502020204030204" pitchFamily="34" charset="0"/>
                <a:cs typeface="Calibri" panose="020F0502020204030204" pitchFamily="34" charset="0"/>
              </a:rPr>
              <a:t>2021</a:t>
            </a:r>
            <a:r>
              <a:rPr lang="en-US" sz="1800" dirty="0">
                <a:latin typeface="Calibri" panose="020F0502020204030204" pitchFamily="34" charset="0"/>
                <a:cs typeface="Calibri" panose="020F0502020204030204" pitchFamily="34" charset="0"/>
              </a:rPr>
              <a:t>) show that we can view attention heads as literally moving information from the residual stream of a neighboring token into the current stream</a:t>
            </a:r>
          </a:p>
          <a:p>
            <a:endParaRPr lang="en-US" dirty="0"/>
          </a:p>
        </p:txBody>
      </p:sp>
      <p:pic>
        <p:nvPicPr>
          <p:cNvPr id="5" name="Picture 4">
            <a:extLst>
              <a:ext uri="{FF2B5EF4-FFF2-40B4-BE49-F238E27FC236}">
                <a16:creationId xmlns:a16="http://schemas.microsoft.com/office/drawing/2014/main" id="{F5AD1054-63CA-4E44-2EC0-8E0DB8E8A7E8}"/>
              </a:ext>
            </a:extLst>
          </p:cNvPr>
          <p:cNvPicPr>
            <a:picLocks noChangeAspect="1"/>
          </p:cNvPicPr>
          <p:nvPr/>
        </p:nvPicPr>
        <p:blipFill>
          <a:blip r:embed="rId3"/>
          <a:stretch>
            <a:fillRect/>
          </a:stretch>
        </p:blipFill>
        <p:spPr>
          <a:xfrm>
            <a:off x="3257551" y="3028950"/>
            <a:ext cx="2358887" cy="1828800"/>
          </a:xfrm>
          <a:prstGeom prst="rect">
            <a:avLst/>
          </a:prstGeom>
        </p:spPr>
      </p:pic>
      <p:sp>
        <p:nvSpPr>
          <p:cNvPr id="4" name="日期版面配置區 3">
            <a:extLst>
              <a:ext uri="{FF2B5EF4-FFF2-40B4-BE49-F238E27FC236}">
                <a16:creationId xmlns:a16="http://schemas.microsoft.com/office/drawing/2014/main" id="{87BCB907-DBCD-4007-BAA5-E2A6301DECCD}"/>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06C440DE-5ECD-4479-85FA-ABE58664A29A}"/>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AD16E513-66C8-44E9-B767-AE659CC0ACEA}"/>
              </a:ext>
            </a:extLst>
          </p:cNvPr>
          <p:cNvSpPr>
            <a:spLocks noGrp="1"/>
          </p:cNvSpPr>
          <p:nvPr>
            <p:ph type="sldNum" sz="quarter" idx="12"/>
          </p:nvPr>
        </p:nvSpPr>
        <p:spPr/>
        <p:txBody>
          <a:bodyPr/>
          <a:lstStyle/>
          <a:p>
            <a:fld id="{10F35DC5-7E65-8247-99AB-4E984F8A921E}" type="slidenum">
              <a:rPr lang="en-US" smtClean="0"/>
              <a:pPr/>
              <a:t>36</a:t>
            </a:fld>
            <a:endParaRPr lang="en-US"/>
          </a:p>
        </p:txBody>
      </p:sp>
    </p:spTree>
    <p:extLst>
      <p:ext uri="{BB962C8B-B14F-4D97-AF65-F5344CB8AC3E}">
        <p14:creationId xmlns:p14="http://schemas.microsoft.com/office/powerpoint/2010/main" val="375246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p:txBody>
          <a:bodyPr>
            <a:normAutofit/>
          </a:bodyPr>
          <a:lstStyle/>
          <a:p>
            <a:r>
              <a:rPr lang="en-US" sz="3000" dirty="0">
                <a:solidFill>
                  <a:schemeClr val="bg1"/>
                </a:solidFill>
                <a:ea typeface="Franklin Gothic Book" charset="0"/>
                <a:cs typeface="Franklin Gothic Book" charset="0"/>
              </a:rPr>
              <a:t>Transformers</a:t>
            </a:r>
          </a:p>
        </p:txBody>
      </p:sp>
      <p:sp>
        <p:nvSpPr>
          <p:cNvPr id="16387" name="Rectangle 6"/>
          <p:cNvSpPr>
            <a:spLocks noGrp="1" noChangeArrowheads="1"/>
          </p:cNvSpPr>
          <p:nvPr>
            <p:ph type="subTitle" idx="1"/>
          </p:nvPr>
        </p:nvSpPr>
        <p:spPr/>
        <p:txBody>
          <a:bodyPr>
            <a:normAutofit/>
          </a:bodyPr>
          <a:lstStyle/>
          <a:p>
            <a:pPr eaLnBrk="1" hangingPunct="1">
              <a:buFont typeface="Times" charset="0"/>
              <a:buNone/>
            </a:pPr>
            <a:r>
              <a:rPr lang="en-US" sz="3000" dirty="0">
                <a:solidFill>
                  <a:srgbClr val="A4001D"/>
                </a:solidFill>
                <a:latin typeface="Calibri"/>
                <a:ea typeface="ＭＳ Ｐゴシック" charset="0"/>
                <a:cs typeface="Calibri"/>
              </a:rPr>
              <a:t>Parallelizing Attention Computation</a:t>
            </a:r>
          </a:p>
        </p:txBody>
      </p:sp>
    </p:spTree>
    <p:extLst>
      <p:ext uri="{BB962C8B-B14F-4D97-AF65-F5344CB8AC3E}">
        <p14:creationId xmlns:p14="http://schemas.microsoft.com/office/powerpoint/2010/main" val="33965748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9F30-4212-E534-5838-182140E367B7}"/>
              </a:ext>
            </a:extLst>
          </p:cNvPr>
          <p:cNvSpPr>
            <a:spLocks noGrp="1"/>
          </p:cNvSpPr>
          <p:nvPr>
            <p:ph type="title"/>
          </p:nvPr>
        </p:nvSpPr>
        <p:spPr/>
        <p:txBody>
          <a:bodyPr/>
          <a:lstStyle/>
          <a:p>
            <a:r>
              <a:rPr lang="en-US" dirty="0"/>
              <a:t>Parallelizing computation using </a:t>
            </a:r>
            <a:r>
              <a:rPr lang="en-US" b="1" dirty="0"/>
              <a:t>X</a:t>
            </a:r>
          </a:p>
        </p:txBody>
      </p:sp>
      <p:sp>
        <p:nvSpPr>
          <p:cNvPr id="3" name="Content Placeholder 2">
            <a:extLst>
              <a:ext uri="{FF2B5EF4-FFF2-40B4-BE49-F238E27FC236}">
                <a16:creationId xmlns:a16="http://schemas.microsoft.com/office/drawing/2014/main" id="{12D97CA0-F2A2-8C73-4DB6-EC12360B6EB3}"/>
              </a:ext>
            </a:extLst>
          </p:cNvPr>
          <p:cNvSpPr>
            <a:spLocks noGrp="1"/>
          </p:cNvSpPr>
          <p:nvPr>
            <p:ph idx="1"/>
          </p:nvPr>
        </p:nvSpPr>
        <p:spPr/>
        <p:txBody>
          <a:bodyPr/>
          <a:lstStyle/>
          <a:p>
            <a:r>
              <a:rPr lang="en-US" sz="2250" dirty="0">
                <a:latin typeface="Calibri" panose="020F0502020204030204" pitchFamily="34" charset="0"/>
                <a:cs typeface="Calibri" panose="020F0502020204030204" pitchFamily="34" charset="0"/>
              </a:rPr>
              <a:t>For attention/transformer block we've been computing a </a:t>
            </a:r>
            <a:r>
              <a:rPr lang="en-US" sz="2250" b="1" dirty="0">
                <a:latin typeface="Calibri" panose="020F0502020204030204" pitchFamily="34" charset="0"/>
                <a:cs typeface="Calibri" panose="020F0502020204030204" pitchFamily="34" charset="0"/>
              </a:rPr>
              <a:t>single</a:t>
            </a:r>
            <a:r>
              <a:rPr lang="en-US" sz="2250" dirty="0">
                <a:latin typeface="Calibri" panose="020F0502020204030204" pitchFamily="34" charset="0"/>
                <a:cs typeface="Calibri" panose="020F0502020204030204" pitchFamily="34" charset="0"/>
              </a:rPr>
              <a:t> output at a </a:t>
            </a:r>
            <a:r>
              <a:rPr lang="en-US" sz="2250" b="1" dirty="0">
                <a:latin typeface="Calibri" panose="020F0502020204030204" pitchFamily="34" charset="0"/>
                <a:cs typeface="Calibri" panose="020F0502020204030204" pitchFamily="34" charset="0"/>
              </a:rPr>
              <a:t>single</a:t>
            </a:r>
            <a:r>
              <a:rPr lang="en-US" sz="2250" dirty="0">
                <a:latin typeface="Calibri" panose="020F0502020204030204" pitchFamily="34" charset="0"/>
                <a:cs typeface="Calibri" panose="020F0502020204030204" pitchFamily="34" charset="0"/>
              </a:rPr>
              <a:t> time step </a:t>
            </a:r>
            <a:r>
              <a:rPr lang="en-US" sz="2250" i="1" dirty="0" err="1">
                <a:latin typeface="Calibri" panose="020F0502020204030204" pitchFamily="34" charset="0"/>
                <a:cs typeface="Calibri" panose="020F0502020204030204" pitchFamily="34" charset="0"/>
              </a:rPr>
              <a:t>i</a:t>
            </a:r>
            <a:r>
              <a:rPr lang="en-US" sz="2250" i="1" dirty="0">
                <a:latin typeface="Calibri" panose="020F0502020204030204" pitchFamily="34" charset="0"/>
                <a:cs typeface="Calibri" panose="020F0502020204030204" pitchFamily="34" charset="0"/>
              </a:rPr>
              <a:t> </a:t>
            </a:r>
            <a:r>
              <a:rPr lang="en-US" sz="2250" dirty="0">
                <a:latin typeface="Calibri" panose="020F0502020204030204" pitchFamily="34" charset="0"/>
                <a:cs typeface="Calibri" panose="020F0502020204030204" pitchFamily="34" charset="0"/>
              </a:rPr>
              <a:t>in a </a:t>
            </a:r>
            <a:r>
              <a:rPr lang="en-US" sz="2250" b="1" dirty="0">
                <a:latin typeface="Calibri" panose="020F0502020204030204" pitchFamily="34" charset="0"/>
                <a:cs typeface="Calibri" panose="020F0502020204030204" pitchFamily="34" charset="0"/>
              </a:rPr>
              <a:t>single</a:t>
            </a:r>
            <a:r>
              <a:rPr lang="en-US" sz="2250" dirty="0">
                <a:latin typeface="Calibri" panose="020F0502020204030204" pitchFamily="34" charset="0"/>
                <a:cs typeface="Calibri" panose="020F0502020204030204" pitchFamily="34" charset="0"/>
              </a:rPr>
              <a:t> residual stream </a:t>
            </a:r>
          </a:p>
          <a:p>
            <a:r>
              <a:rPr lang="en-US" sz="2250" dirty="0">
                <a:latin typeface="Calibri" panose="020F0502020204030204" pitchFamily="34" charset="0"/>
                <a:cs typeface="Calibri" panose="020F0502020204030204" pitchFamily="34" charset="0"/>
              </a:rPr>
              <a:t>But we can pack the  </a:t>
            </a:r>
            <a:r>
              <a:rPr lang="en-US" sz="2250" i="1" dirty="0">
                <a:latin typeface="Calibri" panose="020F0502020204030204" pitchFamily="34" charset="0"/>
                <a:cs typeface="Calibri" panose="020F0502020204030204" pitchFamily="34" charset="0"/>
              </a:rPr>
              <a:t>N </a:t>
            </a:r>
            <a:r>
              <a:rPr lang="en-US" sz="2250" dirty="0">
                <a:latin typeface="Calibri" panose="020F0502020204030204" pitchFamily="34" charset="0"/>
                <a:cs typeface="Calibri" panose="020F0502020204030204" pitchFamily="34" charset="0"/>
              </a:rPr>
              <a:t>tokens of the input sequence into a single matrix </a:t>
            </a:r>
            <a:r>
              <a:rPr lang="en-US" sz="2250" b="1" dirty="0">
                <a:latin typeface="Calibri" panose="020F0502020204030204" pitchFamily="34" charset="0"/>
                <a:cs typeface="Calibri" panose="020F0502020204030204" pitchFamily="34" charset="0"/>
              </a:rPr>
              <a:t>X</a:t>
            </a:r>
            <a:r>
              <a:rPr lang="en-US" sz="2250" dirty="0">
                <a:latin typeface="Calibri" panose="020F0502020204030204" pitchFamily="34" charset="0"/>
                <a:cs typeface="Calibri" panose="020F0502020204030204" pitchFamily="34" charset="0"/>
              </a:rPr>
              <a:t> of size [</a:t>
            </a:r>
            <a:r>
              <a:rPr lang="en-US" sz="2250" i="1" dirty="0">
                <a:latin typeface="Calibri" panose="020F0502020204030204" pitchFamily="34" charset="0"/>
                <a:cs typeface="Calibri" panose="020F0502020204030204" pitchFamily="34" charset="0"/>
              </a:rPr>
              <a:t>N </a:t>
            </a:r>
            <a:r>
              <a:rPr lang="en-US" sz="2250" dirty="0">
                <a:latin typeface="Calibri" panose="020F0502020204030204" pitchFamily="34" charset="0"/>
                <a:cs typeface="Calibri" panose="020F0502020204030204" pitchFamily="34" charset="0"/>
              </a:rPr>
              <a:t>× </a:t>
            </a:r>
            <a:r>
              <a:rPr lang="en-US" sz="2250" i="1" dirty="0">
                <a:latin typeface="Calibri" panose="020F0502020204030204" pitchFamily="34" charset="0"/>
                <a:cs typeface="Calibri" panose="020F0502020204030204" pitchFamily="34" charset="0"/>
              </a:rPr>
              <a:t>d</a:t>
            </a:r>
            <a:r>
              <a:rPr lang="en-US" sz="2250" dirty="0">
                <a:latin typeface="Calibri" panose="020F0502020204030204" pitchFamily="34" charset="0"/>
                <a:cs typeface="Calibri" panose="020F0502020204030204" pitchFamily="34" charset="0"/>
              </a:rPr>
              <a:t>] </a:t>
            </a:r>
          </a:p>
          <a:p>
            <a:r>
              <a:rPr lang="en-US" sz="2250" dirty="0">
                <a:latin typeface="Calibri" panose="020F0502020204030204" pitchFamily="34" charset="0"/>
                <a:cs typeface="Calibri" panose="020F0502020204030204" pitchFamily="34" charset="0"/>
              </a:rPr>
              <a:t>Each row of X is the embedding of one token of the input </a:t>
            </a:r>
          </a:p>
          <a:p>
            <a:r>
              <a:rPr lang="en-US" sz="2250" dirty="0">
                <a:latin typeface="Calibri" panose="020F0502020204030204" pitchFamily="34" charset="0"/>
                <a:cs typeface="Calibri" panose="020F0502020204030204" pitchFamily="34" charset="0"/>
              </a:rPr>
              <a:t>X can have 1K-32K rows, each of the dimensionality of the embedding </a:t>
            </a:r>
            <a:r>
              <a:rPr lang="en-US" sz="2250" i="1" dirty="0">
                <a:latin typeface="Calibri" panose="020F0502020204030204" pitchFamily="34" charset="0"/>
                <a:cs typeface="Calibri" panose="020F0502020204030204" pitchFamily="34" charset="0"/>
              </a:rPr>
              <a:t>d </a:t>
            </a:r>
            <a:r>
              <a:rPr lang="en-US" sz="2250" dirty="0">
                <a:latin typeface="Calibri" panose="020F0502020204030204" pitchFamily="34" charset="0"/>
                <a:cs typeface="Calibri" panose="020F0502020204030204" pitchFamily="34" charset="0"/>
              </a:rPr>
              <a:t>(the </a:t>
            </a:r>
            <a:r>
              <a:rPr lang="en-US" sz="2250" b="1" dirty="0">
                <a:latin typeface="Calibri" panose="020F0502020204030204" pitchFamily="34" charset="0"/>
                <a:cs typeface="Calibri" panose="020F0502020204030204" pitchFamily="34" charset="0"/>
              </a:rPr>
              <a:t>model dimension</a:t>
            </a:r>
            <a:r>
              <a:rPr lang="en-US" sz="2250" dirty="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8B49D6AE-DDC4-EBEC-FB7F-5AA0B7F03928}"/>
              </a:ext>
            </a:extLst>
          </p:cNvPr>
          <p:cNvPicPr>
            <a:picLocks noChangeAspect="1"/>
          </p:cNvPicPr>
          <p:nvPr/>
        </p:nvPicPr>
        <p:blipFill>
          <a:blip r:embed="rId2"/>
          <a:stretch>
            <a:fillRect/>
          </a:stretch>
        </p:blipFill>
        <p:spPr>
          <a:xfrm>
            <a:off x="2057400" y="3943350"/>
            <a:ext cx="4129088" cy="485775"/>
          </a:xfrm>
          <a:prstGeom prst="rect">
            <a:avLst/>
          </a:prstGeom>
        </p:spPr>
      </p:pic>
      <p:sp>
        <p:nvSpPr>
          <p:cNvPr id="5" name="日期版面配置區 4">
            <a:extLst>
              <a:ext uri="{FF2B5EF4-FFF2-40B4-BE49-F238E27FC236}">
                <a16:creationId xmlns:a16="http://schemas.microsoft.com/office/drawing/2014/main" id="{47C90482-B202-48E8-A066-78483BC8C682}"/>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DA14B287-3325-4BDB-BB9F-64ACE71D4E1A}"/>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7904F33C-0832-401C-990D-BBB47FAE9BF4}"/>
              </a:ext>
            </a:extLst>
          </p:cNvPr>
          <p:cNvSpPr>
            <a:spLocks noGrp="1"/>
          </p:cNvSpPr>
          <p:nvPr>
            <p:ph type="sldNum" sz="quarter" idx="12"/>
          </p:nvPr>
        </p:nvSpPr>
        <p:spPr/>
        <p:txBody>
          <a:bodyPr/>
          <a:lstStyle/>
          <a:p>
            <a:fld id="{10F35DC5-7E65-8247-99AB-4E984F8A921E}" type="slidenum">
              <a:rPr lang="en-US" smtClean="0"/>
              <a:pPr/>
              <a:t>38</a:t>
            </a:fld>
            <a:endParaRPr lang="en-US"/>
          </a:p>
        </p:txBody>
      </p:sp>
    </p:spTree>
    <p:extLst>
      <p:ext uri="{BB962C8B-B14F-4D97-AF65-F5344CB8AC3E}">
        <p14:creationId xmlns:p14="http://schemas.microsoft.com/office/powerpoint/2010/main" val="20515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76D8-6788-0BAF-AAF1-FE17146BE760}"/>
              </a:ext>
            </a:extLst>
          </p:cNvPr>
          <p:cNvSpPr>
            <a:spLocks noGrp="1"/>
          </p:cNvSpPr>
          <p:nvPr>
            <p:ph type="title"/>
          </p:nvPr>
        </p:nvSpPr>
        <p:spPr/>
        <p:txBody>
          <a:bodyPr/>
          <a:lstStyle/>
          <a:p>
            <a:r>
              <a:rPr lang="en-US" dirty="0"/>
              <a:t>QK</a:t>
            </a:r>
            <a:r>
              <a:rPr lang="en-US" baseline="30000" dirty="0"/>
              <a:t>T</a:t>
            </a:r>
            <a:endParaRPr lang="en-US" dirty="0"/>
          </a:p>
        </p:txBody>
      </p:sp>
      <p:sp>
        <p:nvSpPr>
          <p:cNvPr id="3" name="Content Placeholder 2">
            <a:extLst>
              <a:ext uri="{FF2B5EF4-FFF2-40B4-BE49-F238E27FC236}">
                <a16:creationId xmlns:a16="http://schemas.microsoft.com/office/drawing/2014/main" id="{59B6F5CF-F846-E52D-C128-383EDF835C76}"/>
              </a:ext>
            </a:extLst>
          </p:cNvPr>
          <p:cNvSpPr>
            <a:spLocks noGrp="1"/>
          </p:cNvSpPr>
          <p:nvPr>
            <p:ph idx="1"/>
          </p:nvPr>
        </p:nvSpPr>
        <p:spPr/>
        <p:txBody>
          <a:bodyPr/>
          <a:lstStyle/>
          <a:p>
            <a:r>
              <a:rPr lang="en-US" dirty="0"/>
              <a:t>Now can do a single matrix multiply to combine Q and K</a:t>
            </a:r>
            <a:r>
              <a:rPr lang="en-US" baseline="30000" dirty="0"/>
              <a:t>T</a:t>
            </a:r>
            <a:endParaRPr lang="en-US" dirty="0"/>
          </a:p>
          <a:p>
            <a:endParaRPr lang="en-US" dirty="0"/>
          </a:p>
        </p:txBody>
      </p:sp>
      <p:pic>
        <p:nvPicPr>
          <p:cNvPr id="5" name="Picture 4">
            <a:extLst>
              <a:ext uri="{FF2B5EF4-FFF2-40B4-BE49-F238E27FC236}">
                <a16:creationId xmlns:a16="http://schemas.microsoft.com/office/drawing/2014/main" id="{1A9ECC4B-5653-47C6-4812-DC48B1A30460}"/>
              </a:ext>
            </a:extLst>
          </p:cNvPr>
          <p:cNvPicPr>
            <a:picLocks noChangeAspect="1"/>
          </p:cNvPicPr>
          <p:nvPr/>
        </p:nvPicPr>
        <p:blipFill>
          <a:blip r:embed="rId2"/>
          <a:stretch>
            <a:fillRect/>
          </a:stretch>
        </p:blipFill>
        <p:spPr>
          <a:xfrm>
            <a:off x="2975610" y="1787525"/>
            <a:ext cx="3238500" cy="3362325"/>
          </a:xfrm>
          <a:prstGeom prst="rect">
            <a:avLst/>
          </a:prstGeom>
        </p:spPr>
      </p:pic>
      <p:sp>
        <p:nvSpPr>
          <p:cNvPr id="4" name="日期版面配置區 3">
            <a:extLst>
              <a:ext uri="{FF2B5EF4-FFF2-40B4-BE49-F238E27FC236}">
                <a16:creationId xmlns:a16="http://schemas.microsoft.com/office/drawing/2014/main" id="{9F7C23A4-CAE5-4AC1-9AEC-6E0040F1033C}"/>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CD0979D7-70E9-46B7-8039-9BEF3414BEDC}"/>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65F1557A-DF67-4915-9A91-EFCA737B2BDF}"/>
              </a:ext>
            </a:extLst>
          </p:cNvPr>
          <p:cNvSpPr>
            <a:spLocks noGrp="1"/>
          </p:cNvSpPr>
          <p:nvPr>
            <p:ph type="sldNum" sz="quarter" idx="12"/>
          </p:nvPr>
        </p:nvSpPr>
        <p:spPr/>
        <p:txBody>
          <a:bodyPr/>
          <a:lstStyle/>
          <a:p>
            <a:fld id="{10F35DC5-7E65-8247-99AB-4E984F8A921E}" type="slidenum">
              <a:rPr lang="en-US" smtClean="0"/>
              <a:pPr/>
              <a:t>39</a:t>
            </a:fld>
            <a:endParaRPr lang="en-US"/>
          </a:p>
        </p:txBody>
      </p:sp>
    </p:spTree>
    <p:extLst>
      <p:ext uri="{BB962C8B-B14F-4D97-AF65-F5344CB8AC3E}">
        <p14:creationId xmlns:p14="http://schemas.microsoft.com/office/powerpoint/2010/main" val="335392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p:txBody>
          <a:bodyPr>
            <a:normAutofit/>
          </a:bodyPr>
          <a:lstStyle/>
          <a:p>
            <a:r>
              <a:rPr lang="en-US" sz="3000" dirty="0">
                <a:solidFill>
                  <a:schemeClr val="bg1"/>
                </a:solidFill>
                <a:ea typeface="Franklin Gothic Book" charset="0"/>
                <a:cs typeface="Franklin Gothic Book" charset="0"/>
              </a:rPr>
              <a:t>Transformers</a:t>
            </a:r>
          </a:p>
        </p:txBody>
      </p:sp>
      <p:sp>
        <p:nvSpPr>
          <p:cNvPr id="16387" name="Rectangle 6"/>
          <p:cNvSpPr>
            <a:spLocks noGrp="1" noChangeArrowheads="1"/>
          </p:cNvSpPr>
          <p:nvPr>
            <p:ph type="subTitle" idx="1"/>
          </p:nvPr>
        </p:nvSpPr>
        <p:spPr/>
        <p:txBody>
          <a:bodyPr>
            <a:normAutofit/>
          </a:bodyPr>
          <a:lstStyle/>
          <a:p>
            <a:pPr eaLnBrk="1" hangingPunct="1">
              <a:buFont typeface="Times" charset="0"/>
              <a:buNone/>
            </a:pPr>
            <a:r>
              <a:rPr lang="en-US" sz="3000" dirty="0">
                <a:solidFill>
                  <a:srgbClr val="A4001D"/>
                </a:solidFill>
                <a:latin typeface="Calibri"/>
                <a:ea typeface="ＭＳ Ｐゴシック" charset="0"/>
                <a:cs typeface="Calibri"/>
              </a:rPr>
              <a:t>Introduction to Transformers</a:t>
            </a:r>
          </a:p>
        </p:txBody>
      </p:sp>
    </p:spTree>
    <p:extLst>
      <p:ext uri="{BB962C8B-B14F-4D97-AF65-F5344CB8AC3E}">
        <p14:creationId xmlns:p14="http://schemas.microsoft.com/office/powerpoint/2010/main" val="119624490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C06C-223B-0617-18CF-C1AD57AF68FE}"/>
              </a:ext>
            </a:extLst>
          </p:cNvPr>
          <p:cNvSpPr>
            <a:spLocks noGrp="1"/>
          </p:cNvSpPr>
          <p:nvPr>
            <p:ph type="title"/>
          </p:nvPr>
        </p:nvSpPr>
        <p:spPr/>
        <p:txBody>
          <a:bodyPr/>
          <a:lstStyle/>
          <a:p>
            <a:r>
              <a:rPr lang="en-US" dirty="0"/>
              <a:t>Parallelizing attention</a:t>
            </a:r>
          </a:p>
        </p:txBody>
      </p:sp>
      <p:sp>
        <p:nvSpPr>
          <p:cNvPr id="3" name="Content Placeholder 2">
            <a:extLst>
              <a:ext uri="{FF2B5EF4-FFF2-40B4-BE49-F238E27FC236}">
                <a16:creationId xmlns:a16="http://schemas.microsoft.com/office/drawing/2014/main" id="{54D3D275-3712-78FD-113A-7171021E6A9E}"/>
              </a:ext>
            </a:extLst>
          </p:cNvPr>
          <p:cNvSpPr>
            <a:spLocks noGrp="1"/>
          </p:cNvSpPr>
          <p:nvPr>
            <p:ph idx="1"/>
          </p:nvPr>
        </p:nvSpPr>
        <p:spPr/>
        <p:txBody>
          <a:bodyPr/>
          <a:lstStyle/>
          <a:p>
            <a:pPr marL="214313" indent="-214313">
              <a:buFont typeface="Arial" panose="020B0604020202020204" pitchFamily="34" charset="0"/>
              <a:buChar char="•"/>
            </a:pPr>
            <a:r>
              <a:rPr lang="en-US" sz="3000" dirty="0">
                <a:latin typeface="Calibri" panose="020F0502020204030204" pitchFamily="34" charset="0"/>
                <a:cs typeface="Calibri" panose="020F0502020204030204" pitchFamily="34" charset="0"/>
              </a:rPr>
              <a:t>Scale the  scores, take the </a:t>
            </a:r>
            <a:r>
              <a:rPr lang="en-US" sz="3000" dirty="0" err="1">
                <a:latin typeface="Calibri" panose="020F0502020204030204" pitchFamily="34" charset="0"/>
                <a:cs typeface="Calibri" panose="020F0502020204030204" pitchFamily="34" charset="0"/>
              </a:rPr>
              <a:t>softmax</a:t>
            </a:r>
            <a:r>
              <a:rPr lang="en-US" sz="3000" dirty="0">
                <a:latin typeface="Calibri" panose="020F0502020204030204" pitchFamily="34" charset="0"/>
                <a:cs typeface="Calibri" panose="020F0502020204030204" pitchFamily="34" charset="0"/>
              </a:rPr>
              <a:t>, and then multiply the result by V resulting in a matrix of shape </a:t>
            </a:r>
            <a:r>
              <a:rPr lang="en-US" sz="3000" i="1" dirty="0">
                <a:latin typeface="Calibri" panose="020F0502020204030204" pitchFamily="34" charset="0"/>
                <a:cs typeface="Calibri" panose="020F0502020204030204" pitchFamily="34" charset="0"/>
              </a:rPr>
              <a:t>N </a:t>
            </a:r>
            <a:r>
              <a:rPr lang="en-US" sz="3000" dirty="0">
                <a:latin typeface="Calibri" panose="020F0502020204030204" pitchFamily="34" charset="0"/>
                <a:cs typeface="Calibri" panose="020F0502020204030204" pitchFamily="34" charset="0"/>
              </a:rPr>
              <a:t>× </a:t>
            </a:r>
            <a:r>
              <a:rPr lang="en-US" sz="3000" i="1" dirty="0">
                <a:latin typeface="Calibri" panose="020F0502020204030204" pitchFamily="34" charset="0"/>
                <a:cs typeface="Calibri" panose="020F0502020204030204" pitchFamily="34" charset="0"/>
              </a:rPr>
              <a:t>d</a:t>
            </a:r>
          </a:p>
          <a:p>
            <a:pPr marL="511946" lvl="1" indent="-214313">
              <a:buFont typeface="Arial" panose="020B0604020202020204" pitchFamily="34" charset="0"/>
              <a:buChar char="•"/>
            </a:pPr>
            <a:r>
              <a:rPr lang="en-US" sz="2700" dirty="0">
                <a:latin typeface="Calibri" panose="020F0502020204030204" pitchFamily="34" charset="0"/>
                <a:cs typeface="Calibri" panose="020F0502020204030204" pitchFamily="34" charset="0"/>
              </a:rPr>
              <a:t>An attention vector for each input token</a:t>
            </a:r>
          </a:p>
        </p:txBody>
      </p:sp>
      <p:pic>
        <p:nvPicPr>
          <p:cNvPr id="4" name="Picture 3">
            <a:extLst>
              <a:ext uri="{FF2B5EF4-FFF2-40B4-BE49-F238E27FC236}">
                <a16:creationId xmlns:a16="http://schemas.microsoft.com/office/drawing/2014/main" id="{77B0566A-E9EB-4CF1-AEA6-96114F865338}"/>
              </a:ext>
            </a:extLst>
          </p:cNvPr>
          <p:cNvPicPr>
            <a:picLocks noChangeAspect="1"/>
          </p:cNvPicPr>
          <p:nvPr/>
        </p:nvPicPr>
        <p:blipFill>
          <a:blip r:embed="rId2"/>
          <a:stretch>
            <a:fillRect/>
          </a:stretch>
        </p:blipFill>
        <p:spPr>
          <a:xfrm>
            <a:off x="1714500" y="3409950"/>
            <a:ext cx="4900613" cy="1066800"/>
          </a:xfrm>
          <a:prstGeom prst="rect">
            <a:avLst/>
          </a:prstGeom>
        </p:spPr>
      </p:pic>
      <p:sp>
        <p:nvSpPr>
          <p:cNvPr id="5" name="日期版面配置區 4">
            <a:extLst>
              <a:ext uri="{FF2B5EF4-FFF2-40B4-BE49-F238E27FC236}">
                <a16:creationId xmlns:a16="http://schemas.microsoft.com/office/drawing/2014/main" id="{4BA97757-66FE-4B0F-A7FE-D1BB4F386114}"/>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EA6F8047-202F-49D5-BDDF-FD5938FF22D4}"/>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EB2EAD1D-20A9-4BA7-AFF3-AF9BE083595E}"/>
              </a:ext>
            </a:extLst>
          </p:cNvPr>
          <p:cNvSpPr>
            <a:spLocks noGrp="1"/>
          </p:cNvSpPr>
          <p:nvPr>
            <p:ph type="sldNum" sz="quarter" idx="12"/>
          </p:nvPr>
        </p:nvSpPr>
        <p:spPr/>
        <p:txBody>
          <a:bodyPr/>
          <a:lstStyle/>
          <a:p>
            <a:fld id="{10F35DC5-7E65-8247-99AB-4E984F8A921E}" type="slidenum">
              <a:rPr lang="en-US" smtClean="0"/>
              <a:pPr/>
              <a:t>40</a:t>
            </a:fld>
            <a:endParaRPr lang="en-US"/>
          </a:p>
        </p:txBody>
      </p:sp>
    </p:spTree>
    <p:extLst>
      <p:ext uri="{BB962C8B-B14F-4D97-AF65-F5344CB8AC3E}">
        <p14:creationId xmlns:p14="http://schemas.microsoft.com/office/powerpoint/2010/main" val="2995582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C06C-223B-0617-18CF-C1AD57AF68FE}"/>
              </a:ext>
            </a:extLst>
          </p:cNvPr>
          <p:cNvSpPr>
            <a:spLocks noGrp="1"/>
          </p:cNvSpPr>
          <p:nvPr>
            <p:ph type="title"/>
          </p:nvPr>
        </p:nvSpPr>
        <p:spPr/>
        <p:txBody>
          <a:bodyPr/>
          <a:lstStyle/>
          <a:p>
            <a:r>
              <a:rPr lang="en-US" dirty="0"/>
              <a:t>Masking out the future</a:t>
            </a:r>
          </a:p>
        </p:txBody>
      </p:sp>
      <p:sp>
        <p:nvSpPr>
          <p:cNvPr id="3" name="Content Placeholder 2">
            <a:extLst>
              <a:ext uri="{FF2B5EF4-FFF2-40B4-BE49-F238E27FC236}">
                <a16:creationId xmlns:a16="http://schemas.microsoft.com/office/drawing/2014/main" id="{54D3D275-3712-78FD-113A-7171021E6A9E}"/>
              </a:ext>
            </a:extLst>
          </p:cNvPr>
          <p:cNvSpPr>
            <a:spLocks noGrp="1"/>
          </p:cNvSpPr>
          <p:nvPr>
            <p:ph idx="1"/>
          </p:nvPr>
        </p:nvSpPr>
        <p:spPr>
          <a:xfrm>
            <a:off x="822964" y="1885950"/>
            <a:ext cx="7543801" cy="2743200"/>
          </a:xfrm>
        </p:spPr>
        <p:txBody>
          <a:bodyPr/>
          <a:lstStyle/>
          <a:p>
            <a:pPr marL="214313" indent="-214313">
              <a:buFont typeface="Arial" panose="020B0604020202020204" pitchFamily="34" charset="0"/>
              <a:buChar char="•"/>
            </a:pPr>
            <a:r>
              <a:rPr lang="en-US" sz="2700" dirty="0">
                <a:latin typeface="Calibri" panose="020F0502020204030204" pitchFamily="34" charset="0"/>
                <a:cs typeface="Calibri" panose="020F0502020204030204" pitchFamily="34" charset="0"/>
              </a:rPr>
              <a:t>What is this mask function?</a:t>
            </a:r>
            <a:br>
              <a:rPr lang="en-US" sz="2700" dirty="0">
                <a:latin typeface="Calibri" panose="020F0502020204030204" pitchFamily="34" charset="0"/>
                <a:cs typeface="Calibri" panose="020F0502020204030204" pitchFamily="34" charset="0"/>
              </a:rPr>
            </a:br>
            <a:r>
              <a:rPr lang="en-US" sz="2700" dirty="0">
                <a:latin typeface="Calibri" panose="020F0502020204030204" pitchFamily="34" charset="0"/>
                <a:cs typeface="Calibri" panose="020F0502020204030204" pitchFamily="34" charset="0"/>
              </a:rPr>
              <a:t>QK</a:t>
            </a:r>
            <a:r>
              <a:rPr lang="en-US" sz="2700" baseline="30000" dirty="0">
                <a:latin typeface="Calibri" panose="020F0502020204030204" pitchFamily="34" charset="0"/>
                <a:cs typeface="Calibri" panose="020F0502020204030204" pitchFamily="34" charset="0"/>
              </a:rPr>
              <a:t>T</a:t>
            </a:r>
            <a:r>
              <a:rPr lang="en-US" sz="2700" dirty="0">
                <a:latin typeface="Calibri" panose="020F0502020204030204" pitchFamily="34" charset="0"/>
                <a:cs typeface="Calibri" panose="020F0502020204030204" pitchFamily="34" charset="0"/>
              </a:rPr>
              <a:t> has a score for each query dot every key, </a:t>
            </a:r>
            <a:r>
              <a:rPr lang="en-US" sz="2700" i="1" dirty="0">
                <a:latin typeface="Calibri" panose="020F0502020204030204" pitchFamily="34" charset="0"/>
                <a:cs typeface="Calibri" panose="020F0502020204030204" pitchFamily="34" charset="0"/>
              </a:rPr>
              <a:t>including those that follow the query</a:t>
            </a:r>
            <a:endParaRPr lang="en-US" sz="27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700" dirty="0">
                <a:latin typeface="Calibri" panose="020F0502020204030204" pitchFamily="34" charset="0"/>
                <a:cs typeface="Calibri" panose="020F0502020204030204" pitchFamily="34" charset="0"/>
              </a:rPr>
              <a:t>Guessing the next word is pretty simple if you already know it! </a:t>
            </a:r>
          </a:p>
          <a:p>
            <a:pPr marL="0" indent="0"/>
            <a:endParaRPr lang="en-US" sz="27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7B0566A-E9EB-4CF1-AEA6-96114F865338}"/>
              </a:ext>
            </a:extLst>
          </p:cNvPr>
          <p:cNvPicPr>
            <a:picLocks noChangeAspect="1"/>
          </p:cNvPicPr>
          <p:nvPr/>
        </p:nvPicPr>
        <p:blipFill>
          <a:blip r:embed="rId2"/>
          <a:stretch>
            <a:fillRect/>
          </a:stretch>
        </p:blipFill>
        <p:spPr>
          <a:xfrm>
            <a:off x="2121694" y="793749"/>
            <a:ext cx="4900613" cy="1066800"/>
          </a:xfrm>
          <a:prstGeom prst="rect">
            <a:avLst/>
          </a:prstGeom>
        </p:spPr>
      </p:pic>
      <p:sp>
        <p:nvSpPr>
          <p:cNvPr id="5" name="日期版面配置區 4">
            <a:extLst>
              <a:ext uri="{FF2B5EF4-FFF2-40B4-BE49-F238E27FC236}">
                <a16:creationId xmlns:a16="http://schemas.microsoft.com/office/drawing/2014/main" id="{AD3B3184-50A8-4202-9487-3C98CA9F83EE}"/>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162D5359-33D7-4FE3-9F9A-389DAE9E7DA7}"/>
              </a:ext>
            </a:extLst>
          </p:cNvPr>
          <p:cNvSpPr>
            <a:spLocks noGrp="1"/>
          </p:cNvSpPr>
          <p:nvPr>
            <p:ph type="ftr" sz="quarter" idx="11"/>
          </p:nvPr>
        </p:nvSpPr>
        <p:spPr/>
        <p:txBody>
          <a:bodyPr/>
          <a:lstStyle/>
          <a:p>
            <a:pPr>
              <a:defRPr/>
            </a:pPr>
            <a:r>
              <a:rPr lang="en-US"/>
              <a:t>NTUT CSIE</a:t>
            </a:r>
          </a:p>
        </p:txBody>
      </p:sp>
      <p:sp>
        <p:nvSpPr>
          <p:cNvPr id="7" name="投影片編號版面配置區 6">
            <a:extLst>
              <a:ext uri="{FF2B5EF4-FFF2-40B4-BE49-F238E27FC236}">
                <a16:creationId xmlns:a16="http://schemas.microsoft.com/office/drawing/2014/main" id="{CE30D8A2-178C-4A0C-87B7-495E1B1D44D1}"/>
              </a:ext>
            </a:extLst>
          </p:cNvPr>
          <p:cNvSpPr>
            <a:spLocks noGrp="1"/>
          </p:cNvSpPr>
          <p:nvPr>
            <p:ph type="sldNum" sz="quarter" idx="12"/>
          </p:nvPr>
        </p:nvSpPr>
        <p:spPr/>
        <p:txBody>
          <a:bodyPr/>
          <a:lstStyle/>
          <a:p>
            <a:fld id="{10F35DC5-7E65-8247-99AB-4E984F8A921E}" type="slidenum">
              <a:rPr lang="en-US" smtClean="0"/>
              <a:pPr/>
              <a:t>41</a:t>
            </a:fld>
            <a:endParaRPr lang="en-US"/>
          </a:p>
        </p:txBody>
      </p:sp>
    </p:spTree>
    <p:extLst>
      <p:ext uri="{BB962C8B-B14F-4D97-AF65-F5344CB8AC3E}">
        <p14:creationId xmlns:p14="http://schemas.microsoft.com/office/powerpoint/2010/main" val="2992704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C06C-223B-0617-18CF-C1AD57AF68FE}"/>
              </a:ext>
            </a:extLst>
          </p:cNvPr>
          <p:cNvSpPr>
            <a:spLocks noGrp="1"/>
          </p:cNvSpPr>
          <p:nvPr>
            <p:ph type="title"/>
          </p:nvPr>
        </p:nvSpPr>
        <p:spPr/>
        <p:txBody>
          <a:bodyPr/>
          <a:lstStyle/>
          <a:p>
            <a:r>
              <a:rPr lang="en-US" dirty="0"/>
              <a:t>Masking out the future</a:t>
            </a:r>
          </a:p>
        </p:txBody>
      </p:sp>
      <p:sp>
        <p:nvSpPr>
          <p:cNvPr id="3" name="Content Placeholder 2">
            <a:extLst>
              <a:ext uri="{FF2B5EF4-FFF2-40B4-BE49-F238E27FC236}">
                <a16:creationId xmlns:a16="http://schemas.microsoft.com/office/drawing/2014/main" id="{54D3D275-3712-78FD-113A-7171021E6A9E}"/>
              </a:ext>
            </a:extLst>
          </p:cNvPr>
          <p:cNvSpPr>
            <a:spLocks noGrp="1"/>
          </p:cNvSpPr>
          <p:nvPr>
            <p:ph idx="1"/>
          </p:nvPr>
        </p:nvSpPr>
        <p:spPr>
          <a:xfrm>
            <a:off x="614799" y="2394247"/>
            <a:ext cx="4985902" cy="1606253"/>
          </a:xfrm>
        </p:spPr>
        <p:txBody>
          <a:bodyPr/>
          <a:lstStyle/>
          <a:p>
            <a:r>
              <a:rPr lang="en-US" sz="2700" dirty="0">
                <a:latin typeface="Calibri" panose="020F0502020204030204" pitchFamily="34" charset="0"/>
                <a:cs typeface="Calibri" panose="020F0502020204030204" pitchFamily="34" charset="0"/>
              </a:rPr>
              <a:t>Add –∞ to cells in upper triangle</a:t>
            </a:r>
          </a:p>
          <a:p>
            <a:r>
              <a:rPr lang="en-US" sz="2700" dirty="0">
                <a:latin typeface="Calibri" panose="020F0502020204030204" pitchFamily="34" charset="0"/>
                <a:cs typeface="Calibri" panose="020F0502020204030204" pitchFamily="34" charset="0"/>
              </a:rPr>
              <a:t>The </a:t>
            </a:r>
            <a:r>
              <a:rPr lang="en-US" sz="2700" dirty="0" err="1">
                <a:latin typeface="Calibri" panose="020F0502020204030204" pitchFamily="34" charset="0"/>
                <a:cs typeface="Calibri" panose="020F0502020204030204" pitchFamily="34" charset="0"/>
              </a:rPr>
              <a:t>softmax</a:t>
            </a:r>
            <a:r>
              <a:rPr lang="en-US" sz="2700" dirty="0">
                <a:latin typeface="Calibri" panose="020F0502020204030204" pitchFamily="34" charset="0"/>
                <a:cs typeface="Calibri" panose="020F0502020204030204" pitchFamily="34" charset="0"/>
              </a:rPr>
              <a:t> will turn it to 0</a:t>
            </a:r>
          </a:p>
          <a:p>
            <a:pPr marL="214313" indent="-214313">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7B0566A-E9EB-4CF1-AEA6-96114F865338}"/>
              </a:ext>
            </a:extLst>
          </p:cNvPr>
          <p:cNvPicPr>
            <a:picLocks noChangeAspect="1"/>
          </p:cNvPicPr>
          <p:nvPr/>
        </p:nvPicPr>
        <p:blipFill>
          <a:blip r:embed="rId2"/>
          <a:stretch>
            <a:fillRect/>
          </a:stretch>
        </p:blipFill>
        <p:spPr>
          <a:xfrm>
            <a:off x="2286001" y="877764"/>
            <a:ext cx="4107656" cy="894184"/>
          </a:xfrm>
          <a:prstGeom prst="rect">
            <a:avLst/>
          </a:prstGeom>
        </p:spPr>
      </p:pic>
      <p:pic>
        <p:nvPicPr>
          <p:cNvPr id="6" name="Picture 5">
            <a:extLst>
              <a:ext uri="{FF2B5EF4-FFF2-40B4-BE49-F238E27FC236}">
                <a16:creationId xmlns:a16="http://schemas.microsoft.com/office/drawing/2014/main" id="{178F1A89-D86F-9845-2FD7-51881C451EB0}"/>
              </a:ext>
            </a:extLst>
          </p:cNvPr>
          <p:cNvPicPr>
            <a:picLocks noChangeAspect="1"/>
          </p:cNvPicPr>
          <p:nvPr/>
        </p:nvPicPr>
        <p:blipFill>
          <a:blip r:embed="rId3"/>
          <a:stretch>
            <a:fillRect/>
          </a:stretch>
        </p:blipFill>
        <p:spPr>
          <a:xfrm>
            <a:off x="5886450" y="2156340"/>
            <a:ext cx="2952750" cy="2952750"/>
          </a:xfrm>
          <a:prstGeom prst="rect">
            <a:avLst/>
          </a:prstGeom>
        </p:spPr>
      </p:pic>
      <p:sp>
        <p:nvSpPr>
          <p:cNvPr id="5" name="日期版面配置區 4">
            <a:extLst>
              <a:ext uri="{FF2B5EF4-FFF2-40B4-BE49-F238E27FC236}">
                <a16:creationId xmlns:a16="http://schemas.microsoft.com/office/drawing/2014/main" id="{72B021B2-4EEB-44B3-8845-C466B2996A9E}"/>
              </a:ext>
            </a:extLst>
          </p:cNvPr>
          <p:cNvSpPr>
            <a:spLocks noGrp="1"/>
          </p:cNvSpPr>
          <p:nvPr>
            <p:ph type="dt" sz="half" idx="10"/>
          </p:nvPr>
        </p:nvSpPr>
        <p:spPr/>
        <p:txBody>
          <a:bodyPr/>
          <a:lstStyle/>
          <a:p>
            <a:pPr>
              <a:defRPr/>
            </a:pPr>
            <a:r>
              <a:rPr lang="en-US" altLang="zh-TW"/>
              <a:t>NLP &amp; TM, Spring 2025</a:t>
            </a:r>
            <a:endParaRPr lang="en-US"/>
          </a:p>
        </p:txBody>
      </p:sp>
      <p:sp>
        <p:nvSpPr>
          <p:cNvPr id="7" name="頁尾版面配置區 6">
            <a:extLst>
              <a:ext uri="{FF2B5EF4-FFF2-40B4-BE49-F238E27FC236}">
                <a16:creationId xmlns:a16="http://schemas.microsoft.com/office/drawing/2014/main" id="{586B17B1-DA5D-40EF-B63D-68D12D0C28BA}"/>
              </a:ext>
            </a:extLst>
          </p:cNvPr>
          <p:cNvSpPr>
            <a:spLocks noGrp="1"/>
          </p:cNvSpPr>
          <p:nvPr>
            <p:ph type="ftr" sz="quarter" idx="11"/>
          </p:nvPr>
        </p:nvSpPr>
        <p:spPr/>
        <p:txBody>
          <a:bodyPr/>
          <a:lstStyle/>
          <a:p>
            <a:pPr>
              <a:defRPr/>
            </a:pPr>
            <a:r>
              <a:rPr lang="en-US"/>
              <a:t>NTUT CSIE</a:t>
            </a:r>
          </a:p>
        </p:txBody>
      </p:sp>
      <p:sp>
        <p:nvSpPr>
          <p:cNvPr id="8" name="投影片編號版面配置區 7">
            <a:extLst>
              <a:ext uri="{FF2B5EF4-FFF2-40B4-BE49-F238E27FC236}">
                <a16:creationId xmlns:a16="http://schemas.microsoft.com/office/drawing/2014/main" id="{F5E7DAC6-B495-4CC9-BF48-1F7AF7437FA9}"/>
              </a:ext>
            </a:extLst>
          </p:cNvPr>
          <p:cNvSpPr>
            <a:spLocks noGrp="1"/>
          </p:cNvSpPr>
          <p:nvPr>
            <p:ph type="sldNum" sz="quarter" idx="12"/>
          </p:nvPr>
        </p:nvSpPr>
        <p:spPr/>
        <p:txBody>
          <a:bodyPr/>
          <a:lstStyle/>
          <a:p>
            <a:fld id="{10F35DC5-7E65-8247-99AB-4E984F8A921E}" type="slidenum">
              <a:rPr lang="en-US" smtClean="0"/>
              <a:pPr/>
              <a:t>42</a:t>
            </a:fld>
            <a:endParaRPr lang="en-US"/>
          </a:p>
        </p:txBody>
      </p:sp>
    </p:spTree>
    <p:extLst>
      <p:ext uri="{BB962C8B-B14F-4D97-AF65-F5344CB8AC3E}">
        <p14:creationId xmlns:p14="http://schemas.microsoft.com/office/powerpoint/2010/main" val="4068283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C06C-223B-0617-18CF-C1AD57AF68FE}"/>
              </a:ext>
            </a:extLst>
          </p:cNvPr>
          <p:cNvSpPr>
            <a:spLocks noGrp="1"/>
          </p:cNvSpPr>
          <p:nvPr>
            <p:ph type="title"/>
          </p:nvPr>
        </p:nvSpPr>
        <p:spPr/>
        <p:txBody>
          <a:bodyPr/>
          <a:lstStyle/>
          <a:p>
            <a:r>
              <a:rPr lang="en-US" dirty="0"/>
              <a:t>Another point: Attention is quadratic in length</a:t>
            </a:r>
          </a:p>
        </p:txBody>
      </p:sp>
      <p:sp>
        <p:nvSpPr>
          <p:cNvPr id="3" name="Content Placeholder 2">
            <a:extLst>
              <a:ext uri="{FF2B5EF4-FFF2-40B4-BE49-F238E27FC236}">
                <a16:creationId xmlns:a16="http://schemas.microsoft.com/office/drawing/2014/main" id="{54D3D275-3712-78FD-113A-7171021E6A9E}"/>
              </a:ext>
            </a:extLst>
          </p:cNvPr>
          <p:cNvSpPr>
            <a:spLocks noGrp="1"/>
          </p:cNvSpPr>
          <p:nvPr>
            <p:ph idx="1"/>
          </p:nvPr>
        </p:nvSpPr>
        <p:spPr>
          <a:xfrm>
            <a:off x="614799" y="2394247"/>
            <a:ext cx="4985902" cy="1606253"/>
          </a:xfrm>
        </p:spPr>
        <p:txBody>
          <a:bodyPr/>
          <a:lstStyle/>
          <a:p>
            <a:pPr marL="214313" indent="-214313">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27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7B0566A-E9EB-4CF1-AEA6-96114F865338}"/>
              </a:ext>
            </a:extLst>
          </p:cNvPr>
          <p:cNvPicPr>
            <a:picLocks noChangeAspect="1"/>
          </p:cNvPicPr>
          <p:nvPr/>
        </p:nvPicPr>
        <p:blipFill>
          <a:blip r:embed="rId2"/>
          <a:stretch>
            <a:fillRect/>
          </a:stretch>
        </p:blipFill>
        <p:spPr>
          <a:xfrm>
            <a:off x="2286001" y="877764"/>
            <a:ext cx="4107656" cy="894184"/>
          </a:xfrm>
          <a:prstGeom prst="rect">
            <a:avLst/>
          </a:prstGeom>
        </p:spPr>
      </p:pic>
      <p:pic>
        <p:nvPicPr>
          <p:cNvPr id="6" name="Picture 5">
            <a:extLst>
              <a:ext uri="{FF2B5EF4-FFF2-40B4-BE49-F238E27FC236}">
                <a16:creationId xmlns:a16="http://schemas.microsoft.com/office/drawing/2014/main" id="{178F1A89-D86F-9845-2FD7-51881C451EB0}"/>
              </a:ext>
            </a:extLst>
          </p:cNvPr>
          <p:cNvPicPr>
            <a:picLocks noChangeAspect="1"/>
          </p:cNvPicPr>
          <p:nvPr/>
        </p:nvPicPr>
        <p:blipFill>
          <a:blip r:embed="rId3"/>
          <a:stretch>
            <a:fillRect/>
          </a:stretch>
        </p:blipFill>
        <p:spPr>
          <a:xfrm>
            <a:off x="3118485" y="2190750"/>
            <a:ext cx="2952750" cy="2952750"/>
          </a:xfrm>
          <a:prstGeom prst="rect">
            <a:avLst/>
          </a:prstGeom>
        </p:spPr>
      </p:pic>
      <p:sp>
        <p:nvSpPr>
          <p:cNvPr id="7" name="TextBox 6">
            <a:extLst>
              <a:ext uri="{FF2B5EF4-FFF2-40B4-BE49-F238E27FC236}">
                <a16:creationId xmlns:a16="http://schemas.microsoft.com/office/drawing/2014/main" id="{CD000BCD-B278-569E-496E-4FD399D1D179}"/>
              </a:ext>
            </a:extLst>
          </p:cNvPr>
          <p:cNvSpPr txBox="1"/>
          <p:nvPr/>
        </p:nvSpPr>
        <p:spPr>
          <a:xfrm>
            <a:off x="457201" y="2167794"/>
            <a:ext cx="184731" cy="461665"/>
          </a:xfrm>
          <a:prstGeom prst="rect">
            <a:avLst/>
          </a:prstGeom>
          <a:noFill/>
        </p:spPr>
        <p:txBody>
          <a:bodyPr wrap="none" rtlCol="0">
            <a:spAutoFit/>
          </a:bodyPr>
          <a:lstStyle/>
          <a:p>
            <a:endParaRPr lang="en-US" dirty="0">
              <a:latin typeface="Calibri" panose="020F0502020204030204" pitchFamily="34" charset="0"/>
              <a:cs typeface="Calibri" panose="020F0502020204030204" pitchFamily="34" charset="0"/>
            </a:endParaRPr>
          </a:p>
        </p:txBody>
      </p:sp>
      <p:sp>
        <p:nvSpPr>
          <p:cNvPr id="5" name="日期版面配置區 4">
            <a:extLst>
              <a:ext uri="{FF2B5EF4-FFF2-40B4-BE49-F238E27FC236}">
                <a16:creationId xmlns:a16="http://schemas.microsoft.com/office/drawing/2014/main" id="{71FF6060-9D75-40E3-BEE4-B2C3074220C2}"/>
              </a:ext>
            </a:extLst>
          </p:cNvPr>
          <p:cNvSpPr>
            <a:spLocks noGrp="1"/>
          </p:cNvSpPr>
          <p:nvPr>
            <p:ph type="dt" sz="half" idx="10"/>
          </p:nvPr>
        </p:nvSpPr>
        <p:spPr/>
        <p:txBody>
          <a:bodyPr/>
          <a:lstStyle/>
          <a:p>
            <a:pPr>
              <a:defRPr/>
            </a:pPr>
            <a:r>
              <a:rPr lang="en-US" altLang="zh-TW"/>
              <a:t>NLP &amp; TM, Spring 2025</a:t>
            </a:r>
            <a:endParaRPr lang="en-US"/>
          </a:p>
        </p:txBody>
      </p:sp>
      <p:sp>
        <p:nvSpPr>
          <p:cNvPr id="8" name="頁尾版面配置區 7">
            <a:extLst>
              <a:ext uri="{FF2B5EF4-FFF2-40B4-BE49-F238E27FC236}">
                <a16:creationId xmlns:a16="http://schemas.microsoft.com/office/drawing/2014/main" id="{C6EBAB31-D7C7-4425-84D6-246B0BF2B5A9}"/>
              </a:ext>
            </a:extLst>
          </p:cNvPr>
          <p:cNvSpPr>
            <a:spLocks noGrp="1"/>
          </p:cNvSpPr>
          <p:nvPr>
            <p:ph type="ftr" sz="quarter" idx="11"/>
          </p:nvPr>
        </p:nvSpPr>
        <p:spPr/>
        <p:txBody>
          <a:bodyPr/>
          <a:lstStyle/>
          <a:p>
            <a:pPr>
              <a:defRPr/>
            </a:pPr>
            <a:r>
              <a:rPr lang="en-US"/>
              <a:t>NTUT CSIE</a:t>
            </a:r>
          </a:p>
        </p:txBody>
      </p:sp>
      <p:sp>
        <p:nvSpPr>
          <p:cNvPr id="9" name="投影片編號版面配置區 8">
            <a:extLst>
              <a:ext uri="{FF2B5EF4-FFF2-40B4-BE49-F238E27FC236}">
                <a16:creationId xmlns:a16="http://schemas.microsoft.com/office/drawing/2014/main" id="{3F9C6B93-4231-4FFA-9B0D-118B30D66ABE}"/>
              </a:ext>
            </a:extLst>
          </p:cNvPr>
          <p:cNvSpPr>
            <a:spLocks noGrp="1"/>
          </p:cNvSpPr>
          <p:nvPr>
            <p:ph type="sldNum" sz="quarter" idx="12"/>
          </p:nvPr>
        </p:nvSpPr>
        <p:spPr/>
        <p:txBody>
          <a:bodyPr/>
          <a:lstStyle/>
          <a:p>
            <a:fld id="{10F35DC5-7E65-8247-99AB-4E984F8A921E}" type="slidenum">
              <a:rPr lang="en-US" smtClean="0"/>
              <a:pPr/>
              <a:t>43</a:t>
            </a:fld>
            <a:endParaRPr lang="en-US"/>
          </a:p>
        </p:txBody>
      </p:sp>
    </p:spTree>
    <p:extLst>
      <p:ext uri="{BB962C8B-B14F-4D97-AF65-F5344CB8AC3E}">
        <p14:creationId xmlns:p14="http://schemas.microsoft.com/office/powerpoint/2010/main" val="231994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A141-2AFC-B409-0AF4-9F2F3F78F0F6}"/>
              </a:ext>
            </a:extLst>
          </p:cNvPr>
          <p:cNvSpPr>
            <a:spLocks noGrp="1"/>
          </p:cNvSpPr>
          <p:nvPr>
            <p:ph type="title"/>
          </p:nvPr>
        </p:nvSpPr>
        <p:spPr>
          <a:xfrm>
            <a:off x="1284926" y="54171"/>
            <a:ext cx="7467600" cy="742950"/>
          </a:xfrm>
        </p:spPr>
        <p:txBody>
          <a:bodyPr/>
          <a:lstStyle/>
          <a:p>
            <a:r>
              <a:rPr lang="en-US" dirty="0"/>
              <a:t>Attention again</a:t>
            </a:r>
          </a:p>
        </p:txBody>
      </p:sp>
      <p:pic>
        <p:nvPicPr>
          <p:cNvPr id="13" name="Picture 12">
            <a:extLst>
              <a:ext uri="{FF2B5EF4-FFF2-40B4-BE49-F238E27FC236}">
                <a16:creationId xmlns:a16="http://schemas.microsoft.com/office/drawing/2014/main" id="{898BDCC8-B24A-EDFC-AE21-28FCB5B749B7}"/>
              </a:ext>
            </a:extLst>
          </p:cNvPr>
          <p:cNvPicPr>
            <a:picLocks noChangeAspect="1"/>
          </p:cNvPicPr>
          <p:nvPr/>
        </p:nvPicPr>
        <p:blipFill>
          <a:blip r:embed="rId2"/>
          <a:stretch>
            <a:fillRect/>
          </a:stretch>
        </p:blipFill>
        <p:spPr>
          <a:xfrm>
            <a:off x="3611610" y="3059878"/>
            <a:ext cx="1381125" cy="2039063"/>
          </a:xfrm>
          <a:prstGeom prst="rect">
            <a:avLst/>
          </a:prstGeom>
        </p:spPr>
      </p:pic>
      <p:pic>
        <p:nvPicPr>
          <p:cNvPr id="15" name="Picture 14">
            <a:extLst>
              <a:ext uri="{FF2B5EF4-FFF2-40B4-BE49-F238E27FC236}">
                <a16:creationId xmlns:a16="http://schemas.microsoft.com/office/drawing/2014/main" id="{429E7533-59B2-0954-450B-337D29650A70}"/>
              </a:ext>
            </a:extLst>
          </p:cNvPr>
          <p:cNvPicPr>
            <a:picLocks noChangeAspect="1"/>
          </p:cNvPicPr>
          <p:nvPr/>
        </p:nvPicPr>
        <p:blipFill>
          <a:blip r:embed="rId3"/>
          <a:stretch>
            <a:fillRect/>
          </a:stretch>
        </p:blipFill>
        <p:spPr>
          <a:xfrm>
            <a:off x="5314951" y="2899825"/>
            <a:ext cx="875117" cy="2263236"/>
          </a:xfrm>
          <a:prstGeom prst="rect">
            <a:avLst/>
          </a:prstGeom>
        </p:spPr>
      </p:pic>
      <p:pic>
        <p:nvPicPr>
          <p:cNvPr id="17" name="Picture 16">
            <a:extLst>
              <a:ext uri="{FF2B5EF4-FFF2-40B4-BE49-F238E27FC236}">
                <a16:creationId xmlns:a16="http://schemas.microsoft.com/office/drawing/2014/main" id="{FCB6B772-2E5E-F7F3-D5E1-98AE73B5827A}"/>
              </a:ext>
            </a:extLst>
          </p:cNvPr>
          <p:cNvPicPr>
            <a:picLocks noChangeAspect="1"/>
          </p:cNvPicPr>
          <p:nvPr/>
        </p:nvPicPr>
        <p:blipFill>
          <a:blip r:embed="rId4"/>
          <a:stretch>
            <a:fillRect/>
          </a:stretch>
        </p:blipFill>
        <p:spPr>
          <a:xfrm>
            <a:off x="6646853" y="2899825"/>
            <a:ext cx="875118" cy="2263236"/>
          </a:xfrm>
          <a:prstGeom prst="rect">
            <a:avLst/>
          </a:prstGeom>
        </p:spPr>
      </p:pic>
      <p:pic>
        <p:nvPicPr>
          <p:cNvPr id="21" name="Content Placeholder 20">
            <a:extLst>
              <a:ext uri="{FF2B5EF4-FFF2-40B4-BE49-F238E27FC236}">
                <a16:creationId xmlns:a16="http://schemas.microsoft.com/office/drawing/2014/main" id="{04071610-5609-31C5-3180-98CDE1090BF3}"/>
              </a:ext>
            </a:extLst>
          </p:cNvPr>
          <p:cNvPicPr>
            <a:picLocks noGrp="1" noChangeAspect="1"/>
          </p:cNvPicPr>
          <p:nvPr>
            <p:ph idx="1"/>
          </p:nvPr>
        </p:nvPicPr>
        <p:blipFill>
          <a:blip r:embed="rId5"/>
          <a:stretch>
            <a:fillRect/>
          </a:stretch>
        </p:blipFill>
        <p:spPr>
          <a:xfrm>
            <a:off x="3559226" y="770116"/>
            <a:ext cx="2436758" cy="1895828"/>
          </a:xfrm>
        </p:spPr>
      </p:pic>
      <p:pic>
        <p:nvPicPr>
          <p:cNvPr id="23" name="Picture 22">
            <a:extLst>
              <a:ext uri="{FF2B5EF4-FFF2-40B4-BE49-F238E27FC236}">
                <a16:creationId xmlns:a16="http://schemas.microsoft.com/office/drawing/2014/main" id="{13F75E6E-B73B-373F-791D-7A89A2D2D5C4}"/>
              </a:ext>
            </a:extLst>
          </p:cNvPr>
          <p:cNvPicPr>
            <a:picLocks noChangeAspect="1"/>
          </p:cNvPicPr>
          <p:nvPr/>
        </p:nvPicPr>
        <p:blipFill>
          <a:blip r:embed="rId6"/>
          <a:stretch>
            <a:fillRect/>
          </a:stretch>
        </p:blipFill>
        <p:spPr>
          <a:xfrm>
            <a:off x="6349526" y="897900"/>
            <a:ext cx="2056033" cy="1670243"/>
          </a:xfrm>
          <a:prstGeom prst="rect">
            <a:avLst/>
          </a:prstGeom>
        </p:spPr>
      </p:pic>
      <p:pic>
        <p:nvPicPr>
          <p:cNvPr id="25" name="Picture 24">
            <a:extLst>
              <a:ext uri="{FF2B5EF4-FFF2-40B4-BE49-F238E27FC236}">
                <a16:creationId xmlns:a16="http://schemas.microsoft.com/office/drawing/2014/main" id="{2168F8F0-F09F-009C-2024-CB68BA66A524}"/>
              </a:ext>
            </a:extLst>
          </p:cNvPr>
          <p:cNvPicPr>
            <a:picLocks noChangeAspect="1"/>
          </p:cNvPicPr>
          <p:nvPr/>
        </p:nvPicPr>
        <p:blipFill>
          <a:blip r:embed="rId7"/>
          <a:stretch>
            <a:fillRect/>
          </a:stretch>
        </p:blipFill>
        <p:spPr>
          <a:xfrm>
            <a:off x="822960" y="817835"/>
            <a:ext cx="2306008" cy="1895829"/>
          </a:xfrm>
          <a:prstGeom prst="rect">
            <a:avLst/>
          </a:prstGeom>
        </p:spPr>
      </p:pic>
      <p:pic>
        <p:nvPicPr>
          <p:cNvPr id="29" name="Picture 28">
            <a:extLst>
              <a:ext uri="{FF2B5EF4-FFF2-40B4-BE49-F238E27FC236}">
                <a16:creationId xmlns:a16="http://schemas.microsoft.com/office/drawing/2014/main" id="{8A4320A3-CCC6-A4D7-A755-258900BC122B}"/>
              </a:ext>
            </a:extLst>
          </p:cNvPr>
          <p:cNvPicPr>
            <a:picLocks noChangeAspect="1"/>
          </p:cNvPicPr>
          <p:nvPr/>
        </p:nvPicPr>
        <p:blipFill>
          <a:blip r:embed="rId8"/>
          <a:stretch>
            <a:fillRect/>
          </a:stretch>
        </p:blipFill>
        <p:spPr>
          <a:xfrm>
            <a:off x="270510" y="2889634"/>
            <a:ext cx="4748216" cy="2115114"/>
          </a:xfrm>
          <a:prstGeom prst="rect">
            <a:avLst/>
          </a:prstGeom>
        </p:spPr>
      </p:pic>
      <p:sp>
        <p:nvSpPr>
          <p:cNvPr id="3" name="日期版面配置區 2">
            <a:extLst>
              <a:ext uri="{FF2B5EF4-FFF2-40B4-BE49-F238E27FC236}">
                <a16:creationId xmlns:a16="http://schemas.microsoft.com/office/drawing/2014/main" id="{6DD42958-2ABC-4C5A-8846-EE6BE3E1E55D}"/>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6E8ACF46-D1A4-4D62-B1EC-649EE19D209D}"/>
              </a:ext>
            </a:extLst>
          </p:cNvPr>
          <p:cNvSpPr>
            <a:spLocks noGrp="1"/>
          </p:cNvSpPr>
          <p:nvPr>
            <p:ph type="ftr" sz="quarter" idx="11"/>
          </p:nvPr>
        </p:nvSpPr>
        <p:spPr/>
        <p:txBody>
          <a:bodyPr/>
          <a:lstStyle/>
          <a:p>
            <a:pPr>
              <a:defRPr/>
            </a:pPr>
            <a:r>
              <a:rPr lang="en-US"/>
              <a:t>NTUT CSIE</a:t>
            </a:r>
          </a:p>
        </p:txBody>
      </p:sp>
      <p:sp>
        <p:nvSpPr>
          <p:cNvPr id="5" name="投影片編號版面配置區 4">
            <a:extLst>
              <a:ext uri="{FF2B5EF4-FFF2-40B4-BE49-F238E27FC236}">
                <a16:creationId xmlns:a16="http://schemas.microsoft.com/office/drawing/2014/main" id="{8D9B5F14-7735-4EEA-84B5-373A446F82C4}"/>
              </a:ext>
            </a:extLst>
          </p:cNvPr>
          <p:cNvSpPr>
            <a:spLocks noGrp="1"/>
          </p:cNvSpPr>
          <p:nvPr>
            <p:ph type="sldNum" sz="quarter" idx="12"/>
          </p:nvPr>
        </p:nvSpPr>
        <p:spPr/>
        <p:txBody>
          <a:bodyPr/>
          <a:lstStyle/>
          <a:p>
            <a:fld id="{10F35DC5-7E65-8247-99AB-4E984F8A921E}" type="slidenum">
              <a:rPr lang="en-US" smtClean="0"/>
              <a:pPr/>
              <a:t>44</a:t>
            </a:fld>
            <a:endParaRPr lang="en-US"/>
          </a:p>
        </p:txBody>
      </p:sp>
    </p:spTree>
    <p:extLst>
      <p:ext uri="{BB962C8B-B14F-4D97-AF65-F5344CB8AC3E}">
        <p14:creationId xmlns:p14="http://schemas.microsoft.com/office/powerpoint/2010/main" val="14072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5562-60F4-FA35-7021-65F5ECBECA71}"/>
              </a:ext>
            </a:extLst>
          </p:cNvPr>
          <p:cNvSpPr>
            <a:spLocks noGrp="1"/>
          </p:cNvSpPr>
          <p:nvPr>
            <p:ph type="title"/>
          </p:nvPr>
        </p:nvSpPr>
        <p:spPr/>
        <p:txBody>
          <a:bodyPr/>
          <a:lstStyle/>
          <a:p>
            <a:r>
              <a:rPr lang="en-US" dirty="0"/>
              <a:t>Parallelizing Multi-head Attention</a:t>
            </a:r>
          </a:p>
        </p:txBody>
      </p:sp>
      <p:pic>
        <p:nvPicPr>
          <p:cNvPr id="4" name="Content Placeholder 3">
            <a:extLst>
              <a:ext uri="{FF2B5EF4-FFF2-40B4-BE49-F238E27FC236}">
                <a16:creationId xmlns:a16="http://schemas.microsoft.com/office/drawing/2014/main" id="{53512DC0-142A-FF1B-64DA-CACCA69B527E}"/>
              </a:ext>
            </a:extLst>
          </p:cNvPr>
          <p:cNvPicPr>
            <a:picLocks noGrp="1" noChangeAspect="1"/>
          </p:cNvPicPr>
          <p:nvPr>
            <p:ph idx="1"/>
          </p:nvPr>
        </p:nvPicPr>
        <p:blipFill>
          <a:blip r:embed="rId2"/>
          <a:stretch>
            <a:fillRect/>
          </a:stretch>
        </p:blipFill>
        <p:spPr>
          <a:xfrm>
            <a:off x="309836" y="2000250"/>
            <a:ext cx="8524328" cy="1786887"/>
          </a:xfrm>
          <a:prstGeom prst="rect">
            <a:avLst/>
          </a:prstGeom>
        </p:spPr>
      </p:pic>
      <p:sp>
        <p:nvSpPr>
          <p:cNvPr id="3" name="日期版面配置區 2">
            <a:extLst>
              <a:ext uri="{FF2B5EF4-FFF2-40B4-BE49-F238E27FC236}">
                <a16:creationId xmlns:a16="http://schemas.microsoft.com/office/drawing/2014/main" id="{D7DA9046-34D1-4731-A48C-F0FAC3F9B6B4}"/>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1C4853F4-8682-4F95-98D7-8482741A7527}"/>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788D6AC9-4D46-4A47-8AFA-ED781E4B8F15}"/>
              </a:ext>
            </a:extLst>
          </p:cNvPr>
          <p:cNvSpPr>
            <a:spLocks noGrp="1"/>
          </p:cNvSpPr>
          <p:nvPr>
            <p:ph type="sldNum" sz="quarter" idx="12"/>
          </p:nvPr>
        </p:nvSpPr>
        <p:spPr/>
        <p:txBody>
          <a:bodyPr/>
          <a:lstStyle/>
          <a:p>
            <a:fld id="{10F35DC5-7E65-8247-99AB-4E984F8A921E}" type="slidenum">
              <a:rPr lang="en-US" smtClean="0"/>
              <a:pPr/>
              <a:t>45</a:t>
            </a:fld>
            <a:endParaRPr lang="en-US"/>
          </a:p>
        </p:txBody>
      </p:sp>
    </p:spTree>
    <p:extLst>
      <p:ext uri="{BB962C8B-B14F-4D97-AF65-F5344CB8AC3E}">
        <p14:creationId xmlns:p14="http://schemas.microsoft.com/office/powerpoint/2010/main" val="3307087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5562-60F4-FA35-7021-65F5ECBECA71}"/>
              </a:ext>
            </a:extLst>
          </p:cNvPr>
          <p:cNvSpPr>
            <a:spLocks noGrp="1"/>
          </p:cNvSpPr>
          <p:nvPr>
            <p:ph type="title"/>
          </p:nvPr>
        </p:nvSpPr>
        <p:spPr/>
        <p:txBody>
          <a:bodyPr/>
          <a:lstStyle/>
          <a:p>
            <a:r>
              <a:rPr lang="en-US" dirty="0"/>
              <a:t>Parallelizing Multi-head Attention</a:t>
            </a:r>
          </a:p>
        </p:txBody>
      </p:sp>
      <p:sp>
        <p:nvSpPr>
          <p:cNvPr id="5" name="Content Placeholder 4">
            <a:extLst>
              <a:ext uri="{FF2B5EF4-FFF2-40B4-BE49-F238E27FC236}">
                <a16:creationId xmlns:a16="http://schemas.microsoft.com/office/drawing/2014/main" id="{6443C80C-DC37-1B85-0E3A-4FA8FD0E4B01}"/>
              </a:ext>
            </a:extLst>
          </p:cNvPr>
          <p:cNvSpPr>
            <a:spLocks noGrp="1"/>
          </p:cNvSpPr>
          <p:nvPr>
            <p:ph idx="1"/>
          </p:nvPr>
        </p:nvSpPr>
        <p:spPr>
          <a:xfrm>
            <a:off x="1371600" y="2152765"/>
            <a:ext cx="6995165" cy="2212181"/>
          </a:xfrm>
        </p:spPr>
        <p:txBody>
          <a:bodyPr/>
          <a:lstStyle/>
          <a:p>
            <a:r>
              <a:rPr lang="en-US" dirty="0"/>
              <a:t>or</a:t>
            </a:r>
          </a:p>
        </p:txBody>
      </p:sp>
      <p:pic>
        <p:nvPicPr>
          <p:cNvPr id="6" name="Picture 5">
            <a:extLst>
              <a:ext uri="{FF2B5EF4-FFF2-40B4-BE49-F238E27FC236}">
                <a16:creationId xmlns:a16="http://schemas.microsoft.com/office/drawing/2014/main" id="{D9F01E92-50B5-CD83-4065-23E9C43331B1}"/>
              </a:ext>
            </a:extLst>
          </p:cNvPr>
          <p:cNvPicPr>
            <a:picLocks noChangeAspect="1"/>
          </p:cNvPicPr>
          <p:nvPr/>
        </p:nvPicPr>
        <p:blipFill>
          <a:blip r:embed="rId2"/>
          <a:stretch>
            <a:fillRect/>
          </a:stretch>
        </p:blipFill>
        <p:spPr>
          <a:xfrm>
            <a:off x="1943101" y="1306168"/>
            <a:ext cx="5244132" cy="834887"/>
          </a:xfrm>
          <a:prstGeom prst="rect">
            <a:avLst/>
          </a:prstGeom>
        </p:spPr>
      </p:pic>
      <p:pic>
        <p:nvPicPr>
          <p:cNvPr id="7" name="Picture 6">
            <a:extLst>
              <a:ext uri="{FF2B5EF4-FFF2-40B4-BE49-F238E27FC236}">
                <a16:creationId xmlns:a16="http://schemas.microsoft.com/office/drawing/2014/main" id="{9BA724AA-16DD-C1A9-F320-2A6F777D88BF}"/>
              </a:ext>
            </a:extLst>
          </p:cNvPr>
          <p:cNvPicPr>
            <a:picLocks noChangeAspect="1"/>
          </p:cNvPicPr>
          <p:nvPr/>
        </p:nvPicPr>
        <p:blipFill>
          <a:blip r:embed="rId3"/>
          <a:stretch>
            <a:fillRect/>
          </a:stretch>
        </p:blipFill>
        <p:spPr>
          <a:xfrm>
            <a:off x="1943101" y="2571751"/>
            <a:ext cx="3600449" cy="2400299"/>
          </a:xfrm>
          <a:prstGeom prst="rect">
            <a:avLst/>
          </a:prstGeom>
        </p:spPr>
      </p:pic>
      <p:sp>
        <p:nvSpPr>
          <p:cNvPr id="3" name="日期版面配置區 2">
            <a:extLst>
              <a:ext uri="{FF2B5EF4-FFF2-40B4-BE49-F238E27FC236}">
                <a16:creationId xmlns:a16="http://schemas.microsoft.com/office/drawing/2014/main" id="{D5D261AE-C5D5-41C5-9186-4C1972AEAC5E}"/>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135E71BD-5810-414C-A39F-63701E1A39D9}"/>
              </a:ext>
            </a:extLst>
          </p:cNvPr>
          <p:cNvSpPr>
            <a:spLocks noGrp="1"/>
          </p:cNvSpPr>
          <p:nvPr>
            <p:ph type="ftr" sz="quarter" idx="11"/>
          </p:nvPr>
        </p:nvSpPr>
        <p:spPr/>
        <p:txBody>
          <a:bodyPr/>
          <a:lstStyle/>
          <a:p>
            <a:pPr>
              <a:defRPr/>
            </a:pPr>
            <a:r>
              <a:rPr lang="en-US"/>
              <a:t>NTUT CSIE</a:t>
            </a:r>
          </a:p>
        </p:txBody>
      </p:sp>
      <p:sp>
        <p:nvSpPr>
          <p:cNvPr id="8" name="投影片編號版面配置區 7">
            <a:extLst>
              <a:ext uri="{FF2B5EF4-FFF2-40B4-BE49-F238E27FC236}">
                <a16:creationId xmlns:a16="http://schemas.microsoft.com/office/drawing/2014/main" id="{801D8DE9-EAD3-49D8-B8E8-4D46C3018DDC}"/>
              </a:ext>
            </a:extLst>
          </p:cNvPr>
          <p:cNvSpPr>
            <a:spLocks noGrp="1"/>
          </p:cNvSpPr>
          <p:nvPr>
            <p:ph type="sldNum" sz="quarter" idx="12"/>
          </p:nvPr>
        </p:nvSpPr>
        <p:spPr/>
        <p:txBody>
          <a:bodyPr/>
          <a:lstStyle/>
          <a:p>
            <a:fld id="{10F35DC5-7E65-8247-99AB-4E984F8A921E}" type="slidenum">
              <a:rPr lang="en-US" smtClean="0"/>
              <a:pPr/>
              <a:t>46</a:t>
            </a:fld>
            <a:endParaRPr lang="en-US"/>
          </a:p>
        </p:txBody>
      </p:sp>
    </p:spTree>
    <p:extLst>
      <p:ext uri="{BB962C8B-B14F-4D97-AF65-F5344CB8AC3E}">
        <p14:creationId xmlns:p14="http://schemas.microsoft.com/office/powerpoint/2010/main" val="2649500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p:txBody>
          <a:bodyPr>
            <a:normAutofit/>
          </a:bodyPr>
          <a:lstStyle/>
          <a:p>
            <a:r>
              <a:rPr lang="en-US" sz="3000" dirty="0">
                <a:solidFill>
                  <a:schemeClr val="bg1"/>
                </a:solidFill>
                <a:ea typeface="Franklin Gothic Book" charset="0"/>
                <a:cs typeface="Franklin Gothic Book" charset="0"/>
              </a:rPr>
              <a:t>Transformers</a:t>
            </a:r>
          </a:p>
        </p:txBody>
      </p:sp>
      <p:sp>
        <p:nvSpPr>
          <p:cNvPr id="16387" name="Rectangle 6"/>
          <p:cNvSpPr>
            <a:spLocks noGrp="1" noChangeArrowheads="1"/>
          </p:cNvSpPr>
          <p:nvPr>
            <p:ph type="subTitle" idx="1"/>
          </p:nvPr>
        </p:nvSpPr>
        <p:spPr/>
        <p:txBody>
          <a:bodyPr>
            <a:normAutofit fontScale="92500" lnSpcReduction="10000"/>
          </a:bodyPr>
          <a:lstStyle/>
          <a:p>
            <a:pPr eaLnBrk="1" hangingPunct="1">
              <a:buFont typeface="Times" charset="0"/>
              <a:buNone/>
            </a:pPr>
            <a:r>
              <a:rPr lang="en-US" sz="3000" dirty="0">
                <a:solidFill>
                  <a:srgbClr val="A4001D"/>
                </a:solidFill>
                <a:latin typeface="Calibri"/>
                <a:ea typeface="ＭＳ Ｐゴシック" charset="0"/>
                <a:cs typeface="Calibri"/>
              </a:rPr>
              <a:t>Input and output: Position embeddings and the Language Model Head</a:t>
            </a:r>
          </a:p>
        </p:txBody>
      </p:sp>
    </p:spTree>
    <p:extLst>
      <p:ext uri="{BB962C8B-B14F-4D97-AF65-F5344CB8AC3E}">
        <p14:creationId xmlns:p14="http://schemas.microsoft.com/office/powerpoint/2010/main" val="284386789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72DF2D-86C6-A753-B0A5-D9E90D643AB5}"/>
              </a:ext>
            </a:extLst>
          </p:cNvPr>
          <p:cNvSpPr>
            <a:spLocks noGrp="1"/>
          </p:cNvSpPr>
          <p:nvPr>
            <p:ph type="title"/>
          </p:nvPr>
        </p:nvSpPr>
        <p:spPr/>
        <p:txBody>
          <a:bodyPr/>
          <a:lstStyle/>
          <a:p>
            <a:r>
              <a:rPr lang="en-US" dirty="0"/>
              <a:t>Token and Position Embeddings</a:t>
            </a:r>
          </a:p>
        </p:txBody>
      </p:sp>
      <p:sp>
        <p:nvSpPr>
          <p:cNvPr id="6" name="Content Placeholder 5">
            <a:extLst>
              <a:ext uri="{FF2B5EF4-FFF2-40B4-BE49-F238E27FC236}">
                <a16:creationId xmlns:a16="http://schemas.microsoft.com/office/drawing/2014/main" id="{6D8C1D5B-8D9D-5194-D439-4C9C34574EDA}"/>
              </a:ext>
            </a:extLst>
          </p:cNvPr>
          <p:cNvSpPr>
            <a:spLocks noGrp="1"/>
          </p:cNvSpPr>
          <p:nvPr>
            <p:ph idx="1"/>
          </p:nvPr>
        </p:nvSpPr>
        <p:spPr/>
        <p:txBody>
          <a:bodyPr/>
          <a:lstStyle/>
          <a:p>
            <a:r>
              <a:rPr lang="en-US" sz="2700" dirty="0">
                <a:latin typeface="Calibri" panose="020F0502020204030204" pitchFamily="34" charset="0"/>
                <a:cs typeface="Calibri" panose="020F0502020204030204" pitchFamily="34" charset="0"/>
              </a:rPr>
              <a:t>The matrix X (of shape [</a:t>
            </a:r>
            <a:r>
              <a:rPr lang="en-US" sz="2700" i="1" dirty="0">
                <a:latin typeface="Calibri" panose="020F0502020204030204" pitchFamily="34" charset="0"/>
                <a:cs typeface="Calibri" panose="020F0502020204030204" pitchFamily="34" charset="0"/>
              </a:rPr>
              <a:t>N </a:t>
            </a:r>
            <a:r>
              <a:rPr lang="en-US" sz="2700" dirty="0">
                <a:latin typeface="Calibri" panose="020F0502020204030204" pitchFamily="34" charset="0"/>
                <a:cs typeface="Calibri" panose="020F0502020204030204" pitchFamily="34" charset="0"/>
              </a:rPr>
              <a:t>× </a:t>
            </a:r>
            <a:r>
              <a:rPr lang="en-US" sz="2700" i="1" dirty="0">
                <a:latin typeface="Calibri" panose="020F0502020204030204" pitchFamily="34" charset="0"/>
                <a:cs typeface="Calibri" panose="020F0502020204030204" pitchFamily="34" charset="0"/>
              </a:rPr>
              <a:t>d</a:t>
            </a:r>
            <a:r>
              <a:rPr lang="en-US" sz="2700" dirty="0">
                <a:latin typeface="Calibri" panose="020F0502020204030204" pitchFamily="34" charset="0"/>
                <a:cs typeface="Calibri" panose="020F0502020204030204" pitchFamily="34" charset="0"/>
              </a:rPr>
              <a:t>]) has an embedding for each word in the context </a:t>
            </a:r>
          </a:p>
          <a:p>
            <a:r>
              <a:rPr lang="en-US" sz="2700" dirty="0">
                <a:latin typeface="Calibri" panose="020F0502020204030204" pitchFamily="34" charset="0"/>
                <a:cs typeface="Calibri" panose="020F0502020204030204" pitchFamily="34" charset="0"/>
              </a:rPr>
              <a:t>This embedding is created by adding two distinct embedding for each input</a:t>
            </a:r>
          </a:p>
          <a:p>
            <a:pPr marL="428625" indent="-428625">
              <a:buFont typeface="Arial" panose="020B0604020202020204" pitchFamily="34" charset="0"/>
              <a:buChar char="•"/>
            </a:pPr>
            <a:r>
              <a:rPr lang="en-US" sz="2700" dirty="0">
                <a:latin typeface="Calibri" panose="020F0502020204030204" pitchFamily="34" charset="0"/>
                <a:cs typeface="Calibri" panose="020F0502020204030204" pitchFamily="34" charset="0"/>
              </a:rPr>
              <a:t>token embedding</a:t>
            </a:r>
          </a:p>
          <a:p>
            <a:pPr marL="428625" indent="-428625">
              <a:buFont typeface="Arial" panose="020B0604020202020204" pitchFamily="34" charset="0"/>
              <a:buChar char="•"/>
            </a:pPr>
            <a:r>
              <a:rPr lang="en-US" sz="2700" dirty="0">
                <a:latin typeface="Calibri" panose="020F0502020204030204" pitchFamily="34" charset="0"/>
                <a:cs typeface="Calibri" panose="020F0502020204030204" pitchFamily="34" charset="0"/>
              </a:rPr>
              <a:t>positional embedding</a:t>
            </a:r>
          </a:p>
          <a:p>
            <a:endParaRPr lang="en-US" dirty="0"/>
          </a:p>
        </p:txBody>
      </p:sp>
      <p:sp>
        <p:nvSpPr>
          <p:cNvPr id="2" name="日期版面配置區 1">
            <a:extLst>
              <a:ext uri="{FF2B5EF4-FFF2-40B4-BE49-F238E27FC236}">
                <a16:creationId xmlns:a16="http://schemas.microsoft.com/office/drawing/2014/main" id="{FBD228A6-D857-4776-9683-B48CB8AAFA71}"/>
              </a:ext>
            </a:extLst>
          </p:cNvPr>
          <p:cNvSpPr>
            <a:spLocks noGrp="1"/>
          </p:cNvSpPr>
          <p:nvPr>
            <p:ph type="dt" sz="half" idx="10"/>
          </p:nvPr>
        </p:nvSpPr>
        <p:spPr/>
        <p:txBody>
          <a:bodyPr/>
          <a:lstStyle/>
          <a:p>
            <a:pPr>
              <a:defRPr/>
            </a:pPr>
            <a:r>
              <a:rPr lang="en-US" altLang="zh-TW"/>
              <a:t>NLP &amp; TM, Spring 2025</a:t>
            </a:r>
            <a:endParaRPr lang="en-US"/>
          </a:p>
        </p:txBody>
      </p:sp>
      <p:sp>
        <p:nvSpPr>
          <p:cNvPr id="3" name="頁尾版面配置區 2">
            <a:extLst>
              <a:ext uri="{FF2B5EF4-FFF2-40B4-BE49-F238E27FC236}">
                <a16:creationId xmlns:a16="http://schemas.microsoft.com/office/drawing/2014/main" id="{15F77A5D-6366-438B-9417-FF71B8646F8C}"/>
              </a:ext>
            </a:extLst>
          </p:cNvPr>
          <p:cNvSpPr>
            <a:spLocks noGrp="1"/>
          </p:cNvSpPr>
          <p:nvPr>
            <p:ph type="ftr" sz="quarter" idx="11"/>
          </p:nvPr>
        </p:nvSpPr>
        <p:spPr/>
        <p:txBody>
          <a:bodyPr/>
          <a:lstStyle/>
          <a:p>
            <a:pPr>
              <a:defRPr/>
            </a:pPr>
            <a:r>
              <a:rPr lang="en-US"/>
              <a:t>NTUT CSIE</a:t>
            </a:r>
          </a:p>
        </p:txBody>
      </p:sp>
      <p:sp>
        <p:nvSpPr>
          <p:cNvPr id="4" name="投影片編號版面配置區 3">
            <a:extLst>
              <a:ext uri="{FF2B5EF4-FFF2-40B4-BE49-F238E27FC236}">
                <a16:creationId xmlns:a16="http://schemas.microsoft.com/office/drawing/2014/main" id="{CB879893-50B4-4CBE-B986-C63BD3AAC0FC}"/>
              </a:ext>
            </a:extLst>
          </p:cNvPr>
          <p:cNvSpPr>
            <a:spLocks noGrp="1"/>
          </p:cNvSpPr>
          <p:nvPr>
            <p:ph type="sldNum" sz="quarter" idx="12"/>
          </p:nvPr>
        </p:nvSpPr>
        <p:spPr/>
        <p:txBody>
          <a:bodyPr/>
          <a:lstStyle/>
          <a:p>
            <a:fld id="{10F35DC5-7E65-8247-99AB-4E984F8A921E}" type="slidenum">
              <a:rPr lang="en-US" smtClean="0"/>
              <a:pPr/>
              <a:t>48</a:t>
            </a:fld>
            <a:endParaRPr lang="en-US"/>
          </a:p>
        </p:txBody>
      </p:sp>
    </p:spTree>
    <p:extLst>
      <p:ext uri="{BB962C8B-B14F-4D97-AF65-F5344CB8AC3E}">
        <p14:creationId xmlns:p14="http://schemas.microsoft.com/office/powerpoint/2010/main" val="2996910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5CBA-CD4F-B1C1-7154-7417693902CE}"/>
              </a:ext>
            </a:extLst>
          </p:cNvPr>
          <p:cNvSpPr>
            <a:spLocks noGrp="1"/>
          </p:cNvSpPr>
          <p:nvPr>
            <p:ph type="title"/>
          </p:nvPr>
        </p:nvSpPr>
        <p:spPr/>
        <p:txBody>
          <a:bodyPr/>
          <a:lstStyle/>
          <a:p>
            <a:r>
              <a:rPr lang="en-US" dirty="0"/>
              <a:t>Token Embeddings</a:t>
            </a:r>
          </a:p>
        </p:txBody>
      </p:sp>
      <p:sp>
        <p:nvSpPr>
          <p:cNvPr id="3" name="Content Placeholder 2">
            <a:extLst>
              <a:ext uri="{FF2B5EF4-FFF2-40B4-BE49-F238E27FC236}">
                <a16:creationId xmlns:a16="http://schemas.microsoft.com/office/drawing/2014/main" id="{8921A34C-5842-17A2-2B4D-212965C969EC}"/>
              </a:ext>
            </a:extLst>
          </p:cNvPr>
          <p:cNvSpPr>
            <a:spLocks noGrp="1"/>
          </p:cNvSpPr>
          <p:nvPr>
            <p:ph idx="1"/>
          </p:nvPr>
        </p:nvSpPr>
        <p:spPr/>
        <p:txBody>
          <a:bodyPr>
            <a:normAutofit fontScale="92500" lnSpcReduction="10000"/>
          </a:bodyPr>
          <a:lstStyle/>
          <a:p>
            <a:r>
              <a:rPr lang="en-US" sz="2250" dirty="0">
                <a:latin typeface="Calibri" panose="020F0502020204030204" pitchFamily="34" charset="0"/>
                <a:cs typeface="Calibri" panose="020F0502020204030204" pitchFamily="34" charset="0"/>
              </a:rPr>
              <a:t>Embedding matrix E has shape [|</a:t>
            </a:r>
            <a:r>
              <a:rPr lang="en-US" sz="2250" i="1" dirty="0">
                <a:latin typeface="Calibri" panose="020F0502020204030204" pitchFamily="34" charset="0"/>
                <a:cs typeface="Calibri" panose="020F0502020204030204" pitchFamily="34" charset="0"/>
              </a:rPr>
              <a:t>V </a:t>
            </a:r>
            <a:r>
              <a:rPr lang="en-US" sz="2250" dirty="0">
                <a:latin typeface="Calibri" panose="020F0502020204030204" pitchFamily="34" charset="0"/>
                <a:cs typeface="Calibri" panose="020F0502020204030204" pitchFamily="34" charset="0"/>
              </a:rPr>
              <a:t>| ×  </a:t>
            </a:r>
            <a:r>
              <a:rPr lang="en-US" sz="2250" i="1" dirty="0">
                <a:latin typeface="Calibri" panose="020F0502020204030204" pitchFamily="34" charset="0"/>
                <a:cs typeface="Calibri" panose="020F0502020204030204" pitchFamily="34" charset="0"/>
              </a:rPr>
              <a:t>d </a:t>
            </a:r>
            <a:r>
              <a:rPr lang="en-US" sz="2250" dirty="0">
                <a:latin typeface="Calibri" panose="020F0502020204030204" pitchFamily="34" charset="0"/>
                <a:cs typeface="Calibri" panose="020F0502020204030204" pitchFamily="34" charset="0"/>
              </a:rPr>
              <a:t>] </a:t>
            </a:r>
          </a:p>
          <a:p>
            <a:pPr>
              <a:buFont typeface="Arial" panose="020B0604020202020204" pitchFamily="34" charset="0"/>
              <a:buChar char="•"/>
            </a:pPr>
            <a:r>
              <a:rPr lang="en-US" sz="2250" dirty="0">
                <a:latin typeface="Calibri" panose="020F0502020204030204" pitchFamily="34" charset="0"/>
                <a:cs typeface="Calibri" panose="020F0502020204030204" pitchFamily="34" charset="0"/>
              </a:rPr>
              <a:t>One row for each of the |</a:t>
            </a:r>
            <a:r>
              <a:rPr lang="en-US" sz="2250" i="1" dirty="0">
                <a:latin typeface="Calibri" panose="020F0502020204030204" pitchFamily="34" charset="0"/>
                <a:cs typeface="Calibri" panose="020F0502020204030204" pitchFamily="34" charset="0"/>
              </a:rPr>
              <a:t>V </a:t>
            </a:r>
            <a:r>
              <a:rPr lang="en-US" sz="2250" dirty="0">
                <a:latin typeface="Calibri" panose="020F0502020204030204" pitchFamily="34" charset="0"/>
                <a:cs typeface="Calibri" panose="020F0502020204030204" pitchFamily="34" charset="0"/>
              </a:rPr>
              <a:t>| tokens in the vocabulary </a:t>
            </a:r>
          </a:p>
          <a:p>
            <a:pPr>
              <a:buFont typeface="Arial" panose="020B0604020202020204" pitchFamily="34" charset="0"/>
              <a:buChar char="•"/>
            </a:pPr>
            <a:r>
              <a:rPr lang="en-US" sz="2250" dirty="0">
                <a:latin typeface="Calibri" panose="020F0502020204030204" pitchFamily="34" charset="0"/>
                <a:cs typeface="Calibri" panose="020F0502020204030204" pitchFamily="34" charset="0"/>
              </a:rPr>
              <a:t>Each word is a row vector of </a:t>
            </a:r>
            <a:r>
              <a:rPr lang="en-US" sz="2250" i="1" dirty="0">
                <a:latin typeface="Calibri" panose="020F0502020204030204" pitchFamily="34" charset="0"/>
                <a:cs typeface="Calibri" panose="020F0502020204030204" pitchFamily="34" charset="0"/>
              </a:rPr>
              <a:t>d </a:t>
            </a:r>
            <a:r>
              <a:rPr lang="en-US" sz="2250" dirty="0">
                <a:latin typeface="Calibri" panose="020F0502020204030204" pitchFamily="34" charset="0"/>
                <a:cs typeface="Calibri" panose="020F0502020204030204" pitchFamily="34" charset="0"/>
              </a:rPr>
              <a:t>dimensions</a:t>
            </a:r>
          </a:p>
          <a:p>
            <a:pPr>
              <a:buFont typeface="Arial" panose="020B0604020202020204" pitchFamily="34" charset="0"/>
              <a:buChar char="•"/>
            </a:pPr>
            <a:endParaRPr lang="en-US" sz="2250" dirty="0">
              <a:latin typeface="Calibri" panose="020F0502020204030204" pitchFamily="34" charset="0"/>
              <a:cs typeface="Calibri" panose="020F0502020204030204" pitchFamily="34" charset="0"/>
            </a:endParaRPr>
          </a:p>
          <a:p>
            <a:r>
              <a:rPr lang="en-US" sz="2250" dirty="0">
                <a:latin typeface="Calibri" panose="020F0502020204030204" pitchFamily="34" charset="0"/>
                <a:cs typeface="Calibri" panose="020F0502020204030204" pitchFamily="34" charset="0"/>
              </a:rPr>
              <a:t>Given:  string "</a:t>
            </a:r>
            <a:r>
              <a:rPr lang="en-US" sz="2250" i="1" dirty="0">
                <a:latin typeface="Calibri" panose="020F0502020204030204" pitchFamily="34" charset="0"/>
                <a:cs typeface="Calibri" panose="020F0502020204030204" pitchFamily="34" charset="0"/>
              </a:rPr>
              <a:t>Thanks for all the"</a:t>
            </a:r>
          </a:p>
          <a:p>
            <a:r>
              <a:rPr lang="en-US" sz="2250" i="1" dirty="0">
                <a:latin typeface="Calibri" panose="020F0502020204030204" pitchFamily="34" charset="0"/>
                <a:cs typeface="Calibri" panose="020F0502020204030204" pitchFamily="34" charset="0"/>
              </a:rPr>
              <a:t>1. </a:t>
            </a:r>
            <a:r>
              <a:rPr lang="en-US" sz="2250" dirty="0">
                <a:latin typeface="Calibri" panose="020F0502020204030204" pitchFamily="34" charset="0"/>
                <a:cs typeface="Calibri" panose="020F0502020204030204" pitchFamily="34" charset="0"/>
              </a:rPr>
              <a:t>Tokenize with BPE and convert into vocab indices</a:t>
            </a:r>
          </a:p>
          <a:p>
            <a:r>
              <a:rPr lang="en-US" sz="2250" dirty="0">
                <a:latin typeface="Calibri" panose="020F0502020204030204" pitchFamily="34" charset="0"/>
                <a:cs typeface="Calibri" panose="020F0502020204030204" pitchFamily="34" charset="0"/>
              </a:rPr>
              <a:t>w = [5,4000,10532,2224] </a:t>
            </a:r>
          </a:p>
          <a:p>
            <a:r>
              <a:rPr lang="en-US" sz="2250" dirty="0">
                <a:latin typeface="Calibri" panose="020F0502020204030204" pitchFamily="34" charset="0"/>
                <a:cs typeface="Calibri" panose="020F0502020204030204" pitchFamily="34" charset="0"/>
              </a:rPr>
              <a:t>2. Select the corresponding rows from E, each row an embedding</a:t>
            </a:r>
          </a:p>
          <a:p>
            <a:pPr>
              <a:buFont typeface="Arial" panose="020B0604020202020204" pitchFamily="34" charset="0"/>
              <a:buChar char="•"/>
            </a:pPr>
            <a:r>
              <a:rPr lang="en-US" sz="2250" dirty="0">
                <a:latin typeface="Calibri" panose="020F0502020204030204" pitchFamily="34" charset="0"/>
                <a:cs typeface="Calibri" panose="020F0502020204030204" pitchFamily="34" charset="0"/>
              </a:rPr>
              <a:t>	 (row 5, row 4000, row 10532, row 2224) </a:t>
            </a:r>
          </a:p>
          <a:p>
            <a:endParaRPr lang="en-US" sz="900" dirty="0"/>
          </a:p>
          <a:p>
            <a:endParaRPr lang="en-US" sz="1350" dirty="0">
              <a:latin typeface="NimbusRomNo9L"/>
            </a:endParaRPr>
          </a:p>
          <a:p>
            <a:endParaRPr lang="en-US" dirty="0"/>
          </a:p>
        </p:txBody>
      </p:sp>
      <p:sp>
        <p:nvSpPr>
          <p:cNvPr id="4" name="日期版面配置區 3">
            <a:extLst>
              <a:ext uri="{FF2B5EF4-FFF2-40B4-BE49-F238E27FC236}">
                <a16:creationId xmlns:a16="http://schemas.microsoft.com/office/drawing/2014/main" id="{4480DF45-A31F-4104-9FCD-3D0B9F634F43}"/>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46137C04-1D23-4F4E-9D10-6FF3796F84CD}"/>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95132E9C-A8E2-4426-B6D8-1D126DC1E861}"/>
              </a:ext>
            </a:extLst>
          </p:cNvPr>
          <p:cNvSpPr>
            <a:spLocks noGrp="1"/>
          </p:cNvSpPr>
          <p:nvPr>
            <p:ph type="sldNum" sz="quarter" idx="12"/>
          </p:nvPr>
        </p:nvSpPr>
        <p:spPr/>
        <p:txBody>
          <a:bodyPr/>
          <a:lstStyle/>
          <a:p>
            <a:fld id="{10F35DC5-7E65-8247-99AB-4E984F8A921E}" type="slidenum">
              <a:rPr lang="en-US" smtClean="0"/>
              <a:pPr/>
              <a:t>49</a:t>
            </a:fld>
            <a:endParaRPr lang="en-US"/>
          </a:p>
        </p:txBody>
      </p:sp>
    </p:spTree>
    <p:extLst>
      <p:ext uri="{BB962C8B-B14F-4D97-AF65-F5344CB8AC3E}">
        <p14:creationId xmlns:p14="http://schemas.microsoft.com/office/powerpoint/2010/main" val="1651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57300" y="288452"/>
            <a:ext cx="7086600" cy="680397"/>
          </a:xfrm>
        </p:spPr>
        <p:txBody>
          <a:bodyPr>
            <a:normAutofit/>
          </a:bodyPr>
          <a:lstStyle/>
          <a:p>
            <a:r>
              <a:rPr lang="en-US" dirty="0"/>
              <a:t>LLMs are built out of transformers</a:t>
            </a:r>
          </a:p>
        </p:txBody>
      </p:sp>
      <p:sp>
        <p:nvSpPr>
          <p:cNvPr id="20483" name="Rectangle 3"/>
          <p:cNvSpPr>
            <a:spLocks noGrp="1" noChangeArrowheads="1"/>
          </p:cNvSpPr>
          <p:nvPr>
            <p:ph idx="1"/>
          </p:nvPr>
        </p:nvSpPr>
        <p:spPr>
          <a:xfrm>
            <a:off x="1257300" y="1085850"/>
            <a:ext cx="7543800" cy="3600450"/>
          </a:xfrm>
        </p:spPr>
        <p:txBody>
          <a:bodyPr>
            <a:normAutofit/>
          </a:bodyPr>
          <a:lstStyle/>
          <a:p>
            <a:pPr marL="0" indent="0"/>
            <a:r>
              <a:rPr lang="en-US" dirty="0"/>
              <a:t>Transformer: a specific kind of network architecture, like a fancier feedforward network, but based on attention</a:t>
            </a:r>
          </a:p>
        </p:txBody>
      </p:sp>
      <p:pic>
        <p:nvPicPr>
          <p:cNvPr id="2" name="Picture 1">
            <a:extLst>
              <a:ext uri="{FF2B5EF4-FFF2-40B4-BE49-F238E27FC236}">
                <a16:creationId xmlns:a16="http://schemas.microsoft.com/office/drawing/2014/main" id="{CCA119C2-582F-4D99-92AF-E6E7C5196B0D}"/>
              </a:ext>
            </a:extLst>
          </p:cNvPr>
          <p:cNvPicPr>
            <a:picLocks noChangeAspect="1"/>
          </p:cNvPicPr>
          <p:nvPr/>
        </p:nvPicPr>
        <p:blipFill>
          <a:blip r:embed="rId3"/>
          <a:stretch>
            <a:fillRect/>
          </a:stretch>
        </p:blipFill>
        <p:spPr>
          <a:xfrm>
            <a:off x="2045494" y="1923977"/>
            <a:ext cx="5053013" cy="2936040"/>
          </a:xfrm>
          <a:prstGeom prst="rect">
            <a:avLst/>
          </a:prstGeom>
        </p:spPr>
      </p:pic>
      <p:sp>
        <p:nvSpPr>
          <p:cNvPr id="3" name="日期版面配置區 2">
            <a:extLst>
              <a:ext uri="{FF2B5EF4-FFF2-40B4-BE49-F238E27FC236}">
                <a16:creationId xmlns:a16="http://schemas.microsoft.com/office/drawing/2014/main" id="{04054EBE-6B91-4197-B0B9-C34D040191AA}"/>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7772C9B5-D275-4194-9DB7-F2BB7C52C331}"/>
              </a:ext>
            </a:extLst>
          </p:cNvPr>
          <p:cNvSpPr>
            <a:spLocks noGrp="1"/>
          </p:cNvSpPr>
          <p:nvPr>
            <p:ph type="ftr" sz="quarter" idx="11"/>
          </p:nvPr>
        </p:nvSpPr>
        <p:spPr/>
        <p:txBody>
          <a:bodyPr/>
          <a:lstStyle/>
          <a:p>
            <a:pPr>
              <a:defRPr/>
            </a:pPr>
            <a:r>
              <a:rPr lang="en-US"/>
              <a:t>NTUT CSIE</a:t>
            </a:r>
          </a:p>
        </p:txBody>
      </p:sp>
      <p:sp>
        <p:nvSpPr>
          <p:cNvPr id="5" name="投影片編號版面配置區 4">
            <a:extLst>
              <a:ext uri="{FF2B5EF4-FFF2-40B4-BE49-F238E27FC236}">
                <a16:creationId xmlns:a16="http://schemas.microsoft.com/office/drawing/2014/main" id="{28B6E1AB-30B2-4BB3-9A5F-B3D2EC7ACBE1}"/>
              </a:ext>
            </a:extLst>
          </p:cNvPr>
          <p:cNvSpPr>
            <a:spLocks noGrp="1"/>
          </p:cNvSpPr>
          <p:nvPr>
            <p:ph type="sldNum" sz="quarter" idx="12"/>
          </p:nvPr>
        </p:nvSpPr>
        <p:spPr/>
        <p:txBody>
          <a:bodyPr/>
          <a:lstStyle/>
          <a:p>
            <a:fld id="{10F35DC5-7E65-8247-99AB-4E984F8A921E}" type="slidenum">
              <a:rPr lang="en-US" smtClean="0"/>
              <a:pPr/>
              <a:t>5</a:t>
            </a:fld>
            <a:endParaRPr lang="en-US"/>
          </a:p>
        </p:txBody>
      </p:sp>
    </p:spTree>
    <p:extLst>
      <p:ext uri="{BB962C8B-B14F-4D97-AF65-F5344CB8AC3E}">
        <p14:creationId xmlns:p14="http://schemas.microsoft.com/office/powerpoint/2010/main" val="514305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E5CBA-CD4F-B1C1-7154-7417693902CE}"/>
              </a:ext>
            </a:extLst>
          </p:cNvPr>
          <p:cNvSpPr>
            <a:spLocks noGrp="1"/>
          </p:cNvSpPr>
          <p:nvPr>
            <p:ph type="title"/>
          </p:nvPr>
        </p:nvSpPr>
        <p:spPr/>
        <p:txBody>
          <a:bodyPr/>
          <a:lstStyle/>
          <a:p>
            <a:r>
              <a:rPr lang="en-US" dirty="0"/>
              <a:t>Position Embeddings</a:t>
            </a:r>
          </a:p>
        </p:txBody>
      </p:sp>
      <p:sp>
        <p:nvSpPr>
          <p:cNvPr id="3" name="Content Placeholder 2">
            <a:extLst>
              <a:ext uri="{FF2B5EF4-FFF2-40B4-BE49-F238E27FC236}">
                <a16:creationId xmlns:a16="http://schemas.microsoft.com/office/drawing/2014/main" id="{8921A34C-5842-17A2-2B4D-212965C969EC}"/>
              </a:ext>
            </a:extLst>
          </p:cNvPr>
          <p:cNvSpPr>
            <a:spLocks noGrp="1"/>
          </p:cNvSpPr>
          <p:nvPr>
            <p:ph idx="1"/>
          </p:nvPr>
        </p:nvSpPr>
        <p:spPr>
          <a:xfrm>
            <a:off x="822964" y="1200150"/>
            <a:ext cx="8092436" cy="3429000"/>
          </a:xfrm>
        </p:spPr>
        <p:txBody>
          <a:bodyPr>
            <a:normAutofit fontScale="92500" lnSpcReduction="10000"/>
          </a:bodyPr>
          <a:lstStyle/>
          <a:p>
            <a:r>
              <a:rPr lang="en-US" b="0" dirty="0">
                <a:effectLst/>
                <a:latin typeface="Calibri" panose="020F0502020204030204" pitchFamily="34" charset="0"/>
                <a:cs typeface="Calibri" panose="020F0502020204030204" pitchFamily="34" charset="0"/>
              </a:rPr>
              <a:t>There are many methods</a:t>
            </a:r>
            <a:r>
              <a:rPr lang="en-US" dirty="0">
                <a:latin typeface="Calibri" panose="020F0502020204030204" pitchFamily="34" charset="0"/>
                <a:cs typeface="Calibri" panose="020F0502020204030204" pitchFamily="34" charset="0"/>
              </a:rPr>
              <a:t>, </a:t>
            </a:r>
            <a:r>
              <a:rPr lang="en-US" b="0" dirty="0">
                <a:effectLst/>
                <a:latin typeface="Calibri" panose="020F0502020204030204" pitchFamily="34" charset="0"/>
                <a:cs typeface="Calibri" panose="020F0502020204030204" pitchFamily="34" charset="0"/>
              </a:rPr>
              <a:t>but we'll just describe the </a:t>
            </a:r>
            <a:r>
              <a:rPr lang="en-US" dirty="0">
                <a:latin typeface="Calibri" panose="020F0502020204030204" pitchFamily="34" charset="0"/>
                <a:cs typeface="Calibri" panose="020F0502020204030204" pitchFamily="34" charset="0"/>
              </a:rPr>
              <a:t>simplest: </a:t>
            </a:r>
            <a:r>
              <a:rPr lang="en-US" b="0" dirty="0">
                <a:effectLst/>
                <a:latin typeface="Calibri" panose="020F0502020204030204" pitchFamily="34" charset="0"/>
                <a:cs typeface="Calibri" panose="020F0502020204030204" pitchFamily="34" charset="0"/>
              </a:rPr>
              <a:t>absolute position</a:t>
            </a:r>
            <a:endParaRPr lang="en-US" b="0" dirty="0">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Goal: learn a position embedding matrix </a:t>
            </a:r>
            <a:r>
              <a:rPr lang="en-US" i="1" dirty="0">
                <a:effectLst/>
                <a:latin typeface="Calibri" panose="020F0502020204030204" pitchFamily="34" charset="0"/>
                <a:cs typeface="Calibri" panose="020F0502020204030204" pitchFamily="34" charset="0"/>
              </a:rPr>
              <a:t>E</a:t>
            </a:r>
            <a:r>
              <a:rPr lang="en-US" dirty="0">
                <a:effectLst/>
                <a:latin typeface="Calibri" panose="020F0502020204030204" pitchFamily="34" charset="0"/>
                <a:cs typeface="Calibri" panose="020F0502020204030204" pitchFamily="34" charset="0"/>
              </a:rPr>
              <a:t>pos of shape [1 × </a:t>
            </a:r>
            <a:r>
              <a:rPr lang="en-US" i="1" dirty="0">
                <a:effectLst/>
                <a:latin typeface="Calibri" panose="020F0502020204030204" pitchFamily="34" charset="0"/>
                <a:cs typeface="Calibri" panose="020F0502020204030204" pitchFamily="34" charset="0"/>
              </a:rPr>
              <a:t>N </a:t>
            </a:r>
            <a:r>
              <a:rPr lang="en-US" dirty="0">
                <a:effectLst/>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Start </a:t>
            </a:r>
            <a:r>
              <a:rPr lang="en-US" dirty="0">
                <a:effectLst/>
                <a:latin typeface="Calibri" panose="020F0502020204030204" pitchFamily="34" charset="0"/>
                <a:cs typeface="Calibri" panose="020F0502020204030204" pitchFamily="34" charset="0"/>
              </a:rPr>
              <a:t>with randomly initialized embeddings</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one for each integer </a:t>
            </a:r>
            <a:r>
              <a:rPr lang="en-US" dirty="0">
                <a:effectLst/>
                <a:latin typeface="Calibri" panose="020F0502020204030204" pitchFamily="34" charset="0"/>
                <a:cs typeface="Calibri" panose="020F0502020204030204" pitchFamily="34" charset="0"/>
              </a:rPr>
              <a:t>up to some maximum length </a:t>
            </a:r>
          </a:p>
          <a:p>
            <a:pPr marL="214313" indent="-214313">
              <a:buFont typeface="Arial" panose="020B0604020202020204" pitchFamily="34" charset="0"/>
              <a:buChar char="•"/>
            </a:pPr>
            <a:r>
              <a:rPr lang="en-US" dirty="0">
                <a:latin typeface="Calibri" panose="020F0502020204030204" pitchFamily="34" charset="0"/>
                <a:cs typeface="Calibri" panose="020F0502020204030204" pitchFamily="34" charset="0"/>
              </a:rPr>
              <a:t>i.e., j</a:t>
            </a:r>
            <a:r>
              <a:rPr lang="en-US" dirty="0">
                <a:effectLst/>
                <a:latin typeface="Calibri" panose="020F0502020204030204" pitchFamily="34" charset="0"/>
                <a:cs typeface="Calibri" panose="020F0502020204030204" pitchFamily="34" charset="0"/>
              </a:rPr>
              <a:t>ust as we have an embedding for </a:t>
            </a:r>
            <a:r>
              <a:rPr lang="en-US" dirty="0">
                <a:latin typeface="Calibri" panose="020F0502020204030204" pitchFamily="34" charset="0"/>
                <a:cs typeface="Calibri" panose="020F0502020204030204" pitchFamily="34" charset="0"/>
              </a:rPr>
              <a:t>token </a:t>
            </a:r>
            <a:r>
              <a:rPr lang="en-US" i="1" dirty="0">
                <a:effectLst/>
                <a:latin typeface="Calibri" panose="020F0502020204030204" pitchFamily="34" charset="0"/>
                <a:cs typeface="Calibri" panose="020F0502020204030204" pitchFamily="34" charset="0"/>
              </a:rPr>
              <a:t>fish</a:t>
            </a:r>
            <a:r>
              <a:rPr lang="en-US" dirty="0">
                <a:effectLst/>
                <a:latin typeface="Calibri" panose="020F0502020204030204" pitchFamily="34" charset="0"/>
                <a:cs typeface="Calibri" panose="020F0502020204030204" pitchFamily="34" charset="0"/>
              </a:rPr>
              <a:t>, we’ll have an embedding for position 3 and position 17</a:t>
            </a:r>
          </a:p>
          <a:p>
            <a:pPr marL="214313" indent="-214313">
              <a:buFont typeface="Arial" panose="020B0604020202020204" pitchFamily="34" charset="0"/>
              <a:buChar char="•"/>
            </a:pPr>
            <a:r>
              <a:rPr lang="en-US" dirty="0">
                <a:effectLst/>
                <a:latin typeface="Calibri" panose="020F0502020204030204" pitchFamily="34" charset="0"/>
                <a:cs typeface="Calibri" panose="020F0502020204030204" pitchFamily="34" charset="0"/>
              </a:rPr>
              <a:t>As with word embeddings, these position embeddings are learned along with other parameters during training </a:t>
            </a:r>
          </a:p>
          <a:p>
            <a:endParaRPr lang="en-US" dirty="0"/>
          </a:p>
        </p:txBody>
      </p:sp>
      <p:sp>
        <p:nvSpPr>
          <p:cNvPr id="4" name="日期版面配置區 3">
            <a:extLst>
              <a:ext uri="{FF2B5EF4-FFF2-40B4-BE49-F238E27FC236}">
                <a16:creationId xmlns:a16="http://schemas.microsoft.com/office/drawing/2014/main" id="{8B030D32-F1B2-47F5-A7CA-A16ED1009273}"/>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9F77334D-0334-4177-BAFD-6C4B803977F0}"/>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36A03590-FB99-44C2-8C42-1DD0AA378442}"/>
              </a:ext>
            </a:extLst>
          </p:cNvPr>
          <p:cNvSpPr>
            <a:spLocks noGrp="1"/>
          </p:cNvSpPr>
          <p:nvPr>
            <p:ph type="sldNum" sz="quarter" idx="12"/>
          </p:nvPr>
        </p:nvSpPr>
        <p:spPr/>
        <p:txBody>
          <a:bodyPr/>
          <a:lstStyle/>
          <a:p>
            <a:fld id="{10F35DC5-7E65-8247-99AB-4E984F8A921E}" type="slidenum">
              <a:rPr lang="en-US" smtClean="0"/>
              <a:pPr/>
              <a:t>50</a:t>
            </a:fld>
            <a:endParaRPr lang="en-US"/>
          </a:p>
        </p:txBody>
      </p:sp>
    </p:spTree>
    <p:extLst>
      <p:ext uri="{BB962C8B-B14F-4D97-AF65-F5344CB8AC3E}">
        <p14:creationId xmlns:p14="http://schemas.microsoft.com/office/powerpoint/2010/main" val="3983387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7E6B-529B-C3B3-E9EA-CFABF6A4D408}"/>
              </a:ext>
            </a:extLst>
          </p:cNvPr>
          <p:cNvSpPr>
            <a:spLocks noGrp="1"/>
          </p:cNvSpPr>
          <p:nvPr>
            <p:ph type="title"/>
          </p:nvPr>
        </p:nvSpPr>
        <p:spPr>
          <a:xfrm>
            <a:off x="1066800" y="438150"/>
            <a:ext cx="8206740" cy="680397"/>
          </a:xfrm>
        </p:spPr>
        <p:txBody>
          <a:bodyPr>
            <a:normAutofit fontScale="90000"/>
          </a:bodyPr>
          <a:lstStyle/>
          <a:p>
            <a:r>
              <a:rPr lang="en-US" dirty="0"/>
              <a:t>Each </a:t>
            </a:r>
            <a:r>
              <a:rPr lang="en-US" b="1" dirty="0"/>
              <a:t>x</a:t>
            </a:r>
            <a:r>
              <a:rPr lang="en-US" dirty="0"/>
              <a:t> is just the sum of word and position embeddings</a:t>
            </a:r>
          </a:p>
        </p:txBody>
      </p:sp>
      <p:pic>
        <p:nvPicPr>
          <p:cNvPr id="5" name="Content Placeholder 4">
            <a:extLst>
              <a:ext uri="{FF2B5EF4-FFF2-40B4-BE49-F238E27FC236}">
                <a16:creationId xmlns:a16="http://schemas.microsoft.com/office/drawing/2014/main" id="{52640300-E58D-E840-817E-C8FAE90E0721}"/>
              </a:ext>
            </a:extLst>
          </p:cNvPr>
          <p:cNvPicPr>
            <a:picLocks noGrp="1" noChangeAspect="1"/>
          </p:cNvPicPr>
          <p:nvPr>
            <p:ph idx="1"/>
          </p:nvPr>
        </p:nvPicPr>
        <p:blipFill>
          <a:blip r:embed="rId2"/>
          <a:stretch>
            <a:fillRect/>
          </a:stretch>
        </p:blipFill>
        <p:spPr>
          <a:xfrm>
            <a:off x="1403747" y="1262063"/>
            <a:ext cx="6381750" cy="3305175"/>
          </a:xfrm>
        </p:spPr>
      </p:pic>
      <p:sp>
        <p:nvSpPr>
          <p:cNvPr id="3" name="日期版面配置區 2">
            <a:extLst>
              <a:ext uri="{FF2B5EF4-FFF2-40B4-BE49-F238E27FC236}">
                <a16:creationId xmlns:a16="http://schemas.microsoft.com/office/drawing/2014/main" id="{24ACDC54-EE7B-4B44-BCE6-8BD791C65E65}"/>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83135460-F0B7-4C65-AEB1-38AE2DCD1E26}"/>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3FBFD90D-3A98-4F8D-AEC1-AB408AA13556}"/>
              </a:ext>
            </a:extLst>
          </p:cNvPr>
          <p:cNvSpPr>
            <a:spLocks noGrp="1"/>
          </p:cNvSpPr>
          <p:nvPr>
            <p:ph type="sldNum" sz="quarter" idx="12"/>
          </p:nvPr>
        </p:nvSpPr>
        <p:spPr/>
        <p:txBody>
          <a:bodyPr/>
          <a:lstStyle/>
          <a:p>
            <a:fld id="{10F35DC5-7E65-8247-99AB-4E984F8A921E}" type="slidenum">
              <a:rPr lang="en-US" smtClean="0"/>
              <a:pPr/>
              <a:t>51</a:t>
            </a:fld>
            <a:endParaRPr lang="en-US"/>
          </a:p>
        </p:txBody>
      </p:sp>
    </p:spTree>
    <p:extLst>
      <p:ext uri="{BB962C8B-B14F-4D97-AF65-F5344CB8AC3E}">
        <p14:creationId xmlns:p14="http://schemas.microsoft.com/office/powerpoint/2010/main" val="2629264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9648-D237-5E00-6359-414412627181}"/>
              </a:ext>
            </a:extLst>
          </p:cNvPr>
          <p:cNvSpPr>
            <a:spLocks noGrp="1"/>
          </p:cNvSpPr>
          <p:nvPr>
            <p:ph type="title"/>
          </p:nvPr>
        </p:nvSpPr>
        <p:spPr/>
        <p:txBody>
          <a:bodyPr/>
          <a:lstStyle/>
          <a:p>
            <a:r>
              <a:rPr lang="en-US" dirty="0"/>
              <a:t>Language </a:t>
            </a:r>
            <a:r>
              <a:rPr lang="en-US"/>
              <a:t>modeling head</a:t>
            </a:r>
          </a:p>
        </p:txBody>
      </p:sp>
      <p:pic>
        <p:nvPicPr>
          <p:cNvPr id="5" name="Content Placeholder 4">
            <a:extLst>
              <a:ext uri="{FF2B5EF4-FFF2-40B4-BE49-F238E27FC236}">
                <a16:creationId xmlns:a16="http://schemas.microsoft.com/office/drawing/2014/main" id="{4D4C61FB-2D84-CE88-2459-49604AA7059C}"/>
              </a:ext>
            </a:extLst>
          </p:cNvPr>
          <p:cNvPicPr>
            <a:picLocks noGrp="1" noChangeAspect="1"/>
          </p:cNvPicPr>
          <p:nvPr>
            <p:ph idx="1"/>
          </p:nvPr>
        </p:nvPicPr>
        <p:blipFill>
          <a:blip r:embed="rId2"/>
          <a:stretch>
            <a:fillRect/>
          </a:stretch>
        </p:blipFill>
        <p:spPr>
          <a:xfrm>
            <a:off x="822722" y="1324139"/>
            <a:ext cx="7543800" cy="3181022"/>
          </a:xfrm>
        </p:spPr>
      </p:pic>
      <p:sp>
        <p:nvSpPr>
          <p:cNvPr id="3" name="日期版面配置區 2">
            <a:extLst>
              <a:ext uri="{FF2B5EF4-FFF2-40B4-BE49-F238E27FC236}">
                <a16:creationId xmlns:a16="http://schemas.microsoft.com/office/drawing/2014/main" id="{1E3AC546-0250-4AD9-9440-9C0C3F05D936}"/>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47B5A133-F40D-4CC8-BC80-F1D5F745BDC4}"/>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9A2B8270-BB18-4FAA-A9EA-816699F76C92}"/>
              </a:ext>
            </a:extLst>
          </p:cNvPr>
          <p:cNvSpPr>
            <a:spLocks noGrp="1"/>
          </p:cNvSpPr>
          <p:nvPr>
            <p:ph type="sldNum" sz="quarter" idx="12"/>
          </p:nvPr>
        </p:nvSpPr>
        <p:spPr/>
        <p:txBody>
          <a:bodyPr/>
          <a:lstStyle/>
          <a:p>
            <a:fld id="{10F35DC5-7E65-8247-99AB-4E984F8A921E}" type="slidenum">
              <a:rPr lang="en-US" smtClean="0"/>
              <a:pPr/>
              <a:t>52</a:t>
            </a:fld>
            <a:endParaRPr lang="en-US"/>
          </a:p>
        </p:txBody>
      </p:sp>
    </p:spTree>
    <p:extLst>
      <p:ext uri="{BB962C8B-B14F-4D97-AF65-F5344CB8AC3E}">
        <p14:creationId xmlns:p14="http://schemas.microsoft.com/office/powerpoint/2010/main" val="169311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9648-D237-5E00-6359-414412627181}"/>
              </a:ext>
            </a:extLst>
          </p:cNvPr>
          <p:cNvSpPr>
            <a:spLocks noGrp="1"/>
          </p:cNvSpPr>
          <p:nvPr>
            <p:ph type="title"/>
          </p:nvPr>
        </p:nvSpPr>
        <p:spPr/>
        <p:txBody>
          <a:bodyPr/>
          <a:lstStyle/>
          <a:p>
            <a:r>
              <a:rPr lang="en-US" dirty="0"/>
              <a:t>Language </a:t>
            </a:r>
            <a:r>
              <a:rPr lang="en-US"/>
              <a:t>modeling head</a:t>
            </a:r>
          </a:p>
        </p:txBody>
      </p:sp>
      <p:pic>
        <p:nvPicPr>
          <p:cNvPr id="5" name="Content Placeholder 4">
            <a:extLst>
              <a:ext uri="{FF2B5EF4-FFF2-40B4-BE49-F238E27FC236}">
                <a16:creationId xmlns:a16="http://schemas.microsoft.com/office/drawing/2014/main" id="{4D4C61FB-2D84-CE88-2459-49604AA7059C}"/>
              </a:ext>
            </a:extLst>
          </p:cNvPr>
          <p:cNvPicPr>
            <a:picLocks noGrp="1" noChangeAspect="1"/>
          </p:cNvPicPr>
          <p:nvPr>
            <p:ph idx="1"/>
          </p:nvPr>
        </p:nvPicPr>
        <p:blipFill>
          <a:blip r:embed="rId2"/>
          <a:srcRect l="37849"/>
          <a:stretch/>
        </p:blipFill>
        <p:spPr>
          <a:xfrm>
            <a:off x="285750" y="2067914"/>
            <a:ext cx="3941543" cy="2674188"/>
          </a:xfrm>
        </p:spPr>
      </p:pic>
      <p:sp>
        <p:nvSpPr>
          <p:cNvPr id="7" name="TextBox 6">
            <a:extLst>
              <a:ext uri="{FF2B5EF4-FFF2-40B4-BE49-F238E27FC236}">
                <a16:creationId xmlns:a16="http://schemas.microsoft.com/office/drawing/2014/main" id="{36203227-CDCA-E567-D803-5D7A124917F8}"/>
              </a:ext>
            </a:extLst>
          </p:cNvPr>
          <p:cNvSpPr txBox="1"/>
          <p:nvPr/>
        </p:nvSpPr>
        <p:spPr>
          <a:xfrm>
            <a:off x="822960" y="1350857"/>
            <a:ext cx="7955280" cy="369332"/>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Unembedding layer</a:t>
            </a:r>
            <a:r>
              <a:rPr lang="en-US" sz="1800" dirty="0">
                <a:latin typeface="Calibri" panose="020F0502020204030204" pitchFamily="34" charset="0"/>
                <a:cs typeface="Calibri" panose="020F0502020204030204" pitchFamily="34" charset="0"/>
              </a:rPr>
              <a:t>:  linear layer projects from </a:t>
            </a:r>
            <a:r>
              <a:rPr lang="en-US" sz="1800" i="1" dirty="0" err="1">
                <a:latin typeface="Calibri" panose="020F0502020204030204" pitchFamily="34" charset="0"/>
                <a:cs typeface="Calibri" panose="020F0502020204030204" pitchFamily="34" charset="0"/>
              </a:rPr>
              <a:t>h</a:t>
            </a:r>
            <a:r>
              <a:rPr lang="en-US" sz="2250" i="1" baseline="30000" dirty="0" err="1">
                <a:latin typeface="Calibri" panose="020F0502020204030204" pitchFamily="34" charset="0"/>
                <a:cs typeface="Calibri" panose="020F0502020204030204" pitchFamily="34" charset="0"/>
              </a:rPr>
              <a:t>L</a:t>
            </a:r>
            <a:r>
              <a:rPr lang="en-US" sz="2250" i="1" baseline="-25000" dirty="0" err="1">
                <a:latin typeface="Calibri" panose="020F0502020204030204" pitchFamily="34" charset="0"/>
                <a:cs typeface="Calibri" panose="020F0502020204030204" pitchFamily="34" charset="0"/>
              </a:rPr>
              <a:t>N</a:t>
            </a:r>
            <a:r>
              <a:rPr lang="en-US" sz="1800" i="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(shape [1 × </a:t>
            </a:r>
            <a:r>
              <a:rPr lang="en-US" sz="1800" i="1" dirty="0">
                <a:latin typeface="Calibri" panose="020F0502020204030204" pitchFamily="34" charset="0"/>
                <a:cs typeface="Calibri" panose="020F0502020204030204" pitchFamily="34" charset="0"/>
              </a:rPr>
              <a:t>d</a:t>
            </a:r>
            <a:r>
              <a:rPr lang="en-US" sz="1800" dirty="0">
                <a:latin typeface="Calibri" panose="020F0502020204030204" pitchFamily="34" charset="0"/>
                <a:cs typeface="Calibri" panose="020F0502020204030204" pitchFamily="34" charset="0"/>
              </a:rPr>
              <a:t>])  to logit vector </a:t>
            </a:r>
          </a:p>
        </p:txBody>
      </p:sp>
      <p:sp>
        <p:nvSpPr>
          <p:cNvPr id="8" name="TextBox 7">
            <a:extLst>
              <a:ext uri="{FF2B5EF4-FFF2-40B4-BE49-F238E27FC236}">
                <a16:creationId xmlns:a16="http://schemas.microsoft.com/office/drawing/2014/main" id="{CD3C4099-B4E9-DAE7-7CDE-267F6C54E5F0}"/>
              </a:ext>
            </a:extLst>
          </p:cNvPr>
          <p:cNvSpPr txBox="1"/>
          <p:nvPr/>
        </p:nvSpPr>
        <p:spPr>
          <a:xfrm>
            <a:off x="4572000" y="2269272"/>
            <a:ext cx="3358929"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Why "unembedding"? </a:t>
            </a:r>
            <a:r>
              <a:rPr lang="en-US" sz="1800" b="1" dirty="0">
                <a:latin typeface="Calibri" panose="020F0502020204030204" pitchFamily="34" charset="0"/>
                <a:cs typeface="Calibri" panose="020F0502020204030204" pitchFamily="34" charset="0"/>
              </a:rPr>
              <a:t>Tied</a:t>
            </a:r>
            <a:r>
              <a:rPr lang="en-US" sz="1800" dirty="0">
                <a:latin typeface="Calibri" panose="020F0502020204030204" pitchFamily="34" charset="0"/>
                <a:cs typeface="Calibri" panose="020F0502020204030204" pitchFamily="34" charset="0"/>
              </a:rPr>
              <a:t> to </a:t>
            </a:r>
            <a:r>
              <a:rPr lang="en-US" sz="1800" b="1" dirty="0">
                <a:latin typeface="Calibri" panose="020F0502020204030204" pitchFamily="34" charset="0"/>
                <a:cs typeface="Calibri" panose="020F0502020204030204" pitchFamily="34" charset="0"/>
              </a:rPr>
              <a:t>E</a:t>
            </a:r>
            <a:r>
              <a:rPr lang="en-US" sz="1800" b="1" baseline="30000" dirty="0">
                <a:latin typeface="Calibri" panose="020F0502020204030204" pitchFamily="34" charset="0"/>
                <a:cs typeface="Calibri" panose="020F0502020204030204" pitchFamily="34" charset="0"/>
              </a:rPr>
              <a:t>T</a:t>
            </a:r>
          </a:p>
        </p:txBody>
      </p:sp>
      <p:sp>
        <p:nvSpPr>
          <p:cNvPr id="9" name="TextBox 8">
            <a:extLst>
              <a:ext uri="{FF2B5EF4-FFF2-40B4-BE49-F238E27FC236}">
                <a16:creationId xmlns:a16="http://schemas.microsoft.com/office/drawing/2014/main" id="{12388BF4-A1BE-C1C4-617C-1126C74B051B}"/>
              </a:ext>
            </a:extLst>
          </p:cNvPr>
          <p:cNvSpPr txBox="1"/>
          <p:nvPr/>
        </p:nvSpPr>
        <p:spPr>
          <a:xfrm>
            <a:off x="4743450" y="3122310"/>
            <a:ext cx="4183052" cy="646331"/>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Weight tying</a:t>
            </a:r>
            <a:r>
              <a:rPr lang="en-US" sz="1800" dirty="0">
                <a:latin typeface="Calibri" panose="020F0502020204030204" pitchFamily="34" charset="0"/>
                <a:cs typeface="Calibri" panose="020F0502020204030204" pitchFamily="34" charset="0"/>
              </a:rPr>
              <a:t>, we use the same weights for two different matrices</a:t>
            </a:r>
          </a:p>
        </p:txBody>
      </p:sp>
      <p:sp>
        <p:nvSpPr>
          <p:cNvPr id="10" name="TextBox 9">
            <a:extLst>
              <a:ext uri="{FF2B5EF4-FFF2-40B4-BE49-F238E27FC236}">
                <a16:creationId xmlns:a16="http://schemas.microsoft.com/office/drawing/2014/main" id="{C6B4C47F-A805-F98E-2696-57424E341B52}"/>
              </a:ext>
            </a:extLst>
          </p:cNvPr>
          <p:cNvSpPr txBox="1"/>
          <p:nvPr/>
        </p:nvSpPr>
        <p:spPr>
          <a:xfrm>
            <a:off x="2641463" y="4019244"/>
            <a:ext cx="5326063"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Unembedding layer maps from an embedding to a 1x|V| vector of logits</a:t>
            </a:r>
            <a:endParaRPr lang="en-US" sz="1800" b="1" baseline="30000" dirty="0">
              <a:latin typeface="Calibri" panose="020F0502020204030204" pitchFamily="34" charset="0"/>
              <a:cs typeface="Calibri" panose="020F0502020204030204" pitchFamily="34" charset="0"/>
            </a:endParaRPr>
          </a:p>
        </p:txBody>
      </p:sp>
      <p:sp>
        <p:nvSpPr>
          <p:cNvPr id="3" name="日期版面配置區 2">
            <a:extLst>
              <a:ext uri="{FF2B5EF4-FFF2-40B4-BE49-F238E27FC236}">
                <a16:creationId xmlns:a16="http://schemas.microsoft.com/office/drawing/2014/main" id="{68A44DF0-23FA-411F-ACB7-C7BAB602AD12}"/>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84415193-C06D-4E7B-A3A4-25742C0094C7}"/>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504F0C18-09CF-44BE-BA3F-07904CDCD0C4}"/>
              </a:ext>
            </a:extLst>
          </p:cNvPr>
          <p:cNvSpPr>
            <a:spLocks noGrp="1"/>
          </p:cNvSpPr>
          <p:nvPr>
            <p:ph type="sldNum" sz="quarter" idx="12"/>
          </p:nvPr>
        </p:nvSpPr>
        <p:spPr/>
        <p:txBody>
          <a:bodyPr/>
          <a:lstStyle/>
          <a:p>
            <a:fld id="{10F35DC5-7E65-8247-99AB-4E984F8A921E}" type="slidenum">
              <a:rPr lang="en-US" smtClean="0"/>
              <a:pPr/>
              <a:t>53</a:t>
            </a:fld>
            <a:endParaRPr lang="en-US"/>
          </a:p>
        </p:txBody>
      </p:sp>
    </p:spTree>
    <p:extLst>
      <p:ext uri="{BB962C8B-B14F-4D97-AF65-F5344CB8AC3E}">
        <p14:creationId xmlns:p14="http://schemas.microsoft.com/office/powerpoint/2010/main" val="102102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9648-D237-5E00-6359-414412627181}"/>
              </a:ext>
            </a:extLst>
          </p:cNvPr>
          <p:cNvSpPr>
            <a:spLocks noGrp="1"/>
          </p:cNvSpPr>
          <p:nvPr>
            <p:ph type="title"/>
          </p:nvPr>
        </p:nvSpPr>
        <p:spPr/>
        <p:txBody>
          <a:bodyPr/>
          <a:lstStyle/>
          <a:p>
            <a:r>
              <a:rPr lang="en-US" dirty="0"/>
              <a:t>Language </a:t>
            </a:r>
            <a:r>
              <a:rPr lang="en-US"/>
              <a:t>modeling head</a:t>
            </a:r>
          </a:p>
        </p:txBody>
      </p:sp>
      <p:pic>
        <p:nvPicPr>
          <p:cNvPr id="5" name="Content Placeholder 4">
            <a:extLst>
              <a:ext uri="{FF2B5EF4-FFF2-40B4-BE49-F238E27FC236}">
                <a16:creationId xmlns:a16="http://schemas.microsoft.com/office/drawing/2014/main" id="{4D4C61FB-2D84-CE88-2459-49604AA7059C}"/>
              </a:ext>
            </a:extLst>
          </p:cNvPr>
          <p:cNvPicPr>
            <a:picLocks noGrp="1" noChangeAspect="1"/>
          </p:cNvPicPr>
          <p:nvPr>
            <p:ph idx="1"/>
          </p:nvPr>
        </p:nvPicPr>
        <p:blipFill>
          <a:blip r:embed="rId2"/>
          <a:srcRect l="37849"/>
          <a:stretch/>
        </p:blipFill>
        <p:spPr>
          <a:xfrm>
            <a:off x="285750" y="2067914"/>
            <a:ext cx="3941543" cy="2674188"/>
          </a:xfrm>
        </p:spPr>
      </p:pic>
      <p:sp>
        <p:nvSpPr>
          <p:cNvPr id="6" name="TextBox 5">
            <a:extLst>
              <a:ext uri="{FF2B5EF4-FFF2-40B4-BE49-F238E27FC236}">
                <a16:creationId xmlns:a16="http://schemas.microsoft.com/office/drawing/2014/main" id="{903E5519-36DD-B593-5ECA-6733074551C7}"/>
              </a:ext>
            </a:extLst>
          </p:cNvPr>
          <p:cNvSpPr txBox="1"/>
          <p:nvPr/>
        </p:nvSpPr>
        <p:spPr>
          <a:xfrm>
            <a:off x="4601361" y="1047750"/>
            <a:ext cx="4057650" cy="1708160"/>
          </a:xfrm>
          <a:prstGeom prst="rect">
            <a:avLst/>
          </a:prstGeom>
          <a:noFill/>
        </p:spPr>
        <p:txBody>
          <a:bodyPr wrap="square">
            <a:spAutoFit/>
          </a:bodyPr>
          <a:lstStyle/>
          <a:p>
            <a:r>
              <a:rPr lang="en-US" sz="2100" b="1" dirty="0">
                <a:latin typeface="Calibri" panose="020F0502020204030204" pitchFamily="34" charset="0"/>
                <a:cs typeface="Calibri" panose="020F0502020204030204" pitchFamily="34" charset="0"/>
              </a:rPr>
              <a:t>Logits</a:t>
            </a:r>
            <a:r>
              <a:rPr lang="en-US" sz="2100" dirty="0">
                <a:latin typeface="Calibri" panose="020F0502020204030204" pitchFamily="34" charset="0"/>
                <a:cs typeface="Calibri" panose="020F0502020204030204" pitchFamily="34" charset="0"/>
              </a:rPr>
              <a:t>, the score vector u</a:t>
            </a:r>
          </a:p>
          <a:p>
            <a:endParaRPr lang="en-US" sz="2100" dirty="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One score for each of the |</a:t>
            </a:r>
            <a:r>
              <a:rPr lang="en-US" sz="2100" i="1" dirty="0">
                <a:latin typeface="Calibri" panose="020F0502020204030204" pitchFamily="34" charset="0"/>
                <a:cs typeface="Calibri" panose="020F0502020204030204" pitchFamily="34" charset="0"/>
              </a:rPr>
              <a:t>V </a:t>
            </a:r>
            <a:r>
              <a:rPr lang="en-US" sz="2100" dirty="0">
                <a:latin typeface="Calibri" panose="020F0502020204030204" pitchFamily="34" charset="0"/>
                <a:cs typeface="Calibri" panose="020F0502020204030204" pitchFamily="34" charset="0"/>
              </a:rPr>
              <a:t>| possible words in the vocabulary </a:t>
            </a:r>
            <a:r>
              <a:rPr lang="en-US" sz="2100" i="1" dirty="0">
                <a:latin typeface="Calibri" panose="020F0502020204030204" pitchFamily="34" charset="0"/>
                <a:cs typeface="Calibri" panose="020F0502020204030204" pitchFamily="34" charset="0"/>
              </a:rPr>
              <a:t>V </a:t>
            </a:r>
            <a:r>
              <a:rPr lang="en-US" sz="2100" dirty="0">
                <a:latin typeface="Calibri" panose="020F0502020204030204" pitchFamily="34" charset="0"/>
                <a:cs typeface="Calibri" panose="020F0502020204030204" pitchFamily="34" charset="0"/>
              </a:rPr>
              <a:t>. Shape 1 × |</a:t>
            </a:r>
            <a:r>
              <a:rPr lang="en-US" sz="2100" i="1" dirty="0">
                <a:latin typeface="Calibri" panose="020F0502020204030204" pitchFamily="34" charset="0"/>
                <a:cs typeface="Calibri" panose="020F0502020204030204" pitchFamily="34" charset="0"/>
              </a:rPr>
              <a:t>V </a:t>
            </a:r>
            <a:r>
              <a:rPr lang="en-US" sz="2100" dirty="0">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69334D06-C1BB-4F83-3C03-C6376A6ED960}"/>
              </a:ext>
            </a:extLst>
          </p:cNvPr>
          <p:cNvSpPr txBox="1"/>
          <p:nvPr/>
        </p:nvSpPr>
        <p:spPr>
          <a:xfrm>
            <a:off x="5258212" y="2782549"/>
            <a:ext cx="3626609" cy="1061829"/>
          </a:xfrm>
          <a:prstGeom prst="rect">
            <a:avLst/>
          </a:prstGeom>
          <a:noFill/>
        </p:spPr>
        <p:txBody>
          <a:bodyPr wrap="square">
            <a:spAutoFit/>
          </a:bodyPr>
          <a:lstStyle/>
          <a:p>
            <a:r>
              <a:rPr lang="en-US" sz="2100" b="1" dirty="0" err="1">
                <a:latin typeface="Calibri" panose="020F0502020204030204" pitchFamily="34" charset="0"/>
                <a:cs typeface="Calibri" panose="020F0502020204030204" pitchFamily="34" charset="0"/>
              </a:rPr>
              <a:t>Softmax</a:t>
            </a:r>
            <a:r>
              <a:rPr lang="en-US" sz="2100" b="1" dirty="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turns the logits into probabilities over vocabulary. Shape 1 × |</a:t>
            </a:r>
            <a:r>
              <a:rPr lang="en-US" sz="2100" i="1" dirty="0">
                <a:latin typeface="Calibri" panose="020F0502020204030204" pitchFamily="34" charset="0"/>
                <a:cs typeface="Calibri" panose="020F0502020204030204" pitchFamily="34" charset="0"/>
              </a:rPr>
              <a:t>V </a:t>
            </a:r>
            <a:r>
              <a:rPr lang="en-US" sz="2100"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913A56C5-B291-3A46-03DF-E713847A17AF}"/>
              </a:ext>
            </a:extLst>
          </p:cNvPr>
          <p:cNvPicPr>
            <a:picLocks noChangeAspect="1"/>
          </p:cNvPicPr>
          <p:nvPr/>
        </p:nvPicPr>
        <p:blipFill>
          <a:blip r:embed="rId3"/>
          <a:stretch>
            <a:fillRect/>
          </a:stretch>
        </p:blipFill>
        <p:spPr>
          <a:xfrm>
            <a:off x="3943350" y="4150563"/>
            <a:ext cx="2384630" cy="947738"/>
          </a:xfrm>
          <a:prstGeom prst="rect">
            <a:avLst/>
          </a:prstGeom>
        </p:spPr>
      </p:pic>
      <p:sp>
        <p:nvSpPr>
          <p:cNvPr id="7" name="日期版面配置區 6">
            <a:extLst>
              <a:ext uri="{FF2B5EF4-FFF2-40B4-BE49-F238E27FC236}">
                <a16:creationId xmlns:a16="http://schemas.microsoft.com/office/drawing/2014/main" id="{ABB1C091-076C-46B9-9AB1-4584E17AC0BF}"/>
              </a:ext>
            </a:extLst>
          </p:cNvPr>
          <p:cNvSpPr>
            <a:spLocks noGrp="1"/>
          </p:cNvSpPr>
          <p:nvPr>
            <p:ph type="dt" sz="half" idx="10"/>
          </p:nvPr>
        </p:nvSpPr>
        <p:spPr/>
        <p:txBody>
          <a:bodyPr/>
          <a:lstStyle/>
          <a:p>
            <a:pPr>
              <a:defRPr/>
            </a:pPr>
            <a:r>
              <a:rPr lang="en-US" altLang="zh-TW"/>
              <a:t>NLP &amp; TM, Spring 2025</a:t>
            </a:r>
            <a:endParaRPr lang="en-US"/>
          </a:p>
        </p:txBody>
      </p:sp>
      <p:sp>
        <p:nvSpPr>
          <p:cNvPr id="8" name="頁尾版面配置區 7">
            <a:extLst>
              <a:ext uri="{FF2B5EF4-FFF2-40B4-BE49-F238E27FC236}">
                <a16:creationId xmlns:a16="http://schemas.microsoft.com/office/drawing/2014/main" id="{4C3A3789-7417-4526-BC8D-BC65CABDA7C5}"/>
              </a:ext>
            </a:extLst>
          </p:cNvPr>
          <p:cNvSpPr>
            <a:spLocks noGrp="1"/>
          </p:cNvSpPr>
          <p:nvPr>
            <p:ph type="ftr" sz="quarter" idx="11"/>
          </p:nvPr>
        </p:nvSpPr>
        <p:spPr/>
        <p:txBody>
          <a:bodyPr/>
          <a:lstStyle/>
          <a:p>
            <a:pPr>
              <a:defRPr/>
            </a:pPr>
            <a:r>
              <a:rPr lang="en-US"/>
              <a:t>NTUT CSIE</a:t>
            </a:r>
          </a:p>
        </p:txBody>
      </p:sp>
      <p:sp>
        <p:nvSpPr>
          <p:cNvPr id="9" name="投影片編號版面配置區 8">
            <a:extLst>
              <a:ext uri="{FF2B5EF4-FFF2-40B4-BE49-F238E27FC236}">
                <a16:creationId xmlns:a16="http://schemas.microsoft.com/office/drawing/2014/main" id="{ADD915B9-5F3F-4267-96A8-BA995D1B6401}"/>
              </a:ext>
            </a:extLst>
          </p:cNvPr>
          <p:cNvSpPr>
            <a:spLocks noGrp="1"/>
          </p:cNvSpPr>
          <p:nvPr>
            <p:ph type="sldNum" sz="quarter" idx="12"/>
          </p:nvPr>
        </p:nvSpPr>
        <p:spPr/>
        <p:txBody>
          <a:bodyPr/>
          <a:lstStyle/>
          <a:p>
            <a:fld id="{10F35DC5-7E65-8247-99AB-4E984F8A921E}" type="slidenum">
              <a:rPr lang="en-US" smtClean="0"/>
              <a:pPr/>
              <a:t>54</a:t>
            </a:fld>
            <a:endParaRPr lang="en-US"/>
          </a:p>
        </p:txBody>
      </p:sp>
    </p:spTree>
    <p:extLst>
      <p:ext uri="{BB962C8B-B14F-4D97-AF65-F5344CB8AC3E}">
        <p14:creationId xmlns:p14="http://schemas.microsoft.com/office/powerpoint/2010/main" val="11172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9648-D237-5E00-6359-414412627181}"/>
              </a:ext>
            </a:extLst>
          </p:cNvPr>
          <p:cNvSpPr>
            <a:spLocks noGrp="1"/>
          </p:cNvSpPr>
          <p:nvPr>
            <p:ph type="title"/>
          </p:nvPr>
        </p:nvSpPr>
        <p:spPr>
          <a:xfrm>
            <a:off x="857250" y="209550"/>
            <a:ext cx="7543800" cy="680397"/>
          </a:xfrm>
        </p:spPr>
        <p:txBody>
          <a:bodyPr>
            <a:normAutofit fontScale="90000"/>
          </a:bodyPr>
          <a:lstStyle/>
          <a:p>
            <a:r>
              <a:rPr lang="en-US" dirty="0"/>
              <a:t>The final transformer</a:t>
            </a:r>
            <a:br>
              <a:rPr lang="en-US" dirty="0"/>
            </a:br>
            <a:r>
              <a:rPr lang="en-US" dirty="0"/>
              <a:t>model</a:t>
            </a:r>
          </a:p>
        </p:txBody>
      </p:sp>
      <p:pic>
        <p:nvPicPr>
          <p:cNvPr id="7" name="Content Placeholder 6">
            <a:extLst>
              <a:ext uri="{FF2B5EF4-FFF2-40B4-BE49-F238E27FC236}">
                <a16:creationId xmlns:a16="http://schemas.microsoft.com/office/drawing/2014/main" id="{C45FB925-0FA1-52E5-B3F7-B389910E8AB5}"/>
              </a:ext>
            </a:extLst>
          </p:cNvPr>
          <p:cNvPicPr>
            <a:picLocks noGrp="1" noChangeAspect="1"/>
          </p:cNvPicPr>
          <p:nvPr>
            <p:ph idx="1"/>
          </p:nvPr>
        </p:nvPicPr>
        <p:blipFill>
          <a:blip r:embed="rId2"/>
          <a:srcRect/>
          <a:stretch/>
        </p:blipFill>
        <p:spPr>
          <a:xfrm>
            <a:off x="4286250" y="36373"/>
            <a:ext cx="4000500" cy="5107127"/>
          </a:xfrm>
        </p:spPr>
      </p:pic>
      <p:pic>
        <p:nvPicPr>
          <p:cNvPr id="3" name="Content Placeholder 6">
            <a:extLst>
              <a:ext uri="{FF2B5EF4-FFF2-40B4-BE49-F238E27FC236}">
                <a16:creationId xmlns:a16="http://schemas.microsoft.com/office/drawing/2014/main" id="{B74E968E-3477-1CFE-9F70-46FD196CE83F}"/>
              </a:ext>
            </a:extLst>
          </p:cNvPr>
          <p:cNvPicPr>
            <a:picLocks noChangeAspect="1"/>
          </p:cNvPicPr>
          <p:nvPr/>
        </p:nvPicPr>
        <p:blipFill>
          <a:blip r:embed="rId3"/>
          <a:srcRect b="71967"/>
          <a:stretch/>
        </p:blipFill>
        <p:spPr>
          <a:xfrm>
            <a:off x="391296" y="1428750"/>
            <a:ext cx="8144385" cy="2914650"/>
          </a:xfrm>
          <a:prstGeom prst="rect">
            <a:avLst/>
          </a:prstGeom>
        </p:spPr>
      </p:pic>
      <p:sp>
        <p:nvSpPr>
          <p:cNvPr id="4" name="日期版面配置區 3">
            <a:extLst>
              <a:ext uri="{FF2B5EF4-FFF2-40B4-BE49-F238E27FC236}">
                <a16:creationId xmlns:a16="http://schemas.microsoft.com/office/drawing/2014/main" id="{2FF8E1ED-5F0C-4171-8EF5-6109B71B2912}"/>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E7F77105-1CE7-44D6-9917-0323143F6610}"/>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07FAA606-906D-4A1F-B2D8-749D4CBCA22C}"/>
              </a:ext>
            </a:extLst>
          </p:cNvPr>
          <p:cNvSpPr>
            <a:spLocks noGrp="1"/>
          </p:cNvSpPr>
          <p:nvPr>
            <p:ph type="sldNum" sz="quarter" idx="12"/>
          </p:nvPr>
        </p:nvSpPr>
        <p:spPr/>
        <p:txBody>
          <a:bodyPr/>
          <a:lstStyle/>
          <a:p>
            <a:fld id="{10F35DC5-7E65-8247-99AB-4E984F8A921E}" type="slidenum">
              <a:rPr lang="en-US" smtClean="0"/>
              <a:pPr/>
              <a:t>55</a:t>
            </a:fld>
            <a:endParaRPr lang="en-US"/>
          </a:p>
        </p:txBody>
      </p:sp>
    </p:spTree>
    <p:extLst>
      <p:ext uri="{BB962C8B-B14F-4D97-AF65-F5344CB8AC3E}">
        <p14:creationId xmlns:p14="http://schemas.microsoft.com/office/powerpoint/2010/main" val="37299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Thanks for Your Attention!</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0F35DC5-7E65-8247-99AB-4E984F8A921E}" type="slidenum">
              <a:rPr lang="en-US" smtClean="0"/>
              <a:pPr/>
              <a:t>56</a:t>
            </a:fld>
            <a:endParaRPr lang="en-US"/>
          </a:p>
        </p:txBody>
      </p:sp>
      <p:sp>
        <p:nvSpPr>
          <p:cNvPr id="5" name="日期版面配置區 4">
            <a:extLst>
              <a:ext uri="{FF2B5EF4-FFF2-40B4-BE49-F238E27FC236}">
                <a16:creationId xmlns:a16="http://schemas.microsoft.com/office/drawing/2014/main" id="{BE104791-26D9-45B3-B940-9DEC2F71EA19}"/>
              </a:ext>
            </a:extLst>
          </p:cNvPr>
          <p:cNvSpPr>
            <a:spLocks noGrp="1"/>
          </p:cNvSpPr>
          <p:nvPr>
            <p:ph type="dt" sz="half" idx="10"/>
          </p:nvPr>
        </p:nvSpPr>
        <p:spPr/>
        <p:txBody>
          <a:bodyPr/>
          <a:lstStyle/>
          <a:p>
            <a:pPr>
              <a:defRPr/>
            </a:pPr>
            <a:r>
              <a:rPr lang="en-US" altLang="zh-TW"/>
              <a:t>NLP &amp; TM, Spring 2025</a:t>
            </a:r>
            <a:endParaRPr lang="en-US"/>
          </a:p>
        </p:txBody>
      </p:sp>
      <p:sp>
        <p:nvSpPr>
          <p:cNvPr id="6" name="頁尾版面配置區 5">
            <a:extLst>
              <a:ext uri="{FF2B5EF4-FFF2-40B4-BE49-F238E27FC236}">
                <a16:creationId xmlns:a16="http://schemas.microsoft.com/office/drawing/2014/main" id="{56BEA334-3621-48BD-8456-0964EBA5555D}"/>
              </a:ext>
            </a:extLst>
          </p:cNvPr>
          <p:cNvSpPr>
            <a:spLocks noGrp="1"/>
          </p:cNvSpPr>
          <p:nvPr>
            <p:ph type="ftr" sz="quarter" idx="11"/>
          </p:nvPr>
        </p:nvSpPr>
        <p:spPr/>
        <p:txBody>
          <a:bodyPr/>
          <a:lstStyle/>
          <a:p>
            <a:pPr>
              <a:defRPr/>
            </a:pPr>
            <a:r>
              <a:rPr lang="en-US"/>
              <a:t>NTUT CSIE</a:t>
            </a:r>
          </a:p>
        </p:txBody>
      </p:sp>
    </p:spTree>
    <p:extLst>
      <p:ext uri="{BB962C8B-B14F-4D97-AF65-F5344CB8AC3E}">
        <p14:creationId xmlns:p14="http://schemas.microsoft.com/office/powerpoint/2010/main" val="85103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DF50-4034-491B-62C2-6A1FC7E380D3}"/>
              </a:ext>
            </a:extLst>
          </p:cNvPr>
          <p:cNvSpPr>
            <a:spLocks noGrp="1"/>
          </p:cNvSpPr>
          <p:nvPr>
            <p:ph type="title"/>
          </p:nvPr>
        </p:nvSpPr>
        <p:spPr/>
        <p:txBody>
          <a:bodyPr/>
          <a:lstStyle/>
          <a:p>
            <a:r>
              <a:rPr lang="en-US" dirty="0"/>
              <a:t>A very approximate timeline</a:t>
            </a:r>
          </a:p>
        </p:txBody>
      </p:sp>
      <p:sp>
        <p:nvSpPr>
          <p:cNvPr id="3" name="Content Placeholder 2">
            <a:extLst>
              <a:ext uri="{FF2B5EF4-FFF2-40B4-BE49-F238E27FC236}">
                <a16:creationId xmlns:a16="http://schemas.microsoft.com/office/drawing/2014/main" id="{F0070291-1DFA-98C0-15D2-EF763451F5EC}"/>
              </a:ext>
            </a:extLst>
          </p:cNvPr>
          <p:cNvSpPr>
            <a:spLocks noGrp="1"/>
          </p:cNvSpPr>
          <p:nvPr>
            <p:ph idx="1"/>
          </p:nvPr>
        </p:nvSpPr>
        <p:spPr/>
        <p:txBody>
          <a:bodyPr/>
          <a:lstStyle/>
          <a:p>
            <a:r>
              <a:rPr lang="en-US" dirty="0"/>
              <a:t>1990 Static Word Embeddings</a:t>
            </a:r>
          </a:p>
          <a:p>
            <a:r>
              <a:rPr lang="en-US" dirty="0"/>
              <a:t>2003 Neural Language Model</a:t>
            </a:r>
          </a:p>
          <a:p>
            <a:r>
              <a:rPr lang="en-US" dirty="0"/>
              <a:t>2008 Multi-Task Learning</a:t>
            </a:r>
          </a:p>
          <a:p>
            <a:r>
              <a:rPr lang="en-US" dirty="0"/>
              <a:t>2015 Attention</a:t>
            </a:r>
          </a:p>
          <a:p>
            <a:r>
              <a:rPr lang="en-US" dirty="0"/>
              <a:t>2017 Transformer</a:t>
            </a:r>
          </a:p>
          <a:p>
            <a:r>
              <a:rPr lang="en-US" dirty="0"/>
              <a:t>2018 Contextual Word Embeddings and Pretraining</a:t>
            </a:r>
          </a:p>
          <a:p>
            <a:r>
              <a:rPr lang="en-US" dirty="0"/>
              <a:t>2019 Prompting</a:t>
            </a:r>
          </a:p>
        </p:txBody>
      </p:sp>
      <p:sp>
        <p:nvSpPr>
          <p:cNvPr id="4" name="日期版面配置區 3">
            <a:extLst>
              <a:ext uri="{FF2B5EF4-FFF2-40B4-BE49-F238E27FC236}">
                <a16:creationId xmlns:a16="http://schemas.microsoft.com/office/drawing/2014/main" id="{33029950-7C47-4669-95C4-1EA03670AC77}"/>
              </a:ext>
            </a:extLst>
          </p:cNvPr>
          <p:cNvSpPr>
            <a:spLocks noGrp="1"/>
          </p:cNvSpPr>
          <p:nvPr>
            <p:ph type="dt" sz="half" idx="10"/>
          </p:nvPr>
        </p:nvSpPr>
        <p:spPr/>
        <p:txBody>
          <a:bodyPr/>
          <a:lstStyle/>
          <a:p>
            <a:pPr>
              <a:defRPr/>
            </a:pPr>
            <a:r>
              <a:rPr lang="en-US" altLang="zh-TW"/>
              <a:t>NLP &amp; TM, Spring 2025</a:t>
            </a:r>
            <a:endParaRPr lang="en-US"/>
          </a:p>
        </p:txBody>
      </p:sp>
      <p:sp>
        <p:nvSpPr>
          <p:cNvPr id="5" name="頁尾版面配置區 4">
            <a:extLst>
              <a:ext uri="{FF2B5EF4-FFF2-40B4-BE49-F238E27FC236}">
                <a16:creationId xmlns:a16="http://schemas.microsoft.com/office/drawing/2014/main" id="{3669FF76-98F1-459D-A94D-F52513EFF3BB}"/>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2CF2DA36-B782-4EED-B9EE-9E46EE6D6CEE}"/>
              </a:ext>
            </a:extLst>
          </p:cNvPr>
          <p:cNvSpPr>
            <a:spLocks noGrp="1"/>
          </p:cNvSpPr>
          <p:nvPr>
            <p:ph type="sldNum" sz="quarter" idx="12"/>
          </p:nvPr>
        </p:nvSpPr>
        <p:spPr/>
        <p:txBody>
          <a:bodyPr/>
          <a:lstStyle/>
          <a:p>
            <a:fld id="{10F35DC5-7E65-8247-99AB-4E984F8A921E}" type="slidenum">
              <a:rPr lang="en-US" smtClean="0"/>
              <a:pPr/>
              <a:t>6</a:t>
            </a:fld>
            <a:endParaRPr lang="en-US"/>
          </a:p>
        </p:txBody>
      </p:sp>
    </p:spTree>
    <p:extLst>
      <p:ext uri="{BB962C8B-B14F-4D97-AF65-F5344CB8AC3E}">
        <p14:creationId xmlns:p14="http://schemas.microsoft.com/office/powerpoint/2010/main" val="188955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p:txBody>
          <a:bodyPr>
            <a:normAutofit/>
          </a:bodyPr>
          <a:lstStyle/>
          <a:p>
            <a:r>
              <a:rPr lang="en-US" sz="3000" dirty="0">
                <a:solidFill>
                  <a:schemeClr val="bg1"/>
                </a:solidFill>
                <a:ea typeface="Franklin Gothic Book" charset="0"/>
                <a:cs typeface="Franklin Gothic Book" charset="0"/>
              </a:rPr>
              <a:t>Transformers</a:t>
            </a:r>
          </a:p>
        </p:txBody>
      </p:sp>
      <p:sp>
        <p:nvSpPr>
          <p:cNvPr id="16387" name="Rectangle 6"/>
          <p:cNvSpPr>
            <a:spLocks noGrp="1" noChangeArrowheads="1"/>
          </p:cNvSpPr>
          <p:nvPr>
            <p:ph type="subTitle" idx="1"/>
          </p:nvPr>
        </p:nvSpPr>
        <p:spPr/>
        <p:txBody>
          <a:bodyPr>
            <a:normAutofit/>
          </a:bodyPr>
          <a:lstStyle/>
          <a:p>
            <a:pPr eaLnBrk="1" hangingPunct="1">
              <a:buFont typeface="Times" charset="0"/>
              <a:buNone/>
            </a:pPr>
            <a:r>
              <a:rPr lang="en-US" sz="3000" dirty="0">
                <a:solidFill>
                  <a:srgbClr val="A4001D"/>
                </a:solidFill>
                <a:latin typeface="Calibri"/>
                <a:ea typeface="ＭＳ Ｐゴシック" charset="0"/>
                <a:cs typeface="Calibri"/>
              </a:rPr>
              <a:t>Attention</a:t>
            </a:r>
          </a:p>
        </p:txBody>
      </p:sp>
    </p:spTree>
    <p:extLst>
      <p:ext uri="{BB962C8B-B14F-4D97-AF65-F5344CB8AC3E}">
        <p14:creationId xmlns:p14="http://schemas.microsoft.com/office/powerpoint/2010/main" val="26213014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04CA-17D2-267C-ECD8-A2059966ACF7}"/>
              </a:ext>
            </a:extLst>
          </p:cNvPr>
          <p:cNvSpPr>
            <a:spLocks noGrp="1"/>
          </p:cNvSpPr>
          <p:nvPr>
            <p:ph type="title"/>
          </p:nvPr>
        </p:nvSpPr>
        <p:spPr>
          <a:xfrm>
            <a:off x="1224618" y="88426"/>
            <a:ext cx="7467600" cy="742950"/>
          </a:xfrm>
        </p:spPr>
        <p:txBody>
          <a:bodyPr/>
          <a:lstStyle/>
          <a:p>
            <a:r>
              <a:rPr lang="en-US" dirty="0"/>
              <a:t>Instead of starting with the big picture</a:t>
            </a:r>
          </a:p>
        </p:txBody>
      </p:sp>
      <p:pic>
        <p:nvPicPr>
          <p:cNvPr id="5" name="Content Placeholder 4">
            <a:extLst>
              <a:ext uri="{FF2B5EF4-FFF2-40B4-BE49-F238E27FC236}">
                <a16:creationId xmlns:a16="http://schemas.microsoft.com/office/drawing/2014/main" id="{8ECE246B-A586-10DE-DD5F-21C165623B2C}"/>
              </a:ext>
            </a:extLst>
          </p:cNvPr>
          <p:cNvPicPr>
            <a:picLocks noGrp="1" noChangeAspect="1"/>
          </p:cNvPicPr>
          <p:nvPr>
            <p:ph idx="1"/>
          </p:nvPr>
        </p:nvPicPr>
        <p:blipFill>
          <a:blip r:embed="rId2"/>
          <a:srcRect/>
          <a:stretch/>
        </p:blipFill>
        <p:spPr>
          <a:xfrm>
            <a:off x="1424388" y="1200150"/>
            <a:ext cx="6295225" cy="3714750"/>
          </a:xfrm>
        </p:spPr>
      </p:pic>
      <p:pic>
        <p:nvPicPr>
          <p:cNvPr id="7" name="Picture 6">
            <a:extLst>
              <a:ext uri="{FF2B5EF4-FFF2-40B4-BE49-F238E27FC236}">
                <a16:creationId xmlns:a16="http://schemas.microsoft.com/office/drawing/2014/main" id="{9FB10180-61B6-B00B-6CAE-FAF480C45658}"/>
              </a:ext>
            </a:extLst>
          </p:cNvPr>
          <p:cNvPicPr>
            <a:picLocks noChangeAspect="1"/>
          </p:cNvPicPr>
          <p:nvPr/>
        </p:nvPicPr>
        <p:blipFill>
          <a:blip r:embed="rId3"/>
          <a:stretch>
            <a:fillRect/>
          </a:stretch>
        </p:blipFill>
        <p:spPr>
          <a:xfrm>
            <a:off x="2671762" y="2745902"/>
            <a:ext cx="371475" cy="152400"/>
          </a:xfrm>
          <a:prstGeom prst="rect">
            <a:avLst/>
          </a:prstGeom>
        </p:spPr>
      </p:pic>
      <p:pic>
        <p:nvPicPr>
          <p:cNvPr id="9" name="Content Placeholder 4">
            <a:extLst>
              <a:ext uri="{FF2B5EF4-FFF2-40B4-BE49-F238E27FC236}">
                <a16:creationId xmlns:a16="http://schemas.microsoft.com/office/drawing/2014/main" id="{A094309D-6D07-CFF2-87C4-69AF7EF817A5}"/>
              </a:ext>
            </a:extLst>
          </p:cNvPr>
          <p:cNvPicPr>
            <a:picLocks noChangeAspect="1"/>
          </p:cNvPicPr>
          <p:nvPr/>
        </p:nvPicPr>
        <p:blipFill>
          <a:blip r:embed="rId4"/>
          <a:srcRect t="2586" b="2586"/>
          <a:stretch/>
        </p:blipFill>
        <p:spPr>
          <a:xfrm>
            <a:off x="2570955" y="2914253"/>
            <a:ext cx="573089" cy="286544"/>
          </a:xfrm>
          <a:prstGeom prst="rect">
            <a:avLst/>
          </a:prstGeom>
        </p:spPr>
      </p:pic>
      <p:sp>
        <p:nvSpPr>
          <p:cNvPr id="10" name="Title 1">
            <a:extLst>
              <a:ext uri="{FF2B5EF4-FFF2-40B4-BE49-F238E27FC236}">
                <a16:creationId xmlns:a16="http://schemas.microsoft.com/office/drawing/2014/main" id="{B5F75325-5C84-C984-0A8B-FE2AF9B0EE12}"/>
              </a:ext>
            </a:extLst>
          </p:cNvPr>
          <p:cNvSpPr txBox="1">
            <a:spLocks/>
          </p:cNvSpPr>
          <p:nvPr/>
        </p:nvSpPr>
        <p:spPr>
          <a:xfrm>
            <a:off x="1200150" y="459901"/>
            <a:ext cx="8532413" cy="680397"/>
          </a:xfrm>
          <a:prstGeom prst="rect">
            <a:avLst/>
          </a:prstGeom>
        </p:spPr>
        <p:txBody>
          <a:bodyPr vert="horz" lIns="68580" tIns="34290" rIns="68580" bIns="34290" rtlCol="0" anchor="b">
            <a:normAutofit/>
          </a:bodyPr>
          <a:lstStyle>
            <a:lvl1pPr algn="l" defTabSz="685750" rtl="0" eaLnBrk="1" latinLnBrk="0" hangingPunct="1">
              <a:lnSpc>
                <a:spcPct val="85000"/>
              </a:lnSpc>
              <a:spcBef>
                <a:spcPct val="0"/>
              </a:spcBef>
              <a:buNone/>
              <a:defRPr sz="4200" kern="1200" spc="-37" baseline="0">
                <a:solidFill>
                  <a:schemeClr val="tx1">
                    <a:lumMod val="75000"/>
                    <a:lumOff val="25000"/>
                  </a:schemeClr>
                </a:solidFill>
                <a:latin typeface="+mj-lt"/>
                <a:ea typeface="+mj-ea"/>
                <a:cs typeface="+mj-cs"/>
              </a:defRPr>
            </a:lvl1pPr>
          </a:lstStyle>
          <a:p>
            <a:pPr fontAlgn="auto">
              <a:spcAft>
                <a:spcPts val="0"/>
              </a:spcAft>
            </a:pPr>
            <a:r>
              <a:rPr lang="en-US" sz="2100" dirty="0"/>
              <a:t>Let's consider the embeddings for an individual word from a particular layer</a:t>
            </a:r>
          </a:p>
        </p:txBody>
      </p:sp>
      <p:sp>
        <p:nvSpPr>
          <p:cNvPr id="3" name="日期版面配置區 2">
            <a:extLst>
              <a:ext uri="{FF2B5EF4-FFF2-40B4-BE49-F238E27FC236}">
                <a16:creationId xmlns:a16="http://schemas.microsoft.com/office/drawing/2014/main" id="{9C723421-C7E1-480D-A7E5-4BBD7EB96891}"/>
              </a:ext>
            </a:extLst>
          </p:cNvPr>
          <p:cNvSpPr>
            <a:spLocks noGrp="1"/>
          </p:cNvSpPr>
          <p:nvPr>
            <p:ph type="dt" sz="half" idx="10"/>
          </p:nvPr>
        </p:nvSpPr>
        <p:spPr/>
        <p:txBody>
          <a:bodyPr/>
          <a:lstStyle/>
          <a:p>
            <a:pPr>
              <a:defRPr/>
            </a:pPr>
            <a:r>
              <a:rPr lang="en-US" altLang="zh-TW"/>
              <a:t>NLP &amp; TM, Spring 2025</a:t>
            </a:r>
            <a:endParaRPr lang="en-US"/>
          </a:p>
        </p:txBody>
      </p:sp>
      <p:sp>
        <p:nvSpPr>
          <p:cNvPr id="4" name="頁尾版面配置區 3">
            <a:extLst>
              <a:ext uri="{FF2B5EF4-FFF2-40B4-BE49-F238E27FC236}">
                <a16:creationId xmlns:a16="http://schemas.microsoft.com/office/drawing/2014/main" id="{B5271F68-E21F-4410-AA14-B3123169D626}"/>
              </a:ext>
            </a:extLst>
          </p:cNvPr>
          <p:cNvSpPr>
            <a:spLocks noGrp="1"/>
          </p:cNvSpPr>
          <p:nvPr>
            <p:ph type="ftr" sz="quarter" idx="11"/>
          </p:nvPr>
        </p:nvSpPr>
        <p:spPr/>
        <p:txBody>
          <a:bodyPr/>
          <a:lstStyle/>
          <a:p>
            <a:pPr>
              <a:defRPr/>
            </a:pPr>
            <a:r>
              <a:rPr lang="en-US"/>
              <a:t>NTUT CSIE</a:t>
            </a:r>
          </a:p>
        </p:txBody>
      </p:sp>
      <p:sp>
        <p:nvSpPr>
          <p:cNvPr id="6" name="投影片編號版面配置區 5">
            <a:extLst>
              <a:ext uri="{FF2B5EF4-FFF2-40B4-BE49-F238E27FC236}">
                <a16:creationId xmlns:a16="http://schemas.microsoft.com/office/drawing/2014/main" id="{403831E7-98FB-42B5-B13A-B2EF65643AA3}"/>
              </a:ext>
            </a:extLst>
          </p:cNvPr>
          <p:cNvSpPr>
            <a:spLocks noGrp="1"/>
          </p:cNvSpPr>
          <p:nvPr>
            <p:ph type="sldNum" sz="quarter" idx="12"/>
          </p:nvPr>
        </p:nvSpPr>
        <p:spPr/>
        <p:txBody>
          <a:bodyPr/>
          <a:lstStyle/>
          <a:p>
            <a:fld id="{10F35DC5-7E65-8247-99AB-4E984F8A921E}" type="slidenum">
              <a:rPr lang="en-US" smtClean="0"/>
              <a:pPr/>
              <a:t>8</a:t>
            </a:fld>
            <a:endParaRPr lang="en-US"/>
          </a:p>
        </p:txBody>
      </p:sp>
    </p:spTree>
    <p:extLst>
      <p:ext uri="{BB962C8B-B14F-4D97-AF65-F5344CB8AC3E}">
        <p14:creationId xmlns:p14="http://schemas.microsoft.com/office/powerpoint/2010/main" val="32459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288452"/>
            <a:ext cx="7200900" cy="680397"/>
          </a:xfrm>
        </p:spPr>
        <p:txBody>
          <a:bodyPr>
            <a:normAutofit fontScale="90000"/>
          </a:bodyPr>
          <a:lstStyle/>
          <a:p>
            <a:r>
              <a:rPr lang="en-US" dirty="0"/>
              <a:t>Problem with static embeddings (word2vec)</a:t>
            </a:r>
          </a:p>
        </p:txBody>
      </p:sp>
      <p:sp>
        <p:nvSpPr>
          <p:cNvPr id="20483" name="Rectangle 3"/>
          <p:cNvSpPr>
            <a:spLocks noGrp="1" noChangeArrowheads="1"/>
          </p:cNvSpPr>
          <p:nvPr>
            <p:ph idx="1"/>
          </p:nvPr>
        </p:nvSpPr>
        <p:spPr>
          <a:xfrm>
            <a:off x="800100" y="1543050"/>
            <a:ext cx="8343900" cy="3429000"/>
          </a:xfrm>
        </p:spPr>
        <p:txBody>
          <a:bodyPr>
            <a:normAutofit/>
          </a:bodyPr>
          <a:lstStyle/>
          <a:p>
            <a:pPr marL="0" indent="0"/>
            <a:r>
              <a:rPr lang="en-US" dirty="0"/>
              <a:t>They are static!  The embedding for a word doesn't reflect how its meaning changes in context</a:t>
            </a:r>
          </a:p>
          <a:p>
            <a:pPr marL="0" indent="0"/>
            <a:endParaRPr lang="en-US" dirty="0"/>
          </a:p>
          <a:p>
            <a:pPr marL="0" indent="0"/>
            <a:r>
              <a:rPr lang="en-US" sz="1800" dirty="0">
                <a:latin typeface="Courier" pitchFamily="2" charset="0"/>
              </a:rPr>
              <a:t> The chicken didn't cross the road because it was too tired</a:t>
            </a:r>
          </a:p>
          <a:p>
            <a:pPr marL="0" indent="0"/>
            <a:endParaRPr lang="en-US" dirty="0"/>
          </a:p>
          <a:p>
            <a:pPr marL="0" indent="0"/>
            <a:r>
              <a:rPr lang="en-US" dirty="0"/>
              <a:t>What is the meaning represented in the static embedding for "it"?</a:t>
            </a:r>
          </a:p>
          <a:p>
            <a:pPr marL="0" indent="0">
              <a:buNone/>
            </a:pPr>
            <a:r>
              <a:rPr lang="en-US" dirty="0"/>
              <a:t>	</a:t>
            </a:r>
          </a:p>
          <a:p>
            <a:pPr marL="0" indent="0"/>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DCE3B0E-54FB-88DC-1083-B29462EC2F10}"/>
                  </a:ext>
                </a:extLst>
              </p14:cNvPr>
              <p14:cNvContentPartPr/>
              <p14:nvPr/>
            </p14:nvContentPartPr>
            <p14:xfrm>
              <a:off x="6629400" y="2571750"/>
              <a:ext cx="530820" cy="614520"/>
            </p14:xfrm>
          </p:contentPart>
        </mc:Choice>
        <mc:Fallback xmlns="">
          <p:pic>
            <p:nvPicPr>
              <p:cNvPr id="5" name="Ink 4">
                <a:extLst>
                  <a:ext uri="{FF2B5EF4-FFF2-40B4-BE49-F238E27FC236}">
                    <a16:creationId xmlns:a16="http://schemas.microsoft.com/office/drawing/2014/main" id="{8DCE3B0E-54FB-88DC-1083-B29462EC2F10}"/>
                  </a:ext>
                </a:extLst>
              </p:cNvPr>
              <p:cNvPicPr/>
              <p:nvPr/>
            </p:nvPicPr>
            <p:blipFill>
              <a:blip r:embed="rId4"/>
              <a:stretch>
                <a:fillRect/>
              </a:stretch>
            </p:blipFill>
            <p:spPr>
              <a:xfrm>
                <a:off x="6593437" y="2535750"/>
                <a:ext cx="602387" cy="686160"/>
              </a:xfrm>
              <a:prstGeom prst="rect">
                <a:avLst/>
              </a:prstGeom>
            </p:spPr>
          </p:pic>
        </mc:Fallback>
      </mc:AlternateContent>
      <p:sp>
        <p:nvSpPr>
          <p:cNvPr id="2" name="日期版面配置區 1">
            <a:extLst>
              <a:ext uri="{FF2B5EF4-FFF2-40B4-BE49-F238E27FC236}">
                <a16:creationId xmlns:a16="http://schemas.microsoft.com/office/drawing/2014/main" id="{A0060F2A-0B74-487E-8617-C9F589661A26}"/>
              </a:ext>
            </a:extLst>
          </p:cNvPr>
          <p:cNvSpPr>
            <a:spLocks noGrp="1"/>
          </p:cNvSpPr>
          <p:nvPr>
            <p:ph type="dt" sz="half" idx="10"/>
          </p:nvPr>
        </p:nvSpPr>
        <p:spPr/>
        <p:txBody>
          <a:bodyPr/>
          <a:lstStyle/>
          <a:p>
            <a:pPr>
              <a:defRPr/>
            </a:pPr>
            <a:r>
              <a:rPr lang="en-US" altLang="zh-TW"/>
              <a:t>NLP &amp; TM, Spring 2025</a:t>
            </a:r>
            <a:endParaRPr lang="en-US"/>
          </a:p>
        </p:txBody>
      </p:sp>
      <p:sp>
        <p:nvSpPr>
          <p:cNvPr id="3" name="頁尾版面配置區 2">
            <a:extLst>
              <a:ext uri="{FF2B5EF4-FFF2-40B4-BE49-F238E27FC236}">
                <a16:creationId xmlns:a16="http://schemas.microsoft.com/office/drawing/2014/main" id="{F47FCA67-B324-408F-A709-9AA61431E8F9}"/>
              </a:ext>
            </a:extLst>
          </p:cNvPr>
          <p:cNvSpPr>
            <a:spLocks noGrp="1"/>
          </p:cNvSpPr>
          <p:nvPr>
            <p:ph type="ftr" sz="quarter" idx="11"/>
          </p:nvPr>
        </p:nvSpPr>
        <p:spPr/>
        <p:txBody>
          <a:bodyPr/>
          <a:lstStyle/>
          <a:p>
            <a:pPr>
              <a:defRPr/>
            </a:pPr>
            <a:r>
              <a:rPr lang="en-US"/>
              <a:t>NTUT CSIE</a:t>
            </a:r>
          </a:p>
        </p:txBody>
      </p:sp>
      <p:sp>
        <p:nvSpPr>
          <p:cNvPr id="4" name="投影片編號版面配置區 3">
            <a:extLst>
              <a:ext uri="{FF2B5EF4-FFF2-40B4-BE49-F238E27FC236}">
                <a16:creationId xmlns:a16="http://schemas.microsoft.com/office/drawing/2014/main" id="{65C8ADB1-2780-414F-88C4-AD4EA098AD03}"/>
              </a:ext>
            </a:extLst>
          </p:cNvPr>
          <p:cNvSpPr>
            <a:spLocks noGrp="1"/>
          </p:cNvSpPr>
          <p:nvPr>
            <p:ph type="sldNum" sz="quarter" idx="12"/>
          </p:nvPr>
        </p:nvSpPr>
        <p:spPr/>
        <p:txBody>
          <a:bodyPr/>
          <a:lstStyle/>
          <a:p>
            <a:fld id="{10F35DC5-7E65-8247-99AB-4E984F8A921E}" type="slidenum">
              <a:rPr lang="en-US" smtClean="0"/>
              <a:pPr/>
              <a:t>9</a:t>
            </a:fld>
            <a:endParaRPr lang="en-US"/>
          </a:p>
        </p:txBody>
      </p:sp>
    </p:spTree>
    <p:extLst>
      <p:ext uri="{BB962C8B-B14F-4D97-AF65-F5344CB8AC3E}">
        <p14:creationId xmlns:p14="http://schemas.microsoft.com/office/powerpoint/2010/main" val="25000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78AC3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22401</TotalTime>
  <Words>2250</Words>
  <Application>Microsoft Office PowerPoint</Application>
  <PresentationFormat>如螢幕大小 (16:9)</PresentationFormat>
  <Paragraphs>397</Paragraphs>
  <Slides>56</Slides>
  <Notes>24</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56</vt:i4>
      </vt:variant>
    </vt:vector>
  </HeadingPairs>
  <TitlesOfParts>
    <vt:vector size="69" baseType="lpstr">
      <vt:lpstr>Bradley Hand</vt:lpstr>
      <vt:lpstr>CMR10</vt:lpstr>
      <vt:lpstr>Courier</vt:lpstr>
      <vt:lpstr>NimbusRomNo9L</vt:lpstr>
      <vt:lpstr>Arial</vt:lpstr>
      <vt:lpstr>Calibri</vt:lpstr>
      <vt:lpstr>Calibri Light</vt:lpstr>
      <vt:lpstr>Lucida Sans</vt:lpstr>
      <vt:lpstr>Tahoma</vt:lpstr>
      <vt:lpstr>Times</vt:lpstr>
      <vt:lpstr>Times New Roman</vt:lpstr>
      <vt:lpstr>Retrospect</vt:lpstr>
      <vt:lpstr>NLP-jurafsky</vt:lpstr>
      <vt:lpstr>Transformers</vt:lpstr>
      <vt:lpstr>Reference</vt:lpstr>
      <vt:lpstr>Outline</vt:lpstr>
      <vt:lpstr>Transformers</vt:lpstr>
      <vt:lpstr>LLMs are built out of transformers</vt:lpstr>
      <vt:lpstr>A very approximate timeline</vt:lpstr>
      <vt:lpstr>Transformers</vt:lpstr>
      <vt:lpstr>Instead of starting with the big picture</vt:lpstr>
      <vt:lpstr>Problem with static embeddings (word2vec)</vt:lpstr>
      <vt:lpstr>Contextual Embeddings</vt:lpstr>
      <vt:lpstr>Contextual Embeddings</vt:lpstr>
      <vt:lpstr>Intuition of attention</vt:lpstr>
      <vt:lpstr>Intuition of attention: </vt:lpstr>
      <vt:lpstr>Attention definition</vt:lpstr>
      <vt:lpstr>Attention is left-to-right</vt:lpstr>
      <vt:lpstr>Simplified version of attention: a sum of prior words weighted by their similarity with the current word</vt:lpstr>
      <vt:lpstr>Intuition of attention: </vt:lpstr>
      <vt:lpstr>An Actual Attention Head: slightly more complicated</vt:lpstr>
      <vt:lpstr>Attention intuition</vt:lpstr>
      <vt:lpstr>Intuition of attention: </vt:lpstr>
      <vt:lpstr>An Actual Attention Head: slightly more complicated</vt:lpstr>
      <vt:lpstr>An Actual Attention Head: slightly more complicated</vt:lpstr>
      <vt:lpstr>Final equations for one attention head</vt:lpstr>
      <vt:lpstr>Calculating the value of a3</vt:lpstr>
      <vt:lpstr>Actual Attention: slightly more complicated</vt:lpstr>
      <vt:lpstr>Multi-head attention</vt:lpstr>
      <vt:lpstr>Summary</vt:lpstr>
      <vt:lpstr>Transformers</vt:lpstr>
      <vt:lpstr>Reminder: transformer language model</vt:lpstr>
      <vt:lpstr>The residual stream: each token gets passed up and modified</vt:lpstr>
      <vt:lpstr>We'll need nonlinearities, so a feedforward layer</vt:lpstr>
      <vt:lpstr>Layer norm: the vector xi is normalized twice</vt:lpstr>
      <vt:lpstr>Layer Norm</vt:lpstr>
      <vt:lpstr>Putting together a single transformer block</vt:lpstr>
      <vt:lpstr>A transformer is a stack of these blocks so all the vectors are of the same dimensionality d</vt:lpstr>
      <vt:lpstr>Residual streams and attention</vt:lpstr>
      <vt:lpstr>Transformers</vt:lpstr>
      <vt:lpstr>Parallelizing computation using X</vt:lpstr>
      <vt:lpstr>QKT</vt:lpstr>
      <vt:lpstr>Parallelizing attention</vt:lpstr>
      <vt:lpstr>Masking out the future</vt:lpstr>
      <vt:lpstr>Masking out the future</vt:lpstr>
      <vt:lpstr>Another point: Attention is quadratic in length</vt:lpstr>
      <vt:lpstr>Attention again</vt:lpstr>
      <vt:lpstr>Parallelizing Multi-head Attention</vt:lpstr>
      <vt:lpstr>Parallelizing Multi-head Attention</vt:lpstr>
      <vt:lpstr>Transformers</vt:lpstr>
      <vt:lpstr>Token and Position Embeddings</vt:lpstr>
      <vt:lpstr>Token Embeddings</vt:lpstr>
      <vt:lpstr>Position Embeddings</vt:lpstr>
      <vt:lpstr>Each x is just the sum of word and position embeddings</vt:lpstr>
      <vt:lpstr>Language modeling head</vt:lpstr>
      <vt:lpstr>Language modeling head</vt:lpstr>
      <vt:lpstr>Language modeling head</vt:lpstr>
      <vt:lpstr>The final transformer model</vt:lpstr>
      <vt:lpstr>Thanks for Your Attention!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Chris Wang</cp:lastModifiedBy>
  <cp:revision>211</cp:revision>
  <cp:lastPrinted>2024-01-22T06:52:09Z</cp:lastPrinted>
  <dcterms:created xsi:type="dcterms:W3CDTF">2010-04-19T15:31:24Z</dcterms:created>
  <dcterms:modified xsi:type="dcterms:W3CDTF">2025-04-14T08:37:38Z</dcterms:modified>
</cp:coreProperties>
</file>