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5" r:id="rId1"/>
  </p:sldMasterIdLst>
  <p:notesMasterIdLst>
    <p:notesMasterId r:id="rId81"/>
  </p:notesMasterIdLst>
  <p:handoutMasterIdLst>
    <p:handoutMasterId r:id="rId82"/>
  </p:handoutMasterIdLst>
  <p:sldIdLst>
    <p:sldId id="1924" r:id="rId2"/>
    <p:sldId id="1927" r:id="rId3"/>
    <p:sldId id="1925" r:id="rId4"/>
    <p:sldId id="1834" r:id="rId5"/>
    <p:sldId id="367" r:id="rId6"/>
    <p:sldId id="368" r:id="rId7"/>
    <p:sldId id="1854" r:id="rId8"/>
    <p:sldId id="370" r:id="rId9"/>
    <p:sldId id="1855" r:id="rId10"/>
    <p:sldId id="1857" r:id="rId11"/>
    <p:sldId id="1858" r:id="rId12"/>
    <p:sldId id="1859" r:id="rId13"/>
    <p:sldId id="1860" r:id="rId14"/>
    <p:sldId id="1863" r:id="rId15"/>
    <p:sldId id="371" r:id="rId16"/>
    <p:sldId id="1865" r:id="rId17"/>
    <p:sldId id="1868" r:id="rId18"/>
    <p:sldId id="1869" r:id="rId19"/>
    <p:sldId id="1871" r:id="rId20"/>
    <p:sldId id="1913" r:id="rId21"/>
    <p:sldId id="1915" r:id="rId22"/>
    <p:sldId id="1874" r:id="rId23"/>
    <p:sldId id="1875" r:id="rId24"/>
    <p:sldId id="1876" r:id="rId25"/>
    <p:sldId id="1877" r:id="rId26"/>
    <p:sldId id="1916" r:id="rId27"/>
    <p:sldId id="1878" r:id="rId28"/>
    <p:sldId id="1867" r:id="rId29"/>
    <p:sldId id="1880" r:id="rId30"/>
    <p:sldId id="388" r:id="rId31"/>
    <p:sldId id="399" r:id="rId32"/>
    <p:sldId id="1882" r:id="rId33"/>
    <p:sldId id="386" r:id="rId34"/>
    <p:sldId id="1883" r:id="rId35"/>
    <p:sldId id="1918" r:id="rId36"/>
    <p:sldId id="1920" r:id="rId37"/>
    <p:sldId id="1885" r:id="rId38"/>
    <p:sldId id="406" r:id="rId39"/>
    <p:sldId id="1886" r:id="rId40"/>
    <p:sldId id="1891" r:id="rId41"/>
    <p:sldId id="1892" r:id="rId42"/>
    <p:sldId id="1887" r:id="rId43"/>
    <p:sldId id="1837" r:id="rId44"/>
    <p:sldId id="1838" r:id="rId45"/>
    <p:sldId id="1839" r:id="rId46"/>
    <p:sldId id="1840" r:id="rId47"/>
    <p:sldId id="1921" r:id="rId48"/>
    <p:sldId id="1845" r:id="rId49"/>
    <p:sldId id="1779" r:id="rId50"/>
    <p:sldId id="1841" r:id="rId51"/>
    <p:sldId id="1846" r:id="rId52"/>
    <p:sldId id="1911" r:id="rId53"/>
    <p:sldId id="1847" r:id="rId54"/>
    <p:sldId id="1912" r:id="rId55"/>
    <p:sldId id="1889" r:id="rId56"/>
    <p:sldId id="414" r:id="rId57"/>
    <p:sldId id="396" r:id="rId58"/>
    <p:sldId id="397" r:id="rId59"/>
    <p:sldId id="886" r:id="rId60"/>
    <p:sldId id="1896" r:id="rId61"/>
    <p:sldId id="1897" r:id="rId62"/>
    <p:sldId id="1893" r:id="rId63"/>
    <p:sldId id="415" r:id="rId64"/>
    <p:sldId id="1899" r:id="rId65"/>
    <p:sldId id="418" r:id="rId66"/>
    <p:sldId id="1900" r:id="rId67"/>
    <p:sldId id="1901" r:id="rId68"/>
    <p:sldId id="420" r:id="rId69"/>
    <p:sldId id="1905" r:id="rId70"/>
    <p:sldId id="1902" r:id="rId71"/>
    <p:sldId id="422" r:id="rId72"/>
    <p:sldId id="421" r:id="rId73"/>
    <p:sldId id="1906" r:id="rId74"/>
    <p:sldId id="424" r:id="rId75"/>
    <p:sldId id="1908" r:id="rId76"/>
    <p:sldId id="423" r:id="rId77"/>
    <p:sldId id="1923" r:id="rId78"/>
    <p:sldId id="1778" r:id="rId79"/>
    <p:sldId id="1926" r:id="rId80"/>
  </p:sldIdLst>
  <p:sldSz cx="9144000" cy="5143500" type="screen16x9"/>
  <p:notesSz cx="7315200" cy="9601200"/>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627152"/>
    <a:srgbClr val="0000FF"/>
    <a:srgbClr val="FF0066"/>
    <a:srgbClr val="008000"/>
    <a:srgbClr val="D60093"/>
    <a:srgbClr val="33CC33"/>
    <a:srgbClr val="FF0000"/>
    <a:srgbClr val="CC0066"/>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13" autoAdjust="0"/>
    <p:restoredTop sz="75374" autoAdjust="0"/>
  </p:normalViewPr>
  <p:slideViewPr>
    <p:cSldViewPr>
      <p:cViewPr varScale="1">
        <p:scale>
          <a:sx n="68" d="100"/>
          <a:sy n="68" d="100"/>
        </p:scale>
        <p:origin x="1060" y="60"/>
      </p:cViewPr>
      <p:guideLst>
        <p:guide orient="horz" pos="1620"/>
        <p:guide pos="2880"/>
      </p:guideLst>
    </p:cSldViewPr>
  </p:slideViewPr>
  <p:notesTextViewPr>
    <p:cViewPr>
      <p:scale>
        <a:sx n="140" d="100"/>
        <a:sy n="140" d="100"/>
      </p:scale>
      <p:origin x="0" y="0"/>
    </p:cViewPr>
  </p:notesTextViewPr>
  <p:sorterViewPr>
    <p:cViewPr>
      <p:scale>
        <a:sx n="51" d="100"/>
        <a:sy n="51" d="100"/>
      </p:scale>
      <p:origin x="0" y="3768"/>
    </p:cViewPr>
  </p:sorterViewPr>
  <p:notesViewPr>
    <p:cSldViewPr>
      <p:cViewPr varScale="1">
        <p:scale>
          <a:sx n="53" d="100"/>
          <a:sy n="53" d="100"/>
        </p:scale>
        <p:origin x="-1836" y="-84"/>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79425"/>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sz="quarter" idx="1"/>
          </p:nvPr>
        </p:nvSpPr>
        <p:spPr>
          <a:xfrm>
            <a:off x="4143375" y="1"/>
            <a:ext cx="3170238" cy="479425"/>
          </a:xfrm>
          <a:prstGeom prst="rect">
            <a:avLst/>
          </a:prstGeom>
        </p:spPr>
        <p:txBody>
          <a:bodyPr vert="horz" lIns="91430" tIns="45715" rIns="91430" bIns="45715" rtlCol="0"/>
          <a:lstStyle>
            <a:lvl1pPr algn="r">
              <a:defRPr sz="1200"/>
            </a:lvl1pPr>
          </a:lstStyle>
          <a:p>
            <a:fld id="{D3E28C4F-4FE9-4D22-93D8-487A4D01D983}" type="datetimeFigureOut">
              <a:rPr lang="en-US" smtClean="0"/>
              <a:pPr/>
              <a:t>3/11/2024</a:t>
            </a:fld>
            <a:endParaRPr lang="en-US"/>
          </a:p>
        </p:txBody>
      </p:sp>
      <p:sp>
        <p:nvSpPr>
          <p:cNvPr id="4" name="Footer Placeholder 3"/>
          <p:cNvSpPr>
            <a:spLocks noGrp="1"/>
          </p:cNvSpPr>
          <p:nvPr>
            <p:ph type="ftr" sz="quarter" idx="2"/>
          </p:nvPr>
        </p:nvSpPr>
        <p:spPr>
          <a:xfrm>
            <a:off x="1" y="9120189"/>
            <a:ext cx="3170238" cy="479425"/>
          </a:xfrm>
          <a:prstGeom prst="rect">
            <a:avLst/>
          </a:prstGeom>
        </p:spPr>
        <p:txBody>
          <a:bodyPr vert="horz" lIns="91430" tIns="45715" rIns="91430"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9"/>
            <a:ext cx="3170238" cy="479425"/>
          </a:xfrm>
          <a:prstGeom prst="rect">
            <a:avLst/>
          </a:prstGeom>
        </p:spPr>
        <p:txBody>
          <a:bodyPr vert="horz" lIns="91430" tIns="45715" rIns="91430" bIns="45715" rtlCol="0" anchor="b"/>
          <a:lstStyle>
            <a:lvl1pPr algn="r">
              <a:defRPr sz="1200"/>
            </a:lvl1pPr>
          </a:lstStyle>
          <a:p>
            <a:fld id="{BD5F390F-F66B-4732-9C46-6C80D0575FA0}" type="slidenum">
              <a:rPr lang="en-US" smtClean="0"/>
              <a:pPr/>
              <a:t>‹#›</a:t>
            </a:fld>
            <a:endParaRPr lang="en-US"/>
          </a:p>
        </p:txBody>
      </p:sp>
    </p:spTree>
    <p:extLst>
      <p:ext uri="{BB962C8B-B14F-4D97-AF65-F5344CB8AC3E}">
        <p14:creationId xmlns:p14="http://schemas.microsoft.com/office/powerpoint/2010/main" val="706496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1" tIns="48326" rIns="96651" bIns="48326" rtlCol="0"/>
          <a:lstStyle>
            <a:lvl1pPr algn="l">
              <a:defRPr sz="1300"/>
            </a:lvl1pPr>
          </a:lstStyle>
          <a:p>
            <a:endParaRPr lang="en-US"/>
          </a:p>
        </p:txBody>
      </p:sp>
      <p:sp>
        <p:nvSpPr>
          <p:cNvPr id="3" name="Date Placeholder 2"/>
          <p:cNvSpPr>
            <a:spLocks noGrp="1"/>
          </p:cNvSpPr>
          <p:nvPr>
            <p:ph type="dt" idx="1"/>
          </p:nvPr>
        </p:nvSpPr>
        <p:spPr>
          <a:xfrm>
            <a:off x="4143587" y="1"/>
            <a:ext cx="3169920" cy="480060"/>
          </a:xfrm>
          <a:prstGeom prst="rect">
            <a:avLst/>
          </a:prstGeom>
        </p:spPr>
        <p:txBody>
          <a:bodyPr vert="horz" lIns="96651" tIns="48326" rIns="96651" bIns="48326" rtlCol="0"/>
          <a:lstStyle>
            <a:lvl1pPr algn="r">
              <a:defRPr sz="1300"/>
            </a:lvl1pPr>
          </a:lstStyle>
          <a:p>
            <a:fld id="{EE18CB36-612C-4E4A-AC83-E89476AEC2BF}" type="datetimeFigureOut">
              <a:rPr lang="en-US" smtClean="0"/>
              <a:pPr/>
              <a:t>3/11/2024</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51" tIns="48326" rIns="96651" bIns="48326"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1" tIns="48326" rIns="96651" bIns="483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6651" tIns="48326" rIns="96651" bIns="48326"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0060"/>
          </a:xfrm>
          <a:prstGeom prst="rect">
            <a:avLst/>
          </a:prstGeom>
        </p:spPr>
        <p:txBody>
          <a:bodyPr vert="horz" lIns="96651" tIns="48326" rIns="96651" bIns="48326" rtlCol="0" anchor="b"/>
          <a:lstStyle>
            <a:lvl1pPr algn="r">
              <a:defRPr sz="1300"/>
            </a:lvl1pPr>
          </a:lstStyle>
          <a:p>
            <a:fld id="{EE707532-839C-41A2-9E71-D5288AEAE66A}" type="slidenum">
              <a:rPr lang="en-US" smtClean="0"/>
              <a:pPr/>
              <a:t>‹#›</a:t>
            </a:fld>
            <a:endParaRPr lang="en-US"/>
          </a:p>
        </p:txBody>
      </p:sp>
    </p:spTree>
    <p:extLst>
      <p:ext uri="{BB962C8B-B14F-4D97-AF65-F5344CB8AC3E}">
        <p14:creationId xmlns:p14="http://schemas.microsoft.com/office/powerpoint/2010/main" val="2786649714"/>
      </p:ext>
    </p:extLst>
  </p:cSld>
  <p:clrMap bg1="lt1" tx1="dk1" bg2="lt2" tx2="dk2" accent1="accent1" accent2="accent2" accent3="accent3" accent4="accent4" accent5="accent5" accent6="accent6" hlink="hlink" folHlink="folHlink"/>
  <p:notesStyle>
    <a:lvl1pPr marL="0" algn="l" defTabSz="685783" rtl="0" eaLnBrk="1" latinLnBrk="0" hangingPunct="1">
      <a:defRPr sz="900" kern="1200">
        <a:solidFill>
          <a:schemeClr val="tx1"/>
        </a:solidFill>
        <a:latin typeface="+mn-lt"/>
        <a:ea typeface="+mn-ea"/>
        <a:cs typeface="+mn-cs"/>
      </a:defRPr>
    </a:lvl1pPr>
    <a:lvl2pPr marL="342892" algn="l" defTabSz="685783" rtl="0" eaLnBrk="1" latinLnBrk="0" hangingPunct="1">
      <a:defRPr sz="900" kern="1200">
        <a:solidFill>
          <a:schemeClr val="tx1"/>
        </a:solidFill>
        <a:latin typeface="+mn-lt"/>
        <a:ea typeface="+mn-ea"/>
        <a:cs typeface="+mn-cs"/>
      </a:defRPr>
    </a:lvl2pPr>
    <a:lvl3pPr marL="685783" algn="l" defTabSz="685783" rtl="0" eaLnBrk="1" latinLnBrk="0" hangingPunct="1">
      <a:defRPr sz="900" kern="1200">
        <a:solidFill>
          <a:schemeClr val="tx1"/>
        </a:solidFill>
        <a:latin typeface="+mn-lt"/>
        <a:ea typeface="+mn-ea"/>
        <a:cs typeface="+mn-cs"/>
      </a:defRPr>
    </a:lvl3pPr>
    <a:lvl4pPr marL="1028675" algn="l" defTabSz="685783" rtl="0" eaLnBrk="1" latinLnBrk="0" hangingPunct="1">
      <a:defRPr sz="900" kern="1200">
        <a:solidFill>
          <a:schemeClr val="tx1"/>
        </a:solidFill>
        <a:latin typeface="+mn-lt"/>
        <a:ea typeface="+mn-ea"/>
        <a:cs typeface="+mn-cs"/>
      </a:defRPr>
    </a:lvl4pPr>
    <a:lvl5pPr marL="1371566" algn="l" defTabSz="685783" rtl="0" eaLnBrk="1" latinLnBrk="0" hangingPunct="1">
      <a:defRPr sz="900" kern="1200">
        <a:solidFill>
          <a:schemeClr val="tx1"/>
        </a:solidFill>
        <a:latin typeface="+mn-lt"/>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baseline="0" dirty="0"/>
              <a:t>Here we introduce the individual computing unit that makes up neural networks.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07532-839C-41A2-9E71-D5288AEAE6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2375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 power of neural networks comes from combining these units into larger networks.  One of the most clever demonstrations of the need for multi-layer networks was the early proof by Minsky and </a:t>
            </a:r>
            <a:r>
              <a:rPr lang="en-US" sz="1200" kern="1200" dirty="0" err="1">
                <a:solidFill>
                  <a:schemeClr val="tx1"/>
                </a:solidFill>
                <a:effectLst/>
                <a:latin typeface="+mn-lt"/>
                <a:ea typeface="+mn-ea"/>
                <a:cs typeface="+mn-cs"/>
              </a:rPr>
              <a:t>Papert</a:t>
            </a:r>
            <a:r>
              <a:rPr lang="en-US" sz="1200" kern="1200" dirty="0">
                <a:solidFill>
                  <a:schemeClr val="tx1"/>
                </a:solidFill>
                <a:effectLst/>
                <a:latin typeface="+mn-lt"/>
                <a:ea typeface="+mn-ea"/>
                <a:cs typeface="+mn-cs"/>
              </a:rPr>
              <a:t> (1969) that a single neural unit cannot compute some very simple functions of its input. </a:t>
            </a:r>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07532-839C-41A2-9E71-D5288AEAE6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6995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Consider the task of computing elementary logical functions of two inputs, like AND, OR, and XOR. As a reminder, here are the truth tables for those functions: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17</a:t>
            </a:fld>
            <a:endParaRPr lang="en-US"/>
          </a:p>
        </p:txBody>
      </p:sp>
    </p:spTree>
    <p:extLst>
      <p:ext uri="{BB962C8B-B14F-4D97-AF65-F5344CB8AC3E}">
        <p14:creationId xmlns:p14="http://schemas.microsoft.com/office/powerpoint/2010/main" val="2559941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example was first shown for the </a:t>
            </a:r>
            <a:r>
              <a:rPr lang="en-US" sz="1200" b="0" kern="1200" dirty="0">
                <a:solidFill>
                  <a:schemeClr val="tx1"/>
                </a:solidFill>
                <a:effectLst/>
                <a:latin typeface="+mn-lt"/>
                <a:ea typeface="+mn-ea"/>
                <a:cs typeface="+mn-cs"/>
              </a:rPr>
              <a:t>perceptron</a:t>
            </a:r>
            <a:r>
              <a:rPr lang="en-US" sz="1200" kern="1200" dirty="0">
                <a:solidFill>
                  <a:schemeClr val="tx1"/>
                </a:solidFill>
                <a:effectLst/>
                <a:latin typeface="+mn-lt"/>
                <a:ea typeface="+mn-ea"/>
                <a:cs typeface="+mn-cs"/>
              </a:rPr>
              <a:t>, which is a very simple neural unit that has a binary output and does </a:t>
            </a:r>
            <a:r>
              <a:rPr lang="en-US" sz="1200" b="0" kern="1200" dirty="0">
                <a:solidFill>
                  <a:schemeClr val="tx1"/>
                </a:solidFill>
                <a:effectLst/>
                <a:latin typeface="+mn-lt"/>
                <a:ea typeface="+mn-ea"/>
                <a:cs typeface="+mn-cs"/>
              </a:rPr>
              <a:t>not </a:t>
            </a:r>
            <a:r>
              <a:rPr lang="en-US" sz="1200" kern="1200" dirty="0">
                <a:solidFill>
                  <a:schemeClr val="tx1"/>
                </a:solidFill>
                <a:effectLst/>
                <a:latin typeface="+mn-lt"/>
                <a:ea typeface="+mn-ea"/>
                <a:cs typeface="+mn-cs"/>
              </a:rPr>
              <a:t>have a non-linear activation function.  The output </a:t>
            </a:r>
            <a:r>
              <a:rPr lang="en-US" sz="1200" i="1" kern="1200" dirty="0">
                <a:solidFill>
                  <a:schemeClr val="tx1"/>
                </a:solidFill>
                <a:effectLst/>
                <a:latin typeface="+mn-lt"/>
                <a:ea typeface="+mn-ea"/>
                <a:cs typeface="+mn-cs"/>
              </a:rPr>
              <a:t>y </a:t>
            </a:r>
            <a:r>
              <a:rPr lang="en-US" sz="1200" kern="1200" dirty="0">
                <a:solidFill>
                  <a:schemeClr val="tx1"/>
                </a:solidFill>
                <a:effectLst/>
                <a:latin typeface="+mn-lt"/>
                <a:ea typeface="+mn-ea"/>
                <a:cs typeface="+mn-cs"/>
              </a:rPr>
              <a:t>of a perceptron is 0 or 1, and is computed as follows (using the same weight </a:t>
            </a:r>
            <a:endParaRPr lang="en-US" dirty="0"/>
          </a:p>
          <a:p>
            <a:r>
              <a:rPr lang="en-US" sz="1200" i="1"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 input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and bias </a:t>
            </a:r>
            <a:r>
              <a:rPr lang="en-US" sz="1200" i="1" kern="1200" dirty="0">
                <a:solidFill>
                  <a:schemeClr val="tx1"/>
                </a:solidFill>
                <a:effectLst/>
                <a:latin typeface="+mn-lt"/>
                <a:ea typeface="+mn-ea"/>
                <a:cs typeface="+mn-cs"/>
              </a:rPr>
              <a:t>b </a:t>
            </a:r>
            <a:r>
              <a:rPr lang="en-US" sz="1200" i="0" kern="1200" dirty="0">
                <a:solidFill>
                  <a:schemeClr val="tx1"/>
                </a:solidFill>
                <a:effectLst/>
                <a:latin typeface="+mn-lt"/>
                <a:ea typeface="+mn-ea"/>
                <a:cs typeface="+mn-cs"/>
              </a:rPr>
              <a:t>we've seen already</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18</a:t>
            </a:fld>
            <a:endParaRPr lang="en-US"/>
          </a:p>
        </p:txBody>
      </p:sp>
    </p:spTree>
    <p:extLst>
      <p:ext uri="{BB962C8B-B14F-4D97-AF65-F5344CB8AC3E}">
        <p14:creationId xmlns:p14="http://schemas.microsoft.com/office/powerpoint/2010/main" val="2454164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very easy to build a perceptron that can compute the logical AND and OR functions of its binary inputs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Here's an example of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logical AND, showing weights </a:t>
            </a:r>
            <a:r>
              <a:rPr lang="en-US" sz="1200" i="1"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1 = 1 and </a:t>
            </a:r>
            <a:r>
              <a:rPr lang="en-US" sz="1200" i="1"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2 = 1 and bias weight </a:t>
            </a:r>
            <a:r>
              <a:rPr lang="en-US" sz="1200" i="1" kern="12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 −1 and logical OR, showing weights </a:t>
            </a:r>
            <a:r>
              <a:rPr lang="en-US" sz="1200" i="1"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1 = 1 and </a:t>
            </a:r>
            <a:r>
              <a:rPr lang="en-US" sz="1200" i="1"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2 = 1 and bias weight </a:t>
            </a:r>
            <a:r>
              <a:rPr lang="en-US" sz="1200" i="1" kern="12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 0. These weights/biases are just one from an infinite number of possible sets of weights and biases that would implement the functions.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19</a:t>
            </a:fld>
            <a:endParaRPr lang="en-US"/>
          </a:p>
        </p:txBody>
      </p:sp>
    </p:spTree>
    <p:extLst>
      <p:ext uri="{BB962C8B-B14F-4D97-AF65-F5344CB8AC3E}">
        <p14:creationId xmlns:p14="http://schemas.microsoft.com/office/powerpoint/2010/main" val="2986662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see what happens with values 1 and 0:</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20</a:t>
            </a:fld>
            <a:endParaRPr lang="en-US"/>
          </a:p>
        </p:txBody>
      </p:sp>
    </p:spTree>
    <p:extLst>
      <p:ext uri="{BB962C8B-B14F-4D97-AF65-F5344CB8AC3E}">
        <p14:creationId xmlns:p14="http://schemas.microsoft.com/office/powerpoint/2010/main" val="2757729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about OR?  Let's see 0 and 1?</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21</a:t>
            </a:fld>
            <a:endParaRPr lang="en-US"/>
          </a:p>
        </p:txBody>
      </p:sp>
    </p:spTree>
    <p:extLst>
      <p:ext uri="{BB962C8B-B14F-4D97-AF65-F5344CB8AC3E}">
        <p14:creationId xmlns:p14="http://schemas.microsoft.com/office/powerpoint/2010/main" val="797015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Why? Crucially, the perceptron is a </a:t>
            </a:r>
            <a:r>
              <a:rPr lang="en-US" sz="1200" b="1" kern="1200" dirty="0">
                <a:solidFill>
                  <a:schemeClr val="tx1"/>
                </a:solidFill>
                <a:effectLst/>
                <a:latin typeface="+mn-lt"/>
                <a:ea typeface="+mn-ea"/>
                <a:cs typeface="+mn-cs"/>
              </a:rPr>
              <a:t>linear</a:t>
            </a:r>
            <a:r>
              <a:rPr lang="en-US" sz="1200" kern="1200" dirty="0">
                <a:solidFill>
                  <a:schemeClr val="tx1"/>
                </a:solidFill>
                <a:effectLst/>
                <a:latin typeface="+mn-lt"/>
                <a:ea typeface="+mn-ea"/>
                <a:cs typeface="+mn-cs"/>
              </a:rPr>
              <a:t> classifier. For a two-dimensional input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1 and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2, the perception equation, </a:t>
            </a:r>
            <a:r>
              <a:rPr lang="en-US" sz="1200" i="1"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1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1 + </a:t>
            </a:r>
            <a:r>
              <a:rPr lang="en-US" sz="1200" i="1"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2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2 + </a:t>
            </a:r>
            <a:r>
              <a:rPr lang="en-US" sz="1200" i="1" kern="12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 0 is the equation of a line. (We can see this by putting it in the standard linear format: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2 = (−</a:t>
            </a:r>
            <a:r>
              <a:rPr lang="en-US" sz="1200" i="1"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1/</a:t>
            </a:r>
            <a:r>
              <a:rPr lang="en-US" sz="1200" i="1"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2)</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1 + (−</a:t>
            </a:r>
            <a:r>
              <a:rPr lang="en-US" sz="1200" i="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2).)</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line acts as a decision boundary in two-dimensional space in which the output 0 is assigned to all inputs lying on one side of the line, and the output 1 to all input points lying on the other side of the 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we had more than 2 inputs, the decision boundary becomes a hyperplane instead of a line, but the idea is the same, separating the space into two categories.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23</a:t>
            </a:fld>
            <a:endParaRPr lang="en-US"/>
          </a:p>
        </p:txBody>
      </p:sp>
    </p:spTree>
    <p:extLst>
      <p:ext uri="{BB962C8B-B14F-4D97-AF65-F5344CB8AC3E}">
        <p14:creationId xmlns:p14="http://schemas.microsoft.com/office/powerpoint/2010/main" val="3866949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figures shows the possible logical inputs (00, 01, 10, and 11) and the line drawn by one possible set of parameters for an AND and an OR classifier. Notice that there is simply no way to draw a line that separates the positive cases of XOR (01 and 10) from the negative cases (00 and 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say that XOR is not </a:t>
            </a:r>
            <a:r>
              <a:rPr lang="en-US" sz="1200" b="1" kern="1200" dirty="0">
                <a:solidFill>
                  <a:schemeClr val="tx1"/>
                </a:solidFill>
                <a:effectLst/>
                <a:latin typeface="+mn-lt"/>
                <a:ea typeface="+mn-ea"/>
                <a:cs typeface="+mn-cs"/>
              </a:rPr>
              <a:t>a linearly separable</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function. Of course we could draw a boundary with a curve, or some other function, but not a single line.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24</a:t>
            </a:fld>
            <a:endParaRPr lang="en-US"/>
          </a:p>
        </p:txBody>
      </p:sp>
    </p:spTree>
    <p:extLst>
      <p:ext uri="{BB962C8B-B14F-4D97-AF65-F5344CB8AC3E}">
        <p14:creationId xmlns:p14="http://schemas.microsoft.com/office/powerpoint/2010/main" val="387950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see an example of how to compute XOR using two layers of </a:t>
            </a:r>
            <a:r>
              <a:rPr lang="en-US" sz="120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-based units.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middle layer (called </a:t>
            </a:r>
            <a:r>
              <a:rPr lang="en-US" sz="1200" i="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 has two units, and the output layer (called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 has one unit.  These weights and biases will computes XOR.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Consider input x = [0, 0] ]. If we multiply each input value by the appropriate weight, sum, and then add the bias </a:t>
            </a:r>
            <a:r>
              <a:rPr lang="en-US" sz="1200" i="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DO THIS ON SLIDE  we get the vector [0 -1]  apply the </a:t>
            </a:r>
            <a:r>
              <a:rPr lang="en-US" sz="120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 and we get [0 0], and the final value is 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25</a:t>
            </a:fld>
            <a:endParaRPr lang="en-US"/>
          </a:p>
        </p:txBody>
      </p:sp>
    </p:spTree>
    <p:extLst>
      <p:ext uri="{BB962C8B-B14F-4D97-AF65-F5344CB8AC3E}">
        <p14:creationId xmlns:p14="http://schemas.microsoft.com/office/powerpoint/2010/main" val="3324942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recommend you pause the video and work through the computation of the remaining 3 possible input pairs to see that the resulting </a:t>
            </a:r>
            <a:r>
              <a:rPr lang="en-US" sz="1200" i="1" kern="1200" dirty="0">
                <a:solidFill>
                  <a:schemeClr val="tx1"/>
                </a:solidFill>
                <a:effectLst/>
                <a:latin typeface="+mn-lt"/>
                <a:ea typeface="+mn-ea"/>
                <a:cs typeface="+mn-cs"/>
              </a:rPr>
              <a:t>y </a:t>
            </a:r>
            <a:r>
              <a:rPr lang="en-US" sz="1200" kern="1200" dirty="0">
                <a:solidFill>
                  <a:schemeClr val="tx1"/>
                </a:solidFill>
                <a:effectLst/>
                <a:latin typeface="+mn-lt"/>
                <a:ea typeface="+mn-ea"/>
                <a:cs typeface="+mn-cs"/>
              </a:rPr>
              <a:t>values are 1 for the inputs [0 1] and [1 0] and 0 for [0 0] and [1 1].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26</a:t>
            </a:fld>
            <a:endParaRPr lang="en-US"/>
          </a:p>
        </p:txBody>
      </p:sp>
    </p:spTree>
    <p:extLst>
      <p:ext uri="{BB962C8B-B14F-4D97-AF65-F5344CB8AC3E}">
        <p14:creationId xmlns:p14="http://schemas.microsoft.com/office/powerpoint/2010/main" val="2353222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Neural networks are called neural because their origins lie in the </a:t>
            </a:r>
            <a:r>
              <a:rPr lang="en-US" sz="1200" b="0" kern="1200" dirty="0">
                <a:solidFill>
                  <a:schemeClr val="tx1"/>
                </a:solidFill>
                <a:effectLst/>
                <a:latin typeface="+mn-lt"/>
                <a:ea typeface="+mn-ea"/>
                <a:cs typeface="+mn-cs"/>
              </a:rPr>
              <a:t>McCulloch-Pitts neuron, which was  </a:t>
            </a:r>
            <a:r>
              <a:rPr lang="en-US" sz="1200" kern="1200" dirty="0">
                <a:solidFill>
                  <a:schemeClr val="tx1"/>
                </a:solidFill>
                <a:effectLst/>
                <a:latin typeface="+mn-lt"/>
                <a:ea typeface="+mn-ea"/>
                <a:cs typeface="+mn-cs"/>
              </a:rPr>
              <a:t>a 1943 simplified model of the human neuron as a kind of computing element that could be described in terms of propositional logic. But the modern use in language processing no longer draws on these early biological inspirations and the name neural is really just a kind of historical remnant.</a:t>
            </a:r>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5</a:t>
            </a:fld>
            <a:endParaRPr lang="en-US"/>
          </a:p>
        </p:txBody>
      </p:sp>
    </p:spTree>
    <p:extLst>
      <p:ext uri="{BB962C8B-B14F-4D97-AF65-F5344CB8AC3E}">
        <p14:creationId xmlns:p14="http://schemas.microsoft.com/office/powerpoint/2010/main" val="3418504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also instructive to look at the intermediate results, the outputs of the two hidden nodes </a:t>
            </a:r>
            <a:r>
              <a:rPr lang="en-US" sz="1200" i="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1 and </a:t>
            </a:r>
            <a:r>
              <a:rPr lang="en-US" sz="1200" i="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the values of the </a:t>
            </a:r>
            <a:r>
              <a:rPr lang="en-US" sz="1200" i="1" kern="1200" dirty="0">
                <a:solidFill>
                  <a:schemeClr val="tx1"/>
                </a:solidFill>
                <a:effectLst/>
                <a:latin typeface="+mn-lt"/>
                <a:ea typeface="+mn-ea"/>
                <a:cs typeface="+mn-cs"/>
              </a:rPr>
              <a:t>h </a:t>
            </a:r>
            <a:r>
              <a:rPr lang="en-US" sz="1200" kern="1200" dirty="0">
                <a:solidFill>
                  <a:schemeClr val="tx1"/>
                </a:solidFill>
                <a:effectLst/>
                <a:latin typeface="+mn-lt"/>
                <a:ea typeface="+mn-ea"/>
                <a:cs typeface="+mn-cs"/>
              </a:rPr>
              <a:t>layer for all 4 inputs. Notice that hidden representations of the two input points </a:t>
            </a:r>
            <a:r>
              <a:rPr lang="en-US" sz="1200" i="1" kern="1200" dirty="0">
                <a:solidFill>
                  <a:schemeClr val="tx1"/>
                </a:solidFill>
                <a:effectLst/>
                <a:latin typeface="+mn-lt"/>
                <a:ea typeface="+mn-ea"/>
                <a:cs typeface="+mn-cs"/>
              </a:rPr>
              <a:t>x </a:t>
            </a:r>
            <a:r>
              <a:rPr lang="en-US" sz="1200" kern="1200" dirty="0">
                <a:solidFill>
                  <a:schemeClr val="tx1"/>
                </a:solidFill>
                <a:effectLst/>
                <a:latin typeface="+mn-lt"/>
                <a:ea typeface="+mn-ea"/>
                <a:cs typeface="+mn-cs"/>
              </a:rPr>
              <a:t>= [0 1] and </a:t>
            </a:r>
            <a:r>
              <a:rPr lang="en-US" sz="1200" i="1" kern="1200" dirty="0">
                <a:solidFill>
                  <a:schemeClr val="tx1"/>
                </a:solidFill>
                <a:effectLst/>
                <a:latin typeface="+mn-lt"/>
                <a:ea typeface="+mn-ea"/>
                <a:cs typeface="+mn-cs"/>
              </a:rPr>
              <a:t>x </a:t>
            </a:r>
            <a:r>
              <a:rPr lang="en-US" sz="1200" kern="1200" dirty="0">
                <a:solidFill>
                  <a:schemeClr val="tx1"/>
                </a:solidFill>
                <a:effectLst/>
                <a:latin typeface="+mn-lt"/>
                <a:ea typeface="+mn-ea"/>
                <a:cs typeface="+mn-cs"/>
              </a:rPr>
              <a:t>= [1 0] (the two cases with XOR output = 1) are merged to the single point </a:t>
            </a:r>
            <a:r>
              <a:rPr lang="en-US" sz="1200" i="1" kern="1200" dirty="0">
                <a:solidFill>
                  <a:schemeClr val="tx1"/>
                </a:solidFill>
                <a:effectLst/>
                <a:latin typeface="+mn-lt"/>
                <a:ea typeface="+mn-ea"/>
                <a:cs typeface="+mn-cs"/>
              </a:rPr>
              <a:t>h </a:t>
            </a:r>
            <a:r>
              <a:rPr lang="en-US" sz="1200" kern="1200" dirty="0">
                <a:solidFill>
                  <a:schemeClr val="tx1"/>
                </a:solidFill>
                <a:effectLst/>
                <a:latin typeface="+mn-lt"/>
                <a:ea typeface="+mn-ea"/>
                <a:cs typeface="+mn-cs"/>
              </a:rPr>
              <a:t>= [1 0]. The merger makes it easy to linearly separate the positive and negative cases of XOR. In other words, we can view the hidden layer of the network </a:t>
            </a:r>
            <a:r>
              <a:rPr lang="en-US" sz="1200" b="1" kern="1200" dirty="0">
                <a:solidFill>
                  <a:schemeClr val="tx1"/>
                </a:solidFill>
                <a:effectLst/>
                <a:latin typeface="+mn-lt"/>
                <a:ea typeface="+mn-ea"/>
                <a:cs typeface="+mn-cs"/>
              </a:rPr>
              <a:t>as forming a useful representation </a:t>
            </a:r>
            <a:r>
              <a:rPr lang="en-US" sz="1200" kern="1200" dirty="0">
                <a:solidFill>
                  <a:schemeClr val="tx1"/>
                </a:solidFill>
                <a:effectLst/>
                <a:latin typeface="+mn-lt"/>
                <a:ea typeface="+mn-ea"/>
                <a:cs typeface="+mn-cs"/>
              </a:rPr>
              <a:t>for the input.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example we just stipulated the weights. But for real examples the weights for neural networks are learned automatically using the error backpropagation algorithm we'll turn to. That means the hidden layers will learn to form useful representations. This intuition, that neural networks can automatically learn useful representations of the input, is one of their key advantages,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27</a:t>
            </a:fld>
            <a:endParaRPr lang="en-US"/>
          </a:p>
        </p:txBody>
      </p:sp>
    </p:spTree>
    <p:extLst>
      <p:ext uri="{BB962C8B-B14F-4D97-AF65-F5344CB8AC3E}">
        <p14:creationId xmlns:p14="http://schemas.microsoft.com/office/powerpoint/2010/main" val="2068531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we introduce the simple feedforward network. While NLP uses many more complex kinds of networks (the RNN, the Transformer, attention), the simple feed-forward network is still an important tool, and underlies these more complex kinds of networks.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07532-839C-41A2-9E71-D5288AEAE6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0426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feedforward network is a multilayer network in which the units are connected with no cycles; the outputs from units in each layer are passed to units in the next higher layer, and no outputs are passed back to lower layers.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historical reasons feed-forward </a:t>
            </a:r>
            <a:r>
              <a:rPr lang="en-US" sz="1200" kern="1200" dirty="0" err="1">
                <a:solidFill>
                  <a:schemeClr val="tx1"/>
                </a:solidFill>
                <a:effectLst/>
                <a:latin typeface="+mn-lt"/>
                <a:ea typeface="+mn-ea"/>
                <a:cs typeface="+mn-cs"/>
              </a:rPr>
              <a:t>netowrks</a:t>
            </a:r>
            <a:r>
              <a:rPr lang="en-US" sz="1200" kern="1200" dirty="0">
                <a:solidFill>
                  <a:schemeClr val="tx1"/>
                </a:solidFill>
                <a:effectLst/>
                <a:latin typeface="+mn-lt"/>
                <a:ea typeface="+mn-ea"/>
                <a:cs typeface="+mn-cs"/>
              </a:rPr>
              <a:t> can also be called multi-layer </a:t>
            </a:r>
            <a:r>
              <a:rPr lang="en-US" sz="1200" kern="1200" dirty="0" err="1">
                <a:solidFill>
                  <a:schemeClr val="tx1"/>
                </a:solidFill>
                <a:effectLst/>
                <a:latin typeface="+mn-lt"/>
                <a:ea typeface="+mn-ea"/>
                <a:cs typeface="+mn-cs"/>
              </a:rPr>
              <a:t>perceptrons</a:t>
            </a:r>
            <a:r>
              <a:rPr lang="en-US" sz="1200" kern="1200" dirty="0">
                <a:solidFill>
                  <a:schemeClr val="tx1"/>
                </a:solidFill>
                <a:effectLst/>
                <a:latin typeface="+mn-lt"/>
                <a:ea typeface="+mn-ea"/>
                <a:cs typeface="+mn-cs"/>
              </a:rPr>
              <a:t> or MLPs (although they aren't technically composed of </a:t>
            </a:r>
            <a:r>
              <a:rPr lang="en-US" sz="1200" kern="1200" dirty="0" err="1">
                <a:solidFill>
                  <a:schemeClr val="tx1"/>
                </a:solidFill>
                <a:effectLst/>
                <a:latin typeface="+mn-lt"/>
                <a:ea typeface="+mn-ea"/>
                <a:cs typeface="+mn-cs"/>
              </a:rPr>
              <a:t>perceptrons</a:t>
            </a:r>
            <a:r>
              <a:rPr lang="en-US" sz="1200" kern="1200" dirty="0">
                <a:solidFill>
                  <a:schemeClr val="tx1"/>
                </a:solidFill>
                <a:effectLst/>
                <a:latin typeface="+mn-lt"/>
                <a:ea typeface="+mn-ea"/>
                <a:cs typeface="+mn-cs"/>
              </a:rPr>
              <a:t> any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Simple feedforward networks have three kinds of nodes: input units, hidden units, and output units.</a:t>
            </a:r>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29</a:t>
            </a:fld>
            <a:endParaRPr lang="en-US"/>
          </a:p>
        </p:txBody>
      </p:sp>
    </p:spTree>
    <p:extLst>
      <p:ext uri="{BB962C8B-B14F-4D97-AF65-F5344CB8AC3E}">
        <p14:creationId xmlns:p14="http://schemas.microsoft.com/office/powerpoint/2010/main" val="3086569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go back to logistic regression.  We can think of binary logistic regression as a 1-layer network (</a:t>
            </a:r>
            <a:r>
              <a:rPr lang="en-US" sz="1200" dirty="0"/>
              <a:t>we don't count the input layer in counting layers!).  So we have an  input layer we could call layer 0 consisting of a vector x, we multiply x b a weight matrix, add a scalar bias, and then the 1</a:t>
            </a:r>
            <a:r>
              <a:rPr lang="en-US" sz="1200" baseline="30000" dirty="0"/>
              <a:t>st</a:t>
            </a:r>
            <a:r>
              <a:rPr lang="en-US" sz="1200" dirty="0"/>
              <a:t> layer, the output layer computes a a scalar y as a sigmoid of w dot x + b.</a:t>
            </a:r>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30</a:t>
            </a:fld>
            <a:endParaRPr lang="en-US"/>
          </a:p>
        </p:txBody>
      </p:sp>
    </p:spTree>
    <p:extLst>
      <p:ext uri="{BB962C8B-B14F-4D97-AF65-F5344CB8AC3E}">
        <p14:creationId xmlns:p14="http://schemas.microsoft.com/office/powerpoint/2010/main" val="1655930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multinomial Logistic Regression, where instead of a single sigmoid at the output, we have a </a:t>
            </a:r>
            <a:r>
              <a:rPr lang="en-US" dirty="0" err="1"/>
              <a:t>softmax</a:t>
            </a:r>
            <a:r>
              <a:rPr lang="en-US" dirty="0"/>
              <a:t> to turn the output values into probabilities</a:t>
            </a:r>
          </a:p>
        </p:txBody>
      </p:sp>
      <p:sp>
        <p:nvSpPr>
          <p:cNvPr id="4" name="Slide Number Placeholder 3"/>
          <p:cNvSpPr>
            <a:spLocks noGrp="1"/>
          </p:cNvSpPr>
          <p:nvPr>
            <p:ph type="sldNum" sz="quarter" idx="5"/>
          </p:nvPr>
        </p:nvSpPr>
        <p:spPr/>
        <p:txBody>
          <a:bodyPr/>
          <a:lstStyle/>
          <a:p>
            <a:fld id="{EE707532-839C-41A2-9E71-D5288AEAE66A}" type="slidenum">
              <a:rPr lang="en-US" smtClean="0"/>
              <a:pPr/>
              <a:t>31</a:t>
            </a:fld>
            <a:endParaRPr lang="en-US"/>
          </a:p>
        </p:txBody>
      </p:sp>
    </p:spTree>
    <p:extLst>
      <p:ext uri="{BB962C8B-B14F-4D97-AF65-F5344CB8AC3E}">
        <p14:creationId xmlns:p14="http://schemas.microsoft.com/office/powerpoint/2010/main" val="1742572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the final equations for a feedforward network with a single hidden layer, which takes an input vector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outputs a probability distribution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 and is parameterized by weight matrices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U </a:t>
            </a:r>
            <a:r>
              <a:rPr lang="en-US" sz="1200" kern="1200" dirty="0">
                <a:solidFill>
                  <a:schemeClr val="tx1"/>
                </a:solidFill>
                <a:effectLst/>
                <a:latin typeface="+mn-lt"/>
                <a:ea typeface="+mn-ea"/>
                <a:cs typeface="+mn-cs"/>
              </a:rPr>
              <a:t>and a bias vector </a:t>
            </a:r>
            <a:r>
              <a:rPr lang="en-US" sz="1200" i="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33</a:t>
            </a:fld>
            <a:endParaRPr lang="en-US"/>
          </a:p>
        </p:txBody>
      </p:sp>
    </p:spTree>
    <p:extLst>
      <p:ext uri="{BB962C8B-B14F-4D97-AF65-F5344CB8AC3E}">
        <p14:creationId xmlns:p14="http://schemas.microsoft.com/office/powerpoint/2010/main" val="2836456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element </a:t>
            </a:r>
            <a:r>
              <a:rPr lang="en-US" sz="1200" i="1" kern="1200" dirty="0" err="1">
                <a:solidFill>
                  <a:schemeClr val="tx1"/>
                </a:solidFill>
                <a:effectLst/>
                <a:latin typeface="+mn-lt"/>
                <a:ea typeface="+mn-ea"/>
                <a:cs typeface="+mn-cs"/>
              </a:rPr>
              <a:t>Wji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the weight matrix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represents the weight of the connection from the </a:t>
            </a:r>
            <a:r>
              <a:rPr lang="en-US" sz="1200" i="1" kern="1200" dirty="0" err="1">
                <a:solidFill>
                  <a:schemeClr val="tx1"/>
                </a:solidFill>
                <a:effectLst/>
                <a:latin typeface="+mn-lt"/>
                <a:ea typeface="+mn-ea"/>
                <a:cs typeface="+mn-cs"/>
              </a:rPr>
              <a:t>i</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input unit </a:t>
            </a:r>
            <a:r>
              <a:rPr lang="en-US" sz="1200" i="1" kern="1200" dirty="0">
                <a:solidFill>
                  <a:schemeClr val="tx1"/>
                </a:solidFill>
                <a:effectLst/>
                <a:latin typeface="+mn-lt"/>
                <a:ea typeface="+mn-ea"/>
                <a:cs typeface="+mn-cs"/>
              </a:rPr>
              <a:t>xi </a:t>
            </a:r>
            <a:r>
              <a:rPr lang="en-US" sz="1200" kern="1200" dirty="0">
                <a:solidFill>
                  <a:schemeClr val="tx1"/>
                </a:solidFill>
                <a:effectLst/>
                <a:latin typeface="+mn-lt"/>
                <a:ea typeface="+mn-ea"/>
                <a:cs typeface="+mn-cs"/>
              </a:rPr>
              <a:t>to the </a:t>
            </a:r>
            <a:r>
              <a:rPr lang="en-US" sz="1200" i="1" kern="1200" dirty="0" err="1">
                <a:solidFill>
                  <a:schemeClr val="tx1"/>
                </a:solidFill>
                <a:effectLst/>
                <a:latin typeface="+mn-lt"/>
                <a:ea typeface="+mn-ea"/>
                <a:cs typeface="+mn-cs"/>
              </a:rPr>
              <a:t>j</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hidden unit </a:t>
            </a:r>
            <a:r>
              <a:rPr lang="en-US" sz="1200" i="1" kern="1200" dirty="0" err="1">
                <a:solidFill>
                  <a:schemeClr val="tx1"/>
                </a:solidFill>
                <a:effectLst/>
                <a:latin typeface="+mn-lt"/>
                <a:ea typeface="+mn-ea"/>
                <a:cs typeface="+mn-cs"/>
              </a:rPr>
              <a:t>hj</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34</a:t>
            </a:fld>
            <a:endParaRPr lang="en-US"/>
          </a:p>
        </p:txBody>
      </p:sp>
    </p:spTree>
    <p:extLst>
      <p:ext uri="{BB962C8B-B14F-4D97-AF65-F5344CB8AC3E}">
        <p14:creationId xmlns:p14="http://schemas.microsoft.com/office/powerpoint/2010/main" val="3002448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We're showing the activation function here as sigma, but it can be the sigmoid, tanh, or </a:t>
            </a:r>
            <a:r>
              <a:rPr lang="en-US" sz="120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 activation function we defined earlier.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Notice that we’re applying the </a:t>
            </a:r>
            <a:r>
              <a:rPr lang="el-GR" sz="1200" kern="1200" dirty="0">
                <a:solidFill>
                  <a:schemeClr val="tx1"/>
                </a:solidFill>
                <a:effectLst/>
                <a:latin typeface="+mn-lt"/>
                <a:ea typeface="+mn-ea"/>
                <a:cs typeface="+mn-cs"/>
              </a:rPr>
              <a:t>σ </a:t>
            </a:r>
            <a:r>
              <a:rPr lang="en-US" sz="1200" kern="1200" dirty="0">
                <a:solidFill>
                  <a:schemeClr val="tx1"/>
                </a:solidFill>
                <a:effectLst/>
                <a:latin typeface="+mn-lt"/>
                <a:ea typeface="+mn-ea"/>
                <a:cs typeface="+mn-cs"/>
              </a:rPr>
              <a:t>function here to a vector, allowing </a:t>
            </a:r>
            <a:r>
              <a:rPr lang="el-GR" sz="1200" kern="1200" dirty="0">
                <a:solidFill>
                  <a:schemeClr val="tx1"/>
                </a:solidFill>
                <a:effectLst/>
                <a:latin typeface="+mn-lt"/>
                <a:ea typeface="+mn-ea"/>
                <a:cs typeface="+mn-cs"/>
              </a:rPr>
              <a:t>σ(·), </a:t>
            </a:r>
            <a:r>
              <a:rPr lang="en-US" sz="1200" kern="1200" dirty="0">
                <a:solidFill>
                  <a:schemeClr val="tx1"/>
                </a:solidFill>
                <a:effectLst/>
                <a:latin typeface="+mn-lt"/>
                <a:ea typeface="+mn-ea"/>
                <a:cs typeface="+mn-cs"/>
              </a:rPr>
              <a:t>to apply to a vector element-wise, so </a:t>
            </a:r>
            <a:r>
              <a:rPr lang="en-US" sz="1200" i="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z</a:t>
            </a:r>
            <a:r>
              <a:rPr lang="en-US" sz="1200" kern="1200" dirty="0">
                <a:solidFill>
                  <a:schemeClr val="tx1"/>
                </a:solidFill>
                <a:effectLst/>
                <a:latin typeface="+mn-lt"/>
                <a:ea typeface="+mn-ea"/>
                <a:cs typeface="+mn-cs"/>
              </a:rPr>
              <a:t>1,</a:t>
            </a:r>
            <a:r>
              <a:rPr lang="en-US" sz="1200" i="1" kern="1200" dirty="0">
                <a:solidFill>
                  <a:schemeClr val="tx1"/>
                </a:solidFill>
                <a:effectLst/>
                <a:latin typeface="+mn-lt"/>
                <a:ea typeface="+mn-ea"/>
                <a:cs typeface="+mn-cs"/>
              </a:rPr>
              <a:t>z</a:t>
            </a:r>
            <a:r>
              <a:rPr lang="en-US" sz="1200" kern="1200" dirty="0">
                <a:solidFill>
                  <a:schemeClr val="tx1"/>
                </a:solidFill>
                <a:effectLst/>
                <a:latin typeface="+mn-lt"/>
                <a:ea typeface="+mn-ea"/>
                <a:cs typeface="+mn-cs"/>
              </a:rPr>
              <a:t>2,</a:t>
            </a:r>
            <a:r>
              <a:rPr lang="en-US" sz="1200" i="1" kern="1200" dirty="0">
                <a:solidFill>
                  <a:schemeClr val="tx1"/>
                </a:solidFill>
                <a:effectLst/>
                <a:latin typeface="+mn-lt"/>
                <a:ea typeface="+mn-ea"/>
                <a:cs typeface="+mn-cs"/>
              </a:rPr>
              <a:t>z</a:t>
            </a:r>
            <a:r>
              <a:rPr lang="en-US" sz="1200" kern="1200" dirty="0">
                <a:solidFill>
                  <a:schemeClr val="tx1"/>
                </a:solidFill>
                <a:effectLst/>
                <a:latin typeface="+mn-lt"/>
                <a:ea typeface="+mn-ea"/>
                <a:cs typeface="+mn-cs"/>
              </a:rPr>
              <a:t>3] = [</a:t>
            </a:r>
            <a:r>
              <a:rPr lang="en-US" sz="1200" i="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z</a:t>
            </a:r>
            <a:r>
              <a:rPr lang="en-US" sz="1200" kern="1200" dirty="0">
                <a:solidFill>
                  <a:schemeClr val="tx1"/>
                </a:solidFill>
                <a:effectLst/>
                <a:latin typeface="+mn-lt"/>
                <a:ea typeface="+mn-ea"/>
                <a:cs typeface="+mn-cs"/>
              </a:rPr>
              <a:t>1),</a:t>
            </a:r>
            <a:r>
              <a:rPr lang="en-US" sz="1200" i="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z</a:t>
            </a:r>
            <a:r>
              <a:rPr lang="en-US" sz="1200" kern="1200" dirty="0">
                <a:solidFill>
                  <a:schemeClr val="tx1"/>
                </a:solidFill>
                <a:effectLst/>
                <a:latin typeface="+mn-lt"/>
                <a:ea typeface="+mn-ea"/>
                <a:cs typeface="+mn-cs"/>
              </a:rPr>
              <a:t>2),</a:t>
            </a:r>
            <a:r>
              <a:rPr lang="en-US" sz="1200" i="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z</a:t>
            </a:r>
            <a:r>
              <a:rPr lang="en-US" sz="1200" kern="1200" dirty="0">
                <a:solidFill>
                  <a:schemeClr val="tx1"/>
                </a:solidFill>
                <a:effectLst/>
                <a:latin typeface="+mn-lt"/>
                <a:ea typeface="+mn-ea"/>
                <a:cs typeface="+mn-cs"/>
              </a:rPr>
              <a:t>3)].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we saw in the lecture on XOR, the resulting value </a:t>
            </a:r>
            <a:r>
              <a:rPr lang="en-US" sz="1200" i="1" kern="1200" dirty="0">
                <a:solidFill>
                  <a:schemeClr val="tx1"/>
                </a:solidFill>
                <a:effectLst/>
                <a:latin typeface="+mn-lt"/>
                <a:ea typeface="+mn-ea"/>
                <a:cs typeface="+mn-cs"/>
              </a:rPr>
              <a:t>h </a:t>
            </a:r>
            <a:r>
              <a:rPr lang="en-US" sz="1200" kern="1200" dirty="0">
                <a:solidFill>
                  <a:schemeClr val="tx1"/>
                </a:solidFill>
                <a:effectLst/>
                <a:latin typeface="+mn-lt"/>
                <a:ea typeface="+mn-ea"/>
                <a:cs typeface="+mn-cs"/>
              </a:rPr>
              <a:t>(for </a:t>
            </a:r>
            <a:r>
              <a:rPr lang="en-US" sz="1200" i="1" kern="1200" dirty="0">
                <a:solidFill>
                  <a:schemeClr val="tx1"/>
                </a:solidFill>
                <a:effectLst/>
                <a:latin typeface="+mn-lt"/>
                <a:ea typeface="+mn-ea"/>
                <a:cs typeface="+mn-cs"/>
              </a:rPr>
              <a:t>hidden</a:t>
            </a:r>
            <a:r>
              <a:rPr lang="en-US" sz="1200" kern="1200" dirty="0">
                <a:solidFill>
                  <a:schemeClr val="tx1"/>
                </a:solidFill>
                <a:effectLst/>
                <a:latin typeface="+mn-lt"/>
                <a:ea typeface="+mn-ea"/>
                <a:cs typeface="+mn-cs"/>
              </a:rPr>
              <a:t>) forms a </a:t>
            </a:r>
            <a:r>
              <a:rPr lang="en-US" sz="1200" i="1" kern="1200" dirty="0">
                <a:solidFill>
                  <a:schemeClr val="tx1"/>
                </a:solidFill>
                <a:effectLst/>
                <a:latin typeface="+mn-lt"/>
                <a:ea typeface="+mn-ea"/>
                <a:cs typeface="+mn-cs"/>
              </a:rPr>
              <a:t>representation </a:t>
            </a:r>
            <a:r>
              <a:rPr lang="en-US" sz="1200" kern="1200" dirty="0">
                <a:solidFill>
                  <a:schemeClr val="tx1"/>
                </a:solidFill>
                <a:effectLst/>
                <a:latin typeface="+mn-lt"/>
                <a:ea typeface="+mn-ea"/>
                <a:cs typeface="+mn-cs"/>
              </a:rPr>
              <a:t>of the input. The role of the output layer is to take this new representation </a:t>
            </a:r>
            <a:r>
              <a:rPr lang="en-US" sz="1200" i="1" kern="1200" dirty="0">
                <a:solidFill>
                  <a:schemeClr val="tx1"/>
                </a:solidFill>
                <a:effectLst/>
                <a:latin typeface="+mn-lt"/>
                <a:ea typeface="+mn-ea"/>
                <a:cs typeface="+mn-cs"/>
              </a:rPr>
              <a:t>h </a:t>
            </a:r>
            <a:r>
              <a:rPr lang="en-US" sz="1200" kern="1200" dirty="0">
                <a:solidFill>
                  <a:schemeClr val="tx1"/>
                </a:solidFill>
                <a:effectLst/>
                <a:latin typeface="+mn-lt"/>
                <a:ea typeface="+mn-ea"/>
                <a:cs typeface="+mn-cs"/>
              </a:rPr>
              <a:t>and compute a final output. This output could be a real- valued number, but in many cases the goal of the network is to make some sort of classification decision, and so we will focus on the case of classification.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we are doing a binary task like sentiment classification, we might have a single output node, and its value </a:t>
            </a:r>
            <a:r>
              <a:rPr lang="en-US" sz="1200" i="1" kern="1200" dirty="0">
                <a:solidFill>
                  <a:schemeClr val="tx1"/>
                </a:solidFill>
                <a:effectLst/>
                <a:latin typeface="+mn-lt"/>
                <a:ea typeface="+mn-ea"/>
                <a:cs typeface="+mn-cs"/>
              </a:rPr>
              <a:t>y </a:t>
            </a:r>
            <a:r>
              <a:rPr lang="en-US" sz="1200" kern="1200" dirty="0">
                <a:solidFill>
                  <a:schemeClr val="tx1"/>
                </a:solidFill>
                <a:effectLst/>
                <a:latin typeface="+mn-lt"/>
                <a:ea typeface="+mn-ea"/>
                <a:cs typeface="+mn-cs"/>
              </a:rPr>
              <a:t>is the probability of positive versus negative sentiment. </a:t>
            </a:r>
          </a:p>
          <a:p>
            <a:r>
              <a:rPr lang="en-US" sz="1200" kern="1200" dirty="0">
                <a:solidFill>
                  <a:schemeClr val="tx1"/>
                </a:solidFill>
                <a:effectLst/>
                <a:latin typeface="+mn-lt"/>
                <a:ea typeface="+mn-ea"/>
                <a:cs typeface="+mn-cs"/>
              </a:rPr>
              <a:t>The output layer has a weight matrix </a:t>
            </a:r>
            <a:r>
              <a:rPr lang="en-US" sz="1200" i="1" kern="1200" dirty="0">
                <a:solidFill>
                  <a:schemeClr val="tx1"/>
                </a:solidFill>
                <a:effectLst/>
                <a:latin typeface="+mn-lt"/>
                <a:ea typeface="+mn-ea"/>
                <a:cs typeface="+mn-cs"/>
              </a:rPr>
              <a:t>U</a:t>
            </a:r>
            <a:r>
              <a:rPr lang="en-US" sz="1200" kern="1200" dirty="0">
                <a:solidFill>
                  <a:schemeClr val="tx1"/>
                </a:solidFill>
                <a:effectLst/>
                <a:latin typeface="+mn-lt"/>
                <a:ea typeface="+mn-ea"/>
                <a:cs typeface="+mn-cs"/>
              </a:rPr>
              <a:t>, but some models don’t include a bias vector </a:t>
            </a:r>
            <a:r>
              <a:rPr lang="en-US" sz="1200" i="1" kern="12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in the output layer, so we’ll simplify by eliminating the bias vector in this example. The weight matrix is multiplied by its input vector (</a:t>
            </a:r>
            <a:r>
              <a:rPr lang="en-US" sz="1200" i="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 to produce the intermediate output </a:t>
            </a:r>
            <a:r>
              <a:rPr lang="en-US" sz="1200" i="1" kern="1200" dirty="0">
                <a:solidFill>
                  <a:schemeClr val="tx1"/>
                </a:solidFill>
                <a:effectLst/>
                <a:latin typeface="+mn-lt"/>
                <a:ea typeface="+mn-ea"/>
                <a:cs typeface="+mn-cs"/>
              </a:rPr>
              <a:t>z</a:t>
            </a:r>
            <a:r>
              <a:rPr lang="en-US" sz="1200"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z</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Uh </a:t>
            </a:r>
          </a:p>
          <a:p>
            <a:r>
              <a:rPr lang="en-US" sz="1200" i="0" kern="1200" dirty="0">
                <a:solidFill>
                  <a:schemeClr val="tx1"/>
                </a:solidFill>
                <a:effectLst/>
                <a:latin typeface="+mn-lt"/>
                <a:ea typeface="+mn-ea"/>
                <a:cs typeface="+mn-cs"/>
              </a:rPr>
              <a:t>And then we use the sigmoid to turn this into a probability.</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35</a:t>
            </a:fld>
            <a:endParaRPr lang="en-US"/>
          </a:p>
        </p:txBody>
      </p:sp>
    </p:spTree>
    <p:extLst>
      <p:ext uri="{BB962C8B-B14F-4D97-AF65-F5344CB8AC3E}">
        <p14:creationId xmlns:p14="http://schemas.microsoft.com/office/powerpoint/2010/main" val="1187508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if you have more than two output classes?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we are doing multinomial classification, such as assigning a part-of-speech tag,</a:t>
            </a:r>
            <a:r>
              <a:rPr lang="en-US" dirty="0"/>
              <a:t> we just add more output units (one for each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we might have one output node for each potential part-of-speech, whose output value is the probability of that part-of-speech,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 output layer thus gives a probability distribution across the output nodes.   We use the </a:t>
            </a:r>
            <a:r>
              <a:rPr lang="en-US" sz="1200" kern="1200" dirty="0" err="1">
                <a:solidFill>
                  <a:schemeClr val="tx1"/>
                </a:solidFill>
                <a:effectLst/>
                <a:latin typeface="+mn-lt"/>
                <a:ea typeface="+mn-ea"/>
                <a:cs typeface="+mn-cs"/>
              </a:rPr>
              <a:t>softmax</a:t>
            </a:r>
            <a:r>
              <a:rPr lang="en-US" sz="1200" kern="1200" dirty="0">
                <a:solidFill>
                  <a:schemeClr val="tx1"/>
                </a:solidFill>
                <a:effectLst/>
                <a:latin typeface="+mn-lt"/>
                <a:ea typeface="+mn-ea"/>
                <a:cs typeface="+mn-cs"/>
              </a:rPr>
              <a:t> to compute this distribution,  just as for multinomial logistic regression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 means we can think of a neural network classifier with one hidden layer as building a vector </a:t>
            </a:r>
            <a:r>
              <a:rPr lang="en-US" sz="1200" i="1" kern="1200" dirty="0">
                <a:solidFill>
                  <a:schemeClr val="tx1"/>
                </a:solidFill>
                <a:effectLst/>
                <a:latin typeface="+mn-lt"/>
                <a:ea typeface="+mn-ea"/>
                <a:cs typeface="+mn-cs"/>
              </a:rPr>
              <a:t>h </a:t>
            </a:r>
            <a:r>
              <a:rPr lang="en-US" sz="1200" kern="1200" dirty="0">
                <a:solidFill>
                  <a:schemeClr val="tx1"/>
                </a:solidFill>
                <a:effectLst/>
                <a:latin typeface="+mn-lt"/>
                <a:ea typeface="+mn-ea"/>
                <a:cs typeface="+mn-cs"/>
              </a:rPr>
              <a:t>which is a hidden layer representation of the input, and then running standard logistic regression on the features that the network develops in </a:t>
            </a:r>
            <a:r>
              <a:rPr lang="en-US" sz="1200" i="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 By contrast, in Chapter 5 the features were mainly designed by hand via feature templates. So a neural network is like logistic regression, but (a) with many layers, since a deep neural network is like layer after layer of logistic regression classifiers, and (b) rather than forming the features by feature templates, the prior layers of the network induce the feature representations themselves.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36</a:t>
            </a:fld>
            <a:endParaRPr lang="en-US"/>
          </a:p>
        </p:txBody>
      </p:sp>
    </p:spTree>
    <p:extLst>
      <p:ext uri="{BB962C8B-B14F-4D97-AF65-F5344CB8AC3E}">
        <p14:creationId xmlns:p14="http://schemas.microsoft.com/office/powerpoint/2010/main" val="4151938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now set up some notation to make it easier to talk about deeper networks of depth more than 2.</a:t>
            </a:r>
          </a:p>
          <a:p>
            <a:r>
              <a:rPr lang="en-US" sz="1200" kern="1200" dirty="0">
                <a:solidFill>
                  <a:schemeClr val="tx1"/>
                </a:solidFill>
                <a:effectLst/>
                <a:latin typeface="+mn-lt"/>
                <a:ea typeface="+mn-ea"/>
                <a:cs typeface="+mn-cs"/>
              </a:rPr>
              <a:t> We’ll use superscripts in square brackets to mean layer num- </a:t>
            </a:r>
            <a:r>
              <a:rPr lang="en-US" sz="1200" kern="1200" dirty="0" err="1">
                <a:solidFill>
                  <a:schemeClr val="tx1"/>
                </a:solidFill>
                <a:effectLst/>
                <a:latin typeface="+mn-lt"/>
                <a:ea typeface="+mn-ea"/>
                <a:cs typeface="+mn-cs"/>
              </a:rPr>
              <a:t>bers</a:t>
            </a:r>
            <a:r>
              <a:rPr lang="en-US" sz="1200" kern="1200" dirty="0">
                <a:solidFill>
                  <a:schemeClr val="tx1"/>
                </a:solidFill>
                <a:effectLst/>
                <a:latin typeface="+mn-lt"/>
                <a:ea typeface="+mn-ea"/>
                <a:cs typeface="+mn-cs"/>
              </a:rPr>
              <a:t>, starting at 0 for the input layer. So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[1] will mean the weight matrix for the (first) hidden layer, and </a:t>
            </a:r>
            <a:r>
              <a:rPr lang="en-US" sz="1200" i="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[1] will mean the bias vector for the (first) hidden layer. We’ll use </a:t>
            </a:r>
            <a:r>
              <a:rPr lang="en-US" sz="1200" i="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to stand for the activation function, which will tend to be </a:t>
            </a:r>
            <a:r>
              <a:rPr lang="en-US" sz="120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 or tanh for intermediate layers and </a:t>
            </a:r>
            <a:r>
              <a:rPr lang="en-US" sz="1200" kern="1200" dirty="0" err="1">
                <a:solidFill>
                  <a:schemeClr val="tx1"/>
                </a:solidFill>
                <a:effectLst/>
                <a:latin typeface="+mn-lt"/>
                <a:ea typeface="+mn-ea"/>
                <a:cs typeface="+mn-cs"/>
              </a:rPr>
              <a:t>softmax</a:t>
            </a:r>
            <a:r>
              <a:rPr lang="en-US" sz="1200" kern="1200" dirty="0">
                <a:solidFill>
                  <a:schemeClr val="tx1"/>
                </a:solidFill>
                <a:effectLst/>
                <a:latin typeface="+mn-lt"/>
                <a:ea typeface="+mn-ea"/>
                <a:cs typeface="+mn-cs"/>
              </a:rPr>
              <a:t> for output layers. We’ll use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to mean the output from layer </a:t>
            </a:r>
            <a:r>
              <a:rPr lang="en-US" sz="1200" i="1"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z</a:t>
            </a:r>
            <a:r>
              <a:rPr lang="en-US" sz="1200"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to mean the  combination of weights and biases</a:t>
            </a:r>
            <a:r>
              <a:rPr lang="en-US" sz="1200" i="0" kern="1200" dirty="0">
                <a:solidFill>
                  <a:schemeClr val="tx1"/>
                </a:solidFill>
                <a:effectLst/>
                <a:latin typeface="+mn-lt"/>
                <a:ea typeface="+mn-ea"/>
                <a:cs typeface="+mn-cs"/>
              </a:rPr>
              <a:t>.  The inputs </a:t>
            </a:r>
            <a:r>
              <a:rPr lang="en-US" sz="1200" i="1" kern="1200" dirty="0">
                <a:solidFill>
                  <a:schemeClr val="tx1"/>
                </a:solidFill>
                <a:effectLst/>
                <a:latin typeface="+mn-lt"/>
                <a:ea typeface="+mn-ea"/>
                <a:cs typeface="+mn-cs"/>
              </a:rPr>
              <a:t>x </a:t>
            </a:r>
            <a:r>
              <a:rPr lang="en-US" sz="1200" kern="1200" dirty="0">
                <a:solidFill>
                  <a:schemeClr val="tx1"/>
                </a:solidFill>
                <a:effectLst/>
                <a:latin typeface="+mn-lt"/>
                <a:ea typeface="+mn-ea"/>
                <a:cs typeface="+mn-cs"/>
              </a:rPr>
              <a:t>we’ll refer to more generally as </a:t>
            </a:r>
            <a:r>
              <a:rPr lang="en-US" sz="1200" i="1" kern="1200" dirty="0">
                <a:solidFill>
                  <a:schemeClr val="tx1"/>
                </a:solidFill>
                <a:effectLst/>
                <a:latin typeface="+mn-lt"/>
                <a:ea typeface="+mn-ea"/>
                <a:cs typeface="+mn-cs"/>
              </a:rPr>
              <a:t>a ^[0]</a:t>
            </a:r>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Thus we can re-represent our 2-layer net as follows: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37</a:t>
            </a:fld>
            <a:endParaRPr lang="en-US"/>
          </a:p>
        </p:txBody>
      </p:sp>
    </p:spTree>
    <p:extLst>
      <p:ext uri="{BB962C8B-B14F-4D97-AF65-F5344CB8AC3E}">
        <p14:creationId xmlns:p14="http://schemas.microsoft.com/office/powerpoint/2010/main" val="34743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Instead, a modern neural network is a network of small computing units, each of which takes a vector of input values and produces a single output value.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 the next few lectures we'll introduce these units and see how they connect together into </a:t>
            </a:r>
            <a:r>
              <a:rPr lang="en-US" sz="1200" b="0" kern="1200" dirty="0">
                <a:solidFill>
                  <a:schemeClr val="tx1"/>
                </a:solidFill>
                <a:effectLst/>
                <a:latin typeface="+mn-lt"/>
                <a:ea typeface="+mn-ea"/>
                <a:cs typeface="+mn-cs"/>
              </a:rPr>
              <a:t>feedforward networks, so called </a:t>
            </a:r>
            <a:r>
              <a:rPr lang="en-US" sz="1200" kern="1200" dirty="0">
                <a:solidFill>
                  <a:schemeClr val="tx1"/>
                </a:solidFill>
                <a:effectLst/>
                <a:latin typeface="+mn-lt"/>
                <a:ea typeface="+mn-ea"/>
                <a:cs typeface="+mn-cs"/>
              </a:rPr>
              <a:t>because the computation proceeds iteratively from one layer of units to the next. The use of modern neural nets is often called </a:t>
            </a:r>
            <a:r>
              <a:rPr lang="en-US" sz="1200" b="0" kern="1200" dirty="0">
                <a:solidFill>
                  <a:schemeClr val="tx1"/>
                </a:solidFill>
                <a:effectLst/>
                <a:latin typeface="+mn-lt"/>
                <a:ea typeface="+mn-ea"/>
                <a:cs typeface="+mn-cs"/>
              </a:rPr>
              <a:t>deep learning</a:t>
            </a:r>
            <a:r>
              <a:rPr lang="en-US" sz="1200" kern="1200" dirty="0">
                <a:solidFill>
                  <a:schemeClr val="tx1"/>
                </a:solidFill>
                <a:effectLst/>
                <a:latin typeface="+mn-lt"/>
                <a:ea typeface="+mn-ea"/>
                <a:cs typeface="+mn-cs"/>
              </a:rPr>
              <a:t>, because modern networks are often </a:t>
            </a:r>
            <a:r>
              <a:rPr lang="en-US" sz="1200" b="0" kern="1200" dirty="0">
                <a:solidFill>
                  <a:schemeClr val="tx1"/>
                </a:solidFill>
                <a:effectLst/>
                <a:latin typeface="+mn-lt"/>
                <a:ea typeface="+mn-ea"/>
                <a:cs typeface="+mn-cs"/>
              </a:rPr>
              <a:t>deep </a:t>
            </a:r>
            <a:r>
              <a:rPr lang="en-US" sz="1200" kern="1200" dirty="0">
                <a:solidFill>
                  <a:schemeClr val="tx1"/>
                </a:solidFill>
                <a:effectLst/>
                <a:latin typeface="+mn-lt"/>
                <a:ea typeface="+mn-ea"/>
                <a:cs typeface="+mn-cs"/>
              </a:rPr>
              <a:t>(have many layers).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building block of a neural network is a single computational unit. A unit takes a set of real valued numbers as input, performs some computation on them (combining with weights and biases and a non-linear transform), and produces an output. Let's see this in more detail.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a:t>
            </a:fld>
            <a:endParaRPr lang="en-US"/>
          </a:p>
        </p:txBody>
      </p:sp>
    </p:spTree>
    <p:extLst>
      <p:ext uri="{BB962C8B-B14F-4D97-AF65-F5344CB8AC3E}">
        <p14:creationId xmlns:p14="http://schemas.microsoft.com/office/powerpoint/2010/main" val="419458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that with this notation, the equations for the computation done at each layer are the same. The algorithm for computing the forward step in an n-layer feedforward network, given the input vector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[0] is thus simply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38</a:t>
            </a:fld>
            <a:endParaRPr lang="en-US"/>
          </a:p>
        </p:txBody>
      </p:sp>
    </p:spTree>
    <p:extLst>
      <p:ext uri="{BB962C8B-B14F-4D97-AF65-F5344CB8AC3E}">
        <p14:creationId xmlns:p14="http://schemas.microsoft.com/office/powerpoint/2010/main" val="1223443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describing networks, we will often use a slightly simplified notation that represents exactly the same function without referring to an explicit bias node </a:t>
            </a:r>
            <a:r>
              <a:rPr lang="en-US" sz="1200" i="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Instead, we add a dummy node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0 to each layer whose value will always be 1. Thus layer 0, the input layer, will have a dummy node </a:t>
            </a:r>
            <a:r>
              <a:rPr lang="en-US" sz="1200" i="1" kern="1200" dirty="0">
                <a:solidFill>
                  <a:schemeClr val="tx1"/>
                </a:solidFill>
                <a:effectLst/>
                <a:latin typeface="+mn-lt"/>
                <a:ea typeface="+mn-ea"/>
                <a:cs typeface="+mn-cs"/>
              </a:rPr>
              <a:t>a_0^</a:t>
            </a:r>
            <a:r>
              <a:rPr lang="en-US" sz="1200" kern="1200" dirty="0">
                <a:solidFill>
                  <a:schemeClr val="tx1"/>
                </a:solidFill>
                <a:effectLst/>
                <a:latin typeface="+mn-lt"/>
                <a:ea typeface="+mn-ea"/>
                <a:cs typeface="+mn-cs"/>
              </a:rPr>
              <a:t>[0] = 1, layer 1 0 </a:t>
            </a:r>
            <a:endParaRPr lang="en-US" dirty="0"/>
          </a:p>
          <a:p>
            <a:r>
              <a:rPr lang="en-US" sz="1200" kern="1200" dirty="0">
                <a:solidFill>
                  <a:schemeClr val="tx1"/>
                </a:solidFill>
                <a:effectLst/>
                <a:latin typeface="+mn-lt"/>
                <a:ea typeface="+mn-ea"/>
                <a:cs typeface="+mn-cs"/>
              </a:rPr>
              <a:t>will have </a:t>
            </a:r>
            <a:r>
              <a:rPr lang="en-US" sz="1200" i="1" kern="1200" dirty="0">
                <a:solidFill>
                  <a:schemeClr val="tx1"/>
                </a:solidFill>
                <a:effectLst/>
                <a:latin typeface="+mn-lt"/>
                <a:ea typeface="+mn-ea"/>
                <a:cs typeface="+mn-cs"/>
              </a:rPr>
              <a:t>a_0^</a:t>
            </a:r>
            <a:r>
              <a:rPr lang="en-US" sz="1200" kern="1200" dirty="0">
                <a:solidFill>
                  <a:schemeClr val="tx1"/>
                </a:solidFill>
                <a:effectLst/>
                <a:latin typeface="+mn-lt"/>
                <a:ea typeface="+mn-ea"/>
                <a:cs typeface="+mn-cs"/>
              </a:rPr>
              <a:t>[1] = 1, and so on. This dummy node still has an associated weight, and that weight represents the bias value </a:t>
            </a:r>
            <a:r>
              <a:rPr lang="en-US" sz="1200" i="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39</a:t>
            </a:fld>
            <a:endParaRPr lang="en-US"/>
          </a:p>
        </p:txBody>
      </p:sp>
    </p:spTree>
    <p:extLst>
      <p:ext uri="{BB962C8B-B14F-4D97-AF65-F5344CB8AC3E}">
        <p14:creationId xmlns:p14="http://schemas.microsoft.com/office/powerpoint/2010/main" val="18489497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now our vector </a:t>
            </a:r>
            <a:r>
              <a:rPr lang="en-US" sz="1200" i="1" kern="1200" dirty="0">
                <a:solidFill>
                  <a:schemeClr val="tx1"/>
                </a:solidFill>
                <a:effectLst/>
                <a:latin typeface="+mn-lt"/>
                <a:ea typeface="+mn-ea"/>
                <a:cs typeface="+mn-cs"/>
              </a:rPr>
              <a:t>x </a:t>
            </a:r>
            <a:r>
              <a:rPr lang="en-US" sz="1200" kern="1200" dirty="0">
                <a:solidFill>
                  <a:schemeClr val="tx1"/>
                </a:solidFill>
                <a:effectLst/>
                <a:latin typeface="+mn-lt"/>
                <a:ea typeface="+mn-ea"/>
                <a:cs typeface="+mn-cs"/>
              </a:rPr>
              <a:t>has one extra value.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40</a:t>
            </a:fld>
            <a:endParaRPr lang="en-US"/>
          </a:p>
        </p:txBody>
      </p:sp>
    </p:spTree>
    <p:extLst>
      <p:ext uri="{BB962C8B-B14F-4D97-AF65-F5344CB8AC3E}">
        <p14:creationId xmlns:p14="http://schemas.microsoft.com/office/powerpoint/2010/main" val="1766945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We’ll continue showing the bias as </a:t>
            </a:r>
            <a:r>
              <a:rPr lang="en-US" sz="1200" i="1" kern="12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for the learning example in the next lectures, but afterwards we'll switch to this simplified notation without explicit bias terms.</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41</a:t>
            </a:fld>
            <a:endParaRPr lang="en-US"/>
          </a:p>
        </p:txBody>
      </p:sp>
    </p:spTree>
    <p:extLst>
      <p:ext uri="{BB962C8B-B14F-4D97-AF65-F5344CB8AC3E}">
        <p14:creationId xmlns:p14="http://schemas.microsoft.com/office/powerpoint/2010/main" val="1473757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baseline="0" dirty="0"/>
              <a:t>Let's see how the simple feedforward network can be applied to NLP tasks.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07532-839C-41A2-9E71-D5288AEAE6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5516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Here's a sketch of this simplified feedforward neural language model with N=3; we have a moving window at time </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with an embedding vector representing each of the 3 previous words (words </a:t>
            </a:r>
            <a:r>
              <a:rPr lang="en-US" sz="1200" i="1" kern="1200" dirty="0">
                <a:solidFill>
                  <a:schemeClr val="tx1"/>
                </a:solidFill>
                <a:effectLst/>
                <a:latin typeface="+mn-lt"/>
                <a:ea typeface="+mn-ea"/>
                <a:cs typeface="+mn-cs"/>
              </a:rPr>
              <a:t>wt</a:t>
            </a:r>
            <a:r>
              <a:rPr lang="en-US" sz="1200" kern="1200" dirty="0">
                <a:solidFill>
                  <a:schemeClr val="tx1"/>
                </a:solidFill>
                <a:effectLst/>
                <a:latin typeface="+mn-lt"/>
                <a:ea typeface="+mn-ea"/>
                <a:cs typeface="+mn-cs"/>
              </a:rPr>
              <a:t>−1, </a:t>
            </a:r>
            <a:r>
              <a:rPr lang="en-US" sz="1200" i="1" kern="1200" dirty="0">
                <a:solidFill>
                  <a:schemeClr val="tx1"/>
                </a:solidFill>
                <a:effectLst/>
                <a:latin typeface="+mn-lt"/>
                <a:ea typeface="+mn-ea"/>
                <a:cs typeface="+mn-cs"/>
              </a:rPr>
              <a:t>wt</a:t>
            </a:r>
            <a:r>
              <a:rPr lang="en-US" sz="1200" kern="1200" dirty="0">
                <a:solidFill>
                  <a:schemeClr val="tx1"/>
                </a:solidFill>
                <a:effectLst/>
                <a:latin typeface="+mn-lt"/>
                <a:ea typeface="+mn-ea"/>
                <a:cs typeface="+mn-cs"/>
              </a:rPr>
              <a:t>−2, and </a:t>
            </a:r>
            <a:r>
              <a:rPr lang="en-US" sz="1200" i="1" kern="1200" dirty="0">
                <a:solidFill>
                  <a:schemeClr val="tx1"/>
                </a:solidFill>
                <a:effectLst/>
                <a:latin typeface="+mn-lt"/>
                <a:ea typeface="+mn-ea"/>
                <a:cs typeface="+mn-cs"/>
              </a:rPr>
              <a:t>wt</a:t>
            </a:r>
            <a:r>
              <a:rPr lang="en-US" sz="1200" kern="1200" dirty="0">
                <a:solidFill>
                  <a:schemeClr val="tx1"/>
                </a:solidFill>
                <a:effectLst/>
                <a:latin typeface="+mn-lt"/>
                <a:ea typeface="+mn-ea"/>
                <a:cs typeface="+mn-cs"/>
              </a:rPr>
              <a:t>−3). These 3 vectors are concatenated together to produce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the input layer of a neural network whose output is a </a:t>
            </a:r>
            <a:r>
              <a:rPr lang="en-US" sz="1200" kern="1200" dirty="0" err="1">
                <a:solidFill>
                  <a:schemeClr val="tx1"/>
                </a:solidFill>
                <a:effectLst/>
                <a:latin typeface="+mn-lt"/>
                <a:ea typeface="+mn-ea"/>
                <a:cs typeface="+mn-cs"/>
              </a:rPr>
              <a:t>softmax</a:t>
            </a:r>
            <a:r>
              <a:rPr lang="en-US" sz="1200" kern="1200" dirty="0">
                <a:solidFill>
                  <a:schemeClr val="tx1"/>
                </a:solidFill>
                <a:effectLst/>
                <a:latin typeface="+mn-lt"/>
                <a:ea typeface="+mn-ea"/>
                <a:cs typeface="+mn-cs"/>
              </a:rPr>
              <a:t> with a probability distribution over words. Thus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42, the value of output node 42 is the probability of the next word </a:t>
            </a:r>
            <a:r>
              <a:rPr lang="en-US" sz="1200" i="1" kern="1200" dirty="0" err="1">
                <a:solidFill>
                  <a:schemeClr val="tx1"/>
                </a:solidFill>
                <a:effectLst/>
                <a:latin typeface="+mn-lt"/>
                <a:ea typeface="+mn-ea"/>
                <a:cs typeface="+mn-cs"/>
              </a:rPr>
              <a:t>wt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being </a:t>
            </a:r>
            <a:r>
              <a:rPr lang="en-US" sz="1200" i="1" kern="1200" dirty="0">
                <a:solidFill>
                  <a:schemeClr val="tx1"/>
                </a:solidFill>
                <a:effectLst/>
                <a:latin typeface="+mn-lt"/>
                <a:ea typeface="+mn-ea"/>
                <a:cs typeface="+mn-cs"/>
              </a:rPr>
              <a:t>V</a:t>
            </a:r>
            <a:r>
              <a:rPr lang="en-US" sz="1200" kern="1200" dirty="0">
                <a:solidFill>
                  <a:schemeClr val="tx1"/>
                </a:solidFill>
                <a:effectLst/>
                <a:latin typeface="+mn-lt"/>
                <a:ea typeface="+mn-ea"/>
                <a:cs typeface="+mn-cs"/>
              </a:rPr>
              <a:t>42, the vocabulary word with index 42.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53</a:t>
            </a:fld>
            <a:endParaRPr lang="en-US"/>
          </a:p>
        </p:txBody>
      </p:sp>
    </p:spTree>
    <p:extLst>
      <p:ext uri="{BB962C8B-B14F-4D97-AF65-F5344CB8AC3E}">
        <p14:creationId xmlns:p14="http://schemas.microsoft.com/office/powerpoint/2010/main" val="3430758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baseline="0" dirty="0"/>
              <a:t>How do we train neural networks? Let's start with an overview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07532-839C-41A2-9E71-D5288AEAE6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61847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intuition of neural net training is the </a:t>
            </a:r>
            <a:r>
              <a:rPr lang="en-US" b="1" dirty="0"/>
              <a:t>forward</a:t>
            </a:r>
            <a:r>
              <a:rPr lang="en-US" dirty="0"/>
              <a:t> computation of the loss and the </a:t>
            </a:r>
            <a:r>
              <a:rPr lang="en-US" b="1" dirty="0"/>
              <a:t>backward</a:t>
            </a:r>
            <a:r>
              <a:rPr lang="en-US" dirty="0"/>
              <a:t> computation of the weight updates.  Given an input x, </a:t>
            </a:r>
          </a:p>
          <a:p>
            <a:endParaRPr lang="en-US" dirty="0"/>
          </a:p>
          <a:p>
            <a:r>
              <a:rPr lang="en-US" dirty="0"/>
              <a:t>CLICK</a:t>
            </a:r>
          </a:p>
          <a:p>
            <a:r>
              <a:rPr lang="en-US" dirty="0"/>
              <a:t>we run a forward pass through the network, computing the system output y-hat. CLICK</a:t>
            </a:r>
          </a:p>
          <a:p>
            <a:endParaRPr lang="en-US" dirty="0"/>
          </a:p>
          <a:p>
            <a:r>
              <a:rPr lang="en-US" dirty="0"/>
              <a:t>Then we compare y-hat to the true answer y, CLICK to get a loss for this example.  CLICK Then CLICK we do a backward pass through the network, computing the gradients we need to update the weights.</a:t>
            </a:r>
          </a:p>
        </p:txBody>
      </p:sp>
      <p:sp>
        <p:nvSpPr>
          <p:cNvPr id="4" name="Slide Number Placeholder 3"/>
          <p:cNvSpPr>
            <a:spLocks noGrp="1"/>
          </p:cNvSpPr>
          <p:nvPr>
            <p:ph type="sldNum" sz="quarter" idx="5"/>
          </p:nvPr>
        </p:nvSpPr>
        <p:spPr/>
        <p:txBody>
          <a:bodyPr/>
          <a:lstStyle/>
          <a:p>
            <a:fld id="{EE707532-839C-41A2-9E71-D5288AEAE66A}" type="slidenum">
              <a:rPr lang="en-US" smtClean="0"/>
              <a:pPr/>
              <a:t>56</a:t>
            </a:fld>
            <a:endParaRPr lang="en-US"/>
          </a:p>
        </p:txBody>
      </p:sp>
    </p:spTree>
    <p:extLst>
      <p:ext uri="{BB962C8B-B14F-4D97-AF65-F5344CB8AC3E}">
        <p14:creationId xmlns:p14="http://schemas.microsoft.com/office/powerpoint/2010/main" val="224535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a:t>
            </a:r>
          </a:p>
        </p:txBody>
      </p:sp>
      <p:sp>
        <p:nvSpPr>
          <p:cNvPr id="4" name="Slide Number Placeholder 3"/>
          <p:cNvSpPr>
            <a:spLocks noGrp="1"/>
          </p:cNvSpPr>
          <p:nvPr>
            <p:ph type="sldNum" sz="quarter" idx="5"/>
          </p:nvPr>
        </p:nvSpPr>
        <p:spPr/>
        <p:txBody>
          <a:bodyPr/>
          <a:lstStyle/>
          <a:p>
            <a:fld id="{EE707532-839C-41A2-9E71-D5288AEAE66A}" type="slidenum">
              <a:rPr lang="en-US" smtClean="0"/>
              <a:pPr/>
              <a:t>57</a:t>
            </a:fld>
            <a:endParaRPr lang="en-US"/>
          </a:p>
        </p:txBody>
      </p:sp>
    </p:spTree>
    <p:extLst>
      <p:ext uri="{BB962C8B-B14F-4D97-AF65-F5344CB8AC3E}">
        <p14:creationId xmlns:p14="http://schemas.microsoft.com/office/powerpoint/2010/main" val="25915436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Let's next get an intuition from what we did for logistic regression. Remember our loss function for binary logistic regression. </a:t>
            </a:r>
            <a:r>
              <a:rPr lang="en-US" sz="900" kern="1200" dirty="0">
                <a:solidFill>
                  <a:schemeClr val="tx1"/>
                </a:solidFill>
                <a:effectLst/>
                <a:latin typeface="+mn-lt"/>
                <a:ea typeface="+mn-ea"/>
                <a:cs typeface="+mn-cs"/>
              </a:rPr>
              <a:t>We’d like to learn weights that maximize the log probability of the correct label </a:t>
            </a:r>
            <a:r>
              <a:rPr lang="en-US" sz="900" i="1" kern="1200" dirty="0">
                <a:solidFill>
                  <a:schemeClr val="tx1"/>
                </a:solidFill>
                <a:effectLst/>
                <a:latin typeface="+mn-lt"/>
                <a:ea typeface="+mn-ea"/>
                <a:cs typeface="+mn-cs"/>
              </a:rPr>
              <a:t>p</a:t>
            </a:r>
            <a:r>
              <a:rPr lang="en-US" sz="900" kern="1200" dirty="0">
                <a:solidFill>
                  <a:schemeClr val="tx1"/>
                </a:solidFill>
                <a:effectLst/>
                <a:latin typeface="+mn-lt"/>
                <a:ea typeface="+mn-ea"/>
                <a:cs typeface="+mn-cs"/>
              </a:rPr>
              <a:t>(</a:t>
            </a:r>
            <a:r>
              <a:rPr lang="en-US" sz="900" i="1" kern="1200" dirty="0" err="1">
                <a:solidFill>
                  <a:schemeClr val="tx1"/>
                </a:solidFill>
                <a:effectLst/>
                <a:latin typeface="+mn-lt"/>
                <a:ea typeface="+mn-ea"/>
                <a:cs typeface="+mn-cs"/>
              </a:rPr>
              <a:t>y</a:t>
            </a:r>
            <a:r>
              <a:rPr lang="en-US" sz="900" kern="1200" dirty="0" err="1">
                <a:solidFill>
                  <a:schemeClr val="tx1"/>
                </a:solidFill>
                <a:effectLst/>
                <a:latin typeface="+mn-lt"/>
                <a:ea typeface="+mn-ea"/>
                <a:cs typeface="+mn-cs"/>
              </a:rPr>
              <a:t>|</a:t>
            </a:r>
            <a:r>
              <a:rPr lang="en-US" sz="900" i="1" kern="1200" dirty="0" err="1">
                <a:solidFill>
                  <a:schemeClr val="tx1"/>
                </a:solidFill>
                <a:effectLst/>
                <a:latin typeface="+mn-lt"/>
                <a:ea typeface="+mn-ea"/>
                <a:cs typeface="+mn-cs"/>
              </a:rPr>
              <a:t>x</a:t>
            </a:r>
            <a:r>
              <a:rPr lang="en-US" sz="900" kern="1200" dirty="0">
                <a:solidFill>
                  <a:schemeClr val="tx1"/>
                </a:solidFill>
                <a:effectLst/>
                <a:latin typeface="+mn-lt"/>
                <a:ea typeface="+mn-ea"/>
                <a:cs typeface="+mn-cs"/>
              </a:rPr>
              <a:t>). To turn this into loss function (something that we need to minimize), we flipped the sign, and then we can plug in our estimate of the probability from the sigmoid of the weights</a:t>
            </a:r>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9081F773-2FD4-DA4E-AA96-3D4B439CA6A4}" type="slidenum">
              <a:rPr lang="en-US" smtClean="0"/>
              <a:pPr>
                <a:defRPr/>
              </a:pPr>
              <a:t>58</a:t>
            </a:fld>
            <a:endParaRPr lang="en-US"/>
          </a:p>
        </p:txBody>
      </p:sp>
    </p:spTree>
    <p:extLst>
      <p:ext uri="{BB962C8B-B14F-4D97-AF65-F5344CB8AC3E}">
        <p14:creationId xmlns:p14="http://schemas.microsoft.com/office/powerpoint/2010/main" val="2154543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its heart, a neural unit is taking a weighted sum of its inputs, with one additional term in the sum called a </a:t>
            </a:r>
            <a:r>
              <a:rPr lang="en-US" sz="1200" b="0" kern="1200" dirty="0">
                <a:solidFill>
                  <a:schemeClr val="tx1"/>
                </a:solidFill>
                <a:effectLst/>
                <a:latin typeface="+mn-lt"/>
                <a:ea typeface="+mn-ea"/>
                <a:cs typeface="+mn-cs"/>
              </a:rPr>
              <a:t>bias term</a:t>
            </a:r>
            <a:r>
              <a:rPr lang="en-US" sz="1200" kern="1200" dirty="0">
                <a:solidFill>
                  <a:schemeClr val="tx1"/>
                </a:solidFill>
                <a:effectLst/>
                <a:latin typeface="+mn-lt"/>
                <a:ea typeface="+mn-ea"/>
                <a:cs typeface="+mn-cs"/>
              </a:rPr>
              <a:t>. Given a set of inputs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1...</a:t>
            </a:r>
            <a:r>
              <a:rPr lang="en-US" sz="1200" i="1" kern="1200" dirty="0" err="1">
                <a:solidFill>
                  <a:schemeClr val="tx1"/>
                </a:solidFill>
                <a:effectLst/>
                <a:latin typeface="+mn-lt"/>
                <a:ea typeface="+mn-ea"/>
                <a:cs typeface="+mn-cs"/>
              </a:rPr>
              <a:t>xn</a:t>
            </a:r>
            <a:r>
              <a:rPr lang="en-US" sz="1200" kern="1200" dirty="0">
                <a:solidFill>
                  <a:schemeClr val="tx1"/>
                </a:solidFill>
                <a:effectLst/>
                <a:latin typeface="+mn-lt"/>
                <a:ea typeface="+mn-ea"/>
                <a:cs typeface="+mn-cs"/>
              </a:rPr>
              <a:t>, a unit has a set of corresponding weights </a:t>
            </a:r>
            <a:r>
              <a:rPr lang="en-US" sz="1200" i="1"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1...</a:t>
            </a:r>
            <a:r>
              <a:rPr lang="en-US" sz="1200" i="1" kern="1200" dirty="0" err="1">
                <a:solidFill>
                  <a:schemeClr val="tx1"/>
                </a:solidFill>
                <a:effectLst/>
                <a:latin typeface="+mn-lt"/>
                <a:ea typeface="+mn-ea"/>
                <a:cs typeface="+mn-cs"/>
              </a:rPr>
              <a:t>wn</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 bias </a:t>
            </a:r>
            <a:r>
              <a:rPr lang="en-US" sz="1200" i="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so the weighted sum </a:t>
            </a:r>
            <a:r>
              <a:rPr lang="en-US" sz="1200" i="1" kern="1200" dirty="0">
                <a:solidFill>
                  <a:schemeClr val="tx1"/>
                </a:solidFill>
                <a:effectLst/>
                <a:latin typeface="+mn-lt"/>
                <a:ea typeface="+mn-ea"/>
                <a:cs typeface="+mn-cs"/>
              </a:rPr>
              <a:t>z </a:t>
            </a:r>
            <a:r>
              <a:rPr lang="en-US" sz="1200" kern="1200" dirty="0">
                <a:solidFill>
                  <a:schemeClr val="tx1"/>
                </a:solidFill>
                <a:effectLst/>
                <a:latin typeface="+mn-lt"/>
                <a:ea typeface="+mn-ea"/>
                <a:cs typeface="+mn-cs"/>
              </a:rPr>
              <a:t>can be represented 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Often it’s more convenient to express this weighted sum using vector notation, i.e. a scalar z computed from the dot product of a weight vector </a:t>
            </a:r>
            <a:r>
              <a:rPr lang="en-US" sz="1200" i="1" kern="1200" dirty="0">
                <a:solidFill>
                  <a:schemeClr val="tx1"/>
                </a:solidFill>
                <a:effectLst/>
                <a:latin typeface="+mn-lt"/>
                <a:ea typeface="+mn-ea"/>
                <a:cs typeface="+mn-cs"/>
              </a:rPr>
              <a:t>w and an input vector x</a:t>
            </a:r>
            <a:r>
              <a:rPr lang="en-US" sz="1200" kern="1200" dirty="0">
                <a:solidFill>
                  <a:schemeClr val="tx1"/>
                </a:solidFill>
                <a:effectLst/>
                <a:latin typeface="+mn-lt"/>
                <a:ea typeface="+mn-ea"/>
                <a:cs typeface="+mn-cs"/>
              </a:rPr>
              <a:t>, plus a scalar bias </a:t>
            </a:r>
            <a:r>
              <a:rPr lang="en-US" sz="1200" i="1" kern="1200" dirty="0">
                <a:solidFill>
                  <a:schemeClr val="tx1"/>
                </a:solidFill>
                <a:effectLst/>
                <a:latin typeface="+mn-lt"/>
                <a:ea typeface="+mn-ea"/>
                <a:cs typeface="+mn-cs"/>
              </a:rPr>
              <a:t>b</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Finally, instead of using </a:t>
            </a:r>
            <a:r>
              <a:rPr lang="en-US" sz="1200" i="1" kern="1200" dirty="0">
                <a:solidFill>
                  <a:schemeClr val="tx1"/>
                </a:solidFill>
                <a:effectLst/>
                <a:latin typeface="+mn-lt"/>
                <a:ea typeface="+mn-ea"/>
                <a:cs typeface="+mn-cs"/>
              </a:rPr>
              <a:t>z</a:t>
            </a:r>
            <a:r>
              <a:rPr lang="en-US" sz="1200" kern="1200" dirty="0">
                <a:solidFill>
                  <a:schemeClr val="tx1"/>
                </a:solidFill>
                <a:effectLst/>
                <a:latin typeface="+mn-lt"/>
                <a:ea typeface="+mn-ea"/>
                <a:cs typeface="+mn-cs"/>
              </a:rPr>
              <a:t>, a linear function of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as the output, neural units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apply a non-linear function </a:t>
            </a:r>
            <a:r>
              <a:rPr lang="en-US" sz="1200"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to </a:t>
            </a:r>
            <a:r>
              <a:rPr lang="en-US" sz="1200" i="1" kern="1200" dirty="0">
                <a:solidFill>
                  <a:schemeClr val="tx1"/>
                </a:solidFill>
                <a:effectLst/>
                <a:latin typeface="+mn-lt"/>
                <a:ea typeface="+mn-ea"/>
                <a:cs typeface="+mn-cs"/>
              </a:rPr>
              <a:t>z</a:t>
            </a:r>
            <a:r>
              <a:rPr lang="en-US" sz="1200" kern="1200" dirty="0">
                <a:solidFill>
                  <a:schemeClr val="tx1"/>
                </a:solidFill>
                <a:effectLst/>
                <a:latin typeface="+mn-lt"/>
                <a:ea typeface="+mn-ea"/>
                <a:cs typeface="+mn-cs"/>
              </a:rPr>
              <a:t>. We will refer to the output of this function as the </a:t>
            </a:r>
            <a:r>
              <a:rPr lang="en-US" sz="1200" b="0" kern="1200" dirty="0">
                <a:solidFill>
                  <a:schemeClr val="tx1"/>
                </a:solidFill>
                <a:effectLst/>
                <a:latin typeface="+mn-lt"/>
                <a:ea typeface="+mn-ea"/>
                <a:cs typeface="+mn-cs"/>
              </a:rPr>
              <a:t>activation </a:t>
            </a:r>
            <a:r>
              <a:rPr lang="en-US" sz="1200" kern="1200" dirty="0">
                <a:solidFill>
                  <a:schemeClr val="tx1"/>
                </a:solidFill>
                <a:effectLst/>
                <a:latin typeface="+mn-lt"/>
                <a:ea typeface="+mn-ea"/>
                <a:cs typeface="+mn-cs"/>
              </a:rPr>
              <a:t>value for the unit,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Since we are just modeling a single unit, the activation for the node is in fact the final output of the network, which we’ll generally call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 So the value </a:t>
            </a:r>
            <a:r>
              <a:rPr lang="en-US" sz="1200" i="1" kern="1200" dirty="0">
                <a:solidFill>
                  <a:schemeClr val="tx1"/>
                </a:solidFill>
                <a:effectLst/>
                <a:latin typeface="+mn-lt"/>
                <a:ea typeface="+mn-ea"/>
                <a:cs typeface="+mn-cs"/>
              </a:rPr>
              <a:t>y </a:t>
            </a:r>
            <a:r>
              <a:rPr lang="en-US" sz="1200" kern="1200" dirty="0">
                <a:solidFill>
                  <a:schemeClr val="tx1"/>
                </a:solidFill>
                <a:effectLst/>
                <a:latin typeface="+mn-lt"/>
                <a:ea typeface="+mn-ea"/>
                <a:cs typeface="+mn-cs"/>
              </a:rPr>
              <a:t>is defined as: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z</a:t>
            </a:r>
            <a:r>
              <a:rPr lang="en-US" sz="1200" kern="1200" dirty="0">
                <a:solidFill>
                  <a:schemeClr val="tx1"/>
                </a:solidFill>
                <a:effectLst/>
                <a:latin typeface="+mn-lt"/>
                <a:ea typeface="+mn-ea"/>
                <a:cs typeface="+mn-cs"/>
              </a:rPr>
              <a:t>)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a:t>
            </a:fld>
            <a:endParaRPr lang="en-US"/>
          </a:p>
        </p:txBody>
      </p:sp>
    </p:spTree>
    <p:extLst>
      <p:ext uri="{BB962C8B-B14F-4D97-AF65-F5344CB8AC3E}">
        <p14:creationId xmlns:p14="http://schemas.microsoft.com/office/powerpoint/2010/main" val="16284058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And let's recall from the lecture on logistic regression how gradient descent works for weight updates. The magnitude of the amount to move in gradient descent is the value of the </a:t>
            </a:r>
            <a:r>
              <a:rPr kumimoji="1" lang="en-US" sz="1200" kern="1200" dirty="0" err="1">
                <a:solidFill>
                  <a:schemeClr val="tx1"/>
                </a:solidFill>
                <a:effectLst/>
                <a:latin typeface="Arial" pitchFamily="-65" charset="0"/>
                <a:ea typeface="ＭＳ Ｐゴシック" pitchFamily="-65" charset="-128"/>
                <a:cs typeface="ＭＳ Ｐゴシック" pitchFamily="-65" charset="-128"/>
              </a:rPr>
              <a:t>graident</a:t>
            </a:r>
            <a:r>
              <a:rPr kumimoji="1" lang="en-US" sz="1200" kern="1200" dirty="0">
                <a:solidFill>
                  <a:schemeClr val="tx1"/>
                </a:solidFill>
                <a:effectLst/>
                <a:latin typeface="Arial" pitchFamily="-65" charset="0"/>
                <a:ea typeface="ＭＳ Ｐゴシック" pitchFamily="-65" charset="-128"/>
                <a:cs typeface="ＭＳ Ｐゴシック" pitchFamily="-65" charset="-128"/>
              </a:rPr>
              <a:t> of the loss function (with respect to w) weighted by a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learning rate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η .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 higher (faster) learning rate means that we should move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more on each step. The change we make in our parameter is the learning rate times the gradient. </a:t>
            </a:r>
          </a:p>
          <a:p>
            <a:endParaRPr kumimoji="1" lang="en-US" sz="1200" kern="1200" dirty="0">
              <a:solidFill>
                <a:schemeClr val="tx1"/>
              </a:solidFill>
              <a:effectLst/>
              <a:latin typeface="Arial" pitchFamily="-65" charset="0"/>
              <a:ea typeface="ＭＳ Ｐゴシック" pitchFamily="-65" charset="-128"/>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sz="1200" kern="1200" dirty="0">
                <a:solidFill>
                  <a:schemeClr val="tx1"/>
                </a:solidFill>
                <a:effectLst/>
                <a:latin typeface="Arial" pitchFamily="-65" charset="0"/>
                <a:ea typeface="ＭＳ Ｐゴシック" pitchFamily="-65" charset="-128"/>
              </a:rPr>
              <a:t>For logistic regression, we saw that </a:t>
            </a:r>
            <a:r>
              <a:rPr lang="en-US" sz="900" kern="1200" dirty="0">
                <a:solidFill>
                  <a:schemeClr val="tx1"/>
                </a:solidFill>
                <a:effectLst/>
                <a:latin typeface="+mn-lt"/>
                <a:ea typeface="+mn-ea"/>
                <a:cs typeface="+mn-cs"/>
              </a:rPr>
              <a:t>the derivative of the loss function with respect to one weight  </a:t>
            </a:r>
            <a:r>
              <a:rPr lang="en-US" sz="900" kern="1200" dirty="0" err="1">
                <a:solidFill>
                  <a:schemeClr val="tx1"/>
                </a:solidFill>
                <a:effectLst/>
                <a:latin typeface="+mn-lt"/>
                <a:ea typeface="+mn-ea"/>
                <a:cs typeface="+mn-cs"/>
              </a:rPr>
              <a:t>w_j</a:t>
            </a:r>
            <a:r>
              <a:rPr lang="en-US" sz="900" kern="1200" dirty="0">
                <a:solidFill>
                  <a:schemeClr val="tx1"/>
                </a:solidFill>
                <a:effectLst/>
                <a:latin typeface="+mn-lt"/>
                <a:ea typeface="+mn-ea"/>
                <a:cs typeface="+mn-cs"/>
              </a:rPr>
              <a:t> coming from input </a:t>
            </a:r>
            <a:r>
              <a:rPr lang="en-US" sz="900" kern="1200" dirty="0" err="1">
                <a:solidFill>
                  <a:schemeClr val="tx1"/>
                </a:solidFill>
                <a:effectLst/>
                <a:latin typeface="+mn-lt"/>
                <a:ea typeface="+mn-ea"/>
                <a:cs typeface="+mn-cs"/>
              </a:rPr>
              <a:t>x_j</a:t>
            </a:r>
            <a:r>
              <a:rPr lang="en-US" sz="900" kern="1200" dirty="0">
                <a:solidFill>
                  <a:schemeClr val="tx1"/>
                </a:solidFill>
                <a:effectLst/>
                <a:latin typeface="+mn-lt"/>
                <a:ea typeface="+mn-ea"/>
                <a:cs typeface="+mn-cs"/>
              </a:rPr>
              <a:t> is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59</a:t>
            </a:fld>
            <a:endParaRPr lang="en-US"/>
          </a:p>
        </p:txBody>
      </p:sp>
    </p:spTree>
    <p:extLst>
      <p:ext uri="{BB962C8B-B14F-4D97-AF65-F5344CB8AC3E}">
        <p14:creationId xmlns:p14="http://schemas.microsoft.com/office/powerpoint/2010/main" val="17112647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did that derivative come from?</a:t>
            </a:r>
          </a:p>
          <a:p>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Using the chain rule!  Remember the chain rule says that if </a:t>
            </a:r>
            <a:r>
              <a:rPr lang="en-US" sz="900" kern="1200" dirty="0">
                <a:solidFill>
                  <a:schemeClr val="tx1"/>
                </a:solidFill>
                <a:effectLst/>
                <a:latin typeface="+mn-lt"/>
                <a:ea typeface="+mn-ea"/>
                <a:cs typeface="+mn-cs"/>
              </a:rPr>
              <a:t>we have a compositive function f(x)= u(v(x)), the derivative of </a:t>
            </a:r>
            <a:r>
              <a:rPr lang="en-US" sz="900" i="1" kern="1200" dirty="0">
                <a:solidFill>
                  <a:schemeClr val="tx1"/>
                </a:solidFill>
                <a:effectLst/>
                <a:latin typeface="+mn-lt"/>
                <a:ea typeface="+mn-ea"/>
                <a:cs typeface="+mn-cs"/>
              </a:rPr>
              <a:t>f </a:t>
            </a:r>
            <a:r>
              <a:rPr lang="en-US" sz="900" kern="1200" dirty="0">
                <a:solidFill>
                  <a:schemeClr val="tx1"/>
                </a:solidFill>
                <a:effectLst/>
                <a:latin typeface="+mn-lt"/>
                <a:ea typeface="+mn-ea"/>
                <a:cs typeface="+mn-cs"/>
              </a:rPr>
              <a:t>(</a:t>
            </a:r>
            <a:r>
              <a:rPr lang="en-US" sz="900" i="1" kern="1200" dirty="0">
                <a:solidFill>
                  <a:schemeClr val="tx1"/>
                </a:solidFill>
                <a:effectLst/>
                <a:latin typeface="+mn-lt"/>
                <a:ea typeface="+mn-ea"/>
                <a:cs typeface="+mn-cs"/>
              </a:rPr>
              <a:t>x</a:t>
            </a:r>
            <a:r>
              <a:rPr lang="en-US" sz="900" kern="1200" dirty="0">
                <a:solidFill>
                  <a:schemeClr val="tx1"/>
                </a:solidFill>
                <a:effectLst/>
                <a:latin typeface="+mn-lt"/>
                <a:ea typeface="+mn-ea"/>
                <a:cs typeface="+mn-cs"/>
              </a:rPr>
              <a:t>) is the derivative of </a:t>
            </a:r>
            <a:r>
              <a:rPr lang="en-US" sz="900" i="1" kern="1200" dirty="0">
                <a:solidFill>
                  <a:schemeClr val="tx1"/>
                </a:solidFill>
                <a:effectLst/>
                <a:latin typeface="+mn-lt"/>
                <a:ea typeface="+mn-ea"/>
                <a:cs typeface="+mn-cs"/>
              </a:rPr>
              <a:t>u</a:t>
            </a:r>
            <a:r>
              <a:rPr lang="en-US" sz="900" kern="1200" dirty="0">
                <a:solidFill>
                  <a:schemeClr val="tx1"/>
                </a:solidFill>
                <a:effectLst/>
                <a:latin typeface="+mn-lt"/>
                <a:ea typeface="+mn-ea"/>
                <a:cs typeface="+mn-cs"/>
              </a:rPr>
              <a:t>(</a:t>
            </a:r>
            <a:r>
              <a:rPr lang="en-US" sz="900" i="1" kern="1200" dirty="0">
                <a:solidFill>
                  <a:schemeClr val="tx1"/>
                </a:solidFill>
                <a:effectLst/>
                <a:latin typeface="+mn-lt"/>
                <a:ea typeface="+mn-ea"/>
                <a:cs typeface="+mn-cs"/>
              </a:rPr>
              <a:t>x</a:t>
            </a:r>
            <a:r>
              <a:rPr lang="en-US" sz="900" kern="1200" dirty="0">
                <a:solidFill>
                  <a:schemeClr val="tx1"/>
                </a:solidFill>
                <a:effectLst/>
                <a:latin typeface="+mn-lt"/>
                <a:ea typeface="+mn-ea"/>
                <a:cs typeface="+mn-cs"/>
              </a:rPr>
              <a:t>) with respect to </a:t>
            </a:r>
            <a:r>
              <a:rPr lang="en-US" sz="900" i="1" kern="1200" dirty="0">
                <a:solidFill>
                  <a:schemeClr val="tx1"/>
                </a:solidFill>
                <a:effectLst/>
                <a:latin typeface="+mn-lt"/>
                <a:ea typeface="+mn-ea"/>
                <a:cs typeface="+mn-cs"/>
              </a:rPr>
              <a:t>v</a:t>
            </a:r>
            <a:r>
              <a:rPr lang="en-US" sz="900" kern="1200" dirty="0">
                <a:solidFill>
                  <a:schemeClr val="tx1"/>
                </a:solidFill>
                <a:effectLst/>
                <a:latin typeface="+mn-lt"/>
                <a:ea typeface="+mn-ea"/>
                <a:cs typeface="+mn-cs"/>
              </a:rPr>
              <a:t>(</a:t>
            </a:r>
            <a:r>
              <a:rPr lang="en-US" sz="900" i="1" kern="1200" dirty="0">
                <a:solidFill>
                  <a:schemeClr val="tx1"/>
                </a:solidFill>
                <a:effectLst/>
                <a:latin typeface="+mn-lt"/>
                <a:ea typeface="+mn-ea"/>
                <a:cs typeface="+mn-cs"/>
              </a:rPr>
              <a:t>x</a:t>
            </a:r>
            <a:r>
              <a:rPr lang="en-US" sz="900" kern="1200" dirty="0">
                <a:solidFill>
                  <a:schemeClr val="tx1"/>
                </a:solidFill>
                <a:effectLst/>
                <a:latin typeface="+mn-lt"/>
                <a:ea typeface="+mn-ea"/>
                <a:cs typeface="+mn-cs"/>
              </a:rPr>
              <a:t>) times the derivative of </a:t>
            </a:r>
            <a:r>
              <a:rPr lang="en-US" sz="900" i="1" kern="1200" dirty="0">
                <a:solidFill>
                  <a:schemeClr val="tx1"/>
                </a:solidFill>
                <a:effectLst/>
                <a:latin typeface="+mn-lt"/>
                <a:ea typeface="+mn-ea"/>
                <a:cs typeface="+mn-cs"/>
              </a:rPr>
              <a:t>v</a:t>
            </a:r>
            <a:r>
              <a:rPr lang="en-US" sz="900" kern="1200" dirty="0">
                <a:solidFill>
                  <a:schemeClr val="tx1"/>
                </a:solidFill>
                <a:effectLst/>
                <a:latin typeface="+mn-lt"/>
                <a:ea typeface="+mn-ea"/>
                <a:cs typeface="+mn-cs"/>
              </a:rPr>
              <a:t>(</a:t>
            </a:r>
            <a:r>
              <a:rPr lang="en-US" sz="900" i="1" kern="1200" dirty="0">
                <a:solidFill>
                  <a:schemeClr val="tx1"/>
                </a:solidFill>
                <a:effectLst/>
                <a:latin typeface="+mn-lt"/>
                <a:ea typeface="+mn-ea"/>
                <a:cs typeface="+mn-cs"/>
              </a:rPr>
              <a:t>x</a:t>
            </a:r>
            <a:r>
              <a:rPr lang="en-US" sz="900" kern="1200" dirty="0">
                <a:solidFill>
                  <a:schemeClr val="tx1"/>
                </a:solidFill>
                <a:effectLst/>
                <a:latin typeface="+mn-lt"/>
                <a:ea typeface="+mn-ea"/>
                <a:cs typeface="+mn-cs"/>
              </a:rPr>
              <a:t>) with respect to </a:t>
            </a:r>
            <a:r>
              <a:rPr lang="en-US" sz="900" i="1" kern="1200" dirty="0">
                <a:solidFill>
                  <a:schemeClr val="tx1"/>
                </a:solidFill>
                <a:effectLst/>
                <a:latin typeface="+mn-lt"/>
                <a:ea typeface="+mn-ea"/>
                <a:cs typeface="+mn-cs"/>
              </a:rPr>
              <a:t>x</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900" i="1" kern="1200" dirty="0">
              <a:solidFill>
                <a:schemeClr val="tx1"/>
              </a:solidFill>
              <a:effectLst/>
              <a:latin typeface="+mn-lt"/>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i="1" kern="1200" dirty="0">
                <a:solidFill>
                  <a:schemeClr val="tx1"/>
                </a:solidFill>
                <a:effectLst/>
                <a:latin typeface="+mn-lt"/>
                <a:ea typeface="+mn-ea"/>
                <a:cs typeface="+mn-cs"/>
              </a:rPr>
              <a:t>Here's our neural unit, which is the same as logistic regression. It's computing the loss as a function of y, which is computed as the sigmoid of the sum of the weights time values.  If we want to do the derivative of the entire loss function with respect to one weight </a:t>
            </a:r>
            <a:r>
              <a:rPr lang="en-US" sz="900" i="1" kern="1200" dirty="0" err="1">
                <a:solidFill>
                  <a:schemeClr val="tx1"/>
                </a:solidFill>
                <a:effectLst/>
                <a:latin typeface="+mn-lt"/>
                <a:ea typeface="+mn-ea"/>
                <a:cs typeface="+mn-cs"/>
              </a:rPr>
              <a:t>w_i</a:t>
            </a:r>
            <a:r>
              <a:rPr lang="en-US" sz="900" i="1" kern="1200" dirty="0">
                <a:solidFill>
                  <a:schemeClr val="tx1"/>
                </a:solidFill>
                <a:effectLst/>
                <a:latin typeface="+mn-lt"/>
                <a:ea typeface="+mn-ea"/>
                <a:cs typeface="+mn-cs"/>
              </a:rPr>
              <a:t>, we can compute this using the chain rule:  the derivative of L with respective to </a:t>
            </a:r>
            <a:r>
              <a:rPr lang="en-US" sz="900" i="1" kern="1200" dirty="0" err="1">
                <a:solidFill>
                  <a:schemeClr val="tx1"/>
                </a:solidFill>
                <a:effectLst/>
                <a:latin typeface="+mn-lt"/>
                <a:ea typeface="+mn-ea"/>
                <a:cs typeface="+mn-cs"/>
              </a:rPr>
              <a:t>w_i</a:t>
            </a:r>
            <a:r>
              <a:rPr lang="en-US" sz="900" i="1" kern="1200" dirty="0">
                <a:solidFill>
                  <a:schemeClr val="tx1"/>
                </a:solidFill>
                <a:effectLst/>
                <a:latin typeface="+mn-lt"/>
                <a:ea typeface="+mn-ea"/>
                <a:cs typeface="+mn-cs"/>
              </a:rPr>
              <a:t> is the product of the derivative of L with respect to y times the derivative of y with respect to z times the derivative of z with respect to </a:t>
            </a:r>
            <a:r>
              <a:rPr lang="en-US" sz="900" i="1" kern="1200" dirty="0" err="1">
                <a:solidFill>
                  <a:schemeClr val="tx1"/>
                </a:solidFill>
                <a:effectLst/>
                <a:latin typeface="+mn-lt"/>
                <a:ea typeface="+mn-ea"/>
                <a:cs typeface="+mn-cs"/>
              </a:rPr>
              <a:t>w_i</a:t>
            </a:r>
            <a:endParaRPr lang="en-US" sz="9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60</a:t>
            </a:fld>
            <a:endParaRPr lang="en-US"/>
          </a:p>
        </p:txBody>
      </p:sp>
    </p:spTree>
    <p:extLst>
      <p:ext uri="{BB962C8B-B14F-4D97-AF65-F5344CB8AC3E}">
        <p14:creationId xmlns:p14="http://schemas.microsoft.com/office/powerpoint/2010/main" val="39156547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07532-839C-41A2-9E71-D5288AEAE6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6942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training a neural network with gradient descent, we need the relevant gradients for each weight: the derivative of the loss with respect to each weight in every layer of the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the loss is computed only at the very end of the network.  How do we find these gradients for weights in the early layers?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solution is a method called error backpropagation, or backprop in the neural network world.  It turns out that backprop is a special case of backward differentiation, a method that relies on computation graphs.</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63</a:t>
            </a:fld>
            <a:endParaRPr lang="en-US"/>
          </a:p>
        </p:txBody>
      </p:sp>
    </p:spTree>
    <p:extLst>
      <p:ext uri="{BB962C8B-B14F-4D97-AF65-F5344CB8AC3E}">
        <p14:creationId xmlns:p14="http://schemas.microsoft.com/office/powerpoint/2010/main" val="1527313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computation graph is a representation of the process of computing a mathematical expression, in which the computation is broken down into separate operations, each of which is modeled as a node in a graph.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64</a:t>
            </a:fld>
            <a:endParaRPr lang="en-US"/>
          </a:p>
        </p:txBody>
      </p:sp>
    </p:spTree>
    <p:extLst>
      <p:ext uri="{BB962C8B-B14F-4D97-AF65-F5344CB8AC3E}">
        <p14:creationId xmlns:p14="http://schemas.microsoft.com/office/powerpoint/2010/main" val="556898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Consider computing the function </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 </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+ 2</a:t>
            </a:r>
            <a:r>
              <a:rPr lang="en-US" sz="1200" i="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If we make each of the component addition and multiplication operations explicit, and add names (</a:t>
            </a:r>
            <a:r>
              <a:rPr lang="en-US" sz="1200" i="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for the intermediate outputs, the resulting series of computations 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D=2*b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t>
            </a:r>
            <a:r>
              <a:rPr lang="en-US" sz="1200" kern="1200" dirty="0" err="1">
                <a:solidFill>
                  <a:schemeClr val="tx1"/>
                </a:solidFill>
                <a:effectLst/>
                <a:latin typeface="+mn-lt"/>
                <a:ea typeface="+mn-ea"/>
                <a:cs typeface="+mn-cs"/>
              </a:rPr>
              <a:t>a+d</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can now represent this as a graph, with nodes for each operation, and directed edges showing the outputs from each operation as the inputs to the next.. The simplest use of computation graphs is to compute the value of the function with some given inputs. Lets assume the inputs </a:t>
            </a:r>
            <a:r>
              <a:rPr lang="en-US" sz="1200" i="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 3, </a:t>
            </a:r>
            <a:r>
              <a:rPr lang="en-US" sz="1200" i="1" kern="12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 1,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can walk forward and compute a value for d, and then a value for e, and then a value for 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65</a:t>
            </a:fld>
            <a:endParaRPr lang="en-US"/>
          </a:p>
        </p:txBody>
      </p:sp>
    </p:spTree>
    <p:extLst>
      <p:ext uri="{BB962C8B-B14F-4D97-AF65-F5344CB8AC3E}">
        <p14:creationId xmlns:p14="http://schemas.microsoft.com/office/powerpoint/2010/main" val="37573301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 is without my messy handwriting.</a:t>
            </a:r>
          </a:p>
        </p:txBody>
      </p:sp>
      <p:sp>
        <p:nvSpPr>
          <p:cNvPr id="4" name="Slide Number Placeholder 3"/>
          <p:cNvSpPr>
            <a:spLocks noGrp="1"/>
          </p:cNvSpPr>
          <p:nvPr>
            <p:ph type="sldNum" sz="quarter" idx="5"/>
          </p:nvPr>
        </p:nvSpPr>
        <p:spPr/>
        <p:txBody>
          <a:bodyPr/>
          <a:lstStyle/>
          <a:p>
            <a:fld id="{EE707532-839C-41A2-9E71-D5288AEAE66A}" type="slidenum">
              <a:rPr lang="en-US" smtClean="0"/>
              <a:pPr/>
              <a:t>66</a:t>
            </a:fld>
            <a:endParaRPr lang="en-US"/>
          </a:p>
        </p:txBody>
      </p:sp>
    </p:spTree>
    <p:extLst>
      <p:ext uri="{BB962C8B-B14F-4D97-AF65-F5344CB8AC3E}">
        <p14:creationId xmlns:p14="http://schemas.microsoft.com/office/powerpoint/2010/main" val="41487783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importance of the computation graph comes from the </a:t>
            </a:r>
            <a:r>
              <a:rPr lang="en-US" sz="1200" b="0" kern="1200" dirty="0">
                <a:solidFill>
                  <a:schemeClr val="tx1"/>
                </a:solidFill>
                <a:effectLst/>
                <a:latin typeface="+mn-lt"/>
                <a:ea typeface="+mn-ea"/>
                <a:cs typeface="+mn-cs"/>
              </a:rPr>
              <a:t>backward pass</a:t>
            </a:r>
            <a:r>
              <a:rPr lang="en-US" sz="1200" kern="1200" dirty="0">
                <a:solidFill>
                  <a:schemeClr val="tx1"/>
                </a:solidFill>
                <a:effectLst/>
                <a:latin typeface="+mn-lt"/>
                <a:ea typeface="+mn-ea"/>
                <a:cs typeface="+mn-cs"/>
              </a:rPr>
              <a:t>, which </a:t>
            </a:r>
            <a:r>
              <a:rPr lang="en-US" sz="9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used to compute the derivatives that we’ll need for the weight update.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67</a:t>
            </a:fld>
            <a:endParaRPr lang="en-US"/>
          </a:p>
        </p:txBody>
      </p:sp>
    </p:spTree>
    <p:extLst>
      <p:ext uri="{BB962C8B-B14F-4D97-AF65-F5344CB8AC3E}">
        <p14:creationId xmlns:p14="http://schemas.microsoft.com/office/powerpoint/2010/main" val="602876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In this example our goal is to compute the derivative of the output function </a:t>
            </a:r>
            <a:r>
              <a:rPr lang="en-US" sz="900" i="1" kern="1200" dirty="0">
                <a:solidFill>
                  <a:schemeClr val="tx1"/>
                </a:solidFill>
                <a:effectLst/>
                <a:latin typeface="+mn-lt"/>
                <a:ea typeface="+mn-ea"/>
                <a:cs typeface="+mn-cs"/>
              </a:rPr>
              <a:t>L </a:t>
            </a:r>
            <a:r>
              <a:rPr lang="en-US" sz="900" kern="1200" dirty="0">
                <a:solidFill>
                  <a:schemeClr val="tx1"/>
                </a:solidFill>
                <a:effectLst/>
                <a:latin typeface="+mn-lt"/>
                <a:ea typeface="+mn-ea"/>
                <a:cs typeface="+mn-cs"/>
              </a:rPr>
              <a:t>with respect</a:t>
            </a:r>
            <a:r>
              <a:rPr lang="en-US" sz="800" kern="1200" dirty="0">
                <a:solidFill>
                  <a:schemeClr val="tx1"/>
                </a:solidFill>
                <a:effectLst/>
                <a:latin typeface="+mn-lt"/>
                <a:ea typeface="+mn-ea"/>
                <a:cs typeface="+mn-cs"/>
              </a:rPr>
              <a:t> </a:t>
            </a:r>
            <a:r>
              <a:rPr lang="en-US" sz="900" kern="1200" dirty="0">
                <a:solidFill>
                  <a:schemeClr val="tx1"/>
                </a:solidFill>
                <a:effectLst/>
                <a:latin typeface="+mn-lt"/>
                <a:ea typeface="+mn-ea"/>
                <a:cs typeface="+mn-cs"/>
              </a:rPr>
              <a:t>to each of the input variables, i.e., ∂</a:t>
            </a:r>
            <a:r>
              <a:rPr lang="en-US" sz="900" i="1" kern="1200" dirty="0">
                <a:solidFill>
                  <a:schemeClr val="tx1"/>
                </a:solidFill>
                <a:effectLst/>
                <a:latin typeface="+mn-lt"/>
                <a:ea typeface="+mn-ea"/>
                <a:cs typeface="+mn-cs"/>
              </a:rPr>
              <a:t>L /</a:t>
            </a:r>
            <a:r>
              <a:rPr lang="en-US" sz="900" kern="1200" dirty="0">
                <a:solidFill>
                  <a:schemeClr val="tx1"/>
                </a:solidFill>
                <a:effectLst/>
                <a:latin typeface="+mn-lt"/>
                <a:ea typeface="+mn-ea"/>
                <a:cs typeface="+mn-cs"/>
              </a:rPr>
              <a:t>∂</a:t>
            </a:r>
            <a:r>
              <a:rPr lang="en-US" sz="900" i="1" kern="1200" dirty="0">
                <a:solidFill>
                  <a:schemeClr val="tx1"/>
                </a:solidFill>
                <a:effectLst/>
                <a:latin typeface="+mn-lt"/>
                <a:ea typeface="+mn-ea"/>
                <a:cs typeface="+mn-cs"/>
              </a:rPr>
              <a:t>a</a:t>
            </a:r>
            <a:r>
              <a:rPr lang="en-US" sz="900" kern="1200" dirty="0">
                <a:solidFill>
                  <a:schemeClr val="tx1"/>
                </a:solidFill>
                <a:effectLst/>
                <a:latin typeface="+mn-lt"/>
                <a:ea typeface="+mn-ea"/>
                <a:cs typeface="+mn-cs"/>
              </a:rPr>
              <a:t>, ∂</a:t>
            </a:r>
            <a:r>
              <a:rPr lang="en-US" sz="900" i="1" kern="1200" dirty="0">
                <a:solidFill>
                  <a:schemeClr val="tx1"/>
                </a:solidFill>
                <a:effectLst/>
                <a:latin typeface="+mn-lt"/>
                <a:ea typeface="+mn-ea"/>
                <a:cs typeface="+mn-cs"/>
              </a:rPr>
              <a:t>L /</a:t>
            </a:r>
            <a:r>
              <a:rPr lang="en-US" sz="900" kern="1200" dirty="0">
                <a:solidFill>
                  <a:schemeClr val="tx1"/>
                </a:solidFill>
                <a:effectLst/>
                <a:latin typeface="+mn-lt"/>
                <a:ea typeface="+mn-ea"/>
                <a:cs typeface="+mn-cs"/>
              </a:rPr>
              <a:t>∂</a:t>
            </a:r>
            <a:r>
              <a:rPr lang="en-US" sz="900" i="1" kern="1200" dirty="0">
                <a:solidFill>
                  <a:schemeClr val="tx1"/>
                </a:solidFill>
                <a:effectLst/>
                <a:latin typeface="+mn-lt"/>
                <a:ea typeface="+mn-ea"/>
                <a:cs typeface="+mn-cs"/>
              </a:rPr>
              <a:t>b</a:t>
            </a:r>
            <a:r>
              <a:rPr lang="en-US" sz="900" kern="1200" dirty="0">
                <a:solidFill>
                  <a:schemeClr val="tx1"/>
                </a:solidFill>
                <a:effectLst/>
                <a:latin typeface="+mn-lt"/>
                <a:ea typeface="+mn-ea"/>
                <a:cs typeface="+mn-cs"/>
              </a:rPr>
              <a:t>, and ∂</a:t>
            </a:r>
            <a:r>
              <a:rPr lang="en-US" sz="900" i="1" kern="1200" dirty="0">
                <a:solidFill>
                  <a:schemeClr val="tx1"/>
                </a:solidFill>
                <a:effectLst/>
                <a:latin typeface="+mn-lt"/>
                <a:ea typeface="+mn-ea"/>
                <a:cs typeface="+mn-cs"/>
              </a:rPr>
              <a:t>L/</a:t>
            </a:r>
            <a:r>
              <a:rPr lang="en-US" sz="900" kern="1200" dirty="0">
                <a:solidFill>
                  <a:schemeClr val="tx1"/>
                </a:solidFill>
                <a:effectLst/>
                <a:latin typeface="+mn-lt"/>
                <a:ea typeface="+mn-ea"/>
                <a:cs typeface="+mn-cs"/>
              </a:rPr>
              <a:t>∂</a:t>
            </a:r>
            <a:r>
              <a:rPr lang="en-US" sz="900" i="1" kern="1200" dirty="0">
                <a:solidFill>
                  <a:schemeClr val="tx1"/>
                </a:solidFill>
                <a:effectLst/>
                <a:latin typeface="+mn-lt"/>
                <a:ea typeface="+mn-ea"/>
                <a:cs typeface="+mn-cs"/>
              </a:rPr>
              <a:t>c  </a:t>
            </a:r>
            <a:r>
              <a:rPr lang="en-US" sz="900" kern="1200" dirty="0">
                <a:solidFill>
                  <a:schemeClr val="tx1"/>
                </a:solidFill>
                <a:effectLst/>
                <a:latin typeface="+mn-lt"/>
                <a:ea typeface="+mn-ea"/>
                <a:cs typeface="+mn-cs"/>
              </a:rPr>
              <a:t>. The derivative ∂</a:t>
            </a:r>
            <a:r>
              <a:rPr lang="en-US" sz="900" i="1" kern="1200" dirty="0">
                <a:solidFill>
                  <a:schemeClr val="tx1"/>
                </a:solidFill>
                <a:effectLst/>
                <a:latin typeface="+mn-lt"/>
                <a:ea typeface="+mn-ea"/>
                <a:cs typeface="+mn-cs"/>
              </a:rPr>
              <a:t>L/</a:t>
            </a:r>
            <a:r>
              <a:rPr lang="en-US" sz="900" kern="1200" dirty="0">
                <a:solidFill>
                  <a:schemeClr val="tx1"/>
                </a:solidFill>
                <a:effectLst/>
                <a:latin typeface="+mn-lt"/>
                <a:ea typeface="+mn-ea"/>
                <a:cs typeface="+mn-cs"/>
              </a:rPr>
              <a:t>∂</a:t>
            </a:r>
            <a:r>
              <a:rPr lang="en-US" sz="900" i="1" kern="1200" dirty="0">
                <a:solidFill>
                  <a:schemeClr val="tx1"/>
                </a:solidFill>
                <a:effectLst/>
                <a:latin typeface="+mn-lt"/>
                <a:ea typeface="+mn-ea"/>
                <a:cs typeface="+mn-cs"/>
              </a:rPr>
              <a:t>a </a:t>
            </a:r>
            <a:r>
              <a:rPr lang="en-US" sz="900" kern="1200" dirty="0">
                <a:solidFill>
                  <a:schemeClr val="tx1"/>
                </a:solidFill>
                <a:effectLst/>
                <a:latin typeface="+mn-lt"/>
                <a:ea typeface="+mn-ea"/>
                <a:cs typeface="+mn-cs"/>
              </a:rPr>
              <a:t> tells us how much a small change in </a:t>
            </a:r>
            <a:r>
              <a:rPr lang="en-US" sz="900" i="1" kern="1200" dirty="0">
                <a:solidFill>
                  <a:schemeClr val="tx1"/>
                </a:solidFill>
                <a:effectLst/>
                <a:latin typeface="+mn-lt"/>
                <a:ea typeface="+mn-ea"/>
                <a:cs typeface="+mn-cs"/>
              </a:rPr>
              <a:t>a </a:t>
            </a:r>
            <a:r>
              <a:rPr lang="en-US" sz="900" kern="1200" dirty="0">
                <a:solidFill>
                  <a:schemeClr val="tx1"/>
                </a:solidFill>
                <a:effectLst/>
                <a:latin typeface="+mn-lt"/>
                <a:ea typeface="+mn-ea"/>
                <a:cs typeface="+mn-cs"/>
              </a:rPr>
              <a:t>affects </a:t>
            </a:r>
            <a:r>
              <a:rPr lang="en-US" sz="900" i="1" kern="1200" dirty="0">
                <a:solidFill>
                  <a:schemeClr val="tx1"/>
                </a:solidFill>
                <a:effectLst/>
                <a:latin typeface="+mn-lt"/>
                <a:ea typeface="+mn-ea"/>
                <a:cs typeface="+mn-cs"/>
              </a:rPr>
              <a:t>L, </a:t>
            </a:r>
            <a:r>
              <a:rPr lang="en-US" sz="900" dirty="0"/>
              <a:t>while holding the others constant"</a:t>
            </a:r>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68</a:t>
            </a:fld>
            <a:endParaRPr lang="en-US"/>
          </a:p>
        </p:txBody>
      </p:sp>
    </p:spTree>
    <p:extLst>
      <p:ext uri="{BB962C8B-B14F-4D97-AF65-F5344CB8AC3E}">
        <p14:creationId xmlns:p14="http://schemas.microsoft.com/office/powerpoint/2010/main" val="24936535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Consider a composite function f(x) = u(v(x)).  CLICK. The derivative of </a:t>
            </a:r>
            <a:r>
              <a:rPr lang="en-US" sz="1200"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is the derivative of </a:t>
            </a:r>
            <a:r>
              <a:rPr lang="en-US" sz="1200" i="1" kern="1200" dirty="0">
                <a:solidFill>
                  <a:schemeClr val="tx1"/>
                </a:solidFill>
                <a:effectLst/>
                <a:latin typeface="+mn-lt"/>
                <a:ea typeface="+mn-ea"/>
                <a:cs typeface="+mn-cs"/>
              </a:rPr>
              <a:t>u</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with respect to </a:t>
            </a:r>
            <a:r>
              <a:rPr lang="en-US" sz="1200" i="1" kern="1200" dirty="0">
                <a:solidFill>
                  <a:schemeClr val="tx1"/>
                </a:solidFill>
                <a:effectLst/>
                <a:latin typeface="+mn-lt"/>
                <a:ea typeface="+mn-ea"/>
                <a:cs typeface="+mn-cs"/>
              </a:rPr>
              <a:t>v</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times the derivative of </a:t>
            </a:r>
            <a:r>
              <a:rPr lang="en-US" sz="1200" i="1" kern="1200" dirty="0">
                <a:solidFill>
                  <a:schemeClr val="tx1"/>
                </a:solidFill>
                <a:effectLst/>
                <a:latin typeface="+mn-lt"/>
                <a:ea typeface="+mn-ea"/>
                <a:cs typeface="+mn-cs"/>
              </a:rPr>
              <a:t>v</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with respect to </a:t>
            </a:r>
            <a:r>
              <a:rPr lang="en-US" sz="1200" i="1" kern="1200" dirty="0">
                <a:solidFill>
                  <a:schemeClr val="tx1"/>
                </a:solidFill>
                <a:effectLst/>
                <a:latin typeface="+mn-lt"/>
                <a:ea typeface="+mn-ea"/>
                <a:cs typeface="+mn-cs"/>
              </a:rPr>
              <a:t>x</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chain rule extends to more than two functions. If computing the derivative of a composite function </a:t>
            </a:r>
            <a:r>
              <a:rPr lang="en-US" sz="1200"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 </a:t>
            </a:r>
            <a:r>
              <a:rPr lang="en-US" sz="1200" i="1" kern="1200" dirty="0">
                <a:solidFill>
                  <a:schemeClr val="tx1"/>
                </a:solidFill>
                <a:effectLst/>
                <a:latin typeface="+mn-lt"/>
                <a:ea typeface="+mn-ea"/>
                <a:cs typeface="+mn-cs"/>
              </a:rPr>
              <a:t>u</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v</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the derivative of </a:t>
            </a:r>
            <a:r>
              <a:rPr lang="en-US" sz="1200"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is: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69</a:t>
            </a:fld>
            <a:endParaRPr lang="en-US"/>
          </a:p>
        </p:txBody>
      </p:sp>
    </p:spTree>
    <p:extLst>
      <p:ext uri="{BB962C8B-B14F-4D97-AF65-F5344CB8AC3E}">
        <p14:creationId xmlns:p14="http://schemas.microsoft.com/office/powerpoint/2010/main" val="1373410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We're already seen the sigmoid for logistic regression: 1 over 1 plus exp (-z).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sigmoid has a number of advantages; it maps the output into the range [0,1], which is useful in squashing outliers toward 0 or 1. And it’s differentiable, which as we saw is handy for learning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8</a:t>
            </a:fld>
            <a:endParaRPr lang="en-US"/>
          </a:p>
        </p:txBody>
      </p:sp>
    </p:spTree>
    <p:extLst>
      <p:ext uri="{BB962C8B-B14F-4D97-AF65-F5344CB8AC3E}">
        <p14:creationId xmlns:p14="http://schemas.microsoft.com/office/powerpoint/2010/main" val="11009034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Let’s now compute the 3 derivatives we need. </a:t>
            </a:r>
            <a:r>
              <a:rPr lang="en-US" sz="1200" kern="1200" dirty="0">
                <a:solidFill>
                  <a:schemeClr val="tx1"/>
                </a:solidFill>
                <a:effectLst/>
                <a:latin typeface="+mn-lt"/>
                <a:ea typeface="+mn-ea"/>
                <a:cs typeface="+mn-cs"/>
              </a:rPr>
              <a:t> Since in the computation graph </a:t>
            </a:r>
            <a:r>
              <a:rPr lang="en-US" sz="1200" i="1" kern="1200" dirty="0">
                <a:solidFill>
                  <a:schemeClr val="tx1"/>
                </a:solidFill>
                <a:effectLst/>
                <a:latin typeface="+mn-lt"/>
                <a:ea typeface="+mn-ea"/>
                <a:cs typeface="+mn-cs"/>
              </a:rPr>
              <a:t>L </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we can directly compute the derivative ∂ </a:t>
            </a:r>
            <a:r>
              <a:rPr lang="en-US" sz="1200" i="1" kern="1200" dirty="0">
                <a:solidFill>
                  <a:schemeClr val="tx1"/>
                </a:solidFill>
                <a:effectLst/>
                <a:latin typeface="+mn-lt"/>
                <a:ea typeface="+mn-ea"/>
                <a:cs typeface="+mn-cs"/>
              </a:rPr>
              <a:t>L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c: it will be e.</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For the other two, we'll need to use the chain rule</a:t>
            </a:r>
            <a:br>
              <a:rPr lang="en-US" sz="1200" i="0" kern="1200" dirty="0">
                <a:solidFill>
                  <a:schemeClr val="tx1"/>
                </a:solidFill>
                <a:effectLst/>
                <a:latin typeface="+mn-lt"/>
                <a:ea typeface="+mn-ea"/>
                <a:cs typeface="+mn-cs"/>
              </a:rPr>
            </a:br>
            <a:endParaRPr lang="en-US" i="0"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70</a:t>
            </a:fld>
            <a:endParaRPr lang="en-US"/>
          </a:p>
        </p:txBody>
      </p:sp>
    </p:spTree>
    <p:extLst>
      <p:ext uri="{BB962C8B-B14F-4D97-AF65-F5344CB8AC3E}">
        <p14:creationId xmlns:p14="http://schemas.microsoft.com/office/powerpoint/2010/main" val="36466218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Those equations, we've put them here on the top, thus require five intermediate derivatives: ∂</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e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 </a:t>
            </a:r>
            <a:r>
              <a:rPr lang="en-US" sz="9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which are as follows (making use of the fact that the derivative of a sum is the sum </a:t>
            </a:r>
            <a:endParaRPr lang="en-US" dirty="0"/>
          </a:p>
          <a:p>
            <a:r>
              <a:rPr lang="en-US" sz="1200" kern="1200" dirty="0">
                <a:solidFill>
                  <a:schemeClr val="tx1"/>
                </a:solidFill>
                <a:effectLst/>
                <a:latin typeface="+mn-lt"/>
                <a:ea typeface="+mn-ea"/>
                <a:cs typeface="+mn-cs"/>
              </a:rPr>
              <a:t>of the derivatives):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71</a:t>
            </a:fld>
            <a:endParaRPr lang="en-US"/>
          </a:p>
        </p:txBody>
      </p:sp>
    </p:spTree>
    <p:extLst>
      <p:ext uri="{BB962C8B-B14F-4D97-AF65-F5344CB8AC3E}">
        <p14:creationId xmlns:p14="http://schemas.microsoft.com/office/powerpoint/2010/main" val="1549384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backward pass, we compute each of these partials along each edge of the graph </a:t>
            </a:r>
            <a:endParaRPr lang="en-US" dirty="0"/>
          </a:p>
          <a:p>
            <a:r>
              <a:rPr lang="en-US" sz="1200" kern="1200" dirty="0">
                <a:solidFill>
                  <a:schemeClr val="tx1"/>
                </a:solidFill>
                <a:effectLst/>
                <a:latin typeface="+mn-lt"/>
                <a:ea typeface="+mn-ea"/>
                <a:cs typeface="+mn-cs"/>
              </a:rPr>
              <a:t>from right to left, multiplying the necessary partials to result in the final derivative </a:t>
            </a:r>
            <a:endParaRPr lang="en-US" dirty="0"/>
          </a:p>
          <a:p>
            <a:r>
              <a:rPr lang="en-US" sz="1200" kern="1200" dirty="0">
                <a:solidFill>
                  <a:schemeClr val="tx1"/>
                </a:solidFill>
                <a:effectLst/>
                <a:latin typeface="+mn-lt"/>
                <a:ea typeface="+mn-ea"/>
                <a:cs typeface="+mn-cs"/>
              </a:rPr>
              <a:t>we need. Thus we begin by annotating the final node with ∂ </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L  </a:t>
            </a:r>
            <a:r>
              <a:rPr lang="en-US" sz="1200" kern="1200" dirty="0">
                <a:solidFill>
                  <a:schemeClr val="tx1"/>
                </a:solidFill>
                <a:effectLst/>
                <a:latin typeface="+mn-lt"/>
                <a:ea typeface="+mn-ea"/>
                <a:cs typeface="+mn-cs"/>
              </a:rPr>
              <a:t>= 1. Moving to the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left, we then compute ∂ </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e </a:t>
            </a:r>
            <a:r>
              <a:rPr lang="en-US" sz="1200" kern="1200" dirty="0">
                <a:solidFill>
                  <a:schemeClr val="tx1"/>
                </a:solidFill>
                <a:effectLst/>
                <a:latin typeface="+mn-lt"/>
                <a:ea typeface="+mn-ea"/>
                <a:cs typeface="+mn-cs"/>
              </a:rPr>
              <a:t>, and so on, until we have annotated the graph all the way to the input variables. The forward pass conveniently already will have computed the values of the forward intermediate variables we need (like </a:t>
            </a:r>
            <a:r>
              <a:rPr lang="en-US" sz="1200" i="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to compute these derivatives.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72</a:t>
            </a:fld>
            <a:endParaRPr lang="en-US"/>
          </a:p>
        </p:txBody>
      </p:sp>
    </p:spTree>
    <p:extLst>
      <p:ext uri="{BB962C8B-B14F-4D97-AF65-F5344CB8AC3E}">
        <p14:creationId xmlns:p14="http://schemas.microsoft.com/office/powerpoint/2010/main" val="36580860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 the backward pass, we compute each of these partials along each edge of the graph </a:t>
            </a:r>
            <a:endParaRPr lang="en-US" dirty="0"/>
          </a:p>
          <a:p>
            <a:r>
              <a:rPr lang="en-US" sz="1200" kern="1200" dirty="0">
                <a:solidFill>
                  <a:schemeClr val="tx1"/>
                </a:solidFill>
                <a:effectLst/>
                <a:latin typeface="+mn-lt"/>
                <a:ea typeface="+mn-ea"/>
                <a:cs typeface="+mn-cs"/>
              </a:rPr>
              <a:t>from right to left, multiplying the necessary partials to result in the final derivative </a:t>
            </a:r>
            <a:endParaRPr lang="en-US" dirty="0"/>
          </a:p>
          <a:p>
            <a:r>
              <a:rPr lang="en-US" sz="1200" kern="1200" dirty="0">
                <a:solidFill>
                  <a:schemeClr val="tx1"/>
                </a:solidFill>
                <a:effectLst/>
                <a:latin typeface="+mn-lt"/>
                <a:ea typeface="+mn-ea"/>
                <a:cs typeface="+mn-cs"/>
              </a:rPr>
              <a:t>we need.</a:t>
            </a:r>
          </a:p>
          <a:p>
            <a:endParaRPr lang="en-US" sz="1200" kern="1200" dirty="0">
              <a:solidFill>
                <a:schemeClr val="tx1"/>
              </a:solidFill>
              <a:effectLst/>
              <a:latin typeface="+mn-lt"/>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each node we need to compute the local partial derivative with respect to the parent, multiply it by the partial derivative that is being passed down from the parent, and then pass it to the child. </a:t>
            </a:r>
            <a:endParaRPr lang="en-US" sz="1200"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Thus we begin by annotating the final node with ∂ </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L </a:t>
            </a:r>
            <a:r>
              <a:rPr lang="en-US" sz="1200" kern="1200" dirty="0">
                <a:solidFill>
                  <a:schemeClr val="tx1"/>
                </a:solidFill>
                <a:effectLst/>
                <a:latin typeface="+mn-lt"/>
                <a:ea typeface="+mn-ea"/>
                <a:cs typeface="+mn-cs"/>
              </a:rPr>
              <a:t>= 1. Moving to the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left, we then compute ∂ </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e </a:t>
            </a:r>
            <a:r>
              <a:rPr lang="en-US" sz="1200" kern="1200" dirty="0">
                <a:solidFill>
                  <a:schemeClr val="tx1"/>
                </a:solidFill>
                <a:effectLst/>
                <a:latin typeface="+mn-lt"/>
                <a:ea typeface="+mn-ea"/>
                <a:cs typeface="+mn-cs"/>
              </a:rPr>
              <a:t>, and so on, until we have annotated the graph all the way to the input variables. The forward pass conveniently already will have computed the values of the forward intermediate variables we need (like </a:t>
            </a:r>
            <a:r>
              <a:rPr lang="en-US" sz="1200" i="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to compute these derivatives.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73</a:t>
            </a:fld>
            <a:endParaRPr lang="en-US"/>
          </a:p>
        </p:txBody>
      </p:sp>
    </p:spTree>
    <p:extLst>
      <p:ext uri="{BB962C8B-B14F-4D97-AF65-F5344CB8AC3E}">
        <p14:creationId xmlns:p14="http://schemas.microsoft.com/office/powerpoint/2010/main" val="17628772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Of course computation graphs for real neural networks are much more complex. Here's a sample computation graph for a 2-layer neural network with </a:t>
            </a:r>
            <a:r>
              <a:rPr lang="en-US" sz="900" i="1" kern="1200" dirty="0">
                <a:solidFill>
                  <a:schemeClr val="tx1"/>
                </a:solidFill>
                <a:effectLst/>
                <a:latin typeface="+mn-lt"/>
                <a:ea typeface="+mn-ea"/>
                <a:cs typeface="+mn-cs"/>
              </a:rPr>
              <a:t>n</a:t>
            </a:r>
            <a:r>
              <a:rPr lang="en-US" sz="900" kern="1200" dirty="0">
                <a:solidFill>
                  <a:schemeClr val="tx1"/>
                </a:solidFill>
                <a:effectLst/>
                <a:latin typeface="+mn-lt"/>
                <a:ea typeface="+mn-ea"/>
                <a:cs typeface="+mn-cs"/>
              </a:rPr>
              <a:t>0 = 2, </a:t>
            </a:r>
            <a:r>
              <a:rPr lang="en-US" sz="900" i="1" kern="1200" dirty="0">
                <a:solidFill>
                  <a:schemeClr val="tx1"/>
                </a:solidFill>
                <a:effectLst/>
                <a:latin typeface="+mn-lt"/>
                <a:ea typeface="+mn-ea"/>
                <a:cs typeface="+mn-cs"/>
              </a:rPr>
              <a:t>n</a:t>
            </a:r>
            <a:r>
              <a:rPr lang="en-US" sz="900" kern="1200" dirty="0">
                <a:solidFill>
                  <a:schemeClr val="tx1"/>
                </a:solidFill>
                <a:effectLst/>
                <a:latin typeface="+mn-lt"/>
                <a:ea typeface="+mn-ea"/>
                <a:cs typeface="+mn-cs"/>
              </a:rPr>
              <a:t>1 = 2, and </a:t>
            </a:r>
            <a:r>
              <a:rPr lang="en-US" sz="900" i="1" kern="1200" dirty="0">
                <a:solidFill>
                  <a:schemeClr val="tx1"/>
                </a:solidFill>
                <a:effectLst/>
                <a:latin typeface="+mn-lt"/>
                <a:ea typeface="+mn-ea"/>
                <a:cs typeface="+mn-cs"/>
              </a:rPr>
              <a:t>n</a:t>
            </a:r>
            <a:r>
              <a:rPr lang="en-US" sz="900" kern="1200" dirty="0">
                <a:solidFill>
                  <a:schemeClr val="tx1"/>
                </a:solidFill>
                <a:effectLst/>
                <a:latin typeface="+mn-lt"/>
                <a:ea typeface="+mn-ea"/>
                <a:cs typeface="+mn-cs"/>
              </a:rPr>
              <a:t>2 = 1,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74</a:t>
            </a:fld>
            <a:endParaRPr lang="en-US"/>
          </a:p>
        </p:txBody>
      </p:sp>
    </p:spTree>
    <p:extLst>
      <p:ext uri="{BB962C8B-B14F-4D97-AF65-F5344CB8AC3E}">
        <p14:creationId xmlns:p14="http://schemas.microsoft.com/office/powerpoint/2010/main" val="28556993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In order to do the backward pass, we’ll need to know the derivatives of all the functions in the graph. We already saw in Section </a:t>
            </a:r>
            <a:r>
              <a:rPr lang="en-US" sz="900" b="0" kern="1200" dirty="0">
                <a:solidFill>
                  <a:schemeClr val="tx1"/>
                </a:solidFill>
                <a:effectLst/>
                <a:latin typeface="+mn-lt"/>
                <a:ea typeface="+mn-ea"/>
                <a:cs typeface="+mn-cs"/>
              </a:rPr>
              <a:t>?? </a:t>
            </a:r>
            <a:r>
              <a:rPr lang="en-US" sz="900" kern="1200" dirty="0">
                <a:solidFill>
                  <a:schemeClr val="tx1"/>
                </a:solidFill>
                <a:effectLst/>
                <a:latin typeface="+mn-lt"/>
                <a:ea typeface="+mn-ea"/>
                <a:cs typeface="+mn-cs"/>
              </a:rPr>
              <a:t>the derivative of the sigmoid </a:t>
            </a:r>
            <a:r>
              <a:rPr lang="el-GR" sz="900" kern="1200" dirty="0">
                <a:solidFill>
                  <a:schemeClr val="tx1"/>
                </a:solidFill>
                <a:effectLst/>
                <a:latin typeface="+mn-lt"/>
                <a:ea typeface="+mn-ea"/>
                <a:cs typeface="+mn-cs"/>
              </a:rPr>
              <a:t>σ : </a:t>
            </a:r>
            <a:endParaRPr lang="el-GR" dirty="0"/>
          </a:p>
          <a:p>
            <a:endParaRPr lang="en-US" dirty="0"/>
          </a:p>
          <a:p>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The derivative of the </a:t>
            </a:r>
            <a:r>
              <a:rPr lang="en-US" sz="900" kern="1200" dirty="0" err="1">
                <a:solidFill>
                  <a:schemeClr val="tx1"/>
                </a:solidFill>
                <a:effectLst/>
                <a:latin typeface="+mn-lt"/>
                <a:ea typeface="+mn-ea"/>
                <a:cs typeface="+mn-cs"/>
              </a:rPr>
              <a:t>ReLU</a:t>
            </a:r>
            <a:r>
              <a:rPr lang="en-US" sz="900" kern="1200" dirty="0">
                <a:solidFill>
                  <a:schemeClr val="tx1"/>
                </a:solidFill>
                <a:effectLst/>
                <a:latin typeface="+mn-lt"/>
                <a:ea typeface="+mn-ea"/>
                <a:cs typeface="+mn-cs"/>
              </a:rPr>
              <a:t> is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75</a:t>
            </a:fld>
            <a:endParaRPr lang="en-US"/>
          </a:p>
        </p:txBody>
      </p:sp>
    </p:spTree>
    <p:extLst>
      <p:ext uri="{BB962C8B-B14F-4D97-AF65-F5344CB8AC3E}">
        <p14:creationId xmlns:p14="http://schemas.microsoft.com/office/powerpoint/2010/main" val="30883160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The weights that need updating (those for which we need to know the partial derivative of the loss function) are shown in orange .</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So for a particular example x1,x2, we would run the forward pass, assign values to each of our nodes, and then starting with this last node, run backwards pass</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76</a:t>
            </a:fld>
            <a:endParaRPr lang="en-US"/>
          </a:p>
        </p:txBody>
      </p:sp>
    </p:spTree>
    <p:extLst>
      <p:ext uri="{BB962C8B-B14F-4D97-AF65-F5344CB8AC3E}">
        <p14:creationId xmlns:p14="http://schemas.microsoft.com/office/powerpoint/2010/main" val="5967260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77</a:t>
            </a:fld>
            <a:endParaRPr lang="en-US"/>
          </a:p>
        </p:txBody>
      </p:sp>
    </p:spTree>
    <p:extLst>
      <p:ext uri="{BB962C8B-B14F-4D97-AF65-F5344CB8AC3E}">
        <p14:creationId xmlns:p14="http://schemas.microsoft.com/office/powerpoint/2010/main" val="2866782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the function that a simple unit with a sigmoid activation function is computing from an input x, a weight vector w, and a bias term b</a:t>
            </a:r>
          </a:p>
        </p:txBody>
      </p:sp>
      <p:sp>
        <p:nvSpPr>
          <p:cNvPr id="4" name="Slide Number Placeholder 3"/>
          <p:cNvSpPr>
            <a:spLocks noGrp="1"/>
          </p:cNvSpPr>
          <p:nvPr>
            <p:ph type="sldNum" sz="quarter" idx="5"/>
          </p:nvPr>
        </p:nvSpPr>
        <p:spPr/>
        <p:txBody>
          <a:bodyPr/>
          <a:lstStyle/>
          <a:p>
            <a:fld id="{EE707532-839C-41A2-9E71-D5288AEAE66A}" type="slidenum">
              <a:rPr lang="en-US" smtClean="0"/>
              <a:pPr/>
              <a:t>9</a:t>
            </a:fld>
            <a:endParaRPr lang="en-US"/>
          </a:p>
        </p:txBody>
      </p:sp>
    </p:spTree>
    <p:extLst>
      <p:ext uri="{BB962C8B-B14F-4D97-AF65-F5344CB8AC3E}">
        <p14:creationId xmlns:p14="http://schemas.microsoft.com/office/powerpoint/2010/main" val="1052184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here's our picture of the unit again, showing the pieces</a:t>
            </a:r>
          </a:p>
        </p:txBody>
      </p:sp>
      <p:sp>
        <p:nvSpPr>
          <p:cNvPr id="4" name="Slide Number Placeholder 3"/>
          <p:cNvSpPr>
            <a:spLocks noGrp="1"/>
          </p:cNvSpPr>
          <p:nvPr>
            <p:ph type="sldNum" sz="quarter" idx="5"/>
          </p:nvPr>
        </p:nvSpPr>
        <p:spPr/>
        <p:txBody>
          <a:bodyPr/>
          <a:lstStyle/>
          <a:p>
            <a:fld id="{EE707532-839C-41A2-9E71-D5288AEAE66A}" type="slidenum">
              <a:rPr lang="en-US" smtClean="0"/>
              <a:pPr/>
              <a:t>10</a:t>
            </a:fld>
            <a:endParaRPr lang="en-US"/>
          </a:p>
        </p:txBody>
      </p:sp>
    </p:spTree>
    <p:extLst>
      <p:ext uri="{BB962C8B-B14F-4D97-AF65-F5344CB8AC3E}">
        <p14:creationId xmlns:p14="http://schemas.microsoft.com/office/powerpoint/2010/main" val="1068264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walk through an example just to get an intuition. Let’s suppose we have a unit with the following weight vector and bias , and given the input</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11</a:t>
            </a:fld>
            <a:endParaRPr lang="en-US"/>
          </a:p>
        </p:txBody>
      </p:sp>
    </p:spTree>
    <p:extLst>
      <p:ext uri="{BB962C8B-B14F-4D97-AF65-F5344CB8AC3E}">
        <p14:creationId xmlns:p14="http://schemas.microsoft.com/office/powerpoint/2010/main" val="535427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practice, the sigmoid is not commonly used as an activation function. A function that is very similar but almost always better is the </a:t>
            </a:r>
            <a:r>
              <a:rPr lang="en-US" sz="1200" b="0" kern="1200" dirty="0">
                <a:solidFill>
                  <a:schemeClr val="tx1"/>
                </a:solidFill>
                <a:effectLst/>
                <a:latin typeface="+mn-lt"/>
                <a:ea typeface="+mn-ea"/>
                <a:cs typeface="+mn-cs"/>
              </a:rPr>
              <a:t>tanh </a:t>
            </a:r>
            <a:r>
              <a:rPr lang="en-US" sz="1200" kern="1200" dirty="0">
                <a:solidFill>
                  <a:schemeClr val="tx1"/>
                </a:solidFill>
                <a:effectLst/>
                <a:latin typeface="+mn-lt"/>
                <a:ea typeface="+mn-ea"/>
                <a:cs typeface="+mn-cs"/>
              </a:rPr>
              <a:t>function; tanh is a variant of the sigmoid that ranges from -1 to +1: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tanh function has the nice properties of being smoothly differentiable and mapping outlier values toward the mean.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simplest activation function, and perhaps the most commonly used, is the rectified linear unit, also called the </a:t>
            </a:r>
            <a:r>
              <a:rPr lang="en-US" sz="1200" b="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 It’s just the same as </a:t>
            </a:r>
            <a:r>
              <a:rPr lang="en-US" sz="1200" i="1" kern="1200" dirty="0">
                <a:solidFill>
                  <a:schemeClr val="tx1"/>
                </a:solidFill>
                <a:effectLst/>
                <a:latin typeface="+mn-lt"/>
                <a:ea typeface="+mn-ea"/>
                <a:cs typeface="+mn-cs"/>
              </a:rPr>
              <a:t>z </a:t>
            </a:r>
            <a:endParaRPr lang="en-US" dirty="0"/>
          </a:p>
          <a:p>
            <a:r>
              <a:rPr lang="en-US" sz="1200" kern="1200" dirty="0">
                <a:solidFill>
                  <a:schemeClr val="tx1"/>
                </a:solidFill>
                <a:effectLst/>
                <a:latin typeface="+mn-lt"/>
                <a:ea typeface="+mn-ea"/>
                <a:cs typeface="+mn-cs"/>
              </a:rPr>
              <a:t>when </a:t>
            </a:r>
            <a:r>
              <a:rPr lang="en-US" sz="1200" i="1" kern="1200" dirty="0">
                <a:solidFill>
                  <a:schemeClr val="tx1"/>
                </a:solidFill>
                <a:effectLst/>
                <a:latin typeface="+mn-lt"/>
                <a:ea typeface="+mn-ea"/>
                <a:cs typeface="+mn-cs"/>
              </a:rPr>
              <a:t>z </a:t>
            </a:r>
            <a:r>
              <a:rPr lang="en-US" sz="1200" kern="1200" dirty="0">
                <a:solidFill>
                  <a:schemeClr val="tx1"/>
                </a:solidFill>
                <a:effectLst/>
                <a:latin typeface="+mn-lt"/>
                <a:ea typeface="+mn-ea"/>
                <a:cs typeface="+mn-cs"/>
              </a:rPr>
              <a:t>is positive, and 0 otherwise:</a:t>
            </a:r>
            <a:br>
              <a:rPr lang="en-US" sz="1200" kern="1200" dirty="0">
                <a:solidFill>
                  <a:schemeClr val="tx1"/>
                </a:solidFill>
                <a:effectLst/>
                <a:latin typeface="+mn-lt"/>
                <a:ea typeface="+mn-ea"/>
                <a:cs typeface="+mn-cs"/>
              </a:rPr>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Rectified Linear Unit function, has nice properties that result from it being very close to linear. In the sigmoid or tanh functions, very high values of </a:t>
            </a:r>
            <a:r>
              <a:rPr lang="en-US" sz="1200" i="1" kern="1200" dirty="0">
                <a:solidFill>
                  <a:schemeClr val="tx1"/>
                </a:solidFill>
                <a:effectLst/>
                <a:latin typeface="+mn-lt"/>
                <a:ea typeface="+mn-ea"/>
                <a:cs typeface="+mn-cs"/>
              </a:rPr>
              <a:t>z </a:t>
            </a:r>
            <a:r>
              <a:rPr lang="en-US" sz="1200" kern="1200" dirty="0">
                <a:solidFill>
                  <a:schemeClr val="tx1"/>
                </a:solidFill>
                <a:effectLst/>
                <a:latin typeface="+mn-lt"/>
                <a:ea typeface="+mn-ea"/>
                <a:cs typeface="+mn-cs"/>
              </a:rPr>
              <a:t>result in values of </a:t>
            </a:r>
            <a:r>
              <a:rPr lang="en-US" sz="1200" i="1" kern="1200" dirty="0">
                <a:solidFill>
                  <a:schemeClr val="tx1"/>
                </a:solidFill>
                <a:effectLst/>
                <a:latin typeface="+mn-lt"/>
                <a:ea typeface="+mn-ea"/>
                <a:cs typeface="+mn-cs"/>
              </a:rPr>
              <a:t>y </a:t>
            </a:r>
            <a:r>
              <a:rPr lang="en-US" sz="1200" kern="1200" dirty="0">
                <a:solidFill>
                  <a:schemeClr val="tx1"/>
                </a:solidFill>
                <a:effectLst/>
                <a:latin typeface="+mn-lt"/>
                <a:ea typeface="+mn-ea"/>
                <a:cs typeface="+mn-cs"/>
              </a:rPr>
              <a:t>that are </a:t>
            </a:r>
            <a:r>
              <a:rPr lang="en-US" sz="1200" b="1" kern="1200" dirty="0">
                <a:solidFill>
                  <a:schemeClr val="tx1"/>
                </a:solidFill>
                <a:effectLst/>
                <a:latin typeface="+mn-lt"/>
                <a:ea typeface="+mn-ea"/>
                <a:cs typeface="+mn-cs"/>
              </a:rPr>
              <a:t>saturated</a:t>
            </a:r>
            <a:r>
              <a:rPr lang="en-US" sz="1200" kern="1200" dirty="0">
                <a:solidFill>
                  <a:schemeClr val="tx1"/>
                </a:solidFill>
                <a:effectLst/>
                <a:latin typeface="+mn-lt"/>
                <a:ea typeface="+mn-ea"/>
                <a:cs typeface="+mn-cs"/>
              </a:rPr>
              <a:t>, i.e., extremely close to 1 and have derivatives very close to 0. Zero derivatives cause problems for learning: gradients that are almost 0 cause the error signal to get smaller and smaller until it is too small to be used for training, a problem called the </a:t>
            </a:r>
            <a:r>
              <a:rPr lang="en-US" sz="1200" b="1" kern="1200" dirty="0">
                <a:solidFill>
                  <a:schemeClr val="tx1"/>
                </a:solidFill>
                <a:effectLst/>
                <a:latin typeface="+mn-lt"/>
                <a:ea typeface="+mn-ea"/>
                <a:cs typeface="+mn-cs"/>
              </a:rPr>
              <a:t>vanishing gradient problem</a:t>
            </a:r>
            <a:r>
              <a:rPr lang="en-US" sz="1200" kern="1200" dirty="0">
                <a:solidFill>
                  <a:schemeClr val="tx1"/>
                </a:solidFill>
                <a:effectLst/>
                <a:latin typeface="+mn-lt"/>
                <a:ea typeface="+mn-ea"/>
                <a:cs typeface="+mn-cs"/>
              </a:rPr>
              <a:t>. Rectifiers don’t have this problem, since the derivative of </a:t>
            </a:r>
            <a:r>
              <a:rPr lang="en-US" sz="120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 for high values of </a:t>
            </a:r>
            <a:r>
              <a:rPr lang="en-US" sz="1200" i="1" kern="1200" dirty="0">
                <a:solidFill>
                  <a:schemeClr val="tx1"/>
                </a:solidFill>
                <a:effectLst/>
                <a:latin typeface="+mn-lt"/>
                <a:ea typeface="+mn-ea"/>
                <a:cs typeface="+mn-cs"/>
              </a:rPr>
              <a:t>z </a:t>
            </a:r>
            <a:r>
              <a:rPr lang="en-US" sz="1200" kern="1200" dirty="0">
                <a:solidFill>
                  <a:schemeClr val="tx1"/>
                </a:solidFill>
                <a:effectLst/>
                <a:latin typeface="+mn-lt"/>
                <a:ea typeface="+mn-ea"/>
                <a:cs typeface="+mn-cs"/>
              </a:rPr>
              <a:t>is 1 rather than very close to 0.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15</a:t>
            </a:fld>
            <a:endParaRPr lang="en-US"/>
          </a:p>
        </p:txBody>
      </p:sp>
    </p:spTree>
    <p:extLst>
      <p:ext uri="{BB962C8B-B14F-4D97-AF65-F5344CB8AC3E}">
        <p14:creationId xmlns:p14="http://schemas.microsoft.com/office/powerpoint/2010/main" val="3813090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60" y="119702"/>
            <a:ext cx="7543800" cy="680397"/>
          </a:xfrm>
        </p:spPr>
        <p:txBody>
          <a:bodyPr/>
          <a:lstStyle/>
          <a:p>
            <a:r>
              <a:rPr lang="en-US" dirty="0"/>
              <a:t>Click to edit Master title style</a:t>
            </a:r>
          </a:p>
        </p:txBody>
      </p:sp>
      <p:sp>
        <p:nvSpPr>
          <p:cNvPr id="3" name="Content Placeholder 2"/>
          <p:cNvSpPr>
            <a:spLocks noGrp="1"/>
          </p:cNvSpPr>
          <p:nvPr>
            <p:ph idx="1"/>
          </p:nvPr>
        </p:nvSpPr>
        <p:spPr>
          <a:xfrm>
            <a:off x="822962" y="1200150"/>
            <a:ext cx="7543801" cy="3429000"/>
          </a:xfrm>
        </p:spPr>
        <p:txBody>
          <a:bodyPr/>
          <a:lstStyle>
            <a:lvl1pPr marL="7938" indent="-7938">
              <a:buNone/>
              <a:tabLst/>
              <a:defRPr sz="2800" baseline="0"/>
            </a:lvl1pPr>
            <a:lvl2pPr marL="404793" indent="-253988">
              <a:tabLst/>
              <a:defRPr sz="2400" baseline="0"/>
            </a:lvl2pPr>
            <a:lvl3pPr marL="515912" indent="-228588">
              <a:tabLst/>
              <a:defRPr sz="2000" baseline="0"/>
            </a:lvl3pPr>
            <a:lvl4pPr marL="690529" indent="-265100">
              <a:tabLst/>
              <a:defRPr sz="1600" baseline="0"/>
            </a:lvl4pPr>
            <a:lvl5pPr marL="801648" indent="-239701">
              <a:tabLst/>
              <a:defRPr sz="1400" baseline="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0CDC23-E565-C848-9AF6-12BD09C53D91}" type="datetimeFigureOut">
              <a:rPr lang="en-US" smtClean="0"/>
              <a:t>3/11/2024</a:t>
            </a:fld>
            <a:endParaRPr lang="en-US"/>
          </a:p>
        </p:txBody>
      </p:sp>
      <p:sp>
        <p:nvSpPr>
          <p:cNvPr id="5" name="Footer Placeholder 4"/>
          <p:cNvSpPr>
            <a:spLocks noGrp="1"/>
          </p:cNvSpPr>
          <p:nvPr>
            <p:ph type="ftr" sz="quarter" idx="11"/>
          </p:nvPr>
        </p:nvSpPr>
        <p:spPr>
          <a:xfrm>
            <a:off x="2764640" y="5029203"/>
            <a:ext cx="3617103" cy="89483"/>
          </a:xfrm>
        </p:spPr>
        <p:txBody>
          <a:bodyPr/>
          <a:lstStyle>
            <a:lvl1pPr>
              <a:defRPr sz="600">
                <a:solidFill>
                  <a:schemeClr val="tx1"/>
                </a:solidFill>
              </a:defRPr>
            </a:lvl1pPr>
          </a:lstStyle>
          <a:p>
            <a:r>
              <a:rPr lang="en-US" dirty="0"/>
              <a:t>Slides adapted from Jure </a:t>
            </a:r>
            <a:r>
              <a:rPr lang="en-US" dirty="0" err="1"/>
              <a:t>Leskovec</a:t>
            </a:r>
            <a:endParaRPr lang="en-US" sz="525" dirty="0"/>
          </a:p>
          <a:p>
            <a:endParaRPr lang="en-US" dirty="0"/>
          </a:p>
        </p:txBody>
      </p:sp>
      <p:sp>
        <p:nvSpPr>
          <p:cNvPr id="6" name="Slide Number Placeholder 5"/>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40120266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60" y="119702"/>
            <a:ext cx="7543800" cy="680397"/>
          </a:xfrm>
        </p:spPr>
        <p:txBody>
          <a:bodyPr/>
          <a:lstStyle/>
          <a:p>
            <a:r>
              <a:rPr lang="en-US" dirty="0"/>
              <a:t>Click to edit Master title style</a:t>
            </a:r>
          </a:p>
        </p:txBody>
      </p:sp>
      <p:sp>
        <p:nvSpPr>
          <p:cNvPr id="3" name="Content Placeholder 2"/>
          <p:cNvSpPr>
            <a:spLocks noGrp="1"/>
          </p:cNvSpPr>
          <p:nvPr>
            <p:ph idx="1"/>
          </p:nvPr>
        </p:nvSpPr>
        <p:spPr>
          <a:xfrm>
            <a:off x="822962" y="1200150"/>
            <a:ext cx="7543801" cy="3429000"/>
          </a:xfrm>
        </p:spPr>
        <p:txBody>
          <a:bodyPr/>
          <a:lstStyle>
            <a:lvl1pPr marL="7938" indent="-7938">
              <a:buNone/>
              <a:tabLst/>
              <a:defRPr sz="2800" baseline="0"/>
            </a:lvl1pPr>
            <a:lvl2pPr marL="404793" indent="-253988">
              <a:tabLst/>
              <a:defRPr sz="2400" baseline="0"/>
            </a:lvl2pPr>
            <a:lvl3pPr marL="515912" indent="-228588">
              <a:tabLst/>
              <a:defRPr sz="2000" baseline="0"/>
            </a:lvl3pPr>
            <a:lvl4pPr marL="690529" indent="-265100">
              <a:tabLst/>
              <a:defRPr sz="1600" baseline="0"/>
            </a:lvl4pPr>
            <a:lvl5pPr marL="801648" indent="-239701">
              <a:tabLst/>
              <a:defRPr sz="1400" baseline="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0CDC23-E565-C848-9AF6-12BD09C53D91}" type="datetimeFigureOut">
              <a:rPr lang="en-US" smtClean="0"/>
              <a:t>3/11/2024</a:t>
            </a:fld>
            <a:endParaRPr lang="en-US"/>
          </a:p>
        </p:txBody>
      </p:sp>
      <p:sp>
        <p:nvSpPr>
          <p:cNvPr id="5" name="Footer Placeholder 4"/>
          <p:cNvSpPr>
            <a:spLocks noGrp="1"/>
          </p:cNvSpPr>
          <p:nvPr>
            <p:ph type="ftr" sz="quarter" idx="11"/>
          </p:nvPr>
        </p:nvSpPr>
        <p:spPr>
          <a:xfrm>
            <a:off x="2764640" y="5029203"/>
            <a:ext cx="3617103" cy="89483"/>
          </a:xfrm>
        </p:spPr>
        <p:txBody>
          <a:bodyPr/>
          <a:lstStyle>
            <a:lvl1pPr>
              <a:defRPr sz="600">
                <a:solidFill>
                  <a:schemeClr val="tx1"/>
                </a:solidFill>
              </a:defRPr>
            </a:lvl1pPr>
          </a:lstStyle>
          <a:p>
            <a:r>
              <a:rPr lang="en-US" dirty="0"/>
              <a:t>Slides adapted from Jure </a:t>
            </a:r>
            <a:r>
              <a:rPr lang="en-US" dirty="0" err="1"/>
              <a:t>Leskovec</a:t>
            </a:r>
            <a:endParaRPr lang="en-US" sz="525" dirty="0"/>
          </a:p>
          <a:p>
            <a:endParaRPr lang="en-US" dirty="0"/>
          </a:p>
        </p:txBody>
      </p:sp>
      <p:sp>
        <p:nvSpPr>
          <p:cNvPr id="6" name="Slide Number Placeholder 5"/>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369784316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5"/>
            <a:ext cx="3703320" cy="30175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0CDC23-E565-C848-9AF6-12BD09C53D91}"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3731411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40"/>
            <a:ext cx="3703320" cy="552212"/>
          </a:xfrm>
        </p:spPr>
        <p:txBody>
          <a:bodyPr lIns="91440" rIns="91440" anchor="ctr">
            <a:normAutofit/>
          </a:bodyPr>
          <a:lstStyle>
            <a:lvl1pPr marL="0" indent="0">
              <a:buNone/>
              <a:defRPr sz="1500" b="0" cap="all" baseline="0">
                <a:solidFill>
                  <a:schemeClr val="tx2"/>
                </a:solidFil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1936751"/>
            <a:ext cx="3703320" cy="2465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40"/>
            <a:ext cx="3703320" cy="552212"/>
          </a:xfrm>
        </p:spPr>
        <p:txBody>
          <a:bodyPr lIns="91440" rIns="91440" anchor="ctr">
            <a:normAutofit/>
          </a:bodyPr>
          <a:lstStyle>
            <a:lvl1pPr marL="0" indent="0">
              <a:buNone/>
              <a:defRPr sz="1500" b="0" cap="all" baseline="0">
                <a:solidFill>
                  <a:schemeClr val="tx2"/>
                </a:solidFil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1936751"/>
            <a:ext cx="3703320" cy="2465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0CDC23-E565-C848-9AF6-12BD09C53D91}" type="datetimeFigureOut">
              <a:rPr lang="en-US" smtClean="0"/>
              <a:t>3/11/2024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3425253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53728"/>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1733550"/>
            <a:ext cx="4040188" cy="2971800"/>
          </a:xfrm>
        </p:spPr>
        <p:txBody>
          <a:bodyPr/>
          <a:lstStyle>
            <a:lvl1pPr>
              <a:defRPr sz="2400"/>
            </a:lvl1pPr>
            <a:lvl2pPr>
              <a:defRPr sz="20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2628" y="1253728"/>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92628" y="1733550"/>
            <a:ext cx="4041775" cy="2971800"/>
          </a:xfrm>
        </p:spPr>
        <p:txBody>
          <a:bodyPr/>
          <a:lstStyle>
            <a:lvl1pPr>
              <a:defRPr sz="2400"/>
            </a:lvl1pPr>
            <a:lvl2pPr>
              <a:defRPr sz="20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5"/>
          <p:cNvSpPr>
            <a:spLocks noGrp="1" noChangeArrowheads="1"/>
          </p:cNvSpPr>
          <p:nvPr>
            <p:ph type="dt" sz="half" idx="10"/>
          </p:nvPr>
        </p:nvSpPr>
        <p:spPr>
          <a:xfrm>
            <a:off x="6248400" y="4705350"/>
            <a:ext cx="1981200" cy="342900"/>
          </a:xfrm>
          <a:ln/>
        </p:spPr>
        <p:txBody>
          <a:bodyPr/>
          <a:lstStyle>
            <a:lvl1pPr>
              <a:defRPr/>
            </a:lvl1pPr>
          </a:lstStyle>
          <a:p>
            <a:pPr>
              <a:defRPr/>
            </a:pPr>
            <a:endParaRPr lang="en-US"/>
          </a:p>
        </p:txBody>
      </p:sp>
      <p:sp>
        <p:nvSpPr>
          <p:cNvPr id="8" name="Rectangle 6"/>
          <p:cNvSpPr>
            <a:spLocks noGrp="1" noChangeArrowheads="1"/>
          </p:cNvSpPr>
          <p:nvPr>
            <p:ph type="ftr" sz="quarter" idx="11"/>
          </p:nvPr>
        </p:nvSpPr>
        <p:spPr>
          <a:xfrm>
            <a:off x="2819400" y="4705350"/>
            <a:ext cx="2895600" cy="342900"/>
          </a:xfrm>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231C68C3-6089-F349-9232-42643877B0CF}" type="slidenum">
              <a:rPr lang="en-US"/>
              <a:pPr/>
              <a:t>‹#›</a:t>
            </a:fld>
            <a:endParaRPr lang="en-US"/>
          </a:p>
        </p:txBody>
      </p:sp>
      <p:sp>
        <p:nvSpPr>
          <p:cNvPr id="10" name="Rectangle 2"/>
          <p:cNvSpPr>
            <a:spLocks noChangeArrowheads="1"/>
          </p:cNvSpPr>
          <p:nvPr userDrawn="1"/>
        </p:nvSpPr>
        <p:spPr bwMode="auto">
          <a:xfrm rot="5400000">
            <a:off x="-2548891" y="2548893"/>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sz="1800">
              <a:solidFill>
                <a:srgbClr val="A50021"/>
              </a:solidFill>
              <a:ea typeface="+mn-ea"/>
              <a:cs typeface="+mn-cs"/>
            </a:endParaRPr>
          </a:p>
        </p:txBody>
      </p:sp>
      <p:sp>
        <p:nvSpPr>
          <p:cNvPr id="11" name="Title 1"/>
          <p:cNvSpPr>
            <a:spLocks noGrp="1"/>
          </p:cNvSpPr>
          <p:nvPr>
            <p:ph type="title"/>
          </p:nvPr>
        </p:nvSpPr>
        <p:spPr>
          <a:xfrm>
            <a:off x="1371600" y="381000"/>
            <a:ext cx="7467600" cy="742950"/>
          </a:xfrm>
        </p:spPr>
        <p:txBody>
          <a:bodyPr/>
          <a:lstStyle/>
          <a:p>
            <a:r>
              <a:rPr lang="en-US"/>
              <a:t>Click to edit Master title style</a:t>
            </a:r>
            <a:endParaRPr lang="en-US" dirty="0"/>
          </a:p>
        </p:txBody>
      </p:sp>
    </p:spTree>
    <p:extLst>
      <p:ext uri="{BB962C8B-B14F-4D97-AF65-F5344CB8AC3E}">
        <p14:creationId xmlns:p14="http://schemas.microsoft.com/office/powerpoint/2010/main" val="683402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40" y="548640"/>
            <a:ext cx="5009393" cy="3943350"/>
          </a:xfrm>
        </p:spPr>
        <p:txBody>
          <a:bodyPr/>
          <a:lstStyle>
            <a:lvl1pPr>
              <a:defRPr sz="3200" baseline="0">
                <a:solidFill>
                  <a:schemeClr val="accent2"/>
                </a:solidFill>
              </a:defRPr>
            </a:lvl1pPr>
            <a:lvl2pPr>
              <a:defRPr sz="2800" baseline="0">
                <a:solidFill>
                  <a:schemeClr val="accent2"/>
                </a:solidFill>
              </a:defRPr>
            </a:lvl2pPr>
            <a:lvl3pPr>
              <a:defRPr sz="2400" baseline="0">
                <a:solidFill>
                  <a:schemeClr val="accent2"/>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42900" y="2194562"/>
            <a:ext cx="2400300" cy="2534343"/>
          </a:xfrm>
        </p:spPr>
        <p:txBody>
          <a:bodyPr lIns="91440" rIns="91440">
            <a:normAutofit/>
          </a:bodyPr>
          <a:lstStyle>
            <a:lvl1pPr marL="0" indent="0">
              <a:buNone/>
              <a:defRPr sz="1125">
                <a:solidFill>
                  <a:srgbClr val="FFFFFF"/>
                </a:solidFill>
              </a:defRPr>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7" y="4844841"/>
            <a:ext cx="1963883" cy="273844"/>
          </a:xfrm>
        </p:spPr>
        <p:txBody>
          <a:bodyPr/>
          <a:lstStyle>
            <a:lvl1pPr algn="l">
              <a:defRPr/>
            </a:lvl1pPr>
          </a:lstStyle>
          <a:p>
            <a:fld id="{240CDC23-E565-C848-9AF6-12BD09C53D91}" type="datetimeFigureOut">
              <a:rPr lang="en-US" smtClean="0"/>
              <a:t>3/11/2024</a:t>
            </a:fld>
            <a:endParaRPr lang="en-US"/>
          </a:p>
        </p:txBody>
      </p:sp>
      <p:sp>
        <p:nvSpPr>
          <p:cNvPr id="6" name="Footer Placeholder 5"/>
          <p:cNvSpPr>
            <a:spLocks noGrp="1"/>
          </p:cNvSpPr>
          <p:nvPr>
            <p:ph type="ftr" sz="quarter" idx="11"/>
          </p:nvPr>
        </p:nvSpPr>
        <p:spPr>
          <a:xfrm>
            <a:off x="3600450" y="4844841"/>
            <a:ext cx="3486150" cy="273844"/>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7771B2-D7F7-364E-B6F3-F7FE93606BCE}" type="slidenum">
              <a:rPr lang="en-US" smtClean="0"/>
              <a:t>‹#›</a:t>
            </a:fld>
            <a:endParaRPr lang="en-US"/>
          </a:p>
        </p:txBody>
      </p:sp>
    </p:spTree>
    <p:extLst>
      <p:ext uri="{BB962C8B-B14F-4D97-AF65-F5344CB8AC3E}">
        <p14:creationId xmlns:p14="http://schemas.microsoft.com/office/powerpoint/2010/main" val="4565987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rot="16200000">
            <a:off x="-2518606" y="2473636"/>
            <a:ext cx="5143502" cy="1962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rot="16200000" flipV="1">
            <a:off x="-2442604" y="2560134"/>
            <a:ext cx="514350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384301"/>
            <a:ext cx="7543801" cy="301752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4" y="4844841"/>
            <a:ext cx="1854203" cy="273844"/>
          </a:xfrm>
          <a:prstGeom prst="rect">
            <a:avLst/>
          </a:prstGeom>
        </p:spPr>
        <p:txBody>
          <a:bodyPr vert="horz" lIns="91440" tIns="45720" rIns="91440" bIns="45720" rtlCol="0" anchor="ctr"/>
          <a:lstStyle>
            <a:lvl1pPr algn="l">
              <a:defRPr sz="675">
                <a:solidFill>
                  <a:srgbClr val="FFFFFF"/>
                </a:solidFill>
              </a:defRPr>
            </a:lvl1pPr>
          </a:lstStyle>
          <a:p>
            <a:fld id="{240CDC23-E565-C848-9AF6-12BD09C53D91}" type="datetimeFigureOut">
              <a:rPr lang="en-US" smtClean="0"/>
              <a:t>3/11/2024</a:t>
            </a:fld>
            <a:endParaRPr lang="en-US"/>
          </a:p>
        </p:txBody>
      </p:sp>
      <p:sp>
        <p:nvSpPr>
          <p:cNvPr id="5" name="Footer Placeholder 4"/>
          <p:cNvSpPr>
            <a:spLocks noGrp="1"/>
          </p:cNvSpPr>
          <p:nvPr>
            <p:ph type="ftr" sz="quarter" idx="3"/>
          </p:nvPr>
        </p:nvSpPr>
        <p:spPr>
          <a:xfrm>
            <a:off x="2764640" y="4844841"/>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7" y="4844841"/>
            <a:ext cx="984019" cy="273844"/>
          </a:xfrm>
          <a:prstGeom prst="rect">
            <a:avLst/>
          </a:prstGeom>
        </p:spPr>
        <p:txBody>
          <a:bodyPr vert="horz" lIns="91440" tIns="45720" rIns="91440" bIns="45720" rtlCol="0" anchor="ctr"/>
          <a:lstStyle>
            <a:lvl1pPr algn="r">
              <a:defRPr sz="788">
                <a:solidFill>
                  <a:srgbClr val="FFFFFF"/>
                </a:solidFill>
              </a:defRPr>
            </a:lvl1pPr>
          </a:lstStyle>
          <a:p>
            <a:fld id="{D07771B2-D7F7-364E-B6F3-F7FE93606BCE}" type="slidenum">
              <a:rPr lang="en-US" smtClean="0"/>
              <a:t>‹#›</a:t>
            </a:fld>
            <a:endParaRPr lang="en-US"/>
          </a:p>
        </p:txBody>
      </p:sp>
    </p:spTree>
    <p:extLst>
      <p:ext uri="{BB962C8B-B14F-4D97-AF65-F5344CB8AC3E}">
        <p14:creationId xmlns:p14="http://schemas.microsoft.com/office/powerpoint/2010/main" val="2891552665"/>
      </p:ext>
    </p:extLst>
  </p:cSld>
  <p:clrMap bg1="lt1" tx1="dk1" bg2="lt2" tx2="dk2" accent1="accent1" accent2="accent2" accent3="accent3" accent4="accent4" accent5="accent5" accent6="accent6" hlink="hlink" folHlink="folHlink"/>
  <p:sldLayoutIdLst>
    <p:sldLayoutId id="2147483736" r:id="rId1"/>
    <p:sldLayoutId id="2147483743" r:id="rId2"/>
    <p:sldLayoutId id="2147483738" r:id="rId3"/>
    <p:sldLayoutId id="2147483739" r:id="rId4"/>
    <p:sldLayoutId id="2147483740" r:id="rId5"/>
    <p:sldLayoutId id="2147483737" r:id="rId6"/>
  </p:sldLayoutIdLst>
  <p:txStyles>
    <p:titleStyle>
      <a:lvl1pPr algn="l" defTabSz="685766"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77" indent="-68577" algn="l" defTabSz="685766"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22" indent="-137153" algn="l" defTabSz="685766"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75" indent="-137153" algn="l" defTabSz="685766"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28" indent="-137153" algn="l" defTabSz="685766"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482" indent="-137153" algn="l" defTabSz="685766"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4960" indent="-171442" algn="l" defTabSz="685766"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4952" indent="-171442" algn="l" defTabSz="685766"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4944" indent="-171442" algn="l" defTabSz="685766"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4937" indent="-171442" algn="l" defTabSz="685766"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emf"/></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4.emf"/><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7.emf"/></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9.emf"/><Relationship Id="rId4" Type="http://schemas.openxmlformats.org/officeDocument/2006/relationships/image" Target="../media/image58.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61.emf"/><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65.emf"/><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67.emf"/><Relationship Id="rId5" Type="http://schemas.openxmlformats.org/officeDocument/2006/relationships/image" Target="../media/image70.png"/><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emf"/></Relationships>
</file>

<file path=ppt/slides/_rels/slide7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70.emf"/><Relationship Id="rId5" Type="http://schemas.openxmlformats.org/officeDocument/2006/relationships/image" Target="../media/image64.png"/><Relationship Id="rId4" Type="http://schemas.openxmlformats.org/officeDocument/2006/relationships/image" Target="../media/image63.png"/></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70.emf"/><Relationship Id="rId5" Type="http://schemas.openxmlformats.org/officeDocument/2006/relationships/image" Target="../media/image71.png"/><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73.emf"/><Relationship Id="rId4" Type="http://schemas.openxmlformats.org/officeDocument/2006/relationships/image" Target="../media/image70.emf"/></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77.emf"/><Relationship Id="rId4" Type="http://schemas.openxmlformats.org/officeDocument/2006/relationships/image" Target="../media/image76.png"/></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77.emf"/><Relationship Id="rId4" Type="http://schemas.openxmlformats.org/officeDocument/2006/relationships/image" Target="../media/image76.png"/></Relationships>
</file>

<file path=ppt/slides/_rels/slide7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75.emf"/><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4800" y="381000"/>
            <a:ext cx="8534400" cy="742950"/>
          </a:xfrm>
        </p:spPr>
        <p:txBody>
          <a:bodyPr>
            <a:normAutofit fontScale="90000"/>
          </a:bodyPr>
          <a:lstStyle/>
          <a:p>
            <a:r>
              <a:rPr lang="en-US" altLang="zh-TW" dirty="0" smtClean="0"/>
              <a:t>Chap. 7: Neural Networks and Neural Language Models</a:t>
            </a:r>
            <a:endParaRPr lang="zh-TW" altLang="en-US" dirty="0"/>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0F35DC5-7E65-8247-99AB-4E984F8A921E}" type="slidenum">
              <a:rPr lang="en-US" smtClean="0"/>
              <a:pPr/>
              <a:t>1</a:t>
            </a:fld>
            <a:endParaRPr lang="en-US"/>
          </a:p>
        </p:txBody>
      </p:sp>
    </p:spTree>
    <p:extLst>
      <p:ext uri="{BB962C8B-B14F-4D97-AF65-F5344CB8AC3E}">
        <p14:creationId xmlns:p14="http://schemas.microsoft.com/office/powerpoint/2010/main" val="1873884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t>Final unit again</a:t>
            </a:r>
            <a:endParaRPr lang="en-US" sz="2400" dirty="0"/>
          </a:p>
        </p:txBody>
      </p:sp>
      <p:sp>
        <p:nvSpPr>
          <p:cNvPr id="6" name="Slide Number Placeholder 5"/>
          <p:cNvSpPr>
            <a:spLocks noGrp="1"/>
          </p:cNvSpPr>
          <p:nvPr>
            <p:ph type="sldNum" sz="quarter" idx="12"/>
          </p:nvPr>
        </p:nvSpPr>
        <p:spPr/>
        <p:txBody>
          <a:bodyPr/>
          <a:lstStyle/>
          <a:p>
            <a:pPr>
              <a:defRPr/>
            </a:pPr>
            <a:fld id="{713DD8BE-556E-3440-9013-11CC5588178D}" type="slidenum">
              <a:rPr lang="en-US" smtClean="0"/>
              <a:pPr>
                <a:defRPr/>
              </a:pPr>
              <a:t>10</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p:blipFill>
        <p:spPr>
          <a:xfrm>
            <a:off x="4607284" y="1008612"/>
            <a:ext cx="3592724" cy="3674377"/>
          </a:xfrm>
          <a:prstGeom prst="rect">
            <a:avLst/>
          </a:prstGeom>
        </p:spPr>
      </p:pic>
      <p:cxnSp>
        <p:nvCxnSpPr>
          <p:cNvPr id="19" name="Straight Arrow Connector 18"/>
          <p:cNvCxnSpPr>
            <a:stCxn id="14" idx="3"/>
          </p:cNvCxnSpPr>
          <p:nvPr/>
        </p:nvCxnSpPr>
        <p:spPr bwMode="auto">
          <a:xfrm>
            <a:off x="1427397" y="2592154"/>
            <a:ext cx="249004" cy="2113196"/>
          </a:xfrm>
          <a:prstGeom prst="straightConnector1">
            <a:avLst/>
          </a:prstGeom>
          <a:noFill/>
          <a:ln w="9525" cap="flat" cmpd="sng" algn="ctr">
            <a:noFill/>
            <a:prstDash val="solid"/>
            <a:round/>
            <a:headEnd type="none" w="med" len="med"/>
            <a:tailEnd type="arrow"/>
          </a:ln>
          <a:effectLst/>
        </p:spPr>
      </p:cxnSp>
      <p:sp>
        <p:nvSpPr>
          <p:cNvPr id="51" name="TextBox 50"/>
          <p:cNvSpPr txBox="1"/>
          <p:nvPr/>
        </p:nvSpPr>
        <p:spPr>
          <a:xfrm>
            <a:off x="2819401" y="3671861"/>
            <a:ext cx="1365630" cy="523220"/>
          </a:xfrm>
          <a:prstGeom prst="rect">
            <a:avLst/>
          </a:prstGeom>
          <a:noFill/>
        </p:spPr>
        <p:txBody>
          <a:bodyPr wrap="none" rtlCol="0">
            <a:spAutoFit/>
          </a:bodyPr>
          <a:lstStyle/>
          <a:p>
            <a:r>
              <a:rPr lang="en-US" sz="2800" dirty="0">
                <a:solidFill>
                  <a:srgbClr val="981535"/>
                </a:solidFill>
              </a:rPr>
              <a:t>Weights</a:t>
            </a:r>
          </a:p>
        </p:txBody>
      </p:sp>
      <p:sp>
        <p:nvSpPr>
          <p:cNvPr id="52" name="TextBox 51"/>
          <p:cNvSpPr txBox="1"/>
          <p:nvPr/>
        </p:nvSpPr>
        <p:spPr>
          <a:xfrm>
            <a:off x="2438400" y="4171950"/>
            <a:ext cx="1750992" cy="523220"/>
          </a:xfrm>
          <a:prstGeom prst="rect">
            <a:avLst/>
          </a:prstGeom>
          <a:noFill/>
        </p:spPr>
        <p:txBody>
          <a:bodyPr wrap="none" rtlCol="0">
            <a:spAutoFit/>
          </a:bodyPr>
          <a:lstStyle/>
          <a:p>
            <a:r>
              <a:rPr lang="en-US" sz="2800" dirty="0">
                <a:solidFill>
                  <a:srgbClr val="981535"/>
                </a:solidFill>
              </a:rPr>
              <a:t>Input layer</a:t>
            </a:r>
          </a:p>
        </p:txBody>
      </p:sp>
      <p:sp>
        <p:nvSpPr>
          <p:cNvPr id="53" name="TextBox 52"/>
          <p:cNvSpPr txBox="1"/>
          <p:nvPr/>
        </p:nvSpPr>
        <p:spPr>
          <a:xfrm>
            <a:off x="2514600" y="2928911"/>
            <a:ext cx="2286716" cy="523220"/>
          </a:xfrm>
          <a:prstGeom prst="rect">
            <a:avLst/>
          </a:prstGeom>
          <a:noFill/>
        </p:spPr>
        <p:txBody>
          <a:bodyPr wrap="none" rtlCol="0">
            <a:spAutoFit/>
          </a:bodyPr>
          <a:lstStyle/>
          <a:p>
            <a:r>
              <a:rPr lang="en-US" sz="2800" dirty="0">
                <a:solidFill>
                  <a:srgbClr val="981535"/>
                </a:solidFill>
              </a:rPr>
              <a:t>Weighted sum</a:t>
            </a:r>
          </a:p>
        </p:txBody>
      </p:sp>
      <p:sp>
        <p:nvSpPr>
          <p:cNvPr id="54" name="TextBox 53"/>
          <p:cNvSpPr txBox="1"/>
          <p:nvPr/>
        </p:nvSpPr>
        <p:spPr>
          <a:xfrm>
            <a:off x="567536" y="2007326"/>
            <a:ext cx="4547463" cy="523220"/>
          </a:xfrm>
          <a:prstGeom prst="rect">
            <a:avLst/>
          </a:prstGeom>
          <a:noFill/>
        </p:spPr>
        <p:txBody>
          <a:bodyPr wrap="none" rtlCol="0">
            <a:spAutoFit/>
          </a:bodyPr>
          <a:lstStyle/>
          <a:p>
            <a:r>
              <a:rPr lang="en-US" sz="2800" dirty="0">
                <a:solidFill>
                  <a:srgbClr val="981535"/>
                </a:solidFill>
              </a:rPr>
              <a:t>Non-linear activation function</a:t>
            </a:r>
          </a:p>
        </p:txBody>
      </p:sp>
      <p:sp>
        <p:nvSpPr>
          <p:cNvPr id="55" name="TextBox 54"/>
          <p:cNvSpPr txBox="1"/>
          <p:nvPr/>
        </p:nvSpPr>
        <p:spPr>
          <a:xfrm>
            <a:off x="1828800" y="971550"/>
            <a:ext cx="2088585" cy="523220"/>
          </a:xfrm>
          <a:prstGeom prst="rect">
            <a:avLst/>
          </a:prstGeom>
          <a:noFill/>
        </p:spPr>
        <p:txBody>
          <a:bodyPr wrap="none" rtlCol="0">
            <a:spAutoFit/>
          </a:bodyPr>
          <a:lstStyle/>
          <a:p>
            <a:r>
              <a:rPr lang="en-US" sz="2800" dirty="0">
                <a:solidFill>
                  <a:srgbClr val="981535"/>
                </a:solidFill>
              </a:rPr>
              <a:t>Output value</a:t>
            </a:r>
          </a:p>
        </p:txBody>
      </p:sp>
      <p:sp>
        <p:nvSpPr>
          <p:cNvPr id="11" name="TextBox 10">
            <a:extLst>
              <a:ext uri="{FF2B5EF4-FFF2-40B4-BE49-F238E27FC236}">
                <a16:creationId xmlns:a16="http://schemas.microsoft.com/office/drawing/2014/main" id="{C14E1AD8-9DFD-5648-BE34-5EED9295BE8D}"/>
              </a:ext>
            </a:extLst>
          </p:cNvPr>
          <p:cNvSpPr txBox="1"/>
          <p:nvPr/>
        </p:nvSpPr>
        <p:spPr>
          <a:xfrm>
            <a:off x="7258052" y="3543300"/>
            <a:ext cx="768159" cy="523220"/>
          </a:xfrm>
          <a:prstGeom prst="rect">
            <a:avLst/>
          </a:prstGeom>
          <a:noFill/>
        </p:spPr>
        <p:txBody>
          <a:bodyPr wrap="none" rtlCol="0">
            <a:spAutoFit/>
          </a:bodyPr>
          <a:lstStyle/>
          <a:p>
            <a:r>
              <a:rPr lang="en-US" sz="2800" dirty="0">
                <a:solidFill>
                  <a:srgbClr val="981535"/>
                </a:solidFill>
              </a:rPr>
              <a:t>bias</a:t>
            </a:r>
          </a:p>
        </p:txBody>
      </p:sp>
    </p:spTree>
    <p:extLst>
      <p:ext uri="{BB962C8B-B14F-4D97-AF65-F5344CB8AC3E}">
        <p14:creationId xmlns:p14="http://schemas.microsoft.com/office/powerpoint/2010/main" val="77882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55"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4EED6-08A8-5941-90CD-A012D56498C7}"/>
              </a:ext>
            </a:extLst>
          </p:cNvPr>
          <p:cNvSpPr>
            <a:spLocks noGrp="1"/>
          </p:cNvSpPr>
          <p:nvPr>
            <p:ph type="title"/>
          </p:nvPr>
        </p:nvSpPr>
        <p:spPr/>
        <p:txBody>
          <a:bodyPr/>
          <a:lstStyle/>
          <a:p>
            <a:r>
              <a:rPr lang="en-US" dirty="0"/>
              <a:t>An example</a:t>
            </a:r>
          </a:p>
        </p:txBody>
      </p:sp>
      <p:sp>
        <p:nvSpPr>
          <p:cNvPr id="3" name="Content Placeholder 2">
            <a:extLst>
              <a:ext uri="{FF2B5EF4-FFF2-40B4-BE49-F238E27FC236}">
                <a16:creationId xmlns:a16="http://schemas.microsoft.com/office/drawing/2014/main" id="{3F5DAD13-5B7E-3F45-8574-1085C14262D1}"/>
              </a:ext>
            </a:extLst>
          </p:cNvPr>
          <p:cNvSpPr>
            <a:spLocks noGrp="1"/>
          </p:cNvSpPr>
          <p:nvPr>
            <p:ph idx="1"/>
          </p:nvPr>
        </p:nvSpPr>
        <p:spPr>
          <a:xfrm>
            <a:off x="914401" y="1004255"/>
            <a:ext cx="7543801" cy="3657600"/>
          </a:xfrm>
        </p:spPr>
        <p:txBody>
          <a:bodyPr/>
          <a:lstStyle/>
          <a:p>
            <a:r>
              <a:rPr lang="en-US" i="1" dirty="0"/>
              <a:t>Suppose a unit has:</a:t>
            </a:r>
          </a:p>
          <a:p>
            <a:r>
              <a:rPr lang="en-US" i="1" dirty="0">
                <a:latin typeface="Courier" pitchFamily="2" charset="0"/>
              </a:rPr>
              <a:t>w </a:t>
            </a:r>
            <a:r>
              <a:rPr lang="en-US" dirty="0">
                <a:latin typeface="Courier" pitchFamily="2" charset="0"/>
              </a:rPr>
              <a:t>= [0.2,0.3,0.9] </a:t>
            </a:r>
          </a:p>
          <a:p>
            <a:r>
              <a:rPr lang="en-US" i="1" dirty="0">
                <a:latin typeface="Courier" pitchFamily="2" charset="0"/>
              </a:rPr>
              <a:t>b </a:t>
            </a:r>
            <a:r>
              <a:rPr lang="en-US" dirty="0">
                <a:latin typeface="Courier" pitchFamily="2" charset="0"/>
              </a:rPr>
              <a:t>= 0.5 </a:t>
            </a:r>
          </a:p>
          <a:p>
            <a:r>
              <a:rPr lang="en-US" dirty="0"/>
              <a:t>What happens with input x:</a:t>
            </a:r>
          </a:p>
          <a:p>
            <a:r>
              <a:rPr lang="en-US" i="1" dirty="0">
                <a:latin typeface="Courier" pitchFamily="2" charset="0"/>
              </a:rPr>
              <a:t>x </a:t>
            </a:r>
            <a:r>
              <a:rPr lang="en-US" dirty="0">
                <a:latin typeface="Courier" pitchFamily="2" charset="0"/>
              </a:rPr>
              <a:t>= [0.5,0.6,0.1] </a:t>
            </a:r>
          </a:p>
          <a:p>
            <a:endParaRPr lang="en-US" dirty="0"/>
          </a:p>
          <a:p>
            <a:endParaRPr lang="en-US" dirty="0"/>
          </a:p>
        </p:txBody>
      </p:sp>
      <p:pic>
        <p:nvPicPr>
          <p:cNvPr id="4" name="Picture 3">
            <a:extLst>
              <a:ext uri="{FF2B5EF4-FFF2-40B4-BE49-F238E27FC236}">
                <a16:creationId xmlns:a16="http://schemas.microsoft.com/office/drawing/2014/main" id="{E2F5FC84-F390-AA44-8F95-F601CF01ED94}"/>
              </a:ext>
            </a:extLst>
          </p:cNvPr>
          <p:cNvPicPr>
            <a:picLocks noChangeAspect="1"/>
          </p:cNvPicPr>
          <p:nvPr/>
        </p:nvPicPr>
        <p:blipFill>
          <a:blip r:embed="rId3"/>
          <a:stretch>
            <a:fillRect/>
          </a:stretch>
        </p:blipFill>
        <p:spPr>
          <a:xfrm>
            <a:off x="389498" y="3444468"/>
            <a:ext cx="2667496" cy="900713"/>
          </a:xfrm>
          <a:prstGeom prst="rect">
            <a:avLst/>
          </a:prstGeom>
        </p:spPr>
      </p:pic>
    </p:spTree>
    <p:extLst>
      <p:ext uri="{BB962C8B-B14F-4D97-AF65-F5344CB8AC3E}">
        <p14:creationId xmlns:p14="http://schemas.microsoft.com/office/powerpoint/2010/main" val="311599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4EED6-08A8-5941-90CD-A012D56498C7}"/>
              </a:ext>
            </a:extLst>
          </p:cNvPr>
          <p:cNvSpPr>
            <a:spLocks noGrp="1"/>
          </p:cNvSpPr>
          <p:nvPr>
            <p:ph type="title"/>
          </p:nvPr>
        </p:nvSpPr>
        <p:spPr/>
        <p:txBody>
          <a:bodyPr/>
          <a:lstStyle/>
          <a:p>
            <a:r>
              <a:rPr lang="en-US" dirty="0"/>
              <a:t>An example</a:t>
            </a:r>
          </a:p>
        </p:txBody>
      </p:sp>
      <p:sp>
        <p:nvSpPr>
          <p:cNvPr id="3" name="Content Placeholder 2">
            <a:extLst>
              <a:ext uri="{FF2B5EF4-FFF2-40B4-BE49-F238E27FC236}">
                <a16:creationId xmlns:a16="http://schemas.microsoft.com/office/drawing/2014/main" id="{3F5DAD13-5B7E-3F45-8574-1085C14262D1}"/>
              </a:ext>
            </a:extLst>
          </p:cNvPr>
          <p:cNvSpPr>
            <a:spLocks noGrp="1"/>
          </p:cNvSpPr>
          <p:nvPr>
            <p:ph idx="1"/>
          </p:nvPr>
        </p:nvSpPr>
        <p:spPr>
          <a:xfrm>
            <a:off x="914401" y="798320"/>
            <a:ext cx="7543801" cy="3863535"/>
          </a:xfrm>
        </p:spPr>
        <p:txBody>
          <a:bodyPr/>
          <a:lstStyle/>
          <a:p>
            <a:r>
              <a:rPr lang="en-US" i="1" dirty="0"/>
              <a:t>Suppose a unit has:</a:t>
            </a:r>
          </a:p>
          <a:p>
            <a:pPr marL="728645" indent="0"/>
            <a:r>
              <a:rPr lang="en-US" i="1" dirty="0">
                <a:latin typeface="Courier" pitchFamily="2" charset="0"/>
              </a:rPr>
              <a:t>w </a:t>
            </a:r>
            <a:r>
              <a:rPr lang="en-US" dirty="0">
                <a:latin typeface="Courier" pitchFamily="2" charset="0"/>
              </a:rPr>
              <a:t>= [0.2,0.3,0.9] </a:t>
            </a:r>
          </a:p>
          <a:p>
            <a:pPr marL="728645" indent="0"/>
            <a:r>
              <a:rPr lang="en-US" i="1" dirty="0">
                <a:latin typeface="Courier" pitchFamily="2" charset="0"/>
              </a:rPr>
              <a:t>b </a:t>
            </a:r>
            <a:r>
              <a:rPr lang="en-US" dirty="0">
                <a:latin typeface="Courier" pitchFamily="2" charset="0"/>
              </a:rPr>
              <a:t>= 0.5 </a:t>
            </a:r>
          </a:p>
          <a:p>
            <a:r>
              <a:rPr lang="en-US" dirty="0"/>
              <a:t>What happens with the following input x?</a:t>
            </a:r>
          </a:p>
          <a:p>
            <a:r>
              <a:rPr lang="en-US" i="1" dirty="0">
                <a:latin typeface="Courier" pitchFamily="2" charset="0"/>
              </a:rPr>
              <a:t>		x </a:t>
            </a:r>
            <a:r>
              <a:rPr lang="en-US" dirty="0">
                <a:latin typeface="Courier" pitchFamily="2" charset="0"/>
              </a:rPr>
              <a:t>= [0.5,0.6,0.1] </a:t>
            </a:r>
          </a:p>
          <a:p>
            <a:endParaRPr lang="en-US" dirty="0"/>
          </a:p>
          <a:p>
            <a:endParaRPr lang="en-US" dirty="0"/>
          </a:p>
        </p:txBody>
      </p:sp>
      <p:pic>
        <p:nvPicPr>
          <p:cNvPr id="4" name="Picture 3">
            <a:extLst>
              <a:ext uri="{FF2B5EF4-FFF2-40B4-BE49-F238E27FC236}">
                <a16:creationId xmlns:a16="http://schemas.microsoft.com/office/drawing/2014/main" id="{E2F5FC84-F390-AA44-8F95-F601CF01ED94}"/>
              </a:ext>
            </a:extLst>
          </p:cNvPr>
          <p:cNvPicPr>
            <a:picLocks noChangeAspect="1"/>
          </p:cNvPicPr>
          <p:nvPr/>
        </p:nvPicPr>
        <p:blipFill>
          <a:blip r:embed="rId2"/>
          <a:stretch>
            <a:fillRect/>
          </a:stretch>
        </p:blipFill>
        <p:spPr>
          <a:xfrm>
            <a:off x="389498" y="3444468"/>
            <a:ext cx="2667496" cy="900713"/>
          </a:xfrm>
          <a:prstGeom prst="rect">
            <a:avLst/>
          </a:prstGeom>
        </p:spPr>
      </p:pic>
      <p:pic>
        <p:nvPicPr>
          <p:cNvPr id="6" name="Picture 5">
            <a:extLst>
              <a:ext uri="{FF2B5EF4-FFF2-40B4-BE49-F238E27FC236}">
                <a16:creationId xmlns:a16="http://schemas.microsoft.com/office/drawing/2014/main" id="{F53532CB-F6E1-F643-A2BB-4F2F024E1A75}"/>
              </a:ext>
            </a:extLst>
          </p:cNvPr>
          <p:cNvPicPr>
            <a:picLocks noChangeAspect="1"/>
          </p:cNvPicPr>
          <p:nvPr/>
        </p:nvPicPr>
        <p:blipFill>
          <a:blip r:embed="rId3"/>
          <a:stretch>
            <a:fillRect/>
          </a:stretch>
        </p:blipFill>
        <p:spPr>
          <a:xfrm>
            <a:off x="3204637" y="3479110"/>
            <a:ext cx="2182496" cy="831428"/>
          </a:xfrm>
          <a:prstGeom prst="rect">
            <a:avLst/>
          </a:prstGeom>
        </p:spPr>
      </p:pic>
    </p:spTree>
    <p:extLst>
      <p:ext uri="{BB962C8B-B14F-4D97-AF65-F5344CB8AC3E}">
        <p14:creationId xmlns:p14="http://schemas.microsoft.com/office/powerpoint/2010/main" val="1749341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4EED6-08A8-5941-90CD-A012D56498C7}"/>
              </a:ext>
            </a:extLst>
          </p:cNvPr>
          <p:cNvSpPr>
            <a:spLocks noGrp="1"/>
          </p:cNvSpPr>
          <p:nvPr>
            <p:ph type="title"/>
          </p:nvPr>
        </p:nvSpPr>
        <p:spPr/>
        <p:txBody>
          <a:bodyPr/>
          <a:lstStyle/>
          <a:p>
            <a:r>
              <a:rPr lang="en-US" dirty="0"/>
              <a:t>An example</a:t>
            </a:r>
          </a:p>
        </p:txBody>
      </p:sp>
      <p:sp>
        <p:nvSpPr>
          <p:cNvPr id="3" name="Content Placeholder 2">
            <a:extLst>
              <a:ext uri="{FF2B5EF4-FFF2-40B4-BE49-F238E27FC236}">
                <a16:creationId xmlns:a16="http://schemas.microsoft.com/office/drawing/2014/main" id="{3F5DAD13-5B7E-3F45-8574-1085C14262D1}"/>
              </a:ext>
            </a:extLst>
          </p:cNvPr>
          <p:cNvSpPr>
            <a:spLocks noGrp="1"/>
          </p:cNvSpPr>
          <p:nvPr>
            <p:ph idx="1"/>
          </p:nvPr>
        </p:nvSpPr>
        <p:spPr>
          <a:xfrm>
            <a:off x="914401" y="971552"/>
            <a:ext cx="7543801" cy="3690305"/>
          </a:xfrm>
        </p:spPr>
        <p:txBody>
          <a:bodyPr/>
          <a:lstStyle/>
          <a:p>
            <a:r>
              <a:rPr lang="en-US" i="1" dirty="0"/>
              <a:t>Suppose a unit has:</a:t>
            </a:r>
          </a:p>
          <a:p>
            <a:pPr marL="7144" indent="681021"/>
            <a:r>
              <a:rPr lang="en-US" i="1" dirty="0">
                <a:latin typeface="Courier" pitchFamily="2" charset="0"/>
              </a:rPr>
              <a:t>w </a:t>
            </a:r>
            <a:r>
              <a:rPr lang="en-US" dirty="0">
                <a:latin typeface="Courier" pitchFamily="2" charset="0"/>
              </a:rPr>
              <a:t>= [0.2,0.3,0.9] </a:t>
            </a:r>
          </a:p>
          <a:p>
            <a:pPr marL="7144" indent="681021"/>
            <a:r>
              <a:rPr lang="en-US" i="1" dirty="0">
                <a:latin typeface="Courier" pitchFamily="2" charset="0"/>
              </a:rPr>
              <a:t>b </a:t>
            </a:r>
            <a:r>
              <a:rPr lang="en-US" dirty="0">
                <a:latin typeface="Courier" pitchFamily="2" charset="0"/>
              </a:rPr>
              <a:t>= 0.5 </a:t>
            </a:r>
          </a:p>
          <a:p>
            <a:r>
              <a:rPr lang="en-US" dirty="0"/>
              <a:t>What happens with input x:</a:t>
            </a:r>
          </a:p>
          <a:p>
            <a:pPr marL="7144" indent="681021"/>
            <a:r>
              <a:rPr lang="en-US" i="1" dirty="0">
                <a:latin typeface="Courier" pitchFamily="2" charset="0"/>
              </a:rPr>
              <a:t>x </a:t>
            </a:r>
            <a:r>
              <a:rPr lang="en-US" dirty="0">
                <a:latin typeface="Courier" pitchFamily="2" charset="0"/>
              </a:rPr>
              <a:t>= [0.5,0.6,0.1] </a:t>
            </a:r>
          </a:p>
          <a:p>
            <a:endParaRPr lang="en-US" dirty="0"/>
          </a:p>
          <a:p>
            <a:endParaRPr lang="en-US" dirty="0"/>
          </a:p>
        </p:txBody>
      </p:sp>
      <p:pic>
        <p:nvPicPr>
          <p:cNvPr id="4" name="Picture 3">
            <a:extLst>
              <a:ext uri="{FF2B5EF4-FFF2-40B4-BE49-F238E27FC236}">
                <a16:creationId xmlns:a16="http://schemas.microsoft.com/office/drawing/2014/main" id="{E2F5FC84-F390-AA44-8F95-F601CF01ED94}"/>
              </a:ext>
            </a:extLst>
          </p:cNvPr>
          <p:cNvPicPr>
            <a:picLocks noChangeAspect="1"/>
          </p:cNvPicPr>
          <p:nvPr/>
        </p:nvPicPr>
        <p:blipFill>
          <a:blip r:embed="rId2"/>
          <a:stretch>
            <a:fillRect/>
          </a:stretch>
        </p:blipFill>
        <p:spPr>
          <a:xfrm>
            <a:off x="389498" y="3444468"/>
            <a:ext cx="2667496" cy="900713"/>
          </a:xfrm>
          <a:prstGeom prst="rect">
            <a:avLst/>
          </a:prstGeom>
        </p:spPr>
      </p:pic>
      <p:pic>
        <p:nvPicPr>
          <p:cNvPr id="6" name="Picture 5">
            <a:extLst>
              <a:ext uri="{FF2B5EF4-FFF2-40B4-BE49-F238E27FC236}">
                <a16:creationId xmlns:a16="http://schemas.microsoft.com/office/drawing/2014/main" id="{F53532CB-F6E1-F643-A2BB-4F2F024E1A75}"/>
              </a:ext>
            </a:extLst>
          </p:cNvPr>
          <p:cNvPicPr>
            <a:picLocks noChangeAspect="1"/>
          </p:cNvPicPr>
          <p:nvPr/>
        </p:nvPicPr>
        <p:blipFill>
          <a:blip r:embed="rId3"/>
          <a:stretch>
            <a:fillRect/>
          </a:stretch>
        </p:blipFill>
        <p:spPr>
          <a:xfrm>
            <a:off x="3204637" y="3479110"/>
            <a:ext cx="2182496" cy="831428"/>
          </a:xfrm>
          <a:prstGeom prst="rect">
            <a:avLst/>
          </a:prstGeom>
        </p:spPr>
      </p:pic>
      <p:pic>
        <p:nvPicPr>
          <p:cNvPr id="7" name="Picture 6">
            <a:extLst>
              <a:ext uri="{FF2B5EF4-FFF2-40B4-BE49-F238E27FC236}">
                <a16:creationId xmlns:a16="http://schemas.microsoft.com/office/drawing/2014/main" id="{88845432-9BC5-E943-B970-D22498DE129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77897" y="4225769"/>
            <a:ext cx="3464280" cy="827748"/>
          </a:xfrm>
          <a:prstGeom prst="rect">
            <a:avLst/>
          </a:prstGeom>
        </p:spPr>
      </p:pic>
    </p:spTree>
    <p:extLst>
      <p:ext uri="{BB962C8B-B14F-4D97-AF65-F5344CB8AC3E}">
        <p14:creationId xmlns:p14="http://schemas.microsoft.com/office/powerpoint/2010/main" val="4161697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4EED6-08A8-5941-90CD-A012D56498C7}"/>
              </a:ext>
            </a:extLst>
          </p:cNvPr>
          <p:cNvSpPr>
            <a:spLocks noGrp="1"/>
          </p:cNvSpPr>
          <p:nvPr>
            <p:ph type="title"/>
          </p:nvPr>
        </p:nvSpPr>
        <p:spPr/>
        <p:txBody>
          <a:bodyPr/>
          <a:lstStyle/>
          <a:p>
            <a:r>
              <a:rPr lang="en-US" dirty="0"/>
              <a:t>An example</a:t>
            </a:r>
          </a:p>
        </p:txBody>
      </p:sp>
      <p:sp>
        <p:nvSpPr>
          <p:cNvPr id="3" name="Content Placeholder 2">
            <a:extLst>
              <a:ext uri="{FF2B5EF4-FFF2-40B4-BE49-F238E27FC236}">
                <a16:creationId xmlns:a16="http://schemas.microsoft.com/office/drawing/2014/main" id="{3F5DAD13-5B7E-3F45-8574-1085C14262D1}"/>
              </a:ext>
            </a:extLst>
          </p:cNvPr>
          <p:cNvSpPr>
            <a:spLocks noGrp="1"/>
          </p:cNvSpPr>
          <p:nvPr>
            <p:ph idx="1"/>
          </p:nvPr>
        </p:nvSpPr>
        <p:spPr>
          <a:xfrm>
            <a:off x="914401" y="832964"/>
            <a:ext cx="7543801" cy="3828893"/>
          </a:xfrm>
        </p:spPr>
        <p:txBody>
          <a:bodyPr/>
          <a:lstStyle/>
          <a:p>
            <a:r>
              <a:rPr lang="en-US" i="1" dirty="0"/>
              <a:t>Suppose a unit has:</a:t>
            </a:r>
          </a:p>
          <a:p>
            <a:pPr marL="7144" indent="681021"/>
            <a:r>
              <a:rPr lang="en-US" i="1" dirty="0">
                <a:latin typeface="Courier" pitchFamily="2" charset="0"/>
              </a:rPr>
              <a:t>w </a:t>
            </a:r>
            <a:r>
              <a:rPr lang="en-US" dirty="0">
                <a:latin typeface="Courier" pitchFamily="2" charset="0"/>
              </a:rPr>
              <a:t>= [0.2,0.3,0.9] </a:t>
            </a:r>
          </a:p>
          <a:p>
            <a:pPr marL="7144" indent="681021"/>
            <a:r>
              <a:rPr lang="en-US" i="1" dirty="0">
                <a:latin typeface="Courier" pitchFamily="2" charset="0"/>
              </a:rPr>
              <a:t>b </a:t>
            </a:r>
            <a:r>
              <a:rPr lang="en-US" dirty="0">
                <a:latin typeface="Courier" pitchFamily="2" charset="0"/>
              </a:rPr>
              <a:t>= 0.5 </a:t>
            </a:r>
          </a:p>
          <a:p>
            <a:r>
              <a:rPr lang="en-US" dirty="0"/>
              <a:t>What happens with input x:</a:t>
            </a:r>
          </a:p>
          <a:p>
            <a:pPr marL="7144" indent="681021"/>
            <a:r>
              <a:rPr lang="en-US" i="1" dirty="0">
                <a:latin typeface="Courier" pitchFamily="2" charset="0"/>
              </a:rPr>
              <a:t>x </a:t>
            </a:r>
            <a:r>
              <a:rPr lang="en-US" dirty="0">
                <a:latin typeface="Courier" pitchFamily="2" charset="0"/>
              </a:rPr>
              <a:t>= [0.5,0.6,0.1] </a:t>
            </a:r>
          </a:p>
          <a:p>
            <a:endParaRPr lang="en-US" dirty="0"/>
          </a:p>
          <a:p>
            <a:endParaRPr lang="en-US" dirty="0"/>
          </a:p>
        </p:txBody>
      </p:sp>
      <p:pic>
        <p:nvPicPr>
          <p:cNvPr id="4" name="Picture 3">
            <a:extLst>
              <a:ext uri="{FF2B5EF4-FFF2-40B4-BE49-F238E27FC236}">
                <a16:creationId xmlns:a16="http://schemas.microsoft.com/office/drawing/2014/main" id="{E2F5FC84-F390-AA44-8F95-F601CF01ED94}"/>
              </a:ext>
            </a:extLst>
          </p:cNvPr>
          <p:cNvPicPr>
            <a:picLocks noChangeAspect="1"/>
          </p:cNvPicPr>
          <p:nvPr/>
        </p:nvPicPr>
        <p:blipFill>
          <a:blip r:embed="rId2"/>
          <a:stretch>
            <a:fillRect/>
          </a:stretch>
        </p:blipFill>
        <p:spPr>
          <a:xfrm>
            <a:off x="389498" y="3444468"/>
            <a:ext cx="2667496" cy="900713"/>
          </a:xfrm>
          <a:prstGeom prst="rect">
            <a:avLst/>
          </a:prstGeom>
        </p:spPr>
      </p:pic>
      <p:pic>
        <p:nvPicPr>
          <p:cNvPr id="6" name="Picture 5">
            <a:extLst>
              <a:ext uri="{FF2B5EF4-FFF2-40B4-BE49-F238E27FC236}">
                <a16:creationId xmlns:a16="http://schemas.microsoft.com/office/drawing/2014/main" id="{F53532CB-F6E1-F643-A2BB-4F2F024E1A75}"/>
              </a:ext>
            </a:extLst>
          </p:cNvPr>
          <p:cNvPicPr>
            <a:picLocks noChangeAspect="1"/>
          </p:cNvPicPr>
          <p:nvPr/>
        </p:nvPicPr>
        <p:blipFill>
          <a:blip r:embed="rId3"/>
          <a:stretch>
            <a:fillRect/>
          </a:stretch>
        </p:blipFill>
        <p:spPr>
          <a:xfrm>
            <a:off x="3204637" y="3479110"/>
            <a:ext cx="2182496" cy="831428"/>
          </a:xfrm>
          <a:prstGeom prst="rect">
            <a:avLst/>
          </a:prstGeom>
        </p:spPr>
      </p:pic>
      <p:pic>
        <p:nvPicPr>
          <p:cNvPr id="7" name="Picture 6">
            <a:extLst>
              <a:ext uri="{FF2B5EF4-FFF2-40B4-BE49-F238E27FC236}">
                <a16:creationId xmlns:a16="http://schemas.microsoft.com/office/drawing/2014/main" id="{88845432-9BC5-E943-B970-D22498DE129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4870" y="4244627"/>
            <a:ext cx="3464280" cy="827748"/>
          </a:xfrm>
          <a:prstGeom prst="rect">
            <a:avLst/>
          </a:prstGeom>
        </p:spPr>
      </p:pic>
      <p:pic>
        <p:nvPicPr>
          <p:cNvPr id="8" name="Picture 7">
            <a:extLst>
              <a:ext uri="{FF2B5EF4-FFF2-40B4-BE49-F238E27FC236}">
                <a16:creationId xmlns:a16="http://schemas.microsoft.com/office/drawing/2014/main" id="{D409064D-1EE5-F44E-A812-29745FD78011}"/>
              </a:ext>
            </a:extLst>
          </p:cNvPr>
          <p:cNvPicPr>
            <a:picLocks noChangeAspect="1"/>
          </p:cNvPicPr>
          <p:nvPr/>
        </p:nvPicPr>
        <p:blipFill>
          <a:blip r:embed="rId5"/>
          <a:stretch>
            <a:fillRect/>
          </a:stretch>
        </p:blipFill>
        <p:spPr>
          <a:xfrm>
            <a:off x="5201860" y="4138861"/>
            <a:ext cx="1420355" cy="1004641"/>
          </a:xfrm>
          <a:prstGeom prst="rect">
            <a:avLst/>
          </a:prstGeom>
        </p:spPr>
      </p:pic>
      <p:pic>
        <p:nvPicPr>
          <p:cNvPr id="9" name="Picture 8">
            <a:extLst>
              <a:ext uri="{FF2B5EF4-FFF2-40B4-BE49-F238E27FC236}">
                <a16:creationId xmlns:a16="http://schemas.microsoft.com/office/drawing/2014/main" id="{0DDCA64C-6288-DD46-B1EC-3BCD67F2FF8D}"/>
              </a:ext>
            </a:extLst>
          </p:cNvPr>
          <p:cNvPicPr>
            <a:picLocks noChangeAspect="1"/>
          </p:cNvPicPr>
          <p:nvPr/>
        </p:nvPicPr>
        <p:blipFill>
          <a:blip r:embed="rId6"/>
          <a:stretch>
            <a:fillRect/>
          </a:stretch>
        </p:blipFill>
        <p:spPr>
          <a:xfrm>
            <a:off x="6972300" y="4356072"/>
            <a:ext cx="866070" cy="588928"/>
          </a:xfrm>
          <a:prstGeom prst="rect">
            <a:avLst/>
          </a:prstGeom>
        </p:spPr>
      </p:pic>
    </p:spTree>
    <p:extLst>
      <p:ext uri="{BB962C8B-B14F-4D97-AF65-F5344CB8AC3E}">
        <p14:creationId xmlns:p14="http://schemas.microsoft.com/office/powerpoint/2010/main" val="185263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19702"/>
            <a:ext cx="7978140" cy="680397"/>
          </a:xfrm>
        </p:spPr>
        <p:txBody>
          <a:bodyPr>
            <a:normAutofit fontScale="90000"/>
          </a:bodyPr>
          <a:lstStyle/>
          <a:p>
            <a:r>
              <a:rPr lang="en-US" b="0" dirty="0"/>
              <a:t>Non-Linear </a:t>
            </a:r>
            <a:r>
              <a:rPr lang="en-US" dirty="0"/>
              <a:t>Activation </a:t>
            </a:r>
            <a:r>
              <a:rPr lang="en-US" b="0" dirty="0"/>
              <a:t>Functions besides sigmoid</a:t>
            </a:r>
          </a:p>
        </p:txBody>
      </p:sp>
      <p:sp>
        <p:nvSpPr>
          <p:cNvPr id="6" name="Slide Number Placeholder 5"/>
          <p:cNvSpPr>
            <a:spLocks noGrp="1"/>
          </p:cNvSpPr>
          <p:nvPr>
            <p:ph type="sldNum" sz="quarter" idx="12"/>
          </p:nvPr>
        </p:nvSpPr>
        <p:spPr/>
        <p:txBody>
          <a:bodyPr/>
          <a:lstStyle/>
          <a:p>
            <a:pPr>
              <a:defRPr/>
            </a:pPr>
            <a:fld id="{713DD8BE-556E-3440-9013-11CC5588178D}" type="slidenum">
              <a:rPr lang="en-US" smtClean="0"/>
              <a:pPr>
                <a:defRPr/>
              </a:pPr>
              <a:t>15</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3965" y="1200151"/>
            <a:ext cx="4355128" cy="2903419"/>
          </a:xfrm>
          <a:prstGeom prst="rect">
            <a:avLst/>
          </a:prstGeom>
        </p:spPr>
      </p:pic>
      <p:sp>
        <p:nvSpPr>
          <p:cNvPr id="8" name="TextBox 7"/>
          <p:cNvSpPr txBox="1"/>
          <p:nvPr/>
        </p:nvSpPr>
        <p:spPr>
          <a:xfrm>
            <a:off x="1905001" y="4248150"/>
            <a:ext cx="931537" cy="577081"/>
          </a:xfrm>
          <a:prstGeom prst="rect">
            <a:avLst/>
          </a:prstGeom>
          <a:noFill/>
        </p:spPr>
        <p:txBody>
          <a:bodyPr wrap="none" rtlCol="0">
            <a:spAutoFit/>
          </a:bodyPr>
          <a:lstStyle/>
          <a:p>
            <a:r>
              <a:rPr lang="en-US" sz="3150" dirty="0">
                <a:solidFill>
                  <a:srgbClr val="981535"/>
                </a:solidFill>
              </a:rPr>
              <a:t>tanh</a:t>
            </a:r>
          </a:p>
        </p:txBody>
      </p:sp>
      <p:sp>
        <p:nvSpPr>
          <p:cNvPr id="9" name="TextBox 8"/>
          <p:cNvSpPr txBox="1"/>
          <p:nvPr/>
        </p:nvSpPr>
        <p:spPr>
          <a:xfrm>
            <a:off x="5245762" y="4114801"/>
            <a:ext cx="3516605" cy="1061829"/>
          </a:xfrm>
          <a:prstGeom prst="rect">
            <a:avLst/>
          </a:prstGeom>
          <a:noFill/>
        </p:spPr>
        <p:txBody>
          <a:bodyPr wrap="none" rtlCol="0">
            <a:spAutoFit/>
          </a:bodyPr>
          <a:lstStyle/>
          <a:p>
            <a:pPr algn="ctr"/>
            <a:r>
              <a:rPr lang="en-US" sz="3150" dirty="0" err="1">
                <a:solidFill>
                  <a:srgbClr val="981535"/>
                </a:solidFill>
              </a:rPr>
              <a:t>ReLU</a:t>
            </a:r>
            <a:endParaRPr lang="en-US" sz="3150" dirty="0">
              <a:solidFill>
                <a:srgbClr val="981535"/>
              </a:solidFill>
            </a:endParaRPr>
          </a:p>
          <a:p>
            <a:pPr algn="ctr"/>
            <a:r>
              <a:rPr lang="en-US" sz="3150" dirty="0">
                <a:solidFill>
                  <a:srgbClr val="981535"/>
                </a:solidFill>
              </a:rPr>
              <a:t>Rectified Linear Unit</a:t>
            </a:r>
          </a:p>
        </p:txBody>
      </p:sp>
      <p:pic>
        <p:nvPicPr>
          <p:cNvPr id="4" name="Picture 3">
            <a:extLst>
              <a:ext uri="{FF2B5EF4-FFF2-40B4-BE49-F238E27FC236}">
                <a16:creationId xmlns:a16="http://schemas.microsoft.com/office/drawing/2014/main" id="{AF02B4F0-9270-E94B-BD68-E392428E7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543050"/>
            <a:ext cx="1629834" cy="800100"/>
          </a:xfrm>
          <a:prstGeom prst="rect">
            <a:avLst/>
          </a:prstGeom>
        </p:spPr>
      </p:pic>
      <p:pic>
        <p:nvPicPr>
          <p:cNvPr id="10" name="Picture 9">
            <a:extLst>
              <a:ext uri="{FF2B5EF4-FFF2-40B4-BE49-F238E27FC236}">
                <a16:creationId xmlns:a16="http://schemas.microsoft.com/office/drawing/2014/main" id="{AD74CA4B-4FB9-6541-86FD-C3420F84E1C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43450" y="1173626"/>
            <a:ext cx="4457700" cy="2971800"/>
          </a:xfrm>
          <a:prstGeom prst="rect">
            <a:avLst/>
          </a:prstGeom>
        </p:spPr>
      </p:pic>
      <p:pic>
        <p:nvPicPr>
          <p:cNvPr id="12" name="Picture 11">
            <a:extLst>
              <a:ext uri="{FF2B5EF4-FFF2-40B4-BE49-F238E27FC236}">
                <a16:creationId xmlns:a16="http://schemas.microsoft.com/office/drawing/2014/main" id="{3C10449D-77B6-844D-B909-AD3E27CA457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397314" y="1637449"/>
            <a:ext cx="1975037" cy="485096"/>
          </a:xfrm>
          <a:prstGeom prst="rect">
            <a:avLst/>
          </a:prstGeom>
        </p:spPr>
      </p:pic>
      <p:sp>
        <p:nvSpPr>
          <p:cNvPr id="3" name="TextBox 2">
            <a:extLst>
              <a:ext uri="{FF2B5EF4-FFF2-40B4-BE49-F238E27FC236}">
                <a16:creationId xmlns:a16="http://schemas.microsoft.com/office/drawing/2014/main" id="{65B0665F-21A0-3248-8FA5-2C1BFE604327}"/>
              </a:ext>
            </a:extLst>
          </p:cNvPr>
          <p:cNvSpPr txBox="1"/>
          <p:nvPr/>
        </p:nvSpPr>
        <p:spPr>
          <a:xfrm>
            <a:off x="6053971" y="977419"/>
            <a:ext cx="2119234" cy="461665"/>
          </a:xfrm>
          <a:prstGeom prst="rect">
            <a:avLst/>
          </a:prstGeom>
          <a:noFill/>
        </p:spPr>
        <p:txBody>
          <a:bodyPr wrap="none" rtlCol="0">
            <a:spAutoFit/>
          </a:bodyPr>
          <a:lstStyle/>
          <a:p>
            <a:r>
              <a:rPr lang="en-US" sz="2400" dirty="0"/>
              <a:t>Most Common:</a:t>
            </a:r>
          </a:p>
        </p:txBody>
      </p:sp>
    </p:spTree>
    <p:extLst>
      <p:ext uri="{BB962C8B-B14F-4D97-AF65-F5344CB8AC3E}">
        <p14:creationId xmlns:p14="http://schemas.microsoft.com/office/powerpoint/2010/main" val="669642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fontScale="90000"/>
          </a:bodyPr>
          <a:lstStyle/>
          <a:p>
            <a:r>
              <a:rPr lang="en-US" sz="3000" dirty="0">
                <a:solidFill>
                  <a:schemeClr val="bg1"/>
                </a:solidFill>
                <a:ea typeface="Franklin Gothic Book" charset="0"/>
                <a:cs typeface="Franklin Gothic Book" charset="0"/>
              </a:rPr>
              <a:t>Simple Neural Networks and Neural Language Models</a:t>
            </a:r>
            <a:endParaRPr lang="en-US" sz="3000" dirty="0">
              <a:solidFill>
                <a:schemeClr val="bg1"/>
              </a:solidFill>
            </a:endParaRPr>
          </a:p>
        </p:txBody>
      </p:sp>
      <p:sp>
        <p:nvSpPr>
          <p:cNvPr id="3" name="Subtitle 2"/>
          <p:cNvSpPr>
            <a:spLocks noGrp="1"/>
          </p:cNvSpPr>
          <p:nvPr>
            <p:ph idx="1"/>
          </p:nvPr>
        </p:nvSpPr>
        <p:spPr/>
        <p:txBody>
          <a:bodyPr>
            <a:normAutofit/>
          </a:bodyPr>
          <a:lstStyle/>
          <a:p>
            <a:r>
              <a:rPr lang="en-US" sz="3000" dirty="0">
                <a:solidFill>
                  <a:schemeClr val="tx2"/>
                </a:solidFill>
              </a:rPr>
              <a:t>The XOR problem</a:t>
            </a:r>
          </a:p>
        </p:txBody>
      </p:sp>
    </p:spTree>
    <p:extLst>
      <p:ext uri="{BB962C8B-B14F-4D97-AF65-F5344CB8AC3E}">
        <p14:creationId xmlns:p14="http://schemas.microsoft.com/office/powerpoint/2010/main" val="150322461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99FB9A-C943-6B4C-8EDF-D519C7F50328}"/>
              </a:ext>
            </a:extLst>
          </p:cNvPr>
          <p:cNvSpPr>
            <a:spLocks noGrp="1"/>
          </p:cNvSpPr>
          <p:nvPr>
            <p:ph type="title"/>
          </p:nvPr>
        </p:nvSpPr>
        <p:spPr/>
        <p:txBody>
          <a:bodyPr/>
          <a:lstStyle/>
          <a:p>
            <a:r>
              <a:rPr lang="en-US" dirty="0"/>
              <a:t>The XOR problem</a:t>
            </a:r>
          </a:p>
        </p:txBody>
      </p:sp>
      <p:sp>
        <p:nvSpPr>
          <p:cNvPr id="6" name="Content Placeholder 5">
            <a:extLst>
              <a:ext uri="{FF2B5EF4-FFF2-40B4-BE49-F238E27FC236}">
                <a16:creationId xmlns:a16="http://schemas.microsoft.com/office/drawing/2014/main" id="{AE3F83D6-52E3-3544-B567-9FD9A4DED1F0}"/>
              </a:ext>
            </a:extLst>
          </p:cNvPr>
          <p:cNvSpPr>
            <a:spLocks noGrp="1"/>
          </p:cNvSpPr>
          <p:nvPr>
            <p:ph idx="1"/>
          </p:nvPr>
        </p:nvSpPr>
        <p:spPr>
          <a:xfrm>
            <a:off x="822962" y="1200150"/>
            <a:ext cx="7920989" cy="3429000"/>
          </a:xfrm>
        </p:spPr>
        <p:txBody>
          <a:bodyPr/>
          <a:lstStyle/>
          <a:p>
            <a:r>
              <a:rPr lang="en-US" dirty="0"/>
              <a:t>Can neural units compute simple functions of input?</a:t>
            </a:r>
          </a:p>
        </p:txBody>
      </p:sp>
      <p:sp>
        <p:nvSpPr>
          <p:cNvPr id="7" name="TextBox 6">
            <a:extLst>
              <a:ext uri="{FF2B5EF4-FFF2-40B4-BE49-F238E27FC236}">
                <a16:creationId xmlns:a16="http://schemas.microsoft.com/office/drawing/2014/main" id="{60F45DBB-45F5-574B-A029-05395742038C}"/>
              </a:ext>
            </a:extLst>
          </p:cNvPr>
          <p:cNvSpPr txBox="1"/>
          <p:nvPr/>
        </p:nvSpPr>
        <p:spPr>
          <a:xfrm>
            <a:off x="4857750" y="723126"/>
            <a:ext cx="1545616" cy="248209"/>
          </a:xfrm>
          <a:prstGeom prst="rect">
            <a:avLst/>
          </a:prstGeom>
          <a:noFill/>
        </p:spPr>
        <p:txBody>
          <a:bodyPr wrap="none" rtlCol="0">
            <a:spAutoFit/>
          </a:bodyPr>
          <a:lstStyle/>
          <a:p>
            <a:r>
              <a:rPr lang="en-US" sz="1013" dirty="0"/>
              <a:t>Minsky and </a:t>
            </a:r>
            <a:r>
              <a:rPr lang="en-US" sz="1013" dirty="0" err="1"/>
              <a:t>Papert</a:t>
            </a:r>
            <a:r>
              <a:rPr lang="en-US" sz="1013" dirty="0"/>
              <a:t> (1969)</a:t>
            </a:r>
          </a:p>
        </p:txBody>
      </p:sp>
      <p:pic>
        <p:nvPicPr>
          <p:cNvPr id="8" name="Picture 7">
            <a:extLst>
              <a:ext uri="{FF2B5EF4-FFF2-40B4-BE49-F238E27FC236}">
                <a16:creationId xmlns:a16="http://schemas.microsoft.com/office/drawing/2014/main" id="{7448890D-DC97-5946-B765-F1FE9D2E3834}"/>
              </a:ext>
            </a:extLst>
          </p:cNvPr>
          <p:cNvPicPr>
            <a:picLocks noChangeAspect="1"/>
          </p:cNvPicPr>
          <p:nvPr/>
        </p:nvPicPr>
        <p:blipFill>
          <a:blip r:embed="rId3"/>
          <a:stretch>
            <a:fillRect/>
          </a:stretch>
        </p:blipFill>
        <p:spPr>
          <a:xfrm>
            <a:off x="1796627" y="2114551"/>
            <a:ext cx="5000038" cy="2062163"/>
          </a:xfrm>
          <a:prstGeom prst="rect">
            <a:avLst/>
          </a:prstGeom>
        </p:spPr>
      </p:pic>
    </p:spTree>
    <p:extLst>
      <p:ext uri="{BB962C8B-B14F-4D97-AF65-F5344CB8AC3E}">
        <p14:creationId xmlns:p14="http://schemas.microsoft.com/office/powerpoint/2010/main" val="1851791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2BCC0-5CB8-5F42-BA89-9FF55A5A3CD1}"/>
              </a:ext>
            </a:extLst>
          </p:cNvPr>
          <p:cNvSpPr>
            <a:spLocks noGrp="1"/>
          </p:cNvSpPr>
          <p:nvPr>
            <p:ph type="title"/>
          </p:nvPr>
        </p:nvSpPr>
        <p:spPr/>
        <p:txBody>
          <a:bodyPr/>
          <a:lstStyle/>
          <a:p>
            <a:r>
              <a:rPr lang="en-US" dirty="0" err="1"/>
              <a:t>Perceptrons</a:t>
            </a:r>
            <a:endParaRPr lang="en-US" dirty="0"/>
          </a:p>
        </p:txBody>
      </p:sp>
      <p:sp>
        <p:nvSpPr>
          <p:cNvPr id="3" name="Content Placeholder 2">
            <a:extLst>
              <a:ext uri="{FF2B5EF4-FFF2-40B4-BE49-F238E27FC236}">
                <a16:creationId xmlns:a16="http://schemas.microsoft.com/office/drawing/2014/main" id="{4AAFC2AA-2543-294B-9380-8E14A153299C}"/>
              </a:ext>
            </a:extLst>
          </p:cNvPr>
          <p:cNvSpPr>
            <a:spLocks noGrp="1"/>
          </p:cNvSpPr>
          <p:nvPr>
            <p:ph idx="1"/>
          </p:nvPr>
        </p:nvSpPr>
        <p:spPr/>
        <p:txBody>
          <a:bodyPr/>
          <a:lstStyle/>
          <a:p>
            <a:r>
              <a:rPr lang="en-US" dirty="0"/>
              <a:t>A very simple neural unit </a:t>
            </a:r>
          </a:p>
          <a:p>
            <a:pPr marL="428615" indent="-428615">
              <a:buFont typeface="Arial" panose="020B0604020202020204" pitchFamily="34" charset="0"/>
              <a:buChar char="•"/>
            </a:pPr>
            <a:r>
              <a:rPr lang="en-US" dirty="0"/>
              <a:t>Binary output  (0 or 1)</a:t>
            </a:r>
          </a:p>
          <a:p>
            <a:pPr marL="428615" indent="-428615">
              <a:buFont typeface="Arial" panose="020B0604020202020204" pitchFamily="34" charset="0"/>
              <a:buChar char="•"/>
            </a:pPr>
            <a:r>
              <a:rPr lang="en-US" dirty="0"/>
              <a:t>No non-linear activation function</a:t>
            </a:r>
          </a:p>
          <a:p>
            <a:endParaRPr lang="en-US" dirty="0"/>
          </a:p>
        </p:txBody>
      </p:sp>
      <p:pic>
        <p:nvPicPr>
          <p:cNvPr id="5" name="Picture 4">
            <a:extLst>
              <a:ext uri="{FF2B5EF4-FFF2-40B4-BE49-F238E27FC236}">
                <a16:creationId xmlns:a16="http://schemas.microsoft.com/office/drawing/2014/main" id="{E3B9C298-90CC-3244-A7B8-A778ECFF7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1" y="3028951"/>
            <a:ext cx="5199698" cy="1514475"/>
          </a:xfrm>
          <a:prstGeom prst="rect">
            <a:avLst/>
          </a:prstGeom>
        </p:spPr>
      </p:pic>
    </p:spTree>
    <p:extLst>
      <p:ext uri="{BB962C8B-B14F-4D97-AF65-F5344CB8AC3E}">
        <p14:creationId xmlns:p14="http://schemas.microsoft.com/office/powerpoint/2010/main" val="2852835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99BFA-410D-B24C-BF65-3D24341CABDA}"/>
              </a:ext>
            </a:extLst>
          </p:cNvPr>
          <p:cNvSpPr>
            <a:spLocks noGrp="1"/>
          </p:cNvSpPr>
          <p:nvPr>
            <p:ph type="title"/>
          </p:nvPr>
        </p:nvSpPr>
        <p:spPr>
          <a:xfrm>
            <a:off x="822960" y="119702"/>
            <a:ext cx="7863840" cy="680397"/>
          </a:xfrm>
        </p:spPr>
        <p:txBody>
          <a:bodyPr>
            <a:normAutofit/>
          </a:bodyPr>
          <a:lstStyle/>
          <a:p>
            <a:r>
              <a:rPr lang="en-US" dirty="0"/>
              <a:t>Easy to build AND or OR with </a:t>
            </a:r>
            <a:r>
              <a:rPr lang="en-US" dirty="0" err="1"/>
              <a:t>perceptrons</a:t>
            </a:r>
            <a:endParaRPr lang="en-US" dirty="0"/>
          </a:p>
        </p:txBody>
      </p:sp>
      <p:pic>
        <p:nvPicPr>
          <p:cNvPr id="5" name="Content Placeholder 4">
            <a:extLst>
              <a:ext uri="{FF2B5EF4-FFF2-40B4-BE49-F238E27FC236}">
                <a16:creationId xmlns:a16="http://schemas.microsoft.com/office/drawing/2014/main" id="{45284742-97D2-0140-A1B6-A3491FD6BE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1502" y="1556358"/>
            <a:ext cx="2451497" cy="2265778"/>
          </a:xfrm>
        </p:spPr>
      </p:pic>
      <p:pic>
        <p:nvPicPr>
          <p:cNvPr id="9" name="Picture 8">
            <a:extLst>
              <a:ext uri="{FF2B5EF4-FFF2-40B4-BE49-F238E27FC236}">
                <a16:creationId xmlns:a16="http://schemas.microsoft.com/office/drawing/2014/main" id="{3963DCBD-9171-5046-9717-5984A64D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2" y="1588168"/>
            <a:ext cx="2451497" cy="2191490"/>
          </a:xfrm>
          <a:prstGeom prst="rect">
            <a:avLst/>
          </a:prstGeom>
        </p:spPr>
      </p:pic>
      <p:sp>
        <p:nvSpPr>
          <p:cNvPr id="10" name="TextBox 9">
            <a:extLst>
              <a:ext uri="{FF2B5EF4-FFF2-40B4-BE49-F238E27FC236}">
                <a16:creationId xmlns:a16="http://schemas.microsoft.com/office/drawing/2014/main" id="{FEE09ED7-F206-F446-BABA-488DF461C797}"/>
              </a:ext>
            </a:extLst>
          </p:cNvPr>
          <p:cNvSpPr txBox="1"/>
          <p:nvPr/>
        </p:nvSpPr>
        <p:spPr>
          <a:xfrm>
            <a:off x="1267898" y="4259807"/>
            <a:ext cx="998991" cy="623248"/>
          </a:xfrm>
          <a:prstGeom prst="rect">
            <a:avLst/>
          </a:prstGeom>
          <a:noFill/>
        </p:spPr>
        <p:txBody>
          <a:bodyPr wrap="none" rtlCol="0">
            <a:spAutoFit/>
          </a:bodyPr>
          <a:lstStyle/>
          <a:p>
            <a:r>
              <a:rPr lang="en-US" sz="3450" dirty="0">
                <a:solidFill>
                  <a:srgbClr val="FF0000"/>
                </a:solidFill>
              </a:rPr>
              <a:t>AND</a:t>
            </a:r>
          </a:p>
        </p:txBody>
      </p:sp>
      <p:sp>
        <p:nvSpPr>
          <p:cNvPr id="11" name="TextBox 10">
            <a:extLst>
              <a:ext uri="{FF2B5EF4-FFF2-40B4-BE49-F238E27FC236}">
                <a16:creationId xmlns:a16="http://schemas.microsoft.com/office/drawing/2014/main" id="{87805B26-E240-1047-9604-D7E62D9C55ED}"/>
              </a:ext>
            </a:extLst>
          </p:cNvPr>
          <p:cNvSpPr txBox="1"/>
          <p:nvPr/>
        </p:nvSpPr>
        <p:spPr>
          <a:xfrm>
            <a:off x="6033100" y="4259807"/>
            <a:ext cx="718466" cy="623248"/>
          </a:xfrm>
          <a:prstGeom prst="rect">
            <a:avLst/>
          </a:prstGeom>
          <a:noFill/>
        </p:spPr>
        <p:txBody>
          <a:bodyPr wrap="none" rtlCol="0">
            <a:spAutoFit/>
          </a:bodyPr>
          <a:lstStyle/>
          <a:p>
            <a:r>
              <a:rPr lang="en-US" sz="3450" dirty="0">
                <a:solidFill>
                  <a:srgbClr val="FF0000"/>
                </a:solidFill>
              </a:rPr>
              <a:t>OR</a:t>
            </a:r>
          </a:p>
        </p:txBody>
      </p:sp>
      <p:pic>
        <p:nvPicPr>
          <p:cNvPr id="12" name="Picture 11">
            <a:extLst>
              <a:ext uri="{FF2B5EF4-FFF2-40B4-BE49-F238E27FC236}">
                <a16:creationId xmlns:a16="http://schemas.microsoft.com/office/drawing/2014/main" id="{81158073-CB00-CC49-A54D-6C68D64F173D}"/>
              </a:ext>
            </a:extLst>
          </p:cNvPr>
          <p:cNvPicPr>
            <a:picLocks noChangeAspect="1"/>
          </p:cNvPicPr>
          <p:nvPr/>
        </p:nvPicPr>
        <p:blipFill rotWithShape="1">
          <a:blip r:embed="rId5"/>
          <a:srcRect r="72485"/>
          <a:stretch/>
        </p:blipFill>
        <p:spPr>
          <a:xfrm>
            <a:off x="3196232" y="2999096"/>
            <a:ext cx="1375769" cy="2062163"/>
          </a:xfrm>
          <a:prstGeom prst="rect">
            <a:avLst/>
          </a:prstGeom>
        </p:spPr>
      </p:pic>
      <p:pic>
        <p:nvPicPr>
          <p:cNvPr id="13" name="Picture 12">
            <a:extLst>
              <a:ext uri="{FF2B5EF4-FFF2-40B4-BE49-F238E27FC236}">
                <a16:creationId xmlns:a16="http://schemas.microsoft.com/office/drawing/2014/main" id="{0924C8E8-F56C-1E44-8F12-EEED21AA4836}"/>
              </a:ext>
            </a:extLst>
          </p:cNvPr>
          <p:cNvPicPr>
            <a:picLocks noChangeAspect="1"/>
          </p:cNvPicPr>
          <p:nvPr/>
        </p:nvPicPr>
        <p:blipFill rotWithShape="1">
          <a:blip r:embed="rId6"/>
          <a:srcRect l="37719" r="37135"/>
          <a:stretch/>
        </p:blipFill>
        <p:spPr>
          <a:xfrm>
            <a:off x="7596704" y="3109487"/>
            <a:ext cx="1257300" cy="2062163"/>
          </a:xfrm>
          <a:prstGeom prst="rect">
            <a:avLst/>
          </a:prstGeom>
        </p:spPr>
      </p:pic>
      <p:pic>
        <p:nvPicPr>
          <p:cNvPr id="14" name="Picture 13">
            <a:extLst>
              <a:ext uri="{FF2B5EF4-FFF2-40B4-BE49-F238E27FC236}">
                <a16:creationId xmlns:a16="http://schemas.microsoft.com/office/drawing/2014/main" id="{AFF01BBC-BB85-F243-9271-52F35FE98F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750" y="684098"/>
            <a:ext cx="2451498" cy="714029"/>
          </a:xfrm>
          <a:prstGeom prst="rect">
            <a:avLst/>
          </a:prstGeom>
        </p:spPr>
      </p:pic>
    </p:spTree>
    <p:extLst>
      <p:ext uri="{BB962C8B-B14F-4D97-AF65-F5344CB8AC3E}">
        <p14:creationId xmlns:p14="http://schemas.microsoft.com/office/powerpoint/2010/main" val="1327518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Reference</a:t>
            </a:r>
            <a:endParaRPr lang="zh-TW" altLang="en-US" dirty="0"/>
          </a:p>
        </p:txBody>
      </p:sp>
      <p:sp>
        <p:nvSpPr>
          <p:cNvPr id="3" name="內容版面配置區 2"/>
          <p:cNvSpPr>
            <a:spLocks noGrp="1"/>
          </p:cNvSpPr>
          <p:nvPr>
            <p:ph idx="1"/>
          </p:nvPr>
        </p:nvSpPr>
        <p:spPr/>
        <p:txBody>
          <a:bodyPr/>
          <a:lstStyle/>
          <a:p>
            <a:r>
              <a:rPr lang="en-US" altLang="zh-TW" dirty="0" smtClean="0"/>
              <a:t>Ch.7: Neural Networks and Neural </a:t>
            </a:r>
            <a:r>
              <a:rPr lang="en-US" altLang="zh-TW" smtClean="0"/>
              <a:t>Language Models</a:t>
            </a:r>
            <a:r>
              <a:rPr lang="en-US" altLang="zh-TW" dirty="0" smtClean="0"/>
              <a:t>, </a:t>
            </a:r>
            <a:br>
              <a:rPr lang="en-US" altLang="zh-TW" dirty="0" smtClean="0"/>
            </a:br>
            <a:r>
              <a:rPr lang="en-US" altLang="zh-TW" dirty="0" smtClean="0"/>
              <a:t>Dan </a:t>
            </a:r>
            <a:r>
              <a:rPr lang="en-US" altLang="zh-TW" dirty="0" err="1"/>
              <a:t>Jurafsky</a:t>
            </a:r>
            <a:r>
              <a:rPr lang="en-US" altLang="zh-TW" dirty="0"/>
              <a:t> and James H. Martin. Speech and Language Processing (3rd ed. draft)</a:t>
            </a:r>
          </a:p>
          <a:p>
            <a:endParaRPr lang="zh-TW" altLang="en-US" dirty="0"/>
          </a:p>
        </p:txBody>
      </p:sp>
      <p:sp>
        <p:nvSpPr>
          <p:cNvPr id="4" name="日期版面配置區 3"/>
          <p:cNvSpPr>
            <a:spLocks noGrp="1"/>
          </p:cNvSpPr>
          <p:nvPr>
            <p:ph type="dt" sz="half" idx="10"/>
          </p:nvPr>
        </p:nvSpPr>
        <p:spPr/>
        <p:txBody>
          <a:bodyPr/>
          <a:lstStyle/>
          <a:p>
            <a:r>
              <a:rPr lang="en-US" altLang="zh-TW" smtClean="0"/>
              <a:t>NLP &amp; TM, Spring 2024</a:t>
            </a:r>
            <a:endParaRPr lang="zh-TW" altLang="en-US"/>
          </a:p>
        </p:txBody>
      </p:sp>
      <p:sp>
        <p:nvSpPr>
          <p:cNvPr id="5" name="頁尾版面配置區 4"/>
          <p:cNvSpPr>
            <a:spLocks noGrp="1"/>
          </p:cNvSpPr>
          <p:nvPr>
            <p:ph type="ftr" sz="quarter" idx="11"/>
          </p:nvPr>
        </p:nvSpPr>
        <p:spPr/>
        <p:txBody>
          <a:bodyPr/>
          <a:lstStyle/>
          <a:p>
            <a:r>
              <a:rPr lang="en-US" altLang="zh-TW" smtClean="0"/>
              <a:t>NTUT CSIE</a:t>
            </a:r>
            <a:endParaRPr lang="zh-TW" altLang="en-US"/>
          </a:p>
        </p:txBody>
      </p:sp>
      <p:sp>
        <p:nvSpPr>
          <p:cNvPr id="6" name="投影片編號版面配置區 5"/>
          <p:cNvSpPr>
            <a:spLocks noGrp="1"/>
          </p:cNvSpPr>
          <p:nvPr>
            <p:ph type="sldNum" sz="quarter" idx="12"/>
          </p:nvPr>
        </p:nvSpPr>
        <p:spPr/>
        <p:txBody>
          <a:bodyPr/>
          <a:lstStyle/>
          <a:p>
            <a:fld id="{DAADB36E-EF5A-4F9F-B024-4E0D63E1172E}" type="slidenum">
              <a:rPr lang="zh-TW" altLang="en-US" smtClean="0"/>
              <a:t>2</a:t>
            </a:fld>
            <a:endParaRPr lang="zh-TW" altLang="en-US"/>
          </a:p>
        </p:txBody>
      </p:sp>
    </p:spTree>
    <p:extLst>
      <p:ext uri="{BB962C8B-B14F-4D97-AF65-F5344CB8AC3E}">
        <p14:creationId xmlns:p14="http://schemas.microsoft.com/office/powerpoint/2010/main" val="1262363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99BFA-410D-B24C-BF65-3D24341CABDA}"/>
              </a:ext>
            </a:extLst>
          </p:cNvPr>
          <p:cNvSpPr>
            <a:spLocks noGrp="1"/>
          </p:cNvSpPr>
          <p:nvPr>
            <p:ph type="title"/>
          </p:nvPr>
        </p:nvSpPr>
        <p:spPr>
          <a:xfrm>
            <a:off x="822960" y="119702"/>
            <a:ext cx="7863840" cy="680397"/>
          </a:xfrm>
        </p:spPr>
        <p:txBody>
          <a:bodyPr>
            <a:normAutofit/>
          </a:bodyPr>
          <a:lstStyle/>
          <a:p>
            <a:r>
              <a:rPr lang="en-US" dirty="0"/>
              <a:t>Easy to build AND or OR with </a:t>
            </a:r>
            <a:r>
              <a:rPr lang="en-US" dirty="0" err="1"/>
              <a:t>perceptrons</a:t>
            </a:r>
            <a:endParaRPr lang="en-US" dirty="0"/>
          </a:p>
        </p:txBody>
      </p:sp>
      <p:pic>
        <p:nvPicPr>
          <p:cNvPr id="5" name="Content Placeholder 4">
            <a:extLst>
              <a:ext uri="{FF2B5EF4-FFF2-40B4-BE49-F238E27FC236}">
                <a16:creationId xmlns:a16="http://schemas.microsoft.com/office/drawing/2014/main" id="{45284742-97D2-0140-A1B6-A3491FD6BE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1502" y="1556358"/>
            <a:ext cx="2451497" cy="2265778"/>
          </a:xfrm>
        </p:spPr>
      </p:pic>
      <p:pic>
        <p:nvPicPr>
          <p:cNvPr id="9" name="Picture 8">
            <a:extLst>
              <a:ext uri="{FF2B5EF4-FFF2-40B4-BE49-F238E27FC236}">
                <a16:creationId xmlns:a16="http://schemas.microsoft.com/office/drawing/2014/main" id="{3963DCBD-9171-5046-9717-5984A64D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2" y="1588168"/>
            <a:ext cx="2451497" cy="2191490"/>
          </a:xfrm>
          <a:prstGeom prst="rect">
            <a:avLst/>
          </a:prstGeom>
        </p:spPr>
      </p:pic>
      <p:sp>
        <p:nvSpPr>
          <p:cNvPr id="10" name="TextBox 9">
            <a:extLst>
              <a:ext uri="{FF2B5EF4-FFF2-40B4-BE49-F238E27FC236}">
                <a16:creationId xmlns:a16="http://schemas.microsoft.com/office/drawing/2014/main" id="{FEE09ED7-F206-F446-BABA-488DF461C797}"/>
              </a:ext>
            </a:extLst>
          </p:cNvPr>
          <p:cNvSpPr txBox="1"/>
          <p:nvPr/>
        </p:nvSpPr>
        <p:spPr>
          <a:xfrm>
            <a:off x="1267898" y="4259807"/>
            <a:ext cx="998991" cy="623248"/>
          </a:xfrm>
          <a:prstGeom prst="rect">
            <a:avLst/>
          </a:prstGeom>
          <a:noFill/>
        </p:spPr>
        <p:txBody>
          <a:bodyPr wrap="none" rtlCol="0">
            <a:spAutoFit/>
          </a:bodyPr>
          <a:lstStyle/>
          <a:p>
            <a:r>
              <a:rPr lang="en-US" sz="3450" dirty="0">
                <a:solidFill>
                  <a:srgbClr val="FF0000"/>
                </a:solidFill>
              </a:rPr>
              <a:t>AND</a:t>
            </a:r>
          </a:p>
        </p:txBody>
      </p:sp>
      <p:sp>
        <p:nvSpPr>
          <p:cNvPr id="11" name="TextBox 10">
            <a:extLst>
              <a:ext uri="{FF2B5EF4-FFF2-40B4-BE49-F238E27FC236}">
                <a16:creationId xmlns:a16="http://schemas.microsoft.com/office/drawing/2014/main" id="{87805B26-E240-1047-9604-D7E62D9C55ED}"/>
              </a:ext>
            </a:extLst>
          </p:cNvPr>
          <p:cNvSpPr txBox="1"/>
          <p:nvPr/>
        </p:nvSpPr>
        <p:spPr>
          <a:xfrm>
            <a:off x="6033100" y="4259807"/>
            <a:ext cx="718466" cy="623248"/>
          </a:xfrm>
          <a:prstGeom prst="rect">
            <a:avLst/>
          </a:prstGeom>
          <a:noFill/>
        </p:spPr>
        <p:txBody>
          <a:bodyPr wrap="none" rtlCol="0">
            <a:spAutoFit/>
          </a:bodyPr>
          <a:lstStyle/>
          <a:p>
            <a:r>
              <a:rPr lang="en-US" sz="3450" dirty="0">
                <a:solidFill>
                  <a:srgbClr val="FF0000"/>
                </a:solidFill>
              </a:rPr>
              <a:t>OR</a:t>
            </a:r>
          </a:p>
        </p:txBody>
      </p:sp>
      <p:pic>
        <p:nvPicPr>
          <p:cNvPr id="12" name="Picture 11">
            <a:extLst>
              <a:ext uri="{FF2B5EF4-FFF2-40B4-BE49-F238E27FC236}">
                <a16:creationId xmlns:a16="http://schemas.microsoft.com/office/drawing/2014/main" id="{81158073-CB00-CC49-A54D-6C68D64F173D}"/>
              </a:ext>
            </a:extLst>
          </p:cNvPr>
          <p:cNvPicPr>
            <a:picLocks noChangeAspect="1"/>
          </p:cNvPicPr>
          <p:nvPr/>
        </p:nvPicPr>
        <p:blipFill rotWithShape="1">
          <a:blip r:embed="rId5"/>
          <a:srcRect r="72485"/>
          <a:stretch/>
        </p:blipFill>
        <p:spPr>
          <a:xfrm>
            <a:off x="3196232" y="2999096"/>
            <a:ext cx="1375769" cy="2062163"/>
          </a:xfrm>
          <a:prstGeom prst="rect">
            <a:avLst/>
          </a:prstGeom>
        </p:spPr>
      </p:pic>
      <p:pic>
        <p:nvPicPr>
          <p:cNvPr id="13" name="Picture 12">
            <a:extLst>
              <a:ext uri="{FF2B5EF4-FFF2-40B4-BE49-F238E27FC236}">
                <a16:creationId xmlns:a16="http://schemas.microsoft.com/office/drawing/2014/main" id="{0924C8E8-F56C-1E44-8F12-EEED21AA4836}"/>
              </a:ext>
            </a:extLst>
          </p:cNvPr>
          <p:cNvPicPr>
            <a:picLocks noChangeAspect="1"/>
          </p:cNvPicPr>
          <p:nvPr/>
        </p:nvPicPr>
        <p:blipFill rotWithShape="1">
          <a:blip r:embed="rId6"/>
          <a:srcRect l="37719" r="37135"/>
          <a:stretch/>
        </p:blipFill>
        <p:spPr>
          <a:xfrm>
            <a:off x="7596704" y="3109487"/>
            <a:ext cx="1257300" cy="2062163"/>
          </a:xfrm>
          <a:prstGeom prst="rect">
            <a:avLst/>
          </a:prstGeom>
        </p:spPr>
      </p:pic>
      <p:pic>
        <p:nvPicPr>
          <p:cNvPr id="14" name="Picture 13">
            <a:extLst>
              <a:ext uri="{FF2B5EF4-FFF2-40B4-BE49-F238E27FC236}">
                <a16:creationId xmlns:a16="http://schemas.microsoft.com/office/drawing/2014/main" id="{AFF01BBC-BB85-F243-9271-52F35FE98F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750" y="684098"/>
            <a:ext cx="2451498" cy="714029"/>
          </a:xfrm>
          <a:prstGeom prst="rect">
            <a:avLst/>
          </a:prstGeom>
        </p:spPr>
      </p:pic>
    </p:spTree>
    <p:extLst>
      <p:ext uri="{BB962C8B-B14F-4D97-AF65-F5344CB8AC3E}">
        <p14:creationId xmlns:p14="http://schemas.microsoft.com/office/powerpoint/2010/main" val="1261300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99BFA-410D-B24C-BF65-3D24341CABDA}"/>
              </a:ext>
            </a:extLst>
          </p:cNvPr>
          <p:cNvSpPr>
            <a:spLocks noGrp="1"/>
          </p:cNvSpPr>
          <p:nvPr>
            <p:ph type="title"/>
          </p:nvPr>
        </p:nvSpPr>
        <p:spPr>
          <a:xfrm>
            <a:off x="822960" y="119702"/>
            <a:ext cx="7863840" cy="680397"/>
          </a:xfrm>
        </p:spPr>
        <p:txBody>
          <a:bodyPr>
            <a:normAutofit/>
          </a:bodyPr>
          <a:lstStyle/>
          <a:p>
            <a:r>
              <a:rPr lang="en-US" dirty="0"/>
              <a:t>Easy to build AND or OR with </a:t>
            </a:r>
            <a:r>
              <a:rPr lang="en-US" dirty="0" err="1"/>
              <a:t>perceptrons</a:t>
            </a:r>
            <a:endParaRPr lang="en-US" dirty="0"/>
          </a:p>
        </p:txBody>
      </p:sp>
      <p:pic>
        <p:nvPicPr>
          <p:cNvPr id="5" name="Content Placeholder 4">
            <a:extLst>
              <a:ext uri="{FF2B5EF4-FFF2-40B4-BE49-F238E27FC236}">
                <a16:creationId xmlns:a16="http://schemas.microsoft.com/office/drawing/2014/main" id="{45284742-97D2-0140-A1B6-A3491FD6BE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1502" y="1556358"/>
            <a:ext cx="2451497" cy="2265778"/>
          </a:xfrm>
        </p:spPr>
      </p:pic>
      <p:pic>
        <p:nvPicPr>
          <p:cNvPr id="9" name="Picture 8">
            <a:extLst>
              <a:ext uri="{FF2B5EF4-FFF2-40B4-BE49-F238E27FC236}">
                <a16:creationId xmlns:a16="http://schemas.microsoft.com/office/drawing/2014/main" id="{3963DCBD-9171-5046-9717-5984A64D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2" y="1588168"/>
            <a:ext cx="2451497" cy="2191490"/>
          </a:xfrm>
          <a:prstGeom prst="rect">
            <a:avLst/>
          </a:prstGeom>
        </p:spPr>
      </p:pic>
      <p:sp>
        <p:nvSpPr>
          <p:cNvPr id="10" name="TextBox 9">
            <a:extLst>
              <a:ext uri="{FF2B5EF4-FFF2-40B4-BE49-F238E27FC236}">
                <a16:creationId xmlns:a16="http://schemas.microsoft.com/office/drawing/2014/main" id="{FEE09ED7-F206-F446-BABA-488DF461C797}"/>
              </a:ext>
            </a:extLst>
          </p:cNvPr>
          <p:cNvSpPr txBox="1"/>
          <p:nvPr/>
        </p:nvSpPr>
        <p:spPr>
          <a:xfrm>
            <a:off x="1267898" y="4259807"/>
            <a:ext cx="998991" cy="623248"/>
          </a:xfrm>
          <a:prstGeom prst="rect">
            <a:avLst/>
          </a:prstGeom>
          <a:noFill/>
        </p:spPr>
        <p:txBody>
          <a:bodyPr wrap="none" rtlCol="0">
            <a:spAutoFit/>
          </a:bodyPr>
          <a:lstStyle/>
          <a:p>
            <a:r>
              <a:rPr lang="en-US" sz="3450" dirty="0">
                <a:solidFill>
                  <a:srgbClr val="FF0000"/>
                </a:solidFill>
              </a:rPr>
              <a:t>AND</a:t>
            </a:r>
          </a:p>
        </p:txBody>
      </p:sp>
      <p:sp>
        <p:nvSpPr>
          <p:cNvPr id="11" name="TextBox 10">
            <a:extLst>
              <a:ext uri="{FF2B5EF4-FFF2-40B4-BE49-F238E27FC236}">
                <a16:creationId xmlns:a16="http://schemas.microsoft.com/office/drawing/2014/main" id="{87805B26-E240-1047-9604-D7E62D9C55ED}"/>
              </a:ext>
            </a:extLst>
          </p:cNvPr>
          <p:cNvSpPr txBox="1"/>
          <p:nvPr/>
        </p:nvSpPr>
        <p:spPr>
          <a:xfrm>
            <a:off x="6033100" y="4259807"/>
            <a:ext cx="718466" cy="623248"/>
          </a:xfrm>
          <a:prstGeom prst="rect">
            <a:avLst/>
          </a:prstGeom>
          <a:noFill/>
        </p:spPr>
        <p:txBody>
          <a:bodyPr wrap="none" rtlCol="0">
            <a:spAutoFit/>
          </a:bodyPr>
          <a:lstStyle/>
          <a:p>
            <a:r>
              <a:rPr lang="en-US" sz="3450" dirty="0">
                <a:solidFill>
                  <a:srgbClr val="FF0000"/>
                </a:solidFill>
              </a:rPr>
              <a:t>OR</a:t>
            </a:r>
          </a:p>
        </p:txBody>
      </p:sp>
      <p:pic>
        <p:nvPicPr>
          <p:cNvPr id="12" name="Picture 11">
            <a:extLst>
              <a:ext uri="{FF2B5EF4-FFF2-40B4-BE49-F238E27FC236}">
                <a16:creationId xmlns:a16="http://schemas.microsoft.com/office/drawing/2014/main" id="{81158073-CB00-CC49-A54D-6C68D64F173D}"/>
              </a:ext>
            </a:extLst>
          </p:cNvPr>
          <p:cNvPicPr>
            <a:picLocks noChangeAspect="1"/>
          </p:cNvPicPr>
          <p:nvPr/>
        </p:nvPicPr>
        <p:blipFill rotWithShape="1">
          <a:blip r:embed="rId5"/>
          <a:srcRect r="72485"/>
          <a:stretch/>
        </p:blipFill>
        <p:spPr>
          <a:xfrm>
            <a:off x="3196232" y="2999096"/>
            <a:ext cx="1375769" cy="2062163"/>
          </a:xfrm>
          <a:prstGeom prst="rect">
            <a:avLst/>
          </a:prstGeom>
        </p:spPr>
      </p:pic>
      <p:pic>
        <p:nvPicPr>
          <p:cNvPr id="13" name="Picture 12">
            <a:extLst>
              <a:ext uri="{FF2B5EF4-FFF2-40B4-BE49-F238E27FC236}">
                <a16:creationId xmlns:a16="http://schemas.microsoft.com/office/drawing/2014/main" id="{0924C8E8-F56C-1E44-8F12-EEED21AA4836}"/>
              </a:ext>
            </a:extLst>
          </p:cNvPr>
          <p:cNvPicPr>
            <a:picLocks noChangeAspect="1"/>
          </p:cNvPicPr>
          <p:nvPr/>
        </p:nvPicPr>
        <p:blipFill rotWithShape="1">
          <a:blip r:embed="rId6"/>
          <a:srcRect l="37719" r="37135"/>
          <a:stretch/>
        </p:blipFill>
        <p:spPr>
          <a:xfrm>
            <a:off x="7596704" y="3109487"/>
            <a:ext cx="1257300" cy="2062163"/>
          </a:xfrm>
          <a:prstGeom prst="rect">
            <a:avLst/>
          </a:prstGeom>
        </p:spPr>
      </p:pic>
      <p:pic>
        <p:nvPicPr>
          <p:cNvPr id="14" name="Picture 13">
            <a:extLst>
              <a:ext uri="{FF2B5EF4-FFF2-40B4-BE49-F238E27FC236}">
                <a16:creationId xmlns:a16="http://schemas.microsoft.com/office/drawing/2014/main" id="{AFF01BBC-BB85-F243-9271-52F35FE98F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750" y="684098"/>
            <a:ext cx="2451498" cy="714029"/>
          </a:xfrm>
          <a:prstGeom prst="rect">
            <a:avLst/>
          </a:prstGeom>
        </p:spPr>
      </p:pic>
    </p:spTree>
    <p:extLst>
      <p:ext uri="{BB962C8B-B14F-4D97-AF65-F5344CB8AC3E}">
        <p14:creationId xmlns:p14="http://schemas.microsoft.com/office/powerpoint/2010/main" val="511475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E18C1-E8D6-D742-8CAC-8E4C6FFE29A4}"/>
              </a:ext>
            </a:extLst>
          </p:cNvPr>
          <p:cNvSpPr>
            <a:spLocks noGrp="1"/>
          </p:cNvSpPr>
          <p:nvPr>
            <p:ph type="title"/>
          </p:nvPr>
        </p:nvSpPr>
        <p:spPr/>
        <p:txBody>
          <a:bodyPr>
            <a:normAutofit fontScale="90000"/>
          </a:bodyPr>
          <a:lstStyle/>
          <a:p>
            <a:r>
              <a:rPr lang="en-US" dirty="0"/>
              <a:t>Not possible to capture XOR with </a:t>
            </a:r>
            <a:r>
              <a:rPr lang="en-US" dirty="0" err="1"/>
              <a:t>perceptrons</a:t>
            </a:r>
            <a:endParaRPr lang="en-US" dirty="0"/>
          </a:p>
        </p:txBody>
      </p:sp>
      <p:sp>
        <p:nvSpPr>
          <p:cNvPr id="3" name="Content Placeholder 2">
            <a:extLst>
              <a:ext uri="{FF2B5EF4-FFF2-40B4-BE49-F238E27FC236}">
                <a16:creationId xmlns:a16="http://schemas.microsoft.com/office/drawing/2014/main" id="{2F2C0543-8543-A645-836C-B2CC36C60FAC}"/>
              </a:ext>
            </a:extLst>
          </p:cNvPr>
          <p:cNvSpPr>
            <a:spLocks noGrp="1"/>
          </p:cNvSpPr>
          <p:nvPr>
            <p:ph idx="1"/>
          </p:nvPr>
        </p:nvSpPr>
        <p:spPr/>
        <p:txBody>
          <a:bodyPr/>
          <a:lstStyle/>
          <a:p>
            <a:r>
              <a:rPr lang="en-US" dirty="0"/>
              <a:t>Pause the lecture and try for yourself!</a:t>
            </a:r>
          </a:p>
        </p:txBody>
      </p:sp>
    </p:spTree>
    <p:extLst>
      <p:ext uri="{BB962C8B-B14F-4D97-AF65-F5344CB8AC3E}">
        <p14:creationId xmlns:p14="http://schemas.microsoft.com/office/powerpoint/2010/main" val="732361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385C3-A172-5041-8212-22414CA6F000}"/>
              </a:ext>
            </a:extLst>
          </p:cNvPr>
          <p:cNvSpPr>
            <a:spLocks noGrp="1"/>
          </p:cNvSpPr>
          <p:nvPr>
            <p:ph type="title"/>
          </p:nvPr>
        </p:nvSpPr>
        <p:spPr/>
        <p:txBody>
          <a:bodyPr/>
          <a:lstStyle/>
          <a:p>
            <a:r>
              <a:rPr lang="en-US" dirty="0"/>
              <a:t>Why? </a:t>
            </a:r>
            <a:r>
              <a:rPr lang="en-US" dirty="0" err="1"/>
              <a:t>Perceptrons</a:t>
            </a:r>
            <a:r>
              <a:rPr lang="en-US" dirty="0"/>
              <a:t> are linear classifiers</a:t>
            </a:r>
          </a:p>
        </p:txBody>
      </p:sp>
      <p:sp>
        <p:nvSpPr>
          <p:cNvPr id="3" name="Content Placeholder 2">
            <a:extLst>
              <a:ext uri="{FF2B5EF4-FFF2-40B4-BE49-F238E27FC236}">
                <a16:creationId xmlns:a16="http://schemas.microsoft.com/office/drawing/2014/main" id="{1AAFDE0E-E1CE-524A-8D11-F5AF079C4B65}"/>
              </a:ext>
            </a:extLst>
          </p:cNvPr>
          <p:cNvSpPr>
            <a:spLocks noGrp="1"/>
          </p:cNvSpPr>
          <p:nvPr>
            <p:ph idx="1"/>
          </p:nvPr>
        </p:nvSpPr>
        <p:spPr>
          <a:xfrm>
            <a:off x="571500" y="1200150"/>
            <a:ext cx="8401050" cy="3429000"/>
          </a:xfrm>
        </p:spPr>
        <p:txBody>
          <a:bodyPr>
            <a:normAutofit fontScale="85000" lnSpcReduction="20000"/>
          </a:bodyPr>
          <a:lstStyle/>
          <a:p>
            <a:r>
              <a:rPr lang="en-US" sz="3150" dirty="0"/>
              <a:t>Perceptron equation given</a:t>
            </a:r>
            <a:r>
              <a:rPr lang="en-US" sz="3150" i="1" dirty="0"/>
              <a:t> x</a:t>
            </a:r>
            <a:r>
              <a:rPr lang="en-US" sz="3150" baseline="-25000" dirty="0"/>
              <a:t>1</a:t>
            </a:r>
            <a:r>
              <a:rPr lang="en-US" sz="3150" dirty="0"/>
              <a:t> and </a:t>
            </a:r>
            <a:r>
              <a:rPr lang="en-US" sz="3150" i="1" dirty="0"/>
              <a:t>x</a:t>
            </a:r>
            <a:r>
              <a:rPr lang="en-US" sz="3150" baseline="-25000" dirty="0"/>
              <a:t>2</a:t>
            </a:r>
            <a:r>
              <a:rPr lang="en-US" sz="3150" dirty="0"/>
              <a:t>, is the equation of a line</a:t>
            </a:r>
          </a:p>
          <a:p>
            <a:endParaRPr lang="en-US" sz="100"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w</a:t>
            </a:r>
            <a:r>
              <a:rPr lang="en-US" baseline="-25000"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w</a:t>
            </a:r>
            <a:r>
              <a:rPr lang="en-US"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b </a:t>
            </a:r>
            <a:r>
              <a:rPr lang="en-US" dirty="0">
                <a:latin typeface="Times New Roman" panose="02020603050405020304" pitchFamily="18" charset="0"/>
                <a:cs typeface="Times New Roman" panose="02020603050405020304" pitchFamily="18" charset="0"/>
              </a:rPr>
              <a:t>= 0</a:t>
            </a:r>
          </a:p>
          <a:p>
            <a:endParaRPr lang="en-US" sz="1425" dirty="0">
              <a:latin typeface="Times New Roman" panose="02020603050405020304" pitchFamily="18" charset="0"/>
              <a:cs typeface="Times New Roman" panose="02020603050405020304" pitchFamily="18" charset="0"/>
            </a:endParaRPr>
          </a:p>
          <a:p>
            <a:r>
              <a:rPr lang="en-US" dirty="0"/>
              <a:t>(in standard linear format:     </a:t>
            </a:r>
            <a:r>
              <a:rPr lang="en-US"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w</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w</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w</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sz="3450" dirty="0"/>
              <a:t>This line acts as a </a:t>
            </a:r>
            <a:r>
              <a:rPr lang="en-US" sz="3450" b="1" dirty="0"/>
              <a:t>decision boundary </a:t>
            </a:r>
          </a:p>
          <a:p>
            <a:pPr marL="428615" indent="-428615">
              <a:buFont typeface="Arial" panose="020B0604020202020204" pitchFamily="34" charset="0"/>
              <a:buChar char="•"/>
            </a:pPr>
            <a:r>
              <a:rPr lang="en-US" dirty="0"/>
              <a:t>0 if input is on one side of the line</a:t>
            </a:r>
          </a:p>
          <a:p>
            <a:pPr marL="428615" indent="-428615">
              <a:buFont typeface="Arial" panose="020B0604020202020204" pitchFamily="34" charset="0"/>
              <a:buChar char="•"/>
            </a:pPr>
            <a:r>
              <a:rPr lang="en-US" dirty="0"/>
              <a:t>1 if on the other side of the line </a:t>
            </a:r>
          </a:p>
          <a:p>
            <a:endParaRPr lang="en-US" dirty="0"/>
          </a:p>
          <a:p>
            <a:endParaRPr lang="en-US" dirty="0"/>
          </a:p>
        </p:txBody>
      </p:sp>
    </p:spTree>
    <p:extLst>
      <p:ext uri="{BB962C8B-B14F-4D97-AF65-F5344CB8AC3E}">
        <p14:creationId xmlns:p14="http://schemas.microsoft.com/office/powerpoint/2010/main" val="2610764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FF5F8-0D5F-3245-94FD-1C8CCF866339}"/>
              </a:ext>
            </a:extLst>
          </p:cNvPr>
          <p:cNvSpPr>
            <a:spLocks noGrp="1"/>
          </p:cNvSpPr>
          <p:nvPr>
            <p:ph type="title"/>
          </p:nvPr>
        </p:nvSpPr>
        <p:spPr/>
        <p:txBody>
          <a:bodyPr/>
          <a:lstStyle/>
          <a:p>
            <a:r>
              <a:rPr lang="en-US" dirty="0"/>
              <a:t>Decision boundaries</a:t>
            </a:r>
          </a:p>
        </p:txBody>
      </p:sp>
      <p:pic>
        <p:nvPicPr>
          <p:cNvPr id="5" name="Content Placeholder 4">
            <a:extLst>
              <a:ext uri="{FF2B5EF4-FFF2-40B4-BE49-F238E27FC236}">
                <a16:creationId xmlns:a16="http://schemas.microsoft.com/office/drawing/2014/main" id="{D0AD8B8A-830C-0C44-9E6F-6C293F658D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2722" y="1505111"/>
            <a:ext cx="7543800" cy="2819081"/>
          </a:xfrm>
        </p:spPr>
      </p:pic>
      <p:sp>
        <p:nvSpPr>
          <p:cNvPr id="6" name="TextBox 5">
            <a:extLst>
              <a:ext uri="{FF2B5EF4-FFF2-40B4-BE49-F238E27FC236}">
                <a16:creationId xmlns:a16="http://schemas.microsoft.com/office/drawing/2014/main" id="{AC3C8879-6437-8943-9093-17F82EABF9AC}"/>
              </a:ext>
            </a:extLst>
          </p:cNvPr>
          <p:cNvSpPr txBox="1"/>
          <p:nvPr/>
        </p:nvSpPr>
        <p:spPr>
          <a:xfrm>
            <a:off x="1143002" y="4569190"/>
            <a:ext cx="5864491" cy="507831"/>
          </a:xfrm>
          <a:prstGeom prst="rect">
            <a:avLst/>
          </a:prstGeom>
          <a:noFill/>
        </p:spPr>
        <p:txBody>
          <a:bodyPr wrap="none" rtlCol="0">
            <a:spAutoFit/>
          </a:bodyPr>
          <a:lstStyle/>
          <a:p>
            <a:r>
              <a:rPr lang="en-US" sz="2700" dirty="0"/>
              <a:t>XOR is not a </a:t>
            </a:r>
            <a:r>
              <a:rPr lang="en-US" sz="2700" b="1" dirty="0"/>
              <a:t>linearly separable </a:t>
            </a:r>
            <a:r>
              <a:rPr lang="en-US" sz="2700" dirty="0"/>
              <a:t>function!</a:t>
            </a:r>
          </a:p>
        </p:txBody>
      </p:sp>
    </p:spTree>
    <p:extLst>
      <p:ext uri="{BB962C8B-B14F-4D97-AF65-F5344CB8AC3E}">
        <p14:creationId xmlns:p14="http://schemas.microsoft.com/office/powerpoint/2010/main" val="320832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00CDF-4095-E945-BC36-7F20101FB0C8}"/>
              </a:ext>
            </a:extLst>
          </p:cNvPr>
          <p:cNvSpPr>
            <a:spLocks noGrp="1"/>
          </p:cNvSpPr>
          <p:nvPr>
            <p:ph type="title"/>
          </p:nvPr>
        </p:nvSpPr>
        <p:spPr/>
        <p:txBody>
          <a:bodyPr/>
          <a:lstStyle/>
          <a:p>
            <a:r>
              <a:rPr lang="en-US" dirty="0"/>
              <a:t>Solution to the XOR problem</a:t>
            </a:r>
          </a:p>
        </p:txBody>
      </p:sp>
      <p:sp>
        <p:nvSpPr>
          <p:cNvPr id="3" name="Content Placeholder 2">
            <a:extLst>
              <a:ext uri="{FF2B5EF4-FFF2-40B4-BE49-F238E27FC236}">
                <a16:creationId xmlns:a16="http://schemas.microsoft.com/office/drawing/2014/main" id="{AC2EC889-7681-0C43-9C9E-AC7B0207504E}"/>
              </a:ext>
            </a:extLst>
          </p:cNvPr>
          <p:cNvSpPr>
            <a:spLocks noGrp="1"/>
          </p:cNvSpPr>
          <p:nvPr>
            <p:ph idx="1"/>
          </p:nvPr>
        </p:nvSpPr>
        <p:spPr>
          <a:xfrm>
            <a:off x="822962" y="1200150"/>
            <a:ext cx="8035289" cy="3429000"/>
          </a:xfrm>
        </p:spPr>
        <p:txBody>
          <a:bodyPr/>
          <a:lstStyle/>
          <a:p>
            <a:r>
              <a:rPr lang="en-US" dirty="0"/>
              <a:t>XOR </a:t>
            </a:r>
            <a:r>
              <a:rPr lang="en-US" b="1" dirty="0"/>
              <a:t>can't</a:t>
            </a:r>
            <a:r>
              <a:rPr lang="en-US" dirty="0"/>
              <a:t> be calculated by a single perceptron</a:t>
            </a:r>
          </a:p>
          <a:p>
            <a:r>
              <a:rPr lang="en-US" dirty="0"/>
              <a:t>XOR </a:t>
            </a:r>
            <a:r>
              <a:rPr lang="en-US" b="1" dirty="0"/>
              <a:t>can</a:t>
            </a:r>
            <a:r>
              <a:rPr lang="en-US" dirty="0"/>
              <a:t> be calculated by a layered network of </a:t>
            </a:r>
            <a:r>
              <a:rPr lang="en-US" dirty="0" smtClean="0"/>
              <a:t>units </a:t>
            </a:r>
            <a:endParaRPr lang="en-US" dirty="0"/>
          </a:p>
          <a:p>
            <a:endParaRPr lang="en-US" dirty="0"/>
          </a:p>
        </p:txBody>
      </p:sp>
      <p:pic>
        <p:nvPicPr>
          <p:cNvPr id="5" name="Picture 4">
            <a:extLst>
              <a:ext uri="{FF2B5EF4-FFF2-40B4-BE49-F238E27FC236}">
                <a16:creationId xmlns:a16="http://schemas.microsoft.com/office/drawing/2014/main" id="{D58FDE86-E652-7D44-806E-6D695F2A5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050" y="2207420"/>
            <a:ext cx="3371850" cy="2447925"/>
          </a:xfrm>
          <a:prstGeom prst="rect">
            <a:avLst/>
          </a:prstGeom>
        </p:spPr>
      </p:pic>
      <p:pic>
        <p:nvPicPr>
          <p:cNvPr id="6" name="Picture 5">
            <a:extLst>
              <a:ext uri="{FF2B5EF4-FFF2-40B4-BE49-F238E27FC236}">
                <a16:creationId xmlns:a16="http://schemas.microsoft.com/office/drawing/2014/main" id="{B95706E5-FEA5-AD4E-8127-71F0BC33486D}"/>
              </a:ext>
            </a:extLst>
          </p:cNvPr>
          <p:cNvPicPr>
            <a:picLocks noChangeAspect="1"/>
          </p:cNvPicPr>
          <p:nvPr/>
        </p:nvPicPr>
        <p:blipFill rotWithShape="1">
          <a:blip r:embed="rId4"/>
          <a:srcRect l="74938"/>
          <a:stretch/>
        </p:blipFill>
        <p:spPr>
          <a:xfrm>
            <a:off x="529968" y="2400301"/>
            <a:ext cx="1253114" cy="2062163"/>
          </a:xfrm>
          <a:prstGeom prst="rect">
            <a:avLst/>
          </a:prstGeom>
        </p:spPr>
      </p:pic>
      <p:sp>
        <p:nvSpPr>
          <p:cNvPr id="4" name="TextBox 3">
            <a:extLst>
              <a:ext uri="{FF2B5EF4-FFF2-40B4-BE49-F238E27FC236}">
                <a16:creationId xmlns:a16="http://schemas.microsoft.com/office/drawing/2014/main" id="{B7BA4D31-AD8C-4B45-8B6E-A4FB0760CED7}"/>
              </a:ext>
            </a:extLst>
          </p:cNvPr>
          <p:cNvSpPr txBox="1"/>
          <p:nvPr/>
        </p:nvSpPr>
        <p:spPr>
          <a:xfrm>
            <a:off x="2286410" y="3154383"/>
            <a:ext cx="661400" cy="369332"/>
          </a:xfrm>
          <a:prstGeom prst="rect">
            <a:avLst/>
          </a:prstGeom>
          <a:noFill/>
        </p:spPr>
        <p:txBody>
          <a:bodyPr wrap="none" rtlCol="0">
            <a:spAutoFit/>
          </a:bodyPr>
          <a:lstStyle/>
          <a:p>
            <a:r>
              <a:rPr lang="en-US" sz="1800" dirty="0" err="1"/>
              <a:t>ReLU</a:t>
            </a:r>
            <a:endParaRPr lang="en-US" sz="1800" dirty="0"/>
          </a:p>
        </p:txBody>
      </p:sp>
      <p:sp>
        <p:nvSpPr>
          <p:cNvPr id="7" name="TextBox 6">
            <a:extLst>
              <a:ext uri="{FF2B5EF4-FFF2-40B4-BE49-F238E27FC236}">
                <a16:creationId xmlns:a16="http://schemas.microsoft.com/office/drawing/2014/main" id="{0B095193-D01D-A94C-907C-707EDCB6CA87}"/>
              </a:ext>
            </a:extLst>
          </p:cNvPr>
          <p:cNvSpPr txBox="1"/>
          <p:nvPr/>
        </p:nvSpPr>
        <p:spPr>
          <a:xfrm>
            <a:off x="2731349" y="2227176"/>
            <a:ext cx="661400" cy="369332"/>
          </a:xfrm>
          <a:prstGeom prst="rect">
            <a:avLst/>
          </a:prstGeom>
          <a:noFill/>
        </p:spPr>
        <p:txBody>
          <a:bodyPr wrap="none" rtlCol="0">
            <a:spAutoFit/>
          </a:bodyPr>
          <a:lstStyle/>
          <a:p>
            <a:r>
              <a:rPr lang="en-US" sz="1800" dirty="0" err="1"/>
              <a:t>ReLU</a:t>
            </a:r>
            <a:endParaRPr lang="en-US" sz="1800" dirty="0"/>
          </a:p>
        </p:txBody>
      </p:sp>
    </p:spTree>
    <p:extLst>
      <p:ext uri="{BB962C8B-B14F-4D97-AF65-F5344CB8AC3E}">
        <p14:creationId xmlns:p14="http://schemas.microsoft.com/office/powerpoint/2010/main" val="44072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00CDF-4095-E945-BC36-7F20101FB0C8}"/>
              </a:ext>
            </a:extLst>
          </p:cNvPr>
          <p:cNvSpPr>
            <a:spLocks noGrp="1"/>
          </p:cNvSpPr>
          <p:nvPr>
            <p:ph type="title"/>
          </p:nvPr>
        </p:nvSpPr>
        <p:spPr/>
        <p:txBody>
          <a:bodyPr/>
          <a:lstStyle/>
          <a:p>
            <a:r>
              <a:rPr lang="en-US" dirty="0"/>
              <a:t>Solution to the XOR problem</a:t>
            </a:r>
          </a:p>
        </p:txBody>
      </p:sp>
      <p:sp>
        <p:nvSpPr>
          <p:cNvPr id="3" name="Content Placeholder 2">
            <a:extLst>
              <a:ext uri="{FF2B5EF4-FFF2-40B4-BE49-F238E27FC236}">
                <a16:creationId xmlns:a16="http://schemas.microsoft.com/office/drawing/2014/main" id="{AC2EC889-7681-0C43-9C9E-AC7B0207504E}"/>
              </a:ext>
            </a:extLst>
          </p:cNvPr>
          <p:cNvSpPr>
            <a:spLocks noGrp="1"/>
          </p:cNvSpPr>
          <p:nvPr>
            <p:ph idx="1"/>
          </p:nvPr>
        </p:nvSpPr>
        <p:spPr>
          <a:xfrm>
            <a:off x="822962" y="1200150"/>
            <a:ext cx="8035289" cy="3429000"/>
          </a:xfrm>
        </p:spPr>
        <p:txBody>
          <a:bodyPr/>
          <a:lstStyle/>
          <a:p>
            <a:r>
              <a:rPr lang="en-US" dirty="0"/>
              <a:t>XOR </a:t>
            </a:r>
            <a:r>
              <a:rPr lang="en-US" b="1" dirty="0"/>
              <a:t>can't</a:t>
            </a:r>
            <a:r>
              <a:rPr lang="en-US" dirty="0"/>
              <a:t> be calculated by a single perceptron</a:t>
            </a:r>
          </a:p>
          <a:p>
            <a:r>
              <a:rPr lang="en-US" dirty="0"/>
              <a:t>XOR </a:t>
            </a:r>
            <a:r>
              <a:rPr lang="en-US" b="1" dirty="0"/>
              <a:t>can</a:t>
            </a:r>
            <a:r>
              <a:rPr lang="en-US" dirty="0"/>
              <a:t> be calculated by a layered network of </a:t>
            </a:r>
            <a:r>
              <a:rPr lang="en-US" dirty="0" smtClean="0"/>
              <a:t>units </a:t>
            </a:r>
            <a:endParaRPr lang="en-US" dirty="0"/>
          </a:p>
          <a:p>
            <a:endParaRPr lang="en-US" dirty="0"/>
          </a:p>
        </p:txBody>
      </p:sp>
      <p:pic>
        <p:nvPicPr>
          <p:cNvPr id="5" name="Picture 4">
            <a:extLst>
              <a:ext uri="{FF2B5EF4-FFF2-40B4-BE49-F238E27FC236}">
                <a16:creationId xmlns:a16="http://schemas.microsoft.com/office/drawing/2014/main" id="{D58FDE86-E652-7D44-806E-6D695F2A5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050" y="2207420"/>
            <a:ext cx="3371850" cy="2447925"/>
          </a:xfrm>
          <a:prstGeom prst="rect">
            <a:avLst/>
          </a:prstGeom>
        </p:spPr>
      </p:pic>
      <p:pic>
        <p:nvPicPr>
          <p:cNvPr id="6" name="Picture 5">
            <a:extLst>
              <a:ext uri="{FF2B5EF4-FFF2-40B4-BE49-F238E27FC236}">
                <a16:creationId xmlns:a16="http://schemas.microsoft.com/office/drawing/2014/main" id="{B95706E5-FEA5-AD4E-8127-71F0BC33486D}"/>
              </a:ext>
            </a:extLst>
          </p:cNvPr>
          <p:cNvPicPr>
            <a:picLocks noChangeAspect="1"/>
          </p:cNvPicPr>
          <p:nvPr/>
        </p:nvPicPr>
        <p:blipFill rotWithShape="1">
          <a:blip r:embed="rId4"/>
          <a:srcRect l="74938"/>
          <a:stretch/>
        </p:blipFill>
        <p:spPr>
          <a:xfrm>
            <a:off x="529968" y="2400301"/>
            <a:ext cx="1253114" cy="2062163"/>
          </a:xfrm>
          <a:prstGeom prst="rect">
            <a:avLst/>
          </a:prstGeom>
        </p:spPr>
      </p:pic>
    </p:spTree>
    <p:extLst>
      <p:ext uri="{BB962C8B-B14F-4D97-AF65-F5344CB8AC3E}">
        <p14:creationId xmlns:p14="http://schemas.microsoft.com/office/powerpoint/2010/main" val="2260330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9C815-B25A-DA4D-8DF5-65BE0D9F65F3}"/>
              </a:ext>
            </a:extLst>
          </p:cNvPr>
          <p:cNvSpPr>
            <a:spLocks noGrp="1"/>
          </p:cNvSpPr>
          <p:nvPr>
            <p:ph type="title"/>
          </p:nvPr>
        </p:nvSpPr>
        <p:spPr/>
        <p:txBody>
          <a:bodyPr/>
          <a:lstStyle/>
          <a:p>
            <a:r>
              <a:rPr lang="en-US" dirty="0"/>
              <a:t>The hidden representation h</a:t>
            </a:r>
          </a:p>
        </p:txBody>
      </p:sp>
      <p:pic>
        <p:nvPicPr>
          <p:cNvPr id="5" name="Content Placeholder 4">
            <a:extLst>
              <a:ext uri="{FF2B5EF4-FFF2-40B4-BE49-F238E27FC236}">
                <a16:creationId xmlns:a16="http://schemas.microsoft.com/office/drawing/2014/main" id="{54B94C4C-4588-954C-AC93-FA97E90700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4451" y="1200150"/>
            <a:ext cx="7013660" cy="3220828"/>
          </a:xfrm>
        </p:spPr>
      </p:pic>
      <p:pic>
        <p:nvPicPr>
          <p:cNvPr id="6" name="Picture 5">
            <a:extLst>
              <a:ext uri="{FF2B5EF4-FFF2-40B4-BE49-F238E27FC236}">
                <a16:creationId xmlns:a16="http://schemas.microsoft.com/office/drawing/2014/main" id="{36661EAF-414B-D843-9813-1E667240FB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0900" y="177745"/>
            <a:ext cx="1714500" cy="1244708"/>
          </a:xfrm>
          <a:prstGeom prst="rect">
            <a:avLst/>
          </a:prstGeom>
        </p:spPr>
      </p:pic>
      <p:sp>
        <p:nvSpPr>
          <p:cNvPr id="7" name="TextBox 6">
            <a:extLst>
              <a:ext uri="{FF2B5EF4-FFF2-40B4-BE49-F238E27FC236}">
                <a16:creationId xmlns:a16="http://schemas.microsoft.com/office/drawing/2014/main" id="{6E418B94-D5F7-1043-8A08-3BB98D7D3908}"/>
              </a:ext>
            </a:extLst>
          </p:cNvPr>
          <p:cNvSpPr txBox="1"/>
          <p:nvPr/>
        </p:nvSpPr>
        <p:spPr>
          <a:xfrm>
            <a:off x="1028702" y="4635648"/>
            <a:ext cx="7938007" cy="415498"/>
          </a:xfrm>
          <a:prstGeom prst="rect">
            <a:avLst/>
          </a:prstGeom>
          <a:noFill/>
        </p:spPr>
        <p:txBody>
          <a:bodyPr wrap="none" rtlCol="0">
            <a:spAutoFit/>
          </a:bodyPr>
          <a:lstStyle/>
          <a:p>
            <a:r>
              <a:rPr lang="en-US" sz="2100" dirty="0"/>
              <a:t>(With learning:  hidden layers will learn to form useful representations)</a:t>
            </a:r>
          </a:p>
        </p:txBody>
      </p:sp>
    </p:spTree>
    <p:extLst>
      <p:ext uri="{BB962C8B-B14F-4D97-AF65-F5344CB8AC3E}">
        <p14:creationId xmlns:p14="http://schemas.microsoft.com/office/powerpoint/2010/main" val="283673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fontScale="90000"/>
          </a:bodyPr>
          <a:lstStyle/>
          <a:p>
            <a:r>
              <a:rPr lang="en-US" sz="3000" dirty="0">
                <a:solidFill>
                  <a:schemeClr val="bg1"/>
                </a:solidFill>
                <a:ea typeface="Franklin Gothic Book" charset="0"/>
                <a:cs typeface="Franklin Gothic Book" charset="0"/>
              </a:rPr>
              <a:t>Simple Neural Networks and Neural Language Models</a:t>
            </a:r>
            <a:endParaRPr lang="en-US" sz="3000" dirty="0">
              <a:solidFill>
                <a:schemeClr val="bg1"/>
              </a:solidFill>
            </a:endParaRPr>
          </a:p>
        </p:txBody>
      </p:sp>
      <p:sp>
        <p:nvSpPr>
          <p:cNvPr id="3" name="Subtitle 2"/>
          <p:cNvSpPr>
            <a:spLocks noGrp="1"/>
          </p:cNvSpPr>
          <p:nvPr>
            <p:ph idx="1"/>
          </p:nvPr>
        </p:nvSpPr>
        <p:spPr/>
        <p:txBody>
          <a:bodyPr>
            <a:normAutofit/>
          </a:bodyPr>
          <a:lstStyle/>
          <a:p>
            <a:r>
              <a:rPr lang="en-US" sz="3000" dirty="0">
                <a:solidFill>
                  <a:schemeClr val="tx2"/>
                </a:solidFill>
              </a:rPr>
              <a:t>Feedforward Neural Networks</a:t>
            </a:r>
          </a:p>
        </p:txBody>
      </p:sp>
    </p:spTree>
    <p:extLst>
      <p:ext uri="{BB962C8B-B14F-4D97-AF65-F5344CB8AC3E}">
        <p14:creationId xmlns:p14="http://schemas.microsoft.com/office/powerpoint/2010/main" val="324277715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E413-5D6E-A44F-8A15-CD96FE8D7B7F}"/>
              </a:ext>
            </a:extLst>
          </p:cNvPr>
          <p:cNvSpPr>
            <a:spLocks noGrp="1"/>
          </p:cNvSpPr>
          <p:nvPr>
            <p:ph type="title"/>
          </p:nvPr>
        </p:nvSpPr>
        <p:spPr/>
        <p:txBody>
          <a:bodyPr/>
          <a:lstStyle/>
          <a:p>
            <a:r>
              <a:rPr lang="en-US" dirty="0"/>
              <a:t>Feedforward Neural Networks</a:t>
            </a:r>
          </a:p>
        </p:txBody>
      </p:sp>
      <p:sp>
        <p:nvSpPr>
          <p:cNvPr id="3" name="Content Placeholder 2">
            <a:extLst>
              <a:ext uri="{FF2B5EF4-FFF2-40B4-BE49-F238E27FC236}">
                <a16:creationId xmlns:a16="http://schemas.microsoft.com/office/drawing/2014/main" id="{283C3FB4-7E25-A248-85B0-1F62DBBF916B}"/>
              </a:ext>
            </a:extLst>
          </p:cNvPr>
          <p:cNvSpPr>
            <a:spLocks noGrp="1"/>
          </p:cNvSpPr>
          <p:nvPr>
            <p:ph idx="1"/>
          </p:nvPr>
        </p:nvSpPr>
        <p:spPr/>
        <p:txBody>
          <a:bodyPr/>
          <a:lstStyle/>
          <a:p>
            <a:r>
              <a:rPr lang="en-US" dirty="0"/>
              <a:t>Can also be called </a:t>
            </a:r>
            <a:r>
              <a:rPr lang="en-US" b="1" dirty="0"/>
              <a:t>multi-layer </a:t>
            </a:r>
            <a:r>
              <a:rPr lang="en-US" b="1" dirty="0" err="1"/>
              <a:t>perceptrons</a:t>
            </a:r>
            <a:r>
              <a:rPr lang="en-US" b="1" dirty="0"/>
              <a:t> </a:t>
            </a:r>
            <a:r>
              <a:rPr lang="en-US" dirty="0"/>
              <a:t>(or </a:t>
            </a:r>
            <a:r>
              <a:rPr lang="en-US" b="1" dirty="0"/>
              <a:t>MLPs</a:t>
            </a:r>
            <a:r>
              <a:rPr lang="en-US" dirty="0"/>
              <a:t>)  for historical reasons</a:t>
            </a:r>
          </a:p>
          <a:p>
            <a:endParaRPr lang="en-US" dirty="0"/>
          </a:p>
        </p:txBody>
      </p:sp>
      <p:pic>
        <p:nvPicPr>
          <p:cNvPr id="5" name="Picture 4">
            <a:extLst>
              <a:ext uri="{FF2B5EF4-FFF2-40B4-BE49-F238E27FC236}">
                <a16:creationId xmlns:a16="http://schemas.microsoft.com/office/drawing/2014/main" id="{D3329A66-506E-CA4B-BEB4-2784FA295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272" y="2286001"/>
            <a:ext cx="4453459" cy="2652713"/>
          </a:xfrm>
          <a:prstGeom prst="rect">
            <a:avLst/>
          </a:prstGeom>
        </p:spPr>
      </p:pic>
    </p:spTree>
    <p:extLst>
      <p:ext uri="{BB962C8B-B14F-4D97-AF65-F5344CB8AC3E}">
        <p14:creationId xmlns:p14="http://schemas.microsoft.com/office/powerpoint/2010/main" val="1235238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Outline</a:t>
            </a:r>
            <a:endParaRPr lang="zh-TW" altLang="en-US" dirty="0"/>
          </a:p>
        </p:txBody>
      </p:sp>
      <p:sp>
        <p:nvSpPr>
          <p:cNvPr id="3" name="內容版面配置區 2"/>
          <p:cNvSpPr>
            <a:spLocks noGrp="1"/>
          </p:cNvSpPr>
          <p:nvPr>
            <p:ph idx="1"/>
          </p:nvPr>
        </p:nvSpPr>
        <p:spPr/>
        <p:txBody>
          <a:bodyPr>
            <a:normAutofit/>
          </a:bodyPr>
          <a:lstStyle/>
          <a:p>
            <a:r>
              <a:rPr lang="en-US" altLang="zh-TW" dirty="0" smtClean="0"/>
              <a:t>Units in Neural Networks</a:t>
            </a:r>
          </a:p>
          <a:p>
            <a:r>
              <a:rPr lang="en-US" altLang="zh-TW" dirty="0" smtClean="0"/>
              <a:t>The XOR problem</a:t>
            </a:r>
          </a:p>
          <a:p>
            <a:r>
              <a:rPr lang="en-US" altLang="zh-TW" dirty="0" smtClean="0"/>
              <a:t>Feedforward neural networks</a:t>
            </a:r>
          </a:p>
          <a:p>
            <a:r>
              <a:rPr lang="en-US" altLang="zh-TW" dirty="0" smtClean="0"/>
              <a:t>Applying feedforward networks to NLP tasks</a:t>
            </a:r>
          </a:p>
          <a:p>
            <a:r>
              <a:rPr lang="en-US" altLang="zh-TW" dirty="0" smtClean="0"/>
              <a:t>Training neural nets: overview</a:t>
            </a:r>
          </a:p>
          <a:p>
            <a:r>
              <a:rPr lang="en-US" altLang="zh-TW" dirty="0" smtClean="0"/>
              <a:t>Computation graphs and backward differentiation</a:t>
            </a:r>
          </a:p>
          <a:p>
            <a:endParaRPr lang="en-US" altLang="zh-TW" dirty="0" smtClean="0"/>
          </a:p>
          <a:p>
            <a:endParaRPr lang="hsb-DE" altLang="zh-TW" dirty="0" smtClean="0"/>
          </a:p>
          <a:p>
            <a:endParaRPr lang="zh-TW" altLang="en-US" dirty="0"/>
          </a:p>
        </p:txBody>
      </p:sp>
      <p:sp>
        <p:nvSpPr>
          <p:cNvPr id="4" name="投影片編號版面配置區 3"/>
          <p:cNvSpPr>
            <a:spLocks noGrp="1"/>
          </p:cNvSpPr>
          <p:nvPr>
            <p:ph type="sldNum" sz="quarter" idx="12"/>
          </p:nvPr>
        </p:nvSpPr>
        <p:spPr/>
        <p:txBody>
          <a:bodyPr/>
          <a:lstStyle/>
          <a:p>
            <a:fld id="{10F35DC5-7E65-8247-99AB-4E984F8A921E}" type="slidenum">
              <a:rPr lang="en-US" smtClean="0"/>
              <a:pPr/>
              <a:t>3</a:t>
            </a:fld>
            <a:endParaRPr lang="en-US"/>
          </a:p>
        </p:txBody>
      </p:sp>
    </p:spTree>
    <p:extLst>
      <p:ext uri="{BB962C8B-B14F-4D97-AF65-F5344CB8AC3E}">
        <p14:creationId xmlns:p14="http://schemas.microsoft.com/office/powerpoint/2010/main" val="3449507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50" y="0"/>
            <a:ext cx="8172450" cy="800100"/>
          </a:xfrm>
        </p:spPr>
        <p:txBody>
          <a:bodyPr>
            <a:normAutofit fontScale="90000"/>
          </a:bodyPr>
          <a:lstStyle/>
          <a:p>
            <a:r>
              <a:rPr lang="en-US" b="0" dirty="0"/>
              <a:t>Binary Logistic Regression as a 1-layer Network</a:t>
            </a:r>
          </a:p>
        </p:txBody>
      </p:sp>
      <p:sp>
        <p:nvSpPr>
          <p:cNvPr id="6" name="Slide Number Placeholder 5"/>
          <p:cNvSpPr>
            <a:spLocks noGrp="1"/>
          </p:cNvSpPr>
          <p:nvPr>
            <p:ph type="sldNum" sz="quarter" idx="12"/>
          </p:nvPr>
        </p:nvSpPr>
        <p:spPr/>
        <p:txBody>
          <a:bodyPr/>
          <a:lstStyle/>
          <a:p>
            <a:pPr>
              <a:defRPr/>
            </a:pPr>
            <a:fld id="{713DD8BE-556E-3440-9013-11CC5588178D}" type="slidenum">
              <a:rPr lang="en-US" smtClean="0"/>
              <a:pPr>
                <a:defRPr/>
              </a:pPr>
              <a:t>30</a:t>
            </a:fld>
            <a:endParaRPr lang="en-US"/>
          </a:p>
        </p:txBody>
      </p:sp>
      <p:sp>
        <p:nvSpPr>
          <p:cNvPr id="8" name="Oval 7"/>
          <p:cNvSpPr/>
          <p:nvPr/>
        </p:nvSpPr>
        <p:spPr bwMode="auto">
          <a:xfrm>
            <a:off x="3581400" y="2724152"/>
            <a:ext cx="381000" cy="4760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3" name="Oval 12"/>
          <p:cNvSpPr/>
          <p:nvPr/>
        </p:nvSpPr>
        <p:spPr bwMode="auto">
          <a:xfrm>
            <a:off x="4399197" y="1657352"/>
            <a:ext cx="458554" cy="454432"/>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500" dirty="0">
              <a:latin typeface="Times New Roman" panose="02020603050405020304" pitchFamily="18" charset="0"/>
              <a:cs typeface="Times New Roman" panose="02020603050405020304" pitchFamily="18" charset="0"/>
            </a:endParaRPr>
          </a:p>
        </p:txBody>
      </p:sp>
      <p:cxnSp>
        <p:nvCxnSpPr>
          <p:cNvPr id="14" name="Straight Arrow Connector 13"/>
          <p:cNvCxnSpPr>
            <a:cxnSpLocks/>
          </p:cNvCxnSpPr>
          <p:nvPr/>
        </p:nvCxnSpPr>
        <p:spPr bwMode="auto">
          <a:xfrm flipV="1">
            <a:off x="3695701" y="534754"/>
            <a:ext cx="703496" cy="1122596"/>
          </a:xfrm>
          <a:prstGeom prst="straightConnector1">
            <a:avLst/>
          </a:prstGeom>
          <a:noFill/>
          <a:ln w="9525" cap="flat" cmpd="sng" algn="ctr">
            <a:noFill/>
            <a:prstDash val="solid"/>
            <a:round/>
            <a:headEnd type="none" w="med" len="med"/>
            <a:tailEnd type="arrow"/>
          </a:ln>
          <a:effectLst/>
        </p:spPr>
      </p:cxnSp>
      <p:sp>
        <p:nvSpPr>
          <p:cNvPr id="20" name="Oval 19"/>
          <p:cNvSpPr/>
          <p:nvPr/>
        </p:nvSpPr>
        <p:spPr bwMode="auto">
          <a:xfrm>
            <a:off x="3962400" y="4552952"/>
            <a:ext cx="381000" cy="4760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1" name="Oval 20"/>
          <p:cNvSpPr/>
          <p:nvPr/>
        </p:nvSpPr>
        <p:spPr bwMode="auto">
          <a:xfrm>
            <a:off x="205740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3" name="Oval 22"/>
          <p:cNvSpPr/>
          <p:nvPr/>
        </p:nvSpPr>
        <p:spPr bwMode="auto">
          <a:xfrm>
            <a:off x="5867401" y="4171952"/>
            <a:ext cx="457196"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4" name="Oval 23"/>
          <p:cNvSpPr/>
          <p:nvPr/>
        </p:nvSpPr>
        <p:spPr bwMode="auto">
          <a:xfrm>
            <a:off x="4343400" y="4180273"/>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5" name="Oval 24"/>
          <p:cNvSpPr/>
          <p:nvPr/>
        </p:nvSpPr>
        <p:spPr bwMode="auto">
          <a:xfrm>
            <a:off x="320040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26" name="Straight Arrow Connector 25"/>
          <p:cNvCxnSpPr>
            <a:cxnSpLocks/>
            <a:stCxn id="21" idx="0"/>
          </p:cNvCxnSpPr>
          <p:nvPr/>
        </p:nvCxnSpPr>
        <p:spPr bwMode="auto">
          <a:xfrm flipV="1">
            <a:off x="2286000" y="3049356"/>
            <a:ext cx="2417998" cy="1122596"/>
          </a:xfrm>
          <a:prstGeom prst="straightConnector1">
            <a:avLst/>
          </a:prstGeom>
          <a:noFill/>
          <a:ln w="9525" cap="flat" cmpd="sng" algn="ctr">
            <a:noFill/>
            <a:prstDash val="solid"/>
            <a:round/>
            <a:headEnd type="none" w="med" len="med"/>
            <a:tailEnd type="arrow"/>
          </a:ln>
          <a:effectLst/>
        </p:spPr>
      </p:cxnSp>
      <p:sp>
        <p:nvSpPr>
          <p:cNvPr id="34" name="Oval 33"/>
          <p:cNvSpPr/>
          <p:nvPr/>
        </p:nvSpPr>
        <p:spPr bwMode="auto">
          <a:xfrm>
            <a:off x="7334251" y="4171952"/>
            <a:ext cx="457196"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56" name="Straight Arrow Connector 55"/>
          <p:cNvCxnSpPr>
            <a:cxnSpLocks/>
            <a:stCxn id="34" idx="1"/>
            <a:endCxn id="13" idx="4"/>
          </p:cNvCxnSpPr>
          <p:nvPr/>
        </p:nvCxnSpPr>
        <p:spPr bwMode="auto">
          <a:xfrm flipH="1" flipV="1">
            <a:off x="4628474" y="2111784"/>
            <a:ext cx="2772732" cy="2129887"/>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6" name="Straight Arrow Connector 65"/>
          <p:cNvCxnSpPr>
            <a:cxnSpLocks/>
            <a:stCxn id="24" idx="0"/>
            <a:endCxn id="13" idx="4"/>
          </p:cNvCxnSpPr>
          <p:nvPr/>
        </p:nvCxnSpPr>
        <p:spPr bwMode="auto">
          <a:xfrm flipV="1">
            <a:off x="4572000" y="2111784"/>
            <a:ext cx="56474" cy="206848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77" name="TextBox 76"/>
          <p:cNvSpPr txBox="1"/>
          <p:nvPr/>
        </p:nvSpPr>
        <p:spPr>
          <a:xfrm>
            <a:off x="1416102" y="2661864"/>
            <a:ext cx="966502" cy="553998"/>
          </a:xfrm>
          <a:prstGeom prst="rect">
            <a:avLst/>
          </a:prstGeom>
          <a:noFill/>
        </p:spPr>
        <p:txBody>
          <a:bodyPr wrap="square" rtlCol="0">
            <a:spAutoFit/>
          </a:bodyPr>
          <a:lstStyle/>
          <a:p>
            <a:r>
              <a:rPr lang="en-US" sz="3000" dirty="0">
                <a:solidFill>
                  <a:srgbClr val="590A0E"/>
                </a:solidFill>
                <a:latin typeface="Times New Roman" panose="02020603050405020304" pitchFamily="18" charset="0"/>
                <a:cs typeface="Times New Roman" panose="02020603050405020304" pitchFamily="18" charset="0"/>
              </a:rPr>
              <a:t>w</a:t>
            </a:r>
          </a:p>
        </p:txBody>
      </p:sp>
      <p:sp>
        <p:nvSpPr>
          <p:cNvPr id="83" name="TextBox 82"/>
          <p:cNvSpPr txBox="1"/>
          <p:nvPr/>
        </p:nvSpPr>
        <p:spPr>
          <a:xfrm>
            <a:off x="5886451" y="4171952"/>
            <a:ext cx="492251" cy="507831"/>
          </a:xfrm>
          <a:prstGeom prst="rect">
            <a:avLst/>
          </a:prstGeom>
          <a:noFill/>
        </p:spPr>
        <p:txBody>
          <a:bodyPr wrap="square" rtlCol="0">
            <a:spAutoFit/>
          </a:bodyPr>
          <a:lstStyle/>
          <a:p>
            <a:r>
              <a:rPr lang="en-US" sz="2700" dirty="0" err="1"/>
              <a:t>x</a:t>
            </a:r>
            <a:r>
              <a:rPr lang="en-US" sz="2700" baseline="-25000" dirty="0" err="1"/>
              <a:t>n</a:t>
            </a:r>
            <a:endParaRPr lang="en-US" sz="2700" baseline="-25000" dirty="0"/>
          </a:p>
        </p:txBody>
      </p:sp>
      <p:sp>
        <p:nvSpPr>
          <p:cNvPr id="84" name="TextBox 83"/>
          <p:cNvSpPr txBox="1"/>
          <p:nvPr/>
        </p:nvSpPr>
        <p:spPr>
          <a:xfrm>
            <a:off x="2057400" y="4114802"/>
            <a:ext cx="457200" cy="507831"/>
          </a:xfrm>
          <a:prstGeom prst="rect">
            <a:avLst/>
          </a:prstGeom>
          <a:noFill/>
        </p:spPr>
        <p:txBody>
          <a:bodyPr wrap="square" rtlCol="0">
            <a:spAutoFit/>
          </a:bodyPr>
          <a:lstStyle/>
          <a:p>
            <a:r>
              <a:rPr lang="en-US" sz="2700" dirty="0"/>
              <a:t>x</a:t>
            </a:r>
            <a:r>
              <a:rPr lang="en-US" sz="2700" baseline="-25000" dirty="0"/>
              <a:t>1</a:t>
            </a:r>
          </a:p>
        </p:txBody>
      </p:sp>
      <p:cxnSp>
        <p:nvCxnSpPr>
          <p:cNvPr id="53" name="Straight Arrow Connector 52"/>
          <p:cNvCxnSpPr>
            <a:cxnSpLocks/>
            <a:stCxn id="23" idx="1"/>
            <a:endCxn id="13" idx="4"/>
          </p:cNvCxnSpPr>
          <p:nvPr/>
        </p:nvCxnSpPr>
        <p:spPr bwMode="auto">
          <a:xfrm flipH="1" flipV="1">
            <a:off x="4628474" y="2111784"/>
            <a:ext cx="1305882" cy="2129887"/>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38" name="Straight Arrow Connector 37">
            <a:extLst>
              <a:ext uri="{FF2B5EF4-FFF2-40B4-BE49-F238E27FC236}">
                <a16:creationId xmlns:a16="http://schemas.microsoft.com/office/drawing/2014/main" id="{695883B2-8B8A-1341-901C-859C80CFD51F}"/>
              </a:ext>
            </a:extLst>
          </p:cNvPr>
          <p:cNvCxnSpPr>
            <a:cxnSpLocks/>
            <a:stCxn id="21" idx="7"/>
            <a:endCxn id="13" idx="4"/>
          </p:cNvCxnSpPr>
          <p:nvPr/>
        </p:nvCxnSpPr>
        <p:spPr bwMode="auto">
          <a:xfrm flipV="1">
            <a:off x="2447645" y="2111784"/>
            <a:ext cx="2180829" cy="2129887"/>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39" name="Straight Arrow Connector 38">
            <a:extLst>
              <a:ext uri="{FF2B5EF4-FFF2-40B4-BE49-F238E27FC236}">
                <a16:creationId xmlns:a16="http://schemas.microsoft.com/office/drawing/2014/main" id="{ECB7B1FA-8A15-EA49-ADDB-7F99D5C557DE}"/>
              </a:ext>
            </a:extLst>
          </p:cNvPr>
          <p:cNvCxnSpPr>
            <a:cxnSpLocks/>
            <a:stCxn id="25" idx="0"/>
            <a:endCxn id="13" idx="4"/>
          </p:cNvCxnSpPr>
          <p:nvPr/>
        </p:nvCxnSpPr>
        <p:spPr bwMode="auto">
          <a:xfrm flipV="1">
            <a:off x="3429000" y="2111784"/>
            <a:ext cx="1199474" cy="206016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CE0FE5A-562C-1745-8203-B330FA8CD5F1}"/>
                  </a:ext>
                </a:extLst>
              </p:cNvPr>
              <p:cNvSpPr txBox="1"/>
              <p:nvPr/>
            </p:nvSpPr>
            <p:spPr>
              <a:xfrm>
                <a:off x="5410200" y="1637285"/>
                <a:ext cx="2698698" cy="5078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700" i="1">
                          <a:latin typeface="Cambria Math" panose="02040503050406030204" pitchFamily="18" charset="0"/>
                        </a:rPr>
                        <m:t>𝑦</m:t>
                      </m:r>
                      <m:r>
                        <a:rPr lang="en-US" sz="2700" i="1">
                          <a:latin typeface="Cambria Math" panose="02040503050406030204" pitchFamily="18" charset="0"/>
                        </a:rPr>
                        <m:t>=</m:t>
                      </m:r>
                      <m:r>
                        <a:rPr lang="en-US" sz="2700" i="1">
                          <a:latin typeface="Cambria Math" panose="02040503050406030204" pitchFamily="18" charset="0"/>
                          <a:ea typeface="Cambria Math" panose="02040503050406030204" pitchFamily="18" charset="0"/>
                        </a:rPr>
                        <m:t>𝜎</m:t>
                      </m:r>
                      <m:r>
                        <a:rPr lang="en-US" sz="2700" i="1">
                          <a:latin typeface="Cambria Math" panose="02040503050406030204" pitchFamily="18" charset="0"/>
                          <a:ea typeface="Cambria Math" panose="02040503050406030204" pitchFamily="18" charset="0"/>
                        </a:rPr>
                        <m:t>(</m:t>
                      </m:r>
                      <m:r>
                        <a:rPr lang="en-US" sz="2700" i="1">
                          <a:latin typeface="Cambria Math" panose="02040503050406030204" pitchFamily="18" charset="0"/>
                          <a:ea typeface="Cambria Math" panose="02040503050406030204" pitchFamily="18" charset="0"/>
                        </a:rPr>
                        <m:t>𝑤</m:t>
                      </m:r>
                      <m:r>
                        <a:rPr lang="en-US" sz="2700" i="1">
                          <a:latin typeface="Cambria Math" panose="02040503050406030204" pitchFamily="18" charset="0"/>
                          <a:ea typeface="Cambria Math" panose="02040503050406030204" pitchFamily="18" charset="0"/>
                        </a:rPr>
                        <m:t>∙</m:t>
                      </m:r>
                      <m:r>
                        <a:rPr lang="en-US" sz="2700" i="1">
                          <a:latin typeface="Cambria Math" panose="02040503050406030204" pitchFamily="18" charset="0"/>
                          <a:ea typeface="Cambria Math" panose="02040503050406030204" pitchFamily="18" charset="0"/>
                        </a:rPr>
                        <m:t>𝑥</m:t>
                      </m:r>
                      <m:r>
                        <a:rPr lang="en-US" sz="2700" i="1">
                          <a:latin typeface="Cambria Math" panose="02040503050406030204" pitchFamily="18" charset="0"/>
                          <a:ea typeface="Cambria Math" panose="02040503050406030204" pitchFamily="18" charset="0"/>
                        </a:rPr>
                        <m:t>+</m:t>
                      </m:r>
                      <m:r>
                        <a:rPr lang="en-US" sz="2700" i="1">
                          <a:latin typeface="Cambria Math" panose="02040503050406030204" pitchFamily="18" charset="0"/>
                          <a:ea typeface="Cambria Math" panose="02040503050406030204" pitchFamily="18" charset="0"/>
                        </a:rPr>
                        <m:t>𝑏</m:t>
                      </m:r>
                      <m:r>
                        <a:rPr lang="en-US" sz="2700" i="1">
                          <a:latin typeface="Cambria Math" panose="02040503050406030204" pitchFamily="18" charset="0"/>
                          <a:ea typeface="Cambria Math" panose="02040503050406030204" pitchFamily="18" charset="0"/>
                        </a:rPr>
                        <m:t>)</m:t>
                      </m:r>
                    </m:oMath>
                  </m:oMathPara>
                </a14:m>
                <a:endParaRPr lang="en-US" sz="2700" dirty="0"/>
              </a:p>
            </p:txBody>
          </p:sp>
        </mc:Choice>
        <mc:Fallback xmlns="">
          <p:sp>
            <p:nvSpPr>
              <p:cNvPr id="4" name="TextBox 3">
                <a:extLst>
                  <a:ext uri="{FF2B5EF4-FFF2-40B4-BE49-F238E27FC236}">
                    <a16:creationId xmlns:a16="http://schemas.microsoft.com/office/drawing/2014/main" id="{1CE0FE5A-562C-1745-8203-B330FA8CD5F1}"/>
                  </a:ext>
                </a:extLst>
              </p:cNvPr>
              <p:cNvSpPr txBox="1">
                <a:spLocks noRot="1" noChangeAspect="1" noMove="1" noResize="1" noEditPoints="1" noAdjustHandles="1" noChangeArrowheads="1" noChangeShapeType="1" noTextEdit="1"/>
              </p:cNvSpPr>
              <p:nvPr/>
            </p:nvSpPr>
            <p:spPr>
              <a:xfrm>
                <a:off x="5410200" y="1637285"/>
                <a:ext cx="2698698" cy="507831"/>
              </a:xfrm>
              <a:prstGeom prst="rect">
                <a:avLst/>
              </a:prstGeom>
              <a:blipFill>
                <a:blip r:embed="rId3"/>
                <a:stretch>
                  <a:fillRect r="-1408" b="-20000"/>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FE8FC9BF-26E5-8A48-9452-B914E5937543}"/>
              </a:ext>
            </a:extLst>
          </p:cNvPr>
          <p:cNvSpPr txBox="1"/>
          <p:nvPr/>
        </p:nvSpPr>
        <p:spPr>
          <a:xfrm>
            <a:off x="7286450" y="4171952"/>
            <a:ext cx="583141" cy="507831"/>
          </a:xfrm>
          <a:prstGeom prst="rect">
            <a:avLst/>
          </a:prstGeom>
          <a:noFill/>
        </p:spPr>
        <p:txBody>
          <a:bodyPr wrap="square" rtlCol="0">
            <a:spAutoFit/>
          </a:bodyPr>
          <a:lstStyle/>
          <a:p>
            <a:r>
              <a:rPr lang="en-US" sz="2700" dirty="0"/>
              <a:t>+1</a:t>
            </a:r>
          </a:p>
        </p:txBody>
      </p:sp>
      <p:sp>
        <p:nvSpPr>
          <p:cNvPr id="37" name="TextBox 36">
            <a:extLst>
              <a:ext uri="{FF2B5EF4-FFF2-40B4-BE49-F238E27FC236}">
                <a16:creationId xmlns:a16="http://schemas.microsoft.com/office/drawing/2014/main" id="{E429CE29-AD6D-6043-B346-7998851EEA16}"/>
              </a:ext>
            </a:extLst>
          </p:cNvPr>
          <p:cNvSpPr txBox="1"/>
          <p:nvPr/>
        </p:nvSpPr>
        <p:spPr>
          <a:xfrm>
            <a:off x="3032164" y="2671735"/>
            <a:ext cx="633884" cy="553998"/>
          </a:xfrm>
          <a:prstGeom prst="rect">
            <a:avLst/>
          </a:prstGeom>
          <a:noFill/>
        </p:spPr>
        <p:txBody>
          <a:bodyPr wrap="square" rtlCol="0">
            <a:spAutoFit/>
          </a:bodyPr>
          <a:lstStyle/>
          <a:p>
            <a:r>
              <a:rPr lang="en-US" sz="3000" dirty="0">
                <a:solidFill>
                  <a:srgbClr val="590A0E"/>
                </a:solidFill>
                <a:latin typeface="Times New Roman" panose="02020603050405020304" pitchFamily="18" charset="0"/>
                <a:cs typeface="Times New Roman" panose="02020603050405020304" pitchFamily="18" charset="0"/>
              </a:rPr>
              <a:t>w</a:t>
            </a:r>
            <a:r>
              <a:rPr lang="en-US" sz="3000" baseline="-25000" dirty="0">
                <a:solidFill>
                  <a:srgbClr val="590A0E"/>
                </a:solidFill>
                <a:latin typeface="Times New Roman" panose="02020603050405020304" pitchFamily="18" charset="0"/>
                <a:cs typeface="Times New Roman" panose="02020603050405020304" pitchFamily="18" charset="0"/>
              </a:rPr>
              <a:t>1</a:t>
            </a:r>
          </a:p>
        </p:txBody>
      </p:sp>
      <p:sp>
        <p:nvSpPr>
          <p:cNvPr id="40" name="TextBox 39">
            <a:extLst>
              <a:ext uri="{FF2B5EF4-FFF2-40B4-BE49-F238E27FC236}">
                <a16:creationId xmlns:a16="http://schemas.microsoft.com/office/drawing/2014/main" id="{B55E4ECD-9FC9-6146-A571-981066646A08}"/>
              </a:ext>
            </a:extLst>
          </p:cNvPr>
          <p:cNvSpPr txBox="1"/>
          <p:nvPr/>
        </p:nvSpPr>
        <p:spPr>
          <a:xfrm>
            <a:off x="4681066" y="2686051"/>
            <a:ext cx="633884" cy="553998"/>
          </a:xfrm>
          <a:prstGeom prst="rect">
            <a:avLst/>
          </a:prstGeom>
          <a:noFill/>
        </p:spPr>
        <p:txBody>
          <a:bodyPr wrap="square" rtlCol="0">
            <a:spAutoFit/>
          </a:bodyPr>
          <a:lstStyle/>
          <a:p>
            <a:r>
              <a:rPr lang="en-US" sz="3000" dirty="0" err="1">
                <a:solidFill>
                  <a:srgbClr val="590A0E"/>
                </a:solidFill>
                <a:latin typeface="Times New Roman" panose="02020603050405020304" pitchFamily="18" charset="0"/>
                <a:cs typeface="Times New Roman" panose="02020603050405020304" pitchFamily="18" charset="0"/>
              </a:rPr>
              <a:t>w</a:t>
            </a:r>
            <a:r>
              <a:rPr lang="en-US" sz="3000" baseline="-25000" dirty="0" err="1">
                <a:solidFill>
                  <a:srgbClr val="590A0E"/>
                </a:solidFill>
                <a:latin typeface="Times New Roman" panose="02020603050405020304" pitchFamily="18" charset="0"/>
                <a:cs typeface="Times New Roman" panose="02020603050405020304" pitchFamily="18" charset="0"/>
              </a:rPr>
              <a:t>n</a:t>
            </a:r>
            <a:endParaRPr lang="en-US" sz="3000" baseline="-25000" dirty="0">
              <a:solidFill>
                <a:srgbClr val="590A0E"/>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284F1E1F-7708-504F-B469-E201D2446A1B}"/>
              </a:ext>
            </a:extLst>
          </p:cNvPr>
          <p:cNvSpPr txBox="1"/>
          <p:nvPr/>
        </p:nvSpPr>
        <p:spPr>
          <a:xfrm>
            <a:off x="5995516" y="2700310"/>
            <a:ext cx="633884" cy="553998"/>
          </a:xfrm>
          <a:prstGeom prst="rect">
            <a:avLst/>
          </a:prstGeom>
          <a:noFill/>
        </p:spPr>
        <p:txBody>
          <a:bodyPr wrap="square" rtlCol="0">
            <a:spAutoFit/>
          </a:bodyPr>
          <a:lstStyle/>
          <a:p>
            <a:r>
              <a:rPr lang="en-US" sz="3000" dirty="0">
                <a:solidFill>
                  <a:srgbClr val="590A0E"/>
                </a:solidFill>
                <a:latin typeface="Times New Roman" panose="02020603050405020304" pitchFamily="18" charset="0"/>
                <a:cs typeface="Times New Roman" panose="02020603050405020304" pitchFamily="18" charset="0"/>
              </a:rPr>
              <a:t>b</a:t>
            </a:r>
          </a:p>
        </p:txBody>
      </p:sp>
      <p:sp>
        <p:nvSpPr>
          <p:cNvPr id="42" name="TextBox 41">
            <a:extLst>
              <a:ext uri="{FF2B5EF4-FFF2-40B4-BE49-F238E27FC236}">
                <a16:creationId xmlns:a16="http://schemas.microsoft.com/office/drawing/2014/main" id="{EDDDFAF8-C4D0-1042-B52B-54324A0ED22A}"/>
              </a:ext>
            </a:extLst>
          </p:cNvPr>
          <p:cNvSpPr txBox="1"/>
          <p:nvPr/>
        </p:nvSpPr>
        <p:spPr>
          <a:xfrm>
            <a:off x="7102471" y="2035945"/>
            <a:ext cx="1775486" cy="461665"/>
          </a:xfrm>
          <a:prstGeom prst="rect">
            <a:avLst/>
          </a:prstGeom>
          <a:noFill/>
        </p:spPr>
        <p:txBody>
          <a:bodyPr wrap="none" rtlCol="0">
            <a:spAutoFit/>
          </a:bodyPr>
          <a:lstStyle/>
          <a:p>
            <a:r>
              <a:rPr lang="en-US" sz="2400" dirty="0">
                <a:solidFill>
                  <a:schemeClr val="tx2"/>
                </a:solidFill>
              </a:rPr>
              <a:t>(y is a scalar)</a:t>
            </a:r>
          </a:p>
        </p:txBody>
      </p:sp>
      <p:sp>
        <p:nvSpPr>
          <p:cNvPr id="59" name="TextBox 58">
            <a:extLst>
              <a:ext uri="{FF2B5EF4-FFF2-40B4-BE49-F238E27FC236}">
                <a16:creationId xmlns:a16="http://schemas.microsoft.com/office/drawing/2014/main" id="{0CAD22C9-A380-5E4A-8716-B5AB33FE90F0}"/>
              </a:ext>
            </a:extLst>
          </p:cNvPr>
          <p:cNvSpPr txBox="1"/>
          <p:nvPr/>
        </p:nvSpPr>
        <p:spPr>
          <a:xfrm>
            <a:off x="4457701" y="1548454"/>
            <a:ext cx="429926" cy="646331"/>
          </a:xfrm>
          <a:prstGeom prst="rect">
            <a:avLst/>
          </a:prstGeom>
          <a:noFill/>
        </p:spPr>
        <p:txBody>
          <a:bodyPr wrap="none" rtlCol="0">
            <a:spAutoFit/>
          </a:bodyPr>
          <a:lstStyle/>
          <a:p>
            <a:r>
              <a:rPr lang="en-US" sz="3600" dirty="0" err="1"/>
              <a:t>σ</a:t>
            </a:r>
            <a:endParaRPr lang="en-US" sz="1013" dirty="0"/>
          </a:p>
        </p:txBody>
      </p:sp>
      <p:sp>
        <p:nvSpPr>
          <p:cNvPr id="64" name="TextBox 63">
            <a:extLst>
              <a:ext uri="{FF2B5EF4-FFF2-40B4-BE49-F238E27FC236}">
                <a16:creationId xmlns:a16="http://schemas.microsoft.com/office/drawing/2014/main" id="{BD2E8BCC-9E48-D347-BC1E-41462CC698A2}"/>
              </a:ext>
            </a:extLst>
          </p:cNvPr>
          <p:cNvSpPr txBox="1"/>
          <p:nvPr/>
        </p:nvSpPr>
        <p:spPr>
          <a:xfrm>
            <a:off x="375063" y="1690560"/>
            <a:ext cx="2019989" cy="830997"/>
          </a:xfrm>
          <a:prstGeom prst="rect">
            <a:avLst/>
          </a:prstGeom>
          <a:noFill/>
        </p:spPr>
        <p:txBody>
          <a:bodyPr wrap="square" rtlCol="0">
            <a:spAutoFit/>
          </a:bodyPr>
          <a:lstStyle/>
          <a:p>
            <a:r>
              <a:rPr lang="en-US" sz="2400" dirty="0">
                <a:solidFill>
                  <a:schemeClr val="tx2"/>
                </a:solidFill>
              </a:rPr>
              <a:t>Output layer</a:t>
            </a:r>
          </a:p>
          <a:p>
            <a:r>
              <a:rPr lang="en-US" sz="2400" dirty="0">
                <a:solidFill>
                  <a:schemeClr val="tx2"/>
                </a:solidFill>
              </a:rPr>
              <a:t>(</a:t>
            </a:r>
            <a:r>
              <a:rPr lang="en-US" sz="2400" dirty="0" err="1"/>
              <a:t>σ</a:t>
            </a:r>
            <a:r>
              <a:rPr lang="en-US" sz="2400" dirty="0"/>
              <a:t> node)</a:t>
            </a:r>
            <a:endParaRPr lang="en-US" sz="2400" dirty="0">
              <a:solidFill>
                <a:schemeClr val="tx2"/>
              </a:solidFill>
            </a:endParaRPr>
          </a:p>
        </p:txBody>
      </p:sp>
      <p:sp>
        <p:nvSpPr>
          <p:cNvPr id="65" name="TextBox 64">
            <a:extLst>
              <a:ext uri="{FF2B5EF4-FFF2-40B4-BE49-F238E27FC236}">
                <a16:creationId xmlns:a16="http://schemas.microsoft.com/office/drawing/2014/main" id="{2042CEFD-59B9-1A48-93CC-B47462563843}"/>
              </a:ext>
            </a:extLst>
          </p:cNvPr>
          <p:cNvSpPr txBox="1"/>
          <p:nvPr/>
        </p:nvSpPr>
        <p:spPr>
          <a:xfrm>
            <a:off x="228304" y="4134030"/>
            <a:ext cx="1528111" cy="830997"/>
          </a:xfrm>
          <a:prstGeom prst="rect">
            <a:avLst/>
          </a:prstGeom>
          <a:noFill/>
        </p:spPr>
        <p:txBody>
          <a:bodyPr wrap="none" rtlCol="0">
            <a:spAutoFit/>
          </a:bodyPr>
          <a:lstStyle/>
          <a:p>
            <a:r>
              <a:rPr lang="en-US" sz="2400" dirty="0">
                <a:solidFill>
                  <a:schemeClr val="tx2"/>
                </a:solidFill>
              </a:rPr>
              <a:t>Input layer</a:t>
            </a:r>
          </a:p>
          <a:p>
            <a:r>
              <a:rPr lang="en-US" sz="2400" dirty="0">
                <a:solidFill>
                  <a:schemeClr val="tx2"/>
                </a:solidFill>
              </a:rPr>
              <a:t>vector x</a:t>
            </a:r>
          </a:p>
        </p:txBody>
      </p:sp>
      <p:sp>
        <p:nvSpPr>
          <p:cNvPr id="60" name="TextBox 59">
            <a:extLst>
              <a:ext uri="{FF2B5EF4-FFF2-40B4-BE49-F238E27FC236}">
                <a16:creationId xmlns:a16="http://schemas.microsoft.com/office/drawing/2014/main" id="{59339898-3A3D-444A-B30F-DAE8E5BD7EB3}"/>
              </a:ext>
            </a:extLst>
          </p:cNvPr>
          <p:cNvSpPr txBox="1"/>
          <p:nvPr/>
        </p:nvSpPr>
        <p:spPr>
          <a:xfrm>
            <a:off x="1912045" y="859851"/>
            <a:ext cx="5712461" cy="415498"/>
          </a:xfrm>
          <a:prstGeom prst="rect">
            <a:avLst/>
          </a:prstGeom>
          <a:noFill/>
        </p:spPr>
        <p:txBody>
          <a:bodyPr wrap="none" rtlCol="0">
            <a:spAutoFit/>
          </a:bodyPr>
          <a:lstStyle/>
          <a:p>
            <a:r>
              <a:rPr lang="en-US" sz="2100" dirty="0"/>
              <a:t>(we don't count the input layer in counting layers!)</a:t>
            </a:r>
          </a:p>
        </p:txBody>
      </p:sp>
      <p:sp>
        <p:nvSpPr>
          <p:cNvPr id="5" name="TextBox 4">
            <a:extLst>
              <a:ext uri="{FF2B5EF4-FFF2-40B4-BE49-F238E27FC236}">
                <a16:creationId xmlns:a16="http://schemas.microsoft.com/office/drawing/2014/main" id="{BC8637CD-167A-B14E-9ED3-5FF1C283B8B1}"/>
              </a:ext>
            </a:extLst>
          </p:cNvPr>
          <p:cNvSpPr txBox="1"/>
          <p:nvPr/>
        </p:nvSpPr>
        <p:spPr>
          <a:xfrm>
            <a:off x="1270330" y="3203170"/>
            <a:ext cx="917559" cy="369332"/>
          </a:xfrm>
          <a:prstGeom prst="rect">
            <a:avLst/>
          </a:prstGeom>
          <a:noFill/>
        </p:spPr>
        <p:txBody>
          <a:bodyPr wrap="none" rtlCol="0">
            <a:spAutoFit/>
          </a:bodyPr>
          <a:lstStyle/>
          <a:p>
            <a:r>
              <a:rPr lang="en-US" sz="1800" dirty="0">
                <a:solidFill>
                  <a:srgbClr val="627152"/>
                </a:solidFill>
              </a:rPr>
              <a:t>(vector)</a:t>
            </a:r>
          </a:p>
        </p:txBody>
      </p:sp>
      <p:sp>
        <p:nvSpPr>
          <p:cNvPr id="35" name="TextBox 34">
            <a:extLst>
              <a:ext uri="{FF2B5EF4-FFF2-40B4-BE49-F238E27FC236}">
                <a16:creationId xmlns:a16="http://schemas.microsoft.com/office/drawing/2014/main" id="{EBC32F93-92EF-1C4D-B1E2-13D7003508EB}"/>
              </a:ext>
            </a:extLst>
          </p:cNvPr>
          <p:cNvSpPr txBox="1"/>
          <p:nvPr/>
        </p:nvSpPr>
        <p:spPr>
          <a:xfrm>
            <a:off x="6378700" y="2937194"/>
            <a:ext cx="865622" cy="369332"/>
          </a:xfrm>
          <a:prstGeom prst="rect">
            <a:avLst/>
          </a:prstGeom>
          <a:noFill/>
        </p:spPr>
        <p:txBody>
          <a:bodyPr wrap="none" rtlCol="0">
            <a:spAutoFit/>
          </a:bodyPr>
          <a:lstStyle/>
          <a:p>
            <a:r>
              <a:rPr lang="en-US" sz="1800" dirty="0">
                <a:solidFill>
                  <a:srgbClr val="627152"/>
                </a:solidFill>
              </a:rPr>
              <a:t>(scalar)</a:t>
            </a:r>
          </a:p>
        </p:txBody>
      </p:sp>
    </p:spTree>
    <p:extLst>
      <p:ext uri="{BB962C8B-B14F-4D97-AF65-F5344CB8AC3E}">
        <p14:creationId xmlns:p14="http://schemas.microsoft.com/office/powerpoint/2010/main" val="3814716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539968" cy="800100"/>
          </a:xfrm>
        </p:spPr>
        <p:txBody>
          <a:bodyPr>
            <a:noAutofit/>
          </a:bodyPr>
          <a:lstStyle/>
          <a:p>
            <a:r>
              <a:rPr lang="en-US" sz="3000" dirty="0"/>
              <a:t>Multinomial Logistic Regression as a 1-layer Network</a:t>
            </a:r>
          </a:p>
        </p:txBody>
      </p:sp>
      <p:sp>
        <p:nvSpPr>
          <p:cNvPr id="6" name="Slide Number Placeholder 5"/>
          <p:cNvSpPr>
            <a:spLocks noGrp="1"/>
          </p:cNvSpPr>
          <p:nvPr>
            <p:ph type="sldNum" sz="quarter" idx="12"/>
          </p:nvPr>
        </p:nvSpPr>
        <p:spPr/>
        <p:txBody>
          <a:bodyPr/>
          <a:lstStyle/>
          <a:p>
            <a:pPr>
              <a:defRPr/>
            </a:pPr>
            <a:fld id="{713DD8BE-556E-3440-9013-11CC5588178D}" type="slidenum">
              <a:rPr lang="en-US" smtClean="0"/>
              <a:pPr>
                <a:defRPr/>
              </a:pPr>
              <a:t>31</a:t>
            </a:fld>
            <a:endParaRPr lang="en-US"/>
          </a:p>
        </p:txBody>
      </p:sp>
      <p:sp>
        <p:nvSpPr>
          <p:cNvPr id="8" name="Oval 7"/>
          <p:cNvSpPr/>
          <p:nvPr/>
        </p:nvSpPr>
        <p:spPr bwMode="auto">
          <a:xfrm>
            <a:off x="3581400" y="2724152"/>
            <a:ext cx="381000" cy="4760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9" name="Oval 8"/>
          <p:cNvSpPr/>
          <p:nvPr/>
        </p:nvSpPr>
        <p:spPr bwMode="auto">
          <a:xfrm>
            <a:off x="3505201" y="1657352"/>
            <a:ext cx="457199"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2" name="Oval 11"/>
          <p:cNvSpPr/>
          <p:nvPr/>
        </p:nvSpPr>
        <p:spPr bwMode="auto">
          <a:xfrm>
            <a:off x="5029201" y="1657352"/>
            <a:ext cx="457199"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3" name="Oval 12"/>
          <p:cNvSpPr/>
          <p:nvPr/>
        </p:nvSpPr>
        <p:spPr bwMode="auto">
          <a:xfrm>
            <a:off x="4343401" y="1657352"/>
            <a:ext cx="457199"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14" name="Straight Arrow Connector 13"/>
          <p:cNvCxnSpPr>
            <a:cxnSpLocks/>
            <a:stCxn id="9" idx="0"/>
          </p:cNvCxnSpPr>
          <p:nvPr/>
        </p:nvCxnSpPr>
        <p:spPr bwMode="auto">
          <a:xfrm flipV="1">
            <a:off x="3733801" y="534756"/>
            <a:ext cx="665396" cy="1122596"/>
          </a:xfrm>
          <a:prstGeom prst="straightConnector1">
            <a:avLst/>
          </a:prstGeom>
          <a:noFill/>
          <a:ln w="9525" cap="flat" cmpd="sng" algn="ctr">
            <a:noFill/>
            <a:prstDash val="solid"/>
            <a:round/>
            <a:headEnd type="none" w="med" len="med"/>
            <a:tailEnd type="arrow"/>
          </a:ln>
          <a:effectLst/>
        </p:spPr>
      </p:cxnSp>
      <p:sp>
        <p:nvSpPr>
          <p:cNvPr id="20" name="Oval 19"/>
          <p:cNvSpPr/>
          <p:nvPr/>
        </p:nvSpPr>
        <p:spPr bwMode="auto">
          <a:xfrm>
            <a:off x="3962400" y="4552952"/>
            <a:ext cx="381000" cy="4760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1" name="Oval 20"/>
          <p:cNvSpPr/>
          <p:nvPr/>
        </p:nvSpPr>
        <p:spPr bwMode="auto">
          <a:xfrm>
            <a:off x="2057400" y="4171952"/>
            <a:ext cx="3810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3" name="Oval 22"/>
          <p:cNvSpPr/>
          <p:nvPr/>
        </p:nvSpPr>
        <p:spPr bwMode="auto">
          <a:xfrm>
            <a:off x="5867400" y="4171952"/>
            <a:ext cx="3810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4" name="Oval 23"/>
          <p:cNvSpPr/>
          <p:nvPr/>
        </p:nvSpPr>
        <p:spPr bwMode="auto">
          <a:xfrm>
            <a:off x="4572000" y="4171952"/>
            <a:ext cx="3810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5" name="Oval 24"/>
          <p:cNvSpPr/>
          <p:nvPr/>
        </p:nvSpPr>
        <p:spPr bwMode="auto">
          <a:xfrm>
            <a:off x="3200400" y="4171952"/>
            <a:ext cx="3810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26" name="Straight Arrow Connector 25"/>
          <p:cNvCxnSpPr>
            <a:stCxn id="21" idx="0"/>
          </p:cNvCxnSpPr>
          <p:nvPr/>
        </p:nvCxnSpPr>
        <p:spPr bwMode="auto">
          <a:xfrm flipV="1">
            <a:off x="2247900" y="3049356"/>
            <a:ext cx="2456098" cy="1122596"/>
          </a:xfrm>
          <a:prstGeom prst="straightConnector1">
            <a:avLst/>
          </a:prstGeom>
          <a:noFill/>
          <a:ln w="9525" cap="flat" cmpd="sng" algn="ctr">
            <a:noFill/>
            <a:prstDash val="solid"/>
            <a:round/>
            <a:headEnd type="none" w="med" len="med"/>
            <a:tailEnd type="arrow"/>
          </a:ln>
          <a:effectLst/>
        </p:spPr>
      </p:cxnSp>
      <p:cxnSp>
        <p:nvCxnSpPr>
          <p:cNvPr id="27" name="Straight Arrow Connector 26"/>
          <p:cNvCxnSpPr>
            <a:cxnSpLocks/>
            <a:stCxn id="25" idx="0"/>
            <a:endCxn id="9" idx="4"/>
          </p:cNvCxnSpPr>
          <p:nvPr/>
        </p:nvCxnSpPr>
        <p:spPr bwMode="auto">
          <a:xfrm flipV="1">
            <a:off x="3390900" y="2133423"/>
            <a:ext cx="342901" cy="20385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28" name="Straight Arrow Connector 27"/>
          <p:cNvCxnSpPr>
            <a:cxnSpLocks/>
            <a:stCxn id="24" idx="0"/>
            <a:endCxn id="9" idx="4"/>
          </p:cNvCxnSpPr>
          <p:nvPr/>
        </p:nvCxnSpPr>
        <p:spPr bwMode="auto">
          <a:xfrm flipH="1" flipV="1">
            <a:off x="3733801" y="2133423"/>
            <a:ext cx="1028699" cy="20385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29" name="Straight Arrow Connector 28"/>
          <p:cNvCxnSpPr>
            <a:cxnSpLocks/>
            <a:stCxn id="23" idx="0"/>
            <a:endCxn id="9" idx="4"/>
          </p:cNvCxnSpPr>
          <p:nvPr/>
        </p:nvCxnSpPr>
        <p:spPr bwMode="auto">
          <a:xfrm flipH="1" flipV="1">
            <a:off x="3733801" y="2133423"/>
            <a:ext cx="2324099" cy="2038529"/>
          </a:xfrm>
          <a:prstGeom prst="straightConnector1">
            <a:avLst/>
          </a:prstGeom>
          <a:noFill/>
          <a:ln w="9525" cap="flat" cmpd="sng" algn="ctr">
            <a:solidFill>
              <a:schemeClr val="tx1"/>
            </a:solidFill>
            <a:prstDash val="solid"/>
            <a:round/>
            <a:headEnd type="none" w="med" len="med"/>
            <a:tailEnd type="arrow"/>
          </a:ln>
          <a:effectLst/>
        </p:spPr>
      </p:cxnSp>
      <p:cxnSp>
        <p:nvCxnSpPr>
          <p:cNvPr id="30" name="Straight Arrow Connector 29"/>
          <p:cNvCxnSpPr>
            <a:cxnSpLocks/>
            <a:stCxn id="21" idx="7"/>
            <a:endCxn id="9" idx="4"/>
          </p:cNvCxnSpPr>
          <p:nvPr/>
        </p:nvCxnSpPr>
        <p:spPr bwMode="auto">
          <a:xfrm flipV="1">
            <a:off x="2382604" y="2133423"/>
            <a:ext cx="1351197" cy="210824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34" name="Oval 33"/>
          <p:cNvSpPr/>
          <p:nvPr/>
        </p:nvSpPr>
        <p:spPr bwMode="auto">
          <a:xfrm>
            <a:off x="6813143" y="4171952"/>
            <a:ext cx="3810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46" name="Straight Arrow Connector 45"/>
          <p:cNvCxnSpPr>
            <a:cxnSpLocks/>
            <a:stCxn id="34" idx="0"/>
            <a:endCxn id="9" idx="4"/>
          </p:cNvCxnSpPr>
          <p:nvPr/>
        </p:nvCxnSpPr>
        <p:spPr bwMode="auto">
          <a:xfrm flipH="1" flipV="1">
            <a:off x="3733801" y="2133423"/>
            <a:ext cx="3269842" cy="20385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49" name="Straight Arrow Connector 48"/>
          <p:cNvCxnSpPr>
            <a:cxnSpLocks/>
            <a:stCxn id="21" idx="7"/>
            <a:endCxn id="13" idx="4"/>
          </p:cNvCxnSpPr>
          <p:nvPr/>
        </p:nvCxnSpPr>
        <p:spPr bwMode="auto">
          <a:xfrm flipV="1">
            <a:off x="2382604" y="2133423"/>
            <a:ext cx="2189397" cy="210824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52" name="Straight Arrow Connector 51"/>
          <p:cNvCxnSpPr>
            <a:cxnSpLocks/>
            <a:stCxn id="21" idx="7"/>
            <a:endCxn id="12" idx="4"/>
          </p:cNvCxnSpPr>
          <p:nvPr/>
        </p:nvCxnSpPr>
        <p:spPr bwMode="auto">
          <a:xfrm flipV="1">
            <a:off x="2382604" y="2133423"/>
            <a:ext cx="2875197" cy="210824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54" name="Straight Arrow Connector 53"/>
          <p:cNvCxnSpPr>
            <a:cxnSpLocks/>
            <a:stCxn id="34" idx="0"/>
            <a:endCxn id="12" idx="4"/>
          </p:cNvCxnSpPr>
          <p:nvPr/>
        </p:nvCxnSpPr>
        <p:spPr bwMode="auto">
          <a:xfrm flipH="1" flipV="1">
            <a:off x="5257801" y="2133423"/>
            <a:ext cx="1745842" cy="20385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56" name="Straight Arrow Connector 55"/>
          <p:cNvCxnSpPr>
            <a:cxnSpLocks/>
            <a:stCxn id="34" idx="0"/>
            <a:endCxn id="13" idx="4"/>
          </p:cNvCxnSpPr>
          <p:nvPr/>
        </p:nvCxnSpPr>
        <p:spPr bwMode="auto">
          <a:xfrm flipH="1" flipV="1">
            <a:off x="4572001" y="2133423"/>
            <a:ext cx="2431642" cy="20385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0" name="Straight Arrow Connector 59"/>
          <p:cNvCxnSpPr>
            <a:cxnSpLocks/>
            <a:stCxn id="23" idx="0"/>
            <a:endCxn id="9" idx="4"/>
          </p:cNvCxnSpPr>
          <p:nvPr/>
        </p:nvCxnSpPr>
        <p:spPr bwMode="auto">
          <a:xfrm flipH="1" flipV="1">
            <a:off x="3733801" y="2133423"/>
            <a:ext cx="2324099" cy="20385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2" name="Straight Arrow Connector 61"/>
          <p:cNvCxnSpPr>
            <a:cxnSpLocks/>
            <a:stCxn id="23" idx="0"/>
            <a:endCxn id="12" idx="4"/>
          </p:cNvCxnSpPr>
          <p:nvPr/>
        </p:nvCxnSpPr>
        <p:spPr bwMode="auto">
          <a:xfrm flipH="1" flipV="1">
            <a:off x="5257801" y="2133423"/>
            <a:ext cx="800099" cy="20385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6" name="Straight Arrow Connector 65"/>
          <p:cNvCxnSpPr>
            <a:cxnSpLocks/>
            <a:stCxn id="24" idx="0"/>
            <a:endCxn id="13" idx="4"/>
          </p:cNvCxnSpPr>
          <p:nvPr/>
        </p:nvCxnSpPr>
        <p:spPr bwMode="auto">
          <a:xfrm flipH="1" flipV="1">
            <a:off x="4572001" y="2133423"/>
            <a:ext cx="190499" cy="20385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9" name="Straight Arrow Connector 68"/>
          <p:cNvCxnSpPr>
            <a:cxnSpLocks/>
            <a:stCxn id="24" idx="0"/>
            <a:endCxn id="12" idx="4"/>
          </p:cNvCxnSpPr>
          <p:nvPr/>
        </p:nvCxnSpPr>
        <p:spPr bwMode="auto">
          <a:xfrm flipV="1">
            <a:off x="4762500" y="2133423"/>
            <a:ext cx="495301" cy="20385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71" name="Straight Arrow Connector 70"/>
          <p:cNvCxnSpPr>
            <a:cxnSpLocks/>
            <a:stCxn id="25" idx="0"/>
            <a:endCxn id="13" idx="4"/>
          </p:cNvCxnSpPr>
          <p:nvPr/>
        </p:nvCxnSpPr>
        <p:spPr bwMode="auto">
          <a:xfrm flipV="1">
            <a:off x="3390900" y="2133423"/>
            <a:ext cx="1181101" cy="20385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74" name="Straight Arrow Connector 73"/>
          <p:cNvCxnSpPr>
            <a:cxnSpLocks/>
            <a:stCxn id="25" idx="0"/>
            <a:endCxn id="12" idx="4"/>
          </p:cNvCxnSpPr>
          <p:nvPr/>
        </p:nvCxnSpPr>
        <p:spPr bwMode="auto">
          <a:xfrm flipV="1">
            <a:off x="3390900" y="2133423"/>
            <a:ext cx="1866901" cy="20385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77" name="TextBox 76"/>
          <p:cNvSpPr txBox="1"/>
          <p:nvPr/>
        </p:nvSpPr>
        <p:spPr>
          <a:xfrm>
            <a:off x="2400300" y="2628900"/>
            <a:ext cx="457200" cy="553998"/>
          </a:xfrm>
          <a:prstGeom prst="rect">
            <a:avLst/>
          </a:prstGeom>
          <a:noFill/>
        </p:spPr>
        <p:txBody>
          <a:bodyPr wrap="square" rtlCol="0">
            <a:spAutoFit/>
          </a:bodyPr>
          <a:lstStyle/>
          <a:p>
            <a:r>
              <a:rPr lang="en-US" sz="3000" dirty="0">
                <a:solidFill>
                  <a:srgbClr val="590A0E"/>
                </a:solidFill>
                <a:latin typeface="Times New Roman" panose="02020603050405020304" pitchFamily="18" charset="0"/>
                <a:cs typeface="Times New Roman" panose="02020603050405020304" pitchFamily="18" charset="0"/>
              </a:rPr>
              <a:t>W</a:t>
            </a:r>
          </a:p>
        </p:txBody>
      </p:sp>
      <p:sp>
        <p:nvSpPr>
          <p:cNvPr id="83" name="TextBox 82"/>
          <p:cNvSpPr txBox="1"/>
          <p:nvPr/>
        </p:nvSpPr>
        <p:spPr>
          <a:xfrm>
            <a:off x="5906347" y="4133420"/>
            <a:ext cx="441146"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x</a:t>
            </a:r>
            <a:r>
              <a:rPr lang="en-US" sz="2400" baseline="-25000" dirty="0" err="1">
                <a:latin typeface="Times New Roman" panose="02020603050405020304" pitchFamily="18" charset="0"/>
                <a:cs typeface="Times New Roman" panose="02020603050405020304" pitchFamily="18" charset="0"/>
              </a:rPr>
              <a:t>n</a:t>
            </a:r>
            <a:endParaRPr lang="en-US" sz="2400" baseline="-25000" dirty="0">
              <a:latin typeface="Times New Roman" panose="02020603050405020304" pitchFamily="18" charset="0"/>
              <a:cs typeface="Times New Roman" panose="02020603050405020304" pitchFamily="18" charset="0"/>
            </a:endParaRPr>
          </a:p>
        </p:txBody>
      </p:sp>
      <p:sp>
        <p:nvSpPr>
          <p:cNvPr id="84" name="TextBox 83"/>
          <p:cNvSpPr txBox="1"/>
          <p:nvPr/>
        </p:nvSpPr>
        <p:spPr>
          <a:xfrm>
            <a:off x="2057400" y="4171950"/>
            <a:ext cx="4572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x</a:t>
            </a:r>
            <a:r>
              <a:rPr lang="en-US" sz="2400" baseline="-25000" dirty="0">
                <a:latin typeface="Times New Roman" panose="02020603050405020304" pitchFamily="18" charset="0"/>
                <a:cs typeface="Times New Roman" panose="02020603050405020304" pitchFamily="18" charset="0"/>
              </a:rPr>
              <a:t>1</a:t>
            </a:r>
          </a:p>
        </p:txBody>
      </p:sp>
      <p:cxnSp>
        <p:nvCxnSpPr>
          <p:cNvPr id="53" name="Straight Arrow Connector 52"/>
          <p:cNvCxnSpPr>
            <a:cxnSpLocks/>
            <a:stCxn id="23" idx="0"/>
            <a:endCxn id="13" idx="4"/>
          </p:cNvCxnSpPr>
          <p:nvPr/>
        </p:nvCxnSpPr>
        <p:spPr bwMode="auto">
          <a:xfrm flipH="1" flipV="1">
            <a:off x="4572001" y="2133423"/>
            <a:ext cx="1485899" cy="20385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41" name="TextBox 40"/>
          <p:cNvSpPr txBox="1"/>
          <p:nvPr/>
        </p:nvSpPr>
        <p:spPr>
          <a:xfrm>
            <a:off x="1457819" y="810047"/>
            <a:ext cx="7658100" cy="523220"/>
          </a:xfrm>
          <a:prstGeom prst="rect">
            <a:avLst/>
          </a:prstGeom>
          <a:noFill/>
        </p:spPr>
        <p:txBody>
          <a:bodyPr wrap="square" rtlCol="0">
            <a:spAutoFit/>
          </a:bodyPr>
          <a:lstStyle/>
          <a:p>
            <a:r>
              <a:rPr lang="en-US" sz="2800" dirty="0">
                <a:solidFill>
                  <a:srgbClr val="981535"/>
                </a:solidFill>
              </a:rPr>
              <a:t>Fully connected single layer network</a:t>
            </a:r>
          </a:p>
        </p:txBody>
      </p:sp>
      <p:sp>
        <p:nvSpPr>
          <p:cNvPr id="3" name="Rectangle 2">
            <a:extLst>
              <a:ext uri="{FF2B5EF4-FFF2-40B4-BE49-F238E27FC236}">
                <a16:creationId xmlns:a16="http://schemas.microsoft.com/office/drawing/2014/main" id="{8AD1876A-19B5-AE49-83FA-946D46310282}"/>
              </a:ext>
            </a:extLst>
          </p:cNvPr>
          <p:cNvSpPr/>
          <p:nvPr/>
        </p:nvSpPr>
        <p:spPr>
          <a:xfrm>
            <a:off x="1454558" y="3085033"/>
            <a:ext cx="1162215" cy="954107"/>
          </a:xfrm>
          <a:prstGeom prst="rect">
            <a:avLst/>
          </a:prstGeom>
        </p:spPr>
        <p:txBody>
          <a:bodyPr wrap="square">
            <a:spAutoFit/>
          </a:bodyPr>
          <a:lstStyle/>
          <a:p>
            <a:r>
              <a:rPr lang="en-US" sz="2800" dirty="0">
                <a:solidFill>
                  <a:schemeClr val="tx2"/>
                </a:solidFill>
              </a:rPr>
              <a:t>W is a matrix</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80CB1F6F-E797-4A45-9FEC-24D5A0F3C4AD}"/>
                  </a:ext>
                </a:extLst>
              </p:cNvPr>
              <p:cNvSpPr txBox="1"/>
              <p:nvPr/>
            </p:nvSpPr>
            <p:spPr>
              <a:xfrm>
                <a:off x="5613211" y="1638661"/>
                <a:ext cx="3831644" cy="5078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700" i="1">
                          <a:latin typeface="Cambria Math" panose="02040503050406030204" pitchFamily="18" charset="0"/>
                        </a:rPr>
                        <m:t>𝑦</m:t>
                      </m:r>
                      <m:r>
                        <a:rPr lang="en-US" sz="2700" i="1">
                          <a:latin typeface="Cambria Math" panose="02040503050406030204" pitchFamily="18" charset="0"/>
                        </a:rPr>
                        <m:t>=</m:t>
                      </m:r>
                      <m:r>
                        <m:rPr>
                          <m:nor/>
                        </m:rPr>
                        <a:rPr lang="en-US" sz="2700">
                          <a:latin typeface="Cambria Math" panose="02040503050406030204" pitchFamily="18" charset="0"/>
                        </a:rPr>
                        <m:t>softmax</m:t>
                      </m:r>
                      <m:r>
                        <a:rPr lang="en-US" sz="2700" i="1">
                          <a:latin typeface="Cambria Math" panose="02040503050406030204" pitchFamily="18" charset="0"/>
                          <a:ea typeface="Cambria Math" panose="02040503050406030204" pitchFamily="18" charset="0"/>
                        </a:rPr>
                        <m:t>(</m:t>
                      </m:r>
                      <m:r>
                        <a:rPr lang="en-US" sz="2700" i="1">
                          <a:latin typeface="Cambria Math" panose="02040503050406030204" pitchFamily="18" charset="0"/>
                          <a:ea typeface="Cambria Math" panose="02040503050406030204" pitchFamily="18" charset="0"/>
                        </a:rPr>
                        <m:t>𝑊𝑥</m:t>
                      </m:r>
                      <m:r>
                        <a:rPr lang="en-US" sz="2700" i="1">
                          <a:latin typeface="Cambria Math" panose="02040503050406030204" pitchFamily="18" charset="0"/>
                          <a:ea typeface="Cambria Math" panose="02040503050406030204" pitchFamily="18" charset="0"/>
                        </a:rPr>
                        <m:t>+</m:t>
                      </m:r>
                      <m:r>
                        <a:rPr lang="en-US" sz="2700" i="1">
                          <a:latin typeface="Cambria Math" panose="02040503050406030204" pitchFamily="18" charset="0"/>
                          <a:ea typeface="Cambria Math" panose="02040503050406030204" pitchFamily="18" charset="0"/>
                        </a:rPr>
                        <m:t>𝑏</m:t>
                      </m:r>
                      <m:r>
                        <a:rPr lang="en-US" sz="2700" i="1">
                          <a:latin typeface="Cambria Math" panose="02040503050406030204" pitchFamily="18" charset="0"/>
                          <a:ea typeface="Cambria Math" panose="02040503050406030204" pitchFamily="18" charset="0"/>
                        </a:rPr>
                        <m:t>)</m:t>
                      </m:r>
                    </m:oMath>
                  </m:oMathPara>
                </a14:m>
                <a:endParaRPr lang="en-US" sz="2700" dirty="0"/>
              </a:p>
            </p:txBody>
          </p:sp>
        </mc:Choice>
        <mc:Fallback xmlns="">
          <p:sp>
            <p:nvSpPr>
              <p:cNvPr id="40" name="TextBox 39">
                <a:extLst>
                  <a:ext uri="{FF2B5EF4-FFF2-40B4-BE49-F238E27FC236}">
                    <a16:creationId xmlns:a16="http://schemas.microsoft.com/office/drawing/2014/main" id="{80CB1F6F-E797-4A45-9FEC-24D5A0F3C4AD}"/>
                  </a:ext>
                </a:extLst>
              </p:cNvPr>
              <p:cNvSpPr txBox="1">
                <a:spLocks noRot="1" noChangeAspect="1" noMove="1" noResize="1" noEditPoints="1" noAdjustHandles="1" noChangeArrowheads="1" noChangeShapeType="1" noTextEdit="1"/>
              </p:cNvSpPr>
              <p:nvPr/>
            </p:nvSpPr>
            <p:spPr>
              <a:xfrm>
                <a:off x="5613211" y="1638661"/>
                <a:ext cx="3831644" cy="507831"/>
              </a:xfrm>
              <a:prstGeom prst="rect">
                <a:avLst/>
              </a:prstGeom>
              <a:blipFill>
                <a:blip r:embed="rId3"/>
                <a:stretch>
                  <a:fillRect b="-20000"/>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64796DB7-1451-5C4F-81F0-C517963B035E}"/>
              </a:ext>
            </a:extLst>
          </p:cNvPr>
          <p:cNvSpPr txBox="1"/>
          <p:nvPr/>
        </p:nvSpPr>
        <p:spPr>
          <a:xfrm>
            <a:off x="6791326" y="4236735"/>
            <a:ext cx="471604" cy="415498"/>
          </a:xfrm>
          <a:prstGeom prst="rect">
            <a:avLst/>
          </a:prstGeom>
          <a:noFill/>
        </p:spPr>
        <p:txBody>
          <a:bodyPr wrap="none" rtlCol="0">
            <a:spAutoFit/>
          </a:bodyPr>
          <a:lstStyle/>
          <a:p>
            <a:r>
              <a:rPr lang="en-US" sz="2100" dirty="0">
                <a:latin typeface="Times New Roman" panose="02020603050405020304" pitchFamily="18" charset="0"/>
                <a:cs typeface="Times New Roman" panose="02020603050405020304" pitchFamily="18" charset="0"/>
              </a:rPr>
              <a:t>+1</a:t>
            </a:r>
          </a:p>
        </p:txBody>
      </p:sp>
      <p:sp>
        <p:nvSpPr>
          <p:cNvPr id="43" name="Rectangle 42">
            <a:extLst>
              <a:ext uri="{FF2B5EF4-FFF2-40B4-BE49-F238E27FC236}">
                <a16:creationId xmlns:a16="http://schemas.microsoft.com/office/drawing/2014/main" id="{1354A9EB-28FF-EA43-A179-8F72EEB6527A}"/>
              </a:ext>
            </a:extLst>
          </p:cNvPr>
          <p:cNvSpPr/>
          <p:nvPr/>
        </p:nvSpPr>
        <p:spPr>
          <a:xfrm>
            <a:off x="6686517" y="2022047"/>
            <a:ext cx="2310652" cy="523220"/>
          </a:xfrm>
          <a:prstGeom prst="rect">
            <a:avLst/>
          </a:prstGeom>
        </p:spPr>
        <p:txBody>
          <a:bodyPr wrap="square">
            <a:spAutoFit/>
          </a:bodyPr>
          <a:lstStyle/>
          <a:p>
            <a:r>
              <a:rPr lang="en-US" sz="2800" dirty="0">
                <a:solidFill>
                  <a:schemeClr val="tx2"/>
                </a:solidFill>
              </a:rPr>
              <a:t>y is a vector</a:t>
            </a:r>
          </a:p>
        </p:txBody>
      </p:sp>
      <p:sp>
        <p:nvSpPr>
          <p:cNvPr id="45" name="TextBox 44">
            <a:extLst>
              <a:ext uri="{FF2B5EF4-FFF2-40B4-BE49-F238E27FC236}">
                <a16:creationId xmlns:a16="http://schemas.microsoft.com/office/drawing/2014/main" id="{6794CF16-0514-2942-87BA-D958E5CAEC9F}"/>
              </a:ext>
            </a:extLst>
          </p:cNvPr>
          <p:cNvSpPr txBox="1"/>
          <p:nvPr/>
        </p:nvSpPr>
        <p:spPr>
          <a:xfrm>
            <a:off x="3494713" y="1172235"/>
            <a:ext cx="4572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y</a:t>
            </a:r>
            <a:r>
              <a:rPr lang="en-US" sz="2400" baseline="-25000" dirty="0">
                <a:latin typeface="Times New Roman" panose="02020603050405020304" pitchFamily="18" charset="0"/>
                <a:cs typeface="Times New Roman" panose="02020603050405020304" pitchFamily="18" charset="0"/>
              </a:rPr>
              <a:t>1</a:t>
            </a:r>
          </a:p>
        </p:txBody>
      </p:sp>
      <p:sp>
        <p:nvSpPr>
          <p:cNvPr id="47" name="TextBox 46">
            <a:extLst>
              <a:ext uri="{FF2B5EF4-FFF2-40B4-BE49-F238E27FC236}">
                <a16:creationId xmlns:a16="http://schemas.microsoft.com/office/drawing/2014/main" id="{275C28FF-A703-5841-B938-401B16C08AA7}"/>
              </a:ext>
            </a:extLst>
          </p:cNvPr>
          <p:cNvSpPr txBox="1"/>
          <p:nvPr/>
        </p:nvSpPr>
        <p:spPr>
          <a:xfrm>
            <a:off x="4987437" y="1167771"/>
            <a:ext cx="45720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y</a:t>
            </a:r>
            <a:r>
              <a:rPr lang="en-US" sz="2400" baseline="-25000" dirty="0" err="1">
                <a:latin typeface="Times New Roman" panose="02020603050405020304" pitchFamily="18" charset="0"/>
                <a:cs typeface="Times New Roman" panose="02020603050405020304" pitchFamily="18" charset="0"/>
              </a:rPr>
              <a:t>n</a:t>
            </a:r>
            <a:endParaRPr lang="en-US" sz="2400" baseline="-25000" dirty="0">
              <a:latin typeface="Times New Roman" panose="02020603050405020304" pitchFamily="18" charset="0"/>
              <a:cs typeface="Times New Roman" panose="02020603050405020304" pitchFamily="18" charset="0"/>
            </a:endParaRPr>
          </a:p>
        </p:txBody>
      </p:sp>
      <p:sp>
        <p:nvSpPr>
          <p:cNvPr id="48" name="Rectangle 47">
            <a:extLst>
              <a:ext uri="{FF2B5EF4-FFF2-40B4-BE49-F238E27FC236}">
                <a16:creationId xmlns:a16="http://schemas.microsoft.com/office/drawing/2014/main" id="{0176B418-2F6B-2347-AFE4-14E0484F474B}"/>
              </a:ext>
            </a:extLst>
          </p:cNvPr>
          <p:cNvSpPr/>
          <p:nvPr/>
        </p:nvSpPr>
        <p:spPr>
          <a:xfrm>
            <a:off x="6805269" y="3110564"/>
            <a:ext cx="2310652" cy="523220"/>
          </a:xfrm>
          <a:prstGeom prst="rect">
            <a:avLst/>
          </a:prstGeom>
        </p:spPr>
        <p:txBody>
          <a:bodyPr wrap="square">
            <a:spAutoFit/>
          </a:bodyPr>
          <a:lstStyle/>
          <a:p>
            <a:r>
              <a:rPr lang="en-US" sz="2800" dirty="0">
                <a:solidFill>
                  <a:schemeClr val="tx2"/>
                </a:solidFill>
              </a:rPr>
              <a:t>b is a vector</a:t>
            </a:r>
          </a:p>
        </p:txBody>
      </p:sp>
      <p:sp>
        <p:nvSpPr>
          <p:cNvPr id="50" name="TextBox 49">
            <a:extLst>
              <a:ext uri="{FF2B5EF4-FFF2-40B4-BE49-F238E27FC236}">
                <a16:creationId xmlns:a16="http://schemas.microsoft.com/office/drawing/2014/main" id="{4D779BA9-4A4C-D44C-9F2F-6A26E5C03DDA}"/>
              </a:ext>
            </a:extLst>
          </p:cNvPr>
          <p:cNvSpPr txBox="1"/>
          <p:nvPr/>
        </p:nvSpPr>
        <p:spPr>
          <a:xfrm>
            <a:off x="6214718" y="2602472"/>
            <a:ext cx="457200" cy="553998"/>
          </a:xfrm>
          <a:prstGeom prst="rect">
            <a:avLst/>
          </a:prstGeom>
          <a:noFill/>
        </p:spPr>
        <p:txBody>
          <a:bodyPr wrap="square" rtlCol="0">
            <a:spAutoFit/>
          </a:bodyPr>
          <a:lstStyle/>
          <a:p>
            <a:r>
              <a:rPr lang="en-US" sz="3000" dirty="0">
                <a:solidFill>
                  <a:srgbClr val="590A0E"/>
                </a:solidFill>
                <a:latin typeface="Times New Roman" panose="02020603050405020304" pitchFamily="18" charset="0"/>
                <a:cs typeface="Times New Roman" panose="02020603050405020304" pitchFamily="18" charset="0"/>
              </a:rPr>
              <a:t>b</a:t>
            </a:r>
          </a:p>
        </p:txBody>
      </p:sp>
      <p:sp>
        <p:nvSpPr>
          <p:cNvPr id="55" name="TextBox 54">
            <a:extLst>
              <a:ext uri="{FF2B5EF4-FFF2-40B4-BE49-F238E27FC236}">
                <a16:creationId xmlns:a16="http://schemas.microsoft.com/office/drawing/2014/main" id="{1B200C40-4EB3-8F46-BFD7-31EF0BEE1BEF}"/>
              </a:ext>
            </a:extLst>
          </p:cNvPr>
          <p:cNvSpPr txBox="1"/>
          <p:nvPr/>
        </p:nvSpPr>
        <p:spPr>
          <a:xfrm>
            <a:off x="3570952" y="1607718"/>
            <a:ext cx="333746" cy="553998"/>
          </a:xfrm>
          <a:prstGeom prst="rect">
            <a:avLst/>
          </a:prstGeom>
          <a:noFill/>
        </p:spPr>
        <p:txBody>
          <a:bodyPr wrap="none" rtlCol="0">
            <a:spAutoFit/>
          </a:bodyPr>
          <a:lstStyle/>
          <a:p>
            <a:r>
              <a:rPr lang="en-US" sz="3000" dirty="0">
                <a:latin typeface="Times New Roman" panose="02020603050405020304" pitchFamily="18" charset="0"/>
                <a:cs typeface="Times New Roman" panose="02020603050405020304" pitchFamily="18" charset="0"/>
              </a:rPr>
              <a:t>s</a:t>
            </a:r>
          </a:p>
        </p:txBody>
      </p:sp>
      <p:sp>
        <p:nvSpPr>
          <p:cNvPr id="70" name="TextBox 69">
            <a:extLst>
              <a:ext uri="{FF2B5EF4-FFF2-40B4-BE49-F238E27FC236}">
                <a16:creationId xmlns:a16="http://schemas.microsoft.com/office/drawing/2014/main" id="{C285E98C-6BF2-A94E-8903-EF3D15BA19E2}"/>
              </a:ext>
            </a:extLst>
          </p:cNvPr>
          <p:cNvSpPr txBox="1"/>
          <p:nvPr/>
        </p:nvSpPr>
        <p:spPr>
          <a:xfrm>
            <a:off x="4423224" y="1567219"/>
            <a:ext cx="333746" cy="553998"/>
          </a:xfrm>
          <a:prstGeom prst="rect">
            <a:avLst/>
          </a:prstGeom>
          <a:noFill/>
        </p:spPr>
        <p:txBody>
          <a:bodyPr wrap="none" rtlCol="0">
            <a:spAutoFit/>
          </a:bodyPr>
          <a:lstStyle/>
          <a:p>
            <a:r>
              <a:rPr lang="en-US" sz="3000" dirty="0">
                <a:latin typeface="Times New Roman" panose="02020603050405020304" pitchFamily="18" charset="0"/>
                <a:cs typeface="Times New Roman" panose="02020603050405020304" pitchFamily="18" charset="0"/>
              </a:rPr>
              <a:t>s</a:t>
            </a:r>
          </a:p>
        </p:txBody>
      </p:sp>
      <p:sp>
        <p:nvSpPr>
          <p:cNvPr id="72" name="TextBox 71">
            <a:extLst>
              <a:ext uri="{FF2B5EF4-FFF2-40B4-BE49-F238E27FC236}">
                <a16:creationId xmlns:a16="http://schemas.microsoft.com/office/drawing/2014/main" id="{70E35245-F3C6-3949-8C9B-586BFC3B8597}"/>
              </a:ext>
            </a:extLst>
          </p:cNvPr>
          <p:cNvSpPr txBox="1"/>
          <p:nvPr/>
        </p:nvSpPr>
        <p:spPr>
          <a:xfrm>
            <a:off x="5113408" y="1578897"/>
            <a:ext cx="333746" cy="553998"/>
          </a:xfrm>
          <a:prstGeom prst="rect">
            <a:avLst/>
          </a:prstGeom>
          <a:noFill/>
        </p:spPr>
        <p:txBody>
          <a:bodyPr wrap="none" rtlCol="0">
            <a:spAutoFit/>
          </a:bodyPr>
          <a:lstStyle/>
          <a:p>
            <a:r>
              <a:rPr lang="en-US" sz="3000" dirty="0">
                <a:latin typeface="Times New Roman" panose="02020603050405020304" pitchFamily="18" charset="0"/>
                <a:cs typeface="Times New Roman" panose="02020603050405020304" pitchFamily="18" charset="0"/>
              </a:rPr>
              <a:t>s</a:t>
            </a:r>
          </a:p>
        </p:txBody>
      </p:sp>
      <p:sp>
        <p:nvSpPr>
          <p:cNvPr id="73" name="TextBox 72">
            <a:extLst>
              <a:ext uri="{FF2B5EF4-FFF2-40B4-BE49-F238E27FC236}">
                <a16:creationId xmlns:a16="http://schemas.microsoft.com/office/drawing/2014/main" id="{EE8FB66E-4013-FC4D-91B9-815E64B8DAE8}"/>
              </a:ext>
            </a:extLst>
          </p:cNvPr>
          <p:cNvSpPr txBox="1"/>
          <p:nvPr/>
        </p:nvSpPr>
        <p:spPr>
          <a:xfrm>
            <a:off x="375062" y="1690560"/>
            <a:ext cx="2330037" cy="830997"/>
          </a:xfrm>
          <a:prstGeom prst="rect">
            <a:avLst/>
          </a:prstGeom>
          <a:noFill/>
        </p:spPr>
        <p:txBody>
          <a:bodyPr wrap="square" rtlCol="0">
            <a:spAutoFit/>
          </a:bodyPr>
          <a:lstStyle/>
          <a:p>
            <a:r>
              <a:rPr lang="en-US" sz="2400" dirty="0">
                <a:solidFill>
                  <a:schemeClr val="tx2"/>
                </a:solidFill>
              </a:rPr>
              <a:t>Output layer</a:t>
            </a:r>
          </a:p>
          <a:p>
            <a:r>
              <a:rPr lang="en-US" sz="2400" dirty="0">
                <a:solidFill>
                  <a:schemeClr val="tx2"/>
                </a:solidFill>
              </a:rPr>
              <a:t>(</a:t>
            </a:r>
            <a:r>
              <a:rPr lang="en-US" sz="2400" dirty="0" err="1"/>
              <a:t>softmax</a:t>
            </a:r>
            <a:r>
              <a:rPr lang="en-US" sz="2400" dirty="0"/>
              <a:t> nodes)</a:t>
            </a:r>
            <a:endParaRPr lang="en-US" sz="2400" dirty="0">
              <a:solidFill>
                <a:schemeClr val="tx2"/>
              </a:solidFill>
            </a:endParaRPr>
          </a:p>
        </p:txBody>
      </p:sp>
      <p:sp>
        <p:nvSpPr>
          <p:cNvPr id="75" name="TextBox 74">
            <a:extLst>
              <a:ext uri="{FF2B5EF4-FFF2-40B4-BE49-F238E27FC236}">
                <a16:creationId xmlns:a16="http://schemas.microsoft.com/office/drawing/2014/main" id="{3CA69468-9096-A746-A14A-DAEFAC4EF5D6}"/>
              </a:ext>
            </a:extLst>
          </p:cNvPr>
          <p:cNvSpPr txBox="1"/>
          <p:nvPr/>
        </p:nvSpPr>
        <p:spPr>
          <a:xfrm>
            <a:off x="228304" y="4134030"/>
            <a:ext cx="1528111" cy="830997"/>
          </a:xfrm>
          <a:prstGeom prst="rect">
            <a:avLst/>
          </a:prstGeom>
          <a:noFill/>
        </p:spPr>
        <p:txBody>
          <a:bodyPr wrap="none" rtlCol="0">
            <a:spAutoFit/>
          </a:bodyPr>
          <a:lstStyle/>
          <a:p>
            <a:r>
              <a:rPr lang="en-US" sz="2400" dirty="0">
                <a:solidFill>
                  <a:schemeClr val="tx2"/>
                </a:solidFill>
              </a:rPr>
              <a:t>Input layer</a:t>
            </a:r>
          </a:p>
          <a:p>
            <a:r>
              <a:rPr lang="en-US" sz="2400" dirty="0">
                <a:solidFill>
                  <a:schemeClr val="tx2"/>
                </a:solidFill>
              </a:rPr>
              <a:t>scalars</a:t>
            </a:r>
          </a:p>
        </p:txBody>
      </p:sp>
    </p:spTree>
    <p:extLst>
      <p:ext uri="{BB962C8B-B14F-4D97-AF65-F5344CB8AC3E}">
        <p14:creationId xmlns:p14="http://schemas.microsoft.com/office/powerpoint/2010/main" val="1473848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B6050-9560-0147-958D-269CA32D4084}"/>
              </a:ext>
            </a:extLst>
          </p:cNvPr>
          <p:cNvSpPr>
            <a:spLocks noGrp="1"/>
          </p:cNvSpPr>
          <p:nvPr>
            <p:ph type="title"/>
          </p:nvPr>
        </p:nvSpPr>
        <p:spPr>
          <a:xfrm>
            <a:off x="822960" y="119702"/>
            <a:ext cx="8321040" cy="680397"/>
          </a:xfrm>
        </p:spPr>
        <p:txBody>
          <a:bodyPr>
            <a:normAutofit fontScale="90000"/>
          </a:bodyPr>
          <a:lstStyle/>
          <a:p>
            <a:r>
              <a:rPr lang="en-US" dirty="0"/>
              <a:t>Reminder: </a:t>
            </a:r>
            <a:r>
              <a:rPr lang="en-US" dirty="0" err="1"/>
              <a:t>softmax</a:t>
            </a:r>
            <a:r>
              <a:rPr lang="en-US" dirty="0"/>
              <a:t>: a generalization of sigmoid</a:t>
            </a:r>
          </a:p>
        </p:txBody>
      </p:sp>
      <p:sp>
        <p:nvSpPr>
          <p:cNvPr id="3" name="Content Placeholder 2">
            <a:extLst>
              <a:ext uri="{FF2B5EF4-FFF2-40B4-BE49-F238E27FC236}">
                <a16:creationId xmlns:a16="http://schemas.microsoft.com/office/drawing/2014/main" id="{DB29A5E3-C1F1-3345-9DD8-0A0D44C179B9}"/>
              </a:ext>
            </a:extLst>
          </p:cNvPr>
          <p:cNvSpPr>
            <a:spLocks noGrp="1"/>
          </p:cNvSpPr>
          <p:nvPr>
            <p:ph idx="1"/>
          </p:nvPr>
        </p:nvSpPr>
        <p:spPr>
          <a:xfrm>
            <a:off x="447634" y="702612"/>
            <a:ext cx="8524917" cy="4321186"/>
          </a:xfrm>
        </p:spPr>
        <p:txBody>
          <a:bodyPr/>
          <a:lstStyle/>
          <a:p>
            <a:endParaRPr lang="en-US" dirty="0"/>
          </a:p>
          <a:p>
            <a:r>
              <a:rPr lang="en-US" dirty="0"/>
              <a:t>For a vector </a:t>
            </a:r>
            <a:r>
              <a:rPr lang="en-US" i="1" dirty="0"/>
              <a:t>z </a:t>
            </a:r>
            <a:r>
              <a:rPr lang="en-US" dirty="0"/>
              <a:t>of dimensionality </a:t>
            </a:r>
            <a:r>
              <a:rPr lang="en-US" i="1" dirty="0"/>
              <a:t>k</a:t>
            </a:r>
            <a:r>
              <a:rPr lang="en-US" dirty="0"/>
              <a:t>, the </a:t>
            </a:r>
            <a:r>
              <a:rPr lang="en-US" dirty="0" err="1"/>
              <a:t>softmax</a:t>
            </a:r>
            <a:r>
              <a:rPr lang="en-US" dirty="0"/>
              <a:t> is:</a:t>
            </a:r>
          </a:p>
          <a:p>
            <a:endParaRPr lang="en-US" dirty="0"/>
          </a:p>
          <a:p>
            <a:endParaRPr lang="en-US" dirty="0"/>
          </a:p>
          <a:p>
            <a:endParaRPr lang="en-US" dirty="0"/>
          </a:p>
          <a:p>
            <a:endParaRPr lang="en-US" dirty="0"/>
          </a:p>
          <a:p>
            <a:r>
              <a:rPr lang="en-US" dirty="0"/>
              <a:t>Example:</a:t>
            </a:r>
          </a:p>
        </p:txBody>
      </p:sp>
      <p:pic>
        <p:nvPicPr>
          <p:cNvPr id="5" name="Picture 4">
            <a:extLst>
              <a:ext uri="{FF2B5EF4-FFF2-40B4-BE49-F238E27FC236}">
                <a16:creationId xmlns:a16="http://schemas.microsoft.com/office/drawing/2014/main" id="{ACD3161B-5C37-3244-8EDB-C75C46FF8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481" y="2995662"/>
            <a:ext cx="4871538" cy="893596"/>
          </a:xfrm>
          <a:prstGeom prst="rect">
            <a:avLst/>
          </a:prstGeom>
        </p:spPr>
      </p:pic>
      <p:pic>
        <p:nvPicPr>
          <p:cNvPr id="7" name="Picture 6">
            <a:extLst>
              <a:ext uri="{FF2B5EF4-FFF2-40B4-BE49-F238E27FC236}">
                <a16:creationId xmlns:a16="http://schemas.microsoft.com/office/drawing/2014/main" id="{13A5F8A6-C792-DE46-A7B9-0EC179B86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084" y="1867379"/>
            <a:ext cx="7581148" cy="1095375"/>
          </a:xfrm>
          <a:prstGeom prst="rect">
            <a:avLst/>
          </a:prstGeom>
        </p:spPr>
      </p:pic>
      <p:pic>
        <p:nvPicPr>
          <p:cNvPr id="9" name="Picture 8">
            <a:extLst>
              <a:ext uri="{FF2B5EF4-FFF2-40B4-BE49-F238E27FC236}">
                <a16:creationId xmlns:a16="http://schemas.microsoft.com/office/drawing/2014/main" id="{5BFB0223-7490-A848-A0A1-03DA94A73D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3853" y="4190206"/>
            <a:ext cx="3920288" cy="461210"/>
          </a:xfrm>
          <a:prstGeom prst="rect">
            <a:avLst/>
          </a:prstGeom>
        </p:spPr>
      </p:pic>
      <p:pic>
        <p:nvPicPr>
          <p:cNvPr id="11" name="Picture 10">
            <a:extLst>
              <a:ext uri="{FF2B5EF4-FFF2-40B4-BE49-F238E27FC236}">
                <a16:creationId xmlns:a16="http://schemas.microsoft.com/office/drawing/2014/main" id="{38585B58-FA6D-094E-AB85-4FB38152B7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6100" y="4700846"/>
            <a:ext cx="4640932" cy="403559"/>
          </a:xfrm>
          <a:prstGeom prst="rect">
            <a:avLst/>
          </a:prstGeom>
        </p:spPr>
      </p:pic>
      <p:pic>
        <p:nvPicPr>
          <p:cNvPr id="14" name="Picture 13">
            <a:extLst>
              <a:ext uri="{FF2B5EF4-FFF2-40B4-BE49-F238E27FC236}">
                <a16:creationId xmlns:a16="http://schemas.microsoft.com/office/drawing/2014/main" id="{463A41E6-4D68-1C4A-B7C7-CB212F309A59}"/>
              </a:ext>
            </a:extLst>
          </p:cNvPr>
          <p:cNvPicPr>
            <a:picLocks noChangeAspect="1"/>
          </p:cNvPicPr>
          <p:nvPr/>
        </p:nvPicPr>
        <p:blipFill rotWithShape="1">
          <a:blip r:embed="rId3">
            <a:extLst>
              <a:ext uri="{28A0092B-C50C-407E-A947-70E740481C1C}">
                <a14:useLocalDpi xmlns:a14="http://schemas.microsoft.com/office/drawing/2010/main" val="0"/>
              </a:ext>
            </a:extLst>
          </a:blip>
          <a:srcRect r="76021"/>
          <a:stretch/>
        </p:blipFill>
        <p:spPr>
          <a:xfrm>
            <a:off x="1325356" y="4333876"/>
            <a:ext cx="1817895" cy="1095375"/>
          </a:xfrm>
          <a:prstGeom prst="rect">
            <a:avLst/>
          </a:prstGeom>
        </p:spPr>
      </p:pic>
    </p:spTree>
    <p:extLst>
      <p:ext uri="{BB962C8B-B14F-4D97-AF65-F5344CB8AC3E}">
        <p14:creationId xmlns:p14="http://schemas.microsoft.com/office/powerpoint/2010/main" val="275475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135"/>
            <a:ext cx="7886700" cy="800100"/>
          </a:xfrm>
        </p:spPr>
        <p:txBody>
          <a:bodyPr/>
          <a:lstStyle/>
          <a:p>
            <a:r>
              <a:rPr lang="en-US" b="0" dirty="0"/>
              <a:t>Two-Layer Network with scalar output</a:t>
            </a:r>
          </a:p>
        </p:txBody>
      </p:sp>
      <p:sp>
        <p:nvSpPr>
          <p:cNvPr id="8" name="Oval 7"/>
          <p:cNvSpPr/>
          <p:nvPr/>
        </p:nvSpPr>
        <p:spPr bwMode="auto">
          <a:xfrm>
            <a:off x="4184450" y="2724152"/>
            <a:ext cx="381000" cy="4760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9" name="Oval 8"/>
          <p:cNvSpPr/>
          <p:nvPr/>
        </p:nvSpPr>
        <p:spPr bwMode="auto">
          <a:xfrm>
            <a:off x="3955850" y="23431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dirty="0">
              <a:solidFill>
                <a:srgbClr val="009900"/>
              </a:solidFill>
              <a:latin typeface="Tahoma" charset="0"/>
            </a:endParaRPr>
          </a:p>
        </p:txBody>
      </p:sp>
      <p:sp>
        <p:nvSpPr>
          <p:cNvPr id="10" name="Oval 9"/>
          <p:cNvSpPr/>
          <p:nvPr/>
        </p:nvSpPr>
        <p:spPr bwMode="auto">
          <a:xfrm>
            <a:off x="4794050" y="8953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2" name="Oval 11"/>
          <p:cNvSpPr/>
          <p:nvPr/>
        </p:nvSpPr>
        <p:spPr bwMode="auto">
          <a:xfrm>
            <a:off x="5632250" y="23431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3" name="Oval 12"/>
          <p:cNvSpPr/>
          <p:nvPr/>
        </p:nvSpPr>
        <p:spPr bwMode="auto">
          <a:xfrm>
            <a:off x="4794050" y="23431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14" name="Straight Arrow Connector 13"/>
          <p:cNvCxnSpPr>
            <a:cxnSpLocks/>
            <a:stCxn id="9" idx="0"/>
            <a:endCxn id="10" idx="3"/>
          </p:cNvCxnSpPr>
          <p:nvPr/>
        </p:nvCxnSpPr>
        <p:spPr bwMode="auto">
          <a:xfrm flipV="1">
            <a:off x="4184450" y="1301704"/>
            <a:ext cx="676555" cy="1041448"/>
          </a:xfrm>
          <a:prstGeom prst="straightConnector1">
            <a:avLst/>
          </a:prstGeom>
          <a:noFill/>
          <a:ln w="9525" cap="flat" cmpd="sng" algn="ctr">
            <a:noFill/>
            <a:prstDash val="solid"/>
            <a:round/>
            <a:headEnd type="none" w="med" len="med"/>
            <a:tailEnd type="arrow"/>
          </a:ln>
          <a:effectLst/>
        </p:spPr>
      </p:cxnSp>
      <p:cxnSp>
        <p:nvCxnSpPr>
          <p:cNvPr id="15" name="Straight Arrow Connector 14"/>
          <p:cNvCxnSpPr>
            <a:cxnSpLocks/>
            <a:stCxn id="13" idx="0"/>
            <a:endCxn id="10" idx="4"/>
          </p:cNvCxnSpPr>
          <p:nvPr/>
        </p:nvCxnSpPr>
        <p:spPr bwMode="auto">
          <a:xfrm flipV="1">
            <a:off x="5022650" y="1371423"/>
            <a:ext cx="0" cy="971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16" name="Straight Arrow Connector 15"/>
          <p:cNvCxnSpPr>
            <a:cxnSpLocks/>
            <a:stCxn id="12" idx="0"/>
            <a:endCxn id="10" idx="4"/>
          </p:cNvCxnSpPr>
          <p:nvPr/>
        </p:nvCxnSpPr>
        <p:spPr bwMode="auto">
          <a:xfrm flipH="1" flipV="1">
            <a:off x="5022650" y="1371423"/>
            <a:ext cx="838200" cy="971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18" name="Straight Arrow Connector 17"/>
          <p:cNvCxnSpPr>
            <a:cxnSpLocks/>
            <a:stCxn id="9" idx="7"/>
            <a:endCxn id="10" idx="4"/>
          </p:cNvCxnSpPr>
          <p:nvPr/>
        </p:nvCxnSpPr>
        <p:spPr bwMode="auto">
          <a:xfrm flipV="1">
            <a:off x="4346095" y="1371423"/>
            <a:ext cx="676555" cy="104144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20" name="Oval 19"/>
          <p:cNvSpPr/>
          <p:nvPr/>
        </p:nvSpPr>
        <p:spPr bwMode="auto">
          <a:xfrm>
            <a:off x="4565450" y="4552952"/>
            <a:ext cx="381000" cy="4760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1" name="Oval 20"/>
          <p:cNvSpPr/>
          <p:nvPr/>
        </p:nvSpPr>
        <p:spPr bwMode="auto">
          <a:xfrm>
            <a:off x="258425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3" name="Oval 22"/>
          <p:cNvSpPr/>
          <p:nvPr/>
        </p:nvSpPr>
        <p:spPr bwMode="auto">
          <a:xfrm>
            <a:off x="639425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4" name="Oval 23"/>
          <p:cNvSpPr/>
          <p:nvPr/>
        </p:nvSpPr>
        <p:spPr bwMode="auto">
          <a:xfrm>
            <a:off x="509885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5" name="Oval 24"/>
          <p:cNvSpPr/>
          <p:nvPr/>
        </p:nvSpPr>
        <p:spPr bwMode="auto">
          <a:xfrm>
            <a:off x="372725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26" name="Straight Arrow Connector 25"/>
          <p:cNvCxnSpPr>
            <a:cxnSpLocks/>
            <a:stCxn id="21" idx="0"/>
          </p:cNvCxnSpPr>
          <p:nvPr/>
        </p:nvCxnSpPr>
        <p:spPr bwMode="auto">
          <a:xfrm flipV="1">
            <a:off x="2812850" y="3049356"/>
            <a:ext cx="2494197" cy="1122596"/>
          </a:xfrm>
          <a:prstGeom prst="straightConnector1">
            <a:avLst/>
          </a:prstGeom>
          <a:noFill/>
          <a:ln w="9525" cap="flat" cmpd="sng" algn="ctr">
            <a:noFill/>
            <a:prstDash val="solid"/>
            <a:round/>
            <a:headEnd type="none" w="med" len="med"/>
            <a:tailEnd type="arrow"/>
          </a:ln>
          <a:effectLst/>
        </p:spPr>
      </p:cxnSp>
      <p:cxnSp>
        <p:nvCxnSpPr>
          <p:cNvPr id="27" name="Straight Arrow Connector 26"/>
          <p:cNvCxnSpPr>
            <a:cxnSpLocks/>
            <a:stCxn id="25" idx="0"/>
            <a:endCxn id="9" idx="4"/>
          </p:cNvCxnSpPr>
          <p:nvPr/>
        </p:nvCxnSpPr>
        <p:spPr bwMode="auto">
          <a:xfrm flipV="1">
            <a:off x="3955850" y="2819223"/>
            <a:ext cx="2286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28" name="Straight Arrow Connector 27"/>
          <p:cNvCxnSpPr>
            <a:cxnSpLocks/>
            <a:stCxn id="24" idx="0"/>
            <a:endCxn id="8" idx="1"/>
          </p:cNvCxnSpPr>
          <p:nvPr/>
        </p:nvCxnSpPr>
        <p:spPr bwMode="auto">
          <a:xfrm flipH="1" flipV="1">
            <a:off x="4240246" y="2793871"/>
            <a:ext cx="1087204" cy="1378081"/>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29" name="Straight Arrow Connector 28"/>
          <p:cNvCxnSpPr>
            <a:cxnSpLocks/>
            <a:stCxn id="23" idx="0"/>
            <a:endCxn id="9" idx="4"/>
          </p:cNvCxnSpPr>
          <p:nvPr/>
        </p:nvCxnSpPr>
        <p:spPr bwMode="auto">
          <a:xfrm flipH="1" flipV="1">
            <a:off x="4184450" y="2819223"/>
            <a:ext cx="24384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30" name="Straight Arrow Connector 29"/>
          <p:cNvCxnSpPr>
            <a:cxnSpLocks/>
            <a:stCxn id="21" idx="7"/>
            <a:endCxn id="9" idx="4"/>
          </p:cNvCxnSpPr>
          <p:nvPr/>
        </p:nvCxnSpPr>
        <p:spPr bwMode="auto">
          <a:xfrm flipV="1">
            <a:off x="2974495" y="2819223"/>
            <a:ext cx="1209955" cy="142244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34" name="Oval 33"/>
          <p:cNvSpPr/>
          <p:nvPr/>
        </p:nvSpPr>
        <p:spPr bwMode="auto">
          <a:xfrm>
            <a:off x="730865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46" name="Straight Arrow Connector 45"/>
          <p:cNvCxnSpPr>
            <a:cxnSpLocks/>
            <a:stCxn id="34" idx="0"/>
            <a:endCxn id="9" idx="4"/>
          </p:cNvCxnSpPr>
          <p:nvPr/>
        </p:nvCxnSpPr>
        <p:spPr bwMode="auto">
          <a:xfrm flipH="1" flipV="1">
            <a:off x="4184450" y="2819223"/>
            <a:ext cx="33528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49" name="Straight Arrow Connector 48"/>
          <p:cNvCxnSpPr>
            <a:cxnSpLocks/>
            <a:stCxn id="21" idx="7"/>
            <a:endCxn id="13" idx="4"/>
          </p:cNvCxnSpPr>
          <p:nvPr/>
        </p:nvCxnSpPr>
        <p:spPr bwMode="auto">
          <a:xfrm flipV="1">
            <a:off x="2974495" y="2819223"/>
            <a:ext cx="2048155" cy="142244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52" name="Straight Arrow Connector 51"/>
          <p:cNvCxnSpPr>
            <a:cxnSpLocks/>
            <a:endCxn id="12" idx="4"/>
          </p:cNvCxnSpPr>
          <p:nvPr/>
        </p:nvCxnSpPr>
        <p:spPr bwMode="auto">
          <a:xfrm flipV="1">
            <a:off x="2985655" y="2819223"/>
            <a:ext cx="2875195" cy="1408526"/>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54" name="Straight Arrow Connector 53"/>
          <p:cNvCxnSpPr>
            <a:cxnSpLocks/>
            <a:stCxn id="34" idx="0"/>
            <a:endCxn id="12" idx="4"/>
          </p:cNvCxnSpPr>
          <p:nvPr/>
        </p:nvCxnSpPr>
        <p:spPr bwMode="auto">
          <a:xfrm flipH="1" flipV="1">
            <a:off x="5860850" y="2819223"/>
            <a:ext cx="16764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56" name="Straight Arrow Connector 55"/>
          <p:cNvCxnSpPr>
            <a:cxnSpLocks/>
            <a:stCxn id="34" idx="0"/>
            <a:endCxn id="13" idx="4"/>
          </p:cNvCxnSpPr>
          <p:nvPr/>
        </p:nvCxnSpPr>
        <p:spPr bwMode="auto">
          <a:xfrm flipH="1" flipV="1">
            <a:off x="5022650" y="2819223"/>
            <a:ext cx="25146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0" name="Straight Arrow Connector 59"/>
          <p:cNvCxnSpPr>
            <a:cxnSpLocks/>
            <a:stCxn id="23" idx="0"/>
          </p:cNvCxnSpPr>
          <p:nvPr/>
        </p:nvCxnSpPr>
        <p:spPr bwMode="auto">
          <a:xfrm flipH="1" flipV="1">
            <a:off x="5098850" y="2800352"/>
            <a:ext cx="1524000" cy="137160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2" name="Straight Arrow Connector 61"/>
          <p:cNvCxnSpPr>
            <a:cxnSpLocks/>
            <a:stCxn id="23" idx="0"/>
            <a:endCxn id="12" idx="4"/>
          </p:cNvCxnSpPr>
          <p:nvPr/>
        </p:nvCxnSpPr>
        <p:spPr bwMode="auto">
          <a:xfrm flipH="1" flipV="1">
            <a:off x="5860850" y="2819223"/>
            <a:ext cx="7620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6" name="Straight Arrow Connector 65"/>
          <p:cNvCxnSpPr>
            <a:cxnSpLocks/>
            <a:stCxn id="24" idx="0"/>
          </p:cNvCxnSpPr>
          <p:nvPr/>
        </p:nvCxnSpPr>
        <p:spPr bwMode="auto">
          <a:xfrm flipH="1" flipV="1">
            <a:off x="5022650" y="2800352"/>
            <a:ext cx="304800" cy="137160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9" name="Straight Arrow Connector 68"/>
          <p:cNvCxnSpPr>
            <a:cxnSpLocks/>
            <a:stCxn id="24" idx="0"/>
          </p:cNvCxnSpPr>
          <p:nvPr/>
        </p:nvCxnSpPr>
        <p:spPr bwMode="auto">
          <a:xfrm flipV="1">
            <a:off x="5327450" y="2820756"/>
            <a:ext cx="553805" cy="1351196"/>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71" name="Straight Arrow Connector 70"/>
          <p:cNvCxnSpPr>
            <a:cxnSpLocks/>
            <a:stCxn id="25" idx="0"/>
            <a:endCxn id="13" idx="4"/>
          </p:cNvCxnSpPr>
          <p:nvPr/>
        </p:nvCxnSpPr>
        <p:spPr bwMode="auto">
          <a:xfrm flipV="1">
            <a:off x="3955850" y="2819223"/>
            <a:ext cx="10668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74" name="Straight Arrow Connector 73"/>
          <p:cNvCxnSpPr>
            <a:cxnSpLocks/>
            <a:endCxn id="12" idx="4"/>
          </p:cNvCxnSpPr>
          <p:nvPr/>
        </p:nvCxnSpPr>
        <p:spPr bwMode="auto">
          <a:xfrm flipV="1">
            <a:off x="3993950" y="2819223"/>
            <a:ext cx="1866900" cy="135273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76" name="TextBox 75"/>
          <p:cNvSpPr txBox="1"/>
          <p:nvPr/>
        </p:nvSpPr>
        <p:spPr>
          <a:xfrm>
            <a:off x="3651050" y="1428751"/>
            <a:ext cx="457200" cy="600164"/>
          </a:xfrm>
          <a:prstGeom prst="rect">
            <a:avLst/>
          </a:prstGeom>
          <a:noFill/>
        </p:spPr>
        <p:txBody>
          <a:bodyPr wrap="square" rtlCol="0">
            <a:spAutoFit/>
          </a:bodyPr>
          <a:lstStyle/>
          <a:p>
            <a:r>
              <a:rPr lang="en-US" sz="3300" dirty="0">
                <a:solidFill>
                  <a:srgbClr val="590A0E"/>
                </a:solidFill>
                <a:latin typeface="Times New Roman" panose="02020603050405020304" pitchFamily="18" charset="0"/>
                <a:cs typeface="Times New Roman" panose="02020603050405020304" pitchFamily="18" charset="0"/>
              </a:rPr>
              <a:t>U</a:t>
            </a:r>
          </a:p>
        </p:txBody>
      </p:sp>
      <p:sp>
        <p:nvSpPr>
          <p:cNvPr id="77" name="TextBox 76"/>
          <p:cNvSpPr txBox="1"/>
          <p:nvPr/>
        </p:nvSpPr>
        <p:spPr>
          <a:xfrm>
            <a:off x="2660450" y="3105151"/>
            <a:ext cx="457200" cy="600164"/>
          </a:xfrm>
          <a:prstGeom prst="rect">
            <a:avLst/>
          </a:prstGeom>
          <a:noFill/>
        </p:spPr>
        <p:txBody>
          <a:bodyPr wrap="square" rtlCol="0">
            <a:spAutoFit/>
          </a:bodyPr>
          <a:lstStyle/>
          <a:p>
            <a:r>
              <a:rPr lang="en-US" sz="3300" dirty="0">
                <a:solidFill>
                  <a:srgbClr val="590A0E"/>
                </a:solidFill>
                <a:latin typeface="Times New Roman" panose="02020603050405020304" pitchFamily="18" charset="0"/>
                <a:cs typeface="Times New Roman" panose="02020603050405020304" pitchFamily="18" charset="0"/>
              </a:rPr>
              <a:t>W</a:t>
            </a:r>
          </a:p>
        </p:txBody>
      </p:sp>
      <p:sp>
        <p:nvSpPr>
          <p:cNvPr id="83" name="TextBox 82"/>
          <p:cNvSpPr txBox="1"/>
          <p:nvPr/>
        </p:nvSpPr>
        <p:spPr>
          <a:xfrm>
            <a:off x="6469028" y="4185405"/>
            <a:ext cx="425116" cy="461665"/>
          </a:xfrm>
          <a:prstGeom prst="rect">
            <a:avLst/>
          </a:prstGeom>
          <a:noFill/>
        </p:spPr>
        <p:txBody>
          <a:bodyPr wrap="none" rtlCol="0">
            <a:spAutoFit/>
          </a:bodyPr>
          <a:lstStyle/>
          <a:p>
            <a:r>
              <a:rPr lang="en-US" sz="2400" dirty="0" err="1"/>
              <a:t>x</a:t>
            </a:r>
            <a:r>
              <a:rPr lang="en-US" sz="2400" baseline="-25000" dirty="0" err="1"/>
              <a:t>n</a:t>
            </a:r>
            <a:endParaRPr lang="en-US" sz="2400" baseline="-25000" dirty="0"/>
          </a:p>
        </p:txBody>
      </p:sp>
      <p:sp>
        <p:nvSpPr>
          <p:cNvPr id="84" name="TextBox 83"/>
          <p:cNvSpPr txBox="1"/>
          <p:nvPr/>
        </p:nvSpPr>
        <p:spPr>
          <a:xfrm>
            <a:off x="2654480" y="4185405"/>
            <a:ext cx="457200" cy="461665"/>
          </a:xfrm>
          <a:prstGeom prst="rect">
            <a:avLst/>
          </a:prstGeom>
          <a:noFill/>
        </p:spPr>
        <p:txBody>
          <a:bodyPr wrap="square" rtlCol="0">
            <a:spAutoFit/>
          </a:bodyPr>
          <a:lstStyle/>
          <a:p>
            <a:r>
              <a:rPr lang="en-US" sz="2400" dirty="0"/>
              <a:t>x</a:t>
            </a:r>
            <a:r>
              <a:rPr lang="en-US" sz="2400" baseline="-25000" dirty="0"/>
              <a:t>1</a:t>
            </a:r>
          </a:p>
        </p:txBody>
      </p:sp>
      <p:pic>
        <p:nvPicPr>
          <p:cNvPr id="86" name="Picture 85" descr="hidd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506" y="2240699"/>
            <a:ext cx="2899944" cy="706204"/>
          </a:xfrm>
          <a:prstGeom prst="rect">
            <a:avLst/>
          </a:prstGeom>
        </p:spPr>
      </p:pic>
      <p:sp>
        <p:nvSpPr>
          <p:cNvPr id="63" name="TextBox 62">
            <a:extLst>
              <a:ext uri="{FF2B5EF4-FFF2-40B4-BE49-F238E27FC236}">
                <a16:creationId xmlns:a16="http://schemas.microsoft.com/office/drawing/2014/main" id="{47A73503-3270-5047-A324-18EC3AE71939}"/>
              </a:ext>
            </a:extLst>
          </p:cNvPr>
          <p:cNvSpPr txBox="1"/>
          <p:nvPr/>
        </p:nvSpPr>
        <p:spPr>
          <a:xfrm>
            <a:off x="7346749" y="4171951"/>
            <a:ext cx="494046" cy="461665"/>
          </a:xfrm>
          <a:prstGeom prst="rect">
            <a:avLst/>
          </a:prstGeom>
          <a:noFill/>
        </p:spPr>
        <p:txBody>
          <a:bodyPr wrap="none" rtlCol="0">
            <a:spAutoFit/>
          </a:bodyPr>
          <a:lstStyle/>
          <a:p>
            <a:r>
              <a:rPr lang="en-US" sz="2400" dirty="0"/>
              <a:t>+1</a:t>
            </a:r>
          </a:p>
        </p:txBody>
      </p:sp>
      <p:sp>
        <p:nvSpPr>
          <p:cNvPr id="64" name="Rectangle 63">
            <a:extLst>
              <a:ext uri="{FF2B5EF4-FFF2-40B4-BE49-F238E27FC236}">
                <a16:creationId xmlns:a16="http://schemas.microsoft.com/office/drawing/2014/main" id="{082D8F22-BF7C-1B4E-9A2E-5F4EA2BCF327}"/>
              </a:ext>
            </a:extLst>
          </p:cNvPr>
          <p:cNvSpPr/>
          <p:nvPr/>
        </p:nvSpPr>
        <p:spPr>
          <a:xfrm>
            <a:off x="7470192" y="854432"/>
            <a:ext cx="2310652" cy="523220"/>
          </a:xfrm>
          <a:prstGeom prst="rect">
            <a:avLst/>
          </a:prstGeom>
        </p:spPr>
        <p:txBody>
          <a:bodyPr wrap="square">
            <a:spAutoFit/>
          </a:bodyPr>
          <a:lstStyle/>
          <a:p>
            <a:r>
              <a:rPr lang="en-US" sz="2800" dirty="0">
                <a:solidFill>
                  <a:schemeClr val="tx2"/>
                </a:solidFill>
              </a:rPr>
              <a:t>y is a scalar</a:t>
            </a:r>
          </a:p>
        </p:txBody>
      </p:sp>
      <p:sp>
        <p:nvSpPr>
          <p:cNvPr id="65" name="TextBox 64">
            <a:extLst>
              <a:ext uri="{FF2B5EF4-FFF2-40B4-BE49-F238E27FC236}">
                <a16:creationId xmlns:a16="http://schemas.microsoft.com/office/drawing/2014/main" id="{6A740206-0031-F941-9894-7BD986F58450}"/>
              </a:ext>
            </a:extLst>
          </p:cNvPr>
          <p:cNvSpPr txBox="1"/>
          <p:nvPr/>
        </p:nvSpPr>
        <p:spPr>
          <a:xfrm>
            <a:off x="6885569" y="3074649"/>
            <a:ext cx="457200" cy="600164"/>
          </a:xfrm>
          <a:prstGeom prst="rect">
            <a:avLst/>
          </a:prstGeom>
          <a:noFill/>
        </p:spPr>
        <p:txBody>
          <a:bodyPr wrap="square" rtlCol="0">
            <a:spAutoFit/>
          </a:bodyPr>
          <a:lstStyle/>
          <a:p>
            <a:r>
              <a:rPr lang="en-US" sz="3300" dirty="0">
                <a:solidFill>
                  <a:srgbClr val="590A0E"/>
                </a:solidFill>
                <a:latin typeface="Times New Roman" panose="02020603050405020304" pitchFamily="18" charset="0"/>
                <a:cs typeface="Times New Roman" panose="02020603050405020304" pitchFamily="18" charset="0"/>
              </a:rPr>
              <a:t>b</a:t>
            </a:r>
          </a:p>
        </p:txBody>
      </p:sp>
      <p:sp>
        <p:nvSpPr>
          <p:cNvPr id="67" name="Rectangle 66">
            <a:extLst>
              <a:ext uri="{FF2B5EF4-FFF2-40B4-BE49-F238E27FC236}">
                <a16:creationId xmlns:a16="http://schemas.microsoft.com/office/drawing/2014/main" id="{031E7A01-E260-2C41-B25E-63B79CAA2642}"/>
              </a:ext>
            </a:extLst>
          </p:cNvPr>
          <p:cNvSpPr/>
          <p:nvPr/>
        </p:nvSpPr>
        <p:spPr>
          <a:xfrm>
            <a:off x="228600" y="2313739"/>
            <a:ext cx="2310652" cy="1415772"/>
          </a:xfrm>
          <a:prstGeom prst="rect">
            <a:avLst/>
          </a:prstGeom>
        </p:spPr>
        <p:txBody>
          <a:bodyPr wrap="square">
            <a:spAutoFit/>
          </a:bodyPr>
          <a:lstStyle/>
          <a:p>
            <a:r>
              <a:rPr lang="en-US" sz="2800" dirty="0">
                <a:solidFill>
                  <a:schemeClr val="tx2"/>
                </a:solidFill>
              </a:rPr>
              <a:t>hidden units</a:t>
            </a:r>
          </a:p>
          <a:p>
            <a:r>
              <a:rPr lang="en-US" sz="3000" dirty="0">
                <a:solidFill>
                  <a:schemeClr val="tx2"/>
                </a:solidFill>
              </a:rPr>
              <a:t>(</a:t>
            </a:r>
            <a:r>
              <a:rPr lang="en-US" sz="3000" dirty="0" err="1"/>
              <a:t>σ</a:t>
            </a:r>
            <a:r>
              <a:rPr lang="en-US" sz="3000" dirty="0"/>
              <a:t> node)</a:t>
            </a:r>
            <a:endParaRPr lang="en-US" sz="3000" dirty="0">
              <a:solidFill>
                <a:schemeClr val="tx2"/>
              </a:solidFill>
            </a:endParaRPr>
          </a:p>
          <a:p>
            <a:endParaRPr lang="en-US" sz="2800" dirty="0">
              <a:solidFill>
                <a:schemeClr val="tx2"/>
              </a:solidFill>
            </a:endParaRPr>
          </a:p>
        </p:txBody>
      </p:sp>
      <p:sp>
        <p:nvSpPr>
          <p:cNvPr id="68" name="Rectangle 67">
            <a:extLst>
              <a:ext uri="{FF2B5EF4-FFF2-40B4-BE49-F238E27FC236}">
                <a16:creationId xmlns:a16="http://schemas.microsoft.com/office/drawing/2014/main" id="{051FF81C-65CD-2B4F-9F91-12D9F01F2E24}"/>
              </a:ext>
            </a:extLst>
          </p:cNvPr>
          <p:cNvSpPr/>
          <p:nvPr/>
        </p:nvSpPr>
        <p:spPr>
          <a:xfrm>
            <a:off x="229559" y="3871202"/>
            <a:ext cx="2310652" cy="954107"/>
          </a:xfrm>
          <a:prstGeom prst="rect">
            <a:avLst/>
          </a:prstGeom>
        </p:spPr>
        <p:txBody>
          <a:bodyPr wrap="square">
            <a:spAutoFit/>
          </a:bodyPr>
          <a:lstStyle/>
          <a:p>
            <a:r>
              <a:rPr lang="en-US" sz="2800" dirty="0">
                <a:solidFill>
                  <a:schemeClr val="tx2"/>
                </a:solidFill>
              </a:rPr>
              <a:t>Input layer</a:t>
            </a:r>
          </a:p>
          <a:p>
            <a:r>
              <a:rPr lang="en-US" sz="2800" dirty="0">
                <a:solidFill>
                  <a:schemeClr val="tx2"/>
                </a:solidFill>
              </a:rPr>
              <a:t>(vector)</a:t>
            </a:r>
          </a:p>
        </p:txBody>
      </p:sp>
      <p:sp>
        <p:nvSpPr>
          <p:cNvPr id="70" name="TextBox 69">
            <a:extLst>
              <a:ext uri="{FF2B5EF4-FFF2-40B4-BE49-F238E27FC236}">
                <a16:creationId xmlns:a16="http://schemas.microsoft.com/office/drawing/2014/main" id="{F8E38296-91BA-464D-AF54-680F455128CB}"/>
              </a:ext>
            </a:extLst>
          </p:cNvPr>
          <p:cNvSpPr txBox="1"/>
          <p:nvPr/>
        </p:nvSpPr>
        <p:spPr>
          <a:xfrm>
            <a:off x="359163" y="977138"/>
            <a:ext cx="2071739" cy="953466"/>
          </a:xfrm>
          <a:prstGeom prst="rect">
            <a:avLst/>
          </a:prstGeom>
          <a:noFill/>
        </p:spPr>
        <p:txBody>
          <a:bodyPr wrap="square" rtlCol="0">
            <a:spAutoFit/>
          </a:bodyPr>
          <a:lstStyle/>
          <a:p>
            <a:r>
              <a:rPr lang="en-US" sz="2798" dirty="0">
                <a:solidFill>
                  <a:schemeClr val="tx2"/>
                </a:solidFill>
              </a:rPr>
              <a:t>Output layer</a:t>
            </a:r>
          </a:p>
          <a:p>
            <a:r>
              <a:rPr lang="en-US" sz="2798" dirty="0">
                <a:solidFill>
                  <a:schemeClr val="tx2"/>
                </a:solidFill>
              </a:rPr>
              <a:t>(</a:t>
            </a:r>
            <a:r>
              <a:rPr lang="en-US" sz="2798" dirty="0" err="1"/>
              <a:t>σ</a:t>
            </a:r>
            <a:r>
              <a:rPr lang="en-US" sz="2798" dirty="0"/>
              <a:t> node)</a:t>
            </a:r>
            <a:endParaRPr lang="en-US" sz="2798" dirty="0">
              <a:solidFill>
                <a:schemeClr val="tx2"/>
              </a:solidFill>
            </a:endParaRPr>
          </a:p>
        </p:txBody>
      </p:sp>
      <p:sp>
        <p:nvSpPr>
          <p:cNvPr id="45" name="TextBox 44">
            <a:extLst>
              <a:ext uri="{FF2B5EF4-FFF2-40B4-BE49-F238E27FC236}">
                <a16:creationId xmlns:a16="http://schemas.microsoft.com/office/drawing/2014/main" id="{63A85ED4-29F5-D149-A092-A3FF69EDF5CE}"/>
              </a:ext>
            </a:extLst>
          </p:cNvPr>
          <p:cNvSpPr txBox="1"/>
          <p:nvPr/>
        </p:nvSpPr>
        <p:spPr>
          <a:xfrm>
            <a:off x="7842051" y="2946903"/>
            <a:ext cx="954107" cy="404085"/>
          </a:xfrm>
          <a:prstGeom prst="rect">
            <a:avLst/>
          </a:prstGeom>
          <a:noFill/>
        </p:spPr>
        <p:txBody>
          <a:bodyPr wrap="none" rtlCol="0">
            <a:spAutoFit/>
          </a:bodyPr>
          <a:lstStyle/>
          <a:p>
            <a:r>
              <a:rPr lang="en-US" sz="1013" dirty="0"/>
              <a:t>Could be </a:t>
            </a:r>
            <a:r>
              <a:rPr lang="en-US" sz="1013" dirty="0" err="1"/>
              <a:t>ReLU</a:t>
            </a:r>
            <a:endParaRPr lang="en-US" sz="1013" dirty="0"/>
          </a:p>
          <a:p>
            <a:r>
              <a:rPr lang="en-US" sz="1013" dirty="0"/>
              <a:t>Or tanh</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0D1777B-5A7F-3243-B4A3-B85E235379FD}"/>
                  </a:ext>
                </a:extLst>
              </p:cNvPr>
              <p:cNvSpPr txBox="1"/>
              <p:nvPr/>
            </p:nvSpPr>
            <p:spPr>
              <a:xfrm>
                <a:off x="5913850" y="1313851"/>
                <a:ext cx="1246303"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3000">
                          <a:latin typeface="Cambria Math" panose="02040503050406030204" pitchFamily="18" charset="0"/>
                        </a:rPr>
                        <m:t>z</m:t>
                      </m:r>
                      <m:r>
                        <a:rPr lang="en-US" sz="3000" i="1">
                          <a:latin typeface="Cambria Math" panose="02040503050406030204" pitchFamily="18" charset="0"/>
                        </a:rPr>
                        <m:t>=</m:t>
                      </m:r>
                      <m:r>
                        <a:rPr lang="en-US" sz="3000" i="1">
                          <a:latin typeface="Cambria Math" panose="02040503050406030204" pitchFamily="18" charset="0"/>
                        </a:rPr>
                        <m:t>𝑈h</m:t>
                      </m:r>
                    </m:oMath>
                  </m:oMathPara>
                </a14:m>
                <a:endParaRPr lang="en-US" sz="3000" dirty="0"/>
              </a:p>
            </p:txBody>
          </p:sp>
        </mc:Choice>
        <mc:Fallback xmlns="">
          <p:sp>
            <p:nvSpPr>
              <p:cNvPr id="4" name="TextBox 3">
                <a:extLst>
                  <a:ext uri="{FF2B5EF4-FFF2-40B4-BE49-F238E27FC236}">
                    <a16:creationId xmlns:a16="http://schemas.microsoft.com/office/drawing/2014/main" id="{A0D1777B-5A7F-3243-B4A3-B85E235379FD}"/>
                  </a:ext>
                </a:extLst>
              </p:cNvPr>
              <p:cNvSpPr txBox="1">
                <a:spLocks noRot="1" noChangeAspect="1" noMove="1" noResize="1" noEditPoints="1" noAdjustHandles="1" noChangeArrowheads="1" noChangeShapeType="1" noTextEdit="1"/>
              </p:cNvSpPr>
              <p:nvPr/>
            </p:nvSpPr>
            <p:spPr>
              <a:xfrm>
                <a:off x="5913850" y="1313851"/>
                <a:ext cx="1246303" cy="461665"/>
              </a:xfrm>
              <a:prstGeom prst="rect">
                <a:avLst/>
              </a:prstGeom>
              <a:blipFill>
                <a:blip r:embed="rId4"/>
                <a:stretch>
                  <a:fillRect l="-3030" r="-7071"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1809887-372D-A64D-9F2C-D6BA56E98C55}"/>
                  </a:ext>
                </a:extLst>
              </p:cNvPr>
              <p:cNvSpPr txBox="1"/>
              <p:nvPr/>
            </p:nvSpPr>
            <p:spPr>
              <a:xfrm>
                <a:off x="5906755" y="885680"/>
                <a:ext cx="1555619"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000" i="1">
                          <a:latin typeface="Cambria Math" panose="02040503050406030204" pitchFamily="18" charset="0"/>
                        </a:rPr>
                        <m:t>𝑦</m:t>
                      </m:r>
                      <m:r>
                        <a:rPr lang="en-US" sz="3000" i="1">
                          <a:latin typeface="Cambria Math" panose="02040503050406030204" pitchFamily="18" charset="0"/>
                        </a:rPr>
                        <m:t>=</m:t>
                      </m:r>
                      <m:r>
                        <a:rPr lang="en-US" sz="3000" i="1">
                          <a:latin typeface="Cambria Math" panose="02040503050406030204" pitchFamily="18" charset="0"/>
                          <a:ea typeface="Cambria Math" panose="02040503050406030204" pitchFamily="18" charset="0"/>
                        </a:rPr>
                        <m:t>𝜎</m:t>
                      </m:r>
                      <m:r>
                        <a:rPr lang="en-US" sz="3000" i="1">
                          <a:latin typeface="Cambria Math" panose="02040503050406030204" pitchFamily="18" charset="0"/>
                          <a:ea typeface="Cambria Math" panose="02040503050406030204" pitchFamily="18" charset="0"/>
                        </a:rPr>
                        <m:t>(</m:t>
                      </m:r>
                      <m:r>
                        <a:rPr lang="en-US" sz="3000" i="1">
                          <a:latin typeface="Cambria Math" panose="02040503050406030204" pitchFamily="18" charset="0"/>
                          <a:ea typeface="Cambria Math" panose="02040503050406030204" pitchFamily="18" charset="0"/>
                        </a:rPr>
                        <m:t>𝑧</m:t>
                      </m:r>
                      <m:r>
                        <a:rPr lang="en-US" sz="3000" i="1">
                          <a:latin typeface="Cambria Math" panose="02040503050406030204" pitchFamily="18" charset="0"/>
                          <a:ea typeface="Cambria Math" panose="02040503050406030204" pitchFamily="18" charset="0"/>
                        </a:rPr>
                        <m:t>)</m:t>
                      </m:r>
                    </m:oMath>
                  </m:oMathPara>
                </a14:m>
                <a:endParaRPr lang="en-US" sz="3000" dirty="0"/>
              </a:p>
            </p:txBody>
          </p:sp>
        </mc:Choice>
        <mc:Fallback xmlns="">
          <p:sp>
            <p:nvSpPr>
              <p:cNvPr id="50" name="TextBox 49">
                <a:extLst>
                  <a:ext uri="{FF2B5EF4-FFF2-40B4-BE49-F238E27FC236}">
                    <a16:creationId xmlns:a16="http://schemas.microsoft.com/office/drawing/2014/main" id="{A1809887-372D-A64D-9F2C-D6BA56E98C55}"/>
                  </a:ext>
                </a:extLst>
              </p:cNvPr>
              <p:cNvSpPr txBox="1">
                <a:spLocks noRot="1" noChangeAspect="1" noMove="1" noResize="1" noEditPoints="1" noAdjustHandles="1" noChangeArrowheads="1" noChangeShapeType="1" noTextEdit="1"/>
              </p:cNvSpPr>
              <p:nvPr/>
            </p:nvSpPr>
            <p:spPr>
              <a:xfrm>
                <a:off x="5906755" y="885680"/>
                <a:ext cx="1555619" cy="461665"/>
              </a:xfrm>
              <a:prstGeom prst="rect">
                <a:avLst/>
              </a:prstGeom>
              <a:blipFill>
                <a:blip r:embed="rId5"/>
                <a:stretch>
                  <a:fillRect l="-5691" r="-8130" b="-34211"/>
                </a:stretch>
              </a:blipFill>
            </p:spPr>
            <p:txBody>
              <a:bodyPr/>
              <a:lstStyle/>
              <a:p>
                <a:r>
                  <a:rPr lang="en-US">
                    <a:noFill/>
                  </a:rPr>
                  <a:t> </a:t>
                </a:r>
              </a:p>
            </p:txBody>
          </p:sp>
        </mc:Fallback>
      </mc:AlternateContent>
    </p:spTree>
    <p:extLst>
      <p:ext uri="{BB962C8B-B14F-4D97-AF65-F5344CB8AC3E}">
        <p14:creationId xmlns:p14="http://schemas.microsoft.com/office/powerpoint/2010/main" val="11289618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135"/>
            <a:ext cx="7886700" cy="800100"/>
          </a:xfrm>
        </p:spPr>
        <p:txBody>
          <a:bodyPr/>
          <a:lstStyle/>
          <a:p>
            <a:r>
              <a:rPr lang="en-US" b="0" dirty="0"/>
              <a:t>Two-Layer Network with scalar output</a:t>
            </a:r>
          </a:p>
        </p:txBody>
      </p:sp>
      <p:sp>
        <p:nvSpPr>
          <p:cNvPr id="8" name="Oval 7"/>
          <p:cNvSpPr/>
          <p:nvPr/>
        </p:nvSpPr>
        <p:spPr bwMode="auto">
          <a:xfrm>
            <a:off x="4184450" y="2724152"/>
            <a:ext cx="381000" cy="4760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9" name="Oval 8"/>
          <p:cNvSpPr/>
          <p:nvPr/>
        </p:nvSpPr>
        <p:spPr bwMode="auto">
          <a:xfrm>
            <a:off x="3955850" y="23431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dirty="0">
              <a:solidFill>
                <a:srgbClr val="009900"/>
              </a:solidFill>
              <a:latin typeface="Tahoma" charset="0"/>
            </a:endParaRPr>
          </a:p>
        </p:txBody>
      </p:sp>
      <p:sp>
        <p:nvSpPr>
          <p:cNvPr id="10" name="Oval 9"/>
          <p:cNvSpPr/>
          <p:nvPr/>
        </p:nvSpPr>
        <p:spPr bwMode="auto">
          <a:xfrm>
            <a:off x="4794050" y="8953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2" name="Oval 11"/>
          <p:cNvSpPr/>
          <p:nvPr/>
        </p:nvSpPr>
        <p:spPr bwMode="auto">
          <a:xfrm>
            <a:off x="5632250" y="23431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3" name="Oval 12"/>
          <p:cNvSpPr/>
          <p:nvPr/>
        </p:nvSpPr>
        <p:spPr bwMode="auto">
          <a:xfrm>
            <a:off x="4794050" y="23431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dirty="0">
              <a:solidFill>
                <a:srgbClr val="009900"/>
              </a:solidFill>
              <a:latin typeface="Tahoma" charset="0"/>
            </a:endParaRPr>
          </a:p>
        </p:txBody>
      </p:sp>
      <p:cxnSp>
        <p:nvCxnSpPr>
          <p:cNvPr id="14" name="Straight Arrow Connector 13"/>
          <p:cNvCxnSpPr>
            <a:cxnSpLocks/>
            <a:stCxn id="9" idx="0"/>
            <a:endCxn id="10" idx="3"/>
          </p:cNvCxnSpPr>
          <p:nvPr/>
        </p:nvCxnSpPr>
        <p:spPr bwMode="auto">
          <a:xfrm flipV="1">
            <a:off x="4184450" y="1301704"/>
            <a:ext cx="676555" cy="1041448"/>
          </a:xfrm>
          <a:prstGeom prst="straightConnector1">
            <a:avLst/>
          </a:prstGeom>
          <a:noFill/>
          <a:ln w="9525" cap="flat" cmpd="sng" algn="ctr">
            <a:noFill/>
            <a:prstDash val="solid"/>
            <a:round/>
            <a:headEnd type="none" w="med" len="med"/>
            <a:tailEnd type="arrow"/>
          </a:ln>
          <a:effectLst/>
        </p:spPr>
      </p:cxnSp>
      <p:cxnSp>
        <p:nvCxnSpPr>
          <p:cNvPr id="15" name="Straight Arrow Connector 14"/>
          <p:cNvCxnSpPr>
            <a:cxnSpLocks/>
            <a:stCxn id="13" idx="0"/>
            <a:endCxn id="10" idx="4"/>
          </p:cNvCxnSpPr>
          <p:nvPr/>
        </p:nvCxnSpPr>
        <p:spPr bwMode="auto">
          <a:xfrm flipV="1">
            <a:off x="5022650" y="1371423"/>
            <a:ext cx="0" cy="971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16" name="Straight Arrow Connector 15"/>
          <p:cNvCxnSpPr>
            <a:cxnSpLocks/>
            <a:stCxn id="12" idx="0"/>
            <a:endCxn id="10" idx="4"/>
          </p:cNvCxnSpPr>
          <p:nvPr/>
        </p:nvCxnSpPr>
        <p:spPr bwMode="auto">
          <a:xfrm flipH="1" flipV="1">
            <a:off x="5022650" y="1371423"/>
            <a:ext cx="838200" cy="971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18" name="Straight Arrow Connector 17"/>
          <p:cNvCxnSpPr>
            <a:cxnSpLocks/>
            <a:stCxn id="9" idx="7"/>
            <a:endCxn id="10" idx="4"/>
          </p:cNvCxnSpPr>
          <p:nvPr/>
        </p:nvCxnSpPr>
        <p:spPr bwMode="auto">
          <a:xfrm flipV="1">
            <a:off x="4346095" y="1371423"/>
            <a:ext cx="676555" cy="104144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20" name="Oval 19"/>
          <p:cNvSpPr/>
          <p:nvPr/>
        </p:nvSpPr>
        <p:spPr bwMode="auto">
          <a:xfrm>
            <a:off x="4565450" y="4552952"/>
            <a:ext cx="381000" cy="4760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1" name="Oval 20"/>
          <p:cNvSpPr/>
          <p:nvPr/>
        </p:nvSpPr>
        <p:spPr bwMode="auto">
          <a:xfrm>
            <a:off x="258425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3" name="Oval 22"/>
          <p:cNvSpPr/>
          <p:nvPr/>
        </p:nvSpPr>
        <p:spPr bwMode="auto">
          <a:xfrm>
            <a:off x="639425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4" name="Oval 23"/>
          <p:cNvSpPr/>
          <p:nvPr/>
        </p:nvSpPr>
        <p:spPr bwMode="auto">
          <a:xfrm>
            <a:off x="509885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5" name="Oval 24"/>
          <p:cNvSpPr/>
          <p:nvPr/>
        </p:nvSpPr>
        <p:spPr bwMode="auto">
          <a:xfrm>
            <a:off x="372725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26" name="Straight Arrow Connector 25"/>
          <p:cNvCxnSpPr>
            <a:cxnSpLocks/>
            <a:stCxn id="21" idx="0"/>
          </p:cNvCxnSpPr>
          <p:nvPr/>
        </p:nvCxnSpPr>
        <p:spPr bwMode="auto">
          <a:xfrm flipV="1">
            <a:off x="2812850" y="3049356"/>
            <a:ext cx="2494197" cy="1122596"/>
          </a:xfrm>
          <a:prstGeom prst="straightConnector1">
            <a:avLst/>
          </a:prstGeom>
          <a:noFill/>
          <a:ln w="9525" cap="flat" cmpd="sng" algn="ctr">
            <a:noFill/>
            <a:prstDash val="solid"/>
            <a:round/>
            <a:headEnd type="none" w="med" len="med"/>
            <a:tailEnd type="arrow"/>
          </a:ln>
          <a:effectLst/>
        </p:spPr>
      </p:cxnSp>
      <p:cxnSp>
        <p:nvCxnSpPr>
          <p:cNvPr id="27" name="Straight Arrow Connector 26"/>
          <p:cNvCxnSpPr>
            <a:cxnSpLocks/>
            <a:stCxn id="25" idx="0"/>
            <a:endCxn id="9" idx="4"/>
          </p:cNvCxnSpPr>
          <p:nvPr/>
        </p:nvCxnSpPr>
        <p:spPr bwMode="auto">
          <a:xfrm flipV="1">
            <a:off x="3955850" y="2819223"/>
            <a:ext cx="2286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28" name="Straight Arrow Connector 27"/>
          <p:cNvCxnSpPr>
            <a:cxnSpLocks/>
            <a:stCxn id="24" idx="0"/>
            <a:endCxn id="8" idx="1"/>
          </p:cNvCxnSpPr>
          <p:nvPr/>
        </p:nvCxnSpPr>
        <p:spPr bwMode="auto">
          <a:xfrm flipH="1" flipV="1">
            <a:off x="4240246" y="2793871"/>
            <a:ext cx="1087204" cy="1378081"/>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29" name="Straight Arrow Connector 28"/>
          <p:cNvCxnSpPr>
            <a:cxnSpLocks/>
            <a:stCxn id="23" idx="0"/>
            <a:endCxn id="9" idx="4"/>
          </p:cNvCxnSpPr>
          <p:nvPr/>
        </p:nvCxnSpPr>
        <p:spPr bwMode="auto">
          <a:xfrm flipH="1" flipV="1">
            <a:off x="4184450" y="2819223"/>
            <a:ext cx="24384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30" name="Straight Arrow Connector 29"/>
          <p:cNvCxnSpPr>
            <a:cxnSpLocks/>
            <a:stCxn id="21" idx="7"/>
            <a:endCxn id="9" idx="4"/>
          </p:cNvCxnSpPr>
          <p:nvPr/>
        </p:nvCxnSpPr>
        <p:spPr bwMode="auto">
          <a:xfrm flipV="1">
            <a:off x="2974495" y="2819223"/>
            <a:ext cx="1209955" cy="142244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34" name="Oval 33"/>
          <p:cNvSpPr/>
          <p:nvPr/>
        </p:nvSpPr>
        <p:spPr bwMode="auto">
          <a:xfrm>
            <a:off x="730865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46" name="Straight Arrow Connector 45"/>
          <p:cNvCxnSpPr>
            <a:cxnSpLocks/>
            <a:stCxn id="34" idx="0"/>
            <a:endCxn id="9" idx="4"/>
          </p:cNvCxnSpPr>
          <p:nvPr/>
        </p:nvCxnSpPr>
        <p:spPr bwMode="auto">
          <a:xfrm flipH="1" flipV="1">
            <a:off x="4184450" y="2819223"/>
            <a:ext cx="33528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49" name="Straight Arrow Connector 48"/>
          <p:cNvCxnSpPr>
            <a:cxnSpLocks/>
            <a:stCxn id="21" idx="7"/>
            <a:endCxn id="13" idx="4"/>
          </p:cNvCxnSpPr>
          <p:nvPr/>
        </p:nvCxnSpPr>
        <p:spPr bwMode="auto">
          <a:xfrm flipV="1">
            <a:off x="2974495" y="2819223"/>
            <a:ext cx="2048155" cy="142244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52" name="Straight Arrow Connector 51"/>
          <p:cNvCxnSpPr>
            <a:cxnSpLocks/>
            <a:endCxn id="12" idx="4"/>
          </p:cNvCxnSpPr>
          <p:nvPr/>
        </p:nvCxnSpPr>
        <p:spPr bwMode="auto">
          <a:xfrm flipV="1">
            <a:off x="2985655" y="2819223"/>
            <a:ext cx="2875195" cy="1408526"/>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54" name="Straight Arrow Connector 53"/>
          <p:cNvCxnSpPr>
            <a:cxnSpLocks/>
            <a:stCxn id="34" idx="0"/>
            <a:endCxn id="12" idx="4"/>
          </p:cNvCxnSpPr>
          <p:nvPr/>
        </p:nvCxnSpPr>
        <p:spPr bwMode="auto">
          <a:xfrm flipH="1" flipV="1">
            <a:off x="5860850" y="2819223"/>
            <a:ext cx="16764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56" name="Straight Arrow Connector 55"/>
          <p:cNvCxnSpPr>
            <a:cxnSpLocks/>
            <a:stCxn id="34" idx="0"/>
            <a:endCxn id="13" idx="4"/>
          </p:cNvCxnSpPr>
          <p:nvPr/>
        </p:nvCxnSpPr>
        <p:spPr bwMode="auto">
          <a:xfrm flipH="1" flipV="1">
            <a:off x="5022650" y="2819223"/>
            <a:ext cx="25146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0" name="Straight Arrow Connector 59"/>
          <p:cNvCxnSpPr>
            <a:cxnSpLocks/>
            <a:stCxn id="23" idx="0"/>
          </p:cNvCxnSpPr>
          <p:nvPr/>
        </p:nvCxnSpPr>
        <p:spPr bwMode="auto">
          <a:xfrm flipH="1" flipV="1">
            <a:off x="5098850" y="2800352"/>
            <a:ext cx="1524000" cy="137160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2" name="Straight Arrow Connector 61"/>
          <p:cNvCxnSpPr>
            <a:cxnSpLocks/>
            <a:stCxn id="23" idx="0"/>
            <a:endCxn id="12" idx="4"/>
          </p:cNvCxnSpPr>
          <p:nvPr/>
        </p:nvCxnSpPr>
        <p:spPr bwMode="auto">
          <a:xfrm flipH="1" flipV="1">
            <a:off x="5860850" y="2819223"/>
            <a:ext cx="7620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6" name="Straight Arrow Connector 65"/>
          <p:cNvCxnSpPr>
            <a:cxnSpLocks/>
            <a:stCxn id="24" idx="0"/>
          </p:cNvCxnSpPr>
          <p:nvPr/>
        </p:nvCxnSpPr>
        <p:spPr bwMode="auto">
          <a:xfrm flipH="1" flipV="1">
            <a:off x="5022650" y="2800352"/>
            <a:ext cx="304800" cy="137160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9" name="Straight Arrow Connector 68"/>
          <p:cNvCxnSpPr>
            <a:cxnSpLocks/>
            <a:stCxn id="24" idx="0"/>
          </p:cNvCxnSpPr>
          <p:nvPr/>
        </p:nvCxnSpPr>
        <p:spPr bwMode="auto">
          <a:xfrm flipV="1">
            <a:off x="5327450" y="2820756"/>
            <a:ext cx="553805" cy="1351196"/>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71" name="Straight Arrow Connector 70"/>
          <p:cNvCxnSpPr>
            <a:cxnSpLocks/>
            <a:stCxn id="25" idx="0"/>
            <a:endCxn id="13" idx="4"/>
          </p:cNvCxnSpPr>
          <p:nvPr/>
        </p:nvCxnSpPr>
        <p:spPr bwMode="auto">
          <a:xfrm flipV="1">
            <a:off x="3955850" y="2819223"/>
            <a:ext cx="1066800" cy="1352729"/>
          </a:xfrm>
          <a:prstGeom prst="straightConnector1">
            <a:avLst/>
          </a:prstGeom>
          <a:ln w="79375">
            <a:solidFill>
              <a:srgbClr val="0000FF"/>
            </a:solidFill>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74" name="Straight Arrow Connector 73"/>
          <p:cNvCxnSpPr>
            <a:cxnSpLocks/>
            <a:endCxn id="12" idx="4"/>
          </p:cNvCxnSpPr>
          <p:nvPr/>
        </p:nvCxnSpPr>
        <p:spPr bwMode="auto">
          <a:xfrm flipV="1">
            <a:off x="3993950" y="2819223"/>
            <a:ext cx="1866900" cy="135273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76" name="TextBox 75"/>
          <p:cNvSpPr txBox="1"/>
          <p:nvPr/>
        </p:nvSpPr>
        <p:spPr>
          <a:xfrm>
            <a:off x="3651050" y="1428751"/>
            <a:ext cx="457200" cy="600164"/>
          </a:xfrm>
          <a:prstGeom prst="rect">
            <a:avLst/>
          </a:prstGeom>
          <a:noFill/>
        </p:spPr>
        <p:txBody>
          <a:bodyPr wrap="square" rtlCol="0">
            <a:spAutoFit/>
          </a:bodyPr>
          <a:lstStyle/>
          <a:p>
            <a:r>
              <a:rPr lang="en-US" sz="3300" dirty="0">
                <a:solidFill>
                  <a:srgbClr val="590A0E"/>
                </a:solidFill>
                <a:latin typeface="Times New Roman" panose="02020603050405020304" pitchFamily="18" charset="0"/>
                <a:cs typeface="Times New Roman" panose="02020603050405020304" pitchFamily="18" charset="0"/>
              </a:rPr>
              <a:t>U</a:t>
            </a:r>
          </a:p>
        </p:txBody>
      </p:sp>
      <p:sp>
        <p:nvSpPr>
          <p:cNvPr id="77" name="TextBox 76"/>
          <p:cNvSpPr txBox="1"/>
          <p:nvPr/>
        </p:nvSpPr>
        <p:spPr>
          <a:xfrm>
            <a:off x="2341605" y="3074649"/>
            <a:ext cx="457200" cy="600164"/>
          </a:xfrm>
          <a:prstGeom prst="rect">
            <a:avLst/>
          </a:prstGeom>
          <a:noFill/>
        </p:spPr>
        <p:txBody>
          <a:bodyPr wrap="square" rtlCol="0">
            <a:spAutoFit/>
          </a:bodyPr>
          <a:lstStyle/>
          <a:p>
            <a:r>
              <a:rPr lang="en-US" sz="3300" dirty="0">
                <a:solidFill>
                  <a:srgbClr val="590A0E"/>
                </a:solidFill>
                <a:latin typeface="Times New Roman" panose="02020603050405020304" pitchFamily="18" charset="0"/>
                <a:cs typeface="Times New Roman" panose="02020603050405020304" pitchFamily="18" charset="0"/>
              </a:rPr>
              <a:t>W</a:t>
            </a:r>
          </a:p>
        </p:txBody>
      </p:sp>
      <p:sp>
        <p:nvSpPr>
          <p:cNvPr id="83" name="TextBox 82"/>
          <p:cNvSpPr txBox="1"/>
          <p:nvPr/>
        </p:nvSpPr>
        <p:spPr>
          <a:xfrm>
            <a:off x="6469028" y="4185405"/>
            <a:ext cx="425116" cy="461665"/>
          </a:xfrm>
          <a:prstGeom prst="rect">
            <a:avLst/>
          </a:prstGeom>
          <a:noFill/>
        </p:spPr>
        <p:txBody>
          <a:bodyPr wrap="none" rtlCol="0">
            <a:spAutoFit/>
          </a:bodyPr>
          <a:lstStyle/>
          <a:p>
            <a:r>
              <a:rPr lang="en-US" sz="2400" dirty="0" err="1"/>
              <a:t>x</a:t>
            </a:r>
            <a:r>
              <a:rPr lang="en-US" sz="2400" baseline="-25000" dirty="0" err="1"/>
              <a:t>n</a:t>
            </a:r>
            <a:endParaRPr lang="en-US" sz="2400" baseline="-25000" dirty="0"/>
          </a:p>
        </p:txBody>
      </p:sp>
      <p:sp>
        <p:nvSpPr>
          <p:cNvPr id="84" name="TextBox 83"/>
          <p:cNvSpPr txBox="1"/>
          <p:nvPr/>
        </p:nvSpPr>
        <p:spPr>
          <a:xfrm>
            <a:off x="2654480" y="4185405"/>
            <a:ext cx="457200" cy="461665"/>
          </a:xfrm>
          <a:prstGeom prst="rect">
            <a:avLst/>
          </a:prstGeom>
          <a:noFill/>
        </p:spPr>
        <p:txBody>
          <a:bodyPr wrap="square" rtlCol="0">
            <a:spAutoFit/>
          </a:bodyPr>
          <a:lstStyle/>
          <a:p>
            <a:r>
              <a:rPr lang="en-US" sz="2400" dirty="0"/>
              <a:t>x</a:t>
            </a:r>
            <a:r>
              <a:rPr lang="en-US" sz="2400" baseline="-25000" dirty="0"/>
              <a:t>1</a:t>
            </a:r>
          </a:p>
        </p:txBody>
      </p:sp>
      <p:pic>
        <p:nvPicPr>
          <p:cNvPr id="86" name="Picture 85" descr="hidd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506" y="2240699"/>
            <a:ext cx="2899944" cy="706204"/>
          </a:xfrm>
          <a:prstGeom prst="rect">
            <a:avLst/>
          </a:prstGeom>
        </p:spPr>
      </p:pic>
      <p:sp>
        <p:nvSpPr>
          <p:cNvPr id="63" name="TextBox 62">
            <a:extLst>
              <a:ext uri="{FF2B5EF4-FFF2-40B4-BE49-F238E27FC236}">
                <a16:creationId xmlns:a16="http://schemas.microsoft.com/office/drawing/2014/main" id="{47A73503-3270-5047-A324-18EC3AE71939}"/>
              </a:ext>
            </a:extLst>
          </p:cNvPr>
          <p:cNvSpPr txBox="1"/>
          <p:nvPr/>
        </p:nvSpPr>
        <p:spPr>
          <a:xfrm>
            <a:off x="7346749" y="4171951"/>
            <a:ext cx="494046" cy="461665"/>
          </a:xfrm>
          <a:prstGeom prst="rect">
            <a:avLst/>
          </a:prstGeom>
          <a:noFill/>
        </p:spPr>
        <p:txBody>
          <a:bodyPr wrap="none" rtlCol="0">
            <a:spAutoFit/>
          </a:bodyPr>
          <a:lstStyle/>
          <a:p>
            <a:r>
              <a:rPr lang="en-US" sz="2400" dirty="0"/>
              <a:t>+1</a:t>
            </a:r>
          </a:p>
        </p:txBody>
      </p:sp>
      <p:sp>
        <p:nvSpPr>
          <p:cNvPr id="65" name="TextBox 64">
            <a:extLst>
              <a:ext uri="{FF2B5EF4-FFF2-40B4-BE49-F238E27FC236}">
                <a16:creationId xmlns:a16="http://schemas.microsoft.com/office/drawing/2014/main" id="{6A740206-0031-F941-9894-7BD986F58450}"/>
              </a:ext>
            </a:extLst>
          </p:cNvPr>
          <p:cNvSpPr txBox="1"/>
          <p:nvPr/>
        </p:nvSpPr>
        <p:spPr>
          <a:xfrm>
            <a:off x="6885569" y="3074649"/>
            <a:ext cx="457200" cy="600164"/>
          </a:xfrm>
          <a:prstGeom prst="rect">
            <a:avLst/>
          </a:prstGeom>
          <a:noFill/>
        </p:spPr>
        <p:txBody>
          <a:bodyPr wrap="square" rtlCol="0">
            <a:spAutoFit/>
          </a:bodyPr>
          <a:lstStyle/>
          <a:p>
            <a:r>
              <a:rPr lang="en-US" sz="3300" dirty="0">
                <a:solidFill>
                  <a:srgbClr val="590A0E"/>
                </a:solidFill>
                <a:latin typeface="Times New Roman" panose="02020603050405020304" pitchFamily="18" charset="0"/>
                <a:cs typeface="Times New Roman" panose="02020603050405020304" pitchFamily="18" charset="0"/>
              </a:rPr>
              <a:t>b</a:t>
            </a:r>
          </a:p>
        </p:txBody>
      </p:sp>
      <p:sp>
        <p:nvSpPr>
          <p:cNvPr id="67" name="Rectangle 66">
            <a:extLst>
              <a:ext uri="{FF2B5EF4-FFF2-40B4-BE49-F238E27FC236}">
                <a16:creationId xmlns:a16="http://schemas.microsoft.com/office/drawing/2014/main" id="{031E7A01-E260-2C41-B25E-63B79CAA2642}"/>
              </a:ext>
            </a:extLst>
          </p:cNvPr>
          <p:cNvSpPr/>
          <p:nvPr/>
        </p:nvSpPr>
        <p:spPr>
          <a:xfrm>
            <a:off x="228600" y="2313739"/>
            <a:ext cx="2310652" cy="1415772"/>
          </a:xfrm>
          <a:prstGeom prst="rect">
            <a:avLst/>
          </a:prstGeom>
        </p:spPr>
        <p:txBody>
          <a:bodyPr wrap="square">
            <a:spAutoFit/>
          </a:bodyPr>
          <a:lstStyle/>
          <a:p>
            <a:r>
              <a:rPr lang="en-US" sz="2800" dirty="0">
                <a:solidFill>
                  <a:schemeClr val="tx2"/>
                </a:solidFill>
              </a:rPr>
              <a:t>hidden units</a:t>
            </a:r>
          </a:p>
          <a:p>
            <a:r>
              <a:rPr lang="en-US" sz="3000" dirty="0">
                <a:solidFill>
                  <a:schemeClr val="tx2"/>
                </a:solidFill>
              </a:rPr>
              <a:t>(</a:t>
            </a:r>
            <a:r>
              <a:rPr lang="en-US" sz="3000" dirty="0" err="1"/>
              <a:t>σ</a:t>
            </a:r>
            <a:r>
              <a:rPr lang="en-US" sz="3000" dirty="0"/>
              <a:t> node)</a:t>
            </a:r>
            <a:endParaRPr lang="en-US" sz="3000" dirty="0">
              <a:solidFill>
                <a:schemeClr val="tx2"/>
              </a:solidFill>
            </a:endParaRPr>
          </a:p>
          <a:p>
            <a:endParaRPr lang="en-US" sz="2800" dirty="0">
              <a:solidFill>
                <a:schemeClr val="tx2"/>
              </a:solidFill>
            </a:endParaRPr>
          </a:p>
        </p:txBody>
      </p:sp>
      <p:sp>
        <p:nvSpPr>
          <p:cNvPr id="68" name="Rectangle 67">
            <a:extLst>
              <a:ext uri="{FF2B5EF4-FFF2-40B4-BE49-F238E27FC236}">
                <a16:creationId xmlns:a16="http://schemas.microsoft.com/office/drawing/2014/main" id="{051FF81C-65CD-2B4F-9F91-12D9F01F2E24}"/>
              </a:ext>
            </a:extLst>
          </p:cNvPr>
          <p:cNvSpPr/>
          <p:nvPr/>
        </p:nvSpPr>
        <p:spPr>
          <a:xfrm>
            <a:off x="229559" y="3871202"/>
            <a:ext cx="2310652" cy="954107"/>
          </a:xfrm>
          <a:prstGeom prst="rect">
            <a:avLst/>
          </a:prstGeom>
        </p:spPr>
        <p:txBody>
          <a:bodyPr wrap="square">
            <a:spAutoFit/>
          </a:bodyPr>
          <a:lstStyle/>
          <a:p>
            <a:r>
              <a:rPr lang="en-US" sz="2800" dirty="0">
                <a:solidFill>
                  <a:schemeClr val="tx2"/>
                </a:solidFill>
              </a:rPr>
              <a:t>Input layer</a:t>
            </a:r>
          </a:p>
          <a:p>
            <a:r>
              <a:rPr lang="en-US" sz="2800" dirty="0">
                <a:solidFill>
                  <a:schemeClr val="tx2"/>
                </a:solidFill>
              </a:rPr>
              <a:t>(vector)</a:t>
            </a:r>
          </a:p>
        </p:txBody>
      </p:sp>
      <p:sp>
        <p:nvSpPr>
          <p:cNvPr id="70" name="TextBox 69">
            <a:extLst>
              <a:ext uri="{FF2B5EF4-FFF2-40B4-BE49-F238E27FC236}">
                <a16:creationId xmlns:a16="http://schemas.microsoft.com/office/drawing/2014/main" id="{F8E38296-91BA-464D-AF54-680F455128CB}"/>
              </a:ext>
            </a:extLst>
          </p:cNvPr>
          <p:cNvSpPr txBox="1"/>
          <p:nvPr/>
        </p:nvSpPr>
        <p:spPr>
          <a:xfrm>
            <a:off x="359163" y="977138"/>
            <a:ext cx="2071739" cy="953466"/>
          </a:xfrm>
          <a:prstGeom prst="rect">
            <a:avLst/>
          </a:prstGeom>
          <a:noFill/>
        </p:spPr>
        <p:txBody>
          <a:bodyPr wrap="square" rtlCol="0">
            <a:spAutoFit/>
          </a:bodyPr>
          <a:lstStyle/>
          <a:p>
            <a:r>
              <a:rPr lang="en-US" sz="2798" dirty="0">
                <a:solidFill>
                  <a:schemeClr val="tx2"/>
                </a:solidFill>
              </a:rPr>
              <a:t>Output layer</a:t>
            </a:r>
          </a:p>
          <a:p>
            <a:r>
              <a:rPr lang="en-US" sz="2798" dirty="0">
                <a:solidFill>
                  <a:schemeClr val="tx2"/>
                </a:solidFill>
              </a:rPr>
              <a:t>(</a:t>
            </a:r>
            <a:r>
              <a:rPr lang="en-US" sz="2798" dirty="0" err="1"/>
              <a:t>σ</a:t>
            </a:r>
            <a:r>
              <a:rPr lang="en-US" sz="2798" dirty="0"/>
              <a:t> node)</a:t>
            </a:r>
            <a:endParaRPr lang="en-US" sz="2798" dirty="0">
              <a:solidFill>
                <a:schemeClr val="tx2"/>
              </a:solidFill>
            </a:endParaRPr>
          </a:p>
        </p:txBody>
      </p:sp>
      <p:sp>
        <p:nvSpPr>
          <p:cNvPr id="4" name="TextBox 3">
            <a:extLst>
              <a:ext uri="{FF2B5EF4-FFF2-40B4-BE49-F238E27FC236}">
                <a16:creationId xmlns:a16="http://schemas.microsoft.com/office/drawing/2014/main" id="{FB78A803-C112-CB46-944B-D5375F2FE36B}"/>
              </a:ext>
            </a:extLst>
          </p:cNvPr>
          <p:cNvSpPr txBox="1"/>
          <p:nvPr/>
        </p:nvSpPr>
        <p:spPr>
          <a:xfrm>
            <a:off x="3846289" y="4194801"/>
            <a:ext cx="269626"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i</a:t>
            </a:r>
            <a:endParaRPr lang="en-US" sz="2400" dirty="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390D40ED-5754-7B4A-A8E4-B99F668D0C6D}"/>
              </a:ext>
            </a:extLst>
          </p:cNvPr>
          <p:cNvSpPr txBox="1"/>
          <p:nvPr/>
        </p:nvSpPr>
        <p:spPr>
          <a:xfrm>
            <a:off x="4905649" y="2283970"/>
            <a:ext cx="269626"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j</a:t>
            </a:r>
          </a:p>
        </p:txBody>
      </p:sp>
      <p:sp>
        <p:nvSpPr>
          <p:cNvPr id="48" name="TextBox 47">
            <a:extLst>
              <a:ext uri="{FF2B5EF4-FFF2-40B4-BE49-F238E27FC236}">
                <a16:creationId xmlns:a16="http://schemas.microsoft.com/office/drawing/2014/main" id="{8C21EBDD-052C-CA44-9DC8-E6D15B3C7109}"/>
              </a:ext>
            </a:extLst>
          </p:cNvPr>
          <p:cNvSpPr txBox="1"/>
          <p:nvPr/>
        </p:nvSpPr>
        <p:spPr>
          <a:xfrm>
            <a:off x="2898295" y="2442584"/>
            <a:ext cx="1001759" cy="600164"/>
          </a:xfrm>
          <a:prstGeom prst="rect">
            <a:avLst/>
          </a:prstGeom>
          <a:noFill/>
        </p:spPr>
        <p:txBody>
          <a:bodyPr wrap="square" rtlCol="0">
            <a:spAutoFit/>
          </a:bodyPr>
          <a:lstStyle/>
          <a:p>
            <a:r>
              <a:rPr lang="en-US" sz="3300" dirty="0" err="1">
                <a:solidFill>
                  <a:srgbClr val="0000FF"/>
                </a:solidFill>
                <a:latin typeface="Times New Roman" panose="02020603050405020304" pitchFamily="18" charset="0"/>
                <a:cs typeface="Times New Roman" panose="02020603050405020304" pitchFamily="18" charset="0"/>
              </a:rPr>
              <a:t>W</a:t>
            </a:r>
            <a:r>
              <a:rPr lang="en-US" sz="4500" baseline="-25000" dirty="0" err="1">
                <a:solidFill>
                  <a:srgbClr val="0000FF"/>
                </a:solidFill>
                <a:latin typeface="Times New Roman" panose="02020603050405020304" pitchFamily="18" charset="0"/>
                <a:cs typeface="Times New Roman" panose="02020603050405020304" pitchFamily="18" charset="0"/>
              </a:rPr>
              <a:t>ji</a:t>
            </a:r>
            <a:endParaRPr lang="en-US" sz="3300" baseline="-25000" dirty="0">
              <a:solidFill>
                <a:srgbClr val="0000FF"/>
              </a:solidFill>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7A6BACCE-8A1B-994B-B47F-29630DC8F3D1}"/>
              </a:ext>
            </a:extLst>
          </p:cNvPr>
          <p:cNvCxnSpPr/>
          <p:nvPr/>
        </p:nvCxnSpPr>
        <p:spPr>
          <a:xfrm>
            <a:off x="3600451" y="2946902"/>
            <a:ext cx="812600" cy="596399"/>
          </a:xfrm>
          <a:prstGeom prst="straightConnector1">
            <a:avLst/>
          </a:prstGeom>
          <a:ln w="38100">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33A9D24B-5F26-0545-ACCC-9780B5DF3C5D}"/>
              </a:ext>
            </a:extLst>
          </p:cNvPr>
          <p:cNvSpPr/>
          <p:nvPr/>
        </p:nvSpPr>
        <p:spPr>
          <a:xfrm>
            <a:off x="7342475" y="3132587"/>
            <a:ext cx="2310652" cy="523220"/>
          </a:xfrm>
          <a:prstGeom prst="rect">
            <a:avLst/>
          </a:prstGeom>
        </p:spPr>
        <p:txBody>
          <a:bodyPr wrap="square">
            <a:spAutoFit/>
          </a:bodyPr>
          <a:lstStyle/>
          <a:p>
            <a:r>
              <a:rPr lang="en-US" sz="2800" dirty="0">
                <a:solidFill>
                  <a:schemeClr val="tx2"/>
                </a:solidFill>
              </a:rPr>
              <a:t>vector</a:t>
            </a:r>
          </a:p>
        </p:txBody>
      </p:sp>
      <p:sp>
        <p:nvSpPr>
          <p:cNvPr id="51" name="Rectangle 50">
            <a:extLst>
              <a:ext uri="{FF2B5EF4-FFF2-40B4-BE49-F238E27FC236}">
                <a16:creationId xmlns:a16="http://schemas.microsoft.com/office/drawing/2014/main" id="{F1DC957F-7EF1-524E-AAB7-58302FC06939}"/>
              </a:ext>
            </a:extLst>
          </p:cNvPr>
          <p:cNvSpPr/>
          <p:nvPr/>
        </p:nvSpPr>
        <p:spPr>
          <a:xfrm>
            <a:off x="7470192" y="854432"/>
            <a:ext cx="2310652" cy="523220"/>
          </a:xfrm>
          <a:prstGeom prst="rect">
            <a:avLst/>
          </a:prstGeom>
        </p:spPr>
        <p:txBody>
          <a:bodyPr wrap="square">
            <a:spAutoFit/>
          </a:bodyPr>
          <a:lstStyle/>
          <a:p>
            <a:r>
              <a:rPr lang="en-US" sz="2800" dirty="0">
                <a:solidFill>
                  <a:schemeClr val="tx2"/>
                </a:solidFill>
              </a:rPr>
              <a:t>y is a scalar</a:t>
            </a: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8B90A195-4711-6847-A1F0-43F79543E664}"/>
                  </a:ext>
                </a:extLst>
              </p:cNvPr>
              <p:cNvSpPr txBox="1"/>
              <p:nvPr/>
            </p:nvSpPr>
            <p:spPr>
              <a:xfrm>
                <a:off x="5913850" y="1313851"/>
                <a:ext cx="1246303"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3000">
                          <a:latin typeface="Cambria Math" panose="02040503050406030204" pitchFamily="18" charset="0"/>
                        </a:rPr>
                        <m:t>z</m:t>
                      </m:r>
                      <m:r>
                        <a:rPr lang="en-US" sz="3000" i="1">
                          <a:latin typeface="Cambria Math" panose="02040503050406030204" pitchFamily="18" charset="0"/>
                        </a:rPr>
                        <m:t>=</m:t>
                      </m:r>
                      <m:r>
                        <a:rPr lang="en-US" sz="3000" i="1">
                          <a:latin typeface="Cambria Math" panose="02040503050406030204" pitchFamily="18" charset="0"/>
                        </a:rPr>
                        <m:t>𝑈h</m:t>
                      </m:r>
                    </m:oMath>
                  </m:oMathPara>
                </a14:m>
                <a:endParaRPr lang="en-US" sz="3000" dirty="0"/>
              </a:p>
            </p:txBody>
          </p:sp>
        </mc:Choice>
        <mc:Fallback xmlns="">
          <p:sp>
            <p:nvSpPr>
              <p:cNvPr id="53" name="TextBox 52">
                <a:extLst>
                  <a:ext uri="{FF2B5EF4-FFF2-40B4-BE49-F238E27FC236}">
                    <a16:creationId xmlns:a16="http://schemas.microsoft.com/office/drawing/2014/main" id="{8B90A195-4711-6847-A1F0-43F79543E664}"/>
                  </a:ext>
                </a:extLst>
              </p:cNvPr>
              <p:cNvSpPr txBox="1">
                <a:spLocks noRot="1" noChangeAspect="1" noMove="1" noResize="1" noEditPoints="1" noAdjustHandles="1" noChangeArrowheads="1" noChangeShapeType="1" noTextEdit="1"/>
              </p:cNvSpPr>
              <p:nvPr/>
            </p:nvSpPr>
            <p:spPr>
              <a:xfrm>
                <a:off x="5913850" y="1313851"/>
                <a:ext cx="1246303" cy="461665"/>
              </a:xfrm>
              <a:prstGeom prst="rect">
                <a:avLst/>
              </a:prstGeom>
              <a:blipFill>
                <a:blip r:embed="rId4"/>
                <a:stretch>
                  <a:fillRect l="-3030" r="-7071"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29090BEB-C0C3-7B40-B981-48FF02071684}"/>
                  </a:ext>
                </a:extLst>
              </p:cNvPr>
              <p:cNvSpPr txBox="1"/>
              <p:nvPr/>
            </p:nvSpPr>
            <p:spPr>
              <a:xfrm>
                <a:off x="5906755" y="885680"/>
                <a:ext cx="1555619"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000" i="1">
                          <a:latin typeface="Cambria Math" panose="02040503050406030204" pitchFamily="18" charset="0"/>
                        </a:rPr>
                        <m:t>𝑦</m:t>
                      </m:r>
                      <m:r>
                        <a:rPr lang="en-US" sz="3000" i="1">
                          <a:latin typeface="Cambria Math" panose="02040503050406030204" pitchFamily="18" charset="0"/>
                        </a:rPr>
                        <m:t>=</m:t>
                      </m:r>
                      <m:r>
                        <a:rPr lang="en-US" sz="3000" i="1">
                          <a:latin typeface="Cambria Math" panose="02040503050406030204" pitchFamily="18" charset="0"/>
                          <a:ea typeface="Cambria Math" panose="02040503050406030204" pitchFamily="18" charset="0"/>
                        </a:rPr>
                        <m:t>𝜎</m:t>
                      </m:r>
                      <m:r>
                        <a:rPr lang="en-US" sz="3000" i="1">
                          <a:latin typeface="Cambria Math" panose="02040503050406030204" pitchFamily="18" charset="0"/>
                          <a:ea typeface="Cambria Math" panose="02040503050406030204" pitchFamily="18" charset="0"/>
                        </a:rPr>
                        <m:t>(</m:t>
                      </m:r>
                      <m:r>
                        <a:rPr lang="en-US" sz="3000" i="1">
                          <a:latin typeface="Cambria Math" panose="02040503050406030204" pitchFamily="18" charset="0"/>
                          <a:ea typeface="Cambria Math" panose="02040503050406030204" pitchFamily="18" charset="0"/>
                        </a:rPr>
                        <m:t>𝑧</m:t>
                      </m:r>
                      <m:r>
                        <a:rPr lang="en-US" sz="3000" i="1">
                          <a:latin typeface="Cambria Math" panose="02040503050406030204" pitchFamily="18" charset="0"/>
                          <a:ea typeface="Cambria Math" panose="02040503050406030204" pitchFamily="18" charset="0"/>
                        </a:rPr>
                        <m:t>)</m:t>
                      </m:r>
                    </m:oMath>
                  </m:oMathPara>
                </a14:m>
                <a:endParaRPr lang="en-US" sz="3000" dirty="0"/>
              </a:p>
            </p:txBody>
          </p:sp>
        </mc:Choice>
        <mc:Fallback xmlns="">
          <p:sp>
            <p:nvSpPr>
              <p:cNvPr id="55" name="TextBox 54">
                <a:extLst>
                  <a:ext uri="{FF2B5EF4-FFF2-40B4-BE49-F238E27FC236}">
                    <a16:creationId xmlns:a16="http://schemas.microsoft.com/office/drawing/2014/main" id="{29090BEB-C0C3-7B40-B981-48FF02071684}"/>
                  </a:ext>
                </a:extLst>
              </p:cNvPr>
              <p:cNvSpPr txBox="1">
                <a:spLocks noRot="1" noChangeAspect="1" noMove="1" noResize="1" noEditPoints="1" noAdjustHandles="1" noChangeArrowheads="1" noChangeShapeType="1" noTextEdit="1"/>
              </p:cNvSpPr>
              <p:nvPr/>
            </p:nvSpPr>
            <p:spPr>
              <a:xfrm>
                <a:off x="5906755" y="885680"/>
                <a:ext cx="1555619" cy="461665"/>
              </a:xfrm>
              <a:prstGeom prst="rect">
                <a:avLst/>
              </a:prstGeom>
              <a:blipFill>
                <a:blip r:embed="rId5"/>
                <a:stretch>
                  <a:fillRect l="-5691" r="-8130" b="-34211"/>
                </a:stretch>
              </a:blipFill>
            </p:spPr>
            <p:txBody>
              <a:bodyPr/>
              <a:lstStyle/>
              <a:p>
                <a:r>
                  <a:rPr lang="en-US">
                    <a:noFill/>
                  </a:rPr>
                  <a:t> </a:t>
                </a:r>
              </a:p>
            </p:txBody>
          </p:sp>
        </mc:Fallback>
      </mc:AlternateContent>
    </p:spTree>
    <p:extLst>
      <p:ext uri="{BB962C8B-B14F-4D97-AF65-F5344CB8AC3E}">
        <p14:creationId xmlns:p14="http://schemas.microsoft.com/office/powerpoint/2010/main" val="3206997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135"/>
            <a:ext cx="7886700" cy="800100"/>
          </a:xfrm>
        </p:spPr>
        <p:txBody>
          <a:bodyPr/>
          <a:lstStyle/>
          <a:p>
            <a:r>
              <a:rPr lang="en-US" b="0" dirty="0"/>
              <a:t>Two-Layer Network with scalar output</a:t>
            </a:r>
          </a:p>
        </p:txBody>
      </p:sp>
      <p:sp>
        <p:nvSpPr>
          <p:cNvPr id="8" name="Oval 7"/>
          <p:cNvSpPr/>
          <p:nvPr/>
        </p:nvSpPr>
        <p:spPr bwMode="auto">
          <a:xfrm>
            <a:off x="4184450" y="2724152"/>
            <a:ext cx="381000" cy="4760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9" name="Oval 8"/>
          <p:cNvSpPr/>
          <p:nvPr/>
        </p:nvSpPr>
        <p:spPr bwMode="auto">
          <a:xfrm>
            <a:off x="3955850" y="23431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dirty="0">
              <a:solidFill>
                <a:srgbClr val="009900"/>
              </a:solidFill>
              <a:latin typeface="Tahoma" charset="0"/>
            </a:endParaRPr>
          </a:p>
        </p:txBody>
      </p:sp>
      <p:sp>
        <p:nvSpPr>
          <p:cNvPr id="10" name="Oval 9"/>
          <p:cNvSpPr/>
          <p:nvPr/>
        </p:nvSpPr>
        <p:spPr bwMode="auto">
          <a:xfrm>
            <a:off x="4794050" y="8953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2" name="Oval 11"/>
          <p:cNvSpPr/>
          <p:nvPr/>
        </p:nvSpPr>
        <p:spPr bwMode="auto">
          <a:xfrm>
            <a:off x="5632250" y="23431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3" name="Oval 12"/>
          <p:cNvSpPr/>
          <p:nvPr/>
        </p:nvSpPr>
        <p:spPr bwMode="auto">
          <a:xfrm>
            <a:off x="4794050" y="23431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14" name="Straight Arrow Connector 13"/>
          <p:cNvCxnSpPr>
            <a:cxnSpLocks/>
            <a:stCxn id="9" idx="0"/>
            <a:endCxn id="10" idx="3"/>
          </p:cNvCxnSpPr>
          <p:nvPr/>
        </p:nvCxnSpPr>
        <p:spPr bwMode="auto">
          <a:xfrm flipV="1">
            <a:off x="4184450" y="1301704"/>
            <a:ext cx="676555" cy="1041448"/>
          </a:xfrm>
          <a:prstGeom prst="straightConnector1">
            <a:avLst/>
          </a:prstGeom>
          <a:noFill/>
          <a:ln w="9525" cap="flat" cmpd="sng" algn="ctr">
            <a:noFill/>
            <a:prstDash val="solid"/>
            <a:round/>
            <a:headEnd type="none" w="med" len="med"/>
            <a:tailEnd type="arrow"/>
          </a:ln>
          <a:effectLst/>
        </p:spPr>
      </p:cxnSp>
      <p:cxnSp>
        <p:nvCxnSpPr>
          <p:cNvPr id="15" name="Straight Arrow Connector 14"/>
          <p:cNvCxnSpPr>
            <a:cxnSpLocks/>
            <a:stCxn id="13" idx="0"/>
            <a:endCxn id="10" idx="4"/>
          </p:cNvCxnSpPr>
          <p:nvPr/>
        </p:nvCxnSpPr>
        <p:spPr bwMode="auto">
          <a:xfrm flipV="1">
            <a:off x="5022650" y="1371423"/>
            <a:ext cx="0" cy="971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16" name="Straight Arrow Connector 15"/>
          <p:cNvCxnSpPr>
            <a:cxnSpLocks/>
            <a:stCxn id="12" idx="0"/>
            <a:endCxn id="10" idx="4"/>
          </p:cNvCxnSpPr>
          <p:nvPr/>
        </p:nvCxnSpPr>
        <p:spPr bwMode="auto">
          <a:xfrm flipH="1" flipV="1">
            <a:off x="5022650" y="1371423"/>
            <a:ext cx="838200" cy="971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18" name="Straight Arrow Connector 17"/>
          <p:cNvCxnSpPr>
            <a:cxnSpLocks/>
            <a:stCxn id="9" idx="7"/>
            <a:endCxn id="10" idx="4"/>
          </p:cNvCxnSpPr>
          <p:nvPr/>
        </p:nvCxnSpPr>
        <p:spPr bwMode="auto">
          <a:xfrm flipV="1">
            <a:off x="4346095" y="1371423"/>
            <a:ext cx="676555" cy="104144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20" name="Oval 19"/>
          <p:cNvSpPr/>
          <p:nvPr/>
        </p:nvSpPr>
        <p:spPr bwMode="auto">
          <a:xfrm>
            <a:off x="4565450" y="4552952"/>
            <a:ext cx="381000" cy="4760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1" name="Oval 20"/>
          <p:cNvSpPr/>
          <p:nvPr/>
        </p:nvSpPr>
        <p:spPr bwMode="auto">
          <a:xfrm>
            <a:off x="258425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3" name="Oval 22"/>
          <p:cNvSpPr/>
          <p:nvPr/>
        </p:nvSpPr>
        <p:spPr bwMode="auto">
          <a:xfrm>
            <a:off x="639425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4" name="Oval 23"/>
          <p:cNvSpPr/>
          <p:nvPr/>
        </p:nvSpPr>
        <p:spPr bwMode="auto">
          <a:xfrm>
            <a:off x="509885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5" name="Oval 24"/>
          <p:cNvSpPr/>
          <p:nvPr/>
        </p:nvSpPr>
        <p:spPr bwMode="auto">
          <a:xfrm>
            <a:off x="372725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26" name="Straight Arrow Connector 25"/>
          <p:cNvCxnSpPr>
            <a:cxnSpLocks/>
            <a:stCxn id="21" idx="0"/>
          </p:cNvCxnSpPr>
          <p:nvPr/>
        </p:nvCxnSpPr>
        <p:spPr bwMode="auto">
          <a:xfrm flipV="1">
            <a:off x="2812850" y="3049356"/>
            <a:ext cx="2494197" cy="1122596"/>
          </a:xfrm>
          <a:prstGeom prst="straightConnector1">
            <a:avLst/>
          </a:prstGeom>
          <a:noFill/>
          <a:ln w="9525" cap="flat" cmpd="sng" algn="ctr">
            <a:noFill/>
            <a:prstDash val="solid"/>
            <a:round/>
            <a:headEnd type="none" w="med" len="med"/>
            <a:tailEnd type="arrow"/>
          </a:ln>
          <a:effectLst/>
        </p:spPr>
      </p:cxnSp>
      <p:cxnSp>
        <p:nvCxnSpPr>
          <p:cNvPr id="27" name="Straight Arrow Connector 26"/>
          <p:cNvCxnSpPr>
            <a:cxnSpLocks/>
            <a:stCxn id="25" idx="0"/>
            <a:endCxn id="9" idx="4"/>
          </p:cNvCxnSpPr>
          <p:nvPr/>
        </p:nvCxnSpPr>
        <p:spPr bwMode="auto">
          <a:xfrm flipV="1">
            <a:off x="3955850" y="2819223"/>
            <a:ext cx="2286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28" name="Straight Arrow Connector 27"/>
          <p:cNvCxnSpPr>
            <a:cxnSpLocks/>
            <a:stCxn id="24" idx="0"/>
            <a:endCxn id="8" idx="1"/>
          </p:cNvCxnSpPr>
          <p:nvPr/>
        </p:nvCxnSpPr>
        <p:spPr bwMode="auto">
          <a:xfrm flipH="1" flipV="1">
            <a:off x="4240246" y="2793871"/>
            <a:ext cx="1087204" cy="1378081"/>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29" name="Straight Arrow Connector 28"/>
          <p:cNvCxnSpPr>
            <a:cxnSpLocks/>
            <a:stCxn id="23" idx="0"/>
            <a:endCxn id="9" idx="4"/>
          </p:cNvCxnSpPr>
          <p:nvPr/>
        </p:nvCxnSpPr>
        <p:spPr bwMode="auto">
          <a:xfrm flipH="1" flipV="1">
            <a:off x="4184450" y="2819223"/>
            <a:ext cx="24384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30" name="Straight Arrow Connector 29"/>
          <p:cNvCxnSpPr>
            <a:cxnSpLocks/>
            <a:stCxn id="21" idx="7"/>
            <a:endCxn id="9" idx="4"/>
          </p:cNvCxnSpPr>
          <p:nvPr/>
        </p:nvCxnSpPr>
        <p:spPr bwMode="auto">
          <a:xfrm flipV="1">
            <a:off x="2974495" y="2819223"/>
            <a:ext cx="1209955" cy="142244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34" name="Oval 33"/>
          <p:cNvSpPr/>
          <p:nvPr/>
        </p:nvSpPr>
        <p:spPr bwMode="auto">
          <a:xfrm>
            <a:off x="730865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46" name="Straight Arrow Connector 45"/>
          <p:cNvCxnSpPr>
            <a:cxnSpLocks/>
            <a:stCxn id="34" idx="0"/>
            <a:endCxn id="9" idx="4"/>
          </p:cNvCxnSpPr>
          <p:nvPr/>
        </p:nvCxnSpPr>
        <p:spPr bwMode="auto">
          <a:xfrm flipH="1" flipV="1">
            <a:off x="4184450" y="2819223"/>
            <a:ext cx="33528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49" name="Straight Arrow Connector 48"/>
          <p:cNvCxnSpPr>
            <a:cxnSpLocks/>
            <a:stCxn id="21" idx="7"/>
            <a:endCxn id="13" idx="4"/>
          </p:cNvCxnSpPr>
          <p:nvPr/>
        </p:nvCxnSpPr>
        <p:spPr bwMode="auto">
          <a:xfrm flipV="1">
            <a:off x="2974495" y="2819223"/>
            <a:ext cx="2048155" cy="142244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52" name="Straight Arrow Connector 51"/>
          <p:cNvCxnSpPr>
            <a:cxnSpLocks/>
            <a:endCxn id="12" idx="4"/>
          </p:cNvCxnSpPr>
          <p:nvPr/>
        </p:nvCxnSpPr>
        <p:spPr bwMode="auto">
          <a:xfrm flipV="1">
            <a:off x="2985655" y="2819223"/>
            <a:ext cx="2875195" cy="1408526"/>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54" name="Straight Arrow Connector 53"/>
          <p:cNvCxnSpPr>
            <a:cxnSpLocks/>
            <a:stCxn id="34" idx="0"/>
            <a:endCxn id="12" idx="4"/>
          </p:cNvCxnSpPr>
          <p:nvPr/>
        </p:nvCxnSpPr>
        <p:spPr bwMode="auto">
          <a:xfrm flipH="1" flipV="1">
            <a:off x="5860850" y="2819223"/>
            <a:ext cx="16764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56" name="Straight Arrow Connector 55"/>
          <p:cNvCxnSpPr>
            <a:cxnSpLocks/>
            <a:stCxn id="34" idx="0"/>
            <a:endCxn id="13" idx="4"/>
          </p:cNvCxnSpPr>
          <p:nvPr/>
        </p:nvCxnSpPr>
        <p:spPr bwMode="auto">
          <a:xfrm flipH="1" flipV="1">
            <a:off x="5022650" y="2819223"/>
            <a:ext cx="25146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0" name="Straight Arrow Connector 59"/>
          <p:cNvCxnSpPr>
            <a:cxnSpLocks/>
            <a:stCxn id="23" idx="0"/>
          </p:cNvCxnSpPr>
          <p:nvPr/>
        </p:nvCxnSpPr>
        <p:spPr bwMode="auto">
          <a:xfrm flipH="1" flipV="1">
            <a:off x="5098850" y="2800352"/>
            <a:ext cx="1524000" cy="137160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2" name="Straight Arrow Connector 61"/>
          <p:cNvCxnSpPr>
            <a:cxnSpLocks/>
            <a:stCxn id="23" idx="0"/>
            <a:endCxn id="12" idx="4"/>
          </p:cNvCxnSpPr>
          <p:nvPr/>
        </p:nvCxnSpPr>
        <p:spPr bwMode="auto">
          <a:xfrm flipH="1" flipV="1">
            <a:off x="5860850" y="2819223"/>
            <a:ext cx="7620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6" name="Straight Arrow Connector 65"/>
          <p:cNvCxnSpPr>
            <a:cxnSpLocks/>
            <a:stCxn id="24" idx="0"/>
          </p:cNvCxnSpPr>
          <p:nvPr/>
        </p:nvCxnSpPr>
        <p:spPr bwMode="auto">
          <a:xfrm flipH="1" flipV="1">
            <a:off x="5022650" y="2800352"/>
            <a:ext cx="304800" cy="137160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9" name="Straight Arrow Connector 68"/>
          <p:cNvCxnSpPr>
            <a:cxnSpLocks/>
            <a:stCxn id="24" idx="0"/>
          </p:cNvCxnSpPr>
          <p:nvPr/>
        </p:nvCxnSpPr>
        <p:spPr bwMode="auto">
          <a:xfrm flipV="1">
            <a:off x="5327450" y="2820756"/>
            <a:ext cx="553805" cy="1351196"/>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71" name="Straight Arrow Connector 70"/>
          <p:cNvCxnSpPr>
            <a:cxnSpLocks/>
            <a:stCxn id="25" idx="0"/>
            <a:endCxn id="13" idx="4"/>
          </p:cNvCxnSpPr>
          <p:nvPr/>
        </p:nvCxnSpPr>
        <p:spPr bwMode="auto">
          <a:xfrm flipV="1">
            <a:off x="3955850" y="2819223"/>
            <a:ext cx="10668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74" name="Straight Arrow Connector 73"/>
          <p:cNvCxnSpPr>
            <a:cxnSpLocks/>
            <a:endCxn id="12" idx="4"/>
          </p:cNvCxnSpPr>
          <p:nvPr/>
        </p:nvCxnSpPr>
        <p:spPr bwMode="auto">
          <a:xfrm flipV="1">
            <a:off x="3993950" y="2819223"/>
            <a:ext cx="1866900" cy="135273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76" name="TextBox 75"/>
          <p:cNvSpPr txBox="1"/>
          <p:nvPr/>
        </p:nvSpPr>
        <p:spPr>
          <a:xfrm>
            <a:off x="3651050" y="1428751"/>
            <a:ext cx="457200" cy="600164"/>
          </a:xfrm>
          <a:prstGeom prst="rect">
            <a:avLst/>
          </a:prstGeom>
          <a:noFill/>
        </p:spPr>
        <p:txBody>
          <a:bodyPr wrap="square" rtlCol="0">
            <a:spAutoFit/>
          </a:bodyPr>
          <a:lstStyle/>
          <a:p>
            <a:r>
              <a:rPr lang="en-US" sz="3300" dirty="0">
                <a:solidFill>
                  <a:srgbClr val="590A0E"/>
                </a:solidFill>
                <a:latin typeface="Times New Roman" panose="02020603050405020304" pitchFamily="18" charset="0"/>
                <a:cs typeface="Times New Roman" panose="02020603050405020304" pitchFamily="18" charset="0"/>
              </a:rPr>
              <a:t>U</a:t>
            </a:r>
          </a:p>
        </p:txBody>
      </p:sp>
      <p:sp>
        <p:nvSpPr>
          <p:cNvPr id="77" name="TextBox 76"/>
          <p:cNvSpPr txBox="1"/>
          <p:nvPr/>
        </p:nvSpPr>
        <p:spPr>
          <a:xfrm>
            <a:off x="2660450" y="3105151"/>
            <a:ext cx="457200" cy="600164"/>
          </a:xfrm>
          <a:prstGeom prst="rect">
            <a:avLst/>
          </a:prstGeom>
          <a:noFill/>
        </p:spPr>
        <p:txBody>
          <a:bodyPr wrap="square" rtlCol="0">
            <a:spAutoFit/>
          </a:bodyPr>
          <a:lstStyle/>
          <a:p>
            <a:r>
              <a:rPr lang="en-US" sz="3300" dirty="0">
                <a:solidFill>
                  <a:srgbClr val="590A0E"/>
                </a:solidFill>
                <a:latin typeface="Times New Roman" panose="02020603050405020304" pitchFamily="18" charset="0"/>
                <a:cs typeface="Times New Roman" panose="02020603050405020304" pitchFamily="18" charset="0"/>
              </a:rPr>
              <a:t>W</a:t>
            </a:r>
          </a:p>
        </p:txBody>
      </p:sp>
      <p:sp>
        <p:nvSpPr>
          <p:cNvPr id="83" name="TextBox 82"/>
          <p:cNvSpPr txBox="1"/>
          <p:nvPr/>
        </p:nvSpPr>
        <p:spPr>
          <a:xfrm>
            <a:off x="6469028" y="4185405"/>
            <a:ext cx="425116" cy="461665"/>
          </a:xfrm>
          <a:prstGeom prst="rect">
            <a:avLst/>
          </a:prstGeom>
          <a:noFill/>
        </p:spPr>
        <p:txBody>
          <a:bodyPr wrap="none" rtlCol="0">
            <a:spAutoFit/>
          </a:bodyPr>
          <a:lstStyle/>
          <a:p>
            <a:r>
              <a:rPr lang="en-US" sz="2400" dirty="0" err="1"/>
              <a:t>x</a:t>
            </a:r>
            <a:r>
              <a:rPr lang="en-US" sz="2400" baseline="-25000" dirty="0" err="1"/>
              <a:t>n</a:t>
            </a:r>
            <a:endParaRPr lang="en-US" sz="2400" baseline="-25000" dirty="0"/>
          </a:p>
        </p:txBody>
      </p:sp>
      <p:sp>
        <p:nvSpPr>
          <p:cNvPr id="84" name="TextBox 83"/>
          <p:cNvSpPr txBox="1"/>
          <p:nvPr/>
        </p:nvSpPr>
        <p:spPr>
          <a:xfrm>
            <a:off x="2654480" y="4185405"/>
            <a:ext cx="457200" cy="461665"/>
          </a:xfrm>
          <a:prstGeom prst="rect">
            <a:avLst/>
          </a:prstGeom>
          <a:noFill/>
        </p:spPr>
        <p:txBody>
          <a:bodyPr wrap="square" rtlCol="0">
            <a:spAutoFit/>
          </a:bodyPr>
          <a:lstStyle/>
          <a:p>
            <a:r>
              <a:rPr lang="en-US" sz="2400" dirty="0"/>
              <a:t>x</a:t>
            </a:r>
            <a:r>
              <a:rPr lang="en-US" sz="2400" baseline="-25000" dirty="0"/>
              <a:t>1</a:t>
            </a:r>
          </a:p>
        </p:txBody>
      </p:sp>
      <p:pic>
        <p:nvPicPr>
          <p:cNvPr id="86" name="Picture 85" descr="hidd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506" y="2240699"/>
            <a:ext cx="2899944" cy="706204"/>
          </a:xfrm>
          <a:prstGeom prst="rect">
            <a:avLst/>
          </a:prstGeom>
        </p:spPr>
      </p:pic>
      <p:sp>
        <p:nvSpPr>
          <p:cNvPr id="63" name="TextBox 62">
            <a:extLst>
              <a:ext uri="{FF2B5EF4-FFF2-40B4-BE49-F238E27FC236}">
                <a16:creationId xmlns:a16="http://schemas.microsoft.com/office/drawing/2014/main" id="{47A73503-3270-5047-A324-18EC3AE71939}"/>
              </a:ext>
            </a:extLst>
          </p:cNvPr>
          <p:cNvSpPr txBox="1"/>
          <p:nvPr/>
        </p:nvSpPr>
        <p:spPr>
          <a:xfrm>
            <a:off x="7346749" y="4171951"/>
            <a:ext cx="494046" cy="461665"/>
          </a:xfrm>
          <a:prstGeom prst="rect">
            <a:avLst/>
          </a:prstGeom>
          <a:noFill/>
        </p:spPr>
        <p:txBody>
          <a:bodyPr wrap="none" rtlCol="0">
            <a:spAutoFit/>
          </a:bodyPr>
          <a:lstStyle/>
          <a:p>
            <a:r>
              <a:rPr lang="en-US" sz="2400" dirty="0"/>
              <a:t>+1</a:t>
            </a:r>
          </a:p>
        </p:txBody>
      </p:sp>
      <p:sp>
        <p:nvSpPr>
          <p:cNvPr id="65" name="TextBox 64">
            <a:extLst>
              <a:ext uri="{FF2B5EF4-FFF2-40B4-BE49-F238E27FC236}">
                <a16:creationId xmlns:a16="http://schemas.microsoft.com/office/drawing/2014/main" id="{6A740206-0031-F941-9894-7BD986F58450}"/>
              </a:ext>
            </a:extLst>
          </p:cNvPr>
          <p:cNvSpPr txBox="1"/>
          <p:nvPr/>
        </p:nvSpPr>
        <p:spPr>
          <a:xfrm>
            <a:off x="6885569" y="3074649"/>
            <a:ext cx="457200" cy="600164"/>
          </a:xfrm>
          <a:prstGeom prst="rect">
            <a:avLst/>
          </a:prstGeom>
          <a:noFill/>
        </p:spPr>
        <p:txBody>
          <a:bodyPr wrap="square" rtlCol="0">
            <a:spAutoFit/>
          </a:bodyPr>
          <a:lstStyle/>
          <a:p>
            <a:r>
              <a:rPr lang="en-US" sz="3300" dirty="0">
                <a:solidFill>
                  <a:srgbClr val="590A0E"/>
                </a:solidFill>
                <a:latin typeface="Times New Roman" panose="02020603050405020304" pitchFamily="18" charset="0"/>
                <a:cs typeface="Times New Roman" panose="02020603050405020304" pitchFamily="18" charset="0"/>
              </a:rPr>
              <a:t>b</a:t>
            </a:r>
          </a:p>
        </p:txBody>
      </p:sp>
      <p:sp>
        <p:nvSpPr>
          <p:cNvPr id="67" name="Rectangle 66">
            <a:extLst>
              <a:ext uri="{FF2B5EF4-FFF2-40B4-BE49-F238E27FC236}">
                <a16:creationId xmlns:a16="http://schemas.microsoft.com/office/drawing/2014/main" id="{031E7A01-E260-2C41-B25E-63B79CAA2642}"/>
              </a:ext>
            </a:extLst>
          </p:cNvPr>
          <p:cNvSpPr/>
          <p:nvPr/>
        </p:nvSpPr>
        <p:spPr>
          <a:xfrm>
            <a:off x="228600" y="2313739"/>
            <a:ext cx="2310652" cy="1415772"/>
          </a:xfrm>
          <a:prstGeom prst="rect">
            <a:avLst/>
          </a:prstGeom>
        </p:spPr>
        <p:txBody>
          <a:bodyPr wrap="square">
            <a:spAutoFit/>
          </a:bodyPr>
          <a:lstStyle/>
          <a:p>
            <a:r>
              <a:rPr lang="en-US" sz="2800" dirty="0">
                <a:solidFill>
                  <a:schemeClr val="tx2"/>
                </a:solidFill>
              </a:rPr>
              <a:t>hidden units</a:t>
            </a:r>
          </a:p>
          <a:p>
            <a:r>
              <a:rPr lang="en-US" sz="3000" dirty="0">
                <a:solidFill>
                  <a:schemeClr val="tx2"/>
                </a:solidFill>
              </a:rPr>
              <a:t>(</a:t>
            </a:r>
            <a:r>
              <a:rPr lang="en-US" sz="3000" dirty="0" err="1"/>
              <a:t>σ</a:t>
            </a:r>
            <a:r>
              <a:rPr lang="en-US" sz="3000" dirty="0"/>
              <a:t> node)</a:t>
            </a:r>
            <a:endParaRPr lang="en-US" sz="3000" dirty="0">
              <a:solidFill>
                <a:schemeClr val="tx2"/>
              </a:solidFill>
            </a:endParaRPr>
          </a:p>
          <a:p>
            <a:endParaRPr lang="en-US" sz="2800" dirty="0">
              <a:solidFill>
                <a:schemeClr val="tx2"/>
              </a:solidFill>
            </a:endParaRPr>
          </a:p>
        </p:txBody>
      </p:sp>
      <p:sp>
        <p:nvSpPr>
          <p:cNvPr id="68" name="Rectangle 67">
            <a:extLst>
              <a:ext uri="{FF2B5EF4-FFF2-40B4-BE49-F238E27FC236}">
                <a16:creationId xmlns:a16="http://schemas.microsoft.com/office/drawing/2014/main" id="{051FF81C-65CD-2B4F-9F91-12D9F01F2E24}"/>
              </a:ext>
            </a:extLst>
          </p:cNvPr>
          <p:cNvSpPr/>
          <p:nvPr/>
        </p:nvSpPr>
        <p:spPr>
          <a:xfrm>
            <a:off x="229559" y="3871202"/>
            <a:ext cx="2310652" cy="954107"/>
          </a:xfrm>
          <a:prstGeom prst="rect">
            <a:avLst/>
          </a:prstGeom>
        </p:spPr>
        <p:txBody>
          <a:bodyPr wrap="square">
            <a:spAutoFit/>
          </a:bodyPr>
          <a:lstStyle/>
          <a:p>
            <a:r>
              <a:rPr lang="en-US" sz="2800" dirty="0">
                <a:solidFill>
                  <a:schemeClr val="tx2"/>
                </a:solidFill>
              </a:rPr>
              <a:t>Input layer</a:t>
            </a:r>
          </a:p>
          <a:p>
            <a:r>
              <a:rPr lang="en-US" sz="2800" dirty="0">
                <a:solidFill>
                  <a:schemeClr val="tx2"/>
                </a:solidFill>
              </a:rPr>
              <a:t>(vector)</a:t>
            </a:r>
          </a:p>
        </p:txBody>
      </p:sp>
      <p:sp>
        <p:nvSpPr>
          <p:cNvPr id="70" name="TextBox 69">
            <a:extLst>
              <a:ext uri="{FF2B5EF4-FFF2-40B4-BE49-F238E27FC236}">
                <a16:creationId xmlns:a16="http://schemas.microsoft.com/office/drawing/2014/main" id="{F8E38296-91BA-464D-AF54-680F455128CB}"/>
              </a:ext>
            </a:extLst>
          </p:cNvPr>
          <p:cNvSpPr txBox="1"/>
          <p:nvPr/>
        </p:nvSpPr>
        <p:spPr>
          <a:xfrm>
            <a:off x="359163" y="977138"/>
            <a:ext cx="2071739" cy="953466"/>
          </a:xfrm>
          <a:prstGeom prst="rect">
            <a:avLst/>
          </a:prstGeom>
          <a:noFill/>
        </p:spPr>
        <p:txBody>
          <a:bodyPr wrap="square" rtlCol="0">
            <a:spAutoFit/>
          </a:bodyPr>
          <a:lstStyle/>
          <a:p>
            <a:r>
              <a:rPr lang="en-US" sz="2798" dirty="0">
                <a:solidFill>
                  <a:schemeClr val="tx2"/>
                </a:solidFill>
              </a:rPr>
              <a:t>Output layer</a:t>
            </a:r>
          </a:p>
          <a:p>
            <a:r>
              <a:rPr lang="en-US" sz="2798" dirty="0">
                <a:solidFill>
                  <a:schemeClr val="tx2"/>
                </a:solidFill>
              </a:rPr>
              <a:t>(</a:t>
            </a:r>
            <a:r>
              <a:rPr lang="en-US" sz="2798" dirty="0" err="1"/>
              <a:t>σ</a:t>
            </a:r>
            <a:r>
              <a:rPr lang="en-US" sz="2798" dirty="0"/>
              <a:t> node)</a:t>
            </a:r>
            <a:endParaRPr lang="en-US" sz="2798" dirty="0">
              <a:solidFill>
                <a:schemeClr val="tx2"/>
              </a:solidFill>
            </a:endParaRPr>
          </a:p>
        </p:txBody>
      </p:sp>
      <p:sp>
        <p:nvSpPr>
          <p:cNvPr id="45" name="TextBox 44">
            <a:extLst>
              <a:ext uri="{FF2B5EF4-FFF2-40B4-BE49-F238E27FC236}">
                <a16:creationId xmlns:a16="http://schemas.microsoft.com/office/drawing/2014/main" id="{63A85ED4-29F5-D149-A092-A3FF69EDF5CE}"/>
              </a:ext>
            </a:extLst>
          </p:cNvPr>
          <p:cNvSpPr txBox="1"/>
          <p:nvPr/>
        </p:nvSpPr>
        <p:spPr>
          <a:xfrm>
            <a:off x="7842051" y="2946903"/>
            <a:ext cx="954107" cy="404085"/>
          </a:xfrm>
          <a:prstGeom prst="rect">
            <a:avLst/>
          </a:prstGeom>
          <a:noFill/>
        </p:spPr>
        <p:txBody>
          <a:bodyPr wrap="none" rtlCol="0">
            <a:spAutoFit/>
          </a:bodyPr>
          <a:lstStyle/>
          <a:p>
            <a:r>
              <a:rPr lang="en-US" sz="1013" dirty="0"/>
              <a:t>Could be </a:t>
            </a:r>
            <a:r>
              <a:rPr lang="en-US" sz="1013" dirty="0" err="1"/>
              <a:t>ReLU</a:t>
            </a:r>
            <a:endParaRPr lang="en-US" sz="1013" dirty="0"/>
          </a:p>
          <a:p>
            <a:r>
              <a:rPr lang="en-US" sz="1013" dirty="0"/>
              <a:t>Or tanh</a:t>
            </a:r>
          </a:p>
        </p:txBody>
      </p:sp>
      <p:sp>
        <p:nvSpPr>
          <p:cNvPr id="47" name="Rectangle 46">
            <a:extLst>
              <a:ext uri="{FF2B5EF4-FFF2-40B4-BE49-F238E27FC236}">
                <a16:creationId xmlns:a16="http://schemas.microsoft.com/office/drawing/2014/main" id="{83A3B05F-6BB6-2A4F-BA3C-2AA27D156CCD}"/>
              </a:ext>
            </a:extLst>
          </p:cNvPr>
          <p:cNvSpPr/>
          <p:nvPr/>
        </p:nvSpPr>
        <p:spPr>
          <a:xfrm>
            <a:off x="7470192" y="854432"/>
            <a:ext cx="2310652" cy="523220"/>
          </a:xfrm>
          <a:prstGeom prst="rect">
            <a:avLst/>
          </a:prstGeom>
        </p:spPr>
        <p:txBody>
          <a:bodyPr wrap="square">
            <a:spAutoFit/>
          </a:bodyPr>
          <a:lstStyle/>
          <a:p>
            <a:r>
              <a:rPr lang="en-US" sz="2800" dirty="0">
                <a:solidFill>
                  <a:schemeClr val="tx2"/>
                </a:solidFill>
              </a:rPr>
              <a:t>y is a scalar</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8C8D85BA-73D8-8D49-8E9D-6DBB48F7AC9B}"/>
                  </a:ext>
                </a:extLst>
              </p:cNvPr>
              <p:cNvSpPr txBox="1"/>
              <p:nvPr/>
            </p:nvSpPr>
            <p:spPr>
              <a:xfrm>
                <a:off x="5913850" y="1313851"/>
                <a:ext cx="1246303"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3000">
                          <a:latin typeface="Cambria Math" panose="02040503050406030204" pitchFamily="18" charset="0"/>
                        </a:rPr>
                        <m:t>z</m:t>
                      </m:r>
                      <m:r>
                        <a:rPr lang="en-US" sz="3000" i="1">
                          <a:latin typeface="Cambria Math" panose="02040503050406030204" pitchFamily="18" charset="0"/>
                        </a:rPr>
                        <m:t>=</m:t>
                      </m:r>
                      <m:r>
                        <a:rPr lang="en-US" sz="3000" i="1">
                          <a:latin typeface="Cambria Math" panose="02040503050406030204" pitchFamily="18" charset="0"/>
                        </a:rPr>
                        <m:t>𝑈h</m:t>
                      </m:r>
                    </m:oMath>
                  </m:oMathPara>
                </a14:m>
                <a:endParaRPr lang="en-US" sz="3000" dirty="0"/>
              </a:p>
            </p:txBody>
          </p:sp>
        </mc:Choice>
        <mc:Fallback xmlns="">
          <p:sp>
            <p:nvSpPr>
              <p:cNvPr id="48" name="TextBox 47">
                <a:extLst>
                  <a:ext uri="{FF2B5EF4-FFF2-40B4-BE49-F238E27FC236}">
                    <a16:creationId xmlns:a16="http://schemas.microsoft.com/office/drawing/2014/main" id="{8C8D85BA-73D8-8D49-8E9D-6DBB48F7AC9B}"/>
                  </a:ext>
                </a:extLst>
              </p:cNvPr>
              <p:cNvSpPr txBox="1">
                <a:spLocks noRot="1" noChangeAspect="1" noMove="1" noResize="1" noEditPoints="1" noAdjustHandles="1" noChangeArrowheads="1" noChangeShapeType="1" noTextEdit="1"/>
              </p:cNvSpPr>
              <p:nvPr/>
            </p:nvSpPr>
            <p:spPr>
              <a:xfrm>
                <a:off x="5913850" y="1313851"/>
                <a:ext cx="1246303" cy="461665"/>
              </a:xfrm>
              <a:prstGeom prst="rect">
                <a:avLst/>
              </a:prstGeom>
              <a:blipFill>
                <a:blip r:embed="rId4"/>
                <a:stretch>
                  <a:fillRect l="-3030" r="-7071"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76E8BACF-CDD5-CB45-A299-48BDFA9718E6}"/>
                  </a:ext>
                </a:extLst>
              </p:cNvPr>
              <p:cNvSpPr txBox="1"/>
              <p:nvPr/>
            </p:nvSpPr>
            <p:spPr>
              <a:xfrm>
                <a:off x="5906755" y="885680"/>
                <a:ext cx="1555619"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000" i="1">
                          <a:latin typeface="Cambria Math" panose="02040503050406030204" pitchFamily="18" charset="0"/>
                        </a:rPr>
                        <m:t>𝑦</m:t>
                      </m:r>
                      <m:r>
                        <a:rPr lang="en-US" sz="3000" i="1">
                          <a:latin typeface="Cambria Math" panose="02040503050406030204" pitchFamily="18" charset="0"/>
                        </a:rPr>
                        <m:t>=</m:t>
                      </m:r>
                      <m:r>
                        <a:rPr lang="en-US" sz="3000" i="1">
                          <a:latin typeface="Cambria Math" panose="02040503050406030204" pitchFamily="18" charset="0"/>
                          <a:ea typeface="Cambria Math" panose="02040503050406030204" pitchFamily="18" charset="0"/>
                        </a:rPr>
                        <m:t>𝜎</m:t>
                      </m:r>
                      <m:r>
                        <a:rPr lang="en-US" sz="3000" i="1">
                          <a:latin typeface="Cambria Math" panose="02040503050406030204" pitchFamily="18" charset="0"/>
                          <a:ea typeface="Cambria Math" panose="02040503050406030204" pitchFamily="18" charset="0"/>
                        </a:rPr>
                        <m:t>(</m:t>
                      </m:r>
                      <m:r>
                        <a:rPr lang="en-US" sz="3000" i="1">
                          <a:latin typeface="Cambria Math" panose="02040503050406030204" pitchFamily="18" charset="0"/>
                          <a:ea typeface="Cambria Math" panose="02040503050406030204" pitchFamily="18" charset="0"/>
                        </a:rPr>
                        <m:t>𝑧</m:t>
                      </m:r>
                      <m:r>
                        <a:rPr lang="en-US" sz="3000" i="1">
                          <a:latin typeface="Cambria Math" panose="02040503050406030204" pitchFamily="18" charset="0"/>
                          <a:ea typeface="Cambria Math" panose="02040503050406030204" pitchFamily="18" charset="0"/>
                        </a:rPr>
                        <m:t>)</m:t>
                      </m:r>
                    </m:oMath>
                  </m:oMathPara>
                </a14:m>
                <a:endParaRPr lang="en-US" sz="3000" dirty="0"/>
              </a:p>
            </p:txBody>
          </p:sp>
        </mc:Choice>
        <mc:Fallback xmlns="">
          <p:sp>
            <p:nvSpPr>
              <p:cNvPr id="50" name="TextBox 49">
                <a:extLst>
                  <a:ext uri="{FF2B5EF4-FFF2-40B4-BE49-F238E27FC236}">
                    <a16:creationId xmlns:a16="http://schemas.microsoft.com/office/drawing/2014/main" id="{76E8BACF-CDD5-CB45-A299-48BDFA9718E6}"/>
                  </a:ext>
                </a:extLst>
              </p:cNvPr>
              <p:cNvSpPr txBox="1">
                <a:spLocks noRot="1" noChangeAspect="1" noMove="1" noResize="1" noEditPoints="1" noAdjustHandles="1" noChangeArrowheads="1" noChangeShapeType="1" noTextEdit="1"/>
              </p:cNvSpPr>
              <p:nvPr/>
            </p:nvSpPr>
            <p:spPr>
              <a:xfrm>
                <a:off x="5906755" y="885680"/>
                <a:ext cx="1555619" cy="461665"/>
              </a:xfrm>
              <a:prstGeom prst="rect">
                <a:avLst/>
              </a:prstGeom>
              <a:blipFill>
                <a:blip r:embed="rId5"/>
                <a:stretch>
                  <a:fillRect l="-5691" r="-8130" b="-34211"/>
                </a:stretch>
              </a:blipFill>
            </p:spPr>
            <p:txBody>
              <a:bodyPr/>
              <a:lstStyle/>
              <a:p>
                <a:r>
                  <a:rPr lang="en-US">
                    <a:noFill/>
                  </a:rPr>
                  <a:t> </a:t>
                </a:r>
              </a:p>
            </p:txBody>
          </p:sp>
        </mc:Fallback>
      </mc:AlternateContent>
    </p:spTree>
    <p:extLst>
      <p:ext uri="{BB962C8B-B14F-4D97-AF65-F5344CB8AC3E}">
        <p14:creationId xmlns:p14="http://schemas.microsoft.com/office/powerpoint/2010/main" val="623869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135"/>
            <a:ext cx="7886700" cy="800100"/>
          </a:xfrm>
        </p:spPr>
        <p:txBody>
          <a:bodyPr/>
          <a:lstStyle/>
          <a:p>
            <a:r>
              <a:rPr lang="en-US" b="0" dirty="0"/>
              <a:t>Two-Layer Network with </a:t>
            </a:r>
            <a:r>
              <a:rPr lang="en-US" b="0" dirty="0" err="1"/>
              <a:t>softmax</a:t>
            </a:r>
            <a:r>
              <a:rPr lang="en-US" b="0" dirty="0"/>
              <a:t> output</a:t>
            </a:r>
          </a:p>
        </p:txBody>
      </p:sp>
      <p:sp>
        <p:nvSpPr>
          <p:cNvPr id="8" name="Oval 7"/>
          <p:cNvSpPr/>
          <p:nvPr/>
        </p:nvSpPr>
        <p:spPr bwMode="auto">
          <a:xfrm>
            <a:off x="4184450" y="2724152"/>
            <a:ext cx="381000" cy="4760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9" name="Oval 8"/>
          <p:cNvSpPr/>
          <p:nvPr/>
        </p:nvSpPr>
        <p:spPr bwMode="auto">
          <a:xfrm>
            <a:off x="3955850" y="23431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dirty="0">
              <a:solidFill>
                <a:srgbClr val="009900"/>
              </a:solidFill>
              <a:latin typeface="Tahoma" charset="0"/>
            </a:endParaRPr>
          </a:p>
        </p:txBody>
      </p:sp>
      <p:sp>
        <p:nvSpPr>
          <p:cNvPr id="10" name="Oval 9"/>
          <p:cNvSpPr/>
          <p:nvPr/>
        </p:nvSpPr>
        <p:spPr bwMode="auto">
          <a:xfrm>
            <a:off x="4305574" y="906304"/>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2" name="Oval 11"/>
          <p:cNvSpPr/>
          <p:nvPr/>
        </p:nvSpPr>
        <p:spPr bwMode="auto">
          <a:xfrm>
            <a:off x="5632250" y="23431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3" name="Oval 12"/>
          <p:cNvSpPr/>
          <p:nvPr/>
        </p:nvSpPr>
        <p:spPr bwMode="auto">
          <a:xfrm>
            <a:off x="4794050" y="23431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14" name="Straight Arrow Connector 13"/>
          <p:cNvCxnSpPr>
            <a:cxnSpLocks/>
            <a:stCxn id="9" idx="0"/>
            <a:endCxn id="10" idx="3"/>
          </p:cNvCxnSpPr>
          <p:nvPr/>
        </p:nvCxnSpPr>
        <p:spPr bwMode="auto">
          <a:xfrm flipV="1">
            <a:off x="4184450" y="1312656"/>
            <a:ext cx="188079" cy="1030496"/>
          </a:xfrm>
          <a:prstGeom prst="straightConnector1">
            <a:avLst/>
          </a:prstGeom>
          <a:noFill/>
          <a:ln w="9525" cap="flat" cmpd="sng" algn="ctr">
            <a:noFill/>
            <a:prstDash val="solid"/>
            <a:round/>
            <a:headEnd type="none" w="med" len="med"/>
            <a:tailEnd type="arrow"/>
          </a:ln>
          <a:effectLst/>
        </p:spPr>
      </p:cxnSp>
      <p:cxnSp>
        <p:nvCxnSpPr>
          <p:cNvPr id="15" name="Straight Arrow Connector 14"/>
          <p:cNvCxnSpPr>
            <a:cxnSpLocks/>
            <a:stCxn id="13" idx="0"/>
            <a:endCxn id="10" idx="4"/>
          </p:cNvCxnSpPr>
          <p:nvPr/>
        </p:nvCxnSpPr>
        <p:spPr bwMode="auto">
          <a:xfrm flipH="1" flipV="1">
            <a:off x="4534174" y="1382375"/>
            <a:ext cx="488476" cy="960777"/>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16" name="Straight Arrow Connector 15"/>
          <p:cNvCxnSpPr>
            <a:cxnSpLocks/>
            <a:stCxn id="12" idx="0"/>
            <a:endCxn id="10" idx="4"/>
          </p:cNvCxnSpPr>
          <p:nvPr/>
        </p:nvCxnSpPr>
        <p:spPr bwMode="auto">
          <a:xfrm flipH="1" flipV="1">
            <a:off x="4534174" y="1382375"/>
            <a:ext cx="1326676" cy="960777"/>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18" name="Straight Arrow Connector 17"/>
          <p:cNvCxnSpPr>
            <a:cxnSpLocks/>
            <a:stCxn id="9" idx="7"/>
            <a:endCxn id="10" idx="4"/>
          </p:cNvCxnSpPr>
          <p:nvPr/>
        </p:nvCxnSpPr>
        <p:spPr bwMode="auto">
          <a:xfrm flipV="1">
            <a:off x="4346095" y="1382375"/>
            <a:ext cx="188079" cy="1030496"/>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20" name="Oval 19"/>
          <p:cNvSpPr/>
          <p:nvPr/>
        </p:nvSpPr>
        <p:spPr bwMode="auto">
          <a:xfrm>
            <a:off x="4565450" y="4552952"/>
            <a:ext cx="381000" cy="4760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1" name="Oval 20"/>
          <p:cNvSpPr/>
          <p:nvPr/>
        </p:nvSpPr>
        <p:spPr bwMode="auto">
          <a:xfrm>
            <a:off x="258425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3" name="Oval 22"/>
          <p:cNvSpPr/>
          <p:nvPr/>
        </p:nvSpPr>
        <p:spPr bwMode="auto">
          <a:xfrm>
            <a:off x="639425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4" name="Oval 23"/>
          <p:cNvSpPr/>
          <p:nvPr/>
        </p:nvSpPr>
        <p:spPr bwMode="auto">
          <a:xfrm>
            <a:off x="509885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5" name="Oval 24"/>
          <p:cNvSpPr/>
          <p:nvPr/>
        </p:nvSpPr>
        <p:spPr bwMode="auto">
          <a:xfrm>
            <a:off x="372725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26" name="Straight Arrow Connector 25"/>
          <p:cNvCxnSpPr>
            <a:cxnSpLocks/>
            <a:stCxn id="21" idx="0"/>
          </p:cNvCxnSpPr>
          <p:nvPr/>
        </p:nvCxnSpPr>
        <p:spPr bwMode="auto">
          <a:xfrm flipV="1">
            <a:off x="2812850" y="3049356"/>
            <a:ext cx="2494197" cy="1122596"/>
          </a:xfrm>
          <a:prstGeom prst="straightConnector1">
            <a:avLst/>
          </a:prstGeom>
          <a:noFill/>
          <a:ln w="9525" cap="flat" cmpd="sng" algn="ctr">
            <a:noFill/>
            <a:prstDash val="solid"/>
            <a:round/>
            <a:headEnd type="none" w="med" len="med"/>
            <a:tailEnd type="arrow"/>
          </a:ln>
          <a:effectLst/>
        </p:spPr>
      </p:cxnSp>
      <p:cxnSp>
        <p:nvCxnSpPr>
          <p:cNvPr id="27" name="Straight Arrow Connector 26"/>
          <p:cNvCxnSpPr>
            <a:cxnSpLocks/>
            <a:stCxn id="25" idx="0"/>
            <a:endCxn id="9" idx="4"/>
          </p:cNvCxnSpPr>
          <p:nvPr/>
        </p:nvCxnSpPr>
        <p:spPr bwMode="auto">
          <a:xfrm flipV="1">
            <a:off x="3955850" y="2819223"/>
            <a:ext cx="2286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28" name="Straight Arrow Connector 27"/>
          <p:cNvCxnSpPr>
            <a:cxnSpLocks/>
            <a:stCxn id="24" idx="0"/>
            <a:endCxn id="8" idx="1"/>
          </p:cNvCxnSpPr>
          <p:nvPr/>
        </p:nvCxnSpPr>
        <p:spPr bwMode="auto">
          <a:xfrm flipH="1" flipV="1">
            <a:off x="4240246" y="2793871"/>
            <a:ext cx="1087204" cy="1378081"/>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29" name="Straight Arrow Connector 28"/>
          <p:cNvCxnSpPr>
            <a:cxnSpLocks/>
            <a:stCxn id="23" idx="0"/>
            <a:endCxn id="9" idx="4"/>
          </p:cNvCxnSpPr>
          <p:nvPr/>
        </p:nvCxnSpPr>
        <p:spPr bwMode="auto">
          <a:xfrm flipH="1" flipV="1">
            <a:off x="4184450" y="2819223"/>
            <a:ext cx="24384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30" name="Straight Arrow Connector 29"/>
          <p:cNvCxnSpPr>
            <a:cxnSpLocks/>
            <a:stCxn id="21" idx="7"/>
            <a:endCxn id="9" idx="4"/>
          </p:cNvCxnSpPr>
          <p:nvPr/>
        </p:nvCxnSpPr>
        <p:spPr bwMode="auto">
          <a:xfrm flipV="1">
            <a:off x="2974495" y="2819223"/>
            <a:ext cx="1209955" cy="142244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34" name="Oval 33"/>
          <p:cNvSpPr/>
          <p:nvPr/>
        </p:nvSpPr>
        <p:spPr bwMode="auto">
          <a:xfrm>
            <a:off x="7308650"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46" name="Straight Arrow Connector 45"/>
          <p:cNvCxnSpPr>
            <a:cxnSpLocks/>
            <a:stCxn id="34" idx="0"/>
            <a:endCxn id="9" idx="4"/>
          </p:cNvCxnSpPr>
          <p:nvPr/>
        </p:nvCxnSpPr>
        <p:spPr bwMode="auto">
          <a:xfrm flipH="1" flipV="1">
            <a:off x="4184450" y="2819223"/>
            <a:ext cx="33528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49" name="Straight Arrow Connector 48"/>
          <p:cNvCxnSpPr>
            <a:cxnSpLocks/>
            <a:stCxn id="21" idx="7"/>
            <a:endCxn id="13" idx="4"/>
          </p:cNvCxnSpPr>
          <p:nvPr/>
        </p:nvCxnSpPr>
        <p:spPr bwMode="auto">
          <a:xfrm flipV="1">
            <a:off x="2974495" y="2819223"/>
            <a:ext cx="2048155" cy="142244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52" name="Straight Arrow Connector 51"/>
          <p:cNvCxnSpPr>
            <a:cxnSpLocks/>
            <a:endCxn id="12" idx="4"/>
          </p:cNvCxnSpPr>
          <p:nvPr/>
        </p:nvCxnSpPr>
        <p:spPr bwMode="auto">
          <a:xfrm flipV="1">
            <a:off x="2985655" y="2819223"/>
            <a:ext cx="2875195" cy="1408526"/>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54" name="Straight Arrow Connector 53"/>
          <p:cNvCxnSpPr>
            <a:cxnSpLocks/>
            <a:stCxn id="34" idx="0"/>
            <a:endCxn id="12" idx="4"/>
          </p:cNvCxnSpPr>
          <p:nvPr/>
        </p:nvCxnSpPr>
        <p:spPr bwMode="auto">
          <a:xfrm flipH="1" flipV="1">
            <a:off x="5860850" y="2819223"/>
            <a:ext cx="16764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56" name="Straight Arrow Connector 55"/>
          <p:cNvCxnSpPr>
            <a:cxnSpLocks/>
            <a:stCxn id="34" idx="0"/>
            <a:endCxn id="13" idx="4"/>
          </p:cNvCxnSpPr>
          <p:nvPr/>
        </p:nvCxnSpPr>
        <p:spPr bwMode="auto">
          <a:xfrm flipH="1" flipV="1">
            <a:off x="5022650" y="2819223"/>
            <a:ext cx="25146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0" name="Straight Arrow Connector 59"/>
          <p:cNvCxnSpPr>
            <a:cxnSpLocks/>
            <a:stCxn id="23" idx="0"/>
          </p:cNvCxnSpPr>
          <p:nvPr/>
        </p:nvCxnSpPr>
        <p:spPr bwMode="auto">
          <a:xfrm flipH="1" flipV="1">
            <a:off x="5098850" y="2800352"/>
            <a:ext cx="1524000" cy="137160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2" name="Straight Arrow Connector 61"/>
          <p:cNvCxnSpPr>
            <a:cxnSpLocks/>
            <a:stCxn id="23" idx="0"/>
            <a:endCxn id="12" idx="4"/>
          </p:cNvCxnSpPr>
          <p:nvPr/>
        </p:nvCxnSpPr>
        <p:spPr bwMode="auto">
          <a:xfrm flipH="1" flipV="1">
            <a:off x="5860850" y="2819223"/>
            <a:ext cx="7620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6" name="Straight Arrow Connector 65"/>
          <p:cNvCxnSpPr>
            <a:cxnSpLocks/>
            <a:stCxn id="24" idx="0"/>
          </p:cNvCxnSpPr>
          <p:nvPr/>
        </p:nvCxnSpPr>
        <p:spPr bwMode="auto">
          <a:xfrm flipH="1" flipV="1">
            <a:off x="5022650" y="2800352"/>
            <a:ext cx="304800" cy="137160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9" name="Straight Arrow Connector 68"/>
          <p:cNvCxnSpPr>
            <a:cxnSpLocks/>
            <a:stCxn id="24" idx="0"/>
          </p:cNvCxnSpPr>
          <p:nvPr/>
        </p:nvCxnSpPr>
        <p:spPr bwMode="auto">
          <a:xfrm flipV="1">
            <a:off x="5327450" y="2820756"/>
            <a:ext cx="553805" cy="1351196"/>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71" name="Straight Arrow Connector 70"/>
          <p:cNvCxnSpPr>
            <a:cxnSpLocks/>
            <a:stCxn id="25" idx="0"/>
            <a:endCxn id="13" idx="4"/>
          </p:cNvCxnSpPr>
          <p:nvPr/>
        </p:nvCxnSpPr>
        <p:spPr bwMode="auto">
          <a:xfrm flipV="1">
            <a:off x="3955850" y="2819223"/>
            <a:ext cx="10668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74" name="Straight Arrow Connector 73"/>
          <p:cNvCxnSpPr>
            <a:cxnSpLocks/>
            <a:endCxn id="12" idx="4"/>
          </p:cNvCxnSpPr>
          <p:nvPr/>
        </p:nvCxnSpPr>
        <p:spPr bwMode="auto">
          <a:xfrm flipV="1">
            <a:off x="3993950" y="2819223"/>
            <a:ext cx="1866900" cy="135273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76" name="TextBox 75"/>
          <p:cNvSpPr txBox="1"/>
          <p:nvPr/>
        </p:nvSpPr>
        <p:spPr>
          <a:xfrm>
            <a:off x="3651050" y="1428751"/>
            <a:ext cx="457200" cy="600164"/>
          </a:xfrm>
          <a:prstGeom prst="rect">
            <a:avLst/>
          </a:prstGeom>
          <a:noFill/>
        </p:spPr>
        <p:txBody>
          <a:bodyPr wrap="square" rtlCol="0">
            <a:spAutoFit/>
          </a:bodyPr>
          <a:lstStyle/>
          <a:p>
            <a:r>
              <a:rPr lang="en-US" sz="3300" dirty="0">
                <a:solidFill>
                  <a:srgbClr val="590A0E"/>
                </a:solidFill>
                <a:latin typeface="Times New Roman" panose="02020603050405020304" pitchFamily="18" charset="0"/>
                <a:cs typeface="Times New Roman" panose="02020603050405020304" pitchFamily="18" charset="0"/>
              </a:rPr>
              <a:t>U</a:t>
            </a:r>
          </a:p>
        </p:txBody>
      </p:sp>
      <p:sp>
        <p:nvSpPr>
          <p:cNvPr id="77" name="TextBox 76"/>
          <p:cNvSpPr txBox="1"/>
          <p:nvPr/>
        </p:nvSpPr>
        <p:spPr>
          <a:xfrm>
            <a:off x="2660450" y="3105151"/>
            <a:ext cx="457200" cy="600164"/>
          </a:xfrm>
          <a:prstGeom prst="rect">
            <a:avLst/>
          </a:prstGeom>
          <a:noFill/>
        </p:spPr>
        <p:txBody>
          <a:bodyPr wrap="square" rtlCol="0">
            <a:spAutoFit/>
          </a:bodyPr>
          <a:lstStyle/>
          <a:p>
            <a:r>
              <a:rPr lang="en-US" sz="3300" dirty="0">
                <a:solidFill>
                  <a:srgbClr val="590A0E"/>
                </a:solidFill>
                <a:latin typeface="Times New Roman" panose="02020603050405020304" pitchFamily="18" charset="0"/>
                <a:cs typeface="Times New Roman" panose="02020603050405020304" pitchFamily="18" charset="0"/>
              </a:rPr>
              <a:t>W</a:t>
            </a:r>
          </a:p>
        </p:txBody>
      </p:sp>
      <p:sp>
        <p:nvSpPr>
          <p:cNvPr id="83" name="TextBox 82"/>
          <p:cNvSpPr txBox="1"/>
          <p:nvPr/>
        </p:nvSpPr>
        <p:spPr>
          <a:xfrm>
            <a:off x="6469028" y="4185405"/>
            <a:ext cx="425116" cy="461665"/>
          </a:xfrm>
          <a:prstGeom prst="rect">
            <a:avLst/>
          </a:prstGeom>
          <a:noFill/>
        </p:spPr>
        <p:txBody>
          <a:bodyPr wrap="none" rtlCol="0">
            <a:spAutoFit/>
          </a:bodyPr>
          <a:lstStyle/>
          <a:p>
            <a:r>
              <a:rPr lang="en-US" sz="2400" dirty="0" err="1"/>
              <a:t>x</a:t>
            </a:r>
            <a:r>
              <a:rPr lang="en-US" sz="2400" baseline="-25000" dirty="0" err="1"/>
              <a:t>n</a:t>
            </a:r>
            <a:endParaRPr lang="en-US" sz="2400" baseline="-25000" dirty="0"/>
          </a:p>
        </p:txBody>
      </p:sp>
      <p:sp>
        <p:nvSpPr>
          <p:cNvPr id="84" name="TextBox 83"/>
          <p:cNvSpPr txBox="1"/>
          <p:nvPr/>
        </p:nvSpPr>
        <p:spPr>
          <a:xfrm>
            <a:off x="2654480" y="4185405"/>
            <a:ext cx="457200" cy="461665"/>
          </a:xfrm>
          <a:prstGeom prst="rect">
            <a:avLst/>
          </a:prstGeom>
          <a:noFill/>
        </p:spPr>
        <p:txBody>
          <a:bodyPr wrap="square" rtlCol="0">
            <a:spAutoFit/>
          </a:bodyPr>
          <a:lstStyle/>
          <a:p>
            <a:r>
              <a:rPr lang="en-US" sz="2400" dirty="0"/>
              <a:t>x</a:t>
            </a:r>
            <a:r>
              <a:rPr lang="en-US" sz="2400" baseline="-25000" dirty="0"/>
              <a:t>1</a:t>
            </a:r>
          </a:p>
        </p:txBody>
      </p:sp>
      <p:pic>
        <p:nvPicPr>
          <p:cNvPr id="86" name="Picture 85" descr="hidd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506" y="2240699"/>
            <a:ext cx="2899944" cy="706204"/>
          </a:xfrm>
          <a:prstGeom prst="rect">
            <a:avLst/>
          </a:prstGeom>
        </p:spPr>
      </p:pic>
      <p:sp>
        <p:nvSpPr>
          <p:cNvPr id="63" name="TextBox 62">
            <a:extLst>
              <a:ext uri="{FF2B5EF4-FFF2-40B4-BE49-F238E27FC236}">
                <a16:creationId xmlns:a16="http://schemas.microsoft.com/office/drawing/2014/main" id="{47A73503-3270-5047-A324-18EC3AE71939}"/>
              </a:ext>
            </a:extLst>
          </p:cNvPr>
          <p:cNvSpPr txBox="1"/>
          <p:nvPr/>
        </p:nvSpPr>
        <p:spPr>
          <a:xfrm>
            <a:off x="7346749" y="4171951"/>
            <a:ext cx="494046" cy="461665"/>
          </a:xfrm>
          <a:prstGeom prst="rect">
            <a:avLst/>
          </a:prstGeom>
          <a:noFill/>
        </p:spPr>
        <p:txBody>
          <a:bodyPr wrap="none" rtlCol="0">
            <a:spAutoFit/>
          </a:bodyPr>
          <a:lstStyle/>
          <a:p>
            <a:r>
              <a:rPr lang="en-US" sz="2400" dirty="0"/>
              <a:t>+1</a:t>
            </a:r>
          </a:p>
        </p:txBody>
      </p:sp>
      <p:sp>
        <p:nvSpPr>
          <p:cNvPr id="65" name="TextBox 64">
            <a:extLst>
              <a:ext uri="{FF2B5EF4-FFF2-40B4-BE49-F238E27FC236}">
                <a16:creationId xmlns:a16="http://schemas.microsoft.com/office/drawing/2014/main" id="{6A740206-0031-F941-9894-7BD986F58450}"/>
              </a:ext>
            </a:extLst>
          </p:cNvPr>
          <p:cNvSpPr txBox="1"/>
          <p:nvPr/>
        </p:nvSpPr>
        <p:spPr>
          <a:xfrm>
            <a:off x="6885569" y="3074649"/>
            <a:ext cx="457200" cy="600164"/>
          </a:xfrm>
          <a:prstGeom prst="rect">
            <a:avLst/>
          </a:prstGeom>
          <a:noFill/>
        </p:spPr>
        <p:txBody>
          <a:bodyPr wrap="square" rtlCol="0">
            <a:spAutoFit/>
          </a:bodyPr>
          <a:lstStyle/>
          <a:p>
            <a:r>
              <a:rPr lang="en-US" sz="3300" dirty="0">
                <a:solidFill>
                  <a:srgbClr val="590A0E"/>
                </a:solidFill>
                <a:latin typeface="Times New Roman" panose="02020603050405020304" pitchFamily="18" charset="0"/>
                <a:cs typeface="Times New Roman" panose="02020603050405020304" pitchFamily="18" charset="0"/>
              </a:rPr>
              <a:t>b</a:t>
            </a:r>
          </a:p>
        </p:txBody>
      </p:sp>
      <p:sp>
        <p:nvSpPr>
          <p:cNvPr id="67" name="Rectangle 66">
            <a:extLst>
              <a:ext uri="{FF2B5EF4-FFF2-40B4-BE49-F238E27FC236}">
                <a16:creationId xmlns:a16="http://schemas.microsoft.com/office/drawing/2014/main" id="{031E7A01-E260-2C41-B25E-63B79CAA2642}"/>
              </a:ext>
            </a:extLst>
          </p:cNvPr>
          <p:cNvSpPr/>
          <p:nvPr/>
        </p:nvSpPr>
        <p:spPr>
          <a:xfrm>
            <a:off x="228600" y="2313739"/>
            <a:ext cx="2310652" cy="1415772"/>
          </a:xfrm>
          <a:prstGeom prst="rect">
            <a:avLst/>
          </a:prstGeom>
        </p:spPr>
        <p:txBody>
          <a:bodyPr wrap="square">
            <a:spAutoFit/>
          </a:bodyPr>
          <a:lstStyle/>
          <a:p>
            <a:r>
              <a:rPr lang="en-US" sz="2800" dirty="0">
                <a:solidFill>
                  <a:schemeClr val="tx2"/>
                </a:solidFill>
              </a:rPr>
              <a:t>hidden units</a:t>
            </a:r>
          </a:p>
          <a:p>
            <a:r>
              <a:rPr lang="en-US" sz="3000" dirty="0">
                <a:solidFill>
                  <a:schemeClr val="tx2"/>
                </a:solidFill>
              </a:rPr>
              <a:t>(</a:t>
            </a:r>
            <a:r>
              <a:rPr lang="en-US" sz="3000" dirty="0" err="1"/>
              <a:t>σ</a:t>
            </a:r>
            <a:r>
              <a:rPr lang="en-US" sz="3000" dirty="0"/>
              <a:t> node)</a:t>
            </a:r>
            <a:endParaRPr lang="en-US" sz="3000" dirty="0">
              <a:solidFill>
                <a:schemeClr val="tx2"/>
              </a:solidFill>
            </a:endParaRPr>
          </a:p>
          <a:p>
            <a:endParaRPr lang="en-US" sz="2800" dirty="0">
              <a:solidFill>
                <a:schemeClr val="tx2"/>
              </a:solidFill>
            </a:endParaRPr>
          </a:p>
        </p:txBody>
      </p:sp>
      <p:sp>
        <p:nvSpPr>
          <p:cNvPr id="68" name="Rectangle 67">
            <a:extLst>
              <a:ext uri="{FF2B5EF4-FFF2-40B4-BE49-F238E27FC236}">
                <a16:creationId xmlns:a16="http://schemas.microsoft.com/office/drawing/2014/main" id="{051FF81C-65CD-2B4F-9F91-12D9F01F2E24}"/>
              </a:ext>
            </a:extLst>
          </p:cNvPr>
          <p:cNvSpPr/>
          <p:nvPr/>
        </p:nvSpPr>
        <p:spPr>
          <a:xfrm>
            <a:off x="229559" y="3871202"/>
            <a:ext cx="2310652" cy="954107"/>
          </a:xfrm>
          <a:prstGeom prst="rect">
            <a:avLst/>
          </a:prstGeom>
        </p:spPr>
        <p:txBody>
          <a:bodyPr wrap="square">
            <a:spAutoFit/>
          </a:bodyPr>
          <a:lstStyle/>
          <a:p>
            <a:r>
              <a:rPr lang="en-US" sz="2800" dirty="0">
                <a:solidFill>
                  <a:schemeClr val="tx2"/>
                </a:solidFill>
              </a:rPr>
              <a:t>Input layer</a:t>
            </a:r>
          </a:p>
          <a:p>
            <a:r>
              <a:rPr lang="en-US" sz="2800" dirty="0">
                <a:solidFill>
                  <a:schemeClr val="tx2"/>
                </a:solidFill>
              </a:rPr>
              <a:t>(vector)</a:t>
            </a:r>
          </a:p>
        </p:txBody>
      </p:sp>
      <p:sp>
        <p:nvSpPr>
          <p:cNvPr id="70" name="TextBox 69">
            <a:extLst>
              <a:ext uri="{FF2B5EF4-FFF2-40B4-BE49-F238E27FC236}">
                <a16:creationId xmlns:a16="http://schemas.microsoft.com/office/drawing/2014/main" id="{F8E38296-91BA-464D-AF54-680F455128CB}"/>
              </a:ext>
            </a:extLst>
          </p:cNvPr>
          <p:cNvSpPr txBox="1"/>
          <p:nvPr/>
        </p:nvSpPr>
        <p:spPr>
          <a:xfrm>
            <a:off x="359163" y="977138"/>
            <a:ext cx="2071739" cy="953466"/>
          </a:xfrm>
          <a:prstGeom prst="rect">
            <a:avLst/>
          </a:prstGeom>
          <a:noFill/>
        </p:spPr>
        <p:txBody>
          <a:bodyPr wrap="square" rtlCol="0">
            <a:spAutoFit/>
          </a:bodyPr>
          <a:lstStyle/>
          <a:p>
            <a:r>
              <a:rPr lang="en-US" sz="2798" dirty="0">
                <a:solidFill>
                  <a:schemeClr val="tx2"/>
                </a:solidFill>
              </a:rPr>
              <a:t>Output layer</a:t>
            </a:r>
          </a:p>
          <a:p>
            <a:r>
              <a:rPr lang="en-US" sz="2798" dirty="0">
                <a:solidFill>
                  <a:schemeClr val="tx2"/>
                </a:solidFill>
              </a:rPr>
              <a:t>(</a:t>
            </a:r>
            <a:r>
              <a:rPr lang="en-US" sz="2798" dirty="0" err="1"/>
              <a:t>σ</a:t>
            </a:r>
            <a:r>
              <a:rPr lang="en-US" sz="2798" dirty="0"/>
              <a:t> node)</a:t>
            </a:r>
            <a:endParaRPr lang="en-US" sz="2798" dirty="0">
              <a:solidFill>
                <a:schemeClr val="tx2"/>
              </a:solidFill>
            </a:endParaRPr>
          </a:p>
        </p:txBody>
      </p:sp>
      <p:sp>
        <p:nvSpPr>
          <p:cNvPr id="45" name="TextBox 44">
            <a:extLst>
              <a:ext uri="{FF2B5EF4-FFF2-40B4-BE49-F238E27FC236}">
                <a16:creationId xmlns:a16="http://schemas.microsoft.com/office/drawing/2014/main" id="{63A85ED4-29F5-D149-A092-A3FF69EDF5CE}"/>
              </a:ext>
            </a:extLst>
          </p:cNvPr>
          <p:cNvSpPr txBox="1"/>
          <p:nvPr/>
        </p:nvSpPr>
        <p:spPr>
          <a:xfrm>
            <a:off x="7842051" y="2946903"/>
            <a:ext cx="954107" cy="404085"/>
          </a:xfrm>
          <a:prstGeom prst="rect">
            <a:avLst/>
          </a:prstGeom>
          <a:noFill/>
        </p:spPr>
        <p:txBody>
          <a:bodyPr wrap="none" rtlCol="0">
            <a:spAutoFit/>
          </a:bodyPr>
          <a:lstStyle/>
          <a:p>
            <a:r>
              <a:rPr lang="en-US" sz="1013" dirty="0"/>
              <a:t>Could be </a:t>
            </a:r>
            <a:r>
              <a:rPr lang="en-US" sz="1013" dirty="0" err="1"/>
              <a:t>ReLU</a:t>
            </a:r>
            <a:endParaRPr lang="en-US" sz="1013" dirty="0"/>
          </a:p>
          <a:p>
            <a:r>
              <a:rPr lang="en-US" sz="1013" dirty="0"/>
              <a:t>Or tanh</a:t>
            </a:r>
          </a:p>
        </p:txBody>
      </p:sp>
      <p:sp>
        <p:nvSpPr>
          <p:cNvPr id="47" name="Rectangle 46">
            <a:extLst>
              <a:ext uri="{FF2B5EF4-FFF2-40B4-BE49-F238E27FC236}">
                <a16:creationId xmlns:a16="http://schemas.microsoft.com/office/drawing/2014/main" id="{19180CD7-C0F1-7349-92BB-29F1391BCFD2}"/>
              </a:ext>
            </a:extLst>
          </p:cNvPr>
          <p:cNvSpPr/>
          <p:nvPr/>
        </p:nvSpPr>
        <p:spPr>
          <a:xfrm>
            <a:off x="7384023" y="1487908"/>
            <a:ext cx="2310652" cy="523220"/>
          </a:xfrm>
          <a:prstGeom prst="rect">
            <a:avLst/>
          </a:prstGeom>
        </p:spPr>
        <p:txBody>
          <a:bodyPr wrap="square">
            <a:spAutoFit/>
          </a:bodyPr>
          <a:lstStyle/>
          <a:p>
            <a:r>
              <a:rPr lang="en-US" sz="2800" dirty="0">
                <a:solidFill>
                  <a:schemeClr val="tx2"/>
                </a:solidFill>
              </a:rPr>
              <a:t>y is a vector</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B15D61C3-8105-DE47-94D9-A3650463975A}"/>
                  </a:ext>
                </a:extLst>
              </p:cNvPr>
              <p:cNvSpPr txBox="1"/>
              <p:nvPr/>
            </p:nvSpPr>
            <p:spPr>
              <a:xfrm>
                <a:off x="5913850" y="1313851"/>
                <a:ext cx="1246303"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3000">
                          <a:latin typeface="Cambria Math" panose="02040503050406030204" pitchFamily="18" charset="0"/>
                        </a:rPr>
                        <m:t>z</m:t>
                      </m:r>
                      <m:r>
                        <a:rPr lang="en-US" sz="3000" i="1">
                          <a:latin typeface="Cambria Math" panose="02040503050406030204" pitchFamily="18" charset="0"/>
                        </a:rPr>
                        <m:t>=</m:t>
                      </m:r>
                      <m:r>
                        <a:rPr lang="en-US" sz="3000" i="1">
                          <a:latin typeface="Cambria Math" panose="02040503050406030204" pitchFamily="18" charset="0"/>
                        </a:rPr>
                        <m:t>𝑈h</m:t>
                      </m:r>
                    </m:oMath>
                  </m:oMathPara>
                </a14:m>
                <a:endParaRPr lang="en-US" sz="3000" dirty="0"/>
              </a:p>
            </p:txBody>
          </p:sp>
        </mc:Choice>
        <mc:Fallback xmlns="">
          <p:sp>
            <p:nvSpPr>
              <p:cNvPr id="48" name="TextBox 47">
                <a:extLst>
                  <a:ext uri="{FF2B5EF4-FFF2-40B4-BE49-F238E27FC236}">
                    <a16:creationId xmlns:a16="http://schemas.microsoft.com/office/drawing/2014/main" id="{B15D61C3-8105-DE47-94D9-A3650463975A}"/>
                  </a:ext>
                </a:extLst>
              </p:cNvPr>
              <p:cNvSpPr txBox="1">
                <a:spLocks noRot="1" noChangeAspect="1" noMove="1" noResize="1" noEditPoints="1" noAdjustHandles="1" noChangeArrowheads="1" noChangeShapeType="1" noTextEdit="1"/>
              </p:cNvSpPr>
              <p:nvPr/>
            </p:nvSpPr>
            <p:spPr>
              <a:xfrm>
                <a:off x="5913850" y="1313851"/>
                <a:ext cx="1246303" cy="461665"/>
              </a:xfrm>
              <a:prstGeom prst="rect">
                <a:avLst/>
              </a:prstGeom>
              <a:blipFill>
                <a:blip r:embed="rId4"/>
                <a:stretch>
                  <a:fillRect l="-3030" r="-7071"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65BE0589-CBC0-6947-B195-A9C9927017D7}"/>
                  </a:ext>
                </a:extLst>
              </p:cNvPr>
              <p:cNvSpPr txBox="1"/>
              <p:nvPr/>
            </p:nvSpPr>
            <p:spPr>
              <a:xfrm>
                <a:off x="5906753" y="885680"/>
                <a:ext cx="2631490"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000" i="1">
                          <a:latin typeface="Cambria Math" panose="02040503050406030204" pitchFamily="18" charset="0"/>
                        </a:rPr>
                        <m:t>𝑦</m:t>
                      </m:r>
                      <m:r>
                        <a:rPr lang="en-US" sz="3000" i="1">
                          <a:latin typeface="Cambria Math" panose="02040503050406030204" pitchFamily="18" charset="0"/>
                        </a:rPr>
                        <m:t>=</m:t>
                      </m:r>
                      <m:r>
                        <m:rPr>
                          <m:nor/>
                        </m:rPr>
                        <a:rPr lang="en-US" sz="3000">
                          <a:latin typeface="Cambria Math" panose="02040503050406030204" pitchFamily="18" charset="0"/>
                        </a:rPr>
                        <m:t>softmax</m:t>
                      </m:r>
                      <m:r>
                        <a:rPr lang="en-US" sz="3000" i="1">
                          <a:latin typeface="Cambria Math" panose="02040503050406030204" pitchFamily="18" charset="0"/>
                          <a:ea typeface="Cambria Math" panose="02040503050406030204" pitchFamily="18" charset="0"/>
                        </a:rPr>
                        <m:t>(</m:t>
                      </m:r>
                      <m:r>
                        <a:rPr lang="en-US" sz="3000" i="1">
                          <a:latin typeface="Cambria Math" panose="02040503050406030204" pitchFamily="18" charset="0"/>
                          <a:ea typeface="Cambria Math" panose="02040503050406030204" pitchFamily="18" charset="0"/>
                        </a:rPr>
                        <m:t>𝑧</m:t>
                      </m:r>
                      <m:r>
                        <a:rPr lang="en-US" sz="3000" i="1">
                          <a:latin typeface="Cambria Math" panose="02040503050406030204" pitchFamily="18" charset="0"/>
                          <a:ea typeface="Cambria Math" panose="02040503050406030204" pitchFamily="18" charset="0"/>
                        </a:rPr>
                        <m:t>)</m:t>
                      </m:r>
                    </m:oMath>
                  </m:oMathPara>
                </a14:m>
                <a:endParaRPr lang="en-US" sz="3000" dirty="0"/>
              </a:p>
            </p:txBody>
          </p:sp>
        </mc:Choice>
        <mc:Fallback xmlns="">
          <p:sp>
            <p:nvSpPr>
              <p:cNvPr id="50" name="TextBox 49">
                <a:extLst>
                  <a:ext uri="{FF2B5EF4-FFF2-40B4-BE49-F238E27FC236}">
                    <a16:creationId xmlns:a16="http://schemas.microsoft.com/office/drawing/2014/main" id="{65BE0589-CBC0-6947-B195-A9C9927017D7}"/>
                  </a:ext>
                </a:extLst>
              </p:cNvPr>
              <p:cNvSpPr txBox="1">
                <a:spLocks noRot="1" noChangeAspect="1" noMove="1" noResize="1" noEditPoints="1" noAdjustHandles="1" noChangeArrowheads="1" noChangeShapeType="1" noTextEdit="1"/>
              </p:cNvSpPr>
              <p:nvPr/>
            </p:nvSpPr>
            <p:spPr>
              <a:xfrm>
                <a:off x="5906753" y="885680"/>
                <a:ext cx="2631490" cy="461665"/>
              </a:xfrm>
              <a:prstGeom prst="rect">
                <a:avLst/>
              </a:prstGeom>
              <a:blipFill>
                <a:blip r:embed="rId5"/>
                <a:stretch>
                  <a:fillRect l="-2885" r="-4808" b="-34211"/>
                </a:stretch>
              </a:blipFill>
            </p:spPr>
            <p:txBody>
              <a:bodyPr/>
              <a:lstStyle/>
              <a:p>
                <a:r>
                  <a:rPr lang="en-US">
                    <a:noFill/>
                  </a:rPr>
                  <a:t> </a:t>
                </a:r>
              </a:p>
            </p:txBody>
          </p:sp>
        </mc:Fallback>
      </mc:AlternateContent>
      <p:sp>
        <p:nvSpPr>
          <p:cNvPr id="53" name="Oval 52">
            <a:extLst>
              <a:ext uri="{FF2B5EF4-FFF2-40B4-BE49-F238E27FC236}">
                <a16:creationId xmlns:a16="http://schemas.microsoft.com/office/drawing/2014/main" id="{69A50801-8A84-B84D-8138-8211CCA5D932}"/>
              </a:ext>
            </a:extLst>
          </p:cNvPr>
          <p:cNvSpPr/>
          <p:nvPr/>
        </p:nvSpPr>
        <p:spPr bwMode="auto">
          <a:xfrm>
            <a:off x="5184294" y="931598"/>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57" name="Straight Arrow Connector 56">
            <a:extLst>
              <a:ext uri="{FF2B5EF4-FFF2-40B4-BE49-F238E27FC236}">
                <a16:creationId xmlns:a16="http://schemas.microsoft.com/office/drawing/2014/main" id="{B677DE17-FD57-FF4A-99BC-C42B0AD8BFAB}"/>
              </a:ext>
            </a:extLst>
          </p:cNvPr>
          <p:cNvCxnSpPr>
            <a:cxnSpLocks/>
            <a:stCxn id="13" idx="0"/>
            <a:endCxn id="53" idx="4"/>
          </p:cNvCxnSpPr>
          <p:nvPr/>
        </p:nvCxnSpPr>
        <p:spPr bwMode="auto">
          <a:xfrm flipV="1">
            <a:off x="5022650" y="1407669"/>
            <a:ext cx="390244" cy="935483"/>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58" name="Straight Arrow Connector 57">
            <a:extLst>
              <a:ext uri="{FF2B5EF4-FFF2-40B4-BE49-F238E27FC236}">
                <a16:creationId xmlns:a16="http://schemas.microsoft.com/office/drawing/2014/main" id="{95F516B0-3EF1-6641-A411-457052DD87E6}"/>
              </a:ext>
            </a:extLst>
          </p:cNvPr>
          <p:cNvCxnSpPr>
            <a:cxnSpLocks/>
            <a:stCxn id="12" idx="0"/>
            <a:endCxn id="53" idx="4"/>
          </p:cNvCxnSpPr>
          <p:nvPr/>
        </p:nvCxnSpPr>
        <p:spPr bwMode="auto">
          <a:xfrm flipH="1" flipV="1">
            <a:off x="5412894" y="1407669"/>
            <a:ext cx="447956" cy="935483"/>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59" name="Straight Arrow Connector 58">
            <a:extLst>
              <a:ext uri="{FF2B5EF4-FFF2-40B4-BE49-F238E27FC236}">
                <a16:creationId xmlns:a16="http://schemas.microsoft.com/office/drawing/2014/main" id="{87057FCD-2BE5-0B40-AFE1-5103DDFC4C0B}"/>
              </a:ext>
            </a:extLst>
          </p:cNvPr>
          <p:cNvCxnSpPr>
            <a:cxnSpLocks/>
            <a:stCxn id="9" idx="7"/>
            <a:endCxn id="53" idx="4"/>
          </p:cNvCxnSpPr>
          <p:nvPr/>
        </p:nvCxnSpPr>
        <p:spPr bwMode="auto">
          <a:xfrm flipV="1">
            <a:off x="4346095" y="1407669"/>
            <a:ext cx="1066799" cy="1005202"/>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435780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135"/>
            <a:ext cx="7886700" cy="800100"/>
          </a:xfrm>
        </p:spPr>
        <p:txBody>
          <a:bodyPr/>
          <a:lstStyle/>
          <a:p>
            <a:r>
              <a:rPr lang="en-US" b="0" dirty="0"/>
              <a:t>Multi-layer Notation</a:t>
            </a:r>
          </a:p>
        </p:txBody>
      </p:sp>
      <p:sp>
        <p:nvSpPr>
          <p:cNvPr id="8" name="Oval 7"/>
          <p:cNvSpPr/>
          <p:nvPr/>
        </p:nvSpPr>
        <p:spPr bwMode="auto">
          <a:xfrm>
            <a:off x="2230378" y="2952491"/>
            <a:ext cx="381000" cy="4760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9" name="Oval 8"/>
          <p:cNvSpPr/>
          <p:nvPr/>
        </p:nvSpPr>
        <p:spPr bwMode="auto">
          <a:xfrm>
            <a:off x="2001778" y="2571491"/>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dirty="0">
              <a:solidFill>
                <a:srgbClr val="009900"/>
              </a:solidFill>
              <a:latin typeface="Tahoma" charset="0"/>
            </a:endParaRPr>
          </a:p>
        </p:txBody>
      </p:sp>
      <p:sp>
        <p:nvSpPr>
          <p:cNvPr id="10" name="Oval 9"/>
          <p:cNvSpPr/>
          <p:nvPr/>
        </p:nvSpPr>
        <p:spPr bwMode="auto">
          <a:xfrm>
            <a:off x="2839978" y="1123691"/>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2" name="Oval 11"/>
          <p:cNvSpPr/>
          <p:nvPr/>
        </p:nvSpPr>
        <p:spPr bwMode="auto">
          <a:xfrm>
            <a:off x="3678178" y="2571491"/>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3" name="Oval 12"/>
          <p:cNvSpPr/>
          <p:nvPr/>
        </p:nvSpPr>
        <p:spPr bwMode="auto">
          <a:xfrm>
            <a:off x="2839978" y="2571491"/>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dirty="0">
              <a:solidFill>
                <a:srgbClr val="009900"/>
              </a:solidFill>
              <a:latin typeface="Tahoma" charset="0"/>
            </a:endParaRPr>
          </a:p>
        </p:txBody>
      </p:sp>
      <p:cxnSp>
        <p:nvCxnSpPr>
          <p:cNvPr id="14" name="Straight Arrow Connector 13"/>
          <p:cNvCxnSpPr>
            <a:cxnSpLocks/>
            <a:stCxn id="9" idx="0"/>
            <a:endCxn id="10" idx="3"/>
          </p:cNvCxnSpPr>
          <p:nvPr/>
        </p:nvCxnSpPr>
        <p:spPr bwMode="auto">
          <a:xfrm flipV="1">
            <a:off x="2230378" y="1530043"/>
            <a:ext cx="676555" cy="1041448"/>
          </a:xfrm>
          <a:prstGeom prst="straightConnector1">
            <a:avLst/>
          </a:prstGeom>
          <a:noFill/>
          <a:ln w="9525" cap="flat" cmpd="sng" algn="ctr">
            <a:noFill/>
            <a:prstDash val="solid"/>
            <a:round/>
            <a:headEnd type="none" w="med" len="med"/>
            <a:tailEnd type="arrow"/>
          </a:ln>
          <a:effectLst/>
        </p:spPr>
      </p:cxnSp>
      <p:cxnSp>
        <p:nvCxnSpPr>
          <p:cNvPr id="15" name="Straight Arrow Connector 14"/>
          <p:cNvCxnSpPr>
            <a:cxnSpLocks/>
            <a:stCxn id="13" idx="0"/>
            <a:endCxn id="10" idx="4"/>
          </p:cNvCxnSpPr>
          <p:nvPr/>
        </p:nvCxnSpPr>
        <p:spPr bwMode="auto">
          <a:xfrm flipV="1">
            <a:off x="3068578" y="1599762"/>
            <a:ext cx="0" cy="971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16" name="Straight Arrow Connector 15"/>
          <p:cNvCxnSpPr>
            <a:cxnSpLocks/>
            <a:stCxn id="12" idx="0"/>
            <a:endCxn id="10" idx="4"/>
          </p:cNvCxnSpPr>
          <p:nvPr/>
        </p:nvCxnSpPr>
        <p:spPr bwMode="auto">
          <a:xfrm flipH="1" flipV="1">
            <a:off x="3068578" y="1599762"/>
            <a:ext cx="838200" cy="971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18" name="Straight Arrow Connector 17"/>
          <p:cNvCxnSpPr>
            <a:cxnSpLocks/>
            <a:stCxn id="9" idx="7"/>
            <a:endCxn id="10" idx="4"/>
          </p:cNvCxnSpPr>
          <p:nvPr/>
        </p:nvCxnSpPr>
        <p:spPr bwMode="auto">
          <a:xfrm flipV="1">
            <a:off x="2392023" y="1599762"/>
            <a:ext cx="676555" cy="104144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20" name="Oval 19"/>
          <p:cNvSpPr/>
          <p:nvPr/>
        </p:nvSpPr>
        <p:spPr bwMode="auto">
          <a:xfrm>
            <a:off x="2611378" y="4781291"/>
            <a:ext cx="381000" cy="4760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1" name="Oval 20"/>
          <p:cNvSpPr/>
          <p:nvPr/>
        </p:nvSpPr>
        <p:spPr bwMode="auto">
          <a:xfrm>
            <a:off x="630178" y="4400291"/>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3" name="Oval 22"/>
          <p:cNvSpPr/>
          <p:nvPr/>
        </p:nvSpPr>
        <p:spPr bwMode="auto">
          <a:xfrm>
            <a:off x="4440178" y="4400291"/>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4" name="Oval 23"/>
          <p:cNvSpPr/>
          <p:nvPr/>
        </p:nvSpPr>
        <p:spPr bwMode="auto">
          <a:xfrm>
            <a:off x="3144778" y="4400291"/>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5" name="Oval 24"/>
          <p:cNvSpPr/>
          <p:nvPr/>
        </p:nvSpPr>
        <p:spPr bwMode="auto">
          <a:xfrm>
            <a:off x="1773178" y="4400291"/>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26" name="Straight Arrow Connector 25"/>
          <p:cNvCxnSpPr>
            <a:cxnSpLocks/>
            <a:stCxn id="21" idx="0"/>
          </p:cNvCxnSpPr>
          <p:nvPr/>
        </p:nvCxnSpPr>
        <p:spPr bwMode="auto">
          <a:xfrm flipV="1">
            <a:off x="858778" y="3277695"/>
            <a:ext cx="2494196" cy="1122596"/>
          </a:xfrm>
          <a:prstGeom prst="straightConnector1">
            <a:avLst/>
          </a:prstGeom>
          <a:noFill/>
          <a:ln w="9525" cap="flat" cmpd="sng" algn="ctr">
            <a:noFill/>
            <a:prstDash val="solid"/>
            <a:round/>
            <a:headEnd type="none" w="med" len="med"/>
            <a:tailEnd type="arrow"/>
          </a:ln>
          <a:effectLst/>
        </p:spPr>
      </p:cxnSp>
      <p:cxnSp>
        <p:nvCxnSpPr>
          <p:cNvPr id="27" name="Straight Arrow Connector 26"/>
          <p:cNvCxnSpPr>
            <a:cxnSpLocks/>
            <a:stCxn id="25" idx="0"/>
            <a:endCxn id="9" idx="4"/>
          </p:cNvCxnSpPr>
          <p:nvPr/>
        </p:nvCxnSpPr>
        <p:spPr bwMode="auto">
          <a:xfrm flipV="1">
            <a:off x="2001778" y="3047562"/>
            <a:ext cx="2286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28" name="Straight Arrow Connector 27"/>
          <p:cNvCxnSpPr>
            <a:cxnSpLocks/>
            <a:stCxn id="24" idx="0"/>
            <a:endCxn id="8" idx="1"/>
          </p:cNvCxnSpPr>
          <p:nvPr/>
        </p:nvCxnSpPr>
        <p:spPr bwMode="auto">
          <a:xfrm flipH="1" flipV="1">
            <a:off x="2286174" y="3022210"/>
            <a:ext cx="1087204" cy="1378081"/>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29" name="Straight Arrow Connector 28"/>
          <p:cNvCxnSpPr>
            <a:cxnSpLocks/>
            <a:stCxn id="23" idx="0"/>
            <a:endCxn id="9" idx="4"/>
          </p:cNvCxnSpPr>
          <p:nvPr/>
        </p:nvCxnSpPr>
        <p:spPr bwMode="auto">
          <a:xfrm flipH="1" flipV="1">
            <a:off x="2230378" y="3047562"/>
            <a:ext cx="24384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30" name="Straight Arrow Connector 29"/>
          <p:cNvCxnSpPr>
            <a:cxnSpLocks/>
            <a:stCxn id="21" idx="7"/>
            <a:endCxn id="9" idx="4"/>
          </p:cNvCxnSpPr>
          <p:nvPr/>
        </p:nvCxnSpPr>
        <p:spPr bwMode="auto">
          <a:xfrm flipV="1">
            <a:off x="1020423" y="3047562"/>
            <a:ext cx="1209955" cy="142244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34" name="Oval 33"/>
          <p:cNvSpPr/>
          <p:nvPr/>
        </p:nvSpPr>
        <p:spPr bwMode="auto">
          <a:xfrm>
            <a:off x="5354578" y="4400291"/>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46" name="Straight Arrow Connector 45"/>
          <p:cNvCxnSpPr>
            <a:cxnSpLocks/>
            <a:stCxn id="34" idx="0"/>
            <a:endCxn id="9" idx="4"/>
          </p:cNvCxnSpPr>
          <p:nvPr/>
        </p:nvCxnSpPr>
        <p:spPr bwMode="auto">
          <a:xfrm flipH="1" flipV="1">
            <a:off x="2230378" y="3047562"/>
            <a:ext cx="33528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49" name="Straight Arrow Connector 48"/>
          <p:cNvCxnSpPr>
            <a:cxnSpLocks/>
            <a:stCxn id="21" idx="7"/>
            <a:endCxn id="13" idx="4"/>
          </p:cNvCxnSpPr>
          <p:nvPr/>
        </p:nvCxnSpPr>
        <p:spPr bwMode="auto">
          <a:xfrm flipV="1">
            <a:off x="1020423" y="3047562"/>
            <a:ext cx="2048155" cy="142244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52" name="Straight Arrow Connector 51"/>
          <p:cNvCxnSpPr>
            <a:cxnSpLocks/>
            <a:endCxn id="12" idx="4"/>
          </p:cNvCxnSpPr>
          <p:nvPr/>
        </p:nvCxnSpPr>
        <p:spPr bwMode="auto">
          <a:xfrm flipV="1">
            <a:off x="1031582" y="3047562"/>
            <a:ext cx="2875196" cy="1408526"/>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54" name="Straight Arrow Connector 53"/>
          <p:cNvCxnSpPr>
            <a:cxnSpLocks/>
            <a:stCxn id="34" idx="0"/>
            <a:endCxn id="12" idx="4"/>
          </p:cNvCxnSpPr>
          <p:nvPr/>
        </p:nvCxnSpPr>
        <p:spPr bwMode="auto">
          <a:xfrm flipH="1" flipV="1">
            <a:off x="3906778" y="3047562"/>
            <a:ext cx="16764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56" name="Straight Arrow Connector 55"/>
          <p:cNvCxnSpPr>
            <a:cxnSpLocks/>
            <a:stCxn id="34" idx="0"/>
            <a:endCxn id="13" idx="4"/>
          </p:cNvCxnSpPr>
          <p:nvPr/>
        </p:nvCxnSpPr>
        <p:spPr bwMode="auto">
          <a:xfrm flipH="1" flipV="1">
            <a:off x="3068578" y="3047562"/>
            <a:ext cx="25146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0" name="Straight Arrow Connector 59"/>
          <p:cNvCxnSpPr>
            <a:cxnSpLocks/>
            <a:stCxn id="23" idx="0"/>
          </p:cNvCxnSpPr>
          <p:nvPr/>
        </p:nvCxnSpPr>
        <p:spPr bwMode="auto">
          <a:xfrm flipH="1" flipV="1">
            <a:off x="3144778" y="3028691"/>
            <a:ext cx="1524000" cy="137160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2" name="Straight Arrow Connector 61"/>
          <p:cNvCxnSpPr>
            <a:cxnSpLocks/>
            <a:stCxn id="23" idx="0"/>
            <a:endCxn id="12" idx="4"/>
          </p:cNvCxnSpPr>
          <p:nvPr/>
        </p:nvCxnSpPr>
        <p:spPr bwMode="auto">
          <a:xfrm flipH="1" flipV="1">
            <a:off x="3906778" y="3047562"/>
            <a:ext cx="762000" cy="135272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6" name="Straight Arrow Connector 65"/>
          <p:cNvCxnSpPr>
            <a:cxnSpLocks/>
            <a:stCxn id="24" idx="0"/>
          </p:cNvCxnSpPr>
          <p:nvPr/>
        </p:nvCxnSpPr>
        <p:spPr bwMode="auto">
          <a:xfrm flipH="1" flipV="1">
            <a:off x="3068578" y="3028691"/>
            <a:ext cx="304800" cy="137160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9" name="Straight Arrow Connector 68"/>
          <p:cNvCxnSpPr>
            <a:cxnSpLocks/>
            <a:stCxn id="24" idx="0"/>
          </p:cNvCxnSpPr>
          <p:nvPr/>
        </p:nvCxnSpPr>
        <p:spPr bwMode="auto">
          <a:xfrm flipV="1">
            <a:off x="3373378" y="3049095"/>
            <a:ext cx="553805" cy="1351196"/>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74" name="Straight Arrow Connector 73"/>
          <p:cNvCxnSpPr>
            <a:cxnSpLocks/>
            <a:endCxn id="12" idx="4"/>
          </p:cNvCxnSpPr>
          <p:nvPr/>
        </p:nvCxnSpPr>
        <p:spPr bwMode="auto">
          <a:xfrm flipV="1">
            <a:off x="2039878" y="3047562"/>
            <a:ext cx="1866900" cy="135273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77" name="TextBox 76"/>
          <p:cNvSpPr txBox="1"/>
          <p:nvPr/>
        </p:nvSpPr>
        <p:spPr>
          <a:xfrm>
            <a:off x="705200" y="3174710"/>
            <a:ext cx="1106078" cy="600164"/>
          </a:xfrm>
          <a:prstGeom prst="rect">
            <a:avLst/>
          </a:prstGeom>
          <a:noFill/>
        </p:spPr>
        <p:txBody>
          <a:bodyPr wrap="square" rtlCol="0">
            <a:spAutoFit/>
          </a:bodyPr>
          <a:lstStyle/>
          <a:p>
            <a:r>
              <a:rPr lang="en-US" sz="3300" dirty="0">
                <a:solidFill>
                  <a:srgbClr val="590A0E"/>
                </a:solidFill>
                <a:latin typeface="Times New Roman" panose="02020603050405020304" pitchFamily="18" charset="0"/>
                <a:cs typeface="Times New Roman" panose="02020603050405020304" pitchFamily="18" charset="0"/>
              </a:rPr>
              <a:t>W</a:t>
            </a:r>
            <a:r>
              <a:rPr lang="en-US" sz="3300" baseline="30000" dirty="0">
                <a:solidFill>
                  <a:srgbClr val="590A0E"/>
                </a:solidFill>
                <a:latin typeface="Times New Roman" panose="02020603050405020304" pitchFamily="18" charset="0"/>
                <a:cs typeface="Times New Roman" panose="02020603050405020304" pitchFamily="18" charset="0"/>
              </a:rPr>
              <a:t>[1]</a:t>
            </a:r>
          </a:p>
        </p:txBody>
      </p:sp>
      <p:sp>
        <p:nvSpPr>
          <p:cNvPr id="83" name="TextBox 82"/>
          <p:cNvSpPr txBox="1"/>
          <p:nvPr/>
        </p:nvSpPr>
        <p:spPr>
          <a:xfrm>
            <a:off x="4514956" y="4413744"/>
            <a:ext cx="425116" cy="461665"/>
          </a:xfrm>
          <a:prstGeom prst="rect">
            <a:avLst/>
          </a:prstGeom>
          <a:noFill/>
        </p:spPr>
        <p:txBody>
          <a:bodyPr wrap="none" rtlCol="0">
            <a:spAutoFit/>
          </a:bodyPr>
          <a:lstStyle/>
          <a:p>
            <a:r>
              <a:rPr lang="en-US" sz="2400" dirty="0" err="1"/>
              <a:t>x</a:t>
            </a:r>
            <a:r>
              <a:rPr lang="en-US" sz="2400" baseline="-25000" dirty="0" err="1"/>
              <a:t>n</a:t>
            </a:r>
            <a:endParaRPr lang="en-US" sz="2400" baseline="-25000" dirty="0"/>
          </a:p>
        </p:txBody>
      </p:sp>
      <p:sp>
        <p:nvSpPr>
          <p:cNvPr id="84" name="TextBox 83"/>
          <p:cNvSpPr txBox="1"/>
          <p:nvPr/>
        </p:nvSpPr>
        <p:spPr>
          <a:xfrm>
            <a:off x="700408" y="4413744"/>
            <a:ext cx="457200" cy="461665"/>
          </a:xfrm>
          <a:prstGeom prst="rect">
            <a:avLst/>
          </a:prstGeom>
          <a:noFill/>
        </p:spPr>
        <p:txBody>
          <a:bodyPr wrap="square" rtlCol="0">
            <a:spAutoFit/>
          </a:bodyPr>
          <a:lstStyle/>
          <a:p>
            <a:r>
              <a:rPr lang="en-US" sz="2400" dirty="0"/>
              <a:t>x</a:t>
            </a:r>
            <a:r>
              <a:rPr lang="en-US" sz="2400" baseline="-25000" dirty="0"/>
              <a:t>1</a:t>
            </a:r>
          </a:p>
        </p:txBody>
      </p:sp>
      <p:sp>
        <p:nvSpPr>
          <p:cNvPr id="63" name="TextBox 62">
            <a:extLst>
              <a:ext uri="{FF2B5EF4-FFF2-40B4-BE49-F238E27FC236}">
                <a16:creationId xmlns:a16="http://schemas.microsoft.com/office/drawing/2014/main" id="{47A73503-3270-5047-A324-18EC3AE71939}"/>
              </a:ext>
            </a:extLst>
          </p:cNvPr>
          <p:cNvSpPr txBox="1"/>
          <p:nvPr/>
        </p:nvSpPr>
        <p:spPr>
          <a:xfrm>
            <a:off x="5392678" y="4400290"/>
            <a:ext cx="494046" cy="461665"/>
          </a:xfrm>
          <a:prstGeom prst="rect">
            <a:avLst/>
          </a:prstGeom>
          <a:noFill/>
        </p:spPr>
        <p:txBody>
          <a:bodyPr wrap="none" rtlCol="0">
            <a:spAutoFit/>
          </a:bodyPr>
          <a:lstStyle/>
          <a:p>
            <a:r>
              <a:rPr lang="en-US" sz="2400" dirty="0"/>
              <a:t>+1</a:t>
            </a:r>
          </a:p>
        </p:txBody>
      </p:sp>
      <p:sp>
        <p:nvSpPr>
          <p:cNvPr id="65" name="TextBox 64">
            <a:extLst>
              <a:ext uri="{FF2B5EF4-FFF2-40B4-BE49-F238E27FC236}">
                <a16:creationId xmlns:a16="http://schemas.microsoft.com/office/drawing/2014/main" id="{6A740206-0031-F941-9894-7BD986F58450}"/>
              </a:ext>
            </a:extLst>
          </p:cNvPr>
          <p:cNvSpPr txBox="1"/>
          <p:nvPr/>
        </p:nvSpPr>
        <p:spPr>
          <a:xfrm>
            <a:off x="4686301" y="3200401"/>
            <a:ext cx="1220126" cy="600164"/>
          </a:xfrm>
          <a:prstGeom prst="rect">
            <a:avLst/>
          </a:prstGeom>
          <a:noFill/>
        </p:spPr>
        <p:txBody>
          <a:bodyPr wrap="square" rtlCol="0">
            <a:spAutoFit/>
          </a:bodyPr>
          <a:lstStyle/>
          <a:p>
            <a:r>
              <a:rPr lang="en-US" sz="3300" dirty="0">
                <a:solidFill>
                  <a:srgbClr val="590A0E"/>
                </a:solidFill>
                <a:latin typeface="Times New Roman" panose="02020603050405020304" pitchFamily="18" charset="0"/>
                <a:cs typeface="Times New Roman" panose="02020603050405020304" pitchFamily="18" charset="0"/>
              </a:rPr>
              <a:t>b</a:t>
            </a:r>
            <a:r>
              <a:rPr lang="en-US" sz="3300" baseline="30000" dirty="0">
                <a:solidFill>
                  <a:srgbClr val="590A0E"/>
                </a:solidFill>
                <a:latin typeface="Times New Roman" panose="02020603050405020304" pitchFamily="18" charset="0"/>
                <a:cs typeface="Times New Roman" panose="02020603050405020304" pitchFamily="18" charset="0"/>
              </a:rPr>
              <a:t>[1]</a:t>
            </a:r>
          </a:p>
        </p:txBody>
      </p:sp>
      <p:sp>
        <p:nvSpPr>
          <p:cNvPr id="4" name="TextBox 3">
            <a:extLst>
              <a:ext uri="{FF2B5EF4-FFF2-40B4-BE49-F238E27FC236}">
                <a16:creationId xmlns:a16="http://schemas.microsoft.com/office/drawing/2014/main" id="{FB78A803-C112-CB46-944B-D5375F2FE36B}"/>
              </a:ext>
            </a:extLst>
          </p:cNvPr>
          <p:cNvSpPr txBox="1"/>
          <p:nvPr/>
        </p:nvSpPr>
        <p:spPr>
          <a:xfrm>
            <a:off x="1892218" y="4423140"/>
            <a:ext cx="269626"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i</a:t>
            </a:r>
            <a:endParaRPr lang="en-US" sz="2400" dirty="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390D40ED-5754-7B4A-A8E4-B99F668D0C6D}"/>
              </a:ext>
            </a:extLst>
          </p:cNvPr>
          <p:cNvSpPr txBox="1"/>
          <p:nvPr/>
        </p:nvSpPr>
        <p:spPr>
          <a:xfrm>
            <a:off x="2951578" y="2512309"/>
            <a:ext cx="269626"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j</a:t>
            </a:r>
          </a:p>
        </p:txBody>
      </p:sp>
      <p:sp>
        <p:nvSpPr>
          <p:cNvPr id="51" name="TextBox 50">
            <a:extLst>
              <a:ext uri="{FF2B5EF4-FFF2-40B4-BE49-F238E27FC236}">
                <a16:creationId xmlns:a16="http://schemas.microsoft.com/office/drawing/2014/main" id="{16FC99DE-07E4-6943-9A97-1E37AE8695FB}"/>
              </a:ext>
            </a:extLst>
          </p:cNvPr>
          <p:cNvSpPr txBox="1"/>
          <p:nvPr/>
        </p:nvSpPr>
        <p:spPr>
          <a:xfrm>
            <a:off x="1487206" y="1569638"/>
            <a:ext cx="1007398" cy="600164"/>
          </a:xfrm>
          <a:prstGeom prst="rect">
            <a:avLst/>
          </a:prstGeom>
          <a:noFill/>
        </p:spPr>
        <p:txBody>
          <a:bodyPr wrap="square" rtlCol="0">
            <a:spAutoFit/>
          </a:bodyPr>
          <a:lstStyle/>
          <a:p>
            <a:r>
              <a:rPr lang="en-US" sz="3300" dirty="0">
                <a:solidFill>
                  <a:srgbClr val="590A0E"/>
                </a:solidFill>
                <a:latin typeface="Times New Roman" panose="02020603050405020304" pitchFamily="18" charset="0"/>
                <a:cs typeface="Times New Roman" panose="02020603050405020304" pitchFamily="18" charset="0"/>
              </a:rPr>
              <a:t>W</a:t>
            </a:r>
            <a:r>
              <a:rPr lang="en-US" sz="3300" baseline="30000" dirty="0">
                <a:solidFill>
                  <a:srgbClr val="590A0E"/>
                </a:solidFill>
                <a:latin typeface="Times New Roman" panose="02020603050405020304" pitchFamily="18" charset="0"/>
                <a:cs typeface="Times New Roman" panose="02020603050405020304" pitchFamily="18" charset="0"/>
              </a:rPr>
              <a:t>[2]</a:t>
            </a:r>
          </a:p>
        </p:txBody>
      </p:sp>
      <p:sp>
        <p:nvSpPr>
          <p:cNvPr id="53" name="TextBox 52">
            <a:extLst>
              <a:ext uri="{FF2B5EF4-FFF2-40B4-BE49-F238E27FC236}">
                <a16:creationId xmlns:a16="http://schemas.microsoft.com/office/drawing/2014/main" id="{2CA89313-6CAD-554E-9D23-EAD5511383C8}"/>
              </a:ext>
            </a:extLst>
          </p:cNvPr>
          <p:cNvSpPr txBox="1"/>
          <p:nvPr/>
        </p:nvSpPr>
        <p:spPr>
          <a:xfrm>
            <a:off x="3830116" y="1706513"/>
            <a:ext cx="1220126" cy="600164"/>
          </a:xfrm>
          <a:prstGeom prst="rect">
            <a:avLst/>
          </a:prstGeom>
          <a:noFill/>
        </p:spPr>
        <p:txBody>
          <a:bodyPr wrap="square" rtlCol="0">
            <a:spAutoFit/>
          </a:bodyPr>
          <a:lstStyle/>
          <a:p>
            <a:r>
              <a:rPr lang="en-US" sz="3300" dirty="0">
                <a:solidFill>
                  <a:srgbClr val="590A0E"/>
                </a:solidFill>
                <a:latin typeface="Times New Roman" panose="02020603050405020304" pitchFamily="18" charset="0"/>
                <a:cs typeface="Times New Roman" panose="02020603050405020304" pitchFamily="18" charset="0"/>
              </a:rPr>
              <a:t>b</a:t>
            </a:r>
            <a:r>
              <a:rPr lang="en-US" sz="3300" baseline="30000" dirty="0">
                <a:solidFill>
                  <a:srgbClr val="590A0E"/>
                </a:solidFill>
                <a:latin typeface="Times New Roman" panose="02020603050405020304" pitchFamily="18" charset="0"/>
                <a:cs typeface="Times New Roman" panose="02020603050405020304" pitchFamily="18" charset="0"/>
              </a:rPr>
              <a:t>[2]</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C0562FF-1E01-3441-8A09-AA2B6A0DC9B9}"/>
                  </a:ext>
                </a:extLst>
              </p:cNvPr>
              <p:cNvSpPr txBox="1"/>
              <p:nvPr/>
            </p:nvSpPr>
            <p:spPr>
              <a:xfrm>
                <a:off x="5762590" y="3092418"/>
                <a:ext cx="2698111" cy="4292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100" i="1">
                              <a:latin typeface="Cambria Math" panose="02040503050406030204" pitchFamily="18" charset="0"/>
                            </a:rPr>
                          </m:ctrlPr>
                        </m:sSupPr>
                        <m:e>
                          <m:r>
                            <a:rPr lang="en-US" sz="2100" i="1">
                              <a:latin typeface="Cambria Math" panose="02040503050406030204" pitchFamily="18" charset="0"/>
                            </a:rPr>
                            <m:t>𝑧</m:t>
                          </m:r>
                        </m:e>
                        <m:sup>
                          <m:r>
                            <a:rPr lang="en-US" sz="2100" i="1">
                              <a:latin typeface="Cambria Math" panose="02040503050406030204" pitchFamily="18" charset="0"/>
                            </a:rPr>
                            <m:t>[1]</m:t>
                          </m:r>
                        </m:sup>
                      </m:sSup>
                      <m:r>
                        <a:rPr lang="en-US" sz="2100" i="1">
                          <a:latin typeface="Cambria Math" panose="02040503050406030204" pitchFamily="18" charset="0"/>
                        </a:rPr>
                        <m:t>=</m:t>
                      </m:r>
                      <m:sSup>
                        <m:sSupPr>
                          <m:ctrlPr>
                            <a:rPr lang="en-US" sz="2100" i="1">
                              <a:latin typeface="Cambria Math" panose="02040503050406030204" pitchFamily="18" charset="0"/>
                            </a:rPr>
                          </m:ctrlPr>
                        </m:sSupPr>
                        <m:e>
                          <m:r>
                            <a:rPr lang="en-US" sz="2100" i="1">
                              <a:latin typeface="Cambria Math" panose="02040503050406030204" pitchFamily="18" charset="0"/>
                            </a:rPr>
                            <m:t>𝑊</m:t>
                          </m:r>
                        </m:e>
                        <m:sup>
                          <m:r>
                            <a:rPr lang="en-US" sz="2100" i="1">
                              <a:latin typeface="Cambria Math" panose="02040503050406030204" pitchFamily="18" charset="0"/>
                            </a:rPr>
                            <m:t>[1]</m:t>
                          </m:r>
                        </m:sup>
                      </m:sSup>
                      <m:sSup>
                        <m:sSupPr>
                          <m:ctrlPr>
                            <a:rPr lang="en-US" sz="2100" i="1">
                              <a:latin typeface="Cambria Math" panose="02040503050406030204" pitchFamily="18" charset="0"/>
                            </a:rPr>
                          </m:ctrlPr>
                        </m:sSupPr>
                        <m:e>
                          <m:r>
                            <a:rPr lang="en-US" sz="2100" i="1">
                              <a:latin typeface="Cambria Math" panose="02040503050406030204" pitchFamily="18" charset="0"/>
                            </a:rPr>
                            <m:t>𝑎</m:t>
                          </m:r>
                        </m:e>
                        <m:sup>
                          <m:r>
                            <a:rPr lang="en-US" sz="2100" i="1">
                              <a:latin typeface="Cambria Math" panose="02040503050406030204" pitchFamily="18" charset="0"/>
                            </a:rPr>
                            <m:t>[0]</m:t>
                          </m:r>
                        </m:sup>
                      </m:sSup>
                      <m:r>
                        <a:rPr lang="en-US" sz="2100" i="1">
                          <a:latin typeface="Cambria Math" panose="02040503050406030204" pitchFamily="18" charset="0"/>
                        </a:rPr>
                        <m:t>+</m:t>
                      </m:r>
                      <m:sSup>
                        <m:sSupPr>
                          <m:ctrlPr>
                            <a:rPr lang="en-US" sz="2100" i="1">
                              <a:latin typeface="Cambria Math" panose="02040503050406030204" pitchFamily="18" charset="0"/>
                            </a:rPr>
                          </m:ctrlPr>
                        </m:sSupPr>
                        <m:e>
                          <m:r>
                            <a:rPr lang="en-US" sz="2100" i="1">
                              <a:latin typeface="Cambria Math" panose="02040503050406030204" pitchFamily="18" charset="0"/>
                            </a:rPr>
                            <m:t>𝑏</m:t>
                          </m:r>
                        </m:e>
                        <m:sup>
                          <m:r>
                            <a:rPr lang="en-US" sz="2100" i="1">
                              <a:latin typeface="Cambria Math" panose="02040503050406030204" pitchFamily="18" charset="0"/>
                            </a:rPr>
                            <m:t>[1]</m:t>
                          </m:r>
                        </m:sup>
                      </m:sSup>
                    </m:oMath>
                  </m:oMathPara>
                </a14:m>
                <a:endParaRPr lang="en-US" sz="2100" dirty="0"/>
              </a:p>
            </p:txBody>
          </p:sp>
        </mc:Choice>
        <mc:Fallback xmlns="">
          <p:sp>
            <p:nvSpPr>
              <p:cNvPr id="5" name="TextBox 4">
                <a:extLst>
                  <a:ext uri="{FF2B5EF4-FFF2-40B4-BE49-F238E27FC236}">
                    <a16:creationId xmlns:a16="http://schemas.microsoft.com/office/drawing/2014/main" id="{BC0562FF-1E01-3441-8A09-AA2B6A0DC9B9}"/>
                  </a:ext>
                </a:extLst>
              </p:cNvPr>
              <p:cNvSpPr txBox="1">
                <a:spLocks noRot="1" noChangeAspect="1" noMove="1" noResize="1" noEditPoints="1" noAdjustHandles="1" noChangeArrowheads="1" noChangeShapeType="1" noTextEdit="1"/>
              </p:cNvSpPr>
              <p:nvPr/>
            </p:nvSpPr>
            <p:spPr>
              <a:xfrm>
                <a:off x="5762590" y="3092418"/>
                <a:ext cx="2698111" cy="42928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98A885C3-50DB-7848-8012-79C04D562EF4}"/>
                  </a:ext>
                </a:extLst>
              </p:cNvPr>
              <p:cNvSpPr txBox="1"/>
              <p:nvPr/>
            </p:nvSpPr>
            <p:spPr>
              <a:xfrm>
                <a:off x="5997523" y="4375074"/>
                <a:ext cx="665695" cy="4292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100" i="1">
                              <a:latin typeface="Cambria Math" panose="02040503050406030204" pitchFamily="18" charset="0"/>
                            </a:rPr>
                          </m:ctrlPr>
                        </m:sSupPr>
                        <m:e>
                          <m:r>
                            <a:rPr lang="en-US" sz="2100" i="1">
                              <a:latin typeface="Cambria Math" panose="02040503050406030204" pitchFamily="18" charset="0"/>
                            </a:rPr>
                            <m:t>𝑎</m:t>
                          </m:r>
                        </m:e>
                        <m:sup>
                          <m:r>
                            <a:rPr lang="en-US" sz="2100" i="1">
                              <a:latin typeface="Cambria Math" panose="02040503050406030204" pitchFamily="18" charset="0"/>
                            </a:rPr>
                            <m:t>[0]</m:t>
                          </m:r>
                        </m:sup>
                      </m:sSup>
                    </m:oMath>
                  </m:oMathPara>
                </a14:m>
                <a:endParaRPr lang="en-US" sz="2100" dirty="0"/>
              </a:p>
            </p:txBody>
          </p:sp>
        </mc:Choice>
        <mc:Fallback xmlns="">
          <p:sp>
            <p:nvSpPr>
              <p:cNvPr id="55" name="TextBox 54">
                <a:extLst>
                  <a:ext uri="{FF2B5EF4-FFF2-40B4-BE49-F238E27FC236}">
                    <a16:creationId xmlns:a16="http://schemas.microsoft.com/office/drawing/2014/main" id="{98A885C3-50DB-7848-8012-79C04D562EF4}"/>
                  </a:ext>
                </a:extLst>
              </p:cNvPr>
              <p:cNvSpPr txBox="1">
                <a:spLocks noRot="1" noChangeAspect="1" noMove="1" noResize="1" noEditPoints="1" noAdjustHandles="1" noChangeArrowheads="1" noChangeShapeType="1" noTextEdit="1"/>
              </p:cNvSpPr>
              <p:nvPr/>
            </p:nvSpPr>
            <p:spPr>
              <a:xfrm>
                <a:off x="5997523" y="4375074"/>
                <a:ext cx="665695" cy="42928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8DE1D72F-E6EB-8346-9999-F516C1763888}"/>
                  </a:ext>
                </a:extLst>
              </p:cNvPr>
              <p:cNvSpPr txBox="1"/>
              <p:nvPr/>
            </p:nvSpPr>
            <p:spPr>
              <a:xfrm>
                <a:off x="5811778" y="2614009"/>
                <a:ext cx="2079608" cy="4377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100" i="1">
                              <a:latin typeface="Cambria Math" panose="02040503050406030204" pitchFamily="18" charset="0"/>
                            </a:rPr>
                          </m:ctrlPr>
                        </m:sSupPr>
                        <m:e>
                          <m:r>
                            <a:rPr lang="en-US" sz="2100" i="1">
                              <a:latin typeface="Cambria Math" panose="02040503050406030204" pitchFamily="18" charset="0"/>
                            </a:rPr>
                            <m:t>𝑎</m:t>
                          </m:r>
                        </m:e>
                        <m:sup>
                          <m:r>
                            <a:rPr lang="en-US" sz="2100" i="1">
                              <a:latin typeface="Cambria Math" panose="02040503050406030204" pitchFamily="18" charset="0"/>
                            </a:rPr>
                            <m:t>[1]</m:t>
                          </m:r>
                        </m:sup>
                      </m:sSup>
                      <m:r>
                        <a:rPr lang="en-US" sz="2100" i="1">
                          <a:latin typeface="Cambria Math" panose="02040503050406030204" pitchFamily="18" charset="0"/>
                        </a:rPr>
                        <m:t>=</m:t>
                      </m:r>
                      <m:sSup>
                        <m:sSupPr>
                          <m:ctrlPr>
                            <a:rPr lang="en-US" sz="2100" i="1">
                              <a:latin typeface="Cambria Math" panose="02040503050406030204" pitchFamily="18" charset="0"/>
                            </a:rPr>
                          </m:ctrlPr>
                        </m:sSupPr>
                        <m:e>
                          <m:r>
                            <a:rPr lang="en-US" sz="2100" i="1">
                              <a:latin typeface="Cambria Math" panose="02040503050406030204" pitchFamily="18" charset="0"/>
                            </a:rPr>
                            <m:t>𝑔</m:t>
                          </m:r>
                        </m:e>
                        <m:sup>
                          <m:d>
                            <m:dPr>
                              <m:begChr m:val="["/>
                              <m:endChr m:val="]"/>
                              <m:ctrlPr>
                                <a:rPr lang="en-US" sz="2100" i="1">
                                  <a:latin typeface="Cambria Math" panose="02040503050406030204" pitchFamily="18" charset="0"/>
                                </a:rPr>
                              </m:ctrlPr>
                            </m:dPr>
                            <m:e>
                              <m:r>
                                <a:rPr lang="en-US" sz="2100" i="1">
                                  <a:latin typeface="Cambria Math" panose="02040503050406030204" pitchFamily="18" charset="0"/>
                                </a:rPr>
                                <m:t>1</m:t>
                              </m:r>
                            </m:e>
                          </m:d>
                        </m:sup>
                      </m:sSup>
                      <m:r>
                        <a:rPr lang="en-US" sz="2100" i="1">
                          <a:latin typeface="Cambria Math" panose="02040503050406030204" pitchFamily="18" charset="0"/>
                        </a:rPr>
                        <m:t>(</m:t>
                      </m:r>
                      <m:sSup>
                        <m:sSupPr>
                          <m:ctrlPr>
                            <a:rPr lang="en-US" sz="2100" i="1">
                              <a:latin typeface="Cambria Math" panose="02040503050406030204" pitchFamily="18" charset="0"/>
                            </a:rPr>
                          </m:ctrlPr>
                        </m:sSupPr>
                        <m:e>
                          <m:r>
                            <a:rPr lang="en-US" sz="2100" i="1">
                              <a:latin typeface="Cambria Math" panose="02040503050406030204" pitchFamily="18" charset="0"/>
                            </a:rPr>
                            <m:t>𝑧</m:t>
                          </m:r>
                        </m:e>
                        <m:sup>
                          <m:d>
                            <m:dPr>
                              <m:begChr m:val="["/>
                              <m:endChr m:val="]"/>
                              <m:ctrlPr>
                                <a:rPr lang="en-US" sz="2100" i="1">
                                  <a:latin typeface="Cambria Math" panose="02040503050406030204" pitchFamily="18" charset="0"/>
                                </a:rPr>
                              </m:ctrlPr>
                            </m:dPr>
                            <m:e>
                              <m:r>
                                <a:rPr lang="en-US" sz="2100" i="1">
                                  <a:latin typeface="Cambria Math" panose="02040503050406030204" pitchFamily="18" charset="0"/>
                                </a:rPr>
                                <m:t>1</m:t>
                              </m:r>
                            </m:e>
                          </m:d>
                        </m:sup>
                      </m:sSup>
                      <m:r>
                        <a:rPr lang="en-US" sz="2100" i="1">
                          <a:latin typeface="Cambria Math" panose="02040503050406030204" pitchFamily="18" charset="0"/>
                        </a:rPr>
                        <m:t>)</m:t>
                      </m:r>
                    </m:oMath>
                  </m:oMathPara>
                </a14:m>
                <a:endParaRPr lang="en-US" sz="2100" dirty="0"/>
              </a:p>
            </p:txBody>
          </p:sp>
        </mc:Choice>
        <mc:Fallback xmlns="">
          <p:sp>
            <p:nvSpPr>
              <p:cNvPr id="57" name="TextBox 56">
                <a:extLst>
                  <a:ext uri="{FF2B5EF4-FFF2-40B4-BE49-F238E27FC236}">
                    <a16:creationId xmlns:a16="http://schemas.microsoft.com/office/drawing/2014/main" id="{8DE1D72F-E6EB-8346-9999-F516C1763888}"/>
                  </a:ext>
                </a:extLst>
              </p:cNvPr>
              <p:cNvSpPr txBox="1">
                <a:spLocks noRot="1" noChangeAspect="1" noMove="1" noResize="1" noEditPoints="1" noAdjustHandles="1" noChangeArrowheads="1" noChangeShapeType="1" noTextEdit="1"/>
              </p:cNvSpPr>
              <p:nvPr/>
            </p:nvSpPr>
            <p:spPr>
              <a:xfrm>
                <a:off x="5811778" y="2614009"/>
                <a:ext cx="2079608" cy="437749"/>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53B75AAB-340F-8A48-8103-35C65373C384}"/>
                  </a:ext>
                </a:extLst>
              </p:cNvPr>
              <p:cNvSpPr txBox="1"/>
              <p:nvPr/>
            </p:nvSpPr>
            <p:spPr>
              <a:xfrm>
                <a:off x="4686301" y="1536884"/>
                <a:ext cx="2698111" cy="4292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100" i="1">
                              <a:latin typeface="Cambria Math" panose="02040503050406030204" pitchFamily="18" charset="0"/>
                            </a:rPr>
                          </m:ctrlPr>
                        </m:sSupPr>
                        <m:e>
                          <m:r>
                            <a:rPr lang="en-US" sz="2100" i="1">
                              <a:latin typeface="Cambria Math" panose="02040503050406030204" pitchFamily="18" charset="0"/>
                            </a:rPr>
                            <m:t>𝑧</m:t>
                          </m:r>
                        </m:e>
                        <m:sup>
                          <m:r>
                            <a:rPr lang="en-US" sz="2100" i="1">
                              <a:latin typeface="Cambria Math" panose="02040503050406030204" pitchFamily="18" charset="0"/>
                            </a:rPr>
                            <m:t>[2]</m:t>
                          </m:r>
                        </m:sup>
                      </m:sSup>
                      <m:r>
                        <a:rPr lang="en-US" sz="2100" i="1">
                          <a:latin typeface="Cambria Math" panose="02040503050406030204" pitchFamily="18" charset="0"/>
                        </a:rPr>
                        <m:t>=</m:t>
                      </m:r>
                      <m:sSup>
                        <m:sSupPr>
                          <m:ctrlPr>
                            <a:rPr lang="en-US" sz="2100" i="1">
                              <a:latin typeface="Cambria Math" panose="02040503050406030204" pitchFamily="18" charset="0"/>
                            </a:rPr>
                          </m:ctrlPr>
                        </m:sSupPr>
                        <m:e>
                          <m:r>
                            <a:rPr lang="en-US" sz="2100" i="1">
                              <a:latin typeface="Cambria Math" panose="02040503050406030204" pitchFamily="18" charset="0"/>
                            </a:rPr>
                            <m:t>𝑊</m:t>
                          </m:r>
                        </m:e>
                        <m:sup>
                          <m:r>
                            <a:rPr lang="en-US" sz="2100" i="1">
                              <a:latin typeface="Cambria Math" panose="02040503050406030204" pitchFamily="18" charset="0"/>
                            </a:rPr>
                            <m:t>[2]</m:t>
                          </m:r>
                        </m:sup>
                      </m:sSup>
                      <m:sSup>
                        <m:sSupPr>
                          <m:ctrlPr>
                            <a:rPr lang="en-US" sz="2100" i="1">
                              <a:latin typeface="Cambria Math" panose="02040503050406030204" pitchFamily="18" charset="0"/>
                            </a:rPr>
                          </m:ctrlPr>
                        </m:sSupPr>
                        <m:e>
                          <m:r>
                            <a:rPr lang="en-US" sz="2100" i="1">
                              <a:latin typeface="Cambria Math" panose="02040503050406030204" pitchFamily="18" charset="0"/>
                            </a:rPr>
                            <m:t>𝑎</m:t>
                          </m:r>
                        </m:e>
                        <m:sup>
                          <m:r>
                            <a:rPr lang="en-US" sz="2100" i="1">
                              <a:latin typeface="Cambria Math" panose="02040503050406030204" pitchFamily="18" charset="0"/>
                            </a:rPr>
                            <m:t>[1]</m:t>
                          </m:r>
                        </m:sup>
                      </m:sSup>
                      <m:r>
                        <a:rPr lang="en-US" sz="2100" i="1">
                          <a:latin typeface="Cambria Math" panose="02040503050406030204" pitchFamily="18" charset="0"/>
                        </a:rPr>
                        <m:t>+</m:t>
                      </m:r>
                      <m:sSup>
                        <m:sSupPr>
                          <m:ctrlPr>
                            <a:rPr lang="en-US" sz="2100" i="1">
                              <a:latin typeface="Cambria Math" panose="02040503050406030204" pitchFamily="18" charset="0"/>
                            </a:rPr>
                          </m:ctrlPr>
                        </m:sSupPr>
                        <m:e>
                          <m:r>
                            <a:rPr lang="en-US" sz="2100" i="1">
                              <a:latin typeface="Cambria Math" panose="02040503050406030204" pitchFamily="18" charset="0"/>
                            </a:rPr>
                            <m:t>𝑏</m:t>
                          </m:r>
                        </m:e>
                        <m:sup>
                          <m:r>
                            <a:rPr lang="en-US" sz="2100" i="1">
                              <a:latin typeface="Cambria Math" panose="02040503050406030204" pitchFamily="18" charset="0"/>
                            </a:rPr>
                            <m:t>[2]</m:t>
                          </m:r>
                        </m:sup>
                      </m:sSup>
                    </m:oMath>
                  </m:oMathPara>
                </a14:m>
                <a:endParaRPr lang="en-US" sz="2100" dirty="0"/>
              </a:p>
            </p:txBody>
          </p:sp>
        </mc:Choice>
        <mc:Fallback xmlns="">
          <p:sp>
            <p:nvSpPr>
              <p:cNvPr id="59" name="TextBox 58">
                <a:extLst>
                  <a:ext uri="{FF2B5EF4-FFF2-40B4-BE49-F238E27FC236}">
                    <a16:creationId xmlns:a16="http://schemas.microsoft.com/office/drawing/2014/main" id="{53B75AAB-340F-8A48-8103-35C65373C384}"/>
                  </a:ext>
                </a:extLst>
              </p:cNvPr>
              <p:cNvSpPr txBox="1">
                <a:spLocks noRot="1" noChangeAspect="1" noMove="1" noResize="1" noEditPoints="1" noAdjustHandles="1" noChangeArrowheads="1" noChangeShapeType="1" noTextEdit="1"/>
              </p:cNvSpPr>
              <p:nvPr/>
            </p:nvSpPr>
            <p:spPr>
              <a:xfrm>
                <a:off x="4686301" y="1536884"/>
                <a:ext cx="2698111" cy="42928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158CD327-7EF1-F54D-A30C-591FDB104E94}"/>
                  </a:ext>
                </a:extLst>
              </p:cNvPr>
              <p:cNvSpPr txBox="1"/>
              <p:nvPr/>
            </p:nvSpPr>
            <p:spPr>
              <a:xfrm>
                <a:off x="4662523" y="1152358"/>
                <a:ext cx="2079608" cy="4377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100" i="1">
                              <a:latin typeface="Cambria Math" panose="02040503050406030204" pitchFamily="18" charset="0"/>
                            </a:rPr>
                          </m:ctrlPr>
                        </m:sSupPr>
                        <m:e>
                          <m:r>
                            <a:rPr lang="en-US" sz="2100" i="1">
                              <a:latin typeface="Cambria Math" panose="02040503050406030204" pitchFamily="18" charset="0"/>
                            </a:rPr>
                            <m:t>𝑎</m:t>
                          </m:r>
                        </m:e>
                        <m:sup>
                          <m:r>
                            <a:rPr lang="en-US" sz="2100" i="1">
                              <a:latin typeface="Cambria Math" panose="02040503050406030204" pitchFamily="18" charset="0"/>
                            </a:rPr>
                            <m:t>[2]</m:t>
                          </m:r>
                        </m:sup>
                      </m:sSup>
                      <m:r>
                        <a:rPr lang="en-US" sz="2100" i="1">
                          <a:latin typeface="Cambria Math" panose="02040503050406030204" pitchFamily="18" charset="0"/>
                        </a:rPr>
                        <m:t>=</m:t>
                      </m:r>
                      <m:sSup>
                        <m:sSupPr>
                          <m:ctrlPr>
                            <a:rPr lang="en-US" sz="2100" i="1">
                              <a:latin typeface="Cambria Math" panose="02040503050406030204" pitchFamily="18" charset="0"/>
                            </a:rPr>
                          </m:ctrlPr>
                        </m:sSupPr>
                        <m:e>
                          <m:r>
                            <a:rPr lang="en-US" sz="2100" i="1">
                              <a:latin typeface="Cambria Math" panose="02040503050406030204" pitchFamily="18" charset="0"/>
                            </a:rPr>
                            <m:t>𝑔</m:t>
                          </m:r>
                        </m:e>
                        <m:sup>
                          <m:d>
                            <m:dPr>
                              <m:begChr m:val="["/>
                              <m:endChr m:val="]"/>
                              <m:ctrlPr>
                                <a:rPr lang="en-US" sz="2100" i="1">
                                  <a:latin typeface="Cambria Math" panose="02040503050406030204" pitchFamily="18" charset="0"/>
                                </a:rPr>
                              </m:ctrlPr>
                            </m:dPr>
                            <m:e>
                              <m:r>
                                <a:rPr lang="en-US" sz="2100" i="1">
                                  <a:latin typeface="Cambria Math" panose="02040503050406030204" pitchFamily="18" charset="0"/>
                                </a:rPr>
                                <m:t>2</m:t>
                              </m:r>
                            </m:e>
                          </m:d>
                        </m:sup>
                      </m:sSup>
                      <m:r>
                        <a:rPr lang="en-US" sz="2100" i="1">
                          <a:latin typeface="Cambria Math" panose="02040503050406030204" pitchFamily="18" charset="0"/>
                        </a:rPr>
                        <m:t>(</m:t>
                      </m:r>
                      <m:sSup>
                        <m:sSupPr>
                          <m:ctrlPr>
                            <a:rPr lang="en-US" sz="2100" i="1">
                              <a:latin typeface="Cambria Math" panose="02040503050406030204" pitchFamily="18" charset="0"/>
                            </a:rPr>
                          </m:ctrlPr>
                        </m:sSupPr>
                        <m:e>
                          <m:r>
                            <a:rPr lang="en-US" sz="2100" i="1">
                              <a:latin typeface="Cambria Math" panose="02040503050406030204" pitchFamily="18" charset="0"/>
                            </a:rPr>
                            <m:t>𝑧</m:t>
                          </m:r>
                        </m:e>
                        <m:sup>
                          <m:d>
                            <m:dPr>
                              <m:begChr m:val="["/>
                              <m:endChr m:val="]"/>
                              <m:ctrlPr>
                                <a:rPr lang="en-US" sz="2100" i="1">
                                  <a:latin typeface="Cambria Math" panose="02040503050406030204" pitchFamily="18" charset="0"/>
                                </a:rPr>
                              </m:ctrlPr>
                            </m:dPr>
                            <m:e>
                              <m:r>
                                <a:rPr lang="en-US" sz="2100" i="1">
                                  <a:latin typeface="Cambria Math" panose="02040503050406030204" pitchFamily="18" charset="0"/>
                                </a:rPr>
                                <m:t>2</m:t>
                              </m:r>
                            </m:e>
                          </m:d>
                        </m:sup>
                      </m:sSup>
                      <m:r>
                        <a:rPr lang="en-US" sz="2100" i="1">
                          <a:latin typeface="Cambria Math" panose="02040503050406030204" pitchFamily="18" charset="0"/>
                        </a:rPr>
                        <m:t>)</m:t>
                      </m:r>
                    </m:oMath>
                  </m:oMathPara>
                </a14:m>
                <a:endParaRPr lang="en-US" sz="2100" dirty="0"/>
              </a:p>
            </p:txBody>
          </p:sp>
        </mc:Choice>
        <mc:Fallback xmlns="">
          <p:sp>
            <p:nvSpPr>
              <p:cNvPr id="61" name="TextBox 60">
                <a:extLst>
                  <a:ext uri="{FF2B5EF4-FFF2-40B4-BE49-F238E27FC236}">
                    <a16:creationId xmlns:a16="http://schemas.microsoft.com/office/drawing/2014/main" id="{158CD327-7EF1-F54D-A30C-591FDB104E94}"/>
                  </a:ext>
                </a:extLst>
              </p:cNvPr>
              <p:cNvSpPr txBox="1">
                <a:spLocks noRot="1" noChangeAspect="1" noMove="1" noResize="1" noEditPoints="1" noAdjustHandles="1" noChangeArrowheads="1" noChangeShapeType="1" noTextEdit="1"/>
              </p:cNvSpPr>
              <p:nvPr/>
            </p:nvSpPr>
            <p:spPr>
              <a:xfrm>
                <a:off x="4662523" y="1152358"/>
                <a:ext cx="2079608" cy="437749"/>
              </a:xfrm>
              <a:prstGeom prst="rect">
                <a:avLst/>
              </a:prstGeom>
              <a:blipFill>
                <a:blip r:embed="rId7"/>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64117CC7-81D7-444A-94DE-B20905620D50}"/>
                  </a:ext>
                </a:extLst>
              </p:cNvPr>
              <p:cNvSpPr txBox="1"/>
              <p:nvPr/>
            </p:nvSpPr>
            <p:spPr>
              <a:xfrm>
                <a:off x="4668779" y="715237"/>
                <a:ext cx="1172629" cy="4292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100" i="1">
                              <a:latin typeface="Cambria Math" panose="02040503050406030204" pitchFamily="18" charset="0"/>
                            </a:rPr>
                          </m:ctrlPr>
                        </m:sSupPr>
                        <m:e>
                          <m:r>
                            <a:rPr lang="en-US" sz="2100" i="1">
                              <a:latin typeface="Cambria Math" panose="02040503050406030204" pitchFamily="18" charset="0"/>
                            </a:rPr>
                            <m:t>𝑦</m:t>
                          </m:r>
                          <m:r>
                            <a:rPr lang="en-US" sz="2100" i="1">
                              <a:latin typeface="Cambria Math" panose="02040503050406030204" pitchFamily="18" charset="0"/>
                            </a:rPr>
                            <m:t>=</m:t>
                          </m:r>
                          <m:r>
                            <a:rPr lang="en-US" sz="2100" i="1">
                              <a:latin typeface="Cambria Math" panose="02040503050406030204" pitchFamily="18" charset="0"/>
                            </a:rPr>
                            <m:t>𝑎</m:t>
                          </m:r>
                        </m:e>
                        <m:sup>
                          <m:r>
                            <a:rPr lang="en-US" sz="2100" i="1">
                              <a:latin typeface="Cambria Math" panose="02040503050406030204" pitchFamily="18" charset="0"/>
                            </a:rPr>
                            <m:t>[2]</m:t>
                          </m:r>
                        </m:sup>
                      </m:sSup>
                    </m:oMath>
                  </m:oMathPara>
                </a14:m>
                <a:endParaRPr lang="en-US" sz="2100" dirty="0"/>
              </a:p>
            </p:txBody>
          </p:sp>
        </mc:Choice>
        <mc:Fallback xmlns="">
          <p:sp>
            <p:nvSpPr>
              <p:cNvPr id="75" name="TextBox 74">
                <a:extLst>
                  <a:ext uri="{FF2B5EF4-FFF2-40B4-BE49-F238E27FC236}">
                    <a16:creationId xmlns:a16="http://schemas.microsoft.com/office/drawing/2014/main" id="{64117CC7-81D7-444A-94DE-B20905620D50}"/>
                  </a:ext>
                </a:extLst>
              </p:cNvPr>
              <p:cNvSpPr txBox="1">
                <a:spLocks noRot="1" noChangeAspect="1" noMove="1" noResize="1" noEditPoints="1" noAdjustHandles="1" noChangeArrowheads="1" noChangeShapeType="1" noTextEdit="1"/>
              </p:cNvSpPr>
              <p:nvPr/>
            </p:nvSpPr>
            <p:spPr>
              <a:xfrm>
                <a:off x="4668779" y="715237"/>
                <a:ext cx="1172629" cy="429285"/>
              </a:xfrm>
              <a:prstGeom prst="rect">
                <a:avLst/>
              </a:prstGeom>
              <a:blipFill>
                <a:blip r:embed="rId8"/>
                <a:stretch>
                  <a:fillRect b="-571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D61A64EF-1850-EA4E-9159-BFA68961A144}"/>
              </a:ext>
            </a:extLst>
          </p:cNvPr>
          <p:cNvSpPr txBox="1"/>
          <p:nvPr/>
        </p:nvSpPr>
        <p:spPr>
          <a:xfrm>
            <a:off x="6786866" y="1084812"/>
            <a:ext cx="1678665" cy="323165"/>
          </a:xfrm>
          <a:prstGeom prst="rect">
            <a:avLst/>
          </a:prstGeom>
          <a:noFill/>
        </p:spPr>
        <p:txBody>
          <a:bodyPr wrap="none" rtlCol="0">
            <a:spAutoFit/>
          </a:bodyPr>
          <a:lstStyle/>
          <a:p>
            <a:r>
              <a:rPr lang="en-US" sz="1500" dirty="0">
                <a:latin typeface="Times New Roman" panose="02020603050405020304" pitchFamily="18" charset="0"/>
                <a:cs typeface="Times New Roman" panose="02020603050405020304" pitchFamily="18" charset="0"/>
              </a:rPr>
              <a:t>sigmoid or </a:t>
            </a:r>
            <a:r>
              <a:rPr lang="en-US" sz="1500" dirty="0" err="1">
                <a:latin typeface="Times New Roman" panose="02020603050405020304" pitchFamily="18" charset="0"/>
                <a:cs typeface="Times New Roman" panose="02020603050405020304" pitchFamily="18" charset="0"/>
              </a:rPr>
              <a:t>softmax</a:t>
            </a:r>
            <a:endParaRPr lang="en-US" sz="1500" dirty="0">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a16="http://schemas.microsoft.com/office/drawing/2014/main" id="{43B7EA6D-3AD2-C448-B42A-1077B64D2355}"/>
              </a:ext>
            </a:extLst>
          </p:cNvPr>
          <p:cNvSpPr txBox="1"/>
          <p:nvPr/>
        </p:nvSpPr>
        <p:spPr>
          <a:xfrm>
            <a:off x="7905568" y="2571490"/>
            <a:ext cx="654346" cy="323165"/>
          </a:xfrm>
          <a:prstGeom prst="rect">
            <a:avLst/>
          </a:prstGeom>
          <a:noFill/>
        </p:spPr>
        <p:txBody>
          <a:bodyPr wrap="none" rtlCol="0">
            <a:spAutoFit/>
          </a:bodyPr>
          <a:lstStyle/>
          <a:p>
            <a:r>
              <a:rPr lang="en-US" sz="1500" dirty="0" err="1">
                <a:latin typeface="Times New Roman" panose="02020603050405020304" pitchFamily="18" charset="0"/>
                <a:cs typeface="Times New Roman" panose="02020603050405020304" pitchFamily="18" charset="0"/>
              </a:rPr>
              <a:t>ReLU</a:t>
            </a:r>
            <a:endParaRPr 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8782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D957E-4573-F948-9812-82CC80E15F6D}"/>
              </a:ext>
            </a:extLst>
          </p:cNvPr>
          <p:cNvSpPr>
            <a:spLocks noGrp="1"/>
          </p:cNvSpPr>
          <p:nvPr>
            <p:ph type="title"/>
          </p:nvPr>
        </p:nvSpPr>
        <p:spPr/>
        <p:txBody>
          <a:bodyPr/>
          <a:lstStyle/>
          <a:p>
            <a:r>
              <a:rPr lang="en-US" b="0" dirty="0"/>
              <a:t>Multi Layer Notation</a:t>
            </a:r>
          </a:p>
        </p:txBody>
      </p:sp>
      <p:sp>
        <p:nvSpPr>
          <p:cNvPr id="4" name="Slide Number Placeholder 3">
            <a:extLst>
              <a:ext uri="{FF2B5EF4-FFF2-40B4-BE49-F238E27FC236}">
                <a16:creationId xmlns:a16="http://schemas.microsoft.com/office/drawing/2014/main" id="{342D2BF1-F3C5-BF43-B9C1-862176EFEC4F}"/>
              </a:ext>
            </a:extLst>
          </p:cNvPr>
          <p:cNvSpPr>
            <a:spLocks noGrp="1"/>
          </p:cNvSpPr>
          <p:nvPr>
            <p:ph type="sldNum" sz="quarter" idx="12"/>
          </p:nvPr>
        </p:nvSpPr>
        <p:spPr/>
        <p:txBody>
          <a:bodyPr/>
          <a:lstStyle/>
          <a:p>
            <a:pPr>
              <a:defRPr/>
            </a:pPr>
            <a:fld id="{713DD8BE-556E-3440-9013-11CC5588178D}" type="slidenum">
              <a:rPr lang="en-US" smtClean="0"/>
              <a:pPr>
                <a:defRPr/>
              </a:pPr>
              <a:t>38</a:t>
            </a:fld>
            <a:endParaRPr lang="en-US"/>
          </a:p>
        </p:txBody>
      </p:sp>
      <p:pic>
        <p:nvPicPr>
          <p:cNvPr id="5" name="Picture 4">
            <a:extLst>
              <a:ext uri="{FF2B5EF4-FFF2-40B4-BE49-F238E27FC236}">
                <a16:creationId xmlns:a16="http://schemas.microsoft.com/office/drawing/2014/main" id="{E6B58516-1A10-7B46-BFBF-82AC28F804A7}"/>
              </a:ext>
            </a:extLst>
          </p:cNvPr>
          <p:cNvPicPr>
            <a:picLocks noChangeAspect="1"/>
          </p:cNvPicPr>
          <p:nvPr/>
        </p:nvPicPr>
        <p:blipFill>
          <a:blip r:embed="rId3"/>
          <a:stretch>
            <a:fillRect/>
          </a:stretch>
        </p:blipFill>
        <p:spPr>
          <a:xfrm>
            <a:off x="523643" y="1171785"/>
            <a:ext cx="3311123" cy="2717800"/>
          </a:xfrm>
          <a:prstGeom prst="rect">
            <a:avLst/>
          </a:prstGeom>
        </p:spPr>
      </p:pic>
      <p:pic>
        <p:nvPicPr>
          <p:cNvPr id="6" name="Picture 5">
            <a:extLst>
              <a:ext uri="{FF2B5EF4-FFF2-40B4-BE49-F238E27FC236}">
                <a16:creationId xmlns:a16="http://schemas.microsoft.com/office/drawing/2014/main" id="{CF3FDF68-4037-C34A-8AAD-8E0F66849515}"/>
              </a:ext>
            </a:extLst>
          </p:cNvPr>
          <p:cNvPicPr>
            <a:picLocks noChangeAspect="1"/>
          </p:cNvPicPr>
          <p:nvPr/>
        </p:nvPicPr>
        <p:blipFill>
          <a:blip r:embed="rId4"/>
          <a:stretch>
            <a:fillRect/>
          </a:stretch>
        </p:blipFill>
        <p:spPr>
          <a:xfrm>
            <a:off x="4682722" y="2157477"/>
            <a:ext cx="4461278" cy="1915085"/>
          </a:xfrm>
          <a:prstGeom prst="rect">
            <a:avLst/>
          </a:prstGeom>
        </p:spPr>
      </p:pic>
      <p:pic>
        <p:nvPicPr>
          <p:cNvPr id="9" name="Picture 8">
            <a:extLst>
              <a:ext uri="{FF2B5EF4-FFF2-40B4-BE49-F238E27FC236}">
                <a16:creationId xmlns:a16="http://schemas.microsoft.com/office/drawing/2014/main" id="{567E349A-4ED6-1D43-AFA2-9C799615513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44400" y="51152"/>
            <a:ext cx="1964966" cy="2009625"/>
          </a:xfrm>
          <a:prstGeom prst="rect">
            <a:avLst/>
          </a:prstGeom>
        </p:spPr>
      </p:pic>
    </p:spTree>
    <p:extLst>
      <p:ext uri="{BB962C8B-B14F-4D97-AF65-F5344CB8AC3E}">
        <p14:creationId xmlns:p14="http://schemas.microsoft.com/office/powerpoint/2010/main" val="272408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739CC-D4E4-5D40-B3D4-00218347EEE9}"/>
              </a:ext>
            </a:extLst>
          </p:cNvPr>
          <p:cNvSpPr>
            <a:spLocks noGrp="1"/>
          </p:cNvSpPr>
          <p:nvPr>
            <p:ph type="title"/>
          </p:nvPr>
        </p:nvSpPr>
        <p:spPr/>
        <p:txBody>
          <a:bodyPr/>
          <a:lstStyle/>
          <a:p>
            <a:r>
              <a:rPr lang="en-US" dirty="0"/>
              <a:t>Replacing the bias unit</a:t>
            </a:r>
          </a:p>
        </p:txBody>
      </p:sp>
      <p:sp>
        <p:nvSpPr>
          <p:cNvPr id="3" name="Content Placeholder 2">
            <a:extLst>
              <a:ext uri="{FF2B5EF4-FFF2-40B4-BE49-F238E27FC236}">
                <a16:creationId xmlns:a16="http://schemas.microsoft.com/office/drawing/2014/main" id="{C6CF4019-1EE5-CE45-AB74-959B5691CBA4}"/>
              </a:ext>
            </a:extLst>
          </p:cNvPr>
          <p:cNvSpPr>
            <a:spLocks noGrp="1"/>
          </p:cNvSpPr>
          <p:nvPr>
            <p:ph idx="1"/>
          </p:nvPr>
        </p:nvSpPr>
        <p:spPr/>
        <p:txBody>
          <a:bodyPr/>
          <a:lstStyle/>
          <a:p>
            <a:r>
              <a:rPr lang="en-US" dirty="0"/>
              <a:t>Let's switch to a notation without the bias unit</a:t>
            </a:r>
          </a:p>
          <a:p>
            <a:r>
              <a:rPr lang="en-US" dirty="0"/>
              <a:t>Just a notational change</a:t>
            </a:r>
          </a:p>
          <a:p>
            <a:pPr marL="557199" indent="-557199">
              <a:buFont typeface="+mj-lt"/>
              <a:buAutoNum type="arabicPeriod"/>
            </a:pPr>
            <a:r>
              <a:rPr lang="en-US" dirty="0"/>
              <a:t>Add a dummy node a</a:t>
            </a:r>
            <a:r>
              <a:rPr lang="en-US" baseline="-25000" dirty="0"/>
              <a:t>0</a:t>
            </a:r>
            <a:r>
              <a:rPr lang="en-US" dirty="0"/>
              <a:t>=1 to each layer</a:t>
            </a:r>
          </a:p>
          <a:p>
            <a:pPr marL="557199" indent="-557199">
              <a:buFont typeface="+mj-lt"/>
              <a:buAutoNum type="arabicPeriod"/>
            </a:pPr>
            <a:r>
              <a:rPr lang="en-US" dirty="0"/>
              <a:t>Its weight w</a:t>
            </a:r>
            <a:r>
              <a:rPr lang="en-US" baseline="-25000" dirty="0"/>
              <a:t>0</a:t>
            </a:r>
            <a:r>
              <a:rPr lang="en-US" dirty="0"/>
              <a:t> will be the bias</a:t>
            </a:r>
          </a:p>
          <a:p>
            <a:pPr marL="557199" indent="-557199">
              <a:buFont typeface="+mj-lt"/>
              <a:buAutoNum type="arabicPeriod"/>
            </a:pPr>
            <a:r>
              <a:rPr lang="en-US" dirty="0"/>
              <a:t>So input layer a</a:t>
            </a:r>
            <a:r>
              <a:rPr lang="en-US" baseline="30000" dirty="0"/>
              <a:t>[0]</a:t>
            </a:r>
            <a:r>
              <a:rPr lang="en-US" baseline="-25000" dirty="0"/>
              <a:t>0</a:t>
            </a:r>
            <a:r>
              <a:rPr lang="en-US" dirty="0"/>
              <a:t>=1, </a:t>
            </a:r>
          </a:p>
          <a:p>
            <a:pPr marL="954053" lvl="1" indent="-557199"/>
            <a:r>
              <a:rPr lang="en-US" dirty="0"/>
              <a:t>And a</a:t>
            </a:r>
            <a:r>
              <a:rPr lang="en-US" baseline="30000" dirty="0"/>
              <a:t>[1]</a:t>
            </a:r>
            <a:r>
              <a:rPr lang="en-US" baseline="-25000" dirty="0"/>
              <a:t>0</a:t>
            </a:r>
            <a:r>
              <a:rPr lang="en-US" dirty="0"/>
              <a:t>=1 , a</a:t>
            </a:r>
            <a:r>
              <a:rPr lang="en-US" baseline="30000" dirty="0"/>
              <a:t>[2]</a:t>
            </a:r>
            <a:r>
              <a:rPr lang="en-US" baseline="-25000" dirty="0"/>
              <a:t>0</a:t>
            </a:r>
            <a:r>
              <a:rPr lang="en-US" dirty="0"/>
              <a:t>=1,…</a:t>
            </a:r>
            <a:endParaRPr lang="en-US" baseline="-25000" dirty="0"/>
          </a:p>
        </p:txBody>
      </p:sp>
    </p:spTree>
    <p:extLst>
      <p:ext uri="{BB962C8B-B14F-4D97-AF65-F5344CB8AC3E}">
        <p14:creationId xmlns:p14="http://schemas.microsoft.com/office/powerpoint/2010/main" val="75554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fontScale="90000"/>
          </a:bodyPr>
          <a:lstStyle/>
          <a:p>
            <a:r>
              <a:rPr lang="en-US" sz="3000" dirty="0">
                <a:solidFill>
                  <a:schemeClr val="bg1"/>
                </a:solidFill>
                <a:ea typeface="Franklin Gothic Book" charset="0"/>
                <a:cs typeface="Franklin Gothic Book" charset="0"/>
              </a:rPr>
              <a:t>Simple Neural Networks and Neural Language Models</a:t>
            </a:r>
            <a:endParaRPr lang="en-US" sz="3000" dirty="0">
              <a:solidFill>
                <a:schemeClr val="bg1"/>
              </a:solidFill>
            </a:endParaRPr>
          </a:p>
        </p:txBody>
      </p:sp>
      <p:sp>
        <p:nvSpPr>
          <p:cNvPr id="3" name="Subtitle 2"/>
          <p:cNvSpPr>
            <a:spLocks noGrp="1"/>
          </p:cNvSpPr>
          <p:nvPr>
            <p:ph idx="1"/>
          </p:nvPr>
        </p:nvSpPr>
        <p:spPr/>
        <p:txBody>
          <a:bodyPr>
            <a:normAutofit/>
          </a:bodyPr>
          <a:lstStyle/>
          <a:p>
            <a:r>
              <a:rPr lang="en-US" sz="3000" dirty="0">
                <a:solidFill>
                  <a:schemeClr val="tx2"/>
                </a:solidFill>
              </a:rPr>
              <a:t>Units in Neural Networks</a:t>
            </a:r>
          </a:p>
        </p:txBody>
      </p:sp>
    </p:spTree>
    <p:extLst>
      <p:ext uri="{BB962C8B-B14F-4D97-AF65-F5344CB8AC3E}">
        <p14:creationId xmlns:p14="http://schemas.microsoft.com/office/powerpoint/2010/main" val="258455895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D5D9-B6D6-8344-9A97-857A9253803D}"/>
              </a:ext>
            </a:extLst>
          </p:cNvPr>
          <p:cNvSpPr>
            <a:spLocks noGrp="1"/>
          </p:cNvSpPr>
          <p:nvPr>
            <p:ph type="title"/>
          </p:nvPr>
        </p:nvSpPr>
        <p:spPr/>
        <p:txBody>
          <a:bodyPr/>
          <a:lstStyle/>
          <a:p>
            <a:r>
              <a:rPr lang="en-US" dirty="0"/>
              <a:t>Replacing the bias unit</a:t>
            </a:r>
          </a:p>
        </p:txBody>
      </p:sp>
      <p:sp>
        <p:nvSpPr>
          <p:cNvPr id="3" name="Content Placeholder 2">
            <a:extLst>
              <a:ext uri="{FF2B5EF4-FFF2-40B4-BE49-F238E27FC236}">
                <a16:creationId xmlns:a16="http://schemas.microsoft.com/office/drawing/2014/main" id="{5EA9C9E3-9F5B-884F-AD6F-4CBE84257943}"/>
              </a:ext>
            </a:extLst>
          </p:cNvPr>
          <p:cNvSpPr>
            <a:spLocks noGrp="1"/>
          </p:cNvSpPr>
          <p:nvPr>
            <p:ph idx="1"/>
          </p:nvPr>
        </p:nvSpPr>
        <p:spPr/>
        <p:txBody>
          <a:bodyPr/>
          <a:lstStyle/>
          <a:p>
            <a:r>
              <a:rPr lang="en-US" dirty="0"/>
              <a:t>Instead of:					We'll do this:</a:t>
            </a:r>
          </a:p>
        </p:txBody>
      </p:sp>
      <p:pic>
        <p:nvPicPr>
          <p:cNvPr id="5" name="Picture 4">
            <a:extLst>
              <a:ext uri="{FF2B5EF4-FFF2-40B4-BE49-F238E27FC236}">
                <a16:creationId xmlns:a16="http://schemas.microsoft.com/office/drawing/2014/main" id="{559E1DC1-91C6-9146-9281-5AB316C49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 y="2641410"/>
            <a:ext cx="2371680" cy="444690"/>
          </a:xfrm>
          <a:prstGeom prst="rect">
            <a:avLst/>
          </a:prstGeom>
        </p:spPr>
      </p:pic>
      <p:pic>
        <p:nvPicPr>
          <p:cNvPr id="7" name="Picture 6">
            <a:extLst>
              <a:ext uri="{FF2B5EF4-FFF2-40B4-BE49-F238E27FC236}">
                <a16:creationId xmlns:a16="http://schemas.microsoft.com/office/drawing/2014/main" id="{5B5C0282-30F3-764F-B342-2D3FDEDAE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863" y="2571751"/>
            <a:ext cx="1852875" cy="481748"/>
          </a:xfrm>
          <a:prstGeom prst="rect">
            <a:avLst/>
          </a:prstGeom>
        </p:spPr>
      </p:pic>
      <p:pic>
        <p:nvPicPr>
          <p:cNvPr id="9" name="Picture 8">
            <a:extLst>
              <a:ext uri="{FF2B5EF4-FFF2-40B4-BE49-F238E27FC236}">
                <a16:creationId xmlns:a16="http://schemas.microsoft.com/office/drawing/2014/main" id="{8D88C272-C1B2-0341-820E-E51BEEBDC4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300" y="3244936"/>
            <a:ext cx="3965153" cy="1259955"/>
          </a:xfrm>
          <a:prstGeom prst="rect">
            <a:avLst/>
          </a:prstGeom>
        </p:spPr>
      </p:pic>
      <p:pic>
        <p:nvPicPr>
          <p:cNvPr id="11" name="Picture 10">
            <a:extLst>
              <a:ext uri="{FF2B5EF4-FFF2-40B4-BE49-F238E27FC236}">
                <a16:creationId xmlns:a16="http://schemas.microsoft.com/office/drawing/2014/main" id="{E9248D8D-D0E6-874E-8A72-A3238BAA3A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5575" y="3022590"/>
            <a:ext cx="2223450" cy="1482300"/>
          </a:xfrm>
          <a:prstGeom prst="rect">
            <a:avLst/>
          </a:prstGeom>
        </p:spPr>
      </p:pic>
      <p:sp>
        <p:nvSpPr>
          <p:cNvPr id="12" name="TextBox 11">
            <a:extLst>
              <a:ext uri="{FF2B5EF4-FFF2-40B4-BE49-F238E27FC236}">
                <a16:creationId xmlns:a16="http://schemas.microsoft.com/office/drawing/2014/main" id="{E35A2307-8C8C-A64A-8811-29C43D5721C0}"/>
              </a:ext>
            </a:extLst>
          </p:cNvPr>
          <p:cNvSpPr txBox="1"/>
          <p:nvPr/>
        </p:nvSpPr>
        <p:spPr>
          <a:xfrm>
            <a:off x="1053547" y="1828802"/>
            <a:ext cx="2409634" cy="507831"/>
          </a:xfrm>
          <a:prstGeom prst="rect">
            <a:avLst/>
          </a:prstGeom>
          <a:noFill/>
        </p:spPr>
        <p:txBody>
          <a:bodyPr wrap="none" rtlCol="0">
            <a:spAutoFit/>
          </a:bodyPr>
          <a:lstStyle/>
          <a:p>
            <a:r>
              <a:rPr lang="en-US" sz="2700" i="1" dirty="0">
                <a:latin typeface="Times New Roman" panose="02020603050405020304" pitchFamily="18" charset="0"/>
                <a:cs typeface="Times New Roman" panose="02020603050405020304" pitchFamily="18" charset="0"/>
              </a:rPr>
              <a:t>x= x</a:t>
            </a:r>
            <a:r>
              <a:rPr lang="en-US" sz="2700" i="1" baseline="-25000" dirty="0">
                <a:latin typeface="Times New Roman" panose="02020603050405020304" pitchFamily="18" charset="0"/>
                <a:cs typeface="Times New Roman" panose="02020603050405020304" pitchFamily="18" charset="0"/>
              </a:rPr>
              <a:t>1</a:t>
            </a:r>
            <a:r>
              <a:rPr lang="en-US" sz="2700" i="1" dirty="0">
                <a:latin typeface="Times New Roman" panose="02020603050405020304" pitchFamily="18" charset="0"/>
                <a:cs typeface="Times New Roman" panose="02020603050405020304" pitchFamily="18" charset="0"/>
              </a:rPr>
              <a:t>, x</a:t>
            </a:r>
            <a:r>
              <a:rPr lang="en-US" sz="2700" i="1" baseline="-25000" dirty="0">
                <a:latin typeface="Times New Roman" panose="02020603050405020304" pitchFamily="18" charset="0"/>
                <a:cs typeface="Times New Roman" panose="02020603050405020304" pitchFamily="18" charset="0"/>
              </a:rPr>
              <a:t>2</a:t>
            </a:r>
            <a:r>
              <a:rPr lang="en-US" sz="2700" i="1" dirty="0">
                <a:latin typeface="Times New Roman" panose="02020603050405020304" pitchFamily="18" charset="0"/>
                <a:cs typeface="Times New Roman" panose="02020603050405020304" pitchFamily="18" charset="0"/>
              </a:rPr>
              <a:t>, …, x</a:t>
            </a:r>
            <a:r>
              <a:rPr lang="en-US" sz="2700" i="1" baseline="-25000" dirty="0">
                <a:latin typeface="Times New Roman" panose="02020603050405020304" pitchFamily="18" charset="0"/>
                <a:cs typeface="Times New Roman" panose="02020603050405020304" pitchFamily="18" charset="0"/>
              </a:rPr>
              <a:t>n0</a:t>
            </a:r>
          </a:p>
        </p:txBody>
      </p:sp>
      <p:sp>
        <p:nvSpPr>
          <p:cNvPr id="13" name="TextBox 12">
            <a:extLst>
              <a:ext uri="{FF2B5EF4-FFF2-40B4-BE49-F238E27FC236}">
                <a16:creationId xmlns:a16="http://schemas.microsoft.com/office/drawing/2014/main" id="{0FB1FA96-5803-8541-8977-9A7033EB2AF8}"/>
              </a:ext>
            </a:extLst>
          </p:cNvPr>
          <p:cNvSpPr txBox="1"/>
          <p:nvPr/>
        </p:nvSpPr>
        <p:spPr>
          <a:xfrm>
            <a:off x="5743899" y="1861583"/>
            <a:ext cx="2852063" cy="507831"/>
          </a:xfrm>
          <a:prstGeom prst="rect">
            <a:avLst/>
          </a:prstGeom>
          <a:noFill/>
        </p:spPr>
        <p:txBody>
          <a:bodyPr wrap="none" rtlCol="0">
            <a:spAutoFit/>
          </a:bodyPr>
          <a:lstStyle/>
          <a:p>
            <a:r>
              <a:rPr lang="en-US" sz="2700" i="1" dirty="0">
                <a:latin typeface="Times New Roman" panose="02020603050405020304" pitchFamily="18" charset="0"/>
                <a:cs typeface="Times New Roman" panose="02020603050405020304" pitchFamily="18" charset="0"/>
              </a:rPr>
              <a:t>x= x</a:t>
            </a:r>
            <a:r>
              <a:rPr lang="en-US" sz="2700" i="1" baseline="-25000" dirty="0">
                <a:latin typeface="Times New Roman" panose="02020603050405020304" pitchFamily="18" charset="0"/>
                <a:cs typeface="Times New Roman" panose="02020603050405020304" pitchFamily="18" charset="0"/>
              </a:rPr>
              <a:t>0</a:t>
            </a:r>
            <a:r>
              <a:rPr lang="en-US" sz="2700" i="1" dirty="0">
                <a:latin typeface="Times New Roman" panose="02020603050405020304" pitchFamily="18" charset="0"/>
                <a:cs typeface="Times New Roman" panose="02020603050405020304" pitchFamily="18" charset="0"/>
              </a:rPr>
              <a:t>, x</a:t>
            </a:r>
            <a:r>
              <a:rPr lang="en-US" sz="2700" i="1" baseline="-25000" dirty="0">
                <a:latin typeface="Times New Roman" panose="02020603050405020304" pitchFamily="18" charset="0"/>
                <a:cs typeface="Times New Roman" panose="02020603050405020304" pitchFamily="18" charset="0"/>
              </a:rPr>
              <a:t>1</a:t>
            </a:r>
            <a:r>
              <a:rPr lang="en-US" sz="2700" i="1" dirty="0">
                <a:latin typeface="Times New Roman" panose="02020603050405020304" pitchFamily="18" charset="0"/>
                <a:cs typeface="Times New Roman" panose="02020603050405020304" pitchFamily="18" charset="0"/>
              </a:rPr>
              <a:t>, x</a:t>
            </a:r>
            <a:r>
              <a:rPr lang="en-US" sz="2700" i="1" baseline="-25000" dirty="0">
                <a:latin typeface="Times New Roman" panose="02020603050405020304" pitchFamily="18" charset="0"/>
                <a:cs typeface="Times New Roman" panose="02020603050405020304" pitchFamily="18" charset="0"/>
              </a:rPr>
              <a:t>2</a:t>
            </a:r>
            <a:r>
              <a:rPr lang="en-US" sz="2700" i="1" dirty="0">
                <a:latin typeface="Times New Roman" panose="02020603050405020304" pitchFamily="18" charset="0"/>
                <a:cs typeface="Times New Roman" panose="02020603050405020304" pitchFamily="18" charset="0"/>
              </a:rPr>
              <a:t>, …, x</a:t>
            </a:r>
            <a:r>
              <a:rPr lang="en-US" sz="2700" i="1" baseline="-25000" dirty="0">
                <a:latin typeface="Times New Roman" panose="02020603050405020304" pitchFamily="18" charset="0"/>
                <a:cs typeface="Times New Roman" panose="02020603050405020304" pitchFamily="18" charset="0"/>
              </a:rPr>
              <a:t>n0</a:t>
            </a:r>
          </a:p>
        </p:txBody>
      </p:sp>
    </p:spTree>
    <p:extLst>
      <p:ext uri="{BB962C8B-B14F-4D97-AF65-F5344CB8AC3E}">
        <p14:creationId xmlns:p14="http://schemas.microsoft.com/office/powerpoint/2010/main" val="1454465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DCA5-80DF-CB46-94C0-75992478720B}"/>
              </a:ext>
            </a:extLst>
          </p:cNvPr>
          <p:cNvSpPr>
            <a:spLocks noGrp="1"/>
          </p:cNvSpPr>
          <p:nvPr>
            <p:ph type="title"/>
          </p:nvPr>
        </p:nvSpPr>
        <p:spPr/>
        <p:txBody>
          <a:bodyPr/>
          <a:lstStyle/>
          <a:p>
            <a:r>
              <a:rPr lang="en-US" dirty="0"/>
              <a:t>Replacing the bias unit</a:t>
            </a:r>
          </a:p>
        </p:txBody>
      </p:sp>
      <p:pic>
        <p:nvPicPr>
          <p:cNvPr id="5" name="Content Placeholder 4">
            <a:extLst>
              <a:ext uri="{FF2B5EF4-FFF2-40B4-BE49-F238E27FC236}">
                <a16:creationId xmlns:a16="http://schemas.microsoft.com/office/drawing/2014/main" id="{CBED5C63-087F-654C-B12E-FBB019B6381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2961" y="2057401"/>
            <a:ext cx="3585278" cy="2185988"/>
          </a:xfrm>
        </p:spPr>
      </p:pic>
      <p:pic>
        <p:nvPicPr>
          <p:cNvPr id="7" name="Picture 6">
            <a:extLst>
              <a:ext uri="{FF2B5EF4-FFF2-40B4-BE49-F238E27FC236}">
                <a16:creationId xmlns:a16="http://schemas.microsoft.com/office/drawing/2014/main" id="{3A45AAC8-D661-1A49-A14F-6DDCB62783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0122" y="2045477"/>
            <a:ext cx="3585278" cy="2209835"/>
          </a:xfrm>
          <a:prstGeom prst="rect">
            <a:avLst/>
          </a:prstGeom>
        </p:spPr>
      </p:pic>
      <p:sp>
        <p:nvSpPr>
          <p:cNvPr id="8" name="Content Placeholder 2">
            <a:extLst>
              <a:ext uri="{FF2B5EF4-FFF2-40B4-BE49-F238E27FC236}">
                <a16:creationId xmlns:a16="http://schemas.microsoft.com/office/drawing/2014/main" id="{F0325B61-E264-454D-AE0D-FD5E6958F69A}"/>
              </a:ext>
            </a:extLst>
          </p:cNvPr>
          <p:cNvSpPr txBox="1">
            <a:spLocks/>
          </p:cNvSpPr>
          <p:nvPr/>
        </p:nvSpPr>
        <p:spPr>
          <a:xfrm>
            <a:off x="822962" y="1200150"/>
            <a:ext cx="7543801" cy="3429000"/>
          </a:xfrm>
          <a:prstGeom prst="rect">
            <a:avLst/>
          </a:prstGeom>
        </p:spPr>
        <p:txBody>
          <a:bodyPr vert="horz" lIns="0" tIns="34290" rIns="0" bIns="34290" rtlCol="0">
            <a:normAutofit/>
          </a:bodyPr>
          <a:lstStyle>
            <a:lvl1pPr marL="10584" indent="-10584"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None/>
              <a:tabLst/>
              <a:defRPr sz="3733" kern="1200" baseline="0">
                <a:solidFill>
                  <a:schemeClr val="tx1">
                    <a:lumMod val="75000"/>
                    <a:lumOff val="25000"/>
                  </a:schemeClr>
                </a:solidFill>
                <a:latin typeface="+mn-lt"/>
                <a:ea typeface="+mn-ea"/>
                <a:cs typeface="+mn-cs"/>
              </a:defRPr>
            </a:lvl1pPr>
            <a:lvl2pPr marL="539737" indent="-338658" algn="l" defTabSz="914377" rtl="0" eaLnBrk="1" latinLnBrk="0" hangingPunct="1">
              <a:lnSpc>
                <a:spcPct val="90000"/>
              </a:lnSpc>
              <a:spcBef>
                <a:spcPts val="200"/>
              </a:spcBef>
              <a:spcAft>
                <a:spcPts val="400"/>
              </a:spcAft>
              <a:buClr>
                <a:schemeClr val="accent1"/>
              </a:buClr>
              <a:buFont typeface="Calibri" pitchFamily="34" charset="0"/>
              <a:buChar char="◦"/>
              <a:tabLst/>
              <a:defRPr sz="3200" kern="1200" baseline="0">
                <a:solidFill>
                  <a:schemeClr val="tx1">
                    <a:lumMod val="75000"/>
                    <a:lumOff val="25000"/>
                  </a:schemeClr>
                </a:solidFill>
                <a:latin typeface="+mn-lt"/>
                <a:ea typeface="+mn-ea"/>
                <a:cs typeface="+mn-cs"/>
              </a:defRPr>
            </a:lvl2pPr>
            <a:lvl3pPr marL="687900" indent="-304792" algn="l" defTabSz="914377" rtl="0" eaLnBrk="1" latinLnBrk="0" hangingPunct="1">
              <a:lnSpc>
                <a:spcPct val="90000"/>
              </a:lnSpc>
              <a:spcBef>
                <a:spcPts val="200"/>
              </a:spcBef>
              <a:spcAft>
                <a:spcPts val="400"/>
              </a:spcAft>
              <a:buClr>
                <a:schemeClr val="accent1"/>
              </a:buClr>
              <a:buFont typeface="Calibri" pitchFamily="34" charset="0"/>
              <a:buChar char="◦"/>
              <a:tabLst/>
              <a:defRPr sz="2667" kern="1200" baseline="0">
                <a:solidFill>
                  <a:schemeClr val="tx1">
                    <a:lumMod val="75000"/>
                    <a:lumOff val="25000"/>
                  </a:schemeClr>
                </a:solidFill>
                <a:latin typeface="+mn-lt"/>
                <a:ea typeface="+mn-ea"/>
                <a:cs typeface="+mn-cs"/>
              </a:defRPr>
            </a:lvl3pPr>
            <a:lvl4pPr marL="920728" indent="-353475" algn="l" defTabSz="914377" rtl="0" eaLnBrk="1" latinLnBrk="0" hangingPunct="1">
              <a:lnSpc>
                <a:spcPct val="90000"/>
              </a:lnSpc>
              <a:spcBef>
                <a:spcPts val="200"/>
              </a:spcBef>
              <a:spcAft>
                <a:spcPts val="400"/>
              </a:spcAft>
              <a:buClr>
                <a:schemeClr val="accent1"/>
              </a:buClr>
              <a:buFont typeface="Calibri" pitchFamily="34" charset="0"/>
              <a:buChar char="◦"/>
              <a:tabLst/>
              <a:defRPr sz="2133" kern="1200" baseline="0">
                <a:solidFill>
                  <a:schemeClr val="tx1">
                    <a:lumMod val="75000"/>
                    <a:lumOff val="25000"/>
                  </a:schemeClr>
                </a:solidFill>
                <a:latin typeface="+mn-lt"/>
                <a:ea typeface="+mn-ea"/>
                <a:cs typeface="+mn-cs"/>
              </a:defRPr>
            </a:lvl4pPr>
            <a:lvl5pPr marL="1068891" indent="-319609" algn="l" defTabSz="914377" rtl="0" eaLnBrk="1" latinLnBrk="0" hangingPunct="1">
              <a:lnSpc>
                <a:spcPct val="90000"/>
              </a:lnSpc>
              <a:spcBef>
                <a:spcPts val="200"/>
              </a:spcBef>
              <a:spcAft>
                <a:spcPts val="400"/>
              </a:spcAft>
              <a:buClr>
                <a:schemeClr val="accent1"/>
              </a:buClr>
              <a:buFont typeface="Calibri" pitchFamily="34" charset="0"/>
              <a:buChar char="◦"/>
              <a:tabLst/>
              <a:defRPr sz="1867" kern="1200" baseline="0">
                <a:solidFill>
                  <a:schemeClr val="tx1">
                    <a:lumMod val="75000"/>
                    <a:lumOff val="25000"/>
                  </a:schemeClr>
                </a:solidFill>
                <a:latin typeface="+mj-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800"/>
              <a:t>Instead of:					We'll do this:</a:t>
            </a:r>
            <a:endParaRPr lang="en-US" sz="2800" dirty="0"/>
          </a:p>
        </p:txBody>
      </p:sp>
    </p:spTree>
    <p:extLst>
      <p:ext uri="{BB962C8B-B14F-4D97-AF65-F5344CB8AC3E}">
        <p14:creationId xmlns:p14="http://schemas.microsoft.com/office/powerpoint/2010/main" val="114430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fontScale="90000"/>
          </a:bodyPr>
          <a:lstStyle/>
          <a:p>
            <a:r>
              <a:rPr lang="en-US" sz="3000" dirty="0">
                <a:solidFill>
                  <a:schemeClr val="bg1"/>
                </a:solidFill>
                <a:ea typeface="Franklin Gothic Book" charset="0"/>
                <a:cs typeface="Franklin Gothic Book" charset="0"/>
              </a:rPr>
              <a:t>Simple Neural Networks and Neural Language Models</a:t>
            </a:r>
            <a:endParaRPr lang="en-US" sz="3000" dirty="0">
              <a:solidFill>
                <a:schemeClr val="bg1"/>
              </a:solidFill>
            </a:endParaRPr>
          </a:p>
        </p:txBody>
      </p:sp>
      <p:sp>
        <p:nvSpPr>
          <p:cNvPr id="3" name="Subtitle 2"/>
          <p:cNvSpPr>
            <a:spLocks noGrp="1"/>
          </p:cNvSpPr>
          <p:nvPr>
            <p:ph idx="1"/>
          </p:nvPr>
        </p:nvSpPr>
        <p:spPr/>
        <p:txBody>
          <a:bodyPr>
            <a:normAutofit/>
          </a:bodyPr>
          <a:lstStyle/>
          <a:p>
            <a:r>
              <a:rPr lang="en-US" sz="3000" dirty="0">
                <a:solidFill>
                  <a:schemeClr val="tx2"/>
                </a:solidFill>
              </a:rPr>
              <a:t>Applying feedforward networks to NLP tasks</a:t>
            </a:r>
          </a:p>
        </p:txBody>
      </p:sp>
    </p:spTree>
    <p:extLst>
      <p:ext uri="{BB962C8B-B14F-4D97-AF65-F5344CB8AC3E}">
        <p14:creationId xmlns:p14="http://schemas.microsoft.com/office/powerpoint/2010/main" val="236690997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D3430-79BF-FD46-9D0F-51DECC01C94D}"/>
              </a:ext>
            </a:extLst>
          </p:cNvPr>
          <p:cNvSpPr>
            <a:spLocks noGrp="1"/>
          </p:cNvSpPr>
          <p:nvPr>
            <p:ph type="title"/>
          </p:nvPr>
        </p:nvSpPr>
        <p:spPr/>
        <p:txBody>
          <a:bodyPr/>
          <a:lstStyle/>
          <a:p>
            <a:r>
              <a:rPr lang="en-US" dirty="0"/>
              <a:t>Use cases for feedforward networks</a:t>
            </a:r>
            <a:endParaRPr lang="en-US" b="0" dirty="0"/>
          </a:p>
        </p:txBody>
      </p:sp>
      <p:sp>
        <p:nvSpPr>
          <p:cNvPr id="3" name="Content Placeholder 2">
            <a:extLst>
              <a:ext uri="{FF2B5EF4-FFF2-40B4-BE49-F238E27FC236}">
                <a16:creationId xmlns:a16="http://schemas.microsoft.com/office/drawing/2014/main" id="{D50E0E47-2118-B143-B41A-308F3C7B2759}"/>
              </a:ext>
            </a:extLst>
          </p:cNvPr>
          <p:cNvSpPr>
            <a:spLocks noGrp="1"/>
          </p:cNvSpPr>
          <p:nvPr>
            <p:ph idx="1"/>
          </p:nvPr>
        </p:nvSpPr>
        <p:spPr>
          <a:xfrm>
            <a:off x="822960" y="1123950"/>
            <a:ext cx="8016238" cy="4019550"/>
          </a:xfrm>
        </p:spPr>
        <p:txBody>
          <a:bodyPr/>
          <a:lstStyle/>
          <a:p>
            <a:r>
              <a:rPr lang="en-US" dirty="0"/>
              <a:t>Let's consider 2 (simplified) sample tasks:</a:t>
            </a:r>
          </a:p>
          <a:p>
            <a:pPr marL="608005" lvl="1" indent="-457200">
              <a:lnSpc>
                <a:spcPct val="100000"/>
              </a:lnSpc>
              <a:spcAft>
                <a:spcPts val="900"/>
              </a:spcAft>
              <a:buFont typeface="+mj-lt"/>
              <a:buAutoNum type="arabicPeriod"/>
            </a:pPr>
            <a:r>
              <a:rPr lang="en-US" sz="2800" dirty="0"/>
              <a:t>Text classification</a:t>
            </a:r>
          </a:p>
          <a:p>
            <a:pPr marL="608005" lvl="1" indent="-457200">
              <a:lnSpc>
                <a:spcPct val="100000"/>
              </a:lnSpc>
              <a:spcAft>
                <a:spcPts val="900"/>
              </a:spcAft>
              <a:buFont typeface="+mj-lt"/>
              <a:buAutoNum type="arabicPeriod"/>
            </a:pPr>
            <a:r>
              <a:rPr lang="en-US" sz="2800" dirty="0"/>
              <a:t>Language modeling</a:t>
            </a:r>
          </a:p>
          <a:p>
            <a:pPr marL="0" indent="0"/>
            <a:endParaRPr lang="en-US" sz="900" dirty="0"/>
          </a:p>
          <a:p>
            <a:pPr marL="0" indent="0"/>
            <a:r>
              <a:rPr lang="en-US" dirty="0"/>
              <a:t>State of the art systems use more powerful neural architectures, but simple models are useful to consider!</a:t>
            </a:r>
          </a:p>
        </p:txBody>
      </p:sp>
      <p:sp>
        <p:nvSpPr>
          <p:cNvPr id="4" name="Slide Number Placeholder 3">
            <a:extLst>
              <a:ext uri="{FF2B5EF4-FFF2-40B4-BE49-F238E27FC236}">
                <a16:creationId xmlns:a16="http://schemas.microsoft.com/office/drawing/2014/main" id="{4CBE33F6-90A1-2C4A-8F89-296B1D0733B6}"/>
              </a:ext>
            </a:extLst>
          </p:cNvPr>
          <p:cNvSpPr>
            <a:spLocks noGrp="1"/>
          </p:cNvSpPr>
          <p:nvPr>
            <p:ph type="sldNum" sz="quarter" idx="12"/>
          </p:nvPr>
        </p:nvSpPr>
        <p:spPr/>
        <p:txBody>
          <a:bodyPr/>
          <a:lstStyle/>
          <a:p>
            <a:pPr>
              <a:defRPr/>
            </a:pPr>
            <a:fld id="{713DD8BE-556E-3440-9013-11CC5588178D}" type="slidenum">
              <a:rPr lang="en-US" smtClean="0"/>
              <a:pPr>
                <a:defRPr/>
              </a:pPr>
              <a:t>43</a:t>
            </a:fld>
            <a:endParaRPr lang="en-US"/>
          </a:p>
        </p:txBody>
      </p:sp>
    </p:spTree>
    <p:extLst>
      <p:ext uri="{BB962C8B-B14F-4D97-AF65-F5344CB8AC3E}">
        <p14:creationId xmlns:p14="http://schemas.microsoft.com/office/powerpoint/2010/main" val="42475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33350"/>
            <a:ext cx="8191500" cy="800100"/>
          </a:xfrm>
        </p:spPr>
        <p:txBody>
          <a:bodyPr>
            <a:normAutofit/>
          </a:bodyPr>
          <a:lstStyle/>
          <a:p>
            <a:r>
              <a:rPr lang="en-US" b="0" dirty="0"/>
              <a:t>Classification: Sentiment Analysis</a:t>
            </a:r>
          </a:p>
        </p:txBody>
      </p:sp>
      <p:sp>
        <p:nvSpPr>
          <p:cNvPr id="3" name="Content Placeholder 2"/>
          <p:cNvSpPr>
            <a:spLocks noGrp="1"/>
          </p:cNvSpPr>
          <p:nvPr>
            <p:ph idx="1"/>
          </p:nvPr>
        </p:nvSpPr>
        <p:spPr>
          <a:xfrm>
            <a:off x="857251" y="1352550"/>
            <a:ext cx="7283918" cy="3505200"/>
          </a:xfrm>
        </p:spPr>
        <p:txBody>
          <a:bodyPr/>
          <a:lstStyle/>
          <a:p>
            <a:r>
              <a:rPr lang="en-US" dirty="0"/>
              <a:t>We could do exactly what we did with logistic regression</a:t>
            </a:r>
          </a:p>
          <a:p>
            <a:r>
              <a:rPr lang="en-US" dirty="0"/>
              <a:t>Input layer are binary features as before</a:t>
            </a:r>
          </a:p>
          <a:p>
            <a:r>
              <a:rPr lang="en-US" dirty="0"/>
              <a:t>Output layer is 0 or 1</a:t>
            </a:r>
          </a:p>
        </p:txBody>
      </p:sp>
      <p:grpSp>
        <p:nvGrpSpPr>
          <p:cNvPr id="42" name="Group 41"/>
          <p:cNvGrpSpPr/>
          <p:nvPr/>
        </p:nvGrpSpPr>
        <p:grpSpPr>
          <a:xfrm>
            <a:off x="6553200" y="2698135"/>
            <a:ext cx="2667000" cy="2468463"/>
            <a:chOff x="1997416" y="1094195"/>
            <a:chExt cx="5712473" cy="4285206"/>
          </a:xfrm>
        </p:grpSpPr>
        <p:sp>
          <p:nvSpPr>
            <p:cNvPr id="7" name="Oval 6"/>
            <p:cNvSpPr/>
            <p:nvPr/>
          </p:nvSpPr>
          <p:spPr bwMode="auto">
            <a:xfrm>
              <a:off x="3581401" y="2724150"/>
              <a:ext cx="381001" cy="82645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8" name="Oval 7"/>
            <p:cNvSpPr/>
            <p:nvPr/>
          </p:nvSpPr>
          <p:spPr bwMode="auto">
            <a:xfrm>
              <a:off x="3429000" y="2541993"/>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9" name="Oval 8"/>
            <p:cNvSpPr/>
            <p:nvPr/>
          </p:nvSpPr>
          <p:spPr bwMode="auto">
            <a:xfrm>
              <a:off x="4267202" y="1094195"/>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0" name="Oval 9"/>
            <p:cNvSpPr/>
            <p:nvPr/>
          </p:nvSpPr>
          <p:spPr bwMode="auto">
            <a:xfrm>
              <a:off x="5105397" y="2541993"/>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1" name="Oval 10"/>
            <p:cNvSpPr/>
            <p:nvPr/>
          </p:nvSpPr>
          <p:spPr bwMode="auto">
            <a:xfrm>
              <a:off x="4267202" y="2541993"/>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12" name="Straight Arrow Connector 11"/>
            <p:cNvCxnSpPr>
              <a:cxnSpLocks/>
              <a:stCxn id="8" idx="0"/>
              <a:endCxn id="9" idx="3"/>
            </p:cNvCxnSpPr>
            <p:nvPr/>
          </p:nvCxnSpPr>
          <p:spPr bwMode="auto">
            <a:xfrm flipV="1">
              <a:off x="3803834" y="1799615"/>
              <a:ext cx="573153" cy="742379"/>
            </a:xfrm>
            <a:prstGeom prst="straightConnector1">
              <a:avLst/>
            </a:prstGeom>
            <a:noFill/>
            <a:ln w="9525" cap="flat" cmpd="sng" algn="ctr">
              <a:noFill/>
              <a:prstDash val="solid"/>
              <a:round/>
              <a:headEnd type="none" w="med" len="med"/>
              <a:tailEnd type="arrow"/>
            </a:ln>
            <a:effectLst/>
          </p:spPr>
        </p:cxnSp>
        <p:cxnSp>
          <p:nvCxnSpPr>
            <p:cNvPr id="13" name="Straight Arrow Connector 12"/>
            <p:cNvCxnSpPr>
              <a:cxnSpLocks/>
              <a:stCxn id="11" idx="0"/>
              <a:endCxn id="9" idx="4"/>
            </p:cNvCxnSpPr>
            <p:nvPr/>
          </p:nvCxnSpPr>
          <p:spPr bwMode="auto">
            <a:xfrm flipV="1">
              <a:off x="4642036" y="1920645"/>
              <a:ext cx="0" cy="621348"/>
            </a:xfrm>
            <a:prstGeom prst="straightConnector1">
              <a:avLst/>
            </a:prstGeom>
            <a:noFill/>
            <a:ln w="9525" cap="flat" cmpd="sng" algn="ctr">
              <a:solidFill>
                <a:schemeClr val="tx1"/>
              </a:solidFill>
              <a:prstDash val="solid"/>
              <a:round/>
              <a:headEnd type="none" w="med" len="med"/>
              <a:tailEnd type="arrow"/>
            </a:ln>
            <a:effectLst/>
          </p:spPr>
        </p:cxnSp>
        <p:cxnSp>
          <p:nvCxnSpPr>
            <p:cNvPr id="14" name="Straight Arrow Connector 13"/>
            <p:cNvCxnSpPr>
              <a:cxnSpLocks/>
              <a:stCxn id="10" idx="0"/>
              <a:endCxn id="9" idx="4"/>
            </p:cNvCxnSpPr>
            <p:nvPr/>
          </p:nvCxnSpPr>
          <p:spPr bwMode="auto">
            <a:xfrm flipH="1" flipV="1">
              <a:off x="4642036" y="1920645"/>
              <a:ext cx="838195" cy="621348"/>
            </a:xfrm>
            <a:prstGeom prst="straightConnector1">
              <a:avLst/>
            </a:prstGeom>
            <a:noFill/>
            <a:ln w="9525" cap="flat" cmpd="sng" algn="ctr">
              <a:solidFill>
                <a:schemeClr val="tx1"/>
              </a:solidFill>
              <a:prstDash val="solid"/>
              <a:round/>
              <a:headEnd type="none" w="med" len="med"/>
              <a:tailEnd type="arrow"/>
            </a:ln>
            <a:effectLst/>
          </p:spPr>
        </p:cxnSp>
        <p:cxnSp>
          <p:nvCxnSpPr>
            <p:cNvPr id="15" name="Straight Arrow Connector 14"/>
            <p:cNvCxnSpPr>
              <a:cxnSpLocks/>
              <a:stCxn id="8" idx="7"/>
              <a:endCxn id="9" idx="4"/>
            </p:cNvCxnSpPr>
            <p:nvPr/>
          </p:nvCxnSpPr>
          <p:spPr bwMode="auto">
            <a:xfrm flipV="1">
              <a:off x="4068880" y="1920645"/>
              <a:ext cx="573156" cy="742379"/>
            </a:xfrm>
            <a:prstGeom prst="straightConnector1">
              <a:avLst/>
            </a:prstGeom>
            <a:noFill/>
            <a:ln w="9525" cap="flat" cmpd="sng" algn="ctr">
              <a:solidFill>
                <a:schemeClr val="tx1"/>
              </a:solidFill>
              <a:prstDash val="solid"/>
              <a:round/>
              <a:headEnd type="none" w="med" len="med"/>
              <a:tailEnd type="arrow"/>
            </a:ln>
            <a:effectLst/>
          </p:spPr>
        </p:cxnSp>
        <p:sp>
          <p:nvSpPr>
            <p:cNvPr id="16" name="Oval 15"/>
            <p:cNvSpPr/>
            <p:nvPr/>
          </p:nvSpPr>
          <p:spPr bwMode="auto">
            <a:xfrm>
              <a:off x="3962399" y="4552951"/>
              <a:ext cx="381001" cy="82645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7" name="Oval 16"/>
            <p:cNvSpPr/>
            <p:nvPr/>
          </p:nvSpPr>
          <p:spPr bwMode="auto">
            <a:xfrm>
              <a:off x="2057400" y="4370796"/>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8" name="Oval 17"/>
            <p:cNvSpPr/>
            <p:nvPr/>
          </p:nvSpPr>
          <p:spPr bwMode="auto">
            <a:xfrm>
              <a:off x="5867398" y="4370796"/>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9" name="Oval 18"/>
            <p:cNvSpPr/>
            <p:nvPr/>
          </p:nvSpPr>
          <p:spPr bwMode="auto">
            <a:xfrm>
              <a:off x="4571999" y="4370796"/>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0" name="Oval 19"/>
            <p:cNvSpPr/>
            <p:nvPr/>
          </p:nvSpPr>
          <p:spPr bwMode="auto">
            <a:xfrm>
              <a:off x="3200400" y="4370796"/>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21" name="Straight Arrow Connector 20"/>
            <p:cNvCxnSpPr>
              <a:cxnSpLocks/>
              <a:stCxn id="17" idx="0"/>
            </p:cNvCxnSpPr>
            <p:nvPr/>
          </p:nvCxnSpPr>
          <p:spPr bwMode="auto">
            <a:xfrm flipV="1">
              <a:off x="2432235" y="3049361"/>
              <a:ext cx="2271756" cy="1321434"/>
            </a:xfrm>
            <a:prstGeom prst="straightConnector1">
              <a:avLst/>
            </a:prstGeom>
            <a:noFill/>
            <a:ln w="9525" cap="flat" cmpd="sng" algn="ctr">
              <a:noFill/>
              <a:prstDash val="solid"/>
              <a:round/>
              <a:headEnd type="none" w="med" len="med"/>
              <a:tailEnd type="arrow"/>
            </a:ln>
            <a:effectLst/>
          </p:spPr>
        </p:cxnSp>
        <p:cxnSp>
          <p:nvCxnSpPr>
            <p:cNvPr id="22" name="Straight Arrow Connector 21"/>
            <p:cNvCxnSpPr>
              <a:cxnSpLocks/>
              <a:stCxn id="20" idx="0"/>
              <a:endCxn id="8" idx="4"/>
            </p:cNvCxnSpPr>
            <p:nvPr/>
          </p:nvCxnSpPr>
          <p:spPr bwMode="auto">
            <a:xfrm flipV="1">
              <a:off x="3575234" y="3368444"/>
              <a:ext cx="228600" cy="1002352"/>
            </a:xfrm>
            <a:prstGeom prst="straightConnector1">
              <a:avLst/>
            </a:prstGeom>
            <a:noFill/>
            <a:ln w="9525" cap="flat" cmpd="sng" algn="ctr">
              <a:solidFill>
                <a:schemeClr val="tx1"/>
              </a:solidFill>
              <a:prstDash val="solid"/>
              <a:round/>
              <a:headEnd type="none" w="med" len="med"/>
              <a:tailEnd type="arrow"/>
            </a:ln>
            <a:effectLst/>
          </p:spPr>
        </p:cxnSp>
        <p:cxnSp>
          <p:nvCxnSpPr>
            <p:cNvPr id="23" name="Straight Arrow Connector 22"/>
            <p:cNvCxnSpPr>
              <a:cxnSpLocks/>
              <a:stCxn id="19" idx="0"/>
              <a:endCxn id="8" idx="4"/>
            </p:cNvCxnSpPr>
            <p:nvPr/>
          </p:nvCxnSpPr>
          <p:spPr bwMode="auto">
            <a:xfrm flipH="1" flipV="1">
              <a:off x="3803834" y="3368443"/>
              <a:ext cx="1143000" cy="1002352"/>
            </a:xfrm>
            <a:prstGeom prst="straightConnector1">
              <a:avLst/>
            </a:prstGeom>
            <a:noFill/>
            <a:ln w="9525" cap="flat" cmpd="sng" algn="ctr">
              <a:solidFill>
                <a:schemeClr val="tx1"/>
              </a:solidFill>
              <a:prstDash val="solid"/>
              <a:round/>
              <a:headEnd type="none" w="med" len="med"/>
              <a:tailEnd type="arrow"/>
            </a:ln>
            <a:effectLst/>
          </p:spPr>
        </p:cxnSp>
        <p:cxnSp>
          <p:nvCxnSpPr>
            <p:cNvPr id="24" name="Straight Arrow Connector 23"/>
            <p:cNvCxnSpPr>
              <a:cxnSpLocks/>
              <a:stCxn id="18" idx="0"/>
              <a:endCxn id="8" idx="4"/>
            </p:cNvCxnSpPr>
            <p:nvPr/>
          </p:nvCxnSpPr>
          <p:spPr bwMode="auto">
            <a:xfrm flipH="1" flipV="1">
              <a:off x="3803834" y="3368444"/>
              <a:ext cx="2438399" cy="1002352"/>
            </a:xfrm>
            <a:prstGeom prst="straightConnector1">
              <a:avLst/>
            </a:prstGeom>
            <a:noFill/>
            <a:ln w="9525" cap="flat" cmpd="sng" algn="ctr">
              <a:solidFill>
                <a:schemeClr val="tx1"/>
              </a:solidFill>
              <a:prstDash val="solid"/>
              <a:round/>
              <a:headEnd type="none" w="med" len="med"/>
              <a:tailEnd type="arrow"/>
            </a:ln>
            <a:effectLst/>
          </p:spPr>
        </p:cxnSp>
        <p:cxnSp>
          <p:nvCxnSpPr>
            <p:cNvPr id="25" name="Straight Arrow Connector 24"/>
            <p:cNvCxnSpPr>
              <a:cxnSpLocks/>
              <a:stCxn id="17" idx="7"/>
              <a:endCxn id="8" idx="4"/>
            </p:cNvCxnSpPr>
            <p:nvPr/>
          </p:nvCxnSpPr>
          <p:spPr bwMode="auto">
            <a:xfrm flipV="1">
              <a:off x="2697281" y="3368444"/>
              <a:ext cx="1106553" cy="1123383"/>
            </a:xfrm>
            <a:prstGeom prst="straightConnector1">
              <a:avLst/>
            </a:prstGeom>
            <a:noFill/>
            <a:ln w="9525" cap="flat" cmpd="sng" algn="ctr">
              <a:solidFill>
                <a:schemeClr val="tx1"/>
              </a:solidFill>
              <a:prstDash val="solid"/>
              <a:round/>
              <a:headEnd type="none" w="med" len="med"/>
              <a:tailEnd type="arrow"/>
            </a:ln>
            <a:effectLst/>
          </p:spPr>
        </p:cxnSp>
        <p:sp>
          <p:nvSpPr>
            <p:cNvPr id="26" name="Oval 25"/>
            <p:cNvSpPr/>
            <p:nvPr/>
          </p:nvSpPr>
          <p:spPr bwMode="auto">
            <a:xfrm>
              <a:off x="6781800" y="4413642"/>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27" name="Straight Arrow Connector 26"/>
            <p:cNvCxnSpPr>
              <a:cxnSpLocks/>
              <a:stCxn id="26" idx="0"/>
              <a:endCxn id="8" idx="4"/>
            </p:cNvCxnSpPr>
            <p:nvPr/>
          </p:nvCxnSpPr>
          <p:spPr bwMode="auto">
            <a:xfrm flipH="1" flipV="1">
              <a:off x="3803834" y="3368444"/>
              <a:ext cx="3352800" cy="1045198"/>
            </a:xfrm>
            <a:prstGeom prst="straightConnector1">
              <a:avLst/>
            </a:prstGeom>
            <a:noFill/>
            <a:ln w="9525" cap="flat" cmpd="sng" algn="ctr">
              <a:solidFill>
                <a:schemeClr val="tx1"/>
              </a:solidFill>
              <a:prstDash val="solid"/>
              <a:round/>
              <a:headEnd type="none" w="med" len="med"/>
              <a:tailEnd type="arrow"/>
            </a:ln>
            <a:effectLst/>
          </p:spPr>
        </p:cxnSp>
        <p:cxnSp>
          <p:nvCxnSpPr>
            <p:cNvPr id="28" name="Straight Arrow Connector 27"/>
            <p:cNvCxnSpPr>
              <a:cxnSpLocks/>
              <a:stCxn id="17" idx="7"/>
              <a:endCxn id="11" idx="4"/>
            </p:cNvCxnSpPr>
            <p:nvPr/>
          </p:nvCxnSpPr>
          <p:spPr bwMode="auto">
            <a:xfrm flipV="1">
              <a:off x="2697281" y="3368444"/>
              <a:ext cx="1944755" cy="1123383"/>
            </a:xfrm>
            <a:prstGeom prst="straightConnector1">
              <a:avLst/>
            </a:prstGeom>
            <a:noFill/>
            <a:ln w="9525" cap="flat" cmpd="sng" algn="ctr">
              <a:solidFill>
                <a:schemeClr val="tx1"/>
              </a:solidFill>
              <a:prstDash val="solid"/>
              <a:round/>
              <a:headEnd type="none" w="med" len="med"/>
              <a:tailEnd type="arrow"/>
            </a:ln>
            <a:effectLst/>
          </p:spPr>
        </p:cxnSp>
        <p:cxnSp>
          <p:nvCxnSpPr>
            <p:cNvPr id="29" name="Straight Arrow Connector 28"/>
            <p:cNvCxnSpPr>
              <a:cxnSpLocks/>
              <a:stCxn id="17" idx="7"/>
              <a:endCxn id="10" idx="4"/>
            </p:cNvCxnSpPr>
            <p:nvPr/>
          </p:nvCxnSpPr>
          <p:spPr bwMode="auto">
            <a:xfrm flipV="1">
              <a:off x="2697281" y="3368443"/>
              <a:ext cx="2782950" cy="1123383"/>
            </a:xfrm>
            <a:prstGeom prst="straightConnector1">
              <a:avLst/>
            </a:prstGeom>
            <a:noFill/>
            <a:ln w="9525" cap="flat" cmpd="sng" algn="ctr">
              <a:solidFill>
                <a:schemeClr val="tx1"/>
              </a:solidFill>
              <a:prstDash val="solid"/>
              <a:round/>
              <a:headEnd type="none" w="med" len="med"/>
              <a:tailEnd type="arrow"/>
            </a:ln>
            <a:effectLst/>
          </p:spPr>
        </p:cxnSp>
        <p:cxnSp>
          <p:nvCxnSpPr>
            <p:cNvPr id="30" name="Straight Arrow Connector 29"/>
            <p:cNvCxnSpPr>
              <a:cxnSpLocks/>
              <a:stCxn id="26" idx="0"/>
              <a:endCxn id="10" idx="4"/>
            </p:cNvCxnSpPr>
            <p:nvPr/>
          </p:nvCxnSpPr>
          <p:spPr bwMode="auto">
            <a:xfrm flipH="1" flipV="1">
              <a:off x="5480232" y="3368444"/>
              <a:ext cx="1676402" cy="1045198"/>
            </a:xfrm>
            <a:prstGeom prst="straightConnector1">
              <a:avLst/>
            </a:prstGeom>
            <a:noFill/>
            <a:ln w="9525" cap="flat" cmpd="sng" algn="ctr">
              <a:solidFill>
                <a:schemeClr val="tx1"/>
              </a:solidFill>
              <a:prstDash val="solid"/>
              <a:round/>
              <a:headEnd type="none" w="med" len="med"/>
              <a:tailEnd type="arrow"/>
            </a:ln>
            <a:effectLst/>
          </p:spPr>
        </p:cxnSp>
        <p:cxnSp>
          <p:nvCxnSpPr>
            <p:cNvPr id="31" name="Straight Arrow Connector 30"/>
            <p:cNvCxnSpPr>
              <a:cxnSpLocks/>
              <a:stCxn id="26" idx="0"/>
              <a:endCxn id="11" idx="4"/>
            </p:cNvCxnSpPr>
            <p:nvPr/>
          </p:nvCxnSpPr>
          <p:spPr bwMode="auto">
            <a:xfrm flipH="1" flipV="1">
              <a:off x="4642036" y="3368444"/>
              <a:ext cx="2514598" cy="1045198"/>
            </a:xfrm>
            <a:prstGeom prst="straightConnector1">
              <a:avLst/>
            </a:prstGeom>
            <a:noFill/>
            <a:ln w="9525" cap="flat" cmpd="sng" algn="ctr">
              <a:solidFill>
                <a:schemeClr val="tx1"/>
              </a:solidFill>
              <a:prstDash val="solid"/>
              <a:round/>
              <a:headEnd type="none" w="med" len="med"/>
              <a:tailEnd type="arrow"/>
            </a:ln>
            <a:effectLst/>
          </p:spPr>
        </p:cxnSp>
        <p:cxnSp>
          <p:nvCxnSpPr>
            <p:cNvPr id="32" name="Straight Arrow Connector 31"/>
            <p:cNvCxnSpPr>
              <a:cxnSpLocks/>
              <a:stCxn id="18" idx="0"/>
              <a:endCxn id="11" idx="4"/>
            </p:cNvCxnSpPr>
            <p:nvPr/>
          </p:nvCxnSpPr>
          <p:spPr bwMode="auto">
            <a:xfrm flipH="1" flipV="1">
              <a:off x="4642036" y="3368443"/>
              <a:ext cx="1600197" cy="1002352"/>
            </a:xfrm>
            <a:prstGeom prst="straightConnector1">
              <a:avLst/>
            </a:prstGeom>
            <a:noFill/>
            <a:ln w="9525" cap="flat" cmpd="sng" algn="ctr">
              <a:solidFill>
                <a:schemeClr val="tx1"/>
              </a:solidFill>
              <a:prstDash val="solid"/>
              <a:round/>
              <a:headEnd type="none" w="med" len="med"/>
              <a:tailEnd type="arrow"/>
            </a:ln>
            <a:effectLst/>
          </p:spPr>
        </p:cxnSp>
        <p:cxnSp>
          <p:nvCxnSpPr>
            <p:cNvPr id="33" name="Straight Arrow Connector 32"/>
            <p:cNvCxnSpPr>
              <a:cxnSpLocks/>
              <a:stCxn id="18" idx="0"/>
              <a:endCxn id="10" idx="4"/>
            </p:cNvCxnSpPr>
            <p:nvPr/>
          </p:nvCxnSpPr>
          <p:spPr bwMode="auto">
            <a:xfrm flipH="1" flipV="1">
              <a:off x="5480231" y="3368444"/>
              <a:ext cx="762001" cy="1002352"/>
            </a:xfrm>
            <a:prstGeom prst="straightConnector1">
              <a:avLst/>
            </a:prstGeom>
            <a:noFill/>
            <a:ln w="9525" cap="flat" cmpd="sng" algn="ctr">
              <a:solidFill>
                <a:schemeClr val="tx1"/>
              </a:solidFill>
              <a:prstDash val="solid"/>
              <a:round/>
              <a:headEnd type="none" w="med" len="med"/>
              <a:tailEnd type="arrow"/>
            </a:ln>
            <a:effectLst/>
          </p:spPr>
        </p:cxnSp>
        <p:cxnSp>
          <p:nvCxnSpPr>
            <p:cNvPr id="34" name="Straight Arrow Connector 33"/>
            <p:cNvCxnSpPr>
              <a:cxnSpLocks/>
              <a:stCxn id="19" idx="0"/>
              <a:endCxn id="11" idx="4"/>
            </p:cNvCxnSpPr>
            <p:nvPr/>
          </p:nvCxnSpPr>
          <p:spPr bwMode="auto">
            <a:xfrm flipH="1" flipV="1">
              <a:off x="4642036" y="3368443"/>
              <a:ext cx="304798" cy="1002352"/>
            </a:xfrm>
            <a:prstGeom prst="straightConnector1">
              <a:avLst/>
            </a:prstGeom>
            <a:noFill/>
            <a:ln w="9525" cap="flat" cmpd="sng" algn="ctr">
              <a:solidFill>
                <a:schemeClr val="tx1"/>
              </a:solidFill>
              <a:prstDash val="solid"/>
              <a:round/>
              <a:headEnd type="none" w="med" len="med"/>
              <a:tailEnd type="arrow"/>
            </a:ln>
            <a:effectLst/>
          </p:spPr>
        </p:cxnSp>
        <p:cxnSp>
          <p:nvCxnSpPr>
            <p:cNvPr id="35" name="Straight Arrow Connector 34"/>
            <p:cNvCxnSpPr>
              <a:cxnSpLocks/>
              <a:stCxn id="19" idx="0"/>
              <a:endCxn id="10" idx="4"/>
            </p:cNvCxnSpPr>
            <p:nvPr/>
          </p:nvCxnSpPr>
          <p:spPr bwMode="auto">
            <a:xfrm flipV="1">
              <a:off x="4946834" y="3368443"/>
              <a:ext cx="533397" cy="1002352"/>
            </a:xfrm>
            <a:prstGeom prst="straightConnector1">
              <a:avLst/>
            </a:prstGeom>
            <a:noFill/>
            <a:ln w="9525" cap="flat" cmpd="sng" algn="ctr">
              <a:solidFill>
                <a:schemeClr val="tx1"/>
              </a:solidFill>
              <a:prstDash val="solid"/>
              <a:round/>
              <a:headEnd type="none" w="med" len="med"/>
              <a:tailEnd type="arrow"/>
            </a:ln>
            <a:effectLst/>
          </p:spPr>
        </p:cxnSp>
        <p:cxnSp>
          <p:nvCxnSpPr>
            <p:cNvPr id="36" name="Straight Arrow Connector 35"/>
            <p:cNvCxnSpPr>
              <a:cxnSpLocks/>
              <a:stCxn id="20" idx="0"/>
              <a:endCxn id="11" idx="4"/>
            </p:cNvCxnSpPr>
            <p:nvPr/>
          </p:nvCxnSpPr>
          <p:spPr bwMode="auto">
            <a:xfrm flipV="1">
              <a:off x="3575234" y="3368444"/>
              <a:ext cx="1066801" cy="1002352"/>
            </a:xfrm>
            <a:prstGeom prst="straightConnector1">
              <a:avLst/>
            </a:prstGeom>
            <a:noFill/>
            <a:ln w="9525" cap="flat" cmpd="sng" algn="ctr">
              <a:solidFill>
                <a:schemeClr val="tx1"/>
              </a:solidFill>
              <a:prstDash val="solid"/>
              <a:round/>
              <a:headEnd type="none" w="med" len="med"/>
              <a:tailEnd type="arrow"/>
            </a:ln>
            <a:effectLst/>
          </p:spPr>
        </p:cxnSp>
        <p:cxnSp>
          <p:nvCxnSpPr>
            <p:cNvPr id="37" name="Straight Arrow Connector 36"/>
            <p:cNvCxnSpPr>
              <a:cxnSpLocks/>
              <a:stCxn id="20" idx="0"/>
              <a:endCxn id="10" idx="4"/>
            </p:cNvCxnSpPr>
            <p:nvPr/>
          </p:nvCxnSpPr>
          <p:spPr bwMode="auto">
            <a:xfrm flipV="1">
              <a:off x="3575234" y="3368443"/>
              <a:ext cx="1904997" cy="1002352"/>
            </a:xfrm>
            <a:prstGeom prst="straightConnector1">
              <a:avLst/>
            </a:prstGeom>
            <a:noFill/>
            <a:ln w="9525" cap="flat" cmpd="sng" algn="ctr">
              <a:solidFill>
                <a:schemeClr val="tx1"/>
              </a:solidFill>
              <a:prstDash val="solid"/>
              <a:round/>
              <a:headEnd type="none" w="med" len="med"/>
              <a:tailEnd type="arrow"/>
            </a:ln>
            <a:effectLst/>
          </p:spPr>
        </p:cxnSp>
        <p:sp>
          <p:nvSpPr>
            <p:cNvPr id="38" name="TextBox 37"/>
            <p:cNvSpPr txBox="1"/>
            <p:nvPr/>
          </p:nvSpPr>
          <p:spPr>
            <a:xfrm>
              <a:off x="3047999" y="1428748"/>
              <a:ext cx="457199" cy="908300"/>
            </a:xfrm>
            <a:prstGeom prst="rect">
              <a:avLst/>
            </a:prstGeom>
            <a:noFill/>
          </p:spPr>
          <p:txBody>
            <a:bodyPr wrap="square" rtlCol="0">
              <a:spAutoFit/>
            </a:bodyPr>
            <a:lstStyle/>
            <a:p>
              <a:r>
                <a:rPr lang="en-US" sz="2800" dirty="0">
                  <a:solidFill>
                    <a:srgbClr val="590A0E"/>
                  </a:solidFill>
                </a:rPr>
                <a:t>U</a:t>
              </a:r>
            </a:p>
          </p:txBody>
        </p:sp>
        <p:sp>
          <p:nvSpPr>
            <p:cNvPr id="39" name="TextBox 38"/>
            <p:cNvSpPr txBox="1"/>
            <p:nvPr/>
          </p:nvSpPr>
          <p:spPr>
            <a:xfrm>
              <a:off x="2057400" y="3105151"/>
              <a:ext cx="457199" cy="908300"/>
            </a:xfrm>
            <a:prstGeom prst="rect">
              <a:avLst/>
            </a:prstGeom>
            <a:noFill/>
          </p:spPr>
          <p:txBody>
            <a:bodyPr wrap="square" rtlCol="0">
              <a:spAutoFit/>
            </a:bodyPr>
            <a:lstStyle/>
            <a:p>
              <a:r>
                <a:rPr lang="en-US" sz="2800" dirty="0">
                  <a:solidFill>
                    <a:srgbClr val="590A0E"/>
                  </a:solidFill>
                </a:rPr>
                <a:t>W</a:t>
              </a:r>
            </a:p>
          </p:txBody>
        </p:sp>
        <p:sp>
          <p:nvSpPr>
            <p:cNvPr id="40" name="TextBox 39"/>
            <p:cNvSpPr txBox="1"/>
            <p:nvPr/>
          </p:nvSpPr>
          <p:spPr>
            <a:xfrm>
              <a:off x="6887912" y="4446401"/>
              <a:ext cx="821977" cy="694584"/>
            </a:xfrm>
            <a:prstGeom prst="rect">
              <a:avLst/>
            </a:prstGeom>
            <a:noFill/>
          </p:spPr>
          <p:txBody>
            <a:bodyPr wrap="square" rtlCol="0">
              <a:spAutoFit/>
            </a:bodyPr>
            <a:lstStyle/>
            <a:p>
              <a:r>
                <a:rPr lang="en-US" sz="2000" dirty="0" err="1"/>
                <a:t>x</a:t>
              </a:r>
              <a:r>
                <a:rPr lang="en-US" sz="2000" baseline="-25000" dirty="0" err="1"/>
                <a:t>n</a:t>
              </a:r>
              <a:endParaRPr lang="en-US" sz="1800" baseline="-25000" dirty="0"/>
            </a:p>
          </p:txBody>
        </p:sp>
        <p:sp>
          <p:nvSpPr>
            <p:cNvPr id="41" name="TextBox 40"/>
            <p:cNvSpPr txBox="1"/>
            <p:nvPr/>
          </p:nvSpPr>
          <p:spPr>
            <a:xfrm>
              <a:off x="1997416" y="4446401"/>
              <a:ext cx="1273267" cy="694584"/>
            </a:xfrm>
            <a:prstGeom prst="rect">
              <a:avLst/>
            </a:prstGeom>
            <a:noFill/>
          </p:spPr>
          <p:txBody>
            <a:bodyPr wrap="square" rtlCol="0">
              <a:spAutoFit/>
            </a:bodyPr>
            <a:lstStyle/>
            <a:p>
              <a:r>
                <a:rPr lang="en-US" sz="2000" dirty="0"/>
                <a:t>x</a:t>
              </a:r>
              <a:r>
                <a:rPr lang="en-US" sz="2000" baseline="-25000" dirty="0"/>
                <a:t>1</a:t>
              </a:r>
              <a:endParaRPr lang="en-US" sz="1800" baseline="-25000" dirty="0"/>
            </a:p>
          </p:txBody>
        </p:sp>
      </p:grpSp>
      <p:sp>
        <p:nvSpPr>
          <p:cNvPr id="46" name="TextBox 45">
            <a:extLst>
              <a:ext uri="{FF2B5EF4-FFF2-40B4-BE49-F238E27FC236}">
                <a16:creationId xmlns:a16="http://schemas.microsoft.com/office/drawing/2014/main" id="{C905EFF6-EE1D-A34F-B093-DA6E0B370CF2}"/>
              </a:ext>
            </a:extLst>
          </p:cNvPr>
          <p:cNvSpPr txBox="1"/>
          <p:nvPr/>
        </p:nvSpPr>
        <p:spPr>
          <a:xfrm>
            <a:off x="7618215" y="2633327"/>
            <a:ext cx="375424" cy="523220"/>
          </a:xfrm>
          <a:prstGeom prst="rect">
            <a:avLst/>
          </a:prstGeom>
          <a:noFill/>
        </p:spPr>
        <p:txBody>
          <a:bodyPr wrap="none" rtlCol="0">
            <a:spAutoFit/>
          </a:bodyPr>
          <a:lstStyle/>
          <a:p>
            <a:r>
              <a:rPr lang="en-US" sz="2800" dirty="0" err="1"/>
              <a:t>σ</a:t>
            </a:r>
            <a:endParaRPr lang="en-US" dirty="0"/>
          </a:p>
        </p:txBody>
      </p:sp>
    </p:spTree>
    <p:extLst>
      <p:ext uri="{BB962C8B-B14F-4D97-AF65-F5344CB8AC3E}">
        <p14:creationId xmlns:p14="http://schemas.microsoft.com/office/powerpoint/2010/main" val="3475740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Sentiment Features</a:t>
            </a:r>
          </a:p>
        </p:txBody>
      </p:sp>
      <p:sp>
        <p:nvSpPr>
          <p:cNvPr id="6" name="Slide Number Placeholder 5"/>
          <p:cNvSpPr>
            <a:spLocks noGrp="1"/>
          </p:cNvSpPr>
          <p:nvPr>
            <p:ph type="sldNum" sz="quarter" idx="12"/>
          </p:nvPr>
        </p:nvSpPr>
        <p:spPr/>
        <p:txBody>
          <a:bodyPr/>
          <a:lstStyle/>
          <a:p>
            <a:pPr>
              <a:defRPr/>
            </a:pPr>
            <a:fld id="{713DD8BE-556E-3440-9013-11CC5588178D}" type="slidenum">
              <a:rPr lang="en-US" smtClean="0"/>
              <a:pPr>
                <a:defRPr/>
              </a:pPr>
              <a:t>45</a:t>
            </a:fld>
            <a:endParaRPr lang="en-US"/>
          </a:p>
        </p:txBody>
      </p:sp>
      <p:pic>
        <p:nvPicPr>
          <p:cNvPr id="43" name="Picture 42">
            <a:extLst>
              <a:ext uri="{FF2B5EF4-FFF2-40B4-BE49-F238E27FC236}">
                <a16:creationId xmlns:a16="http://schemas.microsoft.com/office/drawing/2014/main" id="{D6E3DC10-09E6-AB42-B86D-E6C619347A88}"/>
              </a:ext>
            </a:extLst>
          </p:cNvPr>
          <p:cNvPicPr>
            <a:picLocks noChangeAspect="1"/>
          </p:cNvPicPr>
          <p:nvPr/>
        </p:nvPicPr>
        <p:blipFill rotWithShape="1">
          <a:blip r:embed="rId2"/>
          <a:srcRect r="36702"/>
          <a:stretch/>
        </p:blipFill>
        <p:spPr>
          <a:xfrm>
            <a:off x="1923044" y="1200150"/>
            <a:ext cx="5445916" cy="3505200"/>
          </a:xfrm>
          <a:prstGeom prst="rect">
            <a:avLst/>
          </a:prstGeom>
        </p:spPr>
      </p:pic>
    </p:spTree>
    <p:extLst>
      <p:ext uri="{BB962C8B-B14F-4D97-AF65-F5344CB8AC3E}">
        <p14:creationId xmlns:p14="http://schemas.microsoft.com/office/powerpoint/2010/main" val="27800120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72097"/>
            <a:ext cx="7543800" cy="680397"/>
          </a:xfrm>
        </p:spPr>
        <p:txBody>
          <a:bodyPr>
            <a:normAutofit fontScale="90000"/>
          </a:bodyPr>
          <a:lstStyle/>
          <a:p>
            <a:r>
              <a:rPr lang="en-US" dirty="0"/>
              <a:t>Feedforward nets for simple classification</a:t>
            </a:r>
            <a:endParaRPr lang="en-US" b="0" dirty="0"/>
          </a:p>
        </p:txBody>
      </p:sp>
      <p:sp>
        <p:nvSpPr>
          <p:cNvPr id="3" name="Content Placeholder 2"/>
          <p:cNvSpPr>
            <a:spLocks noGrp="1"/>
          </p:cNvSpPr>
          <p:nvPr>
            <p:ph idx="1"/>
          </p:nvPr>
        </p:nvSpPr>
        <p:spPr>
          <a:xfrm>
            <a:off x="360998" y="3550342"/>
            <a:ext cx="8747442" cy="1530658"/>
          </a:xfrm>
        </p:spPr>
        <p:txBody>
          <a:bodyPr>
            <a:normAutofit/>
          </a:bodyPr>
          <a:lstStyle/>
          <a:p>
            <a:r>
              <a:rPr lang="en-US" dirty="0"/>
              <a:t>Just adding a hidden layer to logistic regression</a:t>
            </a:r>
          </a:p>
          <a:p>
            <a:pPr marL="428615" indent="-428615">
              <a:buFont typeface="Arial" panose="020B0604020202020204" pitchFamily="34" charset="0"/>
              <a:buChar char="•"/>
            </a:pPr>
            <a:r>
              <a:rPr lang="en-US" sz="2400" dirty="0"/>
              <a:t>allows the network to use non-linear interactions between features </a:t>
            </a:r>
          </a:p>
          <a:p>
            <a:pPr marL="428615" indent="-428615">
              <a:buFont typeface="Arial" panose="020B0604020202020204" pitchFamily="34" charset="0"/>
              <a:buChar char="•"/>
            </a:pPr>
            <a:r>
              <a:rPr lang="en-US" sz="2400" dirty="0"/>
              <a:t>which may (or may not) improve </a:t>
            </a:r>
            <a:r>
              <a:rPr lang="en-US" sz="2400" dirty="0" smtClean="0"/>
              <a:t>performance</a:t>
            </a:r>
            <a:endParaRPr lang="en-US" sz="2400" dirty="0"/>
          </a:p>
        </p:txBody>
      </p:sp>
      <p:sp>
        <p:nvSpPr>
          <p:cNvPr id="6" name="Slide Number Placeholder 5"/>
          <p:cNvSpPr>
            <a:spLocks noGrp="1"/>
          </p:cNvSpPr>
          <p:nvPr>
            <p:ph type="sldNum" sz="quarter" idx="12"/>
          </p:nvPr>
        </p:nvSpPr>
        <p:spPr>
          <a:xfrm>
            <a:off x="7162800" y="3486150"/>
            <a:ext cx="984019" cy="273844"/>
          </a:xfrm>
        </p:spPr>
        <p:txBody>
          <a:bodyPr/>
          <a:lstStyle/>
          <a:p>
            <a:pPr>
              <a:defRPr/>
            </a:pPr>
            <a:fld id="{713DD8BE-556E-3440-9013-11CC5588178D}" type="slidenum">
              <a:rPr lang="en-US" smtClean="0"/>
              <a:pPr>
                <a:defRPr/>
              </a:pPr>
              <a:t>46</a:t>
            </a:fld>
            <a:endParaRPr lang="en-US"/>
          </a:p>
        </p:txBody>
      </p:sp>
      <p:grpSp>
        <p:nvGrpSpPr>
          <p:cNvPr id="87" name="Group 86">
            <a:extLst>
              <a:ext uri="{FF2B5EF4-FFF2-40B4-BE49-F238E27FC236}">
                <a16:creationId xmlns:a16="http://schemas.microsoft.com/office/drawing/2014/main" id="{E1E0B6B2-E30E-9540-A6E4-0FB7F11FDB09}"/>
              </a:ext>
            </a:extLst>
          </p:cNvPr>
          <p:cNvGrpSpPr/>
          <p:nvPr/>
        </p:nvGrpSpPr>
        <p:grpSpPr>
          <a:xfrm>
            <a:off x="5962438" y="685035"/>
            <a:ext cx="2682455" cy="2878483"/>
            <a:chOff x="6290653" y="1339444"/>
            <a:chExt cx="2682455" cy="2878483"/>
          </a:xfrm>
        </p:grpSpPr>
        <p:grpSp>
          <p:nvGrpSpPr>
            <p:cNvPr id="5" name="Group 4">
              <a:extLst>
                <a:ext uri="{FF2B5EF4-FFF2-40B4-BE49-F238E27FC236}">
                  <a16:creationId xmlns:a16="http://schemas.microsoft.com/office/drawing/2014/main" id="{75BBA226-2049-2B49-969B-CC24F7D79BF4}"/>
                </a:ext>
              </a:extLst>
            </p:cNvPr>
            <p:cNvGrpSpPr/>
            <p:nvPr/>
          </p:nvGrpSpPr>
          <p:grpSpPr>
            <a:xfrm>
              <a:off x="6290653" y="1339444"/>
              <a:ext cx="2667000" cy="2468463"/>
              <a:chOff x="1997416" y="1094195"/>
              <a:chExt cx="5712473" cy="4285206"/>
            </a:xfrm>
          </p:grpSpPr>
          <p:sp>
            <p:nvSpPr>
              <p:cNvPr id="7" name="Oval 6">
                <a:extLst>
                  <a:ext uri="{FF2B5EF4-FFF2-40B4-BE49-F238E27FC236}">
                    <a16:creationId xmlns:a16="http://schemas.microsoft.com/office/drawing/2014/main" id="{C24AD5B1-3634-014B-9A0C-7D1E6A5DCB10}"/>
                  </a:ext>
                </a:extLst>
              </p:cNvPr>
              <p:cNvSpPr/>
              <p:nvPr/>
            </p:nvSpPr>
            <p:spPr bwMode="auto">
              <a:xfrm>
                <a:off x="3581401" y="2724150"/>
                <a:ext cx="381001" cy="82645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8" name="Oval 7">
                <a:extLst>
                  <a:ext uri="{FF2B5EF4-FFF2-40B4-BE49-F238E27FC236}">
                    <a16:creationId xmlns:a16="http://schemas.microsoft.com/office/drawing/2014/main" id="{7DD85521-DA3A-9F48-94B8-6E90D5BB81C6}"/>
                  </a:ext>
                </a:extLst>
              </p:cNvPr>
              <p:cNvSpPr/>
              <p:nvPr/>
            </p:nvSpPr>
            <p:spPr bwMode="auto">
              <a:xfrm>
                <a:off x="3429000" y="2541993"/>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9" name="Oval 8">
                <a:extLst>
                  <a:ext uri="{FF2B5EF4-FFF2-40B4-BE49-F238E27FC236}">
                    <a16:creationId xmlns:a16="http://schemas.microsoft.com/office/drawing/2014/main" id="{D0D1E6BA-2564-A348-AA82-9352693B1B20}"/>
                  </a:ext>
                </a:extLst>
              </p:cNvPr>
              <p:cNvSpPr/>
              <p:nvPr/>
            </p:nvSpPr>
            <p:spPr bwMode="auto">
              <a:xfrm>
                <a:off x="4267202" y="1094195"/>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0" name="Oval 9">
                <a:extLst>
                  <a:ext uri="{FF2B5EF4-FFF2-40B4-BE49-F238E27FC236}">
                    <a16:creationId xmlns:a16="http://schemas.microsoft.com/office/drawing/2014/main" id="{36DDBB73-08CD-6F44-8429-FBA46E6E4E0F}"/>
                  </a:ext>
                </a:extLst>
              </p:cNvPr>
              <p:cNvSpPr/>
              <p:nvPr/>
            </p:nvSpPr>
            <p:spPr bwMode="auto">
              <a:xfrm>
                <a:off x="5105397" y="2541993"/>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1" name="Oval 10">
                <a:extLst>
                  <a:ext uri="{FF2B5EF4-FFF2-40B4-BE49-F238E27FC236}">
                    <a16:creationId xmlns:a16="http://schemas.microsoft.com/office/drawing/2014/main" id="{5205D1FC-5B9E-2247-8D56-C6F69E259960}"/>
                  </a:ext>
                </a:extLst>
              </p:cNvPr>
              <p:cNvSpPr/>
              <p:nvPr/>
            </p:nvSpPr>
            <p:spPr bwMode="auto">
              <a:xfrm>
                <a:off x="4267202" y="2541993"/>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12" name="Straight Arrow Connector 11">
                <a:extLst>
                  <a:ext uri="{FF2B5EF4-FFF2-40B4-BE49-F238E27FC236}">
                    <a16:creationId xmlns:a16="http://schemas.microsoft.com/office/drawing/2014/main" id="{FE864FAA-2BDC-744A-B984-879B6826A238}"/>
                  </a:ext>
                </a:extLst>
              </p:cNvPr>
              <p:cNvCxnSpPr>
                <a:cxnSpLocks/>
                <a:stCxn id="8" idx="0"/>
                <a:endCxn id="9" idx="3"/>
              </p:cNvCxnSpPr>
              <p:nvPr/>
            </p:nvCxnSpPr>
            <p:spPr bwMode="auto">
              <a:xfrm flipV="1">
                <a:off x="3803834" y="1799615"/>
                <a:ext cx="573153" cy="742379"/>
              </a:xfrm>
              <a:prstGeom prst="straightConnector1">
                <a:avLst/>
              </a:prstGeom>
              <a:noFill/>
              <a:ln w="9525" cap="flat" cmpd="sng" algn="ctr">
                <a:noFill/>
                <a:prstDash val="solid"/>
                <a:round/>
                <a:headEnd type="none" w="med" len="med"/>
                <a:tailEnd type="arrow"/>
              </a:ln>
              <a:effectLst/>
            </p:spPr>
          </p:cxnSp>
          <p:cxnSp>
            <p:nvCxnSpPr>
              <p:cNvPr id="13" name="Straight Arrow Connector 12">
                <a:extLst>
                  <a:ext uri="{FF2B5EF4-FFF2-40B4-BE49-F238E27FC236}">
                    <a16:creationId xmlns:a16="http://schemas.microsoft.com/office/drawing/2014/main" id="{E1B5F5D9-4BD7-7A4B-904C-D0D9F8C23488}"/>
                  </a:ext>
                </a:extLst>
              </p:cNvPr>
              <p:cNvCxnSpPr>
                <a:cxnSpLocks/>
                <a:stCxn id="11" idx="0"/>
                <a:endCxn id="9" idx="4"/>
              </p:cNvCxnSpPr>
              <p:nvPr/>
            </p:nvCxnSpPr>
            <p:spPr bwMode="auto">
              <a:xfrm flipV="1">
                <a:off x="4642036" y="1920645"/>
                <a:ext cx="0" cy="621348"/>
              </a:xfrm>
              <a:prstGeom prst="straightConnector1">
                <a:avLst/>
              </a:prstGeom>
              <a:noFill/>
              <a:ln w="9525" cap="flat" cmpd="sng" algn="ctr">
                <a:solidFill>
                  <a:schemeClr val="tx1"/>
                </a:solidFill>
                <a:prstDash val="solid"/>
                <a:round/>
                <a:headEnd type="none" w="med" len="med"/>
                <a:tailEnd type="arrow"/>
              </a:ln>
              <a:effectLst/>
            </p:spPr>
          </p:cxnSp>
          <p:cxnSp>
            <p:nvCxnSpPr>
              <p:cNvPr id="14" name="Straight Arrow Connector 13">
                <a:extLst>
                  <a:ext uri="{FF2B5EF4-FFF2-40B4-BE49-F238E27FC236}">
                    <a16:creationId xmlns:a16="http://schemas.microsoft.com/office/drawing/2014/main" id="{A031DF0C-63C9-D04E-B566-0CEC4B711CC6}"/>
                  </a:ext>
                </a:extLst>
              </p:cNvPr>
              <p:cNvCxnSpPr>
                <a:cxnSpLocks/>
                <a:stCxn id="10" idx="0"/>
                <a:endCxn id="9" idx="4"/>
              </p:cNvCxnSpPr>
              <p:nvPr/>
            </p:nvCxnSpPr>
            <p:spPr bwMode="auto">
              <a:xfrm flipH="1" flipV="1">
                <a:off x="4642036" y="1920645"/>
                <a:ext cx="838195" cy="621348"/>
              </a:xfrm>
              <a:prstGeom prst="straightConnector1">
                <a:avLst/>
              </a:prstGeom>
              <a:noFill/>
              <a:ln w="9525" cap="flat" cmpd="sng" algn="ctr">
                <a:solidFill>
                  <a:schemeClr val="tx1"/>
                </a:solidFill>
                <a:prstDash val="solid"/>
                <a:round/>
                <a:headEnd type="none" w="med" len="med"/>
                <a:tailEnd type="arrow"/>
              </a:ln>
              <a:effectLst/>
            </p:spPr>
          </p:cxnSp>
          <p:cxnSp>
            <p:nvCxnSpPr>
              <p:cNvPr id="15" name="Straight Arrow Connector 14">
                <a:extLst>
                  <a:ext uri="{FF2B5EF4-FFF2-40B4-BE49-F238E27FC236}">
                    <a16:creationId xmlns:a16="http://schemas.microsoft.com/office/drawing/2014/main" id="{1F1309B8-180D-B548-9690-8BCCFAC5BF84}"/>
                  </a:ext>
                </a:extLst>
              </p:cNvPr>
              <p:cNvCxnSpPr>
                <a:cxnSpLocks/>
                <a:stCxn id="8" idx="7"/>
                <a:endCxn id="9" idx="4"/>
              </p:cNvCxnSpPr>
              <p:nvPr/>
            </p:nvCxnSpPr>
            <p:spPr bwMode="auto">
              <a:xfrm flipV="1">
                <a:off x="4068880" y="1920645"/>
                <a:ext cx="573156" cy="742379"/>
              </a:xfrm>
              <a:prstGeom prst="straightConnector1">
                <a:avLst/>
              </a:prstGeom>
              <a:noFill/>
              <a:ln w="9525" cap="flat" cmpd="sng" algn="ctr">
                <a:solidFill>
                  <a:schemeClr val="tx1"/>
                </a:solidFill>
                <a:prstDash val="solid"/>
                <a:round/>
                <a:headEnd type="none" w="med" len="med"/>
                <a:tailEnd type="arrow"/>
              </a:ln>
              <a:effectLst/>
            </p:spPr>
          </p:cxnSp>
          <p:sp>
            <p:nvSpPr>
              <p:cNvPr id="16" name="Oval 15">
                <a:extLst>
                  <a:ext uri="{FF2B5EF4-FFF2-40B4-BE49-F238E27FC236}">
                    <a16:creationId xmlns:a16="http://schemas.microsoft.com/office/drawing/2014/main" id="{DD8B0A3B-B3C5-8A4F-BA51-0A7F20AFFB7F}"/>
                  </a:ext>
                </a:extLst>
              </p:cNvPr>
              <p:cNvSpPr/>
              <p:nvPr/>
            </p:nvSpPr>
            <p:spPr bwMode="auto">
              <a:xfrm>
                <a:off x="3962399" y="4552951"/>
                <a:ext cx="381001" cy="82645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7" name="Oval 16">
                <a:extLst>
                  <a:ext uri="{FF2B5EF4-FFF2-40B4-BE49-F238E27FC236}">
                    <a16:creationId xmlns:a16="http://schemas.microsoft.com/office/drawing/2014/main" id="{B19ACADA-8093-A54E-ACAB-1B3CF2D898C2}"/>
                  </a:ext>
                </a:extLst>
              </p:cNvPr>
              <p:cNvSpPr/>
              <p:nvPr/>
            </p:nvSpPr>
            <p:spPr bwMode="auto">
              <a:xfrm>
                <a:off x="2057400" y="4370796"/>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8" name="Oval 17">
                <a:extLst>
                  <a:ext uri="{FF2B5EF4-FFF2-40B4-BE49-F238E27FC236}">
                    <a16:creationId xmlns:a16="http://schemas.microsoft.com/office/drawing/2014/main" id="{FBF0FFF4-4A52-564A-8FF3-A427138F9BB4}"/>
                  </a:ext>
                </a:extLst>
              </p:cNvPr>
              <p:cNvSpPr/>
              <p:nvPr/>
            </p:nvSpPr>
            <p:spPr bwMode="auto">
              <a:xfrm>
                <a:off x="5867398" y="4370796"/>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9" name="Oval 18">
                <a:extLst>
                  <a:ext uri="{FF2B5EF4-FFF2-40B4-BE49-F238E27FC236}">
                    <a16:creationId xmlns:a16="http://schemas.microsoft.com/office/drawing/2014/main" id="{26BEBB73-CAE8-CC4E-B629-3F9C56E328C3}"/>
                  </a:ext>
                </a:extLst>
              </p:cNvPr>
              <p:cNvSpPr/>
              <p:nvPr/>
            </p:nvSpPr>
            <p:spPr bwMode="auto">
              <a:xfrm>
                <a:off x="4571999" y="4370796"/>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0" name="Oval 19">
                <a:extLst>
                  <a:ext uri="{FF2B5EF4-FFF2-40B4-BE49-F238E27FC236}">
                    <a16:creationId xmlns:a16="http://schemas.microsoft.com/office/drawing/2014/main" id="{C912633A-58FA-144E-A36F-CDC25C867A8C}"/>
                  </a:ext>
                </a:extLst>
              </p:cNvPr>
              <p:cNvSpPr/>
              <p:nvPr/>
            </p:nvSpPr>
            <p:spPr bwMode="auto">
              <a:xfrm>
                <a:off x="3200400" y="4370796"/>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21" name="Straight Arrow Connector 20">
                <a:extLst>
                  <a:ext uri="{FF2B5EF4-FFF2-40B4-BE49-F238E27FC236}">
                    <a16:creationId xmlns:a16="http://schemas.microsoft.com/office/drawing/2014/main" id="{422E1AAD-2284-A84B-B061-20219CC06C28}"/>
                  </a:ext>
                </a:extLst>
              </p:cNvPr>
              <p:cNvCxnSpPr>
                <a:cxnSpLocks/>
                <a:stCxn id="17" idx="0"/>
              </p:cNvCxnSpPr>
              <p:nvPr/>
            </p:nvCxnSpPr>
            <p:spPr bwMode="auto">
              <a:xfrm flipV="1">
                <a:off x="2432235" y="3049361"/>
                <a:ext cx="2271756" cy="1321434"/>
              </a:xfrm>
              <a:prstGeom prst="straightConnector1">
                <a:avLst/>
              </a:prstGeom>
              <a:noFill/>
              <a:ln w="9525" cap="flat" cmpd="sng" algn="ctr">
                <a:noFill/>
                <a:prstDash val="solid"/>
                <a:round/>
                <a:headEnd type="none" w="med" len="med"/>
                <a:tailEnd type="arrow"/>
              </a:ln>
              <a:effectLst/>
            </p:spPr>
          </p:cxnSp>
          <p:cxnSp>
            <p:nvCxnSpPr>
              <p:cNvPr id="22" name="Straight Arrow Connector 21">
                <a:extLst>
                  <a:ext uri="{FF2B5EF4-FFF2-40B4-BE49-F238E27FC236}">
                    <a16:creationId xmlns:a16="http://schemas.microsoft.com/office/drawing/2014/main" id="{BC99F652-BC04-AF40-B83F-01A9EEFC73FD}"/>
                  </a:ext>
                </a:extLst>
              </p:cNvPr>
              <p:cNvCxnSpPr>
                <a:cxnSpLocks/>
                <a:stCxn id="20" idx="0"/>
                <a:endCxn id="8" idx="4"/>
              </p:cNvCxnSpPr>
              <p:nvPr/>
            </p:nvCxnSpPr>
            <p:spPr bwMode="auto">
              <a:xfrm flipV="1">
                <a:off x="3575234" y="3368444"/>
                <a:ext cx="228600" cy="1002352"/>
              </a:xfrm>
              <a:prstGeom prst="straightConnector1">
                <a:avLst/>
              </a:prstGeom>
              <a:noFill/>
              <a:ln w="9525" cap="flat" cmpd="sng" algn="ctr">
                <a:solidFill>
                  <a:schemeClr val="tx1"/>
                </a:solidFill>
                <a:prstDash val="solid"/>
                <a:round/>
                <a:headEnd type="none" w="med" len="med"/>
                <a:tailEnd type="arrow"/>
              </a:ln>
              <a:effectLst/>
            </p:spPr>
          </p:cxnSp>
          <p:cxnSp>
            <p:nvCxnSpPr>
              <p:cNvPr id="23" name="Straight Arrow Connector 22">
                <a:extLst>
                  <a:ext uri="{FF2B5EF4-FFF2-40B4-BE49-F238E27FC236}">
                    <a16:creationId xmlns:a16="http://schemas.microsoft.com/office/drawing/2014/main" id="{6BFD01F0-A4A0-B544-841B-A5FB2EC9D4EB}"/>
                  </a:ext>
                </a:extLst>
              </p:cNvPr>
              <p:cNvCxnSpPr>
                <a:cxnSpLocks/>
                <a:stCxn id="19" idx="0"/>
                <a:endCxn id="8" idx="4"/>
              </p:cNvCxnSpPr>
              <p:nvPr/>
            </p:nvCxnSpPr>
            <p:spPr bwMode="auto">
              <a:xfrm flipH="1" flipV="1">
                <a:off x="3803834" y="3368443"/>
                <a:ext cx="1143000" cy="1002352"/>
              </a:xfrm>
              <a:prstGeom prst="straightConnector1">
                <a:avLst/>
              </a:prstGeom>
              <a:noFill/>
              <a:ln w="9525" cap="flat" cmpd="sng" algn="ctr">
                <a:solidFill>
                  <a:schemeClr val="tx1"/>
                </a:solidFill>
                <a:prstDash val="solid"/>
                <a:round/>
                <a:headEnd type="none" w="med" len="med"/>
                <a:tailEnd type="arrow"/>
              </a:ln>
              <a:effectLst/>
            </p:spPr>
          </p:cxnSp>
          <p:cxnSp>
            <p:nvCxnSpPr>
              <p:cNvPr id="24" name="Straight Arrow Connector 23">
                <a:extLst>
                  <a:ext uri="{FF2B5EF4-FFF2-40B4-BE49-F238E27FC236}">
                    <a16:creationId xmlns:a16="http://schemas.microsoft.com/office/drawing/2014/main" id="{FB44EF30-16FB-3746-8BA0-5C6CB1E8B691}"/>
                  </a:ext>
                </a:extLst>
              </p:cNvPr>
              <p:cNvCxnSpPr>
                <a:cxnSpLocks/>
                <a:stCxn id="18" idx="0"/>
                <a:endCxn id="8" idx="4"/>
              </p:cNvCxnSpPr>
              <p:nvPr/>
            </p:nvCxnSpPr>
            <p:spPr bwMode="auto">
              <a:xfrm flipH="1" flipV="1">
                <a:off x="3803834" y="3368444"/>
                <a:ext cx="2438399" cy="1002352"/>
              </a:xfrm>
              <a:prstGeom prst="straightConnector1">
                <a:avLst/>
              </a:prstGeom>
              <a:noFill/>
              <a:ln w="9525" cap="flat" cmpd="sng" algn="ctr">
                <a:solidFill>
                  <a:schemeClr val="tx1"/>
                </a:solidFill>
                <a:prstDash val="solid"/>
                <a:round/>
                <a:headEnd type="none" w="med" len="med"/>
                <a:tailEnd type="arrow"/>
              </a:ln>
              <a:effectLst/>
            </p:spPr>
          </p:cxnSp>
          <p:cxnSp>
            <p:nvCxnSpPr>
              <p:cNvPr id="25" name="Straight Arrow Connector 24">
                <a:extLst>
                  <a:ext uri="{FF2B5EF4-FFF2-40B4-BE49-F238E27FC236}">
                    <a16:creationId xmlns:a16="http://schemas.microsoft.com/office/drawing/2014/main" id="{B42A493E-76EC-374D-8297-FC61F0DC3C90}"/>
                  </a:ext>
                </a:extLst>
              </p:cNvPr>
              <p:cNvCxnSpPr>
                <a:cxnSpLocks/>
                <a:stCxn id="17" idx="7"/>
                <a:endCxn id="8" idx="4"/>
              </p:cNvCxnSpPr>
              <p:nvPr/>
            </p:nvCxnSpPr>
            <p:spPr bwMode="auto">
              <a:xfrm flipV="1">
                <a:off x="2697281" y="3368444"/>
                <a:ext cx="1106553" cy="1123383"/>
              </a:xfrm>
              <a:prstGeom prst="straightConnector1">
                <a:avLst/>
              </a:prstGeom>
              <a:noFill/>
              <a:ln w="9525" cap="flat" cmpd="sng" algn="ctr">
                <a:solidFill>
                  <a:schemeClr val="tx1"/>
                </a:solidFill>
                <a:prstDash val="solid"/>
                <a:round/>
                <a:headEnd type="none" w="med" len="med"/>
                <a:tailEnd type="arrow"/>
              </a:ln>
              <a:effectLst/>
            </p:spPr>
          </p:cxnSp>
          <p:sp>
            <p:nvSpPr>
              <p:cNvPr id="26" name="Oval 25">
                <a:extLst>
                  <a:ext uri="{FF2B5EF4-FFF2-40B4-BE49-F238E27FC236}">
                    <a16:creationId xmlns:a16="http://schemas.microsoft.com/office/drawing/2014/main" id="{0232ADFA-1271-CD46-A376-AB4A0916A872}"/>
                  </a:ext>
                </a:extLst>
              </p:cNvPr>
              <p:cNvSpPr/>
              <p:nvPr/>
            </p:nvSpPr>
            <p:spPr bwMode="auto">
              <a:xfrm>
                <a:off x="6781800" y="4413642"/>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27" name="Straight Arrow Connector 26">
                <a:extLst>
                  <a:ext uri="{FF2B5EF4-FFF2-40B4-BE49-F238E27FC236}">
                    <a16:creationId xmlns:a16="http://schemas.microsoft.com/office/drawing/2014/main" id="{76072935-6270-354A-BADE-5495ED407BDC}"/>
                  </a:ext>
                </a:extLst>
              </p:cNvPr>
              <p:cNvCxnSpPr>
                <a:cxnSpLocks/>
                <a:stCxn id="26" idx="0"/>
                <a:endCxn id="8" idx="4"/>
              </p:cNvCxnSpPr>
              <p:nvPr/>
            </p:nvCxnSpPr>
            <p:spPr bwMode="auto">
              <a:xfrm flipH="1" flipV="1">
                <a:off x="3803834" y="3368444"/>
                <a:ext cx="3352800" cy="1045198"/>
              </a:xfrm>
              <a:prstGeom prst="straightConnector1">
                <a:avLst/>
              </a:prstGeom>
              <a:noFill/>
              <a:ln w="9525" cap="flat" cmpd="sng" algn="ctr">
                <a:solidFill>
                  <a:schemeClr val="tx1"/>
                </a:solidFill>
                <a:prstDash val="solid"/>
                <a:round/>
                <a:headEnd type="none" w="med" len="med"/>
                <a:tailEnd type="arrow"/>
              </a:ln>
              <a:effectLst/>
            </p:spPr>
          </p:cxnSp>
          <p:cxnSp>
            <p:nvCxnSpPr>
              <p:cNvPr id="28" name="Straight Arrow Connector 27">
                <a:extLst>
                  <a:ext uri="{FF2B5EF4-FFF2-40B4-BE49-F238E27FC236}">
                    <a16:creationId xmlns:a16="http://schemas.microsoft.com/office/drawing/2014/main" id="{9536784E-F064-B244-94D4-E8CCC00107FB}"/>
                  </a:ext>
                </a:extLst>
              </p:cNvPr>
              <p:cNvCxnSpPr>
                <a:cxnSpLocks/>
                <a:stCxn id="17" idx="7"/>
                <a:endCxn id="11" idx="4"/>
              </p:cNvCxnSpPr>
              <p:nvPr/>
            </p:nvCxnSpPr>
            <p:spPr bwMode="auto">
              <a:xfrm flipV="1">
                <a:off x="2697281" y="3368444"/>
                <a:ext cx="1944755" cy="1123383"/>
              </a:xfrm>
              <a:prstGeom prst="straightConnector1">
                <a:avLst/>
              </a:prstGeom>
              <a:noFill/>
              <a:ln w="9525" cap="flat" cmpd="sng" algn="ctr">
                <a:solidFill>
                  <a:schemeClr val="tx1"/>
                </a:solidFill>
                <a:prstDash val="solid"/>
                <a:round/>
                <a:headEnd type="none" w="med" len="med"/>
                <a:tailEnd type="arrow"/>
              </a:ln>
              <a:effectLst/>
            </p:spPr>
          </p:cxnSp>
          <p:cxnSp>
            <p:nvCxnSpPr>
              <p:cNvPr id="29" name="Straight Arrow Connector 28">
                <a:extLst>
                  <a:ext uri="{FF2B5EF4-FFF2-40B4-BE49-F238E27FC236}">
                    <a16:creationId xmlns:a16="http://schemas.microsoft.com/office/drawing/2014/main" id="{2FCA48BC-9FC8-984D-9DF6-1EACD6F905E5}"/>
                  </a:ext>
                </a:extLst>
              </p:cNvPr>
              <p:cNvCxnSpPr>
                <a:cxnSpLocks/>
                <a:stCxn id="17" idx="7"/>
                <a:endCxn id="10" idx="4"/>
              </p:cNvCxnSpPr>
              <p:nvPr/>
            </p:nvCxnSpPr>
            <p:spPr bwMode="auto">
              <a:xfrm flipV="1">
                <a:off x="2697281" y="3368443"/>
                <a:ext cx="2782950" cy="1123383"/>
              </a:xfrm>
              <a:prstGeom prst="straightConnector1">
                <a:avLst/>
              </a:prstGeom>
              <a:noFill/>
              <a:ln w="9525" cap="flat" cmpd="sng" algn="ctr">
                <a:solidFill>
                  <a:schemeClr val="tx1"/>
                </a:solidFill>
                <a:prstDash val="solid"/>
                <a:round/>
                <a:headEnd type="none" w="med" len="med"/>
                <a:tailEnd type="arrow"/>
              </a:ln>
              <a:effectLst/>
            </p:spPr>
          </p:cxnSp>
          <p:cxnSp>
            <p:nvCxnSpPr>
              <p:cNvPr id="30" name="Straight Arrow Connector 29">
                <a:extLst>
                  <a:ext uri="{FF2B5EF4-FFF2-40B4-BE49-F238E27FC236}">
                    <a16:creationId xmlns:a16="http://schemas.microsoft.com/office/drawing/2014/main" id="{34EC5E46-E003-0545-AAD5-6EB516D71B90}"/>
                  </a:ext>
                </a:extLst>
              </p:cNvPr>
              <p:cNvCxnSpPr>
                <a:cxnSpLocks/>
                <a:stCxn id="26" idx="0"/>
                <a:endCxn id="10" idx="4"/>
              </p:cNvCxnSpPr>
              <p:nvPr/>
            </p:nvCxnSpPr>
            <p:spPr bwMode="auto">
              <a:xfrm flipH="1" flipV="1">
                <a:off x="5480232" y="3368444"/>
                <a:ext cx="1676402" cy="1045198"/>
              </a:xfrm>
              <a:prstGeom prst="straightConnector1">
                <a:avLst/>
              </a:prstGeom>
              <a:noFill/>
              <a:ln w="9525" cap="flat" cmpd="sng" algn="ctr">
                <a:solidFill>
                  <a:schemeClr val="tx1"/>
                </a:solidFill>
                <a:prstDash val="solid"/>
                <a:round/>
                <a:headEnd type="none" w="med" len="med"/>
                <a:tailEnd type="arrow"/>
              </a:ln>
              <a:effectLst/>
            </p:spPr>
          </p:cxnSp>
          <p:cxnSp>
            <p:nvCxnSpPr>
              <p:cNvPr id="31" name="Straight Arrow Connector 30">
                <a:extLst>
                  <a:ext uri="{FF2B5EF4-FFF2-40B4-BE49-F238E27FC236}">
                    <a16:creationId xmlns:a16="http://schemas.microsoft.com/office/drawing/2014/main" id="{D48073BC-43E5-8746-B12A-5362D1D9A00A}"/>
                  </a:ext>
                </a:extLst>
              </p:cNvPr>
              <p:cNvCxnSpPr>
                <a:cxnSpLocks/>
                <a:stCxn id="26" idx="0"/>
                <a:endCxn id="11" idx="4"/>
              </p:cNvCxnSpPr>
              <p:nvPr/>
            </p:nvCxnSpPr>
            <p:spPr bwMode="auto">
              <a:xfrm flipH="1" flipV="1">
                <a:off x="4642036" y="3368444"/>
                <a:ext cx="2514598" cy="1045198"/>
              </a:xfrm>
              <a:prstGeom prst="straightConnector1">
                <a:avLst/>
              </a:prstGeom>
              <a:noFill/>
              <a:ln w="9525" cap="flat" cmpd="sng" algn="ctr">
                <a:solidFill>
                  <a:schemeClr val="tx1"/>
                </a:solidFill>
                <a:prstDash val="solid"/>
                <a:round/>
                <a:headEnd type="none" w="med" len="med"/>
                <a:tailEnd type="arrow"/>
              </a:ln>
              <a:effectLst/>
            </p:spPr>
          </p:cxnSp>
          <p:cxnSp>
            <p:nvCxnSpPr>
              <p:cNvPr id="32" name="Straight Arrow Connector 31">
                <a:extLst>
                  <a:ext uri="{FF2B5EF4-FFF2-40B4-BE49-F238E27FC236}">
                    <a16:creationId xmlns:a16="http://schemas.microsoft.com/office/drawing/2014/main" id="{8FF5880E-15A2-DF46-B2C4-67AE0F1E40A4}"/>
                  </a:ext>
                </a:extLst>
              </p:cNvPr>
              <p:cNvCxnSpPr>
                <a:cxnSpLocks/>
                <a:stCxn id="18" idx="0"/>
                <a:endCxn id="11" idx="4"/>
              </p:cNvCxnSpPr>
              <p:nvPr/>
            </p:nvCxnSpPr>
            <p:spPr bwMode="auto">
              <a:xfrm flipH="1" flipV="1">
                <a:off x="4642036" y="3368443"/>
                <a:ext cx="1600197" cy="1002352"/>
              </a:xfrm>
              <a:prstGeom prst="straightConnector1">
                <a:avLst/>
              </a:prstGeom>
              <a:noFill/>
              <a:ln w="9525" cap="flat" cmpd="sng" algn="ctr">
                <a:solidFill>
                  <a:schemeClr val="tx1"/>
                </a:solidFill>
                <a:prstDash val="solid"/>
                <a:round/>
                <a:headEnd type="none" w="med" len="med"/>
                <a:tailEnd type="arrow"/>
              </a:ln>
              <a:effectLst/>
            </p:spPr>
          </p:cxnSp>
          <p:cxnSp>
            <p:nvCxnSpPr>
              <p:cNvPr id="33" name="Straight Arrow Connector 32">
                <a:extLst>
                  <a:ext uri="{FF2B5EF4-FFF2-40B4-BE49-F238E27FC236}">
                    <a16:creationId xmlns:a16="http://schemas.microsoft.com/office/drawing/2014/main" id="{3A4A5327-E7E5-B448-AB91-057B68E7E61C}"/>
                  </a:ext>
                </a:extLst>
              </p:cNvPr>
              <p:cNvCxnSpPr>
                <a:cxnSpLocks/>
                <a:stCxn id="18" idx="0"/>
                <a:endCxn id="10" idx="4"/>
              </p:cNvCxnSpPr>
              <p:nvPr/>
            </p:nvCxnSpPr>
            <p:spPr bwMode="auto">
              <a:xfrm flipH="1" flipV="1">
                <a:off x="5480231" y="3368444"/>
                <a:ext cx="762001" cy="1002352"/>
              </a:xfrm>
              <a:prstGeom prst="straightConnector1">
                <a:avLst/>
              </a:prstGeom>
              <a:noFill/>
              <a:ln w="9525" cap="flat" cmpd="sng" algn="ctr">
                <a:solidFill>
                  <a:schemeClr val="tx1"/>
                </a:solidFill>
                <a:prstDash val="solid"/>
                <a:round/>
                <a:headEnd type="none" w="med" len="med"/>
                <a:tailEnd type="arrow"/>
              </a:ln>
              <a:effectLst/>
            </p:spPr>
          </p:cxnSp>
          <p:cxnSp>
            <p:nvCxnSpPr>
              <p:cNvPr id="34" name="Straight Arrow Connector 33">
                <a:extLst>
                  <a:ext uri="{FF2B5EF4-FFF2-40B4-BE49-F238E27FC236}">
                    <a16:creationId xmlns:a16="http://schemas.microsoft.com/office/drawing/2014/main" id="{8CDBC2C7-ED07-8843-9866-C15F8270780E}"/>
                  </a:ext>
                </a:extLst>
              </p:cNvPr>
              <p:cNvCxnSpPr>
                <a:cxnSpLocks/>
                <a:stCxn id="19" idx="0"/>
                <a:endCxn id="11" idx="4"/>
              </p:cNvCxnSpPr>
              <p:nvPr/>
            </p:nvCxnSpPr>
            <p:spPr bwMode="auto">
              <a:xfrm flipH="1" flipV="1">
                <a:off x="4642036" y="3368443"/>
                <a:ext cx="304798" cy="1002352"/>
              </a:xfrm>
              <a:prstGeom prst="straightConnector1">
                <a:avLst/>
              </a:prstGeom>
              <a:noFill/>
              <a:ln w="9525" cap="flat" cmpd="sng" algn="ctr">
                <a:solidFill>
                  <a:schemeClr val="tx1"/>
                </a:solidFill>
                <a:prstDash val="solid"/>
                <a:round/>
                <a:headEnd type="none" w="med" len="med"/>
                <a:tailEnd type="arrow"/>
              </a:ln>
              <a:effectLst/>
            </p:spPr>
          </p:cxnSp>
          <p:cxnSp>
            <p:nvCxnSpPr>
              <p:cNvPr id="35" name="Straight Arrow Connector 34">
                <a:extLst>
                  <a:ext uri="{FF2B5EF4-FFF2-40B4-BE49-F238E27FC236}">
                    <a16:creationId xmlns:a16="http://schemas.microsoft.com/office/drawing/2014/main" id="{9C2CA7E5-CA91-5344-A61A-17777FC1B7AF}"/>
                  </a:ext>
                </a:extLst>
              </p:cNvPr>
              <p:cNvCxnSpPr>
                <a:cxnSpLocks/>
                <a:stCxn id="19" idx="0"/>
                <a:endCxn id="10" idx="4"/>
              </p:cNvCxnSpPr>
              <p:nvPr/>
            </p:nvCxnSpPr>
            <p:spPr bwMode="auto">
              <a:xfrm flipV="1">
                <a:off x="4946834" y="3368443"/>
                <a:ext cx="533397" cy="1002352"/>
              </a:xfrm>
              <a:prstGeom prst="straightConnector1">
                <a:avLst/>
              </a:prstGeom>
              <a:noFill/>
              <a:ln w="9525" cap="flat" cmpd="sng" algn="ctr">
                <a:solidFill>
                  <a:schemeClr val="tx1"/>
                </a:solidFill>
                <a:prstDash val="solid"/>
                <a:round/>
                <a:headEnd type="none" w="med" len="med"/>
                <a:tailEnd type="arrow"/>
              </a:ln>
              <a:effectLst/>
            </p:spPr>
          </p:cxnSp>
          <p:cxnSp>
            <p:nvCxnSpPr>
              <p:cNvPr id="36" name="Straight Arrow Connector 35">
                <a:extLst>
                  <a:ext uri="{FF2B5EF4-FFF2-40B4-BE49-F238E27FC236}">
                    <a16:creationId xmlns:a16="http://schemas.microsoft.com/office/drawing/2014/main" id="{5BE21E28-7E97-DF40-B184-BF533B0ED84C}"/>
                  </a:ext>
                </a:extLst>
              </p:cNvPr>
              <p:cNvCxnSpPr>
                <a:cxnSpLocks/>
                <a:stCxn id="20" idx="0"/>
                <a:endCxn id="11" idx="4"/>
              </p:cNvCxnSpPr>
              <p:nvPr/>
            </p:nvCxnSpPr>
            <p:spPr bwMode="auto">
              <a:xfrm flipV="1">
                <a:off x="3575234" y="3368444"/>
                <a:ext cx="1066801" cy="1002352"/>
              </a:xfrm>
              <a:prstGeom prst="straightConnector1">
                <a:avLst/>
              </a:prstGeom>
              <a:noFill/>
              <a:ln w="9525" cap="flat" cmpd="sng" algn="ctr">
                <a:solidFill>
                  <a:schemeClr val="tx1"/>
                </a:solidFill>
                <a:prstDash val="solid"/>
                <a:round/>
                <a:headEnd type="none" w="med" len="med"/>
                <a:tailEnd type="arrow"/>
              </a:ln>
              <a:effectLst/>
            </p:spPr>
          </p:cxnSp>
          <p:cxnSp>
            <p:nvCxnSpPr>
              <p:cNvPr id="37" name="Straight Arrow Connector 36">
                <a:extLst>
                  <a:ext uri="{FF2B5EF4-FFF2-40B4-BE49-F238E27FC236}">
                    <a16:creationId xmlns:a16="http://schemas.microsoft.com/office/drawing/2014/main" id="{59DF7501-27C8-8341-A27B-D24BF4545B70}"/>
                  </a:ext>
                </a:extLst>
              </p:cNvPr>
              <p:cNvCxnSpPr>
                <a:cxnSpLocks/>
                <a:stCxn id="20" idx="0"/>
                <a:endCxn id="10" idx="4"/>
              </p:cNvCxnSpPr>
              <p:nvPr/>
            </p:nvCxnSpPr>
            <p:spPr bwMode="auto">
              <a:xfrm flipV="1">
                <a:off x="3575234" y="3368443"/>
                <a:ext cx="1904997" cy="1002352"/>
              </a:xfrm>
              <a:prstGeom prst="straightConnector1">
                <a:avLst/>
              </a:prstGeom>
              <a:noFill/>
              <a:ln w="9525" cap="flat" cmpd="sng" algn="ctr">
                <a:solidFill>
                  <a:schemeClr val="tx1"/>
                </a:solidFill>
                <a:prstDash val="solid"/>
                <a:round/>
                <a:headEnd type="none" w="med" len="med"/>
                <a:tailEnd type="arrow"/>
              </a:ln>
              <a:effectLst/>
            </p:spPr>
          </p:cxnSp>
          <p:sp>
            <p:nvSpPr>
              <p:cNvPr id="38" name="TextBox 37">
                <a:extLst>
                  <a:ext uri="{FF2B5EF4-FFF2-40B4-BE49-F238E27FC236}">
                    <a16:creationId xmlns:a16="http://schemas.microsoft.com/office/drawing/2014/main" id="{2AE270E3-C713-304E-86E5-09A710D0AD70}"/>
                  </a:ext>
                </a:extLst>
              </p:cNvPr>
              <p:cNvSpPr txBox="1"/>
              <p:nvPr/>
            </p:nvSpPr>
            <p:spPr>
              <a:xfrm>
                <a:off x="3047999" y="1428748"/>
                <a:ext cx="457199" cy="908300"/>
              </a:xfrm>
              <a:prstGeom prst="rect">
                <a:avLst/>
              </a:prstGeom>
              <a:noFill/>
            </p:spPr>
            <p:txBody>
              <a:bodyPr wrap="square" rtlCol="0">
                <a:spAutoFit/>
              </a:bodyPr>
              <a:lstStyle/>
              <a:p>
                <a:r>
                  <a:rPr lang="en-US" sz="2800" dirty="0">
                    <a:solidFill>
                      <a:srgbClr val="590A0E"/>
                    </a:solidFill>
                  </a:rPr>
                  <a:t>U</a:t>
                </a:r>
              </a:p>
            </p:txBody>
          </p:sp>
          <p:sp>
            <p:nvSpPr>
              <p:cNvPr id="39" name="TextBox 38">
                <a:extLst>
                  <a:ext uri="{FF2B5EF4-FFF2-40B4-BE49-F238E27FC236}">
                    <a16:creationId xmlns:a16="http://schemas.microsoft.com/office/drawing/2014/main" id="{47FD3C83-8D50-4A49-B7A4-31024AFF2960}"/>
                  </a:ext>
                </a:extLst>
              </p:cNvPr>
              <p:cNvSpPr txBox="1"/>
              <p:nvPr/>
            </p:nvSpPr>
            <p:spPr>
              <a:xfrm>
                <a:off x="2057400" y="3105151"/>
                <a:ext cx="457199" cy="908300"/>
              </a:xfrm>
              <a:prstGeom prst="rect">
                <a:avLst/>
              </a:prstGeom>
              <a:noFill/>
            </p:spPr>
            <p:txBody>
              <a:bodyPr wrap="square" rtlCol="0">
                <a:spAutoFit/>
              </a:bodyPr>
              <a:lstStyle/>
              <a:p>
                <a:r>
                  <a:rPr lang="en-US" sz="2800" dirty="0">
                    <a:solidFill>
                      <a:srgbClr val="590A0E"/>
                    </a:solidFill>
                  </a:rPr>
                  <a:t>W</a:t>
                </a:r>
              </a:p>
            </p:txBody>
          </p:sp>
          <p:sp>
            <p:nvSpPr>
              <p:cNvPr id="40" name="TextBox 39">
                <a:extLst>
                  <a:ext uri="{FF2B5EF4-FFF2-40B4-BE49-F238E27FC236}">
                    <a16:creationId xmlns:a16="http://schemas.microsoft.com/office/drawing/2014/main" id="{113E1614-F4EE-6F40-8DF2-E60495F1B95A}"/>
                  </a:ext>
                </a:extLst>
              </p:cNvPr>
              <p:cNvSpPr txBox="1"/>
              <p:nvPr/>
            </p:nvSpPr>
            <p:spPr>
              <a:xfrm>
                <a:off x="6887912" y="4446401"/>
                <a:ext cx="821977" cy="694584"/>
              </a:xfrm>
              <a:prstGeom prst="rect">
                <a:avLst/>
              </a:prstGeom>
              <a:noFill/>
            </p:spPr>
            <p:txBody>
              <a:bodyPr wrap="square" rtlCol="0">
                <a:spAutoFit/>
              </a:bodyPr>
              <a:lstStyle/>
              <a:p>
                <a:r>
                  <a:rPr lang="en-US" sz="2000" dirty="0" err="1"/>
                  <a:t>x</a:t>
                </a:r>
                <a:r>
                  <a:rPr lang="en-US" sz="2000" baseline="-25000" dirty="0" err="1"/>
                  <a:t>n</a:t>
                </a:r>
                <a:endParaRPr lang="en-US" sz="1800" baseline="-25000" dirty="0"/>
              </a:p>
            </p:txBody>
          </p:sp>
          <p:sp>
            <p:nvSpPr>
              <p:cNvPr id="41" name="TextBox 40">
                <a:extLst>
                  <a:ext uri="{FF2B5EF4-FFF2-40B4-BE49-F238E27FC236}">
                    <a16:creationId xmlns:a16="http://schemas.microsoft.com/office/drawing/2014/main" id="{F6B389A4-7B48-AF47-93C9-0EA7415B04FD}"/>
                  </a:ext>
                </a:extLst>
              </p:cNvPr>
              <p:cNvSpPr txBox="1"/>
              <p:nvPr/>
            </p:nvSpPr>
            <p:spPr>
              <a:xfrm>
                <a:off x="1997416" y="4446401"/>
                <a:ext cx="1273267" cy="694584"/>
              </a:xfrm>
              <a:prstGeom prst="rect">
                <a:avLst/>
              </a:prstGeom>
              <a:noFill/>
            </p:spPr>
            <p:txBody>
              <a:bodyPr wrap="square" rtlCol="0">
                <a:spAutoFit/>
              </a:bodyPr>
              <a:lstStyle/>
              <a:p>
                <a:r>
                  <a:rPr lang="en-US" sz="2000" dirty="0"/>
                  <a:t>x</a:t>
                </a:r>
                <a:r>
                  <a:rPr lang="en-US" sz="2000" baseline="-25000" dirty="0"/>
                  <a:t>1</a:t>
                </a:r>
                <a:endParaRPr lang="en-US" sz="1800" baseline="-25000" dirty="0"/>
              </a:p>
            </p:txBody>
          </p:sp>
        </p:grpSp>
        <p:sp>
          <p:nvSpPr>
            <p:cNvPr id="4" name="TextBox 3">
              <a:extLst>
                <a:ext uri="{FF2B5EF4-FFF2-40B4-BE49-F238E27FC236}">
                  <a16:creationId xmlns:a16="http://schemas.microsoft.com/office/drawing/2014/main" id="{4734C5EE-2DA3-A647-8B8D-60DF0ABDD263}"/>
                </a:ext>
              </a:extLst>
            </p:cNvPr>
            <p:cNvSpPr txBox="1"/>
            <p:nvPr/>
          </p:nvSpPr>
          <p:spPr>
            <a:xfrm>
              <a:off x="6346020" y="3804641"/>
              <a:ext cx="349776" cy="400110"/>
            </a:xfrm>
            <a:prstGeom prst="rect">
              <a:avLst/>
            </a:prstGeom>
            <a:noFill/>
          </p:spPr>
          <p:txBody>
            <a:bodyPr wrap="none" rtlCol="0">
              <a:spAutoFit/>
            </a:bodyPr>
            <a:lstStyle/>
            <a:p>
              <a:r>
                <a:rPr lang="en-US" sz="2000" dirty="0"/>
                <a:t>f</a:t>
              </a:r>
              <a:r>
                <a:rPr lang="en-US" sz="2000" baseline="-25000" dirty="0"/>
                <a:t>1</a:t>
              </a:r>
            </a:p>
          </p:txBody>
        </p:sp>
        <p:sp>
          <p:nvSpPr>
            <p:cNvPr id="42" name="TextBox 41">
              <a:extLst>
                <a:ext uri="{FF2B5EF4-FFF2-40B4-BE49-F238E27FC236}">
                  <a16:creationId xmlns:a16="http://schemas.microsoft.com/office/drawing/2014/main" id="{7E0F6CBA-4545-1642-911D-CF23FC75A83F}"/>
                </a:ext>
              </a:extLst>
            </p:cNvPr>
            <p:cNvSpPr txBox="1"/>
            <p:nvPr/>
          </p:nvSpPr>
          <p:spPr>
            <a:xfrm>
              <a:off x="6858459" y="3817817"/>
              <a:ext cx="349776" cy="400110"/>
            </a:xfrm>
            <a:prstGeom prst="rect">
              <a:avLst/>
            </a:prstGeom>
            <a:noFill/>
          </p:spPr>
          <p:txBody>
            <a:bodyPr wrap="none" rtlCol="0">
              <a:spAutoFit/>
            </a:bodyPr>
            <a:lstStyle/>
            <a:p>
              <a:r>
                <a:rPr lang="en-US" sz="2000" dirty="0"/>
                <a:t>f</a:t>
              </a:r>
              <a:r>
                <a:rPr lang="en-US" sz="2000" baseline="-25000" dirty="0"/>
                <a:t>2</a:t>
              </a:r>
            </a:p>
          </p:txBody>
        </p:sp>
        <p:sp>
          <p:nvSpPr>
            <p:cNvPr id="43" name="TextBox 42">
              <a:extLst>
                <a:ext uri="{FF2B5EF4-FFF2-40B4-BE49-F238E27FC236}">
                  <a16:creationId xmlns:a16="http://schemas.microsoft.com/office/drawing/2014/main" id="{C83FE88B-32B8-CB40-81D5-52D5E18DA29A}"/>
                </a:ext>
              </a:extLst>
            </p:cNvPr>
            <p:cNvSpPr txBox="1"/>
            <p:nvPr/>
          </p:nvSpPr>
          <p:spPr>
            <a:xfrm>
              <a:off x="8620126" y="3790950"/>
              <a:ext cx="352982" cy="400110"/>
            </a:xfrm>
            <a:prstGeom prst="rect">
              <a:avLst/>
            </a:prstGeom>
            <a:noFill/>
          </p:spPr>
          <p:txBody>
            <a:bodyPr wrap="none" rtlCol="0">
              <a:spAutoFit/>
            </a:bodyPr>
            <a:lstStyle/>
            <a:p>
              <a:r>
                <a:rPr lang="en-US" sz="2000" dirty="0" err="1"/>
                <a:t>f</a:t>
              </a:r>
              <a:r>
                <a:rPr lang="en-US" sz="2000" baseline="-25000" dirty="0" err="1"/>
                <a:t>n</a:t>
              </a:r>
              <a:endParaRPr lang="en-US" sz="2000" baseline="-25000" dirty="0"/>
            </a:p>
          </p:txBody>
        </p:sp>
      </p:grpSp>
      <p:sp>
        <p:nvSpPr>
          <p:cNvPr id="45" name="Slide Number Placeholder 5">
            <a:extLst>
              <a:ext uri="{FF2B5EF4-FFF2-40B4-BE49-F238E27FC236}">
                <a16:creationId xmlns:a16="http://schemas.microsoft.com/office/drawing/2014/main" id="{E3872E5C-BD35-4C43-895A-76DF00D01B31}"/>
              </a:ext>
            </a:extLst>
          </p:cNvPr>
          <p:cNvSpPr txBox="1">
            <a:spLocks/>
          </p:cNvSpPr>
          <p:nvPr/>
        </p:nvSpPr>
        <p:spPr>
          <a:xfrm>
            <a:off x="1187568" y="3590737"/>
            <a:ext cx="984019" cy="273844"/>
          </a:xfrm>
          <a:prstGeom prst="rect">
            <a:avLst/>
          </a:prstGeom>
        </p:spPr>
        <p:txBody>
          <a:bodyPr vert="horz" lIns="91440" tIns="45720" rIns="91440" bIns="45720" rtlCol="0" anchor="ctr"/>
          <a:lstStyle>
            <a:defPPr>
              <a:defRPr lang="en-US"/>
            </a:defPPr>
            <a:lvl1pPr marL="0" algn="r" defTabSz="685783" rtl="0" eaLnBrk="1" latinLnBrk="0" hangingPunct="1">
              <a:defRPr sz="788" kern="1200">
                <a:solidFill>
                  <a:srgbClr val="FFFFFF"/>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defRPr/>
            </a:pPr>
            <a:fld id="{713DD8BE-556E-3440-9013-11CC5588178D}" type="slidenum">
              <a:rPr lang="en-US" smtClean="0"/>
              <a:pPr>
                <a:defRPr/>
              </a:pPr>
              <a:t>46</a:t>
            </a:fld>
            <a:endParaRPr lang="en-US"/>
          </a:p>
        </p:txBody>
      </p:sp>
      <p:grpSp>
        <p:nvGrpSpPr>
          <p:cNvPr id="86" name="Group 85">
            <a:extLst>
              <a:ext uri="{FF2B5EF4-FFF2-40B4-BE49-F238E27FC236}">
                <a16:creationId xmlns:a16="http://schemas.microsoft.com/office/drawing/2014/main" id="{52DA1C08-0DF0-704D-AC8F-7451458AFE74}"/>
              </a:ext>
            </a:extLst>
          </p:cNvPr>
          <p:cNvGrpSpPr/>
          <p:nvPr/>
        </p:nvGrpSpPr>
        <p:grpSpPr>
          <a:xfrm>
            <a:off x="1362543" y="666750"/>
            <a:ext cx="2710350" cy="2456685"/>
            <a:chOff x="287526" y="1865829"/>
            <a:chExt cx="2710350" cy="2456685"/>
          </a:xfrm>
        </p:grpSpPr>
        <p:grpSp>
          <p:nvGrpSpPr>
            <p:cNvPr id="46" name="Group 45">
              <a:extLst>
                <a:ext uri="{FF2B5EF4-FFF2-40B4-BE49-F238E27FC236}">
                  <a16:creationId xmlns:a16="http://schemas.microsoft.com/office/drawing/2014/main" id="{7776B6FF-67E0-234E-BA1B-56231FE30B77}"/>
                </a:ext>
              </a:extLst>
            </p:cNvPr>
            <p:cNvGrpSpPr/>
            <p:nvPr/>
          </p:nvGrpSpPr>
          <p:grpSpPr>
            <a:xfrm>
              <a:off x="287526" y="1865829"/>
              <a:ext cx="2667000" cy="2062111"/>
              <a:chOff x="1997416" y="1799615"/>
              <a:chExt cx="5712473" cy="3579786"/>
            </a:xfrm>
          </p:grpSpPr>
          <p:sp>
            <p:nvSpPr>
              <p:cNvPr id="47" name="Oval 46">
                <a:extLst>
                  <a:ext uri="{FF2B5EF4-FFF2-40B4-BE49-F238E27FC236}">
                    <a16:creationId xmlns:a16="http://schemas.microsoft.com/office/drawing/2014/main" id="{5FD7ED0D-5EFE-D64B-BAD3-9E9B6B64E939}"/>
                  </a:ext>
                </a:extLst>
              </p:cNvPr>
              <p:cNvSpPr/>
              <p:nvPr/>
            </p:nvSpPr>
            <p:spPr bwMode="auto">
              <a:xfrm>
                <a:off x="3581401" y="2724150"/>
                <a:ext cx="381001" cy="82645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51" name="Oval 50">
                <a:extLst>
                  <a:ext uri="{FF2B5EF4-FFF2-40B4-BE49-F238E27FC236}">
                    <a16:creationId xmlns:a16="http://schemas.microsoft.com/office/drawing/2014/main" id="{AE90E59A-F506-384C-9796-E1A1AA60D304}"/>
                  </a:ext>
                </a:extLst>
              </p:cNvPr>
              <p:cNvSpPr/>
              <p:nvPr/>
            </p:nvSpPr>
            <p:spPr bwMode="auto">
              <a:xfrm>
                <a:off x="4267202" y="2541993"/>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52" name="Straight Arrow Connector 51">
                <a:extLst>
                  <a:ext uri="{FF2B5EF4-FFF2-40B4-BE49-F238E27FC236}">
                    <a16:creationId xmlns:a16="http://schemas.microsoft.com/office/drawing/2014/main" id="{5930C351-9D1A-6A48-8C7C-A166F210A9EC}"/>
                  </a:ext>
                </a:extLst>
              </p:cNvPr>
              <p:cNvCxnSpPr>
                <a:cxnSpLocks/>
              </p:cNvCxnSpPr>
              <p:nvPr/>
            </p:nvCxnSpPr>
            <p:spPr bwMode="auto">
              <a:xfrm flipV="1">
                <a:off x="3803834" y="1799615"/>
                <a:ext cx="573153" cy="742379"/>
              </a:xfrm>
              <a:prstGeom prst="straightConnector1">
                <a:avLst/>
              </a:prstGeom>
              <a:noFill/>
              <a:ln w="9525" cap="flat" cmpd="sng" algn="ctr">
                <a:noFill/>
                <a:prstDash val="solid"/>
                <a:round/>
                <a:headEnd type="none" w="med" len="med"/>
                <a:tailEnd type="arrow"/>
              </a:ln>
              <a:effectLst/>
            </p:spPr>
          </p:cxnSp>
          <p:sp>
            <p:nvSpPr>
              <p:cNvPr id="56" name="Oval 55">
                <a:extLst>
                  <a:ext uri="{FF2B5EF4-FFF2-40B4-BE49-F238E27FC236}">
                    <a16:creationId xmlns:a16="http://schemas.microsoft.com/office/drawing/2014/main" id="{B5964FF1-240E-5843-A7BC-5CA739FAF6FD}"/>
                  </a:ext>
                </a:extLst>
              </p:cNvPr>
              <p:cNvSpPr/>
              <p:nvPr/>
            </p:nvSpPr>
            <p:spPr bwMode="auto">
              <a:xfrm>
                <a:off x="3962399" y="4552951"/>
                <a:ext cx="381001" cy="82645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57" name="Oval 56">
                <a:extLst>
                  <a:ext uri="{FF2B5EF4-FFF2-40B4-BE49-F238E27FC236}">
                    <a16:creationId xmlns:a16="http://schemas.microsoft.com/office/drawing/2014/main" id="{F4F5CC2F-FB39-7546-ADC8-8D324B1407A8}"/>
                  </a:ext>
                </a:extLst>
              </p:cNvPr>
              <p:cNvSpPr/>
              <p:nvPr/>
            </p:nvSpPr>
            <p:spPr bwMode="auto">
              <a:xfrm>
                <a:off x="2057400" y="4370796"/>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58" name="Oval 57">
                <a:extLst>
                  <a:ext uri="{FF2B5EF4-FFF2-40B4-BE49-F238E27FC236}">
                    <a16:creationId xmlns:a16="http://schemas.microsoft.com/office/drawing/2014/main" id="{13177A76-F1EA-C448-B949-00535B322FBF}"/>
                  </a:ext>
                </a:extLst>
              </p:cNvPr>
              <p:cNvSpPr/>
              <p:nvPr/>
            </p:nvSpPr>
            <p:spPr bwMode="auto">
              <a:xfrm>
                <a:off x="5867398" y="4370796"/>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59" name="Oval 58">
                <a:extLst>
                  <a:ext uri="{FF2B5EF4-FFF2-40B4-BE49-F238E27FC236}">
                    <a16:creationId xmlns:a16="http://schemas.microsoft.com/office/drawing/2014/main" id="{899EC5BA-F98E-C449-AFED-93633C057055}"/>
                  </a:ext>
                </a:extLst>
              </p:cNvPr>
              <p:cNvSpPr/>
              <p:nvPr/>
            </p:nvSpPr>
            <p:spPr bwMode="auto">
              <a:xfrm>
                <a:off x="4571999" y="4370796"/>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60" name="Oval 59">
                <a:extLst>
                  <a:ext uri="{FF2B5EF4-FFF2-40B4-BE49-F238E27FC236}">
                    <a16:creationId xmlns:a16="http://schemas.microsoft.com/office/drawing/2014/main" id="{05FEF862-8B04-1842-AFA0-B5D0DFA4162F}"/>
                  </a:ext>
                </a:extLst>
              </p:cNvPr>
              <p:cNvSpPr/>
              <p:nvPr/>
            </p:nvSpPr>
            <p:spPr bwMode="auto">
              <a:xfrm>
                <a:off x="3200400" y="4370796"/>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61" name="Straight Arrow Connector 60">
                <a:extLst>
                  <a:ext uri="{FF2B5EF4-FFF2-40B4-BE49-F238E27FC236}">
                    <a16:creationId xmlns:a16="http://schemas.microsoft.com/office/drawing/2014/main" id="{4F946559-17CA-0647-9EB4-DAC956A69818}"/>
                  </a:ext>
                </a:extLst>
              </p:cNvPr>
              <p:cNvCxnSpPr>
                <a:cxnSpLocks/>
                <a:stCxn id="57" idx="0"/>
              </p:cNvCxnSpPr>
              <p:nvPr/>
            </p:nvCxnSpPr>
            <p:spPr bwMode="auto">
              <a:xfrm flipV="1">
                <a:off x="2432235" y="3049361"/>
                <a:ext cx="2271756" cy="1321434"/>
              </a:xfrm>
              <a:prstGeom prst="straightConnector1">
                <a:avLst/>
              </a:prstGeom>
              <a:noFill/>
              <a:ln w="9525" cap="flat" cmpd="sng" algn="ctr">
                <a:noFill/>
                <a:prstDash val="solid"/>
                <a:round/>
                <a:headEnd type="none" w="med" len="med"/>
                <a:tailEnd type="arrow"/>
              </a:ln>
              <a:effectLst/>
            </p:spPr>
          </p:cxnSp>
          <p:sp>
            <p:nvSpPr>
              <p:cNvPr id="66" name="Oval 65">
                <a:extLst>
                  <a:ext uri="{FF2B5EF4-FFF2-40B4-BE49-F238E27FC236}">
                    <a16:creationId xmlns:a16="http://schemas.microsoft.com/office/drawing/2014/main" id="{27F2C50A-6BB7-CF49-B3A0-34E2FB63EBB7}"/>
                  </a:ext>
                </a:extLst>
              </p:cNvPr>
              <p:cNvSpPr/>
              <p:nvPr/>
            </p:nvSpPr>
            <p:spPr bwMode="auto">
              <a:xfrm>
                <a:off x="6781800" y="4413642"/>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68" name="Straight Arrow Connector 67">
                <a:extLst>
                  <a:ext uri="{FF2B5EF4-FFF2-40B4-BE49-F238E27FC236}">
                    <a16:creationId xmlns:a16="http://schemas.microsoft.com/office/drawing/2014/main" id="{8EE7C110-4A3A-E446-B66F-D5E78BB7FA6C}"/>
                  </a:ext>
                </a:extLst>
              </p:cNvPr>
              <p:cNvCxnSpPr>
                <a:cxnSpLocks/>
                <a:stCxn id="57" idx="7"/>
                <a:endCxn id="51" idx="4"/>
              </p:cNvCxnSpPr>
              <p:nvPr/>
            </p:nvCxnSpPr>
            <p:spPr bwMode="auto">
              <a:xfrm flipV="1">
                <a:off x="2697281" y="3368444"/>
                <a:ext cx="1944755" cy="1123383"/>
              </a:xfrm>
              <a:prstGeom prst="straightConnector1">
                <a:avLst/>
              </a:prstGeom>
              <a:noFill/>
              <a:ln w="9525" cap="flat" cmpd="sng" algn="ctr">
                <a:solidFill>
                  <a:schemeClr val="tx1"/>
                </a:solidFill>
                <a:prstDash val="solid"/>
                <a:round/>
                <a:headEnd type="none" w="med" len="med"/>
                <a:tailEnd type="arrow"/>
              </a:ln>
              <a:effectLst/>
            </p:spPr>
          </p:cxnSp>
          <p:cxnSp>
            <p:nvCxnSpPr>
              <p:cNvPr id="71" name="Straight Arrow Connector 70">
                <a:extLst>
                  <a:ext uri="{FF2B5EF4-FFF2-40B4-BE49-F238E27FC236}">
                    <a16:creationId xmlns:a16="http://schemas.microsoft.com/office/drawing/2014/main" id="{36E358FB-7BAF-D54C-829F-1C1A84E641B4}"/>
                  </a:ext>
                </a:extLst>
              </p:cNvPr>
              <p:cNvCxnSpPr>
                <a:cxnSpLocks/>
                <a:stCxn id="66" idx="0"/>
                <a:endCxn id="51" idx="4"/>
              </p:cNvCxnSpPr>
              <p:nvPr/>
            </p:nvCxnSpPr>
            <p:spPr bwMode="auto">
              <a:xfrm flipH="1" flipV="1">
                <a:off x="4642036" y="3368444"/>
                <a:ext cx="2514598" cy="1045198"/>
              </a:xfrm>
              <a:prstGeom prst="straightConnector1">
                <a:avLst/>
              </a:prstGeom>
              <a:noFill/>
              <a:ln w="9525" cap="flat" cmpd="sng" algn="ctr">
                <a:solidFill>
                  <a:schemeClr val="tx1"/>
                </a:solidFill>
                <a:prstDash val="solid"/>
                <a:round/>
                <a:headEnd type="none" w="med" len="med"/>
                <a:tailEnd type="arrow"/>
              </a:ln>
              <a:effectLst/>
            </p:spPr>
          </p:cxnSp>
          <p:cxnSp>
            <p:nvCxnSpPr>
              <p:cNvPr id="72" name="Straight Arrow Connector 71">
                <a:extLst>
                  <a:ext uri="{FF2B5EF4-FFF2-40B4-BE49-F238E27FC236}">
                    <a16:creationId xmlns:a16="http://schemas.microsoft.com/office/drawing/2014/main" id="{54C7941F-5A95-E040-9548-A6D2ED0322B5}"/>
                  </a:ext>
                </a:extLst>
              </p:cNvPr>
              <p:cNvCxnSpPr>
                <a:cxnSpLocks/>
                <a:stCxn id="58" idx="0"/>
                <a:endCxn id="51" idx="4"/>
              </p:cNvCxnSpPr>
              <p:nvPr/>
            </p:nvCxnSpPr>
            <p:spPr bwMode="auto">
              <a:xfrm flipH="1" flipV="1">
                <a:off x="4642036" y="3368443"/>
                <a:ext cx="1600197" cy="1002352"/>
              </a:xfrm>
              <a:prstGeom prst="straightConnector1">
                <a:avLst/>
              </a:prstGeom>
              <a:noFill/>
              <a:ln w="9525" cap="flat" cmpd="sng" algn="ctr">
                <a:solidFill>
                  <a:schemeClr val="tx1"/>
                </a:solidFill>
                <a:prstDash val="solid"/>
                <a:round/>
                <a:headEnd type="none" w="med" len="med"/>
                <a:tailEnd type="arrow"/>
              </a:ln>
              <a:effectLst/>
            </p:spPr>
          </p:cxnSp>
          <p:cxnSp>
            <p:nvCxnSpPr>
              <p:cNvPr id="74" name="Straight Arrow Connector 73">
                <a:extLst>
                  <a:ext uri="{FF2B5EF4-FFF2-40B4-BE49-F238E27FC236}">
                    <a16:creationId xmlns:a16="http://schemas.microsoft.com/office/drawing/2014/main" id="{C7B74140-AD09-0949-8224-9183CD6F54CC}"/>
                  </a:ext>
                </a:extLst>
              </p:cNvPr>
              <p:cNvCxnSpPr>
                <a:cxnSpLocks/>
                <a:stCxn id="59" idx="0"/>
                <a:endCxn id="51" idx="4"/>
              </p:cNvCxnSpPr>
              <p:nvPr/>
            </p:nvCxnSpPr>
            <p:spPr bwMode="auto">
              <a:xfrm flipH="1" flipV="1">
                <a:off x="4642036" y="3368443"/>
                <a:ext cx="304798" cy="1002352"/>
              </a:xfrm>
              <a:prstGeom prst="straightConnector1">
                <a:avLst/>
              </a:prstGeom>
              <a:noFill/>
              <a:ln w="9525" cap="flat" cmpd="sng" algn="ctr">
                <a:solidFill>
                  <a:schemeClr val="tx1"/>
                </a:solidFill>
                <a:prstDash val="solid"/>
                <a:round/>
                <a:headEnd type="none" w="med" len="med"/>
                <a:tailEnd type="arrow"/>
              </a:ln>
              <a:effectLst/>
            </p:spPr>
          </p:cxnSp>
          <p:cxnSp>
            <p:nvCxnSpPr>
              <p:cNvPr id="76" name="Straight Arrow Connector 75">
                <a:extLst>
                  <a:ext uri="{FF2B5EF4-FFF2-40B4-BE49-F238E27FC236}">
                    <a16:creationId xmlns:a16="http://schemas.microsoft.com/office/drawing/2014/main" id="{1EA8BDF7-AF39-2B4B-AE42-23E732DA8CAA}"/>
                  </a:ext>
                </a:extLst>
              </p:cNvPr>
              <p:cNvCxnSpPr>
                <a:cxnSpLocks/>
                <a:stCxn id="60" idx="0"/>
                <a:endCxn id="51" idx="4"/>
              </p:cNvCxnSpPr>
              <p:nvPr/>
            </p:nvCxnSpPr>
            <p:spPr bwMode="auto">
              <a:xfrm flipV="1">
                <a:off x="3575234" y="3368444"/>
                <a:ext cx="1066801" cy="1002352"/>
              </a:xfrm>
              <a:prstGeom prst="straightConnector1">
                <a:avLst/>
              </a:prstGeom>
              <a:noFill/>
              <a:ln w="9525" cap="flat" cmpd="sng" algn="ctr">
                <a:solidFill>
                  <a:schemeClr val="tx1"/>
                </a:solidFill>
                <a:prstDash val="solid"/>
                <a:round/>
                <a:headEnd type="none" w="med" len="med"/>
                <a:tailEnd type="arrow"/>
              </a:ln>
              <a:effectLst/>
            </p:spPr>
          </p:cxnSp>
          <p:sp>
            <p:nvSpPr>
              <p:cNvPr id="79" name="TextBox 78">
                <a:extLst>
                  <a:ext uri="{FF2B5EF4-FFF2-40B4-BE49-F238E27FC236}">
                    <a16:creationId xmlns:a16="http://schemas.microsoft.com/office/drawing/2014/main" id="{88B4D040-37ED-6C4D-A5C0-01D669D0D2A5}"/>
                  </a:ext>
                </a:extLst>
              </p:cNvPr>
              <p:cNvSpPr txBox="1"/>
              <p:nvPr/>
            </p:nvSpPr>
            <p:spPr>
              <a:xfrm>
                <a:off x="2534975" y="3124719"/>
                <a:ext cx="457199" cy="908300"/>
              </a:xfrm>
              <a:prstGeom prst="rect">
                <a:avLst/>
              </a:prstGeom>
              <a:noFill/>
            </p:spPr>
            <p:txBody>
              <a:bodyPr wrap="square" rtlCol="0">
                <a:spAutoFit/>
              </a:bodyPr>
              <a:lstStyle/>
              <a:p>
                <a:r>
                  <a:rPr lang="en-US" sz="2800" dirty="0">
                    <a:solidFill>
                      <a:srgbClr val="590A0E"/>
                    </a:solidFill>
                  </a:rPr>
                  <a:t>W</a:t>
                </a:r>
              </a:p>
            </p:txBody>
          </p:sp>
          <p:sp>
            <p:nvSpPr>
              <p:cNvPr id="80" name="TextBox 79">
                <a:extLst>
                  <a:ext uri="{FF2B5EF4-FFF2-40B4-BE49-F238E27FC236}">
                    <a16:creationId xmlns:a16="http://schemas.microsoft.com/office/drawing/2014/main" id="{422607BC-134C-3B41-AB1A-ED88D590B178}"/>
                  </a:ext>
                </a:extLst>
              </p:cNvPr>
              <p:cNvSpPr txBox="1"/>
              <p:nvPr/>
            </p:nvSpPr>
            <p:spPr>
              <a:xfrm>
                <a:off x="6887912" y="4446401"/>
                <a:ext cx="821977" cy="694584"/>
              </a:xfrm>
              <a:prstGeom prst="rect">
                <a:avLst/>
              </a:prstGeom>
              <a:noFill/>
            </p:spPr>
            <p:txBody>
              <a:bodyPr wrap="square" rtlCol="0">
                <a:spAutoFit/>
              </a:bodyPr>
              <a:lstStyle/>
              <a:p>
                <a:r>
                  <a:rPr lang="en-US" sz="2000" dirty="0" err="1"/>
                  <a:t>x</a:t>
                </a:r>
                <a:r>
                  <a:rPr lang="en-US" sz="2000" baseline="-25000" dirty="0" err="1"/>
                  <a:t>n</a:t>
                </a:r>
                <a:endParaRPr lang="en-US" sz="1800" baseline="-25000" dirty="0"/>
              </a:p>
            </p:txBody>
          </p:sp>
          <p:sp>
            <p:nvSpPr>
              <p:cNvPr id="81" name="TextBox 80">
                <a:extLst>
                  <a:ext uri="{FF2B5EF4-FFF2-40B4-BE49-F238E27FC236}">
                    <a16:creationId xmlns:a16="http://schemas.microsoft.com/office/drawing/2014/main" id="{A39A48E3-1641-FE41-8E1E-C92080929F48}"/>
                  </a:ext>
                </a:extLst>
              </p:cNvPr>
              <p:cNvSpPr txBox="1"/>
              <p:nvPr/>
            </p:nvSpPr>
            <p:spPr>
              <a:xfrm>
                <a:off x="1997416" y="4446401"/>
                <a:ext cx="1273267" cy="694584"/>
              </a:xfrm>
              <a:prstGeom prst="rect">
                <a:avLst/>
              </a:prstGeom>
              <a:noFill/>
            </p:spPr>
            <p:txBody>
              <a:bodyPr wrap="square" rtlCol="0">
                <a:spAutoFit/>
              </a:bodyPr>
              <a:lstStyle/>
              <a:p>
                <a:r>
                  <a:rPr lang="en-US" sz="2000" dirty="0"/>
                  <a:t>x</a:t>
                </a:r>
                <a:r>
                  <a:rPr lang="en-US" sz="2000" baseline="-25000" dirty="0"/>
                  <a:t>1</a:t>
                </a:r>
                <a:endParaRPr lang="en-US" sz="1800" baseline="-25000" dirty="0"/>
              </a:p>
            </p:txBody>
          </p:sp>
        </p:grpSp>
        <p:sp>
          <p:nvSpPr>
            <p:cNvPr id="82" name="TextBox 81">
              <a:extLst>
                <a:ext uri="{FF2B5EF4-FFF2-40B4-BE49-F238E27FC236}">
                  <a16:creationId xmlns:a16="http://schemas.microsoft.com/office/drawing/2014/main" id="{A674A383-2613-DA4A-8EC4-A9DB990E492E}"/>
                </a:ext>
              </a:extLst>
            </p:cNvPr>
            <p:cNvSpPr txBox="1"/>
            <p:nvPr/>
          </p:nvSpPr>
          <p:spPr>
            <a:xfrm>
              <a:off x="370788" y="3909228"/>
              <a:ext cx="349776" cy="400110"/>
            </a:xfrm>
            <a:prstGeom prst="rect">
              <a:avLst/>
            </a:prstGeom>
            <a:noFill/>
          </p:spPr>
          <p:txBody>
            <a:bodyPr wrap="none" rtlCol="0">
              <a:spAutoFit/>
            </a:bodyPr>
            <a:lstStyle/>
            <a:p>
              <a:r>
                <a:rPr lang="en-US" sz="2000" dirty="0"/>
                <a:t>f</a:t>
              </a:r>
              <a:r>
                <a:rPr lang="en-US" sz="2000" baseline="-25000" dirty="0"/>
                <a:t>1</a:t>
              </a:r>
            </a:p>
          </p:txBody>
        </p:sp>
        <p:sp>
          <p:nvSpPr>
            <p:cNvPr id="83" name="TextBox 82">
              <a:extLst>
                <a:ext uri="{FF2B5EF4-FFF2-40B4-BE49-F238E27FC236}">
                  <a16:creationId xmlns:a16="http://schemas.microsoft.com/office/drawing/2014/main" id="{A8DEA59C-DE4E-324D-9151-B7F41331F687}"/>
                </a:ext>
              </a:extLst>
            </p:cNvPr>
            <p:cNvSpPr txBox="1"/>
            <p:nvPr/>
          </p:nvSpPr>
          <p:spPr>
            <a:xfrm>
              <a:off x="883227" y="3922404"/>
              <a:ext cx="349776" cy="400110"/>
            </a:xfrm>
            <a:prstGeom prst="rect">
              <a:avLst/>
            </a:prstGeom>
            <a:noFill/>
          </p:spPr>
          <p:txBody>
            <a:bodyPr wrap="none" rtlCol="0">
              <a:spAutoFit/>
            </a:bodyPr>
            <a:lstStyle/>
            <a:p>
              <a:r>
                <a:rPr lang="en-US" sz="2000" dirty="0"/>
                <a:t>f</a:t>
              </a:r>
              <a:r>
                <a:rPr lang="en-US" sz="2000" baseline="-25000" dirty="0"/>
                <a:t>2</a:t>
              </a:r>
            </a:p>
          </p:txBody>
        </p:sp>
        <p:sp>
          <p:nvSpPr>
            <p:cNvPr id="84" name="TextBox 83">
              <a:extLst>
                <a:ext uri="{FF2B5EF4-FFF2-40B4-BE49-F238E27FC236}">
                  <a16:creationId xmlns:a16="http://schemas.microsoft.com/office/drawing/2014/main" id="{264C0C79-ED08-6C4D-9C87-DDDFDEBD14D7}"/>
                </a:ext>
              </a:extLst>
            </p:cNvPr>
            <p:cNvSpPr txBox="1"/>
            <p:nvPr/>
          </p:nvSpPr>
          <p:spPr>
            <a:xfrm>
              <a:off x="2644894" y="3895537"/>
              <a:ext cx="352982" cy="400110"/>
            </a:xfrm>
            <a:prstGeom prst="rect">
              <a:avLst/>
            </a:prstGeom>
            <a:noFill/>
          </p:spPr>
          <p:txBody>
            <a:bodyPr wrap="none" rtlCol="0">
              <a:spAutoFit/>
            </a:bodyPr>
            <a:lstStyle/>
            <a:p>
              <a:r>
                <a:rPr lang="en-US" sz="2000" dirty="0" err="1"/>
                <a:t>f</a:t>
              </a:r>
              <a:r>
                <a:rPr lang="en-US" sz="2000" baseline="-25000" dirty="0" err="1"/>
                <a:t>n</a:t>
              </a:r>
              <a:endParaRPr lang="en-US" sz="2000" baseline="-25000" dirty="0"/>
            </a:p>
          </p:txBody>
        </p:sp>
      </p:grpSp>
      <p:sp>
        <p:nvSpPr>
          <p:cNvPr id="85" name="TextBox 84">
            <a:extLst>
              <a:ext uri="{FF2B5EF4-FFF2-40B4-BE49-F238E27FC236}">
                <a16:creationId xmlns:a16="http://schemas.microsoft.com/office/drawing/2014/main" id="{5801CE4A-9702-334B-98F4-5158992CE47C}"/>
              </a:ext>
            </a:extLst>
          </p:cNvPr>
          <p:cNvSpPr txBox="1"/>
          <p:nvPr/>
        </p:nvSpPr>
        <p:spPr>
          <a:xfrm>
            <a:off x="3070445" y="4676587"/>
            <a:ext cx="184731" cy="300082"/>
          </a:xfrm>
          <a:prstGeom prst="rect">
            <a:avLst/>
          </a:prstGeom>
          <a:noFill/>
        </p:spPr>
        <p:txBody>
          <a:bodyPr wrap="none" rtlCol="0">
            <a:spAutoFit/>
          </a:bodyPr>
          <a:lstStyle/>
          <a:p>
            <a:endParaRPr lang="en-US" dirty="0"/>
          </a:p>
        </p:txBody>
      </p:sp>
      <p:sp>
        <p:nvSpPr>
          <p:cNvPr id="88" name="TextBox 87">
            <a:extLst>
              <a:ext uri="{FF2B5EF4-FFF2-40B4-BE49-F238E27FC236}">
                <a16:creationId xmlns:a16="http://schemas.microsoft.com/office/drawing/2014/main" id="{121F989F-2A8C-1841-B4F3-E6BF2AD71412}"/>
              </a:ext>
            </a:extLst>
          </p:cNvPr>
          <p:cNvSpPr txBox="1"/>
          <p:nvPr/>
        </p:nvSpPr>
        <p:spPr>
          <a:xfrm>
            <a:off x="304800" y="1386658"/>
            <a:ext cx="1198726" cy="646331"/>
          </a:xfrm>
          <a:prstGeom prst="rect">
            <a:avLst/>
          </a:prstGeom>
          <a:noFill/>
        </p:spPr>
        <p:txBody>
          <a:bodyPr wrap="none" rtlCol="0">
            <a:spAutoFit/>
          </a:bodyPr>
          <a:lstStyle/>
          <a:p>
            <a:r>
              <a:rPr lang="en-US" sz="1800" dirty="0"/>
              <a:t>Logistic</a:t>
            </a:r>
          </a:p>
          <a:p>
            <a:r>
              <a:rPr lang="en-US" sz="1800" dirty="0"/>
              <a:t>Regression</a:t>
            </a:r>
          </a:p>
        </p:txBody>
      </p:sp>
      <p:sp>
        <p:nvSpPr>
          <p:cNvPr id="89" name="TextBox 88">
            <a:extLst>
              <a:ext uri="{FF2B5EF4-FFF2-40B4-BE49-F238E27FC236}">
                <a16:creationId xmlns:a16="http://schemas.microsoft.com/office/drawing/2014/main" id="{9625815F-7135-C949-9FE2-BADAD3AB73C7}"/>
              </a:ext>
            </a:extLst>
          </p:cNvPr>
          <p:cNvSpPr txBox="1"/>
          <p:nvPr/>
        </p:nvSpPr>
        <p:spPr>
          <a:xfrm>
            <a:off x="4286867" y="1238437"/>
            <a:ext cx="1395831" cy="923330"/>
          </a:xfrm>
          <a:prstGeom prst="rect">
            <a:avLst/>
          </a:prstGeom>
          <a:noFill/>
        </p:spPr>
        <p:txBody>
          <a:bodyPr wrap="none" rtlCol="0">
            <a:spAutoFit/>
          </a:bodyPr>
          <a:lstStyle/>
          <a:p>
            <a:r>
              <a:rPr lang="en-US" sz="1800" dirty="0"/>
              <a:t>2-layer</a:t>
            </a:r>
          </a:p>
          <a:p>
            <a:r>
              <a:rPr lang="en-US" sz="1800" dirty="0"/>
              <a:t> feedforward</a:t>
            </a:r>
          </a:p>
          <a:p>
            <a:r>
              <a:rPr lang="en-US" sz="1800" dirty="0"/>
              <a:t> network</a:t>
            </a:r>
          </a:p>
        </p:txBody>
      </p:sp>
      <p:sp>
        <p:nvSpPr>
          <p:cNvPr id="90" name="TextBox 89">
            <a:extLst>
              <a:ext uri="{FF2B5EF4-FFF2-40B4-BE49-F238E27FC236}">
                <a16:creationId xmlns:a16="http://schemas.microsoft.com/office/drawing/2014/main" id="{5685D6B1-821C-2342-9FD2-A39C76081464}"/>
              </a:ext>
            </a:extLst>
          </p:cNvPr>
          <p:cNvSpPr txBox="1"/>
          <p:nvPr/>
        </p:nvSpPr>
        <p:spPr>
          <a:xfrm>
            <a:off x="7010400" y="666750"/>
            <a:ext cx="375424" cy="523220"/>
          </a:xfrm>
          <a:prstGeom prst="rect">
            <a:avLst/>
          </a:prstGeom>
          <a:noFill/>
        </p:spPr>
        <p:txBody>
          <a:bodyPr wrap="square" rtlCol="0">
            <a:spAutoFit/>
          </a:bodyPr>
          <a:lstStyle/>
          <a:p>
            <a:r>
              <a:rPr lang="en-US" sz="2800" dirty="0" err="1"/>
              <a:t>σ</a:t>
            </a:r>
            <a:endParaRPr lang="en-US" dirty="0"/>
          </a:p>
        </p:txBody>
      </p:sp>
      <p:sp>
        <p:nvSpPr>
          <p:cNvPr id="91" name="TextBox 90">
            <a:extLst>
              <a:ext uri="{FF2B5EF4-FFF2-40B4-BE49-F238E27FC236}">
                <a16:creationId xmlns:a16="http://schemas.microsoft.com/office/drawing/2014/main" id="{F9B60E02-BB0D-9F42-A12E-A0F643C2726E}"/>
              </a:ext>
            </a:extLst>
          </p:cNvPr>
          <p:cNvSpPr txBox="1"/>
          <p:nvPr/>
        </p:nvSpPr>
        <p:spPr>
          <a:xfrm>
            <a:off x="2443976" y="1047750"/>
            <a:ext cx="375424" cy="523220"/>
          </a:xfrm>
          <a:prstGeom prst="rect">
            <a:avLst/>
          </a:prstGeom>
          <a:noFill/>
        </p:spPr>
        <p:txBody>
          <a:bodyPr wrap="none" rtlCol="0">
            <a:spAutoFit/>
          </a:bodyPr>
          <a:lstStyle/>
          <a:p>
            <a:r>
              <a:rPr lang="en-US" sz="2800" dirty="0" err="1"/>
              <a:t>σ</a:t>
            </a:r>
            <a:endParaRPr lang="en-US" dirty="0"/>
          </a:p>
        </p:txBody>
      </p:sp>
    </p:spTree>
    <p:extLst>
      <p:ext uri="{BB962C8B-B14F-4D97-AF65-F5344CB8AC3E}">
        <p14:creationId xmlns:p14="http://schemas.microsoft.com/office/powerpoint/2010/main" val="60998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P spid="9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19702"/>
            <a:ext cx="8321040" cy="680397"/>
          </a:xfrm>
        </p:spPr>
        <p:txBody>
          <a:bodyPr>
            <a:noAutofit/>
          </a:bodyPr>
          <a:lstStyle/>
          <a:p>
            <a:r>
              <a:rPr lang="en-US" sz="3000" b="0" dirty="0"/>
              <a:t>Even better: representation learning</a:t>
            </a:r>
          </a:p>
        </p:txBody>
      </p:sp>
      <p:sp>
        <p:nvSpPr>
          <p:cNvPr id="3" name="Content Placeholder 2"/>
          <p:cNvSpPr>
            <a:spLocks noGrp="1"/>
          </p:cNvSpPr>
          <p:nvPr>
            <p:ph idx="1"/>
          </p:nvPr>
        </p:nvSpPr>
        <p:spPr>
          <a:xfrm>
            <a:off x="381000" y="1200150"/>
            <a:ext cx="6114917" cy="3429000"/>
          </a:xfrm>
        </p:spPr>
        <p:txBody>
          <a:bodyPr>
            <a:normAutofit/>
          </a:bodyPr>
          <a:lstStyle/>
          <a:p>
            <a:r>
              <a:rPr lang="en-US" dirty="0"/>
              <a:t>The real power of deep learning</a:t>
            </a:r>
            <a:r>
              <a:rPr lang="en-US" i="1" dirty="0"/>
              <a:t> </a:t>
            </a:r>
            <a:r>
              <a:rPr lang="en-US" dirty="0"/>
              <a:t>comes from the </a:t>
            </a:r>
            <a:r>
              <a:rPr lang="en-US" dirty="0" smtClean="0"/>
              <a:t>ability </a:t>
            </a:r>
            <a:r>
              <a:rPr lang="en-US" dirty="0"/>
              <a:t>to </a:t>
            </a:r>
            <a:r>
              <a:rPr lang="en-US" b="1" dirty="0"/>
              <a:t>learn</a:t>
            </a:r>
            <a:r>
              <a:rPr lang="en-US" dirty="0"/>
              <a:t> features from the data</a:t>
            </a:r>
          </a:p>
          <a:p>
            <a:r>
              <a:rPr lang="en-US" dirty="0"/>
              <a:t>Instead of using hand-built human-engineered features for classification</a:t>
            </a:r>
          </a:p>
          <a:p>
            <a:r>
              <a:rPr lang="en-US" dirty="0"/>
              <a:t>Use learned representations like embeddings!</a:t>
            </a:r>
          </a:p>
        </p:txBody>
      </p:sp>
      <p:sp>
        <p:nvSpPr>
          <p:cNvPr id="6" name="Slide Number Placeholder 5"/>
          <p:cNvSpPr>
            <a:spLocks noGrp="1"/>
          </p:cNvSpPr>
          <p:nvPr>
            <p:ph type="sldNum" sz="quarter" idx="12"/>
          </p:nvPr>
        </p:nvSpPr>
        <p:spPr/>
        <p:txBody>
          <a:bodyPr/>
          <a:lstStyle/>
          <a:p>
            <a:pPr>
              <a:defRPr/>
            </a:pPr>
            <a:fld id="{713DD8BE-556E-3440-9013-11CC5588178D}" type="slidenum">
              <a:rPr lang="en-US" smtClean="0"/>
              <a:pPr>
                <a:defRPr/>
              </a:pPr>
              <a:t>47</a:t>
            </a:fld>
            <a:endParaRPr lang="en-US"/>
          </a:p>
        </p:txBody>
      </p:sp>
      <p:grpSp>
        <p:nvGrpSpPr>
          <p:cNvPr id="5" name="Group 4">
            <a:extLst>
              <a:ext uri="{FF2B5EF4-FFF2-40B4-BE49-F238E27FC236}">
                <a16:creationId xmlns:a16="http://schemas.microsoft.com/office/drawing/2014/main" id="{5A1D5908-B6FA-2E4F-942A-D283985C4878}"/>
              </a:ext>
            </a:extLst>
          </p:cNvPr>
          <p:cNvGrpSpPr/>
          <p:nvPr/>
        </p:nvGrpSpPr>
        <p:grpSpPr>
          <a:xfrm>
            <a:off x="6553200" y="895350"/>
            <a:ext cx="2667000" cy="2468463"/>
            <a:chOff x="1997416" y="1094195"/>
            <a:chExt cx="5712473" cy="4285206"/>
          </a:xfrm>
        </p:grpSpPr>
        <p:sp>
          <p:nvSpPr>
            <p:cNvPr id="7" name="Oval 6">
              <a:extLst>
                <a:ext uri="{FF2B5EF4-FFF2-40B4-BE49-F238E27FC236}">
                  <a16:creationId xmlns:a16="http://schemas.microsoft.com/office/drawing/2014/main" id="{FBCCDDD6-0EA6-564A-9B13-D808DD996672}"/>
                </a:ext>
              </a:extLst>
            </p:cNvPr>
            <p:cNvSpPr/>
            <p:nvPr/>
          </p:nvSpPr>
          <p:spPr bwMode="auto">
            <a:xfrm>
              <a:off x="3581401" y="2724150"/>
              <a:ext cx="381001" cy="82645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8" name="Oval 7">
              <a:extLst>
                <a:ext uri="{FF2B5EF4-FFF2-40B4-BE49-F238E27FC236}">
                  <a16:creationId xmlns:a16="http://schemas.microsoft.com/office/drawing/2014/main" id="{F463C4B0-7417-7441-8554-82FDE54F3609}"/>
                </a:ext>
              </a:extLst>
            </p:cNvPr>
            <p:cNvSpPr/>
            <p:nvPr/>
          </p:nvSpPr>
          <p:spPr bwMode="auto">
            <a:xfrm>
              <a:off x="3429000" y="2541993"/>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9" name="Oval 8">
              <a:extLst>
                <a:ext uri="{FF2B5EF4-FFF2-40B4-BE49-F238E27FC236}">
                  <a16:creationId xmlns:a16="http://schemas.microsoft.com/office/drawing/2014/main" id="{929F026E-C459-5341-8DA6-91D69D909979}"/>
                </a:ext>
              </a:extLst>
            </p:cNvPr>
            <p:cNvSpPr/>
            <p:nvPr/>
          </p:nvSpPr>
          <p:spPr bwMode="auto">
            <a:xfrm>
              <a:off x="4267202" y="1094195"/>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0" name="Oval 9">
              <a:extLst>
                <a:ext uri="{FF2B5EF4-FFF2-40B4-BE49-F238E27FC236}">
                  <a16:creationId xmlns:a16="http://schemas.microsoft.com/office/drawing/2014/main" id="{C9252C52-6C46-314B-8BE2-2579D07546D1}"/>
                </a:ext>
              </a:extLst>
            </p:cNvPr>
            <p:cNvSpPr/>
            <p:nvPr/>
          </p:nvSpPr>
          <p:spPr bwMode="auto">
            <a:xfrm>
              <a:off x="5105397" y="2541993"/>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1" name="Oval 10">
              <a:extLst>
                <a:ext uri="{FF2B5EF4-FFF2-40B4-BE49-F238E27FC236}">
                  <a16:creationId xmlns:a16="http://schemas.microsoft.com/office/drawing/2014/main" id="{E9E94CDE-6B65-954C-B23F-564E5EB514C5}"/>
                </a:ext>
              </a:extLst>
            </p:cNvPr>
            <p:cNvSpPr/>
            <p:nvPr/>
          </p:nvSpPr>
          <p:spPr bwMode="auto">
            <a:xfrm>
              <a:off x="4267202" y="2541993"/>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12" name="Straight Arrow Connector 11">
              <a:extLst>
                <a:ext uri="{FF2B5EF4-FFF2-40B4-BE49-F238E27FC236}">
                  <a16:creationId xmlns:a16="http://schemas.microsoft.com/office/drawing/2014/main" id="{B7981C23-39FB-924D-8A75-DFF6C573147C}"/>
                </a:ext>
              </a:extLst>
            </p:cNvPr>
            <p:cNvCxnSpPr>
              <a:cxnSpLocks/>
              <a:stCxn id="8" idx="0"/>
              <a:endCxn id="9" idx="3"/>
            </p:cNvCxnSpPr>
            <p:nvPr/>
          </p:nvCxnSpPr>
          <p:spPr bwMode="auto">
            <a:xfrm flipV="1">
              <a:off x="3803834" y="1799615"/>
              <a:ext cx="573153" cy="742379"/>
            </a:xfrm>
            <a:prstGeom prst="straightConnector1">
              <a:avLst/>
            </a:prstGeom>
            <a:noFill/>
            <a:ln w="9525" cap="flat" cmpd="sng" algn="ctr">
              <a:noFill/>
              <a:prstDash val="solid"/>
              <a:round/>
              <a:headEnd type="none" w="med" len="med"/>
              <a:tailEnd type="arrow"/>
            </a:ln>
            <a:effectLst/>
          </p:spPr>
        </p:cxnSp>
        <p:cxnSp>
          <p:nvCxnSpPr>
            <p:cNvPr id="13" name="Straight Arrow Connector 12">
              <a:extLst>
                <a:ext uri="{FF2B5EF4-FFF2-40B4-BE49-F238E27FC236}">
                  <a16:creationId xmlns:a16="http://schemas.microsoft.com/office/drawing/2014/main" id="{7F47F41E-7390-024F-B437-0D61F31FE5DA}"/>
                </a:ext>
              </a:extLst>
            </p:cNvPr>
            <p:cNvCxnSpPr>
              <a:cxnSpLocks/>
              <a:stCxn id="11" idx="0"/>
              <a:endCxn id="9" idx="4"/>
            </p:cNvCxnSpPr>
            <p:nvPr/>
          </p:nvCxnSpPr>
          <p:spPr bwMode="auto">
            <a:xfrm flipV="1">
              <a:off x="4642036" y="1920645"/>
              <a:ext cx="0" cy="621348"/>
            </a:xfrm>
            <a:prstGeom prst="straightConnector1">
              <a:avLst/>
            </a:prstGeom>
            <a:noFill/>
            <a:ln w="9525" cap="flat" cmpd="sng" algn="ctr">
              <a:solidFill>
                <a:schemeClr val="tx1"/>
              </a:solidFill>
              <a:prstDash val="solid"/>
              <a:round/>
              <a:headEnd type="none" w="med" len="med"/>
              <a:tailEnd type="arrow"/>
            </a:ln>
            <a:effectLst/>
          </p:spPr>
        </p:cxnSp>
        <p:cxnSp>
          <p:nvCxnSpPr>
            <p:cNvPr id="14" name="Straight Arrow Connector 13">
              <a:extLst>
                <a:ext uri="{FF2B5EF4-FFF2-40B4-BE49-F238E27FC236}">
                  <a16:creationId xmlns:a16="http://schemas.microsoft.com/office/drawing/2014/main" id="{1871906A-6692-AD48-B91F-F05D5D9D0EB5}"/>
                </a:ext>
              </a:extLst>
            </p:cNvPr>
            <p:cNvCxnSpPr>
              <a:cxnSpLocks/>
              <a:stCxn id="10" idx="0"/>
              <a:endCxn id="9" idx="4"/>
            </p:cNvCxnSpPr>
            <p:nvPr/>
          </p:nvCxnSpPr>
          <p:spPr bwMode="auto">
            <a:xfrm flipH="1" flipV="1">
              <a:off x="4642036" y="1920645"/>
              <a:ext cx="838195" cy="621348"/>
            </a:xfrm>
            <a:prstGeom prst="straightConnector1">
              <a:avLst/>
            </a:prstGeom>
            <a:noFill/>
            <a:ln w="9525" cap="flat" cmpd="sng" algn="ctr">
              <a:solidFill>
                <a:schemeClr val="tx1"/>
              </a:solidFill>
              <a:prstDash val="solid"/>
              <a:round/>
              <a:headEnd type="none" w="med" len="med"/>
              <a:tailEnd type="arrow"/>
            </a:ln>
            <a:effectLst/>
          </p:spPr>
        </p:cxnSp>
        <p:cxnSp>
          <p:nvCxnSpPr>
            <p:cNvPr id="15" name="Straight Arrow Connector 14">
              <a:extLst>
                <a:ext uri="{FF2B5EF4-FFF2-40B4-BE49-F238E27FC236}">
                  <a16:creationId xmlns:a16="http://schemas.microsoft.com/office/drawing/2014/main" id="{63404124-F515-E744-B37A-4DAAFB2EEF78}"/>
                </a:ext>
              </a:extLst>
            </p:cNvPr>
            <p:cNvCxnSpPr>
              <a:cxnSpLocks/>
              <a:stCxn id="8" idx="7"/>
              <a:endCxn id="9" idx="4"/>
            </p:cNvCxnSpPr>
            <p:nvPr/>
          </p:nvCxnSpPr>
          <p:spPr bwMode="auto">
            <a:xfrm flipV="1">
              <a:off x="4068880" y="1920645"/>
              <a:ext cx="573156" cy="742379"/>
            </a:xfrm>
            <a:prstGeom prst="straightConnector1">
              <a:avLst/>
            </a:prstGeom>
            <a:noFill/>
            <a:ln w="9525" cap="flat" cmpd="sng" algn="ctr">
              <a:solidFill>
                <a:schemeClr val="tx1"/>
              </a:solidFill>
              <a:prstDash val="solid"/>
              <a:round/>
              <a:headEnd type="none" w="med" len="med"/>
              <a:tailEnd type="arrow"/>
            </a:ln>
            <a:effectLst/>
          </p:spPr>
        </p:cxnSp>
        <p:sp>
          <p:nvSpPr>
            <p:cNvPr id="16" name="Oval 15">
              <a:extLst>
                <a:ext uri="{FF2B5EF4-FFF2-40B4-BE49-F238E27FC236}">
                  <a16:creationId xmlns:a16="http://schemas.microsoft.com/office/drawing/2014/main" id="{7C1CD3F7-21B9-DC43-BC20-1F84678EA15C}"/>
                </a:ext>
              </a:extLst>
            </p:cNvPr>
            <p:cNvSpPr/>
            <p:nvPr/>
          </p:nvSpPr>
          <p:spPr bwMode="auto">
            <a:xfrm>
              <a:off x="3962399" y="4552951"/>
              <a:ext cx="381001" cy="82645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7" name="Oval 16">
              <a:extLst>
                <a:ext uri="{FF2B5EF4-FFF2-40B4-BE49-F238E27FC236}">
                  <a16:creationId xmlns:a16="http://schemas.microsoft.com/office/drawing/2014/main" id="{FC50F019-EDAA-7C4E-8E58-6EC833674B1E}"/>
                </a:ext>
              </a:extLst>
            </p:cNvPr>
            <p:cNvSpPr/>
            <p:nvPr/>
          </p:nvSpPr>
          <p:spPr bwMode="auto">
            <a:xfrm>
              <a:off x="2057400" y="4370796"/>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8" name="Oval 17">
              <a:extLst>
                <a:ext uri="{FF2B5EF4-FFF2-40B4-BE49-F238E27FC236}">
                  <a16:creationId xmlns:a16="http://schemas.microsoft.com/office/drawing/2014/main" id="{472CC466-D607-1F40-90EE-3D3DE0510065}"/>
                </a:ext>
              </a:extLst>
            </p:cNvPr>
            <p:cNvSpPr/>
            <p:nvPr/>
          </p:nvSpPr>
          <p:spPr bwMode="auto">
            <a:xfrm>
              <a:off x="5867398" y="4370796"/>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9" name="Oval 18">
              <a:extLst>
                <a:ext uri="{FF2B5EF4-FFF2-40B4-BE49-F238E27FC236}">
                  <a16:creationId xmlns:a16="http://schemas.microsoft.com/office/drawing/2014/main" id="{4A6275DB-A9AD-D643-A36A-55607E8DC046}"/>
                </a:ext>
              </a:extLst>
            </p:cNvPr>
            <p:cNvSpPr/>
            <p:nvPr/>
          </p:nvSpPr>
          <p:spPr bwMode="auto">
            <a:xfrm>
              <a:off x="4571999" y="4370796"/>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0" name="Oval 19">
              <a:extLst>
                <a:ext uri="{FF2B5EF4-FFF2-40B4-BE49-F238E27FC236}">
                  <a16:creationId xmlns:a16="http://schemas.microsoft.com/office/drawing/2014/main" id="{2494450A-9E0D-AC40-8A26-DCFCF010748A}"/>
                </a:ext>
              </a:extLst>
            </p:cNvPr>
            <p:cNvSpPr/>
            <p:nvPr/>
          </p:nvSpPr>
          <p:spPr bwMode="auto">
            <a:xfrm>
              <a:off x="3200400" y="4370796"/>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21" name="Straight Arrow Connector 20">
              <a:extLst>
                <a:ext uri="{FF2B5EF4-FFF2-40B4-BE49-F238E27FC236}">
                  <a16:creationId xmlns:a16="http://schemas.microsoft.com/office/drawing/2014/main" id="{4CC19ED5-AD9E-6D41-91A7-44A03535DB58}"/>
                </a:ext>
              </a:extLst>
            </p:cNvPr>
            <p:cNvCxnSpPr>
              <a:cxnSpLocks/>
              <a:stCxn id="17" idx="0"/>
            </p:cNvCxnSpPr>
            <p:nvPr/>
          </p:nvCxnSpPr>
          <p:spPr bwMode="auto">
            <a:xfrm flipV="1">
              <a:off x="2432235" y="3049361"/>
              <a:ext cx="2271756" cy="1321434"/>
            </a:xfrm>
            <a:prstGeom prst="straightConnector1">
              <a:avLst/>
            </a:prstGeom>
            <a:noFill/>
            <a:ln w="9525" cap="flat" cmpd="sng" algn="ctr">
              <a:noFill/>
              <a:prstDash val="solid"/>
              <a:round/>
              <a:headEnd type="none" w="med" len="med"/>
              <a:tailEnd type="arrow"/>
            </a:ln>
            <a:effectLst/>
          </p:spPr>
        </p:cxnSp>
        <p:cxnSp>
          <p:nvCxnSpPr>
            <p:cNvPr id="22" name="Straight Arrow Connector 21">
              <a:extLst>
                <a:ext uri="{FF2B5EF4-FFF2-40B4-BE49-F238E27FC236}">
                  <a16:creationId xmlns:a16="http://schemas.microsoft.com/office/drawing/2014/main" id="{E2A57299-490C-2B46-AC64-230C772DBC59}"/>
                </a:ext>
              </a:extLst>
            </p:cNvPr>
            <p:cNvCxnSpPr>
              <a:cxnSpLocks/>
              <a:stCxn id="20" idx="0"/>
              <a:endCxn id="8" idx="4"/>
            </p:cNvCxnSpPr>
            <p:nvPr/>
          </p:nvCxnSpPr>
          <p:spPr bwMode="auto">
            <a:xfrm flipV="1">
              <a:off x="3575234" y="3368444"/>
              <a:ext cx="228600" cy="1002352"/>
            </a:xfrm>
            <a:prstGeom prst="straightConnector1">
              <a:avLst/>
            </a:prstGeom>
            <a:noFill/>
            <a:ln w="9525" cap="flat" cmpd="sng" algn="ctr">
              <a:solidFill>
                <a:schemeClr val="tx1"/>
              </a:solidFill>
              <a:prstDash val="solid"/>
              <a:round/>
              <a:headEnd type="none" w="med" len="med"/>
              <a:tailEnd type="arrow"/>
            </a:ln>
            <a:effectLst/>
          </p:spPr>
        </p:cxnSp>
        <p:cxnSp>
          <p:nvCxnSpPr>
            <p:cNvPr id="23" name="Straight Arrow Connector 22">
              <a:extLst>
                <a:ext uri="{FF2B5EF4-FFF2-40B4-BE49-F238E27FC236}">
                  <a16:creationId xmlns:a16="http://schemas.microsoft.com/office/drawing/2014/main" id="{0E312DF7-2746-A341-B408-F2171D181313}"/>
                </a:ext>
              </a:extLst>
            </p:cNvPr>
            <p:cNvCxnSpPr>
              <a:cxnSpLocks/>
              <a:stCxn id="19" idx="0"/>
              <a:endCxn id="8" idx="4"/>
            </p:cNvCxnSpPr>
            <p:nvPr/>
          </p:nvCxnSpPr>
          <p:spPr bwMode="auto">
            <a:xfrm flipH="1" flipV="1">
              <a:off x="3803834" y="3368443"/>
              <a:ext cx="1143000" cy="1002352"/>
            </a:xfrm>
            <a:prstGeom prst="straightConnector1">
              <a:avLst/>
            </a:prstGeom>
            <a:noFill/>
            <a:ln w="9525" cap="flat" cmpd="sng" algn="ctr">
              <a:solidFill>
                <a:schemeClr val="tx1"/>
              </a:solidFill>
              <a:prstDash val="solid"/>
              <a:round/>
              <a:headEnd type="none" w="med" len="med"/>
              <a:tailEnd type="arrow"/>
            </a:ln>
            <a:effectLst/>
          </p:spPr>
        </p:cxnSp>
        <p:cxnSp>
          <p:nvCxnSpPr>
            <p:cNvPr id="24" name="Straight Arrow Connector 23">
              <a:extLst>
                <a:ext uri="{FF2B5EF4-FFF2-40B4-BE49-F238E27FC236}">
                  <a16:creationId xmlns:a16="http://schemas.microsoft.com/office/drawing/2014/main" id="{B6B38411-218B-024F-988D-8A19867521A7}"/>
                </a:ext>
              </a:extLst>
            </p:cNvPr>
            <p:cNvCxnSpPr>
              <a:cxnSpLocks/>
              <a:stCxn id="18" idx="0"/>
              <a:endCxn id="8" idx="4"/>
            </p:cNvCxnSpPr>
            <p:nvPr/>
          </p:nvCxnSpPr>
          <p:spPr bwMode="auto">
            <a:xfrm flipH="1" flipV="1">
              <a:off x="3803834" y="3368444"/>
              <a:ext cx="2438399" cy="1002352"/>
            </a:xfrm>
            <a:prstGeom prst="straightConnector1">
              <a:avLst/>
            </a:prstGeom>
            <a:noFill/>
            <a:ln w="9525" cap="flat" cmpd="sng" algn="ctr">
              <a:solidFill>
                <a:schemeClr val="tx1"/>
              </a:solidFill>
              <a:prstDash val="solid"/>
              <a:round/>
              <a:headEnd type="none" w="med" len="med"/>
              <a:tailEnd type="arrow"/>
            </a:ln>
            <a:effectLst/>
          </p:spPr>
        </p:cxnSp>
        <p:cxnSp>
          <p:nvCxnSpPr>
            <p:cNvPr id="25" name="Straight Arrow Connector 24">
              <a:extLst>
                <a:ext uri="{FF2B5EF4-FFF2-40B4-BE49-F238E27FC236}">
                  <a16:creationId xmlns:a16="http://schemas.microsoft.com/office/drawing/2014/main" id="{C4FC9EC9-39F2-D247-BAB3-92F08B65D8E8}"/>
                </a:ext>
              </a:extLst>
            </p:cNvPr>
            <p:cNvCxnSpPr>
              <a:cxnSpLocks/>
              <a:stCxn id="17" idx="7"/>
              <a:endCxn id="8" idx="4"/>
            </p:cNvCxnSpPr>
            <p:nvPr/>
          </p:nvCxnSpPr>
          <p:spPr bwMode="auto">
            <a:xfrm flipV="1">
              <a:off x="2697281" y="3368444"/>
              <a:ext cx="1106553" cy="1123383"/>
            </a:xfrm>
            <a:prstGeom prst="straightConnector1">
              <a:avLst/>
            </a:prstGeom>
            <a:noFill/>
            <a:ln w="9525" cap="flat" cmpd="sng" algn="ctr">
              <a:solidFill>
                <a:schemeClr val="tx1"/>
              </a:solidFill>
              <a:prstDash val="solid"/>
              <a:round/>
              <a:headEnd type="none" w="med" len="med"/>
              <a:tailEnd type="arrow"/>
            </a:ln>
            <a:effectLst/>
          </p:spPr>
        </p:cxnSp>
        <p:sp>
          <p:nvSpPr>
            <p:cNvPr id="26" name="Oval 25">
              <a:extLst>
                <a:ext uri="{FF2B5EF4-FFF2-40B4-BE49-F238E27FC236}">
                  <a16:creationId xmlns:a16="http://schemas.microsoft.com/office/drawing/2014/main" id="{C4FCE6C1-3FCA-DC42-AB8B-9851A277DCD7}"/>
                </a:ext>
              </a:extLst>
            </p:cNvPr>
            <p:cNvSpPr/>
            <p:nvPr/>
          </p:nvSpPr>
          <p:spPr bwMode="auto">
            <a:xfrm>
              <a:off x="6781800" y="4413642"/>
              <a:ext cx="749666" cy="826450"/>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27" name="Straight Arrow Connector 26">
              <a:extLst>
                <a:ext uri="{FF2B5EF4-FFF2-40B4-BE49-F238E27FC236}">
                  <a16:creationId xmlns:a16="http://schemas.microsoft.com/office/drawing/2014/main" id="{F7D1A9C7-ADCA-8343-A20E-1B4587C090E0}"/>
                </a:ext>
              </a:extLst>
            </p:cNvPr>
            <p:cNvCxnSpPr>
              <a:cxnSpLocks/>
              <a:stCxn id="26" idx="0"/>
              <a:endCxn id="8" idx="4"/>
            </p:cNvCxnSpPr>
            <p:nvPr/>
          </p:nvCxnSpPr>
          <p:spPr bwMode="auto">
            <a:xfrm flipH="1" flipV="1">
              <a:off x="3803834" y="3368444"/>
              <a:ext cx="3352800" cy="1045198"/>
            </a:xfrm>
            <a:prstGeom prst="straightConnector1">
              <a:avLst/>
            </a:prstGeom>
            <a:noFill/>
            <a:ln w="9525" cap="flat" cmpd="sng" algn="ctr">
              <a:solidFill>
                <a:schemeClr val="tx1"/>
              </a:solidFill>
              <a:prstDash val="solid"/>
              <a:round/>
              <a:headEnd type="none" w="med" len="med"/>
              <a:tailEnd type="arrow"/>
            </a:ln>
            <a:effectLst/>
          </p:spPr>
        </p:cxnSp>
        <p:cxnSp>
          <p:nvCxnSpPr>
            <p:cNvPr id="28" name="Straight Arrow Connector 27">
              <a:extLst>
                <a:ext uri="{FF2B5EF4-FFF2-40B4-BE49-F238E27FC236}">
                  <a16:creationId xmlns:a16="http://schemas.microsoft.com/office/drawing/2014/main" id="{D969A828-5FC8-D14C-8583-1DEACD4D1CA8}"/>
                </a:ext>
              </a:extLst>
            </p:cNvPr>
            <p:cNvCxnSpPr>
              <a:cxnSpLocks/>
              <a:stCxn id="17" idx="7"/>
              <a:endCxn id="11" idx="4"/>
            </p:cNvCxnSpPr>
            <p:nvPr/>
          </p:nvCxnSpPr>
          <p:spPr bwMode="auto">
            <a:xfrm flipV="1">
              <a:off x="2697281" y="3368444"/>
              <a:ext cx="1944755" cy="1123383"/>
            </a:xfrm>
            <a:prstGeom prst="straightConnector1">
              <a:avLst/>
            </a:prstGeom>
            <a:noFill/>
            <a:ln w="9525" cap="flat" cmpd="sng" algn="ctr">
              <a:solidFill>
                <a:schemeClr val="tx1"/>
              </a:solidFill>
              <a:prstDash val="solid"/>
              <a:round/>
              <a:headEnd type="none" w="med" len="med"/>
              <a:tailEnd type="arrow"/>
            </a:ln>
            <a:effectLst/>
          </p:spPr>
        </p:cxnSp>
        <p:cxnSp>
          <p:nvCxnSpPr>
            <p:cNvPr id="29" name="Straight Arrow Connector 28">
              <a:extLst>
                <a:ext uri="{FF2B5EF4-FFF2-40B4-BE49-F238E27FC236}">
                  <a16:creationId xmlns:a16="http://schemas.microsoft.com/office/drawing/2014/main" id="{B1B85326-FEBF-464F-A96F-AD5D96550593}"/>
                </a:ext>
              </a:extLst>
            </p:cNvPr>
            <p:cNvCxnSpPr>
              <a:cxnSpLocks/>
              <a:stCxn id="17" idx="7"/>
              <a:endCxn id="10" idx="4"/>
            </p:cNvCxnSpPr>
            <p:nvPr/>
          </p:nvCxnSpPr>
          <p:spPr bwMode="auto">
            <a:xfrm flipV="1">
              <a:off x="2697281" y="3368443"/>
              <a:ext cx="2782950" cy="1123383"/>
            </a:xfrm>
            <a:prstGeom prst="straightConnector1">
              <a:avLst/>
            </a:prstGeom>
            <a:noFill/>
            <a:ln w="9525" cap="flat" cmpd="sng" algn="ctr">
              <a:solidFill>
                <a:schemeClr val="tx1"/>
              </a:solidFill>
              <a:prstDash val="solid"/>
              <a:round/>
              <a:headEnd type="none" w="med" len="med"/>
              <a:tailEnd type="arrow"/>
            </a:ln>
            <a:effectLst/>
          </p:spPr>
        </p:cxnSp>
        <p:cxnSp>
          <p:nvCxnSpPr>
            <p:cNvPr id="30" name="Straight Arrow Connector 29">
              <a:extLst>
                <a:ext uri="{FF2B5EF4-FFF2-40B4-BE49-F238E27FC236}">
                  <a16:creationId xmlns:a16="http://schemas.microsoft.com/office/drawing/2014/main" id="{1704F3D8-5F6D-544F-9778-8FBA0898D384}"/>
                </a:ext>
              </a:extLst>
            </p:cNvPr>
            <p:cNvCxnSpPr>
              <a:cxnSpLocks/>
              <a:stCxn id="26" idx="0"/>
              <a:endCxn id="10" idx="4"/>
            </p:cNvCxnSpPr>
            <p:nvPr/>
          </p:nvCxnSpPr>
          <p:spPr bwMode="auto">
            <a:xfrm flipH="1" flipV="1">
              <a:off x="5480232" y="3368444"/>
              <a:ext cx="1676402" cy="1045198"/>
            </a:xfrm>
            <a:prstGeom prst="straightConnector1">
              <a:avLst/>
            </a:prstGeom>
            <a:noFill/>
            <a:ln w="9525" cap="flat" cmpd="sng" algn="ctr">
              <a:solidFill>
                <a:schemeClr val="tx1"/>
              </a:solidFill>
              <a:prstDash val="solid"/>
              <a:round/>
              <a:headEnd type="none" w="med" len="med"/>
              <a:tailEnd type="arrow"/>
            </a:ln>
            <a:effectLst/>
          </p:spPr>
        </p:cxnSp>
        <p:cxnSp>
          <p:nvCxnSpPr>
            <p:cNvPr id="31" name="Straight Arrow Connector 30">
              <a:extLst>
                <a:ext uri="{FF2B5EF4-FFF2-40B4-BE49-F238E27FC236}">
                  <a16:creationId xmlns:a16="http://schemas.microsoft.com/office/drawing/2014/main" id="{87FEEA84-475D-F64F-8203-21FDBB4EB0AA}"/>
                </a:ext>
              </a:extLst>
            </p:cNvPr>
            <p:cNvCxnSpPr>
              <a:cxnSpLocks/>
              <a:stCxn id="26" idx="0"/>
              <a:endCxn id="11" idx="4"/>
            </p:cNvCxnSpPr>
            <p:nvPr/>
          </p:nvCxnSpPr>
          <p:spPr bwMode="auto">
            <a:xfrm flipH="1" flipV="1">
              <a:off x="4642036" y="3368444"/>
              <a:ext cx="2514598" cy="1045198"/>
            </a:xfrm>
            <a:prstGeom prst="straightConnector1">
              <a:avLst/>
            </a:prstGeom>
            <a:noFill/>
            <a:ln w="9525" cap="flat" cmpd="sng" algn="ctr">
              <a:solidFill>
                <a:schemeClr val="tx1"/>
              </a:solidFill>
              <a:prstDash val="solid"/>
              <a:round/>
              <a:headEnd type="none" w="med" len="med"/>
              <a:tailEnd type="arrow"/>
            </a:ln>
            <a:effectLst/>
          </p:spPr>
        </p:cxnSp>
        <p:cxnSp>
          <p:nvCxnSpPr>
            <p:cNvPr id="32" name="Straight Arrow Connector 31">
              <a:extLst>
                <a:ext uri="{FF2B5EF4-FFF2-40B4-BE49-F238E27FC236}">
                  <a16:creationId xmlns:a16="http://schemas.microsoft.com/office/drawing/2014/main" id="{91C4BDA2-5986-374A-A57E-CD4D182C901F}"/>
                </a:ext>
              </a:extLst>
            </p:cNvPr>
            <p:cNvCxnSpPr>
              <a:cxnSpLocks/>
              <a:stCxn id="18" idx="0"/>
              <a:endCxn id="11" idx="4"/>
            </p:cNvCxnSpPr>
            <p:nvPr/>
          </p:nvCxnSpPr>
          <p:spPr bwMode="auto">
            <a:xfrm flipH="1" flipV="1">
              <a:off x="4642036" y="3368443"/>
              <a:ext cx="1600197" cy="1002352"/>
            </a:xfrm>
            <a:prstGeom prst="straightConnector1">
              <a:avLst/>
            </a:prstGeom>
            <a:noFill/>
            <a:ln w="9525" cap="flat" cmpd="sng" algn="ctr">
              <a:solidFill>
                <a:schemeClr val="tx1"/>
              </a:solidFill>
              <a:prstDash val="solid"/>
              <a:round/>
              <a:headEnd type="none" w="med" len="med"/>
              <a:tailEnd type="arrow"/>
            </a:ln>
            <a:effectLst/>
          </p:spPr>
        </p:cxnSp>
        <p:cxnSp>
          <p:nvCxnSpPr>
            <p:cNvPr id="33" name="Straight Arrow Connector 32">
              <a:extLst>
                <a:ext uri="{FF2B5EF4-FFF2-40B4-BE49-F238E27FC236}">
                  <a16:creationId xmlns:a16="http://schemas.microsoft.com/office/drawing/2014/main" id="{C7E380F8-31F4-7C47-BAC7-F59FE6FEB468}"/>
                </a:ext>
              </a:extLst>
            </p:cNvPr>
            <p:cNvCxnSpPr>
              <a:cxnSpLocks/>
              <a:stCxn id="18" idx="0"/>
              <a:endCxn id="10" idx="4"/>
            </p:cNvCxnSpPr>
            <p:nvPr/>
          </p:nvCxnSpPr>
          <p:spPr bwMode="auto">
            <a:xfrm flipH="1" flipV="1">
              <a:off x="5480231" y="3368444"/>
              <a:ext cx="762001" cy="1002352"/>
            </a:xfrm>
            <a:prstGeom prst="straightConnector1">
              <a:avLst/>
            </a:prstGeom>
            <a:noFill/>
            <a:ln w="9525" cap="flat" cmpd="sng" algn="ctr">
              <a:solidFill>
                <a:schemeClr val="tx1"/>
              </a:solidFill>
              <a:prstDash val="solid"/>
              <a:round/>
              <a:headEnd type="none" w="med" len="med"/>
              <a:tailEnd type="arrow"/>
            </a:ln>
            <a:effectLst/>
          </p:spPr>
        </p:cxnSp>
        <p:cxnSp>
          <p:nvCxnSpPr>
            <p:cNvPr id="34" name="Straight Arrow Connector 33">
              <a:extLst>
                <a:ext uri="{FF2B5EF4-FFF2-40B4-BE49-F238E27FC236}">
                  <a16:creationId xmlns:a16="http://schemas.microsoft.com/office/drawing/2014/main" id="{57FD6B62-ED2C-604D-90AC-0F3EC7187C9D}"/>
                </a:ext>
              </a:extLst>
            </p:cNvPr>
            <p:cNvCxnSpPr>
              <a:cxnSpLocks/>
              <a:stCxn id="19" idx="0"/>
              <a:endCxn id="11" idx="4"/>
            </p:cNvCxnSpPr>
            <p:nvPr/>
          </p:nvCxnSpPr>
          <p:spPr bwMode="auto">
            <a:xfrm flipH="1" flipV="1">
              <a:off x="4642036" y="3368443"/>
              <a:ext cx="304798" cy="1002352"/>
            </a:xfrm>
            <a:prstGeom prst="straightConnector1">
              <a:avLst/>
            </a:prstGeom>
            <a:noFill/>
            <a:ln w="9525" cap="flat" cmpd="sng" algn="ctr">
              <a:solidFill>
                <a:schemeClr val="tx1"/>
              </a:solidFill>
              <a:prstDash val="solid"/>
              <a:round/>
              <a:headEnd type="none" w="med" len="med"/>
              <a:tailEnd type="arrow"/>
            </a:ln>
            <a:effectLst/>
          </p:spPr>
        </p:cxnSp>
        <p:cxnSp>
          <p:nvCxnSpPr>
            <p:cNvPr id="35" name="Straight Arrow Connector 34">
              <a:extLst>
                <a:ext uri="{FF2B5EF4-FFF2-40B4-BE49-F238E27FC236}">
                  <a16:creationId xmlns:a16="http://schemas.microsoft.com/office/drawing/2014/main" id="{BF0037F8-5F57-8746-BEEC-6DD23B8FD942}"/>
                </a:ext>
              </a:extLst>
            </p:cNvPr>
            <p:cNvCxnSpPr>
              <a:cxnSpLocks/>
              <a:stCxn id="19" idx="0"/>
              <a:endCxn id="10" idx="4"/>
            </p:cNvCxnSpPr>
            <p:nvPr/>
          </p:nvCxnSpPr>
          <p:spPr bwMode="auto">
            <a:xfrm flipV="1">
              <a:off x="4946834" y="3368443"/>
              <a:ext cx="533397" cy="1002352"/>
            </a:xfrm>
            <a:prstGeom prst="straightConnector1">
              <a:avLst/>
            </a:prstGeom>
            <a:noFill/>
            <a:ln w="9525" cap="flat" cmpd="sng" algn="ctr">
              <a:solidFill>
                <a:schemeClr val="tx1"/>
              </a:solidFill>
              <a:prstDash val="solid"/>
              <a:round/>
              <a:headEnd type="none" w="med" len="med"/>
              <a:tailEnd type="arrow"/>
            </a:ln>
            <a:effectLst/>
          </p:spPr>
        </p:cxnSp>
        <p:cxnSp>
          <p:nvCxnSpPr>
            <p:cNvPr id="36" name="Straight Arrow Connector 35">
              <a:extLst>
                <a:ext uri="{FF2B5EF4-FFF2-40B4-BE49-F238E27FC236}">
                  <a16:creationId xmlns:a16="http://schemas.microsoft.com/office/drawing/2014/main" id="{32A3BB3B-93CE-9840-A682-28405B445FE2}"/>
                </a:ext>
              </a:extLst>
            </p:cNvPr>
            <p:cNvCxnSpPr>
              <a:cxnSpLocks/>
              <a:stCxn id="20" idx="0"/>
              <a:endCxn id="11" idx="4"/>
            </p:cNvCxnSpPr>
            <p:nvPr/>
          </p:nvCxnSpPr>
          <p:spPr bwMode="auto">
            <a:xfrm flipV="1">
              <a:off x="3575234" y="3368444"/>
              <a:ext cx="1066801" cy="1002352"/>
            </a:xfrm>
            <a:prstGeom prst="straightConnector1">
              <a:avLst/>
            </a:prstGeom>
            <a:noFill/>
            <a:ln w="9525" cap="flat" cmpd="sng" algn="ctr">
              <a:solidFill>
                <a:schemeClr val="tx1"/>
              </a:solidFill>
              <a:prstDash val="solid"/>
              <a:round/>
              <a:headEnd type="none" w="med" len="med"/>
              <a:tailEnd type="arrow"/>
            </a:ln>
            <a:effectLst/>
          </p:spPr>
        </p:cxnSp>
        <p:cxnSp>
          <p:nvCxnSpPr>
            <p:cNvPr id="37" name="Straight Arrow Connector 36">
              <a:extLst>
                <a:ext uri="{FF2B5EF4-FFF2-40B4-BE49-F238E27FC236}">
                  <a16:creationId xmlns:a16="http://schemas.microsoft.com/office/drawing/2014/main" id="{8B82D8F5-6BA7-A14E-9B15-33BDF1E53F3E}"/>
                </a:ext>
              </a:extLst>
            </p:cNvPr>
            <p:cNvCxnSpPr>
              <a:cxnSpLocks/>
              <a:stCxn id="20" idx="0"/>
              <a:endCxn id="10" idx="4"/>
            </p:cNvCxnSpPr>
            <p:nvPr/>
          </p:nvCxnSpPr>
          <p:spPr bwMode="auto">
            <a:xfrm flipV="1">
              <a:off x="3575234" y="3368443"/>
              <a:ext cx="1904997" cy="1002352"/>
            </a:xfrm>
            <a:prstGeom prst="straightConnector1">
              <a:avLst/>
            </a:prstGeom>
            <a:noFill/>
            <a:ln w="9525" cap="flat" cmpd="sng" algn="ctr">
              <a:solidFill>
                <a:schemeClr val="tx1"/>
              </a:solidFill>
              <a:prstDash val="solid"/>
              <a:round/>
              <a:headEnd type="none" w="med" len="med"/>
              <a:tailEnd type="arrow"/>
            </a:ln>
            <a:effectLst/>
          </p:spPr>
        </p:cxnSp>
        <p:sp>
          <p:nvSpPr>
            <p:cNvPr id="38" name="TextBox 37">
              <a:extLst>
                <a:ext uri="{FF2B5EF4-FFF2-40B4-BE49-F238E27FC236}">
                  <a16:creationId xmlns:a16="http://schemas.microsoft.com/office/drawing/2014/main" id="{FF19DDD5-8D7F-6C44-9D6F-D2BD6C7AEDC0}"/>
                </a:ext>
              </a:extLst>
            </p:cNvPr>
            <p:cNvSpPr txBox="1"/>
            <p:nvPr/>
          </p:nvSpPr>
          <p:spPr>
            <a:xfrm>
              <a:off x="3047999" y="1428748"/>
              <a:ext cx="457199" cy="908300"/>
            </a:xfrm>
            <a:prstGeom prst="rect">
              <a:avLst/>
            </a:prstGeom>
            <a:noFill/>
          </p:spPr>
          <p:txBody>
            <a:bodyPr wrap="square" rtlCol="0">
              <a:spAutoFit/>
            </a:bodyPr>
            <a:lstStyle/>
            <a:p>
              <a:r>
                <a:rPr lang="en-US" sz="2800" dirty="0">
                  <a:solidFill>
                    <a:srgbClr val="590A0E"/>
                  </a:solidFill>
                </a:rPr>
                <a:t>U</a:t>
              </a:r>
            </a:p>
          </p:txBody>
        </p:sp>
        <p:sp>
          <p:nvSpPr>
            <p:cNvPr id="39" name="TextBox 38">
              <a:extLst>
                <a:ext uri="{FF2B5EF4-FFF2-40B4-BE49-F238E27FC236}">
                  <a16:creationId xmlns:a16="http://schemas.microsoft.com/office/drawing/2014/main" id="{ACA971D1-FEAB-394A-852A-15982CEBEFA5}"/>
                </a:ext>
              </a:extLst>
            </p:cNvPr>
            <p:cNvSpPr txBox="1"/>
            <p:nvPr/>
          </p:nvSpPr>
          <p:spPr>
            <a:xfrm>
              <a:off x="2057400" y="3105151"/>
              <a:ext cx="457199" cy="908300"/>
            </a:xfrm>
            <a:prstGeom prst="rect">
              <a:avLst/>
            </a:prstGeom>
            <a:noFill/>
          </p:spPr>
          <p:txBody>
            <a:bodyPr wrap="square" rtlCol="0">
              <a:spAutoFit/>
            </a:bodyPr>
            <a:lstStyle/>
            <a:p>
              <a:r>
                <a:rPr lang="en-US" sz="2800" dirty="0">
                  <a:solidFill>
                    <a:srgbClr val="590A0E"/>
                  </a:solidFill>
                </a:rPr>
                <a:t>W</a:t>
              </a:r>
            </a:p>
          </p:txBody>
        </p:sp>
        <p:sp>
          <p:nvSpPr>
            <p:cNvPr id="40" name="TextBox 39">
              <a:extLst>
                <a:ext uri="{FF2B5EF4-FFF2-40B4-BE49-F238E27FC236}">
                  <a16:creationId xmlns:a16="http://schemas.microsoft.com/office/drawing/2014/main" id="{F1475054-60C9-6F4A-A337-650ECD3FDD69}"/>
                </a:ext>
              </a:extLst>
            </p:cNvPr>
            <p:cNvSpPr txBox="1"/>
            <p:nvPr/>
          </p:nvSpPr>
          <p:spPr>
            <a:xfrm>
              <a:off x="6887912" y="4446401"/>
              <a:ext cx="821977" cy="694584"/>
            </a:xfrm>
            <a:prstGeom prst="rect">
              <a:avLst/>
            </a:prstGeom>
            <a:noFill/>
          </p:spPr>
          <p:txBody>
            <a:bodyPr wrap="square" rtlCol="0">
              <a:spAutoFit/>
            </a:bodyPr>
            <a:lstStyle/>
            <a:p>
              <a:r>
                <a:rPr lang="en-US" sz="2000" dirty="0" err="1"/>
                <a:t>x</a:t>
              </a:r>
              <a:r>
                <a:rPr lang="en-US" sz="2000" baseline="-25000" dirty="0" err="1"/>
                <a:t>n</a:t>
              </a:r>
              <a:endParaRPr lang="en-US" sz="1800" baseline="-25000" dirty="0"/>
            </a:p>
          </p:txBody>
        </p:sp>
        <p:sp>
          <p:nvSpPr>
            <p:cNvPr id="41" name="TextBox 40">
              <a:extLst>
                <a:ext uri="{FF2B5EF4-FFF2-40B4-BE49-F238E27FC236}">
                  <a16:creationId xmlns:a16="http://schemas.microsoft.com/office/drawing/2014/main" id="{22D14C77-6689-8D42-B96C-5DE28063F70D}"/>
                </a:ext>
              </a:extLst>
            </p:cNvPr>
            <p:cNvSpPr txBox="1"/>
            <p:nvPr/>
          </p:nvSpPr>
          <p:spPr>
            <a:xfrm>
              <a:off x="1997416" y="4446401"/>
              <a:ext cx="1273267" cy="694584"/>
            </a:xfrm>
            <a:prstGeom prst="rect">
              <a:avLst/>
            </a:prstGeom>
            <a:noFill/>
          </p:spPr>
          <p:txBody>
            <a:bodyPr wrap="square" rtlCol="0">
              <a:spAutoFit/>
            </a:bodyPr>
            <a:lstStyle/>
            <a:p>
              <a:r>
                <a:rPr lang="en-US" sz="2000" dirty="0"/>
                <a:t>x</a:t>
              </a:r>
              <a:r>
                <a:rPr lang="en-US" sz="2000" baseline="-25000" dirty="0"/>
                <a:t>1</a:t>
              </a:r>
              <a:endParaRPr lang="en-US" sz="1800" baseline="-25000" dirty="0"/>
            </a:p>
          </p:txBody>
        </p:sp>
      </p:grpSp>
      <p:sp>
        <p:nvSpPr>
          <p:cNvPr id="42" name="TextBox 41">
            <a:extLst>
              <a:ext uri="{FF2B5EF4-FFF2-40B4-BE49-F238E27FC236}">
                <a16:creationId xmlns:a16="http://schemas.microsoft.com/office/drawing/2014/main" id="{061B7EFA-AB8E-2B40-A55E-0336C2A394EF}"/>
              </a:ext>
            </a:extLst>
          </p:cNvPr>
          <p:cNvSpPr txBox="1"/>
          <p:nvPr/>
        </p:nvSpPr>
        <p:spPr>
          <a:xfrm>
            <a:off x="6669312" y="3301464"/>
            <a:ext cx="399468" cy="400110"/>
          </a:xfrm>
          <a:prstGeom prst="rect">
            <a:avLst/>
          </a:prstGeom>
          <a:noFill/>
        </p:spPr>
        <p:txBody>
          <a:bodyPr wrap="none" rtlCol="0">
            <a:spAutoFit/>
          </a:bodyPr>
          <a:lstStyle/>
          <a:p>
            <a:r>
              <a:rPr lang="en-US" sz="2000" dirty="0"/>
              <a:t>e</a:t>
            </a:r>
            <a:r>
              <a:rPr lang="en-US" sz="2000" baseline="-25000" dirty="0"/>
              <a:t>1</a:t>
            </a:r>
          </a:p>
        </p:txBody>
      </p:sp>
      <p:sp>
        <p:nvSpPr>
          <p:cNvPr id="43" name="TextBox 42">
            <a:extLst>
              <a:ext uri="{FF2B5EF4-FFF2-40B4-BE49-F238E27FC236}">
                <a16:creationId xmlns:a16="http://schemas.microsoft.com/office/drawing/2014/main" id="{B23075AB-FB98-464A-88B6-021DD4E2EE61}"/>
              </a:ext>
            </a:extLst>
          </p:cNvPr>
          <p:cNvSpPr txBox="1"/>
          <p:nvPr/>
        </p:nvSpPr>
        <p:spPr>
          <a:xfrm>
            <a:off x="7181751" y="3314640"/>
            <a:ext cx="399468" cy="400110"/>
          </a:xfrm>
          <a:prstGeom prst="rect">
            <a:avLst/>
          </a:prstGeom>
          <a:noFill/>
        </p:spPr>
        <p:txBody>
          <a:bodyPr wrap="none" rtlCol="0">
            <a:spAutoFit/>
          </a:bodyPr>
          <a:lstStyle/>
          <a:p>
            <a:r>
              <a:rPr lang="en-US" sz="2000" dirty="0"/>
              <a:t>e</a:t>
            </a:r>
            <a:r>
              <a:rPr lang="en-US" sz="2000" baseline="-25000" dirty="0"/>
              <a:t>2</a:t>
            </a:r>
          </a:p>
        </p:txBody>
      </p:sp>
      <p:sp>
        <p:nvSpPr>
          <p:cNvPr id="44" name="TextBox 43">
            <a:extLst>
              <a:ext uri="{FF2B5EF4-FFF2-40B4-BE49-F238E27FC236}">
                <a16:creationId xmlns:a16="http://schemas.microsoft.com/office/drawing/2014/main" id="{BFD75777-42FB-8046-BF13-C9949FA5F28C}"/>
              </a:ext>
            </a:extLst>
          </p:cNvPr>
          <p:cNvSpPr txBox="1"/>
          <p:nvPr/>
        </p:nvSpPr>
        <p:spPr>
          <a:xfrm>
            <a:off x="8763000" y="3287773"/>
            <a:ext cx="402674" cy="400110"/>
          </a:xfrm>
          <a:prstGeom prst="rect">
            <a:avLst/>
          </a:prstGeom>
          <a:noFill/>
        </p:spPr>
        <p:txBody>
          <a:bodyPr wrap="none" rtlCol="0">
            <a:spAutoFit/>
          </a:bodyPr>
          <a:lstStyle/>
          <a:p>
            <a:r>
              <a:rPr lang="en-US" sz="2000" dirty="0" err="1"/>
              <a:t>e</a:t>
            </a:r>
            <a:r>
              <a:rPr lang="en-US" sz="2000" baseline="-25000" dirty="0" err="1"/>
              <a:t>n</a:t>
            </a:r>
            <a:endParaRPr lang="en-US" sz="2000" baseline="-25000" dirty="0"/>
          </a:p>
        </p:txBody>
      </p:sp>
      <p:sp>
        <p:nvSpPr>
          <p:cNvPr id="45" name="TextBox 44">
            <a:extLst>
              <a:ext uri="{FF2B5EF4-FFF2-40B4-BE49-F238E27FC236}">
                <a16:creationId xmlns:a16="http://schemas.microsoft.com/office/drawing/2014/main" id="{1B5F7963-C33C-6B4F-A72B-8FFA0D1EFB94}"/>
              </a:ext>
            </a:extLst>
          </p:cNvPr>
          <p:cNvSpPr txBox="1"/>
          <p:nvPr/>
        </p:nvSpPr>
        <p:spPr>
          <a:xfrm>
            <a:off x="7587477" y="843009"/>
            <a:ext cx="375424" cy="523220"/>
          </a:xfrm>
          <a:prstGeom prst="rect">
            <a:avLst/>
          </a:prstGeom>
          <a:noFill/>
        </p:spPr>
        <p:txBody>
          <a:bodyPr wrap="none" rtlCol="0">
            <a:spAutoFit/>
          </a:bodyPr>
          <a:lstStyle/>
          <a:p>
            <a:r>
              <a:rPr lang="en-US" sz="2800" dirty="0" err="1"/>
              <a:t>σ</a:t>
            </a:r>
            <a:endParaRPr lang="en-US" dirty="0"/>
          </a:p>
        </p:txBody>
      </p:sp>
    </p:spTree>
    <p:extLst>
      <p:ext uri="{BB962C8B-B14F-4D97-AF65-F5344CB8AC3E}">
        <p14:creationId xmlns:p14="http://schemas.microsoft.com/office/powerpoint/2010/main" val="352924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13DD8BE-556E-3440-9013-11CC5588178D}" type="slidenum">
              <a:rPr lang="en-US" smtClean="0"/>
              <a:pPr>
                <a:defRPr/>
              </a:pPr>
              <a:t>48</a:t>
            </a:fld>
            <a:endParaRPr lang="en-US"/>
          </a:p>
        </p:txBody>
      </p:sp>
      <p:sp>
        <p:nvSpPr>
          <p:cNvPr id="7" name="Title 6"/>
          <p:cNvSpPr>
            <a:spLocks noGrp="1"/>
          </p:cNvSpPr>
          <p:nvPr>
            <p:ph type="title"/>
          </p:nvPr>
        </p:nvSpPr>
        <p:spPr>
          <a:xfrm>
            <a:off x="533400" y="291153"/>
            <a:ext cx="8610600" cy="451797"/>
          </a:xfrm>
        </p:spPr>
        <p:txBody>
          <a:bodyPr>
            <a:noAutofit/>
          </a:bodyPr>
          <a:lstStyle/>
          <a:p>
            <a:r>
              <a:rPr lang="en-US" sz="2800" dirty="0"/>
              <a:t>Neural Net Classification with embeddings as input features!</a:t>
            </a:r>
            <a:endParaRPr lang="en-US" sz="2800" b="0" dirty="0"/>
          </a:p>
        </p:txBody>
      </p:sp>
      <p:pic>
        <p:nvPicPr>
          <p:cNvPr id="5" name="Picture 4">
            <a:extLst>
              <a:ext uri="{FF2B5EF4-FFF2-40B4-BE49-F238E27FC236}">
                <a16:creationId xmlns:a16="http://schemas.microsoft.com/office/drawing/2014/main" id="{E00C8971-A57E-4A43-B5A5-B4E0C460E0B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74959" y="963579"/>
            <a:ext cx="5968841" cy="4155105"/>
          </a:xfrm>
          <a:prstGeom prst="rect">
            <a:avLst/>
          </a:prstGeom>
        </p:spPr>
      </p:pic>
    </p:spTree>
    <p:extLst>
      <p:ext uri="{BB962C8B-B14F-4D97-AF65-F5344CB8AC3E}">
        <p14:creationId xmlns:p14="http://schemas.microsoft.com/office/powerpoint/2010/main" val="23745791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C561-29DD-BF48-A683-CF35CBE0F2BF}"/>
              </a:ext>
            </a:extLst>
          </p:cNvPr>
          <p:cNvSpPr>
            <a:spLocks noGrp="1"/>
          </p:cNvSpPr>
          <p:nvPr>
            <p:ph type="title"/>
          </p:nvPr>
        </p:nvSpPr>
        <p:spPr/>
        <p:txBody>
          <a:bodyPr/>
          <a:lstStyle/>
          <a:p>
            <a:r>
              <a:rPr lang="en-US" b="0" dirty="0"/>
              <a:t>Issue: texts come in different sizes</a:t>
            </a:r>
          </a:p>
        </p:txBody>
      </p:sp>
      <p:sp>
        <p:nvSpPr>
          <p:cNvPr id="3" name="Content Placeholder 2">
            <a:extLst>
              <a:ext uri="{FF2B5EF4-FFF2-40B4-BE49-F238E27FC236}">
                <a16:creationId xmlns:a16="http://schemas.microsoft.com/office/drawing/2014/main" id="{2B0A435D-744E-2349-92DA-9473D3C01EC0}"/>
              </a:ext>
            </a:extLst>
          </p:cNvPr>
          <p:cNvSpPr>
            <a:spLocks noGrp="1"/>
          </p:cNvSpPr>
          <p:nvPr>
            <p:ph idx="1"/>
          </p:nvPr>
        </p:nvSpPr>
        <p:spPr>
          <a:xfrm>
            <a:off x="822960" y="1047750"/>
            <a:ext cx="8092440" cy="4095750"/>
          </a:xfrm>
        </p:spPr>
        <p:txBody>
          <a:bodyPr>
            <a:normAutofit fontScale="92500" lnSpcReduction="10000"/>
          </a:bodyPr>
          <a:lstStyle/>
          <a:p>
            <a:r>
              <a:rPr lang="en-US" dirty="0"/>
              <a:t>This assumes a fixed size length (3)!  </a:t>
            </a:r>
            <a:endParaRPr lang="en-US" sz="1600" dirty="0"/>
          </a:p>
          <a:p>
            <a:r>
              <a:rPr lang="en-US" sz="2600" dirty="0" smtClean="0"/>
              <a:t>		Kind </a:t>
            </a:r>
            <a:r>
              <a:rPr lang="en-US" sz="2600" dirty="0"/>
              <a:t>of </a:t>
            </a:r>
            <a:r>
              <a:rPr lang="en-US" sz="2600" dirty="0" smtClean="0"/>
              <a:t>unrealistic   </a:t>
            </a:r>
            <a:endParaRPr lang="en-US" sz="2600" dirty="0"/>
          </a:p>
          <a:p>
            <a:r>
              <a:rPr lang="en-US" sz="2600" dirty="0"/>
              <a:t>Some simple solutions (more sophisticated solutions later)</a:t>
            </a:r>
          </a:p>
          <a:p>
            <a:pPr marL="514350" indent="-514350">
              <a:buFont typeface="+mj-lt"/>
              <a:buAutoNum type="arabicPeriod"/>
            </a:pPr>
            <a:r>
              <a:rPr lang="en-US" sz="2600" dirty="0"/>
              <a:t>Make the input the length of the longest review</a:t>
            </a:r>
          </a:p>
          <a:p>
            <a:pPr marL="800100" lvl="1" indent="-341313">
              <a:buFont typeface="Arial" panose="020B0604020202020204" pitchFamily="34" charset="0"/>
              <a:buChar char="•"/>
            </a:pPr>
            <a:r>
              <a:rPr lang="en-US" dirty="0"/>
              <a:t>If shorter then pad with zero embeddings</a:t>
            </a:r>
          </a:p>
          <a:p>
            <a:pPr marL="800100" lvl="1" indent="-341313">
              <a:buFont typeface="Arial" panose="020B0604020202020204" pitchFamily="34" charset="0"/>
              <a:buChar char="•"/>
            </a:pPr>
            <a:r>
              <a:rPr lang="en-US" dirty="0"/>
              <a:t>Truncate if you get longer reviews at test time</a:t>
            </a:r>
          </a:p>
          <a:p>
            <a:pPr marL="514350" indent="-514350">
              <a:buFont typeface="+mj-lt"/>
              <a:buAutoNum type="arabicPeriod"/>
            </a:pPr>
            <a:r>
              <a:rPr lang="en-US" dirty="0"/>
              <a:t>Create a single "sentence embedding" (the same dimensionality as a word) to represent all the words</a:t>
            </a:r>
          </a:p>
          <a:p>
            <a:pPr marL="800100" lvl="1" indent="-341313">
              <a:buFont typeface="Arial" panose="020B0604020202020204" pitchFamily="34" charset="0"/>
              <a:buChar char="•"/>
            </a:pPr>
            <a:r>
              <a:rPr lang="en-US" dirty="0"/>
              <a:t>Take the mean of all the word embeddings</a:t>
            </a:r>
          </a:p>
          <a:p>
            <a:pPr marL="800100" lvl="1" indent="-341313">
              <a:buFont typeface="Arial" panose="020B0604020202020204" pitchFamily="34" charset="0"/>
              <a:buChar char="•"/>
            </a:pPr>
            <a:r>
              <a:rPr lang="en-US" dirty="0"/>
              <a:t>Take the element-wise max of all the word embeddings</a:t>
            </a:r>
          </a:p>
          <a:p>
            <a:pPr marL="1152525" lvl="2" indent="-401638">
              <a:buFont typeface="Arial" panose="020B0604020202020204" pitchFamily="34" charset="0"/>
              <a:buChar char="•"/>
            </a:pPr>
            <a:r>
              <a:rPr lang="en-US" dirty="0"/>
              <a:t>For each dimension, pick the max value from all words</a:t>
            </a:r>
          </a:p>
        </p:txBody>
      </p:sp>
      <p:sp>
        <p:nvSpPr>
          <p:cNvPr id="4" name="Slide Number Placeholder 3">
            <a:extLst>
              <a:ext uri="{FF2B5EF4-FFF2-40B4-BE49-F238E27FC236}">
                <a16:creationId xmlns:a16="http://schemas.microsoft.com/office/drawing/2014/main" id="{85C97C1B-4D2A-5E49-BB1D-70F495D59763}"/>
              </a:ext>
            </a:extLst>
          </p:cNvPr>
          <p:cNvSpPr>
            <a:spLocks noGrp="1"/>
          </p:cNvSpPr>
          <p:nvPr>
            <p:ph type="sldNum" sz="quarter" idx="12"/>
          </p:nvPr>
        </p:nvSpPr>
        <p:spPr/>
        <p:txBody>
          <a:bodyPr/>
          <a:lstStyle/>
          <a:p>
            <a:pPr>
              <a:defRPr/>
            </a:pPr>
            <a:fld id="{713DD8BE-556E-3440-9013-11CC5588178D}" type="slidenum">
              <a:rPr lang="en-US" smtClean="0"/>
              <a:pPr>
                <a:defRPr/>
              </a:pPr>
              <a:t>49</a:t>
            </a:fld>
            <a:endParaRPr lang="en-US" dirty="0"/>
          </a:p>
        </p:txBody>
      </p:sp>
      <p:pic>
        <p:nvPicPr>
          <p:cNvPr id="5" name="Picture 4">
            <a:extLst>
              <a:ext uri="{FF2B5EF4-FFF2-40B4-BE49-F238E27FC236}">
                <a16:creationId xmlns:a16="http://schemas.microsoft.com/office/drawing/2014/main" id="{1EFF0CBA-017B-8943-A3FC-97687B7800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871" t="61639" r="7824"/>
          <a:stretch/>
        </p:blipFill>
        <p:spPr>
          <a:xfrm>
            <a:off x="5867400" y="817920"/>
            <a:ext cx="2819400" cy="1152867"/>
          </a:xfrm>
          <a:prstGeom prst="rect">
            <a:avLst/>
          </a:prstGeom>
        </p:spPr>
      </p:pic>
    </p:spTree>
    <p:extLst>
      <p:ext uri="{BB962C8B-B14F-4D97-AF65-F5344CB8AC3E}">
        <p14:creationId xmlns:p14="http://schemas.microsoft.com/office/powerpoint/2010/main" val="353316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This is in your brain</a:t>
            </a:r>
          </a:p>
        </p:txBody>
      </p:sp>
      <p:sp>
        <p:nvSpPr>
          <p:cNvPr id="6" name="Slide Number Placeholder 5"/>
          <p:cNvSpPr>
            <a:spLocks noGrp="1"/>
          </p:cNvSpPr>
          <p:nvPr>
            <p:ph type="sldNum" sz="quarter" idx="12"/>
          </p:nvPr>
        </p:nvSpPr>
        <p:spPr/>
        <p:txBody>
          <a:bodyPr/>
          <a:lstStyle/>
          <a:p>
            <a:pPr>
              <a:defRPr/>
            </a:pPr>
            <a:fld id="{713DD8BE-556E-3440-9013-11CC5588178D}" type="slidenum">
              <a:rPr lang="en-US" smtClean="0"/>
              <a:pPr>
                <a:defRPr/>
              </a:pPr>
              <a:t>5</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91196" y="1123952"/>
            <a:ext cx="5285411" cy="3408033"/>
          </a:xfrm>
          <a:prstGeom prst="rect">
            <a:avLst/>
          </a:prstGeom>
        </p:spPr>
      </p:pic>
      <p:sp>
        <p:nvSpPr>
          <p:cNvPr id="3" name="Rectangle 2">
            <a:extLst>
              <a:ext uri="{FF2B5EF4-FFF2-40B4-BE49-F238E27FC236}">
                <a16:creationId xmlns:a16="http://schemas.microsoft.com/office/drawing/2014/main" id="{B173117D-0F39-D74C-9F6E-87FC1AAB4A5F}"/>
              </a:ext>
            </a:extLst>
          </p:cNvPr>
          <p:cNvSpPr/>
          <p:nvPr/>
        </p:nvSpPr>
        <p:spPr>
          <a:xfrm>
            <a:off x="4558748" y="4637184"/>
            <a:ext cx="4572000" cy="404085"/>
          </a:xfrm>
          <a:prstGeom prst="rect">
            <a:avLst/>
          </a:prstGeom>
        </p:spPr>
        <p:txBody>
          <a:bodyPr>
            <a:spAutoFit/>
          </a:bodyPr>
          <a:lstStyle/>
          <a:p>
            <a:r>
              <a:rPr lang="en-US" sz="1013" dirty="0"/>
              <a:t>By </a:t>
            </a:r>
            <a:r>
              <a:rPr lang="en-US" sz="1013" dirty="0" err="1"/>
              <a:t>BruceBlaus</a:t>
            </a:r>
            <a:r>
              <a:rPr lang="en-US" sz="1013" dirty="0"/>
              <a:t> - Own work, CC BY 3.0, https://</a:t>
            </a:r>
            <a:r>
              <a:rPr lang="en-US" sz="1013" dirty="0" err="1"/>
              <a:t>commons.wikimedia.org</a:t>
            </a:r>
            <a:r>
              <a:rPr lang="en-US" sz="1013" dirty="0"/>
              <a:t>/w/</a:t>
            </a:r>
            <a:r>
              <a:rPr lang="en-US" sz="1013" dirty="0" err="1"/>
              <a:t>index.php?curid</a:t>
            </a:r>
            <a:r>
              <a:rPr lang="en-US" sz="1013" dirty="0"/>
              <a:t>=28761830</a:t>
            </a:r>
          </a:p>
        </p:txBody>
      </p:sp>
    </p:spTree>
    <p:extLst>
      <p:ext uri="{BB962C8B-B14F-4D97-AF65-F5344CB8AC3E}">
        <p14:creationId xmlns:p14="http://schemas.microsoft.com/office/powerpoint/2010/main" val="20558840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Reminder: Multiclass Outputs</a:t>
            </a:r>
          </a:p>
        </p:txBody>
      </p:sp>
      <p:sp>
        <p:nvSpPr>
          <p:cNvPr id="3" name="Content Placeholder 2"/>
          <p:cNvSpPr>
            <a:spLocks noGrp="1"/>
          </p:cNvSpPr>
          <p:nvPr>
            <p:ph idx="1"/>
          </p:nvPr>
        </p:nvSpPr>
        <p:spPr/>
        <p:txBody>
          <a:bodyPr/>
          <a:lstStyle/>
          <a:p>
            <a:r>
              <a:rPr lang="en-US" dirty="0"/>
              <a:t>What if you have more than two output classes?</a:t>
            </a:r>
          </a:p>
          <a:p>
            <a:pPr lvl="1"/>
            <a:r>
              <a:rPr lang="en-US" dirty="0"/>
              <a:t>Add more output units (one for each class)</a:t>
            </a:r>
          </a:p>
          <a:p>
            <a:pPr lvl="1"/>
            <a:r>
              <a:rPr lang="en-US" dirty="0"/>
              <a:t>And use a “</a:t>
            </a:r>
            <a:r>
              <a:rPr lang="en-US" dirty="0" err="1"/>
              <a:t>softmax</a:t>
            </a:r>
            <a:r>
              <a:rPr lang="en-US" dirty="0"/>
              <a:t> layer”</a:t>
            </a:r>
          </a:p>
        </p:txBody>
      </p:sp>
      <p:sp>
        <p:nvSpPr>
          <p:cNvPr id="6" name="Slide Number Placeholder 5"/>
          <p:cNvSpPr>
            <a:spLocks noGrp="1"/>
          </p:cNvSpPr>
          <p:nvPr>
            <p:ph type="sldNum" sz="quarter" idx="12"/>
          </p:nvPr>
        </p:nvSpPr>
        <p:spPr/>
        <p:txBody>
          <a:bodyPr/>
          <a:lstStyle/>
          <a:p>
            <a:pPr>
              <a:defRPr/>
            </a:pPr>
            <a:fld id="{713DD8BE-556E-3440-9013-11CC5588178D}" type="slidenum">
              <a:rPr lang="en-US" smtClean="0"/>
              <a:pPr>
                <a:defRPr/>
              </a:pPr>
              <a:t>50</a:t>
            </a:fld>
            <a:endParaRPr lang="en-US"/>
          </a:p>
        </p:txBody>
      </p:sp>
      <p:sp>
        <p:nvSpPr>
          <p:cNvPr id="8" name="Oval 7"/>
          <p:cNvSpPr/>
          <p:nvPr/>
        </p:nvSpPr>
        <p:spPr bwMode="auto">
          <a:xfrm>
            <a:off x="6035420" y="3472819"/>
            <a:ext cx="177879" cy="4760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9" name="Oval 8"/>
          <p:cNvSpPr/>
          <p:nvPr/>
        </p:nvSpPr>
        <p:spPr bwMode="auto">
          <a:xfrm>
            <a:off x="5964267" y="3253347"/>
            <a:ext cx="388801"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0" name="Oval 9"/>
          <p:cNvSpPr/>
          <p:nvPr/>
        </p:nvSpPr>
        <p:spPr bwMode="auto">
          <a:xfrm>
            <a:off x="6019801" y="2419352"/>
            <a:ext cx="388801"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1" name="Oval 10"/>
          <p:cNvSpPr/>
          <p:nvPr/>
        </p:nvSpPr>
        <p:spPr bwMode="auto">
          <a:xfrm>
            <a:off x="6746933" y="3253347"/>
            <a:ext cx="388801"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dirty="0">
              <a:solidFill>
                <a:srgbClr val="009900"/>
              </a:solidFill>
              <a:latin typeface="Tahoma" charset="0"/>
            </a:endParaRPr>
          </a:p>
        </p:txBody>
      </p:sp>
      <p:sp>
        <p:nvSpPr>
          <p:cNvPr id="12" name="Oval 11"/>
          <p:cNvSpPr/>
          <p:nvPr/>
        </p:nvSpPr>
        <p:spPr bwMode="auto">
          <a:xfrm>
            <a:off x="6355600" y="3253347"/>
            <a:ext cx="388801"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13" name="Straight Arrow Connector 12"/>
          <p:cNvCxnSpPr>
            <a:cxnSpLocks/>
            <a:stCxn id="9" idx="0"/>
            <a:endCxn id="10" idx="3"/>
          </p:cNvCxnSpPr>
          <p:nvPr/>
        </p:nvCxnSpPr>
        <p:spPr bwMode="auto">
          <a:xfrm flipH="1" flipV="1">
            <a:off x="6076740" y="2825704"/>
            <a:ext cx="81928" cy="427643"/>
          </a:xfrm>
          <a:prstGeom prst="straightConnector1">
            <a:avLst/>
          </a:prstGeom>
          <a:noFill/>
          <a:ln w="9525" cap="flat" cmpd="sng" algn="ctr">
            <a:noFill/>
            <a:prstDash val="solid"/>
            <a:round/>
            <a:headEnd type="none" w="med" len="med"/>
            <a:tailEnd type="arrow"/>
          </a:ln>
          <a:effectLst/>
        </p:spPr>
      </p:cxnSp>
      <p:cxnSp>
        <p:nvCxnSpPr>
          <p:cNvPr id="14" name="Straight Arrow Connector 13"/>
          <p:cNvCxnSpPr>
            <a:cxnSpLocks/>
            <a:stCxn id="12" idx="0"/>
            <a:endCxn id="10" idx="4"/>
          </p:cNvCxnSpPr>
          <p:nvPr/>
        </p:nvCxnSpPr>
        <p:spPr bwMode="auto">
          <a:xfrm flipH="1" flipV="1">
            <a:off x="6214202" y="2895423"/>
            <a:ext cx="335799" cy="357924"/>
          </a:xfrm>
          <a:prstGeom prst="straightConnector1">
            <a:avLst/>
          </a:prstGeom>
          <a:noFill/>
          <a:ln w="9525" cap="flat" cmpd="sng" algn="ctr">
            <a:solidFill>
              <a:schemeClr val="tx1"/>
            </a:solidFill>
            <a:prstDash val="solid"/>
            <a:round/>
            <a:headEnd type="none" w="med" len="med"/>
            <a:tailEnd type="arrow"/>
          </a:ln>
          <a:effectLst/>
        </p:spPr>
      </p:cxnSp>
      <p:cxnSp>
        <p:nvCxnSpPr>
          <p:cNvPr id="15" name="Straight Arrow Connector 14"/>
          <p:cNvCxnSpPr>
            <a:cxnSpLocks/>
            <a:stCxn id="11" idx="0"/>
            <a:endCxn id="10" idx="4"/>
          </p:cNvCxnSpPr>
          <p:nvPr/>
        </p:nvCxnSpPr>
        <p:spPr bwMode="auto">
          <a:xfrm flipH="1" flipV="1">
            <a:off x="6214202" y="2895423"/>
            <a:ext cx="727132" cy="357924"/>
          </a:xfrm>
          <a:prstGeom prst="straightConnector1">
            <a:avLst/>
          </a:prstGeom>
          <a:noFill/>
          <a:ln w="9525" cap="flat" cmpd="sng" algn="ctr">
            <a:solidFill>
              <a:schemeClr val="tx1"/>
            </a:solidFill>
            <a:prstDash val="solid"/>
            <a:round/>
            <a:headEnd type="none" w="med" len="med"/>
            <a:tailEnd type="arrow"/>
          </a:ln>
          <a:effectLst/>
        </p:spPr>
      </p:cxnSp>
      <p:cxnSp>
        <p:nvCxnSpPr>
          <p:cNvPr id="16" name="Straight Arrow Connector 15"/>
          <p:cNvCxnSpPr>
            <a:cxnSpLocks/>
            <a:stCxn id="9" idx="0"/>
            <a:endCxn id="10" idx="4"/>
          </p:cNvCxnSpPr>
          <p:nvPr/>
        </p:nvCxnSpPr>
        <p:spPr bwMode="auto">
          <a:xfrm flipV="1">
            <a:off x="6158668" y="2895423"/>
            <a:ext cx="55534" cy="357924"/>
          </a:xfrm>
          <a:prstGeom prst="straightConnector1">
            <a:avLst/>
          </a:prstGeom>
          <a:noFill/>
          <a:ln w="9525" cap="flat" cmpd="sng" algn="ctr">
            <a:solidFill>
              <a:schemeClr val="tx1"/>
            </a:solidFill>
            <a:prstDash val="solid"/>
            <a:round/>
            <a:headEnd type="none" w="med" len="med"/>
            <a:tailEnd type="arrow"/>
          </a:ln>
          <a:effectLst/>
        </p:spPr>
      </p:cxnSp>
      <p:sp>
        <p:nvSpPr>
          <p:cNvPr id="17" name="Oval 16"/>
          <p:cNvSpPr/>
          <p:nvPr/>
        </p:nvSpPr>
        <p:spPr bwMode="auto">
          <a:xfrm>
            <a:off x="6213296" y="4526287"/>
            <a:ext cx="177879" cy="4760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8" name="Oval 17"/>
          <p:cNvSpPr/>
          <p:nvPr/>
        </p:nvSpPr>
        <p:spPr bwMode="auto">
          <a:xfrm>
            <a:off x="5323904" y="4306814"/>
            <a:ext cx="406587"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9" name="Oval 18"/>
          <p:cNvSpPr/>
          <p:nvPr/>
        </p:nvSpPr>
        <p:spPr bwMode="auto">
          <a:xfrm>
            <a:off x="7102691" y="4306814"/>
            <a:ext cx="388801"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0" name="Oval 19"/>
          <p:cNvSpPr/>
          <p:nvPr/>
        </p:nvSpPr>
        <p:spPr bwMode="auto">
          <a:xfrm>
            <a:off x="6497903" y="4306814"/>
            <a:ext cx="388801"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1" name="Oval 20"/>
          <p:cNvSpPr/>
          <p:nvPr/>
        </p:nvSpPr>
        <p:spPr bwMode="auto">
          <a:xfrm>
            <a:off x="5857540" y="4306814"/>
            <a:ext cx="388801"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22" name="Straight Arrow Connector 21"/>
          <p:cNvCxnSpPr>
            <a:cxnSpLocks/>
            <a:stCxn id="18" idx="0"/>
          </p:cNvCxnSpPr>
          <p:nvPr/>
        </p:nvCxnSpPr>
        <p:spPr bwMode="auto">
          <a:xfrm flipV="1">
            <a:off x="5527198" y="3660152"/>
            <a:ext cx="1032330" cy="646662"/>
          </a:xfrm>
          <a:prstGeom prst="straightConnector1">
            <a:avLst/>
          </a:prstGeom>
          <a:noFill/>
          <a:ln w="9525" cap="flat" cmpd="sng" algn="ctr">
            <a:noFill/>
            <a:prstDash val="solid"/>
            <a:round/>
            <a:headEnd type="none" w="med" len="med"/>
            <a:tailEnd type="arrow"/>
          </a:ln>
          <a:effectLst/>
        </p:spPr>
      </p:cxnSp>
      <p:cxnSp>
        <p:nvCxnSpPr>
          <p:cNvPr id="23" name="Straight Arrow Connector 22"/>
          <p:cNvCxnSpPr>
            <a:cxnSpLocks/>
            <a:stCxn id="21" idx="0"/>
            <a:endCxn id="9" idx="4"/>
          </p:cNvCxnSpPr>
          <p:nvPr/>
        </p:nvCxnSpPr>
        <p:spPr bwMode="auto">
          <a:xfrm flipV="1">
            <a:off x="6051941" y="3729418"/>
            <a:ext cx="106727" cy="577396"/>
          </a:xfrm>
          <a:prstGeom prst="straightConnector1">
            <a:avLst/>
          </a:prstGeom>
          <a:noFill/>
          <a:ln w="9525" cap="flat" cmpd="sng" algn="ctr">
            <a:solidFill>
              <a:schemeClr val="tx1"/>
            </a:solidFill>
            <a:prstDash val="solid"/>
            <a:round/>
            <a:headEnd type="none" w="med" len="med"/>
            <a:tailEnd type="arrow"/>
          </a:ln>
          <a:effectLst/>
        </p:spPr>
      </p:cxnSp>
      <p:cxnSp>
        <p:nvCxnSpPr>
          <p:cNvPr id="24" name="Straight Arrow Connector 23"/>
          <p:cNvCxnSpPr>
            <a:cxnSpLocks/>
            <a:stCxn id="20" idx="0"/>
            <a:endCxn id="9" idx="4"/>
          </p:cNvCxnSpPr>
          <p:nvPr/>
        </p:nvCxnSpPr>
        <p:spPr bwMode="auto">
          <a:xfrm flipH="1" flipV="1">
            <a:off x="6158668" y="3729418"/>
            <a:ext cx="533636" cy="577396"/>
          </a:xfrm>
          <a:prstGeom prst="straightConnector1">
            <a:avLst/>
          </a:prstGeom>
          <a:noFill/>
          <a:ln w="9525" cap="flat" cmpd="sng" algn="ctr">
            <a:solidFill>
              <a:schemeClr val="tx1"/>
            </a:solidFill>
            <a:prstDash val="solid"/>
            <a:round/>
            <a:headEnd type="none" w="med" len="med"/>
            <a:tailEnd type="arrow"/>
          </a:ln>
          <a:effectLst/>
        </p:spPr>
      </p:cxnSp>
      <p:cxnSp>
        <p:nvCxnSpPr>
          <p:cNvPr id="25" name="Straight Arrow Connector 24"/>
          <p:cNvCxnSpPr>
            <a:cxnSpLocks/>
            <a:stCxn id="19" idx="0"/>
            <a:endCxn id="9" idx="4"/>
          </p:cNvCxnSpPr>
          <p:nvPr/>
        </p:nvCxnSpPr>
        <p:spPr bwMode="auto">
          <a:xfrm flipH="1" flipV="1">
            <a:off x="6158668" y="3729418"/>
            <a:ext cx="1138424" cy="577396"/>
          </a:xfrm>
          <a:prstGeom prst="straightConnector1">
            <a:avLst/>
          </a:prstGeom>
          <a:noFill/>
          <a:ln w="9525" cap="flat" cmpd="sng" algn="ctr">
            <a:solidFill>
              <a:schemeClr val="tx1"/>
            </a:solidFill>
            <a:prstDash val="solid"/>
            <a:round/>
            <a:headEnd type="none" w="med" len="med"/>
            <a:tailEnd type="arrow"/>
          </a:ln>
          <a:effectLst/>
        </p:spPr>
      </p:cxnSp>
      <p:cxnSp>
        <p:nvCxnSpPr>
          <p:cNvPr id="26" name="Straight Arrow Connector 25"/>
          <p:cNvCxnSpPr>
            <a:cxnSpLocks/>
            <a:stCxn id="18" idx="7"/>
            <a:endCxn id="9" idx="4"/>
          </p:cNvCxnSpPr>
          <p:nvPr/>
        </p:nvCxnSpPr>
        <p:spPr bwMode="auto">
          <a:xfrm flipV="1">
            <a:off x="5670948" y="3729418"/>
            <a:ext cx="487720" cy="647115"/>
          </a:xfrm>
          <a:prstGeom prst="straightConnector1">
            <a:avLst/>
          </a:prstGeom>
          <a:noFill/>
          <a:ln w="9525" cap="flat" cmpd="sng" algn="ctr">
            <a:solidFill>
              <a:schemeClr val="tx1"/>
            </a:solidFill>
            <a:prstDash val="solid"/>
            <a:round/>
            <a:headEnd type="none" w="med" len="med"/>
            <a:tailEnd type="arrow"/>
          </a:ln>
          <a:effectLst/>
        </p:spPr>
      </p:cxnSp>
      <p:sp>
        <p:nvSpPr>
          <p:cNvPr id="27" name="Oval 26"/>
          <p:cNvSpPr/>
          <p:nvPr/>
        </p:nvSpPr>
        <p:spPr bwMode="auto">
          <a:xfrm>
            <a:off x="7529600" y="4306814"/>
            <a:ext cx="388801"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28" name="Straight Arrow Connector 27"/>
          <p:cNvCxnSpPr>
            <a:cxnSpLocks/>
            <a:stCxn id="27" idx="0"/>
            <a:endCxn id="9" idx="4"/>
          </p:cNvCxnSpPr>
          <p:nvPr/>
        </p:nvCxnSpPr>
        <p:spPr bwMode="auto">
          <a:xfrm flipH="1" flipV="1">
            <a:off x="6158668" y="3729418"/>
            <a:ext cx="1565333" cy="577396"/>
          </a:xfrm>
          <a:prstGeom prst="straightConnector1">
            <a:avLst/>
          </a:prstGeom>
          <a:noFill/>
          <a:ln w="9525" cap="flat" cmpd="sng" algn="ctr">
            <a:solidFill>
              <a:schemeClr val="tx1"/>
            </a:solidFill>
            <a:prstDash val="solid"/>
            <a:round/>
            <a:headEnd type="none" w="med" len="med"/>
            <a:tailEnd type="arrow"/>
          </a:ln>
          <a:effectLst/>
        </p:spPr>
      </p:cxnSp>
      <p:cxnSp>
        <p:nvCxnSpPr>
          <p:cNvPr id="29" name="Straight Arrow Connector 28"/>
          <p:cNvCxnSpPr>
            <a:cxnSpLocks/>
            <a:stCxn id="18" idx="7"/>
            <a:endCxn id="12" idx="4"/>
          </p:cNvCxnSpPr>
          <p:nvPr/>
        </p:nvCxnSpPr>
        <p:spPr bwMode="auto">
          <a:xfrm flipV="1">
            <a:off x="5670948" y="3729418"/>
            <a:ext cx="879053" cy="647115"/>
          </a:xfrm>
          <a:prstGeom prst="straightConnector1">
            <a:avLst/>
          </a:prstGeom>
          <a:noFill/>
          <a:ln w="9525" cap="flat" cmpd="sng" algn="ctr">
            <a:solidFill>
              <a:schemeClr val="tx1"/>
            </a:solidFill>
            <a:prstDash val="solid"/>
            <a:round/>
            <a:headEnd type="none" w="med" len="med"/>
            <a:tailEnd type="arrow"/>
          </a:ln>
          <a:effectLst/>
        </p:spPr>
      </p:cxnSp>
      <p:cxnSp>
        <p:nvCxnSpPr>
          <p:cNvPr id="30" name="Straight Arrow Connector 29"/>
          <p:cNvCxnSpPr>
            <a:cxnSpLocks/>
            <a:endCxn id="11" idx="4"/>
          </p:cNvCxnSpPr>
          <p:nvPr/>
        </p:nvCxnSpPr>
        <p:spPr bwMode="auto">
          <a:xfrm flipV="1">
            <a:off x="5475733" y="3729418"/>
            <a:ext cx="1465601" cy="609540"/>
          </a:xfrm>
          <a:prstGeom prst="straightConnector1">
            <a:avLst/>
          </a:prstGeom>
          <a:noFill/>
          <a:ln w="9525" cap="flat" cmpd="sng" algn="ctr">
            <a:solidFill>
              <a:schemeClr val="tx1"/>
            </a:solidFill>
            <a:prstDash val="solid"/>
            <a:round/>
            <a:headEnd type="none" w="med" len="med"/>
            <a:tailEnd type="arrow"/>
          </a:ln>
          <a:effectLst/>
        </p:spPr>
      </p:cxnSp>
      <p:cxnSp>
        <p:nvCxnSpPr>
          <p:cNvPr id="31" name="Straight Arrow Connector 30"/>
          <p:cNvCxnSpPr>
            <a:cxnSpLocks/>
            <a:stCxn id="27" idx="0"/>
            <a:endCxn id="11" idx="4"/>
          </p:cNvCxnSpPr>
          <p:nvPr/>
        </p:nvCxnSpPr>
        <p:spPr bwMode="auto">
          <a:xfrm flipH="1" flipV="1">
            <a:off x="6941334" y="3729418"/>
            <a:ext cx="782667" cy="577396"/>
          </a:xfrm>
          <a:prstGeom prst="straightConnector1">
            <a:avLst/>
          </a:prstGeom>
          <a:noFill/>
          <a:ln w="9525" cap="flat" cmpd="sng" algn="ctr">
            <a:solidFill>
              <a:schemeClr val="tx1"/>
            </a:solidFill>
            <a:prstDash val="solid"/>
            <a:round/>
            <a:headEnd type="none" w="med" len="med"/>
            <a:tailEnd type="arrow"/>
          </a:ln>
          <a:effectLst/>
        </p:spPr>
      </p:cxnSp>
      <p:cxnSp>
        <p:nvCxnSpPr>
          <p:cNvPr id="32" name="Straight Arrow Connector 31"/>
          <p:cNvCxnSpPr>
            <a:cxnSpLocks/>
            <a:stCxn id="27" idx="0"/>
            <a:endCxn id="12" idx="4"/>
          </p:cNvCxnSpPr>
          <p:nvPr/>
        </p:nvCxnSpPr>
        <p:spPr bwMode="auto">
          <a:xfrm flipH="1" flipV="1">
            <a:off x="6550001" y="3729418"/>
            <a:ext cx="1174000" cy="577396"/>
          </a:xfrm>
          <a:prstGeom prst="straightConnector1">
            <a:avLst/>
          </a:prstGeom>
          <a:noFill/>
          <a:ln w="9525" cap="flat" cmpd="sng" algn="ctr">
            <a:solidFill>
              <a:schemeClr val="tx1"/>
            </a:solidFill>
            <a:prstDash val="solid"/>
            <a:round/>
            <a:headEnd type="none" w="med" len="med"/>
            <a:tailEnd type="arrow"/>
          </a:ln>
          <a:effectLst/>
        </p:spPr>
      </p:cxnSp>
      <p:cxnSp>
        <p:nvCxnSpPr>
          <p:cNvPr id="33" name="Straight Arrow Connector 32"/>
          <p:cNvCxnSpPr>
            <a:cxnSpLocks/>
            <a:stCxn id="19" idx="0"/>
            <a:endCxn id="12" idx="4"/>
          </p:cNvCxnSpPr>
          <p:nvPr/>
        </p:nvCxnSpPr>
        <p:spPr bwMode="auto">
          <a:xfrm flipH="1" flipV="1">
            <a:off x="6550001" y="3729418"/>
            <a:ext cx="747091" cy="577396"/>
          </a:xfrm>
          <a:prstGeom prst="straightConnector1">
            <a:avLst/>
          </a:prstGeom>
          <a:noFill/>
          <a:ln w="9525" cap="flat" cmpd="sng" algn="ctr">
            <a:solidFill>
              <a:schemeClr val="tx1"/>
            </a:solidFill>
            <a:prstDash val="solid"/>
            <a:round/>
            <a:headEnd type="none" w="med" len="med"/>
            <a:tailEnd type="arrow"/>
          </a:ln>
          <a:effectLst/>
        </p:spPr>
      </p:cxnSp>
      <p:cxnSp>
        <p:nvCxnSpPr>
          <p:cNvPr id="34" name="Straight Arrow Connector 33"/>
          <p:cNvCxnSpPr>
            <a:cxnSpLocks/>
            <a:stCxn id="19" idx="0"/>
            <a:endCxn id="11" idx="4"/>
          </p:cNvCxnSpPr>
          <p:nvPr/>
        </p:nvCxnSpPr>
        <p:spPr bwMode="auto">
          <a:xfrm flipH="1" flipV="1">
            <a:off x="6941334" y="3729418"/>
            <a:ext cx="355758" cy="577396"/>
          </a:xfrm>
          <a:prstGeom prst="straightConnector1">
            <a:avLst/>
          </a:prstGeom>
          <a:noFill/>
          <a:ln w="9525" cap="flat" cmpd="sng" algn="ctr">
            <a:solidFill>
              <a:schemeClr val="tx1"/>
            </a:solidFill>
            <a:prstDash val="solid"/>
            <a:round/>
            <a:headEnd type="none" w="med" len="med"/>
            <a:tailEnd type="arrow"/>
          </a:ln>
          <a:effectLst/>
        </p:spPr>
      </p:cxnSp>
      <p:cxnSp>
        <p:nvCxnSpPr>
          <p:cNvPr id="35" name="Straight Arrow Connector 34"/>
          <p:cNvCxnSpPr>
            <a:cxnSpLocks/>
            <a:stCxn id="20" idx="0"/>
            <a:endCxn id="12" idx="4"/>
          </p:cNvCxnSpPr>
          <p:nvPr/>
        </p:nvCxnSpPr>
        <p:spPr bwMode="auto">
          <a:xfrm flipH="1" flipV="1">
            <a:off x="6550001" y="3729418"/>
            <a:ext cx="142303" cy="577396"/>
          </a:xfrm>
          <a:prstGeom prst="straightConnector1">
            <a:avLst/>
          </a:prstGeom>
          <a:noFill/>
          <a:ln w="9525" cap="flat" cmpd="sng" algn="ctr">
            <a:solidFill>
              <a:schemeClr val="tx1"/>
            </a:solidFill>
            <a:prstDash val="solid"/>
            <a:round/>
            <a:headEnd type="none" w="med" len="med"/>
            <a:tailEnd type="arrow"/>
          </a:ln>
          <a:effectLst/>
        </p:spPr>
      </p:cxnSp>
      <p:cxnSp>
        <p:nvCxnSpPr>
          <p:cNvPr id="36" name="Straight Arrow Connector 35"/>
          <p:cNvCxnSpPr>
            <a:cxnSpLocks/>
            <a:stCxn id="20" idx="0"/>
            <a:endCxn id="11" idx="4"/>
          </p:cNvCxnSpPr>
          <p:nvPr/>
        </p:nvCxnSpPr>
        <p:spPr bwMode="auto">
          <a:xfrm flipV="1">
            <a:off x="6692304" y="3729418"/>
            <a:ext cx="249030" cy="577396"/>
          </a:xfrm>
          <a:prstGeom prst="straightConnector1">
            <a:avLst/>
          </a:prstGeom>
          <a:noFill/>
          <a:ln w="9525" cap="flat" cmpd="sng" algn="ctr">
            <a:solidFill>
              <a:schemeClr val="tx1"/>
            </a:solidFill>
            <a:prstDash val="solid"/>
            <a:round/>
            <a:headEnd type="none" w="med" len="med"/>
            <a:tailEnd type="arrow"/>
          </a:ln>
          <a:effectLst/>
        </p:spPr>
      </p:cxnSp>
      <p:cxnSp>
        <p:nvCxnSpPr>
          <p:cNvPr id="37" name="Straight Arrow Connector 36"/>
          <p:cNvCxnSpPr>
            <a:cxnSpLocks/>
            <a:stCxn id="21" idx="0"/>
            <a:endCxn id="12" idx="4"/>
          </p:cNvCxnSpPr>
          <p:nvPr/>
        </p:nvCxnSpPr>
        <p:spPr bwMode="auto">
          <a:xfrm flipV="1">
            <a:off x="6051941" y="3729418"/>
            <a:ext cx="498060" cy="577396"/>
          </a:xfrm>
          <a:prstGeom prst="straightConnector1">
            <a:avLst/>
          </a:prstGeom>
          <a:noFill/>
          <a:ln w="9525" cap="flat" cmpd="sng" algn="ctr">
            <a:solidFill>
              <a:schemeClr val="tx1"/>
            </a:solidFill>
            <a:prstDash val="solid"/>
            <a:round/>
            <a:headEnd type="none" w="med" len="med"/>
            <a:tailEnd type="arrow"/>
          </a:ln>
          <a:effectLst/>
        </p:spPr>
      </p:cxnSp>
      <p:cxnSp>
        <p:nvCxnSpPr>
          <p:cNvPr id="38" name="Straight Arrow Connector 37"/>
          <p:cNvCxnSpPr>
            <a:cxnSpLocks/>
            <a:endCxn id="11" idx="4"/>
          </p:cNvCxnSpPr>
          <p:nvPr/>
        </p:nvCxnSpPr>
        <p:spPr bwMode="auto">
          <a:xfrm flipV="1">
            <a:off x="5946479" y="3729418"/>
            <a:ext cx="994855" cy="577398"/>
          </a:xfrm>
          <a:prstGeom prst="straightConnector1">
            <a:avLst/>
          </a:prstGeom>
          <a:noFill/>
          <a:ln w="9525" cap="flat" cmpd="sng" algn="ctr">
            <a:solidFill>
              <a:schemeClr val="tx1"/>
            </a:solidFill>
            <a:prstDash val="solid"/>
            <a:round/>
            <a:headEnd type="none" w="med" len="med"/>
            <a:tailEnd type="arrow"/>
          </a:ln>
          <a:effectLst/>
        </p:spPr>
      </p:cxnSp>
      <p:sp>
        <p:nvSpPr>
          <p:cNvPr id="39" name="TextBox 38"/>
          <p:cNvSpPr txBox="1"/>
          <p:nvPr/>
        </p:nvSpPr>
        <p:spPr>
          <a:xfrm>
            <a:off x="5786388" y="2726611"/>
            <a:ext cx="213454" cy="523220"/>
          </a:xfrm>
          <a:prstGeom prst="rect">
            <a:avLst/>
          </a:prstGeom>
          <a:noFill/>
        </p:spPr>
        <p:txBody>
          <a:bodyPr wrap="square" rtlCol="0">
            <a:spAutoFit/>
          </a:bodyPr>
          <a:lstStyle/>
          <a:p>
            <a:r>
              <a:rPr lang="en-US" sz="2800" dirty="0">
                <a:solidFill>
                  <a:srgbClr val="590A0E"/>
                </a:solidFill>
              </a:rPr>
              <a:t>U</a:t>
            </a:r>
          </a:p>
        </p:txBody>
      </p:sp>
      <p:sp>
        <p:nvSpPr>
          <p:cNvPr id="40" name="TextBox 39"/>
          <p:cNvSpPr txBox="1"/>
          <p:nvPr/>
        </p:nvSpPr>
        <p:spPr>
          <a:xfrm>
            <a:off x="5323905" y="3692290"/>
            <a:ext cx="213454" cy="523220"/>
          </a:xfrm>
          <a:prstGeom prst="rect">
            <a:avLst/>
          </a:prstGeom>
          <a:noFill/>
        </p:spPr>
        <p:txBody>
          <a:bodyPr wrap="square" rtlCol="0">
            <a:spAutoFit/>
          </a:bodyPr>
          <a:lstStyle/>
          <a:p>
            <a:r>
              <a:rPr lang="en-US" sz="2800" dirty="0">
                <a:solidFill>
                  <a:srgbClr val="590A0E"/>
                </a:solidFill>
              </a:rPr>
              <a:t>W</a:t>
            </a:r>
          </a:p>
        </p:txBody>
      </p:sp>
      <p:sp>
        <p:nvSpPr>
          <p:cNvPr id="41" name="TextBox 40"/>
          <p:cNvSpPr txBox="1"/>
          <p:nvPr/>
        </p:nvSpPr>
        <p:spPr>
          <a:xfrm>
            <a:off x="7560091" y="4343400"/>
            <a:ext cx="385042" cy="400110"/>
          </a:xfrm>
          <a:prstGeom prst="rect">
            <a:avLst/>
          </a:prstGeom>
          <a:noFill/>
        </p:spPr>
        <p:txBody>
          <a:bodyPr wrap="none" rtlCol="0">
            <a:spAutoFit/>
          </a:bodyPr>
          <a:lstStyle/>
          <a:p>
            <a:r>
              <a:rPr lang="en-US" sz="2000" dirty="0" err="1"/>
              <a:t>x</a:t>
            </a:r>
            <a:r>
              <a:rPr lang="en-US" sz="2000" baseline="-25000" dirty="0" err="1"/>
              <a:t>n</a:t>
            </a:r>
            <a:endParaRPr lang="en-US" sz="1800" baseline="-25000" dirty="0"/>
          </a:p>
        </p:txBody>
      </p:sp>
      <p:sp>
        <p:nvSpPr>
          <p:cNvPr id="42" name="TextBox 41"/>
          <p:cNvSpPr txBox="1"/>
          <p:nvPr/>
        </p:nvSpPr>
        <p:spPr>
          <a:xfrm>
            <a:off x="5365136" y="4356277"/>
            <a:ext cx="406587" cy="400110"/>
          </a:xfrm>
          <a:prstGeom prst="rect">
            <a:avLst/>
          </a:prstGeom>
          <a:noFill/>
        </p:spPr>
        <p:txBody>
          <a:bodyPr wrap="square" rtlCol="0">
            <a:spAutoFit/>
          </a:bodyPr>
          <a:lstStyle/>
          <a:p>
            <a:r>
              <a:rPr lang="en-US" sz="2000" dirty="0"/>
              <a:t>x</a:t>
            </a:r>
            <a:r>
              <a:rPr lang="en-US" sz="2000" baseline="-25000" dirty="0"/>
              <a:t>1</a:t>
            </a:r>
            <a:endParaRPr lang="en-US" sz="1800" baseline="-25000" dirty="0"/>
          </a:p>
        </p:txBody>
      </p:sp>
      <p:sp>
        <p:nvSpPr>
          <p:cNvPr id="43" name="Oval 42"/>
          <p:cNvSpPr/>
          <p:nvPr/>
        </p:nvSpPr>
        <p:spPr bwMode="auto">
          <a:xfrm>
            <a:off x="6733276" y="2419352"/>
            <a:ext cx="388801"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48" name="Straight Arrow Connector 47"/>
          <p:cNvCxnSpPr>
            <a:cxnSpLocks/>
            <a:stCxn id="11" idx="0"/>
            <a:endCxn id="43" idx="4"/>
          </p:cNvCxnSpPr>
          <p:nvPr/>
        </p:nvCxnSpPr>
        <p:spPr bwMode="auto">
          <a:xfrm flipH="1" flipV="1">
            <a:off x="6927677" y="2895423"/>
            <a:ext cx="13657" cy="357924"/>
          </a:xfrm>
          <a:prstGeom prst="straightConnector1">
            <a:avLst/>
          </a:prstGeom>
          <a:noFill/>
          <a:ln w="9525" cap="flat" cmpd="sng" algn="ctr">
            <a:solidFill>
              <a:schemeClr val="tx1"/>
            </a:solidFill>
            <a:prstDash val="solid"/>
            <a:round/>
            <a:headEnd type="none" w="med" len="med"/>
            <a:tailEnd type="arrow"/>
          </a:ln>
          <a:effectLst/>
        </p:spPr>
      </p:cxnSp>
      <p:cxnSp>
        <p:nvCxnSpPr>
          <p:cNvPr id="51" name="Straight Arrow Connector 50"/>
          <p:cNvCxnSpPr>
            <a:cxnSpLocks/>
            <a:stCxn id="12" idx="0"/>
            <a:endCxn id="43" idx="4"/>
          </p:cNvCxnSpPr>
          <p:nvPr/>
        </p:nvCxnSpPr>
        <p:spPr bwMode="auto">
          <a:xfrm flipV="1">
            <a:off x="6550001" y="2895423"/>
            <a:ext cx="377676" cy="357924"/>
          </a:xfrm>
          <a:prstGeom prst="straightConnector1">
            <a:avLst/>
          </a:prstGeom>
          <a:noFill/>
          <a:ln w="9525" cap="flat" cmpd="sng" algn="ctr">
            <a:solidFill>
              <a:schemeClr val="tx1"/>
            </a:solidFill>
            <a:prstDash val="solid"/>
            <a:round/>
            <a:headEnd type="none" w="med" len="med"/>
            <a:tailEnd type="arrow"/>
          </a:ln>
          <a:effectLst/>
        </p:spPr>
      </p:cxnSp>
      <p:cxnSp>
        <p:nvCxnSpPr>
          <p:cNvPr id="54" name="Straight Arrow Connector 53"/>
          <p:cNvCxnSpPr>
            <a:cxnSpLocks/>
            <a:stCxn id="9" idx="0"/>
            <a:endCxn id="43" idx="4"/>
          </p:cNvCxnSpPr>
          <p:nvPr/>
        </p:nvCxnSpPr>
        <p:spPr bwMode="auto">
          <a:xfrm flipV="1">
            <a:off x="6158668" y="2895423"/>
            <a:ext cx="769009" cy="357924"/>
          </a:xfrm>
          <a:prstGeom prst="straightConnector1">
            <a:avLst/>
          </a:prstGeom>
          <a:noFill/>
          <a:ln w="9525" cap="flat" cmpd="sng" algn="ctr">
            <a:solidFill>
              <a:schemeClr val="tx1"/>
            </a:solidFill>
            <a:prstDash val="solid"/>
            <a:round/>
            <a:headEnd type="none" w="med" len="med"/>
            <a:tailEnd type="arrow"/>
          </a:ln>
          <a:effectLst/>
        </p:spPr>
      </p:cxnSp>
      <p:pic>
        <p:nvPicPr>
          <p:cNvPr id="57" name="Picture 56" descr="softmax.png"/>
          <p:cNvPicPr>
            <a:picLocks noChangeAspect="1"/>
          </p:cNvPicPr>
          <p:nvPr/>
        </p:nvPicPr>
        <p:blipFill rotWithShape="1">
          <a:blip r:embed="rId2">
            <a:extLst>
              <a:ext uri="{28A0092B-C50C-407E-A947-70E740481C1C}">
                <a14:useLocalDpi xmlns:a14="http://schemas.microsoft.com/office/drawing/2010/main" val="0"/>
              </a:ext>
            </a:extLst>
          </a:blip>
          <a:srcRect l="5769" t="15667" r="14134" b="13676"/>
          <a:stretch/>
        </p:blipFill>
        <p:spPr>
          <a:xfrm>
            <a:off x="414200" y="2791471"/>
            <a:ext cx="4429347" cy="861455"/>
          </a:xfrm>
          <a:prstGeom prst="rect">
            <a:avLst/>
          </a:prstGeom>
        </p:spPr>
      </p:pic>
    </p:spTree>
    <p:extLst>
      <p:ext uri="{BB962C8B-B14F-4D97-AF65-F5344CB8AC3E}">
        <p14:creationId xmlns:p14="http://schemas.microsoft.com/office/powerpoint/2010/main" val="9005922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Neural Language Models (LMs)</a:t>
            </a:r>
          </a:p>
        </p:txBody>
      </p:sp>
      <p:sp>
        <p:nvSpPr>
          <p:cNvPr id="3" name="Content Placeholder 2"/>
          <p:cNvSpPr>
            <a:spLocks noGrp="1"/>
          </p:cNvSpPr>
          <p:nvPr>
            <p:ph idx="1"/>
          </p:nvPr>
        </p:nvSpPr>
        <p:spPr>
          <a:xfrm>
            <a:off x="822962" y="1200150"/>
            <a:ext cx="7920989" cy="3823648"/>
          </a:xfrm>
        </p:spPr>
        <p:txBody>
          <a:bodyPr>
            <a:normAutofit/>
          </a:bodyPr>
          <a:lstStyle/>
          <a:p>
            <a:r>
              <a:rPr lang="en-US" b="1" dirty="0">
                <a:solidFill>
                  <a:schemeClr val="tx1"/>
                </a:solidFill>
              </a:rPr>
              <a:t>Language Modeling</a:t>
            </a:r>
            <a:r>
              <a:rPr lang="en-US" dirty="0"/>
              <a:t>: Calculating the probability of the next word in a sequence given some </a:t>
            </a:r>
            <a:r>
              <a:rPr lang="en-US" dirty="0" smtClean="0"/>
              <a:t>history </a:t>
            </a:r>
            <a:endParaRPr lang="en-US" dirty="0"/>
          </a:p>
          <a:p>
            <a:pPr marL="428615" indent="-428615">
              <a:buFont typeface="Arial" panose="020B0604020202020204" pitchFamily="34" charset="0"/>
              <a:buChar char="•"/>
            </a:pPr>
            <a:r>
              <a:rPr lang="en-US" dirty="0"/>
              <a:t>We've seen N-gram based LMs</a:t>
            </a:r>
          </a:p>
          <a:p>
            <a:pPr marL="428615" indent="-428615">
              <a:buFont typeface="Arial" panose="020B0604020202020204" pitchFamily="34" charset="0"/>
              <a:buChar char="•"/>
            </a:pPr>
            <a:r>
              <a:rPr lang="en-US" dirty="0"/>
              <a:t>But neural network LMs far outperform n-gram language models</a:t>
            </a:r>
          </a:p>
          <a:p>
            <a:pPr marL="0" indent="0"/>
            <a:r>
              <a:rPr lang="en-US" dirty="0"/>
              <a:t>State-of-the-art neural LMs are based on more powerful neural network technology like Transformers</a:t>
            </a:r>
          </a:p>
          <a:p>
            <a:pPr marL="0" indent="0"/>
            <a:r>
              <a:rPr lang="en-US" dirty="0"/>
              <a:t>But </a:t>
            </a:r>
            <a:r>
              <a:rPr lang="en-US" b="1" dirty="0"/>
              <a:t>simple feedforward LMs </a:t>
            </a:r>
            <a:r>
              <a:rPr lang="en-US" dirty="0"/>
              <a:t>can do almost as well!</a:t>
            </a:r>
          </a:p>
          <a:p>
            <a:endParaRPr lang="en-US" dirty="0"/>
          </a:p>
        </p:txBody>
      </p:sp>
      <p:sp>
        <p:nvSpPr>
          <p:cNvPr id="6" name="Slide Number Placeholder 5"/>
          <p:cNvSpPr>
            <a:spLocks noGrp="1"/>
          </p:cNvSpPr>
          <p:nvPr>
            <p:ph type="sldNum" sz="quarter" idx="12"/>
          </p:nvPr>
        </p:nvSpPr>
        <p:spPr/>
        <p:txBody>
          <a:bodyPr/>
          <a:lstStyle/>
          <a:p>
            <a:pPr>
              <a:defRPr/>
            </a:pPr>
            <a:fld id="{713DD8BE-556E-3440-9013-11CC5588178D}" type="slidenum">
              <a:rPr lang="en-US" smtClean="0"/>
              <a:pPr>
                <a:defRPr/>
              </a:pPr>
              <a:t>51</a:t>
            </a:fld>
            <a:endParaRPr lang="en-US"/>
          </a:p>
        </p:txBody>
      </p:sp>
    </p:spTree>
    <p:extLst>
      <p:ext uri="{BB962C8B-B14F-4D97-AF65-F5344CB8AC3E}">
        <p14:creationId xmlns:p14="http://schemas.microsoft.com/office/powerpoint/2010/main" val="160515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a:t>Simple feedforward Neural Language Models</a:t>
            </a:r>
          </a:p>
        </p:txBody>
      </p:sp>
      <p:sp>
        <p:nvSpPr>
          <p:cNvPr id="3" name="Content Placeholder 2"/>
          <p:cNvSpPr>
            <a:spLocks noGrp="1"/>
          </p:cNvSpPr>
          <p:nvPr>
            <p:ph idx="1"/>
          </p:nvPr>
        </p:nvSpPr>
        <p:spPr/>
        <p:txBody>
          <a:bodyPr/>
          <a:lstStyle/>
          <a:p>
            <a:r>
              <a:rPr lang="en-US" b="1" dirty="0"/>
              <a:t>Task</a:t>
            </a:r>
            <a:r>
              <a:rPr lang="en-US" dirty="0"/>
              <a:t>: predict next word </a:t>
            </a:r>
            <a:r>
              <a:rPr lang="en-US" dirty="0" err="1">
                <a:latin typeface="Times New Roman" panose="02020603050405020304" pitchFamily="18" charset="0"/>
                <a:cs typeface="Times New Roman" panose="02020603050405020304" pitchFamily="18" charset="0"/>
              </a:rPr>
              <a:t>w</a:t>
            </a:r>
            <a:r>
              <a:rPr lang="en-US" baseline="-25000"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a:t>
            </a:r>
          </a:p>
          <a:p>
            <a:r>
              <a:rPr lang="en-US" dirty="0"/>
              <a:t>		  given prior words </a:t>
            </a:r>
            <a:r>
              <a:rPr lang="en-US" dirty="0">
                <a:latin typeface="Times New Roman" panose="02020603050405020304" pitchFamily="18" charset="0"/>
                <a:cs typeface="Times New Roman" panose="02020603050405020304" pitchFamily="18" charset="0"/>
              </a:rPr>
              <a:t>w</a:t>
            </a:r>
            <a:r>
              <a:rPr lang="en-US" baseline="-25000" dirty="0">
                <a:latin typeface="Times New Roman" panose="02020603050405020304" pitchFamily="18" charset="0"/>
                <a:cs typeface="Times New Roman" panose="02020603050405020304" pitchFamily="18" charset="0"/>
              </a:rPr>
              <a:t>t-1</a:t>
            </a:r>
            <a:r>
              <a:rPr lang="en-US" dirty="0">
                <a:latin typeface="Times New Roman" panose="02020603050405020304" pitchFamily="18" charset="0"/>
                <a:cs typeface="Times New Roman" panose="02020603050405020304" pitchFamily="18" charset="0"/>
              </a:rPr>
              <a:t>, w</a:t>
            </a:r>
            <a:r>
              <a:rPr lang="en-US" baseline="-25000" dirty="0">
                <a:latin typeface="Times New Roman" panose="02020603050405020304" pitchFamily="18" charset="0"/>
                <a:cs typeface="Times New Roman" panose="02020603050405020304" pitchFamily="18" charset="0"/>
              </a:rPr>
              <a:t>t-2</a:t>
            </a:r>
            <a:r>
              <a:rPr lang="en-US" dirty="0">
                <a:latin typeface="Times New Roman" panose="02020603050405020304" pitchFamily="18" charset="0"/>
                <a:cs typeface="Times New Roman" panose="02020603050405020304" pitchFamily="18" charset="0"/>
              </a:rPr>
              <a:t>, w</a:t>
            </a:r>
            <a:r>
              <a:rPr lang="en-US" baseline="-25000" dirty="0">
                <a:latin typeface="Times New Roman" panose="02020603050405020304" pitchFamily="18" charset="0"/>
                <a:cs typeface="Times New Roman" panose="02020603050405020304" pitchFamily="18" charset="0"/>
              </a:rPr>
              <a:t>t-3</a:t>
            </a:r>
            <a:r>
              <a:rPr lang="en-US" dirty="0"/>
              <a:t>, …</a:t>
            </a:r>
          </a:p>
          <a:p>
            <a:r>
              <a:rPr lang="en-US" b="1" dirty="0"/>
              <a:t>Problem</a:t>
            </a:r>
            <a:r>
              <a:rPr lang="en-US" dirty="0"/>
              <a:t>: Now we’re dealing with sequences of arbitrary </a:t>
            </a:r>
            <a:r>
              <a:rPr lang="en-US" dirty="0" smtClean="0"/>
              <a:t>length</a:t>
            </a:r>
            <a:endParaRPr lang="en-US" dirty="0"/>
          </a:p>
          <a:p>
            <a:r>
              <a:rPr lang="en-US" b="1" dirty="0"/>
              <a:t>Solution</a:t>
            </a:r>
            <a:r>
              <a:rPr lang="en-US" dirty="0"/>
              <a:t>: Sliding windows (of fixed length)</a:t>
            </a:r>
          </a:p>
        </p:txBody>
      </p:sp>
      <p:sp>
        <p:nvSpPr>
          <p:cNvPr id="6" name="Slide Number Placeholder 5"/>
          <p:cNvSpPr>
            <a:spLocks noGrp="1"/>
          </p:cNvSpPr>
          <p:nvPr>
            <p:ph type="sldNum" sz="quarter" idx="12"/>
          </p:nvPr>
        </p:nvSpPr>
        <p:spPr/>
        <p:txBody>
          <a:bodyPr/>
          <a:lstStyle/>
          <a:p>
            <a:pPr>
              <a:defRPr/>
            </a:pPr>
            <a:fld id="{713DD8BE-556E-3440-9013-11CC5588178D}" type="slidenum">
              <a:rPr lang="en-US" smtClean="0"/>
              <a:pPr>
                <a:defRPr/>
              </a:pPr>
              <a:t>52</a:t>
            </a:fld>
            <a:endParaRPr lang="en-US"/>
          </a:p>
        </p:txBody>
      </p:sp>
      <p:pic>
        <p:nvPicPr>
          <p:cNvPr id="7" name="Picture 6" descr="L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7761" y="3943351"/>
            <a:ext cx="4394200" cy="641553"/>
          </a:xfrm>
          <a:prstGeom prst="rect">
            <a:avLst/>
          </a:prstGeom>
        </p:spPr>
      </p:pic>
    </p:spTree>
    <p:extLst>
      <p:ext uri="{BB962C8B-B14F-4D97-AF65-F5344CB8AC3E}">
        <p14:creationId xmlns:p14="http://schemas.microsoft.com/office/powerpoint/2010/main" val="155807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13DD8BE-556E-3440-9013-11CC5588178D}" type="slidenum">
              <a:rPr lang="en-US" smtClean="0"/>
              <a:pPr>
                <a:defRPr/>
              </a:pPr>
              <a:t>53</a:t>
            </a:fld>
            <a:endParaRPr lang="en-US"/>
          </a:p>
        </p:txBody>
      </p:sp>
      <p:sp>
        <p:nvSpPr>
          <p:cNvPr id="7" name="Title 6"/>
          <p:cNvSpPr>
            <a:spLocks noGrp="1"/>
          </p:cNvSpPr>
          <p:nvPr>
            <p:ph type="title"/>
          </p:nvPr>
        </p:nvSpPr>
        <p:spPr>
          <a:xfrm>
            <a:off x="822960" y="119702"/>
            <a:ext cx="4720590" cy="680397"/>
          </a:xfrm>
        </p:spPr>
        <p:txBody>
          <a:bodyPr/>
          <a:lstStyle/>
          <a:p>
            <a:r>
              <a:rPr lang="en-US" b="0" dirty="0"/>
              <a:t>Neural Language Model </a:t>
            </a:r>
          </a:p>
        </p:txBody>
      </p:sp>
      <p:pic>
        <p:nvPicPr>
          <p:cNvPr id="2" name="Picture 1">
            <a:extLst>
              <a:ext uri="{FF2B5EF4-FFF2-40B4-BE49-F238E27FC236}">
                <a16:creationId xmlns:a16="http://schemas.microsoft.com/office/drawing/2014/main" id="{0EDDF0F7-BF84-7C48-ACA6-D2CFE14DA9C3}"/>
              </a:ext>
            </a:extLst>
          </p:cNvPr>
          <p:cNvPicPr>
            <a:picLocks noChangeAspect="1"/>
          </p:cNvPicPr>
          <p:nvPr/>
        </p:nvPicPr>
        <p:blipFill>
          <a:blip r:embed="rId3"/>
          <a:stretch>
            <a:fillRect/>
          </a:stretch>
        </p:blipFill>
        <p:spPr>
          <a:xfrm>
            <a:off x="1339093" y="800100"/>
            <a:ext cx="6465818" cy="4343400"/>
          </a:xfrm>
          <a:prstGeom prst="rect">
            <a:avLst/>
          </a:prstGeom>
        </p:spPr>
      </p:pic>
    </p:spTree>
    <p:extLst>
      <p:ext uri="{BB962C8B-B14F-4D97-AF65-F5344CB8AC3E}">
        <p14:creationId xmlns:p14="http://schemas.microsoft.com/office/powerpoint/2010/main" val="23907558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87F31-FFCC-BB44-BAEA-3756FAED8D57}"/>
              </a:ext>
            </a:extLst>
          </p:cNvPr>
          <p:cNvSpPr>
            <a:spLocks noGrp="1"/>
          </p:cNvSpPr>
          <p:nvPr>
            <p:ph type="title"/>
          </p:nvPr>
        </p:nvSpPr>
        <p:spPr>
          <a:xfrm>
            <a:off x="822960" y="119702"/>
            <a:ext cx="7940040" cy="680397"/>
          </a:xfrm>
        </p:spPr>
        <p:txBody>
          <a:bodyPr>
            <a:normAutofit fontScale="90000"/>
          </a:bodyPr>
          <a:lstStyle/>
          <a:p>
            <a:r>
              <a:rPr lang="en-US" dirty="0"/>
              <a:t>Why Neural LMs work better than N-gram LMs</a:t>
            </a:r>
          </a:p>
        </p:txBody>
      </p:sp>
      <p:sp>
        <p:nvSpPr>
          <p:cNvPr id="3" name="Content Placeholder 2">
            <a:extLst>
              <a:ext uri="{FF2B5EF4-FFF2-40B4-BE49-F238E27FC236}">
                <a16:creationId xmlns:a16="http://schemas.microsoft.com/office/drawing/2014/main" id="{4941AC45-5C1D-774A-9C9D-AC38DB0EA9B5}"/>
              </a:ext>
            </a:extLst>
          </p:cNvPr>
          <p:cNvSpPr>
            <a:spLocks noGrp="1"/>
          </p:cNvSpPr>
          <p:nvPr>
            <p:ph idx="1"/>
          </p:nvPr>
        </p:nvSpPr>
        <p:spPr>
          <a:xfrm>
            <a:off x="822962" y="1200150"/>
            <a:ext cx="8149589" cy="3823648"/>
          </a:xfrm>
        </p:spPr>
        <p:txBody>
          <a:bodyPr>
            <a:normAutofit lnSpcReduction="10000"/>
          </a:bodyPr>
          <a:lstStyle/>
          <a:p>
            <a:r>
              <a:rPr lang="en-US" b="1" dirty="0"/>
              <a:t>Training data:</a:t>
            </a:r>
          </a:p>
          <a:p>
            <a:r>
              <a:rPr lang="en-US" dirty="0">
                <a:solidFill>
                  <a:schemeClr val="tx1"/>
                </a:solidFill>
              </a:rPr>
              <a:t>We've seen</a:t>
            </a:r>
            <a:r>
              <a:rPr lang="en-US" dirty="0">
                <a:solidFill>
                  <a:srgbClr val="0000FF"/>
                </a:solidFill>
              </a:rPr>
              <a:t>:  I have to make sure that the cat gets fed. </a:t>
            </a:r>
          </a:p>
          <a:p>
            <a:r>
              <a:rPr lang="en-US" dirty="0"/>
              <a:t>Never seen:   </a:t>
            </a:r>
            <a:r>
              <a:rPr lang="en-US" dirty="0">
                <a:solidFill>
                  <a:srgbClr val="0000FF"/>
                </a:solidFill>
              </a:rPr>
              <a:t>dog gets fed</a:t>
            </a:r>
            <a:endParaRPr lang="en-US" dirty="0"/>
          </a:p>
          <a:p>
            <a:r>
              <a:rPr lang="en-US" b="1" dirty="0"/>
              <a:t>Test data:</a:t>
            </a:r>
          </a:p>
          <a:p>
            <a:r>
              <a:rPr lang="en-US" dirty="0">
                <a:solidFill>
                  <a:srgbClr val="0000FF"/>
                </a:solidFill>
              </a:rPr>
              <a:t>I forgot to make sure that the dog gets ___</a:t>
            </a:r>
          </a:p>
          <a:p>
            <a:r>
              <a:rPr lang="en-US" dirty="0">
                <a:solidFill>
                  <a:schemeClr val="tx1"/>
                </a:solidFill>
              </a:rPr>
              <a:t>N-gram LM can't predict "</a:t>
            </a:r>
            <a:r>
              <a:rPr lang="en-US" dirty="0">
                <a:solidFill>
                  <a:srgbClr val="0000FF"/>
                </a:solidFill>
              </a:rPr>
              <a:t>fed</a:t>
            </a:r>
            <a:r>
              <a:rPr lang="en-US" dirty="0">
                <a:solidFill>
                  <a:schemeClr val="tx1"/>
                </a:solidFill>
              </a:rPr>
              <a:t>"!</a:t>
            </a:r>
          </a:p>
          <a:p>
            <a:r>
              <a:rPr lang="en-US" dirty="0">
                <a:solidFill>
                  <a:schemeClr val="tx1"/>
                </a:solidFill>
              </a:rPr>
              <a:t>Neural LM </a:t>
            </a:r>
            <a:r>
              <a:rPr lang="en-US" dirty="0"/>
              <a:t>can use similarity of "</a:t>
            </a:r>
            <a:r>
              <a:rPr lang="en-US" dirty="0">
                <a:solidFill>
                  <a:srgbClr val="0000FF"/>
                </a:solidFill>
              </a:rPr>
              <a:t>cat</a:t>
            </a:r>
            <a:r>
              <a:rPr lang="en-US" dirty="0"/>
              <a:t>" and "</a:t>
            </a:r>
            <a:r>
              <a:rPr lang="en-US" dirty="0">
                <a:solidFill>
                  <a:srgbClr val="0000FF"/>
                </a:solidFill>
              </a:rPr>
              <a:t>dog</a:t>
            </a:r>
            <a:r>
              <a:rPr lang="en-US" dirty="0"/>
              <a:t>" embeddings to generalize and predict “</a:t>
            </a:r>
            <a:r>
              <a:rPr lang="en-US" dirty="0">
                <a:solidFill>
                  <a:srgbClr val="0000FF"/>
                </a:solidFill>
              </a:rPr>
              <a:t>fed</a:t>
            </a:r>
            <a:r>
              <a:rPr lang="en-US" dirty="0"/>
              <a:t>” after </a:t>
            </a:r>
            <a:r>
              <a:rPr lang="en-US" dirty="0">
                <a:solidFill>
                  <a:srgbClr val="0000FF"/>
                </a:solidFill>
              </a:rPr>
              <a:t>dog</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35806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fontScale="90000"/>
          </a:bodyPr>
          <a:lstStyle/>
          <a:p>
            <a:r>
              <a:rPr lang="en-US" sz="3000" dirty="0">
                <a:solidFill>
                  <a:schemeClr val="bg1"/>
                </a:solidFill>
                <a:ea typeface="Franklin Gothic Book" charset="0"/>
                <a:cs typeface="Franklin Gothic Book" charset="0"/>
              </a:rPr>
              <a:t>Simple Neural Networks and Neural Language Models</a:t>
            </a:r>
            <a:endParaRPr lang="en-US" sz="3000" dirty="0">
              <a:solidFill>
                <a:schemeClr val="bg1"/>
              </a:solidFill>
            </a:endParaRPr>
          </a:p>
        </p:txBody>
      </p:sp>
      <p:sp>
        <p:nvSpPr>
          <p:cNvPr id="3" name="Subtitle 2"/>
          <p:cNvSpPr>
            <a:spLocks noGrp="1"/>
          </p:cNvSpPr>
          <p:nvPr>
            <p:ph idx="1"/>
          </p:nvPr>
        </p:nvSpPr>
        <p:spPr/>
        <p:txBody>
          <a:bodyPr>
            <a:normAutofit/>
          </a:bodyPr>
          <a:lstStyle/>
          <a:p>
            <a:r>
              <a:rPr lang="en-US" sz="3000" dirty="0">
                <a:solidFill>
                  <a:schemeClr val="tx2"/>
                </a:solidFill>
              </a:rPr>
              <a:t>Training Neural Nets: Overview</a:t>
            </a:r>
          </a:p>
        </p:txBody>
      </p:sp>
    </p:spTree>
    <p:extLst>
      <p:ext uri="{BB962C8B-B14F-4D97-AF65-F5344CB8AC3E}">
        <p14:creationId xmlns:p14="http://schemas.microsoft.com/office/powerpoint/2010/main" val="156367848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2" y="0"/>
            <a:ext cx="8153399" cy="800100"/>
          </a:xfrm>
        </p:spPr>
        <p:txBody>
          <a:bodyPr/>
          <a:lstStyle/>
          <a:p>
            <a:r>
              <a:rPr lang="en-US" b="0" dirty="0"/>
              <a:t>Intuition: training a 2-layer Network</a:t>
            </a:r>
          </a:p>
        </p:txBody>
      </p:sp>
      <p:sp>
        <p:nvSpPr>
          <p:cNvPr id="6" name="Slide Number Placeholder 5"/>
          <p:cNvSpPr>
            <a:spLocks noGrp="1"/>
          </p:cNvSpPr>
          <p:nvPr>
            <p:ph type="sldNum" sz="quarter" idx="12"/>
          </p:nvPr>
        </p:nvSpPr>
        <p:spPr/>
        <p:txBody>
          <a:bodyPr/>
          <a:lstStyle/>
          <a:p>
            <a:pPr>
              <a:defRPr/>
            </a:pPr>
            <a:fld id="{713DD8BE-556E-3440-9013-11CC5588178D}" type="slidenum">
              <a:rPr lang="en-US" smtClean="0"/>
              <a:pPr>
                <a:defRPr/>
              </a:pPr>
              <a:t>56</a:t>
            </a:fld>
            <a:endParaRPr lang="en-US"/>
          </a:p>
        </p:txBody>
      </p:sp>
      <p:sp>
        <p:nvSpPr>
          <p:cNvPr id="8" name="Oval 7"/>
          <p:cNvSpPr/>
          <p:nvPr/>
        </p:nvSpPr>
        <p:spPr bwMode="auto">
          <a:xfrm>
            <a:off x="3908121" y="3158156"/>
            <a:ext cx="274441" cy="4760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9" name="Oval 8"/>
          <p:cNvSpPr/>
          <p:nvPr/>
        </p:nvSpPr>
        <p:spPr bwMode="auto">
          <a:xfrm>
            <a:off x="3578789" y="2877239"/>
            <a:ext cx="493995"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0" name="Oval 9"/>
          <p:cNvSpPr/>
          <p:nvPr/>
        </p:nvSpPr>
        <p:spPr bwMode="auto">
          <a:xfrm>
            <a:off x="3908120" y="1809752"/>
            <a:ext cx="493995"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2" name="Oval 11"/>
          <p:cNvSpPr/>
          <p:nvPr/>
        </p:nvSpPr>
        <p:spPr bwMode="auto">
          <a:xfrm>
            <a:off x="4786331" y="2877239"/>
            <a:ext cx="493995"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3" name="Oval 12"/>
          <p:cNvSpPr/>
          <p:nvPr/>
        </p:nvSpPr>
        <p:spPr bwMode="auto">
          <a:xfrm>
            <a:off x="4182560" y="2877239"/>
            <a:ext cx="493995"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14" name="Straight Arrow Connector 13"/>
          <p:cNvCxnSpPr>
            <a:cxnSpLocks/>
            <a:stCxn id="9" idx="0"/>
            <a:endCxn id="10" idx="3"/>
          </p:cNvCxnSpPr>
          <p:nvPr/>
        </p:nvCxnSpPr>
        <p:spPr bwMode="auto">
          <a:xfrm flipV="1">
            <a:off x="3825787" y="2216104"/>
            <a:ext cx="154677" cy="661135"/>
          </a:xfrm>
          <a:prstGeom prst="straightConnector1">
            <a:avLst/>
          </a:prstGeom>
          <a:noFill/>
          <a:ln w="9525" cap="flat" cmpd="sng" algn="ctr">
            <a:noFill/>
            <a:prstDash val="solid"/>
            <a:round/>
            <a:headEnd type="none" w="med" len="med"/>
            <a:tailEnd type="arrow"/>
          </a:ln>
          <a:effectLst/>
        </p:spPr>
      </p:cxnSp>
      <p:cxnSp>
        <p:nvCxnSpPr>
          <p:cNvPr id="15" name="Straight Arrow Connector 14"/>
          <p:cNvCxnSpPr>
            <a:cxnSpLocks/>
            <a:stCxn id="13" idx="0"/>
            <a:endCxn id="10" idx="4"/>
          </p:cNvCxnSpPr>
          <p:nvPr/>
        </p:nvCxnSpPr>
        <p:spPr bwMode="auto">
          <a:xfrm flipH="1" flipV="1">
            <a:off x="4155118" y="2285823"/>
            <a:ext cx="274440" cy="591416"/>
          </a:xfrm>
          <a:prstGeom prst="straightConnector1">
            <a:avLst/>
          </a:prstGeom>
          <a:noFill/>
          <a:ln w="9525" cap="flat" cmpd="sng" algn="ctr">
            <a:solidFill>
              <a:schemeClr val="tx1"/>
            </a:solidFill>
            <a:prstDash val="solid"/>
            <a:round/>
            <a:headEnd type="none" w="med" len="med"/>
            <a:tailEnd type="arrow"/>
          </a:ln>
          <a:effectLst/>
        </p:spPr>
      </p:cxnSp>
      <p:cxnSp>
        <p:nvCxnSpPr>
          <p:cNvPr id="16" name="Straight Arrow Connector 15"/>
          <p:cNvCxnSpPr>
            <a:cxnSpLocks/>
            <a:stCxn id="12" idx="0"/>
            <a:endCxn id="10" idx="4"/>
          </p:cNvCxnSpPr>
          <p:nvPr/>
        </p:nvCxnSpPr>
        <p:spPr bwMode="auto">
          <a:xfrm flipH="1" flipV="1">
            <a:off x="4155118" y="2285823"/>
            <a:ext cx="878211" cy="591416"/>
          </a:xfrm>
          <a:prstGeom prst="straightConnector1">
            <a:avLst/>
          </a:prstGeom>
          <a:noFill/>
          <a:ln w="9525" cap="flat" cmpd="sng" algn="ctr">
            <a:solidFill>
              <a:schemeClr val="tx1"/>
            </a:solidFill>
            <a:prstDash val="solid"/>
            <a:round/>
            <a:headEnd type="none" w="med" len="med"/>
            <a:tailEnd type="arrow"/>
          </a:ln>
          <a:effectLst/>
        </p:spPr>
      </p:cxnSp>
      <p:cxnSp>
        <p:nvCxnSpPr>
          <p:cNvPr id="18" name="Straight Arrow Connector 17"/>
          <p:cNvCxnSpPr>
            <a:cxnSpLocks/>
            <a:stCxn id="9" idx="7"/>
            <a:endCxn id="10" idx="4"/>
          </p:cNvCxnSpPr>
          <p:nvPr/>
        </p:nvCxnSpPr>
        <p:spPr bwMode="auto">
          <a:xfrm flipV="1">
            <a:off x="4000440" y="2285823"/>
            <a:ext cx="154678" cy="661135"/>
          </a:xfrm>
          <a:prstGeom prst="straightConnector1">
            <a:avLst/>
          </a:prstGeom>
          <a:noFill/>
          <a:ln w="9525" cap="flat" cmpd="sng" algn="ctr">
            <a:solidFill>
              <a:schemeClr val="tx1"/>
            </a:solidFill>
            <a:prstDash val="solid"/>
            <a:round/>
            <a:headEnd type="none" w="med" len="med"/>
            <a:tailEnd type="arrow"/>
          </a:ln>
          <a:effectLst/>
        </p:spPr>
      </p:cxnSp>
      <p:sp>
        <p:nvSpPr>
          <p:cNvPr id="20" name="Oval 19"/>
          <p:cNvSpPr/>
          <p:nvPr/>
        </p:nvSpPr>
        <p:spPr bwMode="auto">
          <a:xfrm>
            <a:off x="4182562" y="4506561"/>
            <a:ext cx="274441" cy="4760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1" name="Oval 20"/>
          <p:cNvSpPr/>
          <p:nvPr/>
        </p:nvSpPr>
        <p:spPr bwMode="auto">
          <a:xfrm>
            <a:off x="2590801" y="4225643"/>
            <a:ext cx="493995"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3" name="Oval 22"/>
          <p:cNvSpPr/>
          <p:nvPr/>
        </p:nvSpPr>
        <p:spPr bwMode="auto">
          <a:xfrm>
            <a:off x="5335214" y="4225643"/>
            <a:ext cx="493995"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4" name="Oval 23"/>
          <p:cNvSpPr/>
          <p:nvPr/>
        </p:nvSpPr>
        <p:spPr bwMode="auto">
          <a:xfrm>
            <a:off x="4402114" y="4225643"/>
            <a:ext cx="493995"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5" name="Oval 24"/>
          <p:cNvSpPr/>
          <p:nvPr/>
        </p:nvSpPr>
        <p:spPr bwMode="auto">
          <a:xfrm>
            <a:off x="3414125" y="4225643"/>
            <a:ext cx="493995"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26" name="Straight Arrow Connector 25"/>
          <p:cNvCxnSpPr>
            <a:cxnSpLocks/>
            <a:stCxn id="21" idx="0"/>
          </p:cNvCxnSpPr>
          <p:nvPr/>
        </p:nvCxnSpPr>
        <p:spPr bwMode="auto">
          <a:xfrm flipV="1">
            <a:off x="2837799" y="3397937"/>
            <a:ext cx="1878949" cy="827706"/>
          </a:xfrm>
          <a:prstGeom prst="straightConnector1">
            <a:avLst/>
          </a:prstGeom>
          <a:noFill/>
          <a:ln w="9525" cap="flat" cmpd="sng" algn="ctr">
            <a:noFill/>
            <a:prstDash val="solid"/>
            <a:round/>
            <a:headEnd type="none" w="med" len="med"/>
            <a:tailEnd type="arrow"/>
          </a:ln>
          <a:effectLst/>
        </p:spPr>
      </p:cxnSp>
      <p:cxnSp>
        <p:nvCxnSpPr>
          <p:cNvPr id="27" name="Straight Arrow Connector 26"/>
          <p:cNvCxnSpPr>
            <a:cxnSpLocks/>
            <a:stCxn id="25" idx="0"/>
            <a:endCxn id="9" idx="4"/>
          </p:cNvCxnSpPr>
          <p:nvPr/>
        </p:nvCxnSpPr>
        <p:spPr bwMode="auto">
          <a:xfrm flipV="1">
            <a:off x="3661123" y="3353310"/>
            <a:ext cx="164664" cy="872333"/>
          </a:xfrm>
          <a:prstGeom prst="straightConnector1">
            <a:avLst/>
          </a:prstGeom>
          <a:noFill/>
          <a:ln w="9525" cap="flat" cmpd="sng" algn="ctr">
            <a:solidFill>
              <a:schemeClr val="tx1"/>
            </a:solidFill>
            <a:prstDash val="solid"/>
            <a:round/>
            <a:headEnd type="none" w="med" len="med"/>
            <a:tailEnd type="arrow"/>
          </a:ln>
          <a:effectLst/>
        </p:spPr>
      </p:cxnSp>
      <p:cxnSp>
        <p:nvCxnSpPr>
          <p:cNvPr id="28" name="Straight Arrow Connector 27"/>
          <p:cNvCxnSpPr>
            <a:cxnSpLocks/>
            <a:stCxn id="24" idx="0"/>
            <a:endCxn id="9" idx="4"/>
          </p:cNvCxnSpPr>
          <p:nvPr/>
        </p:nvCxnSpPr>
        <p:spPr bwMode="auto">
          <a:xfrm flipH="1" flipV="1">
            <a:off x="3825787" y="3353310"/>
            <a:ext cx="823325" cy="872333"/>
          </a:xfrm>
          <a:prstGeom prst="straightConnector1">
            <a:avLst/>
          </a:prstGeom>
          <a:noFill/>
          <a:ln w="9525" cap="flat" cmpd="sng" algn="ctr">
            <a:solidFill>
              <a:schemeClr val="tx1"/>
            </a:solidFill>
            <a:prstDash val="solid"/>
            <a:round/>
            <a:headEnd type="none" w="med" len="med"/>
            <a:tailEnd type="arrow"/>
          </a:ln>
          <a:effectLst/>
        </p:spPr>
      </p:cxnSp>
      <p:cxnSp>
        <p:nvCxnSpPr>
          <p:cNvPr id="29" name="Straight Arrow Connector 28"/>
          <p:cNvCxnSpPr>
            <a:cxnSpLocks/>
            <a:stCxn id="23" idx="0"/>
            <a:endCxn id="9" idx="4"/>
          </p:cNvCxnSpPr>
          <p:nvPr/>
        </p:nvCxnSpPr>
        <p:spPr bwMode="auto">
          <a:xfrm flipH="1" flipV="1">
            <a:off x="3825787" y="3353310"/>
            <a:ext cx="1756425" cy="872333"/>
          </a:xfrm>
          <a:prstGeom prst="straightConnector1">
            <a:avLst/>
          </a:prstGeom>
          <a:noFill/>
          <a:ln w="9525" cap="flat" cmpd="sng" algn="ctr">
            <a:solidFill>
              <a:schemeClr val="tx1"/>
            </a:solidFill>
            <a:prstDash val="solid"/>
            <a:round/>
            <a:headEnd type="none" w="med" len="med"/>
            <a:tailEnd type="arrow"/>
          </a:ln>
          <a:effectLst/>
        </p:spPr>
      </p:cxnSp>
      <p:cxnSp>
        <p:nvCxnSpPr>
          <p:cNvPr id="30" name="Straight Arrow Connector 29"/>
          <p:cNvCxnSpPr>
            <a:cxnSpLocks/>
            <a:stCxn id="21" idx="7"/>
            <a:endCxn id="9" idx="4"/>
          </p:cNvCxnSpPr>
          <p:nvPr/>
        </p:nvCxnSpPr>
        <p:spPr bwMode="auto">
          <a:xfrm flipV="1">
            <a:off x="3012452" y="3353310"/>
            <a:ext cx="813335" cy="942052"/>
          </a:xfrm>
          <a:prstGeom prst="straightConnector1">
            <a:avLst/>
          </a:prstGeom>
          <a:noFill/>
          <a:ln w="9525" cap="flat" cmpd="sng" algn="ctr">
            <a:solidFill>
              <a:schemeClr val="tx1"/>
            </a:solidFill>
            <a:prstDash val="solid"/>
            <a:round/>
            <a:headEnd type="none" w="med" len="med"/>
            <a:tailEnd type="arrow"/>
          </a:ln>
          <a:effectLst/>
        </p:spPr>
      </p:cxnSp>
      <p:sp>
        <p:nvSpPr>
          <p:cNvPr id="34" name="Oval 33"/>
          <p:cNvSpPr/>
          <p:nvPr/>
        </p:nvSpPr>
        <p:spPr bwMode="auto">
          <a:xfrm>
            <a:off x="5993873" y="4225643"/>
            <a:ext cx="493995"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46" name="Straight Arrow Connector 45"/>
          <p:cNvCxnSpPr>
            <a:cxnSpLocks/>
            <a:stCxn id="34" idx="0"/>
            <a:endCxn id="9" idx="4"/>
          </p:cNvCxnSpPr>
          <p:nvPr/>
        </p:nvCxnSpPr>
        <p:spPr bwMode="auto">
          <a:xfrm flipH="1" flipV="1">
            <a:off x="3825787" y="3353310"/>
            <a:ext cx="2415084" cy="872333"/>
          </a:xfrm>
          <a:prstGeom prst="straightConnector1">
            <a:avLst/>
          </a:prstGeom>
          <a:noFill/>
          <a:ln w="9525" cap="flat" cmpd="sng" algn="ctr">
            <a:solidFill>
              <a:schemeClr val="tx1"/>
            </a:solidFill>
            <a:prstDash val="solid"/>
            <a:round/>
            <a:headEnd type="none" w="med" len="med"/>
            <a:tailEnd type="arrow"/>
          </a:ln>
          <a:effectLst/>
        </p:spPr>
      </p:cxnSp>
      <p:cxnSp>
        <p:nvCxnSpPr>
          <p:cNvPr id="49" name="Straight Arrow Connector 48"/>
          <p:cNvCxnSpPr>
            <a:cxnSpLocks/>
            <a:stCxn id="21" idx="7"/>
            <a:endCxn id="13" idx="4"/>
          </p:cNvCxnSpPr>
          <p:nvPr/>
        </p:nvCxnSpPr>
        <p:spPr bwMode="auto">
          <a:xfrm flipV="1">
            <a:off x="3012452" y="3353310"/>
            <a:ext cx="1417106" cy="942052"/>
          </a:xfrm>
          <a:prstGeom prst="straightConnector1">
            <a:avLst/>
          </a:prstGeom>
          <a:noFill/>
          <a:ln w="9525" cap="flat" cmpd="sng" algn="ctr">
            <a:solidFill>
              <a:schemeClr val="tx1"/>
            </a:solidFill>
            <a:prstDash val="solid"/>
            <a:round/>
            <a:headEnd type="none" w="med" len="med"/>
            <a:tailEnd type="arrow"/>
          </a:ln>
          <a:effectLst/>
        </p:spPr>
      </p:cxnSp>
      <p:cxnSp>
        <p:nvCxnSpPr>
          <p:cNvPr id="52" name="Straight Arrow Connector 51"/>
          <p:cNvCxnSpPr>
            <a:cxnSpLocks/>
            <a:endCxn id="12" idx="4"/>
          </p:cNvCxnSpPr>
          <p:nvPr/>
        </p:nvCxnSpPr>
        <p:spPr bwMode="auto">
          <a:xfrm flipV="1">
            <a:off x="3044605" y="3353310"/>
            <a:ext cx="1988724" cy="913472"/>
          </a:xfrm>
          <a:prstGeom prst="straightConnector1">
            <a:avLst/>
          </a:prstGeom>
          <a:noFill/>
          <a:ln w="9525" cap="flat" cmpd="sng" algn="ctr">
            <a:solidFill>
              <a:schemeClr val="tx1"/>
            </a:solidFill>
            <a:prstDash val="solid"/>
            <a:round/>
            <a:headEnd type="none" w="med" len="med"/>
            <a:tailEnd type="arrow"/>
          </a:ln>
          <a:effectLst/>
        </p:spPr>
      </p:cxnSp>
      <p:cxnSp>
        <p:nvCxnSpPr>
          <p:cNvPr id="54" name="Straight Arrow Connector 53"/>
          <p:cNvCxnSpPr>
            <a:cxnSpLocks/>
            <a:stCxn id="34" idx="0"/>
            <a:endCxn id="12" idx="4"/>
          </p:cNvCxnSpPr>
          <p:nvPr/>
        </p:nvCxnSpPr>
        <p:spPr bwMode="auto">
          <a:xfrm flipH="1" flipV="1">
            <a:off x="5033329" y="3353310"/>
            <a:ext cx="1207542" cy="872333"/>
          </a:xfrm>
          <a:prstGeom prst="straightConnector1">
            <a:avLst/>
          </a:prstGeom>
          <a:noFill/>
          <a:ln w="9525" cap="flat" cmpd="sng" algn="ctr">
            <a:solidFill>
              <a:schemeClr val="tx1"/>
            </a:solidFill>
            <a:prstDash val="solid"/>
            <a:round/>
            <a:headEnd type="none" w="med" len="med"/>
            <a:tailEnd type="arrow"/>
          </a:ln>
          <a:effectLst/>
        </p:spPr>
      </p:cxnSp>
      <p:cxnSp>
        <p:nvCxnSpPr>
          <p:cNvPr id="56" name="Straight Arrow Connector 55"/>
          <p:cNvCxnSpPr>
            <a:cxnSpLocks/>
            <a:stCxn id="34" idx="0"/>
            <a:endCxn id="13" idx="4"/>
          </p:cNvCxnSpPr>
          <p:nvPr/>
        </p:nvCxnSpPr>
        <p:spPr bwMode="auto">
          <a:xfrm flipH="1" flipV="1">
            <a:off x="4429558" y="3353310"/>
            <a:ext cx="1811313" cy="872333"/>
          </a:xfrm>
          <a:prstGeom prst="straightConnector1">
            <a:avLst/>
          </a:prstGeom>
          <a:noFill/>
          <a:ln w="9525" cap="flat" cmpd="sng" algn="ctr">
            <a:solidFill>
              <a:schemeClr val="tx1"/>
            </a:solidFill>
            <a:prstDash val="solid"/>
            <a:round/>
            <a:headEnd type="none" w="med" len="med"/>
            <a:tailEnd type="arrow"/>
          </a:ln>
          <a:effectLst/>
        </p:spPr>
      </p:cxnSp>
      <p:cxnSp>
        <p:nvCxnSpPr>
          <p:cNvPr id="60" name="Straight Arrow Connector 59"/>
          <p:cNvCxnSpPr>
            <a:cxnSpLocks/>
          </p:cNvCxnSpPr>
          <p:nvPr/>
        </p:nvCxnSpPr>
        <p:spPr bwMode="auto">
          <a:xfrm flipH="1" flipV="1">
            <a:off x="4388393" y="3375370"/>
            <a:ext cx="1015433" cy="1011302"/>
          </a:xfrm>
          <a:prstGeom prst="straightConnector1">
            <a:avLst/>
          </a:prstGeom>
          <a:noFill/>
          <a:ln w="9525" cap="flat" cmpd="sng" algn="ctr">
            <a:solidFill>
              <a:schemeClr val="tx1"/>
            </a:solidFill>
            <a:prstDash val="solid"/>
            <a:round/>
            <a:headEnd type="none" w="med" len="med"/>
            <a:tailEnd type="arrow"/>
          </a:ln>
          <a:effectLst/>
        </p:spPr>
      </p:cxnSp>
      <p:cxnSp>
        <p:nvCxnSpPr>
          <p:cNvPr id="62" name="Straight Arrow Connector 61"/>
          <p:cNvCxnSpPr>
            <a:cxnSpLocks/>
            <a:stCxn id="23" idx="0"/>
            <a:endCxn id="12" idx="4"/>
          </p:cNvCxnSpPr>
          <p:nvPr/>
        </p:nvCxnSpPr>
        <p:spPr bwMode="auto">
          <a:xfrm flipH="1" flipV="1">
            <a:off x="5033329" y="3353310"/>
            <a:ext cx="548883" cy="872333"/>
          </a:xfrm>
          <a:prstGeom prst="straightConnector1">
            <a:avLst/>
          </a:prstGeom>
          <a:noFill/>
          <a:ln w="9525" cap="flat" cmpd="sng" algn="ctr">
            <a:solidFill>
              <a:schemeClr val="tx1"/>
            </a:solidFill>
            <a:prstDash val="solid"/>
            <a:round/>
            <a:headEnd type="none" w="med" len="med"/>
            <a:tailEnd type="arrow"/>
          </a:ln>
          <a:effectLst/>
        </p:spPr>
      </p:cxnSp>
      <p:cxnSp>
        <p:nvCxnSpPr>
          <p:cNvPr id="66" name="Straight Arrow Connector 65"/>
          <p:cNvCxnSpPr>
            <a:cxnSpLocks/>
            <a:stCxn id="24" idx="0"/>
            <a:endCxn id="13" idx="4"/>
          </p:cNvCxnSpPr>
          <p:nvPr/>
        </p:nvCxnSpPr>
        <p:spPr bwMode="auto">
          <a:xfrm flipH="1" flipV="1">
            <a:off x="4429558" y="3353310"/>
            <a:ext cx="219554" cy="872333"/>
          </a:xfrm>
          <a:prstGeom prst="straightConnector1">
            <a:avLst/>
          </a:prstGeom>
          <a:noFill/>
          <a:ln w="9525" cap="flat" cmpd="sng" algn="ctr">
            <a:solidFill>
              <a:schemeClr val="tx1"/>
            </a:solidFill>
            <a:prstDash val="solid"/>
            <a:round/>
            <a:headEnd type="none" w="med" len="med"/>
            <a:tailEnd type="arrow"/>
          </a:ln>
          <a:effectLst/>
        </p:spPr>
      </p:cxnSp>
      <p:cxnSp>
        <p:nvCxnSpPr>
          <p:cNvPr id="69" name="Straight Arrow Connector 68"/>
          <p:cNvCxnSpPr>
            <a:cxnSpLocks/>
            <a:stCxn id="24" idx="0"/>
            <a:endCxn id="12" idx="4"/>
          </p:cNvCxnSpPr>
          <p:nvPr/>
        </p:nvCxnSpPr>
        <p:spPr bwMode="auto">
          <a:xfrm flipV="1">
            <a:off x="4649112" y="3353310"/>
            <a:ext cx="384217" cy="872333"/>
          </a:xfrm>
          <a:prstGeom prst="straightConnector1">
            <a:avLst/>
          </a:prstGeom>
          <a:noFill/>
          <a:ln w="9525" cap="flat" cmpd="sng" algn="ctr">
            <a:solidFill>
              <a:schemeClr val="tx1"/>
            </a:solidFill>
            <a:prstDash val="solid"/>
            <a:round/>
            <a:headEnd type="none" w="med" len="med"/>
            <a:tailEnd type="arrow"/>
          </a:ln>
          <a:effectLst/>
        </p:spPr>
      </p:cxnSp>
      <p:cxnSp>
        <p:nvCxnSpPr>
          <p:cNvPr id="71" name="Straight Arrow Connector 70"/>
          <p:cNvCxnSpPr>
            <a:cxnSpLocks/>
            <a:stCxn id="25" idx="0"/>
            <a:endCxn id="13" idx="4"/>
          </p:cNvCxnSpPr>
          <p:nvPr/>
        </p:nvCxnSpPr>
        <p:spPr bwMode="auto">
          <a:xfrm flipV="1">
            <a:off x="3661123" y="3353310"/>
            <a:ext cx="768435" cy="872333"/>
          </a:xfrm>
          <a:prstGeom prst="straightConnector1">
            <a:avLst/>
          </a:prstGeom>
          <a:noFill/>
          <a:ln w="9525" cap="flat" cmpd="sng" algn="ctr">
            <a:solidFill>
              <a:schemeClr val="tx1"/>
            </a:solidFill>
            <a:prstDash val="solid"/>
            <a:round/>
            <a:headEnd type="none" w="med" len="med"/>
            <a:tailEnd type="arrow"/>
          </a:ln>
          <a:effectLst/>
        </p:spPr>
      </p:cxnSp>
      <p:cxnSp>
        <p:nvCxnSpPr>
          <p:cNvPr id="74" name="Straight Arrow Connector 73"/>
          <p:cNvCxnSpPr>
            <a:cxnSpLocks/>
            <a:endCxn id="12" idx="4"/>
          </p:cNvCxnSpPr>
          <p:nvPr/>
        </p:nvCxnSpPr>
        <p:spPr bwMode="auto">
          <a:xfrm flipV="1">
            <a:off x="3770899" y="3353310"/>
            <a:ext cx="1262430" cy="872336"/>
          </a:xfrm>
          <a:prstGeom prst="straightConnector1">
            <a:avLst/>
          </a:prstGeom>
          <a:noFill/>
          <a:ln w="9525" cap="flat" cmpd="sng" algn="ctr">
            <a:solidFill>
              <a:schemeClr val="tx1"/>
            </a:solidFill>
            <a:prstDash val="solid"/>
            <a:round/>
            <a:headEnd type="none" w="med" len="med"/>
            <a:tailEnd type="arrow"/>
          </a:ln>
          <a:effectLst/>
        </p:spPr>
      </p:cxnSp>
      <p:sp>
        <p:nvSpPr>
          <p:cNvPr id="76" name="TextBox 75"/>
          <p:cNvSpPr txBox="1"/>
          <p:nvPr/>
        </p:nvSpPr>
        <p:spPr>
          <a:xfrm>
            <a:off x="3523903" y="2203035"/>
            <a:ext cx="329330" cy="523220"/>
          </a:xfrm>
          <a:prstGeom prst="rect">
            <a:avLst/>
          </a:prstGeom>
          <a:noFill/>
        </p:spPr>
        <p:txBody>
          <a:bodyPr wrap="square" rtlCol="0">
            <a:spAutoFit/>
          </a:bodyPr>
          <a:lstStyle/>
          <a:p>
            <a:r>
              <a:rPr lang="en-US" sz="2800" dirty="0">
                <a:solidFill>
                  <a:srgbClr val="590A0E"/>
                </a:solidFill>
              </a:rPr>
              <a:t>U</a:t>
            </a:r>
          </a:p>
        </p:txBody>
      </p:sp>
      <p:sp>
        <p:nvSpPr>
          <p:cNvPr id="77" name="TextBox 76"/>
          <p:cNvSpPr txBox="1"/>
          <p:nvPr/>
        </p:nvSpPr>
        <p:spPr>
          <a:xfrm>
            <a:off x="2810353" y="3439072"/>
            <a:ext cx="329330" cy="523220"/>
          </a:xfrm>
          <a:prstGeom prst="rect">
            <a:avLst/>
          </a:prstGeom>
          <a:noFill/>
        </p:spPr>
        <p:txBody>
          <a:bodyPr wrap="square" rtlCol="0">
            <a:spAutoFit/>
          </a:bodyPr>
          <a:lstStyle/>
          <a:p>
            <a:r>
              <a:rPr lang="en-US" sz="2800" dirty="0">
                <a:solidFill>
                  <a:srgbClr val="590A0E"/>
                </a:solidFill>
              </a:rPr>
              <a:t>W</a:t>
            </a:r>
          </a:p>
        </p:txBody>
      </p:sp>
      <p:sp>
        <p:nvSpPr>
          <p:cNvPr id="83" name="TextBox 82"/>
          <p:cNvSpPr txBox="1"/>
          <p:nvPr/>
        </p:nvSpPr>
        <p:spPr>
          <a:xfrm>
            <a:off x="6104891" y="4171558"/>
            <a:ext cx="457176" cy="507831"/>
          </a:xfrm>
          <a:prstGeom prst="rect">
            <a:avLst/>
          </a:prstGeom>
          <a:noFill/>
        </p:spPr>
        <p:txBody>
          <a:bodyPr wrap="none" rtlCol="0">
            <a:spAutoFit/>
          </a:bodyPr>
          <a:lstStyle/>
          <a:p>
            <a:r>
              <a:rPr lang="en-US" sz="2700" dirty="0" err="1"/>
              <a:t>x</a:t>
            </a:r>
            <a:r>
              <a:rPr lang="en-US" sz="2700" baseline="-25000" dirty="0" err="1"/>
              <a:t>n</a:t>
            </a:r>
            <a:endParaRPr lang="en-US" sz="2700" baseline="-25000" dirty="0"/>
          </a:p>
        </p:txBody>
      </p:sp>
      <p:sp>
        <p:nvSpPr>
          <p:cNvPr id="84" name="TextBox 83"/>
          <p:cNvSpPr txBox="1"/>
          <p:nvPr/>
        </p:nvSpPr>
        <p:spPr>
          <a:xfrm>
            <a:off x="2686673" y="4201553"/>
            <a:ext cx="548883" cy="507831"/>
          </a:xfrm>
          <a:prstGeom prst="rect">
            <a:avLst/>
          </a:prstGeom>
          <a:noFill/>
        </p:spPr>
        <p:txBody>
          <a:bodyPr wrap="square" rtlCol="0">
            <a:spAutoFit/>
          </a:bodyPr>
          <a:lstStyle/>
          <a:p>
            <a:r>
              <a:rPr lang="en-US" sz="2700" dirty="0"/>
              <a:t>x</a:t>
            </a:r>
            <a:r>
              <a:rPr lang="en-US" sz="2700" baseline="-25000" dirty="0"/>
              <a:t>1</a:t>
            </a:r>
          </a:p>
        </p:txBody>
      </p:sp>
      <p:sp>
        <p:nvSpPr>
          <p:cNvPr id="45" name="Oval 44"/>
          <p:cNvSpPr/>
          <p:nvPr/>
        </p:nvSpPr>
        <p:spPr bwMode="auto">
          <a:xfrm>
            <a:off x="4457003" y="1809752"/>
            <a:ext cx="493995"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55" name="Straight Arrow Connector 54"/>
          <p:cNvCxnSpPr>
            <a:cxnSpLocks/>
            <a:stCxn id="12" idx="0"/>
            <a:endCxn id="45" idx="4"/>
          </p:cNvCxnSpPr>
          <p:nvPr/>
        </p:nvCxnSpPr>
        <p:spPr bwMode="auto">
          <a:xfrm flipH="1" flipV="1">
            <a:off x="4704001" y="2285823"/>
            <a:ext cx="329328" cy="591416"/>
          </a:xfrm>
          <a:prstGeom prst="straightConnector1">
            <a:avLst/>
          </a:prstGeom>
          <a:noFill/>
          <a:ln w="9525" cap="flat" cmpd="sng" algn="ctr">
            <a:solidFill>
              <a:schemeClr val="tx1"/>
            </a:solidFill>
            <a:prstDash val="solid"/>
            <a:round/>
            <a:headEnd type="none" w="med" len="med"/>
            <a:tailEnd type="arrow"/>
          </a:ln>
          <a:effectLst/>
        </p:spPr>
      </p:cxnSp>
      <p:cxnSp>
        <p:nvCxnSpPr>
          <p:cNvPr id="57" name="Straight Arrow Connector 56"/>
          <p:cNvCxnSpPr>
            <a:cxnSpLocks/>
            <a:stCxn id="13" idx="0"/>
            <a:endCxn id="45" idx="4"/>
          </p:cNvCxnSpPr>
          <p:nvPr/>
        </p:nvCxnSpPr>
        <p:spPr bwMode="auto">
          <a:xfrm flipV="1">
            <a:off x="4429558" y="2285823"/>
            <a:ext cx="274443" cy="591416"/>
          </a:xfrm>
          <a:prstGeom prst="straightConnector1">
            <a:avLst/>
          </a:prstGeom>
          <a:noFill/>
          <a:ln w="9525" cap="flat" cmpd="sng" algn="ctr">
            <a:solidFill>
              <a:schemeClr val="tx1"/>
            </a:solidFill>
            <a:prstDash val="solid"/>
            <a:round/>
            <a:headEnd type="none" w="med" len="med"/>
            <a:tailEnd type="arrow"/>
          </a:ln>
          <a:effectLst/>
        </p:spPr>
      </p:cxnSp>
      <p:cxnSp>
        <p:nvCxnSpPr>
          <p:cNvPr id="63" name="Straight Arrow Connector 62"/>
          <p:cNvCxnSpPr>
            <a:cxnSpLocks/>
            <a:stCxn id="9" idx="7"/>
            <a:endCxn id="45" idx="4"/>
          </p:cNvCxnSpPr>
          <p:nvPr/>
        </p:nvCxnSpPr>
        <p:spPr bwMode="auto">
          <a:xfrm flipV="1">
            <a:off x="4000440" y="2285823"/>
            <a:ext cx="703561" cy="661135"/>
          </a:xfrm>
          <a:prstGeom prst="straightConnector1">
            <a:avLst/>
          </a:prstGeom>
          <a:noFill/>
          <a:ln w="9525" cap="flat" cmpd="sng" algn="ctr">
            <a:solidFill>
              <a:schemeClr val="tx1"/>
            </a:solidFill>
            <a:prstDash val="solid"/>
            <a:round/>
            <a:headEnd type="none" w="med" len="med"/>
            <a:tailEnd type="arrow"/>
          </a:ln>
          <a:effectLst/>
        </p:spPr>
      </p:cxnSp>
      <p:sp>
        <p:nvSpPr>
          <p:cNvPr id="50" name="Oval 49"/>
          <p:cNvSpPr/>
          <p:nvPr/>
        </p:nvSpPr>
        <p:spPr bwMode="auto">
          <a:xfrm>
            <a:off x="4428647" y="1200152"/>
            <a:ext cx="493995" cy="476071"/>
          </a:xfrm>
          <a:prstGeom prst="ellipse">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51" name="Oval 50"/>
          <p:cNvSpPr/>
          <p:nvPr/>
        </p:nvSpPr>
        <p:spPr bwMode="auto">
          <a:xfrm>
            <a:off x="3895247" y="1200152"/>
            <a:ext cx="493995" cy="476071"/>
          </a:xfrm>
          <a:prstGeom prst="ellipse">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mc:AlternateContent xmlns:mc="http://schemas.openxmlformats.org/markup-compatibility/2006" xmlns:a14="http://schemas.microsoft.com/office/drawing/2010/main">
        <mc:Choice Requires="a14">
          <p:sp>
            <p:nvSpPr>
              <p:cNvPr id="11" name="TextBox 10"/>
              <p:cNvSpPr txBox="1"/>
              <p:nvPr/>
            </p:nvSpPr>
            <p:spPr>
              <a:xfrm>
                <a:off x="1600200" y="1809752"/>
                <a:ext cx="2310056" cy="461665"/>
              </a:xfrm>
              <a:prstGeom prst="rect">
                <a:avLst/>
              </a:prstGeom>
              <a:noFill/>
            </p:spPr>
            <p:txBody>
              <a:bodyPr wrap="none" rtlCol="0">
                <a:spAutoFit/>
              </a:bodyPr>
              <a:lstStyle/>
              <a:p>
                <a:r>
                  <a:rPr lang="en-US" sz="2400" dirty="0"/>
                  <a:t>System output </a:t>
                </a:r>
                <a14:m>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𝑦</m:t>
                        </m:r>
                      </m:e>
                    </m:acc>
                  </m:oMath>
                </a14:m>
                <a:r>
                  <a:rPr lang="en-US" sz="2400" dirty="0"/>
                  <a:t> </a:t>
                </a:r>
              </a:p>
            </p:txBody>
          </p:sp>
        </mc:Choice>
        <mc:Fallback xmlns="">
          <p:sp>
            <p:nvSpPr>
              <p:cNvPr id="11" name="TextBox 10"/>
              <p:cNvSpPr txBox="1">
                <a:spLocks noRot="1" noChangeAspect="1" noMove="1" noResize="1" noEditPoints="1" noAdjustHandles="1" noChangeArrowheads="1" noChangeShapeType="1" noTextEdit="1"/>
              </p:cNvSpPr>
              <p:nvPr/>
            </p:nvSpPr>
            <p:spPr>
              <a:xfrm>
                <a:off x="1600200" y="1809752"/>
                <a:ext cx="2310056" cy="461665"/>
              </a:xfrm>
              <a:prstGeom prst="rect">
                <a:avLst/>
              </a:prstGeom>
              <a:blipFill>
                <a:blip r:embed="rId3"/>
                <a:stretch>
                  <a:fillRect l="-4396" t="-7895" b="-26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1643876" y="1200152"/>
                <a:ext cx="2195922" cy="461665"/>
              </a:xfrm>
              <a:prstGeom prst="rect">
                <a:avLst/>
              </a:prstGeom>
              <a:noFill/>
            </p:spPr>
            <p:txBody>
              <a:bodyPr wrap="none" rtlCol="0">
                <a:spAutoFit/>
              </a:bodyPr>
              <a:lstStyle/>
              <a:p>
                <a:r>
                  <a:rPr lang="en-US" sz="2400" dirty="0"/>
                  <a:t>Actual answer </a:t>
                </a:r>
                <a14:m>
                  <m:oMath xmlns:m="http://schemas.openxmlformats.org/officeDocument/2006/math">
                    <m:r>
                      <a:rPr lang="en-US" sz="2400" i="1" dirty="0">
                        <a:latin typeface="Cambria Math" panose="02040503050406030204" pitchFamily="18" charset="0"/>
                      </a:rPr>
                      <m:t>𝑦</m:t>
                    </m:r>
                  </m:oMath>
                </a14:m>
                <a:endParaRPr lang="en-US" sz="2400" dirty="0"/>
              </a:p>
            </p:txBody>
          </p:sp>
        </mc:Choice>
        <mc:Fallback xmlns="">
          <p:sp>
            <p:nvSpPr>
              <p:cNvPr id="53" name="TextBox 52"/>
              <p:cNvSpPr txBox="1">
                <a:spLocks noRot="1" noChangeAspect="1" noMove="1" noResize="1" noEditPoints="1" noAdjustHandles="1" noChangeArrowheads="1" noChangeShapeType="1" noTextEdit="1"/>
              </p:cNvSpPr>
              <p:nvPr/>
            </p:nvSpPr>
            <p:spPr>
              <a:xfrm>
                <a:off x="1643876" y="1200152"/>
                <a:ext cx="2195922" cy="461665"/>
              </a:xfrm>
              <a:prstGeom prst="rect">
                <a:avLst/>
              </a:prstGeom>
              <a:blipFill>
                <a:blip r:embed="rId4"/>
                <a:stretch>
                  <a:fillRect l="-4598" t="-7895" b="-26316"/>
                </a:stretch>
              </a:blipFill>
            </p:spPr>
            <p:txBody>
              <a:bodyPr/>
              <a:lstStyle/>
              <a:p>
                <a:r>
                  <a:rPr lang="en-US">
                    <a:noFill/>
                  </a:rPr>
                  <a:t> </a:t>
                </a:r>
              </a:p>
            </p:txBody>
          </p:sp>
        </mc:Fallback>
      </mc:AlternateContent>
      <p:sp>
        <p:nvSpPr>
          <p:cNvPr id="58" name="TextBox 57"/>
          <p:cNvSpPr txBox="1"/>
          <p:nvPr/>
        </p:nvSpPr>
        <p:spPr>
          <a:xfrm>
            <a:off x="457200" y="4286250"/>
            <a:ext cx="2022092" cy="415498"/>
          </a:xfrm>
          <a:prstGeom prst="rect">
            <a:avLst/>
          </a:prstGeom>
          <a:noFill/>
        </p:spPr>
        <p:txBody>
          <a:bodyPr wrap="none" rtlCol="0">
            <a:spAutoFit/>
          </a:bodyPr>
          <a:lstStyle/>
          <a:p>
            <a:r>
              <a:rPr lang="en-US" sz="2100" dirty="0"/>
              <a:t>Training instance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C0A7158-09ED-C944-A16C-7073E2AF0BAA}"/>
                  </a:ext>
                </a:extLst>
              </p:cNvPr>
              <p:cNvSpPr txBox="1"/>
              <p:nvPr/>
            </p:nvSpPr>
            <p:spPr>
              <a:xfrm>
                <a:off x="5843447" y="1487848"/>
                <a:ext cx="2683042" cy="461665"/>
              </a:xfrm>
              <a:prstGeom prst="rect">
                <a:avLst/>
              </a:prstGeom>
              <a:noFill/>
            </p:spPr>
            <p:txBody>
              <a:bodyPr wrap="none" rtlCol="0">
                <a:spAutoFit/>
              </a:bodyPr>
              <a:lstStyle/>
              <a:p>
                <a:r>
                  <a:rPr lang="en-US" sz="2400" dirty="0"/>
                  <a:t>Loss function L(</a:t>
                </a:r>
                <a14:m>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𝑦</m:t>
                        </m:r>
                      </m:e>
                    </m:acc>
                    <m:r>
                      <a:rPr lang="en-US" sz="2400" i="1" dirty="0">
                        <a:latin typeface="Cambria Math" panose="02040503050406030204" pitchFamily="18" charset="0"/>
                      </a:rPr>
                      <m:t>,</m:t>
                    </m:r>
                    <m:r>
                      <a:rPr lang="en-US" sz="2400" i="1" dirty="0">
                        <a:latin typeface="Cambria Math" panose="02040503050406030204" pitchFamily="18" charset="0"/>
                      </a:rPr>
                      <m:t>𝑦</m:t>
                    </m:r>
                  </m:oMath>
                </a14:m>
                <a:r>
                  <a:rPr lang="en-US" sz="2400" dirty="0"/>
                  <a:t>)</a:t>
                </a:r>
              </a:p>
            </p:txBody>
          </p:sp>
        </mc:Choice>
        <mc:Fallback xmlns="">
          <p:sp>
            <p:nvSpPr>
              <p:cNvPr id="7" name="TextBox 6">
                <a:extLst>
                  <a:ext uri="{FF2B5EF4-FFF2-40B4-BE49-F238E27FC236}">
                    <a16:creationId xmlns:a16="http://schemas.microsoft.com/office/drawing/2014/main" id="{AC0A7158-09ED-C944-A16C-7073E2AF0BAA}"/>
                  </a:ext>
                </a:extLst>
              </p:cNvPr>
              <p:cNvSpPr txBox="1">
                <a:spLocks noRot="1" noChangeAspect="1" noMove="1" noResize="1" noEditPoints="1" noAdjustHandles="1" noChangeArrowheads="1" noChangeShapeType="1" noTextEdit="1"/>
              </p:cNvSpPr>
              <p:nvPr/>
            </p:nvSpPr>
            <p:spPr>
              <a:xfrm>
                <a:off x="5843447" y="1487848"/>
                <a:ext cx="2683042" cy="461665"/>
              </a:xfrm>
              <a:prstGeom prst="rect">
                <a:avLst/>
              </a:prstGeom>
              <a:blipFill>
                <a:blip r:embed="rId5"/>
                <a:stretch>
                  <a:fillRect l="-3774" t="-8108" r="-2358" b="-29730"/>
                </a:stretch>
              </a:blipFill>
            </p:spPr>
            <p:txBody>
              <a:bodyPr/>
              <a:lstStyle/>
              <a:p>
                <a:r>
                  <a:rPr lang="en-US">
                    <a:noFill/>
                  </a:rPr>
                  <a:t> </a:t>
                </a:r>
              </a:p>
            </p:txBody>
          </p:sp>
        </mc:Fallback>
      </mc:AlternateContent>
      <p:sp>
        <p:nvSpPr>
          <p:cNvPr id="78" name="Right Brace 77">
            <a:extLst>
              <a:ext uri="{FF2B5EF4-FFF2-40B4-BE49-F238E27FC236}">
                <a16:creationId xmlns:a16="http://schemas.microsoft.com/office/drawing/2014/main" id="{2069ECC1-05FA-9243-99A3-C0E64EECAE2A}"/>
              </a:ext>
            </a:extLst>
          </p:cNvPr>
          <p:cNvSpPr/>
          <p:nvPr/>
        </p:nvSpPr>
        <p:spPr bwMode="auto">
          <a:xfrm>
            <a:off x="5134735" y="1363892"/>
            <a:ext cx="411663" cy="354925"/>
          </a:xfrm>
          <a:prstGeom prst="rightBrace">
            <a:avLst/>
          </a:prstGeom>
          <a:noFill/>
          <a:ln w="349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grpSp>
        <p:nvGrpSpPr>
          <p:cNvPr id="4" name="Group 3">
            <a:extLst>
              <a:ext uri="{FF2B5EF4-FFF2-40B4-BE49-F238E27FC236}">
                <a16:creationId xmlns:a16="http://schemas.microsoft.com/office/drawing/2014/main" id="{CA8FE939-2AE5-844F-A7E1-4C0D80B054FE}"/>
              </a:ext>
            </a:extLst>
          </p:cNvPr>
          <p:cNvGrpSpPr/>
          <p:nvPr/>
        </p:nvGrpSpPr>
        <p:grpSpPr>
          <a:xfrm>
            <a:off x="1106407" y="2763030"/>
            <a:ext cx="1118319" cy="871197"/>
            <a:chOff x="457200" y="2038350"/>
            <a:chExt cx="1118319" cy="871197"/>
          </a:xfrm>
        </p:grpSpPr>
        <p:sp>
          <p:nvSpPr>
            <p:cNvPr id="17" name="Up Arrow 16"/>
            <p:cNvSpPr/>
            <p:nvPr/>
          </p:nvSpPr>
          <p:spPr bwMode="auto">
            <a:xfrm>
              <a:off x="800100" y="2038350"/>
              <a:ext cx="457200" cy="449878"/>
            </a:xfrm>
            <a:prstGeom prst="upArrow">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dirty="0">
                <a:solidFill>
                  <a:srgbClr val="009900"/>
                </a:solidFill>
                <a:latin typeface="Tahoma" charset="0"/>
              </a:endParaRPr>
            </a:p>
          </p:txBody>
        </p:sp>
        <p:sp>
          <p:nvSpPr>
            <p:cNvPr id="3" name="TextBox 2">
              <a:extLst>
                <a:ext uri="{FF2B5EF4-FFF2-40B4-BE49-F238E27FC236}">
                  <a16:creationId xmlns:a16="http://schemas.microsoft.com/office/drawing/2014/main" id="{8519709E-1179-C447-AB13-38B4DAF2B4B3}"/>
                </a:ext>
              </a:extLst>
            </p:cNvPr>
            <p:cNvSpPr txBox="1"/>
            <p:nvPr/>
          </p:nvSpPr>
          <p:spPr>
            <a:xfrm>
              <a:off x="457200" y="2609465"/>
              <a:ext cx="1118319" cy="300082"/>
            </a:xfrm>
            <a:prstGeom prst="rect">
              <a:avLst/>
            </a:prstGeom>
            <a:noFill/>
          </p:spPr>
          <p:txBody>
            <a:bodyPr wrap="none" rtlCol="0">
              <a:spAutoFit/>
            </a:bodyPr>
            <a:lstStyle/>
            <a:p>
              <a:r>
                <a:rPr lang="en-US" dirty="0">
                  <a:solidFill>
                    <a:srgbClr val="C00000"/>
                  </a:solidFill>
                </a:rPr>
                <a:t>Forward pass</a:t>
              </a:r>
            </a:p>
          </p:txBody>
        </p:sp>
      </p:grpSp>
      <p:grpSp>
        <p:nvGrpSpPr>
          <p:cNvPr id="19" name="Group 18">
            <a:extLst>
              <a:ext uri="{FF2B5EF4-FFF2-40B4-BE49-F238E27FC236}">
                <a16:creationId xmlns:a16="http://schemas.microsoft.com/office/drawing/2014/main" id="{8830E49B-A849-1F4B-8B5A-957CEEBF8C1B}"/>
              </a:ext>
            </a:extLst>
          </p:cNvPr>
          <p:cNvGrpSpPr/>
          <p:nvPr/>
        </p:nvGrpSpPr>
        <p:grpSpPr>
          <a:xfrm>
            <a:off x="7085936" y="2546994"/>
            <a:ext cx="1217513" cy="799927"/>
            <a:chOff x="7086600" y="2153265"/>
            <a:chExt cx="1217513" cy="799927"/>
          </a:xfrm>
        </p:grpSpPr>
        <p:sp>
          <p:nvSpPr>
            <p:cNvPr id="59" name="Up Arrow 58">
              <a:extLst>
                <a:ext uri="{FF2B5EF4-FFF2-40B4-BE49-F238E27FC236}">
                  <a16:creationId xmlns:a16="http://schemas.microsoft.com/office/drawing/2014/main" id="{3F01E2D6-6B90-EC4F-82ED-5F4BC68C7BF7}"/>
                </a:ext>
              </a:extLst>
            </p:cNvPr>
            <p:cNvSpPr/>
            <p:nvPr/>
          </p:nvSpPr>
          <p:spPr bwMode="auto">
            <a:xfrm rot="10800000">
              <a:off x="7489410" y="2503314"/>
              <a:ext cx="457200" cy="449878"/>
            </a:xfrm>
            <a:prstGeom prst="upArrow">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5" name="TextBox 4">
              <a:extLst>
                <a:ext uri="{FF2B5EF4-FFF2-40B4-BE49-F238E27FC236}">
                  <a16:creationId xmlns:a16="http://schemas.microsoft.com/office/drawing/2014/main" id="{BC807923-7BE6-1845-9130-078B274112A4}"/>
                </a:ext>
              </a:extLst>
            </p:cNvPr>
            <p:cNvSpPr txBox="1"/>
            <p:nvPr/>
          </p:nvSpPr>
          <p:spPr>
            <a:xfrm>
              <a:off x="7086600" y="2153265"/>
              <a:ext cx="1217513" cy="300082"/>
            </a:xfrm>
            <a:prstGeom prst="rect">
              <a:avLst/>
            </a:prstGeom>
            <a:noFill/>
          </p:spPr>
          <p:txBody>
            <a:bodyPr wrap="none" rtlCol="0">
              <a:spAutoFit/>
            </a:bodyPr>
            <a:lstStyle/>
            <a:p>
              <a:r>
                <a:rPr lang="en-US" dirty="0">
                  <a:solidFill>
                    <a:srgbClr val="C00000"/>
                  </a:solidFill>
                </a:rPr>
                <a:t>Backward pass</a:t>
              </a:r>
            </a:p>
          </p:txBody>
        </p:sp>
      </p:grpSp>
    </p:spTree>
    <p:extLst>
      <p:ext uri="{BB962C8B-B14F-4D97-AF65-F5344CB8AC3E}">
        <p14:creationId xmlns:p14="http://schemas.microsoft.com/office/powerpoint/2010/main" val="267288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11" grpId="0"/>
      <p:bldP spid="53" grpId="0"/>
      <p:bldP spid="7" grpId="0"/>
      <p:bldP spid="7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t>Intuition: Training a 2-layer network</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97763" y="1143000"/>
                <a:ext cx="8229600" cy="4000500"/>
              </a:xfrm>
            </p:spPr>
            <p:txBody>
              <a:bodyPr>
                <a:normAutofit lnSpcReduction="10000"/>
              </a:bodyPr>
              <a:lstStyle/>
              <a:p>
                <a:r>
                  <a:rPr lang="en-US" dirty="0"/>
                  <a:t>For every training tuple </a:t>
                </a:r>
                <a14:m>
                  <m:oMath xmlns:m="http://schemas.openxmlformats.org/officeDocument/2006/math">
                    <m:r>
                      <a:rPr lang="en-US" b="0" i="1" dirty="0" smtClean="0">
                        <a:solidFill>
                          <a:srgbClr val="0000FF"/>
                        </a:solidFill>
                        <a:latin typeface="Cambria Math" panose="02040503050406030204" pitchFamily="18" charset="0"/>
                      </a:rPr>
                      <m:t>(</m:t>
                    </m:r>
                    <m:r>
                      <a:rPr lang="en-US" b="0" i="1" dirty="0" smtClean="0">
                        <a:solidFill>
                          <a:srgbClr val="0000FF"/>
                        </a:solidFill>
                        <a:latin typeface="Cambria Math" panose="02040503050406030204" pitchFamily="18" charset="0"/>
                      </a:rPr>
                      <m:t>𝑥</m:t>
                    </m:r>
                    <m:r>
                      <a:rPr lang="en-US" b="0" i="1" dirty="0" smtClean="0">
                        <a:solidFill>
                          <a:srgbClr val="0000FF"/>
                        </a:solidFill>
                        <a:latin typeface="Cambria Math" panose="02040503050406030204" pitchFamily="18" charset="0"/>
                      </a:rPr>
                      <m:t>,</m:t>
                    </m:r>
                    <m:r>
                      <a:rPr lang="en-US" b="0" i="1" dirty="0" smtClean="0">
                        <a:solidFill>
                          <a:srgbClr val="0000FF"/>
                        </a:solidFill>
                        <a:latin typeface="Cambria Math" panose="02040503050406030204" pitchFamily="18" charset="0"/>
                      </a:rPr>
                      <m:t>𝑦</m:t>
                    </m:r>
                    <m:r>
                      <a:rPr lang="en-US" b="0" i="1" dirty="0" smtClean="0">
                        <a:solidFill>
                          <a:srgbClr val="0000FF"/>
                        </a:solidFill>
                        <a:latin typeface="Cambria Math" panose="02040503050406030204" pitchFamily="18" charset="0"/>
                      </a:rPr>
                      <m:t>)</m:t>
                    </m:r>
                  </m:oMath>
                </a14:m>
                <a:endParaRPr lang="en-US" dirty="0">
                  <a:solidFill>
                    <a:srgbClr val="0000FF"/>
                  </a:solidFill>
                </a:endParaRPr>
              </a:p>
              <a:p>
                <a:pPr lvl="1"/>
                <a:r>
                  <a:rPr lang="en-US" sz="2700" dirty="0"/>
                  <a:t>Run </a:t>
                </a:r>
                <a:r>
                  <a:rPr lang="en-US" sz="2700" i="1" dirty="0">
                    <a:solidFill>
                      <a:schemeClr val="accent1"/>
                    </a:solidFill>
                  </a:rPr>
                  <a:t>forward</a:t>
                </a:r>
                <a:r>
                  <a:rPr lang="en-US" sz="2700" dirty="0"/>
                  <a:t> computation to find our estimate </a:t>
                </a:r>
                <a14:m>
                  <m:oMath xmlns:m="http://schemas.openxmlformats.org/officeDocument/2006/math">
                    <m:acc>
                      <m:accPr>
                        <m:chr m:val="̂"/>
                        <m:ctrlPr>
                          <a:rPr lang="en-US" sz="2700" i="1" dirty="0">
                            <a:solidFill>
                              <a:srgbClr val="0000FF"/>
                            </a:solidFill>
                            <a:latin typeface="Cambria Math" panose="02040503050406030204" pitchFamily="18" charset="0"/>
                          </a:rPr>
                        </m:ctrlPr>
                      </m:accPr>
                      <m:e>
                        <m:r>
                          <a:rPr lang="en-US" sz="2700" i="1" dirty="0">
                            <a:solidFill>
                              <a:srgbClr val="0000FF"/>
                            </a:solidFill>
                            <a:latin typeface="Cambria Math" panose="02040503050406030204" pitchFamily="18" charset="0"/>
                          </a:rPr>
                          <m:t>𝑦</m:t>
                        </m:r>
                      </m:e>
                    </m:acc>
                  </m:oMath>
                </a14:m>
                <a:endParaRPr lang="en-US" sz="2700" dirty="0"/>
              </a:p>
              <a:p>
                <a:pPr lvl="1"/>
                <a:r>
                  <a:rPr lang="en-US" sz="2700" dirty="0"/>
                  <a:t>Run </a:t>
                </a:r>
                <a:r>
                  <a:rPr lang="en-US" sz="2700" i="1" dirty="0">
                    <a:solidFill>
                      <a:schemeClr val="accent1"/>
                    </a:solidFill>
                  </a:rPr>
                  <a:t>backward</a:t>
                </a:r>
                <a:r>
                  <a:rPr lang="en-US" sz="2700" dirty="0"/>
                  <a:t> computation to update weights: </a:t>
                </a:r>
              </a:p>
              <a:p>
                <a:pPr lvl="2"/>
                <a:r>
                  <a:rPr lang="en-US" sz="2300" dirty="0"/>
                  <a:t>For every output node</a:t>
                </a:r>
              </a:p>
              <a:p>
                <a:pPr marL="954457" lvl="3" indent="-263123"/>
                <a:r>
                  <a:rPr lang="en-US" sz="2000" dirty="0"/>
                  <a:t>Compute loss </a:t>
                </a:r>
                <a14:m>
                  <m:oMath xmlns:m="http://schemas.openxmlformats.org/officeDocument/2006/math">
                    <m:r>
                      <a:rPr lang="en-US" sz="2000" i="1" dirty="0">
                        <a:solidFill>
                          <a:srgbClr val="0000FF"/>
                        </a:solidFill>
                        <a:latin typeface="Cambria Math" panose="02040503050406030204" pitchFamily="18" charset="0"/>
                        <a:ea typeface="Cambria Math" panose="02040503050406030204" pitchFamily="18" charset="0"/>
                      </a:rPr>
                      <m:t>𝐿</m:t>
                    </m:r>
                    <m:r>
                      <a:rPr lang="en-US" sz="2000" i="1" dirty="0">
                        <a:solidFill>
                          <a:srgbClr val="0000FF"/>
                        </a:solidFill>
                        <a:latin typeface="Cambria Math" panose="02040503050406030204" pitchFamily="18" charset="0"/>
                        <a:ea typeface="Cambria Math" panose="02040503050406030204" pitchFamily="18" charset="0"/>
                      </a:rPr>
                      <m:t> </m:t>
                    </m:r>
                  </m:oMath>
                </a14:m>
                <a:r>
                  <a:rPr lang="en-US" sz="2000" dirty="0"/>
                  <a:t>between true </a:t>
                </a:r>
                <a14:m>
                  <m:oMath xmlns:m="http://schemas.openxmlformats.org/officeDocument/2006/math">
                    <m:r>
                      <a:rPr lang="en-US" sz="2000" i="1" dirty="0">
                        <a:solidFill>
                          <a:srgbClr val="0000FF"/>
                        </a:solidFill>
                        <a:latin typeface="Cambria Math" panose="02040503050406030204" pitchFamily="18" charset="0"/>
                      </a:rPr>
                      <m:t>𝑦</m:t>
                    </m:r>
                  </m:oMath>
                </a14:m>
                <a:r>
                  <a:rPr lang="en-US" sz="2000" dirty="0">
                    <a:solidFill>
                      <a:srgbClr val="0000FF"/>
                    </a:solidFill>
                  </a:rPr>
                  <a:t> </a:t>
                </a:r>
                <a:r>
                  <a:rPr lang="en-US" sz="2000" dirty="0"/>
                  <a:t>and the estimated </a:t>
                </a:r>
                <a14:m>
                  <m:oMath xmlns:m="http://schemas.openxmlformats.org/officeDocument/2006/math">
                    <m:acc>
                      <m:accPr>
                        <m:chr m:val="̂"/>
                        <m:ctrlPr>
                          <a:rPr lang="en-US" sz="2000" i="1" dirty="0">
                            <a:solidFill>
                              <a:srgbClr val="0000FF"/>
                            </a:solidFill>
                            <a:latin typeface="Cambria Math" panose="02040503050406030204" pitchFamily="18" charset="0"/>
                          </a:rPr>
                        </m:ctrlPr>
                      </m:accPr>
                      <m:e>
                        <m:r>
                          <a:rPr lang="en-US" sz="2000" i="1" dirty="0">
                            <a:solidFill>
                              <a:srgbClr val="0000FF"/>
                            </a:solidFill>
                            <a:latin typeface="Cambria Math" panose="02040503050406030204" pitchFamily="18" charset="0"/>
                          </a:rPr>
                          <m:t>𝑦</m:t>
                        </m:r>
                      </m:e>
                    </m:acc>
                  </m:oMath>
                </a14:m>
                <a:endParaRPr lang="en-US" sz="2000" dirty="0"/>
              </a:p>
              <a:p>
                <a:pPr marL="954457" lvl="3" indent="-263123"/>
                <a:r>
                  <a:rPr lang="en-US" sz="2000" dirty="0"/>
                  <a:t>For every weight </a:t>
                </a:r>
                <a14:m>
                  <m:oMath xmlns:m="http://schemas.openxmlformats.org/officeDocument/2006/math">
                    <m:r>
                      <a:rPr lang="en-US" sz="2000" i="1" dirty="0">
                        <a:solidFill>
                          <a:srgbClr val="0000FF"/>
                        </a:solidFill>
                        <a:latin typeface="Cambria Math" panose="02040503050406030204" pitchFamily="18" charset="0"/>
                      </a:rPr>
                      <m:t>𝑤</m:t>
                    </m:r>
                    <m:r>
                      <a:rPr lang="en-US" sz="2000" i="1" dirty="0">
                        <a:solidFill>
                          <a:srgbClr val="0000FF"/>
                        </a:solidFill>
                        <a:latin typeface="Cambria Math" panose="02040503050406030204" pitchFamily="18" charset="0"/>
                      </a:rPr>
                      <m:t> </m:t>
                    </m:r>
                  </m:oMath>
                </a14:m>
                <a:r>
                  <a:rPr lang="en-US" sz="2000" dirty="0"/>
                  <a:t>from hidden layer to the output layer</a:t>
                </a:r>
              </a:p>
              <a:p>
                <a:pPr marL="1144556" lvl="4" indent="-304793"/>
                <a:r>
                  <a:rPr lang="en-US" sz="1900" dirty="0"/>
                  <a:t>Update the weight</a:t>
                </a:r>
              </a:p>
              <a:p>
                <a:pPr lvl="2"/>
                <a:r>
                  <a:rPr lang="en-US" sz="2300" dirty="0"/>
                  <a:t>For every hidden node</a:t>
                </a:r>
              </a:p>
              <a:p>
                <a:pPr marL="954457" lvl="3" indent="-263123"/>
                <a:r>
                  <a:rPr lang="en-US" sz="2000" dirty="0"/>
                  <a:t>Assess how much blame it deserves for the current answer</a:t>
                </a:r>
              </a:p>
              <a:p>
                <a:pPr marL="954457" lvl="3" indent="-263123"/>
                <a:r>
                  <a:rPr lang="en-US" sz="2000" dirty="0"/>
                  <a:t>For every weight </a:t>
                </a:r>
                <a14:m>
                  <m:oMath xmlns:m="http://schemas.openxmlformats.org/officeDocument/2006/math">
                    <m:r>
                      <a:rPr lang="en-US" sz="2000" i="1" dirty="0">
                        <a:solidFill>
                          <a:srgbClr val="0000FF"/>
                        </a:solidFill>
                        <a:latin typeface="Cambria Math" panose="02040503050406030204" pitchFamily="18" charset="0"/>
                      </a:rPr>
                      <m:t>𝑤</m:t>
                    </m:r>
                    <m:r>
                      <a:rPr lang="en-US" sz="2000" i="1" dirty="0">
                        <a:solidFill>
                          <a:srgbClr val="0000FF"/>
                        </a:solidFill>
                        <a:latin typeface="Cambria Math" panose="02040503050406030204" pitchFamily="18" charset="0"/>
                      </a:rPr>
                      <m:t> </m:t>
                    </m:r>
                  </m:oMath>
                </a14:m>
                <a:r>
                  <a:rPr lang="en-US" sz="2000" dirty="0"/>
                  <a:t>from input layer to the hidden layer</a:t>
                </a:r>
              </a:p>
              <a:p>
                <a:pPr marL="1144556" lvl="4" indent="-345272"/>
                <a:r>
                  <a:rPr lang="en-US" sz="1900" dirty="0"/>
                  <a:t>Update the weight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97763" y="1143000"/>
                <a:ext cx="8229600" cy="4000500"/>
              </a:xfrm>
              <a:blipFill>
                <a:blip r:embed="rId3"/>
                <a:stretch>
                  <a:fillRect l="-2619" t="-3797"/>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pPr>
              <a:defRPr/>
            </a:pPr>
            <a:fld id="{713DD8BE-556E-3440-9013-11CC5588178D}" type="slidenum">
              <a:rPr lang="en-US" smtClean="0"/>
              <a:pPr>
                <a:defRPr/>
              </a:pPr>
              <a:t>57</a:t>
            </a:fld>
            <a:endParaRPr lang="en-US"/>
          </a:p>
        </p:txBody>
      </p:sp>
    </p:spTree>
    <p:extLst>
      <p:ext uri="{BB962C8B-B14F-4D97-AF65-F5344CB8AC3E}">
        <p14:creationId xmlns:p14="http://schemas.microsoft.com/office/powerpoint/2010/main" val="7870675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19702"/>
            <a:ext cx="8435340" cy="680397"/>
          </a:xfrm>
        </p:spPr>
        <p:txBody>
          <a:bodyPr>
            <a:normAutofit/>
          </a:bodyPr>
          <a:lstStyle/>
          <a:p>
            <a:r>
              <a:rPr lang="en-US" sz="3000" dirty="0"/>
              <a:t>Reminder: Loss Function for binary logistic regression</a:t>
            </a:r>
          </a:p>
        </p:txBody>
      </p:sp>
      <p:sp>
        <p:nvSpPr>
          <p:cNvPr id="3" name="Content Placeholder 2"/>
          <p:cNvSpPr>
            <a:spLocks noGrp="1"/>
          </p:cNvSpPr>
          <p:nvPr>
            <p:ph idx="1"/>
          </p:nvPr>
        </p:nvSpPr>
        <p:spPr/>
        <p:txBody>
          <a:bodyPr/>
          <a:lstStyle/>
          <a:p>
            <a:r>
              <a:rPr lang="en-US" dirty="0"/>
              <a:t>A measure for how far off the current answer is to the right answer</a:t>
            </a:r>
          </a:p>
          <a:p>
            <a:r>
              <a:rPr lang="en-US" dirty="0"/>
              <a:t>Cross entropy loss for logistic regression:</a:t>
            </a:r>
          </a:p>
          <a:p>
            <a:pPr marL="457178" lvl="1" indent="0">
              <a:buNone/>
            </a:pPr>
            <a:endParaRPr lang="en-US" dirty="0"/>
          </a:p>
          <a:p>
            <a:pPr marL="457178" lvl="1" indent="0">
              <a:buNone/>
            </a:pPr>
            <a:endParaRPr lang="en-US" dirty="0"/>
          </a:p>
        </p:txBody>
      </p:sp>
      <p:sp>
        <p:nvSpPr>
          <p:cNvPr id="6" name="Slide Number Placeholder 5"/>
          <p:cNvSpPr>
            <a:spLocks noGrp="1"/>
          </p:cNvSpPr>
          <p:nvPr>
            <p:ph type="sldNum" sz="quarter" idx="12"/>
          </p:nvPr>
        </p:nvSpPr>
        <p:spPr/>
        <p:txBody>
          <a:bodyPr/>
          <a:lstStyle/>
          <a:p>
            <a:pPr>
              <a:defRPr/>
            </a:pPr>
            <a:fld id="{713DD8BE-556E-3440-9013-11CC5588178D}" type="slidenum">
              <a:rPr lang="en-US" smtClean="0"/>
              <a:pPr>
                <a:defRPr/>
              </a:pPr>
              <a:t>58</a:t>
            </a:fld>
            <a:endParaRPr lang="en-US"/>
          </a:p>
        </p:txBody>
      </p:sp>
      <p:pic>
        <p:nvPicPr>
          <p:cNvPr id="7" name="Picture 6">
            <a:extLst>
              <a:ext uri="{FF2B5EF4-FFF2-40B4-BE49-F238E27FC236}">
                <a16:creationId xmlns:a16="http://schemas.microsoft.com/office/drawing/2014/main" id="{79B23BF3-0AAE-E64A-A12C-EE4F353BC136}"/>
              </a:ext>
            </a:extLst>
          </p:cNvPr>
          <p:cNvPicPr>
            <a:picLocks noChangeAspect="1"/>
          </p:cNvPicPr>
          <p:nvPr/>
        </p:nvPicPr>
        <p:blipFill>
          <a:blip r:embed="rId3"/>
          <a:stretch>
            <a:fillRect/>
          </a:stretch>
        </p:blipFill>
        <p:spPr>
          <a:xfrm>
            <a:off x="819548" y="2693094"/>
            <a:ext cx="6563616" cy="443114"/>
          </a:xfrm>
          <a:prstGeom prst="rect">
            <a:avLst/>
          </a:prstGeom>
        </p:spPr>
      </p:pic>
      <p:pic>
        <p:nvPicPr>
          <p:cNvPr id="8" name="Picture 7">
            <a:extLst>
              <a:ext uri="{FF2B5EF4-FFF2-40B4-BE49-F238E27FC236}">
                <a16:creationId xmlns:a16="http://schemas.microsoft.com/office/drawing/2014/main" id="{22995732-9D0D-8F42-9968-524047FA4A83}"/>
              </a:ext>
            </a:extLst>
          </p:cNvPr>
          <p:cNvPicPr>
            <a:picLocks noChangeAspect="1"/>
          </p:cNvPicPr>
          <p:nvPr/>
        </p:nvPicPr>
        <p:blipFill rotWithShape="1">
          <a:blip r:embed="rId4"/>
          <a:srcRect l="15022"/>
          <a:stretch/>
        </p:blipFill>
        <p:spPr>
          <a:xfrm>
            <a:off x="1828801" y="3430804"/>
            <a:ext cx="6142427" cy="443114"/>
          </a:xfrm>
          <a:prstGeom prst="rect">
            <a:avLst/>
          </a:prstGeom>
        </p:spPr>
      </p:pic>
    </p:spTree>
    <p:extLst>
      <p:ext uri="{BB962C8B-B14F-4D97-AF65-F5344CB8AC3E}">
        <p14:creationId xmlns:p14="http://schemas.microsoft.com/office/powerpoint/2010/main" val="239072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6ADD2-99FC-F847-AE82-364B5D1FDAFF}"/>
              </a:ext>
            </a:extLst>
          </p:cNvPr>
          <p:cNvSpPr>
            <a:spLocks noGrp="1"/>
          </p:cNvSpPr>
          <p:nvPr>
            <p:ph type="title"/>
          </p:nvPr>
        </p:nvSpPr>
        <p:spPr>
          <a:xfrm>
            <a:off x="822960" y="119702"/>
            <a:ext cx="7978140" cy="680397"/>
          </a:xfrm>
        </p:spPr>
        <p:txBody>
          <a:bodyPr>
            <a:normAutofit fontScale="90000"/>
          </a:bodyPr>
          <a:lstStyle/>
          <a:p>
            <a:r>
              <a:rPr lang="en-US" dirty="0"/>
              <a:t>Reminder: gradient descent for weight updates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14C2D3E-44D8-1943-BC27-BBEB5C97FDD4}"/>
                  </a:ext>
                </a:extLst>
              </p:cNvPr>
              <p:cNvSpPr>
                <a:spLocks noGrp="1"/>
              </p:cNvSpPr>
              <p:nvPr>
                <p:ph idx="1"/>
              </p:nvPr>
            </p:nvSpPr>
            <p:spPr>
              <a:xfrm>
                <a:off x="822962" y="1200150"/>
                <a:ext cx="8092439" cy="3943350"/>
              </a:xfrm>
            </p:spPr>
            <p:txBody>
              <a:bodyPr>
                <a:normAutofit/>
              </a:bodyPr>
              <a:lstStyle/>
              <a:p>
                <a:r>
                  <a:rPr lang="en-US" dirty="0"/>
                  <a:t>Use the derivative of the loss function with respect to weights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𝑑𝑤</m:t>
                        </m:r>
                      </m:den>
                    </m:f>
                    <m:r>
                      <a:rPr lang="en-US" i="1">
                        <a:latin typeface="Cambria Math" panose="02040503050406030204" pitchFamily="18" charset="0"/>
                      </a:rPr>
                      <m:t>𝐿</m:t>
                    </m:r>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𝑤</m:t>
                        </m:r>
                      </m:e>
                    </m:d>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oMath>
                </a14:m>
                <a:r>
                  <a:rPr lang="en-US" dirty="0"/>
                  <a:t> </a:t>
                </a:r>
              </a:p>
              <a:p>
                <a:r>
                  <a:rPr lang="en-US" dirty="0"/>
                  <a:t>To tell us how to adjust weights for each training item </a:t>
                </a:r>
              </a:p>
              <a:p>
                <a:pPr lvl="1"/>
                <a:r>
                  <a:rPr lang="en-US" dirty="0"/>
                  <a:t>Move them in the opposite direction of the gradient</a:t>
                </a:r>
              </a:p>
              <a:p>
                <a:pPr lvl="1"/>
                <a:endParaRPr lang="en-US" dirty="0"/>
              </a:p>
              <a:p>
                <a:pPr lvl="1"/>
                <a:endParaRPr lang="en-US" dirty="0"/>
              </a:p>
              <a:p>
                <a:pPr lvl="1"/>
                <a:r>
                  <a:rPr lang="en-US" dirty="0"/>
                  <a:t>For logistic regression</a:t>
                </a:r>
                <a:endParaRPr lang="el-GR" dirty="0"/>
              </a:p>
            </p:txBody>
          </p:sp>
        </mc:Choice>
        <mc:Fallback xmlns="">
          <p:sp>
            <p:nvSpPr>
              <p:cNvPr id="3" name="Content Placeholder 2">
                <a:extLst>
                  <a:ext uri="{FF2B5EF4-FFF2-40B4-BE49-F238E27FC236}">
                    <a16:creationId xmlns:a16="http://schemas.microsoft.com/office/drawing/2014/main" id="{714C2D3E-44D8-1943-BC27-BBEB5C97FDD4}"/>
                  </a:ext>
                </a:extLst>
              </p:cNvPr>
              <p:cNvSpPr>
                <a:spLocks noGrp="1" noRot="1" noChangeAspect="1" noMove="1" noResize="1" noEditPoints="1" noAdjustHandles="1" noChangeArrowheads="1" noChangeShapeType="1" noTextEdit="1"/>
              </p:cNvSpPr>
              <p:nvPr>
                <p:ph idx="1"/>
              </p:nvPr>
            </p:nvSpPr>
            <p:spPr>
              <a:xfrm>
                <a:off x="822962" y="1200150"/>
                <a:ext cx="8092439" cy="3943350"/>
              </a:xfrm>
              <a:blipFill>
                <a:blip r:embed="rId3"/>
                <a:stretch>
                  <a:fillRect l="-2660" t="-256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88E22B89-F5AC-E645-ACB3-AA6045E020C5}"/>
              </a:ext>
            </a:extLst>
          </p:cNvPr>
          <p:cNvPicPr>
            <a:picLocks noChangeAspect="1"/>
          </p:cNvPicPr>
          <p:nvPr/>
        </p:nvPicPr>
        <p:blipFill>
          <a:blip r:embed="rId4"/>
          <a:srcRect/>
          <a:stretch/>
        </p:blipFill>
        <p:spPr>
          <a:xfrm>
            <a:off x="1828800" y="3156472"/>
            <a:ext cx="4842016" cy="890930"/>
          </a:xfrm>
          <a:prstGeom prst="rect">
            <a:avLst/>
          </a:prstGeom>
        </p:spPr>
      </p:pic>
      <p:pic>
        <p:nvPicPr>
          <p:cNvPr id="7" name="Picture 6">
            <a:extLst>
              <a:ext uri="{FF2B5EF4-FFF2-40B4-BE49-F238E27FC236}">
                <a16:creationId xmlns:a16="http://schemas.microsoft.com/office/drawing/2014/main" id="{82BD7DAA-EB58-C648-8B46-A49894C5669F}"/>
              </a:ext>
            </a:extLst>
          </p:cNvPr>
          <p:cNvPicPr>
            <a:picLocks noChangeAspect="1"/>
          </p:cNvPicPr>
          <p:nvPr/>
        </p:nvPicPr>
        <p:blipFill>
          <a:blip r:embed="rId5"/>
          <a:stretch>
            <a:fillRect/>
          </a:stretch>
        </p:blipFill>
        <p:spPr>
          <a:xfrm>
            <a:off x="2201933" y="4324350"/>
            <a:ext cx="4095750" cy="819150"/>
          </a:xfrm>
          <a:prstGeom prst="rect">
            <a:avLst/>
          </a:prstGeom>
        </p:spPr>
      </p:pic>
    </p:spTree>
    <p:extLst>
      <p:ext uri="{BB962C8B-B14F-4D97-AF65-F5344CB8AC3E}">
        <p14:creationId xmlns:p14="http://schemas.microsoft.com/office/powerpoint/2010/main" val="830950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a:t>Neural Network Unit</a:t>
            </a:r>
            <a:br>
              <a:rPr lang="en-US" b="0" dirty="0"/>
            </a:br>
            <a:r>
              <a:rPr lang="en-US" sz="2000" dirty="0"/>
              <a:t>This is not in your brain</a:t>
            </a:r>
            <a:endParaRPr lang="en-US" sz="2400" dirty="0"/>
          </a:p>
        </p:txBody>
      </p:sp>
      <p:sp>
        <p:nvSpPr>
          <p:cNvPr id="6" name="Slide Number Placeholder 5"/>
          <p:cNvSpPr>
            <a:spLocks noGrp="1"/>
          </p:cNvSpPr>
          <p:nvPr>
            <p:ph type="sldNum" sz="quarter" idx="12"/>
          </p:nvPr>
        </p:nvSpPr>
        <p:spPr/>
        <p:txBody>
          <a:bodyPr/>
          <a:lstStyle/>
          <a:p>
            <a:pPr>
              <a:defRPr/>
            </a:pPr>
            <a:fld id="{713DD8BE-556E-3440-9013-11CC5588178D}" type="slidenum">
              <a:rPr lang="en-US" smtClean="0"/>
              <a:pPr>
                <a:defRPr/>
              </a:pPr>
              <a:t>6</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p:blipFill>
        <p:spPr>
          <a:xfrm>
            <a:off x="4607284" y="1008612"/>
            <a:ext cx="3592724" cy="3674377"/>
          </a:xfrm>
          <a:prstGeom prst="rect">
            <a:avLst/>
          </a:prstGeom>
        </p:spPr>
      </p:pic>
      <p:cxnSp>
        <p:nvCxnSpPr>
          <p:cNvPr id="19" name="Straight Arrow Connector 18"/>
          <p:cNvCxnSpPr>
            <a:stCxn id="14" idx="3"/>
          </p:cNvCxnSpPr>
          <p:nvPr/>
        </p:nvCxnSpPr>
        <p:spPr bwMode="auto">
          <a:xfrm>
            <a:off x="1427397" y="2592154"/>
            <a:ext cx="249004" cy="2113196"/>
          </a:xfrm>
          <a:prstGeom prst="straightConnector1">
            <a:avLst/>
          </a:prstGeom>
          <a:noFill/>
          <a:ln w="9525" cap="flat" cmpd="sng" algn="ctr">
            <a:noFill/>
            <a:prstDash val="solid"/>
            <a:round/>
            <a:headEnd type="none" w="med" len="med"/>
            <a:tailEnd type="arrow"/>
          </a:ln>
          <a:effectLst/>
        </p:spPr>
      </p:cxnSp>
      <p:sp>
        <p:nvSpPr>
          <p:cNvPr id="51" name="TextBox 50"/>
          <p:cNvSpPr txBox="1"/>
          <p:nvPr/>
        </p:nvSpPr>
        <p:spPr>
          <a:xfrm>
            <a:off x="2819401" y="3671861"/>
            <a:ext cx="1365630" cy="523220"/>
          </a:xfrm>
          <a:prstGeom prst="rect">
            <a:avLst/>
          </a:prstGeom>
          <a:noFill/>
        </p:spPr>
        <p:txBody>
          <a:bodyPr wrap="none" rtlCol="0">
            <a:spAutoFit/>
          </a:bodyPr>
          <a:lstStyle/>
          <a:p>
            <a:r>
              <a:rPr lang="en-US" sz="2800" dirty="0">
                <a:solidFill>
                  <a:srgbClr val="981535"/>
                </a:solidFill>
              </a:rPr>
              <a:t>Weights</a:t>
            </a:r>
          </a:p>
        </p:txBody>
      </p:sp>
      <p:sp>
        <p:nvSpPr>
          <p:cNvPr id="52" name="TextBox 51"/>
          <p:cNvSpPr txBox="1"/>
          <p:nvPr/>
        </p:nvSpPr>
        <p:spPr>
          <a:xfrm>
            <a:off x="2438400" y="4171950"/>
            <a:ext cx="1750992" cy="523220"/>
          </a:xfrm>
          <a:prstGeom prst="rect">
            <a:avLst/>
          </a:prstGeom>
          <a:noFill/>
        </p:spPr>
        <p:txBody>
          <a:bodyPr wrap="none" rtlCol="0">
            <a:spAutoFit/>
          </a:bodyPr>
          <a:lstStyle/>
          <a:p>
            <a:r>
              <a:rPr lang="en-US" sz="2800" dirty="0">
                <a:solidFill>
                  <a:srgbClr val="981535"/>
                </a:solidFill>
              </a:rPr>
              <a:t>Input layer</a:t>
            </a:r>
          </a:p>
        </p:txBody>
      </p:sp>
      <p:sp>
        <p:nvSpPr>
          <p:cNvPr id="53" name="TextBox 52"/>
          <p:cNvSpPr txBox="1"/>
          <p:nvPr/>
        </p:nvSpPr>
        <p:spPr>
          <a:xfrm>
            <a:off x="2514600" y="2928911"/>
            <a:ext cx="2286716" cy="523220"/>
          </a:xfrm>
          <a:prstGeom prst="rect">
            <a:avLst/>
          </a:prstGeom>
          <a:noFill/>
        </p:spPr>
        <p:txBody>
          <a:bodyPr wrap="none" rtlCol="0">
            <a:spAutoFit/>
          </a:bodyPr>
          <a:lstStyle/>
          <a:p>
            <a:r>
              <a:rPr lang="en-US" sz="2800" dirty="0">
                <a:solidFill>
                  <a:srgbClr val="981535"/>
                </a:solidFill>
              </a:rPr>
              <a:t>Weighted sum</a:t>
            </a:r>
          </a:p>
        </p:txBody>
      </p:sp>
      <p:sp>
        <p:nvSpPr>
          <p:cNvPr id="54" name="TextBox 53"/>
          <p:cNvSpPr txBox="1"/>
          <p:nvPr/>
        </p:nvSpPr>
        <p:spPr>
          <a:xfrm>
            <a:off x="1676402" y="1962150"/>
            <a:ext cx="3253776" cy="523220"/>
          </a:xfrm>
          <a:prstGeom prst="rect">
            <a:avLst/>
          </a:prstGeom>
          <a:noFill/>
        </p:spPr>
        <p:txBody>
          <a:bodyPr wrap="none" rtlCol="0">
            <a:spAutoFit/>
          </a:bodyPr>
          <a:lstStyle/>
          <a:p>
            <a:r>
              <a:rPr lang="en-US" sz="2800" dirty="0">
                <a:solidFill>
                  <a:srgbClr val="981535"/>
                </a:solidFill>
              </a:rPr>
              <a:t>Non-linear transform</a:t>
            </a:r>
          </a:p>
        </p:txBody>
      </p:sp>
      <p:sp>
        <p:nvSpPr>
          <p:cNvPr id="55" name="TextBox 54"/>
          <p:cNvSpPr txBox="1"/>
          <p:nvPr/>
        </p:nvSpPr>
        <p:spPr>
          <a:xfrm>
            <a:off x="1828800" y="971550"/>
            <a:ext cx="2088585" cy="523220"/>
          </a:xfrm>
          <a:prstGeom prst="rect">
            <a:avLst/>
          </a:prstGeom>
          <a:noFill/>
        </p:spPr>
        <p:txBody>
          <a:bodyPr wrap="none" rtlCol="0">
            <a:spAutoFit/>
          </a:bodyPr>
          <a:lstStyle/>
          <a:p>
            <a:r>
              <a:rPr lang="en-US" sz="2800" dirty="0">
                <a:solidFill>
                  <a:srgbClr val="981535"/>
                </a:solidFill>
              </a:rPr>
              <a:t>Output value</a:t>
            </a:r>
          </a:p>
        </p:txBody>
      </p:sp>
      <p:sp>
        <p:nvSpPr>
          <p:cNvPr id="11" name="TextBox 10">
            <a:extLst>
              <a:ext uri="{FF2B5EF4-FFF2-40B4-BE49-F238E27FC236}">
                <a16:creationId xmlns:a16="http://schemas.microsoft.com/office/drawing/2014/main" id="{C14E1AD8-9DFD-5648-BE34-5EED9295BE8D}"/>
              </a:ext>
            </a:extLst>
          </p:cNvPr>
          <p:cNvSpPr txBox="1"/>
          <p:nvPr/>
        </p:nvSpPr>
        <p:spPr>
          <a:xfrm>
            <a:off x="7258052" y="3543300"/>
            <a:ext cx="768159" cy="523220"/>
          </a:xfrm>
          <a:prstGeom prst="rect">
            <a:avLst/>
          </a:prstGeom>
          <a:noFill/>
        </p:spPr>
        <p:txBody>
          <a:bodyPr wrap="none" rtlCol="0">
            <a:spAutoFit/>
          </a:bodyPr>
          <a:lstStyle/>
          <a:p>
            <a:r>
              <a:rPr lang="en-US" sz="2800" dirty="0">
                <a:solidFill>
                  <a:srgbClr val="981535"/>
                </a:solidFill>
              </a:rPr>
              <a:t>bias</a:t>
            </a:r>
          </a:p>
        </p:txBody>
      </p:sp>
    </p:spTree>
    <p:extLst>
      <p:ext uri="{BB962C8B-B14F-4D97-AF65-F5344CB8AC3E}">
        <p14:creationId xmlns:p14="http://schemas.microsoft.com/office/powerpoint/2010/main" val="416150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55"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Where did that derivative come from?</a:t>
            </a:r>
          </a:p>
        </p:txBody>
      </p:sp>
      <p:sp>
        <p:nvSpPr>
          <p:cNvPr id="3" name="Content Placeholder 2"/>
          <p:cNvSpPr>
            <a:spLocks noGrp="1"/>
          </p:cNvSpPr>
          <p:nvPr>
            <p:ph idx="1"/>
          </p:nvPr>
        </p:nvSpPr>
        <p:spPr>
          <a:xfrm>
            <a:off x="822962" y="1028700"/>
            <a:ext cx="8263889" cy="3600450"/>
          </a:xfrm>
        </p:spPr>
        <p:txBody>
          <a:bodyPr/>
          <a:lstStyle/>
          <a:p>
            <a:r>
              <a:rPr lang="en-US" dirty="0"/>
              <a:t>Using the chain rule!   </a:t>
            </a:r>
            <a:r>
              <a:rPr lang="en-US" i="1" dirty="0">
                <a:latin typeface="Times New Roman" panose="02020603050405020304" pitchFamily="18" charset="0"/>
                <a:cs typeface="Times New Roman" panose="02020603050405020304" pitchFamily="18" charset="0"/>
              </a:rPr>
              <a:t>f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u</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 </a:t>
            </a:r>
            <a:endParaRPr lang="en-US" dirty="0"/>
          </a:p>
          <a:p>
            <a:r>
              <a:rPr lang="en-US" dirty="0"/>
              <a:t>Intuition (see the text for details)</a:t>
            </a:r>
          </a:p>
        </p:txBody>
      </p:sp>
      <p:sp>
        <p:nvSpPr>
          <p:cNvPr id="6" name="Slide Number Placeholder 5"/>
          <p:cNvSpPr>
            <a:spLocks noGrp="1"/>
          </p:cNvSpPr>
          <p:nvPr>
            <p:ph type="sldNum" sz="quarter" idx="12"/>
          </p:nvPr>
        </p:nvSpPr>
        <p:spPr/>
        <p:txBody>
          <a:bodyPr/>
          <a:lstStyle/>
          <a:p>
            <a:pPr>
              <a:defRPr/>
            </a:pPr>
            <a:fld id="{713DD8BE-556E-3440-9013-11CC5588178D}" type="slidenum">
              <a:rPr lang="en-US" smtClean="0"/>
              <a:pPr>
                <a:defRPr/>
              </a:pPr>
              <a:t>60</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p:blipFill>
        <p:spPr>
          <a:xfrm>
            <a:off x="606167" y="2190752"/>
            <a:ext cx="2400617" cy="2455177"/>
          </a:xfrm>
          <a:prstGeom prst="rect">
            <a:avLst/>
          </a:prstGeom>
        </p:spPr>
      </p:pic>
      <p:sp>
        <p:nvSpPr>
          <p:cNvPr id="4" name="TextBox 3">
            <a:extLst>
              <a:ext uri="{FF2B5EF4-FFF2-40B4-BE49-F238E27FC236}">
                <a16:creationId xmlns:a16="http://schemas.microsoft.com/office/drawing/2014/main" id="{98290DAA-0752-884C-851E-C4B3579D9DF5}"/>
              </a:ext>
            </a:extLst>
          </p:cNvPr>
          <p:cNvSpPr txBox="1"/>
          <p:nvPr/>
        </p:nvSpPr>
        <p:spPr>
          <a:xfrm>
            <a:off x="3886202" y="2886077"/>
            <a:ext cx="2196692" cy="369332"/>
          </a:xfrm>
          <a:prstGeom prst="rect">
            <a:avLst/>
          </a:prstGeom>
          <a:noFill/>
        </p:spPr>
        <p:txBody>
          <a:bodyPr wrap="none" rtlCol="0">
            <a:spAutoFit/>
          </a:bodyPr>
          <a:lstStyle/>
          <a:p>
            <a:r>
              <a:rPr lang="en-US" sz="1800" dirty="0"/>
              <a:t>Derivative of the Loss</a:t>
            </a:r>
          </a:p>
        </p:txBody>
      </p:sp>
      <p:sp>
        <p:nvSpPr>
          <p:cNvPr id="10" name="TextBox 9">
            <a:extLst>
              <a:ext uri="{FF2B5EF4-FFF2-40B4-BE49-F238E27FC236}">
                <a16:creationId xmlns:a16="http://schemas.microsoft.com/office/drawing/2014/main" id="{7D670F6D-7CE6-8B44-B77F-E5BB04D3900C}"/>
              </a:ext>
            </a:extLst>
          </p:cNvPr>
          <p:cNvSpPr txBox="1"/>
          <p:nvPr/>
        </p:nvSpPr>
        <p:spPr>
          <a:xfrm>
            <a:off x="4267202" y="2423508"/>
            <a:ext cx="2741007" cy="369332"/>
          </a:xfrm>
          <a:prstGeom prst="rect">
            <a:avLst/>
          </a:prstGeom>
          <a:noFill/>
        </p:spPr>
        <p:txBody>
          <a:bodyPr wrap="none" rtlCol="0">
            <a:spAutoFit/>
          </a:bodyPr>
          <a:lstStyle/>
          <a:p>
            <a:r>
              <a:rPr lang="en-US" sz="1800" dirty="0"/>
              <a:t>Derivative of the Activation</a:t>
            </a:r>
          </a:p>
        </p:txBody>
      </p:sp>
      <p:sp>
        <p:nvSpPr>
          <p:cNvPr id="11" name="TextBox 10">
            <a:extLst>
              <a:ext uri="{FF2B5EF4-FFF2-40B4-BE49-F238E27FC236}">
                <a16:creationId xmlns:a16="http://schemas.microsoft.com/office/drawing/2014/main" id="{4E99999C-10D2-CA4D-9FD4-10E8D33BD43D}"/>
              </a:ext>
            </a:extLst>
          </p:cNvPr>
          <p:cNvSpPr txBox="1"/>
          <p:nvPr/>
        </p:nvSpPr>
        <p:spPr>
          <a:xfrm>
            <a:off x="4926990" y="2021475"/>
            <a:ext cx="3118161" cy="369332"/>
          </a:xfrm>
          <a:prstGeom prst="rect">
            <a:avLst/>
          </a:prstGeom>
          <a:noFill/>
        </p:spPr>
        <p:txBody>
          <a:bodyPr wrap="none" rtlCol="0">
            <a:spAutoFit/>
          </a:bodyPr>
          <a:lstStyle/>
          <a:p>
            <a:r>
              <a:rPr lang="en-US" sz="1800" dirty="0"/>
              <a:t>Derivative of the weighted sum</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C2FE8C6-7EEF-F347-924F-FB180FEE40D5}"/>
                  </a:ext>
                </a:extLst>
              </p:cNvPr>
              <p:cNvSpPr txBox="1"/>
              <p:nvPr/>
            </p:nvSpPr>
            <p:spPr>
              <a:xfrm>
                <a:off x="3962400" y="3464397"/>
                <a:ext cx="2883033" cy="886718"/>
              </a:xfrm>
              <a:prstGeom prst="rect">
                <a:avLst/>
              </a:prstGeom>
              <a:noFill/>
            </p:spPr>
            <p:txBody>
              <a:bodyPr wrap="none" lIns="0" tIns="0" rIns="0" bIns="0" rtlCol="0">
                <a:spAutoFit/>
              </a:bodyPr>
              <a:lstStyle/>
              <a:p>
                <a14:m>
                  <m:oMath xmlns:m="http://schemas.openxmlformats.org/officeDocument/2006/math">
                    <m:f>
                      <m:fPr>
                        <m:ctrlPr>
                          <a:rPr lang="en-US" sz="3600" i="1" smtClean="0">
                            <a:latin typeface="Cambria Math" panose="02040503050406030204" pitchFamily="18" charset="0"/>
                            <a:ea typeface="Cambria Math" panose="02040503050406030204" pitchFamily="18" charset="0"/>
                          </a:rPr>
                        </m:ctrlPr>
                      </m:fPr>
                      <m:num>
                        <m:r>
                          <a:rPr lang="en-US" sz="3600" i="1">
                            <a:latin typeface="Cambria Math" panose="02040503050406030204" pitchFamily="18" charset="0"/>
                            <a:ea typeface="Cambria Math" panose="02040503050406030204" pitchFamily="18" charset="0"/>
                          </a:rPr>
                          <m:t>𝜕</m:t>
                        </m:r>
                        <m:r>
                          <a:rPr lang="en-US" sz="3600" i="1">
                            <a:latin typeface="Cambria Math" panose="02040503050406030204" pitchFamily="18" charset="0"/>
                            <a:ea typeface="Cambria Math" panose="02040503050406030204" pitchFamily="18" charset="0"/>
                          </a:rPr>
                          <m:t>𝐿</m:t>
                        </m:r>
                      </m:num>
                      <m:den>
                        <m:r>
                          <a:rPr lang="en-US" sz="3600" i="1">
                            <a:latin typeface="Cambria Math" panose="02040503050406030204" pitchFamily="18" charset="0"/>
                            <a:ea typeface="Cambria Math" panose="02040503050406030204" pitchFamily="18" charset="0"/>
                          </a:rPr>
                          <m:t>𝜕</m:t>
                        </m:r>
                        <m:sSub>
                          <m:sSubPr>
                            <m:ctrlPr>
                              <a:rPr lang="en-US" sz="3600" i="1" smtClean="0">
                                <a:latin typeface="Cambria Math" panose="02040503050406030204" pitchFamily="18" charset="0"/>
                                <a:ea typeface="Cambria Math" panose="02040503050406030204" pitchFamily="18" charset="0"/>
                              </a:rPr>
                            </m:ctrlPr>
                          </m:sSubPr>
                          <m:e>
                            <m:r>
                              <a:rPr lang="en-US" sz="3600" b="0" i="1" smtClean="0">
                                <a:latin typeface="Cambria Math" panose="02040503050406030204" pitchFamily="18" charset="0"/>
                                <a:ea typeface="Cambria Math" panose="02040503050406030204" pitchFamily="18" charset="0"/>
                              </a:rPr>
                              <m:t>𝑤</m:t>
                            </m:r>
                          </m:e>
                          <m:sub>
                            <m:r>
                              <a:rPr lang="en-US" sz="3600" b="0" i="1" smtClean="0">
                                <a:latin typeface="Cambria Math" panose="02040503050406030204" pitchFamily="18" charset="0"/>
                                <a:ea typeface="Cambria Math" panose="02040503050406030204" pitchFamily="18" charset="0"/>
                              </a:rPr>
                              <m:t>𝑖</m:t>
                            </m:r>
                          </m:sub>
                        </m:sSub>
                      </m:den>
                    </m:f>
                    <m:r>
                      <a:rPr lang="en-US" sz="3600" i="1" smtClean="0">
                        <a:latin typeface="Cambria Math" panose="02040503050406030204" pitchFamily="18" charset="0"/>
                        <a:ea typeface="Cambria Math" panose="02040503050406030204" pitchFamily="18" charset="0"/>
                      </a:rPr>
                      <m:t>=</m:t>
                    </m:r>
                    <m:f>
                      <m:fPr>
                        <m:ctrlPr>
                          <a:rPr lang="en-US" sz="3600" i="1">
                            <a:latin typeface="Cambria Math" panose="02040503050406030204" pitchFamily="18" charset="0"/>
                            <a:ea typeface="Cambria Math" panose="02040503050406030204" pitchFamily="18" charset="0"/>
                          </a:rPr>
                        </m:ctrlPr>
                      </m:fPr>
                      <m:num>
                        <m:r>
                          <a:rPr lang="en-US" sz="3600" i="1">
                            <a:latin typeface="Cambria Math" panose="02040503050406030204" pitchFamily="18" charset="0"/>
                            <a:ea typeface="Cambria Math" panose="02040503050406030204" pitchFamily="18" charset="0"/>
                          </a:rPr>
                          <m:t>𝜕</m:t>
                        </m:r>
                        <m:r>
                          <a:rPr lang="en-US" sz="3600" i="1">
                            <a:latin typeface="Cambria Math" panose="02040503050406030204" pitchFamily="18" charset="0"/>
                            <a:ea typeface="Cambria Math" panose="02040503050406030204" pitchFamily="18" charset="0"/>
                          </a:rPr>
                          <m:t>𝐿</m:t>
                        </m:r>
                      </m:num>
                      <m:den>
                        <m:r>
                          <a:rPr lang="en-US" sz="3600" i="1">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𝑦</m:t>
                        </m:r>
                      </m:den>
                    </m:f>
                  </m:oMath>
                </a14:m>
                <a:r>
                  <a:rPr lang="en-US" sz="3600" dirty="0">
                    <a:latin typeface="Cambria Math" panose="02040503050406030204" pitchFamily="18" charset="0"/>
                    <a:ea typeface="Cambria Math" panose="02040503050406030204" pitchFamily="18" charset="0"/>
                  </a:rPr>
                  <a:t> </a:t>
                </a:r>
                <a14:m>
                  <m:oMath xmlns:m="http://schemas.openxmlformats.org/officeDocument/2006/math">
                    <m:f>
                      <m:fPr>
                        <m:ctrlPr>
                          <a:rPr lang="en-US" sz="3600" i="1">
                            <a:latin typeface="Cambria Math" panose="02040503050406030204" pitchFamily="18" charset="0"/>
                            <a:ea typeface="Cambria Math" panose="02040503050406030204" pitchFamily="18" charset="0"/>
                          </a:rPr>
                        </m:ctrlPr>
                      </m:fPr>
                      <m:num>
                        <m:r>
                          <a:rPr lang="en-US" sz="3600" i="1">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𝑦</m:t>
                        </m:r>
                      </m:num>
                      <m:den>
                        <m:r>
                          <a:rPr lang="en-US" sz="3600" i="1">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𝑧</m:t>
                        </m:r>
                      </m:den>
                    </m:f>
                  </m:oMath>
                </a14:m>
                <a:r>
                  <a:rPr lang="en-US" sz="3600" dirty="0">
                    <a:latin typeface="Cambria Math" panose="02040503050406030204" pitchFamily="18" charset="0"/>
                    <a:ea typeface="Cambria Math" panose="02040503050406030204" pitchFamily="18" charset="0"/>
                  </a:rPr>
                  <a:t> </a:t>
                </a:r>
                <a14:m>
                  <m:oMath xmlns:m="http://schemas.openxmlformats.org/officeDocument/2006/math">
                    <m:f>
                      <m:fPr>
                        <m:ctrlPr>
                          <a:rPr lang="en-US" sz="3600" i="1">
                            <a:latin typeface="Cambria Math" panose="02040503050406030204" pitchFamily="18" charset="0"/>
                            <a:ea typeface="Cambria Math" panose="02040503050406030204" pitchFamily="18" charset="0"/>
                          </a:rPr>
                        </m:ctrlPr>
                      </m:fPr>
                      <m:num>
                        <m:r>
                          <a:rPr lang="en-US" sz="3600" i="1">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𝑧</m:t>
                        </m:r>
                      </m:num>
                      <m:den>
                        <m:r>
                          <a:rPr lang="en-US" sz="3600" i="1">
                            <a:latin typeface="Cambria Math" panose="02040503050406030204" pitchFamily="18" charset="0"/>
                            <a:ea typeface="Cambria Math" panose="02040503050406030204" pitchFamily="18" charset="0"/>
                          </a:rPr>
                          <m:t>𝜕</m:t>
                        </m:r>
                        <m:sSub>
                          <m:sSubPr>
                            <m:ctrlPr>
                              <a:rPr lang="en-US" sz="3600" i="1">
                                <a:latin typeface="Cambria Math" panose="02040503050406030204" pitchFamily="18" charset="0"/>
                                <a:ea typeface="Cambria Math" panose="02040503050406030204" pitchFamily="18" charset="0"/>
                              </a:rPr>
                            </m:ctrlPr>
                          </m:sSubPr>
                          <m:e>
                            <m:r>
                              <a:rPr lang="en-US" sz="3600" i="1">
                                <a:latin typeface="Cambria Math" panose="02040503050406030204" pitchFamily="18" charset="0"/>
                                <a:ea typeface="Cambria Math" panose="02040503050406030204" pitchFamily="18" charset="0"/>
                              </a:rPr>
                              <m:t>𝑤</m:t>
                            </m:r>
                          </m:e>
                          <m:sub>
                            <m:r>
                              <a:rPr lang="en-US" sz="3600" i="1">
                                <a:latin typeface="Cambria Math" panose="02040503050406030204" pitchFamily="18" charset="0"/>
                                <a:ea typeface="Cambria Math" panose="02040503050406030204" pitchFamily="18" charset="0"/>
                              </a:rPr>
                              <m:t>𝑖</m:t>
                            </m:r>
                          </m:sub>
                        </m:sSub>
                      </m:den>
                    </m:f>
                  </m:oMath>
                </a14:m>
                <a:endParaRPr lang="en-US" sz="3600" dirty="0">
                  <a:latin typeface="Cambria Math" panose="02040503050406030204" pitchFamily="18" charset="0"/>
                  <a:ea typeface="Cambria Math" panose="02040503050406030204" pitchFamily="18" charset="0"/>
                </a:endParaRPr>
              </a:p>
            </p:txBody>
          </p:sp>
        </mc:Choice>
        <mc:Fallback xmlns="">
          <p:sp>
            <p:nvSpPr>
              <p:cNvPr id="5" name="TextBox 4">
                <a:extLst>
                  <a:ext uri="{FF2B5EF4-FFF2-40B4-BE49-F238E27FC236}">
                    <a16:creationId xmlns:a16="http://schemas.microsoft.com/office/drawing/2014/main" id="{CC2FE8C6-7EEF-F347-924F-FB180FEE40D5}"/>
                  </a:ext>
                </a:extLst>
              </p:cNvPr>
              <p:cNvSpPr txBox="1">
                <a:spLocks noRot="1" noChangeAspect="1" noMove="1" noResize="1" noEditPoints="1" noAdjustHandles="1" noChangeArrowheads="1" noChangeShapeType="1" noTextEdit="1"/>
              </p:cNvSpPr>
              <p:nvPr/>
            </p:nvSpPr>
            <p:spPr>
              <a:xfrm>
                <a:off x="3962400" y="3464397"/>
                <a:ext cx="2883033" cy="886718"/>
              </a:xfrm>
              <a:prstGeom prst="rect">
                <a:avLst/>
              </a:prstGeom>
              <a:blipFill>
                <a:blip r:embed="rId4"/>
                <a:stretch>
                  <a:fillRect l="-4386" r="-1754" b="-9859"/>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7DED19B9-1996-7847-8D11-EC586AF707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1535" y="977535"/>
            <a:ext cx="2205225" cy="801900"/>
          </a:xfrm>
          <a:prstGeom prst="rect">
            <a:avLst/>
          </a:prstGeom>
        </p:spPr>
      </p:pic>
    </p:spTree>
    <p:extLst>
      <p:ext uri="{BB962C8B-B14F-4D97-AF65-F5344CB8AC3E}">
        <p14:creationId xmlns:p14="http://schemas.microsoft.com/office/powerpoint/2010/main" val="336864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10" grpId="0"/>
      <p:bldP spid="11"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98AFA-932C-9547-B581-5CEDD3131141}"/>
              </a:ext>
            </a:extLst>
          </p:cNvPr>
          <p:cNvSpPr>
            <a:spLocks noGrp="1"/>
          </p:cNvSpPr>
          <p:nvPr>
            <p:ph type="title"/>
          </p:nvPr>
        </p:nvSpPr>
        <p:spPr>
          <a:xfrm>
            <a:off x="822962" y="320572"/>
            <a:ext cx="8016240" cy="680397"/>
          </a:xfrm>
        </p:spPr>
        <p:txBody>
          <a:bodyPr>
            <a:normAutofit fontScale="90000"/>
          </a:bodyPr>
          <a:lstStyle/>
          <a:p>
            <a:r>
              <a:rPr lang="en-US" dirty="0"/>
              <a:t>How can I find that gradient for every weight in the network?</a:t>
            </a:r>
            <a:endParaRPr lang="en-US" b="0" dirty="0"/>
          </a:p>
        </p:txBody>
      </p:sp>
      <p:sp>
        <p:nvSpPr>
          <p:cNvPr id="3" name="Content Placeholder 2">
            <a:extLst>
              <a:ext uri="{FF2B5EF4-FFF2-40B4-BE49-F238E27FC236}">
                <a16:creationId xmlns:a16="http://schemas.microsoft.com/office/drawing/2014/main" id="{03827821-36EE-6D4D-B04E-A1DB46715B37}"/>
              </a:ext>
            </a:extLst>
          </p:cNvPr>
          <p:cNvSpPr>
            <a:spLocks noGrp="1"/>
          </p:cNvSpPr>
          <p:nvPr>
            <p:ph idx="1"/>
          </p:nvPr>
        </p:nvSpPr>
        <p:spPr>
          <a:xfrm>
            <a:off x="822962" y="1276351"/>
            <a:ext cx="8149589" cy="3568490"/>
          </a:xfrm>
        </p:spPr>
        <p:txBody>
          <a:bodyPr>
            <a:normAutofit/>
          </a:bodyPr>
          <a:lstStyle/>
          <a:p>
            <a:r>
              <a:rPr lang="en-US" dirty="0"/>
              <a:t>These derivatives on the prior slide only give the updates for one weight layer: the last one! </a:t>
            </a:r>
          </a:p>
          <a:p>
            <a:r>
              <a:rPr lang="en-US" dirty="0"/>
              <a:t>What about deeper networks?</a:t>
            </a:r>
          </a:p>
          <a:p>
            <a:pPr marL="428615" indent="-428615">
              <a:buFont typeface="Arial" panose="020B0604020202020204" pitchFamily="34" charset="0"/>
              <a:buChar char="•"/>
            </a:pPr>
            <a:r>
              <a:rPr lang="en-US" dirty="0"/>
              <a:t>Lots of layers, different activation functions?</a:t>
            </a:r>
          </a:p>
          <a:p>
            <a:r>
              <a:rPr lang="en-US" dirty="0"/>
              <a:t>Solution in the next lecture:</a:t>
            </a:r>
          </a:p>
          <a:p>
            <a:pPr marL="457200" indent="-457200">
              <a:buFont typeface="Arial" panose="020B0604020202020204" pitchFamily="34" charset="0"/>
              <a:buChar char="•"/>
            </a:pPr>
            <a:r>
              <a:rPr lang="en-US" dirty="0"/>
              <a:t>Even more use of the chain rule!! </a:t>
            </a:r>
          </a:p>
          <a:p>
            <a:pPr marL="428615" indent="-428615">
              <a:buFont typeface="Arial" panose="020B0604020202020204" pitchFamily="34" charset="0"/>
              <a:buChar char="•"/>
            </a:pPr>
            <a:r>
              <a:rPr lang="en-US" dirty="0"/>
              <a:t>Computation graphs and backward differentiation!</a:t>
            </a:r>
          </a:p>
        </p:txBody>
      </p:sp>
      <p:sp>
        <p:nvSpPr>
          <p:cNvPr id="4" name="Slide Number Placeholder 3">
            <a:extLst>
              <a:ext uri="{FF2B5EF4-FFF2-40B4-BE49-F238E27FC236}">
                <a16:creationId xmlns:a16="http://schemas.microsoft.com/office/drawing/2014/main" id="{15F41E48-B314-5141-93D7-199E1B7CB7AD}"/>
              </a:ext>
            </a:extLst>
          </p:cNvPr>
          <p:cNvSpPr>
            <a:spLocks noGrp="1"/>
          </p:cNvSpPr>
          <p:nvPr>
            <p:ph type="sldNum" sz="quarter" idx="12"/>
          </p:nvPr>
        </p:nvSpPr>
        <p:spPr/>
        <p:txBody>
          <a:bodyPr/>
          <a:lstStyle/>
          <a:p>
            <a:pPr>
              <a:defRPr/>
            </a:pPr>
            <a:fld id="{713DD8BE-556E-3440-9013-11CC5588178D}" type="slidenum">
              <a:rPr lang="en-US" smtClean="0"/>
              <a:pPr>
                <a:defRPr/>
              </a:pPr>
              <a:t>61</a:t>
            </a:fld>
            <a:endParaRPr lang="en-US"/>
          </a:p>
        </p:txBody>
      </p:sp>
    </p:spTree>
    <p:extLst>
      <p:ext uri="{BB962C8B-B14F-4D97-AF65-F5344CB8AC3E}">
        <p14:creationId xmlns:p14="http://schemas.microsoft.com/office/powerpoint/2010/main" val="32783871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fontScale="90000"/>
          </a:bodyPr>
          <a:lstStyle/>
          <a:p>
            <a:r>
              <a:rPr lang="en-US" sz="3000" dirty="0">
                <a:solidFill>
                  <a:schemeClr val="bg1"/>
                </a:solidFill>
                <a:ea typeface="Franklin Gothic Book" charset="0"/>
                <a:cs typeface="Franklin Gothic Book" charset="0"/>
              </a:rPr>
              <a:t>Simple Neural Networks and Neural Language Models</a:t>
            </a:r>
            <a:endParaRPr lang="en-US" sz="3000" dirty="0">
              <a:solidFill>
                <a:schemeClr val="bg1"/>
              </a:solidFill>
            </a:endParaRPr>
          </a:p>
        </p:txBody>
      </p:sp>
      <p:sp>
        <p:nvSpPr>
          <p:cNvPr id="3" name="Subtitle 2"/>
          <p:cNvSpPr>
            <a:spLocks noGrp="1"/>
          </p:cNvSpPr>
          <p:nvPr>
            <p:ph idx="1"/>
          </p:nvPr>
        </p:nvSpPr>
        <p:spPr/>
        <p:txBody>
          <a:bodyPr>
            <a:normAutofit/>
          </a:bodyPr>
          <a:lstStyle/>
          <a:p>
            <a:r>
              <a:rPr lang="en-US" sz="3000" dirty="0">
                <a:solidFill>
                  <a:schemeClr val="tx2"/>
                </a:solidFill>
              </a:rPr>
              <a:t>Computation Graphs and Backward Differentiation</a:t>
            </a:r>
          </a:p>
        </p:txBody>
      </p:sp>
    </p:spTree>
    <p:extLst>
      <p:ext uri="{BB962C8B-B14F-4D97-AF65-F5344CB8AC3E}">
        <p14:creationId xmlns:p14="http://schemas.microsoft.com/office/powerpoint/2010/main" val="220383206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365D-FD57-B04B-A227-5819706A3313}"/>
              </a:ext>
            </a:extLst>
          </p:cNvPr>
          <p:cNvSpPr>
            <a:spLocks noGrp="1"/>
          </p:cNvSpPr>
          <p:nvPr>
            <p:ph type="title"/>
          </p:nvPr>
        </p:nvSpPr>
        <p:spPr/>
        <p:txBody>
          <a:bodyPr/>
          <a:lstStyle/>
          <a:p>
            <a:r>
              <a:rPr lang="en-US" b="0" dirty="0"/>
              <a:t>Why Computation Graphs</a:t>
            </a:r>
          </a:p>
        </p:txBody>
      </p:sp>
      <p:sp>
        <p:nvSpPr>
          <p:cNvPr id="3" name="Content Placeholder 2">
            <a:extLst>
              <a:ext uri="{FF2B5EF4-FFF2-40B4-BE49-F238E27FC236}">
                <a16:creationId xmlns:a16="http://schemas.microsoft.com/office/drawing/2014/main" id="{B64C205A-B263-8443-9108-5289F8EE7042}"/>
              </a:ext>
            </a:extLst>
          </p:cNvPr>
          <p:cNvSpPr>
            <a:spLocks noGrp="1"/>
          </p:cNvSpPr>
          <p:nvPr>
            <p:ph idx="1"/>
          </p:nvPr>
        </p:nvSpPr>
        <p:spPr>
          <a:xfrm>
            <a:off x="822960" y="914400"/>
            <a:ext cx="7863840" cy="3638550"/>
          </a:xfrm>
        </p:spPr>
        <p:txBody>
          <a:bodyPr>
            <a:normAutofit/>
          </a:bodyPr>
          <a:lstStyle/>
          <a:p>
            <a:r>
              <a:rPr lang="en-US" dirty="0"/>
              <a:t>For training, we need the derivative of the loss with respect to each weight in every layer of the network </a:t>
            </a:r>
          </a:p>
          <a:p>
            <a:pPr marL="428615" indent="-428615">
              <a:buFont typeface="Arial" panose="020B0604020202020204" pitchFamily="34" charset="0"/>
              <a:buChar char="•"/>
            </a:pPr>
            <a:r>
              <a:rPr lang="en-US" sz="2600" dirty="0"/>
              <a:t>But the loss is computed only at the very end of the network! </a:t>
            </a:r>
          </a:p>
          <a:p>
            <a:r>
              <a:rPr lang="en-US" dirty="0"/>
              <a:t>Solution: </a:t>
            </a:r>
            <a:r>
              <a:rPr lang="en-US" b="1" dirty="0"/>
              <a:t>error backpropagation </a:t>
            </a:r>
            <a:r>
              <a:rPr lang="en-US" sz="1600" dirty="0"/>
              <a:t>(</a:t>
            </a:r>
            <a:r>
              <a:rPr lang="en-US" sz="1600" dirty="0" err="1"/>
              <a:t>Rumelhart</a:t>
            </a:r>
            <a:r>
              <a:rPr lang="en-US" sz="1600" dirty="0"/>
              <a:t>, Hinton, Williams, 1986) </a:t>
            </a:r>
          </a:p>
          <a:p>
            <a:pPr marL="428615" indent="-428615">
              <a:buFont typeface="Arial" panose="020B0604020202020204" pitchFamily="34" charset="0"/>
              <a:buChar char="•"/>
            </a:pPr>
            <a:r>
              <a:rPr lang="en-US" sz="2600" b="1" dirty="0"/>
              <a:t>Backprop</a:t>
            </a:r>
            <a:r>
              <a:rPr lang="en-US" sz="2600" dirty="0"/>
              <a:t> is a special case of </a:t>
            </a:r>
            <a:r>
              <a:rPr lang="en-US" sz="2600" b="1" dirty="0"/>
              <a:t>backward differentiation</a:t>
            </a:r>
            <a:endParaRPr lang="en-US" sz="2600" dirty="0"/>
          </a:p>
          <a:p>
            <a:pPr marL="428615" indent="-428615">
              <a:buFont typeface="Arial" panose="020B0604020202020204" pitchFamily="34" charset="0"/>
              <a:buChar char="•"/>
            </a:pPr>
            <a:r>
              <a:rPr lang="en-US" sz="2600" dirty="0"/>
              <a:t>Which relies on </a:t>
            </a:r>
            <a:r>
              <a:rPr lang="en-US" sz="2600" b="1" dirty="0"/>
              <a:t>computation </a:t>
            </a:r>
            <a:r>
              <a:rPr lang="en-US" sz="2600" b="1" dirty="0" smtClean="0"/>
              <a:t>graphs</a:t>
            </a:r>
            <a:r>
              <a:rPr lang="en-US" sz="2600" dirty="0" smtClean="0"/>
              <a:t> </a:t>
            </a:r>
            <a:endParaRPr lang="en-US" sz="2600" dirty="0"/>
          </a:p>
        </p:txBody>
      </p:sp>
      <p:sp>
        <p:nvSpPr>
          <p:cNvPr id="4" name="Slide Number Placeholder 3">
            <a:extLst>
              <a:ext uri="{FF2B5EF4-FFF2-40B4-BE49-F238E27FC236}">
                <a16:creationId xmlns:a16="http://schemas.microsoft.com/office/drawing/2014/main" id="{30EB4FBA-6081-C647-8203-EA0F9BBA6524}"/>
              </a:ext>
            </a:extLst>
          </p:cNvPr>
          <p:cNvSpPr>
            <a:spLocks noGrp="1"/>
          </p:cNvSpPr>
          <p:nvPr>
            <p:ph type="sldNum" sz="quarter" idx="12"/>
          </p:nvPr>
        </p:nvSpPr>
        <p:spPr/>
        <p:txBody>
          <a:bodyPr/>
          <a:lstStyle/>
          <a:p>
            <a:pPr>
              <a:defRPr/>
            </a:pPr>
            <a:fld id="{713DD8BE-556E-3440-9013-11CC5588178D}" type="slidenum">
              <a:rPr lang="en-US" smtClean="0"/>
              <a:pPr>
                <a:defRPr/>
              </a:pPr>
              <a:t>63</a:t>
            </a:fld>
            <a:endParaRPr lang="en-US"/>
          </a:p>
        </p:txBody>
      </p:sp>
    </p:spTree>
    <p:extLst>
      <p:ext uri="{BB962C8B-B14F-4D97-AF65-F5344CB8AC3E}">
        <p14:creationId xmlns:p14="http://schemas.microsoft.com/office/powerpoint/2010/main" val="39517938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365D-FD57-B04B-A227-5819706A3313}"/>
              </a:ext>
            </a:extLst>
          </p:cNvPr>
          <p:cNvSpPr>
            <a:spLocks noGrp="1"/>
          </p:cNvSpPr>
          <p:nvPr>
            <p:ph type="title"/>
          </p:nvPr>
        </p:nvSpPr>
        <p:spPr/>
        <p:txBody>
          <a:bodyPr/>
          <a:lstStyle/>
          <a:p>
            <a:r>
              <a:rPr lang="en-US" b="0" dirty="0"/>
              <a:t>Computation Graphs</a:t>
            </a:r>
          </a:p>
        </p:txBody>
      </p:sp>
      <p:sp>
        <p:nvSpPr>
          <p:cNvPr id="3" name="Content Placeholder 2">
            <a:extLst>
              <a:ext uri="{FF2B5EF4-FFF2-40B4-BE49-F238E27FC236}">
                <a16:creationId xmlns:a16="http://schemas.microsoft.com/office/drawing/2014/main" id="{B64C205A-B263-8443-9108-5289F8EE7042}"/>
              </a:ext>
            </a:extLst>
          </p:cNvPr>
          <p:cNvSpPr>
            <a:spLocks noGrp="1"/>
          </p:cNvSpPr>
          <p:nvPr>
            <p:ph idx="1"/>
          </p:nvPr>
        </p:nvSpPr>
        <p:spPr>
          <a:xfrm>
            <a:off x="971550" y="1657350"/>
            <a:ext cx="7315200" cy="3200400"/>
          </a:xfrm>
        </p:spPr>
        <p:txBody>
          <a:bodyPr>
            <a:normAutofit/>
          </a:bodyPr>
          <a:lstStyle/>
          <a:p>
            <a:pPr marL="0" indent="-257162"/>
            <a:r>
              <a:rPr lang="en-US" sz="3000" dirty="0"/>
              <a:t>A computation graph represents the process of computing a mathematical expression</a:t>
            </a:r>
          </a:p>
          <a:p>
            <a:pPr marL="150806" lvl="1"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0EB4FBA-6081-C647-8203-EA0F9BBA6524}"/>
              </a:ext>
            </a:extLst>
          </p:cNvPr>
          <p:cNvSpPr>
            <a:spLocks noGrp="1"/>
          </p:cNvSpPr>
          <p:nvPr>
            <p:ph type="sldNum" sz="quarter" idx="12"/>
          </p:nvPr>
        </p:nvSpPr>
        <p:spPr/>
        <p:txBody>
          <a:bodyPr/>
          <a:lstStyle/>
          <a:p>
            <a:pPr>
              <a:defRPr/>
            </a:pPr>
            <a:fld id="{713DD8BE-556E-3440-9013-11CC5588178D}" type="slidenum">
              <a:rPr lang="en-US" smtClean="0"/>
              <a:pPr>
                <a:defRPr/>
              </a:pPr>
              <a:t>64</a:t>
            </a:fld>
            <a:endParaRPr lang="en-US"/>
          </a:p>
        </p:txBody>
      </p:sp>
    </p:spTree>
    <p:extLst>
      <p:ext uri="{BB962C8B-B14F-4D97-AF65-F5344CB8AC3E}">
        <p14:creationId xmlns:p14="http://schemas.microsoft.com/office/powerpoint/2010/main" val="18752409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C162D-D33B-2748-9ABF-595BAF9BA5D3}"/>
              </a:ext>
            </a:extLst>
          </p:cNvPr>
          <p:cNvSpPr>
            <a:spLocks noGrp="1"/>
          </p:cNvSpPr>
          <p:nvPr>
            <p:ph type="title"/>
          </p:nvPr>
        </p:nvSpPr>
        <p:spPr/>
        <p:txBody>
          <a:bodyPr/>
          <a:lstStyle/>
          <a:p>
            <a:r>
              <a:rPr lang="en-US" b="0" dirty="0"/>
              <a:t>Example: </a:t>
            </a:r>
          </a:p>
        </p:txBody>
      </p:sp>
      <p:pic>
        <p:nvPicPr>
          <p:cNvPr id="5" name="Content Placeholder 4">
            <a:extLst>
              <a:ext uri="{FF2B5EF4-FFF2-40B4-BE49-F238E27FC236}">
                <a16:creationId xmlns:a16="http://schemas.microsoft.com/office/drawing/2014/main" id="{31602D0E-D64D-344E-9935-BA8782BB132B}"/>
              </a:ext>
            </a:extLst>
          </p:cNvPr>
          <p:cNvPicPr>
            <a:picLocks noGrp="1" noChangeAspect="1"/>
          </p:cNvPicPr>
          <p:nvPr>
            <p:ph idx="1"/>
          </p:nvPr>
        </p:nvPicPr>
        <p:blipFill>
          <a:blip r:embed="rId3"/>
          <a:stretch>
            <a:fillRect/>
          </a:stretch>
        </p:blipFill>
        <p:spPr>
          <a:xfrm>
            <a:off x="2800350" y="301459"/>
            <a:ext cx="3338286" cy="438150"/>
          </a:xfrm>
          <a:prstGeom prst="rect">
            <a:avLst/>
          </a:prstGeom>
        </p:spPr>
      </p:pic>
      <p:sp>
        <p:nvSpPr>
          <p:cNvPr id="4" name="Slide Number Placeholder 3">
            <a:extLst>
              <a:ext uri="{FF2B5EF4-FFF2-40B4-BE49-F238E27FC236}">
                <a16:creationId xmlns:a16="http://schemas.microsoft.com/office/drawing/2014/main" id="{2757E97C-644F-184D-83A6-E4B47D1C3DDB}"/>
              </a:ext>
            </a:extLst>
          </p:cNvPr>
          <p:cNvSpPr>
            <a:spLocks noGrp="1"/>
          </p:cNvSpPr>
          <p:nvPr>
            <p:ph type="sldNum" sz="quarter" idx="12"/>
          </p:nvPr>
        </p:nvSpPr>
        <p:spPr/>
        <p:txBody>
          <a:bodyPr/>
          <a:lstStyle/>
          <a:p>
            <a:pPr>
              <a:defRPr/>
            </a:pPr>
            <a:fld id="{713DD8BE-556E-3440-9013-11CC5588178D}" type="slidenum">
              <a:rPr lang="en-US" smtClean="0"/>
              <a:pPr>
                <a:defRPr/>
              </a:pPr>
              <a:t>65</a:t>
            </a:fld>
            <a:endParaRPr lang="en-US"/>
          </a:p>
        </p:txBody>
      </p:sp>
      <p:pic>
        <p:nvPicPr>
          <p:cNvPr id="6" name="Picture 5">
            <a:extLst>
              <a:ext uri="{FF2B5EF4-FFF2-40B4-BE49-F238E27FC236}">
                <a16:creationId xmlns:a16="http://schemas.microsoft.com/office/drawing/2014/main" id="{3FF0D830-27D5-E64A-AB98-DE1307220DDC}"/>
              </a:ext>
            </a:extLst>
          </p:cNvPr>
          <p:cNvPicPr>
            <a:picLocks noChangeAspect="1"/>
          </p:cNvPicPr>
          <p:nvPr/>
        </p:nvPicPr>
        <p:blipFill>
          <a:blip r:embed="rId4"/>
          <a:stretch>
            <a:fillRect/>
          </a:stretch>
        </p:blipFill>
        <p:spPr>
          <a:xfrm>
            <a:off x="4572000" y="800101"/>
            <a:ext cx="1943100" cy="1390185"/>
          </a:xfrm>
          <a:prstGeom prst="rect">
            <a:avLst/>
          </a:prstGeom>
        </p:spPr>
      </p:pic>
      <p:pic>
        <p:nvPicPr>
          <p:cNvPr id="7" name="Picture 6">
            <a:extLst>
              <a:ext uri="{FF2B5EF4-FFF2-40B4-BE49-F238E27FC236}">
                <a16:creationId xmlns:a16="http://schemas.microsoft.com/office/drawing/2014/main" id="{AAE0B03C-B543-BA4D-AB0C-755F5DE3FD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14451" y="2682046"/>
            <a:ext cx="6389711" cy="2341753"/>
          </a:xfrm>
          <a:prstGeom prst="rect">
            <a:avLst/>
          </a:prstGeom>
        </p:spPr>
      </p:pic>
      <p:sp>
        <p:nvSpPr>
          <p:cNvPr id="3" name="TextBox 2">
            <a:extLst>
              <a:ext uri="{FF2B5EF4-FFF2-40B4-BE49-F238E27FC236}">
                <a16:creationId xmlns:a16="http://schemas.microsoft.com/office/drawing/2014/main" id="{6F69FC12-351C-8543-A777-93AE5FE5DFE5}"/>
              </a:ext>
            </a:extLst>
          </p:cNvPr>
          <p:cNvSpPr txBox="1"/>
          <p:nvPr/>
        </p:nvSpPr>
        <p:spPr>
          <a:xfrm>
            <a:off x="1959972" y="1215361"/>
            <a:ext cx="2021451" cy="461665"/>
          </a:xfrm>
          <a:prstGeom prst="rect">
            <a:avLst/>
          </a:prstGeom>
          <a:noFill/>
        </p:spPr>
        <p:txBody>
          <a:bodyPr wrap="none" rtlCol="0">
            <a:spAutoFit/>
          </a:bodyPr>
          <a:lstStyle/>
          <a:p>
            <a:r>
              <a:rPr lang="en-US" sz="2400" dirty="0"/>
              <a:t>Computations:</a:t>
            </a:r>
          </a:p>
        </p:txBody>
      </p:sp>
    </p:spTree>
    <p:extLst>
      <p:ext uri="{BB962C8B-B14F-4D97-AF65-F5344CB8AC3E}">
        <p14:creationId xmlns:p14="http://schemas.microsoft.com/office/powerpoint/2010/main" val="164862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C162D-D33B-2748-9ABF-595BAF9BA5D3}"/>
              </a:ext>
            </a:extLst>
          </p:cNvPr>
          <p:cNvSpPr>
            <a:spLocks noGrp="1"/>
          </p:cNvSpPr>
          <p:nvPr>
            <p:ph type="title"/>
          </p:nvPr>
        </p:nvSpPr>
        <p:spPr/>
        <p:txBody>
          <a:bodyPr/>
          <a:lstStyle/>
          <a:p>
            <a:r>
              <a:rPr lang="en-US" b="0" dirty="0"/>
              <a:t>Example: </a:t>
            </a:r>
          </a:p>
        </p:txBody>
      </p:sp>
      <p:pic>
        <p:nvPicPr>
          <p:cNvPr id="5" name="Content Placeholder 4">
            <a:extLst>
              <a:ext uri="{FF2B5EF4-FFF2-40B4-BE49-F238E27FC236}">
                <a16:creationId xmlns:a16="http://schemas.microsoft.com/office/drawing/2014/main" id="{31602D0E-D64D-344E-9935-BA8782BB132B}"/>
              </a:ext>
            </a:extLst>
          </p:cNvPr>
          <p:cNvPicPr>
            <a:picLocks noGrp="1" noChangeAspect="1"/>
          </p:cNvPicPr>
          <p:nvPr>
            <p:ph idx="1"/>
          </p:nvPr>
        </p:nvPicPr>
        <p:blipFill>
          <a:blip r:embed="rId3"/>
          <a:stretch>
            <a:fillRect/>
          </a:stretch>
        </p:blipFill>
        <p:spPr>
          <a:xfrm>
            <a:off x="2800350" y="301459"/>
            <a:ext cx="3338286" cy="438150"/>
          </a:xfrm>
          <a:prstGeom prst="rect">
            <a:avLst/>
          </a:prstGeom>
        </p:spPr>
      </p:pic>
      <p:sp>
        <p:nvSpPr>
          <p:cNvPr id="4" name="Slide Number Placeholder 3">
            <a:extLst>
              <a:ext uri="{FF2B5EF4-FFF2-40B4-BE49-F238E27FC236}">
                <a16:creationId xmlns:a16="http://schemas.microsoft.com/office/drawing/2014/main" id="{2757E97C-644F-184D-83A6-E4B47D1C3DDB}"/>
              </a:ext>
            </a:extLst>
          </p:cNvPr>
          <p:cNvSpPr>
            <a:spLocks noGrp="1"/>
          </p:cNvSpPr>
          <p:nvPr>
            <p:ph type="sldNum" sz="quarter" idx="12"/>
          </p:nvPr>
        </p:nvSpPr>
        <p:spPr/>
        <p:txBody>
          <a:bodyPr/>
          <a:lstStyle/>
          <a:p>
            <a:pPr>
              <a:defRPr/>
            </a:pPr>
            <a:fld id="{713DD8BE-556E-3440-9013-11CC5588178D}" type="slidenum">
              <a:rPr lang="en-US" smtClean="0"/>
              <a:pPr>
                <a:defRPr/>
              </a:pPr>
              <a:t>66</a:t>
            </a:fld>
            <a:endParaRPr lang="en-US"/>
          </a:p>
        </p:txBody>
      </p:sp>
      <p:pic>
        <p:nvPicPr>
          <p:cNvPr id="6" name="Picture 5">
            <a:extLst>
              <a:ext uri="{FF2B5EF4-FFF2-40B4-BE49-F238E27FC236}">
                <a16:creationId xmlns:a16="http://schemas.microsoft.com/office/drawing/2014/main" id="{3FF0D830-27D5-E64A-AB98-DE1307220DDC}"/>
              </a:ext>
            </a:extLst>
          </p:cNvPr>
          <p:cNvPicPr>
            <a:picLocks noChangeAspect="1"/>
          </p:cNvPicPr>
          <p:nvPr/>
        </p:nvPicPr>
        <p:blipFill>
          <a:blip r:embed="rId4"/>
          <a:stretch>
            <a:fillRect/>
          </a:stretch>
        </p:blipFill>
        <p:spPr>
          <a:xfrm>
            <a:off x="4572000" y="800099"/>
            <a:ext cx="1943100" cy="1390185"/>
          </a:xfrm>
          <a:prstGeom prst="rect">
            <a:avLst/>
          </a:prstGeom>
        </p:spPr>
      </p:pic>
      <p:pic>
        <p:nvPicPr>
          <p:cNvPr id="7" name="Picture 6">
            <a:extLst>
              <a:ext uri="{FF2B5EF4-FFF2-40B4-BE49-F238E27FC236}">
                <a16:creationId xmlns:a16="http://schemas.microsoft.com/office/drawing/2014/main" id="{AAE0B03C-B543-BA4D-AB0C-755F5DE3FD2C}"/>
              </a:ext>
            </a:extLst>
          </p:cNvPr>
          <p:cNvPicPr>
            <a:picLocks noChangeAspect="1"/>
          </p:cNvPicPr>
          <p:nvPr/>
        </p:nvPicPr>
        <p:blipFill>
          <a:blip r:embed="rId5"/>
          <a:stretch>
            <a:fillRect/>
          </a:stretch>
        </p:blipFill>
        <p:spPr>
          <a:xfrm>
            <a:off x="1074761" y="2286935"/>
            <a:ext cx="6629400" cy="2859125"/>
          </a:xfrm>
          <a:prstGeom prst="rect">
            <a:avLst/>
          </a:prstGeom>
        </p:spPr>
      </p:pic>
      <p:sp>
        <p:nvSpPr>
          <p:cNvPr id="3" name="TextBox 2">
            <a:extLst>
              <a:ext uri="{FF2B5EF4-FFF2-40B4-BE49-F238E27FC236}">
                <a16:creationId xmlns:a16="http://schemas.microsoft.com/office/drawing/2014/main" id="{6F69FC12-351C-8543-A777-93AE5FE5DFE5}"/>
              </a:ext>
            </a:extLst>
          </p:cNvPr>
          <p:cNvSpPr txBox="1"/>
          <p:nvPr/>
        </p:nvSpPr>
        <p:spPr>
          <a:xfrm>
            <a:off x="1943101" y="1218770"/>
            <a:ext cx="2021451" cy="461665"/>
          </a:xfrm>
          <a:prstGeom prst="rect">
            <a:avLst/>
          </a:prstGeom>
          <a:noFill/>
        </p:spPr>
        <p:txBody>
          <a:bodyPr wrap="none" rtlCol="0">
            <a:spAutoFit/>
          </a:bodyPr>
          <a:lstStyle/>
          <a:p>
            <a:r>
              <a:rPr lang="en-US" sz="2400" dirty="0"/>
              <a:t>Computations:</a:t>
            </a:r>
          </a:p>
        </p:txBody>
      </p:sp>
    </p:spTree>
    <p:extLst>
      <p:ext uri="{BB962C8B-B14F-4D97-AF65-F5344CB8AC3E}">
        <p14:creationId xmlns:p14="http://schemas.microsoft.com/office/powerpoint/2010/main" val="4115595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38C7F-8B10-8245-B619-F63507D9EE45}"/>
              </a:ext>
            </a:extLst>
          </p:cNvPr>
          <p:cNvSpPr>
            <a:spLocks noGrp="1"/>
          </p:cNvSpPr>
          <p:nvPr>
            <p:ph type="title"/>
          </p:nvPr>
        </p:nvSpPr>
        <p:spPr/>
        <p:txBody>
          <a:bodyPr>
            <a:noAutofit/>
          </a:bodyPr>
          <a:lstStyle/>
          <a:p>
            <a:r>
              <a:rPr lang="en-US" sz="3000" dirty="0"/>
              <a:t>Backwards differentiation in computation graphs</a:t>
            </a:r>
          </a:p>
        </p:txBody>
      </p:sp>
      <p:sp>
        <p:nvSpPr>
          <p:cNvPr id="3" name="Content Placeholder 2">
            <a:extLst>
              <a:ext uri="{FF2B5EF4-FFF2-40B4-BE49-F238E27FC236}">
                <a16:creationId xmlns:a16="http://schemas.microsoft.com/office/drawing/2014/main" id="{F792DEAA-9156-C94D-9572-D166001EA336}"/>
              </a:ext>
            </a:extLst>
          </p:cNvPr>
          <p:cNvSpPr>
            <a:spLocks noGrp="1"/>
          </p:cNvSpPr>
          <p:nvPr>
            <p:ph idx="1"/>
          </p:nvPr>
        </p:nvSpPr>
        <p:spPr/>
        <p:txBody>
          <a:bodyPr/>
          <a:lstStyle/>
          <a:p>
            <a:r>
              <a:rPr lang="en-US" sz="3000" dirty="0">
                <a:solidFill>
                  <a:schemeClr val="tx1"/>
                </a:solidFill>
              </a:rPr>
              <a:t>The importance of the computation graph comes from the backward pass</a:t>
            </a:r>
          </a:p>
          <a:p>
            <a:r>
              <a:rPr lang="en-US" sz="3000" dirty="0">
                <a:solidFill>
                  <a:schemeClr val="tx1"/>
                </a:solidFill>
              </a:rPr>
              <a:t>This is used to compute the derivatives that we’ll need for the weight </a:t>
            </a:r>
            <a:r>
              <a:rPr lang="en-US" sz="3000" dirty="0" smtClean="0">
                <a:solidFill>
                  <a:schemeClr val="tx1"/>
                </a:solidFill>
              </a:rPr>
              <a:t>update </a:t>
            </a:r>
            <a:endParaRPr lang="en-US" dirty="0"/>
          </a:p>
        </p:txBody>
      </p:sp>
    </p:spTree>
    <p:extLst>
      <p:ext uri="{BB962C8B-B14F-4D97-AF65-F5344CB8AC3E}">
        <p14:creationId xmlns:p14="http://schemas.microsoft.com/office/powerpoint/2010/main" val="37430240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C162D-D33B-2748-9ABF-595BAF9BA5D3}"/>
              </a:ext>
            </a:extLst>
          </p:cNvPr>
          <p:cNvSpPr>
            <a:spLocks noGrp="1"/>
          </p:cNvSpPr>
          <p:nvPr>
            <p:ph type="title"/>
          </p:nvPr>
        </p:nvSpPr>
        <p:spPr/>
        <p:txBody>
          <a:bodyPr/>
          <a:lstStyle/>
          <a:p>
            <a:r>
              <a:rPr lang="en-US" b="0" dirty="0"/>
              <a:t>Example</a:t>
            </a:r>
          </a:p>
        </p:txBody>
      </p:sp>
      <p:pic>
        <p:nvPicPr>
          <p:cNvPr id="5" name="Content Placeholder 4">
            <a:extLst>
              <a:ext uri="{FF2B5EF4-FFF2-40B4-BE49-F238E27FC236}">
                <a16:creationId xmlns:a16="http://schemas.microsoft.com/office/drawing/2014/main" id="{31602D0E-D64D-344E-9935-BA8782BB132B}"/>
              </a:ext>
            </a:extLst>
          </p:cNvPr>
          <p:cNvPicPr>
            <a:picLocks noGrp="1" noChangeAspect="1"/>
          </p:cNvPicPr>
          <p:nvPr>
            <p:ph idx="1"/>
          </p:nvPr>
        </p:nvPicPr>
        <p:blipFill>
          <a:blip r:embed="rId3"/>
          <a:stretch>
            <a:fillRect/>
          </a:stretch>
        </p:blipFill>
        <p:spPr>
          <a:xfrm>
            <a:off x="2686050" y="340763"/>
            <a:ext cx="3338286" cy="438150"/>
          </a:xfrm>
          <a:prstGeom prst="rect">
            <a:avLst/>
          </a:prstGeom>
        </p:spPr>
      </p:pic>
      <p:sp>
        <p:nvSpPr>
          <p:cNvPr id="4" name="Slide Number Placeholder 3">
            <a:extLst>
              <a:ext uri="{FF2B5EF4-FFF2-40B4-BE49-F238E27FC236}">
                <a16:creationId xmlns:a16="http://schemas.microsoft.com/office/drawing/2014/main" id="{2757E97C-644F-184D-83A6-E4B47D1C3DDB}"/>
              </a:ext>
            </a:extLst>
          </p:cNvPr>
          <p:cNvSpPr>
            <a:spLocks noGrp="1"/>
          </p:cNvSpPr>
          <p:nvPr>
            <p:ph type="sldNum" sz="quarter" idx="12"/>
          </p:nvPr>
        </p:nvSpPr>
        <p:spPr/>
        <p:txBody>
          <a:bodyPr/>
          <a:lstStyle/>
          <a:p>
            <a:pPr>
              <a:defRPr/>
            </a:pPr>
            <a:fld id="{713DD8BE-556E-3440-9013-11CC5588178D}" type="slidenum">
              <a:rPr lang="en-US" smtClean="0"/>
              <a:pPr>
                <a:defRPr/>
              </a:pPr>
              <a:t>68</a:t>
            </a:fld>
            <a:endParaRPr lang="en-US"/>
          </a:p>
        </p:txBody>
      </p:sp>
      <p:pic>
        <p:nvPicPr>
          <p:cNvPr id="6" name="Picture 5">
            <a:extLst>
              <a:ext uri="{FF2B5EF4-FFF2-40B4-BE49-F238E27FC236}">
                <a16:creationId xmlns:a16="http://schemas.microsoft.com/office/drawing/2014/main" id="{3FF0D830-27D5-E64A-AB98-DE1307220DDC}"/>
              </a:ext>
            </a:extLst>
          </p:cNvPr>
          <p:cNvPicPr>
            <a:picLocks noChangeAspect="1"/>
          </p:cNvPicPr>
          <p:nvPr/>
        </p:nvPicPr>
        <p:blipFill>
          <a:blip r:embed="rId4"/>
          <a:stretch>
            <a:fillRect/>
          </a:stretch>
        </p:blipFill>
        <p:spPr>
          <a:xfrm>
            <a:off x="3572069" y="999976"/>
            <a:ext cx="2305050" cy="1649141"/>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FEEFF11-1C7F-9C4F-985D-339A4013EA1E}"/>
                  </a:ext>
                </a:extLst>
              </p:cNvPr>
              <p:cNvSpPr/>
              <p:nvPr/>
            </p:nvSpPr>
            <p:spPr>
              <a:xfrm>
                <a:off x="1066800" y="3861518"/>
                <a:ext cx="7594082" cy="1004699"/>
              </a:xfrm>
              <a:prstGeom prst="rect">
                <a:avLst/>
              </a:prstGeom>
            </p:spPr>
            <p:txBody>
              <a:bodyPr wrap="square">
                <a:spAutoFit/>
              </a:bodyPr>
              <a:lstStyle/>
              <a:p>
                <a:r>
                  <a:rPr lang="en-US" sz="2400" dirty="0">
                    <a:latin typeface="NimbusRomNo9L"/>
                  </a:rPr>
                  <a:t>The derivative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𝐿</m:t>
                        </m:r>
                      </m:num>
                      <m:den>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𝑎</m:t>
                        </m:r>
                      </m:den>
                    </m:f>
                  </m:oMath>
                </a14:m>
                <a:r>
                  <a:rPr lang="en-US" sz="2400" dirty="0">
                    <a:latin typeface="NimbusRomNo9L"/>
                  </a:rPr>
                  <a:t>, tells us how much a small change in </a:t>
                </a:r>
                <a:r>
                  <a:rPr lang="en-US" sz="2400" i="1" dirty="0">
                    <a:latin typeface="NimbusRomNo9L"/>
                  </a:rPr>
                  <a:t>a </a:t>
                </a:r>
                <a:r>
                  <a:rPr lang="en-US" sz="2400" dirty="0">
                    <a:latin typeface="NimbusRomNo9L"/>
                  </a:rPr>
                  <a:t>affects </a:t>
                </a:r>
                <a:r>
                  <a:rPr lang="en-US" sz="2400" i="1" dirty="0">
                    <a:latin typeface="NimbusRomNo9L"/>
                  </a:rPr>
                  <a:t>L</a:t>
                </a:r>
                <a:r>
                  <a:rPr lang="en-US" sz="2400" dirty="0">
                    <a:latin typeface="NimbusRomNo9L"/>
                  </a:rPr>
                  <a:t>. </a:t>
                </a:r>
              </a:p>
            </p:txBody>
          </p:sp>
        </mc:Choice>
        <mc:Fallback xmlns="">
          <p:sp>
            <p:nvSpPr>
              <p:cNvPr id="3" name="Rectangle 2">
                <a:extLst>
                  <a:ext uri="{FF2B5EF4-FFF2-40B4-BE49-F238E27FC236}">
                    <a16:creationId xmlns:a16="http://schemas.microsoft.com/office/drawing/2014/main" id="{FFEEFF11-1C7F-9C4F-985D-339A4013EA1E}"/>
                  </a:ext>
                </a:extLst>
              </p:cNvPr>
              <p:cNvSpPr>
                <a:spLocks noRot="1" noChangeAspect="1" noMove="1" noResize="1" noEditPoints="1" noAdjustHandles="1" noChangeArrowheads="1" noChangeShapeType="1" noTextEdit="1"/>
              </p:cNvSpPr>
              <p:nvPr/>
            </p:nvSpPr>
            <p:spPr>
              <a:xfrm>
                <a:off x="1066800" y="3861518"/>
                <a:ext cx="7594082" cy="1004699"/>
              </a:xfrm>
              <a:prstGeom prst="rect">
                <a:avLst/>
              </a:prstGeom>
              <a:blipFill>
                <a:blip r:embed="rId5"/>
                <a:stretch>
                  <a:fillRect l="-1336" b="-12346"/>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1295DE25-058A-414A-ADA2-C85EB7DB45BF}"/>
              </a:ext>
            </a:extLst>
          </p:cNvPr>
          <p:cNvSpPr txBox="1"/>
          <p:nvPr/>
        </p:nvSpPr>
        <p:spPr>
          <a:xfrm>
            <a:off x="1066800" y="2965550"/>
            <a:ext cx="5486400" cy="461665"/>
          </a:xfrm>
          <a:prstGeom prst="rect">
            <a:avLst/>
          </a:prstGeom>
          <a:noFill/>
        </p:spPr>
        <p:txBody>
          <a:bodyPr wrap="square" rtlCol="0">
            <a:spAutoFit/>
          </a:bodyPr>
          <a:lstStyle/>
          <a:p>
            <a:r>
              <a:rPr lang="en-US" sz="2400" dirty="0"/>
              <a:t>We want:</a:t>
            </a:r>
            <a:endParaRPr lang="en-US" sz="2400" i="1" dirty="0"/>
          </a:p>
        </p:txBody>
      </p:sp>
      <p:pic>
        <p:nvPicPr>
          <p:cNvPr id="8" name="Picture 7">
            <a:extLst>
              <a:ext uri="{FF2B5EF4-FFF2-40B4-BE49-F238E27FC236}">
                <a16:creationId xmlns:a16="http://schemas.microsoft.com/office/drawing/2014/main" id="{411899CE-1813-4841-B352-ACCB117042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2883838"/>
            <a:ext cx="2583708" cy="625091"/>
          </a:xfrm>
          <a:prstGeom prst="rect">
            <a:avLst/>
          </a:prstGeom>
        </p:spPr>
      </p:pic>
    </p:spTree>
    <p:extLst>
      <p:ext uri="{BB962C8B-B14F-4D97-AF65-F5344CB8AC3E}">
        <p14:creationId xmlns:p14="http://schemas.microsoft.com/office/powerpoint/2010/main" val="30480178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9D192-870B-5346-A151-73315707964B}"/>
              </a:ext>
            </a:extLst>
          </p:cNvPr>
          <p:cNvSpPr>
            <a:spLocks noGrp="1"/>
          </p:cNvSpPr>
          <p:nvPr>
            <p:ph type="title"/>
          </p:nvPr>
        </p:nvSpPr>
        <p:spPr/>
        <p:txBody>
          <a:bodyPr/>
          <a:lstStyle/>
          <a:p>
            <a:r>
              <a:rPr lang="en-US" dirty="0"/>
              <a:t>The chain rule</a:t>
            </a:r>
          </a:p>
        </p:txBody>
      </p:sp>
      <p:sp>
        <p:nvSpPr>
          <p:cNvPr id="3" name="Content Placeholder 2">
            <a:extLst>
              <a:ext uri="{FF2B5EF4-FFF2-40B4-BE49-F238E27FC236}">
                <a16:creationId xmlns:a16="http://schemas.microsoft.com/office/drawing/2014/main" id="{AF69DF21-C9F9-B440-8289-5B12DDA9C78A}"/>
              </a:ext>
            </a:extLst>
          </p:cNvPr>
          <p:cNvSpPr>
            <a:spLocks noGrp="1"/>
          </p:cNvSpPr>
          <p:nvPr>
            <p:ph idx="1"/>
          </p:nvPr>
        </p:nvSpPr>
        <p:spPr>
          <a:xfrm>
            <a:off x="822962" y="1200150"/>
            <a:ext cx="7863839" cy="3429000"/>
          </a:xfrm>
        </p:spPr>
        <p:txBody>
          <a:bodyPr>
            <a:normAutofit lnSpcReduction="10000"/>
          </a:bodyPr>
          <a:lstStyle/>
          <a:p>
            <a:r>
              <a:rPr lang="en-US" dirty="0"/>
              <a:t>Computing the derivative of a composite function:</a:t>
            </a:r>
          </a:p>
          <a:p>
            <a:endParaRPr lang="en-US" dirty="0"/>
          </a:p>
          <a:p>
            <a:r>
              <a:rPr lang="en-US" i="1" dirty="0">
                <a:latin typeface="Times New Roman" panose="02020603050405020304" pitchFamily="18" charset="0"/>
                <a:cs typeface="Times New Roman" panose="02020603050405020304" pitchFamily="18" charset="0"/>
              </a:rPr>
              <a:t>f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u</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f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u(v(w(x)</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p>
          <a:p>
            <a:endParaRPr lang="en-US" dirty="0"/>
          </a:p>
          <a:p>
            <a:endParaRPr lang="en-US" dirty="0"/>
          </a:p>
        </p:txBody>
      </p:sp>
      <p:pic>
        <p:nvPicPr>
          <p:cNvPr id="5" name="Picture 4">
            <a:extLst>
              <a:ext uri="{FF2B5EF4-FFF2-40B4-BE49-F238E27FC236}">
                <a16:creationId xmlns:a16="http://schemas.microsoft.com/office/drawing/2014/main" id="{40351CE7-B4DD-4A46-865C-04AA9B89A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1620" y="2056073"/>
            <a:ext cx="2205225" cy="801900"/>
          </a:xfrm>
          <a:prstGeom prst="rect">
            <a:avLst/>
          </a:prstGeom>
        </p:spPr>
      </p:pic>
      <p:pic>
        <p:nvPicPr>
          <p:cNvPr id="7" name="Picture 6">
            <a:extLst>
              <a:ext uri="{FF2B5EF4-FFF2-40B4-BE49-F238E27FC236}">
                <a16:creationId xmlns:a16="http://schemas.microsoft.com/office/drawing/2014/main" id="{9FF0EEAD-90BF-9245-A823-8058918C8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619" y="3342611"/>
            <a:ext cx="2940300" cy="801900"/>
          </a:xfrm>
          <a:prstGeom prst="rect">
            <a:avLst/>
          </a:prstGeom>
        </p:spPr>
      </p:pic>
    </p:spTree>
    <p:extLst>
      <p:ext uri="{BB962C8B-B14F-4D97-AF65-F5344CB8AC3E}">
        <p14:creationId xmlns:p14="http://schemas.microsoft.com/office/powerpoint/2010/main" val="121890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3417F-89FC-E64D-8556-1120F0E3BB93}"/>
              </a:ext>
            </a:extLst>
          </p:cNvPr>
          <p:cNvSpPr>
            <a:spLocks noGrp="1"/>
          </p:cNvSpPr>
          <p:nvPr>
            <p:ph type="title"/>
          </p:nvPr>
        </p:nvSpPr>
        <p:spPr/>
        <p:txBody>
          <a:bodyPr/>
          <a:lstStyle/>
          <a:p>
            <a:r>
              <a:rPr lang="en-US" dirty="0"/>
              <a:t>Neural unit</a:t>
            </a:r>
          </a:p>
        </p:txBody>
      </p:sp>
      <p:sp>
        <p:nvSpPr>
          <p:cNvPr id="3" name="Content Placeholder 2">
            <a:extLst>
              <a:ext uri="{FF2B5EF4-FFF2-40B4-BE49-F238E27FC236}">
                <a16:creationId xmlns:a16="http://schemas.microsoft.com/office/drawing/2014/main" id="{FD85E108-E3AB-B843-B70E-E9644B1593FA}"/>
              </a:ext>
            </a:extLst>
          </p:cNvPr>
          <p:cNvSpPr>
            <a:spLocks noGrp="1"/>
          </p:cNvSpPr>
          <p:nvPr>
            <p:ph idx="1"/>
          </p:nvPr>
        </p:nvSpPr>
        <p:spPr>
          <a:xfrm>
            <a:off x="822962" y="1200150"/>
            <a:ext cx="8206739" cy="3429000"/>
          </a:xfrm>
        </p:spPr>
        <p:txBody>
          <a:bodyPr/>
          <a:lstStyle/>
          <a:p>
            <a:r>
              <a:rPr lang="en-US" dirty="0"/>
              <a:t>Take weighted sum of inputs, plus a bias</a:t>
            </a:r>
          </a:p>
          <a:p>
            <a:endParaRPr lang="en-US" dirty="0"/>
          </a:p>
          <a:p>
            <a:endParaRPr lang="en-US" dirty="0"/>
          </a:p>
          <a:p>
            <a:endParaRPr lang="en-US" dirty="0"/>
          </a:p>
          <a:p>
            <a:r>
              <a:rPr lang="en-US" dirty="0"/>
              <a:t>Instead of just using z, we'll apply a nonlinear activation function f:</a:t>
            </a:r>
          </a:p>
        </p:txBody>
      </p:sp>
      <p:pic>
        <p:nvPicPr>
          <p:cNvPr id="7" name="Picture 6">
            <a:extLst>
              <a:ext uri="{FF2B5EF4-FFF2-40B4-BE49-F238E27FC236}">
                <a16:creationId xmlns:a16="http://schemas.microsoft.com/office/drawing/2014/main" id="{67124BF1-8874-ED41-9E81-EB851B3E9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0" y="2894175"/>
            <a:ext cx="2019300" cy="457200"/>
          </a:xfrm>
          <a:prstGeom prst="rect">
            <a:avLst/>
          </a:prstGeom>
        </p:spPr>
      </p:pic>
      <p:pic>
        <p:nvPicPr>
          <p:cNvPr id="9" name="Picture 8">
            <a:extLst>
              <a:ext uri="{FF2B5EF4-FFF2-40B4-BE49-F238E27FC236}">
                <a16:creationId xmlns:a16="http://schemas.microsoft.com/office/drawing/2014/main" id="{C555481E-B716-0146-B2A4-26E5043E92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6046" y="4057650"/>
            <a:ext cx="2161309" cy="457200"/>
          </a:xfrm>
          <a:prstGeom prst="rect">
            <a:avLst/>
          </a:prstGeom>
        </p:spPr>
      </p:pic>
      <mc:AlternateContent xmlns:mc="http://schemas.openxmlformats.org/markup-compatibility/2006" xmlns:a14="http://schemas.microsoft.com/office/drawing/2010/main">
        <mc:Choice Requires="a14">
          <p:sp>
            <p:nvSpPr>
              <p:cNvPr id="4" name="文字方塊 3"/>
              <p:cNvSpPr txBox="1"/>
              <p:nvPr/>
            </p:nvSpPr>
            <p:spPr>
              <a:xfrm>
                <a:off x="2979400" y="1751814"/>
                <a:ext cx="2514600" cy="100822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𝑧</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𝑏</m:t>
                      </m:r>
                      <m:r>
                        <a:rPr lang="en-US" altLang="zh-TW" sz="2400" b="0" i="1" smtClean="0">
                          <a:latin typeface="Cambria Math" panose="02040503050406030204" pitchFamily="18" charset="0"/>
                        </a:rPr>
                        <m:t>+</m:t>
                      </m:r>
                      <m:nary>
                        <m:naryPr>
                          <m:chr m:val="∑"/>
                          <m:ctrlPr>
                            <a:rPr lang="en-US" altLang="zh-TW" sz="2400" b="0" i="1" smtClean="0">
                              <a:latin typeface="Cambria Math" panose="02040503050406030204" pitchFamily="18" charset="0"/>
                            </a:rPr>
                          </m:ctrlPr>
                        </m:naryPr>
                        <m:sub>
                          <m:r>
                            <m:rPr>
                              <m:brk m:alnAt="23"/>
                            </m:rP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=1</m:t>
                          </m:r>
                        </m:sub>
                        <m:sup>
                          <m:r>
                            <a:rPr lang="en-US" altLang="zh-TW" sz="2400" b="0" i="1" smtClean="0">
                              <a:latin typeface="Cambria Math" panose="02040503050406030204" pitchFamily="18" charset="0"/>
                            </a:rPr>
                            <m:t>𝑛</m:t>
                          </m:r>
                        </m:sup>
                        <m:e>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𝑤</m:t>
                              </m:r>
                            </m:e>
                            <m:sub>
                              <m:r>
                                <a:rPr lang="en-US" altLang="zh-TW" sz="2400" b="0" i="1" smtClean="0">
                                  <a:latin typeface="Cambria Math" panose="02040503050406030204" pitchFamily="18" charset="0"/>
                                </a:rPr>
                                <m:t>𝑖</m:t>
                              </m:r>
                            </m:sub>
                          </m:sSub>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𝑖</m:t>
                              </m:r>
                            </m:sub>
                          </m:sSub>
                        </m:e>
                      </m:nary>
                    </m:oMath>
                  </m:oMathPara>
                </a14:m>
                <a:endParaRPr lang="zh-TW" altLang="en-US" sz="24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2979400" y="1751814"/>
                <a:ext cx="2514600" cy="1008225"/>
              </a:xfrm>
              <a:prstGeom prst="rect">
                <a:avLst/>
              </a:prstGeom>
              <a:blipFill>
                <a:blip r:embed="rId5"/>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148681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841CF1-404F-5645-A3DB-84D491A5D4D2}"/>
              </a:ext>
            </a:extLst>
          </p:cNvPr>
          <p:cNvPicPr>
            <a:picLocks noChangeAspect="1"/>
          </p:cNvPicPr>
          <p:nvPr/>
        </p:nvPicPr>
        <p:blipFill rotWithShape="1">
          <a:blip r:embed="rId3">
            <a:extLst>
              <a:ext uri="{28A0092B-C50C-407E-A947-70E740481C1C}">
                <a14:useLocalDpi xmlns:a14="http://schemas.microsoft.com/office/drawing/2010/main" val="0"/>
              </a:ext>
            </a:extLst>
          </a:blip>
          <a:srcRect r="15863"/>
          <a:stretch/>
        </p:blipFill>
        <p:spPr>
          <a:xfrm>
            <a:off x="3657600" y="2400301"/>
            <a:ext cx="971550" cy="893988"/>
          </a:xfrm>
          <a:prstGeom prst="rect">
            <a:avLst/>
          </a:prstGeom>
        </p:spPr>
      </p:pic>
      <p:sp>
        <p:nvSpPr>
          <p:cNvPr id="2" name="Title 1">
            <a:extLst>
              <a:ext uri="{FF2B5EF4-FFF2-40B4-BE49-F238E27FC236}">
                <a16:creationId xmlns:a16="http://schemas.microsoft.com/office/drawing/2014/main" id="{13FC162D-D33B-2748-9ABF-595BAF9BA5D3}"/>
              </a:ext>
            </a:extLst>
          </p:cNvPr>
          <p:cNvSpPr>
            <a:spLocks noGrp="1"/>
          </p:cNvSpPr>
          <p:nvPr>
            <p:ph type="title"/>
          </p:nvPr>
        </p:nvSpPr>
        <p:spPr/>
        <p:txBody>
          <a:bodyPr/>
          <a:lstStyle/>
          <a:p>
            <a:r>
              <a:rPr lang="en-US" b="0" dirty="0"/>
              <a:t>Example</a:t>
            </a:r>
          </a:p>
        </p:txBody>
      </p:sp>
      <p:pic>
        <p:nvPicPr>
          <p:cNvPr id="5" name="Content Placeholder 4">
            <a:extLst>
              <a:ext uri="{FF2B5EF4-FFF2-40B4-BE49-F238E27FC236}">
                <a16:creationId xmlns:a16="http://schemas.microsoft.com/office/drawing/2014/main" id="{31602D0E-D64D-344E-9935-BA8782BB132B}"/>
              </a:ext>
            </a:extLst>
          </p:cNvPr>
          <p:cNvPicPr>
            <a:picLocks noGrp="1" noChangeAspect="1"/>
          </p:cNvPicPr>
          <p:nvPr>
            <p:ph idx="1"/>
          </p:nvPr>
        </p:nvPicPr>
        <p:blipFill>
          <a:blip r:embed="rId4"/>
          <a:stretch>
            <a:fillRect/>
          </a:stretch>
        </p:blipFill>
        <p:spPr>
          <a:xfrm>
            <a:off x="2686050" y="340763"/>
            <a:ext cx="3338286" cy="438150"/>
          </a:xfrm>
          <a:prstGeom prst="rect">
            <a:avLst/>
          </a:prstGeom>
        </p:spPr>
      </p:pic>
      <p:sp>
        <p:nvSpPr>
          <p:cNvPr id="4" name="Slide Number Placeholder 3">
            <a:extLst>
              <a:ext uri="{FF2B5EF4-FFF2-40B4-BE49-F238E27FC236}">
                <a16:creationId xmlns:a16="http://schemas.microsoft.com/office/drawing/2014/main" id="{2757E97C-644F-184D-83A6-E4B47D1C3DDB}"/>
              </a:ext>
            </a:extLst>
          </p:cNvPr>
          <p:cNvSpPr>
            <a:spLocks noGrp="1"/>
          </p:cNvSpPr>
          <p:nvPr>
            <p:ph type="sldNum" sz="quarter" idx="12"/>
          </p:nvPr>
        </p:nvSpPr>
        <p:spPr/>
        <p:txBody>
          <a:bodyPr/>
          <a:lstStyle/>
          <a:p>
            <a:pPr>
              <a:defRPr/>
            </a:pPr>
            <a:fld id="{713DD8BE-556E-3440-9013-11CC5588178D}" type="slidenum">
              <a:rPr lang="en-US" smtClean="0"/>
              <a:pPr>
                <a:defRPr/>
              </a:pPr>
              <a:t>70</a:t>
            </a:fld>
            <a:endParaRPr lang="en-US"/>
          </a:p>
        </p:txBody>
      </p:sp>
      <p:pic>
        <p:nvPicPr>
          <p:cNvPr id="6" name="Picture 5">
            <a:extLst>
              <a:ext uri="{FF2B5EF4-FFF2-40B4-BE49-F238E27FC236}">
                <a16:creationId xmlns:a16="http://schemas.microsoft.com/office/drawing/2014/main" id="{3FF0D830-27D5-E64A-AB98-DE1307220DDC}"/>
              </a:ext>
            </a:extLst>
          </p:cNvPr>
          <p:cNvPicPr>
            <a:picLocks noChangeAspect="1"/>
          </p:cNvPicPr>
          <p:nvPr/>
        </p:nvPicPr>
        <p:blipFill>
          <a:blip r:embed="rId5"/>
          <a:stretch>
            <a:fillRect/>
          </a:stretch>
        </p:blipFill>
        <p:spPr>
          <a:xfrm>
            <a:off x="381000" y="1090022"/>
            <a:ext cx="2305050" cy="1649141"/>
          </a:xfrm>
          <a:prstGeom prst="rect">
            <a:avLst/>
          </a:prstGeom>
        </p:spPr>
      </p:pic>
      <p:pic>
        <p:nvPicPr>
          <p:cNvPr id="7" name="Picture 6">
            <a:extLst>
              <a:ext uri="{FF2B5EF4-FFF2-40B4-BE49-F238E27FC236}">
                <a16:creationId xmlns:a16="http://schemas.microsoft.com/office/drawing/2014/main" id="{3F185B91-F360-B547-BB4A-D38A7CCEE754}"/>
              </a:ext>
            </a:extLst>
          </p:cNvPr>
          <p:cNvPicPr>
            <a:picLocks noChangeAspect="1"/>
          </p:cNvPicPr>
          <p:nvPr/>
        </p:nvPicPr>
        <p:blipFill rotWithShape="1">
          <a:blip r:embed="rId6">
            <a:extLst>
              <a:ext uri="{28A0092B-C50C-407E-A947-70E740481C1C}">
                <a14:useLocalDpi xmlns:a14="http://schemas.microsoft.com/office/drawing/2010/main" val="0"/>
              </a:ext>
            </a:extLst>
          </a:blip>
          <a:srcRect r="59146"/>
          <a:stretch/>
        </p:blipFill>
        <p:spPr>
          <a:xfrm>
            <a:off x="3600452" y="3355225"/>
            <a:ext cx="1129934" cy="1795953"/>
          </a:xfrm>
          <a:prstGeom prst="rect">
            <a:avLst/>
          </a:prstGeom>
        </p:spPr>
      </p:pic>
      <p:pic>
        <p:nvPicPr>
          <p:cNvPr id="9" name="Picture 8">
            <a:extLst>
              <a:ext uri="{FF2B5EF4-FFF2-40B4-BE49-F238E27FC236}">
                <a16:creationId xmlns:a16="http://schemas.microsoft.com/office/drawing/2014/main" id="{DA933CB4-8860-5843-B42B-C5F96254084E}"/>
              </a:ext>
            </a:extLst>
          </p:cNvPr>
          <p:cNvPicPr>
            <a:picLocks noChangeAspect="1"/>
          </p:cNvPicPr>
          <p:nvPr/>
        </p:nvPicPr>
        <p:blipFill rotWithShape="1">
          <a:blip r:embed="rId3">
            <a:extLst>
              <a:ext uri="{28A0092B-C50C-407E-A947-70E740481C1C}">
                <a14:useLocalDpi xmlns:a14="http://schemas.microsoft.com/office/drawing/2010/main" val="0"/>
              </a:ext>
            </a:extLst>
          </a:blip>
          <a:srcRect l="80722"/>
          <a:stretch/>
        </p:blipFill>
        <p:spPr>
          <a:xfrm>
            <a:off x="4730385" y="2375476"/>
            <a:ext cx="222615" cy="893988"/>
          </a:xfrm>
          <a:prstGeom prst="rect">
            <a:avLst/>
          </a:prstGeom>
        </p:spPr>
      </p:pic>
      <p:pic>
        <p:nvPicPr>
          <p:cNvPr id="10" name="Picture 9">
            <a:extLst>
              <a:ext uri="{FF2B5EF4-FFF2-40B4-BE49-F238E27FC236}">
                <a16:creationId xmlns:a16="http://schemas.microsoft.com/office/drawing/2014/main" id="{548E27B6-1E74-744D-950A-B3DC2A41FAC5}"/>
              </a:ext>
            </a:extLst>
          </p:cNvPr>
          <p:cNvPicPr>
            <a:picLocks noChangeAspect="1"/>
          </p:cNvPicPr>
          <p:nvPr/>
        </p:nvPicPr>
        <p:blipFill rotWithShape="1">
          <a:blip r:embed="rId6">
            <a:extLst>
              <a:ext uri="{28A0092B-C50C-407E-A947-70E740481C1C}">
                <a14:useLocalDpi xmlns:a14="http://schemas.microsoft.com/office/drawing/2010/main" val="0"/>
              </a:ext>
            </a:extLst>
          </a:blip>
          <a:srcRect l="44082"/>
          <a:stretch/>
        </p:blipFill>
        <p:spPr>
          <a:xfrm>
            <a:off x="4705350" y="3300639"/>
            <a:ext cx="1546567" cy="1795953"/>
          </a:xfrm>
          <a:prstGeom prst="rect">
            <a:avLst/>
          </a:prstGeom>
        </p:spPr>
      </p:pic>
    </p:spTree>
    <p:extLst>
      <p:ext uri="{BB962C8B-B14F-4D97-AF65-F5344CB8AC3E}">
        <p14:creationId xmlns:p14="http://schemas.microsoft.com/office/powerpoint/2010/main" val="82867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C162D-D33B-2748-9ABF-595BAF9BA5D3}"/>
              </a:ext>
            </a:extLst>
          </p:cNvPr>
          <p:cNvSpPr>
            <a:spLocks noGrp="1"/>
          </p:cNvSpPr>
          <p:nvPr>
            <p:ph type="title"/>
          </p:nvPr>
        </p:nvSpPr>
        <p:spPr/>
        <p:txBody>
          <a:bodyPr/>
          <a:lstStyle/>
          <a:p>
            <a:r>
              <a:rPr lang="en-US" b="0" dirty="0"/>
              <a:t>Example</a:t>
            </a:r>
          </a:p>
        </p:txBody>
      </p:sp>
      <p:pic>
        <p:nvPicPr>
          <p:cNvPr id="5" name="Content Placeholder 4">
            <a:extLst>
              <a:ext uri="{FF2B5EF4-FFF2-40B4-BE49-F238E27FC236}">
                <a16:creationId xmlns:a16="http://schemas.microsoft.com/office/drawing/2014/main" id="{31602D0E-D64D-344E-9935-BA8782BB132B}"/>
              </a:ext>
            </a:extLst>
          </p:cNvPr>
          <p:cNvPicPr>
            <a:picLocks noGrp="1" noChangeAspect="1"/>
          </p:cNvPicPr>
          <p:nvPr>
            <p:ph idx="1"/>
          </p:nvPr>
        </p:nvPicPr>
        <p:blipFill>
          <a:blip r:embed="rId3"/>
          <a:stretch>
            <a:fillRect/>
          </a:stretch>
        </p:blipFill>
        <p:spPr>
          <a:xfrm>
            <a:off x="381000" y="823160"/>
            <a:ext cx="3338286" cy="438150"/>
          </a:xfrm>
          <a:prstGeom prst="rect">
            <a:avLst/>
          </a:prstGeom>
        </p:spPr>
      </p:pic>
      <p:sp>
        <p:nvSpPr>
          <p:cNvPr id="4" name="Slide Number Placeholder 3">
            <a:extLst>
              <a:ext uri="{FF2B5EF4-FFF2-40B4-BE49-F238E27FC236}">
                <a16:creationId xmlns:a16="http://schemas.microsoft.com/office/drawing/2014/main" id="{2757E97C-644F-184D-83A6-E4B47D1C3DDB}"/>
              </a:ext>
            </a:extLst>
          </p:cNvPr>
          <p:cNvSpPr>
            <a:spLocks noGrp="1"/>
          </p:cNvSpPr>
          <p:nvPr>
            <p:ph type="sldNum" sz="quarter" idx="12"/>
          </p:nvPr>
        </p:nvSpPr>
        <p:spPr/>
        <p:txBody>
          <a:bodyPr/>
          <a:lstStyle/>
          <a:p>
            <a:pPr>
              <a:defRPr/>
            </a:pPr>
            <a:fld id="{713DD8BE-556E-3440-9013-11CC5588178D}" type="slidenum">
              <a:rPr lang="en-US" smtClean="0"/>
              <a:pPr>
                <a:defRPr/>
              </a:pPr>
              <a:t>71</a:t>
            </a:fld>
            <a:endParaRPr lang="en-US"/>
          </a:p>
        </p:txBody>
      </p:sp>
      <p:pic>
        <p:nvPicPr>
          <p:cNvPr id="6" name="Picture 5">
            <a:extLst>
              <a:ext uri="{FF2B5EF4-FFF2-40B4-BE49-F238E27FC236}">
                <a16:creationId xmlns:a16="http://schemas.microsoft.com/office/drawing/2014/main" id="{3FF0D830-27D5-E64A-AB98-DE1307220DDC}"/>
              </a:ext>
            </a:extLst>
          </p:cNvPr>
          <p:cNvPicPr>
            <a:picLocks noChangeAspect="1"/>
          </p:cNvPicPr>
          <p:nvPr/>
        </p:nvPicPr>
        <p:blipFill>
          <a:blip r:embed="rId4"/>
          <a:stretch>
            <a:fillRect/>
          </a:stretch>
        </p:blipFill>
        <p:spPr>
          <a:xfrm>
            <a:off x="304800" y="1284372"/>
            <a:ext cx="2305050" cy="1649141"/>
          </a:xfrm>
          <a:prstGeom prst="rect">
            <a:avLst/>
          </a:prstGeom>
        </p:spPr>
      </p:pic>
      <p:pic>
        <p:nvPicPr>
          <p:cNvPr id="3" name="Picture 2">
            <a:extLst>
              <a:ext uri="{FF2B5EF4-FFF2-40B4-BE49-F238E27FC236}">
                <a16:creationId xmlns:a16="http://schemas.microsoft.com/office/drawing/2014/main" id="{817F3D30-89EA-B04F-B487-0A3001AB5429}"/>
              </a:ext>
            </a:extLst>
          </p:cNvPr>
          <p:cNvPicPr>
            <a:picLocks noChangeAspect="1"/>
          </p:cNvPicPr>
          <p:nvPr/>
        </p:nvPicPr>
        <p:blipFill>
          <a:blip r:embed="rId5"/>
          <a:stretch>
            <a:fillRect/>
          </a:stretch>
        </p:blipFill>
        <p:spPr>
          <a:xfrm>
            <a:off x="3200400" y="2409969"/>
            <a:ext cx="4953000" cy="2452764"/>
          </a:xfrm>
          <a:prstGeom prst="rect">
            <a:avLst/>
          </a:prstGeom>
        </p:spPr>
      </p:pic>
      <p:pic>
        <p:nvPicPr>
          <p:cNvPr id="7" name="Picture 6">
            <a:extLst>
              <a:ext uri="{FF2B5EF4-FFF2-40B4-BE49-F238E27FC236}">
                <a16:creationId xmlns:a16="http://schemas.microsoft.com/office/drawing/2014/main" id="{0F449BEE-D2C8-C74C-AC16-A9C7BEA0934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72051" y="280768"/>
            <a:ext cx="2305050" cy="1496786"/>
          </a:xfrm>
          <a:prstGeom prst="rect">
            <a:avLst/>
          </a:prstGeom>
        </p:spPr>
      </p:pic>
    </p:spTree>
    <p:extLst>
      <p:ext uri="{BB962C8B-B14F-4D97-AF65-F5344CB8AC3E}">
        <p14:creationId xmlns:p14="http://schemas.microsoft.com/office/powerpoint/2010/main" val="985938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C1B03-0C0C-9B45-ABA6-91535FB3CEAF}"/>
              </a:ext>
            </a:extLst>
          </p:cNvPr>
          <p:cNvSpPr>
            <a:spLocks noGrp="1"/>
          </p:cNvSpPr>
          <p:nvPr>
            <p:ph type="title"/>
          </p:nvPr>
        </p:nvSpPr>
        <p:spPr/>
        <p:txBody>
          <a:bodyPr/>
          <a:lstStyle/>
          <a:p>
            <a:r>
              <a:rPr lang="en-US" b="0" dirty="0"/>
              <a:t>Example</a:t>
            </a:r>
          </a:p>
        </p:txBody>
      </p:sp>
      <p:pic>
        <p:nvPicPr>
          <p:cNvPr id="5" name="Content Placeholder 4">
            <a:extLst>
              <a:ext uri="{FF2B5EF4-FFF2-40B4-BE49-F238E27FC236}">
                <a16:creationId xmlns:a16="http://schemas.microsoft.com/office/drawing/2014/main" id="{9F7BA2A2-DE55-DA40-BA86-06ED7DA82C5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1826724" y="914402"/>
            <a:ext cx="5688872" cy="3602441"/>
          </a:xfrm>
          <a:prstGeom prst="rect">
            <a:avLst/>
          </a:prstGeom>
        </p:spPr>
      </p:pic>
      <p:sp>
        <p:nvSpPr>
          <p:cNvPr id="4" name="Slide Number Placeholder 3">
            <a:extLst>
              <a:ext uri="{FF2B5EF4-FFF2-40B4-BE49-F238E27FC236}">
                <a16:creationId xmlns:a16="http://schemas.microsoft.com/office/drawing/2014/main" id="{E32418A8-8222-A049-B2F5-6230BC6A96B3}"/>
              </a:ext>
            </a:extLst>
          </p:cNvPr>
          <p:cNvSpPr>
            <a:spLocks noGrp="1"/>
          </p:cNvSpPr>
          <p:nvPr>
            <p:ph type="sldNum" sz="quarter" idx="12"/>
          </p:nvPr>
        </p:nvSpPr>
        <p:spPr/>
        <p:txBody>
          <a:bodyPr/>
          <a:lstStyle/>
          <a:p>
            <a:pPr>
              <a:defRPr/>
            </a:pPr>
            <a:fld id="{713DD8BE-556E-3440-9013-11CC5588178D}" type="slidenum">
              <a:rPr lang="en-US" smtClean="0"/>
              <a:pPr>
                <a:defRPr/>
              </a:pPr>
              <a:t>72</a:t>
            </a:fld>
            <a:endParaRPr lang="en-US"/>
          </a:p>
        </p:txBody>
      </p:sp>
      <p:pic>
        <p:nvPicPr>
          <p:cNvPr id="6" name="Picture 5">
            <a:extLst>
              <a:ext uri="{FF2B5EF4-FFF2-40B4-BE49-F238E27FC236}">
                <a16:creationId xmlns:a16="http://schemas.microsoft.com/office/drawing/2014/main" id="{1B6193FB-CEEC-BD4A-B272-527599D22C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93863" y="138037"/>
            <a:ext cx="1504949" cy="977240"/>
          </a:xfrm>
          <a:prstGeom prst="rect">
            <a:avLst/>
          </a:prstGeom>
        </p:spPr>
      </p:pic>
      <p:pic>
        <p:nvPicPr>
          <p:cNvPr id="8" name="Picture 7">
            <a:extLst>
              <a:ext uri="{FF2B5EF4-FFF2-40B4-BE49-F238E27FC236}">
                <a16:creationId xmlns:a16="http://schemas.microsoft.com/office/drawing/2014/main" id="{6CEB5374-E475-4841-9FAB-A95F02E80F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8542" y="81749"/>
            <a:ext cx="2453609" cy="1391599"/>
          </a:xfrm>
          <a:prstGeom prst="rect">
            <a:avLst/>
          </a:prstGeom>
        </p:spPr>
      </p:pic>
      <p:sp>
        <p:nvSpPr>
          <p:cNvPr id="9" name="Rectangle 8">
            <a:extLst>
              <a:ext uri="{FF2B5EF4-FFF2-40B4-BE49-F238E27FC236}">
                <a16:creationId xmlns:a16="http://schemas.microsoft.com/office/drawing/2014/main" id="{88163E57-1B6E-0D4C-AB7F-E72025AD943C}"/>
              </a:ext>
            </a:extLst>
          </p:cNvPr>
          <p:cNvSpPr/>
          <p:nvPr/>
        </p:nvSpPr>
        <p:spPr>
          <a:xfrm>
            <a:off x="2590800" y="4248150"/>
            <a:ext cx="4834546" cy="596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6496F63-1470-B04A-A91D-45192E0DC905}"/>
              </a:ext>
            </a:extLst>
          </p:cNvPr>
          <p:cNvSpPr/>
          <p:nvPr/>
        </p:nvSpPr>
        <p:spPr>
          <a:xfrm>
            <a:off x="4604692" y="3607746"/>
            <a:ext cx="4463108" cy="977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06855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C1B03-0C0C-9B45-ABA6-91535FB3CEAF}"/>
              </a:ext>
            </a:extLst>
          </p:cNvPr>
          <p:cNvSpPr>
            <a:spLocks noGrp="1"/>
          </p:cNvSpPr>
          <p:nvPr>
            <p:ph type="title"/>
          </p:nvPr>
        </p:nvSpPr>
        <p:spPr/>
        <p:txBody>
          <a:bodyPr/>
          <a:lstStyle/>
          <a:p>
            <a:r>
              <a:rPr lang="en-US" b="0" dirty="0"/>
              <a:t>Example</a:t>
            </a:r>
          </a:p>
        </p:txBody>
      </p:sp>
      <p:pic>
        <p:nvPicPr>
          <p:cNvPr id="5" name="Content Placeholder 4">
            <a:extLst>
              <a:ext uri="{FF2B5EF4-FFF2-40B4-BE49-F238E27FC236}">
                <a16:creationId xmlns:a16="http://schemas.microsoft.com/office/drawing/2014/main" id="{9F7BA2A2-DE55-DA40-BA86-06ED7DA82C5F}"/>
              </a:ext>
            </a:extLst>
          </p:cNvPr>
          <p:cNvPicPr>
            <a:picLocks noGrp="1" noChangeAspect="1"/>
          </p:cNvPicPr>
          <p:nvPr>
            <p:ph idx="1"/>
          </p:nvPr>
        </p:nvPicPr>
        <p:blipFill>
          <a:blip r:embed="rId3"/>
          <a:stretch>
            <a:fillRect/>
          </a:stretch>
        </p:blipFill>
        <p:spPr>
          <a:xfrm>
            <a:off x="1545128" y="886566"/>
            <a:ext cx="6053746" cy="4137233"/>
          </a:xfrm>
          <a:prstGeom prst="rect">
            <a:avLst/>
          </a:prstGeom>
        </p:spPr>
      </p:pic>
      <p:sp>
        <p:nvSpPr>
          <p:cNvPr id="4" name="Slide Number Placeholder 3">
            <a:extLst>
              <a:ext uri="{FF2B5EF4-FFF2-40B4-BE49-F238E27FC236}">
                <a16:creationId xmlns:a16="http://schemas.microsoft.com/office/drawing/2014/main" id="{E32418A8-8222-A049-B2F5-6230BC6A96B3}"/>
              </a:ext>
            </a:extLst>
          </p:cNvPr>
          <p:cNvSpPr>
            <a:spLocks noGrp="1"/>
          </p:cNvSpPr>
          <p:nvPr>
            <p:ph type="sldNum" sz="quarter" idx="12"/>
          </p:nvPr>
        </p:nvSpPr>
        <p:spPr/>
        <p:txBody>
          <a:bodyPr/>
          <a:lstStyle/>
          <a:p>
            <a:pPr>
              <a:defRPr/>
            </a:pPr>
            <a:fld id="{713DD8BE-556E-3440-9013-11CC5588178D}" type="slidenum">
              <a:rPr lang="en-US" smtClean="0"/>
              <a:pPr>
                <a:defRPr/>
              </a:pPr>
              <a:t>73</a:t>
            </a:fld>
            <a:endParaRPr lang="en-US"/>
          </a:p>
        </p:txBody>
      </p:sp>
    </p:spTree>
    <p:extLst>
      <p:ext uri="{BB962C8B-B14F-4D97-AF65-F5344CB8AC3E}">
        <p14:creationId xmlns:p14="http://schemas.microsoft.com/office/powerpoint/2010/main" val="24940065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1" y="0"/>
            <a:ext cx="8125646" cy="800100"/>
          </a:xfrm>
        </p:spPr>
        <p:txBody>
          <a:bodyPr>
            <a:normAutofit fontScale="90000"/>
          </a:bodyPr>
          <a:lstStyle/>
          <a:p>
            <a:r>
              <a:rPr lang="en-US" b="0" dirty="0"/>
              <a:t>Backward differentiation on a two layer network</a:t>
            </a:r>
          </a:p>
        </p:txBody>
      </p:sp>
      <p:sp>
        <p:nvSpPr>
          <p:cNvPr id="6" name="Slide Number Placeholder 5"/>
          <p:cNvSpPr>
            <a:spLocks noGrp="1"/>
          </p:cNvSpPr>
          <p:nvPr>
            <p:ph type="sldNum" sz="quarter" idx="12"/>
          </p:nvPr>
        </p:nvSpPr>
        <p:spPr/>
        <p:txBody>
          <a:bodyPr/>
          <a:lstStyle/>
          <a:p>
            <a:pPr>
              <a:defRPr/>
            </a:pPr>
            <a:fld id="{713DD8BE-556E-3440-9013-11CC5588178D}" type="slidenum">
              <a:rPr lang="en-US" smtClean="0"/>
              <a:pPr>
                <a:defRPr/>
              </a:pPr>
              <a:t>74</a:t>
            </a:fld>
            <a:endParaRPr lang="en-US"/>
          </a:p>
        </p:txBody>
      </p:sp>
      <p:sp>
        <p:nvSpPr>
          <p:cNvPr id="8" name="Oval 7"/>
          <p:cNvSpPr/>
          <p:nvPr/>
        </p:nvSpPr>
        <p:spPr bwMode="auto">
          <a:xfrm>
            <a:off x="3153332" y="3209573"/>
            <a:ext cx="381000" cy="4760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9" name="Oval 8"/>
          <p:cNvSpPr/>
          <p:nvPr/>
        </p:nvSpPr>
        <p:spPr bwMode="auto">
          <a:xfrm>
            <a:off x="2924732" y="2828573"/>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10" name="Oval 9"/>
          <p:cNvSpPr/>
          <p:nvPr/>
        </p:nvSpPr>
        <p:spPr bwMode="auto">
          <a:xfrm>
            <a:off x="3381932" y="1600200"/>
            <a:ext cx="457200" cy="454432"/>
          </a:xfrm>
          <a:prstGeom prst="ellipse">
            <a:avLst/>
          </a:prstGeom>
          <a:solidFill>
            <a:srgbClr val="FF6600"/>
          </a:solidFill>
          <a:ln w="9525" cap="flat" cmpd="sng" algn="ctr">
            <a:noFill/>
            <a:prstDash val="solid"/>
            <a:round/>
            <a:headEnd type="none" w="med" len="med"/>
            <a:tailEnd type="none" w="med" len="med"/>
          </a:ln>
          <a:effectLst/>
        </p:spPr>
        <p:txBody>
          <a:bodyPr vert="horz" wrap="square" lIns="68580" tIns="45720" rIns="91440" bIns="617220" numCol="1" rtlCol="0" anchor="t" anchorCtr="0" compatLnSpc="1">
            <a:prstTxWarp prst="textNoShape">
              <a:avLst/>
            </a:prstTxWarp>
            <a:noAutofit/>
          </a:bodyPr>
          <a:lstStyle/>
          <a:p>
            <a:pPr defTabSz="914355" fontAlgn="base">
              <a:spcBef>
                <a:spcPct val="0"/>
              </a:spcBef>
              <a:spcAft>
                <a:spcPct val="0"/>
              </a:spcAft>
            </a:pPr>
            <a:r>
              <a:rPr lang="en-US" sz="3000" dirty="0" err="1">
                <a:latin typeface="Times New Roman" panose="02020603050405020304" pitchFamily="18" charset="0"/>
                <a:cs typeface="Times New Roman" panose="02020603050405020304" pitchFamily="18" charset="0"/>
              </a:rPr>
              <a:t>σ</a:t>
            </a:r>
            <a:endParaRPr lang="en-US" sz="3000" dirty="0">
              <a:latin typeface="Times New Roman" panose="02020603050405020304" pitchFamily="18" charset="0"/>
              <a:cs typeface="Times New Roman" panose="02020603050405020304" pitchFamily="18" charset="0"/>
            </a:endParaRPr>
          </a:p>
        </p:txBody>
      </p:sp>
      <p:sp>
        <p:nvSpPr>
          <p:cNvPr id="13" name="Oval 12"/>
          <p:cNvSpPr/>
          <p:nvPr/>
        </p:nvSpPr>
        <p:spPr bwMode="auto">
          <a:xfrm>
            <a:off x="3762932" y="2828573"/>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14" name="Straight Arrow Connector 13"/>
          <p:cNvCxnSpPr>
            <a:cxnSpLocks/>
            <a:stCxn id="9" idx="0"/>
            <a:endCxn id="10" idx="3"/>
          </p:cNvCxnSpPr>
          <p:nvPr/>
        </p:nvCxnSpPr>
        <p:spPr bwMode="auto">
          <a:xfrm flipV="1">
            <a:off x="3153332" y="1988082"/>
            <a:ext cx="295555" cy="840491"/>
          </a:xfrm>
          <a:prstGeom prst="straightConnector1">
            <a:avLst/>
          </a:prstGeom>
          <a:noFill/>
          <a:ln w="9525" cap="flat" cmpd="sng" algn="ctr">
            <a:noFill/>
            <a:prstDash val="solid"/>
            <a:round/>
            <a:headEnd type="none" w="med" len="med"/>
            <a:tailEnd type="arrow"/>
          </a:ln>
          <a:effectLst/>
        </p:spPr>
      </p:cxnSp>
      <p:cxnSp>
        <p:nvCxnSpPr>
          <p:cNvPr id="15" name="Straight Arrow Connector 14"/>
          <p:cNvCxnSpPr>
            <a:cxnSpLocks/>
            <a:stCxn id="13" idx="0"/>
            <a:endCxn id="10" idx="4"/>
          </p:cNvCxnSpPr>
          <p:nvPr/>
        </p:nvCxnSpPr>
        <p:spPr bwMode="auto">
          <a:xfrm flipH="1" flipV="1">
            <a:off x="3610532" y="2054632"/>
            <a:ext cx="381000" cy="773941"/>
          </a:xfrm>
          <a:prstGeom prst="straightConnector1">
            <a:avLst/>
          </a:prstGeom>
          <a:noFill/>
          <a:ln w="9525" cap="flat" cmpd="sng" algn="ctr">
            <a:solidFill>
              <a:schemeClr val="tx1"/>
            </a:solidFill>
            <a:prstDash val="solid"/>
            <a:round/>
            <a:headEnd type="none" w="med" len="med"/>
            <a:tailEnd type="arrow"/>
          </a:ln>
          <a:effectLst/>
        </p:spPr>
      </p:cxnSp>
      <p:cxnSp>
        <p:nvCxnSpPr>
          <p:cNvPr id="18" name="Straight Arrow Connector 17"/>
          <p:cNvCxnSpPr>
            <a:cxnSpLocks/>
            <a:stCxn id="9" idx="7"/>
            <a:endCxn id="10" idx="4"/>
          </p:cNvCxnSpPr>
          <p:nvPr/>
        </p:nvCxnSpPr>
        <p:spPr bwMode="auto">
          <a:xfrm flipV="1">
            <a:off x="3314977" y="2054632"/>
            <a:ext cx="295555" cy="843660"/>
          </a:xfrm>
          <a:prstGeom prst="straightConnector1">
            <a:avLst/>
          </a:prstGeom>
          <a:noFill/>
          <a:ln w="9525" cap="flat" cmpd="sng" algn="ctr">
            <a:solidFill>
              <a:schemeClr val="tx1"/>
            </a:solidFill>
            <a:prstDash val="solid"/>
            <a:round/>
            <a:headEnd type="none" w="med" len="med"/>
            <a:tailEnd type="arrow"/>
          </a:ln>
          <a:effectLst/>
        </p:spPr>
      </p:cxnSp>
      <p:sp>
        <p:nvSpPr>
          <p:cNvPr id="20" name="Oval 19"/>
          <p:cNvSpPr/>
          <p:nvPr/>
        </p:nvSpPr>
        <p:spPr bwMode="auto">
          <a:xfrm>
            <a:off x="3534332" y="4552952"/>
            <a:ext cx="381000" cy="4760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4" name="Oval 23"/>
          <p:cNvSpPr/>
          <p:nvPr/>
        </p:nvSpPr>
        <p:spPr bwMode="auto">
          <a:xfrm>
            <a:off x="4067732"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sp>
        <p:nvSpPr>
          <p:cNvPr id="25" name="Oval 24"/>
          <p:cNvSpPr/>
          <p:nvPr/>
        </p:nvSpPr>
        <p:spPr bwMode="auto">
          <a:xfrm>
            <a:off x="2696132" y="417195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cxnSp>
        <p:nvCxnSpPr>
          <p:cNvPr id="26" name="Straight Arrow Connector 25"/>
          <p:cNvCxnSpPr>
            <a:cxnSpLocks/>
          </p:cNvCxnSpPr>
          <p:nvPr/>
        </p:nvCxnSpPr>
        <p:spPr bwMode="auto">
          <a:xfrm flipV="1">
            <a:off x="2247901" y="3049354"/>
            <a:ext cx="2456096" cy="1122596"/>
          </a:xfrm>
          <a:prstGeom prst="straightConnector1">
            <a:avLst/>
          </a:prstGeom>
          <a:noFill/>
          <a:ln w="9525" cap="flat" cmpd="sng" algn="ctr">
            <a:noFill/>
            <a:prstDash val="solid"/>
            <a:round/>
            <a:headEnd type="none" w="med" len="med"/>
            <a:tailEnd type="arrow"/>
          </a:ln>
          <a:effectLst/>
        </p:spPr>
      </p:cxnSp>
      <p:cxnSp>
        <p:nvCxnSpPr>
          <p:cNvPr id="27" name="Straight Arrow Connector 26"/>
          <p:cNvCxnSpPr>
            <a:cxnSpLocks/>
            <a:stCxn id="25" idx="0"/>
            <a:endCxn id="9" idx="4"/>
          </p:cNvCxnSpPr>
          <p:nvPr/>
        </p:nvCxnSpPr>
        <p:spPr bwMode="auto">
          <a:xfrm flipV="1">
            <a:off x="2924732" y="3304644"/>
            <a:ext cx="228600" cy="867308"/>
          </a:xfrm>
          <a:prstGeom prst="straightConnector1">
            <a:avLst/>
          </a:prstGeom>
          <a:noFill/>
          <a:ln w="9525" cap="flat" cmpd="sng" algn="ctr">
            <a:solidFill>
              <a:schemeClr val="tx1"/>
            </a:solidFill>
            <a:prstDash val="solid"/>
            <a:round/>
            <a:headEnd type="none" w="med" len="med"/>
            <a:tailEnd type="arrow"/>
          </a:ln>
          <a:effectLst/>
        </p:spPr>
      </p:cxnSp>
      <p:cxnSp>
        <p:nvCxnSpPr>
          <p:cNvPr id="28" name="Straight Arrow Connector 27"/>
          <p:cNvCxnSpPr>
            <a:cxnSpLocks/>
            <a:stCxn id="24" idx="0"/>
            <a:endCxn id="8" idx="1"/>
          </p:cNvCxnSpPr>
          <p:nvPr/>
        </p:nvCxnSpPr>
        <p:spPr bwMode="auto">
          <a:xfrm flipH="1" flipV="1">
            <a:off x="3209128" y="3279292"/>
            <a:ext cx="1087204" cy="892660"/>
          </a:xfrm>
          <a:prstGeom prst="straightConnector1">
            <a:avLst/>
          </a:prstGeom>
          <a:noFill/>
          <a:ln w="9525" cap="flat" cmpd="sng" algn="ctr">
            <a:solidFill>
              <a:schemeClr val="tx1"/>
            </a:solidFill>
            <a:prstDash val="solid"/>
            <a:round/>
            <a:headEnd type="none" w="med" len="med"/>
            <a:tailEnd type="arrow"/>
          </a:ln>
          <a:effectLst/>
        </p:spPr>
      </p:cxnSp>
      <p:cxnSp>
        <p:nvCxnSpPr>
          <p:cNvPr id="66" name="Straight Arrow Connector 65"/>
          <p:cNvCxnSpPr>
            <a:cxnSpLocks/>
            <a:stCxn id="24" idx="0"/>
            <a:endCxn id="13" idx="4"/>
          </p:cNvCxnSpPr>
          <p:nvPr/>
        </p:nvCxnSpPr>
        <p:spPr bwMode="auto">
          <a:xfrm flipH="1" flipV="1">
            <a:off x="3991532" y="3304644"/>
            <a:ext cx="304800" cy="867308"/>
          </a:xfrm>
          <a:prstGeom prst="straightConnector1">
            <a:avLst/>
          </a:prstGeom>
          <a:noFill/>
          <a:ln w="9525" cap="flat" cmpd="sng" algn="ctr">
            <a:solidFill>
              <a:schemeClr val="tx1"/>
            </a:solidFill>
            <a:prstDash val="solid"/>
            <a:round/>
            <a:headEnd type="none" w="med" len="med"/>
            <a:tailEnd type="arrow"/>
          </a:ln>
          <a:effectLst/>
        </p:spPr>
      </p:cxnSp>
      <p:cxnSp>
        <p:nvCxnSpPr>
          <p:cNvPr id="71" name="Straight Arrow Connector 70"/>
          <p:cNvCxnSpPr>
            <a:cxnSpLocks/>
            <a:stCxn id="25" idx="0"/>
            <a:endCxn id="13" idx="4"/>
          </p:cNvCxnSpPr>
          <p:nvPr/>
        </p:nvCxnSpPr>
        <p:spPr bwMode="auto">
          <a:xfrm flipV="1">
            <a:off x="2924732" y="3304644"/>
            <a:ext cx="1066800" cy="867308"/>
          </a:xfrm>
          <a:prstGeom prst="straightConnector1">
            <a:avLst/>
          </a:prstGeom>
          <a:noFill/>
          <a:ln w="9525" cap="flat" cmpd="sng" algn="ctr">
            <a:solidFill>
              <a:schemeClr val="tx1"/>
            </a:solidFill>
            <a:prstDash val="solid"/>
            <a:round/>
            <a:headEnd type="none" w="med" len="med"/>
            <a:tailEnd type="arrow"/>
          </a:ln>
          <a:effectLst/>
        </p:spPr>
      </p:cxnSp>
      <p:sp>
        <p:nvSpPr>
          <p:cNvPr id="76" name="TextBox 75"/>
          <p:cNvSpPr txBox="1"/>
          <p:nvPr/>
        </p:nvSpPr>
        <p:spPr>
          <a:xfrm>
            <a:off x="2541127" y="2127077"/>
            <a:ext cx="838200" cy="523220"/>
          </a:xfrm>
          <a:prstGeom prst="rect">
            <a:avLst/>
          </a:prstGeom>
          <a:noFill/>
        </p:spPr>
        <p:txBody>
          <a:bodyPr wrap="square" rtlCol="0">
            <a:spAutoFit/>
          </a:bodyPr>
          <a:lstStyle/>
          <a:p>
            <a:r>
              <a:rPr lang="en-US" sz="2800" dirty="0">
                <a:solidFill>
                  <a:srgbClr val="590A0E"/>
                </a:solidFill>
              </a:rPr>
              <a:t>W</a:t>
            </a:r>
            <a:r>
              <a:rPr lang="en-US" sz="2800" baseline="30000" dirty="0">
                <a:solidFill>
                  <a:srgbClr val="590A0E"/>
                </a:solidFill>
              </a:rPr>
              <a:t>[2]</a:t>
            </a:r>
          </a:p>
        </p:txBody>
      </p:sp>
      <p:sp>
        <p:nvSpPr>
          <p:cNvPr id="77" name="TextBox 76"/>
          <p:cNvSpPr txBox="1"/>
          <p:nvPr/>
        </p:nvSpPr>
        <p:spPr>
          <a:xfrm>
            <a:off x="2057400" y="3435530"/>
            <a:ext cx="876300" cy="523220"/>
          </a:xfrm>
          <a:prstGeom prst="rect">
            <a:avLst/>
          </a:prstGeom>
          <a:noFill/>
        </p:spPr>
        <p:txBody>
          <a:bodyPr wrap="square" rtlCol="0">
            <a:spAutoFit/>
          </a:bodyPr>
          <a:lstStyle/>
          <a:p>
            <a:r>
              <a:rPr lang="en-US" sz="2800" dirty="0">
                <a:solidFill>
                  <a:srgbClr val="590A0E"/>
                </a:solidFill>
              </a:rPr>
              <a:t>W</a:t>
            </a:r>
            <a:r>
              <a:rPr lang="en-US" sz="2800" baseline="30000" dirty="0">
                <a:solidFill>
                  <a:srgbClr val="590A0E"/>
                </a:solidFill>
              </a:rPr>
              <a:t>[1]</a:t>
            </a:r>
            <a:endParaRPr lang="en-US" sz="2800" dirty="0">
              <a:solidFill>
                <a:srgbClr val="590A0E"/>
              </a:solidFill>
            </a:endParaRPr>
          </a:p>
        </p:txBody>
      </p:sp>
      <p:sp>
        <p:nvSpPr>
          <p:cNvPr id="82" name="TextBox 81"/>
          <p:cNvSpPr txBox="1"/>
          <p:nvPr/>
        </p:nvSpPr>
        <p:spPr>
          <a:xfrm>
            <a:off x="3486150" y="1108825"/>
            <a:ext cx="300082" cy="400110"/>
          </a:xfrm>
          <a:prstGeom prst="rect">
            <a:avLst/>
          </a:prstGeom>
          <a:noFill/>
        </p:spPr>
        <p:txBody>
          <a:bodyPr wrap="none" rtlCol="0">
            <a:spAutoFit/>
          </a:bodyPr>
          <a:lstStyle/>
          <a:p>
            <a:r>
              <a:rPr lang="en-US" sz="2000" dirty="0"/>
              <a:t>y</a:t>
            </a:r>
            <a:endParaRPr lang="en-US" sz="1800" dirty="0"/>
          </a:p>
        </p:txBody>
      </p:sp>
      <p:sp>
        <p:nvSpPr>
          <p:cNvPr id="83" name="TextBox 82"/>
          <p:cNvSpPr txBox="1"/>
          <p:nvPr/>
        </p:nvSpPr>
        <p:spPr>
          <a:xfrm>
            <a:off x="4070261" y="4709275"/>
            <a:ext cx="381836" cy="400110"/>
          </a:xfrm>
          <a:prstGeom prst="rect">
            <a:avLst/>
          </a:prstGeom>
          <a:noFill/>
        </p:spPr>
        <p:txBody>
          <a:bodyPr wrap="none" rtlCol="0">
            <a:spAutoFit/>
          </a:bodyPr>
          <a:lstStyle/>
          <a:p>
            <a:r>
              <a:rPr lang="en-US" sz="2000" dirty="0"/>
              <a:t>x</a:t>
            </a:r>
            <a:r>
              <a:rPr lang="en-US" sz="2000" baseline="-25000" dirty="0"/>
              <a:t>2</a:t>
            </a:r>
            <a:endParaRPr lang="en-US" sz="1800" baseline="-25000" dirty="0"/>
          </a:p>
        </p:txBody>
      </p:sp>
      <p:sp>
        <p:nvSpPr>
          <p:cNvPr id="84" name="TextBox 83"/>
          <p:cNvSpPr txBox="1"/>
          <p:nvPr/>
        </p:nvSpPr>
        <p:spPr>
          <a:xfrm>
            <a:off x="2763719" y="4684886"/>
            <a:ext cx="457200" cy="400110"/>
          </a:xfrm>
          <a:prstGeom prst="rect">
            <a:avLst/>
          </a:prstGeom>
          <a:noFill/>
        </p:spPr>
        <p:txBody>
          <a:bodyPr wrap="square" rtlCol="0">
            <a:spAutoFit/>
          </a:bodyPr>
          <a:lstStyle/>
          <a:p>
            <a:r>
              <a:rPr lang="en-US" sz="2000" dirty="0"/>
              <a:t>x</a:t>
            </a:r>
            <a:r>
              <a:rPr lang="en-US" sz="2000" baseline="-25000" dirty="0"/>
              <a:t>1</a:t>
            </a:r>
            <a:endParaRPr lang="en-US" sz="1800" baseline="-25000" dirty="0"/>
          </a:p>
        </p:txBody>
      </p:sp>
      <p:sp>
        <p:nvSpPr>
          <p:cNvPr id="31" name="TextBox 30">
            <a:extLst>
              <a:ext uri="{FF2B5EF4-FFF2-40B4-BE49-F238E27FC236}">
                <a16:creationId xmlns:a16="http://schemas.microsoft.com/office/drawing/2014/main" id="{138D2CAE-9BBB-774E-BDA5-A9D6E5669DE1}"/>
              </a:ext>
            </a:extLst>
          </p:cNvPr>
          <p:cNvSpPr txBox="1"/>
          <p:nvPr/>
        </p:nvSpPr>
        <p:spPr>
          <a:xfrm>
            <a:off x="1150974" y="1653217"/>
            <a:ext cx="1907189" cy="369332"/>
          </a:xfrm>
          <a:prstGeom prst="rect">
            <a:avLst/>
          </a:prstGeom>
          <a:noFill/>
        </p:spPr>
        <p:txBody>
          <a:bodyPr wrap="none" rtlCol="0">
            <a:spAutoFit/>
          </a:bodyPr>
          <a:lstStyle/>
          <a:p>
            <a:r>
              <a:rPr lang="en-US" sz="1800" dirty="0"/>
              <a:t>Sigmoid activation</a:t>
            </a:r>
          </a:p>
        </p:txBody>
      </p:sp>
      <p:sp>
        <p:nvSpPr>
          <p:cNvPr id="58" name="TextBox 57">
            <a:extLst>
              <a:ext uri="{FF2B5EF4-FFF2-40B4-BE49-F238E27FC236}">
                <a16:creationId xmlns:a16="http://schemas.microsoft.com/office/drawing/2014/main" id="{F73C8C0D-BCAF-534D-9121-39D071F387C6}"/>
              </a:ext>
            </a:extLst>
          </p:cNvPr>
          <p:cNvSpPr txBox="1"/>
          <p:nvPr/>
        </p:nvSpPr>
        <p:spPr>
          <a:xfrm>
            <a:off x="1062694" y="2896933"/>
            <a:ext cx="1635319" cy="369332"/>
          </a:xfrm>
          <a:prstGeom prst="rect">
            <a:avLst/>
          </a:prstGeom>
          <a:noFill/>
        </p:spPr>
        <p:txBody>
          <a:bodyPr wrap="none" rtlCol="0">
            <a:spAutoFit/>
          </a:bodyPr>
          <a:lstStyle/>
          <a:p>
            <a:r>
              <a:rPr lang="en-US" sz="1800" dirty="0" err="1"/>
              <a:t>ReLU</a:t>
            </a:r>
            <a:r>
              <a:rPr lang="en-US" sz="1800" dirty="0"/>
              <a:t> activation</a:t>
            </a:r>
          </a:p>
        </p:txBody>
      </p:sp>
      <p:sp>
        <p:nvSpPr>
          <p:cNvPr id="34" name="Oval 33">
            <a:extLst>
              <a:ext uri="{FF2B5EF4-FFF2-40B4-BE49-F238E27FC236}">
                <a16:creationId xmlns:a16="http://schemas.microsoft.com/office/drawing/2014/main" id="{1775278B-A83B-294C-ACEC-2A245DEDC671}"/>
              </a:ext>
            </a:extLst>
          </p:cNvPr>
          <p:cNvSpPr/>
          <p:nvPr/>
        </p:nvSpPr>
        <p:spPr bwMode="auto">
          <a:xfrm>
            <a:off x="4972050" y="411480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r>
              <a:rPr lang="en-US" sz="1600" dirty="0">
                <a:latin typeface="Tahoma" charset="0"/>
              </a:rPr>
              <a:t>1</a:t>
            </a:r>
          </a:p>
        </p:txBody>
      </p:sp>
      <p:cxnSp>
        <p:nvCxnSpPr>
          <p:cNvPr id="35" name="Straight Arrow Connector 34">
            <a:extLst>
              <a:ext uri="{FF2B5EF4-FFF2-40B4-BE49-F238E27FC236}">
                <a16:creationId xmlns:a16="http://schemas.microsoft.com/office/drawing/2014/main" id="{25459BEC-3C1C-6A43-9DAC-1E10D285D8D5}"/>
              </a:ext>
            </a:extLst>
          </p:cNvPr>
          <p:cNvCxnSpPr>
            <a:cxnSpLocks/>
            <a:endCxn id="9" idx="4"/>
          </p:cNvCxnSpPr>
          <p:nvPr/>
        </p:nvCxnSpPr>
        <p:spPr bwMode="auto">
          <a:xfrm flipH="1" flipV="1">
            <a:off x="3153332" y="3304644"/>
            <a:ext cx="2008326" cy="790152"/>
          </a:xfrm>
          <a:prstGeom prst="straightConnector1">
            <a:avLst/>
          </a:prstGeom>
          <a:noFill/>
          <a:ln w="9525" cap="flat" cmpd="sng" algn="ctr">
            <a:solidFill>
              <a:schemeClr val="tx1"/>
            </a:solidFill>
            <a:prstDash val="solid"/>
            <a:round/>
            <a:headEnd type="none" w="med" len="med"/>
            <a:tailEnd type="arrow"/>
          </a:ln>
          <a:effectLst/>
        </p:spPr>
      </p:cxnSp>
      <p:cxnSp>
        <p:nvCxnSpPr>
          <p:cNvPr id="36" name="Straight Arrow Connector 35">
            <a:extLst>
              <a:ext uri="{FF2B5EF4-FFF2-40B4-BE49-F238E27FC236}">
                <a16:creationId xmlns:a16="http://schemas.microsoft.com/office/drawing/2014/main" id="{EB9B621E-D6AA-C246-AD2E-455A2847B45D}"/>
              </a:ext>
            </a:extLst>
          </p:cNvPr>
          <p:cNvCxnSpPr>
            <a:cxnSpLocks/>
            <a:stCxn id="34" idx="0"/>
            <a:endCxn id="13" idx="4"/>
          </p:cNvCxnSpPr>
          <p:nvPr/>
        </p:nvCxnSpPr>
        <p:spPr bwMode="auto">
          <a:xfrm flipH="1" flipV="1">
            <a:off x="3991532" y="3304644"/>
            <a:ext cx="1209118" cy="810158"/>
          </a:xfrm>
          <a:prstGeom prst="straightConnector1">
            <a:avLst/>
          </a:prstGeom>
          <a:noFill/>
          <a:ln w="9525" cap="flat" cmpd="sng" algn="ctr">
            <a:solidFill>
              <a:schemeClr val="tx1"/>
            </a:solidFill>
            <a:prstDash val="solid"/>
            <a:round/>
            <a:headEnd type="none" w="med" len="med"/>
            <a:tailEnd type="arrow"/>
          </a:ln>
          <a:effectLst/>
        </p:spPr>
      </p:cxnSp>
      <p:sp>
        <p:nvSpPr>
          <p:cNvPr id="41" name="Oval 40">
            <a:extLst>
              <a:ext uri="{FF2B5EF4-FFF2-40B4-BE49-F238E27FC236}">
                <a16:creationId xmlns:a16="http://schemas.microsoft.com/office/drawing/2014/main" id="{9A2396A9-6B58-CE44-BD2F-C4C0B19A6DFF}"/>
              </a:ext>
            </a:extLst>
          </p:cNvPr>
          <p:cNvSpPr/>
          <p:nvPr/>
        </p:nvSpPr>
        <p:spPr bwMode="auto">
          <a:xfrm>
            <a:off x="4463627" y="2743202"/>
            <a:ext cx="457200" cy="476071"/>
          </a:xfrm>
          <a:prstGeom prst="ellipse">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r>
              <a:rPr lang="en-US" sz="1600" dirty="0">
                <a:latin typeface="Tahoma" charset="0"/>
              </a:rPr>
              <a:t>1</a:t>
            </a:r>
          </a:p>
        </p:txBody>
      </p:sp>
      <p:cxnSp>
        <p:nvCxnSpPr>
          <p:cNvPr id="42" name="Straight Arrow Connector 41">
            <a:extLst>
              <a:ext uri="{FF2B5EF4-FFF2-40B4-BE49-F238E27FC236}">
                <a16:creationId xmlns:a16="http://schemas.microsoft.com/office/drawing/2014/main" id="{0EBA81D7-ED82-314C-A867-C11789370D5A}"/>
              </a:ext>
            </a:extLst>
          </p:cNvPr>
          <p:cNvCxnSpPr>
            <a:cxnSpLocks/>
            <a:stCxn id="41" idx="1"/>
            <a:endCxn id="10" idx="4"/>
          </p:cNvCxnSpPr>
          <p:nvPr/>
        </p:nvCxnSpPr>
        <p:spPr bwMode="auto">
          <a:xfrm flipH="1" flipV="1">
            <a:off x="3610532" y="2054632"/>
            <a:ext cx="920050" cy="758289"/>
          </a:xfrm>
          <a:prstGeom prst="straightConnector1">
            <a:avLst/>
          </a:prstGeom>
          <a:noFill/>
          <a:ln w="9525" cap="flat" cmpd="sng" algn="ctr">
            <a:solidFill>
              <a:schemeClr val="tx1"/>
            </a:solidFill>
            <a:prstDash val="solid"/>
            <a:round/>
            <a:headEnd type="none" w="med" len="med"/>
            <a:tailEnd type="arrow"/>
          </a:ln>
          <a:effectLst/>
        </p:spPr>
      </p:cxnSp>
      <p:sp>
        <p:nvSpPr>
          <p:cNvPr id="47" name="TextBox 46">
            <a:extLst>
              <a:ext uri="{FF2B5EF4-FFF2-40B4-BE49-F238E27FC236}">
                <a16:creationId xmlns:a16="http://schemas.microsoft.com/office/drawing/2014/main" id="{FA2F9A00-9BE6-C64B-9D81-303064705980}"/>
              </a:ext>
            </a:extLst>
          </p:cNvPr>
          <p:cNvSpPr txBox="1"/>
          <p:nvPr/>
        </p:nvSpPr>
        <p:spPr>
          <a:xfrm>
            <a:off x="4859219" y="3460825"/>
            <a:ext cx="876300" cy="523220"/>
          </a:xfrm>
          <a:prstGeom prst="rect">
            <a:avLst/>
          </a:prstGeom>
          <a:noFill/>
        </p:spPr>
        <p:txBody>
          <a:bodyPr wrap="square" rtlCol="0">
            <a:spAutoFit/>
          </a:bodyPr>
          <a:lstStyle/>
          <a:p>
            <a:r>
              <a:rPr lang="en-US" sz="2800" dirty="0">
                <a:solidFill>
                  <a:srgbClr val="590A0E"/>
                </a:solidFill>
              </a:rPr>
              <a:t>b</a:t>
            </a:r>
            <a:r>
              <a:rPr lang="en-US" sz="2800" baseline="30000" dirty="0">
                <a:solidFill>
                  <a:srgbClr val="590A0E"/>
                </a:solidFill>
              </a:rPr>
              <a:t>[1]</a:t>
            </a:r>
          </a:p>
        </p:txBody>
      </p:sp>
      <p:sp>
        <p:nvSpPr>
          <p:cNvPr id="48" name="TextBox 47">
            <a:extLst>
              <a:ext uri="{FF2B5EF4-FFF2-40B4-BE49-F238E27FC236}">
                <a16:creationId xmlns:a16="http://schemas.microsoft.com/office/drawing/2014/main" id="{79FDBF27-75A9-8440-824D-AD69723050F1}"/>
              </a:ext>
            </a:extLst>
          </p:cNvPr>
          <p:cNvSpPr txBox="1"/>
          <p:nvPr/>
        </p:nvSpPr>
        <p:spPr>
          <a:xfrm>
            <a:off x="4296332" y="2189007"/>
            <a:ext cx="876300" cy="523220"/>
          </a:xfrm>
          <a:prstGeom prst="rect">
            <a:avLst/>
          </a:prstGeom>
          <a:noFill/>
        </p:spPr>
        <p:txBody>
          <a:bodyPr wrap="square" rtlCol="0">
            <a:spAutoFit/>
          </a:bodyPr>
          <a:lstStyle/>
          <a:p>
            <a:r>
              <a:rPr lang="en-US" sz="2800" dirty="0">
                <a:solidFill>
                  <a:srgbClr val="590A0E"/>
                </a:solidFill>
              </a:rPr>
              <a:t>b</a:t>
            </a:r>
            <a:r>
              <a:rPr lang="en-US" sz="2800" baseline="30000" dirty="0">
                <a:solidFill>
                  <a:srgbClr val="590A0E"/>
                </a:solidFill>
              </a:rPr>
              <a:t>[2]</a:t>
            </a:r>
            <a:endParaRPr lang="en-US" sz="2800" dirty="0">
              <a:solidFill>
                <a:srgbClr val="590A0E"/>
              </a:solidFill>
            </a:endParaRPr>
          </a:p>
        </p:txBody>
      </p:sp>
      <p:pic>
        <p:nvPicPr>
          <p:cNvPr id="38" name="Picture 37">
            <a:extLst>
              <a:ext uri="{FF2B5EF4-FFF2-40B4-BE49-F238E27FC236}">
                <a16:creationId xmlns:a16="http://schemas.microsoft.com/office/drawing/2014/main" id="{7EBC3817-9CC8-FF47-AFDA-C9DBED4ED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663" y="1315192"/>
            <a:ext cx="3254534" cy="2856758"/>
          </a:xfrm>
          <a:prstGeom prst="rect">
            <a:avLst/>
          </a:prstGeom>
        </p:spPr>
      </p:pic>
    </p:spTree>
    <p:extLst>
      <p:ext uri="{BB962C8B-B14F-4D97-AF65-F5344CB8AC3E}">
        <p14:creationId xmlns:p14="http://schemas.microsoft.com/office/powerpoint/2010/main" val="201979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1" y="0"/>
            <a:ext cx="8125646" cy="800100"/>
          </a:xfrm>
        </p:spPr>
        <p:txBody>
          <a:bodyPr>
            <a:normAutofit fontScale="90000"/>
          </a:bodyPr>
          <a:lstStyle/>
          <a:p>
            <a:r>
              <a:rPr lang="en-US" b="0" dirty="0"/>
              <a:t>Backward differentiation on a two layer network</a:t>
            </a:r>
          </a:p>
        </p:txBody>
      </p:sp>
      <p:sp>
        <p:nvSpPr>
          <p:cNvPr id="6" name="Slide Number Placeholder 5"/>
          <p:cNvSpPr>
            <a:spLocks noGrp="1"/>
          </p:cNvSpPr>
          <p:nvPr>
            <p:ph type="sldNum" sz="quarter" idx="12"/>
          </p:nvPr>
        </p:nvSpPr>
        <p:spPr/>
        <p:txBody>
          <a:bodyPr/>
          <a:lstStyle/>
          <a:p>
            <a:pPr>
              <a:defRPr/>
            </a:pPr>
            <a:fld id="{713DD8BE-556E-3440-9013-11CC5588178D}" type="slidenum">
              <a:rPr lang="en-US" smtClean="0"/>
              <a:pPr>
                <a:defRPr/>
              </a:pPr>
              <a:t>75</a:t>
            </a:fld>
            <a:endParaRPr lang="en-US"/>
          </a:p>
        </p:txBody>
      </p:sp>
      <p:sp>
        <p:nvSpPr>
          <p:cNvPr id="20" name="Oval 19"/>
          <p:cNvSpPr/>
          <p:nvPr/>
        </p:nvSpPr>
        <p:spPr bwMode="auto">
          <a:xfrm>
            <a:off x="3534332" y="4552952"/>
            <a:ext cx="381000" cy="4760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5" fontAlgn="base">
              <a:spcBef>
                <a:spcPct val="0"/>
              </a:spcBef>
              <a:spcAft>
                <a:spcPct val="0"/>
              </a:spcAft>
            </a:pPr>
            <a:endParaRPr lang="en-US" sz="1600">
              <a:solidFill>
                <a:srgbClr val="009900"/>
              </a:solidFill>
              <a:latin typeface="Tahoma" charset="0"/>
            </a:endParaRPr>
          </a:p>
        </p:txBody>
      </p:sp>
      <p:pic>
        <p:nvPicPr>
          <p:cNvPr id="38" name="Picture 37">
            <a:extLst>
              <a:ext uri="{FF2B5EF4-FFF2-40B4-BE49-F238E27FC236}">
                <a16:creationId xmlns:a16="http://schemas.microsoft.com/office/drawing/2014/main" id="{7EBC3817-9CC8-FF47-AFDA-C9DBED4ED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1" y="1394092"/>
            <a:ext cx="3254534" cy="2856758"/>
          </a:xfrm>
          <a:prstGeom prst="rect">
            <a:avLst/>
          </a:prstGeom>
        </p:spPr>
      </p:pic>
      <p:pic>
        <p:nvPicPr>
          <p:cNvPr id="37" name="Picture 36">
            <a:extLst>
              <a:ext uri="{FF2B5EF4-FFF2-40B4-BE49-F238E27FC236}">
                <a16:creationId xmlns:a16="http://schemas.microsoft.com/office/drawing/2014/main" id="{F93153EE-A4B0-CE4A-9D52-AA7A574FEA6C}"/>
              </a:ext>
            </a:extLst>
          </p:cNvPr>
          <p:cNvPicPr>
            <a:picLocks noChangeAspect="1"/>
          </p:cNvPicPr>
          <p:nvPr/>
        </p:nvPicPr>
        <p:blipFill>
          <a:blip r:embed="rId4"/>
          <a:stretch>
            <a:fillRect/>
          </a:stretch>
        </p:blipFill>
        <p:spPr>
          <a:xfrm>
            <a:off x="4540478" y="3146693"/>
            <a:ext cx="2884869" cy="800100"/>
          </a:xfrm>
          <a:prstGeom prst="rect">
            <a:avLst/>
          </a:prstGeom>
        </p:spPr>
      </p:pic>
      <p:pic>
        <p:nvPicPr>
          <p:cNvPr id="40" name="Picture 39">
            <a:extLst>
              <a:ext uri="{FF2B5EF4-FFF2-40B4-BE49-F238E27FC236}">
                <a16:creationId xmlns:a16="http://schemas.microsoft.com/office/drawing/2014/main" id="{1A887EE2-6D0F-0B46-A802-4DA756EC2E4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37750" y="2007550"/>
            <a:ext cx="3333721" cy="731792"/>
          </a:xfrm>
          <a:prstGeom prst="rect">
            <a:avLst/>
          </a:prstGeom>
        </p:spPr>
      </p:pic>
    </p:spTree>
    <p:extLst>
      <p:ext uri="{BB962C8B-B14F-4D97-AF65-F5344CB8AC3E}">
        <p14:creationId xmlns:p14="http://schemas.microsoft.com/office/powerpoint/2010/main" val="353350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B167-6F9E-5941-86C0-904D8A9077B1}"/>
              </a:ext>
            </a:extLst>
          </p:cNvPr>
          <p:cNvSpPr>
            <a:spLocks noGrp="1"/>
          </p:cNvSpPr>
          <p:nvPr>
            <p:ph type="title"/>
          </p:nvPr>
        </p:nvSpPr>
        <p:spPr>
          <a:xfrm>
            <a:off x="800100" y="118250"/>
            <a:ext cx="7543800" cy="680397"/>
          </a:xfrm>
        </p:spPr>
        <p:txBody>
          <a:bodyPr>
            <a:normAutofit fontScale="90000"/>
          </a:bodyPr>
          <a:lstStyle/>
          <a:p>
            <a:r>
              <a:rPr lang="en-US" b="0" dirty="0"/>
              <a:t>Backward differentiation on a 2-layer network </a:t>
            </a:r>
          </a:p>
        </p:txBody>
      </p:sp>
      <p:pic>
        <p:nvPicPr>
          <p:cNvPr id="5" name="Picture 4">
            <a:extLst>
              <a:ext uri="{FF2B5EF4-FFF2-40B4-BE49-F238E27FC236}">
                <a16:creationId xmlns:a16="http://schemas.microsoft.com/office/drawing/2014/main" id="{0E41577B-915E-6748-9749-8A5D482DEDEB}"/>
              </a:ext>
            </a:extLst>
          </p:cNvPr>
          <p:cNvPicPr>
            <a:picLocks noChangeAspect="1"/>
          </p:cNvPicPr>
          <p:nvPr/>
        </p:nvPicPr>
        <p:blipFill>
          <a:blip r:embed="rId3"/>
          <a:stretch>
            <a:fillRect/>
          </a:stretch>
        </p:blipFill>
        <p:spPr>
          <a:xfrm>
            <a:off x="191813" y="1105200"/>
            <a:ext cx="8534400" cy="3577883"/>
          </a:xfrm>
          <a:prstGeom prst="rect">
            <a:avLst/>
          </a:prstGeom>
        </p:spPr>
      </p:pic>
      <p:pic>
        <p:nvPicPr>
          <p:cNvPr id="3" name="Picture 2">
            <a:extLst>
              <a:ext uri="{FF2B5EF4-FFF2-40B4-BE49-F238E27FC236}">
                <a16:creationId xmlns:a16="http://schemas.microsoft.com/office/drawing/2014/main" id="{CA9710BC-0067-894F-8CD1-60AA083EE2E8}"/>
              </a:ext>
            </a:extLst>
          </p:cNvPr>
          <p:cNvPicPr>
            <a:picLocks noChangeAspect="1"/>
          </p:cNvPicPr>
          <p:nvPr/>
        </p:nvPicPr>
        <p:blipFill>
          <a:blip r:embed="rId4"/>
          <a:stretch>
            <a:fillRect/>
          </a:stretch>
        </p:blipFill>
        <p:spPr>
          <a:xfrm>
            <a:off x="6096000" y="3244268"/>
            <a:ext cx="2057400" cy="570607"/>
          </a:xfrm>
          <a:prstGeom prst="rect">
            <a:avLst/>
          </a:prstGeom>
        </p:spPr>
      </p:pic>
      <p:pic>
        <p:nvPicPr>
          <p:cNvPr id="6" name="Picture 5">
            <a:extLst>
              <a:ext uri="{FF2B5EF4-FFF2-40B4-BE49-F238E27FC236}">
                <a16:creationId xmlns:a16="http://schemas.microsoft.com/office/drawing/2014/main" id="{A533EAA8-9BF6-1643-8CEF-5CBDCFC1DAC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76600" y="1223652"/>
            <a:ext cx="2222500" cy="487865"/>
          </a:xfrm>
          <a:prstGeom prst="rect">
            <a:avLst/>
          </a:prstGeom>
        </p:spPr>
      </p:pic>
      <p:pic>
        <p:nvPicPr>
          <p:cNvPr id="7" name="Picture 6">
            <a:extLst>
              <a:ext uri="{FF2B5EF4-FFF2-40B4-BE49-F238E27FC236}">
                <a16:creationId xmlns:a16="http://schemas.microsoft.com/office/drawing/2014/main" id="{21353133-64B3-B442-B5EE-452F599C46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90800" y="4157538"/>
            <a:ext cx="2222500" cy="487865"/>
          </a:xfrm>
          <a:prstGeom prst="rect">
            <a:avLst/>
          </a:prstGeom>
        </p:spPr>
      </p:pic>
    </p:spTree>
    <p:extLst>
      <p:ext uri="{BB962C8B-B14F-4D97-AF65-F5344CB8AC3E}">
        <p14:creationId xmlns:p14="http://schemas.microsoft.com/office/powerpoint/2010/main" val="230170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CD826FB-9028-C543-96E3-A3C50BD5FF75}"/>
                  </a:ext>
                </a:extLst>
              </p:cNvPr>
              <p:cNvSpPr>
                <a:spLocks noGrp="1"/>
              </p:cNvSpPr>
              <p:nvPr>
                <p:ph type="title"/>
              </p:nvPr>
            </p:nvSpPr>
            <p:spPr>
              <a:xfrm>
                <a:off x="457200" y="340238"/>
                <a:ext cx="8686800" cy="680397"/>
              </a:xfrm>
            </p:spPr>
            <p:txBody>
              <a:bodyPr>
                <a:normAutofit fontScale="90000"/>
              </a:bodyPr>
              <a:lstStyle/>
              <a:p>
                <a:r>
                  <a:rPr lang="en-US" dirty="0"/>
                  <a:t>Starting off the backward pass: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𝐿</m:t>
                        </m:r>
                      </m:num>
                      <m:den>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𝑧</m:t>
                        </m:r>
                      </m:den>
                    </m:f>
                  </m:oMath>
                </a14:m>
                <a:r>
                  <a:rPr lang="en-US" dirty="0"/>
                  <a:t>  </a:t>
                </a:r>
                <a:br>
                  <a:rPr lang="en-US" dirty="0"/>
                </a:br>
                <a:r>
                  <a:rPr lang="en-US" sz="2200" dirty="0"/>
                  <a:t>(I'll write </a:t>
                </a:r>
                <a14:m>
                  <m:oMath xmlns:m="http://schemas.openxmlformats.org/officeDocument/2006/math">
                    <m:r>
                      <a:rPr lang="en-US" sz="2200" i="1">
                        <a:latin typeface="Cambria Math" panose="02040503050406030204" pitchFamily="18" charset="0"/>
                      </a:rPr>
                      <m:t>𝑎</m:t>
                    </m:r>
                  </m:oMath>
                </a14:m>
                <a:r>
                  <a:rPr lang="en-US" sz="2200" dirty="0"/>
                  <a:t> f</a:t>
                </a:r>
                <a14:m>
                  <m:oMath xmlns:m="http://schemas.openxmlformats.org/officeDocument/2006/math">
                    <m:r>
                      <m:rPr>
                        <m:sty m:val="p"/>
                      </m:rPr>
                      <a:rPr lang="en-US" sz="2200" b="0" i="0" smtClean="0">
                        <a:latin typeface="Cambria Math" panose="02040503050406030204" pitchFamily="18" charset="0"/>
                      </a:rPr>
                      <m:t>or</m:t>
                    </m:r>
                    <m:r>
                      <a:rPr lang="en-US" sz="2200" b="0" i="0" smtClean="0">
                        <a:latin typeface="Cambria Math" panose="02040503050406030204" pitchFamily="18" charset="0"/>
                      </a:rPr>
                      <m:t> </m:t>
                    </m:r>
                    <m:sSup>
                      <m:sSupPr>
                        <m:ctrlPr>
                          <a:rPr lang="en-US" sz="2200" i="1">
                            <a:latin typeface="Cambria Math" panose="02040503050406030204" pitchFamily="18" charset="0"/>
                          </a:rPr>
                        </m:ctrlPr>
                      </m:sSupPr>
                      <m:e>
                        <m:r>
                          <a:rPr lang="en-US" sz="2200" i="1">
                            <a:latin typeface="Cambria Math" panose="02040503050406030204" pitchFamily="18" charset="0"/>
                          </a:rPr>
                          <m:t>𝑎</m:t>
                        </m:r>
                      </m:e>
                      <m:sup>
                        <m:r>
                          <a:rPr lang="en-US" sz="2200" i="1">
                            <a:latin typeface="Cambria Math" panose="02040503050406030204" pitchFamily="18" charset="0"/>
                          </a:rPr>
                          <m:t>[2]</m:t>
                        </m:r>
                      </m:sup>
                    </m:sSup>
                  </m:oMath>
                </a14:m>
                <a:r>
                  <a:rPr lang="en-US" sz="2200" dirty="0"/>
                  <a:t> and </a:t>
                </a:r>
                <a14:m>
                  <m:oMath xmlns:m="http://schemas.openxmlformats.org/officeDocument/2006/math">
                    <m:r>
                      <a:rPr lang="en-US" sz="2200" i="1">
                        <a:latin typeface="Cambria Math" panose="02040503050406030204" pitchFamily="18" charset="0"/>
                      </a:rPr>
                      <m:t>𝑧</m:t>
                    </m:r>
                  </m:oMath>
                </a14:m>
                <a:r>
                  <a:rPr lang="en-US" sz="2200" dirty="0"/>
                  <a:t> for </a:t>
                </a:r>
                <a14:m>
                  <m:oMath xmlns:m="http://schemas.openxmlformats.org/officeDocument/2006/math">
                    <m:sSup>
                      <m:sSupPr>
                        <m:ctrlPr>
                          <a:rPr lang="en-US" sz="2200" i="1">
                            <a:latin typeface="Cambria Math" panose="02040503050406030204" pitchFamily="18" charset="0"/>
                          </a:rPr>
                        </m:ctrlPr>
                      </m:sSupPr>
                      <m:e>
                        <m:r>
                          <a:rPr lang="en-US" sz="2200" i="1">
                            <a:latin typeface="Cambria Math" panose="02040503050406030204" pitchFamily="18" charset="0"/>
                          </a:rPr>
                          <m:t>𝑧</m:t>
                        </m:r>
                      </m:e>
                      <m:sup>
                        <m:r>
                          <a:rPr lang="en-US" sz="2200" i="1">
                            <a:latin typeface="Cambria Math" panose="02040503050406030204" pitchFamily="18" charset="0"/>
                          </a:rPr>
                          <m:t>[2]</m:t>
                        </m:r>
                      </m:sup>
                    </m:sSup>
                  </m:oMath>
                </a14:m>
                <a:r>
                  <a:rPr lang="en-US" sz="2200" dirty="0"/>
                  <a:t> )</a:t>
                </a:r>
                <a:endParaRPr lang="en-US" dirty="0"/>
              </a:p>
            </p:txBody>
          </p:sp>
        </mc:Choice>
        <mc:Fallback xmlns="">
          <p:sp>
            <p:nvSpPr>
              <p:cNvPr id="2" name="Title 1">
                <a:extLst>
                  <a:ext uri="{FF2B5EF4-FFF2-40B4-BE49-F238E27FC236}">
                    <a16:creationId xmlns:a16="http://schemas.microsoft.com/office/drawing/2014/main" id="{BCD826FB-9028-C543-96E3-A3C50BD5FF75}"/>
                  </a:ext>
                </a:extLst>
              </p:cNvPr>
              <p:cNvSpPr>
                <a:spLocks noGrp="1" noRot="1" noChangeAspect="1" noMove="1" noResize="1" noEditPoints="1" noAdjustHandles="1" noChangeArrowheads="1" noChangeShapeType="1" noTextEdit="1"/>
              </p:cNvSpPr>
              <p:nvPr>
                <p:ph type="title"/>
              </p:nvPr>
            </p:nvSpPr>
            <p:spPr>
              <a:xfrm>
                <a:off x="457200" y="340238"/>
                <a:ext cx="8686800" cy="680397"/>
              </a:xfrm>
              <a:blipFill>
                <a:blip r:embed="rId3"/>
                <a:stretch>
                  <a:fillRect l="-1754" t="-45455" b="-1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F3AE684-7DAD-E340-8AD5-1B529828965D}"/>
                  </a:ext>
                </a:extLst>
              </p:cNvPr>
              <p:cNvSpPr txBox="1"/>
              <p:nvPr/>
            </p:nvSpPr>
            <p:spPr>
              <a:xfrm>
                <a:off x="-323236" y="1191177"/>
                <a:ext cx="704727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𝐿</m:t>
                      </m:r>
                      <m:d>
                        <m:dPr>
                          <m:ctrlPr>
                            <a:rPr lang="en-US" sz="2400" b="0" i="1" smtClean="0">
                              <a:latin typeface="Cambria Math" panose="02040503050406030204" pitchFamily="18" charset="0"/>
                            </a:rPr>
                          </m:ctrlPr>
                        </m:d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𝑦</m:t>
                              </m:r>
                            </m:e>
                          </m:acc>
                          <m:r>
                            <a:rPr lang="en-US" sz="2400" b="0" i="1" smtClean="0">
                              <a:latin typeface="Cambria Math" panose="02040503050406030204" pitchFamily="18" charset="0"/>
                            </a:rPr>
                            <m:t>,</m:t>
                          </m:r>
                          <m:r>
                            <a:rPr lang="en-US" sz="2400" b="0" i="1" smtClean="0">
                              <a:latin typeface="Cambria Math" panose="02040503050406030204" pitchFamily="18" charset="0"/>
                            </a:rPr>
                            <m:t>𝑦</m:t>
                          </m:r>
                        </m:e>
                      </m:d>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m:rPr>
                              <m:nor/>
                            </m:rPr>
                            <a:rPr lang="en-US" sz="2400">
                              <a:latin typeface="Cambria Math" panose="02040503050406030204" pitchFamily="18" charset="0"/>
                            </a:rPr>
                            <m:t>y</m:t>
                          </m:r>
                          <m:func>
                            <m:funcPr>
                              <m:ctrlPr>
                                <a:rPr lang="en-US" sz="2400" i="1" smtClean="0">
                                  <a:latin typeface="Cambria Math" panose="02040503050406030204" pitchFamily="18" charset="0"/>
                                </a:rPr>
                              </m:ctrlPr>
                            </m:funcPr>
                            <m:fName>
                              <m:r>
                                <m:rPr>
                                  <m:sty m:val="p"/>
                                </m:rPr>
                                <a:rPr lang="en-US" sz="2400" i="0" smtClean="0">
                                  <a:latin typeface="Cambria Math" panose="02040503050406030204" pitchFamily="18" charset="0"/>
                                </a:rPr>
                                <m:t>log</m:t>
                              </m:r>
                            </m:fName>
                            <m:e>
                              <m:r>
                                <a:rPr lang="en-US" sz="2400" i="1">
                                  <a:latin typeface="Cambria Math" panose="02040503050406030204" pitchFamily="18" charset="0"/>
                                </a:rPr>
                                <m:t>(</m:t>
                              </m:r>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e>
                          </m:func>
                          <m:r>
                            <a:rPr lang="en-US" sz="2400" b="0" i="1" smtClean="0">
                              <a:latin typeface="Cambria Math" panose="02040503050406030204" pitchFamily="18" charset="0"/>
                            </a:rPr>
                            <m:t>+</m:t>
                          </m:r>
                          <m:d>
                            <m:dPr>
                              <m:ctrlPr>
                                <a:rPr lang="en-US" sz="2400" i="1">
                                  <a:latin typeface="Cambria Math" panose="02040503050406030204" pitchFamily="18" charset="0"/>
                                </a:rPr>
                              </m:ctrlPr>
                            </m:dPr>
                            <m:e>
                              <m:r>
                                <a:rPr lang="en-US" sz="2400" i="1">
                                  <a:latin typeface="Cambria Math" panose="02040503050406030204" pitchFamily="18" charset="0"/>
                                </a:rPr>
                                <m:t>1−</m:t>
                              </m:r>
                              <m:r>
                                <a:rPr lang="en-US" sz="2400" i="1">
                                  <a:latin typeface="Cambria Math" panose="02040503050406030204" pitchFamily="18" charset="0"/>
                                </a:rPr>
                                <m:t>𝑦</m:t>
                              </m:r>
                            </m:e>
                          </m:d>
                          <m:r>
                            <m:rPr>
                              <m:sty m:val="p"/>
                            </m:rPr>
                            <a:rPr lang="en-US" sz="2400">
                              <a:latin typeface="Cambria Math" panose="02040503050406030204" pitchFamily="18" charset="0"/>
                            </a:rPr>
                            <m:t>log</m:t>
                          </m:r>
                          <m:r>
                            <a:rPr lang="en-US" sz="2400" i="1">
                              <a:latin typeface="Cambria Math" panose="02040503050406030204" pitchFamily="18" charset="0"/>
                            </a:rPr>
                            <m:t>⁡(1−</m:t>
                          </m:r>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m:rPr>
                              <m:nor/>
                            </m:rPr>
                            <a:rPr lang="en-US" sz="2400" dirty="0"/>
                            <m:t>)</m:t>
                          </m:r>
                        </m:e>
                      </m:d>
                    </m:oMath>
                  </m:oMathPara>
                </a14:m>
                <a:endParaRPr lang="en-US" sz="2400" dirty="0"/>
              </a:p>
            </p:txBody>
          </p:sp>
        </mc:Choice>
        <mc:Fallback xmlns="">
          <p:sp>
            <p:nvSpPr>
              <p:cNvPr id="4" name="TextBox 3">
                <a:extLst>
                  <a:ext uri="{FF2B5EF4-FFF2-40B4-BE49-F238E27FC236}">
                    <a16:creationId xmlns:a16="http://schemas.microsoft.com/office/drawing/2014/main" id="{DF3AE684-7DAD-E340-8AD5-1B529828965D}"/>
                  </a:ext>
                </a:extLst>
              </p:cNvPr>
              <p:cNvSpPr txBox="1">
                <a:spLocks noRot="1" noChangeAspect="1" noMove="1" noResize="1" noEditPoints="1" noAdjustHandles="1" noChangeArrowheads="1" noChangeShapeType="1" noTextEdit="1"/>
              </p:cNvSpPr>
              <p:nvPr/>
            </p:nvSpPr>
            <p:spPr>
              <a:xfrm>
                <a:off x="-323236" y="1191177"/>
                <a:ext cx="7047271" cy="369332"/>
              </a:xfrm>
              <a:prstGeom prst="rect">
                <a:avLst/>
              </a:prstGeom>
              <a:blipFill>
                <a:blip r:embed="rId4"/>
                <a:stretch>
                  <a:fillRect t="-13333" b="-4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B632828-101C-3743-9CC9-1BE1A08E9604}"/>
                  </a:ext>
                </a:extLst>
              </p:cNvPr>
              <p:cNvSpPr txBox="1"/>
              <p:nvPr/>
            </p:nvSpPr>
            <p:spPr>
              <a:xfrm>
                <a:off x="-609600" y="1669018"/>
                <a:ext cx="741432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𝐿</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𝑎</m:t>
                          </m:r>
                          <m:r>
                            <a:rPr lang="en-US" sz="2400" b="0" i="1" smtClean="0">
                              <a:latin typeface="Cambria Math" panose="02040503050406030204" pitchFamily="18" charset="0"/>
                            </a:rPr>
                            <m:t>,</m:t>
                          </m:r>
                          <m:r>
                            <a:rPr lang="en-US" sz="2400" b="0" i="1" smtClean="0">
                              <a:latin typeface="Cambria Math" panose="02040503050406030204" pitchFamily="18" charset="0"/>
                            </a:rPr>
                            <m:t>𝑦</m:t>
                          </m:r>
                        </m:e>
                      </m:d>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y</m:t>
                              </m:r>
                              <m:r>
                                <a:rPr lang="en-US" sz="2400">
                                  <a:latin typeface="Cambria Math" panose="02040503050406030204" pitchFamily="18" charset="0"/>
                                </a:rPr>
                                <m:t> </m:t>
                              </m:r>
                              <m:r>
                                <m:rPr>
                                  <m:sty m:val="p"/>
                                </m:rPr>
                                <a:rPr lang="en-US" sz="2400">
                                  <a:latin typeface="Cambria Math" panose="02040503050406030204" pitchFamily="18" charset="0"/>
                                </a:rPr>
                                <m:t>log</m:t>
                              </m:r>
                            </m:fName>
                            <m:e>
                              <m:r>
                                <a:rPr lang="en-US" sz="2400" i="1">
                                  <a:latin typeface="Cambria Math" panose="02040503050406030204" pitchFamily="18" charset="0"/>
                                </a:rPr>
                                <m:t>𝑎</m:t>
                              </m:r>
                            </m:e>
                          </m:func>
                          <m:r>
                            <a:rPr lang="en-US" sz="2400" b="0" i="1" smtClean="0">
                              <a:latin typeface="Cambria Math" panose="02040503050406030204" pitchFamily="18" charset="0"/>
                            </a:rPr>
                            <m:t>+</m:t>
                          </m:r>
                          <m:d>
                            <m:dPr>
                              <m:ctrlPr>
                                <a:rPr lang="en-US" sz="2400" i="1">
                                  <a:latin typeface="Cambria Math" panose="02040503050406030204" pitchFamily="18" charset="0"/>
                                </a:rPr>
                              </m:ctrlPr>
                            </m:dPr>
                            <m:e>
                              <m:r>
                                <a:rPr lang="en-US" sz="2400" i="1">
                                  <a:latin typeface="Cambria Math" panose="02040503050406030204" pitchFamily="18" charset="0"/>
                                </a:rPr>
                                <m:t>1−</m:t>
                              </m:r>
                              <m:r>
                                <a:rPr lang="en-US" sz="2400" i="1">
                                  <a:latin typeface="Cambria Math" panose="02040503050406030204" pitchFamily="18" charset="0"/>
                                </a:rPr>
                                <m:t>𝑦</m:t>
                              </m:r>
                            </m:e>
                          </m:d>
                          <m:r>
                            <m:rPr>
                              <m:sty m:val="p"/>
                            </m:rPr>
                            <a:rPr lang="en-US" sz="2400">
                              <a:latin typeface="Cambria Math" panose="02040503050406030204" pitchFamily="18" charset="0"/>
                            </a:rPr>
                            <m:t>log</m:t>
                          </m:r>
                          <m:r>
                            <a:rPr lang="en-US" sz="2400" i="1">
                              <a:latin typeface="Cambria Math" panose="02040503050406030204" pitchFamily="18" charset="0"/>
                            </a:rPr>
                            <m:t>⁡(1−</m:t>
                          </m:r>
                          <m:r>
                            <a:rPr lang="en-US" sz="2400" i="1">
                              <a:latin typeface="Cambria Math" panose="02040503050406030204" pitchFamily="18" charset="0"/>
                            </a:rPr>
                            <m:t>𝑎</m:t>
                          </m:r>
                          <m:r>
                            <a:rPr lang="en-US" sz="2400" i="1">
                              <a:latin typeface="Cambria Math" panose="02040503050406030204" pitchFamily="18" charset="0"/>
                            </a:rPr>
                            <m:t>)</m:t>
                          </m:r>
                        </m:e>
                      </m:d>
                    </m:oMath>
                  </m:oMathPara>
                </a14:m>
                <a:endParaRPr lang="en-US" sz="2400" dirty="0"/>
              </a:p>
            </p:txBody>
          </p:sp>
        </mc:Choice>
        <mc:Fallback xmlns="">
          <p:sp>
            <p:nvSpPr>
              <p:cNvPr id="5" name="TextBox 4">
                <a:extLst>
                  <a:ext uri="{FF2B5EF4-FFF2-40B4-BE49-F238E27FC236}">
                    <a16:creationId xmlns:a16="http://schemas.microsoft.com/office/drawing/2014/main" id="{EB632828-101C-3743-9CC9-1BE1A08E9604}"/>
                  </a:ext>
                </a:extLst>
              </p:cNvPr>
              <p:cNvSpPr txBox="1">
                <a:spLocks noRot="1" noChangeAspect="1" noMove="1" noResize="1" noEditPoints="1" noAdjustHandles="1" noChangeArrowheads="1" noChangeShapeType="1" noTextEdit="1"/>
              </p:cNvSpPr>
              <p:nvPr/>
            </p:nvSpPr>
            <p:spPr>
              <a:xfrm>
                <a:off x="-609600" y="1669018"/>
                <a:ext cx="7414321" cy="369332"/>
              </a:xfrm>
              <a:prstGeom prst="rect">
                <a:avLst/>
              </a:prstGeom>
              <a:blipFill>
                <a:blip r:embed="rId5"/>
                <a:stretch>
                  <a:fillRect t="-6667"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16E3C5E-37AB-4341-898A-A0FF01BF6356}"/>
                  </a:ext>
                </a:extLst>
              </p:cNvPr>
              <p:cNvSpPr txBox="1"/>
              <p:nvPr/>
            </p:nvSpPr>
            <p:spPr>
              <a:xfrm>
                <a:off x="1066800" y="2038828"/>
                <a:ext cx="7911726" cy="543034"/>
              </a:xfrm>
              <a:prstGeom prst="rect">
                <a:avLst/>
              </a:prstGeom>
              <a:noFill/>
            </p:spPr>
            <p:txBody>
              <a:bodyPr wrap="square" lIns="0" tIns="0" rIns="0" bIns="0" rtlCol="0">
                <a:spAutoFit/>
              </a:bodyPr>
              <a:lstStyle/>
              <a:p>
                <a14:m>
                  <m:oMath xmlns:m="http://schemas.openxmlformats.org/officeDocument/2006/math">
                    <m:f>
                      <m:fPr>
                        <m:ctrlPr>
                          <a:rPr lang="en-US" sz="2400" b="0" i="1" smtClean="0">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rPr>
                          <m:t>𝐿</m:t>
                        </m:r>
                      </m:num>
                      <m:den>
                        <m:r>
                          <a:rPr lang="en-US" sz="2400" i="1">
                            <a:latin typeface="Cambria Math" panose="02040503050406030204" pitchFamily="18" charset="0"/>
                            <a:ea typeface="Cambria Math" panose="02040503050406030204" pitchFamily="18" charset="0"/>
                          </a:rPr>
                          <m:t>𝜕</m:t>
                        </m:r>
                        <m:r>
                          <a:rPr lang="en-US" sz="2400" i="1" smtClean="0">
                            <a:latin typeface="Cambria Math" panose="02040503050406030204" pitchFamily="18" charset="0"/>
                          </a:rPr>
                          <m:t>𝑧</m:t>
                        </m:r>
                      </m:den>
                    </m:f>
                    <m:r>
                      <a:rPr lang="en-US"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rPr>
                          <m:t>𝐿</m:t>
                        </m:r>
                      </m:num>
                      <m:den>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rPr>
                          <m:t>𝑎</m:t>
                        </m:r>
                      </m:den>
                    </m:f>
                  </m:oMath>
                </a14:m>
                <a:r>
                  <a:rPr lang="en-US" sz="2400" dirty="0"/>
                  <a:t>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rPr>
                          <m:t>𝑎</m:t>
                        </m:r>
                      </m:num>
                      <m:den>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rPr>
                          <m:t>𝑧</m:t>
                        </m:r>
                      </m:den>
                    </m:f>
                  </m:oMath>
                </a14:m>
                <a:endParaRPr lang="en-US" sz="2400" dirty="0"/>
              </a:p>
            </p:txBody>
          </p:sp>
        </mc:Choice>
        <mc:Fallback xmlns="">
          <p:sp>
            <p:nvSpPr>
              <p:cNvPr id="6" name="TextBox 5">
                <a:extLst>
                  <a:ext uri="{FF2B5EF4-FFF2-40B4-BE49-F238E27FC236}">
                    <a16:creationId xmlns:a16="http://schemas.microsoft.com/office/drawing/2014/main" id="{516E3C5E-37AB-4341-898A-A0FF01BF6356}"/>
                  </a:ext>
                </a:extLst>
              </p:cNvPr>
              <p:cNvSpPr txBox="1">
                <a:spLocks noRot="1" noChangeAspect="1" noMove="1" noResize="1" noEditPoints="1" noAdjustHandles="1" noChangeArrowheads="1" noChangeShapeType="1" noTextEdit="1"/>
              </p:cNvSpPr>
              <p:nvPr/>
            </p:nvSpPr>
            <p:spPr>
              <a:xfrm>
                <a:off x="1066800" y="2038828"/>
                <a:ext cx="7911726" cy="543034"/>
              </a:xfrm>
              <a:prstGeom prst="rect">
                <a:avLst/>
              </a:prstGeom>
              <a:blipFill>
                <a:blip r:embed="rId6"/>
                <a:stretch>
                  <a:fillRect l="-1122"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7359117-CF84-8848-9E18-B8D9B949B9FA}"/>
                  </a:ext>
                </a:extLst>
              </p:cNvPr>
              <p:cNvSpPr txBox="1"/>
              <p:nvPr/>
            </p:nvSpPr>
            <p:spPr>
              <a:xfrm>
                <a:off x="491613" y="2766876"/>
                <a:ext cx="6071419" cy="79547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𝐿</m:t>
                          </m:r>
                        </m:num>
                        <m:den>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rPr>
                            <m:t>𝑎</m:t>
                          </m:r>
                        </m:den>
                      </m:f>
                      <m:r>
                        <a:rPr lang="en-US" sz="2000" b="0" i="0" smtClean="0">
                          <a:latin typeface="Cambria Math" panose="02040503050406030204" pitchFamily="18" charset="0"/>
                        </a:rPr>
                        <m:t>=−</m:t>
                      </m:r>
                      <m:d>
                        <m:dPr>
                          <m:ctrlPr>
                            <a:rPr lang="en-US" sz="2000" b="0" i="1" smtClean="0">
                              <a:latin typeface="Cambria Math" panose="02040503050406030204" pitchFamily="18" charset="0"/>
                            </a:rPr>
                          </m:ctrlPr>
                        </m:dPr>
                        <m:e>
                          <m:d>
                            <m:dPr>
                              <m:ctrlPr>
                                <a:rPr lang="en-US" sz="2000" i="1">
                                  <a:latin typeface="Cambria Math" panose="02040503050406030204" pitchFamily="18" charset="0"/>
                                </a:rPr>
                              </m:ctrlPr>
                            </m:dPr>
                            <m:e>
                              <m:r>
                                <a:rPr lang="en-US" sz="2000" i="1">
                                  <a:latin typeface="Cambria Math" panose="02040503050406030204" pitchFamily="18" charset="0"/>
                                </a:rPr>
                                <m:t>𝑦</m:t>
                              </m:r>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m:t>
                                  </m:r>
                                  <m:func>
                                    <m:funcPr>
                                      <m:ctrlPr>
                                        <a:rPr lang="en-US" sz="2000" i="1">
                                          <a:latin typeface="Cambria Math" panose="02040503050406030204" pitchFamily="18" charset="0"/>
                                          <a:ea typeface="Cambria Math" panose="02040503050406030204" pitchFamily="18" charset="0"/>
                                        </a:rPr>
                                      </m:ctrlPr>
                                    </m:funcPr>
                                    <m:fName>
                                      <m:r>
                                        <m:rPr>
                                          <m:sty m:val="p"/>
                                        </m:rPr>
                                        <a:rPr lang="en-US" sz="2000">
                                          <a:latin typeface="Cambria Math" panose="02040503050406030204" pitchFamily="18" charset="0"/>
                                          <a:ea typeface="Cambria Math" panose="02040503050406030204" pitchFamily="18" charset="0"/>
                                        </a:rPr>
                                        <m:t>log</m:t>
                                      </m:r>
                                    </m:fName>
                                    <m:e>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𝑎</m:t>
                                          </m:r>
                                        </m:e>
                                      </m:d>
                                    </m:e>
                                  </m:func>
                                </m:num>
                                <m:den>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𝑎</m:t>
                                  </m:r>
                                </m:den>
                              </m:f>
                            </m:e>
                          </m:d>
                          <m:r>
                            <a:rPr lang="en-US" sz="2000">
                              <a:latin typeface="Cambria Math" panose="02040503050406030204" pitchFamily="18" charset="0"/>
                            </a:rPr>
                            <m:t>+(1−</m:t>
                          </m:r>
                          <m:r>
                            <m:rPr>
                              <m:sty m:val="p"/>
                            </m:rPr>
                            <a:rPr lang="en-US" sz="2000">
                              <a:latin typeface="Cambria Math" panose="02040503050406030204" pitchFamily="18" charset="0"/>
                            </a:rPr>
                            <m:t>y</m:t>
                          </m:r>
                          <m:r>
                            <a:rPr lang="en-US" sz="2000">
                              <a:latin typeface="Cambria Math" panose="02040503050406030204" pitchFamily="18" charset="0"/>
                            </a:rPr>
                            <m:t>)</m:t>
                          </m:r>
                          <m:r>
                            <m:rPr>
                              <m:nor/>
                            </m:rPr>
                            <a:rPr lang="en-US" sz="2000" dirty="0"/>
                            <m:t> </m:t>
                          </m:r>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m:t>
                              </m:r>
                              <m:func>
                                <m:funcPr>
                                  <m:ctrlPr>
                                    <a:rPr lang="en-US" sz="2000" i="1">
                                      <a:latin typeface="Cambria Math" panose="02040503050406030204" pitchFamily="18" charset="0"/>
                                      <a:ea typeface="Cambria Math" panose="02040503050406030204" pitchFamily="18" charset="0"/>
                                    </a:rPr>
                                  </m:ctrlPr>
                                </m:funcPr>
                                <m:fName>
                                  <m:r>
                                    <m:rPr>
                                      <m:sty m:val="p"/>
                                    </m:rPr>
                                    <a:rPr lang="en-US" sz="2000">
                                      <a:latin typeface="Cambria Math" panose="02040503050406030204" pitchFamily="18" charset="0"/>
                                      <a:ea typeface="Cambria Math" panose="02040503050406030204" pitchFamily="18" charset="0"/>
                                    </a:rPr>
                                    <m:t>log</m:t>
                                  </m:r>
                                </m:fName>
                                <m:e>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𝑎</m:t>
                                      </m:r>
                                    </m:e>
                                  </m:d>
                                </m:e>
                              </m:func>
                            </m:num>
                            <m:den>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𝑎</m:t>
                              </m:r>
                            </m:den>
                          </m:f>
                        </m:e>
                      </m:d>
                    </m:oMath>
                  </m:oMathPara>
                </a14:m>
                <a:endParaRPr lang="en-US" sz="2000" dirty="0"/>
              </a:p>
            </p:txBody>
          </p:sp>
        </mc:Choice>
        <mc:Fallback xmlns="">
          <p:sp>
            <p:nvSpPr>
              <p:cNvPr id="7" name="TextBox 6">
                <a:extLst>
                  <a:ext uri="{FF2B5EF4-FFF2-40B4-BE49-F238E27FC236}">
                    <a16:creationId xmlns:a16="http://schemas.microsoft.com/office/drawing/2014/main" id="{07359117-CF84-8848-9E18-B8D9B949B9FA}"/>
                  </a:ext>
                </a:extLst>
              </p:cNvPr>
              <p:cNvSpPr txBox="1">
                <a:spLocks noRot="1" noChangeAspect="1" noMove="1" noResize="1" noEditPoints="1" noAdjustHandles="1" noChangeArrowheads="1" noChangeShapeType="1" noTextEdit="1"/>
              </p:cNvSpPr>
              <p:nvPr/>
            </p:nvSpPr>
            <p:spPr>
              <a:xfrm>
                <a:off x="491613" y="2766876"/>
                <a:ext cx="6071419" cy="79547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E42052D-C2ED-3048-AE26-6FCC0C1801E7}"/>
                  </a:ext>
                </a:extLst>
              </p:cNvPr>
              <p:cNvSpPr txBox="1"/>
              <p:nvPr/>
            </p:nvSpPr>
            <p:spPr>
              <a:xfrm>
                <a:off x="152400" y="3429923"/>
                <a:ext cx="7911726" cy="69153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0" smtClean="0">
                          <a:latin typeface="Cambria Math" panose="02040503050406030204" pitchFamily="18" charset="0"/>
                        </a:rPr>
                        <m:t>=−</m:t>
                      </m:r>
                      <m:d>
                        <m:dPr>
                          <m:ctrlPr>
                            <a:rPr lang="en-US" sz="2000" b="0" i="1" smtClean="0">
                              <a:latin typeface="Cambria Math" panose="02040503050406030204" pitchFamily="18" charset="0"/>
                            </a:rPr>
                          </m:ctrlPr>
                        </m:dPr>
                        <m:e>
                          <m:d>
                            <m:dPr>
                              <m:ctrlPr>
                                <a:rPr lang="en-US" sz="2000" i="1">
                                  <a:latin typeface="Cambria Math" panose="02040503050406030204" pitchFamily="18" charset="0"/>
                                </a:rPr>
                              </m:ctrlPr>
                            </m:dPr>
                            <m:e>
                              <m:r>
                                <a:rPr lang="en-US" sz="2000" i="1">
                                  <a:latin typeface="Cambria Math" panose="02040503050406030204" pitchFamily="18" charset="0"/>
                                </a:rPr>
                                <m:t>𝑦</m:t>
                              </m:r>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rPr>
                                    <m:t>𝑎</m:t>
                                  </m:r>
                                </m:den>
                              </m:f>
                            </m:e>
                          </m:d>
                          <m:r>
                            <a:rPr lang="en-US" sz="2000">
                              <a:latin typeface="Cambria Math" panose="02040503050406030204" pitchFamily="18" charset="0"/>
                            </a:rPr>
                            <m:t>+</m:t>
                          </m:r>
                          <m:d>
                            <m:dPr>
                              <m:ctrlPr>
                                <a:rPr lang="en-US" sz="2000" i="1">
                                  <a:latin typeface="Cambria Math" panose="02040503050406030204" pitchFamily="18" charset="0"/>
                                </a:rPr>
                              </m:ctrlPr>
                            </m:dPr>
                            <m:e>
                              <m:r>
                                <a:rPr lang="en-US" sz="2000">
                                  <a:latin typeface="Cambria Math" panose="02040503050406030204" pitchFamily="18" charset="0"/>
                                </a:rPr>
                                <m:t>1−</m:t>
                              </m:r>
                              <m:r>
                                <m:rPr>
                                  <m:sty m:val="p"/>
                                </m:rPr>
                                <a:rPr lang="en-US" sz="2000">
                                  <a:latin typeface="Cambria Math" panose="02040503050406030204" pitchFamily="18" charset="0"/>
                                </a:rPr>
                                <m:t>y</m:t>
                              </m:r>
                            </m:e>
                          </m:d>
                          <m:r>
                            <m:rPr>
                              <m:nor/>
                            </m:rPr>
                            <a:rPr lang="en-US" sz="2000" dirty="0"/>
                            <m:t> </m:t>
                          </m:r>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1−</m:t>
                              </m:r>
                              <m:r>
                                <a:rPr lang="en-US" sz="2000" i="1">
                                  <a:latin typeface="Cambria Math" panose="02040503050406030204" pitchFamily="18" charset="0"/>
                                </a:rPr>
                                <m:t>𝑎</m:t>
                              </m:r>
                            </m:den>
                          </m:f>
                          <m:d>
                            <m:dPr>
                              <m:ctrlPr>
                                <a:rPr lang="en-US" sz="2000" i="1">
                                  <a:latin typeface="Cambria Math" panose="02040503050406030204" pitchFamily="18" charset="0"/>
                                </a:rPr>
                              </m:ctrlPr>
                            </m:dPr>
                            <m:e>
                              <m:r>
                                <a:rPr lang="en-US" sz="2000">
                                  <a:latin typeface="Cambria Math" panose="02040503050406030204" pitchFamily="18" charset="0"/>
                                </a:rPr>
                                <m:t>−1</m:t>
                              </m:r>
                            </m:e>
                          </m:d>
                        </m:e>
                      </m:d>
                      <m:r>
                        <a:rPr lang="en-US" sz="2000" b="0" i="0" smtClean="0">
                          <a:latin typeface="Cambria Math" panose="02040503050406030204" pitchFamily="18" charset="0"/>
                        </a:rPr>
                        <m:t>=−</m:t>
                      </m:r>
                      <m:d>
                        <m:dPr>
                          <m:ctrlPr>
                            <a:rPr lang="en-US" sz="2000" b="0" i="1" smtClean="0">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𝑦</m:t>
                              </m:r>
                            </m:num>
                            <m:den>
                              <m:r>
                                <a:rPr lang="en-US" sz="2000" i="1">
                                  <a:latin typeface="Cambria Math" panose="02040503050406030204" pitchFamily="18" charset="0"/>
                                </a:rPr>
                                <m:t>𝑎</m:t>
                              </m:r>
                            </m:den>
                          </m:f>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𝑦</m:t>
                              </m:r>
                              <m:r>
                                <a:rPr lang="en-US" sz="2000" i="1">
                                  <a:latin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1−</m:t>
                              </m:r>
                              <m:r>
                                <a:rPr lang="en-US" sz="2000" i="1">
                                  <a:latin typeface="Cambria Math" panose="02040503050406030204" pitchFamily="18" charset="0"/>
                                </a:rPr>
                                <m:t>𝑎</m:t>
                              </m:r>
                            </m:den>
                          </m:f>
                        </m:e>
                      </m:d>
                    </m:oMath>
                  </m:oMathPara>
                </a14:m>
                <a:endParaRPr lang="en-US" sz="2000" dirty="0"/>
              </a:p>
            </p:txBody>
          </p:sp>
        </mc:Choice>
        <mc:Fallback xmlns="">
          <p:sp>
            <p:nvSpPr>
              <p:cNvPr id="8" name="TextBox 7">
                <a:extLst>
                  <a:ext uri="{FF2B5EF4-FFF2-40B4-BE49-F238E27FC236}">
                    <a16:creationId xmlns:a16="http://schemas.microsoft.com/office/drawing/2014/main" id="{5E42052D-C2ED-3048-AE26-6FCC0C1801E7}"/>
                  </a:ext>
                </a:extLst>
              </p:cNvPr>
              <p:cNvSpPr txBox="1">
                <a:spLocks noRot="1" noChangeAspect="1" noMove="1" noResize="1" noEditPoints="1" noAdjustHandles="1" noChangeArrowheads="1" noChangeShapeType="1" noTextEdit="1"/>
              </p:cNvSpPr>
              <p:nvPr/>
            </p:nvSpPr>
            <p:spPr>
              <a:xfrm>
                <a:off x="152400" y="3429923"/>
                <a:ext cx="7911726" cy="69153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2C975A8-BC28-4E47-8E13-108C878C2970}"/>
                  </a:ext>
                </a:extLst>
              </p:cNvPr>
              <p:cNvSpPr txBox="1"/>
              <p:nvPr/>
            </p:nvSpPr>
            <p:spPr>
              <a:xfrm>
                <a:off x="605466" y="4286603"/>
                <a:ext cx="2594933" cy="7022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𝑎</m:t>
                          </m:r>
                        </m:num>
                        <m:den>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𝑧</m:t>
                          </m:r>
                        </m:den>
                      </m:f>
                      <m:r>
                        <a:rPr lang="en-US" sz="2400" b="0" i="0" smtClean="0">
                          <a:latin typeface="Cambria Math" panose="02040503050406030204" pitchFamily="18" charset="0"/>
                        </a:rPr>
                        <m:t>=</m:t>
                      </m:r>
                      <m:r>
                        <a:rPr lang="en-US" sz="2400" b="0" i="1" smtClean="0">
                          <a:latin typeface="Cambria Math" panose="02040503050406030204" pitchFamily="18" charset="0"/>
                        </a:rPr>
                        <m:t>𝑎</m:t>
                      </m:r>
                      <m:r>
                        <a:rPr lang="en-US" sz="2400" b="0" i="1" smtClean="0">
                          <a:latin typeface="Cambria Math" panose="02040503050406030204" pitchFamily="18" charset="0"/>
                        </a:rPr>
                        <m:t>(1−</m:t>
                      </m:r>
                      <m:r>
                        <a:rPr lang="en-US" sz="2400" b="0" i="1" smtClean="0">
                          <a:latin typeface="Cambria Math" panose="02040503050406030204" pitchFamily="18" charset="0"/>
                        </a:rPr>
                        <m:t>𝑎</m:t>
                      </m:r>
                      <m:r>
                        <a:rPr lang="en-US" sz="2400" b="0" i="1" smtClean="0">
                          <a:latin typeface="Cambria Math" panose="02040503050406030204" pitchFamily="18" charset="0"/>
                        </a:rPr>
                        <m:t>)</m:t>
                      </m:r>
                    </m:oMath>
                  </m:oMathPara>
                </a14:m>
                <a:endParaRPr lang="en-US" sz="2400" dirty="0"/>
              </a:p>
            </p:txBody>
          </p:sp>
        </mc:Choice>
        <mc:Fallback xmlns="">
          <p:sp>
            <p:nvSpPr>
              <p:cNvPr id="9" name="TextBox 8">
                <a:extLst>
                  <a:ext uri="{FF2B5EF4-FFF2-40B4-BE49-F238E27FC236}">
                    <a16:creationId xmlns:a16="http://schemas.microsoft.com/office/drawing/2014/main" id="{B2C975A8-BC28-4E47-8E13-108C878C2970}"/>
                  </a:ext>
                </a:extLst>
              </p:cNvPr>
              <p:cNvSpPr txBox="1">
                <a:spLocks noRot="1" noChangeAspect="1" noMove="1" noResize="1" noEditPoints="1" noAdjustHandles="1" noChangeArrowheads="1" noChangeShapeType="1" noTextEdit="1"/>
              </p:cNvSpPr>
              <p:nvPr/>
            </p:nvSpPr>
            <p:spPr>
              <a:xfrm>
                <a:off x="605466" y="4286603"/>
                <a:ext cx="2594933" cy="702244"/>
              </a:xfrm>
              <a:prstGeom prst="rect">
                <a:avLst/>
              </a:prstGeom>
              <a:blipFill>
                <a:blip r:embed="rId9"/>
                <a:stretch>
                  <a:fillRect t="-1786" b="-160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1B087DC-F3A1-8446-9390-A23D25456966}"/>
                  </a:ext>
                </a:extLst>
              </p:cNvPr>
              <p:cNvSpPr txBox="1"/>
              <p:nvPr/>
            </p:nvSpPr>
            <p:spPr>
              <a:xfrm>
                <a:off x="3352800" y="4318641"/>
                <a:ext cx="5185734" cy="71013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rPr>
                            <m:t>𝐿</m:t>
                          </m:r>
                        </m:num>
                        <m:den>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rPr>
                            <m:t>𝑧</m:t>
                          </m:r>
                        </m:den>
                      </m:f>
                      <m:r>
                        <a:rPr lang="en-US" sz="2400" b="0" i="0" smtClean="0">
                          <a:latin typeface="Cambria Math" panose="02040503050406030204" pitchFamily="18" charset="0"/>
                        </a:rPr>
                        <m:t>=</m:t>
                      </m:r>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𝑦</m:t>
                              </m:r>
                            </m:num>
                            <m:den>
                              <m:r>
                                <a:rPr lang="en-US" sz="2400" i="1">
                                  <a:latin typeface="Cambria Math" panose="02040503050406030204" pitchFamily="18" charset="0"/>
                                </a:rPr>
                                <m:t>𝑎</m:t>
                              </m:r>
                            </m:den>
                          </m:f>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𝑦</m:t>
                              </m:r>
                              <m:r>
                                <a:rPr lang="en-US" sz="2400" i="1">
                                  <a:latin typeface="Cambria Math" panose="02040503050406030204" pitchFamily="18" charset="0"/>
                                </a:rPr>
                                <m:t>−1</m:t>
                              </m:r>
                            </m:num>
                            <m:den>
                              <m:r>
                                <a:rPr lang="en-US" sz="2400" i="1">
                                  <a:latin typeface="Cambria Math" panose="02040503050406030204" pitchFamily="18" charset="0"/>
                                  <a:ea typeface="Cambria Math" panose="02040503050406030204" pitchFamily="18" charset="0"/>
                                </a:rPr>
                                <m:t>1−</m:t>
                              </m:r>
                              <m:r>
                                <a:rPr lang="en-US" sz="2400" i="1">
                                  <a:latin typeface="Cambria Math" panose="02040503050406030204" pitchFamily="18" charset="0"/>
                                </a:rPr>
                                <m:t>𝑎</m:t>
                              </m:r>
                            </m:den>
                          </m:f>
                        </m:e>
                      </m:d>
                      <m:r>
                        <a:rPr lang="en-US" sz="2400" i="1">
                          <a:latin typeface="Cambria Math" panose="02040503050406030204" pitchFamily="18" charset="0"/>
                        </a:rPr>
                        <m:t>𝑎</m:t>
                      </m:r>
                      <m:d>
                        <m:dPr>
                          <m:ctrlPr>
                            <a:rPr lang="en-US" sz="2400" i="1">
                              <a:latin typeface="Cambria Math" panose="02040503050406030204" pitchFamily="18" charset="0"/>
                            </a:rPr>
                          </m:ctrlPr>
                        </m:dPr>
                        <m:e>
                          <m:r>
                            <a:rPr lang="en-US" sz="2400" i="1">
                              <a:latin typeface="Cambria Math" panose="02040503050406030204" pitchFamily="18" charset="0"/>
                            </a:rPr>
                            <m:t>1−</m:t>
                          </m:r>
                          <m:r>
                            <a:rPr lang="en-US" sz="2400" i="1">
                              <a:latin typeface="Cambria Math" panose="02040503050406030204" pitchFamily="18" charset="0"/>
                            </a:rPr>
                            <m:t>𝑎</m:t>
                          </m:r>
                        </m:e>
                      </m:d>
                      <m:r>
                        <a:rPr lang="en-US" sz="2400" b="0" i="0" smtClean="0">
                          <a:latin typeface="Cambria Math" panose="02040503050406030204" pitchFamily="18" charset="0"/>
                        </a:rPr>
                        <m:t>=</m:t>
                      </m:r>
                      <m:r>
                        <m:rPr>
                          <m:sty m:val="p"/>
                        </m:rPr>
                        <a:rPr lang="en-US" sz="2400" b="0" i="0" smtClean="0">
                          <a:latin typeface="Cambria Math" panose="02040503050406030204" pitchFamily="18" charset="0"/>
                        </a:rPr>
                        <m:t>a</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y</m:t>
                      </m:r>
                    </m:oMath>
                  </m:oMathPara>
                </a14:m>
                <a:endParaRPr lang="en-US" sz="2400" dirty="0"/>
              </a:p>
            </p:txBody>
          </p:sp>
        </mc:Choice>
        <mc:Fallback xmlns="">
          <p:sp>
            <p:nvSpPr>
              <p:cNvPr id="10" name="TextBox 9">
                <a:extLst>
                  <a:ext uri="{FF2B5EF4-FFF2-40B4-BE49-F238E27FC236}">
                    <a16:creationId xmlns:a16="http://schemas.microsoft.com/office/drawing/2014/main" id="{91B087DC-F3A1-8446-9390-A23D25456966}"/>
                  </a:ext>
                </a:extLst>
              </p:cNvPr>
              <p:cNvSpPr txBox="1">
                <a:spLocks noRot="1" noChangeAspect="1" noMove="1" noResize="1" noEditPoints="1" noAdjustHandles="1" noChangeArrowheads="1" noChangeShapeType="1" noTextEdit="1"/>
              </p:cNvSpPr>
              <p:nvPr/>
            </p:nvSpPr>
            <p:spPr>
              <a:xfrm>
                <a:off x="3352800" y="4318641"/>
                <a:ext cx="5185734" cy="710131"/>
              </a:xfrm>
              <a:prstGeom prst="rect">
                <a:avLst/>
              </a:prstGeom>
              <a:blipFill>
                <a:blip r:embed="rId10"/>
                <a:stretch>
                  <a:fillRect b="-1403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0DE13F98-D0DF-C043-88F2-37E1C03382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74137" y="18870"/>
            <a:ext cx="1669863" cy="1465769"/>
          </a:xfrm>
          <a:prstGeom prst="rect">
            <a:avLst/>
          </a:prstGeom>
        </p:spPr>
      </p:pic>
    </p:spTree>
    <p:extLst>
      <p:ext uri="{BB962C8B-B14F-4D97-AF65-F5344CB8AC3E}">
        <p14:creationId xmlns:p14="http://schemas.microsoft.com/office/powerpoint/2010/main" val="185081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3EA1-CF7A-E04D-8E63-2937EF20F166}"/>
              </a:ext>
            </a:extLst>
          </p:cNvPr>
          <p:cNvSpPr>
            <a:spLocks noGrp="1"/>
          </p:cNvSpPr>
          <p:nvPr>
            <p:ph type="title"/>
          </p:nvPr>
        </p:nvSpPr>
        <p:spPr/>
        <p:txBody>
          <a:bodyPr/>
          <a:lstStyle/>
          <a:p>
            <a:r>
              <a:rPr lang="en-US" b="0" dirty="0"/>
              <a:t>Summary</a:t>
            </a:r>
          </a:p>
        </p:txBody>
      </p:sp>
      <p:sp>
        <p:nvSpPr>
          <p:cNvPr id="3" name="Content Placeholder 2">
            <a:extLst>
              <a:ext uri="{FF2B5EF4-FFF2-40B4-BE49-F238E27FC236}">
                <a16:creationId xmlns:a16="http://schemas.microsoft.com/office/drawing/2014/main" id="{8900969D-7B0E-3546-BA7D-39E7EFF3B4CC}"/>
              </a:ext>
            </a:extLst>
          </p:cNvPr>
          <p:cNvSpPr>
            <a:spLocks noGrp="1"/>
          </p:cNvSpPr>
          <p:nvPr>
            <p:ph idx="1"/>
          </p:nvPr>
        </p:nvSpPr>
        <p:spPr>
          <a:xfrm>
            <a:off x="822962" y="1200151"/>
            <a:ext cx="7978139" cy="3644690"/>
          </a:xfrm>
        </p:spPr>
        <p:txBody>
          <a:bodyPr>
            <a:normAutofit/>
          </a:bodyPr>
          <a:lstStyle/>
          <a:p>
            <a:r>
              <a:rPr lang="en-US" sz="2400" dirty="0"/>
              <a:t>For training, we need the derivative of the loss with respect to weights in early layers of the network </a:t>
            </a:r>
          </a:p>
          <a:p>
            <a:pPr marL="428615" indent="-428615">
              <a:buFont typeface="Arial" panose="020B0604020202020204" pitchFamily="34" charset="0"/>
              <a:buChar char="•"/>
            </a:pPr>
            <a:r>
              <a:rPr lang="en-US" sz="2400" dirty="0"/>
              <a:t>But loss is computed only at the very end of the network! </a:t>
            </a:r>
          </a:p>
          <a:p>
            <a:r>
              <a:rPr lang="en-US" sz="2400" dirty="0"/>
              <a:t>Solution: </a:t>
            </a:r>
            <a:r>
              <a:rPr lang="en-US" sz="2400" b="1" dirty="0"/>
              <a:t>backward differentiation</a:t>
            </a:r>
          </a:p>
          <a:p>
            <a:r>
              <a:rPr lang="en-US" sz="2400" dirty="0"/>
              <a:t>Given a computation graph and the derivatives of all the functions in it we can automatically compute the derivative of the loss with respect to these early </a:t>
            </a:r>
            <a:r>
              <a:rPr lang="en-US" sz="2400" dirty="0" smtClean="0"/>
              <a:t>weights</a:t>
            </a:r>
            <a:endParaRPr lang="en-US" sz="2400" dirty="0"/>
          </a:p>
          <a:p>
            <a:endParaRPr lang="en-US" sz="2400" dirty="0"/>
          </a:p>
        </p:txBody>
      </p:sp>
      <p:sp>
        <p:nvSpPr>
          <p:cNvPr id="4" name="Slide Number Placeholder 3">
            <a:extLst>
              <a:ext uri="{FF2B5EF4-FFF2-40B4-BE49-F238E27FC236}">
                <a16:creationId xmlns:a16="http://schemas.microsoft.com/office/drawing/2014/main" id="{C148F525-A843-634D-A705-01D8908C04B7}"/>
              </a:ext>
            </a:extLst>
          </p:cNvPr>
          <p:cNvSpPr>
            <a:spLocks noGrp="1"/>
          </p:cNvSpPr>
          <p:nvPr>
            <p:ph type="sldNum" sz="quarter" idx="12"/>
          </p:nvPr>
        </p:nvSpPr>
        <p:spPr/>
        <p:txBody>
          <a:bodyPr/>
          <a:lstStyle/>
          <a:p>
            <a:pPr>
              <a:defRPr/>
            </a:pPr>
            <a:fld id="{713DD8BE-556E-3440-9013-11CC5588178D}" type="slidenum">
              <a:rPr lang="en-US" smtClean="0"/>
              <a:pPr>
                <a:defRPr/>
              </a:pPr>
              <a:t>78</a:t>
            </a:fld>
            <a:endParaRPr lang="en-US"/>
          </a:p>
        </p:txBody>
      </p:sp>
    </p:spTree>
    <p:extLst>
      <p:ext uri="{BB962C8B-B14F-4D97-AF65-F5344CB8AC3E}">
        <p14:creationId xmlns:p14="http://schemas.microsoft.com/office/powerpoint/2010/main" val="12164388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Thanks for </a:t>
            </a:r>
            <a:r>
              <a:rPr lang="en-US" altLang="zh-TW" smtClean="0"/>
              <a:t>Your Attention!</a:t>
            </a:r>
            <a:endParaRPr lang="zh-TW" altLang="en-US"/>
          </a:p>
        </p:txBody>
      </p:sp>
      <p:sp>
        <p:nvSpPr>
          <p:cNvPr id="3" name="內容版面配置區 2"/>
          <p:cNvSpPr>
            <a:spLocks noGrp="1"/>
          </p:cNvSpPr>
          <p:nvPr>
            <p:ph idx="1"/>
          </p:nvPr>
        </p:nvSpPr>
        <p:spPr/>
        <p:txBody>
          <a:bodyPr/>
          <a:lstStyle/>
          <a:p>
            <a:endParaRPr lang="zh-TW" altLang="en-US"/>
          </a:p>
        </p:txBody>
      </p:sp>
    </p:spTree>
    <p:extLst>
      <p:ext uri="{BB962C8B-B14F-4D97-AF65-F5344CB8AC3E}">
        <p14:creationId xmlns:p14="http://schemas.microsoft.com/office/powerpoint/2010/main" val="4003931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Non-Linear Activation Functions</a:t>
            </a:r>
          </a:p>
        </p:txBody>
      </p:sp>
      <p:sp>
        <p:nvSpPr>
          <p:cNvPr id="6" name="Slide Number Placeholder 5"/>
          <p:cNvSpPr>
            <a:spLocks noGrp="1"/>
          </p:cNvSpPr>
          <p:nvPr>
            <p:ph type="sldNum" sz="quarter" idx="12"/>
          </p:nvPr>
        </p:nvSpPr>
        <p:spPr/>
        <p:txBody>
          <a:bodyPr/>
          <a:lstStyle/>
          <a:p>
            <a:pPr>
              <a:defRPr/>
            </a:pPr>
            <a:fld id="{713DD8BE-556E-3440-9013-11CC5588178D}" type="slidenum">
              <a:rPr lang="en-US" smtClean="0"/>
              <a:pPr>
                <a:defRPr/>
              </a:pPr>
              <a:t>8</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91304" y="1600201"/>
            <a:ext cx="6052646" cy="2724929"/>
          </a:xfrm>
          <a:prstGeom prst="rect">
            <a:avLst/>
          </a:prstGeom>
        </p:spPr>
      </p:pic>
      <p:sp>
        <p:nvSpPr>
          <p:cNvPr id="8" name="TextBox 7"/>
          <p:cNvSpPr txBox="1"/>
          <p:nvPr/>
        </p:nvSpPr>
        <p:spPr>
          <a:xfrm>
            <a:off x="610619" y="2283811"/>
            <a:ext cx="1518364" cy="584775"/>
          </a:xfrm>
          <a:prstGeom prst="rect">
            <a:avLst/>
          </a:prstGeom>
          <a:noFill/>
        </p:spPr>
        <p:txBody>
          <a:bodyPr wrap="none" rtlCol="0">
            <a:spAutoFit/>
          </a:bodyPr>
          <a:lstStyle/>
          <a:p>
            <a:r>
              <a:rPr lang="en-US" sz="3200" dirty="0">
                <a:solidFill>
                  <a:srgbClr val="981535"/>
                </a:solidFill>
              </a:rPr>
              <a:t>Sigmoid</a:t>
            </a:r>
          </a:p>
        </p:txBody>
      </p:sp>
      <p:sp>
        <p:nvSpPr>
          <p:cNvPr id="3" name="TextBox 2">
            <a:extLst>
              <a:ext uri="{FF2B5EF4-FFF2-40B4-BE49-F238E27FC236}">
                <a16:creationId xmlns:a16="http://schemas.microsoft.com/office/drawing/2014/main" id="{3F09180B-F9F1-4446-AEEF-D69D76CE0A70}"/>
              </a:ext>
            </a:extLst>
          </p:cNvPr>
          <p:cNvSpPr txBox="1"/>
          <p:nvPr/>
        </p:nvSpPr>
        <p:spPr>
          <a:xfrm>
            <a:off x="840355" y="1020951"/>
            <a:ext cx="6915163" cy="461665"/>
          </a:xfrm>
          <a:prstGeom prst="rect">
            <a:avLst/>
          </a:prstGeom>
          <a:noFill/>
        </p:spPr>
        <p:txBody>
          <a:bodyPr wrap="none" rtlCol="0">
            <a:spAutoFit/>
          </a:bodyPr>
          <a:lstStyle/>
          <a:p>
            <a:r>
              <a:rPr lang="en-US" sz="2400" dirty="0"/>
              <a:t>We're already seen the sigmoid for logistic regression:</a:t>
            </a:r>
          </a:p>
        </p:txBody>
      </p:sp>
      <p:pic>
        <p:nvPicPr>
          <p:cNvPr id="5" name="Picture 4">
            <a:extLst>
              <a:ext uri="{FF2B5EF4-FFF2-40B4-BE49-F238E27FC236}">
                <a16:creationId xmlns:a16="http://schemas.microsoft.com/office/drawing/2014/main" id="{59866E06-3AFA-D140-A01E-DF0A71E5B0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1" y="2845553"/>
            <a:ext cx="2221130" cy="704261"/>
          </a:xfrm>
          <a:prstGeom prst="rect">
            <a:avLst/>
          </a:prstGeom>
        </p:spPr>
      </p:pic>
    </p:spTree>
    <p:extLst>
      <p:ext uri="{BB962C8B-B14F-4D97-AF65-F5344CB8AC3E}">
        <p14:creationId xmlns:p14="http://schemas.microsoft.com/office/powerpoint/2010/main" val="3652455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FDF17-E66F-5C42-A8B4-28FF8FC36FAB}"/>
              </a:ext>
            </a:extLst>
          </p:cNvPr>
          <p:cNvSpPr>
            <a:spLocks noGrp="1"/>
          </p:cNvSpPr>
          <p:nvPr>
            <p:ph type="title"/>
          </p:nvPr>
        </p:nvSpPr>
        <p:spPr/>
        <p:txBody>
          <a:bodyPr/>
          <a:lstStyle/>
          <a:p>
            <a:r>
              <a:rPr lang="en-US" dirty="0"/>
              <a:t>Final function the unit is computing</a:t>
            </a:r>
          </a:p>
        </p:txBody>
      </p:sp>
      <p:pic>
        <p:nvPicPr>
          <p:cNvPr id="4" name="Content Placeholder 3">
            <a:extLst>
              <a:ext uri="{FF2B5EF4-FFF2-40B4-BE49-F238E27FC236}">
                <a16:creationId xmlns:a16="http://schemas.microsoft.com/office/drawing/2014/main" id="{DE9D6472-ACE9-6744-BE3C-1CBDBD0F02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1579" y="2286000"/>
            <a:ext cx="5655733" cy="914400"/>
          </a:xfrm>
          <a:prstGeom prst="rect">
            <a:avLst/>
          </a:prstGeom>
        </p:spPr>
      </p:pic>
    </p:spTree>
    <p:extLst>
      <p:ext uri="{BB962C8B-B14F-4D97-AF65-F5344CB8AC3E}">
        <p14:creationId xmlns:p14="http://schemas.microsoft.com/office/powerpoint/2010/main" val="3387500314"/>
      </p:ext>
    </p:extLst>
  </p:cSld>
  <p:clrMapOvr>
    <a:masterClrMapping/>
  </p:clrMapOvr>
</p:sld>
</file>

<file path=ppt/theme/theme1.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46071</TotalTime>
  <Words>6045</Words>
  <Application>Microsoft Office PowerPoint</Application>
  <PresentationFormat>如螢幕大小 (16:9)</PresentationFormat>
  <Paragraphs>770</Paragraphs>
  <Slides>79</Slides>
  <Notes>57</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79</vt:i4>
      </vt:variant>
    </vt:vector>
  </HeadingPairs>
  <TitlesOfParts>
    <vt:vector size="91" baseType="lpstr">
      <vt:lpstr>Courier</vt:lpstr>
      <vt:lpstr>ＭＳ Ｐゴシック</vt:lpstr>
      <vt:lpstr>NimbusRomNo9L</vt:lpstr>
      <vt:lpstr>新細明體</vt:lpstr>
      <vt:lpstr>Arial</vt:lpstr>
      <vt:lpstr>Calibri</vt:lpstr>
      <vt:lpstr>Calibri Light</vt:lpstr>
      <vt:lpstr>Cambria Math</vt:lpstr>
      <vt:lpstr>Franklin Gothic Book</vt:lpstr>
      <vt:lpstr>Tahoma</vt:lpstr>
      <vt:lpstr>Times New Roman</vt:lpstr>
      <vt:lpstr>1_Retrospect</vt:lpstr>
      <vt:lpstr>Chap. 7: Neural Networks and Neural Language Models</vt:lpstr>
      <vt:lpstr>Reference</vt:lpstr>
      <vt:lpstr>Outline</vt:lpstr>
      <vt:lpstr>Simple Neural Networks and Neural Language Models</vt:lpstr>
      <vt:lpstr>This is in your brain</vt:lpstr>
      <vt:lpstr>Neural Network Unit This is not in your brain</vt:lpstr>
      <vt:lpstr>Neural unit</vt:lpstr>
      <vt:lpstr>Non-Linear Activation Functions</vt:lpstr>
      <vt:lpstr>Final function the unit is computing</vt:lpstr>
      <vt:lpstr>Final unit again</vt:lpstr>
      <vt:lpstr>An example</vt:lpstr>
      <vt:lpstr>An example</vt:lpstr>
      <vt:lpstr>An example</vt:lpstr>
      <vt:lpstr>An example</vt:lpstr>
      <vt:lpstr>Non-Linear Activation Functions besides sigmoid</vt:lpstr>
      <vt:lpstr>Simple Neural Networks and Neural Language Models</vt:lpstr>
      <vt:lpstr>The XOR problem</vt:lpstr>
      <vt:lpstr>Perceptrons</vt:lpstr>
      <vt:lpstr>Easy to build AND or OR with perceptrons</vt:lpstr>
      <vt:lpstr>Easy to build AND or OR with perceptrons</vt:lpstr>
      <vt:lpstr>Easy to build AND or OR with perceptrons</vt:lpstr>
      <vt:lpstr>Not possible to capture XOR with perceptrons</vt:lpstr>
      <vt:lpstr>Why? Perceptrons are linear classifiers</vt:lpstr>
      <vt:lpstr>Decision boundaries</vt:lpstr>
      <vt:lpstr>Solution to the XOR problem</vt:lpstr>
      <vt:lpstr>Solution to the XOR problem</vt:lpstr>
      <vt:lpstr>The hidden representation h</vt:lpstr>
      <vt:lpstr>Simple Neural Networks and Neural Language Models</vt:lpstr>
      <vt:lpstr>Feedforward Neural Networks</vt:lpstr>
      <vt:lpstr>Binary Logistic Regression as a 1-layer Network</vt:lpstr>
      <vt:lpstr>Multinomial Logistic Regression as a 1-layer Network</vt:lpstr>
      <vt:lpstr>Reminder: softmax: a generalization of sigmoid</vt:lpstr>
      <vt:lpstr>Two-Layer Network with scalar output</vt:lpstr>
      <vt:lpstr>Two-Layer Network with scalar output</vt:lpstr>
      <vt:lpstr>Two-Layer Network with scalar output</vt:lpstr>
      <vt:lpstr>Two-Layer Network with softmax output</vt:lpstr>
      <vt:lpstr>Multi-layer Notation</vt:lpstr>
      <vt:lpstr>Multi Layer Notation</vt:lpstr>
      <vt:lpstr>Replacing the bias unit</vt:lpstr>
      <vt:lpstr>Replacing the bias unit</vt:lpstr>
      <vt:lpstr>Replacing the bias unit</vt:lpstr>
      <vt:lpstr>Simple Neural Networks and Neural Language Models</vt:lpstr>
      <vt:lpstr>Use cases for feedforward networks</vt:lpstr>
      <vt:lpstr>Classification: Sentiment Analysis</vt:lpstr>
      <vt:lpstr>Sentiment Features</vt:lpstr>
      <vt:lpstr>Feedforward nets for simple classification</vt:lpstr>
      <vt:lpstr>Even better: representation learning</vt:lpstr>
      <vt:lpstr>Neural Net Classification with embeddings as input features!</vt:lpstr>
      <vt:lpstr>Issue: texts come in different sizes</vt:lpstr>
      <vt:lpstr>Reminder: Multiclass Outputs</vt:lpstr>
      <vt:lpstr>Neural Language Models (LMs)</vt:lpstr>
      <vt:lpstr>Simple feedforward Neural Language Models</vt:lpstr>
      <vt:lpstr>Neural Language Model </vt:lpstr>
      <vt:lpstr>Why Neural LMs work better than N-gram LMs</vt:lpstr>
      <vt:lpstr>Simple Neural Networks and Neural Language Models</vt:lpstr>
      <vt:lpstr>Intuition: training a 2-layer Network</vt:lpstr>
      <vt:lpstr>Intuition: Training a 2-layer network</vt:lpstr>
      <vt:lpstr>Reminder: Loss Function for binary logistic regression</vt:lpstr>
      <vt:lpstr>Reminder: gradient descent for weight updates</vt:lpstr>
      <vt:lpstr>Where did that derivative come from?</vt:lpstr>
      <vt:lpstr>How can I find that gradient for every weight in the network?</vt:lpstr>
      <vt:lpstr>Simple Neural Networks and Neural Language Models</vt:lpstr>
      <vt:lpstr>Why Computation Graphs</vt:lpstr>
      <vt:lpstr>Computation Graphs</vt:lpstr>
      <vt:lpstr>Example: </vt:lpstr>
      <vt:lpstr>Example: </vt:lpstr>
      <vt:lpstr>Backwards differentiation in computation graphs</vt:lpstr>
      <vt:lpstr>Example</vt:lpstr>
      <vt:lpstr>The chain rule</vt:lpstr>
      <vt:lpstr>Example</vt:lpstr>
      <vt:lpstr>Example</vt:lpstr>
      <vt:lpstr>Example</vt:lpstr>
      <vt:lpstr>Example</vt:lpstr>
      <vt:lpstr>Backward differentiation on a two layer network</vt:lpstr>
      <vt:lpstr>Backward differentiation on a two layer network</vt:lpstr>
      <vt:lpstr>Backward differentiation on a 2-layer network </vt:lpstr>
      <vt:lpstr>Starting off the backward pass: ∂L/∂z   (I'll write a for a^([2]) and z for z^([2]) )</vt:lpstr>
      <vt:lpstr>Summary</vt:lpstr>
      <vt:lpstr>Thanks for Your Attention!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Simple Neural Networks and Neural Language Models</dc:title>
  <dc:subject>Speech and Language Processing</dc:subject>
  <dc:creator>Dan Jurafsky</dc:creator>
  <cp:keywords/>
  <dc:description/>
  <cp:lastModifiedBy>Windows 使用者</cp:lastModifiedBy>
  <cp:revision>1995</cp:revision>
  <cp:lastPrinted>2021-04-28T21:12:31Z</cp:lastPrinted>
  <dcterms:created xsi:type="dcterms:W3CDTF">2009-06-12T17:14:38Z</dcterms:created>
  <dcterms:modified xsi:type="dcterms:W3CDTF">2024-03-11T05:30:12Z</dcterms:modified>
  <cp:category/>
</cp:coreProperties>
</file>