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9" r:id="rId1"/>
  </p:sldMasterIdLst>
  <p:notesMasterIdLst>
    <p:notesMasterId r:id="rId92"/>
  </p:notesMasterIdLst>
  <p:handoutMasterIdLst>
    <p:handoutMasterId r:id="rId93"/>
  </p:handoutMasterIdLst>
  <p:sldIdLst>
    <p:sldId id="612" r:id="rId2"/>
    <p:sldId id="707" r:id="rId3"/>
    <p:sldId id="613" r:id="rId4"/>
    <p:sldId id="614" r:id="rId5"/>
    <p:sldId id="615" r:id="rId6"/>
    <p:sldId id="616" r:id="rId7"/>
    <p:sldId id="617" r:id="rId8"/>
    <p:sldId id="618" r:id="rId9"/>
    <p:sldId id="619" r:id="rId10"/>
    <p:sldId id="620" r:id="rId11"/>
    <p:sldId id="621" r:id="rId12"/>
    <p:sldId id="622" r:id="rId13"/>
    <p:sldId id="624" r:id="rId14"/>
    <p:sldId id="625" r:id="rId15"/>
    <p:sldId id="626" r:id="rId16"/>
    <p:sldId id="627" r:id="rId17"/>
    <p:sldId id="628" r:id="rId18"/>
    <p:sldId id="629" r:id="rId19"/>
    <p:sldId id="630" r:id="rId20"/>
    <p:sldId id="631" r:id="rId21"/>
    <p:sldId id="632" r:id="rId22"/>
    <p:sldId id="633" r:id="rId23"/>
    <p:sldId id="634" r:id="rId24"/>
    <p:sldId id="635" r:id="rId25"/>
    <p:sldId id="636" r:id="rId26"/>
    <p:sldId id="637" r:id="rId27"/>
    <p:sldId id="638" r:id="rId28"/>
    <p:sldId id="639" r:id="rId29"/>
    <p:sldId id="641" r:id="rId30"/>
    <p:sldId id="642" r:id="rId31"/>
    <p:sldId id="643" r:id="rId32"/>
    <p:sldId id="644" r:id="rId33"/>
    <p:sldId id="645" r:id="rId34"/>
    <p:sldId id="646" r:id="rId35"/>
    <p:sldId id="647" r:id="rId36"/>
    <p:sldId id="649" r:id="rId37"/>
    <p:sldId id="650" r:id="rId38"/>
    <p:sldId id="651" r:id="rId39"/>
    <p:sldId id="652" r:id="rId40"/>
    <p:sldId id="653" r:id="rId41"/>
    <p:sldId id="654" r:id="rId42"/>
    <p:sldId id="655" r:id="rId43"/>
    <p:sldId id="656" r:id="rId44"/>
    <p:sldId id="657" r:id="rId45"/>
    <p:sldId id="658" r:id="rId46"/>
    <p:sldId id="659" r:id="rId47"/>
    <p:sldId id="660" r:id="rId48"/>
    <p:sldId id="662" r:id="rId49"/>
    <p:sldId id="663" r:id="rId50"/>
    <p:sldId id="664" r:id="rId51"/>
    <p:sldId id="665" r:id="rId52"/>
    <p:sldId id="666" r:id="rId53"/>
    <p:sldId id="667" r:id="rId54"/>
    <p:sldId id="668" r:id="rId55"/>
    <p:sldId id="669" r:id="rId56"/>
    <p:sldId id="670" r:id="rId57"/>
    <p:sldId id="671" r:id="rId58"/>
    <p:sldId id="672" r:id="rId59"/>
    <p:sldId id="673" r:id="rId60"/>
    <p:sldId id="674" r:id="rId61"/>
    <p:sldId id="675" r:id="rId62"/>
    <p:sldId id="676" r:id="rId63"/>
    <p:sldId id="677" r:id="rId64"/>
    <p:sldId id="679" r:id="rId65"/>
    <p:sldId id="680" r:id="rId66"/>
    <p:sldId id="681" r:id="rId67"/>
    <p:sldId id="682" r:id="rId68"/>
    <p:sldId id="683" r:id="rId69"/>
    <p:sldId id="684" r:id="rId70"/>
    <p:sldId id="685" r:id="rId71"/>
    <p:sldId id="686" r:id="rId72"/>
    <p:sldId id="687" r:id="rId73"/>
    <p:sldId id="688" r:id="rId74"/>
    <p:sldId id="689" r:id="rId75"/>
    <p:sldId id="690" r:id="rId76"/>
    <p:sldId id="692" r:id="rId77"/>
    <p:sldId id="693" r:id="rId78"/>
    <p:sldId id="694" r:id="rId79"/>
    <p:sldId id="695" r:id="rId80"/>
    <p:sldId id="696" r:id="rId81"/>
    <p:sldId id="697" r:id="rId82"/>
    <p:sldId id="698" r:id="rId83"/>
    <p:sldId id="700" r:id="rId84"/>
    <p:sldId id="701" r:id="rId85"/>
    <p:sldId id="702" r:id="rId86"/>
    <p:sldId id="703" r:id="rId87"/>
    <p:sldId id="704" r:id="rId88"/>
    <p:sldId id="705" r:id="rId89"/>
    <p:sldId id="706" r:id="rId90"/>
    <p:sldId id="545" r:id="rId91"/>
  </p:sldIdLst>
  <p:sldSz cx="9144000" cy="5143500" type="screen16x9"/>
  <p:notesSz cx="6845300" cy="9396413"/>
  <p:defaultTextStyle>
    <a:defPPr>
      <a:defRPr lang="en-US"/>
    </a:defPPr>
    <a:lvl1pPr algn="l" rtl="0" fontAlgn="base">
      <a:spcBef>
        <a:spcPct val="0"/>
      </a:spcBef>
      <a:spcAft>
        <a:spcPct val="0"/>
      </a:spcAft>
      <a:defRPr sz="2400" kern="1200">
        <a:solidFill>
          <a:schemeClr val="tx1"/>
        </a:solidFill>
        <a:latin typeface="Lucida Sans"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Lucida Sans"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Lucida Sans"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Lucida Sans"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Lucida Sans" charset="0"/>
        <a:ea typeface="ＭＳ Ｐゴシック" charset="0"/>
        <a:cs typeface="ＭＳ Ｐゴシック" charset="0"/>
      </a:defRPr>
    </a:lvl5pPr>
    <a:lvl6pPr marL="2286000" algn="l" defTabSz="457200" rtl="0" eaLnBrk="1" latinLnBrk="0" hangingPunct="1">
      <a:defRPr sz="2400" kern="1200">
        <a:solidFill>
          <a:schemeClr val="tx1"/>
        </a:solidFill>
        <a:latin typeface="Lucida Sans" charset="0"/>
        <a:ea typeface="ＭＳ Ｐゴシック" charset="0"/>
        <a:cs typeface="ＭＳ Ｐゴシック" charset="0"/>
      </a:defRPr>
    </a:lvl6pPr>
    <a:lvl7pPr marL="2743200" algn="l" defTabSz="457200" rtl="0" eaLnBrk="1" latinLnBrk="0" hangingPunct="1">
      <a:defRPr sz="2400" kern="1200">
        <a:solidFill>
          <a:schemeClr val="tx1"/>
        </a:solidFill>
        <a:latin typeface="Lucida Sans" charset="0"/>
        <a:ea typeface="ＭＳ Ｐゴシック" charset="0"/>
        <a:cs typeface="ＭＳ Ｐゴシック" charset="0"/>
      </a:defRPr>
    </a:lvl7pPr>
    <a:lvl8pPr marL="3200400" algn="l" defTabSz="457200" rtl="0" eaLnBrk="1" latinLnBrk="0" hangingPunct="1">
      <a:defRPr sz="2400" kern="1200">
        <a:solidFill>
          <a:schemeClr val="tx1"/>
        </a:solidFill>
        <a:latin typeface="Lucida Sans" charset="0"/>
        <a:ea typeface="ＭＳ Ｐゴシック" charset="0"/>
        <a:cs typeface="ＭＳ Ｐゴシック" charset="0"/>
      </a:defRPr>
    </a:lvl8pPr>
    <a:lvl9pPr marL="3657600" algn="l" defTabSz="457200" rtl="0" eaLnBrk="1" latinLnBrk="0" hangingPunct="1">
      <a:defRPr sz="2400" kern="1200">
        <a:solidFill>
          <a:schemeClr val="tx1"/>
        </a:solidFill>
        <a:latin typeface="Lucida San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959">
          <p15:clr>
            <a:srgbClr val="A4A3A4"/>
          </p15:clr>
        </p15:guide>
        <p15:guide id="2" pos="215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66"/>
    <a:srgbClr val="A4001D"/>
    <a:srgbClr val="A40508"/>
    <a:srgbClr val="A50021"/>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114" autoAdjust="0"/>
    <p:restoredTop sz="86907" autoAdjust="0"/>
  </p:normalViewPr>
  <p:slideViewPr>
    <p:cSldViewPr>
      <p:cViewPr varScale="1">
        <p:scale>
          <a:sx n="79" d="100"/>
          <a:sy n="79" d="100"/>
        </p:scale>
        <p:origin x="748" y="56"/>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62" d="100"/>
          <a:sy n="62" d="100"/>
        </p:scale>
        <p:origin x="-2224" y="-112"/>
      </p:cViewPr>
      <p:guideLst>
        <p:guide orient="horz" pos="2959"/>
        <p:guide pos="2156"/>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hdr" sz="quarter"/>
          </p:nvPr>
        </p:nvSpPr>
        <p:spPr bwMode="auto">
          <a:xfrm>
            <a:off x="0" y="0"/>
            <a:ext cx="2967038" cy="469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ahoma" charset="0"/>
                <a:ea typeface="+mn-ea"/>
                <a:cs typeface="+mn-cs"/>
              </a:defRPr>
            </a:lvl1pPr>
          </a:lstStyle>
          <a:p>
            <a:pPr>
              <a:defRPr/>
            </a:pPr>
            <a:endParaRPr lang="en-US"/>
          </a:p>
        </p:txBody>
      </p:sp>
      <p:sp>
        <p:nvSpPr>
          <p:cNvPr id="97283" name="Rectangle 3"/>
          <p:cNvSpPr>
            <a:spLocks noGrp="1" noChangeArrowheads="1"/>
          </p:cNvSpPr>
          <p:nvPr>
            <p:ph type="dt" sz="quarter" idx="1"/>
          </p:nvPr>
        </p:nvSpPr>
        <p:spPr bwMode="auto">
          <a:xfrm>
            <a:off x="3878263" y="0"/>
            <a:ext cx="2967037" cy="469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ahoma" charset="0"/>
                <a:ea typeface="+mn-ea"/>
                <a:cs typeface="+mn-cs"/>
              </a:defRPr>
            </a:lvl1pPr>
          </a:lstStyle>
          <a:p>
            <a:pPr>
              <a:defRPr/>
            </a:pPr>
            <a:endParaRPr lang="en-US"/>
          </a:p>
        </p:txBody>
      </p:sp>
      <p:sp>
        <p:nvSpPr>
          <p:cNvPr id="97284" name="Rectangle 4"/>
          <p:cNvSpPr>
            <a:spLocks noGrp="1" noChangeArrowheads="1"/>
          </p:cNvSpPr>
          <p:nvPr>
            <p:ph type="ftr" sz="quarter" idx="2"/>
          </p:nvPr>
        </p:nvSpPr>
        <p:spPr bwMode="auto">
          <a:xfrm>
            <a:off x="0" y="8926513"/>
            <a:ext cx="2967038" cy="469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ahoma" charset="0"/>
                <a:ea typeface="+mn-ea"/>
                <a:cs typeface="+mn-cs"/>
              </a:defRPr>
            </a:lvl1pPr>
          </a:lstStyle>
          <a:p>
            <a:pPr>
              <a:defRPr/>
            </a:pPr>
            <a:endParaRPr lang="en-US"/>
          </a:p>
        </p:txBody>
      </p:sp>
      <p:sp>
        <p:nvSpPr>
          <p:cNvPr id="97285" name="Rectangle 5"/>
          <p:cNvSpPr>
            <a:spLocks noGrp="1" noChangeArrowheads="1"/>
          </p:cNvSpPr>
          <p:nvPr>
            <p:ph type="sldNum" sz="quarter" idx="3"/>
          </p:nvPr>
        </p:nvSpPr>
        <p:spPr bwMode="auto">
          <a:xfrm>
            <a:off x="3878263" y="8926513"/>
            <a:ext cx="2967037" cy="469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ahoma" charset="0"/>
              </a:defRPr>
            </a:lvl1pPr>
          </a:lstStyle>
          <a:p>
            <a:fld id="{8A029216-D615-3945-A1F3-D96FC886DA62}" type="slidenum">
              <a:rPr lang="en-US"/>
              <a:pPr/>
              <a:t>‹#›</a:t>
            </a:fld>
            <a:endParaRPr lang="en-US"/>
          </a:p>
        </p:txBody>
      </p:sp>
    </p:spTree>
    <p:extLst>
      <p:ext uri="{BB962C8B-B14F-4D97-AF65-F5344CB8AC3E}">
        <p14:creationId xmlns:p14="http://schemas.microsoft.com/office/powerpoint/2010/main" val="325172630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0834" name="Rectangle 2"/>
          <p:cNvSpPr>
            <a:spLocks noGrp="1" noChangeArrowheads="1"/>
          </p:cNvSpPr>
          <p:nvPr>
            <p:ph type="hdr" sz="quarter"/>
          </p:nvPr>
        </p:nvSpPr>
        <p:spPr bwMode="auto">
          <a:xfrm>
            <a:off x="0" y="0"/>
            <a:ext cx="2967038" cy="469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mn-ea"/>
                <a:cs typeface="+mn-cs"/>
              </a:defRPr>
            </a:lvl1pPr>
          </a:lstStyle>
          <a:p>
            <a:pPr>
              <a:defRPr/>
            </a:pPr>
            <a:endParaRPr lang="en-US"/>
          </a:p>
        </p:txBody>
      </p:sp>
      <p:sp>
        <p:nvSpPr>
          <p:cNvPr id="120835" name="Rectangle 3"/>
          <p:cNvSpPr>
            <a:spLocks noGrp="1" noChangeArrowheads="1"/>
          </p:cNvSpPr>
          <p:nvPr>
            <p:ph type="dt" idx="1"/>
          </p:nvPr>
        </p:nvSpPr>
        <p:spPr bwMode="auto">
          <a:xfrm>
            <a:off x="3878263" y="0"/>
            <a:ext cx="2967037" cy="469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290513" y="704850"/>
            <a:ext cx="6264275" cy="3524250"/>
          </a:xfrm>
          <a:prstGeom prst="rect">
            <a:avLst/>
          </a:prstGeom>
          <a:noFill/>
          <a:ln w="9525">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20837" name="Rectangle 5"/>
          <p:cNvSpPr>
            <a:spLocks noGrp="1" noChangeArrowheads="1"/>
          </p:cNvSpPr>
          <p:nvPr>
            <p:ph type="body" sz="quarter" idx="3"/>
          </p:nvPr>
        </p:nvSpPr>
        <p:spPr bwMode="auto">
          <a:xfrm>
            <a:off x="912813" y="4464050"/>
            <a:ext cx="5019675" cy="42275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0838" name="Rectangle 6"/>
          <p:cNvSpPr>
            <a:spLocks noGrp="1" noChangeArrowheads="1"/>
          </p:cNvSpPr>
          <p:nvPr>
            <p:ph type="ftr" sz="quarter" idx="4"/>
          </p:nvPr>
        </p:nvSpPr>
        <p:spPr bwMode="auto">
          <a:xfrm>
            <a:off x="0" y="8926513"/>
            <a:ext cx="2967038" cy="469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mn-ea"/>
                <a:cs typeface="+mn-cs"/>
              </a:defRPr>
            </a:lvl1pPr>
          </a:lstStyle>
          <a:p>
            <a:pPr>
              <a:defRPr/>
            </a:pPr>
            <a:endParaRPr lang="en-US"/>
          </a:p>
        </p:txBody>
      </p:sp>
      <p:sp>
        <p:nvSpPr>
          <p:cNvPr id="120839" name="Rectangle 7"/>
          <p:cNvSpPr>
            <a:spLocks noGrp="1" noChangeArrowheads="1"/>
          </p:cNvSpPr>
          <p:nvPr>
            <p:ph type="sldNum" sz="quarter" idx="5"/>
          </p:nvPr>
        </p:nvSpPr>
        <p:spPr bwMode="auto">
          <a:xfrm>
            <a:off x="3878263" y="8926513"/>
            <a:ext cx="2967037" cy="469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3EB9031F-EB71-7642-8F3C-6FDC1408CB92}" type="slidenum">
              <a:rPr lang="en-US"/>
              <a:pPr/>
              <a:t>‹#›</a:t>
            </a:fld>
            <a:endParaRPr lang="en-US"/>
          </a:p>
        </p:txBody>
      </p:sp>
    </p:spTree>
    <p:extLst>
      <p:ext uri="{BB962C8B-B14F-4D97-AF65-F5344CB8AC3E}">
        <p14:creationId xmlns:p14="http://schemas.microsoft.com/office/powerpoint/2010/main" val="37862732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kumimoji="1" sz="1200" kern="1200">
        <a:solidFill>
          <a:schemeClr val="tx1"/>
        </a:solidFill>
        <a:latin typeface="Arial" pitchFamily="-65"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kumimoji="1" sz="1200" kern="1200">
        <a:solidFill>
          <a:schemeClr val="tx1"/>
        </a:solidFill>
        <a:latin typeface="Arial" pitchFamily="-65" charset="0"/>
        <a:ea typeface="ＭＳ Ｐゴシック" pitchFamily="-65" charset="-128"/>
        <a:cs typeface="+mn-cs"/>
      </a:defRPr>
    </a:lvl2pPr>
    <a:lvl3pPr marL="914400" algn="l" rtl="0" eaLnBrk="0" fontAlgn="base" hangingPunct="0">
      <a:spcBef>
        <a:spcPct val="30000"/>
      </a:spcBef>
      <a:spcAft>
        <a:spcPct val="0"/>
      </a:spcAft>
      <a:defRPr kumimoji="1" sz="1200" kern="1200">
        <a:solidFill>
          <a:schemeClr val="tx1"/>
        </a:solidFill>
        <a:latin typeface="Arial" pitchFamily="-65" charset="0"/>
        <a:ea typeface="ＭＳ Ｐゴシック" pitchFamily="-65" charset="-128"/>
        <a:cs typeface="+mn-cs"/>
      </a:defRPr>
    </a:lvl3pPr>
    <a:lvl4pPr marL="1371600" algn="l" rtl="0" eaLnBrk="0" fontAlgn="base" hangingPunct="0">
      <a:spcBef>
        <a:spcPct val="30000"/>
      </a:spcBef>
      <a:spcAft>
        <a:spcPct val="0"/>
      </a:spcAft>
      <a:defRPr kumimoji="1" sz="1200" kern="1200">
        <a:solidFill>
          <a:schemeClr val="tx1"/>
        </a:solidFill>
        <a:latin typeface="Arial" pitchFamily="-65" charset="0"/>
        <a:ea typeface="ＭＳ Ｐゴシック" pitchFamily="-65" charset="-128"/>
        <a:cs typeface="+mn-cs"/>
      </a:defRPr>
    </a:lvl4pPr>
    <a:lvl5pPr marL="1828800" algn="l" rtl="0" eaLnBrk="0" fontAlgn="base" hangingPunct="0">
      <a:spcBef>
        <a:spcPct val="30000"/>
      </a:spcBef>
      <a:spcAft>
        <a:spcPct val="0"/>
      </a:spcAft>
      <a:defRPr kumimoji="1" sz="1200" kern="1200">
        <a:solidFill>
          <a:schemeClr val="tx1"/>
        </a:solidFill>
        <a:latin typeface="Arial"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Sans" charset="0"/>
                <a:ea typeface="ＭＳ Ｐゴシック" charset="0"/>
                <a:cs typeface="ＭＳ Ｐゴシック" charset="0"/>
              </a:defRPr>
            </a:lvl1pPr>
            <a:lvl2pPr marL="37931725" indent="-37474525" eaLnBrk="0" hangingPunct="0">
              <a:defRPr sz="2400">
                <a:solidFill>
                  <a:schemeClr val="tx1"/>
                </a:solidFill>
                <a:latin typeface="Lucida Sans" charset="0"/>
                <a:ea typeface="ＭＳ Ｐゴシック" charset="0"/>
              </a:defRPr>
            </a:lvl2pPr>
            <a:lvl3pPr eaLnBrk="0" hangingPunct="0">
              <a:defRPr sz="2400">
                <a:solidFill>
                  <a:schemeClr val="tx1"/>
                </a:solidFill>
                <a:latin typeface="Lucida Sans" charset="0"/>
                <a:ea typeface="ＭＳ Ｐゴシック" charset="0"/>
              </a:defRPr>
            </a:lvl3pPr>
            <a:lvl4pPr eaLnBrk="0" hangingPunct="0">
              <a:defRPr sz="2400">
                <a:solidFill>
                  <a:schemeClr val="tx1"/>
                </a:solidFill>
                <a:latin typeface="Lucida Sans" charset="0"/>
                <a:ea typeface="ＭＳ Ｐゴシック" charset="0"/>
              </a:defRPr>
            </a:lvl4pPr>
            <a:lvl5pPr eaLnBrk="0" hangingPunct="0">
              <a:defRPr sz="2400">
                <a:solidFill>
                  <a:schemeClr val="tx1"/>
                </a:solidFill>
                <a:latin typeface="Lucida Sans" charset="0"/>
                <a:ea typeface="ＭＳ Ｐゴシック" charset="0"/>
              </a:defRPr>
            </a:lvl5pPr>
            <a:lvl6pPr marL="457200" eaLnBrk="0" fontAlgn="base" hangingPunct="0">
              <a:spcBef>
                <a:spcPct val="0"/>
              </a:spcBef>
              <a:spcAft>
                <a:spcPct val="0"/>
              </a:spcAft>
              <a:defRPr sz="2400">
                <a:solidFill>
                  <a:schemeClr val="tx1"/>
                </a:solidFill>
                <a:latin typeface="Lucida Sans" charset="0"/>
                <a:ea typeface="ＭＳ Ｐゴシック" charset="0"/>
              </a:defRPr>
            </a:lvl6pPr>
            <a:lvl7pPr marL="914400" eaLnBrk="0" fontAlgn="base" hangingPunct="0">
              <a:spcBef>
                <a:spcPct val="0"/>
              </a:spcBef>
              <a:spcAft>
                <a:spcPct val="0"/>
              </a:spcAft>
              <a:defRPr sz="2400">
                <a:solidFill>
                  <a:schemeClr val="tx1"/>
                </a:solidFill>
                <a:latin typeface="Lucida Sans" charset="0"/>
                <a:ea typeface="ＭＳ Ｐゴシック" charset="0"/>
              </a:defRPr>
            </a:lvl7pPr>
            <a:lvl8pPr marL="1371600" eaLnBrk="0" fontAlgn="base" hangingPunct="0">
              <a:spcBef>
                <a:spcPct val="0"/>
              </a:spcBef>
              <a:spcAft>
                <a:spcPct val="0"/>
              </a:spcAft>
              <a:defRPr sz="2400">
                <a:solidFill>
                  <a:schemeClr val="tx1"/>
                </a:solidFill>
                <a:latin typeface="Lucida Sans" charset="0"/>
                <a:ea typeface="ＭＳ Ｐゴシック" charset="0"/>
              </a:defRPr>
            </a:lvl8pPr>
            <a:lvl9pPr marL="1828800" eaLnBrk="0" fontAlgn="base" hangingPunct="0">
              <a:spcBef>
                <a:spcPct val="0"/>
              </a:spcBef>
              <a:spcAft>
                <a:spcPct val="0"/>
              </a:spcAft>
              <a:defRPr sz="2400">
                <a:solidFill>
                  <a:schemeClr val="tx1"/>
                </a:solidFill>
                <a:latin typeface="Lucida Sans" charset="0"/>
                <a:ea typeface="ＭＳ Ｐゴシック" charset="0"/>
              </a:defRPr>
            </a:lvl9pPr>
          </a:lstStyle>
          <a:p>
            <a:pPr eaLnBrk="1" hangingPunct="1"/>
            <a:fld id="{E69DF897-5E92-F241-9A21-E64EA536231D}" type="slidenum">
              <a:rPr lang="en-US" sz="1200"/>
              <a:pPr eaLnBrk="1" hangingPunct="1"/>
              <a:t>4</a:t>
            </a:fld>
            <a:endParaRPr lang="en-US" sz="1200"/>
          </a:p>
        </p:txBody>
      </p:sp>
      <p:sp>
        <p:nvSpPr>
          <p:cNvPr id="17411" name="Rectangle 2"/>
          <p:cNvSpPr>
            <a:spLocks noGrp="1" noRot="1" noChangeAspect="1" noChangeArrowheads="1" noTextEdit="1"/>
          </p:cNvSpPr>
          <p:nvPr>
            <p:ph type="sldImg"/>
          </p:nvPr>
        </p:nvSpPr>
        <p:spPr>
          <a:xfrm>
            <a:off x="290513" y="704850"/>
            <a:ext cx="6264275" cy="3524250"/>
          </a:xfrm>
          <a:ln/>
        </p:spPr>
      </p:sp>
      <p:sp>
        <p:nvSpPr>
          <p:cNvPr id="17412"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Arial" charset="0"/>
                <a:ea typeface="ＭＳ Ｐゴシック" charset="0"/>
                <a:cs typeface="ＭＳ Ｐゴシック" charset="0"/>
              </a:rPr>
              <a:t>In this lecture we talk about the difference between generative and discriminative classifiers, and the relationship between Naïve Bayes and Logistic Regression.</a:t>
            </a:r>
          </a:p>
        </p:txBody>
      </p:sp>
    </p:spTree>
    <p:extLst>
      <p:ext uri="{BB962C8B-B14F-4D97-AF65-F5344CB8AC3E}">
        <p14:creationId xmlns:p14="http://schemas.microsoft.com/office/powerpoint/2010/main" val="6845330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65" charset="0"/>
                <a:ea typeface="ＭＳ Ｐゴシック" pitchFamily="-65" charset="-128"/>
                <a:cs typeface="ＭＳ Ｐゴシック" pitchFamily="-65" charset="-128"/>
              </a:rPr>
              <a:t>Suppose we are doing binary sentiment classification on movie review text, and we would like to know whether to assign the sentiment class 1=positive or 0=negative to the following review</a:t>
            </a:r>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30</a:t>
            </a:fld>
            <a:endParaRPr lang="en-US"/>
          </a:p>
        </p:txBody>
      </p:sp>
    </p:spTree>
    <p:extLst>
      <p:ext uri="{BB962C8B-B14F-4D97-AF65-F5344CB8AC3E}">
        <p14:creationId xmlns:p14="http://schemas.microsoft.com/office/powerpoint/2010/main" val="33650947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65" charset="0"/>
                <a:ea typeface="ＭＳ Ｐゴシック" pitchFamily="-65" charset="-128"/>
                <a:cs typeface="ＭＳ Ｐゴシック" pitchFamily="-65" charset="-128"/>
              </a:rPr>
              <a:t>We’ll represent each input observation by the 6 features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x</a:t>
            </a:r>
            <a:r>
              <a:rPr kumimoji="1" lang="en-US" sz="1200" kern="1200" dirty="0">
                <a:solidFill>
                  <a:schemeClr val="tx1"/>
                </a:solidFill>
                <a:effectLst/>
                <a:latin typeface="Arial" pitchFamily="-65" charset="0"/>
                <a:ea typeface="ＭＳ Ｐゴシック" pitchFamily="-65" charset="-128"/>
                <a:cs typeface="ＭＳ Ｐゴシック" pitchFamily="-65" charset="-128"/>
              </a:rPr>
              <a:t>1...</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x</a:t>
            </a:r>
            <a:r>
              <a:rPr kumimoji="1" lang="en-US" sz="1200" kern="1200" dirty="0">
                <a:solidFill>
                  <a:schemeClr val="tx1"/>
                </a:solidFill>
                <a:effectLst/>
                <a:latin typeface="Arial" pitchFamily="-65" charset="0"/>
                <a:ea typeface="ＭＳ Ｐゴシック" pitchFamily="-65" charset="-128"/>
                <a:cs typeface="ＭＳ Ｐゴシック" pitchFamily="-65" charset="-128"/>
              </a:rPr>
              <a:t>6 of the input </a:t>
            </a:r>
            <a:endParaRPr lang="en-US" dirty="0"/>
          </a:p>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31</a:t>
            </a:fld>
            <a:endParaRPr lang="en-US"/>
          </a:p>
        </p:txBody>
      </p:sp>
    </p:spTree>
    <p:extLst>
      <p:ext uri="{BB962C8B-B14F-4D97-AF65-F5344CB8AC3E}">
        <p14:creationId xmlns:p14="http://schemas.microsoft.com/office/powerpoint/2010/main" val="42565353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65" charset="0"/>
                <a:ea typeface="ＭＳ Ｐゴシック" pitchFamily="-65" charset="-128"/>
                <a:cs typeface="ＭＳ Ｐゴシック" pitchFamily="-65" charset="-128"/>
              </a:rPr>
              <a:t>Let’s assume for the moment that we’ve already learned a real-valued weight for each of these features, and that the 6 weights corresponding to the 6 features are as follows. The weight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w</a:t>
            </a:r>
            <a:r>
              <a:rPr kumimoji="1" lang="en-US" sz="1200" kern="1200" dirty="0">
                <a:solidFill>
                  <a:schemeClr val="tx1"/>
                </a:solidFill>
                <a:effectLst/>
                <a:latin typeface="Arial" pitchFamily="-65" charset="0"/>
                <a:ea typeface="ＭＳ Ｐゴシック" pitchFamily="-65" charset="-128"/>
                <a:cs typeface="ＭＳ Ｐゴシック" pitchFamily="-65" charset="-128"/>
              </a:rPr>
              <a:t>1, for example indicates how important a feature the number of positive lexicon words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great</a:t>
            </a:r>
            <a:r>
              <a:rPr kumimoji="1" lang="en-US" sz="1200" kern="1200" dirty="0">
                <a:solidFill>
                  <a:schemeClr val="tx1"/>
                </a:solidFill>
                <a:effectLst/>
                <a:latin typeface="Arial" pitchFamily="-65" charset="0"/>
                <a:ea typeface="ＭＳ Ｐゴシック" pitchFamily="-65" charset="-128"/>
                <a:cs typeface="ＭＳ Ｐゴシック" pitchFamily="-65" charset="-128"/>
              </a:rPr>
              <a:t>,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nice</a:t>
            </a:r>
            <a:r>
              <a:rPr kumimoji="1" lang="en-US" sz="1200" kern="1200" dirty="0">
                <a:solidFill>
                  <a:schemeClr val="tx1"/>
                </a:solidFill>
                <a:effectLst/>
                <a:latin typeface="Arial" pitchFamily="-65" charset="0"/>
                <a:ea typeface="ＭＳ Ｐゴシック" pitchFamily="-65" charset="-128"/>
                <a:cs typeface="ＭＳ Ｐゴシック" pitchFamily="-65" charset="-128"/>
              </a:rPr>
              <a:t>,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enjoyable</a:t>
            </a:r>
            <a:r>
              <a:rPr kumimoji="1" lang="en-US" sz="1200" kern="1200" dirty="0">
                <a:solidFill>
                  <a:schemeClr val="tx1"/>
                </a:solidFill>
                <a:effectLst/>
                <a:latin typeface="Arial" pitchFamily="-65" charset="0"/>
                <a:ea typeface="ＭＳ Ｐゴシック" pitchFamily="-65" charset="-128"/>
                <a:cs typeface="ＭＳ Ｐゴシック" pitchFamily="-65" charset="-128"/>
              </a:rPr>
              <a:t>, etc.) is to a positive sentiment decision, while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w</a:t>
            </a:r>
            <a:r>
              <a:rPr kumimoji="1" lang="en-US" sz="1200" kern="1200" dirty="0">
                <a:solidFill>
                  <a:schemeClr val="tx1"/>
                </a:solidFill>
                <a:effectLst/>
                <a:latin typeface="Arial" pitchFamily="-65" charset="0"/>
                <a:ea typeface="ＭＳ Ｐゴシック" pitchFamily="-65" charset="-128"/>
                <a:cs typeface="ＭＳ Ｐゴシック" pitchFamily="-65" charset="-128"/>
              </a:rPr>
              <a:t>2 tells us the importance of negative lexicon words. Note that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w</a:t>
            </a:r>
            <a:r>
              <a:rPr kumimoji="1" lang="en-US" sz="1200" kern="1200" dirty="0">
                <a:solidFill>
                  <a:schemeClr val="tx1"/>
                </a:solidFill>
                <a:effectLst/>
                <a:latin typeface="Arial" pitchFamily="-65" charset="0"/>
                <a:ea typeface="ＭＳ Ｐゴシック" pitchFamily="-65" charset="-128"/>
                <a:cs typeface="ＭＳ Ｐゴシック" pitchFamily="-65" charset="-128"/>
              </a:rPr>
              <a:t>1 = 2.5 is positive, while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w</a:t>
            </a:r>
            <a:r>
              <a:rPr kumimoji="1" lang="en-US" sz="1200" kern="1200" dirty="0">
                <a:solidFill>
                  <a:schemeClr val="tx1"/>
                </a:solidFill>
                <a:effectLst/>
                <a:latin typeface="Arial" pitchFamily="-65" charset="0"/>
                <a:ea typeface="ＭＳ Ｐゴシック" pitchFamily="-65" charset="-128"/>
                <a:cs typeface="ＭＳ Ｐゴシック" pitchFamily="-65" charset="-128"/>
              </a:rPr>
              <a:t>2 = −5.0, meaning that negative words are negatively associated with a positive sentiment decision, and are about twice as important as positive words. </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32</a:t>
            </a:fld>
            <a:endParaRPr lang="en-US"/>
          </a:p>
        </p:txBody>
      </p:sp>
    </p:spTree>
    <p:extLst>
      <p:ext uri="{BB962C8B-B14F-4D97-AF65-F5344CB8AC3E}">
        <p14:creationId xmlns:p14="http://schemas.microsoft.com/office/powerpoint/2010/main" val="29694066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65" charset="0"/>
                <a:ea typeface="ＭＳ Ｐゴシック" pitchFamily="-65" charset="-128"/>
                <a:cs typeface="ＭＳ Ｐゴシック" pitchFamily="-65" charset="-128"/>
              </a:rPr>
              <a:t>Given these 6 features and the input review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x</a:t>
            </a:r>
            <a:r>
              <a:rPr kumimoji="1" lang="en-US" sz="1200" kern="1200" dirty="0">
                <a:solidFill>
                  <a:schemeClr val="tx1"/>
                </a:solidFill>
                <a:effectLst/>
                <a:latin typeface="Arial" pitchFamily="-65" charset="0"/>
                <a:ea typeface="ＭＳ Ｐゴシック" pitchFamily="-65" charset="-128"/>
                <a:cs typeface="ＭＳ Ｐゴシック" pitchFamily="-65" charset="-128"/>
              </a:rPr>
              <a:t>, we can compute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P</a:t>
            </a:r>
            <a:r>
              <a:rPr kumimoji="1" lang="en-US" sz="1200" kern="1200" dirty="0">
                <a:solidFill>
                  <a:schemeClr val="tx1"/>
                </a:solidFill>
                <a:effectLst/>
                <a:latin typeface="Arial" pitchFamily="-65" charset="0"/>
                <a:ea typeface="ＭＳ Ｐゴシック" pitchFamily="-65" charset="-128"/>
                <a:cs typeface="ＭＳ Ｐゴシック" pitchFamily="-65" charset="-128"/>
              </a:rPr>
              <a:t>(+|</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x</a:t>
            </a:r>
            <a:r>
              <a:rPr kumimoji="1" lang="en-US" sz="1200" kern="1200" dirty="0">
                <a:solidFill>
                  <a:schemeClr val="tx1"/>
                </a:solidFill>
                <a:effectLst/>
                <a:latin typeface="Arial" pitchFamily="-65" charset="0"/>
                <a:ea typeface="ＭＳ Ｐゴシック" pitchFamily="-65" charset="-128"/>
                <a:cs typeface="ＭＳ Ｐゴシック" pitchFamily="-65" charset="-128"/>
              </a:rPr>
              <a:t>) and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P</a:t>
            </a:r>
            <a:r>
              <a:rPr kumimoji="1" lang="en-US" sz="1200" kern="1200" dirty="0">
                <a:solidFill>
                  <a:schemeClr val="tx1"/>
                </a:solidFill>
                <a:effectLst/>
                <a:latin typeface="Arial" pitchFamily="-65" charset="0"/>
                <a:ea typeface="ＭＳ Ｐゴシック" pitchFamily="-65" charset="-128"/>
                <a:cs typeface="ＭＳ Ｐゴシック" pitchFamily="-65" charset="-128"/>
              </a:rPr>
              <a:t>(−|</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x</a:t>
            </a:r>
            <a:r>
              <a:rPr kumimoji="1" lang="en-US" sz="1200" kern="1200" dirty="0">
                <a:solidFill>
                  <a:schemeClr val="tx1"/>
                </a:solidFill>
                <a:effectLst/>
                <a:latin typeface="Arial" pitchFamily="-65" charset="0"/>
                <a:ea typeface="ＭＳ Ｐゴシック" pitchFamily="-65" charset="-128"/>
                <a:cs typeface="ＭＳ Ｐゴシック" pitchFamily="-65" charset="-128"/>
              </a:rPr>
              <a:t>) </a:t>
            </a:r>
            <a:endParaRPr lang="en-US" dirty="0"/>
          </a:p>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33</a:t>
            </a:fld>
            <a:endParaRPr lang="en-US"/>
          </a:p>
        </p:txBody>
      </p:sp>
    </p:spTree>
    <p:extLst>
      <p:ext uri="{BB962C8B-B14F-4D97-AF65-F5344CB8AC3E}">
        <p14:creationId xmlns:p14="http://schemas.microsoft.com/office/powerpoint/2010/main" val="39023600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65" charset="0"/>
                <a:ea typeface="ＭＳ Ｐゴシック" pitchFamily="-65" charset="-128"/>
                <a:cs typeface="ＭＳ Ｐゴシック" pitchFamily="-65" charset="-128"/>
              </a:rPr>
              <a:t>We might use features like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x</a:t>
            </a:r>
            <a:r>
              <a:rPr kumimoji="1" lang="en-US" sz="1200" kern="1200" dirty="0">
                <a:solidFill>
                  <a:schemeClr val="tx1"/>
                </a:solidFill>
                <a:effectLst/>
                <a:latin typeface="Arial" pitchFamily="-65" charset="0"/>
                <a:ea typeface="ＭＳ Ｐゴシック" pitchFamily="-65" charset="-128"/>
                <a:cs typeface="ＭＳ Ｐゴシック" pitchFamily="-65" charset="-128"/>
              </a:rPr>
              <a:t>1 below expressing that the current word is lower case and the class is EOS (perhaps with a positive weight), or that the current word is in our abbreviations dictionary (“Prof.”) and the class is EOS (perhaps with a negative weight). A feature can also express a quite complex combination of properties. For example a period following an upper case word is likely to be an EOS, but if the word itself is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St. </a:t>
            </a:r>
            <a:r>
              <a:rPr kumimoji="1" lang="en-US" sz="1200" kern="1200" dirty="0">
                <a:solidFill>
                  <a:schemeClr val="tx1"/>
                </a:solidFill>
                <a:effectLst/>
                <a:latin typeface="Arial" pitchFamily="-65" charset="0"/>
                <a:ea typeface="ＭＳ Ｐゴシック" pitchFamily="-65" charset="-128"/>
                <a:cs typeface="ＭＳ Ｐゴシック" pitchFamily="-65" charset="-128"/>
              </a:rPr>
              <a:t>and the previous word is capitalized, then the period is likely part of a shortening of the word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street</a:t>
            </a:r>
            <a:r>
              <a:rPr kumimoji="1" lang="en-US" sz="1200" kern="1200" dirty="0">
                <a:solidFill>
                  <a:schemeClr val="tx1"/>
                </a:solidFill>
                <a:effectLst/>
                <a:latin typeface="Arial" pitchFamily="-65" charset="0"/>
                <a:ea typeface="ＭＳ Ｐゴシック" pitchFamily="-65" charset="-128"/>
                <a:cs typeface="ＭＳ Ｐゴシック" pitchFamily="-65" charset="-128"/>
              </a:rPr>
              <a:t>. </a:t>
            </a:r>
            <a:endParaRPr lang="en-US" dirty="0"/>
          </a:p>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34</a:t>
            </a:fld>
            <a:endParaRPr lang="en-US"/>
          </a:p>
        </p:txBody>
      </p:sp>
    </p:spTree>
    <p:extLst>
      <p:ext uri="{BB962C8B-B14F-4D97-AF65-F5344CB8AC3E}">
        <p14:creationId xmlns:p14="http://schemas.microsoft.com/office/powerpoint/2010/main" val="31494636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Sans" charset="0"/>
                <a:ea typeface="ＭＳ Ｐゴシック" charset="0"/>
                <a:cs typeface="ＭＳ Ｐゴシック" charset="0"/>
              </a:defRPr>
            </a:lvl1pPr>
            <a:lvl2pPr marL="37931725" indent="-37474525" eaLnBrk="0" hangingPunct="0">
              <a:defRPr sz="2400">
                <a:solidFill>
                  <a:schemeClr val="tx1"/>
                </a:solidFill>
                <a:latin typeface="Lucida Sans" charset="0"/>
                <a:ea typeface="ＭＳ Ｐゴシック" charset="0"/>
              </a:defRPr>
            </a:lvl2pPr>
            <a:lvl3pPr eaLnBrk="0" hangingPunct="0">
              <a:defRPr sz="2400">
                <a:solidFill>
                  <a:schemeClr val="tx1"/>
                </a:solidFill>
                <a:latin typeface="Lucida Sans" charset="0"/>
                <a:ea typeface="ＭＳ Ｐゴシック" charset="0"/>
              </a:defRPr>
            </a:lvl3pPr>
            <a:lvl4pPr eaLnBrk="0" hangingPunct="0">
              <a:defRPr sz="2400">
                <a:solidFill>
                  <a:schemeClr val="tx1"/>
                </a:solidFill>
                <a:latin typeface="Lucida Sans" charset="0"/>
                <a:ea typeface="ＭＳ Ｐゴシック" charset="0"/>
              </a:defRPr>
            </a:lvl4pPr>
            <a:lvl5pPr eaLnBrk="0" hangingPunct="0">
              <a:defRPr sz="2400">
                <a:solidFill>
                  <a:schemeClr val="tx1"/>
                </a:solidFill>
                <a:latin typeface="Lucida Sans" charset="0"/>
                <a:ea typeface="ＭＳ Ｐゴシック" charset="0"/>
              </a:defRPr>
            </a:lvl5pPr>
            <a:lvl6pPr marL="457200" eaLnBrk="0" fontAlgn="base" hangingPunct="0">
              <a:spcBef>
                <a:spcPct val="0"/>
              </a:spcBef>
              <a:spcAft>
                <a:spcPct val="0"/>
              </a:spcAft>
              <a:defRPr sz="2400">
                <a:solidFill>
                  <a:schemeClr val="tx1"/>
                </a:solidFill>
                <a:latin typeface="Lucida Sans" charset="0"/>
                <a:ea typeface="ＭＳ Ｐゴシック" charset="0"/>
              </a:defRPr>
            </a:lvl6pPr>
            <a:lvl7pPr marL="914400" eaLnBrk="0" fontAlgn="base" hangingPunct="0">
              <a:spcBef>
                <a:spcPct val="0"/>
              </a:spcBef>
              <a:spcAft>
                <a:spcPct val="0"/>
              </a:spcAft>
              <a:defRPr sz="2400">
                <a:solidFill>
                  <a:schemeClr val="tx1"/>
                </a:solidFill>
                <a:latin typeface="Lucida Sans" charset="0"/>
                <a:ea typeface="ＭＳ Ｐゴシック" charset="0"/>
              </a:defRPr>
            </a:lvl7pPr>
            <a:lvl8pPr marL="1371600" eaLnBrk="0" fontAlgn="base" hangingPunct="0">
              <a:spcBef>
                <a:spcPct val="0"/>
              </a:spcBef>
              <a:spcAft>
                <a:spcPct val="0"/>
              </a:spcAft>
              <a:defRPr sz="2400">
                <a:solidFill>
                  <a:schemeClr val="tx1"/>
                </a:solidFill>
                <a:latin typeface="Lucida Sans" charset="0"/>
                <a:ea typeface="ＭＳ Ｐゴシック" charset="0"/>
              </a:defRPr>
            </a:lvl8pPr>
            <a:lvl9pPr marL="1828800" eaLnBrk="0" fontAlgn="base" hangingPunct="0">
              <a:spcBef>
                <a:spcPct val="0"/>
              </a:spcBef>
              <a:spcAft>
                <a:spcPct val="0"/>
              </a:spcAft>
              <a:defRPr sz="2400">
                <a:solidFill>
                  <a:schemeClr val="tx1"/>
                </a:solidFill>
                <a:latin typeface="Lucida Sans" charset="0"/>
                <a:ea typeface="ＭＳ Ｐゴシック" charset="0"/>
              </a:defRPr>
            </a:lvl9pPr>
          </a:lstStyle>
          <a:p>
            <a:pPr eaLnBrk="1" hangingPunct="1"/>
            <a:fld id="{E69DF897-5E92-F241-9A21-E64EA536231D}" type="slidenum">
              <a:rPr lang="en-US" sz="1200"/>
              <a:pPr eaLnBrk="1" hangingPunct="1"/>
              <a:t>36</a:t>
            </a:fld>
            <a:endParaRPr lang="en-US" sz="1200"/>
          </a:p>
        </p:txBody>
      </p:sp>
      <p:sp>
        <p:nvSpPr>
          <p:cNvPr id="17411" name="Rectangle 2"/>
          <p:cNvSpPr>
            <a:spLocks noGrp="1" noRot="1" noChangeAspect="1" noChangeArrowheads="1" noTextEdit="1"/>
          </p:cNvSpPr>
          <p:nvPr>
            <p:ph type="sldImg"/>
          </p:nvPr>
        </p:nvSpPr>
        <p:spPr>
          <a:xfrm>
            <a:off x="290513" y="704850"/>
            <a:ext cx="6264275" cy="3524250"/>
          </a:xfrm>
          <a:ln/>
        </p:spPr>
      </p:sp>
      <p:sp>
        <p:nvSpPr>
          <p:cNvPr id="17412"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Arial" charset="0"/>
                <a:ea typeface="ＭＳ Ｐゴシック" charset="0"/>
                <a:cs typeface="ＭＳ Ｐゴシック" charset="0"/>
              </a:rPr>
              <a:t>Let's now turn to learning the parameters for logistic regression.  We'll start with the cross-entropy loss function</a:t>
            </a:r>
          </a:p>
        </p:txBody>
      </p:sp>
    </p:spTree>
    <p:extLst>
      <p:ext uri="{BB962C8B-B14F-4D97-AF65-F5344CB8AC3E}">
        <p14:creationId xmlns:p14="http://schemas.microsoft.com/office/powerpoint/2010/main" val="4154321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65" charset="0"/>
                <a:ea typeface="ＭＳ Ｐゴシック" pitchFamily="-65" charset="-128"/>
                <a:cs typeface="ＭＳ Ｐゴシック" pitchFamily="-65" charset="-128"/>
              </a:rPr>
              <a:t>Logistic regression is an instance of supervised classification in which we know the correct label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y </a:t>
            </a:r>
            <a:r>
              <a:rPr kumimoji="1" lang="en-US" sz="1200" kern="1200" dirty="0">
                <a:solidFill>
                  <a:schemeClr val="tx1"/>
                </a:solidFill>
                <a:effectLst/>
                <a:latin typeface="Arial" pitchFamily="-65" charset="0"/>
                <a:ea typeface="ＭＳ Ｐゴシック" pitchFamily="-65" charset="-128"/>
                <a:cs typeface="ＭＳ Ｐゴシック" pitchFamily="-65" charset="-128"/>
              </a:rPr>
              <a:t>(either 0 or 1) for each observation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x</a:t>
            </a:r>
            <a:r>
              <a:rPr kumimoji="1" lang="en-US" sz="1200" kern="1200" dirty="0">
                <a:solidFill>
                  <a:schemeClr val="tx1"/>
                </a:solidFill>
                <a:effectLst/>
                <a:latin typeface="Arial" pitchFamily="-65" charset="0"/>
                <a:ea typeface="ＭＳ Ｐゴシック" pitchFamily="-65" charset="-128"/>
                <a:cs typeface="ＭＳ Ｐゴシック" pitchFamily="-65" charset="-128"/>
              </a:rPr>
              <a:t>. But what the system produces is an estimate, ^y. We want to learn parameters (meaning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w </a:t>
            </a:r>
            <a:r>
              <a:rPr kumimoji="1" lang="en-US" sz="1200" kern="1200" dirty="0">
                <a:solidFill>
                  <a:schemeClr val="tx1"/>
                </a:solidFill>
                <a:effectLst/>
                <a:latin typeface="Arial" pitchFamily="-65" charset="0"/>
                <a:ea typeface="ＭＳ Ｐゴシック" pitchFamily="-65" charset="-128"/>
                <a:cs typeface="ＭＳ Ｐゴシック" pitchFamily="-65" charset="-128"/>
              </a:rPr>
              <a:t>and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b</a:t>
            </a:r>
            <a:r>
              <a:rPr kumimoji="1" lang="en-US" sz="1200" kern="1200" dirty="0">
                <a:solidFill>
                  <a:schemeClr val="tx1"/>
                </a:solidFill>
                <a:effectLst/>
                <a:latin typeface="Arial" pitchFamily="-65" charset="0"/>
                <a:ea typeface="ＭＳ Ｐゴシック" pitchFamily="-65" charset="-128"/>
                <a:cs typeface="ＭＳ Ｐゴシック" pitchFamily="-65" charset="-128"/>
              </a:rPr>
              <a:t>) that make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y</a:t>
            </a:r>
            <a:r>
              <a:rPr kumimoji="1" lang="en-US" sz="1200" kern="1200" dirty="0">
                <a:solidFill>
                  <a:schemeClr val="tx1"/>
                </a:solidFill>
                <a:effectLst/>
                <a:latin typeface="Arial" pitchFamily="-65" charset="0"/>
                <a:ea typeface="ＭＳ Ｐゴシック" pitchFamily="-65" charset="-128"/>
                <a:cs typeface="ＭＳ Ｐゴシック" pitchFamily="-65" charset="-128"/>
              </a:rPr>
              <a:t>ˆ for each training observation as close as possible to the true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y</a:t>
            </a:r>
            <a:r>
              <a:rPr kumimoji="1" lang="en-US" sz="1200" kern="1200" dirty="0">
                <a:solidFill>
                  <a:schemeClr val="tx1"/>
                </a:solidFill>
                <a:effectLst/>
                <a:latin typeface="Arial" pitchFamily="-65" charset="0"/>
                <a:ea typeface="ＭＳ Ｐゴシック" pitchFamily="-65" charset="-128"/>
                <a:cs typeface="ＭＳ Ｐゴシック" pitchFamily="-65" charset="-128"/>
              </a:rPr>
              <a:t>. </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37</a:t>
            </a:fld>
            <a:endParaRPr lang="en-US"/>
          </a:p>
        </p:txBody>
      </p:sp>
    </p:spTree>
    <p:extLst>
      <p:ext uri="{BB962C8B-B14F-4D97-AF65-F5344CB8AC3E}">
        <p14:creationId xmlns:p14="http://schemas.microsoft.com/office/powerpoint/2010/main" val="8417510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a:solidFill>
                  <a:schemeClr val="tx1"/>
                </a:solidFill>
                <a:effectLst/>
                <a:latin typeface="Arial" pitchFamily="-65" charset="0"/>
                <a:ea typeface="ＭＳ Ｐゴシック" pitchFamily="-65" charset="-128"/>
                <a:cs typeface="ＭＳ Ｐゴシック" pitchFamily="-65" charset="-128"/>
              </a:rPr>
              <a:t>This requires two components. The first is a metric for how close the current label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y</a:t>
            </a:r>
            <a:r>
              <a:rPr kumimoji="1" lang="en-US" sz="1200" kern="1200" dirty="0">
                <a:solidFill>
                  <a:schemeClr val="tx1"/>
                </a:solidFill>
                <a:effectLst/>
                <a:latin typeface="Arial" pitchFamily="-65" charset="0"/>
                <a:ea typeface="ＭＳ Ｐゴシック" pitchFamily="-65" charset="-128"/>
                <a:cs typeface="ＭＳ Ｐゴシック" pitchFamily="-65" charset="-128"/>
              </a:rPr>
              <a:t>ˆ) is to the true gold label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y</a:t>
            </a:r>
            <a:r>
              <a:rPr kumimoji="1" lang="en-US" sz="1200" kern="1200" dirty="0">
                <a:solidFill>
                  <a:schemeClr val="tx1"/>
                </a:solidFill>
                <a:effectLst/>
                <a:latin typeface="Arial" pitchFamily="-65" charset="0"/>
                <a:ea typeface="ＭＳ Ｐゴシック" pitchFamily="-65" charset="-128"/>
                <a:cs typeface="ＭＳ Ｐゴシック" pitchFamily="-65" charset="-128"/>
              </a:rPr>
              <a:t>. Rather than measure similarity, we usually talk about the opposite of this: the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distance </a:t>
            </a:r>
            <a:r>
              <a:rPr kumimoji="1" lang="en-US" sz="1200" kern="1200" dirty="0">
                <a:solidFill>
                  <a:schemeClr val="tx1"/>
                </a:solidFill>
                <a:effectLst/>
                <a:latin typeface="Arial" pitchFamily="-65" charset="0"/>
                <a:ea typeface="ＭＳ Ｐゴシック" pitchFamily="-65" charset="-128"/>
                <a:cs typeface="ＭＳ Ｐゴシック" pitchFamily="-65" charset="-128"/>
              </a:rPr>
              <a:t>between the system output and the gold output, and we call this distance </a:t>
            </a:r>
            <a:endParaRPr lang="en-US" dirty="0"/>
          </a:p>
          <a:p>
            <a:r>
              <a:rPr kumimoji="1" lang="en-US" sz="1200" kern="1200" dirty="0">
                <a:solidFill>
                  <a:schemeClr val="tx1"/>
                </a:solidFill>
                <a:effectLst/>
                <a:latin typeface="Arial" pitchFamily="-65" charset="0"/>
                <a:ea typeface="ＭＳ Ｐゴシック" pitchFamily="-65" charset="-128"/>
                <a:cs typeface="ＭＳ Ｐゴシック" pitchFamily="-65" charset="-128"/>
              </a:rPr>
              <a:t>the </a:t>
            </a:r>
            <a:r>
              <a:rPr kumimoji="1" lang="en-US" sz="1200" b="1" kern="1200" dirty="0">
                <a:solidFill>
                  <a:schemeClr val="tx1"/>
                </a:solidFill>
                <a:effectLst/>
                <a:latin typeface="Arial" pitchFamily="-65" charset="0"/>
                <a:ea typeface="ＭＳ Ｐゴシック" pitchFamily="-65" charset="-128"/>
                <a:cs typeface="ＭＳ Ｐゴシック" pitchFamily="-65" charset="-128"/>
              </a:rPr>
              <a:t>loss</a:t>
            </a:r>
            <a:r>
              <a:rPr kumimoji="1" lang="en-US" sz="1200" b="0" kern="1200" dirty="0">
                <a:solidFill>
                  <a:schemeClr val="tx1"/>
                </a:solidFill>
                <a:effectLst/>
                <a:latin typeface="Arial" pitchFamily="-65" charset="0"/>
                <a:ea typeface="ＭＳ Ｐゴシック" pitchFamily="-65" charset="-128"/>
                <a:cs typeface="ＭＳ Ｐゴシック" pitchFamily="-65" charset="-128"/>
              </a:rPr>
              <a:t> </a:t>
            </a:r>
            <a:r>
              <a:rPr kumimoji="1" lang="en-US" sz="1200" kern="1200" dirty="0">
                <a:solidFill>
                  <a:schemeClr val="tx1"/>
                </a:solidFill>
                <a:effectLst/>
                <a:latin typeface="Arial" pitchFamily="-65" charset="0"/>
                <a:ea typeface="ＭＳ Ｐゴシック" pitchFamily="-65" charset="-128"/>
                <a:cs typeface="ＭＳ Ｐゴシック" pitchFamily="-65" charset="-128"/>
              </a:rPr>
              <a:t>function or the </a:t>
            </a:r>
            <a:r>
              <a:rPr kumimoji="1" lang="en-US" sz="1200" b="1" kern="1200" dirty="0">
                <a:solidFill>
                  <a:schemeClr val="tx1"/>
                </a:solidFill>
                <a:effectLst/>
                <a:latin typeface="Arial" pitchFamily="-65" charset="0"/>
                <a:ea typeface="ＭＳ Ｐゴシック" pitchFamily="-65" charset="-128"/>
                <a:cs typeface="ＭＳ Ｐゴシック" pitchFamily="-65" charset="-128"/>
              </a:rPr>
              <a:t>cost</a:t>
            </a:r>
            <a:r>
              <a:rPr kumimoji="1" lang="en-US" sz="1200" b="0" kern="1200" dirty="0">
                <a:solidFill>
                  <a:schemeClr val="tx1"/>
                </a:solidFill>
                <a:effectLst/>
                <a:latin typeface="Arial" pitchFamily="-65" charset="0"/>
                <a:ea typeface="ＭＳ Ｐゴシック" pitchFamily="-65" charset="-128"/>
                <a:cs typeface="ＭＳ Ｐゴシック" pitchFamily="-65" charset="-128"/>
              </a:rPr>
              <a:t> function</a:t>
            </a:r>
            <a:r>
              <a:rPr kumimoji="1" lang="en-US" sz="1200" kern="1200" dirty="0">
                <a:solidFill>
                  <a:schemeClr val="tx1"/>
                </a:solidFill>
                <a:effectLst/>
                <a:latin typeface="Arial" pitchFamily="-65" charset="0"/>
                <a:ea typeface="ＭＳ Ｐゴシック" pitchFamily="-65" charset="-128"/>
                <a:cs typeface="ＭＳ Ｐゴシック" pitchFamily="-65" charset="-128"/>
              </a:rPr>
              <a:t>. We'll we’ll introduce the loss function that is commonly used for logistic regression and also for neural networks, the </a:t>
            </a:r>
            <a:r>
              <a:rPr kumimoji="1" lang="en-US" sz="1200" b="0" kern="1200" dirty="0">
                <a:solidFill>
                  <a:schemeClr val="tx1"/>
                </a:solidFill>
                <a:effectLst/>
                <a:latin typeface="Arial" pitchFamily="-65" charset="0"/>
                <a:ea typeface="ＭＳ Ｐゴシック" pitchFamily="-65" charset="-128"/>
                <a:cs typeface="ＭＳ Ｐゴシック" pitchFamily="-65" charset="-128"/>
              </a:rPr>
              <a:t>cross-entropy loss</a:t>
            </a:r>
            <a:r>
              <a:rPr kumimoji="1" lang="en-US" sz="1200" kern="1200" dirty="0">
                <a:solidFill>
                  <a:schemeClr val="tx1"/>
                </a:solidFill>
                <a:effectLst/>
                <a:latin typeface="Arial" pitchFamily="-65" charset="0"/>
                <a:ea typeface="ＭＳ Ｐゴシック" pitchFamily="-65" charset="-128"/>
                <a:cs typeface="ＭＳ Ｐゴシック" pitchFamily="-65" charset="-128"/>
              </a:rPr>
              <a:t>.</a:t>
            </a:r>
            <a:br>
              <a:rPr kumimoji="1" lang="en-US" sz="1200" kern="1200" dirty="0">
                <a:solidFill>
                  <a:schemeClr val="tx1"/>
                </a:solidFill>
                <a:effectLst/>
                <a:latin typeface="Arial" pitchFamily="-65" charset="0"/>
                <a:ea typeface="ＭＳ Ｐゴシック" pitchFamily="-65" charset="-128"/>
                <a:cs typeface="ＭＳ Ｐゴシック" pitchFamily="-65" charset="-128"/>
              </a:rPr>
            </a:br>
            <a:r>
              <a:rPr kumimoji="1" lang="en-US" sz="1200" kern="1200" dirty="0">
                <a:solidFill>
                  <a:schemeClr val="tx1"/>
                </a:solidFill>
                <a:effectLst/>
                <a:latin typeface="Arial" pitchFamily="-65" charset="0"/>
                <a:ea typeface="ＭＳ Ｐゴシック" pitchFamily="-65" charset="-128"/>
                <a:cs typeface="ＭＳ Ｐゴシック" pitchFamily="-65" charset="-128"/>
              </a:rPr>
              <a:t>The second thing we need is an optimization algorithm for iteratively updating </a:t>
            </a:r>
            <a:endParaRPr lang="en-US" dirty="0"/>
          </a:p>
          <a:p>
            <a:r>
              <a:rPr kumimoji="1" lang="en-US" sz="1200" kern="1200" dirty="0">
                <a:solidFill>
                  <a:schemeClr val="tx1"/>
                </a:solidFill>
                <a:effectLst/>
                <a:latin typeface="Arial" pitchFamily="-65" charset="0"/>
                <a:ea typeface="ＭＳ Ｐゴシック" pitchFamily="-65" charset="-128"/>
                <a:cs typeface="ＭＳ Ｐゴシック" pitchFamily="-65" charset="-128"/>
              </a:rPr>
              <a:t>the weights so as to minimize this loss function. The standard algorithm for this is </a:t>
            </a:r>
            <a:r>
              <a:rPr kumimoji="1" lang="en-US" sz="1200" b="0" kern="1200" dirty="0">
                <a:solidFill>
                  <a:schemeClr val="tx1"/>
                </a:solidFill>
                <a:effectLst/>
                <a:latin typeface="Arial" pitchFamily="-65" charset="0"/>
                <a:ea typeface="ＭＳ Ｐゴシック" pitchFamily="-65" charset="-128"/>
                <a:cs typeface="ＭＳ Ｐゴシック" pitchFamily="-65" charset="-128"/>
              </a:rPr>
              <a:t>gradient descent</a:t>
            </a:r>
            <a:r>
              <a:rPr kumimoji="1" lang="en-US" sz="1200" kern="1200" dirty="0">
                <a:solidFill>
                  <a:schemeClr val="tx1"/>
                </a:solidFill>
                <a:effectLst/>
                <a:latin typeface="Arial" pitchFamily="-65" charset="0"/>
                <a:ea typeface="ＭＳ Ｐゴシック" pitchFamily="-65" charset="-128"/>
                <a:cs typeface="ＭＳ Ｐゴシック" pitchFamily="-65" charset="-128"/>
              </a:rPr>
              <a:t>; we’ll introduce the </a:t>
            </a:r>
            <a:r>
              <a:rPr kumimoji="1" lang="en-US" sz="1200" b="0" kern="1200" dirty="0">
                <a:solidFill>
                  <a:schemeClr val="tx1"/>
                </a:solidFill>
                <a:effectLst/>
                <a:latin typeface="Arial" pitchFamily="-65" charset="0"/>
                <a:ea typeface="ＭＳ Ｐゴシック" pitchFamily="-65" charset="-128"/>
                <a:cs typeface="ＭＳ Ｐゴシック" pitchFamily="-65" charset="-128"/>
              </a:rPr>
              <a:t>stochastic gradient descent </a:t>
            </a:r>
            <a:r>
              <a:rPr kumimoji="1" lang="en-US" sz="1200" kern="1200" dirty="0">
                <a:solidFill>
                  <a:schemeClr val="tx1"/>
                </a:solidFill>
                <a:effectLst/>
                <a:latin typeface="Arial" pitchFamily="-65" charset="0"/>
                <a:ea typeface="ＭＳ Ｐゴシック" pitchFamily="-65" charset="-128"/>
                <a:cs typeface="ＭＳ Ｐゴシック" pitchFamily="-65" charset="-128"/>
              </a:rPr>
              <a:t>algorithm in the following section. </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38</a:t>
            </a:fld>
            <a:endParaRPr lang="en-US"/>
          </a:p>
        </p:txBody>
      </p:sp>
    </p:spTree>
    <p:extLst>
      <p:ext uri="{BB962C8B-B14F-4D97-AF65-F5344CB8AC3E}">
        <p14:creationId xmlns:p14="http://schemas.microsoft.com/office/powerpoint/2010/main" val="32963539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65" charset="0"/>
                <a:ea typeface="ＭＳ Ｐゴシック" pitchFamily="-65" charset="-128"/>
                <a:cs typeface="ＭＳ Ｐゴシック" pitchFamily="-65" charset="-128"/>
              </a:rPr>
              <a:t>We need a loss function that expresses, for an observation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x</a:t>
            </a:r>
            <a:r>
              <a:rPr kumimoji="1" lang="en-US" sz="1200" kern="1200" dirty="0">
                <a:solidFill>
                  <a:schemeClr val="tx1"/>
                </a:solidFill>
                <a:effectLst/>
                <a:latin typeface="Arial" pitchFamily="-65" charset="0"/>
                <a:ea typeface="ＭＳ Ｐゴシック" pitchFamily="-65" charset="-128"/>
                <a:cs typeface="ＭＳ Ｐゴシック" pitchFamily="-65" charset="-128"/>
              </a:rPr>
              <a:t>, how close the classifier output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y</a:t>
            </a:r>
            <a:r>
              <a:rPr kumimoji="1" lang="en-US" sz="1200" kern="1200" dirty="0">
                <a:solidFill>
                  <a:schemeClr val="tx1"/>
                </a:solidFill>
                <a:effectLst/>
                <a:latin typeface="Arial" pitchFamily="-65" charset="0"/>
                <a:ea typeface="ＭＳ Ｐゴシック" pitchFamily="-65" charset="-128"/>
                <a:cs typeface="ＭＳ Ｐゴシック" pitchFamily="-65" charset="-128"/>
              </a:rPr>
              <a:t>ˆ = </a:t>
            </a:r>
            <a:r>
              <a:rPr kumimoji="1" lang="el-GR" sz="1200" kern="1200" dirty="0">
                <a:solidFill>
                  <a:schemeClr val="tx1"/>
                </a:solidFill>
                <a:effectLst/>
                <a:latin typeface="Arial" pitchFamily="-65" charset="0"/>
                <a:ea typeface="ＭＳ Ｐゴシック" pitchFamily="-65" charset="-128"/>
                <a:cs typeface="ＭＳ Ｐゴシック" pitchFamily="-65" charset="-128"/>
              </a:rPr>
              <a:t>σ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w </a:t>
            </a:r>
            <a:r>
              <a:rPr kumimoji="1" lang="en-US" sz="1200" kern="1200" dirty="0">
                <a:solidFill>
                  <a:schemeClr val="tx1"/>
                </a:solidFill>
                <a:effectLst/>
                <a:latin typeface="Arial" pitchFamily="-65" charset="0"/>
                <a:ea typeface="ＭＳ Ｐゴシック" pitchFamily="-65" charset="-128"/>
                <a:cs typeface="ＭＳ Ｐゴシック" pitchFamily="-65" charset="-128"/>
              </a:rPr>
              <a:t>·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x </a:t>
            </a:r>
            <a:r>
              <a:rPr kumimoji="1" lang="en-US" sz="1200" kern="1200" dirty="0">
                <a:solidFill>
                  <a:schemeClr val="tx1"/>
                </a:solidFill>
                <a:effectLst/>
                <a:latin typeface="Arial" pitchFamily="-65" charset="0"/>
                <a:ea typeface="ＭＳ Ｐゴシック" pitchFamily="-65" charset="-128"/>
                <a:cs typeface="ＭＳ Ｐゴシック" pitchFamily="-65" charset="-128"/>
              </a:rPr>
              <a:t>+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b</a:t>
            </a:r>
            <a:r>
              <a:rPr kumimoji="1" lang="en-US" sz="1200" kern="1200" dirty="0">
                <a:solidFill>
                  <a:schemeClr val="tx1"/>
                </a:solidFill>
                <a:effectLst/>
                <a:latin typeface="Arial" pitchFamily="-65" charset="0"/>
                <a:ea typeface="ＭＳ Ｐゴシック" pitchFamily="-65" charset="-128"/>
                <a:cs typeface="ＭＳ Ｐゴシック" pitchFamily="-65" charset="-128"/>
              </a:rPr>
              <a:t>)) is to the correct output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y</a:t>
            </a:r>
            <a:r>
              <a:rPr kumimoji="1" lang="en-US" sz="1200" kern="1200" dirty="0">
                <a:solidFill>
                  <a:schemeClr val="tx1"/>
                </a:solidFill>
                <a:effectLst/>
                <a:latin typeface="Arial" pitchFamily="-65" charset="0"/>
                <a:ea typeface="ＭＳ Ｐゴシック" pitchFamily="-65" charset="-128"/>
                <a:cs typeface="ＭＳ Ｐゴシック" pitchFamily="-65" charset="-128"/>
              </a:rPr>
              <a:t>, which is 0 or 1). </a:t>
            </a:r>
            <a:endParaRPr lang="en-US" dirty="0"/>
          </a:p>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39</a:t>
            </a:fld>
            <a:endParaRPr lang="en-US"/>
          </a:p>
        </p:txBody>
      </p:sp>
    </p:spTree>
    <p:extLst>
      <p:ext uri="{BB962C8B-B14F-4D97-AF65-F5344CB8AC3E}">
        <p14:creationId xmlns:p14="http://schemas.microsoft.com/office/powerpoint/2010/main" val="21541280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65" charset="0"/>
                <a:ea typeface="ＭＳ Ｐゴシック" pitchFamily="-65" charset="-128"/>
                <a:cs typeface="ＭＳ Ｐゴシック" pitchFamily="-65" charset="-128"/>
              </a:rPr>
              <a:t>We do this via a loss function that prefers the correct class labels of the training examples to be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more likely</a:t>
            </a:r>
            <a:r>
              <a:rPr kumimoji="1" lang="en-US" sz="1200" kern="1200" dirty="0">
                <a:solidFill>
                  <a:schemeClr val="tx1"/>
                </a:solidFill>
                <a:effectLst/>
                <a:latin typeface="Arial" pitchFamily="-65" charset="0"/>
                <a:ea typeface="ＭＳ Ｐゴシック" pitchFamily="-65" charset="-128"/>
                <a:cs typeface="ＭＳ Ｐゴシック" pitchFamily="-65" charset="-128"/>
              </a:rPr>
              <a:t>. This is called </a:t>
            </a:r>
            <a:r>
              <a:rPr kumimoji="1" lang="en-US" sz="1200" b="0" kern="1200" dirty="0">
                <a:solidFill>
                  <a:schemeClr val="tx1"/>
                </a:solidFill>
                <a:effectLst/>
                <a:latin typeface="Arial" pitchFamily="-65" charset="0"/>
                <a:ea typeface="ＭＳ Ｐゴシック" pitchFamily="-65" charset="-128"/>
                <a:cs typeface="ＭＳ Ｐゴシック" pitchFamily="-65" charset="-128"/>
              </a:rPr>
              <a:t>conditional maximum likelihood estimation</a:t>
            </a:r>
            <a:r>
              <a:rPr kumimoji="1" lang="en-US" sz="1200" kern="1200" dirty="0">
                <a:solidFill>
                  <a:schemeClr val="tx1"/>
                </a:solidFill>
                <a:effectLst/>
                <a:latin typeface="Arial" pitchFamily="-65" charset="0"/>
                <a:ea typeface="ＭＳ Ｐゴシック" pitchFamily="-65" charset="-128"/>
                <a:cs typeface="ＭＳ Ｐゴシック" pitchFamily="-65" charset="-128"/>
              </a:rPr>
              <a:t>: we choose the parameters </a:t>
            </a:r>
            <a:r>
              <a:rPr kumimoji="1" lang="en-US" sz="1200" i="1" kern="1200" dirty="0" err="1">
                <a:solidFill>
                  <a:schemeClr val="tx1"/>
                </a:solidFill>
                <a:effectLst/>
                <a:latin typeface="Arial" pitchFamily="-65" charset="0"/>
                <a:ea typeface="ＭＳ Ｐゴシック" pitchFamily="-65" charset="-128"/>
                <a:cs typeface="ＭＳ Ｐゴシック" pitchFamily="-65" charset="-128"/>
              </a:rPr>
              <a:t>w</a:t>
            </a:r>
            <a:r>
              <a:rPr kumimoji="1" lang="en-US" sz="1200" kern="1200" dirty="0" err="1">
                <a:solidFill>
                  <a:schemeClr val="tx1"/>
                </a:solidFill>
                <a:effectLst/>
                <a:latin typeface="Arial" pitchFamily="-65" charset="0"/>
                <a:ea typeface="ＭＳ Ｐゴシック" pitchFamily="-65" charset="-128"/>
                <a:cs typeface="ＭＳ Ｐゴシック" pitchFamily="-65" charset="-128"/>
              </a:rPr>
              <a:t>,</a:t>
            </a:r>
            <a:r>
              <a:rPr kumimoji="1" lang="en-US" sz="1200" i="1" kern="1200" dirty="0" err="1">
                <a:solidFill>
                  <a:schemeClr val="tx1"/>
                </a:solidFill>
                <a:effectLst/>
                <a:latin typeface="Arial" pitchFamily="-65" charset="0"/>
                <a:ea typeface="ＭＳ Ｐゴシック" pitchFamily="-65" charset="-128"/>
                <a:cs typeface="ＭＳ Ｐゴシック" pitchFamily="-65" charset="-128"/>
              </a:rPr>
              <a:t>b</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 </a:t>
            </a:r>
            <a:r>
              <a:rPr kumimoji="1" lang="en-US" sz="1200" kern="1200" dirty="0">
                <a:solidFill>
                  <a:schemeClr val="tx1"/>
                </a:solidFill>
                <a:effectLst/>
                <a:latin typeface="Arial" pitchFamily="-65" charset="0"/>
                <a:ea typeface="ＭＳ Ｐゴシック" pitchFamily="-65" charset="-128"/>
                <a:cs typeface="ＭＳ Ｐゴシック" pitchFamily="-65" charset="-128"/>
              </a:rPr>
              <a:t>that </a:t>
            </a:r>
            <a:r>
              <a:rPr kumimoji="1" lang="en-US" sz="1200" b="0" kern="1200" dirty="0">
                <a:solidFill>
                  <a:schemeClr val="tx1"/>
                </a:solidFill>
                <a:effectLst/>
                <a:latin typeface="Arial" pitchFamily="-65" charset="0"/>
                <a:ea typeface="ＭＳ Ｐゴシック" pitchFamily="-65" charset="-128"/>
                <a:cs typeface="ＭＳ Ｐゴシック" pitchFamily="-65" charset="-128"/>
              </a:rPr>
              <a:t>maximize the log probability of the true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y </a:t>
            </a:r>
            <a:r>
              <a:rPr kumimoji="1" lang="en-US" sz="1200" b="0" kern="1200" dirty="0">
                <a:solidFill>
                  <a:schemeClr val="tx1"/>
                </a:solidFill>
                <a:effectLst/>
                <a:latin typeface="Arial" pitchFamily="-65" charset="0"/>
                <a:ea typeface="ＭＳ Ｐゴシック" pitchFamily="-65" charset="-128"/>
                <a:cs typeface="ＭＳ Ｐゴシック" pitchFamily="-65" charset="-128"/>
              </a:rPr>
              <a:t>labels in the training data </a:t>
            </a:r>
            <a:r>
              <a:rPr kumimoji="1" lang="en-US" sz="1200" kern="1200" dirty="0">
                <a:solidFill>
                  <a:schemeClr val="tx1"/>
                </a:solidFill>
                <a:effectLst/>
                <a:latin typeface="Arial" pitchFamily="-65" charset="0"/>
                <a:ea typeface="ＭＳ Ｐゴシック" pitchFamily="-65" charset="-128"/>
                <a:cs typeface="ＭＳ Ｐゴシック" pitchFamily="-65" charset="-128"/>
              </a:rPr>
              <a:t>given the observations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x</a:t>
            </a:r>
            <a:r>
              <a:rPr kumimoji="1" lang="en-US" sz="1200" kern="1200" dirty="0">
                <a:solidFill>
                  <a:schemeClr val="tx1"/>
                </a:solidFill>
                <a:effectLst/>
                <a:latin typeface="Arial" pitchFamily="-65" charset="0"/>
                <a:ea typeface="ＭＳ Ｐゴシック" pitchFamily="-65" charset="-128"/>
                <a:cs typeface="ＭＳ Ｐゴシック" pitchFamily="-65" charset="-128"/>
              </a:rPr>
              <a:t>. The resulting loss function is the negative log likelihood loss, generally called the </a:t>
            </a:r>
            <a:r>
              <a:rPr kumimoji="1" lang="en-US" sz="1200" b="0" kern="1200" dirty="0">
                <a:solidFill>
                  <a:schemeClr val="tx1"/>
                </a:solidFill>
                <a:effectLst/>
                <a:latin typeface="Arial" pitchFamily="-65" charset="0"/>
                <a:ea typeface="ＭＳ Ｐゴシック" pitchFamily="-65" charset="-128"/>
                <a:cs typeface="ＭＳ Ｐゴシック" pitchFamily="-65" charset="-128"/>
              </a:rPr>
              <a:t>cross-entropy loss</a:t>
            </a:r>
            <a:r>
              <a:rPr kumimoji="1" lang="en-US" sz="1200" kern="1200" dirty="0">
                <a:solidFill>
                  <a:schemeClr val="tx1"/>
                </a:solidFill>
                <a:effectLst/>
                <a:latin typeface="Arial" pitchFamily="-65" charset="0"/>
                <a:ea typeface="ＭＳ Ｐゴシック" pitchFamily="-65" charset="-128"/>
                <a:cs typeface="ＭＳ Ｐゴシック" pitchFamily="-65" charset="-128"/>
              </a:rPr>
              <a:t>. </a:t>
            </a:r>
            <a:endParaRPr lang="en-US" dirty="0"/>
          </a:p>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40</a:t>
            </a:fld>
            <a:endParaRPr lang="en-US"/>
          </a:p>
        </p:txBody>
      </p:sp>
    </p:spTree>
    <p:extLst>
      <p:ext uri="{BB962C8B-B14F-4D97-AF65-F5344CB8AC3E}">
        <p14:creationId xmlns:p14="http://schemas.microsoft.com/office/powerpoint/2010/main" val="2796091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Sans" charset="0"/>
                <a:ea typeface="ＭＳ Ｐゴシック" charset="0"/>
                <a:cs typeface="ＭＳ Ｐゴシック" charset="0"/>
              </a:defRPr>
            </a:lvl1pPr>
            <a:lvl2pPr marL="37931725" indent="-37474525" eaLnBrk="0" hangingPunct="0">
              <a:defRPr sz="2400">
                <a:solidFill>
                  <a:schemeClr val="tx1"/>
                </a:solidFill>
                <a:latin typeface="Lucida Sans" charset="0"/>
                <a:ea typeface="ＭＳ Ｐゴシック" charset="0"/>
              </a:defRPr>
            </a:lvl2pPr>
            <a:lvl3pPr eaLnBrk="0" hangingPunct="0">
              <a:defRPr sz="2400">
                <a:solidFill>
                  <a:schemeClr val="tx1"/>
                </a:solidFill>
                <a:latin typeface="Lucida Sans" charset="0"/>
                <a:ea typeface="ＭＳ Ｐゴシック" charset="0"/>
              </a:defRPr>
            </a:lvl3pPr>
            <a:lvl4pPr eaLnBrk="0" hangingPunct="0">
              <a:defRPr sz="2400">
                <a:solidFill>
                  <a:schemeClr val="tx1"/>
                </a:solidFill>
                <a:latin typeface="Lucida Sans" charset="0"/>
                <a:ea typeface="ＭＳ Ｐゴシック" charset="0"/>
              </a:defRPr>
            </a:lvl4pPr>
            <a:lvl5pPr eaLnBrk="0" hangingPunct="0">
              <a:defRPr sz="2400">
                <a:solidFill>
                  <a:schemeClr val="tx1"/>
                </a:solidFill>
                <a:latin typeface="Lucida Sans" charset="0"/>
                <a:ea typeface="ＭＳ Ｐゴシック" charset="0"/>
              </a:defRPr>
            </a:lvl5pPr>
            <a:lvl6pPr marL="457200" eaLnBrk="0" fontAlgn="base" hangingPunct="0">
              <a:spcBef>
                <a:spcPct val="0"/>
              </a:spcBef>
              <a:spcAft>
                <a:spcPct val="0"/>
              </a:spcAft>
              <a:defRPr sz="2400">
                <a:solidFill>
                  <a:schemeClr val="tx1"/>
                </a:solidFill>
                <a:latin typeface="Lucida Sans" charset="0"/>
                <a:ea typeface="ＭＳ Ｐゴシック" charset="0"/>
              </a:defRPr>
            </a:lvl6pPr>
            <a:lvl7pPr marL="914400" eaLnBrk="0" fontAlgn="base" hangingPunct="0">
              <a:spcBef>
                <a:spcPct val="0"/>
              </a:spcBef>
              <a:spcAft>
                <a:spcPct val="0"/>
              </a:spcAft>
              <a:defRPr sz="2400">
                <a:solidFill>
                  <a:schemeClr val="tx1"/>
                </a:solidFill>
                <a:latin typeface="Lucida Sans" charset="0"/>
                <a:ea typeface="ＭＳ Ｐゴシック" charset="0"/>
              </a:defRPr>
            </a:lvl7pPr>
            <a:lvl8pPr marL="1371600" eaLnBrk="0" fontAlgn="base" hangingPunct="0">
              <a:spcBef>
                <a:spcPct val="0"/>
              </a:spcBef>
              <a:spcAft>
                <a:spcPct val="0"/>
              </a:spcAft>
              <a:defRPr sz="2400">
                <a:solidFill>
                  <a:schemeClr val="tx1"/>
                </a:solidFill>
                <a:latin typeface="Lucida Sans" charset="0"/>
                <a:ea typeface="ＭＳ Ｐゴシック" charset="0"/>
              </a:defRPr>
            </a:lvl8pPr>
            <a:lvl9pPr marL="1828800" eaLnBrk="0" fontAlgn="base" hangingPunct="0">
              <a:spcBef>
                <a:spcPct val="0"/>
              </a:spcBef>
              <a:spcAft>
                <a:spcPct val="0"/>
              </a:spcAft>
              <a:defRPr sz="2400">
                <a:solidFill>
                  <a:schemeClr val="tx1"/>
                </a:solidFill>
                <a:latin typeface="Lucida Sans" charset="0"/>
                <a:ea typeface="ＭＳ Ｐゴシック" charset="0"/>
              </a:defRPr>
            </a:lvl9pPr>
          </a:lstStyle>
          <a:p>
            <a:pPr eaLnBrk="1" hangingPunct="1"/>
            <a:fld id="{E69DF897-5E92-F241-9A21-E64EA536231D}" type="slidenum">
              <a:rPr lang="en-US" sz="1200"/>
              <a:pPr eaLnBrk="1" hangingPunct="1"/>
              <a:t>13</a:t>
            </a:fld>
            <a:endParaRPr lang="en-US" sz="1200"/>
          </a:p>
        </p:txBody>
      </p:sp>
      <p:sp>
        <p:nvSpPr>
          <p:cNvPr id="17411" name="Rectangle 2"/>
          <p:cNvSpPr>
            <a:spLocks noGrp="1" noRot="1" noChangeAspect="1" noChangeArrowheads="1" noTextEdit="1"/>
          </p:cNvSpPr>
          <p:nvPr>
            <p:ph type="sldImg"/>
          </p:nvPr>
        </p:nvSpPr>
        <p:spPr>
          <a:xfrm>
            <a:off x="290513" y="704850"/>
            <a:ext cx="6264275" cy="3524250"/>
          </a:xfrm>
          <a:ln/>
        </p:spPr>
      </p:sp>
      <p:sp>
        <p:nvSpPr>
          <p:cNvPr id="17412"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Arial" charset="0"/>
                <a:ea typeface="ＭＳ Ｐゴシック" charset="0"/>
                <a:cs typeface="ＭＳ Ｐゴシック" charset="0"/>
              </a:rPr>
              <a:t>In this lecture we'll see how to do classification with logistic regression and introduce the important sigmoid function</a:t>
            </a:r>
          </a:p>
        </p:txBody>
      </p:sp>
    </p:spTree>
    <p:extLst>
      <p:ext uri="{BB962C8B-B14F-4D97-AF65-F5344CB8AC3E}">
        <p14:creationId xmlns:p14="http://schemas.microsoft.com/office/powerpoint/2010/main" val="29261216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65" charset="0"/>
                <a:ea typeface="ＭＳ Ｐゴシック" pitchFamily="-65" charset="-128"/>
                <a:cs typeface="ＭＳ Ｐゴシック" pitchFamily="-65" charset="-128"/>
              </a:rPr>
              <a:t>Let’s derive this loss function, applied to a single observation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x</a:t>
            </a:r>
            <a:r>
              <a:rPr kumimoji="1" lang="en-US" sz="1200" kern="1200" dirty="0">
                <a:solidFill>
                  <a:schemeClr val="tx1"/>
                </a:solidFill>
                <a:effectLst/>
                <a:latin typeface="Arial" pitchFamily="-65" charset="0"/>
                <a:ea typeface="ＭＳ Ｐゴシック" pitchFamily="-65" charset="-128"/>
                <a:cs typeface="ＭＳ Ｐゴシック" pitchFamily="-65" charset="-128"/>
              </a:rPr>
              <a:t>. We’d like to learn weights that maximize the probability of the correct label, that's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p</a:t>
            </a:r>
            <a:r>
              <a:rPr kumimoji="1" lang="en-US" sz="1200" kern="1200" dirty="0">
                <a:solidFill>
                  <a:schemeClr val="tx1"/>
                </a:solidFill>
                <a:effectLst/>
                <a:latin typeface="Arial" pitchFamily="-65" charset="0"/>
                <a:ea typeface="ＭＳ Ｐゴシック" pitchFamily="-65" charset="-128"/>
                <a:cs typeface="ＭＳ Ｐゴシック" pitchFamily="-65" charset="-128"/>
              </a:rPr>
              <a:t>(</a:t>
            </a:r>
            <a:r>
              <a:rPr kumimoji="1" lang="en-US" sz="1200" i="1" kern="1200" dirty="0" err="1">
                <a:solidFill>
                  <a:schemeClr val="tx1"/>
                </a:solidFill>
                <a:effectLst/>
                <a:latin typeface="Arial" pitchFamily="-65" charset="0"/>
                <a:ea typeface="ＭＳ Ｐゴシック" pitchFamily="-65" charset="-128"/>
                <a:cs typeface="ＭＳ Ｐゴシック" pitchFamily="-65" charset="-128"/>
              </a:rPr>
              <a:t>y</a:t>
            </a:r>
            <a:r>
              <a:rPr kumimoji="1" lang="en-US" sz="1200" kern="1200" dirty="0" err="1">
                <a:solidFill>
                  <a:schemeClr val="tx1"/>
                </a:solidFill>
                <a:effectLst/>
                <a:latin typeface="Arial" pitchFamily="-65" charset="0"/>
                <a:ea typeface="ＭＳ Ｐゴシック" pitchFamily="-65" charset="-128"/>
                <a:cs typeface="ＭＳ Ｐゴシック" pitchFamily="-65" charset="-128"/>
              </a:rPr>
              <a:t>|</a:t>
            </a:r>
            <a:r>
              <a:rPr kumimoji="1" lang="en-US" sz="1200" i="1" kern="1200" dirty="0" err="1">
                <a:solidFill>
                  <a:schemeClr val="tx1"/>
                </a:solidFill>
                <a:effectLst/>
                <a:latin typeface="Arial" pitchFamily="-65" charset="0"/>
                <a:ea typeface="ＭＳ Ｐゴシック" pitchFamily="-65" charset="-128"/>
                <a:cs typeface="ＭＳ Ｐゴシック" pitchFamily="-65" charset="-128"/>
              </a:rPr>
              <a:t>x</a:t>
            </a:r>
            <a:r>
              <a:rPr kumimoji="1" lang="en-US" sz="1200" kern="1200" dirty="0">
                <a:solidFill>
                  <a:schemeClr val="tx1"/>
                </a:solidFill>
                <a:effectLst/>
                <a:latin typeface="Arial" pitchFamily="-65" charset="0"/>
                <a:ea typeface="ＭＳ Ｐゴシック" pitchFamily="-65" charset="-128"/>
                <a:cs typeface="ＭＳ Ｐゴシック" pitchFamily="-65" charset="-128"/>
              </a:rPr>
              <a:t>). </a:t>
            </a:r>
            <a:endParaRPr lang="en-US" dirty="0"/>
          </a:p>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41</a:t>
            </a:fld>
            <a:endParaRPr lang="en-US"/>
          </a:p>
        </p:txBody>
      </p:sp>
    </p:spTree>
    <p:extLst>
      <p:ext uri="{BB962C8B-B14F-4D97-AF65-F5344CB8AC3E}">
        <p14:creationId xmlns:p14="http://schemas.microsoft.com/office/powerpoint/2010/main" val="20942876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65" charset="0"/>
                <a:ea typeface="ＭＳ Ｐゴシック" pitchFamily="-65" charset="-128"/>
                <a:cs typeface="ＭＳ Ｐゴシック" pitchFamily="-65" charset="-128"/>
              </a:rPr>
              <a:t>By contrast, let’s pretend instead that the example was actually negative, i.e., the true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y </a:t>
            </a:r>
            <a:r>
              <a:rPr kumimoji="1" lang="en-US" sz="1200" kern="1200" dirty="0">
                <a:solidFill>
                  <a:schemeClr val="tx1"/>
                </a:solidFill>
                <a:effectLst/>
                <a:latin typeface="Arial" pitchFamily="-65" charset="0"/>
                <a:ea typeface="ＭＳ Ｐゴシック" pitchFamily="-65" charset="-128"/>
                <a:cs typeface="ＭＳ Ｐゴシック" pitchFamily="-65" charset="-128"/>
              </a:rPr>
              <a:t>= 0 (perhaps the reviewer went on to say “But bottom line, the movie is terrible! I beg you not to see it!”) . In this case our model is confused, the model is wrong, so we’d want the loss to be higher. Let's plug in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y </a:t>
            </a:r>
            <a:r>
              <a:rPr kumimoji="1" lang="en-US" sz="1200" kern="1200" dirty="0">
                <a:solidFill>
                  <a:schemeClr val="tx1"/>
                </a:solidFill>
                <a:effectLst/>
                <a:latin typeface="Arial" pitchFamily="-65" charset="0"/>
                <a:ea typeface="ＭＳ Ｐゴシック" pitchFamily="-65" charset="-128"/>
                <a:cs typeface="ＭＳ Ｐゴシック" pitchFamily="-65" charset="-128"/>
              </a:rPr>
              <a:t>= 0 and 1−</a:t>
            </a:r>
            <a:r>
              <a:rPr kumimoji="1" lang="el-GR" sz="1200" kern="1200" dirty="0">
                <a:solidFill>
                  <a:schemeClr val="tx1"/>
                </a:solidFill>
                <a:effectLst/>
                <a:latin typeface="Arial" pitchFamily="-65" charset="0"/>
                <a:ea typeface="ＭＳ Ｐゴシック" pitchFamily="-65" charset="-128"/>
                <a:cs typeface="ＭＳ Ｐゴシック" pitchFamily="-65" charset="-128"/>
              </a:rPr>
              <a:t>σ(</a:t>
            </a:r>
            <a:r>
              <a:rPr kumimoji="1" lang="en-US" sz="1200" i="1" kern="1200" dirty="0" err="1">
                <a:solidFill>
                  <a:schemeClr val="tx1"/>
                </a:solidFill>
                <a:effectLst/>
                <a:latin typeface="Arial" pitchFamily="-65" charset="0"/>
                <a:ea typeface="ＭＳ Ｐゴシック" pitchFamily="-65" charset="-128"/>
                <a:cs typeface="ＭＳ Ｐゴシック" pitchFamily="-65" charset="-128"/>
              </a:rPr>
              <a:t>w</a:t>
            </a:r>
            <a:r>
              <a:rPr kumimoji="1" lang="en-US" sz="1200" kern="1200" dirty="0" err="1">
                <a:solidFill>
                  <a:schemeClr val="tx1"/>
                </a:solidFill>
                <a:effectLst/>
                <a:latin typeface="Arial" pitchFamily="-65" charset="0"/>
                <a:ea typeface="ＭＳ Ｐゴシック" pitchFamily="-65" charset="-128"/>
                <a:cs typeface="ＭＳ Ｐゴシック" pitchFamily="-65" charset="-128"/>
              </a:rPr>
              <a:t>·</a:t>
            </a:r>
            <a:r>
              <a:rPr kumimoji="1" lang="en-US" sz="1200" i="1" kern="1200" dirty="0" err="1">
                <a:solidFill>
                  <a:schemeClr val="tx1"/>
                </a:solidFill>
                <a:effectLst/>
                <a:latin typeface="Arial" pitchFamily="-65" charset="0"/>
                <a:ea typeface="ＭＳ Ｐゴシック" pitchFamily="-65" charset="-128"/>
                <a:cs typeface="ＭＳ Ｐゴシック" pitchFamily="-65" charset="-128"/>
              </a:rPr>
              <a:t>x</a:t>
            </a:r>
            <a:r>
              <a:rPr kumimoji="1" lang="en-US" sz="1200" kern="1200" dirty="0" err="1">
                <a:solidFill>
                  <a:schemeClr val="tx1"/>
                </a:solidFill>
                <a:effectLst/>
                <a:latin typeface="Arial" pitchFamily="-65" charset="0"/>
                <a:ea typeface="ＭＳ Ｐゴシック" pitchFamily="-65" charset="-128"/>
                <a:cs typeface="ＭＳ Ｐゴシック" pitchFamily="-65" charset="-128"/>
              </a:rPr>
              <a:t>+</a:t>
            </a:r>
            <a:r>
              <a:rPr kumimoji="1" lang="en-US" sz="1200" i="1" kern="1200" dirty="0" err="1">
                <a:solidFill>
                  <a:schemeClr val="tx1"/>
                </a:solidFill>
                <a:effectLst/>
                <a:latin typeface="Arial" pitchFamily="-65" charset="0"/>
                <a:ea typeface="ＭＳ Ｐゴシック" pitchFamily="-65" charset="-128"/>
                <a:cs typeface="ＭＳ Ｐゴシック" pitchFamily="-65" charset="-128"/>
              </a:rPr>
              <a:t>b</a:t>
            </a:r>
            <a:r>
              <a:rPr kumimoji="1" lang="en-US" sz="1200" kern="1200" dirty="0">
                <a:solidFill>
                  <a:schemeClr val="tx1"/>
                </a:solidFill>
                <a:effectLst/>
                <a:latin typeface="Arial" pitchFamily="-65" charset="0"/>
                <a:ea typeface="ＭＳ Ｐゴシック" pitchFamily="-65" charset="-128"/>
                <a:cs typeface="ＭＳ Ｐゴシック" pitchFamily="-65" charset="-128"/>
              </a:rPr>
              <a:t>) = .31 </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46</a:t>
            </a:fld>
            <a:endParaRPr lang="en-US"/>
          </a:p>
        </p:txBody>
      </p:sp>
    </p:spTree>
    <p:extLst>
      <p:ext uri="{BB962C8B-B14F-4D97-AF65-F5344CB8AC3E}">
        <p14:creationId xmlns:p14="http://schemas.microsoft.com/office/powerpoint/2010/main" val="27829501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Sans" charset="0"/>
                <a:ea typeface="ＭＳ Ｐゴシック" charset="0"/>
                <a:cs typeface="ＭＳ Ｐゴシック" charset="0"/>
              </a:defRPr>
            </a:lvl1pPr>
            <a:lvl2pPr marL="37931725" indent="-37474525" eaLnBrk="0" hangingPunct="0">
              <a:defRPr sz="2400">
                <a:solidFill>
                  <a:schemeClr val="tx1"/>
                </a:solidFill>
                <a:latin typeface="Lucida Sans" charset="0"/>
                <a:ea typeface="ＭＳ Ｐゴシック" charset="0"/>
              </a:defRPr>
            </a:lvl2pPr>
            <a:lvl3pPr eaLnBrk="0" hangingPunct="0">
              <a:defRPr sz="2400">
                <a:solidFill>
                  <a:schemeClr val="tx1"/>
                </a:solidFill>
                <a:latin typeface="Lucida Sans" charset="0"/>
                <a:ea typeface="ＭＳ Ｐゴシック" charset="0"/>
              </a:defRPr>
            </a:lvl3pPr>
            <a:lvl4pPr eaLnBrk="0" hangingPunct="0">
              <a:defRPr sz="2400">
                <a:solidFill>
                  <a:schemeClr val="tx1"/>
                </a:solidFill>
                <a:latin typeface="Lucida Sans" charset="0"/>
                <a:ea typeface="ＭＳ Ｐゴシック" charset="0"/>
              </a:defRPr>
            </a:lvl4pPr>
            <a:lvl5pPr eaLnBrk="0" hangingPunct="0">
              <a:defRPr sz="2400">
                <a:solidFill>
                  <a:schemeClr val="tx1"/>
                </a:solidFill>
                <a:latin typeface="Lucida Sans" charset="0"/>
                <a:ea typeface="ＭＳ Ｐゴシック" charset="0"/>
              </a:defRPr>
            </a:lvl5pPr>
            <a:lvl6pPr marL="457200" eaLnBrk="0" fontAlgn="base" hangingPunct="0">
              <a:spcBef>
                <a:spcPct val="0"/>
              </a:spcBef>
              <a:spcAft>
                <a:spcPct val="0"/>
              </a:spcAft>
              <a:defRPr sz="2400">
                <a:solidFill>
                  <a:schemeClr val="tx1"/>
                </a:solidFill>
                <a:latin typeface="Lucida Sans" charset="0"/>
                <a:ea typeface="ＭＳ Ｐゴシック" charset="0"/>
              </a:defRPr>
            </a:lvl6pPr>
            <a:lvl7pPr marL="914400" eaLnBrk="0" fontAlgn="base" hangingPunct="0">
              <a:spcBef>
                <a:spcPct val="0"/>
              </a:spcBef>
              <a:spcAft>
                <a:spcPct val="0"/>
              </a:spcAft>
              <a:defRPr sz="2400">
                <a:solidFill>
                  <a:schemeClr val="tx1"/>
                </a:solidFill>
                <a:latin typeface="Lucida Sans" charset="0"/>
                <a:ea typeface="ＭＳ Ｐゴシック" charset="0"/>
              </a:defRPr>
            </a:lvl7pPr>
            <a:lvl8pPr marL="1371600" eaLnBrk="0" fontAlgn="base" hangingPunct="0">
              <a:spcBef>
                <a:spcPct val="0"/>
              </a:spcBef>
              <a:spcAft>
                <a:spcPct val="0"/>
              </a:spcAft>
              <a:defRPr sz="2400">
                <a:solidFill>
                  <a:schemeClr val="tx1"/>
                </a:solidFill>
                <a:latin typeface="Lucida Sans" charset="0"/>
                <a:ea typeface="ＭＳ Ｐゴシック" charset="0"/>
              </a:defRPr>
            </a:lvl8pPr>
            <a:lvl9pPr marL="1828800" eaLnBrk="0" fontAlgn="base" hangingPunct="0">
              <a:spcBef>
                <a:spcPct val="0"/>
              </a:spcBef>
              <a:spcAft>
                <a:spcPct val="0"/>
              </a:spcAft>
              <a:defRPr sz="2400">
                <a:solidFill>
                  <a:schemeClr val="tx1"/>
                </a:solidFill>
                <a:latin typeface="Lucida Sans" charset="0"/>
                <a:ea typeface="ＭＳ Ｐゴシック" charset="0"/>
              </a:defRPr>
            </a:lvl9pPr>
          </a:lstStyle>
          <a:p>
            <a:pPr eaLnBrk="1" hangingPunct="1"/>
            <a:fld id="{E69DF897-5E92-F241-9A21-E64EA536231D}" type="slidenum">
              <a:rPr lang="en-US" sz="1200"/>
              <a:pPr eaLnBrk="1" hangingPunct="1"/>
              <a:t>48</a:t>
            </a:fld>
            <a:endParaRPr lang="en-US" sz="1200"/>
          </a:p>
        </p:txBody>
      </p:sp>
      <p:sp>
        <p:nvSpPr>
          <p:cNvPr id="17411" name="Rectangle 2"/>
          <p:cNvSpPr>
            <a:spLocks noGrp="1" noRot="1" noChangeAspect="1" noChangeArrowheads="1" noTextEdit="1"/>
          </p:cNvSpPr>
          <p:nvPr>
            <p:ph type="sldImg"/>
          </p:nvPr>
        </p:nvSpPr>
        <p:spPr>
          <a:xfrm>
            <a:off x="290513" y="704850"/>
            <a:ext cx="6264275" cy="3524250"/>
          </a:xfrm>
          <a:ln/>
        </p:spPr>
      </p:sp>
      <p:sp>
        <p:nvSpPr>
          <p:cNvPr id="17412"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Arial" charset="0"/>
                <a:ea typeface="ＭＳ Ｐゴシック" charset="0"/>
                <a:cs typeface="ＭＳ Ｐゴシック" charset="0"/>
              </a:rPr>
              <a:t>In this lecture we introduce the stochastic gradient descent algorithm used for optimizing the weights for logistic regression and neural networks.</a:t>
            </a:r>
          </a:p>
        </p:txBody>
      </p:sp>
    </p:spTree>
    <p:extLst>
      <p:ext uri="{BB962C8B-B14F-4D97-AF65-F5344CB8AC3E}">
        <p14:creationId xmlns:p14="http://schemas.microsoft.com/office/powerpoint/2010/main" val="38022152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65" charset="0"/>
                    <a:ea typeface="ＭＳ Ｐゴシック" pitchFamily="-65" charset="-128"/>
                    <a:cs typeface="ＭＳ Ｐゴシック" pitchFamily="-65" charset="-128"/>
                  </a:rPr>
                  <a:t>Our goal with gradient descent is to find the optimal weights: minimize the loss function we’ve defined for the model. We’ll explicitly represent the fact that the loss function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L </a:t>
                </a:r>
                <a:r>
                  <a:rPr kumimoji="1" lang="en-US" sz="1200" kern="1200" dirty="0">
                    <a:solidFill>
                      <a:schemeClr val="tx1"/>
                    </a:solidFill>
                    <a:effectLst/>
                    <a:latin typeface="Arial" pitchFamily="-65" charset="0"/>
                    <a:ea typeface="ＭＳ Ｐゴシック" pitchFamily="-65" charset="-128"/>
                    <a:cs typeface="ＭＳ Ｐゴシック" pitchFamily="-65" charset="-128"/>
                  </a:rPr>
                  <a:t>is parameterized by the weights, which we can refer to in machine learning in general as </a:t>
                </a:r>
                <a:r>
                  <a:rPr kumimoji="1" lang="el-GR" sz="1200" kern="1200" dirty="0">
                    <a:solidFill>
                      <a:schemeClr val="tx1"/>
                    </a:solidFill>
                    <a:effectLst/>
                    <a:latin typeface="Arial" pitchFamily="-65" charset="0"/>
                    <a:ea typeface="ＭＳ Ｐゴシック" pitchFamily="-65" charset="-128"/>
                    <a:cs typeface="ＭＳ Ｐゴシック" pitchFamily="-65" charset="-128"/>
                  </a:rPr>
                  <a:t>θ (</a:t>
                </a:r>
                <a:r>
                  <a:rPr kumimoji="1" lang="en-US" sz="1200" kern="1200" dirty="0">
                    <a:solidFill>
                      <a:schemeClr val="tx1"/>
                    </a:solidFill>
                    <a:effectLst/>
                    <a:latin typeface="Arial" pitchFamily="-65" charset="0"/>
                    <a:ea typeface="ＭＳ Ｐゴシック" pitchFamily="-65" charset="-128"/>
                    <a:cs typeface="ＭＳ Ｐゴシック" pitchFamily="-65" charset="-128"/>
                  </a:rPr>
                  <a:t>in the case of logistic regression </a:t>
                </a:r>
                <a:r>
                  <a:rPr kumimoji="1" lang="el-GR" sz="1200" kern="1200" dirty="0">
                    <a:solidFill>
                      <a:schemeClr val="tx1"/>
                    </a:solidFill>
                    <a:effectLst/>
                    <a:latin typeface="Arial" pitchFamily="-65" charset="0"/>
                    <a:ea typeface="ＭＳ Ｐゴシック" pitchFamily="-65" charset="-128"/>
                    <a:cs typeface="ＭＳ Ｐゴシック" pitchFamily="-65" charset="-128"/>
                  </a:rPr>
                  <a:t>θ =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w</a:t>
                </a:r>
                <a:r>
                  <a:rPr kumimoji="1" lang="en-US" sz="1200" kern="1200" dirty="0">
                    <a:solidFill>
                      <a:schemeClr val="tx1"/>
                    </a:solidFill>
                    <a:effectLst/>
                    <a:latin typeface="Arial" pitchFamily="-65" charset="0"/>
                    <a:ea typeface="ＭＳ Ｐゴシック" pitchFamily="-65" charset="-128"/>
                    <a:cs typeface="ＭＳ Ｐゴシック" pitchFamily="-65" charset="-128"/>
                  </a:rPr>
                  <a:t>,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b</a:t>
                </a:r>
                <a:r>
                  <a:rPr kumimoji="1" lang="en-US" sz="1200" kern="1200" dirty="0">
                    <a:solidFill>
                      <a:schemeClr val="tx1"/>
                    </a:solidFill>
                    <a:effectLst/>
                    <a:latin typeface="Arial" pitchFamily="-65" charset="0"/>
                    <a:ea typeface="ＭＳ Ｐゴシック" pitchFamily="-65" charset="-128"/>
                    <a:cs typeface="ＭＳ Ｐゴシック" pitchFamily="-65" charset="-128"/>
                  </a:rPr>
                  <a:t>). </a:t>
                </a:r>
                <a:r>
                  <a:rPr lang="en-US" dirty="0">
                    <a:latin typeface="Calibri" panose="020F0502020204030204" pitchFamily="34" charset="0"/>
                    <a:cs typeface="Calibri" panose="020F0502020204030204" pitchFamily="34" charset="0"/>
                  </a:rPr>
                  <a:t>And we’ll represent </a:t>
                </a:r>
                <a14:m>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𝑦</m:t>
                        </m:r>
                      </m:e>
                    </m:acc>
                    <m:r>
                      <a:rPr lang="en-US" i="1">
                        <a:latin typeface="Cambria Math" panose="02040503050406030204" pitchFamily="18" charset="0"/>
                      </a:rPr>
                      <m:t> </m:t>
                    </m:r>
                  </m:oMath>
                </a14:m>
                <a:r>
                  <a:rPr lang="en-US" dirty="0">
                    <a:latin typeface="Calibri" panose="020F0502020204030204" pitchFamily="34" charset="0"/>
                    <a:cs typeface="Calibri" panose="020F0502020204030204" pitchFamily="34" charset="0"/>
                  </a:rPr>
                  <a:t>as </a:t>
                </a:r>
                <a:r>
                  <a:rPr lang="en-US" i="1" dirty="0">
                    <a:latin typeface="Calibri" panose="020F0502020204030204" pitchFamily="34" charset="0"/>
                    <a:cs typeface="Calibri" panose="020F0502020204030204" pitchFamily="34" charset="0"/>
                  </a:rPr>
                  <a:t>f </a:t>
                </a:r>
                <a:r>
                  <a:rPr lang="en-US" dirty="0">
                    <a:latin typeface="Calibri" panose="020F0502020204030204" pitchFamily="34" charset="0"/>
                    <a:cs typeface="Calibri" panose="020F0502020204030204" pitchFamily="34" charset="0"/>
                  </a:rPr>
                  <a:t>(</a:t>
                </a:r>
                <a:r>
                  <a:rPr lang="en-US" i="1" dirty="0">
                    <a:latin typeface="Calibri" panose="020F0502020204030204" pitchFamily="34" charset="0"/>
                    <a:cs typeface="Calibri" panose="020F0502020204030204" pitchFamily="34" charset="0"/>
                  </a:rPr>
                  <a:t>x</a:t>
                </a:r>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θ ) </a:t>
                </a:r>
                <a:r>
                  <a:rPr lang="en-US" dirty="0">
                    <a:latin typeface="Calibri" panose="020F0502020204030204" pitchFamily="34" charset="0"/>
                    <a:cs typeface="Calibri" panose="020F0502020204030204" pitchFamily="34" charset="0"/>
                  </a:rPr>
                  <a:t>to make the dependence on </a:t>
                </a:r>
                <a:r>
                  <a:rPr lang="el-GR" dirty="0">
                    <a:latin typeface="Calibri" panose="020F0502020204030204" pitchFamily="34" charset="0"/>
                    <a:cs typeface="Calibri" panose="020F0502020204030204" pitchFamily="34" charset="0"/>
                  </a:rPr>
                  <a:t>θ </a:t>
                </a:r>
                <a:r>
                  <a:rPr lang="en-US" dirty="0">
                    <a:latin typeface="Calibri" panose="020F0502020204030204" pitchFamily="34" charset="0"/>
                    <a:cs typeface="Calibri" panose="020F0502020204030204" pitchFamily="34" charset="0"/>
                  </a:rPr>
                  <a:t>more obvious</a:t>
                </a:r>
                <a:r>
                  <a:rPr kumimoji="1" lang="en-US" sz="1200" kern="1200" dirty="0">
                    <a:solidFill>
                      <a:schemeClr val="tx1"/>
                    </a:solidFill>
                    <a:effectLst/>
                    <a:latin typeface="Arial" pitchFamily="-65" charset="0"/>
                    <a:ea typeface="ＭＳ Ｐゴシック" pitchFamily="-65" charset="-128"/>
                    <a:cs typeface="Calibri" panose="020F0502020204030204" pitchFamily="34" charset="0"/>
                  </a:rPr>
                  <a:t>. </a:t>
                </a:r>
                <a:r>
                  <a:rPr kumimoji="1" lang="en-US" sz="1200" kern="1200" dirty="0">
                    <a:solidFill>
                      <a:schemeClr val="tx1"/>
                    </a:solidFill>
                    <a:effectLst/>
                    <a:latin typeface="Arial" pitchFamily="-65" charset="0"/>
                    <a:ea typeface="ＭＳ Ｐゴシック" pitchFamily="-65" charset="-128"/>
                    <a:cs typeface="ＭＳ Ｐゴシック" pitchFamily="-65" charset="-128"/>
                  </a:rPr>
                  <a:t>So the goal is to find the set of weights which minimizes the loss function, averaged over all examples:  EQ</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mc:Choice>
        <mc:Fallback xmlns="">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65" charset="0"/>
                    <a:ea typeface="ＭＳ Ｐゴシック" pitchFamily="-65" charset="-128"/>
                    <a:cs typeface="ＭＳ Ｐゴシック" pitchFamily="-65" charset="-128"/>
                  </a:rPr>
                  <a:t>Our goal with gradient descent is to find the optimal weights: minimize the loss function we’ve defined for the model. We’ll explicitly represent the fact that the loss function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L </a:t>
                </a:r>
                <a:r>
                  <a:rPr kumimoji="1" lang="en-US" sz="1200" kern="1200" dirty="0">
                    <a:solidFill>
                      <a:schemeClr val="tx1"/>
                    </a:solidFill>
                    <a:effectLst/>
                    <a:latin typeface="Arial" pitchFamily="-65" charset="0"/>
                    <a:ea typeface="ＭＳ Ｐゴシック" pitchFamily="-65" charset="-128"/>
                    <a:cs typeface="ＭＳ Ｐゴシック" pitchFamily="-65" charset="-128"/>
                  </a:rPr>
                  <a:t>is parameterized by the weights, which we can refer to in machine learning in general as </a:t>
                </a:r>
                <a:r>
                  <a:rPr kumimoji="1" lang="el-GR" sz="1200" kern="1200" dirty="0">
                    <a:solidFill>
                      <a:schemeClr val="tx1"/>
                    </a:solidFill>
                    <a:effectLst/>
                    <a:latin typeface="Arial" pitchFamily="-65" charset="0"/>
                    <a:ea typeface="ＭＳ Ｐゴシック" pitchFamily="-65" charset="-128"/>
                    <a:cs typeface="ＭＳ Ｐゴシック" pitchFamily="-65" charset="-128"/>
                  </a:rPr>
                  <a:t>θ (</a:t>
                </a:r>
                <a:r>
                  <a:rPr kumimoji="1" lang="en-US" sz="1200" kern="1200" dirty="0">
                    <a:solidFill>
                      <a:schemeClr val="tx1"/>
                    </a:solidFill>
                    <a:effectLst/>
                    <a:latin typeface="Arial" pitchFamily="-65" charset="0"/>
                    <a:ea typeface="ＭＳ Ｐゴシック" pitchFamily="-65" charset="-128"/>
                    <a:cs typeface="ＭＳ Ｐゴシック" pitchFamily="-65" charset="-128"/>
                  </a:rPr>
                  <a:t>in the case of logistic regression </a:t>
                </a:r>
                <a:r>
                  <a:rPr kumimoji="1" lang="el-GR" sz="1200" kern="1200" dirty="0">
                    <a:solidFill>
                      <a:schemeClr val="tx1"/>
                    </a:solidFill>
                    <a:effectLst/>
                    <a:latin typeface="Arial" pitchFamily="-65" charset="0"/>
                    <a:ea typeface="ＭＳ Ｐゴシック" pitchFamily="-65" charset="-128"/>
                    <a:cs typeface="ＭＳ Ｐゴシック" pitchFamily="-65" charset="-128"/>
                  </a:rPr>
                  <a:t>θ =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w</a:t>
                </a:r>
                <a:r>
                  <a:rPr kumimoji="1" lang="en-US" sz="1200" kern="1200" dirty="0">
                    <a:solidFill>
                      <a:schemeClr val="tx1"/>
                    </a:solidFill>
                    <a:effectLst/>
                    <a:latin typeface="Arial" pitchFamily="-65" charset="0"/>
                    <a:ea typeface="ＭＳ Ｐゴシック" pitchFamily="-65" charset="-128"/>
                    <a:cs typeface="ＭＳ Ｐゴシック" pitchFamily="-65" charset="-128"/>
                  </a:rPr>
                  <a:t>,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b</a:t>
                </a:r>
                <a:r>
                  <a:rPr kumimoji="1" lang="en-US" sz="1200" kern="1200" dirty="0">
                    <a:solidFill>
                      <a:schemeClr val="tx1"/>
                    </a:solidFill>
                    <a:effectLst/>
                    <a:latin typeface="Arial" pitchFamily="-65" charset="0"/>
                    <a:ea typeface="ＭＳ Ｐゴシック" pitchFamily="-65" charset="-128"/>
                    <a:cs typeface="ＭＳ Ｐゴシック" pitchFamily="-65" charset="-128"/>
                  </a:rPr>
                  <a:t>). </a:t>
                </a:r>
                <a:r>
                  <a:rPr lang="en-US" dirty="0">
                    <a:latin typeface="Calibri" panose="020F0502020204030204" pitchFamily="34" charset="0"/>
                    <a:cs typeface="Calibri" panose="020F0502020204030204" pitchFamily="34" charset="0"/>
                  </a:rPr>
                  <a:t>And we’ll represent </a:t>
                </a:r>
                <a:r>
                  <a:rPr lang="en-US" i="0">
                    <a:latin typeface="Cambria Math" panose="02040503050406030204" pitchFamily="18" charset="0"/>
                  </a:rPr>
                  <a:t>𝑦 ̂  </a:t>
                </a:r>
                <a:r>
                  <a:rPr lang="en-US" dirty="0">
                    <a:latin typeface="Calibri" panose="020F0502020204030204" pitchFamily="34" charset="0"/>
                    <a:cs typeface="Calibri" panose="020F0502020204030204" pitchFamily="34" charset="0"/>
                  </a:rPr>
                  <a:t>as </a:t>
                </a:r>
                <a:r>
                  <a:rPr lang="en-US" i="1" dirty="0">
                    <a:latin typeface="Calibri" panose="020F0502020204030204" pitchFamily="34" charset="0"/>
                    <a:cs typeface="Calibri" panose="020F0502020204030204" pitchFamily="34" charset="0"/>
                  </a:rPr>
                  <a:t>f </a:t>
                </a:r>
                <a:r>
                  <a:rPr lang="en-US" dirty="0">
                    <a:latin typeface="Calibri" panose="020F0502020204030204" pitchFamily="34" charset="0"/>
                    <a:cs typeface="Calibri" panose="020F0502020204030204" pitchFamily="34" charset="0"/>
                  </a:rPr>
                  <a:t>(</a:t>
                </a:r>
                <a:r>
                  <a:rPr lang="en-US" i="1" dirty="0">
                    <a:latin typeface="Calibri" panose="020F0502020204030204" pitchFamily="34" charset="0"/>
                    <a:cs typeface="Calibri" panose="020F0502020204030204" pitchFamily="34" charset="0"/>
                  </a:rPr>
                  <a:t>x</a:t>
                </a:r>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θ ) </a:t>
                </a:r>
                <a:r>
                  <a:rPr lang="en-US" dirty="0">
                    <a:latin typeface="Calibri" panose="020F0502020204030204" pitchFamily="34" charset="0"/>
                    <a:cs typeface="Calibri" panose="020F0502020204030204" pitchFamily="34" charset="0"/>
                  </a:rPr>
                  <a:t>to make the dependence on </a:t>
                </a:r>
                <a:r>
                  <a:rPr lang="el-GR" dirty="0">
                    <a:latin typeface="Calibri" panose="020F0502020204030204" pitchFamily="34" charset="0"/>
                    <a:cs typeface="Calibri" panose="020F0502020204030204" pitchFamily="34" charset="0"/>
                  </a:rPr>
                  <a:t>θ </a:t>
                </a:r>
                <a:r>
                  <a:rPr lang="en-US" dirty="0">
                    <a:latin typeface="Calibri" panose="020F0502020204030204" pitchFamily="34" charset="0"/>
                    <a:cs typeface="Calibri" panose="020F0502020204030204" pitchFamily="34" charset="0"/>
                  </a:rPr>
                  <a:t>more obvious</a:t>
                </a:r>
                <a:r>
                  <a:rPr kumimoji="1" lang="en-US" sz="1200" kern="1200" dirty="0">
                    <a:solidFill>
                      <a:schemeClr val="tx1"/>
                    </a:solidFill>
                    <a:effectLst/>
                    <a:latin typeface="Arial" pitchFamily="-65" charset="0"/>
                    <a:ea typeface="ＭＳ Ｐゴシック" pitchFamily="-65" charset="-128"/>
                    <a:cs typeface="Calibri" panose="020F0502020204030204" pitchFamily="34" charset="0"/>
                  </a:rPr>
                  <a:t>. </a:t>
                </a:r>
                <a:r>
                  <a:rPr kumimoji="1" lang="en-US" sz="1200" kern="1200" dirty="0">
                    <a:solidFill>
                      <a:schemeClr val="tx1"/>
                    </a:solidFill>
                    <a:effectLst/>
                    <a:latin typeface="Arial" pitchFamily="-65" charset="0"/>
                    <a:ea typeface="ＭＳ Ｐゴシック" pitchFamily="-65" charset="-128"/>
                    <a:cs typeface="ＭＳ Ｐゴシック" pitchFamily="-65" charset="-128"/>
                  </a:rPr>
                  <a:t>So the goal is to find the set of weights which minimizes the loss function, averaged over all examples:  EQ</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mc:Fallback>
      </mc:AlternateContent>
      <p:sp>
        <p:nvSpPr>
          <p:cNvPr id="4" name="Slide Number Placeholder 3"/>
          <p:cNvSpPr>
            <a:spLocks noGrp="1"/>
          </p:cNvSpPr>
          <p:nvPr>
            <p:ph type="sldNum" sz="quarter" idx="5"/>
          </p:nvPr>
        </p:nvSpPr>
        <p:spPr/>
        <p:txBody>
          <a:bodyPr/>
          <a:lstStyle/>
          <a:p>
            <a:fld id="{3EB9031F-EB71-7642-8F3C-6FDC1408CB92}" type="slidenum">
              <a:rPr lang="en-US" smtClean="0"/>
              <a:pPr/>
              <a:t>49</a:t>
            </a:fld>
            <a:endParaRPr lang="en-US"/>
          </a:p>
        </p:txBody>
      </p:sp>
    </p:spTree>
    <p:extLst>
      <p:ext uri="{BB962C8B-B14F-4D97-AF65-F5344CB8AC3E}">
        <p14:creationId xmlns:p14="http://schemas.microsoft.com/office/powerpoint/2010/main" val="26844078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65" charset="0"/>
                <a:ea typeface="ＭＳ Ｐゴシック" pitchFamily="-65" charset="-128"/>
                <a:cs typeface="ＭＳ Ｐゴシック" pitchFamily="-65" charset="-128"/>
              </a:rPr>
              <a:t>How do we find the minimum of a loss function? Gradient descent is a method that finds a minimum of a function by figuring out in which direction (in the space of the parameters </a:t>
            </a:r>
            <a:r>
              <a:rPr kumimoji="1" lang="el-GR" sz="1200" kern="1200" dirty="0">
                <a:solidFill>
                  <a:schemeClr val="tx1"/>
                </a:solidFill>
                <a:effectLst/>
                <a:latin typeface="Arial" pitchFamily="-65" charset="0"/>
                <a:ea typeface="ＭＳ Ｐゴシック" pitchFamily="-65" charset="-128"/>
                <a:cs typeface="ＭＳ Ｐゴシック" pitchFamily="-65" charset="-128"/>
              </a:rPr>
              <a:t>θ) </a:t>
            </a:r>
            <a:r>
              <a:rPr kumimoji="1" lang="en-US" sz="1200" kern="1200" dirty="0">
                <a:solidFill>
                  <a:schemeClr val="tx1"/>
                </a:solidFill>
                <a:effectLst/>
                <a:latin typeface="Arial" pitchFamily="-65" charset="0"/>
                <a:ea typeface="ＭＳ Ｐゴシック" pitchFamily="-65" charset="-128"/>
                <a:cs typeface="ＭＳ Ｐゴシック" pitchFamily="-65" charset="-128"/>
              </a:rPr>
              <a:t>the function’s slope is rising the most steeply, and moving in the opposite direction. </a:t>
            </a:r>
            <a:endParaRPr kumimoji="1" lang="en-US" sz="1200" kern="1200" dirty="0">
              <a:solidFill>
                <a:schemeClr val="tx1"/>
              </a:solidFill>
              <a:effectLst/>
              <a:latin typeface="Arial" pitchFamily="-65" charset="0"/>
              <a:ea typeface="ＭＳ Ｐゴシック" pitchFamily="-65"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65" charset="0"/>
                <a:ea typeface="ＭＳ Ｐゴシック" pitchFamily="-65" charset="-128"/>
                <a:cs typeface="ＭＳ Ｐゴシック" pitchFamily="-65" charset="-128"/>
              </a:rPr>
              <a:t>The intuition is that if you are hiking in a canyon and trying to descend most quickly down to the river at the bottom, you might look around yourself 360 degrees, find the direction where the ground is sloping the steepest, and walk downhill in that direction. </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50</a:t>
            </a:fld>
            <a:endParaRPr lang="en-US"/>
          </a:p>
        </p:txBody>
      </p:sp>
    </p:spTree>
    <p:extLst>
      <p:ext uri="{BB962C8B-B14F-4D97-AF65-F5344CB8AC3E}">
        <p14:creationId xmlns:p14="http://schemas.microsoft.com/office/powerpoint/2010/main" val="9365040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65" charset="0"/>
                <a:ea typeface="ＭＳ Ｐゴシック" pitchFamily="-65" charset="-128"/>
                <a:cs typeface="ＭＳ Ｐゴシック" pitchFamily="-65" charset="-128"/>
              </a:rPr>
              <a:t>For logistic regression, this loss function is conveniently </a:t>
            </a:r>
            <a:r>
              <a:rPr kumimoji="1" lang="en-US" sz="1200" b="0" kern="1200" dirty="0">
                <a:solidFill>
                  <a:schemeClr val="tx1"/>
                </a:solidFill>
                <a:effectLst/>
                <a:latin typeface="Arial" pitchFamily="-65" charset="0"/>
                <a:ea typeface="ＭＳ Ｐゴシック" pitchFamily="-65" charset="-128"/>
                <a:cs typeface="ＭＳ Ｐゴシック" pitchFamily="-65" charset="-128"/>
              </a:rPr>
              <a:t>convex</a:t>
            </a:r>
            <a:r>
              <a:rPr kumimoji="1" lang="en-US" sz="1200" kern="1200" dirty="0">
                <a:solidFill>
                  <a:schemeClr val="tx1"/>
                </a:solidFill>
                <a:effectLst/>
                <a:latin typeface="Arial" pitchFamily="-65" charset="0"/>
                <a:ea typeface="ＭＳ Ｐゴシック" pitchFamily="-65" charset="-128"/>
                <a:cs typeface="ＭＳ Ｐゴシック" pitchFamily="-65" charset="-128"/>
              </a:rPr>
              <a:t>. A convex function has just one minimum; there are no local minima to get stuck in, so gradient descent starting from any point is guaranteed to find the minimum. (By contrast, the loss for multi-layer neural networks is non-convex, and gradient descent may get stuck in local minima for neural network training and never find the global optimum.) </a:t>
            </a:r>
            <a:endParaRPr lang="en-US" dirty="0"/>
          </a:p>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51</a:t>
            </a:fld>
            <a:endParaRPr lang="en-US"/>
          </a:p>
        </p:txBody>
      </p:sp>
    </p:spTree>
    <p:extLst>
      <p:ext uri="{BB962C8B-B14F-4D97-AF65-F5344CB8AC3E}">
        <p14:creationId xmlns:p14="http://schemas.microsoft.com/office/powerpoint/2010/main" val="4564503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a:solidFill>
                  <a:schemeClr val="tx1"/>
                </a:solidFill>
                <a:effectLst/>
                <a:latin typeface="Arial" pitchFamily="-65" charset="0"/>
                <a:ea typeface="ＭＳ Ｐゴシック" pitchFamily="-65" charset="-128"/>
                <a:cs typeface="ＭＳ Ｐゴシック" pitchFamily="-65" charset="-128"/>
              </a:rPr>
              <a:t>Although the algorithm (and the concept of gradient) are designed for direction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vectors</a:t>
            </a:r>
            <a:r>
              <a:rPr kumimoji="1" lang="en-US" sz="1200" kern="1200" dirty="0">
                <a:solidFill>
                  <a:schemeClr val="tx1"/>
                </a:solidFill>
                <a:effectLst/>
                <a:latin typeface="Arial" pitchFamily="-65" charset="0"/>
                <a:ea typeface="ＭＳ Ｐゴシック" pitchFamily="-65" charset="-128"/>
                <a:cs typeface="ＭＳ Ｐゴシック" pitchFamily="-65" charset="-128"/>
              </a:rPr>
              <a:t>, let’s first consider a visualization of the case where the parameter of our system is just a single scalar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w. </a:t>
            </a:r>
            <a:r>
              <a:rPr kumimoji="1" lang="en-US" sz="1200" kern="1200" dirty="0">
                <a:solidFill>
                  <a:schemeClr val="tx1"/>
                </a:solidFill>
                <a:effectLst/>
                <a:latin typeface="Arial" pitchFamily="-65" charset="0"/>
                <a:ea typeface="ＭＳ Ｐゴシック" pitchFamily="-65" charset="-128"/>
                <a:cs typeface="ＭＳ Ｐゴシック" pitchFamily="-65" charset="-128"/>
              </a:rPr>
              <a:t>Given a random initialization of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w </a:t>
            </a:r>
            <a:r>
              <a:rPr kumimoji="1" lang="en-US" sz="1200" kern="1200" dirty="0">
                <a:solidFill>
                  <a:schemeClr val="tx1"/>
                </a:solidFill>
                <a:effectLst/>
                <a:latin typeface="Arial" pitchFamily="-65" charset="0"/>
                <a:ea typeface="ＭＳ Ｐゴシック" pitchFamily="-65" charset="-128"/>
                <a:cs typeface="ＭＳ Ｐゴシック" pitchFamily="-65" charset="-128"/>
              </a:rPr>
              <a:t>at some value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w</a:t>
            </a:r>
            <a:r>
              <a:rPr kumimoji="1" lang="en-US" sz="1200" kern="1200" dirty="0">
                <a:solidFill>
                  <a:schemeClr val="tx1"/>
                </a:solidFill>
                <a:effectLst/>
                <a:latin typeface="Arial" pitchFamily="-65" charset="0"/>
                <a:ea typeface="ＭＳ Ｐゴシック" pitchFamily="-65" charset="-128"/>
                <a:cs typeface="ＭＳ Ｐゴシック" pitchFamily="-65" charset="-128"/>
              </a:rPr>
              <a:t>1, and assuming the loss function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L </a:t>
            </a:r>
            <a:r>
              <a:rPr kumimoji="1" lang="en-US" sz="1200" kern="1200" dirty="0">
                <a:solidFill>
                  <a:schemeClr val="tx1"/>
                </a:solidFill>
                <a:effectLst/>
                <a:latin typeface="Arial" pitchFamily="-65" charset="0"/>
                <a:ea typeface="ＭＳ Ｐゴシック" pitchFamily="-65" charset="-128"/>
                <a:cs typeface="ＭＳ Ｐゴシック" pitchFamily="-65" charset="-128"/>
              </a:rPr>
              <a:t>happened to have this shape, we need the algorithm to tell us whether at the next iteration we should move left (making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w</a:t>
            </a:r>
            <a:r>
              <a:rPr kumimoji="1" lang="en-US" sz="1200" kern="1200" dirty="0">
                <a:solidFill>
                  <a:schemeClr val="tx1"/>
                </a:solidFill>
                <a:effectLst/>
                <a:latin typeface="Arial" pitchFamily="-65" charset="0"/>
                <a:ea typeface="ＭＳ Ｐゴシック" pitchFamily="-65" charset="-128"/>
                <a:cs typeface="ＭＳ Ｐゴシック" pitchFamily="-65" charset="-128"/>
              </a:rPr>
              <a:t>2 smaller than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w</a:t>
            </a:r>
            <a:r>
              <a:rPr kumimoji="1" lang="en-US" sz="1200" kern="1200" dirty="0">
                <a:solidFill>
                  <a:schemeClr val="tx1"/>
                </a:solidFill>
                <a:effectLst/>
                <a:latin typeface="Arial" pitchFamily="-65" charset="0"/>
                <a:ea typeface="ＭＳ Ｐゴシック" pitchFamily="-65" charset="-128"/>
                <a:cs typeface="ＭＳ Ｐゴシック" pitchFamily="-65" charset="-128"/>
              </a:rPr>
              <a:t>1) or right (making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w</a:t>
            </a:r>
            <a:r>
              <a:rPr kumimoji="1" lang="en-US" sz="1200" kern="1200" dirty="0">
                <a:solidFill>
                  <a:schemeClr val="tx1"/>
                </a:solidFill>
                <a:effectLst/>
                <a:latin typeface="Arial" pitchFamily="-65" charset="0"/>
                <a:ea typeface="ＭＳ Ｐゴシック" pitchFamily="-65" charset="-128"/>
                <a:cs typeface="ＭＳ Ｐゴシック" pitchFamily="-65" charset="-128"/>
              </a:rPr>
              <a:t>2 bigger than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w</a:t>
            </a:r>
            <a:r>
              <a:rPr kumimoji="1" lang="en-US" sz="1200" kern="1200" dirty="0">
                <a:solidFill>
                  <a:schemeClr val="tx1"/>
                </a:solidFill>
                <a:effectLst/>
                <a:latin typeface="Arial" pitchFamily="-65" charset="0"/>
                <a:ea typeface="ＭＳ Ｐゴシック" pitchFamily="-65" charset="-128"/>
                <a:cs typeface="ＭＳ Ｐゴシック" pitchFamily="-65" charset="-128"/>
              </a:rPr>
              <a:t>1) to reach the minimum. The gradient descent algorithm answers this question by finding the </a:t>
            </a:r>
            <a:r>
              <a:rPr kumimoji="1" lang="en-US" sz="1200" b="0" kern="1200" dirty="0">
                <a:solidFill>
                  <a:schemeClr val="tx1"/>
                </a:solidFill>
                <a:effectLst/>
                <a:latin typeface="Arial" pitchFamily="-65" charset="0"/>
                <a:ea typeface="ＭＳ Ｐゴシック" pitchFamily="-65" charset="-128"/>
                <a:cs typeface="ＭＳ Ｐゴシック" pitchFamily="-65" charset="-128"/>
              </a:rPr>
              <a:t>gradient </a:t>
            </a:r>
            <a:r>
              <a:rPr kumimoji="1" lang="en-US" sz="1200" kern="1200" dirty="0">
                <a:solidFill>
                  <a:schemeClr val="tx1"/>
                </a:solidFill>
                <a:effectLst/>
                <a:latin typeface="Arial" pitchFamily="-65" charset="0"/>
                <a:ea typeface="ＭＳ Ｐゴシック" pitchFamily="-65" charset="-128"/>
                <a:cs typeface="ＭＳ Ｐゴシック" pitchFamily="-65" charset="-128"/>
              </a:rPr>
              <a:t>of the loss function at the current point and moving in the opposite direction. </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52</a:t>
            </a:fld>
            <a:endParaRPr lang="en-US"/>
          </a:p>
        </p:txBody>
      </p:sp>
    </p:spTree>
    <p:extLst>
      <p:ext uri="{BB962C8B-B14F-4D97-AF65-F5344CB8AC3E}">
        <p14:creationId xmlns:p14="http://schemas.microsoft.com/office/powerpoint/2010/main" val="7461641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a:solidFill>
                  <a:schemeClr val="tx1"/>
                </a:solidFill>
                <a:effectLst/>
                <a:latin typeface="Arial" pitchFamily="-65" charset="0"/>
                <a:ea typeface="ＭＳ Ｐゴシック" pitchFamily="-65" charset="-128"/>
                <a:cs typeface="ＭＳ Ｐゴシック" pitchFamily="-65" charset="-128"/>
              </a:rPr>
              <a:t>The gradient of a function of many variables is a vector pointing in the direction of the greatest increase in a function. The gradient is a multi-variable generalization of the slope, so for a function of one variable like the one in this figure, we can informally think of the gradient as the slope. The dotted line shows the slope of this hypothetical loss function at point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w </a:t>
            </a:r>
            <a:r>
              <a:rPr kumimoji="1" lang="en-US" sz="1200" kern="1200" dirty="0">
                <a:solidFill>
                  <a:schemeClr val="tx1"/>
                </a:solidFill>
                <a:effectLst/>
                <a:latin typeface="Arial" pitchFamily="-65" charset="0"/>
                <a:ea typeface="ＭＳ Ｐゴシック" pitchFamily="-65" charset="-128"/>
                <a:cs typeface="ＭＳ Ｐゴシック" pitchFamily="-65" charset="-128"/>
              </a:rPr>
              <a:t>=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w1 </a:t>
            </a:r>
            <a:r>
              <a:rPr kumimoji="1" lang="en-US" sz="1200" kern="1200" dirty="0">
                <a:solidFill>
                  <a:schemeClr val="tx1"/>
                </a:solidFill>
                <a:effectLst/>
                <a:latin typeface="Arial" pitchFamily="-65" charset="0"/>
                <a:ea typeface="ＭＳ Ｐゴシック" pitchFamily="-65" charset="-128"/>
                <a:cs typeface="ＭＳ Ｐゴシック" pitchFamily="-65" charset="-128"/>
              </a:rPr>
              <a:t>. You can see that the slope of this dotted line is negative. </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53</a:t>
            </a:fld>
            <a:endParaRPr lang="en-US"/>
          </a:p>
        </p:txBody>
      </p:sp>
    </p:spTree>
    <p:extLst>
      <p:ext uri="{BB962C8B-B14F-4D97-AF65-F5344CB8AC3E}">
        <p14:creationId xmlns:p14="http://schemas.microsoft.com/office/powerpoint/2010/main" val="32637274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a:solidFill>
                  <a:schemeClr val="tx1"/>
                </a:solidFill>
                <a:effectLst/>
                <a:latin typeface="Arial" pitchFamily="-65" charset="0"/>
                <a:ea typeface="ＭＳ Ｐゴシック" pitchFamily="-65" charset="-128"/>
                <a:cs typeface="ＭＳ Ｐゴシック" pitchFamily="-65" charset="-128"/>
              </a:rPr>
              <a:t>Thus to find the minimum, gradient descent tells us to go in the opposite direction: moving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w </a:t>
            </a:r>
            <a:r>
              <a:rPr kumimoji="1" lang="en-US" sz="1200" kern="1200" dirty="0">
                <a:solidFill>
                  <a:schemeClr val="tx1"/>
                </a:solidFill>
                <a:effectLst/>
                <a:latin typeface="Arial" pitchFamily="-65" charset="0"/>
                <a:ea typeface="ＭＳ Ｐゴシック" pitchFamily="-65" charset="-128"/>
                <a:cs typeface="ＭＳ Ｐゴシック" pitchFamily="-65" charset="-128"/>
              </a:rPr>
              <a:t>in a positive direction. </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54</a:t>
            </a:fld>
            <a:endParaRPr lang="en-US"/>
          </a:p>
        </p:txBody>
      </p:sp>
    </p:spTree>
    <p:extLst>
      <p:ext uri="{BB962C8B-B14F-4D97-AF65-F5344CB8AC3E}">
        <p14:creationId xmlns:p14="http://schemas.microsoft.com/office/powerpoint/2010/main" val="8583495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55</a:t>
            </a:fld>
            <a:endParaRPr lang="en-US"/>
          </a:p>
        </p:txBody>
      </p:sp>
    </p:spTree>
    <p:extLst>
      <p:ext uri="{BB962C8B-B14F-4D97-AF65-F5344CB8AC3E}">
        <p14:creationId xmlns:p14="http://schemas.microsoft.com/office/powerpoint/2010/main" val="1776309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65" charset="0"/>
                <a:ea typeface="ＭＳ Ｐゴシック" pitchFamily="-65" charset="-128"/>
                <a:cs typeface="ＭＳ Ｐゴシック" pitchFamily="-65" charset="-128"/>
              </a:rPr>
              <a:t>The weight </a:t>
            </a:r>
            <a:r>
              <a:rPr kumimoji="1" lang="en-US" sz="1200" i="1" kern="1200" dirty="0" err="1">
                <a:solidFill>
                  <a:schemeClr val="tx1"/>
                </a:solidFill>
                <a:effectLst/>
                <a:latin typeface="Arial" pitchFamily="-65" charset="0"/>
                <a:ea typeface="ＭＳ Ｐゴシック" pitchFamily="-65" charset="-128"/>
                <a:cs typeface="ＭＳ Ｐゴシック" pitchFamily="-65" charset="-128"/>
              </a:rPr>
              <a:t>wi</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 </a:t>
            </a:r>
            <a:r>
              <a:rPr kumimoji="1" lang="en-US" sz="1200" kern="1200" dirty="0">
                <a:solidFill>
                  <a:schemeClr val="tx1"/>
                </a:solidFill>
                <a:effectLst/>
                <a:latin typeface="Arial" pitchFamily="-65" charset="0"/>
                <a:ea typeface="ＭＳ Ｐゴシック" pitchFamily="-65" charset="-128"/>
                <a:cs typeface="ＭＳ Ｐゴシック" pitchFamily="-65" charset="-128"/>
              </a:rPr>
              <a:t>represents how important that input feature is to the classification decision, and can be positive (providing evidence that the in- stance being classified belongs in the positive class) or negative (providing evidence that the instance being classified belongs in the negative class). Thus we might expect in a sentiment task the word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awesome </a:t>
            </a:r>
            <a:r>
              <a:rPr kumimoji="1" lang="en-US" sz="1200" kern="1200" dirty="0">
                <a:solidFill>
                  <a:schemeClr val="tx1"/>
                </a:solidFill>
                <a:effectLst/>
                <a:latin typeface="Arial" pitchFamily="-65" charset="0"/>
                <a:ea typeface="ＭＳ Ｐゴシック" pitchFamily="-65" charset="-128"/>
                <a:cs typeface="ＭＳ Ｐゴシック" pitchFamily="-65" charset="-128"/>
              </a:rPr>
              <a:t>to have a high positive weight, and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abysmal </a:t>
            </a:r>
            <a:r>
              <a:rPr kumimoji="1" lang="en-US" sz="1200" kern="1200" dirty="0">
                <a:solidFill>
                  <a:schemeClr val="tx1"/>
                </a:solidFill>
                <a:effectLst/>
                <a:latin typeface="Arial" pitchFamily="-65" charset="0"/>
                <a:ea typeface="ＭＳ Ｐゴシック" pitchFamily="-65" charset="-128"/>
                <a:cs typeface="ＭＳ Ｐゴシック" pitchFamily="-65" charset="-128"/>
              </a:rPr>
              <a:t>to have a very negative weight. </a:t>
            </a:r>
            <a:endParaRPr lang="en-US" dirty="0"/>
          </a:p>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17</a:t>
            </a:fld>
            <a:endParaRPr lang="en-US"/>
          </a:p>
        </p:txBody>
      </p:sp>
    </p:spTree>
    <p:extLst>
      <p:ext uri="{BB962C8B-B14F-4D97-AF65-F5344CB8AC3E}">
        <p14:creationId xmlns:p14="http://schemas.microsoft.com/office/powerpoint/2010/main" val="11904567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a:solidFill>
                  <a:schemeClr val="tx1"/>
                </a:solidFill>
                <a:effectLst/>
                <a:latin typeface="Arial" pitchFamily="-65" charset="0"/>
                <a:ea typeface="ＭＳ Ｐゴシック" pitchFamily="-65" charset="-128"/>
                <a:cs typeface="ＭＳ Ｐゴシック" pitchFamily="-65" charset="-128"/>
              </a:rPr>
              <a:t>The magnitude of the amount to move in gradient descent is the value of the slope of the loss function (with respect to w) weighted by a </a:t>
            </a:r>
            <a:r>
              <a:rPr kumimoji="1" lang="en-US" sz="1200" b="0" kern="1200" dirty="0">
                <a:solidFill>
                  <a:schemeClr val="tx1"/>
                </a:solidFill>
                <a:effectLst/>
                <a:latin typeface="Arial" pitchFamily="-65" charset="0"/>
                <a:ea typeface="ＭＳ Ｐゴシック" pitchFamily="-65" charset="-128"/>
                <a:cs typeface="ＭＳ Ｐゴシック" pitchFamily="-65" charset="-128"/>
              </a:rPr>
              <a:t>learning rate </a:t>
            </a:r>
            <a:r>
              <a:rPr kumimoji="1" lang="el-GR" sz="1200" kern="1200" dirty="0">
                <a:solidFill>
                  <a:schemeClr val="tx1"/>
                </a:solidFill>
                <a:effectLst/>
                <a:latin typeface="Arial" pitchFamily="-65" charset="0"/>
                <a:ea typeface="ＭＳ Ｐゴシック" pitchFamily="-65" charset="-128"/>
                <a:cs typeface="ＭＳ Ｐゴシック" pitchFamily="-65" charset="-128"/>
              </a:rPr>
              <a:t>η . </a:t>
            </a:r>
            <a:r>
              <a:rPr kumimoji="1" lang="en-US" sz="1200" kern="1200" dirty="0">
                <a:solidFill>
                  <a:schemeClr val="tx1"/>
                </a:solidFill>
                <a:effectLst/>
                <a:latin typeface="Arial" pitchFamily="-65" charset="0"/>
                <a:ea typeface="ＭＳ Ｐゴシック" pitchFamily="-65" charset="-128"/>
                <a:cs typeface="ＭＳ Ｐゴシック" pitchFamily="-65" charset="-128"/>
              </a:rPr>
              <a:t>A higher (faster) learning rate means that we should move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w </a:t>
            </a:r>
            <a:r>
              <a:rPr kumimoji="1" lang="en-US" sz="1200" kern="1200" dirty="0">
                <a:solidFill>
                  <a:schemeClr val="tx1"/>
                </a:solidFill>
                <a:effectLst/>
                <a:latin typeface="Arial" pitchFamily="-65" charset="0"/>
                <a:ea typeface="ＭＳ Ｐゴシック" pitchFamily="-65" charset="-128"/>
                <a:cs typeface="ＭＳ Ｐゴシック" pitchFamily="-65" charset="-128"/>
              </a:rPr>
              <a:t>more on each step. The change we make in our parameter is the learning rate times the gradient (or the slope, in our single-variable example)</a:t>
            </a:r>
            <a:endParaRPr lang="en-US" dirty="0"/>
          </a:p>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56</a:t>
            </a:fld>
            <a:endParaRPr lang="en-US"/>
          </a:p>
        </p:txBody>
      </p:sp>
    </p:spTree>
    <p:extLst>
      <p:ext uri="{BB962C8B-B14F-4D97-AF65-F5344CB8AC3E}">
        <p14:creationId xmlns:p14="http://schemas.microsoft.com/office/powerpoint/2010/main" val="34485570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a:solidFill>
                  <a:schemeClr val="tx1"/>
                </a:solidFill>
                <a:effectLst/>
                <a:latin typeface="Arial" pitchFamily="-65" charset="0"/>
                <a:ea typeface="ＭＳ Ｐゴシック" pitchFamily="-65" charset="-128"/>
                <a:cs typeface="ＭＳ Ｐゴシック" pitchFamily="-65" charset="-128"/>
              </a:rPr>
              <a:t>Now let’s extend the intuition from a function of one scalar variable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w </a:t>
            </a:r>
            <a:r>
              <a:rPr kumimoji="1" lang="en-US" sz="1200" kern="1200" dirty="0">
                <a:solidFill>
                  <a:schemeClr val="tx1"/>
                </a:solidFill>
                <a:effectLst/>
                <a:latin typeface="Arial" pitchFamily="-65" charset="0"/>
                <a:ea typeface="ＭＳ Ｐゴシック" pitchFamily="-65" charset="-128"/>
                <a:cs typeface="ＭＳ Ｐゴシック" pitchFamily="-65" charset="-128"/>
              </a:rPr>
              <a:t>to many variables, because we don’t just want to move left or right, we want to know where in the N-dimensional space (of the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N </a:t>
            </a:r>
            <a:r>
              <a:rPr kumimoji="1" lang="en-US" sz="1200" kern="1200" dirty="0">
                <a:solidFill>
                  <a:schemeClr val="tx1"/>
                </a:solidFill>
                <a:effectLst/>
                <a:latin typeface="Arial" pitchFamily="-65" charset="0"/>
                <a:ea typeface="ＭＳ Ｐゴシック" pitchFamily="-65" charset="-128"/>
                <a:cs typeface="ＭＳ Ｐゴシック" pitchFamily="-65" charset="-128"/>
              </a:rPr>
              <a:t>parameters that make up </a:t>
            </a:r>
            <a:r>
              <a:rPr kumimoji="1" lang="el-GR" sz="1200" kern="1200" dirty="0">
                <a:solidFill>
                  <a:schemeClr val="tx1"/>
                </a:solidFill>
                <a:effectLst/>
                <a:latin typeface="Arial" pitchFamily="-65" charset="0"/>
                <a:ea typeface="ＭＳ Ｐゴシック" pitchFamily="-65" charset="-128"/>
                <a:cs typeface="ＭＳ Ｐゴシック" pitchFamily="-65" charset="-128"/>
              </a:rPr>
              <a:t>θ ) </a:t>
            </a:r>
            <a:r>
              <a:rPr kumimoji="1" lang="en-US" sz="1200" kern="1200" dirty="0">
                <a:solidFill>
                  <a:schemeClr val="tx1"/>
                </a:solidFill>
                <a:effectLst/>
                <a:latin typeface="Arial" pitchFamily="-65" charset="0"/>
                <a:ea typeface="ＭＳ Ｐゴシック" pitchFamily="-65" charset="-128"/>
                <a:cs typeface="ＭＳ Ｐゴシック" pitchFamily="-65" charset="-128"/>
              </a:rPr>
              <a:t>we should move. The </a:t>
            </a:r>
            <a:r>
              <a:rPr kumimoji="1" lang="en-US" sz="1200" b="0" kern="1200" dirty="0">
                <a:solidFill>
                  <a:schemeClr val="tx1"/>
                </a:solidFill>
                <a:effectLst/>
                <a:latin typeface="Arial" pitchFamily="-65" charset="0"/>
                <a:ea typeface="ＭＳ Ｐゴシック" pitchFamily="-65" charset="-128"/>
                <a:cs typeface="ＭＳ Ｐゴシック" pitchFamily="-65" charset="-128"/>
              </a:rPr>
              <a:t>gradient </a:t>
            </a:r>
            <a:r>
              <a:rPr kumimoji="1" lang="en-US" sz="1200" kern="1200" dirty="0">
                <a:solidFill>
                  <a:schemeClr val="tx1"/>
                </a:solidFill>
                <a:effectLst/>
                <a:latin typeface="Arial" pitchFamily="-65" charset="0"/>
                <a:ea typeface="ＭＳ Ｐゴシック" pitchFamily="-65" charset="-128"/>
                <a:cs typeface="ＭＳ Ｐゴシック" pitchFamily="-65" charset="-128"/>
              </a:rPr>
              <a:t>is just such a vector; it expresses the directional components of the sharpest slope along each of those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N </a:t>
            </a:r>
            <a:r>
              <a:rPr kumimoji="1" lang="en-US" sz="1200" kern="1200" dirty="0">
                <a:solidFill>
                  <a:schemeClr val="tx1"/>
                </a:solidFill>
                <a:effectLst/>
                <a:latin typeface="Arial" pitchFamily="-65" charset="0"/>
                <a:ea typeface="ＭＳ Ｐゴシック" pitchFamily="-65" charset="-128"/>
                <a:cs typeface="ＭＳ Ｐゴシック" pitchFamily="-65" charset="-128"/>
              </a:rPr>
              <a:t>dimensions. </a:t>
            </a:r>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57</a:t>
            </a:fld>
            <a:endParaRPr lang="en-US"/>
          </a:p>
        </p:txBody>
      </p:sp>
    </p:spTree>
    <p:extLst>
      <p:ext uri="{BB962C8B-B14F-4D97-AF65-F5344CB8AC3E}">
        <p14:creationId xmlns:p14="http://schemas.microsoft.com/office/powerpoint/2010/main" val="12634176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65" charset="0"/>
                <a:ea typeface="ＭＳ Ｐゴシック" pitchFamily="-65" charset="-128"/>
                <a:cs typeface="ＭＳ Ｐゴシック" pitchFamily="-65" charset="-128"/>
              </a:rPr>
              <a:t>If we’re just imagining two weight dimensions (say for one weight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w </a:t>
            </a:r>
            <a:r>
              <a:rPr kumimoji="1" lang="en-US" sz="1200" kern="1200" dirty="0">
                <a:solidFill>
                  <a:schemeClr val="tx1"/>
                </a:solidFill>
                <a:effectLst/>
                <a:latin typeface="Arial" pitchFamily="-65" charset="0"/>
                <a:ea typeface="ＭＳ Ｐゴシック" pitchFamily="-65" charset="-128"/>
                <a:cs typeface="ＭＳ Ｐゴシック" pitchFamily="-65" charset="-128"/>
              </a:rPr>
              <a:t>and one bias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b</a:t>
            </a:r>
            <a:r>
              <a:rPr kumimoji="1" lang="en-US" sz="1200" kern="1200" dirty="0">
                <a:solidFill>
                  <a:schemeClr val="tx1"/>
                </a:solidFill>
                <a:effectLst/>
                <a:latin typeface="Arial" pitchFamily="-65" charset="0"/>
                <a:ea typeface="ＭＳ Ｐゴシック" pitchFamily="-65" charset="-128"/>
                <a:cs typeface="ＭＳ Ｐゴシック" pitchFamily="-65" charset="-128"/>
              </a:rPr>
              <a:t>), the gradient might be a vector with two orthogonal components, each of which tells us how much the ground slopes in the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w </a:t>
            </a:r>
            <a:r>
              <a:rPr kumimoji="1" lang="en-US" sz="1200" kern="1200" dirty="0">
                <a:solidFill>
                  <a:schemeClr val="tx1"/>
                </a:solidFill>
                <a:effectLst/>
                <a:latin typeface="Arial" pitchFamily="-65" charset="0"/>
                <a:ea typeface="ＭＳ Ｐゴシック" pitchFamily="-65" charset="-128"/>
                <a:cs typeface="ＭＳ Ｐゴシック" pitchFamily="-65" charset="-128"/>
              </a:rPr>
              <a:t>dimension and in the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b </a:t>
            </a:r>
            <a:r>
              <a:rPr kumimoji="1" lang="en-US" sz="1200" kern="1200" dirty="0">
                <a:solidFill>
                  <a:schemeClr val="tx1"/>
                </a:solidFill>
                <a:effectLst/>
                <a:latin typeface="Arial" pitchFamily="-65" charset="0"/>
                <a:ea typeface="ＭＳ Ｐゴシック" pitchFamily="-65" charset="-128"/>
                <a:cs typeface="ＭＳ Ｐゴシック" pitchFamily="-65" charset="-128"/>
              </a:rPr>
              <a:t>dimension. This figure shows a visualization of the value of a 2-dimensional gradient vector taken at the red point. </a:t>
            </a:r>
            <a:endParaRPr lang="en-US" dirty="0"/>
          </a:p>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58</a:t>
            </a:fld>
            <a:endParaRPr lang="en-US"/>
          </a:p>
        </p:txBody>
      </p:sp>
    </p:spTree>
    <p:extLst>
      <p:ext uri="{BB962C8B-B14F-4D97-AF65-F5344CB8AC3E}">
        <p14:creationId xmlns:p14="http://schemas.microsoft.com/office/powerpoint/2010/main" val="4900546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a:solidFill>
                  <a:schemeClr val="tx1"/>
                </a:solidFill>
                <a:effectLst/>
                <a:latin typeface="Arial" pitchFamily="-65" charset="0"/>
                <a:ea typeface="ＭＳ Ｐゴシック" pitchFamily="-65" charset="-128"/>
                <a:cs typeface="ＭＳ Ｐゴシック" pitchFamily="-65" charset="-128"/>
              </a:rPr>
              <a:t>In an actual logistic regression, the parameter vector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w </a:t>
            </a:r>
            <a:r>
              <a:rPr kumimoji="1" lang="en-US" sz="1200" kern="1200" dirty="0">
                <a:solidFill>
                  <a:schemeClr val="tx1"/>
                </a:solidFill>
                <a:effectLst/>
                <a:latin typeface="Arial" pitchFamily="-65" charset="0"/>
                <a:ea typeface="ＭＳ Ｐゴシック" pitchFamily="-65" charset="-128"/>
                <a:cs typeface="ＭＳ Ｐゴシック" pitchFamily="-65" charset="-128"/>
              </a:rPr>
              <a:t>is much longer than 1 or 2, since the input feature vector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x </a:t>
            </a:r>
            <a:r>
              <a:rPr kumimoji="1" lang="en-US" sz="1200" kern="1200" dirty="0">
                <a:solidFill>
                  <a:schemeClr val="tx1"/>
                </a:solidFill>
                <a:effectLst/>
                <a:latin typeface="Arial" pitchFamily="-65" charset="0"/>
                <a:ea typeface="ＭＳ Ｐゴシック" pitchFamily="-65" charset="-128"/>
                <a:cs typeface="ＭＳ Ｐゴシック" pitchFamily="-65" charset="-128"/>
              </a:rPr>
              <a:t>can be quite long, and we need a weight </a:t>
            </a:r>
            <a:r>
              <a:rPr kumimoji="1" lang="en-US" sz="1200" i="1" kern="1200" dirty="0" err="1">
                <a:solidFill>
                  <a:schemeClr val="tx1"/>
                </a:solidFill>
                <a:effectLst/>
                <a:latin typeface="Arial" pitchFamily="-65" charset="0"/>
                <a:ea typeface="ＭＳ Ｐゴシック" pitchFamily="-65" charset="-128"/>
                <a:cs typeface="ＭＳ Ｐゴシック" pitchFamily="-65" charset="-128"/>
              </a:rPr>
              <a:t>wi</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 </a:t>
            </a:r>
            <a:r>
              <a:rPr kumimoji="1" lang="en-US" sz="1200" kern="1200" dirty="0">
                <a:solidFill>
                  <a:schemeClr val="tx1"/>
                </a:solidFill>
                <a:effectLst/>
                <a:latin typeface="Arial" pitchFamily="-65" charset="0"/>
                <a:ea typeface="ＭＳ Ｐゴシック" pitchFamily="-65" charset="-128"/>
                <a:cs typeface="ＭＳ Ｐゴシック" pitchFamily="-65" charset="-128"/>
              </a:rPr>
              <a:t>for each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xi</a:t>
            </a:r>
            <a:r>
              <a:rPr kumimoji="1" lang="en-US" sz="1200" kern="1200" dirty="0">
                <a:solidFill>
                  <a:schemeClr val="tx1"/>
                </a:solidFill>
                <a:effectLst/>
                <a:latin typeface="Arial" pitchFamily="-65" charset="0"/>
                <a:ea typeface="ＭＳ Ｐゴシック" pitchFamily="-65" charset="-128"/>
                <a:cs typeface="ＭＳ Ｐゴシック" pitchFamily="-65" charset="-128"/>
              </a:rPr>
              <a:t>. For each dimension/variable </a:t>
            </a:r>
            <a:r>
              <a:rPr kumimoji="1" lang="en-US" sz="1200" i="1" kern="1200" dirty="0" err="1">
                <a:solidFill>
                  <a:schemeClr val="tx1"/>
                </a:solidFill>
                <a:effectLst/>
                <a:latin typeface="Arial" pitchFamily="-65" charset="0"/>
                <a:ea typeface="ＭＳ Ｐゴシック" pitchFamily="-65" charset="-128"/>
                <a:cs typeface="ＭＳ Ｐゴシック" pitchFamily="-65" charset="-128"/>
              </a:rPr>
              <a:t>wi</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 </a:t>
            </a:r>
            <a:r>
              <a:rPr kumimoji="1" lang="en-US" sz="1200" kern="1200" dirty="0">
                <a:solidFill>
                  <a:schemeClr val="tx1"/>
                </a:solidFill>
                <a:effectLst/>
                <a:latin typeface="Arial" pitchFamily="-65" charset="0"/>
                <a:ea typeface="ＭＳ Ｐゴシック" pitchFamily="-65" charset="-128"/>
                <a:cs typeface="ＭＳ Ｐゴシック" pitchFamily="-65" charset="-128"/>
              </a:rPr>
              <a:t>in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w </a:t>
            </a:r>
            <a:r>
              <a:rPr kumimoji="1" lang="en-US" sz="1200" kern="1200" dirty="0">
                <a:solidFill>
                  <a:schemeClr val="tx1"/>
                </a:solidFill>
                <a:effectLst/>
                <a:latin typeface="Arial" pitchFamily="-65" charset="0"/>
                <a:ea typeface="ＭＳ Ｐゴシック" pitchFamily="-65" charset="-128"/>
                <a:cs typeface="ＭＳ Ｐゴシック" pitchFamily="-65" charset="-128"/>
              </a:rPr>
              <a:t>(plus the bias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b</a:t>
            </a:r>
            <a:r>
              <a:rPr kumimoji="1" lang="en-US" sz="1200" kern="1200" dirty="0">
                <a:solidFill>
                  <a:schemeClr val="tx1"/>
                </a:solidFill>
                <a:effectLst/>
                <a:latin typeface="Arial" pitchFamily="-65" charset="0"/>
                <a:ea typeface="ＭＳ Ｐゴシック" pitchFamily="-65" charset="-128"/>
                <a:cs typeface="ＭＳ Ｐゴシック" pitchFamily="-65" charset="-128"/>
              </a:rPr>
              <a:t>), the gradient will have a component that tells us the slope with respect to that variable. Essentially we’re asking: “How much would a small change in that variable </a:t>
            </a:r>
            <a:r>
              <a:rPr kumimoji="1" lang="en-US" sz="1200" i="1" kern="1200" dirty="0" err="1">
                <a:solidFill>
                  <a:schemeClr val="tx1"/>
                </a:solidFill>
                <a:effectLst/>
                <a:latin typeface="Arial" pitchFamily="-65" charset="0"/>
                <a:ea typeface="ＭＳ Ｐゴシック" pitchFamily="-65" charset="-128"/>
                <a:cs typeface="ＭＳ Ｐゴシック" pitchFamily="-65" charset="-128"/>
              </a:rPr>
              <a:t>wi</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 </a:t>
            </a:r>
            <a:r>
              <a:rPr kumimoji="1" lang="en-US" sz="1200" kern="1200" dirty="0">
                <a:solidFill>
                  <a:schemeClr val="tx1"/>
                </a:solidFill>
                <a:effectLst/>
                <a:latin typeface="Arial" pitchFamily="-65" charset="0"/>
                <a:ea typeface="ＭＳ Ｐゴシック" pitchFamily="-65" charset="-128"/>
                <a:cs typeface="ＭＳ Ｐゴシック" pitchFamily="-65" charset="-128"/>
              </a:rPr>
              <a:t>influence the total loss function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L</a:t>
            </a:r>
            <a:r>
              <a:rPr kumimoji="1" lang="en-US" sz="1200" kern="1200" dirty="0">
                <a:solidFill>
                  <a:schemeClr val="tx1"/>
                </a:solidFill>
                <a:effectLst/>
                <a:latin typeface="Arial" pitchFamily="-65" charset="0"/>
                <a:ea typeface="ＭＳ Ｐゴシック" pitchFamily="-65" charset="-128"/>
                <a:cs typeface="ＭＳ Ｐゴシック" pitchFamily="-65" charset="-128"/>
              </a:rPr>
              <a:t>?” In each dimension </a:t>
            </a:r>
            <a:r>
              <a:rPr kumimoji="1" lang="en-US" sz="1200" i="1" kern="1200" dirty="0" err="1">
                <a:solidFill>
                  <a:schemeClr val="tx1"/>
                </a:solidFill>
                <a:effectLst/>
                <a:latin typeface="Arial" pitchFamily="-65" charset="0"/>
                <a:ea typeface="ＭＳ Ｐゴシック" pitchFamily="-65" charset="-128"/>
                <a:cs typeface="ＭＳ Ｐゴシック" pitchFamily="-65" charset="-128"/>
              </a:rPr>
              <a:t>wi</a:t>
            </a:r>
            <a:r>
              <a:rPr kumimoji="1" lang="en-US" sz="1200" kern="1200" dirty="0">
                <a:solidFill>
                  <a:schemeClr val="tx1"/>
                </a:solidFill>
                <a:effectLst/>
                <a:latin typeface="Arial" pitchFamily="-65" charset="0"/>
                <a:ea typeface="ＭＳ Ｐゴシック" pitchFamily="-65" charset="-128"/>
                <a:cs typeface="ＭＳ Ｐゴシック" pitchFamily="-65" charset="-128"/>
              </a:rPr>
              <a:t>, we express the slope as a partial derivative of the loss function with respect to </a:t>
            </a:r>
            <a:r>
              <a:rPr kumimoji="1" lang="en-US" sz="1200" kern="1200" dirty="0" err="1">
                <a:solidFill>
                  <a:schemeClr val="tx1"/>
                </a:solidFill>
                <a:effectLst/>
                <a:latin typeface="Arial" pitchFamily="-65" charset="0"/>
                <a:ea typeface="ＭＳ Ｐゴシック" pitchFamily="-65" charset="-128"/>
                <a:cs typeface="ＭＳ Ｐゴシック" pitchFamily="-65" charset="-128"/>
              </a:rPr>
              <a:t>wi</a:t>
            </a:r>
            <a:r>
              <a:rPr kumimoji="1" lang="en-US" sz="1200" kern="1200" dirty="0">
                <a:solidFill>
                  <a:schemeClr val="tx1"/>
                </a:solidFill>
                <a:effectLst/>
                <a:latin typeface="Arial" pitchFamily="-65" charset="0"/>
                <a:ea typeface="ＭＳ Ｐゴシック" pitchFamily="-65" charset="-128"/>
                <a:cs typeface="ＭＳ Ｐゴシック" pitchFamily="-65" charset="-128"/>
              </a:rPr>
              <a:t>. The gradient is then defined as a vector of these partials. </a:t>
            </a:r>
            <a:endParaRPr lang="en-US" dirty="0"/>
          </a:p>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59</a:t>
            </a:fld>
            <a:endParaRPr lang="en-US"/>
          </a:p>
        </p:txBody>
      </p:sp>
    </p:spTree>
    <p:extLst>
      <p:ext uri="{BB962C8B-B14F-4D97-AF65-F5344CB8AC3E}">
        <p14:creationId xmlns:p14="http://schemas.microsoft.com/office/powerpoint/2010/main" val="1401286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a:solidFill>
                  <a:schemeClr val="tx1"/>
                </a:solidFill>
                <a:effectLst/>
                <a:latin typeface="Arial" pitchFamily="-65" charset="0"/>
                <a:ea typeface="ＭＳ Ｐゴシック" pitchFamily="-65" charset="-128"/>
                <a:cs typeface="ＭＳ Ｐゴシック" pitchFamily="-65" charset="-128"/>
              </a:rPr>
              <a:t>Here's a vector of gradients.  We’ll represent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y</a:t>
            </a:r>
            <a:r>
              <a:rPr kumimoji="1" lang="en-US" sz="1200" kern="1200" dirty="0">
                <a:solidFill>
                  <a:schemeClr val="tx1"/>
                </a:solidFill>
                <a:effectLst/>
                <a:latin typeface="Arial" pitchFamily="-65" charset="0"/>
                <a:ea typeface="ＭＳ Ｐゴシック" pitchFamily="-65" charset="-128"/>
                <a:cs typeface="ＭＳ Ｐゴシック" pitchFamily="-65" charset="-128"/>
              </a:rPr>
              <a:t>ˆ as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f </a:t>
            </a:r>
            <a:r>
              <a:rPr kumimoji="1" lang="en-US" sz="1200" kern="1200" dirty="0">
                <a:solidFill>
                  <a:schemeClr val="tx1"/>
                </a:solidFill>
                <a:effectLst/>
                <a:latin typeface="Arial" pitchFamily="-65" charset="0"/>
                <a:ea typeface="ＭＳ Ｐゴシック" pitchFamily="-65" charset="-128"/>
                <a:cs typeface="ＭＳ Ｐゴシック" pitchFamily="-65" charset="-128"/>
              </a:rPr>
              <a:t>(</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x</a:t>
            </a:r>
            <a:r>
              <a:rPr kumimoji="1" lang="en-US" sz="1200" kern="1200" dirty="0">
                <a:solidFill>
                  <a:schemeClr val="tx1"/>
                </a:solidFill>
                <a:effectLst/>
                <a:latin typeface="Arial" pitchFamily="-65" charset="0"/>
                <a:ea typeface="ＭＳ Ｐゴシック" pitchFamily="-65" charset="-128"/>
                <a:cs typeface="ＭＳ Ｐゴシック" pitchFamily="-65" charset="-128"/>
              </a:rPr>
              <a:t>; </a:t>
            </a:r>
            <a:r>
              <a:rPr kumimoji="1" lang="el-GR" sz="1200" kern="1200" dirty="0">
                <a:solidFill>
                  <a:schemeClr val="tx1"/>
                </a:solidFill>
                <a:effectLst/>
                <a:latin typeface="Arial" pitchFamily="-65" charset="0"/>
                <a:ea typeface="ＭＳ Ｐゴシック" pitchFamily="-65" charset="-128"/>
                <a:cs typeface="ＭＳ Ｐゴシック" pitchFamily="-65" charset="-128"/>
              </a:rPr>
              <a:t>θ ) </a:t>
            </a:r>
            <a:r>
              <a:rPr kumimoji="1" lang="en-US" sz="1200" kern="1200" dirty="0">
                <a:solidFill>
                  <a:schemeClr val="tx1"/>
                </a:solidFill>
                <a:effectLst/>
                <a:latin typeface="Arial" pitchFamily="-65" charset="0"/>
                <a:ea typeface="ＭＳ Ｐゴシック" pitchFamily="-65" charset="-128"/>
                <a:cs typeface="ＭＳ Ｐゴシック" pitchFamily="-65" charset="-128"/>
              </a:rPr>
              <a:t>to make the dependence on </a:t>
            </a:r>
            <a:r>
              <a:rPr kumimoji="1" lang="el-GR" sz="1200" kern="1200" dirty="0">
                <a:solidFill>
                  <a:schemeClr val="tx1"/>
                </a:solidFill>
                <a:effectLst/>
                <a:latin typeface="Arial" pitchFamily="-65" charset="0"/>
                <a:ea typeface="ＭＳ Ｐゴシック" pitchFamily="-65" charset="-128"/>
                <a:cs typeface="ＭＳ Ｐゴシック" pitchFamily="-65" charset="-128"/>
              </a:rPr>
              <a:t>θ </a:t>
            </a:r>
            <a:r>
              <a:rPr kumimoji="1" lang="en-US" sz="1200" kern="1200" dirty="0">
                <a:solidFill>
                  <a:schemeClr val="tx1"/>
                </a:solidFill>
                <a:effectLst/>
                <a:latin typeface="Arial" pitchFamily="-65" charset="0"/>
                <a:ea typeface="ＭＳ Ｐゴシック" pitchFamily="-65" charset="-128"/>
                <a:cs typeface="ＭＳ Ｐゴシック" pitchFamily="-65" charset="-128"/>
              </a:rPr>
              <a:t>more obvious: </a:t>
            </a:r>
            <a:endParaRPr lang="en-US" dirty="0"/>
          </a:p>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60</a:t>
            </a:fld>
            <a:endParaRPr lang="en-US"/>
          </a:p>
        </p:txBody>
      </p:sp>
    </p:spTree>
    <p:extLst>
      <p:ext uri="{BB962C8B-B14F-4D97-AF65-F5344CB8AC3E}">
        <p14:creationId xmlns:p14="http://schemas.microsoft.com/office/powerpoint/2010/main" val="13390888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65" charset="0"/>
                <a:ea typeface="ＭＳ Ｐゴシック" pitchFamily="-65" charset="-128"/>
                <a:cs typeface="ＭＳ Ｐゴシック" pitchFamily="-65" charset="-128"/>
              </a:rPr>
              <a:t>In order to update </a:t>
            </a:r>
            <a:r>
              <a:rPr kumimoji="1" lang="el-GR" sz="1200" kern="1200" dirty="0">
                <a:solidFill>
                  <a:schemeClr val="tx1"/>
                </a:solidFill>
                <a:effectLst/>
                <a:latin typeface="Arial" pitchFamily="-65" charset="0"/>
                <a:ea typeface="ＭＳ Ｐゴシック" pitchFamily="-65" charset="-128"/>
                <a:cs typeface="ＭＳ Ｐゴシック" pitchFamily="-65" charset="-128"/>
              </a:rPr>
              <a:t>θ , </a:t>
            </a:r>
            <a:r>
              <a:rPr kumimoji="1" lang="en-US" sz="1200" kern="1200" dirty="0">
                <a:solidFill>
                  <a:schemeClr val="tx1"/>
                </a:solidFill>
                <a:effectLst/>
                <a:latin typeface="Arial" pitchFamily="-65" charset="0"/>
                <a:ea typeface="ＭＳ Ｐゴシック" pitchFamily="-65" charset="-128"/>
                <a:cs typeface="ＭＳ Ｐゴシック" pitchFamily="-65" charset="-128"/>
              </a:rPr>
              <a:t>we need a definition for the gradient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L</a:t>
            </a:r>
            <a:r>
              <a:rPr kumimoji="1" lang="en-US" sz="1200" kern="1200" dirty="0">
                <a:solidFill>
                  <a:schemeClr val="tx1"/>
                </a:solidFill>
                <a:effectLst/>
                <a:latin typeface="Arial" pitchFamily="-65" charset="0"/>
                <a:ea typeface="ＭＳ Ｐゴシック" pitchFamily="-65" charset="-128"/>
                <a:cs typeface="ＭＳ Ｐゴシック" pitchFamily="-65" charset="-128"/>
              </a:rPr>
              <a:t>(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f </a:t>
            </a:r>
            <a:r>
              <a:rPr kumimoji="1" lang="en-US" sz="1200" kern="1200" dirty="0">
                <a:solidFill>
                  <a:schemeClr val="tx1"/>
                </a:solidFill>
                <a:effectLst/>
                <a:latin typeface="Arial" pitchFamily="-65" charset="0"/>
                <a:ea typeface="ＭＳ Ｐゴシック" pitchFamily="-65" charset="-128"/>
                <a:cs typeface="ＭＳ Ｐゴシック" pitchFamily="-65" charset="-128"/>
              </a:rPr>
              <a:t>(</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x</a:t>
            </a:r>
            <a:r>
              <a:rPr kumimoji="1" lang="en-US" sz="1200" kern="1200" dirty="0">
                <a:solidFill>
                  <a:schemeClr val="tx1"/>
                </a:solidFill>
                <a:effectLst/>
                <a:latin typeface="Arial" pitchFamily="-65" charset="0"/>
                <a:ea typeface="ＭＳ Ｐゴシック" pitchFamily="-65" charset="-128"/>
                <a:cs typeface="ＭＳ Ｐゴシック" pitchFamily="-65" charset="-128"/>
              </a:rPr>
              <a:t>; </a:t>
            </a:r>
            <a:r>
              <a:rPr kumimoji="1" lang="el-GR" sz="1200" kern="1200" dirty="0">
                <a:solidFill>
                  <a:schemeClr val="tx1"/>
                </a:solidFill>
                <a:effectLst/>
                <a:latin typeface="Arial" pitchFamily="-65" charset="0"/>
                <a:ea typeface="ＭＳ Ｐゴシック" pitchFamily="-65" charset="-128"/>
                <a:cs typeface="ＭＳ Ｐゴシック" pitchFamily="-65" charset="-128"/>
              </a:rPr>
              <a:t>θ ),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y</a:t>
            </a:r>
            <a:r>
              <a:rPr kumimoji="1" lang="en-US" sz="1200" kern="1200" dirty="0">
                <a:solidFill>
                  <a:schemeClr val="tx1"/>
                </a:solidFill>
                <a:effectLst/>
                <a:latin typeface="Arial" pitchFamily="-65" charset="0"/>
                <a:ea typeface="ＭＳ Ｐゴシック" pitchFamily="-65" charset="-128"/>
                <a:cs typeface="ＭＳ Ｐゴシック" pitchFamily="-65" charset="-128"/>
              </a:rPr>
              <a:t>). Recall that for logistic regression, the cross-entropy loss function is:  EQ</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sz="1200" kern="1200" dirty="0">
              <a:solidFill>
                <a:schemeClr val="tx1"/>
              </a:solidFill>
              <a:effectLst/>
              <a:latin typeface="Arial" pitchFamily="-65" charset="0"/>
              <a:ea typeface="ＭＳ Ｐゴシック" pitchFamily="-65"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65" charset="0"/>
                <a:ea typeface="ＭＳ Ｐゴシック" pitchFamily="-65" charset="-128"/>
                <a:cs typeface="ＭＳ Ｐゴシック" pitchFamily="-65" charset="-128"/>
              </a:rPr>
              <a:t>It turns out that the derivative of this function for one observation vector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x </a:t>
            </a:r>
            <a:r>
              <a:rPr kumimoji="1" lang="en-US" sz="1200" kern="1200" dirty="0">
                <a:solidFill>
                  <a:schemeClr val="tx1"/>
                </a:solidFill>
                <a:effectLst/>
                <a:latin typeface="Arial" pitchFamily="-65" charset="0"/>
                <a:ea typeface="ＭＳ Ｐゴシック" pitchFamily="-65" charset="-128"/>
                <a:cs typeface="ＭＳ Ｐゴシック" pitchFamily="-65" charset="-128"/>
              </a:rPr>
              <a:t>is  EQ</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sz="1200" kern="1200" dirty="0">
              <a:solidFill>
                <a:schemeClr val="tx1"/>
              </a:solidFill>
              <a:effectLst/>
              <a:latin typeface="Arial" pitchFamily="-65" charset="0"/>
              <a:ea typeface="ＭＳ Ｐゴシック" pitchFamily="-65"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65" charset="0"/>
                <a:ea typeface="ＭＳ Ｐゴシック" pitchFamily="-65" charset="-128"/>
                <a:cs typeface="ＭＳ Ｐゴシック" pitchFamily="-65" charset="-128"/>
              </a:rPr>
              <a:t>Note that the gradient with respect to a single weight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w j </a:t>
            </a:r>
            <a:r>
              <a:rPr kumimoji="1" lang="en-US" sz="1200" kern="1200" dirty="0">
                <a:solidFill>
                  <a:schemeClr val="tx1"/>
                </a:solidFill>
                <a:effectLst/>
                <a:latin typeface="Arial" pitchFamily="-65" charset="0"/>
                <a:ea typeface="ＭＳ Ｐゴシック" pitchFamily="-65" charset="-128"/>
                <a:cs typeface="ＭＳ Ｐゴシック" pitchFamily="-65" charset="-128"/>
              </a:rPr>
              <a:t>represents a very intuitive value: the difference between the true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y </a:t>
            </a:r>
            <a:r>
              <a:rPr kumimoji="1" lang="en-US" sz="1200" kern="1200" dirty="0">
                <a:solidFill>
                  <a:schemeClr val="tx1"/>
                </a:solidFill>
                <a:effectLst/>
                <a:latin typeface="Arial" pitchFamily="-65" charset="0"/>
                <a:ea typeface="ＭＳ Ｐゴシック" pitchFamily="-65" charset="-128"/>
                <a:cs typeface="ＭＳ Ｐゴシック" pitchFamily="-65" charset="-128"/>
              </a:rPr>
              <a:t>and our estimated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y</a:t>
            </a:r>
            <a:r>
              <a:rPr kumimoji="1" lang="en-US" sz="1200" kern="1200" dirty="0">
                <a:solidFill>
                  <a:schemeClr val="tx1"/>
                </a:solidFill>
                <a:effectLst/>
                <a:latin typeface="Arial" pitchFamily="-65" charset="0"/>
                <a:ea typeface="ＭＳ Ｐゴシック" pitchFamily="-65" charset="-128"/>
                <a:cs typeface="ＭＳ Ｐゴシック" pitchFamily="-65" charset="-128"/>
              </a:rPr>
              <a:t>ˆ = </a:t>
            </a:r>
            <a:r>
              <a:rPr kumimoji="1" lang="el-GR" sz="1200" kern="1200" dirty="0">
                <a:solidFill>
                  <a:schemeClr val="tx1"/>
                </a:solidFill>
                <a:effectLst/>
                <a:latin typeface="Arial" pitchFamily="-65" charset="0"/>
                <a:ea typeface="ＭＳ Ｐゴシック" pitchFamily="-65" charset="-128"/>
                <a:cs typeface="ＭＳ Ｐゴシック" pitchFamily="-65" charset="-128"/>
              </a:rPr>
              <a:t>σ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w </a:t>
            </a:r>
            <a:r>
              <a:rPr kumimoji="1" lang="en-US" sz="1200" kern="1200" dirty="0">
                <a:solidFill>
                  <a:schemeClr val="tx1"/>
                </a:solidFill>
                <a:effectLst/>
                <a:latin typeface="Arial" pitchFamily="-65" charset="0"/>
                <a:ea typeface="ＭＳ Ｐゴシック" pitchFamily="-65" charset="-128"/>
                <a:cs typeface="ＭＳ Ｐゴシック" pitchFamily="-65" charset="-128"/>
              </a:rPr>
              <a:t>·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x </a:t>
            </a:r>
            <a:r>
              <a:rPr kumimoji="1" lang="en-US" sz="1200" kern="1200" dirty="0">
                <a:solidFill>
                  <a:schemeClr val="tx1"/>
                </a:solidFill>
                <a:effectLst/>
                <a:latin typeface="Arial" pitchFamily="-65" charset="0"/>
                <a:ea typeface="ＭＳ Ｐゴシック" pitchFamily="-65" charset="-128"/>
                <a:cs typeface="ＭＳ Ｐゴシック" pitchFamily="-65" charset="-128"/>
              </a:rPr>
              <a:t>+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b</a:t>
            </a:r>
            <a:r>
              <a:rPr kumimoji="1" lang="en-US" sz="1200" kern="1200" dirty="0">
                <a:solidFill>
                  <a:schemeClr val="tx1"/>
                </a:solidFill>
                <a:effectLst/>
                <a:latin typeface="Arial" pitchFamily="-65" charset="0"/>
                <a:ea typeface="ＭＳ Ｐゴシック" pitchFamily="-65" charset="-128"/>
                <a:cs typeface="ＭＳ Ｐゴシック" pitchFamily="-65" charset="-128"/>
              </a:rPr>
              <a:t>) for that observation, multiplied by the corresponding input value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x j </a:t>
            </a:r>
            <a:r>
              <a:rPr kumimoji="1" lang="en-US" sz="1200" kern="1200" dirty="0">
                <a:solidFill>
                  <a:schemeClr val="tx1"/>
                </a:solidFill>
                <a:effectLst/>
                <a:latin typeface="Arial" pitchFamily="-65" charset="0"/>
                <a:ea typeface="ＭＳ Ｐゴシック" pitchFamily="-65" charset="-128"/>
                <a:cs typeface="ＭＳ Ｐゴシック" pitchFamily="-65" charset="-128"/>
              </a:rPr>
              <a:t>. </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61</a:t>
            </a:fld>
            <a:endParaRPr lang="en-US"/>
          </a:p>
        </p:txBody>
      </p:sp>
    </p:spTree>
    <p:extLst>
      <p:ext uri="{BB962C8B-B14F-4D97-AF65-F5344CB8AC3E}">
        <p14:creationId xmlns:p14="http://schemas.microsoft.com/office/powerpoint/2010/main" val="33336651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65" charset="0"/>
                <a:ea typeface="ＭＳ Ｐゴシック" pitchFamily="-65" charset="-128"/>
                <a:cs typeface="ＭＳ Ｐゴシック" pitchFamily="-65" charset="-128"/>
              </a:rPr>
              <a:t>Stochastic gradient descent is an online algorithm that minimizes the loss function by computing its gradient after each training example, and nudging </a:t>
            </a:r>
            <a:r>
              <a:rPr kumimoji="1" lang="el-GR" sz="1200" kern="1200" dirty="0">
                <a:solidFill>
                  <a:schemeClr val="tx1"/>
                </a:solidFill>
                <a:effectLst/>
                <a:latin typeface="Arial" pitchFamily="-65" charset="0"/>
                <a:ea typeface="ＭＳ Ｐゴシック" pitchFamily="-65" charset="-128"/>
                <a:cs typeface="ＭＳ Ｐゴシック" pitchFamily="-65" charset="-128"/>
              </a:rPr>
              <a:t>θ </a:t>
            </a:r>
            <a:r>
              <a:rPr kumimoji="1" lang="en-US" sz="1200" kern="1200" dirty="0">
                <a:solidFill>
                  <a:schemeClr val="tx1"/>
                </a:solidFill>
                <a:effectLst/>
                <a:latin typeface="Arial" pitchFamily="-65" charset="0"/>
                <a:ea typeface="ＭＳ Ｐゴシック" pitchFamily="-65" charset="-128"/>
                <a:cs typeface="ＭＳ Ｐゴシック" pitchFamily="-65" charset="-128"/>
              </a:rPr>
              <a:t>in the right direction (the opposite direction of the gradient). The algorithm can terminate when it converges (or when the gradient norm &lt; </a:t>
            </a:r>
            <a:r>
              <a:rPr kumimoji="1" lang="el-GR" sz="1200" kern="1200" dirty="0">
                <a:solidFill>
                  <a:schemeClr val="tx1"/>
                </a:solidFill>
                <a:effectLst/>
                <a:latin typeface="Arial" pitchFamily="-65" charset="0"/>
                <a:ea typeface="ＭＳ Ｐゴシック" pitchFamily="-65" charset="-128"/>
                <a:cs typeface="ＭＳ Ｐゴシック" pitchFamily="-65" charset="-128"/>
              </a:rPr>
              <a:t>ε), </a:t>
            </a:r>
            <a:r>
              <a:rPr kumimoji="1" lang="en-US" sz="1200" kern="1200" dirty="0">
                <a:solidFill>
                  <a:schemeClr val="tx1"/>
                </a:solidFill>
                <a:effectLst/>
                <a:latin typeface="Arial" pitchFamily="-65" charset="0"/>
                <a:ea typeface="ＭＳ Ｐゴシック" pitchFamily="-65" charset="-128"/>
                <a:cs typeface="ＭＳ Ｐゴシック" pitchFamily="-65" charset="-128"/>
              </a:rPr>
              <a:t>or when progress halts (for example when the loss starts going up on a held-out set). </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62</a:t>
            </a:fld>
            <a:endParaRPr lang="en-US"/>
          </a:p>
        </p:txBody>
      </p:sp>
    </p:spTree>
    <p:extLst>
      <p:ext uri="{BB962C8B-B14F-4D97-AF65-F5344CB8AC3E}">
        <p14:creationId xmlns:p14="http://schemas.microsoft.com/office/powerpoint/2010/main" val="40091520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a:solidFill>
                  <a:schemeClr val="tx1"/>
                </a:solidFill>
                <a:effectLst/>
                <a:latin typeface="Arial" pitchFamily="-65" charset="0"/>
                <a:ea typeface="ＭＳ Ｐゴシック" pitchFamily="-65" charset="-128"/>
                <a:cs typeface="ＭＳ Ｐゴシック" pitchFamily="-65" charset="-128"/>
              </a:rPr>
              <a:t>The learning rate </a:t>
            </a:r>
            <a:r>
              <a:rPr kumimoji="1" lang="el-GR" sz="1200" kern="1200" dirty="0">
                <a:solidFill>
                  <a:schemeClr val="tx1"/>
                </a:solidFill>
                <a:effectLst/>
                <a:latin typeface="Arial" pitchFamily="-65" charset="0"/>
                <a:ea typeface="ＭＳ Ｐゴシック" pitchFamily="-65" charset="-128"/>
                <a:cs typeface="ＭＳ Ｐゴシック" pitchFamily="-65" charset="-128"/>
              </a:rPr>
              <a:t>η </a:t>
            </a:r>
            <a:r>
              <a:rPr kumimoji="1" lang="en-US" sz="1200" kern="1200" dirty="0">
                <a:solidFill>
                  <a:schemeClr val="tx1"/>
                </a:solidFill>
                <a:effectLst/>
                <a:latin typeface="Arial" pitchFamily="-65" charset="0"/>
                <a:ea typeface="ＭＳ Ｐゴシック" pitchFamily="-65" charset="-128"/>
                <a:cs typeface="ＭＳ Ｐゴシック" pitchFamily="-65" charset="-128"/>
              </a:rPr>
              <a:t>is a </a:t>
            </a:r>
            <a:r>
              <a:rPr kumimoji="1" lang="en-US" sz="1200" b="0" kern="1200" dirty="0">
                <a:solidFill>
                  <a:schemeClr val="tx1"/>
                </a:solidFill>
                <a:effectLst/>
                <a:latin typeface="Arial" pitchFamily="-65" charset="0"/>
                <a:ea typeface="ＭＳ Ｐゴシック" pitchFamily="-65" charset="-128"/>
                <a:cs typeface="ＭＳ Ｐゴシック" pitchFamily="-65" charset="-128"/>
              </a:rPr>
              <a:t>hyperparameter </a:t>
            </a:r>
            <a:r>
              <a:rPr kumimoji="1" lang="en-US" sz="1200" kern="1200" dirty="0">
                <a:solidFill>
                  <a:schemeClr val="tx1"/>
                </a:solidFill>
                <a:effectLst/>
                <a:latin typeface="Arial" pitchFamily="-65" charset="0"/>
                <a:ea typeface="ＭＳ Ｐゴシック" pitchFamily="-65" charset="-128"/>
                <a:cs typeface="ＭＳ Ｐゴシック" pitchFamily="-65" charset="-128"/>
              </a:rPr>
              <a:t>that must be adjusted. If it’s too high, the learner will take steps that are too large, overshooting the minimum of the loss function. If it’s too low, the learner will take steps that are too small, and take too long to get to the minimum. It is common to start with a higher learning rate and then slowly decrease it. Hyperparameters are a special kind of parameter for any machine learning model. Unlike regular parameters of a model (weights like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w </a:t>
            </a:r>
            <a:r>
              <a:rPr kumimoji="1" lang="en-US" sz="1200" kern="1200" dirty="0">
                <a:solidFill>
                  <a:schemeClr val="tx1"/>
                </a:solidFill>
                <a:effectLst/>
                <a:latin typeface="Arial" pitchFamily="-65" charset="0"/>
                <a:ea typeface="ＭＳ Ｐゴシック" pitchFamily="-65" charset="-128"/>
                <a:cs typeface="ＭＳ Ｐゴシック" pitchFamily="-65" charset="-128"/>
              </a:rPr>
              <a:t>and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b</a:t>
            </a:r>
            <a:r>
              <a:rPr kumimoji="1" lang="en-US" sz="1200" kern="1200" dirty="0">
                <a:solidFill>
                  <a:schemeClr val="tx1"/>
                </a:solidFill>
                <a:effectLst/>
                <a:latin typeface="Arial" pitchFamily="-65" charset="0"/>
                <a:ea typeface="ＭＳ Ｐゴシック" pitchFamily="-65" charset="-128"/>
                <a:cs typeface="ＭＳ Ｐゴシック" pitchFamily="-65" charset="-128"/>
              </a:rPr>
              <a:t>), which are learned by the algorithm from the training set, hyperparameters are special parameters chosen by the algorithm designer that affect how the algorithm works. </a:t>
            </a:r>
            <a:endParaRPr lang="en-US" dirty="0"/>
          </a:p>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63</a:t>
            </a:fld>
            <a:endParaRPr lang="en-US"/>
          </a:p>
        </p:txBody>
      </p:sp>
    </p:spTree>
    <p:extLst>
      <p:ext uri="{BB962C8B-B14F-4D97-AF65-F5344CB8AC3E}">
        <p14:creationId xmlns:p14="http://schemas.microsoft.com/office/powerpoint/2010/main" val="6456808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Sans" charset="0"/>
                <a:ea typeface="ＭＳ Ｐゴシック" charset="0"/>
                <a:cs typeface="ＭＳ Ｐゴシック" charset="0"/>
              </a:defRPr>
            </a:lvl1pPr>
            <a:lvl2pPr marL="37931725" indent="-37474525" eaLnBrk="0" hangingPunct="0">
              <a:defRPr sz="2400">
                <a:solidFill>
                  <a:schemeClr val="tx1"/>
                </a:solidFill>
                <a:latin typeface="Lucida Sans" charset="0"/>
                <a:ea typeface="ＭＳ Ｐゴシック" charset="0"/>
              </a:defRPr>
            </a:lvl2pPr>
            <a:lvl3pPr eaLnBrk="0" hangingPunct="0">
              <a:defRPr sz="2400">
                <a:solidFill>
                  <a:schemeClr val="tx1"/>
                </a:solidFill>
                <a:latin typeface="Lucida Sans" charset="0"/>
                <a:ea typeface="ＭＳ Ｐゴシック" charset="0"/>
              </a:defRPr>
            </a:lvl3pPr>
            <a:lvl4pPr eaLnBrk="0" hangingPunct="0">
              <a:defRPr sz="2400">
                <a:solidFill>
                  <a:schemeClr val="tx1"/>
                </a:solidFill>
                <a:latin typeface="Lucida Sans" charset="0"/>
                <a:ea typeface="ＭＳ Ｐゴシック" charset="0"/>
              </a:defRPr>
            </a:lvl4pPr>
            <a:lvl5pPr eaLnBrk="0" hangingPunct="0">
              <a:defRPr sz="2400">
                <a:solidFill>
                  <a:schemeClr val="tx1"/>
                </a:solidFill>
                <a:latin typeface="Lucida Sans" charset="0"/>
                <a:ea typeface="ＭＳ Ｐゴシック" charset="0"/>
              </a:defRPr>
            </a:lvl5pPr>
            <a:lvl6pPr marL="457200" eaLnBrk="0" fontAlgn="base" hangingPunct="0">
              <a:spcBef>
                <a:spcPct val="0"/>
              </a:spcBef>
              <a:spcAft>
                <a:spcPct val="0"/>
              </a:spcAft>
              <a:defRPr sz="2400">
                <a:solidFill>
                  <a:schemeClr val="tx1"/>
                </a:solidFill>
                <a:latin typeface="Lucida Sans" charset="0"/>
                <a:ea typeface="ＭＳ Ｐゴシック" charset="0"/>
              </a:defRPr>
            </a:lvl6pPr>
            <a:lvl7pPr marL="914400" eaLnBrk="0" fontAlgn="base" hangingPunct="0">
              <a:spcBef>
                <a:spcPct val="0"/>
              </a:spcBef>
              <a:spcAft>
                <a:spcPct val="0"/>
              </a:spcAft>
              <a:defRPr sz="2400">
                <a:solidFill>
                  <a:schemeClr val="tx1"/>
                </a:solidFill>
                <a:latin typeface="Lucida Sans" charset="0"/>
                <a:ea typeface="ＭＳ Ｐゴシック" charset="0"/>
              </a:defRPr>
            </a:lvl7pPr>
            <a:lvl8pPr marL="1371600" eaLnBrk="0" fontAlgn="base" hangingPunct="0">
              <a:spcBef>
                <a:spcPct val="0"/>
              </a:spcBef>
              <a:spcAft>
                <a:spcPct val="0"/>
              </a:spcAft>
              <a:defRPr sz="2400">
                <a:solidFill>
                  <a:schemeClr val="tx1"/>
                </a:solidFill>
                <a:latin typeface="Lucida Sans" charset="0"/>
                <a:ea typeface="ＭＳ Ｐゴシック" charset="0"/>
              </a:defRPr>
            </a:lvl8pPr>
            <a:lvl9pPr marL="1828800" eaLnBrk="0" fontAlgn="base" hangingPunct="0">
              <a:spcBef>
                <a:spcPct val="0"/>
              </a:spcBef>
              <a:spcAft>
                <a:spcPct val="0"/>
              </a:spcAft>
              <a:defRPr sz="2400">
                <a:solidFill>
                  <a:schemeClr val="tx1"/>
                </a:solidFill>
                <a:latin typeface="Lucida Sans" charset="0"/>
                <a:ea typeface="ＭＳ Ｐゴシック" charset="0"/>
              </a:defRPr>
            </a:lvl9pPr>
          </a:lstStyle>
          <a:p>
            <a:pPr eaLnBrk="1" hangingPunct="1"/>
            <a:fld id="{E69DF897-5E92-F241-9A21-E64EA536231D}" type="slidenum">
              <a:rPr lang="en-US" sz="1200"/>
              <a:pPr eaLnBrk="1" hangingPunct="1"/>
              <a:t>64</a:t>
            </a:fld>
            <a:endParaRPr lang="en-US" sz="1200"/>
          </a:p>
        </p:txBody>
      </p:sp>
      <p:sp>
        <p:nvSpPr>
          <p:cNvPr id="17411" name="Rectangle 2"/>
          <p:cNvSpPr>
            <a:spLocks noGrp="1" noRot="1" noChangeAspect="1" noChangeArrowheads="1" noTextEdit="1"/>
          </p:cNvSpPr>
          <p:nvPr>
            <p:ph type="sldImg"/>
          </p:nvPr>
        </p:nvSpPr>
        <p:spPr>
          <a:xfrm>
            <a:off x="290513" y="704850"/>
            <a:ext cx="6264275" cy="3524250"/>
          </a:xfrm>
          <a:ln/>
        </p:spPr>
      </p:sp>
      <p:sp>
        <p:nvSpPr>
          <p:cNvPr id="17412"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Arial" charset="0"/>
                <a:ea typeface="ＭＳ Ｐゴシック" charset="0"/>
                <a:cs typeface="ＭＳ Ｐゴシック" charset="0"/>
              </a:rPr>
              <a:t>In this lecture we'll walk through an example of stochastic descent and give a few more details.</a:t>
            </a:r>
          </a:p>
        </p:txBody>
      </p:sp>
    </p:spTree>
    <p:extLst>
      <p:ext uri="{BB962C8B-B14F-4D97-AF65-F5344CB8AC3E}">
        <p14:creationId xmlns:p14="http://schemas.microsoft.com/office/powerpoint/2010/main" val="22416404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65" charset="0"/>
                <a:ea typeface="ＭＳ Ｐゴシック" pitchFamily="-65" charset="-128"/>
                <a:cs typeface="ＭＳ Ｐゴシック" pitchFamily="-65" charset="-128"/>
              </a:rPr>
              <a:t>Let’s walk though a single step of the gradient descent algorithm. We’ll use a simplified version of our sentiment classification example as it sees a single observation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x</a:t>
            </a:r>
            <a:r>
              <a:rPr kumimoji="1" lang="en-US" sz="1200" kern="1200" dirty="0">
                <a:solidFill>
                  <a:schemeClr val="tx1"/>
                </a:solidFill>
                <a:effectLst/>
                <a:latin typeface="Arial" pitchFamily="-65" charset="0"/>
                <a:ea typeface="ＭＳ Ｐゴシック" pitchFamily="-65" charset="-128"/>
                <a:cs typeface="ＭＳ Ｐゴシック" pitchFamily="-65" charset="-128"/>
              </a:rPr>
              <a:t>, whose correct value is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y </a:t>
            </a:r>
            <a:r>
              <a:rPr kumimoji="1" lang="en-US" sz="1200" kern="1200" dirty="0">
                <a:solidFill>
                  <a:schemeClr val="tx1"/>
                </a:solidFill>
                <a:effectLst/>
                <a:latin typeface="Arial" pitchFamily="-65" charset="0"/>
                <a:ea typeface="ＭＳ Ｐゴシック" pitchFamily="-65" charset="-128"/>
                <a:cs typeface="ＭＳ Ｐゴシック" pitchFamily="-65" charset="-128"/>
              </a:rPr>
              <a:t>= 1 (this is a positive review), and with only two features: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x</a:t>
            </a:r>
            <a:r>
              <a:rPr kumimoji="1" lang="en-US" sz="1200" kern="1200" dirty="0">
                <a:solidFill>
                  <a:schemeClr val="tx1"/>
                </a:solidFill>
                <a:effectLst/>
                <a:latin typeface="Arial" pitchFamily="-65" charset="0"/>
                <a:ea typeface="ＭＳ Ｐゴシック" pitchFamily="-65" charset="-128"/>
                <a:cs typeface="ＭＳ Ｐゴシック" pitchFamily="-65" charset="-128"/>
              </a:rPr>
              <a:t>1  = 3 (count of positive lexicon words), and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x</a:t>
            </a:r>
            <a:r>
              <a:rPr kumimoji="1" lang="en-US" sz="1200" kern="1200" dirty="0">
                <a:solidFill>
                  <a:schemeClr val="tx1"/>
                </a:solidFill>
                <a:effectLst/>
                <a:latin typeface="Arial" pitchFamily="-65" charset="0"/>
                <a:ea typeface="ＭＳ Ｐゴシック" pitchFamily="-65" charset="-128"/>
                <a:cs typeface="ＭＳ Ｐゴシック" pitchFamily="-65" charset="-128"/>
              </a:rPr>
              <a:t>2  = 2 (count of negative lexicon words). Let’s assume the initial weights and bias in </a:t>
            </a:r>
            <a:r>
              <a:rPr kumimoji="1" lang="el-GR" sz="1200" kern="1200" dirty="0">
                <a:solidFill>
                  <a:schemeClr val="tx1"/>
                </a:solidFill>
                <a:effectLst/>
                <a:latin typeface="Arial" pitchFamily="-65" charset="0"/>
                <a:ea typeface="ＭＳ Ｐゴシック" pitchFamily="-65" charset="-128"/>
                <a:cs typeface="ＭＳ Ｐゴシック" pitchFamily="-65" charset="-128"/>
              </a:rPr>
              <a:t>θ</a:t>
            </a:r>
            <a:r>
              <a:rPr kumimoji="1" lang="en-US" sz="1200" kern="1200" dirty="0">
                <a:solidFill>
                  <a:schemeClr val="tx1"/>
                </a:solidFill>
                <a:effectLst/>
                <a:latin typeface="Arial" pitchFamily="-65" charset="0"/>
                <a:ea typeface="ＭＳ Ｐゴシック" pitchFamily="-65" charset="-128"/>
                <a:cs typeface="ＭＳ Ｐゴシック" pitchFamily="-65" charset="-128"/>
              </a:rPr>
              <a:t>_</a:t>
            </a:r>
            <a:r>
              <a:rPr kumimoji="1" lang="el-GR" sz="1200" kern="1200" dirty="0">
                <a:solidFill>
                  <a:schemeClr val="tx1"/>
                </a:solidFill>
                <a:effectLst/>
                <a:latin typeface="Arial" pitchFamily="-65" charset="0"/>
                <a:ea typeface="ＭＳ Ｐゴシック" pitchFamily="-65" charset="-128"/>
                <a:cs typeface="ＭＳ Ｐゴシック" pitchFamily="-65" charset="-128"/>
              </a:rPr>
              <a:t>0 </a:t>
            </a:r>
            <a:r>
              <a:rPr kumimoji="1" lang="en-US" sz="1200" kern="1200" dirty="0">
                <a:solidFill>
                  <a:schemeClr val="tx1"/>
                </a:solidFill>
                <a:effectLst/>
                <a:latin typeface="Arial" pitchFamily="-65" charset="0"/>
                <a:ea typeface="ＭＳ Ｐゴシック" pitchFamily="-65" charset="-128"/>
                <a:cs typeface="ＭＳ Ｐゴシック" pitchFamily="-65" charset="-128"/>
              </a:rPr>
              <a:t>are all set to 0, and the initial learning rate </a:t>
            </a:r>
            <a:r>
              <a:rPr kumimoji="1" lang="el-GR" sz="1200" kern="1200" dirty="0">
                <a:solidFill>
                  <a:schemeClr val="tx1"/>
                </a:solidFill>
                <a:effectLst/>
                <a:latin typeface="Arial" pitchFamily="-65" charset="0"/>
                <a:ea typeface="ＭＳ Ｐゴシック" pitchFamily="-65" charset="-128"/>
                <a:cs typeface="ＭＳ Ｐゴシック" pitchFamily="-65" charset="-128"/>
              </a:rPr>
              <a:t>η </a:t>
            </a:r>
            <a:r>
              <a:rPr kumimoji="1" lang="en-US" sz="1200" kern="1200" dirty="0">
                <a:solidFill>
                  <a:schemeClr val="tx1"/>
                </a:solidFill>
                <a:effectLst/>
                <a:latin typeface="Arial" pitchFamily="-65" charset="0"/>
                <a:ea typeface="ＭＳ Ｐゴシック" pitchFamily="-65" charset="-128"/>
                <a:cs typeface="ＭＳ Ｐゴシック" pitchFamily="-65" charset="-128"/>
              </a:rPr>
              <a:t>is 0.1: </a:t>
            </a:r>
            <a:endParaRPr lang="en-US" dirty="0"/>
          </a:p>
          <a:p>
            <a:endParaRPr lang="en-US" dirty="0">
              <a:effectLst/>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65</a:t>
            </a:fld>
            <a:endParaRPr lang="en-US"/>
          </a:p>
        </p:txBody>
      </p:sp>
    </p:spTree>
    <p:extLst>
      <p:ext uri="{BB962C8B-B14F-4D97-AF65-F5344CB8AC3E}">
        <p14:creationId xmlns:p14="http://schemas.microsoft.com/office/powerpoint/2010/main" val="15788840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65" charset="0"/>
                <a:ea typeface="ＭＳ Ｐゴシック" pitchFamily="-65" charset="-128"/>
                <a:cs typeface="ＭＳ Ｐゴシック" pitchFamily="-65" charset="-128"/>
              </a:rPr>
              <a:t>The </a:t>
            </a:r>
            <a:r>
              <a:rPr kumimoji="1" lang="en-US" sz="1200" b="0" kern="1200" dirty="0">
                <a:solidFill>
                  <a:schemeClr val="tx1"/>
                </a:solidFill>
                <a:effectLst/>
                <a:latin typeface="Arial" pitchFamily="-65" charset="0"/>
                <a:ea typeface="ＭＳ Ｐゴシック" pitchFamily="-65" charset="-128"/>
                <a:cs typeface="ＭＳ Ｐゴシック" pitchFamily="-65" charset="-128"/>
              </a:rPr>
              <a:t>bias term</a:t>
            </a:r>
            <a:r>
              <a:rPr kumimoji="1" lang="en-US" sz="1200" kern="1200" dirty="0">
                <a:solidFill>
                  <a:schemeClr val="tx1"/>
                </a:solidFill>
                <a:effectLst/>
                <a:latin typeface="Arial" pitchFamily="-65" charset="0"/>
                <a:ea typeface="ＭＳ Ｐゴシック" pitchFamily="-65" charset="-128"/>
                <a:cs typeface="ＭＳ Ｐゴシック" pitchFamily="-65" charset="-128"/>
              </a:rPr>
              <a:t>, also called the </a:t>
            </a:r>
            <a:r>
              <a:rPr kumimoji="1" lang="en-US" sz="1200" b="0" kern="1200" dirty="0">
                <a:solidFill>
                  <a:schemeClr val="tx1"/>
                </a:solidFill>
                <a:effectLst/>
                <a:latin typeface="Arial" pitchFamily="-65" charset="0"/>
                <a:ea typeface="ＭＳ Ｐゴシック" pitchFamily="-65" charset="-128"/>
                <a:cs typeface="ＭＳ Ｐゴシック" pitchFamily="-65" charset="-128"/>
              </a:rPr>
              <a:t>intercept</a:t>
            </a:r>
            <a:r>
              <a:rPr kumimoji="1" lang="en-US" sz="1200" kern="1200" dirty="0">
                <a:solidFill>
                  <a:schemeClr val="tx1"/>
                </a:solidFill>
                <a:effectLst/>
                <a:latin typeface="Arial" pitchFamily="-65" charset="0"/>
                <a:ea typeface="ＭＳ Ｐゴシック" pitchFamily="-65" charset="-128"/>
                <a:cs typeface="ＭＳ Ｐゴシック" pitchFamily="-65" charset="-128"/>
              </a:rPr>
              <a:t>, is another real number that’s added to the weighted inputs. In the rest of the book we’ll represent such sums using the </a:t>
            </a:r>
            <a:r>
              <a:rPr kumimoji="1" lang="en-US" sz="1200" b="0" kern="1200" dirty="0">
                <a:solidFill>
                  <a:schemeClr val="tx1"/>
                </a:solidFill>
                <a:effectLst/>
                <a:latin typeface="Arial" pitchFamily="-65" charset="0"/>
                <a:ea typeface="ＭＳ Ｐゴシック" pitchFamily="-65" charset="-128"/>
                <a:cs typeface="ＭＳ Ｐゴシック" pitchFamily="-65" charset="-128"/>
              </a:rPr>
              <a:t>dot product </a:t>
            </a:r>
            <a:r>
              <a:rPr kumimoji="1" lang="en-US" sz="1200" kern="1200" dirty="0">
                <a:solidFill>
                  <a:schemeClr val="tx1"/>
                </a:solidFill>
                <a:effectLst/>
                <a:latin typeface="Arial" pitchFamily="-65" charset="0"/>
                <a:ea typeface="ＭＳ Ｐゴシック" pitchFamily="-65" charset="-128"/>
                <a:cs typeface="ＭＳ Ｐゴシック" pitchFamily="-65" charset="-128"/>
              </a:rPr>
              <a:t>notation from linear algebra. The dot product of two vectors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a </a:t>
            </a:r>
            <a:r>
              <a:rPr kumimoji="1" lang="en-US" sz="1200" kern="1200" dirty="0">
                <a:solidFill>
                  <a:schemeClr val="tx1"/>
                </a:solidFill>
                <a:effectLst/>
                <a:latin typeface="Arial" pitchFamily="-65" charset="0"/>
                <a:ea typeface="ＭＳ Ｐゴシック" pitchFamily="-65" charset="-128"/>
                <a:cs typeface="ＭＳ Ｐゴシック" pitchFamily="-65" charset="-128"/>
              </a:rPr>
              <a:t>and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b</a:t>
            </a:r>
            <a:r>
              <a:rPr kumimoji="1" lang="en-US" sz="1200" kern="1200" dirty="0">
                <a:solidFill>
                  <a:schemeClr val="tx1"/>
                </a:solidFill>
                <a:effectLst/>
                <a:latin typeface="Arial" pitchFamily="-65" charset="0"/>
                <a:ea typeface="ＭＳ Ｐゴシック" pitchFamily="-65" charset="-128"/>
                <a:cs typeface="ＭＳ Ｐゴシック" pitchFamily="-65" charset="-128"/>
              </a:rPr>
              <a:t>, written as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a </a:t>
            </a:r>
            <a:r>
              <a:rPr kumimoji="1" lang="en-US" sz="1200" kern="1200" dirty="0">
                <a:solidFill>
                  <a:schemeClr val="tx1"/>
                </a:solidFill>
                <a:effectLst/>
                <a:latin typeface="Arial" pitchFamily="-65" charset="0"/>
                <a:ea typeface="ＭＳ Ｐゴシック" pitchFamily="-65" charset="-128"/>
                <a:cs typeface="ＭＳ Ｐゴシック" pitchFamily="-65" charset="-128"/>
              </a:rPr>
              <a:t>·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b </a:t>
            </a:r>
            <a:r>
              <a:rPr kumimoji="1" lang="en-US" sz="1200" kern="1200" dirty="0">
                <a:solidFill>
                  <a:schemeClr val="tx1"/>
                </a:solidFill>
                <a:effectLst/>
                <a:latin typeface="Arial" pitchFamily="-65" charset="0"/>
                <a:ea typeface="ＭＳ Ｐゴシック" pitchFamily="-65" charset="-128"/>
                <a:cs typeface="ＭＳ Ｐゴシック" pitchFamily="-65" charset="-128"/>
              </a:rPr>
              <a:t>is the sum of the products of the corresponding elements of each vector. </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19</a:t>
            </a:fld>
            <a:endParaRPr lang="en-US"/>
          </a:p>
        </p:txBody>
      </p:sp>
    </p:spTree>
    <p:extLst>
      <p:ext uri="{BB962C8B-B14F-4D97-AF65-F5344CB8AC3E}">
        <p14:creationId xmlns:p14="http://schemas.microsoft.com/office/powerpoint/2010/main" val="33032369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a:solidFill>
                  <a:schemeClr val="tx1"/>
                </a:solidFill>
                <a:effectLst/>
                <a:latin typeface="Arial" pitchFamily="-65" charset="0"/>
                <a:ea typeface="ＭＳ Ｐゴシック" pitchFamily="-65" charset="-128"/>
                <a:cs typeface="ＭＳ Ｐゴシック" pitchFamily="-65" charset="-128"/>
              </a:rPr>
              <a:t>Here's our update equation for SGD. In order to do this update to theta, we'll need to know the gradient of the loss function.  In our mini example there are three parameters, so the gradient vector has 3 dimensions, for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w</a:t>
            </a:r>
            <a:r>
              <a:rPr kumimoji="1" lang="en-US" sz="1200" kern="1200" dirty="0">
                <a:solidFill>
                  <a:schemeClr val="tx1"/>
                </a:solidFill>
                <a:effectLst/>
                <a:latin typeface="Arial" pitchFamily="-65" charset="0"/>
                <a:ea typeface="ＭＳ Ｐゴシック" pitchFamily="-65" charset="-128"/>
                <a:cs typeface="ＭＳ Ｐゴシック" pitchFamily="-65" charset="-128"/>
              </a:rPr>
              <a:t>1,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w</a:t>
            </a:r>
            <a:r>
              <a:rPr kumimoji="1" lang="en-US" sz="1200" kern="1200" dirty="0">
                <a:solidFill>
                  <a:schemeClr val="tx1"/>
                </a:solidFill>
                <a:effectLst/>
                <a:latin typeface="Arial" pitchFamily="-65" charset="0"/>
                <a:ea typeface="ＭＳ Ｐゴシック" pitchFamily="-65" charset="-128"/>
                <a:cs typeface="ＭＳ Ｐゴシック" pitchFamily="-65" charset="-128"/>
              </a:rPr>
              <a:t>2, and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b</a:t>
            </a:r>
            <a:r>
              <a:rPr kumimoji="1" lang="en-US" sz="1200" kern="1200" dirty="0">
                <a:solidFill>
                  <a:schemeClr val="tx1"/>
                </a:solidFill>
                <a:effectLst/>
                <a:latin typeface="Arial" pitchFamily="-65" charset="0"/>
                <a:ea typeface="ＭＳ Ｐゴシック" pitchFamily="-65" charset="-128"/>
                <a:cs typeface="ＭＳ Ｐゴシック" pitchFamily="-65" charset="-128"/>
              </a:rPr>
              <a:t>. We can compute the first gradient as follows: </a:t>
            </a:r>
            <a:endParaRPr lang="en-US" dirty="0"/>
          </a:p>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66</a:t>
            </a:fld>
            <a:endParaRPr lang="en-US"/>
          </a:p>
        </p:txBody>
      </p:sp>
    </p:spTree>
    <p:extLst>
      <p:ext uri="{BB962C8B-B14F-4D97-AF65-F5344CB8AC3E}">
        <p14:creationId xmlns:p14="http://schemas.microsoft.com/office/powerpoint/2010/main" val="12479505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70</a:t>
            </a:fld>
            <a:endParaRPr lang="en-US"/>
          </a:p>
        </p:txBody>
      </p:sp>
    </p:spTree>
    <p:extLst>
      <p:ext uri="{BB962C8B-B14F-4D97-AF65-F5344CB8AC3E}">
        <p14:creationId xmlns:p14="http://schemas.microsoft.com/office/powerpoint/2010/main" val="4691887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73</a:t>
            </a:fld>
            <a:endParaRPr lang="en-US"/>
          </a:p>
        </p:txBody>
      </p:sp>
    </p:spTree>
    <p:extLst>
      <p:ext uri="{BB962C8B-B14F-4D97-AF65-F5344CB8AC3E}">
        <p14:creationId xmlns:p14="http://schemas.microsoft.com/office/powerpoint/2010/main" val="21308320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65" charset="0"/>
                <a:ea typeface="ＭＳ Ｐゴシック" pitchFamily="-65" charset="-128"/>
                <a:cs typeface="ＭＳ Ｐゴシック" pitchFamily="-65" charset="-128"/>
              </a:rPr>
              <a:t>Note that this observation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x </a:t>
            </a:r>
            <a:r>
              <a:rPr kumimoji="1" lang="en-US" sz="1200" kern="1200" dirty="0">
                <a:solidFill>
                  <a:schemeClr val="tx1"/>
                </a:solidFill>
                <a:effectLst/>
                <a:latin typeface="Arial" pitchFamily="-65" charset="0"/>
                <a:ea typeface="ＭＳ Ｐゴシック" pitchFamily="-65" charset="-128"/>
                <a:cs typeface="ＭＳ Ｐゴシック" pitchFamily="-65" charset="-128"/>
              </a:rPr>
              <a:t>happened to be a positive example. We would expect that after seeing more negative examples with high counts of negative words, that the weight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w</a:t>
            </a:r>
            <a:r>
              <a:rPr kumimoji="1" lang="en-US" sz="1200" kern="1200" dirty="0">
                <a:solidFill>
                  <a:schemeClr val="tx1"/>
                </a:solidFill>
                <a:effectLst/>
                <a:latin typeface="Arial" pitchFamily="-65" charset="0"/>
                <a:ea typeface="ＭＳ Ｐゴシック" pitchFamily="-65" charset="-128"/>
                <a:cs typeface="ＭＳ Ｐゴシック" pitchFamily="-65" charset="-128"/>
              </a:rPr>
              <a:t>2, the weight for the "negative lexicon feature', would shift to have a negative value. </a:t>
            </a:r>
            <a:endParaRPr lang="en-US" dirty="0"/>
          </a:p>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74</a:t>
            </a:fld>
            <a:endParaRPr lang="en-US"/>
          </a:p>
        </p:txBody>
      </p:sp>
    </p:spTree>
    <p:extLst>
      <p:ext uri="{BB962C8B-B14F-4D97-AF65-F5344CB8AC3E}">
        <p14:creationId xmlns:p14="http://schemas.microsoft.com/office/powerpoint/2010/main" val="10066774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a:solidFill>
                  <a:schemeClr val="tx1"/>
                </a:solidFill>
                <a:effectLst/>
                <a:latin typeface="Arial" pitchFamily="-65" charset="0"/>
                <a:ea typeface="ＭＳ Ｐゴシック" pitchFamily="-65" charset="-128"/>
                <a:cs typeface="ＭＳ Ｐゴシック" pitchFamily="-65" charset="-128"/>
              </a:rPr>
              <a:t>Stochastic gradient descent is called stochastic because it chooses a single random example at a time, moving the weights so as to improve performance on that single example. That can result in very choppy movements, so it’s common to compute the gradient over batches of training instances rather than a single instance. </a:t>
            </a:r>
            <a:endParaRPr lang="en-US" dirty="0"/>
          </a:p>
          <a:p>
            <a:r>
              <a:rPr kumimoji="1" lang="en-US" sz="1200" kern="1200" dirty="0">
                <a:solidFill>
                  <a:schemeClr val="tx1"/>
                </a:solidFill>
                <a:effectLst/>
                <a:latin typeface="Arial" pitchFamily="-65" charset="0"/>
                <a:ea typeface="ＭＳ Ｐゴシック" pitchFamily="-65" charset="-128"/>
                <a:cs typeface="ＭＳ Ｐゴシック" pitchFamily="-65" charset="-128"/>
              </a:rPr>
              <a:t>For example in </a:t>
            </a:r>
            <a:r>
              <a:rPr kumimoji="1" lang="en-US" sz="1200" b="0" kern="1200" dirty="0">
                <a:solidFill>
                  <a:schemeClr val="tx1"/>
                </a:solidFill>
                <a:effectLst/>
                <a:latin typeface="Arial" pitchFamily="-65" charset="0"/>
                <a:ea typeface="ＭＳ Ｐゴシック" pitchFamily="-65" charset="-128"/>
                <a:cs typeface="ＭＳ Ｐゴシック" pitchFamily="-65" charset="-128"/>
              </a:rPr>
              <a:t>batch training </a:t>
            </a:r>
            <a:r>
              <a:rPr kumimoji="1" lang="en-US" sz="1200" kern="1200" dirty="0">
                <a:solidFill>
                  <a:schemeClr val="tx1"/>
                </a:solidFill>
                <a:effectLst/>
                <a:latin typeface="Arial" pitchFamily="-65" charset="0"/>
                <a:ea typeface="ＭＳ Ｐゴシック" pitchFamily="-65" charset="-128"/>
                <a:cs typeface="ＭＳ Ｐゴシック" pitchFamily="-65" charset="-128"/>
              </a:rPr>
              <a:t>we compute the gradient over the entire dataset. By seeing so many examples, batch training offers a superb estimate of which direction to move the weights, at the cost of spending a lot of time processing every single example in the training set to compute this perfect direction. </a:t>
            </a:r>
            <a:endParaRPr lang="en-US" dirty="0"/>
          </a:p>
          <a:p>
            <a:r>
              <a:rPr kumimoji="1" lang="en-US" sz="1200" kern="1200" dirty="0">
                <a:solidFill>
                  <a:schemeClr val="tx1"/>
                </a:solidFill>
                <a:effectLst/>
                <a:latin typeface="Arial" pitchFamily="-65" charset="0"/>
                <a:ea typeface="ＭＳ Ｐゴシック" pitchFamily="-65" charset="-128"/>
                <a:cs typeface="ＭＳ Ｐゴシック" pitchFamily="-65" charset="-128"/>
              </a:rPr>
              <a:t>A compromise is </a:t>
            </a:r>
            <a:r>
              <a:rPr kumimoji="1" lang="en-US" sz="1200" b="0" kern="1200" dirty="0">
                <a:solidFill>
                  <a:schemeClr val="tx1"/>
                </a:solidFill>
                <a:effectLst/>
                <a:latin typeface="Arial" pitchFamily="-65" charset="0"/>
                <a:ea typeface="ＭＳ Ｐゴシック" pitchFamily="-65" charset="-128"/>
                <a:cs typeface="ＭＳ Ｐゴシック" pitchFamily="-65" charset="-128"/>
              </a:rPr>
              <a:t>mini-batch </a:t>
            </a:r>
            <a:r>
              <a:rPr kumimoji="1" lang="en-US" sz="1200" kern="1200" dirty="0">
                <a:solidFill>
                  <a:schemeClr val="tx1"/>
                </a:solidFill>
                <a:effectLst/>
                <a:latin typeface="Arial" pitchFamily="-65" charset="0"/>
                <a:ea typeface="ＭＳ Ｐゴシック" pitchFamily="-65" charset="-128"/>
                <a:cs typeface="ＭＳ Ｐゴシック" pitchFamily="-65" charset="-128"/>
              </a:rPr>
              <a:t>training: we train on a group of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m </a:t>
            </a:r>
            <a:r>
              <a:rPr kumimoji="1" lang="en-US" sz="1200" kern="1200" dirty="0">
                <a:solidFill>
                  <a:schemeClr val="tx1"/>
                </a:solidFill>
                <a:effectLst/>
                <a:latin typeface="Arial" pitchFamily="-65" charset="0"/>
                <a:ea typeface="ＭＳ Ｐゴシック" pitchFamily="-65" charset="-128"/>
                <a:cs typeface="ＭＳ Ｐゴシック" pitchFamily="-65" charset="-128"/>
              </a:rPr>
              <a:t>examples (perhaps 512, or 1024) that is less than the whole dataset. </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65" charset="0"/>
                <a:ea typeface="ＭＳ Ｐゴシック" pitchFamily="-65" charset="-128"/>
                <a:cs typeface="ＭＳ Ｐゴシック" pitchFamily="-65" charset="-128"/>
              </a:rPr>
              <a:t>Mini-batch training also has the advantage of computational efficiency. The mini-batches can easily be vectorized, choosing the size of the mini-batch based on the computational resources. This allows us to process all the exam- </a:t>
            </a:r>
            <a:r>
              <a:rPr kumimoji="1" lang="en-US" sz="1200" kern="1200" dirty="0" err="1">
                <a:solidFill>
                  <a:schemeClr val="tx1"/>
                </a:solidFill>
                <a:effectLst/>
                <a:latin typeface="Arial" pitchFamily="-65" charset="0"/>
                <a:ea typeface="ＭＳ Ｐゴシック" pitchFamily="-65" charset="-128"/>
                <a:cs typeface="ＭＳ Ｐゴシック" pitchFamily="-65" charset="-128"/>
              </a:rPr>
              <a:t>ples</a:t>
            </a:r>
            <a:r>
              <a:rPr kumimoji="1" lang="en-US" sz="1200" kern="1200" dirty="0">
                <a:solidFill>
                  <a:schemeClr val="tx1"/>
                </a:solidFill>
                <a:effectLst/>
                <a:latin typeface="Arial" pitchFamily="-65" charset="0"/>
                <a:ea typeface="ＭＳ Ｐゴシック" pitchFamily="-65" charset="-128"/>
                <a:cs typeface="ＭＳ Ｐゴシック" pitchFamily="-65" charset="-128"/>
              </a:rPr>
              <a:t> in one mini-batch in parallel and then accumulate the loss, something that’s not possible with individual or batch training. </a:t>
            </a:r>
            <a:endParaRPr lang="en-US" dirty="0"/>
          </a:p>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75</a:t>
            </a:fld>
            <a:endParaRPr lang="en-US"/>
          </a:p>
        </p:txBody>
      </p:sp>
    </p:spTree>
    <p:extLst>
      <p:ext uri="{BB962C8B-B14F-4D97-AF65-F5344CB8AC3E}">
        <p14:creationId xmlns:p14="http://schemas.microsoft.com/office/powerpoint/2010/main" val="9121808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Sans" charset="0"/>
                <a:ea typeface="ＭＳ Ｐゴシック" charset="0"/>
                <a:cs typeface="ＭＳ Ｐゴシック" charset="0"/>
              </a:defRPr>
            </a:lvl1pPr>
            <a:lvl2pPr marL="37931725" indent="-37474525" eaLnBrk="0" hangingPunct="0">
              <a:defRPr sz="2400">
                <a:solidFill>
                  <a:schemeClr val="tx1"/>
                </a:solidFill>
                <a:latin typeface="Lucida Sans" charset="0"/>
                <a:ea typeface="ＭＳ Ｐゴシック" charset="0"/>
              </a:defRPr>
            </a:lvl2pPr>
            <a:lvl3pPr eaLnBrk="0" hangingPunct="0">
              <a:defRPr sz="2400">
                <a:solidFill>
                  <a:schemeClr val="tx1"/>
                </a:solidFill>
                <a:latin typeface="Lucida Sans" charset="0"/>
                <a:ea typeface="ＭＳ Ｐゴシック" charset="0"/>
              </a:defRPr>
            </a:lvl3pPr>
            <a:lvl4pPr eaLnBrk="0" hangingPunct="0">
              <a:defRPr sz="2400">
                <a:solidFill>
                  <a:schemeClr val="tx1"/>
                </a:solidFill>
                <a:latin typeface="Lucida Sans" charset="0"/>
                <a:ea typeface="ＭＳ Ｐゴシック" charset="0"/>
              </a:defRPr>
            </a:lvl4pPr>
            <a:lvl5pPr eaLnBrk="0" hangingPunct="0">
              <a:defRPr sz="2400">
                <a:solidFill>
                  <a:schemeClr val="tx1"/>
                </a:solidFill>
                <a:latin typeface="Lucida Sans" charset="0"/>
                <a:ea typeface="ＭＳ Ｐゴシック" charset="0"/>
              </a:defRPr>
            </a:lvl5pPr>
            <a:lvl6pPr marL="457200" eaLnBrk="0" fontAlgn="base" hangingPunct="0">
              <a:spcBef>
                <a:spcPct val="0"/>
              </a:spcBef>
              <a:spcAft>
                <a:spcPct val="0"/>
              </a:spcAft>
              <a:defRPr sz="2400">
                <a:solidFill>
                  <a:schemeClr val="tx1"/>
                </a:solidFill>
                <a:latin typeface="Lucida Sans" charset="0"/>
                <a:ea typeface="ＭＳ Ｐゴシック" charset="0"/>
              </a:defRPr>
            </a:lvl6pPr>
            <a:lvl7pPr marL="914400" eaLnBrk="0" fontAlgn="base" hangingPunct="0">
              <a:spcBef>
                <a:spcPct val="0"/>
              </a:spcBef>
              <a:spcAft>
                <a:spcPct val="0"/>
              </a:spcAft>
              <a:defRPr sz="2400">
                <a:solidFill>
                  <a:schemeClr val="tx1"/>
                </a:solidFill>
                <a:latin typeface="Lucida Sans" charset="0"/>
                <a:ea typeface="ＭＳ Ｐゴシック" charset="0"/>
              </a:defRPr>
            </a:lvl7pPr>
            <a:lvl8pPr marL="1371600" eaLnBrk="0" fontAlgn="base" hangingPunct="0">
              <a:spcBef>
                <a:spcPct val="0"/>
              </a:spcBef>
              <a:spcAft>
                <a:spcPct val="0"/>
              </a:spcAft>
              <a:defRPr sz="2400">
                <a:solidFill>
                  <a:schemeClr val="tx1"/>
                </a:solidFill>
                <a:latin typeface="Lucida Sans" charset="0"/>
                <a:ea typeface="ＭＳ Ｐゴシック" charset="0"/>
              </a:defRPr>
            </a:lvl8pPr>
            <a:lvl9pPr marL="1828800" eaLnBrk="0" fontAlgn="base" hangingPunct="0">
              <a:spcBef>
                <a:spcPct val="0"/>
              </a:spcBef>
              <a:spcAft>
                <a:spcPct val="0"/>
              </a:spcAft>
              <a:defRPr sz="2400">
                <a:solidFill>
                  <a:schemeClr val="tx1"/>
                </a:solidFill>
                <a:latin typeface="Lucida Sans" charset="0"/>
                <a:ea typeface="ＭＳ Ｐゴシック" charset="0"/>
              </a:defRPr>
            </a:lvl9pPr>
          </a:lstStyle>
          <a:p>
            <a:pPr eaLnBrk="1" hangingPunct="1"/>
            <a:fld id="{E69DF897-5E92-F241-9A21-E64EA536231D}" type="slidenum">
              <a:rPr lang="en-US" sz="1200"/>
              <a:pPr eaLnBrk="1" hangingPunct="1"/>
              <a:t>76</a:t>
            </a:fld>
            <a:endParaRPr lang="en-US" sz="1200"/>
          </a:p>
        </p:txBody>
      </p:sp>
      <p:sp>
        <p:nvSpPr>
          <p:cNvPr id="17411" name="Rectangle 2"/>
          <p:cNvSpPr>
            <a:spLocks noGrp="1" noRot="1" noChangeAspect="1" noChangeArrowheads="1" noTextEdit="1"/>
          </p:cNvSpPr>
          <p:nvPr>
            <p:ph type="sldImg"/>
          </p:nvPr>
        </p:nvSpPr>
        <p:spPr>
          <a:xfrm>
            <a:off x="290513" y="704850"/>
            <a:ext cx="6264275" cy="3524250"/>
          </a:xfrm>
          <a:ln/>
        </p:spPr>
      </p:sp>
      <p:sp>
        <p:nvSpPr>
          <p:cNvPr id="17412"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2517412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Sans" charset="0"/>
                <a:ea typeface="ＭＳ Ｐゴシック" charset="0"/>
                <a:cs typeface="ＭＳ Ｐゴシック" charset="0"/>
              </a:defRPr>
            </a:lvl1pPr>
            <a:lvl2pPr marL="37931725" indent="-37474525" eaLnBrk="0" hangingPunct="0">
              <a:defRPr sz="2400">
                <a:solidFill>
                  <a:schemeClr val="tx1"/>
                </a:solidFill>
                <a:latin typeface="Lucida Sans" charset="0"/>
                <a:ea typeface="ＭＳ Ｐゴシック" charset="0"/>
              </a:defRPr>
            </a:lvl2pPr>
            <a:lvl3pPr eaLnBrk="0" hangingPunct="0">
              <a:defRPr sz="2400">
                <a:solidFill>
                  <a:schemeClr val="tx1"/>
                </a:solidFill>
                <a:latin typeface="Lucida Sans" charset="0"/>
                <a:ea typeface="ＭＳ Ｐゴシック" charset="0"/>
              </a:defRPr>
            </a:lvl3pPr>
            <a:lvl4pPr eaLnBrk="0" hangingPunct="0">
              <a:defRPr sz="2400">
                <a:solidFill>
                  <a:schemeClr val="tx1"/>
                </a:solidFill>
                <a:latin typeface="Lucida Sans" charset="0"/>
                <a:ea typeface="ＭＳ Ｐゴシック" charset="0"/>
              </a:defRPr>
            </a:lvl4pPr>
            <a:lvl5pPr eaLnBrk="0" hangingPunct="0">
              <a:defRPr sz="2400">
                <a:solidFill>
                  <a:schemeClr val="tx1"/>
                </a:solidFill>
                <a:latin typeface="Lucida Sans" charset="0"/>
                <a:ea typeface="ＭＳ Ｐゴシック" charset="0"/>
              </a:defRPr>
            </a:lvl5pPr>
            <a:lvl6pPr marL="457200" eaLnBrk="0" fontAlgn="base" hangingPunct="0">
              <a:spcBef>
                <a:spcPct val="0"/>
              </a:spcBef>
              <a:spcAft>
                <a:spcPct val="0"/>
              </a:spcAft>
              <a:defRPr sz="2400">
                <a:solidFill>
                  <a:schemeClr val="tx1"/>
                </a:solidFill>
                <a:latin typeface="Lucida Sans" charset="0"/>
                <a:ea typeface="ＭＳ Ｐゴシック" charset="0"/>
              </a:defRPr>
            </a:lvl6pPr>
            <a:lvl7pPr marL="914400" eaLnBrk="0" fontAlgn="base" hangingPunct="0">
              <a:spcBef>
                <a:spcPct val="0"/>
              </a:spcBef>
              <a:spcAft>
                <a:spcPct val="0"/>
              </a:spcAft>
              <a:defRPr sz="2400">
                <a:solidFill>
                  <a:schemeClr val="tx1"/>
                </a:solidFill>
                <a:latin typeface="Lucida Sans" charset="0"/>
                <a:ea typeface="ＭＳ Ｐゴシック" charset="0"/>
              </a:defRPr>
            </a:lvl7pPr>
            <a:lvl8pPr marL="1371600" eaLnBrk="0" fontAlgn="base" hangingPunct="0">
              <a:spcBef>
                <a:spcPct val="0"/>
              </a:spcBef>
              <a:spcAft>
                <a:spcPct val="0"/>
              </a:spcAft>
              <a:defRPr sz="2400">
                <a:solidFill>
                  <a:schemeClr val="tx1"/>
                </a:solidFill>
                <a:latin typeface="Lucida Sans" charset="0"/>
                <a:ea typeface="ＭＳ Ｐゴシック" charset="0"/>
              </a:defRPr>
            </a:lvl8pPr>
            <a:lvl9pPr marL="1828800" eaLnBrk="0" fontAlgn="base" hangingPunct="0">
              <a:spcBef>
                <a:spcPct val="0"/>
              </a:spcBef>
              <a:spcAft>
                <a:spcPct val="0"/>
              </a:spcAft>
              <a:defRPr sz="2400">
                <a:solidFill>
                  <a:schemeClr val="tx1"/>
                </a:solidFill>
                <a:latin typeface="Lucida Sans" charset="0"/>
                <a:ea typeface="ＭＳ Ｐゴシック" charset="0"/>
              </a:defRPr>
            </a:lvl9pPr>
          </a:lstStyle>
          <a:p>
            <a:pPr eaLnBrk="1" hangingPunct="1"/>
            <a:fld id="{E69DF897-5E92-F241-9A21-E64EA536231D}" type="slidenum">
              <a:rPr lang="en-US" sz="1200"/>
              <a:pPr eaLnBrk="1" hangingPunct="1"/>
              <a:t>83</a:t>
            </a:fld>
            <a:endParaRPr lang="en-US" sz="1200"/>
          </a:p>
        </p:txBody>
      </p:sp>
      <p:sp>
        <p:nvSpPr>
          <p:cNvPr id="17411" name="Rectangle 2"/>
          <p:cNvSpPr>
            <a:spLocks noGrp="1" noRot="1" noChangeAspect="1" noChangeArrowheads="1" noTextEdit="1"/>
          </p:cNvSpPr>
          <p:nvPr>
            <p:ph type="sldImg"/>
          </p:nvPr>
        </p:nvSpPr>
        <p:spPr>
          <a:xfrm>
            <a:off x="290513" y="704850"/>
            <a:ext cx="6264275" cy="3524250"/>
          </a:xfrm>
          <a:ln/>
        </p:spPr>
      </p:sp>
      <p:sp>
        <p:nvSpPr>
          <p:cNvPr id="17412"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178564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65" charset="0"/>
                <a:ea typeface="ＭＳ Ｐゴシック" pitchFamily="-65" charset="-128"/>
                <a:cs typeface="ＭＳ Ｐゴシック" pitchFamily="-65" charset="-128"/>
              </a:rPr>
              <a:t>nothing in Eq. 5.3 forces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z </a:t>
            </a:r>
            <a:r>
              <a:rPr kumimoji="1" lang="en-US" sz="1200" kern="1200" dirty="0">
                <a:solidFill>
                  <a:schemeClr val="tx1"/>
                </a:solidFill>
                <a:effectLst/>
                <a:latin typeface="Arial" pitchFamily="-65" charset="0"/>
                <a:ea typeface="ＭＳ Ｐゴシック" pitchFamily="-65" charset="-128"/>
                <a:cs typeface="ＭＳ Ｐゴシック" pitchFamily="-65" charset="-128"/>
              </a:rPr>
              <a:t>to be a legal probability, that is, to lie between 0 and 1. In fact, since weights are real-valued, the output might even be negative;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z </a:t>
            </a:r>
            <a:r>
              <a:rPr kumimoji="1" lang="en-US" sz="1200" kern="1200" dirty="0">
                <a:solidFill>
                  <a:schemeClr val="tx1"/>
                </a:solidFill>
                <a:effectLst/>
                <a:latin typeface="Arial" pitchFamily="-65" charset="0"/>
                <a:ea typeface="ＭＳ Ｐゴシック" pitchFamily="-65" charset="-128"/>
                <a:cs typeface="ＭＳ Ｐゴシック" pitchFamily="-65" charset="-128"/>
              </a:rPr>
              <a:t>ranges from −∞ to ∞. </a:t>
            </a:r>
            <a:endParaRPr lang="en-US" dirty="0"/>
          </a:p>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21</a:t>
            </a:fld>
            <a:endParaRPr lang="en-US"/>
          </a:p>
        </p:txBody>
      </p:sp>
    </p:spTree>
    <p:extLst>
      <p:ext uri="{BB962C8B-B14F-4D97-AF65-F5344CB8AC3E}">
        <p14:creationId xmlns:p14="http://schemas.microsoft.com/office/powerpoint/2010/main" val="10165029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a:solidFill>
                  <a:schemeClr val="tx1"/>
                </a:solidFill>
                <a:effectLst/>
                <a:latin typeface="Arial" pitchFamily="-65" charset="0"/>
                <a:ea typeface="ＭＳ Ｐゴシック" pitchFamily="-65" charset="-128"/>
                <a:cs typeface="ＭＳ Ｐゴシック" pitchFamily="-65" charset="-128"/>
              </a:rPr>
              <a:t>The sigmoid function  The 1/1+e^-z (so-named because it looks like an s) is also called the logistic function. It takes a real value and maps it to the range [0, 1</a:t>
            </a:r>
            <a:endParaRPr lang="en-US" dirty="0"/>
          </a:p>
          <a:p>
            <a:r>
              <a:rPr kumimoji="1" lang="en-US" sz="1200" kern="1200" dirty="0">
                <a:solidFill>
                  <a:schemeClr val="tx1"/>
                </a:solidFill>
                <a:effectLst/>
                <a:latin typeface="Arial" pitchFamily="-65" charset="0"/>
                <a:ea typeface="ＭＳ Ｐゴシック" pitchFamily="-65" charset="-128"/>
                <a:cs typeface="ＭＳ Ｐゴシック" pitchFamily="-65" charset="-128"/>
              </a:rPr>
              <a:t>It is nearly linear around 0 but outlier values get squashed toward 0 or 1. </a:t>
            </a:r>
            <a:endParaRPr lang="en-US" dirty="0"/>
          </a:p>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22</a:t>
            </a:fld>
            <a:endParaRPr lang="en-US"/>
          </a:p>
        </p:txBody>
      </p:sp>
    </p:spTree>
    <p:extLst>
      <p:ext uri="{BB962C8B-B14F-4D97-AF65-F5344CB8AC3E}">
        <p14:creationId xmlns:p14="http://schemas.microsoft.com/office/powerpoint/2010/main" val="25889751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65" charset="0"/>
                <a:ea typeface="ＭＳ Ｐゴシック" pitchFamily="-65" charset="-128"/>
                <a:cs typeface="ＭＳ Ｐゴシック" pitchFamily="-65" charset="-128"/>
              </a:rPr>
              <a:t>We’re almost there. If we apply the sigmoid to the sum of the weighted features, we get a number between 0 and 1. To make it a probability, we just need to make sure that the two cases,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p</a:t>
            </a:r>
            <a:r>
              <a:rPr kumimoji="1" lang="en-US" sz="1200" kern="1200" dirty="0">
                <a:solidFill>
                  <a:schemeClr val="tx1"/>
                </a:solidFill>
                <a:effectLst/>
                <a:latin typeface="Arial" pitchFamily="-65" charset="0"/>
                <a:ea typeface="ＭＳ Ｐゴシック" pitchFamily="-65" charset="-128"/>
                <a:cs typeface="ＭＳ Ｐゴシック" pitchFamily="-65" charset="-128"/>
              </a:rPr>
              <a:t>(</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y </a:t>
            </a:r>
            <a:r>
              <a:rPr kumimoji="1" lang="en-US" sz="1200" kern="1200" dirty="0">
                <a:solidFill>
                  <a:schemeClr val="tx1"/>
                </a:solidFill>
                <a:effectLst/>
                <a:latin typeface="Arial" pitchFamily="-65" charset="0"/>
                <a:ea typeface="ＭＳ Ｐゴシック" pitchFamily="-65" charset="-128"/>
                <a:cs typeface="ＭＳ Ｐゴシック" pitchFamily="-65" charset="-128"/>
              </a:rPr>
              <a:t>= 1) and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p</a:t>
            </a:r>
            <a:r>
              <a:rPr kumimoji="1" lang="en-US" sz="1200" kern="1200" dirty="0">
                <a:solidFill>
                  <a:schemeClr val="tx1"/>
                </a:solidFill>
                <a:effectLst/>
                <a:latin typeface="Arial" pitchFamily="-65" charset="0"/>
                <a:ea typeface="ＭＳ Ｐゴシック" pitchFamily="-65" charset="-128"/>
                <a:cs typeface="ＭＳ Ｐゴシック" pitchFamily="-65" charset="-128"/>
              </a:rPr>
              <a:t>(</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y </a:t>
            </a:r>
            <a:r>
              <a:rPr kumimoji="1" lang="en-US" sz="1200" kern="1200" dirty="0">
                <a:solidFill>
                  <a:schemeClr val="tx1"/>
                </a:solidFill>
                <a:effectLst/>
                <a:latin typeface="Arial" pitchFamily="-65" charset="0"/>
                <a:ea typeface="ＭＳ Ｐゴシック" pitchFamily="-65" charset="-128"/>
                <a:cs typeface="ＭＳ Ｐゴシック" pitchFamily="-65" charset="-128"/>
              </a:rPr>
              <a:t>= 0), sum to 1. We can do this as follows: </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24</a:t>
            </a:fld>
            <a:endParaRPr lang="en-US"/>
          </a:p>
        </p:txBody>
      </p:sp>
    </p:spTree>
    <p:extLst>
      <p:ext uri="{BB962C8B-B14F-4D97-AF65-F5344CB8AC3E}">
        <p14:creationId xmlns:p14="http://schemas.microsoft.com/office/powerpoint/2010/main" val="32501180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65" charset="0"/>
                <a:ea typeface="ＭＳ Ｐゴシック" pitchFamily="-65" charset="-128"/>
                <a:cs typeface="ＭＳ Ｐゴシック" pitchFamily="-65" charset="-128"/>
              </a:rPr>
              <a:t>The sigmoid function has the property </a:t>
            </a:r>
            <a:endParaRPr lang="en-US" dirty="0"/>
          </a:p>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25</a:t>
            </a:fld>
            <a:endParaRPr lang="en-US"/>
          </a:p>
        </p:txBody>
      </p:sp>
    </p:spTree>
    <p:extLst>
      <p:ext uri="{BB962C8B-B14F-4D97-AF65-F5344CB8AC3E}">
        <p14:creationId xmlns:p14="http://schemas.microsoft.com/office/powerpoint/2010/main" val="36346356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Sans" charset="0"/>
                <a:ea typeface="ＭＳ Ｐゴシック" charset="0"/>
                <a:cs typeface="ＭＳ Ｐゴシック" charset="0"/>
              </a:defRPr>
            </a:lvl1pPr>
            <a:lvl2pPr marL="37931725" indent="-37474525" eaLnBrk="0" hangingPunct="0">
              <a:defRPr sz="2400">
                <a:solidFill>
                  <a:schemeClr val="tx1"/>
                </a:solidFill>
                <a:latin typeface="Lucida Sans" charset="0"/>
                <a:ea typeface="ＭＳ Ｐゴシック" charset="0"/>
              </a:defRPr>
            </a:lvl2pPr>
            <a:lvl3pPr eaLnBrk="0" hangingPunct="0">
              <a:defRPr sz="2400">
                <a:solidFill>
                  <a:schemeClr val="tx1"/>
                </a:solidFill>
                <a:latin typeface="Lucida Sans" charset="0"/>
                <a:ea typeface="ＭＳ Ｐゴシック" charset="0"/>
              </a:defRPr>
            </a:lvl3pPr>
            <a:lvl4pPr eaLnBrk="0" hangingPunct="0">
              <a:defRPr sz="2400">
                <a:solidFill>
                  <a:schemeClr val="tx1"/>
                </a:solidFill>
                <a:latin typeface="Lucida Sans" charset="0"/>
                <a:ea typeface="ＭＳ Ｐゴシック" charset="0"/>
              </a:defRPr>
            </a:lvl4pPr>
            <a:lvl5pPr eaLnBrk="0" hangingPunct="0">
              <a:defRPr sz="2400">
                <a:solidFill>
                  <a:schemeClr val="tx1"/>
                </a:solidFill>
                <a:latin typeface="Lucida Sans" charset="0"/>
                <a:ea typeface="ＭＳ Ｐゴシック" charset="0"/>
              </a:defRPr>
            </a:lvl5pPr>
            <a:lvl6pPr marL="457200" eaLnBrk="0" fontAlgn="base" hangingPunct="0">
              <a:spcBef>
                <a:spcPct val="0"/>
              </a:spcBef>
              <a:spcAft>
                <a:spcPct val="0"/>
              </a:spcAft>
              <a:defRPr sz="2400">
                <a:solidFill>
                  <a:schemeClr val="tx1"/>
                </a:solidFill>
                <a:latin typeface="Lucida Sans" charset="0"/>
                <a:ea typeface="ＭＳ Ｐゴシック" charset="0"/>
              </a:defRPr>
            </a:lvl6pPr>
            <a:lvl7pPr marL="914400" eaLnBrk="0" fontAlgn="base" hangingPunct="0">
              <a:spcBef>
                <a:spcPct val="0"/>
              </a:spcBef>
              <a:spcAft>
                <a:spcPct val="0"/>
              </a:spcAft>
              <a:defRPr sz="2400">
                <a:solidFill>
                  <a:schemeClr val="tx1"/>
                </a:solidFill>
                <a:latin typeface="Lucida Sans" charset="0"/>
                <a:ea typeface="ＭＳ Ｐゴシック" charset="0"/>
              </a:defRPr>
            </a:lvl7pPr>
            <a:lvl8pPr marL="1371600" eaLnBrk="0" fontAlgn="base" hangingPunct="0">
              <a:spcBef>
                <a:spcPct val="0"/>
              </a:spcBef>
              <a:spcAft>
                <a:spcPct val="0"/>
              </a:spcAft>
              <a:defRPr sz="2400">
                <a:solidFill>
                  <a:schemeClr val="tx1"/>
                </a:solidFill>
                <a:latin typeface="Lucida Sans" charset="0"/>
                <a:ea typeface="ＭＳ Ｐゴシック" charset="0"/>
              </a:defRPr>
            </a:lvl8pPr>
            <a:lvl9pPr marL="1828800" eaLnBrk="0" fontAlgn="base" hangingPunct="0">
              <a:spcBef>
                <a:spcPct val="0"/>
              </a:spcBef>
              <a:spcAft>
                <a:spcPct val="0"/>
              </a:spcAft>
              <a:defRPr sz="2400">
                <a:solidFill>
                  <a:schemeClr val="tx1"/>
                </a:solidFill>
                <a:latin typeface="Lucida Sans" charset="0"/>
                <a:ea typeface="ＭＳ Ｐゴシック" charset="0"/>
              </a:defRPr>
            </a:lvl9pPr>
          </a:lstStyle>
          <a:p>
            <a:pPr eaLnBrk="1" hangingPunct="1"/>
            <a:fld id="{E69DF897-5E92-F241-9A21-E64EA536231D}" type="slidenum">
              <a:rPr lang="en-US" sz="1200"/>
              <a:pPr eaLnBrk="1" hangingPunct="1"/>
              <a:t>29</a:t>
            </a:fld>
            <a:endParaRPr lang="en-US" sz="1200"/>
          </a:p>
        </p:txBody>
      </p:sp>
      <p:sp>
        <p:nvSpPr>
          <p:cNvPr id="17411" name="Rectangle 2"/>
          <p:cNvSpPr>
            <a:spLocks noGrp="1" noRot="1" noChangeAspect="1" noChangeArrowheads="1" noTextEdit="1"/>
          </p:cNvSpPr>
          <p:nvPr>
            <p:ph type="sldImg"/>
          </p:nvPr>
        </p:nvSpPr>
        <p:spPr>
          <a:xfrm>
            <a:off x="290513" y="704850"/>
            <a:ext cx="6264275" cy="3524250"/>
          </a:xfrm>
          <a:ln/>
        </p:spPr>
      </p:sp>
      <p:sp>
        <p:nvSpPr>
          <p:cNvPr id="17412"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Arial" charset="0"/>
                <a:ea typeface="ＭＳ Ｐゴシック" charset="0"/>
                <a:cs typeface="ＭＳ Ｐゴシック" charset="0"/>
              </a:rPr>
              <a:t>Let's walk through an example using logistic regression to do sentiment classification</a:t>
            </a:r>
          </a:p>
        </p:txBody>
      </p:sp>
    </p:spTree>
    <p:extLst>
      <p:ext uri="{BB962C8B-B14F-4D97-AF65-F5344CB8AC3E}">
        <p14:creationId xmlns:p14="http://schemas.microsoft.com/office/powerpoint/2010/main" val="19730514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05826" name="Rectangle 2"/>
          <p:cNvSpPr>
            <a:spLocks noGrp="1" noChangeArrowheads="1"/>
          </p:cNvSpPr>
          <p:nvPr>
            <p:ph type="ctrTitle"/>
          </p:nvPr>
        </p:nvSpPr>
        <p:spPr>
          <a:xfrm>
            <a:off x="4572000" y="510778"/>
            <a:ext cx="3890964" cy="1298972"/>
          </a:xfrm>
        </p:spPr>
        <p:txBody>
          <a:bodyPr/>
          <a:lstStyle>
            <a:lvl1pPr algn="ctr">
              <a:defRPr sz="3200" b="1"/>
            </a:lvl1pPr>
          </a:lstStyle>
          <a:p>
            <a:r>
              <a:rPr lang="en-US" smtClean="0"/>
              <a:t>Click to edit Master title style</a:t>
            </a:r>
            <a:endParaRPr lang="en-US" dirty="0"/>
          </a:p>
        </p:txBody>
      </p:sp>
      <p:sp>
        <p:nvSpPr>
          <p:cNvPr id="205827" name="Rectangle 3"/>
          <p:cNvSpPr>
            <a:spLocks noGrp="1" noChangeArrowheads="1"/>
          </p:cNvSpPr>
          <p:nvPr>
            <p:ph type="subTitle" idx="1"/>
          </p:nvPr>
        </p:nvSpPr>
        <p:spPr>
          <a:xfrm>
            <a:off x="4572000" y="2876550"/>
            <a:ext cx="3886200" cy="1676400"/>
          </a:xfrm>
        </p:spPr>
        <p:txBody>
          <a:bodyPr/>
          <a:lstStyle>
            <a:lvl1pPr marL="0" indent="0" algn="ctr">
              <a:spcBef>
                <a:spcPts val="900"/>
              </a:spcBef>
              <a:buFont typeface="Times" pitchFamily="-65" charset="0"/>
              <a:buNone/>
              <a:defRPr/>
            </a:lvl1pPr>
          </a:lstStyle>
          <a:p>
            <a:r>
              <a:rPr lang="en-US" smtClean="0"/>
              <a:t>Click to edit Master subtitle style</a:t>
            </a:r>
            <a:endParaRPr lang="en-US" dirty="0"/>
          </a:p>
        </p:txBody>
      </p:sp>
      <p:sp>
        <p:nvSpPr>
          <p:cNvPr id="5" name="Rectangle 4"/>
          <p:cNvSpPr>
            <a:spLocks noGrp="1" noChangeArrowheads="1"/>
          </p:cNvSpPr>
          <p:nvPr>
            <p:ph type="dt" sz="half" idx="10"/>
          </p:nvPr>
        </p:nvSpPr>
        <p:spPr>
          <a:xfrm>
            <a:off x="7239000" y="4705350"/>
            <a:ext cx="1219200" cy="342900"/>
          </a:xfrm>
        </p:spPr>
        <p:txBody>
          <a:bodyPr anchor="b"/>
          <a:lstStyle>
            <a:lvl1pPr>
              <a:defRPr>
                <a:solidFill>
                  <a:schemeClr val="bg2"/>
                </a:solidFill>
              </a:defRPr>
            </a:lvl1pPr>
          </a:lstStyle>
          <a:p>
            <a:pPr>
              <a:defRPr/>
            </a:pPr>
            <a:endParaRPr lang="en-US" dirty="0"/>
          </a:p>
        </p:txBody>
      </p:sp>
      <p:sp>
        <p:nvSpPr>
          <p:cNvPr id="6" name="Rectangle 5"/>
          <p:cNvSpPr>
            <a:spLocks noGrp="1" noChangeArrowheads="1"/>
          </p:cNvSpPr>
          <p:nvPr>
            <p:ph type="ftr" sz="quarter" idx="11"/>
          </p:nvPr>
        </p:nvSpPr>
        <p:spPr>
          <a:xfrm>
            <a:off x="5334000" y="4705350"/>
            <a:ext cx="1905000" cy="342900"/>
          </a:xfrm>
        </p:spPr>
        <p:txBody>
          <a:bodyPr anchor="b"/>
          <a:lstStyle>
            <a:lvl1pPr>
              <a:defRPr>
                <a:solidFill>
                  <a:schemeClr val="bg2"/>
                </a:solidFill>
              </a:defRPr>
            </a:lvl1pPr>
          </a:lstStyle>
          <a:p>
            <a:pPr>
              <a:defRPr/>
            </a:pPr>
            <a:endParaRPr lang="en-US" dirty="0"/>
          </a:p>
        </p:txBody>
      </p:sp>
      <p:sp>
        <p:nvSpPr>
          <p:cNvPr id="11" name="Rectangle 6"/>
          <p:cNvSpPr>
            <a:spLocks noGrp="1" noChangeArrowheads="1"/>
          </p:cNvSpPr>
          <p:nvPr>
            <p:ph type="sldNum" sz="quarter" idx="12"/>
          </p:nvPr>
        </p:nvSpPr>
        <p:spPr>
          <a:xfrm>
            <a:off x="4572000" y="4705350"/>
            <a:ext cx="765174" cy="342900"/>
          </a:xfrm>
        </p:spPr>
        <p:txBody>
          <a:bodyPr anchor="b"/>
          <a:lstStyle>
            <a:lvl1pPr>
              <a:defRPr>
                <a:solidFill>
                  <a:schemeClr val="bg2"/>
                </a:solidFill>
              </a:defRPr>
            </a:lvl1pPr>
          </a:lstStyle>
          <a:p>
            <a:fld id="{E74C7FEE-6B48-4643-BCFB-F13B0E13E171}" type="slidenum">
              <a:rPr lang="en-US"/>
              <a:pPr/>
              <a:t>‹#›</a:t>
            </a:fld>
            <a:endParaRPr lang="en-US" dirty="0"/>
          </a:p>
        </p:txBody>
      </p:sp>
    </p:spTree>
    <p:extLst>
      <p:ext uri="{BB962C8B-B14F-4D97-AF65-F5344CB8AC3E}">
        <p14:creationId xmlns:p14="http://schemas.microsoft.com/office/powerpoint/2010/main" val="28072119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fld id="{C1DFA8D9-15F1-AF4D-8149-0C26EB27AC9C}" type="slidenum">
              <a:rPr lang="en-US"/>
              <a:pPr/>
              <a:t>‹#›</a:t>
            </a:fld>
            <a:endParaRPr lang="en-US"/>
          </a:p>
        </p:txBody>
      </p:sp>
    </p:spTree>
    <p:extLst>
      <p:ext uri="{BB962C8B-B14F-4D97-AF65-F5344CB8AC3E}">
        <p14:creationId xmlns:p14="http://schemas.microsoft.com/office/powerpoint/2010/main" val="3316983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29450" y="285750"/>
            <a:ext cx="2114550" cy="44005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85750"/>
            <a:ext cx="6191250" cy="44005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fld id="{6857BED9-9427-674C-8047-314E304C86F8}" type="slidenum">
              <a:rPr lang="en-US"/>
              <a:pPr/>
              <a:t>‹#›</a:t>
            </a:fld>
            <a:endParaRPr lang="en-US"/>
          </a:p>
        </p:txBody>
      </p:sp>
    </p:spTree>
    <p:extLst>
      <p:ext uri="{BB962C8B-B14F-4D97-AF65-F5344CB8AC3E}">
        <p14:creationId xmlns:p14="http://schemas.microsoft.com/office/powerpoint/2010/main" val="37430817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over Tex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314450"/>
            <a:ext cx="7772400" cy="1628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3057525"/>
            <a:ext cx="7772400" cy="1628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fld id="{E943D734-B240-FB4D-AF6E-6869FD669100}" type="slidenum">
              <a:rPr lang="en-US"/>
              <a:pPr/>
              <a:t>‹#›</a:t>
            </a:fld>
            <a:endParaRPr lang="en-US"/>
          </a:p>
        </p:txBody>
      </p:sp>
      <p:sp>
        <p:nvSpPr>
          <p:cNvPr id="9" name="Rectangle 2"/>
          <p:cNvSpPr>
            <a:spLocks noChangeArrowheads="1"/>
          </p:cNvSpPr>
          <p:nvPr userDrawn="1"/>
        </p:nvSpPr>
        <p:spPr bwMode="auto">
          <a:xfrm rot="5400000">
            <a:off x="-2548893" y="2548891"/>
            <a:ext cx="5143501" cy="45719"/>
          </a:xfrm>
          <a:prstGeom prst="rect">
            <a:avLst/>
          </a:prstGeom>
          <a:solidFill>
            <a:srgbClr val="A40508"/>
          </a:solidFill>
          <a:ln w="9525">
            <a:solidFill>
              <a:srgbClr val="A4001D"/>
            </a:solidFill>
            <a:miter lim="800000"/>
            <a:headEnd/>
            <a:tailEnd/>
          </a:ln>
          <a:effectLst/>
        </p:spPr>
        <p:txBody>
          <a:bodyPr wrap="none" anchor="ctr"/>
          <a:lstStyle/>
          <a:p>
            <a:pPr algn="ctr">
              <a:defRPr/>
            </a:pPr>
            <a:endParaRPr lang="en-US">
              <a:solidFill>
                <a:srgbClr val="A50021"/>
              </a:solidFill>
              <a:ea typeface="+mn-ea"/>
              <a:cs typeface="+mn-cs"/>
            </a:endParaRPr>
          </a:p>
        </p:txBody>
      </p:sp>
      <p:sp>
        <p:nvSpPr>
          <p:cNvPr id="10" name="Title 1"/>
          <p:cNvSpPr>
            <a:spLocks noGrp="1"/>
          </p:cNvSpPr>
          <p:nvPr>
            <p:ph type="title"/>
          </p:nvPr>
        </p:nvSpPr>
        <p:spPr>
          <a:xfrm>
            <a:off x="1371600" y="381000"/>
            <a:ext cx="7467600" cy="742950"/>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34953000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Narrow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04800" y="1352550"/>
            <a:ext cx="6858000" cy="3333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5"/>
          <p:cNvSpPr>
            <a:spLocks noGrp="1" noChangeArrowheads="1"/>
          </p:cNvSpPr>
          <p:nvPr>
            <p:ph type="dt" sz="half" idx="10"/>
          </p:nvPr>
        </p:nvSpPr>
        <p:spPr>
          <a:xfrm>
            <a:off x="5181600" y="4705350"/>
            <a:ext cx="1981200" cy="342900"/>
          </a:xfrm>
          <a:ln/>
        </p:spPr>
        <p:txBody>
          <a:bodyPr/>
          <a:lstStyle>
            <a:lvl1pPr>
              <a:defRPr/>
            </a:lvl1pPr>
          </a:lstStyle>
          <a:p>
            <a:pPr>
              <a:defRPr/>
            </a:pPr>
            <a:endParaRPr lang="en-US" dirty="0"/>
          </a:p>
        </p:txBody>
      </p:sp>
      <p:sp>
        <p:nvSpPr>
          <p:cNvPr id="5" name="Rectangle 6"/>
          <p:cNvSpPr>
            <a:spLocks noGrp="1" noChangeArrowheads="1"/>
          </p:cNvSpPr>
          <p:nvPr>
            <p:ph type="ftr" sz="quarter" idx="11"/>
          </p:nvPr>
        </p:nvSpPr>
        <p:spPr>
          <a:xfrm>
            <a:off x="2286000" y="4705350"/>
            <a:ext cx="2895600" cy="342900"/>
          </a:xfrm>
          <a:ln/>
        </p:spPr>
        <p:txBody>
          <a:bodyPr/>
          <a:lstStyle>
            <a:lvl1pPr>
              <a:defRPr/>
            </a:lvl1pPr>
          </a:lstStyle>
          <a:p>
            <a:pPr>
              <a:defRPr/>
            </a:pPr>
            <a:endParaRPr lang="en-US" dirty="0"/>
          </a:p>
        </p:txBody>
      </p:sp>
      <p:sp>
        <p:nvSpPr>
          <p:cNvPr id="6" name="Rectangle 7"/>
          <p:cNvSpPr>
            <a:spLocks noGrp="1" noChangeArrowheads="1"/>
          </p:cNvSpPr>
          <p:nvPr>
            <p:ph type="sldNum" sz="quarter" idx="12"/>
          </p:nvPr>
        </p:nvSpPr>
        <p:spPr>
          <a:ln/>
        </p:spPr>
        <p:txBody>
          <a:bodyPr/>
          <a:lstStyle>
            <a:lvl1pPr>
              <a:defRPr/>
            </a:lvl1pPr>
          </a:lstStyle>
          <a:p>
            <a:fld id="{10F35DC5-7E65-8247-99AB-4E984F8A921E}" type="slidenum">
              <a:rPr lang="en-US"/>
              <a:pPr/>
              <a:t>‹#›</a:t>
            </a:fld>
            <a:endParaRPr lang="en-US"/>
          </a:p>
        </p:txBody>
      </p:sp>
      <p:sp>
        <p:nvSpPr>
          <p:cNvPr id="8" name="Rectangle 2"/>
          <p:cNvSpPr>
            <a:spLocks noChangeArrowheads="1"/>
          </p:cNvSpPr>
          <p:nvPr userDrawn="1"/>
        </p:nvSpPr>
        <p:spPr bwMode="auto">
          <a:xfrm rot="5400000">
            <a:off x="-2548893" y="2548891"/>
            <a:ext cx="5143501" cy="45719"/>
          </a:xfrm>
          <a:prstGeom prst="rect">
            <a:avLst/>
          </a:prstGeom>
          <a:solidFill>
            <a:srgbClr val="A40508"/>
          </a:solidFill>
          <a:ln w="9525">
            <a:solidFill>
              <a:srgbClr val="A4001D"/>
            </a:solidFill>
            <a:miter lim="800000"/>
            <a:headEnd/>
            <a:tailEnd/>
          </a:ln>
          <a:effectLst/>
        </p:spPr>
        <p:txBody>
          <a:bodyPr wrap="none" anchor="ctr"/>
          <a:lstStyle/>
          <a:p>
            <a:pPr algn="ctr">
              <a:defRPr/>
            </a:pPr>
            <a:endParaRPr lang="en-US">
              <a:solidFill>
                <a:srgbClr val="A50021"/>
              </a:solidFill>
              <a:ea typeface="+mn-ea"/>
              <a:cs typeface="+mn-cs"/>
            </a:endParaRPr>
          </a:p>
        </p:txBody>
      </p:sp>
    </p:spTree>
    <p:extLst>
      <p:ext uri="{BB962C8B-B14F-4D97-AF65-F5344CB8AC3E}">
        <p14:creationId xmlns:p14="http://schemas.microsoft.com/office/powerpoint/2010/main" val="18177066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87680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04800" y="1352550"/>
            <a:ext cx="8534400" cy="3333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5"/>
          <p:cNvSpPr>
            <a:spLocks noGrp="1" noChangeArrowheads="1"/>
          </p:cNvSpPr>
          <p:nvPr>
            <p:ph type="dt" sz="half" idx="10"/>
          </p:nvPr>
        </p:nvSpPr>
        <p:spPr>
          <a:xfrm>
            <a:off x="6858000" y="4705350"/>
            <a:ext cx="1981200" cy="342900"/>
          </a:xfrm>
          <a:ln/>
        </p:spPr>
        <p:txBody>
          <a:bodyPr/>
          <a:lstStyle>
            <a:lvl1pPr>
              <a:defRPr/>
            </a:lvl1pPr>
          </a:lstStyle>
          <a:p>
            <a:pPr>
              <a:defRPr/>
            </a:pPr>
            <a:endParaRPr lang="en-US"/>
          </a:p>
        </p:txBody>
      </p:sp>
      <p:sp>
        <p:nvSpPr>
          <p:cNvPr id="5" name="Rectangle 6"/>
          <p:cNvSpPr>
            <a:spLocks noGrp="1" noChangeArrowheads="1"/>
          </p:cNvSpPr>
          <p:nvPr>
            <p:ph type="ftr" sz="quarter" idx="11"/>
          </p:nvPr>
        </p:nvSpPr>
        <p:spPr>
          <a:xfrm>
            <a:off x="3048000" y="4705350"/>
            <a:ext cx="2895600" cy="342900"/>
          </a:xfrm>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fld id="{10F35DC5-7E65-8247-99AB-4E984F8A921E}" type="slidenum">
              <a:rPr lang="en-US"/>
              <a:pPr/>
              <a:t>‹#›</a:t>
            </a:fld>
            <a:endParaRPr lang="en-US"/>
          </a:p>
        </p:txBody>
      </p:sp>
      <p:sp>
        <p:nvSpPr>
          <p:cNvPr id="8" name="Rectangle 2"/>
          <p:cNvSpPr>
            <a:spLocks noChangeArrowheads="1"/>
          </p:cNvSpPr>
          <p:nvPr userDrawn="1"/>
        </p:nvSpPr>
        <p:spPr bwMode="auto">
          <a:xfrm rot="5400000">
            <a:off x="-2548893" y="2548891"/>
            <a:ext cx="5143501" cy="45719"/>
          </a:xfrm>
          <a:prstGeom prst="rect">
            <a:avLst/>
          </a:prstGeom>
          <a:solidFill>
            <a:srgbClr val="A40508"/>
          </a:solidFill>
          <a:ln w="9525">
            <a:solidFill>
              <a:srgbClr val="A4001D"/>
            </a:solidFill>
            <a:miter lim="800000"/>
            <a:headEnd/>
            <a:tailEnd/>
          </a:ln>
          <a:effectLst/>
        </p:spPr>
        <p:txBody>
          <a:bodyPr wrap="none" anchor="ctr"/>
          <a:lstStyle/>
          <a:p>
            <a:pPr algn="ctr">
              <a:defRPr/>
            </a:pPr>
            <a:endParaRPr lang="en-US">
              <a:solidFill>
                <a:srgbClr val="A50021"/>
              </a:solidFill>
              <a:ea typeface="+mn-ea"/>
              <a:cs typeface="+mn-cs"/>
            </a:endParaRPr>
          </a:p>
        </p:txBody>
      </p:sp>
    </p:spTree>
    <p:extLst>
      <p:ext uri="{BB962C8B-B14F-4D97-AF65-F5344CB8AC3E}">
        <p14:creationId xmlns:p14="http://schemas.microsoft.com/office/powerpoint/2010/main" val="2386176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2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fld id="{9C2BDC8F-D922-0A4E-AAA0-9C7D97FF3D71}" type="slidenum">
              <a:rPr lang="en-US"/>
              <a:pPr/>
              <a:t>‹#›</a:t>
            </a:fld>
            <a:endParaRPr lang="en-US"/>
          </a:p>
        </p:txBody>
      </p:sp>
    </p:spTree>
    <p:extLst>
      <p:ext uri="{BB962C8B-B14F-4D97-AF65-F5344CB8AC3E}">
        <p14:creationId xmlns:p14="http://schemas.microsoft.com/office/powerpoint/2010/main" val="231173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04800" y="1314450"/>
            <a:ext cx="3810000" cy="3371850"/>
          </a:xfrm>
        </p:spPr>
        <p:txBody>
          <a:bodyPr/>
          <a:lstStyle>
            <a:lvl1pPr>
              <a:defRPr sz="24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267200" y="1314450"/>
            <a:ext cx="3810000" cy="3371850"/>
          </a:xfrm>
        </p:spPr>
        <p:txBody>
          <a:bodyPr/>
          <a:lstStyle>
            <a:lvl1pPr>
              <a:defRPr sz="24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5"/>
          <p:cNvSpPr>
            <a:spLocks noGrp="1" noChangeArrowheads="1"/>
          </p:cNvSpPr>
          <p:nvPr>
            <p:ph type="dt" sz="half" idx="10"/>
          </p:nvPr>
        </p:nvSpPr>
        <p:spPr>
          <a:xfrm>
            <a:off x="6096000" y="4705350"/>
            <a:ext cx="1981200" cy="342900"/>
          </a:xfrm>
          <a:ln/>
        </p:spPr>
        <p:txBody>
          <a:bodyPr/>
          <a:lstStyle>
            <a:lvl1pPr>
              <a:defRPr/>
            </a:lvl1pPr>
          </a:lstStyle>
          <a:p>
            <a:pPr>
              <a:defRPr/>
            </a:pPr>
            <a:endParaRPr lang="en-US" dirty="0"/>
          </a:p>
        </p:txBody>
      </p:sp>
      <p:sp>
        <p:nvSpPr>
          <p:cNvPr id="6" name="Rectangle 6"/>
          <p:cNvSpPr>
            <a:spLocks noGrp="1" noChangeArrowheads="1"/>
          </p:cNvSpPr>
          <p:nvPr>
            <p:ph type="ftr" sz="quarter" idx="11"/>
          </p:nvPr>
        </p:nvSpPr>
        <p:spPr>
          <a:xfrm>
            <a:off x="2667000" y="4686300"/>
            <a:ext cx="2895600" cy="342900"/>
          </a:xfrm>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fld id="{BAC7A63A-31A1-2C4C-95AA-A445DBCAB174}" type="slidenum">
              <a:rPr lang="en-US"/>
              <a:pPr/>
              <a:t>‹#›</a:t>
            </a:fld>
            <a:endParaRPr lang="en-US"/>
          </a:p>
        </p:txBody>
      </p:sp>
      <p:sp>
        <p:nvSpPr>
          <p:cNvPr id="9" name="Rectangle 2"/>
          <p:cNvSpPr>
            <a:spLocks noChangeArrowheads="1"/>
          </p:cNvSpPr>
          <p:nvPr userDrawn="1"/>
        </p:nvSpPr>
        <p:spPr bwMode="auto">
          <a:xfrm rot="5400000">
            <a:off x="-2548893" y="2548891"/>
            <a:ext cx="5143501" cy="45719"/>
          </a:xfrm>
          <a:prstGeom prst="rect">
            <a:avLst/>
          </a:prstGeom>
          <a:solidFill>
            <a:srgbClr val="A40508"/>
          </a:solidFill>
          <a:ln w="9525">
            <a:solidFill>
              <a:srgbClr val="A4001D"/>
            </a:solidFill>
            <a:miter lim="800000"/>
            <a:headEnd/>
            <a:tailEnd/>
          </a:ln>
          <a:effectLst/>
        </p:spPr>
        <p:txBody>
          <a:bodyPr wrap="none" anchor="ctr"/>
          <a:lstStyle/>
          <a:p>
            <a:pPr algn="ctr">
              <a:defRPr/>
            </a:pPr>
            <a:endParaRPr lang="en-US">
              <a:solidFill>
                <a:srgbClr val="A50021"/>
              </a:solidFill>
              <a:ea typeface="+mn-ea"/>
              <a:cs typeface="+mn-cs"/>
            </a:endParaRPr>
          </a:p>
        </p:txBody>
      </p:sp>
    </p:spTree>
    <p:extLst>
      <p:ext uri="{BB962C8B-B14F-4D97-AF65-F5344CB8AC3E}">
        <p14:creationId xmlns:p14="http://schemas.microsoft.com/office/powerpoint/2010/main" val="3639134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253728"/>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04800" y="1733550"/>
            <a:ext cx="4040188" cy="2971800"/>
          </a:xfrm>
        </p:spPr>
        <p:txBody>
          <a:bodyPr/>
          <a:lstStyle>
            <a:lvl1pPr>
              <a:defRPr sz="2400"/>
            </a:lvl1pPr>
            <a:lvl2pPr>
              <a:defRPr sz="2000"/>
            </a:lvl2pPr>
            <a:lvl3pPr>
              <a:defRPr sz="20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92626" y="1253728"/>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92626" y="1733550"/>
            <a:ext cx="4041775" cy="2971800"/>
          </a:xfrm>
        </p:spPr>
        <p:txBody>
          <a:bodyPr/>
          <a:lstStyle>
            <a:lvl1pPr>
              <a:defRPr sz="2400"/>
            </a:lvl1pPr>
            <a:lvl2pPr>
              <a:defRPr sz="2000"/>
            </a:lvl2pPr>
            <a:lvl3pPr>
              <a:defRPr sz="20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5"/>
          <p:cNvSpPr>
            <a:spLocks noGrp="1" noChangeArrowheads="1"/>
          </p:cNvSpPr>
          <p:nvPr>
            <p:ph type="dt" sz="half" idx="10"/>
          </p:nvPr>
        </p:nvSpPr>
        <p:spPr>
          <a:xfrm>
            <a:off x="6248400" y="4705350"/>
            <a:ext cx="1981200" cy="342900"/>
          </a:xfrm>
          <a:ln/>
        </p:spPr>
        <p:txBody>
          <a:bodyPr/>
          <a:lstStyle>
            <a:lvl1pPr>
              <a:defRPr/>
            </a:lvl1pPr>
          </a:lstStyle>
          <a:p>
            <a:pPr>
              <a:defRPr/>
            </a:pPr>
            <a:endParaRPr lang="en-US"/>
          </a:p>
        </p:txBody>
      </p:sp>
      <p:sp>
        <p:nvSpPr>
          <p:cNvPr id="8" name="Rectangle 6"/>
          <p:cNvSpPr>
            <a:spLocks noGrp="1" noChangeArrowheads="1"/>
          </p:cNvSpPr>
          <p:nvPr>
            <p:ph type="ftr" sz="quarter" idx="11"/>
          </p:nvPr>
        </p:nvSpPr>
        <p:spPr>
          <a:xfrm>
            <a:off x="2819400" y="4705350"/>
            <a:ext cx="2895600" cy="342900"/>
          </a:xfrm>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fld id="{231C68C3-6089-F349-9232-42643877B0CF}" type="slidenum">
              <a:rPr lang="en-US"/>
              <a:pPr/>
              <a:t>‹#›</a:t>
            </a:fld>
            <a:endParaRPr lang="en-US"/>
          </a:p>
        </p:txBody>
      </p:sp>
      <p:sp>
        <p:nvSpPr>
          <p:cNvPr id="10" name="Rectangle 2"/>
          <p:cNvSpPr>
            <a:spLocks noChangeArrowheads="1"/>
          </p:cNvSpPr>
          <p:nvPr userDrawn="1"/>
        </p:nvSpPr>
        <p:spPr bwMode="auto">
          <a:xfrm rot="5400000">
            <a:off x="-2548893" y="2548891"/>
            <a:ext cx="5143501" cy="45719"/>
          </a:xfrm>
          <a:prstGeom prst="rect">
            <a:avLst/>
          </a:prstGeom>
          <a:solidFill>
            <a:srgbClr val="A40508"/>
          </a:solidFill>
          <a:ln w="9525">
            <a:solidFill>
              <a:srgbClr val="A4001D"/>
            </a:solidFill>
            <a:miter lim="800000"/>
            <a:headEnd/>
            <a:tailEnd/>
          </a:ln>
          <a:effectLst/>
        </p:spPr>
        <p:txBody>
          <a:bodyPr wrap="none" anchor="ctr"/>
          <a:lstStyle/>
          <a:p>
            <a:pPr algn="ctr">
              <a:defRPr/>
            </a:pPr>
            <a:endParaRPr lang="en-US">
              <a:solidFill>
                <a:srgbClr val="A50021"/>
              </a:solidFill>
              <a:ea typeface="+mn-ea"/>
              <a:cs typeface="+mn-cs"/>
            </a:endParaRPr>
          </a:p>
        </p:txBody>
      </p:sp>
      <p:sp>
        <p:nvSpPr>
          <p:cNvPr id="11" name="Title 1"/>
          <p:cNvSpPr>
            <a:spLocks noGrp="1"/>
          </p:cNvSpPr>
          <p:nvPr>
            <p:ph type="title"/>
          </p:nvPr>
        </p:nvSpPr>
        <p:spPr>
          <a:xfrm>
            <a:off x="1371600" y="381000"/>
            <a:ext cx="7467600" cy="742950"/>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4802758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fld id="{03BC7101-16EA-C942-850C-355264FDE9E8}" type="slidenum">
              <a:rPr lang="en-US"/>
              <a:pPr/>
              <a:t>‹#›</a:t>
            </a:fld>
            <a:endParaRPr lang="en-US"/>
          </a:p>
        </p:txBody>
      </p:sp>
      <p:sp>
        <p:nvSpPr>
          <p:cNvPr id="6" name="Rectangle 2"/>
          <p:cNvSpPr>
            <a:spLocks noChangeArrowheads="1"/>
          </p:cNvSpPr>
          <p:nvPr userDrawn="1"/>
        </p:nvSpPr>
        <p:spPr bwMode="auto">
          <a:xfrm rot="5400000">
            <a:off x="-2548893" y="2548891"/>
            <a:ext cx="5143501" cy="45719"/>
          </a:xfrm>
          <a:prstGeom prst="rect">
            <a:avLst/>
          </a:prstGeom>
          <a:solidFill>
            <a:srgbClr val="A40508"/>
          </a:solidFill>
          <a:ln w="9525">
            <a:solidFill>
              <a:srgbClr val="A4001D"/>
            </a:solidFill>
            <a:miter lim="800000"/>
            <a:headEnd/>
            <a:tailEnd/>
          </a:ln>
          <a:effectLst/>
        </p:spPr>
        <p:txBody>
          <a:bodyPr wrap="none" anchor="ctr"/>
          <a:lstStyle/>
          <a:p>
            <a:pPr algn="ctr">
              <a:defRPr/>
            </a:pPr>
            <a:endParaRPr lang="en-US">
              <a:solidFill>
                <a:srgbClr val="A50021"/>
              </a:solidFill>
              <a:ea typeface="+mn-ea"/>
              <a:cs typeface="+mn-cs"/>
            </a:endParaRPr>
          </a:p>
        </p:txBody>
      </p:sp>
    </p:spTree>
    <p:extLst>
      <p:ext uri="{BB962C8B-B14F-4D97-AF65-F5344CB8AC3E}">
        <p14:creationId xmlns:p14="http://schemas.microsoft.com/office/powerpoint/2010/main" val="118628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fld id="{B228E5E2-1321-4548-96C8-615581C5A8C2}" type="slidenum">
              <a:rPr lang="en-US"/>
              <a:pPr/>
              <a:t>‹#›</a:t>
            </a:fld>
            <a:endParaRPr lang="en-US"/>
          </a:p>
        </p:txBody>
      </p:sp>
    </p:spTree>
    <p:extLst>
      <p:ext uri="{BB962C8B-B14F-4D97-AF65-F5344CB8AC3E}">
        <p14:creationId xmlns:p14="http://schemas.microsoft.com/office/powerpoint/2010/main" val="39412787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428750"/>
            <a:ext cx="3008313" cy="871538"/>
          </a:xfrm>
        </p:spPr>
        <p:txBody>
          <a:bodyPr/>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2343150"/>
            <a:ext cx="3008313" cy="225147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fld id="{83729988-E849-C549-AA67-252EA40F09C2}" type="slidenum">
              <a:rPr lang="en-US"/>
              <a:pPr/>
              <a:t>‹#›</a:t>
            </a:fld>
            <a:endParaRPr lang="en-US"/>
          </a:p>
        </p:txBody>
      </p:sp>
      <p:sp>
        <p:nvSpPr>
          <p:cNvPr id="8" name="Rectangle 2"/>
          <p:cNvSpPr>
            <a:spLocks noChangeArrowheads="1"/>
          </p:cNvSpPr>
          <p:nvPr userDrawn="1"/>
        </p:nvSpPr>
        <p:spPr bwMode="auto">
          <a:xfrm rot="5400000">
            <a:off x="-2548893" y="2548891"/>
            <a:ext cx="5143501" cy="45719"/>
          </a:xfrm>
          <a:prstGeom prst="rect">
            <a:avLst/>
          </a:prstGeom>
          <a:solidFill>
            <a:srgbClr val="A40508"/>
          </a:solidFill>
          <a:ln w="9525">
            <a:solidFill>
              <a:srgbClr val="A4001D"/>
            </a:solidFill>
            <a:miter lim="800000"/>
            <a:headEnd/>
            <a:tailEnd/>
          </a:ln>
          <a:effectLst/>
        </p:spPr>
        <p:txBody>
          <a:bodyPr wrap="none" anchor="ctr"/>
          <a:lstStyle/>
          <a:p>
            <a:pPr algn="ctr">
              <a:defRPr/>
            </a:pPr>
            <a:endParaRPr lang="en-US">
              <a:solidFill>
                <a:srgbClr val="A50021"/>
              </a:solidFill>
              <a:ea typeface="+mn-ea"/>
              <a:cs typeface="+mn-cs"/>
            </a:endParaRPr>
          </a:p>
        </p:txBody>
      </p:sp>
    </p:spTree>
    <p:extLst>
      <p:ext uri="{BB962C8B-B14F-4D97-AF65-F5344CB8AC3E}">
        <p14:creationId xmlns:p14="http://schemas.microsoft.com/office/powerpoint/2010/main" val="28331271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fld id="{497882B1-C6D6-A945-BB8B-B7B1B12471B5}" type="slidenum">
              <a:rPr lang="en-US"/>
              <a:pPr/>
              <a:t>‹#›</a:t>
            </a:fld>
            <a:endParaRPr lang="en-US"/>
          </a:p>
        </p:txBody>
      </p:sp>
    </p:spTree>
    <p:extLst>
      <p:ext uri="{BB962C8B-B14F-4D97-AF65-F5344CB8AC3E}">
        <p14:creationId xmlns:p14="http://schemas.microsoft.com/office/powerpoint/2010/main" val="1506046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3"/>
          <p:cNvSpPr>
            <a:spLocks noGrp="1" noChangeArrowheads="1"/>
          </p:cNvSpPr>
          <p:nvPr>
            <p:ph type="title"/>
          </p:nvPr>
        </p:nvSpPr>
        <p:spPr bwMode="auto">
          <a:xfrm>
            <a:off x="1371600" y="381000"/>
            <a:ext cx="7467600" cy="74295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endParaRPr lang="en-US" dirty="0"/>
          </a:p>
        </p:txBody>
      </p:sp>
      <p:sp>
        <p:nvSpPr>
          <p:cNvPr id="1029" name="Rectangle 4"/>
          <p:cNvSpPr>
            <a:spLocks noGrp="1" noChangeArrowheads="1"/>
          </p:cNvSpPr>
          <p:nvPr>
            <p:ph type="body" idx="1"/>
          </p:nvPr>
        </p:nvSpPr>
        <p:spPr bwMode="auto">
          <a:xfrm>
            <a:off x="304800" y="1352550"/>
            <a:ext cx="7772400" cy="333375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4805" name="Rectangle 5"/>
          <p:cNvSpPr>
            <a:spLocks noGrp="1" noChangeArrowheads="1"/>
          </p:cNvSpPr>
          <p:nvPr>
            <p:ph type="dt" sz="half" idx="2"/>
          </p:nvPr>
        </p:nvSpPr>
        <p:spPr bwMode="auto">
          <a:xfrm>
            <a:off x="6096000" y="4705350"/>
            <a:ext cx="19812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dirty="0"/>
          </a:p>
        </p:txBody>
      </p:sp>
      <p:sp>
        <p:nvSpPr>
          <p:cNvPr id="204806" name="Rectangle 6"/>
          <p:cNvSpPr>
            <a:spLocks noGrp="1" noChangeArrowheads="1"/>
          </p:cNvSpPr>
          <p:nvPr>
            <p:ph type="ftr" sz="quarter" idx="3"/>
          </p:nvPr>
        </p:nvSpPr>
        <p:spPr bwMode="auto">
          <a:xfrm>
            <a:off x="2743200" y="4686300"/>
            <a:ext cx="28956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dirty="0"/>
          </a:p>
        </p:txBody>
      </p:sp>
      <p:sp>
        <p:nvSpPr>
          <p:cNvPr id="204807" name="Rectangle 7"/>
          <p:cNvSpPr>
            <a:spLocks noGrp="1" noChangeArrowheads="1"/>
          </p:cNvSpPr>
          <p:nvPr>
            <p:ph type="sldNum" sz="quarter" idx="4"/>
          </p:nvPr>
        </p:nvSpPr>
        <p:spPr bwMode="auto">
          <a:xfrm>
            <a:off x="304800" y="4705350"/>
            <a:ext cx="19812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mn-lt"/>
              </a:defRPr>
            </a:lvl1pPr>
          </a:lstStyle>
          <a:p>
            <a:fld id="{91F816EA-24CC-2048-859A-C5EA9F275392}"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10"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1" r:id="rId13"/>
    <p:sldLayoutId id="2147483712" r:id="rId14"/>
  </p:sldLayoutIdLst>
  <p:timing>
    <p:tnLst>
      <p:par>
        <p:cTn id="1" dur="indefinite" restart="never" nodeType="tmRoot"/>
      </p:par>
    </p:tnLst>
  </p:timing>
  <p:hf hdr="0" ftr="0" dt="0"/>
  <p:txStyles>
    <p:titleStyle>
      <a:lvl1pPr algn="l" rtl="0" eaLnBrk="1" fontAlgn="base" hangingPunct="1">
        <a:spcBef>
          <a:spcPct val="0"/>
        </a:spcBef>
        <a:spcAft>
          <a:spcPct val="0"/>
        </a:spcAft>
        <a:defRPr sz="3200" b="1">
          <a:solidFill>
            <a:schemeClr val="tx1"/>
          </a:solidFill>
          <a:latin typeface="+mj-lt"/>
          <a:ea typeface="ＭＳ Ｐゴシック" pitchFamily="-65" charset="-128"/>
          <a:cs typeface="ＭＳ Ｐゴシック" pitchFamily="-65" charset="-128"/>
        </a:defRPr>
      </a:lvl1pPr>
      <a:lvl2pPr algn="l" rtl="0" eaLnBrk="1" fontAlgn="base" hangingPunct="1">
        <a:spcBef>
          <a:spcPct val="0"/>
        </a:spcBef>
        <a:spcAft>
          <a:spcPct val="0"/>
        </a:spcAft>
        <a:defRPr sz="3600">
          <a:solidFill>
            <a:schemeClr val="tx1"/>
          </a:solidFill>
          <a:latin typeface="Lucida Sans" pitchFamily="-65" charset="0"/>
          <a:ea typeface="ＭＳ Ｐゴシック" pitchFamily="-65" charset="-128"/>
          <a:cs typeface="ＭＳ Ｐゴシック" pitchFamily="-65" charset="-128"/>
        </a:defRPr>
      </a:lvl2pPr>
      <a:lvl3pPr algn="l" rtl="0" eaLnBrk="1" fontAlgn="base" hangingPunct="1">
        <a:spcBef>
          <a:spcPct val="0"/>
        </a:spcBef>
        <a:spcAft>
          <a:spcPct val="0"/>
        </a:spcAft>
        <a:defRPr sz="3600">
          <a:solidFill>
            <a:schemeClr val="tx1"/>
          </a:solidFill>
          <a:latin typeface="Lucida Sans" pitchFamily="-65" charset="0"/>
          <a:ea typeface="ＭＳ Ｐゴシック" pitchFamily="-65" charset="-128"/>
          <a:cs typeface="ＭＳ Ｐゴシック" pitchFamily="-65" charset="-128"/>
        </a:defRPr>
      </a:lvl3pPr>
      <a:lvl4pPr algn="l" rtl="0" eaLnBrk="1" fontAlgn="base" hangingPunct="1">
        <a:spcBef>
          <a:spcPct val="0"/>
        </a:spcBef>
        <a:spcAft>
          <a:spcPct val="0"/>
        </a:spcAft>
        <a:defRPr sz="3600">
          <a:solidFill>
            <a:schemeClr val="tx1"/>
          </a:solidFill>
          <a:latin typeface="Lucida Sans" pitchFamily="-65" charset="0"/>
          <a:ea typeface="ＭＳ Ｐゴシック" pitchFamily="-65" charset="-128"/>
          <a:cs typeface="ＭＳ Ｐゴシック" pitchFamily="-65" charset="-128"/>
        </a:defRPr>
      </a:lvl4pPr>
      <a:lvl5pPr algn="l" rtl="0" eaLnBrk="1" fontAlgn="base" hangingPunct="1">
        <a:spcBef>
          <a:spcPct val="0"/>
        </a:spcBef>
        <a:spcAft>
          <a:spcPct val="0"/>
        </a:spcAft>
        <a:defRPr sz="3600">
          <a:solidFill>
            <a:schemeClr val="tx1"/>
          </a:solidFill>
          <a:latin typeface="Lucida Sans" pitchFamily="-65" charset="0"/>
          <a:ea typeface="ＭＳ Ｐゴシック" pitchFamily="-65" charset="-128"/>
          <a:cs typeface="ＭＳ Ｐゴシック" pitchFamily="-65" charset="-128"/>
        </a:defRPr>
      </a:lvl5pPr>
      <a:lvl6pPr marL="457200" algn="l" rtl="0" eaLnBrk="1" fontAlgn="base" hangingPunct="1">
        <a:spcBef>
          <a:spcPct val="0"/>
        </a:spcBef>
        <a:spcAft>
          <a:spcPct val="0"/>
        </a:spcAft>
        <a:defRPr sz="3600">
          <a:solidFill>
            <a:schemeClr val="tx1"/>
          </a:solidFill>
          <a:latin typeface="Lucida Sans" pitchFamily="-65" charset="0"/>
        </a:defRPr>
      </a:lvl6pPr>
      <a:lvl7pPr marL="914400" algn="l" rtl="0" eaLnBrk="1" fontAlgn="base" hangingPunct="1">
        <a:spcBef>
          <a:spcPct val="0"/>
        </a:spcBef>
        <a:spcAft>
          <a:spcPct val="0"/>
        </a:spcAft>
        <a:defRPr sz="3600">
          <a:solidFill>
            <a:schemeClr val="tx1"/>
          </a:solidFill>
          <a:latin typeface="Lucida Sans" pitchFamily="-65" charset="0"/>
        </a:defRPr>
      </a:lvl7pPr>
      <a:lvl8pPr marL="1371600" algn="l" rtl="0" eaLnBrk="1" fontAlgn="base" hangingPunct="1">
        <a:spcBef>
          <a:spcPct val="0"/>
        </a:spcBef>
        <a:spcAft>
          <a:spcPct val="0"/>
        </a:spcAft>
        <a:defRPr sz="3600">
          <a:solidFill>
            <a:schemeClr val="tx1"/>
          </a:solidFill>
          <a:latin typeface="Lucida Sans" pitchFamily="-65" charset="0"/>
        </a:defRPr>
      </a:lvl8pPr>
      <a:lvl9pPr marL="1828800" algn="l" rtl="0" eaLnBrk="1" fontAlgn="base" hangingPunct="1">
        <a:spcBef>
          <a:spcPct val="0"/>
        </a:spcBef>
        <a:spcAft>
          <a:spcPct val="0"/>
        </a:spcAft>
        <a:defRPr sz="3600">
          <a:solidFill>
            <a:schemeClr val="tx1"/>
          </a:solidFill>
          <a:latin typeface="Lucida Sans" pitchFamily="-65" charset="0"/>
        </a:defRPr>
      </a:lvl9pPr>
    </p:titleStyle>
    <p:bodyStyle>
      <a:lvl1pPr marL="342900" indent="-342900" algn="l" rtl="0" eaLnBrk="1" fontAlgn="base" hangingPunct="1">
        <a:spcBef>
          <a:spcPct val="20000"/>
        </a:spcBef>
        <a:spcAft>
          <a:spcPct val="0"/>
        </a:spcAft>
        <a:buClr>
          <a:srgbClr val="CC0000"/>
        </a:buClr>
        <a:buFont typeface="Times" charset="0"/>
        <a:buChar char="•"/>
        <a:defRPr sz="2400">
          <a:solidFill>
            <a:schemeClr val="tx1"/>
          </a:solidFill>
          <a:latin typeface="+mn-lt"/>
          <a:ea typeface="ＭＳ Ｐゴシック" pitchFamily="-65" charset="-128"/>
          <a:cs typeface="ＭＳ Ｐゴシック" pitchFamily="-65" charset="-128"/>
        </a:defRPr>
      </a:lvl1pPr>
      <a:lvl2pPr marL="685800" indent="-228600" algn="l" rtl="0" eaLnBrk="1" fontAlgn="base" hangingPunct="1">
        <a:spcBef>
          <a:spcPct val="20000"/>
        </a:spcBef>
        <a:spcAft>
          <a:spcPct val="0"/>
        </a:spcAft>
        <a:buClr>
          <a:schemeClr val="tx1"/>
        </a:buClr>
        <a:buFont typeface="Times" charset="0"/>
        <a:buChar char="•"/>
        <a:defRPr sz="2000">
          <a:solidFill>
            <a:schemeClr val="tx1"/>
          </a:solidFill>
          <a:latin typeface="+mn-lt"/>
          <a:ea typeface="ＭＳ Ｐゴシック" pitchFamily="-65" charset="-128"/>
        </a:defRPr>
      </a:lvl2pPr>
      <a:lvl3pPr marL="1028700" indent="-228600" algn="l" rtl="0" eaLnBrk="1" fontAlgn="base" hangingPunct="1">
        <a:spcBef>
          <a:spcPct val="20000"/>
        </a:spcBef>
        <a:spcAft>
          <a:spcPct val="0"/>
        </a:spcAft>
        <a:buClr>
          <a:srgbClr val="CC0000"/>
        </a:buClr>
        <a:buFont typeface="Times" charset="0"/>
        <a:buChar char="•"/>
        <a:defRPr sz="2000">
          <a:solidFill>
            <a:schemeClr val="tx1"/>
          </a:solidFill>
          <a:latin typeface="+mn-lt"/>
          <a:ea typeface="ＭＳ Ｐゴシック" pitchFamily="-65" charset="-128"/>
        </a:defRPr>
      </a:lvl3pPr>
      <a:lvl4pPr marL="1371600" indent="-228600" algn="l" rtl="0" eaLnBrk="1" fontAlgn="base" hangingPunct="1">
        <a:spcBef>
          <a:spcPct val="20000"/>
        </a:spcBef>
        <a:spcAft>
          <a:spcPct val="0"/>
        </a:spcAft>
        <a:buClr>
          <a:schemeClr val="tx1"/>
        </a:buClr>
        <a:buFont typeface="Times" charset="0"/>
        <a:buChar char="•"/>
        <a:defRPr>
          <a:solidFill>
            <a:schemeClr val="tx1"/>
          </a:solidFill>
          <a:latin typeface="+mn-lt"/>
          <a:ea typeface="ＭＳ Ｐゴシック" pitchFamily="-65" charset="-128"/>
        </a:defRPr>
      </a:lvl4pPr>
      <a:lvl5pPr marL="1714500" indent="-228600" algn="l" rtl="0" eaLnBrk="1" fontAlgn="base" hangingPunct="1">
        <a:spcBef>
          <a:spcPct val="20000"/>
        </a:spcBef>
        <a:spcAft>
          <a:spcPct val="0"/>
        </a:spcAft>
        <a:buClr>
          <a:srgbClr val="CC0000"/>
        </a:buClr>
        <a:buFont typeface="Times" charset="0"/>
        <a:buChar char="•"/>
        <a:defRPr>
          <a:solidFill>
            <a:schemeClr val="tx1"/>
          </a:solidFill>
          <a:latin typeface="+mn-lt"/>
          <a:ea typeface="ＭＳ Ｐゴシック" pitchFamily="-65" charset="-128"/>
        </a:defRPr>
      </a:lvl5pPr>
      <a:lvl6pPr marL="2171700" indent="-228600" algn="l" rtl="0" eaLnBrk="1" fontAlgn="base" hangingPunct="1">
        <a:spcBef>
          <a:spcPct val="20000"/>
        </a:spcBef>
        <a:spcAft>
          <a:spcPct val="0"/>
        </a:spcAft>
        <a:buClr>
          <a:srgbClr val="CC0000"/>
        </a:buClr>
        <a:buFont typeface="Times" pitchFamily="-65" charset="0"/>
        <a:buChar char="•"/>
        <a:defRPr sz="1400">
          <a:solidFill>
            <a:schemeClr val="tx1"/>
          </a:solidFill>
          <a:latin typeface="+mn-lt"/>
          <a:ea typeface="ＭＳ Ｐゴシック" pitchFamily="-65" charset="-128"/>
        </a:defRPr>
      </a:lvl6pPr>
      <a:lvl7pPr marL="2628900" indent="-228600" algn="l" rtl="0" eaLnBrk="1" fontAlgn="base" hangingPunct="1">
        <a:spcBef>
          <a:spcPct val="20000"/>
        </a:spcBef>
        <a:spcAft>
          <a:spcPct val="0"/>
        </a:spcAft>
        <a:buClr>
          <a:srgbClr val="CC0000"/>
        </a:buClr>
        <a:buFont typeface="Times" pitchFamily="-65" charset="0"/>
        <a:buChar char="•"/>
        <a:defRPr sz="1400">
          <a:solidFill>
            <a:schemeClr val="tx1"/>
          </a:solidFill>
          <a:latin typeface="+mn-lt"/>
          <a:ea typeface="ＭＳ Ｐゴシック" pitchFamily="-65" charset="-128"/>
        </a:defRPr>
      </a:lvl7pPr>
      <a:lvl8pPr marL="3086100" indent="-228600" algn="l" rtl="0" eaLnBrk="1" fontAlgn="base" hangingPunct="1">
        <a:spcBef>
          <a:spcPct val="20000"/>
        </a:spcBef>
        <a:spcAft>
          <a:spcPct val="0"/>
        </a:spcAft>
        <a:buClr>
          <a:srgbClr val="CC0000"/>
        </a:buClr>
        <a:buFont typeface="Times" pitchFamily="-65" charset="0"/>
        <a:buChar char="•"/>
        <a:defRPr sz="1400">
          <a:solidFill>
            <a:schemeClr val="tx1"/>
          </a:solidFill>
          <a:latin typeface="+mn-lt"/>
          <a:ea typeface="ＭＳ Ｐゴシック" pitchFamily="-65" charset="-128"/>
        </a:defRPr>
      </a:lvl8pPr>
      <a:lvl9pPr marL="3543300" indent="-228600" algn="l" rtl="0" eaLnBrk="1" fontAlgn="base" hangingPunct="1">
        <a:spcBef>
          <a:spcPct val="20000"/>
        </a:spcBef>
        <a:spcAft>
          <a:spcPct val="0"/>
        </a:spcAft>
        <a:buClr>
          <a:srgbClr val="CC0000"/>
        </a:buClr>
        <a:buFont typeface="Times" pitchFamily="-65" charset="0"/>
        <a:buChar char="•"/>
        <a:defRPr sz="14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2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2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4.emf"/><Relationship Id="rId4" Type="http://schemas.openxmlformats.org/officeDocument/2006/relationships/image" Target="../media/image12.emf"/></Relationships>
</file>

<file path=ppt/slides/_rels/slide2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emf"/></Relationships>
</file>

<file path=ppt/slides/_rels/slide3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3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4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28.emf"/><Relationship Id="rId4" Type="http://schemas.openxmlformats.org/officeDocument/2006/relationships/image" Target="../media/image27.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4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1.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6.emf"/></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39.emf"/><Relationship Id="rId4" Type="http://schemas.openxmlformats.org/officeDocument/2006/relationships/image" Target="../media/image42.png"/></Relationships>
</file>

<file path=ppt/slides/_rels/slide61.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1.emf"/></Relationships>
</file>

<file path=ppt/slides/_rels/slide62.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41.emf"/><Relationship Id="rId4" Type="http://schemas.openxmlformats.org/officeDocument/2006/relationships/image" Target="../media/image44.emf"/></Relationships>
</file>

<file path=ppt/slides/_rels/slide67.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2.xml"/><Relationship Id="rId4" Type="http://schemas.openxmlformats.org/officeDocument/2006/relationships/image" Target="../media/image41.emf"/></Relationships>
</file>

<file path=ppt/slides/_rels/slide68.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2.xml"/><Relationship Id="rId4" Type="http://schemas.openxmlformats.org/officeDocument/2006/relationships/image" Target="../media/image41.emf"/></Relationships>
</file>

<file path=ppt/slides/_rels/slide69.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2.xml"/><Relationship Id="rId4" Type="http://schemas.openxmlformats.org/officeDocument/2006/relationships/image" Target="../media/image41.emf"/></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41.emf"/><Relationship Id="rId4" Type="http://schemas.openxmlformats.org/officeDocument/2006/relationships/image" Target="../media/image44.emf"/></Relationships>
</file>

<file path=ppt/slides/_rels/slide71.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5.emf"/><Relationship Id="rId1" Type="http://schemas.openxmlformats.org/officeDocument/2006/relationships/slideLayout" Target="../slideLayouts/slideLayout2.xml"/><Relationship Id="rId4" Type="http://schemas.openxmlformats.org/officeDocument/2006/relationships/image" Target="../media/image46.emf"/></Relationships>
</file>

<file path=ppt/slides/_rels/slide72.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5.emf"/><Relationship Id="rId1" Type="http://schemas.openxmlformats.org/officeDocument/2006/relationships/slideLayout" Target="../slideLayouts/slideLayout2.xml"/><Relationship Id="rId4" Type="http://schemas.openxmlformats.org/officeDocument/2006/relationships/image" Target="../media/image46.emf"/></Relationships>
</file>

<file path=ppt/slides/_rels/slide73.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46.emf"/><Relationship Id="rId4" Type="http://schemas.openxmlformats.org/officeDocument/2006/relationships/image" Target="../media/image44.emf"/></Relationships>
</file>

<file path=ppt/slides/_rels/slide74.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46.emf"/><Relationship Id="rId4" Type="http://schemas.openxmlformats.org/officeDocument/2006/relationships/image" Target="../media/image44.emf"/></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Layout" Target="../slideLayouts/slideLayout2.xml"/><Relationship Id="rId4" Type="http://schemas.openxmlformats.org/officeDocument/2006/relationships/image" Target="../media/image54.emf"/></Relationships>
</file>

<file path=ppt/slides/_rels/slide87.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emf"/><Relationship Id="rId1" Type="http://schemas.openxmlformats.org/officeDocument/2006/relationships/slideLayout" Target="../slideLayouts/slideLayout2.xml"/><Relationship Id="rId4" Type="http://schemas.openxmlformats.org/officeDocument/2006/relationships/image" Target="../media/image53.emf"/></Relationships>
</file>

<file path=ppt/slides/_rels/slide88.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04800" y="381000"/>
            <a:ext cx="8534400" cy="742950"/>
          </a:xfrm>
        </p:spPr>
        <p:txBody>
          <a:bodyPr/>
          <a:lstStyle/>
          <a:p>
            <a:r>
              <a:rPr lang="en-US" altLang="zh-TW" dirty="0" smtClean="0"/>
              <a:t>Chap. 5: Logistic Regression</a:t>
            </a:r>
            <a:endParaRPr lang="zh-TW" altLang="en-US" dirty="0"/>
          </a:p>
        </p:txBody>
      </p:sp>
      <p:sp>
        <p:nvSpPr>
          <p:cNvPr id="3" name="內容版面配置區 2"/>
          <p:cNvSpPr>
            <a:spLocks noGrp="1"/>
          </p:cNvSpPr>
          <p:nvPr>
            <p:ph idx="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10F35DC5-7E65-8247-99AB-4E984F8A921E}" type="slidenum">
              <a:rPr lang="en-US" smtClean="0"/>
              <a:pPr/>
              <a:t>1</a:t>
            </a:fld>
            <a:endParaRPr lang="en-US"/>
          </a:p>
        </p:txBody>
      </p:sp>
    </p:spTree>
    <p:extLst>
      <p:ext uri="{BB962C8B-B14F-4D97-AF65-F5344CB8AC3E}">
        <p14:creationId xmlns:p14="http://schemas.microsoft.com/office/powerpoint/2010/main" val="34106679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60FCF-0ABB-F640-B4AF-E6C675A09B55}"/>
              </a:ext>
            </a:extLst>
          </p:cNvPr>
          <p:cNvSpPr>
            <a:spLocks noGrp="1"/>
          </p:cNvSpPr>
          <p:nvPr>
            <p:ph type="title"/>
          </p:nvPr>
        </p:nvSpPr>
        <p:spPr>
          <a:xfrm>
            <a:off x="822960" y="214953"/>
            <a:ext cx="8092440" cy="726329"/>
          </a:xfrm>
        </p:spPr>
        <p:txBody>
          <a:bodyPr>
            <a:normAutofit fontScale="90000"/>
          </a:bodyPr>
          <a:lstStyle/>
          <a:p>
            <a:r>
              <a:rPr lang="en-US" dirty="0"/>
              <a:t>Finding the correct class c from a document d in</a:t>
            </a:r>
            <a:br>
              <a:rPr lang="en-US" dirty="0"/>
            </a:br>
            <a:r>
              <a:rPr lang="en-US" dirty="0"/>
              <a:t>Generative vs Discriminative Classifiers</a:t>
            </a:r>
          </a:p>
        </p:txBody>
      </p:sp>
      <p:sp>
        <p:nvSpPr>
          <p:cNvPr id="3" name="Content Placeholder 2">
            <a:extLst>
              <a:ext uri="{FF2B5EF4-FFF2-40B4-BE49-F238E27FC236}">
                <a16:creationId xmlns:a16="http://schemas.microsoft.com/office/drawing/2014/main" id="{BB7A404B-B903-5248-8AE8-E8E69451C80C}"/>
              </a:ext>
            </a:extLst>
          </p:cNvPr>
          <p:cNvSpPr>
            <a:spLocks noGrp="1"/>
          </p:cNvSpPr>
          <p:nvPr>
            <p:ph idx="1"/>
          </p:nvPr>
        </p:nvSpPr>
        <p:spPr>
          <a:xfrm>
            <a:off x="851792" y="1200150"/>
            <a:ext cx="7543801" cy="3017520"/>
          </a:xfrm>
        </p:spPr>
        <p:txBody>
          <a:bodyPr>
            <a:normAutofit/>
          </a:bodyPr>
          <a:lstStyle/>
          <a:p>
            <a:r>
              <a:rPr lang="en-US" sz="2800" dirty="0"/>
              <a:t>Naive Bayes</a:t>
            </a:r>
          </a:p>
          <a:p>
            <a:endParaRPr lang="en-US" sz="2800" dirty="0"/>
          </a:p>
          <a:p>
            <a:endParaRPr lang="en-US" sz="2800" dirty="0"/>
          </a:p>
          <a:p>
            <a:endParaRPr lang="en-US" sz="1800" dirty="0"/>
          </a:p>
          <a:p>
            <a:r>
              <a:rPr lang="en-US" sz="2800" dirty="0"/>
              <a:t>Logistic Regression</a:t>
            </a:r>
          </a:p>
          <a:p>
            <a:pPr lvl="8"/>
            <a:endParaRPr lang="en-US" sz="2350" dirty="0"/>
          </a:p>
        </p:txBody>
      </p:sp>
      <p:sp>
        <p:nvSpPr>
          <p:cNvPr id="4" name="Slide Number Placeholder 3">
            <a:extLst>
              <a:ext uri="{FF2B5EF4-FFF2-40B4-BE49-F238E27FC236}">
                <a16:creationId xmlns:a16="http://schemas.microsoft.com/office/drawing/2014/main" id="{E2E0901A-ED5E-5242-BDCB-47D00B0013DC}"/>
              </a:ext>
            </a:extLst>
          </p:cNvPr>
          <p:cNvSpPr>
            <a:spLocks noGrp="1"/>
          </p:cNvSpPr>
          <p:nvPr>
            <p:ph type="sldNum" sz="quarter" idx="12"/>
          </p:nvPr>
        </p:nvSpPr>
        <p:spPr/>
        <p:txBody>
          <a:bodyPr/>
          <a:lstStyle/>
          <a:p>
            <a:fld id="{D07771B2-D7F7-364E-B6F3-F7FE93606BCE}" type="slidenum">
              <a:rPr lang="en-US" smtClean="0"/>
              <a:t>10</a:t>
            </a:fld>
            <a:endParaRPr lang="en-US"/>
          </a:p>
        </p:txBody>
      </p:sp>
      <p:pic>
        <p:nvPicPr>
          <p:cNvPr id="5" name="Picture 4">
            <a:extLst>
              <a:ext uri="{FF2B5EF4-FFF2-40B4-BE49-F238E27FC236}">
                <a16:creationId xmlns:a16="http://schemas.microsoft.com/office/drawing/2014/main" id="{39A7D412-FEE0-0F45-B8E1-4912BAD0E421}"/>
              </a:ext>
            </a:extLst>
          </p:cNvPr>
          <p:cNvPicPr>
            <a:picLocks noChangeAspect="1"/>
          </p:cNvPicPr>
          <p:nvPr/>
        </p:nvPicPr>
        <p:blipFill>
          <a:blip r:embed="rId2"/>
          <a:stretch>
            <a:fillRect/>
          </a:stretch>
        </p:blipFill>
        <p:spPr>
          <a:xfrm>
            <a:off x="1874691" y="1733550"/>
            <a:ext cx="4079421" cy="1284857"/>
          </a:xfrm>
          <a:prstGeom prst="rect">
            <a:avLst/>
          </a:prstGeom>
        </p:spPr>
      </p:pic>
      <p:pic>
        <p:nvPicPr>
          <p:cNvPr id="6" name="Picture 5">
            <a:extLst>
              <a:ext uri="{FF2B5EF4-FFF2-40B4-BE49-F238E27FC236}">
                <a16:creationId xmlns:a16="http://schemas.microsoft.com/office/drawing/2014/main" id="{8E5C9343-535A-2841-8EC7-01E995E3EC6F}"/>
              </a:ext>
            </a:extLst>
          </p:cNvPr>
          <p:cNvPicPr>
            <a:picLocks noChangeAspect="1"/>
          </p:cNvPicPr>
          <p:nvPr/>
        </p:nvPicPr>
        <p:blipFill>
          <a:blip r:embed="rId3"/>
          <a:stretch>
            <a:fillRect/>
          </a:stretch>
        </p:blipFill>
        <p:spPr>
          <a:xfrm>
            <a:off x="1844395" y="3811926"/>
            <a:ext cx="1943100" cy="1124952"/>
          </a:xfrm>
          <a:prstGeom prst="rect">
            <a:avLst/>
          </a:prstGeom>
        </p:spPr>
      </p:pic>
      <p:sp>
        <p:nvSpPr>
          <p:cNvPr id="7" name="TextBox 6">
            <a:extLst>
              <a:ext uri="{FF2B5EF4-FFF2-40B4-BE49-F238E27FC236}">
                <a16:creationId xmlns:a16="http://schemas.microsoft.com/office/drawing/2014/main" id="{101245B3-6B6A-544F-9D93-41BBDCA260A0}"/>
              </a:ext>
            </a:extLst>
          </p:cNvPr>
          <p:cNvSpPr txBox="1"/>
          <p:nvPr/>
        </p:nvSpPr>
        <p:spPr>
          <a:xfrm>
            <a:off x="3939902" y="4029730"/>
            <a:ext cx="1082348" cy="523220"/>
          </a:xfrm>
          <a:prstGeom prst="rect">
            <a:avLst/>
          </a:prstGeom>
          <a:noFill/>
        </p:spPr>
        <p:txBody>
          <a:bodyPr wrap="none" rtlCol="0">
            <a:spAutoFit/>
          </a:bodyPr>
          <a:lstStyle/>
          <a:p>
            <a:r>
              <a:rPr lang="en-US" sz="2800" i="1" dirty="0">
                <a:latin typeface="Times New Roman" panose="02020603050405020304" pitchFamily="18" charset="0"/>
                <a:cs typeface="Times New Roman" panose="02020603050405020304" pitchFamily="18" charset="0"/>
              </a:rPr>
              <a:t>P(</a:t>
            </a:r>
            <a:r>
              <a:rPr lang="en-US" sz="2800" i="1" dirty="0" err="1">
                <a:latin typeface="Times New Roman" panose="02020603050405020304" pitchFamily="18" charset="0"/>
                <a:cs typeface="Times New Roman" panose="02020603050405020304" pitchFamily="18" charset="0"/>
              </a:rPr>
              <a:t>c|d</a:t>
            </a:r>
            <a:r>
              <a:rPr lang="en-US" sz="2800" i="1"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9AAF52A1-14C7-D74B-8CCA-BDA0E5853277}"/>
              </a:ext>
            </a:extLst>
          </p:cNvPr>
          <p:cNvSpPr txBox="1"/>
          <p:nvPr/>
        </p:nvSpPr>
        <p:spPr>
          <a:xfrm>
            <a:off x="3886200" y="3664883"/>
            <a:ext cx="1277914" cy="46166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posterior</a:t>
            </a:r>
          </a:p>
        </p:txBody>
      </p:sp>
    </p:spTree>
    <p:extLst>
      <p:ext uri="{BB962C8B-B14F-4D97-AF65-F5344CB8AC3E}">
        <p14:creationId xmlns:p14="http://schemas.microsoft.com/office/powerpoint/2010/main" val="12953422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38A50-E221-5742-A796-26D3A29D40BE}"/>
              </a:ext>
            </a:extLst>
          </p:cNvPr>
          <p:cNvSpPr>
            <a:spLocks noGrp="1"/>
          </p:cNvSpPr>
          <p:nvPr>
            <p:ph type="title"/>
          </p:nvPr>
        </p:nvSpPr>
        <p:spPr>
          <a:xfrm>
            <a:off x="685800" y="285750"/>
            <a:ext cx="8229600" cy="680397"/>
          </a:xfrm>
        </p:spPr>
        <p:txBody>
          <a:bodyPr>
            <a:normAutofit fontScale="90000"/>
          </a:bodyPr>
          <a:lstStyle/>
          <a:p>
            <a:r>
              <a:rPr lang="en-US" dirty="0"/>
              <a:t>Components of a probabilistic machine learning classifier</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02F68FE4-1FD8-3040-9E2F-9C0576A0486C}"/>
                  </a:ext>
                </a:extLst>
              </p:cNvPr>
              <p:cNvSpPr>
                <a:spLocks noGrp="1"/>
              </p:cNvSpPr>
              <p:nvPr>
                <p:ph idx="1"/>
              </p:nvPr>
            </p:nvSpPr>
            <p:spPr>
              <a:xfrm>
                <a:off x="822960" y="1749104"/>
                <a:ext cx="8168640" cy="3565845"/>
              </a:xfrm>
            </p:spPr>
            <p:txBody>
              <a:bodyPr>
                <a:normAutofit/>
              </a:bodyPr>
              <a:lstStyle/>
              <a:p>
                <a:pPr marL="514350" indent="-514350">
                  <a:buFont typeface="+mj-lt"/>
                  <a:buAutoNum type="arabicPeriod"/>
                </a:pPr>
                <a:r>
                  <a:rPr lang="en-US" sz="2400" dirty="0"/>
                  <a:t>A </a:t>
                </a:r>
                <a:r>
                  <a:rPr lang="en-US" sz="2400" b="1" dirty="0"/>
                  <a:t>feature representation </a:t>
                </a:r>
                <a:r>
                  <a:rPr lang="en-US" sz="2400" dirty="0"/>
                  <a:t>of the </a:t>
                </a:r>
                <a:r>
                  <a:rPr lang="en-US" sz="2400" dirty="0" smtClean="0"/>
                  <a:t>input</a:t>
                </a:r>
              </a:p>
              <a:p>
                <a:pPr marL="857250" lvl="1" indent="-514350">
                  <a:buFont typeface="Arial" panose="020B0604020202020204" pitchFamily="34" charset="0"/>
                  <a:buChar char="•"/>
                </a:pPr>
                <a:r>
                  <a:rPr lang="en-US" dirty="0" smtClean="0"/>
                  <a:t>For </a:t>
                </a:r>
                <a:r>
                  <a:rPr lang="en-US" dirty="0"/>
                  <a:t>each input observation </a:t>
                </a:r>
                <a:r>
                  <a:rPr lang="en-US" i="1" dirty="0"/>
                  <a:t>x</a:t>
                </a:r>
                <a:r>
                  <a:rPr lang="en-US" baseline="30000" dirty="0"/>
                  <a:t>(</a:t>
                </a:r>
                <a:r>
                  <a:rPr lang="en-US" i="1" baseline="30000" dirty="0" err="1"/>
                  <a:t>i</a:t>
                </a:r>
                <a:r>
                  <a:rPr lang="en-US" baseline="30000" dirty="0"/>
                  <a:t>)</a:t>
                </a:r>
                <a:r>
                  <a:rPr lang="en-US" dirty="0"/>
                  <a:t>, a vector of features [</a:t>
                </a:r>
                <a:r>
                  <a:rPr lang="en-US" i="1" dirty="0"/>
                  <a:t>x</a:t>
                </a:r>
                <a:r>
                  <a:rPr lang="en-US" baseline="-25000" dirty="0"/>
                  <a:t>1</a:t>
                </a:r>
                <a:r>
                  <a:rPr lang="en-US" dirty="0"/>
                  <a:t>, </a:t>
                </a:r>
                <a:r>
                  <a:rPr lang="en-US" i="1" dirty="0"/>
                  <a:t>x</a:t>
                </a:r>
                <a:r>
                  <a:rPr lang="en-US" baseline="-25000" dirty="0"/>
                  <a:t>2</a:t>
                </a:r>
                <a:r>
                  <a:rPr lang="en-US" dirty="0"/>
                  <a:t>, ... , </a:t>
                </a:r>
                <a:r>
                  <a:rPr lang="en-US" i="1" dirty="0" err="1"/>
                  <a:t>x</a:t>
                </a:r>
                <a:r>
                  <a:rPr lang="en-US" i="1" baseline="-25000" dirty="0" err="1"/>
                  <a:t>n</a:t>
                </a:r>
                <a:r>
                  <a:rPr lang="en-US" dirty="0" smtClean="0"/>
                  <a:t>]</a:t>
                </a:r>
              </a:p>
              <a:p>
                <a:pPr marL="857250" lvl="1" indent="-514350">
                  <a:buFont typeface="Arial" panose="020B0604020202020204" pitchFamily="34" charset="0"/>
                  <a:buChar char="•"/>
                </a:pPr>
                <a:r>
                  <a:rPr lang="en-US" dirty="0" smtClean="0"/>
                  <a:t>Feature </a:t>
                </a:r>
                <a:r>
                  <a:rPr lang="en-US" i="1" dirty="0"/>
                  <a:t>j </a:t>
                </a:r>
                <a:r>
                  <a:rPr lang="en-US" dirty="0"/>
                  <a:t>for input </a:t>
                </a:r>
                <a:r>
                  <a:rPr lang="en-US" i="1" dirty="0"/>
                  <a:t>x</a:t>
                </a:r>
                <a:r>
                  <a:rPr lang="en-US" baseline="30000" dirty="0"/>
                  <a:t>(</a:t>
                </a:r>
                <a:r>
                  <a:rPr lang="en-US" i="1" baseline="30000" dirty="0" err="1"/>
                  <a:t>i</a:t>
                </a:r>
                <a:r>
                  <a:rPr lang="en-US" baseline="30000" dirty="0"/>
                  <a:t>) </a:t>
                </a:r>
                <a:r>
                  <a:rPr lang="en-US" dirty="0"/>
                  <a:t>is </a:t>
                </a:r>
                <a:r>
                  <a:rPr lang="en-US" dirty="0" err="1"/>
                  <a:t>x</a:t>
                </a:r>
                <a:r>
                  <a:rPr lang="en-US" baseline="-25000" dirty="0" err="1"/>
                  <a:t>j</a:t>
                </a:r>
                <a:r>
                  <a:rPr lang="en-US" dirty="0"/>
                  <a:t>, more completely  </a:t>
                </a:r>
                <a:r>
                  <a:rPr lang="en-US" i="1" dirty="0" err="1"/>
                  <a:t>x</a:t>
                </a:r>
                <a:r>
                  <a:rPr lang="en-US" i="1" baseline="-25000" dirty="0" err="1"/>
                  <a:t>j</a:t>
                </a:r>
                <a:r>
                  <a:rPr lang="en-US" baseline="30000" dirty="0"/>
                  <a:t>(</a:t>
                </a:r>
                <a:r>
                  <a:rPr lang="en-US" i="1" baseline="30000" dirty="0" err="1"/>
                  <a:t>i</a:t>
                </a:r>
                <a:r>
                  <a:rPr lang="en-US" baseline="30000" dirty="0"/>
                  <a:t>)</a:t>
                </a:r>
                <a:r>
                  <a:rPr lang="en-US" dirty="0"/>
                  <a:t>, or sometimes </a:t>
                </a:r>
                <a:r>
                  <a:rPr lang="en-US" i="1" dirty="0"/>
                  <a:t>f</a:t>
                </a:r>
                <a:r>
                  <a:rPr lang="en-US" i="1" baseline="-25000" dirty="0"/>
                  <a:t>j</a:t>
                </a:r>
                <a:r>
                  <a:rPr lang="en-US" dirty="0"/>
                  <a:t>(</a:t>
                </a:r>
                <a:r>
                  <a:rPr lang="en-US" i="1" dirty="0"/>
                  <a:t>x</a:t>
                </a:r>
                <a:r>
                  <a:rPr lang="en-US" dirty="0" smtClean="0"/>
                  <a:t>)</a:t>
                </a:r>
                <a:endParaRPr lang="en-US" dirty="0"/>
              </a:p>
              <a:p>
                <a:pPr marL="514350" indent="-514350">
                  <a:buFont typeface="+mj-lt"/>
                  <a:buAutoNum type="arabicPeriod"/>
                </a:pPr>
                <a:r>
                  <a:rPr lang="en-US" sz="2400" dirty="0"/>
                  <a:t>A </a:t>
                </a:r>
                <a:r>
                  <a:rPr lang="en-US" sz="2400" b="1" dirty="0"/>
                  <a:t>classification function </a:t>
                </a:r>
                <a:r>
                  <a:rPr lang="en-US" sz="2400" dirty="0"/>
                  <a:t>that computes </a:t>
                </a:r>
                <a14:m>
                  <m:oMath xmlns:m="http://schemas.openxmlformats.org/officeDocument/2006/math">
                    <m:acc>
                      <m:accPr>
                        <m:chr m:val="̂"/>
                        <m:ctrlPr>
                          <a:rPr lang="en-US" sz="2400" i="1" smtClean="0">
                            <a:solidFill>
                              <a:schemeClr val="tx1"/>
                            </a:solidFill>
                            <a:latin typeface="Cambria Math" panose="02040503050406030204" pitchFamily="18" charset="0"/>
                          </a:rPr>
                        </m:ctrlPr>
                      </m:accPr>
                      <m:e>
                        <m:r>
                          <a:rPr lang="en-US" sz="2400" i="1">
                            <a:solidFill>
                              <a:schemeClr val="tx1"/>
                            </a:solidFill>
                            <a:latin typeface="Cambria Math" panose="02040503050406030204" pitchFamily="18" charset="0"/>
                          </a:rPr>
                          <m:t>𝑦</m:t>
                        </m:r>
                      </m:e>
                    </m:acc>
                  </m:oMath>
                </a14:m>
                <a:r>
                  <a:rPr lang="en-US" sz="2400" dirty="0"/>
                  <a:t>, the estimated class, via </a:t>
                </a:r>
                <a:r>
                  <a:rPr lang="en-US" sz="2400" i="1" dirty="0"/>
                  <a:t>p</a:t>
                </a:r>
                <a:r>
                  <a:rPr lang="en-US" sz="2400" dirty="0"/>
                  <a:t>(</a:t>
                </a:r>
                <a:r>
                  <a:rPr lang="en-US" sz="2400" i="1" dirty="0" err="1"/>
                  <a:t>y</a:t>
                </a:r>
                <a:r>
                  <a:rPr lang="en-US" sz="2400" dirty="0" err="1"/>
                  <a:t>|</a:t>
                </a:r>
                <a:r>
                  <a:rPr lang="en-US" sz="2400" i="1" dirty="0" err="1"/>
                  <a:t>x</a:t>
                </a:r>
                <a:r>
                  <a:rPr lang="en-US" sz="2400" dirty="0"/>
                  <a:t>), like the </a:t>
                </a:r>
                <a:r>
                  <a:rPr lang="en-US" sz="2400" b="1" dirty="0"/>
                  <a:t>sigmoid</a:t>
                </a:r>
                <a:r>
                  <a:rPr lang="en-US" sz="2400" dirty="0"/>
                  <a:t> or </a:t>
                </a:r>
                <a:r>
                  <a:rPr lang="en-US" sz="2400" b="1" dirty="0" err="1"/>
                  <a:t>softmax</a:t>
                </a:r>
                <a:r>
                  <a:rPr lang="en-US" sz="2400" dirty="0"/>
                  <a:t> </a:t>
                </a:r>
                <a:r>
                  <a:rPr lang="en-US" sz="2400" dirty="0" smtClean="0"/>
                  <a:t>functions</a:t>
                </a:r>
                <a:endParaRPr lang="en-US" sz="2400" dirty="0"/>
              </a:p>
              <a:p>
                <a:pPr marL="514350" indent="-514350">
                  <a:buFont typeface="+mj-lt"/>
                  <a:buAutoNum type="arabicPeriod"/>
                </a:pPr>
                <a:r>
                  <a:rPr lang="en-US" sz="2400" dirty="0"/>
                  <a:t>An objective function for learning, like </a:t>
                </a:r>
                <a:r>
                  <a:rPr lang="en-US" sz="2400" b="1" dirty="0"/>
                  <a:t>cross-entropy </a:t>
                </a:r>
                <a:r>
                  <a:rPr lang="en-US" sz="2400" b="1" dirty="0" smtClean="0"/>
                  <a:t>loss</a:t>
                </a:r>
                <a:r>
                  <a:rPr lang="en-US" sz="2400" dirty="0" smtClean="0"/>
                  <a:t> </a:t>
                </a:r>
                <a:endParaRPr lang="en-US" sz="2400" dirty="0"/>
              </a:p>
              <a:p>
                <a:pPr marL="514350" indent="-514350">
                  <a:buFont typeface="+mj-lt"/>
                  <a:buAutoNum type="arabicPeriod"/>
                </a:pPr>
                <a:r>
                  <a:rPr lang="en-US" sz="2400" dirty="0"/>
                  <a:t>An algorithm for optimizing the objective function: </a:t>
                </a:r>
                <a:r>
                  <a:rPr lang="en-US" sz="2400" b="1" dirty="0"/>
                  <a:t>stochastic gradient </a:t>
                </a:r>
                <a:r>
                  <a:rPr lang="en-US" sz="2400" b="1" dirty="0" smtClean="0"/>
                  <a:t>descent</a:t>
                </a:r>
                <a:r>
                  <a:rPr lang="en-US" sz="2400" dirty="0" smtClean="0"/>
                  <a:t> </a:t>
                </a:r>
                <a:endParaRPr lang="en-US" sz="2400" dirty="0"/>
              </a:p>
            </p:txBody>
          </p:sp>
        </mc:Choice>
        <mc:Fallback>
          <p:sp>
            <p:nvSpPr>
              <p:cNvPr id="3" name="Content Placeholder 2">
                <a:extLst>
                  <a:ext uri="{FF2B5EF4-FFF2-40B4-BE49-F238E27FC236}">
                    <a16:creationId xmlns:a16="http://schemas.microsoft.com/office/drawing/2014/main" id="{02F68FE4-1FD8-3040-9E2F-9C0576A0486C}"/>
                  </a:ext>
                </a:extLst>
              </p:cNvPr>
              <p:cNvSpPr>
                <a:spLocks noGrp="1" noRot="1" noChangeAspect="1" noMove="1" noResize="1" noEditPoints="1" noAdjustHandles="1" noChangeArrowheads="1" noChangeShapeType="1" noTextEdit="1"/>
              </p:cNvSpPr>
              <p:nvPr>
                <p:ph idx="1"/>
              </p:nvPr>
            </p:nvSpPr>
            <p:spPr>
              <a:xfrm>
                <a:off x="822960" y="1749104"/>
                <a:ext cx="8168640" cy="3565845"/>
              </a:xfrm>
              <a:blipFill>
                <a:blip r:embed="rId2"/>
                <a:stretch>
                  <a:fillRect l="-1194" t="-1538"/>
                </a:stretch>
              </a:blipFill>
            </p:spPr>
            <p:txBody>
              <a:bodyPr/>
              <a:lstStyle/>
              <a:p>
                <a:r>
                  <a:rPr lang="zh-TW" altLang="en-US">
                    <a:noFill/>
                  </a:rPr>
                  <a:t> </a:t>
                </a:r>
              </a:p>
            </p:txBody>
          </p:sp>
        </mc:Fallback>
      </mc:AlternateContent>
      <p:sp>
        <p:nvSpPr>
          <p:cNvPr id="4" name="TextBox 3">
            <a:extLst>
              <a:ext uri="{FF2B5EF4-FFF2-40B4-BE49-F238E27FC236}">
                <a16:creationId xmlns:a16="http://schemas.microsoft.com/office/drawing/2014/main" id="{C6B7113D-7068-3D43-BBC6-5BE0B659F8C7}"/>
              </a:ext>
            </a:extLst>
          </p:cNvPr>
          <p:cNvSpPr txBox="1"/>
          <p:nvPr/>
        </p:nvSpPr>
        <p:spPr>
          <a:xfrm>
            <a:off x="685800" y="1047750"/>
            <a:ext cx="7162800" cy="461665"/>
          </a:xfrm>
          <a:prstGeom prst="rect">
            <a:avLst/>
          </a:prstGeom>
          <a:noFill/>
        </p:spPr>
        <p:txBody>
          <a:bodyPr wrap="square" rtlCol="0">
            <a:spAutoFit/>
          </a:bodyPr>
          <a:lstStyle/>
          <a:p>
            <a:r>
              <a:rPr lang="en-US" dirty="0"/>
              <a:t>Given </a:t>
            </a:r>
            <a:r>
              <a:rPr lang="en-US" i="1" dirty="0"/>
              <a:t>m </a:t>
            </a:r>
            <a:r>
              <a:rPr lang="en-US" dirty="0"/>
              <a:t>input/output pairs </a:t>
            </a:r>
            <a:r>
              <a:rPr lang="en-US" i="1" dirty="0"/>
              <a:t>(x</a:t>
            </a:r>
            <a:r>
              <a:rPr lang="en-US" i="1" baseline="30000" dirty="0"/>
              <a:t>(</a:t>
            </a:r>
            <a:r>
              <a:rPr lang="en-US" i="1" baseline="30000" dirty="0" err="1"/>
              <a:t>i</a:t>
            </a:r>
            <a:r>
              <a:rPr lang="en-US" i="1" baseline="30000" dirty="0"/>
              <a:t>),</a:t>
            </a:r>
            <a:r>
              <a:rPr lang="en-US" i="1" dirty="0"/>
              <a:t>y</a:t>
            </a:r>
            <a:r>
              <a:rPr lang="en-US" i="1" baseline="30000" dirty="0"/>
              <a:t>(</a:t>
            </a:r>
            <a:r>
              <a:rPr lang="en-US" i="1" baseline="30000" dirty="0" err="1"/>
              <a:t>i</a:t>
            </a:r>
            <a:r>
              <a:rPr lang="en-US" i="1" baseline="30000" dirty="0"/>
              <a:t>)</a:t>
            </a:r>
            <a:r>
              <a:rPr lang="en-US" i="1" dirty="0"/>
              <a:t>):</a:t>
            </a:r>
          </a:p>
        </p:txBody>
      </p:sp>
    </p:spTree>
    <p:extLst>
      <p:ext uri="{BB962C8B-B14F-4D97-AF65-F5344CB8AC3E}">
        <p14:creationId xmlns:p14="http://schemas.microsoft.com/office/powerpoint/2010/main" val="5625840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BD5C3-8148-8D4D-8A9B-9C4C88C3340A}"/>
              </a:ext>
            </a:extLst>
          </p:cNvPr>
          <p:cNvSpPr>
            <a:spLocks noGrp="1"/>
          </p:cNvSpPr>
          <p:nvPr>
            <p:ph type="title"/>
          </p:nvPr>
        </p:nvSpPr>
        <p:spPr/>
        <p:txBody>
          <a:bodyPr/>
          <a:lstStyle/>
          <a:p>
            <a:r>
              <a:rPr lang="en-US" dirty="0"/>
              <a:t>The two phases of logistic regression </a:t>
            </a:r>
          </a:p>
        </p:txBody>
      </p:sp>
      <p:sp>
        <p:nvSpPr>
          <p:cNvPr id="3" name="Content Placeholder 2">
            <a:extLst>
              <a:ext uri="{FF2B5EF4-FFF2-40B4-BE49-F238E27FC236}">
                <a16:creationId xmlns:a16="http://schemas.microsoft.com/office/drawing/2014/main" id="{197902B6-DAC2-7141-B4B3-A60F6A5D9BAA}"/>
              </a:ext>
            </a:extLst>
          </p:cNvPr>
          <p:cNvSpPr>
            <a:spLocks noGrp="1"/>
          </p:cNvSpPr>
          <p:nvPr>
            <p:ph idx="1"/>
          </p:nvPr>
        </p:nvSpPr>
        <p:spPr>
          <a:xfrm>
            <a:off x="822960" y="1581150"/>
            <a:ext cx="7543801" cy="3048000"/>
          </a:xfrm>
        </p:spPr>
        <p:txBody>
          <a:bodyPr/>
          <a:lstStyle/>
          <a:p>
            <a:r>
              <a:rPr lang="en-US" b="1" dirty="0"/>
              <a:t>Training</a:t>
            </a:r>
            <a:r>
              <a:rPr lang="en-US" dirty="0"/>
              <a:t>: we learn weights </a:t>
            </a:r>
            <a:r>
              <a:rPr lang="en-US" i="1" dirty="0"/>
              <a:t>w </a:t>
            </a:r>
            <a:r>
              <a:rPr lang="en-US" dirty="0"/>
              <a:t>and </a:t>
            </a:r>
            <a:r>
              <a:rPr lang="en-US" i="1" dirty="0"/>
              <a:t>b</a:t>
            </a:r>
            <a:r>
              <a:rPr lang="en-US" dirty="0"/>
              <a:t> using </a:t>
            </a:r>
            <a:r>
              <a:rPr lang="en-US" b="1" dirty="0"/>
              <a:t>stochastic gradient descent</a:t>
            </a:r>
            <a:r>
              <a:rPr lang="en-US" dirty="0"/>
              <a:t> and </a:t>
            </a:r>
            <a:r>
              <a:rPr lang="en-US" b="1" dirty="0"/>
              <a:t>cross-entropy </a:t>
            </a:r>
            <a:r>
              <a:rPr lang="en-US" b="1" dirty="0" smtClean="0"/>
              <a:t>loss</a:t>
            </a:r>
            <a:r>
              <a:rPr lang="en-US" dirty="0" smtClean="0"/>
              <a:t> </a:t>
            </a:r>
            <a:endParaRPr lang="en-US" dirty="0"/>
          </a:p>
          <a:p>
            <a:endParaRPr lang="en-US" dirty="0"/>
          </a:p>
          <a:p>
            <a:r>
              <a:rPr lang="en-US" b="1" dirty="0"/>
              <a:t>Test</a:t>
            </a:r>
            <a:r>
              <a:rPr lang="en-US" dirty="0"/>
              <a:t>: Given a test example </a:t>
            </a:r>
            <a:r>
              <a:rPr lang="en-US" i="1" dirty="0"/>
              <a:t>x </a:t>
            </a:r>
            <a:r>
              <a:rPr lang="en-US" dirty="0"/>
              <a:t>we compute </a:t>
            </a:r>
            <a:r>
              <a:rPr lang="en-US" i="1" dirty="0"/>
              <a:t>p</a:t>
            </a:r>
            <a:r>
              <a:rPr lang="en-US" dirty="0"/>
              <a:t>(</a:t>
            </a:r>
            <a:r>
              <a:rPr lang="en-US" i="1" dirty="0" err="1"/>
              <a:t>y</a:t>
            </a:r>
            <a:r>
              <a:rPr lang="en-US" dirty="0" err="1"/>
              <a:t>|</a:t>
            </a:r>
            <a:r>
              <a:rPr lang="en-US" i="1" dirty="0" err="1"/>
              <a:t>x</a:t>
            </a:r>
            <a:r>
              <a:rPr lang="en-US" dirty="0"/>
              <a:t>) using learned weights </a:t>
            </a:r>
            <a:r>
              <a:rPr lang="en-US" i="1" dirty="0"/>
              <a:t>w</a:t>
            </a:r>
            <a:r>
              <a:rPr lang="en-US" dirty="0"/>
              <a:t> and </a:t>
            </a:r>
            <a:r>
              <a:rPr lang="en-US" i="1" dirty="0"/>
              <a:t>b</a:t>
            </a:r>
            <a:r>
              <a:rPr lang="en-US" dirty="0"/>
              <a:t>, and return whichever label (</a:t>
            </a:r>
            <a:r>
              <a:rPr lang="en-US" i="1" dirty="0"/>
              <a:t>y </a:t>
            </a:r>
            <a:r>
              <a:rPr lang="en-US" dirty="0"/>
              <a:t>= 1 or </a:t>
            </a:r>
            <a:r>
              <a:rPr lang="en-US" i="1" dirty="0"/>
              <a:t>y </a:t>
            </a:r>
            <a:r>
              <a:rPr lang="en-US" dirty="0"/>
              <a:t>= 0) is higher probability</a:t>
            </a:r>
          </a:p>
          <a:p>
            <a:endParaRPr lang="en-US" dirty="0"/>
          </a:p>
        </p:txBody>
      </p:sp>
    </p:spTree>
    <p:extLst>
      <p:ext uri="{BB962C8B-B14F-4D97-AF65-F5344CB8AC3E}">
        <p14:creationId xmlns:p14="http://schemas.microsoft.com/office/powerpoint/2010/main" val="36095074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p:cNvSpPr>
            <a:spLocks noGrp="1" noChangeArrowheads="1"/>
          </p:cNvSpPr>
          <p:nvPr>
            <p:ph type="title"/>
          </p:nvPr>
        </p:nvSpPr>
        <p:spPr/>
        <p:txBody>
          <a:bodyPr>
            <a:normAutofit/>
          </a:bodyPr>
          <a:lstStyle/>
          <a:p>
            <a:r>
              <a:rPr lang="en-US" sz="4000" dirty="0"/>
              <a:t>Logistic Regression</a:t>
            </a:r>
            <a:endParaRPr lang="en-US" sz="4000" dirty="0">
              <a:latin typeface="Lucida Sans" charset="0"/>
              <a:ea typeface="ＭＳ Ｐゴシック" charset="0"/>
              <a:cs typeface="ＭＳ Ｐゴシック" charset="0"/>
            </a:endParaRPr>
          </a:p>
        </p:txBody>
      </p:sp>
      <p:sp>
        <p:nvSpPr>
          <p:cNvPr id="16387" name="Rectangle 6"/>
          <p:cNvSpPr>
            <a:spLocks noGrp="1" noChangeArrowheads="1"/>
          </p:cNvSpPr>
          <p:nvPr>
            <p:ph idx="1"/>
          </p:nvPr>
        </p:nvSpPr>
        <p:spPr/>
        <p:txBody>
          <a:bodyPr/>
          <a:lstStyle/>
          <a:p>
            <a:r>
              <a:rPr lang="en-US" sz="3200" dirty="0">
                <a:solidFill>
                  <a:schemeClr val="tx2"/>
                </a:solidFill>
              </a:rPr>
              <a:t>Classification in Logistic Regression</a:t>
            </a:r>
          </a:p>
        </p:txBody>
      </p:sp>
    </p:spTree>
    <p:extLst>
      <p:ext uri="{BB962C8B-B14F-4D97-AF65-F5344CB8AC3E}">
        <p14:creationId xmlns:p14="http://schemas.microsoft.com/office/powerpoint/2010/main" val="272371006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164F6-9779-824B-8B4C-EAC47F7D9801}"/>
              </a:ext>
            </a:extLst>
          </p:cNvPr>
          <p:cNvSpPr>
            <a:spLocks noGrp="1"/>
          </p:cNvSpPr>
          <p:nvPr>
            <p:ph type="title"/>
          </p:nvPr>
        </p:nvSpPr>
        <p:spPr/>
        <p:txBody>
          <a:bodyPr/>
          <a:lstStyle/>
          <a:p>
            <a:r>
              <a:rPr lang="en-US" dirty="0"/>
              <a:t>Classification Reminder</a:t>
            </a:r>
          </a:p>
        </p:txBody>
      </p:sp>
      <p:sp>
        <p:nvSpPr>
          <p:cNvPr id="3" name="Content Placeholder 2">
            <a:extLst>
              <a:ext uri="{FF2B5EF4-FFF2-40B4-BE49-F238E27FC236}">
                <a16:creationId xmlns:a16="http://schemas.microsoft.com/office/drawing/2014/main" id="{F897925C-601B-9E43-BF2D-A58C64DD4D7A}"/>
              </a:ext>
            </a:extLst>
          </p:cNvPr>
          <p:cNvSpPr>
            <a:spLocks noGrp="1"/>
          </p:cNvSpPr>
          <p:nvPr>
            <p:ph idx="1"/>
          </p:nvPr>
        </p:nvSpPr>
        <p:spPr>
          <a:xfrm>
            <a:off x="304800" y="1352550"/>
            <a:ext cx="4648200" cy="3333750"/>
          </a:xfrm>
        </p:spPr>
        <p:txBody>
          <a:bodyPr/>
          <a:lstStyle/>
          <a:p>
            <a:r>
              <a:rPr lang="en-US" sz="3200" dirty="0"/>
              <a:t>Positive/negative sentiment  </a:t>
            </a:r>
          </a:p>
          <a:p>
            <a:r>
              <a:rPr lang="en-US" sz="3200" dirty="0"/>
              <a:t>Spam/not spam</a:t>
            </a:r>
          </a:p>
          <a:p>
            <a:r>
              <a:rPr lang="en-US" sz="3200" dirty="0"/>
              <a:t>Authorship attribution  (Hamilton or Madison?)</a:t>
            </a:r>
          </a:p>
          <a:p>
            <a:pPr marL="0" indent="0">
              <a:buNone/>
            </a:pPr>
            <a:endParaRPr lang="en-US" dirty="0"/>
          </a:p>
        </p:txBody>
      </p:sp>
      <p:pic>
        <p:nvPicPr>
          <p:cNvPr id="5" name="Picture 4" descr="220px-Alexander_Hamilton_portrait_by_John_Trumbull_1806.jpg">
            <a:extLst>
              <a:ext uri="{FF2B5EF4-FFF2-40B4-BE49-F238E27FC236}">
                <a16:creationId xmlns:a16="http://schemas.microsoft.com/office/drawing/2014/main" id="{B4D0B091-F829-AC4A-B668-FFD1FB646A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0200" y="1047750"/>
            <a:ext cx="2310630" cy="2741246"/>
          </a:xfrm>
          <a:prstGeom prst="rect">
            <a:avLst/>
          </a:prstGeom>
        </p:spPr>
      </p:pic>
      <p:sp>
        <p:nvSpPr>
          <p:cNvPr id="7" name="TextBox 6">
            <a:extLst>
              <a:ext uri="{FF2B5EF4-FFF2-40B4-BE49-F238E27FC236}">
                <a16:creationId xmlns:a16="http://schemas.microsoft.com/office/drawing/2014/main" id="{2F450845-A90E-E34C-A8EE-F5B89D8BDA38}"/>
              </a:ext>
            </a:extLst>
          </p:cNvPr>
          <p:cNvSpPr txBox="1"/>
          <p:nvPr/>
        </p:nvSpPr>
        <p:spPr>
          <a:xfrm>
            <a:off x="5364538" y="3788996"/>
            <a:ext cx="2660857" cy="461665"/>
          </a:xfrm>
          <a:prstGeom prst="rect">
            <a:avLst/>
          </a:prstGeom>
          <a:noFill/>
        </p:spPr>
        <p:txBody>
          <a:bodyPr wrap="none" rtlCol="0">
            <a:spAutoFit/>
          </a:bodyPr>
          <a:lstStyle/>
          <a:p>
            <a:r>
              <a:rPr lang="en-US" dirty="0">
                <a:latin typeface="+mn-lt"/>
              </a:rPr>
              <a:t>Alexander Hamilton</a:t>
            </a:r>
          </a:p>
        </p:txBody>
      </p:sp>
    </p:spTree>
    <p:extLst>
      <p:ext uri="{BB962C8B-B14F-4D97-AF65-F5344CB8AC3E}">
        <p14:creationId xmlns:p14="http://schemas.microsoft.com/office/powerpoint/2010/main" val="27806870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dirty="0"/>
              <a:t>Text Classification: definition</a:t>
            </a:r>
          </a:p>
        </p:txBody>
      </p:sp>
      <mc:AlternateContent xmlns:mc="http://schemas.openxmlformats.org/markup-compatibility/2006" xmlns:a14="http://schemas.microsoft.com/office/drawing/2010/main">
        <mc:Choice Requires="a14">
          <p:sp>
            <p:nvSpPr>
              <p:cNvPr id="24579" name="Rectangle 3"/>
              <p:cNvSpPr>
                <a:spLocks noGrp="1" noChangeArrowheads="1"/>
              </p:cNvSpPr>
              <p:nvPr>
                <p:ph idx="1"/>
              </p:nvPr>
            </p:nvSpPr>
            <p:spPr/>
            <p:txBody>
              <a:bodyPr/>
              <a:lstStyle/>
              <a:p>
                <a:r>
                  <a:rPr lang="en-US" sz="3200" i="1" dirty="0">
                    <a:latin typeface="Calibri" charset="0"/>
                  </a:rPr>
                  <a:t>Input</a:t>
                </a:r>
                <a:r>
                  <a:rPr lang="en-US" sz="3200" dirty="0">
                    <a:latin typeface="Calibri" charset="0"/>
                  </a:rPr>
                  <a:t>:</a:t>
                </a:r>
              </a:p>
              <a:p>
                <a:pPr lvl="1"/>
                <a:r>
                  <a:rPr lang="en-US" sz="2800" dirty="0">
                    <a:latin typeface="Calibri" charset="0"/>
                  </a:rPr>
                  <a:t> a document </a:t>
                </a:r>
                <a:r>
                  <a:rPr lang="en-US" sz="2800" i="1" dirty="0">
                    <a:solidFill>
                      <a:srgbClr val="FF0000"/>
                    </a:solidFill>
                    <a:latin typeface="Calibri" charset="0"/>
                  </a:rPr>
                  <a:t>x</a:t>
                </a:r>
              </a:p>
              <a:p>
                <a:pPr lvl="1"/>
                <a:r>
                  <a:rPr lang="en-US" sz="2800" i="1" dirty="0">
                    <a:latin typeface="Calibri" charset="0"/>
                  </a:rPr>
                  <a:t> </a:t>
                </a:r>
                <a:r>
                  <a:rPr lang="en-US" sz="2800" dirty="0">
                    <a:latin typeface="Calibri" charset="0"/>
                    <a:ea typeface="ＭＳ Ｐゴシック" charset="0"/>
                  </a:rPr>
                  <a:t>a fixed set of classes  </a:t>
                </a:r>
                <a:r>
                  <a:rPr lang="en-US" sz="2800" i="1" dirty="0">
                    <a:solidFill>
                      <a:srgbClr val="FF0000"/>
                    </a:solidFill>
                    <a:latin typeface="Calibri" charset="0"/>
                    <a:ea typeface="ＭＳ Ｐゴシック" charset="0"/>
                  </a:rPr>
                  <a:t>C </a:t>
                </a:r>
                <a:r>
                  <a:rPr lang="en-US" sz="2800" dirty="0">
                    <a:solidFill>
                      <a:srgbClr val="FF0000"/>
                    </a:solidFill>
                    <a:latin typeface="Calibri" charset="0"/>
                    <a:ea typeface="ＭＳ Ｐゴシック" charset="0"/>
                  </a:rPr>
                  <a:t>=</a:t>
                </a:r>
                <a:r>
                  <a:rPr lang="en-US" sz="2800" i="1" dirty="0">
                    <a:solidFill>
                      <a:srgbClr val="FF0000"/>
                    </a:solidFill>
                    <a:latin typeface="Calibri" charset="0"/>
                    <a:ea typeface="ＭＳ Ｐゴシック" charset="0"/>
                  </a:rPr>
                  <a:t> </a:t>
                </a:r>
                <a:r>
                  <a:rPr lang="en-US" sz="2800" dirty="0">
                    <a:solidFill>
                      <a:srgbClr val="FF0000"/>
                    </a:solidFill>
                    <a:latin typeface="Calibri" charset="0"/>
                    <a:ea typeface="ＭＳ Ｐゴシック" charset="0"/>
                    <a:sym typeface="Symbol" charset="0"/>
                  </a:rPr>
                  <a:t>{</a:t>
                </a:r>
                <a:r>
                  <a:rPr lang="en-US" sz="2800" i="1" dirty="0">
                    <a:solidFill>
                      <a:srgbClr val="FF0000"/>
                    </a:solidFill>
                    <a:latin typeface="Calibri" charset="0"/>
                    <a:ea typeface="ＭＳ Ｐゴシック" charset="0"/>
                    <a:sym typeface="Symbol" charset="0"/>
                  </a:rPr>
                  <a:t>c</a:t>
                </a:r>
                <a:r>
                  <a:rPr lang="en-US" sz="2800" baseline="-25000" dirty="0">
                    <a:solidFill>
                      <a:srgbClr val="FF0000"/>
                    </a:solidFill>
                    <a:latin typeface="Calibri" charset="0"/>
                    <a:ea typeface="ＭＳ Ｐゴシック" charset="0"/>
                    <a:sym typeface="Symbol" charset="0"/>
                  </a:rPr>
                  <a:t>1</a:t>
                </a:r>
                <a:r>
                  <a:rPr lang="en-US" sz="2800" dirty="0">
                    <a:solidFill>
                      <a:srgbClr val="FF0000"/>
                    </a:solidFill>
                    <a:latin typeface="Calibri" charset="0"/>
                    <a:ea typeface="ＭＳ Ｐゴシック" charset="0"/>
                    <a:sym typeface="Symbol" charset="0"/>
                  </a:rPr>
                  <a:t>, </a:t>
                </a:r>
                <a:r>
                  <a:rPr lang="en-US" sz="2800" i="1" dirty="0">
                    <a:solidFill>
                      <a:srgbClr val="FF0000"/>
                    </a:solidFill>
                    <a:latin typeface="Calibri" charset="0"/>
                    <a:ea typeface="ＭＳ Ｐゴシック" charset="0"/>
                    <a:sym typeface="Symbol" charset="0"/>
                  </a:rPr>
                  <a:t>c</a:t>
                </a:r>
                <a:r>
                  <a:rPr lang="en-US" sz="2800" baseline="-25000" dirty="0">
                    <a:solidFill>
                      <a:srgbClr val="FF0000"/>
                    </a:solidFill>
                    <a:latin typeface="Calibri" charset="0"/>
                    <a:ea typeface="ＭＳ Ｐゴシック" charset="0"/>
                    <a:sym typeface="Symbol" charset="0"/>
                  </a:rPr>
                  <a:t>2</a:t>
                </a:r>
                <a:r>
                  <a:rPr lang="en-US" sz="2800" dirty="0">
                    <a:solidFill>
                      <a:srgbClr val="FF0000"/>
                    </a:solidFill>
                    <a:latin typeface="Calibri" charset="0"/>
                    <a:ea typeface="ＭＳ Ｐゴシック" charset="0"/>
                    <a:sym typeface="Symbol" charset="0"/>
                  </a:rPr>
                  <a:t>,…, </a:t>
                </a:r>
                <a:r>
                  <a:rPr lang="en-US" sz="2800" i="1" dirty="0" err="1">
                    <a:solidFill>
                      <a:srgbClr val="FF0000"/>
                    </a:solidFill>
                    <a:latin typeface="Calibri" charset="0"/>
                    <a:ea typeface="ＭＳ Ｐゴシック" charset="0"/>
                    <a:sym typeface="Symbol" charset="0"/>
                  </a:rPr>
                  <a:t>c</a:t>
                </a:r>
                <a:r>
                  <a:rPr lang="en-US" sz="2800" i="1" baseline="-25000" dirty="0" err="1">
                    <a:solidFill>
                      <a:srgbClr val="FF0000"/>
                    </a:solidFill>
                    <a:latin typeface="Calibri" charset="0"/>
                    <a:ea typeface="ＭＳ Ｐゴシック" charset="0"/>
                    <a:sym typeface="Symbol" charset="0"/>
                  </a:rPr>
                  <a:t>J</a:t>
                </a:r>
                <a:r>
                  <a:rPr lang="en-US" sz="2800" dirty="0">
                    <a:solidFill>
                      <a:srgbClr val="FF0000"/>
                    </a:solidFill>
                    <a:latin typeface="Calibri" charset="0"/>
                    <a:ea typeface="ＭＳ Ｐゴシック" charset="0"/>
                    <a:sym typeface="Symbol" charset="0"/>
                  </a:rPr>
                  <a:t>}</a:t>
                </a:r>
              </a:p>
              <a:p>
                <a:pPr lvl="1"/>
                <a:endParaRPr lang="en-US" sz="2800" i="1" dirty="0">
                  <a:latin typeface="Calibri" charset="0"/>
                </a:endParaRPr>
              </a:p>
              <a:p>
                <a:r>
                  <a:rPr lang="en-US" sz="3200" i="1" dirty="0">
                    <a:latin typeface="Calibri" charset="0"/>
                  </a:rPr>
                  <a:t>Output</a:t>
                </a:r>
                <a:r>
                  <a:rPr lang="en-US" sz="3200" dirty="0">
                    <a:latin typeface="Calibri" charset="0"/>
                  </a:rPr>
                  <a:t>: a predicted class </a:t>
                </a:r>
                <a14:m>
                  <m:oMath xmlns:m="http://schemas.openxmlformats.org/officeDocument/2006/math">
                    <m:acc>
                      <m:accPr>
                        <m:chr m:val="̂"/>
                        <m:ctrlPr>
                          <a:rPr lang="en-US" sz="3200" i="1" smtClean="0">
                            <a:solidFill>
                              <a:srgbClr val="FF0000"/>
                            </a:solidFill>
                            <a:latin typeface="Cambria Math" panose="02040503050406030204" pitchFamily="18" charset="0"/>
                          </a:rPr>
                        </m:ctrlPr>
                      </m:accPr>
                      <m:e>
                        <m:r>
                          <a:rPr lang="en-US" sz="3200" i="1">
                            <a:solidFill>
                              <a:srgbClr val="FF0000"/>
                            </a:solidFill>
                            <a:latin typeface="Cambria Math" panose="02040503050406030204" pitchFamily="18" charset="0"/>
                          </a:rPr>
                          <m:t>𝑦</m:t>
                        </m:r>
                      </m:e>
                    </m:acc>
                  </m:oMath>
                </a14:m>
                <a:r>
                  <a:rPr lang="en-US" sz="3200" dirty="0">
                    <a:solidFill>
                      <a:srgbClr val="FF0000"/>
                    </a:solidFill>
                    <a:latin typeface="Calibri" charset="0"/>
                  </a:rPr>
                  <a:t> </a:t>
                </a:r>
                <a:r>
                  <a:rPr lang="en-US" sz="3200" dirty="0">
                    <a:solidFill>
                      <a:srgbClr val="FF0000"/>
                    </a:solidFill>
                    <a:latin typeface="Calibri" charset="0"/>
                    <a:ea typeface="ＭＳ Ｐゴシック" charset="0"/>
                    <a:sym typeface="Symbol" charset="0"/>
                  </a:rPr>
                  <a:t> </a:t>
                </a:r>
                <a:r>
                  <a:rPr lang="en-US" sz="3200" i="1" dirty="0">
                    <a:solidFill>
                      <a:srgbClr val="FF0000"/>
                    </a:solidFill>
                    <a:latin typeface="Calibri" charset="0"/>
                    <a:ea typeface="ＭＳ Ｐゴシック" charset="0"/>
                    <a:sym typeface="Symbol" charset="0"/>
                  </a:rPr>
                  <a:t>C</a:t>
                </a:r>
                <a:endParaRPr lang="en-US" sz="3200" i="1" baseline="-25000" dirty="0">
                  <a:solidFill>
                    <a:srgbClr val="FF0000"/>
                  </a:solidFill>
                  <a:latin typeface="Calibri" charset="0"/>
                </a:endParaRPr>
              </a:p>
            </p:txBody>
          </p:sp>
        </mc:Choice>
        <mc:Fallback xmlns="">
          <p:sp>
            <p:nvSpPr>
              <p:cNvPr id="24579" name="Rectangle 3"/>
              <p:cNvSpPr>
                <a:spLocks noGrp="1" noRot="1" noChangeAspect="1" noMove="1" noResize="1" noEditPoints="1" noAdjustHandles="1" noChangeArrowheads="1" noChangeShapeType="1" noTextEdit="1"/>
              </p:cNvSpPr>
              <p:nvPr>
                <p:ph idx="1"/>
              </p:nvPr>
            </p:nvSpPr>
            <p:spPr>
              <a:blipFill>
                <a:blip r:embed="rId2"/>
                <a:stretch>
                  <a:fillRect l="-3188" t="-3690"/>
                </a:stretch>
              </a:blipFill>
            </p:spPr>
            <p:txBody>
              <a:bodyPr/>
              <a:lstStyle/>
              <a:p>
                <a:r>
                  <a:rPr lang="en-US">
                    <a:noFill/>
                  </a:rPr>
                  <a:t> </a:t>
                </a:r>
              </a:p>
            </p:txBody>
          </p:sp>
        </mc:Fallback>
      </mc:AlternateContent>
    </p:spTree>
    <p:extLst>
      <p:ext uri="{BB962C8B-B14F-4D97-AF65-F5344CB8AC3E}">
        <p14:creationId xmlns:p14="http://schemas.microsoft.com/office/powerpoint/2010/main" val="18750356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normAutofit/>
          </a:bodyPr>
          <a:lstStyle/>
          <a:p>
            <a:r>
              <a:rPr lang="en-US" dirty="0"/>
              <a:t>Binary Classification in Logistic Regression</a:t>
            </a:r>
          </a:p>
        </p:txBody>
      </p:sp>
      <mc:AlternateContent xmlns:mc="http://schemas.openxmlformats.org/markup-compatibility/2006" xmlns:a14="http://schemas.microsoft.com/office/drawing/2010/main">
        <mc:Choice Requires="a14">
          <p:sp>
            <p:nvSpPr>
              <p:cNvPr id="24579" name="Rectangle 3"/>
              <p:cNvSpPr>
                <a:spLocks noGrp="1" noChangeArrowheads="1"/>
              </p:cNvSpPr>
              <p:nvPr>
                <p:ph idx="1"/>
              </p:nvPr>
            </p:nvSpPr>
            <p:spPr>
              <a:xfrm>
                <a:off x="822960" y="1200150"/>
                <a:ext cx="8016240" cy="3429000"/>
              </a:xfrm>
            </p:spPr>
            <p:txBody>
              <a:bodyPr/>
              <a:lstStyle/>
              <a:p>
                <a:r>
                  <a:rPr lang="en-US" sz="3200" dirty="0">
                    <a:latin typeface="Calibri" charset="0"/>
                  </a:rPr>
                  <a:t>Given a series of input/output pairs:</a:t>
                </a:r>
              </a:p>
              <a:p>
                <a:pPr lvl="1"/>
                <a:r>
                  <a:rPr lang="en-US" sz="2800" dirty="0">
                    <a:latin typeface="Calibri" charset="0"/>
                  </a:rPr>
                  <a:t>(x</a:t>
                </a:r>
                <a:r>
                  <a:rPr lang="en-US" sz="3200" baseline="30000" dirty="0">
                    <a:latin typeface="Calibri" charset="0"/>
                  </a:rPr>
                  <a:t>(</a:t>
                </a:r>
                <a:r>
                  <a:rPr lang="en-US" sz="3200" baseline="30000" dirty="0" err="1">
                    <a:latin typeface="Calibri" charset="0"/>
                  </a:rPr>
                  <a:t>i</a:t>
                </a:r>
                <a:r>
                  <a:rPr lang="en-US" sz="3200" baseline="30000" dirty="0">
                    <a:latin typeface="Calibri" charset="0"/>
                  </a:rPr>
                  <a:t>)</a:t>
                </a:r>
                <a:r>
                  <a:rPr lang="en-US" sz="2800" dirty="0">
                    <a:latin typeface="Calibri" charset="0"/>
                  </a:rPr>
                  <a:t>, y</a:t>
                </a:r>
                <a:r>
                  <a:rPr lang="en-US" sz="3200" baseline="30000" dirty="0">
                    <a:latin typeface="Calibri" charset="0"/>
                  </a:rPr>
                  <a:t>(</a:t>
                </a:r>
                <a:r>
                  <a:rPr lang="en-US" sz="3200" baseline="30000" dirty="0" err="1">
                    <a:latin typeface="Calibri" charset="0"/>
                  </a:rPr>
                  <a:t>i</a:t>
                </a:r>
                <a:r>
                  <a:rPr lang="en-US" sz="3200" baseline="30000" dirty="0">
                    <a:latin typeface="Calibri" charset="0"/>
                  </a:rPr>
                  <a:t>)</a:t>
                </a:r>
                <a:r>
                  <a:rPr lang="en-US" sz="2800" dirty="0">
                    <a:latin typeface="Calibri" charset="0"/>
                  </a:rPr>
                  <a:t>)</a:t>
                </a:r>
              </a:p>
              <a:p>
                <a:r>
                  <a:rPr lang="en-US" sz="3200" dirty="0">
                    <a:latin typeface="Calibri" charset="0"/>
                  </a:rPr>
                  <a:t>For each observation x</a:t>
                </a:r>
                <a:r>
                  <a:rPr lang="en-US" sz="3600" baseline="30000" dirty="0">
                    <a:latin typeface="Calibri" charset="0"/>
                  </a:rPr>
                  <a:t>(</a:t>
                </a:r>
                <a:r>
                  <a:rPr lang="en-US" sz="3600" baseline="30000" dirty="0" err="1">
                    <a:latin typeface="Calibri" charset="0"/>
                  </a:rPr>
                  <a:t>i</a:t>
                </a:r>
                <a:r>
                  <a:rPr lang="en-US" sz="3600" baseline="30000" dirty="0">
                    <a:latin typeface="Calibri" charset="0"/>
                  </a:rPr>
                  <a:t>)</a:t>
                </a:r>
                <a:r>
                  <a:rPr lang="en-US" sz="3200" dirty="0">
                    <a:latin typeface="Calibri" charset="0"/>
                  </a:rPr>
                  <a:t> </a:t>
                </a:r>
              </a:p>
              <a:p>
                <a:pPr lvl="1"/>
                <a:r>
                  <a:rPr lang="en-US" sz="2800" dirty="0">
                    <a:latin typeface="Calibri" charset="0"/>
                  </a:rPr>
                  <a:t>We represent x</a:t>
                </a:r>
                <a:r>
                  <a:rPr lang="en-US" sz="3200" baseline="30000" dirty="0">
                    <a:latin typeface="Calibri" charset="0"/>
                  </a:rPr>
                  <a:t>(</a:t>
                </a:r>
                <a:r>
                  <a:rPr lang="en-US" sz="3200" baseline="30000" dirty="0" err="1">
                    <a:latin typeface="Calibri" charset="0"/>
                  </a:rPr>
                  <a:t>i</a:t>
                </a:r>
                <a:r>
                  <a:rPr lang="en-US" sz="3200" baseline="30000" dirty="0">
                    <a:latin typeface="Calibri" charset="0"/>
                  </a:rPr>
                  <a:t>)</a:t>
                </a:r>
                <a:r>
                  <a:rPr lang="en-US" sz="2800" dirty="0">
                    <a:latin typeface="Calibri" charset="0"/>
                  </a:rPr>
                  <a:t> by a </a:t>
                </a:r>
                <a:r>
                  <a:rPr lang="en-US" sz="2800" b="1" dirty="0">
                    <a:latin typeface="Calibri" charset="0"/>
                  </a:rPr>
                  <a:t>feature vector </a:t>
                </a:r>
                <a:r>
                  <a:rPr lang="en-US" sz="2800" dirty="0">
                    <a:solidFill>
                      <a:srgbClr val="FF0000"/>
                    </a:solidFill>
                    <a:latin typeface="Calibri" charset="0"/>
                  </a:rPr>
                  <a:t>[x</a:t>
                </a:r>
                <a:r>
                  <a:rPr lang="en-US" sz="2800" baseline="-25000" dirty="0">
                    <a:solidFill>
                      <a:srgbClr val="FF0000"/>
                    </a:solidFill>
                    <a:latin typeface="Calibri" charset="0"/>
                  </a:rPr>
                  <a:t>1</a:t>
                </a:r>
                <a:r>
                  <a:rPr lang="en-US" sz="2800" dirty="0">
                    <a:solidFill>
                      <a:srgbClr val="FF0000"/>
                    </a:solidFill>
                    <a:latin typeface="Calibri" charset="0"/>
                  </a:rPr>
                  <a:t>, x</a:t>
                </a:r>
                <a:r>
                  <a:rPr lang="en-US" sz="2800" baseline="-25000" dirty="0">
                    <a:solidFill>
                      <a:srgbClr val="FF0000"/>
                    </a:solidFill>
                    <a:latin typeface="Calibri" charset="0"/>
                  </a:rPr>
                  <a:t>2</a:t>
                </a:r>
                <a:r>
                  <a:rPr lang="en-US" sz="2800" dirty="0">
                    <a:solidFill>
                      <a:srgbClr val="FF0000"/>
                    </a:solidFill>
                    <a:latin typeface="Calibri" charset="0"/>
                  </a:rPr>
                  <a:t>,…, </a:t>
                </a:r>
                <a:r>
                  <a:rPr lang="en-US" sz="2800" dirty="0" err="1">
                    <a:solidFill>
                      <a:srgbClr val="FF0000"/>
                    </a:solidFill>
                    <a:latin typeface="Calibri" charset="0"/>
                  </a:rPr>
                  <a:t>x</a:t>
                </a:r>
                <a:r>
                  <a:rPr lang="en-US" sz="2800" baseline="-25000" dirty="0" err="1">
                    <a:solidFill>
                      <a:srgbClr val="FF0000"/>
                    </a:solidFill>
                    <a:latin typeface="Calibri" charset="0"/>
                  </a:rPr>
                  <a:t>n</a:t>
                </a:r>
                <a:r>
                  <a:rPr lang="en-US" sz="2800" dirty="0">
                    <a:solidFill>
                      <a:srgbClr val="FF0000"/>
                    </a:solidFill>
                    <a:latin typeface="Calibri" charset="0"/>
                  </a:rPr>
                  <a:t>]</a:t>
                </a:r>
              </a:p>
              <a:p>
                <a:pPr lvl="1"/>
                <a:r>
                  <a:rPr lang="en-US" sz="2800" dirty="0">
                    <a:latin typeface="Calibri" charset="0"/>
                  </a:rPr>
                  <a:t>We compute an output: a predicted class </a:t>
                </a:r>
                <a14:m>
                  <m:oMath xmlns:m="http://schemas.openxmlformats.org/officeDocument/2006/math">
                    <m:acc>
                      <m:accPr>
                        <m:chr m:val="̂"/>
                        <m:ctrlPr>
                          <a:rPr lang="en-US" sz="2800" i="1" smtClean="0">
                            <a:solidFill>
                              <a:srgbClr val="FF0000"/>
                            </a:solidFill>
                            <a:latin typeface="Cambria Math" panose="02040503050406030204" pitchFamily="18" charset="0"/>
                          </a:rPr>
                        </m:ctrlPr>
                      </m:accPr>
                      <m:e>
                        <m:r>
                          <a:rPr lang="en-US" sz="2800" i="1">
                            <a:solidFill>
                              <a:srgbClr val="FF0000"/>
                            </a:solidFill>
                            <a:latin typeface="Cambria Math" panose="02040503050406030204" pitchFamily="18" charset="0"/>
                          </a:rPr>
                          <m:t>𝑦</m:t>
                        </m:r>
                      </m:e>
                    </m:acc>
                  </m:oMath>
                </a14:m>
                <a:r>
                  <a:rPr lang="en-US" sz="3200" baseline="30000" dirty="0">
                    <a:solidFill>
                      <a:srgbClr val="FF0000"/>
                    </a:solidFill>
                    <a:latin typeface="Calibri" charset="0"/>
                  </a:rPr>
                  <a:t>(</a:t>
                </a:r>
                <a:r>
                  <a:rPr lang="en-US" sz="3200" baseline="30000" dirty="0" err="1">
                    <a:solidFill>
                      <a:srgbClr val="FF0000"/>
                    </a:solidFill>
                    <a:latin typeface="Calibri" charset="0"/>
                  </a:rPr>
                  <a:t>i</a:t>
                </a:r>
                <a:r>
                  <a:rPr lang="en-US" sz="3200" baseline="30000" dirty="0">
                    <a:solidFill>
                      <a:srgbClr val="FF0000"/>
                    </a:solidFill>
                    <a:latin typeface="Calibri" charset="0"/>
                  </a:rPr>
                  <a:t>)</a:t>
                </a:r>
                <a:r>
                  <a:rPr lang="en-US" sz="2800" dirty="0">
                    <a:solidFill>
                      <a:srgbClr val="FF0000"/>
                    </a:solidFill>
                    <a:latin typeface="Calibri" charset="0"/>
                  </a:rPr>
                  <a:t> </a:t>
                </a:r>
                <a:r>
                  <a:rPr lang="en-US" sz="2800" dirty="0">
                    <a:solidFill>
                      <a:srgbClr val="FF0000"/>
                    </a:solidFill>
                    <a:latin typeface="Calibri" charset="0"/>
                    <a:ea typeface="ＭＳ Ｐゴシック" charset="0"/>
                    <a:sym typeface="Symbol" charset="0"/>
                  </a:rPr>
                  <a:t> {0,1}</a:t>
                </a:r>
                <a:endParaRPr lang="en-US" sz="2800" baseline="-25000" dirty="0">
                  <a:solidFill>
                    <a:srgbClr val="FF0000"/>
                  </a:solidFill>
                  <a:latin typeface="Calibri" charset="0"/>
                </a:endParaRPr>
              </a:p>
            </p:txBody>
          </p:sp>
        </mc:Choice>
        <mc:Fallback xmlns="">
          <p:sp>
            <p:nvSpPr>
              <p:cNvPr id="24579" name="Rectangle 3"/>
              <p:cNvSpPr>
                <a:spLocks noGrp="1" noRot="1" noChangeAspect="1" noMove="1" noResize="1" noEditPoints="1" noAdjustHandles="1" noChangeArrowheads="1" noChangeShapeType="1" noTextEdit="1"/>
              </p:cNvSpPr>
              <p:nvPr>
                <p:ph idx="1"/>
              </p:nvPr>
            </p:nvSpPr>
            <p:spPr>
              <a:xfrm>
                <a:off x="822960" y="1200150"/>
                <a:ext cx="8016240" cy="3429000"/>
              </a:xfrm>
              <a:blipFill>
                <a:blip r:embed="rId2"/>
                <a:stretch>
                  <a:fillRect l="-3006" t="-3690" r="-1741"/>
                </a:stretch>
              </a:blipFill>
            </p:spPr>
            <p:txBody>
              <a:bodyPr/>
              <a:lstStyle/>
              <a:p>
                <a:r>
                  <a:rPr lang="en-US">
                    <a:noFill/>
                  </a:rPr>
                  <a:t> </a:t>
                </a:r>
              </a:p>
            </p:txBody>
          </p:sp>
        </mc:Fallback>
      </mc:AlternateContent>
    </p:spTree>
    <p:extLst>
      <p:ext uri="{BB962C8B-B14F-4D97-AF65-F5344CB8AC3E}">
        <p14:creationId xmlns:p14="http://schemas.microsoft.com/office/powerpoint/2010/main" val="18686499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D6BA3-8DD3-F54F-AC74-CCFF89F571A6}"/>
              </a:ext>
            </a:extLst>
          </p:cNvPr>
          <p:cNvSpPr>
            <a:spLocks noGrp="1"/>
          </p:cNvSpPr>
          <p:nvPr>
            <p:ph type="title"/>
          </p:nvPr>
        </p:nvSpPr>
        <p:spPr/>
        <p:txBody>
          <a:bodyPr/>
          <a:lstStyle/>
          <a:p>
            <a:r>
              <a:rPr lang="en-US" dirty="0"/>
              <a:t>Features in logistic regression</a:t>
            </a:r>
          </a:p>
        </p:txBody>
      </p:sp>
      <p:sp>
        <p:nvSpPr>
          <p:cNvPr id="3" name="Content Placeholder 2">
            <a:extLst>
              <a:ext uri="{FF2B5EF4-FFF2-40B4-BE49-F238E27FC236}">
                <a16:creationId xmlns:a16="http://schemas.microsoft.com/office/drawing/2014/main" id="{74BE5C8F-75C7-5746-891B-92BC4B07483B}"/>
              </a:ext>
            </a:extLst>
          </p:cNvPr>
          <p:cNvSpPr>
            <a:spLocks noGrp="1"/>
          </p:cNvSpPr>
          <p:nvPr>
            <p:ph idx="1"/>
          </p:nvPr>
        </p:nvSpPr>
        <p:spPr>
          <a:xfrm>
            <a:off x="304800" y="1167316"/>
            <a:ext cx="8839199" cy="3677524"/>
          </a:xfrm>
        </p:spPr>
        <p:txBody>
          <a:bodyPr>
            <a:normAutofit/>
          </a:bodyPr>
          <a:lstStyle/>
          <a:p>
            <a:pPr marL="457200" indent="-457200">
              <a:buFont typeface="Arial" panose="020B0604020202020204" pitchFamily="34" charset="0"/>
              <a:buChar char="•"/>
            </a:pPr>
            <a:r>
              <a:rPr lang="en-US" dirty="0"/>
              <a:t>For feature x</a:t>
            </a:r>
            <a:r>
              <a:rPr lang="en-US" baseline="-25000" dirty="0"/>
              <a:t>i</a:t>
            </a:r>
            <a:r>
              <a:rPr lang="en-US" dirty="0"/>
              <a:t>, weight </a:t>
            </a:r>
            <a:r>
              <a:rPr lang="en-US" dirty="0" err="1"/>
              <a:t>w</a:t>
            </a:r>
            <a:r>
              <a:rPr lang="en-US" baseline="-25000" dirty="0" err="1"/>
              <a:t>i</a:t>
            </a:r>
            <a:r>
              <a:rPr lang="en-US" dirty="0"/>
              <a:t> tells is how important is x</a:t>
            </a:r>
            <a:r>
              <a:rPr lang="en-US" baseline="-25000" dirty="0"/>
              <a:t>i</a:t>
            </a:r>
            <a:r>
              <a:rPr lang="en-US" dirty="0"/>
              <a:t> </a:t>
            </a:r>
            <a:endParaRPr lang="en-US" baseline="-25000" dirty="0"/>
          </a:p>
          <a:p>
            <a:pPr marL="854075" lvl="1" indent="-457200">
              <a:buFont typeface="Arial" panose="020B0604020202020204" pitchFamily="34" charset="0"/>
              <a:buChar char="•"/>
            </a:pPr>
            <a:r>
              <a:rPr lang="en-US" dirty="0"/>
              <a:t>x</a:t>
            </a:r>
            <a:r>
              <a:rPr lang="en-US" baseline="-25000" dirty="0"/>
              <a:t>i</a:t>
            </a:r>
            <a:r>
              <a:rPr lang="en-US" dirty="0"/>
              <a:t> ="review contains ‘</a:t>
            </a:r>
            <a:r>
              <a:rPr lang="en-US" dirty="0">
                <a:solidFill>
                  <a:srgbClr val="0000CC"/>
                </a:solidFill>
                <a:latin typeface="Courier" pitchFamily="2" charset="0"/>
              </a:rPr>
              <a:t>awesome</a:t>
            </a:r>
            <a:r>
              <a:rPr lang="en-US" dirty="0"/>
              <a:t>’":      </a:t>
            </a:r>
            <a:r>
              <a:rPr lang="en-US" dirty="0" err="1"/>
              <a:t>w</a:t>
            </a:r>
            <a:r>
              <a:rPr lang="en-US" baseline="-25000" dirty="0" err="1"/>
              <a:t>i</a:t>
            </a:r>
            <a:r>
              <a:rPr lang="en-US" dirty="0"/>
              <a:t> =  </a:t>
            </a:r>
            <a:r>
              <a:rPr lang="en-US" dirty="0">
                <a:solidFill>
                  <a:srgbClr val="0000CC"/>
                </a:solidFill>
                <a:latin typeface="Courier" pitchFamily="2" charset="0"/>
              </a:rPr>
              <a:t>+10</a:t>
            </a:r>
          </a:p>
          <a:p>
            <a:pPr marL="854075" lvl="1" indent="-457200">
              <a:buFont typeface="Arial" panose="020B0604020202020204" pitchFamily="34" charset="0"/>
              <a:buChar char="•"/>
            </a:pPr>
            <a:r>
              <a:rPr lang="en-US" dirty="0" err="1"/>
              <a:t>x</a:t>
            </a:r>
            <a:r>
              <a:rPr lang="en-US" baseline="-25000" dirty="0" err="1"/>
              <a:t>j</a:t>
            </a:r>
            <a:r>
              <a:rPr lang="en-US" dirty="0"/>
              <a:t> ="review contains ‘</a:t>
            </a:r>
            <a:r>
              <a:rPr lang="en-US" dirty="0">
                <a:solidFill>
                  <a:srgbClr val="0000CC"/>
                </a:solidFill>
                <a:latin typeface="Courier" pitchFamily="2" charset="0"/>
              </a:rPr>
              <a:t>abysmal</a:t>
            </a:r>
            <a:r>
              <a:rPr lang="en-US" dirty="0"/>
              <a:t>’":      </a:t>
            </a:r>
            <a:r>
              <a:rPr lang="en-US" dirty="0" err="1"/>
              <a:t>w</a:t>
            </a:r>
            <a:r>
              <a:rPr lang="en-US" baseline="-25000" dirty="0" err="1"/>
              <a:t>j</a:t>
            </a:r>
            <a:r>
              <a:rPr lang="en-US" dirty="0"/>
              <a:t> = </a:t>
            </a:r>
            <a:r>
              <a:rPr lang="en-US" dirty="0">
                <a:solidFill>
                  <a:srgbClr val="0000CC"/>
                </a:solidFill>
                <a:latin typeface="Courier" pitchFamily="2" charset="0"/>
              </a:rPr>
              <a:t>-10</a:t>
            </a:r>
          </a:p>
          <a:p>
            <a:pPr marL="854075" lvl="1" indent="-457200">
              <a:buFont typeface="Arial" panose="020B0604020202020204" pitchFamily="34" charset="0"/>
              <a:buChar char="•"/>
            </a:pPr>
            <a:r>
              <a:rPr lang="en-US" dirty="0" err="1"/>
              <a:t>x</a:t>
            </a:r>
            <a:r>
              <a:rPr lang="en-US" baseline="-25000" dirty="0" err="1"/>
              <a:t>k</a:t>
            </a:r>
            <a:r>
              <a:rPr lang="en-US" dirty="0"/>
              <a:t> =“review contains ‘</a:t>
            </a:r>
            <a:r>
              <a:rPr lang="en-US" dirty="0">
                <a:solidFill>
                  <a:srgbClr val="0000CC"/>
                </a:solidFill>
                <a:latin typeface="Courier" pitchFamily="2" charset="0"/>
              </a:rPr>
              <a:t>mediocre</a:t>
            </a:r>
            <a:r>
              <a:rPr lang="en-US" dirty="0"/>
              <a:t>’":   </a:t>
            </a:r>
            <a:r>
              <a:rPr lang="en-US" dirty="0" err="1"/>
              <a:t>w</a:t>
            </a:r>
            <a:r>
              <a:rPr lang="en-US" baseline="-25000" dirty="0" err="1"/>
              <a:t>k</a:t>
            </a:r>
            <a:r>
              <a:rPr lang="en-US" dirty="0"/>
              <a:t> = </a:t>
            </a:r>
            <a:r>
              <a:rPr lang="en-US" dirty="0">
                <a:solidFill>
                  <a:srgbClr val="0000CC"/>
                </a:solidFill>
                <a:latin typeface="Courier" pitchFamily="2" charset="0"/>
              </a:rPr>
              <a:t>-2</a:t>
            </a:r>
          </a:p>
          <a:p>
            <a:pPr marL="685800" lvl="2" indent="-107950">
              <a:buNone/>
            </a:pPr>
            <a:endParaRPr lang="en-US" sz="2400" dirty="0"/>
          </a:p>
          <a:p>
            <a:pPr lvl="1"/>
            <a:endParaRPr lang="en-US" sz="2250" dirty="0"/>
          </a:p>
          <a:p>
            <a:pPr lvl="1"/>
            <a:endParaRPr lang="en-US" sz="2250" dirty="0"/>
          </a:p>
        </p:txBody>
      </p:sp>
    </p:spTree>
    <p:extLst>
      <p:ext uri="{BB962C8B-B14F-4D97-AF65-F5344CB8AC3E}">
        <p14:creationId xmlns:p14="http://schemas.microsoft.com/office/powerpoint/2010/main" val="33330357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3187F-DAD0-CA4A-AFCC-63AC8A2D0357}"/>
              </a:ext>
            </a:extLst>
          </p:cNvPr>
          <p:cNvSpPr>
            <a:spLocks noGrp="1"/>
          </p:cNvSpPr>
          <p:nvPr>
            <p:ph type="title"/>
          </p:nvPr>
        </p:nvSpPr>
        <p:spPr>
          <a:xfrm>
            <a:off x="747640" y="119702"/>
            <a:ext cx="7619120" cy="680397"/>
          </a:xfrm>
        </p:spPr>
        <p:txBody>
          <a:bodyPr/>
          <a:lstStyle/>
          <a:p>
            <a:r>
              <a:rPr lang="en-US" dirty="0"/>
              <a:t>Logistic Regression for one observation x</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FF98420-9B3D-A74A-AE13-F98E0D7D489E}"/>
                  </a:ext>
                </a:extLst>
              </p:cNvPr>
              <p:cNvSpPr>
                <a:spLocks noGrp="1"/>
              </p:cNvSpPr>
              <p:nvPr>
                <p:ph idx="1"/>
              </p:nvPr>
            </p:nvSpPr>
            <p:spPr>
              <a:xfrm>
                <a:off x="822960" y="1352550"/>
                <a:ext cx="8321040" cy="3333750"/>
              </a:xfrm>
            </p:spPr>
            <p:txBody>
              <a:bodyPr/>
              <a:lstStyle/>
              <a:p>
                <a:r>
                  <a:rPr lang="en-US" sz="3200" dirty="0">
                    <a:latin typeface="Calibri" charset="0"/>
                  </a:rPr>
                  <a:t>Input observation: vector  </a:t>
                </a:r>
                <a:r>
                  <a:rPr lang="en-US" sz="3200" i="1" dirty="0">
                    <a:solidFill>
                      <a:srgbClr val="FF0000"/>
                    </a:solidFill>
                    <a:latin typeface="Calibri" charset="0"/>
                  </a:rPr>
                  <a:t>x = [x</a:t>
                </a:r>
                <a:r>
                  <a:rPr lang="en-US" sz="3200" i="1" baseline="-25000" dirty="0">
                    <a:solidFill>
                      <a:srgbClr val="FF0000"/>
                    </a:solidFill>
                    <a:latin typeface="Calibri" charset="0"/>
                  </a:rPr>
                  <a:t>1</a:t>
                </a:r>
                <a:r>
                  <a:rPr lang="en-US" sz="3200" i="1" dirty="0">
                    <a:solidFill>
                      <a:srgbClr val="FF0000"/>
                    </a:solidFill>
                    <a:latin typeface="Calibri" charset="0"/>
                  </a:rPr>
                  <a:t>, x</a:t>
                </a:r>
                <a:r>
                  <a:rPr lang="en-US" sz="3200" i="1" baseline="-25000" dirty="0">
                    <a:solidFill>
                      <a:srgbClr val="FF0000"/>
                    </a:solidFill>
                    <a:latin typeface="Calibri" charset="0"/>
                  </a:rPr>
                  <a:t>2</a:t>
                </a:r>
                <a:r>
                  <a:rPr lang="en-US" sz="3200" i="1" dirty="0">
                    <a:solidFill>
                      <a:srgbClr val="FF0000"/>
                    </a:solidFill>
                    <a:latin typeface="Calibri" charset="0"/>
                  </a:rPr>
                  <a:t>,…, </a:t>
                </a:r>
                <a:r>
                  <a:rPr lang="en-US" sz="3200" i="1" dirty="0" err="1">
                    <a:solidFill>
                      <a:srgbClr val="FF0000"/>
                    </a:solidFill>
                    <a:latin typeface="Calibri" charset="0"/>
                  </a:rPr>
                  <a:t>x</a:t>
                </a:r>
                <a:r>
                  <a:rPr lang="en-US" sz="3200" i="1" baseline="-25000" dirty="0" err="1">
                    <a:solidFill>
                      <a:srgbClr val="FF0000"/>
                    </a:solidFill>
                    <a:latin typeface="Calibri" charset="0"/>
                  </a:rPr>
                  <a:t>n</a:t>
                </a:r>
                <a:r>
                  <a:rPr lang="en-US" sz="3200" i="1" dirty="0">
                    <a:solidFill>
                      <a:srgbClr val="FF0000"/>
                    </a:solidFill>
                    <a:latin typeface="Calibri" charset="0"/>
                  </a:rPr>
                  <a:t>]</a:t>
                </a:r>
              </a:p>
              <a:p>
                <a:r>
                  <a:rPr lang="en-US" sz="3200" dirty="0">
                    <a:latin typeface="Calibri" charset="0"/>
                  </a:rPr>
                  <a:t>Weights: one per feature: </a:t>
                </a:r>
                <a:r>
                  <a:rPr lang="en-US" sz="3200" dirty="0">
                    <a:solidFill>
                      <a:srgbClr val="FF0000"/>
                    </a:solidFill>
                    <a:latin typeface="Calibri" charset="0"/>
                  </a:rPr>
                  <a:t>W</a:t>
                </a:r>
                <a:r>
                  <a:rPr lang="en-US" sz="3200" i="1" dirty="0">
                    <a:solidFill>
                      <a:srgbClr val="FF0000"/>
                    </a:solidFill>
                    <a:latin typeface="Calibri" charset="0"/>
                  </a:rPr>
                  <a:t> = [w</a:t>
                </a:r>
                <a:r>
                  <a:rPr lang="en-US" sz="3200" i="1" baseline="-25000" dirty="0">
                    <a:solidFill>
                      <a:srgbClr val="FF0000"/>
                    </a:solidFill>
                    <a:latin typeface="Calibri" charset="0"/>
                  </a:rPr>
                  <a:t>1</a:t>
                </a:r>
                <a:r>
                  <a:rPr lang="en-US" sz="3200" i="1" dirty="0">
                    <a:solidFill>
                      <a:srgbClr val="FF0000"/>
                    </a:solidFill>
                    <a:latin typeface="Calibri" charset="0"/>
                  </a:rPr>
                  <a:t>, w</a:t>
                </a:r>
                <a:r>
                  <a:rPr lang="en-US" sz="3200" i="1" baseline="-25000" dirty="0">
                    <a:solidFill>
                      <a:srgbClr val="FF0000"/>
                    </a:solidFill>
                    <a:latin typeface="Calibri" charset="0"/>
                  </a:rPr>
                  <a:t>2</a:t>
                </a:r>
                <a:r>
                  <a:rPr lang="en-US" sz="3200" i="1" dirty="0">
                    <a:solidFill>
                      <a:srgbClr val="FF0000"/>
                    </a:solidFill>
                    <a:latin typeface="Calibri" charset="0"/>
                  </a:rPr>
                  <a:t>,…, </a:t>
                </a:r>
                <a:r>
                  <a:rPr lang="en-US" sz="3200" i="1" dirty="0" err="1">
                    <a:solidFill>
                      <a:srgbClr val="FF0000"/>
                    </a:solidFill>
                    <a:latin typeface="Calibri" charset="0"/>
                  </a:rPr>
                  <a:t>w</a:t>
                </a:r>
                <a:r>
                  <a:rPr lang="en-US" sz="3200" i="1" baseline="-25000" dirty="0" err="1">
                    <a:solidFill>
                      <a:srgbClr val="FF0000"/>
                    </a:solidFill>
                    <a:latin typeface="Calibri" charset="0"/>
                  </a:rPr>
                  <a:t>n</a:t>
                </a:r>
                <a:r>
                  <a:rPr lang="en-US" sz="3200" i="1" dirty="0">
                    <a:solidFill>
                      <a:srgbClr val="FF0000"/>
                    </a:solidFill>
                    <a:latin typeface="Calibri" charset="0"/>
                  </a:rPr>
                  <a:t>]</a:t>
                </a:r>
                <a:endParaRPr lang="en-US" sz="3200" dirty="0">
                  <a:latin typeface="Calibri" charset="0"/>
                </a:endParaRPr>
              </a:p>
              <a:p>
                <a:pPr lvl="1"/>
                <a:r>
                  <a:rPr lang="en-US" sz="2800" dirty="0">
                    <a:latin typeface="Calibri" charset="0"/>
                  </a:rPr>
                  <a:t>Sometimes we call the weights </a:t>
                </a:r>
                <a:r>
                  <a:rPr lang="en-US" sz="2800" dirty="0" err="1">
                    <a:solidFill>
                      <a:srgbClr val="FF0000"/>
                    </a:solidFill>
                    <a:latin typeface="Calibri" charset="0"/>
                  </a:rPr>
                  <a:t>θ</a:t>
                </a:r>
                <a:r>
                  <a:rPr lang="en-US" sz="2800" i="1" dirty="0">
                    <a:solidFill>
                      <a:srgbClr val="FF0000"/>
                    </a:solidFill>
                    <a:latin typeface="Calibri" charset="0"/>
                  </a:rPr>
                  <a:t> = [</a:t>
                </a:r>
                <a:r>
                  <a:rPr lang="en-US" sz="2800" dirty="0">
                    <a:solidFill>
                      <a:srgbClr val="FF0000"/>
                    </a:solidFill>
                    <a:latin typeface="Calibri" charset="0"/>
                  </a:rPr>
                  <a:t>θ</a:t>
                </a:r>
                <a:r>
                  <a:rPr lang="en-US" sz="2800" i="1" baseline="-25000" dirty="0">
                    <a:solidFill>
                      <a:srgbClr val="FF0000"/>
                    </a:solidFill>
                    <a:latin typeface="Calibri" charset="0"/>
                  </a:rPr>
                  <a:t>1</a:t>
                </a:r>
                <a:r>
                  <a:rPr lang="en-US" sz="2800" i="1" dirty="0">
                    <a:solidFill>
                      <a:srgbClr val="FF0000"/>
                    </a:solidFill>
                    <a:latin typeface="Calibri" charset="0"/>
                  </a:rPr>
                  <a:t>, </a:t>
                </a:r>
                <a:r>
                  <a:rPr lang="en-US" sz="2800" dirty="0">
                    <a:solidFill>
                      <a:srgbClr val="FF0000"/>
                    </a:solidFill>
                    <a:latin typeface="Calibri" charset="0"/>
                  </a:rPr>
                  <a:t>θ</a:t>
                </a:r>
                <a:r>
                  <a:rPr lang="en-US" sz="2800" i="1" baseline="-25000" dirty="0">
                    <a:solidFill>
                      <a:srgbClr val="FF0000"/>
                    </a:solidFill>
                    <a:latin typeface="Calibri" charset="0"/>
                  </a:rPr>
                  <a:t>2</a:t>
                </a:r>
                <a:r>
                  <a:rPr lang="en-US" sz="2800" i="1" dirty="0">
                    <a:solidFill>
                      <a:srgbClr val="FF0000"/>
                    </a:solidFill>
                    <a:latin typeface="Calibri" charset="0"/>
                  </a:rPr>
                  <a:t>,…, </a:t>
                </a:r>
                <a:r>
                  <a:rPr lang="en-US" sz="2800" dirty="0" err="1">
                    <a:solidFill>
                      <a:srgbClr val="FF0000"/>
                    </a:solidFill>
                    <a:latin typeface="Calibri" charset="0"/>
                  </a:rPr>
                  <a:t>θ</a:t>
                </a:r>
                <a:r>
                  <a:rPr lang="en-US" sz="2800" i="1" baseline="-25000" dirty="0" err="1">
                    <a:solidFill>
                      <a:srgbClr val="FF0000"/>
                    </a:solidFill>
                    <a:latin typeface="Calibri" charset="0"/>
                  </a:rPr>
                  <a:t>n</a:t>
                </a:r>
                <a:r>
                  <a:rPr lang="en-US" sz="2800" i="1" dirty="0">
                    <a:solidFill>
                      <a:srgbClr val="FF0000"/>
                    </a:solidFill>
                    <a:latin typeface="Calibri" charset="0"/>
                  </a:rPr>
                  <a:t>]</a:t>
                </a:r>
              </a:p>
              <a:p>
                <a:r>
                  <a:rPr lang="en-US" sz="3200" dirty="0">
                    <a:latin typeface="Calibri" charset="0"/>
                  </a:rPr>
                  <a:t>Output: a predicted class </a:t>
                </a:r>
                <a14:m>
                  <m:oMath xmlns:m="http://schemas.openxmlformats.org/officeDocument/2006/math">
                    <m:acc>
                      <m:accPr>
                        <m:chr m:val="̂"/>
                        <m:ctrlPr>
                          <a:rPr lang="en-US" sz="3200" i="1" smtClean="0">
                            <a:solidFill>
                              <a:srgbClr val="FF0000"/>
                            </a:solidFill>
                            <a:latin typeface="Cambria Math" panose="02040503050406030204" pitchFamily="18" charset="0"/>
                          </a:rPr>
                        </m:ctrlPr>
                      </m:accPr>
                      <m:e>
                        <m:r>
                          <a:rPr lang="en-US" sz="3200" i="1" smtClean="0">
                            <a:solidFill>
                              <a:srgbClr val="FF0000"/>
                            </a:solidFill>
                            <a:latin typeface="Cambria Math" panose="02040503050406030204" pitchFamily="18" charset="0"/>
                          </a:rPr>
                          <m:t>𝑦</m:t>
                        </m:r>
                      </m:e>
                    </m:acc>
                  </m:oMath>
                </a14:m>
                <a:r>
                  <a:rPr lang="en-US" sz="3200" dirty="0">
                    <a:solidFill>
                      <a:srgbClr val="FF0000"/>
                    </a:solidFill>
                    <a:latin typeface="Calibri" charset="0"/>
                  </a:rPr>
                  <a:t> </a:t>
                </a:r>
                <a:r>
                  <a:rPr lang="en-US" sz="3200" dirty="0">
                    <a:solidFill>
                      <a:srgbClr val="FF0000"/>
                    </a:solidFill>
                    <a:latin typeface="Calibri" charset="0"/>
                    <a:ea typeface="ＭＳ Ｐゴシック" charset="0"/>
                    <a:sym typeface="Symbol" charset="0"/>
                  </a:rPr>
                  <a:t> </a:t>
                </a:r>
                <a:r>
                  <a:rPr lang="en-US" sz="3200" i="1" dirty="0">
                    <a:solidFill>
                      <a:srgbClr val="FF0000"/>
                    </a:solidFill>
                    <a:latin typeface="Calibri" charset="0"/>
                    <a:ea typeface="ＭＳ Ｐゴシック" charset="0"/>
                    <a:sym typeface="Symbol" charset="0"/>
                  </a:rPr>
                  <a:t>{0,1}</a:t>
                </a:r>
                <a:endParaRPr lang="en-US" sz="3200" i="1" baseline="-25000" dirty="0">
                  <a:solidFill>
                    <a:srgbClr val="FF0000"/>
                  </a:solidFill>
                  <a:latin typeface="Calibri" charset="0"/>
                </a:endParaRPr>
              </a:p>
              <a:p>
                <a:endParaRPr lang="en-US" dirty="0"/>
              </a:p>
            </p:txBody>
          </p:sp>
        </mc:Choice>
        <mc:Fallback xmlns="">
          <p:sp>
            <p:nvSpPr>
              <p:cNvPr id="3" name="Content Placeholder 2">
                <a:extLst>
                  <a:ext uri="{FF2B5EF4-FFF2-40B4-BE49-F238E27FC236}">
                    <a16:creationId xmlns:a16="http://schemas.microsoft.com/office/drawing/2014/main" id="{3FF98420-9B3D-A74A-AE13-F98E0D7D489E}"/>
                  </a:ext>
                </a:extLst>
              </p:cNvPr>
              <p:cNvSpPr>
                <a:spLocks noGrp="1" noRot="1" noChangeAspect="1" noMove="1" noResize="1" noEditPoints="1" noAdjustHandles="1" noChangeArrowheads="1" noChangeShapeType="1" noTextEdit="1"/>
              </p:cNvSpPr>
              <p:nvPr>
                <p:ph idx="1"/>
              </p:nvPr>
            </p:nvSpPr>
            <p:spPr>
              <a:xfrm>
                <a:off x="822960" y="1352550"/>
                <a:ext cx="8321040" cy="3333750"/>
              </a:xfrm>
              <a:blipFill>
                <a:blip r:embed="rId2"/>
                <a:stretch>
                  <a:fillRect l="-2896" t="-37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46D18BB-4385-C741-B877-5129B40F0B67}"/>
                  </a:ext>
                </a:extLst>
              </p:cNvPr>
              <p:cNvSpPr txBox="1"/>
              <p:nvPr/>
            </p:nvSpPr>
            <p:spPr>
              <a:xfrm>
                <a:off x="747640" y="4209931"/>
                <a:ext cx="7474162" cy="800219"/>
              </a:xfrm>
              <a:prstGeom prst="rect">
                <a:avLst/>
              </a:prstGeom>
              <a:noFill/>
            </p:spPr>
            <p:txBody>
              <a:bodyPr wrap="none" rtlCol="0">
                <a:spAutoFit/>
              </a:bodyPr>
              <a:lstStyle/>
              <a:p>
                <a:r>
                  <a:rPr lang="en-US" sz="2800" dirty="0">
                    <a:latin typeface="+mn-lt"/>
                  </a:rPr>
                  <a:t>(multinomial logistic regression: </a:t>
                </a:r>
                <a14:m>
                  <m:oMath xmlns:m="http://schemas.openxmlformats.org/officeDocument/2006/math">
                    <m:acc>
                      <m:accPr>
                        <m:chr m:val="̂"/>
                        <m:ctrlPr>
                          <a:rPr lang="en-US" sz="2800" i="1">
                            <a:solidFill>
                              <a:srgbClr val="FF0000"/>
                            </a:solidFill>
                            <a:latin typeface="Cambria Math" panose="02040503050406030204" pitchFamily="18" charset="0"/>
                          </a:rPr>
                        </m:ctrlPr>
                      </m:accPr>
                      <m:e>
                        <m:r>
                          <a:rPr lang="en-US" sz="2800" i="1">
                            <a:solidFill>
                              <a:srgbClr val="FF0000"/>
                            </a:solidFill>
                            <a:latin typeface="Cambria Math" panose="02040503050406030204" pitchFamily="18" charset="0"/>
                          </a:rPr>
                          <m:t>𝑦</m:t>
                        </m:r>
                      </m:e>
                    </m:acc>
                  </m:oMath>
                </a14:m>
                <a:r>
                  <a:rPr lang="en-US" sz="2800" dirty="0">
                    <a:solidFill>
                      <a:srgbClr val="FF0000"/>
                    </a:solidFill>
                    <a:latin typeface="Calibri" charset="0"/>
                  </a:rPr>
                  <a:t> </a:t>
                </a:r>
                <a:r>
                  <a:rPr lang="en-US" sz="2800" dirty="0">
                    <a:solidFill>
                      <a:srgbClr val="FF0000"/>
                    </a:solidFill>
                    <a:latin typeface="Calibri" charset="0"/>
                    <a:sym typeface="Symbol" charset="0"/>
                  </a:rPr>
                  <a:t> </a:t>
                </a:r>
                <a:r>
                  <a:rPr lang="en-US" sz="2800" i="1" dirty="0">
                    <a:solidFill>
                      <a:srgbClr val="FF0000"/>
                    </a:solidFill>
                    <a:latin typeface="Calibri" charset="0"/>
                    <a:sym typeface="Symbol" charset="0"/>
                  </a:rPr>
                  <a:t>{0, 1, 2, 3, 4}</a:t>
                </a:r>
                <a:r>
                  <a:rPr lang="en-US" sz="2800" i="1" dirty="0">
                    <a:latin typeface="Calibri" charset="0"/>
                    <a:sym typeface="Symbol" charset="0"/>
                  </a:rPr>
                  <a:t>)</a:t>
                </a:r>
                <a:endParaRPr lang="en-US" sz="2800" i="1" baseline="-25000" dirty="0">
                  <a:latin typeface="Calibri" charset="0"/>
                </a:endParaRPr>
              </a:p>
              <a:p>
                <a:endParaRPr lang="en-US" sz="1800" dirty="0">
                  <a:latin typeface="+mn-lt"/>
                </a:endParaRPr>
              </a:p>
            </p:txBody>
          </p:sp>
        </mc:Choice>
        <mc:Fallback xmlns="">
          <p:sp>
            <p:nvSpPr>
              <p:cNvPr id="5" name="TextBox 4">
                <a:extLst>
                  <a:ext uri="{FF2B5EF4-FFF2-40B4-BE49-F238E27FC236}">
                    <a16:creationId xmlns:a16="http://schemas.microsoft.com/office/drawing/2014/main" id="{446D18BB-4385-C741-B877-5129B40F0B67}"/>
                  </a:ext>
                </a:extLst>
              </p:cNvPr>
              <p:cNvSpPr txBox="1">
                <a:spLocks noRot="1" noChangeAspect="1" noMove="1" noResize="1" noEditPoints="1" noAdjustHandles="1" noChangeArrowheads="1" noChangeShapeType="1" noTextEdit="1"/>
              </p:cNvSpPr>
              <p:nvPr/>
            </p:nvSpPr>
            <p:spPr>
              <a:xfrm>
                <a:off x="747640" y="4209931"/>
                <a:ext cx="7474162" cy="800219"/>
              </a:xfrm>
              <a:prstGeom prst="rect">
                <a:avLst/>
              </a:prstGeom>
              <a:blipFill>
                <a:blip r:embed="rId3"/>
                <a:stretch>
                  <a:fillRect l="-1868" t="-9375" r="-679"/>
                </a:stretch>
              </a:blipFill>
            </p:spPr>
            <p:txBody>
              <a:bodyPr/>
              <a:lstStyle/>
              <a:p>
                <a:r>
                  <a:rPr lang="en-US">
                    <a:noFill/>
                  </a:rPr>
                  <a:t> </a:t>
                </a:r>
              </a:p>
            </p:txBody>
          </p:sp>
        </mc:Fallback>
      </mc:AlternateContent>
    </p:spTree>
    <p:extLst>
      <p:ext uri="{BB962C8B-B14F-4D97-AF65-F5344CB8AC3E}">
        <p14:creationId xmlns:p14="http://schemas.microsoft.com/office/powerpoint/2010/main" val="4603044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D6BA3-8DD3-F54F-AC74-CCFF89F571A6}"/>
              </a:ext>
            </a:extLst>
          </p:cNvPr>
          <p:cNvSpPr>
            <a:spLocks noGrp="1"/>
          </p:cNvSpPr>
          <p:nvPr>
            <p:ph type="title"/>
          </p:nvPr>
        </p:nvSpPr>
        <p:spPr>
          <a:xfrm>
            <a:off x="598967" y="285750"/>
            <a:ext cx="7467600" cy="533400"/>
          </a:xfrm>
        </p:spPr>
        <p:txBody>
          <a:bodyPr>
            <a:normAutofit fontScale="90000"/>
          </a:bodyPr>
          <a:lstStyle/>
          <a:p>
            <a:r>
              <a:rPr lang="en-US" dirty="0"/>
              <a:t>How to do classification</a:t>
            </a:r>
          </a:p>
        </p:txBody>
      </p:sp>
      <p:sp>
        <p:nvSpPr>
          <p:cNvPr id="3" name="Content Placeholder 2">
            <a:extLst>
              <a:ext uri="{FF2B5EF4-FFF2-40B4-BE49-F238E27FC236}">
                <a16:creationId xmlns:a16="http://schemas.microsoft.com/office/drawing/2014/main" id="{74BE5C8F-75C7-5746-891B-92BC4B07483B}"/>
              </a:ext>
            </a:extLst>
          </p:cNvPr>
          <p:cNvSpPr>
            <a:spLocks noGrp="1"/>
          </p:cNvSpPr>
          <p:nvPr>
            <p:ph idx="1"/>
          </p:nvPr>
        </p:nvSpPr>
        <p:spPr>
          <a:xfrm>
            <a:off x="685799" y="1047750"/>
            <a:ext cx="8153401" cy="4343400"/>
          </a:xfrm>
        </p:spPr>
        <p:txBody>
          <a:bodyPr>
            <a:normAutofit lnSpcReduction="10000"/>
          </a:bodyPr>
          <a:lstStyle/>
          <a:p>
            <a:r>
              <a:rPr lang="en-US" sz="2800" dirty="0"/>
              <a:t>For each feature x</a:t>
            </a:r>
            <a:r>
              <a:rPr lang="en-US" sz="2800" baseline="-25000" dirty="0"/>
              <a:t>i</a:t>
            </a:r>
            <a:r>
              <a:rPr lang="en-US" sz="2800" dirty="0"/>
              <a:t>, weight </a:t>
            </a:r>
            <a:r>
              <a:rPr lang="en-US" sz="2800" dirty="0" err="1"/>
              <a:t>w</a:t>
            </a:r>
            <a:r>
              <a:rPr lang="en-US" sz="2800" baseline="-25000" dirty="0" err="1"/>
              <a:t>i</a:t>
            </a:r>
            <a:r>
              <a:rPr lang="en-US" sz="2800" dirty="0"/>
              <a:t> tells us importance of x</a:t>
            </a:r>
            <a:r>
              <a:rPr lang="en-US" sz="2800" baseline="-25000" dirty="0"/>
              <a:t>i</a:t>
            </a:r>
            <a:endParaRPr lang="en-US" sz="2800" dirty="0"/>
          </a:p>
          <a:p>
            <a:pPr lvl="1"/>
            <a:r>
              <a:rPr lang="en-US" sz="2400" dirty="0"/>
              <a:t>(Plus we'll have a bias b)</a:t>
            </a:r>
          </a:p>
          <a:p>
            <a:r>
              <a:rPr lang="en-US" sz="2800" dirty="0"/>
              <a:t>We'll sum up all the weighted features and the bias</a:t>
            </a:r>
          </a:p>
          <a:p>
            <a:endParaRPr lang="en-US" sz="2800" dirty="0"/>
          </a:p>
          <a:p>
            <a:endParaRPr lang="en-US" sz="2800" dirty="0"/>
          </a:p>
          <a:p>
            <a:endParaRPr lang="en-US" sz="2800" dirty="0"/>
          </a:p>
          <a:p>
            <a:endParaRPr lang="en-US" sz="2800" dirty="0"/>
          </a:p>
          <a:p>
            <a:r>
              <a:rPr lang="en-US" sz="2800" dirty="0"/>
              <a:t>If this sum is high, we say y=1; if low, then y=0</a:t>
            </a:r>
          </a:p>
        </p:txBody>
      </p:sp>
      <p:pic>
        <p:nvPicPr>
          <p:cNvPr id="6" name="Picture 5">
            <a:extLst>
              <a:ext uri="{FF2B5EF4-FFF2-40B4-BE49-F238E27FC236}">
                <a16:creationId xmlns:a16="http://schemas.microsoft.com/office/drawing/2014/main" id="{55DEDFCF-BF2F-524C-AEB5-7AF51E053062}"/>
              </a:ext>
            </a:extLst>
          </p:cNvPr>
          <p:cNvPicPr>
            <a:picLocks noChangeAspect="1"/>
          </p:cNvPicPr>
          <p:nvPr/>
        </p:nvPicPr>
        <p:blipFill>
          <a:blip r:embed="rId3"/>
          <a:stretch>
            <a:fillRect/>
          </a:stretch>
        </p:blipFill>
        <p:spPr>
          <a:xfrm>
            <a:off x="2057400" y="4028340"/>
            <a:ext cx="3951482" cy="617419"/>
          </a:xfrm>
          <a:prstGeom prst="rect">
            <a:avLst/>
          </a:prstGeom>
        </p:spPr>
      </p:pic>
      <mc:AlternateContent xmlns:mc="http://schemas.openxmlformats.org/markup-compatibility/2006" xmlns:a14="http://schemas.microsoft.com/office/drawing/2010/main">
        <mc:Choice Requires="a14">
          <p:sp>
            <p:nvSpPr>
              <p:cNvPr id="4" name="文字方塊 3"/>
              <p:cNvSpPr txBox="1"/>
              <p:nvPr/>
            </p:nvSpPr>
            <p:spPr>
              <a:xfrm>
                <a:off x="1524000" y="2724150"/>
                <a:ext cx="3877048" cy="117621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b="0" i="1" smtClean="0">
                          <a:latin typeface="Cambria Math" panose="02040503050406030204" pitchFamily="18" charset="0"/>
                        </a:rPr>
                        <m:t>𝑧</m:t>
                      </m:r>
                      <m:r>
                        <a:rPr lang="en-US" altLang="zh-TW" sz="2800" b="0" i="1" smtClean="0">
                          <a:latin typeface="Cambria Math" panose="02040503050406030204" pitchFamily="18" charset="0"/>
                        </a:rPr>
                        <m:t>=</m:t>
                      </m:r>
                      <m:nary>
                        <m:naryPr>
                          <m:chr m:val="∑"/>
                          <m:ctrlPr>
                            <a:rPr lang="en-US" altLang="zh-TW" sz="2800" b="0" i="1" smtClean="0">
                              <a:latin typeface="Cambria Math" panose="02040503050406030204" pitchFamily="18" charset="0"/>
                            </a:rPr>
                          </m:ctrlPr>
                        </m:naryPr>
                        <m:sub>
                          <m:r>
                            <m:rPr>
                              <m:brk m:alnAt="23"/>
                            </m:rPr>
                            <a:rPr lang="en-US" altLang="zh-TW" sz="2800" b="0" i="1" smtClean="0">
                              <a:latin typeface="Cambria Math" panose="02040503050406030204" pitchFamily="18" charset="0"/>
                            </a:rPr>
                            <m:t>𝑖</m:t>
                          </m:r>
                          <m:r>
                            <a:rPr lang="en-US" altLang="zh-TW" sz="2800" b="0" i="1" smtClean="0">
                              <a:latin typeface="Cambria Math" panose="02040503050406030204" pitchFamily="18" charset="0"/>
                            </a:rPr>
                            <m:t>=1</m:t>
                          </m:r>
                        </m:sub>
                        <m:sup>
                          <m:r>
                            <a:rPr lang="en-US" altLang="zh-TW" sz="2800" b="0" i="1" smtClean="0">
                              <a:latin typeface="Cambria Math" panose="02040503050406030204" pitchFamily="18" charset="0"/>
                            </a:rPr>
                            <m:t>𝑛</m:t>
                          </m:r>
                        </m:sup>
                        <m:e>
                          <m:sSub>
                            <m:sSubPr>
                              <m:ctrlPr>
                                <a:rPr lang="en-US" altLang="zh-TW" sz="2800" b="0" i="1" smtClean="0">
                                  <a:latin typeface="Cambria Math" panose="02040503050406030204" pitchFamily="18" charset="0"/>
                                </a:rPr>
                              </m:ctrlPr>
                            </m:sSubPr>
                            <m:e>
                              <m:r>
                                <a:rPr lang="en-US" altLang="zh-TW" sz="2800" b="0" i="1" smtClean="0">
                                  <a:latin typeface="Cambria Math" panose="02040503050406030204" pitchFamily="18" charset="0"/>
                                </a:rPr>
                                <m:t>𝑤</m:t>
                              </m:r>
                            </m:e>
                            <m:sub>
                              <m:r>
                                <a:rPr lang="en-US" altLang="zh-TW" sz="2800" b="0" i="1" smtClean="0">
                                  <a:latin typeface="Cambria Math" panose="02040503050406030204" pitchFamily="18" charset="0"/>
                                </a:rPr>
                                <m:t>𝑖</m:t>
                              </m:r>
                            </m:sub>
                          </m:sSub>
                          <m:sSub>
                            <m:sSubPr>
                              <m:ctrlPr>
                                <a:rPr lang="en-US" altLang="zh-TW" sz="2800" b="0" i="1" smtClean="0">
                                  <a:latin typeface="Cambria Math" panose="02040503050406030204" pitchFamily="18" charset="0"/>
                                </a:rPr>
                              </m:ctrlPr>
                            </m:sSubPr>
                            <m:e>
                              <m:r>
                                <a:rPr lang="en-US" altLang="zh-TW" sz="2800" b="0" i="1" smtClean="0">
                                  <a:latin typeface="Cambria Math" panose="02040503050406030204" pitchFamily="18" charset="0"/>
                                </a:rPr>
                                <m:t>𝑥</m:t>
                              </m:r>
                            </m:e>
                            <m:sub>
                              <m:r>
                                <a:rPr lang="en-US" altLang="zh-TW" sz="2800" b="0" i="1" smtClean="0">
                                  <a:latin typeface="Cambria Math" panose="02040503050406030204" pitchFamily="18" charset="0"/>
                                </a:rPr>
                                <m:t>𝑖</m:t>
                              </m:r>
                            </m:sub>
                          </m:sSub>
                          <m:r>
                            <a:rPr lang="en-US" altLang="zh-TW" sz="2800" b="0" i="1" smtClean="0">
                              <a:latin typeface="Cambria Math" panose="02040503050406030204" pitchFamily="18" charset="0"/>
                            </a:rPr>
                            <m:t>+</m:t>
                          </m:r>
                          <m:r>
                            <a:rPr lang="en-US" altLang="zh-TW" sz="2800" b="0" i="1" smtClean="0">
                              <a:latin typeface="Cambria Math" panose="02040503050406030204" pitchFamily="18" charset="0"/>
                            </a:rPr>
                            <m:t>𝑏</m:t>
                          </m:r>
                        </m:e>
                      </m:nary>
                    </m:oMath>
                  </m:oMathPara>
                </a14:m>
                <a:endParaRPr lang="zh-TW" altLang="en-US" sz="1800" dirty="0">
                  <a:latin typeface="+mn-lt"/>
                </a:endParaRPr>
              </a:p>
            </p:txBody>
          </p:sp>
        </mc:Choice>
        <mc:Fallback xmlns="">
          <p:sp>
            <p:nvSpPr>
              <p:cNvPr id="4" name="文字方塊 3"/>
              <p:cNvSpPr txBox="1">
                <a:spLocks noRot="1" noChangeAspect="1" noMove="1" noResize="1" noEditPoints="1" noAdjustHandles="1" noChangeArrowheads="1" noChangeShapeType="1" noTextEdit="1"/>
              </p:cNvSpPr>
              <p:nvPr/>
            </p:nvSpPr>
            <p:spPr>
              <a:xfrm>
                <a:off x="1524000" y="2724150"/>
                <a:ext cx="3877048" cy="1176219"/>
              </a:xfrm>
              <a:prstGeom prst="rect">
                <a:avLst/>
              </a:prstGeom>
              <a:blipFill>
                <a:blip r:embed="rId4"/>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41747986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Reference</a:t>
            </a:r>
            <a:endParaRPr lang="zh-TW" altLang="en-US" dirty="0"/>
          </a:p>
        </p:txBody>
      </p:sp>
      <p:sp>
        <p:nvSpPr>
          <p:cNvPr id="3" name="內容版面配置區 2"/>
          <p:cNvSpPr>
            <a:spLocks noGrp="1"/>
          </p:cNvSpPr>
          <p:nvPr>
            <p:ph idx="1"/>
          </p:nvPr>
        </p:nvSpPr>
        <p:spPr/>
        <p:txBody>
          <a:bodyPr/>
          <a:lstStyle/>
          <a:p>
            <a:r>
              <a:rPr lang="en-US" altLang="zh-TW" dirty="0" smtClean="0"/>
              <a:t>Ch.5: Logistic Regression, </a:t>
            </a:r>
            <a:br>
              <a:rPr lang="en-US" altLang="zh-TW" dirty="0" smtClean="0"/>
            </a:br>
            <a:r>
              <a:rPr lang="en-US" altLang="zh-TW" dirty="0" smtClean="0"/>
              <a:t>Dan </a:t>
            </a:r>
            <a:r>
              <a:rPr lang="en-US" altLang="zh-TW" dirty="0" err="1"/>
              <a:t>Jurafsky</a:t>
            </a:r>
            <a:r>
              <a:rPr lang="en-US" altLang="zh-TW" dirty="0"/>
              <a:t> and James H. Martin. Speech and Language Processing (3rd ed. draft)</a:t>
            </a:r>
          </a:p>
          <a:p>
            <a:endParaRPr lang="zh-TW" altLang="en-US" dirty="0"/>
          </a:p>
        </p:txBody>
      </p:sp>
      <p:sp>
        <p:nvSpPr>
          <p:cNvPr id="4" name="日期版面配置區 3"/>
          <p:cNvSpPr>
            <a:spLocks noGrp="1"/>
          </p:cNvSpPr>
          <p:nvPr>
            <p:ph type="dt" sz="half" idx="10"/>
          </p:nvPr>
        </p:nvSpPr>
        <p:spPr/>
        <p:txBody>
          <a:bodyPr/>
          <a:lstStyle/>
          <a:p>
            <a:r>
              <a:rPr lang="en-US" altLang="zh-TW" smtClean="0"/>
              <a:t>NLP &amp; TM, Spring 2024</a:t>
            </a:r>
            <a:endParaRPr lang="zh-TW" altLang="en-US"/>
          </a:p>
        </p:txBody>
      </p:sp>
      <p:sp>
        <p:nvSpPr>
          <p:cNvPr id="5" name="頁尾版面配置區 4"/>
          <p:cNvSpPr>
            <a:spLocks noGrp="1"/>
          </p:cNvSpPr>
          <p:nvPr>
            <p:ph type="ftr" sz="quarter" idx="11"/>
          </p:nvPr>
        </p:nvSpPr>
        <p:spPr/>
        <p:txBody>
          <a:bodyPr/>
          <a:lstStyle/>
          <a:p>
            <a:r>
              <a:rPr lang="en-US" altLang="zh-TW" smtClean="0"/>
              <a:t>NTUT CSIE</a:t>
            </a:r>
            <a:endParaRPr lang="zh-TW" altLang="en-US"/>
          </a:p>
        </p:txBody>
      </p:sp>
      <p:sp>
        <p:nvSpPr>
          <p:cNvPr id="6" name="投影片編號版面配置區 5"/>
          <p:cNvSpPr>
            <a:spLocks noGrp="1"/>
          </p:cNvSpPr>
          <p:nvPr>
            <p:ph type="sldNum" sz="quarter" idx="12"/>
          </p:nvPr>
        </p:nvSpPr>
        <p:spPr/>
        <p:txBody>
          <a:bodyPr/>
          <a:lstStyle/>
          <a:p>
            <a:fld id="{DAADB36E-EF5A-4F9F-B024-4E0D63E1172E}" type="slidenum">
              <a:rPr lang="zh-TW" altLang="en-US" smtClean="0"/>
              <a:t>2</a:t>
            </a:fld>
            <a:endParaRPr lang="zh-TW" altLang="en-US"/>
          </a:p>
        </p:txBody>
      </p:sp>
    </p:spTree>
    <p:extLst>
      <p:ext uri="{BB962C8B-B14F-4D97-AF65-F5344CB8AC3E}">
        <p14:creationId xmlns:p14="http://schemas.microsoft.com/office/powerpoint/2010/main" val="1472376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ACA7E-4D65-7F4C-A69B-001032AABEA9}"/>
              </a:ext>
            </a:extLst>
          </p:cNvPr>
          <p:cNvSpPr>
            <a:spLocks noGrp="1"/>
          </p:cNvSpPr>
          <p:nvPr>
            <p:ph type="title"/>
          </p:nvPr>
        </p:nvSpPr>
        <p:spPr/>
        <p:txBody>
          <a:bodyPr/>
          <a:lstStyle/>
          <a:p>
            <a:r>
              <a:rPr lang="en-US" dirty="0"/>
              <a:t>But we want a probabilistic classifier</a:t>
            </a:r>
          </a:p>
        </p:txBody>
      </p:sp>
      <p:sp>
        <p:nvSpPr>
          <p:cNvPr id="3" name="Content Placeholder 2">
            <a:extLst>
              <a:ext uri="{FF2B5EF4-FFF2-40B4-BE49-F238E27FC236}">
                <a16:creationId xmlns:a16="http://schemas.microsoft.com/office/drawing/2014/main" id="{8148DD0F-7B83-A74A-9403-D475D03C12CF}"/>
              </a:ext>
            </a:extLst>
          </p:cNvPr>
          <p:cNvSpPr>
            <a:spLocks noGrp="1"/>
          </p:cNvSpPr>
          <p:nvPr>
            <p:ph idx="1"/>
          </p:nvPr>
        </p:nvSpPr>
        <p:spPr/>
        <p:txBody>
          <a:bodyPr/>
          <a:lstStyle/>
          <a:p>
            <a:r>
              <a:rPr lang="en-US" sz="3200" dirty="0"/>
              <a:t>We need to formalize “sum is high</a:t>
            </a:r>
            <a:r>
              <a:rPr lang="en-US" sz="3200" dirty="0" smtClean="0"/>
              <a:t>”</a:t>
            </a:r>
            <a:endParaRPr lang="en-US" sz="3200" dirty="0"/>
          </a:p>
          <a:p>
            <a:r>
              <a:rPr lang="en-US" sz="3200" dirty="0"/>
              <a:t>We’d like a principled classifier that gives us a probability, just like Naive Bayes did</a:t>
            </a:r>
          </a:p>
          <a:p>
            <a:r>
              <a:rPr lang="en-US" sz="3200" dirty="0"/>
              <a:t>We want a model that can tell us:</a:t>
            </a:r>
          </a:p>
          <a:p>
            <a:pPr marL="457200" lvl="1" indent="0">
              <a:buNone/>
            </a:pPr>
            <a:r>
              <a:rPr lang="en-US" sz="2800" dirty="0"/>
              <a:t>p(y=1|x;</a:t>
            </a:r>
            <a:r>
              <a:rPr lang="en-US" sz="2800" dirty="0">
                <a:latin typeface="Calibri" charset="0"/>
              </a:rPr>
              <a:t> </a:t>
            </a:r>
            <a:r>
              <a:rPr lang="en-US" sz="2800" dirty="0" err="1">
                <a:latin typeface="Calibri" charset="0"/>
              </a:rPr>
              <a:t>θ</a:t>
            </a:r>
            <a:r>
              <a:rPr lang="en-US" sz="2800" dirty="0">
                <a:latin typeface="Calibri" charset="0"/>
              </a:rPr>
              <a:t>)</a:t>
            </a:r>
            <a:endParaRPr lang="en-US" sz="2800" dirty="0"/>
          </a:p>
          <a:p>
            <a:pPr marL="457200" lvl="1" indent="0">
              <a:buNone/>
            </a:pPr>
            <a:r>
              <a:rPr lang="en-US" sz="2800" dirty="0"/>
              <a:t>p(y=0|x; </a:t>
            </a:r>
            <a:r>
              <a:rPr lang="en-US" sz="2800" dirty="0" err="1">
                <a:latin typeface="Calibri" charset="0"/>
              </a:rPr>
              <a:t>θ</a:t>
            </a:r>
            <a:r>
              <a:rPr lang="en-US" sz="2800" dirty="0"/>
              <a:t>)</a:t>
            </a:r>
          </a:p>
        </p:txBody>
      </p:sp>
    </p:spTree>
    <p:extLst>
      <p:ext uri="{BB962C8B-B14F-4D97-AF65-F5344CB8AC3E}">
        <p14:creationId xmlns:p14="http://schemas.microsoft.com/office/powerpoint/2010/main" val="694171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96AE7-F6BE-2E48-902E-151BC867E8C2}"/>
              </a:ext>
            </a:extLst>
          </p:cNvPr>
          <p:cNvSpPr>
            <a:spLocks noGrp="1"/>
          </p:cNvSpPr>
          <p:nvPr>
            <p:ph type="title"/>
          </p:nvPr>
        </p:nvSpPr>
        <p:spPr>
          <a:xfrm>
            <a:off x="598966" y="285750"/>
            <a:ext cx="8545033" cy="742950"/>
          </a:xfrm>
        </p:spPr>
        <p:txBody>
          <a:bodyPr>
            <a:normAutofit fontScale="90000"/>
          </a:bodyPr>
          <a:lstStyle/>
          <a:p>
            <a:r>
              <a:rPr lang="en-US" dirty="0"/>
              <a:t> The problem:  z isn't a probability, it's just a number!</a:t>
            </a:r>
          </a:p>
        </p:txBody>
      </p:sp>
      <p:sp>
        <p:nvSpPr>
          <p:cNvPr id="8" name="Content Placeholder 7">
            <a:extLst>
              <a:ext uri="{FF2B5EF4-FFF2-40B4-BE49-F238E27FC236}">
                <a16:creationId xmlns:a16="http://schemas.microsoft.com/office/drawing/2014/main" id="{2EB2DC85-7C39-044B-993D-89D8C9223188}"/>
              </a:ext>
            </a:extLst>
          </p:cNvPr>
          <p:cNvSpPr>
            <a:spLocks noGrp="1"/>
          </p:cNvSpPr>
          <p:nvPr>
            <p:ph idx="1"/>
          </p:nvPr>
        </p:nvSpPr>
        <p:spPr>
          <a:xfrm>
            <a:off x="381000" y="2190750"/>
            <a:ext cx="8305799" cy="3017520"/>
          </a:xfrm>
        </p:spPr>
        <p:txBody>
          <a:bodyPr>
            <a:normAutofit/>
          </a:bodyPr>
          <a:lstStyle/>
          <a:p>
            <a:r>
              <a:rPr lang="en-US" sz="2800" dirty="0"/>
              <a:t>Solution: use a function of z that goes from 0 to 1</a:t>
            </a:r>
          </a:p>
        </p:txBody>
      </p:sp>
      <p:pic>
        <p:nvPicPr>
          <p:cNvPr id="6" name="Picture 5">
            <a:extLst>
              <a:ext uri="{FF2B5EF4-FFF2-40B4-BE49-F238E27FC236}">
                <a16:creationId xmlns:a16="http://schemas.microsoft.com/office/drawing/2014/main" id="{FCF1A4A3-E037-504F-BCBC-1FAC80DE5782}"/>
              </a:ext>
            </a:extLst>
          </p:cNvPr>
          <p:cNvPicPr>
            <a:picLocks noChangeAspect="1"/>
          </p:cNvPicPr>
          <p:nvPr/>
        </p:nvPicPr>
        <p:blipFill>
          <a:blip r:embed="rId3"/>
          <a:stretch>
            <a:fillRect/>
          </a:stretch>
        </p:blipFill>
        <p:spPr>
          <a:xfrm>
            <a:off x="2590800" y="1047750"/>
            <a:ext cx="4951165" cy="773620"/>
          </a:xfrm>
          <a:prstGeom prst="rect">
            <a:avLst/>
          </a:prstGeom>
        </p:spPr>
      </p:pic>
      <p:pic>
        <p:nvPicPr>
          <p:cNvPr id="10" name="Picture 9">
            <a:extLst>
              <a:ext uri="{FF2B5EF4-FFF2-40B4-BE49-F238E27FC236}">
                <a16:creationId xmlns:a16="http://schemas.microsoft.com/office/drawing/2014/main" id="{E25DC0E0-657A-3E4B-B87E-B1F777E545F9}"/>
              </a:ext>
            </a:extLst>
          </p:cNvPr>
          <p:cNvPicPr>
            <a:picLocks noChangeAspect="1"/>
          </p:cNvPicPr>
          <p:nvPr/>
        </p:nvPicPr>
        <p:blipFill>
          <a:blip r:embed="rId4"/>
          <a:srcRect/>
          <a:stretch/>
        </p:blipFill>
        <p:spPr>
          <a:xfrm>
            <a:off x="1676399" y="2983420"/>
            <a:ext cx="6367133" cy="1188530"/>
          </a:xfrm>
          <a:prstGeom prst="rect">
            <a:avLst/>
          </a:prstGeom>
        </p:spPr>
      </p:pic>
    </p:spTree>
    <p:extLst>
      <p:ext uri="{BB962C8B-B14F-4D97-AF65-F5344CB8AC3E}">
        <p14:creationId xmlns:p14="http://schemas.microsoft.com/office/powerpoint/2010/main" val="7084929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6C978-3BD6-A448-8D02-2A5030CB74E7}"/>
              </a:ext>
            </a:extLst>
          </p:cNvPr>
          <p:cNvSpPr>
            <a:spLocks noGrp="1"/>
          </p:cNvSpPr>
          <p:nvPr>
            <p:ph type="title"/>
          </p:nvPr>
        </p:nvSpPr>
        <p:spPr/>
        <p:txBody>
          <a:bodyPr>
            <a:normAutofit/>
          </a:bodyPr>
          <a:lstStyle/>
          <a:p>
            <a:r>
              <a:rPr lang="en-US" dirty="0"/>
              <a:t>The very useful sigmoid or logistic function</a:t>
            </a:r>
          </a:p>
        </p:txBody>
      </p:sp>
      <p:sp>
        <p:nvSpPr>
          <p:cNvPr id="4" name="Slide Number Placeholder 3">
            <a:extLst>
              <a:ext uri="{FF2B5EF4-FFF2-40B4-BE49-F238E27FC236}">
                <a16:creationId xmlns:a16="http://schemas.microsoft.com/office/drawing/2014/main" id="{ED252895-6ACF-7747-84BE-4D66CBE10F90}"/>
              </a:ext>
            </a:extLst>
          </p:cNvPr>
          <p:cNvSpPr>
            <a:spLocks noGrp="1"/>
          </p:cNvSpPr>
          <p:nvPr>
            <p:ph type="sldNum" sz="quarter" idx="12"/>
          </p:nvPr>
        </p:nvSpPr>
        <p:spPr/>
        <p:txBody>
          <a:bodyPr/>
          <a:lstStyle/>
          <a:p>
            <a:fld id="{D07771B2-D7F7-364E-B6F3-F7FE93606BCE}" type="slidenum">
              <a:rPr lang="en-US" smtClean="0"/>
              <a:t>22</a:t>
            </a:fld>
            <a:endParaRPr lang="en-US"/>
          </a:p>
        </p:txBody>
      </p:sp>
      <p:pic>
        <p:nvPicPr>
          <p:cNvPr id="5" name="Picture 4">
            <a:extLst>
              <a:ext uri="{FF2B5EF4-FFF2-40B4-BE49-F238E27FC236}">
                <a16:creationId xmlns:a16="http://schemas.microsoft.com/office/drawing/2014/main" id="{38B41492-92D7-0843-886C-F81DEAD35540}"/>
              </a:ext>
            </a:extLst>
          </p:cNvPr>
          <p:cNvPicPr>
            <a:picLocks noChangeAspect="1"/>
          </p:cNvPicPr>
          <p:nvPr/>
        </p:nvPicPr>
        <p:blipFill>
          <a:blip r:embed="rId3"/>
          <a:stretch>
            <a:fillRect/>
          </a:stretch>
        </p:blipFill>
        <p:spPr>
          <a:xfrm>
            <a:off x="685800" y="1244038"/>
            <a:ext cx="7970496" cy="3816857"/>
          </a:xfrm>
          <a:prstGeom prst="rect">
            <a:avLst/>
          </a:prstGeom>
        </p:spPr>
      </p:pic>
      <p:sp>
        <p:nvSpPr>
          <p:cNvPr id="3" name="Rectangle 2">
            <a:extLst>
              <a:ext uri="{FF2B5EF4-FFF2-40B4-BE49-F238E27FC236}">
                <a16:creationId xmlns:a16="http://schemas.microsoft.com/office/drawing/2014/main" id="{B4F5679F-01C2-1542-9FCF-DE147F85918C}"/>
              </a:ext>
            </a:extLst>
          </p:cNvPr>
          <p:cNvSpPr/>
          <p:nvPr/>
        </p:nvSpPr>
        <p:spPr>
          <a:xfrm>
            <a:off x="1447800" y="2423371"/>
            <a:ext cx="2514600" cy="4531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71F7416-2114-F34A-B323-A70C4910DABB}"/>
              </a:ext>
            </a:extLst>
          </p:cNvPr>
          <p:cNvPicPr>
            <a:picLocks noChangeAspect="1"/>
          </p:cNvPicPr>
          <p:nvPr/>
        </p:nvPicPr>
        <p:blipFill>
          <a:blip r:embed="rId4"/>
          <a:stretch>
            <a:fillRect/>
          </a:stretch>
        </p:blipFill>
        <p:spPr>
          <a:xfrm>
            <a:off x="1143000" y="2038350"/>
            <a:ext cx="3959946" cy="1519979"/>
          </a:xfrm>
          <a:prstGeom prst="rect">
            <a:avLst/>
          </a:prstGeom>
        </p:spPr>
      </p:pic>
    </p:spTree>
    <p:extLst>
      <p:ext uri="{BB962C8B-B14F-4D97-AF65-F5344CB8AC3E}">
        <p14:creationId xmlns:p14="http://schemas.microsoft.com/office/powerpoint/2010/main" val="15241424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D0FBA-B963-034D-8645-74ACA25129BA}"/>
              </a:ext>
            </a:extLst>
          </p:cNvPr>
          <p:cNvSpPr>
            <a:spLocks noGrp="1"/>
          </p:cNvSpPr>
          <p:nvPr>
            <p:ph type="title"/>
          </p:nvPr>
        </p:nvSpPr>
        <p:spPr/>
        <p:txBody>
          <a:bodyPr/>
          <a:lstStyle/>
          <a:p>
            <a:r>
              <a:rPr lang="en-US" dirty="0"/>
              <a:t>Idea of logistic regression</a:t>
            </a:r>
          </a:p>
        </p:txBody>
      </p:sp>
      <p:sp>
        <p:nvSpPr>
          <p:cNvPr id="3" name="Content Placeholder 2">
            <a:extLst>
              <a:ext uri="{FF2B5EF4-FFF2-40B4-BE49-F238E27FC236}">
                <a16:creationId xmlns:a16="http://schemas.microsoft.com/office/drawing/2014/main" id="{4FB13DBF-FEB8-CE4C-8B4B-B26F16365A3D}"/>
              </a:ext>
            </a:extLst>
          </p:cNvPr>
          <p:cNvSpPr>
            <a:spLocks noGrp="1"/>
          </p:cNvSpPr>
          <p:nvPr>
            <p:ph idx="1"/>
          </p:nvPr>
        </p:nvSpPr>
        <p:spPr/>
        <p:txBody>
          <a:bodyPr/>
          <a:lstStyle/>
          <a:p>
            <a:r>
              <a:rPr lang="en-US" sz="3600" dirty="0">
                <a:latin typeface="Calibri" panose="020F0502020204030204" pitchFamily="34" charset="0"/>
                <a:cs typeface="Calibri" panose="020F0502020204030204" pitchFamily="34" charset="0"/>
              </a:rPr>
              <a:t>We’ll compute </a:t>
            </a:r>
            <a:r>
              <a:rPr lang="en-US" sz="3600" dirty="0" err="1">
                <a:latin typeface="Times New Roman" panose="02020603050405020304" pitchFamily="18" charset="0"/>
                <a:cs typeface="Times New Roman" panose="02020603050405020304" pitchFamily="18" charset="0"/>
              </a:rPr>
              <a:t>w∙x+b</a:t>
            </a:r>
            <a:endParaRPr lang="en-US" sz="3600" dirty="0">
              <a:latin typeface="Times New Roman" panose="02020603050405020304" pitchFamily="18" charset="0"/>
              <a:cs typeface="Times New Roman" panose="02020603050405020304" pitchFamily="18" charset="0"/>
            </a:endParaRPr>
          </a:p>
          <a:p>
            <a:r>
              <a:rPr lang="en-US" sz="3600" dirty="0">
                <a:latin typeface="Calibri" panose="020F0502020204030204" pitchFamily="34" charset="0"/>
                <a:cs typeface="Calibri" panose="020F0502020204030204" pitchFamily="34" charset="0"/>
              </a:rPr>
              <a:t>And then we’ll pass it through the sigmoid function:</a:t>
            </a:r>
          </a:p>
          <a:p>
            <a:pPr marL="0" indent="0">
              <a:buNone/>
            </a:pP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σ</a:t>
            </a:r>
            <a:r>
              <a:rPr lang="en-US" sz="3600" dirty="0">
                <a:latin typeface="Times New Roman" panose="02020603050405020304" pitchFamily="18" charset="0"/>
                <a:cs typeface="Times New Roman" panose="02020603050405020304" pitchFamily="18" charset="0"/>
              </a:rPr>
              <a:t>(</a:t>
            </a:r>
            <a:r>
              <a:rPr lang="en-US" sz="3600" dirty="0" err="1">
                <a:latin typeface="Times New Roman" panose="02020603050405020304" pitchFamily="18" charset="0"/>
                <a:cs typeface="Times New Roman" panose="02020603050405020304" pitchFamily="18" charset="0"/>
              </a:rPr>
              <a:t>w∙x+b</a:t>
            </a:r>
            <a:r>
              <a:rPr lang="en-US" sz="3600" dirty="0">
                <a:latin typeface="Times New Roman" panose="02020603050405020304" pitchFamily="18" charset="0"/>
                <a:cs typeface="Times New Roman" panose="02020603050405020304" pitchFamily="18" charset="0"/>
              </a:rPr>
              <a:t>)</a:t>
            </a:r>
          </a:p>
          <a:p>
            <a:r>
              <a:rPr lang="en-US" sz="3600" dirty="0">
                <a:latin typeface="Calibri" panose="020F0502020204030204" pitchFamily="34" charset="0"/>
                <a:cs typeface="Calibri" panose="020F0502020204030204" pitchFamily="34" charset="0"/>
              </a:rPr>
              <a:t>And we'll just treat it as a probability</a:t>
            </a:r>
          </a:p>
        </p:txBody>
      </p:sp>
    </p:spTree>
    <p:extLst>
      <p:ext uri="{BB962C8B-B14F-4D97-AF65-F5344CB8AC3E}">
        <p14:creationId xmlns:p14="http://schemas.microsoft.com/office/powerpoint/2010/main" val="42420136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7A6CD-C4E9-5B48-9917-F86800E1F560}"/>
              </a:ext>
            </a:extLst>
          </p:cNvPr>
          <p:cNvSpPr>
            <a:spLocks noGrp="1"/>
          </p:cNvSpPr>
          <p:nvPr>
            <p:ph type="title"/>
          </p:nvPr>
        </p:nvSpPr>
        <p:spPr>
          <a:xfrm>
            <a:off x="822960" y="214954"/>
            <a:ext cx="7543800" cy="369300"/>
          </a:xfrm>
        </p:spPr>
        <p:txBody>
          <a:bodyPr>
            <a:normAutofit fontScale="90000"/>
          </a:bodyPr>
          <a:lstStyle/>
          <a:p>
            <a:r>
              <a:rPr lang="en-US" dirty="0"/>
              <a:t>Making probabilities with </a:t>
            </a:r>
            <a:r>
              <a:rPr lang="en-US" dirty="0" err="1"/>
              <a:t>sigmoids</a:t>
            </a:r>
            <a:endParaRPr lang="en-US" dirty="0"/>
          </a:p>
        </p:txBody>
      </p:sp>
      <p:sp>
        <p:nvSpPr>
          <p:cNvPr id="3" name="Content Placeholder 2">
            <a:extLst>
              <a:ext uri="{FF2B5EF4-FFF2-40B4-BE49-F238E27FC236}">
                <a16:creationId xmlns:a16="http://schemas.microsoft.com/office/drawing/2014/main" id="{C5A3BC7F-69D2-154C-BCCF-55D06E21ABCC}"/>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2F5A0686-02DA-3E4A-9DF1-59837D9443E0}"/>
              </a:ext>
            </a:extLst>
          </p:cNvPr>
          <p:cNvPicPr>
            <a:picLocks noChangeAspect="1"/>
          </p:cNvPicPr>
          <p:nvPr/>
        </p:nvPicPr>
        <p:blipFill>
          <a:blip r:embed="rId3"/>
          <a:srcRect/>
          <a:stretch/>
        </p:blipFill>
        <p:spPr>
          <a:xfrm>
            <a:off x="914400" y="816012"/>
            <a:ext cx="5816748" cy="1472139"/>
          </a:xfrm>
          <a:prstGeom prst="rect">
            <a:avLst/>
          </a:prstGeom>
        </p:spPr>
      </p:pic>
      <p:pic>
        <p:nvPicPr>
          <p:cNvPr id="6" name="Picture 5">
            <a:extLst>
              <a:ext uri="{FF2B5EF4-FFF2-40B4-BE49-F238E27FC236}">
                <a16:creationId xmlns:a16="http://schemas.microsoft.com/office/drawing/2014/main" id="{DB99653A-66CF-8442-A821-C9586678886E}"/>
              </a:ext>
            </a:extLst>
          </p:cNvPr>
          <p:cNvPicPr>
            <a:picLocks noChangeAspect="1"/>
          </p:cNvPicPr>
          <p:nvPr/>
        </p:nvPicPr>
        <p:blipFill>
          <a:blip r:embed="rId4"/>
          <a:srcRect/>
          <a:stretch/>
        </p:blipFill>
        <p:spPr>
          <a:xfrm>
            <a:off x="879512" y="2571751"/>
            <a:ext cx="5949953" cy="2497510"/>
          </a:xfrm>
          <a:prstGeom prst="rect">
            <a:avLst/>
          </a:prstGeom>
        </p:spPr>
      </p:pic>
    </p:spTree>
    <p:extLst>
      <p:ext uri="{BB962C8B-B14F-4D97-AF65-F5344CB8AC3E}">
        <p14:creationId xmlns:p14="http://schemas.microsoft.com/office/powerpoint/2010/main" val="985683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7A6CD-C4E9-5B48-9917-F86800E1F560}"/>
              </a:ext>
            </a:extLst>
          </p:cNvPr>
          <p:cNvSpPr>
            <a:spLocks noGrp="1"/>
          </p:cNvSpPr>
          <p:nvPr>
            <p:ph type="title"/>
          </p:nvPr>
        </p:nvSpPr>
        <p:spPr>
          <a:xfrm>
            <a:off x="822960" y="214954"/>
            <a:ext cx="7543800" cy="369300"/>
          </a:xfrm>
        </p:spPr>
        <p:txBody>
          <a:bodyPr>
            <a:normAutofit fontScale="90000"/>
          </a:bodyPr>
          <a:lstStyle/>
          <a:p>
            <a:r>
              <a:rPr lang="en-US" dirty="0"/>
              <a:t>By the way:</a:t>
            </a:r>
          </a:p>
        </p:txBody>
      </p:sp>
      <p:pic>
        <p:nvPicPr>
          <p:cNvPr id="7" name="Content Placeholder 6">
            <a:extLst>
              <a:ext uri="{FF2B5EF4-FFF2-40B4-BE49-F238E27FC236}">
                <a16:creationId xmlns:a16="http://schemas.microsoft.com/office/drawing/2014/main" id="{118FA6FD-EF07-694B-8B44-BFD0E31CBEE7}"/>
              </a:ext>
            </a:extLst>
          </p:cNvPr>
          <p:cNvPicPr>
            <a:picLocks noGrp="1" noChangeAspect="1"/>
          </p:cNvPicPr>
          <p:nvPr>
            <p:ph idx="1"/>
          </p:nvPr>
        </p:nvPicPr>
        <p:blipFill>
          <a:blip r:embed="rId3"/>
          <a:stretch>
            <a:fillRect/>
          </a:stretch>
        </p:blipFill>
        <p:spPr>
          <a:xfrm>
            <a:off x="5791200" y="1347787"/>
            <a:ext cx="2057400" cy="385763"/>
          </a:xfrm>
        </p:spPr>
      </p:pic>
      <p:pic>
        <p:nvPicPr>
          <p:cNvPr id="6" name="Picture 5">
            <a:extLst>
              <a:ext uri="{FF2B5EF4-FFF2-40B4-BE49-F238E27FC236}">
                <a16:creationId xmlns:a16="http://schemas.microsoft.com/office/drawing/2014/main" id="{DB99653A-66CF-8442-A821-C9586678886E}"/>
              </a:ext>
            </a:extLst>
          </p:cNvPr>
          <p:cNvPicPr>
            <a:picLocks noChangeAspect="1"/>
          </p:cNvPicPr>
          <p:nvPr/>
        </p:nvPicPr>
        <p:blipFill>
          <a:blip r:embed="rId4"/>
          <a:srcRect/>
          <a:stretch/>
        </p:blipFill>
        <p:spPr>
          <a:xfrm>
            <a:off x="381000" y="1352550"/>
            <a:ext cx="4901455" cy="2057400"/>
          </a:xfrm>
          <a:prstGeom prst="rect">
            <a:avLst/>
          </a:prstGeom>
        </p:spPr>
      </p:pic>
      <p:sp>
        <p:nvSpPr>
          <p:cNvPr id="8" name="TextBox 7">
            <a:extLst>
              <a:ext uri="{FF2B5EF4-FFF2-40B4-BE49-F238E27FC236}">
                <a16:creationId xmlns:a16="http://schemas.microsoft.com/office/drawing/2014/main" id="{E9D309CE-B44C-7F46-B4D1-C2F4D543503A}"/>
              </a:ext>
            </a:extLst>
          </p:cNvPr>
          <p:cNvSpPr txBox="1"/>
          <p:nvPr/>
        </p:nvSpPr>
        <p:spPr>
          <a:xfrm>
            <a:off x="5336370" y="1276350"/>
            <a:ext cx="378630" cy="461665"/>
          </a:xfrm>
          <a:prstGeom prst="rect">
            <a:avLst/>
          </a:prstGeom>
          <a:noFill/>
        </p:spPr>
        <p:txBody>
          <a:bodyPr wrap="none" rtlCol="0">
            <a:spAutoFit/>
          </a:bodyPr>
          <a:lstStyle/>
          <a:p>
            <a:r>
              <a:rPr lang="en-US" dirty="0"/>
              <a:t>=</a:t>
            </a:r>
          </a:p>
        </p:txBody>
      </p:sp>
      <p:sp>
        <p:nvSpPr>
          <p:cNvPr id="9" name="TextBox 8">
            <a:extLst>
              <a:ext uri="{FF2B5EF4-FFF2-40B4-BE49-F238E27FC236}">
                <a16:creationId xmlns:a16="http://schemas.microsoft.com/office/drawing/2014/main" id="{CDC06DE8-425D-AB41-97C8-B98E1BC379CB}"/>
              </a:ext>
            </a:extLst>
          </p:cNvPr>
          <p:cNvSpPr txBox="1"/>
          <p:nvPr/>
        </p:nvSpPr>
        <p:spPr>
          <a:xfrm>
            <a:off x="5734878" y="2117035"/>
            <a:ext cx="1396536" cy="830997"/>
          </a:xfrm>
          <a:prstGeom prst="rect">
            <a:avLst/>
          </a:prstGeom>
          <a:noFill/>
        </p:spPr>
        <p:txBody>
          <a:bodyPr wrap="none" rtlCol="0">
            <a:spAutoFit/>
          </a:bodyPr>
          <a:lstStyle/>
          <a:p>
            <a:r>
              <a:rPr lang="en-US" dirty="0"/>
              <a:t>Because</a:t>
            </a:r>
          </a:p>
          <a:p>
            <a:endParaRPr lang="en-US" dirty="0"/>
          </a:p>
        </p:txBody>
      </p:sp>
      <p:pic>
        <p:nvPicPr>
          <p:cNvPr id="11" name="Picture 10">
            <a:extLst>
              <a:ext uri="{FF2B5EF4-FFF2-40B4-BE49-F238E27FC236}">
                <a16:creationId xmlns:a16="http://schemas.microsoft.com/office/drawing/2014/main" id="{16FB4558-925A-1F40-A67A-67F01AD97A69}"/>
              </a:ext>
            </a:extLst>
          </p:cNvPr>
          <p:cNvPicPr>
            <a:picLocks noChangeAspect="1"/>
          </p:cNvPicPr>
          <p:nvPr/>
        </p:nvPicPr>
        <p:blipFill>
          <a:blip r:embed="rId5"/>
          <a:stretch>
            <a:fillRect/>
          </a:stretch>
        </p:blipFill>
        <p:spPr>
          <a:xfrm>
            <a:off x="6223464" y="2602327"/>
            <a:ext cx="2286000" cy="439615"/>
          </a:xfrm>
          <a:prstGeom prst="rect">
            <a:avLst/>
          </a:prstGeom>
        </p:spPr>
      </p:pic>
    </p:spTree>
    <p:extLst>
      <p:ext uri="{BB962C8B-B14F-4D97-AF65-F5344CB8AC3E}">
        <p14:creationId xmlns:p14="http://schemas.microsoft.com/office/powerpoint/2010/main" val="7701873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57C93-E309-6343-A358-E23B17E1042D}"/>
              </a:ext>
            </a:extLst>
          </p:cNvPr>
          <p:cNvSpPr>
            <a:spLocks noGrp="1"/>
          </p:cNvSpPr>
          <p:nvPr>
            <p:ph type="title"/>
          </p:nvPr>
        </p:nvSpPr>
        <p:spPr>
          <a:xfrm>
            <a:off x="800100" y="438150"/>
            <a:ext cx="7543800" cy="680397"/>
          </a:xfrm>
        </p:spPr>
        <p:txBody>
          <a:bodyPr>
            <a:normAutofit/>
          </a:bodyPr>
          <a:lstStyle/>
          <a:p>
            <a:r>
              <a:rPr lang="en-US" dirty="0"/>
              <a:t>Turning a probability into a classifier</a:t>
            </a:r>
          </a:p>
        </p:txBody>
      </p:sp>
      <p:pic>
        <p:nvPicPr>
          <p:cNvPr id="5" name="Content Placeholder 4">
            <a:extLst>
              <a:ext uri="{FF2B5EF4-FFF2-40B4-BE49-F238E27FC236}">
                <a16:creationId xmlns:a16="http://schemas.microsoft.com/office/drawing/2014/main" id="{E9F790B0-B70D-DE45-B74A-BF4E26C78D74}"/>
              </a:ext>
            </a:extLst>
          </p:cNvPr>
          <p:cNvPicPr>
            <a:picLocks noGrp="1" noChangeAspect="1"/>
          </p:cNvPicPr>
          <p:nvPr>
            <p:ph idx="1"/>
          </p:nvPr>
        </p:nvPicPr>
        <p:blipFill>
          <a:blip r:embed="rId2"/>
          <a:stretch>
            <a:fillRect/>
          </a:stretch>
        </p:blipFill>
        <p:spPr>
          <a:xfrm>
            <a:off x="1600200" y="1504950"/>
            <a:ext cx="5684517" cy="1470819"/>
          </a:xfrm>
          <a:prstGeom prst="rect">
            <a:avLst/>
          </a:prstGeom>
        </p:spPr>
      </p:pic>
      <p:sp>
        <p:nvSpPr>
          <p:cNvPr id="3" name="TextBox 2">
            <a:extLst>
              <a:ext uri="{FF2B5EF4-FFF2-40B4-BE49-F238E27FC236}">
                <a16:creationId xmlns:a16="http://schemas.microsoft.com/office/drawing/2014/main" id="{DAD54E96-8FBE-DE4B-9D80-8A35B738F321}"/>
              </a:ext>
            </a:extLst>
          </p:cNvPr>
          <p:cNvSpPr txBox="1"/>
          <p:nvPr/>
        </p:nvSpPr>
        <p:spPr>
          <a:xfrm>
            <a:off x="1302515" y="3486150"/>
            <a:ext cx="6538970" cy="461665"/>
          </a:xfrm>
          <a:prstGeom prst="rect">
            <a:avLst/>
          </a:prstGeom>
          <a:noFill/>
        </p:spPr>
        <p:txBody>
          <a:bodyPr wrap="none" rtlCol="0">
            <a:spAutoFit/>
          </a:bodyPr>
          <a:lstStyle/>
          <a:p>
            <a:r>
              <a:rPr lang="en-US" dirty="0"/>
              <a:t>0.5 here is called the </a:t>
            </a:r>
            <a:r>
              <a:rPr lang="en-US" b="1" dirty="0"/>
              <a:t>decision boundary</a:t>
            </a:r>
            <a:r>
              <a:rPr lang="en-US" dirty="0"/>
              <a:t> </a:t>
            </a:r>
          </a:p>
        </p:txBody>
      </p:sp>
    </p:spTree>
    <p:extLst>
      <p:ext uri="{BB962C8B-B14F-4D97-AF65-F5344CB8AC3E}">
        <p14:creationId xmlns:p14="http://schemas.microsoft.com/office/powerpoint/2010/main" val="36367829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6C978-3BD6-A448-8D02-2A5030CB74E7}"/>
              </a:ext>
            </a:extLst>
          </p:cNvPr>
          <p:cNvSpPr>
            <a:spLocks noGrp="1"/>
          </p:cNvSpPr>
          <p:nvPr>
            <p:ph type="title"/>
          </p:nvPr>
        </p:nvSpPr>
        <p:spPr>
          <a:xfrm>
            <a:off x="598967" y="-87735"/>
            <a:ext cx="7467600" cy="742950"/>
          </a:xfrm>
        </p:spPr>
        <p:txBody>
          <a:bodyPr/>
          <a:lstStyle/>
          <a:p>
            <a:r>
              <a:rPr lang="en-US" dirty="0"/>
              <a:t>The probabilistic classifier</a:t>
            </a:r>
          </a:p>
        </p:txBody>
      </p:sp>
      <p:grpSp>
        <p:nvGrpSpPr>
          <p:cNvPr id="7" name="Group 6">
            <a:extLst>
              <a:ext uri="{FF2B5EF4-FFF2-40B4-BE49-F238E27FC236}">
                <a16:creationId xmlns:a16="http://schemas.microsoft.com/office/drawing/2014/main" id="{2AF12A42-A169-124C-83E6-7FE227E2D844}"/>
              </a:ext>
            </a:extLst>
          </p:cNvPr>
          <p:cNvGrpSpPr/>
          <p:nvPr/>
        </p:nvGrpSpPr>
        <p:grpSpPr>
          <a:xfrm>
            <a:off x="625010" y="957316"/>
            <a:ext cx="7970496" cy="3816857"/>
            <a:chOff x="685800" y="1244038"/>
            <a:chExt cx="7970496" cy="3816857"/>
          </a:xfrm>
        </p:grpSpPr>
        <p:pic>
          <p:nvPicPr>
            <p:cNvPr id="5" name="Picture 4">
              <a:extLst>
                <a:ext uri="{FF2B5EF4-FFF2-40B4-BE49-F238E27FC236}">
                  <a16:creationId xmlns:a16="http://schemas.microsoft.com/office/drawing/2014/main" id="{38B41492-92D7-0843-886C-F81DEAD35540}"/>
                </a:ext>
              </a:extLst>
            </p:cNvPr>
            <p:cNvPicPr>
              <a:picLocks noChangeAspect="1"/>
            </p:cNvPicPr>
            <p:nvPr/>
          </p:nvPicPr>
          <p:blipFill>
            <a:blip r:embed="rId2"/>
            <a:stretch>
              <a:fillRect/>
            </a:stretch>
          </p:blipFill>
          <p:spPr>
            <a:xfrm>
              <a:off x="685800" y="1244038"/>
              <a:ext cx="7970496" cy="3816857"/>
            </a:xfrm>
            <a:prstGeom prst="rect">
              <a:avLst/>
            </a:prstGeom>
            <a:ln>
              <a:noFill/>
            </a:ln>
          </p:spPr>
        </p:pic>
        <p:sp>
          <p:nvSpPr>
            <p:cNvPr id="3" name="Rectangle 2">
              <a:extLst>
                <a:ext uri="{FF2B5EF4-FFF2-40B4-BE49-F238E27FC236}">
                  <a16:creationId xmlns:a16="http://schemas.microsoft.com/office/drawing/2014/main" id="{B4F5679F-01C2-1542-9FCF-DE147F85918C}"/>
                </a:ext>
              </a:extLst>
            </p:cNvPr>
            <p:cNvSpPr/>
            <p:nvPr/>
          </p:nvSpPr>
          <p:spPr>
            <a:xfrm>
              <a:off x="1412111" y="2375503"/>
              <a:ext cx="2514600" cy="5857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Freeform 8">
            <a:extLst>
              <a:ext uri="{FF2B5EF4-FFF2-40B4-BE49-F238E27FC236}">
                <a16:creationId xmlns:a16="http://schemas.microsoft.com/office/drawing/2014/main" id="{72B19C2B-25B7-FE40-89D4-2D049B1683CF}"/>
              </a:ext>
            </a:extLst>
          </p:cNvPr>
          <p:cNvSpPr/>
          <p:nvPr/>
        </p:nvSpPr>
        <p:spPr bwMode="auto">
          <a:xfrm>
            <a:off x="397108" y="2758967"/>
            <a:ext cx="8307054" cy="213557"/>
          </a:xfrm>
          <a:custGeom>
            <a:avLst/>
            <a:gdLst>
              <a:gd name="connsiteX0" fmla="*/ 112178 w 8307054"/>
              <a:gd name="connsiteY0" fmla="*/ 201057 h 213557"/>
              <a:gd name="connsiteX1" fmla="*/ 170051 w 8307054"/>
              <a:gd name="connsiteY1" fmla="*/ 212632 h 213557"/>
              <a:gd name="connsiteX2" fmla="*/ 3850801 w 8307054"/>
              <a:gd name="connsiteY2" fmla="*/ 62161 h 213557"/>
              <a:gd name="connsiteX3" fmla="*/ 6767621 w 8307054"/>
              <a:gd name="connsiteY3" fmla="*/ 4287 h 213557"/>
              <a:gd name="connsiteX4" fmla="*/ 8307054 w 8307054"/>
              <a:gd name="connsiteY4" fmla="*/ 4287 h 213557"/>
              <a:gd name="connsiteX5" fmla="*/ 8307054 w 8307054"/>
              <a:gd name="connsiteY5" fmla="*/ 4287 h 213557"/>
              <a:gd name="connsiteX6" fmla="*/ 8307054 w 8307054"/>
              <a:gd name="connsiteY6" fmla="*/ 4287 h 213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07054" h="213557">
                <a:moveTo>
                  <a:pt x="112178" y="201057"/>
                </a:moveTo>
                <a:cubicBezTo>
                  <a:pt x="-170438" y="218419"/>
                  <a:pt x="170051" y="212632"/>
                  <a:pt x="170051" y="212632"/>
                </a:cubicBezTo>
                <a:lnTo>
                  <a:pt x="3850801" y="62161"/>
                </a:lnTo>
                <a:cubicBezTo>
                  <a:pt x="4950396" y="27437"/>
                  <a:pt x="6024912" y="13933"/>
                  <a:pt x="6767621" y="4287"/>
                </a:cubicBezTo>
                <a:cubicBezTo>
                  <a:pt x="7510330" y="-5359"/>
                  <a:pt x="8307054" y="4287"/>
                  <a:pt x="8307054" y="4287"/>
                </a:cubicBezTo>
                <a:lnTo>
                  <a:pt x="8307054" y="4287"/>
                </a:lnTo>
                <a:lnTo>
                  <a:pt x="8307054" y="4287"/>
                </a:lnTo>
              </a:path>
            </a:pathLst>
          </a:custGeom>
          <a:no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ndParaRPr>
          </a:p>
        </p:txBody>
      </p:sp>
      <p:sp>
        <p:nvSpPr>
          <p:cNvPr id="15" name="Freeform 14">
            <a:extLst>
              <a:ext uri="{FF2B5EF4-FFF2-40B4-BE49-F238E27FC236}">
                <a16:creationId xmlns:a16="http://schemas.microsoft.com/office/drawing/2014/main" id="{6030D76F-4213-4D4E-9677-2229D8A905A5}"/>
              </a:ext>
            </a:extLst>
          </p:cNvPr>
          <p:cNvSpPr/>
          <p:nvPr/>
        </p:nvSpPr>
        <p:spPr bwMode="auto">
          <a:xfrm>
            <a:off x="4375230" y="2612783"/>
            <a:ext cx="474724" cy="486137"/>
          </a:xfrm>
          <a:custGeom>
            <a:avLst/>
            <a:gdLst>
              <a:gd name="connsiteX0" fmla="*/ 162046 w 474724"/>
              <a:gd name="connsiteY0" fmla="*/ 0 h 486137"/>
              <a:gd name="connsiteX1" fmla="*/ 81023 w 474724"/>
              <a:gd name="connsiteY1" fmla="*/ 46299 h 486137"/>
              <a:gd name="connsiteX2" fmla="*/ 69448 w 474724"/>
              <a:gd name="connsiteY2" fmla="*/ 81023 h 486137"/>
              <a:gd name="connsiteX3" fmla="*/ 46299 w 474724"/>
              <a:gd name="connsiteY3" fmla="*/ 115747 h 486137"/>
              <a:gd name="connsiteX4" fmla="*/ 23150 w 474724"/>
              <a:gd name="connsiteY4" fmla="*/ 185195 h 486137"/>
              <a:gd name="connsiteX5" fmla="*/ 0 w 474724"/>
              <a:gd name="connsiteY5" fmla="*/ 277793 h 486137"/>
              <a:gd name="connsiteX6" fmla="*/ 34724 w 474724"/>
              <a:gd name="connsiteY6" fmla="*/ 428264 h 486137"/>
              <a:gd name="connsiteX7" fmla="*/ 69448 w 474724"/>
              <a:gd name="connsiteY7" fmla="*/ 439838 h 486137"/>
              <a:gd name="connsiteX8" fmla="*/ 104173 w 474724"/>
              <a:gd name="connsiteY8" fmla="*/ 462988 h 486137"/>
              <a:gd name="connsiteX9" fmla="*/ 185195 w 474724"/>
              <a:gd name="connsiteY9" fmla="*/ 486137 h 486137"/>
              <a:gd name="connsiteX10" fmla="*/ 324092 w 474724"/>
              <a:gd name="connsiteY10" fmla="*/ 474562 h 486137"/>
              <a:gd name="connsiteX11" fmla="*/ 381965 w 474724"/>
              <a:gd name="connsiteY11" fmla="*/ 439838 h 486137"/>
              <a:gd name="connsiteX12" fmla="*/ 451413 w 474724"/>
              <a:gd name="connsiteY12" fmla="*/ 381965 h 486137"/>
              <a:gd name="connsiteX13" fmla="*/ 474562 w 474724"/>
              <a:gd name="connsiteY13" fmla="*/ 312517 h 486137"/>
              <a:gd name="connsiteX14" fmla="*/ 462988 w 474724"/>
              <a:gd name="connsiteY14" fmla="*/ 173621 h 486137"/>
              <a:gd name="connsiteX15" fmla="*/ 405114 w 474724"/>
              <a:gd name="connsiteY15" fmla="*/ 92598 h 486137"/>
              <a:gd name="connsiteX16" fmla="*/ 381965 w 474724"/>
              <a:gd name="connsiteY16" fmla="*/ 69448 h 486137"/>
              <a:gd name="connsiteX17" fmla="*/ 312517 w 474724"/>
              <a:gd name="connsiteY17" fmla="*/ 46299 h 486137"/>
              <a:gd name="connsiteX18" fmla="*/ 162046 w 474724"/>
              <a:gd name="connsiteY18" fmla="*/ 0 h 486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74724" h="486137">
                <a:moveTo>
                  <a:pt x="162046" y="0"/>
                </a:moveTo>
                <a:cubicBezTo>
                  <a:pt x="123464" y="0"/>
                  <a:pt x="104433" y="25816"/>
                  <a:pt x="81023" y="46299"/>
                </a:cubicBezTo>
                <a:cubicBezTo>
                  <a:pt x="71841" y="54333"/>
                  <a:pt x="74904" y="70110"/>
                  <a:pt x="69448" y="81023"/>
                </a:cubicBezTo>
                <a:cubicBezTo>
                  <a:pt x="63227" y="93465"/>
                  <a:pt x="51949" y="103035"/>
                  <a:pt x="46299" y="115747"/>
                </a:cubicBezTo>
                <a:cubicBezTo>
                  <a:pt x="36389" y="138045"/>
                  <a:pt x="30866" y="162046"/>
                  <a:pt x="23150" y="185195"/>
                </a:cubicBezTo>
                <a:cubicBezTo>
                  <a:pt x="5353" y="238587"/>
                  <a:pt x="13969" y="207949"/>
                  <a:pt x="0" y="277793"/>
                </a:cubicBezTo>
                <a:cubicBezTo>
                  <a:pt x="3488" y="312668"/>
                  <a:pt x="-6535" y="395257"/>
                  <a:pt x="34724" y="428264"/>
                </a:cubicBezTo>
                <a:cubicBezTo>
                  <a:pt x="44251" y="435886"/>
                  <a:pt x="57873" y="435980"/>
                  <a:pt x="69448" y="439838"/>
                </a:cubicBezTo>
                <a:cubicBezTo>
                  <a:pt x="81023" y="447555"/>
                  <a:pt x="91730" y="456767"/>
                  <a:pt x="104173" y="462988"/>
                </a:cubicBezTo>
                <a:cubicBezTo>
                  <a:pt x="120773" y="471288"/>
                  <a:pt x="170367" y="482430"/>
                  <a:pt x="185195" y="486137"/>
                </a:cubicBezTo>
                <a:cubicBezTo>
                  <a:pt x="231494" y="482279"/>
                  <a:pt x="278040" y="480702"/>
                  <a:pt x="324092" y="474562"/>
                </a:cubicBezTo>
                <a:cubicBezTo>
                  <a:pt x="366307" y="468934"/>
                  <a:pt x="352749" y="463211"/>
                  <a:pt x="381965" y="439838"/>
                </a:cubicBezTo>
                <a:cubicBezTo>
                  <a:pt x="462545" y="375373"/>
                  <a:pt x="368921" y="464457"/>
                  <a:pt x="451413" y="381965"/>
                </a:cubicBezTo>
                <a:cubicBezTo>
                  <a:pt x="459129" y="358816"/>
                  <a:pt x="476588" y="336834"/>
                  <a:pt x="474562" y="312517"/>
                </a:cubicBezTo>
                <a:cubicBezTo>
                  <a:pt x="470704" y="266218"/>
                  <a:pt x="469128" y="219673"/>
                  <a:pt x="462988" y="173621"/>
                </a:cubicBezTo>
                <a:cubicBezTo>
                  <a:pt x="457303" y="130983"/>
                  <a:pt x="437157" y="124641"/>
                  <a:pt x="405114" y="92598"/>
                </a:cubicBezTo>
                <a:cubicBezTo>
                  <a:pt x="397398" y="84881"/>
                  <a:pt x="392318" y="72899"/>
                  <a:pt x="381965" y="69448"/>
                </a:cubicBezTo>
                <a:lnTo>
                  <a:pt x="312517" y="46299"/>
                </a:lnTo>
                <a:cubicBezTo>
                  <a:pt x="233868" y="20083"/>
                  <a:pt x="200628" y="0"/>
                  <a:pt x="162046" y="0"/>
                </a:cubicBezTo>
                <a:close/>
              </a:path>
            </a:pathLst>
          </a:custGeom>
          <a:noFill/>
          <a:ln w="31750" cap="flat" cmpd="sng" algn="ctr">
            <a:solidFill>
              <a:schemeClr val="accent6"/>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ndParaRPr>
          </a:p>
        </p:txBody>
      </p:sp>
      <p:sp>
        <p:nvSpPr>
          <p:cNvPr id="16" name="Rectangle 15">
            <a:extLst>
              <a:ext uri="{FF2B5EF4-FFF2-40B4-BE49-F238E27FC236}">
                <a16:creationId xmlns:a16="http://schemas.microsoft.com/office/drawing/2014/main" id="{64107E57-1F3A-0548-BCB7-A16BB7DB0707}"/>
              </a:ext>
            </a:extLst>
          </p:cNvPr>
          <p:cNvSpPr/>
          <p:nvPr/>
        </p:nvSpPr>
        <p:spPr>
          <a:xfrm>
            <a:off x="4375230" y="4623109"/>
            <a:ext cx="474724" cy="2421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504823CD-D996-F549-8F74-DDA4A8F59403}"/>
              </a:ext>
            </a:extLst>
          </p:cNvPr>
          <p:cNvSpPr txBox="1"/>
          <p:nvPr/>
        </p:nvSpPr>
        <p:spPr>
          <a:xfrm>
            <a:off x="4214155" y="4531239"/>
            <a:ext cx="1128835" cy="523220"/>
          </a:xfrm>
          <a:prstGeom prst="rect">
            <a:avLst/>
          </a:prstGeom>
          <a:noFill/>
        </p:spPr>
        <p:txBody>
          <a:bodyPr wrap="none" rtlCol="0">
            <a:spAutoFit/>
          </a:bodyPr>
          <a:lstStyle/>
          <a:p>
            <a:r>
              <a:rPr lang="en-US" sz="2800" dirty="0" err="1">
                <a:latin typeface="+mn-lt"/>
              </a:rPr>
              <a:t>wx</a:t>
            </a:r>
            <a:r>
              <a:rPr lang="en-US" sz="2800" dirty="0">
                <a:latin typeface="+mn-lt"/>
              </a:rPr>
              <a:t> + b</a:t>
            </a:r>
          </a:p>
        </p:txBody>
      </p:sp>
      <p:pic>
        <p:nvPicPr>
          <p:cNvPr id="18" name="Picture 17">
            <a:extLst>
              <a:ext uri="{FF2B5EF4-FFF2-40B4-BE49-F238E27FC236}">
                <a16:creationId xmlns:a16="http://schemas.microsoft.com/office/drawing/2014/main" id="{740A2127-1D6D-1F41-B9FC-0C367C6CADCD}"/>
              </a:ext>
            </a:extLst>
          </p:cNvPr>
          <p:cNvPicPr>
            <a:picLocks noChangeAspect="1"/>
          </p:cNvPicPr>
          <p:nvPr/>
        </p:nvPicPr>
        <p:blipFill>
          <a:blip r:embed="rId3"/>
          <a:stretch>
            <a:fillRect/>
          </a:stretch>
        </p:blipFill>
        <p:spPr>
          <a:xfrm>
            <a:off x="5105400" y="-94023"/>
            <a:ext cx="4708667" cy="1797201"/>
          </a:xfrm>
          <a:prstGeom prst="rect">
            <a:avLst/>
          </a:prstGeom>
        </p:spPr>
      </p:pic>
      <p:sp>
        <p:nvSpPr>
          <p:cNvPr id="19" name="Rectangle 18">
            <a:extLst>
              <a:ext uri="{FF2B5EF4-FFF2-40B4-BE49-F238E27FC236}">
                <a16:creationId xmlns:a16="http://schemas.microsoft.com/office/drawing/2014/main" id="{4A1A31B3-A413-5440-9DE5-027C83B38D29}"/>
              </a:ext>
            </a:extLst>
          </p:cNvPr>
          <p:cNvSpPr/>
          <p:nvPr/>
        </p:nvSpPr>
        <p:spPr>
          <a:xfrm>
            <a:off x="277974" y="2562980"/>
            <a:ext cx="636426" cy="5857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1561F822-B7C3-874E-AC15-CC13945AC801}"/>
              </a:ext>
            </a:extLst>
          </p:cNvPr>
          <p:cNvCxnSpPr/>
          <p:nvPr/>
        </p:nvCxnSpPr>
        <p:spPr bwMode="auto">
          <a:xfrm>
            <a:off x="304800" y="2807865"/>
            <a:ext cx="8534400" cy="0"/>
          </a:xfrm>
          <a:prstGeom prst="line">
            <a:avLst/>
          </a:prstGeom>
          <a:gradFill rotWithShape="0">
            <a:gsLst>
              <a:gs pos="0">
                <a:srgbClr val="A50021"/>
              </a:gs>
              <a:gs pos="100000">
                <a:schemeClr val="tx1"/>
              </a:gs>
            </a:gsLst>
            <a:lin ang="0" scaled="1"/>
          </a:gradFill>
          <a:ln w="44450" cap="flat" cmpd="sng" algn="ctr">
            <a:solidFill>
              <a:srgbClr val="C00000"/>
            </a:solidFill>
            <a:prstDash val="sysDash"/>
            <a:miter lim="800000"/>
            <a:headEnd type="none" w="med" len="med"/>
            <a:tailEnd type="none" w="med" len="med"/>
          </a:ln>
          <a:effectLst/>
        </p:spPr>
      </p:cxnSp>
      <p:sp>
        <p:nvSpPr>
          <p:cNvPr id="20" name="TextBox 19">
            <a:extLst>
              <a:ext uri="{FF2B5EF4-FFF2-40B4-BE49-F238E27FC236}">
                <a16:creationId xmlns:a16="http://schemas.microsoft.com/office/drawing/2014/main" id="{96F28C9A-0A39-5C44-AD33-B22BEC536C62}"/>
              </a:ext>
            </a:extLst>
          </p:cNvPr>
          <p:cNvSpPr txBox="1"/>
          <p:nvPr/>
        </p:nvSpPr>
        <p:spPr>
          <a:xfrm>
            <a:off x="68607" y="1250256"/>
            <a:ext cx="1112805" cy="523220"/>
          </a:xfrm>
          <a:prstGeom prst="rect">
            <a:avLst/>
          </a:prstGeom>
          <a:noFill/>
        </p:spPr>
        <p:txBody>
          <a:bodyPr wrap="none" rtlCol="0">
            <a:spAutoFit/>
          </a:bodyPr>
          <a:lstStyle/>
          <a:p>
            <a:r>
              <a:rPr lang="en-US" sz="2800" dirty="0">
                <a:latin typeface="+mn-lt"/>
              </a:rPr>
              <a:t>P(y=1)</a:t>
            </a:r>
          </a:p>
        </p:txBody>
      </p:sp>
      <p:sp>
        <p:nvSpPr>
          <p:cNvPr id="23" name="Rectangle 22">
            <a:extLst>
              <a:ext uri="{FF2B5EF4-FFF2-40B4-BE49-F238E27FC236}">
                <a16:creationId xmlns:a16="http://schemas.microsoft.com/office/drawing/2014/main" id="{0010A606-923C-244A-9E2F-50E83BEDD50E}"/>
              </a:ext>
            </a:extLst>
          </p:cNvPr>
          <p:cNvSpPr/>
          <p:nvPr/>
        </p:nvSpPr>
        <p:spPr bwMode="auto">
          <a:xfrm>
            <a:off x="4652998" y="1233515"/>
            <a:ext cx="4213028" cy="3200400"/>
          </a:xfrm>
          <a:prstGeom prst="rect">
            <a:avLst/>
          </a:prstGeom>
          <a:solidFill>
            <a:schemeClr val="accent2">
              <a:lumMod val="40000"/>
              <a:lumOff val="60000"/>
              <a:alpha val="34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ndParaRPr>
          </a:p>
        </p:txBody>
      </p:sp>
    </p:spTree>
    <p:extLst>
      <p:ext uri="{BB962C8B-B14F-4D97-AF65-F5344CB8AC3E}">
        <p14:creationId xmlns:p14="http://schemas.microsoft.com/office/powerpoint/2010/main" val="1024547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57C93-E309-6343-A358-E23B17E1042D}"/>
              </a:ext>
            </a:extLst>
          </p:cNvPr>
          <p:cNvSpPr>
            <a:spLocks noGrp="1"/>
          </p:cNvSpPr>
          <p:nvPr>
            <p:ph type="title"/>
          </p:nvPr>
        </p:nvSpPr>
        <p:spPr>
          <a:xfrm>
            <a:off x="800100" y="575932"/>
            <a:ext cx="7543800" cy="680397"/>
          </a:xfrm>
        </p:spPr>
        <p:txBody>
          <a:bodyPr>
            <a:normAutofit/>
          </a:bodyPr>
          <a:lstStyle/>
          <a:p>
            <a:r>
              <a:rPr lang="en-US" dirty="0"/>
              <a:t>Turning a probability into a classifier</a:t>
            </a:r>
          </a:p>
        </p:txBody>
      </p:sp>
      <p:pic>
        <p:nvPicPr>
          <p:cNvPr id="5" name="Content Placeholder 4">
            <a:extLst>
              <a:ext uri="{FF2B5EF4-FFF2-40B4-BE49-F238E27FC236}">
                <a16:creationId xmlns:a16="http://schemas.microsoft.com/office/drawing/2014/main" id="{E9F790B0-B70D-DE45-B74A-BF4E26C78D74}"/>
              </a:ext>
            </a:extLst>
          </p:cNvPr>
          <p:cNvPicPr>
            <a:picLocks noGrp="1" noChangeAspect="1"/>
          </p:cNvPicPr>
          <p:nvPr>
            <p:ph idx="1"/>
          </p:nvPr>
        </p:nvPicPr>
        <p:blipFill>
          <a:blip r:embed="rId2"/>
          <a:stretch>
            <a:fillRect/>
          </a:stretch>
        </p:blipFill>
        <p:spPr>
          <a:xfrm>
            <a:off x="152400" y="1885950"/>
            <a:ext cx="5684517" cy="1470819"/>
          </a:xfrm>
          <a:prstGeom prst="rect">
            <a:avLst/>
          </a:prstGeom>
        </p:spPr>
      </p:pic>
      <p:sp>
        <p:nvSpPr>
          <p:cNvPr id="3" name="TextBox 2">
            <a:extLst>
              <a:ext uri="{FF2B5EF4-FFF2-40B4-BE49-F238E27FC236}">
                <a16:creationId xmlns:a16="http://schemas.microsoft.com/office/drawing/2014/main" id="{954B33F4-F8C2-6C41-81BF-2E682B84AEFE}"/>
              </a:ext>
            </a:extLst>
          </p:cNvPr>
          <p:cNvSpPr txBox="1"/>
          <p:nvPr/>
        </p:nvSpPr>
        <p:spPr>
          <a:xfrm>
            <a:off x="5522429" y="2065874"/>
            <a:ext cx="2473754" cy="646331"/>
          </a:xfrm>
          <a:prstGeom prst="rect">
            <a:avLst/>
          </a:prstGeom>
          <a:noFill/>
        </p:spPr>
        <p:txBody>
          <a:bodyPr wrap="none" rtlCol="0">
            <a:spAutoFit/>
          </a:bodyPr>
          <a:lstStyle/>
          <a:p>
            <a:r>
              <a:rPr lang="en-US" sz="3600" dirty="0">
                <a:solidFill>
                  <a:srgbClr val="0000CC"/>
                </a:solidFill>
                <a:latin typeface="Times New Roman" panose="02020603050405020304" pitchFamily="18" charset="0"/>
                <a:cs typeface="Times New Roman" panose="02020603050405020304" pitchFamily="18" charset="0"/>
              </a:rPr>
              <a:t>if </a:t>
            </a:r>
            <a:r>
              <a:rPr lang="en-US" sz="3600" dirty="0" err="1">
                <a:solidFill>
                  <a:srgbClr val="0000CC"/>
                </a:solidFill>
                <a:latin typeface="Times New Roman" panose="02020603050405020304" pitchFamily="18" charset="0"/>
                <a:cs typeface="Times New Roman" panose="02020603050405020304" pitchFamily="18" charset="0"/>
              </a:rPr>
              <a:t>w∙x+b</a:t>
            </a:r>
            <a:r>
              <a:rPr lang="en-US" sz="3600" dirty="0">
                <a:solidFill>
                  <a:srgbClr val="0000CC"/>
                </a:solidFill>
                <a:latin typeface="Times New Roman" panose="02020603050405020304" pitchFamily="18" charset="0"/>
                <a:cs typeface="Times New Roman" panose="02020603050405020304" pitchFamily="18" charset="0"/>
              </a:rPr>
              <a:t> &gt; 0</a:t>
            </a:r>
          </a:p>
        </p:txBody>
      </p:sp>
      <p:sp>
        <p:nvSpPr>
          <p:cNvPr id="4" name="TextBox 3">
            <a:extLst>
              <a:ext uri="{FF2B5EF4-FFF2-40B4-BE49-F238E27FC236}">
                <a16:creationId xmlns:a16="http://schemas.microsoft.com/office/drawing/2014/main" id="{9A1E9240-84DA-3740-A782-131A1694D5F4}"/>
              </a:ext>
            </a:extLst>
          </p:cNvPr>
          <p:cNvSpPr txBox="1"/>
          <p:nvPr/>
        </p:nvSpPr>
        <p:spPr>
          <a:xfrm>
            <a:off x="5511479" y="2644719"/>
            <a:ext cx="2467342" cy="646331"/>
          </a:xfrm>
          <a:prstGeom prst="rect">
            <a:avLst/>
          </a:prstGeom>
          <a:noFill/>
        </p:spPr>
        <p:txBody>
          <a:bodyPr wrap="none" rtlCol="0">
            <a:spAutoFit/>
          </a:bodyPr>
          <a:lstStyle/>
          <a:p>
            <a:r>
              <a:rPr lang="en-US" sz="3600" dirty="0">
                <a:solidFill>
                  <a:srgbClr val="0000CC"/>
                </a:solidFill>
                <a:latin typeface="Times New Roman" panose="02020603050405020304" pitchFamily="18" charset="0"/>
                <a:cs typeface="Times New Roman" panose="02020603050405020304" pitchFamily="18" charset="0"/>
              </a:rPr>
              <a:t>if </a:t>
            </a:r>
            <a:r>
              <a:rPr lang="en-US" sz="3600" dirty="0" err="1">
                <a:solidFill>
                  <a:srgbClr val="0000CC"/>
                </a:solidFill>
                <a:latin typeface="Times New Roman" panose="02020603050405020304" pitchFamily="18" charset="0"/>
                <a:cs typeface="Times New Roman" panose="02020603050405020304" pitchFamily="18" charset="0"/>
              </a:rPr>
              <a:t>w∙x+b</a:t>
            </a:r>
            <a:r>
              <a:rPr lang="en-US" sz="3600" dirty="0">
                <a:solidFill>
                  <a:srgbClr val="0000CC"/>
                </a:solidFill>
                <a:latin typeface="Times New Roman" panose="02020603050405020304" pitchFamily="18" charset="0"/>
                <a:cs typeface="Times New Roman" panose="02020603050405020304" pitchFamily="18" charset="0"/>
              </a:rPr>
              <a:t> ≤ 0</a:t>
            </a:r>
          </a:p>
        </p:txBody>
      </p:sp>
    </p:spTree>
    <p:extLst>
      <p:ext uri="{BB962C8B-B14F-4D97-AF65-F5344CB8AC3E}">
        <p14:creationId xmlns:p14="http://schemas.microsoft.com/office/powerpoint/2010/main" val="709170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p:cNvSpPr>
            <a:spLocks noGrp="1" noChangeArrowheads="1"/>
          </p:cNvSpPr>
          <p:nvPr>
            <p:ph type="title"/>
          </p:nvPr>
        </p:nvSpPr>
        <p:spPr/>
        <p:txBody>
          <a:bodyPr>
            <a:normAutofit/>
          </a:bodyPr>
          <a:lstStyle/>
          <a:p>
            <a:r>
              <a:rPr lang="en-US" sz="4000" dirty="0"/>
              <a:t>Logistic Regression</a:t>
            </a:r>
            <a:endParaRPr lang="en-US" sz="4000" dirty="0">
              <a:latin typeface="Lucida Sans" charset="0"/>
              <a:ea typeface="ＭＳ Ｐゴシック" charset="0"/>
              <a:cs typeface="ＭＳ Ｐゴシック" charset="0"/>
            </a:endParaRPr>
          </a:p>
        </p:txBody>
      </p:sp>
      <p:sp>
        <p:nvSpPr>
          <p:cNvPr id="16387" name="Rectangle 6"/>
          <p:cNvSpPr>
            <a:spLocks noGrp="1" noChangeArrowheads="1"/>
          </p:cNvSpPr>
          <p:nvPr>
            <p:ph idx="1"/>
          </p:nvPr>
        </p:nvSpPr>
        <p:spPr/>
        <p:txBody>
          <a:bodyPr>
            <a:normAutofit/>
          </a:bodyPr>
          <a:lstStyle/>
          <a:p>
            <a:r>
              <a:rPr lang="en-US" sz="3100" dirty="0">
                <a:solidFill>
                  <a:schemeClr val="tx2"/>
                </a:solidFill>
              </a:rPr>
              <a:t>Logistic Regression: a text example on sentiment classification</a:t>
            </a:r>
          </a:p>
        </p:txBody>
      </p:sp>
    </p:spTree>
    <p:extLst>
      <p:ext uri="{BB962C8B-B14F-4D97-AF65-F5344CB8AC3E}">
        <p14:creationId xmlns:p14="http://schemas.microsoft.com/office/powerpoint/2010/main" val="228941583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Outline</a:t>
            </a:r>
            <a:endParaRPr lang="zh-TW" altLang="en-US" dirty="0"/>
          </a:p>
        </p:txBody>
      </p:sp>
      <p:sp>
        <p:nvSpPr>
          <p:cNvPr id="3" name="內容版面配置區 2"/>
          <p:cNvSpPr>
            <a:spLocks noGrp="1"/>
          </p:cNvSpPr>
          <p:nvPr>
            <p:ph idx="1"/>
          </p:nvPr>
        </p:nvSpPr>
        <p:spPr/>
        <p:txBody>
          <a:bodyPr>
            <a:normAutofit lnSpcReduction="10000"/>
          </a:bodyPr>
          <a:lstStyle/>
          <a:p>
            <a:r>
              <a:rPr lang="en-US" altLang="zh-TW" dirty="0" smtClean="0"/>
              <a:t>Background: generative and discriminative classifiers</a:t>
            </a:r>
          </a:p>
          <a:p>
            <a:r>
              <a:rPr lang="en-US" altLang="zh-TW" dirty="0" smtClean="0"/>
              <a:t>Classification in logistic regression</a:t>
            </a:r>
          </a:p>
          <a:p>
            <a:r>
              <a:rPr lang="hsb-DE" altLang="zh-TW" dirty="0"/>
              <a:t>Logistic Regression: a text example on sentiment classification</a:t>
            </a:r>
          </a:p>
          <a:p>
            <a:r>
              <a:rPr lang="hsb-DE" altLang="zh-TW" dirty="0"/>
              <a:t>Learning: Cross-Entropy Loss</a:t>
            </a:r>
          </a:p>
          <a:p>
            <a:r>
              <a:rPr lang="hsb-DE" altLang="zh-TW" dirty="0">
                <a:solidFill>
                  <a:schemeClr val="bg1">
                    <a:lumMod val="65000"/>
                  </a:schemeClr>
                </a:solidFill>
              </a:rPr>
              <a:t>Stochastic Gradient Descent</a:t>
            </a:r>
          </a:p>
          <a:p>
            <a:r>
              <a:rPr lang="en-US" altLang="zh-TW" dirty="0">
                <a:solidFill>
                  <a:schemeClr val="bg1">
                    <a:lumMod val="65000"/>
                  </a:schemeClr>
                </a:solidFill>
              </a:rPr>
              <a:t>Stochastic Gradient Descent: An example and more details</a:t>
            </a:r>
          </a:p>
          <a:p>
            <a:r>
              <a:rPr lang="hsb-DE" altLang="zh-TW" dirty="0">
                <a:solidFill>
                  <a:schemeClr val="bg1">
                    <a:lumMod val="65000"/>
                  </a:schemeClr>
                </a:solidFill>
              </a:rPr>
              <a:t>Regularization</a:t>
            </a:r>
          </a:p>
          <a:p>
            <a:r>
              <a:rPr lang="hsb-DE" altLang="zh-TW" dirty="0"/>
              <a:t>Multinomial Logistic Regression</a:t>
            </a:r>
          </a:p>
          <a:p>
            <a:endParaRPr lang="zh-TW" altLang="en-US" dirty="0"/>
          </a:p>
        </p:txBody>
      </p:sp>
      <p:sp>
        <p:nvSpPr>
          <p:cNvPr id="4" name="投影片編號版面配置區 3"/>
          <p:cNvSpPr>
            <a:spLocks noGrp="1"/>
          </p:cNvSpPr>
          <p:nvPr>
            <p:ph type="sldNum" sz="quarter" idx="12"/>
          </p:nvPr>
        </p:nvSpPr>
        <p:spPr/>
        <p:txBody>
          <a:bodyPr/>
          <a:lstStyle/>
          <a:p>
            <a:fld id="{10F35DC5-7E65-8247-99AB-4E984F8A921E}" type="slidenum">
              <a:rPr lang="en-US" smtClean="0"/>
              <a:pPr/>
              <a:t>3</a:t>
            </a:fld>
            <a:endParaRPr lang="en-US"/>
          </a:p>
        </p:txBody>
      </p:sp>
    </p:spTree>
    <p:extLst>
      <p:ext uri="{BB962C8B-B14F-4D97-AF65-F5344CB8AC3E}">
        <p14:creationId xmlns:p14="http://schemas.microsoft.com/office/powerpoint/2010/main" val="31062135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1EFA4-8184-F540-99AD-9A9EDA03F20D}"/>
              </a:ext>
            </a:extLst>
          </p:cNvPr>
          <p:cNvSpPr>
            <a:spLocks noGrp="1"/>
          </p:cNvSpPr>
          <p:nvPr>
            <p:ph type="title"/>
          </p:nvPr>
        </p:nvSpPr>
        <p:spPr/>
        <p:txBody>
          <a:bodyPr/>
          <a:lstStyle/>
          <a:p>
            <a:r>
              <a:rPr lang="en-US" dirty="0"/>
              <a:t>Sentiment example: does y=1 or y=0?</a:t>
            </a:r>
          </a:p>
        </p:txBody>
      </p:sp>
      <p:sp>
        <p:nvSpPr>
          <p:cNvPr id="3" name="Content Placeholder 2">
            <a:extLst>
              <a:ext uri="{FF2B5EF4-FFF2-40B4-BE49-F238E27FC236}">
                <a16:creationId xmlns:a16="http://schemas.microsoft.com/office/drawing/2014/main" id="{F81B11F6-10B0-164E-B11B-FD6128E4F84E}"/>
              </a:ext>
            </a:extLst>
          </p:cNvPr>
          <p:cNvSpPr>
            <a:spLocks noGrp="1"/>
          </p:cNvSpPr>
          <p:nvPr>
            <p:ph idx="1"/>
          </p:nvPr>
        </p:nvSpPr>
        <p:spPr>
          <a:xfrm>
            <a:off x="304800" y="1314109"/>
            <a:ext cx="8686800" cy="3797089"/>
          </a:xfrm>
        </p:spPr>
        <p:txBody>
          <a:bodyPr>
            <a:normAutofit/>
          </a:bodyPr>
          <a:lstStyle/>
          <a:p>
            <a:pPr marL="0" lvl="0" indent="0" defTabSz="914400" eaLnBrk="0" fontAlgn="base" hangingPunct="0">
              <a:lnSpc>
                <a:spcPct val="100000"/>
              </a:lnSpc>
              <a:spcBef>
                <a:spcPct val="0"/>
              </a:spcBef>
              <a:spcAft>
                <a:spcPct val="0"/>
              </a:spcAft>
              <a:buClrTx/>
              <a:buSzTx/>
            </a:pPr>
            <a:r>
              <a:rPr lang="en-US" altLang="en-US" sz="2100" dirty="0" smtClean="0">
                <a:solidFill>
                  <a:schemeClr val="tx1"/>
                </a:solidFill>
                <a:latin typeface="Calibri" panose="020F0502020204030204" pitchFamily="34" charset="0"/>
                <a:ea typeface="TimesNewRomanPSMT"/>
                <a:cs typeface="Calibri" panose="020F0502020204030204" pitchFamily="34" charset="0"/>
              </a:rPr>
              <a:t> It's </a:t>
            </a:r>
            <a:r>
              <a:rPr lang="en-US" altLang="en-US" sz="2100" dirty="0">
                <a:solidFill>
                  <a:schemeClr val="tx1"/>
                </a:solidFill>
                <a:latin typeface="Calibri" panose="020F0502020204030204" pitchFamily="34" charset="0"/>
                <a:ea typeface="TimesNewRomanPSMT"/>
                <a:cs typeface="Calibri" panose="020F0502020204030204" pitchFamily="34" charset="0"/>
              </a:rPr>
              <a:t>hokey . There are virtually no surprises , and the writing is second-rate .         So why was it so enjoyable ? </a:t>
            </a:r>
            <a:endParaRPr lang="en-US" altLang="en-US" sz="2100" dirty="0" smtClean="0">
              <a:solidFill>
                <a:schemeClr val="tx1"/>
              </a:solidFill>
              <a:latin typeface="Calibri" panose="020F0502020204030204" pitchFamily="34" charset="0"/>
              <a:ea typeface="TimesNewRomanPSMT"/>
              <a:cs typeface="Calibri" panose="020F0502020204030204" pitchFamily="34" charset="0"/>
            </a:endParaRPr>
          </a:p>
          <a:p>
            <a:pPr marL="0" lvl="0" indent="0" eaLnBrk="0" hangingPunct="0">
              <a:spcBef>
                <a:spcPct val="0"/>
              </a:spcBef>
              <a:buClrTx/>
            </a:pPr>
            <a:r>
              <a:rPr lang="en-US" altLang="en-US" sz="2100" dirty="0" smtClean="0">
                <a:latin typeface="Calibri" panose="020F0502020204030204" pitchFamily="34" charset="0"/>
                <a:ea typeface="TimesNewRomanPSMT"/>
                <a:cs typeface="Calibri" panose="020F0502020204030204" pitchFamily="34" charset="0"/>
              </a:rPr>
              <a:t> For </a:t>
            </a:r>
            <a:r>
              <a:rPr lang="en-US" altLang="en-US" sz="2100" dirty="0">
                <a:latin typeface="Calibri" panose="020F0502020204030204" pitchFamily="34" charset="0"/>
                <a:ea typeface="TimesNewRomanPSMT"/>
                <a:cs typeface="Calibri" panose="020F0502020204030204" pitchFamily="34" charset="0"/>
              </a:rPr>
              <a:t>one thing , the cast is </a:t>
            </a:r>
            <a:r>
              <a:rPr lang="en-US" altLang="en-US" sz="2100" dirty="0" smtClean="0">
                <a:latin typeface="Calibri" panose="020F0502020204030204" pitchFamily="34" charset="0"/>
                <a:ea typeface="TimesNewRomanPSMT"/>
                <a:cs typeface="Calibri" panose="020F0502020204030204" pitchFamily="34" charset="0"/>
              </a:rPr>
              <a:t>great </a:t>
            </a:r>
            <a:r>
              <a:rPr lang="en-US" altLang="en-US" sz="2100" dirty="0">
                <a:latin typeface="Calibri" panose="020F0502020204030204" pitchFamily="34" charset="0"/>
                <a:ea typeface="TimesNewRomanPSMT"/>
                <a:cs typeface="Calibri" panose="020F0502020204030204" pitchFamily="34" charset="0"/>
              </a:rPr>
              <a:t>. Another nice touch is the music . I was overcome with the urge to get off the couch and start dancing . It sucked me in , and it'll do the same to you .</a:t>
            </a:r>
            <a:endParaRPr lang="en-US" altLang="en-US" sz="2100" dirty="0">
              <a:solidFill>
                <a:schemeClr val="tx1"/>
              </a:solidFill>
              <a:latin typeface="Calibri" panose="020F0502020204030204" pitchFamily="34" charset="0"/>
              <a:cs typeface="Calibri" panose="020F0502020204030204" pitchFamily="34" charset="0"/>
            </a:endParaRPr>
          </a:p>
          <a:p>
            <a:pPr marL="0" lvl="0" indent="0" defTabSz="914400" eaLnBrk="0" fontAlgn="base" hangingPunct="0">
              <a:lnSpc>
                <a:spcPct val="100000"/>
              </a:lnSpc>
              <a:spcBef>
                <a:spcPct val="0"/>
              </a:spcBef>
              <a:spcAft>
                <a:spcPct val="0"/>
              </a:spcAft>
              <a:buClrTx/>
              <a:buSzTx/>
            </a:pPr>
            <a:endParaRPr lang="en-US" altLang="en-US" sz="800" dirty="0">
              <a:solidFill>
                <a:schemeClr val="tx1"/>
              </a:solidFill>
              <a:latin typeface="Arial" panose="020B0604020202020204" pitchFamily="34" charset="0"/>
            </a:endParaRPr>
          </a:p>
        </p:txBody>
      </p:sp>
      <p:sp>
        <p:nvSpPr>
          <p:cNvPr id="4" name="Slide Number Placeholder 3">
            <a:extLst>
              <a:ext uri="{FF2B5EF4-FFF2-40B4-BE49-F238E27FC236}">
                <a16:creationId xmlns:a16="http://schemas.microsoft.com/office/drawing/2014/main" id="{9C2B2637-6A56-6D4B-8EAC-E3B33BE57C22}"/>
              </a:ext>
            </a:extLst>
          </p:cNvPr>
          <p:cNvSpPr>
            <a:spLocks noGrp="1"/>
          </p:cNvSpPr>
          <p:nvPr>
            <p:ph type="sldNum" sz="quarter" idx="12"/>
          </p:nvPr>
        </p:nvSpPr>
        <p:spPr/>
        <p:txBody>
          <a:bodyPr/>
          <a:lstStyle/>
          <a:p>
            <a:fld id="{D07771B2-D7F7-364E-B6F3-F7FE93606BCE}" type="slidenum">
              <a:rPr lang="en-US" smtClean="0"/>
              <a:t>30</a:t>
            </a:fld>
            <a:endParaRPr lang="en-US"/>
          </a:p>
        </p:txBody>
      </p:sp>
      <p:pic>
        <p:nvPicPr>
          <p:cNvPr id="1029" name="Picture 5" descr="page5image2665455056">
            <a:extLst>
              <a:ext uri="{FF2B5EF4-FFF2-40B4-BE49-F238E27FC236}">
                <a16:creationId xmlns:a16="http://schemas.microsoft.com/office/drawing/2014/main" id="{E074FF09-0355-A845-8833-06AA3DD2A8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60325"/>
            <a:ext cx="6096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age5image2665455648">
            <a:extLst>
              <a:ext uri="{FF2B5EF4-FFF2-40B4-BE49-F238E27FC236}">
                <a16:creationId xmlns:a16="http://schemas.microsoft.com/office/drawing/2014/main" id="{14942396-7BD0-0B48-8F5B-087F824ADF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150" y="-60325"/>
            <a:ext cx="546100" cy="12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12453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F7EC428-AC41-3C44-B265-7DBFFF61969F}"/>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4929F2A0-E86C-E94F-BD5D-A38EFAA4A91B}"/>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76377D24-D631-9746-95DD-83552FA4BFAA}"/>
              </a:ext>
            </a:extLst>
          </p:cNvPr>
          <p:cNvSpPr>
            <a:spLocks noGrp="1"/>
          </p:cNvSpPr>
          <p:nvPr>
            <p:ph type="sldNum" sz="quarter" idx="12"/>
          </p:nvPr>
        </p:nvSpPr>
        <p:spPr/>
        <p:txBody>
          <a:bodyPr/>
          <a:lstStyle/>
          <a:p>
            <a:fld id="{D07771B2-D7F7-364E-B6F3-F7FE93606BCE}" type="slidenum">
              <a:rPr lang="en-US" smtClean="0"/>
              <a:t>31</a:t>
            </a:fld>
            <a:endParaRPr lang="en-US"/>
          </a:p>
        </p:txBody>
      </p:sp>
      <p:pic>
        <p:nvPicPr>
          <p:cNvPr id="5" name="Picture 4">
            <a:extLst>
              <a:ext uri="{FF2B5EF4-FFF2-40B4-BE49-F238E27FC236}">
                <a16:creationId xmlns:a16="http://schemas.microsoft.com/office/drawing/2014/main" id="{9D683712-0DFA-E943-8D63-B2E8431F5C78}"/>
              </a:ext>
            </a:extLst>
          </p:cNvPr>
          <p:cNvPicPr>
            <a:picLocks noChangeAspect="1"/>
          </p:cNvPicPr>
          <p:nvPr/>
        </p:nvPicPr>
        <p:blipFill>
          <a:blip r:embed="rId3"/>
          <a:stretch>
            <a:fillRect/>
          </a:stretch>
        </p:blipFill>
        <p:spPr>
          <a:xfrm>
            <a:off x="609600" y="-106479"/>
            <a:ext cx="7308867" cy="2523299"/>
          </a:xfrm>
          <a:prstGeom prst="rect">
            <a:avLst/>
          </a:prstGeom>
        </p:spPr>
      </p:pic>
      <p:pic>
        <p:nvPicPr>
          <p:cNvPr id="6" name="Picture 5">
            <a:extLst>
              <a:ext uri="{FF2B5EF4-FFF2-40B4-BE49-F238E27FC236}">
                <a16:creationId xmlns:a16="http://schemas.microsoft.com/office/drawing/2014/main" id="{425E726D-AF7E-364E-90E1-EF3FF02E5BB0}"/>
              </a:ext>
            </a:extLst>
          </p:cNvPr>
          <p:cNvPicPr>
            <a:picLocks noChangeAspect="1"/>
          </p:cNvPicPr>
          <p:nvPr/>
        </p:nvPicPr>
        <p:blipFill>
          <a:blip r:embed="rId4"/>
          <a:stretch>
            <a:fillRect/>
          </a:stretch>
        </p:blipFill>
        <p:spPr>
          <a:xfrm>
            <a:off x="990599" y="2687033"/>
            <a:ext cx="6161545" cy="2510259"/>
          </a:xfrm>
          <a:prstGeom prst="rect">
            <a:avLst/>
          </a:prstGeom>
        </p:spPr>
      </p:pic>
    </p:spTree>
    <p:extLst>
      <p:ext uri="{BB962C8B-B14F-4D97-AF65-F5344CB8AC3E}">
        <p14:creationId xmlns:p14="http://schemas.microsoft.com/office/powerpoint/2010/main" val="36476715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DB335-0C26-3845-8C53-2742DBF75C2A}"/>
              </a:ext>
            </a:extLst>
          </p:cNvPr>
          <p:cNvSpPr>
            <a:spLocks noGrp="1"/>
          </p:cNvSpPr>
          <p:nvPr>
            <p:ph type="title"/>
          </p:nvPr>
        </p:nvSpPr>
        <p:spPr/>
        <p:txBody>
          <a:bodyPr/>
          <a:lstStyle/>
          <a:p>
            <a:r>
              <a:rPr lang="en-US" dirty="0"/>
              <a:t>Classifying sentiment for input x</a:t>
            </a:r>
          </a:p>
        </p:txBody>
      </p:sp>
      <p:sp>
        <p:nvSpPr>
          <p:cNvPr id="3" name="Content Placeholder 2">
            <a:extLst>
              <a:ext uri="{FF2B5EF4-FFF2-40B4-BE49-F238E27FC236}">
                <a16:creationId xmlns:a16="http://schemas.microsoft.com/office/drawing/2014/main" id="{4929F2A0-E86C-E94F-BD5D-A38EFAA4A91B}"/>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76377D24-D631-9746-95DD-83552FA4BFAA}"/>
              </a:ext>
            </a:extLst>
          </p:cNvPr>
          <p:cNvSpPr>
            <a:spLocks noGrp="1"/>
          </p:cNvSpPr>
          <p:nvPr>
            <p:ph type="sldNum" sz="quarter" idx="12"/>
          </p:nvPr>
        </p:nvSpPr>
        <p:spPr/>
        <p:txBody>
          <a:bodyPr/>
          <a:lstStyle/>
          <a:p>
            <a:fld id="{D07771B2-D7F7-364E-B6F3-F7FE93606BCE}" type="slidenum">
              <a:rPr lang="en-US" smtClean="0"/>
              <a:t>32</a:t>
            </a:fld>
            <a:endParaRPr lang="en-US"/>
          </a:p>
        </p:txBody>
      </p:sp>
      <p:pic>
        <p:nvPicPr>
          <p:cNvPr id="6" name="Picture 5">
            <a:extLst>
              <a:ext uri="{FF2B5EF4-FFF2-40B4-BE49-F238E27FC236}">
                <a16:creationId xmlns:a16="http://schemas.microsoft.com/office/drawing/2014/main" id="{425E726D-AF7E-364E-90E1-EF3FF02E5BB0}"/>
              </a:ext>
            </a:extLst>
          </p:cNvPr>
          <p:cNvPicPr>
            <a:picLocks noChangeAspect="1"/>
          </p:cNvPicPr>
          <p:nvPr/>
        </p:nvPicPr>
        <p:blipFill>
          <a:blip r:embed="rId3"/>
          <a:stretch>
            <a:fillRect/>
          </a:stretch>
        </p:blipFill>
        <p:spPr>
          <a:xfrm>
            <a:off x="533400" y="934413"/>
            <a:ext cx="7548725" cy="3075406"/>
          </a:xfrm>
          <a:prstGeom prst="rect">
            <a:avLst/>
          </a:prstGeom>
        </p:spPr>
      </p:pic>
      <p:pic>
        <p:nvPicPr>
          <p:cNvPr id="7" name="Picture 6">
            <a:extLst>
              <a:ext uri="{FF2B5EF4-FFF2-40B4-BE49-F238E27FC236}">
                <a16:creationId xmlns:a16="http://schemas.microsoft.com/office/drawing/2014/main" id="{56E53849-749E-1743-A1CB-80C6F140C892}"/>
              </a:ext>
            </a:extLst>
          </p:cNvPr>
          <p:cNvPicPr>
            <a:picLocks noChangeAspect="1"/>
          </p:cNvPicPr>
          <p:nvPr/>
        </p:nvPicPr>
        <p:blipFill rotWithShape="1">
          <a:blip r:embed="rId4"/>
          <a:srcRect r="35240" b="11910"/>
          <a:stretch/>
        </p:blipFill>
        <p:spPr>
          <a:xfrm>
            <a:off x="2848222" y="4161509"/>
            <a:ext cx="3973417" cy="443019"/>
          </a:xfrm>
          <a:prstGeom prst="rect">
            <a:avLst/>
          </a:prstGeom>
        </p:spPr>
      </p:pic>
      <p:sp>
        <p:nvSpPr>
          <p:cNvPr id="8" name="TextBox 7">
            <a:extLst>
              <a:ext uri="{FF2B5EF4-FFF2-40B4-BE49-F238E27FC236}">
                <a16:creationId xmlns:a16="http://schemas.microsoft.com/office/drawing/2014/main" id="{3CED1AD0-E9CB-134A-8192-B49445F50E63}"/>
              </a:ext>
            </a:extLst>
          </p:cNvPr>
          <p:cNvSpPr txBox="1"/>
          <p:nvPr/>
        </p:nvSpPr>
        <p:spPr>
          <a:xfrm>
            <a:off x="1070171" y="4170988"/>
            <a:ext cx="1778051" cy="46166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Suppose w =</a:t>
            </a:r>
          </a:p>
        </p:txBody>
      </p:sp>
      <p:sp>
        <p:nvSpPr>
          <p:cNvPr id="9" name="TextBox 8">
            <a:extLst>
              <a:ext uri="{FF2B5EF4-FFF2-40B4-BE49-F238E27FC236}">
                <a16:creationId xmlns:a16="http://schemas.microsoft.com/office/drawing/2014/main" id="{F5F111DD-69FF-9A46-9A65-D4606D527CD0}"/>
              </a:ext>
            </a:extLst>
          </p:cNvPr>
          <p:cNvSpPr txBox="1"/>
          <p:nvPr/>
        </p:nvSpPr>
        <p:spPr>
          <a:xfrm>
            <a:off x="2232303" y="4735209"/>
            <a:ext cx="1050288" cy="46166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b = 0.1</a:t>
            </a:r>
          </a:p>
        </p:txBody>
      </p:sp>
      <p:sp>
        <p:nvSpPr>
          <p:cNvPr id="10" name="Rectangle 9">
            <a:extLst>
              <a:ext uri="{FF2B5EF4-FFF2-40B4-BE49-F238E27FC236}">
                <a16:creationId xmlns:a16="http://schemas.microsoft.com/office/drawing/2014/main" id="{5645142A-3807-9944-AEA0-B729C05F9BDA}"/>
              </a:ext>
            </a:extLst>
          </p:cNvPr>
          <p:cNvSpPr/>
          <p:nvPr/>
        </p:nvSpPr>
        <p:spPr>
          <a:xfrm>
            <a:off x="6514745" y="845548"/>
            <a:ext cx="1095715" cy="4308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325640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1A35E-FC5F-4441-922D-A0A15E08D2C5}"/>
              </a:ext>
            </a:extLst>
          </p:cNvPr>
          <p:cNvSpPr>
            <a:spLocks noGrp="1"/>
          </p:cNvSpPr>
          <p:nvPr>
            <p:ph type="title"/>
          </p:nvPr>
        </p:nvSpPr>
        <p:spPr/>
        <p:txBody>
          <a:bodyPr/>
          <a:lstStyle/>
          <a:p>
            <a:r>
              <a:rPr lang="en-US" dirty="0"/>
              <a:t>Classifying sentiment for input x</a:t>
            </a:r>
          </a:p>
        </p:txBody>
      </p:sp>
      <p:pic>
        <p:nvPicPr>
          <p:cNvPr id="9" name="Content Placeholder 8">
            <a:extLst>
              <a:ext uri="{FF2B5EF4-FFF2-40B4-BE49-F238E27FC236}">
                <a16:creationId xmlns:a16="http://schemas.microsoft.com/office/drawing/2014/main" id="{AAD146BD-31ED-B04E-893A-08716AA234D3}"/>
              </a:ext>
            </a:extLst>
          </p:cNvPr>
          <p:cNvPicPr>
            <a:picLocks noGrp="1" noChangeAspect="1"/>
          </p:cNvPicPr>
          <p:nvPr>
            <p:ph idx="1"/>
          </p:nvPr>
        </p:nvPicPr>
        <p:blipFill rotWithShape="1">
          <a:blip r:embed="rId3"/>
          <a:srcRect t="1" b="32553"/>
          <a:stretch/>
        </p:blipFill>
        <p:spPr>
          <a:xfrm>
            <a:off x="194722" y="1504950"/>
            <a:ext cx="8949278" cy="1597755"/>
          </a:xfrm>
        </p:spPr>
      </p:pic>
      <p:sp>
        <p:nvSpPr>
          <p:cNvPr id="4" name="Slide Number Placeholder 3">
            <a:extLst>
              <a:ext uri="{FF2B5EF4-FFF2-40B4-BE49-F238E27FC236}">
                <a16:creationId xmlns:a16="http://schemas.microsoft.com/office/drawing/2014/main" id="{271CA8CD-BC69-0040-B938-7165AA89BD1D}"/>
              </a:ext>
            </a:extLst>
          </p:cNvPr>
          <p:cNvSpPr>
            <a:spLocks noGrp="1"/>
          </p:cNvSpPr>
          <p:nvPr>
            <p:ph type="sldNum" sz="quarter" idx="12"/>
          </p:nvPr>
        </p:nvSpPr>
        <p:spPr/>
        <p:txBody>
          <a:bodyPr/>
          <a:lstStyle/>
          <a:p>
            <a:fld id="{D07771B2-D7F7-364E-B6F3-F7FE93606BCE}" type="slidenum">
              <a:rPr lang="en-US" smtClean="0"/>
              <a:t>33</a:t>
            </a:fld>
            <a:endParaRPr lang="en-US"/>
          </a:p>
        </p:txBody>
      </p:sp>
      <p:pic>
        <p:nvPicPr>
          <p:cNvPr id="10" name="Content Placeholder 8">
            <a:extLst>
              <a:ext uri="{FF2B5EF4-FFF2-40B4-BE49-F238E27FC236}">
                <a16:creationId xmlns:a16="http://schemas.microsoft.com/office/drawing/2014/main" id="{E79EE6BA-03EE-5A48-8F94-0E30AC360930}"/>
              </a:ext>
            </a:extLst>
          </p:cNvPr>
          <p:cNvPicPr>
            <a:picLocks noChangeAspect="1"/>
          </p:cNvPicPr>
          <p:nvPr/>
        </p:nvPicPr>
        <p:blipFill rotWithShape="1">
          <a:blip r:embed="rId3"/>
          <a:srcRect t="63224"/>
          <a:stretch/>
        </p:blipFill>
        <p:spPr>
          <a:xfrm>
            <a:off x="194726" y="3363622"/>
            <a:ext cx="8949274" cy="871196"/>
          </a:xfrm>
          <a:prstGeom prst="rect">
            <a:avLst/>
          </a:prstGeom>
        </p:spPr>
      </p:pic>
      <p:sp>
        <p:nvSpPr>
          <p:cNvPr id="3" name="Rectangle 2">
            <a:extLst>
              <a:ext uri="{FF2B5EF4-FFF2-40B4-BE49-F238E27FC236}">
                <a16:creationId xmlns:a16="http://schemas.microsoft.com/office/drawing/2014/main" id="{1A274553-D47A-0E49-84E7-48BFB7880EDE}"/>
              </a:ext>
            </a:extLst>
          </p:cNvPr>
          <p:cNvSpPr/>
          <p:nvPr/>
        </p:nvSpPr>
        <p:spPr>
          <a:xfrm>
            <a:off x="8409364" y="2495550"/>
            <a:ext cx="734636"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56310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0A7C6-228E-8048-8E2A-14A2B8D0CD1A}"/>
              </a:ext>
            </a:extLst>
          </p:cNvPr>
          <p:cNvSpPr>
            <a:spLocks noGrp="1"/>
          </p:cNvSpPr>
          <p:nvPr>
            <p:ph type="title"/>
          </p:nvPr>
        </p:nvSpPr>
        <p:spPr>
          <a:xfrm>
            <a:off x="822960" y="214953"/>
            <a:ext cx="7940040" cy="726329"/>
          </a:xfrm>
        </p:spPr>
        <p:txBody>
          <a:bodyPr>
            <a:normAutofit fontScale="90000"/>
          </a:bodyPr>
          <a:lstStyle/>
          <a:p>
            <a:r>
              <a:rPr lang="en-US" dirty="0"/>
              <a:t>We can build features for logistic regression for any classification task: period disambiguation</a:t>
            </a:r>
          </a:p>
        </p:txBody>
      </p:sp>
      <p:pic>
        <p:nvPicPr>
          <p:cNvPr id="5" name="Content Placeholder 4">
            <a:extLst>
              <a:ext uri="{FF2B5EF4-FFF2-40B4-BE49-F238E27FC236}">
                <a16:creationId xmlns:a16="http://schemas.microsoft.com/office/drawing/2014/main" id="{6A13E1EC-CCDA-D64E-879A-0EAB7A0C054B}"/>
              </a:ext>
            </a:extLst>
          </p:cNvPr>
          <p:cNvPicPr>
            <a:picLocks noGrp="1" noChangeAspect="1"/>
          </p:cNvPicPr>
          <p:nvPr>
            <p:ph idx="1"/>
          </p:nvPr>
        </p:nvPicPr>
        <p:blipFill>
          <a:blip r:embed="rId3"/>
          <a:stretch>
            <a:fillRect/>
          </a:stretch>
        </p:blipFill>
        <p:spPr>
          <a:xfrm>
            <a:off x="1684945" y="2933700"/>
            <a:ext cx="5740400" cy="2209800"/>
          </a:xfrm>
          <a:prstGeom prst="rect">
            <a:avLst/>
          </a:prstGeom>
        </p:spPr>
      </p:pic>
      <p:sp>
        <p:nvSpPr>
          <p:cNvPr id="4" name="Slide Number Placeholder 3">
            <a:extLst>
              <a:ext uri="{FF2B5EF4-FFF2-40B4-BE49-F238E27FC236}">
                <a16:creationId xmlns:a16="http://schemas.microsoft.com/office/drawing/2014/main" id="{1525473F-D96E-0F4A-8A5C-070911DAC66C}"/>
              </a:ext>
            </a:extLst>
          </p:cNvPr>
          <p:cNvSpPr>
            <a:spLocks noGrp="1"/>
          </p:cNvSpPr>
          <p:nvPr>
            <p:ph type="sldNum" sz="quarter" idx="12"/>
          </p:nvPr>
        </p:nvSpPr>
        <p:spPr/>
        <p:txBody>
          <a:bodyPr/>
          <a:lstStyle/>
          <a:p>
            <a:fld id="{D07771B2-D7F7-364E-B6F3-F7FE93606BCE}" type="slidenum">
              <a:rPr lang="en-US" smtClean="0"/>
              <a:t>34</a:t>
            </a:fld>
            <a:endParaRPr lang="en-US"/>
          </a:p>
        </p:txBody>
      </p:sp>
      <p:sp>
        <p:nvSpPr>
          <p:cNvPr id="3" name="TextBox 2">
            <a:extLst>
              <a:ext uri="{FF2B5EF4-FFF2-40B4-BE49-F238E27FC236}">
                <a16:creationId xmlns:a16="http://schemas.microsoft.com/office/drawing/2014/main" id="{68CFDB8C-C4E9-3B49-B815-C92B8A4C0B03}"/>
              </a:ext>
            </a:extLst>
          </p:cNvPr>
          <p:cNvSpPr txBox="1"/>
          <p:nvPr/>
        </p:nvSpPr>
        <p:spPr>
          <a:xfrm>
            <a:off x="1207363" y="1500326"/>
            <a:ext cx="5229317" cy="830997"/>
          </a:xfrm>
          <a:prstGeom prst="rect">
            <a:avLst/>
          </a:prstGeom>
          <a:noFill/>
        </p:spPr>
        <p:txBody>
          <a:bodyPr wrap="none" rtlCol="0">
            <a:spAutoFit/>
          </a:bodyPr>
          <a:lstStyle/>
          <a:p>
            <a:r>
              <a:rPr lang="en-US" dirty="0"/>
              <a:t>This ends in a period.</a:t>
            </a:r>
          </a:p>
          <a:p>
            <a:r>
              <a:rPr lang="en-US" dirty="0"/>
              <a:t>The house at 465 Main St. is new.</a:t>
            </a:r>
          </a:p>
        </p:txBody>
      </p:sp>
      <p:sp>
        <p:nvSpPr>
          <p:cNvPr id="6" name="Freeform 5">
            <a:extLst>
              <a:ext uri="{FF2B5EF4-FFF2-40B4-BE49-F238E27FC236}">
                <a16:creationId xmlns:a16="http://schemas.microsoft.com/office/drawing/2014/main" id="{91F3A386-FFFD-7F44-A26E-9A4340824FF8}"/>
              </a:ext>
            </a:extLst>
          </p:cNvPr>
          <p:cNvSpPr/>
          <p:nvPr/>
        </p:nvSpPr>
        <p:spPr>
          <a:xfrm>
            <a:off x="4266405" y="1712725"/>
            <a:ext cx="376822" cy="284751"/>
          </a:xfrm>
          <a:custGeom>
            <a:avLst/>
            <a:gdLst>
              <a:gd name="connsiteX0" fmla="*/ 243451 w 376822"/>
              <a:gd name="connsiteY0" fmla="*/ 665 h 284751"/>
              <a:gd name="connsiteX1" fmla="*/ 57020 w 376822"/>
              <a:gd name="connsiteY1" fmla="*/ 18421 h 284751"/>
              <a:gd name="connsiteX2" fmla="*/ 30387 w 376822"/>
              <a:gd name="connsiteY2" fmla="*/ 36176 h 284751"/>
              <a:gd name="connsiteX3" fmla="*/ 12632 w 376822"/>
              <a:gd name="connsiteY3" fmla="*/ 62809 h 284751"/>
              <a:gd name="connsiteX4" fmla="*/ 12632 w 376822"/>
              <a:gd name="connsiteY4" fmla="*/ 240362 h 284751"/>
              <a:gd name="connsiteX5" fmla="*/ 30387 w 376822"/>
              <a:gd name="connsiteY5" fmla="*/ 266995 h 284751"/>
              <a:gd name="connsiteX6" fmla="*/ 83653 w 376822"/>
              <a:gd name="connsiteY6" fmla="*/ 284751 h 284751"/>
              <a:gd name="connsiteX7" fmla="*/ 225696 w 376822"/>
              <a:gd name="connsiteY7" fmla="*/ 275873 h 284751"/>
              <a:gd name="connsiteX8" fmla="*/ 278962 w 376822"/>
              <a:gd name="connsiteY8" fmla="*/ 258118 h 284751"/>
              <a:gd name="connsiteX9" fmla="*/ 305595 w 376822"/>
              <a:gd name="connsiteY9" fmla="*/ 240362 h 284751"/>
              <a:gd name="connsiteX10" fmla="*/ 332228 w 376822"/>
              <a:gd name="connsiteY10" fmla="*/ 231485 h 284751"/>
              <a:gd name="connsiteX11" fmla="*/ 367739 w 376822"/>
              <a:gd name="connsiteY11" fmla="*/ 195974 h 284751"/>
              <a:gd name="connsiteX12" fmla="*/ 376616 w 376822"/>
              <a:gd name="connsiteY12" fmla="*/ 169341 h 284751"/>
              <a:gd name="connsiteX13" fmla="*/ 358861 w 376822"/>
              <a:gd name="connsiteY13" fmla="*/ 142708 h 284751"/>
              <a:gd name="connsiteX14" fmla="*/ 305595 w 376822"/>
              <a:gd name="connsiteY14" fmla="*/ 98320 h 284751"/>
              <a:gd name="connsiteX15" fmla="*/ 287840 w 376822"/>
              <a:gd name="connsiteY15" fmla="*/ 80564 h 284751"/>
              <a:gd name="connsiteX16" fmla="*/ 234574 w 376822"/>
              <a:gd name="connsiteY16" fmla="*/ 62809 h 284751"/>
              <a:gd name="connsiteX17" fmla="*/ 190185 w 376822"/>
              <a:gd name="connsiteY17" fmla="*/ 53931 h 28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6822" h="284751">
                <a:moveTo>
                  <a:pt x="243451" y="665"/>
                </a:moveTo>
                <a:cubicBezTo>
                  <a:pt x="239430" y="888"/>
                  <a:pt x="105299" y="-5719"/>
                  <a:pt x="57020" y="18421"/>
                </a:cubicBezTo>
                <a:cubicBezTo>
                  <a:pt x="47477" y="23193"/>
                  <a:pt x="39265" y="30258"/>
                  <a:pt x="30387" y="36176"/>
                </a:cubicBezTo>
                <a:cubicBezTo>
                  <a:pt x="24469" y="45054"/>
                  <a:pt x="17404" y="53266"/>
                  <a:pt x="12632" y="62809"/>
                </a:cubicBezTo>
                <a:cubicBezTo>
                  <a:pt x="-12958" y="113989"/>
                  <a:pt x="7382" y="205360"/>
                  <a:pt x="12632" y="240362"/>
                </a:cubicBezTo>
                <a:cubicBezTo>
                  <a:pt x="14215" y="250914"/>
                  <a:pt x="21339" y="261340"/>
                  <a:pt x="30387" y="266995"/>
                </a:cubicBezTo>
                <a:cubicBezTo>
                  <a:pt x="46258" y="276915"/>
                  <a:pt x="83653" y="284751"/>
                  <a:pt x="83653" y="284751"/>
                </a:cubicBezTo>
                <a:cubicBezTo>
                  <a:pt x="131001" y="281792"/>
                  <a:pt x="178691" y="282283"/>
                  <a:pt x="225696" y="275873"/>
                </a:cubicBezTo>
                <a:cubicBezTo>
                  <a:pt x="244240" y="273344"/>
                  <a:pt x="278962" y="258118"/>
                  <a:pt x="278962" y="258118"/>
                </a:cubicBezTo>
                <a:cubicBezTo>
                  <a:pt x="287840" y="252199"/>
                  <a:pt x="296052" y="245134"/>
                  <a:pt x="305595" y="240362"/>
                </a:cubicBezTo>
                <a:cubicBezTo>
                  <a:pt x="313965" y="236177"/>
                  <a:pt x="324613" y="236924"/>
                  <a:pt x="332228" y="231485"/>
                </a:cubicBezTo>
                <a:cubicBezTo>
                  <a:pt x="345850" y="221755"/>
                  <a:pt x="367739" y="195974"/>
                  <a:pt x="367739" y="195974"/>
                </a:cubicBezTo>
                <a:cubicBezTo>
                  <a:pt x="370698" y="187096"/>
                  <a:pt x="378154" y="178571"/>
                  <a:pt x="376616" y="169341"/>
                </a:cubicBezTo>
                <a:cubicBezTo>
                  <a:pt x="374862" y="158817"/>
                  <a:pt x="365691" y="150905"/>
                  <a:pt x="358861" y="142708"/>
                </a:cubicBezTo>
                <a:cubicBezTo>
                  <a:pt x="327226" y="104746"/>
                  <a:pt x="340513" y="126255"/>
                  <a:pt x="305595" y="98320"/>
                </a:cubicBezTo>
                <a:cubicBezTo>
                  <a:pt x="299059" y="93091"/>
                  <a:pt x="295326" y="84307"/>
                  <a:pt x="287840" y="80564"/>
                </a:cubicBezTo>
                <a:cubicBezTo>
                  <a:pt x="271100" y="72194"/>
                  <a:pt x="252926" y="66480"/>
                  <a:pt x="234574" y="62809"/>
                </a:cubicBezTo>
                <a:lnTo>
                  <a:pt x="190185" y="53931"/>
                </a:lnTo>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a:extLst>
              <a:ext uri="{FF2B5EF4-FFF2-40B4-BE49-F238E27FC236}">
                <a16:creationId xmlns:a16="http://schemas.microsoft.com/office/drawing/2014/main" id="{772351F7-9F86-114D-ACF9-67B0A21E36C6}"/>
              </a:ext>
            </a:extLst>
          </p:cNvPr>
          <p:cNvSpPr/>
          <p:nvPr/>
        </p:nvSpPr>
        <p:spPr>
          <a:xfrm>
            <a:off x="4953000" y="2046572"/>
            <a:ext cx="376822" cy="284751"/>
          </a:xfrm>
          <a:custGeom>
            <a:avLst/>
            <a:gdLst>
              <a:gd name="connsiteX0" fmla="*/ 243451 w 376822"/>
              <a:gd name="connsiteY0" fmla="*/ 665 h 284751"/>
              <a:gd name="connsiteX1" fmla="*/ 57020 w 376822"/>
              <a:gd name="connsiteY1" fmla="*/ 18421 h 284751"/>
              <a:gd name="connsiteX2" fmla="*/ 30387 w 376822"/>
              <a:gd name="connsiteY2" fmla="*/ 36176 h 284751"/>
              <a:gd name="connsiteX3" fmla="*/ 12632 w 376822"/>
              <a:gd name="connsiteY3" fmla="*/ 62809 h 284751"/>
              <a:gd name="connsiteX4" fmla="*/ 12632 w 376822"/>
              <a:gd name="connsiteY4" fmla="*/ 240362 h 284751"/>
              <a:gd name="connsiteX5" fmla="*/ 30387 w 376822"/>
              <a:gd name="connsiteY5" fmla="*/ 266995 h 284751"/>
              <a:gd name="connsiteX6" fmla="*/ 83653 w 376822"/>
              <a:gd name="connsiteY6" fmla="*/ 284751 h 284751"/>
              <a:gd name="connsiteX7" fmla="*/ 225696 w 376822"/>
              <a:gd name="connsiteY7" fmla="*/ 275873 h 284751"/>
              <a:gd name="connsiteX8" fmla="*/ 278962 w 376822"/>
              <a:gd name="connsiteY8" fmla="*/ 258118 h 284751"/>
              <a:gd name="connsiteX9" fmla="*/ 305595 w 376822"/>
              <a:gd name="connsiteY9" fmla="*/ 240362 h 284751"/>
              <a:gd name="connsiteX10" fmla="*/ 332228 w 376822"/>
              <a:gd name="connsiteY10" fmla="*/ 231485 h 284751"/>
              <a:gd name="connsiteX11" fmla="*/ 367739 w 376822"/>
              <a:gd name="connsiteY11" fmla="*/ 195974 h 284751"/>
              <a:gd name="connsiteX12" fmla="*/ 376616 w 376822"/>
              <a:gd name="connsiteY12" fmla="*/ 169341 h 284751"/>
              <a:gd name="connsiteX13" fmla="*/ 358861 w 376822"/>
              <a:gd name="connsiteY13" fmla="*/ 142708 h 284751"/>
              <a:gd name="connsiteX14" fmla="*/ 305595 w 376822"/>
              <a:gd name="connsiteY14" fmla="*/ 98320 h 284751"/>
              <a:gd name="connsiteX15" fmla="*/ 287840 w 376822"/>
              <a:gd name="connsiteY15" fmla="*/ 80564 h 284751"/>
              <a:gd name="connsiteX16" fmla="*/ 234574 w 376822"/>
              <a:gd name="connsiteY16" fmla="*/ 62809 h 284751"/>
              <a:gd name="connsiteX17" fmla="*/ 190185 w 376822"/>
              <a:gd name="connsiteY17" fmla="*/ 53931 h 28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6822" h="284751">
                <a:moveTo>
                  <a:pt x="243451" y="665"/>
                </a:moveTo>
                <a:cubicBezTo>
                  <a:pt x="239430" y="888"/>
                  <a:pt x="105299" y="-5719"/>
                  <a:pt x="57020" y="18421"/>
                </a:cubicBezTo>
                <a:cubicBezTo>
                  <a:pt x="47477" y="23193"/>
                  <a:pt x="39265" y="30258"/>
                  <a:pt x="30387" y="36176"/>
                </a:cubicBezTo>
                <a:cubicBezTo>
                  <a:pt x="24469" y="45054"/>
                  <a:pt x="17404" y="53266"/>
                  <a:pt x="12632" y="62809"/>
                </a:cubicBezTo>
                <a:cubicBezTo>
                  <a:pt x="-12958" y="113989"/>
                  <a:pt x="7382" y="205360"/>
                  <a:pt x="12632" y="240362"/>
                </a:cubicBezTo>
                <a:cubicBezTo>
                  <a:pt x="14215" y="250914"/>
                  <a:pt x="21339" y="261340"/>
                  <a:pt x="30387" y="266995"/>
                </a:cubicBezTo>
                <a:cubicBezTo>
                  <a:pt x="46258" y="276915"/>
                  <a:pt x="83653" y="284751"/>
                  <a:pt x="83653" y="284751"/>
                </a:cubicBezTo>
                <a:cubicBezTo>
                  <a:pt x="131001" y="281792"/>
                  <a:pt x="178691" y="282283"/>
                  <a:pt x="225696" y="275873"/>
                </a:cubicBezTo>
                <a:cubicBezTo>
                  <a:pt x="244240" y="273344"/>
                  <a:pt x="278962" y="258118"/>
                  <a:pt x="278962" y="258118"/>
                </a:cubicBezTo>
                <a:cubicBezTo>
                  <a:pt x="287840" y="252199"/>
                  <a:pt x="296052" y="245134"/>
                  <a:pt x="305595" y="240362"/>
                </a:cubicBezTo>
                <a:cubicBezTo>
                  <a:pt x="313965" y="236177"/>
                  <a:pt x="324613" y="236924"/>
                  <a:pt x="332228" y="231485"/>
                </a:cubicBezTo>
                <a:cubicBezTo>
                  <a:pt x="345850" y="221755"/>
                  <a:pt x="367739" y="195974"/>
                  <a:pt x="367739" y="195974"/>
                </a:cubicBezTo>
                <a:cubicBezTo>
                  <a:pt x="370698" y="187096"/>
                  <a:pt x="378154" y="178571"/>
                  <a:pt x="376616" y="169341"/>
                </a:cubicBezTo>
                <a:cubicBezTo>
                  <a:pt x="374862" y="158817"/>
                  <a:pt x="365691" y="150905"/>
                  <a:pt x="358861" y="142708"/>
                </a:cubicBezTo>
                <a:cubicBezTo>
                  <a:pt x="327226" y="104746"/>
                  <a:pt x="340513" y="126255"/>
                  <a:pt x="305595" y="98320"/>
                </a:cubicBezTo>
                <a:cubicBezTo>
                  <a:pt x="299059" y="93091"/>
                  <a:pt x="295326" y="84307"/>
                  <a:pt x="287840" y="80564"/>
                </a:cubicBezTo>
                <a:cubicBezTo>
                  <a:pt x="271100" y="72194"/>
                  <a:pt x="252926" y="66480"/>
                  <a:pt x="234574" y="62809"/>
                </a:cubicBezTo>
                <a:lnTo>
                  <a:pt x="190185" y="53931"/>
                </a:lnTo>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C141C5EC-FBFF-044B-8154-D0BCEE85C186}"/>
              </a:ext>
            </a:extLst>
          </p:cNvPr>
          <p:cNvSpPr/>
          <p:nvPr/>
        </p:nvSpPr>
        <p:spPr>
          <a:xfrm>
            <a:off x="6059858" y="2046571"/>
            <a:ext cx="376822" cy="284751"/>
          </a:xfrm>
          <a:custGeom>
            <a:avLst/>
            <a:gdLst>
              <a:gd name="connsiteX0" fmla="*/ 243451 w 376822"/>
              <a:gd name="connsiteY0" fmla="*/ 665 h 284751"/>
              <a:gd name="connsiteX1" fmla="*/ 57020 w 376822"/>
              <a:gd name="connsiteY1" fmla="*/ 18421 h 284751"/>
              <a:gd name="connsiteX2" fmla="*/ 30387 w 376822"/>
              <a:gd name="connsiteY2" fmla="*/ 36176 h 284751"/>
              <a:gd name="connsiteX3" fmla="*/ 12632 w 376822"/>
              <a:gd name="connsiteY3" fmla="*/ 62809 h 284751"/>
              <a:gd name="connsiteX4" fmla="*/ 12632 w 376822"/>
              <a:gd name="connsiteY4" fmla="*/ 240362 h 284751"/>
              <a:gd name="connsiteX5" fmla="*/ 30387 w 376822"/>
              <a:gd name="connsiteY5" fmla="*/ 266995 h 284751"/>
              <a:gd name="connsiteX6" fmla="*/ 83653 w 376822"/>
              <a:gd name="connsiteY6" fmla="*/ 284751 h 284751"/>
              <a:gd name="connsiteX7" fmla="*/ 225696 w 376822"/>
              <a:gd name="connsiteY7" fmla="*/ 275873 h 284751"/>
              <a:gd name="connsiteX8" fmla="*/ 278962 w 376822"/>
              <a:gd name="connsiteY8" fmla="*/ 258118 h 284751"/>
              <a:gd name="connsiteX9" fmla="*/ 305595 w 376822"/>
              <a:gd name="connsiteY9" fmla="*/ 240362 h 284751"/>
              <a:gd name="connsiteX10" fmla="*/ 332228 w 376822"/>
              <a:gd name="connsiteY10" fmla="*/ 231485 h 284751"/>
              <a:gd name="connsiteX11" fmla="*/ 367739 w 376822"/>
              <a:gd name="connsiteY11" fmla="*/ 195974 h 284751"/>
              <a:gd name="connsiteX12" fmla="*/ 376616 w 376822"/>
              <a:gd name="connsiteY12" fmla="*/ 169341 h 284751"/>
              <a:gd name="connsiteX13" fmla="*/ 358861 w 376822"/>
              <a:gd name="connsiteY13" fmla="*/ 142708 h 284751"/>
              <a:gd name="connsiteX14" fmla="*/ 305595 w 376822"/>
              <a:gd name="connsiteY14" fmla="*/ 98320 h 284751"/>
              <a:gd name="connsiteX15" fmla="*/ 287840 w 376822"/>
              <a:gd name="connsiteY15" fmla="*/ 80564 h 284751"/>
              <a:gd name="connsiteX16" fmla="*/ 234574 w 376822"/>
              <a:gd name="connsiteY16" fmla="*/ 62809 h 284751"/>
              <a:gd name="connsiteX17" fmla="*/ 190185 w 376822"/>
              <a:gd name="connsiteY17" fmla="*/ 53931 h 28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6822" h="284751">
                <a:moveTo>
                  <a:pt x="243451" y="665"/>
                </a:moveTo>
                <a:cubicBezTo>
                  <a:pt x="239430" y="888"/>
                  <a:pt x="105299" y="-5719"/>
                  <a:pt x="57020" y="18421"/>
                </a:cubicBezTo>
                <a:cubicBezTo>
                  <a:pt x="47477" y="23193"/>
                  <a:pt x="39265" y="30258"/>
                  <a:pt x="30387" y="36176"/>
                </a:cubicBezTo>
                <a:cubicBezTo>
                  <a:pt x="24469" y="45054"/>
                  <a:pt x="17404" y="53266"/>
                  <a:pt x="12632" y="62809"/>
                </a:cubicBezTo>
                <a:cubicBezTo>
                  <a:pt x="-12958" y="113989"/>
                  <a:pt x="7382" y="205360"/>
                  <a:pt x="12632" y="240362"/>
                </a:cubicBezTo>
                <a:cubicBezTo>
                  <a:pt x="14215" y="250914"/>
                  <a:pt x="21339" y="261340"/>
                  <a:pt x="30387" y="266995"/>
                </a:cubicBezTo>
                <a:cubicBezTo>
                  <a:pt x="46258" y="276915"/>
                  <a:pt x="83653" y="284751"/>
                  <a:pt x="83653" y="284751"/>
                </a:cubicBezTo>
                <a:cubicBezTo>
                  <a:pt x="131001" y="281792"/>
                  <a:pt x="178691" y="282283"/>
                  <a:pt x="225696" y="275873"/>
                </a:cubicBezTo>
                <a:cubicBezTo>
                  <a:pt x="244240" y="273344"/>
                  <a:pt x="278962" y="258118"/>
                  <a:pt x="278962" y="258118"/>
                </a:cubicBezTo>
                <a:cubicBezTo>
                  <a:pt x="287840" y="252199"/>
                  <a:pt x="296052" y="245134"/>
                  <a:pt x="305595" y="240362"/>
                </a:cubicBezTo>
                <a:cubicBezTo>
                  <a:pt x="313965" y="236177"/>
                  <a:pt x="324613" y="236924"/>
                  <a:pt x="332228" y="231485"/>
                </a:cubicBezTo>
                <a:cubicBezTo>
                  <a:pt x="345850" y="221755"/>
                  <a:pt x="367739" y="195974"/>
                  <a:pt x="367739" y="195974"/>
                </a:cubicBezTo>
                <a:cubicBezTo>
                  <a:pt x="370698" y="187096"/>
                  <a:pt x="378154" y="178571"/>
                  <a:pt x="376616" y="169341"/>
                </a:cubicBezTo>
                <a:cubicBezTo>
                  <a:pt x="374862" y="158817"/>
                  <a:pt x="365691" y="150905"/>
                  <a:pt x="358861" y="142708"/>
                </a:cubicBezTo>
                <a:cubicBezTo>
                  <a:pt x="327226" y="104746"/>
                  <a:pt x="340513" y="126255"/>
                  <a:pt x="305595" y="98320"/>
                </a:cubicBezTo>
                <a:cubicBezTo>
                  <a:pt x="299059" y="93091"/>
                  <a:pt x="295326" y="84307"/>
                  <a:pt x="287840" y="80564"/>
                </a:cubicBezTo>
                <a:cubicBezTo>
                  <a:pt x="271100" y="72194"/>
                  <a:pt x="252926" y="66480"/>
                  <a:pt x="234574" y="62809"/>
                </a:cubicBezTo>
                <a:lnTo>
                  <a:pt x="190185" y="53931"/>
                </a:lnTo>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8624940-F862-7345-BF0A-CA507F5E2D0D}"/>
              </a:ext>
            </a:extLst>
          </p:cNvPr>
          <p:cNvSpPr txBox="1"/>
          <p:nvPr/>
        </p:nvSpPr>
        <p:spPr>
          <a:xfrm>
            <a:off x="5106019" y="1129908"/>
            <a:ext cx="2560316" cy="461665"/>
          </a:xfrm>
          <a:prstGeom prst="rect">
            <a:avLst/>
          </a:prstGeom>
          <a:noFill/>
        </p:spPr>
        <p:txBody>
          <a:bodyPr wrap="none" rtlCol="0">
            <a:spAutoFit/>
          </a:bodyPr>
          <a:lstStyle/>
          <a:p>
            <a:r>
              <a:rPr lang="en-US" dirty="0"/>
              <a:t>End of sentence</a:t>
            </a:r>
          </a:p>
        </p:txBody>
      </p:sp>
      <p:cxnSp>
        <p:nvCxnSpPr>
          <p:cNvPr id="11" name="Straight Arrow Connector 10">
            <a:extLst>
              <a:ext uri="{FF2B5EF4-FFF2-40B4-BE49-F238E27FC236}">
                <a16:creationId xmlns:a16="http://schemas.microsoft.com/office/drawing/2014/main" id="{D3A2F0B4-5EF0-154A-A15B-3DBE3EDAC9D0}"/>
              </a:ext>
            </a:extLst>
          </p:cNvPr>
          <p:cNvCxnSpPr>
            <a:cxnSpLocks/>
          </p:cNvCxnSpPr>
          <p:nvPr/>
        </p:nvCxnSpPr>
        <p:spPr>
          <a:xfrm flipH="1">
            <a:off x="4643227" y="1432441"/>
            <a:ext cx="498185" cy="29241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753CC94-32EC-4E40-A26F-2E5766DC9107}"/>
              </a:ext>
            </a:extLst>
          </p:cNvPr>
          <p:cNvCxnSpPr>
            <a:cxnSpLocks/>
          </p:cNvCxnSpPr>
          <p:nvPr/>
        </p:nvCxnSpPr>
        <p:spPr>
          <a:xfrm>
            <a:off x="6059858" y="1530461"/>
            <a:ext cx="112342" cy="46701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DE8DB09-02ED-1C41-8A07-4FFF378F5EC2}"/>
              </a:ext>
            </a:extLst>
          </p:cNvPr>
          <p:cNvSpPr txBox="1"/>
          <p:nvPr/>
        </p:nvSpPr>
        <p:spPr>
          <a:xfrm>
            <a:off x="4779700" y="2361458"/>
            <a:ext cx="1370888" cy="461665"/>
          </a:xfrm>
          <a:prstGeom prst="rect">
            <a:avLst/>
          </a:prstGeom>
          <a:noFill/>
        </p:spPr>
        <p:txBody>
          <a:bodyPr wrap="none" rtlCol="0">
            <a:spAutoFit/>
          </a:bodyPr>
          <a:lstStyle/>
          <a:p>
            <a:r>
              <a:rPr lang="en-US" dirty="0"/>
              <a:t>Not end</a:t>
            </a:r>
          </a:p>
        </p:txBody>
      </p:sp>
    </p:spTree>
    <p:extLst>
      <p:ext uri="{BB962C8B-B14F-4D97-AF65-F5344CB8AC3E}">
        <p14:creationId xmlns:p14="http://schemas.microsoft.com/office/powerpoint/2010/main" val="3844133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P spid="8" grpId="0" animBg="1"/>
      <p:bldP spid="9" grpId="0"/>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6443F-322A-464C-812C-53B7705B7063}"/>
              </a:ext>
            </a:extLst>
          </p:cNvPr>
          <p:cNvSpPr>
            <a:spLocks noGrp="1"/>
          </p:cNvSpPr>
          <p:nvPr>
            <p:ph type="title"/>
          </p:nvPr>
        </p:nvSpPr>
        <p:spPr>
          <a:xfrm>
            <a:off x="304800" y="-95250"/>
            <a:ext cx="8697433" cy="742950"/>
          </a:xfrm>
        </p:spPr>
        <p:txBody>
          <a:bodyPr>
            <a:normAutofit fontScale="90000"/>
          </a:bodyPr>
          <a:lstStyle/>
          <a:p>
            <a:r>
              <a:rPr lang="en-US" dirty="0"/>
              <a:t/>
            </a:r>
            <a:br>
              <a:rPr lang="en-US" dirty="0"/>
            </a:br>
            <a:r>
              <a:rPr lang="en-US" dirty="0"/>
              <a:t>Classification in (</a:t>
            </a:r>
            <a:r>
              <a:rPr lang="en-US" b="1" dirty="0"/>
              <a:t>binary)</a:t>
            </a:r>
            <a:r>
              <a:rPr lang="en-US" dirty="0"/>
              <a:t> logistic regression: summary</a:t>
            </a:r>
          </a:p>
        </p:txBody>
      </p:sp>
      <p:sp>
        <p:nvSpPr>
          <p:cNvPr id="3" name="Content Placeholder 2">
            <a:extLst>
              <a:ext uri="{FF2B5EF4-FFF2-40B4-BE49-F238E27FC236}">
                <a16:creationId xmlns:a16="http://schemas.microsoft.com/office/drawing/2014/main" id="{5C032F46-9DE8-AA40-B77D-9531D001E098}"/>
              </a:ext>
            </a:extLst>
          </p:cNvPr>
          <p:cNvSpPr>
            <a:spLocks noGrp="1"/>
          </p:cNvSpPr>
          <p:nvPr>
            <p:ph idx="1"/>
          </p:nvPr>
        </p:nvSpPr>
        <p:spPr>
          <a:xfrm>
            <a:off x="494841" y="653728"/>
            <a:ext cx="8534400" cy="3333750"/>
          </a:xfrm>
        </p:spPr>
        <p:txBody>
          <a:bodyPr/>
          <a:lstStyle/>
          <a:p>
            <a:r>
              <a:rPr lang="en-US" sz="2800" dirty="0"/>
              <a:t>Given:</a:t>
            </a:r>
          </a:p>
          <a:p>
            <a:pPr lvl="1"/>
            <a:r>
              <a:rPr lang="en-US" sz="2400" dirty="0"/>
              <a:t>a set of classes:  (+ sentiment,- sentiment)</a:t>
            </a:r>
          </a:p>
          <a:p>
            <a:pPr lvl="1"/>
            <a:r>
              <a:rPr lang="en-US" sz="2400" dirty="0"/>
              <a:t>a vector </a:t>
            </a:r>
            <a:r>
              <a:rPr lang="en-US" sz="2400" b="1" dirty="0">
                <a:latin typeface="Courier" pitchFamily="2" charset="0"/>
              </a:rPr>
              <a:t>x</a:t>
            </a:r>
            <a:r>
              <a:rPr lang="en-US" sz="2400" dirty="0"/>
              <a:t> of features </a:t>
            </a:r>
            <a:r>
              <a:rPr lang="en-US" sz="2400" dirty="0">
                <a:latin typeface="Courier" pitchFamily="2" charset="0"/>
              </a:rPr>
              <a:t>[x1, x2, …, </a:t>
            </a:r>
            <a:r>
              <a:rPr lang="en-US" sz="2400" dirty="0" err="1">
                <a:latin typeface="Courier" pitchFamily="2" charset="0"/>
              </a:rPr>
              <a:t>xn</a:t>
            </a:r>
            <a:r>
              <a:rPr lang="en-US" sz="2400" dirty="0">
                <a:latin typeface="Courier" pitchFamily="2" charset="0"/>
              </a:rPr>
              <a:t>]</a:t>
            </a:r>
          </a:p>
          <a:p>
            <a:pPr lvl="3"/>
            <a:r>
              <a:rPr lang="en-US" sz="2400" dirty="0"/>
              <a:t>x1= count( "awesome")</a:t>
            </a:r>
          </a:p>
          <a:p>
            <a:pPr lvl="3"/>
            <a:r>
              <a:rPr lang="en-US" sz="2400" dirty="0"/>
              <a:t>x2 = log(number of words in review)</a:t>
            </a:r>
          </a:p>
          <a:p>
            <a:pPr lvl="1"/>
            <a:r>
              <a:rPr lang="en-US" sz="2400" dirty="0"/>
              <a:t>A vector </a:t>
            </a:r>
            <a:r>
              <a:rPr lang="en-US" sz="2400" b="1" dirty="0">
                <a:latin typeface="Courier" pitchFamily="2" charset="0"/>
              </a:rPr>
              <a:t>w</a:t>
            </a:r>
            <a:r>
              <a:rPr lang="en-US" sz="2400" dirty="0"/>
              <a:t> of weights  </a:t>
            </a:r>
            <a:r>
              <a:rPr lang="en-US" sz="2400" dirty="0">
                <a:latin typeface="Courier" pitchFamily="2" charset="0"/>
              </a:rPr>
              <a:t>[w1, w2, …, </a:t>
            </a:r>
            <a:r>
              <a:rPr lang="en-US" sz="2400" dirty="0" err="1">
                <a:latin typeface="Courier" pitchFamily="2" charset="0"/>
              </a:rPr>
              <a:t>wn</a:t>
            </a:r>
            <a:r>
              <a:rPr lang="en-US" sz="2400" dirty="0">
                <a:latin typeface="Courier" pitchFamily="2" charset="0"/>
              </a:rPr>
              <a:t>]</a:t>
            </a:r>
          </a:p>
          <a:p>
            <a:pPr lvl="2"/>
            <a:r>
              <a:rPr lang="en-US" sz="2100" dirty="0" err="1"/>
              <a:t>w</a:t>
            </a:r>
            <a:r>
              <a:rPr lang="en-US" sz="2500" baseline="-25000" dirty="0" err="1"/>
              <a:t>i</a:t>
            </a:r>
            <a:r>
              <a:rPr lang="en-US" sz="2100" dirty="0"/>
              <a:t>  for each feature f</a:t>
            </a:r>
            <a:r>
              <a:rPr lang="en-US" sz="2500" baseline="-25000" dirty="0"/>
              <a:t>i</a:t>
            </a:r>
            <a:endParaRPr lang="en-US" sz="2100" baseline="-25000" dirty="0"/>
          </a:p>
          <a:p>
            <a:pPr lvl="1"/>
            <a:endParaRPr lang="en-US" dirty="0"/>
          </a:p>
          <a:p>
            <a:pPr lvl="1"/>
            <a:endParaRPr lang="en-US" dirty="0"/>
          </a:p>
          <a:p>
            <a:endParaRPr lang="en-US" dirty="0"/>
          </a:p>
        </p:txBody>
      </p:sp>
      <p:pic>
        <p:nvPicPr>
          <p:cNvPr id="5" name="Picture 4">
            <a:extLst>
              <a:ext uri="{FF2B5EF4-FFF2-40B4-BE49-F238E27FC236}">
                <a16:creationId xmlns:a16="http://schemas.microsoft.com/office/drawing/2014/main" id="{7710F3D9-B949-894E-9F71-185DFDFF94E7}"/>
              </a:ext>
            </a:extLst>
          </p:cNvPr>
          <p:cNvPicPr>
            <a:picLocks noChangeAspect="1"/>
          </p:cNvPicPr>
          <p:nvPr/>
        </p:nvPicPr>
        <p:blipFill>
          <a:blip r:embed="rId2"/>
          <a:stretch>
            <a:fillRect/>
          </a:stretch>
        </p:blipFill>
        <p:spPr>
          <a:xfrm>
            <a:off x="304800" y="3445545"/>
            <a:ext cx="4448643" cy="1697955"/>
          </a:xfrm>
          <a:prstGeom prst="rect">
            <a:avLst/>
          </a:prstGeom>
        </p:spPr>
      </p:pic>
    </p:spTree>
    <p:extLst>
      <p:ext uri="{BB962C8B-B14F-4D97-AF65-F5344CB8AC3E}">
        <p14:creationId xmlns:p14="http://schemas.microsoft.com/office/powerpoint/2010/main" val="32003038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p:cNvSpPr>
            <a:spLocks noGrp="1" noChangeArrowheads="1"/>
          </p:cNvSpPr>
          <p:nvPr>
            <p:ph type="title"/>
          </p:nvPr>
        </p:nvSpPr>
        <p:spPr/>
        <p:txBody>
          <a:bodyPr>
            <a:normAutofit/>
          </a:bodyPr>
          <a:lstStyle/>
          <a:p>
            <a:r>
              <a:rPr lang="en-US" sz="4000" dirty="0"/>
              <a:t>Logistic Regression</a:t>
            </a:r>
            <a:endParaRPr lang="en-US" sz="4000" dirty="0">
              <a:latin typeface="Lucida Sans" charset="0"/>
              <a:ea typeface="ＭＳ Ｐゴシック" charset="0"/>
              <a:cs typeface="ＭＳ Ｐゴシック" charset="0"/>
            </a:endParaRPr>
          </a:p>
        </p:txBody>
      </p:sp>
      <p:sp>
        <p:nvSpPr>
          <p:cNvPr id="16387" name="Rectangle 6"/>
          <p:cNvSpPr>
            <a:spLocks noGrp="1" noChangeArrowheads="1"/>
          </p:cNvSpPr>
          <p:nvPr>
            <p:ph idx="1"/>
          </p:nvPr>
        </p:nvSpPr>
        <p:spPr/>
        <p:txBody>
          <a:bodyPr/>
          <a:lstStyle/>
          <a:p>
            <a:r>
              <a:rPr lang="en-US" sz="3200" dirty="0">
                <a:solidFill>
                  <a:schemeClr val="tx2"/>
                </a:solidFill>
              </a:rPr>
              <a:t>Learning: Cross-Entropy Loss</a:t>
            </a:r>
          </a:p>
        </p:txBody>
      </p:sp>
    </p:spTree>
    <p:extLst>
      <p:ext uri="{BB962C8B-B14F-4D97-AF65-F5344CB8AC3E}">
        <p14:creationId xmlns:p14="http://schemas.microsoft.com/office/powerpoint/2010/main" val="1099216681"/>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A1E6D-3D3D-264A-8F4C-6D075DC79CDA}"/>
              </a:ext>
            </a:extLst>
          </p:cNvPr>
          <p:cNvSpPr>
            <a:spLocks noGrp="1"/>
          </p:cNvSpPr>
          <p:nvPr>
            <p:ph type="title"/>
          </p:nvPr>
        </p:nvSpPr>
        <p:spPr/>
        <p:txBody>
          <a:bodyPr/>
          <a:lstStyle/>
          <a:p>
            <a:r>
              <a:rPr lang="en-US" dirty="0"/>
              <a:t>Wait, where did the W’s come from?</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840280E4-A96F-4B4C-9DBD-4266531F9712}"/>
                  </a:ext>
                </a:extLst>
              </p:cNvPr>
              <p:cNvSpPr>
                <a:spLocks noGrp="1"/>
              </p:cNvSpPr>
              <p:nvPr>
                <p:ph idx="1"/>
              </p:nvPr>
            </p:nvSpPr>
            <p:spPr>
              <a:xfrm>
                <a:off x="822959" y="1384300"/>
                <a:ext cx="7863841" cy="3549649"/>
              </a:xfrm>
            </p:spPr>
            <p:txBody>
              <a:bodyPr>
                <a:normAutofit/>
              </a:bodyPr>
              <a:lstStyle/>
              <a:p>
                <a:r>
                  <a:rPr lang="en-US" dirty="0" smtClean="0"/>
                  <a:t>Supervised classification: </a:t>
                </a:r>
              </a:p>
              <a:p>
                <a:pPr marL="800100" lvl="1" indent="-457200">
                  <a:buFont typeface="Arial" panose="020B0604020202020204" pitchFamily="34" charset="0"/>
                  <a:buChar char="•"/>
                </a:pPr>
                <a:r>
                  <a:rPr lang="en-US" dirty="0"/>
                  <a:t>We know the correct label </a:t>
                </a:r>
                <a:r>
                  <a:rPr lang="en-US" i="1" dirty="0">
                    <a:solidFill>
                      <a:srgbClr val="0000CC"/>
                    </a:solidFill>
                  </a:rPr>
                  <a:t>y</a:t>
                </a:r>
                <a:r>
                  <a:rPr lang="en-US" i="1" dirty="0"/>
                  <a:t> </a:t>
                </a:r>
                <a:r>
                  <a:rPr lang="en-US" dirty="0"/>
                  <a:t>(either 0 or 1) for each </a:t>
                </a:r>
                <a:r>
                  <a:rPr lang="en-US" i="1" dirty="0" smtClean="0"/>
                  <a:t>x</a:t>
                </a:r>
                <a:r>
                  <a:rPr lang="en-US" dirty="0" smtClean="0"/>
                  <a:t> </a:t>
                </a:r>
                <a:endParaRPr lang="en-US" dirty="0"/>
              </a:p>
              <a:p>
                <a:pPr marL="800100" lvl="1" indent="-457200">
                  <a:buFont typeface="Arial" panose="020B0604020202020204" pitchFamily="34" charset="0"/>
                  <a:buChar char="•"/>
                </a:pPr>
                <a:r>
                  <a:rPr lang="en-US" dirty="0"/>
                  <a:t>But what the system produces is an estimate, </a:t>
                </a:r>
                <a14:m>
                  <m:oMath xmlns:m="http://schemas.openxmlformats.org/officeDocument/2006/math">
                    <m:acc>
                      <m:accPr>
                        <m:chr m:val="̂"/>
                        <m:ctrlPr>
                          <a:rPr lang="en-US" i="1" smtClean="0">
                            <a:solidFill>
                              <a:srgbClr val="0000CC"/>
                            </a:solidFill>
                            <a:latin typeface="Cambria Math" panose="02040503050406030204" pitchFamily="18" charset="0"/>
                          </a:rPr>
                        </m:ctrlPr>
                      </m:accPr>
                      <m:e>
                        <m:r>
                          <a:rPr lang="en-US" i="1">
                            <a:solidFill>
                              <a:srgbClr val="0000CC"/>
                            </a:solidFill>
                            <a:latin typeface="Cambria Math" panose="02040503050406030204" pitchFamily="18" charset="0"/>
                          </a:rPr>
                          <m:t>𝑦</m:t>
                        </m:r>
                      </m:e>
                    </m:acc>
                    <m:r>
                      <a:rPr lang="en-US" i="1">
                        <a:solidFill>
                          <a:srgbClr val="0000CC"/>
                        </a:solidFill>
                        <a:latin typeface="Cambria Math" panose="02040503050406030204" pitchFamily="18" charset="0"/>
                      </a:rPr>
                      <m:t> </m:t>
                    </m:r>
                  </m:oMath>
                </a14:m>
                <a:endParaRPr lang="en-US" dirty="0" smtClean="0">
                  <a:solidFill>
                    <a:srgbClr val="0000CC"/>
                  </a:solidFill>
                </a:endParaRPr>
              </a:p>
              <a:p>
                <a:pPr marL="800100" lvl="1" indent="-457200">
                  <a:buFont typeface="Arial" panose="020B0604020202020204" pitchFamily="34" charset="0"/>
                  <a:buChar char="•"/>
                </a:pPr>
                <a:r>
                  <a:rPr lang="en-US" dirty="0" smtClean="0"/>
                  <a:t>We </a:t>
                </a:r>
                <a:r>
                  <a:rPr lang="en-US" dirty="0"/>
                  <a:t>want to set </a:t>
                </a:r>
                <a:r>
                  <a:rPr lang="en-US" i="1" dirty="0"/>
                  <a:t>w </a:t>
                </a:r>
                <a:r>
                  <a:rPr lang="en-US" dirty="0"/>
                  <a:t>and </a:t>
                </a:r>
                <a:r>
                  <a:rPr lang="en-US" i="1" dirty="0"/>
                  <a:t>b</a:t>
                </a:r>
                <a:r>
                  <a:rPr lang="en-US" dirty="0"/>
                  <a:t> to minimize the </a:t>
                </a:r>
                <a:r>
                  <a:rPr lang="en-US" b="1" dirty="0"/>
                  <a:t>distance</a:t>
                </a:r>
                <a:r>
                  <a:rPr lang="en-US" dirty="0"/>
                  <a:t> between our estimate </a:t>
                </a:r>
                <a14:m>
                  <m:oMath xmlns:m="http://schemas.openxmlformats.org/officeDocument/2006/math">
                    <m:acc>
                      <m:accPr>
                        <m:chr m:val="̂"/>
                        <m:ctrlPr>
                          <a:rPr lang="en-US" i="1" smtClean="0">
                            <a:solidFill>
                              <a:srgbClr val="0000CC"/>
                            </a:solidFill>
                            <a:latin typeface="Cambria Math" panose="02040503050406030204" pitchFamily="18" charset="0"/>
                          </a:rPr>
                        </m:ctrlPr>
                      </m:accPr>
                      <m:e>
                        <m:r>
                          <a:rPr lang="en-US" i="1">
                            <a:solidFill>
                              <a:srgbClr val="0000CC"/>
                            </a:solidFill>
                            <a:latin typeface="Cambria Math" panose="02040503050406030204" pitchFamily="18" charset="0"/>
                          </a:rPr>
                          <m:t>𝑦</m:t>
                        </m:r>
                      </m:e>
                    </m:acc>
                  </m:oMath>
                </a14:m>
                <a:r>
                  <a:rPr lang="en-US" baseline="30000" dirty="0">
                    <a:solidFill>
                      <a:srgbClr val="0000CC"/>
                    </a:solidFill>
                  </a:rPr>
                  <a:t>(</a:t>
                </a:r>
                <a:r>
                  <a:rPr lang="en-US" baseline="30000" dirty="0" err="1">
                    <a:solidFill>
                      <a:srgbClr val="0000CC"/>
                    </a:solidFill>
                  </a:rPr>
                  <a:t>i</a:t>
                </a:r>
                <a:r>
                  <a:rPr lang="en-US" baseline="30000" dirty="0">
                    <a:solidFill>
                      <a:srgbClr val="0000CC"/>
                    </a:solidFill>
                  </a:rPr>
                  <a:t>)</a:t>
                </a:r>
                <a:r>
                  <a:rPr lang="en-US" dirty="0">
                    <a:solidFill>
                      <a:srgbClr val="0000CC"/>
                    </a:solidFill>
                  </a:rPr>
                  <a:t> </a:t>
                </a:r>
                <a:r>
                  <a:rPr lang="en-US" dirty="0"/>
                  <a:t>and the true </a:t>
                </a:r>
                <a:r>
                  <a:rPr lang="en-US" i="1" dirty="0">
                    <a:solidFill>
                      <a:srgbClr val="0000CC"/>
                    </a:solidFill>
                  </a:rPr>
                  <a:t>y</a:t>
                </a:r>
                <a:r>
                  <a:rPr lang="en-US" baseline="30000" dirty="0">
                    <a:solidFill>
                      <a:srgbClr val="0000CC"/>
                    </a:solidFill>
                  </a:rPr>
                  <a:t>(</a:t>
                </a:r>
                <a:r>
                  <a:rPr lang="en-US" baseline="30000" dirty="0" err="1">
                    <a:solidFill>
                      <a:srgbClr val="0000CC"/>
                    </a:solidFill>
                  </a:rPr>
                  <a:t>i</a:t>
                </a:r>
                <a:r>
                  <a:rPr lang="en-US" baseline="30000" dirty="0" smtClean="0">
                    <a:solidFill>
                      <a:srgbClr val="0000CC"/>
                    </a:solidFill>
                  </a:rPr>
                  <a:t>)</a:t>
                </a:r>
                <a:r>
                  <a:rPr lang="en-US" dirty="0" smtClean="0"/>
                  <a:t> </a:t>
                </a:r>
                <a:endParaRPr lang="en-US" dirty="0"/>
              </a:p>
              <a:p>
                <a:pPr marL="457200" indent="-457200">
                  <a:buFont typeface="Arial" panose="020B0604020202020204" pitchFamily="34" charset="0"/>
                  <a:buChar char="•"/>
                </a:pPr>
                <a:r>
                  <a:rPr lang="en-US" dirty="0"/>
                  <a:t>We need a distance estimator: a </a:t>
                </a:r>
                <a:r>
                  <a:rPr lang="en-US" b="1" dirty="0"/>
                  <a:t>loss function </a:t>
                </a:r>
                <a:r>
                  <a:rPr lang="en-US" dirty="0"/>
                  <a:t>or a </a:t>
                </a:r>
                <a:r>
                  <a:rPr lang="en-US" b="1" dirty="0"/>
                  <a:t>cost function</a:t>
                </a:r>
              </a:p>
              <a:p>
                <a:pPr marL="457200" indent="-457200">
                  <a:buFont typeface="Arial" panose="020B0604020202020204" pitchFamily="34" charset="0"/>
                  <a:buChar char="•"/>
                </a:pPr>
                <a:r>
                  <a:rPr lang="en-US" dirty="0"/>
                  <a:t>We need an optimization algorithm to update </a:t>
                </a:r>
                <a:r>
                  <a:rPr lang="en-US" i="1" dirty="0"/>
                  <a:t>w</a:t>
                </a:r>
                <a:r>
                  <a:rPr lang="en-US" dirty="0"/>
                  <a:t> and </a:t>
                </a:r>
                <a:r>
                  <a:rPr lang="en-US" i="1" dirty="0"/>
                  <a:t>b</a:t>
                </a:r>
                <a:r>
                  <a:rPr lang="en-US" dirty="0"/>
                  <a:t> to minimize the </a:t>
                </a:r>
                <a:r>
                  <a:rPr lang="en-US" dirty="0" smtClean="0"/>
                  <a:t>loss</a:t>
                </a:r>
                <a:endParaRPr lang="en-US" dirty="0"/>
              </a:p>
            </p:txBody>
          </p:sp>
        </mc:Choice>
        <mc:Fallback>
          <p:sp>
            <p:nvSpPr>
              <p:cNvPr id="3" name="Content Placeholder 2">
                <a:extLst>
                  <a:ext uri="{FF2B5EF4-FFF2-40B4-BE49-F238E27FC236}">
                    <a16:creationId xmlns:a16="http://schemas.microsoft.com/office/drawing/2014/main" id="{840280E4-A96F-4B4C-9DBD-4266531F9712}"/>
                  </a:ext>
                </a:extLst>
              </p:cNvPr>
              <p:cNvSpPr>
                <a:spLocks noGrp="1" noRot="1" noChangeAspect="1" noMove="1" noResize="1" noEditPoints="1" noAdjustHandles="1" noChangeArrowheads="1" noChangeShapeType="1" noTextEdit="1"/>
              </p:cNvSpPr>
              <p:nvPr>
                <p:ph idx="1"/>
              </p:nvPr>
            </p:nvSpPr>
            <p:spPr>
              <a:xfrm>
                <a:off x="822959" y="1384300"/>
                <a:ext cx="7863841" cy="3549649"/>
              </a:xfrm>
              <a:blipFill>
                <a:blip r:embed="rId3"/>
                <a:stretch>
                  <a:fillRect l="-1008" t="-1375" b="-1718"/>
                </a:stretch>
              </a:blipFill>
            </p:spPr>
            <p:txBody>
              <a:bodyPr/>
              <a:lstStyle/>
              <a:p>
                <a:r>
                  <a:rPr lang="zh-TW" altLang="en-US">
                    <a:noFill/>
                  </a:rPr>
                  <a:t> </a:t>
                </a:r>
              </a:p>
            </p:txBody>
          </p:sp>
        </mc:Fallback>
      </mc:AlternateContent>
      <p:sp>
        <p:nvSpPr>
          <p:cNvPr id="4" name="Slide Number Placeholder 3">
            <a:extLst>
              <a:ext uri="{FF2B5EF4-FFF2-40B4-BE49-F238E27FC236}">
                <a16:creationId xmlns:a16="http://schemas.microsoft.com/office/drawing/2014/main" id="{A8DEB353-96BB-A041-8094-07F29E9361C6}"/>
              </a:ext>
            </a:extLst>
          </p:cNvPr>
          <p:cNvSpPr>
            <a:spLocks noGrp="1"/>
          </p:cNvSpPr>
          <p:nvPr>
            <p:ph type="sldNum" sz="quarter" idx="12"/>
          </p:nvPr>
        </p:nvSpPr>
        <p:spPr/>
        <p:txBody>
          <a:bodyPr/>
          <a:lstStyle/>
          <a:p>
            <a:fld id="{D07771B2-D7F7-364E-B6F3-F7FE93606BCE}" type="slidenum">
              <a:rPr lang="en-US" smtClean="0"/>
              <a:t>37</a:t>
            </a:fld>
            <a:endParaRPr lang="en-US"/>
          </a:p>
        </p:txBody>
      </p:sp>
    </p:spTree>
    <p:extLst>
      <p:ext uri="{BB962C8B-B14F-4D97-AF65-F5344CB8AC3E}">
        <p14:creationId xmlns:p14="http://schemas.microsoft.com/office/powerpoint/2010/main" val="259017251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13B29-892E-0042-B1A5-1DE9C9E118F9}"/>
              </a:ext>
            </a:extLst>
          </p:cNvPr>
          <p:cNvSpPr>
            <a:spLocks noGrp="1"/>
          </p:cNvSpPr>
          <p:nvPr>
            <p:ph type="title"/>
          </p:nvPr>
        </p:nvSpPr>
        <p:spPr/>
        <p:txBody>
          <a:bodyPr>
            <a:normAutofit/>
          </a:bodyPr>
          <a:lstStyle/>
          <a:p>
            <a:r>
              <a:rPr lang="en-US" dirty="0"/>
              <a:t>Learning components</a:t>
            </a:r>
          </a:p>
        </p:txBody>
      </p:sp>
      <p:sp>
        <p:nvSpPr>
          <p:cNvPr id="3" name="Content Placeholder 2">
            <a:extLst>
              <a:ext uri="{FF2B5EF4-FFF2-40B4-BE49-F238E27FC236}">
                <a16:creationId xmlns:a16="http://schemas.microsoft.com/office/drawing/2014/main" id="{0F54B1F1-6CA4-3940-B37D-F14B6CF11A09}"/>
              </a:ext>
            </a:extLst>
          </p:cNvPr>
          <p:cNvSpPr>
            <a:spLocks noGrp="1"/>
          </p:cNvSpPr>
          <p:nvPr>
            <p:ph idx="1"/>
          </p:nvPr>
        </p:nvSpPr>
        <p:spPr>
          <a:xfrm>
            <a:off x="1143000" y="1198004"/>
            <a:ext cx="7543801" cy="3759200"/>
          </a:xfrm>
        </p:spPr>
        <p:txBody>
          <a:bodyPr>
            <a:normAutofit/>
          </a:bodyPr>
          <a:lstStyle/>
          <a:p>
            <a:endParaRPr lang="en-US" sz="2400"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A loss function:</a:t>
            </a:r>
          </a:p>
          <a:p>
            <a:pPr lvl="2"/>
            <a:r>
              <a:rPr lang="en-US" sz="3000" b="1" dirty="0">
                <a:latin typeface="Calibri" panose="020F0502020204030204" pitchFamily="34" charset="0"/>
                <a:cs typeface="Calibri" panose="020F0502020204030204" pitchFamily="34" charset="0"/>
              </a:rPr>
              <a:t>cross-entropy loss</a:t>
            </a:r>
          </a:p>
          <a:p>
            <a:pPr lvl="2"/>
            <a:endParaRPr lang="en-US" sz="3000"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An optimization algorithm:</a:t>
            </a:r>
          </a:p>
          <a:p>
            <a:pPr lvl="2"/>
            <a:r>
              <a:rPr lang="en-US" sz="3000" b="1" dirty="0">
                <a:latin typeface="Calibri" panose="020F0502020204030204" pitchFamily="34" charset="0"/>
                <a:cs typeface="Calibri" panose="020F0502020204030204" pitchFamily="34" charset="0"/>
              </a:rPr>
              <a:t>stochastic gradient descent</a:t>
            </a:r>
          </a:p>
          <a:p>
            <a:endParaRPr lang="en-US" dirty="0"/>
          </a:p>
        </p:txBody>
      </p:sp>
    </p:spTree>
    <p:extLst>
      <p:ext uri="{BB962C8B-B14F-4D97-AF65-F5344CB8AC3E}">
        <p14:creationId xmlns:p14="http://schemas.microsoft.com/office/powerpoint/2010/main" val="580939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CED13B29-892E-0042-B1A5-1DE9C9E118F9}"/>
                  </a:ext>
                </a:extLst>
              </p:cNvPr>
              <p:cNvSpPr>
                <a:spLocks noGrp="1"/>
              </p:cNvSpPr>
              <p:nvPr>
                <p:ph type="title"/>
              </p:nvPr>
            </p:nvSpPr>
            <p:spPr/>
            <p:txBody>
              <a:bodyPr>
                <a:normAutofit/>
              </a:bodyPr>
              <a:lstStyle/>
              <a:p>
                <a:r>
                  <a:rPr lang="en-US" dirty="0"/>
                  <a:t>The distance between </a:t>
                </a:r>
                <a14:m>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𝑦</m:t>
                        </m:r>
                      </m:e>
                    </m:acc>
                    <m:r>
                      <a:rPr lang="en-US" i="1">
                        <a:latin typeface="Cambria Math" panose="02040503050406030204" pitchFamily="18" charset="0"/>
                      </a:rPr>
                      <m:t> </m:t>
                    </m:r>
                  </m:oMath>
                </a14:m>
                <a:r>
                  <a:rPr lang="en-US" dirty="0"/>
                  <a:t>and y</a:t>
                </a:r>
              </a:p>
            </p:txBody>
          </p:sp>
        </mc:Choice>
        <mc:Fallback xmlns="">
          <p:sp>
            <p:nvSpPr>
              <p:cNvPr id="2" name="Title 1">
                <a:extLst>
                  <a:ext uri="{FF2B5EF4-FFF2-40B4-BE49-F238E27FC236}">
                    <a16:creationId xmlns:a16="http://schemas.microsoft.com/office/drawing/2014/main" id="{CED13B29-892E-0042-B1A5-1DE9C9E118F9}"/>
                  </a:ext>
                </a:extLst>
              </p:cNvPr>
              <p:cNvSpPr>
                <a:spLocks noGrp="1" noRot="1" noChangeAspect="1" noMove="1" noResize="1" noEditPoints="1" noAdjustHandles="1" noChangeArrowheads="1" noChangeShapeType="1" noTextEdit="1"/>
              </p:cNvSpPr>
              <p:nvPr>
                <p:ph type="title"/>
              </p:nvPr>
            </p:nvSpPr>
            <p:spPr>
              <a:blipFill>
                <a:blip r:embed="rId3"/>
                <a:stretch>
                  <a:fillRect l="-2349" t="-7407" b="-351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F54B1F1-6CA4-3940-B37D-F14B6CF11A09}"/>
                  </a:ext>
                </a:extLst>
              </p:cNvPr>
              <p:cNvSpPr>
                <a:spLocks noGrp="1"/>
              </p:cNvSpPr>
              <p:nvPr>
                <p:ph idx="1"/>
              </p:nvPr>
            </p:nvSpPr>
            <p:spPr>
              <a:xfrm>
                <a:off x="1143000" y="1198004"/>
                <a:ext cx="7543801" cy="3759200"/>
              </a:xfrm>
            </p:spPr>
            <p:txBody>
              <a:bodyPr>
                <a:normAutofit fontScale="85000" lnSpcReduction="20000"/>
              </a:bodyPr>
              <a:lstStyle/>
              <a:p>
                <a:endParaRPr lang="en-US" sz="2400" dirty="0">
                  <a:latin typeface="Calibri" panose="020F0502020204030204" pitchFamily="34" charset="0"/>
                  <a:cs typeface="Calibri" panose="020F0502020204030204" pitchFamily="34" charset="0"/>
                </a:endParaRPr>
              </a:p>
              <a:p>
                <a:r>
                  <a:rPr lang="en-US" sz="3200" dirty="0">
                    <a:latin typeface="Calibri" panose="020F0502020204030204" pitchFamily="34" charset="0"/>
                    <a:cs typeface="Calibri" panose="020F0502020204030204" pitchFamily="34" charset="0"/>
                  </a:rPr>
                  <a:t>We want to know how far is the classifier output:</a:t>
                </a:r>
              </a:p>
              <a:p>
                <a:pPr marL="0" indent="0">
                  <a:buNone/>
                </a:pPr>
                <a:r>
                  <a:rPr lang="en-US" sz="3200" dirty="0"/>
                  <a:t>                 </a:t>
                </a:r>
                <a14:m>
                  <m:oMath xmlns:m="http://schemas.openxmlformats.org/officeDocument/2006/math">
                    <m:acc>
                      <m:accPr>
                        <m:chr m:val="̂"/>
                        <m:ctrlPr>
                          <a:rPr lang="en-US" sz="3200" i="1" smtClean="0">
                            <a:solidFill>
                              <a:srgbClr val="0000CC"/>
                            </a:solidFill>
                            <a:latin typeface="Cambria Math" panose="02040503050406030204" pitchFamily="18" charset="0"/>
                          </a:rPr>
                        </m:ctrlPr>
                      </m:accPr>
                      <m:e>
                        <m:r>
                          <a:rPr lang="en-US" sz="3200" i="1">
                            <a:solidFill>
                              <a:srgbClr val="0000CC"/>
                            </a:solidFill>
                            <a:latin typeface="Cambria Math" panose="02040503050406030204" pitchFamily="18" charset="0"/>
                          </a:rPr>
                          <m:t>𝑦</m:t>
                        </m:r>
                      </m:e>
                    </m:acc>
                    <m:r>
                      <a:rPr lang="en-US" sz="3200" i="1">
                        <a:solidFill>
                          <a:srgbClr val="0000CC"/>
                        </a:solidFill>
                        <a:latin typeface="Cambria Math" panose="02040503050406030204" pitchFamily="18" charset="0"/>
                      </a:rPr>
                      <m:t> </m:t>
                    </m:r>
                  </m:oMath>
                </a14:m>
                <a:r>
                  <a:rPr lang="en-US" sz="3200" dirty="0">
                    <a:solidFill>
                      <a:srgbClr val="0000CC"/>
                    </a:solidFill>
                    <a:latin typeface="Calibri" panose="020F0502020204030204" pitchFamily="34" charset="0"/>
                    <a:cs typeface="Calibri" panose="020F0502020204030204" pitchFamily="34" charset="0"/>
                  </a:rPr>
                  <a:t>= </a:t>
                </a:r>
                <a:r>
                  <a:rPr lang="en-US" sz="3200" dirty="0" err="1">
                    <a:solidFill>
                      <a:srgbClr val="0000CC"/>
                    </a:solidFill>
                    <a:latin typeface="Calibri" panose="020F0502020204030204" pitchFamily="34" charset="0"/>
                    <a:cs typeface="Calibri" panose="020F0502020204030204" pitchFamily="34" charset="0"/>
                  </a:rPr>
                  <a:t>σ</a:t>
                </a:r>
                <a:r>
                  <a:rPr lang="en-US" sz="3200" dirty="0">
                    <a:solidFill>
                      <a:srgbClr val="0000CC"/>
                    </a:solidFill>
                    <a:latin typeface="Calibri" panose="020F0502020204030204" pitchFamily="34" charset="0"/>
                    <a:cs typeface="Calibri" panose="020F0502020204030204" pitchFamily="34" charset="0"/>
                  </a:rPr>
                  <a:t>(</a:t>
                </a:r>
                <a:r>
                  <a:rPr lang="en-US" sz="3200" dirty="0" err="1">
                    <a:solidFill>
                      <a:srgbClr val="0000CC"/>
                    </a:solidFill>
                    <a:latin typeface="Calibri" panose="020F0502020204030204" pitchFamily="34" charset="0"/>
                    <a:cs typeface="Calibri" panose="020F0502020204030204" pitchFamily="34" charset="0"/>
                  </a:rPr>
                  <a:t>w∙x+b</a:t>
                </a:r>
                <a:r>
                  <a:rPr lang="en-US" sz="3200" dirty="0">
                    <a:solidFill>
                      <a:srgbClr val="0000CC"/>
                    </a:solidFill>
                    <a:latin typeface="Calibri" panose="020F0502020204030204" pitchFamily="34" charset="0"/>
                    <a:cs typeface="Calibri" panose="020F0502020204030204" pitchFamily="34" charset="0"/>
                  </a:rPr>
                  <a:t>)</a:t>
                </a:r>
              </a:p>
              <a:p>
                <a:endParaRPr lang="en-US" sz="3200" dirty="0">
                  <a:latin typeface="Calibri" panose="020F0502020204030204" pitchFamily="34" charset="0"/>
                  <a:cs typeface="Calibri" panose="020F0502020204030204" pitchFamily="34" charset="0"/>
                </a:endParaRPr>
              </a:p>
              <a:p>
                <a:r>
                  <a:rPr lang="en-US" sz="3200" dirty="0">
                    <a:latin typeface="Calibri" panose="020F0502020204030204" pitchFamily="34" charset="0"/>
                    <a:cs typeface="Calibri" panose="020F0502020204030204" pitchFamily="34" charset="0"/>
                  </a:rPr>
                  <a:t>from the true output:</a:t>
                </a:r>
              </a:p>
              <a:p>
                <a:pPr marL="0" indent="0">
                  <a:buNone/>
                </a:pPr>
                <a:r>
                  <a:rPr lang="en-US" sz="3200" dirty="0" smtClean="0">
                    <a:latin typeface="Calibri" panose="020F0502020204030204" pitchFamily="34" charset="0"/>
                    <a:cs typeface="Calibri" panose="020F0502020204030204" pitchFamily="34" charset="0"/>
                  </a:rPr>
                  <a:t>                 </a:t>
                </a:r>
                <a:r>
                  <a:rPr lang="en-US" sz="3200" dirty="0">
                    <a:solidFill>
                      <a:srgbClr val="0000CC"/>
                    </a:solidFill>
                    <a:latin typeface="Calibri" panose="020F0502020204030204" pitchFamily="34" charset="0"/>
                    <a:cs typeface="Calibri" panose="020F0502020204030204" pitchFamily="34" charset="0"/>
                  </a:rPr>
                  <a:t>y        [= either 0 or 1]</a:t>
                </a:r>
              </a:p>
              <a:p>
                <a:pPr lvl="2"/>
                <a:endParaRPr lang="en-US" sz="3200" dirty="0">
                  <a:latin typeface="Calibri" panose="020F0502020204030204" pitchFamily="34" charset="0"/>
                  <a:cs typeface="Calibri" panose="020F0502020204030204" pitchFamily="34" charset="0"/>
                </a:endParaRPr>
              </a:p>
              <a:p>
                <a:r>
                  <a:rPr lang="en-US" sz="3200" dirty="0">
                    <a:latin typeface="Calibri" panose="020F0502020204030204" pitchFamily="34" charset="0"/>
                    <a:cs typeface="Calibri" panose="020F0502020204030204" pitchFamily="34" charset="0"/>
                  </a:rPr>
                  <a:t>We'll call this difference:</a:t>
                </a:r>
              </a:p>
              <a:p>
                <a:pPr marL="0" indent="0">
                  <a:buNone/>
                </a:pPr>
                <a:r>
                  <a:rPr lang="en-US" b="1" i="1" dirty="0"/>
                  <a:t>                     </a:t>
                </a:r>
                <a:r>
                  <a:rPr lang="en-US" i="1" dirty="0">
                    <a:solidFill>
                      <a:srgbClr val="0000CC"/>
                    </a:solidFill>
                  </a:rPr>
                  <a:t>L</a:t>
                </a:r>
                <a:r>
                  <a:rPr lang="en-US" dirty="0">
                    <a:solidFill>
                      <a:srgbClr val="0000CC"/>
                    </a:solidFill>
                  </a:rPr>
                  <a:t>(</a:t>
                </a:r>
                <a14:m>
                  <m:oMath xmlns:m="http://schemas.openxmlformats.org/officeDocument/2006/math">
                    <m:acc>
                      <m:accPr>
                        <m:chr m:val="̂"/>
                        <m:ctrlPr>
                          <a:rPr lang="en-US" i="1">
                            <a:solidFill>
                              <a:srgbClr val="0000CC"/>
                            </a:solidFill>
                            <a:latin typeface="Cambria Math" panose="02040503050406030204" pitchFamily="18" charset="0"/>
                          </a:rPr>
                        </m:ctrlPr>
                      </m:accPr>
                      <m:e>
                        <m:r>
                          <a:rPr lang="en-US" b="0" i="1">
                            <a:solidFill>
                              <a:srgbClr val="0000CC"/>
                            </a:solidFill>
                            <a:latin typeface="Cambria Math" panose="02040503050406030204" pitchFamily="18" charset="0"/>
                          </a:rPr>
                          <m:t>𝑦</m:t>
                        </m:r>
                      </m:e>
                    </m:acc>
                    <m:r>
                      <a:rPr lang="en-US" b="0" i="1">
                        <a:solidFill>
                          <a:srgbClr val="0000CC"/>
                        </a:solidFill>
                        <a:latin typeface="Cambria Math" panose="02040503050406030204" pitchFamily="18" charset="0"/>
                      </a:rPr>
                      <m:t> </m:t>
                    </m:r>
                  </m:oMath>
                </a14:m>
                <a:r>
                  <a:rPr lang="en-US" dirty="0">
                    <a:solidFill>
                      <a:srgbClr val="0000CC"/>
                    </a:solidFill>
                  </a:rPr>
                  <a:t>,</a:t>
                </a:r>
                <a:r>
                  <a:rPr lang="en-US" i="1" dirty="0">
                    <a:solidFill>
                      <a:srgbClr val="0000CC"/>
                    </a:solidFill>
                  </a:rPr>
                  <a:t>y</a:t>
                </a:r>
                <a:r>
                  <a:rPr lang="en-US" dirty="0">
                    <a:solidFill>
                      <a:srgbClr val="0000CC"/>
                    </a:solidFill>
                  </a:rPr>
                  <a:t>) </a:t>
                </a:r>
                <a:r>
                  <a:rPr lang="en-US" dirty="0"/>
                  <a:t>= how much </a:t>
                </a:r>
                <a14:m>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𝑦</m:t>
                        </m:r>
                      </m:e>
                    </m:acc>
                  </m:oMath>
                </a14:m>
                <a:r>
                  <a:rPr lang="en-US" dirty="0"/>
                  <a:t> differs from the true </a:t>
                </a:r>
                <a:r>
                  <a:rPr lang="en-US" i="1" dirty="0"/>
                  <a:t>y </a:t>
                </a:r>
                <a:endParaRPr lang="en-US" sz="3200" dirty="0"/>
              </a:p>
              <a:p>
                <a:endParaRPr lang="en-US" sz="3200" b="1" dirty="0">
                  <a:latin typeface="Calibri" panose="020F0502020204030204" pitchFamily="34" charset="0"/>
                  <a:cs typeface="Calibri" panose="020F0502020204030204" pitchFamily="34" charset="0"/>
                </a:endParaRPr>
              </a:p>
              <a:p>
                <a:endParaRPr lang="en-US" dirty="0"/>
              </a:p>
            </p:txBody>
          </p:sp>
        </mc:Choice>
        <mc:Fallback xmlns="">
          <p:sp>
            <p:nvSpPr>
              <p:cNvPr id="3" name="Content Placeholder 2">
                <a:extLst>
                  <a:ext uri="{FF2B5EF4-FFF2-40B4-BE49-F238E27FC236}">
                    <a16:creationId xmlns:a16="http://schemas.microsoft.com/office/drawing/2014/main" id="{0F54B1F1-6CA4-3940-B37D-F14B6CF11A09}"/>
                  </a:ext>
                </a:extLst>
              </p:cNvPr>
              <p:cNvSpPr>
                <a:spLocks noGrp="1" noRot="1" noChangeAspect="1" noMove="1" noResize="1" noEditPoints="1" noAdjustHandles="1" noChangeArrowheads="1" noChangeShapeType="1" noTextEdit="1"/>
              </p:cNvSpPr>
              <p:nvPr>
                <p:ph idx="1"/>
              </p:nvPr>
            </p:nvSpPr>
            <p:spPr>
              <a:xfrm>
                <a:off x="1143000" y="1198004"/>
                <a:ext cx="7543801" cy="3759200"/>
              </a:xfrm>
              <a:blipFill>
                <a:blip r:embed="rId4"/>
                <a:stretch>
                  <a:fillRect l="-1374"/>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379548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p:cNvSpPr>
            <a:spLocks noGrp="1" noChangeArrowheads="1"/>
          </p:cNvSpPr>
          <p:nvPr>
            <p:ph type="title"/>
          </p:nvPr>
        </p:nvSpPr>
        <p:spPr/>
        <p:txBody>
          <a:bodyPr>
            <a:normAutofit/>
          </a:bodyPr>
          <a:lstStyle/>
          <a:p>
            <a:r>
              <a:rPr lang="en-US" sz="4000" dirty="0"/>
              <a:t>Logistic Regression</a:t>
            </a:r>
            <a:endParaRPr lang="en-US" sz="4000" dirty="0">
              <a:latin typeface="Lucida Sans" charset="0"/>
              <a:ea typeface="ＭＳ Ｐゴシック" charset="0"/>
              <a:cs typeface="ＭＳ Ｐゴシック" charset="0"/>
            </a:endParaRPr>
          </a:p>
        </p:txBody>
      </p:sp>
      <p:sp>
        <p:nvSpPr>
          <p:cNvPr id="16387" name="Rectangle 6"/>
          <p:cNvSpPr>
            <a:spLocks noGrp="1" noChangeArrowheads="1"/>
          </p:cNvSpPr>
          <p:nvPr>
            <p:ph idx="1"/>
          </p:nvPr>
        </p:nvSpPr>
        <p:spPr/>
        <p:txBody>
          <a:bodyPr/>
          <a:lstStyle/>
          <a:p>
            <a:r>
              <a:rPr lang="en-US" sz="3200" dirty="0">
                <a:solidFill>
                  <a:schemeClr val="tx2"/>
                </a:solidFill>
              </a:rPr>
              <a:t>Background: Generative and Discriminative Classifiers</a:t>
            </a:r>
          </a:p>
        </p:txBody>
      </p:sp>
    </p:spTree>
    <p:extLst>
      <p:ext uri="{BB962C8B-B14F-4D97-AF65-F5344CB8AC3E}">
        <p14:creationId xmlns:p14="http://schemas.microsoft.com/office/powerpoint/2010/main" val="3154193855"/>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13B29-892E-0042-B1A5-1DE9C9E118F9}"/>
              </a:ext>
            </a:extLst>
          </p:cNvPr>
          <p:cNvSpPr>
            <a:spLocks noGrp="1"/>
          </p:cNvSpPr>
          <p:nvPr>
            <p:ph type="title"/>
          </p:nvPr>
        </p:nvSpPr>
        <p:spPr>
          <a:xfrm>
            <a:off x="800100" y="285751"/>
            <a:ext cx="7543800" cy="912254"/>
          </a:xfrm>
        </p:spPr>
        <p:txBody>
          <a:bodyPr>
            <a:normAutofit fontScale="90000"/>
          </a:bodyPr>
          <a:lstStyle/>
          <a:p>
            <a:r>
              <a:rPr lang="en-US" dirty="0"/>
              <a:t>Intuition of </a:t>
            </a:r>
            <a:r>
              <a:rPr lang="en-US" dirty="0">
                <a:solidFill>
                  <a:srgbClr val="0000CC"/>
                </a:solidFill>
              </a:rPr>
              <a:t>negative log likelihood loss</a:t>
            </a:r>
            <a:r>
              <a:rPr lang="en-US" dirty="0"/>
              <a:t/>
            </a:r>
            <a:br>
              <a:rPr lang="en-US" dirty="0"/>
            </a:br>
            <a:r>
              <a:rPr lang="en-US" dirty="0"/>
              <a:t> = </a:t>
            </a:r>
            <a:r>
              <a:rPr lang="en-US" dirty="0">
                <a:solidFill>
                  <a:srgbClr val="0000CC"/>
                </a:solidFill>
              </a:rPr>
              <a:t>cross-entropy loss</a:t>
            </a:r>
          </a:p>
        </p:txBody>
      </p:sp>
      <p:sp>
        <p:nvSpPr>
          <p:cNvPr id="3" name="Content Placeholder 2">
            <a:extLst>
              <a:ext uri="{FF2B5EF4-FFF2-40B4-BE49-F238E27FC236}">
                <a16:creationId xmlns:a16="http://schemas.microsoft.com/office/drawing/2014/main" id="{0F54B1F1-6CA4-3940-B37D-F14B6CF11A09}"/>
              </a:ext>
            </a:extLst>
          </p:cNvPr>
          <p:cNvSpPr>
            <a:spLocks noGrp="1"/>
          </p:cNvSpPr>
          <p:nvPr>
            <p:ph idx="1"/>
          </p:nvPr>
        </p:nvSpPr>
        <p:spPr>
          <a:xfrm>
            <a:off x="1143000" y="1198004"/>
            <a:ext cx="7543801" cy="3759200"/>
          </a:xfrm>
        </p:spPr>
        <p:txBody>
          <a:bodyPr>
            <a:normAutofit/>
          </a:bodyPr>
          <a:lstStyle/>
          <a:p>
            <a:endParaRPr lang="en-US" sz="2400" dirty="0">
              <a:latin typeface="Calibri" panose="020F0502020204030204" pitchFamily="34" charset="0"/>
              <a:cs typeface="Calibri" panose="020F0502020204030204" pitchFamily="34" charset="0"/>
            </a:endParaRPr>
          </a:p>
          <a:p>
            <a:r>
              <a:rPr lang="en-US" dirty="0"/>
              <a:t>A case of conditional maximum likelihood estimation </a:t>
            </a:r>
          </a:p>
          <a:p>
            <a:r>
              <a:rPr lang="en-US" dirty="0"/>
              <a:t>We choose the parameters </a:t>
            </a:r>
            <a:r>
              <a:rPr lang="en-US" i="1" dirty="0" err="1"/>
              <a:t>w</a:t>
            </a:r>
            <a:r>
              <a:rPr lang="en-US" dirty="0" err="1"/>
              <a:t>,</a:t>
            </a:r>
            <a:r>
              <a:rPr lang="en-US" i="1" dirty="0" err="1"/>
              <a:t>b</a:t>
            </a:r>
            <a:r>
              <a:rPr lang="en-US" i="1" dirty="0"/>
              <a:t> </a:t>
            </a:r>
            <a:r>
              <a:rPr lang="en-US" dirty="0"/>
              <a:t>that maximize</a:t>
            </a:r>
          </a:p>
          <a:p>
            <a:pPr marL="0" indent="0">
              <a:buNone/>
            </a:pPr>
            <a:r>
              <a:rPr lang="en-US" dirty="0" smtClean="0"/>
              <a:t>	the </a:t>
            </a:r>
            <a:r>
              <a:rPr lang="en-US" dirty="0"/>
              <a:t>log probability </a:t>
            </a:r>
          </a:p>
          <a:p>
            <a:pPr marL="0" indent="0">
              <a:buNone/>
            </a:pPr>
            <a:r>
              <a:rPr lang="en-US" dirty="0" smtClean="0"/>
              <a:t>	of </a:t>
            </a:r>
            <a:r>
              <a:rPr lang="en-US" dirty="0"/>
              <a:t>the true </a:t>
            </a:r>
            <a:r>
              <a:rPr lang="en-US" i="1" dirty="0"/>
              <a:t>y </a:t>
            </a:r>
            <a:r>
              <a:rPr lang="en-US" dirty="0"/>
              <a:t>labels in the training data </a:t>
            </a:r>
          </a:p>
          <a:p>
            <a:pPr marL="0" indent="0">
              <a:buNone/>
            </a:pPr>
            <a:r>
              <a:rPr lang="en-US" dirty="0" smtClean="0"/>
              <a:t>	given </a:t>
            </a:r>
            <a:r>
              <a:rPr lang="en-US" dirty="0"/>
              <a:t>the observations </a:t>
            </a:r>
            <a:r>
              <a:rPr lang="en-US" i="1" dirty="0"/>
              <a:t>x</a:t>
            </a:r>
          </a:p>
          <a:p>
            <a:endParaRPr lang="en-US" dirty="0"/>
          </a:p>
          <a:p>
            <a:endParaRPr lang="en-US" dirty="0"/>
          </a:p>
        </p:txBody>
      </p:sp>
    </p:spTree>
    <p:extLst>
      <p:ext uri="{BB962C8B-B14F-4D97-AF65-F5344CB8AC3E}">
        <p14:creationId xmlns:p14="http://schemas.microsoft.com/office/powerpoint/2010/main" val="2354413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08A5C-A74B-4548-9168-2F02477FF45E}"/>
              </a:ext>
            </a:extLst>
          </p:cNvPr>
          <p:cNvSpPr>
            <a:spLocks noGrp="1"/>
          </p:cNvSpPr>
          <p:nvPr>
            <p:ph type="title"/>
          </p:nvPr>
        </p:nvSpPr>
        <p:spPr>
          <a:xfrm>
            <a:off x="326998" y="133350"/>
            <a:ext cx="8490004" cy="680397"/>
          </a:xfrm>
        </p:spPr>
        <p:txBody>
          <a:bodyPr>
            <a:normAutofit fontScale="90000"/>
          </a:bodyPr>
          <a:lstStyle/>
          <a:p>
            <a:r>
              <a:rPr lang="en-US" dirty="0"/>
              <a:t>Deriving cross-entropy loss for a single observation x</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BC98A0A-540E-8C44-97A2-550CF8D0CF0D}"/>
                  </a:ext>
                </a:extLst>
              </p:cNvPr>
              <p:cNvSpPr>
                <a:spLocks noGrp="1"/>
              </p:cNvSpPr>
              <p:nvPr>
                <p:ph idx="1"/>
              </p:nvPr>
            </p:nvSpPr>
            <p:spPr>
              <a:xfrm>
                <a:off x="822960" y="1200150"/>
                <a:ext cx="8092440" cy="4038600"/>
              </a:xfrm>
            </p:spPr>
            <p:txBody>
              <a:bodyPr>
                <a:normAutofit/>
              </a:bodyPr>
              <a:lstStyle/>
              <a:p>
                <a:r>
                  <a:rPr lang="en-US" b="1" dirty="0"/>
                  <a:t>Goal</a:t>
                </a:r>
                <a:r>
                  <a:rPr lang="en-US" dirty="0"/>
                  <a:t>: maximize probability of the correct label </a:t>
                </a:r>
                <a:r>
                  <a:rPr lang="en-US" i="1" dirty="0"/>
                  <a:t>p</a:t>
                </a:r>
                <a:r>
                  <a:rPr lang="en-US" dirty="0"/>
                  <a:t>(</a:t>
                </a:r>
                <a:r>
                  <a:rPr lang="en-US" i="1" dirty="0" err="1"/>
                  <a:t>y</a:t>
                </a:r>
                <a:r>
                  <a:rPr lang="en-US" dirty="0" err="1"/>
                  <a:t>|</a:t>
                </a:r>
                <a:r>
                  <a:rPr lang="en-US" i="1" dirty="0" err="1"/>
                  <a:t>x</a:t>
                </a:r>
                <a:r>
                  <a:rPr lang="en-US" dirty="0"/>
                  <a:t>) </a:t>
                </a:r>
              </a:p>
              <a:p>
                <a:r>
                  <a:rPr lang="en-US" dirty="0"/>
                  <a:t>Since there are only 2 discrete outcomes (0 or 1) we can express the probability </a:t>
                </a:r>
                <a:r>
                  <a:rPr lang="en-US" i="1" dirty="0"/>
                  <a:t>p</a:t>
                </a:r>
                <a:r>
                  <a:rPr lang="en-US" dirty="0"/>
                  <a:t>(</a:t>
                </a:r>
                <a:r>
                  <a:rPr lang="en-US" i="1" dirty="0" err="1"/>
                  <a:t>y</a:t>
                </a:r>
                <a:r>
                  <a:rPr lang="en-US" dirty="0" err="1"/>
                  <a:t>|</a:t>
                </a:r>
                <a:r>
                  <a:rPr lang="en-US" i="1" dirty="0" err="1"/>
                  <a:t>x</a:t>
                </a:r>
                <a:r>
                  <a:rPr lang="en-US" dirty="0"/>
                  <a:t>) from our classifier (the thing we want to maximize) as</a:t>
                </a:r>
              </a:p>
              <a:p>
                <a:pPr marL="0" indent="0">
                  <a:buNone/>
                </a:pPr>
                <a:r>
                  <a:rPr lang="en-US" dirty="0"/>
                  <a:t> </a:t>
                </a:r>
              </a:p>
              <a:p>
                <a:r>
                  <a:rPr lang="en-US" dirty="0"/>
                  <a:t>noting:</a:t>
                </a:r>
              </a:p>
              <a:p>
                <a:pPr marL="0" indent="0">
                  <a:buNone/>
                </a:pPr>
                <a:r>
                  <a:rPr lang="en-US" dirty="0"/>
                  <a:t>			if y=1, this simplifies to </a:t>
                </a:r>
                <a14:m>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𝑦</m:t>
                        </m:r>
                      </m:e>
                    </m:acc>
                    <m:r>
                      <a:rPr lang="en-US" i="1">
                        <a:latin typeface="Cambria Math" panose="02040503050406030204" pitchFamily="18" charset="0"/>
                      </a:rPr>
                      <m:t> </m:t>
                    </m:r>
                  </m:oMath>
                </a14:m>
                <a:endParaRPr lang="en-US" dirty="0"/>
              </a:p>
              <a:p>
                <a:pPr marL="0" indent="0">
                  <a:buNone/>
                </a:pPr>
                <a:r>
                  <a:rPr lang="en-US" dirty="0"/>
                  <a:t>			if y=0, this simplifies to 1</a:t>
                </a:r>
                <a:r>
                  <a:rPr lang="en-US" dirty="0">
                    <a:latin typeface="Courier" pitchFamily="2" charset="0"/>
                  </a:rPr>
                  <a:t>-</a:t>
                </a:r>
                <a:r>
                  <a:rPr lang="en-US" dirty="0"/>
                  <a:t> </a:t>
                </a:r>
                <a14:m>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𝑦</m:t>
                        </m:r>
                      </m:e>
                    </m:acc>
                    <m:r>
                      <a:rPr lang="en-US" i="1">
                        <a:latin typeface="Cambria Math" panose="02040503050406030204" pitchFamily="18" charset="0"/>
                      </a:rPr>
                      <m:t> </m:t>
                    </m:r>
                  </m:oMath>
                </a14:m>
                <a:endParaRPr lang="en-US" dirty="0"/>
              </a:p>
              <a:p>
                <a:endParaRPr lang="en-US" dirty="0"/>
              </a:p>
            </p:txBody>
          </p:sp>
        </mc:Choice>
        <mc:Fallback xmlns="">
          <p:sp>
            <p:nvSpPr>
              <p:cNvPr id="3" name="Content Placeholder 2">
                <a:extLst>
                  <a:ext uri="{FF2B5EF4-FFF2-40B4-BE49-F238E27FC236}">
                    <a16:creationId xmlns:a16="http://schemas.microsoft.com/office/drawing/2014/main" id="{EBC98A0A-540E-8C44-97A2-550CF8D0CF0D}"/>
                  </a:ext>
                </a:extLst>
              </p:cNvPr>
              <p:cNvSpPr>
                <a:spLocks noGrp="1" noRot="1" noChangeAspect="1" noMove="1" noResize="1" noEditPoints="1" noAdjustHandles="1" noChangeArrowheads="1" noChangeShapeType="1" noTextEdit="1"/>
              </p:cNvSpPr>
              <p:nvPr>
                <p:ph idx="1"/>
              </p:nvPr>
            </p:nvSpPr>
            <p:spPr>
              <a:xfrm>
                <a:off x="822960" y="1200150"/>
                <a:ext cx="8092440" cy="4038600"/>
              </a:xfrm>
              <a:blipFill>
                <a:blip r:embed="rId3"/>
                <a:stretch>
                  <a:fillRect l="-979" t="-1208"/>
                </a:stretch>
              </a:blipFill>
            </p:spPr>
            <p:txBody>
              <a:bodyPr/>
              <a:lstStyle/>
              <a:p>
                <a:r>
                  <a:rPr lang="zh-TW" altLang="en-US">
                    <a:noFill/>
                  </a:rPr>
                  <a:t> </a:t>
                </a:r>
              </a:p>
            </p:txBody>
          </p:sp>
        </mc:Fallback>
      </mc:AlternateContent>
      <p:pic>
        <p:nvPicPr>
          <p:cNvPr id="5" name="Picture 4">
            <a:extLst>
              <a:ext uri="{FF2B5EF4-FFF2-40B4-BE49-F238E27FC236}">
                <a16:creationId xmlns:a16="http://schemas.microsoft.com/office/drawing/2014/main" id="{E76BB387-4CC2-2242-91E1-77BEEA67B198}"/>
              </a:ext>
            </a:extLst>
          </p:cNvPr>
          <p:cNvPicPr>
            <a:picLocks noChangeAspect="1"/>
          </p:cNvPicPr>
          <p:nvPr/>
        </p:nvPicPr>
        <p:blipFill>
          <a:blip r:embed="rId4"/>
          <a:stretch>
            <a:fillRect/>
          </a:stretch>
        </p:blipFill>
        <p:spPr>
          <a:xfrm>
            <a:off x="2743200" y="2978150"/>
            <a:ext cx="3412671" cy="482600"/>
          </a:xfrm>
          <a:prstGeom prst="rect">
            <a:avLst/>
          </a:prstGeom>
        </p:spPr>
      </p:pic>
    </p:spTree>
    <p:extLst>
      <p:ext uri="{BB962C8B-B14F-4D97-AF65-F5344CB8AC3E}">
        <p14:creationId xmlns:p14="http://schemas.microsoft.com/office/powerpoint/2010/main" val="2331975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08A5C-A74B-4548-9168-2F02477FF45E}"/>
              </a:ext>
            </a:extLst>
          </p:cNvPr>
          <p:cNvSpPr>
            <a:spLocks noGrp="1"/>
          </p:cNvSpPr>
          <p:nvPr>
            <p:ph type="title"/>
          </p:nvPr>
        </p:nvSpPr>
        <p:spPr>
          <a:xfrm>
            <a:off x="304800" y="85755"/>
            <a:ext cx="8947204" cy="680397"/>
          </a:xfrm>
        </p:spPr>
        <p:txBody>
          <a:bodyPr>
            <a:normAutofit fontScale="90000"/>
          </a:bodyPr>
          <a:lstStyle/>
          <a:p>
            <a:r>
              <a:rPr lang="en-US" dirty="0"/>
              <a:t>Deriving cross-entropy loss for a single observation x</a:t>
            </a:r>
          </a:p>
        </p:txBody>
      </p:sp>
      <p:sp>
        <p:nvSpPr>
          <p:cNvPr id="3" name="Content Placeholder 2">
            <a:extLst>
              <a:ext uri="{FF2B5EF4-FFF2-40B4-BE49-F238E27FC236}">
                <a16:creationId xmlns:a16="http://schemas.microsoft.com/office/drawing/2014/main" id="{EBC98A0A-540E-8C44-97A2-550CF8D0CF0D}"/>
              </a:ext>
            </a:extLst>
          </p:cNvPr>
          <p:cNvSpPr>
            <a:spLocks noGrp="1"/>
          </p:cNvSpPr>
          <p:nvPr>
            <p:ph idx="1"/>
          </p:nvPr>
        </p:nvSpPr>
        <p:spPr>
          <a:xfrm>
            <a:off x="800099" y="2055314"/>
            <a:ext cx="8039101" cy="3564436"/>
          </a:xfrm>
        </p:spPr>
        <p:txBody>
          <a:bodyPr>
            <a:normAutofit/>
          </a:bodyPr>
          <a:lstStyle/>
          <a:p>
            <a:r>
              <a:rPr lang="en-US" dirty="0"/>
              <a:t>Now take the log of both sides (mathematically handy)</a:t>
            </a:r>
          </a:p>
          <a:p>
            <a:endParaRPr lang="en-US" dirty="0"/>
          </a:p>
          <a:p>
            <a:endParaRPr lang="en-US" dirty="0"/>
          </a:p>
          <a:p>
            <a:endParaRPr lang="en-US" dirty="0"/>
          </a:p>
          <a:p>
            <a:r>
              <a:rPr lang="en-US" dirty="0"/>
              <a:t>Whatever values maximize log p(</a:t>
            </a:r>
            <a:r>
              <a:rPr lang="en-US" dirty="0" err="1"/>
              <a:t>y|x</a:t>
            </a:r>
            <a:r>
              <a:rPr lang="en-US" dirty="0"/>
              <a:t>) will also maximize p(</a:t>
            </a:r>
            <a:r>
              <a:rPr lang="en-US" dirty="0" err="1"/>
              <a:t>y|x</a:t>
            </a:r>
            <a:r>
              <a:rPr lang="en-US" dirty="0"/>
              <a:t>)</a:t>
            </a:r>
          </a:p>
          <a:p>
            <a:endParaRPr lang="en-US" dirty="0"/>
          </a:p>
          <a:p>
            <a:r>
              <a:rPr lang="en-US" dirty="0"/>
              <a:t> </a:t>
            </a:r>
          </a:p>
        </p:txBody>
      </p:sp>
      <p:pic>
        <p:nvPicPr>
          <p:cNvPr id="5" name="Picture 4">
            <a:extLst>
              <a:ext uri="{FF2B5EF4-FFF2-40B4-BE49-F238E27FC236}">
                <a16:creationId xmlns:a16="http://schemas.microsoft.com/office/drawing/2014/main" id="{E76BB387-4CC2-2242-91E1-77BEEA67B198}"/>
              </a:ext>
            </a:extLst>
          </p:cNvPr>
          <p:cNvPicPr>
            <a:picLocks noChangeAspect="1"/>
          </p:cNvPicPr>
          <p:nvPr/>
        </p:nvPicPr>
        <p:blipFill>
          <a:blip r:embed="rId2"/>
          <a:stretch>
            <a:fillRect/>
          </a:stretch>
        </p:blipFill>
        <p:spPr>
          <a:xfrm>
            <a:off x="2743200" y="1439806"/>
            <a:ext cx="3412671" cy="482600"/>
          </a:xfrm>
          <a:prstGeom prst="rect">
            <a:avLst/>
          </a:prstGeom>
        </p:spPr>
      </p:pic>
      <p:pic>
        <p:nvPicPr>
          <p:cNvPr id="7" name="Picture 6">
            <a:extLst>
              <a:ext uri="{FF2B5EF4-FFF2-40B4-BE49-F238E27FC236}">
                <a16:creationId xmlns:a16="http://schemas.microsoft.com/office/drawing/2014/main" id="{54353533-FE33-AE4B-8FED-4FBDAB8C748C}"/>
              </a:ext>
            </a:extLst>
          </p:cNvPr>
          <p:cNvPicPr>
            <a:picLocks noChangeAspect="1"/>
          </p:cNvPicPr>
          <p:nvPr/>
        </p:nvPicPr>
        <p:blipFill>
          <a:blip r:embed="rId3"/>
          <a:stretch>
            <a:fillRect/>
          </a:stretch>
        </p:blipFill>
        <p:spPr>
          <a:xfrm>
            <a:off x="2639411" y="2571750"/>
            <a:ext cx="5704489" cy="990600"/>
          </a:xfrm>
          <a:prstGeom prst="rect">
            <a:avLst/>
          </a:prstGeom>
        </p:spPr>
      </p:pic>
      <p:sp>
        <p:nvSpPr>
          <p:cNvPr id="8" name="Rectangle 7">
            <a:extLst>
              <a:ext uri="{FF2B5EF4-FFF2-40B4-BE49-F238E27FC236}">
                <a16:creationId xmlns:a16="http://schemas.microsoft.com/office/drawing/2014/main" id="{6AFD3DA4-2153-104D-9424-4F0F007BF8B6}"/>
              </a:ext>
            </a:extLst>
          </p:cNvPr>
          <p:cNvSpPr/>
          <p:nvPr/>
        </p:nvSpPr>
        <p:spPr>
          <a:xfrm>
            <a:off x="760674" y="878244"/>
            <a:ext cx="8307126" cy="492443"/>
          </a:xfrm>
          <a:prstGeom prst="rect">
            <a:avLst/>
          </a:prstGeom>
        </p:spPr>
        <p:txBody>
          <a:bodyPr wrap="square">
            <a:spAutoFit/>
          </a:bodyPr>
          <a:lstStyle/>
          <a:p>
            <a:r>
              <a:rPr lang="en-US" sz="2600" b="1" dirty="0">
                <a:latin typeface="Calibri" panose="020F0502020204030204" pitchFamily="34" charset="0"/>
                <a:cs typeface="Calibri" panose="020F0502020204030204" pitchFamily="34" charset="0"/>
              </a:rPr>
              <a:t>Goal</a:t>
            </a:r>
            <a:r>
              <a:rPr lang="en-US" sz="2600" dirty="0">
                <a:latin typeface="Calibri" panose="020F0502020204030204" pitchFamily="34" charset="0"/>
                <a:cs typeface="Calibri" panose="020F0502020204030204" pitchFamily="34" charset="0"/>
              </a:rPr>
              <a:t>: maximize probability of the correct label </a:t>
            </a:r>
            <a:r>
              <a:rPr lang="en-US" sz="2600" i="1" dirty="0">
                <a:latin typeface="Times New Roman" panose="02020603050405020304" pitchFamily="18" charset="0"/>
                <a:cs typeface="Times New Roman" panose="02020603050405020304" pitchFamily="18" charset="0"/>
              </a:rPr>
              <a:t>p</a:t>
            </a:r>
            <a:r>
              <a:rPr lang="en-US" sz="2600" dirty="0">
                <a:latin typeface="Times New Roman" panose="02020603050405020304" pitchFamily="18" charset="0"/>
                <a:cs typeface="Times New Roman" panose="02020603050405020304" pitchFamily="18" charset="0"/>
              </a:rPr>
              <a:t>(</a:t>
            </a:r>
            <a:r>
              <a:rPr lang="en-US" sz="2600" i="1" dirty="0" err="1">
                <a:latin typeface="Times New Roman" panose="02020603050405020304" pitchFamily="18" charset="0"/>
                <a:cs typeface="Times New Roman" panose="02020603050405020304" pitchFamily="18" charset="0"/>
              </a:rPr>
              <a:t>y</a:t>
            </a:r>
            <a:r>
              <a:rPr lang="en-US" sz="2600" dirty="0" err="1">
                <a:latin typeface="Times New Roman" panose="02020603050405020304" pitchFamily="18" charset="0"/>
                <a:cs typeface="Times New Roman" panose="02020603050405020304" pitchFamily="18" charset="0"/>
              </a:rPr>
              <a:t>|</a:t>
            </a:r>
            <a:r>
              <a:rPr lang="en-US" sz="2600" i="1" dirty="0" err="1">
                <a:latin typeface="Times New Roman" panose="02020603050405020304" pitchFamily="18" charset="0"/>
                <a:cs typeface="Times New Roman" panose="02020603050405020304" pitchFamily="18" charset="0"/>
              </a:rPr>
              <a:t>x</a:t>
            </a:r>
            <a:r>
              <a:rPr lang="en-US" sz="2600" dirty="0">
                <a:latin typeface="Times New Roman" panose="02020603050405020304" pitchFamily="18" charset="0"/>
                <a:cs typeface="Times New Roman" panose="02020603050405020304" pitchFamily="18" charset="0"/>
              </a:rPr>
              <a:t>) </a:t>
            </a:r>
          </a:p>
        </p:txBody>
      </p:sp>
      <p:sp>
        <p:nvSpPr>
          <p:cNvPr id="9" name="TextBox 8">
            <a:extLst>
              <a:ext uri="{FF2B5EF4-FFF2-40B4-BE49-F238E27FC236}">
                <a16:creationId xmlns:a16="http://schemas.microsoft.com/office/drawing/2014/main" id="{DFABC0A9-E82A-4843-A897-1448E165EC7A}"/>
              </a:ext>
            </a:extLst>
          </p:cNvPr>
          <p:cNvSpPr txBox="1"/>
          <p:nvPr/>
        </p:nvSpPr>
        <p:spPr>
          <a:xfrm>
            <a:off x="533400" y="1439806"/>
            <a:ext cx="1742785" cy="461665"/>
          </a:xfrm>
          <a:prstGeom prst="rect">
            <a:avLst/>
          </a:prstGeom>
          <a:noFill/>
        </p:spPr>
        <p:txBody>
          <a:bodyPr wrap="none" rtlCol="0">
            <a:spAutoFit/>
          </a:bodyPr>
          <a:lstStyle/>
          <a:p>
            <a:r>
              <a:rPr lang="en-US" dirty="0"/>
              <a:t>Maximize:</a:t>
            </a:r>
          </a:p>
        </p:txBody>
      </p:sp>
      <p:sp>
        <p:nvSpPr>
          <p:cNvPr id="10" name="TextBox 9">
            <a:extLst>
              <a:ext uri="{FF2B5EF4-FFF2-40B4-BE49-F238E27FC236}">
                <a16:creationId xmlns:a16="http://schemas.microsoft.com/office/drawing/2014/main" id="{0D2BAC0C-41A2-D14D-8714-99A5AD4E4D88}"/>
              </a:ext>
            </a:extLst>
          </p:cNvPr>
          <p:cNvSpPr txBox="1"/>
          <p:nvPr/>
        </p:nvSpPr>
        <p:spPr>
          <a:xfrm>
            <a:off x="533399" y="2605385"/>
            <a:ext cx="1742785" cy="461665"/>
          </a:xfrm>
          <a:prstGeom prst="rect">
            <a:avLst/>
          </a:prstGeom>
          <a:noFill/>
        </p:spPr>
        <p:txBody>
          <a:bodyPr wrap="none" rtlCol="0">
            <a:spAutoFit/>
          </a:bodyPr>
          <a:lstStyle/>
          <a:p>
            <a:r>
              <a:rPr lang="en-US" dirty="0"/>
              <a:t>Maximize:</a:t>
            </a:r>
          </a:p>
        </p:txBody>
      </p:sp>
    </p:spTree>
    <p:extLst>
      <p:ext uri="{BB962C8B-B14F-4D97-AF65-F5344CB8AC3E}">
        <p14:creationId xmlns:p14="http://schemas.microsoft.com/office/powerpoint/2010/main" val="377186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08A5C-A74B-4548-9168-2F02477FF45E}"/>
              </a:ext>
            </a:extLst>
          </p:cNvPr>
          <p:cNvSpPr>
            <a:spLocks noGrp="1"/>
          </p:cNvSpPr>
          <p:nvPr>
            <p:ph type="title"/>
          </p:nvPr>
        </p:nvSpPr>
        <p:spPr>
          <a:xfrm>
            <a:off x="304800" y="85755"/>
            <a:ext cx="8947204" cy="680397"/>
          </a:xfrm>
        </p:spPr>
        <p:txBody>
          <a:bodyPr>
            <a:normAutofit fontScale="90000"/>
          </a:bodyPr>
          <a:lstStyle/>
          <a:p>
            <a:r>
              <a:rPr lang="en-US" dirty="0"/>
              <a:t>Deriving cross-entropy loss for a single observation x</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BC98A0A-540E-8C44-97A2-550CF8D0CF0D}"/>
                  </a:ext>
                </a:extLst>
              </p:cNvPr>
              <p:cNvSpPr>
                <a:spLocks noGrp="1"/>
              </p:cNvSpPr>
              <p:nvPr>
                <p:ph idx="1"/>
              </p:nvPr>
            </p:nvSpPr>
            <p:spPr>
              <a:xfrm>
                <a:off x="276224" y="2343150"/>
                <a:ext cx="8591551" cy="3564436"/>
              </a:xfrm>
            </p:spPr>
            <p:txBody>
              <a:bodyPr>
                <a:normAutofit/>
              </a:bodyPr>
              <a:lstStyle/>
              <a:p>
                <a:r>
                  <a:rPr lang="en-US" sz="2600" dirty="0"/>
                  <a:t>Now flip sign to turn this into a loss: something to minimize</a:t>
                </a:r>
              </a:p>
              <a:p>
                <a:r>
                  <a:rPr lang="en-US" sz="2600" b="1" dirty="0">
                    <a:solidFill>
                      <a:srgbClr val="0000CC"/>
                    </a:solidFill>
                  </a:rPr>
                  <a:t>Cross-entropy loss </a:t>
                </a:r>
                <a:r>
                  <a:rPr lang="en-US" sz="2600" dirty="0">
                    <a:solidFill>
                      <a:schemeClr val="tx1"/>
                    </a:solidFill>
                  </a:rPr>
                  <a:t>(because is formula for cross-entropy(</a:t>
                </a:r>
                <a:r>
                  <a:rPr lang="en-US" sz="2600" dirty="0">
                    <a:solidFill>
                      <a:schemeClr val="tx1"/>
                    </a:solidFill>
                    <a:latin typeface="Times New Roman" panose="02020603050405020304" pitchFamily="18" charset="0"/>
                    <a:cs typeface="Times New Roman" panose="02020603050405020304" pitchFamily="18" charset="0"/>
                  </a:rPr>
                  <a:t>y</a:t>
                </a:r>
                <a:r>
                  <a:rPr lang="en-US" sz="2600" dirty="0">
                    <a:solidFill>
                      <a:schemeClr val="tx1"/>
                    </a:solidFill>
                  </a:rPr>
                  <a:t>,</a:t>
                </a:r>
                <a:r>
                  <a:rPr lang="en-US" sz="2400" dirty="0">
                    <a:solidFill>
                      <a:schemeClr val="tx1"/>
                    </a:solidFill>
                  </a:rPr>
                  <a:t> </a:t>
                </a:r>
                <a14:m>
                  <m:oMath xmlns:m="http://schemas.openxmlformats.org/officeDocument/2006/math">
                    <m:acc>
                      <m:accPr>
                        <m:chr m:val="̂"/>
                        <m:ctrlPr>
                          <a:rPr lang="en-US" sz="2400" i="1" smtClean="0">
                            <a:solidFill>
                              <a:schemeClr val="tx1"/>
                            </a:solidFill>
                            <a:latin typeface="Cambria Math" panose="02040503050406030204" pitchFamily="18" charset="0"/>
                          </a:rPr>
                        </m:ctrlPr>
                      </m:accPr>
                      <m:e>
                        <m:r>
                          <a:rPr lang="en-US" sz="2400" i="1">
                            <a:solidFill>
                              <a:schemeClr val="tx1"/>
                            </a:solidFill>
                            <a:latin typeface="Cambria Math" panose="02040503050406030204" pitchFamily="18" charset="0"/>
                          </a:rPr>
                          <m:t>𝑦</m:t>
                        </m:r>
                      </m:e>
                    </m:acc>
                    <m:r>
                      <a:rPr lang="en-US" sz="2400" i="1">
                        <a:solidFill>
                          <a:schemeClr val="tx1"/>
                        </a:solidFill>
                        <a:latin typeface="Cambria Math" panose="02040503050406030204" pitchFamily="18" charset="0"/>
                      </a:rPr>
                      <m:t> </m:t>
                    </m:r>
                  </m:oMath>
                </a14:m>
                <a:r>
                  <a:rPr lang="en-US" sz="2600" dirty="0">
                    <a:solidFill>
                      <a:schemeClr val="tx1"/>
                    </a:solidFill>
                  </a:rPr>
                  <a:t>))</a:t>
                </a:r>
                <a:endParaRPr lang="en-US" sz="2600" dirty="0">
                  <a:solidFill>
                    <a:srgbClr val="0000CC"/>
                  </a:solidFill>
                </a:endParaRPr>
              </a:p>
              <a:p>
                <a:endParaRPr lang="en-US" dirty="0"/>
              </a:p>
              <a:p>
                <a:r>
                  <a:rPr lang="en-US" dirty="0"/>
                  <a:t>Or, plugging in definition of </a:t>
                </a:r>
                <a14:m>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𝑦</m:t>
                        </m:r>
                      </m:e>
                    </m:acc>
                    <m:r>
                      <a:rPr lang="en-US" b="0" i="1" smtClean="0">
                        <a:latin typeface="Cambria Math" panose="02040503050406030204" pitchFamily="18" charset="0"/>
                      </a:rPr>
                      <m:t>:</m:t>
                    </m:r>
                  </m:oMath>
                </a14:m>
                <a:endParaRPr lang="en-US" dirty="0"/>
              </a:p>
            </p:txBody>
          </p:sp>
        </mc:Choice>
        <mc:Fallback xmlns="">
          <p:sp>
            <p:nvSpPr>
              <p:cNvPr id="3" name="Content Placeholder 2">
                <a:extLst>
                  <a:ext uri="{FF2B5EF4-FFF2-40B4-BE49-F238E27FC236}">
                    <a16:creationId xmlns:a16="http://schemas.microsoft.com/office/drawing/2014/main" id="{EBC98A0A-540E-8C44-97A2-550CF8D0CF0D}"/>
                  </a:ext>
                </a:extLst>
              </p:cNvPr>
              <p:cNvSpPr>
                <a:spLocks noGrp="1" noRot="1" noChangeAspect="1" noMove="1" noResize="1" noEditPoints="1" noAdjustHandles="1" noChangeArrowheads="1" noChangeShapeType="1" noTextEdit="1"/>
              </p:cNvSpPr>
              <p:nvPr>
                <p:ph idx="1"/>
              </p:nvPr>
            </p:nvSpPr>
            <p:spPr>
              <a:xfrm>
                <a:off x="276224" y="2343150"/>
                <a:ext cx="8591551" cy="3564436"/>
              </a:xfrm>
              <a:blipFill>
                <a:blip r:embed="rId2"/>
                <a:stretch>
                  <a:fillRect l="-1064" t="-1368"/>
                </a:stretch>
              </a:blipFill>
            </p:spPr>
            <p:txBody>
              <a:bodyPr/>
              <a:lstStyle/>
              <a:p>
                <a:r>
                  <a:rPr lang="zh-TW" altLang="en-US">
                    <a:noFill/>
                  </a:rPr>
                  <a:t> </a:t>
                </a:r>
              </a:p>
            </p:txBody>
          </p:sp>
        </mc:Fallback>
      </mc:AlternateContent>
      <p:pic>
        <p:nvPicPr>
          <p:cNvPr id="7" name="Picture 6">
            <a:extLst>
              <a:ext uri="{FF2B5EF4-FFF2-40B4-BE49-F238E27FC236}">
                <a16:creationId xmlns:a16="http://schemas.microsoft.com/office/drawing/2014/main" id="{54353533-FE33-AE4B-8FED-4FBDAB8C748C}"/>
              </a:ext>
            </a:extLst>
          </p:cNvPr>
          <p:cNvPicPr>
            <a:picLocks noChangeAspect="1"/>
          </p:cNvPicPr>
          <p:nvPr/>
        </p:nvPicPr>
        <p:blipFill>
          <a:blip r:embed="rId3"/>
          <a:stretch>
            <a:fillRect/>
          </a:stretch>
        </p:blipFill>
        <p:spPr>
          <a:xfrm>
            <a:off x="2667000" y="1575979"/>
            <a:ext cx="5475889" cy="950903"/>
          </a:xfrm>
          <a:prstGeom prst="rect">
            <a:avLst/>
          </a:prstGeom>
        </p:spPr>
      </p:pic>
      <p:sp>
        <p:nvSpPr>
          <p:cNvPr id="8" name="Rectangle 7">
            <a:extLst>
              <a:ext uri="{FF2B5EF4-FFF2-40B4-BE49-F238E27FC236}">
                <a16:creationId xmlns:a16="http://schemas.microsoft.com/office/drawing/2014/main" id="{6AFD3DA4-2153-104D-9424-4F0F007BF8B6}"/>
              </a:ext>
            </a:extLst>
          </p:cNvPr>
          <p:cNvSpPr/>
          <p:nvPr/>
        </p:nvSpPr>
        <p:spPr>
          <a:xfrm>
            <a:off x="418437" y="898406"/>
            <a:ext cx="8307126" cy="492443"/>
          </a:xfrm>
          <a:prstGeom prst="rect">
            <a:avLst/>
          </a:prstGeom>
        </p:spPr>
        <p:txBody>
          <a:bodyPr wrap="square">
            <a:spAutoFit/>
          </a:bodyPr>
          <a:lstStyle/>
          <a:p>
            <a:r>
              <a:rPr lang="en-US" sz="2600" b="1" dirty="0">
                <a:latin typeface="Calibri" panose="020F0502020204030204" pitchFamily="34" charset="0"/>
                <a:cs typeface="Calibri" panose="020F0502020204030204" pitchFamily="34" charset="0"/>
              </a:rPr>
              <a:t>Goal</a:t>
            </a:r>
            <a:r>
              <a:rPr lang="en-US" sz="2600" dirty="0">
                <a:latin typeface="Calibri" panose="020F0502020204030204" pitchFamily="34" charset="0"/>
                <a:cs typeface="Calibri" panose="020F0502020204030204" pitchFamily="34" charset="0"/>
              </a:rPr>
              <a:t>: maximize probability of the correct label </a:t>
            </a:r>
            <a:r>
              <a:rPr lang="en-US" sz="2600" i="1" dirty="0">
                <a:latin typeface="Times New Roman" panose="02020603050405020304" pitchFamily="18" charset="0"/>
                <a:cs typeface="Times New Roman" panose="02020603050405020304" pitchFamily="18" charset="0"/>
              </a:rPr>
              <a:t>p</a:t>
            </a:r>
            <a:r>
              <a:rPr lang="en-US" sz="2600" dirty="0">
                <a:latin typeface="Times New Roman" panose="02020603050405020304" pitchFamily="18" charset="0"/>
                <a:cs typeface="Times New Roman" panose="02020603050405020304" pitchFamily="18" charset="0"/>
              </a:rPr>
              <a:t>(</a:t>
            </a:r>
            <a:r>
              <a:rPr lang="en-US" sz="2600" i="1" dirty="0" err="1">
                <a:latin typeface="Times New Roman" panose="02020603050405020304" pitchFamily="18" charset="0"/>
                <a:cs typeface="Times New Roman" panose="02020603050405020304" pitchFamily="18" charset="0"/>
              </a:rPr>
              <a:t>y</a:t>
            </a:r>
            <a:r>
              <a:rPr lang="en-US" sz="2600" dirty="0" err="1">
                <a:latin typeface="Times New Roman" panose="02020603050405020304" pitchFamily="18" charset="0"/>
                <a:cs typeface="Times New Roman" panose="02020603050405020304" pitchFamily="18" charset="0"/>
              </a:rPr>
              <a:t>|</a:t>
            </a:r>
            <a:r>
              <a:rPr lang="en-US" sz="2600" i="1" dirty="0" err="1">
                <a:latin typeface="Times New Roman" panose="02020603050405020304" pitchFamily="18" charset="0"/>
                <a:cs typeface="Times New Roman" panose="02020603050405020304" pitchFamily="18" charset="0"/>
              </a:rPr>
              <a:t>x</a:t>
            </a:r>
            <a:r>
              <a:rPr lang="en-US" sz="2600" dirty="0">
                <a:latin typeface="Times New Roman" panose="02020603050405020304" pitchFamily="18" charset="0"/>
                <a:cs typeface="Times New Roman" panose="02020603050405020304" pitchFamily="18" charset="0"/>
              </a:rPr>
              <a:t>) </a:t>
            </a:r>
          </a:p>
        </p:txBody>
      </p:sp>
      <p:sp>
        <p:nvSpPr>
          <p:cNvPr id="4" name="TextBox 3">
            <a:extLst>
              <a:ext uri="{FF2B5EF4-FFF2-40B4-BE49-F238E27FC236}">
                <a16:creationId xmlns:a16="http://schemas.microsoft.com/office/drawing/2014/main" id="{B6A09887-909E-654B-BA33-1A38B6B8143F}"/>
              </a:ext>
            </a:extLst>
          </p:cNvPr>
          <p:cNvSpPr txBox="1"/>
          <p:nvPr/>
        </p:nvSpPr>
        <p:spPr>
          <a:xfrm>
            <a:off x="609599" y="1513557"/>
            <a:ext cx="1720343" cy="461665"/>
          </a:xfrm>
          <a:prstGeom prst="rect">
            <a:avLst/>
          </a:prstGeom>
          <a:noFill/>
        </p:spPr>
        <p:txBody>
          <a:bodyPr wrap="none" rtlCol="0">
            <a:spAutoFit/>
          </a:bodyPr>
          <a:lstStyle/>
          <a:p>
            <a:r>
              <a:rPr lang="en-US" dirty="0">
                <a:solidFill>
                  <a:srgbClr val="0000CC"/>
                </a:solidFill>
              </a:rPr>
              <a:t>Maximize</a:t>
            </a:r>
            <a:r>
              <a:rPr lang="en-US" dirty="0"/>
              <a:t>:</a:t>
            </a:r>
          </a:p>
        </p:txBody>
      </p:sp>
      <p:sp>
        <p:nvSpPr>
          <p:cNvPr id="9" name="TextBox 8">
            <a:extLst>
              <a:ext uri="{FF2B5EF4-FFF2-40B4-BE49-F238E27FC236}">
                <a16:creationId xmlns:a16="http://schemas.microsoft.com/office/drawing/2014/main" id="{C193E6DD-65C6-CC48-BDBB-432C36D03972}"/>
              </a:ext>
            </a:extLst>
          </p:cNvPr>
          <p:cNvSpPr txBox="1"/>
          <p:nvPr/>
        </p:nvSpPr>
        <p:spPr>
          <a:xfrm>
            <a:off x="423965" y="3557964"/>
            <a:ext cx="1641796" cy="461665"/>
          </a:xfrm>
          <a:prstGeom prst="rect">
            <a:avLst/>
          </a:prstGeom>
          <a:noFill/>
        </p:spPr>
        <p:txBody>
          <a:bodyPr wrap="none" rtlCol="0">
            <a:spAutoFit/>
          </a:bodyPr>
          <a:lstStyle/>
          <a:p>
            <a:r>
              <a:rPr lang="en-US" dirty="0">
                <a:solidFill>
                  <a:srgbClr val="0000CC"/>
                </a:solidFill>
              </a:rPr>
              <a:t>Minimize</a:t>
            </a:r>
            <a:r>
              <a:rPr lang="en-US" dirty="0"/>
              <a:t>:</a:t>
            </a:r>
          </a:p>
        </p:txBody>
      </p:sp>
      <p:pic>
        <p:nvPicPr>
          <p:cNvPr id="10" name="Picture 9">
            <a:extLst>
              <a:ext uri="{FF2B5EF4-FFF2-40B4-BE49-F238E27FC236}">
                <a16:creationId xmlns:a16="http://schemas.microsoft.com/office/drawing/2014/main" id="{2BC3AE84-CA1F-A941-B242-9345FAECD37C}"/>
              </a:ext>
            </a:extLst>
          </p:cNvPr>
          <p:cNvPicPr>
            <a:picLocks noChangeAspect="1"/>
          </p:cNvPicPr>
          <p:nvPr/>
        </p:nvPicPr>
        <p:blipFill>
          <a:blip r:embed="rId4"/>
          <a:stretch>
            <a:fillRect/>
          </a:stretch>
        </p:blipFill>
        <p:spPr>
          <a:xfrm>
            <a:off x="2248090" y="3562507"/>
            <a:ext cx="6703853" cy="452581"/>
          </a:xfrm>
          <a:prstGeom prst="rect">
            <a:avLst/>
          </a:prstGeom>
        </p:spPr>
      </p:pic>
      <p:pic>
        <p:nvPicPr>
          <p:cNvPr id="12" name="Picture 11">
            <a:extLst>
              <a:ext uri="{FF2B5EF4-FFF2-40B4-BE49-F238E27FC236}">
                <a16:creationId xmlns:a16="http://schemas.microsoft.com/office/drawing/2014/main" id="{C09FBB92-A787-3A43-A9DB-B4BD635BDCDE}"/>
              </a:ext>
            </a:extLst>
          </p:cNvPr>
          <p:cNvPicPr>
            <a:picLocks noChangeAspect="1"/>
          </p:cNvPicPr>
          <p:nvPr/>
        </p:nvPicPr>
        <p:blipFill>
          <a:blip r:embed="rId5"/>
          <a:stretch>
            <a:fillRect/>
          </a:stretch>
        </p:blipFill>
        <p:spPr>
          <a:xfrm>
            <a:off x="1133813" y="4574407"/>
            <a:ext cx="7530894" cy="461664"/>
          </a:xfrm>
          <a:prstGeom prst="rect">
            <a:avLst/>
          </a:prstGeom>
        </p:spPr>
      </p:pic>
    </p:spTree>
    <p:extLst>
      <p:ext uri="{BB962C8B-B14F-4D97-AF65-F5344CB8AC3E}">
        <p14:creationId xmlns:p14="http://schemas.microsoft.com/office/powerpoint/2010/main" val="3457219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08A5C-A74B-4548-9168-2F02477FF45E}"/>
              </a:ext>
            </a:extLst>
          </p:cNvPr>
          <p:cNvSpPr>
            <a:spLocks noGrp="1"/>
          </p:cNvSpPr>
          <p:nvPr>
            <p:ph type="title"/>
          </p:nvPr>
        </p:nvSpPr>
        <p:spPr>
          <a:xfrm>
            <a:off x="304800" y="85755"/>
            <a:ext cx="8947204" cy="680397"/>
          </a:xfrm>
        </p:spPr>
        <p:txBody>
          <a:bodyPr>
            <a:normAutofit/>
          </a:bodyPr>
          <a:lstStyle/>
          <a:p>
            <a:r>
              <a:rPr lang="en-US" dirty="0"/>
              <a:t>Let's see if this works for our sentiment example</a:t>
            </a:r>
          </a:p>
        </p:txBody>
      </p:sp>
      <p:sp>
        <p:nvSpPr>
          <p:cNvPr id="3" name="Content Placeholder 2">
            <a:extLst>
              <a:ext uri="{FF2B5EF4-FFF2-40B4-BE49-F238E27FC236}">
                <a16:creationId xmlns:a16="http://schemas.microsoft.com/office/drawing/2014/main" id="{EBC98A0A-540E-8C44-97A2-550CF8D0CF0D}"/>
              </a:ext>
            </a:extLst>
          </p:cNvPr>
          <p:cNvSpPr>
            <a:spLocks noGrp="1"/>
          </p:cNvSpPr>
          <p:nvPr>
            <p:ph idx="1"/>
          </p:nvPr>
        </p:nvSpPr>
        <p:spPr>
          <a:xfrm>
            <a:off x="291548" y="971550"/>
            <a:ext cx="8591551" cy="3564436"/>
          </a:xfrm>
        </p:spPr>
        <p:txBody>
          <a:bodyPr>
            <a:normAutofit/>
          </a:bodyPr>
          <a:lstStyle/>
          <a:p>
            <a:r>
              <a:rPr lang="en-US" sz="2600" dirty="0"/>
              <a:t>We want loss to </a:t>
            </a:r>
            <a:r>
              <a:rPr lang="en-US" sz="2600" dirty="0" smtClean="0"/>
              <a:t>be:</a:t>
            </a:r>
          </a:p>
          <a:p>
            <a:pPr lvl="1"/>
            <a:r>
              <a:rPr lang="en-US" sz="2200" dirty="0" smtClean="0"/>
              <a:t>smaller </a:t>
            </a:r>
            <a:r>
              <a:rPr lang="en-US" sz="2200" dirty="0"/>
              <a:t>if the model estimate is close to </a:t>
            </a:r>
            <a:r>
              <a:rPr lang="en-US" sz="2200" dirty="0" smtClean="0"/>
              <a:t>correct</a:t>
            </a:r>
          </a:p>
          <a:p>
            <a:pPr lvl="1"/>
            <a:r>
              <a:rPr lang="en-US" sz="2600" dirty="0" smtClean="0"/>
              <a:t>bigger </a:t>
            </a:r>
            <a:r>
              <a:rPr lang="en-US" sz="2600" dirty="0"/>
              <a:t>if model is confused</a:t>
            </a:r>
          </a:p>
          <a:p>
            <a:pPr marL="0" indent="0"/>
            <a:r>
              <a:rPr lang="en-US" sz="2600" dirty="0"/>
              <a:t>Let's first suppose the true label of this is y=1 (positive)</a:t>
            </a:r>
          </a:p>
        </p:txBody>
      </p:sp>
      <p:sp>
        <p:nvSpPr>
          <p:cNvPr id="11" name="Content Placeholder 2">
            <a:extLst>
              <a:ext uri="{FF2B5EF4-FFF2-40B4-BE49-F238E27FC236}">
                <a16:creationId xmlns:a16="http://schemas.microsoft.com/office/drawing/2014/main" id="{2492AB53-FB82-2544-908A-27EFE880F234}"/>
              </a:ext>
            </a:extLst>
          </p:cNvPr>
          <p:cNvSpPr txBox="1">
            <a:spLocks/>
          </p:cNvSpPr>
          <p:nvPr/>
        </p:nvSpPr>
        <p:spPr>
          <a:xfrm>
            <a:off x="685800" y="3172270"/>
            <a:ext cx="7772400" cy="1400988"/>
          </a:xfrm>
          <a:prstGeom prst="rect">
            <a:avLst/>
          </a:prstGeom>
        </p:spPr>
        <p:txBody>
          <a:bodyPr vert="horz" lIns="0" tIns="45720" rIns="0" bIns="45720" rtlCol="0">
            <a:normAutofit fontScale="92500"/>
          </a:bodyPr>
          <a:lstStyle>
            <a:lvl1pPr marL="7938" indent="-7938"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None/>
              <a:tabLst/>
              <a:defRPr sz="2800" kern="1200" baseline="0">
                <a:solidFill>
                  <a:schemeClr val="tx1">
                    <a:lumMod val="75000"/>
                    <a:lumOff val="25000"/>
                  </a:schemeClr>
                </a:solidFill>
                <a:latin typeface="+mn-lt"/>
                <a:ea typeface="+mn-ea"/>
                <a:cs typeface="+mn-cs"/>
              </a:defRPr>
            </a:lvl1pPr>
            <a:lvl2pPr marL="404813" indent="-254000" algn="l" defTabSz="685800" rtl="0" eaLnBrk="1" latinLnBrk="0" hangingPunct="1">
              <a:lnSpc>
                <a:spcPct val="90000"/>
              </a:lnSpc>
              <a:spcBef>
                <a:spcPts val="150"/>
              </a:spcBef>
              <a:spcAft>
                <a:spcPts val="300"/>
              </a:spcAft>
              <a:buClr>
                <a:schemeClr val="accent1"/>
              </a:buClr>
              <a:buFont typeface="Calibri" pitchFamily="34" charset="0"/>
              <a:buChar char="◦"/>
              <a:tabLst/>
              <a:defRPr sz="2400" kern="1200" baseline="0">
                <a:solidFill>
                  <a:schemeClr val="tx1">
                    <a:lumMod val="75000"/>
                    <a:lumOff val="25000"/>
                  </a:schemeClr>
                </a:solidFill>
                <a:latin typeface="+mn-lt"/>
                <a:ea typeface="+mn-ea"/>
                <a:cs typeface="+mn-cs"/>
              </a:defRPr>
            </a:lvl2pPr>
            <a:lvl3pPr marL="515938" indent="-228600" algn="l" defTabSz="685800" rtl="0" eaLnBrk="1" latinLnBrk="0" hangingPunct="1">
              <a:lnSpc>
                <a:spcPct val="90000"/>
              </a:lnSpc>
              <a:spcBef>
                <a:spcPts val="150"/>
              </a:spcBef>
              <a:spcAft>
                <a:spcPts val="300"/>
              </a:spcAft>
              <a:buClr>
                <a:schemeClr val="accent1"/>
              </a:buClr>
              <a:buFont typeface="Calibri" pitchFamily="34" charset="0"/>
              <a:buChar char="◦"/>
              <a:tabLst/>
              <a:defRPr sz="2000" kern="1200" baseline="0">
                <a:solidFill>
                  <a:schemeClr val="tx1">
                    <a:lumMod val="75000"/>
                    <a:lumOff val="25000"/>
                  </a:schemeClr>
                </a:solidFill>
                <a:latin typeface="+mn-lt"/>
                <a:ea typeface="+mn-ea"/>
                <a:cs typeface="+mn-cs"/>
              </a:defRPr>
            </a:lvl3pPr>
            <a:lvl4pPr marL="690563" indent="-265113" algn="l" defTabSz="685800" rtl="0" eaLnBrk="1" latinLnBrk="0" hangingPunct="1">
              <a:lnSpc>
                <a:spcPct val="90000"/>
              </a:lnSpc>
              <a:spcBef>
                <a:spcPts val="150"/>
              </a:spcBef>
              <a:spcAft>
                <a:spcPts val="300"/>
              </a:spcAft>
              <a:buClr>
                <a:schemeClr val="accent1"/>
              </a:buClr>
              <a:buFont typeface="Calibri" pitchFamily="34" charset="0"/>
              <a:buChar char="◦"/>
              <a:tabLst/>
              <a:defRPr sz="1600" kern="1200" baseline="0">
                <a:solidFill>
                  <a:schemeClr val="tx1">
                    <a:lumMod val="75000"/>
                    <a:lumOff val="25000"/>
                  </a:schemeClr>
                </a:solidFill>
                <a:latin typeface="+mn-lt"/>
                <a:ea typeface="+mn-ea"/>
                <a:cs typeface="+mn-cs"/>
              </a:defRPr>
            </a:lvl4pPr>
            <a:lvl5pPr marL="801688" indent="-239713" algn="l" defTabSz="685800" rtl="0" eaLnBrk="1" latinLnBrk="0" hangingPunct="1">
              <a:lnSpc>
                <a:spcPct val="90000"/>
              </a:lnSpc>
              <a:spcBef>
                <a:spcPts val="150"/>
              </a:spcBef>
              <a:spcAft>
                <a:spcPts val="300"/>
              </a:spcAft>
              <a:buClr>
                <a:schemeClr val="accent1"/>
              </a:buClr>
              <a:buFont typeface="Calibri" pitchFamily="34" charset="0"/>
              <a:buChar char="◦"/>
              <a:tabLst/>
              <a:defRPr sz="1400" kern="1200" baseline="0">
                <a:solidFill>
                  <a:schemeClr val="tx1">
                    <a:lumMod val="75000"/>
                    <a:lumOff val="25000"/>
                  </a:schemeClr>
                </a:solidFill>
                <a:latin typeface="+mj-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0" indent="0" defTabSz="914400" eaLnBrk="0" fontAlgn="base" hangingPunct="0">
              <a:lnSpc>
                <a:spcPct val="100000"/>
              </a:lnSpc>
              <a:spcBef>
                <a:spcPct val="0"/>
              </a:spcBef>
              <a:spcAft>
                <a:spcPct val="0"/>
              </a:spcAft>
              <a:buClrTx/>
              <a:buSzTx/>
            </a:pPr>
            <a:r>
              <a:rPr lang="en-US" altLang="en-US" sz="2200" dirty="0">
                <a:solidFill>
                  <a:schemeClr val="tx1"/>
                </a:solidFill>
                <a:latin typeface="Calibri" panose="020F0502020204030204" pitchFamily="34" charset="0"/>
                <a:ea typeface="TimesNewRomanPSMT"/>
                <a:cs typeface="Calibri" panose="020F0502020204030204" pitchFamily="34" charset="0"/>
              </a:rPr>
              <a:t>It's hokey . There are virtually no surprises , and the writing is second-rate .         So why was it so enjoyable ? For one thing , the cast is great . Another nice touch is the music . I was overcome with the urge to get off the couch and start dancing . It sucked me in , and it'll do the same to you .</a:t>
            </a:r>
            <a:endParaRPr lang="en-US" altLang="en-US" sz="2200" dirty="0">
              <a:solidFill>
                <a:schemeClr val="tx1"/>
              </a:solidFill>
              <a:latin typeface="Calibri" panose="020F0502020204030204" pitchFamily="34" charset="0"/>
              <a:cs typeface="Calibri" panose="020F0502020204030204" pitchFamily="34" charset="0"/>
            </a:endParaRPr>
          </a:p>
          <a:p>
            <a:pPr marL="0" indent="0" defTabSz="914400" eaLnBrk="0" fontAlgn="base" hangingPunct="0">
              <a:lnSpc>
                <a:spcPct val="100000"/>
              </a:lnSpc>
              <a:spcBef>
                <a:spcPct val="0"/>
              </a:spcBef>
              <a:spcAft>
                <a:spcPct val="0"/>
              </a:spcAft>
              <a:buClrTx/>
              <a:buSzTx/>
            </a:pPr>
            <a:endParaRPr lang="en-US" altLang="en-US" sz="800" dirty="0">
              <a:solidFill>
                <a:schemeClr val="tx1"/>
              </a:solidFill>
              <a:latin typeface="Arial" panose="020B0604020202020204" pitchFamily="34" charset="0"/>
            </a:endParaRPr>
          </a:p>
        </p:txBody>
      </p:sp>
    </p:spTree>
    <p:extLst>
      <p:ext uri="{BB962C8B-B14F-4D97-AF65-F5344CB8AC3E}">
        <p14:creationId xmlns:p14="http://schemas.microsoft.com/office/powerpoint/2010/main" val="2260550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08A5C-A74B-4548-9168-2F02477FF45E}"/>
              </a:ext>
            </a:extLst>
          </p:cNvPr>
          <p:cNvSpPr>
            <a:spLocks noGrp="1"/>
          </p:cNvSpPr>
          <p:nvPr>
            <p:ph type="title"/>
          </p:nvPr>
        </p:nvSpPr>
        <p:spPr>
          <a:xfrm>
            <a:off x="304800" y="85755"/>
            <a:ext cx="8947204" cy="680397"/>
          </a:xfrm>
        </p:spPr>
        <p:txBody>
          <a:bodyPr>
            <a:normAutofit/>
          </a:bodyPr>
          <a:lstStyle/>
          <a:p>
            <a:r>
              <a:rPr lang="en-US" dirty="0"/>
              <a:t>Let's see if this works for our sentiment example</a:t>
            </a:r>
          </a:p>
        </p:txBody>
      </p:sp>
      <p:sp>
        <p:nvSpPr>
          <p:cNvPr id="3" name="Content Placeholder 2">
            <a:extLst>
              <a:ext uri="{FF2B5EF4-FFF2-40B4-BE49-F238E27FC236}">
                <a16:creationId xmlns:a16="http://schemas.microsoft.com/office/drawing/2014/main" id="{EBC98A0A-540E-8C44-97A2-550CF8D0CF0D}"/>
              </a:ext>
            </a:extLst>
          </p:cNvPr>
          <p:cNvSpPr>
            <a:spLocks noGrp="1"/>
          </p:cNvSpPr>
          <p:nvPr>
            <p:ph idx="1"/>
          </p:nvPr>
        </p:nvSpPr>
        <p:spPr>
          <a:xfrm>
            <a:off x="482626" y="590550"/>
            <a:ext cx="8591551" cy="3564436"/>
          </a:xfrm>
        </p:spPr>
        <p:txBody>
          <a:bodyPr>
            <a:normAutofit/>
          </a:bodyPr>
          <a:lstStyle/>
          <a:p>
            <a:endParaRPr lang="en-US" dirty="0"/>
          </a:p>
          <a:p>
            <a:r>
              <a:rPr lang="en-US" dirty="0"/>
              <a:t>True value is y=1.  How well is our model doing?</a:t>
            </a:r>
          </a:p>
          <a:p>
            <a:endParaRPr lang="en-US" dirty="0"/>
          </a:p>
          <a:p>
            <a:endParaRPr lang="en-US" dirty="0"/>
          </a:p>
          <a:p>
            <a:endParaRPr lang="en-US" dirty="0"/>
          </a:p>
          <a:p>
            <a:r>
              <a:rPr lang="en-US" dirty="0"/>
              <a:t>Pretty well!  What's the loss?</a:t>
            </a:r>
          </a:p>
        </p:txBody>
      </p:sp>
      <p:pic>
        <p:nvPicPr>
          <p:cNvPr id="13" name="Content Placeholder 8">
            <a:extLst>
              <a:ext uri="{FF2B5EF4-FFF2-40B4-BE49-F238E27FC236}">
                <a16:creationId xmlns:a16="http://schemas.microsoft.com/office/drawing/2014/main" id="{F61F52BE-19A0-764B-84E3-D3A38A84A28D}"/>
              </a:ext>
            </a:extLst>
          </p:cNvPr>
          <p:cNvPicPr>
            <a:picLocks noChangeAspect="1"/>
          </p:cNvPicPr>
          <p:nvPr/>
        </p:nvPicPr>
        <p:blipFill rotWithShape="1">
          <a:blip r:embed="rId2"/>
          <a:srcRect t="1" b="32553"/>
          <a:stretch/>
        </p:blipFill>
        <p:spPr>
          <a:xfrm>
            <a:off x="914400" y="1570153"/>
            <a:ext cx="7292838" cy="1302023"/>
          </a:xfrm>
          <a:prstGeom prst="rect">
            <a:avLst/>
          </a:prstGeom>
        </p:spPr>
      </p:pic>
      <p:pic>
        <p:nvPicPr>
          <p:cNvPr id="15" name="Picture 14">
            <a:extLst>
              <a:ext uri="{FF2B5EF4-FFF2-40B4-BE49-F238E27FC236}">
                <a16:creationId xmlns:a16="http://schemas.microsoft.com/office/drawing/2014/main" id="{A77C935D-6FAA-0B42-99C6-D2427668F785}"/>
              </a:ext>
            </a:extLst>
          </p:cNvPr>
          <p:cNvPicPr>
            <a:picLocks noChangeAspect="1"/>
          </p:cNvPicPr>
          <p:nvPr/>
        </p:nvPicPr>
        <p:blipFill>
          <a:blip r:embed="rId3"/>
          <a:srcRect/>
          <a:stretch/>
        </p:blipFill>
        <p:spPr>
          <a:xfrm>
            <a:off x="914400" y="3383715"/>
            <a:ext cx="6263180" cy="1292756"/>
          </a:xfrm>
          <a:prstGeom prst="rect">
            <a:avLst/>
          </a:prstGeom>
        </p:spPr>
      </p:pic>
    </p:spTree>
    <p:extLst>
      <p:ext uri="{BB962C8B-B14F-4D97-AF65-F5344CB8AC3E}">
        <p14:creationId xmlns:p14="http://schemas.microsoft.com/office/powerpoint/2010/main" val="1771760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08A5C-A74B-4548-9168-2F02477FF45E}"/>
              </a:ext>
            </a:extLst>
          </p:cNvPr>
          <p:cNvSpPr>
            <a:spLocks noGrp="1"/>
          </p:cNvSpPr>
          <p:nvPr>
            <p:ph type="title"/>
          </p:nvPr>
        </p:nvSpPr>
        <p:spPr>
          <a:xfrm>
            <a:off x="304800" y="85755"/>
            <a:ext cx="8947204" cy="680397"/>
          </a:xfrm>
        </p:spPr>
        <p:txBody>
          <a:bodyPr>
            <a:normAutofit/>
          </a:bodyPr>
          <a:lstStyle/>
          <a:p>
            <a:r>
              <a:rPr lang="en-US" dirty="0"/>
              <a:t>Let's see if this works for our sentiment example</a:t>
            </a:r>
          </a:p>
        </p:txBody>
      </p:sp>
      <p:sp>
        <p:nvSpPr>
          <p:cNvPr id="3" name="Content Placeholder 2">
            <a:extLst>
              <a:ext uri="{FF2B5EF4-FFF2-40B4-BE49-F238E27FC236}">
                <a16:creationId xmlns:a16="http://schemas.microsoft.com/office/drawing/2014/main" id="{EBC98A0A-540E-8C44-97A2-550CF8D0CF0D}"/>
              </a:ext>
            </a:extLst>
          </p:cNvPr>
          <p:cNvSpPr>
            <a:spLocks noGrp="1"/>
          </p:cNvSpPr>
          <p:nvPr>
            <p:ph idx="1"/>
          </p:nvPr>
        </p:nvSpPr>
        <p:spPr>
          <a:xfrm>
            <a:off x="482626" y="971550"/>
            <a:ext cx="8591551" cy="3183436"/>
          </a:xfrm>
        </p:spPr>
        <p:txBody>
          <a:bodyPr>
            <a:normAutofit/>
          </a:bodyPr>
          <a:lstStyle/>
          <a:p>
            <a:r>
              <a:rPr lang="en-US" dirty="0"/>
              <a:t>Suppose true value instead  was y=0.  </a:t>
            </a:r>
          </a:p>
          <a:p>
            <a:endParaRPr lang="en-US" dirty="0"/>
          </a:p>
          <a:p>
            <a:endParaRPr lang="en-US" dirty="0"/>
          </a:p>
          <a:p>
            <a:r>
              <a:rPr lang="en-US" dirty="0"/>
              <a:t>What's the loss?</a:t>
            </a:r>
          </a:p>
        </p:txBody>
      </p:sp>
      <p:pic>
        <p:nvPicPr>
          <p:cNvPr id="15" name="Picture 14">
            <a:extLst>
              <a:ext uri="{FF2B5EF4-FFF2-40B4-BE49-F238E27FC236}">
                <a16:creationId xmlns:a16="http://schemas.microsoft.com/office/drawing/2014/main" id="{A77C935D-6FAA-0B42-99C6-D2427668F785}"/>
              </a:ext>
            </a:extLst>
          </p:cNvPr>
          <p:cNvPicPr>
            <a:picLocks noChangeAspect="1"/>
          </p:cNvPicPr>
          <p:nvPr/>
        </p:nvPicPr>
        <p:blipFill>
          <a:blip r:embed="rId3"/>
          <a:srcRect/>
          <a:stretch/>
        </p:blipFill>
        <p:spPr>
          <a:xfrm>
            <a:off x="762000" y="3161897"/>
            <a:ext cx="6905495" cy="1485053"/>
          </a:xfrm>
          <a:prstGeom prst="rect">
            <a:avLst/>
          </a:prstGeom>
        </p:spPr>
      </p:pic>
      <p:pic>
        <p:nvPicPr>
          <p:cNvPr id="16" name="Content Placeholder 8">
            <a:extLst>
              <a:ext uri="{FF2B5EF4-FFF2-40B4-BE49-F238E27FC236}">
                <a16:creationId xmlns:a16="http://schemas.microsoft.com/office/drawing/2014/main" id="{3320570C-2C1C-C242-93A3-4A26C88B2099}"/>
              </a:ext>
            </a:extLst>
          </p:cNvPr>
          <p:cNvPicPr>
            <a:picLocks noChangeAspect="1"/>
          </p:cNvPicPr>
          <p:nvPr/>
        </p:nvPicPr>
        <p:blipFill rotWithShape="1">
          <a:blip r:embed="rId4"/>
          <a:srcRect t="63224"/>
          <a:stretch/>
        </p:blipFill>
        <p:spPr>
          <a:xfrm>
            <a:off x="1066800" y="1570808"/>
            <a:ext cx="10282077" cy="1000942"/>
          </a:xfrm>
          <a:prstGeom prst="rect">
            <a:avLst/>
          </a:prstGeom>
        </p:spPr>
      </p:pic>
    </p:spTree>
    <p:extLst>
      <p:ext uri="{BB962C8B-B14F-4D97-AF65-F5344CB8AC3E}">
        <p14:creationId xmlns:p14="http://schemas.microsoft.com/office/powerpoint/2010/main" val="3116539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08A5C-A74B-4548-9168-2F02477FF45E}"/>
              </a:ext>
            </a:extLst>
          </p:cNvPr>
          <p:cNvSpPr>
            <a:spLocks noGrp="1"/>
          </p:cNvSpPr>
          <p:nvPr>
            <p:ph type="title"/>
          </p:nvPr>
        </p:nvSpPr>
        <p:spPr>
          <a:xfrm>
            <a:off x="304800" y="85755"/>
            <a:ext cx="8947204" cy="680397"/>
          </a:xfrm>
        </p:spPr>
        <p:txBody>
          <a:bodyPr>
            <a:normAutofit/>
          </a:bodyPr>
          <a:lstStyle/>
          <a:p>
            <a:r>
              <a:rPr lang="en-US" dirty="0"/>
              <a:t>Let's see if this works for our sentiment example</a:t>
            </a:r>
          </a:p>
        </p:txBody>
      </p:sp>
      <p:sp>
        <p:nvSpPr>
          <p:cNvPr id="3" name="Content Placeholder 2">
            <a:extLst>
              <a:ext uri="{FF2B5EF4-FFF2-40B4-BE49-F238E27FC236}">
                <a16:creationId xmlns:a16="http://schemas.microsoft.com/office/drawing/2014/main" id="{EBC98A0A-540E-8C44-97A2-550CF8D0CF0D}"/>
              </a:ext>
            </a:extLst>
          </p:cNvPr>
          <p:cNvSpPr>
            <a:spLocks noGrp="1"/>
          </p:cNvSpPr>
          <p:nvPr>
            <p:ph idx="1"/>
          </p:nvPr>
        </p:nvSpPr>
        <p:spPr>
          <a:xfrm>
            <a:off x="482626" y="912102"/>
            <a:ext cx="8591551" cy="4783847"/>
          </a:xfrm>
        </p:spPr>
        <p:txBody>
          <a:bodyPr>
            <a:normAutofit/>
          </a:bodyPr>
          <a:lstStyle/>
          <a:p>
            <a:r>
              <a:rPr lang="en-US" dirty="0"/>
              <a:t>The loss when model was right (if true y=1) </a:t>
            </a:r>
          </a:p>
          <a:p>
            <a:endParaRPr lang="en-US" dirty="0"/>
          </a:p>
          <a:p>
            <a:endParaRPr lang="en-US" sz="3200" dirty="0"/>
          </a:p>
          <a:p>
            <a:r>
              <a:rPr lang="en-US" dirty="0"/>
              <a:t>Is lower than the loss when model was wrong (if true y=0):</a:t>
            </a:r>
          </a:p>
          <a:p>
            <a:endParaRPr lang="en-US" dirty="0"/>
          </a:p>
          <a:p>
            <a:endParaRPr lang="en-US" dirty="0"/>
          </a:p>
          <a:p>
            <a:endParaRPr lang="en-US" dirty="0"/>
          </a:p>
          <a:p>
            <a:r>
              <a:rPr lang="en-US" dirty="0"/>
              <a:t>Sure enough, loss was bigger when model was wrong!</a:t>
            </a:r>
          </a:p>
          <a:p>
            <a:endParaRPr lang="en-US" dirty="0"/>
          </a:p>
          <a:p>
            <a:endParaRPr lang="en-US" dirty="0"/>
          </a:p>
        </p:txBody>
      </p:sp>
      <p:pic>
        <p:nvPicPr>
          <p:cNvPr id="15" name="Picture 14">
            <a:extLst>
              <a:ext uri="{FF2B5EF4-FFF2-40B4-BE49-F238E27FC236}">
                <a16:creationId xmlns:a16="http://schemas.microsoft.com/office/drawing/2014/main" id="{A77C935D-6FAA-0B42-99C6-D2427668F785}"/>
              </a:ext>
            </a:extLst>
          </p:cNvPr>
          <p:cNvPicPr>
            <a:picLocks noChangeAspect="1"/>
          </p:cNvPicPr>
          <p:nvPr/>
        </p:nvPicPr>
        <p:blipFill>
          <a:blip r:embed="rId2"/>
          <a:srcRect/>
          <a:stretch/>
        </p:blipFill>
        <p:spPr>
          <a:xfrm>
            <a:off x="1255295" y="3027021"/>
            <a:ext cx="6219695" cy="1337569"/>
          </a:xfrm>
          <a:prstGeom prst="rect">
            <a:avLst/>
          </a:prstGeom>
        </p:spPr>
      </p:pic>
      <p:pic>
        <p:nvPicPr>
          <p:cNvPr id="6" name="Picture 5">
            <a:extLst>
              <a:ext uri="{FF2B5EF4-FFF2-40B4-BE49-F238E27FC236}">
                <a16:creationId xmlns:a16="http://schemas.microsoft.com/office/drawing/2014/main" id="{ADC769C9-1DEF-3143-83A2-6935C7AC8180}"/>
              </a:ext>
            </a:extLst>
          </p:cNvPr>
          <p:cNvPicPr>
            <a:picLocks noChangeAspect="1"/>
          </p:cNvPicPr>
          <p:nvPr/>
        </p:nvPicPr>
        <p:blipFill>
          <a:blip r:embed="rId3"/>
          <a:srcRect/>
          <a:stretch/>
        </p:blipFill>
        <p:spPr>
          <a:xfrm>
            <a:off x="1828800" y="1363267"/>
            <a:ext cx="5874790" cy="1212590"/>
          </a:xfrm>
          <a:prstGeom prst="rect">
            <a:avLst/>
          </a:prstGeom>
        </p:spPr>
      </p:pic>
    </p:spTree>
    <p:extLst>
      <p:ext uri="{BB962C8B-B14F-4D97-AF65-F5344CB8AC3E}">
        <p14:creationId xmlns:p14="http://schemas.microsoft.com/office/powerpoint/2010/main" val="2115503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p:cNvSpPr>
            <a:spLocks noGrp="1" noChangeArrowheads="1"/>
          </p:cNvSpPr>
          <p:nvPr>
            <p:ph type="title"/>
          </p:nvPr>
        </p:nvSpPr>
        <p:spPr/>
        <p:txBody>
          <a:bodyPr>
            <a:normAutofit/>
          </a:bodyPr>
          <a:lstStyle/>
          <a:p>
            <a:r>
              <a:rPr lang="en-US" sz="4000" dirty="0"/>
              <a:t>Logistic Regression</a:t>
            </a:r>
            <a:endParaRPr lang="en-US" sz="4000" dirty="0">
              <a:latin typeface="Lucida Sans" charset="0"/>
              <a:ea typeface="ＭＳ Ｐゴシック" charset="0"/>
              <a:cs typeface="ＭＳ Ｐゴシック" charset="0"/>
            </a:endParaRPr>
          </a:p>
        </p:txBody>
      </p:sp>
      <p:sp>
        <p:nvSpPr>
          <p:cNvPr id="16387" name="Rectangle 6"/>
          <p:cNvSpPr>
            <a:spLocks noGrp="1" noChangeArrowheads="1"/>
          </p:cNvSpPr>
          <p:nvPr>
            <p:ph idx="1"/>
          </p:nvPr>
        </p:nvSpPr>
        <p:spPr/>
        <p:txBody>
          <a:bodyPr/>
          <a:lstStyle/>
          <a:p>
            <a:r>
              <a:rPr lang="en-US" sz="3200" dirty="0">
                <a:solidFill>
                  <a:schemeClr val="tx2"/>
                </a:solidFill>
              </a:rPr>
              <a:t>Stochastic Gradient Descent</a:t>
            </a:r>
          </a:p>
        </p:txBody>
      </p:sp>
    </p:spTree>
    <p:extLst>
      <p:ext uri="{BB962C8B-B14F-4D97-AF65-F5344CB8AC3E}">
        <p14:creationId xmlns:p14="http://schemas.microsoft.com/office/powerpoint/2010/main" val="2687993592"/>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13B29-892E-0042-B1A5-1DE9C9E118F9}"/>
              </a:ext>
            </a:extLst>
          </p:cNvPr>
          <p:cNvSpPr>
            <a:spLocks noGrp="1"/>
          </p:cNvSpPr>
          <p:nvPr>
            <p:ph type="title"/>
          </p:nvPr>
        </p:nvSpPr>
        <p:spPr>
          <a:xfrm>
            <a:off x="685800" y="285751"/>
            <a:ext cx="7658100" cy="560732"/>
          </a:xfrm>
        </p:spPr>
        <p:txBody>
          <a:bodyPr>
            <a:normAutofit fontScale="90000"/>
          </a:bodyPr>
          <a:lstStyle/>
          <a:p>
            <a:r>
              <a:rPr lang="en-US" dirty="0"/>
              <a:t>Our goal: minimize the loss</a:t>
            </a:r>
            <a:endParaRPr lang="en-US" dirty="0">
              <a:solidFill>
                <a:srgbClr val="0000CC"/>
              </a:solidFill>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F54B1F1-6CA4-3940-B37D-F14B6CF11A09}"/>
                  </a:ext>
                </a:extLst>
              </p:cNvPr>
              <p:cNvSpPr>
                <a:spLocks noGrp="1"/>
              </p:cNvSpPr>
              <p:nvPr>
                <p:ph idx="1"/>
              </p:nvPr>
            </p:nvSpPr>
            <p:spPr>
              <a:xfrm>
                <a:off x="685800" y="1123950"/>
                <a:ext cx="8382000" cy="4216400"/>
              </a:xfrm>
            </p:spPr>
            <p:txBody>
              <a:bodyPr>
                <a:normAutofit/>
              </a:bodyPr>
              <a:lstStyle/>
              <a:p>
                <a:r>
                  <a:rPr lang="en-US" dirty="0"/>
                  <a:t>Let's make explicit that the loss function is parameterized by weights 𝛳=(</a:t>
                </a:r>
                <a:r>
                  <a:rPr lang="en-US" dirty="0" err="1" smtClean="0"/>
                  <a:t>w,b</a:t>
                </a:r>
                <a:r>
                  <a:rPr lang="en-US" dirty="0" smtClean="0"/>
                  <a:t>)</a:t>
                </a:r>
              </a:p>
              <a:p>
                <a:pPr lvl="1"/>
                <a:r>
                  <a:rPr lang="en-US" dirty="0" smtClean="0">
                    <a:latin typeface="Calibri" panose="020F0502020204030204" pitchFamily="34" charset="0"/>
                    <a:cs typeface="Calibri" panose="020F0502020204030204" pitchFamily="34" charset="0"/>
                  </a:rPr>
                  <a:t>And </a:t>
                </a:r>
                <a:r>
                  <a:rPr lang="en-US" dirty="0">
                    <a:latin typeface="Calibri" panose="020F0502020204030204" pitchFamily="34" charset="0"/>
                    <a:cs typeface="Calibri" panose="020F0502020204030204" pitchFamily="34" charset="0"/>
                  </a:rPr>
                  <a:t>we’ll represent </a:t>
                </a:r>
                <a14:m>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𝑦</m:t>
                        </m:r>
                      </m:e>
                    </m:acc>
                    <m:r>
                      <a:rPr lang="en-US" i="1">
                        <a:latin typeface="Cambria Math" panose="02040503050406030204" pitchFamily="18" charset="0"/>
                      </a:rPr>
                      <m:t> </m:t>
                    </m:r>
                  </m:oMath>
                </a14:m>
                <a:r>
                  <a:rPr lang="en-US" dirty="0">
                    <a:latin typeface="Calibri" panose="020F0502020204030204" pitchFamily="34" charset="0"/>
                    <a:cs typeface="Calibri" panose="020F0502020204030204" pitchFamily="34" charset="0"/>
                  </a:rPr>
                  <a:t>as </a:t>
                </a:r>
                <a:r>
                  <a:rPr lang="en-US" i="1" dirty="0">
                    <a:latin typeface="Calibri" panose="020F0502020204030204" pitchFamily="34" charset="0"/>
                    <a:cs typeface="Calibri" panose="020F0502020204030204" pitchFamily="34" charset="0"/>
                  </a:rPr>
                  <a:t>f </a:t>
                </a:r>
                <a:r>
                  <a:rPr lang="en-US" dirty="0">
                    <a:latin typeface="Calibri" panose="020F0502020204030204" pitchFamily="34" charset="0"/>
                    <a:cs typeface="Calibri" panose="020F0502020204030204" pitchFamily="34" charset="0"/>
                  </a:rPr>
                  <a:t>(</a:t>
                </a:r>
                <a:r>
                  <a:rPr lang="en-US" i="1" dirty="0">
                    <a:latin typeface="Calibri" panose="020F0502020204030204" pitchFamily="34" charset="0"/>
                    <a:cs typeface="Calibri" panose="020F0502020204030204" pitchFamily="34" charset="0"/>
                  </a:rPr>
                  <a:t>x</a:t>
                </a:r>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θ ) </a:t>
                </a:r>
                <a:r>
                  <a:rPr lang="en-US" dirty="0">
                    <a:latin typeface="Calibri" panose="020F0502020204030204" pitchFamily="34" charset="0"/>
                    <a:cs typeface="Calibri" panose="020F0502020204030204" pitchFamily="34" charset="0"/>
                  </a:rPr>
                  <a:t>to make the dependence on </a:t>
                </a:r>
                <a:r>
                  <a:rPr lang="el-GR" dirty="0">
                    <a:latin typeface="Calibri" panose="020F0502020204030204" pitchFamily="34" charset="0"/>
                    <a:cs typeface="Calibri" panose="020F0502020204030204" pitchFamily="34" charset="0"/>
                  </a:rPr>
                  <a:t>θ </a:t>
                </a:r>
                <a:r>
                  <a:rPr lang="en-US" dirty="0">
                    <a:latin typeface="Calibri" panose="020F0502020204030204" pitchFamily="34" charset="0"/>
                    <a:cs typeface="Calibri" panose="020F0502020204030204" pitchFamily="34" charset="0"/>
                  </a:rPr>
                  <a:t>more obvious</a:t>
                </a:r>
                <a:endParaRPr lang="en-US" dirty="0"/>
              </a:p>
              <a:p>
                <a:r>
                  <a:rPr lang="en-US" dirty="0"/>
                  <a:t>We want the weights that minimize the loss, averaged over all examples:</a:t>
                </a:r>
              </a:p>
              <a:p>
                <a:endParaRPr lang="en-US" i="1" dirty="0"/>
              </a:p>
              <a:p>
                <a:pPr marL="0" indent="0">
                  <a:buNone/>
                </a:pPr>
                <a:endParaRPr lang="en-US" dirty="0"/>
              </a:p>
              <a:p>
                <a:endParaRPr lang="en-US" dirty="0"/>
              </a:p>
            </p:txBody>
          </p:sp>
        </mc:Choice>
        <mc:Fallback xmlns="">
          <p:sp>
            <p:nvSpPr>
              <p:cNvPr id="3" name="Content Placeholder 2">
                <a:extLst>
                  <a:ext uri="{FF2B5EF4-FFF2-40B4-BE49-F238E27FC236}">
                    <a16:creationId xmlns:a16="http://schemas.microsoft.com/office/drawing/2014/main" id="{0F54B1F1-6CA4-3940-B37D-F14B6CF11A09}"/>
                  </a:ext>
                </a:extLst>
              </p:cNvPr>
              <p:cNvSpPr>
                <a:spLocks noGrp="1" noRot="1" noChangeAspect="1" noMove="1" noResize="1" noEditPoints="1" noAdjustHandles="1" noChangeArrowheads="1" noChangeShapeType="1" noTextEdit="1"/>
              </p:cNvSpPr>
              <p:nvPr>
                <p:ph idx="1"/>
              </p:nvPr>
            </p:nvSpPr>
            <p:spPr>
              <a:xfrm>
                <a:off x="685800" y="1123950"/>
                <a:ext cx="8382000" cy="4216400"/>
              </a:xfrm>
              <a:blipFill>
                <a:blip r:embed="rId3"/>
                <a:stretch>
                  <a:fillRect l="-1018" t="-1156"/>
                </a:stretch>
              </a:blipFill>
            </p:spPr>
            <p:txBody>
              <a:bodyPr/>
              <a:lstStyle/>
              <a:p>
                <a:r>
                  <a:rPr lang="zh-TW" altLang="en-US">
                    <a:noFill/>
                  </a:rPr>
                  <a:t> </a:t>
                </a:r>
              </a:p>
            </p:txBody>
          </p:sp>
        </mc:Fallback>
      </mc:AlternateContent>
      <p:pic>
        <p:nvPicPr>
          <p:cNvPr id="5" name="Picture 4">
            <a:extLst>
              <a:ext uri="{FF2B5EF4-FFF2-40B4-BE49-F238E27FC236}">
                <a16:creationId xmlns:a16="http://schemas.microsoft.com/office/drawing/2014/main" id="{EEF2AD0D-7256-C549-9E67-B4CCC6CF5234}"/>
              </a:ext>
            </a:extLst>
          </p:cNvPr>
          <p:cNvPicPr>
            <a:picLocks noChangeAspect="1"/>
          </p:cNvPicPr>
          <p:nvPr/>
        </p:nvPicPr>
        <p:blipFill>
          <a:blip r:embed="rId4"/>
          <a:stretch>
            <a:fillRect/>
          </a:stretch>
        </p:blipFill>
        <p:spPr>
          <a:xfrm>
            <a:off x="1447800" y="3409950"/>
            <a:ext cx="6429375" cy="1270000"/>
          </a:xfrm>
          <a:prstGeom prst="rect">
            <a:avLst/>
          </a:prstGeom>
        </p:spPr>
      </p:pic>
    </p:spTree>
    <p:extLst>
      <p:ext uri="{BB962C8B-B14F-4D97-AF65-F5344CB8AC3E}">
        <p14:creationId xmlns:p14="http://schemas.microsoft.com/office/powerpoint/2010/main" val="23198296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4CFF5-DAB5-9D47-957F-07140E13A25E}"/>
              </a:ext>
            </a:extLst>
          </p:cNvPr>
          <p:cNvSpPr>
            <a:spLocks noGrp="1"/>
          </p:cNvSpPr>
          <p:nvPr>
            <p:ph type="title"/>
          </p:nvPr>
        </p:nvSpPr>
        <p:spPr>
          <a:xfrm>
            <a:off x="822960" y="174151"/>
            <a:ext cx="7543800" cy="680397"/>
          </a:xfrm>
        </p:spPr>
        <p:txBody>
          <a:bodyPr/>
          <a:lstStyle/>
          <a:p>
            <a:r>
              <a:rPr lang="en-US" dirty="0"/>
              <a:t>Logistic Regression</a:t>
            </a:r>
          </a:p>
        </p:txBody>
      </p:sp>
      <p:sp>
        <p:nvSpPr>
          <p:cNvPr id="3" name="Content Placeholder 2">
            <a:extLst>
              <a:ext uri="{FF2B5EF4-FFF2-40B4-BE49-F238E27FC236}">
                <a16:creationId xmlns:a16="http://schemas.microsoft.com/office/drawing/2014/main" id="{286C4495-D87F-7F4D-B742-3B56CD1EBEAF}"/>
              </a:ext>
            </a:extLst>
          </p:cNvPr>
          <p:cNvSpPr>
            <a:spLocks noGrp="1"/>
          </p:cNvSpPr>
          <p:nvPr>
            <p:ph idx="1"/>
          </p:nvPr>
        </p:nvSpPr>
        <p:spPr/>
        <p:txBody>
          <a:bodyPr>
            <a:normAutofit/>
          </a:bodyPr>
          <a:lstStyle/>
          <a:p>
            <a:r>
              <a:rPr lang="en-US" sz="3600" dirty="0"/>
              <a:t>Important analytic tool in natural and social sciences</a:t>
            </a:r>
          </a:p>
          <a:p>
            <a:r>
              <a:rPr lang="en-US" sz="3600" dirty="0"/>
              <a:t>Baseline supervised machine learning tool for classification</a:t>
            </a:r>
          </a:p>
          <a:p>
            <a:r>
              <a:rPr lang="en-US" sz="3600" dirty="0"/>
              <a:t>Is also the foundation of neural networks</a:t>
            </a:r>
          </a:p>
          <a:p>
            <a:pPr marL="0" indent="0">
              <a:buNone/>
            </a:pPr>
            <a:endParaRPr lang="en-US" dirty="0"/>
          </a:p>
        </p:txBody>
      </p:sp>
    </p:spTree>
    <p:extLst>
      <p:ext uri="{BB962C8B-B14F-4D97-AF65-F5344CB8AC3E}">
        <p14:creationId xmlns:p14="http://schemas.microsoft.com/office/powerpoint/2010/main" val="20831734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579DA-B12E-6549-9E05-EE54FDBC2F0B}"/>
              </a:ext>
            </a:extLst>
          </p:cNvPr>
          <p:cNvSpPr>
            <a:spLocks noGrp="1"/>
          </p:cNvSpPr>
          <p:nvPr>
            <p:ph type="title"/>
          </p:nvPr>
        </p:nvSpPr>
        <p:spPr/>
        <p:txBody>
          <a:bodyPr/>
          <a:lstStyle/>
          <a:p>
            <a:r>
              <a:rPr lang="en-US" dirty="0"/>
              <a:t>Intuition of gradient descent</a:t>
            </a:r>
          </a:p>
        </p:txBody>
      </p:sp>
      <p:sp>
        <p:nvSpPr>
          <p:cNvPr id="3" name="Content Placeholder 2">
            <a:extLst>
              <a:ext uri="{FF2B5EF4-FFF2-40B4-BE49-F238E27FC236}">
                <a16:creationId xmlns:a16="http://schemas.microsoft.com/office/drawing/2014/main" id="{33A2481E-82FE-BD45-8747-419F22AB5707}"/>
              </a:ext>
            </a:extLst>
          </p:cNvPr>
          <p:cNvSpPr>
            <a:spLocks noGrp="1"/>
          </p:cNvSpPr>
          <p:nvPr>
            <p:ph idx="1"/>
          </p:nvPr>
        </p:nvSpPr>
        <p:spPr>
          <a:xfrm>
            <a:off x="685800" y="1123950"/>
            <a:ext cx="7543801" cy="3429000"/>
          </a:xfrm>
        </p:spPr>
        <p:txBody>
          <a:bodyPr/>
          <a:lstStyle/>
          <a:p>
            <a:r>
              <a:rPr lang="en-US" dirty="0"/>
              <a:t>How do I get to the bottom of this river canyon?</a:t>
            </a:r>
          </a:p>
          <a:p>
            <a:endParaRPr lang="en-US" dirty="0"/>
          </a:p>
        </p:txBody>
      </p:sp>
      <p:pic>
        <p:nvPicPr>
          <p:cNvPr id="5" name="Picture 4" descr="A close - up of a map&#10;&#10;Description automatically generated with medium confidence">
            <a:extLst>
              <a:ext uri="{FF2B5EF4-FFF2-40B4-BE49-F238E27FC236}">
                <a16:creationId xmlns:a16="http://schemas.microsoft.com/office/drawing/2014/main" id="{972088EE-764B-DC48-B182-9F4E09D17D41}"/>
              </a:ext>
            </a:extLst>
          </p:cNvPr>
          <p:cNvPicPr>
            <a:picLocks noChangeAspect="1"/>
          </p:cNvPicPr>
          <p:nvPr/>
        </p:nvPicPr>
        <p:blipFill>
          <a:blip r:embed="rId3"/>
          <a:stretch>
            <a:fillRect/>
          </a:stretch>
        </p:blipFill>
        <p:spPr>
          <a:xfrm>
            <a:off x="1066800" y="1718641"/>
            <a:ext cx="4822902" cy="3241623"/>
          </a:xfrm>
          <a:prstGeom prst="rect">
            <a:avLst/>
          </a:prstGeom>
        </p:spPr>
      </p:pic>
      <p:sp>
        <p:nvSpPr>
          <p:cNvPr id="6" name="TextBox 5">
            <a:extLst>
              <a:ext uri="{FF2B5EF4-FFF2-40B4-BE49-F238E27FC236}">
                <a16:creationId xmlns:a16="http://schemas.microsoft.com/office/drawing/2014/main" id="{24847772-E22B-9242-898F-4B97CE725B16}"/>
              </a:ext>
            </a:extLst>
          </p:cNvPr>
          <p:cNvSpPr txBox="1"/>
          <p:nvPr/>
        </p:nvSpPr>
        <p:spPr>
          <a:xfrm>
            <a:off x="1497051" y="3257550"/>
            <a:ext cx="457176" cy="646331"/>
          </a:xfrm>
          <a:prstGeom prst="rect">
            <a:avLst/>
          </a:prstGeom>
          <a:noFill/>
        </p:spPr>
        <p:txBody>
          <a:bodyPr wrap="none" rtlCol="0">
            <a:spAutoFit/>
          </a:bodyPr>
          <a:lstStyle/>
          <a:p>
            <a:r>
              <a:rPr lang="en-US" sz="3600" b="1" dirty="0"/>
              <a:t>x</a:t>
            </a:r>
            <a:endParaRPr lang="en-US" b="1" dirty="0"/>
          </a:p>
        </p:txBody>
      </p:sp>
      <p:sp>
        <p:nvSpPr>
          <p:cNvPr id="7" name="Content Placeholder 2">
            <a:extLst>
              <a:ext uri="{FF2B5EF4-FFF2-40B4-BE49-F238E27FC236}">
                <a16:creationId xmlns:a16="http://schemas.microsoft.com/office/drawing/2014/main" id="{6E998F6E-D70C-EF4D-A4E2-CCEF4ED69037}"/>
              </a:ext>
            </a:extLst>
          </p:cNvPr>
          <p:cNvSpPr txBox="1">
            <a:spLocks/>
          </p:cNvSpPr>
          <p:nvPr/>
        </p:nvSpPr>
        <p:spPr>
          <a:xfrm>
            <a:off x="6019800" y="2114550"/>
            <a:ext cx="3124200" cy="2845713"/>
          </a:xfrm>
          <a:prstGeom prst="rect">
            <a:avLst/>
          </a:prstGeom>
        </p:spPr>
        <p:txBody>
          <a:bodyPr vert="horz" lIns="0" tIns="45720" rIns="0" bIns="45720" rtlCol="0">
            <a:normAutofit/>
          </a:bodyPr>
          <a:lstStyle>
            <a:lvl1pPr marL="7938" indent="-7938"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None/>
              <a:tabLst/>
              <a:defRPr sz="2800" kern="1200" baseline="0">
                <a:solidFill>
                  <a:schemeClr val="tx1">
                    <a:lumMod val="75000"/>
                    <a:lumOff val="25000"/>
                  </a:schemeClr>
                </a:solidFill>
                <a:latin typeface="+mn-lt"/>
                <a:ea typeface="+mn-ea"/>
                <a:cs typeface="+mn-cs"/>
              </a:defRPr>
            </a:lvl1pPr>
            <a:lvl2pPr marL="404813" indent="-254000" algn="l" defTabSz="685800" rtl="0" eaLnBrk="1" latinLnBrk="0" hangingPunct="1">
              <a:lnSpc>
                <a:spcPct val="90000"/>
              </a:lnSpc>
              <a:spcBef>
                <a:spcPts val="150"/>
              </a:spcBef>
              <a:spcAft>
                <a:spcPts val="300"/>
              </a:spcAft>
              <a:buClr>
                <a:schemeClr val="accent1"/>
              </a:buClr>
              <a:buFont typeface="Calibri" pitchFamily="34" charset="0"/>
              <a:buChar char="◦"/>
              <a:tabLst/>
              <a:defRPr sz="2400" kern="1200" baseline="0">
                <a:solidFill>
                  <a:schemeClr val="tx1">
                    <a:lumMod val="75000"/>
                    <a:lumOff val="25000"/>
                  </a:schemeClr>
                </a:solidFill>
                <a:latin typeface="+mn-lt"/>
                <a:ea typeface="+mn-ea"/>
                <a:cs typeface="+mn-cs"/>
              </a:defRPr>
            </a:lvl2pPr>
            <a:lvl3pPr marL="515938" indent="-228600" algn="l" defTabSz="685800" rtl="0" eaLnBrk="1" latinLnBrk="0" hangingPunct="1">
              <a:lnSpc>
                <a:spcPct val="90000"/>
              </a:lnSpc>
              <a:spcBef>
                <a:spcPts val="150"/>
              </a:spcBef>
              <a:spcAft>
                <a:spcPts val="300"/>
              </a:spcAft>
              <a:buClr>
                <a:schemeClr val="accent1"/>
              </a:buClr>
              <a:buFont typeface="Calibri" pitchFamily="34" charset="0"/>
              <a:buChar char="◦"/>
              <a:tabLst/>
              <a:defRPr sz="2000" kern="1200" baseline="0">
                <a:solidFill>
                  <a:schemeClr val="tx1">
                    <a:lumMod val="75000"/>
                    <a:lumOff val="25000"/>
                  </a:schemeClr>
                </a:solidFill>
                <a:latin typeface="+mn-lt"/>
                <a:ea typeface="+mn-ea"/>
                <a:cs typeface="+mn-cs"/>
              </a:defRPr>
            </a:lvl3pPr>
            <a:lvl4pPr marL="690563" indent="-265113" algn="l" defTabSz="685800" rtl="0" eaLnBrk="1" latinLnBrk="0" hangingPunct="1">
              <a:lnSpc>
                <a:spcPct val="90000"/>
              </a:lnSpc>
              <a:spcBef>
                <a:spcPts val="150"/>
              </a:spcBef>
              <a:spcAft>
                <a:spcPts val="300"/>
              </a:spcAft>
              <a:buClr>
                <a:schemeClr val="accent1"/>
              </a:buClr>
              <a:buFont typeface="Calibri" pitchFamily="34" charset="0"/>
              <a:buChar char="◦"/>
              <a:tabLst/>
              <a:defRPr sz="1600" kern="1200" baseline="0">
                <a:solidFill>
                  <a:schemeClr val="tx1">
                    <a:lumMod val="75000"/>
                    <a:lumOff val="25000"/>
                  </a:schemeClr>
                </a:solidFill>
                <a:latin typeface="+mn-lt"/>
                <a:ea typeface="+mn-ea"/>
                <a:cs typeface="+mn-cs"/>
              </a:defRPr>
            </a:lvl4pPr>
            <a:lvl5pPr marL="801688" indent="-239713" algn="l" defTabSz="685800" rtl="0" eaLnBrk="1" latinLnBrk="0" hangingPunct="1">
              <a:lnSpc>
                <a:spcPct val="90000"/>
              </a:lnSpc>
              <a:spcBef>
                <a:spcPts val="150"/>
              </a:spcBef>
              <a:spcAft>
                <a:spcPts val="300"/>
              </a:spcAft>
              <a:buClr>
                <a:schemeClr val="accent1"/>
              </a:buClr>
              <a:buFont typeface="Calibri" pitchFamily="34" charset="0"/>
              <a:buChar char="◦"/>
              <a:tabLst/>
              <a:defRPr sz="1400" kern="1200" baseline="0">
                <a:solidFill>
                  <a:schemeClr val="tx1">
                    <a:lumMod val="75000"/>
                    <a:lumOff val="25000"/>
                  </a:schemeClr>
                </a:solidFill>
                <a:latin typeface="+mj-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fontAlgn="auto"/>
            <a:r>
              <a:rPr lang="en-US" dirty="0"/>
              <a:t>Look around me 360</a:t>
            </a:r>
            <a:r>
              <a:rPr lang="en-US" baseline="30000" dirty="0"/>
              <a:t>∘</a:t>
            </a:r>
          </a:p>
          <a:p>
            <a:pPr fontAlgn="auto"/>
            <a:r>
              <a:rPr lang="en-US" dirty="0"/>
              <a:t>Find the direction of steepest slope down</a:t>
            </a:r>
          </a:p>
          <a:p>
            <a:pPr fontAlgn="auto"/>
            <a:r>
              <a:rPr lang="en-US" dirty="0"/>
              <a:t>Go that way</a:t>
            </a:r>
          </a:p>
        </p:txBody>
      </p:sp>
    </p:spTree>
    <p:extLst>
      <p:ext uri="{BB962C8B-B14F-4D97-AF65-F5344CB8AC3E}">
        <p14:creationId xmlns:p14="http://schemas.microsoft.com/office/powerpoint/2010/main" val="28745346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13B29-892E-0042-B1A5-1DE9C9E118F9}"/>
              </a:ext>
            </a:extLst>
          </p:cNvPr>
          <p:cNvSpPr>
            <a:spLocks noGrp="1"/>
          </p:cNvSpPr>
          <p:nvPr>
            <p:ph type="title"/>
          </p:nvPr>
        </p:nvSpPr>
        <p:spPr>
          <a:xfrm>
            <a:off x="800100" y="285751"/>
            <a:ext cx="7543800" cy="912254"/>
          </a:xfrm>
        </p:spPr>
        <p:txBody>
          <a:bodyPr>
            <a:normAutofit/>
          </a:bodyPr>
          <a:lstStyle/>
          <a:p>
            <a:r>
              <a:rPr lang="en-US" dirty="0"/>
              <a:t>Our goal: minimize the loss</a:t>
            </a:r>
            <a:endParaRPr lang="en-US" dirty="0">
              <a:solidFill>
                <a:srgbClr val="0000CC"/>
              </a:solidFill>
            </a:endParaRPr>
          </a:p>
        </p:txBody>
      </p:sp>
      <p:sp>
        <p:nvSpPr>
          <p:cNvPr id="3" name="Content Placeholder 2">
            <a:extLst>
              <a:ext uri="{FF2B5EF4-FFF2-40B4-BE49-F238E27FC236}">
                <a16:creationId xmlns:a16="http://schemas.microsoft.com/office/drawing/2014/main" id="{0F54B1F1-6CA4-3940-B37D-F14B6CF11A09}"/>
              </a:ext>
            </a:extLst>
          </p:cNvPr>
          <p:cNvSpPr>
            <a:spLocks noGrp="1"/>
          </p:cNvSpPr>
          <p:nvPr>
            <p:ph idx="1"/>
          </p:nvPr>
        </p:nvSpPr>
        <p:spPr>
          <a:xfrm>
            <a:off x="1143000" y="1581150"/>
            <a:ext cx="7543801" cy="3759200"/>
          </a:xfrm>
        </p:spPr>
        <p:txBody>
          <a:bodyPr>
            <a:normAutofit/>
          </a:bodyPr>
          <a:lstStyle/>
          <a:p>
            <a:r>
              <a:rPr lang="en-US" dirty="0"/>
              <a:t>For logistic regression, loss function is </a:t>
            </a:r>
            <a:r>
              <a:rPr lang="en-US" b="1" dirty="0"/>
              <a:t>convex</a:t>
            </a:r>
          </a:p>
          <a:p>
            <a:pPr marL="457200" indent="-457200">
              <a:buFont typeface="Arial" panose="020B0604020202020204" pitchFamily="34" charset="0"/>
              <a:buChar char="•"/>
            </a:pPr>
            <a:r>
              <a:rPr lang="en-US" dirty="0"/>
              <a:t>A convex function has just one minimum</a:t>
            </a:r>
          </a:p>
          <a:p>
            <a:pPr marL="457200" indent="-457200">
              <a:buFont typeface="Arial" panose="020B0604020202020204" pitchFamily="34" charset="0"/>
              <a:buChar char="•"/>
            </a:pPr>
            <a:r>
              <a:rPr lang="en-US" dirty="0"/>
              <a:t>Gradient descent starting from any point is guaranteed to find the minimum</a:t>
            </a:r>
          </a:p>
          <a:p>
            <a:pPr marL="854075" lvl="1" indent="-457200">
              <a:buFont typeface="Arial" panose="020B0604020202020204" pitchFamily="34" charset="0"/>
              <a:buChar char="•"/>
            </a:pPr>
            <a:r>
              <a:rPr lang="en-US" dirty="0"/>
              <a:t>(Loss for neural networks is non-convex)</a:t>
            </a:r>
          </a:p>
          <a:p>
            <a:endParaRPr lang="en-US" b="1" dirty="0"/>
          </a:p>
          <a:p>
            <a:endParaRPr lang="en-US" i="1" dirty="0"/>
          </a:p>
          <a:p>
            <a:pPr marL="0" indent="0">
              <a:buNone/>
            </a:pPr>
            <a:r>
              <a:rPr lang="en-US" dirty="0"/>
              <a:t> </a:t>
            </a:r>
          </a:p>
          <a:p>
            <a:endParaRPr lang="en-US" dirty="0"/>
          </a:p>
        </p:txBody>
      </p:sp>
    </p:spTree>
    <p:extLst>
      <p:ext uri="{BB962C8B-B14F-4D97-AF65-F5344CB8AC3E}">
        <p14:creationId xmlns:p14="http://schemas.microsoft.com/office/powerpoint/2010/main" val="3220104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A373B-1D37-A040-A008-407AC8DD6FCD}"/>
              </a:ext>
            </a:extLst>
          </p:cNvPr>
          <p:cNvSpPr>
            <a:spLocks noGrp="1"/>
          </p:cNvSpPr>
          <p:nvPr>
            <p:ph type="title"/>
          </p:nvPr>
        </p:nvSpPr>
        <p:spPr/>
        <p:txBody>
          <a:bodyPr/>
          <a:lstStyle/>
          <a:p>
            <a:r>
              <a:rPr lang="en-US" dirty="0"/>
              <a:t>Let's first visualize for a single scalar w</a:t>
            </a:r>
          </a:p>
        </p:txBody>
      </p:sp>
      <p:pic>
        <p:nvPicPr>
          <p:cNvPr id="6" name="Content Placeholder 5">
            <a:extLst>
              <a:ext uri="{FF2B5EF4-FFF2-40B4-BE49-F238E27FC236}">
                <a16:creationId xmlns:a16="http://schemas.microsoft.com/office/drawing/2014/main" id="{9030B0AC-EA0C-A44B-A56C-67D6EC434ACE}"/>
              </a:ext>
            </a:extLst>
          </p:cNvPr>
          <p:cNvPicPr>
            <a:picLocks noGrp="1" noChangeAspect="1"/>
          </p:cNvPicPr>
          <p:nvPr>
            <p:ph idx="1"/>
          </p:nvPr>
        </p:nvPicPr>
        <p:blipFill>
          <a:blip r:embed="rId3"/>
          <a:srcRect/>
          <a:stretch/>
        </p:blipFill>
        <p:spPr>
          <a:xfrm>
            <a:off x="1981200" y="1882551"/>
            <a:ext cx="5221776" cy="3203799"/>
          </a:xfrm>
        </p:spPr>
      </p:pic>
      <p:sp>
        <p:nvSpPr>
          <p:cNvPr id="4" name="TextBox 3">
            <a:extLst>
              <a:ext uri="{FF2B5EF4-FFF2-40B4-BE49-F238E27FC236}">
                <a16:creationId xmlns:a16="http://schemas.microsoft.com/office/drawing/2014/main" id="{1C898971-4709-0D4A-830D-774923131059}"/>
              </a:ext>
            </a:extLst>
          </p:cNvPr>
          <p:cNvSpPr txBox="1"/>
          <p:nvPr/>
        </p:nvSpPr>
        <p:spPr>
          <a:xfrm>
            <a:off x="304800" y="1047750"/>
            <a:ext cx="8610599" cy="400110"/>
          </a:xfrm>
          <a:prstGeom prst="rect">
            <a:avLst/>
          </a:prstGeom>
          <a:noFill/>
        </p:spPr>
        <p:txBody>
          <a:bodyPr wrap="square" rtlCol="0">
            <a:spAutoFit/>
          </a:bodyPr>
          <a:lstStyle/>
          <a:p>
            <a:r>
              <a:rPr lang="en-US" sz="2000" dirty="0"/>
              <a:t>Q: Given current w, should we make it bigger or smaller?</a:t>
            </a:r>
          </a:p>
        </p:txBody>
      </p:sp>
      <p:sp>
        <p:nvSpPr>
          <p:cNvPr id="3" name="Rectangle 2">
            <a:extLst>
              <a:ext uri="{FF2B5EF4-FFF2-40B4-BE49-F238E27FC236}">
                <a16:creationId xmlns:a16="http://schemas.microsoft.com/office/drawing/2014/main" id="{6664E2FC-4E94-734E-AD89-082554B89752}"/>
              </a:ext>
            </a:extLst>
          </p:cNvPr>
          <p:cNvSpPr/>
          <p:nvPr/>
        </p:nvSpPr>
        <p:spPr>
          <a:xfrm>
            <a:off x="304800" y="1371601"/>
            <a:ext cx="9067800" cy="400110"/>
          </a:xfrm>
          <a:prstGeom prst="rect">
            <a:avLst/>
          </a:prstGeom>
        </p:spPr>
        <p:txBody>
          <a:bodyPr wrap="square">
            <a:spAutoFit/>
          </a:bodyPr>
          <a:lstStyle/>
          <a:p>
            <a:r>
              <a:rPr lang="en-US" sz="2000" dirty="0"/>
              <a:t>A: Move </a:t>
            </a:r>
            <a:r>
              <a:rPr lang="en-US" sz="2000" i="1" dirty="0"/>
              <a:t>w </a:t>
            </a:r>
            <a:r>
              <a:rPr lang="en-US" sz="2000" dirty="0"/>
              <a:t>in the reverse direction from the slope of the function </a:t>
            </a:r>
          </a:p>
        </p:txBody>
      </p:sp>
    </p:spTree>
    <p:extLst>
      <p:ext uri="{BB962C8B-B14F-4D97-AF65-F5344CB8AC3E}">
        <p14:creationId xmlns:p14="http://schemas.microsoft.com/office/powerpoint/2010/main" val="32295807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A373B-1D37-A040-A008-407AC8DD6FCD}"/>
              </a:ext>
            </a:extLst>
          </p:cNvPr>
          <p:cNvSpPr>
            <a:spLocks noGrp="1"/>
          </p:cNvSpPr>
          <p:nvPr>
            <p:ph type="title"/>
          </p:nvPr>
        </p:nvSpPr>
        <p:spPr/>
        <p:txBody>
          <a:bodyPr/>
          <a:lstStyle/>
          <a:p>
            <a:r>
              <a:rPr lang="en-US" dirty="0"/>
              <a:t>Let's first visualize for a single scalar w</a:t>
            </a:r>
          </a:p>
        </p:txBody>
      </p:sp>
      <p:pic>
        <p:nvPicPr>
          <p:cNvPr id="6" name="Content Placeholder 5">
            <a:extLst>
              <a:ext uri="{FF2B5EF4-FFF2-40B4-BE49-F238E27FC236}">
                <a16:creationId xmlns:a16="http://schemas.microsoft.com/office/drawing/2014/main" id="{9030B0AC-EA0C-A44B-A56C-67D6EC434ACE}"/>
              </a:ext>
            </a:extLst>
          </p:cNvPr>
          <p:cNvPicPr>
            <a:picLocks noGrp="1" noChangeAspect="1"/>
          </p:cNvPicPr>
          <p:nvPr>
            <p:ph idx="1"/>
          </p:nvPr>
        </p:nvPicPr>
        <p:blipFill>
          <a:blip r:embed="rId3"/>
          <a:srcRect/>
          <a:stretch/>
        </p:blipFill>
        <p:spPr>
          <a:xfrm>
            <a:off x="685800" y="1919440"/>
            <a:ext cx="6629400" cy="3166910"/>
          </a:xfrm>
        </p:spPr>
      </p:pic>
      <p:sp>
        <p:nvSpPr>
          <p:cNvPr id="4" name="TextBox 3">
            <a:extLst>
              <a:ext uri="{FF2B5EF4-FFF2-40B4-BE49-F238E27FC236}">
                <a16:creationId xmlns:a16="http://schemas.microsoft.com/office/drawing/2014/main" id="{1C898971-4709-0D4A-830D-774923131059}"/>
              </a:ext>
            </a:extLst>
          </p:cNvPr>
          <p:cNvSpPr txBox="1"/>
          <p:nvPr/>
        </p:nvSpPr>
        <p:spPr>
          <a:xfrm>
            <a:off x="381000" y="1047750"/>
            <a:ext cx="8610599" cy="707886"/>
          </a:xfrm>
          <a:prstGeom prst="rect">
            <a:avLst/>
          </a:prstGeom>
          <a:noFill/>
        </p:spPr>
        <p:txBody>
          <a:bodyPr wrap="square" rtlCol="0">
            <a:spAutoFit/>
          </a:bodyPr>
          <a:lstStyle/>
          <a:p>
            <a:r>
              <a:rPr lang="en-US" sz="2000" dirty="0"/>
              <a:t>Q: Given current w, should we make it bigger or smaller?</a:t>
            </a:r>
          </a:p>
          <a:p>
            <a:r>
              <a:rPr lang="en-US" sz="2000" dirty="0"/>
              <a:t>A: Move </a:t>
            </a:r>
            <a:r>
              <a:rPr lang="en-US" sz="2000" i="1" dirty="0"/>
              <a:t>w </a:t>
            </a:r>
            <a:r>
              <a:rPr lang="en-US" sz="2000" dirty="0"/>
              <a:t>in the reverse direction from the slope of the function </a:t>
            </a:r>
          </a:p>
        </p:txBody>
      </p:sp>
      <p:sp>
        <p:nvSpPr>
          <p:cNvPr id="8" name="TextBox 7">
            <a:extLst>
              <a:ext uri="{FF2B5EF4-FFF2-40B4-BE49-F238E27FC236}">
                <a16:creationId xmlns:a16="http://schemas.microsoft.com/office/drawing/2014/main" id="{53E91118-2BC0-DD42-A99C-FF5E0FFE56A3}"/>
              </a:ext>
            </a:extLst>
          </p:cNvPr>
          <p:cNvSpPr txBox="1"/>
          <p:nvPr/>
        </p:nvSpPr>
        <p:spPr>
          <a:xfrm>
            <a:off x="-228600" y="3635516"/>
            <a:ext cx="3352800" cy="400110"/>
          </a:xfrm>
          <a:prstGeom prst="rect">
            <a:avLst/>
          </a:prstGeom>
          <a:noFill/>
        </p:spPr>
        <p:txBody>
          <a:bodyPr wrap="square" rtlCol="0">
            <a:spAutoFit/>
          </a:bodyPr>
          <a:lstStyle/>
          <a:p>
            <a:pPr lvl="1"/>
            <a:r>
              <a:rPr lang="en-US" sz="2000" dirty="0">
                <a:latin typeface="Times New Roman" panose="02020603050405020304" pitchFamily="18" charset="0"/>
                <a:cs typeface="Times New Roman" panose="02020603050405020304" pitchFamily="18" charset="0"/>
              </a:rPr>
              <a:t>So we'll move positive</a:t>
            </a:r>
          </a:p>
        </p:txBody>
      </p:sp>
    </p:spTree>
    <p:extLst>
      <p:ext uri="{BB962C8B-B14F-4D97-AF65-F5344CB8AC3E}">
        <p14:creationId xmlns:p14="http://schemas.microsoft.com/office/powerpoint/2010/main" val="18001661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A373B-1D37-A040-A008-407AC8DD6FCD}"/>
              </a:ext>
            </a:extLst>
          </p:cNvPr>
          <p:cNvSpPr>
            <a:spLocks noGrp="1"/>
          </p:cNvSpPr>
          <p:nvPr>
            <p:ph type="title"/>
          </p:nvPr>
        </p:nvSpPr>
        <p:spPr/>
        <p:txBody>
          <a:bodyPr/>
          <a:lstStyle/>
          <a:p>
            <a:r>
              <a:rPr lang="en-US" dirty="0"/>
              <a:t>Let's first visualize for a single scalar w</a:t>
            </a:r>
          </a:p>
        </p:txBody>
      </p:sp>
      <p:pic>
        <p:nvPicPr>
          <p:cNvPr id="6" name="Content Placeholder 5">
            <a:extLst>
              <a:ext uri="{FF2B5EF4-FFF2-40B4-BE49-F238E27FC236}">
                <a16:creationId xmlns:a16="http://schemas.microsoft.com/office/drawing/2014/main" id="{9030B0AC-EA0C-A44B-A56C-67D6EC434ACE}"/>
              </a:ext>
            </a:extLst>
          </p:cNvPr>
          <p:cNvPicPr>
            <a:picLocks noGrp="1" noChangeAspect="1"/>
          </p:cNvPicPr>
          <p:nvPr>
            <p:ph idx="1"/>
          </p:nvPr>
        </p:nvPicPr>
        <p:blipFill>
          <a:blip r:embed="rId3"/>
          <a:srcRect/>
          <a:stretch/>
        </p:blipFill>
        <p:spPr>
          <a:xfrm>
            <a:off x="685800" y="1919440"/>
            <a:ext cx="6629400" cy="3166910"/>
          </a:xfrm>
        </p:spPr>
      </p:pic>
      <p:sp>
        <p:nvSpPr>
          <p:cNvPr id="4" name="TextBox 3">
            <a:extLst>
              <a:ext uri="{FF2B5EF4-FFF2-40B4-BE49-F238E27FC236}">
                <a16:creationId xmlns:a16="http://schemas.microsoft.com/office/drawing/2014/main" id="{1C898971-4709-0D4A-830D-774923131059}"/>
              </a:ext>
            </a:extLst>
          </p:cNvPr>
          <p:cNvSpPr txBox="1"/>
          <p:nvPr/>
        </p:nvSpPr>
        <p:spPr>
          <a:xfrm>
            <a:off x="228601" y="1047750"/>
            <a:ext cx="8610599" cy="707886"/>
          </a:xfrm>
          <a:prstGeom prst="rect">
            <a:avLst/>
          </a:prstGeom>
          <a:noFill/>
        </p:spPr>
        <p:txBody>
          <a:bodyPr wrap="square" rtlCol="0">
            <a:spAutoFit/>
          </a:bodyPr>
          <a:lstStyle/>
          <a:p>
            <a:r>
              <a:rPr lang="en-US" sz="2000" dirty="0"/>
              <a:t>Q: Given current w, should we make it bigger or smaller?</a:t>
            </a:r>
          </a:p>
          <a:p>
            <a:r>
              <a:rPr lang="en-US" sz="2000" dirty="0"/>
              <a:t>A: Move </a:t>
            </a:r>
            <a:r>
              <a:rPr lang="en-US" sz="2000" i="1" dirty="0"/>
              <a:t>w </a:t>
            </a:r>
            <a:r>
              <a:rPr lang="en-US" sz="2000" dirty="0"/>
              <a:t>in the reverse direction from the slope of the function </a:t>
            </a:r>
          </a:p>
        </p:txBody>
      </p:sp>
      <p:sp>
        <p:nvSpPr>
          <p:cNvPr id="7" name="TextBox 6">
            <a:extLst>
              <a:ext uri="{FF2B5EF4-FFF2-40B4-BE49-F238E27FC236}">
                <a16:creationId xmlns:a16="http://schemas.microsoft.com/office/drawing/2014/main" id="{53E2C771-659F-464B-8A98-47EB45CFD936}"/>
              </a:ext>
            </a:extLst>
          </p:cNvPr>
          <p:cNvSpPr txBox="1"/>
          <p:nvPr/>
        </p:nvSpPr>
        <p:spPr>
          <a:xfrm>
            <a:off x="-228600" y="3635516"/>
            <a:ext cx="3352800" cy="400110"/>
          </a:xfrm>
          <a:prstGeom prst="rect">
            <a:avLst/>
          </a:prstGeom>
          <a:noFill/>
        </p:spPr>
        <p:txBody>
          <a:bodyPr wrap="square" rtlCol="0">
            <a:spAutoFit/>
          </a:bodyPr>
          <a:lstStyle/>
          <a:p>
            <a:pPr lvl="1"/>
            <a:r>
              <a:rPr lang="en-US" sz="2000" dirty="0">
                <a:latin typeface="Times New Roman" panose="02020603050405020304" pitchFamily="18" charset="0"/>
                <a:cs typeface="Times New Roman" panose="02020603050405020304" pitchFamily="18" charset="0"/>
              </a:rPr>
              <a:t>So we'll move positive</a:t>
            </a:r>
          </a:p>
        </p:txBody>
      </p:sp>
    </p:spTree>
    <p:extLst>
      <p:ext uri="{BB962C8B-B14F-4D97-AF65-F5344CB8AC3E}">
        <p14:creationId xmlns:p14="http://schemas.microsoft.com/office/powerpoint/2010/main" val="30589901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40124-5294-334D-B89C-01146A57E3B2}"/>
              </a:ext>
            </a:extLst>
          </p:cNvPr>
          <p:cNvSpPr>
            <a:spLocks noGrp="1"/>
          </p:cNvSpPr>
          <p:nvPr>
            <p:ph type="title"/>
          </p:nvPr>
        </p:nvSpPr>
        <p:spPr/>
        <p:txBody>
          <a:bodyPr/>
          <a:lstStyle/>
          <a:p>
            <a:r>
              <a:rPr lang="en-US" dirty="0"/>
              <a:t>Gradients</a:t>
            </a:r>
          </a:p>
        </p:txBody>
      </p:sp>
      <p:sp>
        <p:nvSpPr>
          <p:cNvPr id="3" name="Content Placeholder 2">
            <a:extLst>
              <a:ext uri="{FF2B5EF4-FFF2-40B4-BE49-F238E27FC236}">
                <a16:creationId xmlns:a16="http://schemas.microsoft.com/office/drawing/2014/main" id="{5936B88E-76E3-BB46-8108-35899C0951F8}"/>
              </a:ext>
            </a:extLst>
          </p:cNvPr>
          <p:cNvSpPr>
            <a:spLocks noGrp="1"/>
          </p:cNvSpPr>
          <p:nvPr>
            <p:ph idx="1"/>
          </p:nvPr>
        </p:nvSpPr>
        <p:spPr/>
        <p:txBody>
          <a:bodyPr/>
          <a:lstStyle/>
          <a:p>
            <a:r>
              <a:rPr lang="en-US" dirty="0"/>
              <a:t>The </a:t>
            </a:r>
            <a:r>
              <a:rPr lang="en-US" b="1" dirty="0"/>
              <a:t>gradient</a:t>
            </a:r>
            <a:r>
              <a:rPr lang="en-US" dirty="0"/>
              <a:t> of a function of many variables is a vector pointing in the direction of the greatest increase in a function. </a:t>
            </a:r>
          </a:p>
          <a:p>
            <a:endParaRPr lang="en-US" dirty="0"/>
          </a:p>
          <a:p>
            <a:r>
              <a:rPr lang="en-US" b="1" dirty="0"/>
              <a:t>Gradient Descent</a:t>
            </a:r>
            <a:r>
              <a:rPr lang="en-US" dirty="0"/>
              <a:t>: Find the gradient of the loss function at the current point and move in the </a:t>
            </a:r>
            <a:r>
              <a:rPr lang="en-US" b="1" dirty="0"/>
              <a:t>opposite</a:t>
            </a:r>
            <a:r>
              <a:rPr lang="en-US" dirty="0"/>
              <a:t> direction. </a:t>
            </a:r>
          </a:p>
        </p:txBody>
      </p:sp>
    </p:spTree>
    <p:extLst>
      <p:ext uri="{BB962C8B-B14F-4D97-AF65-F5344CB8AC3E}">
        <p14:creationId xmlns:p14="http://schemas.microsoft.com/office/powerpoint/2010/main" val="36880886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6ADD2-99FC-F847-AE82-364B5D1FDAFF}"/>
              </a:ext>
            </a:extLst>
          </p:cNvPr>
          <p:cNvSpPr>
            <a:spLocks noGrp="1"/>
          </p:cNvSpPr>
          <p:nvPr>
            <p:ph type="title"/>
          </p:nvPr>
        </p:nvSpPr>
        <p:spPr/>
        <p:txBody>
          <a:bodyPr>
            <a:normAutofit/>
          </a:bodyPr>
          <a:lstStyle/>
          <a:p>
            <a:r>
              <a:rPr lang="en-US" dirty="0"/>
              <a:t>How much do we move in that direction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14C2D3E-44D8-1943-BC27-BBEB5C97FDD4}"/>
                  </a:ext>
                </a:extLst>
              </p:cNvPr>
              <p:cNvSpPr>
                <a:spLocks noGrp="1"/>
              </p:cNvSpPr>
              <p:nvPr>
                <p:ph idx="1"/>
              </p:nvPr>
            </p:nvSpPr>
            <p:spPr/>
            <p:txBody>
              <a:bodyPr>
                <a:normAutofit/>
              </a:bodyPr>
              <a:lstStyle/>
              <a:p>
                <a:pPr marL="457200" indent="-457200">
                  <a:buFont typeface="Arial" panose="020B0604020202020204" pitchFamily="34" charset="0"/>
                  <a:buChar char="•"/>
                </a:pPr>
                <a:r>
                  <a:rPr lang="en-US" dirty="0"/>
                  <a:t>The value of the gradient (slope in our example)  </a:t>
                </a:r>
                <a14:m>
                  <m:oMath xmlns:m="http://schemas.openxmlformats.org/officeDocument/2006/math">
                    <m:f>
                      <m:fPr>
                        <m:ctrlPr>
                          <a:rPr lang="en-US" i="1" smtClean="0">
                            <a:latin typeface="Cambria Math" panose="02040503050406030204" pitchFamily="18" charset="0"/>
                          </a:rPr>
                        </m:ctrlPr>
                      </m:fPr>
                      <m:num>
                        <m:r>
                          <a:rPr lang="en-US" i="1" smtClean="0">
                            <a:latin typeface="Cambria Math" panose="02040503050406030204" pitchFamily="18" charset="0"/>
                          </a:rPr>
                          <m:t>𝑑</m:t>
                        </m:r>
                      </m:num>
                      <m:den>
                        <m:r>
                          <a:rPr lang="en-US" i="1" smtClean="0">
                            <a:latin typeface="Cambria Math" panose="02040503050406030204" pitchFamily="18" charset="0"/>
                          </a:rPr>
                          <m:t>𝑑</m:t>
                        </m:r>
                        <m:r>
                          <a:rPr lang="en-US" b="0" i="1" smtClean="0">
                            <a:latin typeface="Cambria Math" panose="02040503050406030204" pitchFamily="18" charset="0"/>
                          </a:rPr>
                          <m:t>𝑤</m:t>
                        </m:r>
                      </m:den>
                    </m:f>
                    <m:r>
                      <a:rPr lang="en-US" b="0" i="1" smtClean="0">
                        <a:latin typeface="Cambria Math" panose="02040503050406030204" pitchFamily="18" charset="0"/>
                      </a:rPr>
                      <m:t>𝐿</m:t>
                    </m:r>
                    <m:r>
                      <a:rPr lang="en-US" b="0" i="1" smtClean="0">
                        <a:latin typeface="Cambria Math" panose="02040503050406030204" pitchFamily="18" charset="0"/>
                      </a:rPr>
                      <m:t>(</m:t>
                    </m:r>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𝑤</m:t>
                        </m:r>
                      </m:e>
                    </m:d>
                    <m:r>
                      <a:rPr lang="en-US" b="0" i="1" smtClean="0">
                        <a:latin typeface="Cambria Math" panose="02040503050406030204" pitchFamily="18" charset="0"/>
                      </a:rPr>
                      <m:t>,</m:t>
                    </m:r>
                    <m:r>
                      <a:rPr lang="en-US" b="0" i="1" smtClean="0">
                        <a:latin typeface="Cambria Math" panose="02040503050406030204" pitchFamily="18" charset="0"/>
                      </a:rPr>
                      <m:t>𝑦</m:t>
                    </m:r>
                    <m:r>
                      <a:rPr lang="en-US" b="0" i="1" smtClean="0">
                        <a:latin typeface="Cambria Math" panose="02040503050406030204" pitchFamily="18" charset="0"/>
                      </a:rPr>
                      <m:t>)</m:t>
                    </m:r>
                  </m:oMath>
                </a14:m>
                <a:r>
                  <a:rPr lang="en-US" dirty="0"/>
                  <a:t> weighted by a </a:t>
                </a:r>
                <a:r>
                  <a:rPr lang="en-US" b="1" dirty="0"/>
                  <a:t>learning rate </a:t>
                </a:r>
                <a:r>
                  <a:rPr lang="el-GR" dirty="0"/>
                  <a:t>η </a:t>
                </a:r>
                <a:endParaRPr lang="en-US" dirty="0"/>
              </a:p>
              <a:p>
                <a:pPr marL="457200" indent="-457200">
                  <a:buFont typeface="Arial" panose="020B0604020202020204" pitchFamily="34" charset="0"/>
                  <a:buChar char="•"/>
                </a:pPr>
                <a:r>
                  <a:rPr lang="en-US" dirty="0"/>
                  <a:t>Higher learning rate means move </a:t>
                </a:r>
                <a:r>
                  <a:rPr lang="en-US" i="1" dirty="0"/>
                  <a:t>w</a:t>
                </a:r>
                <a:r>
                  <a:rPr lang="en-US" dirty="0"/>
                  <a:t> faster</a:t>
                </a:r>
              </a:p>
              <a:p>
                <a:endParaRPr lang="el-GR" dirty="0"/>
              </a:p>
              <a:p>
                <a:endParaRPr lang="en-US" dirty="0"/>
              </a:p>
            </p:txBody>
          </p:sp>
        </mc:Choice>
        <mc:Fallback xmlns="">
          <p:sp>
            <p:nvSpPr>
              <p:cNvPr id="3" name="Content Placeholder 2">
                <a:extLst>
                  <a:ext uri="{FF2B5EF4-FFF2-40B4-BE49-F238E27FC236}">
                    <a16:creationId xmlns:a16="http://schemas.microsoft.com/office/drawing/2014/main" id="{714C2D3E-44D8-1943-BC27-BBEB5C97FDD4}"/>
                  </a:ext>
                </a:extLst>
              </p:cNvPr>
              <p:cNvSpPr>
                <a:spLocks noGrp="1" noRot="1" noChangeAspect="1" noMove="1" noResize="1" noEditPoints="1" noAdjustHandles="1" noChangeArrowheads="1" noChangeShapeType="1" noTextEdit="1"/>
              </p:cNvSpPr>
              <p:nvPr>
                <p:ph idx="1"/>
              </p:nvPr>
            </p:nvSpPr>
            <p:spPr>
              <a:blipFill>
                <a:blip r:embed="rId3"/>
                <a:stretch>
                  <a:fillRect l="-2685" t="-2952" r="-2517"/>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88E22B89-F5AC-E645-ACB3-AA6045E020C5}"/>
              </a:ext>
            </a:extLst>
          </p:cNvPr>
          <p:cNvPicPr>
            <a:picLocks noChangeAspect="1"/>
          </p:cNvPicPr>
          <p:nvPr/>
        </p:nvPicPr>
        <p:blipFill>
          <a:blip r:embed="rId4"/>
          <a:srcRect/>
          <a:stretch/>
        </p:blipFill>
        <p:spPr>
          <a:xfrm>
            <a:off x="2133600" y="3357220"/>
            <a:ext cx="4842016" cy="890930"/>
          </a:xfrm>
          <a:prstGeom prst="rect">
            <a:avLst/>
          </a:prstGeom>
        </p:spPr>
      </p:pic>
    </p:spTree>
    <p:extLst>
      <p:ext uri="{BB962C8B-B14F-4D97-AF65-F5344CB8AC3E}">
        <p14:creationId xmlns:p14="http://schemas.microsoft.com/office/powerpoint/2010/main" val="38005324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06ADA-F2D6-C04F-982F-18D71DC96533}"/>
              </a:ext>
            </a:extLst>
          </p:cNvPr>
          <p:cNvSpPr>
            <a:spLocks noGrp="1"/>
          </p:cNvSpPr>
          <p:nvPr>
            <p:ph type="title"/>
          </p:nvPr>
        </p:nvSpPr>
        <p:spPr/>
        <p:txBody>
          <a:bodyPr/>
          <a:lstStyle/>
          <a:p>
            <a:r>
              <a:rPr lang="en-US" dirty="0"/>
              <a:t>Now let's consider N dimensions</a:t>
            </a:r>
          </a:p>
        </p:txBody>
      </p:sp>
      <p:sp>
        <p:nvSpPr>
          <p:cNvPr id="3" name="Content Placeholder 2">
            <a:extLst>
              <a:ext uri="{FF2B5EF4-FFF2-40B4-BE49-F238E27FC236}">
                <a16:creationId xmlns:a16="http://schemas.microsoft.com/office/drawing/2014/main" id="{9A1ADC52-22E2-2F44-B800-9A0B09E186BA}"/>
              </a:ext>
            </a:extLst>
          </p:cNvPr>
          <p:cNvSpPr>
            <a:spLocks noGrp="1"/>
          </p:cNvSpPr>
          <p:nvPr>
            <p:ph idx="1"/>
          </p:nvPr>
        </p:nvSpPr>
        <p:spPr/>
        <p:txBody>
          <a:bodyPr/>
          <a:lstStyle/>
          <a:p>
            <a:r>
              <a:rPr lang="en-US" dirty="0"/>
              <a:t>We want to know where in the N-dimensional space (of the </a:t>
            </a:r>
            <a:r>
              <a:rPr lang="en-US" i="1" dirty="0"/>
              <a:t>N </a:t>
            </a:r>
            <a:r>
              <a:rPr lang="en-US" dirty="0"/>
              <a:t>parameters that make up </a:t>
            </a:r>
            <a:r>
              <a:rPr lang="el-GR" dirty="0"/>
              <a:t>θ ) </a:t>
            </a:r>
            <a:r>
              <a:rPr lang="en-US" dirty="0"/>
              <a:t>we should move. </a:t>
            </a:r>
          </a:p>
          <a:p>
            <a:r>
              <a:rPr lang="en-US" dirty="0"/>
              <a:t>The gradient is just such a vector; it expresses the directional components of the sharpest slope along each of the </a:t>
            </a:r>
            <a:r>
              <a:rPr lang="en-US" i="1" dirty="0"/>
              <a:t>N </a:t>
            </a:r>
            <a:r>
              <a:rPr lang="en-US" dirty="0"/>
              <a:t>dimensions. </a:t>
            </a:r>
          </a:p>
          <a:p>
            <a:endParaRPr lang="en-US" dirty="0"/>
          </a:p>
          <a:p>
            <a:endParaRPr lang="en-US" dirty="0"/>
          </a:p>
        </p:txBody>
      </p:sp>
    </p:spTree>
    <p:extLst>
      <p:ext uri="{BB962C8B-B14F-4D97-AF65-F5344CB8AC3E}">
        <p14:creationId xmlns:p14="http://schemas.microsoft.com/office/powerpoint/2010/main" val="6392566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3ED57-4B62-924A-A4B3-E6D21AD5EB60}"/>
              </a:ext>
            </a:extLst>
          </p:cNvPr>
          <p:cNvSpPr>
            <a:spLocks noGrp="1"/>
          </p:cNvSpPr>
          <p:nvPr>
            <p:ph type="title"/>
          </p:nvPr>
        </p:nvSpPr>
        <p:spPr/>
        <p:txBody>
          <a:bodyPr/>
          <a:lstStyle/>
          <a:p>
            <a:r>
              <a:rPr lang="en-US" dirty="0"/>
              <a:t>Imagine 2 dimensions, w and b</a:t>
            </a:r>
          </a:p>
        </p:txBody>
      </p:sp>
      <p:sp>
        <p:nvSpPr>
          <p:cNvPr id="3" name="Content Placeholder 2">
            <a:extLst>
              <a:ext uri="{FF2B5EF4-FFF2-40B4-BE49-F238E27FC236}">
                <a16:creationId xmlns:a16="http://schemas.microsoft.com/office/drawing/2014/main" id="{3337B543-A8FD-AD4C-B4C5-2B2829F19451}"/>
              </a:ext>
            </a:extLst>
          </p:cNvPr>
          <p:cNvSpPr>
            <a:spLocks noGrp="1"/>
          </p:cNvSpPr>
          <p:nvPr>
            <p:ph idx="1"/>
          </p:nvPr>
        </p:nvSpPr>
        <p:spPr>
          <a:xfrm>
            <a:off x="381000" y="1537646"/>
            <a:ext cx="2895600" cy="3901535"/>
          </a:xfrm>
        </p:spPr>
        <p:txBody>
          <a:bodyPr/>
          <a:lstStyle/>
          <a:p>
            <a:r>
              <a:rPr lang="en-US" dirty="0"/>
              <a:t>Visualizing the gradient vector at the red point</a:t>
            </a:r>
          </a:p>
          <a:p>
            <a:r>
              <a:rPr lang="en-US" dirty="0"/>
              <a:t>It has two dimensions shown in the x-y plane</a:t>
            </a:r>
          </a:p>
          <a:p>
            <a:endParaRPr lang="en-US" dirty="0"/>
          </a:p>
        </p:txBody>
      </p:sp>
      <p:pic>
        <p:nvPicPr>
          <p:cNvPr id="7" name="Picture 6">
            <a:extLst>
              <a:ext uri="{FF2B5EF4-FFF2-40B4-BE49-F238E27FC236}">
                <a16:creationId xmlns:a16="http://schemas.microsoft.com/office/drawing/2014/main" id="{0442E02D-FB67-6B4D-A14F-4314BF6E45E9}"/>
              </a:ext>
            </a:extLst>
          </p:cNvPr>
          <p:cNvPicPr>
            <a:picLocks noChangeAspect="1"/>
          </p:cNvPicPr>
          <p:nvPr/>
        </p:nvPicPr>
        <p:blipFill>
          <a:blip r:embed="rId3"/>
          <a:stretch>
            <a:fillRect/>
          </a:stretch>
        </p:blipFill>
        <p:spPr>
          <a:xfrm>
            <a:off x="3654289" y="971550"/>
            <a:ext cx="5340626" cy="3901535"/>
          </a:xfrm>
          <a:prstGeom prst="rect">
            <a:avLst/>
          </a:prstGeom>
        </p:spPr>
      </p:pic>
    </p:spTree>
    <p:extLst>
      <p:ext uri="{BB962C8B-B14F-4D97-AF65-F5344CB8AC3E}">
        <p14:creationId xmlns:p14="http://schemas.microsoft.com/office/powerpoint/2010/main" val="22599349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EDE87-46EB-0C4D-81E7-0B868927B4D3}"/>
              </a:ext>
            </a:extLst>
          </p:cNvPr>
          <p:cNvSpPr>
            <a:spLocks noGrp="1"/>
          </p:cNvSpPr>
          <p:nvPr>
            <p:ph type="title"/>
          </p:nvPr>
        </p:nvSpPr>
        <p:spPr/>
        <p:txBody>
          <a:bodyPr/>
          <a:lstStyle/>
          <a:p>
            <a:r>
              <a:rPr lang="en-US" dirty="0"/>
              <a:t>Real gradients</a:t>
            </a:r>
          </a:p>
        </p:txBody>
      </p:sp>
      <p:sp>
        <p:nvSpPr>
          <p:cNvPr id="3" name="Content Placeholder 2">
            <a:extLst>
              <a:ext uri="{FF2B5EF4-FFF2-40B4-BE49-F238E27FC236}">
                <a16:creationId xmlns:a16="http://schemas.microsoft.com/office/drawing/2014/main" id="{FE083CCB-A2AA-DE46-B1DF-4E36EBAC704C}"/>
              </a:ext>
            </a:extLst>
          </p:cNvPr>
          <p:cNvSpPr>
            <a:spLocks noGrp="1"/>
          </p:cNvSpPr>
          <p:nvPr>
            <p:ph idx="1"/>
          </p:nvPr>
        </p:nvSpPr>
        <p:spPr/>
        <p:txBody>
          <a:bodyPr>
            <a:normAutofit/>
          </a:bodyPr>
          <a:lstStyle/>
          <a:p>
            <a:r>
              <a:rPr lang="en-US" dirty="0"/>
              <a:t>Are much longer; lots and lots of weights</a:t>
            </a:r>
          </a:p>
          <a:p>
            <a:r>
              <a:rPr lang="en-US" dirty="0"/>
              <a:t>For each dimension </a:t>
            </a:r>
            <a:r>
              <a:rPr lang="en-US" i="1" dirty="0" err="1"/>
              <a:t>w</a:t>
            </a:r>
            <a:r>
              <a:rPr lang="en-US" i="1" baseline="-25000" dirty="0" err="1"/>
              <a:t>i</a:t>
            </a:r>
            <a:r>
              <a:rPr lang="en-US" i="1" dirty="0"/>
              <a:t> </a:t>
            </a:r>
            <a:r>
              <a:rPr lang="en-US" dirty="0"/>
              <a:t>the gradient component </a:t>
            </a:r>
            <a:r>
              <a:rPr lang="en-US" i="1" dirty="0" err="1"/>
              <a:t>i</a:t>
            </a:r>
            <a:r>
              <a:rPr lang="en-US" dirty="0"/>
              <a:t> tells us the slope with respect to that variable. </a:t>
            </a:r>
          </a:p>
          <a:p>
            <a:pPr lvl="1"/>
            <a:r>
              <a:rPr lang="en-US" dirty="0"/>
              <a:t>“How much would a small change in </a:t>
            </a:r>
            <a:r>
              <a:rPr lang="en-US" i="1" dirty="0" err="1"/>
              <a:t>w</a:t>
            </a:r>
            <a:r>
              <a:rPr lang="en-US" i="1" baseline="-25000" dirty="0" err="1"/>
              <a:t>i</a:t>
            </a:r>
            <a:r>
              <a:rPr lang="en-US" i="1" dirty="0"/>
              <a:t> </a:t>
            </a:r>
            <a:r>
              <a:rPr lang="en-US" dirty="0"/>
              <a:t>influence the total loss function </a:t>
            </a:r>
            <a:r>
              <a:rPr lang="en-US" i="1" dirty="0"/>
              <a:t>L</a:t>
            </a:r>
            <a:r>
              <a:rPr lang="en-US" dirty="0"/>
              <a:t>?” </a:t>
            </a:r>
          </a:p>
          <a:p>
            <a:pPr lvl="1"/>
            <a:r>
              <a:rPr lang="en-US" dirty="0"/>
              <a:t>We express the slope as a partial derivative ∂ of the loss ∂</a:t>
            </a:r>
            <a:r>
              <a:rPr lang="en-US" i="1" dirty="0" err="1"/>
              <a:t>w</a:t>
            </a:r>
            <a:r>
              <a:rPr lang="en-US" i="1" baseline="-25000" dirty="0" err="1"/>
              <a:t>i</a:t>
            </a:r>
            <a:r>
              <a:rPr lang="en-US" i="1" dirty="0"/>
              <a:t> </a:t>
            </a:r>
            <a:endParaRPr lang="en-US" dirty="0"/>
          </a:p>
          <a:p>
            <a:r>
              <a:rPr lang="en-US" dirty="0"/>
              <a:t>The gradient is then defined as a vector of these partials. </a:t>
            </a:r>
          </a:p>
          <a:p>
            <a:pPr lvl="1"/>
            <a:endParaRPr lang="en-US" dirty="0"/>
          </a:p>
          <a:p>
            <a:endParaRPr lang="en-US" dirty="0"/>
          </a:p>
          <a:p>
            <a:endParaRPr lang="en-US" dirty="0"/>
          </a:p>
        </p:txBody>
      </p:sp>
    </p:spTree>
    <p:extLst>
      <p:ext uri="{BB962C8B-B14F-4D97-AF65-F5344CB8AC3E}">
        <p14:creationId xmlns:p14="http://schemas.microsoft.com/office/powerpoint/2010/main" val="27792688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822960" y="214953"/>
            <a:ext cx="7543800" cy="680397"/>
          </a:xfrm>
        </p:spPr>
        <p:txBody>
          <a:bodyPr/>
          <a:lstStyle/>
          <a:p>
            <a:r>
              <a:rPr lang="en-US" dirty="0"/>
              <a:t>Generative and Discriminative Classifiers</a:t>
            </a:r>
          </a:p>
        </p:txBody>
      </p:sp>
      <p:sp>
        <p:nvSpPr>
          <p:cNvPr id="19459" name="Content Placeholder 2"/>
          <p:cNvSpPr>
            <a:spLocks noGrp="1"/>
          </p:cNvSpPr>
          <p:nvPr>
            <p:ph idx="1"/>
          </p:nvPr>
        </p:nvSpPr>
        <p:spPr>
          <a:xfrm>
            <a:off x="914400" y="1123950"/>
            <a:ext cx="7924800" cy="3810000"/>
          </a:xfrm>
        </p:spPr>
        <p:txBody>
          <a:bodyPr>
            <a:normAutofit fontScale="92500" lnSpcReduction="10000"/>
          </a:bodyPr>
          <a:lstStyle/>
          <a:p>
            <a:r>
              <a:rPr lang="en-US" sz="4000" dirty="0"/>
              <a:t>Naive Bayes is a </a:t>
            </a:r>
            <a:r>
              <a:rPr lang="en-US" sz="4000" b="1" dirty="0"/>
              <a:t>generative</a:t>
            </a:r>
            <a:r>
              <a:rPr lang="en-US" sz="4000" dirty="0"/>
              <a:t> classifier</a:t>
            </a:r>
          </a:p>
          <a:p>
            <a:endParaRPr lang="en-US" sz="4000" dirty="0"/>
          </a:p>
          <a:p>
            <a:pPr marL="0" indent="0">
              <a:buNone/>
            </a:pPr>
            <a:r>
              <a:rPr lang="en-US" sz="4000" dirty="0" smtClean="0">
                <a:solidFill>
                  <a:schemeClr val="tx1">
                    <a:lumMod val="50000"/>
                    <a:lumOff val="50000"/>
                  </a:schemeClr>
                </a:solidFill>
              </a:rPr>
              <a:t>By </a:t>
            </a:r>
            <a:r>
              <a:rPr lang="en-US" sz="4000" dirty="0">
                <a:solidFill>
                  <a:schemeClr val="tx1">
                    <a:lumMod val="50000"/>
                    <a:lumOff val="50000"/>
                  </a:schemeClr>
                </a:solidFill>
              </a:rPr>
              <a:t>contrast:</a:t>
            </a:r>
          </a:p>
          <a:p>
            <a:endParaRPr lang="en-US" sz="4000" dirty="0"/>
          </a:p>
          <a:p>
            <a:r>
              <a:rPr lang="en-US" sz="4000" dirty="0"/>
              <a:t>Logistic regression is a </a:t>
            </a:r>
            <a:r>
              <a:rPr lang="en-US" sz="4000" b="1" dirty="0"/>
              <a:t>discriminative</a:t>
            </a:r>
            <a:r>
              <a:rPr lang="en-US" sz="4000" dirty="0"/>
              <a:t> classifier</a:t>
            </a:r>
          </a:p>
          <a:p>
            <a:endParaRPr lang="en-US" sz="2400" dirty="0"/>
          </a:p>
        </p:txBody>
      </p:sp>
    </p:spTree>
    <p:extLst>
      <p:ext uri="{BB962C8B-B14F-4D97-AF65-F5344CB8AC3E}">
        <p14:creationId xmlns:p14="http://schemas.microsoft.com/office/powerpoint/2010/main" val="26467816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E9E07-E7A5-2643-AB39-A58D67F4B7B5}"/>
              </a:ext>
            </a:extLst>
          </p:cNvPr>
          <p:cNvSpPr>
            <a:spLocks noGrp="1"/>
          </p:cNvSpPr>
          <p:nvPr>
            <p:ph type="title"/>
          </p:nvPr>
        </p:nvSpPr>
        <p:spPr/>
        <p:txBody>
          <a:bodyPr/>
          <a:lstStyle/>
          <a:p>
            <a:r>
              <a:rPr lang="en-US" dirty="0"/>
              <a:t>The gradient</a:t>
            </a:r>
          </a:p>
        </p:txBody>
      </p:sp>
      <p:pic>
        <p:nvPicPr>
          <p:cNvPr id="5" name="Content Placeholder 4">
            <a:extLst>
              <a:ext uri="{FF2B5EF4-FFF2-40B4-BE49-F238E27FC236}">
                <a16:creationId xmlns:a16="http://schemas.microsoft.com/office/drawing/2014/main" id="{18C2561E-676A-8F46-A143-916F5F5F47DA}"/>
              </a:ext>
            </a:extLst>
          </p:cNvPr>
          <p:cNvPicPr>
            <a:picLocks noGrp="1" noChangeAspect="1"/>
          </p:cNvPicPr>
          <p:nvPr>
            <p:ph idx="1"/>
          </p:nvPr>
        </p:nvPicPr>
        <p:blipFill>
          <a:blip r:embed="rId3"/>
          <a:stretch>
            <a:fillRect/>
          </a:stretch>
        </p:blipFill>
        <p:spPr>
          <a:xfrm>
            <a:off x="1752600" y="1571714"/>
            <a:ext cx="5410200" cy="2131291"/>
          </a:xfr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70D8BFD3-B4CB-B14D-8B26-2158BD64750A}"/>
                  </a:ext>
                </a:extLst>
              </p:cNvPr>
              <p:cNvSpPr txBox="1"/>
              <p:nvPr/>
            </p:nvSpPr>
            <p:spPr>
              <a:xfrm>
                <a:off x="318848" y="971550"/>
                <a:ext cx="8858282" cy="1200329"/>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We’ll represent </a:t>
                </a:r>
                <a14:m>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𝑦</m:t>
                        </m:r>
                      </m:e>
                    </m:acc>
                    <m:r>
                      <a:rPr lang="en-US" i="1">
                        <a:latin typeface="Cambria Math" panose="02040503050406030204" pitchFamily="18" charset="0"/>
                      </a:rPr>
                      <m:t> </m:t>
                    </m:r>
                  </m:oMath>
                </a14:m>
                <a:r>
                  <a:rPr lang="en-US" dirty="0">
                    <a:latin typeface="Calibri" panose="020F0502020204030204" pitchFamily="34" charset="0"/>
                    <a:cs typeface="Calibri" panose="020F0502020204030204" pitchFamily="34" charset="0"/>
                  </a:rPr>
                  <a:t>as </a:t>
                </a:r>
                <a:r>
                  <a:rPr lang="en-US" i="1" dirty="0">
                    <a:latin typeface="Calibri" panose="020F0502020204030204" pitchFamily="34" charset="0"/>
                    <a:cs typeface="Calibri" panose="020F0502020204030204" pitchFamily="34" charset="0"/>
                  </a:rPr>
                  <a:t>f </a:t>
                </a:r>
                <a:r>
                  <a:rPr lang="en-US" dirty="0">
                    <a:latin typeface="Calibri" panose="020F0502020204030204" pitchFamily="34" charset="0"/>
                    <a:cs typeface="Calibri" panose="020F0502020204030204" pitchFamily="34" charset="0"/>
                  </a:rPr>
                  <a:t>(</a:t>
                </a:r>
                <a:r>
                  <a:rPr lang="en-US" i="1" dirty="0">
                    <a:latin typeface="Calibri" panose="020F0502020204030204" pitchFamily="34" charset="0"/>
                    <a:cs typeface="Calibri" panose="020F0502020204030204" pitchFamily="34" charset="0"/>
                  </a:rPr>
                  <a:t>x</a:t>
                </a:r>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θ ) </a:t>
                </a:r>
                <a:r>
                  <a:rPr lang="en-US" dirty="0">
                    <a:latin typeface="Calibri" panose="020F0502020204030204" pitchFamily="34" charset="0"/>
                    <a:cs typeface="Calibri" panose="020F0502020204030204" pitchFamily="34" charset="0"/>
                  </a:rPr>
                  <a:t>to make the dependence on </a:t>
                </a:r>
                <a:r>
                  <a:rPr lang="el-GR" dirty="0">
                    <a:latin typeface="Calibri" panose="020F0502020204030204" pitchFamily="34" charset="0"/>
                    <a:cs typeface="Calibri" panose="020F0502020204030204" pitchFamily="34" charset="0"/>
                  </a:rPr>
                  <a:t>θ </a:t>
                </a:r>
                <a:r>
                  <a:rPr lang="en-US" dirty="0">
                    <a:latin typeface="Calibri" panose="020F0502020204030204" pitchFamily="34" charset="0"/>
                    <a:cs typeface="Calibri" panose="020F0502020204030204" pitchFamily="34" charset="0"/>
                  </a:rPr>
                  <a:t>more obvious: </a:t>
                </a:r>
              </a:p>
              <a:p>
                <a:endParaRPr lang="en-US" dirty="0"/>
              </a:p>
            </p:txBody>
          </p:sp>
        </mc:Choice>
        <mc:Fallback xmlns="">
          <p:sp>
            <p:nvSpPr>
              <p:cNvPr id="6" name="TextBox 5">
                <a:extLst>
                  <a:ext uri="{FF2B5EF4-FFF2-40B4-BE49-F238E27FC236}">
                    <a16:creationId xmlns:a16="http://schemas.microsoft.com/office/drawing/2014/main" id="{70D8BFD3-B4CB-B14D-8B26-2158BD64750A}"/>
                  </a:ext>
                </a:extLst>
              </p:cNvPr>
              <p:cNvSpPr txBox="1">
                <a:spLocks noRot="1" noChangeAspect="1" noMove="1" noResize="1" noEditPoints="1" noAdjustHandles="1" noChangeArrowheads="1" noChangeShapeType="1" noTextEdit="1"/>
              </p:cNvSpPr>
              <p:nvPr/>
            </p:nvSpPr>
            <p:spPr>
              <a:xfrm>
                <a:off x="318848" y="971550"/>
                <a:ext cx="8858282" cy="1200329"/>
              </a:xfrm>
              <a:prstGeom prst="rect">
                <a:avLst/>
              </a:prstGeom>
              <a:blipFill>
                <a:blip r:embed="rId4"/>
                <a:stretch>
                  <a:fillRect l="-1001" t="-3158"/>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28D04486-FC7F-3E42-AA6F-DDA569C6AE51}"/>
              </a:ext>
            </a:extLst>
          </p:cNvPr>
          <p:cNvSpPr txBox="1"/>
          <p:nvPr/>
        </p:nvSpPr>
        <p:spPr>
          <a:xfrm>
            <a:off x="552598" y="3756451"/>
            <a:ext cx="8038804" cy="461665"/>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The final equation for updating </a:t>
            </a:r>
            <a:r>
              <a:rPr lang="el-GR" dirty="0">
                <a:latin typeface="Calibri" panose="020F0502020204030204" pitchFamily="34" charset="0"/>
                <a:cs typeface="Calibri" panose="020F0502020204030204" pitchFamily="34" charset="0"/>
              </a:rPr>
              <a:t>θ </a:t>
            </a:r>
            <a:r>
              <a:rPr lang="en-US" dirty="0">
                <a:latin typeface="Calibri" panose="020F0502020204030204" pitchFamily="34" charset="0"/>
                <a:cs typeface="Calibri" panose="020F0502020204030204" pitchFamily="34" charset="0"/>
              </a:rPr>
              <a:t>based on the gradient is thus </a:t>
            </a:r>
          </a:p>
        </p:txBody>
      </p:sp>
      <p:pic>
        <p:nvPicPr>
          <p:cNvPr id="9" name="Picture 8">
            <a:extLst>
              <a:ext uri="{FF2B5EF4-FFF2-40B4-BE49-F238E27FC236}">
                <a16:creationId xmlns:a16="http://schemas.microsoft.com/office/drawing/2014/main" id="{0743EA16-4E01-3C4B-B55B-D7D035506244}"/>
              </a:ext>
            </a:extLst>
          </p:cNvPr>
          <p:cNvPicPr>
            <a:picLocks noChangeAspect="1"/>
          </p:cNvPicPr>
          <p:nvPr/>
        </p:nvPicPr>
        <p:blipFill>
          <a:blip r:embed="rId5"/>
          <a:stretch>
            <a:fillRect/>
          </a:stretch>
        </p:blipFill>
        <p:spPr>
          <a:xfrm>
            <a:off x="2286000" y="4400550"/>
            <a:ext cx="4259299" cy="488772"/>
          </a:xfrm>
          <a:prstGeom prst="rect">
            <a:avLst/>
          </a:prstGeom>
        </p:spPr>
      </p:pic>
    </p:spTree>
    <p:extLst>
      <p:ext uri="{BB962C8B-B14F-4D97-AF65-F5344CB8AC3E}">
        <p14:creationId xmlns:p14="http://schemas.microsoft.com/office/powerpoint/2010/main" val="7890970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E9E07-E7A5-2643-AB39-A58D67F4B7B5}"/>
              </a:ext>
            </a:extLst>
          </p:cNvPr>
          <p:cNvSpPr>
            <a:spLocks noGrp="1"/>
          </p:cNvSpPr>
          <p:nvPr>
            <p:ph type="title"/>
          </p:nvPr>
        </p:nvSpPr>
        <p:spPr>
          <a:xfrm>
            <a:off x="381000" y="119702"/>
            <a:ext cx="8796130" cy="680397"/>
          </a:xfrm>
        </p:spPr>
        <p:txBody>
          <a:bodyPr>
            <a:normAutofit fontScale="90000"/>
          </a:bodyPr>
          <a:lstStyle/>
          <a:p>
            <a:r>
              <a:rPr lang="en-US" sz="3000" dirty="0">
                <a:cs typeface="Calibri" panose="020F0502020204030204" pitchFamily="34" charset="0"/>
              </a:rPr>
              <a:t>What are these partial derivatives for logistic regression?</a:t>
            </a:r>
          </a:p>
        </p:txBody>
      </p:sp>
      <p:sp>
        <p:nvSpPr>
          <p:cNvPr id="6" name="TextBox 5">
            <a:extLst>
              <a:ext uri="{FF2B5EF4-FFF2-40B4-BE49-F238E27FC236}">
                <a16:creationId xmlns:a16="http://schemas.microsoft.com/office/drawing/2014/main" id="{70D8BFD3-B4CB-B14D-8B26-2158BD64750A}"/>
              </a:ext>
            </a:extLst>
          </p:cNvPr>
          <p:cNvSpPr txBox="1"/>
          <p:nvPr/>
        </p:nvSpPr>
        <p:spPr>
          <a:xfrm>
            <a:off x="457200" y="1237925"/>
            <a:ext cx="8858282" cy="461665"/>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The loss function</a:t>
            </a:r>
          </a:p>
        </p:txBody>
      </p:sp>
      <p:pic>
        <p:nvPicPr>
          <p:cNvPr id="4" name="Picture 3">
            <a:extLst>
              <a:ext uri="{FF2B5EF4-FFF2-40B4-BE49-F238E27FC236}">
                <a16:creationId xmlns:a16="http://schemas.microsoft.com/office/drawing/2014/main" id="{0709FAA3-B4AA-FE48-A523-1C313584B7E7}"/>
              </a:ext>
            </a:extLst>
          </p:cNvPr>
          <p:cNvPicPr>
            <a:picLocks noChangeAspect="1"/>
          </p:cNvPicPr>
          <p:nvPr/>
        </p:nvPicPr>
        <p:blipFill>
          <a:blip r:embed="rId3"/>
          <a:stretch>
            <a:fillRect/>
          </a:stretch>
        </p:blipFill>
        <p:spPr>
          <a:xfrm>
            <a:off x="582415" y="1743165"/>
            <a:ext cx="8186859" cy="461665"/>
          </a:xfrm>
          <a:prstGeom prst="rect">
            <a:avLst/>
          </a:prstGeom>
        </p:spPr>
      </p:pic>
      <p:pic>
        <p:nvPicPr>
          <p:cNvPr id="10" name="Picture 9">
            <a:extLst>
              <a:ext uri="{FF2B5EF4-FFF2-40B4-BE49-F238E27FC236}">
                <a16:creationId xmlns:a16="http://schemas.microsoft.com/office/drawing/2014/main" id="{85BD547B-91E1-E54B-8265-778F073F461A}"/>
              </a:ext>
            </a:extLst>
          </p:cNvPr>
          <p:cNvPicPr>
            <a:picLocks noChangeAspect="1"/>
          </p:cNvPicPr>
          <p:nvPr/>
        </p:nvPicPr>
        <p:blipFill>
          <a:blip r:embed="rId4"/>
          <a:stretch>
            <a:fillRect/>
          </a:stretch>
        </p:blipFill>
        <p:spPr>
          <a:xfrm>
            <a:off x="1219200" y="3369704"/>
            <a:ext cx="5461000" cy="1092200"/>
          </a:xfrm>
          <a:prstGeom prst="rect">
            <a:avLst/>
          </a:prstGeom>
        </p:spPr>
      </p:pic>
      <p:sp>
        <p:nvSpPr>
          <p:cNvPr id="11" name="TextBox 10">
            <a:extLst>
              <a:ext uri="{FF2B5EF4-FFF2-40B4-BE49-F238E27FC236}">
                <a16:creationId xmlns:a16="http://schemas.microsoft.com/office/drawing/2014/main" id="{CF1F3C01-18AE-C645-873B-6D77B41D3A04}"/>
              </a:ext>
            </a:extLst>
          </p:cNvPr>
          <p:cNvSpPr txBox="1"/>
          <p:nvPr/>
        </p:nvSpPr>
        <p:spPr>
          <a:xfrm>
            <a:off x="457200" y="2599083"/>
            <a:ext cx="8858282" cy="446276"/>
          </a:xfrm>
          <a:prstGeom prst="rect">
            <a:avLst/>
          </a:prstGeom>
          <a:noFill/>
        </p:spPr>
        <p:txBody>
          <a:bodyPr wrap="square" rtlCol="0">
            <a:spAutoFit/>
          </a:bodyPr>
          <a:lstStyle/>
          <a:p>
            <a:r>
              <a:rPr lang="en-US" sz="2300" dirty="0">
                <a:latin typeface="Calibri" panose="020F0502020204030204" pitchFamily="34" charset="0"/>
                <a:cs typeface="Calibri" panose="020F0502020204030204" pitchFamily="34" charset="0"/>
              </a:rPr>
              <a:t>The elegant derivative of this function</a:t>
            </a:r>
            <a:r>
              <a:rPr lang="en-US" sz="2300" dirty="0">
                <a:latin typeface="Calibri" panose="020F0502020204030204" pitchFamily="34" charset="0"/>
                <a:cs typeface="Calibri" panose="020F0502020204030204" pitchFamily="34" charset="0"/>
                <a:sym typeface="Wingdings" pitchFamily="2" charset="2"/>
              </a:rPr>
              <a:t> (see textbook 5.8 for derivation)</a:t>
            </a:r>
            <a:endParaRPr lang="en-US" sz="23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834497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E76DA-7714-684F-B744-4ACF287355D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D5D5625-7461-E948-85A9-082476166478}"/>
              </a:ext>
            </a:extLst>
          </p:cNvPr>
          <p:cNvPicPr>
            <a:picLocks noGrp="1" noChangeAspect="1"/>
          </p:cNvPicPr>
          <p:nvPr>
            <p:ph idx="1"/>
          </p:nvPr>
        </p:nvPicPr>
        <p:blipFill>
          <a:blip r:embed="rId3"/>
          <a:stretch>
            <a:fillRect/>
          </a:stretch>
        </p:blipFill>
        <p:spPr>
          <a:xfrm>
            <a:off x="764021" y="561636"/>
            <a:ext cx="7615957" cy="4020227"/>
          </a:xfrm>
        </p:spPr>
      </p:pic>
      <p:sp>
        <p:nvSpPr>
          <p:cNvPr id="3" name="Rectangle 2">
            <a:extLst>
              <a:ext uri="{FF2B5EF4-FFF2-40B4-BE49-F238E27FC236}">
                <a16:creationId xmlns:a16="http://schemas.microsoft.com/office/drawing/2014/main" id="{BAC7FF2A-A246-C74D-9B12-568B747E9527}"/>
              </a:ext>
            </a:extLst>
          </p:cNvPr>
          <p:cNvSpPr/>
          <p:nvPr/>
        </p:nvSpPr>
        <p:spPr>
          <a:xfrm>
            <a:off x="2362200" y="2419350"/>
            <a:ext cx="8382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459507E-A295-CF40-B6EC-E3AB0209F6DA}"/>
              </a:ext>
            </a:extLst>
          </p:cNvPr>
          <p:cNvSpPr/>
          <p:nvPr/>
        </p:nvSpPr>
        <p:spPr>
          <a:xfrm>
            <a:off x="2781300" y="2343149"/>
            <a:ext cx="8382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920683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93E9D-B3C4-DC49-AFD3-433D0F3EECAE}"/>
              </a:ext>
            </a:extLst>
          </p:cNvPr>
          <p:cNvSpPr>
            <a:spLocks noGrp="1"/>
          </p:cNvSpPr>
          <p:nvPr>
            <p:ph type="title"/>
          </p:nvPr>
        </p:nvSpPr>
        <p:spPr/>
        <p:txBody>
          <a:bodyPr/>
          <a:lstStyle/>
          <a:p>
            <a:r>
              <a:rPr lang="en-US" dirty="0"/>
              <a:t>Hyperparameters</a:t>
            </a:r>
          </a:p>
        </p:txBody>
      </p:sp>
      <p:sp>
        <p:nvSpPr>
          <p:cNvPr id="3" name="Content Placeholder 2">
            <a:extLst>
              <a:ext uri="{FF2B5EF4-FFF2-40B4-BE49-F238E27FC236}">
                <a16:creationId xmlns:a16="http://schemas.microsoft.com/office/drawing/2014/main" id="{536A7380-8927-AE4A-AAD6-1B8D1FA7B1DD}"/>
              </a:ext>
            </a:extLst>
          </p:cNvPr>
          <p:cNvSpPr>
            <a:spLocks noGrp="1"/>
          </p:cNvSpPr>
          <p:nvPr>
            <p:ph idx="1"/>
          </p:nvPr>
        </p:nvSpPr>
        <p:spPr/>
        <p:txBody>
          <a:bodyPr>
            <a:normAutofit/>
          </a:bodyPr>
          <a:lstStyle/>
          <a:p>
            <a:r>
              <a:rPr lang="en-US" dirty="0"/>
              <a:t>The learning rate </a:t>
            </a:r>
            <a:r>
              <a:rPr lang="el-GR" dirty="0"/>
              <a:t>η</a:t>
            </a:r>
            <a:r>
              <a:rPr lang="en-US" dirty="0"/>
              <a:t> is a </a:t>
            </a:r>
            <a:r>
              <a:rPr lang="en-US" b="1" dirty="0"/>
              <a:t>hyperparameter</a:t>
            </a:r>
          </a:p>
          <a:p>
            <a:pPr lvl="1"/>
            <a:r>
              <a:rPr lang="en-US" dirty="0"/>
              <a:t>too high: the learner will take big steps and overshoot</a:t>
            </a:r>
          </a:p>
          <a:p>
            <a:pPr lvl="1"/>
            <a:r>
              <a:rPr lang="en-US" dirty="0"/>
              <a:t>too low: the learner will take too long</a:t>
            </a:r>
          </a:p>
          <a:p>
            <a:r>
              <a:rPr lang="en-US" dirty="0"/>
              <a:t>Hyperparameters:</a:t>
            </a:r>
          </a:p>
          <a:p>
            <a:pPr marL="457200" indent="-457200">
              <a:buFont typeface="Arial" panose="020B0604020202020204" pitchFamily="34" charset="0"/>
              <a:buChar char="•"/>
            </a:pPr>
            <a:r>
              <a:rPr lang="en-US" dirty="0"/>
              <a:t>Briefly, a special kind of parameter for an ML model</a:t>
            </a:r>
          </a:p>
          <a:p>
            <a:pPr marL="457200" indent="-457200">
              <a:buFont typeface="Arial" panose="020B0604020202020204" pitchFamily="34" charset="0"/>
              <a:buChar char="•"/>
            </a:pPr>
            <a:r>
              <a:rPr lang="en-US" dirty="0"/>
              <a:t>Instead of being learned by algorithm from supervision (like regular parameters), they are chosen by algorithm designer.</a:t>
            </a:r>
          </a:p>
        </p:txBody>
      </p:sp>
    </p:spTree>
    <p:extLst>
      <p:ext uri="{BB962C8B-B14F-4D97-AF65-F5344CB8AC3E}">
        <p14:creationId xmlns:p14="http://schemas.microsoft.com/office/powerpoint/2010/main" val="23399199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p:cNvSpPr>
            <a:spLocks noGrp="1" noChangeArrowheads="1"/>
          </p:cNvSpPr>
          <p:nvPr>
            <p:ph type="title"/>
          </p:nvPr>
        </p:nvSpPr>
        <p:spPr/>
        <p:txBody>
          <a:bodyPr>
            <a:normAutofit/>
          </a:bodyPr>
          <a:lstStyle/>
          <a:p>
            <a:r>
              <a:rPr lang="en-US" sz="4000" dirty="0"/>
              <a:t>Logistic Regression</a:t>
            </a:r>
            <a:endParaRPr lang="en-US" sz="4000" dirty="0">
              <a:latin typeface="Lucida Sans" charset="0"/>
              <a:ea typeface="ＭＳ Ｐゴシック" charset="0"/>
              <a:cs typeface="ＭＳ Ｐゴシック" charset="0"/>
            </a:endParaRPr>
          </a:p>
        </p:txBody>
      </p:sp>
      <p:sp>
        <p:nvSpPr>
          <p:cNvPr id="16387" name="Rectangle 6"/>
          <p:cNvSpPr>
            <a:spLocks noGrp="1" noChangeArrowheads="1"/>
          </p:cNvSpPr>
          <p:nvPr>
            <p:ph idx="1"/>
          </p:nvPr>
        </p:nvSpPr>
        <p:spPr/>
        <p:txBody>
          <a:bodyPr/>
          <a:lstStyle/>
          <a:p>
            <a:r>
              <a:rPr lang="en-US" sz="3200" dirty="0">
                <a:solidFill>
                  <a:schemeClr val="tx2"/>
                </a:solidFill>
              </a:rPr>
              <a:t>Stochastic Gradient Descent: An example and more details</a:t>
            </a:r>
          </a:p>
        </p:txBody>
      </p:sp>
    </p:spTree>
    <p:extLst>
      <p:ext uri="{BB962C8B-B14F-4D97-AF65-F5344CB8AC3E}">
        <p14:creationId xmlns:p14="http://schemas.microsoft.com/office/powerpoint/2010/main" val="1382307532"/>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93E9D-B3C4-DC49-AFD3-433D0F3EECAE}"/>
              </a:ext>
            </a:extLst>
          </p:cNvPr>
          <p:cNvSpPr>
            <a:spLocks noGrp="1"/>
          </p:cNvSpPr>
          <p:nvPr>
            <p:ph type="title"/>
          </p:nvPr>
        </p:nvSpPr>
        <p:spPr>
          <a:xfrm>
            <a:off x="822960" y="285750"/>
            <a:ext cx="7543800" cy="680397"/>
          </a:xfrm>
        </p:spPr>
        <p:txBody>
          <a:bodyPr/>
          <a:lstStyle/>
          <a:p>
            <a:r>
              <a:rPr lang="en-US" dirty="0"/>
              <a:t>Working through an example</a:t>
            </a:r>
          </a:p>
        </p:txBody>
      </p:sp>
      <p:sp>
        <p:nvSpPr>
          <p:cNvPr id="3" name="Content Placeholder 2">
            <a:extLst>
              <a:ext uri="{FF2B5EF4-FFF2-40B4-BE49-F238E27FC236}">
                <a16:creationId xmlns:a16="http://schemas.microsoft.com/office/drawing/2014/main" id="{536A7380-8927-AE4A-AAD6-1B8D1FA7B1DD}"/>
              </a:ext>
            </a:extLst>
          </p:cNvPr>
          <p:cNvSpPr>
            <a:spLocks noGrp="1"/>
          </p:cNvSpPr>
          <p:nvPr>
            <p:ph idx="1"/>
          </p:nvPr>
        </p:nvSpPr>
        <p:spPr>
          <a:xfrm>
            <a:off x="822960" y="1200150"/>
            <a:ext cx="8244840" cy="3429000"/>
          </a:xfrm>
        </p:spPr>
        <p:txBody>
          <a:bodyPr>
            <a:normAutofit/>
          </a:bodyPr>
          <a:lstStyle/>
          <a:p>
            <a:r>
              <a:rPr lang="en-US" dirty="0"/>
              <a:t>One step of gradient descent</a:t>
            </a:r>
          </a:p>
          <a:p>
            <a:r>
              <a:rPr lang="en-US" dirty="0"/>
              <a:t>A mini-sentiment example, where the true y=1 (positive)</a:t>
            </a:r>
          </a:p>
          <a:p>
            <a:r>
              <a:rPr lang="en-US" dirty="0"/>
              <a:t>Two features:</a:t>
            </a:r>
          </a:p>
          <a:p>
            <a:pPr marL="693738" lvl="4" indent="0">
              <a:buNone/>
            </a:pPr>
            <a:r>
              <a:rPr lang="en-US" sz="2200" i="1" dirty="0">
                <a:latin typeface="Calibri" panose="020F0502020204030204" pitchFamily="34" charset="0"/>
                <a:cs typeface="Calibri" panose="020F0502020204030204" pitchFamily="34" charset="0"/>
              </a:rPr>
              <a:t>x</a:t>
            </a:r>
            <a:r>
              <a:rPr lang="en-US" sz="2200" baseline="-25000" dirty="0">
                <a:latin typeface="Calibri" panose="020F0502020204030204" pitchFamily="34" charset="0"/>
                <a:cs typeface="Calibri" panose="020F0502020204030204" pitchFamily="34" charset="0"/>
              </a:rPr>
              <a:t>1</a:t>
            </a:r>
            <a:r>
              <a:rPr lang="en-US" sz="2200" dirty="0">
                <a:latin typeface="Calibri" panose="020F0502020204030204" pitchFamily="34" charset="0"/>
                <a:cs typeface="Calibri" panose="020F0502020204030204" pitchFamily="34" charset="0"/>
              </a:rPr>
              <a:t>  = 3    (count of positive lexicon words) </a:t>
            </a:r>
          </a:p>
          <a:p>
            <a:pPr marL="693738" lvl="4" indent="0">
              <a:buNone/>
            </a:pPr>
            <a:r>
              <a:rPr lang="en-US" sz="2200" i="1" dirty="0">
                <a:latin typeface="Calibri" panose="020F0502020204030204" pitchFamily="34" charset="0"/>
                <a:cs typeface="Calibri" panose="020F0502020204030204" pitchFamily="34" charset="0"/>
              </a:rPr>
              <a:t>x</a:t>
            </a:r>
            <a:r>
              <a:rPr lang="en-US" sz="2200" baseline="-25000" dirty="0">
                <a:latin typeface="Calibri" panose="020F0502020204030204" pitchFamily="34" charset="0"/>
                <a:cs typeface="Calibri" panose="020F0502020204030204" pitchFamily="34" charset="0"/>
              </a:rPr>
              <a:t>2</a:t>
            </a:r>
            <a:r>
              <a:rPr lang="en-US" sz="2200" dirty="0">
                <a:latin typeface="Calibri" panose="020F0502020204030204" pitchFamily="34" charset="0"/>
                <a:cs typeface="Calibri" panose="020F0502020204030204" pitchFamily="34" charset="0"/>
              </a:rPr>
              <a:t>  = 2    (count of negative lexicon words) </a:t>
            </a:r>
          </a:p>
          <a:p>
            <a:pPr marL="9525" lvl="3" indent="0">
              <a:buNone/>
            </a:pPr>
            <a:r>
              <a:rPr lang="en-US" sz="2400" dirty="0"/>
              <a:t>Assume 3 parameters (2 weights and 1 bias) in Θ</a:t>
            </a:r>
            <a:r>
              <a:rPr lang="en-US" sz="2400" baseline="30000" dirty="0"/>
              <a:t>0</a:t>
            </a:r>
            <a:r>
              <a:rPr lang="en-US" sz="2400" dirty="0"/>
              <a:t> are zero:</a:t>
            </a:r>
            <a:endParaRPr lang="en-US" sz="2400" baseline="30000" dirty="0"/>
          </a:p>
          <a:p>
            <a:pPr marL="742950" lvl="4" indent="-49213">
              <a:buNone/>
            </a:pPr>
            <a:r>
              <a:rPr lang="en-US" sz="2200" i="1" dirty="0">
                <a:latin typeface="Calibri" panose="020F0502020204030204" pitchFamily="34" charset="0"/>
                <a:cs typeface="Calibri" panose="020F0502020204030204" pitchFamily="34" charset="0"/>
              </a:rPr>
              <a:t>w</a:t>
            </a:r>
            <a:r>
              <a:rPr lang="en-US" sz="2200" i="1" baseline="-25000" dirty="0">
                <a:latin typeface="Calibri" panose="020F0502020204030204" pitchFamily="34" charset="0"/>
                <a:cs typeface="Calibri" panose="020F0502020204030204" pitchFamily="34" charset="0"/>
              </a:rPr>
              <a:t>1</a:t>
            </a:r>
            <a:r>
              <a:rPr lang="en-US" sz="2200" dirty="0">
                <a:latin typeface="Calibri" panose="020F0502020204030204" pitchFamily="34" charset="0"/>
                <a:cs typeface="Calibri" panose="020F0502020204030204" pitchFamily="34" charset="0"/>
              </a:rPr>
              <a:t> = </a:t>
            </a:r>
            <a:r>
              <a:rPr lang="en-US" sz="2200" i="1" dirty="0">
                <a:latin typeface="Calibri" panose="020F0502020204030204" pitchFamily="34" charset="0"/>
                <a:cs typeface="Calibri" panose="020F0502020204030204" pitchFamily="34" charset="0"/>
              </a:rPr>
              <a:t>w</a:t>
            </a:r>
            <a:r>
              <a:rPr lang="en-US" sz="2200" baseline="-25000" dirty="0">
                <a:latin typeface="Calibri" panose="020F0502020204030204" pitchFamily="34" charset="0"/>
                <a:cs typeface="Calibri" panose="020F0502020204030204" pitchFamily="34" charset="0"/>
              </a:rPr>
              <a:t>2</a:t>
            </a:r>
            <a:r>
              <a:rPr lang="en-US" sz="2200" dirty="0">
                <a:latin typeface="Calibri" panose="020F0502020204030204" pitchFamily="34" charset="0"/>
                <a:cs typeface="Calibri" panose="020F0502020204030204" pitchFamily="34" charset="0"/>
              </a:rPr>
              <a:t> = </a:t>
            </a:r>
            <a:r>
              <a:rPr lang="en-US" sz="2200" i="1" dirty="0">
                <a:latin typeface="Calibri" panose="020F0502020204030204" pitchFamily="34" charset="0"/>
                <a:cs typeface="Calibri" panose="020F0502020204030204" pitchFamily="34" charset="0"/>
              </a:rPr>
              <a:t>b  </a:t>
            </a:r>
            <a:r>
              <a:rPr lang="en-US" sz="2200" dirty="0">
                <a:latin typeface="Calibri" panose="020F0502020204030204" pitchFamily="34" charset="0"/>
                <a:cs typeface="Calibri" panose="020F0502020204030204" pitchFamily="34" charset="0"/>
              </a:rPr>
              <a:t>= 0 </a:t>
            </a:r>
          </a:p>
          <a:p>
            <a:pPr marL="742950" lvl="4" indent="-49213">
              <a:buNone/>
            </a:pPr>
            <a:r>
              <a:rPr lang="el-GR" sz="2200" dirty="0">
                <a:latin typeface="Calibri" panose="020F0502020204030204" pitchFamily="34" charset="0"/>
                <a:cs typeface="Calibri" panose="020F0502020204030204" pitchFamily="34" charset="0"/>
              </a:rPr>
              <a:t>η = 0.1 </a:t>
            </a:r>
          </a:p>
          <a:p>
            <a:pPr marL="436563" lvl="3" indent="0">
              <a:buNone/>
            </a:pPr>
            <a:endParaRPr lang="en-US" sz="2400" dirty="0"/>
          </a:p>
          <a:p>
            <a:endParaRPr lang="en-US" dirty="0"/>
          </a:p>
          <a:p>
            <a:endParaRPr lang="en-US" dirty="0"/>
          </a:p>
        </p:txBody>
      </p:sp>
    </p:spTree>
    <p:extLst>
      <p:ext uri="{BB962C8B-B14F-4D97-AF65-F5344CB8AC3E}">
        <p14:creationId xmlns:p14="http://schemas.microsoft.com/office/powerpoint/2010/main" val="11673532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E269A-A8CB-AA47-A631-A23CDA939464}"/>
              </a:ext>
            </a:extLst>
          </p:cNvPr>
          <p:cNvSpPr>
            <a:spLocks noGrp="1"/>
          </p:cNvSpPr>
          <p:nvPr>
            <p:ph type="title"/>
          </p:nvPr>
        </p:nvSpPr>
        <p:spPr/>
        <p:txBody>
          <a:bodyPr/>
          <a:lstStyle/>
          <a:p>
            <a:r>
              <a:rPr lang="en-US" dirty="0"/>
              <a:t>Example of gradient descent</a:t>
            </a:r>
          </a:p>
        </p:txBody>
      </p:sp>
      <p:sp>
        <p:nvSpPr>
          <p:cNvPr id="3" name="Content Placeholder 2">
            <a:extLst>
              <a:ext uri="{FF2B5EF4-FFF2-40B4-BE49-F238E27FC236}">
                <a16:creationId xmlns:a16="http://schemas.microsoft.com/office/drawing/2014/main" id="{0DCBFD42-F94D-4E47-AABB-54BBCFA4634F}"/>
              </a:ext>
            </a:extLst>
          </p:cNvPr>
          <p:cNvSpPr>
            <a:spLocks noGrp="1"/>
          </p:cNvSpPr>
          <p:nvPr>
            <p:ph idx="1"/>
          </p:nvPr>
        </p:nvSpPr>
        <p:spPr>
          <a:xfrm>
            <a:off x="800098" y="857250"/>
            <a:ext cx="7543801" cy="3429000"/>
          </a:xfrm>
        </p:spPr>
        <p:txBody>
          <a:bodyPr/>
          <a:lstStyle/>
          <a:p>
            <a:r>
              <a:rPr lang="en-US" dirty="0">
                <a:latin typeface="Calibri" panose="020F0502020204030204" pitchFamily="34" charset="0"/>
                <a:cs typeface="Calibri" panose="020F0502020204030204" pitchFamily="34" charset="0"/>
              </a:rPr>
              <a:t>Update step for update </a:t>
            </a:r>
            <a:r>
              <a:rPr lang="el-GR" dirty="0">
                <a:latin typeface="Calibri" panose="020F0502020204030204" pitchFamily="34" charset="0"/>
                <a:cs typeface="Calibri" panose="020F0502020204030204" pitchFamily="34" charset="0"/>
              </a:rPr>
              <a:t>θ </a:t>
            </a:r>
            <a:r>
              <a:rPr lang="en-US" dirty="0">
                <a:latin typeface="Calibri" panose="020F0502020204030204" pitchFamily="34" charset="0"/>
                <a:cs typeface="Calibri" panose="020F0502020204030204" pitchFamily="34" charset="0"/>
              </a:rPr>
              <a:t>is:</a:t>
            </a:r>
          </a:p>
          <a:p>
            <a:endParaRPr lang="en-US" dirty="0">
              <a:latin typeface="Calibri" panose="020F0502020204030204" pitchFamily="34" charset="0"/>
              <a:cs typeface="Calibri" panose="020F0502020204030204" pitchFamily="34" charset="0"/>
            </a:endParaRPr>
          </a:p>
          <a:p>
            <a:endParaRPr lang="en-US" sz="1400"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                    where</a:t>
            </a:r>
            <a:endParaRPr lang="en-US" sz="1000" dirty="0">
              <a:latin typeface="Calibri" panose="020F0502020204030204" pitchFamily="34" charset="0"/>
              <a:cs typeface="Calibri" panose="020F0502020204030204" pitchFamily="34" charset="0"/>
            </a:endParaRPr>
          </a:p>
          <a:p>
            <a:endParaRPr lang="en-US" sz="400"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Gradient vector has 3 dimensions:</a:t>
            </a:r>
          </a:p>
        </p:txBody>
      </p:sp>
      <p:pic>
        <p:nvPicPr>
          <p:cNvPr id="5" name="Picture 4">
            <a:extLst>
              <a:ext uri="{FF2B5EF4-FFF2-40B4-BE49-F238E27FC236}">
                <a16:creationId xmlns:a16="http://schemas.microsoft.com/office/drawing/2014/main" id="{47906AA5-9577-3541-A55E-A6CD3A48AB99}"/>
              </a:ext>
            </a:extLst>
          </p:cNvPr>
          <p:cNvPicPr>
            <a:picLocks noChangeAspect="1"/>
          </p:cNvPicPr>
          <p:nvPr/>
        </p:nvPicPr>
        <p:blipFill>
          <a:blip r:embed="rId3"/>
          <a:stretch>
            <a:fillRect/>
          </a:stretch>
        </p:blipFill>
        <p:spPr>
          <a:xfrm>
            <a:off x="2029621" y="1458701"/>
            <a:ext cx="4259299" cy="488772"/>
          </a:xfrm>
          <a:prstGeom prst="rect">
            <a:avLst/>
          </a:prstGeom>
        </p:spPr>
      </p:pic>
      <p:pic>
        <p:nvPicPr>
          <p:cNvPr id="7" name="Picture 6">
            <a:extLst>
              <a:ext uri="{FF2B5EF4-FFF2-40B4-BE49-F238E27FC236}">
                <a16:creationId xmlns:a16="http://schemas.microsoft.com/office/drawing/2014/main" id="{3CFDB17E-6ADD-EB4E-98AA-B8FB448E450F}"/>
              </a:ext>
            </a:extLst>
          </p:cNvPr>
          <p:cNvPicPr>
            <a:picLocks noChangeAspect="1"/>
          </p:cNvPicPr>
          <p:nvPr/>
        </p:nvPicPr>
        <p:blipFill>
          <a:blip r:embed="rId4"/>
          <a:stretch>
            <a:fillRect/>
          </a:stretch>
        </p:blipFill>
        <p:spPr>
          <a:xfrm>
            <a:off x="347662" y="3543251"/>
            <a:ext cx="8448675" cy="1039837"/>
          </a:xfrm>
          <a:prstGeom prst="rect">
            <a:avLst/>
          </a:prstGeom>
        </p:spPr>
      </p:pic>
      <p:sp>
        <p:nvSpPr>
          <p:cNvPr id="8" name="TextBox 7">
            <a:extLst>
              <a:ext uri="{FF2B5EF4-FFF2-40B4-BE49-F238E27FC236}">
                <a16:creationId xmlns:a16="http://schemas.microsoft.com/office/drawing/2014/main" id="{5B3FD89A-3E09-E64B-B5EB-2CB79C30B1A3}"/>
              </a:ext>
            </a:extLst>
          </p:cNvPr>
          <p:cNvSpPr txBox="1"/>
          <p:nvPr/>
        </p:nvSpPr>
        <p:spPr>
          <a:xfrm>
            <a:off x="6288920" y="514350"/>
            <a:ext cx="2968761" cy="1138773"/>
          </a:xfrm>
          <a:prstGeom prst="rect">
            <a:avLst/>
          </a:prstGeom>
          <a:noFill/>
        </p:spPr>
        <p:txBody>
          <a:bodyPr wrap="none" rtlCol="0">
            <a:spAutoFit/>
          </a:bodyPr>
          <a:lstStyle/>
          <a:p>
            <a:pPr marL="742950" lvl="4" indent="-49213">
              <a:buNone/>
            </a:pPr>
            <a:r>
              <a:rPr lang="en-US" sz="2200" i="1" dirty="0">
                <a:latin typeface="Calibri" panose="020F0502020204030204" pitchFamily="34" charset="0"/>
                <a:cs typeface="Calibri" panose="020F0502020204030204" pitchFamily="34" charset="0"/>
              </a:rPr>
              <a:t>w</a:t>
            </a:r>
            <a:r>
              <a:rPr lang="en-US" sz="2200" i="1" baseline="-25000" dirty="0">
                <a:latin typeface="Calibri" panose="020F0502020204030204" pitchFamily="34" charset="0"/>
                <a:cs typeface="Calibri" panose="020F0502020204030204" pitchFamily="34" charset="0"/>
              </a:rPr>
              <a:t>1</a:t>
            </a:r>
            <a:r>
              <a:rPr lang="en-US" sz="2200" dirty="0">
                <a:latin typeface="Calibri" panose="020F0502020204030204" pitchFamily="34" charset="0"/>
                <a:cs typeface="Calibri" panose="020F0502020204030204" pitchFamily="34" charset="0"/>
              </a:rPr>
              <a:t> = </a:t>
            </a:r>
            <a:r>
              <a:rPr lang="en-US" sz="2200" i="1" dirty="0">
                <a:latin typeface="Calibri" panose="020F0502020204030204" pitchFamily="34" charset="0"/>
                <a:cs typeface="Calibri" panose="020F0502020204030204" pitchFamily="34" charset="0"/>
              </a:rPr>
              <a:t>w</a:t>
            </a:r>
            <a:r>
              <a:rPr lang="en-US" sz="2200" baseline="-25000" dirty="0">
                <a:latin typeface="Calibri" panose="020F0502020204030204" pitchFamily="34" charset="0"/>
                <a:cs typeface="Calibri" panose="020F0502020204030204" pitchFamily="34" charset="0"/>
              </a:rPr>
              <a:t>2</a:t>
            </a:r>
            <a:r>
              <a:rPr lang="en-US" sz="2200" dirty="0">
                <a:latin typeface="Calibri" panose="020F0502020204030204" pitchFamily="34" charset="0"/>
                <a:cs typeface="Calibri" panose="020F0502020204030204" pitchFamily="34" charset="0"/>
              </a:rPr>
              <a:t> = </a:t>
            </a:r>
            <a:r>
              <a:rPr lang="en-US" sz="2200" i="1" dirty="0">
                <a:latin typeface="Calibri" panose="020F0502020204030204" pitchFamily="34" charset="0"/>
                <a:cs typeface="Calibri" panose="020F0502020204030204" pitchFamily="34" charset="0"/>
              </a:rPr>
              <a:t>b  </a:t>
            </a:r>
            <a:r>
              <a:rPr lang="en-US" sz="2200" dirty="0">
                <a:latin typeface="Calibri" panose="020F0502020204030204" pitchFamily="34" charset="0"/>
                <a:cs typeface="Calibri" panose="020F0502020204030204" pitchFamily="34" charset="0"/>
              </a:rPr>
              <a:t>= 0;    </a:t>
            </a:r>
          </a:p>
          <a:p>
            <a:pPr marL="742950" lvl="4" indent="-49213">
              <a:buNone/>
            </a:pPr>
            <a:r>
              <a:rPr lang="en-US" sz="2200" i="1" dirty="0">
                <a:latin typeface="Calibri" panose="020F0502020204030204" pitchFamily="34" charset="0"/>
                <a:cs typeface="Calibri" panose="020F0502020204030204" pitchFamily="34" charset="0"/>
              </a:rPr>
              <a:t>x</a:t>
            </a:r>
            <a:r>
              <a:rPr lang="en-US" sz="2200" baseline="-25000" dirty="0">
                <a:latin typeface="Calibri" panose="020F0502020204030204" pitchFamily="34" charset="0"/>
                <a:cs typeface="Calibri" panose="020F0502020204030204" pitchFamily="34" charset="0"/>
              </a:rPr>
              <a:t>1</a:t>
            </a:r>
            <a:r>
              <a:rPr lang="en-US" sz="2200" dirty="0">
                <a:latin typeface="Calibri" panose="020F0502020204030204" pitchFamily="34" charset="0"/>
                <a:cs typeface="Calibri" panose="020F0502020204030204" pitchFamily="34" charset="0"/>
              </a:rPr>
              <a:t>  = 3;   </a:t>
            </a:r>
            <a:r>
              <a:rPr lang="en-US" sz="2200" i="1" dirty="0">
                <a:latin typeface="Calibri" panose="020F0502020204030204" pitchFamily="34" charset="0"/>
                <a:cs typeface="Calibri" panose="020F0502020204030204" pitchFamily="34" charset="0"/>
              </a:rPr>
              <a:t>x</a:t>
            </a:r>
            <a:r>
              <a:rPr lang="en-US" sz="2200" baseline="-25000" dirty="0">
                <a:latin typeface="Calibri" panose="020F0502020204030204" pitchFamily="34" charset="0"/>
                <a:cs typeface="Calibri" panose="020F0502020204030204" pitchFamily="34" charset="0"/>
              </a:rPr>
              <a:t>2</a:t>
            </a:r>
            <a:r>
              <a:rPr lang="en-US" sz="2200" dirty="0">
                <a:latin typeface="Calibri" panose="020F0502020204030204" pitchFamily="34" charset="0"/>
                <a:cs typeface="Calibri" panose="020F0502020204030204" pitchFamily="34" charset="0"/>
              </a:rPr>
              <a:t>  = 2   </a:t>
            </a:r>
            <a:r>
              <a:rPr lang="el-GR" sz="2200" dirty="0">
                <a:latin typeface="Calibri" panose="020F0502020204030204" pitchFamily="34" charset="0"/>
                <a:cs typeface="Calibri" panose="020F0502020204030204" pitchFamily="34" charset="0"/>
              </a:rPr>
              <a:t> </a:t>
            </a:r>
          </a:p>
          <a:p>
            <a:endParaRPr lang="en-US" dirty="0"/>
          </a:p>
        </p:txBody>
      </p:sp>
      <p:pic>
        <p:nvPicPr>
          <p:cNvPr id="9" name="Picture 8">
            <a:extLst>
              <a:ext uri="{FF2B5EF4-FFF2-40B4-BE49-F238E27FC236}">
                <a16:creationId xmlns:a16="http://schemas.microsoft.com/office/drawing/2014/main" id="{A8323F93-4A96-254E-94F9-D549FD4FBC02}"/>
              </a:ext>
            </a:extLst>
          </p:cNvPr>
          <p:cNvPicPr>
            <a:picLocks noChangeAspect="1"/>
          </p:cNvPicPr>
          <p:nvPr/>
        </p:nvPicPr>
        <p:blipFill>
          <a:blip r:embed="rId5"/>
          <a:stretch>
            <a:fillRect/>
          </a:stretch>
        </p:blipFill>
        <p:spPr>
          <a:xfrm>
            <a:off x="4056265" y="2144501"/>
            <a:ext cx="3564749" cy="712950"/>
          </a:xfrm>
          <a:prstGeom prst="rect">
            <a:avLst/>
          </a:prstGeom>
        </p:spPr>
      </p:pic>
      <p:sp>
        <p:nvSpPr>
          <p:cNvPr id="4" name="Rectangle 3">
            <a:extLst>
              <a:ext uri="{FF2B5EF4-FFF2-40B4-BE49-F238E27FC236}">
                <a16:creationId xmlns:a16="http://schemas.microsoft.com/office/drawing/2014/main" id="{39A93EA9-9E7B-7B4E-B906-493E769E41EB}"/>
              </a:ext>
            </a:extLst>
          </p:cNvPr>
          <p:cNvSpPr/>
          <p:nvPr/>
        </p:nvSpPr>
        <p:spPr>
          <a:xfrm>
            <a:off x="2209800" y="3490378"/>
            <a:ext cx="2359098" cy="11387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AF8564C-13C5-A341-A1F8-9BA98178C618}"/>
              </a:ext>
            </a:extLst>
          </p:cNvPr>
          <p:cNvSpPr/>
          <p:nvPr/>
        </p:nvSpPr>
        <p:spPr>
          <a:xfrm>
            <a:off x="4575103" y="3510090"/>
            <a:ext cx="4221231" cy="11387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15025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E269A-A8CB-AA47-A631-A23CDA939464}"/>
              </a:ext>
            </a:extLst>
          </p:cNvPr>
          <p:cNvSpPr>
            <a:spLocks noGrp="1"/>
          </p:cNvSpPr>
          <p:nvPr>
            <p:ph type="title"/>
          </p:nvPr>
        </p:nvSpPr>
        <p:spPr/>
        <p:txBody>
          <a:bodyPr/>
          <a:lstStyle/>
          <a:p>
            <a:r>
              <a:rPr lang="en-US" dirty="0"/>
              <a:t>Example of gradient descent</a:t>
            </a:r>
          </a:p>
        </p:txBody>
      </p:sp>
      <p:sp>
        <p:nvSpPr>
          <p:cNvPr id="3" name="Content Placeholder 2">
            <a:extLst>
              <a:ext uri="{FF2B5EF4-FFF2-40B4-BE49-F238E27FC236}">
                <a16:creationId xmlns:a16="http://schemas.microsoft.com/office/drawing/2014/main" id="{0DCBFD42-F94D-4E47-AABB-54BBCFA4634F}"/>
              </a:ext>
            </a:extLst>
          </p:cNvPr>
          <p:cNvSpPr>
            <a:spLocks noGrp="1"/>
          </p:cNvSpPr>
          <p:nvPr>
            <p:ph idx="1"/>
          </p:nvPr>
        </p:nvSpPr>
        <p:spPr>
          <a:xfrm>
            <a:off x="800098" y="857250"/>
            <a:ext cx="7543801" cy="3429000"/>
          </a:xfrm>
        </p:spPr>
        <p:txBody>
          <a:bodyPr/>
          <a:lstStyle/>
          <a:p>
            <a:r>
              <a:rPr lang="en-US" dirty="0">
                <a:latin typeface="Calibri" panose="020F0502020204030204" pitchFamily="34" charset="0"/>
                <a:cs typeface="Calibri" panose="020F0502020204030204" pitchFamily="34" charset="0"/>
              </a:rPr>
              <a:t>Update step for update </a:t>
            </a:r>
            <a:r>
              <a:rPr lang="el-GR" dirty="0">
                <a:latin typeface="Calibri" panose="020F0502020204030204" pitchFamily="34" charset="0"/>
                <a:cs typeface="Calibri" panose="020F0502020204030204" pitchFamily="34" charset="0"/>
              </a:rPr>
              <a:t>θ </a:t>
            </a:r>
            <a:r>
              <a:rPr lang="en-US" dirty="0">
                <a:latin typeface="Calibri" panose="020F0502020204030204" pitchFamily="34" charset="0"/>
                <a:cs typeface="Calibri" panose="020F0502020204030204" pitchFamily="34" charset="0"/>
              </a:rPr>
              <a:t>is:</a:t>
            </a:r>
          </a:p>
          <a:p>
            <a:endParaRPr lang="en-US" dirty="0">
              <a:latin typeface="Calibri" panose="020F0502020204030204" pitchFamily="34" charset="0"/>
              <a:cs typeface="Calibri" panose="020F0502020204030204" pitchFamily="34" charset="0"/>
            </a:endParaRPr>
          </a:p>
          <a:p>
            <a:endParaRPr lang="en-US" sz="1400"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                    where</a:t>
            </a:r>
            <a:endParaRPr lang="en-US" sz="1000" dirty="0">
              <a:latin typeface="Calibri" panose="020F0502020204030204" pitchFamily="34" charset="0"/>
              <a:cs typeface="Calibri" panose="020F0502020204030204" pitchFamily="34" charset="0"/>
            </a:endParaRPr>
          </a:p>
          <a:p>
            <a:endParaRPr lang="en-US" sz="400"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Gradient vector has 3 dimensions:</a:t>
            </a:r>
          </a:p>
        </p:txBody>
      </p:sp>
      <p:pic>
        <p:nvPicPr>
          <p:cNvPr id="5" name="Picture 4">
            <a:extLst>
              <a:ext uri="{FF2B5EF4-FFF2-40B4-BE49-F238E27FC236}">
                <a16:creationId xmlns:a16="http://schemas.microsoft.com/office/drawing/2014/main" id="{47906AA5-9577-3541-A55E-A6CD3A48AB99}"/>
              </a:ext>
            </a:extLst>
          </p:cNvPr>
          <p:cNvPicPr>
            <a:picLocks noChangeAspect="1"/>
          </p:cNvPicPr>
          <p:nvPr/>
        </p:nvPicPr>
        <p:blipFill>
          <a:blip r:embed="rId2"/>
          <a:stretch>
            <a:fillRect/>
          </a:stretch>
        </p:blipFill>
        <p:spPr>
          <a:xfrm>
            <a:off x="2029621" y="1458701"/>
            <a:ext cx="4259299" cy="488772"/>
          </a:xfrm>
          <a:prstGeom prst="rect">
            <a:avLst/>
          </a:prstGeom>
        </p:spPr>
      </p:pic>
      <p:pic>
        <p:nvPicPr>
          <p:cNvPr id="7" name="Picture 6">
            <a:extLst>
              <a:ext uri="{FF2B5EF4-FFF2-40B4-BE49-F238E27FC236}">
                <a16:creationId xmlns:a16="http://schemas.microsoft.com/office/drawing/2014/main" id="{3CFDB17E-6ADD-EB4E-98AA-B8FB448E450F}"/>
              </a:ext>
            </a:extLst>
          </p:cNvPr>
          <p:cNvPicPr>
            <a:picLocks noChangeAspect="1"/>
          </p:cNvPicPr>
          <p:nvPr/>
        </p:nvPicPr>
        <p:blipFill>
          <a:blip r:embed="rId3"/>
          <a:stretch>
            <a:fillRect/>
          </a:stretch>
        </p:blipFill>
        <p:spPr>
          <a:xfrm>
            <a:off x="347662" y="3543251"/>
            <a:ext cx="8448675" cy="1039837"/>
          </a:xfrm>
          <a:prstGeom prst="rect">
            <a:avLst/>
          </a:prstGeom>
        </p:spPr>
      </p:pic>
      <p:sp>
        <p:nvSpPr>
          <p:cNvPr id="8" name="TextBox 7">
            <a:extLst>
              <a:ext uri="{FF2B5EF4-FFF2-40B4-BE49-F238E27FC236}">
                <a16:creationId xmlns:a16="http://schemas.microsoft.com/office/drawing/2014/main" id="{5B3FD89A-3E09-E64B-B5EB-2CB79C30B1A3}"/>
              </a:ext>
            </a:extLst>
          </p:cNvPr>
          <p:cNvSpPr txBox="1"/>
          <p:nvPr/>
        </p:nvSpPr>
        <p:spPr>
          <a:xfrm>
            <a:off x="6288920" y="514350"/>
            <a:ext cx="2968761" cy="1138773"/>
          </a:xfrm>
          <a:prstGeom prst="rect">
            <a:avLst/>
          </a:prstGeom>
          <a:noFill/>
        </p:spPr>
        <p:txBody>
          <a:bodyPr wrap="none" rtlCol="0">
            <a:spAutoFit/>
          </a:bodyPr>
          <a:lstStyle/>
          <a:p>
            <a:pPr marL="742950" lvl="4" indent="-49213">
              <a:buNone/>
            </a:pPr>
            <a:r>
              <a:rPr lang="en-US" sz="2200" i="1" dirty="0">
                <a:latin typeface="Calibri" panose="020F0502020204030204" pitchFamily="34" charset="0"/>
                <a:cs typeface="Calibri" panose="020F0502020204030204" pitchFamily="34" charset="0"/>
              </a:rPr>
              <a:t>w</a:t>
            </a:r>
            <a:r>
              <a:rPr lang="en-US" sz="2200" i="1" baseline="-25000" dirty="0">
                <a:latin typeface="Calibri" panose="020F0502020204030204" pitchFamily="34" charset="0"/>
                <a:cs typeface="Calibri" panose="020F0502020204030204" pitchFamily="34" charset="0"/>
              </a:rPr>
              <a:t>1</a:t>
            </a:r>
            <a:r>
              <a:rPr lang="en-US" sz="2200" dirty="0">
                <a:latin typeface="Calibri" panose="020F0502020204030204" pitchFamily="34" charset="0"/>
                <a:cs typeface="Calibri" panose="020F0502020204030204" pitchFamily="34" charset="0"/>
              </a:rPr>
              <a:t> = </a:t>
            </a:r>
            <a:r>
              <a:rPr lang="en-US" sz="2200" i="1" dirty="0">
                <a:latin typeface="Calibri" panose="020F0502020204030204" pitchFamily="34" charset="0"/>
                <a:cs typeface="Calibri" panose="020F0502020204030204" pitchFamily="34" charset="0"/>
              </a:rPr>
              <a:t>w</a:t>
            </a:r>
            <a:r>
              <a:rPr lang="en-US" sz="2200" baseline="-25000" dirty="0">
                <a:latin typeface="Calibri" panose="020F0502020204030204" pitchFamily="34" charset="0"/>
                <a:cs typeface="Calibri" panose="020F0502020204030204" pitchFamily="34" charset="0"/>
              </a:rPr>
              <a:t>2</a:t>
            </a:r>
            <a:r>
              <a:rPr lang="en-US" sz="2200" dirty="0">
                <a:latin typeface="Calibri" panose="020F0502020204030204" pitchFamily="34" charset="0"/>
                <a:cs typeface="Calibri" panose="020F0502020204030204" pitchFamily="34" charset="0"/>
              </a:rPr>
              <a:t> = </a:t>
            </a:r>
            <a:r>
              <a:rPr lang="en-US" sz="2200" i="1" dirty="0">
                <a:latin typeface="Calibri" panose="020F0502020204030204" pitchFamily="34" charset="0"/>
                <a:cs typeface="Calibri" panose="020F0502020204030204" pitchFamily="34" charset="0"/>
              </a:rPr>
              <a:t>b  </a:t>
            </a:r>
            <a:r>
              <a:rPr lang="en-US" sz="2200" dirty="0">
                <a:latin typeface="Calibri" panose="020F0502020204030204" pitchFamily="34" charset="0"/>
                <a:cs typeface="Calibri" panose="020F0502020204030204" pitchFamily="34" charset="0"/>
              </a:rPr>
              <a:t>= 0;    </a:t>
            </a:r>
          </a:p>
          <a:p>
            <a:pPr marL="742950" lvl="4" indent="-49213">
              <a:buNone/>
            </a:pPr>
            <a:r>
              <a:rPr lang="en-US" sz="2200" i="1" dirty="0">
                <a:latin typeface="Calibri" panose="020F0502020204030204" pitchFamily="34" charset="0"/>
                <a:cs typeface="Calibri" panose="020F0502020204030204" pitchFamily="34" charset="0"/>
              </a:rPr>
              <a:t>x</a:t>
            </a:r>
            <a:r>
              <a:rPr lang="en-US" sz="2200" baseline="-25000" dirty="0">
                <a:latin typeface="Calibri" panose="020F0502020204030204" pitchFamily="34" charset="0"/>
                <a:cs typeface="Calibri" panose="020F0502020204030204" pitchFamily="34" charset="0"/>
              </a:rPr>
              <a:t>1</a:t>
            </a:r>
            <a:r>
              <a:rPr lang="en-US" sz="2200" dirty="0">
                <a:latin typeface="Calibri" panose="020F0502020204030204" pitchFamily="34" charset="0"/>
                <a:cs typeface="Calibri" panose="020F0502020204030204" pitchFamily="34" charset="0"/>
              </a:rPr>
              <a:t>  = 3;   </a:t>
            </a:r>
            <a:r>
              <a:rPr lang="en-US" sz="2200" i="1" dirty="0">
                <a:latin typeface="Calibri" panose="020F0502020204030204" pitchFamily="34" charset="0"/>
                <a:cs typeface="Calibri" panose="020F0502020204030204" pitchFamily="34" charset="0"/>
              </a:rPr>
              <a:t>x</a:t>
            </a:r>
            <a:r>
              <a:rPr lang="en-US" sz="2200" baseline="-25000" dirty="0">
                <a:latin typeface="Calibri" panose="020F0502020204030204" pitchFamily="34" charset="0"/>
                <a:cs typeface="Calibri" panose="020F0502020204030204" pitchFamily="34" charset="0"/>
              </a:rPr>
              <a:t>2</a:t>
            </a:r>
            <a:r>
              <a:rPr lang="en-US" sz="2200" dirty="0">
                <a:latin typeface="Calibri" panose="020F0502020204030204" pitchFamily="34" charset="0"/>
                <a:cs typeface="Calibri" panose="020F0502020204030204" pitchFamily="34" charset="0"/>
              </a:rPr>
              <a:t>  = 2   </a:t>
            </a:r>
            <a:r>
              <a:rPr lang="el-GR" sz="2200" dirty="0">
                <a:latin typeface="Calibri" panose="020F0502020204030204" pitchFamily="34" charset="0"/>
                <a:cs typeface="Calibri" panose="020F0502020204030204" pitchFamily="34" charset="0"/>
              </a:rPr>
              <a:t> </a:t>
            </a:r>
          </a:p>
          <a:p>
            <a:endParaRPr lang="en-US" dirty="0"/>
          </a:p>
        </p:txBody>
      </p:sp>
      <p:pic>
        <p:nvPicPr>
          <p:cNvPr id="9" name="Picture 8">
            <a:extLst>
              <a:ext uri="{FF2B5EF4-FFF2-40B4-BE49-F238E27FC236}">
                <a16:creationId xmlns:a16="http://schemas.microsoft.com/office/drawing/2014/main" id="{A8323F93-4A96-254E-94F9-D549FD4FBC02}"/>
              </a:ext>
            </a:extLst>
          </p:cNvPr>
          <p:cNvPicPr>
            <a:picLocks noChangeAspect="1"/>
          </p:cNvPicPr>
          <p:nvPr/>
        </p:nvPicPr>
        <p:blipFill>
          <a:blip r:embed="rId4"/>
          <a:stretch>
            <a:fillRect/>
          </a:stretch>
        </p:blipFill>
        <p:spPr>
          <a:xfrm>
            <a:off x="4056265" y="2144501"/>
            <a:ext cx="3564749" cy="712950"/>
          </a:xfrm>
          <a:prstGeom prst="rect">
            <a:avLst/>
          </a:prstGeom>
        </p:spPr>
      </p:pic>
      <p:sp>
        <p:nvSpPr>
          <p:cNvPr id="4" name="Rectangle 3">
            <a:extLst>
              <a:ext uri="{FF2B5EF4-FFF2-40B4-BE49-F238E27FC236}">
                <a16:creationId xmlns:a16="http://schemas.microsoft.com/office/drawing/2014/main" id="{39A93EA9-9E7B-7B4E-B906-493E769E41EB}"/>
              </a:ext>
            </a:extLst>
          </p:cNvPr>
          <p:cNvSpPr/>
          <p:nvPr/>
        </p:nvSpPr>
        <p:spPr>
          <a:xfrm>
            <a:off x="2667000" y="3490378"/>
            <a:ext cx="1676400" cy="11387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AF8564C-13C5-A341-A1F8-9BA98178C618}"/>
              </a:ext>
            </a:extLst>
          </p:cNvPr>
          <p:cNvSpPr/>
          <p:nvPr/>
        </p:nvSpPr>
        <p:spPr>
          <a:xfrm>
            <a:off x="4575103" y="3510090"/>
            <a:ext cx="4221231" cy="11387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931268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E269A-A8CB-AA47-A631-A23CDA939464}"/>
              </a:ext>
            </a:extLst>
          </p:cNvPr>
          <p:cNvSpPr>
            <a:spLocks noGrp="1"/>
          </p:cNvSpPr>
          <p:nvPr>
            <p:ph type="title"/>
          </p:nvPr>
        </p:nvSpPr>
        <p:spPr/>
        <p:txBody>
          <a:bodyPr/>
          <a:lstStyle/>
          <a:p>
            <a:r>
              <a:rPr lang="en-US" dirty="0"/>
              <a:t>Example of gradient descent</a:t>
            </a:r>
          </a:p>
        </p:txBody>
      </p:sp>
      <p:sp>
        <p:nvSpPr>
          <p:cNvPr id="3" name="Content Placeholder 2">
            <a:extLst>
              <a:ext uri="{FF2B5EF4-FFF2-40B4-BE49-F238E27FC236}">
                <a16:creationId xmlns:a16="http://schemas.microsoft.com/office/drawing/2014/main" id="{0DCBFD42-F94D-4E47-AABB-54BBCFA4634F}"/>
              </a:ext>
            </a:extLst>
          </p:cNvPr>
          <p:cNvSpPr>
            <a:spLocks noGrp="1"/>
          </p:cNvSpPr>
          <p:nvPr>
            <p:ph idx="1"/>
          </p:nvPr>
        </p:nvSpPr>
        <p:spPr>
          <a:xfrm>
            <a:off x="800098" y="857250"/>
            <a:ext cx="7543801" cy="3429000"/>
          </a:xfrm>
        </p:spPr>
        <p:txBody>
          <a:bodyPr/>
          <a:lstStyle/>
          <a:p>
            <a:r>
              <a:rPr lang="en-US" dirty="0">
                <a:latin typeface="Calibri" panose="020F0502020204030204" pitchFamily="34" charset="0"/>
                <a:cs typeface="Calibri" panose="020F0502020204030204" pitchFamily="34" charset="0"/>
              </a:rPr>
              <a:t>Update step for update </a:t>
            </a:r>
            <a:r>
              <a:rPr lang="el-GR" dirty="0">
                <a:latin typeface="Calibri" panose="020F0502020204030204" pitchFamily="34" charset="0"/>
                <a:cs typeface="Calibri" panose="020F0502020204030204" pitchFamily="34" charset="0"/>
              </a:rPr>
              <a:t>θ </a:t>
            </a:r>
            <a:r>
              <a:rPr lang="en-US" dirty="0">
                <a:latin typeface="Calibri" panose="020F0502020204030204" pitchFamily="34" charset="0"/>
                <a:cs typeface="Calibri" panose="020F0502020204030204" pitchFamily="34" charset="0"/>
              </a:rPr>
              <a:t>is:</a:t>
            </a:r>
          </a:p>
          <a:p>
            <a:endParaRPr lang="en-US" dirty="0">
              <a:latin typeface="Calibri" panose="020F0502020204030204" pitchFamily="34" charset="0"/>
              <a:cs typeface="Calibri" panose="020F0502020204030204" pitchFamily="34" charset="0"/>
            </a:endParaRPr>
          </a:p>
          <a:p>
            <a:endParaRPr lang="en-US" sz="1400"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                    where</a:t>
            </a:r>
            <a:endParaRPr lang="en-US" sz="1000" dirty="0">
              <a:latin typeface="Calibri" panose="020F0502020204030204" pitchFamily="34" charset="0"/>
              <a:cs typeface="Calibri" panose="020F0502020204030204" pitchFamily="34" charset="0"/>
            </a:endParaRPr>
          </a:p>
          <a:p>
            <a:endParaRPr lang="en-US" sz="400"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Gradient vector has 3 dimensions:</a:t>
            </a:r>
          </a:p>
        </p:txBody>
      </p:sp>
      <p:pic>
        <p:nvPicPr>
          <p:cNvPr id="5" name="Picture 4">
            <a:extLst>
              <a:ext uri="{FF2B5EF4-FFF2-40B4-BE49-F238E27FC236}">
                <a16:creationId xmlns:a16="http://schemas.microsoft.com/office/drawing/2014/main" id="{47906AA5-9577-3541-A55E-A6CD3A48AB99}"/>
              </a:ext>
            </a:extLst>
          </p:cNvPr>
          <p:cNvPicPr>
            <a:picLocks noChangeAspect="1"/>
          </p:cNvPicPr>
          <p:nvPr/>
        </p:nvPicPr>
        <p:blipFill>
          <a:blip r:embed="rId2"/>
          <a:stretch>
            <a:fillRect/>
          </a:stretch>
        </p:blipFill>
        <p:spPr>
          <a:xfrm>
            <a:off x="2029621" y="1458701"/>
            <a:ext cx="4259299" cy="488772"/>
          </a:xfrm>
          <a:prstGeom prst="rect">
            <a:avLst/>
          </a:prstGeom>
        </p:spPr>
      </p:pic>
      <p:pic>
        <p:nvPicPr>
          <p:cNvPr id="7" name="Picture 6">
            <a:extLst>
              <a:ext uri="{FF2B5EF4-FFF2-40B4-BE49-F238E27FC236}">
                <a16:creationId xmlns:a16="http://schemas.microsoft.com/office/drawing/2014/main" id="{3CFDB17E-6ADD-EB4E-98AA-B8FB448E450F}"/>
              </a:ext>
            </a:extLst>
          </p:cNvPr>
          <p:cNvPicPr>
            <a:picLocks noChangeAspect="1"/>
          </p:cNvPicPr>
          <p:nvPr/>
        </p:nvPicPr>
        <p:blipFill>
          <a:blip r:embed="rId3"/>
          <a:stretch>
            <a:fillRect/>
          </a:stretch>
        </p:blipFill>
        <p:spPr>
          <a:xfrm>
            <a:off x="347662" y="3543251"/>
            <a:ext cx="8448675" cy="1039837"/>
          </a:xfrm>
          <a:prstGeom prst="rect">
            <a:avLst/>
          </a:prstGeom>
        </p:spPr>
      </p:pic>
      <p:sp>
        <p:nvSpPr>
          <p:cNvPr id="8" name="TextBox 7">
            <a:extLst>
              <a:ext uri="{FF2B5EF4-FFF2-40B4-BE49-F238E27FC236}">
                <a16:creationId xmlns:a16="http://schemas.microsoft.com/office/drawing/2014/main" id="{5B3FD89A-3E09-E64B-B5EB-2CB79C30B1A3}"/>
              </a:ext>
            </a:extLst>
          </p:cNvPr>
          <p:cNvSpPr txBox="1"/>
          <p:nvPr/>
        </p:nvSpPr>
        <p:spPr>
          <a:xfrm>
            <a:off x="6288920" y="514350"/>
            <a:ext cx="2968761" cy="1138773"/>
          </a:xfrm>
          <a:prstGeom prst="rect">
            <a:avLst/>
          </a:prstGeom>
          <a:noFill/>
        </p:spPr>
        <p:txBody>
          <a:bodyPr wrap="none" rtlCol="0">
            <a:spAutoFit/>
          </a:bodyPr>
          <a:lstStyle/>
          <a:p>
            <a:pPr marL="742950" lvl="4" indent="-49213">
              <a:buNone/>
            </a:pPr>
            <a:r>
              <a:rPr lang="en-US" sz="2200" i="1" dirty="0">
                <a:latin typeface="Calibri" panose="020F0502020204030204" pitchFamily="34" charset="0"/>
                <a:cs typeface="Calibri" panose="020F0502020204030204" pitchFamily="34" charset="0"/>
              </a:rPr>
              <a:t>w</a:t>
            </a:r>
            <a:r>
              <a:rPr lang="en-US" sz="2200" i="1" baseline="-25000" dirty="0">
                <a:latin typeface="Calibri" panose="020F0502020204030204" pitchFamily="34" charset="0"/>
                <a:cs typeface="Calibri" panose="020F0502020204030204" pitchFamily="34" charset="0"/>
              </a:rPr>
              <a:t>1</a:t>
            </a:r>
            <a:r>
              <a:rPr lang="en-US" sz="2200" dirty="0">
                <a:latin typeface="Calibri" panose="020F0502020204030204" pitchFamily="34" charset="0"/>
                <a:cs typeface="Calibri" panose="020F0502020204030204" pitchFamily="34" charset="0"/>
              </a:rPr>
              <a:t> = </a:t>
            </a:r>
            <a:r>
              <a:rPr lang="en-US" sz="2200" i="1" dirty="0">
                <a:latin typeface="Calibri" panose="020F0502020204030204" pitchFamily="34" charset="0"/>
                <a:cs typeface="Calibri" panose="020F0502020204030204" pitchFamily="34" charset="0"/>
              </a:rPr>
              <a:t>w</a:t>
            </a:r>
            <a:r>
              <a:rPr lang="en-US" sz="2200" baseline="-25000" dirty="0">
                <a:latin typeface="Calibri" panose="020F0502020204030204" pitchFamily="34" charset="0"/>
                <a:cs typeface="Calibri" panose="020F0502020204030204" pitchFamily="34" charset="0"/>
              </a:rPr>
              <a:t>2</a:t>
            </a:r>
            <a:r>
              <a:rPr lang="en-US" sz="2200" dirty="0">
                <a:latin typeface="Calibri" panose="020F0502020204030204" pitchFamily="34" charset="0"/>
                <a:cs typeface="Calibri" panose="020F0502020204030204" pitchFamily="34" charset="0"/>
              </a:rPr>
              <a:t> = </a:t>
            </a:r>
            <a:r>
              <a:rPr lang="en-US" sz="2200" i="1" dirty="0">
                <a:latin typeface="Calibri" panose="020F0502020204030204" pitchFamily="34" charset="0"/>
                <a:cs typeface="Calibri" panose="020F0502020204030204" pitchFamily="34" charset="0"/>
              </a:rPr>
              <a:t>b  </a:t>
            </a:r>
            <a:r>
              <a:rPr lang="en-US" sz="2200" dirty="0">
                <a:latin typeface="Calibri" panose="020F0502020204030204" pitchFamily="34" charset="0"/>
                <a:cs typeface="Calibri" panose="020F0502020204030204" pitchFamily="34" charset="0"/>
              </a:rPr>
              <a:t>= 0;    </a:t>
            </a:r>
          </a:p>
          <a:p>
            <a:pPr marL="742950" lvl="4" indent="-49213">
              <a:buNone/>
            </a:pPr>
            <a:r>
              <a:rPr lang="en-US" sz="2200" i="1" dirty="0">
                <a:latin typeface="Calibri" panose="020F0502020204030204" pitchFamily="34" charset="0"/>
                <a:cs typeface="Calibri" panose="020F0502020204030204" pitchFamily="34" charset="0"/>
              </a:rPr>
              <a:t>x</a:t>
            </a:r>
            <a:r>
              <a:rPr lang="en-US" sz="2200" baseline="-25000" dirty="0">
                <a:latin typeface="Calibri" panose="020F0502020204030204" pitchFamily="34" charset="0"/>
                <a:cs typeface="Calibri" panose="020F0502020204030204" pitchFamily="34" charset="0"/>
              </a:rPr>
              <a:t>1</a:t>
            </a:r>
            <a:r>
              <a:rPr lang="en-US" sz="2200" dirty="0">
                <a:latin typeface="Calibri" panose="020F0502020204030204" pitchFamily="34" charset="0"/>
                <a:cs typeface="Calibri" panose="020F0502020204030204" pitchFamily="34" charset="0"/>
              </a:rPr>
              <a:t>  = 3;   </a:t>
            </a:r>
            <a:r>
              <a:rPr lang="en-US" sz="2200" i="1" dirty="0">
                <a:latin typeface="Calibri" panose="020F0502020204030204" pitchFamily="34" charset="0"/>
                <a:cs typeface="Calibri" panose="020F0502020204030204" pitchFamily="34" charset="0"/>
              </a:rPr>
              <a:t>x</a:t>
            </a:r>
            <a:r>
              <a:rPr lang="en-US" sz="2200" baseline="-25000" dirty="0">
                <a:latin typeface="Calibri" panose="020F0502020204030204" pitchFamily="34" charset="0"/>
                <a:cs typeface="Calibri" panose="020F0502020204030204" pitchFamily="34" charset="0"/>
              </a:rPr>
              <a:t>2</a:t>
            </a:r>
            <a:r>
              <a:rPr lang="en-US" sz="2200" dirty="0">
                <a:latin typeface="Calibri" panose="020F0502020204030204" pitchFamily="34" charset="0"/>
                <a:cs typeface="Calibri" panose="020F0502020204030204" pitchFamily="34" charset="0"/>
              </a:rPr>
              <a:t>  = 2   </a:t>
            </a:r>
            <a:r>
              <a:rPr lang="el-GR" sz="2200" dirty="0">
                <a:latin typeface="Calibri" panose="020F0502020204030204" pitchFamily="34" charset="0"/>
                <a:cs typeface="Calibri" panose="020F0502020204030204" pitchFamily="34" charset="0"/>
              </a:rPr>
              <a:t> </a:t>
            </a:r>
          </a:p>
          <a:p>
            <a:endParaRPr lang="en-US" dirty="0"/>
          </a:p>
        </p:txBody>
      </p:sp>
      <p:pic>
        <p:nvPicPr>
          <p:cNvPr id="9" name="Picture 8">
            <a:extLst>
              <a:ext uri="{FF2B5EF4-FFF2-40B4-BE49-F238E27FC236}">
                <a16:creationId xmlns:a16="http://schemas.microsoft.com/office/drawing/2014/main" id="{A8323F93-4A96-254E-94F9-D549FD4FBC02}"/>
              </a:ext>
            </a:extLst>
          </p:cNvPr>
          <p:cNvPicPr>
            <a:picLocks noChangeAspect="1"/>
          </p:cNvPicPr>
          <p:nvPr/>
        </p:nvPicPr>
        <p:blipFill>
          <a:blip r:embed="rId4"/>
          <a:stretch>
            <a:fillRect/>
          </a:stretch>
        </p:blipFill>
        <p:spPr>
          <a:xfrm>
            <a:off x="4056265" y="2144501"/>
            <a:ext cx="3564749" cy="712950"/>
          </a:xfrm>
          <a:prstGeom prst="rect">
            <a:avLst/>
          </a:prstGeom>
        </p:spPr>
      </p:pic>
      <p:sp>
        <p:nvSpPr>
          <p:cNvPr id="10" name="Rectangle 9">
            <a:extLst>
              <a:ext uri="{FF2B5EF4-FFF2-40B4-BE49-F238E27FC236}">
                <a16:creationId xmlns:a16="http://schemas.microsoft.com/office/drawing/2014/main" id="{D565DE5E-3EA5-D140-9AE7-ACD4B780583A}"/>
              </a:ext>
            </a:extLst>
          </p:cNvPr>
          <p:cNvSpPr/>
          <p:nvPr/>
        </p:nvSpPr>
        <p:spPr>
          <a:xfrm>
            <a:off x="4626631" y="3543251"/>
            <a:ext cx="4169704" cy="11387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80107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E269A-A8CB-AA47-A631-A23CDA939464}"/>
              </a:ext>
            </a:extLst>
          </p:cNvPr>
          <p:cNvSpPr>
            <a:spLocks noGrp="1"/>
          </p:cNvSpPr>
          <p:nvPr>
            <p:ph type="title"/>
          </p:nvPr>
        </p:nvSpPr>
        <p:spPr/>
        <p:txBody>
          <a:bodyPr/>
          <a:lstStyle/>
          <a:p>
            <a:r>
              <a:rPr lang="en-US" dirty="0"/>
              <a:t>Example of gradient descent</a:t>
            </a:r>
          </a:p>
        </p:txBody>
      </p:sp>
      <p:sp>
        <p:nvSpPr>
          <p:cNvPr id="3" name="Content Placeholder 2">
            <a:extLst>
              <a:ext uri="{FF2B5EF4-FFF2-40B4-BE49-F238E27FC236}">
                <a16:creationId xmlns:a16="http://schemas.microsoft.com/office/drawing/2014/main" id="{0DCBFD42-F94D-4E47-AABB-54BBCFA4634F}"/>
              </a:ext>
            </a:extLst>
          </p:cNvPr>
          <p:cNvSpPr>
            <a:spLocks noGrp="1"/>
          </p:cNvSpPr>
          <p:nvPr>
            <p:ph idx="1"/>
          </p:nvPr>
        </p:nvSpPr>
        <p:spPr>
          <a:xfrm>
            <a:off x="800098" y="857250"/>
            <a:ext cx="7543801" cy="3429000"/>
          </a:xfrm>
        </p:spPr>
        <p:txBody>
          <a:bodyPr/>
          <a:lstStyle/>
          <a:p>
            <a:r>
              <a:rPr lang="en-US" dirty="0">
                <a:latin typeface="Calibri" panose="020F0502020204030204" pitchFamily="34" charset="0"/>
                <a:cs typeface="Calibri" panose="020F0502020204030204" pitchFamily="34" charset="0"/>
              </a:rPr>
              <a:t>Update step for update </a:t>
            </a:r>
            <a:r>
              <a:rPr lang="el-GR" dirty="0">
                <a:latin typeface="Calibri" panose="020F0502020204030204" pitchFamily="34" charset="0"/>
                <a:cs typeface="Calibri" panose="020F0502020204030204" pitchFamily="34" charset="0"/>
              </a:rPr>
              <a:t>θ </a:t>
            </a:r>
            <a:r>
              <a:rPr lang="en-US" dirty="0">
                <a:latin typeface="Calibri" panose="020F0502020204030204" pitchFamily="34" charset="0"/>
                <a:cs typeface="Calibri" panose="020F0502020204030204" pitchFamily="34" charset="0"/>
              </a:rPr>
              <a:t>is:</a:t>
            </a:r>
          </a:p>
          <a:p>
            <a:endParaRPr lang="en-US" dirty="0">
              <a:latin typeface="Calibri" panose="020F0502020204030204" pitchFamily="34" charset="0"/>
              <a:cs typeface="Calibri" panose="020F0502020204030204" pitchFamily="34" charset="0"/>
            </a:endParaRPr>
          </a:p>
          <a:p>
            <a:endParaRPr lang="en-US" sz="1400"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                    where</a:t>
            </a:r>
            <a:endParaRPr lang="en-US" sz="1000" dirty="0">
              <a:latin typeface="Calibri" panose="020F0502020204030204" pitchFamily="34" charset="0"/>
              <a:cs typeface="Calibri" panose="020F0502020204030204" pitchFamily="34" charset="0"/>
            </a:endParaRPr>
          </a:p>
          <a:p>
            <a:endParaRPr lang="en-US" sz="400"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Gradient vector has 3 dimensions:</a:t>
            </a:r>
          </a:p>
        </p:txBody>
      </p:sp>
      <p:pic>
        <p:nvPicPr>
          <p:cNvPr id="5" name="Picture 4">
            <a:extLst>
              <a:ext uri="{FF2B5EF4-FFF2-40B4-BE49-F238E27FC236}">
                <a16:creationId xmlns:a16="http://schemas.microsoft.com/office/drawing/2014/main" id="{47906AA5-9577-3541-A55E-A6CD3A48AB99}"/>
              </a:ext>
            </a:extLst>
          </p:cNvPr>
          <p:cNvPicPr>
            <a:picLocks noChangeAspect="1"/>
          </p:cNvPicPr>
          <p:nvPr/>
        </p:nvPicPr>
        <p:blipFill>
          <a:blip r:embed="rId2"/>
          <a:stretch>
            <a:fillRect/>
          </a:stretch>
        </p:blipFill>
        <p:spPr>
          <a:xfrm>
            <a:off x="2029621" y="1458701"/>
            <a:ext cx="4259299" cy="488772"/>
          </a:xfrm>
          <a:prstGeom prst="rect">
            <a:avLst/>
          </a:prstGeom>
        </p:spPr>
      </p:pic>
      <p:pic>
        <p:nvPicPr>
          <p:cNvPr id="7" name="Picture 6">
            <a:extLst>
              <a:ext uri="{FF2B5EF4-FFF2-40B4-BE49-F238E27FC236}">
                <a16:creationId xmlns:a16="http://schemas.microsoft.com/office/drawing/2014/main" id="{3CFDB17E-6ADD-EB4E-98AA-B8FB448E450F}"/>
              </a:ext>
            </a:extLst>
          </p:cNvPr>
          <p:cNvPicPr>
            <a:picLocks noChangeAspect="1"/>
          </p:cNvPicPr>
          <p:nvPr/>
        </p:nvPicPr>
        <p:blipFill>
          <a:blip r:embed="rId3"/>
          <a:stretch>
            <a:fillRect/>
          </a:stretch>
        </p:blipFill>
        <p:spPr>
          <a:xfrm>
            <a:off x="347662" y="3543251"/>
            <a:ext cx="8448675" cy="1039837"/>
          </a:xfrm>
          <a:prstGeom prst="rect">
            <a:avLst/>
          </a:prstGeom>
        </p:spPr>
      </p:pic>
      <p:sp>
        <p:nvSpPr>
          <p:cNvPr id="8" name="TextBox 7">
            <a:extLst>
              <a:ext uri="{FF2B5EF4-FFF2-40B4-BE49-F238E27FC236}">
                <a16:creationId xmlns:a16="http://schemas.microsoft.com/office/drawing/2014/main" id="{5B3FD89A-3E09-E64B-B5EB-2CB79C30B1A3}"/>
              </a:ext>
            </a:extLst>
          </p:cNvPr>
          <p:cNvSpPr txBox="1"/>
          <p:nvPr/>
        </p:nvSpPr>
        <p:spPr>
          <a:xfrm>
            <a:off x="6288920" y="514350"/>
            <a:ext cx="2968761" cy="1138773"/>
          </a:xfrm>
          <a:prstGeom prst="rect">
            <a:avLst/>
          </a:prstGeom>
          <a:noFill/>
        </p:spPr>
        <p:txBody>
          <a:bodyPr wrap="none" rtlCol="0">
            <a:spAutoFit/>
          </a:bodyPr>
          <a:lstStyle/>
          <a:p>
            <a:pPr marL="742950" lvl="4" indent="-49213">
              <a:buNone/>
            </a:pPr>
            <a:r>
              <a:rPr lang="en-US" sz="2200" i="1" dirty="0">
                <a:latin typeface="Calibri" panose="020F0502020204030204" pitchFamily="34" charset="0"/>
                <a:cs typeface="Calibri" panose="020F0502020204030204" pitchFamily="34" charset="0"/>
              </a:rPr>
              <a:t>w</a:t>
            </a:r>
            <a:r>
              <a:rPr lang="en-US" sz="2200" i="1" baseline="-25000" dirty="0">
                <a:latin typeface="Calibri" panose="020F0502020204030204" pitchFamily="34" charset="0"/>
                <a:cs typeface="Calibri" panose="020F0502020204030204" pitchFamily="34" charset="0"/>
              </a:rPr>
              <a:t>1</a:t>
            </a:r>
            <a:r>
              <a:rPr lang="en-US" sz="2200" dirty="0">
                <a:latin typeface="Calibri" panose="020F0502020204030204" pitchFamily="34" charset="0"/>
                <a:cs typeface="Calibri" panose="020F0502020204030204" pitchFamily="34" charset="0"/>
              </a:rPr>
              <a:t> = </a:t>
            </a:r>
            <a:r>
              <a:rPr lang="en-US" sz="2200" i="1" dirty="0">
                <a:latin typeface="Calibri" panose="020F0502020204030204" pitchFamily="34" charset="0"/>
                <a:cs typeface="Calibri" panose="020F0502020204030204" pitchFamily="34" charset="0"/>
              </a:rPr>
              <a:t>w</a:t>
            </a:r>
            <a:r>
              <a:rPr lang="en-US" sz="2200" baseline="-25000" dirty="0">
                <a:latin typeface="Calibri" panose="020F0502020204030204" pitchFamily="34" charset="0"/>
                <a:cs typeface="Calibri" panose="020F0502020204030204" pitchFamily="34" charset="0"/>
              </a:rPr>
              <a:t>2</a:t>
            </a:r>
            <a:r>
              <a:rPr lang="en-US" sz="2200" dirty="0">
                <a:latin typeface="Calibri" panose="020F0502020204030204" pitchFamily="34" charset="0"/>
                <a:cs typeface="Calibri" panose="020F0502020204030204" pitchFamily="34" charset="0"/>
              </a:rPr>
              <a:t> = </a:t>
            </a:r>
            <a:r>
              <a:rPr lang="en-US" sz="2200" i="1" dirty="0">
                <a:latin typeface="Calibri" panose="020F0502020204030204" pitchFamily="34" charset="0"/>
                <a:cs typeface="Calibri" panose="020F0502020204030204" pitchFamily="34" charset="0"/>
              </a:rPr>
              <a:t>b  </a:t>
            </a:r>
            <a:r>
              <a:rPr lang="en-US" sz="2200" dirty="0">
                <a:latin typeface="Calibri" panose="020F0502020204030204" pitchFamily="34" charset="0"/>
                <a:cs typeface="Calibri" panose="020F0502020204030204" pitchFamily="34" charset="0"/>
              </a:rPr>
              <a:t>= 0;    </a:t>
            </a:r>
          </a:p>
          <a:p>
            <a:pPr marL="742950" lvl="4" indent="-49213">
              <a:buNone/>
            </a:pPr>
            <a:r>
              <a:rPr lang="en-US" sz="2200" i="1" dirty="0">
                <a:latin typeface="Calibri" panose="020F0502020204030204" pitchFamily="34" charset="0"/>
                <a:cs typeface="Calibri" panose="020F0502020204030204" pitchFamily="34" charset="0"/>
              </a:rPr>
              <a:t>x</a:t>
            </a:r>
            <a:r>
              <a:rPr lang="en-US" sz="2200" baseline="-25000" dirty="0">
                <a:latin typeface="Calibri" panose="020F0502020204030204" pitchFamily="34" charset="0"/>
                <a:cs typeface="Calibri" panose="020F0502020204030204" pitchFamily="34" charset="0"/>
              </a:rPr>
              <a:t>1</a:t>
            </a:r>
            <a:r>
              <a:rPr lang="en-US" sz="2200" dirty="0">
                <a:latin typeface="Calibri" panose="020F0502020204030204" pitchFamily="34" charset="0"/>
                <a:cs typeface="Calibri" panose="020F0502020204030204" pitchFamily="34" charset="0"/>
              </a:rPr>
              <a:t>  = 3;   </a:t>
            </a:r>
            <a:r>
              <a:rPr lang="en-US" sz="2200" i="1" dirty="0">
                <a:latin typeface="Calibri" panose="020F0502020204030204" pitchFamily="34" charset="0"/>
                <a:cs typeface="Calibri" panose="020F0502020204030204" pitchFamily="34" charset="0"/>
              </a:rPr>
              <a:t>x</a:t>
            </a:r>
            <a:r>
              <a:rPr lang="en-US" sz="2200" baseline="-25000" dirty="0">
                <a:latin typeface="Calibri" panose="020F0502020204030204" pitchFamily="34" charset="0"/>
                <a:cs typeface="Calibri" panose="020F0502020204030204" pitchFamily="34" charset="0"/>
              </a:rPr>
              <a:t>2</a:t>
            </a:r>
            <a:r>
              <a:rPr lang="en-US" sz="2200" dirty="0">
                <a:latin typeface="Calibri" panose="020F0502020204030204" pitchFamily="34" charset="0"/>
                <a:cs typeface="Calibri" panose="020F0502020204030204" pitchFamily="34" charset="0"/>
              </a:rPr>
              <a:t>  = 2   </a:t>
            </a:r>
            <a:r>
              <a:rPr lang="el-GR" sz="2200" dirty="0">
                <a:latin typeface="Calibri" panose="020F0502020204030204" pitchFamily="34" charset="0"/>
                <a:cs typeface="Calibri" panose="020F0502020204030204" pitchFamily="34" charset="0"/>
              </a:rPr>
              <a:t> </a:t>
            </a:r>
          </a:p>
          <a:p>
            <a:endParaRPr lang="en-US" dirty="0"/>
          </a:p>
        </p:txBody>
      </p:sp>
      <p:pic>
        <p:nvPicPr>
          <p:cNvPr id="9" name="Picture 8">
            <a:extLst>
              <a:ext uri="{FF2B5EF4-FFF2-40B4-BE49-F238E27FC236}">
                <a16:creationId xmlns:a16="http://schemas.microsoft.com/office/drawing/2014/main" id="{A8323F93-4A96-254E-94F9-D549FD4FBC02}"/>
              </a:ext>
            </a:extLst>
          </p:cNvPr>
          <p:cNvPicPr>
            <a:picLocks noChangeAspect="1"/>
          </p:cNvPicPr>
          <p:nvPr/>
        </p:nvPicPr>
        <p:blipFill>
          <a:blip r:embed="rId4"/>
          <a:stretch>
            <a:fillRect/>
          </a:stretch>
        </p:blipFill>
        <p:spPr>
          <a:xfrm>
            <a:off x="4056265" y="2144501"/>
            <a:ext cx="3564749" cy="712950"/>
          </a:xfrm>
          <a:prstGeom prst="rect">
            <a:avLst/>
          </a:prstGeom>
        </p:spPr>
      </p:pic>
      <p:sp>
        <p:nvSpPr>
          <p:cNvPr id="10" name="Rectangle 9">
            <a:extLst>
              <a:ext uri="{FF2B5EF4-FFF2-40B4-BE49-F238E27FC236}">
                <a16:creationId xmlns:a16="http://schemas.microsoft.com/office/drawing/2014/main" id="{52F6F2D7-2C04-B547-B7C9-79BD65A9EC7C}"/>
              </a:ext>
            </a:extLst>
          </p:cNvPr>
          <p:cNvSpPr/>
          <p:nvPr/>
        </p:nvSpPr>
        <p:spPr>
          <a:xfrm>
            <a:off x="6476999" y="3543251"/>
            <a:ext cx="2319335" cy="11387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11177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822960" y="214953"/>
            <a:ext cx="7543800" cy="680397"/>
          </a:xfrm>
        </p:spPr>
        <p:txBody>
          <a:bodyPr/>
          <a:lstStyle/>
          <a:p>
            <a:r>
              <a:rPr lang="en-US" dirty="0"/>
              <a:t>Generative and Discriminative Classifiers</a:t>
            </a:r>
          </a:p>
        </p:txBody>
      </p:sp>
      <p:pic>
        <p:nvPicPr>
          <p:cNvPr id="3" name="Content Placeholder 2">
            <a:extLst>
              <a:ext uri="{FF2B5EF4-FFF2-40B4-BE49-F238E27FC236}">
                <a16:creationId xmlns:a16="http://schemas.microsoft.com/office/drawing/2014/main" id="{5CBE54EF-092E-D64C-92E6-29F6C45C61E6}"/>
              </a:ext>
            </a:extLst>
          </p:cNvPr>
          <p:cNvPicPr>
            <a:picLocks noGrp="1" noChangeAspect="1"/>
          </p:cNvPicPr>
          <p:nvPr>
            <p:ph idx="1"/>
          </p:nvPr>
        </p:nvPicPr>
        <p:blipFill>
          <a:blip r:embed="rId2"/>
          <a:stretch>
            <a:fillRect/>
          </a:stretch>
        </p:blipFill>
        <p:spPr>
          <a:xfrm>
            <a:off x="609600" y="1910520"/>
            <a:ext cx="4078941" cy="2773680"/>
          </a:xfrm>
        </p:spPr>
      </p:pic>
      <p:pic>
        <p:nvPicPr>
          <p:cNvPr id="5" name="Picture 4">
            <a:extLst>
              <a:ext uri="{FF2B5EF4-FFF2-40B4-BE49-F238E27FC236}">
                <a16:creationId xmlns:a16="http://schemas.microsoft.com/office/drawing/2014/main" id="{F71D5CEF-B70A-CE4D-BF66-B534369F5D9C}"/>
              </a:ext>
            </a:extLst>
          </p:cNvPr>
          <p:cNvPicPr>
            <a:picLocks noChangeAspect="1"/>
          </p:cNvPicPr>
          <p:nvPr/>
        </p:nvPicPr>
        <p:blipFill>
          <a:blip r:embed="rId3"/>
          <a:stretch>
            <a:fillRect/>
          </a:stretch>
        </p:blipFill>
        <p:spPr>
          <a:xfrm>
            <a:off x="5257800" y="1910520"/>
            <a:ext cx="3250406" cy="2773680"/>
          </a:xfrm>
          <a:prstGeom prst="rect">
            <a:avLst/>
          </a:prstGeom>
        </p:spPr>
      </p:pic>
      <p:sp>
        <p:nvSpPr>
          <p:cNvPr id="6" name="TextBox 5">
            <a:extLst>
              <a:ext uri="{FF2B5EF4-FFF2-40B4-BE49-F238E27FC236}">
                <a16:creationId xmlns:a16="http://schemas.microsoft.com/office/drawing/2014/main" id="{4A3A9056-E1B6-E445-A241-4B0C5FADF015}"/>
              </a:ext>
            </a:extLst>
          </p:cNvPr>
          <p:cNvSpPr txBox="1"/>
          <p:nvPr/>
        </p:nvSpPr>
        <p:spPr>
          <a:xfrm>
            <a:off x="533400" y="1157584"/>
            <a:ext cx="7444987" cy="523220"/>
          </a:xfrm>
          <a:prstGeom prst="rect">
            <a:avLst/>
          </a:prstGeom>
          <a:noFill/>
        </p:spPr>
        <p:txBody>
          <a:bodyPr wrap="none" rtlCol="0">
            <a:spAutoFit/>
          </a:bodyPr>
          <a:lstStyle/>
          <a:p>
            <a:r>
              <a:rPr lang="en-US" sz="2800" dirty="0">
                <a:latin typeface="Calibri" panose="020F0502020204030204" pitchFamily="34" charset="0"/>
                <a:cs typeface="Calibri" panose="020F0502020204030204" pitchFamily="34" charset="0"/>
              </a:rPr>
              <a:t>Suppose we're distinguishing cat from dog images</a:t>
            </a:r>
          </a:p>
        </p:txBody>
      </p:sp>
      <p:sp>
        <p:nvSpPr>
          <p:cNvPr id="2" name="TextBox 1">
            <a:extLst>
              <a:ext uri="{FF2B5EF4-FFF2-40B4-BE49-F238E27FC236}">
                <a16:creationId xmlns:a16="http://schemas.microsoft.com/office/drawing/2014/main" id="{6724A0CB-03F3-E14A-BFE4-55387E1E83E3}"/>
              </a:ext>
            </a:extLst>
          </p:cNvPr>
          <p:cNvSpPr txBox="1"/>
          <p:nvPr/>
        </p:nvSpPr>
        <p:spPr>
          <a:xfrm>
            <a:off x="1576137" y="4764505"/>
            <a:ext cx="878767" cy="276999"/>
          </a:xfrm>
          <a:prstGeom prst="rect">
            <a:avLst/>
          </a:prstGeom>
          <a:noFill/>
        </p:spPr>
        <p:txBody>
          <a:bodyPr wrap="none" rtlCol="0">
            <a:spAutoFit/>
          </a:bodyPr>
          <a:lstStyle/>
          <a:p>
            <a:r>
              <a:rPr lang="en-US" sz="1200" dirty="0" err="1"/>
              <a:t>imagenet</a:t>
            </a:r>
            <a:endParaRPr lang="en-US" sz="1200" dirty="0"/>
          </a:p>
        </p:txBody>
      </p:sp>
      <p:sp>
        <p:nvSpPr>
          <p:cNvPr id="7" name="TextBox 6">
            <a:extLst>
              <a:ext uri="{FF2B5EF4-FFF2-40B4-BE49-F238E27FC236}">
                <a16:creationId xmlns:a16="http://schemas.microsoft.com/office/drawing/2014/main" id="{BDE219D6-7D1D-7B4D-8610-0A4339789899}"/>
              </a:ext>
            </a:extLst>
          </p:cNvPr>
          <p:cNvSpPr txBox="1"/>
          <p:nvPr/>
        </p:nvSpPr>
        <p:spPr>
          <a:xfrm>
            <a:off x="5562600" y="4764504"/>
            <a:ext cx="878767" cy="276999"/>
          </a:xfrm>
          <a:prstGeom prst="rect">
            <a:avLst/>
          </a:prstGeom>
          <a:noFill/>
        </p:spPr>
        <p:txBody>
          <a:bodyPr wrap="none" rtlCol="0">
            <a:spAutoFit/>
          </a:bodyPr>
          <a:lstStyle/>
          <a:p>
            <a:r>
              <a:rPr lang="en-US" sz="1200" dirty="0" err="1"/>
              <a:t>imagenet</a:t>
            </a:r>
            <a:endParaRPr lang="en-US" sz="1200" dirty="0"/>
          </a:p>
        </p:txBody>
      </p:sp>
    </p:spTree>
    <p:extLst>
      <p:ext uri="{BB962C8B-B14F-4D97-AF65-F5344CB8AC3E}">
        <p14:creationId xmlns:p14="http://schemas.microsoft.com/office/powerpoint/2010/main" val="399384944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E269A-A8CB-AA47-A631-A23CDA939464}"/>
              </a:ext>
            </a:extLst>
          </p:cNvPr>
          <p:cNvSpPr>
            <a:spLocks noGrp="1"/>
          </p:cNvSpPr>
          <p:nvPr>
            <p:ph type="title"/>
          </p:nvPr>
        </p:nvSpPr>
        <p:spPr/>
        <p:txBody>
          <a:bodyPr/>
          <a:lstStyle/>
          <a:p>
            <a:r>
              <a:rPr lang="en-US" dirty="0"/>
              <a:t>Example of gradient descent</a:t>
            </a:r>
          </a:p>
        </p:txBody>
      </p:sp>
      <p:sp>
        <p:nvSpPr>
          <p:cNvPr id="3" name="Content Placeholder 2">
            <a:extLst>
              <a:ext uri="{FF2B5EF4-FFF2-40B4-BE49-F238E27FC236}">
                <a16:creationId xmlns:a16="http://schemas.microsoft.com/office/drawing/2014/main" id="{0DCBFD42-F94D-4E47-AABB-54BBCFA4634F}"/>
              </a:ext>
            </a:extLst>
          </p:cNvPr>
          <p:cNvSpPr>
            <a:spLocks noGrp="1"/>
          </p:cNvSpPr>
          <p:nvPr>
            <p:ph idx="1"/>
          </p:nvPr>
        </p:nvSpPr>
        <p:spPr>
          <a:xfrm>
            <a:off x="800098" y="857250"/>
            <a:ext cx="7543801" cy="3429000"/>
          </a:xfrm>
        </p:spPr>
        <p:txBody>
          <a:bodyPr/>
          <a:lstStyle/>
          <a:p>
            <a:r>
              <a:rPr lang="en-US" dirty="0">
                <a:latin typeface="Calibri" panose="020F0502020204030204" pitchFamily="34" charset="0"/>
                <a:cs typeface="Calibri" panose="020F0502020204030204" pitchFamily="34" charset="0"/>
              </a:rPr>
              <a:t>Update step for update </a:t>
            </a:r>
            <a:r>
              <a:rPr lang="el-GR" dirty="0">
                <a:latin typeface="Calibri" panose="020F0502020204030204" pitchFamily="34" charset="0"/>
                <a:cs typeface="Calibri" panose="020F0502020204030204" pitchFamily="34" charset="0"/>
              </a:rPr>
              <a:t>θ </a:t>
            </a:r>
            <a:r>
              <a:rPr lang="en-US" dirty="0">
                <a:latin typeface="Calibri" panose="020F0502020204030204" pitchFamily="34" charset="0"/>
                <a:cs typeface="Calibri" panose="020F0502020204030204" pitchFamily="34" charset="0"/>
              </a:rPr>
              <a:t>is:</a:t>
            </a:r>
          </a:p>
          <a:p>
            <a:endParaRPr lang="en-US" dirty="0">
              <a:latin typeface="Calibri" panose="020F0502020204030204" pitchFamily="34" charset="0"/>
              <a:cs typeface="Calibri" panose="020F0502020204030204" pitchFamily="34" charset="0"/>
            </a:endParaRPr>
          </a:p>
          <a:p>
            <a:endParaRPr lang="en-US" sz="1400"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                    where</a:t>
            </a:r>
            <a:endParaRPr lang="en-US" sz="1000" dirty="0">
              <a:latin typeface="Calibri" panose="020F0502020204030204" pitchFamily="34" charset="0"/>
              <a:cs typeface="Calibri" panose="020F0502020204030204" pitchFamily="34" charset="0"/>
            </a:endParaRPr>
          </a:p>
          <a:p>
            <a:endParaRPr lang="en-US" sz="400"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Gradient vector has 3 dimensions:</a:t>
            </a:r>
          </a:p>
        </p:txBody>
      </p:sp>
      <p:pic>
        <p:nvPicPr>
          <p:cNvPr id="5" name="Picture 4">
            <a:extLst>
              <a:ext uri="{FF2B5EF4-FFF2-40B4-BE49-F238E27FC236}">
                <a16:creationId xmlns:a16="http://schemas.microsoft.com/office/drawing/2014/main" id="{47906AA5-9577-3541-A55E-A6CD3A48AB99}"/>
              </a:ext>
            </a:extLst>
          </p:cNvPr>
          <p:cNvPicPr>
            <a:picLocks noChangeAspect="1"/>
          </p:cNvPicPr>
          <p:nvPr/>
        </p:nvPicPr>
        <p:blipFill>
          <a:blip r:embed="rId3"/>
          <a:stretch>
            <a:fillRect/>
          </a:stretch>
        </p:blipFill>
        <p:spPr>
          <a:xfrm>
            <a:off x="2029621" y="1458701"/>
            <a:ext cx="4259299" cy="488772"/>
          </a:xfrm>
          <a:prstGeom prst="rect">
            <a:avLst/>
          </a:prstGeom>
        </p:spPr>
      </p:pic>
      <p:pic>
        <p:nvPicPr>
          <p:cNvPr id="7" name="Picture 6">
            <a:extLst>
              <a:ext uri="{FF2B5EF4-FFF2-40B4-BE49-F238E27FC236}">
                <a16:creationId xmlns:a16="http://schemas.microsoft.com/office/drawing/2014/main" id="{3CFDB17E-6ADD-EB4E-98AA-B8FB448E450F}"/>
              </a:ext>
            </a:extLst>
          </p:cNvPr>
          <p:cNvPicPr>
            <a:picLocks noChangeAspect="1"/>
          </p:cNvPicPr>
          <p:nvPr/>
        </p:nvPicPr>
        <p:blipFill>
          <a:blip r:embed="rId4"/>
          <a:stretch>
            <a:fillRect/>
          </a:stretch>
        </p:blipFill>
        <p:spPr>
          <a:xfrm>
            <a:off x="347662" y="3543251"/>
            <a:ext cx="8448675" cy="1039837"/>
          </a:xfrm>
          <a:prstGeom prst="rect">
            <a:avLst/>
          </a:prstGeom>
        </p:spPr>
      </p:pic>
      <p:sp>
        <p:nvSpPr>
          <p:cNvPr id="8" name="TextBox 7">
            <a:extLst>
              <a:ext uri="{FF2B5EF4-FFF2-40B4-BE49-F238E27FC236}">
                <a16:creationId xmlns:a16="http://schemas.microsoft.com/office/drawing/2014/main" id="{5B3FD89A-3E09-E64B-B5EB-2CB79C30B1A3}"/>
              </a:ext>
            </a:extLst>
          </p:cNvPr>
          <p:cNvSpPr txBox="1"/>
          <p:nvPr/>
        </p:nvSpPr>
        <p:spPr>
          <a:xfrm>
            <a:off x="6288920" y="514350"/>
            <a:ext cx="2968761" cy="1138773"/>
          </a:xfrm>
          <a:prstGeom prst="rect">
            <a:avLst/>
          </a:prstGeom>
          <a:noFill/>
        </p:spPr>
        <p:txBody>
          <a:bodyPr wrap="none" rtlCol="0">
            <a:spAutoFit/>
          </a:bodyPr>
          <a:lstStyle/>
          <a:p>
            <a:pPr marL="742950" lvl="4" indent="-49213">
              <a:buNone/>
            </a:pPr>
            <a:r>
              <a:rPr lang="en-US" sz="2200" i="1" dirty="0">
                <a:latin typeface="Calibri" panose="020F0502020204030204" pitchFamily="34" charset="0"/>
                <a:cs typeface="Calibri" panose="020F0502020204030204" pitchFamily="34" charset="0"/>
              </a:rPr>
              <a:t>w</a:t>
            </a:r>
            <a:r>
              <a:rPr lang="en-US" sz="2200" i="1" baseline="-25000" dirty="0">
                <a:latin typeface="Calibri" panose="020F0502020204030204" pitchFamily="34" charset="0"/>
                <a:cs typeface="Calibri" panose="020F0502020204030204" pitchFamily="34" charset="0"/>
              </a:rPr>
              <a:t>1</a:t>
            </a:r>
            <a:r>
              <a:rPr lang="en-US" sz="2200" dirty="0">
                <a:latin typeface="Calibri" panose="020F0502020204030204" pitchFamily="34" charset="0"/>
                <a:cs typeface="Calibri" panose="020F0502020204030204" pitchFamily="34" charset="0"/>
              </a:rPr>
              <a:t> = </a:t>
            </a:r>
            <a:r>
              <a:rPr lang="en-US" sz="2200" i="1" dirty="0">
                <a:latin typeface="Calibri" panose="020F0502020204030204" pitchFamily="34" charset="0"/>
                <a:cs typeface="Calibri" panose="020F0502020204030204" pitchFamily="34" charset="0"/>
              </a:rPr>
              <a:t>w</a:t>
            </a:r>
            <a:r>
              <a:rPr lang="en-US" sz="2200" baseline="-25000" dirty="0">
                <a:latin typeface="Calibri" panose="020F0502020204030204" pitchFamily="34" charset="0"/>
                <a:cs typeface="Calibri" panose="020F0502020204030204" pitchFamily="34" charset="0"/>
              </a:rPr>
              <a:t>2</a:t>
            </a:r>
            <a:r>
              <a:rPr lang="en-US" sz="2200" dirty="0">
                <a:latin typeface="Calibri" panose="020F0502020204030204" pitchFamily="34" charset="0"/>
                <a:cs typeface="Calibri" panose="020F0502020204030204" pitchFamily="34" charset="0"/>
              </a:rPr>
              <a:t> = </a:t>
            </a:r>
            <a:r>
              <a:rPr lang="en-US" sz="2200" i="1" dirty="0">
                <a:latin typeface="Calibri" panose="020F0502020204030204" pitchFamily="34" charset="0"/>
                <a:cs typeface="Calibri" panose="020F0502020204030204" pitchFamily="34" charset="0"/>
              </a:rPr>
              <a:t>b  </a:t>
            </a:r>
            <a:r>
              <a:rPr lang="en-US" sz="2200" dirty="0">
                <a:latin typeface="Calibri" panose="020F0502020204030204" pitchFamily="34" charset="0"/>
                <a:cs typeface="Calibri" panose="020F0502020204030204" pitchFamily="34" charset="0"/>
              </a:rPr>
              <a:t>= 0;    </a:t>
            </a:r>
          </a:p>
          <a:p>
            <a:pPr marL="742950" lvl="4" indent="-49213">
              <a:buNone/>
            </a:pPr>
            <a:r>
              <a:rPr lang="en-US" sz="2200" i="1" dirty="0">
                <a:latin typeface="Calibri" panose="020F0502020204030204" pitchFamily="34" charset="0"/>
                <a:cs typeface="Calibri" panose="020F0502020204030204" pitchFamily="34" charset="0"/>
              </a:rPr>
              <a:t>x</a:t>
            </a:r>
            <a:r>
              <a:rPr lang="en-US" sz="2200" baseline="-25000" dirty="0">
                <a:latin typeface="Calibri" panose="020F0502020204030204" pitchFamily="34" charset="0"/>
                <a:cs typeface="Calibri" panose="020F0502020204030204" pitchFamily="34" charset="0"/>
              </a:rPr>
              <a:t>1</a:t>
            </a:r>
            <a:r>
              <a:rPr lang="en-US" sz="2200" dirty="0">
                <a:latin typeface="Calibri" panose="020F0502020204030204" pitchFamily="34" charset="0"/>
                <a:cs typeface="Calibri" panose="020F0502020204030204" pitchFamily="34" charset="0"/>
              </a:rPr>
              <a:t>  = 3;   </a:t>
            </a:r>
            <a:r>
              <a:rPr lang="en-US" sz="2200" i="1" dirty="0">
                <a:latin typeface="Calibri" panose="020F0502020204030204" pitchFamily="34" charset="0"/>
                <a:cs typeface="Calibri" panose="020F0502020204030204" pitchFamily="34" charset="0"/>
              </a:rPr>
              <a:t>x</a:t>
            </a:r>
            <a:r>
              <a:rPr lang="en-US" sz="2200" baseline="-25000" dirty="0">
                <a:latin typeface="Calibri" panose="020F0502020204030204" pitchFamily="34" charset="0"/>
                <a:cs typeface="Calibri" panose="020F0502020204030204" pitchFamily="34" charset="0"/>
              </a:rPr>
              <a:t>2</a:t>
            </a:r>
            <a:r>
              <a:rPr lang="en-US" sz="2200" dirty="0">
                <a:latin typeface="Calibri" panose="020F0502020204030204" pitchFamily="34" charset="0"/>
                <a:cs typeface="Calibri" panose="020F0502020204030204" pitchFamily="34" charset="0"/>
              </a:rPr>
              <a:t>  = 2   </a:t>
            </a:r>
            <a:r>
              <a:rPr lang="el-GR" sz="2200" dirty="0">
                <a:latin typeface="Calibri" panose="020F0502020204030204" pitchFamily="34" charset="0"/>
                <a:cs typeface="Calibri" panose="020F0502020204030204" pitchFamily="34" charset="0"/>
              </a:rPr>
              <a:t> </a:t>
            </a:r>
          </a:p>
          <a:p>
            <a:endParaRPr lang="en-US" dirty="0"/>
          </a:p>
        </p:txBody>
      </p:sp>
      <p:pic>
        <p:nvPicPr>
          <p:cNvPr id="9" name="Picture 8">
            <a:extLst>
              <a:ext uri="{FF2B5EF4-FFF2-40B4-BE49-F238E27FC236}">
                <a16:creationId xmlns:a16="http://schemas.microsoft.com/office/drawing/2014/main" id="{A8323F93-4A96-254E-94F9-D549FD4FBC02}"/>
              </a:ext>
            </a:extLst>
          </p:cNvPr>
          <p:cNvPicPr>
            <a:picLocks noChangeAspect="1"/>
          </p:cNvPicPr>
          <p:nvPr/>
        </p:nvPicPr>
        <p:blipFill>
          <a:blip r:embed="rId5"/>
          <a:stretch>
            <a:fillRect/>
          </a:stretch>
        </p:blipFill>
        <p:spPr>
          <a:xfrm>
            <a:off x="4056265" y="2144501"/>
            <a:ext cx="3564749" cy="712950"/>
          </a:xfrm>
          <a:prstGeom prst="rect">
            <a:avLst/>
          </a:prstGeom>
        </p:spPr>
      </p:pic>
    </p:spTree>
    <p:extLst>
      <p:ext uri="{BB962C8B-B14F-4D97-AF65-F5344CB8AC3E}">
        <p14:creationId xmlns:p14="http://schemas.microsoft.com/office/powerpoint/2010/main" val="36006497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E269A-A8CB-AA47-A631-A23CDA939464}"/>
              </a:ext>
            </a:extLst>
          </p:cNvPr>
          <p:cNvSpPr>
            <a:spLocks noGrp="1"/>
          </p:cNvSpPr>
          <p:nvPr>
            <p:ph type="title"/>
          </p:nvPr>
        </p:nvSpPr>
        <p:spPr>
          <a:xfrm>
            <a:off x="822959" y="72855"/>
            <a:ext cx="7543800" cy="680397"/>
          </a:xfrm>
        </p:spPr>
        <p:txBody>
          <a:bodyPr/>
          <a:lstStyle/>
          <a:p>
            <a:r>
              <a:rPr lang="en-US" dirty="0"/>
              <a:t>Example of gradient descent</a:t>
            </a:r>
          </a:p>
        </p:txBody>
      </p:sp>
      <p:pic>
        <p:nvPicPr>
          <p:cNvPr id="5" name="Picture 4">
            <a:extLst>
              <a:ext uri="{FF2B5EF4-FFF2-40B4-BE49-F238E27FC236}">
                <a16:creationId xmlns:a16="http://schemas.microsoft.com/office/drawing/2014/main" id="{47906AA5-9577-3541-A55E-A6CD3A48AB99}"/>
              </a:ext>
            </a:extLst>
          </p:cNvPr>
          <p:cNvPicPr>
            <a:picLocks noChangeAspect="1"/>
          </p:cNvPicPr>
          <p:nvPr/>
        </p:nvPicPr>
        <p:blipFill>
          <a:blip r:embed="rId2"/>
          <a:stretch>
            <a:fillRect/>
          </a:stretch>
        </p:blipFill>
        <p:spPr>
          <a:xfrm>
            <a:off x="809708" y="2901845"/>
            <a:ext cx="4259299" cy="488772"/>
          </a:xfrm>
          <a:prstGeom prst="rect">
            <a:avLst/>
          </a:prstGeom>
        </p:spPr>
      </p:pic>
      <p:pic>
        <p:nvPicPr>
          <p:cNvPr id="7" name="Picture 6">
            <a:extLst>
              <a:ext uri="{FF2B5EF4-FFF2-40B4-BE49-F238E27FC236}">
                <a16:creationId xmlns:a16="http://schemas.microsoft.com/office/drawing/2014/main" id="{3CFDB17E-6ADD-EB4E-98AA-B8FB448E450F}"/>
              </a:ext>
            </a:extLst>
          </p:cNvPr>
          <p:cNvPicPr>
            <a:picLocks noChangeAspect="1"/>
          </p:cNvPicPr>
          <p:nvPr/>
        </p:nvPicPr>
        <p:blipFill>
          <a:blip r:embed="rId3"/>
          <a:stretch>
            <a:fillRect/>
          </a:stretch>
        </p:blipFill>
        <p:spPr>
          <a:xfrm>
            <a:off x="457200" y="753252"/>
            <a:ext cx="8448675" cy="1039837"/>
          </a:xfrm>
          <a:prstGeom prst="rect">
            <a:avLst/>
          </a:prstGeom>
        </p:spPr>
      </p:pic>
      <p:sp>
        <p:nvSpPr>
          <p:cNvPr id="8" name="TextBox 7">
            <a:extLst>
              <a:ext uri="{FF2B5EF4-FFF2-40B4-BE49-F238E27FC236}">
                <a16:creationId xmlns:a16="http://schemas.microsoft.com/office/drawing/2014/main" id="{5B3FD89A-3E09-E64B-B5EB-2CB79C30B1A3}"/>
              </a:ext>
            </a:extLst>
          </p:cNvPr>
          <p:cNvSpPr txBox="1"/>
          <p:nvPr/>
        </p:nvSpPr>
        <p:spPr>
          <a:xfrm>
            <a:off x="5410200" y="2861613"/>
            <a:ext cx="1801775" cy="430887"/>
          </a:xfrm>
          <a:prstGeom prst="rect">
            <a:avLst/>
          </a:prstGeom>
          <a:noFill/>
        </p:spPr>
        <p:txBody>
          <a:bodyPr wrap="none" rtlCol="0">
            <a:spAutoFit/>
          </a:bodyPr>
          <a:lstStyle/>
          <a:p>
            <a:pPr marL="742950" lvl="4" indent="-49213">
              <a:buNone/>
            </a:pPr>
            <a:r>
              <a:rPr lang="el-GR" sz="2200" dirty="0">
                <a:latin typeface="Calibri" panose="020F0502020204030204" pitchFamily="34" charset="0"/>
                <a:cs typeface="Calibri" panose="020F0502020204030204" pitchFamily="34" charset="0"/>
              </a:rPr>
              <a:t>η = 0.1</a:t>
            </a:r>
            <a:r>
              <a:rPr lang="en-US" sz="2200" dirty="0">
                <a:latin typeface="Calibri" panose="020F0502020204030204" pitchFamily="34" charset="0"/>
                <a:cs typeface="Calibri" panose="020F0502020204030204" pitchFamily="34" charset="0"/>
              </a:rPr>
              <a:t>; </a:t>
            </a:r>
          </a:p>
        </p:txBody>
      </p:sp>
      <p:pic>
        <p:nvPicPr>
          <p:cNvPr id="11" name="Picture 10">
            <a:extLst>
              <a:ext uri="{FF2B5EF4-FFF2-40B4-BE49-F238E27FC236}">
                <a16:creationId xmlns:a16="http://schemas.microsoft.com/office/drawing/2014/main" id="{DAA6CA4E-FF8B-1B4C-BCCE-4A13749B6022}"/>
              </a:ext>
            </a:extLst>
          </p:cNvPr>
          <p:cNvPicPr>
            <a:picLocks noChangeAspect="1"/>
          </p:cNvPicPr>
          <p:nvPr/>
        </p:nvPicPr>
        <p:blipFill>
          <a:blip r:embed="rId4"/>
          <a:stretch>
            <a:fillRect/>
          </a:stretch>
        </p:blipFill>
        <p:spPr>
          <a:xfrm>
            <a:off x="1600200" y="3510883"/>
            <a:ext cx="4375641" cy="1218533"/>
          </a:xfrm>
          <a:prstGeom prst="rect">
            <a:avLst/>
          </a:prstGeom>
        </p:spPr>
      </p:pic>
      <p:sp>
        <p:nvSpPr>
          <p:cNvPr id="12" name="TextBox 11">
            <a:extLst>
              <a:ext uri="{FF2B5EF4-FFF2-40B4-BE49-F238E27FC236}">
                <a16:creationId xmlns:a16="http://schemas.microsoft.com/office/drawing/2014/main" id="{850334C7-F8FF-004C-9AE9-09774F80AF72}"/>
              </a:ext>
            </a:extLst>
          </p:cNvPr>
          <p:cNvSpPr txBox="1"/>
          <p:nvPr/>
        </p:nvSpPr>
        <p:spPr>
          <a:xfrm>
            <a:off x="201922" y="1882664"/>
            <a:ext cx="8785875" cy="830997"/>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Now that we have a gradient, we compute the new parameter vector </a:t>
            </a:r>
            <a:r>
              <a:rPr lang="el-GR" dirty="0">
                <a:latin typeface="Calibri" panose="020F0502020204030204" pitchFamily="34" charset="0"/>
                <a:cs typeface="Calibri" panose="020F0502020204030204" pitchFamily="34" charset="0"/>
              </a:rPr>
              <a:t>θ</a:t>
            </a:r>
            <a:r>
              <a:rPr lang="el-GR" baseline="30000" dirty="0">
                <a:latin typeface="Calibri" panose="020F0502020204030204" pitchFamily="34" charset="0"/>
                <a:cs typeface="Calibri" panose="020F0502020204030204" pitchFamily="34" charset="0"/>
              </a:rPr>
              <a:t>1</a:t>
            </a:r>
            <a:r>
              <a:rPr lang="el-GR"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by moving </a:t>
            </a:r>
            <a:r>
              <a:rPr lang="el-GR" dirty="0">
                <a:latin typeface="Calibri" panose="020F0502020204030204" pitchFamily="34" charset="0"/>
                <a:cs typeface="Calibri" panose="020F0502020204030204" pitchFamily="34" charset="0"/>
              </a:rPr>
              <a:t>θ</a:t>
            </a:r>
            <a:r>
              <a:rPr lang="el-GR" baseline="30000" dirty="0">
                <a:latin typeface="Calibri" panose="020F0502020204030204" pitchFamily="34" charset="0"/>
                <a:cs typeface="Calibri" panose="020F0502020204030204" pitchFamily="34" charset="0"/>
              </a:rPr>
              <a:t>0</a:t>
            </a:r>
            <a:r>
              <a:rPr lang="el-GR"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in the opposite direction from the gradient: </a:t>
            </a:r>
          </a:p>
        </p:txBody>
      </p:sp>
      <p:sp>
        <p:nvSpPr>
          <p:cNvPr id="9" name="Rectangle 8">
            <a:extLst>
              <a:ext uri="{FF2B5EF4-FFF2-40B4-BE49-F238E27FC236}">
                <a16:creationId xmlns:a16="http://schemas.microsoft.com/office/drawing/2014/main" id="{04C3E89D-F6BE-7745-8C21-C06813DBE358}"/>
              </a:ext>
            </a:extLst>
          </p:cNvPr>
          <p:cNvSpPr/>
          <p:nvPr/>
        </p:nvSpPr>
        <p:spPr>
          <a:xfrm>
            <a:off x="2286001" y="3543251"/>
            <a:ext cx="6510334" cy="11387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652898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E269A-A8CB-AA47-A631-A23CDA939464}"/>
              </a:ext>
            </a:extLst>
          </p:cNvPr>
          <p:cNvSpPr>
            <a:spLocks noGrp="1"/>
          </p:cNvSpPr>
          <p:nvPr>
            <p:ph type="title"/>
          </p:nvPr>
        </p:nvSpPr>
        <p:spPr>
          <a:xfrm>
            <a:off x="822959" y="72855"/>
            <a:ext cx="7543800" cy="680397"/>
          </a:xfrm>
        </p:spPr>
        <p:txBody>
          <a:bodyPr/>
          <a:lstStyle/>
          <a:p>
            <a:r>
              <a:rPr lang="en-US" dirty="0"/>
              <a:t>Example of gradient descent</a:t>
            </a:r>
          </a:p>
        </p:txBody>
      </p:sp>
      <p:pic>
        <p:nvPicPr>
          <p:cNvPr id="5" name="Picture 4">
            <a:extLst>
              <a:ext uri="{FF2B5EF4-FFF2-40B4-BE49-F238E27FC236}">
                <a16:creationId xmlns:a16="http://schemas.microsoft.com/office/drawing/2014/main" id="{47906AA5-9577-3541-A55E-A6CD3A48AB99}"/>
              </a:ext>
            </a:extLst>
          </p:cNvPr>
          <p:cNvPicPr>
            <a:picLocks noChangeAspect="1"/>
          </p:cNvPicPr>
          <p:nvPr/>
        </p:nvPicPr>
        <p:blipFill>
          <a:blip r:embed="rId2"/>
          <a:stretch>
            <a:fillRect/>
          </a:stretch>
        </p:blipFill>
        <p:spPr>
          <a:xfrm>
            <a:off x="809708" y="2901845"/>
            <a:ext cx="4259299" cy="488772"/>
          </a:xfrm>
          <a:prstGeom prst="rect">
            <a:avLst/>
          </a:prstGeom>
        </p:spPr>
      </p:pic>
      <p:pic>
        <p:nvPicPr>
          <p:cNvPr id="7" name="Picture 6">
            <a:extLst>
              <a:ext uri="{FF2B5EF4-FFF2-40B4-BE49-F238E27FC236}">
                <a16:creationId xmlns:a16="http://schemas.microsoft.com/office/drawing/2014/main" id="{3CFDB17E-6ADD-EB4E-98AA-B8FB448E450F}"/>
              </a:ext>
            </a:extLst>
          </p:cNvPr>
          <p:cNvPicPr>
            <a:picLocks noChangeAspect="1"/>
          </p:cNvPicPr>
          <p:nvPr/>
        </p:nvPicPr>
        <p:blipFill>
          <a:blip r:embed="rId3"/>
          <a:stretch>
            <a:fillRect/>
          </a:stretch>
        </p:blipFill>
        <p:spPr>
          <a:xfrm>
            <a:off x="457200" y="753252"/>
            <a:ext cx="8448675" cy="1039837"/>
          </a:xfrm>
          <a:prstGeom prst="rect">
            <a:avLst/>
          </a:prstGeom>
        </p:spPr>
      </p:pic>
      <p:sp>
        <p:nvSpPr>
          <p:cNvPr id="8" name="TextBox 7">
            <a:extLst>
              <a:ext uri="{FF2B5EF4-FFF2-40B4-BE49-F238E27FC236}">
                <a16:creationId xmlns:a16="http://schemas.microsoft.com/office/drawing/2014/main" id="{5B3FD89A-3E09-E64B-B5EB-2CB79C30B1A3}"/>
              </a:ext>
            </a:extLst>
          </p:cNvPr>
          <p:cNvSpPr txBox="1"/>
          <p:nvPr/>
        </p:nvSpPr>
        <p:spPr>
          <a:xfrm>
            <a:off x="5410200" y="2861613"/>
            <a:ext cx="1801775" cy="430887"/>
          </a:xfrm>
          <a:prstGeom prst="rect">
            <a:avLst/>
          </a:prstGeom>
          <a:noFill/>
        </p:spPr>
        <p:txBody>
          <a:bodyPr wrap="none" rtlCol="0">
            <a:spAutoFit/>
          </a:bodyPr>
          <a:lstStyle/>
          <a:p>
            <a:pPr marL="742950" lvl="4" indent="-49213">
              <a:buNone/>
            </a:pPr>
            <a:r>
              <a:rPr lang="el-GR" sz="2200" dirty="0">
                <a:latin typeface="Calibri" panose="020F0502020204030204" pitchFamily="34" charset="0"/>
                <a:cs typeface="Calibri" panose="020F0502020204030204" pitchFamily="34" charset="0"/>
              </a:rPr>
              <a:t>η = 0.1</a:t>
            </a:r>
            <a:r>
              <a:rPr lang="en-US" sz="2200" dirty="0">
                <a:latin typeface="Calibri" panose="020F0502020204030204" pitchFamily="34" charset="0"/>
                <a:cs typeface="Calibri" panose="020F0502020204030204" pitchFamily="34" charset="0"/>
              </a:rPr>
              <a:t>; </a:t>
            </a:r>
          </a:p>
        </p:txBody>
      </p:sp>
      <p:pic>
        <p:nvPicPr>
          <p:cNvPr id="11" name="Picture 10">
            <a:extLst>
              <a:ext uri="{FF2B5EF4-FFF2-40B4-BE49-F238E27FC236}">
                <a16:creationId xmlns:a16="http://schemas.microsoft.com/office/drawing/2014/main" id="{DAA6CA4E-FF8B-1B4C-BCCE-4A13749B6022}"/>
              </a:ext>
            </a:extLst>
          </p:cNvPr>
          <p:cNvPicPr>
            <a:picLocks noChangeAspect="1"/>
          </p:cNvPicPr>
          <p:nvPr/>
        </p:nvPicPr>
        <p:blipFill>
          <a:blip r:embed="rId4"/>
          <a:stretch>
            <a:fillRect/>
          </a:stretch>
        </p:blipFill>
        <p:spPr>
          <a:xfrm>
            <a:off x="1600200" y="3510883"/>
            <a:ext cx="4375641" cy="1218533"/>
          </a:xfrm>
          <a:prstGeom prst="rect">
            <a:avLst/>
          </a:prstGeom>
        </p:spPr>
      </p:pic>
      <p:sp>
        <p:nvSpPr>
          <p:cNvPr id="12" name="TextBox 11">
            <a:extLst>
              <a:ext uri="{FF2B5EF4-FFF2-40B4-BE49-F238E27FC236}">
                <a16:creationId xmlns:a16="http://schemas.microsoft.com/office/drawing/2014/main" id="{850334C7-F8FF-004C-9AE9-09774F80AF72}"/>
              </a:ext>
            </a:extLst>
          </p:cNvPr>
          <p:cNvSpPr txBox="1"/>
          <p:nvPr/>
        </p:nvSpPr>
        <p:spPr>
          <a:xfrm>
            <a:off x="201922" y="1882664"/>
            <a:ext cx="8785875" cy="830997"/>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Now that we have a gradient, we compute the new parameter vector </a:t>
            </a:r>
            <a:r>
              <a:rPr lang="el-GR" dirty="0">
                <a:latin typeface="Calibri" panose="020F0502020204030204" pitchFamily="34" charset="0"/>
                <a:cs typeface="Calibri" panose="020F0502020204030204" pitchFamily="34" charset="0"/>
              </a:rPr>
              <a:t>θ</a:t>
            </a:r>
            <a:r>
              <a:rPr lang="el-GR" baseline="30000" dirty="0">
                <a:latin typeface="Calibri" panose="020F0502020204030204" pitchFamily="34" charset="0"/>
                <a:cs typeface="Calibri" panose="020F0502020204030204" pitchFamily="34" charset="0"/>
              </a:rPr>
              <a:t>1</a:t>
            </a:r>
            <a:r>
              <a:rPr lang="el-GR"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by moving </a:t>
            </a:r>
            <a:r>
              <a:rPr lang="el-GR" dirty="0">
                <a:latin typeface="Calibri" panose="020F0502020204030204" pitchFamily="34" charset="0"/>
                <a:cs typeface="Calibri" panose="020F0502020204030204" pitchFamily="34" charset="0"/>
              </a:rPr>
              <a:t>θ</a:t>
            </a:r>
            <a:r>
              <a:rPr lang="el-GR" baseline="30000" dirty="0">
                <a:latin typeface="Calibri" panose="020F0502020204030204" pitchFamily="34" charset="0"/>
                <a:cs typeface="Calibri" panose="020F0502020204030204" pitchFamily="34" charset="0"/>
              </a:rPr>
              <a:t>0</a:t>
            </a:r>
            <a:r>
              <a:rPr lang="el-GR"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in the opposite direction from the gradient: </a:t>
            </a:r>
          </a:p>
        </p:txBody>
      </p:sp>
      <p:sp>
        <p:nvSpPr>
          <p:cNvPr id="9" name="Rectangle 8">
            <a:extLst>
              <a:ext uri="{FF2B5EF4-FFF2-40B4-BE49-F238E27FC236}">
                <a16:creationId xmlns:a16="http://schemas.microsoft.com/office/drawing/2014/main" id="{04C3E89D-F6BE-7745-8C21-C06813DBE358}"/>
              </a:ext>
            </a:extLst>
          </p:cNvPr>
          <p:cNvSpPr/>
          <p:nvPr/>
        </p:nvSpPr>
        <p:spPr>
          <a:xfrm>
            <a:off x="4724399" y="3543251"/>
            <a:ext cx="4071935" cy="11387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893538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E269A-A8CB-AA47-A631-A23CDA939464}"/>
              </a:ext>
            </a:extLst>
          </p:cNvPr>
          <p:cNvSpPr>
            <a:spLocks noGrp="1"/>
          </p:cNvSpPr>
          <p:nvPr>
            <p:ph type="title"/>
          </p:nvPr>
        </p:nvSpPr>
        <p:spPr>
          <a:xfrm>
            <a:off x="822959" y="72855"/>
            <a:ext cx="7543800" cy="680397"/>
          </a:xfrm>
        </p:spPr>
        <p:txBody>
          <a:bodyPr/>
          <a:lstStyle/>
          <a:p>
            <a:r>
              <a:rPr lang="en-US" dirty="0"/>
              <a:t>Example of gradient descent</a:t>
            </a:r>
          </a:p>
        </p:txBody>
      </p:sp>
      <p:pic>
        <p:nvPicPr>
          <p:cNvPr id="5" name="Picture 4">
            <a:extLst>
              <a:ext uri="{FF2B5EF4-FFF2-40B4-BE49-F238E27FC236}">
                <a16:creationId xmlns:a16="http://schemas.microsoft.com/office/drawing/2014/main" id="{47906AA5-9577-3541-A55E-A6CD3A48AB99}"/>
              </a:ext>
            </a:extLst>
          </p:cNvPr>
          <p:cNvPicPr>
            <a:picLocks noChangeAspect="1"/>
          </p:cNvPicPr>
          <p:nvPr/>
        </p:nvPicPr>
        <p:blipFill>
          <a:blip r:embed="rId3"/>
          <a:stretch>
            <a:fillRect/>
          </a:stretch>
        </p:blipFill>
        <p:spPr>
          <a:xfrm>
            <a:off x="809708" y="2901845"/>
            <a:ext cx="4259299" cy="488772"/>
          </a:xfrm>
          <a:prstGeom prst="rect">
            <a:avLst/>
          </a:prstGeom>
        </p:spPr>
      </p:pic>
      <p:pic>
        <p:nvPicPr>
          <p:cNvPr id="7" name="Picture 6">
            <a:extLst>
              <a:ext uri="{FF2B5EF4-FFF2-40B4-BE49-F238E27FC236}">
                <a16:creationId xmlns:a16="http://schemas.microsoft.com/office/drawing/2014/main" id="{3CFDB17E-6ADD-EB4E-98AA-B8FB448E450F}"/>
              </a:ext>
            </a:extLst>
          </p:cNvPr>
          <p:cNvPicPr>
            <a:picLocks noChangeAspect="1"/>
          </p:cNvPicPr>
          <p:nvPr/>
        </p:nvPicPr>
        <p:blipFill>
          <a:blip r:embed="rId4"/>
          <a:stretch>
            <a:fillRect/>
          </a:stretch>
        </p:blipFill>
        <p:spPr>
          <a:xfrm>
            <a:off x="457200" y="753252"/>
            <a:ext cx="8448675" cy="1039837"/>
          </a:xfrm>
          <a:prstGeom prst="rect">
            <a:avLst/>
          </a:prstGeom>
        </p:spPr>
      </p:pic>
      <p:sp>
        <p:nvSpPr>
          <p:cNvPr id="8" name="TextBox 7">
            <a:extLst>
              <a:ext uri="{FF2B5EF4-FFF2-40B4-BE49-F238E27FC236}">
                <a16:creationId xmlns:a16="http://schemas.microsoft.com/office/drawing/2014/main" id="{5B3FD89A-3E09-E64B-B5EB-2CB79C30B1A3}"/>
              </a:ext>
            </a:extLst>
          </p:cNvPr>
          <p:cNvSpPr txBox="1"/>
          <p:nvPr/>
        </p:nvSpPr>
        <p:spPr>
          <a:xfrm>
            <a:off x="5410200" y="2861613"/>
            <a:ext cx="1801775" cy="430887"/>
          </a:xfrm>
          <a:prstGeom prst="rect">
            <a:avLst/>
          </a:prstGeom>
          <a:noFill/>
        </p:spPr>
        <p:txBody>
          <a:bodyPr wrap="none" rtlCol="0">
            <a:spAutoFit/>
          </a:bodyPr>
          <a:lstStyle/>
          <a:p>
            <a:pPr marL="742950" lvl="4" indent="-49213">
              <a:buNone/>
            </a:pPr>
            <a:r>
              <a:rPr lang="el-GR" sz="2200" dirty="0">
                <a:latin typeface="Calibri" panose="020F0502020204030204" pitchFamily="34" charset="0"/>
                <a:cs typeface="Calibri" panose="020F0502020204030204" pitchFamily="34" charset="0"/>
              </a:rPr>
              <a:t>η = 0.1</a:t>
            </a:r>
            <a:r>
              <a:rPr lang="en-US" sz="2200" dirty="0">
                <a:latin typeface="Calibri" panose="020F0502020204030204" pitchFamily="34" charset="0"/>
                <a:cs typeface="Calibri" panose="020F0502020204030204" pitchFamily="34" charset="0"/>
              </a:rPr>
              <a:t>; </a:t>
            </a:r>
          </a:p>
        </p:txBody>
      </p:sp>
      <p:pic>
        <p:nvPicPr>
          <p:cNvPr id="11" name="Picture 10">
            <a:extLst>
              <a:ext uri="{FF2B5EF4-FFF2-40B4-BE49-F238E27FC236}">
                <a16:creationId xmlns:a16="http://schemas.microsoft.com/office/drawing/2014/main" id="{DAA6CA4E-FF8B-1B4C-BCCE-4A13749B6022}"/>
              </a:ext>
            </a:extLst>
          </p:cNvPr>
          <p:cNvPicPr>
            <a:picLocks noChangeAspect="1"/>
          </p:cNvPicPr>
          <p:nvPr/>
        </p:nvPicPr>
        <p:blipFill>
          <a:blip r:embed="rId5"/>
          <a:stretch>
            <a:fillRect/>
          </a:stretch>
        </p:blipFill>
        <p:spPr>
          <a:xfrm>
            <a:off x="1600200" y="3510883"/>
            <a:ext cx="4375641" cy="1218533"/>
          </a:xfrm>
          <a:prstGeom prst="rect">
            <a:avLst/>
          </a:prstGeom>
        </p:spPr>
      </p:pic>
      <p:sp>
        <p:nvSpPr>
          <p:cNvPr id="12" name="TextBox 11">
            <a:extLst>
              <a:ext uri="{FF2B5EF4-FFF2-40B4-BE49-F238E27FC236}">
                <a16:creationId xmlns:a16="http://schemas.microsoft.com/office/drawing/2014/main" id="{850334C7-F8FF-004C-9AE9-09774F80AF72}"/>
              </a:ext>
            </a:extLst>
          </p:cNvPr>
          <p:cNvSpPr txBox="1"/>
          <p:nvPr/>
        </p:nvSpPr>
        <p:spPr>
          <a:xfrm>
            <a:off x="201922" y="1882664"/>
            <a:ext cx="8785875" cy="830997"/>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Now that we have a gradient, we compute the new parameter vector </a:t>
            </a:r>
            <a:r>
              <a:rPr lang="el-GR" dirty="0">
                <a:latin typeface="Calibri" panose="020F0502020204030204" pitchFamily="34" charset="0"/>
                <a:cs typeface="Calibri" panose="020F0502020204030204" pitchFamily="34" charset="0"/>
              </a:rPr>
              <a:t>θ</a:t>
            </a:r>
            <a:r>
              <a:rPr lang="el-GR" baseline="30000" dirty="0">
                <a:latin typeface="Calibri" panose="020F0502020204030204" pitchFamily="34" charset="0"/>
                <a:cs typeface="Calibri" panose="020F0502020204030204" pitchFamily="34" charset="0"/>
              </a:rPr>
              <a:t>1</a:t>
            </a:r>
            <a:r>
              <a:rPr lang="el-GR"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by moving </a:t>
            </a:r>
            <a:r>
              <a:rPr lang="el-GR" dirty="0">
                <a:latin typeface="Calibri" panose="020F0502020204030204" pitchFamily="34" charset="0"/>
                <a:cs typeface="Calibri" panose="020F0502020204030204" pitchFamily="34" charset="0"/>
              </a:rPr>
              <a:t>θ</a:t>
            </a:r>
            <a:r>
              <a:rPr lang="el-GR" baseline="30000" dirty="0">
                <a:latin typeface="Calibri" panose="020F0502020204030204" pitchFamily="34" charset="0"/>
                <a:cs typeface="Calibri" panose="020F0502020204030204" pitchFamily="34" charset="0"/>
              </a:rPr>
              <a:t>0</a:t>
            </a:r>
            <a:r>
              <a:rPr lang="el-GR"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in the opposite direction from the gradient: </a:t>
            </a:r>
          </a:p>
        </p:txBody>
      </p:sp>
    </p:spTree>
    <p:extLst>
      <p:ext uri="{BB962C8B-B14F-4D97-AF65-F5344CB8AC3E}">
        <p14:creationId xmlns:p14="http://schemas.microsoft.com/office/powerpoint/2010/main" val="287964388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E269A-A8CB-AA47-A631-A23CDA939464}"/>
              </a:ext>
            </a:extLst>
          </p:cNvPr>
          <p:cNvSpPr>
            <a:spLocks noGrp="1"/>
          </p:cNvSpPr>
          <p:nvPr>
            <p:ph type="title"/>
          </p:nvPr>
        </p:nvSpPr>
        <p:spPr>
          <a:xfrm>
            <a:off x="822959" y="72855"/>
            <a:ext cx="7543800" cy="680397"/>
          </a:xfrm>
        </p:spPr>
        <p:txBody>
          <a:bodyPr/>
          <a:lstStyle/>
          <a:p>
            <a:r>
              <a:rPr lang="en-US" dirty="0"/>
              <a:t>Example of gradient descent</a:t>
            </a:r>
          </a:p>
        </p:txBody>
      </p:sp>
      <p:pic>
        <p:nvPicPr>
          <p:cNvPr id="5" name="Picture 4">
            <a:extLst>
              <a:ext uri="{FF2B5EF4-FFF2-40B4-BE49-F238E27FC236}">
                <a16:creationId xmlns:a16="http://schemas.microsoft.com/office/drawing/2014/main" id="{47906AA5-9577-3541-A55E-A6CD3A48AB99}"/>
              </a:ext>
            </a:extLst>
          </p:cNvPr>
          <p:cNvPicPr>
            <a:picLocks noChangeAspect="1"/>
          </p:cNvPicPr>
          <p:nvPr/>
        </p:nvPicPr>
        <p:blipFill>
          <a:blip r:embed="rId3"/>
          <a:stretch>
            <a:fillRect/>
          </a:stretch>
        </p:blipFill>
        <p:spPr>
          <a:xfrm>
            <a:off x="809708" y="2901845"/>
            <a:ext cx="4259299" cy="488772"/>
          </a:xfrm>
          <a:prstGeom prst="rect">
            <a:avLst/>
          </a:prstGeom>
        </p:spPr>
      </p:pic>
      <p:pic>
        <p:nvPicPr>
          <p:cNvPr id="7" name="Picture 6">
            <a:extLst>
              <a:ext uri="{FF2B5EF4-FFF2-40B4-BE49-F238E27FC236}">
                <a16:creationId xmlns:a16="http://schemas.microsoft.com/office/drawing/2014/main" id="{3CFDB17E-6ADD-EB4E-98AA-B8FB448E450F}"/>
              </a:ext>
            </a:extLst>
          </p:cNvPr>
          <p:cNvPicPr>
            <a:picLocks noChangeAspect="1"/>
          </p:cNvPicPr>
          <p:nvPr/>
        </p:nvPicPr>
        <p:blipFill>
          <a:blip r:embed="rId4"/>
          <a:stretch>
            <a:fillRect/>
          </a:stretch>
        </p:blipFill>
        <p:spPr>
          <a:xfrm>
            <a:off x="457200" y="753252"/>
            <a:ext cx="8448675" cy="1039837"/>
          </a:xfrm>
          <a:prstGeom prst="rect">
            <a:avLst/>
          </a:prstGeom>
        </p:spPr>
      </p:pic>
      <p:sp>
        <p:nvSpPr>
          <p:cNvPr id="8" name="TextBox 7">
            <a:extLst>
              <a:ext uri="{FF2B5EF4-FFF2-40B4-BE49-F238E27FC236}">
                <a16:creationId xmlns:a16="http://schemas.microsoft.com/office/drawing/2014/main" id="{5B3FD89A-3E09-E64B-B5EB-2CB79C30B1A3}"/>
              </a:ext>
            </a:extLst>
          </p:cNvPr>
          <p:cNvSpPr txBox="1"/>
          <p:nvPr/>
        </p:nvSpPr>
        <p:spPr>
          <a:xfrm>
            <a:off x="5410200" y="2861613"/>
            <a:ext cx="1801775" cy="430887"/>
          </a:xfrm>
          <a:prstGeom prst="rect">
            <a:avLst/>
          </a:prstGeom>
          <a:noFill/>
        </p:spPr>
        <p:txBody>
          <a:bodyPr wrap="none" rtlCol="0">
            <a:spAutoFit/>
          </a:bodyPr>
          <a:lstStyle/>
          <a:p>
            <a:pPr marL="742950" lvl="4" indent="-49213">
              <a:buNone/>
            </a:pPr>
            <a:r>
              <a:rPr lang="el-GR" sz="2200" dirty="0">
                <a:latin typeface="Calibri" panose="020F0502020204030204" pitchFamily="34" charset="0"/>
                <a:cs typeface="Calibri" panose="020F0502020204030204" pitchFamily="34" charset="0"/>
              </a:rPr>
              <a:t>η = 0.1</a:t>
            </a:r>
            <a:r>
              <a:rPr lang="en-US" sz="2200" dirty="0">
                <a:latin typeface="Calibri" panose="020F0502020204030204" pitchFamily="34" charset="0"/>
                <a:cs typeface="Calibri" panose="020F0502020204030204" pitchFamily="34" charset="0"/>
              </a:rPr>
              <a:t>; </a:t>
            </a:r>
          </a:p>
        </p:txBody>
      </p:sp>
      <p:pic>
        <p:nvPicPr>
          <p:cNvPr id="11" name="Picture 10">
            <a:extLst>
              <a:ext uri="{FF2B5EF4-FFF2-40B4-BE49-F238E27FC236}">
                <a16:creationId xmlns:a16="http://schemas.microsoft.com/office/drawing/2014/main" id="{DAA6CA4E-FF8B-1B4C-BCCE-4A13749B6022}"/>
              </a:ext>
            </a:extLst>
          </p:cNvPr>
          <p:cNvPicPr>
            <a:picLocks noChangeAspect="1"/>
          </p:cNvPicPr>
          <p:nvPr/>
        </p:nvPicPr>
        <p:blipFill>
          <a:blip r:embed="rId5"/>
          <a:stretch>
            <a:fillRect/>
          </a:stretch>
        </p:blipFill>
        <p:spPr>
          <a:xfrm>
            <a:off x="1600200" y="3510883"/>
            <a:ext cx="4375641" cy="1218533"/>
          </a:xfrm>
          <a:prstGeom prst="rect">
            <a:avLst/>
          </a:prstGeom>
        </p:spPr>
      </p:pic>
      <p:sp>
        <p:nvSpPr>
          <p:cNvPr id="12" name="TextBox 11">
            <a:extLst>
              <a:ext uri="{FF2B5EF4-FFF2-40B4-BE49-F238E27FC236}">
                <a16:creationId xmlns:a16="http://schemas.microsoft.com/office/drawing/2014/main" id="{850334C7-F8FF-004C-9AE9-09774F80AF72}"/>
              </a:ext>
            </a:extLst>
          </p:cNvPr>
          <p:cNvSpPr txBox="1"/>
          <p:nvPr/>
        </p:nvSpPr>
        <p:spPr>
          <a:xfrm>
            <a:off x="201922" y="1882664"/>
            <a:ext cx="8785875" cy="830997"/>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Now that we have a gradient, we compute the new parameter vector </a:t>
            </a:r>
            <a:r>
              <a:rPr lang="el-GR" dirty="0">
                <a:latin typeface="Calibri" panose="020F0502020204030204" pitchFamily="34" charset="0"/>
                <a:cs typeface="Calibri" panose="020F0502020204030204" pitchFamily="34" charset="0"/>
              </a:rPr>
              <a:t>θ</a:t>
            </a:r>
            <a:r>
              <a:rPr lang="el-GR" baseline="30000" dirty="0">
                <a:latin typeface="Calibri" panose="020F0502020204030204" pitchFamily="34" charset="0"/>
                <a:cs typeface="Calibri" panose="020F0502020204030204" pitchFamily="34" charset="0"/>
              </a:rPr>
              <a:t>1</a:t>
            </a:r>
            <a:r>
              <a:rPr lang="el-GR"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by moving </a:t>
            </a:r>
            <a:r>
              <a:rPr lang="el-GR" dirty="0">
                <a:latin typeface="Calibri" panose="020F0502020204030204" pitchFamily="34" charset="0"/>
                <a:cs typeface="Calibri" panose="020F0502020204030204" pitchFamily="34" charset="0"/>
              </a:rPr>
              <a:t>θ</a:t>
            </a:r>
            <a:r>
              <a:rPr lang="el-GR" baseline="30000" dirty="0">
                <a:latin typeface="Calibri" panose="020F0502020204030204" pitchFamily="34" charset="0"/>
                <a:cs typeface="Calibri" panose="020F0502020204030204" pitchFamily="34" charset="0"/>
              </a:rPr>
              <a:t>0</a:t>
            </a:r>
            <a:r>
              <a:rPr lang="el-GR"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in the opposite direction from the gradient: </a:t>
            </a:r>
          </a:p>
        </p:txBody>
      </p:sp>
      <p:sp>
        <p:nvSpPr>
          <p:cNvPr id="15" name="TextBox 14">
            <a:extLst>
              <a:ext uri="{FF2B5EF4-FFF2-40B4-BE49-F238E27FC236}">
                <a16:creationId xmlns:a16="http://schemas.microsoft.com/office/drawing/2014/main" id="{E00C07F3-360A-F94C-B949-4EA1B40C0E97}"/>
              </a:ext>
            </a:extLst>
          </p:cNvPr>
          <p:cNvSpPr txBox="1"/>
          <p:nvPr/>
        </p:nvSpPr>
        <p:spPr>
          <a:xfrm>
            <a:off x="626465" y="4758620"/>
            <a:ext cx="7744428" cy="400110"/>
          </a:xfrm>
          <a:prstGeom prst="rect">
            <a:avLst/>
          </a:prstGeom>
          <a:noFill/>
        </p:spPr>
        <p:txBody>
          <a:bodyPr wrap="none" rtlCol="0">
            <a:spAutoFit/>
          </a:bodyPr>
          <a:lstStyle/>
          <a:p>
            <a:r>
              <a:rPr lang="en-US" sz="2000" dirty="0">
                <a:latin typeface="Calibri" panose="020F0502020204030204" pitchFamily="34" charset="0"/>
                <a:cs typeface="Calibri" panose="020F0502020204030204" pitchFamily="34" charset="0"/>
              </a:rPr>
              <a:t>Note that enough negative examples would eventually make w</a:t>
            </a:r>
            <a:r>
              <a:rPr lang="en-US" sz="2000" baseline="-25000" dirty="0">
                <a:latin typeface="Calibri" panose="020F0502020204030204" pitchFamily="34" charset="0"/>
                <a:cs typeface="Calibri" panose="020F0502020204030204" pitchFamily="34" charset="0"/>
              </a:rPr>
              <a:t>2</a:t>
            </a:r>
            <a:r>
              <a:rPr lang="en-US" sz="2000" dirty="0">
                <a:latin typeface="Calibri" panose="020F0502020204030204" pitchFamily="34" charset="0"/>
                <a:cs typeface="Calibri" panose="020F0502020204030204" pitchFamily="34" charset="0"/>
              </a:rPr>
              <a:t> negative</a:t>
            </a:r>
          </a:p>
        </p:txBody>
      </p:sp>
    </p:spTree>
    <p:extLst>
      <p:ext uri="{BB962C8B-B14F-4D97-AF65-F5344CB8AC3E}">
        <p14:creationId xmlns:p14="http://schemas.microsoft.com/office/powerpoint/2010/main" val="7491274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AE97F-18A8-6D4B-8675-65B869DB16AC}"/>
              </a:ext>
            </a:extLst>
          </p:cNvPr>
          <p:cNvSpPr>
            <a:spLocks noGrp="1"/>
          </p:cNvSpPr>
          <p:nvPr>
            <p:ph type="title"/>
          </p:nvPr>
        </p:nvSpPr>
        <p:spPr/>
        <p:txBody>
          <a:bodyPr/>
          <a:lstStyle/>
          <a:p>
            <a:r>
              <a:rPr lang="en-US" dirty="0"/>
              <a:t>Mini-batch training</a:t>
            </a:r>
          </a:p>
        </p:txBody>
      </p:sp>
      <p:sp>
        <p:nvSpPr>
          <p:cNvPr id="3" name="Content Placeholder 2">
            <a:extLst>
              <a:ext uri="{FF2B5EF4-FFF2-40B4-BE49-F238E27FC236}">
                <a16:creationId xmlns:a16="http://schemas.microsoft.com/office/drawing/2014/main" id="{5E3A3A6A-C554-A848-8361-300A8EE9EAEB}"/>
              </a:ext>
            </a:extLst>
          </p:cNvPr>
          <p:cNvSpPr>
            <a:spLocks noGrp="1"/>
          </p:cNvSpPr>
          <p:nvPr>
            <p:ph idx="1"/>
          </p:nvPr>
        </p:nvSpPr>
        <p:spPr/>
        <p:txBody>
          <a:bodyPr>
            <a:normAutofit/>
          </a:bodyPr>
          <a:lstStyle/>
          <a:p>
            <a:r>
              <a:rPr lang="en-US" dirty="0"/>
              <a:t>Stochastic gradient descent chooses a single random example at a time.</a:t>
            </a:r>
          </a:p>
          <a:p>
            <a:r>
              <a:rPr lang="en-US" dirty="0"/>
              <a:t>That can result in choppy movements</a:t>
            </a:r>
          </a:p>
          <a:p>
            <a:r>
              <a:rPr lang="en-US" dirty="0"/>
              <a:t>More common to compute gradient over batches of training instances.</a:t>
            </a:r>
          </a:p>
          <a:p>
            <a:r>
              <a:rPr lang="en-US" b="1" dirty="0"/>
              <a:t>Batch training</a:t>
            </a:r>
            <a:r>
              <a:rPr lang="en-US" dirty="0"/>
              <a:t>: entire dataset</a:t>
            </a:r>
          </a:p>
          <a:p>
            <a:r>
              <a:rPr lang="en-US" b="1" dirty="0"/>
              <a:t>Mini-batch training</a:t>
            </a:r>
            <a:r>
              <a:rPr lang="en-US" dirty="0"/>
              <a:t>: </a:t>
            </a:r>
            <a:r>
              <a:rPr lang="en-US" i="1" dirty="0"/>
              <a:t>m</a:t>
            </a:r>
            <a:r>
              <a:rPr lang="en-US" dirty="0"/>
              <a:t> examples (512, or 1024)</a:t>
            </a:r>
          </a:p>
          <a:p>
            <a:endParaRPr lang="en-US" dirty="0"/>
          </a:p>
        </p:txBody>
      </p:sp>
    </p:spTree>
    <p:extLst>
      <p:ext uri="{BB962C8B-B14F-4D97-AF65-F5344CB8AC3E}">
        <p14:creationId xmlns:p14="http://schemas.microsoft.com/office/powerpoint/2010/main" val="59413267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p:cNvSpPr>
            <a:spLocks noGrp="1" noChangeArrowheads="1"/>
          </p:cNvSpPr>
          <p:nvPr>
            <p:ph type="title"/>
          </p:nvPr>
        </p:nvSpPr>
        <p:spPr/>
        <p:txBody>
          <a:bodyPr>
            <a:normAutofit/>
          </a:bodyPr>
          <a:lstStyle/>
          <a:p>
            <a:r>
              <a:rPr lang="en-US" sz="4000" dirty="0"/>
              <a:t>Logistic Regression</a:t>
            </a:r>
            <a:endParaRPr lang="en-US" sz="4000" dirty="0">
              <a:latin typeface="Lucida Sans" charset="0"/>
              <a:ea typeface="ＭＳ Ｐゴシック" charset="0"/>
              <a:cs typeface="ＭＳ Ｐゴシック" charset="0"/>
            </a:endParaRPr>
          </a:p>
        </p:txBody>
      </p:sp>
      <p:sp>
        <p:nvSpPr>
          <p:cNvPr id="16387" name="Rectangle 6"/>
          <p:cNvSpPr>
            <a:spLocks noGrp="1" noChangeArrowheads="1"/>
          </p:cNvSpPr>
          <p:nvPr>
            <p:ph idx="1"/>
          </p:nvPr>
        </p:nvSpPr>
        <p:spPr/>
        <p:txBody>
          <a:bodyPr/>
          <a:lstStyle/>
          <a:p>
            <a:r>
              <a:rPr lang="en-US" sz="3200" dirty="0">
                <a:solidFill>
                  <a:schemeClr val="tx2"/>
                </a:solidFill>
              </a:rPr>
              <a:t>Regularization</a:t>
            </a:r>
          </a:p>
        </p:txBody>
      </p:sp>
    </p:spTree>
    <p:extLst>
      <p:ext uri="{BB962C8B-B14F-4D97-AF65-F5344CB8AC3E}">
        <p14:creationId xmlns:p14="http://schemas.microsoft.com/office/powerpoint/2010/main" val="2373950167"/>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1DB5DA5-FC28-6C49-8E3E-78D224AD2BB3}"/>
              </a:ext>
            </a:extLst>
          </p:cNvPr>
          <p:cNvSpPr>
            <a:spLocks noGrp="1"/>
          </p:cNvSpPr>
          <p:nvPr>
            <p:ph type="title"/>
          </p:nvPr>
        </p:nvSpPr>
        <p:spPr/>
        <p:txBody>
          <a:bodyPr/>
          <a:lstStyle/>
          <a:p>
            <a:r>
              <a:rPr lang="en-US" dirty="0"/>
              <a:t>Overfitting</a:t>
            </a:r>
          </a:p>
        </p:txBody>
      </p:sp>
      <p:sp>
        <p:nvSpPr>
          <p:cNvPr id="6" name="Content Placeholder 5">
            <a:extLst>
              <a:ext uri="{FF2B5EF4-FFF2-40B4-BE49-F238E27FC236}">
                <a16:creationId xmlns:a16="http://schemas.microsoft.com/office/drawing/2014/main" id="{2F4C9E31-AC89-C849-B536-CD6E0205739F}"/>
              </a:ext>
            </a:extLst>
          </p:cNvPr>
          <p:cNvSpPr>
            <a:spLocks noGrp="1"/>
          </p:cNvSpPr>
          <p:nvPr>
            <p:ph idx="1"/>
          </p:nvPr>
        </p:nvSpPr>
        <p:spPr/>
        <p:txBody>
          <a:bodyPr>
            <a:normAutofit/>
          </a:bodyPr>
          <a:lstStyle/>
          <a:p>
            <a:r>
              <a:rPr lang="en-US" dirty="0"/>
              <a:t>A model that perfectly match the training data has a problem.</a:t>
            </a:r>
          </a:p>
          <a:p>
            <a:r>
              <a:rPr lang="en-US" dirty="0"/>
              <a:t>It will also </a:t>
            </a:r>
            <a:r>
              <a:rPr lang="en-US" b="1" dirty="0"/>
              <a:t>overfit</a:t>
            </a:r>
            <a:r>
              <a:rPr lang="en-US" dirty="0"/>
              <a:t> to the data, modeling noise </a:t>
            </a:r>
          </a:p>
          <a:p>
            <a:pPr lvl="1"/>
            <a:r>
              <a:rPr lang="en-US" dirty="0"/>
              <a:t>A random word that perfectly predicts </a:t>
            </a:r>
            <a:r>
              <a:rPr lang="en-US" i="1" dirty="0"/>
              <a:t>y</a:t>
            </a:r>
            <a:r>
              <a:rPr lang="en-US" dirty="0"/>
              <a:t> (it happens to only occur in one class) will get a very high weight. </a:t>
            </a:r>
          </a:p>
          <a:p>
            <a:pPr lvl="1"/>
            <a:r>
              <a:rPr lang="en-US" dirty="0"/>
              <a:t>Failing to generalize to a test set without this word. </a:t>
            </a:r>
          </a:p>
          <a:p>
            <a:r>
              <a:rPr lang="en-US" dirty="0"/>
              <a:t>A good model should be able to </a:t>
            </a:r>
            <a:r>
              <a:rPr lang="en-US" b="1" dirty="0"/>
              <a:t>generalize</a:t>
            </a:r>
            <a:endParaRPr lang="en-US" dirty="0"/>
          </a:p>
          <a:p>
            <a:endParaRPr lang="en-US" dirty="0"/>
          </a:p>
        </p:txBody>
      </p:sp>
    </p:spTree>
    <p:extLst>
      <p:ext uri="{BB962C8B-B14F-4D97-AF65-F5344CB8AC3E}">
        <p14:creationId xmlns:p14="http://schemas.microsoft.com/office/powerpoint/2010/main" val="6096076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EC54EAC-6674-FA4D-A2D3-77F3808FD7EA}"/>
              </a:ext>
            </a:extLst>
          </p:cNvPr>
          <p:cNvSpPr>
            <a:spLocks noGrp="1"/>
          </p:cNvSpPr>
          <p:nvPr>
            <p:ph type="title"/>
          </p:nvPr>
        </p:nvSpPr>
        <p:spPr/>
        <p:txBody>
          <a:bodyPr/>
          <a:lstStyle/>
          <a:p>
            <a:r>
              <a:rPr lang="en-US" dirty="0"/>
              <a:t>Overfitting</a:t>
            </a:r>
          </a:p>
        </p:txBody>
      </p:sp>
      <p:sp>
        <p:nvSpPr>
          <p:cNvPr id="3" name="Content Placeholder 2">
            <a:extLst>
              <a:ext uri="{FF2B5EF4-FFF2-40B4-BE49-F238E27FC236}">
                <a16:creationId xmlns:a16="http://schemas.microsoft.com/office/drawing/2014/main" id="{F81B11F6-10B0-164E-B11B-FD6128E4F84E}"/>
              </a:ext>
            </a:extLst>
          </p:cNvPr>
          <p:cNvSpPr>
            <a:spLocks noGrp="1"/>
          </p:cNvSpPr>
          <p:nvPr>
            <p:ph idx="1"/>
          </p:nvPr>
        </p:nvSpPr>
        <p:spPr>
          <a:xfrm>
            <a:off x="411079" y="1581239"/>
            <a:ext cx="5105400" cy="1137597"/>
          </a:xfrm>
        </p:spPr>
        <p:txBody>
          <a:bodyPr>
            <a:normAutofit/>
          </a:bodyPr>
          <a:lstStyle/>
          <a:p>
            <a:r>
              <a:rPr lang="en-US" sz="3000" dirty="0">
                <a:solidFill>
                  <a:schemeClr val="tx1"/>
                </a:solidFill>
                <a:latin typeface="Calibri" panose="020F0502020204030204" pitchFamily="34" charset="0"/>
                <a:cs typeface="Calibri" panose="020F0502020204030204" pitchFamily="34" charset="0"/>
              </a:rPr>
              <a:t>This movie drew me in, and it'll do the same to you.</a:t>
            </a:r>
          </a:p>
        </p:txBody>
      </p:sp>
      <p:sp>
        <p:nvSpPr>
          <p:cNvPr id="4" name="Slide Number Placeholder 3">
            <a:extLst>
              <a:ext uri="{FF2B5EF4-FFF2-40B4-BE49-F238E27FC236}">
                <a16:creationId xmlns:a16="http://schemas.microsoft.com/office/drawing/2014/main" id="{9C2B2637-6A56-6D4B-8EAC-E3B33BE57C22}"/>
              </a:ext>
            </a:extLst>
          </p:cNvPr>
          <p:cNvSpPr>
            <a:spLocks noGrp="1"/>
          </p:cNvSpPr>
          <p:nvPr>
            <p:ph type="sldNum" sz="quarter" idx="12"/>
          </p:nvPr>
        </p:nvSpPr>
        <p:spPr>
          <a:xfrm>
            <a:off x="7389113" y="4812178"/>
            <a:ext cx="1058392" cy="306506"/>
          </a:xfrm>
        </p:spPr>
        <p:txBody>
          <a:bodyPr/>
          <a:lstStyle/>
          <a:p>
            <a:fld id="{D07771B2-D7F7-364E-B6F3-F7FE93606BCE}" type="slidenum">
              <a:rPr lang="en-US" sz="3000" smtClean="0">
                <a:latin typeface="Calibri" panose="020F0502020204030204" pitchFamily="34" charset="0"/>
                <a:cs typeface="Calibri" panose="020F0502020204030204" pitchFamily="34" charset="0"/>
              </a:rPr>
              <a:t>78</a:t>
            </a:fld>
            <a:endParaRPr lang="en-US" sz="3000">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380DD555-C739-AF4F-B248-51F21589B2A0}"/>
              </a:ext>
            </a:extLst>
          </p:cNvPr>
          <p:cNvSpPr txBox="1"/>
          <p:nvPr/>
        </p:nvSpPr>
        <p:spPr>
          <a:xfrm>
            <a:off x="5905433" y="941282"/>
            <a:ext cx="2032929" cy="1200329"/>
          </a:xfrm>
          <a:prstGeom prst="rect">
            <a:avLst/>
          </a:prstGeom>
          <a:noFill/>
        </p:spPr>
        <p:txBody>
          <a:bodyPr wrap="none" rtlCol="0">
            <a:spAutoFit/>
          </a:bodyPr>
          <a:lstStyle/>
          <a:p>
            <a:r>
              <a:rPr lang="en-US" dirty="0"/>
              <a:t>X1 = "this"</a:t>
            </a:r>
          </a:p>
          <a:p>
            <a:r>
              <a:rPr lang="en-US" dirty="0"/>
              <a:t>X2 = "movie</a:t>
            </a:r>
          </a:p>
          <a:p>
            <a:r>
              <a:rPr lang="en-US" dirty="0">
                <a:solidFill>
                  <a:srgbClr val="CC0000"/>
                </a:solidFill>
              </a:rPr>
              <a:t>X3 = "hated"</a:t>
            </a:r>
          </a:p>
        </p:txBody>
      </p:sp>
      <p:sp>
        <p:nvSpPr>
          <p:cNvPr id="6" name="TextBox 5">
            <a:extLst>
              <a:ext uri="{FF2B5EF4-FFF2-40B4-BE49-F238E27FC236}">
                <a16:creationId xmlns:a16="http://schemas.microsoft.com/office/drawing/2014/main" id="{36197BF6-EA2C-BB4B-BF6C-9FC7717B383A}"/>
              </a:ext>
            </a:extLst>
          </p:cNvPr>
          <p:cNvSpPr txBox="1"/>
          <p:nvPr/>
        </p:nvSpPr>
        <p:spPr>
          <a:xfrm>
            <a:off x="411079" y="3347948"/>
            <a:ext cx="4892842" cy="830997"/>
          </a:xfrm>
          <a:prstGeom prst="rect">
            <a:avLst/>
          </a:prstGeom>
          <a:noFill/>
        </p:spPr>
        <p:txBody>
          <a:bodyPr wrap="square" rtlCol="0">
            <a:spAutoFit/>
          </a:bodyPr>
          <a:lstStyle/>
          <a:p>
            <a:r>
              <a:rPr lang="en-US" dirty="0"/>
              <a:t>I can't tell you how much I hated this movie. It sucked.</a:t>
            </a:r>
          </a:p>
        </p:txBody>
      </p:sp>
      <p:sp>
        <p:nvSpPr>
          <p:cNvPr id="9" name="TextBox 8">
            <a:extLst>
              <a:ext uri="{FF2B5EF4-FFF2-40B4-BE49-F238E27FC236}">
                <a16:creationId xmlns:a16="http://schemas.microsoft.com/office/drawing/2014/main" id="{E04A8E21-75DF-F840-9111-6F7AE72DDF00}"/>
              </a:ext>
            </a:extLst>
          </p:cNvPr>
          <p:cNvSpPr txBox="1"/>
          <p:nvPr/>
        </p:nvSpPr>
        <p:spPr>
          <a:xfrm>
            <a:off x="5193868" y="3864452"/>
            <a:ext cx="3934090" cy="830997"/>
          </a:xfrm>
          <a:prstGeom prst="rect">
            <a:avLst/>
          </a:prstGeom>
          <a:noFill/>
        </p:spPr>
        <p:txBody>
          <a:bodyPr wrap="none" rtlCol="0">
            <a:spAutoFit/>
          </a:bodyPr>
          <a:lstStyle/>
          <a:p>
            <a:r>
              <a:rPr lang="en-US" dirty="0">
                <a:solidFill>
                  <a:srgbClr val="00B050"/>
                </a:solidFill>
              </a:rPr>
              <a:t>X5 = "the same to you"</a:t>
            </a:r>
          </a:p>
          <a:p>
            <a:r>
              <a:rPr lang="en-US" dirty="0">
                <a:solidFill>
                  <a:srgbClr val="FF0000"/>
                </a:solidFill>
              </a:rPr>
              <a:t>X7 = "tell you how much"</a:t>
            </a:r>
          </a:p>
        </p:txBody>
      </p:sp>
      <p:sp>
        <p:nvSpPr>
          <p:cNvPr id="10" name="TextBox 9">
            <a:extLst>
              <a:ext uri="{FF2B5EF4-FFF2-40B4-BE49-F238E27FC236}">
                <a16:creationId xmlns:a16="http://schemas.microsoft.com/office/drawing/2014/main" id="{4881CA66-3DF8-2748-8071-2C0A4E90E4F3}"/>
              </a:ext>
            </a:extLst>
          </p:cNvPr>
          <p:cNvSpPr txBox="1"/>
          <p:nvPr/>
        </p:nvSpPr>
        <p:spPr>
          <a:xfrm>
            <a:off x="5905433" y="2150037"/>
            <a:ext cx="2855269" cy="461665"/>
          </a:xfrm>
          <a:prstGeom prst="rect">
            <a:avLst/>
          </a:prstGeom>
          <a:noFill/>
        </p:spPr>
        <p:txBody>
          <a:bodyPr wrap="none" rtlCol="0">
            <a:spAutoFit/>
          </a:bodyPr>
          <a:lstStyle/>
          <a:p>
            <a:r>
              <a:rPr lang="en-US" dirty="0">
                <a:solidFill>
                  <a:srgbClr val="00B050"/>
                </a:solidFill>
              </a:rPr>
              <a:t>X4 = "drew me in"</a:t>
            </a:r>
          </a:p>
        </p:txBody>
      </p:sp>
      <p:sp>
        <p:nvSpPr>
          <p:cNvPr id="7" name="TextBox 6">
            <a:extLst>
              <a:ext uri="{FF2B5EF4-FFF2-40B4-BE49-F238E27FC236}">
                <a16:creationId xmlns:a16="http://schemas.microsoft.com/office/drawing/2014/main" id="{FB0016BD-0C36-F246-8075-BE020A7A2E52}"/>
              </a:ext>
            </a:extLst>
          </p:cNvPr>
          <p:cNvSpPr txBox="1"/>
          <p:nvPr/>
        </p:nvSpPr>
        <p:spPr>
          <a:xfrm>
            <a:off x="2057400" y="888975"/>
            <a:ext cx="542136" cy="769441"/>
          </a:xfrm>
          <a:prstGeom prst="rect">
            <a:avLst/>
          </a:prstGeom>
          <a:noFill/>
        </p:spPr>
        <p:txBody>
          <a:bodyPr wrap="none" rtlCol="0">
            <a:spAutoFit/>
          </a:bodyPr>
          <a:lstStyle/>
          <a:p>
            <a:r>
              <a:rPr lang="en-US" sz="4400" dirty="0">
                <a:solidFill>
                  <a:srgbClr val="00B050"/>
                </a:solidFill>
              </a:rPr>
              <a:t>+</a:t>
            </a:r>
          </a:p>
        </p:txBody>
      </p:sp>
      <p:sp>
        <p:nvSpPr>
          <p:cNvPr id="11" name="TextBox 10">
            <a:extLst>
              <a:ext uri="{FF2B5EF4-FFF2-40B4-BE49-F238E27FC236}">
                <a16:creationId xmlns:a16="http://schemas.microsoft.com/office/drawing/2014/main" id="{ACAF81A0-F2DB-7449-9866-4D4D555270E3}"/>
              </a:ext>
            </a:extLst>
          </p:cNvPr>
          <p:cNvSpPr txBox="1"/>
          <p:nvPr/>
        </p:nvSpPr>
        <p:spPr>
          <a:xfrm>
            <a:off x="2069432" y="2527273"/>
            <a:ext cx="460382" cy="1107996"/>
          </a:xfrm>
          <a:prstGeom prst="rect">
            <a:avLst/>
          </a:prstGeom>
          <a:noFill/>
        </p:spPr>
        <p:txBody>
          <a:bodyPr wrap="none" rtlCol="0">
            <a:spAutoFit/>
          </a:bodyPr>
          <a:lstStyle/>
          <a:p>
            <a:r>
              <a:rPr lang="en-US" sz="6600" dirty="0">
                <a:solidFill>
                  <a:srgbClr val="C00000"/>
                </a:solidFill>
              </a:rPr>
              <a:t>-</a:t>
            </a:r>
          </a:p>
        </p:txBody>
      </p:sp>
      <p:sp>
        <p:nvSpPr>
          <p:cNvPr id="12" name="TextBox 11">
            <a:extLst>
              <a:ext uri="{FF2B5EF4-FFF2-40B4-BE49-F238E27FC236}">
                <a16:creationId xmlns:a16="http://schemas.microsoft.com/office/drawing/2014/main" id="{273C4AE9-A50A-D643-927E-346BD01EEB75}"/>
              </a:ext>
            </a:extLst>
          </p:cNvPr>
          <p:cNvSpPr txBox="1"/>
          <p:nvPr/>
        </p:nvSpPr>
        <p:spPr>
          <a:xfrm>
            <a:off x="4884545" y="476509"/>
            <a:ext cx="4296369" cy="461665"/>
          </a:xfrm>
          <a:prstGeom prst="rect">
            <a:avLst/>
          </a:prstGeom>
          <a:noFill/>
        </p:spPr>
        <p:txBody>
          <a:bodyPr wrap="none" rtlCol="0">
            <a:spAutoFit/>
          </a:bodyPr>
          <a:lstStyle/>
          <a:p>
            <a:r>
              <a:rPr lang="en-US" dirty="0"/>
              <a:t>Useful or harmless features</a:t>
            </a:r>
          </a:p>
        </p:txBody>
      </p:sp>
      <p:sp>
        <p:nvSpPr>
          <p:cNvPr id="13" name="TextBox 12">
            <a:extLst>
              <a:ext uri="{FF2B5EF4-FFF2-40B4-BE49-F238E27FC236}">
                <a16:creationId xmlns:a16="http://schemas.microsoft.com/office/drawing/2014/main" id="{5DF5233E-AD54-E340-BDE7-93EED5D80D9A}"/>
              </a:ext>
            </a:extLst>
          </p:cNvPr>
          <p:cNvSpPr txBox="1"/>
          <p:nvPr/>
        </p:nvSpPr>
        <p:spPr>
          <a:xfrm>
            <a:off x="4846251" y="2886529"/>
            <a:ext cx="3914451" cy="1015663"/>
          </a:xfrm>
          <a:prstGeom prst="rect">
            <a:avLst/>
          </a:prstGeom>
          <a:noFill/>
        </p:spPr>
        <p:txBody>
          <a:bodyPr wrap="square" rtlCol="0">
            <a:spAutoFit/>
          </a:bodyPr>
          <a:lstStyle/>
          <a:p>
            <a:r>
              <a:rPr lang="en-US" sz="2000" dirty="0"/>
              <a:t>4gram features that just "memorize" training set and might cause problems</a:t>
            </a:r>
          </a:p>
        </p:txBody>
      </p:sp>
    </p:spTree>
    <p:extLst>
      <p:ext uri="{BB962C8B-B14F-4D97-AF65-F5344CB8AC3E}">
        <p14:creationId xmlns:p14="http://schemas.microsoft.com/office/powerpoint/2010/main" val="289599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2" grpId="0"/>
      <p:bldP spid="13"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BDAD9-AF9B-A74C-BD6D-63C66EE73953}"/>
              </a:ext>
            </a:extLst>
          </p:cNvPr>
          <p:cNvSpPr>
            <a:spLocks noGrp="1"/>
          </p:cNvSpPr>
          <p:nvPr>
            <p:ph type="title"/>
          </p:nvPr>
        </p:nvSpPr>
        <p:spPr>
          <a:xfrm>
            <a:off x="822960" y="214953"/>
            <a:ext cx="7543800" cy="527997"/>
          </a:xfrm>
        </p:spPr>
        <p:txBody>
          <a:bodyPr>
            <a:normAutofit fontScale="90000"/>
          </a:bodyPr>
          <a:lstStyle/>
          <a:p>
            <a:r>
              <a:rPr lang="en-US" dirty="0"/>
              <a:t>Overfitting</a:t>
            </a:r>
          </a:p>
        </p:txBody>
      </p:sp>
      <p:sp>
        <p:nvSpPr>
          <p:cNvPr id="6" name="Content Placeholder 5">
            <a:extLst>
              <a:ext uri="{FF2B5EF4-FFF2-40B4-BE49-F238E27FC236}">
                <a16:creationId xmlns:a16="http://schemas.microsoft.com/office/drawing/2014/main" id="{85D521E6-CAAA-CA43-A184-4A16DB093561}"/>
              </a:ext>
            </a:extLst>
          </p:cNvPr>
          <p:cNvSpPr>
            <a:spLocks noGrp="1"/>
          </p:cNvSpPr>
          <p:nvPr>
            <p:ph idx="1"/>
          </p:nvPr>
        </p:nvSpPr>
        <p:spPr>
          <a:xfrm>
            <a:off x="734636" y="927684"/>
            <a:ext cx="7799765" cy="4191000"/>
          </a:xfrm>
        </p:spPr>
        <p:txBody>
          <a:bodyPr>
            <a:normAutofit fontScale="92500"/>
          </a:bodyPr>
          <a:lstStyle/>
          <a:p>
            <a:r>
              <a:rPr lang="en-US" sz="2400" dirty="0"/>
              <a:t>4-gram model on tiny data will just memorize the data</a:t>
            </a:r>
          </a:p>
          <a:p>
            <a:pPr lvl="1"/>
            <a:r>
              <a:rPr lang="en-US" sz="2400" dirty="0"/>
              <a:t>100% accuracy on the training set</a:t>
            </a:r>
          </a:p>
          <a:p>
            <a:r>
              <a:rPr lang="en-US" sz="2400" dirty="0"/>
              <a:t>But it will be surprised by the novel 4-grams in the test data</a:t>
            </a:r>
          </a:p>
          <a:p>
            <a:pPr lvl="1"/>
            <a:r>
              <a:rPr lang="en-US" sz="2400" dirty="0"/>
              <a:t>Low accuracy on test set</a:t>
            </a:r>
          </a:p>
          <a:p>
            <a:r>
              <a:rPr lang="en-US" sz="2800" dirty="0"/>
              <a:t>Models that are too powerful can </a:t>
            </a:r>
            <a:r>
              <a:rPr lang="en-US" sz="2800" b="1" dirty="0"/>
              <a:t>overfit</a:t>
            </a:r>
            <a:r>
              <a:rPr lang="en-US" sz="2800" dirty="0"/>
              <a:t> the data</a:t>
            </a:r>
          </a:p>
          <a:p>
            <a:pPr lvl="1"/>
            <a:r>
              <a:rPr lang="en-US" sz="2400" dirty="0"/>
              <a:t>Fitting the details of the training data so exactly that the model doesn't generalize well to the test set</a:t>
            </a:r>
          </a:p>
          <a:p>
            <a:pPr lvl="2"/>
            <a:r>
              <a:rPr lang="en-US" sz="2400" dirty="0"/>
              <a:t>How to avoid overfitting?</a:t>
            </a:r>
          </a:p>
          <a:p>
            <a:pPr lvl="3"/>
            <a:r>
              <a:rPr lang="en-US" sz="2000" dirty="0"/>
              <a:t>Regularization in logistic regression </a:t>
            </a:r>
          </a:p>
          <a:p>
            <a:pPr lvl="3"/>
            <a:r>
              <a:rPr lang="en-US" sz="2000" dirty="0"/>
              <a:t>Dropout in neural networks</a:t>
            </a:r>
          </a:p>
          <a:p>
            <a:pPr lvl="1"/>
            <a:endParaRPr lang="en-US" dirty="0"/>
          </a:p>
        </p:txBody>
      </p:sp>
      <p:sp>
        <p:nvSpPr>
          <p:cNvPr id="4" name="Slide Number Placeholder 3">
            <a:extLst>
              <a:ext uri="{FF2B5EF4-FFF2-40B4-BE49-F238E27FC236}">
                <a16:creationId xmlns:a16="http://schemas.microsoft.com/office/drawing/2014/main" id="{FB390B8E-6E1E-5B4F-AE2C-BE6C523CD36F}"/>
              </a:ext>
            </a:extLst>
          </p:cNvPr>
          <p:cNvSpPr>
            <a:spLocks noGrp="1"/>
          </p:cNvSpPr>
          <p:nvPr>
            <p:ph type="sldNum" sz="quarter" idx="12"/>
          </p:nvPr>
        </p:nvSpPr>
        <p:spPr/>
        <p:txBody>
          <a:bodyPr/>
          <a:lstStyle/>
          <a:p>
            <a:fld id="{D07771B2-D7F7-364E-B6F3-F7FE93606BCE}" type="slidenum">
              <a:rPr lang="en-US" smtClean="0"/>
              <a:t>79</a:t>
            </a:fld>
            <a:endParaRPr lang="en-US"/>
          </a:p>
        </p:txBody>
      </p:sp>
    </p:spTree>
    <p:extLst>
      <p:ext uri="{BB962C8B-B14F-4D97-AF65-F5344CB8AC3E}">
        <p14:creationId xmlns:p14="http://schemas.microsoft.com/office/powerpoint/2010/main" val="21795712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822960" y="214953"/>
            <a:ext cx="7543800" cy="563693"/>
          </a:xfrm>
        </p:spPr>
        <p:txBody>
          <a:bodyPr/>
          <a:lstStyle/>
          <a:p>
            <a:r>
              <a:rPr lang="en-US" dirty="0"/>
              <a:t>Generative Classifier:</a:t>
            </a:r>
          </a:p>
        </p:txBody>
      </p:sp>
      <p:pic>
        <p:nvPicPr>
          <p:cNvPr id="3" name="Content Placeholder 2">
            <a:extLst>
              <a:ext uri="{FF2B5EF4-FFF2-40B4-BE49-F238E27FC236}">
                <a16:creationId xmlns:a16="http://schemas.microsoft.com/office/drawing/2014/main" id="{5CBE54EF-092E-D64C-92E6-29F6C45C61E6}"/>
              </a:ext>
            </a:extLst>
          </p:cNvPr>
          <p:cNvPicPr>
            <a:picLocks noGrp="1" noChangeAspect="1"/>
          </p:cNvPicPr>
          <p:nvPr>
            <p:ph idx="1"/>
          </p:nvPr>
        </p:nvPicPr>
        <p:blipFill>
          <a:blip r:embed="rId2"/>
          <a:stretch>
            <a:fillRect/>
          </a:stretch>
        </p:blipFill>
        <p:spPr>
          <a:xfrm>
            <a:off x="6781800" y="971550"/>
            <a:ext cx="2209800" cy="1502664"/>
          </a:xfrm>
        </p:spPr>
      </p:pic>
      <p:pic>
        <p:nvPicPr>
          <p:cNvPr id="5" name="Picture 4">
            <a:extLst>
              <a:ext uri="{FF2B5EF4-FFF2-40B4-BE49-F238E27FC236}">
                <a16:creationId xmlns:a16="http://schemas.microsoft.com/office/drawing/2014/main" id="{F71D5CEF-B70A-CE4D-BF66-B534369F5D9C}"/>
              </a:ext>
            </a:extLst>
          </p:cNvPr>
          <p:cNvPicPr>
            <a:picLocks noChangeAspect="1"/>
          </p:cNvPicPr>
          <p:nvPr/>
        </p:nvPicPr>
        <p:blipFill>
          <a:blip r:embed="rId3"/>
          <a:stretch>
            <a:fillRect/>
          </a:stretch>
        </p:blipFill>
        <p:spPr>
          <a:xfrm>
            <a:off x="1066800" y="2567058"/>
            <a:ext cx="1625203" cy="1386840"/>
          </a:xfrm>
          <a:prstGeom prst="rect">
            <a:avLst/>
          </a:prstGeom>
        </p:spPr>
      </p:pic>
      <p:sp>
        <p:nvSpPr>
          <p:cNvPr id="2" name="TextBox 1">
            <a:extLst>
              <a:ext uri="{FF2B5EF4-FFF2-40B4-BE49-F238E27FC236}">
                <a16:creationId xmlns:a16="http://schemas.microsoft.com/office/drawing/2014/main" id="{FBC4A473-371C-AD46-8365-13833AB6B887}"/>
              </a:ext>
            </a:extLst>
          </p:cNvPr>
          <p:cNvSpPr txBox="1"/>
          <p:nvPr/>
        </p:nvSpPr>
        <p:spPr>
          <a:xfrm>
            <a:off x="657574" y="893626"/>
            <a:ext cx="6477000" cy="1569660"/>
          </a:xfrm>
          <a:prstGeom prst="rect">
            <a:avLst/>
          </a:prstGeom>
          <a:noFill/>
        </p:spPr>
        <p:txBody>
          <a:bodyPr wrap="square" rtlCol="0">
            <a:spAutoFit/>
          </a:bodyPr>
          <a:lstStyle/>
          <a:p>
            <a:pPr marL="342900" indent="-342900">
              <a:buFont typeface="Arial" panose="020B0604020202020204" pitchFamily="34" charset="0"/>
              <a:buChar char="•"/>
            </a:pPr>
            <a:r>
              <a:rPr lang="en-US" dirty="0">
                <a:latin typeface="Calibri" panose="020F0502020204030204" pitchFamily="34" charset="0"/>
                <a:cs typeface="Calibri" panose="020F0502020204030204" pitchFamily="34" charset="0"/>
              </a:rPr>
              <a:t>Build a model of what's in a cat image</a:t>
            </a:r>
          </a:p>
          <a:p>
            <a:pPr marL="800100" lvl="1" indent="-342900">
              <a:buFont typeface="Arial" panose="020B0604020202020204" pitchFamily="34" charset="0"/>
              <a:buChar char="•"/>
            </a:pPr>
            <a:r>
              <a:rPr lang="en-US" dirty="0">
                <a:latin typeface="Calibri" panose="020F0502020204030204" pitchFamily="34" charset="0"/>
                <a:cs typeface="Calibri" panose="020F0502020204030204" pitchFamily="34" charset="0"/>
              </a:rPr>
              <a:t>Knows about whiskers, ears, eyes</a:t>
            </a:r>
          </a:p>
          <a:p>
            <a:pPr marL="800100" lvl="1" indent="-342900">
              <a:buFont typeface="Arial" panose="020B0604020202020204" pitchFamily="34" charset="0"/>
              <a:buChar char="•"/>
            </a:pPr>
            <a:r>
              <a:rPr lang="en-US" dirty="0">
                <a:latin typeface="Calibri" panose="020F0502020204030204" pitchFamily="34" charset="0"/>
                <a:cs typeface="Calibri" panose="020F0502020204030204" pitchFamily="34" charset="0"/>
              </a:rPr>
              <a:t>Assigns a probability to any image: </a:t>
            </a:r>
          </a:p>
          <a:p>
            <a:pPr marL="1257300" lvl="2" indent="-342900">
              <a:buFont typeface="Arial" panose="020B0604020202020204" pitchFamily="34" charset="0"/>
              <a:buChar char="•"/>
            </a:pPr>
            <a:r>
              <a:rPr lang="en-US" dirty="0">
                <a:latin typeface="Calibri" panose="020F0502020204030204" pitchFamily="34" charset="0"/>
                <a:cs typeface="Calibri" panose="020F0502020204030204" pitchFamily="34" charset="0"/>
              </a:rPr>
              <a:t>how cat-y is this image?</a:t>
            </a:r>
          </a:p>
        </p:txBody>
      </p:sp>
      <p:sp>
        <p:nvSpPr>
          <p:cNvPr id="7" name="TextBox 6">
            <a:extLst>
              <a:ext uri="{FF2B5EF4-FFF2-40B4-BE49-F238E27FC236}">
                <a16:creationId xmlns:a16="http://schemas.microsoft.com/office/drawing/2014/main" id="{9E991548-9CBB-D346-A03A-FA4397E9F1FD}"/>
              </a:ext>
            </a:extLst>
          </p:cNvPr>
          <p:cNvSpPr txBox="1"/>
          <p:nvPr/>
        </p:nvSpPr>
        <p:spPr>
          <a:xfrm>
            <a:off x="2716417" y="2952750"/>
            <a:ext cx="4401141" cy="461665"/>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Also build a model for dog images</a:t>
            </a:r>
          </a:p>
        </p:txBody>
      </p:sp>
      <p:sp>
        <p:nvSpPr>
          <p:cNvPr id="8" name="TextBox 7">
            <a:extLst>
              <a:ext uri="{FF2B5EF4-FFF2-40B4-BE49-F238E27FC236}">
                <a16:creationId xmlns:a16="http://schemas.microsoft.com/office/drawing/2014/main" id="{4B6D5E64-62D9-9A47-BBB3-D4FD2AEA45F1}"/>
              </a:ext>
            </a:extLst>
          </p:cNvPr>
          <p:cNvSpPr txBox="1"/>
          <p:nvPr/>
        </p:nvSpPr>
        <p:spPr>
          <a:xfrm>
            <a:off x="533400" y="4147927"/>
            <a:ext cx="7295780" cy="954107"/>
          </a:xfrm>
          <a:prstGeom prst="rect">
            <a:avLst/>
          </a:prstGeom>
          <a:noFill/>
        </p:spPr>
        <p:txBody>
          <a:bodyPr wrap="none" rtlCol="0">
            <a:spAutoFit/>
          </a:bodyPr>
          <a:lstStyle/>
          <a:p>
            <a:r>
              <a:rPr lang="en-US" sz="2800" dirty="0">
                <a:latin typeface="Calibri" panose="020F0502020204030204" pitchFamily="34" charset="0"/>
                <a:cs typeface="Calibri" panose="020F0502020204030204" pitchFamily="34" charset="0"/>
              </a:rPr>
              <a:t>Now given a new image:</a:t>
            </a:r>
          </a:p>
          <a:p>
            <a:r>
              <a:rPr lang="en-US" sz="2800" b="1" dirty="0">
                <a:latin typeface="Calibri" panose="020F0502020204030204" pitchFamily="34" charset="0"/>
                <a:cs typeface="Calibri" panose="020F0502020204030204" pitchFamily="34" charset="0"/>
              </a:rPr>
              <a:t> Run both models and see which one fits better </a:t>
            </a:r>
          </a:p>
        </p:txBody>
      </p:sp>
    </p:spTree>
    <p:extLst>
      <p:ext uri="{BB962C8B-B14F-4D97-AF65-F5344CB8AC3E}">
        <p14:creationId xmlns:p14="http://schemas.microsoft.com/office/powerpoint/2010/main" val="3377803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FA5F3-B75B-3C45-9391-5469FF44240D}"/>
              </a:ext>
            </a:extLst>
          </p:cNvPr>
          <p:cNvSpPr>
            <a:spLocks noGrp="1"/>
          </p:cNvSpPr>
          <p:nvPr>
            <p:ph type="title"/>
          </p:nvPr>
        </p:nvSpPr>
        <p:spPr/>
        <p:txBody>
          <a:bodyPr/>
          <a:lstStyle/>
          <a:p>
            <a:r>
              <a:rPr lang="en-US" dirty="0"/>
              <a:t>Regularization</a:t>
            </a:r>
          </a:p>
        </p:txBody>
      </p:sp>
      <p:sp>
        <p:nvSpPr>
          <p:cNvPr id="3" name="Content Placeholder 2">
            <a:extLst>
              <a:ext uri="{FF2B5EF4-FFF2-40B4-BE49-F238E27FC236}">
                <a16:creationId xmlns:a16="http://schemas.microsoft.com/office/drawing/2014/main" id="{2F1F3522-700E-674E-AA31-F0848057D212}"/>
              </a:ext>
            </a:extLst>
          </p:cNvPr>
          <p:cNvSpPr>
            <a:spLocks noGrp="1"/>
          </p:cNvSpPr>
          <p:nvPr>
            <p:ph idx="1"/>
          </p:nvPr>
        </p:nvSpPr>
        <p:spPr/>
        <p:txBody>
          <a:bodyPr>
            <a:normAutofit/>
          </a:bodyPr>
          <a:lstStyle/>
          <a:p>
            <a:r>
              <a:rPr lang="en-US" dirty="0"/>
              <a:t>A solution for overfitting</a:t>
            </a:r>
          </a:p>
          <a:p>
            <a:r>
              <a:rPr lang="en-US" dirty="0"/>
              <a:t>Add a regularization term </a:t>
            </a:r>
            <a:r>
              <a:rPr lang="en-US" i="1" dirty="0"/>
              <a:t>R</a:t>
            </a:r>
            <a:r>
              <a:rPr lang="en-US" dirty="0"/>
              <a:t>(</a:t>
            </a:r>
            <a:r>
              <a:rPr lang="el-GR" dirty="0"/>
              <a:t>θ) </a:t>
            </a:r>
            <a:r>
              <a:rPr lang="en-US" dirty="0"/>
              <a:t>to the loss function </a:t>
            </a:r>
            <a:r>
              <a:rPr lang="en-US" sz="1800" dirty="0"/>
              <a:t>(for now written as maximizing </a:t>
            </a:r>
            <a:r>
              <a:rPr lang="en-US" sz="1800" dirty="0" err="1"/>
              <a:t>logprob</a:t>
            </a:r>
            <a:r>
              <a:rPr lang="en-US" sz="1800" dirty="0"/>
              <a:t> rather than minimizing loss) </a:t>
            </a:r>
          </a:p>
          <a:p>
            <a:endParaRPr lang="en-US" sz="1800" dirty="0"/>
          </a:p>
          <a:p>
            <a:endParaRPr lang="en-US" sz="1800" dirty="0"/>
          </a:p>
          <a:p>
            <a:endParaRPr lang="en-US" sz="1800" dirty="0"/>
          </a:p>
          <a:p>
            <a:r>
              <a:rPr lang="en-US" dirty="0"/>
              <a:t>Idea: choose an </a:t>
            </a:r>
            <a:r>
              <a:rPr lang="en-US" i="1" dirty="0"/>
              <a:t>R</a:t>
            </a:r>
            <a:r>
              <a:rPr lang="en-US" dirty="0"/>
              <a:t>(</a:t>
            </a:r>
            <a:r>
              <a:rPr lang="el-GR" dirty="0"/>
              <a:t>θ)</a:t>
            </a:r>
            <a:r>
              <a:rPr lang="en-US" dirty="0"/>
              <a:t> that penalizes large weights</a:t>
            </a:r>
          </a:p>
          <a:p>
            <a:pPr lvl="1"/>
            <a:r>
              <a:rPr lang="en-US" dirty="0"/>
              <a:t>fitting the data well with lots of big weights not as good as fitting the data a little less well, with small weights</a:t>
            </a:r>
          </a:p>
          <a:p>
            <a:endParaRPr lang="en-US" dirty="0"/>
          </a:p>
        </p:txBody>
      </p:sp>
      <p:pic>
        <p:nvPicPr>
          <p:cNvPr id="5" name="Picture 4">
            <a:extLst>
              <a:ext uri="{FF2B5EF4-FFF2-40B4-BE49-F238E27FC236}">
                <a16:creationId xmlns:a16="http://schemas.microsoft.com/office/drawing/2014/main" id="{ED02CBB2-E1ED-A04E-98C0-81357B48C958}"/>
              </a:ext>
            </a:extLst>
          </p:cNvPr>
          <p:cNvPicPr>
            <a:picLocks noChangeAspect="1"/>
          </p:cNvPicPr>
          <p:nvPr/>
        </p:nvPicPr>
        <p:blipFill>
          <a:blip r:embed="rId2"/>
          <a:stretch>
            <a:fillRect/>
          </a:stretch>
        </p:blipFill>
        <p:spPr>
          <a:xfrm>
            <a:off x="1752600" y="2435225"/>
            <a:ext cx="5258210" cy="958850"/>
          </a:xfrm>
          <a:prstGeom prst="rect">
            <a:avLst/>
          </a:prstGeom>
        </p:spPr>
      </p:pic>
    </p:spTree>
    <p:extLst>
      <p:ext uri="{BB962C8B-B14F-4D97-AF65-F5344CB8AC3E}">
        <p14:creationId xmlns:p14="http://schemas.microsoft.com/office/powerpoint/2010/main" val="202367208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FA5F3-B75B-3C45-9391-5469FF44240D}"/>
              </a:ext>
            </a:extLst>
          </p:cNvPr>
          <p:cNvSpPr>
            <a:spLocks noGrp="1"/>
          </p:cNvSpPr>
          <p:nvPr>
            <p:ph type="title"/>
          </p:nvPr>
        </p:nvSpPr>
        <p:spPr/>
        <p:txBody>
          <a:bodyPr/>
          <a:lstStyle/>
          <a:p>
            <a:r>
              <a:rPr lang="en-US" dirty="0"/>
              <a:t>L2 Regularization (= ridge regression)</a:t>
            </a:r>
          </a:p>
        </p:txBody>
      </p:sp>
      <p:sp>
        <p:nvSpPr>
          <p:cNvPr id="3" name="Content Placeholder 2">
            <a:extLst>
              <a:ext uri="{FF2B5EF4-FFF2-40B4-BE49-F238E27FC236}">
                <a16:creationId xmlns:a16="http://schemas.microsoft.com/office/drawing/2014/main" id="{2F1F3522-700E-674E-AA31-F0848057D212}"/>
              </a:ext>
            </a:extLst>
          </p:cNvPr>
          <p:cNvSpPr>
            <a:spLocks noGrp="1"/>
          </p:cNvSpPr>
          <p:nvPr>
            <p:ph idx="1"/>
          </p:nvPr>
        </p:nvSpPr>
        <p:spPr>
          <a:xfrm>
            <a:off x="822960" y="1200150"/>
            <a:ext cx="7635240" cy="3429000"/>
          </a:xfrm>
        </p:spPr>
        <p:txBody>
          <a:bodyPr/>
          <a:lstStyle/>
          <a:p>
            <a:r>
              <a:rPr lang="en-US" dirty="0"/>
              <a:t>	The sum of the squares of the weights</a:t>
            </a:r>
          </a:p>
          <a:p>
            <a:r>
              <a:rPr lang="en-US" dirty="0"/>
              <a:t>The name is because this is the (square of the)        </a:t>
            </a:r>
            <a:r>
              <a:rPr lang="en-US" b="1" dirty="0"/>
              <a:t>L2 norm</a:t>
            </a:r>
            <a:r>
              <a:rPr lang="en-US" dirty="0"/>
              <a:t> </a:t>
            </a:r>
            <a:r>
              <a:rPr lang="en-US" dirty="0">
                <a:latin typeface="Times New Roman" panose="02020603050405020304" pitchFamily="18" charset="0"/>
                <a:cs typeface="Times New Roman" panose="02020603050405020304" pitchFamily="18" charset="0"/>
              </a:rPr>
              <a:t>||</a:t>
            </a:r>
            <a:r>
              <a:rPr lang="el-GR" dirty="0">
                <a:latin typeface="Times New Roman" panose="02020603050405020304" pitchFamily="18" charset="0"/>
                <a:cs typeface="Times New Roman" panose="02020603050405020304" pitchFamily="18" charset="0"/>
              </a:rPr>
              <a:t>θ||</a:t>
            </a:r>
            <a:r>
              <a:rPr lang="el-GR" baseline="-25000" dirty="0">
                <a:latin typeface="Times New Roman" panose="02020603050405020304" pitchFamily="18" charset="0"/>
                <a:cs typeface="Times New Roman" panose="02020603050405020304" pitchFamily="18" charset="0"/>
              </a:rPr>
              <a:t>2</a:t>
            </a:r>
            <a:r>
              <a:rPr lang="el-GR" dirty="0"/>
              <a:t>, </a:t>
            </a:r>
            <a:r>
              <a:rPr lang="en-US" dirty="0"/>
              <a:t>= </a:t>
            </a:r>
            <a:r>
              <a:rPr lang="en-US" b="1" dirty="0"/>
              <a:t>Euclidean distance </a:t>
            </a:r>
            <a:r>
              <a:rPr lang="en-US" dirty="0"/>
              <a:t>of </a:t>
            </a:r>
            <a:r>
              <a:rPr lang="el-GR" dirty="0">
                <a:latin typeface="Times New Roman" panose="02020603050405020304" pitchFamily="18" charset="0"/>
                <a:cs typeface="Times New Roman" panose="02020603050405020304" pitchFamily="18" charset="0"/>
              </a:rPr>
              <a:t>θ </a:t>
            </a:r>
            <a:r>
              <a:rPr lang="en-US" dirty="0"/>
              <a:t>to the origin.</a:t>
            </a:r>
          </a:p>
          <a:p>
            <a:endParaRPr lang="en-US" dirty="0"/>
          </a:p>
          <a:p>
            <a:endParaRPr lang="en-US" dirty="0"/>
          </a:p>
          <a:p>
            <a:r>
              <a:rPr lang="en-US" dirty="0"/>
              <a:t>L2 regularized objective function:</a:t>
            </a:r>
          </a:p>
          <a:p>
            <a:endParaRPr lang="en-US" dirty="0"/>
          </a:p>
        </p:txBody>
      </p:sp>
      <p:pic>
        <p:nvPicPr>
          <p:cNvPr id="8" name="Picture 7">
            <a:extLst>
              <a:ext uri="{FF2B5EF4-FFF2-40B4-BE49-F238E27FC236}">
                <a16:creationId xmlns:a16="http://schemas.microsoft.com/office/drawing/2014/main" id="{F1FEC24F-88EC-2C45-B330-635C0E594945}"/>
              </a:ext>
            </a:extLst>
          </p:cNvPr>
          <p:cNvPicPr>
            <a:picLocks noChangeAspect="1"/>
          </p:cNvPicPr>
          <p:nvPr/>
        </p:nvPicPr>
        <p:blipFill>
          <a:blip r:embed="rId2"/>
          <a:stretch>
            <a:fillRect/>
          </a:stretch>
        </p:blipFill>
        <p:spPr>
          <a:xfrm>
            <a:off x="2209800" y="2647950"/>
            <a:ext cx="3384550" cy="1041400"/>
          </a:xfrm>
          <a:prstGeom prst="rect">
            <a:avLst/>
          </a:prstGeom>
        </p:spPr>
      </p:pic>
      <p:pic>
        <p:nvPicPr>
          <p:cNvPr id="10" name="Picture 9">
            <a:extLst>
              <a:ext uri="{FF2B5EF4-FFF2-40B4-BE49-F238E27FC236}">
                <a16:creationId xmlns:a16="http://schemas.microsoft.com/office/drawing/2014/main" id="{6163C952-1829-4D41-B4DA-C5E7F3B8A13B}"/>
              </a:ext>
            </a:extLst>
          </p:cNvPr>
          <p:cNvPicPr>
            <a:picLocks noChangeAspect="1"/>
          </p:cNvPicPr>
          <p:nvPr/>
        </p:nvPicPr>
        <p:blipFill>
          <a:blip r:embed="rId3"/>
          <a:stretch>
            <a:fillRect/>
          </a:stretch>
        </p:blipFill>
        <p:spPr>
          <a:xfrm>
            <a:off x="1981200" y="4122807"/>
            <a:ext cx="5525206" cy="1041400"/>
          </a:xfrm>
          <a:prstGeom prst="rect">
            <a:avLst/>
          </a:prstGeom>
        </p:spPr>
      </p:pic>
    </p:spTree>
    <p:extLst>
      <p:ext uri="{BB962C8B-B14F-4D97-AF65-F5344CB8AC3E}">
        <p14:creationId xmlns:p14="http://schemas.microsoft.com/office/powerpoint/2010/main" val="144892119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FA5F3-B75B-3C45-9391-5469FF44240D}"/>
              </a:ext>
            </a:extLst>
          </p:cNvPr>
          <p:cNvSpPr>
            <a:spLocks noGrp="1"/>
          </p:cNvSpPr>
          <p:nvPr>
            <p:ph type="title"/>
          </p:nvPr>
        </p:nvSpPr>
        <p:spPr/>
        <p:txBody>
          <a:bodyPr/>
          <a:lstStyle/>
          <a:p>
            <a:r>
              <a:rPr lang="en-US" dirty="0"/>
              <a:t>L1 Regularization (= lasso regression)</a:t>
            </a:r>
          </a:p>
        </p:txBody>
      </p:sp>
      <p:sp>
        <p:nvSpPr>
          <p:cNvPr id="3" name="Content Placeholder 2">
            <a:extLst>
              <a:ext uri="{FF2B5EF4-FFF2-40B4-BE49-F238E27FC236}">
                <a16:creationId xmlns:a16="http://schemas.microsoft.com/office/drawing/2014/main" id="{2F1F3522-700E-674E-AA31-F0848057D212}"/>
              </a:ext>
            </a:extLst>
          </p:cNvPr>
          <p:cNvSpPr>
            <a:spLocks noGrp="1"/>
          </p:cNvSpPr>
          <p:nvPr>
            <p:ph idx="1"/>
          </p:nvPr>
        </p:nvSpPr>
        <p:spPr>
          <a:xfrm>
            <a:off x="822960" y="1200150"/>
            <a:ext cx="8168640" cy="3429000"/>
          </a:xfrm>
        </p:spPr>
        <p:txBody>
          <a:bodyPr/>
          <a:lstStyle/>
          <a:p>
            <a:r>
              <a:rPr lang="en-US" dirty="0"/>
              <a:t>	The sum of the (absolute value of the) weights</a:t>
            </a:r>
          </a:p>
          <a:p>
            <a:r>
              <a:rPr lang="en-US" dirty="0"/>
              <a:t>Named after the </a:t>
            </a:r>
            <a:r>
              <a:rPr lang="en-US" b="1" dirty="0"/>
              <a:t>L1 norm </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W</a:t>
            </a:r>
            <a:r>
              <a:rPr lang="en-US" dirty="0">
                <a:latin typeface="Times New Roman" panose="02020603050405020304" pitchFamily="18" charset="0"/>
                <a:cs typeface="Times New Roman" panose="02020603050405020304" pitchFamily="18" charset="0"/>
              </a:rPr>
              <a:t>||</a:t>
            </a:r>
            <a:r>
              <a:rPr lang="en-US" baseline="-25000" dirty="0">
                <a:latin typeface="Times New Roman" panose="02020603050405020304" pitchFamily="18" charset="0"/>
                <a:cs typeface="Times New Roman" panose="02020603050405020304" pitchFamily="18" charset="0"/>
              </a:rPr>
              <a:t>1</a:t>
            </a:r>
            <a:r>
              <a:rPr lang="en-US" dirty="0"/>
              <a:t>, = sum of the absolute values of the weights, = </a:t>
            </a:r>
            <a:r>
              <a:rPr lang="en-US" b="1" dirty="0"/>
              <a:t>Manhattan distance</a:t>
            </a:r>
            <a:r>
              <a:rPr lang="en-US" dirty="0"/>
              <a:t> </a:t>
            </a:r>
          </a:p>
          <a:p>
            <a:endParaRPr lang="en-US" dirty="0"/>
          </a:p>
          <a:p>
            <a:endParaRPr lang="en-US" sz="1100" dirty="0"/>
          </a:p>
          <a:p>
            <a:r>
              <a:rPr lang="en-US" dirty="0"/>
              <a:t>L1 regularized objective function:</a:t>
            </a:r>
          </a:p>
          <a:p>
            <a:endParaRPr lang="en-US" dirty="0"/>
          </a:p>
        </p:txBody>
      </p:sp>
      <p:pic>
        <p:nvPicPr>
          <p:cNvPr id="8" name="Picture 7">
            <a:extLst>
              <a:ext uri="{FF2B5EF4-FFF2-40B4-BE49-F238E27FC236}">
                <a16:creationId xmlns:a16="http://schemas.microsoft.com/office/drawing/2014/main" id="{F1FEC24F-88EC-2C45-B330-635C0E594945}"/>
              </a:ext>
            </a:extLst>
          </p:cNvPr>
          <p:cNvPicPr>
            <a:picLocks noChangeAspect="1"/>
          </p:cNvPicPr>
          <p:nvPr/>
        </p:nvPicPr>
        <p:blipFill>
          <a:blip r:embed="rId2"/>
          <a:srcRect/>
          <a:stretch/>
        </p:blipFill>
        <p:spPr>
          <a:xfrm>
            <a:off x="2667000" y="2453404"/>
            <a:ext cx="3384550" cy="1008856"/>
          </a:xfrm>
          <a:prstGeom prst="rect">
            <a:avLst/>
          </a:prstGeom>
        </p:spPr>
      </p:pic>
      <p:pic>
        <p:nvPicPr>
          <p:cNvPr id="10" name="Picture 9">
            <a:extLst>
              <a:ext uri="{FF2B5EF4-FFF2-40B4-BE49-F238E27FC236}">
                <a16:creationId xmlns:a16="http://schemas.microsoft.com/office/drawing/2014/main" id="{6163C952-1829-4D41-B4DA-C5E7F3B8A13B}"/>
              </a:ext>
            </a:extLst>
          </p:cNvPr>
          <p:cNvPicPr>
            <a:picLocks noChangeAspect="1"/>
          </p:cNvPicPr>
          <p:nvPr/>
        </p:nvPicPr>
        <p:blipFill>
          <a:blip r:embed="rId3"/>
          <a:srcRect/>
          <a:stretch/>
        </p:blipFill>
        <p:spPr>
          <a:xfrm>
            <a:off x="1540257" y="3985952"/>
            <a:ext cx="6063486" cy="1046489"/>
          </a:xfrm>
          <a:prstGeom prst="rect">
            <a:avLst/>
          </a:prstGeom>
        </p:spPr>
      </p:pic>
    </p:spTree>
    <p:extLst>
      <p:ext uri="{BB962C8B-B14F-4D97-AF65-F5344CB8AC3E}">
        <p14:creationId xmlns:p14="http://schemas.microsoft.com/office/powerpoint/2010/main" val="270036381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p:cNvSpPr>
            <a:spLocks noGrp="1" noChangeArrowheads="1"/>
          </p:cNvSpPr>
          <p:nvPr>
            <p:ph type="title"/>
          </p:nvPr>
        </p:nvSpPr>
        <p:spPr/>
        <p:txBody>
          <a:bodyPr>
            <a:normAutofit/>
          </a:bodyPr>
          <a:lstStyle/>
          <a:p>
            <a:r>
              <a:rPr lang="en-US" sz="4000" dirty="0"/>
              <a:t>Logistic Regression</a:t>
            </a:r>
            <a:endParaRPr lang="en-US" sz="4000" dirty="0">
              <a:latin typeface="Lucida Sans" charset="0"/>
              <a:ea typeface="ＭＳ Ｐゴシック" charset="0"/>
              <a:cs typeface="ＭＳ Ｐゴシック" charset="0"/>
            </a:endParaRPr>
          </a:p>
        </p:txBody>
      </p:sp>
      <p:sp>
        <p:nvSpPr>
          <p:cNvPr id="16387" name="Rectangle 6"/>
          <p:cNvSpPr>
            <a:spLocks noGrp="1" noChangeArrowheads="1"/>
          </p:cNvSpPr>
          <p:nvPr>
            <p:ph idx="1"/>
          </p:nvPr>
        </p:nvSpPr>
        <p:spPr/>
        <p:txBody>
          <a:bodyPr/>
          <a:lstStyle/>
          <a:p>
            <a:endParaRPr lang="en-US" dirty="0">
              <a:solidFill>
                <a:schemeClr val="tx2"/>
              </a:solidFill>
            </a:endParaRPr>
          </a:p>
          <a:p>
            <a:r>
              <a:rPr lang="en-US" sz="3200" dirty="0">
                <a:solidFill>
                  <a:schemeClr val="tx2"/>
                </a:solidFill>
              </a:rPr>
              <a:t>Multinomial Logistic Regression</a:t>
            </a:r>
          </a:p>
        </p:txBody>
      </p:sp>
    </p:spTree>
    <p:extLst>
      <p:ext uri="{BB962C8B-B14F-4D97-AF65-F5344CB8AC3E}">
        <p14:creationId xmlns:p14="http://schemas.microsoft.com/office/powerpoint/2010/main" val="1782091701"/>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C85CD-92B4-8042-8F3F-0835F0CAB644}"/>
              </a:ext>
            </a:extLst>
          </p:cNvPr>
          <p:cNvSpPr>
            <a:spLocks noGrp="1"/>
          </p:cNvSpPr>
          <p:nvPr>
            <p:ph type="title"/>
          </p:nvPr>
        </p:nvSpPr>
        <p:spPr/>
        <p:txBody>
          <a:bodyPr/>
          <a:lstStyle/>
          <a:p>
            <a:r>
              <a:rPr lang="en-US" dirty="0"/>
              <a:t>Multinomial Logistic Regression</a:t>
            </a:r>
          </a:p>
        </p:txBody>
      </p:sp>
      <p:sp>
        <p:nvSpPr>
          <p:cNvPr id="3" name="Content Placeholder 2">
            <a:extLst>
              <a:ext uri="{FF2B5EF4-FFF2-40B4-BE49-F238E27FC236}">
                <a16:creationId xmlns:a16="http://schemas.microsoft.com/office/drawing/2014/main" id="{43BA191C-5681-E64A-B840-660DF774D47E}"/>
              </a:ext>
            </a:extLst>
          </p:cNvPr>
          <p:cNvSpPr>
            <a:spLocks noGrp="1"/>
          </p:cNvSpPr>
          <p:nvPr>
            <p:ph idx="1"/>
          </p:nvPr>
        </p:nvSpPr>
        <p:spPr>
          <a:xfrm>
            <a:off x="457200" y="1047750"/>
            <a:ext cx="8534401" cy="4095750"/>
          </a:xfrm>
        </p:spPr>
        <p:txBody>
          <a:bodyPr>
            <a:normAutofit lnSpcReduction="10000"/>
          </a:bodyPr>
          <a:lstStyle/>
          <a:p>
            <a:r>
              <a:rPr lang="en-US" sz="2800" dirty="0"/>
              <a:t>Often we need more than 2 classes</a:t>
            </a:r>
          </a:p>
          <a:p>
            <a:pPr lvl="1"/>
            <a:r>
              <a:rPr lang="en-US" sz="2400" dirty="0"/>
              <a:t>Positive/negative/neutral</a:t>
            </a:r>
          </a:p>
          <a:p>
            <a:pPr lvl="1"/>
            <a:r>
              <a:rPr lang="en-US" sz="2400" dirty="0"/>
              <a:t>Parts of speech (noun, verb, adjective, adverb, preposition, etc.)</a:t>
            </a:r>
          </a:p>
          <a:p>
            <a:pPr lvl="1"/>
            <a:r>
              <a:rPr lang="en-US" sz="2400" dirty="0"/>
              <a:t>Classify emergency SMSs into different actionable classes</a:t>
            </a:r>
          </a:p>
          <a:p>
            <a:r>
              <a:rPr lang="en-US" sz="2400" dirty="0"/>
              <a:t>If &gt;2 classes we use </a:t>
            </a:r>
            <a:r>
              <a:rPr lang="en-US" sz="2400" b="1" dirty="0"/>
              <a:t>multinomial logistic regression</a:t>
            </a:r>
          </a:p>
          <a:p>
            <a:pPr marL="406400" lvl="2" indent="0">
              <a:buNone/>
            </a:pPr>
            <a:r>
              <a:rPr lang="en-US" sz="2400" dirty="0"/>
              <a:t>= </a:t>
            </a:r>
            <a:r>
              <a:rPr lang="en-US" sz="2400" dirty="0" err="1"/>
              <a:t>Softmax</a:t>
            </a:r>
            <a:r>
              <a:rPr lang="en-US" sz="2400" dirty="0"/>
              <a:t> regression</a:t>
            </a:r>
          </a:p>
          <a:p>
            <a:pPr marL="406400" lvl="2" indent="0">
              <a:buNone/>
            </a:pPr>
            <a:r>
              <a:rPr lang="en-US" sz="2400" dirty="0"/>
              <a:t>= Multinomial logit</a:t>
            </a:r>
          </a:p>
          <a:p>
            <a:pPr marL="406400" lvl="2" indent="0">
              <a:buNone/>
            </a:pPr>
            <a:r>
              <a:rPr lang="en-US" sz="2400" dirty="0"/>
              <a:t>= (defunct names : Maximum entropy modeling or </a:t>
            </a:r>
            <a:r>
              <a:rPr lang="en-US" sz="2400" dirty="0" err="1"/>
              <a:t>MaxEnt</a:t>
            </a:r>
            <a:endParaRPr lang="en-US" sz="2400" b="1" dirty="0"/>
          </a:p>
          <a:p>
            <a:r>
              <a:rPr lang="en-US" sz="2400" dirty="0"/>
              <a:t>So "logistic regression" will just mean binary (2 output classes)</a:t>
            </a:r>
          </a:p>
          <a:p>
            <a:endParaRPr lang="en-US" sz="2400" b="1" dirty="0"/>
          </a:p>
          <a:p>
            <a:pPr marL="406400" lvl="2" indent="0">
              <a:buNone/>
            </a:pPr>
            <a:endParaRPr lang="en-US" sz="2400" dirty="0"/>
          </a:p>
          <a:p>
            <a:pPr marL="406400" lvl="2" indent="0">
              <a:buNone/>
            </a:pPr>
            <a:endParaRPr lang="en-US" sz="2400" dirty="0"/>
          </a:p>
          <a:p>
            <a:endParaRPr lang="en-US" sz="1800" dirty="0"/>
          </a:p>
        </p:txBody>
      </p:sp>
      <p:sp>
        <p:nvSpPr>
          <p:cNvPr id="4" name="Slide Number Placeholder 3">
            <a:extLst>
              <a:ext uri="{FF2B5EF4-FFF2-40B4-BE49-F238E27FC236}">
                <a16:creationId xmlns:a16="http://schemas.microsoft.com/office/drawing/2014/main" id="{BCD8853B-5D9E-5645-B1C9-8D591EDC2A8C}"/>
              </a:ext>
            </a:extLst>
          </p:cNvPr>
          <p:cNvSpPr>
            <a:spLocks noGrp="1"/>
          </p:cNvSpPr>
          <p:nvPr>
            <p:ph type="sldNum" sz="quarter" idx="12"/>
          </p:nvPr>
        </p:nvSpPr>
        <p:spPr/>
        <p:txBody>
          <a:bodyPr/>
          <a:lstStyle/>
          <a:p>
            <a:fld id="{D07771B2-D7F7-364E-B6F3-F7FE93606BCE}" type="slidenum">
              <a:rPr lang="en-US" smtClean="0"/>
              <a:t>84</a:t>
            </a:fld>
            <a:endParaRPr lang="en-US" dirty="0"/>
          </a:p>
        </p:txBody>
      </p:sp>
    </p:spTree>
    <p:extLst>
      <p:ext uri="{BB962C8B-B14F-4D97-AF65-F5344CB8AC3E}">
        <p14:creationId xmlns:p14="http://schemas.microsoft.com/office/powerpoint/2010/main" val="50481317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C85CD-92B4-8042-8F3F-0835F0CAB644}"/>
              </a:ext>
            </a:extLst>
          </p:cNvPr>
          <p:cNvSpPr>
            <a:spLocks noGrp="1"/>
          </p:cNvSpPr>
          <p:nvPr>
            <p:ph type="title"/>
          </p:nvPr>
        </p:nvSpPr>
        <p:spPr/>
        <p:txBody>
          <a:bodyPr/>
          <a:lstStyle/>
          <a:p>
            <a:r>
              <a:rPr lang="en-US" dirty="0"/>
              <a:t>Multinomial Logistic Regression</a:t>
            </a:r>
          </a:p>
        </p:txBody>
      </p:sp>
      <p:sp>
        <p:nvSpPr>
          <p:cNvPr id="3" name="Content Placeholder 2">
            <a:extLst>
              <a:ext uri="{FF2B5EF4-FFF2-40B4-BE49-F238E27FC236}">
                <a16:creationId xmlns:a16="http://schemas.microsoft.com/office/drawing/2014/main" id="{43BA191C-5681-E64A-B840-660DF774D47E}"/>
              </a:ext>
            </a:extLst>
          </p:cNvPr>
          <p:cNvSpPr>
            <a:spLocks noGrp="1"/>
          </p:cNvSpPr>
          <p:nvPr>
            <p:ph idx="1"/>
          </p:nvPr>
        </p:nvSpPr>
        <p:spPr>
          <a:xfrm>
            <a:off x="457200" y="1047750"/>
            <a:ext cx="8534401" cy="4070934"/>
          </a:xfrm>
        </p:spPr>
        <p:txBody>
          <a:bodyPr>
            <a:normAutofit fontScale="92500"/>
          </a:bodyPr>
          <a:lstStyle/>
          <a:p>
            <a:r>
              <a:rPr lang="en-US" sz="2800" dirty="0"/>
              <a:t>The probability of everything must still sum to 1</a:t>
            </a:r>
          </a:p>
          <a:p>
            <a:pPr lvl="1"/>
            <a:endParaRPr lang="en-US" sz="2000" dirty="0">
              <a:latin typeface="Courier" pitchFamily="2" charset="0"/>
            </a:endParaRPr>
          </a:p>
          <a:p>
            <a:pPr marL="150876" lvl="1" indent="0">
              <a:buNone/>
            </a:pPr>
            <a:r>
              <a:rPr lang="en-US" sz="2000" dirty="0">
                <a:latin typeface="Courier" pitchFamily="2" charset="0"/>
              </a:rPr>
              <a:t>P(</a:t>
            </a:r>
            <a:r>
              <a:rPr lang="en-US" sz="2000" dirty="0" err="1">
                <a:latin typeface="Courier" pitchFamily="2" charset="0"/>
              </a:rPr>
              <a:t>positive|doc</a:t>
            </a:r>
            <a:r>
              <a:rPr lang="en-US" sz="2000" dirty="0">
                <a:latin typeface="Courier" pitchFamily="2" charset="0"/>
              </a:rPr>
              <a:t>) + P(</a:t>
            </a:r>
            <a:r>
              <a:rPr lang="en-US" sz="2000" dirty="0" err="1">
                <a:latin typeface="Courier" pitchFamily="2" charset="0"/>
              </a:rPr>
              <a:t>negative|doc</a:t>
            </a:r>
            <a:r>
              <a:rPr lang="en-US" sz="2000" dirty="0">
                <a:latin typeface="Courier" pitchFamily="2" charset="0"/>
              </a:rPr>
              <a:t>) + P(</a:t>
            </a:r>
            <a:r>
              <a:rPr lang="en-US" sz="2000" dirty="0" err="1">
                <a:latin typeface="Courier" pitchFamily="2" charset="0"/>
              </a:rPr>
              <a:t>neutral|doc</a:t>
            </a:r>
            <a:r>
              <a:rPr lang="en-US" sz="2000" dirty="0">
                <a:latin typeface="Courier" pitchFamily="2" charset="0"/>
              </a:rPr>
              <a:t>) = 1</a:t>
            </a:r>
          </a:p>
          <a:p>
            <a:endParaRPr lang="en-US" sz="2800" dirty="0"/>
          </a:p>
          <a:p>
            <a:r>
              <a:rPr lang="en-US" sz="2800" dirty="0"/>
              <a:t>Need a generalization of the sigmoid called the </a:t>
            </a:r>
            <a:r>
              <a:rPr lang="en-US" sz="2800" b="1" dirty="0" err="1"/>
              <a:t>softmax</a:t>
            </a:r>
            <a:endParaRPr lang="en-US" sz="2800" b="1" dirty="0"/>
          </a:p>
          <a:p>
            <a:pPr lvl="1"/>
            <a:r>
              <a:rPr lang="en-US" sz="2400" dirty="0"/>
              <a:t>Takes a vector </a:t>
            </a:r>
            <a:r>
              <a:rPr lang="en-US" sz="2400" i="1" dirty="0"/>
              <a:t>z </a:t>
            </a:r>
            <a:r>
              <a:rPr lang="en-US" sz="2400" dirty="0"/>
              <a:t>= [</a:t>
            </a:r>
            <a:r>
              <a:rPr lang="en-US" sz="2400" i="1" dirty="0"/>
              <a:t>z</a:t>
            </a:r>
            <a:r>
              <a:rPr lang="en-US" sz="2400" dirty="0"/>
              <a:t>1, </a:t>
            </a:r>
            <a:r>
              <a:rPr lang="en-US" sz="2400" i="1" dirty="0"/>
              <a:t>z</a:t>
            </a:r>
            <a:r>
              <a:rPr lang="en-US" sz="2400" dirty="0"/>
              <a:t>2, ..., </a:t>
            </a:r>
            <a:r>
              <a:rPr lang="en-US" sz="2400" i="1" dirty="0" err="1"/>
              <a:t>zk</a:t>
            </a:r>
            <a:r>
              <a:rPr lang="en-US" sz="2400" dirty="0"/>
              <a:t>] of </a:t>
            </a:r>
            <a:r>
              <a:rPr lang="en-US" sz="2400" i="1" dirty="0"/>
              <a:t>k </a:t>
            </a:r>
            <a:r>
              <a:rPr lang="en-US" sz="2400" dirty="0"/>
              <a:t>arbitrary values </a:t>
            </a:r>
          </a:p>
          <a:p>
            <a:pPr lvl="1"/>
            <a:r>
              <a:rPr lang="en-US" sz="2400" dirty="0"/>
              <a:t>Outputs a probability distribution</a:t>
            </a:r>
          </a:p>
          <a:p>
            <a:pPr lvl="2"/>
            <a:r>
              <a:rPr lang="en-US" sz="2400" dirty="0"/>
              <a:t>each value in the range [0,1]</a:t>
            </a:r>
          </a:p>
          <a:p>
            <a:pPr lvl="2"/>
            <a:r>
              <a:rPr lang="en-US" sz="2400" dirty="0"/>
              <a:t>all the values summing to 1</a:t>
            </a:r>
          </a:p>
        </p:txBody>
      </p:sp>
      <p:sp>
        <p:nvSpPr>
          <p:cNvPr id="4" name="Slide Number Placeholder 3">
            <a:extLst>
              <a:ext uri="{FF2B5EF4-FFF2-40B4-BE49-F238E27FC236}">
                <a16:creationId xmlns:a16="http://schemas.microsoft.com/office/drawing/2014/main" id="{BCD8853B-5D9E-5645-B1C9-8D591EDC2A8C}"/>
              </a:ext>
            </a:extLst>
          </p:cNvPr>
          <p:cNvSpPr>
            <a:spLocks noGrp="1"/>
          </p:cNvSpPr>
          <p:nvPr>
            <p:ph type="sldNum" sz="quarter" idx="12"/>
          </p:nvPr>
        </p:nvSpPr>
        <p:spPr/>
        <p:txBody>
          <a:bodyPr/>
          <a:lstStyle/>
          <a:p>
            <a:fld id="{D07771B2-D7F7-364E-B6F3-F7FE93606BCE}" type="slidenum">
              <a:rPr lang="en-US" smtClean="0"/>
              <a:t>85</a:t>
            </a:fld>
            <a:endParaRPr lang="en-US"/>
          </a:p>
        </p:txBody>
      </p:sp>
    </p:spTree>
    <p:extLst>
      <p:ext uri="{BB962C8B-B14F-4D97-AF65-F5344CB8AC3E}">
        <p14:creationId xmlns:p14="http://schemas.microsoft.com/office/powerpoint/2010/main" val="377504712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C85CD-92B4-8042-8F3F-0835F0CAB644}"/>
              </a:ext>
            </a:extLst>
          </p:cNvPr>
          <p:cNvSpPr>
            <a:spLocks noGrp="1"/>
          </p:cNvSpPr>
          <p:nvPr>
            <p:ph type="title"/>
          </p:nvPr>
        </p:nvSpPr>
        <p:spPr/>
        <p:txBody>
          <a:bodyPr>
            <a:normAutofit/>
          </a:bodyPr>
          <a:lstStyle/>
          <a:p>
            <a:r>
              <a:rPr lang="en-US" dirty="0"/>
              <a:t>The </a:t>
            </a:r>
            <a:r>
              <a:rPr lang="en-US" b="1" dirty="0" err="1"/>
              <a:t>softmax</a:t>
            </a:r>
            <a:r>
              <a:rPr lang="en-US" dirty="0"/>
              <a:t> function</a:t>
            </a:r>
          </a:p>
        </p:txBody>
      </p:sp>
      <p:sp>
        <p:nvSpPr>
          <p:cNvPr id="3" name="Content Placeholder 2">
            <a:extLst>
              <a:ext uri="{FF2B5EF4-FFF2-40B4-BE49-F238E27FC236}">
                <a16:creationId xmlns:a16="http://schemas.microsoft.com/office/drawing/2014/main" id="{43BA191C-5681-E64A-B840-660DF774D47E}"/>
              </a:ext>
            </a:extLst>
          </p:cNvPr>
          <p:cNvSpPr>
            <a:spLocks noGrp="1"/>
          </p:cNvSpPr>
          <p:nvPr>
            <p:ph idx="1"/>
          </p:nvPr>
        </p:nvSpPr>
        <p:spPr>
          <a:xfrm>
            <a:off x="325690" y="1022320"/>
            <a:ext cx="8742110" cy="3460539"/>
          </a:xfrm>
        </p:spPr>
        <p:txBody>
          <a:bodyPr/>
          <a:lstStyle/>
          <a:p>
            <a:pPr marL="150876" lvl="1" indent="0">
              <a:buNone/>
            </a:pPr>
            <a:r>
              <a:rPr lang="en-US" sz="2400" dirty="0"/>
              <a:t>Turns a vector </a:t>
            </a:r>
            <a:r>
              <a:rPr lang="en-US" sz="2400" i="1" dirty="0">
                <a:latin typeface="Times New Roman" panose="02020603050405020304" pitchFamily="18" charset="0"/>
                <a:cs typeface="Times New Roman" panose="02020603050405020304" pitchFamily="18" charset="0"/>
              </a:rPr>
              <a:t>z </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z</a:t>
            </a:r>
            <a:r>
              <a:rPr lang="en-US" sz="2400" baseline="-25000" dirty="0">
                <a:latin typeface="Times New Roman" panose="02020603050405020304" pitchFamily="18" charset="0"/>
                <a:cs typeface="Times New Roman" panose="02020603050405020304" pitchFamily="18" charset="0"/>
              </a:rPr>
              <a:t>1</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z</a:t>
            </a:r>
            <a:r>
              <a:rPr lang="en-US" sz="2400" baseline="-25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 ... , </a:t>
            </a:r>
            <a:r>
              <a:rPr lang="en-US" sz="2400" i="1" dirty="0" err="1">
                <a:latin typeface="Times New Roman" panose="02020603050405020304" pitchFamily="18" charset="0"/>
                <a:cs typeface="Times New Roman" panose="02020603050405020304" pitchFamily="18" charset="0"/>
              </a:rPr>
              <a:t>z</a:t>
            </a:r>
            <a:r>
              <a:rPr lang="en-US" sz="2400" i="1" baseline="-25000" dirty="0" err="1">
                <a:latin typeface="Times New Roman" panose="02020603050405020304" pitchFamily="18" charset="0"/>
                <a:cs typeface="Times New Roman" panose="02020603050405020304" pitchFamily="18" charset="0"/>
              </a:rPr>
              <a:t>k</a:t>
            </a:r>
            <a:r>
              <a:rPr lang="en-US" sz="2400" dirty="0">
                <a:latin typeface="Times New Roman" panose="02020603050405020304" pitchFamily="18" charset="0"/>
                <a:cs typeface="Times New Roman" panose="02020603050405020304" pitchFamily="18" charset="0"/>
              </a:rPr>
              <a:t>]</a:t>
            </a:r>
            <a:r>
              <a:rPr lang="en-US" sz="2400" dirty="0"/>
              <a:t> of </a:t>
            </a:r>
            <a:r>
              <a:rPr lang="en-US" sz="2400" i="1" dirty="0"/>
              <a:t>k </a:t>
            </a:r>
            <a:r>
              <a:rPr lang="en-US" sz="2400" dirty="0"/>
              <a:t>arbitrary values into probabilities </a:t>
            </a:r>
          </a:p>
          <a:p>
            <a:pPr marL="0" indent="0">
              <a:buNone/>
            </a:pPr>
            <a:endParaRPr lang="en-US" dirty="0"/>
          </a:p>
        </p:txBody>
      </p:sp>
      <p:sp>
        <p:nvSpPr>
          <p:cNvPr id="4" name="Slide Number Placeholder 3">
            <a:extLst>
              <a:ext uri="{FF2B5EF4-FFF2-40B4-BE49-F238E27FC236}">
                <a16:creationId xmlns:a16="http://schemas.microsoft.com/office/drawing/2014/main" id="{BCD8853B-5D9E-5645-B1C9-8D591EDC2A8C}"/>
              </a:ext>
            </a:extLst>
          </p:cNvPr>
          <p:cNvSpPr>
            <a:spLocks noGrp="1"/>
          </p:cNvSpPr>
          <p:nvPr>
            <p:ph type="sldNum" sz="quarter" idx="12"/>
          </p:nvPr>
        </p:nvSpPr>
        <p:spPr/>
        <p:txBody>
          <a:bodyPr/>
          <a:lstStyle/>
          <a:p>
            <a:fld id="{D07771B2-D7F7-364E-B6F3-F7FE93606BCE}" type="slidenum">
              <a:rPr lang="en-US" smtClean="0"/>
              <a:t>86</a:t>
            </a:fld>
            <a:endParaRPr lang="en-US"/>
          </a:p>
        </p:txBody>
      </p:sp>
      <p:pic>
        <p:nvPicPr>
          <p:cNvPr id="5" name="Picture 4">
            <a:extLst>
              <a:ext uri="{FF2B5EF4-FFF2-40B4-BE49-F238E27FC236}">
                <a16:creationId xmlns:a16="http://schemas.microsoft.com/office/drawing/2014/main" id="{8E3E623C-2035-0A40-9EC7-A3BF0A096A2F}"/>
              </a:ext>
            </a:extLst>
          </p:cNvPr>
          <p:cNvPicPr>
            <a:picLocks noChangeAspect="1"/>
          </p:cNvPicPr>
          <p:nvPr/>
        </p:nvPicPr>
        <p:blipFill>
          <a:blip r:embed="rId2"/>
          <a:srcRect/>
          <a:stretch/>
        </p:blipFill>
        <p:spPr>
          <a:xfrm>
            <a:off x="990600" y="1620845"/>
            <a:ext cx="6282345" cy="1182559"/>
          </a:xfrm>
          <a:prstGeom prst="rect">
            <a:avLst/>
          </a:prstGeom>
        </p:spPr>
      </p:pic>
      <p:pic>
        <p:nvPicPr>
          <p:cNvPr id="6" name="Picture 5">
            <a:extLst>
              <a:ext uri="{FF2B5EF4-FFF2-40B4-BE49-F238E27FC236}">
                <a16:creationId xmlns:a16="http://schemas.microsoft.com/office/drawing/2014/main" id="{F7BC8B49-8E2B-7547-A10C-570742F38F37}"/>
              </a:ext>
            </a:extLst>
          </p:cNvPr>
          <p:cNvPicPr>
            <a:picLocks noChangeAspect="1"/>
          </p:cNvPicPr>
          <p:nvPr/>
        </p:nvPicPr>
        <p:blipFill>
          <a:blip r:embed="rId3"/>
          <a:srcRect/>
          <a:stretch/>
        </p:blipFill>
        <p:spPr>
          <a:xfrm>
            <a:off x="822960" y="3458202"/>
            <a:ext cx="7311071" cy="1024657"/>
          </a:xfrm>
          <a:prstGeom prst="rect">
            <a:avLst/>
          </a:prstGeom>
        </p:spPr>
      </p:pic>
      <p:pic>
        <p:nvPicPr>
          <p:cNvPr id="7" name="Picture 6">
            <a:extLst>
              <a:ext uri="{FF2B5EF4-FFF2-40B4-BE49-F238E27FC236}">
                <a16:creationId xmlns:a16="http://schemas.microsoft.com/office/drawing/2014/main" id="{0C00599D-F4E2-9B4C-8806-2D98DE447696}"/>
              </a:ext>
            </a:extLst>
          </p:cNvPr>
          <p:cNvPicPr>
            <a:picLocks noChangeAspect="1"/>
          </p:cNvPicPr>
          <p:nvPr/>
        </p:nvPicPr>
        <p:blipFill>
          <a:blip r:embed="rId4"/>
          <a:stretch>
            <a:fillRect/>
          </a:stretch>
        </p:blipFill>
        <p:spPr>
          <a:xfrm>
            <a:off x="325690" y="2675828"/>
            <a:ext cx="8390223" cy="410531"/>
          </a:xfrm>
          <a:prstGeom prst="rect">
            <a:avLst/>
          </a:prstGeom>
        </p:spPr>
      </p:pic>
    </p:spTree>
    <p:extLst>
      <p:ext uri="{BB962C8B-B14F-4D97-AF65-F5344CB8AC3E}">
        <p14:creationId xmlns:p14="http://schemas.microsoft.com/office/powerpoint/2010/main" val="271659933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C85CD-92B4-8042-8F3F-0835F0CAB644}"/>
              </a:ext>
            </a:extLst>
          </p:cNvPr>
          <p:cNvSpPr>
            <a:spLocks noGrp="1"/>
          </p:cNvSpPr>
          <p:nvPr>
            <p:ph type="title"/>
          </p:nvPr>
        </p:nvSpPr>
        <p:spPr/>
        <p:txBody>
          <a:bodyPr>
            <a:normAutofit/>
          </a:bodyPr>
          <a:lstStyle/>
          <a:p>
            <a:r>
              <a:rPr lang="en-US" dirty="0"/>
              <a:t>The </a:t>
            </a:r>
            <a:r>
              <a:rPr lang="en-US" b="1" dirty="0" err="1"/>
              <a:t>softmax</a:t>
            </a:r>
            <a:r>
              <a:rPr lang="en-US" dirty="0"/>
              <a:t> function</a:t>
            </a:r>
          </a:p>
        </p:txBody>
      </p:sp>
      <p:sp>
        <p:nvSpPr>
          <p:cNvPr id="3" name="Content Placeholder 2">
            <a:extLst>
              <a:ext uri="{FF2B5EF4-FFF2-40B4-BE49-F238E27FC236}">
                <a16:creationId xmlns:a16="http://schemas.microsoft.com/office/drawing/2014/main" id="{43BA191C-5681-E64A-B840-660DF774D47E}"/>
              </a:ext>
            </a:extLst>
          </p:cNvPr>
          <p:cNvSpPr>
            <a:spLocks noGrp="1"/>
          </p:cNvSpPr>
          <p:nvPr>
            <p:ph idx="1"/>
          </p:nvPr>
        </p:nvSpPr>
        <p:spPr>
          <a:xfrm>
            <a:off x="990600" y="1106975"/>
            <a:ext cx="7543801" cy="3460539"/>
          </a:xfrm>
        </p:spPr>
        <p:txBody>
          <a:bodyPr/>
          <a:lstStyle/>
          <a:p>
            <a:pPr lvl="1"/>
            <a:r>
              <a:rPr lang="en-US" sz="2000" dirty="0"/>
              <a:t>Turns  a vector </a:t>
            </a:r>
            <a:r>
              <a:rPr lang="en-US" sz="2000" i="1" dirty="0">
                <a:latin typeface="Times New Roman" panose="02020603050405020304" pitchFamily="18" charset="0"/>
                <a:cs typeface="Times New Roman" panose="02020603050405020304" pitchFamily="18" charset="0"/>
              </a:rPr>
              <a:t>z </a:t>
            </a:r>
            <a:r>
              <a:rPr lang="en-US" sz="2000" dirty="0">
                <a:latin typeface="Times New Roman" panose="02020603050405020304" pitchFamily="18" charset="0"/>
                <a:cs typeface="Times New Roman" panose="02020603050405020304" pitchFamily="18" charset="0"/>
              </a:rPr>
              <a:t>= [</a:t>
            </a:r>
            <a:r>
              <a:rPr lang="en-US" sz="2000" i="1" dirty="0">
                <a:latin typeface="Times New Roman" panose="02020603050405020304" pitchFamily="18" charset="0"/>
                <a:cs typeface="Times New Roman" panose="02020603050405020304" pitchFamily="18" charset="0"/>
              </a:rPr>
              <a:t>z</a:t>
            </a:r>
            <a:r>
              <a:rPr lang="en-US" sz="2000" baseline="-25000" dirty="0">
                <a:latin typeface="Times New Roman" panose="02020603050405020304" pitchFamily="18" charset="0"/>
                <a:cs typeface="Times New Roman" panose="02020603050405020304" pitchFamily="18" charset="0"/>
              </a:rPr>
              <a:t>1</a:t>
            </a:r>
            <a:r>
              <a:rPr lang="en-US" sz="2000" dirty="0">
                <a:latin typeface="Times New Roman" panose="02020603050405020304" pitchFamily="18" charset="0"/>
                <a:cs typeface="Times New Roman" panose="02020603050405020304" pitchFamily="18" charset="0"/>
              </a:rPr>
              <a:t>,</a:t>
            </a:r>
            <a:r>
              <a:rPr lang="en-US" sz="2000" i="1" dirty="0">
                <a:latin typeface="Times New Roman" panose="02020603050405020304" pitchFamily="18" charset="0"/>
                <a:cs typeface="Times New Roman" panose="02020603050405020304" pitchFamily="18" charset="0"/>
              </a:rPr>
              <a:t>z</a:t>
            </a:r>
            <a:r>
              <a:rPr lang="en-US" sz="2000" baseline="-25000" dirty="0">
                <a:latin typeface="Times New Roman" panose="02020603050405020304" pitchFamily="18" charset="0"/>
                <a:cs typeface="Times New Roman" panose="02020603050405020304" pitchFamily="18" charset="0"/>
              </a:rPr>
              <a:t>2</a:t>
            </a:r>
            <a:r>
              <a:rPr lang="en-US" sz="2000" dirty="0">
                <a:latin typeface="Times New Roman" panose="02020603050405020304" pitchFamily="18" charset="0"/>
                <a:cs typeface="Times New Roman" panose="02020603050405020304" pitchFamily="18" charset="0"/>
              </a:rPr>
              <a:t>,...,</a:t>
            </a:r>
            <a:r>
              <a:rPr lang="en-US" sz="2000" i="1" dirty="0" err="1">
                <a:latin typeface="Times New Roman" panose="02020603050405020304" pitchFamily="18" charset="0"/>
                <a:cs typeface="Times New Roman" panose="02020603050405020304" pitchFamily="18" charset="0"/>
              </a:rPr>
              <a:t>z</a:t>
            </a:r>
            <a:r>
              <a:rPr lang="en-US" sz="2000" i="1" baseline="-25000" dirty="0" err="1">
                <a:latin typeface="Times New Roman" panose="02020603050405020304" pitchFamily="18" charset="0"/>
                <a:cs typeface="Times New Roman" panose="02020603050405020304" pitchFamily="18" charset="0"/>
              </a:rPr>
              <a:t>k</a:t>
            </a:r>
            <a:r>
              <a:rPr lang="en-US" sz="2000" dirty="0">
                <a:latin typeface="Times New Roman" panose="02020603050405020304" pitchFamily="18" charset="0"/>
                <a:cs typeface="Times New Roman" panose="02020603050405020304" pitchFamily="18" charset="0"/>
              </a:rPr>
              <a:t>]</a:t>
            </a:r>
            <a:r>
              <a:rPr lang="en-US" sz="2000" dirty="0"/>
              <a:t> of </a:t>
            </a:r>
            <a:r>
              <a:rPr lang="en-US" sz="2000" i="1" dirty="0"/>
              <a:t>k </a:t>
            </a:r>
            <a:r>
              <a:rPr lang="en-US" sz="2000" dirty="0"/>
              <a:t>arbitrary values into probabilities </a:t>
            </a:r>
          </a:p>
          <a:p>
            <a:pPr marL="0" indent="0">
              <a:buNone/>
            </a:pPr>
            <a:endParaRPr lang="en-US" dirty="0"/>
          </a:p>
        </p:txBody>
      </p:sp>
      <p:sp>
        <p:nvSpPr>
          <p:cNvPr id="4" name="Slide Number Placeholder 3">
            <a:extLst>
              <a:ext uri="{FF2B5EF4-FFF2-40B4-BE49-F238E27FC236}">
                <a16:creationId xmlns:a16="http://schemas.microsoft.com/office/drawing/2014/main" id="{BCD8853B-5D9E-5645-B1C9-8D591EDC2A8C}"/>
              </a:ext>
            </a:extLst>
          </p:cNvPr>
          <p:cNvSpPr>
            <a:spLocks noGrp="1"/>
          </p:cNvSpPr>
          <p:nvPr>
            <p:ph type="sldNum" sz="quarter" idx="12"/>
          </p:nvPr>
        </p:nvSpPr>
        <p:spPr/>
        <p:txBody>
          <a:bodyPr/>
          <a:lstStyle/>
          <a:p>
            <a:fld id="{D07771B2-D7F7-364E-B6F3-F7FE93606BCE}" type="slidenum">
              <a:rPr lang="en-US" smtClean="0"/>
              <a:t>87</a:t>
            </a:fld>
            <a:endParaRPr lang="en-US"/>
          </a:p>
        </p:txBody>
      </p:sp>
      <p:pic>
        <p:nvPicPr>
          <p:cNvPr id="8" name="Picture 7">
            <a:extLst>
              <a:ext uri="{FF2B5EF4-FFF2-40B4-BE49-F238E27FC236}">
                <a16:creationId xmlns:a16="http://schemas.microsoft.com/office/drawing/2014/main" id="{2FB1B253-675B-404B-BDC4-633810AB11E7}"/>
              </a:ext>
            </a:extLst>
          </p:cNvPr>
          <p:cNvPicPr>
            <a:picLocks noChangeAspect="1"/>
          </p:cNvPicPr>
          <p:nvPr/>
        </p:nvPicPr>
        <p:blipFill>
          <a:blip r:embed="rId2"/>
          <a:stretch>
            <a:fillRect/>
          </a:stretch>
        </p:blipFill>
        <p:spPr>
          <a:xfrm>
            <a:off x="1714263" y="1963778"/>
            <a:ext cx="5528464" cy="646184"/>
          </a:xfrm>
          <a:prstGeom prst="rect">
            <a:avLst/>
          </a:prstGeom>
        </p:spPr>
      </p:pic>
      <p:pic>
        <p:nvPicPr>
          <p:cNvPr id="9" name="Picture 8">
            <a:extLst>
              <a:ext uri="{FF2B5EF4-FFF2-40B4-BE49-F238E27FC236}">
                <a16:creationId xmlns:a16="http://schemas.microsoft.com/office/drawing/2014/main" id="{11DBF203-7EAD-5A46-B7F7-7557F9A34A3C}"/>
              </a:ext>
            </a:extLst>
          </p:cNvPr>
          <p:cNvPicPr>
            <a:picLocks noChangeAspect="1"/>
          </p:cNvPicPr>
          <p:nvPr/>
        </p:nvPicPr>
        <p:blipFill>
          <a:blip r:embed="rId3"/>
          <a:stretch>
            <a:fillRect/>
          </a:stretch>
        </p:blipFill>
        <p:spPr>
          <a:xfrm>
            <a:off x="1543434" y="4028241"/>
            <a:ext cx="6102849" cy="789780"/>
          </a:xfrm>
          <a:prstGeom prst="rect">
            <a:avLst/>
          </a:prstGeom>
        </p:spPr>
      </p:pic>
      <p:pic>
        <p:nvPicPr>
          <p:cNvPr id="11" name="Picture 10">
            <a:extLst>
              <a:ext uri="{FF2B5EF4-FFF2-40B4-BE49-F238E27FC236}">
                <a16:creationId xmlns:a16="http://schemas.microsoft.com/office/drawing/2014/main" id="{586A0B18-F3A8-1148-9B9C-E713ADAF0C0B}"/>
              </a:ext>
            </a:extLst>
          </p:cNvPr>
          <p:cNvPicPr>
            <a:picLocks noChangeAspect="1"/>
          </p:cNvPicPr>
          <p:nvPr/>
        </p:nvPicPr>
        <p:blipFill>
          <a:blip r:embed="rId4"/>
          <a:srcRect/>
          <a:stretch/>
        </p:blipFill>
        <p:spPr>
          <a:xfrm>
            <a:off x="855965" y="2590295"/>
            <a:ext cx="7311071" cy="1024657"/>
          </a:xfrm>
          <a:prstGeom prst="rect">
            <a:avLst/>
          </a:prstGeom>
        </p:spPr>
      </p:pic>
    </p:spTree>
    <p:extLst>
      <p:ext uri="{BB962C8B-B14F-4D97-AF65-F5344CB8AC3E}">
        <p14:creationId xmlns:p14="http://schemas.microsoft.com/office/powerpoint/2010/main" val="3191691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60433-E5CD-5A47-B7F8-BE3FB424BDE9}"/>
              </a:ext>
            </a:extLst>
          </p:cNvPr>
          <p:cNvSpPr>
            <a:spLocks noGrp="1"/>
          </p:cNvSpPr>
          <p:nvPr>
            <p:ph type="title"/>
          </p:nvPr>
        </p:nvSpPr>
        <p:spPr>
          <a:xfrm>
            <a:off x="822960" y="214953"/>
            <a:ext cx="7863840" cy="908997"/>
          </a:xfrm>
        </p:spPr>
        <p:txBody>
          <a:bodyPr>
            <a:normAutofit/>
          </a:bodyPr>
          <a:lstStyle/>
          <a:p>
            <a:r>
              <a:rPr lang="en-US" dirty="0" err="1"/>
              <a:t>Softmax</a:t>
            </a:r>
            <a:r>
              <a:rPr lang="en-US" dirty="0"/>
              <a:t> in multinomial logistic regression</a:t>
            </a:r>
          </a:p>
        </p:txBody>
      </p:sp>
      <p:pic>
        <p:nvPicPr>
          <p:cNvPr id="5" name="Content Placeholder 4">
            <a:extLst>
              <a:ext uri="{FF2B5EF4-FFF2-40B4-BE49-F238E27FC236}">
                <a16:creationId xmlns:a16="http://schemas.microsoft.com/office/drawing/2014/main" id="{70DD8E05-C5EC-EF4B-88CC-ABB35037F488}"/>
              </a:ext>
            </a:extLst>
          </p:cNvPr>
          <p:cNvPicPr>
            <a:picLocks noGrp="1" noChangeAspect="1"/>
          </p:cNvPicPr>
          <p:nvPr>
            <p:ph idx="1"/>
          </p:nvPr>
        </p:nvPicPr>
        <p:blipFill>
          <a:blip r:embed="rId2"/>
          <a:srcRect/>
          <a:stretch/>
        </p:blipFill>
        <p:spPr>
          <a:xfrm>
            <a:off x="1828800" y="1352550"/>
            <a:ext cx="4769320" cy="1589773"/>
          </a:xfrm>
          <a:prstGeom prst="rect">
            <a:avLst/>
          </a:prstGeom>
        </p:spPr>
      </p:pic>
      <p:sp>
        <p:nvSpPr>
          <p:cNvPr id="4" name="Slide Number Placeholder 3">
            <a:extLst>
              <a:ext uri="{FF2B5EF4-FFF2-40B4-BE49-F238E27FC236}">
                <a16:creationId xmlns:a16="http://schemas.microsoft.com/office/drawing/2014/main" id="{4C70A2D5-249F-1C4F-9601-2F01D287E14D}"/>
              </a:ext>
            </a:extLst>
          </p:cNvPr>
          <p:cNvSpPr>
            <a:spLocks noGrp="1"/>
          </p:cNvSpPr>
          <p:nvPr>
            <p:ph type="sldNum" sz="quarter" idx="12"/>
          </p:nvPr>
        </p:nvSpPr>
        <p:spPr/>
        <p:txBody>
          <a:bodyPr/>
          <a:lstStyle/>
          <a:p>
            <a:fld id="{D07771B2-D7F7-364E-B6F3-F7FE93606BCE}" type="slidenum">
              <a:rPr lang="en-US" smtClean="0"/>
              <a:t>88</a:t>
            </a:fld>
            <a:endParaRPr lang="en-US"/>
          </a:p>
        </p:txBody>
      </p:sp>
      <p:sp>
        <p:nvSpPr>
          <p:cNvPr id="3" name="TextBox 2">
            <a:extLst>
              <a:ext uri="{FF2B5EF4-FFF2-40B4-BE49-F238E27FC236}">
                <a16:creationId xmlns:a16="http://schemas.microsoft.com/office/drawing/2014/main" id="{8343F32C-9B45-1444-9D14-AA9A7FF1106E}"/>
              </a:ext>
            </a:extLst>
          </p:cNvPr>
          <p:cNvSpPr txBox="1"/>
          <p:nvPr/>
        </p:nvSpPr>
        <p:spPr>
          <a:xfrm>
            <a:off x="841408" y="3042770"/>
            <a:ext cx="8244840" cy="1938992"/>
          </a:xfrm>
          <a:prstGeom prst="rect">
            <a:avLst/>
          </a:prstGeom>
          <a:noFill/>
        </p:spPr>
        <p:txBody>
          <a:bodyPr wrap="square" rtlCol="0">
            <a:spAutoFit/>
          </a:bodyPr>
          <a:lstStyle/>
          <a:p>
            <a:r>
              <a:rPr lang="en-US" dirty="0"/>
              <a:t>Input is still the dot product between weight vector </a:t>
            </a:r>
            <a:r>
              <a:rPr lang="en-US" i="1" dirty="0"/>
              <a:t>w </a:t>
            </a:r>
            <a:r>
              <a:rPr lang="en-US" dirty="0"/>
              <a:t>and input vector </a:t>
            </a:r>
            <a:r>
              <a:rPr lang="en-US" i="1" dirty="0"/>
              <a:t>x</a:t>
            </a:r>
          </a:p>
          <a:p>
            <a:r>
              <a:rPr lang="en-US" dirty="0"/>
              <a:t>But now we’ll need separate weight vectors for each of the </a:t>
            </a:r>
            <a:r>
              <a:rPr lang="en-US" i="1" dirty="0"/>
              <a:t>K </a:t>
            </a:r>
            <a:r>
              <a:rPr lang="en-US" dirty="0"/>
              <a:t>classes. </a:t>
            </a:r>
          </a:p>
          <a:p>
            <a:endParaRPr lang="en-US" dirty="0"/>
          </a:p>
        </p:txBody>
      </p:sp>
    </p:spTree>
    <p:extLst>
      <p:ext uri="{BB962C8B-B14F-4D97-AF65-F5344CB8AC3E}">
        <p14:creationId xmlns:p14="http://schemas.microsoft.com/office/powerpoint/2010/main" val="256336287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C7A38-E4BF-6B4B-A217-C2E718A9B179}"/>
              </a:ext>
            </a:extLst>
          </p:cNvPr>
          <p:cNvSpPr>
            <a:spLocks noGrp="1"/>
          </p:cNvSpPr>
          <p:nvPr>
            <p:ph type="title"/>
          </p:nvPr>
        </p:nvSpPr>
        <p:spPr>
          <a:xfrm>
            <a:off x="437593" y="297438"/>
            <a:ext cx="8686800" cy="680397"/>
          </a:xfrm>
        </p:spPr>
        <p:txBody>
          <a:bodyPr>
            <a:noAutofit/>
          </a:bodyPr>
          <a:lstStyle/>
          <a:p>
            <a:r>
              <a:rPr lang="en-US" sz="3000" dirty="0"/>
              <a:t>Features in binary versus multinomial logistic regression</a:t>
            </a:r>
          </a:p>
        </p:txBody>
      </p:sp>
      <p:sp>
        <p:nvSpPr>
          <p:cNvPr id="7" name="Content Placeholder 6">
            <a:extLst>
              <a:ext uri="{FF2B5EF4-FFF2-40B4-BE49-F238E27FC236}">
                <a16:creationId xmlns:a16="http://schemas.microsoft.com/office/drawing/2014/main" id="{DD70CA76-6649-5C4A-BB87-695522F5855B}"/>
              </a:ext>
            </a:extLst>
          </p:cNvPr>
          <p:cNvSpPr>
            <a:spLocks noGrp="1"/>
          </p:cNvSpPr>
          <p:nvPr>
            <p:ph idx="1"/>
          </p:nvPr>
        </p:nvSpPr>
        <p:spPr>
          <a:xfrm>
            <a:off x="875188" y="1062990"/>
            <a:ext cx="7811612" cy="3032760"/>
          </a:xfrm>
        </p:spPr>
        <p:txBody>
          <a:bodyPr/>
          <a:lstStyle/>
          <a:p>
            <a:r>
              <a:rPr lang="en-US" dirty="0"/>
              <a:t>Binary: positive weight </a:t>
            </a:r>
            <a:r>
              <a:rPr lang="en-US" dirty="0">
                <a:sym typeface="Wingdings" pitchFamily="2" charset="2"/>
              </a:rPr>
              <a:t> y=1  neg weight  y=0</a:t>
            </a:r>
            <a:endParaRPr lang="en-US" dirty="0"/>
          </a:p>
          <a:p>
            <a:endParaRPr lang="en-US" dirty="0"/>
          </a:p>
          <a:p>
            <a:endParaRPr lang="en-US" dirty="0"/>
          </a:p>
          <a:p>
            <a:r>
              <a:rPr lang="en-US" dirty="0"/>
              <a:t>Multinominal: separate weights for each class:</a:t>
            </a:r>
          </a:p>
        </p:txBody>
      </p:sp>
      <p:sp>
        <p:nvSpPr>
          <p:cNvPr id="4" name="Slide Number Placeholder 3">
            <a:extLst>
              <a:ext uri="{FF2B5EF4-FFF2-40B4-BE49-F238E27FC236}">
                <a16:creationId xmlns:a16="http://schemas.microsoft.com/office/drawing/2014/main" id="{AC02F31A-6DAD-F644-9960-23B353DCDEA4}"/>
              </a:ext>
            </a:extLst>
          </p:cNvPr>
          <p:cNvSpPr>
            <a:spLocks noGrp="1"/>
          </p:cNvSpPr>
          <p:nvPr>
            <p:ph type="sldNum" sz="quarter" idx="12"/>
          </p:nvPr>
        </p:nvSpPr>
        <p:spPr/>
        <p:txBody>
          <a:bodyPr/>
          <a:lstStyle/>
          <a:p>
            <a:fld id="{D07771B2-D7F7-364E-B6F3-F7FE93606BCE}" type="slidenum">
              <a:rPr lang="en-US" smtClean="0"/>
              <a:t>89</a:t>
            </a:fld>
            <a:endParaRPr lang="en-US"/>
          </a:p>
        </p:txBody>
      </p:sp>
      <p:pic>
        <p:nvPicPr>
          <p:cNvPr id="9" name="Picture 8">
            <a:extLst>
              <a:ext uri="{FF2B5EF4-FFF2-40B4-BE49-F238E27FC236}">
                <a16:creationId xmlns:a16="http://schemas.microsoft.com/office/drawing/2014/main" id="{C7EF844B-6DD5-8548-8A43-E8FF8722ABD3}"/>
              </a:ext>
            </a:extLst>
          </p:cNvPr>
          <p:cNvPicPr>
            <a:picLocks noChangeAspect="1"/>
          </p:cNvPicPr>
          <p:nvPr/>
        </p:nvPicPr>
        <p:blipFill>
          <a:blip r:embed="rId2"/>
          <a:stretch>
            <a:fillRect/>
          </a:stretch>
        </p:blipFill>
        <p:spPr>
          <a:xfrm>
            <a:off x="1752600" y="1405021"/>
            <a:ext cx="3842544" cy="1193800"/>
          </a:xfrm>
          <a:prstGeom prst="rect">
            <a:avLst/>
          </a:prstGeom>
        </p:spPr>
      </p:pic>
      <p:sp>
        <p:nvSpPr>
          <p:cNvPr id="13" name="TextBox 12">
            <a:extLst>
              <a:ext uri="{FF2B5EF4-FFF2-40B4-BE49-F238E27FC236}">
                <a16:creationId xmlns:a16="http://schemas.microsoft.com/office/drawing/2014/main" id="{32EA04EC-BD2C-1247-B38A-F407216F6CE6}"/>
              </a:ext>
            </a:extLst>
          </p:cNvPr>
          <p:cNvSpPr txBox="1"/>
          <p:nvPr/>
        </p:nvSpPr>
        <p:spPr>
          <a:xfrm>
            <a:off x="6343048" y="1657351"/>
            <a:ext cx="1429352"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w</a:t>
            </a:r>
            <a:r>
              <a:rPr lang="en-US" sz="2800" baseline="-25000" dirty="0">
                <a:latin typeface="Times New Roman" panose="02020603050405020304" pitchFamily="18" charset="0"/>
                <a:cs typeface="Times New Roman" panose="02020603050405020304" pitchFamily="18" charset="0"/>
              </a:rPr>
              <a:t>5</a:t>
            </a:r>
            <a:r>
              <a:rPr lang="en-US" sz="2800" dirty="0">
                <a:latin typeface="Times New Roman" panose="02020603050405020304" pitchFamily="18" charset="0"/>
                <a:cs typeface="Times New Roman" panose="02020603050405020304" pitchFamily="18" charset="0"/>
              </a:rPr>
              <a:t> = 3.0</a:t>
            </a:r>
          </a:p>
        </p:txBody>
      </p:sp>
      <p:pic>
        <p:nvPicPr>
          <p:cNvPr id="15" name="Picture 14">
            <a:extLst>
              <a:ext uri="{FF2B5EF4-FFF2-40B4-BE49-F238E27FC236}">
                <a16:creationId xmlns:a16="http://schemas.microsoft.com/office/drawing/2014/main" id="{8C1AF89A-F9CE-7749-9CC7-F343971032E7}"/>
              </a:ext>
            </a:extLst>
          </p:cNvPr>
          <p:cNvPicPr>
            <a:picLocks noChangeAspect="1"/>
          </p:cNvPicPr>
          <p:nvPr/>
        </p:nvPicPr>
        <p:blipFill>
          <a:blip r:embed="rId3"/>
          <a:stretch>
            <a:fillRect/>
          </a:stretch>
        </p:blipFill>
        <p:spPr>
          <a:xfrm>
            <a:off x="1398560" y="3288154"/>
            <a:ext cx="6764867" cy="1193800"/>
          </a:xfrm>
          <a:prstGeom prst="rect">
            <a:avLst/>
          </a:prstGeom>
        </p:spPr>
      </p:pic>
    </p:spTree>
    <p:extLst>
      <p:ext uri="{BB962C8B-B14F-4D97-AF65-F5344CB8AC3E}">
        <p14:creationId xmlns:p14="http://schemas.microsoft.com/office/powerpoint/2010/main" val="29102837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822960" y="214953"/>
            <a:ext cx="7543800" cy="680397"/>
          </a:xfrm>
        </p:spPr>
        <p:txBody>
          <a:bodyPr/>
          <a:lstStyle/>
          <a:p>
            <a:r>
              <a:rPr lang="en-US" dirty="0">
                <a:cs typeface="Calibri" panose="020F0502020204030204" pitchFamily="34" charset="0"/>
              </a:rPr>
              <a:t>Discriminative Classifier</a:t>
            </a:r>
          </a:p>
        </p:txBody>
      </p:sp>
      <p:pic>
        <p:nvPicPr>
          <p:cNvPr id="3" name="Content Placeholder 2">
            <a:extLst>
              <a:ext uri="{FF2B5EF4-FFF2-40B4-BE49-F238E27FC236}">
                <a16:creationId xmlns:a16="http://schemas.microsoft.com/office/drawing/2014/main" id="{5CBE54EF-092E-D64C-92E6-29F6C45C61E6}"/>
              </a:ext>
            </a:extLst>
          </p:cNvPr>
          <p:cNvPicPr>
            <a:picLocks noGrp="1" noChangeAspect="1"/>
          </p:cNvPicPr>
          <p:nvPr>
            <p:ph idx="1"/>
          </p:nvPr>
        </p:nvPicPr>
        <p:blipFill>
          <a:blip r:embed="rId2"/>
          <a:stretch>
            <a:fillRect/>
          </a:stretch>
        </p:blipFill>
        <p:spPr>
          <a:xfrm>
            <a:off x="990601" y="1809750"/>
            <a:ext cx="2964330" cy="2015744"/>
          </a:xfrm>
        </p:spPr>
      </p:pic>
      <p:pic>
        <p:nvPicPr>
          <p:cNvPr id="5" name="Picture 4">
            <a:extLst>
              <a:ext uri="{FF2B5EF4-FFF2-40B4-BE49-F238E27FC236}">
                <a16:creationId xmlns:a16="http://schemas.microsoft.com/office/drawing/2014/main" id="{F71D5CEF-B70A-CE4D-BF66-B534369F5D9C}"/>
              </a:ext>
            </a:extLst>
          </p:cNvPr>
          <p:cNvPicPr>
            <a:picLocks noChangeAspect="1"/>
          </p:cNvPicPr>
          <p:nvPr/>
        </p:nvPicPr>
        <p:blipFill>
          <a:blip r:embed="rId3"/>
          <a:stretch>
            <a:fillRect/>
          </a:stretch>
        </p:blipFill>
        <p:spPr>
          <a:xfrm>
            <a:off x="5638800" y="1809750"/>
            <a:ext cx="2362200" cy="2015744"/>
          </a:xfrm>
          <a:prstGeom prst="rect">
            <a:avLst/>
          </a:prstGeom>
        </p:spPr>
      </p:pic>
      <p:sp>
        <p:nvSpPr>
          <p:cNvPr id="6" name="TextBox 5">
            <a:extLst>
              <a:ext uri="{FF2B5EF4-FFF2-40B4-BE49-F238E27FC236}">
                <a16:creationId xmlns:a16="http://schemas.microsoft.com/office/drawing/2014/main" id="{4A3A9056-E1B6-E445-A241-4B0C5FADF015}"/>
              </a:ext>
            </a:extLst>
          </p:cNvPr>
          <p:cNvSpPr txBox="1"/>
          <p:nvPr/>
        </p:nvSpPr>
        <p:spPr>
          <a:xfrm>
            <a:off x="529728" y="1034474"/>
            <a:ext cx="6254213" cy="584775"/>
          </a:xfrm>
          <a:prstGeom prst="rect">
            <a:avLst/>
          </a:prstGeom>
          <a:noFill/>
        </p:spPr>
        <p:txBody>
          <a:bodyPr wrap="none" rtlCol="0">
            <a:spAutoFit/>
          </a:bodyPr>
          <a:lstStyle/>
          <a:p>
            <a:r>
              <a:rPr lang="en-US" sz="3200" dirty="0">
                <a:latin typeface="Calibri" panose="020F0502020204030204" pitchFamily="34" charset="0"/>
                <a:cs typeface="Calibri" panose="020F0502020204030204" pitchFamily="34" charset="0"/>
              </a:rPr>
              <a:t>Just try to distinguish dogs from cats</a:t>
            </a:r>
          </a:p>
        </p:txBody>
      </p:sp>
      <p:sp>
        <p:nvSpPr>
          <p:cNvPr id="7" name="TextBox 6">
            <a:extLst>
              <a:ext uri="{FF2B5EF4-FFF2-40B4-BE49-F238E27FC236}">
                <a16:creationId xmlns:a16="http://schemas.microsoft.com/office/drawing/2014/main" id="{1A23D75B-F4B5-B648-A517-757C76542596}"/>
              </a:ext>
            </a:extLst>
          </p:cNvPr>
          <p:cNvSpPr txBox="1"/>
          <p:nvPr/>
        </p:nvSpPr>
        <p:spPr>
          <a:xfrm>
            <a:off x="2133600" y="4005672"/>
            <a:ext cx="4730782" cy="1077218"/>
          </a:xfrm>
          <a:prstGeom prst="rect">
            <a:avLst/>
          </a:prstGeom>
          <a:noFill/>
        </p:spPr>
        <p:txBody>
          <a:bodyPr wrap="none" rtlCol="0">
            <a:spAutoFit/>
          </a:bodyPr>
          <a:lstStyle/>
          <a:p>
            <a:r>
              <a:rPr lang="en-US" sz="3200" dirty="0">
                <a:latin typeface="Calibri" panose="020F0502020204030204" pitchFamily="34" charset="0"/>
                <a:cs typeface="Calibri" panose="020F0502020204030204" pitchFamily="34" charset="0"/>
              </a:rPr>
              <a:t>Oh look, dogs have collars!</a:t>
            </a:r>
          </a:p>
          <a:p>
            <a:r>
              <a:rPr lang="en-US" sz="3200" dirty="0">
                <a:latin typeface="Calibri" panose="020F0502020204030204" pitchFamily="34" charset="0"/>
                <a:cs typeface="Calibri" panose="020F0502020204030204" pitchFamily="34" charset="0"/>
              </a:rPr>
              <a:t>Let's ignore everything else</a:t>
            </a:r>
          </a:p>
        </p:txBody>
      </p:sp>
      <p:sp>
        <p:nvSpPr>
          <p:cNvPr id="4" name="Freeform 3">
            <a:extLst>
              <a:ext uri="{FF2B5EF4-FFF2-40B4-BE49-F238E27FC236}">
                <a16:creationId xmlns:a16="http://schemas.microsoft.com/office/drawing/2014/main" id="{75588136-E5CE-A247-B1D2-93036D34CF0D}"/>
              </a:ext>
            </a:extLst>
          </p:cNvPr>
          <p:cNvSpPr/>
          <p:nvPr/>
        </p:nvSpPr>
        <p:spPr>
          <a:xfrm>
            <a:off x="6257082" y="2710843"/>
            <a:ext cx="1523129" cy="1244906"/>
          </a:xfrm>
          <a:custGeom>
            <a:avLst/>
            <a:gdLst>
              <a:gd name="connsiteX0" fmla="*/ 771181 w 1523129"/>
              <a:gd name="connsiteY0" fmla="*/ 0 h 1244906"/>
              <a:gd name="connsiteX1" fmla="*/ 694063 w 1523129"/>
              <a:gd name="connsiteY1" fmla="*/ 11016 h 1244906"/>
              <a:gd name="connsiteX2" fmla="*/ 473726 w 1523129"/>
              <a:gd name="connsiteY2" fmla="*/ 22033 h 1244906"/>
              <a:gd name="connsiteX3" fmla="*/ 418641 w 1523129"/>
              <a:gd name="connsiteY3" fmla="*/ 88135 h 1244906"/>
              <a:gd name="connsiteX4" fmla="*/ 396607 w 1523129"/>
              <a:gd name="connsiteY4" fmla="*/ 132202 h 1244906"/>
              <a:gd name="connsiteX5" fmla="*/ 341523 w 1523129"/>
              <a:gd name="connsiteY5" fmla="*/ 198303 h 1244906"/>
              <a:gd name="connsiteX6" fmla="*/ 319489 w 1523129"/>
              <a:gd name="connsiteY6" fmla="*/ 242371 h 1244906"/>
              <a:gd name="connsiteX7" fmla="*/ 286439 w 1523129"/>
              <a:gd name="connsiteY7" fmla="*/ 275421 h 1244906"/>
              <a:gd name="connsiteX8" fmla="*/ 264405 w 1523129"/>
              <a:gd name="connsiteY8" fmla="*/ 319489 h 1244906"/>
              <a:gd name="connsiteX9" fmla="*/ 231354 w 1523129"/>
              <a:gd name="connsiteY9" fmla="*/ 352539 h 1244906"/>
              <a:gd name="connsiteX10" fmla="*/ 198304 w 1523129"/>
              <a:gd name="connsiteY10" fmla="*/ 396607 h 1244906"/>
              <a:gd name="connsiteX11" fmla="*/ 132203 w 1523129"/>
              <a:gd name="connsiteY11" fmla="*/ 440674 h 1244906"/>
              <a:gd name="connsiteX12" fmla="*/ 99152 w 1523129"/>
              <a:gd name="connsiteY12" fmla="*/ 462708 h 1244906"/>
              <a:gd name="connsiteX13" fmla="*/ 0 w 1523129"/>
              <a:gd name="connsiteY13" fmla="*/ 506776 h 1244906"/>
              <a:gd name="connsiteX14" fmla="*/ 11017 w 1523129"/>
              <a:gd name="connsiteY14" fmla="*/ 594910 h 1244906"/>
              <a:gd name="connsiteX15" fmla="*/ 22034 w 1523129"/>
              <a:gd name="connsiteY15" fmla="*/ 627961 h 1244906"/>
              <a:gd name="connsiteX16" fmla="*/ 55085 w 1523129"/>
              <a:gd name="connsiteY16" fmla="*/ 649995 h 1244906"/>
              <a:gd name="connsiteX17" fmla="*/ 110169 w 1523129"/>
              <a:gd name="connsiteY17" fmla="*/ 727113 h 1244906"/>
              <a:gd name="connsiteX18" fmla="*/ 154236 w 1523129"/>
              <a:gd name="connsiteY18" fmla="*/ 760163 h 1244906"/>
              <a:gd name="connsiteX19" fmla="*/ 264405 w 1523129"/>
              <a:gd name="connsiteY19" fmla="*/ 881349 h 1244906"/>
              <a:gd name="connsiteX20" fmla="*/ 363557 w 1523129"/>
              <a:gd name="connsiteY20" fmla="*/ 947450 h 1244906"/>
              <a:gd name="connsiteX21" fmla="*/ 407624 w 1523129"/>
              <a:gd name="connsiteY21" fmla="*/ 991518 h 1244906"/>
              <a:gd name="connsiteX22" fmla="*/ 473726 w 1523129"/>
              <a:gd name="connsiteY22" fmla="*/ 1024568 h 1244906"/>
              <a:gd name="connsiteX23" fmla="*/ 517793 w 1523129"/>
              <a:gd name="connsiteY23" fmla="*/ 1057619 h 1244906"/>
              <a:gd name="connsiteX24" fmla="*/ 583894 w 1523129"/>
              <a:gd name="connsiteY24" fmla="*/ 1090669 h 1244906"/>
              <a:gd name="connsiteX25" fmla="*/ 638979 w 1523129"/>
              <a:gd name="connsiteY25" fmla="*/ 1123720 h 1244906"/>
              <a:gd name="connsiteX26" fmla="*/ 749147 w 1523129"/>
              <a:gd name="connsiteY26" fmla="*/ 1167788 h 1244906"/>
              <a:gd name="connsiteX27" fmla="*/ 793215 w 1523129"/>
              <a:gd name="connsiteY27" fmla="*/ 1189821 h 1244906"/>
              <a:gd name="connsiteX28" fmla="*/ 837282 w 1523129"/>
              <a:gd name="connsiteY28" fmla="*/ 1200838 h 1244906"/>
              <a:gd name="connsiteX29" fmla="*/ 870333 w 1523129"/>
              <a:gd name="connsiteY29" fmla="*/ 1211855 h 1244906"/>
              <a:gd name="connsiteX30" fmla="*/ 925417 w 1523129"/>
              <a:gd name="connsiteY30" fmla="*/ 1222872 h 1244906"/>
              <a:gd name="connsiteX31" fmla="*/ 1046603 w 1523129"/>
              <a:gd name="connsiteY31" fmla="*/ 1244906 h 1244906"/>
              <a:gd name="connsiteX32" fmla="*/ 1344058 w 1523129"/>
              <a:gd name="connsiteY32" fmla="*/ 1233889 h 1244906"/>
              <a:gd name="connsiteX33" fmla="*/ 1377109 w 1523129"/>
              <a:gd name="connsiteY33" fmla="*/ 1222872 h 1244906"/>
              <a:gd name="connsiteX34" fmla="*/ 1410159 w 1523129"/>
              <a:gd name="connsiteY34" fmla="*/ 1178804 h 1244906"/>
              <a:gd name="connsiteX35" fmla="*/ 1443210 w 1523129"/>
              <a:gd name="connsiteY35" fmla="*/ 1145754 h 1244906"/>
              <a:gd name="connsiteX36" fmla="*/ 1487277 w 1523129"/>
              <a:gd name="connsiteY36" fmla="*/ 1035585 h 1244906"/>
              <a:gd name="connsiteX37" fmla="*/ 1509311 w 1523129"/>
              <a:gd name="connsiteY37" fmla="*/ 936433 h 1244906"/>
              <a:gd name="connsiteX38" fmla="*/ 1498294 w 1523129"/>
              <a:gd name="connsiteY38" fmla="*/ 506776 h 1244906"/>
              <a:gd name="connsiteX39" fmla="*/ 1454227 w 1523129"/>
              <a:gd name="connsiteY39" fmla="*/ 407624 h 1244906"/>
              <a:gd name="connsiteX40" fmla="*/ 1443210 w 1523129"/>
              <a:gd name="connsiteY40" fmla="*/ 374573 h 1244906"/>
              <a:gd name="connsiteX41" fmla="*/ 1410159 w 1523129"/>
              <a:gd name="connsiteY41" fmla="*/ 341523 h 1244906"/>
              <a:gd name="connsiteX42" fmla="*/ 1355075 w 1523129"/>
              <a:gd name="connsiteY42" fmla="*/ 264404 h 1244906"/>
              <a:gd name="connsiteX43" fmla="*/ 1266940 w 1523129"/>
              <a:gd name="connsiteY43" fmla="*/ 198303 h 1244906"/>
              <a:gd name="connsiteX44" fmla="*/ 1167788 w 1523129"/>
              <a:gd name="connsiteY44" fmla="*/ 132202 h 1244906"/>
              <a:gd name="connsiteX45" fmla="*/ 1057619 w 1523129"/>
              <a:gd name="connsiteY45" fmla="*/ 77118 h 1244906"/>
              <a:gd name="connsiteX46" fmla="*/ 1013552 w 1523129"/>
              <a:gd name="connsiteY46" fmla="*/ 66101 h 1244906"/>
              <a:gd name="connsiteX47" fmla="*/ 936434 w 1523129"/>
              <a:gd name="connsiteY47" fmla="*/ 33050 h 1244906"/>
              <a:gd name="connsiteX48" fmla="*/ 848299 w 1523129"/>
              <a:gd name="connsiteY48" fmla="*/ 11016 h 1244906"/>
              <a:gd name="connsiteX49" fmla="*/ 429658 w 1523129"/>
              <a:gd name="connsiteY49" fmla="*/ 22033 h 1244906"/>
              <a:gd name="connsiteX50" fmla="*/ 374574 w 1523129"/>
              <a:gd name="connsiteY50" fmla="*/ 33050 h 1244906"/>
              <a:gd name="connsiteX51" fmla="*/ 352540 w 1523129"/>
              <a:gd name="connsiteY51" fmla="*/ 44067 h 1244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523129" h="1244906">
                <a:moveTo>
                  <a:pt x="771181" y="0"/>
                </a:moveTo>
                <a:cubicBezTo>
                  <a:pt x="745475" y="3672"/>
                  <a:pt x="719959" y="9098"/>
                  <a:pt x="694063" y="11016"/>
                </a:cubicBezTo>
                <a:cubicBezTo>
                  <a:pt x="620726" y="16448"/>
                  <a:pt x="546176" y="9433"/>
                  <a:pt x="473726" y="22033"/>
                </a:cubicBezTo>
                <a:cubicBezTo>
                  <a:pt x="459269" y="24547"/>
                  <a:pt x="425559" y="76028"/>
                  <a:pt x="418641" y="88135"/>
                </a:cubicBezTo>
                <a:cubicBezTo>
                  <a:pt x="410493" y="102394"/>
                  <a:pt x="406153" y="118838"/>
                  <a:pt x="396607" y="132202"/>
                </a:cubicBezTo>
                <a:cubicBezTo>
                  <a:pt x="331510" y="223338"/>
                  <a:pt x="391477" y="110884"/>
                  <a:pt x="341523" y="198303"/>
                </a:cubicBezTo>
                <a:cubicBezTo>
                  <a:pt x="333375" y="212562"/>
                  <a:pt x="329035" y="229007"/>
                  <a:pt x="319489" y="242371"/>
                </a:cubicBezTo>
                <a:cubicBezTo>
                  <a:pt x="310433" y="255049"/>
                  <a:pt x="295495" y="262743"/>
                  <a:pt x="286439" y="275421"/>
                </a:cubicBezTo>
                <a:cubicBezTo>
                  <a:pt x="276893" y="288785"/>
                  <a:pt x="273951" y="306125"/>
                  <a:pt x="264405" y="319489"/>
                </a:cubicBezTo>
                <a:cubicBezTo>
                  <a:pt x="255349" y="332167"/>
                  <a:pt x="241493" y="340710"/>
                  <a:pt x="231354" y="352539"/>
                </a:cubicBezTo>
                <a:cubicBezTo>
                  <a:pt x="219405" y="366480"/>
                  <a:pt x="212027" y="384408"/>
                  <a:pt x="198304" y="396607"/>
                </a:cubicBezTo>
                <a:cubicBezTo>
                  <a:pt x="178512" y="414200"/>
                  <a:pt x="154237" y="425985"/>
                  <a:pt x="132203" y="440674"/>
                </a:cubicBezTo>
                <a:cubicBezTo>
                  <a:pt x="121186" y="448019"/>
                  <a:pt x="111713" y="458521"/>
                  <a:pt x="99152" y="462708"/>
                </a:cubicBezTo>
                <a:cubicBezTo>
                  <a:pt x="20490" y="488929"/>
                  <a:pt x="52376" y="471859"/>
                  <a:pt x="0" y="506776"/>
                </a:cubicBezTo>
                <a:cubicBezTo>
                  <a:pt x="3672" y="536154"/>
                  <a:pt x="5721" y="565781"/>
                  <a:pt x="11017" y="594910"/>
                </a:cubicBezTo>
                <a:cubicBezTo>
                  <a:pt x="13094" y="606336"/>
                  <a:pt x="14779" y="618893"/>
                  <a:pt x="22034" y="627961"/>
                </a:cubicBezTo>
                <a:cubicBezTo>
                  <a:pt x="30305" y="638300"/>
                  <a:pt x="44068" y="642650"/>
                  <a:pt x="55085" y="649995"/>
                </a:cubicBezTo>
                <a:cubicBezTo>
                  <a:pt x="67597" y="668763"/>
                  <a:pt x="96503" y="713447"/>
                  <a:pt x="110169" y="727113"/>
                </a:cubicBezTo>
                <a:cubicBezTo>
                  <a:pt x="123152" y="740096"/>
                  <a:pt x="141253" y="747180"/>
                  <a:pt x="154236" y="760163"/>
                </a:cubicBezTo>
                <a:cubicBezTo>
                  <a:pt x="209311" y="815238"/>
                  <a:pt x="173884" y="827035"/>
                  <a:pt x="264405" y="881349"/>
                </a:cubicBezTo>
                <a:cubicBezTo>
                  <a:pt x="302786" y="904378"/>
                  <a:pt x="330182" y="918247"/>
                  <a:pt x="363557" y="947450"/>
                </a:cubicBezTo>
                <a:cubicBezTo>
                  <a:pt x="379191" y="961130"/>
                  <a:pt x="390606" y="979605"/>
                  <a:pt x="407624" y="991518"/>
                </a:cubicBezTo>
                <a:cubicBezTo>
                  <a:pt x="427805" y="1005645"/>
                  <a:pt x="452602" y="1011894"/>
                  <a:pt x="473726" y="1024568"/>
                </a:cubicBezTo>
                <a:cubicBezTo>
                  <a:pt x="489471" y="1034015"/>
                  <a:pt x="502048" y="1048172"/>
                  <a:pt x="517793" y="1057619"/>
                </a:cubicBezTo>
                <a:cubicBezTo>
                  <a:pt x="538917" y="1070293"/>
                  <a:pt x="562268" y="1078873"/>
                  <a:pt x="583894" y="1090669"/>
                </a:cubicBezTo>
                <a:cubicBezTo>
                  <a:pt x="602693" y="1100923"/>
                  <a:pt x="619575" y="1114665"/>
                  <a:pt x="638979" y="1123720"/>
                </a:cubicBezTo>
                <a:cubicBezTo>
                  <a:pt x="674820" y="1140446"/>
                  <a:pt x="713771" y="1150101"/>
                  <a:pt x="749147" y="1167788"/>
                </a:cubicBezTo>
                <a:cubicBezTo>
                  <a:pt x="763836" y="1175132"/>
                  <a:pt x="777838" y="1184055"/>
                  <a:pt x="793215" y="1189821"/>
                </a:cubicBezTo>
                <a:cubicBezTo>
                  <a:pt x="807392" y="1195137"/>
                  <a:pt x="822723" y="1196678"/>
                  <a:pt x="837282" y="1200838"/>
                </a:cubicBezTo>
                <a:cubicBezTo>
                  <a:pt x="848448" y="1204028"/>
                  <a:pt x="859067" y="1209038"/>
                  <a:pt x="870333" y="1211855"/>
                </a:cubicBezTo>
                <a:cubicBezTo>
                  <a:pt x="888499" y="1216397"/>
                  <a:pt x="907138" y="1218810"/>
                  <a:pt x="925417" y="1222872"/>
                </a:cubicBezTo>
                <a:cubicBezTo>
                  <a:pt x="1018915" y="1243650"/>
                  <a:pt x="912927" y="1225809"/>
                  <a:pt x="1046603" y="1244906"/>
                </a:cubicBezTo>
                <a:cubicBezTo>
                  <a:pt x="1145755" y="1241234"/>
                  <a:pt x="1245058" y="1240489"/>
                  <a:pt x="1344058" y="1233889"/>
                </a:cubicBezTo>
                <a:cubicBezTo>
                  <a:pt x="1355645" y="1233117"/>
                  <a:pt x="1368188" y="1230306"/>
                  <a:pt x="1377109" y="1222872"/>
                </a:cubicBezTo>
                <a:cubicBezTo>
                  <a:pt x="1391215" y="1211117"/>
                  <a:pt x="1398210" y="1192745"/>
                  <a:pt x="1410159" y="1178804"/>
                </a:cubicBezTo>
                <a:cubicBezTo>
                  <a:pt x="1420298" y="1166975"/>
                  <a:pt x="1432193" y="1156771"/>
                  <a:pt x="1443210" y="1145754"/>
                </a:cubicBezTo>
                <a:cubicBezTo>
                  <a:pt x="1457899" y="1109031"/>
                  <a:pt x="1480775" y="1074599"/>
                  <a:pt x="1487277" y="1035585"/>
                </a:cubicBezTo>
                <a:cubicBezTo>
                  <a:pt x="1500203" y="958029"/>
                  <a:pt x="1491230" y="990675"/>
                  <a:pt x="1509311" y="936433"/>
                </a:cubicBezTo>
                <a:cubicBezTo>
                  <a:pt x="1528345" y="746098"/>
                  <a:pt x="1530403" y="787727"/>
                  <a:pt x="1498294" y="506776"/>
                </a:cubicBezTo>
                <a:cubicBezTo>
                  <a:pt x="1489872" y="433087"/>
                  <a:pt x="1478996" y="457164"/>
                  <a:pt x="1454227" y="407624"/>
                </a:cubicBezTo>
                <a:cubicBezTo>
                  <a:pt x="1449034" y="397237"/>
                  <a:pt x="1449652" y="384236"/>
                  <a:pt x="1443210" y="374573"/>
                </a:cubicBezTo>
                <a:cubicBezTo>
                  <a:pt x="1434568" y="361610"/>
                  <a:pt x="1420133" y="353492"/>
                  <a:pt x="1410159" y="341523"/>
                </a:cubicBezTo>
                <a:cubicBezTo>
                  <a:pt x="1387820" y="314716"/>
                  <a:pt x="1382370" y="289218"/>
                  <a:pt x="1355075" y="264404"/>
                </a:cubicBezTo>
                <a:cubicBezTo>
                  <a:pt x="1327902" y="239702"/>
                  <a:pt x="1296318" y="220337"/>
                  <a:pt x="1266940" y="198303"/>
                </a:cubicBezTo>
                <a:cubicBezTo>
                  <a:pt x="1224437" y="166426"/>
                  <a:pt x="1216815" y="158349"/>
                  <a:pt x="1167788" y="132202"/>
                </a:cubicBezTo>
                <a:cubicBezTo>
                  <a:pt x="1131561" y="112881"/>
                  <a:pt x="1097451" y="87076"/>
                  <a:pt x="1057619" y="77118"/>
                </a:cubicBezTo>
                <a:cubicBezTo>
                  <a:pt x="1042930" y="73446"/>
                  <a:pt x="1027729" y="71417"/>
                  <a:pt x="1013552" y="66101"/>
                </a:cubicBezTo>
                <a:cubicBezTo>
                  <a:pt x="950491" y="42453"/>
                  <a:pt x="991151" y="46730"/>
                  <a:pt x="936434" y="33050"/>
                </a:cubicBezTo>
                <a:lnTo>
                  <a:pt x="848299" y="11016"/>
                </a:lnTo>
                <a:cubicBezTo>
                  <a:pt x="708752" y="14688"/>
                  <a:pt x="569103" y="15547"/>
                  <a:pt x="429658" y="22033"/>
                </a:cubicBezTo>
                <a:cubicBezTo>
                  <a:pt x="410953" y="22903"/>
                  <a:pt x="392578" y="27906"/>
                  <a:pt x="374574" y="33050"/>
                </a:cubicBezTo>
                <a:cubicBezTo>
                  <a:pt x="366678" y="35306"/>
                  <a:pt x="359885" y="40395"/>
                  <a:pt x="352540" y="44067"/>
                </a:cubicBezTo>
              </a:path>
            </a:pathLst>
          </a:cu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17722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Thanks for </a:t>
            </a:r>
            <a:r>
              <a:rPr lang="en-US" altLang="zh-TW" smtClean="0"/>
              <a:t>Your Attention!</a:t>
            </a:r>
            <a:endParaRPr lang="zh-TW" altLang="en-US"/>
          </a:p>
        </p:txBody>
      </p:sp>
      <p:sp>
        <p:nvSpPr>
          <p:cNvPr id="3" name="內容版面配置區 2"/>
          <p:cNvSpPr>
            <a:spLocks noGrp="1"/>
          </p:cNvSpPr>
          <p:nvPr>
            <p:ph idx="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10F35DC5-7E65-8247-99AB-4E984F8A921E}" type="slidenum">
              <a:rPr lang="en-US" smtClean="0"/>
              <a:pPr/>
              <a:t>90</a:t>
            </a:fld>
            <a:endParaRPr lang="en-US"/>
          </a:p>
        </p:txBody>
      </p:sp>
    </p:spTree>
    <p:extLst>
      <p:ext uri="{BB962C8B-B14F-4D97-AF65-F5344CB8AC3E}">
        <p14:creationId xmlns:p14="http://schemas.microsoft.com/office/powerpoint/2010/main" val="2504728943"/>
      </p:ext>
    </p:extLst>
  </p:cSld>
  <p:clrMapOvr>
    <a:masterClrMapping/>
  </p:clrMapOvr>
</p:sld>
</file>

<file path=ppt/theme/theme1.xml><?xml version="1.0" encoding="utf-8"?>
<a:theme xmlns:a="http://schemas.openxmlformats.org/drawingml/2006/main" name="NLP-jurafsky">
  <a:themeElements>
    <a:clrScheme name="NLP Class">
      <a:dk1>
        <a:sysClr val="windowText" lastClr="000000"/>
      </a:dk1>
      <a:lt1>
        <a:sysClr val="window" lastClr="FFFFFF"/>
      </a:lt1>
      <a:dk2>
        <a:srgbClr val="605435"/>
      </a:dk2>
      <a:lt2>
        <a:srgbClr val="E7D19A"/>
      </a:lt2>
      <a:accent1>
        <a:srgbClr val="A4001D"/>
      </a:accent1>
      <a:accent2>
        <a:srgbClr val="2584BB"/>
      </a:accent2>
      <a:accent3>
        <a:srgbClr val="BB57BE"/>
      </a:accent3>
      <a:accent4>
        <a:srgbClr val="177245"/>
      </a:accent4>
      <a:accent5>
        <a:srgbClr val="35ACA2"/>
      </a:accent5>
      <a:accent6>
        <a:srgbClr val="FF8700"/>
      </a:accent6>
      <a:hlink>
        <a:srgbClr val="EF8E1C"/>
      </a:hlink>
      <a:folHlink>
        <a:srgbClr val="FEC60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lumMod val="40000"/>
            <a:lumOff val="60000"/>
          </a:schemeClr>
        </a:solidFill>
        <a:ln w="9525" cap="flat" cmpd="sng" algn="ctr">
          <a:noFill/>
          <a:prstDash val="solid"/>
          <a:miter lim="800000"/>
          <a:headEnd type="none" w="med" len="med"/>
          <a:tailEnd type="none" w="med" len="med"/>
        </a:ln>
        <a:effectLst/>
      </a:spPr>
      <a:bodyPr vert="horz" wrap="none" lIns="91440" tIns="45720" rIns="91440" bIns="45720" numCol="1" rtlCol="0"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400" b="0" i="0" u="none" strike="noStrike" cap="none" normalizeH="0" baseline="0">
            <a:ln>
              <a:noFill/>
            </a:ln>
            <a:solidFill>
              <a:schemeClr val="tx1"/>
            </a:solidFill>
            <a:effectLst/>
            <a:latin typeface="Lucida Sans" pitchFamily="-65" charset="0"/>
          </a:defRPr>
        </a:defPPr>
      </a:lstStyle>
    </a:spDef>
    <a:lnDef>
      <a:spPr bwMode="auto">
        <a:xfrm>
          <a:off x="0" y="0"/>
          <a:ext cx="1" cy="1"/>
        </a:xfrm>
        <a:custGeom>
          <a:avLst/>
          <a:gdLst/>
          <a:ahLst/>
          <a:cxnLst/>
          <a:rect l="0" t="0" r="0" b="0"/>
          <a:pathLst/>
        </a:custGeom>
        <a:gradFill rotWithShape="0">
          <a:gsLst>
            <a:gs pos="0">
              <a:srgbClr val="A50021"/>
            </a:gs>
            <a:gs pos="100000">
              <a:schemeClr val="tx1"/>
            </a:gs>
          </a:gsLst>
          <a:lin ang="0" scaled="1"/>
        </a:gradFill>
        <a:ln w="9525" cap="flat" cmpd="sng" algn="ctr">
          <a:solidFill>
            <a:schemeClr val="tx1"/>
          </a:solidFill>
          <a:prstDash val="solid"/>
          <a:miter lim="800000"/>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Lucida Sans" pitchFamily="-65" charset="0"/>
          </a:defRPr>
        </a:defPPr>
      </a:lstStyle>
    </a:lnDef>
    <a:txDef>
      <a:spPr>
        <a:noFill/>
      </a:spPr>
      <a:bodyPr wrap="square" rtlCol="0">
        <a:spAutoFit/>
      </a:bodyPr>
      <a:lstStyle>
        <a:defPPr>
          <a:defRPr sz="1800" dirty="0">
            <a:latin typeface="+mn-lt"/>
          </a:defRPr>
        </a:defPPr>
      </a:lstStyle>
    </a:txDef>
  </a:objectDefaults>
  <a:extraClrSchemeLst>
    <a:extraClrScheme>
      <a:clrScheme name="nlp-lucida-scheme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nlp-lucida-scheme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nlp-lucida-scheme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nlp-lucida-scheme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nlp-lucida-scheme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nlp-lucida-scheme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nlp-lucida-scheme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NLP-jurafsky.potx</Template>
  <TotalTime>11525</TotalTime>
  <Words>5511</Words>
  <Application>Microsoft Office PowerPoint</Application>
  <PresentationFormat>如螢幕大小 (16:9)</PresentationFormat>
  <Paragraphs>597</Paragraphs>
  <Slides>90</Slides>
  <Notes>46</Notes>
  <HiddenSlides>0</HiddenSlides>
  <MMClips>0</MMClips>
  <ScaleCrop>false</ScaleCrop>
  <HeadingPairs>
    <vt:vector size="6" baseType="variant">
      <vt:variant>
        <vt:lpstr>使用字型</vt:lpstr>
      </vt:variant>
      <vt:variant>
        <vt:i4>13</vt:i4>
      </vt:variant>
      <vt:variant>
        <vt:lpstr>佈景主題</vt:lpstr>
      </vt:variant>
      <vt:variant>
        <vt:i4>1</vt:i4>
      </vt:variant>
      <vt:variant>
        <vt:lpstr>投影片標題</vt:lpstr>
      </vt:variant>
      <vt:variant>
        <vt:i4>90</vt:i4>
      </vt:variant>
    </vt:vector>
  </HeadingPairs>
  <TitlesOfParts>
    <vt:vector size="104" baseType="lpstr">
      <vt:lpstr>Courier</vt:lpstr>
      <vt:lpstr>ＭＳ Ｐゴシック</vt:lpstr>
      <vt:lpstr>TimesNewRomanPSMT</vt:lpstr>
      <vt:lpstr>新細明體</vt:lpstr>
      <vt:lpstr>Arial</vt:lpstr>
      <vt:lpstr>Calibri</vt:lpstr>
      <vt:lpstr>Cambria Math</vt:lpstr>
      <vt:lpstr>Lucida Sans</vt:lpstr>
      <vt:lpstr>Symbol</vt:lpstr>
      <vt:lpstr>Tahoma</vt:lpstr>
      <vt:lpstr>Times</vt:lpstr>
      <vt:lpstr>Times New Roman</vt:lpstr>
      <vt:lpstr>Wingdings</vt:lpstr>
      <vt:lpstr>NLP-jurafsky</vt:lpstr>
      <vt:lpstr>Chap. 5: Logistic Regression</vt:lpstr>
      <vt:lpstr>Reference</vt:lpstr>
      <vt:lpstr>Outline</vt:lpstr>
      <vt:lpstr>Logistic Regression</vt:lpstr>
      <vt:lpstr>Logistic Regression</vt:lpstr>
      <vt:lpstr>Generative and Discriminative Classifiers</vt:lpstr>
      <vt:lpstr>Generative and Discriminative Classifiers</vt:lpstr>
      <vt:lpstr>Generative Classifier:</vt:lpstr>
      <vt:lpstr>Discriminative Classifier</vt:lpstr>
      <vt:lpstr>Finding the correct class c from a document d in Generative vs Discriminative Classifiers</vt:lpstr>
      <vt:lpstr>Components of a probabilistic machine learning classifier</vt:lpstr>
      <vt:lpstr>The two phases of logistic regression </vt:lpstr>
      <vt:lpstr>Logistic Regression</vt:lpstr>
      <vt:lpstr>Classification Reminder</vt:lpstr>
      <vt:lpstr>Text Classification: definition</vt:lpstr>
      <vt:lpstr>Binary Classification in Logistic Regression</vt:lpstr>
      <vt:lpstr>Features in logistic regression</vt:lpstr>
      <vt:lpstr>Logistic Regression for one observation x</vt:lpstr>
      <vt:lpstr>How to do classification</vt:lpstr>
      <vt:lpstr>But we want a probabilistic classifier</vt:lpstr>
      <vt:lpstr> The problem:  z isn't a probability, it's just a number!</vt:lpstr>
      <vt:lpstr>The very useful sigmoid or logistic function</vt:lpstr>
      <vt:lpstr>Idea of logistic regression</vt:lpstr>
      <vt:lpstr>Making probabilities with sigmoids</vt:lpstr>
      <vt:lpstr>By the way:</vt:lpstr>
      <vt:lpstr>Turning a probability into a classifier</vt:lpstr>
      <vt:lpstr>The probabilistic classifier</vt:lpstr>
      <vt:lpstr>Turning a probability into a classifier</vt:lpstr>
      <vt:lpstr>Logistic Regression</vt:lpstr>
      <vt:lpstr>Sentiment example: does y=1 or y=0?</vt:lpstr>
      <vt:lpstr>PowerPoint 簡報</vt:lpstr>
      <vt:lpstr>Classifying sentiment for input x</vt:lpstr>
      <vt:lpstr>Classifying sentiment for input x</vt:lpstr>
      <vt:lpstr>We can build features for logistic regression for any classification task: period disambiguation</vt:lpstr>
      <vt:lpstr> Classification in (binary) logistic regression: summary</vt:lpstr>
      <vt:lpstr>Logistic Regression</vt:lpstr>
      <vt:lpstr>Wait, where did the W’s come from?</vt:lpstr>
      <vt:lpstr>Learning components</vt:lpstr>
      <vt:lpstr>The distance between y ̂  and y</vt:lpstr>
      <vt:lpstr>Intuition of negative log likelihood loss  = cross-entropy loss</vt:lpstr>
      <vt:lpstr>Deriving cross-entropy loss for a single observation x</vt:lpstr>
      <vt:lpstr>Deriving cross-entropy loss for a single observation x</vt:lpstr>
      <vt:lpstr>Deriving cross-entropy loss for a single observation x</vt:lpstr>
      <vt:lpstr>Let's see if this works for our sentiment example</vt:lpstr>
      <vt:lpstr>Let's see if this works for our sentiment example</vt:lpstr>
      <vt:lpstr>Let's see if this works for our sentiment example</vt:lpstr>
      <vt:lpstr>Let's see if this works for our sentiment example</vt:lpstr>
      <vt:lpstr>Logistic Regression</vt:lpstr>
      <vt:lpstr>Our goal: minimize the loss</vt:lpstr>
      <vt:lpstr>Intuition of gradient descent</vt:lpstr>
      <vt:lpstr>Our goal: minimize the loss</vt:lpstr>
      <vt:lpstr>Let's first visualize for a single scalar w</vt:lpstr>
      <vt:lpstr>Let's first visualize for a single scalar w</vt:lpstr>
      <vt:lpstr>Let's first visualize for a single scalar w</vt:lpstr>
      <vt:lpstr>Gradients</vt:lpstr>
      <vt:lpstr>How much do we move in that direction ?</vt:lpstr>
      <vt:lpstr>Now let's consider N dimensions</vt:lpstr>
      <vt:lpstr>Imagine 2 dimensions, w and b</vt:lpstr>
      <vt:lpstr>Real gradients</vt:lpstr>
      <vt:lpstr>The gradient</vt:lpstr>
      <vt:lpstr>What are these partial derivatives for logistic regression?</vt:lpstr>
      <vt:lpstr>PowerPoint 簡報</vt:lpstr>
      <vt:lpstr>Hyperparameters</vt:lpstr>
      <vt:lpstr>Logistic Regression</vt:lpstr>
      <vt:lpstr>Working through an example</vt:lpstr>
      <vt:lpstr>Example of gradient descent</vt:lpstr>
      <vt:lpstr>Example of gradient descent</vt:lpstr>
      <vt:lpstr>Example of gradient descent</vt:lpstr>
      <vt:lpstr>Example of gradient descent</vt:lpstr>
      <vt:lpstr>Example of gradient descent</vt:lpstr>
      <vt:lpstr>Example of gradient descent</vt:lpstr>
      <vt:lpstr>Example of gradient descent</vt:lpstr>
      <vt:lpstr>Example of gradient descent</vt:lpstr>
      <vt:lpstr>Example of gradient descent</vt:lpstr>
      <vt:lpstr>Mini-batch training</vt:lpstr>
      <vt:lpstr>Logistic Regression</vt:lpstr>
      <vt:lpstr>Overfitting</vt:lpstr>
      <vt:lpstr>Overfitting</vt:lpstr>
      <vt:lpstr>Overfitting</vt:lpstr>
      <vt:lpstr>Regularization</vt:lpstr>
      <vt:lpstr>L2 Regularization (= ridge regression)</vt:lpstr>
      <vt:lpstr>L1 Regularization (= lasso regression)</vt:lpstr>
      <vt:lpstr>Logistic Regression</vt:lpstr>
      <vt:lpstr>Multinomial Logistic Regression</vt:lpstr>
      <vt:lpstr>Multinomial Logistic Regression</vt:lpstr>
      <vt:lpstr>The softmax function</vt:lpstr>
      <vt:lpstr>The softmax function</vt:lpstr>
      <vt:lpstr>Softmax in multinomial logistic regression</vt:lpstr>
      <vt:lpstr>Features in binary versus multinomial logistic regression</vt:lpstr>
      <vt:lpstr>Thanks for Your Attention!</vt:lpstr>
    </vt:vector>
  </TitlesOfParts>
  <Company>Stanford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Information Extraction</dc:title>
  <dc:creator>Christopher Manning</dc:creator>
  <cp:lastModifiedBy>Windows 使用者</cp:lastModifiedBy>
  <cp:revision>235</cp:revision>
  <cp:lastPrinted>2012-03-27T19:39:52Z</cp:lastPrinted>
  <dcterms:created xsi:type="dcterms:W3CDTF">2010-04-19T15:31:24Z</dcterms:created>
  <dcterms:modified xsi:type="dcterms:W3CDTF">2024-03-18T05:27:30Z</dcterms:modified>
</cp:coreProperties>
</file>