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40" r:id="rId1"/>
  </p:sldMasterIdLst>
  <p:notesMasterIdLst>
    <p:notesMasterId r:id="rId98"/>
  </p:notesMasterIdLst>
  <p:handoutMasterIdLst>
    <p:handoutMasterId r:id="rId99"/>
  </p:handoutMasterIdLst>
  <p:sldIdLst>
    <p:sldId id="927" r:id="rId2"/>
    <p:sldId id="562" r:id="rId3"/>
    <p:sldId id="928" r:id="rId4"/>
    <p:sldId id="651" r:id="rId5"/>
    <p:sldId id="386" r:id="rId6"/>
    <p:sldId id="925" r:id="rId7"/>
    <p:sldId id="434" r:id="rId8"/>
    <p:sldId id="654" r:id="rId9"/>
    <p:sldId id="387" r:id="rId10"/>
    <p:sldId id="926" r:id="rId11"/>
    <p:sldId id="439" r:id="rId12"/>
    <p:sldId id="391" r:id="rId13"/>
    <p:sldId id="823" r:id="rId14"/>
    <p:sldId id="864" r:id="rId15"/>
    <p:sldId id="862" r:id="rId16"/>
    <p:sldId id="863" r:id="rId17"/>
    <p:sldId id="846" r:id="rId18"/>
    <p:sldId id="436" r:id="rId19"/>
    <p:sldId id="847" r:id="rId20"/>
    <p:sldId id="848" r:id="rId21"/>
    <p:sldId id="852" r:id="rId22"/>
    <p:sldId id="849" r:id="rId23"/>
    <p:sldId id="424" r:id="rId24"/>
    <p:sldId id="854" r:id="rId25"/>
    <p:sldId id="425" r:id="rId26"/>
    <p:sldId id="865" r:id="rId27"/>
    <p:sldId id="426" r:id="rId28"/>
    <p:sldId id="850" r:id="rId29"/>
    <p:sldId id="853" r:id="rId30"/>
    <p:sldId id="856" r:id="rId31"/>
    <p:sldId id="438" r:id="rId32"/>
    <p:sldId id="427" r:id="rId33"/>
    <p:sldId id="437" r:id="rId34"/>
    <p:sldId id="428" r:id="rId35"/>
    <p:sldId id="429" r:id="rId36"/>
    <p:sldId id="859" r:id="rId37"/>
    <p:sldId id="867" r:id="rId38"/>
    <p:sldId id="419" r:id="rId39"/>
    <p:sldId id="860" r:id="rId40"/>
    <p:sldId id="869" r:id="rId41"/>
    <p:sldId id="870" r:id="rId42"/>
    <p:sldId id="872" r:id="rId43"/>
    <p:sldId id="871" r:id="rId44"/>
    <p:sldId id="873" r:id="rId45"/>
    <p:sldId id="875" r:id="rId46"/>
    <p:sldId id="877" r:id="rId47"/>
    <p:sldId id="874" r:id="rId48"/>
    <p:sldId id="878" r:id="rId49"/>
    <p:sldId id="879" r:id="rId50"/>
    <p:sldId id="881" r:id="rId51"/>
    <p:sldId id="882" r:id="rId52"/>
    <p:sldId id="883" r:id="rId53"/>
    <p:sldId id="917" r:id="rId54"/>
    <p:sldId id="884" r:id="rId55"/>
    <p:sldId id="916" r:id="rId56"/>
    <p:sldId id="885" r:id="rId57"/>
    <p:sldId id="886" r:id="rId58"/>
    <p:sldId id="887" r:id="rId59"/>
    <p:sldId id="888" r:id="rId60"/>
    <p:sldId id="889" r:id="rId61"/>
    <p:sldId id="890" r:id="rId62"/>
    <p:sldId id="892" r:id="rId63"/>
    <p:sldId id="891" r:id="rId64"/>
    <p:sldId id="893" r:id="rId65"/>
    <p:sldId id="894" r:id="rId66"/>
    <p:sldId id="896" r:id="rId67"/>
    <p:sldId id="897" r:id="rId68"/>
    <p:sldId id="919" r:id="rId69"/>
    <p:sldId id="918" r:id="rId70"/>
    <p:sldId id="920" r:id="rId71"/>
    <p:sldId id="921" r:id="rId72"/>
    <p:sldId id="898" r:id="rId73"/>
    <p:sldId id="923" r:id="rId74"/>
    <p:sldId id="922" r:id="rId75"/>
    <p:sldId id="924" r:id="rId76"/>
    <p:sldId id="899" r:id="rId77"/>
    <p:sldId id="629" r:id="rId78"/>
    <p:sldId id="475" r:id="rId79"/>
    <p:sldId id="630" r:id="rId80"/>
    <p:sldId id="648" r:id="rId81"/>
    <p:sldId id="631" r:id="rId82"/>
    <p:sldId id="649" r:id="rId83"/>
    <p:sldId id="650" r:id="rId84"/>
    <p:sldId id="632" r:id="rId85"/>
    <p:sldId id="633" r:id="rId86"/>
    <p:sldId id="635" r:id="rId87"/>
    <p:sldId id="634" r:id="rId88"/>
    <p:sldId id="636" r:id="rId89"/>
    <p:sldId id="637" r:id="rId90"/>
    <p:sldId id="640" r:id="rId91"/>
    <p:sldId id="641" r:id="rId92"/>
    <p:sldId id="643" r:id="rId93"/>
    <p:sldId id="644" r:id="rId94"/>
    <p:sldId id="645" r:id="rId95"/>
    <p:sldId id="646" r:id="rId96"/>
    <p:sldId id="929" r:id="rId97"/>
  </p:sldIdLst>
  <p:sldSz cx="9144000" cy="5143500" type="screen16x9"/>
  <p:notesSz cx="6845300" cy="9396413"/>
  <p:defaultTextStyle>
    <a:defPPr>
      <a:defRPr lang="en-US"/>
    </a:defPPr>
    <a:lvl1pPr algn="l" rtl="0" fontAlgn="base">
      <a:spcBef>
        <a:spcPct val="0"/>
      </a:spcBef>
      <a:spcAft>
        <a:spcPct val="0"/>
      </a:spcAft>
      <a:defRPr sz="2400" kern="1200">
        <a:solidFill>
          <a:schemeClr val="tx1"/>
        </a:solidFill>
        <a:latin typeface="Lucida Sans"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Lucida San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Lucida San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Lucida San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Lucida Sans" charset="0"/>
        <a:ea typeface="ＭＳ Ｐゴシック" charset="0"/>
        <a:cs typeface="ＭＳ Ｐゴシック" charset="0"/>
      </a:defRPr>
    </a:lvl5pPr>
    <a:lvl6pPr marL="2286000" algn="l" defTabSz="457200" rtl="0" eaLnBrk="1" latinLnBrk="0" hangingPunct="1">
      <a:defRPr sz="2400" kern="1200">
        <a:solidFill>
          <a:schemeClr val="tx1"/>
        </a:solidFill>
        <a:latin typeface="Lucida Sans" charset="0"/>
        <a:ea typeface="ＭＳ Ｐゴシック" charset="0"/>
        <a:cs typeface="ＭＳ Ｐゴシック" charset="0"/>
      </a:defRPr>
    </a:lvl6pPr>
    <a:lvl7pPr marL="2743200" algn="l" defTabSz="457200" rtl="0" eaLnBrk="1" latinLnBrk="0" hangingPunct="1">
      <a:defRPr sz="2400" kern="1200">
        <a:solidFill>
          <a:schemeClr val="tx1"/>
        </a:solidFill>
        <a:latin typeface="Lucida Sans" charset="0"/>
        <a:ea typeface="ＭＳ Ｐゴシック" charset="0"/>
        <a:cs typeface="ＭＳ Ｐゴシック" charset="0"/>
      </a:defRPr>
    </a:lvl7pPr>
    <a:lvl8pPr marL="3200400" algn="l" defTabSz="457200" rtl="0" eaLnBrk="1" latinLnBrk="0" hangingPunct="1">
      <a:defRPr sz="2400" kern="1200">
        <a:solidFill>
          <a:schemeClr val="tx1"/>
        </a:solidFill>
        <a:latin typeface="Lucida Sans" charset="0"/>
        <a:ea typeface="ＭＳ Ｐゴシック" charset="0"/>
        <a:cs typeface="ＭＳ Ｐゴシック" charset="0"/>
      </a:defRPr>
    </a:lvl8pPr>
    <a:lvl9pPr marL="3657600" algn="l" defTabSz="457200" rtl="0" eaLnBrk="1" latinLnBrk="0" hangingPunct="1">
      <a:defRPr sz="2400" kern="1200">
        <a:solidFill>
          <a:schemeClr val="tx1"/>
        </a:solidFill>
        <a:latin typeface="Lucida San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59">
          <p15:clr>
            <a:srgbClr val="A4A3A4"/>
          </p15:clr>
        </p15:guide>
        <p15:guide id="2" pos="215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A50021"/>
    <a:srgbClr val="CC0000"/>
    <a:srgbClr val="A4001D"/>
    <a:srgbClr val="000099"/>
    <a:srgbClr val="A4050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05" autoAdjust="0"/>
    <p:restoredTop sz="71122" autoAdjust="0"/>
  </p:normalViewPr>
  <p:slideViewPr>
    <p:cSldViewPr>
      <p:cViewPr varScale="1">
        <p:scale>
          <a:sx n="70" d="100"/>
          <a:sy n="70" d="100"/>
        </p:scale>
        <p:origin x="872" y="44"/>
      </p:cViewPr>
      <p:guideLst>
        <p:guide orient="horz" pos="1620"/>
        <p:guide pos="2880"/>
      </p:guideLst>
    </p:cSldViewPr>
  </p:slideViewPr>
  <p:outlineViewPr>
    <p:cViewPr>
      <p:scale>
        <a:sx n="33" d="100"/>
        <a:sy n="33" d="100"/>
      </p:scale>
      <p:origin x="0" y="0"/>
    </p:cViewPr>
  </p:outlineViewPr>
  <p:notesTextViewPr>
    <p:cViewPr>
      <p:scale>
        <a:sx n="155" d="100"/>
        <a:sy n="155" d="100"/>
      </p:scale>
      <p:origin x="0" y="0"/>
    </p:cViewPr>
  </p:notesTextViewPr>
  <p:sorterViewPr>
    <p:cViewPr>
      <p:scale>
        <a:sx n="100" d="100"/>
        <a:sy n="100" d="100"/>
      </p:scale>
      <p:origin x="0" y="0"/>
    </p:cViewPr>
  </p:sorterViewPr>
  <p:notesViewPr>
    <p:cSldViewPr snapToGrid="0" snapToObjects="1">
      <p:cViewPr varScale="1">
        <p:scale>
          <a:sx n="62" d="100"/>
          <a:sy n="62" d="100"/>
        </p:scale>
        <p:origin x="-2224" y="-112"/>
      </p:cViewPr>
      <p:guideLst>
        <p:guide orient="horz" pos="2959"/>
        <p:guide pos="2156"/>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0"/>
            <a:ext cx="2967038" cy="469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ahoma" charset="0"/>
                <a:ea typeface="+mn-ea"/>
                <a:cs typeface="+mn-cs"/>
              </a:defRPr>
            </a:lvl1pPr>
          </a:lstStyle>
          <a:p>
            <a:pPr>
              <a:defRPr/>
            </a:pPr>
            <a:endParaRPr lang="en-US"/>
          </a:p>
        </p:txBody>
      </p:sp>
      <p:sp>
        <p:nvSpPr>
          <p:cNvPr id="97283" name="Rectangle 3"/>
          <p:cNvSpPr>
            <a:spLocks noGrp="1" noChangeArrowheads="1"/>
          </p:cNvSpPr>
          <p:nvPr>
            <p:ph type="dt" sz="quarter" idx="1"/>
          </p:nvPr>
        </p:nvSpPr>
        <p:spPr bwMode="auto">
          <a:xfrm>
            <a:off x="3878263" y="0"/>
            <a:ext cx="2967037" cy="469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charset="0"/>
                <a:ea typeface="+mn-ea"/>
                <a:cs typeface="+mn-cs"/>
              </a:defRPr>
            </a:lvl1pPr>
          </a:lstStyle>
          <a:p>
            <a:pPr>
              <a:defRPr/>
            </a:pPr>
            <a:endParaRPr lang="en-US"/>
          </a:p>
        </p:txBody>
      </p:sp>
      <p:sp>
        <p:nvSpPr>
          <p:cNvPr id="97284" name="Rectangle 4"/>
          <p:cNvSpPr>
            <a:spLocks noGrp="1" noChangeArrowheads="1"/>
          </p:cNvSpPr>
          <p:nvPr>
            <p:ph type="ftr" sz="quarter" idx="2"/>
          </p:nvPr>
        </p:nvSpPr>
        <p:spPr bwMode="auto">
          <a:xfrm>
            <a:off x="0" y="8926513"/>
            <a:ext cx="2967038" cy="469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ahoma" charset="0"/>
                <a:ea typeface="+mn-ea"/>
                <a:cs typeface="+mn-cs"/>
              </a:defRPr>
            </a:lvl1pPr>
          </a:lstStyle>
          <a:p>
            <a:pPr>
              <a:defRPr/>
            </a:pPr>
            <a:endParaRPr lang="en-US"/>
          </a:p>
        </p:txBody>
      </p:sp>
      <p:sp>
        <p:nvSpPr>
          <p:cNvPr id="97285" name="Rectangle 5"/>
          <p:cNvSpPr>
            <a:spLocks noGrp="1" noChangeArrowheads="1"/>
          </p:cNvSpPr>
          <p:nvPr>
            <p:ph type="sldNum" sz="quarter" idx="3"/>
          </p:nvPr>
        </p:nvSpPr>
        <p:spPr bwMode="auto">
          <a:xfrm>
            <a:off x="3878263" y="8926513"/>
            <a:ext cx="2967037" cy="469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charset="0"/>
              </a:defRPr>
            </a:lvl1pPr>
          </a:lstStyle>
          <a:p>
            <a:fld id="{8A029216-D615-3945-A1F3-D96FC886DA62}" type="slidenum">
              <a:rPr lang="en-US"/>
              <a:pPr/>
              <a:t>‹#›</a:t>
            </a:fld>
            <a:endParaRPr lang="en-US"/>
          </a:p>
        </p:txBody>
      </p:sp>
    </p:spTree>
    <p:extLst>
      <p:ext uri="{BB962C8B-B14F-4D97-AF65-F5344CB8AC3E}">
        <p14:creationId xmlns:p14="http://schemas.microsoft.com/office/powerpoint/2010/main" val="32517263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0" y="0"/>
            <a:ext cx="2967038" cy="469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20835" name="Rectangle 3"/>
          <p:cNvSpPr>
            <a:spLocks noGrp="1" noChangeArrowheads="1"/>
          </p:cNvSpPr>
          <p:nvPr>
            <p:ph type="dt" idx="1"/>
          </p:nvPr>
        </p:nvSpPr>
        <p:spPr bwMode="auto">
          <a:xfrm>
            <a:off x="3878263" y="0"/>
            <a:ext cx="2967037" cy="469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290513" y="704850"/>
            <a:ext cx="6264275" cy="352425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20837" name="Rectangle 5"/>
          <p:cNvSpPr>
            <a:spLocks noGrp="1" noChangeArrowheads="1"/>
          </p:cNvSpPr>
          <p:nvPr>
            <p:ph type="body" sz="quarter" idx="3"/>
          </p:nvPr>
        </p:nvSpPr>
        <p:spPr bwMode="auto">
          <a:xfrm>
            <a:off x="912813" y="4464050"/>
            <a:ext cx="5019675" cy="42275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p:cNvSpPr>
            <a:spLocks noGrp="1" noChangeArrowheads="1"/>
          </p:cNvSpPr>
          <p:nvPr>
            <p:ph type="ftr" sz="quarter" idx="4"/>
          </p:nvPr>
        </p:nvSpPr>
        <p:spPr bwMode="auto">
          <a:xfrm>
            <a:off x="0" y="8926513"/>
            <a:ext cx="2967038" cy="469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20839" name="Rectangle 7"/>
          <p:cNvSpPr>
            <a:spLocks noGrp="1" noChangeArrowheads="1"/>
          </p:cNvSpPr>
          <p:nvPr>
            <p:ph type="sldNum" sz="quarter" idx="5"/>
          </p:nvPr>
        </p:nvSpPr>
        <p:spPr bwMode="auto">
          <a:xfrm>
            <a:off x="3878263" y="8926513"/>
            <a:ext cx="2967037" cy="469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EB9031F-EB71-7642-8F3C-6FDC1408CB92}" type="slidenum">
              <a:rPr lang="en-US"/>
              <a:pPr/>
              <a:t>‹#›</a:t>
            </a:fld>
            <a:endParaRPr lang="en-US"/>
          </a:p>
        </p:txBody>
      </p:sp>
    </p:spTree>
    <p:extLst>
      <p:ext uri="{BB962C8B-B14F-4D97-AF65-F5344CB8AC3E}">
        <p14:creationId xmlns:p14="http://schemas.microsoft.com/office/powerpoint/2010/main" val="37862732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kumimoji="1"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kumimoji="1"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kumimoji="1"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kumimoji="1"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31725" indent="-3747452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200" eaLnBrk="0" fontAlgn="base" hangingPunct="0">
              <a:spcBef>
                <a:spcPct val="0"/>
              </a:spcBef>
              <a:spcAft>
                <a:spcPct val="0"/>
              </a:spcAft>
              <a:defRPr sz="2400">
                <a:solidFill>
                  <a:schemeClr val="tx1"/>
                </a:solidFill>
                <a:latin typeface="Lucida Sans" charset="0"/>
                <a:ea typeface="ＭＳ Ｐゴシック" charset="0"/>
              </a:defRPr>
            </a:lvl6pPr>
            <a:lvl7pPr marL="914400" eaLnBrk="0" fontAlgn="base" hangingPunct="0">
              <a:spcBef>
                <a:spcPct val="0"/>
              </a:spcBef>
              <a:spcAft>
                <a:spcPct val="0"/>
              </a:spcAft>
              <a:defRPr sz="2400">
                <a:solidFill>
                  <a:schemeClr val="tx1"/>
                </a:solidFill>
                <a:latin typeface="Lucida Sans" charset="0"/>
                <a:ea typeface="ＭＳ Ｐゴシック" charset="0"/>
              </a:defRPr>
            </a:lvl7pPr>
            <a:lvl8pPr marL="1371600" eaLnBrk="0" fontAlgn="base" hangingPunct="0">
              <a:spcBef>
                <a:spcPct val="0"/>
              </a:spcBef>
              <a:spcAft>
                <a:spcPct val="0"/>
              </a:spcAft>
              <a:defRPr sz="2400">
                <a:solidFill>
                  <a:schemeClr val="tx1"/>
                </a:solidFill>
                <a:latin typeface="Lucida Sans" charset="0"/>
                <a:ea typeface="ＭＳ Ｐゴシック" charset="0"/>
              </a:defRPr>
            </a:lvl8pPr>
            <a:lvl9pPr marL="1828800" eaLnBrk="0" fontAlgn="base" hangingPunct="0">
              <a:spcBef>
                <a:spcPct val="0"/>
              </a:spcBef>
              <a:spcAft>
                <a:spcPct val="0"/>
              </a:spcAft>
              <a:defRPr sz="2400">
                <a:solidFill>
                  <a:schemeClr val="tx1"/>
                </a:solidFill>
                <a:latin typeface="Lucida San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9DF897-5E92-F241-9A21-E64EA536231D}" type="slidenum">
              <a:rPr kumimoji="0" lang="en-US" sz="1200" b="0" i="0" u="none" strike="noStrike" kern="1200" cap="none" spc="0" normalizeH="0" baseline="0" noProof="0">
                <a:ln>
                  <a:noFill/>
                </a:ln>
                <a:solidFill>
                  <a:srgbClr val="000000"/>
                </a:solidFill>
                <a:effectLst/>
                <a:uLnTx/>
                <a:uFillTx/>
                <a:latin typeface="Lucida San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Lucida Sans" charset="0"/>
              <a:ea typeface="ＭＳ Ｐゴシック" charset="0"/>
            </a:endParaRPr>
          </a:p>
        </p:txBody>
      </p:sp>
      <p:sp>
        <p:nvSpPr>
          <p:cNvPr id="17411" name="Rectangle 2"/>
          <p:cNvSpPr>
            <a:spLocks noGrp="1" noRot="1" noChangeAspect="1" noChangeArrowheads="1" noTextEdit="1"/>
          </p:cNvSpPr>
          <p:nvPr>
            <p:ph type="sldImg"/>
          </p:nvPr>
        </p:nvSpPr>
        <p:spPr>
          <a:xfrm>
            <a:off x="290513" y="704850"/>
            <a:ext cx="6264275" cy="352425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In this set of lectures we introduce text classification, beginning in n this first lecture with the basic idea of classification. Subsequent lectures cover training, inference and evaluation methods like precision and recall. Our instrument will be the very simple Naive Bayes classifier.</a:t>
            </a:r>
          </a:p>
        </p:txBody>
      </p:sp>
    </p:spTree>
    <p:extLst>
      <p:ext uri="{BB962C8B-B14F-4D97-AF65-F5344CB8AC3E}">
        <p14:creationId xmlns:p14="http://schemas.microsoft.com/office/powerpoint/2010/main" val="456429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The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bias term</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also called the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intercept</a:t>
            </a:r>
            <a:r>
              <a:rPr kumimoji="1" lang="en-US" sz="1200" kern="1200" dirty="0">
                <a:solidFill>
                  <a:schemeClr val="tx1"/>
                </a:solidFill>
                <a:effectLst/>
                <a:latin typeface="Arial" pitchFamily="-65" charset="0"/>
                <a:ea typeface="ＭＳ Ｐゴシック" pitchFamily="-65" charset="-128"/>
                <a:cs typeface="ＭＳ Ｐゴシック" pitchFamily="-65" charset="-128"/>
              </a:rPr>
              <a:t>, is another real number that’s added to the weighted inputs. In the rest of the book we’ll represent such sums using the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dot product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notation from linear algebra. The dot product of two vectors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a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and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written as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a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is the sum of the products of the corresponding elements of each vector.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20</a:t>
            </a:fld>
            <a:endParaRPr lang="en-US"/>
          </a:p>
        </p:txBody>
      </p:sp>
    </p:spTree>
    <p:extLst>
      <p:ext uri="{BB962C8B-B14F-4D97-AF65-F5344CB8AC3E}">
        <p14:creationId xmlns:p14="http://schemas.microsoft.com/office/powerpoint/2010/main" val="1276206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nothing in Eq. 5.3 forces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z </a:t>
            </a:r>
            <a:r>
              <a:rPr kumimoji="1" lang="en-US" sz="1200" kern="1200" dirty="0">
                <a:solidFill>
                  <a:schemeClr val="tx1"/>
                </a:solidFill>
                <a:effectLst/>
                <a:latin typeface="Arial" pitchFamily="-65" charset="0"/>
                <a:ea typeface="ＭＳ Ｐゴシック" pitchFamily="-65" charset="-128"/>
                <a:cs typeface="ＭＳ Ｐゴシック" pitchFamily="-65" charset="-128"/>
              </a:rPr>
              <a:t>to be a legal probability, that is, to lie between 0 and 1. In fact, since weights are real-valued, the output might even be negative;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z </a:t>
            </a:r>
            <a:r>
              <a:rPr kumimoji="1" lang="en-US" sz="1200" kern="1200" dirty="0">
                <a:solidFill>
                  <a:schemeClr val="tx1"/>
                </a:solidFill>
                <a:effectLst/>
                <a:latin typeface="Arial" pitchFamily="-65" charset="0"/>
                <a:ea typeface="ＭＳ Ｐゴシック" pitchFamily="-65" charset="-128"/>
                <a:cs typeface="ＭＳ Ｐゴシック" pitchFamily="-65" charset="-128"/>
              </a:rPr>
              <a:t>ranges from −∞ to ∞.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22</a:t>
            </a:fld>
            <a:endParaRPr lang="en-US"/>
          </a:p>
        </p:txBody>
      </p:sp>
    </p:spTree>
    <p:extLst>
      <p:ext uri="{BB962C8B-B14F-4D97-AF65-F5344CB8AC3E}">
        <p14:creationId xmlns:p14="http://schemas.microsoft.com/office/powerpoint/2010/main" val="3743988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The sigmoid function  The 1/1+e^-z (so-named because it looks like an s) is also called the logistic function. It takes a real value and maps it to the range [0, 1</a:t>
            </a:r>
            <a:endParaRPr lang="en-US" dirty="0"/>
          </a:p>
          <a:p>
            <a:r>
              <a:rPr kumimoji="1" lang="en-US" sz="1200" kern="1200" dirty="0">
                <a:solidFill>
                  <a:schemeClr val="tx1"/>
                </a:solidFill>
                <a:effectLst/>
                <a:latin typeface="Arial" pitchFamily="-65" charset="0"/>
                <a:ea typeface="ＭＳ Ｐゴシック" pitchFamily="-65" charset="-128"/>
                <a:cs typeface="ＭＳ Ｐゴシック" pitchFamily="-65" charset="-128"/>
              </a:rPr>
              <a:t>It is nearly linear around 0 but outlier values get squashed toward 0 or 1.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23</a:t>
            </a:fld>
            <a:endParaRPr lang="en-US"/>
          </a:p>
        </p:txBody>
      </p:sp>
    </p:spTree>
    <p:extLst>
      <p:ext uri="{BB962C8B-B14F-4D97-AF65-F5344CB8AC3E}">
        <p14:creationId xmlns:p14="http://schemas.microsoft.com/office/powerpoint/2010/main" val="3501909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We’re almost there. If we apply the sigmoid to the sum of the weighted features, we get a number between 0 and 1. To make it a probability, we just need to make sure that the two cases,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p</a:t>
            </a:r>
            <a:r>
              <a:rPr kumimoji="1" lang="en-US" sz="1200" kern="1200" dirty="0">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1) and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p</a:t>
            </a:r>
            <a:r>
              <a:rPr kumimoji="1" lang="en-US" sz="1200" kern="1200" dirty="0">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0), sum to 1. We can do this as follows: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25</a:t>
            </a:fld>
            <a:endParaRPr lang="en-US"/>
          </a:p>
        </p:txBody>
      </p:sp>
    </p:spTree>
    <p:extLst>
      <p:ext uri="{BB962C8B-B14F-4D97-AF65-F5344CB8AC3E}">
        <p14:creationId xmlns:p14="http://schemas.microsoft.com/office/powerpoint/2010/main" val="3535364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The sigmoid function has the property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26</a:t>
            </a:fld>
            <a:endParaRPr lang="en-US"/>
          </a:p>
        </p:txBody>
      </p:sp>
    </p:spTree>
    <p:extLst>
      <p:ext uri="{BB962C8B-B14F-4D97-AF65-F5344CB8AC3E}">
        <p14:creationId xmlns:p14="http://schemas.microsoft.com/office/powerpoint/2010/main" val="3198308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31725" indent="-3747452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200" eaLnBrk="0" fontAlgn="base" hangingPunct="0">
              <a:spcBef>
                <a:spcPct val="0"/>
              </a:spcBef>
              <a:spcAft>
                <a:spcPct val="0"/>
              </a:spcAft>
              <a:defRPr sz="2400">
                <a:solidFill>
                  <a:schemeClr val="tx1"/>
                </a:solidFill>
                <a:latin typeface="Lucida Sans" charset="0"/>
                <a:ea typeface="ＭＳ Ｐゴシック" charset="0"/>
              </a:defRPr>
            </a:lvl6pPr>
            <a:lvl7pPr marL="914400" eaLnBrk="0" fontAlgn="base" hangingPunct="0">
              <a:spcBef>
                <a:spcPct val="0"/>
              </a:spcBef>
              <a:spcAft>
                <a:spcPct val="0"/>
              </a:spcAft>
              <a:defRPr sz="2400">
                <a:solidFill>
                  <a:schemeClr val="tx1"/>
                </a:solidFill>
                <a:latin typeface="Lucida Sans" charset="0"/>
                <a:ea typeface="ＭＳ Ｐゴシック" charset="0"/>
              </a:defRPr>
            </a:lvl7pPr>
            <a:lvl8pPr marL="1371600" eaLnBrk="0" fontAlgn="base" hangingPunct="0">
              <a:spcBef>
                <a:spcPct val="0"/>
              </a:spcBef>
              <a:spcAft>
                <a:spcPct val="0"/>
              </a:spcAft>
              <a:defRPr sz="2400">
                <a:solidFill>
                  <a:schemeClr val="tx1"/>
                </a:solidFill>
                <a:latin typeface="Lucida Sans" charset="0"/>
                <a:ea typeface="ＭＳ Ｐゴシック" charset="0"/>
              </a:defRPr>
            </a:lvl8pPr>
            <a:lvl9pPr marL="18288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E69DF897-5E92-F241-9A21-E64EA536231D}" type="slidenum">
              <a:rPr lang="en-US" sz="1200"/>
              <a:pPr eaLnBrk="1" hangingPunct="1"/>
              <a:t>30</a:t>
            </a:fld>
            <a:endParaRPr lang="en-US" sz="1200"/>
          </a:p>
        </p:txBody>
      </p:sp>
      <p:sp>
        <p:nvSpPr>
          <p:cNvPr id="17411" name="Rectangle 2"/>
          <p:cNvSpPr>
            <a:spLocks noGrp="1" noRot="1" noChangeAspect="1" noChangeArrowheads="1" noTextEdit="1"/>
          </p:cNvSpPr>
          <p:nvPr>
            <p:ph type="sldImg"/>
          </p:nvPr>
        </p:nvSpPr>
        <p:spPr>
          <a:xfrm>
            <a:off x="290513" y="704850"/>
            <a:ext cx="6264275" cy="352425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Let's walk through an example using logistic regression to do sentiment classification</a:t>
            </a:r>
          </a:p>
        </p:txBody>
      </p:sp>
    </p:spTree>
    <p:extLst>
      <p:ext uri="{BB962C8B-B14F-4D97-AF65-F5344CB8AC3E}">
        <p14:creationId xmlns:p14="http://schemas.microsoft.com/office/powerpoint/2010/main" val="427630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Suppose we are doing binary sentiment classification on movie review text, and we would like to know whether to assign the sentiment class 1=positive or 0=negative to the following review</a:t>
            </a:r>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31</a:t>
            </a:fld>
            <a:endParaRPr lang="en-US"/>
          </a:p>
        </p:txBody>
      </p:sp>
    </p:spTree>
    <p:extLst>
      <p:ext uri="{BB962C8B-B14F-4D97-AF65-F5344CB8AC3E}">
        <p14:creationId xmlns:p14="http://schemas.microsoft.com/office/powerpoint/2010/main" val="1783098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We’ll represent each input observation by the 6 features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1...</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6 of the input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32</a:t>
            </a:fld>
            <a:endParaRPr lang="en-US"/>
          </a:p>
        </p:txBody>
      </p:sp>
    </p:spTree>
    <p:extLst>
      <p:ext uri="{BB962C8B-B14F-4D97-AF65-F5344CB8AC3E}">
        <p14:creationId xmlns:p14="http://schemas.microsoft.com/office/powerpoint/2010/main" val="3897553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Let’s assume for the moment that we’ve already learned a real-valued weight for each of these features, and that the 6 weights corresponding to the 6 features are as follows. The weight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1, for example indicates how important a feature the number of positive lexicon words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great</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nice</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enjoyable</a:t>
            </a:r>
            <a:r>
              <a:rPr kumimoji="1" lang="en-US" sz="1200" kern="1200" dirty="0">
                <a:solidFill>
                  <a:schemeClr val="tx1"/>
                </a:solidFill>
                <a:effectLst/>
                <a:latin typeface="Arial" pitchFamily="-65" charset="0"/>
                <a:ea typeface="ＭＳ Ｐゴシック" pitchFamily="-65" charset="-128"/>
                <a:cs typeface="ＭＳ Ｐゴシック" pitchFamily="-65" charset="-128"/>
              </a:rPr>
              <a:t>, etc.) is to a positive sentiment decision, while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2 tells us the importance of negative lexicon words. Note that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1 = 2.5 is positive, while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2 = −5.0, meaning that negative words are negatively associated with a positive sentiment decision, and are about twice as important as positive words.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33</a:t>
            </a:fld>
            <a:endParaRPr lang="en-US"/>
          </a:p>
        </p:txBody>
      </p:sp>
    </p:spTree>
    <p:extLst>
      <p:ext uri="{BB962C8B-B14F-4D97-AF65-F5344CB8AC3E}">
        <p14:creationId xmlns:p14="http://schemas.microsoft.com/office/powerpoint/2010/main" val="2002901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Given these 6 features and the input review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we can compute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P</a:t>
            </a:r>
            <a:r>
              <a:rPr kumimoji="1" lang="en-US" sz="1200" kern="1200" dirty="0">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and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P</a:t>
            </a:r>
            <a:r>
              <a:rPr kumimoji="1" lang="en-US" sz="1200" kern="1200" dirty="0">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34</a:t>
            </a:fld>
            <a:endParaRPr lang="en-US"/>
          </a:p>
        </p:txBody>
      </p:sp>
    </p:spTree>
    <p:extLst>
      <p:ext uri="{BB962C8B-B14F-4D97-AF65-F5344CB8AC3E}">
        <p14:creationId xmlns:p14="http://schemas.microsoft.com/office/powerpoint/2010/main" val="509649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 classification comes up in lots of very practical applications. One is spam detection</a:t>
            </a:r>
          </a:p>
        </p:txBody>
      </p:sp>
      <p:sp>
        <p:nvSpPr>
          <p:cNvPr id="4" name="Slide Number Placeholder 3"/>
          <p:cNvSpPr>
            <a:spLocks noGrp="1"/>
          </p:cNvSpPr>
          <p:nvPr>
            <p:ph type="sldNum" sz="quarter" idx="5"/>
          </p:nvPr>
        </p:nvSpPr>
        <p:spPr/>
        <p:txBody>
          <a:bodyPr/>
          <a:lstStyle/>
          <a:p>
            <a:fld id="{3EB9031F-EB71-7642-8F3C-6FDC1408CB92}" type="slidenum">
              <a:rPr lang="en-US" smtClean="0"/>
              <a:pPr/>
              <a:t>5</a:t>
            </a:fld>
            <a:endParaRPr lang="en-US"/>
          </a:p>
        </p:txBody>
      </p:sp>
    </p:spTree>
    <p:extLst>
      <p:ext uri="{BB962C8B-B14F-4D97-AF65-F5344CB8AC3E}">
        <p14:creationId xmlns:p14="http://schemas.microsoft.com/office/powerpoint/2010/main" val="2975777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We might use features like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1 below expressing that the current word is lower case and the class is EOS (perhaps with a positive weight), or that the current word is in our abbreviations dictionary (“Prof.”) and the class is EOS (perhaps with a negative weight). A feature can also express a quite complex combination of properties. For example a period following an upper case word is likely to be an EOS, but if the word itself is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St.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and the previous word is capitalized, then the period is likely part of a shortening of the word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street</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35</a:t>
            </a:fld>
            <a:endParaRPr lang="en-US"/>
          </a:p>
        </p:txBody>
      </p:sp>
    </p:spTree>
    <p:extLst>
      <p:ext uri="{BB962C8B-B14F-4D97-AF65-F5344CB8AC3E}">
        <p14:creationId xmlns:p14="http://schemas.microsoft.com/office/powerpoint/2010/main" val="1994395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31725" indent="-3747452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200" eaLnBrk="0" fontAlgn="base" hangingPunct="0">
              <a:spcBef>
                <a:spcPct val="0"/>
              </a:spcBef>
              <a:spcAft>
                <a:spcPct val="0"/>
              </a:spcAft>
              <a:defRPr sz="2400">
                <a:solidFill>
                  <a:schemeClr val="tx1"/>
                </a:solidFill>
                <a:latin typeface="Lucida Sans" charset="0"/>
                <a:ea typeface="ＭＳ Ｐゴシック" charset="0"/>
              </a:defRPr>
            </a:lvl6pPr>
            <a:lvl7pPr marL="914400" eaLnBrk="0" fontAlgn="base" hangingPunct="0">
              <a:spcBef>
                <a:spcPct val="0"/>
              </a:spcBef>
              <a:spcAft>
                <a:spcPct val="0"/>
              </a:spcAft>
              <a:defRPr sz="2400">
                <a:solidFill>
                  <a:schemeClr val="tx1"/>
                </a:solidFill>
                <a:latin typeface="Lucida Sans" charset="0"/>
                <a:ea typeface="ＭＳ Ｐゴシック" charset="0"/>
              </a:defRPr>
            </a:lvl7pPr>
            <a:lvl8pPr marL="1371600" eaLnBrk="0" fontAlgn="base" hangingPunct="0">
              <a:spcBef>
                <a:spcPct val="0"/>
              </a:spcBef>
              <a:spcAft>
                <a:spcPct val="0"/>
              </a:spcAft>
              <a:defRPr sz="2400">
                <a:solidFill>
                  <a:schemeClr val="tx1"/>
                </a:solidFill>
                <a:latin typeface="Lucida Sans" charset="0"/>
                <a:ea typeface="ＭＳ Ｐゴシック" charset="0"/>
              </a:defRPr>
            </a:lvl8pPr>
            <a:lvl9pPr marL="18288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E69DF897-5E92-F241-9A21-E64EA536231D}" type="slidenum">
              <a:rPr lang="en-US" sz="1200"/>
              <a:pPr eaLnBrk="1" hangingPunct="1"/>
              <a:t>37</a:t>
            </a:fld>
            <a:endParaRPr lang="en-US" sz="1200"/>
          </a:p>
        </p:txBody>
      </p:sp>
      <p:sp>
        <p:nvSpPr>
          <p:cNvPr id="17411" name="Rectangle 2"/>
          <p:cNvSpPr>
            <a:spLocks noGrp="1" noRot="1" noChangeAspect="1" noChangeArrowheads="1" noTextEdit="1"/>
          </p:cNvSpPr>
          <p:nvPr>
            <p:ph type="sldImg"/>
          </p:nvPr>
        </p:nvSpPr>
        <p:spPr>
          <a:xfrm>
            <a:off x="290513" y="704850"/>
            <a:ext cx="6264275" cy="352425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Let's now turn to learning the parameters for logistic regression.  We'll start with the cross-entropy loss function</a:t>
            </a:r>
          </a:p>
        </p:txBody>
      </p:sp>
    </p:spTree>
    <p:extLst>
      <p:ext uri="{BB962C8B-B14F-4D97-AF65-F5344CB8AC3E}">
        <p14:creationId xmlns:p14="http://schemas.microsoft.com/office/powerpoint/2010/main" val="3211807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Logistic regression is an instance of supervised classification in which we know the correct label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 </a:t>
            </a:r>
            <a:r>
              <a:rPr kumimoji="1" lang="en-US" sz="1200" kern="1200" dirty="0">
                <a:solidFill>
                  <a:schemeClr val="tx1"/>
                </a:solidFill>
                <a:effectLst/>
                <a:latin typeface="Arial" pitchFamily="-65" charset="0"/>
                <a:ea typeface="ＭＳ Ｐゴシック" pitchFamily="-65" charset="-128"/>
                <a:cs typeface="ＭＳ Ｐゴシック" pitchFamily="-65" charset="-128"/>
              </a:rPr>
              <a:t>(either 0 or 1) for each observation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But what the system produces is an estimate, ^y. We want to learn parameters (meaning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and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that make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ˆ for each training observation as close as possible to the true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38</a:t>
            </a:fld>
            <a:endParaRPr lang="en-US"/>
          </a:p>
        </p:txBody>
      </p:sp>
    </p:spTree>
    <p:extLst>
      <p:ext uri="{BB962C8B-B14F-4D97-AF65-F5344CB8AC3E}">
        <p14:creationId xmlns:p14="http://schemas.microsoft.com/office/powerpoint/2010/main" val="3819065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This requires two components. The first is a metric for how close the current label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ˆ) is to the true gold label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 Rather than measure similarity, we usually talk about the opposite of this: the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distance </a:t>
            </a:r>
            <a:r>
              <a:rPr kumimoji="1" lang="en-US" sz="1200" kern="1200" dirty="0">
                <a:solidFill>
                  <a:schemeClr val="tx1"/>
                </a:solidFill>
                <a:effectLst/>
                <a:latin typeface="Arial" pitchFamily="-65" charset="0"/>
                <a:ea typeface="ＭＳ Ｐゴシック" pitchFamily="-65" charset="-128"/>
                <a:cs typeface="ＭＳ Ｐゴシック" pitchFamily="-65" charset="-128"/>
              </a:rPr>
              <a:t>between the system output and the gold output, and we call this distance </a:t>
            </a:r>
            <a:endParaRPr lang="en-US" dirty="0"/>
          </a:p>
          <a:p>
            <a:r>
              <a:rPr kumimoji="1" lang="en-US" sz="1200" kern="1200" dirty="0">
                <a:solidFill>
                  <a:schemeClr val="tx1"/>
                </a:solidFill>
                <a:effectLst/>
                <a:latin typeface="Arial" pitchFamily="-65" charset="0"/>
                <a:ea typeface="ＭＳ Ｐゴシック" pitchFamily="-65" charset="-128"/>
                <a:cs typeface="ＭＳ Ｐゴシック" pitchFamily="-65" charset="-128"/>
              </a:rPr>
              <a:t>the </a:t>
            </a:r>
            <a:r>
              <a:rPr kumimoji="1" lang="en-US" sz="1200" b="1" kern="1200" dirty="0">
                <a:solidFill>
                  <a:schemeClr val="tx1"/>
                </a:solidFill>
                <a:effectLst/>
                <a:latin typeface="Arial" pitchFamily="-65" charset="0"/>
                <a:ea typeface="ＭＳ Ｐゴシック" pitchFamily="-65" charset="-128"/>
                <a:cs typeface="ＭＳ Ｐゴシック" pitchFamily="-65" charset="-128"/>
              </a:rPr>
              <a:t>loss</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function or the </a:t>
            </a:r>
            <a:r>
              <a:rPr kumimoji="1" lang="en-US" sz="1200" b="1" kern="1200" dirty="0">
                <a:solidFill>
                  <a:schemeClr val="tx1"/>
                </a:solidFill>
                <a:effectLst/>
                <a:latin typeface="Arial" pitchFamily="-65" charset="0"/>
                <a:ea typeface="ＭＳ Ｐゴシック" pitchFamily="-65" charset="-128"/>
                <a:cs typeface="ＭＳ Ｐゴシック" pitchFamily="-65" charset="-128"/>
              </a:rPr>
              <a:t>cost</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 function</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We'll we’ll introduce the loss function that is commonly used for logistic regression and also for neural networks, the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cross-entropy loss</a:t>
            </a:r>
            <a:r>
              <a:rPr kumimoji="1" lang="en-US" sz="1200" kern="1200" dirty="0">
                <a:solidFill>
                  <a:schemeClr val="tx1"/>
                </a:solidFill>
                <a:effectLst/>
                <a:latin typeface="Arial" pitchFamily="-65" charset="0"/>
                <a:ea typeface="ＭＳ Ｐゴシック" pitchFamily="-65" charset="-128"/>
                <a:cs typeface="ＭＳ Ｐゴシック" pitchFamily="-65" charset="-128"/>
              </a:rPr>
              <a:t>.</a:t>
            </a:r>
            <a:br>
              <a:rPr kumimoji="1" lang="en-US" sz="1200" kern="1200" dirty="0">
                <a:solidFill>
                  <a:schemeClr val="tx1"/>
                </a:solidFill>
                <a:effectLst/>
                <a:latin typeface="Arial" pitchFamily="-65" charset="0"/>
                <a:ea typeface="ＭＳ Ｐゴシック" pitchFamily="-65" charset="-128"/>
                <a:cs typeface="ＭＳ Ｐゴシック" pitchFamily="-65" charset="-128"/>
              </a:rPr>
            </a:br>
            <a:r>
              <a:rPr kumimoji="1" lang="en-US" sz="1200" kern="1200" dirty="0">
                <a:solidFill>
                  <a:schemeClr val="tx1"/>
                </a:solidFill>
                <a:effectLst/>
                <a:latin typeface="Arial" pitchFamily="-65" charset="0"/>
                <a:ea typeface="ＭＳ Ｐゴシック" pitchFamily="-65" charset="-128"/>
                <a:cs typeface="ＭＳ Ｐゴシック" pitchFamily="-65" charset="-128"/>
              </a:rPr>
              <a:t>The second thing we need is an optimization algorithm for iteratively updating </a:t>
            </a:r>
            <a:endParaRPr lang="en-US" dirty="0"/>
          </a:p>
          <a:p>
            <a:r>
              <a:rPr kumimoji="1" lang="en-US" sz="1200" kern="1200" dirty="0">
                <a:solidFill>
                  <a:schemeClr val="tx1"/>
                </a:solidFill>
                <a:effectLst/>
                <a:latin typeface="Arial" pitchFamily="-65" charset="0"/>
                <a:ea typeface="ＭＳ Ｐゴシック" pitchFamily="-65" charset="-128"/>
                <a:cs typeface="ＭＳ Ｐゴシック" pitchFamily="-65" charset="-128"/>
              </a:rPr>
              <a:t>the weights so as to minimize this loss function. The standard algorithm for this is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gradient descent</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we’ll introduce the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stochastic gradient descent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algorithm in the following section.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39</a:t>
            </a:fld>
            <a:endParaRPr lang="en-US"/>
          </a:p>
        </p:txBody>
      </p:sp>
    </p:spTree>
    <p:extLst>
      <p:ext uri="{BB962C8B-B14F-4D97-AF65-F5344CB8AC3E}">
        <p14:creationId xmlns:p14="http://schemas.microsoft.com/office/powerpoint/2010/main" val="2727729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We need a loss function that expresses, for an observation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how close the classifier output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ˆ = </a:t>
            </a:r>
            <a:r>
              <a:rPr kumimoji="1" lang="el-GR" sz="1200" kern="1200" dirty="0">
                <a:solidFill>
                  <a:schemeClr val="tx1"/>
                </a:solidFill>
                <a:effectLst/>
                <a:latin typeface="Arial" pitchFamily="-65" charset="0"/>
                <a:ea typeface="ＭＳ Ｐゴシック" pitchFamily="-65" charset="-128"/>
                <a:cs typeface="ＭＳ Ｐゴシック" pitchFamily="-65" charset="-128"/>
              </a:rPr>
              <a:t>σ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is to the correct output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which is 0 or 1).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40</a:t>
            </a:fld>
            <a:endParaRPr lang="en-US"/>
          </a:p>
        </p:txBody>
      </p:sp>
    </p:spTree>
    <p:extLst>
      <p:ext uri="{BB962C8B-B14F-4D97-AF65-F5344CB8AC3E}">
        <p14:creationId xmlns:p14="http://schemas.microsoft.com/office/powerpoint/2010/main" val="22114936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We do this via a loss function that prefers the correct class labels of the training examples to be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more likely</a:t>
            </a:r>
            <a:r>
              <a:rPr kumimoji="1" lang="en-US" sz="1200" kern="1200" dirty="0">
                <a:solidFill>
                  <a:schemeClr val="tx1"/>
                </a:solidFill>
                <a:effectLst/>
                <a:latin typeface="Arial" pitchFamily="-65" charset="0"/>
                <a:ea typeface="ＭＳ Ｐゴシック" pitchFamily="-65" charset="-128"/>
                <a:cs typeface="ＭＳ Ｐゴシック" pitchFamily="-65" charset="-128"/>
              </a:rPr>
              <a:t>. This is called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conditional maximum likelihood estimation</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we choose the parameters </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err="1">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b</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that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maximize the log probability of the true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labels in the training data </a:t>
            </a:r>
            <a:r>
              <a:rPr kumimoji="1" lang="en-US" sz="1200" kern="1200" dirty="0">
                <a:solidFill>
                  <a:schemeClr val="tx1"/>
                </a:solidFill>
                <a:effectLst/>
                <a:latin typeface="Arial" pitchFamily="-65" charset="0"/>
                <a:ea typeface="ＭＳ Ｐゴシック" pitchFamily="-65" charset="-128"/>
                <a:cs typeface="ＭＳ Ｐゴシック" pitchFamily="-65" charset="-128"/>
              </a:rPr>
              <a:t>given the observations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The resulting loss function is the negative log likelihood loss, generally called the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cross-entropy loss</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41</a:t>
            </a:fld>
            <a:endParaRPr lang="en-US"/>
          </a:p>
        </p:txBody>
      </p:sp>
    </p:spTree>
    <p:extLst>
      <p:ext uri="{BB962C8B-B14F-4D97-AF65-F5344CB8AC3E}">
        <p14:creationId xmlns:p14="http://schemas.microsoft.com/office/powerpoint/2010/main" val="597391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Let’s derive this loss function, applied to a single observation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We’d like to learn weights that maximize the probability of the correct label, that's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p</a:t>
            </a:r>
            <a:r>
              <a:rPr kumimoji="1" lang="en-US" sz="1200" kern="1200" dirty="0">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err="1">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42</a:t>
            </a:fld>
            <a:endParaRPr lang="en-US"/>
          </a:p>
        </p:txBody>
      </p:sp>
    </p:spTree>
    <p:extLst>
      <p:ext uri="{BB962C8B-B14F-4D97-AF65-F5344CB8AC3E}">
        <p14:creationId xmlns:p14="http://schemas.microsoft.com/office/powerpoint/2010/main" val="1534709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By contrast, let’s pretend instead that the example was actually negative, i.e., the true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0 (perhaps the reviewer went on to say “But bottom line, the movie is terrible! I beg you not to see it!”) . In this case our model is confused, the model is wrong, so we’d want the loss to be higher. Let's plug in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0 and 1−</a:t>
            </a:r>
            <a:r>
              <a:rPr kumimoji="1" lang="el-GR" sz="1200" kern="1200" dirty="0">
                <a:solidFill>
                  <a:schemeClr val="tx1"/>
                </a:solidFill>
                <a:effectLst/>
                <a:latin typeface="Arial" pitchFamily="-65" charset="0"/>
                <a:ea typeface="ＭＳ Ｐゴシック" pitchFamily="-65" charset="-128"/>
                <a:cs typeface="ＭＳ Ｐゴシック" pitchFamily="-65" charset="-128"/>
              </a:rPr>
              <a:t>σ(</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err="1">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err="1">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 .31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47</a:t>
            </a:fld>
            <a:endParaRPr lang="en-US"/>
          </a:p>
        </p:txBody>
      </p:sp>
    </p:spTree>
    <p:extLst>
      <p:ext uri="{BB962C8B-B14F-4D97-AF65-F5344CB8AC3E}">
        <p14:creationId xmlns:p14="http://schemas.microsoft.com/office/powerpoint/2010/main" val="1264324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31725" indent="-3747452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200" eaLnBrk="0" fontAlgn="base" hangingPunct="0">
              <a:spcBef>
                <a:spcPct val="0"/>
              </a:spcBef>
              <a:spcAft>
                <a:spcPct val="0"/>
              </a:spcAft>
              <a:defRPr sz="2400">
                <a:solidFill>
                  <a:schemeClr val="tx1"/>
                </a:solidFill>
                <a:latin typeface="Lucida Sans" charset="0"/>
                <a:ea typeface="ＭＳ Ｐゴシック" charset="0"/>
              </a:defRPr>
            </a:lvl6pPr>
            <a:lvl7pPr marL="914400" eaLnBrk="0" fontAlgn="base" hangingPunct="0">
              <a:spcBef>
                <a:spcPct val="0"/>
              </a:spcBef>
              <a:spcAft>
                <a:spcPct val="0"/>
              </a:spcAft>
              <a:defRPr sz="2400">
                <a:solidFill>
                  <a:schemeClr val="tx1"/>
                </a:solidFill>
                <a:latin typeface="Lucida Sans" charset="0"/>
                <a:ea typeface="ＭＳ Ｐゴシック" charset="0"/>
              </a:defRPr>
            </a:lvl7pPr>
            <a:lvl8pPr marL="1371600" eaLnBrk="0" fontAlgn="base" hangingPunct="0">
              <a:spcBef>
                <a:spcPct val="0"/>
              </a:spcBef>
              <a:spcAft>
                <a:spcPct val="0"/>
              </a:spcAft>
              <a:defRPr sz="2400">
                <a:solidFill>
                  <a:schemeClr val="tx1"/>
                </a:solidFill>
                <a:latin typeface="Lucida Sans" charset="0"/>
                <a:ea typeface="ＭＳ Ｐゴシック" charset="0"/>
              </a:defRPr>
            </a:lvl8pPr>
            <a:lvl9pPr marL="18288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E69DF897-5E92-F241-9A21-E64EA536231D}" type="slidenum">
              <a:rPr lang="en-US" sz="1200"/>
              <a:pPr eaLnBrk="1" hangingPunct="1"/>
              <a:t>49</a:t>
            </a:fld>
            <a:endParaRPr lang="en-US" sz="1200"/>
          </a:p>
        </p:txBody>
      </p:sp>
      <p:sp>
        <p:nvSpPr>
          <p:cNvPr id="17411" name="Rectangle 2"/>
          <p:cNvSpPr>
            <a:spLocks noGrp="1" noRot="1" noChangeAspect="1" noChangeArrowheads="1" noTextEdit="1"/>
          </p:cNvSpPr>
          <p:nvPr>
            <p:ph type="sldImg"/>
          </p:nvPr>
        </p:nvSpPr>
        <p:spPr>
          <a:xfrm>
            <a:off x="290513" y="704850"/>
            <a:ext cx="6264275" cy="352425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In this lecture we introduce the stochastic gradient descent algorithm used for optimizing the weights for logistic regression and neural networks.</a:t>
            </a:r>
          </a:p>
        </p:txBody>
      </p:sp>
    </p:spTree>
    <p:extLst>
      <p:ext uri="{BB962C8B-B14F-4D97-AF65-F5344CB8AC3E}">
        <p14:creationId xmlns:p14="http://schemas.microsoft.com/office/powerpoint/2010/main" val="38169426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Our goal with gradient descent is to find the optimal weights: minimize the loss function we’ve defined for the model. We’ll explicitly represent the fact that the loss function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L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is parameterized by the weights, which we can refer to in machine learning in general as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in the case of logistic regression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 =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lang="en-US" dirty="0">
                    <a:latin typeface="Calibri" panose="020F0502020204030204" pitchFamily="34" charset="0"/>
                    <a:cs typeface="Calibri" panose="020F0502020204030204" pitchFamily="34" charset="0"/>
                  </a:rPr>
                  <a:t>And we’ll represent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r>
                      <a:rPr lang="en-US" i="1">
                        <a:latin typeface="Cambria Math" panose="02040503050406030204" pitchFamily="18" charset="0"/>
                      </a:rPr>
                      <m:t> </m:t>
                    </m:r>
                  </m:oMath>
                </a14:m>
                <a:r>
                  <a:rPr lang="en-US" dirty="0">
                    <a:latin typeface="Calibri" panose="020F0502020204030204" pitchFamily="34" charset="0"/>
                    <a:cs typeface="Calibri" panose="020F0502020204030204" pitchFamily="34" charset="0"/>
                  </a:rPr>
                  <a:t>as </a:t>
                </a:r>
                <a:r>
                  <a:rPr lang="en-US" i="1" dirty="0">
                    <a:latin typeface="Calibri" panose="020F0502020204030204" pitchFamily="34" charset="0"/>
                    <a:cs typeface="Calibri" panose="020F0502020204030204" pitchFamily="34" charset="0"/>
                  </a:rPr>
                  <a:t>f </a:t>
                </a:r>
                <a:r>
                  <a:rPr lang="en-US" dirty="0">
                    <a:latin typeface="Calibri" panose="020F0502020204030204" pitchFamily="34" charset="0"/>
                    <a:cs typeface="Calibri" panose="020F0502020204030204" pitchFamily="34" charset="0"/>
                  </a:rPr>
                  <a:t>(</a:t>
                </a:r>
                <a:r>
                  <a:rPr lang="en-US" i="1" dirty="0">
                    <a:latin typeface="Calibri" panose="020F0502020204030204" pitchFamily="34" charset="0"/>
                    <a:cs typeface="Calibri" panose="020F0502020204030204" pitchFamily="34" charset="0"/>
                  </a:rPr>
                  <a:t>x</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θ ) </a:t>
                </a:r>
                <a:r>
                  <a:rPr lang="en-US" dirty="0">
                    <a:latin typeface="Calibri" panose="020F0502020204030204" pitchFamily="34" charset="0"/>
                    <a:cs typeface="Calibri" panose="020F0502020204030204" pitchFamily="34" charset="0"/>
                  </a:rPr>
                  <a:t>to make the dependence on </a:t>
                </a:r>
                <a:r>
                  <a:rPr lang="el-GR" dirty="0">
                    <a:latin typeface="Calibri" panose="020F0502020204030204" pitchFamily="34" charset="0"/>
                    <a:cs typeface="Calibri" panose="020F0502020204030204" pitchFamily="34" charset="0"/>
                  </a:rPr>
                  <a:t>θ </a:t>
                </a:r>
                <a:r>
                  <a:rPr lang="en-US" dirty="0">
                    <a:latin typeface="Calibri" panose="020F0502020204030204" pitchFamily="34" charset="0"/>
                    <a:cs typeface="Calibri" panose="020F0502020204030204" pitchFamily="34" charset="0"/>
                  </a:rPr>
                  <a:t>more obvious</a:t>
                </a:r>
                <a:r>
                  <a:rPr kumimoji="1" lang="en-US" sz="1200" kern="1200" dirty="0">
                    <a:solidFill>
                      <a:schemeClr val="tx1"/>
                    </a:solidFill>
                    <a:effectLst/>
                    <a:latin typeface="Arial" pitchFamily="-65" charset="0"/>
                    <a:ea typeface="ＭＳ Ｐゴシック" pitchFamily="-65" charset="-128"/>
                    <a:cs typeface="Calibri" panose="020F0502020204030204" pitchFamily="34" charset="0"/>
                  </a:rPr>
                  <a: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So the goal is to find the set of weights which minimizes the loss function, averaged over all examples:  EQ</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Our goal with gradient descent is to find the optimal weights: minimize the loss function we’ve defined for the model. We’ll explicitly represent the fact that the loss function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L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is parameterized by the weights, which we can refer to in machine learning in general as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in the case of logistic regression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 =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lang="en-US" dirty="0">
                    <a:latin typeface="Calibri" panose="020F0502020204030204" pitchFamily="34" charset="0"/>
                    <a:cs typeface="Calibri" panose="020F0502020204030204" pitchFamily="34" charset="0"/>
                  </a:rPr>
                  <a:t>And we’ll represent </a:t>
                </a:r>
                <a:r>
                  <a:rPr lang="en-US" i="0">
                    <a:latin typeface="Cambria Math" panose="02040503050406030204" pitchFamily="18" charset="0"/>
                  </a:rPr>
                  <a:t>𝑦 ̂  </a:t>
                </a:r>
                <a:r>
                  <a:rPr lang="en-US" dirty="0">
                    <a:latin typeface="Calibri" panose="020F0502020204030204" pitchFamily="34" charset="0"/>
                    <a:cs typeface="Calibri" panose="020F0502020204030204" pitchFamily="34" charset="0"/>
                  </a:rPr>
                  <a:t>as </a:t>
                </a:r>
                <a:r>
                  <a:rPr lang="en-US" i="1" dirty="0">
                    <a:latin typeface="Calibri" panose="020F0502020204030204" pitchFamily="34" charset="0"/>
                    <a:cs typeface="Calibri" panose="020F0502020204030204" pitchFamily="34" charset="0"/>
                  </a:rPr>
                  <a:t>f </a:t>
                </a:r>
                <a:r>
                  <a:rPr lang="en-US" dirty="0">
                    <a:latin typeface="Calibri" panose="020F0502020204030204" pitchFamily="34" charset="0"/>
                    <a:cs typeface="Calibri" panose="020F0502020204030204" pitchFamily="34" charset="0"/>
                  </a:rPr>
                  <a:t>(</a:t>
                </a:r>
                <a:r>
                  <a:rPr lang="en-US" i="1" dirty="0">
                    <a:latin typeface="Calibri" panose="020F0502020204030204" pitchFamily="34" charset="0"/>
                    <a:cs typeface="Calibri" panose="020F0502020204030204" pitchFamily="34" charset="0"/>
                  </a:rPr>
                  <a:t>x</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θ ) </a:t>
                </a:r>
                <a:r>
                  <a:rPr lang="en-US" dirty="0">
                    <a:latin typeface="Calibri" panose="020F0502020204030204" pitchFamily="34" charset="0"/>
                    <a:cs typeface="Calibri" panose="020F0502020204030204" pitchFamily="34" charset="0"/>
                  </a:rPr>
                  <a:t>to make the dependence on </a:t>
                </a:r>
                <a:r>
                  <a:rPr lang="el-GR" dirty="0">
                    <a:latin typeface="Calibri" panose="020F0502020204030204" pitchFamily="34" charset="0"/>
                    <a:cs typeface="Calibri" panose="020F0502020204030204" pitchFamily="34" charset="0"/>
                  </a:rPr>
                  <a:t>θ </a:t>
                </a:r>
                <a:r>
                  <a:rPr lang="en-US" dirty="0">
                    <a:latin typeface="Calibri" panose="020F0502020204030204" pitchFamily="34" charset="0"/>
                    <a:cs typeface="Calibri" panose="020F0502020204030204" pitchFamily="34" charset="0"/>
                  </a:rPr>
                  <a:t>more obvious</a:t>
                </a:r>
                <a:r>
                  <a:rPr kumimoji="1" lang="en-US" sz="1200" kern="1200" dirty="0">
                    <a:solidFill>
                      <a:schemeClr val="tx1"/>
                    </a:solidFill>
                    <a:effectLst/>
                    <a:latin typeface="Arial" pitchFamily="-65" charset="0"/>
                    <a:ea typeface="ＭＳ Ｐゴシック" pitchFamily="-65" charset="-128"/>
                    <a:cs typeface="Calibri" panose="020F0502020204030204" pitchFamily="34" charset="0"/>
                  </a:rPr>
                  <a: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So the goal is to find the set of weights which minimizes the loss function, averaged over all examples:  EQ</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mc:Fallback>
      </mc:AlternateContent>
      <p:sp>
        <p:nvSpPr>
          <p:cNvPr id="4" name="Slide Number Placeholder 3"/>
          <p:cNvSpPr>
            <a:spLocks noGrp="1"/>
          </p:cNvSpPr>
          <p:nvPr>
            <p:ph type="sldNum" sz="quarter" idx="5"/>
          </p:nvPr>
        </p:nvSpPr>
        <p:spPr/>
        <p:txBody>
          <a:bodyPr/>
          <a:lstStyle/>
          <a:p>
            <a:fld id="{3EB9031F-EB71-7642-8F3C-6FDC1408CB92}" type="slidenum">
              <a:rPr lang="en-US" smtClean="0"/>
              <a:pPr/>
              <a:t>50</a:t>
            </a:fld>
            <a:endParaRPr lang="en-US"/>
          </a:p>
        </p:txBody>
      </p:sp>
    </p:spTree>
    <p:extLst>
      <p:ext uri="{BB962C8B-B14F-4D97-AF65-F5344CB8AC3E}">
        <p14:creationId xmlns:p14="http://schemas.microsoft.com/office/powerpoint/2010/main" val="2290426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 classification is also a task that was addressed very early in the history of what became natural language processing and machine learning. Perhaps the most famous early example is the question of authorship identification.</a:t>
            </a:r>
          </a:p>
        </p:txBody>
      </p:sp>
      <p:sp>
        <p:nvSpPr>
          <p:cNvPr id="4" name="Slide Number Placeholder 3"/>
          <p:cNvSpPr>
            <a:spLocks noGrp="1"/>
          </p:cNvSpPr>
          <p:nvPr>
            <p:ph type="sldNum" sz="quarter" idx="5"/>
          </p:nvPr>
        </p:nvSpPr>
        <p:spPr/>
        <p:txBody>
          <a:bodyPr/>
          <a:lstStyle/>
          <a:p>
            <a:fld id="{3EB9031F-EB71-7642-8F3C-6FDC1408CB92}" type="slidenum">
              <a:rPr lang="en-US" smtClean="0"/>
              <a:pPr/>
              <a:t>6</a:t>
            </a:fld>
            <a:endParaRPr lang="en-US"/>
          </a:p>
        </p:txBody>
      </p:sp>
    </p:spTree>
    <p:extLst>
      <p:ext uri="{BB962C8B-B14F-4D97-AF65-F5344CB8AC3E}">
        <p14:creationId xmlns:p14="http://schemas.microsoft.com/office/powerpoint/2010/main" val="2680585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How do we find the minimum of a loss function? Gradient descent is a method that finds a minimum of a function by figuring out in which direction (in the space of the parameters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 </a:t>
            </a:r>
            <a:r>
              <a:rPr kumimoji="1" lang="en-US" sz="1200" kern="1200" dirty="0">
                <a:solidFill>
                  <a:schemeClr val="tx1"/>
                </a:solidFill>
                <a:effectLst/>
                <a:latin typeface="Arial" pitchFamily="-65" charset="0"/>
                <a:ea typeface="ＭＳ Ｐゴシック" pitchFamily="-65" charset="-128"/>
                <a:cs typeface="ＭＳ Ｐゴシック" pitchFamily="-65" charset="-128"/>
              </a:rPr>
              <a:t>the function’s slope is rising the most steeply, and moving in the opposite direction. </a:t>
            </a:r>
            <a:endParaRPr kumimoji="1" lang="en-US" sz="1200" kern="1200" dirty="0">
              <a:solidFill>
                <a:schemeClr val="tx1"/>
              </a:solidFill>
              <a:effectLst/>
              <a:latin typeface="Arial" pitchFamily="-65" charset="0"/>
              <a:ea typeface="ＭＳ Ｐゴシック" pitchFamily="-65"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The intuition is that if you are hiking in a canyon and trying to descend most quickly down to the river at the bottom, you might look around yourself 360 degrees, find the direction where the ground is sloping the steepest, and walk downhill in that direction.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51</a:t>
            </a:fld>
            <a:endParaRPr lang="en-US"/>
          </a:p>
        </p:txBody>
      </p:sp>
    </p:spTree>
    <p:extLst>
      <p:ext uri="{BB962C8B-B14F-4D97-AF65-F5344CB8AC3E}">
        <p14:creationId xmlns:p14="http://schemas.microsoft.com/office/powerpoint/2010/main" val="458232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For logistic regression, this loss function is conveniently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convex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 convex function has just one minimum; there are no local minima to get stuck in, so gradient descent starting from any point is guaranteed to find the minimum. (By contrast, the loss for multi-layer neural networks is non-convex, and gradient descent may get stuck in local minima for neural network training and never find the global optimum.)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52</a:t>
            </a:fld>
            <a:endParaRPr lang="en-US"/>
          </a:p>
        </p:txBody>
      </p:sp>
    </p:spTree>
    <p:extLst>
      <p:ext uri="{BB962C8B-B14F-4D97-AF65-F5344CB8AC3E}">
        <p14:creationId xmlns:p14="http://schemas.microsoft.com/office/powerpoint/2010/main" val="37919245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Although the algorithm (and the concept of gradient) are designed for direction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vectors</a:t>
            </a:r>
            <a:r>
              <a:rPr kumimoji="1" lang="en-US" sz="1200" kern="1200" dirty="0">
                <a:solidFill>
                  <a:schemeClr val="tx1"/>
                </a:solidFill>
                <a:effectLst/>
                <a:latin typeface="Arial" pitchFamily="-65" charset="0"/>
                <a:ea typeface="ＭＳ Ｐゴシック" pitchFamily="-65" charset="-128"/>
                <a:cs typeface="ＭＳ Ｐゴシック" pitchFamily="-65" charset="-128"/>
              </a:rPr>
              <a:t>, let’s first consider a visualization of the case where the parameter of our system is just a single scalar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Given a random initialization of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at some value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1, and assuming the loss function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L </a:t>
            </a:r>
            <a:r>
              <a:rPr kumimoji="1" lang="en-US" sz="1200" kern="1200" dirty="0">
                <a:solidFill>
                  <a:schemeClr val="tx1"/>
                </a:solidFill>
                <a:effectLst/>
                <a:latin typeface="Arial" pitchFamily="-65" charset="0"/>
                <a:ea typeface="ＭＳ Ｐゴシック" pitchFamily="-65" charset="-128"/>
                <a:cs typeface="ＭＳ Ｐゴシック" pitchFamily="-65" charset="-128"/>
              </a:rPr>
              <a:t>happened to have this shape, we need the algorithm to tell us whether at the next iteration we should move left (making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2 smaller than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1) or right (making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2 bigger than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1) to reach the minimum. The gradient descent algorithm answers this question by finding the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gradient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of the loss function at the current point and moving in the opposite direction.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53</a:t>
            </a:fld>
            <a:endParaRPr lang="en-US"/>
          </a:p>
        </p:txBody>
      </p:sp>
    </p:spTree>
    <p:extLst>
      <p:ext uri="{BB962C8B-B14F-4D97-AF65-F5344CB8AC3E}">
        <p14:creationId xmlns:p14="http://schemas.microsoft.com/office/powerpoint/2010/main" val="8025632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The gradient of a function of many variables is a vector pointing in the direction of the greatest increase in a function. The gradient is a multi-variable generalization of the slope, so for a function of one variable like the one in this figure, we can informally think of the gradient as the slope. The dotted line shows the slope of this hypothetical loss function at point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w1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You can see that the slope of this dotted line is negative.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54</a:t>
            </a:fld>
            <a:endParaRPr lang="en-US"/>
          </a:p>
        </p:txBody>
      </p:sp>
    </p:spTree>
    <p:extLst>
      <p:ext uri="{BB962C8B-B14F-4D97-AF65-F5344CB8AC3E}">
        <p14:creationId xmlns:p14="http://schemas.microsoft.com/office/powerpoint/2010/main" val="10733065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Thus to find the minimum, gradient descent tells us to go in the opposite direction: moving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in a positive direction.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55</a:t>
            </a:fld>
            <a:endParaRPr lang="en-US"/>
          </a:p>
        </p:txBody>
      </p:sp>
    </p:spTree>
    <p:extLst>
      <p:ext uri="{BB962C8B-B14F-4D97-AF65-F5344CB8AC3E}">
        <p14:creationId xmlns:p14="http://schemas.microsoft.com/office/powerpoint/2010/main" val="11551487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56</a:t>
            </a:fld>
            <a:endParaRPr lang="en-US"/>
          </a:p>
        </p:txBody>
      </p:sp>
    </p:spTree>
    <p:extLst>
      <p:ext uri="{BB962C8B-B14F-4D97-AF65-F5344CB8AC3E}">
        <p14:creationId xmlns:p14="http://schemas.microsoft.com/office/powerpoint/2010/main" val="7693805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The magnitude of the amount to move in gradient descent is the value of the slope of the loss function (with respect to w) weighted by a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learning rate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η .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 higher (faster) learning rate means that we should move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more on each step. The change we make in our parameter is the learning rate times the gradient (or the slope, in our single-variable example)</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57</a:t>
            </a:fld>
            <a:endParaRPr lang="en-US"/>
          </a:p>
        </p:txBody>
      </p:sp>
    </p:spTree>
    <p:extLst>
      <p:ext uri="{BB962C8B-B14F-4D97-AF65-F5344CB8AC3E}">
        <p14:creationId xmlns:p14="http://schemas.microsoft.com/office/powerpoint/2010/main" val="17112647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Now let’s extend the intuition from a function of one scalar variable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to many variables, because we don’t just want to move left or right, we want to know where in the N-dimensional space (of the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N </a:t>
            </a:r>
            <a:r>
              <a:rPr kumimoji="1" lang="en-US" sz="1200" kern="1200" dirty="0">
                <a:solidFill>
                  <a:schemeClr val="tx1"/>
                </a:solidFill>
                <a:effectLst/>
                <a:latin typeface="Arial" pitchFamily="-65" charset="0"/>
                <a:ea typeface="ＭＳ Ｐゴシック" pitchFamily="-65" charset="-128"/>
                <a:cs typeface="ＭＳ Ｐゴシック" pitchFamily="-65" charset="-128"/>
              </a:rPr>
              <a:t>parameters that make up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 ) </a:t>
            </a:r>
            <a:r>
              <a:rPr kumimoji="1" lang="en-US" sz="1200" kern="1200" dirty="0">
                <a:solidFill>
                  <a:schemeClr val="tx1"/>
                </a:solidFill>
                <a:effectLst/>
                <a:latin typeface="Arial" pitchFamily="-65" charset="0"/>
                <a:ea typeface="ＭＳ Ｐゴシック" pitchFamily="-65" charset="-128"/>
                <a:cs typeface="ＭＳ Ｐゴシック" pitchFamily="-65" charset="-128"/>
              </a:rPr>
              <a:t>we should move. The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gradient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is just such a vector; it expresses the directional components of the sharpest slope along each of those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N </a:t>
            </a:r>
            <a:r>
              <a:rPr kumimoji="1" lang="en-US" sz="1200" kern="1200" dirty="0">
                <a:solidFill>
                  <a:schemeClr val="tx1"/>
                </a:solidFill>
                <a:effectLst/>
                <a:latin typeface="Arial" pitchFamily="-65" charset="0"/>
                <a:ea typeface="ＭＳ Ｐゴシック" pitchFamily="-65" charset="-128"/>
                <a:cs typeface="ＭＳ Ｐゴシック" pitchFamily="-65" charset="-128"/>
              </a:rPr>
              <a:t>dimensions. </a:t>
            </a:r>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58</a:t>
            </a:fld>
            <a:endParaRPr lang="en-US"/>
          </a:p>
        </p:txBody>
      </p:sp>
    </p:spTree>
    <p:extLst>
      <p:ext uri="{BB962C8B-B14F-4D97-AF65-F5344CB8AC3E}">
        <p14:creationId xmlns:p14="http://schemas.microsoft.com/office/powerpoint/2010/main" val="41548134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If we’re just imagining two weight dimensions (say for one weight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and one bias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the gradient might be a vector with two orthogonal components, each of which tells us how much the ground slopes in the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dimension and in the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 </a:t>
            </a:r>
            <a:r>
              <a:rPr kumimoji="1" lang="en-US" sz="1200" kern="1200" dirty="0">
                <a:solidFill>
                  <a:schemeClr val="tx1"/>
                </a:solidFill>
                <a:effectLst/>
                <a:latin typeface="Arial" pitchFamily="-65" charset="0"/>
                <a:ea typeface="ＭＳ Ｐゴシック" pitchFamily="-65" charset="-128"/>
                <a:cs typeface="ＭＳ Ｐゴシック" pitchFamily="-65" charset="-128"/>
              </a:rPr>
              <a:t>dimension. This figure shows a visualization of the value of a 2-dimensional gradient vector taken at the red point.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59</a:t>
            </a:fld>
            <a:endParaRPr lang="en-US"/>
          </a:p>
        </p:txBody>
      </p:sp>
    </p:spTree>
    <p:extLst>
      <p:ext uri="{BB962C8B-B14F-4D97-AF65-F5344CB8AC3E}">
        <p14:creationId xmlns:p14="http://schemas.microsoft.com/office/powerpoint/2010/main" val="1212795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In an actual logistic regression, the parameter vector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is much longer than 1 or 2, since the input feature vector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 </a:t>
            </a:r>
            <a:r>
              <a:rPr kumimoji="1" lang="en-US" sz="1200" kern="1200" dirty="0">
                <a:solidFill>
                  <a:schemeClr val="tx1"/>
                </a:solidFill>
                <a:effectLst/>
                <a:latin typeface="Arial" pitchFamily="-65" charset="0"/>
                <a:ea typeface="ＭＳ Ｐゴシック" pitchFamily="-65" charset="-128"/>
                <a:cs typeface="ＭＳ Ｐゴシック" pitchFamily="-65" charset="-128"/>
              </a:rPr>
              <a:t>can be quite long, and we need a weight </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wi</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for each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xi</a:t>
            </a:r>
            <a:r>
              <a:rPr kumimoji="1" lang="en-US" sz="1200" kern="1200" dirty="0">
                <a:solidFill>
                  <a:schemeClr val="tx1"/>
                </a:solidFill>
                <a:effectLst/>
                <a:latin typeface="Arial" pitchFamily="-65" charset="0"/>
                <a:ea typeface="ＭＳ Ｐゴシック" pitchFamily="-65" charset="-128"/>
                <a:cs typeface="ＭＳ Ｐゴシック" pitchFamily="-65" charset="-128"/>
              </a:rPr>
              <a:t>. For each dimension/variable </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wi</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(plus the bias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the gradient will have a component that tells us the slope with respect to that variable. Essentially we’re asking: “How much would a small change in that variable </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wi</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influence the total loss function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L</a:t>
            </a:r>
            <a:r>
              <a:rPr kumimoji="1" lang="en-US" sz="1200" kern="1200" dirty="0">
                <a:solidFill>
                  <a:schemeClr val="tx1"/>
                </a:solidFill>
                <a:effectLst/>
                <a:latin typeface="Arial" pitchFamily="-65" charset="0"/>
                <a:ea typeface="ＭＳ Ｐゴシック" pitchFamily="-65" charset="-128"/>
                <a:cs typeface="ＭＳ Ｐゴシック" pitchFamily="-65" charset="-128"/>
              </a:rPr>
              <a:t>?” In each dimension </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wi</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we express the slope as a partial derivative of the loss function with respect to </a:t>
            </a:r>
            <a:r>
              <a:rPr kumimoji="1" lang="en-US" sz="1200" kern="1200" dirty="0" err="1">
                <a:solidFill>
                  <a:schemeClr val="tx1"/>
                </a:solidFill>
                <a:effectLst/>
                <a:latin typeface="Arial" pitchFamily="-65" charset="0"/>
                <a:ea typeface="ＭＳ Ｐゴシック" pitchFamily="-65" charset="-128"/>
                <a:cs typeface="ＭＳ Ｐゴシック" pitchFamily="-65" charset="-128"/>
              </a:rPr>
              <a:t>wi</a:t>
            </a:r>
            <a:r>
              <a:rPr kumimoji="1" lang="en-US" sz="1200" kern="1200" dirty="0">
                <a:solidFill>
                  <a:schemeClr val="tx1"/>
                </a:solidFill>
                <a:effectLst/>
                <a:latin typeface="Arial" pitchFamily="-65" charset="0"/>
                <a:ea typeface="ＭＳ Ｐゴシック" pitchFamily="-65" charset="-128"/>
                <a:cs typeface="ＭＳ Ｐゴシック" pitchFamily="-65" charset="-128"/>
              </a:rPr>
              <a:t>. The gradient is then defined as a vector of these partials.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60</a:t>
            </a:fld>
            <a:endParaRPr lang="en-US"/>
          </a:p>
        </p:txBody>
      </p:sp>
    </p:spTree>
    <p:extLst>
      <p:ext uri="{BB962C8B-B14F-4D97-AF65-F5344CB8AC3E}">
        <p14:creationId xmlns:p14="http://schemas.microsoft.com/office/powerpoint/2010/main" val="3256814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task we'll focus on in these lectures is the task of sentiment analysis: using the language in a text to classify the author's expressed attitude toward something. This is often modeled as a binary task of positive vs negative, or it can be on a scale, and comes up very often with product reviews, like these examples extracted from  online movie reviews.</a:t>
            </a:r>
          </a:p>
        </p:txBody>
      </p:sp>
      <p:sp>
        <p:nvSpPr>
          <p:cNvPr id="4" name="Slide Number Placeholder 3"/>
          <p:cNvSpPr>
            <a:spLocks noGrp="1"/>
          </p:cNvSpPr>
          <p:nvPr>
            <p:ph type="sldNum" sz="quarter" idx="5"/>
          </p:nvPr>
        </p:nvSpPr>
        <p:spPr/>
        <p:txBody>
          <a:bodyPr/>
          <a:lstStyle/>
          <a:p>
            <a:fld id="{3EB9031F-EB71-7642-8F3C-6FDC1408CB92}" type="slidenum">
              <a:rPr lang="en-US" smtClean="0"/>
              <a:pPr/>
              <a:t>7</a:t>
            </a:fld>
            <a:endParaRPr lang="en-US"/>
          </a:p>
        </p:txBody>
      </p:sp>
    </p:spTree>
    <p:extLst>
      <p:ext uri="{BB962C8B-B14F-4D97-AF65-F5344CB8AC3E}">
        <p14:creationId xmlns:p14="http://schemas.microsoft.com/office/powerpoint/2010/main" val="31368194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Here's a vector of gradients.  We’ll represent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ˆ as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f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 ) </a:t>
            </a:r>
            <a:r>
              <a:rPr kumimoji="1" lang="en-US" sz="1200" kern="1200" dirty="0">
                <a:solidFill>
                  <a:schemeClr val="tx1"/>
                </a:solidFill>
                <a:effectLst/>
                <a:latin typeface="Arial" pitchFamily="-65" charset="0"/>
                <a:ea typeface="ＭＳ Ｐゴシック" pitchFamily="-65" charset="-128"/>
                <a:cs typeface="ＭＳ Ｐゴシック" pitchFamily="-65" charset="-128"/>
              </a:rPr>
              <a:t>to make the dependence on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 </a:t>
            </a:r>
            <a:r>
              <a:rPr kumimoji="1" lang="en-US" sz="1200" kern="1200" dirty="0">
                <a:solidFill>
                  <a:schemeClr val="tx1"/>
                </a:solidFill>
                <a:effectLst/>
                <a:latin typeface="Arial" pitchFamily="-65" charset="0"/>
                <a:ea typeface="ＭＳ Ｐゴシック" pitchFamily="-65" charset="-128"/>
                <a:cs typeface="ＭＳ Ｐゴシック" pitchFamily="-65" charset="-128"/>
              </a:rPr>
              <a:t>more obvious: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61</a:t>
            </a:fld>
            <a:endParaRPr lang="en-US"/>
          </a:p>
        </p:txBody>
      </p:sp>
    </p:spTree>
    <p:extLst>
      <p:ext uri="{BB962C8B-B14F-4D97-AF65-F5344CB8AC3E}">
        <p14:creationId xmlns:p14="http://schemas.microsoft.com/office/powerpoint/2010/main" val="15481159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In order to update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 , </a:t>
            </a:r>
            <a:r>
              <a:rPr kumimoji="1" lang="en-US" sz="1200" kern="1200" dirty="0">
                <a:solidFill>
                  <a:schemeClr val="tx1"/>
                </a:solidFill>
                <a:effectLst/>
                <a:latin typeface="Arial" pitchFamily="-65" charset="0"/>
                <a:ea typeface="ＭＳ Ｐゴシック" pitchFamily="-65" charset="-128"/>
                <a:cs typeface="ＭＳ Ｐゴシック" pitchFamily="-65" charset="-128"/>
              </a:rPr>
              <a:t>we need a definition for the gradient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L</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f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 ),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 Recall that for logistic regression, the cross-entropy loss function is:  EQ</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a:solidFill>
                <a:schemeClr val="tx1"/>
              </a:solidFill>
              <a:effectLst/>
              <a:latin typeface="Arial" pitchFamily="-65" charset="0"/>
              <a:ea typeface="ＭＳ Ｐゴシック" pitchFamily="-65"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It turns out that the derivative of this function for one observation vector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is  EQ</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a:solidFill>
                <a:schemeClr val="tx1"/>
              </a:solidFill>
              <a:effectLst/>
              <a:latin typeface="Arial" pitchFamily="-65" charset="0"/>
              <a:ea typeface="ＭＳ Ｐゴシック" pitchFamily="-65"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Note that the gradient with respect to a single weight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j </a:t>
            </a:r>
            <a:r>
              <a:rPr kumimoji="1" lang="en-US" sz="1200" kern="1200" dirty="0">
                <a:solidFill>
                  <a:schemeClr val="tx1"/>
                </a:solidFill>
                <a:effectLst/>
                <a:latin typeface="Arial" pitchFamily="-65" charset="0"/>
                <a:ea typeface="ＭＳ Ｐゴシック" pitchFamily="-65" charset="-128"/>
                <a:cs typeface="ＭＳ Ｐゴシック" pitchFamily="-65" charset="-128"/>
              </a:rPr>
              <a:t>represents a very intuitive value: the difference between the true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and our estimated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a:t>
            </a:r>
            <a:r>
              <a:rPr kumimoji="1" lang="en-US" sz="1200" kern="1200" dirty="0">
                <a:solidFill>
                  <a:schemeClr val="tx1"/>
                </a:solidFill>
                <a:effectLst/>
                <a:latin typeface="Arial" pitchFamily="-65" charset="0"/>
                <a:ea typeface="ＭＳ Ｐゴシック" pitchFamily="-65" charset="-128"/>
                <a:cs typeface="ＭＳ Ｐゴシック" pitchFamily="-65" charset="-128"/>
              </a:rPr>
              <a:t>ˆ = </a:t>
            </a:r>
            <a:r>
              <a:rPr kumimoji="1" lang="el-GR" sz="1200" kern="1200" dirty="0">
                <a:solidFill>
                  <a:schemeClr val="tx1"/>
                </a:solidFill>
                <a:effectLst/>
                <a:latin typeface="Arial" pitchFamily="-65" charset="0"/>
                <a:ea typeface="ＭＳ Ｐゴシック" pitchFamily="-65" charset="-128"/>
                <a:cs typeface="ＭＳ Ｐゴシック" pitchFamily="-65" charset="-128"/>
              </a:rPr>
              <a:t>σ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for that observation, multiplied by the corresponding input value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 j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62</a:t>
            </a:fld>
            <a:endParaRPr lang="en-US"/>
          </a:p>
        </p:txBody>
      </p:sp>
    </p:spTree>
    <p:extLst>
      <p:ext uri="{BB962C8B-B14F-4D97-AF65-F5344CB8AC3E}">
        <p14:creationId xmlns:p14="http://schemas.microsoft.com/office/powerpoint/2010/main" val="30571674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Stochastic gradient descent is an online algorithm that minimizes the loss function by computing its gradient after each training example, and nudging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in the right direction (the opposite direction of the gradient). The algorithm can terminate when it converges (or when the gradient norm &lt;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ε), </a:t>
            </a:r>
            <a:r>
              <a:rPr kumimoji="1" lang="en-US" sz="1200" kern="1200" dirty="0">
                <a:solidFill>
                  <a:schemeClr val="tx1"/>
                </a:solidFill>
                <a:effectLst/>
                <a:latin typeface="Arial" pitchFamily="-65" charset="0"/>
                <a:ea typeface="ＭＳ Ｐゴシック" pitchFamily="-65" charset="-128"/>
                <a:cs typeface="ＭＳ Ｐゴシック" pitchFamily="-65" charset="-128"/>
              </a:rPr>
              <a:t>or when progress halts (for example when the loss starts going up on a held-out set).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63</a:t>
            </a:fld>
            <a:endParaRPr lang="en-US"/>
          </a:p>
        </p:txBody>
      </p:sp>
    </p:spTree>
    <p:extLst>
      <p:ext uri="{BB962C8B-B14F-4D97-AF65-F5344CB8AC3E}">
        <p14:creationId xmlns:p14="http://schemas.microsoft.com/office/powerpoint/2010/main" val="12801323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The learning rate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η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is a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hyperparameter </a:t>
            </a:r>
            <a:r>
              <a:rPr kumimoji="1" lang="en-US" sz="1200" kern="1200" dirty="0">
                <a:solidFill>
                  <a:schemeClr val="tx1"/>
                </a:solidFill>
                <a:effectLst/>
                <a:latin typeface="Arial" pitchFamily="-65" charset="0"/>
                <a:ea typeface="ＭＳ Ｐゴシック" pitchFamily="-65" charset="-128"/>
                <a:cs typeface="ＭＳ Ｐゴシック" pitchFamily="-65" charset="-128"/>
              </a:rPr>
              <a:t>that must be adjusted. If it’s too high, the learner will take steps that are too large, overshooting the minimum of the loss function. If it’s too low, the learner will take steps that are too small, and take too long to get to the minimum. It is common to start with a higher learning rate and then slowly decrease it. Hyperparameters are a special kind of parameter for any machine learning model. Unlike regular parameters of a model (weights like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and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which are learned by the algorithm from the training set, hyperparameters are special parameters chosen by the algorithm designer that affect how the algorithm works.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64</a:t>
            </a:fld>
            <a:endParaRPr lang="en-US"/>
          </a:p>
        </p:txBody>
      </p:sp>
    </p:spTree>
    <p:extLst>
      <p:ext uri="{BB962C8B-B14F-4D97-AF65-F5344CB8AC3E}">
        <p14:creationId xmlns:p14="http://schemas.microsoft.com/office/powerpoint/2010/main" val="16504107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31725" indent="-3747452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200" eaLnBrk="0" fontAlgn="base" hangingPunct="0">
              <a:spcBef>
                <a:spcPct val="0"/>
              </a:spcBef>
              <a:spcAft>
                <a:spcPct val="0"/>
              </a:spcAft>
              <a:defRPr sz="2400">
                <a:solidFill>
                  <a:schemeClr val="tx1"/>
                </a:solidFill>
                <a:latin typeface="Lucida Sans" charset="0"/>
                <a:ea typeface="ＭＳ Ｐゴシック" charset="0"/>
              </a:defRPr>
            </a:lvl6pPr>
            <a:lvl7pPr marL="914400" eaLnBrk="0" fontAlgn="base" hangingPunct="0">
              <a:spcBef>
                <a:spcPct val="0"/>
              </a:spcBef>
              <a:spcAft>
                <a:spcPct val="0"/>
              </a:spcAft>
              <a:defRPr sz="2400">
                <a:solidFill>
                  <a:schemeClr val="tx1"/>
                </a:solidFill>
                <a:latin typeface="Lucida Sans" charset="0"/>
                <a:ea typeface="ＭＳ Ｐゴシック" charset="0"/>
              </a:defRPr>
            </a:lvl7pPr>
            <a:lvl8pPr marL="1371600" eaLnBrk="0" fontAlgn="base" hangingPunct="0">
              <a:spcBef>
                <a:spcPct val="0"/>
              </a:spcBef>
              <a:spcAft>
                <a:spcPct val="0"/>
              </a:spcAft>
              <a:defRPr sz="2400">
                <a:solidFill>
                  <a:schemeClr val="tx1"/>
                </a:solidFill>
                <a:latin typeface="Lucida Sans" charset="0"/>
                <a:ea typeface="ＭＳ Ｐゴシック" charset="0"/>
              </a:defRPr>
            </a:lvl8pPr>
            <a:lvl9pPr marL="18288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E69DF897-5E92-F241-9A21-E64EA536231D}" type="slidenum">
              <a:rPr lang="en-US" sz="1200"/>
              <a:pPr eaLnBrk="1" hangingPunct="1"/>
              <a:t>65</a:t>
            </a:fld>
            <a:endParaRPr lang="en-US" sz="1200"/>
          </a:p>
        </p:txBody>
      </p:sp>
      <p:sp>
        <p:nvSpPr>
          <p:cNvPr id="17411" name="Rectangle 2"/>
          <p:cNvSpPr>
            <a:spLocks noGrp="1" noRot="1" noChangeAspect="1" noChangeArrowheads="1" noTextEdit="1"/>
          </p:cNvSpPr>
          <p:nvPr>
            <p:ph type="sldImg"/>
          </p:nvPr>
        </p:nvSpPr>
        <p:spPr>
          <a:xfrm>
            <a:off x="290513" y="704850"/>
            <a:ext cx="6264275" cy="352425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In this lecture we'll walk through an example of stochastic descent and give a few more details.</a:t>
            </a:r>
          </a:p>
        </p:txBody>
      </p:sp>
    </p:spTree>
    <p:extLst>
      <p:ext uri="{BB962C8B-B14F-4D97-AF65-F5344CB8AC3E}">
        <p14:creationId xmlns:p14="http://schemas.microsoft.com/office/powerpoint/2010/main" val="7784919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Let’s walk though a single step of the gradient descent algorithm. We’ll use a simplified version of our sentiment classification example as it sees a single observation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whose correct value is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y </a:t>
            </a:r>
            <a:r>
              <a:rPr kumimoji="1" lang="en-US" sz="1200" kern="1200" dirty="0">
                <a:solidFill>
                  <a:schemeClr val="tx1"/>
                </a:solidFill>
                <a:effectLst/>
                <a:latin typeface="Arial" pitchFamily="-65" charset="0"/>
                <a:ea typeface="ＭＳ Ｐゴシック" pitchFamily="-65" charset="-128"/>
                <a:cs typeface="ＭＳ Ｐゴシック" pitchFamily="-65" charset="-128"/>
              </a:rPr>
              <a:t>= 1 (this is a positive review), and with only two features: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1  = 3 (count of positive lexicon words), and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a:t>
            </a:r>
            <a:r>
              <a:rPr kumimoji="1" lang="en-US" sz="1200" kern="1200" dirty="0">
                <a:solidFill>
                  <a:schemeClr val="tx1"/>
                </a:solidFill>
                <a:effectLst/>
                <a:latin typeface="Arial" pitchFamily="-65" charset="0"/>
                <a:ea typeface="ＭＳ Ｐゴシック" pitchFamily="-65" charset="-128"/>
                <a:cs typeface="ＭＳ Ｐゴシック" pitchFamily="-65" charset="-128"/>
              </a:rPr>
              <a:t>2  = 2 (count of negative lexicon words). Let’s assume the initial weights and bias in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θ</a:t>
            </a:r>
            <a:r>
              <a:rPr kumimoji="1" lang="en-US" sz="1200" kern="1200" dirty="0">
                <a:solidFill>
                  <a:schemeClr val="tx1"/>
                </a:solidFill>
                <a:effectLst/>
                <a:latin typeface="Arial" pitchFamily="-65" charset="0"/>
                <a:ea typeface="ＭＳ Ｐゴシック" pitchFamily="-65" charset="-128"/>
                <a:cs typeface="ＭＳ Ｐゴシック" pitchFamily="-65" charset="-128"/>
              </a:rPr>
              <a:t>_</a:t>
            </a:r>
            <a:r>
              <a:rPr kumimoji="1" lang="el-GR" sz="1200" kern="1200" dirty="0">
                <a:solidFill>
                  <a:schemeClr val="tx1"/>
                </a:solidFill>
                <a:effectLst/>
                <a:latin typeface="Arial" pitchFamily="-65" charset="0"/>
                <a:ea typeface="ＭＳ Ｐゴシック" pitchFamily="-65" charset="-128"/>
                <a:cs typeface="ＭＳ Ｐゴシック" pitchFamily="-65" charset="-128"/>
              </a:rPr>
              <a:t>0 </a:t>
            </a:r>
            <a:r>
              <a:rPr kumimoji="1" lang="en-US" sz="1200" kern="1200" dirty="0">
                <a:solidFill>
                  <a:schemeClr val="tx1"/>
                </a:solidFill>
                <a:effectLst/>
                <a:latin typeface="Arial" pitchFamily="-65" charset="0"/>
                <a:ea typeface="ＭＳ Ｐゴシック" pitchFamily="-65" charset="-128"/>
                <a:cs typeface="ＭＳ Ｐゴシック" pitchFamily="-65" charset="-128"/>
              </a:rPr>
              <a:t>are all set to 0, and the initial learning rate </a:t>
            </a:r>
            <a:r>
              <a:rPr kumimoji="1" lang="el-GR" sz="1200" kern="1200" dirty="0">
                <a:solidFill>
                  <a:schemeClr val="tx1"/>
                </a:solidFill>
                <a:effectLst/>
                <a:latin typeface="Arial" pitchFamily="-65" charset="0"/>
                <a:ea typeface="ＭＳ Ｐゴシック" pitchFamily="-65" charset="-128"/>
                <a:cs typeface="ＭＳ Ｐゴシック" pitchFamily="-65" charset="-128"/>
              </a:rPr>
              <a:t>η </a:t>
            </a:r>
            <a:r>
              <a:rPr kumimoji="1" lang="en-US" sz="1200" kern="1200" dirty="0">
                <a:solidFill>
                  <a:schemeClr val="tx1"/>
                </a:solidFill>
                <a:effectLst/>
                <a:latin typeface="Arial" pitchFamily="-65" charset="0"/>
                <a:ea typeface="ＭＳ Ｐゴシック" pitchFamily="-65" charset="-128"/>
                <a:cs typeface="ＭＳ Ｐゴシック" pitchFamily="-65" charset="-128"/>
              </a:rPr>
              <a:t>is 0.1: </a:t>
            </a:r>
            <a:endParaRPr lang="en-US" dirty="0"/>
          </a:p>
          <a:p>
            <a:endParaRPr lang="en-US"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66</a:t>
            </a:fld>
            <a:endParaRPr lang="en-US"/>
          </a:p>
        </p:txBody>
      </p:sp>
    </p:spTree>
    <p:extLst>
      <p:ext uri="{BB962C8B-B14F-4D97-AF65-F5344CB8AC3E}">
        <p14:creationId xmlns:p14="http://schemas.microsoft.com/office/powerpoint/2010/main" val="7788638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Here's our update equation for SGD. In order to do this update to theta, we'll need to know the gradient of the loss function.  In our mini example there are three parameters, so the gradient vector has 3 dimensions, for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1,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2, and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b</a:t>
            </a:r>
            <a:r>
              <a:rPr kumimoji="1" lang="en-US" sz="1200" kern="1200" dirty="0">
                <a:solidFill>
                  <a:schemeClr val="tx1"/>
                </a:solidFill>
                <a:effectLst/>
                <a:latin typeface="Arial" pitchFamily="-65" charset="0"/>
                <a:ea typeface="ＭＳ Ｐゴシック" pitchFamily="-65" charset="-128"/>
                <a:cs typeface="ＭＳ Ｐゴシック" pitchFamily="-65" charset="-128"/>
              </a:rPr>
              <a:t>. We can compute the first gradient as follows: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67</a:t>
            </a:fld>
            <a:endParaRPr lang="en-US"/>
          </a:p>
        </p:txBody>
      </p:sp>
    </p:spTree>
    <p:extLst>
      <p:ext uri="{BB962C8B-B14F-4D97-AF65-F5344CB8AC3E}">
        <p14:creationId xmlns:p14="http://schemas.microsoft.com/office/powerpoint/2010/main" val="37971656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71</a:t>
            </a:fld>
            <a:endParaRPr lang="en-US"/>
          </a:p>
        </p:txBody>
      </p:sp>
    </p:spTree>
    <p:extLst>
      <p:ext uri="{BB962C8B-B14F-4D97-AF65-F5344CB8AC3E}">
        <p14:creationId xmlns:p14="http://schemas.microsoft.com/office/powerpoint/2010/main" val="10698911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74</a:t>
            </a:fld>
            <a:endParaRPr lang="en-US"/>
          </a:p>
        </p:txBody>
      </p:sp>
    </p:spTree>
    <p:extLst>
      <p:ext uri="{BB962C8B-B14F-4D97-AF65-F5344CB8AC3E}">
        <p14:creationId xmlns:p14="http://schemas.microsoft.com/office/powerpoint/2010/main" val="15438719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Note that this observation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x </a:t>
            </a:r>
            <a:r>
              <a:rPr kumimoji="1" lang="en-US" sz="1200" kern="1200" dirty="0">
                <a:solidFill>
                  <a:schemeClr val="tx1"/>
                </a:solidFill>
                <a:effectLst/>
                <a:latin typeface="Arial" pitchFamily="-65" charset="0"/>
                <a:ea typeface="ＭＳ Ｐゴシック" pitchFamily="-65" charset="-128"/>
                <a:cs typeface="ＭＳ Ｐゴシック" pitchFamily="-65" charset="-128"/>
              </a:rPr>
              <a:t>happened to be a positive example. We would expect that after seeing more negative examples with high counts of negative words, that the weight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w</a:t>
            </a:r>
            <a:r>
              <a:rPr kumimoji="1" lang="en-US" sz="1200" kern="1200" dirty="0">
                <a:solidFill>
                  <a:schemeClr val="tx1"/>
                </a:solidFill>
                <a:effectLst/>
                <a:latin typeface="Arial" pitchFamily="-65" charset="0"/>
                <a:ea typeface="ＭＳ Ｐゴシック" pitchFamily="-65" charset="-128"/>
                <a:cs typeface="ＭＳ Ｐゴシック" pitchFamily="-65" charset="-128"/>
              </a:rPr>
              <a:t>2, the weight for the "negative lexicon feature', would shift to have a negative value.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75</a:t>
            </a:fld>
            <a:endParaRPr lang="en-US"/>
          </a:p>
        </p:txBody>
      </p:sp>
    </p:spTree>
    <p:extLst>
      <p:ext uri="{BB962C8B-B14F-4D97-AF65-F5344CB8AC3E}">
        <p14:creationId xmlns:p14="http://schemas.microsoft.com/office/powerpoint/2010/main" val="4242790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lots of very disparate tasks can be modeled as assigning a class label to a text</a:t>
            </a:r>
          </a:p>
        </p:txBody>
      </p:sp>
      <p:sp>
        <p:nvSpPr>
          <p:cNvPr id="4" name="Slide Number Placeholder 3"/>
          <p:cNvSpPr>
            <a:spLocks noGrp="1"/>
          </p:cNvSpPr>
          <p:nvPr>
            <p:ph type="sldNum" sz="quarter" idx="5"/>
          </p:nvPr>
        </p:nvSpPr>
        <p:spPr/>
        <p:txBody>
          <a:bodyPr/>
          <a:lstStyle/>
          <a:p>
            <a:fld id="{3EB9031F-EB71-7642-8F3C-6FDC1408CB92}" type="slidenum">
              <a:rPr lang="en-US" smtClean="0"/>
              <a:pPr/>
              <a:t>9</a:t>
            </a:fld>
            <a:endParaRPr lang="en-US"/>
          </a:p>
        </p:txBody>
      </p:sp>
    </p:spTree>
    <p:extLst>
      <p:ext uri="{BB962C8B-B14F-4D97-AF65-F5344CB8AC3E}">
        <p14:creationId xmlns:p14="http://schemas.microsoft.com/office/powerpoint/2010/main" val="11713669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65" charset="0"/>
                <a:ea typeface="ＭＳ Ｐゴシック" pitchFamily="-65" charset="-128"/>
                <a:cs typeface="ＭＳ Ｐゴシック" pitchFamily="-65" charset="-128"/>
              </a:rPr>
              <a:t>Stochastic gradient descent is called stochastic because it chooses a single random example at a time, moving the weights so as to improve performance on that single example. That can result in very choppy movements, so it’s common to compute the gradient over batches of training instances rather than a single instance. </a:t>
            </a:r>
            <a:endParaRPr lang="en-US" dirty="0"/>
          </a:p>
          <a:p>
            <a:r>
              <a:rPr kumimoji="1" lang="en-US" sz="1200" kern="1200" dirty="0">
                <a:solidFill>
                  <a:schemeClr val="tx1"/>
                </a:solidFill>
                <a:effectLst/>
                <a:latin typeface="Arial" pitchFamily="-65" charset="0"/>
                <a:ea typeface="ＭＳ Ｐゴシック" pitchFamily="-65" charset="-128"/>
                <a:cs typeface="ＭＳ Ｐゴシック" pitchFamily="-65" charset="-128"/>
              </a:rPr>
              <a:t>For example in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batch training </a:t>
            </a:r>
            <a:r>
              <a:rPr kumimoji="1" lang="en-US" sz="1200" kern="1200" dirty="0">
                <a:solidFill>
                  <a:schemeClr val="tx1"/>
                </a:solidFill>
                <a:effectLst/>
                <a:latin typeface="Arial" pitchFamily="-65" charset="0"/>
                <a:ea typeface="ＭＳ Ｐゴシック" pitchFamily="-65" charset="-128"/>
                <a:cs typeface="ＭＳ Ｐゴシック" pitchFamily="-65" charset="-128"/>
              </a:rPr>
              <a:t>we compute the gradient over the entire dataset. By seeing so many examples, batch training offers a superb estimate of which direction to move the weights, at the cost of spending a lot of time processing every single example in the training set to compute this perfect direction. </a:t>
            </a:r>
            <a:endParaRPr lang="en-US" dirty="0"/>
          </a:p>
          <a:p>
            <a:r>
              <a:rPr kumimoji="1" lang="en-US" sz="1200" kern="1200" dirty="0">
                <a:solidFill>
                  <a:schemeClr val="tx1"/>
                </a:solidFill>
                <a:effectLst/>
                <a:latin typeface="Arial" pitchFamily="-65" charset="0"/>
                <a:ea typeface="ＭＳ Ｐゴシック" pitchFamily="-65" charset="-128"/>
                <a:cs typeface="ＭＳ Ｐゴシック" pitchFamily="-65" charset="-128"/>
              </a:rPr>
              <a:t>A compromise is </a:t>
            </a:r>
            <a:r>
              <a:rPr kumimoji="1" lang="en-US" sz="1200" b="0" kern="1200" dirty="0">
                <a:solidFill>
                  <a:schemeClr val="tx1"/>
                </a:solidFill>
                <a:effectLst/>
                <a:latin typeface="Arial" pitchFamily="-65" charset="0"/>
                <a:ea typeface="ＭＳ Ｐゴシック" pitchFamily="-65" charset="-128"/>
                <a:cs typeface="ＭＳ Ｐゴシック" pitchFamily="-65" charset="-128"/>
              </a:rPr>
              <a:t>mini-batch </a:t>
            </a:r>
            <a:r>
              <a:rPr kumimoji="1" lang="en-US" sz="1200" kern="1200" dirty="0">
                <a:solidFill>
                  <a:schemeClr val="tx1"/>
                </a:solidFill>
                <a:effectLst/>
                <a:latin typeface="Arial" pitchFamily="-65" charset="0"/>
                <a:ea typeface="ＭＳ Ｐゴシック" pitchFamily="-65" charset="-128"/>
                <a:cs typeface="ＭＳ Ｐゴシック" pitchFamily="-65" charset="-128"/>
              </a:rPr>
              <a:t>training: we train on a group of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m </a:t>
            </a:r>
            <a:r>
              <a:rPr kumimoji="1" lang="en-US" sz="1200" kern="1200" dirty="0">
                <a:solidFill>
                  <a:schemeClr val="tx1"/>
                </a:solidFill>
                <a:effectLst/>
                <a:latin typeface="Arial" pitchFamily="-65" charset="0"/>
                <a:ea typeface="ＭＳ Ｐゴシック" pitchFamily="-65" charset="-128"/>
                <a:cs typeface="ＭＳ Ｐゴシック" pitchFamily="-65" charset="-128"/>
              </a:rPr>
              <a:t>examples (perhaps 512, or 1024) that is less than the whole dataset.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Mini-batch training also has the advantage of computational efficiency. The mini-batches can easily be vectorized, choosing the size of the mini-batch based on the computational resources. This allows us to process all the exam- </a:t>
            </a:r>
            <a:r>
              <a:rPr kumimoji="1" lang="en-US" sz="1200" kern="1200" dirty="0" err="1">
                <a:solidFill>
                  <a:schemeClr val="tx1"/>
                </a:solidFill>
                <a:effectLst/>
                <a:latin typeface="Arial" pitchFamily="-65" charset="0"/>
                <a:ea typeface="ＭＳ Ｐゴシック" pitchFamily="-65" charset="-128"/>
                <a:cs typeface="ＭＳ Ｐゴシック" pitchFamily="-65" charset="-128"/>
              </a:rPr>
              <a:t>ples</a:t>
            </a:r>
            <a:r>
              <a:rPr kumimoji="1" lang="en-US" sz="1200" kern="1200" dirty="0">
                <a:solidFill>
                  <a:schemeClr val="tx1"/>
                </a:solidFill>
                <a:effectLst/>
                <a:latin typeface="Arial" pitchFamily="-65" charset="0"/>
                <a:ea typeface="ＭＳ Ｐゴシック" pitchFamily="-65" charset="-128"/>
                <a:cs typeface="ＭＳ Ｐゴシック" pitchFamily="-65" charset="-128"/>
              </a:rPr>
              <a:t> in one mini-batch in parallel and then accumulate the loss, something that’s not possible with individual or batch training.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76</a:t>
            </a:fld>
            <a:endParaRPr lang="en-US"/>
          </a:p>
        </p:txBody>
      </p:sp>
    </p:spTree>
    <p:extLst>
      <p:ext uri="{BB962C8B-B14F-4D97-AF65-F5344CB8AC3E}">
        <p14:creationId xmlns:p14="http://schemas.microsoft.com/office/powerpoint/2010/main" val="36546735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31725" indent="-3747452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200" eaLnBrk="0" fontAlgn="base" hangingPunct="0">
              <a:spcBef>
                <a:spcPct val="0"/>
              </a:spcBef>
              <a:spcAft>
                <a:spcPct val="0"/>
              </a:spcAft>
              <a:defRPr sz="2400">
                <a:solidFill>
                  <a:schemeClr val="tx1"/>
                </a:solidFill>
                <a:latin typeface="Lucida Sans" charset="0"/>
                <a:ea typeface="ＭＳ Ｐゴシック" charset="0"/>
              </a:defRPr>
            </a:lvl6pPr>
            <a:lvl7pPr marL="914400" eaLnBrk="0" fontAlgn="base" hangingPunct="0">
              <a:spcBef>
                <a:spcPct val="0"/>
              </a:spcBef>
              <a:spcAft>
                <a:spcPct val="0"/>
              </a:spcAft>
              <a:defRPr sz="2400">
                <a:solidFill>
                  <a:schemeClr val="tx1"/>
                </a:solidFill>
                <a:latin typeface="Lucida Sans" charset="0"/>
                <a:ea typeface="ＭＳ Ｐゴシック" charset="0"/>
              </a:defRPr>
            </a:lvl7pPr>
            <a:lvl8pPr marL="1371600" eaLnBrk="0" fontAlgn="base" hangingPunct="0">
              <a:spcBef>
                <a:spcPct val="0"/>
              </a:spcBef>
              <a:spcAft>
                <a:spcPct val="0"/>
              </a:spcAft>
              <a:defRPr sz="2400">
                <a:solidFill>
                  <a:schemeClr val="tx1"/>
                </a:solidFill>
                <a:latin typeface="Lucida Sans" charset="0"/>
                <a:ea typeface="ＭＳ Ｐゴシック" charset="0"/>
              </a:defRPr>
            </a:lvl8pPr>
            <a:lvl9pPr marL="1828800" eaLnBrk="0" fontAlgn="base" hangingPunct="0">
              <a:spcBef>
                <a:spcPct val="0"/>
              </a:spcBef>
              <a:spcAft>
                <a:spcPct val="0"/>
              </a:spcAft>
              <a:defRPr sz="2400">
                <a:solidFill>
                  <a:schemeClr val="tx1"/>
                </a:solidFill>
                <a:latin typeface="Lucida San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9DF897-5E92-F241-9A21-E64EA536231D}" type="slidenum">
              <a:rPr kumimoji="0" lang="en-US" sz="1200" b="0" i="0" u="none" strike="noStrike" kern="1200" cap="none" spc="0" normalizeH="0" baseline="0" noProof="0">
                <a:ln>
                  <a:noFill/>
                </a:ln>
                <a:solidFill>
                  <a:srgbClr val="000000"/>
                </a:solidFill>
                <a:effectLst/>
                <a:uLnTx/>
                <a:uFillTx/>
                <a:latin typeface="Lucida San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Lucida Sans" charset="0"/>
              <a:ea typeface="ＭＳ Ｐゴシック" charset="0"/>
            </a:endParaRPr>
          </a:p>
        </p:txBody>
      </p:sp>
      <p:sp>
        <p:nvSpPr>
          <p:cNvPr id="17411" name="Rectangle 2"/>
          <p:cNvSpPr>
            <a:spLocks noGrp="1" noRot="1" noChangeAspect="1" noChangeArrowheads="1" noTextEdit="1"/>
          </p:cNvSpPr>
          <p:nvPr>
            <p:ph type="sldImg"/>
          </p:nvPr>
        </p:nvSpPr>
        <p:spPr>
          <a:xfrm>
            <a:off x="290513" y="704850"/>
            <a:ext cx="6264275" cy="352425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In this lecture we introduce the concepts of precision and recall, and the F1 metric that combines them.  These concepts are central to the evaluation of classifiers, and we'll use them throughout NLP, not just for Naïve Bayes but also for logistic regression and neural models.</a:t>
            </a:r>
          </a:p>
        </p:txBody>
      </p:sp>
    </p:spTree>
    <p:extLst>
      <p:ext uri="{BB962C8B-B14F-4D97-AF65-F5344CB8AC3E}">
        <p14:creationId xmlns:p14="http://schemas.microsoft.com/office/powerpoint/2010/main" val="6367123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consider binary classifiers. So that might include a simple binary decision about email (spam or not-spam).  Or imagine that we are the proprietors of the Delicious Pie Company and we want to find out what people are saying about our pies on social media.  We want to know if a particular social media post is talking about our pies (positive) or isn't (negative).</a:t>
            </a:r>
            <a:br>
              <a:rPr lang="en-US" dirty="0"/>
            </a:br>
            <a:br>
              <a:rPr lang="en-US" dirty="0"/>
            </a:br>
            <a:r>
              <a:rPr lang="en-US" dirty="0"/>
              <a:t>To evaluate such a binary classifier, we'll need to know two things.  What our classifier said about each email or post, and what it should have said, i.e. the correct answer, usually as defined by human labelers.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B9031F-EB71-7642-8F3C-6FDC1408CB92}" type="slidenum">
              <a:rPr kumimoji="0" lang="en-US" sz="1200" b="0" i="0" u="none" strike="noStrike" kern="1200" cap="none" spc="0" normalizeH="0" baseline="0" noProof="0" smtClean="0">
                <a:ln>
                  <a:noFill/>
                </a:ln>
                <a:solidFill>
                  <a:srgbClr val="000000"/>
                </a:solidFill>
                <a:effectLst/>
                <a:uLnTx/>
                <a:uFillTx/>
                <a:latin typeface="Lucida San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Lucida Sans" charset="0"/>
              <a:ea typeface="ＭＳ Ｐゴシック" charset="0"/>
            </a:endParaRPr>
          </a:p>
        </p:txBody>
      </p:sp>
    </p:spTree>
    <p:extLst>
      <p:ext uri="{BB962C8B-B14F-4D97-AF65-F5344CB8AC3E}">
        <p14:creationId xmlns:p14="http://schemas.microsoft.com/office/powerpoint/2010/main" val="30856640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NimbusRomNo9L"/>
              </a:rPr>
              <a:t>The first step is the confusion matrix a table for visualizing how an algorithm performs with respect to the human gold labels, We use two dimensions (system output and gold labels), and each cell labels a set of possible outcomes.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NimbusRomNo9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NimbusRomNo9L"/>
              </a:rPr>
              <a:t>In the pie detection case, for example, true positives are posts that are indeed about Delicious Pie (indicated by human-created gold labels) that our system correctly said were about pie. False negatives are posts that are indeed about pie but our system incorrectly labeled as pie.   False positives are posts that aren't about pie but our system incorrectly said they were.  And true negatives are non-pie-posts that are system correctly said were not about pie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B9031F-EB71-7642-8F3C-6FDC1408CB92}" type="slidenum">
              <a:rPr kumimoji="0" lang="en-US" sz="1200" b="0" i="0" u="none" strike="noStrike" kern="1200" cap="none" spc="0" normalizeH="0" baseline="0" noProof="0" smtClean="0">
                <a:ln>
                  <a:noFill/>
                </a:ln>
                <a:solidFill>
                  <a:srgbClr val="000000"/>
                </a:solidFill>
                <a:effectLst/>
                <a:uLnTx/>
                <a:uFillTx/>
                <a:latin typeface="Lucida San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Lucida Sans" charset="0"/>
              <a:ea typeface="ＭＳ Ｐゴシック" charset="0"/>
            </a:endParaRPr>
          </a:p>
        </p:txBody>
      </p:sp>
    </p:spTree>
    <p:extLst>
      <p:ext uri="{BB962C8B-B14F-4D97-AF65-F5344CB8AC3E}">
        <p14:creationId xmlns:p14="http://schemas.microsoft.com/office/powerpoint/2010/main" val="6070093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NimbusRomNo9L"/>
              </a:rPr>
              <a:t>. Here is the equation for </a:t>
            </a:r>
            <a:r>
              <a:rPr lang="en-US" sz="1800" i="1" dirty="0">
                <a:effectLst/>
                <a:latin typeface="NimbusRomNo9L"/>
              </a:rPr>
              <a:t>accuracy: what </a:t>
            </a:r>
            <a:r>
              <a:rPr lang="en-US" sz="1800" dirty="0">
                <a:effectLst/>
                <a:latin typeface="NimbusRomNo9L"/>
              </a:rPr>
              <a:t>percentage of all the observations (for the spam or pie examples that means all emails or tweets) our system labeled correctly. Although accuracy might seem a natural metric, we generally don’t use it for text classification tasks.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NimbusRomNo9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NimbusRomNo9L"/>
              </a:rPr>
              <a:t>Although accuracy might seem a natural metric, we generally don’t use it for text classification tasks.</a:t>
            </a:r>
            <a:endParaRPr lang="en-US" sz="18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B9031F-EB71-7642-8F3C-6FDC1408CB92}" type="slidenum">
              <a:rPr kumimoji="0" lang="en-US" sz="1200" b="0" i="0" u="none" strike="noStrike" kern="1200" cap="none" spc="0" normalizeH="0" baseline="0" noProof="0" smtClean="0">
                <a:ln>
                  <a:noFill/>
                </a:ln>
                <a:solidFill>
                  <a:srgbClr val="000000"/>
                </a:solidFill>
                <a:effectLst/>
                <a:uLnTx/>
                <a:uFillTx/>
                <a:latin typeface="Lucida San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Lucida Sans" charset="0"/>
              <a:ea typeface="ＭＳ Ｐゴシック" charset="0"/>
            </a:endParaRPr>
          </a:p>
        </p:txBody>
      </p:sp>
    </p:spTree>
    <p:extLst>
      <p:ext uri="{BB962C8B-B14F-4D97-AF65-F5344CB8AC3E}">
        <p14:creationId xmlns:p14="http://schemas.microsoft.com/office/powerpoint/2010/main" val="14666409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NimbusRomNo9L"/>
              </a:rPr>
              <a:t>Why don't we use accuracy? …Accuracy doesn't work well when we're dealing with uncommon or imbalanced classes. Suppose we look at a million social media posts to find Delicious Pie-lovers.  Now most posts on the web are not about our pie, so let's imagine that only 100 posts are about our pie, and 999,900 are about something else.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NimbusRomNo9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NimbusRomNo9L"/>
              </a:rPr>
              <a:t>Now imagine we have the following really simple classifier: Every post is "not about pie"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B9031F-EB71-7642-8F3C-6FDC1408CB92}" type="slidenum">
              <a:rPr kumimoji="0" lang="en-US" sz="1200" b="0" i="0" u="none" strike="noStrike" kern="1200" cap="none" spc="0" normalizeH="0" baseline="0" noProof="0" smtClean="0">
                <a:ln>
                  <a:noFill/>
                </a:ln>
                <a:solidFill>
                  <a:srgbClr val="000000"/>
                </a:solidFill>
                <a:effectLst/>
                <a:uLnTx/>
                <a:uFillTx/>
                <a:latin typeface="Lucida San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Lucida Sans" charset="0"/>
              <a:ea typeface="ＭＳ Ｐゴシック" charset="0"/>
            </a:endParaRPr>
          </a:p>
        </p:txBody>
      </p:sp>
    </p:spTree>
    <p:extLst>
      <p:ext uri="{BB962C8B-B14F-4D97-AF65-F5344CB8AC3E}">
        <p14:creationId xmlns:p14="http://schemas.microsoft.com/office/powerpoint/2010/main" val="34536912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NimbusRomNo9L"/>
              </a:rPr>
              <a:t>Let's see what happens.</a:t>
            </a:r>
            <a:endParaRPr lang="en-US" sz="18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B9031F-EB71-7642-8F3C-6FDC1408CB92}" type="slidenum">
              <a:rPr kumimoji="0" lang="en-US" sz="1200" b="0" i="0" u="none" strike="noStrike" kern="1200" cap="none" spc="0" normalizeH="0" baseline="0" noProof="0" smtClean="0">
                <a:ln>
                  <a:noFill/>
                </a:ln>
                <a:solidFill>
                  <a:srgbClr val="000000"/>
                </a:solidFill>
                <a:effectLst/>
                <a:uLnTx/>
                <a:uFillTx/>
                <a:latin typeface="Lucida San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Lucida Sans" charset="0"/>
              <a:ea typeface="ＭＳ Ｐゴシック" charset="0"/>
            </a:endParaRPr>
          </a:p>
        </p:txBody>
      </p:sp>
    </p:spTree>
    <p:extLst>
      <p:ext uri="{BB962C8B-B14F-4D97-AF65-F5344CB8AC3E}">
        <p14:creationId xmlns:p14="http://schemas.microsoft.com/office/powerpoint/2010/main" val="37982989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NimbusRomNo9L"/>
              </a:rPr>
              <a:t>But this fabulous ‘no pie’ classifier would be completely useless, since it wouldn’t find a single one of the customer comments we are looking for. In other words, accuracy is not a good metric when the goal is to discover something that is rare, or at least not completely balanced in frequency, which is a very common situation in the world.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B9031F-EB71-7642-8F3C-6FDC1408CB92}" type="slidenum">
              <a:rPr kumimoji="0" lang="en-US" sz="1200" b="0" i="0" u="none" strike="noStrike" kern="1200" cap="none" spc="0" normalizeH="0" baseline="0" noProof="0" smtClean="0">
                <a:ln>
                  <a:noFill/>
                </a:ln>
                <a:solidFill>
                  <a:srgbClr val="000000"/>
                </a:solidFill>
                <a:effectLst/>
                <a:uLnTx/>
                <a:uFillTx/>
                <a:latin typeface="Lucida San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Lucida Sans" charset="0"/>
              <a:ea typeface="ＭＳ Ｐゴシック" charset="0"/>
            </a:endParaRPr>
          </a:p>
        </p:txBody>
      </p:sp>
    </p:spTree>
    <p:extLst>
      <p:ext uri="{BB962C8B-B14F-4D97-AF65-F5344CB8AC3E}">
        <p14:creationId xmlns:p14="http://schemas.microsoft.com/office/powerpoint/2010/main" val="18086961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Precision is out of the things the system  selected (the set of emails or tweets the </a:t>
            </a:r>
            <a:r>
              <a:rPr lang="en-US" dirty="0" err="1"/>
              <a:t>sytstem</a:t>
            </a:r>
            <a:r>
              <a:rPr lang="en-US" dirty="0"/>
              <a:t> claimed were positive, i.e. spam or pie-related), how many did it get right? how many were true positives, out of what I selected (true positives _ false positives). </a:t>
            </a:r>
            <a:br>
              <a:rPr lang="en-US" dirty="0"/>
            </a:br>
            <a:br>
              <a:rPr lang="en-US" dirty="0"/>
            </a:br>
            <a:r>
              <a:rPr lang="en-US" dirty="0"/>
              <a:t>Recall is out of all the correct items that should have been positive, what % of them did the system select?  So out of  all the things that are gold positive, how many did the system find as true positives?</a:t>
            </a:r>
            <a:br>
              <a:rPr lang="en-US" dirty="0"/>
            </a:br>
            <a:br>
              <a:rPr lang="en-US" dirty="0"/>
            </a:br>
            <a:r>
              <a:rPr lang="en-US" dirty="0"/>
              <a:t>So precision is about how much garbage we included in our findings; recall is more about making sure we didn't miss any treasure.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B9031F-EB71-7642-8F3C-6FDC1408CB92}" type="slidenum">
              <a:rPr kumimoji="0" lang="en-US" sz="1200" b="0" i="0" u="none" strike="noStrike" kern="1200" cap="none" spc="0" normalizeH="0" baseline="0" noProof="0" smtClean="0">
                <a:ln>
                  <a:noFill/>
                </a:ln>
                <a:solidFill>
                  <a:srgbClr val="000000"/>
                </a:solidFill>
                <a:effectLst/>
                <a:uLnTx/>
                <a:uFillTx/>
                <a:latin typeface="Lucida San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Lucida Sans" charset="0"/>
              <a:ea typeface="ＭＳ Ｐゴシック" charset="0"/>
            </a:endParaRPr>
          </a:p>
        </p:txBody>
      </p:sp>
    </p:spTree>
    <p:extLst>
      <p:ext uri="{BB962C8B-B14F-4D97-AF65-F5344CB8AC3E}">
        <p14:creationId xmlns:p14="http://schemas.microsoft.com/office/powerpoint/2010/main" val="7992727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NimbusRomNo9L"/>
              </a:rPr>
              <a:t>Recall and Precision will correctly evaluate our stupid "just say no" classifier as a bad classifier. The recall will be 0, since we returned no true positives out of the 100 true pie tweets (0 + 100).   Precision is similarly 0 or in fact undefined, since both the numerator and denominator are 0.  The metrics correctly assigns bad scores to our useless classifier. </a:t>
            </a:r>
          </a:p>
          <a:p>
            <a:br>
              <a:rPr lang="en-US" sz="1800" dirty="0">
                <a:effectLst/>
                <a:latin typeface="NimbusRomNo9L"/>
              </a:rPr>
            </a:br>
            <a:r>
              <a:rPr lang="en-US" dirty="0">
                <a:latin typeface="Arial" charset="0"/>
                <a:ea typeface="ＭＳ Ｐゴシック" charset="0"/>
                <a:cs typeface="ＭＳ Ｐゴシック" charset="0"/>
              </a:rPr>
              <a:t>[note that this is a particular egregious example, but in normal situations there  is typically a trade-off between precision and recall!]</a:t>
            </a:r>
          </a:p>
          <a:p>
            <a:r>
              <a:rPr lang="en-US" dirty="0">
                <a:latin typeface="Arial" charset="0"/>
                <a:ea typeface="ＭＳ Ｐゴシック" charset="0"/>
                <a:cs typeface="ＭＳ Ｐゴシック" charset="0"/>
              </a:rPr>
              <a:t>[to get high precision, a system should be very reluctant to guess – but then it may miss somethings and have poor recall]</a:t>
            </a:r>
          </a:p>
          <a:p>
            <a:r>
              <a:rPr lang="en-US" dirty="0">
                <a:latin typeface="Arial" charset="0"/>
                <a:ea typeface="ＭＳ Ｐゴシック" charset="0"/>
                <a:cs typeface="ＭＳ Ｐゴシック" charset="0"/>
              </a:rPr>
              <a:t>[to get high recall, a system </a:t>
            </a:r>
            <a:r>
              <a:rPr lang="en-US" dirty="0" err="1">
                <a:latin typeface="Arial" charset="0"/>
                <a:ea typeface="ＭＳ Ｐゴシック" charset="0"/>
                <a:cs typeface="ＭＳ Ｐゴシック" charset="0"/>
              </a:rPr>
              <a:t>shoul</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dbe</a:t>
            </a:r>
            <a:r>
              <a:rPr lang="en-US" dirty="0">
                <a:latin typeface="Arial" charset="0"/>
                <a:ea typeface="ＭＳ Ｐゴシック" charset="0"/>
                <a:cs typeface="ＭＳ Ｐゴシック" charset="0"/>
              </a:rPr>
              <a:t> very willing to guess– but then it may return some junk and have poor precision]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B9031F-EB71-7642-8F3C-6FDC1408CB92}" type="slidenum">
              <a:rPr kumimoji="0" lang="en-US" sz="1200" b="0" i="0" u="none" strike="noStrike" kern="1200" cap="none" spc="0" normalizeH="0" baseline="0" noProof="0" smtClean="0">
                <a:ln>
                  <a:noFill/>
                </a:ln>
                <a:solidFill>
                  <a:srgbClr val="000000"/>
                </a:solidFill>
                <a:effectLst/>
                <a:uLnTx/>
                <a:uFillTx/>
                <a:latin typeface="Lucida San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Lucida Sans" charset="0"/>
              <a:ea typeface="ＭＳ Ｐゴシック" charset="0"/>
            </a:endParaRPr>
          </a:p>
        </p:txBody>
      </p:sp>
    </p:spTree>
    <p:extLst>
      <p:ext uri="{BB962C8B-B14F-4D97-AF65-F5344CB8AC3E}">
        <p14:creationId xmlns:p14="http://schemas.microsoft.com/office/powerpoint/2010/main" val="2891419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most common, and the model we are going to describe in these lectures, is classification by supervised machine learning</a:t>
            </a:r>
          </a:p>
        </p:txBody>
      </p:sp>
      <p:sp>
        <p:nvSpPr>
          <p:cNvPr id="4" name="Slide Number Placeholder 3"/>
          <p:cNvSpPr>
            <a:spLocks noGrp="1"/>
          </p:cNvSpPr>
          <p:nvPr>
            <p:ph type="sldNum" sz="quarter" idx="5"/>
          </p:nvPr>
        </p:nvSpPr>
        <p:spPr/>
        <p:txBody>
          <a:bodyPr/>
          <a:lstStyle/>
          <a:p>
            <a:fld id="{3EB9031F-EB71-7642-8F3C-6FDC1408CB92}" type="slidenum">
              <a:rPr lang="en-US" smtClean="0"/>
              <a:pPr/>
              <a:t>11</a:t>
            </a:fld>
            <a:endParaRPr lang="en-US"/>
          </a:p>
        </p:txBody>
      </p:sp>
    </p:spTree>
    <p:extLst>
      <p:ext uri="{BB962C8B-B14F-4D97-AF65-F5344CB8AC3E}">
        <p14:creationId xmlns:p14="http://schemas.microsoft.com/office/powerpoint/2010/main" val="6337803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742846" indent="-285710" eaLnBrk="0" hangingPunct="0">
              <a:defRPr sz="2400">
                <a:solidFill>
                  <a:schemeClr val="tx1"/>
                </a:solidFill>
                <a:latin typeface="Lucida Sans" charset="0"/>
                <a:ea typeface="ＭＳ Ｐゴシック" charset="0"/>
              </a:defRPr>
            </a:lvl2pPr>
            <a:lvl3pPr marL="1142840" indent="-228568" eaLnBrk="0" hangingPunct="0">
              <a:defRPr sz="2400">
                <a:solidFill>
                  <a:schemeClr val="tx1"/>
                </a:solidFill>
                <a:latin typeface="Lucida Sans" charset="0"/>
                <a:ea typeface="ＭＳ Ｐゴシック" charset="0"/>
              </a:defRPr>
            </a:lvl3pPr>
            <a:lvl4pPr marL="1599975" indent="-228568" eaLnBrk="0" hangingPunct="0">
              <a:defRPr sz="2400">
                <a:solidFill>
                  <a:schemeClr val="tx1"/>
                </a:solidFill>
                <a:latin typeface="Lucida Sans" charset="0"/>
                <a:ea typeface="ＭＳ Ｐゴシック" charset="0"/>
              </a:defRPr>
            </a:lvl4pPr>
            <a:lvl5pPr marL="2057111" indent="-228568" eaLnBrk="0" hangingPunct="0">
              <a:defRPr sz="2400">
                <a:solidFill>
                  <a:schemeClr val="tx1"/>
                </a:solidFill>
                <a:latin typeface="Lucida Sans" charset="0"/>
                <a:ea typeface="ＭＳ Ｐゴシック" charset="0"/>
              </a:defRPr>
            </a:lvl5pPr>
            <a:lvl6pPr marL="2514247" indent="-228568" eaLnBrk="0" fontAlgn="base" hangingPunct="0">
              <a:spcBef>
                <a:spcPct val="0"/>
              </a:spcBef>
              <a:spcAft>
                <a:spcPct val="0"/>
              </a:spcAft>
              <a:defRPr sz="2400">
                <a:solidFill>
                  <a:schemeClr val="tx1"/>
                </a:solidFill>
                <a:latin typeface="Lucida Sans" charset="0"/>
                <a:ea typeface="ＭＳ Ｐゴシック" charset="0"/>
              </a:defRPr>
            </a:lvl6pPr>
            <a:lvl7pPr marL="2971383" indent="-228568" eaLnBrk="0" fontAlgn="base" hangingPunct="0">
              <a:spcBef>
                <a:spcPct val="0"/>
              </a:spcBef>
              <a:spcAft>
                <a:spcPct val="0"/>
              </a:spcAft>
              <a:defRPr sz="2400">
                <a:solidFill>
                  <a:schemeClr val="tx1"/>
                </a:solidFill>
                <a:latin typeface="Lucida Sans" charset="0"/>
                <a:ea typeface="ＭＳ Ｐゴシック" charset="0"/>
              </a:defRPr>
            </a:lvl7pPr>
            <a:lvl8pPr marL="3428519" indent="-228568" eaLnBrk="0" fontAlgn="base" hangingPunct="0">
              <a:spcBef>
                <a:spcPct val="0"/>
              </a:spcBef>
              <a:spcAft>
                <a:spcPct val="0"/>
              </a:spcAft>
              <a:defRPr sz="2400">
                <a:solidFill>
                  <a:schemeClr val="tx1"/>
                </a:solidFill>
                <a:latin typeface="Lucida Sans" charset="0"/>
                <a:ea typeface="ＭＳ Ｐゴシック" charset="0"/>
              </a:defRPr>
            </a:lvl8pPr>
            <a:lvl9pPr marL="3885655" indent="-228568"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CE933F43-4F06-6E4C-A88E-635F26D155D2}" type="slidenum">
              <a:rPr lang="en-US" sz="1200"/>
              <a:pPr eaLnBrk="1" hangingPunct="1"/>
              <a:t>86</a:t>
            </a:fld>
            <a:endParaRPr lang="en-US" sz="1200" dirty="0"/>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a combined measure: F-1: </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Why this function instead of just the arithmetic or geometric mean?  F1 turns out to be the harmonic mean between precision and recall</a:t>
            </a:r>
          </a:p>
          <a:p>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973653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742846" indent="-285710" eaLnBrk="0" hangingPunct="0">
              <a:defRPr sz="2400">
                <a:solidFill>
                  <a:schemeClr val="tx1"/>
                </a:solidFill>
                <a:latin typeface="Lucida Sans" charset="0"/>
                <a:ea typeface="ＭＳ Ｐゴシック" charset="0"/>
              </a:defRPr>
            </a:lvl2pPr>
            <a:lvl3pPr marL="1142840" indent="-228568" eaLnBrk="0" hangingPunct="0">
              <a:defRPr sz="2400">
                <a:solidFill>
                  <a:schemeClr val="tx1"/>
                </a:solidFill>
                <a:latin typeface="Lucida Sans" charset="0"/>
                <a:ea typeface="ＭＳ Ｐゴシック" charset="0"/>
              </a:defRPr>
            </a:lvl3pPr>
            <a:lvl4pPr marL="1599975" indent="-228568" eaLnBrk="0" hangingPunct="0">
              <a:defRPr sz="2400">
                <a:solidFill>
                  <a:schemeClr val="tx1"/>
                </a:solidFill>
                <a:latin typeface="Lucida Sans" charset="0"/>
                <a:ea typeface="ＭＳ Ｐゴシック" charset="0"/>
              </a:defRPr>
            </a:lvl4pPr>
            <a:lvl5pPr marL="2057111" indent="-228568" eaLnBrk="0" hangingPunct="0">
              <a:defRPr sz="2400">
                <a:solidFill>
                  <a:schemeClr val="tx1"/>
                </a:solidFill>
                <a:latin typeface="Lucida Sans" charset="0"/>
                <a:ea typeface="ＭＳ Ｐゴシック" charset="0"/>
              </a:defRPr>
            </a:lvl5pPr>
            <a:lvl6pPr marL="2514247" indent="-228568" eaLnBrk="0" fontAlgn="base" hangingPunct="0">
              <a:spcBef>
                <a:spcPct val="0"/>
              </a:spcBef>
              <a:spcAft>
                <a:spcPct val="0"/>
              </a:spcAft>
              <a:defRPr sz="2400">
                <a:solidFill>
                  <a:schemeClr val="tx1"/>
                </a:solidFill>
                <a:latin typeface="Lucida Sans" charset="0"/>
                <a:ea typeface="ＭＳ Ｐゴシック" charset="0"/>
              </a:defRPr>
            </a:lvl6pPr>
            <a:lvl7pPr marL="2971383" indent="-228568" eaLnBrk="0" fontAlgn="base" hangingPunct="0">
              <a:spcBef>
                <a:spcPct val="0"/>
              </a:spcBef>
              <a:spcAft>
                <a:spcPct val="0"/>
              </a:spcAft>
              <a:defRPr sz="2400">
                <a:solidFill>
                  <a:schemeClr val="tx1"/>
                </a:solidFill>
                <a:latin typeface="Lucida Sans" charset="0"/>
                <a:ea typeface="ＭＳ Ｐゴシック" charset="0"/>
              </a:defRPr>
            </a:lvl7pPr>
            <a:lvl8pPr marL="3428519" indent="-228568" eaLnBrk="0" fontAlgn="base" hangingPunct="0">
              <a:spcBef>
                <a:spcPct val="0"/>
              </a:spcBef>
              <a:spcAft>
                <a:spcPct val="0"/>
              </a:spcAft>
              <a:defRPr sz="2400">
                <a:solidFill>
                  <a:schemeClr val="tx1"/>
                </a:solidFill>
                <a:latin typeface="Lucida Sans" charset="0"/>
                <a:ea typeface="ＭＳ Ｐゴシック" charset="0"/>
              </a:defRPr>
            </a:lvl8pPr>
            <a:lvl9pPr marL="3885655" indent="-228568"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CE933F43-4F06-6E4C-A88E-635F26D155D2}" type="slidenum">
              <a:rPr lang="en-US" sz="1200"/>
              <a:pPr eaLnBrk="1" hangingPunct="1"/>
              <a:t>87</a:t>
            </a:fld>
            <a:endParaRPr lang="en-US" sz="1200" dirty="0"/>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F1 is a special case of the F-measure: weighted harmonic mean of precision and recall.  </a:t>
            </a:r>
          </a:p>
          <a:p>
            <a:r>
              <a:rPr lang="en-US" sz="1200" dirty="0">
                <a:effectLst/>
                <a:latin typeface="NimbusRomNo9L"/>
              </a:rPr>
              <a:t>The harmonic mean of a set of numbers is the reciprocal of the arithmetic mean of reciprocals. </a:t>
            </a:r>
          </a:p>
          <a:p>
            <a:endParaRPr lang="en-US" sz="1200" dirty="0">
              <a:effectLst/>
              <a:latin typeface="NimbusRomNo9L"/>
            </a:endParaRPr>
          </a:p>
          <a:p>
            <a:r>
              <a:rPr lang="en-US" sz="1200" dirty="0">
                <a:effectLst/>
                <a:latin typeface="NimbusRomNo9L"/>
              </a:rPr>
              <a:t>You can see here that F score is the harmonic mean, if we replace alpha with ½ we get 2/ (1/p + 1/r).  </a:t>
            </a:r>
          </a:p>
          <a:p>
            <a:r>
              <a:rPr lang="en-US" sz="1800" dirty="0">
                <a:effectLst/>
                <a:latin typeface="NimbusRomNo9L"/>
              </a:rPr>
              <a:t>The Harmonic mean of two values  is closer to the minimum of the two numbers than arithmetic or geometric mean, so it weighs the lower of the two numbers more heavily.  </a:t>
            </a:r>
            <a:r>
              <a:rPr lang="en-US" sz="1800" dirty="0">
                <a:effectLst/>
                <a:latin typeface="Arial" pitchFamily="-65" charset="0"/>
                <a:ea typeface="ＭＳ Ｐゴシック" pitchFamily="-65" charset="-128"/>
              </a:rPr>
              <a:t>That is, </a:t>
            </a:r>
            <a:r>
              <a:rPr lang="en-US" dirty="0">
                <a:latin typeface="Arial" charset="0"/>
                <a:ea typeface="ＭＳ Ｐゴシック" charset="0"/>
                <a:cs typeface="ＭＳ Ｐゴシック" charset="0"/>
              </a:rPr>
              <a:t>if P and R are far apart, F will be nearer the lower value, which makes it a kind of conservative mean in this situation.  Thus to do well on F1, you have to do well on BOTH P and 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Why the weights? in some applications you may care more about P or R. In practice we mainly use the balanced measure with beta = 1 and alpha =1/2</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365799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NimbusRomNo9L"/>
              </a:rPr>
              <a:t>Lots of classification tasks have more than two classes, like sentiment could be 3-way. Consider the confusion matrix for a hypothetical 3-way</a:t>
            </a:r>
            <a:r>
              <a:rPr lang="en-US" sz="1800" i="1" dirty="0">
                <a:effectLst/>
                <a:latin typeface="NimbusRomNo9L"/>
              </a:rPr>
              <a:t> </a:t>
            </a:r>
            <a:r>
              <a:rPr lang="en-US" sz="1800" dirty="0">
                <a:effectLst/>
                <a:latin typeface="NimbusRomNo9L"/>
              </a:rPr>
              <a:t>email categorization decision (urgent, normal, spam). Notice that the system mistakenly labeled one spam document as urgent. We can compute distinct precision and recall values for each class.  For example, the precision of the urgent category is 8 (the true positive </a:t>
            </a:r>
            <a:r>
              <a:rPr lang="en-US" sz="1800" dirty="0" err="1">
                <a:effectLst/>
                <a:latin typeface="NimbusRomNo9L"/>
              </a:rPr>
              <a:t>urgents</a:t>
            </a:r>
            <a:r>
              <a:rPr lang="en-US" sz="1800" dirty="0">
                <a:effectLst/>
                <a:latin typeface="NimbusRomNo9L"/>
              </a:rPr>
              <a:t>) over the true positives + false positives (the 10 normal and that 1 spam).  The result, however, is 3 separate precision values and 3  </a:t>
            </a:r>
            <a:r>
              <a:rPr lang="en-US" sz="1800" dirty="0" err="1">
                <a:effectLst/>
                <a:latin typeface="NimbusRomNo9L"/>
              </a:rPr>
              <a:t>separaterecall</a:t>
            </a:r>
            <a:r>
              <a:rPr lang="en-US" sz="1800" dirty="0">
                <a:effectLst/>
                <a:latin typeface="NimbusRomNo9L"/>
              </a:rPr>
              <a:t> values!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B9031F-EB71-7642-8F3C-6FDC1408CB92}" type="slidenum">
              <a:rPr kumimoji="0" lang="en-US" sz="1200" b="0" i="0" u="none" strike="noStrike" kern="1200" cap="none" spc="0" normalizeH="0" baseline="0" noProof="0" smtClean="0">
                <a:ln>
                  <a:noFill/>
                </a:ln>
                <a:solidFill>
                  <a:srgbClr val="000000"/>
                </a:solidFill>
                <a:effectLst/>
                <a:uLnTx/>
                <a:uFillTx/>
                <a:latin typeface="Lucida San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Lucida Sans" charset="0"/>
              <a:ea typeface="ＭＳ Ｐゴシック" charset="0"/>
            </a:endParaRPr>
          </a:p>
        </p:txBody>
      </p:sp>
    </p:spTree>
    <p:extLst>
      <p:ext uri="{BB962C8B-B14F-4D97-AF65-F5344CB8AC3E}">
        <p14:creationId xmlns:p14="http://schemas.microsoft.com/office/powerpoint/2010/main" val="5033249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Monaco" pitchFamily="2" charset="77"/>
              </a:rPr>
              <a:t>To derive a single metric from these 3 sets of precisions and recalls, we can combine these in two ways.  In </a:t>
            </a:r>
            <a:r>
              <a:rPr lang="en-US" dirty="0" err="1">
                <a:solidFill>
                  <a:srgbClr val="000000"/>
                </a:solidFill>
                <a:effectLst/>
                <a:latin typeface="Monaco" pitchFamily="2" charset="77"/>
              </a:rPr>
              <a:t>macroaveraging</a:t>
            </a:r>
            <a:r>
              <a:rPr lang="en-US" dirty="0">
                <a:solidFill>
                  <a:srgbClr val="000000"/>
                </a:solidFill>
                <a:effectLst/>
                <a:latin typeface="Monaco" pitchFamily="2" charset="77"/>
              </a:rPr>
              <a:t>, we compute the performance for each class, and then average over classes.  That is, we take the same precisions and recalls we computed on the previsions slide, one set for Urgent, one set for Normal, and one set for spam, and we just average those precisions to get a single macro average.</a:t>
            </a:r>
          </a:p>
          <a:p>
            <a:endParaRPr lang="en-US" dirty="0">
              <a:solidFill>
                <a:srgbClr val="000000"/>
              </a:solidFill>
              <a:effectLst/>
              <a:latin typeface="Monaco" pitchFamily="2" charset="77"/>
            </a:endParaRPr>
          </a:p>
          <a:p>
            <a:r>
              <a:rPr lang="en-US" dirty="0">
                <a:solidFill>
                  <a:srgbClr val="000000"/>
                </a:solidFill>
                <a:effectLst/>
                <a:latin typeface="Monaco" pitchFamily="2" charset="77"/>
              </a:rPr>
              <a:t> In </a:t>
            </a:r>
            <a:r>
              <a:rPr lang="en-US" dirty="0" err="1">
                <a:solidFill>
                  <a:srgbClr val="000000"/>
                </a:solidFill>
                <a:effectLst/>
                <a:latin typeface="Monaco" pitchFamily="2" charset="77"/>
              </a:rPr>
              <a:t>microaveraging</a:t>
            </a:r>
            <a:r>
              <a:rPr lang="en-US" dirty="0">
                <a:solidFill>
                  <a:srgbClr val="000000"/>
                </a:solidFill>
                <a:effectLst/>
                <a:latin typeface="Monaco" pitchFamily="2" charset="77"/>
              </a:rPr>
              <a:t>, we instead first combine the decisions for all classes in a single confusion matrix, and then compute precision and recall from that table.</a:t>
            </a:r>
            <a:br>
              <a:rPr lang="en-US" dirty="0">
                <a:solidFill>
                  <a:srgbClr val="000000"/>
                </a:solidFill>
                <a:effectLst/>
                <a:latin typeface="Monaco" pitchFamily="2" charset="77"/>
              </a:rPr>
            </a:br>
            <a:endParaRPr lang="en-US" dirty="0">
              <a:solidFill>
                <a:srgbClr val="000000"/>
              </a:solidFill>
              <a:effectLst/>
              <a:latin typeface="Monaco" pitchFamily="2" charset="77"/>
            </a:endParaRPr>
          </a:p>
          <a:p>
            <a:r>
              <a:rPr lang="en-US" dirty="0">
                <a:solidFill>
                  <a:srgbClr val="000000"/>
                </a:solidFill>
                <a:effectLst/>
                <a:latin typeface="Monaco" pitchFamily="2" charset="77"/>
              </a:rPr>
              <a:t>Note that the </a:t>
            </a:r>
            <a:r>
              <a:rPr lang="en-US" dirty="0" err="1">
                <a:solidFill>
                  <a:srgbClr val="000000"/>
                </a:solidFill>
                <a:effectLst/>
                <a:latin typeface="Monaco" pitchFamily="2" charset="77"/>
              </a:rPr>
              <a:t>microaverage</a:t>
            </a:r>
            <a:r>
              <a:rPr lang="en-US" dirty="0">
                <a:solidFill>
                  <a:srgbClr val="000000"/>
                </a:solidFill>
                <a:effectLst/>
                <a:latin typeface="Monaco" pitchFamily="2" charset="77"/>
              </a:rPr>
              <a:t> is dominated by the more frequent class (in this case spam), since the counts are pooled and F1 is dominated by the count of true positives. The </a:t>
            </a:r>
            <a:r>
              <a:rPr lang="en-US" dirty="0" err="1">
                <a:solidFill>
                  <a:srgbClr val="000000"/>
                </a:solidFill>
                <a:effectLst/>
                <a:latin typeface="Monaco" pitchFamily="2" charset="77"/>
              </a:rPr>
              <a:t>macroaverage</a:t>
            </a:r>
            <a:r>
              <a:rPr lang="en-US" dirty="0">
                <a:solidFill>
                  <a:srgbClr val="000000"/>
                </a:solidFill>
                <a:effectLst/>
                <a:latin typeface="Monaco" pitchFamily="2" charset="77"/>
              </a:rPr>
              <a:t> better reflects the statistics of the smaller classes, and so is more appropriate when performance on all the classes is equally important. </a:t>
            </a:r>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89</a:t>
            </a:fld>
            <a:endParaRPr lang="en-US"/>
          </a:p>
        </p:txBody>
      </p:sp>
    </p:spTree>
    <p:extLst>
      <p:ext uri="{BB962C8B-B14F-4D97-AF65-F5344CB8AC3E}">
        <p14:creationId xmlns:p14="http://schemas.microsoft.com/office/powerpoint/2010/main" val="35631571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31725" indent="-3747452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200" eaLnBrk="0" fontAlgn="base" hangingPunct="0">
              <a:spcBef>
                <a:spcPct val="0"/>
              </a:spcBef>
              <a:spcAft>
                <a:spcPct val="0"/>
              </a:spcAft>
              <a:defRPr sz="2400">
                <a:solidFill>
                  <a:schemeClr val="tx1"/>
                </a:solidFill>
                <a:latin typeface="Lucida Sans" charset="0"/>
                <a:ea typeface="ＭＳ Ｐゴシック" charset="0"/>
              </a:defRPr>
            </a:lvl6pPr>
            <a:lvl7pPr marL="914400" eaLnBrk="0" fontAlgn="base" hangingPunct="0">
              <a:spcBef>
                <a:spcPct val="0"/>
              </a:spcBef>
              <a:spcAft>
                <a:spcPct val="0"/>
              </a:spcAft>
              <a:defRPr sz="2400">
                <a:solidFill>
                  <a:schemeClr val="tx1"/>
                </a:solidFill>
                <a:latin typeface="Lucida Sans" charset="0"/>
                <a:ea typeface="ＭＳ Ｐゴシック" charset="0"/>
              </a:defRPr>
            </a:lvl7pPr>
            <a:lvl8pPr marL="1371600" eaLnBrk="0" fontAlgn="base" hangingPunct="0">
              <a:spcBef>
                <a:spcPct val="0"/>
              </a:spcBef>
              <a:spcAft>
                <a:spcPct val="0"/>
              </a:spcAft>
              <a:defRPr sz="2400">
                <a:solidFill>
                  <a:schemeClr val="tx1"/>
                </a:solidFill>
                <a:latin typeface="Lucida Sans" charset="0"/>
                <a:ea typeface="ＭＳ Ｐゴシック" charset="0"/>
              </a:defRPr>
            </a:lvl8pPr>
            <a:lvl9pPr marL="1828800" eaLnBrk="0" fontAlgn="base" hangingPunct="0">
              <a:spcBef>
                <a:spcPct val="0"/>
              </a:spcBef>
              <a:spcAft>
                <a:spcPct val="0"/>
              </a:spcAft>
              <a:defRPr sz="2400">
                <a:solidFill>
                  <a:schemeClr val="tx1"/>
                </a:solidFill>
                <a:latin typeface="Lucida San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9DF897-5E92-F241-9A21-E64EA536231D}" type="slidenum">
              <a:rPr kumimoji="0" lang="en-US" sz="1200" b="0" i="0" u="none" strike="noStrike" kern="1200" cap="none" spc="0" normalizeH="0" baseline="0" noProof="0">
                <a:ln>
                  <a:noFill/>
                </a:ln>
                <a:solidFill>
                  <a:srgbClr val="000000"/>
                </a:solidFill>
                <a:effectLst/>
                <a:uLnTx/>
                <a:uFillTx/>
                <a:latin typeface="Lucida San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Lucida Sans" charset="0"/>
              <a:ea typeface="ＭＳ Ｐゴシック" charset="0"/>
            </a:endParaRPr>
          </a:p>
        </p:txBody>
      </p:sp>
      <p:sp>
        <p:nvSpPr>
          <p:cNvPr id="17411" name="Rectangle 2"/>
          <p:cNvSpPr>
            <a:spLocks noGrp="1" noRot="1" noChangeAspect="1" noChangeArrowheads="1" noTextEdit="1"/>
          </p:cNvSpPr>
          <p:nvPr>
            <p:ph type="sldImg"/>
          </p:nvPr>
        </p:nvSpPr>
        <p:spPr>
          <a:xfrm>
            <a:off x="290513" y="704850"/>
            <a:ext cx="6264275" cy="3524250"/>
          </a:xfrm>
          <a:ln/>
        </p:spPr>
      </p:sp>
      <p:sp>
        <p:nvSpPr>
          <p:cNvPr id="174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For any of our NLP tasks, we'll want to think about how to avoid doing harm.  Let's discuss some important considerations for classification.</a:t>
            </a:r>
          </a:p>
        </p:txBody>
      </p:sp>
    </p:spTree>
    <p:extLst>
      <p:ext uri="{BB962C8B-B14F-4D97-AF65-F5344CB8AC3E}">
        <p14:creationId xmlns:p14="http://schemas.microsoft.com/office/powerpoint/2010/main" val="17357416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B9031F-EB71-7642-8F3C-6FDC1408CB92}" type="slidenum">
              <a:rPr kumimoji="0" lang="en-US" sz="1200" b="0" i="0" u="none" strike="noStrike" kern="1200" cap="none" spc="0" normalizeH="0" baseline="0" noProof="0" smtClean="0">
                <a:ln>
                  <a:noFill/>
                </a:ln>
                <a:solidFill>
                  <a:srgbClr val="000000"/>
                </a:solidFill>
                <a:effectLst/>
                <a:uLnTx/>
                <a:uFillTx/>
                <a:latin typeface="Lucida San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Lucida Sans" charset="0"/>
              <a:ea typeface="ＭＳ Ｐゴシック" charset="0"/>
            </a:endParaRPr>
          </a:p>
        </p:txBody>
      </p:sp>
    </p:spTree>
    <p:extLst>
      <p:ext uri="{BB962C8B-B14F-4D97-AF65-F5344CB8AC3E}">
        <p14:creationId xmlns:p14="http://schemas.microsoft.com/office/powerpoint/2010/main" val="1251433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type of harm is called representational harm. These are harms that affect the representation of a group, for example demeaning them by perpetuating negative stereotypes about them.  For example, </a:t>
            </a:r>
            <a:r>
              <a:rPr lang="en-US" dirty="0" err="1"/>
              <a:t>Kititchenko</a:t>
            </a:r>
            <a:r>
              <a:rPr lang="en-US" dirty="0"/>
              <a:t> and Mohammad in 2018 looked at representational harms in 200 sentiment analysis systems. They did this by creating pairs of sentences that were </a:t>
            </a:r>
            <a:r>
              <a:rPr lang="en-US" dirty="0" err="1"/>
              <a:t>identicial</a:t>
            </a:r>
            <a:r>
              <a:rPr lang="en-US" dirty="0"/>
              <a:t> except for a name.  So a sentence might be "I talked to &lt;person&gt; yesterday".  Then they created two versions of this sentence, one with a common African American name (like Shaniqua), and one with a common European American name (like Stephanie).  </a:t>
            </a:r>
          </a:p>
          <a:p>
            <a:endParaRPr lang="en-US" dirty="0"/>
          </a:p>
          <a:p>
            <a:r>
              <a:rPr lang="en-US" dirty="0"/>
              <a:t>Then they ran all the sentences in these sets of sentence pairs through 200 sentiment analysis systems.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What they found is that systems assigned </a:t>
            </a:r>
            <a:r>
              <a:rPr lang="en-US" sz="1200" dirty="0">
                <a:solidFill>
                  <a:srgbClr val="0200FF"/>
                </a:solidFill>
                <a:effectLst/>
                <a:latin typeface="Calibri" panose="020F0502020204030204" pitchFamily="34" charset="0"/>
                <a:cs typeface="Calibri" panose="020F0502020204030204" pitchFamily="34" charset="0"/>
              </a:rPr>
              <a:t>lower sentiment </a:t>
            </a:r>
            <a:r>
              <a:rPr lang="en-US" sz="1200" dirty="0">
                <a:effectLst/>
                <a:latin typeface="Calibri" panose="020F0502020204030204" pitchFamily="34" charset="0"/>
                <a:cs typeface="Calibri" panose="020F0502020204030204" pitchFamily="34" charset="0"/>
              </a:rPr>
              <a:t>and more negative emotion to sentences with </a:t>
            </a:r>
            <a:r>
              <a:rPr lang="en-US" sz="1200" dirty="0">
                <a:solidFill>
                  <a:srgbClr val="0200FF"/>
                </a:solidFill>
                <a:effectLst/>
                <a:latin typeface="Calibri" panose="020F0502020204030204" pitchFamily="34" charset="0"/>
                <a:cs typeface="Calibri" panose="020F0502020204030204" pitchFamily="34" charset="0"/>
              </a:rPr>
              <a:t>African American names</a:t>
            </a:r>
            <a:br>
              <a:rPr lang="en-US" sz="1200" dirty="0">
                <a:solidFill>
                  <a:srgbClr val="0200FF"/>
                </a:solidFill>
                <a:effectLst/>
                <a:latin typeface="Calibri" panose="020F0502020204030204" pitchFamily="34" charset="0"/>
                <a:cs typeface="Calibri" panose="020F0502020204030204" pitchFamily="34" charset="0"/>
              </a:rPr>
            </a:br>
            <a:r>
              <a:rPr lang="en-US" sz="1200" dirty="0">
                <a:solidFill>
                  <a:srgbClr val="0200FF"/>
                </a:solidFill>
                <a:effectLst/>
                <a:latin typeface="Calibri" panose="020F0502020204030204" pitchFamily="34" charset="0"/>
                <a:cs typeface="Calibri" panose="020F0502020204030204" pitchFamily="34" charset="0"/>
              </a:rPr>
              <a:t>This not only perpetuates negative stereotypes about African Americans, but means that a standard NLP tool like sentiment, </a:t>
            </a:r>
            <a:r>
              <a:rPr lang="en-US" sz="1200" dirty="0" err="1">
                <a:solidFill>
                  <a:srgbClr val="0200FF"/>
                </a:solidFill>
                <a:effectLst/>
                <a:latin typeface="Calibri" panose="020F0502020204030204" pitchFamily="34" charset="0"/>
                <a:cs typeface="Calibri" panose="020F0502020204030204" pitchFamily="34" charset="0"/>
              </a:rPr>
              <a:t>widley</a:t>
            </a:r>
            <a:r>
              <a:rPr lang="en-US" sz="1200" dirty="0">
                <a:solidFill>
                  <a:srgbClr val="0200FF"/>
                </a:solidFill>
                <a:effectLst/>
                <a:latin typeface="Calibri" panose="020F0502020204030204" pitchFamily="34" charset="0"/>
                <a:cs typeface="Calibri" panose="020F0502020204030204" pitchFamily="34" charset="0"/>
              </a:rPr>
              <a:t> used in marketing research, mental health studies, and so on, is likely to treats African Americans differently.</a:t>
            </a:r>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92</a:t>
            </a:fld>
            <a:endParaRPr lang="en-US"/>
          </a:p>
        </p:txBody>
      </p:sp>
    </p:spTree>
    <p:extLst>
      <p:ext uri="{BB962C8B-B14F-4D97-AF65-F5344CB8AC3E}">
        <p14:creationId xmlns:p14="http://schemas.microsoft.com/office/powerpoint/2010/main" val="1921547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causes these harms in text classification, and what can we do about it?   These harms are partly caused by biases in the data; classifiers are trained on text that contains bias already.  And research shows that NLP systems have a </a:t>
            </a:r>
            <a:r>
              <a:rPr lang="en-US" dirty="0" err="1"/>
              <a:t>tendancy</a:t>
            </a:r>
            <a:r>
              <a:rPr lang="en-US" dirty="0"/>
              <a:t> to amplify biases that already exist in the training data.</a:t>
            </a:r>
            <a:br>
              <a:rPr lang="en-US" dirty="0"/>
            </a:br>
            <a:br>
              <a:rPr lang="en-US" dirty="0"/>
            </a:br>
            <a:r>
              <a:rPr lang="en-US" dirty="0"/>
              <a:t>The bias can come from the labels.  Labels come from humans too, and humans have biases. And these harms can arise from the algorithms </a:t>
            </a:r>
            <a:r>
              <a:rPr lang="en-US" dirty="0" err="1"/>
              <a:t>thsemlves</a:t>
            </a:r>
            <a:endParaRPr lang="en-US" dirty="0"/>
          </a:p>
          <a:p>
            <a:endParaRPr lang="en-US" dirty="0"/>
          </a:p>
          <a:p>
            <a:r>
              <a:rPr lang="en-US" dirty="0"/>
              <a:t>These problems occur throughout NLP, even in the latest and most powerful neural models.  Indeed, some research suggests that the bigger more powerful NLP models may exhibit even greater examples of these harms.</a:t>
            </a:r>
          </a:p>
          <a:p>
            <a:br>
              <a:rPr lang="en-US" dirty="0"/>
            </a:br>
            <a:r>
              <a:rPr lang="en-US" dirty="0"/>
              <a:t>There are no general-purpose  mitigation algorithms or solutions.  But harm mitigation is an active area of research throughout NLP.</a:t>
            </a:r>
          </a:p>
        </p:txBody>
      </p:sp>
      <p:sp>
        <p:nvSpPr>
          <p:cNvPr id="4" name="Slide Number Placeholder 3"/>
          <p:cNvSpPr>
            <a:spLocks noGrp="1"/>
          </p:cNvSpPr>
          <p:nvPr>
            <p:ph type="sldNum" sz="quarter" idx="5"/>
          </p:nvPr>
        </p:nvSpPr>
        <p:spPr/>
        <p:txBody>
          <a:bodyPr/>
          <a:lstStyle/>
          <a:p>
            <a:fld id="{3EB9031F-EB71-7642-8F3C-6FDC1408CB92}" type="slidenum">
              <a:rPr lang="en-US" smtClean="0"/>
              <a:pPr/>
              <a:t>95</a:t>
            </a:fld>
            <a:endParaRPr lang="en-US"/>
          </a:p>
        </p:txBody>
      </p:sp>
    </p:spTree>
    <p:extLst>
      <p:ext uri="{BB962C8B-B14F-4D97-AF65-F5344CB8AC3E}">
        <p14:creationId xmlns:p14="http://schemas.microsoft.com/office/powerpoint/2010/main" val="3721676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1041FE78-3ECD-CD47-AF85-D701825482C7}" type="slidenum">
              <a:rPr lang="en-US"/>
              <a:pPr/>
              <a:t>12</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Lucida Sans" charset="0"/>
                <a:ea typeface="ＭＳ Ｐゴシック" charset="0"/>
                <a:cs typeface="ＭＳ Ｐゴシック" charset="0"/>
              </a:defRPr>
            </a:lvl1pPr>
            <a:lvl2pPr marL="37931725" indent="-37474525" eaLnBrk="0" hangingPunct="0">
              <a:defRPr sz="2400">
                <a:solidFill>
                  <a:schemeClr val="tx1"/>
                </a:solidFill>
                <a:latin typeface="Lucida Sans" charset="0"/>
                <a:ea typeface="ＭＳ Ｐゴシック" charset="0"/>
              </a:defRPr>
            </a:lvl2pPr>
            <a:lvl3pPr eaLnBrk="0" hangingPunct="0">
              <a:defRPr sz="2400">
                <a:solidFill>
                  <a:schemeClr val="tx1"/>
                </a:solidFill>
                <a:latin typeface="Lucida Sans" charset="0"/>
                <a:ea typeface="ＭＳ Ｐゴシック" charset="0"/>
              </a:defRPr>
            </a:lvl3pPr>
            <a:lvl4pPr eaLnBrk="0" hangingPunct="0">
              <a:defRPr sz="2400">
                <a:solidFill>
                  <a:schemeClr val="tx1"/>
                </a:solidFill>
                <a:latin typeface="Lucida Sans" charset="0"/>
                <a:ea typeface="ＭＳ Ｐゴシック" charset="0"/>
              </a:defRPr>
            </a:lvl4pPr>
            <a:lvl5pPr eaLnBrk="0" hangingPunct="0">
              <a:defRPr sz="2400">
                <a:solidFill>
                  <a:schemeClr val="tx1"/>
                </a:solidFill>
                <a:latin typeface="Lucida Sans" charset="0"/>
                <a:ea typeface="ＭＳ Ｐゴシック" charset="0"/>
              </a:defRPr>
            </a:lvl5pPr>
            <a:lvl6pPr marL="457200" eaLnBrk="0" fontAlgn="base" hangingPunct="0">
              <a:spcBef>
                <a:spcPct val="0"/>
              </a:spcBef>
              <a:spcAft>
                <a:spcPct val="0"/>
              </a:spcAft>
              <a:defRPr sz="2400">
                <a:solidFill>
                  <a:schemeClr val="tx1"/>
                </a:solidFill>
                <a:latin typeface="Lucida Sans" charset="0"/>
                <a:ea typeface="ＭＳ Ｐゴシック" charset="0"/>
              </a:defRPr>
            </a:lvl6pPr>
            <a:lvl7pPr marL="914400" eaLnBrk="0" fontAlgn="base" hangingPunct="0">
              <a:spcBef>
                <a:spcPct val="0"/>
              </a:spcBef>
              <a:spcAft>
                <a:spcPct val="0"/>
              </a:spcAft>
              <a:defRPr sz="2400">
                <a:solidFill>
                  <a:schemeClr val="tx1"/>
                </a:solidFill>
                <a:latin typeface="Lucida Sans" charset="0"/>
                <a:ea typeface="ＭＳ Ｐゴシック" charset="0"/>
              </a:defRPr>
            </a:lvl7pPr>
            <a:lvl8pPr marL="1371600" eaLnBrk="0" fontAlgn="base" hangingPunct="0">
              <a:spcBef>
                <a:spcPct val="0"/>
              </a:spcBef>
              <a:spcAft>
                <a:spcPct val="0"/>
              </a:spcAft>
              <a:defRPr sz="2400">
                <a:solidFill>
                  <a:schemeClr val="tx1"/>
                </a:solidFill>
                <a:latin typeface="Lucida Sans" charset="0"/>
                <a:ea typeface="ＭＳ Ｐゴシック" charset="0"/>
              </a:defRPr>
            </a:lvl8pPr>
            <a:lvl9pPr marL="1828800" eaLnBrk="0" fontAlgn="base" hangingPunct="0">
              <a:spcBef>
                <a:spcPct val="0"/>
              </a:spcBef>
              <a:spcAft>
                <a:spcPct val="0"/>
              </a:spcAft>
              <a:defRPr sz="2400">
                <a:solidFill>
                  <a:schemeClr val="tx1"/>
                </a:solidFill>
                <a:latin typeface="Lucida Sans" charset="0"/>
                <a:ea typeface="ＭＳ Ｐゴシック" charset="0"/>
              </a:defRPr>
            </a:lvl9pPr>
          </a:lstStyle>
          <a:p>
            <a:pPr eaLnBrk="1" hangingPunct="1"/>
            <a:fld id="{E69DF897-5E92-F241-9A21-E64EA536231D}" type="slidenum">
              <a:rPr lang="en-US" sz="1200"/>
              <a:pPr eaLnBrk="1" hangingPunct="1"/>
              <a:t>13</a:t>
            </a:fld>
            <a:endParaRPr lang="en-US" sz="1200"/>
          </a:p>
        </p:txBody>
      </p:sp>
      <p:sp>
        <p:nvSpPr>
          <p:cNvPr id="17411" name="Rectangle 2"/>
          <p:cNvSpPr>
            <a:spLocks noGrp="1" noRot="1" noChangeAspect="1" noChangeArrowheads="1" noTextEdit="1"/>
          </p:cNvSpPr>
          <p:nvPr>
            <p:ph type="sldImg"/>
          </p:nvPr>
        </p:nvSpPr>
        <p:spPr>
          <a:xfrm>
            <a:off x="290513" y="704850"/>
            <a:ext cx="6264275" cy="3524250"/>
          </a:xfrm>
          <a:ln/>
        </p:spPr>
      </p:sp>
      <p:sp>
        <p:nvSpPr>
          <p:cNvPr id="174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449864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65" charset="0"/>
                <a:ea typeface="ＭＳ Ｐゴシック" pitchFamily="-65" charset="-128"/>
                <a:cs typeface="ＭＳ Ｐゴシック" pitchFamily="-65" charset="-128"/>
              </a:rPr>
              <a:t>The weight </a:t>
            </a:r>
            <a:r>
              <a:rPr kumimoji="1" lang="en-US" sz="1200" i="1" kern="1200" dirty="0" err="1">
                <a:solidFill>
                  <a:schemeClr val="tx1"/>
                </a:solidFill>
                <a:effectLst/>
                <a:latin typeface="Arial" pitchFamily="-65" charset="0"/>
                <a:ea typeface="ＭＳ Ｐゴシック" pitchFamily="-65" charset="-128"/>
                <a:cs typeface="ＭＳ Ｐゴシック" pitchFamily="-65" charset="-128"/>
              </a:rPr>
              <a:t>wi</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 </a:t>
            </a:r>
            <a:r>
              <a:rPr kumimoji="1" lang="en-US" sz="1200" kern="1200" dirty="0">
                <a:solidFill>
                  <a:schemeClr val="tx1"/>
                </a:solidFill>
                <a:effectLst/>
                <a:latin typeface="Arial" pitchFamily="-65" charset="0"/>
                <a:ea typeface="ＭＳ Ｐゴシック" pitchFamily="-65" charset="-128"/>
                <a:cs typeface="ＭＳ Ｐゴシック" pitchFamily="-65" charset="-128"/>
              </a:rPr>
              <a:t>represents how important that input feature is to the classification decision, and can be positive (providing evidence that the in- stance being classified belongs in the positive class) or negative (providing evidence that the instance being classified belongs in the negative class). Thus we might expect in a sentiment task the word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awesome </a:t>
            </a:r>
            <a:r>
              <a:rPr kumimoji="1" lang="en-US" sz="1200" kern="1200" dirty="0">
                <a:solidFill>
                  <a:schemeClr val="tx1"/>
                </a:solidFill>
                <a:effectLst/>
                <a:latin typeface="Arial" pitchFamily="-65" charset="0"/>
                <a:ea typeface="ＭＳ Ｐゴシック" pitchFamily="-65" charset="-128"/>
                <a:cs typeface="ＭＳ Ｐゴシック" pitchFamily="-65" charset="-128"/>
              </a:rPr>
              <a:t>to have a high positive weight, and </a:t>
            </a:r>
            <a:r>
              <a:rPr kumimoji="1" lang="en-US" sz="1200" i="1" kern="1200" dirty="0">
                <a:solidFill>
                  <a:schemeClr val="tx1"/>
                </a:solidFill>
                <a:effectLst/>
                <a:latin typeface="Arial" pitchFamily="-65" charset="0"/>
                <a:ea typeface="ＭＳ Ｐゴシック" pitchFamily="-65" charset="-128"/>
                <a:cs typeface="ＭＳ Ｐゴシック" pitchFamily="-65" charset="-128"/>
              </a:rPr>
              <a:t>abysmal </a:t>
            </a:r>
            <a:r>
              <a:rPr kumimoji="1" lang="en-US" sz="1200" kern="1200" dirty="0">
                <a:solidFill>
                  <a:schemeClr val="tx1"/>
                </a:solidFill>
                <a:effectLst/>
                <a:latin typeface="Arial" pitchFamily="-65" charset="0"/>
                <a:ea typeface="ＭＳ Ｐゴシック" pitchFamily="-65" charset="-128"/>
                <a:cs typeface="ＭＳ Ｐゴシック" pitchFamily="-65" charset="-128"/>
              </a:rPr>
              <a:t>to have a very negative weight. </a:t>
            </a:r>
            <a:endParaRPr lang="en-US" dirty="0"/>
          </a:p>
          <a:p>
            <a:endParaRPr lang="en-US" dirty="0"/>
          </a:p>
        </p:txBody>
      </p:sp>
      <p:sp>
        <p:nvSpPr>
          <p:cNvPr id="4" name="Slide Number Placeholder 3"/>
          <p:cNvSpPr>
            <a:spLocks noGrp="1"/>
          </p:cNvSpPr>
          <p:nvPr>
            <p:ph type="sldNum" sz="quarter" idx="5"/>
          </p:nvPr>
        </p:nvSpPr>
        <p:spPr/>
        <p:txBody>
          <a:bodyPr/>
          <a:lstStyle/>
          <a:p>
            <a:fld id="{3EB9031F-EB71-7642-8F3C-6FDC1408CB92}" type="slidenum">
              <a:rPr lang="en-US" smtClean="0"/>
              <a:pPr/>
              <a:t>18</a:t>
            </a:fld>
            <a:endParaRPr lang="en-US"/>
          </a:p>
        </p:txBody>
      </p:sp>
    </p:spTree>
    <p:extLst>
      <p:ext uri="{BB962C8B-B14F-4D97-AF65-F5344CB8AC3E}">
        <p14:creationId xmlns:p14="http://schemas.microsoft.com/office/powerpoint/2010/main" val="2082583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569214"/>
            <a:ext cx="7543800" cy="267462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3341716"/>
            <a:ext cx="7543800" cy="85725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40CDC23-E565-C848-9AF6-12BD09C53D91}"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7771B2-D7F7-364E-B6F3-F7FE93606BCE}" type="slidenum">
              <a:rPr lang="en-US" smtClean="0"/>
              <a:t>‹#›</a:t>
            </a:fld>
            <a:endParaRPr lang="en-US"/>
          </a:p>
        </p:txBody>
      </p:sp>
      <p:sp>
        <p:nvSpPr>
          <p:cNvPr id="11" name="Rectangle 10"/>
          <p:cNvSpPr/>
          <p:nvPr userDrawn="1"/>
        </p:nvSpPr>
        <p:spPr>
          <a:xfrm rot="16200000">
            <a:off x="-2549264" y="2474314"/>
            <a:ext cx="5143502" cy="1948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userDrawn="1"/>
        </p:nvSpPr>
        <p:spPr>
          <a:xfrm rot="16200000" flipV="1">
            <a:off x="-2442604" y="2560132"/>
            <a:ext cx="514350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84523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253728"/>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04800" y="1733550"/>
            <a:ext cx="4040188" cy="2971800"/>
          </a:xfrm>
        </p:spPr>
        <p:txBody>
          <a:bodyPr/>
          <a:lstStyle>
            <a:lvl1pPr>
              <a:defRPr sz="2400"/>
            </a:lvl1pPr>
            <a:lvl2pPr>
              <a:defRPr sz="20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2626" y="1253728"/>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92626" y="1733550"/>
            <a:ext cx="4041775" cy="2971800"/>
          </a:xfrm>
        </p:spPr>
        <p:txBody>
          <a:bodyPr/>
          <a:lstStyle>
            <a:lvl1pPr>
              <a:defRPr sz="2400"/>
            </a:lvl1pPr>
            <a:lvl2pPr>
              <a:defRPr sz="20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5"/>
          <p:cNvSpPr>
            <a:spLocks noGrp="1" noChangeArrowheads="1"/>
          </p:cNvSpPr>
          <p:nvPr>
            <p:ph type="dt" sz="half" idx="10"/>
          </p:nvPr>
        </p:nvSpPr>
        <p:spPr>
          <a:xfrm>
            <a:off x="6248400" y="4705350"/>
            <a:ext cx="1981200" cy="342900"/>
          </a:xfrm>
          <a:ln/>
        </p:spPr>
        <p:txBody>
          <a:bodyPr/>
          <a:lstStyle>
            <a:lvl1pPr>
              <a:defRPr/>
            </a:lvl1pPr>
          </a:lstStyle>
          <a:p>
            <a:pPr>
              <a:defRPr/>
            </a:pPr>
            <a:endParaRPr lang="en-US"/>
          </a:p>
        </p:txBody>
      </p:sp>
      <p:sp>
        <p:nvSpPr>
          <p:cNvPr id="8" name="Rectangle 6"/>
          <p:cNvSpPr>
            <a:spLocks noGrp="1" noChangeArrowheads="1"/>
          </p:cNvSpPr>
          <p:nvPr>
            <p:ph type="ftr" sz="quarter" idx="11"/>
          </p:nvPr>
        </p:nvSpPr>
        <p:spPr>
          <a:xfrm>
            <a:off x="2819400" y="4705350"/>
            <a:ext cx="2895600" cy="342900"/>
          </a:xfrm>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fld id="{231C68C3-6089-F349-9232-42643877B0CF}" type="slidenum">
              <a:rPr lang="en-US"/>
              <a:pPr/>
              <a:t>‹#›</a:t>
            </a:fld>
            <a:endParaRPr lang="en-US"/>
          </a:p>
        </p:txBody>
      </p:sp>
      <p:sp>
        <p:nvSpPr>
          <p:cNvPr id="10" name="Rectangle 2"/>
          <p:cNvSpPr>
            <a:spLocks noChangeArrowheads="1"/>
          </p:cNvSpPr>
          <p:nvPr userDrawn="1"/>
        </p:nvSpPr>
        <p:spPr bwMode="auto">
          <a:xfrm rot="5400000">
            <a:off x="-2548893" y="2548891"/>
            <a:ext cx="5143501" cy="4571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a:solidFill>
                <a:srgbClr val="A50021"/>
              </a:solidFill>
              <a:ea typeface="+mn-ea"/>
              <a:cs typeface="+mn-cs"/>
            </a:endParaRPr>
          </a:p>
        </p:txBody>
      </p:sp>
      <p:sp>
        <p:nvSpPr>
          <p:cNvPr id="11" name="Title 1"/>
          <p:cNvSpPr>
            <a:spLocks noGrp="1"/>
          </p:cNvSpPr>
          <p:nvPr>
            <p:ph type="title"/>
          </p:nvPr>
        </p:nvSpPr>
        <p:spPr>
          <a:xfrm>
            <a:off x="1371600" y="381000"/>
            <a:ext cx="7467600" cy="742950"/>
          </a:xfrm>
        </p:spPr>
        <p:txBody>
          <a:bodyPr/>
          <a:lstStyle/>
          <a:p>
            <a:r>
              <a:rPr lang="en-US"/>
              <a:t>Click to edit Master title style</a:t>
            </a:r>
            <a:endParaRPr lang="en-US" dirty="0"/>
          </a:p>
        </p:txBody>
      </p:sp>
    </p:spTree>
    <p:extLst>
      <p:ext uri="{BB962C8B-B14F-4D97-AF65-F5344CB8AC3E}">
        <p14:creationId xmlns:p14="http://schemas.microsoft.com/office/powerpoint/2010/main" val="3829042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over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314450"/>
            <a:ext cx="7772400" cy="162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3057525"/>
            <a:ext cx="7772400" cy="162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E943D734-B240-FB4D-AF6E-6869FD669100}" type="slidenum">
              <a:rPr lang="en-US"/>
              <a:pPr/>
              <a:t>‹#›</a:t>
            </a:fld>
            <a:endParaRPr lang="en-US"/>
          </a:p>
        </p:txBody>
      </p:sp>
      <p:sp>
        <p:nvSpPr>
          <p:cNvPr id="9" name="Rectangle 2"/>
          <p:cNvSpPr>
            <a:spLocks noChangeArrowheads="1"/>
          </p:cNvSpPr>
          <p:nvPr userDrawn="1"/>
        </p:nvSpPr>
        <p:spPr bwMode="auto">
          <a:xfrm rot="5400000">
            <a:off x="-2548893" y="2548891"/>
            <a:ext cx="5143501" cy="4571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a:solidFill>
                <a:srgbClr val="A50021"/>
              </a:solidFill>
              <a:ea typeface="+mn-ea"/>
              <a:cs typeface="+mn-cs"/>
            </a:endParaRPr>
          </a:p>
        </p:txBody>
      </p:sp>
      <p:sp>
        <p:nvSpPr>
          <p:cNvPr id="10" name="Title 1"/>
          <p:cNvSpPr>
            <a:spLocks noGrp="1"/>
          </p:cNvSpPr>
          <p:nvPr>
            <p:ph type="title"/>
          </p:nvPr>
        </p:nvSpPr>
        <p:spPr>
          <a:xfrm>
            <a:off x="1371600" y="381000"/>
            <a:ext cx="7467600" cy="742950"/>
          </a:xfrm>
        </p:spPr>
        <p:txBody>
          <a:bodyPr/>
          <a:lstStyle/>
          <a:p>
            <a:r>
              <a:rPr lang="en-US"/>
              <a:t>Click to edit Master title style</a:t>
            </a:r>
            <a:endParaRPr lang="en-US" dirty="0"/>
          </a:p>
        </p:txBody>
      </p:sp>
    </p:spTree>
    <p:extLst>
      <p:ext uri="{BB962C8B-B14F-4D97-AF65-F5344CB8AC3E}">
        <p14:creationId xmlns:p14="http://schemas.microsoft.com/office/powerpoint/2010/main" val="3238768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fld id="{B228E5E2-1321-4548-96C8-615581C5A8C2}" type="slidenum">
              <a:rPr lang="en-US"/>
              <a:pPr/>
              <a:t>‹#›</a:t>
            </a:fld>
            <a:endParaRPr lang="en-US"/>
          </a:p>
        </p:txBody>
      </p:sp>
    </p:spTree>
    <p:extLst>
      <p:ext uri="{BB962C8B-B14F-4D97-AF65-F5344CB8AC3E}">
        <p14:creationId xmlns:p14="http://schemas.microsoft.com/office/powerpoint/2010/main" val="1491288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253728"/>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04800" y="1733550"/>
            <a:ext cx="4040188" cy="2971800"/>
          </a:xfrm>
        </p:spPr>
        <p:txBody>
          <a:bodyPr/>
          <a:lstStyle>
            <a:lvl1pPr>
              <a:defRPr sz="2400"/>
            </a:lvl1pPr>
            <a:lvl2pPr>
              <a:defRPr sz="20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2626" y="1253728"/>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92626" y="1733550"/>
            <a:ext cx="4041775" cy="2971800"/>
          </a:xfrm>
        </p:spPr>
        <p:txBody>
          <a:bodyPr/>
          <a:lstStyle>
            <a:lvl1pPr>
              <a:defRPr sz="2400"/>
            </a:lvl1pPr>
            <a:lvl2pPr>
              <a:defRPr sz="20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5"/>
          <p:cNvSpPr>
            <a:spLocks noGrp="1" noChangeArrowheads="1"/>
          </p:cNvSpPr>
          <p:nvPr>
            <p:ph type="dt" sz="half" idx="10"/>
          </p:nvPr>
        </p:nvSpPr>
        <p:spPr>
          <a:xfrm>
            <a:off x="6248400" y="4705350"/>
            <a:ext cx="1981200" cy="342900"/>
          </a:xfrm>
          <a:ln/>
        </p:spPr>
        <p:txBody>
          <a:bodyPr/>
          <a:lstStyle>
            <a:lvl1pPr>
              <a:defRPr/>
            </a:lvl1pPr>
          </a:lstStyle>
          <a:p>
            <a:pPr>
              <a:defRPr/>
            </a:pPr>
            <a:endParaRPr lang="en-US"/>
          </a:p>
        </p:txBody>
      </p:sp>
      <p:sp>
        <p:nvSpPr>
          <p:cNvPr id="8" name="Rectangle 6"/>
          <p:cNvSpPr>
            <a:spLocks noGrp="1" noChangeArrowheads="1"/>
          </p:cNvSpPr>
          <p:nvPr>
            <p:ph type="ftr" sz="quarter" idx="11"/>
          </p:nvPr>
        </p:nvSpPr>
        <p:spPr>
          <a:xfrm>
            <a:off x="2819400" y="4705350"/>
            <a:ext cx="2895600" cy="342900"/>
          </a:xfrm>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fld id="{231C68C3-6089-F349-9232-42643877B0CF}" type="slidenum">
              <a:rPr lang="en-US"/>
              <a:pPr/>
              <a:t>‹#›</a:t>
            </a:fld>
            <a:endParaRPr lang="en-US"/>
          </a:p>
        </p:txBody>
      </p:sp>
      <p:sp>
        <p:nvSpPr>
          <p:cNvPr id="10" name="Rectangle 2"/>
          <p:cNvSpPr>
            <a:spLocks noChangeArrowheads="1"/>
          </p:cNvSpPr>
          <p:nvPr userDrawn="1"/>
        </p:nvSpPr>
        <p:spPr bwMode="auto">
          <a:xfrm rot="5400000">
            <a:off x="-2548893" y="2548891"/>
            <a:ext cx="5143501" cy="4571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a:solidFill>
                <a:srgbClr val="A50021"/>
              </a:solidFill>
              <a:ea typeface="+mn-ea"/>
              <a:cs typeface="+mn-cs"/>
            </a:endParaRPr>
          </a:p>
        </p:txBody>
      </p:sp>
      <p:sp>
        <p:nvSpPr>
          <p:cNvPr id="11" name="Title 1"/>
          <p:cNvSpPr>
            <a:spLocks noGrp="1"/>
          </p:cNvSpPr>
          <p:nvPr>
            <p:ph type="title"/>
          </p:nvPr>
        </p:nvSpPr>
        <p:spPr>
          <a:xfrm>
            <a:off x="1371600" y="381000"/>
            <a:ext cx="7467600" cy="742950"/>
          </a:xfrm>
        </p:spPr>
        <p:txBody>
          <a:bodyPr/>
          <a:lstStyle/>
          <a:p>
            <a:r>
              <a:rPr lang="en-US"/>
              <a:t>Click to edit Master title style</a:t>
            </a:r>
            <a:endParaRPr lang="en-US" dirty="0"/>
          </a:p>
        </p:txBody>
      </p:sp>
    </p:spTree>
    <p:extLst>
      <p:ext uri="{BB962C8B-B14F-4D97-AF65-F5344CB8AC3E}">
        <p14:creationId xmlns:p14="http://schemas.microsoft.com/office/powerpoint/2010/main" val="102501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over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314450"/>
            <a:ext cx="7772400" cy="162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3057525"/>
            <a:ext cx="7772400" cy="162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E943D734-B240-FB4D-AF6E-6869FD669100}" type="slidenum">
              <a:rPr lang="en-US"/>
              <a:pPr/>
              <a:t>‹#›</a:t>
            </a:fld>
            <a:endParaRPr lang="en-US"/>
          </a:p>
        </p:txBody>
      </p:sp>
      <p:sp>
        <p:nvSpPr>
          <p:cNvPr id="9" name="Rectangle 2"/>
          <p:cNvSpPr>
            <a:spLocks noChangeArrowheads="1"/>
          </p:cNvSpPr>
          <p:nvPr userDrawn="1"/>
        </p:nvSpPr>
        <p:spPr bwMode="auto">
          <a:xfrm rot="5400000">
            <a:off x="-2548893" y="2548891"/>
            <a:ext cx="5143501" cy="4571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a:solidFill>
                <a:srgbClr val="A50021"/>
              </a:solidFill>
              <a:ea typeface="+mn-ea"/>
              <a:cs typeface="+mn-cs"/>
            </a:endParaRPr>
          </a:p>
        </p:txBody>
      </p:sp>
      <p:sp>
        <p:nvSpPr>
          <p:cNvPr id="10" name="Title 1"/>
          <p:cNvSpPr>
            <a:spLocks noGrp="1"/>
          </p:cNvSpPr>
          <p:nvPr>
            <p:ph type="title"/>
          </p:nvPr>
        </p:nvSpPr>
        <p:spPr>
          <a:xfrm>
            <a:off x="1371600" y="381000"/>
            <a:ext cx="7467600" cy="742950"/>
          </a:xfrm>
        </p:spPr>
        <p:txBody>
          <a:bodyPr/>
          <a:lstStyle/>
          <a:p>
            <a:r>
              <a:rPr lang="en-US"/>
              <a:t>Click to edit Master title style</a:t>
            </a:r>
            <a:endParaRPr lang="en-US" dirty="0"/>
          </a:p>
        </p:txBody>
      </p:sp>
    </p:spTree>
    <p:extLst>
      <p:ext uri="{BB962C8B-B14F-4D97-AF65-F5344CB8AC3E}">
        <p14:creationId xmlns:p14="http://schemas.microsoft.com/office/powerpoint/2010/main" val="3679452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253728"/>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04800" y="1733550"/>
            <a:ext cx="4040188" cy="2971800"/>
          </a:xfrm>
        </p:spPr>
        <p:txBody>
          <a:bodyPr/>
          <a:lstStyle>
            <a:lvl1pPr>
              <a:defRPr sz="2400"/>
            </a:lvl1pPr>
            <a:lvl2pPr>
              <a:defRPr sz="20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2626" y="1253728"/>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92626" y="1733550"/>
            <a:ext cx="4041775" cy="2971800"/>
          </a:xfrm>
        </p:spPr>
        <p:txBody>
          <a:bodyPr/>
          <a:lstStyle>
            <a:lvl1pPr>
              <a:defRPr sz="2400"/>
            </a:lvl1pPr>
            <a:lvl2pPr>
              <a:defRPr sz="20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5"/>
          <p:cNvSpPr>
            <a:spLocks noGrp="1" noChangeArrowheads="1"/>
          </p:cNvSpPr>
          <p:nvPr>
            <p:ph type="dt" sz="half" idx="10"/>
          </p:nvPr>
        </p:nvSpPr>
        <p:spPr>
          <a:xfrm>
            <a:off x="6248400" y="4705350"/>
            <a:ext cx="1981200" cy="342900"/>
          </a:xfrm>
          <a:ln/>
        </p:spPr>
        <p:txBody>
          <a:bodyPr/>
          <a:lstStyle>
            <a:lvl1pPr>
              <a:defRPr/>
            </a:lvl1pPr>
          </a:lstStyle>
          <a:p>
            <a:pPr>
              <a:defRPr/>
            </a:pPr>
            <a:endParaRPr lang="en-US"/>
          </a:p>
        </p:txBody>
      </p:sp>
      <p:sp>
        <p:nvSpPr>
          <p:cNvPr id="8" name="Rectangle 6"/>
          <p:cNvSpPr>
            <a:spLocks noGrp="1" noChangeArrowheads="1"/>
          </p:cNvSpPr>
          <p:nvPr>
            <p:ph type="ftr" sz="quarter" idx="11"/>
          </p:nvPr>
        </p:nvSpPr>
        <p:spPr>
          <a:xfrm>
            <a:off x="2819400" y="4705350"/>
            <a:ext cx="2895600" cy="342900"/>
          </a:xfrm>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fld id="{231C68C3-6089-F349-9232-42643877B0CF}" type="slidenum">
              <a:rPr lang="en-US"/>
              <a:pPr/>
              <a:t>‹#›</a:t>
            </a:fld>
            <a:endParaRPr lang="en-US"/>
          </a:p>
        </p:txBody>
      </p:sp>
      <p:sp>
        <p:nvSpPr>
          <p:cNvPr id="10" name="Rectangle 2"/>
          <p:cNvSpPr>
            <a:spLocks noChangeArrowheads="1"/>
          </p:cNvSpPr>
          <p:nvPr userDrawn="1"/>
        </p:nvSpPr>
        <p:spPr bwMode="auto">
          <a:xfrm rot="5400000">
            <a:off x="-2548893" y="2548891"/>
            <a:ext cx="5143501" cy="4571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a:solidFill>
                <a:srgbClr val="A50021"/>
              </a:solidFill>
              <a:ea typeface="+mn-ea"/>
              <a:cs typeface="+mn-cs"/>
            </a:endParaRPr>
          </a:p>
        </p:txBody>
      </p:sp>
      <p:sp>
        <p:nvSpPr>
          <p:cNvPr id="11" name="Title 1"/>
          <p:cNvSpPr>
            <a:spLocks noGrp="1"/>
          </p:cNvSpPr>
          <p:nvPr>
            <p:ph type="title"/>
          </p:nvPr>
        </p:nvSpPr>
        <p:spPr>
          <a:xfrm>
            <a:off x="1371600" y="381000"/>
            <a:ext cx="7467600" cy="742950"/>
          </a:xfrm>
        </p:spPr>
        <p:txBody>
          <a:bodyPr/>
          <a:lstStyle/>
          <a:p>
            <a:r>
              <a:rPr lang="en-US"/>
              <a:t>Click to edit Master title style</a:t>
            </a:r>
            <a:endParaRPr lang="en-US" dirty="0"/>
          </a:p>
        </p:txBody>
      </p:sp>
    </p:spTree>
    <p:extLst>
      <p:ext uri="{BB962C8B-B14F-4D97-AF65-F5344CB8AC3E}">
        <p14:creationId xmlns:p14="http://schemas.microsoft.com/office/powerpoint/2010/main" val="3730903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over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314450"/>
            <a:ext cx="7772400" cy="162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3057525"/>
            <a:ext cx="7772400" cy="162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E943D734-B240-FB4D-AF6E-6869FD669100}" type="slidenum">
              <a:rPr lang="en-US"/>
              <a:pPr/>
              <a:t>‹#›</a:t>
            </a:fld>
            <a:endParaRPr lang="en-US"/>
          </a:p>
        </p:txBody>
      </p:sp>
      <p:sp>
        <p:nvSpPr>
          <p:cNvPr id="9" name="Rectangle 2"/>
          <p:cNvSpPr>
            <a:spLocks noChangeArrowheads="1"/>
          </p:cNvSpPr>
          <p:nvPr userDrawn="1"/>
        </p:nvSpPr>
        <p:spPr bwMode="auto">
          <a:xfrm rot="5400000">
            <a:off x="-2548893" y="2548891"/>
            <a:ext cx="5143501" cy="4571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a:solidFill>
                <a:srgbClr val="A50021"/>
              </a:solidFill>
              <a:ea typeface="+mn-ea"/>
              <a:cs typeface="+mn-cs"/>
            </a:endParaRPr>
          </a:p>
        </p:txBody>
      </p:sp>
      <p:sp>
        <p:nvSpPr>
          <p:cNvPr id="10" name="Title 1"/>
          <p:cNvSpPr>
            <a:spLocks noGrp="1"/>
          </p:cNvSpPr>
          <p:nvPr>
            <p:ph type="title"/>
          </p:nvPr>
        </p:nvSpPr>
        <p:spPr>
          <a:xfrm>
            <a:off x="1371600" y="381000"/>
            <a:ext cx="7467600" cy="742950"/>
          </a:xfrm>
        </p:spPr>
        <p:txBody>
          <a:bodyPr/>
          <a:lstStyle/>
          <a:p>
            <a:r>
              <a:rPr lang="en-US"/>
              <a:t>Click to edit Master title style</a:t>
            </a:r>
            <a:endParaRPr lang="en-US" dirty="0"/>
          </a:p>
        </p:txBody>
      </p:sp>
    </p:spTree>
    <p:extLst>
      <p:ext uri="{BB962C8B-B14F-4D97-AF65-F5344CB8AC3E}">
        <p14:creationId xmlns:p14="http://schemas.microsoft.com/office/powerpoint/2010/main" val="2977695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22960" y="119702"/>
            <a:ext cx="7543800" cy="680397"/>
          </a:xfrm>
        </p:spPr>
        <p:txBody>
          <a:bodyPr/>
          <a:lstStyle/>
          <a:p>
            <a:r>
              <a:rPr lang="en-US" dirty="0"/>
              <a:t>Click to edit Master title style</a:t>
            </a:r>
          </a:p>
        </p:txBody>
      </p:sp>
      <p:sp>
        <p:nvSpPr>
          <p:cNvPr id="3" name="Content Placeholder 2"/>
          <p:cNvSpPr>
            <a:spLocks noGrp="1"/>
          </p:cNvSpPr>
          <p:nvPr>
            <p:ph idx="1"/>
          </p:nvPr>
        </p:nvSpPr>
        <p:spPr>
          <a:xfrm>
            <a:off x="822960" y="1200150"/>
            <a:ext cx="7543801" cy="3429000"/>
          </a:xfrm>
        </p:spPr>
        <p:txBody>
          <a:bodyPr/>
          <a:lstStyle>
            <a:lvl1pPr marL="7938" indent="-7938">
              <a:buNone/>
              <a:tabLst/>
              <a:defRPr sz="2800" baseline="0"/>
            </a:lvl1pPr>
            <a:lvl2pPr marL="404813" indent="-254000">
              <a:tabLst/>
              <a:defRPr sz="2400" baseline="0"/>
            </a:lvl2pPr>
            <a:lvl3pPr marL="515938" indent="-228600">
              <a:tabLst/>
              <a:defRPr sz="2000" baseline="0"/>
            </a:lvl3pPr>
            <a:lvl4pPr marL="690563" indent="-265113">
              <a:tabLst/>
              <a:defRPr sz="1600" baseline="0"/>
            </a:lvl4pPr>
            <a:lvl5pPr marL="801688" indent="-239713">
              <a:tabLst/>
              <a:defRPr sz="1400" baseline="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40CDC23-E565-C848-9AF6-12BD09C53D91}" type="datetimeFigureOut">
              <a:rPr lang="en-US" smtClean="0"/>
              <a:t>3/13/2026</a:t>
            </a:fld>
            <a:endParaRPr lang="en-US"/>
          </a:p>
        </p:txBody>
      </p:sp>
      <p:sp>
        <p:nvSpPr>
          <p:cNvPr id="5" name="Footer Placeholder 4"/>
          <p:cNvSpPr>
            <a:spLocks noGrp="1"/>
          </p:cNvSpPr>
          <p:nvPr>
            <p:ph type="ftr" sz="quarter" idx="11"/>
          </p:nvPr>
        </p:nvSpPr>
        <p:spPr>
          <a:xfrm>
            <a:off x="2764640" y="5029201"/>
            <a:ext cx="3617103" cy="89483"/>
          </a:xfrm>
        </p:spPr>
        <p:txBody>
          <a:bodyPr/>
          <a:lstStyle>
            <a:lvl1pPr>
              <a:defRPr sz="600">
                <a:solidFill>
                  <a:schemeClr val="tx1"/>
                </a:solidFill>
              </a:defRPr>
            </a:lvl1pPr>
          </a:lstStyle>
          <a:p>
            <a:r>
              <a:rPr lang="en-US" dirty="0"/>
              <a:t>Slides adapted from Jure </a:t>
            </a:r>
            <a:r>
              <a:rPr lang="en-US" dirty="0" err="1"/>
              <a:t>Leskovec</a:t>
            </a:r>
            <a:endParaRPr lang="en-US" sz="525" dirty="0"/>
          </a:p>
          <a:p>
            <a:endParaRPr lang="en-US" dirty="0"/>
          </a:p>
        </p:txBody>
      </p:sp>
      <p:sp>
        <p:nvSpPr>
          <p:cNvPr id="6" name="Slide Number Placeholder 5"/>
          <p:cNvSpPr>
            <a:spLocks noGrp="1"/>
          </p:cNvSpPr>
          <p:nvPr>
            <p:ph type="sldNum" sz="quarter" idx="12"/>
          </p:nvPr>
        </p:nvSpPr>
        <p:spPr/>
        <p:txBody>
          <a:bodyPr/>
          <a:lstStyle/>
          <a:p>
            <a:fld id="{D07771B2-D7F7-364E-B6F3-F7FE93606BCE}" type="slidenum">
              <a:rPr lang="en-US" smtClean="0"/>
              <a:t>‹#›</a:t>
            </a:fld>
            <a:endParaRPr lang="en-US"/>
          </a:p>
        </p:txBody>
      </p:sp>
    </p:spTree>
    <p:extLst>
      <p:ext uri="{BB962C8B-B14F-4D97-AF65-F5344CB8AC3E}">
        <p14:creationId xmlns:p14="http://schemas.microsoft.com/office/powerpoint/2010/main" val="214196050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3339846"/>
            <a:ext cx="7543800" cy="85725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0CDC23-E565-C848-9AF6-12BD09C53D91}" type="datetimeFigureOut">
              <a:rPr lang="en-US" smtClean="0"/>
              <a:t>3/13/2026</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p>
            <a:fld id="{D07771B2-D7F7-364E-B6F3-F7FE93606BCE}" type="slidenum">
              <a:rPr lang="en-US" smtClean="0"/>
              <a:t>‹#›</a:t>
            </a:fld>
            <a:endParaRPr lang="en-US"/>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rot="16200000">
            <a:off x="-2556759" y="2481809"/>
            <a:ext cx="5143502" cy="1798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userDrawn="1"/>
        </p:nvSpPr>
        <p:spPr>
          <a:xfrm rot="16200000" flipV="1">
            <a:off x="-2472584" y="2548889"/>
            <a:ext cx="514350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41880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84303"/>
            <a:ext cx="3703320" cy="30175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0CDC23-E565-C848-9AF6-12BD09C53D91}"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7771B2-D7F7-364E-B6F3-F7FE93606BCE}" type="slidenum">
              <a:rPr lang="en-US" smtClean="0"/>
              <a:t>‹#›</a:t>
            </a:fld>
            <a:endParaRPr lang="en-US"/>
          </a:p>
        </p:txBody>
      </p:sp>
    </p:spTree>
    <p:extLst>
      <p:ext uri="{BB962C8B-B14F-4D97-AF65-F5344CB8AC3E}">
        <p14:creationId xmlns:p14="http://schemas.microsoft.com/office/powerpoint/2010/main" val="4002745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1936751"/>
            <a:ext cx="3703320" cy="2465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440" y="1936751"/>
            <a:ext cx="3703320" cy="2465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0CDC23-E565-C848-9AF6-12BD09C53D91}" type="datetimeFigureOut">
              <a:rPr lang="en-US" smtClean="0"/>
              <a:t>3/13/2026</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07771B2-D7F7-364E-B6F3-F7FE93606BCE}" type="slidenum">
              <a:rPr lang="en-US" smtClean="0"/>
              <a:t>‹#›</a:t>
            </a:fld>
            <a:endParaRPr lang="en-US"/>
          </a:p>
        </p:txBody>
      </p:sp>
    </p:spTree>
    <p:extLst>
      <p:ext uri="{BB962C8B-B14F-4D97-AF65-F5344CB8AC3E}">
        <p14:creationId xmlns:p14="http://schemas.microsoft.com/office/powerpoint/2010/main" val="775501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22960" y="214953"/>
            <a:ext cx="7543800" cy="60419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0CDC23-E565-C848-9AF6-12BD09C53D91}" type="datetimeFigureOut">
              <a:rPr lang="en-US" smtClean="0"/>
              <a:t>3/13/2026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07771B2-D7F7-364E-B6F3-F7FE93606BCE}" type="slidenum">
              <a:rPr lang="en-US" smtClean="0"/>
              <a:t>‹#›</a:t>
            </a:fld>
            <a:endParaRPr lang="en-US"/>
          </a:p>
        </p:txBody>
      </p:sp>
    </p:spTree>
    <p:extLst>
      <p:ext uri="{BB962C8B-B14F-4D97-AF65-F5344CB8AC3E}">
        <p14:creationId xmlns:p14="http://schemas.microsoft.com/office/powerpoint/2010/main" val="3756271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4"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8" y="548640"/>
            <a:ext cx="5009393"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194560"/>
            <a:ext cx="2400300" cy="2534343"/>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349135" y="4844840"/>
            <a:ext cx="1963883" cy="273844"/>
          </a:xfrm>
        </p:spPr>
        <p:txBody>
          <a:bodyPr/>
          <a:lstStyle>
            <a:lvl1pPr algn="l">
              <a:defRPr/>
            </a:lvl1pPr>
          </a:lstStyle>
          <a:p>
            <a:fld id="{240CDC23-E565-C848-9AF6-12BD09C53D91}" type="datetimeFigureOut">
              <a:rPr lang="en-US" smtClean="0"/>
              <a:t>3/13/2026</a:t>
            </a:fld>
            <a:endParaRPr lang="en-US"/>
          </a:p>
        </p:txBody>
      </p:sp>
      <p:sp>
        <p:nvSpPr>
          <p:cNvPr id="6" name="Footer Placeholder 5"/>
          <p:cNvSpPr>
            <a:spLocks noGrp="1"/>
          </p:cNvSpPr>
          <p:nvPr>
            <p:ph type="ftr" sz="quarter" idx="11"/>
          </p:nvPr>
        </p:nvSpPr>
        <p:spPr>
          <a:xfrm>
            <a:off x="3600450" y="4844840"/>
            <a:ext cx="3486150" cy="273844"/>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07771B2-D7F7-364E-B6F3-F7FE93606BCE}" type="slidenum">
              <a:rPr lang="en-US" smtClean="0"/>
              <a:t>‹#›</a:t>
            </a:fld>
            <a:endParaRPr lang="en-US"/>
          </a:p>
        </p:txBody>
      </p:sp>
    </p:spTree>
    <p:extLst>
      <p:ext uri="{BB962C8B-B14F-4D97-AF65-F5344CB8AC3E}">
        <p14:creationId xmlns:p14="http://schemas.microsoft.com/office/powerpoint/2010/main" val="1975602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0CDC23-E565-C848-9AF6-12BD09C53D91}" type="datetimeFigureOut">
              <a:rPr lang="en-US" smtClean="0"/>
              <a:t>3/13/2026</a:t>
            </a:fld>
            <a:r>
              <a:rPr lang="en-US" dirty="0" err="1"/>
              <a:t>sss</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Slides adapted from Jure </a:t>
            </a:r>
            <a:r>
              <a:rPr lang="en-US" dirty="0" err="1"/>
              <a:t>Leskovec</a:t>
            </a:r>
            <a:endParaRPr lang="en-US" sz="600" dirty="0"/>
          </a:p>
        </p:txBody>
      </p:sp>
      <p:sp>
        <p:nvSpPr>
          <p:cNvPr id="6" name="Slide Number Placeholder 5"/>
          <p:cNvSpPr>
            <a:spLocks noGrp="1"/>
          </p:cNvSpPr>
          <p:nvPr>
            <p:ph type="sldNum" sz="quarter" idx="12"/>
          </p:nvPr>
        </p:nvSpPr>
        <p:spPr/>
        <p:txBody>
          <a:bodyPr/>
          <a:lstStyle/>
          <a:p>
            <a:fld id="{D07771B2-D7F7-364E-B6F3-F7FE93606BCE}" type="slidenum">
              <a:rPr lang="en-US" smtClean="0"/>
              <a:t>‹#›</a:t>
            </a:fld>
            <a:endParaRPr lang="en-US"/>
          </a:p>
        </p:txBody>
      </p:sp>
    </p:spTree>
    <p:extLst>
      <p:ext uri="{BB962C8B-B14F-4D97-AF65-F5344CB8AC3E}">
        <p14:creationId xmlns:p14="http://schemas.microsoft.com/office/powerpoint/2010/main" val="1889473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05826" name="Rectangle 2"/>
          <p:cNvSpPr>
            <a:spLocks noGrp="1" noChangeArrowheads="1"/>
          </p:cNvSpPr>
          <p:nvPr>
            <p:ph type="ctrTitle"/>
          </p:nvPr>
        </p:nvSpPr>
        <p:spPr>
          <a:xfrm>
            <a:off x="4572000" y="510778"/>
            <a:ext cx="3890964" cy="1298972"/>
          </a:xfrm>
        </p:spPr>
        <p:txBody>
          <a:bodyPr/>
          <a:lstStyle>
            <a:lvl1pPr algn="ctr">
              <a:defRPr sz="2400" b="1"/>
            </a:lvl1pPr>
          </a:lstStyle>
          <a:p>
            <a:r>
              <a:rPr lang="en-US"/>
              <a:t>Click to edit Master title style</a:t>
            </a:r>
            <a:endParaRPr lang="en-US" dirty="0"/>
          </a:p>
        </p:txBody>
      </p:sp>
      <p:sp>
        <p:nvSpPr>
          <p:cNvPr id="205827" name="Rectangle 3"/>
          <p:cNvSpPr>
            <a:spLocks noGrp="1" noChangeArrowheads="1"/>
          </p:cNvSpPr>
          <p:nvPr>
            <p:ph type="subTitle" idx="1"/>
          </p:nvPr>
        </p:nvSpPr>
        <p:spPr>
          <a:xfrm>
            <a:off x="4572000" y="2876550"/>
            <a:ext cx="3886200" cy="1676400"/>
          </a:xfrm>
        </p:spPr>
        <p:txBody>
          <a:bodyPr/>
          <a:lstStyle>
            <a:lvl1pPr marL="0" indent="0" algn="ctr">
              <a:spcBef>
                <a:spcPts val="675"/>
              </a:spcBef>
              <a:buFont typeface="Times" pitchFamily="-65" charset="0"/>
              <a:buNone/>
              <a:defRPr/>
            </a:lvl1pPr>
          </a:lstStyle>
          <a:p>
            <a:r>
              <a:rPr lang="en-US"/>
              <a:t>Click to edit Master subtitle style</a:t>
            </a:r>
            <a:endParaRPr lang="en-US" dirty="0"/>
          </a:p>
        </p:txBody>
      </p:sp>
      <p:sp>
        <p:nvSpPr>
          <p:cNvPr id="5" name="Rectangle 4"/>
          <p:cNvSpPr>
            <a:spLocks noGrp="1" noChangeArrowheads="1"/>
          </p:cNvSpPr>
          <p:nvPr>
            <p:ph type="dt" sz="half" idx="10"/>
          </p:nvPr>
        </p:nvSpPr>
        <p:spPr>
          <a:xfrm>
            <a:off x="7239000" y="4705350"/>
            <a:ext cx="1219200" cy="342900"/>
          </a:xfrm>
        </p:spPr>
        <p:txBody>
          <a:bodyPr anchor="b"/>
          <a:lstStyle>
            <a:lvl1pPr>
              <a:defRPr>
                <a:solidFill>
                  <a:schemeClr val="bg2"/>
                </a:solidFill>
              </a:defRPr>
            </a:lvl1pPr>
          </a:lstStyle>
          <a:p>
            <a:pPr>
              <a:defRPr/>
            </a:pPr>
            <a:endParaRPr lang="en-US" dirty="0"/>
          </a:p>
        </p:txBody>
      </p:sp>
      <p:sp>
        <p:nvSpPr>
          <p:cNvPr id="6" name="Rectangle 5"/>
          <p:cNvSpPr>
            <a:spLocks noGrp="1" noChangeArrowheads="1"/>
          </p:cNvSpPr>
          <p:nvPr>
            <p:ph type="ftr" sz="quarter" idx="11"/>
          </p:nvPr>
        </p:nvSpPr>
        <p:spPr>
          <a:xfrm>
            <a:off x="5334000" y="4705350"/>
            <a:ext cx="1905000" cy="342900"/>
          </a:xfrm>
        </p:spPr>
        <p:txBody>
          <a:bodyPr anchor="b"/>
          <a:lstStyle>
            <a:lvl1pPr>
              <a:defRPr>
                <a:solidFill>
                  <a:schemeClr val="bg2"/>
                </a:solidFill>
              </a:defRPr>
            </a:lvl1pPr>
          </a:lstStyle>
          <a:p>
            <a:pPr>
              <a:defRPr/>
            </a:pPr>
            <a:endParaRPr lang="en-US" dirty="0"/>
          </a:p>
        </p:txBody>
      </p:sp>
      <p:sp>
        <p:nvSpPr>
          <p:cNvPr id="11" name="Rectangle 6"/>
          <p:cNvSpPr>
            <a:spLocks noGrp="1" noChangeArrowheads="1"/>
          </p:cNvSpPr>
          <p:nvPr>
            <p:ph type="sldNum" sz="quarter" idx="12"/>
          </p:nvPr>
        </p:nvSpPr>
        <p:spPr>
          <a:xfrm>
            <a:off x="4572000" y="4705350"/>
            <a:ext cx="765174" cy="342900"/>
          </a:xfrm>
        </p:spPr>
        <p:txBody>
          <a:bodyPr anchor="b"/>
          <a:lstStyle>
            <a:lvl1pPr>
              <a:defRPr>
                <a:solidFill>
                  <a:schemeClr val="bg2"/>
                </a:solidFill>
              </a:defRPr>
            </a:lvl1pPr>
          </a:lstStyle>
          <a:p>
            <a:fld id="{E74C7FEE-6B48-4643-BCFB-F13B0E13E171}" type="slidenum">
              <a:rPr lang="en-US"/>
              <a:pPr/>
              <a:t>‹#›</a:t>
            </a:fld>
            <a:endParaRPr lang="en-US" dirty="0"/>
          </a:p>
        </p:txBody>
      </p:sp>
    </p:spTree>
    <p:extLst>
      <p:ext uri="{BB962C8B-B14F-4D97-AF65-F5344CB8AC3E}">
        <p14:creationId xmlns:p14="http://schemas.microsoft.com/office/powerpoint/2010/main" val="4289661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rot="16200000">
            <a:off x="-2518606" y="2473636"/>
            <a:ext cx="5143502" cy="1962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rot="16200000" flipV="1">
            <a:off x="-2442604" y="2560132"/>
            <a:ext cx="514350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3"/>
            <a:ext cx="7543800" cy="108806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384301"/>
            <a:ext cx="7543801" cy="301752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2" y="4844840"/>
            <a:ext cx="1854203" cy="273844"/>
          </a:xfrm>
          <a:prstGeom prst="rect">
            <a:avLst/>
          </a:prstGeom>
        </p:spPr>
        <p:txBody>
          <a:bodyPr vert="horz" lIns="91440" tIns="45720" rIns="91440" bIns="45720" rtlCol="0" anchor="ctr"/>
          <a:lstStyle>
            <a:lvl1pPr algn="l">
              <a:defRPr sz="675">
                <a:solidFill>
                  <a:srgbClr val="FFFFFF"/>
                </a:solidFill>
              </a:defRPr>
            </a:lvl1pPr>
          </a:lstStyle>
          <a:p>
            <a:fld id="{240CDC23-E565-C848-9AF6-12BD09C53D91}" type="datetimeFigureOut">
              <a:rPr lang="en-US" smtClean="0"/>
              <a:t>3/13/2026</a:t>
            </a:fld>
            <a:endParaRPr lang="en-US"/>
          </a:p>
        </p:txBody>
      </p:sp>
      <p:sp>
        <p:nvSpPr>
          <p:cNvPr id="5" name="Footer Placeholder 4"/>
          <p:cNvSpPr>
            <a:spLocks noGrp="1"/>
          </p:cNvSpPr>
          <p:nvPr>
            <p:ph type="ftr" sz="quarter" idx="3"/>
          </p:nvPr>
        </p:nvSpPr>
        <p:spPr>
          <a:xfrm>
            <a:off x="2764640" y="4844840"/>
            <a:ext cx="3617103" cy="273844"/>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5" y="4844840"/>
            <a:ext cx="984019" cy="273844"/>
          </a:xfrm>
          <a:prstGeom prst="rect">
            <a:avLst/>
          </a:prstGeom>
        </p:spPr>
        <p:txBody>
          <a:bodyPr vert="horz" lIns="91440" tIns="45720" rIns="91440" bIns="45720" rtlCol="0" anchor="ctr"/>
          <a:lstStyle>
            <a:lvl1pPr algn="r">
              <a:defRPr sz="788">
                <a:solidFill>
                  <a:srgbClr val="FFFFFF"/>
                </a:solidFill>
              </a:defRPr>
            </a:lvl1pPr>
          </a:lstStyle>
          <a:p>
            <a:fld id="{D07771B2-D7F7-364E-B6F3-F7FE93606BCE}" type="slidenum">
              <a:rPr lang="en-US" smtClean="0"/>
              <a:t>‹#›</a:t>
            </a:fld>
            <a:endParaRPr lang="en-US"/>
          </a:p>
        </p:txBody>
      </p:sp>
    </p:spTree>
    <p:extLst>
      <p:ext uri="{BB962C8B-B14F-4D97-AF65-F5344CB8AC3E}">
        <p14:creationId xmlns:p14="http://schemas.microsoft.com/office/powerpoint/2010/main" val="295423319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2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2.emf"/></Relationships>
</file>

<file path=ppt/slides/_rels/slide2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3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3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4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4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6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43.emf"/></Relationships>
</file>

<file path=ppt/slides/_rels/slide6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6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7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43.emf"/></Relationships>
</file>

<file path=ppt/slides/_rels/slide7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4.emf"/><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7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4.emf"/><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7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5.emf"/><Relationship Id="rId4" Type="http://schemas.openxmlformats.org/officeDocument/2006/relationships/image" Target="../media/image43.emf"/></Relationships>
</file>

<file path=ppt/slides/_rels/slide7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5.emf"/><Relationship Id="rId4" Type="http://schemas.openxmlformats.org/officeDocument/2006/relationships/image" Target="../media/image43.emf"/></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8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8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742EF8-13C7-8228-F51B-8DD2FDFC53F4}"/>
              </a:ext>
            </a:extLst>
          </p:cNvPr>
          <p:cNvSpPr>
            <a:spLocks noGrp="1"/>
          </p:cNvSpPr>
          <p:nvPr>
            <p:ph type="ctrTitle"/>
          </p:nvPr>
        </p:nvSpPr>
        <p:spPr/>
        <p:txBody>
          <a:bodyPr/>
          <a:lstStyle/>
          <a:p>
            <a:r>
              <a:rPr lang="en-US" altLang="zh-TW" dirty="0"/>
              <a:t>Logistic Regression and Text Classification</a:t>
            </a:r>
            <a:endParaRPr lang="zh-TW" altLang="en-US" dirty="0"/>
          </a:p>
        </p:txBody>
      </p:sp>
      <p:sp>
        <p:nvSpPr>
          <p:cNvPr id="3" name="副標題 2">
            <a:extLst>
              <a:ext uri="{FF2B5EF4-FFF2-40B4-BE49-F238E27FC236}">
                <a16:creationId xmlns:a16="http://schemas.microsoft.com/office/drawing/2014/main" id="{3991E180-2A4D-4387-5748-831DAAACCBBD}"/>
              </a:ext>
            </a:extLst>
          </p:cNvPr>
          <p:cNvSpPr>
            <a:spLocks noGrp="1"/>
          </p:cNvSpPr>
          <p:nvPr>
            <p:ph type="subTitle" idx="1"/>
          </p:nvPr>
        </p:nvSpPr>
        <p:spPr/>
        <p:txBody>
          <a:bodyPr/>
          <a:lstStyle/>
          <a:p>
            <a:r>
              <a:rPr lang="en-US" altLang="zh-TW" dirty="0"/>
              <a:t>J. H. Wang</a:t>
            </a:r>
          </a:p>
          <a:p>
            <a:r>
              <a:rPr lang="en-US" altLang="zh-TW" dirty="0"/>
              <a:t>Mar. </a:t>
            </a:r>
            <a:r>
              <a:rPr lang="en-US" altLang="zh-TW"/>
              <a:t>16, 2026</a:t>
            </a:r>
            <a:endParaRPr lang="zh-TW" altLang="en-US"/>
          </a:p>
        </p:txBody>
      </p:sp>
    </p:spTree>
    <p:extLst>
      <p:ext uri="{BB962C8B-B14F-4D97-AF65-F5344CB8AC3E}">
        <p14:creationId xmlns:p14="http://schemas.microsoft.com/office/powerpoint/2010/main" val="28394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t>Text Classification: definition</a:t>
            </a:r>
          </a:p>
        </p:txBody>
      </p:sp>
      <p:sp>
        <p:nvSpPr>
          <p:cNvPr id="24579" name="Rectangle 3"/>
          <p:cNvSpPr>
            <a:spLocks noGrp="1" noChangeArrowheads="1"/>
          </p:cNvSpPr>
          <p:nvPr>
            <p:ph idx="1"/>
          </p:nvPr>
        </p:nvSpPr>
        <p:spPr>
          <a:xfrm>
            <a:off x="822960" y="1200150"/>
            <a:ext cx="8244840" cy="3429000"/>
          </a:xfrm>
        </p:spPr>
        <p:txBody>
          <a:bodyPr>
            <a:normAutofit fontScale="92500" lnSpcReduction="10000"/>
          </a:bodyPr>
          <a:lstStyle/>
          <a:p>
            <a:r>
              <a:rPr lang="en-US" sz="3200" i="1" dirty="0">
                <a:latin typeface="Calibri" charset="0"/>
              </a:rPr>
              <a:t>Input</a:t>
            </a:r>
            <a:r>
              <a:rPr lang="en-US" sz="3200" dirty="0">
                <a:latin typeface="Calibri" charset="0"/>
              </a:rPr>
              <a:t>:</a:t>
            </a:r>
          </a:p>
          <a:p>
            <a:pPr lvl="1"/>
            <a:r>
              <a:rPr lang="en-US" sz="2800" dirty="0">
                <a:latin typeface="Calibri" charset="0"/>
              </a:rPr>
              <a:t> a "document" (which can be any text) </a:t>
            </a:r>
            <a:r>
              <a:rPr lang="en-US" sz="2800" i="1" dirty="0">
                <a:solidFill>
                  <a:srgbClr val="FF0000"/>
                </a:solidFill>
                <a:latin typeface="Calibri" charset="0"/>
              </a:rPr>
              <a:t>d</a:t>
            </a:r>
          </a:p>
          <a:p>
            <a:pPr lvl="1"/>
            <a:r>
              <a:rPr lang="en-US" sz="2800" i="1" dirty="0">
                <a:latin typeface="Calibri" charset="0"/>
              </a:rPr>
              <a:t> </a:t>
            </a:r>
            <a:r>
              <a:rPr lang="en-US" sz="2800" dirty="0">
                <a:latin typeface="Calibri" charset="0"/>
                <a:ea typeface="ＭＳ Ｐゴシック" charset="0"/>
              </a:rPr>
              <a:t>a fixed set of classes  </a:t>
            </a:r>
            <a:r>
              <a:rPr lang="en-US" sz="2800" i="1" dirty="0">
                <a:solidFill>
                  <a:srgbClr val="FF0000"/>
                </a:solidFill>
                <a:latin typeface="Calibri" charset="0"/>
                <a:ea typeface="ＭＳ Ｐゴシック" charset="0"/>
              </a:rPr>
              <a:t>Y </a:t>
            </a:r>
            <a:r>
              <a:rPr lang="en-US" sz="2800" dirty="0">
                <a:solidFill>
                  <a:srgbClr val="FF0000"/>
                </a:solidFill>
                <a:latin typeface="Calibri" charset="0"/>
                <a:ea typeface="ＭＳ Ｐゴシック" charset="0"/>
              </a:rPr>
              <a:t>=</a:t>
            </a:r>
            <a:r>
              <a:rPr lang="en-US" sz="2800" i="1" dirty="0">
                <a:solidFill>
                  <a:srgbClr val="FF0000"/>
                </a:solidFill>
                <a:latin typeface="Calibri" charset="0"/>
                <a:ea typeface="ＭＳ Ｐゴシック" charset="0"/>
              </a:rPr>
              <a:t> </a:t>
            </a:r>
            <a:r>
              <a:rPr lang="en-US" sz="2800" dirty="0">
                <a:solidFill>
                  <a:srgbClr val="FF0000"/>
                </a:solidFill>
                <a:latin typeface="Calibri" charset="0"/>
                <a:ea typeface="ＭＳ Ｐゴシック" charset="0"/>
                <a:sym typeface="Symbol" charset="0"/>
              </a:rPr>
              <a:t>{</a:t>
            </a:r>
            <a:r>
              <a:rPr lang="en-US" sz="2800" i="1" dirty="0">
                <a:solidFill>
                  <a:srgbClr val="FF0000"/>
                </a:solidFill>
                <a:latin typeface="Calibri" charset="0"/>
                <a:ea typeface="ＭＳ Ｐゴシック" charset="0"/>
                <a:sym typeface="Symbol" charset="0"/>
              </a:rPr>
              <a:t>y</a:t>
            </a:r>
            <a:r>
              <a:rPr lang="en-US" sz="2800" baseline="-25000" dirty="0">
                <a:solidFill>
                  <a:srgbClr val="FF0000"/>
                </a:solidFill>
                <a:latin typeface="Calibri" charset="0"/>
                <a:ea typeface="ＭＳ Ｐゴシック" charset="0"/>
                <a:sym typeface="Symbol" charset="0"/>
              </a:rPr>
              <a:t>1</a:t>
            </a:r>
            <a:r>
              <a:rPr lang="en-US" sz="2800" dirty="0">
                <a:solidFill>
                  <a:srgbClr val="FF0000"/>
                </a:solidFill>
                <a:latin typeface="Calibri" charset="0"/>
                <a:ea typeface="ＭＳ Ｐゴシック" charset="0"/>
                <a:sym typeface="Symbol" charset="0"/>
              </a:rPr>
              <a:t>, </a:t>
            </a:r>
            <a:r>
              <a:rPr lang="en-US" sz="2800" i="1" dirty="0">
                <a:solidFill>
                  <a:srgbClr val="FF0000"/>
                </a:solidFill>
                <a:latin typeface="Calibri" charset="0"/>
                <a:ea typeface="ＭＳ Ｐゴシック" charset="0"/>
                <a:sym typeface="Symbol" charset="0"/>
              </a:rPr>
              <a:t>y</a:t>
            </a:r>
            <a:r>
              <a:rPr lang="en-US" sz="2800" baseline="-25000" dirty="0">
                <a:solidFill>
                  <a:srgbClr val="FF0000"/>
                </a:solidFill>
                <a:latin typeface="Calibri" charset="0"/>
                <a:ea typeface="ＭＳ Ｐゴシック" charset="0"/>
                <a:sym typeface="Symbol" charset="0"/>
              </a:rPr>
              <a:t>2</a:t>
            </a:r>
            <a:r>
              <a:rPr lang="en-US" sz="2800" dirty="0">
                <a:solidFill>
                  <a:srgbClr val="FF0000"/>
                </a:solidFill>
                <a:latin typeface="Calibri" charset="0"/>
                <a:ea typeface="ＭＳ Ｐゴシック" charset="0"/>
                <a:sym typeface="Symbol" charset="0"/>
              </a:rPr>
              <a:t>,…, </a:t>
            </a:r>
            <a:r>
              <a:rPr lang="en-US" sz="2800" i="1" dirty="0" err="1">
                <a:solidFill>
                  <a:srgbClr val="FF0000"/>
                </a:solidFill>
                <a:latin typeface="Calibri" charset="0"/>
                <a:ea typeface="ＭＳ Ｐゴシック" charset="0"/>
                <a:sym typeface="Symbol" charset="0"/>
              </a:rPr>
              <a:t>y</a:t>
            </a:r>
            <a:r>
              <a:rPr lang="en-US" sz="2800" i="1" baseline="-25000" dirty="0" err="1">
                <a:solidFill>
                  <a:srgbClr val="FF0000"/>
                </a:solidFill>
                <a:latin typeface="Calibri" charset="0"/>
                <a:ea typeface="ＭＳ Ｐゴシック" charset="0"/>
                <a:sym typeface="Symbol" charset="0"/>
              </a:rPr>
              <a:t>J</a:t>
            </a:r>
            <a:r>
              <a:rPr lang="en-US" sz="2800" dirty="0">
                <a:solidFill>
                  <a:srgbClr val="FF0000"/>
                </a:solidFill>
                <a:latin typeface="Calibri" charset="0"/>
                <a:ea typeface="ＭＳ Ｐゴシック" charset="0"/>
                <a:sym typeface="Symbol" charset="0"/>
              </a:rPr>
              <a:t>}</a:t>
            </a:r>
          </a:p>
          <a:p>
            <a:pPr lvl="1"/>
            <a:endParaRPr lang="en-US" sz="2800" i="1" dirty="0">
              <a:latin typeface="Calibri" charset="0"/>
            </a:endParaRPr>
          </a:p>
          <a:p>
            <a:r>
              <a:rPr lang="en-US" sz="3200" i="1" dirty="0">
                <a:latin typeface="Calibri" charset="0"/>
              </a:rPr>
              <a:t>Output</a:t>
            </a:r>
            <a:r>
              <a:rPr lang="en-US" sz="3200" dirty="0">
                <a:latin typeface="Calibri" charset="0"/>
              </a:rPr>
              <a:t>: a predicted class </a:t>
            </a:r>
            <a:r>
              <a:rPr lang="en-US" sz="3200" i="1" dirty="0" err="1">
                <a:solidFill>
                  <a:srgbClr val="FF0000"/>
                </a:solidFill>
                <a:latin typeface="Calibri" charset="0"/>
              </a:rPr>
              <a:t>ŷ</a:t>
            </a:r>
            <a:r>
              <a:rPr lang="en-US" sz="3200" dirty="0">
                <a:solidFill>
                  <a:srgbClr val="FF0000"/>
                </a:solidFill>
                <a:latin typeface="Calibri" charset="0"/>
              </a:rPr>
              <a:t> </a:t>
            </a:r>
            <a:r>
              <a:rPr lang="en-US" sz="3200" dirty="0">
                <a:solidFill>
                  <a:srgbClr val="FF0000"/>
                </a:solidFill>
                <a:latin typeface="Calibri" charset="0"/>
                <a:ea typeface="ＭＳ Ｐゴシック" charset="0"/>
                <a:sym typeface="Symbol" charset="0"/>
              </a:rPr>
              <a:t> </a:t>
            </a:r>
            <a:r>
              <a:rPr lang="en-US" sz="3200" i="1" dirty="0">
                <a:solidFill>
                  <a:srgbClr val="FF0000"/>
                </a:solidFill>
                <a:latin typeface="Calibri" charset="0"/>
                <a:ea typeface="ＭＳ Ｐゴシック" charset="0"/>
                <a:sym typeface="Symbol" charset="0"/>
              </a:rPr>
              <a:t>Y</a:t>
            </a:r>
          </a:p>
          <a:p>
            <a:endParaRPr lang="en-US" sz="3200" i="1" dirty="0">
              <a:solidFill>
                <a:srgbClr val="FF0000"/>
              </a:solidFill>
              <a:latin typeface="Calibri" charset="0"/>
              <a:ea typeface="ＭＳ Ｐゴシック" charset="0"/>
              <a:sym typeface="Symbol" charset="0"/>
            </a:endParaRPr>
          </a:p>
          <a:p>
            <a:r>
              <a:rPr lang="en-US" dirty="0"/>
              <a:t>The hat or circumflex notation </a:t>
            </a:r>
            <a:r>
              <a:rPr lang="en-US" i="1" dirty="0" err="1">
                <a:solidFill>
                  <a:srgbClr val="FF0000"/>
                </a:solidFill>
                <a:latin typeface="Calibri" charset="0"/>
              </a:rPr>
              <a:t>ŷ</a:t>
            </a:r>
            <a:r>
              <a:rPr lang="en-US" i="1" dirty="0">
                <a:solidFill>
                  <a:srgbClr val="FF0000"/>
                </a:solidFill>
                <a:latin typeface="Calibri" charset="0"/>
              </a:rPr>
              <a:t> </a:t>
            </a:r>
            <a:r>
              <a:rPr lang="en-US" dirty="0"/>
              <a:t> is used to refer to an estimated or predicted value </a:t>
            </a:r>
            <a:endParaRPr lang="en-US" sz="3200" dirty="0"/>
          </a:p>
          <a:p>
            <a:endParaRPr lang="en-US" sz="3200" i="1" dirty="0">
              <a:solidFill>
                <a:srgbClr val="FF0000"/>
              </a:solidFill>
              <a:latin typeface="Calibri" charset="0"/>
              <a:ea typeface="ＭＳ Ｐゴシック" charset="0"/>
              <a:sym typeface="Symbol" charset="0"/>
            </a:endParaRPr>
          </a:p>
          <a:p>
            <a:endParaRPr lang="en-US" sz="2400" i="1" dirty="0">
              <a:solidFill>
                <a:schemeClr val="tx1"/>
              </a:solidFill>
              <a:latin typeface="Calibri" charset="0"/>
              <a:ea typeface="ＭＳ Ｐゴシック" charset="0"/>
              <a:sym typeface="Symbol" charset="0"/>
            </a:endParaRPr>
          </a:p>
          <a:p>
            <a:endParaRPr lang="en-US" sz="3200" i="1" dirty="0">
              <a:solidFill>
                <a:srgbClr val="FF0000"/>
              </a:solidFill>
              <a:latin typeface="Calibri" charset="0"/>
              <a:ea typeface="ＭＳ Ｐゴシック" charset="0"/>
              <a:sym typeface="Symbol" charset="0"/>
            </a:endParaRPr>
          </a:p>
        </p:txBody>
      </p:sp>
    </p:spTree>
    <p:extLst>
      <p:ext uri="{BB962C8B-B14F-4D97-AF65-F5344CB8AC3E}">
        <p14:creationId xmlns:p14="http://schemas.microsoft.com/office/powerpoint/2010/main" val="3424952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11908"/>
            <a:ext cx="7543800" cy="680397"/>
          </a:xfrm>
        </p:spPr>
        <p:txBody>
          <a:bodyPr>
            <a:normAutofit fontScale="90000"/>
          </a:bodyPr>
          <a:lstStyle/>
          <a:p>
            <a:r>
              <a:rPr lang="en-US" sz="3600" dirty="0"/>
              <a:t>Most common classification </a:t>
            </a:r>
            <a:r>
              <a:rPr lang="en-US" dirty="0"/>
              <a:t>m</a:t>
            </a:r>
            <a:r>
              <a:rPr lang="en-US" sz="3600" dirty="0"/>
              <a:t>ethod:</a:t>
            </a:r>
            <a:br>
              <a:rPr lang="en-US" sz="3600" dirty="0"/>
            </a:br>
            <a:r>
              <a:rPr lang="en-US" sz="3600" dirty="0"/>
              <a:t>Supervised Machine Learning</a:t>
            </a:r>
          </a:p>
        </p:txBody>
      </p:sp>
      <p:sp>
        <p:nvSpPr>
          <p:cNvPr id="3" name="Content Placeholder 2"/>
          <p:cNvSpPr>
            <a:spLocks noGrp="1"/>
          </p:cNvSpPr>
          <p:nvPr>
            <p:ph idx="1"/>
          </p:nvPr>
        </p:nvSpPr>
        <p:spPr>
          <a:xfrm>
            <a:off x="685800" y="1242642"/>
            <a:ext cx="8092440" cy="3876042"/>
          </a:xfrm>
        </p:spPr>
        <p:txBody>
          <a:bodyPr>
            <a:normAutofit fontScale="92500" lnSpcReduction="10000"/>
          </a:bodyPr>
          <a:lstStyle/>
          <a:p>
            <a:r>
              <a:rPr lang="en-US" sz="2800" b="1" dirty="0">
                <a:latin typeface="Calibri" charset="0"/>
              </a:rPr>
              <a:t>Training</a:t>
            </a:r>
            <a:r>
              <a:rPr lang="en-US" sz="2800" i="1" dirty="0">
                <a:latin typeface="Calibri" charset="0"/>
              </a:rPr>
              <a:t> </a:t>
            </a:r>
          </a:p>
          <a:p>
            <a:pPr marL="150813" lvl="1" indent="0">
              <a:buNone/>
            </a:pPr>
            <a:r>
              <a:rPr lang="en-US" sz="3000" dirty="0">
                <a:latin typeface="Calibri" charset="0"/>
              </a:rPr>
              <a:t>Input</a:t>
            </a:r>
            <a:r>
              <a:rPr lang="en-US" sz="3000" i="1" dirty="0">
                <a:latin typeface="Calibri" charset="0"/>
              </a:rPr>
              <a:t>: </a:t>
            </a:r>
          </a:p>
          <a:p>
            <a:pPr lvl="2"/>
            <a:r>
              <a:rPr lang="en-US" sz="2600" dirty="0">
                <a:latin typeface="Calibri" charset="0"/>
                <a:ea typeface="ＭＳ Ｐゴシック" charset="0"/>
              </a:rPr>
              <a:t>a fixed set of classes  </a:t>
            </a:r>
            <a:r>
              <a:rPr lang="en-US" sz="2600" i="1" dirty="0">
                <a:solidFill>
                  <a:srgbClr val="FF0000"/>
                </a:solidFill>
                <a:latin typeface="Calibri" charset="0"/>
                <a:ea typeface="ＭＳ Ｐゴシック" charset="0"/>
              </a:rPr>
              <a:t>Y </a:t>
            </a:r>
            <a:r>
              <a:rPr lang="en-US" sz="2600" dirty="0">
                <a:solidFill>
                  <a:srgbClr val="FF0000"/>
                </a:solidFill>
                <a:latin typeface="Calibri" charset="0"/>
                <a:ea typeface="ＭＳ Ｐゴシック" charset="0"/>
              </a:rPr>
              <a:t>=</a:t>
            </a:r>
            <a:r>
              <a:rPr lang="en-US" sz="2600" i="1" dirty="0">
                <a:solidFill>
                  <a:srgbClr val="FF0000"/>
                </a:solidFill>
                <a:latin typeface="Calibri" charset="0"/>
                <a:ea typeface="ＭＳ Ｐゴシック" charset="0"/>
              </a:rPr>
              <a:t> </a:t>
            </a:r>
            <a:r>
              <a:rPr lang="en-US" sz="2600" dirty="0">
                <a:solidFill>
                  <a:srgbClr val="FF0000"/>
                </a:solidFill>
                <a:latin typeface="Calibri" charset="0"/>
                <a:ea typeface="ＭＳ Ｐゴシック" charset="0"/>
                <a:sym typeface="Symbol" charset="0"/>
              </a:rPr>
              <a:t>{</a:t>
            </a:r>
            <a:r>
              <a:rPr lang="en-US" sz="2600" i="1" dirty="0">
                <a:solidFill>
                  <a:srgbClr val="FF0000"/>
                </a:solidFill>
                <a:latin typeface="Calibri" charset="0"/>
                <a:ea typeface="ＭＳ Ｐゴシック" charset="0"/>
                <a:sym typeface="Symbol" charset="0"/>
              </a:rPr>
              <a:t>y</a:t>
            </a:r>
            <a:r>
              <a:rPr lang="en-US" sz="2600" baseline="-25000" dirty="0">
                <a:solidFill>
                  <a:srgbClr val="FF0000"/>
                </a:solidFill>
                <a:latin typeface="Calibri" charset="0"/>
                <a:ea typeface="ＭＳ Ｐゴシック" charset="0"/>
                <a:sym typeface="Symbol" charset="0"/>
              </a:rPr>
              <a:t>1</a:t>
            </a:r>
            <a:r>
              <a:rPr lang="en-US" sz="2600" dirty="0">
                <a:solidFill>
                  <a:srgbClr val="FF0000"/>
                </a:solidFill>
                <a:latin typeface="Calibri" charset="0"/>
                <a:ea typeface="ＭＳ Ｐゴシック" charset="0"/>
                <a:sym typeface="Symbol" charset="0"/>
              </a:rPr>
              <a:t>, </a:t>
            </a:r>
            <a:r>
              <a:rPr lang="en-US" sz="2600" i="1" dirty="0">
                <a:solidFill>
                  <a:srgbClr val="FF0000"/>
                </a:solidFill>
                <a:latin typeface="Calibri" charset="0"/>
                <a:ea typeface="ＭＳ Ｐゴシック" charset="0"/>
                <a:sym typeface="Symbol" charset="0"/>
              </a:rPr>
              <a:t>y</a:t>
            </a:r>
            <a:r>
              <a:rPr lang="en-US" sz="2600" baseline="-25000" dirty="0">
                <a:solidFill>
                  <a:srgbClr val="FF0000"/>
                </a:solidFill>
                <a:latin typeface="Calibri" charset="0"/>
                <a:ea typeface="ＭＳ Ｐゴシック" charset="0"/>
                <a:sym typeface="Symbol" charset="0"/>
              </a:rPr>
              <a:t>2</a:t>
            </a:r>
            <a:r>
              <a:rPr lang="en-US" sz="2600" dirty="0">
                <a:solidFill>
                  <a:srgbClr val="FF0000"/>
                </a:solidFill>
                <a:latin typeface="Calibri" charset="0"/>
                <a:ea typeface="ＭＳ Ｐゴシック" charset="0"/>
                <a:sym typeface="Symbol" charset="0"/>
              </a:rPr>
              <a:t>,…, </a:t>
            </a:r>
            <a:r>
              <a:rPr lang="en-US" sz="2600" i="1" dirty="0" err="1">
                <a:solidFill>
                  <a:srgbClr val="FF0000"/>
                </a:solidFill>
                <a:latin typeface="Calibri" charset="0"/>
                <a:ea typeface="ＭＳ Ｐゴシック" charset="0"/>
                <a:sym typeface="Symbol" charset="0"/>
              </a:rPr>
              <a:t>y</a:t>
            </a:r>
            <a:r>
              <a:rPr lang="en-US" sz="2600" i="1" baseline="-25000" dirty="0" err="1">
                <a:solidFill>
                  <a:srgbClr val="FF0000"/>
                </a:solidFill>
                <a:latin typeface="Calibri" charset="0"/>
                <a:ea typeface="ＭＳ Ｐゴシック" charset="0"/>
                <a:sym typeface="Symbol" charset="0"/>
              </a:rPr>
              <a:t>J</a:t>
            </a:r>
            <a:r>
              <a:rPr lang="en-US" sz="2600" dirty="0">
                <a:solidFill>
                  <a:srgbClr val="FF0000"/>
                </a:solidFill>
                <a:latin typeface="Calibri" charset="0"/>
                <a:ea typeface="ＭＳ Ｐゴシック" charset="0"/>
                <a:sym typeface="Symbol" charset="0"/>
              </a:rPr>
              <a:t>}</a:t>
            </a:r>
          </a:p>
          <a:p>
            <a:pPr lvl="2"/>
            <a:r>
              <a:rPr lang="en-US" sz="2600" dirty="0">
                <a:latin typeface="Calibri" charset="0"/>
              </a:rPr>
              <a:t>a training set of </a:t>
            </a:r>
            <a:r>
              <a:rPr lang="en-US" sz="2600" i="1" dirty="0">
                <a:solidFill>
                  <a:srgbClr val="FF0000"/>
                </a:solidFill>
                <a:latin typeface="Calibri" charset="0"/>
              </a:rPr>
              <a:t>m</a:t>
            </a:r>
            <a:r>
              <a:rPr lang="en-US" sz="2600" i="1" dirty="0">
                <a:latin typeface="Calibri" charset="0"/>
              </a:rPr>
              <a:t> </a:t>
            </a:r>
            <a:r>
              <a:rPr lang="en-US" sz="2600" dirty="0">
                <a:latin typeface="Calibri" charset="0"/>
              </a:rPr>
              <a:t>hand-labeled inputs </a:t>
            </a:r>
            <a:r>
              <a:rPr lang="en-US" sz="2600" i="1" dirty="0">
                <a:solidFill>
                  <a:srgbClr val="FF0000"/>
                </a:solidFill>
                <a:latin typeface="Calibri" charset="0"/>
              </a:rPr>
              <a:t>(x</a:t>
            </a:r>
            <a:r>
              <a:rPr lang="en-US" sz="2600" i="1" baseline="30000" dirty="0">
                <a:solidFill>
                  <a:srgbClr val="FF0000"/>
                </a:solidFill>
                <a:latin typeface="Calibri" charset="0"/>
              </a:rPr>
              <a:t>(1)</a:t>
            </a:r>
            <a:r>
              <a:rPr lang="en-US" sz="2600" i="1" dirty="0">
                <a:solidFill>
                  <a:srgbClr val="FF0000"/>
                </a:solidFill>
                <a:latin typeface="Calibri" charset="0"/>
              </a:rPr>
              <a:t>,y</a:t>
            </a:r>
            <a:r>
              <a:rPr lang="en-US" sz="2600" i="1" baseline="30000" dirty="0">
                <a:solidFill>
                  <a:srgbClr val="FF0000"/>
                </a:solidFill>
                <a:latin typeface="Calibri" charset="0"/>
              </a:rPr>
              <a:t>(1)</a:t>
            </a:r>
            <a:r>
              <a:rPr lang="en-US" sz="2600" i="1" dirty="0">
                <a:solidFill>
                  <a:srgbClr val="FF0000"/>
                </a:solidFill>
                <a:latin typeface="Calibri" charset="0"/>
              </a:rPr>
              <a:t>),....,(x</a:t>
            </a:r>
            <a:r>
              <a:rPr lang="en-US" sz="2600" i="1" baseline="30000" dirty="0">
                <a:solidFill>
                  <a:srgbClr val="FF0000"/>
                </a:solidFill>
                <a:latin typeface="Calibri" charset="0"/>
              </a:rPr>
              <a:t>(m)</a:t>
            </a:r>
            <a:r>
              <a:rPr lang="en-US" sz="2600" i="1" dirty="0">
                <a:solidFill>
                  <a:srgbClr val="FF0000"/>
                </a:solidFill>
                <a:latin typeface="Calibri" charset="0"/>
              </a:rPr>
              <a:t>,y</a:t>
            </a:r>
            <a:r>
              <a:rPr lang="en-US" sz="2600" i="1" baseline="30000" dirty="0">
                <a:solidFill>
                  <a:srgbClr val="FF0000"/>
                </a:solidFill>
                <a:latin typeface="Calibri" charset="0"/>
              </a:rPr>
              <a:t>(m)</a:t>
            </a:r>
            <a:r>
              <a:rPr lang="en-US" sz="2600" i="1" dirty="0">
                <a:solidFill>
                  <a:srgbClr val="FF0000"/>
                </a:solidFill>
                <a:latin typeface="Calibri" charset="0"/>
              </a:rPr>
              <a:t>)</a:t>
            </a:r>
          </a:p>
          <a:p>
            <a:pPr marL="150813" lvl="1" indent="0">
              <a:buNone/>
            </a:pPr>
            <a:r>
              <a:rPr lang="en-US" sz="3000" dirty="0">
                <a:latin typeface="Calibri" charset="0"/>
              </a:rPr>
              <a:t>Output</a:t>
            </a:r>
            <a:r>
              <a:rPr lang="en-US" sz="3000" i="1" dirty="0">
                <a:latin typeface="Calibri" charset="0"/>
              </a:rPr>
              <a:t>: </a:t>
            </a:r>
          </a:p>
          <a:p>
            <a:pPr lvl="2"/>
            <a:r>
              <a:rPr lang="en-US" sz="2600" dirty="0">
                <a:latin typeface="Calibri" charset="0"/>
              </a:rPr>
              <a:t>a learned classifier </a:t>
            </a:r>
            <a:r>
              <a:rPr lang="en-US" sz="2600" i="1" dirty="0" err="1">
                <a:solidFill>
                  <a:srgbClr val="FF0000"/>
                </a:solidFill>
                <a:latin typeface="Calibri" charset="0"/>
              </a:rPr>
              <a:t>γ:d</a:t>
            </a:r>
            <a:r>
              <a:rPr lang="en-US" sz="2600" i="1" dirty="0">
                <a:solidFill>
                  <a:srgbClr val="FF0000"/>
                </a:solidFill>
                <a:latin typeface="Calibri" charset="0"/>
              </a:rPr>
              <a:t> </a:t>
            </a:r>
            <a:r>
              <a:rPr lang="en-US" sz="2600" i="1" dirty="0">
                <a:solidFill>
                  <a:srgbClr val="FF0000"/>
                </a:solidFill>
                <a:latin typeface="Calibri" charset="0"/>
                <a:sym typeface="Wingdings" charset="2"/>
              </a:rPr>
              <a:t> </a:t>
            </a:r>
            <a:r>
              <a:rPr lang="en-US" sz="2600" i="1" dirty="0" err="1">
                <a:solidFill>
                  <a:srgbClr val="FF0000"/>
                </a:solidFill>
                <a:latin typeface="Calibri" charset="0"/>
              </a:rPr>
              <a:t>ŷ</a:t>
            </a:r>
            <a:endParaRPr lang="en-US" sz="2600" i="1" dirty="0">
              <a:solidFill>
                <a:srgbClr val="FF0000"/>
              </a:solidFill>
              <a:latin typeface="Calibri" charset="0"/>
            </a:endParaRPr>
          </a:p>
          <a:p>
            <a:pPr lvl="1"/>
            <a:endParaRPr lang="en-US" sz="2400" i="1" dirty="0">
              <a:solidFill>
                <a:srgbClr val="FF0000"/>
              </a:solidFill>
              <a:latin typeface="Calibri" charset="0"/>
            </a:endParaRPr>
          </a:p>
          <a:p>
            <a:r>
              <a:rPr lang="en-US" b="1" dirty="0">
                <a:latin typeface="Calibri" charset="0"/>
              </a:rPr>
              <a:t>Inference</a:t>
            </a:r>
            <a:r>
              <a:rPr lang="en-US" i="1" dirty="0">
                <a:latin typeface="Calibri" charset="0"/>
              </a:rPr>
              <a:t> or </a:t>
            </a:r>
            <a:r>
              <a:rPr lang="en-US" b="1" dirty="0">
                <a:latin typeface="Calibri" charset="0"/>
              </a:rPr>
              <a:t>Test</a:t>
            </a:r>
          </a:p>
          <a:p>
            <a:pPr marL="150813" lvl="1" indent="0">
              <a:buNone/>
            </a:pPr>
            <a:r>
              <a:rPr lang="en-US" sz="2600" dirty="0">
                <a:latin typeface="Calibri" charset="0"/>
              </a:rPr>
              <a:t>Input</a:t>
            </a:r>
            <a:r>
              <a:rPr lang="en-US" dirty="0">
                <a:latin typeface="Calibri" charset="0"/>
              </a:rPr>
              <a:t>: a document </a:t>
            </a:r>
            <a:r>
              <a:rPr lang="en-US" i="1" dirty="0">
                <a:solidFill>
                  <a:srgbClr val="FF0000"/>
                </a:solidFill>
                <a:latin typeface="Calibri" charset="0"/>
              </a:rPr>
              <a:t>d</a:t>
            </a:r>
          </a:p>
          <a:p>
            <a:pPr marL="150813" lvl="1" indent="0">
              <a:buNone/>
            </a:pPr>
            <a:r>
              <a:rPr lang="en-US" sz="2600" dirty="0">
                <a:solidFill>
                  <a:schemeClr val="tx1"/>
                </a:solidFill>
                <a:latin typeface="Calibri" charset="0"/>
              </a:rPr>
              <a:t>Output</a:t>
            </a:r>
            <a:r>
              <a:rPr lang="en-US" i="1" dirty="0">
                <a:solidFill>
                  <a:schemeClr val="tx1"/>
                </a:solidFill>
                <a:latin typeface="Calibri" charset="0"/>
              </a:rPr>
              <a:t>:</a:t>
            </a:r>
            <a:r>
              <a:rPr lang="en-US" dirty="0">
                <a:solidFill>
                  <a:schemeClr val="tx1"/>
                </a:solidFill>
                <a:latin typeface="Calibri" charset="0"/>
              </a:rPr>
              <a:t> a class </a:t>
            </a:r>
            <a:r>
              <a:rPr lang="en-US" i="1" dirty="0" err="1">
                <a:solidFill>
                  <a:srgbClr val="FF0000"/>
                </a:solidFill>
                <a:latin typeface="Calibri" charset="0"/>
              </a:rPr>
              <a:t>ŷ</a:t>
            </a:r>
            <a:endParaRPr lang="en-US" i="1" dirty="0">
              <a:solidFill>
                <a:srgbClr val="FF0000"/>
              </a:solidFill>
              <a:latin typeface="Calibri" charset="0"/>
            </a:endParaRPr>
          </a:p>
          <a:p>
            <a:pPr lvl="1"/>
            <a:endParaRPr lang="en-US" sz="2400" i="1" dirty="0">
              <a:solidFill>
                <a:srgbClr val="FF0000"/>
              </a:solidFill>
              <a:latin typeface="Calibri" charset="0"/>
            </a:endParaRPr>
          </a:p>
        </p:txBody>
      </p:sp>
      <p:sp>
        <p:nvSpPr>
          <p:cNvPr id="4" name="Slide Number Placeholder 3"/>
          <p:cNvSpPr>
            <a:spLocks noGrp="1"/>
          </p:cNvSpPr>
          <p:nvPr>
            <p:ph type="sldNum" sz="quarter" idx="12"/>
          </p:nvPr>
        </p:nvSpPr>
        <p:spPr/>
        <p:txBody>
          <a:bodyPr/>
          <a:lstStyle/>
          <a:p>
            <a:fld id="{10F35DC5-7E65-8247-99AB-4E984F8A921E}" type="slidenum">
              <a:rPr lang="en-US" smtClean="0"/>
              <a:pPr/>
              <a:t>11</a:t>
            </a:fld>
            <a:endParaRPr lang="en-US"/>
          </a:p>
        </p:txBody>
      </p:sp>
    </p:spTree>
    <p:extLst>
      <p:ext uri="{BB962C8B-B14F-4D97-AF65-F5344CB8AC3E}">
        <p14:creationId xmlns:p14="http://schemas.microsoft.com/office/powerpoint/2010/main" val="3091599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p:nvPr>
        </p:nvSpPr>
        <p:spPr>
          <a:xfrm>
            <a:off x="685800" y="285750"/>
            <a:ext cx="7543800" cy="680397"/>
          </a:xfrm>
        </p:spPr>
        <p:txBody>
          <a:bodyPr>
            <a:normAutofit fontScale="90000"/>
          </a:bodyPr>
          <a:lstStyle/>
          <a:p>
            <a:r>
              <a:rPr lang="en-US" sz="3600" dirty="0"/>
              <a:t>Supervised Machine Learning for Classification</a:t>
            </a:r>
          </a:p>
        </p:txBody>
      </p:sp>
      <p:sp>
        <p:nvSpPr>
          <p:cNvPr id="29699" name="Rectangle 5"/>
          <p:cNvSpPr>
            <a:spLocks noGrp="1" noChangeArrowheads="1"/>
          </p:cNvSpPr>
          <p:nvPr>
            <p:ph idx="1"/>
          </p:nvPr>
        </p:nvSpPr>
        <p:spPr>
          <a:xfrm>
            <a:off x="822960" y="1200150"/>
            <a:ext cx="8016240" cy="3886200"/>
          </a:xfrm>
        </p:spPr>
        <p:txBody>
          <a:bodyPr>
            <a:normAutofit/>
          </a:bodyPr>
          <a:lstStyle/>
          <a:p>
            <a:r>
              <a:rPr lang="en-US" sz="3200" dirty="0">
                <a:latin typeface="Calibri" charset="0"/>
              </a:rPr>
              <a:t>Many kinds of classifiers!</a:t>
            </a:r>
          </a:p>
          <a:p>
            <a:pPr lvl="1">
              <a:buFont typeface="Arial" panose="020B0604020202020204" pitchFamily="34" charset="0"/>
              <a:buChar char="•"/>
            </a:pPr>
            <a:r>
              <a:rPr lang="en-US" sz="2800" dirty="0">
                <a:latin typeface="Calibri" charset="0"/>
              </a:rPr>
              <a:t>Logistic regression  (this lecture)</a:t>
            </a:r>
          </a:p>
          <a:p>
            <a:pPr lvl="1">
              <a:buFont typeface="Arial" panose="020B0604020202020204" pitchFamily="34" charset="0"/>
              <a:buChar char="•"/>
            </a:pPr>
            <a:r>
              <a:rPr lang="en-US" sz="2800" dirty="0">
                <a:latin typeface="Calibri" charset="0"/>
              </a:rPr>
              <a:t>Naive Bayes </a:t>
            </a:r>
          </a:p>
          <a:p>
            <a:pPr lvl="1">
              <a:buFont typeface="Arial" panose="020B0604020202020204" pitchFamily="34" charset="0"/>
              <a:buChar char="•"/>
            </a:pPr>
            <a:r>
              <a:rPr lang="en-US" sz="2800" dirty="0">
                <a:latin typeface="Calibri" charset="0"/>
              </a:rPr>
              <a:t>Neural networks </a:t>
            </a:r>
          </a:p>
          <a:p>
            <a:pPr lvl="1">
              <a:buFont typeface="Arial" panose="020B0604020202020204" pitchFamily="34" charset="0"/>
              <a:buChar char="•"/>
            </a:pPr>
            <a:r>
              <a:rPr lang="en-US" sz="2800" i="1" dirty="0">
                <a:latin typeface="Calibri" charset="0"/>
              </a:rPr>
              <a:t>k</a:t>
            </a:r>
            <a:r>
              <a:rPr lang="en-US" sz="2800" dirty="0">
                <a:latin typeface="Calibri" charset="0"/>
              </a:rPr>
              <a:t>-nearest neighbors</a:t>
            </a:r>
          </a:p>
          <a:p>
            <a:pPr lvl="1">
              <a:buFont typeface="Arial" panose="020B0604020202020204" pitchFamily="34" charset="0"/>
              <a:buChar char="•"/>
            </a:pPr>
            <a:r>
              <a:rPr lang="en-US" sz="2800" dirty="0">
                <a:latin typeface="Calibri" charset="0"/>
              </a:rPr>
              <a:t>LLMs</a:t>
            </a:r>
          </a:p>
          <a:p>
            <a:pPr lvl="2">
              <a:buFont typeface="Arial" panose="020B0604020202020204" pitchFamily="34" charset="0"/>
              <a:buChar char="•"/>
            </a:pPr>
            <a:r>
              <a:rPr lang="en-US" sz="2800" dirty="0">
                <a:latin typeface="Calibri" charset="0"/>
              </a:rPr>
              <a:t>Fine-tuned as classifiers</a:t>
            </a:r>
          </a:p>
          <a:p>
            <a:pPr lvl="2">
              <a:buFont typeface="Arial" panose="020B0604020202020204" pitchFamily="34" charset="0"/>
              <a:buChar char="•"/>
            </a:pPr>
            <a:r>
              <a:rPr lang="en-US" sz="2800" dirty="0">
                <a:latin typeface="Calibri" charset="0"/>
              </a:rPr>
              <a:t>Prompted to give a classification</a:t>
            </a:r>
          </a:p>
        </p:txBody>
      </p:sp>
    </p:spTree>
    <p:extLst>
      <p:ext uri="{BB962C8B-B14F-4D97-AF65-F5344CB8AC3E}">
        <p14:creationId xmlns:p14="http://schemas.microsoft.com/office/powerpoint/2010/main" val="335127387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p:txBody>
          <a:bodyPr>
            <a:normAutofit/>
          </a:bodyPr>
          <a:lstStyle/>
          <a:p>
            <a:r>
              <a:rPr lang="en-US" sz="4000" dirty="0"/>
              <a:t>Logistic Regression</a:t>
            </a:r>
            <a:endParaRPr lang="en-US" sz="4000" dirty="0">
              <a:latin typeface="Lucida Sans" charset="0"/>
              <a:ea typeface="ＭＳ Ｐゴシック" charset="0"/>
              <a:cs typeface="ＭＳ Ｐゴシック" charset="0"/>
            </a:endParaRPr>
          </a:p>
        </p:txBody>
      </p:sp>
      <p:sp>
        <p:nvSpPr>
          <p:cNvPr id="16387" name="Rectangle 6"/>
          <p:cNvSpPr>
            <a:spLocks noGrp="1" noChangeArrowheads="1"/>
          </p:cNvSpPr>
          <p:nvPr>
            <p:ph idx="1"/>
          </p:nvPr>
        </p:nvSpPr>
        <p:spPr>
          <a:xfrm>
            <a:off x="3460238" y="209550"/>
            <a:ext cx="5009393" cy="4282440"/>
          </a:xfrm>
        </p:spPr>
        <p:txBody>
          <a:bodyPr/>
          <a:lstStyle/>
          <a:p>
            <a:r>
              <a:rPr lang="en-US" sz="3200" dirty="0">
                <a:solidFill>
                  <a:schemeClr val="tx2"/>
                </a:solidFill>
              </a:rPr>
              <a:t>Logistic Regression Classification</a:t>
            </a:r>
          </a:p>
        </p:txBody>
      </p:sp>
      <p:sp>
        <p:nvSpPr>
          <p:cNvPr id="2" name="Text Placeholder 1">
            <a:extLst>
              <a:ext uri="{FF2B5EF4-FFF2-40B4-BE49-F238E27FC236}">
                <a16:creationId xmlns:a16="http://schemas.microsoft.com/office/drawing/2014/main" id="{0A34268C-9305-0043-8A0B-DD60801C5E53}"/>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53826784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4CFF5-DAB5-9D47-957F-07140E13A25E}"/>
              </a:ext>
            </a:extLst>
          </p:cNvPr>
          <p:cNvSpPr>
            <a:spLocks noGrp="1"/>
          </p:cNvSpPr>
          <p:nvPr>
            <p:ph type="title"/>
          </p:nvPr>
        </p:nvSpPr>
        <p:spPr>
          <a:xfrm>
            <a:off x="822960" y="174151"/>
            <a:ext cx="7543800" cy="680397"/>
          </a:xfrm>
        </p:spPr>
        <p:txBody>
          <a:bodyPr/>
          <a:lstStyle/>
          <a:p>
            <a:r>
              <a:rPr lang="en-US" dirty="0"/>
              <a:t>Logistic Regression</a:t>
            </a:r>
          </a:p>
        </p:txBody>
      </p:sp>
      <p:sp>
        <p:nvSpPr>
          <p:cNvPr id="3" name="Content Placeholder 2">
            <a:extLst>
              <a:ext uri="{FF2B5EF4-FFF2-40B4-BE49-F238E27FC236}">
                <a16:creationId xmlns:a16="http://schemas.microsoft.com/office/drawing/2014/main" id="{286C4495-D87F-7F4D-B742-3B56CD1EBEAF}"/>
              </a:ext>
            </a:extLst>
          </p:cNvPr>
          <p:cNvSpPr>
            <a:spLocks noGrp="1"/>
          </p:cNvSpPr>
          <p:nvPr>
            <p:ph idx="1"/>
          </p:nvPr>
        </p:nvSpPr>
        <p:spPr/>
        <p:txBody>
          <a:bodyPr>
            <a:normAutofit/>
          </a:bodyPr>
          <a:lstStyle/>
          <a:p>
            <a:r>
              <a:rPr lang="en-US" sz="3600" dirty="0"/>
              <a:t>Important analytic tool in natural and social sciences</a:t>
            </a:r>
          </a:p>
          <a:p>
            <a:r>
              <a:rPr lang="en-US" sz="3600" dirty="0"/>
              <a:t>Baseline supervised machine learning tool for classification</a:t>
            </a:r>
          </a:p>
          <a:p>
            <a:r>
              <a:rPr lang="en-US" sz="3600" dirty="0"/>
              <a:t>Is also the foundation of neural networks</a:t>
            </a:r>
          </a:p>
          <a:p>
            <a:pPr marL="0" indent="0">
              <a:buNone/>
            </a:pPr>
            <a:endParaRPr lang="en-US" dirty="0"/>
          </a:p>
        </p:txBody>
      </p:sp>
    </p:spTree>
    <p:extLst>
      <p:ext uri="{BB962C8B-B14F-4D97-AF65-F5344CB8AC3E}">
        <p14:creationId xmlns:p14="http://schemas.microsoft.com/office/powerpoint/2010/main" val="1747428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38A50-E221-5742-A796-26D3A29D40BE}"/>
              </a:ext>
            </a:extLst>
          </p:cNvPr>
          <p:cNvSpPr>
            <a:spLocks noGrp="1"/>
          </p:cNvSpPr>
          <p:nvPr>
            <p:ph type="title"/>
          </p:nvPr>
        </p:nvSpPr>
        <p:spPr>
          <a:xfrm>
            <a:off x="685800" y="285750"/>
            <a:ext cx="8229600" cy="680397"/>
          </a:xfrm>
        </p:spPr>
        <p:txBody>
          <a:bodyPr>
            <a:normAutofit fontScale="90000"/>
          </a:bodyPr>
          <a:lstStyle/>
          <a:p>
            <a:r>
              <a:rPr lang="en-US" dirty="0"/>
              <a:t>Components of a probabilistic machine learning classifier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2F68FE4-1FD8-3040-9E2F-9C0576A0486C}"/>
                  </a:ext>
                </a:extLst>
              </p:cNvPr>
              <p:cNvSpPr>
                <a:spLocks noGrp="1"/>
              </p:cNvSpPr>
              <p:nvPr>
                <p:ph idx="1"/>
              </p:nvPr>
            </p:nvSpPr>
            <p:spPr>
              <a:xfrm>
                <a:off x="822960" y="1749104"/>
                <a:ext cx="8168640" cy="3565845"/>
              </a:xfrm>
            </p:spPr>
            <p:txBody>
              <a:bodyPr>
                <a:normAutofit/>
              </a:bodyPr>
              <a:lstStyle/>
              <a:p>
                <a:pPr marL="514350" indent="-514350">
                  <a:buFont typeface="+mj-lt"/>
                  <a:buAutoNum type="arabicPeriod"/>
                </a:pPr>
                <a:r>
                  <a:rPr lang="en-US" sz="2400" dirty="0"/>
                  <a:t>A </a:t>
                </a:r>
                <a:r>
                  <a:rPr lang="en-US" sz="2400" b="1" dirty="0"/>
                  <a:t>feature representation </a:t>
                </a:r>
                <a:r>
                  <a:rPr lang="en-US" sz="2400" dirty="0"/>
                  <a:t>of the input. For each input observation </a:t>
                </a:r>
                <a:r>
                  <a:rPr lang="en-US" sz="2400" i="1" dirty="0"/>
                  <a:t>x</a:t>
                </a:r>
                <a:r>
                  <a:rPr lang="en-US" sz="2400" baseline="30000" dirty="0"/>
                  <a:t>(</a:t>
                </a:r>
                <a:r>
                  <a:rPr lang="en-US" sz="2400" i="1" baseline="30000" dirty="0" err="1"/>
                  <a:t>i</a:t>
                </a:r>
                <a:r>
                  <a:rPr lang="en-US" sz="2400" baseline="30000" dirty="0"/>
                  <a:t>)</a:t>
                </a:r>
                <a:r>
                  <a:rPr lang="en-US" sz="2400" dirty="0"/>
                  <a:t>, a vector of features [</a:t>
                </a:r>
                <a:r>
                  <a:rPr lang="en-US" sz="2400" i="1" dirty="0"/>
                  <a:t>x</a:t>
                </a:r>
                <a:r>
                  <a:rPr lang="en-US" sz="2400" baseline="-25000" dirty="0"/>
                  <a:t>1</a:t>
                </a:r>
                <a:r>
                  <a:rPr lang="en-US" sz="2400" dirty="0"/>
                  <a:t>, </a:t>
                </a:r>
                <a:r>
                  <a:rPr lang="en-US" sz="2400" i="1" dirty="0"/>
                  <a:t>x</a:t>
                </a:r>
                <a:r>
                  <a:rPr lang="en-US" sz="2400" baseline="-25000" dirty="0"/>
                  <a:t>2</a:t>
                </a:r>
                <a:r>
                  <a:rPr lang="en-US" sz="2400" dirty="0"/>
                  <a:t>, ... , </a:t>
                </a:r>
                <a:r>
                  <a:rPr lang="en-US" sz="2400" i="1" dirty="0" err="1"/>
                  <a:t>x</a:t>
                </a:r>
                <a:r>
                  <a:rPr lang="en-US" sz="2400" i="1" baseline="-25000" dirty="0" err="1"/>
                  <a:t>n</a:t>
                </a:r>
                <a:r>
                  <a:rPr lang="en-US" sz="2400" dirty="0"/>
                  <a:t>]. Feature </a:t>
                </a:r>
                <a:r>
                  <a:rPr lang="en-US" sz="2400" i="1" dirty="0"/>
                  <a:t>j </a:t>
                </a:r>
                <a:r>
                  <a:rPr lang="en-US" sz="2400" dirty="0"/>
                  <a:t>for input </a:t>
                </a:r>
                <a:r>
                  <a:rPr lang="en-US" sz="2400" i="1" dirty="0"/>
                  <a:t>x</a:t>
                </a:r>
                <a:r>
                  <a:rPr lang="en-US" sz="2400" baseline="30000" dirty="0"/>
                  <a:t>(</a:t>
                </a:r>
                <a:r>
                  <a:rPr lang="en-US" sz="2400" i="1" baseline="30000" dirty="0" err="1"/>
                  <a:t>i</a:t>
                </a:r>
                <a:r>
                  <a:rPr lang="en-US" sz="2400" baseline="30000" dirty="0"/>
                  <a:t>) </a:t>
                </a:r>
                <a:r>
                  <a:rPr lang="en-US" sz="2400" dirty="0"/>
                  <a:t>is </a:t>
                </a:r>
                <a:r>
                  <a:rPr lang="en-US" sz="2400" dirty="0" err="1"/>
                  <a:t>x</a:t>
                </a:r>
                <a:r>
                  <a:rPr lang="en-US" sz="2400" baseline="-25000" dirty="0" err="1"/>
                  <a:t>j</a:t>
                </a:r>
                <a:r>
                  <a:rPr lang="en-US" sz="2400" dirty="0"/>
                  <a:t>, more completely  </a:t>
                </a:r>
                <a:r>
                  <a:rPr lang="en-US" sz="2400" i="1" dirty="0" err="1"/>
                  <a:t>x</a:t>
                </a:r>
                <a:r>
                  <a:rPr lang="en-US" sz="2400" i="1" baseline="-25000" dirty="0" err="1"/>
                  <a:t>j</a:t>
                </a:r>
                <a:r>
                  <a:rPr lang="en-US" sz="2400" baseline="30000" dirty="0"/>
                  <a:t>(</a:t>
                </a:r>
                <a:r>
                  <a:rPr lang="en-US" sz="2400" i="1" baseline="30000" dirty="0" err="1"/>
                  <a:t>i</a:t>
                </a:r>
                <a:r>
                  <a:rPr lang="en-US" sz="2400" baseline="30000" dirty="0"/>
                  <a:t>)</a:t>
                </a:r>
                <a:r>
                  <a:rPr lang="en-US" sz="2400" dirty="0"/>
                  <a:t>, or sometimes </a:t>
                </a:r>
                <a:r>
                  <a:rPr lang="en-US" sz="2400" i="1" dirty="0"/>
                  <a:t>f</a:t>
                </a:r>
                <a:r>
                  <a:rPr lang="en-US" sz="2400" i="1" baseline="-25000" dirty="0"/>
                  <a:t>j</a:t>
                </a:r>
                <a:r>
                  <a:rPr lang="en-US" sz="2400" dirty="0"/>
                  <a:t>(</a:t>
                </a:r>
                <a:r>
                  <a:rPr lang="en-US" sz="2400" i="1" dirty="0"/>
                  <a:t>x</a:t>
                </a:r>
                <a:r>
                  <a:rPr lang="en-US" sz="2400" dirty="0"/>
                  <a:t>).</a:t>
                </a:r>
              </a:p>
              <a:p>
                <a:pPr marL="514350" indent="-514350">
                  <a:buFont typeface="+mj-lt"/>
                  <a:buAutoNum type="arabicPeriod"/>
                </a:pPr>
                <a:r>
                  <a:rPr lang="en-US" sz="2400" dirty="0"/>
                  <a:t>A </a:t>
                </a:r>
                <a:r>
                  <a:rPr lang="en-US" sz="2400" b="1" dirty="0"/>
                  <a:t>classification function </a:t>
                </a:r>
                <a:r>
                  <a:rPr lang="en-US" sz="2400" dirty="0"/>
                  <a:t>that computes </a:t>
                </a:r>
                <a14:m>
                  <m:oMath xmlns:m="http://schemas.openxmlformats.org/officeDocument/2006/math">
                    <m:acc>
                      <m:accPr>
                        <m:chr m:val="̂"/>
                        <m:ctrlPr>
                          <a:rPr lang="en-US" sz="2400" i="1" smtClean="0">
                            <a:solidFill>
                              <a:schemeClr val="tx1"/>
                            </a:solidFill>
                            <a:latin typeface="Cambria Math" panose="02040503050406030204" pitchFamily="18" charset="0"/>
                          </a:rPr>
                        </m:ctrlPr>
                      </m:accPr>
                      <m:e>
                        <m:r>
                          <a:rPr lang="en-US" sz="2400" i="1">
                            <a:solidFill>
                              <a:schemeClr val="tx1"/>
                            </a:solidFill>
                            <a:latin typeface="Cambria Math" panose="02040503050406030204" pitchFamily="18" charset="0"/>
                          </a:rPr>
                          <m:t>𝑦</m:t>
                        </m:r>
                      </m:e>
                    </m:acc>
                  </m:oMath>
                </a14:m>
                <a:r>
                  <a:rPr lang="en-US" sz="2400" dirty="0"/>
                  <a:t>, the estimated class, via </a:t>
                </a:r>
                <a:r>
                  <a:rPr lang="en-US" sz="2400" i="1" dirty="0"/>
                  <a:t>p</a:t>
                </a:r>
                <a:r>
                  <a:rPr lang="en-US" sz="2400" dirty="0"/>
                  <a:t>(</a:t>
                </a:r>
                <a:r>
                  <a:rPr lang="en-US" sz="2400" i="1" dirty="0" err="1"/>
                  <a:t>y</a:t>
                </a:r>
                <a:r>
                  <a:rPr lang="en-US" sz="2400" dirty="0" err="1"/>
                  <a:t>|</a:t>
                </a:r>
                <a:r>
                  <a:rPr lang="en-US" sz="2400" i="1" dirty="0" err="1"/>
                  <a:t>x</a:t>
                </a:r>
                <a:r>
                  <a:rPr lang="en-US" sz="2400" dirty="0"/>
                  <a:t>), like the </a:t>
                </a:r>
                <a:r>
                  <a:rPr lang="en-US" sz="2400" b="1" dirty="0"/>
                  <a:t>sigmoid</a:t>
                </a:r>
                <a:r>
                  <a:rPr lang="en-US" sz="2400" dirty="0"/>
                  <a:t> or </a:t>
                </a:r>
                <a:r>
                  <a:rPr lang="en-US" sz="2400" b="1" dirty="0" err="1"/>
                  <a:t>softmax</a:t>
                </a:r>
                <a:r>
                  <a:rPr lang="en-US" sz="2400" dirty="0"/>
                  <a:t> functions.</a:t>
                </a:r>
              </a:p>
              <a:p>
                <a:pPr marL="514350" indent="-514350">
                  <a:buFont typeface="+mj-lt"/>
                  <a:buAutoNum type="arabicPeriod"/>
                </a:pPr>
                <a:r>
                  <a:rPr lang="en-US" sz="2400" dirty="0"/>
                  <a:t>An objective function for learning, like </a:t>
                </a:r>
                <a:r>
                  <a:rPr lang="en-US" sz="2400" b="1" dirty="0"/>
                  <a:t>cross-entropy loss</a:t>
                </a:r>
                <a:r>
                  <a:rPr lang="en-US" sz="2400" dirty="0"/>
                  <a:t>. </a:t>
                </a:r>
              </a:p>
              <a:p>
                <a:pPr marL="514350" indent="-514350">
                  <a:buFont typeface="+mj-lt"/>
                  <a:buAutoNum type="arabicPeriod"/>
                </a:pPr>
                <a:r>
                  <a:rPr lang="en-US" sz="2400" dirty="0"/>
                  <a:t>An algorithm for optimizing the objective function: </a:t>
                </a:r>
                <a:r>
                  <a:rPr lang="en-US" sz="2400" b="1" dirty="0"/>
                  <a:t>stochastic gradient descent</a:t>
                </a:r>
                <a:r>
                  <a:rPr lang="en-US" sz="2400" dirty="0"/>
                  <a:t>. </a:t>
                </a:r>
              </a:p>
            </p:txBody>
          </p:sp>
        </mc:Choice>
        <mc:Fallback xmlns="">
          <p:sp>
            <p:nvSpPr>
              <p:cNvPr id="3" name="Content Placeholder 2">
                <a:extLst>
                  <a:ext uri="{FF2B5EF4-FFF2-40B4-BE49-F238E27FC236}">
                    <a16:creationId xmlns:a16="http://schemas.microsoft.com/office/drawing/2014/main" id="{02F68FE4-1FD8-3040-9E2F-9C0576A0486C}"/>
                  </a:ext>
                </a:extLst>
              </p:cNvPr>
              <p:cNvSpPr>
                <a:spLocks noGrp="1" noRot="1" noChangeAspect="1" noMove="1" noResize="1" noEditPoints="1" noAdjustHandles="1" noChangeArrowheads="1" noChangeShapeType="1" noTextEdit="1"/>
              </p:cNvSpPr>
              <p:nvPr>
                <p:ph idx="1"/>
              </p:nvPr>
            </p:nvSpPr>
            <p:spPr>
              <a:xfrm>
                <a:off x="822960" y="1749104"/>
                <a:ext cx="8168640" cy="3565845"/>
              </a:xfrm>
              <a:blipFill>
                <a:blip r:embed="rId2"/>
                <a:stretch>
                  <a:fillRect l="-2329" t="-2128" r="-2329"/>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C6B7113D-7068-3D43-BBC6-5BE0B659F8C7}"/>
              </a:ext>
            </a:extLst>
          </p:cNvPr>
          <p:cNvSpPr txBox="1"/>
          <p:nvPr/>
        </p:nvSpPr>
        <p:spPr>
          <a:xfrm>
            <a:off x="685800" y="1047750"/>
            <a:ext cx="7162800" cy="461665"/>
          </a:xfrm>
          <a:prstGeom prst="rect">
            <a:avLst/>
          </a:prstGeom>
          <a:noFill/>
        </p:spPr>
        <p:txBody>
          <a:bodyPr wrap="square" rtlCol="0">
            <a:spAutoFit/>
          </a:bodyPr>
          <a:lstStyle/>
          <a:p>
            <a:r>
              <a:rPr lang="en-US" dirty="0"/>
              <a:t>Given </a:t>
            </a:r>
            <a:r>
              <a:rPr lang="en-US" i="1" dirty="0"/>
              <a:t>m </a:t>
            </a:r>
            <a:r>
              <a:rPr lang="en-US" dirty="0"/>
              <a:t>input/output pairs </a:t>
            </a:r>
            <a:r>
              <a:rPr lang="en-US" i="1" dirty="0"/>
              <a:t>(x</a:t>
            </a:r>
            <a:r>
              <a:rPr lang="en-US" i="1" baseline="30000" dirty="0"/>
              <a:t>(</a:t>
            </a:r>
            <a:r>
              <a:rPr lang="en-US" i="1" baseline="30000" dirty="0" err="1"/>
              <a:t>i</a:t>
            </a:r>
            <a:r>
              <a:rPr lang="en-US" i="1" baseline="30000" dirty="0"/>
              <a:t>),</a:t>
            </a:r>
            <a:r>
              <a:rPr lang="en-US" i="1" dirty="0"/>
              <a:t>y</a:t>
            </a:r>
            <a:r>
              <a:rPr lang="en-US" i="1" baseline="30000" dirty="0"/>
              <a:t>(</a:t>
            </a:r>
            <a:r>
              <a:rPr lang="en-US" i="1" baseline="30000" dirty="0" err="1"/>
              <a:t>i</a:t>
            </a:r>
            <a:r>
              <a:rPr lang="en-US" i="1" baseline="30000" dirty="0"/>
              <a:t>)</a:t>
            </a:r>
            <a:r>
              <a:rPr lang="en-US" i="1" dirty="0"/>
              <a:t>):</a:t>
            </a:r>
          </a:p>
        </p:txBody>
      </p:sp>
    </p:spTree>
    <p:extLst>
      <p:ext uri="{BB962C8B-B14F-4D97-AF65-F5344CB8AC3E}">
        <p14:creationId xmlns:p14="http://schemas.microsoft.com/office/powerpoint/2010/main" val="2831777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BD5C3-8148-8D4D-8A9B-9C4C88C3340A}"/>
              </a:ext>
            </a:extLst>
          </p:cNvPr>
          <p:cNvSpPr>
            <a:spLocks noGrp="1"/>
          </p:cNvSpPr>
          <p:nvPr>
            <p:ph type="title"/>
          </p:nvPr>
        </p:nvSpPr>
        <p:spPr/>
        <p:txBody>
          <a:bodyPr/>
          <a:lstStyle/>
          <a:p>
            <a:r>
              <a:rPr lang="en-US" dirty="0"/>
              <a:t>The two phases of logistic regression </a:t>
            </a:r>
          </a:p>
        </p:txBody>
      </p:sp>
      <p:sp>
        <p:nvSpPr>
          <p:cNvPr id="3" name="Content Placeholder 2">
            <a:extLst>
              <a:ext uri="{FF2B5EF4-FFF2-40B4-BE49-F238E27FC236}">
                <a16:creationId xmlns:a16="http://schemas.microsoft.com/office/drawing/2014/main" id="{197902B6-DAC2-7141-B4B3-A60F6A5D9BAA}"/>
              </a:ext>
            </a:extLst>
          </p:cNvPr>
          <p:cNvSpPr>
            <a:spLocks noGrp="1"/>
          </p:cNvSpPr>
          <p:nvPr>
            <p:ph idx="1"/>
          </p:nvPr>
        </p:nvSpPr>
        <p:spPr>
          <a:xfrm>
            <a:off x="822960" y="1581150"/>
            <a:ext cx="7543801" cy="3048000"/>
          </a:xfrm>
        </p:spPr>
        <p:txBody>
          <a:bodyPr>
            <a:normAutofit fontScale="92500"/>
          </a:bodyPr>
          <a:lstStyle/>
          <a:p>
            <a:r>
              <a:rPr lang="en-US" b="1" dirty="0"/>
              <a:t>Training (next lecture)</a:t>
            </a:r>
            <a:r>
              <a:rPr lang="en-US" dirty="0"/>
              <a:t>: we learn weights </a:t>
            </a:r>
            <a:r>
              <a:rPr lang="en-US" i="1" dirty="0"/>
              <a:t>w </a:t>
            </a:r>
            <a:r>
              <a:rPr lang="en-US" dirty="0"/>
              <a:t>and </a:t>
            </a:r>
            <a:r>
              <a:rPr lang="en-US" i="1" dirty="0"/>
              <a:t>b</a:t>
            </a:r>
            <a:r>
              <a:rPr lang="en-US" dirty="0"/>
              <a:t> using </a:t>
            </a:r>
            <a:r>
              <a:rPr lang="en-US" b="1" dirty="0"/>
              <a:t>stochastic gradient descent</a:t>
            </a:r>
            <a:r>
              <a:rPr lang="en-US" dirty="0"/>
              <a:t> and </a:t>
            </a:r>
            <a:r>
              <a:rPr lang="en-US" b="1" dirty="0"/>
              <a:t>cross-entropy loss</a:t>
            </a:r>
            <a:r>
              <a:rPr lang="en-US" dirty="0"/>
              <a:t>. </a:t>
            </a:r>
          </a:p>
          <a:p>
            <a:endParaRPr lang="en-US" dirty="0"/>
          </a:p>
          <a:p>
            <a:r>
              <a:rPr lang="en-US" b="1" dirty="0"/>
              <a:t>Test (</a:t>
            </a:r>
            <a:r>
              <a:rPr lang="en-US" dirty="0"/>
              <a:t>also called </a:t>
            </a:r>
            <a:r>
              <a:rPr lang="en-US" b="1" dirty="0"/>
              <a:t>inference) (this lecture)</a:t>
            </a:r>
            <a:r>
              <a:rPr lang="en-US" dirty="0"/>
              <a:t>: Given a test example </a:t>
            </a:r>
            <a:r>
              <a:rPr lang="en-US" i="1" dirty="0"/>
              <a:t>x </a:t>
            </a:r>
            <a:r>
              <a:rPr lang="en-US" dirty="0"/>
              <a:t>we compute </a:t>
            </a:r>
            <a:r>
              <a:rPr lang="en-US" i="1" dirty="0"/>
              <a:t>p</a:t>
            </a:r>
            <a:r>
              <a:rPr lang="en-US" dirty="0"/>
              <a:t>(</a:t>
            </a:r>
            <a:r>
              <a:rPr lang="en-US" i="1" dirty="0" err="1"/>
              <a:t>y</a:t>
            </a:r>
            <a:r>
              <a:rPr lang="en-US" dirty="0" err="1"/>
              <a:t>|</a:t>
            </a:r>
            <a:r>
              <a:rPr lang="en-US" i="1" dirty="0" err="1"/>
              <a:t>x</a:t>
            </a:r>
            <a:r>
              <a:rPr lang="en-US" dirty="0"/>
              <a:t>) using learned weights </a:t>
            </a:r>
            <a:r>
              <a:rPr lang="en-US" i="1" dirty="0"/>
              <a:t>w</a:t>
            </a:r>
            <a:r>
              <a:rPr lang="en-US" dirty="0"/>
              <a:t> and </a:t>
            </a:r>
            <a:r>
              <a:rPr lang="en-US" i="1" dirty="0"/>
              <a:t>b</a:t>
            </a:r>
            <a:r>
              <a:rPr lang="en-US" dirty="0"/>
              <a:t>, and return whichever label (</a:t>
            </a:r>
            <a:r>
              <a:rPr lang="en-US" i="1" dirty="0"/>
              <a:t>y </a:t>
            </a:r>
            <a:r>
              <a:rPr lang="en-US" dirty="0"/>
              <a:t>= 1 or </a:t>
            </a:r>
            <a:r>
              <a:rPr lang="en-US" i="1" dirty="0"/>
              <a:t>y </a:t>
            </a:r>
            <a:r>
              <a:rPr lang="en-US" dirty="0"/>
              <a:t>= 0) has higher probability</a:t>
            </a:r>
          </a:p>
          <a:p>
            <a:endParaRPr lang="en-US" dirty="0"/>
          </a:p>
        </p:txBody>
      </p:sp>
    </p:spTree>
    <p:extLst>
      <p:ext uri="{BB962C8B-B14F-4D97-AF65-F5344CB8AC3E}">
        <p14:creationId xmlns:p14="http://schemas.microsoft.com/office/powerpoint/2010/main" val="3280744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fontScale="90000"/>
          </a:bodyPr>
          <a:lstStyle/>
          <a:p>
            <a:r>
              <a:rPr lang="en-US" dirty="0"/>
              <a:t>Binary Classification in Logistic Regression</a:t>
            </a:r>
          </a:p>
        </p:txBody>
      </p:sp>
      <mc:AlternateContent xmlns:mc="http://schemas.openxmlformats.org/markup-compatibility/2006" xmlns:a14="http://schemas.microsoft.com/office/drawing/2010/main">
        <mc:Choice Requires="a14">
          <p:sp>
            <p:nvSpPr>
              <p:cNvPr id="24579" name="Rectangle 3"/>
              <p:cNvSpPr>
                <a:spLocks noGrp="1" noChangeArrowheads="1"/>
              </p:cNvSpPr>
              <p:nvPr>
                <p:ph idx="1"/>
              </p:nvPr>
            </p:nvSpPr>
            <p:spPr>
              <a:xfrm>
                <a:off x="822960" y="1200150"/>
                <a:ext cx="8016240" cy="3429000"/>
              </a:xfrm>
            </p:spPr>
            <p:txBody>
              <a:bodyPr/>
              <a:lstStyle/>
              <a:p>
                <a:r>
                  <a:rPr lang="en-US" sz="3200" dirty="0">
                    <a:latin typeface="Calibri" charset="0"/>
                  </a:rPr>
                  <a:t>Given a series of input/output pairs:</a:t>
                </a:r>
              </a:p>
              <a:p>
                <a:pPr lvl="1"/>
                <a:r>
                  <a:rPr lang="en-US" sz="2800" dirty="0">
                    <a:latin typeface="Calibri" charset="0"/>
                  </a:rPr>
                  <a:t>(x</a:t>
                </a:r>
                <a:r>
                  <a:rPr lang="en-US" sz="3200" baseline="30000" dirty="0">
                    <a:latin typeface="Calibri" charset="0"/>
                  </a:rPr>
                  <a:t>(</a:t>
                </a:r>
                <a:r>
                  <a:rPr lang="en-US" sz="3200" baseline="30000" dirty="0" err="1">
                    <a:latin typeface="Calibri" charset="0"/>
                  </a:rPr>
                  <a:t>i</a:t>
                </a:r>
                <a:r>
                  <a:rPr lang="en-US" sz="3200" baseline="30000" dirty="0">
                    <a:latin typeface="Calibri" charset="0"/>
                  </a:rPr>
                  <a:t>)</a:t>
                </a:r>
                <a:r>
                  <a:rPr lang="en-US" sz="2800" dirty="0">
                    <a:latin typeface="Calibri" charset="0"/>
                  </a:rPr>
                  <a:t>, y</a:t>
                </a:r>
                <a:r>
                  <a:rPr lang="en-US" sz="3200" baseline="30000" dirty="0">
                    <a:latin typeface="Calibri" charset="0"/>
                  </a:rPr>
                  <a:t>(</a:t>
                </a:r>
                <a:r>
                  <a:rPr lang="en-US" sz="3200" baseline="30000" dirty="0" err="1">
                    <a:latin typeface="Calibri" charset="0"/>
                  </a:rPr>
                  <a:t>i</a:t>
                </a:r>
                <a:r>
                  <a:rPr lang="en-US" sz="3200" baseline="30000" dirty="0">
                    <a:latin typeface="Calibri" charset="0"/>
                  </a:rPr>
                  <a:t>)</a:t>
                </a:r>
                <a:r>
                  <a:rPr lang="en-US" sz="2800" dirty="0">
                    <a:latin typeface="Calibri" charset="0"/>
                  </a:rPr>
                  <a:t>)</a:t>
                </a:r>
              </a:p>
              <a:p>
                <a:r>
                  <a:rPr lang="en-US" sz="3200" dirty="0">
                    <a:latin typeface="Calibri" charset="0"/>
                  </a:rPr>
                  <a:t>For each observation x</a:t>
                </a:r>
                <a:r>
                  <a:rPr lang="en-US" sz="3600" baseline="30000" dirty="0">
                    <a:latin typeface="Calibri" charset="0"/>
                  </a:rPr>
                  <a:t>(</a:t>
                </a:r>
                <a:r>
                  <a:rPr lang="en-US" sz="3600" baseline="30000" dirty="0" err="1">
                    <a:latin typeface="Calibri" charset="0"/>
                  </a:rPr>
                  <a:t>i</a:t>
                </a:r>
                <a:r>
                  <a:rPr lang="en-US" sz="3600" baseline="30000" dirty="0">
                    <a:latin typeface="Calibri" charset="0"/>
                  </a:rPr>
                  <a:t>)</a:t>
                </a:r>
                <a:r>
                  <a:rPr lang="en-US" sz="3200" dirty="0">
                    <a:latin typeface="Calibri" charset="0"/>
                  </a:rPr>
                  <a:t> </a:t>
                </a:r>
              </a:p>
              <a:p>
                <a:pPr lvl="1"/>
                <a:r>
                  <a:rPr lang="en-US" sz="2800" dirty="0">
                    <a:latin typeface="Calibri" charset="0"/>
                  </a:rPr>
                  <a:t>We represent x</a:t>
                </a:r>
                <a:r>
                  <a:rPr lang="en-US" sz="3200" baseline="30000" dirty="0">
                    <a:latin typeface="Calibri" charset="0"/>
                  </a:rPr>
                  <a:t>(</a:t>
                </a:r>
                <a:r>
                  <a:rPr lang="en-US" sz="3200" baseline="30000" dirty="0" err="1">
                    <a:latin typeface="Calibri" charset="0"/>
                  </a:rPr>
                  <a:t>i</a:t>
                </a:r>
                <a:r>
                  <a:rPr lang="en-US" sz="3200" baseline="30000" dirty="0">
                    <a:latin typeface="Calibri" charset="0"/>
                  </a:rPr>
                  <a:t>)</a:t>
                </a:r>
                <a:r>
                  <a:rPr lang="en-US" sz="2800" dirty="0">
                    <a:latin typeface="Calibri" charset="0"/>
                  </a:rPr>
                  <a:t> by a </a:t>
                </a:r>
                <a:r>
                  <a:rPr lang="en-US" sz="2800" b="1" dirty="0">
                    <a:latin typeface="Calibri" charset="0"/>
                  </a:rPr>
                  <a:t>feature vector </a:t>
                </a:r>
                <a:r>
                  <a:rPr lang="en-US" sz="2800" dirty="0">
                    <a:solidFill>
                      <a:srgbClr val="FF0000"/>
                    </a:solidFill>
                    <a:latin typeface="Calibri" charset="0"/>
                  </a:rPr>
                  <a:t>[x</a:t>
                </a:r>
                <a:r>
                  <a:rPr lang="en-US" sz="2800" baseline="-25000" dirty="0">
                    <a:solidFill>
                      <a:srgbClr val="FF0000"/>
                    </a:solidFill>
                    <a:latin typeface="Calibri" charset="0"/>
                  </a:rPr>
                  <a:t>1</a:t>
                </a:r>
                <a:r>
                  <a:rPr lang="en-US" sz="2800" dirty="0">
                    <a:solidFill>
                      <a:srgbClr val="FF0000"/>
                    </a:solidFill>
                    <a:latin typeface="Calibri" charset="0"/>
                  </a:rPr>
                  <a:t>, x</a:t>
                </a:r>
                <a:r>
                  <a:rPr lang="en-US" sz="2800" baseline="-25000" dirty="0">
                    <a:solidFill>
                      <a:srgbClr val="FF0000"/>
                    </a:solidFill>
                    <a:latin typeface="Calibri" charset="0"/>
                  </a:rPr>
                  <a:t>2</a:t>
                </a:r>
                <a:r>
                  <a:rPr lang="en-US" sz="2800" dirty="0">
                    <a:solidFill>
                      <a:srgbClr val="FF0000"/>
                    </a:solidFill>
                    <a:latin typeface="Calibri" charset="0"/>
                  </a:rPr>
                  <a:t>,…, </a:t>
                </a:r>
                <a:r>
                  <a:rPr lang="en-US" sz="2800" dirty="0" err="1">
                    <a:solidFill>
                      <a:srgbClr val="FF0000"/>
                    </a:solidFill>
                    <a:latin typeface="Calibri" charset="0"/>
                  </a:rPr>
                  <a:t>x</a:t>
                </a:r>
                <a:r>
                  <a:rPr lang="en-US" sz="2800" baseline="-25000" dirty="0" err="1">
                    <a:solidFill>
                      <a:srgbClr val="FF0000"/>
                    </a:solidFill>
                    <a:latin typeface="Calibri" charset="0"/>
                  </a:rPr>
                  <a:t>n</a:t>
                </a:r>
                <a:r>
                  <a:rPr lang="en-US" sz="2800" dirty="0">
                    <a:solidFill>
                      <a:srgbClr val="FF0000"/>
                    </a:solidFill>
                    <a:latin typeface="Calibri" charset="0"/>
                  </a:rPr>
                  <a:t>]</a:t>
                </a:r>
              </a:p>
              <a:p>
                <a:pPr lvl="1"/>
                <a:r>
                  <a:rPr lang="en-US" sz="2800" dirty="0">
                    <a:latin typeface="Calibri" charset="0"/>
                  </a:rPr>
                  <a:t>We compute an output: a predicted class </a:t>
                </a:r>
                <a14:m>
                  <m:oMath xmlns:m="http://schemas.openxmlformats.org/officeDocument/2006/math">
                    <m:acc>
                      <m:accPr>
                        <m:chr m:val="̂"/>
                        <m:ctrlPr>
                          <a:rPr lang="en-US" sz="2800" i="1" smtClean="0">
                            <a:solidFill>
                              <a:srgbClr val="FF0000"/>
                            </a:solidFill>
                            <a:latin typeface="Cambria Math" panose="02040503050406030204" pitchFamily="18" charset="0"/>
                          </a:rPr>
                        </m:ctrlPr>
                      </m:accPr>
                      <m:e>
                        <m:r>
                          <a:rPr lang="en-US" sz="2800" i="1">
                            <a:solidFill>
                              <a:srgbClr val="FF0000"/>
                            </a:solidFill>
                            <a:latin typeface="Cambria Math" panose="02040503050406030204" pitchFamily="18" charset="0"/>
                          </a:rPr>
                          <m:t>𝑦</m:t>
                        </m:r>
                      </m:e>
                    </m:acc>
                  </m:oMath>
                </a14:m>
                <a:r>
                  <a:rPr lang="en-US" sz="3200" baseline="30000" dirty="0">
                    <a:solidFill>
                      <a:srgbClr val="FF0000"/>
                    </a:solidFill>
                    <a:latin typeface="Calibri" charset="0"/>
                  </a:rPr>
                  <a:t>(</a:t>
                </a:r>
                <a:r>
                  <a:rPr lang="en-US" sz="3200" baseline="30000" dirty="0" err="1">
                    <a:solidFill>
                      <a:srgbClr val="FF0000"/>
                    </a:solidFill>
                    <a:latin typeface="Calibri" charset="0"/>
                  </a:rPr>
                  <a:t>i</a:t>
                </a:r>
                <a:r>
                  <a:rPr lang="en-US" sz="3200" baseline="30000" dirty="0">
                    <a:solidFill>
                      <a:srgbClr val="FF0000"/>
                    </a:solidFill>
                    <a:latin typeface="Calibri" charset="0"/>
                  </a:rPr>
                  <a:t>)</a:t>
                </a:r>
                <a:r>
                  <a:rPr lang="en-US" sz="2800" dirty="0">
                    <a:solidFill>
                      <a:srgbClr val="FF0000"/>
                    </a:solidFill>
                    <a:latin typeface="Calibri" charset="0"/>
                  </a:rPr>
                  <a:t> </a:t>
                </a:r>
                <a:r>
                  <a:rPr lang="en-US" sz="2800" dirty="0">
                    <a:solidFill>
                      <a:srgbClr val="FF0000"/>
                    </a:solidFill>
                    <a:latin typeface="Calibri" charset="0"/>
                    <a:ea typeface="ＭＳ Ｐゴシック" charset="0"/>
                    <a:sym typeface="Symbol" charset="0"/>
                  </a:rPr>
                  <a:t> {0,1}</a:t>
                </a:r>
                <a:endParaRPr lang="en-US" sz="2800" baseline="-25000" dirty="0">
                  <a:solidFill>
                    <a:srgbClr val="FF0000"/>
                  </a:solidFill>
                  <a:latin typeface="Calibri" charset="0"/>
                </a:endParaRPr>
              </a:p>
            </p:txBody>
          </p:sp>
        </mc:Choice>
        <mc:Fallback xmlns="">
          <p:sp>
            <p:nvSpPr>
              <p:cNvPr id="24579" name="Rectangle 3"/>
              <p:cNvSpPr>
                <a:spLocks noGrp="1" noRot="1" noChangeAspect="1" noMove="1" noResize="1" noEditPoints="1" noAdjustHandles="1" noChangeArrowheads="1" noChangeShapeType="1" noTextEdit="1"/>
              </p:cNvSpPr>
              <p:nvPr>
                <p:ph idx="1"/>
              </p:nvPr>
            </p:nvSpPr>
            <p:spPr>
              <a:xfrm>
                <a:off x="822960" y="1200150"/>
                <a:ext cx="8016240" cy="3429000"/>
              </a:xfrm>
              <a:blipFill>
                <a:blip r:embed="rId2"/>
                <a:stretch>
                  <a:fillRect l="-3006" t="-3690" r="-1741"/>
                </a:stretch>
              </a:blipFill>
            </p:spPr>
            <p:txBody>
              <a:bodyPr/>
              <a:lstStyle/>
              <a:p>
                <a:r>
                  <a:rPr lang="en-US">
                    <a:noFill/>
                  </a:rPr>
                  <a:t> </a:t>
                </a:r>
              </a:p>
            </p:txBody>
          </p:sp>
        </mc:Fallback>
      </mc:AlternateContent>
    </p:spTree>
    <p:extLst>
      <p:ext uri="{BB962C8B-B14F-4D97-AF65-F5344CB8AC3E}">
        <p14:creationId xmlns:p14="http://schemas.microsoft.com/office/powerpoint/2010/main" val="1950252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D6BA3-8DD3-F54F-AC74-CCFF89F571A6}"/>
              </a:ext>
            </a:extLst>
          </p:cNvPr>
          <p:cNvSpPr>
            <a:spLocks noGrp="1"/>
          </p:cNvSpPr>
          <p:nvPr>
            <p:ph type="title"/>
          </p:nvPr>
        </p:nvSpPr>
        <p:spPr/>
        <p:txBody>
          <a:bodyPr/>
          <a:lstStyle/>
          <a:p>
            <a:r>
              <a:rPr lang="en-US" dirty="0"/>
              <a:t>Features in logistic regression</a:t>
            </a:r>
          </a:p>
        </p:txBody>
      </p:sp>
      <p:sp>
        <p:nvSpPr>
          <p:cNvPr id="3" name="Content Placeholder 2">
            <a:extLst>
              <a:ext uri="{FF2B5EF4-FFF2-40B4-BE49-F238E27FC236}">
                <a16:creationId xmlns:a16="http://schemas.microsoft.com/office/drawing/2014/main" id="{74BE5C8F-75C7-5746-891B-92BC4B07483B}"/>
              </a:ext>
            </a:extLst>
          </p:cNvPr>
          <p:cNvSpPr>
            <a:spLocks noGrp="1"/>
          </p:cNvSpPr>
          <p:nvPr>
            <p:ph idx="1"/>
          </p:nvPr>
        </p:nvSpPr>
        <p:spPr>
          <a:xfrm>
            <a:off x="304800" y="1167316"/>
            <a:ext cx="8839199" cy="3677524"/>
          </a:xfrm>
        </p:spPr>
        <p:txBody>
          <a:bodyPr>
            <a:normAutofit/>
          </a:bodyPr>
          <a:lstStyle/>
          <a:p>
            <a:pPr marL="457200" indent="-457200">
              <a:buFont typeface="Arial" panose="020B0604020202020204" pitchFamily="34" charset="0"/>
              <a:buChar char="•"/>
            </a:pPr>
            <a:r>
              <a:rPr lang="en-US" dirty="0"/>
              <a:t>For feature x</a:t>
            </a:r>
            <a:r>
              <a:rPr lang="en-US" baseline="-25000" dirty="0"/>
              <a:t>i</a:t>
            </a:r>
            <a:r>
              <a:rPr lang="en-US" dirty="0"/>
              <a:t>, weight </a:t>
            </a:r>
            <a:r>
              <a:rPr lang="en-US" dirty="0" err="1"/>
              <a:t>w</a:t>
            </a:r>
            <a:r>
              <a:rPr lang="en-US" baseline="-25000" dirty="0" err="1"/>
              <a:t>i</a:t>
            </a:r>
            <a:r>
              <a:rPr lang="en-US" dirty="0"/>
              <a:t> tells is how important is x</a:t>
            </a:r>
            <a:r>
              <a:rPr lang="en-US" baseline="-25000" dirty="0"/>
              <a:t>i</a:t>
            </a:r>
            <a:r>
              <a:rPr lang="en-US" dirty="0"/>
              <a:t> </a:t>
            </a:r>
            <a:endParaRPr lang="en-US" baseline="-25000" dirty="0"/>
          </a:p>
          <a:p>
            <a:pPr marL="854075" lvl="1" indent="-457200">
              <a:buFont typeface="Arial" panose="020B0604020202020204" pitchFamily="34" charset="0"/>
              <a:buChar char="•"/>
            </a:pPr>
            <a:r>
              <a:rPr lang="en-US" dirty="0"/>
              <a:t>x</a:t>
            </a:r>
            <a:r>
              <a:rPr lang="en-US" baseline="-25000" dirty="0"/>
              <a:t>i</a:t>
            </a:r>
            <a:r>
              <a:rPr lang="en-US" dirty="0"/>
              <a:t> ="review contains ‘</a:t>
            </a:r>
            <a:r>
              <a:rPr lang="en-US" dirty="0">
                <a:solidFill>
                  <a:srgbClr val="0000CC"/>
                </a:solidFill>
                <a:latin typeface="Courier" pitchFamily="2" charset="0"/>
              </a:rPr>
              <a:t>awesome</a:t>
            </a:r>
            <a:r>
              <a:rPr lang="en-US" dirty="0"/>
              <a:t>’":      </a:t>
            </a:r>
            <a:r>
              <a:rPr lang="en-US" dirty="0" err="1"/>
              <a:t>w</a:t>
            </a:r>
            <a:r>
              <a:rPr lang="en-US" baseline="-25000" dirty="0" err="1"/>
              <a:t>i</a:t>
            </a:r>
            <a:r>
              <a:rPr lang="en-US" dirty="0"/>
              <a:t> =  </a:t>
            </a:r>
            <a:r>
              <a:rPr lang="en-US" dirty="0">
                <a:solidFill>
                  <a:srgbClr val="0000CC"/>
                </a:solidFill>
                <a:latin typeface="Courier" pitchFamily="2" charset="0"/>
              </a:rPr>
              <a:t>+10</a:t>
            </a:r>
          </a:p>
          <a:p>
            <a:pPr marL="854075" lvl="1" indent="-457200">
              <a:buFont typeface="Arial" panose="020B0604020202020204" pitchFamily="34" charset="0"/>
              <a:buChar char="•"/>
            </a:pPr>
            <a:r>
              <a:rPr lang="en-US" dirty="0" err="1"/>
              <a:t>x</a:t>
            </a:r>
            <a:r>
              <a:rPr lang="en-US" baseline="-25000" dirty="0" err="1"/>
              <a:t>j</a:t>
            </a:r>
            <a:r>
              <a:rPr lang="en-US" dirty="0"/>
              <a:t> ="review contains ‘</a:t>
            </a:r>
            <a:r>
              <a:rPr lang="en-US" dirty="0">
                <a:solidFill>
                  <a:srgbClr val="0000CC"/>
                </a:solidFill>
                <a:latin typeface="Courier" pitchFamily="2" charset="0"/>
              </a:rPr>
              <a:t>abysmal</a:t>
            </a:r>
            <a:r>
              <a:rPr lang="en-US" dirty="0"/>
              <a:t>’":      </a:t>
            </a:r>
            <a:r>
              <a:rPr lang="en-US" dirty="0" err="1"/>
              <a:t>w</a:t>
            </a:r>
            <a:r>
              <a:rPr lang="en-US" baseline="-25000" dirty="0" err="1"/>
              <a:t>j</a:t>
            </a:r>
            <a:r>
              <a:rPr lang="en-US" dirty="0"/>
              <a:t> = </a:t>
            </a:r>
            <a:r>
              <a:rPr lang="en-US" dirty="0">
                <a:solidFill>
                  <a:srgbClr val="0000CC"/>
                </a:solidFill>
                <a:latin typeface="Courier" pitchFamily="2" charset="0"/>
              </a:rPr>
              <a:t>-10</a:t>
            </a:r>
          </a:p>
          <a:p>
            <a:pPr marL="854075" lvl="1" indent="-457200">
              <a:buFont typeface="Arial" panose="020B0604020202020204" pitchFamily="34" charset="0"/>
              <a:buChar char="•"/>
            </a:pPr>
            <a:r>
              <a:rPr lang="en-US" dirty="0" err="1"/>
              <a:t>x</a:t>
            </a:r>
            <a:r>
              <a:rPr lang="en-US" baseline="-25000" dirty="0" err="1"/>
              <a:t>k</a:t>
            </a:r>
            <a:r>
              <a:rPr lang="en-US" dirty="0"/>
              <a:t> =“review contains ‘</a:t>
            </a:r>
            <a:r>
              <a:rPr lang="en-US" dirty="0">
                <a:solidFill>
                  <a:srgbClr val="0000CC"/>
                </a:solidFill>
                <a:latin typeface="Courier" pitchFamily="2" charset="0"/>
              </a:rPr>
              <a:t>mediocre</a:t>
            </a:r>
            <a:r>
              <a:rPr lang="en-US" dirty="0"/>
              <a:t>’":   </a:t>
            </a:r>
            <a:r>
              <a:rPr lang="en-US" dirty="0" err="1"/>
              <a:t>w</a:t>
            </a:r>
            <a:r>
              <a:rPr lang="en-US" baseline="-25000" dirty="0" err="1"/>
              <a:t>k</a:t>
            </a:r>
            <a:r>
              <a:rPr lang="en-US" dirty="0"/>
              <a:t> = </a:t>
            </a:r>
            <a:r>
              <a:rPr lang="en-US" dirty="0">
                <a:solidFill>
                  <a:srgbClr val="0000CC"/>
                </a:solidFill>
                <a:latin typeface="Courier" pitchFamily="2" charset="0"/>
              </a:rPr>
              <a:t>-2</a:t>
            </a:r>
          </a:p>
          <a:p>
            <a:pPr marL="685800" lvl="2" indent="-107950">
              <a:buNone/>
            </a:pPr>
            <a:endParaRPr lang="en-US" sz="2400" dirty="0"/>
          </a:p>
          <a:p>
            <a:pPr lvl="1"/>
            <a:endParaRPr lang="en-US" sz="2250" dirty="0"/>
          </a:p>
          <a:p>
            <a:pPr lvl="1"/>
            <a:endParaRPr lang="en-US" sz="2250" dirty="0"/>
          </a:p>
        </p:txBody>
      </p:sp>
    </p:spTree>
    <p:extLst>
      <p:ext uri="{BB962C8B-B14F-4D97-AF65-F5344CB8AC3E}">
        <p14:creationId xmlns:p14="http://schemas.microsoft.com/office/powerpoint/2010/main" val="258708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187F-DAD0-CA4A-AFCC-63AC8A2D0357}"/>
              </a:ext>
            </a:extLst>
          </p:cNvPr>
          <p:cNvSpPr>
            <a:spLocks noGrp="1"/>
          </p:cNvSpPr>
          <p:nvPr>
            <p:ph type="title"/>
          </p:nvPr>
        </p:nvSpPr>
        <p:spPr>
          <a:xfrm>
            <a:off x="747640" y="119702"/>
            <a:ext cx="7619120" cy="680397"/>
          </a:xfrm>
        </p:spPr>
        <p:txBody>
          <a:bodyPr/>
          <a:lstStyle/>
          <a:p>
            <a:r>
              <a:rPr lang="en-US" dirty="0"/>
              <a:t>Logistic Regression for one observation x</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FF98420-9B3D-A74A-AE13-F98E0D7D489E}"/>
                  </a:ext>
                </a:extLst>
              </p:cNvPr>
              <p:cNvSpPr>
                <a:spLocks noGrp="1"/>
              </p:cNvSpPr>
              <p:nvPr>
                <p:ph idx="1"/>
              </p:nvPr>
            </p:nvSpPr>
            <p:spPr>
              <a:xfrm>
                <a:off x="822960" y="1352550"/>
                <a:ext cx="8321040" cy="3333750"/>
              </a:xfrm>
            </p:spPr>
            <p:txBody>
              <a:bodyPr/>
              <a:lstStyle/>
              <a:p>
                <a:r>
                  <a:rPr lang="en-US" sz="3200" dirty="0">
                    <a:latin typeface="Calibri" charset="0"/>
                  </a:rPr>
                  <a:t>Input observation: vector  </a:t>
                </a:r>
                <a:r>
                  <a:rPr lang="en-US" sz="3200" i="1" dirty="0">
                    <a:solidFill>
                      <a:srgbClr val="FF0000"/>
                    </a:solidFill>
                    <a:latin typeface="Calibri" charset="0"/>
                  </a:rPr>
                  <a:t>x = [x</a:t>
                </a:r>
                <a:r>
                  <a:rPr lang="en-US" sz="3200" i="1" baseline="-25000" dirty="0">
                    <a:solidFill>
                      <a:srgbClr val="FF0000"/>
                    </a:solidFill>
                    <a:latin typeface="Calibri" charset="0"/>
                  </a:rPr>
                  <a:t>1</a:t>
                </a:r>
                <a:r>
                  <a:rPr lang="en-US" sz="3200" i="1" dirty="0">
                    <a:solidFill>
                      <a:srgbClr val="FF0000"/>
                    </a:solidFill>
                    <a:latin typeface="Calibri" charset="0"/>
                  </a:rPr>
                  <a:t>, x</a:t>
                </a:r>
                <a:r>
                  <a:rPr lang="en-US" sz="3200" i="1" baseline="-25000" dirty="0">
                    <a:solidFill>
                      <a:srgbClr val="FF0000"/>
                    </a:solidFill>
                    <a:latin typeface="Calibri" charset="0"/>
                  </a:rPr>
                  <a:t>2</a:t>
                </a:r>
                <a:r>
                  <a:rPr lang="en-US" sz="3200" i="1" dirty="0">
                    <a:solidFill>
                      <a:srgbClr val="FF0000"/>
                    </a:solidFill>
                    <a:latin typeface="Calibri" charset="0"/>
                  </a:rPr>
                  <a:t>,…, </a:t>
                </a:r>
                <a:r>
                  <a:rPr lang="en-US" sz="3200" i="1" dirty="0" err="1">
                    <a:solidFill>
                      <a:srgbClr val="FF0000"/>
                    </a:solidFill>
                    <a:latin typeface="Calibri" charset="0"/>
                  </a:rPr>
                  <a:t>x</a:t>
                </a:r>
                <a:r>
                  <a:rPr lang="en-US" sz="3200" i="1" baseline="-25000" dirty="0" err="1">
                    <a:solidFill>
                      <a:srgbClr val="FF0000"/>
                    </a:solidFill>
                    <a:latin typeface="Calibri" charset="0"/>
                  </a:rPr>
                  <a:t>n</a:t>
                </a:r>
                <a:r>
                  <a:rPr lang="en-US" sz="3200" i="1" dirty="0">
                    <a:solidFill>
                      <a:srgbClr val="FF0000"/>
                    </a:solidFill>
                    <a:latin typeface="Calibri" charset="0"/>
                  </a:rPr>
                  <a:t>]</a:t>
                </a:r>
              </a:p>
              <a:p>
                <a:r>
                  <a:rPr lang="en-US" sz="3200" dirty="0">
                    <a:latin typeface="Calibri" charset="0"/>
                  </a:rPr>
                  <a:t>Weights: one per feature: </a:t>
                </a:r>
                <a:r>
                  <a:rPr lang="en-US" sz="3200" dirty="0">
                    <a:solidFill>
                      <a:srgbClr val="FF0000"/>
                    </a:solidFill>
                    <a:latin typeface="Calibri" charset="0"/>
                  </a:rPr>
                  <a:t>W</a:t>
                </a:r>
                <a:r>
                  <a:rPr lang="en-US" sz="3200" i="1" dirty="0">
                    <a:solidFill>
                      <a:srgbClr val="FF0000"/>
                    </a:solidFill>
                    <a:latin typeface="Calibri" charset="0"/>
                  </a:rPr>
                  <a:t> = [w</a:t>
                </a:r>
                <a:r>
                  <a:rPr lang="en-US" sz="3200" i="1" baseline="-25000" dirty="0">
                    <a:solidFill>
                      <a:srgbClr val="FF0000"/>
                    </a:solidFill>
                    <a:latin typeface="Calibri" charset="0"/>
                  </a:rPr>
                  <a:t>1</a:t>
                </a:r>
                <a:r>
                  <a:rPr lang="en-US" sz="3200" i="1" dirty="0">
                    <a:solidFill>
                      <a:srgbClr val="FF0000"/>
                    </a:solidFill>
                    <a:latin typeface="Calibri" charset="0"/>
                  </a:rPr>
                  <a:t>, w</a:t>
                </a:r>
                <a:r>
                  <a:rPr lang="en-US" sz="3200" i="1" baseline="-25000" dirty="0">
                    <a:solidFill>
                      <a:srgbClr val="FF0000"/>
                    </a:solidFill>
                    <a:latin typeface="Calibri" charset="0"/>
                  </a:rPr>
                  <a:t>2</a:t>
                </a:r>
                <a:r>
                  <a:rPr lang="en-US" sz="3200" i="1" dirty="0">
                    <a:solidFill>
                      <a:srgbClr val="FF0000"/>
                    </a:solidFill>
                    <a:latin typeface="Calibri" charset="0"/>
                  </a:rPr>
                  <a:t>,…, </a:t>
                </a:r>
                <a:r>
                  <a:rPr lang="en-US" sz="3200" i="1" dirty="0" err="1">
                    <a:solidFill>
                      <a:srgbClr val="FF0000"/>
                    </a:solidFill>
                    <a:latin typeface="Calibri" charset="0"/>
                  </a:rPr>
                  <a:t>w</a:t>
                </a:r>
                <a:r>
                  <a:rPr lang="en-US" sz="3200" i="1" baseline="-25000" dirty="0" err="1">
                    <a:solidFill>
                      <a:srgbClr val="FF0000"/>
                    </a:solidFill>
                    <a:latin typeface="Calibri" charset="0"/>
                  </a:rPr>
                  <a:t>n</a:t>
                </a:r>
                <a:r>
                  <a:rPr lang="en-US" sz="3200" i="1" dirty="0">
                    <a:solidFill>
                      <a:srgbClr val="FF0000"/>
                    </a:solidFill>
                    <a:latin typeface="Calibri" charset="0"/>
                  </a:rPr>
                  <a:t>]</a:t>
                </a:r>
                <a:endParaRPr lang="en-US" sz="3200" dirty="0">
                  <a:latin typeface="Calibri" charset="0"/>
                </a:endParaRPr>
              </a:p>
              <a:p>
                <a:pPr lvl="1"/>
                <a:r>
                  <a:rPr lang="en-US" sz="2800" dirty="0">
                    <a:latin typeface="Calibri" charset="0"/>
                  </a:rPr>
                  <a:t>Sometimes we call the weights </a:t>
                </a:r>
                <a:r>
                  <a:rPr lang="en-US" sz="2800" dirty="0" err="1">
                    <a:solidFill>
                      <a:srgbClr val="FF0000"/>
                    </a:solidFill>
                    <a:latin typeface="Calibri" charset="0"/>
                  </a:rPr>
                  <a:t>θ</a:t>
                </a:r>
                <a:r>
                  <a:rPr lang="en-US" sz="2800" i="1" dirty="0">
                    <a:solidFill>
                      <a:srgbClr val="FF0000"/>
                    </a:solidFill>
                    <a:latin typeface="Calibri" charset="0"/>
                  </a:rPr>
                  <a:t> = [</a:t>
                </a:r>
                <a:r>
                  <a:rPr lang="en-US" sz="2800" dirty="0">
                    <a:solidFill>
                      <a:srgbClr val="FF0000"/>
                    </a:solidFill>
                    <a:latin typeface="Calibri" charset="0"/>
                  </a:rPr>
                  <a:t>θ</a:t>
                </a:r>
                <a:r>
                  <a:rPr lang="en-US" sz="2800" i="1" baseline="-25000" dirty="0">
                    <a:solidFill>
                      <a:srgbClr val="FF0000"/>
                    </a:solidFill>
                    <a:latin typeface="Calibri" charset="0"/>
                  </a:rPr>
                  <a:t>1</a:t>
                </a:r>
                <a:r>
                  <a:rPr lang="en-US" sz="2800" i="1" dirty="0">
                    <a:solidFill>
                      <a:srgbClr val="FF0000"/>
                    </a:solidFill>
                    <a:latin typeface="Calibri" charset="0"/>
                  </a:rPr>
                  <a:t>, </a:t>
                </a:r>
                <a:r>
                  <a:rPr lang="en-US" sz="2800" dirty="0">
                    <a:solidFill>
                      <a:srgbClr val="FF0000"/>
                    </a:solidFill>
                    <a:latin typeface="Calibri" charset="0"/>
                  </a:rPr>
                  <a:t>θ</a:t>
                </a:r>
                <a:r>
                  <a:rPr lang="en-US" sz="2800" i="1" baseline="-25000" dirty="0">
                    <a:solidFill>
                      <a:srgbClr val="FF0000"/>
                    </a:solidFill>
                    <a:latin typeface="Calibri" charset="0"/>
                  </a:rPr>
                  <a:t>2</a:t>
                </a:r>
                <a:r>
                  <a:rPr lang="en-US" sz="2800" i="1" dirty="0">
                    <a:solidFill>
                      <a:srgbClr val="FF0000"/>
                    </a:solidFill>
                    <a:latin typeface="Calibri" charset="0"/>
                  </a:rPr>
                  <a:t>,…, </a:t>
                </a:r>
                <a:r>
                  <a:rPr lang="en-US" sz="2800" dirty="0" err="1">
                    <a:solidFill>
                      <a:srgbClr val="FF0000"/>
                    </a:solidFill>
                    <a:latin typeface="Calibri" charset="0"/>
                  </a:rPr>
                  <a:t>θ</a:t>
                </a:r>
                <a:r>
                  <a:rPr lang="en-US" sz="2800" i="1" baseline="-25000" dirty="0" err="1">
                    <a:solidFill>
                      <a:srgbClr val="FF0000"/>
                    </a:solidFill>
                    <a:latin typeface="Calibri" charset="0"/>
                  </a:rPr>
                  <a:t>n</a:t>
                </a:r>
                <a:r>
                  <a:rPr lang="en-US" sz="2800" i="1" dirty="0">
                    <a:solidFill>
                      <a:srgbClr val="FF0000"/>
                    </a:solidFill>
                    <a:latin typeface="Calibri" charset="0"/>
                  </a:rPr>
                  <a:t>]</a:t>
                </a:r>
              </a:p>
              <a:p>
                <a:r>
                  <a:rPr lang="en-US" sz="3200" dirty="0">
                    <a:latin typeface="Calibri" charset="0"/>
                  </a:rPr>
                  <a:t>Output: a predicted class </a:t>
                </a:r>
                <a14:m>
                  <m:oMath xmlns:m="http://schemas.openxmlformats.org/officeDocument/2006/math">
                    <m:acc>
                      <m:accPr>
                        <m:chr m:val="̂"/>
                        <m:ctrlPr>
                          <a:rPr lang="en-US" sz="3200" i="1" smtClean="0">
                            <a:solidFill>
                              <a:srgbClr val="FF0000"/>
                            </a:solidFill>
                            <a:latin typeface="Cambria Math" panose="02040503050406030204" pitchFamily="18" charset="0"/>
                          </a:rPr>
                        </m:ctrlPr>
                      </m:accPr>
                      <m:e>
                        <m:r>
                          <a:rPr lang="en-US" sz="3200" i="1" smtClean="0">
                            <a:solidFill>
                              <a:srgbClr val="FF0000"/>
                            </a:solidFill>
                            <a:latin typeface="Cambria Math" panose="02040503050406030204" pitchFamily="18" charset="0"/>
                          </a:rPr>
                          <m:t>𝑦</m:t>
                        </m:r>
                      </m:e>
                    </m:acc>
                  </m:oMath>
                </a14:m>
                <a:r>
                  <a:rPr lang="en-US" sz="3200" dirty="0">
                    <a:solidFill>
                      <a:srgbClr val="FF0000"/>
                    </a:solidFill>
                    <a:latin typeface="Calibri" charset="0"/>
                  </a:rPr>
                  <a:t> </a:t>
                </a:r>
                <a:r>
                  <a:rPr lang="en-US" sz="3200" dirty="0">
                    <a:solidFill>
                      <a:srgbClr val="FF0000"/>
                    </a:solidFill>
                    <a:latin typeface="Calibri" charset="0"/>
                    <a:ea typeface="ＭＳ Ｐゴシック" charset="0"/>
                    <a:sym typeface="Symbol" charset="0"/>
                  </a:rPr>
                  <a:t> </a:t>
                </a:r>
                <a:r>
                  <a:rPr lang="en-US" sz="3200" i="1" dirty="0">
                    <a:solidFill>
                      <a:srgbClr val="FF0000"/>
                    </a:solidFill>
                    <a:latin typeface="Calibri" charset="0"/>
                    <a:ea typeface="ＭＳ Ｐゴシック" charset="0"/>
                    <a:sym typeface="Symbol" charset="0"/>
                  </a:rPr>
                  <a:t>{0,1}</a:t>
                </a:r>
                <a:endParaRPr lang="en-US" sz="3200" i="1" baseline="-25000" dirty="0">
                  <a:solidFill>
                    <a:srgbClr val="FF0000"/>
                  </a:solidFill>
                  <a:latin typeface="Calibri" charset="0"/>
                </a:endParaRPr>
              </a:p>
              <a:p>
                <a:endParaRPr lang="en-US" dirty="0"/>
              </a:p>
            </p:txBody>
          </p:sp>
        </mc:Choice>
        <mc:Fallback xmlns="">
          <p:sp>
            <p:nvSpPr>
              <p:cNvPr id="3" name="Content Placeholder 2">
                <a:extLst>
                  <a:ext uri="{FF2B5EF4-FFF2-40B4-BE49-F238E27FC236}">
                    <a16:creationId xmlns:a16="http://schemas.microsoft.com/office/drawing/2014/main" id="{3FF98420-9B3D-A74A-AE13-F98E0D7D489E}"/>
                  </a:ext>
                </a:extLst>
              </p:cNvPr>
              <p:cNvSpPr>
                <a:spLocks noGrp="1" noRot="1" noChangeAspect="1" noMove="1" noResize="1" noEditPoints="1" noAdjustHandles="1" noChangeArrowheads="1" noChangeShapeType="1" noTextEdit="1"/>
              </p:cNvSpPr>
              <p:nvPr>
                <p:ph idx="1"/>
              </p:nvPr>
            </p:nvSpPr>
            <p:spPr>
              <a:xfrm>
                <a:off x="822960" y="1352550"/>
                <a:ext cx="8321040" cy="3333750"/>
              </a:xfrm>
              <a:blipFill>
                <a:blip r:embed="rId2"/>
                <a:stretch>
                  <a:fillRect l="-2896" t="-37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46D18BB-4385-C741-B877-5129B40F0B67}"/>
                  </a:ext>
                </a:extLst>
              </p:cNvPr>
              <p:cNvSpPr txBox="1"/>
              <p:nvPr/>
            </p:nvSpPr>
            <p:spPr>
              <a:xfrm>
                <a:off x="747640" y="4209931"/>
                <a:ext cx="7474162" cy="800219"/>
              </a:xfrm>
              <a:prstGeom prst="rect">
                <a:avLst/>
              </a:prstGeom>
              <a:noFill/>
            </p:spPr>
            <p:txBody>
              <a:bodyPr wrap="none" rtlCol="0">
                <a:spAutoFit/>
              </a:bodyPr>
              <a:lstStyle/>
              <a:p>
                <a:r>
                  <a:rPr lang="en-US" sz="2800" dirty="0">
                    <a:latin typeface="+mn-lt"/>
                  </a:rPr>
                  <a:t>(multinomial logistic regression: </a:t>
                </a:r>
                <a14:m>
                  <m:oMath xmlns:m="http://schemas.openxmlformats.org/officeDocument/2006/math">
                    <m:acc>
                      <m:accPr>
                        <m:chr m:val="̂"/>
                        <m:ctrlPr>
                          <a:rPr lang="en-US" sz="2800" i="1">
                            <a:solidFill>
                              <a:srgbClr val="FF0000"/>
                            </a:solidFill>
                            <a:latin typeface="Cambria Math" panose="02040503050406030204" pitchFamily="18" charset="0"/>
                          </a:rPr>
                        </m:ctrlPr>
                      </m:accPr>
                      <m:e>
                        <m:r>
                          <a:rPr lang="en-US" sz="2800" i="1">
                            <a:solidFill>
                              <a:srgbClr val="FF0000"/>
                            </a:solidFill>
                            <a:latin typeface="Cambria Math" panose="02040503050406030204" pitchFamily="18" charset="0"/>
                          </a:rPr>
                          <m:t>𝑦</m:t>
                        </m:r>
                      </m:e>
                    </m:acc>
                  </m:oMath>
                </a14:m>
                <a:r>
                  <a:rPr lang="en-US" sz="2800" dirty="0">
                    <a:solidFill>
                      <a:srgbClr val="FF0000"/>
                    </a:solidFill>
                    <a:latin typeface="Calibri" charset="0"/>
                  </a:rPr>
                  <a:t> </a:t>
                </a:r>
                <a:r>
                  <a:rPr lang="en-US" sz="2800" dirty="0">
                    <a:solidFill>
                      <a:srgbClr val="FF0000"/>
                    </a:solidFill>
                    <a:latin typeface="Calibri" charset="0"/>
                    <a:sym typeface="Symbol" charset="0"/>
                  </a:rPr>
                  <a:t> </a:t>
                </a:r>
                <a:r>
                  <a:rPr lang="en-US" sz="2800" i="1" dirty="0">
                    <a:solidFill>
                      <a:srgbClr val="FF0000"/>
                    </a:solidFill>
                    <a:latin typeface="Calibri" charset="0"/>
                    <a:sym typeface="Symbol" charset="0"/>
                  </a:rPr>
                  <a:t>{0, 1, 2, 3, 4}</a:t>
                </a:r>
                <a:r>
                  <a:rPr lang="en-US" sz="2800" i="1" dirty="0">
                    <a:latin typeface="Calibri" charset="0"/>
                    <a:sym typeface="Symbol" charset="0"/>
                  </a:rPr>
                  <a:t>)</a:t>
                </a:r>
                <a:endParaRPr lang="en-US" sz="2800" i="1" baseline="-25000" dirty="0">
                  <a:latin typeface="Calibri" charset="0"/>
                </a:endParaRPr>
              </a:p>
              <a:p>
                <a:endParaRPr lang="en-US" sz="1800" dirty="0">
                  <a:latin typeface="+mn-lt"/>
                </a:endParaRPr>
              </a:p>
            </p:txBody>
          </p:sp>
        </mc:Choice>
        <mc:Fallback xmlns="">
          <p:sp>
            <p:nvSpPr>
              <p:cNvPr id="5" name="TextBox 4">
                <a:extLst>
                  <a:ext uri="{FF2B5EF4-FFF2-40B4-BE49-F238E27FC236}">
                    <a16:creationId xmlns:a16="http://schemas.microsoft.com/office/drawing/2014/main" id="{446D18BB-4385-C741-B877-5129B40F0B67}"/>
                  </a:ext>
                </a:extLst>
              </p:cNvPr>
              <p:cNvSpPr txBox="1">
                <a:spLocks noRot="1" noChangeAspect="1" noMove="1" noResize="1" noEditPoints="1" noAdjustHandles="1" noChangeArrowheads="1" noChangeShapeType="1" noTextEdit="1"/>
              </p:cNvSpPr>
              <p:nvPr/>
            </p:nvSpPr>
            <p:spPr>
              <a:xfrm>
                <a:off x="747640" y="4209931"/>
                <a:ext cx="7474162" cy="800219"/>
              </a:xfrm>
              <a:prstGeom prst="rect">
                <a:avLst/>
              </a:prstGeom>
              <a:blipFill>
                <a:blip r:embed="rId3"/>
                <a:stretch>
                  <a:fillRect l="-1868" t="-9375" r="-679"/>
                </a:stretch>
              </a:blipFill>
            </p:spPr>
            <p:txBody>
              <a:bodyPr/>
              <a:lstStyle/>
              <a:p>
                <a:r>
                  <a:rPr lang="en-US">
                    <a:noFill/>
                  </a:rPr>
                  <a:t> </a:t>
                </a:r>
              </a:p>
            </p:txBody>
          </p:sp>
        </mc:Fallback>
      </mc:AlternateContent>
    </p:spTree>
    <p:extLst>
      <p:ext uri="{BB962C8B-B14F-4D97-AF65-F5344CB8AC3E}">
        <p14:creationId xmlns:p14="http://schemas.microsoft.com/office/powerpoint/2010/main" val="2730690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Reference</a:t>
            </a:r>
            <a:endParaRPr lang="zh-TW" altLang="en-US" dirty="0"/>
          </a:p>
        </p:txBody>
      </p:sp>
      <p:sp>
        <p:nvSpPr>
          <p:cNvPr id="3" name="內容版面配置區 2"/>
          <p:cNvSpPr>
            <a:spLocks noGrp="1"/>
          </p:cNvSpPr>
          <p:nvPr>
            <p:ph idx="1"/>
          </p:nvPr>
        </p:nvSpPr>
        <p:spPr/>
        <p:txBody>
          <a:bodyPr/>
          <a:lstStyle/>
          <a:p>
            <a:r>
              <a:rPr lang="en-US" altLang="zh-TW" dirty="0"/>
              <a:t>Ch.4: Logistic regression and </a:t>
            </a:r>
            <a:r>
              <a:rPr lang="en-US" altLang="zh-TW"/>
              <a:t>text classification, </a:t>
            </a:r>
            <a:br>
              <a:rPr lang="en-US" altLang="zh-TW" dirty="0"/>
            </a:br>
            <a:r>
              <a:rPr lang="en-US" altLang="zh-TW" dirty="0"/>
              <a:t>Daniel </a:t>
            </a:r>
            <a:r>
              <a:rPr lang="en-US" altLang="zh-TW" dirty="0" err="1"/>
              <a:t>Jurafsky</a:t>
            </a:r>
            <a:r>
              <a:rPr lang="en-US" altLang="zh-TW" dirty="0"/>
              <a:t> and James H. Martin. 2026. Speech and Language Processing: An Introduction to Natural Language Processing, Computational Linguistics, and Speech Recognition with Language Models, 3rd edition. Online manuscript released January 6, 2026. https://web.stanford.edu/~jurafsky/slp3.</a:t>
            </a:r>
          </a:p>
          <a:p>
            <a:endParaRPr lang="zh-TW" altLang="en-US" dirty="0"/>
          </a:p>
        </p:txBody>
      </p:sp>
      <p:sp>
        <p:nvSpPr>
          <p:cNvPr id="4" name="日期版面配置區 3"/>
          <p:cNvSpPr>
            <a:spLocks noGrp="1"/>
          </p:cNvSpPr>
          <p:nvPr>
            <p:ph type="dt" sz="half" idx="10"/>
          </p:nvPr>
        </p:nvSpPr>
        <p:spPr/>
        <p:txBody>
          <a:bodyPr/>
          <a:lstStyle/>
          <a:p>
            <a:r>
              <a:rPr lang="en-US" altLang="zh-TW"/>
              <a:t>NLP &amp; TM, Spring 2026</a:t>
            </a:r>
            <a:endParaRPr lang="zh-TW" altLang="en-US"/>
          </a:p>
        </p:txBody>
      </p:sp>
      <p:sp>
        <p:nvSpPr>
          <p:cNvPr id="5" name="頁尾版面配置區 4"/>
          <p:cNvSpPr>
            <a:spLocks noGrp="1"/>
          </p:cNvSpPr>
          <p:nvPr>
            <p:ph type="ftr" sz="quarter" idx="11"/>
          </p:nvPr>
        </p:nvSpPr>
        <p:spPr/>
        <p:txBody>
          <a:bodyPr/>
          <a:lstStyle/>
          <a:p>
            <a:r>
              <a:rPr lang="en-US" altLang="zh-TW"/>
              <a:t>NTUT CSIE</a:t>
            </a:r>
            <a:endParaRPr lang="zh-TW" altLang="en-US"/>
          </a:p>
        </p:txBody>
      </p:sp>
      <p:sp>
        <p:nvSpPr>
          <p:cNvPr id="6" name="投影片編號版面配置區 5"/>
          <p:cNvSpPr>
            <a:spLocks noGrp="1"/>
          </p:cNvSpPr>
          <p:nvPr>
            <p:ph type="sldNum" sz="quarter" idx="12"/>
          </p:nvPr>
        </p:nvSpPr>
        <p:spPr/>
        <p:txBody>
          <a:bodyPr/>
          <a:lstStyle/>
          <a:p>
            <a:fld id="{DAADB36E-EF5A-4F9F-B024-4E0D63E1172E}" type="slidenum">
              <a:rPr lang="zh-TW" altLang="en-US" smtClean="0"/>
              <a:t>2</a:t>
            </a:fld>
            <a:endParaRPr lang="zh-TW" altLang="en-US"/>
          </a:p>
        </p:txBody>
      </p:sp>
    </p:spTree>
    <p:extLst>
      <p:ext uri="{BB962C8B-B14F-4D97-AF65-F5344CB8AC3E}">
        <p14:creationId xmlns:p14="http://schemas.microsoft.com/office/powerpoint/2010/main" val="1950462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D6BA3-8DD3-F54F-AC74-CCFF89F571A6}"/>
              </a:ext>
            </a:extLst>
          </p:cNvPr>
          <p:cNvSpPr>
            <a:spLocks noGrp="1"/>
          </p:cNvSpPr>
          <p:nvPr>
            <p:ph type="title"/>
          </p:nvPr>
        </p:nvSpPr>
        <p:spPr>
          <a:xfrm>
            <a:off x="598967" y="285750"/>
            <a:ext cx="7467600" cy="533400"/>
          </a:xfrm>
        </p:spPr>
        <p:txBody>
          <a:bodyPr>
            <a:normAutofit fontScale="90000"/>
          </a:bodyPr>
          <a:lstStyle/>
          <a:p>
            <a:r>
              <a:rPr lang="en-US" dirty="0"/>
              <a:t>How to do classification</a:t>
            </a:r>
          </a:p>
        </p:txBody>
      </p:sp>
      <p:sp>
        <p:nvSpPr>
          <p:cNvPr id="3" name="Content Placeholder 2">
            <a:extLst>
              <a:ext uri="{FF2B5EF4-FFF2-40B4-BE49-F238E27FC236}">
                <a16:creationId xmlns:a16="http://schemas.microsoft.com/office/drawing/2014/main" id="{74BE5C8F-75C7-5746-891B-92BC4B07483B}"/>
              </a:ext>
            </a:extLst>
          </p:cNvPr>
          <p:cNvSpPr>
            <a:spLocks noGrp="1"/>
          </p:cNvSpPr>
          <p:nvPr>
            <p:ph idx="1"/>
          </p:nvPr>
        </p:nvSpPr>
        <p:spPr>
          <a:xfrm>
            <a:off x="685799" y="1047750"/>
            <a:ext cx="8153401" cy="4343400"/>
          </a:xfrm>
        </p:spPr>
        <p:txBody>
          <a:bodyPr>
            <a:normAutofit/>
          </a:bodyPr>
          <a:lstStyle/>
          <a:p>
            <a:r>
              <a:rPr lang="en-US" sz="2800" dirty="0"/>
              <a:t>For each feature x</a:t>
            </a:r>
            <a:r>
              <a:rPr lang="en-US" sz="2800" baseline="-25000" dirty="0"/>
              <a:t>i</a:t>
            </a:r>
            <a:r>
              <a:rPr lang="en-US" sz="2800" dirty="0"/>
              <a:t>, weight </a:t>
            </a:r>
            <a:r>
              <a:rPr lang="en-US" sz="2800" dirty="0" err="1"/>
              <a:t>w</a:t>
            </a:r>
            <a:r>
              <a:rPr lang="en-US" sz="2800" baseline="-25000" dirty="0" err="1"/>
              <a:t>i</a:t>
            </a:r>
            <a:r>
              <a:rPr lang="en-US" sz="2800" dirty="0"/>
              <a:t> tells us importance of x</a:t>
            </a:r>
            <a:r>
              <a:rPr lang="en-US" sz="2800" baseline="-25000" dirty="0"/>
              <a:t>i</a:t>
            </a:r>
            <a:endParaRPr lang="en-US" sz="2800" dirty="0"/>
          </a:p>
          <a:p>
            <a:pPr lvl="1"/>
            <a:r>
              <a:rPr lang="en-US" sz="2400" dirty="0"/>
              <a:t>(Plus we'll have a bias b)</a:t>
            </a:r>
          </a:p>
          <a:p>
            <a:r>
              <a:rPr lang="en-US" sz="2800" dirty="0"/>
              <a:t>We'll sum up all the weighted features and the bias</a:t>
            </a:r>
          </a:p>
          <a:p>
            <a:endParaRPr lang="en-US" sz="2800" dirty="0"/>
          </a:p>
          <a:p>
            <a:endParaRPr lang="en-US" sz="2800" dirty="0"/>
          </a:p>
          <a:p>
            <a:endParaRPr lang="en-US" sz="2800" dirty="0"/>
          </a:p>
          <a:p>
            <a:endParaRPr lang="en-US" sz="2800" dirty="0"/>
          </a:p>
          <a:p>
            <a:r>
              <a:rPr lang="en-US" sz="2800" dirty="0"/>
              <a:t>If this sum is high, we say y=1; if low, then y=0</a:t>
            </a:r>
          </a:p>
        </p:txBody>
      </p:sp>
      <p:pic>
        <p:nvPicPr>
          <p:cNvPr id="5" name="Content Placeholder 4">
            <a:extLst>
              <a:ext uri="{FF2B5EF4-FFF2-40B4-BE49-F238E27FC236}">
                <a16:creationId xmlns:a16="http://schemas.microsoft.com/office/drawing/2014/main" id="{4D549D94-9B68-944D-AB75-34A35B740016}"/>
              </a:ext>
            </a:extLst>
          </p:cNvPr>
          <p:cNvPicPr>
            <a:picLocks noChangeAspect="1"/>
          </p:cNvPicPr>
          <p:nvPr/>
        </p:nvPicPr>
        <p:blipFill>
          <a:blip r:embed="rId3"/>
          <a:stretch>
            <a:fillRect/>
          </a:stretch>
        </p:blipFill>
        <p:spPr>
          <a:xfrm>
            <a:off x="2067046" y="2571750"/>
            <a:ext cx="3919046" cy="1559190"/>
          </a:xfrm>
          <a:prstGeom prst="rect">
            <a:avLst/>
          </a:prstGeom>
        </p:spPr>
      </p:pic>
      <p:pic>
        <p:nvPicPr>
          <p:cNvPr id="6" name="Picture 5">
            <a:extLst>
              <a:ext uri="{FF2B5EF4-FFF2-40B4-BE49-F238E27FC236}">
                <a16:creationId xmlns:a16="http://schemas.microsoft.com/office/drawing/2014/main" id="{55DEDFCF-BF2F-524C-AEB5-7AF51E053062}"/>
              </a:ext>
            </a:extLst>
          </p:cNvPr>
          <p:cNvPicPr>
            <a:picLocks noChangeAspect="1"/>
          </p:cNvPicPr>
          <p:nvPr/>
        </p:nvPicPr>
        <p:blipFill>
          <a:blip r:embed="rId4"/>
          <a:stretch>
            <a:fillRect/>
          </a:stretch>
        </p:blipFill>
        <p:spPr>
          <a:xfrm>
            <a:off x="2067046" y="3999045"/>
            <a:ext cx="3951482" cy="617419"/>
          </a:xfrm>
          <a:prstGeom prst="rect">
            <a:avLst/>
          </a:prstGeom>
        </p:spPr>
      </p:pic>
    </p:spTree>
    <p:extLst>
      <p:ext uri="{BB962C8B-B14F-4D97-AF65-F5344CB8AC3E}">
        <p14:creationId xmlns:p14="http://schemas.microsoft.com/office/powerpoint/2010/main" val="953631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ACA7E-4D65-7F4C-A69B-001032AABEA9}"/>
              </a:ext>
            </a:extLst>
          </p:cNvPr>
          <p:cNvSpPr>
            <a:spLocks noGrp="1"/>
          </p:cNvSpPr>
          <p:nvPr>
            <p:ph type="title"/>
          </p:nvPr>
        </p:nvSpPr>
        <p:spPr/>
        <p:txBody>
          <a:bodyPr/>
          <a:lstStyle/>
          <a:p>
            <a:r>
              <a:rPr lang="en-US" dirty="0"/>
              <a:t>But we want a probabilistic classifier</a:t>
            </a:r>
          </a:p>
        </p:txBody>
      </p:sp>
      <p:sp>
        <p:nvSpPr>
          <p:cNvPr id="3" name="Content Placeholder 2">
            <a:extLst>
              <a:ext uri="{FF2B5EF4-FFF2-40B4-BE49-F238E27FC236}">
                <a16:creationId xmlns:a16="http://schemas.microsoft.com/office/drawing/2014/main" id="{8148DD0F-7B83-A74A-9403-D475D03C12CF}"/>
              </a:ext>
            </a:extLst>
          </p:cNvPr>
          <p:cNvSpPr>
            <a:spLocks noGrp="1"/>
          </p:cNvSpPr>
          <p:nvPr>
            <p:ph idx="1"/>
          </p:nvPr>
        </p:nvSpPr>
        <p:spPr/>
        <p:txBody>
          <a:bodyPr/>
          <a:lstStyle/>
          <a:p>
            <a:r>
              <a:rPr lang="en-US" sz="3200" dirty="0"/>
              <a:t>We need to formalize “sum is high”.</a:t>
            </a:r>
          </a:p>
          <a:p>
            <a:r>
              <a:rPr lang="en-US" sz="3200" dirty="0"/>
              <a:t>We’d like a principled classifier that gives us a probability, just like Naive Bayes did</a:t>
            </a:r>
          </a:p>
          <a:p>
            <a:r>
              <a:rPr lang="en-US" sz="3200" dirty="0"/>
              <a:t>We want a model that can tell us:</a:t>
            </a:r>
          </a:p>
          <a:p>
            <a:pPr marL="457200" lvl="1" indent="0">
              <a:buNone/>
            </a:pPr>
            <a:r>
              <a:rPr lang="en-US" sz="2800" dirty="0"/>
              <a:t>p(y=1|x;</a:t>
            </a:r>
            <a:r>
              <a:rPr lang="en-US" sz="2800" dirty="0">
                <a:latin typeface="Calibri" charset="0"/>
              </a:rPr>
              <a:t> </a:t>
            </a:r>
            <a:r>
              <a:rPr lang="en-US" sz="2800" dirty="0" err="1">
                <a:latin typeface="Calibri" charset="0"/>
              </a:rPr>
              <a:t>θ</a:t>
            </a:r>
            <a:r>
              <a:rPr lang="en-US" sz="2800" dirty="0">
                <a:latin typeface="Calibri" charset="0"/>
              </a:rPr>
              <a:t>)</a:t>
            </a:r>
            <a:endParaRPr lang="en-US" sz="2800" dirty="0"/>
          </a:p>
          <a:p>
            <a:pPr marL="457200" lvl="1" indent="0">
              <a:buNone/>
            </a:pPr>
            <a:r>
              <a:rPr lang="en-US" sz="2800" dirty="0"/>
              <a:t>p(y=0|x; </a:t>
            </a:r>
            <a:r>
              <a:rPr lang="en-US" sz="2800" dirty="0" err="1">
                <a:latin typeface="Calibri" charset="0"/>
              </a:rPr>
              <a:t>θ</a:t>
            </a:r>
            <a:r>
              <a:rPr lang="en-US" sz="2800" dirty="0"/>
              <a:t>)</a:t>
            </a:r>
          </a:p>
        </p:txBody>
      </p:sp>
    </p:spTree>
    <p:extLst>
      <p:ext uri="{BB962C8B-B14F-4D97-AF65-F5344CB8AC3E}">
        <p14:creationId xmlns:p14="http://schemas.microsoft.com/office/powerpoint/2010/main" val="1247796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96AE7-F6BE-2E48-902E-151BC867E8C2}"/>
              </a:ext>
            </a:extLst>
          </p:cNvPr>
          <p:cNvSpPr>
            <a:spLocks noGrp="1"/>
          </p:cNvSpPr>
          <p:nvPr>
            <p:ph type="title"/>
          </p:nvPr>
        </p:nvSpPr>
        <p:spPr>
          <a:xfrm>
            <a:off x="598966" y="285750"/>
            <a:ext cx="8545033" cy="742950"/>
          </a:xfrm>
        </p:spPr>
        <p:txBody>
          <a:bodyPr>
            <a:normAutofit fontScale="90000"/>
          </a:bodyPr>
          <a:lstStyle/>
          <a:p>
            <a:r>
              <a:rPr lang="en-US" dirty="0"/>
              <a:t> The problem:  z isn't a probability, it's just a number!</a:t>
            </a:r>
          </a:p>
        </p:txBody>
      </p:sp>
      <p:sp>
        <p:nvSpPr>
          <p:cNvPr id="8" name="Content Placeholder 7">
            <a:extLst>
              <a:ext uri="{FF2B5EF4-FFF2-40B4-BE49-F238E27FC236}">
                <a16:creationId xmlns:a16="http://schemas.microsoft.com/office/drawing/2014/main" id="{2EB2DC85-7C39-044B-993D-89D8C9223188}"/>
              </a:ext>
            </a:extLst>
          </p:cNvPr>
          <p:cNvSpPr>
            <a:spLocks noGrp="1"/>
          </p:cNvSpPr>
          <p:nvPr>
            <p:ph idx="1"/>
          </p:nvPr>
        </p:nvSpPr>
        <p:spPr>
          <a:xfrm>
            <a:off x="381000" y="2190750"/>
            <a:ext cx="8305799" cy="3017520"/>
          </a:xfrm>
        </p:spPr>
        <p:txBody>
          <a:bodyPr>
            <a:normAutofit/>
          </a:bodyPr>
          <a:lstStyle/>
          <a:p>
            <a:r>
              <a:rPr lang="en-US" sz="2800" dirty="0"/>
              <a:t>Solution: use a function of z that goes from 0 to 1</a:t>
            </a:r>
          </a:p>
        </p:txBody>
      </p:sp>
      <p:pic>
        <p:nvPicPr>
          <p:cNvPr id="6" name="Picture 5">
            <a:extLst>
              <a:ext uri="{FF2B5EF4-FFF2-40B4-BE49-F238E27FC236}">
                <a16:creationId xmlns:a16="http://schemas.microsoft.com/office/drawing/2014/main" id="{FCF1A4A3-E037-504F-BCBC-1FAC80DE5782}"/>
              </a:ext>
            </a:extLst>
          </p:cNvPr>
          <p:cNvPicPr>
            <a:picLocks noChangeAspect="1"/>
          </p:cNvPicPr>
          <p:nvPr/>
        </p:nvPicPr>
        <p:blipFill>
          <a:blip r:embed="rId3"/>
          <a:stretch>
            <a:fillRect/>
          </a:stretch>
        </p:blipFill>
        <p:spPr>
          <a:xfrm>
            <a:off x="2590800" y="1047750"/>
            <a:ext cx="4951165" cy="773620"/>
          </a:xfrm>
          <a:prstGeom prst="rect">
            <a:avLst/>
          </a:prstGeom>
        </p:spPr>
      </p:pic>
      <p:pic>
        <p:nvPicPr>
          <p:cNvPr id="10" name="Picture 9">
            <a:extLst>
              <a:ext uri="{FF2B5EF4-FFF2-40B4-BE49-F238E27FC236}">
                <a16:creationId xmlns:a16="http://schemas.microsoft.com/office/drawing/2014/main" id="{E25DC0E0-657A-3E4B-B87E-B1F777E545F9}"/>
              </a:ext>
            </a:extLst>
          </p:cNvPr>
          <p:cNvPicPr>
            <a:picLocks noChangeAspect="1"/>
          </p:cNvPicPr>
          <p:nvPr/>
        </p:nvPicPr>
        <p:blipFill>
          <a:blip r:embed="rId4"/>
          <a:srcRect/>
          <a:stretch/>
        </p:blipFill>
        <p:spPr>
          <a:xfrm>
            <a:off x="1676399" y="2983420"/>
            <a:ext cx="6367133" cy="1188530"/>
          </a:xfrm>
          <a:prstGeom prst="rect">
            <a:avLst/>
          </a:prstGeom>
        </p:spPr>
      </p:pic>
    </p:spTree>
    <p:extLst>
      <p:ext uri="{BB962C8B-B14F-4D97-AF65-F5344CB8AC3E}">
        <p14:creationId xmlns:p14="http://schemas.microsoft.com/office/powerpoint/2010/main" val="1684656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6C978-3BD6-A448-8D02-2A5030CB74E7}"/>
              </a:ext>
            </a:extLst>
          </p:cNvPr>
          <p:cNvSpPr>
            <a:spLocks noGrp="1"/>
          </p:cNvSpPr>
          <p:nvPr>
            <p:ph type="title"/>
          </p:nvPr>
        </p:nvSpPr>
        <p:spPr/>
        <p:txBody>
          <a:bodyPr>
            <a:normAutofit fontScale="90000"/>
          </a:bodyPr>
          <a:lstStyle/>
          <a:p>
            <a:r>
              <a:rPr lang="en-US" dirty="0"/>
              <a:t>The very useful sigmoid or logistic function</a:t>
            </a:r>
          </a:p>
        </p:txBody>
      </p:sp>
      <p:sp>
        <p:nvSpPr>
          <p:cNvPr id="4" name="Slide Number Placeholder 3">
            <a:extLst>
              <a:ext uri="{FF2B5EF4-FFF2-40B4-BE49-F238E27FC236}">
                <a16:creationId xmlns:a16="http://schemas.microsoft.com/office/drawing/2014/main" id="{ED252895-6ACF-7747-84BE-4D66CBE10F90}"/>
              </a:ext>
            </a:extLst>
          </p:cNvPr>
          <p:cNvSpPr>
            <a:spLocks noGrp="1"/>
          </p:cNvSpPr>
          <p:nvPr>
            <p:ph type="sldNum" sz="quarter" idx="12"/>
          </p:nvPr>
        </p:nvSpPr>
        <p:spPr/>
        <p:txBody>
          <a:bodyPr/>
          <a:lstStyle/>
          <a:p>
            <a:fld id="{D07771B2-D7F7-364E-B6F3-F7FE93606BCE}" type="slidenum">
              <a:rPr lang="en-US" smtClean="0"/>
              <a:t>23</a:t>
            </a:fld>
            <a:endParaRPr lang="en-US"/>
          </a:p>
        </p:txBody>
      </p:sp>
      <p:pic>
        <p:nvPicPr>
          <p:cNvPr id="5" name="Picture 4">
            <a:extLst>
              <a:ext uri="{FF2B5EF4-FFF2-40B4-BE49-F238E27FC236}">
                <a16:creationId xmlns:a16="http://schemas.microsoft.com/office/drawing/2014/main" id="{38B41492-92D7-0843-886C-F81DEAD35540}"/>
              </a:ext>
            </a:extLst>
          </p:cNvPr>
          <p:cNvPicPr>
            <a:picLocks noChangeAspect="1"/>
          </p:cNvPicPr>
          <p:nvPr/>
        </p:nvPicPr>
        <p:blipFill>
          <a:blip r:embed="rId3"/>
          <a:stretch>
            <a:fillRect/>
          </a:stretch>
        </p:blipFill>
        <p:spPr>
          <a:xfrm>
            <a:off x="685800" y="1244038"/>
            <a:ext cx="7970496" cy="3816857"/>
          </a:xfrm>
          <a:prstGeom prst="rect">
            <a:avLst/>
          </a:prstGeom>
        </p:spPr>
      </p:pic>
      <p:sp>
        <p:nvSpPr>
          <p:cNvPr id="3" name="Rectangle 2">
            <a:extLst>
              <a:ext uri="{FF2B5EF4-FFF2-40B4-BE49-F238E27FC236}">
                <a16:creationId xmlns:a16="http://schemas.microsoft.com/office/drawing/2014/main" id="{B4F5679F-01C2-1542-9FCF-DE147F85918C}"/>
              </a:ext>
            </a:extLst>
          </p:cNvPr>
          <p:cNvSpPr/>
          <p:nvPr/>
        </p:nvSpPr>
        <p:spPr>
          <a:xfrm>
            <a:off x="1447800" y="2423371"/>
            <a:ext cx="2514600" cy="453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71F7416-2114-F34A-B323-A70C4910DABB}"/>
              </a:ext>
            </a:extLst>
          </p:cNvPr>
          <p:cNvPicPr>
            <a:picLocks noChangeAspect="1"/>
          </p:cNvPicPr>
          <p:nvPr/>
        </p:nvPicPr>
        <p:blipFill>
          <a:blip r:embed="rId4"/>
          <a:stretch>
            <a:fillRect/>
          </a:stretch>
        </p:blipFill>
        <p:spPr>
          <a:xfrm>
            <a:off x="1143000" y="2038350"/>
            <a:ext cx="3959946" cy="1519979"/>
          </a:xfrm>
          <a:prstGeom prst="rect">
            <a:avLst/>
          </a:prstGeom>
        </p:spPr>
      </p:pic>
    </p:spTree>
    <p:extLst>
      <p:ext uri="{BB962C8B-B14F-4D97-AF65-F5344CB8AC3E}">
        <p14:creationId xmlns:p14="http://schemas.microsoft.com/office/powerpoint/2010/main" val="3947080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D0FBA-B963-034D-8645-74ACA25129BA}"/>
              </a:ext>
            </a:extLst>
          </p:cNvPr>
          <p:cNvSpPr>
            <a:spLocks noGrp="1"/>
          </p:cNvSpPr>
          <p:nvPr>
            <p:ph type="title"/>
          </p:nvPr>
        </p:nvSpPr>
        <p:spPr/>
        <p:txBody>
          <a:bodyPr/>
          <a:lstStyle/>
          <a:p>
            <a:r>
              <a:rPr lang="en-US" dirty="0"/>
              <a:t>Idea of logistic regression</a:t>
            </a:r>
          </a:p>
        </p:txBody>
      </p:sp>
      <p:sp>
        <p:nvSpPr>
          <p:cNvPr id="3" name="Content Placeholder 2">
            <a:extLst>
              <a:ext uri="{FF2B5EF4-FFF2-40B4-BE49-F238E27FC236}">
                <a16:creationId xmlns:a16="http://schemas.microsoft.com/office/drawing/2014/main" id="{4FB13DBF-FEB8-CE4C-8B4B-B26F16365A3D}"/>
              </a:ext>
            </a:extLst>
          </p:cNvPr>
          <p:cNvSpPr>
            <a:spLocks noGrp="1"/>
          </p:cNvSpPr>
          <p:nvPr>
            <p:ph idx="1"/>
          </p:nvPr>
        </p:nvSpPr>
        <p:spPr/>
        <p:txBody>
          <a:bodyPr/>
          <a:lstStyle/>
          <a:p>
            <a:r>
              <a:rPr lang="en-US" sz="3600" dirty="0">
                <a:latin typeface="Calibri" panose="020F0502020204030204" pitchFamily="34" charset="0"/>
                <a:cs typeface="Calibri" panose="020F0502020204030204" pitchFamily="34" charset="0"/>
              </a:rPr>
              <a:t>We’ll compute </a:t>
            </a:r>
            <a:r>
              <a:rPr lang="en-US" sz="3600" dirty="0" err="1">
                <a:latin typeface="Times New Roman" panose="02020603050405020304" pitchFamily="18" charset="0"/>
                <a:cs typeface="Times New Roman" panose="02020603050405020304" pitchFamily="18" charset="0"/>
              </a:rPr>
              <a:t>w∙x+b</a:t>
            </a:r>
            <a:endParaRPr lang="en-US" sz="3600" dirty="0">
              <a:latin typeface="Times New Roman" panose="02020603050405020304" pitchFamily="18" charset="0"/>
              <a:cs typeface="Times New Roman" panose="02020603050405020304" pitchFamily="18" charset="0"/>
            </a:endParaRPr>
          </a:p>
          <a:p>
            <a:r>
              <a:rPr lang="en-US" sz="3600" dirty="0">
                <a:latin typeface="Calibri" panose="020F0502020204030204" pitchFamily="34" charset="0"/>
                <a:cs typeface="Calibri" panose="020F0502020204030204" pitchFamily="34" charset="0"/>
              </a:rPr>
              <a:t>And then we’ll pass it through the sigmoid function:</a:t>
            </a: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σ</a:t>
            </a:r>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w∙x+b</a:t>
            </a:r>
            <a:r>
              <a:rPr lang="en-US" sz="3600" dirty="0">
                <a:latin typeface="Times New Roman" panose="02020603050405020304" pitchFamily="18" charset="0"/>
                <a:cs typeface="Times New Roman" panose="02020603050405020304" pitchFamily="18" charset="0"/>
              </a:rPr>
              <a:t>)</a:t>
            </a:r>
          </a:p>
          <a:p>
            <a:r>
              <a:rPr lang="en-US" sz="3600" dirty="0">
                <a:latin typeface="Calibri" panose="020F0502020204030204" pitchFamily="34" charset="0"/>
                <a:cs typeface="Calibri" panose="020F0502020204030204" pitchFamily="34" charset="0"/>
              </a:rPr>
              <a:t>And we'll just treat it as a probability</a:t>
            </a:r>
          </a:p>
        </p:txBody>
      </p:sp>
    </p:spTree>
    <p:extLst>
      <p:ext uri="{BB962C8B-B14F-4D97-AF65-F5344CB8AC3E}">
        <p14:creationId xmlns:p14="http://schemas.microsoft.com/office/powerpoint/2010/main" val="3604510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7A6CD-C4E9-5B48-9917-F86800E1F560}"/>
              </a:ext>
            </a:extLst>
          </p:cNvPr>
          <p:cNvSpPr>
            <a:spLocks noGrp="1"/>
          </p:cNvSpPr>
          <p:nvPr>
            <p:ph type="title"/>
          </p:nvPr>
        </p:nvSpPr>
        <p:spPr>
          <a:xfrm>
            <a:off x="822960" y="214954"/>
            <a:ext cx="7543800" cy="369300"/>
          </a:xfrm>
        </p:spPr>
        <p:txBody>
          <a:bodyPr>
            <a:normAutofit fontScale="90000"/>
          </a:bodyPr>
          <a:lstStyle/>
          <a:p>
            <a:r>
              <a:rPr lang="en-US" dirty="0"/>
              <a:t>Making probabilities with </a:t>
            </a:r>
            <a:r>
              <a:rPr lang="en-US" dirty="0" err="1"/>
              <a:t>sigmoids</a:t>
            </a:r>
            <a:endParaRPr lang="en-US" dirty="0"/>
          </a:p>
        </p:txBody>
      </p:sp>
      <p:sp>
        <p:nvSpPr>
          <p:cNvPr id="3" name="Content Placeholder 2">
            <a:extLst>
              <a:ext uri="{FF2B5EF4-FFF2-40B4-BE49-F238E27FC236}">
                <a16:creationId xmlns:a16="http://schemas.microsoft.com/office/drawing/2014/main" id="{C5A3BC7F-69D2-154C-BCCF-55D06E21ABCC}"/>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2F5A0686-02DA-3E4A-9DF1-59837D9443E0}"/>
              </a:ext>
            </a:extLst>
          </p:cNvPr>
          <p:cNvPicPr>
            <a:picLocks noChangeAspect="1"/>
          </p:cNvPicPr>
          <p:nvPr/>
        </p:nvPicPr>
        <p:blipFill>
          <a:blip r:embed="rId3"/>
          <a:srcRect/>
          <a:stretch/>
        </p:blipFill>
        <p:spPr>
          <a:xfrm>
            <a:off x="914400" y="816012"/>
            <a:ext cx="5816748" cy="1472139"/>
          </a:xfrm>
          <a:prstGeom prst="rect">
            <a:avLst/>
          </a:prstGeom>
        </p:spPr>
      </p:pic>
      <p:pic>
        <p:nvPicPr>
          <p:cNvPr id="6" name="Picture 5">
            <a:extLst>
              <a:ext uri="{FF2B5EF4-FFF2-40B4-BE49-F238E27FC236}">
                <a16:creationId xmlns:a16="http://schemas.microsoft.com/office/drawing/2014/main" id="{DB99653A-66CF-8442-A821-C9586678886E}"/>
              </a:ext>
            </a:extLst>
          </p:cNvPr>
          <p:cNvPicPr>
            <a:picLocks noChangeAspect="1"/>
          </p:cNvPicPr>
          <p:nvPr/>
        </p:nvPicPr>
        <p:blipFill>
          <a:blip r:embed="rId4"/>
          <a:srcRect/>
          <a:stretch/>
        </p:blipFill>
        <p:spPr>
          <a:xfrm>
            <a:off x="879512" y="2571751"/>
            <a:ext cx="5949953" cy="2497510"/>
          </a:xfrm>
          <a:prstGeom prst="rect">
            <a:avLst/>
          </a:prstGeom>
        </p:spPr>
      </p:pic>
    </p:spTree>
    <p:extLst>
      <p:ext uri="{BB962C8B-B14F-4D97-AF65-F5344CB8AC3E}">
        <p14:creationId xmlns:p14="http://schemas.microsoft.com/office/powerpoint/2010/main" val="260624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7A6CD-C4E9-5B48-9917-F86800E1F560}"/>
              </a:ext>
            </a:extLst>
          </p:cNvPr>
          <p:cNvSpPr>
            <a:spLocks noGrp="1"/>
          </p:cNvSpPr>
          <p:nvPr>
            <p:ph type="title"/>
          </p:nvPr>
        </p:nvSpPr>
        <p:spPr>
          <a:xfrm>
            <a:off x="822960" y="214954"/>
            <a:ext cx="7543800" cy="369300"/>
          </a:xfrm>
        </p:spPr>
        <p:txBody>
          <a:bodyPr>
            <a:normAutofit fontScale="90000"/>
          </a:bodyPr>
          <a:lstStyle/>
          <a:p>
            <a:r>
              <a:rPr lang="en-US" dirty="0"/>
              <a:t>By the way:</a:t>
            </a:r>
          </a:p>
        </p:txBody>
      </p:sp>
      <p:pic>
        <p:nvPicPr>
          <p:cNvPr id="7" name="Content Placeholder 6">
            <a:extLst>
              <a:ext uri="{FF2B5EF4-FFF2-40B4-BE49-F238E27FC236}">
                <a16:creationId xmlns:a16="http://schemas.microsoft.com/office/drawing/2014/main" id="{118FA6FD-EF07-694B-8B44-BFD0E31CBEE7}"/>
              </a:ext>
            </a:extLst>
          </p:cNvPr>
          <p:cNvPicPr>
            <a:picLocks noGrp="1" noChangeAspect="1"/>
          </p:cNvPicPr>
          <p:nvPr>
            <p:ph idx="1"/>
          </p:nvPr>
        </p:nvPicPr>
        <p:blipFill>
          <a:blip r:embed="rId3"/>
          <a:stretch>
            <a:fillRect/>
          </a:stretch>
        </p:blipFill>
        <p:spPr>
          <a:xfrm>
            <a:off x="5791200" y="1347787"/>
            <a:ext cx="2057400" cy="385763"/>
          </a:xfrm>
        </p:spPr>
      </p:pic>
      <p:pic>
        <p:nvPicPr>
          <p:cNvPr id="6" name="Picture 5">
            <a:extLst>
              <a:ext uri="{FF2B5EF4-FFF2-40B4-BE49-F238E27FC236}">
                <a16:creationId xmlns:a16="http://schemas.microsoft.com/office/drawing/2014/main" id="{DB99653A-66CF-8442-A821-C9586678886E}"/>
              </a:ext>
            </a:extLst>
          </p:cNvPr>
          <p:cNvPicPr>
            <a:picLocks noChangeAspect="1"/>
          </p:cNvPicPr>
          <p:nvPr/>
        </p:nvPicPr>
        <p:blipFill>
          <a:blip r:embed="rId4"/>
          <a:srcRect/>
          <a:stretch/>
        </p:blipFill>
        <p:spPr>
          <a:xfrm>
            <a:off x="381000" y="1352550"/>
            <a:ext cx="4901455" cy="2057400"/>
          </a:xfrm>
          <a:prstGeom prst="rect">
            <a:avLst/>
          </a:prstGeom>
        </p:spPr>
      </p:pic>
      <p:sp>
        <p:nvSpPr>
          <p:cNvPr id="8" name="TextBox 7">
            <a:extLst>
              <a:ext uri="{FF2B5EF4-FFF2-40B4-BE49-F238E27FC236}">
                <a16:creationId xmlns:a16="http://schemas.microsoft.com/office/drawing/2014/main" id="{E9D309CE-B44C-7F46-B4D1-C2F4D543503A}"/>
              </a:ext>
            </a:extLst>
          </p:cNvPr>
          <p:cNvSpPr txBox="1"/>
          <p:nvPr/>
        </p:nvSpPr>
        <p:spPr>
          <a:xfrm>
            <a:off x="5336370" y="1276350"/>
            <a:ext cx="378630" cy="461665"/>
          </a:xfrm>
          <a:prstGeom prst="rect">
            <a:avLst/>
          </a:prstGeom>
          <a:noFill/>
        </p:spPr>
        <p:txBody>
          <a:bodyPr wrap="none" rtlCol="0">
            <a:spAutoFit/>
          </a:bodyPr>
          <a:lstStyle/>
          <a:p>
            <a:r>
              <a:rPr lang="en-US" dirty="0"/>
              <a:t>=</a:t>
            </a:r>
          </a:p>
        </p:txBody>
      </p:sp>
      <p:sp>
        <p:nvSpPr>
          <p:cNvPr id="9" name="TextBox 8">
            <a:extLst>
              <a:ext uri="{FF2B5EF4-FFF2-40B4-BE49-F238E27FC236}">
                <a16:creationId xmlns:a16="http://schemas.microsoft.com/office/drawing/2014/main" id="{CDC06DE8-425D-AB41-97C8-B98E1BC379CB}"/>
              </a:ext>
            </a:extLst>
          </p:cNvPr>
          <p:cNvSpPr txBox="1"/>
          <p:nvPr/>
        </p:nvSpPr>
        <p:spPr>
          <a:xfrm>
            <a:off x="5734878" y="2117035"/>
            <a:ext cx="1396536" cy="830997"/>
          </a:xfrm>
          <a:prstGeom prst="rect">
            <a:avLst/>
          </a:prstGeom>
          <a:noFill/>
        </p:spPr>
        <p:txBody>
          <a:bodyPr wrap="none" rtlCol="0">
            <a:spAutoFit/>
          </a:bodyPr>
          <a:lstStyle/>
          <a:p>
            <a:r>
              <a:rPr lang="en-US" dirty="0"/>
              <a:t>Because</a:t>
            </a:r>
          </a:p>
          <a:p>
            <a:endParaRPr lang="en-US" dirty="0"/>
          </a:p>
        </p:txBody>
      </p:sp>
      <p:pic>
        <p:nvPicPr>
          <p:cNvPr id="11" name="Picture 10">
            <a:extLst>
              <a:ext uri="{FF2B5EF4-FFF2-40B4-BE49-F238E27FC236}">
                <a16:creationId xmlns:a16="http://schemas.microsoft.com/office/drawing/2014/main" id="{16FB4558-925A-1F40-A67A-67F01AD97A69}"/>
              </a:ext>
            </a:extLst>
          </p:cNvPr>
          <p:cNvPicPr>
            <a:picLocks noChangeAspect="1"/>
          </p:cNvPicPr>
          <p:nvPr/>
        </p:nvPicPr>
        <p:blipFill>
          <a:blip r:embed="rId5"/>
          <a:stretch>
            <a:fillRect/>
          </a:stretch>
        </p:blipFill>
        <p:spPr>
          <a:xfrm>
            <a:off x="6223464" y="2602327"/>
            <a:ext cx="2286000" cy="439615"/>
          </a:xfrm>
          <a:prstGeom prst="rect">
            <a:avLst/>
          </a:prstGeom>
        </p:spPr>
      </p:pic>
    </p:spTree>
    <p:extLst>
      <p:ext uri="{BB962C8B-B14F-4D97-AF65-F5344CB8AC3E}">
        <p14:creationId xmlns:p14="http://schemas.microsoft.com/office/powerpoint/2010/main" val="9022009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57C93-E309-6343-A358-E23B17E1042D}"/>
              </a:ext>
            </a:extLst>
          </p:cNvPr>
          <p:cNvSpPr>
            <a:spLocks noGrp="1"/>
          </p:cNvSpPr>
          <p:nvPr>
            <p:ph type="title"/>
          </p:nvPr>
        </p:nvSpPr>
        <p:spPr>
          <a:xfrm>
            <a:off x="800100" y="438150"/>
            <a:ext cx="7543800" cy="680397"/>
          </a:xfrm>
        </p:spPr>
        <p:txBody>
          <a:bodyPr>
            <a:normAutofit/>
          </a:bodyPr>
          <a:lstStyle/>
          <a:p>
            <a:r>
              <a:rPr lang="en-US" dirty="0"/>
              <a:t>Turning a probability into a classifier</a:t>
            </a:r>
          </a:p>
        </p:txBody>
      </p:sp>
      <p:pic>
        <p:nvPicPr>
          <p:cNvPr id="5" name="Content Placeholder 4">
            <a:extLst>
              <a:ext uri="{FF2B5EF4-FFF2-40B4-BE49-F238E27FC236}">
                <a16:creationId xmlns:a16="http://schemas.microsoft.com/office/drawing/2014/main" id="{E9F790B0-B70D-DE45-B74A-BF4E26C78D74}"/>
              </a:ext>
            </a:extLst>
          </p:cNvPr>
          <p:cNvPicPr>
            <a:picLocks noGrp="1" noChangeAspect="1"/>
          </p:cNvPicPr>
          <p:nvPr>
            <p:ph idx="1"/>
          </p:nvPr>
        </p:nvPicPr>
        <p:blipFill>
          <a:blip r:embed="rId2"/>
          <a:stretch>
            <a:fillRect/>
          </a:stretch>
        </p:blipFill>
        <p:spPr>
          <a:xfrm>
            <a:off x="1600200" y="1504950"/>
            <a:ext cx="5684517" cy="1470819"/>
          </a:xfrm>
          <a:prstGeom prst="rect">
            <a:avLst/>
          </a:prstGeom>
        </p:spPr>
      </p:pic>
      <p:sp>
        <p:nvSpPr>
          <p:cNvPr id="3" name="TextBox 2">
            <a:extLst>
              <a:ext uri="{FF2B5EF4-FFF2-40B4-BE49-F238E27FC236}">
                <a16:creationId xmlns:a16="http://schemas.microsoft.com/office/drawing/2014/main" id="{DAD54E96-8FBE-DE4B-9D80-8A35B738F321}"/>
              </a:ext>
            </a:extLst>
          </p:cNvPr>
          <p:cNvSpPr txBox="1"/>
          <p:nvPr/>
        </p:nvSpPr>
        <p:spPr>
          <a:xfrm>
            <a:off x="1302515" y="3486150"/>
            <a:ext cx="6538970" cy="461665"/>
          </a:xfrm>
          <a:prstGeom prst="rect">
            <a:avLst/>
          </a:prstGeom>
          <a:noFill/>
        </p:spPr>
        <p:txBody>
          <a:bodyPr wrap="none" rtlCol="0">
            <a:spAutoFit/>
          </a:bodyPr>
          <a:lstStyle/>
          <a:p>
            <a:r>
              <a:rPr lang="en-US" dirty="0"/>
              <a:t>0.5 here is called the </a:t>
            </a:r>
            <a:r>
              <a:rPr lang="en-US" b="1" dirty="0"/>
              <a:t>decision boundary</a:t>
            </a:r>
            <a:r>
              <a:rPr lang="en-US" dirty="0"/>
              <a:t> </a:t>
            </a:r>
          </a:p>
        </p:txBody>
      </p:sp>
    </p:spTree>
    <p:extLst>
      <p:ext uri="{BB962C8B-B14F-4D97-AF65-F5344CB8AC3E}">
        <p14:creationId xmlns:p14="http://schemas.microsoft.com/office/powerpoint/2010/main" val="1790038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6C978-3BD6-A448-8D02-2A5030CB74E7}"/>
              </a:ext>
            </a:extLst>
          </p:cNvPr>
          <p:cNvSpPr>
            <a:spLocks noGrp="1"/>
          </p:cNvSpPr>
          <p:nvPr>
            <p:ph type="title"/>
          </p:nvPr>
        </p:nvSpPr>
        <p:spPr>
          <a:xfrm>
            <a:off x="598967" y="-87735"/>
            <a:ext cx="7467600" cy="742950"/>
          </a:xfrm>
        </p:spPr>
        <p:txBody>
          <a:bodyPr/>
          <a:lstStyle/>
          <a:p>
            <a:r>
              <a:rPr lang="en-US" dirty="0"/>
              <a:t>The probabilistic classifier</a:t>
            </a:r>
          </a:p>
        </p:txBody>
      </p:sp>
      <p:grpSp>
        <p:nvGrpSpPr>
          <p:cNvPr id="7" name="Group 6">
            <a:extLst>
              <a:ext uri="{FF2B5EF4-FFF2-40B4-BE49-F238E27FC236}">
                <a16:creationId xmlns:a16="http://schemas.microsoft.com/office/drawing/2014/main" id="{2AF12A42-A169-124C-83E6-7FE227E2D844}"/>
              </a:ext>
            </a:extLst>
          </p:cNvPr>
          <p:cNvGrpSpPr/>
          <p:nvPr/>
        </p:nvGrpSpPr>
        <p:grpSpPr>
          <a:xfrm>
            <a:off x="625010" y="957316"/>
            <a:ext cx="7970496" cy="3816857"/>
            <a:chOff x="685800" y="1244038"/>
            <a:chExt cx="7970496" cy="3816857"/>
          </a:xfrm>
        </p:grpSpPr>
        <p:pic>
          <p:nvPicPr>
            <p:cNvPr id="5" name="Picture 4">
              <a:extLst>
                <a:ext uri="{FF2B5EF4-FFF2-40B4-BE49-F238E27FC236}">
                  <a16:creationId xmlns:a16="http://schemas.microsoft.com/office/drawing/2014/main" id="{38B41492-92D7-0843-886C-F81DEAD35540}"/>
                </a:ext>
              </a:extLst>
            </p:cNvPr>
            <p:cNvPicPr>
              <a:picLocks noChangeAspect="1"/>
            </p:cNvPicPr>
            <p:nvPr/>
          </p:nvPicPr>
          <p:blipFill>
            <a:blip r:embed="rId2"/>
            <a:stretch>
              <a:fillRect/>
            </a:stretch>
          </p:blipFill>
          <p:spPr>
            <a:xfrm>
              <a:off x="685800" y="1244038"/>
              <a:ext cx="7970496" cy="3816857"/>
            </a:xfrm>
            <a:prstGeom prst="rect">
              <a:avLst/>
            </a:prstGeom>
            <a:ln>
              <a:noFill/>
            </a:ln>
          </p:spPr>
        </p:pic>
        <p:sp>
          <p:nvSpPr>
            <p:cNvPr id="3" name="Rectangle 2">
              <a:extLst>
                <a:ext uri="{FF2B5EF4-FFF2-40B4-BE49-F238E27FC236}">
                  <a16:creationId xmlns:a16="http://schemas.microsoft.com/office/drawing/2014/main" id="{B4F5679F-01C2-1542-9FCF-DE147F85918C}"/>
                </a:ext>
              </a:extLst>
            </p:cNvPr>
            <p:cNvSpPr/>
            <p:nvPr/>
          </p:nvSpPr>
          <p:spPr>
            <a:xfrm>
              <a:off x="1412111" y="2375503"/>
              <a:ext cx="2514600" cy="585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eform 8">
            <a:extLst>
              <a:ext uri="{FF2B5EF4-FFF2-40B4-BE49-F238E27FC236}">
                <a16:creationId xmlns:a16="http://schemas.microsoft.com/office/drawing/2014/main" id="{72B19C2B-25B7-FE40-89D4-2D049B1683CF}"/>
              </a:ext>
            </a:extLst>
          </p:cNvPr>
          <p:cNvSpPr/>
          <p:nvPr/>
        </p:nvSpPr>
        <p:spPr bwMode="auto">
          <a:xfrm>
            <a:off x="397108" y="2758967"/>
            <a:ext cx="8307054" cy="213557"/>
          </a:xfrm>
          <a:custGeom>
            <a:avLst/>
            <a:gdLst>
              <a:gd name="connsiteX0" fmla="*/ 112178 w 8307054"/>
              <a:gd name="connsiteY0" fmla="*/ 201057 h 213557"/>
              <a:gd name="connsiteX1" fmla="*/ 170051 w 8307054"/>
              <a:gd name="connsiteY1" fmla="*/ 212632 h 213557"/>
              <a:gd name="connsiteX2" fmla="*/ 3850801 w 8307054"/>
              <a:gd name="connsiteY2" fmla="*/ 62161 h 213557"/>
              <a:gd name="connsiteX3" fmla="*/ 6767621 w 8307054"/>
              <a:gd name="connsiteY3" fmla="*/ 4287 h 213557"/>
              <a:gd name="connsiteX4" fmla="*/ 8307054 w 8307054"/>
              <a:gd name="connsiteY4" fmla="*/ 4287 h 213557"/>
              <a:gd name="connsiteX5" fmla="*/ 8307054 w 8307054"/>
              <a:gd name="connsiteY5" fmla="*/ 4287 h 213557"/>
              <a:gd name="connsiteX6" fmla="*/ 8307054 w 8307054"/>
              <a:gd name="connsiteY6" fmla="*/ 4287 h 21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7054" h="213557">
                <a:moveTo>
                  <a:pt x="112178" y="201057"/>
                </a:moveTo>
                <a:cubicBezTo>
                  <a:pt x="-170438" y="218419"/>
                  <a:pt x="170051" y="212632"/>
                  <a:pt x="170051" y="212632"/>
                </a:cubicBezTo>
                <a:lnTo>
                  <a:pt x="3850801" y="62161"/>
                </a:lnTo>
                <a:cubicBezTo>
                  <a:pt x="4950396" y="27437"/>
                  <a:pt x="6024912" y="13933"/>
                  <a:pt x="6767621" y="4287"/>
                </a:cubicBezTo>
                <a:cubicBezTo>
                  <a:pt x="7510330" y="-5359"/>
                  <a:pt x="8307054" y="4287"/>
                  <a:pt x="8307054" y="4287"/>
                </a:cubicBezTo>
                <a:lnTo>
                  <a:pt x="8307054" y="4287"/>
                </a:lnTo>
                <a:lnTo>
                  <a:pt x="8307054" y="4287"/>
                </a:lnTo>
              </a:path>
            </a:pathLst>
          </a:custGeom>
          <a:no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ndParaRPr>
          </a:p>
        </p:txBody>
      </p:sp>
      <p:sp>
        <p:nvSpPr>
          <p:cNvPr id="15" name="Freeform 14">
            <a:extLst>
              <a:ext uri="{FF2B5EF4-FFF2-40B4-BE49-F238E27FC236}">
                <a16:creationId xmlns:a16="http://schemas.microsoft.com/office/drawing/2014/main" id="{6030D76F-4213-4D4E-9677-2229D8A905A5}"/>
              </a:ext>
            </a:extLst>
          </p:cNvPr>
          <p:cNvSpPr/>
          <p:nvPr/>
        </p:nvSpPr>
        <p:spPr bwMode="auto">
          <a:xfrm>
            <a:off x="4375230" y="2612783"/>
            <a:ext cx="474724" cy="486137"/>
          </a:xfrm>
          <a:custGeom>
            <a:avLst/>
            <a:gdLst>
              <a:gd name="connsiteX0" fmla="*/ 162046 w 474724"/>
              <a:gd name="connsiteY0" fmla="*/ 0 h 486137"/>
              <a:gd name="connsiteX1" fmla="*/ 81023 w 474724"/>
              <a:gd name="connsiteY1" fmla="*/ 46299 h 486137"/>
              <a:gd name="connsiteX2" fmla="*/ 69448 w 474724"/>
              <a:gd name="connsiteY2" fmla="*/ 81023 h 486137"/>
              <a:gd name="connsiteX3" fmla="*/ 46299 w 474724"/>
              <a:gd name="connsiteY3" fmla="*/ 115747 h 486137"/>
              <a:gd name="connsiteX4" fmla="*/ 23150 w 474724"/>
              <a:gd name="connsiteY4" fmla="*/ 185195 h 486137"/>
              <a:gd name="connsiteX5" fmla="*/ 0 w 474724"/>
              <a:gd name="connsiteY5" fmla="*/ 277793 h 486137"/>
              <a:gd name="connsiteX6" fmla="*/ 34724 w 474724"/>
              <a:gd name="connsiteY6" fmla="*/ 428264 h 486137"/>
              <a:gd name="connsiteX7" fmla="*/ 69448 w 474724"/>
              <a:gd name="connsiteY7" fmla="*/ 439838 h 486137"/>
              <a:gd name="connsiteX8" fmla="*/ 104173 w 474724"/>
              <a:gd name="connsiteY8" fmla="*/ 462988 h 486137"/>
              <a:gd name="connsiteX9" fmla="*/ 185195 w 474724"/>
              <a:gd name="connsiteY9" fmla="*/ 486137 h 486137"/>
              <a:gd name="connsiteX10" fmla="*/ 324092 w 474724"/>
              <a:gd name="connsiteY10" fmla="*/ 474562 h 486137"/>
              <a:gd name="connsiteX11" fmla="*/ 381965 w 474724"/>
              <a:gd name="connsiteY11" fmla="*/ 439838 h 486137"/>
              <a:gd name="connsiteX12" fmla="*/ 451413 w 474724"/>
              <a:gd name="connsiteY12" fmla="*/ 381965 h 486137"/>
              <a:gd name="connsiteX13" fmla="*/ 474562 w 474724"/>
              <a:gd name="connsiteY13" fmla="*/ 312517 h 486137"/>
              <a:gd name="connsiteX14" fmla="*/ 462988 w 474724"/>
              <a:gd name="connsiteY14" fmla="*/ 173621 h 486137"/>
              <a:gd name="connsiteX15" fmla="*/ 405114 w 474724"/>
              <a:gd name="connsiteY15" fmla="*/ 92598 h 486137"/>
              <a:gd name="connsiteX16" fmla="*/ 381965 w 474724"/>
              <a:gd name="connsiteY16" fmla="*/ 69448 h 486137"/>
              <a:gd name="connsiteX17" fmla="*/ 312517 w 474724"/>
              <a:gd name="connsiteY17" fmla="*/ 46299 h 486137"/>
              <a:gd name="connsiteX18" fmla="*/ 162046 w 474724"/>
              <a:gd name="connsiteY18" fmla="*/ 0 h 48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4724" h="486137">
                <a:moveTo>
                  <a:pt x="162046" y="0"/>
                </a:moveTo>
                <a:cubicBezTo>
                  <a:pt x="123464" y="0"/>
                  <a:pt x="104433" y="25816"/>
                  <a:pt x="81023" y="46299"/>
                </a:cubicBezTo>
                <a:cubicBezTo>
                  <a:pt x="71841" y="54333"/>
                  <a:pt x="74904" y="70110"/>
                  <a:pt x="69448" y="81023"/>
                </a:cubicBezTo>
                <a:cubicBezTo>
                  <a:pt x="63227" y="93465"/>
                  <a:pt x="51949" y="103035"/>
                  <a:pt x="46299" y="115747"/>
                </a:cubicBezTo>
                <a:cubicBezTo>
                  <a:pt x="36389" y="138045"/>
                  <a:pt x="30866" y="162046"/>
                  <a:pt x="23150" y="185195"/>
                </a:cubicBezTo>
                <a:cubicBezTo>
                  <a:pt x="5353" y="238587"/>
                  <a:pt x="13969" y="207949"/>
                  <a:pt x="0" y="277793"/>
                </a:cubicBezTo>
                <a:cubicBezTo>
                  <a:pt x="3488" y="312668"/>
                  <a:pt x="-6535" y="395257"/>
                  <a:pt x="34724" y="428264"/>
                </a:cubicBezTo>
                <a:cubicBezTo>
                  <a:pt x="44251" y="435886"/>
                  <a:pt x="57873" y="435980"/>
                  <a:pt x="69448" y="439838"/>
                </a:cubicBezTo>
                <a:cubicBezTo>
                  <a:pt x="81023" y="447555"/>
                  <a:pt x="91730" y="456767"/>
                  <a:pt x="104173" y="462988"/>
                </a:cubicBezTo>
                <a:cubicBezTo>
                  <a:pt x="120773" y="471288"/>
                  <a:pt x="170367" y="482430"/>
                  <a:pt x="185195" y="486137"/>
                </a:cubicBezTo>
                <a:cubicBezTo>
                  <a:pt x="231494" y="482279"/>
                  <a:pt x="278040" y="480702"/>
                  <a:pt x="324092" y="474562"/>
                </a:cubicBezTo>
                <a:cubicBezTo>
                  <a:pt x="366307" y="468934"/>
                  <a:pt x="352749" y="463211"/>
                  <a:pt x="381965" y="439838"/>
                </a:cubicBezTo>
                <a:cubicBezTo>
                  <a:pt x="462545" y="375373"/>
                  <a:pt x="368921" y="464457"/>
                  <a:pt x="451413" y="381965"/>
                </a:cubicBezTo>
                <a:cubicBezTo>
                  <a:pt x="459129" y="358816"/>
                  <a:pt x="476588" y="336834"/>
                  <a:pt x="474562" y="312517"/>
                </a:cubicBezTo>
                <a:cubicBezTo>
                  <a:pt x="470704" y="266218"/>
                  <a:pt x="469128" y="219673"/>
                  <a:pt x="462988" y="173621"/>
                </a:cubicBezTo>
                <a:cubicBezTo>
                  <a:pt x="457303" y="130983"/>
                  <a:pt x="437157" y="124641"/>
                  <a:pt x="405114" y="92598"/>
                </a:cubicBezTo>
                <a:cubicBezTo>
                  <a:pt x="397398" y="84881"/>
                  <a:pt x="392318" y="72899"/>
                  <a:pt x="381965" y="69448"/>
                </a:cubicBezTo>
                <a:lnTo>
                  <a:pt x="312517" y="46299"/>
                </a:lnTo>
                <a:cubicBezTo>
                  <a:pt x="233868" y="20083"/>
                  <a:pt x="200628" y="0"/>
                  <a:pt x="162046" y="0"/>
                </a:cubicBezTo>
                <a:close/>
              </a:path>
            </a:pathLst>
          </a:custGeom>
          <a:noFill/>
          <a:ln w="31750" cap="flat" cmpd="sng" algn="ctr">
            <a:solidFill>
              <a:schemeClr val="accent6"/>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ndParaRPr>
          </a:p>
        </p:txBody>
      </p:sp>
      <p:sp>
        <p:nvSpPr>
          <p:cNvPr id="16" name="Rectangle 15">
            <a:extLst>
              <a:ext uri="{FF2B5EF4-FFF2-40B4-BE49-F238E27FC236}">
                <a16:creationId xmlns:a16="http://schemas.microsoft.com/office/drawing/2014/main" id="{64107E57-1F3A-0548-BCB7-A16BB7DB0707}"/>
              </a:ext>
            </a:extLst>
          </p:cNvPr>
          <p:cNvSpPr/>
          <p:nvPr/>
        </p:nvSpPr>
        <p:spPr>
          <a:xfrm>
            <a:off x="4375230" y="4623109"/>
            <a:ext cx="474724" cy="242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04823CD-D996-F549-8F74-DDA4A8F59403}"/>
              </a:ext>
            </a:extLst>
          </p:cNvPr>
          <p:cNvSpPr txBox="1"/>
          <p:nvPr/>
        </p:nvSpPr>
        <p:spPr>
          <a:xfrm>
            <a:off x="4214155" y="4531239"/>
            <a:ext cx="1128835" cy="523220"/>
          </a:xfrm>
          <a:prstGeom prst="rect">
            <a:avLst/>
          </a:prstGeom>
          <a:noFill/>
        </p:spPr>
        <p:txBody>
          <a:bodyPr wrap="none" rtlCol="0">
            <a:spAutoFit/>
          </a:bodyPr>
          <a:lstStyle/>
          <a:p>
            <a:r>
              <a:rPr lang="en-US" sz="2800" dirty="0" err="1">
                <a:latin typeface="+mn-lt"/>
              </a:rPr>
              <a:t>wx</a:t>
            </a:r>
            <a:r>
              <a:rPr lang="en-US" sz="2800" dirty="0">
                <a:latin typeface="+mn-lt"/>
              </a:rPr>
              <a:t> + b</a:t>
            </a:r>
          </a:p>
        </p:txBody>
      </p:sp>
      <p:pic>
        <p:nvPicPr>
          <p:cNvPr id="18" name="Picture 17">
            <a:extLst>
              <a:ext uri="{FF2B5EF4-FFF2-40B4-BE49-F238E27FC236}">
                <a16:creationId xmlns:a16="http://schemas.microsoft.com/office/drawing/2014/main" id="{740A2127-1D6D-1F41-B9FC-0C367C6CADCD}"/>
              </a:ext>
            </a:extLst>
          </p:cNvPr>
          <p:cNvPicPr>
            <a:picLocks noChangeAspect="1"/>
          </p:cNvPicPr>
          <p:nvPr/>
        </p:nvPicPr>
        <p:blipFill>
          <a:blip r:embed="rId3"/>
          <a:stretch>
            <a:fillRect/>
          </a:stretch>
        </p:blipFill>
        <p:spPr>
          <a:xfrm>
            <a:off x="5105400" y="-94023"/>
            <a:ext cx="4708667" cy="1797201"/>
          </a:xfrm>
          <a:prstGeom prst="rect">
            <a:avLst/>
          </a:prstGeom>
        </p:spPr>
      </p:pic>
      <p:sp>
        <p:nvSpPr>
          <p:cNvPr id="19" name="Rectangle 18">
            <a:extLst>
              <a:ext uri="{FF2B5EF4-FFF2-40B4-BE49-F238E27FC236}">
                <a16:creationId xmlns:a16="http://schemas.microsoft.com/office/drawing/2014/main" id="{4A1A31B3-A413-5440-9DE5-027C83B38D29}"/>
              </a:ext>
            </a:extLst>
          </p:cNvPr>
          <p:cNvSpPr/>
          <p:nvPr/>
        </p:nvSpPr>
        <p:spPr>
          <a:xfrm>
            <a:off x="277974" y="2562980"/>
            <a:ext cx="636426" cy="585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1561F822-B7C3-874E-AC15-CC13945AC801}"/>
              </a:ext>
            </a:extLst>
          </p:cNvPr>
          <p:cNvCxnSpPr/>
          <p:nvPr/>
        </p:nvCxnSpPr>
        <p:spPr bwMode="auto">
          <a:xfrm>
            <a:off x="304800" y="2807865"/>
            <a:ext cx="8534400" cy="0"/>
          </a:xfrm>
          <a:prstGeom prst="line">
            <a:avLst/>
          </a:prstGeom>
          <a:gradFill rotWithShape="0">
            <a:gsLst>
              <a:gs pos="0">
                <a:srgbClr val="A50021"/>
              </a:gs>
              <a:gs pos="100000">
                <a:schemeClr val="tx1"/>
              </a:gs>
            </a:gsLst>
            <a:lin ang="0" scaled="1"/>
          </a:gradFill>
          <a:ln w="44450" cap="flat" cmpd="sng" algn="ctr">
            <a:solidFill>
              <a:srgbClr val="C00000"/>
            </a:solidFill>
            <a:prstDash val="sysDash"/>
            <a:miter lim="800000"/>
            <a:headEnd type="none" w="med" len="med"/>
            <a:tailEnd type="none" w="med" len="med"/>
          </a:ln>
          <a:effectLst/>
        </p:spPr>
      </p:cxnSp>
      <p:sp>
        <p:nvSpPr>
          <p:cNvPr id="20" name="TextBox 19">
            <a:extLst>
              <a:ext uri="{FF2B5EF4-FFF2-40B4-BE49-F238E27FC236}">
                <a16:creationId xmlns:a16="http://schemas.microsoft.com/office/drawing/2014/main" id="{96F28C9A-0A39-5C44-AD33-B22BEC536C62}"/>
              </a:ext>
            </a:extLst>
          </p:cNvPr>
          <p:cNvSpPr txBox="1"/>
          <p:nvPr/>
        </p:nvSpPr>
        <p:spPr>
          <a:xfrm>
            <a:off x="68607" y="1250256"/>
            <a:ext cx="1112805" cy="523220"/>
          </a:xfrm>
          <a:prstGeom prst="rect">
            <a:avLst/>
          </a:prstGeom>
          <a:noFill/>
        </p:spPr>
        <p:txBody>
          <a:bodyPr wrap="none" rtlCol="0">
            <a:spAutoFit/>
          </a:bodyPr>
          <a:lstStyle/>
          <a:p>
            <a:r>
              <a:rPr lang="en-US" sz="2800" dirty="0">
                <a:latin typeface="+mn-lt"/>
              </a:rPr>
              <a:t>P(y=1)</a:t>
            </a:r>
          </a:p>
        </p:txBody>
      </p:sp>
      <p:sp>
        <p:nvSpPr>
          <p:cNvPr id="23" name="Rectangle 22">
            <a:extLst>
              <a:ext uri="{FF2B5EF4-FFF2-40B4-BE49-F238E27FC236}">
                <a16:creationId xmlns:a16="http://schemas.microsoft.com/office/drawing/2014/main" id="{0010A606-923C-244A-9E2F-50E83BEDD50E}"/>
              </a:ext>
            </a:extLst>
          </p:cNvPr>
          <p:cNvSpPr/>
          <p:nvPr/>
        </p:nvSpPr>
        <p:spPr bwMode="auto">
          <a:xfrm>
            <a:off x="4652998" y="1233515"/>
            <a:ext cx="4213028" cy="3200400"/>
          </a:xfrm>
          <a:prstGeom prst="rect">
            <a:avLst/>
          </a:prstGeom>
          <a:solidFill>
            <a:schemeClr val="accent2">
              <a:lumMod val="40000"/>
              <a:lumOff val="60000"/>
              <a:alpha val="34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ndParaRPr>
          </a:p>
        </p:txBody>
      </p:sp>
    </p:spTree>
    <p:extLst>
      <p:ext uri="{BB962C8B-B14F-4D97-AF65-F5344CB8AC3E}">
        <p14:creationId xmlns:p14="http://schemas.microsoft.com/office/powerpoint/2010/main" val="299455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57C93-E309-6343-A358-E23B17E1042D}"/>
              </a:ext>
            </a:extLst>
          </p:cNvPr>
          <p:cNvSpPr>
            <a:spLocks noGrp="1"/>
          </p:cNvSpPr>
          <p:nvPr>
            <p:ph type="title"/>
          </p:nvPr>
        </p:nvSpPr>
        <p:spPr>
          <a:xfrm>
            <a:off x="800100" y="575932"/>
            <a:ext cx="7543800" cy="680397"/>
          </a:xfrm>
        </p:spPr>
        <p:txBody>
          <a:bodyPr>
            <a:normAutofit/>
          </a:bodyPr>
          <a:lstStyle/>
          <a:p>
            <a:r>
              <a:rPr lang="en-US" dirty="0"/>
              <a:t>Turning a probability into a classifier</a:t>
            </a:r>
          </a:p>
        </p:txBody>
      </p:sp>
      <p:pic>
        <p:nvPicPr>
          <p:cNvPr id="5" name="Content Placeholder 4">
            <a:extLst>
              <a:ext uri="{FF2B5EF4-FFF2-40B4-BE49-F238E27FC236}">
                <a16:creationId xmlns:a16="http://schemas.microsoft.com/office/drawing/2014/main" id="{E9F790B0-B70D-DE45-B74A-BF4E26C78D74}"/>
              </a:ext>
            </a:extLst>
          </p:cNvPr>
          <p:cNvPicPr>
            <a:picLocks noGrp="1" noChangeAspect="1"/>
          </p:cNvPicPr>
          <p:nvPr>
            <p:ph idx="1"/>
          </p:nvPr>
        </p:nvPicPr>
        <p:blipFill>
          <a:blip r:embed="rId2"/>
          <a:stretch>
            <a:fillRect/>
          </a:stretch>
        </p:blipFill>
        <p:spPr>
          <a:xfrm>
            <a:off x="152400" y="1885950"/>
            <a:ext cx="5684517" cy="1470819"/>
          </a:xfrm>
          <a:prstGeom prst="rect">
            <a:avLst/>
          </a:prstGeom>
        </p:spPr>
      </p:pic>
      <p:sp>
        <p:nvSpPr>
          <p:cNvPr id="3" name="TextBox 2">
            <a:extLst>
              <a:ext uri="{FF2B5EF4-FFF2-40B4-BE49-F238E27FC236}">
                <a16:creationId xmlns:a16="http://schemas.microsoft.com/office/drawing/2014/main" id="{954B33F4-F8C2-6C41-81BF-2E682B84AEFE}"/>
              </a:ext>
            </a:extLst>
          </p:cNvPr>
          <p:cNvSpPr txBox="1"/>
          <p:nvPr/>
        </p:nvSpPr>
        <p:spPr>
          <a:xfrm>
            <a:off x="5522429" y="2065874"/>
            <a:ext cx="2473754" cy="646331"/>
          </a:xfrm>
          <a:prstGeom prst="rect">
            <a:avLst/>
          </a:prstGeom>
          <a:noFill/>
        </p:spPr>
        <p:txBody>
          <a:bodyPr wrap="none" rtlCol="0">
            <a:spAutoFit/>
          </a:bodyPr>
          <a:lstStyle/>
          <a:p>
            <a:r>
              <a:rPr lang="en-US" sz="3600" dirty="0">
                <a:solidFill>
                  <a:srgbClr val="0000CC"/>
                </a:solidFill>
                <a:latin typeface="Times New Roman" panose="02020603050405020304" pitchFamily="18" charset="0"/>
                <a:cs typeface="Times New Roman" panose="02020603050405020304" pitchFamily="18" charset="0"/>
              </a:rPr>
              <a:t>if </a:t>
            </a:r>
            <a:r>
              <a:rPr lang="en-US" sz="3600" dirty="0" err="1">
                <a:solidFill>
                  <a:srgbClr val="0000CC"/>
                </a:solidFill>
                <a:latin typeface="Times New Roman" panose="02020603050405020304" pitchFamily="18" charset="0"/>
                <a:cs typeface="Times New Roman" panose="02020603050405020304" pitchFamily="18" charset="0"/>
              </a:rPr>
              <a:t>w∙x+b</a:t>
            </a:r>
            <a:r>
              <a:rPr lang="en-US" sz="3600" dirty="0">
                <a:solidFill>
                  <a:srgbClr val="0000CC"/>
                </a:solidFill>
                <a:latin typeface="Times New Roman" panose="02020603050405020304" pitchFamily="18" charset="0"/>
                <a:cs typeface="Times New Roman" panose="02020603050405020304" pitchFamily="18" charset="0"/>
              </a:rPr>
              <a:t> &gt; 0</a:t>
            </a:r>
          </a:p>
        </p:txBody>
      </p:sp>
      <p:sp>
        <p:nvSpPr>
          <p:cNvPr id="4" name="TextBox 3">
            <a:extLst>
              <a:ext uri="{FF2B5EF4-FFF2-40B4-BE49-F238E27FC236}">
                <a16:creationId xmlns:a16="http://schemas.microsoft.com/office/drawing/2014/main" id="{9A1E9240-84DA-3740-A782-131A1694D5F4}"/>
              </a:ext>
            </a:extLst>
          </p:cNvPr>
          <p:cNvSpPr txBox="1"/>
          <p:nvPr/>
        </p:nvSpPr>
        <p:spPr>
          <a:xfrm>
            <a:off x="5511479" y="2644719"/>
            <a:ext cx="2467342" cy="646331"/>
          </a:xfrm>
          <a:prstGeom prst="rect">
            <a:avLst/>
          </a:prstGeom>
          <a:noFill/>
        </p:spPr>
        <p:txBody>
          <a:bodyPr wrap="none" rtlCol="0">
            <a:spAutoFit/>
          </a:bodyPr>
          <a:lstStyle/>
          <a:p>
            <a:r>
              <a:rPr lang="en-US" sz="3600" dirty="0">
                <a:solidFill>
                  <a:srgbClr val="0000CC"/>
                </a:solidFill>
                <a:latin typeface="Times New Roman" panose="02020603050405020304" pitchFamily="18" charset="0"/>
                <a:cs typeface="Times New Roman" panose="02020603050405020304" pitchFamily="18" charset="0"/>
              </a:rPr>
              <a:t>if </a:t>
            </a:r>
            <a:r>
              <a:rPr lang="en-US" sz="3600" dirty="0" err="1">
                <a:solidFill>
                  <a:srgbClr val="0000CC"/>
                </a:solidFill>
                <a:latin typeface="Times New Roman" panose="02020603050405020304" pitchFamily="18" charset="0"/>
                <a:cs typeface="Times New Roman" panose="02020603050405020304" pitchFamily="18" charset="0"/>
              </a:rPr>
              <a:t>w∙x+b</a:t>
            </a:r>
            <a:r>
              <a:rPr lang="en-US" sz="3600" dirty="0">
                <a:solidFill>
                  <a:srgbClr val="0000CC"/>
                </a:solidFill>
                <a:latin typeface="Times New Roman" panose="02020603050405020304" pitchFamily="18" charset="0"/>
                <a:cs typeface="Times New Roman" panose="02020603050405020304" pitchFamily="18" charset="0"/>
              </a:rPr>
              <a:t> ≤ 0</a:t>
            </a:r>
          </a:p>
        </p:txBody>
      </p:sp>
    </p:spTree>
    <p:extLst>
      <p:ext uri="{BB962C8B-B14F-4D97-AF65-F5344CB8AC3E}">
        <p14:creationId xmlns:p14="http://schemas.microsoft.com/office/powerpoint/2010/main" val="42787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3427855-C634-672F-D707-CF69F2F5DC08}"/>
              </a:ext>
            </a:extLst>
          </p:cNvPr>
          <p:cNvSpPr>
            <a:spLocks noGrp="1"/>
          </p:cNvSpPr>
          <p:nvPr>
            <p:ph type="title"/>
          </p:nvPr>
        </p:nvSpPr>
        <p:spPr/>
        <p:txBody>
          <a:bodyPr/>
          <a:lstStyle/>
          <a:p>
            <a:r>
              <a:rPr lang="en-US" altLang="zh-TW" dirty="0"/>
              <a:t>Outline</a:t>
            </a:r>
            <a:endParaRPr lang="zh-TW" altLang="en-US" dirty="0"/>
          </a:p>
        </p:txBody>
      </p:sp>
      <p:sp>
        <p:nvSpPr>
          <p:cNvPr id="3" name="內容版面配置區 2">
            <a:extLst>
              <a:ext uri="{FF2B5EF4-FFF2-40B4-BE49-F238E27FC236}">
                <a16:creationId xmlns:a16="http://schemas.microsoft.com/office/drawing/2014/main" id="{2ECA7918-CCA2-8270-6DAB-6D181D26F42A}"/>
              </a:ext>
            </a:extLst>
          </p:cNvPr>
          <p:cNvSpPr>
            <a:spLocks noGrp="1"/>
          </p:cNvSpPr>
          <p:nvPr>
            <p:ph idx="1"/>
          </p:nvPr>
        </p:nvSpPr>
        <p:spPr/>
        <p:txBody>
          <a:bodyPr>
            <a:normAutofit fontScale="85000" lnSpcReduction="20000"/>
          </a:bodyPr>
          <a:lstStyle/>
          <a:p>
            <a:r>
              <a:rPr lang="en-US" altLang="zh-TW" dirty="0"/>
              <a:t>The task of text classification</a:t>
            </a:r>
          </a:p>
          <a:p>
            <a:r>
              <a:rPr lang="en-US" altLang="zh-TW" dirty="0"/>
              <a:t>Classification in logistic regression</a:t>
            </a:r>
          </a:p>
          <a:p>
            <a:r>
              <a:rPr lang="en-US" altLang="zh-TW" dirty="0"/>
              <a:t>Logistic Regression: a text example on sentiment classification</a:t>
            </a:r>
          </a:p>
          <a:p>
            <a:r>
              <a:rPr lang="en-US" altLang="zh-TW" dirty="0"/>
              <a:t>Learning: Cross-Entropy Loss</a:t>
            </a:r>
          </a:p>
          <a:p>
            <a:r>
              <a:rPr lang="en-US" altLang="zh-TW" dirty="0"/>
              <a:t>Stochastic Gradient Descent</a:t>
            </a:r>
          </a:p>
          <a:p>
            <a:r>
              <a:rPr lang="en-US" altLang="zh-TW" dirty="0"/>
              <a:t>Stochastic Gradient Descent: An example and more details</a:t>
            </a:r>
          </a:p>
          <a:p>
            <a:r>
              <a:rPr lang="en-US" altLang="zh-TW" dirty="0"/>
              <a:t>Precision, recall, and F1</a:t>
            </a:r>
          </a:p>
          <a:p>
            <a:r>
              <a:rPr lang="en-US" altLang="zh-TW" dirty="0"/>
              <a:t>Avoiding harms in classification</a:t>
            </a:r>
            <a:endParaRPr lang="zh-TW" altLang="en-US" dirty="0"/>
          </a:p>
        </p:txBody>
      </p:sp>
    </p:spTree>
    <p:extLst>
      <p:ext uri="{BB962C8B-B14F-4D97-AF65-F5344CB8AC3E}">
        <p14:creationId xmlns:p14="http://schemas.microsoft.com/office/powerpoint/2010/main" val="1514750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p:txBody>
          <a:bodyPr>
            <a:normAutofit/>
          </a:bodyPr>
          <a:lstStyle/>
          <a:p>
            <a:r>
              <a:rPr lang="en-US" sz="4000" dirty="0"/>
              <a:t>Logistic Regression</a:t>
            </a:r>
            <a:endParaRPr lang="en-US" sz="4000" dirty="0">
              <a:latin typeface="Lucida Sans" charset="0"/>
              <a:ea typeface="ＭＳ Ｐゴシック" charset="0"/>
              <a:cs typeface="ＭＳ Ｐゴシック" charset="0"/>
            </a:endParaRPr>
          </a:p>
        </p:txBody>
      </p:sp>
      <p:sp>
        <p:nvSpPr>
          <p:cNvPr id="16387" name="Rectangle 6"/>
          <p:cNvSpPr>
            <a:spLocks noGrp="1" noChangeArrowheads="1"/>
          </p:cNvSpPr>
          <p:nvPr>
            <p:ph idx="1"/>
          </p:nvPr>
        </p:nvSpPr>
        <p:spPr>
          <a:xfrm>
            <a:off x="3276600" y="209550"/>
            <a:ext cx="5791200" cy="4282440"/>
          </a:xfrm>
        </p:spPr>
        <p:txBody>
          <a:bodyPr>
            <a:normAutofit/>
          </a:bodyPr>
          <a:lstStyle/>
          <a:p>
            <a:r>
              <a:rPr lang="en-US" sz="3100" dirty="0">
                <a:solidFill>
                  <a:schemeClr val="tx2"/>
                </a:solidFill>
              </a:rPr>
              <a:t>Logistic Regression: a text example on sentiment classification</a:t>
            </a:r>
          </a:p>
        </p:txBody>
      </p:sp>
      <p:sp>
        <p:nvSpPr>
          <p:cNvPr id="2" name="Text Placeholder 1">
            <a:extLst>
              <a:ext uri="{FF2B5EF4-FFF2-40B4-BE49-F238E27FC236}">
                <a16:creationId xmlns:a16="http://schemas.microsoft.com/office/drawing/2014/main" id="{F521EB86-D5A1-924E-BF5B-5F42483D51AE}"/>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87550586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1EFA4-8184-F540-99AD-9A9EDA03F20D}"/>
              </a:ext>
            </a:extLst>
          </p:cNvPr>
          <p:cNvSpPr>
            <a:spLocks noGrp="1"/>
          </p:cNvSpPr>
          <p:nvPr>
            <p:ph type="title"/>
          </p:nvPr>
        </p:nvSpPr>
        <p:spPr/>
        <p:txBody>
          <a:bodyPr/>
          <a:lstStyle/>
          <a:p>
            <a:r>
              <a:rPr lang="en-US" dirty="0"/>
              <a:t>Sentiment example: does y=1 or y=0?</a:t>
            </a:r>
          </a:p>
        </p:txBody>
      </p:sp>
      <p:sp>
        <p:nvSpPr>
          <p:cNvPr id="3" name="Content Placeholder 2">
            <a:extLst>
              <a:ext uri="{FF2B5EF4-FFF2-40B4-BE49-F238E27FC236}">
                <a16:creationId xmlns:a16="http://schemas.microsoft.com/office/drawing/2014/main" id="{F81B11F6-10B0-164E-B11B-FD6128E4F84E}"/>
              </a:ext>
            </a:extLst>
          </p:cNvPr>
          <p:cNvSpPr>
            <a:spLocks noGrp="1"/>
          </p:cNvSpPr>
          <p:nvPr>
            <p:ph idx="1"/>
          </p:nvPr>
        </p:nvSpPr>
        <p:spPr>
          <a:xfrm>
            <a:off x="304800" y="1314109"/>
            <a:ext cx="8686800" cy="3797089"/>
          </a:xfrm>
        </p:spPr>
        <p:txBody>
          <a:bodyPr>
            <a:normAutofit/>
          </a:bodyPr>
          <a:lstStyle/>
          <a:p>
            <a:pPr marL="0" lvl="0" indent="0" defTabSz="914400" eaLnBrk="0" fontAlgn="base" hangingPunct="0">
              <a:lnSpc>
                <a:spcPct val="100000"/>
              </a:lnSpc>
              <a:spcBef>
                <a:spcPct val="0"/>
              </a:spcBef>
              <a:spcAft>
                <a:spcPct val="0"/>
              </a:spcAft>
              <a:buClrTx/>
              <a:buSzTx/>
            </a:pPr>
            <a:r>
              <a:rPr lang="en-US" altLang="en-US" sz="2100" dirty="0">
                <a:solidFill>
                  <a:schemeClr val="tx1"/>
                </a:solidFill>
                <a:latin typeface="Calibri" panose="020F0502020204030204" pitchFamily="34" charset="0"/>
                <a:ea typeface="TimesNewRomanPSMT"/>
                <a:cs typeface="Calibri" panose="020F0502020204030204" pitchFamily="34" charset="0"/>
              </a:rPr>
              <a:t>It's hokey . There are virtually no surprises , and the writing is second-rate .         So why was it so enjoyable ? For one thing , the cast is </a:t>
            </a:r>
            <a:endParaRPr lang="en-US" altLang="en-US" sz="2100" dirty="0">
              <a:solidFill>
                <a:schemeClr val="tx1"/>
              </a:solidFill>
              <a:latin typeface="Calibri" panose="020F0502020204030204" pitchFamily="34" charset="0"/>
              <a:cs typeface="Calibri" panose="020F0502020204030204" pitchFamily="34" charset="0"/>
            </a:endParaRPr>
          </a:p>
          <a:p>
            <a:pPr marL="0" indent="0" defTabSz="914400" eaLnBrk="0" fontAlgn="base" hangingPunct="0">
              <a:lnSpc>
                <a:spcPct val="100000"/>
              </a:lnSpc>
              <a:spcBef>
                <a:spcPct val="0"/>
              </a:spcBef>
              <a:spcAft>
                <a:spcPct val="0"/>
              </a:spcAft>
              <a:buClrTx/>
              <a:buSzTx/>
            </a:pPr>
            <a:r>
              <a:rPr lang="en-US" altLang="en-US" sz="2100" dirty="0">
                <a:solidFill>
                  <a:schemeClr val="tx1"/>
                </a:solidFill>
                <a:latin typeface="Calibri" panose="020F0502020204030204" pitchFamily="34" charset="0"/>
                <a:ea typeface="TimesNewRomanPSMT"/>
                <a:cs typeface="Calibri" panose="020F0502020204030204" pitchFamily="34" charset="0"/>
              </a:rPr>
              <a:t>great . Another nice touch is the music . I was overcome with the urge to get off the couch and start dancing . It sucked me in , and it'll do the same to you .</a:t>
            </a:r>
            <a:endParaRPr lang="en-US" altLang="en-US" sz="2100" dirty="0">
              <a:solidFill>
                <a:schemeClr val="tx1"/>
              </a:solidFill>
              <a:latin typeface="Calibri" panose="020F0502020204030204" pitchFamily="34" charset="0"/>
              <a:cs typeface="Calibri" panose="020F0502020204030204" pitchFamily="34" charset="0"/>
            </a:endParaRPr>
          </a:p>
          <a:p>
            <a:pPr marL="0" lvl="0" indent="0" defTabSz="914400" eaLnBrk="0" fontAlgn="base" hangingPunct="0">
              <a:lnSpc>
                <a:spcPct val="100000"/>
              </a:lnSpc>
              <a:spcBef>
                <a:spcPct val="0"/>
              </a:spcBef>
              <a:spcAft>
                <a:spcPct val="0"/>
              </a:spcAft>
              <a:buClrTx/>
              <a:buSzTx/>
            </a:pPr>
            <a:endParaRPr lang="en-US" altLang="en-US" sz="800" dirty="0">
              <a:solidFill>
                <a:schemeClr val="tx1"/>
              </a:solidFill>
              <a:latin typeface="Arial" panose="020B0604020202020204" pitchFamily="34" charset="0"/>
            </a:endParaRPr>
          </a:p>
        </p:txBody>
      </p:sp>
      <p:sp>
        <p:nvSpPr>
          <p:cNvPr id="4" name="Slide Number Placeholder 3">
            <a:extLst>
              <a:ext uri="{FF2B5EF4-FFF2-40B4-BE49-F238E27FC236}">
                <a16:creationId xmlns:a16="http://schemas.microsoft.com/office/drawing/2014/main" id="{9C2B2637-6A56-6D4B-8EAC-E3B33BE57C22}"/>
              </a:ext>
            </a:extLst>
          </p:cNvPr>
          <p:cNvSpPr>
            <a:spLocks noGrp="1"/>
          </p:cNvSpPr>
          <p:nvPr>
            <p:ph type="sldNum" sz="quarter" idx="12"/>
          </p:nvPr>
        </p:nvSpPr>
        <p:spPr/>
        <p:txBody>
          <a:bodyPr/>
          <a:lstStyle/>
          <a:p>
            <a:fld id="{D07771B2-D7F7-364E-B6F3-F7FE93606BCE}" type="slidenum">
              <a:rPr lang="en-US" smtClean="0"/>
              <a:t>31</a:t>
            </a:fld>
            <a:endParaRPr lang="en-US"/>
          </a:p>
        </p:txBody>
      </p:sp>
      <p:pic>
        <p:nvPicPr>
          <p:cNvPr id="1029" name="Picture 5" descr="page5image2665455056">
            <a:extLst>
              <a:ext uri="{FF2B5EF4-FFF2-40B4-BE49-F238E27FC236}">
                <a16:creationId xmlns:a16="http://schemas.microsoft.com/office/drawing/2014/main" id="{E074FF09-0355-A845-8833-06AA3DD2A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60325"/>
            <a:ext cx="6096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ge5image2665455648">
            <a:extLst>
              <a:ext uri="{FF2B5EF4-FFF2-40B4-BE49-F238E27FC236}">
                <a16:creationId xmlns:a16="http://schemas.microsoft.com/office/drawing/2014/main" id="{14942396-7BD0-0B48-8F5B-087F824ADF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150" y="-60325"/>
            <a:ext cx="546100" cy="12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0240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F7EC428-AC41-3C44-B265-7DBFFF61969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929F2A0-E86C-E94F-BD5D-A38EFAA4A91B}"/>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76377D24-D631-9746-95DD-83552FA4BFAA}"/>
              </a:ext>
            </a:extLst>
          </p:cNvPr>
          <p:cNvSpPr>
            <a:spLocks noGrp="1"/>
          </p:cNvSpPr>
          <p:nvPr>
            <p:ph type="sldNum" sz="quarter" idx="12"/>
          </p:nvPr>
        </p:nvSpPr>
        <p:spPr/>
        <p:txBody>
          <a:bodyPr/>
          <a:lstStyle/>
          <a:p>
            <a:fld id="{D07771B2-D7F7-364E-B6F3-F7FE93606BCE}" type="slidenum">
              <a:rPr lang="en-US" smtClean="0"/>
              <a:t>32</a:t>
            </a:fld>
            <a:endParaRPr lang="en-US"/>
          </a:p>
        </p:txBody>
      </p:sp>
      <p:pic>
        <p:nvPicPr>
          <p:cNvPr id="5" name="Picture 4">
            <a:extLst>
              <a:ext uri="{FF2B5EF4-FFF2-40B4-BE49-F238E27FC236}">
                <a16:creationId xmlns:a16="http://schemas.microsoft.com/office/drawing/2014/main" id="{9D683712-0DFA-E943-8D63-B2E8431F5C78}"/>
              </a:ext>
            </a:extLst>
          </p:cNvPr>
          <p:cNvPicPr>
            <a:picLocks noChangeAspect="1"/>
          </p:cNvPicPr>
          <p:nvPr/>
        </p:nvPicPr>
        <p:blipFill>
          <a:blip r:embed="rId3"/>
          <a:stretch>
            <a:fillRect/>
          </a:stretch>
        </p:blipFill>
        <p:spPr>
          <a:xfrm>
            <a:off x="609600" y="-106479"/>
            <a:ext cx="7308867" cy="2523299"/>
          </a:xfrm>
          <a:prstGeom prst="rect">
            <a:avLst/>
          </a:prstGeom>
        </p:spPr>
      </p:pic>
      <p:pic>
        <p:nvPicPr>
          <p:cNvPr id="6" name="Picture 5">
            <a:extLst>
              <a:ext uri="{FF2B5EF4-FFF2-40B4-BE49-F238E27FC236}">
                <a16:creationId xmlns:a16="http://schemas.microsoft.com/office/drawing/2014/main" id="{425E726D-AF7E-364E-90E1-EF3FF02E5BB0}"/>
              </a:ext>
            </a:extLst>
          </p:cNvPr>
          <p:cNvPicPr>
            <a:picLocks noChangeAspect="1"/>
          </p:cNvPicPr>
          <p:nvPr/>
        </p:nvPicPr>
        <p:blipFill>
          <a:blip r:embed="rId4"/>
          <a:stretch>
            <a:fillRect/>
          </a:stretch>
        </p:blipFill>
        <p:spPr>
          <a:xfrm>
            <a:off x="990599" y="2687033"/>
            <a:ext cx="6161545" cy="2510259"/>
          </a:xfrm>
          <a:prstGeom prst="rect">
            <a:avLst/>
          </a:prstGeom>
        </p:spPr>
      </p:pic>
    </p:spTree>
    <p:extLst>
      <p:ext uri="{BB962C8B-B14F-4D97-AF65-F5344CB8AC3E}">
        <p14:creationId xmlns:p14="http://schemas.microsoft.com/office/powerpoint/2010/main" val="239265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DB335-0C26-3845-8C53-2742DBF75C2A}"/>
              </a:ext>
            </a:extLst>
          </p:cNvPr>
          <p:cNvSpPr>
            <a:spLocks noGrp="1"/>
          </p:cNvSpPr>
          <p:nvPr>
            <p:ph type="title"/>
          </p:nvPr>
        </p:nvSpPr>
        <p:spPr/>
        <p:txBody>
          <a:bodyPr/>
          <a:lstStyle/>
          <a:p>
            <a:r>
              <a:rPr lang="en-US" dirty="0"/>
              <a:t>Classifying sentiment for input x</a:t>
            </a:r>
          </a:p>
        </p:txBody>
      </p:sp>
      <p:sp>
        <p:nvSpPr>
          <p:cNvPr id="3" name="Content Placeholder 2">
            <a:extLst>
              <a:ext uri="{FF2B5EF4-FFF2-40B4-BE49-F238E27FC236}">
                <a16:creationId xmlns:a16="http://schemas.microsoft.com/office/drawing/2014/main" id="{4929F2A0-E86C-E94F-BD5D-A38EFAA4A91B}"/>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76377D24-D631-9746-95DD-83552FA4BFAA}"/>
              </a:ext>
            </a:extLst>
          </p:cNvPr>
          <p:cNvSpPr>
            <a:spLocks noGrp="1"/>
          </p:cNvSpPr>
          <p:nvPr>
            <p:ph type="sldNum" sz="quarter" idx="12"/>
          </p:nvPr>
        </p:nvSpPr>
        <p:spPr/>
        <p:txBody>
          <a:bodyPr/>
          <a:lstStyle/>
          <a:p>
            <a:fld id="{D07771B2-D7F7-364E-B6F3-F7FE93606BCE}" type="slidenum">
              <a:rPr lang="en-US" smtClean="0"/>
              <a:t>33</a:t>
            </a:fld>
            <a:endParaRPr lang="en-US"/>
          </a:p>
        </p:txBody>
      </p:sp>
      <p:pic>
        <p:nvPicPr>
          <p:cNvPr id="6" name="Picture 5">
            <a:extLst>
              <a:ext uri="{FF2B5EF4-FFF2-40B4-BE49-F238E27FC236}">
                <a16:creationId xmlns:a16="http://schemas.microsoft.com/office/drawing/2014/main" id="{425E726D-AF7E-364E-90E1-EF3FF02E5BB0}"/>
              </a:ext>
            </a:extLst>
          </p:cNvPr>
          <p:cNvPicPr>
            <a:picLocks noChangeAspect="1"/>
          </p:cNvPicPr>
          <p:nvPr/>
        </p:nvPicPr>
        <p:blipFill>
          <a:blip r:embed="rId3"/>
          <a:stretch>
            <a:fillRect/>
          </a:stretch>
        </p:blipFill>
        <p:spPr>
          <a:xfrm>
            <a:off x="533400" y="934413"/>
            <a:ext cx="7548725" cy="3075406"/>
          </a:xfrm>
          <a:prstGeom prst="rect">
            <a:avLst/>
          </a:prstGeom>
        </p:spPr>
      </p:pic>
      <p:pic>
        <p:nvPicPr>
          <p:cNvPr id="7" name="Picture 6">
            <a:extLst>
              <a:ext uri="{FF2B5EF4-FFF2-40B4-BE49-F238E27FC236}">
                <a16:creationId xmlns:a16="http://schemas.microsoft.com/office/drawing/2014/main" id="{56E53849-749E-1743-A1CB-80C6F140C892}"/>
              </a:ext>
            </a:extLst>
          </p:cNvPr>
          <p:cNvPicPr>
            <a:picLocks noChangeAspect="1"/>
          </p:cNvPicPr>
          <p:nvPr/>
        </p:nvPicPr>
        <p:blipFill rotWithShape="1">
          <a:blip r:embed="rId4"/>
          <a:srcRect r="35240" b="11910"/>
          <a:stretch/>
        </p:blipFill>
        <p:spPr>
          <a:xfrm>
            <a:off x="2848222" y="4161509"/>
            <a:ext cx="3973417" cy="443019"/>
          </a:xfrm>
          <a:prstGeom prst="rect">
            <a:avLst/>
          </a:prstGeom>
        </p:spPr>
      </p:pic>
      <p:sp>
        <p:nvSpPr>
          <p:cNvPr id="8" name="TextBox 7">
            <a:extLst>
              <a:ext uri="{FF2B5EF4-FFF2-40B4-BE49-F238E27FC236}">
                <a16:creationId xmlns:a16="http://schemas.microsoft.com/office/drawing/2014/main" id="{3CED1AD0-E9CB-134A-8192-B49445F50E63}"/>
              </a:ext>
            </a:extLst>
          </p:cNvPr>
          <p:cNvSpPr txBox="1"/>
          <p:nvPr/>
        </p:nvSpPr>
        <p:spPr>
          <a:xfrm>
            <a:off x="1070171" y="4170988"/>
            <a:ext cx="1778051"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Suppose w =</a:t>
            </a:r>
          </a:p>
        </p:txBody>
      </p:sp>
      <p:sp>
        <p:nvSpPr>
          <p:cNvPr id="9" name="TextBox 8">
            <a:extLst>
              <a:ext uri="{FF2B5EF4-FFF2-40B4-BE49-F238E27FC236}">
                <a16:creationId xmlns:a16="http://schemas.microsoft.com/office/drawing/2014/main" id="{F5F111DD-69FF-9A46-9A65-D4606D527CD0}"/>
              </a:ext>
            </a:extLst>
          </p:cNvPr>
          <p:cNvSpPr txBox="1"/>
          <p:nvPr/>
        </p:nvSpPr>
        <p:spPr>
          <a:xfrm>
            <a:off x="2232303" y="4735209"/>
            <a:ext cx="1050288"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 = 0.1</a:t>
            </a:r>
          </a:p>
        </p:txBody>
      </p:sp>
      <p:sp>
        <p:nvSpPr>
          <p:cNvPr id="10" name="Rectangle 9">
            <a:extLst>
              <a:ext uri="{FF2B5EF4-FFF2-40B4-BE49-F238E27FC236}">
                <a16:creationId xmlns:a16="http://schemas.microsoft.com/office/drawing/2014/main" id="{5645142A-3807-9944-AEA0-B729C05F9BDA}"/>
              </a:ext>
            </a:extLst>
          </p:cNvPr>
          <p:cNvSpPr/>
          <p:nvPr/>
        </p:nvSpPr>
        <p:spPr>
          <a:xfrm>
            <a:off x="6514745" y="845548"/>
            <a:ext cx="1095715" cy="4308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37287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1A35E-FC5F-4441-922D-A0A15E08D2C5}"/>
              </a:ext>
            </a:extLst>
          </p:cNvPr>
          <p:cNvSpPr>
            <a:spLocks noGrp="1"/>
          </p:cNvSpPr>
          <p:nvPr>
            <p:ph type="title"/>
          </p:nvPr>
        </p:nvSpPr>
        <p:spPr/>
        <p:txBody>
          <a:bodyPr/>
          <a:lstStyle/>
          <a:p>
            <a:r>
              <a:rPr lang="en-US" dirty="0"/>
              <a:t>Classifying sentiment for input x</a:t>
            </a:r>
          </a:p>
        </p:txBody>
      </p:sp>
      <p:pic>
        <p:nvPicPr>
          <p:cNvPr id="9" name="Content Placeholder 8">
            <a:extLst>
              <a:ext uri="{FF2B5EF4-FFF2-40B4-BE49-F238E27FC236}">
                <a16:creationId xmlns:a16="http://schemas.microsoft.com/office/drawing/2014/main" id="{AAD146BD-31ED-B04E-893A-08716AA234D3}"/>
              </a:ext>
            </a:extLst>
          </p:cNvPr>
          <p:cNvPicPr>
            <a:picLocks noGrp="1" noChangeAspect="1"/>
          </p:cNvPicPr>
          <p:nvPr>
            <p:ph idx="1"/>
          </p:nvPr>
        </p:nvPicPr>
        <p:blipFill rotWithShape="1">
          <a:blip r:embed="rId3"/>
          <a:srcRect t="1" b="32553"/>
          <a:stretch/>
        </p:blipFill>
        <p:spPr>
          <a:xfrm>
            <a:off x="194722" y="1504950"/>
            <a:ext cx="8949278" cy="1597755"/>
          </a:xfrm>
        </p:spPr>
      </p:pic>
      <p:sp>
        <p:nvSpPr>
          <p:cNvPr id="4" name="Slide Number Placeholder 3">
            <a:extLst>
              <a:ext uri="{FF2B5EF4-FFF2-40B4-BE49-F238E27FC236}">
                <a16:creationId xmlns:a16="http://schemas.microsoft.com/office/drawing/2014/main" id="{271CA8CD-BC69-0040-B938-7165AA89BD1D}"/>
              </a:ext>
            </a:extLst>
          </p:cNvPr>
          <p:cNvSpPr>
            <a:spLocks noGrp="1"/>
          </p:cNvSpPr>
          <p:nvPr>
            <p:ph type="sldNum" sz="quarter" idx="12"/>
          </p:nvPr>
        </p:nvSpPr>
        <p:spPr/>
        <p:txBody>
          <a:bodyPr/>
          <a:lstStyle/>
          <a:p>
            <a:fld id="{D07771B2-D7F7-364E-B6F3-F7FE93606BCE}" type="slidenum">
              <a:rPr lang="en-US" smtClean="0"/>
              <a:t>34</a:t>
            </a:fld>
            <a:endParaRPr lang="en-US"/>
          </a:p>
        </p:txBody>
      </p:sp>
      <p:pic>
        <p:nvPicPr>
          <p:cNvPr id="10" name="Content Placeholder 8">
            <a:extLst>
              <a:ext uri="{FF2B5EF4-FFF2-40B4-BE49-F238E27FC236}">
                <a16:creationId xmlns:a16="http://schemas.microsoft.com/office/drawing/2014/main" id="{E79EE6BA-03EE-5A48-8F94-0E30AC360930}"/>
              </a:ext>
            </a:extLst>
          </p:cNvPr>
          <p:cNvPicPr>
            <a:picLocks noChangeAspect="1"/>
          </p:cNvPicPr>
          <p:nvPr/>
        </p:nvPicPr>
        <p:blipFill rotWithShape="1">
          <a:blip r:embed="rId3"/>
          <a:srcRect t="63224"/>
          <a:stretch/>
        </p:blipFill>
        <p:spPr>
          <a:xfrm>
            <a:off x="194726" y="3363622"/>
            <a:ext cx="8949274" cy="871196"/>
          </a:xfrm>
          <a:prstGeom prst="rect">
            <a:avLst/>
          </a:prstGeom>
        </p:spPr>
      </p:pic>
      <p:sp>
        <p:nvSpPr>
          <p:cNvPr id="3" name="Rectangle 2">
            <a:extLst>
              <a:ext uri="{FF2B5EF4-FFF2-40B4-BE49-F238E27FC236}">
                <a16:creationId xmlns:a16="http://schemas.microsoft.com/office/drawing/2014/main" id="{1A274553-D47A-0E49-84E7-48BFB7880EDE}"/>
              </a:ext>
            </a:extLst>
          </p:cNvPr>
          <p:cNvSpPr/>
          <p:nvPr/>
        </p:nvSpPr>
        <p:spPr>
          <a:xfrm>
            <a:off x="8409364" y="2495550"/>
            <a:ext cx="734636"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31469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0A7C6-228E-8048-8E2A-14A2B8D0CD1A}"/>
              </a:ext>
            </a:extLst>
          </p:cNvPr>
          <p:cNvSpPr>
            <a:spLocks noGrp="1"/>
          </p:cNvSpPr>
          <p:nvPr>
            <p:ph type="title"/>
          </p:nvPr>
        </p:nvSpPr>
        <p:spPr>
          <a:xfrm>
            <a:off x="822960" y="214953"/>
            <a:ext cx="7940040" cy="726329"/>
          </a:xfrm>
        </p:spPr>
        <p:txBody>
          <a:bodyPr>
            <a:normAutofit fontScale="90000"/>
          </a:bodyPr>
          <a:lstStyle/>
          <a:p>
            <a:r>
              <a:rPr lang="en-US" dirty="0"/>
              <a:t>We can build features for logistic regression for any classification task: period disambiguation</a:t>
            </a:r>
          </a:p>
        </p:txBody>
      </p:sp>
      <p:pic>
        <p:nvPicPr>
          <p:cNvPr id="5" name="Content Placeholder 4">
            <a:extLst>
              <a:ext uri="{FF2B5EF4-FFF2-40B4-BE49-F238E27FC236}">
                <a16:creationId xmlns:a16="http://schemas.microsoft.com/office/drawing/2014/main" id="{6A13E1EC-CCDA-D64E-879A-0EAB7A0C054B}"/>
              </a:ext>
            </a:extLst>
          </p:cNvPr>
          <p:cNvPicPr>
            <a:picLocks noGrp="1" noChangeAspect="1"/>
          </p:cNvPicPr>
          <p:nvPr>
            <p:ph idx="1"/>
          </p:nvPr>
        </p:nvPicPr>
        <p:blipFill>
          <a:blip r:embed="rId3"/>
          <a:stretch>
            <a:fillRect/>
          </a:stretch>
        </p:blipFill>
        <p:spPr>
          <a:xfrm>
            <a:off x="1684945" y="2933700"/>
            <a:ext cx="5740400" cy="2209800"/>
          </a:xfrm>
          <a:prstGeom prst="rect">
            <a:avLst/>
          </a:prstGeom>
        </p:spPr>
      </p:pic>
      <p:sp>
        <p:nvSpPr>
          <p:cNvPr id="4" name="Slide Number Placeholder 3">
            <a:extLst>
              <a:ext uri="{FF2B5EF4-FFF2-40B4-BE49-F238E27FC236}">
                <a16:creationId xmlns:a16="http://schemas.microsoft.com/office/drawing/2014/main" id="{1525473F-D96E-0F4A-8A5C-070911DAC66C}"/>
              </a:ext>
            </a:extLst>
          </p:cNvPr>
          <p:cNvSpPr>
            <a:spLocks noGrp="1"/>
          </p:cNvSpPr>
          <p:nvPr>
            <p:ph type="sldNum" sz="quarter" idx="12"/>
          </p:nvPr>
        </p:nvSpPr>
        <p:spPr/>
        <p:txBody>
          <a:bodyPr/>
          <a:lstStyle/>
          <a:p>
            <a:fld id="{D07771B2-D7F7-364E-B6F3-F7FE93606BCE}" type="slidenum">
              <a:rPr lang="en-US" smtClean="0"/>
              <a:t>35</a:t>
            </a:fld>
            <a:endParaRPr lang="en-US"/>
          </a:p>
        </p:txBody>
      </p:sp>
      <p:sp>
        <p:nvSpPr>
          <p:cNvPr id="3" name="TextBox 2">
            <a:extLst>
              <a:ext uri="{FF2B5EF4-FFF2-40B4-BE49-F238E27FC236}">
                <a16:creationId xmlns:a16="http://schemas.microsoft.com/office/drawing/2014/main" id="{68CFDB8C-C4E9-3B49-B815-C92B8A4C0B03}"/>
              </a:ext>
            </a:extLst>
          </p:cNvPr>
          <p:cNvSpPr txBox="1"/>
          <p:nvPr/>
        </p:nvSpPr>
        <p:spPr>
          <a:xfrm>
            <a:off x="1207363" y="1500326"/>
            <a:ext cx="5229317" cy="830997"/>
          </a:xfrm>
          <a:prstGeom prst="rect">
            <a:avLst/>
          </a:prstGeom>
          <a:noFill/>
        </p:spPr>
        <p:txBody>
          <a:bodyPr wrap="none" rtlCol="0">
            <a:spAutoFit/>
          </a:bodyPr>
          <a:lstStyle/>
          <a:p>
            <a:r>
              <a:rPr lang="en-US" dirty="0"/>
              <a:t>This ends in a period.</a:t>
            </a:r>
          </a:p>
          <a:p>
            <a:r>
              <a:rPr lang="en-US" dirty="0"/>
              <a:t>The house at 465 Main St. is new.</a:t>
            </a:r>
          </a:p>
        </p:txBody>
      </p:sp>
      <p:sp>
        <p:nvSpPr>
          <p:cNvPr id="6" name="Freeform 5">
            <a:extLst>
              <a:ext uri="{FF2B5EF4-FFF2-40B4-BE49-F238E27FC236}">
                <a16:creationId xmlns:a16="http://schemas.microsoft.com/office/drawing/2014/main" id="{91F3A386-FFFD-7F44-A26E-9A4340824FF8}"/>
              </a:ext>
            </a:extLst>
          </p:cNvPr>
          <p:cNvSpPr/>
          <p:nvPr/>
        </p:nvSpPr>
        <p:spPr>
          <a:xfrm>
            <a:off x="4266405" y="1712725"/>
            <a:ext cx="376822" cy="284751"/>
          </a:xfrm>
          <a:custGeom>
            <a:avLst/>
            <a:gdLst>
              <a:gd name="connsiteX0" fmla="*/ 243451 w 376822"/>
              <a:gd name="connsiteY0" fmla="*/ 665 h 284751"/>
              <a:gd name="connsiteX1" fmla="*/ 57020 w 376822"/>
              <a:gd name="connsiteY1" fmla="*/ 18421 h 284751"/>
              <a:gd name="connsiteX2" fmla="*/ 30387 w 376822"/>
              <a:gd name="connsiteY2" fmla="*/ 36176 h 284751"/>
              <a:gd name="connsiteX3" fmla="*/ 12632 w 376822"/>
              <a:gd name="connsiteY3" fmla="*/ 62809 h 284751"/>
              <a:gd name="connsiteX4" fmla="*/ 12632 w 376822"/>
              <a:gd name="connsiteY4" fmla="*/ 240362 h 284751"/>
              <a:gd name="connsiteX5" fmla="*/ 30387 w 376822"/>
              <a:gd name="connsiteY5" fmla="*/ 266995 h 284751"/>
              <a:gd name="connsiteX6" fmla="*/ 83653 w 376822"/>
              <a:gd name="connsiteY6" fmla="*/ 284751 h 284751"/>
              <a:gd name="connsiteX7" fmla="*/ 225696 w 376822"/>
              <a:gd name="connsiteY7" fmla="*/ 275873 h 284751"/>
              <a:gd name="connsiteX8" fmla="*/ 278962 w 376822"/>
              <a:gd name="connsiteY8" fmla="*/ 258118 h 284751"/>
              <a:gd name="connsiteX9" fmla="*/ 305595 w 376822"/>
              <a:gd name="connsiteY9" fmla="*/ 240362 h 284751"/>
              <a:gd name="connsiteX10" fmla="*/ 332228 w 376822"/>
              <a:gd name="connsiteY10" fmla="*/ 231485 h 284751"/>
              <a:gd name="connsiteX11" fmla="*/ 367739 w 376822"/>
              <a:gd name="connsiteY11" fmla="*/ 195974 h 284751"/>
              <a:gd name="connsiteX12" fmla="*/ 376616 w 376822"/>
              <a:gd name="connsiteY12" fmla="*/ 169341 h 284751"/>
              <a:gd name="connsiteX13" fmla="*/ 358861 w 376822"/>
              <a:gd name="connsiteY13" fmla="*/ 142708 h 284751"/>
              <a:gd name="connsiteX14" fmla="*/ 305595 w 376822"/>
              <a:gd name="connsiteY14" fmla="*/ 98320 h 284751"/>
              <a:gd name="connsiteX15" fmla="*/ 287840 w 376822"/>
              <a:gd name="connsiteY15" fmla="*/ 80564 h 284751"/>
              <a:gd name="connsiteX16" fmla="*/ 234574 w 376822"/>
              <a:gd name="connsiteY16" fmla="*/ 62809 h 284751"/>
              <a:gd name="connsiteX17" fmla="*/ 190185 w 376822"/>
              <a:gd name="connsiteY17" fmla="*/ 53931 h 28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6822" h="284751">
                <a:moveTo>
                  <a:pt x="243451" y="665"/>
                </a:moveTo>
                <a:cubicBezTo>
                  <a:pt x="239430" y="888"/>
                  <a:pt x="105299" y="-5719"/>
                  <a:pt x="57020" y="18421"/>
                </a:cubicBezTo>
                <a:cubicBezTo>
                  <a:pt x="47477" y="23193"/>
                  <a:pt x="39265" y="30258"/>
                  <a:pt x="30387" y="36176"/>
                </a:cubicBezTo>
                <a:cubicBezTo>
                  <a:pt x="24469" y="45054"/>
                  <a:pt x="17404" y="53266"/>
                  <a:pt x="12632" y="62809"/>
                </a:cubicBezTo>
                <a:cubicBezTo>
                  <a:pt x="-12958" y="113989"/>
                  <a:pt x="7382" y="205360"/>
                  <a:pt x="12632" y="240362"/>
                </a:cubicBezTo>
                <a:cubicBezTo>
                  <a:pt x="14215" y="250914"/>
                  <a:pt x="21339" y="261340"/>
                  <a:pt x="30387" y="266995"/>
                </a:cubicBezTo>
                <a:cubicBezTo>
                  <a:pt x="46258" y="276915"/>
                  <a:pt x="83653" y="284751"/>
                  <a:pt x="83653" y="284751"/>
                </a:cubicBezTo>
                <a:cubicBezTo>
                  <a:pt x="131001" y="281792"/>
                  <a:pt x="178691" y="282283"/>
                  <a:pt x="225696" y="275873"/>
                </a:cubicBezTo>
                <a:cubicBezTo>
                  <a:pt x="244240" y="273344"/>
                  <a:pt x="278962" y="258118"/>
                  <a:pt x="278962" y="258118"/>
                </a:cubicBezTo>
                <a:cubicBezTo>
                  <a:pt x="287840" y="252199"/>
                  <a:pt x="296052" y="245134"/>
                  <a:pt x="305595" y="240362"/>
                </a:cubicBezTo>
                <a:cubicBezTo>
                  <a:pt x="313965" y="236177"/>
                  <a:pt x="324613" y="236924"/>
                  <a:pt x="332228" y="231485"/>
                </a:cubicBezTo>
                <a:cubicBezTo>
                  <a:pt x="345850" y="221755"/>
                  <a:pt x="367739" y="195974"/>
                  <a:pt x="367739" y="195974"/>
                </a:cubicBezTo>
                <a:cubicBezTo>
                  <a:pt x="370698" y="187096"/>
                  <a:pt x="378154" y="178571"/>
                  <a:pt x="376616" y="169341"/>
                </a:cubicBezTo>
                <a:cubicBezTo>
                  <a:pt x="374862" y="158817"/>
                  <a:pt x="365691" y="150905"/>
                  <a:pt x="358861" y="142708"/>
                </a:cubicBezTo>
                <a:cubicBezTo>
                  <a:pt x="327226" y="104746"/>
                  <a:pt x="340513" y="126255"/>
                  <a:pt x="305595" y="98320"/>
                </a:cubicBezTo>
                <a:cubicBezTo>
                  <a:pt x="299059" y="93091"/>
                  <a:pt x="295326" y="84307"/>
                  <a:pt x="287840" y="80564"/>
                </a:cubicBezTo>
                <a:cubicBezTo>
                  <a:pt x="271100" y="72194"/>
                  <a:pt x="252926" y="66480"/>
                  <a:pt x="234574" y="62809"/>
                </a:cubicBezTo>
                <a:lnTo>
                  <a:pt x="190185" y="53931"/>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772351F7-9F86-114D-ACF9-67B0A21E36C6}"/>
              </a:ext>
            </a:extLst>
          </p:cNvPr>
          <p:cNvSpPr/>
          <p:nvPr/>
        </p:nvSpPr>
        <p:spPr>
          <a:xfrm>
            <a:off x="4953000" y="2046572"/>
            <a:ext cx="376822" cy="284751"/>
          </a:xfrm>
          <a:custGeom>
            <a:avLst/>
            <a:gdLst>
              <a:gd name="connsiteX0" fmla="*/ 243451 w 376822"/>
              <a:gd name="connsiteY0" fmla="*/ 665 h 284751"/>
              <a:gd name="connsiteX1" fmla="*/ 57020 w 376822"/>
              <a:gd name="connsiteY1" fmla="*/ 18421 h 284751"/>
              <a:gd name="connsiteX2" fmla="*/ 30387 w 376822"/>
              <a:gd name="connsiteY2" fmla="*/ 36176 h 284751"/>
              <a:gd name="connsiteX3" fmla="*/ 12632 w 376822"/>
              <a:gd name="connsiteY3" fmla="*/ 62809 h 284751"/>
              <a:gd name="connsiteX4" fmla="*/ 12632 w 376822"/>
              <a:gd name="connsiteY4" fmla="*/ 240362 h 284751"/>
              <a:gd name="connsiteX5" fmla="*/ 30387 w 376822"/>
              <a:gd name="connsiteY5" fmla="*/ 266995 h 284751"/>
              <a:gd name="connsiteX6" fmla="*/ 83653 w 376822"/>
              <a:gd name="connsiteY6" fmla="*/ 284751 h 284751"/>
              <a:gd name="connsiteX7" fmla="*/ 225696 w 376822"/>
              <a:gd name="connsiteY7" fmla="*/ 275873 h 284751"/>
              <a:gd name="connsiteX8" fmla="*/ 278962 w 376822"/>
              <a:gd name="connsiteY8" fmla="*/ 258118 h 284751"/>
              <a:gd name="connsiteX9" fmla="*/ 305595 w 376822"/>
              <a:gd name="connsiteY9" fmla="*/ 240362 h 284751"/>
              <a:gd name="connsiteX10" fmla="*/ 332228 w 376822"/>
              <a:gd name="connsiteY10" fmla="*/ 231485 h 284751"/>
              <a:gd name="connsiteX11" fmla="*/ 367739 w 376822"/>
              <a:gd name="connsiteY11" fmla="*/ 195974 h 284751"/>
              <a:gd name="connsiteX12" fmla="*/ 376616 w 376822"/>
              <a:gd name="connsiteY12" fmla="*/ 169341 h 284751"/>
              <a:gd name="connsiteX13" fmla="*/ 358861 w 376822"/>
              <a:gd name="connsiteY13" fmla="*/ 142708 h 284751"/>
              <a:gd name="connsiteX14" fmla="*/ 305595 w 376822"/>
              <a:gd name="connsiteY14" fmla="*/ 98320 h 284751"/>
              <a:gd name="connsiteX15" fmla="*/ 287840 w 376822"/>
              <a:gd name="connsiteY15" fmla="*/ 80564 h 284751"/>
              <a:gd name="connsiteX16" fmla="*/ 234574 w 376822"/>
              <a:gd name="connsiteY16" fmla="*/ 62809 h 284751"/>
              <a:gd name="connsiteX17" fmla="*/ 190185 w 376822"/>
              <a:gd name="connsiteY17" fmla="*/ 53931 h 28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6822" h="284751">
                <a:moveTo>
                  <a:pt x="243451" y="665"/>
                </a:moveTo>
                <a:cubicBezTo>
                  <a:pt x="239430" y="888"/>
                  <a:pt x="105299" y="-5719"/>
                  <a:pt x="57020" y="18421"/>
                </a:cubicBezTo>
                <a:cubicBezTo>
                  <a:pt x="47477" y="23193"/>
                  <a:pt x="39265" y="30258"/>
                  <a:pt x="30387" y="36176"/>
                </a:cubicBezTo>
                <a:cubicBezTo>
                  <a:pt x="24469" y="45054"/>
                  <a:pt x="17404" y="53266"/>
                  <a:pt x="12632" y="62809"/>
                </a:cubicBezTo>
                <a:cubicBezTo>
                  <a:pt x="-12958" y="113989"/>
                  <a:pt x="7382" y="205360"/>
                  <a:pt x="12632" y="240362"/>
                </a:cubicBezTo>
                <a:cubicBezTo>
                  <a:pt x="14215" y="250914"/>
                  <a:pt x="21339" y="261340"/>
                  <a:pt x="30387" y="266995"/>
                </a:cubicBezTo>
                <a:cubicBezTo>
                  <a:pt x="46258" y="276915"/>
                  <a:pt x="83653" y="284751"/>
                  <a:pt x="83653" y="284751"/>
                </a:cubicBezTo>
                <a:cubicBezTo>
                  <a:pt x="131001" y="281792"/>
                  <a:pt x="178691" y="282283"/>
                  <a:pt x="225696" y="275873"/>
                </a:cubicBezTo>
                <a:cubicBezTo>
                  <a:pt x="244240" y="273344"/>
                  <a:pt x="278962" y="258118"/>
                  <a:pt x="278962" y="258118"/>
                </a:cubicBezTo>
                <a:cubicBezTo>
                  <a:pt x="287840" y="252199"/>
                  <a:pt x="296052" y="245134"/>
                  <a:pt x="305595" y="240362"/>
                </a:cubicBezTo>
                <a:cubicBezTo>
                  <a:pt x="313965" y="236177"/>
                  <a:pt x="324613" y="236924"/>
                  <a:pt x="332228" y="231485"/>
                </a:cubicBezTo>
                <a:cubicBezTo>
                  <a:pt x="345850" y="221755"/>
                  <a:pt x="367739" y="195974"/>
                  <a:pt x="367739" y="195974"/>
                </a:cubicBezTo>
                <a:cubicBezTo>
                  <a:pt x="370698" y="187096"/>
                  <a:pt x="378154" y="178571"/>
                  <a:pt x="376616" y="169341"/>
                </a:cubicBezTo>
                <a:cubicBezTo>
                  <a:pt x="374862" y="158817"/>
                  <a:pt x="365691" y="150905"/>
                  <a:pt x="358861" y="142708"/>
                </a:cubicBezTo>
                <a:cubicBezTo>
                  <a:pt x="327226" y="104746"/>
                  <a:pt x="340513" y="126255"/>
                  <a:pt x="305595" y="98320"/>
                </a:cubicBezTo>
                <a:cubicBezTo>
                  <a:pt x="299059" y="93091"/>
                  <a:pt x="295326" y="84307"/>
                  <a:pt x="287840" y="80564"/>
                </a:cubicBezTo>
                <a:cubicBezTo>
                  <a:pt x="271100" y="72194"/>
                  <a:pt x="252926" y="66480"/>
                  <a:pt x="234574" y="62809"/>
                </a:cubicBezTo>
                <a:lnTo>
                  <a:pt x="190185" y="53931"/>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141C5EC-FBFF-044B-8154-D0BCEE85C186}"/>
              </a:ext>
            </a:extLst>
          </p:cNvPr>
          <p:cNvSpPr/>
          <p:nvPr/>
        </p:nvSpPr>
        <p:spPr>
          <a:xfrm>
            <a:off x="6059858" y="2046571"/>
            <a:ext cx="376822" cy="284751"/>
          </a:xfrm>
          <a:custGeom>
            <a:avLst/>
            <a:gdLst>
              <a:gd name="connsiteX0" fmla="*/ 243451 w 376822"/>
              <a:gd name="connsiteY0" fmla="*/ 665 h 284751"/>
              <a:gd name="connsiteX1" fmla="*/ 57020 w 376822"/>
              <a:gd name="connsiteY1" fmla="*/ 18421 h 284751"/>
              <a:gd name="connsiteX2" fmla="*/ 30387 w 376822"/>
              <a:gd name="connsiteY2" fmla="*/ 36176 h 284751"/>
              <a:gd name="connsiteX3" fmla="*/ 12632 w 376822"/>
              <a:gd name="connsiteY3" fmla="*/ 62809 h 284751"/>
              <a:gd name="connsiteX4" fmla="*/ 12632 w 376822"/>
              <a:gd name="connsiteY4" fmla="*/ 240362 h 284751"/>
              <a:gd name="connsiteX5" fmla="*/ 30387 w 376822"/>
              <a:gd name="connsiteY5" fmla="*/ 266995 h 284751"/>
              <a:gd name="connsiteX6" fmla="*/ 83653 w 376822"/>
              <a:gd name="connsiteY6" fmla="*/ 284751 h 284751"/>
              <a:gd name="connsiteX7" fmla="*/ 225696 w 376822"/>
              <a:gd name="connsiteY7" fmla="*/ 275873 h 284751"/>
              <a:gd name="connsiteX8" fmla="*/ 278962 w 376822"/>
              <a:gd name="connsiteY8" fmla="*/ 258118 h 284751"/>
              <a:gd name="connsiteX9" fmla="*/ 305595 w 376822"/>
              <a:gd name="connsiteY9" fmla="*/ 240362 h 284751"/>
              <a:gd name="connsiteX10" fmla="*/ 332228 w 376822"/>
              <a:gd name="connsiteY10" fmla="*/ 231485 h 284751"/>
              <a:gd name="connsiteX11" fmla="*/ 367739 w 376822"/>
              <a:gd name="connsiteY11" fmla="*/ 195974 h 284751"/>
              <a:gd name="connsiteX12" fmla="*/ 376616 w 376822"/>
              <a:gd name="connsiteY12" fmla="*/ 169341 h 284751"/>
              <a:gd name="connsiteX13" fmla="*/ 358861 w 376822"/>
              <a:gd name="connsiteY13" fmla="*/ 142708 h 284751"/>
              <a:gd name="connsiteX14" fmla="*/ 305595 w 376822"/>
              <a:gd name="connsiteY14" fmla="*/ 98320 h 284751"/>
              <a:gd name="connsiteX15" fmla="*/ 287840 w 376822"/>
              <a:gd name="connsiteY15" fmla="*/ 80564 h 284751"/>
              <a:gd name="connsiteX16" fmla="*/ 234574 w 376822"/>
              <a:gd name="connsiteY16" fmla="*/ 62809 h 284751"/>
              <a:gd name="connsiteX17" fmla="*/ 190185 w 376822"/>
              <a:gd name="connsiteY17" fmla="*/ 53931 h 28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6822" h="284751">
                <a:moveTo>
                  <a:pt x="243451" y="665"/>
                </a:moveTo>
                <a:cubicBezTo>
                  <a:pt x="239430" y="888"/>
                  <a:pt x="105299" y="-5719"/>
                  <a:pt x="57020" y="18421"/>
                </a:cubicBezTo>
                <a:cubicBezTo>
                  <a:pt x="47477" y="23193"/>
                  <a:pt x="39265" y="30258"/>
                  <a:pt x="30387" y="36176"/>
                </a:cubicBezTo>
                <a:cubicBezTo>
                  <a:pt x="24469" y="45054"/>
                  <a:pt x="17404" y="53266"/>
                  <a:pt x="12632" y="62809"/>
                </a:cubicBezTo>
                <a:cubicBezTo>
                  <a:pt x="-12958" y="113989"/>
                  <a:pt x="7382" y="205360"/>
                  <a:pt x="12632" y="240362"/>
                </a:cubicBezTo>
                <a:cubicBezTo>
                  <a:pt x="14215" y="250914"/>
                  <a:pt x="21339" y="261340"/>
                  <a:pt x="30387" y="266995"/>
                </a:cubicBezTo>
                <a:cubicBezTo>
                  <a:pt x="46258" y="276915"/>
                  <a:pt x="83653" y="284751"/>
                  <a:pt x="83653" y="284751"/>
                </a:cubicBezTo>
                <a:cubicBezTo>
                  <a:pt x="131001" y="281792"/>
                  <a:pt x="178691" y="282283"/>
                  <a:pt x="225696" y="275873"/>
                </a:cubicBezTo>
                <a:cubicBezTo>
                  <a:pt x="244240" y="273344"/>
                  <a:pt x="278962" y="258118"/>
                  <a:pt x="278962" y="258118"/>
                </a:cubicBezTo>
                <a:cubicBezTo>
                  <a:pt x="287840" y="252199"/>
                  <a:pt x="296052" y="245134"/>
                  <a:pt x="305595" y="240362"/>
                </a:cubicBezTo>
                <a:cubicBezTo>
                  <a:pt x="313965" y="236177"/>
                  <a:pt x="324613" y="236924"/>
                  <a:pt x="332228" y="231485"/>
                </a:cubicBezTo>
                <a:cubicBezTo>
                  <a:pt x="345850" y="221755"/>
                  <a:pt x="367739" y="195974"/>
                  <a:pt x="367739" y="195974"/>
                </a:cubicBezTo>
                <a:cubicBezTo>
                  <a:pt x="370698" y="187096"/>
                  <a:pt x="378154" y="178571"/>
                  <a:pt x="376616" y="169341"/>
                </a:cubicBezTo>
                <a:cubicBezTo>
                  <a:pt x="374862" y="158817"/>
                  <a:pt x="365691" y="150905"/>
                  <a:pt x="358861" y="142708"/>
                </a:cubicBezTo>
                <a:cubicBezTo>
                  <a:pt x="327226" y="104746"/>
                  <a:pt x="340513" y="126255"/>
                  <a:pt x="305595" y="98320"/>
                </a:cubicBezTo>
                <a:cubicBezTo>
                  <a:pt x="299059" y="93091"/>
                  <a:pt x="295326" y="84307"/>
                  <a:pt x="287840" y="80564"/>
                </a:cubicBezTo>
                <a:cubicBezTo>
                  <a:pt x="271100" y="72194"/>
                  <a:pt x="252926" y="66480"/>
                  <a:pt x="234574" y="62809"/>
                </a:cubicBezTo>
                <a:lnTo>
                  <a:pt x="190185" y="53931"/>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8624940-F862-7345-BF0A-CA507F5E2D0D}"/>
              </a:ext>
            </a:extLst>
          </p:cNvPr>
          <p:cNvSpPr txBox="1"/>
          <p:nvPr/>
        </p:nvSpPr>
        <p:spPr>
          <a:xfrm>
            <a:off x="5106019" y="1129908"/>
            <a:ext cx="2560316" cy="461665"/>
          </a:xfrm>
          <a:prstGeom prst="rect">
            <a:avLst/>
          </a:prstGeom>
          <a:noFill/>
        </p:spPr>
        <p:txBody>
          <a:bodyPr wrap="none" rtlCol="0">
            <a:spAutoFit/>
          </a:bodyPr>
          <a:lstStyle/>
          <a:p>
            <a:r>
              <a:rPr lang="en-US" dirty="0"/>
              <a:t>End of sentence</a:t>
            </a:r>
          </a:p>
        </p:txBody>
      </p:sp>
      <p:cxnSp>
        <p:nvCxnSpPr>
          <p:cNvPr id="11" name="Straight Arrow Connector 10">
            <a:extLst>
              <a:ext uri="{FF2B5EF4-FFF2-40B4-BE49-F238E27FC236}">
                <a16:creationId xmlns:a16="http://schemas.microsoft.com/office/drawing/2014/main" id="{D3A2F0B4-5EF0-154A-A15B-3DBE3EDAC9D0}"/>
              </a:ext>
            </a:extLst>
          </p:cNvPr>
          <p:cNvCxnSpPr>
            <a:cxnSpLocks/>
          </p:cNvCxnSpPr>
          <p:nvPr/>
        </p:nvCxnSpPr>
        <p:spPr>
          <a:xfrm flipH="1">
            <a:off x="4643227" y="1432441"/>
            <a:ext cx="498185" cy="29241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753CC94-32EC-4E40-A26F-2E5766DC9107}"/>
              </a:ext>
            </a:extLst>
          </p:cNvPr>
          <p:cNvCxnSpPr>
            <a:cxnSpLocks/>
          </p:cNvCxnSpPr>
          <p:nvPr/>
        </p:nvCxnSpPr>
        <p:spPr>
          <a:xfrm>
            <a:off x="6059858" y="1530461"/>
            <a:ext cx="112342" cy="46701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DE8DB09-02ED-1C41-8A07-4FFF378F5EC2}"/>
              </a:ext>
            </a:extLst>
          </p:cNvPr>
          <p:cNvSpPr txBox="1"/>
          <p:nvPr/>
        </p:nvSpPr>
        <p:spPr>
          <a:xfrm>
            <a:off x="4779700" y="2361458"/>
            <a:ext cx="1370888" cy="461665"/>
          </a:xfrm>
          <a:prstGeom prst="rect">
            <a:avLst/>
          </a:prstGeom>
          <a:noFill/>
        </p:spPr>
        <p:txBody>
          <a:bodyPr wrap="none" rtlCol="0">
            <a:spAutoFit/>
          </a:bodyPr>
          <a:lstStyle/>
          <a:p>
            <a:r>
              <a:rPr lang="en-US" dirty="0"/>
              <a:t>Not end</a:t>
            </a:r>
          </a:p>
        </p:txBody>
      </p:sp>
    </p:spTree>
    <p:extLst>
      <p:ext uri="{BB962C8B-B14F-4D97-AF65-F5344CB8AC3E}">
        <p14:creationId xmlns:p14="http://schemas.microsoft.com/office/powerpoint/2010/main" val="376901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P spid="9"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6443F-322A-464C-812C-53B7705B7063}"/>
              </a:ext>
            </a:extLst>
          </p:cNvPr>
          <p:cNvSpPr>
            <a:spLocks noGrp="1"/>
          </p:cNvSpPr>
          <p:nvPr>
            <p:ph type="title"/>
          </p:nvPr>
        </p:nvSpPr>
        <p:spPr>
          <a:xfrm>
            <a:off x="304800" y="-95250"/>
            <a:ext cx="8697433" cy="742950"/>
          </a:xfrm>
        </p:spPr>
        <p:txBody>
          <a:bodyPr>
            <a:normAutofit fontScale="90000"/>
          </a:bodyPr>
          <a:lstStyle/>
          <a:p>
            <a:br>
              <a:rPr lang="en-US" dirty="0"/>
            </a:br>
            <a:r>
              <a:rPr lang="en-US" dirty="0"/>
              <a:t>Classification in (</a:t>
            </a:r>
            <a:r>
              <a:rPr lang="en-US" b="1" dirty="0"/>
              <a:t>binary)</a:t>
            </a:r>
            <a:r>
              <a:rPr lang="en-US" dirty="0"/>
              <a:t> logistic regression: summary</a:t>
            </a:r>
          </a:p>
        </p:txBody>
      </p:sp>
      <p:sp>
        <p:nvSpPr>
          <p:cNvPr id="3" name="Content Placeholder 2">
            <a:extLst>
              <a:ext uri="{FF2B5EF4-FFF2-40B4-BE49-F238E27FC236}">
                <a16:creationId xmlns:a16="http://schemas.microsoft.com/office/drawing/2014/main" id="{5C032F46-9DE8-AA40-B77D-9531D001E098}"/>
              </a:ext>
            </a:extLst>
          </p:cNvPr>
          <p:cNvSpPr>
            <a:spLocks noGrp="1"/>
          </p:cNvSpPr>
          <p:nvPr>
            <p:ph idx="1"/>
          </p:nvPr>
        </p:nvSpPr>
        <p:spPr>
          <a:xfrm>
            <a:off x="494841" y="653728"/>
            <a:ext cx="8534400" cy="3333750"/>
          </a:xfrm>
        </p:spPr>
        <p:txBody>
          <a:bodyPr/>
          <a:lstStyle/>
          <a:p>
            <a:r>
              <a:rPr lang="en-US" sz="2800" dirty="0"/>
              <a:t>Given:</a:t>
            </a:r>
          </a:p>
          <a:p>
            <a:pPr lvl="1"/>
            <a:r>
              <a:rPr lang="en-US" sz="2400" dirty="0"/>
              <a:t>a set of classes:  (+ sentiment,- sentiment)</a:t>
            </a:r>
          </a:p>
          <a:p>
            <a:pPr lvl="1"/>
            <a:r>
              <a:rPr lang="en-US" sz="2400" dirty="0"/>
              <a:t>a vector </a:t>
            </a:r>
            <a:r>
              <a:rPr lang="en-US" sz="2400" b="1" dirty="0">
                <a:latin typeface="Courier" pitchFamily="2" charset="0"/>
              </a:rPr>
              <a:t>x</a:t>
            </a:r>
            <a:r>
              <a:rPr lang="en-US" sz="2400" dirty="0"/>
              <a:t> of features </a:t>
            </a:r>
            <a:r>
              <a:rPr lang="en-US" sz="2400" dirty="0">
                <a:latin typeface="Courier" pitchFamily="2" charset="0"/>
              </a:rPr>
              <a:t>[x1, x2, …, </a:t>
            </a:r>
            <a:r>
              <a:rPr lang="en-US" sz="2400" dirty="0" err="1">
                <a:latin typeface="Courier" pitchFamily="2" charset="0"/>
              </a:rPr>
              <a:t>xn</a:t>
            </a:r>
            <a:r>
              <a:rPr lang="en-US" sz="2400" dirty="0">
                <a:latin typeface="Courier" pitchFamily="2" charset="0"/>
              </a:rPr>
              <a:t>]</a:t>
            </a:r>
          </a:p>
          <a:p>
            <a:pPr lvl="3"/>
            <a:r>
              <a:rPr lang="en-US" sz="2400" dirty="0"/>
              <a:t>x1= count( "awesome")</a:t>
            </a:r>
          </a:p>
          <a:p>
            <a:pPr lvl="3"/>
            <a:r>
              <a:rPr lang="en-US" sz="2400" dirty="0"/>
              <a:t>x2 = log(number of words in review)</a:t>
            </a:r>
          </a:p>
          <a:p>
            <a:pPr lvl="1"/>
            <a:r>
              <a:rPr lang="en-US" sz="2400" dirty="0"/>
              <a:t>A vector </a:t>
            </a:r>
            <a:r>
              <a:rPr lang="en-US" sz="2400" b="1" dirty="0">
                <a:latin typeface="Courier" pitchFamily="2" charset="0"/>
              </a:rPr>
              <a:t>w</a:t>
            </a:r>
            <a:r>
              <a:rPr lang="en-US" sz="2400" dirty="0"/>
              <a:t> of weights  </a:t>
            </a:r>
            <a:r>
              <a:rPr lang="en-US" sz="2400" dirty="0">
                <a:latin typeface="Courier" pitchFamily="2" charset="0"/>
              </a:rPr>
              <a:t>[w1, w2, …, </a:t>
            </a:r>
            <a:r>
              <a:rPr lang="en-US" sz="2400" dirty="0" err="1">
                <a:latin typeface="Courier" pitchFamily="2" charset="0"/>
              </a:rPr>
              <a:t>wn</a:t>
            </a:r>
            <a:r>
              <a:rPr lang="en-US" sz="2400" dirty="0">
                <a:latin typeface="Courier" pitchFamily="2" charset="0"/>
              </a:rPr>
              <a:t>]</a:t>
            </a:r>
          </a:p>
          <a:p>
            <a:pPr lvl="2"/>
            <a:r>
              <a:rPr lang="en-US" sz="2100" dirty="0" err="1"/>
              <a:t>w</a:t>
            </a:r>
            <a:r>
              <a:rPr lang="en-US" sz="2500" baseline="-25000" dirty="0" err="1"/>
              <a:t>i</a:t>
            </a:r>
            <a:r>
              <a:rPr lang="en-US" sz="2100" dirty="0"/>
              <a:t>  for each feature f</a:t>
            </a:r>
            <a:r>
              <a:rPr lang="en-US" sz="2500" baseline="-25000" dirty="0"/>
              <a:t>i</a:t>
            </a:r>
            <a:endParaRPr lang="en-US" sz="2100" baseline="-25000" dirty="0"/>
          </a:p>
          <a:p>
            <a:pPr lvl="1"/>
            <a:endParaRPr lang="en-US" dirty="0"/>
          </a:p>
          <a:p>
            <a:pPr lvl="1"/>
            <a:endParaRPr lang="en-US" dirty="0"/>
          </a:p>
          <a:p>
            <a:endParaRPr lang="en-US" dirty="0"/>
          </a:p>
        </p:txBody>
      </p:sp>
      <p:pic>
        <p:nvPicPr>
          <p:cNvPr id="5" name="Picture 4">
            <a:extLst>
              <a:ext uri="{FF2B5EF4-FFF2-40B4-BE49-F238E27FC236}">
                <a16:creationId xmlns:a16="http://schemas.microsoft.com/office/drawing/2014/main" id="{7710F3D9-B949-894E-9F71-185DFDFF94E7}"/>
              </a:ext>
            </a:extLst>
          </p:cNvPr>
          <p:cNvPicPr>
            <a:picLocks noChangeAspect="1"/>
          </p:cNvPicPr>
          <p:nvPr/>
        </p:nvPicPr>
        <p:blipFill>
          <a:blip r:embed="rId2"/>
          <a:stretch>
            <a:fillRect/>
          </a:stretch>
        </p:blipFill>
        <p:spPr>
          <a:xfrm>
            <a:off x="304800" y="3445545"/>
            <a:ext cx="4448643" cy="1697955"/>
          </a:xfrm>
          <a:prstGeom prst="rect">
            <a:avLst/>
          </a:prstGeom>
        </p:spPr>
      </p:pic>
    </p:spTree>
    <p:extLst>
      <p:ext uri="{BB962C8B-B14F-4D97-AF65-F5344CB8AC3E}">
        <p14:creationId xmlns:p14="http://schemas.microsoft.com/office/powerpoint/2010/main" val="543685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p:txBody>
          <a:bodyPr>
            <a:normAutofit/>
          </a:bodyPr>
          <a:lstStyle/>
          <a:p>
            <a:r>
              <a:rPr lang="en-US" sz="4000" dirty="0"/>
              <a:t>Logistic Regression</a:t>
            </a:r>
            <a:endParaRPr lang="en-US" sz="4000" dirty="0">
              <a:latin typeface="Lucida Sans" charset="0"/>
              <a:ea typeface="ＭＳ Ｐゴシック" charset="0"/>
              <a:cs typeface="ＭＳ Ｐゴシック" charset="0"/>
            </a:endParaRPr>
          </a:p>
        </p:txBody>
      </p:sp>
      <p:sp>
        <p:nvSpPr>
          <p:cNvPr id="16387" name="Rectangle 6"/>
          <p:cNvSpPr>
            <a:spLocks noGrp="1" noChangeArrowheads="1"/>
          </p:cNvSpPr>
          <p:nvPr>
            <p:ph idx="1"/>
          </p:nvPr>
        </p:nvSpPr>
        <p:spPr>
          <a:xfrm>
            <a:off x="3460238" y="133350"/>
            <a:ext cx="5009393" cy="4358640"/>
          </a:xfrm>
        </p:spPr>
        <p:txBody>
          <a:bodyPr/>
          <a:lstStyle/>
          <a:p>
            <a:r>
              <a:rPr lang="en-US" sz="3200" dirty="0">
                <a:solidFill>
                  <a:schemeClr val="tx2"/>
                </a:solidFill>
              </a:rPr>
              <a:t>Learning: Cross-Entropy Loss</a:t>
            </a:r>
          </a:p>
        </p:txBody>
      </p:sp>
      <p:sp>
        <p:nvSpPr>
          <p:cNvPr id="2" name="Text Placeholder 1">
            <a:extLst>
              <a:ext uri="{FF2B5EF4-FFF2-40B4-BE49-F238E27FC236}">
                <a16:creationId xmlns:a16="http://schemas.microsoft.com/office/drawing/2014/main" id="{F786D2AA-7DCE-C444-8EFA-3A65F5325ACF}"/>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08402240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A1E6D-3D3D-264A-8F4C-6D075DC79CDA}"/>
              </a:ext>
            </a:extLst>
          </p:cNvPr>
          <p:cNvSpPr>
            <a:spLocks noGrp="1"/>
          </p:cNvSpPr>
          <p:nvPr>
            <p:ph type="title"/>
          </p:nvPr>
        </p:nvSpPr>
        <p:spPr/>
        <p:txBody>
          <a:bodyPr/>
          <a:lstStyle/>
          <a:p>
            <a:r>
              <a:rPr lang="en-US" dirty="0"/>
              <a:t>Wait, where did the W’s come from?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40280E4-A96F-4B4C-9DBD-4266531F9712}"/>
                  </a:ext>
                </a:extLst>
              </p:cNvPr>
              <p:cNvSpPr>
                <a:spLocks noGrp="1"/>
              </p:cNvSpPr>
              <p:nvPr>
                <p:ph idx="1"/>
              </p:nvPr>
            </p:nvSpPr>
            <p:spPr>
              <a:xfrm>
                <a:off x="822959" y="1384300"/>
                <a:ext cx="7863841" cy="3549649"/>
              </a:xfrm>
            </p:spPr>
            <p:txBody>
              <a:bodyPr>
                <a:normAutofit fontScale="85000" lnSpcReduction="10000"/>
              </a:bodyPr>
              <a:lstStyle/>
              <a:p>
                <a:r>
                  <a:rPr lang="en-US" dirty="0"/>
                  <a:t>Supervised classification: </a:t>
                </a:r>
              </a:p>
              <a:p>
                <a:pPr marL="457200" indent="-457200">
                  <a:buFont typeface="Arial" panose="020B0604020202020204" pitchFamily="34" charset="0"/>
                  <a:buChar char="•"/>
                </a:pPr>
                <a:r>
                  <a:rPr lang="en-US" dirty="0"/>
                  <a:t>We know the correct label </a:t>
                </a:r>
                <a:r>
                  <a:rPr lang="en-US" i="1" dirty="0">
                    <a:solidFill>
                      <a:srgbClr val="0000CC"/>
                    </a:solidFill>
                  </a:rPr>
                  <a:t>y</a:t>
                </a:r>
                <a:r>
                  <a:rPr lang="en-US" i="1" dirty="0"/>
                  <a:t> </a:t>
                </a:r>
                <a:r>
                  <a:rPr lang="en-US" dirty="0"/>
                  <a:t>(either 0 or 1) for each </a:t>
                </a:r>
                <a:r>
                  <a:rPr lang="en-US" i="1" dirty="0"/>
                  <a:t>x</a:t>
                </a:r>
                <a:r>
                  <a:rPr lang="en-US" dirty="0"/>
                  <a:t>. </a:t>
                </a:r>
              </a:p>
              <a:p>
                <a:pPr marL="457200" indent="-457200">
                  <a:buFont typeface="Arial" panose="020B0604020202020204" pitchFamily="34" charset="0"/>
                  <a:buChar char="•"/>
                </a:pPr>
                <a:r>
                  <a:rPr lang="en-US" dirty="0"/>
                  <a:t>But what the system produces is an estimate, </a:t>
                </a:r>
                <a14:m>
                  <m:oMath xmlns:m="http://schemas.openxmlformats.org/officeDocument/2006/math">
                    <m:acc>
                      <m:accPr>
                        <m:chr m:val="̂"/>
                        <m:ctrlPr>
                          <a:rPr lang="en-US" i="1" smtClean="0">
                            <a:solidFill>
                              <a:srgbClr val="0000CC"/>
                            </a:solidFill>
                            <a:latin typeface="Cambria Math" panose="02040503050406030204" pitchFamily="18" charset="0"/>
                          </a:rPr>
                        </m:ctrlPr>
                      </m:accPr>
                      <m:e>
                        <m:r>
                          <a:rPr lang="en-US" i="1">
                            <a:solidFill>
                              <a:srgbClr val="0000CC"/>
                            </a:solidFill>
                            <a:latin typeface="Cambria Math" panose="02040503050406030204" pitchFamily="18" charset="0"/>
                          </a:rPr>
                          <m:t>𝑦</m:t>
                        </m:r>
                      </m:e>
                    </m:acc>
                    <m:r>
                      <a:rPr lang="en-US" i="1">
                        <a:solidFill>
                          <a:srgbClr val="0000CC"/>
                        </a:solidFill>
                        <a:latin typeface="Cambria Math" panose="02040503050406030204" pitchFamily="18" charset="0"/>
                      </a:rPr>
                      <m:t> </m:t>
                    </m:r>
                  </m:oMath>
                </a14:m>
                <a:endParaRPr lang="en-US" dirty="0"/>
              </a:p>
              <a:p>
                <a:r>
                  <a:rPr lang="en-US" dirty="0"/>
                  <a:t>We want to set </a:t>
                </a:r>
                <a:r>
                  <a:rPr lang="en-US" i="1" dirty="0"/>
                  <a:t>w </a:t>
                </a:r>
                <a:r>
                  <a:rPr lang="en-US" dirty="0"/>
                  <a:t>and </a:t>
                </a:r>
                <a:r>
                  <a:rPr lang="en-US" i="1" dirty="0"/>
                  <a:t>b</a:t>
                </a:r>
                <a:r>
                  <a:rPr lang="en-US" dirty="0"/>
                  <a:t> to minimize the </a:t>
                </a:r>
                <a:r>
                  <a:rPr lang="en-US" b="1" dirty="0"/>
                  <a:t>distance</a:t>
                </a:r>
                <a:r>
                  <a:rPr lang="en-US" dirty="0"/>
                  <a:t> between our estimate </a:t>
                </a:r>
                <a14:m>
                  <m:oMath xmlns:m="http://schemas.openxmlformats.org/officeDocument/2006/math">
                    <m:acc>
                      <m:accPr>
                        <m:chr m:val="̂"/>
                        <m:ctrlPr>
                          <a:rPr lang="en-US" i="1" smtClean="0">
                            <a:solidFill>
                              <a:srgbClr val="0000CC"/>
                            </a:solidFill>
                            <a:latin typeface="Cambria Math" panose="02040503050406030204" pitchFamily="18" charset="0"/>
                          </a:rPr>
                        </m:ctrlPr>
                      </m:accPr>
                      <m:e>
                        <m:r>
                          <a:rPr lang="en-US" i="1">
                            <a:solidFill>
                              <a:srgbClr val="0000CC"/>
                            </a:solidFill>
                            <a:latin typeface="Cambria Math" panose="02040503050406030204" pitchFamily="18" charset="0"/>
                          </a:rPr>
                          <m:t>𝑦</m:t>
                        </m:r>
                      </m:e>
                    </m:acc>
                  </m:oMath>
                </a14:m>
                <a:r>
                  <a:rPr lang="en-US" baseline="30000" dirty="0">
                    <a:solidFill>
                      <a:srgbClr val="0000CC"/>
                    </a:solidFill>
                  </a:rPr>
                  <a:t>(</a:t>
                </a:r>
                <a:r>
                  <a:rPr lang="en-US" baseline="30000" dirty="0" err="1">
                    <a:solidFill>
                      <a:srgbClr val="0000CC"/>
                    </a:solidFill>
                  </a:rPr>
                  <a:t>i</a:t>
                </a:r>
                <a:r>
                  <a:rPr lang="en-US" baseline="30000" dirty="0">
                    <a:solidFill>
                      <a:srgbClr val="0000CC"/>
                    </a:solidFill>
                  </a:rPr>
                  <a:t>)</a:t>
                </a:r>
                <a:r>
                  <a:rPr lang="en-US" dirty="0">
                    <a:solidFill>
                      <a:srgbClr val="0000CC"/>
                    </a:solidFill>
                  </a:rPr>
                  <a:t> </a:t>
                </a:r>
                <a:r>
                  <a:rPr lang="en-US" dirty="0"/>
                  <a:t>and the true </a:t>
                </a:r>
                <a:r>
                  <a:rPr lang="en-US" i="1" dirty="0">
                    <a:solidFill>
                      <a:srgbClr val="0000CC"/>
                    </a:solidFill>
                  </a:rPr>
                  <a:t>y</a:t>
                </a:r>
                <a:r>
                  <a:rPr lang="en-US" baseline="30000" dirty="0">
                    <a:solidFill>
                      <a:srgbClr val="0000CC"/>
                    </a:solidFill>
                  </a:rPr>
                  <a:t>(</a:t>
                </a:r>
                <a:r>
                  <a:rPr lang="en-US" baseline="30000" dirty="0" err="1">
                    <a:solidFill>
                      <a:srgbClr val="0000CC"/>
                    </a:solidFill>
                  </a:rPr>
                  <a:t>i</a:t>
                </a:r>
                <a:r>
                  <a:rPr lang="en-US" baseline="30000" dirty="0">
                    <a:solidFill>
                      <a:srgbClr val="0000CC"/>
                    </a:solidFill>
                  </a:rPr>
                  <a:t>)</a:t>
                </a:r>
                <a:r>
                  <a:rPr lang="en-US" dirty="0"/>
                  <a:t>. </a:t>
                </a:r>
              </a:p>
              <a:p>
                <a:pPr marL="457200" indent="-457200">
                  <a:buFont typeface="Arial" panose="020B0604020202020204" pitchFamily="34" charset="0"/>
                  <a:buChar char="•"/>
                </a:pPr>
                <a:r>
                  <a:rPr lang="en-US" dirty="0"/>
                  <a:t>We need a distance estimator: a </a:t>
                </a:r>
                <a:r>
                  <a:rPr lang="en-US" b="1" dirty="0"/>
                  <a:t>loss function </a:t>
                </a:r>
                <a:r>
                  <a:rPr lang="en-US" dirty="0"/>
                  <a:t>or a </a:t>
                </a:r>
                <a:r>
                  <a:rPr lang="en-US" b="1" dirty="0"/>
                  <a:t>cost function</a:t>
                </a:r>
              </a:p>
              <a:p>
                <a:pPr marL="457200" indent="-457200">
                  <a:buFont typeface="Arial" panose="020B0604020202020204" pitchFamily="34" charset="0"/>
                  <a:buChar char="•"/>
                </a:pPr>
                <a:r>
                  <a:rPr lang="en-US" dirty="0"/>
                  <a:t>We need an optimization algorithm to update </a:t>
                </a:r>
                <a:r>
                  <a:rPr lang="en-US" i="1" dirty="0"/>
                  <a:t>w</a:t>
                </a:r>
                <a:r>
                  <a:rPr lang="en-US" dirty="0"/>
                  <a:t> and </a:t>
                </a:r>
                <a:r>
                  <a:rPr lang="en-US" i="1" dirty="0"/>
                  <a:t>b</a:t>
                </a:r>
                <a:r>
                  <a:rPr lang="en-US" dirty="0"/>
                  <a:t> to minimize the loss.</a:t>
                </a:r>
              </a:p>
            </p:txBody>
          </p:sp>
        </mc:Choice>
        <mc:Fallback xmlns="">
          <p:sp>
            <p:nvSpPr>
              <p:cNvPr id="3" name="Content Placeholder 2">
                <a:extLst>
                  <a:ext uri="{FF2B5EF4-FFF2-40B4-BE49-F238E27FC236}">
                    <a16:creationId xmlns:a16="http://schemas.microsoft.com/office/drawing/2014/main" id="{840280E4-A96F-4B4C-9DBD-4266531F9712}"/>
                  </a:ext>
                </a:extLst>
              </p:cNvPr>
              <p:cNvSpPr>
                <a:spLocks noGrp="1" noRot="1" noChangeAspect="1" noMove="1" noResize="1" noEditPoints="1" noAdjustHandles="1" noChangeArrowheads="1" noChangeShapeType="1" noTextEdit="1"/>
              </p:cNvSpPr>
              <p:nvPr>
                <p:ph idx="1"/>
              </p:nvPr>
            </p:nvSpPr>
            <p:spPr>
              <a:xfrm>
                <a:off x="822959" y="1384300"/>
                <a:ext cx="7863841" cy="3549649"/>
              </a:xfrm>
              <a:blipFill>
                <a:blip r:embed="rId3"/>
                <a:stretch>
                  <a:fillRect l="-2419" t="-2847" r="-1129" b="-71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8DEB353-96BB-A041-8094-07F29E9361C6}"/>
              </a:ext>
            </a:extLst>
          </p:cNvPr>
          <p:cNvSpPr>
            <a:spLocks noGrp="1"/>
          </p:cNvSpPr>
          <p:nvPr>
            <p:ph type="sldNum" sz="quarter" idx="12"/>
          </p:nvPr>
        </p:nvSpPr>
        <p:spPr/>
        <p:txBody>
          <a:bodyPr/>
          <a:lstStyle/>
          <a:p>
            <a:fld id="{D07771B2-D7F7-364E-B6F3-F7FE93606BCE}" type="slidenum">
              <a:rPr lang="en-US" smtClean="0"/>
              <a:t>38</a:t>
            </a:fld>
            <a:endParaRPr lang="en-US"/>
          </a:p>
        </p:txBody>
      </p:sp>
    </p:spTree>
    <p:extLst>
      <p:ext uri="{BB962C8B-B14F-4D97-AF65-F5344CB8AC3E}">
        <p14:creationId xmlns:p14="http://schemas.microsoft.com/office/powerpoint/2010/main" val="88899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13B29-892E-0042-B1A5-1DE9C9E118F9}"/>
              </a:ext>
            </a:extLst>
          </p:cNvPr>
          <p:cNvSpPr>
            <a:spLocks noGrp="1"/>
          </p:cNvSpPr>
          <p:nvPr>
            <p:ph type="title"/>
          </p:nvPr>
        </p:nvSpPr>
        <p:spPr/>
        <p:txBody>
          <a:bodyPr>
            <a:normAutofit/>
          </a:bodyPr>
          <a:lstStyle/>
          <a:p>
            <a:r>
              <a:rPr lang="en-US" dirty="0"/>
              <a:t>Learning components</a:t>
            </a:r>
          </a:p>
        </p:txBody>
      </p:sp>
      <p:sp>
        <p:nvSpPr>
          <p:cNvPr id="3" name="Content Placeholder 2">
            <a:extLst>
              <a:ext uri="{FF2B5EF4-FFF2-40B4-BE49-F238E27FC236}">
                <a16:creationId xmlns:a16="http://schemas.microsoft.com/office/drawing/2014/main" id="{0F54B1F1-6CA4-3940-B37D-F14B6CF11A09}"/>
              </a:ext>
            </a:extLst>
          </p:cNvPr>
          <p:cNvSpPr>
            <a:spLocks noGrp="1"/>
          </p:cNvSpPr>
          <p:nvPr>
            <p:ph idx="1"/>
          </p:nvPr>
        </p:nvSpPr>
        <p:spPr>
          <a:xfrm>
            <a:off x="1143000" y="1198004"/>
            <a:ext cx="7543801" cy="3759200"/>
          </a:xfrm>
        </p:spPr>
        <p:txBody>
          <a:bodyPr>
            <a:normAutofit/>
          </a:bodyPr>
          <a:lstStyle/>
          <a:p>
            <a:endParaRPr lang="en-US" sz="24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 loss function:</a:t>
            </a:r>
          </a:p>
          <a:p>
            <a:pPr lvl="2"/>
            <a:r>
              <a:rPr lang="en-US" sz="3000" b="1" dirty="0">
                <a:latin typeface="Calibri" panose="020F0502020204030204" pitchFamily="34" charset="0"/>
                <a:cs typeface="Calibri" panose="020F0502020204030204" pitchFamily="34" charset="0"/>
              </a:rPr>
              <a:t>cross-entropy loss</a:t>
            </a:r>
          </a:p>
          <a:p>
            <a:pPr lvl="2"/>
            <a:endParaRPr lang="en-US" sz="30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An optimization algorithm:</a:t>
            </a:r>
          </a:p>
          <a:p>
            <a:pPr lvl="2"/>
            <a:r>
              <a:rPr lang="en-US" sz="3000" b="1" dirty="0">
                <a:latin typeface="Calibri" panose="020F0502020204030204" pitchFamily="34" charset="0"/>
                <a:cs typeface="Calibri" panose="020F0502020204030204" pitchFamily="34" charset="0"/>
              </a:rPr>
              <a:t>stochastic gradient descent</a:t>
            </a:r>
          </a:p>
          <a:p>
            <a:endParaRPr lang="en-US" dirty="0"/>
          </a:p>
        </p:txBody>
      </p:sp>
    </p:spTree>
    <p:extLst>
      <p:ext uri="{BB962C8B-B14F-4D97-AF65-F5344CB8AC3E}">
        <p14:creationId xmlns:p14="http://schemas.microsoft.com/office/powerpoint/2010/main" val="4285177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p:txBody>
          <a:bodyPr>
            <a:noAutofit/>
          </a:bodyPr>
          <a:lstStyle/>
          <a:p>
            <a:r>
              <a:rPr lang="en-US" sz="3400" dirty="0">
                <a:latin typeface="Calibri (Headings)"/>
                <a:cs typeface="Calibri (Headings)"/>
              </a:rPr>
              <a:t>Logistic Regression</a:t>
            </a:r>
            <a:endParaRPr lang="en-US" sz="3400" dirty="0">
              <a:latin typeface="Calibri (Headings)"/>
              <a:ea typeface="ＭＳ Ｐゴシック" charset="0"/>
              <a:cs typeface="Calibri (Headings)"/>
            </a:endParaRPr>
          </a:p>
        </p:txBody>
      </p:sp>
      <p:sp>
        <p:nvSpPr>
          <p:cNvPr id="16387" name="Rectangle 6"/>
          <p:cNvSpPr>
            <a:spLocks noGrp="1" noChangeArrowheads="1"/>
          </p:cNvSpPr>
          <p:nvPr>
            <p:ph idx="1"/>
          </p:nvPr>
        </p:nvSpPr>
        <p:spPr>
          <a:xfrm>
            <a:off x="3460238" y="285750"/>
            <a:ext cx="5009393" cy="4206240"/>
          </a:xfrm>
        </p:spPr>
        <p:txBody>
          <a:bodyPr/>
          <a:lstStyle/>
          <a:p>
            <a:pPr eaLnBrk="1" hangingPunct="1">
              <a:buFont typeface="Times" charset="0"/>
              <a:buNone/>
            </a:pPr>
            <a:r>
              <a:rPr lang="en-US" sz="3600" dirty="0">
                <a:solidFill>
                  <a:srgbClr val="A4001D"/>
                </a:solidFill>
                <a:latin typeface="Calibri"/>
                <a:ea typeface="ＭＳ Ｐゴシック" charset="0"/>
                <a:cs typeface="Calibri"/>
              </a:rPr>
              <a:t>The Task of Text Classification</a:t>
            </a:r>
          </a:p>
        </p:txBody>
      </p:sp>
      <p:sp>
        <p:nvSpPr>
          <p:cNvPr id="2" name="Text Placeholder 1">
            <a:extLst>
              <a:ext uri="{FF2B5EF4-FFF2-40B4-BE49-F238E27FC236}">
                <a16:creationId xmlns:a16="http://schemas.microsoft.com/office/drawing/2014/main" id="{04443A39-80F7-3D4D-BCB5-844F1C269F50}"/>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0494354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CED13B29-892E-0042-B1A5-1DE9C9E118F9}"/>
                  </a:ext>
                </a:extLst>
              </p:cNvPr>
              <p:cNvSpPr>
                <a:spLocks noGrp="1"/>
              </p:cNvSpPr>
              <p:nvPr>
                <p:ph type="title"/>
              </p:nvPr>
            </p:nvSpPr>
            <p:spPr/>
            <p:txBody>
              <a:bodyPr>
                <a:normAutofit/>
              </a:bodyPr>
              <a:lstStyle/>
              <a:p>
                <a:r>
                  <a:rPr lang="en-US" dirty="0"/>
                  <a:t>The distance between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r>
                      <a:rPr lang="en-US" i="1">
                        <a:latin typeface="Cambria Math" panose="02040503050406030204" pitchFamily="18" charset="0"/>
                      </a:rPr>
                      <m:t> </m:t>
                    </m:r>
                  </m:oMath>
                </a14:m>
                <a:r>
                  <a:rPr lang="en-US" dirty="0"/>
                  <a:t>and y</a:t>
                </a:r>
              </a:p>
            </p:txBody>
          </p:sp>
        </mc:Choice>
        <mc:Fallback xmlns="">
          <p:sp>
            <p:nvSpPr>
              <p:cNvPr id="2" name="Title 1">
                <a:extLst>
                  <a:ext uri="{FF2B5EF4-FFF2-40B4-BE49-F238E27FC236}">
                    <a16:creationId xmlns:a16="http://schemas.microsoft.com/office/drawing/2014/main" id="{CED13B29-892E-0042-B1A5-1DE9C9E118F9}"/>
                  </a:ext>
                </a:extLst>
              </p:cNvPr>
              <p:cNvSpPr>
                <a:spLocks noGrp="1" noRot="1" noChangeAspect="1" noMove="1" noResize="1" noEditPoints="1" noAdjustHandles="1" noChangeArrowheads="1" noChangeShapeType="1" noTextEdit="1"/>
              </p:cNvSpPr>
              <p:nvPr>
                <p:ph type="title"/>
              </p:nvPr>
            </p:nvSpPr>
            <p:spPr>
              <a:blipFill>
                <a:blip r:embed="rId3"/>
                <a:stretch>
                  <a:fillRect l="-2349" t="-7407" b="-351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F54B1F1-6CA4-3940-B37D-F14B6CF11A09}"/>
                  </a:ext>
                </a:extLst>
              </p:cNvPr>
              <p:cNvSpPr>
                <a:spLocks noGrp="1"/>
              </p:cNvSpPr>
              <p:nvPr>
                <p:ph idx="1"/>
              </p:nvPr>
            </p:nvSpPr>
            <p:spPr>
              <a:xfrm>
                <a:off x="1143000" y="1198004"/>
                <a:ext cx="7543801" cy="3759200"/>
              </a:xfrm>
            </p:spPr>
            <p:txBody>
              <a:bodyPr>
                <a:normAutofit fontScale="85000" lnSpcReduction="20000"/>
              </a:bodyPr>
              <a:lstStyle/>
              <a:p>
                <a:endParaRPr lang="en-US" sz="2400"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We want to know how far is the classifier output:</a:t>
                </a:r>
              </a:p>
              <a:p>
                <a:r>
                  <a:rPr lang="en-US" sz="3200" dirty="0"/>
                  <a:t>                 </a:t>
                </a:r>
                <a14:m>
                  <m:oMath xmlns:m="http://schemas.openxmlformats.org/officeDocument/2006/math">
                    <m:acc>
                      <m:accPr>
                        <m:chr m:val="̂"/>
                        <m:ctrlPr>
                          <a:rPr lang="en-US" sz="3200" i="1" smtClean="0">
                            <a:solidFill>
                              <a:srgbClr val="0000CC"/>
                            </a:solidFill>
                            <a:latin typeface="Cambria Math" panose="02040503050406030204" pitchFamily="18" charset="0"/>
                          </a:rPr>
                        </m:ctrlPr>
                      </m:accPr>
                      <m:e>
                        <m:r>
                          <a:rPr lang="en-US" sz="3200" i="1">
                            <a:solidFill>
                              <a:srgbClr val="0000CC"/>
                            </a:solidFill>
                            <a:latin typeface="Cambria Math" panose="02040503050406030204" pitchFamily="18" charset="0"/>
                          </a:rPr>
                          <m:t>𝑦</m:t>
                        </m:r>
                      </m:e>
                    </m:acc>
                    <m:r>
                      <a:rPr lang="en-US" sz="3200" i="1">
                        <a:solidFill>
                          <a:srgbClr val="0000CC"/>
                        </a:solidFill>
                        <a:latin typeface="Cambria Math" panose="02040503050406030204" pitchFamily="18" charset="0"/>
                      </a:rPr>
                      <m:t> </m:t>
                    </m:r>
                  </m:oMath>
                </a14:m>
                <a:r>
                  <a:rPr lang="en-US" sz="3200" dirty="0">
                    <a:solidFill>
                      <a:srgbClr val="0000CC"/>
                    </a:solidFill>
                    <a:latin typeface="Calibri" panose="020F0502020204030204" pitchFamily="34" charset="0"/>
                    <a:cs typeface="Calibri" panose="020F0502020204030204" pitchFamily="34" charset="0"/>
                  </a:rPr>
                  <a:t>= </a:t>
                </a:r>
                <a:r>
                  <a:rPr lang="en-US" sz="3200" dirty="0" err="1">
                    <a:solidFill>
                      <a:srgbClr val="0000CC"/>
                    </a:solidFill>
                    <a:latin typeface="Calibri" panose="020F0502020204030204" pitchFamily="34" charset="0"/>
                    <a:cs typeface="Calibri" panose="020F0502020204030204" pitchFamily="34" charset="0"/>
                  </a:rPr>
                  <a:t>σ</a:t>
                </a:r>
                <a:r>
                  <a:rPr lang="en-US" sz="3200" dirty="0">
                    <a:solidFill>
                      <a:srgbClr val="0000CC"/>
                    </a:solidFill>
                    <a:latin typeface="Calibri" panose="020F0502020204030204" pitchFamily="34" charset="0"/>
                    <a:cs typeface="Calibri" panose="020F0502020204030204" pitchFamily="34" charset="0"/>
                  </a:rPr>
                  <a:t>(</a:t>
                </a:r>
                <a:r>
                  <a:rPr lang="en-US" sz="3200" dirty="0" err="1">
                    <a:solidFill>
                      <a:srgbClr val="0000CC"/>
                    </a:solidFill>
                    <a:latin typeface="Calibri" panose="020F0502020204030204" pitchFamily="34" charset="0"/>
                    <a:cs typeface="Calibri" panose="020F0502020204030204" pitchFamily="34" charset="0"/>
                  </a:rPr>
                  <a:t>w∙x+b</a:t>
                </a:r>
                <a:r>
                  <a:rPr lang="en-US" sz="3200" dirty="0">
                    <a:solidFill>
                      <a:srgbClr val="0000CC"/>
                    </a:solidFill>
                    <a:latin typeface="Calibri" panose="020F0502020204030204" pitchFamily="34" charset="0"/>
                    <a:cs typeface="Calibri" panose="020F0502020204030204" pitchFamily="34" charset="0"/>
                  </a:rPr>
                  <a:t>)</a:t>
                </a:r>
              </a:p>
              <a:p>
                <a:endParaRPr lang="en-US" sz="3200"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from the true output:</a:t>
                </a:r>
              </a:p>
              <a:p>
                <a:r>
                  <a:rPr lang="en-US" sz="3200" dirty="0">
                    <a:latin typeface="Calibri" panose="020F0502020204030204" pitchFamily="34" charset="0"/>
                    <a:cs typeface="Calibri" panose="020F0502020204030204" pitchFamily="34" charset="0"/>
                  </a:rPr>
                  <a:t>                  </a:t>
                </a:r>
                <a:r>
                  <a:rPr lang="en-US" sz="3200" dirty="0">
                    <a:solidFill>
                      <a:srgbClr val="0000CC"/>
                    </a:solidFill>
                    <a:latin typeface="Calibri" panose="020F0502020204030204" pitchFamily="34" charset="0"/>
                    <a:cs typeface="Calibri" panose="020F0502020204030204" pitchFamily="34" charset="0"/>
                  </a:rPr>
                  <a:t>y        [= either 0 or 1]</a:t>
                </a:r>
              </a:p>
              <a:p>
                <a:pPr lvl="2"/>
                <a:endParaRPr lang="en-US" sz="3200"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We'll call this difference:</a:t>
                </a:r>
              </a:p>
              <a:p>
                <a:r>
                  <a:rPr lang="en-US" b="1" i="1" dirty="0"/>
                  <a:t>                     </a:t>
                </a:r>
                <a:r>
                  <a:rPr lang="en-US" i="1" dirty="0">
                    <a:solidFill>
                      <a:srgbClr val="0000CC"/>
                    </a:solidFill>
                  </a:rPr>
                  <a:t>L</a:t>
                </a:r>
                <a:r>
                  <a:rPr lang="en-US" dirty="0">
                    <a:solidFill>
                      <a:srgbClr val="0000CC"/>
                    </a:solidFill>
                  </a:rPr>
                  <a:t>(</a:t>
                </a:r>
                <a14:m>
                  <m:oMath xmlns:m="http://schemas.openxmlformats.org/officeDocument/2006/math">
                    <m:acc>
                      <m:accPr>
                        <m:chr m:val="̂"/>
                        <m:ctrlPr>
                          <a:rPr lang="en-US" i="1">
                            <a:solidFill>
                              <a:srgbClr val="0000CC"/>
                            </a:solidFill>
                            <a:latin typeface="Cambria Math" panose="02040503050406030204" pitchFamily="18" charset="0"/>
                          </a:rPr>
                        </m:ctrlPr>
                      </m:accPr>
                      <m:e>
                        <m:r>
                          <a:rPr lang="en-US" b="0" i="1">
                            <a:solidFill>
                              <a:srgbClr val="0000CC"/>
                            </a:solidFill>
                            <a:latin typeface="Cambria Math" panose="02040503050406030204" pitchFamily="18" charset="0"/>
                          </a:rPr>
                          <m:t>𝑦</m:t>
                        </m:r>
                      </m:e>
                    </m:acc>
                    <m:r>
                      <a:rPr lang="en-US" b="0" i="1">
                        <a:solidFill>
                          <a:srgbClr val="0000CC"/>
                        </a:solidFill>
                        <a:latin typeface="Cambria Math" panose="02040503050406030204" pitchFamily="18" charset="0"/>
                      </a:rPr>
                      <m:t> </m:t>
                    </m:r>
                  </m:oMath>
                </a14:m>
                <a:r>
                  <a:rPr lang="en-US" dirty="0">
                    <a:solidFill>
                      <a:srgbClr val="0000CC"/>
                    </a:solidFill>
                  </a:rPr>
                  <a:t>,</a:t>
                </a:r>
                <a:r>
                  <a:rPr lang="en-US" i="1" dirty="0">
                    <a:solidFill>
                      <a:srgbClr val="0000CC"/>
                    </a:solidFill>
                  </a:rPr>
                  <a:t>y</a:t>
                </a:r>
                <a:r>
                  <a:rPr lang="en-US" dirty="0">
                    <a:solidFill>
                      <a:srgbClr val="0000CC"/>
                    </a:solidFill>
                  </a:rPr>
                  <a:t>) </a:t>
                </a:r>
                <a:r>
                  <a:rPr lang="en-US" dirty="0"/>
                  <a:t>= how much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oMath>
                </a14:m>
                <a:r>
                  <a:rPr lang="en-US" dirty="0"/>
                  <a:t> differs from the true </a:t>
                </a:r>
                <a:r>
                  <a:rPr lang="en-US" i="1" dirty="0"/>
                  <a:t>y </a:t>
                </a:r>
                <a:endParaRPr lang="en-US" sz="3200" dirty="0"/>
              </a:p>
              <a:p>
                <a:endParaRPr lang="en-US" sz="3200" b="1" dirty="0">
                  <a:latin typeface="Calibri" panose="020F0502020204030204" pitchFamily="34" charset="0"/>
                  <a:cs typeface="Calibri" panose="020F0502020204030204" pitchFamily="34" charset="0"/>
                </a:endParaRPr>
              </a:p>
              <a:p>
                <a:endParaRPr lang="en-US" dirty="0"/>
              </a:p>
            </p:txBody>
          </p:sp>
        </mc:Choice>
        <mc:Fallback xmlns="">
          <p:sp>
            <p:nvSpPr>
              <p:cNvPr id="3" name="Content Placeholder 2">
                <a:extLst>
                  <a:ext uri="{FF2B5EF4-FFF2-40B4-BE49-F238E27FC236}">
                    <a16:creationId xmlns:a16="http://schemas.microsoft.com/office/drawing/2014/main" id="{0F54B1F1-6CA4-3940-B37D-F14B6CF11A09}"/>
                  </a:ext>
                </a:extLst>
              </p:cNvPr>
              <p:cNvSpPr>
                <a:spLocks noGrp="1" noRot="1" noChangeAspect="1" noMove="1" noResize="1" noEditPoints="1" noAdjustHandles="1" noChangeArrowheads="1" noChangeShapeType="1" noTextEdit="1"/>
              </p:cNvSpPr>
              <p:nvPr>
                <p:ph idx="1"/>
              </p:nvPr>
            </p:nvSpPr>
            <p:spPr>
              <a:xfrm>
                <a:off x="1143000" y="1198004"/>
                <a:ext cx="7543801" cy="3759200"/>
              </a:xfrm>
              <a:blipFill>
                <a:blip r:embed="rId4"/>
                <a:stretch>
                  <a:fillRect l="-2862" b="-337"/>
                </a:stretch>
              </a:blipFill>
            </p:spPr>
            <p:txBody>
              <a:bodyPr/>
              <a:lstStyle/>
              <a:p>
                <a:r>
                  <a:rPr lang="en-US">
                    <a:noFill/>
                  </a:rPr>
                  <a:t> </a:t>
                </a:r>
              </a:p>
            </p:txBody>
          </p:sp>
        </mc:Fallback>
      </mc:AlternateContent>
    </p:spTree>
    <p:extLst>
      <p:ext uri="{BB962C8B-B14F-4D97-AF65-F5344CB8AC3E}">
        <p14:creationId xmlns:p14="http://schemas.microsoft.com/office/powerpoint/2010/main" val="211602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13B29-892E-0042-B1A5-1DE9C9E118F9}"/>
              </a:ext>
            </a:extLst>
          </p:cNvPr>
          <p:cNvSpPr>
            <a:spLocks noGrp="1"/>
          </p:cNvSpPr>
          <p:nvPr>
            <p:ph type="title"/>
          </p:nvPr>
        </p:nvSpPr>
        <p:spPr>
          <a:xfrm>
            <a:off x="800100" y="285751"/>
            <a:ext cx="7543800" cy="912254"/>
          </a:xfrm>
        </p:spPr>
        <p:txBody>
          <a:bodyPr>
            <a:normAutofit fontScale="90000"/>
          </a:bodyPr>
          <a:lstStyle/>
          <a:p>
            <a:r>
              <a:rPr lang="en-US" dirty="0"/>
              <a:t>Intuition of </a:t>
            </a:r>
            <a:r>
              <a:rPr lang="en-US" dirty="0">
                <a:solidFill>
                  <a:srgbClr val="0000CC"/>
                </a:solidFill>
              </a:rPr>
              <a:t>negative log likelihood loss</a:t>
            </a:r>
            <a:br>
              <a:rPr lang="en-US" dirty="0"/>
            </a:br>
            <a:r>
              <a:rPr lang="en-US" dirty="0"/>
              <a:t> = </a:t>
            </a:r>
            <a:r>
              <a:rPr lang="en-US" dirty="0">
                <a:solidFill>
                  <a:srgbClr val="0000CC"/>
                </a:solidFill>
              </a:rPr>
              <a:t>cross-entropy loss</a:t>
            </a:r>
          </a:p>
        </p:txBody>
      </p:sp>
      <p:sp>
        <p:nvSpPr>
          <p:cNvPr id="3" name="Content Placeholder 2">
            <a:extLst>
              <a:ext uri="{FF2B5EF4-FFF2-40B4-BE49-F238E27FC236}">
                <a16:creationId xmlns:a16="http://schemas.microsoft.com/office/drawing/2014/main" id="{0F54B1F1-6CA4-3940-B37D-F14B6CF11A09}"/>
              </a:ext>
            </a:extLst>
          </p:cNvPr>
          <p:cNvSpPr>
            <a:spLocks noGrp="1"/>
          </p:cNvSpPr>
          <p:nvPr>
            <p:ph idx="1"/>
          </p:nvPr>
        </p:nvSpPr>
        <p:spPr>
          <a:xfrm>
            <a:off x="1143000" y="1198004"/>
            <a:ext cx="7543801" cy="3759200"/>
          </a:xfrm>
        </p:spPr>
        <p:txBody>
          <a:bodyPr>
            <a:normAutofit lnSpcReduction="10000"/>
          </a:bodyPr>
          <a:lstStyle/>
          <a:p>
            <a:endParaRPr lang="en-US" sz="2400" dirty="0">
              <a:latin typeface="Calibri" panose="020F0502020204030204" pitchFamily="34" charset="0"/>
              <a:cs typeface="Calibri" panose="020F0502020204030204" pitchFamily="34" charset="0"/>
            </a:endParaRPr>
          </a:p>
          <a:p>
            <a:r>
              <a:rPr lang="en-US" dirty="0"/>
              <a:t>A case of conditional maximum likelihood estimation </a:t>
            </a:r>
          </a:p>
          <a:p>
            <a:r>
              <a:rPr lang="en-US" dirty="0"/>
              <a:t>We choose the parameters </a:t>
            </a:r>
            <a:r>
              <a:rPr lang="en-US" i="1" dirty="0" err="1"/>
              <a:t>w</a:t>
            </a:r>
            <a:r>
              <a:rPr lang="en-US" dirty="0" err="1"/>
              <a:t>,</a:t>
            </a:r>
            <a:r>
              <a:rPr lang="en-US" i="1" dirty="0" err="1"/>
              <a:t>b</a:t>
            </a:r>
            <a:r>
              <a:rPr lang="en-US" i="1" dirty="0"/>
              <a:t> </a:t>
            </a:r>
            <a:r>
              <a:rPr lang="en-US" dirty="0"/>
              <a:t>that maximize</a:t>
            </a:r>
          </a:p>
          <a:p>
            <a:pPr marL="457200" indent="-457200">
              <a:buFont typeface="Arial" panose="020B0604020202020204" pitchFamily="34" charset="0"/>
              <a:buChar char="•"/>
            </a:pPr>
            <a:r>
              <a:rPr lang="en-US" dirty="0"/>
              <a:t>the log probability </a:t>
            </a:r>
          </a:p>
          <a:p>
            <a:pPr marL="457200" indent="-457200">
              <a:buFont typeface="Arial" panose="020B0604020202020204" pitchFamily="34" charset="0"/>
              <a:buChar char="•"/>
            </a:pPr>
            <a:r>
              <a:rPr lang="en-US" dirty="0"/>
              <a:t>of the true </a:t>
            </a:r>
            <a:r>
              <a:rPr lang="en-US" i="1" dirty="0"/>
              <a:t>y </a:t>
            </a:r>
            <a:r>
              <a:rPr lang="en-US" dirty="0"/>
              <a:t>labels in the training data </a:t>
            </a:r>
          </a:p>
          <a:p>
            <a:pPr marL="457200" indent="-457200">
              <a:buFont typeface="Arial" panose="020B0604020202020204" pitchFamily="34" charset="0"/>
              <a:buChar char="•"/>
            </a:pPr>
            <a:r>
              <a:rPr lang="en-US" dirty="0"/>
              <a:t>given the observations </a:t>
            </a:r>
            <a:r>
              <a:rPr lang="en-US" i="1" dirty="0"/>
              <a:t>x</a:t>
            </a:r>
          </a:p>
          <a:p>
            <a:r>
              <a:rPr lang="en-US" dirty="0"/>
              <a:t> </a:t>
            </a:r>
          </a:p>
          <a:p>
            <a:endParaRPr lang="en-US" dirty="0"/>
          </a:p>
        </p:txBody>
      </p:sp>
    </p:spTree>
    <p:extLst>
      <p:ext uri="{BB962C8B-B14F-4D97-AF65-F5344CB8AC3E}">
        <p14:creationId xmlns:p14="http://schemas.microsoft.com/office/powerpoint/2010/main" val="425374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8A5C-A74B-4548-9168-2F02477FF45E}"/>
              </a:ext>
            </a:extLst>
          </p:cNvPr>
          <p:cNvSpPr>
            <a:spLocks noGrp="1"/>
          </p:cNvSpPr>
          <p:nvPr>
            <p:ph type="title"/>
          </p:nvPr>
        </p:nvSpPr>
        <p:spPr>
          <a:xfrm>
            <a:off x="326998" y="133350"/>
            <a:ext cx="8490004" cy="680397"/>
          </a:xfrm>
        </p:spPr>
        <p:txBody>
          <a:bodyPr>
            <a:normAutofit fontScale="90000"/>
          </a:bodyPr>
          <a:lstStyle/>
          <a:p>
            <a:r>
              <a:rPr lang="en-US" dirty="0"/>
              <a:t>Deriving cross-entropy loss for a single observation x</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BC98A0A-540E-8C44-97A2-550CF8D0CF0D}"/>
                  </a:ext>
                </a:extLst>
              </p:cNvPr>
              <p:cNvSpPr>
                <a:spLocks noGrp="1"/>
              </p:cNvSpPr>
              <p:nvPr>
                <p:ph idx="1"/>
              </p:nvPr>
            </p:nvSpPr>
            <p:spPr>
              <a:xfrm>
                <a:off x="822960" y="1200150"/>
                <a:ext cx="8092440" cy="4038600"/>
              </a:xfrm>
            </p:spPr>
            <p:txBody>
              <a:bodyPr>
                <a:normAutofit fontScale="92500"/>
              </a:bodyPr>
              <a:lstStyle/>
              <a:p>
                <a:r>
                  <a:rPr lang="en-US" b="1" dirty="0"/>
                  <a:t>Goal</a:t>
                </a:r>
                <a:r>
                  <a:rPr lang="en-US" dirty="0"/>
                  <a:t>: maximize probability of the correct label </a:t>
                </a:r>
                <a:r>
                  <a:rPr lang="en-US" i="1" dirty="0"/>
                  <a:t>p</a:t>
                </a:r>
                <a:r>
                  <a:rPr lang="en-US" dirty="0"/>
                  <a:t>(</a:t>
                </a:r>
                <a:r>
                  <a:rPr lang="en-US" i="1" dirty="0" err="1"/>
                  <a:t>y</a:t>
                </a:r>
                <a:r>
                  <a:rPr lang="en-US" dirty="0" err="1"/>
                  <a:t>|</a:t>
                </a:r>
                <a:r>
                  <a:rPr lang="en-US" i="1" dirty="0" err="1"/>
                  <a:t>x</a:t>
                </a:r>
                <a:r>
                  <a:rPr lang="en-US" dirty="0"/>
                  <a:t>) </a:t>
                </a:r>
              </a:p>
              <a:p>
                <a:r>
                  <a:rPr lang="en-US" dirty="0"/>
                  <a:t>Since there are only 2 discrete outcomes (0 or 1) we can express the probability </a:t>
                </a:r>
                <a:r>
                  <a:rPr lang="en-US" i="1" dirty="0"/>
                  <a:t>p</a:t>
                </a:r>
                <a:r>
                  <a:rPr lang="en-US" dirty="0"/>
                  <a:t>(</a:t>
                </a:r>
                <a:r>
                  <a:rPr lang="en-US" i="1" dirty="0" err="1"/>
                  <a:t>y</a:t>
                </a:r>
                <a:r>
                  <a:rPr lang="en-US" dirty="0" err="1"/>
                  <a:t>|</a:t>
                </a:r>
                <a:r>
                  <a:rPr lang="en-US" i="1" dirty="0" err="1"/>
                  <a:t>x</a:t>
                </a:r>
                <a:r>
                  <a:rPr lang="en-US" dirty="0"/>
                  <a:t>) from our classifier (the thing we want to maximize) as</a:t>
                </a:r>
              </a:p>
              <a:p>
                <a:r>
                  <a:rPr lang="en-US" dirty="0"/>
                  <a:t> </a:t>
                </a:r>
              </a:p>
              <a:p>
                <a:r>
                  <a:rPr lang="en-US" dirty="0"/>
                  <a:t>noting:</a:t>
                </a:r>
              </a:p>
              <a:p>
                <a:r>
                  <a:rPr lang="en-US" dirty="0"/>
                  <a:t>			if y=1, this simplifies to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r>
                      <a:rPr lang="en-US" i="1">
                        <a:latin typeface="Cambria Math" panose="02040503050406030204" pitchFamily="18" charset="0"/>
                      </a:rPr>
                      <m:t> </m:t>
                    </m:r>
                  </m:oMath>
                </a14:m>
                <a:endParaRPr lang="en-US" dirty="0"/>
              </a:p>
              <a:p>
                <a:r>
                  <a:rPr lang="en-US" dirty="0"/>
                  <a:t>			if y=0, this simplifies to 1</a:t>
                </a:r>
                <a:r>
                  <a:rPr lang="en-US" dirty="0">
                    <a:latin typeface="Courier" pitchFamily="2" charset="0"/>
                  </a:rPr>
                  <a:t>-</a:t>
                </a:r>
                <a:r>
                  <a:rPr lang="en-US" dirty="0"/>
                  <a:t>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r>
                      <a:rPr lang="en-US" i="1">
                        <a:latin typeface="Cambria Math" panose="02040503050406030204" pitchFamily="18" charset="0"/>
                      </a:rPr>
                      <m:t> </m:t>
                    </m:r>
                  </m:oMath>
                </a14:m>
                <a:endParaRPr lang="en-US" dirty="0"/>
              </a:p>
              <a:p>
                <a:endParaRPr lang="en-US" dirty="0"/>
              </a:p>
            </p:txBody>
          </p:sp>
        </mc:Choice>
        <mc:Fallback xmlns="">
          <p:sp>
            <p:nvSpPr>
              <p:cNvPr id="3" name="Content Placeholder 2">
                <a:extLst>
                  <a:ext uri="{FF2B5EF4-FFF2-40B4-BE49-F238E27FC236}">
                    <a16:creationId xmlns:a16="http://schemas.microsoft.com/office/drawing/2014/main" id="{EBC98A0A-540E-8C44-97A2-550CF8D0CF0D}"/>
                  </a:ext>
                </a:extLst>
              </p:cNvPr>
              <p:cNvSpPr>
                <a:spLocks noGrp="1" noRot="1" noChangeAspect="1" noMove="1" noResize="1" noEditPoints="1" noAdjustHandles="1" noChangeArrowheads="1" noChangeShapeType="1" noTextEdit="1"/>
              </p:cNvSpPr>
              <p:nvPr>
                <p:ph idx="1"/>
              </p:nvPr>
            </p:nvSpPr>
            <p:spPr>
              <a:xfrm>
                <a:off x="822960" y="1200150"/>
                <a:ext cx="8092440" cy="4038600"/>
              </a:xfrm>
              <a:blipFill>
                <a:blip r:embed="rId3"/>
                <a:stretch>
                  <a:fillRect l="-2504" t="-2508" r="-156"/>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E76BB387-4CC2-2242-91E1-77BEEA67B198}"/>
              </a:ext>
            </a:extLst>
          </p:cNvPr>
          <p:cNvPicPr>
            <a:picLocks noChangeAspect="1"/>
          </p:cNvPicPr>
          <p:nvPr/>
        </p:nvPicPr>
        <p:blipFill>
          <a:blip r:embed="rId4"/>
          <a:stretch>
            <a:fillRect/>
          </a:stretch>
        </p:blipFill>
        <p:spPr>
          <a:xfrm>
            <a:off x="2743200" y="2978150"/>
            <a:ext cx="3412671" cy="482600"/>
          </a:xfrm>
          <a:prstGeom prst="rect">
            <a:avLst/>
          </a:prstGeom>
        </p:spPr>
      </p:pic>
    </p:spTree>
    <p:extLst>
      <p:ext uri="{BB962C8B-B14F-4D97-AF65-F5344CB8AC3E}">
        <p14:creationId xmlns:p14="http://schemas.microsoft.com/office/powerpoint/2010/main" val="123952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8A5C-A74B-4548-9168-2F02477FF45E}"/>
              </a:ext>
            </a:extLst>
          </p:cNvPr>
          <p:cNvSpPr>
            <a:spLocks noGrp="1"/>
          </p:cNvSpPr>
          <p:nvPr>
            <p:ph type="title"/>
          </p:nvPr>
        </p:nvSpPr>
        <p:spPr>
          <a:xfrm>
            <a:off x="304800" y="85755"/>
            <a:ext cx="8947204" cy="680397"/>
          </a:xfrm>
        </p:spPr>
        <p:txBody>
          <a:bodyPr>
            <a:normAutofit fontScale="90000"/>
          </a:bodyPr>
          <a:lstStyle/>
          <a:p>
            <a:r>
              <a:rPr lang="en-US" dirty="0"/>
              <a:t>Deriving cross-entropy loss for a single observation x</a:t>
            </a:r>
          </a:p>
        </p:txBody>
      </p:sp>
      <p:sp>
        <p:nvSpPr>
          <p:cNvPr id="3" name="Content Placeholder 2">
            <a:extLst>
              <a:ext uri="{FF2B5EF4-FFF2-40B4-BE49-F238E27FC236}">
                <a16:creationId xmlns:a16="http://schemas.microsoft.com/office/drawing/2014/main" id="{EBC98A0A-540E-8C44-97A2-550CF8D0CF0D}"/>
              </a:ext>
            </a:extLst>
          </p:cNvPr>
          <p:cNvSpPr>
            <a:spLocks noGrp="1"/>
          </p:cNvSpPr>
          <p:nvPr>
            <p:ph idx="1"/>
          </p:nvPr>
        </p:nvSpPr>
        <p:spPr>
          <a:xfrm>
            <a:off x="800099" y="2055314"/>
            <a:ext cx="8039101" cy="3564436"/>
          </a:xfrm>
        </p:spPr>
        <p:txBody>
          <a:bodyPr>
            <a:normAutofit fontScale="92500" lnSpcReduction="10000"/>
          </a:bodyPr>
          <a:lstStyle/>
          <a:p>
            <a:r>
              <a:rPr lang="en-US" dirty="0"/>
              <a:t>Now take the log of both sides (mathematically handy)</a:t>
            </a:r>
          </a:p>
          <a:p>
            <a:endParaRPr lang="en-US" dirty="0"/>
          </a:p>
          <a:p>
            <a:endParaRPr lang="en-US" dirty="0"/>
          </a:p>
          <a:p>
            <a:endParaRPr lang="en-US" dirty="0"/>
          </a:p>
          <a:p>
            <a:r>
              <a:rPr lang="en-US" dirty="0"/>
              <a:t>Whatever values maximize log p(</a:t>
            </a:r>
            <a:r>
              <a:rPr lang="en-US" dirty="0" err="1"/>
              <a:t>y|x</a:t>
            </a:r>
            <a:r>
              <a:rPr lang="en-US" dirty="0"/>
              <a:t>) will also maximize p(</a:t>
            </a:r>
            <a:r>
              <a:rPr lang="en-US" dirty="0" err="1"/>
              <a:t>y|x</a:t>
            </a:r>
            <a:r>
              <a:rPr lang="en-US" dirty="0"/>
              <a:t>)</a:t>
            </a:r>
          </a:p>
          <a:p>
            <a:endParaRPr lang="en-US" dirty="0"/>
          </a:p>
          <a:p>
            <a:r>
              <a:rPr lang="en-US" dirty="0"/>
              <a:t> </a:t>
            </a:r>
          </a:p>
        </p:txBody>
      </p:sp>
      <p:pic>
        <p:nvPicPr>
          <p:cNvPr id="5" name="Picture 4">
            <a:extLst>
              <a:ext uri="{FF2B5EF4-FFF2-40B4-BE49-F238E27FC236}">
                <a16:creationId xmlns:a16="http://schemas.microsoft.com/office/drawing/2014/main" id="{E76BB387-4CC2-2242-91E1-77BEEA67B198}"/>
              </a:ext>
            </a:extLst>
          </p:cNvPr>
          <p:cNvPicPr>
            <a:picLocks noChangeAspect="1"/>
          </p:cNvPicPr>
          <p:nvPr/>
        </p:nvPicPr>
        <p:blipFill>
          <a:blip r:embed="rId2"/>
          <a:stretch>
            <a:fillRect/>
          </a:stretch>
        </p:blipFill>
        <p:spPr>
          <a:xfrm>
            <a:off x="2743200" y="1439806"/>
            <a:ext cx="3412671" cy="482600"/>
          </a:xfrm>
          <a:prstGeom prst="rect">
            <a:avLst/>
          </a:prstGeom>
        </p:spPr>
      </p:pic>
      <p:pic>
        <p:nvPicPr>
          <p:cNvPr id="7" name="Picture 6">
            <a:extLst>
              <a:ext uri="{FF2B5EF4-FFF2-40B4-BE49-F238E27FC236}">
                <a16:creationId xmlns:a16="http://schemas.microsoft.com/office/drawing/2014/main" id="{54353533-FE33-AE4B-8FED-4FBDAB8C748C}"/>
              </a:ext>
            </a:extLst>
          </p:cNvPr>
          <p:cNvPicPr>
            <a:picLocks noChangeAspect="1"/>
          </p:cNvPicPr>
          <p:nvPr/>
        </p:nvPicPr>
        <p:blipFill>
          <a:blip r:embed="rId3"/>
          <a:stretch>
            <a:fillRect/>
          </a:stretch>
        </p:blipFill>
        <p:spPr>
          <a:xfrm>
            <a:off x="2639411" y="2571750"/>
            <a:ext cx="5704489" cy="990600"/>
          </a:xfrm>
          <a:prstGeom prst="rect">
            <a:avLst/>
          </a:prstGeom>
        </p:spPr>
      </p:pic>
      <p:sp>
        <p:nvSpPr>
          <p:cNvPr id="8" name="Rectangle 7">
            <a:extLst>
              <a:ext uri="{FF2B5EF4-FFF2-40B4-BE49-F238E27FC236}">
                <a16:creationId xmlns:a16="http://schemas.microsoft.com/office/drawing/2014/main" id="{6AFD3DA4-2153-104D-9424-4F0F007BF8B6}"/>
              </a:ext>
            </a:extLst>
          </p:cNvPr>
          <p:cNvSpPr/>
          <p:nvPr/>
        </p:nvSpPr>
        <p:spPr>
          <a:xfrm>
            <a:off x="760674" y="878244"/>
            <a:ext cx="8307126" cy="492443"/>
          </a:xfrm>
          <a:prstGeom prst="rect">
            <a:avLst/>
          </a:prstGeom>
        </p:spPr>
        <p:txBody>
          <a:bodyPr wrap="square">
            <a:spAutoFit/>
          </a:bodyPr>
          <a:lstStyle/>
          <a:p>
            <a:r>
              <a:rPr lang="en-US" sz="2600" b="1" dirty="0">
                <a:latin typeface="Calibri" panose="020F0502020204030204" pitchFamily="34" charset="0"/>
                <a:cs typeface="Calibri" panose="020F0502020204030204" pitchFamily="34" charset="0"/>
              </a:rPr>
              <a:t>Goal</a:t>
            </a:r>
            <a:r>
              <a:rPr lang="en-US" sz="2600" dirty="0">
                <a:latin typeface="Calibri" panose="020F0502020204030204" pitchFamily="34" charset="0"/>
                <a:cs typeface="Calibri" panose="020F0502020204030204" pitchFamily="34" charset="0"/>
              </a:rPr>
              <a:t>: maximize probability of the correct label </a:t>
            </a:r>
            <a:r>
              <a:rPr lang="en-US" sz="2600" i="1" dirty="0">
                <a:latin typeface="Times New Roman" panose="02020603050405020304" pitchFamily="18" charset="0"/>
                <a:cs typeface="Times New Roman" panose="02020603050405020304" pitchFamily="18" charset="0"/>
              </a:rPr>
              <a:t>p</a:t>
            </a:r>
            <a:r>
              <a:rPr lang="en-US" sz="2600" dirty="0">
                <a:latin typeface="Times New Roman" panose="02020603050405020304" pitchFamily="18" charset="0"/>
                <a:cs typeface="Times New Roman" panose="02020603050405020304" pitchFamily="18" charset="0"/>
              </a:rPr>
              <a:t>(</a:t>
            </a:r>
            <a:r>
              <a:rPr lang="en-US" sz="2600" i="1" dirty="0" err="1">
                <a:latin typeface="Times New Roman" panose="02020603050405020304" pitchFamily="18" charset="0"/>
                <a:cs typeface="Times New Roman" panose="02020603050405020304" pitchFamily="18" charset="0"/>
              </a:rPr>
              <a:t>y</a:t>
            </a:r>
            <a:r>
              <a:rPr lang="en-US" sz="2600" dirty="0" err="1">
                <a:latin typeface="Times New Roman" panose="02020603050405020304" pitchFamily="18" charset="0"/>
                <a:cs typeface="Times New Roman" panose="02020603050405020304" pitchFamily="18" charset="0"/>
              </a:rPr>
              <a:t>|</a:t>
            </a:r>
            <a:r>
              <a:rPr lang="en-US" sz="2600" i="1" dirty="0" err="1">
                <a:latin typeface="Times New Roman" panose="02020603050405020304" pitchFamily="18" charset="0"/>
                <a:cs typeface="Times New Roman" panose="02020603050405020304" pitchFamily="18" charset="0"/>
              </a:rPr>
              <a:t>x</a:t>
            </a:r>
            <a:r>
              <a:rPr lang="en-US" sz="26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DFABC0A9-E82A-4843-A897-1448E165EC7A}"/>
              </a:ext>
            </a:extLst>
          </p:cNvPr>
          <p:cNvSpPr txBox="1"/>
          <p:nvPr/>
        </p:nvSpPr>
        <p:spPr>
          <a:xfrm>
            <a:off x="533400" y="1439806"/>
            <a:ext cx="1742785" cy="461665"/>
          </a:xfrm>
          <a:prstGeom prst="rect">
            <a:avLst/>
          </a:prstGeom>
          <a:noFill/>
        </p:spPr>
        <p:txBody>
          <a:bodyPr wrap="none" rtlCol="0">
            <a:spAutoFit/>
          </a:bodyPr>
          <a:lstStyle/>
          <a:p>
            <a:r>
              <a:rPr lang="en-US" dirty="0"/>
              <a:t>Maximize:</a:t>
            </a:r>
          </a:p>
        </p:txBody>
      </p:sp>
      <p:sp>
        <p:nvSpPr>
          <p:cNvPr id="10" name="TextBox 9">
            <a:extLst>
              <a:ext uri="{FF2B5EF4-FFF2-40B4-BE49-F238E27FC236}">
                <a16:creationId xmlns:a16="http://schemas.microsoft.com/office/drawing/2014/main" id="{0D2BAC0C-41A2-D14D-8714-99A5AD4E4D88}"/>
              </a:ext>
            </a:extLst>
          </p:cNvPr>
          <p:cNvSpPr txBox="1"/>
          <p:nvPr/>
        </p:nvSpPr>
        <p:spPr>
          <a:xfrm>
            <a:off x="533399" y="2605385"/>
            <a:ext cx="1742785" cy="461665"/>
          </a:xfrm>
          <a:prstGeom prst="rect">
            <a:avLst/>
          </a:prstGeom>
          <a:noFill/>
        </p:spPr>
        <p:txBody>
          <a:bodyPr wrap="none" rtlCol="0">
            <a:spAutoFit/>
          </a:bodyPr>
          <a:lstStyle/>
          <a:p>
            <a:r>
              <a:rPr lang="en-US" dirty="0"/>
              <a:t>Maximize:</a:t>
            </a:r>
          </a:p>
        </p:txBody>
      </p:sp>
    </p:spTree>
    <p:extLst>
      <p:ext uri="{BB962C8B-B14F-4D97-AF65-F5344CB8AC3E}">
        <p14:creationId xmlns:p14="http://schemas.microsoft.com/office/powerpoint/2010/main" val="123136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8A5C-A74B-4548-9168-2F02477FF45E}"/>
              </a:ext>
            </a:extLst>
          </p:cNvPr>
          <p:cNvSpPr>
            <a:spLocks noGrp="1"/>
          </p:cNvSpPr>
          <p:nvPr>
            <p:ph type="title"/>
          </p:nvPr>
        </p:nvSpPr>
        <p:spPr>
          <a:xfrm>
            <a:off x="304800" y="85755"/>
            <a:ext cx="8947204" cy="680397"/>
          </a:xfrm>
        </p:spPr>
        <p:txBody>
          <a:bodyPr>
            <a:normAutofit fontScale="90000"/>
          </a:bodyPr>
          <a:lstStyle/>
          <a:p>
            <a:r>
              <a:rPr lang="en-US" dirty="0"/>
              <a:t>Deriving cross-entropy loss for a single observation x</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BC98A0A-540E-8C44-97A2-550CF8D0CF0D}"/>
                  </a:ext>
                </a:extLst>
              </p:cNvPr>
              <p:cNvSpPr>
                <a:spLocks noGrp="1"/>
              </p:cNvSpPr>
              <p:nvPr>
                <p:ph idx="1"/>
              </p:nvPr>
            </p:nvSpPr>
            <p:spPr>
              <a:xfrm>
                <a:off x="395369" y="2615248"/>
                <a:ext cx="8591551" cy="3564436"/>
              </a:xfrm>
            </p:spPr>
            <p:txBody>
              <a:bodyPr>
                <a:normAutofit/>
              </a:bodyPr>
              <a:lstStyle/>
              <a:p>
                <a:r>
                  <a:rPr lang="en-US" sz="2600" dirty="0"/>
                  <a:t>Now flip sign to turn this into a loss: something to minimize</a:t>
                </a:r>
              </a:p>
              <a:p>
                <a:r>
                  <a:rPr lang="en-US" sz="2600" b="1" dirty="0">
                    <a:solidFill>
                      <a:srgbClr val="0000CC"/>
                    </a:solidFill>
                  </a:rPr>
                  <a:t>Cross-entropy loss </a:t>
                </a:r>
                <a:r>
                  <a:rPr lang="en-US" sz="2600" dirty="0">
                    <a:solidFill>
                      <a:schemeClr val="tx1"/>
                    </a:solidFill>
                  </a:rPr>
                  <a:t>(because is formula for cross-entropy(</a:t>
                </a:r>
                <a:r>
                  <a:rPr lang="en-US" sz="2600" dirty="0">
                    <a:solidFill>
                      <a:schemeClr val="tx1"/>
                    </a:solidFill>
                    <a:latin typeface="Times New Roman" panose="02020603050405020304" pitchFamily="18" charset="0"/>
                    <a:cs typeface="Times New Roman" panose="02020603050405020304" pitchFamily="18" charset="0"/>
                  </a:rPr>
                  <a:t>y</a:t>
                </a:r>
                <a:r>
                  <a:rPr lang="en-US" sz="2600" dirty="0">
                    <a:solidFill>
                      <a:schemeClr val="tx1"/>
                    </a:solidFill>
                  </a:rPr>
                  <a:t>,</a:t>
                </a:r>
                <a:r>
                  <a:rPr lang="en-US" sz="2400" dirty="0">
                    <a:solidFill>
                      <a:schemeClr val="tx1"/>
                    </a:solidFill>
                  </a:rPr>
                  <a:t> </a:t>
                </a:r>
                <a14:m>
                  <m:oMath xmlns:m="http://schemas.openxmlformats.org/officeDocument/2006/math">
                    <m:acc>
                      <m:accPr>
                        <m:chr m:val="̂"/>
                        <m:ctrlPr>
                          <a:rPr lang="en-US" sz="2400" i="1" smtClean="0">
                            <a:solidFill>
                              <a:schemeClr val="tx1"/>
                            </a:solidFill>
                            <a:latin typeface="Cambria Math" panose="02040503050406030204" pitchFamily="18" charset="0"/>
                          </a:rPr>
                        </m:ctrlPr>
                      </m:accPr>
                      <m:e>
                        <m:r>
                          <a:rPr lang="en-US" sz="2400" i="1">
                            <a:solidFill>
                              <a:schemeClr val="tx1"/>
                            </a:solidFill>
                            <a:latin typeface="Cambria Math" panose="02040503050406030204" pitchFamily="18" charset="0"/>
                          </a:rPr>
                          <m:t>𝑦</m:t>
                        </m:r>
                      </m:e>
                    </m:acc>
                    <m:r>
                      <a:rPr lang="en-US" sz="2400" i="1">
                        <a:solidFill>
                          <a:schemeClr val="tx1"/>
                        </a:solidFill>
                        <a:latin typeface="Cambria Math" panose="02040503050406030204" pitchFamily="18" charset="0"/>
                      </a:rPr>
                      <m:t> </m:t>
                    </m:r>
                  </m:oMath>
                </a14:m>
                <a:r>
                  <a:rPr lang="en-US" sz="2600" dirty="0">
                    <a:solidFill>
                      <a:schemeClr val="tx1"/>
                    </a:solidFill>
                  </a:rPr>
                  <a:t>))</a:t>
                </a:r>
                <a:endParaRPr lang="en-US" sz="2600" dirty="0">
                  <a:solidFill>
                    <a:srgbClr val="0000CC"/>
                  </a:solidFill>
                </a:endParaRPr>
              </a:p>
              <a:p>
                <a:endParaRPr lang="en-US" dirty="0"/>
              </a:p>
              <a:p>
                <a:r>
                  <a:rPr lang="en-US" dirty="0"/>
                  <a:t>Or, plugging in definition of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r>
                      <a:rPr lang="en-US" b="0" i="1" smtClean="0">
                        <a:latin typeface="Cambria Math" panose="02040503050406030204" pitchFamily="18" charset="0"/>
                      </a:rPr>
                      <m:t>:</m:t>
                    </m:r>
                  </m:oMath>
                </a14:m>
                <a:endParaRPr lang="en-US" dirty="0"/>
              </a:p>
            </p:txBody>
          </p:sp>
        </mc:Choice>
        <mc:Fallback xmlns="">
          <p:sp>
            <p:nvSpPr>
              <p:cNvPr id="3" name="Content Placeholder 2">
                <a:extLst>
                  <a:ext uri="{FF2B5EF4-FFF2-40B4-BE49-F238E27FC236}">
                    <a16:creationId xmlns:a16="http://schemas.microsoft.com/office/drawing/2014/main" id="{EBC98A0A-540E-8C44-97A2-550CF8D0CF0D}"/>
                  </a:ext>
                </a:extLst>
              </p:cNvPr>
              <p:cNvSpPr>
                <a:spLocks noGrp="1" noRot="1" noChangeAspect="1" noMove="1" noResize="1" noEditPoints="1" noAdjustHandles="1" noChangeArrowheads="1" noChangeShapeType="1" noTextEdit="1"/>
              </p:cNvSpPr>
              <p:nvPr>
                <p:ph idx="1"/>
              </p:nvPr>
            </p:nvSpPr>
            <p:spPr>
              <a:xfrm>
                <a:off x="395369" y="2615248"/>
                <a:ext cx="8591551" cy="3564436"/>
              </a:xfrm>
              <a:blipFill>
                <a:blip r:embed="rId2"/>
                <a:stretch>
                  <a:fillRect l="-2659" t="-2482" r="-295"/>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54353533-FE33-AE4B-8FED-4FBDAB8C748C}"/>
              </a:ext>
            </a:extLst>
          </p:cNvPr>
          <p:cNvPicPr>
            <a:picLocks noChangeAspect="1"/>
          </p:cNvPicPr>
          <p:nvPr/>
        </p:nvPicPr>
        <p:blipFill>
          <a:blip r:embed="rId3"/>
          <a:stretch>
            <a:fillRect/>
          </a:stretch>
        </p:blipFill>
        <p:spPr>
          <a:xfrm>
            <a:off x="2667000" y="1575979"/>
            <a:ext cx="5475889" cy="950903"/>
          </a:xfrm>
          <a:prstGeom prst="rect">
            <a:avLst/>
          </a:prstGeom>
        </p:spPr>
      </p:pic>
      <p:sp>
        <p:nvSpPr>
          <p:cNvPr id="8" name="Rectangle 7">
            <a:extLst>
              <a:ext uri="{FF2B5EF4-FFF2-40B4-BE49-F238E27FC236}">
                <a16:creationId xmlns:a16="http://schemas.microsoft.com/office/drawing/2014/main" id="{6AFD3DA4-2153-104D-9424-4F0F007BF8B6}"/>
              </a:ext>
            </a:extLst>
          </p:cNvPr>
          <p:cNvSpPr/>
          <p:nvPr/>
        </p:nvSpPr>
        <p:spPr>
          <a:xfrm>
            <a:off x="418437" y="898406"/>
            <a:ext cx="8307126" cy="492443"/>
          </a:xfrm>
          <a:prstGeom prst="rect">
            <a:avLst/>
          </a:prstGeom>
        </p:spPr>
        <p:txBody>
          <a:bodyPr wrap="square">
            <a:spAutoFit/>
          </a:bodyPr>
          <a:lstStyle/>
          <a:p>
            <a:r>
              <a:rPr lang="en-US" sz="2600" b="1" dirty="0">
                <a:latin typeface="Calibri" panose="020F0502020204030204" pitchFamily="34" charset="0"/>
                <a:cs typeface="Calibri" panose="020F0502020204030204" pitchFamily="34" charset="0"/>
              </a:rPr>
              <a:t>Goal</a:t>
            </a:r>
            <a:r>
              <a:rPr lang="en-US" sz="2600" dirty="0">
                <a:latin typeface="Calibri" panose="020F0502020204030204" pitchFamily="34" charset="0"/>
                <a:cs typeface="Calibri" panose="020F0502020204030204" pitchFamily="34" charset="0"/>
              </a:rPr>
              <a:t>: maximize probability of the correct label </a:t>
            </a:r>
            <a:r>
              <a:rPr lang="en-US" sz="2600" i="1" dirty="0">
                <a:latin typeface="Times New Roman" panose="02020603050405020304" pitchFamily="18" charset="0"/>
                <a:cs typeface="Times New Roman" panose="02020603050405020304" pitchFamily="18" charset="0"/>
              </a:rPr>
              <a:t>p</a:t>
            </a:r>
            <a:r>
              <a:rPr lang="en-US" sz="2600" dirty="0">
                <a:latin typeface="Times New Roman" panose="02020603050405020304" pitchFamily="18" charset="0"/>
                <a:cs typeface="Times New Roman" panose="02020603050405020304" pitchFamily="18" charset="0"/>
              </a:rPr>
              <a:t>(</a:t>
            </a:r>
            <a:r>
              <a:rPr lang="en-US" sz="2600" i="1" dirty="0" err="1">
                <a:latin typeface="Times New Roman" panose="02020603050405020304" pitchFamily="18" charset="0"/>
                <a:cs typeface="Times New Roman" panose="02020603050405020304" pitchFamily="18" charset="0"/>
              </a:rPr>
              <a:t>y</a:t>
            </a:r>
            <a:r>
              <a:rPr lang="en-US" sz="2600" dirty="0" err="1">
                <a:latin typeface="Times New Roman" panose="02020603050405020304" pitchFamily="18" charset="0"/>
                <a:cs typeface="Times New Roman" panose="02020603050405020304" pitchFamily="18" charset="0"/>
              </a:rPr>
              <a:t>|</a:t>
            </a:r>
            <a:r>
              <a:rPr lang="en-US" sz="2600" i="1" dirty="0" err="1">
                <a:latin typeface="Times New Roman" panose="02020603050405020304" pitchFamily="18" charset="0"/>
                <a:cs typeface="Times New Roman" panose="02020603050405020304" pitchFamily="18" charset="0"/>
              </a:rPr>
              <a:t>x</a:t>
            </a:r>
            <a:r>
              <a:rPr lang="en-US" sz="2600" dirty="0">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B6A09887-909E-654B-BA33-1A38B6B8143F}"/>
              </a:ext>
            </a:extLst>
          </p:cNvPr>
          <p:cNvSpPr txBox="1"/>
          <p:nvPr/>
        </p:nvSpPr>
        <p:spPr>
          <a:xfrm>
            <a:off x="609599" y="1513557"/>
            <a:ext cx="1720343" cy="461665"/>
          </a:xfrm>
          <a:prstGeom prst="rect">
            <a:avLst/>
          </a:prstGeom>
          <a:noFill/>
        </p:spPr>
        <p:txBody>
          <a:bodyPr wrap="none" rtlCol="0">
            <a:spAutoFit/>
          </a:bodyPr>
          <a:lstStyle/>
          <a:p>
            <a:r>
              <a:rPr lang="en-US" dirty="0">
                <a:solidFill>
                  <a:srgbClr val="0000CC"/>
                </a:solidFill>
              </a:rPr>
              <a:t>Maximize</a:t>
            </a:r>
            <a:r>
              <a:rPr lang="en-US" dirty="0"/>
              <a:t>:</a:t>
            </a:r>
          </a:p>
        </p:txBody>
      </p:sp>
      <p:sp>
        <p:nvSpPr>
          <p:cNvPr id="9" name="TextBox 8">
            <a:extLst>
              <a:ext uri="{FF2B5EF4-FFF2-40B4-BE49-F238E27FC236}">
                <a16:creationId xmlns:a16="http://schemas.microsoft.com/office/drawing/2014/main" id="{C193E6DD-65C6-CC48-BDBB-432C36D03972}"/>
              </a:ext>
            </a:extLst>
          </p:cNvPr>
          <p:cNvSpPr txBox="1"/>
          <p:nvPr/>
        </p:nvSpPr>
        <p:spPr>
          <a:xfrm>
            <a:off x="423965" y="3557964"/>
            <a:ext cx="1641796" cy="461665"/>
          </a:xfrm>
          <a:prstGeom prst="rect">
            <a:avLst/>
          </a:prstGeom>
          <a:noFill/>
        </p:spPr>
        <p:txBody>
          <a:bodyPr wrap="none" rtlCol="0">
            <a:spAutoFit/>
          </a:bodyPr>
          <a:lstStyle/>
          <a:p>
            <a:r>
              <a:rPr lang="en-US" dirty="0">
                <a:solidFill>
                  <a:srgbClr val="0000CC"/>
                </a:solidFill>
              </a:rPr>
              <a:t>Minimize</a:t>
            </a:r>
            <a:r>
              <a:rPr lang="en-US" dirty="0"/>
              <a:t>:</a:t>
            </a:r>
          </a:p>
        </p:txBody>
      </p:sp>
      <p:pic>
        <p:nvPicPr>
          <p:cNvPr id="10" name="Picture 9">
            <a:extLst>
              <a:ext uri="{FF2B5EF4-FFF2-40B4-BE49-F238E27FC236}">
                <a16:creationId xmlns:a16="http://schemas.microsoft.com/office/drawing/2014/main" id="{2BC3AE84-CA1F-A941-B242-9345FAECD37C}"/>
              </a:ext>
            </a:extLst>
          </p:cNvPr>
          <p:cNvPicPr>
            <a:picLocks noChangeAspect="1"/>
          </p:cNvPicPr>
          <p:nvPr/>
        </p:nvPicPr>
        <p:blipFill>
          <a:blip r:embed="rId4"/>
          <a:stretch>
            <a:fillRect/>
          </a:stretch>
        </p:blipFill>
        <p:spPr>
          <a:xfrm>
            <a:off x="2248090" y="3562507"/>
            <a:ext cx="6703853" cy="452581"/>
          </a:xfrm>
          <a:prstGeom prst="rect">
            <a:avLst/>
          </a:prstGeom>
        </p:spPr>
      </p:pic>
      <p:pic>
        <p:nvPicPr>
          <p:cNvPr id="12" name="Picture 11">
            <a:extLst>
              <a:ext uri="{FF2B5EF4-FFF2-40B4-BE49-F238E27FC236}">
                <a16:creationId xmlns:a16="http://schemas.microsoft.com/office/drawing/2014/main" id="{C09FBB92-A787-3A43-A9DB-B4BD635BDCDE}"/>
              </a:ext>
            </a:extLst>
          </p:cNvPr>
          <p:cNvPicPr>
            <a:picLocks noChangeAspect="1"/>
          </p:cNvPicPr>
          <p:nvPr/>
        </p:nvPicPr>
        <p:blipFill>
          <a:blip r:embed="rId5"/>
          <a:stretch>
            <a:fillRect/>
          </a:stretch>
        </p:blipFill>
        <p:spPr>
          <a:xfrm>
            <a:off x="1133813" y="4574407"/>
            <a:ext cx="7530894" cy="461664"/>
          </a:xfrm>
          <a:prstGeom prst="rect">
            <a:avLst/>
          </a:prstGeom>
        </p:spPr>
      </p:pic>
    </p:spTree>
    <p:extLst>
      <p:ext uri="{BB962C8B-B14F-4D97-AF65-F5344CB8AC3E}">
        <p14:creationId xmlns:p14="http://schemas.microsoft.com/office/powerpoint/2010/main" val="110347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8A5C-A74B-4548-9168-2F02477FF45E}"/>
              </a:ext>
            </a:extLst>
          </p:cNvPr>
          <p:cNvSpPr>
            <a:spLocks noGrp="1"/>
          </p:cNvSpPr>
          <p:nvPr>
            <p:ph type="title"/>
          </p:nvPr>
        </p:nvSpPr>
        <p:spPr>
          <a:xfrm>
            <a:off x="304800" y="85755"/>
            <a:ext cx="8947204" cy="680397"/>
          </a:xfrm>
        </p:spPr>
        <p:txBody>
          <a:bodyPr>
            <a:normAutofit/>
          </a:bodyPr>
          <a:lstStyle/>
          <a:p>
            <a:r>
              <a:rPr lang="en-US" dirty="0"/>
              <a:t>Let's see if this works for our sentiment example</a:t>
            </a:r>
          </a:p>
        </p:txBody>
      </p:sp>
      <p:sp>
        <p:nvSpPr>
          <p:cNvPr id="3" name="Content Placeholder 2">
            <a:extLst>
              <a:ext uri="{FF2B5EF4-FFF2-40B4-BE49-F238E27FC236}">
                <a16:creationId xmlns:a16="http://schemas.microsoft.com/office/drawing/2014/main" id="{EBC98A0A-540E-8C44-97A2-550CF8D0CF0D}"/>
              </a:ext>
            </a:extLst>
          </p:cNvPr>
          <p:cNvSpPr>
            <a:spLocks noGrp="1"/>
          </p:cNvSpPr>
          <p:nvPr>
            <p:ph idx="1"/>
          </p:nvPr>
        </p:nvSpPr>
        <p:spPr>
          <a:xfrm>
            <a:off x="291548" y="971550"/>
            <a:ext cx="8591551" cy="3564436"/>
          </a:xfrm>
        </p:spPr>
        <p:txBody>
          <a:bodyPr>
            <a:normAutofit/>
          </a:bodyPr>
          <a:lstStyle/>
          <a:p>
            <a:r>
              <a:rPr lang="en-US" sz="2600" dirty="0"/>
              <a:t>We want loss to be:</a:t>
            </a:r>
          </a:p>
          <a:p>
            <a:pPr marL="457200" indent="-457200">
              <a:buFont typeface="Arial" panose="020B0604020202020204" pitchFamily="34" charset="0"/>
              <a:buChar char="•"/>
            </a:pPr>
            <a:r>
              <a:rPr lang="en-US" sz="2600" dirty="0"/>
              <a:t>smaller if the model estimate is close to correct</a:t>
            </a:r>
          </a:p>
          <a:p>
            <a:pPr marL="457200" indent="-457200">
              <a:buFont typeface="Arial" panose="020B0604020202020204" pitchFamily="34" charset="0"/>
              <a:buChar char="•"/>
            </a:pPr>
            <a:r>
              <a:rPr lang="en-US" sz="2600" dirty="0"/>
              <a:t>bigger if model is confused</a:t>
            </a:r>
          </a:p>
          <a:p>
            <a:pPr marL="0" indent="0"/>
            <a:r>
              <a:rPr lang="en-US" sz="2600" dirty="0"/>
              <a:t>Let's first suppose the true label of this is y=1 (positive)</a:t>
            </a:r>
          </a:p>
        </p:txBody>
      </p:sp>
      <p:sp>
        <p:nvSpPr>
          <p:cNvPr id="11" name="Content Placeholder 2">
            <a:extLst>
              <a:ext uri="{FF2B5EF4-FFF2-40B4-BE49-F238E27FC236}">
                <a16:creationId xmlns:a16="http://schemas.microsoft.com/office/drawing/2014/main" id="{2492AB53-FB82-2544-908A-27EFE880F234}"/>
              </a:ext>
            </a:extLst>
          </p:cNvPr>
          <p:cNvSpPr txBox="1">
            <a:spLocks/>
          </p:cNvSpPr>
          <p:nvPr/>
        </p:nvSpPr>
        <p:spPr>
          <a:xfrm>
            <a:off x="685800" y="3172270"/>
            <a:ext cx="7772400" cy="1400988"/>
          </a:xfrm>
          <a:prstGeom prst="rect">
            <a:avLst/>
          </a:prstGeom>
        </p:spPr>
        <p:txBody>
          <a:bodyPr vert="horz" lIns="0" tIns="45720" rIns="0" bIns="45720" rtlCol="0">
            <a:normAutofit fontScale="92500"/>
          </a:bodyPr>
          <a:lstStyle>
            <a:lvl1pPr marL="7938" indent="-7938"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None/>
              <a:tabLst/>
              <a:defRPr sz="2800" kern="1200" baseline="0">
                <a:solidFill>
                  <a:schemeClr val="tx1">
                    <a:lumMod val="75000"/>
                    <a:lumOff val="25000"/>
                  </a:schemeClr>
                </a:solidFill>
                <a:latin typeface="+mn-lt"/>
                <a:ea typeface="+mn-ea"/>
                <a:cs typeface="+mn-cs"/>
              </a:defRPr>
            </a:lvl1pPr>
            <a:lvl2pPr marL="404813" indent="-254000" algn="l" defTabSz="685800" rtl="0" eaLnBrk="1" latinLnBrk="0" hangingPunct="1">
              <a:lnSpc>
                <a:spcPct val="90000"/>
              </a:lnSpc>
              <a:spcBef>
                <a:spcPts val="150"/>
              </a:spcBef>
              <a:spcAft>
                <a:spcPts val="300"/>
              </a:spcAft>
              <a:buClr>
                <a:schemeClr val="accent1"/>
              </a:buClr>
              <a:buFont typeface="Calibri" pitchFamily="34" charset="0"/>
              <a:buChar char="◦"/>
              <a:tabLst/>
              <a:defRPr sz="2400" kern="1200" baseline="0">
                <a:solidFill>
                  <a:schemeClr val="tx1">
                    <a:lumMod val="75000"/>
                    <a:lumOff val="25000"/>
                  </a:schemeClr>
                </a:solidFill>
                <a:latin typeface="+mn-lt"/>
                <a:ea typeface="+mn-ea"/>
                <a:cs typeface="+mn-cs"/>
              </a:defRPr>
            </a:lvl2pPr>
            <a:lvl3pPr marL="515938" indent="-228600" algn="l" defTabSz="685800" rtl="0" eaLnBrk="1" latinLnBrk="0" hangingPunct="1">
              <a:lnSpc>
                <a:spcPct val="90000"/>
              </a:lnSpc>
              <a:spcBef>
                <a:spcPts val="150"/>
              </a:spcBef>
              <a:spcAft>
                <a:spcPts val="300"/>
              </a:spcAft>
              <a:buClr>
                <a:schemeClr val="accent1"/>
              </a:buClr>
              <a:buFont typeface="Calibri" pitchFamily="34" charset="0"/>
              <a:buChar char="◦"/>
              <a:tabLst/>
              <a:defRPr sz="2000" kern="1200" baseline="0">
                <a:solidFill>
                  <a:schemeClr val="tx1">
                    <a:lumMod val="75000"/>
                    <a:lumOff val="25000"/>
                  </a:schemeClr>
                </a:solidFill>
                <a:latin typeface="+mn-lt"/>
                <a:ea typeface="+mn-ea"/>
                <a:cs typeface="+mn-cs"/>
              </a:defRPr>
            </a:lvl3pPr>
            <a:lvl4pPr marL="690563" indent="-265113" algn="l" defTabSz="685800" rtl="0" eaLnBrk="1" latinLnBrk="0" hangingPunct="1">
              <a:lnSpc>
                <a:spcPct val="90000"/>
              </a:lnSpc>
              <a:spcBef>
                <a:spcPts val="150"/>
              </a:spcBef>
              <a:spcAft>
                <a:spcPts val="300"/>
              </a:spcAft>
              <a:buClr>
                <a:schemeClr val="accent1"/>
              </a:buClr>
              <a:buFont typeface="Calibri" pitchFamily="34" charset="0"/>
              <a:buChar char="◦"/>
              <a:tabLst/>
              <a:defRPr sz="1600" kern="1200" baseline="0">
                <a:solidFill>
                  <a:schemeClr val="tx1">
                    <a:lumMod val="75000"/>
                    <a:lumOff val="25000"/>
                  </a:schemeClr>
                </a:solidFill>
                <a:latin typeface="+mn-lt"/>
                <a:ea typeface="+mn-ea"/>
                <a:cs typeface="+mn-cs"/>
              </a:defRPr>
            </a:lvl4pPr>
            <a:lvl5pPr marL="801688" indent="-239713" algn="l" defTabSz="685800" rtl="0" eaLnBrk="1" latinLnBrk="0" hangingPunct="1">
              <a:lnSpc>
                <a:spcPct val="90000"/>
              </a:lnSpc>
              <a:spcBef>
                <a:spcPts val="150"/>
              </a:spcBef>
              <a:spcAft>
                <a:spcPts val="300"/>
              </a:spcAft>
              <a:buClr>
                <a:schemeClr val="accent1"/>
              </a:buClr>
              <a:buFont typeface="Calibri" pitchFamily="34" charset="0"/>
              <a:buChar char="◦"/>
              <a:tabLst/>
              <a:defRPr sz="1400" kern="1200" baseline="0">
                <a:solidFill>
                  <a:schemeClr val="tx1">
                    <a:lumMod val="75000"/>
                    <a:lumOff val="25000"/>
                  </a:schemeClr>
                </a:solidFill>
                <a:latin typeface="+mj-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0" indent="0" defTabSz="914400" eaLnBrk="0" fontAlgn="base" hangingPunct="0">
              <a:lnSpc>
                <a:spcPct val="100000"/>
              </a:lnSpc>
              <a:spcBef>
                <a:spcPct val="0"/>
              </a:spcBef>
              <a:spcAft>
                <a:spcPct val="0"/>
              </a:spcAft>
              <a:buClrTx/>
              <a:buSzTx/>
            </a:pPr>
            <a:r>
              <a:rPr lang="en-US" altLang="en-US" sz="2200" dirty="0">
                <a:solidFill>
                  <a:schemeClr val="tx1"/>
                </a:solidFill>
                <a:latin typeface="Calibri" panose="020F0502020204030204" pitchFamily="34" charset="0"/>
                <a:ea typeface="TimesNewRomanPSMT"/>
                <a:cs typeface="Calibri" panose="020F0502020204030204" pitchFamily="34" charset="0"/>
              </a:rPr>
              <a:t>It's hokey . There are virtually no surprises , and the writing is second-rate .         So why was it so enjoyable ? For one thing , the cast is great . Another nice touch is the music . I was overcome with the urge to get off the couch and start dancing . It sucked me in , and it'll do the same to you .</a:t>
            </a:r>
            <a:endParaRPr lang="en-US" altLang="en-US" sz="2200" dirty="0">
              <a:solidFill>
                <a:schemeClr val="tx1"/>
              </a:solidFill>
              <a:latin typeface="Calibri" panose="020F0502020204030204" pitchFamily="34" charset="0"/>
              <a:cs typeface="Calibri" panose="020F0502020204030204" pitchFamily="34" charset="0"/>
            </a:endParaRPr>
          </a:p>
          <a:p>
            <a:pPr marL="0" indent="0" defTabSz="914400" eaLnBrk="0" fontAlgn="base" hangingPunct="0">
              <a:lnSpc>
                <a:spcPct val="100000"/>
              </a:lnSpc>
              <a:spcBef>
                <a:spcPct val="0"/>
              </a:spcBef>
              <a:spcAft>
                <a:spcPct val="0"/>
              </a:spcAft>
              <a:buClrTx/>
              <a:buSzTx/>
            </a:pPr>
            <a:endParaRPr lang="en-US" altLang="en-US" sz="800" dirty="0">
              <a:solidFill>
                <a:schemeClr val="tx1"/>
              </a:solidFill>
              <a:latin typeface="Arial" panose="020B0604020202020204" pitchFamily="34" charset="0"/>
            </a:endParaRPr>
          </a:p>
        </p:txBody>
      </p:sp>
    </p:spTree>
    <p:extLst>
      <p:ext uri="{BB962C8B-B14F-4D97-AF65-F5344CB8AC3E}">
        <p14:creationId xmlns:p14="http://schemas.microsoft.com/office/powerpoint/2010/main" val="372720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8A5C-A74B-4548-9168-2F02477FF45E}"/>
              </a:ext>
            </a:extLst>
          </p:cNvPr>
          <p:cNvSpPr>
            <a:spLocks noGrp="1"/>
          </p:cNvSpPr>
          <p:nvPr>
            <p:ph type="title"/>
          </p:nvPr>
        </p:nvSpPr>
        <p:spPr>
          <a:xfrm>
            <a:off x="304800" y="85755"/>
            <a:ext cx="8947204" cy="680397"/>
          </a:xfrm>
        </p:spPr>
        <p:txBody>
          <a:bodyPr>
            <a:normAutofit/>
          </a:bodyPr>
          <a:lstStyle/>
          <a:p>
            <a:r>
              <a:rPr lang="en-US" dirty="0"/>
              <a:t>Let's see if this works for our sentiment example</a:t>
            </a:r>
          </a:p>
        </p:txBody>
      </p:sp>
      <p:sp>
        <p:nvSpPr>
          <p:cNvPr id="3" name="Content Placeholder 2">
            <a:extLst>
              <a:ext uri="{FF2B5EF4-FFF2-40B4-BE49-F238E27FC236}">
                <a16:creationId xmlns:a16="http://schemas.microsoft.com/office/drawing/2014/main" id="{EBC98A0A-540E-8C44-97A2-550CF8D0CF0D}"/>
              </a:ext>
            </a:extLst>
          </p:cNvPr>
          <p:cNvSpPr>
            <a:spLocks noGrp="1"/>
          </p:cNvSpPr>
          <p:nvPr>
            <p:ph idx="1"/>
          </p:nvPr>
        </p:nvSpPr>
        <p:spPr>
          <a:xfrm>
            <a:off x="482626" y="590550"/>
            <a:ext cx="8591551" cy="3564436"/>
          </a:xfrm>
        </p:spPr>
        <p:txBody>
          <a:bodyPr>
            <a:normAutofit/>
          </a:bodyPr>
          <a:lstStyle/>
          <a:p>
            <a:endParaRPr lang="en-US" dirty="0"/>
          </a:p>
          <a:p>
            <a:r>
              <a:rPr lang="en-US" dirty="0"/>
              <a:t>True value is y=1.  How well is our model doing?</a:t>
            </a:r>
          </a:p>
          <a:p>
            <a:endParaRPr lang="en-US" dirty="0"/>
          </a:p>
          <a:p>
            <a:endParaRPr lang="en-US" dirty="0"/>
          </a:p>
          <a:p>
            <a:endParaRPr lang="en-US" dirty="0"/>
          </a:p>
          <a:p>
            <a:r>
              <a:rPr lang="en-US" dirty="0"/>
              <a:t>Pretty well!  What's the loss?</a:t>
            </a:r>
          </a:p>
        </p:txBody>
      </p:sp>
      <p:pic>
        <p:nvPicPr>
          <p:cNvPr id="13" name="Content Placeholder 8">
            <a:extLst>
              <a:ext uri="{FF2B5EF4-FFF2-40B4-BE49-F238E27FC236}">
                <a16:creationId xmlns:a16="http://schemas.microsoft.com/office/drawing/2014/main" id="{F61F52BE-19A0-764B-84E3-D3A38A84A28D}"/>
              </a:ext>
            </a:extLst>
          </p:cNvPr>
          <p:cNvPicPr>
            <a:picLocks noChangeAspect="1"/>
          </p:cNvPicPr>
          <p:nvPr/>
        </p:nvPicPr>
        <p:blipFill rotWithShape="1">
          <a:blip r:embed="rId2"/>
          <a:srcRect t="1" b="32553"/>
          <a:stretch/>
        </p:blipFill>
        <p:spPr>
          <a:xfrm>
            <a:off x="925581" y="1721756"/>
            <a:ext cx="7292838" cy="1302023"/>
          </a:xfrm>
          <a:prstGeom prst="rect">
            <a:avLst/>
          </a:prstGeom>
        </p:spPr>
      </p:pic>
      <p:pic>
        <p:nvPicPr>
          <p:cNvPr id="15" name="Picture 14">
            <a:extLst>
              <a:ext uri="{FF2B5EF4-FFF2-40B4-BE49-F238E27FC236}">
                <a16:creationId xmlns:a16="http://schemas.microsoft.com/office/drawing/2014/main" id="{A77C935D-6FAA-0B42-99C6-D2427668F785}"/>
              </a:ext>
            </a:extLst>
          </p:cNvPr>
          <p:cNvPicPr>
            <a:picLocks noChangeAspect="1"/>
          </p:cNvPicPr>
          <p:nvPr/>
        </p:nvPicPr>
        <p:blipFill>
          <a:blip r:embed="rId3"/>
          <a:srcRect/>
          <a:stretch/>
        </p:blipFill>
        <p:spPr>
          <a:xfrm>
            <a:off x="762000" y="3638550"/>
            <a:ext cx="6263180" cy="1292756"/>
          </a:xfrm>
          <a:prstGeom prst="rect">
            <a:avLst/>
          </a:prstGeom>
        </p:spPr>
      </p:pic>
    </p:spTree>
    <p:extLst>
      <p:ext uri="{BB962C8B-B14F-4D97-AF65-F5344CB8AC3E}">
        <p14:creationId xmlns:p14="http://schemas.microsoft.com/office/powerpoint/2010/main" val="32995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8A5C-A74B-4548-9168-2F02477FF45E}"/>
              </a:ext>
            </a:extLst>
          </p:cNvPr>
          <p:cNvSpPr>
            <a:spLocks noGrp="1"/>
          </p:cNvSpPr>
          <p:nvPr>
            <p:ph type="title"/>
          </p:nvPr>
        </p:nvSpPr>
        <p:spPr>
          <a:xfrm>
            <a:off x="304800" y="85755"/>
            <a:ext cx="8947204" cy="680397"/>
          </a:xfrm>
        </p:spPr>
        <p:txBody>
          <a:bodyPr>
            <a:normAutofit/>
          </a:bodyPr>
          <a:lstStyle/>
          <a:p>
            <a:r>
              <a:rPr lang="en-US" dirty="0"/>
              <a:t>Let's see if this works for our sentiment example</a:t>
            </a:r>
          </a:p>
        </p:txBody>
      </p:sp>
      <p:sp>
        <p:nvSpPr>
          <p:cNvPr id="3" name="Content Placeholder 2">
            <a:extLst>
              <a:ext uri="{FF2B5EF4-FFF2-40B4-BE49-F238E27FC236}">
                <a16:creationId xmlns:a16="http://schemas.microsoft.com/office/drawing/2014/main" id="{EBC98A0A-540E-8C44-97A2-550CF8D0CF0D}"/>
              </a:ext>
            </a:extLst>
          </p:cNvPr>
          <p:cNvSpPr>
            <a:spLocks noGrp="1"/>
          </p:cNvSpPr>
          <p:nvPr>
            <p:ph idx="1"/>
          </p:nvPr>
        </p:nvSpPr>
        <p:spPr>
          <a:xfrm>
            <a:off x="482626" y="971550"/>
            <a:ext cx="8591551" cy="3183436"/>
          </a:xfrm>
        </p:spPr>
        <p:txBody>
          <a:bodyPr>
            <a:normAutofit/>
          </a:bodyPr>
          <a:lstStyle/>
          <a:p>
            <a:r>
              <a:rPr lang="en-US" dirty="0"/>
              <a:t>Suppose true value instead  was y=0.  </a:t>
            </a:r>
          </a:p>
          <a:p>
            <a:endParaRPr lang="en-US" dirty="0"/>
          </a:p>
          <a:p>
            <a:endParaRPr lang="en-US" dirty="0"/>
          </a:p>
          <a:p>
            <a:r>
              <a:rPr lang="en-US" dirty="0"/>
              <a:t>What's the loss?</a:t>
            </a:r>
          </a:p>
        </p:txBody>
      </p:sp>
      <p:pic>
        <p:nvPicPr>
          <p:cNvPr id="15" name="Picture 14">
            <a:extLst>
              <a:ext uri="{FF2B5EF4-FFF2-40B4-BE49-F238E27FC236}">
                <a16:creationId xmlns:a16="http://schemas.microsoft.com/office/drawing/2014/main" id="{A77C935D-6FAA-0B42-99C6-D2427668F785}"/>
              </a:ext>
            </a:extLst>
          </p:cNvPr>
          <p:cNvPicPr>
            <a:picLocks noChangeAspect="1"/>
          </p:cNvPicPr>
          <p:nvPr/>
        </p:nvPicPr>
        <p:blipFill>
          <a:blip r:embed="rId3"/>
          <a:srcRect/>
          <a:stretch/>
        </p:blipFill>
        <p:spPr>
          <a:xfrm>
            <a:off x="762000" y="3161897"/>
            <a:ext cx="6905495" cy="1485053"/>
          </a:xfrm>
          <a:prstGeom prst="rect">
            <a:avLst/>
          </a:prstGeom>
        </p:spPr>
      </p:pic>
      <p:pic>
        <p:nvPicPr>
          <p:cNvPr id="16" name="Content Placeholder 8">
            <a:extLst>
              <a:ext uri="{FF2B5EF4-FFF2-40B4-BE49-F238E27FC236}">
                <a16:creationId xmlns:a16="http://schemas.microsoft.com/office/drawing/2014/main" id="{3320570C-2C1C-C242-93A3-4A26C88B2099}"/>
              </a:ext>
            </a:extLst>
          </p:cNvPr>
          <p:cNvPicPr>
            <a:picLocks noChangeAspect="1"/>
          </p:cNvPicPr>
          <p:nvPr/>
        </p:nvPicPr>
        <p:blipFill rotWithShape="1">
          <a:blip r:embed="rId4"/>
          <a:srcRect t="63224"/>
          <a:stretch/>
        </p:blipFill>
        <p:spPr>
          <a:xfrm>
            <a:off x="1066800" y="1570808"/>
            <a:ext cx="10282077" cy="1000942"/>
          </a:xfrm>
          <a:prstGeom prst="rect">
            <a:avLst/>
          </a:prstGeom>
        </p:spPr>
      </p:pic>
    </p:spTree>
    <p:extLst>
      <p:ext uri="{BB962C8B-B14F-4D97-AF65-F5344CB8AC3E}">
        <p14:creationId xmlns:p14="http://schemas.microsoft.com/office/powerpoint/2010/main" val="376588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8A5C-A74B-4548-9168-2F02477FF45E}"/>
              </a:ext>
            </a:extLst>
          </p:cNvPr>
          <p:cNvSpPr>
            <a:spLocks noGrp="1"/>
          </p:cNvSpPr>
          <p:nvPr>
            <p:ph type="title"/>
          </p:nvPr>
        </p:nvSpPr>
        <p:spPr>
          <a:xfrm>
            <a:off x="304800" y="85755"/>
            <a:ext cx="8947204" cy="680397"/>
          </a:xfrm>
        </p:spPr>
        <p:txBody>
          <a:bodyPr>
            <a:normAutofit/>
          </a:bodyPr>
          <a:lstStyle/>
          <a:p>
            <a:r>
              <a:rPr lang="en-US" dirty="0"/>
              <a:t>Let's see if this works for our sentiment example</a:t>
            </a:r>
          </a:p>
        </p:txBody>
      </p:sp>
      <p:sp>
        <p:nvSpPr>
          <p:cNvPr id="3" name="Content Placeholder 2">
            <a:extLst>
              <a:ext uri="{FF2B5EF4-FFF2-40B4-BE49-F238E27FC236}">
                <a16:creationId xmlns:a16="http://schemas.microsoft.com/office/drawing/2014/main" id="{EBC98A0A-540E-8C44-97A2-550CF8D0CF0D}"/>
              </a:ext>
            </a:extLst>
          </p:cNvPr>
          <p:cNvSpPr>
            <a:spLocks noGrp="1"/>
          </p:cNvSpPr>
          <p:nvPr>
            <p:ph idx="1"/>
          </p:nvPr>
        </p:nvSpPr>
        <p:spPr>
          <a:xfrm>
            <a:off x="482626" y="912102"/>
            <a:ext cx="8591551" cy="4783847"/>
          </a:xfrm>
        </p:spPr>
        <p:txBody>
          <a:bodyPr>
            <a:normAutofit/>
          </a:bodyPr>
          <a:lstStyle/>
          <a:p>
            <a:r>
              <a:rPr lang="en-US" dirty="0"/>
              <a:t>The loss when model was right (if true y=1) </a:t>
            </a:r>
          </a:p>
          <a:p>
            <a:endParaRPr lang="en-US" dirty="0"/>
          </a:p>
          <a:p>
            <a:endParaRPr lang="en-US" sz="3200" dirty="0"/>
          </a:p>
          <a:p>
            <a:r>
              <a:rPr lang="en-US" dirty="0"/>
              <a:t>Is lower than the loss when model was wrong (if true y=0):</a:t>
            </a:r>
          </a:p>
          <a:p>
            <a:endParaRPr lang="en-US" dirty="0"/>
          </a:p>
          <a:p>
            <a:endParaRPr lang="en-US" dirty="0"/>
          </a:p>
          <a:p>
            <a:endParaRPr lang="en-US" dirty="0"/>
          </a:p>
          <a:p>
            <a:r>
              <a:rPr lang="en-US" dirty="0"/>
              <a:t>Sure enough, loss was bigger when model was wrong!</a:t>
            </a:r>
          </a:p>
          <a:p>
            <a:endParaRPr lang="en-US" dirty="0"/>
          </a:p>
          <a:p>
            <a:endParaRPr lang="en-US" dirty="0"/>
          </a:p>
        </p:txBody>
      </p:sp>
      <p:pic>
        <p:nvPicPr>
          <p:cNvPr id="15" name="Picture 14">
            <a:extLst>
              <a:ext uri="{FF2B5EF4-FFF2-40B4-BE49-F238E27FC236}">
                <a16:creationId xmlns:a16="http://schemas.microsoft.com/office/drawing/2014/main" id="{A77C935D-6FAA-0B42-99C6-D2427668F785}"/>
              </a:ext>
            </a:extLst>
          </p:cNvPr>
          <p:cNvPicPr>
            <a:picLocks noChangeAspect="1"/>
          </p:cNvPicPr>
          <p:nvPr/>
        </p:nvPicPr>
        <p:blipFill>
          <a:blip r:embed="rId2"/>
          <a:srcRect/>
          <a:stretch/>
        </p:blipFill>
        <p:spPr>
          <a:xfrm>
            <a:off x="1255295" y="3027021"/>
            <a:ext cx="6219695" cy="1337569"/>
          </a:xfrm>
          <a:prstGeom prst="rect">
            <a:avLst/>
          </a:prstGeom>
        </p:spPr>
      </p:pic>
      <p:pic>
        <p:nvPicPr>
          <p:cNvPr id="6" name="Picture 5">
            <a:extLst>
              <a:ext uri="{FF2B5EF4-FFF2-40B4-BE49-F238E27FC236}">
                <a16:creationId xmlns:a16="http://schemas.microsoft.com/office/drawing/2014/main" id="{ADC769C9-1DEF-3143-83A2-6935C7AC8180}"/>
              </a:ext>
            </a:extLst>
          </p:cNvPr>
          <p:cNvPicPr>
            <a:picLocks noChangeAspect="1"/>
          </p:cNvPicPr>
          <p:nvPr/>
        </p:nvPicPr>
        <p:blipFill>
          <a:blip r:embed="rId3"/>
          <a:srcRect/>
          <a:stretch/>
        </p:blipFill>
        <p:spPr>
          <a:xfrm>
            <a:off x="1828800" y="1363267"/>
            <a:ext cx="5874790" cy="1212590"/>
          </a:xfrm>
          <a:prstGeom prst="rect">
            <a:avLst/>
          </a:prstGeom>
        </p:spPr>
      </p:pic>
    </p:spTree>
    <p:extLst>
      <p:ext uri="{BB962C8B-B14F-4D97-AF65-F5344CB8AC3E}">
        <p14:creationId xmlns:p14="http://schemas.microsoft.com/office/powerpoint/2010/main" val="387183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p:txBody>
          <a:bodyPr>
            <a:normAutofit/>
          </a:bodyPr>
          <a:lstStyle/>
          <a:p>
            <a:r>
              <a:rPr lang="en-US" sz="4000" dirty="0"/>
              <a:t>Logistic Regression</a:t>
            </a:r>
            <a:endParaRPr lang="en-US" sz="4000" dirty="0">
              <a:latin typeface="Lucida Sans" charset="0"/>
              <a:ea typeface="ＭＳ Ｐゴシック" charset="0"/>
              <a:cs typeface="ＭＳ Ｐゴシック" charset="0"/>
            </a:endParaRPr>
          </a:p>
        </p:txBody>
      </p:sp>
      <p:sp>
        <p:nvSpPr>
          <p:cNvPr id="16387" name="Rectangle 6"/>
          <p:cNvSpPr>
            <a:spLocks noGrp="1" noChangeArrowheads="1"/>
          </p:cNvSpPr>
          <p:nvPr>
            <p:ph idx="1"/>
          </p:nvPr>
        </p:nvSpPr>
        <p:spPr>
          <a:xfrm>
            <a:off x="3460238" y="209550"/>
            <a:ext cx="5009393" cy="4282440"/>
          </a:xfrm>
        </p:spPr>
        <p:txBody>
          <a:bodyPr/>
          <a:lstStyle/>
          <a:p>
            <a:r>
              <a:rPr lang="en-US" sz="3200" dirty="0">
                <a:solidFill>
                  <a:schemeClr val="tx2"/>
                </a:solidFill>
              </a:rPr>
              <a:t>Stochastic Gradient Descent</a:t>
            </a:r>
          </a:p>
        </p:txBody>
      </p:sp>
      <p:sp>
        <p:nvSpPr>
          <p:cNvPr id="2" name="Text Placeholder 1">
            <a:extLst>
              <a:ext uri="{FF2B5EF4-FFF2-40B4-BE49-F238E27FC236}">
                <a16:creationId xmlns:a16="http://schemas.microsoft.com/office/drawing/2014/main" id="{F786D2AA-7DCE-C444-8EFA-3A65F5325ACF}"/>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59169331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dirty="0"/>
              <a:t>Is this spam?</a:t>
            </a:r>
          </a:p>
        </p:txBody>
      </p:sp>
      <p:sp>
        <p:nvSpPr>
          <p:cNvPr id="3" name="Content Placeholder 2">
            <a:extLst>
              <a:ext uri="{FF2B5EF4-FFF2-40B4-BE49-F238E27FC236}">
                <a16:creationId xmlns:a16="http://schemas.microsoft.com/office/drawing/2014/main" id="{26A1EE29-82A9-657B-ED87-295EA2AC5AF4}"/>
              </a:ext>
            </a:extLst>
          </p:cNvPr>
          <p:cNvSpPr>
            <a:spLocks noGrp="1"/>
          </p:cNvSpPr>
          <p:nvPr>
            <p:ph idx="1"/>
          </p:nvPr>
        </p:nvSpPr>
        <p:spPr>
          <a:xfrm>
            <a:off x="969263" y="1040130"/>
            <a:ext cx="7376161" cy="4114800"/>
          </a:xfrm>
        </p:spPr>
        <p:txBody>
          <a:bodyPr>
            <a:normAutofit fontScale="77500" lnSpcReduction="20000"/>
          </a:bodyPr>
          <a:lstStyle/>
          <a:p>
            <a:pPr algn="l" rtl="0">
              <a:lnSpc>
                <a:spcPts val="1800"/>
              </a:lnSpc>
            </a:pPr>
            <a:r>
              <a:rPr lang="en-US" b="1" i="0" dirty="0">
                <a:solidFill>
                  <a:srgbClr val="000000"/>
                </a:solidFill>
                <a:effectLst/>
                <a:latin typeface="Lora" pitchFamily="2" charset="77"/>
              </a:rPr>
              <a:t>Dear Sir,</a:t>
            </a:r>
          </a:p>
          <a:p>
            <a:pPr algn="l" rtl="0">
              <a:lnSpc>
                <a:spcPts val="1800"/>
              </a:lnSpc>
            </a:pPr>
            <a:r>
              <a:rPr lang="en-US" b="1" i="0" dirty="0">
                <a:solidFill>
                  <a:srgbClr val="000000"/>
                </a:solidFill>
                <a:effectLst/>
                <a:latin typeface="Lora" pitchFamily="2" charset="77"/>
              </a:rPr>
              <a:t>Please find attached the forms you requested.</a:t>
            </a:r>
          </a:p>
          <a:p>
            <a:pPr algn="l" rtl="0">
              <a:lnSpc>
                <a:spcPts val="1800"/>
              </a:lnSpc>
            </a:pPr>
            <a:r>
              <a:rPr lang="en-US" b="1" i="0" dirty="0">
                <a:solidFill>
                  <a:srgbClr val="000000"/>
                </a:solidFill>
                <a:effectLst/>
                <a:latin typeface="Lora" pitchFamily="2" charset="77"/>
              </a:rPr>
              <a:t>Special Note:</a:t>
            </a:r>
            <a:r>
              <a:rPr lang="en-US" b="0" i="0" dirty="0">
                <a:solidFill>
                  <a:srgbClr val="000000"/>
                </a:solidFill>
                <a:effectLst/>
                <a:latin typeface="Lora" pitchFamily="2" charset="77"/>
              </a:rPr>
              <a:t> Student needs to provide the hand signed forms on the very first day of registration- (Forms attached)</a:t>
            </a:r>
            <a:br>
              <a:rPr lang="en-US" b="0" i="0" dirty="0">
                <a:solidFill>
                  <a:srgbClr val="000000"/>
                </a:solidFill>
                <a:effectLst/>
                <a:latin typeface="Lora" pitchFamily="2" charset="77"/>
              </a:rPr>
            </a:br>
            <a:br>
              <a:rPr lang="en-US" b="0" i="0" dirty="0">
                <a:solidFill>
                  <a:srgbClr val="000000"/>
                </a:solidFill>
                <a:effectLst/>
                <a:latin typeface="Lora" pitchFamily="2" charset="77"/>
              </a:rPr>
            </a:br>
            <a:r>
              <a:rPr lang="en-US" b="1" i="0" u="sng" dirty="0">
                <a:solidFill>
                  <a:srgbClr val="000000"/>
                </a:solidFill>
                <a:effectLst/>
                <a:latin typeface="Lora" pitchFamily="2" charset="77"/>
              </a:rPr>
              <a:t>IMPORTANT NOTE: </a:t>
            </a:r>
            <a:endParaRPr lang="en-US" b="0" i="0" dirty="0">
              <a:solidFill>
                <a:srgbClr val="000000"/>
              </a:solidFill>
              <a:effectLst/>
              <a:latin typeface="Helvetica Neue" panose="02000503000000020004" pitchFamily="2" charset="0"/>
            </a:endParaRPr>
          </a:p>
          <a:p>
            <a:pPr algn="l" rtl="0">
              <a:lnSpc>
                <a:spcPts val="1800"/>
              </a:lnSpc>
            </a:pPr>
            <a:r>
              <a:rPr lang="en-US" b="0" i="0" dirty="0">
                <a:solidFill>
                  <a:srgbClr val="000000"/>
                </a:solidFill>
                <a:effectLst/>
                <a:latin typeface="Lora" pitchFamily="2" charset="77"/>
              </a:rPr>
              <a:t>We will be needing additional bank statements and proof for justification if students have completed education outside their home state.(Legitimate documents- electricity bill, Rental Agreement, Bank Statement, College/University ID )</a:t>
            </a:r>
          </a:p>
          <a:p>
            <a:pPr algn="l" rtl="0">
              <a:lnSpc>
                <a:spcPts val="1800"/>
              </a:lnSpc>
            </a:pPr>
            <a:r>
              <a:rPr lang="en-US" b="1" dirty="0">
                <a:solidFill>
                  <a:srgbClr val="000000"/>
                </a:solidFill>
                <a:effectLst/>
                <a:latin typeface="Lora" pitchFamily="2" charset="77"/>
              </a:rPr>
              <a:t>Please feel free to reach us in case any queries arise. </a:t>
            </a:r>
            <a:endParaRPr lang="en-US" b="0" i="0" dirty="0">
              <a:solidFill>
                <a:srgbClr val="000000"/>
              </a:solidFill>
              <a:effectLst/>
              <a:latin typeface="Lora" pitchFamily="2" charset="77"/>
            </a:endParaRPr>
          </a:p>
          <a:p>
            <a:pPr algn="l" rtl="0">
              <a:lnSpc>
                <a:spcPts val="1800"/>
              </a:lnSpc>
            </a:pPr>
            <a:r>
              <a:rPr lang="en-US" dirty="0">
                <a:solidFill>
                  <a:srgbClr val="000000"/>
                </a:solidFill>
                <a:latin typeface="Lora" pitchFamily="2" charset="77"/>
              </a:rPr>
              <a:t>Study Abroad Partners</a:t>
            </a:r>
            <a:endParaRPr lang="en-US" b="0" i="0" dirty="0">
              <a:solidFill>
                <a:srgbClr val="000000"/>
              </a:solidFill>
              <a:effectLst/>
              <a:latin typeface="Helvetica Neue" panose="02000503000000020004" pitchFamily="2" charset="0"/>
            </a:endParaRPr>
          </a:p>
        </p:txBody>
      </p:sp>
    </p:spTree>
    <p:extLst>
      <p:ext uri="{BB962C8B-B14F-4D97-AF65-F5344CB8AC3E}">
        <p14:creationId xmlns:p14="http://schemas.microsoft.com/office/powerpoint/2010/main" val="397106192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13B29-892E-0042-B1A5-1DE9C9E118F9}"/>
              </a:ext>
            </a:extLst>
          </p:cNvPr>
          <p:cNvSpPr>
            <a:spLocks noGrp="1"/>
          </p:cNvSpPr>
          <p:nvPr>
            <p:ph type="title"/>
          </p:nvPr>
        </p:nvSpPr>
        <p:spPr>
          <a:xfrm>
            <a:off x="685800" y="285751"/>
            <a:ext cx="7658100" cy="560732"/>
          </a:xfrm>
        </p:spPr>
        <p:txBody>
          <a:bodyPr>
            <a:normAutofit fontScale="90000"/>
          </a:bodyPr>
          <a:lstStyle/>
          <a:p>
            <a:r>
              <a:rPr lang="en-US" dirty="0"/>
              <a:t>Our goal: minimize the loss</a:t>
            </a:r>
            <a:endParaRPr lang="en-US" dirty="0">
              <a:solidFill>
                <a:srgbClr val="0000CC"/>
              </a:solidFill>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F54B1F1-6CA4-3940-B37D-F14B6CF11A09}"/>
                  </a:ext>
                </a:extLst>
              </p:cNvPr>
              <p:cNvSpPr>
                <a:spLocks noGrp="1"/>
              </p:cNvSpPr>
              <p:nvPr>
                <p:ph idx="1"/>
              </p:nvPr>
            </p:nvSpPr>
            <p:spPr>
              <a:xfrm>
                <a:off x="685800" y="1123950"/>
                <a:ext cx="8382000" cy="4216400"/>
              </a:xfrm>
            </p:spPr>
            <p:txBody>
              <a:bodyPr>
                <a:normAutofit/>
              </a:bodyPr>
              <a:lstStyle/>
              <a:p>
                <a:r>
                  <a:rPr lang="en-US" dirty="0"/>
                  <a:t>Let's make explicit that the loss function is parameterized by weights 𝛳=(</a:t>
                </a:r>
                <a:r>
                  <a:rPr lang="en-US" dirty="0" err="1"/>
                  <a:t>w,b</a:t>
                </a:r>
                <a:r>
                  <a:rPr lang="en-US" dirty="0"/>
                  <a:t>)</a:t>
                </a:r>
              </a:p>
              <a:p>
                <a:pPr marL="457200" indent="-457200">
                  <a:buFont typeface="Arial" panose="020B0604020202020204" pitchFamily="34" charset="0"/>
                  <a:buChar char="•"/>
                </a:pPr>
                <a:r>
                  <a:rPr lang="en-US" dirty="0"/>
                  <a:t>	</a:t>
                </a:r>
                <a:r>
                  <a:rPr lang="en-US" dirty="0">
                    <a:latin typeface="Calibri" panose="020F0502020204030204" pitchFamily="34" charset="0"/>
                    <a:cs typeface="Calibri" panose="020F0502020204030204" pitchFamily="34" charset="0"/>
                  </a:rPr>
                  <a:t>And we’ll represent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r>
                      <a:rPr lang="en-US" i="1">
                        <a:latin typeface="Cambria Math" panose="02040503050406030204" pitchFamily="18" charset="0"/>
                      </a:rPr>
                      <m:t> </m:t>
                    </m:r>
                  </m:oMath>
                </a14:m>
                <a:r>
                  <a:rPr lang="en-US" dirty="0">
                    <a:latin typeface="Calibri" panose="020F0502020204030204" pitchFamily="34" charset="0"/>
                    <a:cs typeface="Calibri" panose="020F0502020204030204" pitchFamily="34" charset="0"/>
                  </a:rPr>
                  <a:t>as </a:t>
                </a:r>
                <a:r>
                  <a:rPr lang="en-US" i="1" dirty="0">
                    <a:latin typeface="Calibri" panose="020F0502020204030204" pitchFamily="34" charset="0"/>
                    <a:cs typeface="Calibri" panose="020F0502020204030204" pitchFamily="34" charset="0"/>
                  </a:rPr>
                  <a:t>f </a:t>
                </a:r>
                <a:r>
                  <a:rPr lang="en-US" dirty="0">
                    <a:latin typeface="Calibri" panose="020F0502020204030204" pitchFamily="34" charset="0"/>
                    <a:cs typeface="Calibri" panose="020F0502020204030204" pitchFamily="34" charset="0"/>
                  </a:rPr>
                  <a:t>(</a:t>
                </a:r>
                <a:r>
                  <a:rPr lang="en-US" i="1" dirty="0">
                    <a:latin typeface="Calibri" panose="020F0502020204030204" pitchFamily="34" charset="0"/>
                    <a:cs typeface="Calibri" panose="020F0502020204030204" pitchFamily="34" charset="0"/>
                  </a:rPr>
                  <a:t>x</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θ ) </a:t>
                </a:r>
                <a:r>
                  <a:rPr lang="en-US" dirty="0">
                    <a:latin typeface="Calibri" panose="020F0502020204030204" pitchFamily="34" charset="0"/>
                    <a:cs typeface="Calibri" panose="020F0502020204030204" pitchFamily="34" charset="0"/>
                  </a:rPr>
                  <a:t>to make the dependence on </a:t>
                </a:r>
                <a:r>
                  <a:rPr lang="el-GR" dirty="0">
                    <a:latin typeface="Calibri" panose="020F0502020204030204" pitchFamily="34" charset="0"/>
                    <a:cs typeface="Calibri" panose="020F0502020204030204" pitchFamily="34" charset="0"/>
                  </a:rPr>
                  <a:t>θ </a:t>
                </a:r>
                <a:r>
                  <a:rPr lang="en-US" dirty="0">
                    <a:latin typeface="Calibri" panose="020F0502020204030204" pitchFamily="34" charset="0"/>
                    <a:cs typeface="Calibri" panose="020F0502020204030204" pitchFamily="34" charset="0"/>
                  </a:rPr>
                  <a:t>more obvious</a:t>
                </a:r>
                <a:endParaRPr lang="en-US" dirty="0"/>
              </a:p>
              <a:p>
                <a:r>
                  <a:rPr lang="en-US" dirty="0"/>
                  <a:t>We want the weights that minimize the loss, averaged over all examples:</a:t>
                </a:r>
              </a:p>
              <a:p>
                <a:endParaRPr lang="en-US" i="1" dirty="0"/>
              </a:p>
              <a:p>
                <a:r>
                  <a:rPr lang="en-US" dirty="0"/>
                  <a:t> </a:t>
                </a:r>
              </a:p>
              <a:p>
                <a:endParaRPr lang="en-US" dirty="0"/>
              </a:p>
            </p:txBody>
          </p:sp>
        </mc:Choice>
        <mc:Fallback xmlns="">
          <p:sp>
            <p:nvSpPr>
              <p:cNvPr id="3" name="Content Placeholder 2">
                <a:extLst>
                  <a:ext uri="{FF2B5EF4-FFF2-40B4-BE49-F238E27FC236}">
                    <a16:creationId xmlns:a16="http://schemas.microsoft.com/office/drawing/2014/main" id="{0F54B1F1-6CA4-3940-B37D-F14B6CF11A09}"/>
                  </a:ext>
                </a:extLst>
              </p:cNvPr>
              <p:cNvSpPr>
                <a:spLocks noGrp="1" noRot="1" noChangeAspect="1" noMove="1" noResize="1" noEditPoints="1" noAdjustHandles="1" noChangeArrowheads="1" noChangeShapeType="1" noTextEdit="1"/>
              </p:cNvSpPr>
              <p:nvPr>
                <p:ph idx="1"/>
              </p:nvPr>
            </p:nvSpPr>
            <p:spPr>
              <a:xfrm>
                <a:off x="685800" y="1123950"/>
                <a:ext cx="8382000" cy="4216400"/>
              </a:xfrm>
              <a:blipFill>
                <a:blip r:embed="rId3"/>
                <a:stretch>
                  <a:fillRect l="-2723" t="-2402" r="-196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EEF2AD0D-7256-C549-9E67-B4CCC6CF5234}"/>
              </a:ext>
            </a:extLst>
          </p:cNvPr>
          <p:cNvPicPr>
            <a:picLocks noChangeAspect="1"/>
          </p:cNvPicPr>
          <p:nvPr/>
        </p:nvPicPr>
        <p:blipFill>
          <a:blip r:embed="rId4"/>
          <a:stretch>
            <a:fillRect/>
          </a:stretch>
        </p:blipFill>
        <p:spPr>
          <a:xfrm>
            <a:off x="1357312" y="3714750"/>
            <a:ext cx="6429375" cy="1270000"/>
          </a:xfrm>
          <a:prstGeom prst="rect">
            <a:avLst/>
          </a:prstGeom>
        </p:spPr>
      </p:pic>
    </p:spTree>
    <p:extLst>
      <p:ext uri="{BB962C8B-B14F-4D97-AF65-F5344CB8AC3E}">
        <p14:creationId xmlns:p14="http://schemas.microsoft.com/office/powerpoint/2010/main" val="15807170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579DA-B12E-6549-9E05-EE54FDBC2F0B}"/>
              </a:ext>
            </a:extLst>
          </p:cNvPr>
          <p:cNvSpPr>
            <a:spLocks noGrp="1"/>
          </p:cNvSpPr>
          <p:nvPr>
            <p:ph type="title"/>
          </p:nvPr>
        </p:nvSpPr>
        <p:spPr/>
        <p:txBody>
          <a:bodyPr/>
          <a:lstStyle/>
          <a:p>
            <a:r>
              <a:rPr lang="en-US" dirty="0"/>
              <a:t>Intuition of gradient descent</a:t>
            </a:r>
          </a:p>
        </p:txBody>
      </p:sp>
      <p:sp>
        <p:nvSpPr>
          <p:cNvPr id="3" name="Content Placeholder 2">
            <a:extLst>
              <a:ext uri="{FF2B5EF4-FFF2-40B4-BE49-F238E27FC236}">
                <a16:creationId xmlns:a16="http://schemas.microsoft.com/office/drawing/2014/main" id="{33A2481E-82FE-BD45-8747-419F22AB5707}"/>
              </a:ext>
            </a:extLst>
          </p:cNvPr>
          <p:cNvSpPr>
            <a:spLocks noGrp="1"/>
          </p:cNvSpPr>
          <p:nvPr>
            <p:ph idx="1"/>
          </p:nvPr>
        </p:nvSpPr>
        <p:spPr>
          <a:xfrm>
            <a:off x="685800" y="1123950"/>
            <a:ext cx="7543801" cy="3429000"/>
          </a:xfrm>
        </p:spPr>
        <p:txBody>
          <a:bodyPr/>
          <a:lstStyle/>
          <a:p>
            <a:r>
              <a:rPr lang="en-US" dirty="0"/>
              <a:t>How do I get to the bottom of this river canyon?</a:t>
            </a:r>
          </a:p>
          <a:p>
            <a:endParaRPr lang="en-US" dirty="0"/>
          </a:p>
        </p:txBody>
      </p:sp>
      <p:pic>
        <p:nvPicPr>
          <p:cNvPr id="5" name="Picture 4" descr="A close - up of a map&#10;&#10;Description automatically generated with medium confidence">
            <a:extLst>
              <a:ext uri="{FF2B5EF4-FFF2-40B4-BE49-F238E27FC236}">
                <a16:creationId xmlns:a16="http://schemas.microsoft.com/office/drawing/2014/main" id="{972088EE-764B-DC48-B182-9F4E09D17D41}"/>
              </a:ext>
            </a:extLst>
          </p:cNvPr>
          <p:cNvPicPr>
            <a:picLocks noChangeAspect="1"/>
          </p:cNvPicPr>
          <p:nvPr/>
        </p:nvPicPr>
        <p:blipFill>
          <a:blip r:embed="rId3"/>
          <a:stretch>
            <a:fillRect/>
          </a:stretch>
        </p:blipFill>
        <p:spPr>
          <a:xfrm>
            <a:off x="1066800" y="1718641"/>
            <a:ext cx="4822902" cy="3241623"/>
          </a:xfrm>
          <a:prstGeom prst="rect">
            <a:avLst/>
          </a:prstGeom>
        </p:spPr>
      </p:pic>
      <p:sp>
        <p:nvSpPr>
          <p:cNvPr id="6" name="TextBox 5">
            <a:extLst>
              <a:ext uri="{FF2B5EF4-FFF2-40B4-BE49-F238E27FC236}">
                <a16:creationId xmlns:a16="http://schemas.microsoft.com/office/drawing/2014/main" id="{24847772-E22B-9242-898F-4B97CE725B16}"/>
              </a:ext>
            </a:extLst>
          </p:cNvPr>
          <p:cNvSpPr txBox="1"/>
          <p:nvPr/>
        </p:nvSpPr>
        <p:spPr>
          <a:xfrm>
            <a:off x="1497051" y="3257550"/>
            <a:ext cx="457176" cy="646331"/>
          </a:xfrm>
          <a:prstGeom prst="rect">
            <a:avLst/>
          </a:prstGeom>
          <a:noFill/>
        </p:spPr>
        <p:txBody>
          <a:bodyPr wrap="none" rtlCol="0">
            <a:spAutoFit/>
          </a:bodyPr>
          <a:lstStyle/>
          <a:p>
            <a:r>
              <a:rPr lang="en-US" sz="3600" b="1" dirty="0"/>
              <a:t>x</a:t>
            </a:r>
            <a:endParaRPr lang="en-US" b="1" dirty="0"/>
          </a:p>
        </p:txBody>
      </p:sp>
      <p:sp>
        <p:nvSpPr>
          <p:cNvPr id="7" name="Content Placeholder 2">
            <a:extLst>
              <a:ext uri="{FF2B5EF4-FFF2-40B4-BE49-F238E27FC236}">
                <a16:creationId xmlns:a16="http://schemas.microsoft.com/office/drawing/2014/main" id="{6E998F6E-D70C-EF4D-A4E2-CCEF4ED69037}"/>
              </a:ext>
            </a:extLst>
          </p:cNvPr>
          <p:cNvSpPr txBox="1">
            <a:spLocks/>
          </p:cNvSpPr>
          <p:nvPr/>
        </p:nvSpPr>
        <p:spPr>
          <a:xfrm>
            <a:off x="6019800" y="2114550"/>
            <a:ext cx="3124200" cy="2845713"/>
          </a:xfrm>
          <a:prstGeom prst="rect">
            <a:avLst/>
          </a:prstGeom>
        </p:spPr>
        <p:txBody>
          <a:bodyPr vert="horz" lIns="0" tIns="45720" rIns="0" bIns="45720" rtlCol="0">
            <a:normAutofit/>
          </a:bodyPr>
          <a:lstStyle>
            <a:lvl1pPr marL="7938" indent="-7938"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None/>
              <a:tabLst/>
              <a:defRPr sz="2800" kern="1200" baseline="0">
                <a:solidFill>
                  <a:schemeClr val="tx1">
                    <a:lumMod val="75000"/>
                    <a:lumOff val="25000"/>
                  </a:schemeClr>
                </a:solidFill>
                <a:latin typeface="+mn-lt"/>
                <a:ea typeface="+mn-ea"/>
                <a:cs typeface="+mn-cs"/>
              </a:defRPr>
            </a:lvl1pPr>
            <a:lvl2pPr marL="404813" indent="-254000" algn="l" defTabSz="685800" rtl="0" eaLnBrk="1" latinLnBrk="0" hangingPunct="1">
              <a:lnSpc>
                <a:spcPct val="90000"/>
              </a:lnSpc>
              <a:spcBef>
                <a:spcPts val="150"/>
              </a:spcBef>
              <a:spcAft>
                <a:spcPts val="300"/>
              </a:spcAft>
              <a:buClr>
                <a:schemeClr val="accent1"/>
              </a:buClr>
              <a:buFont typeface="Calibri" pitchFamily="34" charset="0"/>
              <a:buChar char="◦"/>
              <a:tabLst/>
              <a:defRPr sz="2400" kern="1200" baseline="0">
                <a:solidFill>
                  <a:schemeClr val="tx1">
                    <a:lumMod val="75000"/>
                    <a:lumOff val="25000"/>
                  </a:schemeClr>
                </a:solidFill>
                <a:latin typeface="+mn-lt"/>
                <a:ea typeface="+mn-ea"/>
                <a:cs typeface="+mn-cs"/>
              </a:defRPr>
            </a:lvl2pPr>
            <a:lvl3pPr marL="515938" indent="-228600" algn="l" defTabSz="685800" rtl="0" eaLnBrk="1" latinLnBrk="0" hangingPunct="1">
              <a:lnSpc>
                <a:spcPct val="90000"/>
              </a:lnSpc>
              <a:spcBef>
                <a:spcPts val="150"/>
              </a:spcBef>
              <a:spcAft>
                <a:spcPts val="300"/>
              </a:spcAft>
              <a:buClr>
                <a:schemeClr val="accent1"/>
              </a:buClr>
              <a:buFont typeface="Calibri" pitchFamily="34" charset="0"/>
              <a:buChar char="◦"/>
              <a:tabLst/>
              <a:defRPr sz="2000" kern="1200" baseline="0">
                <a:solidFill>
                  <a:schemeClr val="tx1">
                    <a:lumMod val="75000"/>
                    <a:lumOff val="25000"/>
                  </a:schemeClr>
                </a:solidFill>
                <a:latin typeface="+mn-lt"/>
                <a:ea typeface="+mn-ea"/>
                <a:cs typeface="+mn-cs"/>
              </a:defRPr>
            </a:lvl3pPr>
            <a:lvl4pPr marL="690563" indent="-265113" algn="l" defTabSz="685800" rtl="0" eaLnBrk="1" latinLnBrk="0" hangingPunct="1">
              <a:lnSpc>
                <a:spcPct val="90000"/>
              </a:lnSpc>
              <a:spcBef>
                <a:spcPts val="150"/>
              </a:spcBef>
              <a:spcAft>
                <a:spcPts val="300"/>
              </a:spcAft>
              <a:buClr>
                <a:schemeClr val="accent1"/>
              </a:buClr>
              <a:buFont typeface="Calibri" pitchFamily="34" charset="0"/>
              <a:buChar char="◦"/>
              <a:tabLst/>
              <a:defRPr sz="1600" kern="1200" baseline="0">
                <a:solidFill>
                  <a:schemeClr val="tx1">
                    <a:lumMod val="75000"/>
                    <a:lumOff val="25000"/>
                  </a:schemeClr>
                </a:solidFill>
                <a:latin typeface="+mn-lt"/>
                <a:ea typeface="+mn-ea"/>
                <a:cs typeface="+mn-cs"/>
              </a:defRPr>
            </a:lvl4pPr>
            <a:lvl5pPr marL="801688" indent="-239713" algn="l" defTabSz="685800" rtl="0" eaLnBrk="1" latinLnBrk="0" hangingPunct="1">
              <a:lnSpc>
                <a:spcPct val="90000"/>
              </a:lnSpc>
              <a:spcBef>
                <a:spcPts val="150"/>
              </a:spcBef>
              <a:spcAft>
                <a:spcPts val="300"/>
              </a:spcAft>
              <a:buClr>
                <a:schemeClr val="accent1"/>
              </a:buClr>
              <a:buFont typeface="Calibri" pitchFamily="34" charset="0"/>
              <a:buChar char="◦"/>
              <a:tabLst/>
              <a:defRPr sz="1400" kern="1200" baseline="0">
                <a:solidFill>
                  <a:schemeClr val="tx1">
                    <a:lumMod val="75000"/>
                    <a:lumOff val="25000"/>
                  </a:schemeClr>
                </a:solidFill>
                <a:latin typeface="+mj-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fontAlgn="auto"/>
            <a:r>
              <a:rPr lang="en-US" dirty="0"/>
              <a:t>Look around me 360</a:t>
            </a:r>
            <a:r>
              <a:rPr lang="en-US" baseline="30000" dirty="0"/>
              <a:t>∘</a:t>
            </a:r>
          </a:p>
          <a:p>
            <a:pPr fontAlgn="auto"/>
            <a:r>
              <a:rPr lang="en-US" dirty="0"/>
              <a:t>Find the direction of steepest slope down</a:t>
            </a:r>
          </a:p>
          <a:p>
            <a:pPr fontAlgn="auto"/>
            <a:r>
              <a:rPr lang="en-US" dirty="0"/>
              <a:t>Go that way</a:t>
            </a:r>
          </a:p>
        </p:txBody>
      </p:sp>
    </p:spTree>
    <p:extLst>
      <p:ext uri="{BB962C8B-B14F-4D97-AF65-F5344CB8AC3E}">
        <p14:creationId xmlns:p14="http://schemas.microsoft.com/office/powerpoint/2010/main" val="4179191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13B29-892E-0042-B1A5-1DE9C9E118F9}"/>
              </a:ext>
            </a:extLst>
          </p:cNvPr>
          <p:cNvSpPr>
            <a:spLocks noGrp="1"/>
          </p:cNvSpPr>
          <p:nvPr>
            <p:ph type="title"/>
          </p:nvPr>
        </p:nvSpPr>
        <p:spPr>
          <a:xfrm>
            <a:off x="800100" y="285751"/>
            <a:ext cx="7543800" cy="912254"/>
          </a:xfrm>
        </p:spPr>
        <p:txBody>
          <a:bodyPr>
            <a:normAutofit/>
          </a:bodyPr>
          <a:lstStyle/>
          <a:p>
            <a:r>
              <a:rPr lang="en-US" dirty="0"/>
              <a:t>Our goal: minimize the loss</a:t>
            </a:r>
            <a:endParaRPr lang="en-US" dirty="0">
              <a:solidFill>
                <a:srgbClr val="0000CC"/>
              </a:solidFill>
            </a:endParaRPr>
          </a:p>
        </p:txBody>
      </p:sp>
      <p:sp>
        <p:nvSpPr>
          <p:cNvPr id="3" name="Content Placeholder 2">
            <a:extLst>
              <a:ext uri="{FF2B5EF4-FFF2-40B4-BE49-F238E27FC236}">
                <a16:creationId xmlns:a16="http://schemas.microsoft.com/office/drawing/2014/main" id="{0F54B1F1-6CA4-3940-B37D-F14B6CF11A09}"/>
              </a:ext>
            </a:extLst>
          </p:cNvPr>
          <p:cNvSpPr>
            <a:spLocks noGrp="1"/>
          </p:cNvSpPr>
          <p:nvPr>
            <p:ph idx="1"/>
          </p:nvPr>
        </p:nvSpPr>
        <p:spPr>
          <a:xfrm>
            <a:off x="1143000" y="1581150"/>
            <a:ext cx="7543801" cy="3759200"/>
          </a:xfrm>
        </p:spPr>
        <p:txBody>
          <a:bodyPr>
            <a:normAutofit lnSpcReduction="10000"/>
          </a:bodyPr>
          <a:lstStyle/>
          <a:p>
            <a:r>
              <a:rPr lang="en-US" dirty="0"/>
              <a:t>For logistic regression, loss function is </a:t>
            </a:r>
            <a:r>
              <a:rPr lang="en-US" b="1" dirty="0"/>
              <a:t>convex</a:t>
            </a:r>
          </a:p>
          <a:p>
            <a:pPr marL="457200" indent="-457200">
              <a:buFont typeface="Arial" panose="020B0604020202020204" pitchFamily="34" charset="0"/>
              <a:buChar char="•"/>
            </a:pPr>
            <a:r>
              <a:rPr lang="en-US" dirty="0"/>
              <a:t>A convex function has just one minimum</a:t>
            </a:r>
          </a:p>
          <a:p>
            <a:pPr marL="457200" indent="-457200">
              <a:buFont typeface="Arial" panose="020B0604020202020204" pitchFamily="34" charset="0"/>
              <a:buChar char="•"/>
            </a:pPr>
            <a:r>
              <a:rPr lang="en-US" dirty="0"/>
              <a:t>Gradient descent starting from any point is guaranteed to find the minimum</a:t>
            </a:r>
          </a:p>
          <a:p>
            <a:pPr marL="854075" lvl="1" indent="-457200">
              <a:buFont typeface="Arial" panose="020B0604020202020204" pitchFamily="34" charset="0"/>
              <a:buChar char="•"/>
            </a:pPr>
            <a:r>
              <a:rPr lang="en-US" dirty="0"/>
              <a:t>(Loss for neural networks is non-convex)</a:t>
            </a:r>
          </a:p>
          <a:p>
            <a:endParaRPr lang="en-US" b="1" dirty="0"/>
          </a:p>
          <a:p>
            <a:endParaRPr lang="en-US" i="1" dirty="0"/>
          </a:p>
          <a:p>
            <a:r>
              <a:rPr lang="en-US" dirty="0"/>
              <a:t> </a:t>
            </a:r>
          </a:p>
          <a:p>
            <a:endParaRPr lang="en-US" dirty="0"/>
          </a:p>
        </p:txBody>
      </p:sp>
    </p:spTree>
    <p:extLst>
      <p:ext uri="{BB962C8B-B14F-4D97-AF65-F5344CB8AC3E}">
        <p14:creationId xmlns:p14="http://schemas.microsoft.com/office/powerpoint/2010/main" val="11785248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A373B-1D37-A040-A008-407AC8DD6FCD}"/>
              </a:ext>
            </a:extLst>
          </p:cNvPr>
          <p:cNvSpPr>
            <a:spLocks noGrp="1"/>
          </p:cNvSpPr>
          <p:nvPr>
            <p:ph type="title"/>
          </p:nvPr>
        </p:nvSpPr>
        <p:spPr/>
        <p:txBody>
          <a:bodyPr/>
          <a:lstStyle/>
          <a:p>
            <a:r>
              <a:rPr lang="en-US" dirty="0"/>
              <a:t>Let's first visualize for a single scalar w</a:t>
            </a:r>
          </a:p>
        </p:txBody>
      </p:sp>
      <p:pic>
        <p:nvPicPr>
          <p:cNvPr id="6" name="Content Placeholder 5">
            <a:extLst>
              <a:ext uri="{FF2B5EF4-FFF2-40B4-BE49-F238E27FC236}">
                <a16:creationId xmlns:a16="http://schemas.microsoft.com/office/drawing/2014/main" id="{9030B0AC-EA0C-A44B-A56C-67D6EC434ACE}"/>
              </a:ext>
            </a:extLst>
          </p:cNvPr>
          <p:cNvPicPr>
            <a:picLocks noGrp="1" noChangeAspect="1"/>
          </p:cNvPicPr>
          <p:nvPr>
            <p:ph idx="1"/>
          </p:nvPr>
        </p:nvPicPr>
        <p:blipFill>
          <a:blip r:embed="rId3"/>
          <a:srcRect/>
          <a:stretch/>
        </p:blipFill>
        <p:spPr>
          <a:xfrm>
            <a:off x="1981200" y="1882551"/>
            <a:ext cx="5221776" cy="3203799"/>
          </a:xfrm>
        </p:spPr>
      </p:pic>
      <p:sp>
        <p:nvSpPr>
          <p:cNvPr id="4" name="TextBox 3">
            <a:extLst>
              <a:ext uri="{FF2B5EF4-FFF2-40B4-BE49-F238E27FC236}">
                <a16:creationId xmlns:a16="http://schemas.microsoft.com/office/drawing/2014/main" id="{1C898971-4709-0D4A-830D-774923131059}"/>
              </a:ext>
            </a:extLst>
          </p:cNvPr>
          <p:cNvSpPr txBox="1"/>
          <p:nvPr/>
        </p:nvSpPr>
        <p:spPr>
          <a:xfrm>
            <a:off x="304800" y="800099"/>
            <a:ext cx="8610599" cy="400110"/>
          </a:xfrm>
          <a:prstGeom prst="rect">
            <a:avLst/>
          </a:prstGeom>
          <a:noFill/>
        </p:spPr>
        <p:txBody>
          <a:bodyPr wrap="square" rtlCol="0">
            <a:spAutoFit/>
          </a:bodyPr>
          <a:lstStyle/>
          <a:p>
            <a:r>
              <a:rPr lang="en-US" sz="2000" dirty="0"/>
              <a:t>Q: Given current w, should we make it bigger or smaller?</a:t>
            </a:r>
          </a:p>
        </p:txBody>
      </p:sp>
      <p:sp>
        <p:nvSpPr>
          <p:cNvPr id="3" name="Rectangle 2">
            <a:extLst>
              <a:ext uri="{FF2B5EF4-FFF2-40B4-BE49-F238E27FC236}">
                <a16:creationId xmlns:a16="http://schemas.microsoft.com/office/drawing/2014/main" id="{6664E2FC-4E94-734E-AD89-082554B89752}"/>
              </a:ext>
            </a:extLst>
          </p:cNvPr>
          <p:cNvSpPr/>
          <p:nvPr/>
        </p:nvSpPr>
        <p:spPr>
          <a:xfrm>
            <a:off x="304800" y="1123950"/>
            <a:ext cx="9067800" cy="400110"/>
          </a:xfrm>
          <a:prstGeom prst="rect">
            <a:avLst/>
          </a:prstGeom>
        </p:spPr>
        <p:txBody>
          <a:bodyPr wrap="square">
            <a:spAutoFit/>
          </a:bodyPr>
          <a:lstStyle/>
          <a:p>
            <a:r>
              <a:rPr lang="en-US" sz="2000" dirty="0"/>
              <a:t>A: Move </a:t>
            </a:r>
            <a:r>
              <a:rPr lang="en-US" sz="2000" i="1" dirty="0"/>
              <a:t>w </a:t>
            </a:r>
            <a:r>
              <a:rPr lang="en-US" sz="2000" dirty="0"/>
              <a:t>in the reverse direction from the slope of the function </a:t>
            </a:r>
          </a:p>
        </p:txBody>
      </p:sp>
    </p:spTree>
    <p:extLst>
      <p:ext uri="{BB962C8B-B14F-4D97-AF65-F5344CB8AC3E}">
        <p14:creationId xmlns:p14="http://schemas.microsoft.com/office/powerpoint/2010/main" val="12148779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A373B-1D37-A040-A008-407AC8DD6FCD}"/>
              </a:ext>
            </a:extLst>
          </p:cNvPr>
          <p:cNvSpPr>
            <a:spLocks noGrp="1"/>
          </p:cNvSpPr>
          <p:nvPr>
            <p:ph type="title"/>
          </p:nvPr>
        </p:nvSpPr>
        <p:spPr/>
        <p:txBody>
          <a:bodyPr/>
          <a:lstStyle/>
          <a:p>
            <a:r>
              <a:rPr lang="en-US" dirty="0"/>
              <a:t>Let's first visualize for a single scalar w</a:t>
            </a:r>
          </a:p>
        </p:txBody>
      </p:sp>
      <p:pic>
        <p:nvPicPr>
          <p:cNvPr id="6" name="Content Placeholder 5">
            <a:extLst>
              <a:ext uri="{FF2B5EF4-FFF2-40B4-BE49-F238E27FC236}">
                <a16:creationId xmlns:a16="http://schemas.microsoft.com/office/drawing/2014/main" id="{9030B0AC-EA0C-A44B-A56C-67D6EC434ACE}"/>
              </a:ext>
            </a:extLst>
          </p:cNvPr>
          <p:cNvPicPr>
            <a:picLocks noGrp="1" noChangeAspect="1"/>
          </p:cNvPicPr>
          <p:nvPr>
            <p:ph idx="1"/>
          </p:nvPr>
        </p:nvPicPr>
        <p:blipFill>
          <a:blip r:embed="rId3"/>
          <a:srcRect/>
          <a:stretch/>
        </p:blipFill>
        <p:spPr>
          <a:xfrm>
            <a:off x="685800" y="1919440"/>
            <a:ext cx="6629400" cy="3166910"/>
          </a:xfrm>
        </p:spPr>
      </p:pic>
      <p:sp>
        <p:nvSpPr>
          <p:cNvPr id="4" name="TextBox 3">
            <a:extLst>
              <a:ext uri="{FF2B5EF4-FFF2-40B4-BE49-F238E27FC236}">
                <a16:creationId xmlns:a16="http://schemas.microsoft.com/office/drawing/2014/main" id="{1C898971-4709-0D4A-830D-774923131059}"/>
              </a:ext>
            </a:extLst>
          </p:cNvPr>
          <p:cNvSpPr txBox="1"/>
          <p:nvPr/>
        </p:nvSpPr>
        <p:spPr>
          <a:xfrm>
            <a:off x="304800" y="800099"/>
            <a:ext cx="8610599" cy="707886"/>
          </a:xfrm>
          <a:prstGeom prst="rect">
            <a:avLst/>
          </a:prstGeom>
          <a:noFill/>
        </p:spPr>
        <p:txBody>
          <a:bodyPr wrap="square" rtlCol="0">
            <a:spAutoFit/>
          </a:bodyPr>
          <a:lstStyle/>
          <a:p>
            <a:r>
              <a:rPr lang="en-US" sz="2000" dirty="0"/>
              <a:t>Q: Given current w, should we make it bigger or smaller?</a:t>
            </a:r>
          </a:p>
          <a:p>
            <a:r>
              <a:rPr lang="en-US" sz="2000" dirty="0"/>
              <a:t>A: Move </a:t>
            </a:r>
            <a:r>
              <a:rPr lang="en-US" sz="2000" i="1" dirty="0"/>
              <a:t>w </a:t>
            </a:r>
            <a:r>
              <a:rPr lang="en-US" sz="2000" dirty="0"/>
              <a:t>in the reverse direction from the slope of the function </a:t>
            </a:r>
          </a:p>
        </p:txBody>
      </p:sp>
      <p:sp>
        <p:nvSpPr>
          <p:cNvPr id="8" name="TextBox 7">
            <a:extLst>
              <a:ext uri="{FF2B5EF4-FFF2-40B4-BE49-F238E27FC236}">
                <a16:creationId xmlns:a16="http://schemas.microsoft.com/office/drawing/2014/main" id="{53E91118-2BC0-DD42-A99C-FF5E0FFE56A3}"/>
              </a:ext>
            </a:extLst>
          </p:cNvPr>
          <p:cNvSpPr txBox="1"/>
          <p:nvPr/>
        </p:nvSpPr>
        <p:spPr>
          <a:xfrm>
            <a:off x="-228600" y="3635516"/>
            <a:ext cx="3352800" cy="400110"/>
          </a:xfrm>
          <a:prstGeom prst="rect">
            <a:avLst/>
          </a:prstGeom>
          <a:noFill/>
        </p:spPr>
        <p:txBody>
          <a:bodyPr wrap="square" rtlCol="0">
            <a:spAutoFit/>
          </a:bodyPr>
          <a:lstStyle/>
          <a:p>
            <a:pPr lvl="1"/>
            <a:r>
              <a:rPr lang="en-US" sz="2000" dirty="0">
                <a:latin typeface="Times New Roman" panose="02020603050405020304" pitchFamily="18" charset="0"/>
                <a:cs typeface="Times New Roman" panose="02020603050405020304" pitchFamily="18" charset="0"/>
              </a:rPr>
              <a:t>So we'll move positive</a:t>
            </a:r>
          </a:p>
        </p:txBody>
      </p:sp>
    </p:spTree>
    <p:extLst>
      <p:ext uri="{BB962C8B-B14F-4D97-AF65-F5344CB8AC3E}">
        <p14:creationId xmlns:p14="http://schemas.microsoft.com/office/powerpoint/2010/main" val="136615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A373B-1D37-A040-A008-407AC8DD6FCD}"/>
              </a:ext>
            </a:extLst>
          </p:cNvPr>
          <p:cNvSpPr>
            <a:spLocks noGrp="1"/>
          </p:cNvSpPr>
          <p:nvPr>
            <p:ph type="title"/>
          </p:nvPr>
        </p:nvSpPr>
        <p:spPr/>
        <p:txBody>
          <a:bodyPr/>
          <a:lstStyle/>
          <a:p>
            <a:r>
              <a:rPr lang="en-US" dirty="0"/>
              <a:t>Let's first visualize for a single scalar w</a:t>
            </a:r>
          </a:p>
        </p:txBody>
      </p:sp>
      <p:pic>
        <p:nvPicPr>
          <p:cNvPr id="6" name="Content Placeholder 5">
            <a:extLst>
              <a:ext uri="{FF2B5EF4-FFF2-40B4-BE49-F238E27FC236}">
                <a16:creationId xmlns:a16="http://schemas.microsoft.com/office/drawing/2014/main" id="{9030B0AC-EA0C-A44B-A56C-67D6EC434ACE}"/>
              </a:ext>
            </a:extLst>
          </p:cNvPr>
          <p:cNvPicPr>
            <a:picLocks noGrp="1" noChangeAspect="1"/>
          </p:cNvPicPr>
          <p:nvPr>
            <p:ph idx="1"/>
          </p:nvPr>
        </p:nvPicPr>
        <p:blipFill>
          <a:blip r:embed="rId3"/>
          <a:srcRect/>
          <a:stretch/>
        </p:blipFill>
        <p:spPr>
          <a:xfrm>
            <a:off x="685800" y="1919440"/>
            <a:ext cx="6629400" cy="3166910"/>
          </a:xfrm>
        </p:spPr>
      </p:pic>
      <p:sp>
        <p:nvSpPr>
          <p:cNvPr id="4" name="TextBox 3">
            <a:extLst>
              <a:ext uri="{FF2B5EF4-FFF2-40B4-BE49-F238E27FC236}">
                <a16:creationId xmlns:a16="http://schemas.microsoft.com/office/drawing/2014/main" id="{1C898971-4709-0D4A-830D-774923131059}"/>
              </a:ext>
            </a:extLst>
          </p:cNvPr>
          <p:cNvSpPr txBox="1"/>
          <p:nvPr/>
        </p:nvSpPr>
        <p:spPr>
          <a:xfrm>
            <a:off x="304800" y="800099"/>
            <a:ext cx="8610599" cy="707886"/>
          </a:xfrm>
          <a:prstGeom prst="rect">
            <a:avLst/>
          </a:prstGeom>
          <a:noFill/>
        </p:spPr>
        <p:txBody>
          <a:bodyPr wrap="square" rtlCol="0">
            <a:spAutoFit/>
          </a:bodyPr>
          <a:lstStyle/>
          <a:p>
            <a:r>
              <a:rPr lang="en-US" sz="2000" dirty="0"/>
              <a:t>Q: Given current w, should we make it bigger or smaller?</a:t>
            </a:r>
          </a:p>
          <a:p>
            <a:r>
              <a:rPr lang="en-US" sz="2000" dirty="0"/>
              <a:t>A: Move </a:t>
            </a:r>
            <a:r>
              <a:rPr lang="en-US" sz="2000" i="1" dirty="0"/>
              <a:t>w </a:t>
            </a:r>
            <a:r>
              <a:rPr lang="en-US" sz="2000" dirty="0"/>
              <a:t>in the reverse direction from the slope of the function </a:t>
            </a:r>
          </a:p>
        </p:txBody>
      </p:sp>
      <p:sp>
        <p:nvSpPr>
          <p:cNvPr id="7" name="TextBox 6">
            <a:extLst>
              <a:ext uri="{FF2B5EF4-FFF2-40B4-BE49-F238E27FC236}">
                <a16:creationId xmlns:a16="http://schemas.microsoft.com/office/drawing/2014/main" id="{53E2C771-659F-464B-8A98-47EB45CFD936}"/>
              </a:ext>
            </a:extLst>
          </p:cNvPr>
          <p:cNvSpPr txBox="1"/>
          <p:nvPr/>
        </p:nvSpPr>
        <p:spPr>
          <a:xfrm>
            <a:off x="-228600" y="3635516"/>
            <a:ext cx="3352800" cy="400110"/>
          </a:xfrm>
          <a:prstGeom prst="rect">
            <a:avLst/>
          </a:prstGeom>
          <a:noFill/>
        </p:spPr>
        <p:txBody>
          <a:bodyPr wrap="square" rtlCol="0">
            <a:spAutoFit/>
          </a:bodyPr>
          <a:lstStyle/>
          <a:p>
            <a:pPr lvl="1"/>
            <a:r>
              <a:rPr lang="en-US" sz="2000" dirty="0">
                <a:latin typeface="Times New Roman" panose="02020603050405020304" pitchFamily="18" charset="0"/>
                <a:cs typeface="Times New Roman" panose="02020603050405020304" pitchFamily="18" charset="0"/>
              </a:rPr>
              <a:t>So we'll move positive</a:t>
            </a:r>
          </a:p>
        </p:txBody>
      </p:sp>
    </p:spTree>
    <p:extLst>
      <p:ext uri="{BB962C8B-B14F-4D97-AF65-F5344CB8AC3E}">
        <p14:creationId xmlns:p14="http://schemas.microsoft.com/office/powerpoint/2010/main" val="5755446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40124-5294-334D-B89C-01146A57E3B2}"/>
              </a:ext>
            </a:extLst>
          </p:cNvPr>
          <p:cNvSpPr>
            <a:spLocks noGrp="1"/>
          </p:cNvSpPr>
          <p:nvPr>
            <p:ph type="title"/>
          </p:nvPr>
        </p:nvSpPr>
        <p:spPr/>
        <p:txBody>
          <a:bodyPr/>
          <a:lstStyle/>
          <a:p>
            <a:r>
              <a:rPr lang="en-US" dirty="0"/>
              <a:t>Gradients</a:t>
            </a:r>
          </a:p>
        </p:txBody>
      </p:sp>
      <p:sp>
        <p:nvSpPr>
          <p:cNvPr id="3" name="Content Placeholder 2">
            <a:extLst>
              <a:ext uri="{FF2B5EF4-FFF2-40B4-BE49-F238E27FC236}">
                <a16:creationId xmlns:a16="http://schemas.microsoft.com/office/drawing/2014/main" id="{5936B88E-76E3-BB46-8108-35899C0951F8}"/>
              </a:ext>
            </a:extLst>
          </p:cNvPr>
          <p:cNvSpPr>
            <a:spLocks noGrp="1"/>
          </p:cNvSpPr>
          <p:nvPr>
            <p:ph idx="1"/>
          </p:nvPr>
        </p:nvSpPr>
        <p:spPr/>
        <p:txBody>
          <a:bodyPr/>
          <a:lstStyle/>
          <a:p>
            <a:r>
              <a:rPr lang="en-US" dirty="0"/>
              <a:t>The </a:t>
            </a:r>
            <a:r>
              <a:rPr lang="en-US" b="1" dirty="0"/>
              <a:t>gradient</a:t>
            </a:r>
            <a:r>
              <a:rPr lang="en-US" dirty="0"/>
              <a:t> of a function of many variables is a vector pointing in the direction of the greatest increase in a function. </a:t>
            </a:r>
          </a:p>
          <a:p>
            <a:endParaRPr lang="en-US" dirty="0"/>
          </a:p>
          <a:p>
            <a:r>
              <a:rPr lang="en-US" b="1" dirty="0"/>
              <a:t>Gradient Descent</a:t>
            </a:r>
            <a:r>
              <a:rPr lang="en-US" dirty="0"/>
              <a:t>: Find the gradient of the loss function at the current point and move in the </a:t>
            </a:r>
            <a:r>
              <a:rPr lang="en-US" b="1" dirty="0"/>
              <a:t>opposite</a:t>
            </a:r>
            <a:r>
              <a:rPr lang="en-US" dirty="0"/>
              <a:t> direction. </a:t>
            </a:r>
          </a:p>
        </p:txBody>
      </p:sp>
    </p:spTree>
    <p:extLst>
      <p:ext uri="{BB962C8B-B14F-4D97-AF65-F5344CB8AC3E}">
        <p14:creationId xmlns:p14="http://schemas.microsoft.com/office/powerpoint/2010/main" val="27237306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6ADD2-99FC-F847-AE82-364B5D1FDAFF}"/>
              </a:ext>
            </a:extLst>
          </p:cNvPr>
          <p:cNvSpPr>
            <a:spLocks noGrp="1"/>
          </p:cNvSpPr>
          <p:nvPr>
            <p:ph type="title"/>
          </p:nvPr>
        </p:nvSpPr>
        <p:spPr/>
        <p:txBody>
          <a:bodyPr>
            <a:normAutofit fontScale="90000"/>
          </a:bodyPr>
          <a:lstStyle/>
          <a:p>
            <a:r>
              <a:rPr lang="en-US" dirty="0"/>
              <a:t>How much do we move in that direction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14C2D3E-44D8-1943-BC27-BBEB5C97FDD4}"/>
                  </a:ext>
                </a:extLst>
              </p:cNvPr>
              <p:cNvSpPr>
                <a:spLocks noGrp="1"/>
              </p:cNvSpPr>
              <p:nvPr>
                <p:ph idx="1"/>
              </p:nvPr>
            </p:nvSpPr>
            <p:spPr/>
            <p:txBody>
              <a:bodyPr>
                <a:normAutofit/>
              </a:bodyPr>
              <a:lstStyle/>
              <a:p>
                <a:pPr marL="457200" indent="-457200">
                  <a:buFont typeface="Arial" panose="020B0604020202020204" pitchFamily="34" charset="0"/>
                  <a:buChar char="•"/>
                </a:pPr>
                <a:r>
                  <a:rPr lang="en-US" dirty="0"/>
                  <a:t>The value of the gradient (slope in our example)  </a:t>
                </a:r>
                <a14:m>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rPr>
                          <m:t>𝑑</m:t>
                        </m:r>
                      </m:num>
                      <m:den>
                        <m:r>
                          <a:rPr lang="en-US" i="1" smtClean="0">
                            <a:latin typeface="Cambria Math" panose="02040503050406030204" pitchFamily="18" charset="0"/>
                          </a:rPr>
                          <m:t>𝑑</m:t>
                        </m:r>
                        <m:r>
                          <a:rPr lang="en-US" b="0" i="1" smtClean="0">
                            <a:latin typeface="Cambria Math" panose="02040503050406030204" pitchFamily="18" charset="0"/>
                          </a:rPr>
                          <m:t>𝑤</m:t>
                        </m:r>
                      </m:den>
                    </m:f>
                    <m:r>
                      <a:rPr lang="en-US" b="0" i="1" smtClean="0">
                        <a:latin typeface="Cambria Math" panose="02040503050406030204" pitchFamily="18" charset="0"/>
                      </a:rPr>
                      <m:t>𝐿</m:t>
                    </m:r>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𝑤</m:t>
                        </m:r>
                      </m:e>
                    </m:d>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oMath>
                </a14:m>
                <a:r>
                  <a:rPr lang="en-US" dirty="0"/>
                  <a:t> weighted by a </a:t>
                </a:r>
                <a:r>
                  <a:rPr lang="en-US" b="1" dirty="0"/>
                  <a:t>learning rate </a:t>
                </a:r>
                <a:r>
                  <a:rPr lang="el-GR" dirty="0"/>
                  <a:t>η </a:t>
                </a:r>
                <a:endParaRPr lang="en-US" dirty="0"/>
              </a:p>
              <a:p>
                <a:pPr marL="457200" indent="-457200">
                  <a:buFont typeface="Arial" panose="020B0604020202020204" pitchFamily="34" charset="0"/>
                  <a:buChar char="•"/>
                </a:pPr>
                <a:r>
                  <a:rPr lang="en-US" dirty="0"/>
                  <a:t>Higher learning rate means move </a:t>
                </a:r>
                <a:r>
                  <a:rPr lang="en-US" i="1" dirty="0"/>
                  <a:t>w</a:t>
                </a:r>
                <a:r>
                  <a:rPr lang="en-US" dirty="0"/>
                  <a:t> faster</a:t>
                </a:r>
              </a:p>
              <a:p>
                <a:endParaRPr lang="el-GR" dirty="0"/>
              </a:p>
              <a:p>
                <a:endParaRPr lang="en-US" dirty="0"/>
              </a:p>
            </p:txBody>
          </p:sp>
        </mc:Choice>
        <mc:Fallback xmlns="">
          <p:sp>
            <p:nvSpPr>
              <p:cNvPr id="3" name="Content Placeholder 2">
                <a:extLst>
                  <a:ext uri="{FF2B5EF4-FFF2-40B4-BE49-F238E27FC236}">
                    <a16:creationId xmlns:a16="http://schemas.microsoft.com/office/drawing/2014/main" id="{714C2D3E-44D8-1943-BC27-BBEB5C97FDD4}"/>
                  </a:ext>
                </a:extLst>
              </p:cNvPr>
              <p:cNvSpPr>
                <a:spLocks noGrp="1" noRot="1" noChangeAspect="1" noMove="1" noResize="1" noEditPoints="1" noAdjustHandles="1" noChangeArrowheads="1" noChangeShapeType="1" noTextEdit="1"/>
              </p:cNvSpPr>
              <p:nvPr>
                <p:ph idx="1"/>
              </p:nvPr>
            </p:nvSpPr>
            <p:spPr>
              <a:blipFill>
                <a:blip r:embed="rId3"/>
                <a:stretch>
                  <a:fillRect l="-2685" t="-2952" r="-251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88E22B89-F5AC-E645-ACB3-AA6045E020C5}"/>
              </a:ext>
            </a:extLst>
          </p:cNvPr>
          <p:cNvPicPr>
            <a:picLocks noChangeAspect="1"/>
          </p:cNvPicPr>
          <p:nvPr/>
        </p:nvPicPr>
        <p:blipFill>
          <a:blip r:embed="rId4"/>
          <a:srcRect/>
          <a:stretch/>
        </p:blipFill>
        <p:spPr>
          <a:xfrm>
            <a:off x="2133600" y="3357220"/>
            <a:ext cx="4842016" cy="890930"/>
          </a:xfrm>
          <a:prstGeom prst="rect">
            <a:avLst/>
          </a:prstGeom>
        </p:spPr>
      </p:pic>
    </p:spTree>
    <p:extLst>
      <p:ext uri="{BB962C8B-B14F-4D97-AF65-F5344CB8AC3E}">
        <p14:creationId xmlns:p14="http://schemas.microsoft.com/office/powerpoint/2010/main" val="8309502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06ADA-F2D6-C04F-982F-18D71DC96533}"/>
              </a:ext>
            </a:extLst>
          </p:cNvPr>
          <p:cNvSpPr>
            <a:spLocks noGrp="1"/>
          </p:cNvSpPr>
          <p:nvPr>
            <p:ph type="title"/>
          </p:nvPr>
        </p:nvSpPr>
        <p:spPr/>
        <p:txBody>
          <a:bodyPr/>
          <a:lstStyle/>
          <a:p>
            <a:r>
              <a:rPr lang="en-US" dirty="0"/>
              <a:t>Now let's consider N dimensions</a:t>
            </a:r>
          </a:p>
        </p:txBody>
      </p:sp>
      <p:sp>
        <p:nvSpPr>
          <p:cNvPr id="3" name="Content Placeholder 2">
            <a:extLst>
              <a:ext uri="{FF2B5EF4-FFF2-40B4-BE49-F238E27FC236}">
                <a16:creationId xmlns:a16="http://schemas.microsoft.com/office/drawing/2014/main" id="{9A1ADC52-22E2-2F44-B800-9A0B09E186BA}"/>
              </a:ext>
            </a:extLst>
          </p:cNvPr>
          <p:cNvSpPr>
            <a:spLocks noGrp="1"/>
          </p:cNvSpPr>
          <p:nvPr>
            <p:ph idx="1"/>
          </p:nvPr>
        </p:nvSpPr>
        <p:spPr/>
        <p:txBody>
          <a:bodyPr/>
          <a:lstStyle/>
          <a:p>
            <a:r>
              <a:rPr lang="en-US" dirty="0"/>
              <a:t>We want to know where in the N-dimensional space (of the </a:t>
            </a:r>
            <a:r>
              <a:rPr lang="en-US" i="1" dirty="0"/>
              <a:t>N </a:t>
            </a:r>
            <a:r>
              <a:rPr lang="en-US" dirty="0"/>
              <a:t>parameters that make up </a:t>
            </a:r>
            <a:r>
              <a:rPr lang="el-GR" dirty="0"/>
              <a:t>θ ) </a:t>
            </a:r>
            <a:r>
              <a:rPr lang="en-US" dirty="0"/>
              <a:t>we should move. </a:t>
            </a:r>
          </a:p>
          <a:p>
            <a:r>
              <a:rPr lang="en-US" dirty="0"/>
              <a:t>The gradient is just such a vector; it expresses the directional components of the sharpest slope along each of the </a:t>
            </a:r>
            <a:r>
              <a:rPr lang="en-US" i="1" dirty="0"/>
              <a:t>N </a:t>
            </a:r>
            <a:r>
              <a:rPr lang="en-US" dirty="0"/>
              <a:t>dimensions. </a:t>
            </a:r>
          </a:p>
          <a:p>
            <a:endParaRPr lang="en-US" dirty="0"/>
          </a:p>
          <a:p>
            <a:endParaRPr lang="en-US" dirty="0"/>
          </a:p>
        </p:txBody>
      </p:sp>
    </p:spTree>
    <p:extLst>
      <p:ext uri="{BB962C8B-B14F-4D97-AF65-F5344CB8AC3E}">
        <p14:creationId xmlns:p14="http://schemas.microsoft.com/office/powerpoint/2010/main" val="37742195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3ED57-4B62-924A-A4B3-E6D21AD5EB60}"/>
              </a:ext>
            </a:extLst>
          </p:cNvPr>
          <p:cNvSpPr>
            <a:spLocks noGrp="1"/>
          </p:cNvSpPr>
          <p:nvPr>
            <p:ph type="title"/>
          </p:nvPr>
        </p:nvSpPr>
        <p:spPr/>
        <p:txBody>
          <a:bodyPr/>
          <a:lstStyle/>
          <a:p>
            <a:r>
              <a:rPr lang="en-US" dirty="0"/>
              <a:t>Imagine 2 dimensions, w and b</a:t>
            </a:r>
          </a:p>
        </p:txBody>
      </p:sp>
      <p:sp>
        <p:nvSpPr>
          <p:cNvPr id="3" name="Content Placeholder 2">
            <a:extLst>
              <a:ext uri="{FF2B5EF4-FFF2-40B4-BE49-F238E27FC236}">
                <a16:creationId xmlns:a16="http://schemas.microsoft.com/office/drawing/2014/main" id="{3337B543-A8FD-AD4C-B4C5-2B2829F19451}"/>
              </a:ext>
            </a:extLst>
          </p:cNvPr>
          <p:cNvSpPr>
            <a:spLocks noGrp="1"/>
          </p:cNvSpPr>
          <p:nvPr>
            <p:ph idx="1"/>
          </p:nvPr>
        </p:nvSpPr>
        <p:spPr>
          <a:xfrm>
            <a:off x="381000" y="1537646"/>
            <a:ext cx="2895600" cy="3901535"/>
          </a:xfrm>
        </p:spPr>
        <p:txBody>
          <a:bodyPr/>
          <a:lstStyle/>
          <a:p>
            <a:r>
              <a:rPr lang="en-US" dirty="0"/>
              <a:t>Visualizing the gradient vector at the red point</a:t>
            </a:r>
          </a:p>
          <a:p>
            <a:r>
              <a:rPr lang="en-US" dirty="0"/>
              <a:t>It has two dimensions shown in the x-y plane</a:t>
            </a:r>
          </a:p>
          <a:p>
            <a:endParaRPr lang="en-US" dirty="0"/>
          </a:p>
        </p:txBody>
      </p:sp>
      <p:pic>
        <p:nvPicPr>
          <p:cNvPr id="7" name="Picture 6">
            <a:extLst>
              <a:ext uri="{FF2B5EF4-FFF2-40B4-BE49-F238E27FC236}">
                <a16:creationId xmlns:a16="http://schemas.microsoft.com/office/drawing/2014/main" id="{0442E02D-FB67-6B4D-A14F-4314BF6E45E9}"/>
              </a:ext>
            </a:extLst>
          </p:cNvPr>
          <p:cNvPicPr>
            <a:picLocks noChangeAspect="1"/>
          </p:cNvPicPr>
          <p:nvPr/>
        </p:nvPicPr>
        <p:blipFill>
          <a:blip r:embed="rId3"/>
          <a:stretch>
            <a:fillRect/>
          </a:stretch>
        </p:blipFill>
        <p:spPr>
          <a:xfrm>
            <a:off x="3654289" y="971550"/>
            <a:ext cx="5340626" cy="3901535"/>
          </a:xfrm>
          <a:prstGeom prst="rect">
            <a:avLst/>
          </a:prstGeom>
        </p:spPr>
      </p:pic>
    </p:spTree>
    <p:extLst>
      <p:ext uri="{BB962C8B-B14F-4D97-AF65-F5344CB8AC3E}">
        <p14:creationId xmlns:p14="http://schemas.microsoft.com/office/powerpoint/2010/main" val="3537495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9874" name="Rectangle 2"/>
          <p:cNvSpPr>
            <a:spLocks noGrp="1" noChangeArrowheads="1"/>
          </p:cNvSpPr>
          <p:nvPr>
            <p:ph type="title"/>
          </p:nvPr>
        </p:nvSpPr>
        <p:spPr/>
        <p:txBody>
          <a:bodyPr/>
          <a:lstStyle/>
          <a:p>
            <a:r>
              <a:rPr lang="en-US" dirty="0"/>
              <a:t>Who wrote which </a:t>
            </a:r>
            <a:r>
              <a:rPr lang="en-US" i="1" dirty="0"/>
              <a:t>Federalist Papers</a:t>
            </a:r>
            <a:r>
              <a:rPr lang="en-US" dirty="0"/>
              <a:t>?</a:t>
            </a:r>
          </a:p>
        </p:txBody>
      </p:sp>
      <p:sp>
        <p:nvSpPr>
          <p:cNvPr id="1359875" name="Rectangle 3"/>
          <p:cNvSpPr>
            <a:spLocks noGrp="1" noChangeArrowheads="1"/>
          </p:cNvSpPr>
          <p:nvPr>
            <p:ph idx="1"/>
          </p:nvPr>
        </p:nvSpPr>
        <p:spPr>
          <a:xfrm>
            <a:off x="822960" y="1200150"/>
            <a:ext cx="8062414" cy="3943350"/>
          </a:xfrm>
        </p:spPr>
        <p:txBody>
          <a:bodyPr>
            <a:normAutofit lnSpcReduction="10000"/>
          </a:bodyPr>
          <a:lstStyle/>
          <a:p>
            <a:pPr>
              <a:lnSpc>
                <a:spcPct val="110000"/>
              </a:lnSpc>
              <a:spcAft>
                <a:spcPts val="0"/>
              </a:spcAft>
            </a:pPr>
            <a:r>
              <a:rPr lang="en-US" sz="2400" dirty="0"/>
              <a:t>1787-8: essays anonymously written by:</a:t>
            </a:r>
          </a:p>
          <a:p>
            <a:pPr>
              <a:lnSpc>
                <a:spcPct val="110000"/>
              </a:lnSpc>
              <a:spcAft>
                <a:spcPts val="0"/>
              </a:spcAft>
            </a:pPr>
            <a:r>
              <a:rPr lang="en-US" sz="2400" dirty="0"/>
              <a:t>     </a:t>
            </a:r>
            <a:r>
              <a:rPr lang="en-US" sz="2400" dirty="0">
                <a:solidFill>
                  <a:srgbClr val="0200FF"/>
                </a:solidFill>
              </a:rPr>
              <a:t>Alexander Hamilton, James Madison, and John Jay </a:t>
            </a:r>
          </a:p>
          <a:p>
            <a:pPr>
              <a:lnSpc>
                <a:spcPct val="110000"/>
              </a:lnSpc>
              <a:spcAft>
                <a:spcPts val="0"/>
              </a:spcAft>
            </a:pPr>
            <a:r>
              <a:rPr lang="en-US" sz="2400" dirty="0"/>
              <a:t>to convince New York to ratify U.S Constitution  </a:t>
            </a:r>
          </a:p>
          <a:p>
            <a:pPr>
              <a:lnSpc>
                <a:spcPct val="110000"/>
              </a:lnSpc>
              <a:spcAft>
                <a:spcPts val="0"/>
              </a:spcAft>
            </a:pPr>
            <a:r>
              <a:rPr lang="en-US" sz="2400" dirty="0"/>
              <a:t>Authorship of 12 of the letters unclear between:</a:t>
            </a:r>
          </a:p>
          <a:p>
            <a:pPr>
              <a:lnSpc>
                <a:spcPct val="110000"/>
              </a:lnSpc>
              <a:spcAft>
                <a:spcPts val="0"/>
              </a:spcAft>
            </a:pPr>
            <a:endParaRPr lang="en-US" sz="2400" dirty="0"/>
          </a:p>
          <a:p>
            <a:pPr>
              <a:lnSpc>
                <a:spcPct val="110000"/>
              </a:lnSpc>
              <a:spcAft>
                <a:spcPts val="0"/>
              </a:spcAft>
            </a:pPr>
            <a:endParaRPr lang="en-US" sz="2400" dirty="0"/>
          </a:p>
          <a:p>
            <a:pPr>
              <a:lnSpc>
                <a:spcPct val="110000"/>
              </a:lnSpc>
              <a:spcAft>
                <a:spcPts val="0"/>
              </a:spcAft>
            </a:pPr>
            <a:endParaRPr lang="en-US" sz="2400" dirty="0"/>
          </a:p>
          <a:p>
            <a:pPr>
              <a:lnSpc>
                <a:spcPct val="110000"/>
              </a:lnSpc>
              <a:spcAft>
                <a:spcPts val="0"/>
              </a:spcAft>
            </a:pPr>
            <a:r>
              <a:rPr lang="en-US" sz="2400" dirty="0"/>
              <a:t>1963: solved by </a:t>
            </a:r>
            <a:r>
              <a:rPr lang="en-US" sz="2400" dirty="0" err="1"/>
              <a:t>Mosteller</a:t>
            </a:r>
            <a:r>
              <a:rPr lang="en-US" sz="2400" dirty="0"/>
              <a:t> and Wallace using Bayesian methods</a:t>
            </a:r>
          </a:p>
          <a:p>
            <a:pPr>
              <a:lnSpc>
                <a:spcPct val="110000"/>
              </a:lnSpc>
              <a:spcAft>
                <a:spcPts val="0"/>
              </a:spcAft>
            </a:pPr>
            <a:endParaRPr lang="en-US" dirty="0"/>
          </a:p>
        </p:txBody>
      </p:sp>
      <p:pic>
        <p:nvPicPr>
          <p:cNvPr id="12" name="Picture 11" descr="370px-Federalist.jpg"/>
          <p:cNvPicPr>
            <a:picLocks noChangeAspect="1"/>
          </p:cNvPicPr>
          <p:nvPr/>
        </p:nvPicPr>
        <p:blipFill>
          <a:blip r:embed="rId3"/>
          <a:stretch>
            <a:fillRect/>
          </a:stretch>
        </p:blipFill>
        <p:spPr>
          <a:xfrm>
            <a:off x="7543800" y="895350"/>
            <a:ext cx="1341574" cy="2175525"/>
          </a:xfrm>
          <a:prstGeom prst="rect">
            <a:avLst/>
          </a:prstGeom>
        </p:spPr>
      </p:pic>
      <p:pic>
        <p:nvPicPr>
          <p:cNvPr id="2" name="Picture 1" descr="220px-James_Madis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3141526"/>
            <a:ext cx="907007" cy="1104900"/>
          </a:xfrm>
          <a:prstGeom prst="rect">
            <a:avLst/>
          </a:prstGeom>
        </p:spPr>
      </p:pic>
      <p:pic>
        <p:nvPicPr>
          <p:cNvPr id="3" name="Picture 2" descr="220px-Alexander_Hamilton_portrait_by_John_Trumbull_180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626" y="3141526"/>
            <a:ext cx="947391" cy="1123950"/>
          </a:xfrm>
          <a:prstGeom prst="rect">
            <a:avLst/>
          </a:prstGeom>
        </p:spPr>
      </p:pic>
      <p:sp>
        <p:nvSpPr>
          <p:cNvPr id="4" name="TextBox 3"/>
          <p:cNvSpPr txBox="1"/>
          <p:nvPr/>
        </p:nvSpPr>
        <p:spPr>
          <a:xfrm>
            <a:off x="4488407" y="4259818"/>
            <a:ext cx="1626016" cy="369332"/>
          </a:xfrm>
          <a:prstGeom prst="rect">
            <a:avLst/>
          </a:prstGeom>
          <a:noFill/>
        </p:spPr>
        <p:txBody>
          <a:bodyPr wrap="none" rtlCol="0">
            <a:spAutoFit/>
          </a:bodyPr>
          <a:lstStyle/>
          <a:p>
            <a:r>
              <a:rPr lang="en-US" sz="1800" dirty="0">
                <a:latin typeface="+mn-lt"/>
              </a:rPr>
              <a:t>James Madison</a:t>
            </a:r>
          </a:p>
        </p:txBody>
      </p:sp>
      <p:sp>
        <p:nvSpPr>
          <p:cNvPr id="15" name="TextBox 14"/>
          <p:cNvSpPr txBox="1"/>
          <p:nvPr/>
        </p:nvSpPr>
        <p:spPr>
          <a:xfrm>
            <a:off x="2258308" y="4259818"/>
            <a:ext cx="2051726" cy="369332"/>
          </a:xfrm>
          <a:prstGeom prst="rect">
            <a:avLst/>
          </a:prstGeom>
          <a:noFill/>
        </p:spPr>
        <p:txBody>
          <a:bodyPr wrap="none" rtlCol="0">
            <a:spAutoFit/>
          </a:bodyPr>
          <a:lstStyle/>
          <a:p>
            <a:r>
              <a:rPr lang="en-US" sz="1800" dirty="0">
                <a:latin typeface="+mn-lt"/>
              </a:rPr>
              <a:t>Alexander Hamilton</a:t>
            </a:r>
          </a:p>
        </p:txBody>
      </p:sp>
      <p:sp>
        <p:nvSpPr>
          <p:cNvPr id="5" name="TextBox 4">
            <a:extLst>
              <a:ext uri="{FF2B5EF4-FFF2-40B4-BE49-F238E27FC236}">
                <a16:creationId xmlns:a16="http://schemas.microsoft.com/office/drawing/2014/main" id="{FCD523FA-B0E0-84E5-05AC-4DD1B51430B0}"/>
              </a:ext>
            </a:extLst>
          </p:cNvPr>
          <p:cNvSpPr txBox="1"/>
          <p:nvPr/>
        </p:nvSpPr>
        <p:spPr>
          <a:xfrm>
            <a:off x="7866086" y="4930076"/>
            <a:ext cx="1277914" cy="246221"/>
          </a:xfrm>
          <a:prstGeom prst="rect">
            <a:avLst/>
          </a:prstGeom>
          <a:noFill/>
        </p:spPr>
        <p:txBody>
          <a:bodyPr wrap="none" rtlCol="0">
            <a:spAutoFit/>
          </a:bodyPr>
          <a:lstStyle/>
          <a:p>
            <a:r>
              <a:rPr lang="en-US" sz="1000" dirty="0">
                <a:latin typeface="Calibri" panose="020F0502020204030204" pitchFamily="34" charset="0"/>
                <a:cs typeface="Calibri" panose="020F0502020204030204" pitchFamily="34" charset="0"/>
              </a:rPr>
              <a:t>Wikimedia commons</a:t>
            </a:r>
          </a:p>
        </p:txBody>
      </p:sp>
    </p:spTree>
    <p:extLst>
      <p:ext uri="{BB962C8B-B14F-4D97-AF65-F5344CB8AC3E}">
        <p14:creationId xmlns:p14="http://schemas.microsoft.com/office/powerpoint/2010/main" val="240357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987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598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EDE87-46EB-0C4D-81E7-0B868927B4D3}"/>
              </a:ext>
            </a:extLst>
          </p:cNvPr>
          <p:cNvSpPr>
            <a:spLocks noGrp="1"/>
          </p:cNvSpPr>
          <p:nvPr>
            <p:ph type="title"/>
          </p:nvPr>
        </p:nvSpPr>
        <p:spPr/>
        <p:txBody>
          <a:bodyPr/>
          <a:lstStyle/>
          <a:p>
            <a:r>
              <a:rPr lang="en-US" dirty="0"/>
              <a:t>Real gradients</a:t>
            </a:r>
          </a:p>
        </p:txBody>
      </p:sp>
      <p:sp>
        <p:nvSpPr>
          <p:cNvPr id="3" name="Content Placeholder 2">
            <a:extLst>
              <a:ext uri="{FF2B5EF4-FFF2-40B4-BE49-F238E27FC236}">
                <a16:creationId xmlns:a16="http://schemas.microsoft.com/office/drawing/2014/main" id="{FE083CCB-A2AA-DE46-B1DF-4E36EBAC704C}"/>
              </a:ext>
            </a:extLst>
          </p:cNvPr>
          <p:cNvSpPr>
            <a:spLocks noGrp="1"/>
          </p:cNvSpPr>
          <p:nvPr>
            <p:ph idx="1"/>
          </p:nvPr>
        </p:nvSpPr>
        <p:spPr/>
        <p:txBody>
          <a:bodyPr>
            <a:normAutofit lnSpcReduction="10000"/>
          </a:bodyPr>
          <a:lstStyle/>
          <a:p>
            <a:r>
              <a:rPr lang="en-US" dirty="0"/>
              <a:t>Are much longer; lots and lots of weights</a:t>
            </a:r>
          </a:p>
          <a:p>
            <a:r>
              <a:rPr lang="en-US" dirty="0"/>
              <a:t>For each dimension </a:t>
            </a:r>
            <a:r>
              <a:rPr lang="en-US" i="1" dirty="0" err="1"/>
              <a:t>w</a:t>
            </a:r>
            <a:r>
              <a:rPr lang="en-US" i="1" baseline="-25000" dirty="0" err="1"/>
              <a:t>i</a:t>
            </a:r>
            <a:r>
              <a:rPr lang="en-US" i="1" dirty="0"/>
              <a:t> </a:t>
            </a:r>
            <a:r>
              <a:rPr lang="en-US" dirty="0"/>
              <a:t>the gradient component </a:t>
            </a:r>
            <a:r>
              <a:rPr lang="en-US" i="1" dirty="0" err="1"/>
              <a:t>i</a:t>
            </a:r>
            <a:r>
              <a:rPr lang="en-US" dirty="0"/>
              <a:t> tells us the slope with respect to that variable. </a:t>
            </a:r>
          </a:p>
          <a:p>
            <a:pPr lvl="1"/>
            <a:r>
              <a:rPr lang="en-US" dirty="0"/>
              <a:t>“How much would a small change in </a:t>
            </a:r>
            <a:r>
              <a:rPr lang="en-US" i="1" dirty="0" err="1"/>
              <a:t>w</a:t>
            </a:r>
            <a:r>
              <a:rPr lang="en-US" i="1" baseline="-25000" dirty="0" err="1"/>
              <a:t>i</a:t>
            </a:r>
            <a:r>
              <a:rPr lang="en-US" i="1" dirty="0"/>
              <a:t> </a:t>
            </a:r>
            <a:r>
              <a:rPr lang="en-US" dirty="0"/>
              <a:t>influence the total loss function </a:t>
            </a:r>
            <a:r>
              <a:rPr lang="en-US" i="1" dirty="0"/>
              <a:t>L</a:t>
            </a:r>
            <a:r>
              <a:rPr lang="en-US" dirty="0"/>
              <a:t>?” </a:t>
            </a:r>
          </a:p>
          <a:p>
            <a:pPr lvl="1"/>
            <a:r>
              <a:rPr lang="en-US" dirty="0"/>
              <a:t>We express the slope as a partial derivative ∂ of the loss ∂</a:t>
            </a:r>
            <a:r>
              <a:rPr lang="en-US" i="1" dirty="0" err="1"/>
              <a:t>w</a:t>
            </a:r>
            <a:r>
              <a:rPr lang="en-US" i="1" baseline="-25000" dirty="0" err="1"/>
              <a:t>i</a:t>
            </a:r>
            <a:r>
              <a:rPr lang="en-US" i="1" dirty="0"/>
              <a:t> </a:t>
            </a:r>
            <a:endParaRPr lang="en-US" dirty="0"/>
          </a:p>
          <a:p>
            <a:r>
              <a:rPr lang="en-US" dirty="0"/>
              <a:t>The gradient is then defined as a vector of these partials. </a:t>
            </a:r>
          </a:p>
          <a:p>
            <a:pPr lvl="1"/>
            <a:endParaRPr lang="en-US" dirty="0"/>
          </a:p>
          <a:p>
            <a:endParaRPr lang="en-US" dirty="0"/>
          </a:p>
          <a:p>
            <a:endParaRPr lang="en-US" dirty="0"/>
          </a:p>
        </p:txBody>
      </p:sp>
    </p:spTree>
    <p:extLst>
      <p:ext uri="{BB962C8B-B14F-4D97-AF65-F5344CB8AC3E}">
        <p14:creationId xmlns:p14="http://schemas.microsoft.com/office/powerpoint/2010/main" val="10837823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E9E07-E7A5-2643-AB39-A58D67F4B7B5}"/>
              </a:ext>
            </a:extLst>
          </p:cNvPr>
          <p:cNvSpPr>
            <a:spLocks noGrp="1"/>
          </p:cNvSpPr>
          <p:nvPr>
            <p:ph type="title"/>
          </p:nvPr>
        </p:nvSpPr>
        <p:spPr/>
        <p:txBody>
          <a:bodyPr/>
          <a:lstStyle/>
          <a:p>
            <a:r>
              <a:rPr lang="en-US" dirty="0"/>
              <a:t>The gradient</a:t>
            </a:r>
          </a:p>
        </p:txBody>
      </p:sp>
      <p:pic>
        <p:nvPicPr>
          <p:cNvPr id="5" name="Content Placeholder 4">
            <a:extLst>
              <a:ext uri="{FF2B5EF4-FFF2-40B4-BE49-F238E27FC236}">
                <a16:creationId xmlns:a16="http://schemas.microsoft.com/office/drawing/2014/main" id="{18C2561E-676A-8F46-A143-916F5F5F47DA}"/>
              </a:ext>
            </a:extLst>
          </p:cNvPr>
          <p:cNvPicPr>
            <a:picLocks noGrp="1" noChangeAspect="1"/>
          </p:cNvPicPr>
          <p:nvPr>
            <p:ph idx="1"/>
          </p:nvPr>
        </p:nvPicPr>
        <p:blipFill>
          <a:blip r:embed="rId3"/>
          <a:stretch>
            <a:fillRect/>
          </a:stretch>
        </p:blipFill>
        <p:spPr>
          <a:xfrm>
            <a:off x="1752600" y="1571714"/>
            <a:ext cx="5410200" cy="2131291"/>
          </a:xfr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0D8BFD3-B4CB-B14D-8B26-2158BD64750A}"/>
                  </a:ext>
                </a:extLst>
              </p:cNvPr>
              <p:cNvSpPr txBox="1"/>
              <p:nvPr/>
            </p:nvSpPr>
            <p:spPr>
              <a:xfrm>
                <a:off x="318848" y="971550"/>
                <a:ext cx="8858282" cy="1200329"/>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We’ll represent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r>
                      <a:rPr lang="en-US" i="1">
                        <a:latin typeface="Cambria Math" panose="02040503050406030204" pitchFamily="18" charset="0"/>
                      </a:rPr>
                      <m:t> </m:t>
                    </m:r>
                  </m:oMath>
                </a14:m>
                <a:r>
                  <a:rPr lang="en-US" dirty="0">
                    <a:latin typeface="Calibri" panose="020F0502020204030204" pitchFamily="34" charset="0"/>
                    <a:cs typeface="Calibri" panose="020F0502020204030204" pitchFamily="34" charset="0"/>
                  </a:rPr>
                  <a:t>as </a:t>
                </a:r>
                <a:r>
                  <a:rPr lang="en-US" i="1" dirty="0">
                    <a:latin typeface="Calibri" panose="020F0502020204030204" pitchFamily="34" charset="0"/>
                    <a:cs typeface="Calibri" panose="020F0502020204030204" pitchFamily="34" charset="0"/>
                  </a:rPr>
                  <a:t>f </a:t>
                </a:r>
                <a:r>
                  <a:rPr lang="en-US" dirty="0">
                    <a:latin typeface="Calibri" panose="020F0502020204030204" pitchFamily="34" charset="0"/>
                    <a:cs typeface="Calibri" panose="020F0502020204030204" pitchFamily="34" charset="0"/>
                  </a:rPr>
                  <a:t>(</a:t>
                </a:r>
                <a:r>
                  <a:rPr lang="en-US" i="1" dirty="0">
                    <a:latin typeface="Calibri" panose="020F0502020204030204" pitchFamily="34" charset="0"/>
                    <a:cs typeface="Calibri" panose="020F0502020204030204" pitchFamily="34" charset="0"/>
                  </a:rPr>
                  <a:t>x</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θ ) </a:t>
                </a:r>
                <a:r>
                  <a:rPr lang="en-US" dirty="0">
                    <a:latin typeface="Calibri" panose="020F0502020204030204" pitchFamily="34" charset="0"/>
                    <a:cs typeface="Calibri" panose="020F0502020204030204" pitchFamily="34" charset="0"/>
                  </a:rPr>
                  <a:t>to make the dependence on </a:t>
                </a:r>
                <a:r>
                  <a:rPr lang="el-GR" dirty="0">
                    <a:latin typeface="Calibri" panose="020F0502020204030204" pitchFamily="34" charset="0"/>
                    <a:cs typeface="Calibri" panose="020F0502020204030204" pitchFamily="34" charset="0"/>
                  </a:rPr>
                  <a:t>θ </a:t>
                </a:r>
                <a:r>
                  <a:rPr lang="en-US" dirty="0">
                    <a:latin typeface="Calibri" panose="020F0502020204030204" pitchFamily="34" charset="0"/>
                    <a:cs typeface="Calibri" panose="020F0502020204030204" pitchFamily="34" charset="0"/>
                  </a:rPr>
                  <a:t>more obvious: </a:t>
                </a:r>
              </a:p>
              <a:p>
                <a:endParaRPr lang="en-US" dirty="0"/>
              </a:p>
            </p:txBody>
          </p:sp>
        </mc:Choice>
        <mc:Fallback xmlns="">
          <p:sp>
            <p:nvSpPr>
              <p:cNvPr id="6" name="TextBox 5">
                <a:extLst>
                  <a:ext uri="{FF2B5EF4-FFF2-40B4-BE49-F238E27FC236}">
                    <a16:creationId xmlns:a16="http://schemas.microsoft.com/office/drawing/2014/main" id="{70D8BFD3-B4CB-B14D-8B26-2158BD64750A}"/>
                  </a:ext>
                </a:extLst>
              </p:cNvPr>
              <p:cNvSpPr txBox="1">
                <a:spLocks noRot="1" noChangeAspect="1" noMove="1" noResize="1" noEditPoints="1" noAdjustHandles="1" noChangeArrowheads="1" noChangeShapeType="1" noTextEdit="1"/>
              </p:cNvSpPr>
              <p:nvPr/>
            </p:nvSpPr>
            <p:spPr>
              <a:xfrm>
                <a:off x="318848" y="971550"/>
                <a:ext cx="8858282" cy="1200329"/>
              </a:xfrm>
              <a:prstGeom prst="rect">
                <a:avLst/>
              </a:prstGeom>
              <a:blipFill>
                <a:blip r:embed="rId4"/>
                <a:stretch>
                  <a:fillRect l="-1001" t="-3158"/>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28D04486-FC7F-3E42-AA6F-DDA569C6AE51}"/>
              </a:ext>
            </a:extLst>
          </p:cNvPr>
          <p:cNvSpPr txBox="1"/>
          <p:nvPr/>
        </p:nvSpPr>
        <p:spPr>
          <a:xfrm>
            <a:off x="552598" y="3756451"/>
            <a:ext cx="8038804" cy="461665"/>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The final equation for updating </a:t>
            </a:r>
            <a:r>
              <a:rPr lang="el-GR" dirty="0">
                <a:latin typeface="Calibri" panose="020F0502020204030204" pitchFamily="34" charset="0"/>
                <a:cs typeface="Calibri" panose="020F0502020204030204" pitchFamily="34" charset="0"/>
              </a:rPr>
              <a:t>θ </a:t>
            </a:r>
            <a:r>
              <a:rPr lang="en-US" dirty="0">
                <a:latin typeface="Calibri" panose="020F0502020204030204" pitchFamily="34" charset="0"/>
                <a:cs typeface="Calibri" panose="020F0502020204030204" pitchFamily="34" charset="0"/>
              </a:rPr>
              <a:t>based on the gradient is thus </a:t>
            </a:r>
          </a:p>
        </p:txBody>
      </p:sp>
      <p:pic>
        <p:nvPicPr>
          <p:cNvPr id="9" name="Picture 8">
            <a:extLst>
              <a:ext uri="{FF2B5EF4-FFF2-40B4-BE49-F238E27FC236}">
                <a16:creationId xmlns:a16="http://schemas.microsoft.com/office/drawing/2014/main" id="{0743EA16-4E01-3C4B-B55B-D7D035506244}"/>
              </a:ext>
            </a:extLst>
          </p:cNvPr>
          <p:cNvPicPr>
            <a:picLocks noChangeAspect="1"/>
          </p:cNvPicPr>
          <p:nvPr/>
        </p:nvPicPr>
        <p:blipFill>
          <a:blip r:embed="rId5"/>
          <a:stretch>
            <a:fillRect/>
          </a:stretch>
        </p:blipFill>
        <p:spPr>
          <a:xfrm>
            <a:off x="2286000" y="4400550"/>
            <a:ext cx="4259299" cy="488772"/>
          </a:xfrm>
          <a:prstGeom prst="rect">
            <a:avLst/>
          </a:prstGeom>
        </p:spPr>
      </p:pic>
    </p:spTree>
    <p:extLst>
      <p:ext uri="{BB962C8B-B14F-4D97-AF65-F5344CB8AC3E}">
        <p14:creationId xmlns:p14="http://schemas.microsoft.com/office/powerpoint/2010/main" val="31807275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E9E07-E7A5-2643-AB39-A58D67F4B7B5}"/>
              </a:ext>
            </a:extLst>
          </p:cNvPr>
          <p:cNvSpPr>
            <a:spLocks noGrp="1"/>
          </p:cNvSpPr>
          <p:nvPr>
            <p:ph type="title"/>
          </p:nvPr>
        </p:nvSpPr>
        <p:spPr>
          <a:xfrm>
            <a:off x="381000" y="119702"/>
            <a:ext cx="8796130" cy="680397"/>
          </a:xfrm>
        </p:spPr>
        <p:txBody>
          <a:bodyPr>
            <a:normAutofit/>
          </a:bodyPr>
          <a:lstStyle/>
          <a:p>
            <a:r>
              <a:rPr lang="en-US" sz="3000" dirty="0">
                <a:cs typeface="Calibri" panose="020F0502020204030204" pitchFamily="34" charset="0"/>
              </a:rPr>
              <a:t>What are these partial derivatives for logistic regression?</a:t>
            </a:r>
          </a:p>
        </p:txBody>
      </p:sp>
      <p:sp>
        <p:nvSpPr>
          <p:cNvPr id="6" name="TextBox 5">
            <a:extLst>
              <a:ext uri="{FF2B5EF4-FFF2-40B4-BE49-F238E27FC236}">
                <a16:creationId xmlns:a16="http://schemas.microsoft.com/office/drawing/2014/main" id="{70D8BFD3-B4CB-B14D-8B26-2158BD64750A}"/>
              </a:ext>
            </a:extLst>
          </p:cNvPr>
          <p:cNvSpPr txBox="1"/>
          <p:nvPr/>
        </p:nvSpPr>
        <p:spPr>
          <a:xfrm>
            <a:off x="457200" y="1237925"/>
            <a:ext cx="8858282" cy="461665"/>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The loss function</a:t>
            </a:r>
          </a:p>
        </p:txBody>
      </p:sp>
      <p:pic>
        <p:nvPicPr>
          <p:cNvPr id="4" name="Picture 3">
            <a:extLst>
              <a:ext uri="{FF2B5EF4-FFF2-40B4-BE49-F238E27FC236}">
                <a16:creationId xmlns:a16="http://schemas.microsoft.com/office/drawing/2014/main" id="{0709FAA3-B4AA-FE48-A523-1C313584B7E7}"/>
              </a:ext>
            </a:extLst>
          </p:cNvPr>
          <p:cNvPicPr>
            <a:picLocks noChangeAspect="1"/>
          </p:cNvPicPr>
          <p:nvPr/>
        </p:nvPicPr>
        <p:blipFill>
          <a:blip r:embed="rId3"/>
          <a:stretch>
            <a:fillRect/>
          </a:stretch>
        </p:blipFill>
        <p:spPr>
          <a:xfrm>
            <a:off x="582415" y="1743165"/>
            <a:ext cx="8186859" cy="461665"/>
          </a:xfrm>
          <a:prstGeom prst="rect">
            <a:avLst/>
          </a:prstGeom>
        </p:spPr>
      </p:pic>
      <p:pic>
        <p:nvPicPr>
          <p:cNvPr id="10" name="Picture 9">
            <a:extLst>
              <a:ext uri="{FF2B5EF4-FFF2-40B4-BE49-F238E27FC236}">
                <a16:creationId xmlns:a16="http://schemas.microsoft.com/office/drawing/2014/main" id="{85BD547B-91E1-E54B-8265-778F073F461A}"/>
              </a:ext>
            </a:extLst>
          </p:cNvPr>
          <p:cNvPicPr>
            <a:picLocks noChangeAspect="1"/>
          </p:cNvPicPr>
          <p:nvPr/>
        </p:nvPicPr>
        <p:blipFill>
          <a:blip r:embed="rId4"/>
          <a:stretch>
            <a:fillRect/>
          </a:stretch>
        </p:blipFill>
        <p:spPr>
          <a:xfrm>
            <a:off x="1219200" y="3369704"/>
            <a:ext cx="5461000" cy="1092200"/>
          </a:xfrm>
          <a:prstGeom prst="rect">
            <a:avLst/>
          </a:prstGeom>
        </p:spPr>
      </p:pic>
      <p:sp>
        <p:nvSpPr>
          <p:cNvPr id="11" name="TextBox 10">
            <a:extLst>
              <a:ext uri="{FF2B5EF4-FFF2-40B4-BE49-F238E27FC236}">
                <a16:creationId xmlns:a16="http://schemas.microsoft.com/office/drawing/2014/main" id="{CF1F3C01-18AE-C645-873B-6D77B41D3A04}"/>
              </a:ext>
            </a:extLst>
          </p:cNvPr>
          <p:cNvSpPr txBox="1"/>
          <p:nvPr/>
        </p:nvSpPr>
        <p:spPr>
          <a:xfrm>
            <a:off x="457200" y="2599083"/>
            <a:ext cx="8858282" cy="446276"/>
          </a:xfrm>
          <a:prstGeom prst="rect">
            <a:avLst/>
          </a:prstGeom>
          <a:noFill/>
        </p:spPr>
        <p:txBody>
          <a:bodyPr wrap="square" rtlCol="0">
            <a:spAutoFit/>
          </a:bodyPr>
          <a:lstStyle/>
          <a:p>
            <a:r>
              <a:rPr lang="en-US" sz="2300" dirty="0">
                <a:latin typeface="Calibri" panose="020F0502020204030204" pitchFamily="34" charset="0"/>
                <a:cs typeface="Calibri" panose="020F0502020204030204" pitchFamily="34" charset="0"/>
              </a:rPr>
              <a:t>The elegant derivative of this function</a:t>
            </a:r>
            <a:r>
              <a:rPr lang="en-US" sz="2300" dirty="0">
                <a:latin typeface="Calibri" panose="020F0502020204030204" pitchFamily="34" charset="0"/>
                <a:cs typeface="Calibri" panose="020F0502020204030204" pitchFamily="34" charset="0"/>
                <a:sym typeface="Wingdings" pitchFamily="2" charset="2"/>
              </a:rPr>
              <a:t> (see textbook 5.8 for derivation)</a:t>
            </a:r>
            <a:endParaRPr lang="en-US" sz="2300" dirty="0">
              <a:latin typeface="Calibri" panose="020F0502020204030204" pitchFamily="34" charset="0"/>
              <a:cs typeface="Calibri" panose="020F0502020204030204" pitchFamily="34" charset="0"/>
            </a:endParaRPr>
          </a:p>
        </p:txBody>
      </p:sp>
      <p:sp>
        <p:nvSpPr>
          <p:cNvPr id="13" name="Content Placeholder 12">
            <a:extLst>
              <a:ext uri="{FF2B5EF4-FFF2-40B4-BE49-F238E27FC236}">
                <a16:creationId xmlns:a16="http://schemas.microsoft.com/office/drawing/2014/main" id="{E8821EF4-41BB-7240-A11D-A848203608AA}"/>
              </a:ext>
            </a:extLst>
          </p:cNvPr>
          <p:cNvSpPr>
            <a:spLocks noGrp="1"/>
          </p:cNvSpPr>
          <p:nvPr>
            <p:ph idx="1"/>
          </p:nvPr>
        </p:nvSpPr>
        <p:spPr>
          <a:xfrm>
            <a:off x="2438400" y="800099"/>
            <a:ext cx="7543801" cy="3429000"/>
          </a:xfrm>
        </p:spPr>
        <p:txBody>
          <a:bodyPr/>
          <a:lstStyle/>
          <a:p>
            <a:endParaRPr lang="en-US" dirty="0"/>
          </a:p>
        </p:txBody>
      </p:sp>
    </p:spTree>
    <p:extLst>
      <p:ext uri="{BB962C8B-B14F-4D97-AF65-F5344CB8AC3E}">
        <p14:creationId xmlns:p14="http://schemas.microsoft.com/office/powerpoint/2010/main" val="16385767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E76DA-7714-684F-B744-4ACF287355D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D5D5625-7461-E948-85A9-082476166478}"/>
              </a:ext>
            </a:extLst>
          </p:cNvPr>
          <p:cNvPicPr>
            <a:picLocks noGrp="1" noChangeAspect="1"/>
          </p:cNvPicPr>
          <p:nvPr>
            <p:ph idx="1"/>
          </p:nvPr>
        </p:nvPicPr>
        <p:blipFill>
          <a:blip r:embed="rId3"/>
          <a:stretch>
            <a:fillRect/>
          </a:stretch>
        </p:blipFill>
        <p:spPr>
          <a:xfrm>
            <a:off x="764021" y="561636"/>
            <a:ext cx="7615957" cy="4020227"/>
          </a:xfrm>
        </p:spPr>
      </p:pic>
      <p:sp>
        <p:nvSpPr>
          <p:cNvPr id="3" name="Rectangle 2">
            <a:extLst>
              <a:ext uri="{FF2B5EF4-FFF2-40B4-BE49-F238E27FC236}">
                <a16:creationId xmlns:a16="http://schemas.microsoft.com/office/drawing/2014/main" id="{BAC7FF2A-A246-C74D-9B12-568B747E9527}"/>
              </a:ext>
            </a:extLst>
          </p:cNvPr>
          <p:cNvSpPr/>
          <p:nvPr/>
        </p:nvSpPr>
        <p:spPr>
          <a:xfrm>
            <a:off x="2362200" y="2419350"/>
            <a:ext cx="838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459507E-A295-CF40-B6EC-E3AB0209F6DA}"/>
              </a:ext>
            </a:extLst>
          </p:cNvPr>
          <p:cNvSpPr/>
          <p:nvPr/>
        </p:nvSpPr>
        <p:spPr>
          <a:xfrm>
            <a:off x="2781300" y="2343149"/>
            <a:ext cx="838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61580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93E9D-B3C4-DC49-AFD3-433D0F3EECAE}"/>
              </a:ext>
            </a:extLst>
          </p:cNvPr>
          <p:cNvSpPr>
            <a:spLocks noGrp="1"/>
          </p:cNvSpPr>
          <p:nvPr>
            <p:ph type="title"/>
          </p:nvPr>
        </p:nvSpPr>
        <p:spPr/>
        <p:txBody>
          <a:bodyPr/>
          <a:lstStyle/>
          <a:p>
            <a:r>
              <a:rPr lang="en-US" dirty="0"/>
              <a:t>Hyperparameters</a:t>
            </a:r>
          </a:p>
        </p:txBody>
      </p:sp>
      <p:sp>
        <p:nvSpPr>
          <p:cNvPr id="3" name="Content Placeholder 2">
            <a:extLst>
              <a:ext uri="{FF2B5EF4-FFF2-40B4-BE49-F238E27FC236}">
                <a16:creationId xmlns:a16="http://schemas.microsoft.com/office/drawing/2014/main" id="{536A7380-8927-AE4A-AAD6-1B8D1FA7B1DD}"/>
              </a:ext>
            </a:extLst>
          </p:cNvPr>
          <p:cNvSpPr>
            <a:spLocks noGrp="1"/>
          </p:cNvSpPr>
          <p:nvPr>
            <p:ph idx="1"/>
          </p:nvPr>
        </p:nvSpPr>
        <p:spPr/>
        <p:txBody>
          <a:bodyPr>
            <a:normAutofit fontScale="92500"/>
          </a:bodyPr>
          <a:lstStyle/>
          <a:p>
            <a:r>
              <a:rPr lang="en-US" dirty="0"/>
              <a:t>The learning rate </a:t>
            </a:r>
            <a:r>
              <a:rPr lang="el-GR" dirty="0"/>
              <a:t>η</a:t>
            </a:r>
            <a:r>
              <a:rPr lang="en-US" dirty="0"/>
              <a:t> is a </a:t>
            </a:r>
            <a:r>
              <a:rPr lang="en-US" b="1" dirty="0"/>
              <a:t>hyperparameter</a:t>
            </a:r>
          </a:p>
          <a:p>
            <a:pPr lvl="1"/>
            <a:r>
              <a:rPr lang="en-US" dirty="0"/>
              <a:t>too high: the learner will take big steps and overshoot</a:t>
            </a:r>
          </a:p>
          <a:p>
            <a:pPr lvl="1"/>
            <a:r>
              <a:rPr lang="en-US" dirty="0"/>
              <a:t>too low: the learner will take too long</a:t>
            </a:r>
          </a:p>
          <a:p>
            <a:r>
              <a:rPr lang="en-US" dirty="0"/>
              <a:t>Hyperparameters:</a:t>
            </a:r>
          </a:p>
          <a:p>
            <a:pPr marL="457200" indent="-457200">
              <a:buFont typeface="Arial" panose="020B0604020202020204" pitchFamily="34" charset="0"/>
              <a:buChar char="•"/>
            </a:pPr>
            <a:r>
              <a:rPr lang="en-US" dirty="0"/>
              <a:t>Briefly, a special kind of parameter for an ML model</a:t>
            </a:r>
          </a:p>
          <a:p>
            <a:pPr marL="457200" indent="-457200">
              <a:buFont typeface="Arial" panose="020B0604020202020204" pitchFamily="34" charset="0"/>
              <a:buChar char="•"/>
            </a:pPr>
            <a:r>
              <a:rPr lang="en-US" dirty="0"/>
              <a:t>Instead of being learned by algorithm from supervision (like regular parameters), they are chosen by algorithm designer.</a:t>
            </a:r>
          </a:p>
        </p:txBody>
      </p:sp>
    </p:spTree>
    <p:extLst>
      <p:ext uri="{BB962C8B-B14F-4D97-AF65-F5344CB8AC3E}">
        <p14:creationId xmlns:p14="http://schemas.microsoft.com/office/powerpoint/2010/main" val="15594839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p:txBody>
          <a:bodyPr>
            <a:normAutofit/>
          </a:bodyPr>
          <a:lstStyle/>
          <a:p>
            <a:r>
              <a:rPr lang="en-US" sz="4000" dirty="0"/>
              <a:t>Logistic Regression</a:t>
            </a:r>
            <a:endParaRPr lang="en-US" sz="4000" dirty="0">
              <a:latin typeface="Lucida Sans" charset="0"/>
              <a:ea typeface="ＭＳ Ｐゴシック" charset="0"/>
              <a:cs typeface="ＭＳ Ｐゴシック" charset="0"/>
            </a:endParaRPr>
          </a:p>
        </p:txBody>
      </p:sp>
      <p:sp>
        <p:nvSpPr>
          <p:cNvPr id="16387" name="Rectangle 6"/>
          <p:cNvSpPr>
            <a:spLocks noGrp="1" noChangeArrowheads="1"/>
          </p:cNvSpPr>
          <p:nvPr>
            <p:ph idx="1"/>
          </p:nvPr>
        </p:nvSpPr>
        <p:spPr>
          <a:xfrm>
            <a:off x="3460238" y="133350"/>
            <a:ext cx="5009393" cy="4358640"/>
          </a:xfrm>
        </p:spPr>
        <p:txBody>
          <a:bodyPr/>
          <a:lstStyle/>
          <a:p>
            <a:r>
              <a:rPr lang="en-US" sz="3200" dirty="0">
                <a:solidFill>
                  <a:schemeClr val="tx2"/>
                </a:solidFill>
              </a:rPr>
              <a:t>Stochastic Gradient Descent: An example and more details</a:t>
            </a:r>
          </a:p>
        </p:txBody>
      </p:sp>
      <p:sp>
        <p:nvSpPr>
          <p:cNvPr id="2" name="Text Placeholder 1">
            <a:extLst>
              <a:ext uri="{FF2B5EF4-FFF2-40B4-BE49-F238E27FC236}">
                <a16:creationId xmlns:a16="http://schemas.microsoft.com/office/drawing/2014/main" id="{F786D2AA-7DCE-C444-8EFA-3A65F5325ACF}"/>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49525444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93E9D-B3C4-DC49-AFD3-433D0F3EECAE}"/>
              </a:ext>
            </a:extLst>
          </p:cNvPr>
          <p:cNvSpPr>
            <a:spLocks noGrp="1"/>
          </p:cNvSpPr>
          <p:nvPr>
            <p:ph type="title"/>
          </p:nvPr>
        </p:nvSpPr>
        <p:spPr>
          <a:xfrm>
            <a:off x="822960" y="285750"/>
            <a:ext cx="7543800" cy="680397"/>
          </a:xfrm>
        </p:spPr>
        <p:txBody>
          <a:bodyPr/>
          <a:lstStyle/>
          <a:p>
            <a:r>
              <a:rPr lang="en-US" dirty="0"/>
              <a:t>Working through an example</a:t>
            </a:r>
          </a:p>
        </p:txBody>
      </p:sp>
      <p:sp>
        <p:nvSpPr>
          <p:cNvPr id="3" name="Content Placeholder 2">
            <a:extLst>
              <a:ext uri="{FF2B5EF4-FFF2-40B4-BE49-F238E27FC236}">
                <a16:creationId xmlns:a16="http://schemas.microsoft.com/office/drawing/2014/main" id="{536A7380-8927-AE4A-AAD6-1B8D1FA7B1DD}"/>
              </a:ext>
            </a:extLst>
          </p:cNvPr>
          <p:cNvSpPr>
            <a:spLocks noGrp="1"/>
          </p:cNvSpPr>
          <p:nvPr>
            <p:ph idx="1"/>
          </p:nvPr>
        </p:nvSpPr>
        <p:spPr>
          <a:xfrm>
            <a:off x="822960" y="1200150"/>
            <a:ext cx="8244840" cy="3429000"/>
          </a:xfrm>
        </p:spPr>
        <p:txBody>
          <a:bodyPr>
            <a:normAutofit/>
          </a:bodyPr>
          <a:lstStyle/>
          <a:p>
            <a:r>
              <a:rPr lang="en-US" dirty="0"/>
              <a:t>One step of gradient descent</a:t>
            </a:r>
          </a:p>
          <a:p>
            <a:r>
              <a:rPr lang="en-US" dirty="0"/>
              <a:t>A mini-sentiment example, where the true y=1 (positive)</a:t>
            </a:r>
          </a:p>
          <a:p>
            <a:r>
              <a:rPr lang="en-US" dirty="0"/>
              <a:t>Two features:</a:t>
            </a:r>
          </a:p>
          <a:p>
            <a:pPr marL="693738" lvl="4" indent="0">
              <a:buNone/>
            </a:pPr>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3    (count of positive lexicon words) </a:t>
            </a:r>
          </a:p>
          <a:p>
            <a:pPr marL="693738" lvl="4" indent="0">
              <a:buNone/>
            </a:pPr>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2    (count of negative lexicon words) </a:t>
            </a:r>
          </a:p>
          <a:p>
            <a:pPr marL="9525" lvl="3" indent="0">
              <a:buNone/>
            </a:pPr>
            <a:r>
              <a:rPr lang="en-US" sz="2400" dirty="0"/>
              <a:t>Assume 3 parameters (2 weights and 1 bias) in Θ</a:t>
            </a:r>
            <a:r>
              <a:rPr lang="en-US" sz="2400" baseline="30000" dirty="0"/>
              <a:t>0</a:t>
            </a:r>
            <a:r>
              <a:rPr lang="en-US" sz="2400" dirty="0"/>
              <a:t> are zero:</a:t>
            </a:r>
            <a:endParaRPr lang="en-US" sz="2400" baseline="30000" dirty="0"/>
          </a:p>
          <a:p>
            <a:pPr marL="742950" lvl="4" indent="-49213">
              <a:buNone/>
            </a:pPr>
            <a:r>
              <a:rPr lang="en-US" sz="2200" i="1" dirty="0">
                <a:latin typeface="Calibri" panose="020F0502020204030204" pitchFamily="34" charset="0"/>
                <a:cs typeface="Calibri" panose="020F0502020204030204" pitchFamily="34" charset="0"/>
              </a:rPr>
              <a:t>w</a:t>
            </a:r>
            <a:r>
              <a:rPr lang="en-US" sz="2200" i="1"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w</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b  </a:t>
            </a:r>
            <a:r>
              <a:rPr lang="en-US" sz="2200" dirty="0">
                <a:latin typeface="Calibri" panose="020F0502020204030204" pitchFamily="34" charset="0"/>
                <a:cs typeface="Calibri" panose="020F0502020204030204" pitchFamily="34" charset="0"/>
              </a:rPr>
              <a:t>= 0 </a:t>
            </a:r>
          </a:p>
          <a:p>
            <a:pPr marL="742950" lvl="4" indent="-49213">
              <a:buNone/>
            </a:pPr>
            <a:r>
              <a:rPr lang="el-GR" sz="2200" dirty="0">
                <a:latin typeface="Calibri" panose="020F0502020204030204" pitchFamily="34" charset="0"/>
                <a:cs typeface="Calibri" panose="020F0502020204030204" pitchFamily="34" charset="0"/>
              </a:rPr>
              <a:t>η = 0.1 </a:t>
            </a:r>
          </a:p>
          <a:p>
            <a:pPr marL="436563" lvl="3" indent="0">
              <a:buNone/>
            </a:pPr>
            <a:endParaRPr lang="en-US" sz="2400" dirty="0"/>
          </a:p>
          <a:p>
            <a:endParaRPr lang="en-US" dirty="0"/>
          </a:p>
          <a:p>
            <a:endParaRPr lang="en-US" dirty="0"/>
          </a:p>
        </p:txBody>
      </p:sp>
    </p:spTree>
    <p:extLst>
      <p:ext uri="{BB962C8B-B14F-4D97-AF65-F5344CB8AC3E}">
        <p14:creationId xmlns:p14="http://schemas.microsoft.com/office/powerpoint/2010/main" val="9928432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269A-A8CB-AA47-A631-A23CDA939464}"/>
              </a:ext>
            </a:extLst>
          </p:cNvPr>
          <p:cNvSpPr>
            <a:spLocks noGrp="1"/>
          </p:cNvSpPr>
          <p:nvPr>
            <p:ph type="title"/>
          </p:nvPr>
        </p:nvSpPr>
        <p:spPr/>
        <p:txBody>
          <a:bodyPr/>
          <a:lstStyle/>
          <a:p>
            <a:r>
              <a:rPr lang="en-US" dirty="0"/>
              <a:t>Example of gradient descent</a:t>
            </a:r>
          </a:p>
        </p:txBody>
      </p:sp>
      <p:sp>
        <p:nvSpPr>
          <p:cNvPr id="3" name="Content Placeholder 2">
            <a:extLst>
              <a:ext uri="{FF2B5EF4-FFF2-40B4-BE49-F238E27FC236}">
                <a16:creationId xmlns:a16="http://schemas.microsoft.com/office/drawing/2014/main" id="{0DCBFD42-F94D-4E47-AABB-54BBCFA4634F}"/>
              </a:ext>
            </a:extLst>
          </p:cNvPr>
          <p:cNvSpPr>
            <a:spLocks noGrp="1"/>
          </p:cNvSpPr>
          <p:nvPr>
            <p:ph idx="1"/>
          </p:nvPr>
        </p:nvSpPr>
        <p:spPr>
          <a:xfrm>
            <a:off x="800098" y="857250"/>
            <a:ext cx="7543801" cy="3429000"/>
          </a:xfrm>
        </p:spPr>
        <p:txBody>
          <a:bodyPr/>
          <a:lstStyle/>
          <a:p>
            <a:r>
              <a:rPr lang="en-US" dirty="0">
                <a:latin typeface="Calibri" panose="020F0502020204030204" pitchFamily="34" charset="0"/>
                <a:cs typeface="Calibri" panose="020F0502020204030204" pitchFamily="34" charset="0"/>
              </a:rPr>
              <a:t>Update step for update </a:t>
            </a:r>
            <a:r>
              <a:rPr lang="el-GR" dirty="0">
                <a:latin typeface="Calibri" panose="020F0502020204030204" pitchFamily="34" charset="0"/>
                <a:cs typeface="Calibri" panose="020F0502020204030204" pitchFamily="34" charset="0"/>
              </a:rPr>
              <a:t>θ </a:t>
            </a:r>
            <a:r>
              <a:rPr lang="en-US" dirty="0">
                <a:latin typeface="Calibri" panose="020F0502020204030204" pitchFamily="34" charset="0"/>
                <a:cs typeface="Calibri" panose="020F0502020204030204" pitchFamily="34" charset="0"/>
              </a:rPr>
              <a:t>is:</a:t>
            </a:r>
          </a:p>
          <a:p>
            <a:endParaRPr lang="en-US"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where</a:t>
            </a:r>
            <a:endParaRPr lang="en-US" sz="10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Gradient vector has 3 dimensions:</a:t>
            </a:r>
          </a:p>
        </p:txBody>
      </p:sp>
      <p:pic>
        <p:nvPicPr>
          <p:cNvPr id="5" name="Picture 4">
            <a:extLst>
              <a:ext uri="{FF2B5EF4-FFF2-40B4-BE49-F238E27FC236}">
                <a16:creationId xmlns:a16="http://schemas.microsoft.com/office/drawing/2014/main" id="{47906AA5-9577-3541-A55E-A6CD3A48AB99}"/>
              </a:ext>
            </a:extLst>
          </p:cNvPr>
          <p:cNvPicPr>
            <a:picLocks noChangeAspect="1"/>
          </p:cNvPicPr>
          <p:nvPr/>
        </p:nvPicPr>
        <p:blipFill>
          <a:blip r:embed="rId3"/>
          <a:stretch>
            <a:fillRect/>
          </a:stretch>
        </p:blipFill>
        <p:spPr>
          <a:xfrm>
            <a:off x="2029621" y="1458701"/>
            <a:ext cx="4259299" cy="488772"/>
          </a:xfrm>
          <a:prstGeom prst="rect">
            <a:avLst/>
          </a:prstGeom>
        </p:spPr>
      </p:pic>
      <p:pic>
        <p:nvPicPr>
          <p:cNvPr id="7" name="Picture 6">
            <a:extLst>
              <a:ext uri="{FF2B5EF4-FFF2-40B4-BE49-F238E27FC236}">
                <a16:creationId xmlns:a16="http://schemas.microsoft.com/office/drawing/2014/main" id="{3CFDB17E-6ADD-EB4E-98AA-B8FB448E450F}"/>
              </a:ext>
            </a:extLst>
          </p:cNvPr>
          <p:cNvPicPr>
            <a:picLocks noChangeAspect="1"/>
          </p:cNvPicPr>
          <p:nvPr/>
        </p:nvPicPr>
        <p:blipFill>
          <a:blip r:embed="rId4"/>
          <a:stretch>
            <a:fillRect/>
          </a:stretch>
        </p:blipFill>
        <p:spPr>
          <a:xfrm>
            <a:off x="347662" y="3543251"/>
            <a:ext cx="8448675" cy="1039837"/>
          </a:xfrm>
          <a:prstGeom prst="rect">
            <a:avLst/>
          </a:prstGeom>
        </p:spPr>
      </p:pic>
      <p:sp>
        <p:nvSpPr>
          <p:cNvPr id="8" name="TextBox 7">
            <a:extLst>
              <a:ext uri="{FF2B5EF4-FFF2-40B4-BE49-F238E27FC236}">
                <a16:creationId xmlns:a16="http://schemas.microsoft.com/office/drawing/2014/main" id="{5B3FD89A-3E09-E64B-B5EB-2CB79C30B1A3}"/>
              </a:ext>
            </a:extLst>
          </p:cNvPr>
          <p:cNvSpPr txBox="1"/>
          <p:nvPr/>
        </p:nvSpPr>
        <p:spPr>
          <a:xfrm>
            <a:off x="6288920" y="514350"/>
            <a:ext cx="2968761" cy="1138773"/>
          </a:xfrm>
          <a:prstGeom prst="rect">
            <a:avLst/>
          </a:prstGeom>
          <a:noFill/>
        </p:spPr>
        <p:txBody>
          <a:bodyPr wrap="none" rtlCol="0">
            <a:spAutoFit/>
          </a:bodyPr>
          <a:lstStyle/>
          <a:p>
            <a:pPr marL="742950" lvl="4" indent="-49213">
              <a:buNone/>
            </a:pPr>
            <a:r>
              <a:rPr lang="en-US" sz="2200" i="1" dirty="0">
                <a:latin typeface="Calibri" panose="020F0502020204030204" pitchFamily="34" charset="0"/>
                <a:cs typeface="Calibri" panose="020F0502020204030204" pitchFamily="34" charset="0"/>
              </a:rPr>
              <a:t>w</a:t>
            </a:r>
            <a:r>
              <a:rPr lang="en-US" sz="2200" i="1"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w</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b  </a:t>
            </a:r>
            <a:r>
              <a:rPr lang="en-US" sz="2200" dirty="0">
                <a:latin typeface="Calibri" panose="020F0502020204030204" pitchFamily="34" charset="0"/>
                <a:cs typeface="Calibri" panose="020F0502020204030204" pitchFamily="34" charset="0"/>
              </a:rPr>
              <a:t>= 0;    </a:t>
            </a:r>
          </a:p>
          <a:p>
            <a:pPr marL="742950" lvl="4" indent="-49213">
              <a:buNone/>
            </a:pPr>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3;   </a:t>
            </a:r>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2   </a:t>
            </a:r>
            <a:r>
              <a:rPr lang="el-GR" sz="2200" dirty="0">
                <a:latin typeface="Calibri" panose="020F0502020204030204" pitchFamily="34" charset="0"/>
                <a:cs typeface="Calibri" panose="020F0502020204030204" pitchFamily="34" charset="0"/>
              </a:rPr>
              <a:t> </a:t>
            </a:r>
          </a:p>
          <a:p>
            <a:endParaRPr lang="en-US" dirty="0"/>
          </a:p>
        </p:txBody>
      </p:sp>
      <p:pic>
        <p:nvPicPr>
          <p:cNvPr id="9" name="Picture 8">
            <a:extLst>
              <a:ext uri="{FF2B5EF4-FFF2-40B4-BE49-F238E27FC236}">
                <a16:creationId xmlns:a16="http://schemas.microsoft.com/office/drawing/2014/main" id="{A8323F93-4A96-254E-94F9-D549FD4FBC02}"/>
              </a:ext>
            </a:extLst>
          </p:cNvPr>
          <p:cNvPicPr>
            <a:picLocks noChangeAspect="1"/>
          </p:cNvPicPr>
          <p:nvPr/>
        </p:nvPicPr>
        <p:blipFill>
          <a:blip r:embed="rId5"/>
          <a:stretch>
            <a:fillRect/>
          </a:stretch>
        </p:blipFill>
        <p:spPr>
          <a:xfrm>
            <a:off x="4056265" y="2144501"/>
            <a:ext cx="3564749" cy="712950"/>
          </a:xfrm>
          <a:prstGeom prst="rect">
            <a:avLst/>
          </a:prstGeom>
        </p:spPr>
      </p:pic>
      <p:sp>
        <p:nvSpPr>
          <p:cNvPr id="4" name="Rectangle 3">
            <a:extLst>
              <a:ext uri="{FF2B5EF4-FFF2-40B4-BE49-F238E27FC236}">
                <a16:creationId xmlns:a16="http://schemas.microsoft.com/office/drawing/2014/main" id="{39A93EA9-9E7B-7B4E-B906-493E769E41EB}"/>
              </a:ext>
            </a:extLst>
          </p:cNvPr>
          <p:cNvSpPr/>
          <p:nvPr/>
        </p:nvSpPr>
        <p:spPr>
          <a:xfrm>
            <a:off x="2209800" y="3490378"/>
            <a:ext cx="2359098" cy="1138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AF8564C-13C5-A341-A1F8-9BA98178C618}"/>
              </a:ext>
            </a:extLst>
          </p:cNvPr>
          <p:cNvSpPr/>
          <p:nvPr/>
        </p:nvSpPr>
        <p:spPr>
          <a:xfrm>
            <a:off x="4575103" y="3510090"/>
            <a:ext cx="4221231" cy="1138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38731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269A-A8CB-AA47-A631-A23CDA939464}"/>
              </a:ext>
            </a:extLst>
          </p:cNvPr>
          <p:cNvSpPr>
            <a:spLocks noGrp="1"/>
          </p:cNvSpPr>
          <p:nvPr>
            <p:ph type="title"/>
          </p:nvPr>
        </p:nvSpPr>
        <p:spPr/>
        <p:txBody>
          <a:bodyPr/>
          <a:lstStyle/>
          <a:p>
            <a:r>
              <a:rPr lang="en-US" dirty="0"/>
              <a:t>Example of gradient descent</a:t>
            </a:r>
          </a:p>
        </p:txBody>
      </p:sp>
      <p:sp>
        <p:nvSpPr>
          <p:cNvPr id="3" name="Content Placeholder 2">
            <a:extLst>
              <a:ext uri="{FF2B5EF4-FFF2-40B4-BE49-F238E27FC236}">
                <a16:creationId xmlns:a16="http://schemas.microsoft.com/office/drawing/2014/main" id="{0DCBFD42-F94D-4E47-AABB-54BBCFA4634F}"/>
              </a:ext>
            </a:extLst>
          </p:cNvPr>
          <p:cNvSpPr>
            <a:spLocks noGrp="1"/>
          </p:cNvSpPr>
          <p:nvPr>
            <p:ph idx="1"/>
          </p:nvPr>
        </p:nvSpPr>
        <p:spPr>
          <a:xfrm>
            <a:off x="800098" y="857250"/>
            <a:ext cx="7543801" cy="3429000"/>
          </a:xfrm>
        </p:spPr>
        <p:txBody>
          <a:bodyPr/>
          <a:lstStyle/>
          <a:p>
            <a:r>
              <a:rPr lang="en-US" dirty="0">
                <a:latin typeface="Calibri" panose="020F0502020204030204" pitchFamily="34" charset="0"/>
                <a:cs typeface="Calibri" panose="020F0502020204030204" pitchFamily="34" charset="0"/>
              </a:rPr>
              <a:t>Update step for update </a:t>
            </a:r>
            <a:r>
              <a:rPr lang="el-GR" dirty="0">
                <a:latin typeface="Calibri" panose="020F0502020204030204" pitchFamily="34" charset="0"/>
                <a:cs typeface="Calibri" panose="020F0502020204030204" pitchFamily="34" charset="0"/>
              </a:rPr>
              <a:t>θ </a:t>
            </a:r>
            <a:r>
              <a:rPr lang="en-US" dirty="0">
                <a:latin typeface="Calibri" panose="020F0502020204030204" pitchFamily="34" charset="0"/>
                <a:cs typeface="Calibri" panose="020F0502020204030204" pitchFamily="34" charset="0"/>
              </a:rPr>
              <a:t>is:</a:t>
            </a:r>
          </a:p>
          <a:p>
            <a:endParaRPr lang="en-US"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where</a:t>
            </a:r>
            <a:endParaRPr lang="en-US" sz="10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Gradient vector has 3 dimensions:</a:t>
            </a:r>
          </a:p>
        </p:txBody>
      </p:sp>
      <p:pic>
        <p:nvPicPr>
          <p:cNvPr id="5" name="Picture 4">
            <a:extLst>
              <a:ext uri="{FF2B5EF4-FFF2-40B4-BE49-F238E27FC236}">
                <a16:creationId xmlns:a16="http://schemas.microsoft.com/office/drawing/2014/main" id="{47906AA5-9577-3541-A55E-A6CD3A48AB99}"/>
              </a:ext>
            </a:extLst>
          </p:cNvPr>
          <p:cNvPicPr>
            <a:picLocks noChangeAspect="1"/>
          </p:cNvPicPr>
          <p:nvPr/>
        </p:nvPicPr>
        <p:blipFill>
          <a:blip r:embed="rId2"/>
          <a:stretch>
            <a:fillRect/>
          </a:stretch>
        </p:blipFill>
        <p:spPr>
          <a:xfrm>
            <a:off x="2029621" y="1458701"/>
            <a:ext cx="4259299" cy="488772"/>
          </a:xfrm>
          <a:prstGeom prst="rect">
            <a:avLst/>
          </a:prstGeom>
        </p:spPr>
      </p:pic>
      <p:pic>
        <p:nvPicPr>
          <p:cNvPr id="7" name="Picture 6">
            <a:extLst>
              <a:ext uri="{FF2B5EF4-FFF2-40B4-BE49-F238E27FC236}">
                <a16:creationId xmlns:a16="http://schemas.microsoft.com/office/drawing/2014/main" id="{3CFDB17E-6ADD-EB4E-98AA-B8FB448E450F}"/>
              </a:ext>
            </a:extLst>
          </p:cNvPr>
          <p:cNvPicPr>
            <a:picLocks noChangeAspect="1"/>
          </p:cNvPicPr>
          <p:nvPr/>
        </p:nvPicPr>
        <p:blipFill>
          <a:blip r:embed="rId3"/>
          <a:stretch>
            <a:fillRect/>
          </a:stretch>
        </p:blipFill>
        <p:spPr>
          <a:xfrm>
            <a:off x="347662" y="3543251"/>
            <a:ext cx="8448675" cy="1039837"/>
          </a:xfrm>
          <a:prstGeom prst="rect">
            <a:avLst/>
          </a:prstGeom>
        </p:spPr>
      </p:pic>
      <p:sp>
        <p:nvSpPr>
          <p:cNvPr id="8" name="TextBox 7">
            <a:extLst>
              <a:ext uri="{FF2B5EF4-FFF2-40B4-BE49-F238E27FC236}">
                <a16:creationId xmlns:a16="http://schemas.microsoft.com/office/drawing/2014/main" id="{5B3FD89A-3E09-E64B-B5EB-2CB79C30B1A3}"/>
              </a:ext>
            </a:extLst>
          </p:cNvPr>
          <p:cNvSpPr txBox="1"/>
          <p:nvPr/>
        </p:nvSpPr>
        <p:spPr>
          <a:xfrm>
            <a:off x="6288920" y="514350"/>
            <a:ext cx="2968761" cy="1138773"/>
          </a:xfrm>
          <a:prstGeom prst="rect">
            <a:avLst/>
          </a:prstGeom>
          <a:noFill/>
        </p:spPr>
        <p:txBody>
          <a:bodyPr wrap="none" rtlCol="0">
            <a:spAutoFit/>
          </a:bodyPr>
          <a:lstStyle/>
          <a:p>
            <a:pPr marL="742950" lvl="4" indent="-49213">
              <a:buNone/>
            </a:pPr>
            <a:r>
              <a:rPr lang="en-US" sz="2200" i="1" dirty="0">
                <a:latin typeface="Calibri" panose="020F0502020204030204" pitchFamily="34" charset="0"/>
                <a:cs typeface="Calibri" panose="020F0502020204030204" pitchFamily="34" charset="0"/>
              </a:rPr>
              <a:t>w</a:t>
            </a:r>
            <a:r>
              <a:rPr lang="en-US" sz="2200" i="1"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w</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b  </a:t>
            </a:r>
            <a:r>
              <a:rPr lang="en-US" sz="2200" dirty="0">
                <a:latin typeface="Calibri" panose="020F0502020204030204" pitchFamily="34" charset="0"/>
                <a:cs typeface="Calibri" panose="020F0502020204030204" pitchFamily="34" charset="0"/>
              </a:rPr>
              <a:t>= 0;    </a:t>
            </a:r>
          </a:p>
          <a:p>
            <a:pPr marL="742950" lvl="4" indent="-49213">
              <a:buNone/>
            </a:pPr>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3;   </a:t>
            </a:r>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2   </a:t>
            </a:r>
            <a:r>
              <a:rPr lang="el-GR" sz="2200" dirty="0">
                <a:latin typeface="Calibri" panose="020F0502020204030204" pitchFamily="34" charset="0"/>
                <a:cs typeface="Calibri" panose="020F0502020204030204" pitchFamily="34" charset="0"/>
              </a:rPr>
              <a:t> </a:t>
            </a:r>
          </a:p>
          <a:p>
            <a:endParaRPr lang="en-US" dirty="0"/>
          </a:p>
        </p:txBody>
      </p:sp>
      <p:pic>
        <p:nvPicPr>
          <p:cNvPr id="9" name="Picture 8">
            <a:extLst>
              <a:ext uri="{FF2B5EF4-FFF2-40B4-BE49-F238E27FC236}">
                <a16:creationId xmlns:a16="http://schemas.microsoft.com/office/drawing/2014/main" id="{A8323F93-4A96-254E-94F9-D549FD4FBC02}"/>
              </a:ext>
            </a:extLst>
          </p:cNvPr>
          <p:cNvPicPr>
            <a:picLocks noChangeAspect="1"/>
          </p:cNvPicPr>
          <p:nvPr/>
        </p:nvPicPr>
        <p:blipFill>
          <a:blip r:embed="rId4"/>
          <a:stretch>
            <a:fillRect/>
          </a:stretch>
        </p:blipFill>
        <p:spPr>
          <a:xfrm>
            <a:off x="4056265" y="2144501"/>
            <a:ext cx="3564749" cy="712950"/>
          </a:xfrm>
          <a:prstGeom prst="rect">
            <a:avLst/>
          </a:prstGeom>
        </p:spPr>
      </p:pic>
      <p:sp>
        <p:nvSpPr>
          <p:cNvPr id="4" name="Rectangle 3">
            <a:extLst>
              <a:ext uri="{FF2B5EF4-FFF2-40B4-BE49-F238E27FC236}">
                <a16:creationId xmlns:a16="http://schemas.microsoft.com/office/drawing/2014/main" id="{39A93EA9-9E7B-7B4E-B906-493E769E41EB}"/>
              </a:ext>
            </a:extLst>
          </p:cNvPr>
          <p:cNvSpPr/>
          <p:nvPr/>
        </p:nvSpPr>
        <p:spPr>
          <a:xfrm>
            <a:off x="2667000" y="3490378"/>
            <a:ext cx="1676400" cy="1138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AF8564C-13C5-A341-A1F8-9BA98178C618}"/>
              </a:ext>
            </a:extLst>
          </p:cNvPr>
          <p:cNvSpPr/>
          <p:nvPr/>
        </p:nvSpPr>
        <p:spPr>
          <a:xfrm>
            <a:off x="4575103" y="3510090"/>
            <a:ext cx="4221231" cy="1138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93766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269A-A8CB-AA47-A631-A23CDA939464}"/>
              </a:ext>
            </a:extLst>
          </p:cNvPr>
          <p:cNvSpPr>
            <a:spLocks noGrp="1"/>
          </p:cNvSpPr>
          <p:nvPr>
            <p:ph type="title"/>
          </p:nvPr>
        </p:nvSpPr>
        <p:spPr/>
        <p:txBody>
          <a:bodyPr/>
          <a:lstStyle/>
          <a:p>
            <a:r>
              <a:rPr lang="en-US" dirty="0"/>
              <a:t>Example of gradient descent</a:t>
            </a:r>
          </a:p>
        </p:txBody>
      </p:sp>
      <p:sp>
        <p:nvSpPr>
          <p:cNvPr id="3" name="Content Placeholder 2">
            <a:extLst>
              <a:ext uri="{FF2B5EF4-FFF2-40B4-BE49-F238E27FC236}">
                <a16:creationId xmlns:a16="http://schemas.microsoft.com/office/drawing/2014/main" id="{0DCBFD42-F94D-4E47-AABB-54BBCFA4634F}"/>
              </a:ext>
            </a:extLst>
          </p:cNvPr>
          <p:cNvSpPr>
            <a:spLocks noGrp="1"/>
          </p:cNvSpPr>
          <p:nvPr>
            <p:ph idx="1"/>
          </p:nvPr>
        </p:nvSpPr>
        <p:spPr>
          <a:xfrm>
            <a:off x="800098" y="857250"/>
            <a:ext cx="7543801" cy="3429000"/>
          </a:xfrm>
        </p:spPr>
        <p:txBody>
          <a:bodyPr/>
          <a:lstStyle/>
          <a:p>
            <a:r>
              <a:rPr lang="en-US" dirty="0">
                <a:latin typeface="Calibri" panose="020F0502020204030204" pitchFamily="34" charset="0"/>
                <a:cs typeface="Calibri" panose="020F0502020204030204" pitchFamily="34" charset="0"/>
              </a:rPr>
              <a:t>Update step for update </a:t>
            </a:r>
            <a:r>
              <a:rPr lang="el-GR" dirty="0">
                <a:latin typeface="Calibri" panose="020F0502020204030204" pitchFamily="34" charset="0"/>
                <a:cs typeface="Calibri" panose="020F0502020204030204" pitchFamily="34" charset="0"/>
              </a:rPr>
              <a:t>θ </a:t>
            </a:r>
            <a:r>
              <a:rPr lang="en-US" dirty="0">
                <a:latin typeface="Calibri" panose="020F0502020204030204" pitchFamily="34" charset="0"/>
                <a:cs typeface="Calibri" panose="020F0502020204030204" pitchFamily="34" charset="0"/>
              </a:rPr>
              <a:t>is:</a:t>
            </a:r>
          </a:p>
          <a:p>
            <a:endParaRPr lang="en-US"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where</a:t>
            </a:r>
            <a:endParaRPr lang="en-US" sz="10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Gradient vector has 3 dimensions:</a:t>
            </a:r>
          </a:p>
        </p:txBody>
      </p:sp>
      <p:pic>
        <p:nvPicPr>
          <p:cNvPr id="5" name="Picture 4">
            <a:extLst>
              <a:ext uri="{FF2B5EF4-FFF2-40B4-BE49-F238E27FC236}">
                <a16:creationId xmlns:a16="http://schemas.microsoft.com/office/drawing/2014/main" id="{47906AA5-9577-3541-A55E-A6CD3A48AB99}"/>
              </a:ext>
            </a:extLst>
          </p:cNvPr>
          <p:cNvPicPr>
            <a:picLocks noChangeAspect="1"/>
          </p:cNvPicPr>
          <p:nvPr/>
        </p:nvPicPr>
        <p:blipFill>
          <a:blip r:embed="rId2"/>
          <a:stretch>
            <a:fillRect/>
          </a:stretch>
        </p:blipFill>
        <p:spPr>
          <a:xfrm>
            <a:off x="2029621" y="1458701"/>
            <a:ext cx="4259299" cy="488772"/>
          </a:xfrm>
          <a:prstGeom prst="rect">
            <a:avLst/>
          </a:prstGeom>
        </p:spPr>
      </p:pic>
      <p:pic>
        <p:nvPicPr>
          <p:cNvPr id="7" name="Picture 6">
            <a:extLst>
              <a:ext uri="{FF2B5EF4-FFF2-40B4-BE49-F238E27FC236}">
                <a16:creationId xmlns:a16="http://schemas.microsoft.com/office/drawing/2014/main" id="{3CFDB17E-6ADD-EB4E-98AA-B8FB448E450F}"/>
              </a:ext>
            </a:extLst>
          </p:cNvPr>
          <p:cNvPicPr>
            <a:picLocks noChangeAspect="1"/>
          </p:cNvPicPr>
          <p:nvPr/>
        </p:nvPicPr>
        <p:blipFill>
          <a:blip r:embed="rId3"/>
          <a:stretch>
            <a:fillRect/>
          </a:stretch>
        </p:blipFill>
        <p:spPr>
          <a:xfrm>
            <a:off x="347662" y="3543251"/>
            <a:ext cx="8448675" cy="1039837"/>
          </a:xfrm>
          <a:prstGeom prst="rect">
            <a:avLst/>
          </a:prstGeom>
        </p:spPr>
      </p:pic>
      <p:sp>
        <p:nvSpPr>
          <p:cNvPr id="8" name="TextBox 7">
            <a:extLst>
              <a:ext uri="{FF2B5EF4-FFF2-40B4-BE49-F238E27FC236}">
                <a16:creationId xmlns:a16="http://schemas.microsoft.com/office/drawing/2014/main" id="{5B3FD89A-3E09-E64B-B5EB-2CB79C30B1A3}"/>
              </a:ext>
            </a:extLst>
          </p:cNvPr>
          <p:cNvSpPr txBox="1"/>
          <p:nvPr/>
        </p:nvSpPr>
        <p:spPr>
          <a:xfrm>
            <a:off x="6288920" y="514350"/>
            <a:ext cx="2968761" cy="1138773"/>
          </a:xfrm>
          <a:prstGeom prst="rect">
            <a:avLst/>
          </a:prstGeom>
          <a:noFill/>
        </p:spPr>
        <p:txBody>
          <a:bodyPr wrap="none" rtlCol="0">
            <a:spAutoFit/>
          </a:bodyPr>
          <a:lstStyle/>
          <a:p>
            <a:pPr marL="742950" lvl="4" indent="-49213">
              <a:buNone/>
            </a:pPr>
            <a:r>
              <a:rPr lang="en-US" sz="2200" i="1" dirty="0">
                <a:latin typeface="Calibri" panose="020F0502020204030204" pitchFamily="34" charset="0"/>
                <a:cs typeface="Calibri" panose="020F0502020204030204" pitchFamily="34" charset="0"/>
              </a:rPr>
              <a:t>w</a:t>
            </a:r>
            <a:r>
              <a:rPr lang="en-US" sz="2200" i="1"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w</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b  </a:t>
            </a:r>
            <a:r>
              <a:rPr lang="en-US" sz="2200" dirty="0">
                <a:latin typeface="Calibri" panose="020F0502020204030204" pitchFamily="34" charset="0"/>
                <a:cs typeface="Calibri" panose="020F0502020204030204" pitchFamily="34" charset="0"/>
              </a:rPr>
              <a:t>= 0;    </a:t>
            </a:r>
          </a:p>
          <a:p>
            <a:pPr marL="742950" lvl="4" indent="-49213">
              <a:buNone/>
            </a:pPr>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3;   </a:t>
            </a:r>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2   </a:t>
            </a:r>
            <a:r>
              <a:rPr lang="el-GR" sz="2200" dirty="0">
                <a:latin typeface="Calibri" panose="020F0502020204030204" pitchFamily="34" charset="0"/>
                <a:cs typeface="Calibri" panose="020F0502020204030204" pitchFamily="34" charset="0"/>
              </a:rPr>
              <a:t> </a:t>
            </a:r>
          </a:p>
          <a:p>
            <a:endParaRPr lang="en-US" dirty="0"/>
          </a:p>
        </p:txBody>
      </p:sp>
      <p:pic>
        <p:nvPicPr>
          <p:cNvPr id="9" name="Picture 8">
            <a:extLst>
              <a:ext uri="{FF2B5EF4-FFF2-40B4-BE49-F238E27FC236}">
                <a16:creationId xmlns:a16="http://schemas.microsoft.com/office/drawing/2014/main" id="{A8323F93-4A96-254E-94F9-D549FD4FBC02}"/>
              </a:ext>
            </a:extLst>
          </p:cNvPr>
          <p:cNvPicPr>
            <a:picLocks noChangeAspect="1"/>
          </p:cNvPicPr>
          <p:nvPr/>
        </p:nvPicPr>
        <p:blipFill>
          <a:blip r:embed="rId4"/>
          <a:stretch>
            <a:fillRect/>
          </a:stretch>
        </p:blipFill>
        <p:spPr>
          <a:xfrm>
            <a:off x="4056265" y="2144501"/>
            <a:ext cx="3564749" cy="712950"/>
          </a:xfrm>
          <a:prstGeom prst="rect">
            <a:avLst/>
          </a:prstGeom>
        </p:spPr>
      </p:pic>
      <p:sp>
        <p:nvSpPr>
          <p:cNvPr id="10" name="Rectangle 9">
            <a:extLst>
              <a:ext uri="{FF2B5EF4-FFF2-40B4-BE49-F238E27FC236}">
                <a16:creationId xmlns:a16="http://schemas.microsoft.com/office/drawing/2014/main" id="{D565DE5E-3EA5-D140-9AE7-ACD4B780583A}"/>
              </a:ext>
            </a:extLst>
          </p:cNvPr>
          <p:cNvSpPr/>
          <p:nvPr/>
        </p:nvSpPr>
        <p:spPr>
          <a:xfrm>
            <a:off x="4626631" y="3543251"/>
            <a:ext cx="4169704" cy="1138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9275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Positive or negative movie review?</a:t>
            </a:r>
          </a:p>
        </p:txBody>
      </p:sp>
      <p:sp>
        <p:nvSpPr>
          <p:cNvPr id="3" name="Content Placeholder 2"/>
          <p:cNvSpPr>
            <a:spLocks noGrp="1"/>
          </p:cNvSpPr>
          <p:nvPr>
            <p:ph idx="1"/>
          </p:nvPr>
        </p:nvSpPr>
        <p:spPr>
          <a:xfrm>
            <a:off x="1219199" y="1200150"/>
            <a:ext cx="7543801" cy="3429000"/>
          </a:xfrm>
        </p:spPr>
        <p:txBody>
          <a:bodyPr>
            <a:normAutofit lnSpcReduction="10000"/>
          </a:bodyPr>
          <a:lstStyle/>
          <a:p>
            <a:pPr indent="0">
              <a:lnSpc>
                <a:spcPct val="100000"/>
              </a:lnSpc>
              <a:spcAft>
                <a:spcPts val="900"/>
              </a:spcAft>
            </a:pPr>
            <a:r>
              <a:rPr lang="en-US" dirty="0"/>
              <a:t>unbelievably disappointing </a:t>
            </a:r>
          </a:p>
          <a:p>
            <a:pPr indent="0">
              <a:lnSpc>
                <a:spcPct val="100000"/>
              </a:lnSpc>
              <a:spcAft>
                <a:spcPts val="900"/>
              </a:spcAft>
            </a:pPr>
            <a:r>
              <a:rPr lang="en-US" dirty="0"/>
              <a:t>Full of zany characters and richly applied satire, and some great plot twists</a:t>
            </a:r>
          </a:p>
          <a:p>
            <a:pPr indent="0">
              <a:lnSpc>
                <a:spcPct val="100000"/>
              </a:lnSpc>
              <a:spcAft>
                <a:spcPts val="900"/>
              </a:spcAft>
            </a:pPr>
            <a:r>
              <a:rPr lang="en-US" dirty="0"/>
              <a:t>this is the greatest screwball comedy ever filmed</a:t>
            </a:r>
          </a:p>
          <a:p>
            <a:pPr indent="0">
              <a:lnSpc>
                <a:spcPct val="100000"/>
              </a:lnSpc>
              <a:spcAft>
                <a:spcPts val="900"/>
              </a:spcAft>
            </a:pPr>
            <a:r>
              <a:rPr lang="en-US" dirty="0"/>
              <a:t>It was pathetic. The worst part about it was the boxing scenes.</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7</a:t>
            </a:fld>
            <a:endParaRPr lang="en-US" dirty="0"/>
          </a:p>
        </p:txBody>
      </p:sp>
      <p:pic>
        <p:nvPicPr>
          <p:cNvPr id="5" name="Picture 4" descr="Thumbs-down-ic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34" y="3592118"/>
            <a:ext cx="558800" cy="503632"/>
          </a:xfrm>
          <a:prstGeom prst="rect">
            <a:avLst/>
          </a:prstGeom>
        </p:spPr>
      </p:pic>
      <p:pic>
        <p:nvPicPr>
          <p:cNvPr id="6" name="Picture 5" descr="Thumbs-up-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 y="1885951"/>
            <a:ext cx="591828" cy="533399"/>
          </a:xfrm>
          <a:prstGeom prst="rect">
            <a:avLst/>
          </a:prstGeom>
        </p:spPr>
      </p:pic>
      <p:pic>
        <p:nvPicPr>
          <p:cNvPr id="7" name="Picture 6" descr="Thumbs-down-ic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34" y="1200150"/>
            <a:ext cx="558800" cy="503632"/>
          </a:xfrm>
          <a:prstGeom prst="rect">
            <a:avLst/>
          </a:prstGeom>
        </p:spPr>
      </p:pic>
      <p:pic>
        <p:nvPicPr>
          <p:cNvPr id="8" name="Picture 7" descr="Thumbs-up-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 y="2724151"/>
            <a:ext cx="591828" cy="533399"/>
          </a:xfrm>
          <a:prstGeom prst="rect">
            <a:avLst/>
          </a:prstGeom>
        </p:spPr>
      </p:pic>
    </p:spTree>
    <p:extLst>
      <p:ext uri="{BB962C8B-B14F-4D97-AF65-F5344CB8AC3E}">
        <p14:creationId xmlns:p14="http://schemas.microsoft.com/office/powerpoint/2010/main" val="77853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269A-A8CB-AA47-A631-A23CDA939464}"/>
              </a:ext>
            </a:extLst>
          </p:cNvPr>
          <p:cNvSpPr>
            <a:spLocks noGrp="1"/>
          </p:cNvSpPr>
          <p:nvPr>
            <p:ph type="title"/>
          </p:nvPr>
        </p:nvSpPr>
        <p:spPr/>
        <p:txBody>
          <a:bodyPr/>
          <a:lstStyle/>
          <a:p>
            <a:r>
              <a:rPr lang="en-US" dirty="0"/>
              <a:t>Example of gradient descent</a:t>
            </a:r>
          </a:p>
        </p:txBody>
      </p:sp>
      <p:sp>
        <p:nvSpPr>
          <p:cNvPr id="3" name="Content Placeholder 2">
            <a:extLst>
              <a:ext uri="{FF2B5EF4-FFF2-40B4-BE49-F238E27FC236}">
                <a16:creationId xmlns:a16="http://schemas.microsoft.com/office/drawing/2014/main" id="{0DCBFD42-F94D-4E47-AABB-54BBCFA4634F}"/>
              </a:ext>
            </a:extLst>
          </p:cNvPr>
          <p:cNvSpPr>
            <a:spLocks noGrp="1"/>
          </p:cNvSpPr>
          <p:nvPr>
            <p:ph idx="1"/>
          </p:nvPr>
        </p:nvSpPr>
        <p:spPr>
          <a:xfrm>
            <a:off x="800098" y="857250"/>
            <a:ext cx="7543801" cy="3429000"/>
          </a:xfrm>
        </p:spPr>
        <p:txBody>
          <a:bodyPr/>
          <a:lstStyle/>
          <a:p>
            <a:r>
              <a:rPr lang="en-US" dirty="0">
                <a:latin typeface="Calibri" panose="020F0502020204030204" pitchFamily="34" charset="0"/>
                <a:cs typeface="Calibri" panose="020F0502020204030204" pitchFamily="34" charset="0"/>
              </a:rPr>
              <a:t>Update step for update </a:t>
            </a:r>
            <a:r>
              <a:rPr lang="el-GR" dirty="0">
                <a:latin typeface="Calibri" panose="020F0502020204030204" pitchFamily="34" charset="0"/>
                <a:cs typeface="Calibri" panose="020F0502020204030204" pitchFamily="34" charset="0"/>
              </a:rPr>
              <a:t>θ </a:t>
            </a:r>
            <a:r>
              <a:rPr lang="en-US" dirty="0">
                <a:latin typeface="Calibri" panose="020F0502020204030204" pitchFamily="34" charset="0"/>
                <a:cs typeface="Calibri" panose="020F0502020204030204" pitchFamily="34" charset="0"/>
              </a:rPr>
              <a:t>is:</a:t>
            </a:r>
          </a:p>
          <a:p>
            <a:endParaRPr lang="en-US"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where</a:t>
            </a:r>
            <a:endParaRPr lang="en-US" sz="10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Gradient vector has 3 dimensions:</a:t>
            </a:r>
          </a:p>
        </p:txBody>
      </p:sp>
      <p:pic>
        <p:nvPicPr>
          <p:cNvPr id="5" name="Picture 4">
            <a:extLst>
              <a:ext uri="{FF2B5EF4-FFF2-40B4-BE49-F238E27FC236}">
                <a16:creationId xmlns:a16="http://schemas.microsoft.com/office/drawing/2014/main" id="{47906AA5-9577-3541-A55E-A6CD3A48AB99}"/>
              </a:ext>
            </a:extLst>
          </p:cNvPr>
          <p:cNvPicPr>
            <a:picLocks noChangeAspect="1"/>
          </p:cNvPicPr>
          <p:nvPr/>
        </p:nvPicPr>
        <p:blipFill>
          <a:blip r:embed="rId2"/>
          <a:stretch>
            <a:fillRect/>
          </a:stretch>
        </p:blipFill>
        <p:spPr>
          <a:xfrm>
            <a:off x="2029621" y="1458701"/>
            <a:ext cx="4259299" cy="488772"/>
          </a:xfrm>
          <a:prstGeom prst="rect">
            <a:avLst/>
          </a:prstGeom>
        </p:spPr>
      </p:pic>
      <p:pic>
        <p:nvPicPr>
          <p:cNvPr id="7" name="Picture 6">
            <a:extLst>
              <a:ext uri="{FF2B5EF4-FFF2-40B4-BE49-F238E27FC236}">
                <a16:creationId xmlns:a16="http://schemas.microsoft.com/office/drawing/2014/main" id="{3CFDB17E-6ADD-EB4E-98AA-B8FB448E450F}"/>
              </a:ext>
            </a:extLst>
          </p:cNvPr>
          <p:cNvPicPr>
            <a:picLocks noChangeAspect="1"/>
          </p:cNvPicPr>
          <p:nvPr/>
        </p:nvPicPr>
        <p:blipFill>
          <a:blip r:embed="rId3"/>
          <a:stretch>
            <a:fillRect/>
          </a:stretch>
        </p:blipFill>
        <p:spPr>
          <a:xfrm>
            <a:off x="347662" y="3543251"/>
            <a:ext cx="8448675" cy="1039837"/>
          </a:xfrm>
          <a:prstGeom prst="rect">
            <a:avLst/>
          </a:prstGeom>
        </p:spPr>
      </p:pic>
      <p:sp>
        <p:nvSpPr>
          <p:cNvPr id="8" name="TextBox 7">
            <a:extLst>
              <a:ext uri="{FF2B5EF4-FFF2-40B4-BE49-F238E27FC236}">
                <a16:creationId xmlns:a16="http://schemas.microsoft.com/office/drawing/2014/main" id="{5B3FD89A-3E09-E64B-B5EB-2CB79C30B1A3}"/>
              </a:ext>
            </a:extLst>
          </p:cNvPr>
          <p:cNvSpPr txBox="1"/>
          <p:nvPr/>
        </p:nvSpPr>
        <p:spPr>
          <a:xfrm>
            <a:off x="6288920" y="514350"/>
            <a:ext cx="2968761" cy="1138773"/>
          </a:xfrm>
          <a:prstGeom prst="rect">
            <a:avLst/>
          </a:prstGeom>
          <a:noFill/>
        </p:spPr>
        <p:txBody>
          <a:bodyPr wrap="none" rtlCol="0">
            <a:spAutoFit/>
          </a:bodyPr>
          <a:lstStyle/>
          <a:p>
            <a:pPr marL="742950" lvl="4" indent="-49213">
              <a:buNone/>
            </a:pPr>
            <a:r>
              <a:rPr lang="en-US" sz="2200" i="1" dirty="0">
                <a:latin typeface="Calibri" panose="020F0502020204030204" pitchFamily="34" charset="0"/>
                <a:cs typeface="Calibri" panose="020F0502020204030204" pitchFamily="34" charset="0"/>
              </a:rPr>
              <a:t>w</a:t>
            </a:r>
            <a:r>
              <a:rPr lang="en-US" sz="2200" i="1"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w</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b  </a:t>
            </a:r>
            <a:r>
              <a:rPr lang="en-US" sz="2200" dirty="0">
                <a:latin typeface="Calibri" panose="020F0502020204030204" pitchFamily="34" charset="0"/>
                <a:cs typeface="Calibri" panose="020F0502020204030204" pitchFamily="34" charset="0"/>
              </a:rPr>
              <a:t>= 0;    </a:t>
            </a:r>
          </a:p>
          <a:p>
            <a:pPr marL="742950" lvl="4" indent="-49213">
              <a:buNone/>
            </a:pPr>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3;   </a:t>
            </a:r>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2   </a:t>
            </a:r>
            <a:r>
              <a:rPr lang="el-GR" sz="2200" dirty="0">
                <a:latin typeface="Calibri" panose="020F0502020204030204" pitchFamily="34" charset="0"/>
                <a:cs typeface="Calibri" panose="020F0502020204030204" pitchFamily="34" charset="0"/>
              </a:rPr>
              <a:t> </a:t>
            </a:r>
          </a:p>
          <a:p>
            <a:endParaRPr lang="en-US" dirty="0"/>
          </a:p>
        </p:txBody>
      </p:sp>
      <p:pic>
        <p:nvPicPr>
          <p:cNvPr id="9" name="Picture 8">
            <a:extLst>
              <a:ext uri="{FF2B5EF4-FFF2-40B4-BE49-F238E27FC236}">
                <a16:creationId xmlns:a16="http://schemas.microsoft.com/office/drawing/2014/main" id="{A8323F93-4A96-254E-94F9-D549FD4FBC02}"/>
              </a:ext>
            </a:extLst>
          </p:cNvPr>
          <p:cNvPicPr>
            <a:picLocks noChangeAspect="1"/>
          </p:cNvPicPr>
          <p:nvPr/>
        </p:nvPicPr>
        <p:blipFill>
          <a:blip r:embed="rId4"/>
          <a:stretch>
            <a:fillRect/>
          </a:stretch>
        </p:blipFill>
        <p:spPr>
          <a:xfrm>
            <a:off x="4056265" y="2144501"/>
            <a:ext cx="3564749" cy="712950"/>
          </a:xfrm>
          <a:prstGeom prst="rect">
            <a:avLst/>
          </a:prstGeom>
        </p:spPr>
      </p:pic>
      <p:sp>
        <p:nvSpPr>
          <p:cNvPr id="10" name="Rectangle 9">
            <a:extLst>
              <a:ext uri="{FF2B5EF4-FFF2-40B4-BE49-F238E27FC236}">
                <a16:creationId xmlns:a16="http://schemas.microsoft.com/office/drawing/2014/main" id="{52F6F2D7-2C04-B547-B7C9-79BD65A9EC7C}"/>
              </a:ext>
            </a:extLst>
          </p:cNvPr>
          <p:cNvSpPr/>
          <p:nvPr/>
        </p:nvSpPr>
        <p:spPr>
          <a:xfrm>
            <a:off x="6476999" y="3543251"/>
            <a:ext cx="2319335" cy="1138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60973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269A-A8CB-AA47-A631-A23CDA939464}"/>
              </a:ext>
            </a:extLst>
          </p:cNvPr>
          <p:cNvSpPr>
            <a:spLocks noGrp="1"/>
          </p:cNvSpPr>
          <p:nvPr>
            <p:ph type="title"/>
          </p:nvPr>
        </p:nvSpPr>
        <p:spPr/>
        <p:txBody>
          <a:bodyPr/>
          <a:lstStyle/>
          <a:p>
            <a:r>
              <a:rPr lang="en-US" dirty="0"/>
              <a:t>Example of gradient descent</a:t>
            </a:r>
          </a:p>
        </p:txBody>
      </p:sp>
      <p:sp>
        <p:nvSpPr>
          <p:cNvPr id="3" name="Content Placeholder 2">
            <a:extLst>
              <a:ext uri="{FF2B5EF4-FFF2-40B4-BE49-F238E27FC236}">
                <a16:creationId xmlns:a16="http://schemas.microsoft.com/office/drawing/2014/main" id="{0DCBFD42-F94D-4E47-AABB-54BBCFA4634F}"/>
              </a:ext>
            </a:extLst>
          </p:cNvPr>
          <p:cNvSpPr>
            <a:spLocks noGrp="1"/>
          </p:cNvSpPr>
          <p:nvPr>
            <p:ph idx="1"/>
          </p:nvPr>
        </p:nvSpPr>
        <p:spPr>
          <a:xfrm>
            <a:off x="800098" y="857250"/>
            <a:ext cx="7543801" cy="3429000"/>
          </a:xfrm>
        </p:spPr>
        <p:txBody>
          <a:bodyPr/>
          <a:lstStyle/>
          <a:p>
            <a:r>
              <a:rPr lang="en-US" dirty="0">
                <a:latin typeface="Calibri" panose="020F0502020204030204" pitchFamily="34" charset="0"/>
                <a:cs typeface="Calibri" panose="020F0502020204030204" pitchFamily="34" charset="0"/>
              </a:rPr>
              <a:t>Update step for update </a:t>
            </a:r>
            <a:r>
              <a:rPr lang="el-GR" dirty="0">
                <a:latin typeface="Calibri" panose="020F0502020204030204" pitchFamily="34" charset="0"/>
                <a:cs typeface="Calibri" panose="020F0502020204030204" pitchFamily="34" charset="0"/>
              </a:rPr>
              <a:t>θ </a:t>
            </a:r>
            <a:r>
              <a:rPr lang="en-US" dirty="0">
                <a:latin typeface="Calibri" panose="020F0502020204030204" pitchFamily="34" charset="0"/>
                <a:cs typeface="Calibri" panose="020F0502020204030204" pitchFamily="34" charset="0"/>
              </a:rPr>
              <a:t>is:</a:t>
            </a:r>
          </a:p>
          <a:p>
            <a:endParaRPr lang="en-US"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where</a:t>
            </a:r>
            <a:endParaRPr lang="en-US" sz="10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Gradient vector has 3 dimensions:</a:t>
            </a:r>
          </a:p>
        </p:txBody>
      </p:sp>
      <p:pic>
        <p:nvPicPr>
          <p:cNvPr id="5" name="Picture 4">
            <a:extLst>
              <a:ext uri="{FF2B5EF4-FFF2-40B4-BE49-F238E27FC236}">
                <a16:creationId xmlns:a16="http://schemas.microsoft.com/office/drawing/2014/main" id="{47906AA5-9577-3541-A55E-A6CD3A48AB99}"/>
              </a:ext>
            </a:extLst>
          </p:cNvPr>
          <p:cNvPicPr>
            <a:picLocks noChangeAspect="1"/>
          </p:cNvPicPr>
          <p:nvPr/>
        </p:nvPicPr>
        <p:blipFill>
          <a:blip r:embed="rId3"/>
          <a:stretch>
            <a:fillRect/>
          </a:stretch>
        </p:blipFill>
        <p:spPr>
          <a:xfrm>
            <a:off x="2029621" y="1458701"/>
            <a:ext cx="4259299" cy="488772"/>
          </a:xfrm>
          <a:prstGeom prst="rect">
            <a:avLst/>
          </a:prstGeom>
        </p:spPr>
      </p:pic>
      <p:pic>
        <p:nvPicPr>
          <p:cNvPr id="7" name="Picture 6">
            <a:extLst>
              <a:ext uri="{FF2B5EF4-FFF2-40B4-BE49-F238E27FC236}">
                <a16:creationId xmlns:a16="http://schemas.microsoft.com/office/drawing/2014/main" id="{3CFDB17E-6ADD-EB4E-98AA-B8FB448E450F}"/>
              </a:ext>
            </a:extLst>
          </p:cNvPr>
          <p:cNvPicPr>
            <a:picLocks noChangeAspect="1"/>
          </p:cNvPicPr>
          <p:nvPr/>
        </p:nvPicPr>
        <p:blipFill>
          <a:blip r:embed="rId4"/>
          <a:stretch>
            <a:fillRect/>
          </a:stretch>
        </p:blipFill>
        <p:spPr>
          <a:xfrm>
            <a:off x="347662" y="3543251"/>
            <a:ext cx="8448675" cy="1039837"/>
          </a:xfrm>
          <a:prstGeom prst="rect">
            <a:avLst/>
          </a:prstGeom>
        </p:spPr>
      </p:pic>
      <p:sp>
        <p:nvSpPr>
          <p:cNvPr id="8" name="TextBox 7">
            <a:extLst>
              <a:ext uri="{FF2B5EF4-FFF2-40B4-BE49-F238E27FC236}">
                <a16:creationId xmlns:a16="http://schemas.microsoft.com/office/drawing/2014/main" id="{5B3FD89A-3E09-E64B-B5EB-2CB79C30B1A3}"/>
              </a:ext>
            </a:extLst>
          </p:cNvPr>
          <p:cNvSpPr txBox="1"/>
          <p:nvPr/>
        </p:nvSpPr>
        <p:spPr>
          <a:xfrm>
            <a:off x="6288920" y="514350"/>
            <a:ext cx="2968761" cy="1138773"/>
          </a:xfrm>
          <a:prstGeom prst="rect">
            <a:avLst/>
          </a:prstGeom>
          <a:noFill/>
        </p:spPr>
        <p:txBody>
          <a:bodyPr wrap="none" rtlCol="0">
            <a:spAutoFit/>
          </a:bodyPr>
          <a:lstStyle/>
          <a:p>
            <a:pPr marL="742950" lvl="4" indent="-49213">
              <a:buNone/>
            </a:pPr>
            <a:r>
              <a:rPr lang="en-US" sz="2200" i="1" dirty="0">
                <a:latin typeface="Calibri" panose="020F0502020204030204" pitchFamily="34" charset="0"/>
                <a:cs typeface="Calibri" panose="020F0502020204030204" pitchFamily="34" charset="0"/>
              </a:rPr>
              <a:t>w</a:t>
            </a:r>
            <a:r>
              <a:rPr lang="en-US" sz="2200" i="1"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w</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b  </a:t>
            </a:r>
            <a:r>
              <a:rPr lang="en-US" sz="2200" dirty="0">
                <a:latin typeface="Calibri" panose="020F0502020204030204" pitchFamily="34" charset="0"/>
                <a:cs typeface="Calibri" panose="020F0502020204030204" pitchFamily="34" charset="0"/>
              </a:rPr>
              <a:t>= 0;    </a:t>
            </a:r>
          </a:p>
          <a:p>
            <a:pPr marL="742950" lvl="4" indent="-49213">
              <a:buNone/>
            </a:pPr>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1</a:t>
            </a:r>
            <a:r>
              <a:rPr lang="en-US" sz="2200" dirty="0">
                <a:latin typeface="Calibri" panose="020F0502020204030204" pitchFamily="34" charset="0"/>
                <a:cs typeface="Calibri" panose="020F0502020204030204" pitchFamily="34" charset="0"/>
              </a:rPr>
              <a:t>  = 3;   </a:t>
            </a:r>
            <a:r>
              <a:rPr lang="en-US" sz="2200" i="1" dirty="0">
                <a:latin typeface="Calibri" panose="020F0502020204030204" pitchFamily="34" charset="0"/>
                <a:cs typeface="Calibri" panose="020F0502020204030204" pitchFamily="34" charset="0"/>
              </a:rPr>
              <a:t>x</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2   </a:t>
            </a:r>
            <a:r>
              <a:rPr lang="el-GR" sz="2200" dirty="0">
                <a:latin typeface="Calibri" panose="020F0502020204030204" pitchFamily="34" charset="0"/>
                <a:cs typeface="Calibri" panose="020F0502020204030204" pitchFamily="34" charset="0"/>
              </a:rPr>
              <a:t> </a:t>
            </a:r>
          </a:p>
          <a:p>
            <a:endParaRPr lang="en-US" dirty="0"/>
          </a:p>
        </p:txBody>
      </p:sp>
      <p:pic>
        <p:nvPicPr>
          <p:cNvPr id="9" name="Picture 8">
            <a:extLst>
              <a:ext uri="{FF2B5EF4-FFF2-40B4-BE49-F238E27FC236}">
                <a16:creationId xmlns:a16="http://schemas.microsoft.com/office/drawing/2014/main" id="{A8323F93-4A96-254E-94F9-D549FD4FBC02}"/>
              </a:ext>
            </a:extLst>
          </p:cNvPr>
          <p:cNvPicPr>
            <a:picLocks noChangeAspect="1"/>
          </p:cNvPicPr>
          <p:nvPr/>
        </p:nvPicPr>
        <p:blipFill>
          <a:blip r:embed="rId5"/>
          <a:stretch>
            <a:fillRect/>
          </a:stretch>
        </p:blipFill>
        <p:spPr>
          <a:xfrm>
            <a:off x="4056265" y="2144501"/>
            <a:ext cx="3564749" cy="712950"/>
          </a:xfrm>
          <a:prstGeom prst="rect">
            <a:avLst/>
          </a:prstGeom>
        </p:spPr>
      </p:pic>
    </p:spTree>
    <p:extLst>
      <p:ext uri="{BB962C8B-B14F-4D97-AF65-F5344CB8AC3E}">
        <p14:creationId xmlns:p14="http://schemas.microsoft.com/office/powerpoint/2010/main" val="31084656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269A-A8CB-AA47-A631-A23CDA939464}"/>
              </a:ext>
            </a:extLst>
          </p:cNvPr>
          <p:cNvSpPr>
            <a:spLocks noGrp="1"/>
          </p:cNvSpPr>
          <p:nvPr>
            <p:ph type="title"/>
          </p:nvPr>
        </p:nvSpPr>
        <p:spPr>
          <a:xfrm>
            <a:off x="822959" y="72855"/>
            <a:ext cx="7543800" cy="680397"/>
          </a:xfrm>
        </p:spPr>
        <p:txBody>
          <a:bodyPr/>
          <a:lstStyle/>
          <a:p>
            <a:r>
              <a:rPr lang="en-US" dirty="0"/>
              <a:t>Example of gradient descent</a:t>
            </a:r>
          </a:p>
        </p:txBody>
      </p:sp>
      <p:pic>
        <p:nvPicPr>
          <p:cNvPr id="5" name="Picture 4">
            <a:extLst>
              <a:ext uri="{FF2B5EF4-FFF2-40B4-BE49-F238E27FC236}">
                <a16:creationId xmlns:a16="http://schemas.microsoft.com/office/drawing/2014/main" id="{47906AA5-9577-3541-A55E-A6CD3A48AB99}"/>
              </a:ext>
            </a:extLst>
          </p:cNvPr>
          <p:cNvPicPr>
            <a:picLocks noChangeAspect="1"/>
          </p:cNvPicPr>
          <p:nvPr/>
        </p:nvPicPr>
        <p:blipFill>
          <a:blip r:embed="rId2"/>
          <a:stretch>
            <a:fillRect/>
          </a:stretch>
        </p:blipFill>
        <p:spPr>
          <a:xfrm>
            <a:off x="809708" y="2901845"/>
            <a:ext cx="4259299" cy="488772"/>
          </a:xfrm>
          <a:prstGeom prst="rect">
            <a:avLst/>
          </a:prstGeom>
        </p:spPr>
      </p:pic>
      <p:pic>
        <p:nvPicPr>
          <p:cNvPr id="7" name="Picture 6">
            <a:extLst>
              <a:ext uri="{FF2B5EF4-FFF2-40B4-BE49-F238E27FC236}">
                <a16:creationId xmlns:a16="http://schemas.microsoft.com/office/drawing/2014/main" id="{3CFDB17E-6ADD-EB4E-98AA-B8FB448E450F}"/>
              </a:ext>
            </a:extLst>
          </p:cNvPr>
          <p:cNvPicPr>
            <a:picLocks noChangeAspect="1"/>
          </p:cNvPicPr>
          <p:nvPr/>
        </p:nvPicPr>
        <p:blipFill>
          <a:blip r:embed="rId3"/>
          <a:stretch>
            <a:fillRect/>
          </a:stretch>
        </p:blipFill>
        <p:spPr>
          <a:xfrm>
            <a:off x="457200" y="753252"/>
            <a:ext cx="8448675" cy="1039837"/>
          </a:xfrm>
          <a:prstGeom prst="rect">
            <a:avLst/>
          </a:prstGeom>
        </p:spPr>
      </p:pic>
      <p:sp>
        <p:nvSpPr>
          <p:cNvPr id="8" name="TextBox 7">
            <a:extLst>
              <a:ext uri="{FF2B5EF4-FFF2-40B4-BE49-F238E27FC236}">
                <a16:creationId xmlns:a16="http://schemas.microsoft.com/office/drawing/2014/main" id="{5B3FD89A-3E09-E64B-B5EB-2CB79C30B1A3}"/>
              </a:ext>
            </a:extLst>
          </p:cNvPr>
          <p:cNvSpPr txBox="1"/>
          <p:nvPr/>
        </p:nvSpPr>
        <p:spPr>
          <a:xfrm>
            <a:off x="5410200" y="2861613"/>
            <a:ext cx="1801775" cy="430887"/>
          </a:xfrm>
          <a:prstGeom prst="rect">
            <a:avLst/>
          </a:prstGeom>
          <a:noFill/>
        </p:spPr>
        <p:txBody>
          <a:bodyPr wrap="none" rtlCol="0">
            <a:spAutoFit/>
          </a:bodyPr>
          <a:lstStyle/>
          <a:p>
            <a:pPr marL="742950" lvl="4" indent="-49213">
              <a:buNone/>
            </a:pPr>
            <a:r>
              <a:rPr lang="el-GR" sz="2200" dirty="0">
                <a:latin typeface="Calibri" panose="020F0502020204030204" pitchFamily="34" charset="0"/>
                <a:cs typeface="Calibri" panose="020F0502020204030204" pitchFamily="34" charset="0"/>
              </a:rPr>
              <a:t>η = 0.1</a:t>
            </a:r>
            <a:r>
              <a:rPr lang="en-US" sz="2200" dirty="0">
                <a:latin typeface="Calibri" panose="020F0502020204030204" pitchFamily="34" charset="0"/>
                <a:cs typeface="Calibri" panose="020F0502020204030204" pitchFamily="34" charset="0"/>
              </a:rPr>
              <a:t>; </a:t>
            </a:r>
          </a:p>
        </p:txBody>
      </p:sp>
      <p:pic>
        <p:nvPicPr>
          <p:cNvPr id="11" name="Picture 10">
            <a:extLst>
              <a:ext uri="{FF2B5EF4-FFF2-40B4-BE49-F238E27FC236}">
                <a16:creationId xmlns:a16="http://schemas.microsoft.com/office/drawing/2014/main" id="{DAA6CA4E-FF8B-1B4C-BCCE-4A13749B6022}"/>
              </a:ext>
            </a:extLst>
          </p:cNvPr>
          <p:cNvPicPr>
            <a:picLocks noChangeAspect="1"/>
          </p:cNvPicPr>
          <p:nvPr/>
        </p:nvPicPr>
        <p:blipFill>
          <a:blip r:embed="rId4"/>
          <a:stretch>
            <a:fillRect/>
          </a:stretch>
        </p:blipFill>
        <p:spPr>
          <a:xfrm>
            <a:off x="1600200" y="3510883"/>
            <a:ext cx="4375641" cy="1218533"/>
          </a:xfrm>
          <a:prstGeom prst="rect">
            <a:avLst/>
          </a:prstGeom>
        </p:spPr>
      </p:pic>
      <p:sp>
        <p:nvSpPr>
          <p:cNvPr id="12" name="TextBox 11">
            <a:extLst>
              <a:ext uri="{FF2B5EF4-FFF2-40B4-BE49-F238E27FC236}">
                <a16:creationId xmlns:a16="http://schemas.microsoft.com/office/drawing/2014/main" id="{850334C7-F8FF-004C-9AE9-09774F80AF72}"/>
              </a:ext>
            </a:extLst>
          </p:cNvPr>
          <p:cNvSpPr txBox="1"/>
          <p:nvPr/>
        </p:nvSpPr>
        <p:spPr>
          <a:xfrm>
            <a:off x="201922" y="1882664"/>
            <a:ext cx="8785875" cy="83099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Now that we have a gradient, we compute the new parameter vector </a:t>
            </a:r>
            <a:r>
              <a:rPr lang="el-GR" dirty="0">
                <a:latin typeface="Calibri" panose="020F0502020204030204" pitchFamily="34" charset="0"/>
                <a:cs typeface="Calibri" panose="020F0502020204030204" pitchFamily="34" charset="0"/>
              </a:rPr>
              <a:t>θ</a:t>
            </a:r>
            <a:r>
              <a:rPr lang="el-GR" baseline="30000" dirty="0">
                <a:latin typeface="Calibri" panose="020F0502020204030204" pitchFamily="34" charset="0"/>
                <a:cs typeface="Calibri" panose="020F0502020204030204" pitchFamily="34" charset="0"/>
              </a:rPr>
              <a:t>1</a:t>
            </a:r>
            <a:r>
              <a:rPr lang="el-G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by moving </a:t>
            </a:r>
            <a:r>
              <a:rPr lang="el-GR" dirty="0">
                <a:latin typeface="Calibri" panose="020F0502020204030204" pitchFamily="34" charset="0"/>
                <a:cs typeface="Calibri" panose="020F0502020204030204" pitchFamily="34" charset="0"/>
              </a:rPr>
              <a:t>θ</a:t>
            </a:r>
            <a:r>
              <a:rPr lang="el-GR" baseline="30000" dirty="0">
                <a:latin typeface="Calibri" panose="020F0502020204030204" pitchFamily="34" charset="0"/>
                <a:cs typeface="Calibri" panose="020F0502020204030204" pitchFamily="34" charset="0"/>
              </a:rPr>
              <a:t>0</a:t>
            </a:r>
            <a:r>
              <a:rPr lang="el-G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in the opposite direction from the gradient: </a:t>
            </a:r>
          </a:p>
        </p:txBody>
      </p:sp>
      <p:sp>
        <p:nvSpPr>
          <p:cNvPr id="9" name="Rectangle 8">
            <a:extLst>
              <a:ext uri="{FF2B5EF4-FFF2-40B4-BE49-F238E27FC236}">
                <a16:creationId xmlns:a16="http://schemas.microsoft.com/office/drawing/2014/main" id="{04C3E89D-F6BE-7745-8C21-C06813DBE358}"/>
              </a:ext>
            </a:extLst>
          </p:cNvPr>
          <p:cNvSpPr/>
          <p:nvPr/>
        </p:nvSpPr>
        <p:spPr>
          <a:xfrm>
            <a:off x="2286001" y="3543251"/>
            <a:ext cx="6510334" cy="1138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73065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269A-A8CB-AA47-A631-A23CDA939464}"/>
              </a:ext>
            </a:extLst>
          </p:cNvPr>
          <p:cNvSpPr>
            <a:spLocks noGrp="1"/>
          </p:cNvSpPr>
          <p:nvPr>
            <p:ph type="title"/>
          </p:nvPr>
        </p:nvSpPr>
        <p:spPr>
          <a:xfrm>
            <a:off x="822959" y="72855"/>
            <a:ext cx="7543800" cy="680397"/>
          </a:xfrm>
        </p:spPr>
        <p:txBody>
          <a:bodyPr/>
          <a:lstStyle/>
          <a:p>
            <a:r>
              <a:rPr lang="en-US" dirty="0"/>
              <a:t>Example of gradient descent</a:t>
            </a:r>
          </a:p>
        </p:txBody>
      </p:sp>
      <p:pic>
        <p:nvPicPr>
          <p:cNvPr id="5" name="Picture 4">
            <a:extLst>
              <a:ext uri="{FF2B5EF4-FFF2-40B4-BE49-F238E27FC236}">
                <a16:creationId xmlns:a16="http://schemas.microsoft.com/office/drawing/2014/main" id="{47906AA5-9577-3541-A55E-A6CD3A48AB99}"/>
              </a:ext>
            </a:extLst>
          </p:cNvPr>
          <p:cNvPicPr>
            <a:picLocks noChangeAspect="1"/>
          </p:cNvPicPr>
          <p:nvPr/>
        </p:nvPicPr>
        <p:blipFill>
          <a:blip r:embed="rId2"/>
          <a:stretch>
            <a:fillRect/>
          </a:stretch>
        </p:blipFill>
        <p:spPr>
          <a:xfrm>
            <a:off x="809708" y="2901845"/>
            <a:ext cx="4259299" cy="488772"/>
          </a:xfrm>
          <a:prstGeom prst="rect">
            <a:avLst/>
          </a:prstGeom>
        </p:spPr>
      </p:pic>
      <p:pic>
        <p:nvPicPr>
          <p:cNvPr id="7" name="Picture 6">
            <a:extLst>
              <a:ext uri="{FF2B5EF4-FFF2-40B4-BE49-F238E27FC236}">
                <a16:creationId xmlns:a16="http://schemas.microsoft.com/office/drawing/2014/main" id="{3CFDB17E-6ADD-EB4E-98AA-B8FB448E450F}"/>
              </a:ext>
            </a:extLst>
          </p:cNvPr>
          <p:cNvPicPr>
            <a:picLocks noChangeAspect="1"/>
          </p:cNvPicPr>
          <p:nvPr/>
        </p:nvPicPr>
        <p:blipFill>
          <a:blip r:embed="rId3"/>
          <a:stretch>
            <a:fillRect/>
          </a:stretch>
        </p:blipFill>
        <p:spPr>
          <a:xfrm>
            <a:off x="457200" y="753252"/>
            <a:ext cx="8448675" cy="1039837"/>
          </a:xfrm>
          <a:prstGeom prst="rect">
            <a:avLst/>
          </a:prstGeom>
        </p:spPr>
      </p:pic>
      <p:sp>
        <p:nvSpPr>
          <p:cNvPr id="8" name="TextBox 7">
            <a:extLst>
              <a:ext uri="{FF2B5EF4-FFF2-40B4-BE49-F238E27FC236}">
                <a16:creationId xmlns:a16="http://schemas.microsoft.com/office/drawing/2014/main" id="{5B3FD89A-3E09-E64B-B5EB-2CB79C30B1A3}"/>
              </a:ext>
            </a:extLst>
          </p:cNvPr>
          <p:cNvSpPr txBox="1"/>
          <p:nvPr/>
        </p:nvSpPr>
        <p:spPr>
          <a:xfrm>
            <a:off x="5410200" y="2861613"/>
            <a:ext cx="1801775" cy="430887"/>
          </a:xfrm>
          <a:prstGeom prst="rect">
            <a:avLst/>
          </a:prstGeom>
          <a:noFill/>
        </p:spPr>
        <p:txBody>
          <a:bodyPr wrap="none" rtlCol="0">
            <a:spAutoFit/>
          </a:bodyPr>
          <a:lstStyle/>
          <a:p>
            <a:pPr marL="742950" lvl="4" indent="-49213">
              <a:buNone/>
            </a:pPr>
            <a:r>
              <a:rPr lang="el-GR" sz="2200" dirty="0">
                <a:latin typeface="Calibri" panose="020F0502020204030204" pitchFamily="34" charset="0"/>
                <a:cs typeface="Calibri" panose="020F0502020204030204" pitchFamily="34" charset="0"/>
              </a:rPr>
              <a:t>η = 0.1</a:t>
            </a:r>
            <a:r>
              <a:rPr lang="en-US" sz="2200" dirty="0">
                <a:latin typeface="Calibri" panose="020F0502020204030204" pitchFamily="34" charset="0"/>
                <a:cs typeface="Calibri" panose="020F0502020204030204" pitchFamily="34" charset="0"/>
              </a:rPr>
              <a:t>; </a:t>
            </a:r>
          </a:p>
        </p:txBody>
      </p:sp>
      <p:pic>
        <p:nvPicPr>
          <p:cNvPr id="11" name="Picture 10">
            <a:extLst>
              <a:ext uri="{FF2B5EF4-FFF2-40B4-BE49-F238E27FC236}">
                <a16:creationId xmlns:a16="http://schemas.microsoft.com/office/drawing/2014/main" id="{DAA6CA4E-FF8B-1B4C-BCCE-4A13749B6022}"/>
              </a:ext>
            </a:extLst>
          </p:cNvPr>
          <p:cNvPicPr>
            <a:picLocks noChangeAspect="1"/>
          </p:cNvPicPr>
          <p:nvPr/>
        </p:nvPicPr>
        <p:blipFill>
          <a:blip r:embed="rId4"/>
          <a:stretch>
            <a:fillRect/>
          </a:stretch>
        </p:blipFill>
        <p:spPr>
          <a:xfrm>
            <a:off x="1600200" y="3510883"/>
            <a:ext cx="4375641" cy="1218533"/>
          </a:xfrm>
          <a:prstGeom prst="rect">
            <a:avLst/>
          </a:prstGeom>
        </p:spPr>
      </p:pic>
      <p:sp>
        <p:nvSpPr>
          <p:cNvPr id="12" name="TextBox 11">
            <a:extLst>
              <a:ext uri="{FF2B5EF4-FFF2-40B4-BE49-F238E27FC236}">
                <a16:creationId xmlns:a16="http://schemas.microsoft.com/office/drawing/2014/main" id="{850334C7-F8FF-004C-9AE9-09774F80AF72}"/>
              </a:ext>
            </a:extLst>
          </p:cNvPr>
          <p:cNvSpPr txBox="1"/>
          <p:nvPr/>
        </p:nvSpPr>
        <p:spPr>
          <a:xfrm>
            <a:off x="201922" y="1882664"/>
            <a:ext cx="8785875" cy="83099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Now that we have a gradient, we compute the new parameter vector </a:t>
            </a:r>
            <a:r>
              <a:rPr lang="el-GR" dirty="0">
                <a:latin typeface="Calibri" panose="020F0502020204030204" pitchFamily="34" charset="0"/>
                <a:cs typeface="Calibri" panose="020F0502020204030204" pitchFamily="34" charset="0"/>
              </a:rPr>
              <a:t>θ</a:t>
            </a:r>
            <a:r>
              <a:rPr lang="el-GR" baseline="30000" dirty="0">
                <a:latin typeface="Calibri" panose="020F0502020204030204" pitchFamily="34" charset="0"/>
                <a:cs typeface="Calibri" panose="020F0502020204030204" pitchFamily="34" charset="0"/>
              </a:rPr>
              <a:t>1</a:t>
            </a:r>
            <a:r>
              <a:rPr lang="el-G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by moving </a:t>
            </a:r>
            <a:r>
              <a:rPr lang="el-GR" dirty="0">
                <a:latin typeface="Calibri" panose="020F0502020204030204" pitchFamily="34" charset="0"/>
                <a:cs typeface="Calibri" panose="020F0502020204030204" pitchFamily="34" charset="0"/>
              </a:rPr>
              <a:t>θ</a:t>
            </a:r>
            <a:r>
              <a:rPr lang="el-GR" baseline="30000" dirty="0">
                <a:latin typeface="Calibri" panose="020F0502020204030204" pitchFamily="34" charset="0"/>
                <a:cs typeface="Calibri" panose="020F0502020204030204" pitchFamily="34" charset="0"/>
              </a:rPr>
              <a:t>0</a:t>
            </a:r>
            <a:r>
              <a:rPr lang="el-G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in the opposite direction from the gradient: </a:t>
            </a:r>
          </a:p>
        </p:txBody>
      </p:sp>
      <p:sp>
        <p:nvSpPr>
          <p:cNvPr id="9" name="Rectangle 8">
            <a:extLst>
              <a:ext uri="{FF2B5EF4-FFF2-40B4-BE49-F238E27FC236}">
                <a16:creationId xmlns:a16="http://schemas.microsoft.com/office/drawing/2014/main" id="{04C3E89D-F6BE-7745-8C21-C06813DBE358}"/>
              </a:ext>
            </a:extLst>
          </p:cNvPr>
          <p:cNvSpPr/>
          <p:nvPr/>
        </p:nvSpPr>
        <p:spPr>
          <a:xfrm>
            <a:off x="4724399" y="3543251"/>
            <a:ext cx="4071935" cy="1138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03341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269A-A8CB-AA47-A631-A23CDA939464}"/>
              </a:ext>
            </a:extLst>
          </p:cNvPr>
          <p:cNvSpPr>
            <a:spLocks noGrp="1"/>
          </p:cNvSpPr>
          <p:nvPr>
            <p:ph type="title"/>
          </p:nvPr>
        </p:nvSpPr>
        <p:spPr>
          <a:xfrm>
            <a:off x="822959" y="72855"/>
            <a:ext cx="7543800" cy="680397"/>
          </a:xfrm>
        </p:spPr>
        <p:txBody>
          <a:bodyPr/>
          <a:lstStyle/>
          <a:p>
            <a:r>
              <a:rPr lang="en-US" dirty="0"/>
              <a:t>Example of gradient descent</a:t>
            </a:r>
          </a:p>
        </p:txBody>
      </p:sp>
      <p:pic>
        <p:nvPicPr>
          <p:cNvPr id="5" name="Picture 4">
            <a:extLst>
              <a:ext uri="{FF2B5EF4-FFF2-40B4-BE49-F238E27FC236}">
                <a16:creationId xmlns:a16="http://schemas.microsoft.com/office/drawing/2014/main" id="{47906AA5-9577-3541-A55E-A6CD3A48AB99}"/>
              </a:ext>
            </a:extLst>
          </p:cNvPr>
          <p:cNvPicPr>
            <a:picLocks noChangeAspect="1"/>
          </p:cNvPicPr>
          <p:nvPr/>
        </p:nvPicPr>
        <p:blipFill>
          <a:blip r:embed="rId3"/>
          <a:stretch>
            <a:fillRect/>
          </a:stretch>
        </p:blipFill>
        <p:spPr>
          <a:xfrm>
            <a:off x="809708" y="2901845"/>
            <a:ext cx="4259299" cy="488772"/>
          </a:xfrm>
          <a:prstGeom prst="rect">
            <a:avLst/>
          </a:prstGeom>
        </p:spPr>
      </p:pic>
      <p:pic>
        <p:nvPicPr>
          <p:cNvPr id="7" name="Picture 6">
            <a:extLst>
              <a:ext uri="{FF2B5EF4-FFF2-40B4-BE49-F238E27FC236}">
                <a16:creationId xmlns:a16="http://schemas.microsoft.com/office/drawing/2014/main" id="{3CFDB17E-6ADD-EB4E-98AA-B8FB448E450F}"/>
              </a:ext>
            </a:extLst>
          </p:cNvPr>
          <p:cNvPicPr>
            <a:picLocks noChangeAspect="1"/>
          </p:cNvPicPr>
          <p:nvPr/>
        </p:nvPicPr>
        <p:blipFill>
          <a:blip r:embed="rId4"/>
          <a:stretch>
            <a:fillRect/>
          </a:stretch>
        </p:blipFill>
        <p:spPr>
          <a:xfrm>
            <a:off x="457200" y="753252"/>
            <a:ext cx="8448675" cy="1039837"/>
          </a:xfrm>
          <a:prstGeom prst="rect">
            <a:avLst/>
          </a:prstGeom>
        </p:spPr>
      </p:pic>
      <p:sp>
        <p:nvSpPr>
          <p:cNvPr id="8" name="TextBox 7">
            <a:extLst>
              <a:ext uri="{FF2B5EF4-FFF2-40B4-BE49-F238E27FC236}">
                <a16:creationId xmlns:a16="http://schemas.microsoft.com/office/drawing/2014/main" id="{5B3FD89A-3E09-E64B-B5EB-2CB79C30B1A3}"/>
              </a:ext>
            </a:extLst>
          </p:cNvPr>
          <p:cNvSpPr txBox="1"/>
          <p:nvPr/>
        </p:nvSpPr>
        <p:spPr>
          <a:xfrm>
            <a:off x="5410200" y="2861613"/>
            <a:ext cx="1801775" cy="430887"/>
          </a:xfrm>
          <a:prstGeom prst="rect">
            <a:avLst/>
          </a:prstGeom>
          <a:noFill/>
        </p:spPr>
        <p:txBody>
          <a:bodyPr wrap="none" rtlCol="0">
            <a:spAutoFit/>
          </a:bodyPr>
          <a:lstStyle/>
          <a:p>
            <a:pPr marL="742950" lvl="4" indent="-49213">
              <a:buNone/>
            </a:pPr>
            <a:r>
              <a:rPr lang="el-GR" sz="2200" dirty="0">
                <a:latin typeface="Calibri" panose="020F0502020204030204" pitchFamily="34" charset="0"/>
                <a:cs typeface="Calibri" panose="020F0502020204030204" pitchFamily="34" charset="0"/>
              </a:rPr>
              <a:t>η = 0.1</a:t>
            </a:r>
            <a:r>
              <a:rPr lang="en-US" sz="2200" dirty="0">
                <a:latin typeface="Calibri" panose="020F0502020204030204" pitchFamily="34" charset="0"/>
                <a:cs typeface="Calibri" panose="020F0502020204030204" pitchFamily="34" charset="0"/>
              </a:rPr>
              <a:t>; </a:t>
            </a:r>
          </a:p>
        </p:txBody>
      </p:sp>
      <p:pic>
        <p:nvPicPr>
          <p:cNvPr id="11" name="Picture 10">
            <a:extLst>
              <a:ext uri="{FF2B5EF4-FFF2-40B4-BE49-F238E27FC236}">
                <a16:creationId xmlns:a16="http://schemas.microsoft.com/office/drawing/2014/main" id="{DAA6CA4E-FF8B-1B4C-BCCE-4A13749B6022}"/>
              </a:ext>
            </a:extLst>
          </p:cNvPr>
          <p:cNvPicPr>
            <a:picLocks noChangeAspect="1"/>
          </p:cNvPicPr>
          <p:nvPr/>
        </p:nvPicPr>
        <p:blipFill>
          <a:blip r:embed="rId5"/>
          <a:stretch>
            <a:fillRect/>
          </a:stretch>
        </p:blipFill>
        <p:spPr>
          <a:xfrm>
            <a:off x="1600200" y="3510883"/>
            <a:ext cx="4375641" cy="1218533"/>
          </a:xfrm>
          <a:prstGeom prst="rect">
            <a:avLst/>
          </a:prstGeom>
        </p:spPr>
      </p:pic>
      <p:sp>
        <p:nvSpPr>
          <p:cNvPr id="12" name="TextBox 11">
            <a:extLst>
              <a:ext uri="{FF2B5EF4-FFF2-40B4-BE49-F238E27FC236}">
                <a16:creationId xmlns:a16="http://schemas.microsoft.com/office/drawing/2014/main" id="{850334C7-F8FF-004C-9AE9-09774F80AF72}"/>
              </a:ext>
            </a:extLst>
          </p:cNvPr>
          <p:cNvSpPr txBox="1"/>
          <p:nvPr/>
        </p:nvSpPr>
        <p:spPr>
          <a:xfrm>
            <a:off x="201922" y="1882664"/>
            <a:ext cx="8785875" cy="83099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Now that we have a gradient, we compute the new parameter vector </a:t>
            </a:r>
            <a:r>
              <a:rPr lang="el-GR" dirty="0">
                <a:latin typeface="Calibri" panose="020F0502020204030204" pitchFamily="34" charset="0"/>
                <a:cs typeface="Calibri" panose="020F0502020204030204" pitchFamily="34" charset="0"/>
              </a:rPr>
              <a:t>θ</a:t>
            </a:r>
            <a:r>
              <a:rPr lang="el-GR" baseline="30000" dirty="0">
                <a:latin typeface="Calibri" panose="020F0502020204030204" pitchFamily="34" charset="0"/>
                <a:cs typeface="Calibri" panose="020F0502020204030204" pitchFamily="34" charset="0"/>
              </a:rPr>
              <a:t>1</a:t>
            </a:r>
            <a:r>
              <a:rPr lang="el-G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by moving </a:t>
            </a:r>
            <a:r>
              <a:rPr lang="el-GR" dirty="0">
                <a:latin typeface="Calibri" panose="020F0502020204030204" pitchFamily="34" charset="0"/>
                <a:cs typeface="Calibri" panose="020F0502020204030204" pitchFamily="34" charset="0"/>
              </a:rPr>
              <a:t>θ</a:t>
            </a:r>
            <a:r>
              <a:rPr lang="el-GR" baseline="30000" dirty="0">
                <a:latin typeface="Calibri" panose="020F0502020204030204" pitchFamily="34" charset="0"/>
                <a:cs typeface="Calibri" panose="020F0502020204030204" pitchFamily="34" charset="0"/>
              </a:rPr>
              <a:t>0</a:t>
            </a:r>
            <a:r>
              <a:rPr lang="el-G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in the opposite direction from the gradient: </a:t>
            </a:r>
          </a:p>
        </p:txBody>
      </p:sp>
    </p:spTree>
    <p:extLst>
      <p:ext uri="{BB962C8B-B14F-4D97-AF65-F5344CB8AC3E}">
        <p14:creationId xmlns:p14="http://schemas.microsoft.com/office/powerpoint/2010/main" val="2998584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269A-A8CB-AA47-A631-A23CDA939464}"/>
              </a:ext>
            </a:extLst>
          </p:cNvPr>
          <p:cNvSpPr>
            <a:spLocks noGrp="1"/>
          </p:cNvSpPr>
          <p:nvPr>
            <p:ph type="title"/>
          </p:nvPr>
        </p:nvSpPr>
        <p:spPr>
          <a:xfrm>
            <a:off x="822959" y="72855"/>
            <a:ext cx="7543800" cy="680397"/>
          </a:xfrm>
        </p:spPr>
        <p:txBody>
          <a:bodyPr/>
          <a:lstStyle/>
          <a:p>
            <a:r>
              <a:rPr lang="en-US" dirty="0"/>
              <a:t>Example of gradient descent</a:t>
            </a:r>
          </a:p>
        </p:txBody>
      </p:sp>
      <p:pic>
        <p:nvPicPr>
          <p:cNvPr id="5" name="Picture 4">
            <a:extLst>
              <a:ext uri="{FF2B5EF4-FFF2-40B4-BE49-F238E27FC236}">
                <a16:creationId xmlns:a16="http://schemas.microsoft.com/office/drawing/2014/main" id="{47906AA5-9577-3541-A55E-A6CD3A48AB99}"/>
              </a:ext>
            </a:extLst>
          </p:cNvPr>
          <p:cNvPicPr>
            <a:picLocks noChangeAspect="1"/>
          </p:cNvPicPr>
          <p:nvPr/>
        </p:nvPicPr>
        <p:blipFill>
          <a:blip r:embed="rId3"/>
          <a:stretch>
            <a:fillRect/>
          </a:stretch>
        </p:blipFill>
        <p:spPr>
          <a:xfrm>
            <a:off x="809708" y="2901845"/>
            <a:ext cx="4259299" cy="488772"/>
          </a:xfrm>
          <a:prstGeom prst="rect">
            <a:avLst/>
          </a:prstGeom>
        </p:spPr>
      </p:pic>
      <p:pic>
        <p:nvPicPr>
          <p:cNvPr id="7" name="Picture 6">
            <a:extLst>
              <a:ext uri="{FF2B5EF4-FFF2-40B4-BE49-F238E27FC236}">
                <a16:creationId xmlns:a16="http://schemas.microsoft.com/office/drawing/2014/main" id="{3CFDB17E-6ADD-EB4E-98AA-B8FB448E450F}"/>
              </a:ext>
            </a:extLst>
          </p:cNvPr>
          <p:cNvPicPr>
            <a:picLocks noChangeAspect="1"/>
          </p:cNvPicPr>
          <p:nvPr/>
        </p:nvPicPr>
        <p:blipFill>
          <a:blip r:embed="rId4"/>
          <a:stretch>
            <a:fillRect/>
          </a:stretch>
        </p:blipFill>
        <p:spPr>
          <a:xfrm>
            <a:off x="457200" y="753252"/>
            <a:ext cx="8448675" cy="1039837"/>
          </a:xfrm>
          <a:prstGeom prst="rect">
            <a:avLst/>
          </a:prstGeom>
        </p:spPr>
      </p:pic>
      <p:sp>
        <p:nvSpPr>
          <p:cNvPr id="8" name="TextBox 7">
            <a:extLst>
              <a:ext uri="{FF2B5EF4-FFF2-40B4-BE49-F238E27FC236}">
                <a16:creationId xmlns:a16="http://schemas.microsoft.com/office/drawing/2014/main" id="{5B3FD89A-3E09-E64B-B5EB-2CB79C30B1A3}"/>
              </a:ext>
            </a:extLst>
          </p:cNvPr>
          <p:cNvSpPr txBox="1"/>
          <p:nvPr/>
        </p:nvSpPr>
        <p:spPr>
          <a:xfrm>
            <a:off x="5410200" y="2861613"/>
            <a:ext cx="1801775" cy="430887"/>
          </a:xfrm>
          <a:prstGeom prst="rect">
            <a:avLst/>
          </a:prstGeom>
          <a:noFill/>
        </p:spPr>
        <p:txBody>
          <a:bodyPr wrap="none" rtlCol="0">
            <a:spAutoFit/>
          </a:bodyPr>
          <a:lstStyle/>
          <a:p>
            <a:pPr marL="742950" lvl="4" indent="-49213">
              <a:buNone/>
            </a:pPr>
            <a:r>
              <a:rPr lang="el-GR" sz="2200" dirty="0">
                <a:latin typeface="Calibri" panose="020F0502020204030204" pitchFamily="34" charset="0"/>
                <a:cs typeface="Calibri" panose="020F0502020204030204" pitchFamily="34" charset="0"/>
              </a:rPr>
              <a:t>η = 0.1</a:t>
            </a:r>
            <a:r>
              <a:rPr lang="en-US" sz="2200" dirty="0">
                <a:latin typeface="Calibri" panose="020F0502020204030204" pitchFamily="34" charset="0"/>
                <a:cs typeface="Calibri" panose="020F0502020204030204" pitchFamily="34" charset="0"/>
              </a:rPr>
              <a:t>; </a:t>
            </a:r>
          </a:p>
        </p:txBody>
      </p:sp>
      <p:pic>
        <p:nvPicPr>
          <p:cNvPr id="11" name="Picture 10">
            <a:extLst>
              <a:ext uri="{FF2B5EF4-FFF2-40B4-BE49-F238E27FC236}">
                <a16:creationId xmlns:a16="http://schemas.microsoft.com/office/drawing/2014/main" id="{DAA6CA4E-FF8B-1B4C-BCCE-4A13749B6022}"/>
              </a:ext>
            </a:extLst>
          </p:cNvPr>
          <p:cNvPicPr>
            <a:picLocks noChangeAspect="1"/>
          </p:cNvPicPr>
          <p:nvPr/>
        </p:nvPicPr>
        <p:blipFill>
          <a:blip r:embed="rId5"/>
          <a:stretch>
            <a:fillRect/>
          </a:stretch>
        </p:blipFill>
        <p:spPr>
          <a:xfrm>
            <a:off x="1600200" y="3510883"/>
            <a:ext cx="4375641" cy="1218533"/>
          </a:xfrm>
          <a:prstGeom prst="rect">
            <a:avLst/>
          </a:prstGeom>
        </p:spPr>
      </p:pic>
      <p:sp>
        <p:nvSpPr>
          <p:cNvPr id="12" name="TextBox 11">
            <a:extLst>
              <a:ext uri="{FF2B5EF4-FFF2-40B4-BE49-F238E27FC236}">
                <a16:creationId xmlns:a16="http://schemas.microsoft.com/office/drawing/2014/main" id="{850334C7-F8FF-004C-9AE9-09774F80AF72}"/>
              </a:ext>
            </a:extLst>
          </p:cNvPr>
          <p:cNvSpPr txBox="1"/>
          <p:nvPr/>
        </p:nvSpPr>
        <p:spPr>
          <a:xfrm>
            <a:off x="201922" y="1882664"/>
            <a:ext cx="8785875" cy="83099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Now that we have a gradient, we compute the new parameter vector </a:t>
            </a:r>
            <a:r>
              <a:rPr lang="el-GR" dirty="0">
                <a:latin typeface="Calibri" panose="020F0502020204030204" pitchFamily="34" charset="0"/>
                <a:cs typeface="Calibri" panose="020F0502020204030204" pitchFamily="34" charset="0"/>
              </a:rPr>
              <a:t>θ</a:t>
            </a:r>
            <a:r>
              <a:rPr lang="el-GR" baseline="30000" dirty="0">
                <a:latin typeface="Calibri" panose="020F0502020204030204" pitchFamily="34" charset="0"/>
                <a:cs typeface="Calibri" panose="020F0502020204030204" pitchFamily="34" charset="0"/>
              </a:rPr>
              <a:t>1</a:t>
            </a:r>
            <a:r>
              <a:rPr lang="el-G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by moving </a:t>
            </a:r>
            <a:r>
              <a:rPr lang="el-GR" dirty="0">
                <a:latin typeface="Calibri" panose="020F0502020204030204" pitchFamily="34" charset="0"/>
                <a:cs typeface="Calibri" panose="020F0502020204030204" pitchFamily="34" charset="0"/>
              </a:rPr>
              <a:t>θ</a:t>
            </a:r>
            <a:r>
              <a:rPr lang="el-GR" baseline="30000" dirty="0">
                <a:latin typeface="Calibri" panose="020F0502020204030204" pitchFamily="34" charset="0"/>
                <a:cs typeface="Calibri" panose="020F0502020204030204" pitchFamily="34" charset="0"/>
              </a:rPr>
              <a:t>0</a:t>
            </a:r>
            <a:r>
              <a:rPr lang="el-G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in the opposite direction from the gradient: </a:t>
            </a:r>
          </a:p>
        </p:txBody>
      </p:sp>
      <p:sp>
        <p:nvSpPr>
          <p:cNvPr id="15" name="TextBox 14">
            <a:extLst>
              <a:ext uri="{FF2B5EF4-FFF2-40B4-BE49-F238E27FC236}">
                <a16:creationId xmlns:a16="http://schemas.microsoft.com/office/drawing/2014/main" id="{E00C07F3-360A-F94C-B949-4EA1B40C0E97}"/>
              </a:ext>
            </a:extLst>
          </p:cNvPr>
          <p:cNvSpPr txBox="1"/>
          <p:nvPr/>
        </p:nvSpPr>
        <p:spPr>
          <a:xfrm>
            <a:off x="626465" y="4758620"/>
            <a:ext cx="7744428"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Note that enough negative examples would eventually make w</a:t>
            </a:r>
            <a:r>
              <a:rPr lang="en-US" sz="2000" baseline="-25000"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 negative</a:t>
            </a:r>
          </a:p>
        </p:txBody>
      </p:sp>
    </p:spTree>
    <p:extLst>
      <p:ext uri="{BB962C8B-B14F-4D97-AF65-F5344CB8AC3E}">
        <p14:creationId xmlns:p14="http://schemas.microsoft.com/office/powerpoint/2010/main" val="4395183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AE97F-18A8-6D4B-8675-65B869DB16AC}"/>
              </a:ext>
            </a:extLst>
          </p:cNvPr>
          <p:cNvSpPr>
            <a:spLocks noGrp="1"/>
          </p:cNvSpPr>
          <p:nvPr>
            <p:ph type="title"/>
          </p:nvPr>
        </p:nvSpPr>
        <p:spPr/>
        <p:txBody>
          <a:bodyPr/>
          <a:lstStyle/>
          <a:p>
            <a:r>
              <a:rPr lang="en-US" dirty="0"/>
              <a:t>Mini-batch training</a:t>
            </a:r>
          </a:p>
        </p:txBody>
      </p:sp>
      <p:sp>
        <p:nvSpPr>
          <p:cNvPr id="3" name="Content Placeholder 2">
            <a:extLst>
              <a:ext uri="{FF2B5EF4-FFF2-40B4-BE49-F238E27FC236}">
                <a16:creationId xmlns:a16="http://schemas.microsoft.com/office/drawing/2014/main" id="{5E3A3A6A-C554-A848-8361-300A8EE9EAEB}"/>
              </a:ext>
            </a:extLst>
          </p:cNvPr>
          <p:cNvSpPr>
            <a:spLocks noGrp="1"/>
          </p:cNvSpPr>
          <p:nvPr>
            <p:ph idx="1"/>
          </p:nvPr>
        </p:nvSpPr>
        <p:spPr/>
        <p:txBody>
          <a:bodyPr>
            <a:normAutofit/>
          </a:bodyPr>
          <a:lstStyle/>
          <a:p>
            <a:r>
              <a:rPr lang="en-US" dirty="0"/>
              <a:t>Stochastic gradient descent chooses a single random example at a time.</a:t>
            </a:r>
          </a:p>
          <a:p>
            <a:r>
              <a:rPr lang="en-US" dirty="0"/>
              <a:t>That can result in choppy movements</a:t>
            </a:r>
          </a:p>
          <a:p>
            <a:r>
              <a:rPr lang="en-US" dirty="0"/>
              <a:t>More common to compute gradient over batches of training instances.</a:t>
            </a:r>
          </a:p>
          <a:p>
            <a:r>
              <a:rPr lang="en-US" b="1" dirty="0"/>
              <a:t>Batch training</a:t>
            </a:r>
            <a:r>
              <a:rPr lang="en-US" dirty="0"/>
              <a:t>: entire dataset</a:t>
            </a:r>
          </a:p>
          <a:p>
            <a:r>
              <a:rPr lang="en-US" b="1" dirty="0"/>
              <a:t>Mini-batch training</a:t>
            </a:r>
            <a:r>
              <a:rPr lang="en-US" dirty="0"/>
              <a:t>: </a:t>
            </a:r>
            <a:r>
              <a:rPr lang="en-US" i="1" dirty="0"/>
              <a:t>m</a:t>
            </a:r>
            <a:r>
              <a:rPr lang="en-US" dirty="0"/>
              <a:t> examples (512, or 1024)</a:t>
            </a:r>
          </a:p>
          <a:p>
            <a:endParaRPr lang="en-US" dirty="0"/>
          </a:p>
        </p:txBody>
      </p:sp>
    </p:spTree>
    <p:extLst>
      <p:ext uri="{BB962C8B-B14F-4D97-AF65-F5344CB8AC3E}">
        <p14:creationId xmlns:p14="http://schemas.microsoft.com/office/powerpoint/2010/main" val="20477952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p:txBody>
          <a:bodyPr>
            <a:noAutofit/>
          </a:bodyPr>
          <a:lstStyle/>
          <a:p>
            <a:r>
              <a:rPr lang="en-US" sz="3400">
                <a:latin typeface="Calibri (Headings)"/>
                <a:cs typeface="Calibri (Headings)"/>
              </a:rPr>
              <a:t>Text Classification and Na</a:t>
            </a:r>
            <a:r>
              <a:rPr lang="fr-FR" sz="3400">
                <a:latin typeface="Calibri (Headings)"/>
                <a:cs typeface="Calibri (Headings)"/>
              </a:rPr>
              <a:t>i</a:t>
            </a:r>
            <a:r>
              <a:rPr lang="en-US" sz="3400" err="1">
                <a:latin typeface="Calibri (Headings)"/>
                <a:cs typeface="Calibri (Headings)"/>
              </a:rPr>
              <a:t>ve</a:t>
            </a:r>
            <a:r>
              <a:rPr lang="en-US" sz="3400">
                <a:latin typeface="Calibri (Headings)"/>
                <a:cs typeface="Calibri (Headings)"/>
              </a:rPr>
              <a:t> Bayes</a:t>
            </a:r>
            <a:endParaRPr lang="en-US" sz="3400">
              <a:latin typeface="Calibri (Headings)"/>
              <a:ea typeface="ＭＳ Ｐゴシック" charset="0"/>
              <a:cs typeface="Calibri (Headings)"/>
            </a:endParaRPr>
          </a:p>
        </p:txBody>
      </p:sp>
      <p:sp>
        <p:nvSpPr>
          <p:cNvPr id="16387" name="Rectangle 6"/>
          <p:cNvSpPr>
            <a:spLocks noGrp="1" noChangeArrowheads="1"/>
          </p:cNvSpPr>
          <p:nvPr>
            <p:ph idx="1"/>
          </p:nvPr>
        </p:nvSpPr>
        <p:spPr>
          <a:xfrm>
            <a:off x="3505200" y="188594"/>
            <a:ext cx="5009393" cy="3943350"/>
          </a:xfrm>
        </p:spPr>
        <p:txBody>
          <a:bodyPr>
            <a:normAutofit/>
          </a:bodyPr>
          <a:lstStyle/>
          <a:p>
            <a:pPr eaLnBrk="1" hangingPunct="1">
              <a:buFont typeface="Times" charset="0"/>
              <a:buNone/>
            </a:pPr>
            <a:r>
              <a:rPr lang="en-US" sz="3600" dirty="0">
                <a:solidFill>
                  <a:srgbClr val="A4001D"/>
                </a:solidFill>
                <a:latin typeface="Calibri"/>
                <a:ea typeface="ＭＳ Ｐゴシック" charset="0"/>
                <a:cs typeface="Calibri"/>
              </a:rPr>
              <a:t>Precision, Recall, and F1</a:t>
            </a:r>
          </a:p>
        </p:txBody>
      </p:sp>
      <p:sp>
        <p:nvSpPr>
          <p:cNvPr id="2" name="Text Placeholder 1">
            <a:extLst>
              <a:ext uri="{FF2B5EF4-FFF2-40B4-BE49-F238E27FC236}">
                <a16:creationId xmlns:a16="http://schemas.microsoft.com/office/drawing/2014/main" id="{01749423-6D62-3640-A5A8-BAF631756FC9}"/>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37295626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039D9-527A-104B-9350-C0FF346088B4}"/>
              </a:ext>
            </a:extLst>
          </p:cNvPr>
          <p:cNvSpPr>
            <a:spLocks noGrp="1"/>
          </p:cNvSpPr>
          <p:nvPr>
            <p:ph type="title"/>
          </p:nvPr>
        </p:nvSpPr>
        <p:spPr>
          <a:xfrm>
            <a:off x="800100" y="361950"/>
            <a:ext cx="7962900" cy="680397"/>
          </a:xfrm>
        </p:spPr>
        <p:txBody>
          <a:bodyPr>
            <a:normAutofit fontScale="90000"/>
          </a:bodyPr>
          <a:lstStyle/>
          <a:p>
            <a:r>
              <a:rPr lang="en-US" dirty="0"/>
              <a:t>Evaluating Classifiers: How well does our classifier work?</a:t>
            </a:r>
          </a:p>
        </p:txBody>
      </p:sp>
      <p:sp>
        <p:nvSpPr>
          <p:cNvPr id="3" name="Content Placeholder 2">
            <a:extLst>
              <a:ext uri="{FF2B5EF4-FFF2-40B4-BE49-F238E27FC236}">
                <a16:creationId xmlns:a16="http://schemas.microsoft.com/office/drawing/2014/main" id="{32FCFBA6-B74B-CA45-B8B6-E75CDDAF9296}"/>
              </a:ext>
            </a:extLst>
          </p:cNvPr>
          <p:cNvSpPr>
            <a:spLocks noGrp="1"/>
          </p:cNvSpPr>
          <p:nvPr>
            <p:ph idx="1"/>
          </p:nvPr>
        </p:nvSpPr>
        <p:spPr>
          <a:xfrm>
            <a:off x="659130" y="1200150"/>
            <a:ext cx="8244840" cy="3810000"/>
          </a:xfrm>
        </p:spPr>
        <p:txBody>
          <a:bodyPr>
            <a:normAutofit/>
          </a:bodyPr>
          <a:lstStyle/>
          <a:p>
            <a:pPr marL="0" indent="0">
              <a:buNone/>
            </a:pPr>
            <a:r>
              <a:rPr lang="en-US" sz="2600" dirty="0"/>
              <a:t>Let's first address binary classifiers:</a:t>
            </a:r>
          </a:p>
          <a:p>
            <a:pPr marL="576263" lvl="1" indent="-179388">
              <a:buFont typeface="Arial" panose="020B0604020202020204" pitchFamily="34" charset="0"/>
              <a:buChar char="•"/>
            </a:pPr>
            <a:r>
              <a:rPr lang="en-US" sz="2600" dirty="0"/>
              <a:t>Is this email spam? </a:t>
            </a:r>
          </a:p>
          <a:p>
            <a:pPr marL="508000" lvl="2" indent="0">
              <a:buNone/>
            </a:pPr>
            <a:r>
              <a:rPr lang="en-US" sz="1900" dirty="0">
                <a:solidFill>
                  <a:srgbClr val="0200FF"/>
                </a:solidFill>
              </a:rPr>
              <a:t>spam (+)</a:t>
            </a:r>
            <a:r>
              <a:rPr lang="en-US" sz="1900" dirty="0"/>
              <a:t>     or   </a:t>
            </a:r>
            <a:r>
              <a:rPr lang="en-US" sz="1900" dirty="0">
                <a:solidFill>
                  <a:srgbClr val="0200FF"/>
                </a:solidFill>
              </a:rPr>
              <a:t>not spam (-)</a:t>
            </a:r>
          </a:p>
          <a:p>
            <a:pPr marL="576263" lvl="1" indent="-179388">
              <a:buFont typeface="Arial" panose="020B0604020202020204" pitchFamily="34" charset="0"/>
              <a:buChar char="•"/>
            </a:pPr>
            <a:r>
              <a:rPr lang="en-US" sz="2600" dirty="0"/>
              <a:t>Is this post about Delicious Pie Company? </a:t>
            </a:r>
          </a:p>
          <a:p>
            <a:pPr marL="508000" lvl="2" indent="0">
              <a:buNone/>
            </a:pPr>
            <a:r>
              <a:rPr lang="en-US" sz="1900" dirty="0">
                <a:solidFill>
                  <a:srgbClr val="0200FF"/>
                </a:solidFill>
              </a:rPr>
              <a:t>about Del. Pie Co (+)   </a:t>
            </a:r>
            <a:r>
              <a:rPr lang="en-US" sz="1900" dirty="0"/>
              <a:t>or    </a:t>
            </a:r>
            <a:r>
              <a:rPr lang="en-US" sz="1900" dirty="0">
                <a:solidFill>
                  <a:srgbClr val="0200FF"/>
                </a:solidFill>
              </a:rPr>
              <a:t>not about Del. Pie Co(-)</a:t>
            </a:r>
          </a:p>
          <a:p>
            <a:pPr marL="0" indent="0">
              <a:buNone/>
            </a:pPr>
            <a:r>
              <a:rPr lang="en-US" sz="2600" dirty="0"/>
              <a:t>We'll need to know</a:t>
            </a:r>
          </a:p>
          <a:p>
            <a:pPr marL="911225" lvl="1" indent="-514350">
              <a:buFont typeface="+mj-lt"/>
              <a:buAutoNum type="arabicPeriod"/>
            </a:pPr>
            <a:r>
              <a:rPr lang="en-US" sz="2600" dirty="0"/>
              <a:t>What did our classifier say about each email or post?</a:t>
            </a:r>
          </a:p>
          <a:p>
            <a:pPr marL="911225" lvl="1" indent="-514350">
              <a:buFont typeface="+mj-lt"/>
              <a:buAutoNum type="arabicPeriod"/>
            </a:pPr>
            <a:r>
              <a:rPr lang="en-US" sz="2600" dirty="0"/>
              <a:t>What should our classifier have said, i.e.,  the correct answer, usually as defined by humans ("gold label")</a:t>
            </a:r>
            <a:endParaRPr lang="en-US" sz="1900" dirty="0"/>
          </a:p>
          <a:p>
            <a:endParaRPr lang="en-US" dirty="0"/>
          </a:p>
        </p:txBody>
      </p:sp>
    </p:spTree>
    <p:extLst>
      <p:ext uri="{BB962C8B-B14F-4D97-AF65-F5344CB8AC3E}">
        <p14:creationId xmlns:p14="http://schemas.microsoft.com/office/powerpoint/2010/main" val="221149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039D9-527A-104B-9350-C0FF346088B4}"/>
              </a:ext>
            </a:extLst>
          </p:cNvPr>
          <p:cNvSpPr>
            <a:spLocks noGrp="1"/>
          </p:cNvSpPr>
          <p:nvPr>
            <p:ph type="title"/>
          </p:nvPr>
        </p:nvSpPr>
        <p:spPr>
          <a:xfrm>
            <a:off x="800100" y="361950"/>
            <a:ext cx="7962900" cy="680397"/>
          </a:xfrm>
        </p:spPr>
        <p:txBody>
          <a:bodyPr>
            <a:normAutofit fontScale="90000"/>
          </a:bodyPr>
          <a:lstStyle/>
          <a:p>
            <a:r>
              <a:rPr lang="en-US" dirty="0"/>
              <a:t>First step in evaluation: The confusion matrix</a:t>
            </a:r>
          </a:p>
        </p:txBody>
      </p:sp>
      <p:sp>
        <p:nvSpPr>
          <p:cNvPr id="3" name="Content Placeholder 2">
            <a:extLst>
              <a:ext uri="{FF2B5EF4-FFF2-40B4-BE49-F238E27FC236}">
                <a16:creationId xmlns:a16="http://schemas.microsoft.com/office/drawing/2014/main" id="{32FCFBA6-B74B-CA45-B8B6-E75CDDAF9296}"/>
              </a:ext>
            </a:extLst>
          </p:cNvPr>
          <p:cNvSpPr>
            <a:spLocks noGrp="1"/>
          </p:cNvSpPr>
          <p:nvPr>
            <p:ph idx="1"/>
          </p:nvPr>
        </p:nvSpPr>
        <p:spPr>
          <a:xfrm>
            <a:off x="659130" y="1276350"/>
            <a:ext cx="8244840" cy="3505200"/>
          </a:xfrm>
        </p:spPr>
        <p:txBody>
          <a:bodyPr>
            <a:normAutofit/>
          </a:bodyPr>
          <a:lstStyle/>
          <a:p>
            <a:endParaRPr lang="en-US" dirty="0"/>
          </a:p>
          <a:p>
            <a:endParaRPr lang="en-US" dirty="0"/>
          </a:p>
        </p:txBody>
      </p:sp>
      <p:pic>
        <p:nvPicPr>
          <p:cNvPr id="5" name="Picture 4">
            <a:extLst>
              <a:ext uri="{FF2B5EF4-FFF2-40B4-BE49-F238E27FC236}">
                <a16:creationId xmlns:a16="http://schemas.microsoft.com/office/drawing/2014/main" id="{3D882066-F5C1-DE89-B6A2-E0358F26E0CD}"/>
              </a:ext>
            </a:extLst>
          </p:cNvPr>
          <p:cNvPicPr>
            <a:picLocks noChangeAspect="1"/>
          </p:cNvPicPr>
          <p:nvPr/>
        </p:nvPicPr>
        <p:blipFill>
          <a:blip r:embed="rId3"/>
          <a:srcRect/>
          <a:stretch/>
        </p:blipFill>
        <p:spPr>
          <a:xfrm>
            <a:off x="533400" y="1434948"/>
            <a:ext cx="7772400" cy="2776742"/>
          </a:xfrm>
          <a:prstGeom prst="rect">
            <a:avLst/>
          </a:prstGeom>
        </p:spPr>
      </p:pic>
      <p:sp>
        <p:nvSpPr>
          <p:cNvPr id="4" name="Rectangle 3">
            <a:extLst>
              <a:ext uri="{FF2B5EF4-FFF2-40B4-BE49-F238E27FC236}">
                <a16:creationId xmlns:a16="http://schemas.microsoft.com/office/drawing/2014/main" id="{68EC6872-38E8-6A74-1EE0-9BBC9B530145}"/>
              </a:ext>
            </a:extLst>
          </p:cNvPr>
          <p:cNvSpPr/>
          <p:nvPr/>
        </p:nvSpPr>
        <p:spPr>
          <a:xfrm>
            <a:off x="2204085" y="3419856"/>
            <a:ext cx="6400800" cy="990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362757-A433-5E28-9EDB-45D0A7EE76F2}"/>
              </a:ext>
            </a:extLst>
          </p:cNvPr>
          <p:cNvSpPr/>
          <p:nvPr/>
        </p:nvSpPr>
        <p:spPr>
          <a:xfrm>
            <a:off x="5705856" y="1948399"/>
            <a:ext cx="3021330" cy="1749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2885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87CE9-9606-F652-F355-2B74442103F2}"/>
              </a:ext>
            </a:extLst>
          </p:cNvPr>
          <p:cNvSpPr>
            <a:spLocks noGrp="1"/>
          </p:cNvSpPr>
          <p:nvPr>
            <p:ph type="title"/>
          </p:nvPr>
        </p:nvSpPr>
        <p:spPr>
          <a:xfrm>
            <a:off x="789432" y="361950"/>
            <a:ext cx="8016240" cy="680397"/>
          </a:xfrm>
        </p:spPr>
        <p:txBody>
          <a:bodyPr>
            <a:normAutofit fontScale="90000"/>
          </a:bodyPr>
          <a:lstStyle/>
          <a:p>
            <a:r>
              <a:rPr lang="en-US" dirty="0"/>
              <a:t>Even language modeling can be viewed as classification!</a:t>
            </a:r>
          </a:p>
        </p:txBody>
      </p:sp>
      <p:sp>
        <p:nvSpPr>
          <p:cNvPr id="3" name="Content Placeholder 2">
            <a:extLst>
              <a:ext uri="{FF2B5EF4-FFF2-40B4-BE49-F238E27FC236}">
                <a16:creationId xmlns:a16="http://schemas.microsoft.com/office/drawing/2014/main" id="{68939FE8-6B42-1D4A-8153-309E3B90587A}"/>
              </a:ext>
            </a:extLst>
          </p:cNvPr>
          <p:cNvSpPr>
            <a:spLocks noGrp="1"/>
          </p:cNvSpPr>
          <p:nvPr>
            <p:ph idx="1"/>
          </p:nvPr>
        </p:nvSpPr>
        <p:spPr>
          <a:xfrm>
            <a:off x="822960" y="1428750"/>
            <a:ext cx="7787640" cy="3200400"/>
          </a:xfrm>
        </p:spPr>
        <p:txBody>
          <a:bodyPr/>
          <a:lstStyle/>
          <a:p>
            <a:pPr marL="457200" indent="-457200">
              <a:buFont typeface="Arial" panose="020B0604020202020204" pitchFamily="34" charset="0"/>
              <a:buChar char="•"/>
            </a:pPr>
            <a:r>
              <a:rPr lang="en-US" dirty="0">
                <a:latin typeface="Calibri" panose="020F0502020204030204" pitchFamily="34" charset="0"/>
                <a:cs typeface="Calibri" panose="020F0502020204030204" pitchFamily="34" charset="0"/>
              </a:rPr>
              <a:t>Let the set of classes be the words (vocabulary V)</a:t>
            </a:r>
          </a:p>
          <a:p>
            <a:pPr marL="457200" indent="-457200">
              <a:buFont typeface="Arial" panose="020B0604020202020204" pitchFamily="34" charset="0"/>
              <a:buChar char="•"/>
            </a:pPr>
            <a:r>
              <a:rPr lang="en-US" dirty="0">
                <a:latin typeface="Calibri" panose="020F0502020204030204" pitchFamily="34" charset="0"/>
                <a:cs typeface="Calibri" panose="020F0502020204030204" pitchFamily="34" charset="0"/>
              </a:rPr>
              <a:t>Predicting the next word is </a:t>
            </a:r>
            <a:r>
              <a:rPr lang="en-US" dirty="0">
                <a:effectLst/>
                <a:latin typeface="Calibri" panose="020F0502020204030204" pitchFamily="34" charset="0"/>
                <a:cs typeface="Calibri" panose="020F0502020204030204" pitchFamily="34" charset="0"/>
              </a:rPr>
              <a:t>classifying </a:t>
            </a:r>
          </a:p>
          <a:p>
            <a:pPr marL="854075" lvl="1" indent="-457200">
              <a:buFont typeface="Arial" panose="020B0604020202020204" pitchFamily="34" charset="0"/>
              <a:buChar char="•"/>
            </a:pPr>
            <a:r>
              <a:rPr lang="en-US" dirty="0">
                <a:effectLst/>
                <a:latin typeface="Calibri" panose="020F0502020204030204" pitchFamily="34" charset="0"/>
                <a:cs typeface="Calibri" panose="020F0502020204030204" pitchFamily="34" charset="0"/>
              </a:rPr>
              <a:t>the context-so-far </a:t>
            </a:r>
          </a:p>
          <a:p>
            <a:pPr marL="854075" lvl="1" indent="-457200">
              <a:buFont typeface="Arial" panose="020B0604020202020204" pitchFamily="34" charset="0"/>
              <a:buChar char="•"/>
            </a:pPr>
            <a:r>
              <a:rPr lang="en-US" dirty="0">
                <a:effectLst/>
                <a:latin typeface="Calibri" panose="020F0502020204030204" pitchFamily="34" charset="0"/>
                <a:cs typeface="Calibri" panose="020F0502020204030204" pitchFamily="34" charset="0"/>
              </a:rPr>
              <a:t>into a class for each possible next word</a:t>
            </a:r>
          </a:p>
          <a:p>
            <a:pPr marL="457200" indent="-457200">
              <a:buFont typeface="Arial" panose="020B0604020202020204" pitchFamily="34" charset="0"/>
              <a:buChar char="•"/>
            </a:pPr>
            <a:endParaRPr lang="en-US" dirty="0">
              <a:effectLst/>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6019813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039D9-527A-104B-9350-C0FF346088B4}"/>
              </a:ext>
            </a:extLst>
          </p:cNvPr>
          <p:cNvSpPr>
            <a:spLocks noGrp="1"/>
          </p:cNvSpPr>
          <p:nvPr>
            <p:ph type="title"/>
          </p:nvPr>
        </p:nvSpPr>
        <p:spPr>
          <a:xfrm>
            <a:off x="800100" y="361950"/>
            <a:ext cx="7962900" cy="680397"/>
          </a:xfrm>
        </p:spPr>
        <p:txBody>
          <a:bodyPr>
            <a:normAutofit/>
          </a:bodyPr>
          <a:lstStyle/>
          <a:p>
            <a:r>
              <a:rPr lang="en-US" dirty="0"/>
              <a:t>Accuracy on the confusion matrix</a:t>
            </a:r>
          </a:p>
        </p:txBody>
      </p:sp>
      <p:sp>
        <p:nvSpPr>
          <p:cNvPr id="3" name="Content Placeholder 2">
            <a:extLst>
              <a:ext uri="{FF2B5EF4-FFF2-40B4-BE49-F238E27FC236}">
                <a16:creationId xmlns:a16="http://schemas.microsoft.com/office/drawing/2014/main" id="{32FCFBA6-B74B-CA45-B8B6-E75CDDAF9296}"/>
              </a:ext>
            </a:extLst>
          </p:cNvPr>
          <p:cNvSpPr>
            <a:spLocks noGrp="1"/>
          </p:cNvSpPr>
          <p:nvPr>
            <p:ph idx="1"/>
          </p:nvPr>
        </p:nvSpPr>
        <p:spPr>
          <a:xfrm>
            <a:off x="659130" y="1276350"/>
            <a:ext cx="8244840" cy="3505200"/>
          </a:xfrm>
        </p:spPr>
        <p:txBody>
          <a:bodyPr>
            <a:normAutofit/>
          </a:bodyPr>
          <a:lstStyle/>
          <a:p>
            <a:endParaRPr lang="en-US" dirty="0"/>
          </a:p>
          <a:p>
            <a:endParaRPr lang="en-US" dirty="0"/>
          </a:p>
        </p:txBody>
      </p:sp>
      <p:pic>
        <p:nvPicPr>
          <p:cNvPr id="5" name="Picture 4">
            <a:extLst>
              <a:ext uri="{FF2B5EF4-FFF2-40B4-BE49-F238E27FC236}">
                <a16:creationId xmlns:a16="http://schemas.microsoft.com/office/drawing/2014/main" id="{3D882066-F5C1-DE89-B6A2-E0358F26E0CD}"/>
              </a:ext>
            </a:extLst>
          </p:cNvPr>
          <p:cNvPicPr>
            <a:picLocks noChangeAspect="1"/>
          </p:cNvPicPr>
          <p:nvPr/>
        </p:nvPicPr>
        <p:blipFill>
          <a:blip r:embed="rId3"/>
          <a:srcRect/>
          <a:stretch/>
        </p:blipFill>
        <p:spPr>
          <a:xfrm>
            <a:off x="533400" y="1434948"/>
            <a:ext cx="7772400" cy="2776742"/>
          </a:xfrm>
          <a:prstGeom prst="rect">
            <a:avLst/>
          </a:prstGeom>
        </p:spPr>
      </p:pic>
      <p:sp>
        <p:nvSpPr>
          <p:cNvPr id="4" name="Rectangle 3">
            <a:extLst>
              <a:ext uri="{FF2B5EF4-FFF2-40B4-BE49-F238E27FC236}">
                <a16:creationId xmlns:a16="http://schemas.microsoft.com/office/drawing/2014/main" id="{68EC6872-38E8-6A74-1EE0-9BBC9B530145}"/>
              </a:ext>
            </a:extLst>
          </p:cNvPr>
          <p:cNvSpPr/>
          <p:nvPr/>
        </p:nvSpPr>
        <p:spPr>
          <a:xfrm>
            <a:off x="2204085" y="3419856"/>
            <a:ext cx="3501771" cy="990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362757-A433-5E28-9EDB-45D0A7EE76F2}"/>
              </a:ext>
            </a:extLst>
          </p:cNvPr>
          <p:cNvSpPr/>
          <p:nvPr/>
        </p:nvSpPr>
        <p:spPr>
          <a:xfrm>
            <a:off x="5705856" y="1948399"/>
            <a:ext cx="3021330" cy="14714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97455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039D9-527A-104B-9350-C0FF346088B4}"/>
              </a:ext>
            </a:extLst>
          </p:cNvPr>
          <p:cNvSpPr>
            <a:spLocks noGrp="1"/>
          </p:cNvSpPr>
          <p:nvPr>
            <p:ph type="title"/>
          </p:nvPr>
        </p:nvSpPr>
        <p:spPr>
          <a:xfrm>
            <a:off x="800100" y="361950"/>
            <a:ext cx="7962900" cy="680397"/>
          </a:xfrm>
        </p:spPr>
        <p:txBody>
          <a:bodyPr>
            <a:normAutofit/>
          </a:bodyPr>
          <a:lstStyle/>
          <a:p>
            <a:r>
              <a:rPr lang="en-US" dirty="0"/>
              <a:t>Why don't we use accuracy?</a:t>
            </a:r>
          </a:p>
        </p:txBody>
      </p:sp>
      <p:sp>
        <p:nvSpPr>
          <p:cNvPr id="3" name="Content Placeholder 2">
            <a:extLst>
              <a:ext uri="{FF2B5EF4-FFF2-40B4-BE49-F238E27FC236}">
                <a16:creationId xmlns:a16="http://schemas.microsoft.com/office/drawing/2014/main" id="{32FCFBA6-B74B-CA45-B8B6-E75CDDAF9296}"/>
              </a:ext>
            </a:extLst>
          </p:cNvPr>
          <p:cNvSpPr>
            <a:spLocks noGrp="1"/>
          </p:cNvSpPr>
          <p:nvPr>
            <p:ph idx="1"/>
          </p:nvPr>
        </p:nvSpPr>
        <p:spPr>
          <a:xfrm>
            <a:off x="659130" y="1200150"/>
            <a:ext cx="8244840" cy="3943350"/>
          </a:xfrm>
        </p:spPr>
        <p:txBody>
          <a:bodyPr>
            <a:normAutofit/>
          </a:bodyPr>
          <a:lstStyle/>
          <a:p>
            <a:pPr marL="0" indent="0">
              <a:buNone/>
            </a:pPr>
            <a:r>
              <a:rPr lang="en-US" sz="2600" dirty="0"/>
              <a:t>Accuracy doesn't work well when we're dealing with uncommon or imbalanced classes</a:t>
            </a:r>
          </a:p>
          <a:p>
            <a:pPr marL="0" indent="0">
              <a:buNone/>
            </a:pPr>
            <a:r>
              <a:rPr lang="en-US" sz="2600" dirty="0"/>
              <a:t>Suppose we look at 1,000,000 social media posts to find Delicious Pie-lovers (or haters)</a:t>
            </a:r>
          </a:p>
          <a:p>
            <a:pPr lvl="1">
              <a:buFont typeface="Arial" panose="020B0604020202020204" pitchFamily="34" charset="0"/>
              <a:buChar char="•"/>
            </a:pPr>
            <a:r>
              <a:rPr lang="en-US" sz="2200" dirty="0"/>
              <a:t>100 of them talk about our pie</a:t>
            </a:r>
          </a:p>
          <a:p>
            <a:pPr lvl="1">
              <a:buFont typeface="Arial" panose="020B0604020202020204" pitchFamily="34" charset="0"/>
              <a:buChar char="•"/>
            </a:pPr>
            <a:r>
              <a:rPr lang="en-US" sz="2200" dirty="0"/>
              <a:t>999,900 are posts about something unrelated</a:t>
            </a:r>
          </a:p>
          <a:p>
            <a:pPr marL="0" indent="0">
              <a:buNone/>
            </a:pPr>
            <a:r>
              <a:rPr lang="en-US" sz="2600" dirty="0"/>
              <a:t>Imagine the following simple classifier</a:t>
            </a:r>
          </a:p>
          <a:p>
            <a:pPr marL="0" indent="0">
              <a:buNone/>
            </a:pPr>
            <a:r>
              <a:rPr lang="en-US" sz="2600" dirty="0"/>
              <a:t>	</a:t>
            </a:r>
            <a:r>
              <a:rPr lang="en-US" sz="2600" dirty="0">
                <a:solidFill>
                  <a:srgbClr val="0200FF"/>
                </a:solidFill>
              </a:rPr>
              <a:t>Every post is "not about pie"</a:t>
            </a:r>
            <a:endParaRPr lang="en-US" sz="2600" dirty="0">
              <a:latin typeface="Calibri" panose="020F0502020204030204" pitchFamily="34" charset="0"/>
              <a:cs typeface="Calibri" panose="020F0502020204030204" pitchFamily="34" charset="0"/>
            </a:endParaRPr>
          </a:p>
          <a:p>
            <a:pPr marL="0" indent="0">
              <a:buNone/>
            </a:pPr>
            <a:endParaRPr lang="en-US" sz="2600" dirty="0"/>
          </a:p>
          <a:p>
            <a:pPr marL="0" indent="0">
              <a:buNone/>
            </a:pPr>
            <a:endParaRPr lang="en-US" sz="2600" dirty="0"/>
          </a:p>
          <a:p>
            <a:pPr marL="0" indent="0">
              <a:buNone/>
            </a:pPr>
            <a:endParaRPr lang="en-US" sz="1900" dirty="0"/>
          </a:p>
          <a:p>
            <a:endParaRPr lang="en-US" dirty="0"/>
          </a:p>
        </p:txBody>
      </p:sp>
    </p:spTree>
    <p:extLst>
      <p:ext uri="{BB962C8B-B14F-4D97-AF65-F5344CB8AC3E}">
        <p14:creationId xmlns:p14="http://schemas.microsoft.com/office/powerpoint/2010/main" val="398135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039D9-527A-104B-9350-C0FF346088B4}"/>
              </a:ext>
            </a:extLst>
          </p:cNvPr>
          <p:cNvSpPr>
            <a:spLocks noGrp="1"/>
          </p:cNvSpPr>
          <p:nvPr>
            <p:ph type="title"/>
          </p:nvPr>
        </p:nvSpPr>
        <p:spPr>
          <a:xfrm>
            <a:off x="800100" y="361950"/>
            <a:ext cx="7962900" cy="680397"/>
          </a:xfrm>
        </p:spPr>
        <p:txBody>
          <a:bodyPr>
            <a:normAutofit/>
          </a:bodyPr>
          <a:lstStyle/>
          <a:p>
            <a:r>
              <a:rPr lang="en-US" dirty="0"/>
              <a:t>Accuracy re: pie posts</a:t>
            </a:r>
          </a:p>
        </p:txBody>
      </p:sp>
      <p:sp>
        <p:nvSpPr>
          <p:cNvPr id="3" name="Content Placeholder 2">
            <a:extLst>
              <a:ext uri="{FF2B5EF4-FFF2-40B4-BE49-F238E27FC236}">
                <a16:creationId xmlns:a16="http://schemas.microsoft.com/office/drawing/2014/main" id="{32FCFBA6-B74B-CA45-B8B6-E75CDDAF9296}"/>
              </a:ext>
            </a:extLst>
          </p:cNvPr>
          <p:cNvSpPr>
            <a:spLocks noGrp="1"/>
          </p:cNvSpPr>
          <p:nvPr>
            <p:ph idx="1"/>
          </p:nvPr>
        </p:nvSpPr>
        <p:spPr>
          <a:xfrm>
            <a:off x="659130" y="1276350"/>
            <a:ext cx="8244840" cy="3505200"/>
          </a:xfrm>
        </p:spPr>
        <p:txBody>
          <a:bodyPr>
            <a:normAutofit/>
          </a:bodyPr>
          <a:lstStyle/>
          <a:p>
            <a:endParaRPr lang="en-US" dirty="0"/>
          </a:p>
          <a:p>
            <a:endParaRPr lang="en-US" dirty="0"/>
          </a:p>
        </p:txBody>
      </p:sp>
      <p:pic>
        <p:nvPicPr>
          <p:cNvPr id="5" name="Picture 4">
            <a:extLst>
              <a:ext uri="{FF2B5EF4-FFF2-40B4-BE49-F238E27FC236}">
                <a16:creationId xmlns:a16="http://schemas.microsoft.com/office/drawing/2014/main" id="{3D882066-F5C1-DE89-B6A2-E0358F26E0CD}"/>
              </a:ext>
            </a:extLst>
          </p:cNvPr>
          <p:cNvPicPr>
            <a:picLocks noChangeAspect="1"/>
          </p:cNvPicPr>
          <p:nvPr/>
        </p:nvPicPr>
        <p:blipFill>
          <a:blip r:embed="rId3"/>
          <a:srcRect/>
          <a:stretch/>
        </p:blipFill>
        <p:spPr>
          <a:xfrm>
            <a:off x="533400" y="1434948"/>
            <a:ext cx="7772400" cy="2776742"/>
          </a:xfrm>
          <a:prstGeom prst="rect">
            <a:avLst/>
          </a:prstGeom>
        </p:spPr>
      </p:pic>
      <p:sp>
        <p:nvSpPr>
          <p:cNvPr id="4" name="Rectangle 3">
            <a:extLst>
              <a:ext uri="{FF2B5EF4-FFF2-40B4-BE49-F238E27FC236}">
                <a16:creationId xmlns:a16="http://schemas.microsoft.com/office/drawing/2014/main" id="{68EC6872-38E8-6A74-1EE0-9BBC9B530145}"/>
              </a:ext>
            </a:extLst>
          </p:cNvPr>
          <p:cNvSpPr/>
          <p:nvPr/>
        </p:nvSpPr>
        <p:spPr>
          <a:xfrm>
            <a:off x="2204085" y="3419856"/>
            <a:ext cx="3501771" cy="990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362757-A433-5E28-9EDB-45D0A7EE76F2}"/>
              </a:ext>
            </a:extLst>
          </p:cNvPr>
          <p:cNvSpPr/>
          <p:nvPr/>
        </p:nvSpPr>
        <p:spPr>
          <a:xfrm>
            <a:off x="5705856" y="1948399"/>
            <a:ext cx="3021330" cy="14714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F48A3BF-0CCE-1CEE-E64F-6FE4614C612B}"/>
              </a:ext>
            </a:extLst>
          </p:cNvPr>
          <p:cNvSpPr txBox="1"/>
          <p:nvPr/>
        </p:nvSpPr>
        <p:spPr>
          <a:xfrm>
            <a:off x="5271401" y="708252"/>
            <a:ext cx="3872599" cy="369332"/>
          </a:xfrm>
          <a:prstGeom prst="rect">
            <a:avLst/>
          </a:prstGeom>
          <a:noFill/>
        </p:spPr>
        <p:txBody>
          <a:bodyPr wrap="none" rtlCol="0">
            <a:spAutoFit/>
          </a:bodyPr>
          <a:lstStyle/>
          <a:p>
            <a:r>
              <a:rPr lang="en-US" sz="1800" dirty="0">
                <a:latin typeface="Calibri" panose="020F0502020204030204" pitchFamily="34" charset="0"/>
                <a:cs typeface="Calibri" panose="020F0502020204030204" pitchFamily="34" charset="0"/>
              </a:rPr>
              <a:t>100 posts are about pie; 999,900 aren't</a:t>
            </a:r>
          </a:p>
        </p:txBody>
      </p:sp>
    </p:spTree>
    <p:extLst>
      <p:ext uri="{BB962C8B-B14F-4D97-AF65-F5344CB8AC3E}">
        <p14:creationId xmlns:p14="http://schemas.microsoft.com/office/powerpoint/2010/main" val="141665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039D9-527A-104B-9350-C0FF346088B4}"/>
              </a:ext>
            </a:extLst>
          </p:cNvPr>
          <p:cNvSpPr>
            <a:spLocks noGrp="1"/>
          </p:cNvSpPr>
          <p:nvPr>
            <p:ph type="title"/>
          </p:nvPr>
        </p:nvSpPr>
        <p:spPr>
          <a:xfrm>
            <a:off x="800100" y="361950"/>
            <a:ext cx="7962900" cy="680397"/>
          </a:xfrm>
        </p:spPr>
        <p:txBody>
          <a:bodyPr>
            <a:normAutofit/>
          </a:bodyPr>
          <a:lstStyle/>
          <a:p>
            <a:r>
              <a:rPr lang="en-US" dirty="0"/>
              <a:t>Why don't we use accuracy?</a:t>
            </a:r>
          </a:p>
        </p:txBody>
      </p:sp>
      <p:sp>
        <p:nvSpPr>
          <p:cNvPr id="3" name="Content Placeholder 2">
            <a:extLst>
              <a:ext uri="{FF2B5EF4-FFF2-40B4-BE49-F238E27FC236}">
                <a16:creationId xmlns:a16="http://schemas.microsoft.com/office/drawing/2014/main" id="{32FCFBA6-B74B-CA45-B8B6-E75CDDAF9296}"/>
              </a:ext>
            </a:extLst>
          </p:cNvPr>
          <p:cNvSpPr>
            <a:spLocks noGrp="1"/>
          </p:cNvSpPr>
          <p:nvPr>
            <p:ph idx="1"/>
          </p:nvPr>
        </p:nvSpPr>
        <p:spPr>
          <a:xfrm>
            <a:off x="659130" y="1200150"/>
            <a:ext cx="8244840" cy="3943350"/>
          </a:xfrm>
        </p:spPr>
        <p:txBody>
          <a:bodyPr>
            <a:normAutofit/>
          </a:bodyPr>
          <a:lstStyle/>
          <a:p>
            <a:pPr marL="0" indent="0">
              <a:buNone/>
            </a:pPr>
            <a:r>
              <a:rPr lang="en-US" sz="2600" dirty="0"/>
              <a:t>Accuracy of our "nothing is pie" classifier</a:t>
            </a:r>
          </a:p>
          <a:p>
            <a:pPr marL="0" indent="0">
              <a:buNone/>
            </a:pPr>
            <a:r>
              <a:rPr lang="en-US" sz="2600" dirty="0"/>
              <a:t>	</a:t>
            </a:r>
            <a:r>
              <a:rPr lang="en-US" sz="2600" dirty="0">
                <a:latin typeface="Calibri" panose="020F0502020204030204" pitchFamily="34" charset="0"/>
                <a:cs typeface="Calibri" panose="020F0502020204030204" pitchFamily="34" charset="0"/>
              </a:rPr>
              <a:t>999,900 true negatives  and 100 false negatives</a:t>
            </a:r>
          </a:p>
          <a:p>
            <a:pPr marL="0" indent="0">
              <a:buNone/>
            </a:pPr>
            <a:r>
              <a:rPr lang="en-US" sz="2600" dirty="0">
                <a:effectLst/>
                <a:latin typeface="Calibri" panose="020F0502020204030204" pitchFamily="34" charset="0"/>
                <a:cs typeface="Calibri" panose="020F0502020204030204" pitchFamily="34" charset="0"/>
              </a:rPr>
              <a:t>	Accuracy is 999,900/1,000,000 = </a:t>
            </a:r>
            <a:r>
              <a:rPr lang="en-US" sz="2600" dirty="0">
                <a:solidFill>
                  <a:srgbClr val="0200FF"/>
                </a:solidFill>
                <a:effectLst/>
                <a:latin typeface="Calibri" panose="020F0502020204030204" pitchFamily="34" charset="0"/>
                <a:cs typeface="Calibri" panose="020F0502020204030204" pitchFamily="34" charset="0"/>
              </a:rPr>
              <a:t>99.99%</a:t>
            </a:r>
            <a:r>
              <a:rPr lang="en-US" sz="2600" dirty="0">
                <a:effectLst/>
                <a:latin typeface="Calibri" panose="020F0502020204030204" pitchFamily="34" charset="0"/>
                <a:cs typeface="Calibri" panose="020F0502020204030204" pitchFamily="34" charset="0"/>
              </a:rPr>
              <a:t>!</a:t>
            </a:r>
          </a:p>
          <a:p>
            <a:pPr marL="0" indent="0">
              <a:buNone/>
            </a:pPr>
            <a:r>
              <a:rPr lang="en-US" sz="2600" dirty="0">
                <a:effectLst/>
                <a:latin typeface="Calibri" panose="020F0502020204030204" pitchFamily="34" charset="0"/>
                <a:cs typeface="Calibri" panose="020F0502020204030204" pitchFamily="34" charset="0"/>
              </a:rPr>
              <a:t>	But useless at finding pie-lovers (or haters)!!</a:t>
            </a:r>
          </a:p>
          <a:p>
            <a:pPr marL="0" indent="0">
              <a:buNone/>
            </a:pPr>
            <a:r>
              <a:rPr lang="en-US" sz="2600" dirty="0">
                <a:effectLst/>
                <a:latin typeface="Calibri" panose="020F0502020204030204" pitchFamily="34" charset="0"/>
                <a:cs typeface="Calibri" panose="020F0502020204030204" pitchFamily="34" charset="0"/>
              </a:rPr>
              <a:t>	Which was our goal!</a:t>
            </a:r>
          </a:p>
          <a:p>
            <a:pPr marL="0" indent="0">
              <a:buNone/>
            </a:pPr>
            <a:r>
              <a:rPr lang="en-US" sz="2600" dirty="0">
                <a:latin typeface="Calibri" panose="020F0502020204030204" pitchFamily="34" charset="0"/>
                <a:cs typeface="Calibri" panose="020F0502020204030204" pitchFamily="34" charset="0"/>
              </a:rPr>
              <a:t>Accuracy doesn't work well for unbalanced classes </a:t>
            </a:r>
          </a:p>
          <a:p>
            <a:pPr marL="0" indent="0">
              <a:buNone/>
            </a:pPr>
            <a:r>
              <a:rPr lang="en-US" sz="2600" dirty="0">
                <a:latin typeface="Calibri" panose="020F0502020204030204" pitchFamily="34" charset="0"/>
                <a:cs typeface="Calibri" panose="020F0502020204030204" pitchFamily="34" charset="0"/>
              </a:rPr>
              <a:t>	Most tweets are not about pie!</a:t>
            </a:r>
          </a:p>
          <a:p>
            <a:pPr marL="0" indent="0">
              <a:buNone/>
            </a:pPr>
            <a:endParaRPr lang="en-US" sz="2600" dirty="0"/>
          </a:p>
          <a:p>
            <a:pPr marL="0" indent="0">
              <a:buNone/>
            </a:pPr>
            <a:endParaRPr lang="en-US" sz="2600" dirty="0"/>
          </a:p>
          <a:p>
            <a:pPr marL="0" indent="0">
              <a:buNone/>
            </a:pPr>
            <a:endParaRPr lang="en-US" sz="1900" dirty="0"/>
          </a:p>
          <a:p>
            <a:endParaRPr lang="en-US" dirty="0"/>
          </a:p>
        </p:txBody>
      </p:sp>
    </p:spTree>
    <p:extLst>
      <p:ext uri="{BB962C8B-B14F-4D97-AF65-F5344CB8AC3E}">
        <p14:creationId xmlns:p14="http://schemas.microsoft.com/office/powerpoint/2010/main" val="55159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039D9-527A-104B-9350-C0FF346088B4}"/>
              </a:ext>
            </a:extLst>
          </p:cNvPr>
          <p:cNvSpPr>
            <a:spLocks noGrp="1"/>
          </p:cNvSpPr>
          <p:nvPr>
            <p:ph type="title"/>
          </p:nvPr>
        </p:nvSpPr>
        <p:spPr>
          <a:xfrm>
            <a:off x="800100" y="361950"/>
            <a:ext cx="7962900" cy="680397"/>
          </a:xfrm>
        </p:spPr>
        <p:txBody>
          <a:bodyPr>
            <a:normAutofit fontScale="90000"/>
          </a:bodyPr>
          <a:lstStyle/>
          <a:p>
            <a:r>
              <a:rPr lang="en-US" dirty="0"/>
              <a:t>Instead of accuracy we use precision and recall</a:t>
            </a:r>
          </a:p>
        </p:txBody>
      </p:sp>
      <p:pic>
        <p:nvPicPr>
          <p:cNvPr id="5" name="Picture 4">
            <a:extLst>
              <a:ext uri="{FF2B5EF4-FFF2-40B4-BE49-F238E27FC236}">
                <a16:creationId xmlns:a16="http://schemas.microsoft.com/office/drawing/2014/main" id="{3D882066-F5C1-DE89-B6A2-E0358F26E0CD}"/>
              </a:ext>
            </a:extLst>
          </p:cNvPr>
          <p:cNvPicPr>
            <a:picLocks noChangeAspect="1"/>
          </p:cNvPicPr>
          <p:nvPr/>
        </p:nvPicPr>
        <p:blipFill>
          <a:blip r:embed="rId3"/>
          <a:srcRect/>
          <a:stretch/>
        </p:blipFill>
        <p:spPr>
          <a:xfrm>
            <a:off x="1676399" y="1047652"/>
            <a:ext cx="6652411" cy="2376618"/>
          </a:xfrm>
          <a:prstGeom prst="rect">
            <a:avLst/>
          </a:prstGeom>
        </p:spPr>
      </p:pic>
      <p:sp>
        <p:nvSpPr>
          <p:cNvPr id="10" name="Content Placeholder 2">
            <a:extLst>
              <a:ext uri="{FF2B5EF4-FFF2-40B4-BE49-F238E27FC236}">
                <a16:creationId xmlns:a16="http://schemas.microsoft.com/office/drawing/2014/main" id="{BFCA2AD2-818E-4567-53C4-F6FDE4992308}"/>
              </a:ext>
            </a:extLst>
          </p:cNvPr>
          <p:cNvSpPr>
            <a:spLocks noGrp="1"/>
          </p:cNvSpPr>
          <p:nvPr>
            <p:ph idx="1"/>
          </p:nvPr>
        </p:nvSpPr>
        <p:spPr>
          <a:xfrm>
            <a:off x="659130" y="3638550"/>
            <a:ext cx="8244840" cy="990600"/>
          </a:xfrm>
        </p:spPr>
        <p:txBody>
          <a:bodyPr>
            <a:normAutofit/>
          </a:bodyPr>
          <a:lstStyle/>
          <a:p>
            <a:pPr marL="0" indent="0">
              <a:buNone/>
            </a:pPr>
            <a:r>
              <a:rPr lang="en-US" sz="2400" b="1" dirty="0">
                <a:latin typeface="Calibri" panose="020F0502020204030204" pitchFamily="34" charset="0"/>
                <a:cs typeface="Calibri" panose="020F0502020204030204" pitchFamily="34" charset="0"/>
              </a:rPr>
              <a:t>Precision</a:t>
            </a:r>
            <a:r>
              <a:rPr lang="en-US" sz="2400" dirty="0">
                <a:latin typeface="Calibri" panose="020F0502020204030204" pitchFamily="34" charset="0"/>
                <a:cs typeface="Calibri" panose="020F0502020204030204" pitchFamily="34" charset="0"/>
              </a:rPr>
              <a:t>: % of selected items that are correct</a:t>
            </a:r>
          </a:p>
          <a:p>
            <a:pPr marL="0" indent="0">
              <a:buNone/>
            </a:pPr>
            <a:r>
              <a:rPr lang="en-US" sz="2400" b="1" dirty="0">
                <a:latin typeface="Calibri" panose="020F0502020204030204" pitchFamily="34" charset="0"/>
                <a:cs typeface="Calibri" panose="020F0502020204030204" pitchFamily="34" charset="0"/>
              </a:rPr>
              <a:t>Recall</a:t>
            </a:r>
            <a:r>
              <a:rPr lang="en-US" sz="2400" dirty="0">
                <a:latin typeface="Calibri" panose="020F0502020204030204" pitchFamily="34" charset="0"/>
                <a:cs typeface="Calibri" panose="020F0502020204030204" pitchFamily="34" charset="0"/>
              </a:rPr>
              <a:t>: % of correct items that are selected</a:t>
            </a:r>
          </a:p>
          <a:p>
            <a:endParaRPr lang="en-US" dirty="0"/>
          </a:p>
        </p:txBody>
      </p:sp>
    </p:spTree>
    <p:extLst>
      <p:ext uri="{BB962C8B-B14F-4D97-AF65-F5344CB8AC3E}">
        <p14:creationId xmlns:p14="http://schemas.microsoft.com/office/powerpoint/2010/main" val="8497074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039D9-527A-104B-9350-C0FF346088B4}"/>
              </a:ext>
            </a:extLst>
          </p:cNvPr>
          <p:cNvSpPr>
            <a:spLocks noGrp="1"/>
          </p:cNvSpPr>
          <p:nvPr>
            <p:ph type="title"/>
          </p:nvPr>
        </p:nvSpPr>
        <p:spPr>
          <a:xfrm>
            <a:off x="800100" y="361950"/>
            <a:ext cx="7962900" cy="680397"/>
          </a:xfrm>
        </p:spPr>
        <p:txBody>
          <a:bodyPr>
            <a:normAutofit fontScale="90000"/>
          </a:bodyPr>
          <a:lstStyle/>
          <a:p>
            <a:r>
              <a:rPr lang="en-US" dirty="0"/>
              <a:t>Precision/Recall aren't fooled by </a:t>
            </a:r>
            <a:r>
              <a:rPr lang="en-US" dirty="0" err="1"/>
              <a:t>the"just</a:t>
            </a:r>
            <a:r>
              <a:rPr lang="en-US" dirty="0"/>
              <a:t> call everything negative" classifier!</a:t>
            </a:r>
          </a:p>
        </p:txBody>
      </p:sp>
      <p:sp>
        <p:nvSpPr>
          <p:cNvPr id="3" name="Content Placeholder 2">
            <a:extLst>
              <a:ext uri="{FF2B5EF4-FFF2-40B4-BE49-F238E27FC236}">
                <a16:creationId xmlns:a16="http://schemas.microsoft.com/office/drawing/2014/main" id="{32FCFBA6-B74B-CA45-B8B6-E75CDDAF9296}"/>
              </a:ext>
            </a:extLst>
          </p:cNvPr>
          <p:cNvSpPr>
            <a:spLocks noGrp="1"/>
          </p:cNvSpPr>
          <p:nvPr>
            <p:ph idx="1"/>
          </p:nvPr>
        </p:nvSpPr>
        <p:spPr>
          <a:xfrm>
            <a:off x="659130" y="1200150"/>
            <a:ext cx="8244840" cy="3943350"/>
          </a:xfrm>
        </p:spPr>
        <p:txBody>
          <a:bodyPr>
            <a:normAutofit/>
          </a:bodyPr>
          <a:lstStyle/>
          <a:p>
            <a:pPr marL="0" indent="0">
              <a:buNone/>
            </a:pPr>
            <a:r>
              <a:rPr lang="en-US" sz="2600" dirty="0">
                <a:solidFill>
                  <a:schemeClr val="tx1"/>
                </a:solidFill>
                <a:latin typeface="Calibri" panose="020F0502020204030204" pitchFamily="34" charset="0"/>
                <a:cs typeface="Calibri" panose="020F0502020204030204" pitchFamily="34" charset="0"/>
              </a:rPr>
              <a:t>Stupid classifier: Just say no: every tweet is "not about pie"</a:t>
            </a:r>
          </a:p>
          <a:p>
            <a:pPr marL="180975" indent="-180975">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100 tweets  talk about pie,   999,900 tweets don't</a:t>
            </a:r>
          </a:p>
          <a:p>
            <a:pPr marL="180975" indent="-180975">
              <a:buFont typeface="Arial" panose="020B0604020202020204" pitchFamily="34" charset="0"/>
              <a:buChar char="•"/>
            </a:pPr>
            <a:r>
              <a:rPr lang="en-US" sz="2400" dirty="0">
                <a:effectLst/>
                <a:latin typeface="Calibri" panose="020F0502020204030204" pitchFamily="34" charset="0"/>
                <a:cs typeface="Calibri" panose="020F0502020204030204" pitchFamily="34" charset="0"/>
              </a:rPr>
              <a:t>Accuracy = 999,900/1,000,000 = </a:t>
            </a:r>
            <a:r>
              <a:rPr lang="en-US" sz="2400" dirty="0">
                <a:solidFill>
                  <a:srgbClr val="0200FF"/>
                </a:solidFill>
                <a:effectLst/>
                <a:latin typeface="Calibri" panose="020F0502020204030204" pitchFamily="34" charset="0"/>
                <a:cs typeface="Calibri" panose="020F0502020204030204" pitchFamily="34" charset="0"/>
              </a:rPr>
              <a:t>99.99%</a:t>
            </a:r>
            <a:endParaRPr lang="en-US" sz="2400" dirty="0">
              <a:effectLst/>
              <a:latin typeface="Calibri" panose="020F0502020204030204" pitchFamily="34" charset="0"/>
              <a:cs typeface="Calibri" panose="020F0502020204030204" pitchFamily="34" charset="0"/>
            </a:endParaRPr>
          </a:p>
          <a:p>
            <a:pPr marL="0" indent="0">
              <a:buNone/>
            </a:pPr>
            <a:r>
              <a:rPr lang="en-US" sz="2600" dirty="0">
                <a:latin typeface="Calibri" panose="020F0502020204030204" pitchFamily="34" charset="0"/>
                <a:cs typeface="Calibri" panose="020F0502020204030204" pitchFamily="34" charset="0"/>
              </a:rPr>
              <a:t>But the Recall and Precision for this classifier are terrible:</a:t>
            </a:r>
            <a:endParaRPr lang="en-US" sz="2600" dirty="0">
              <a:effectLst/>
              <a:latin typeface="Calibri" panose="020F0502020204030204" pitchFamily="34" charset="0"/>
              <a:cs typeface="Calibri" panose="020F0502020204030204" pitchFamily="34" charset="0"/>
            </a:endParaRPr>
          </a:p>
          <a:p>
            <a:pPr marL="0" indent="0">
              <a:buNone/>
            </a:pPr>
            <a:endParaRPr lang="en-US" sz="2600" dirty="0"/>
          </a:p>
          <a:p>
            <a:pPr marL="0" indent="0">
              <a:buNone/>
            </a:pPr>
            <a:endParaRPr lang="en-US" sz="2600" dirty="0"/>
          </a:p>
          <a:p>
            <a:pPr marL="0" indent="0">
              <a:buNone/>
            </a:pPr>
            <a:endParaRPr lang="en-US" sz="1900" dirty="0"/>
          </a:p>
          <a:p>
            <a:endParaRPr lang="en-US" dirty="0"/>
          </a:p>
        </p:txBody>
      </p:sp>
      <p:pic>
        <p:nvPicPr>
          <p:cNvPr id="5" name="Picture 4">
            <a:extLst>
              <a:ext uri="{FF2B5EF4-FFF2-40B4-BE49-F238E27FC236}">
                <a16:creationId xmlns:a16="http://schemas.microsoft.com/office/drawing/2014/main" id="{CAA46419-02FD-785F-5D97-4B5760232A9C}"/>
              </a:ext>
            </a:extLst>
          </p:cNvPr>
          <p:cNvPicPr>
            <a:picLocks noChangeAspect="1"/>
          </p:cNvPicPr>
          <p:nvPr/>
        </p:nvPicPr>
        <p:blipFill>
          <a:blip r:embed="rId3"/>
          <a:stretch>
            <a:fillRect/>
          </a:stretch>
        </p:blipFill>
        <p:spPr>
          <a:xfrm>
            <a:off x="1295400" y="3244850"/>
            <a:ext cx="4701442" cy="698500"/>
          </a:xfrm>
          <a:prstGeom prst="rect">
            <a:avLst/>
          </a:prstGeom>
        </p:spPr>
      </p:pic>
      <p:pic>
        <p:nvPicPr>
          <p:cNvPr id="7" name="Picture 6">
            <a:extLst>
              <a:ext uri="{FF2B5EF4-FFF2-40B4-BE49-F238E27FC236}">
                <a16:creationId xmlns:a16="http://schemas.microsoft.com/office/drawing/2014/main" id="{6FC99A20-B9AD-4EC3-91DB-2A593AE5BB43}"/>
              </a:ext>
            </a:extLst>
          </p:cNvPr>
          <p:cNvPicPr>
            <a:picLocks noChangeAspect="1"/>
          </p:cNvPicPr>
          <p:nvPr/>
        </p:nvPicPr>
        <p:blipFill>
          <a:blip r:embed="rId4"/>
          <a:stretch>
            <a:fillRect/>
          </a:stretch>
        </p:blipFill>
        <p:spPr>
          <a:xfrm>
            <a:off x="1219200" y="4171950"/>
            <a:ext cx="4470400" cy="715264"/>
          </a:xfrm>
          <a:prstGeom prst="rect">
            <a:avLst/>
          </a:prstGeom>
        </p:spPr>
      </p:pic>
    </p:spTree>
    <p:extLst>
      <p:ext uri="{BB962C8B-B14F-4D97-AF65-F5344CB8AC3E}">
        <p14:creationId xmlns:p14="http://schemas.microsoft.com/office/powerpoint/2010/main" val="9530364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p:txBody>
          <a:bodyPr/>
          <a:lstStyle/>
          <a:p>
            <a:r>
              <a:rPr lang="en-US" dirty="0"/>
              <a:t>A combined measure: F1</a:t>
            </a:r>
          </a:p>
        </p:txBody>
      </p:sp>
      <p:sp>
        <p:nvSpPr>
          <p:cNvPr id="67586" name="Rectangle 3"/>
          <p:cNvSpPr>
            <a:spLocks noGrp="1" noChangeArrowheads="1"/>
          </p:cNvSpPr>
          <p:nvPr>
            <p:ph type="body" idx="1"/>
          </p:nvPr>
        </p:nvSpPr>
        <p:spPr/>
        <p:txBody>
          <a:bodyPr>
            <a:normAutofit/>
          </a:bodyPr>
          <a:lstStyle/>
          <a:p>
            <a:r>
              <a:rPr lang="en-US" dirty="0"/>
              <a:t>F1 is a  combination of precision and recall.</a:t>
            </a:r>
          </a:p>
          <a:p>
            <a:endParaRPr lang="en-US" dirty="0"/>
          </a:p>
          <a:p>
            <a:endParaRPr lang="en-US" dirty="0"/>
          </a:p>
          <a:p>
            <a:endParaRPr lang="en-US" dirty="0"/>
          </a:p>
        </p:txBody>
      </p:sp>
      <p:pic>
        <p:nvPicPr>
          <p:cNvPr id="3" name="Picture 2">
            <a:extLst>
              <a:ext uri="{FF2B5EF4-FFF2-40B4-BE49-F238E27FC236}">
                <a16:creationId xmlns:a16="http://schemas.microsoft.com/office/drawing/2014/main" id="{196206DE-0B04-CCCD-B126-E0D8FCB3BABF}"/>
              </a:ext>
            </a:extLst>
          </p:cNvPr>
          <p:cNvPicPr>
            <a:picLocks noChangeAspect="1"/>
          </p:cNvPicPr>
          <p:nvPr/>
        </p:nvPicPr>
        <p:blipFill>
          <a:blip r:embed="rId3"/>
          <a:stretch>
            <a:fillRect/>
          </a:stretch>
        </p:blipFill>
        <p:spPr>
          <a:xfrm>
            <a:off x="2819400" y="2190750"/>
            <a:ext cx="2650434" cy="1219200"/>
          </a:xfrm>
          <a:prstGeom prst="rect">
            <a:avLst/>
          </a:prstGeom>
        </p:spPr>
      </p:pic>
    </p:spTree>
    <p:extLst>
      <p:ext uri="{BB962C8B-B14F-4D97-AF65-F5344CB8AC3E}">
        <p14:creationId xmlns:p14="http://schemas.microsoft.com/office/powerpoint/2010/main" val="2985227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p:txBody>
          <a:bodyPr>
            <a:normAutofit fontScale="90000"/>
          </a:bodyPr>
          <a:lstStyle/>
          <a:p>
            <a:r>
              <a:rPr lang="en-US" dirty="0"/>
              <a:t>F1 is a special case of the general "F-measure"</a:t>
            </a:r>
          </a:p>
        </p:txBody>
      </p:sp>
      <p:sp>
        <p:nvSpPr>
          <p:cNvPr id="67586" name="Rectangle 3"/>
          <p:cNvSpPr>
            <a:spLocks noGrp="1" noChangeArrowheads="1"/>
          </p:cNvSpPr>
          <p:nvPr>
            <p:ph type="body" idx="1"/>
          </p:nvPr>
        </p:nvSpPr>
        <p:spPr>
          <a:xfrm>
            <a:off x="822960" y="1200150"/>
            <a:ext cx="7940040" cy="3657600"/>
          </a:xfrm>
        </p:spPr>
        <p:txBody>
          <a:bodyPr>
            <a:normAutofit/>
          </a:bodyPr>
          <a:lstStyle/>
          <a:p>
            <a:pPr marL="0" indent="0">
              <a:buNone/>
            </a:pPr>
            <a:r>
              <a:rPr lang="en-US" dirty="0"/>
              <a:t>F-measure is the (weighted) harmonic mean of precision and recall</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F1 is a special case of F-measure with β=1, α=½</a:t>
            </a:r>
          </a:p>
        </p:txBody>
      </p:sp>
      <p:pic>
        <p:nvPicPr>
          <p:cNvPr id="3" name="Picture 2">
            <a:extLst>
              <a:ext uri="{FF2B5EF4-FFF2-40B4-BE49-F238E27FC236}">
                <a16:creationId xmlns:a16="http://schemas.microsoft.com/office/drawing/2014/main" id="{D2A6E056-7B5E-4CAC-1116-36980EE386CB}"/>
              </a:ext>
            </a:extLst>
          </p:cNvPr>
          <p:cNvPicPr>
            <a:picLocks noChangeAspect="1"/>
          </p:cNvPicPr>
          <p:nvPr/>
        </p:nvPicPr>
        <p:blipFill>
          <a:blip r:embed="rId3"/>
          <a:stretch>
            <a:fillRect/>
          </a:stretch>
        </p:blipFill>
        <p:spPr>
          <a:xfrm>
            <a:off x="1143000" y="3115942"/>
            <a:ext cx="6639072" cy="740417"/>
          </a:xfrm>
          <a:prstGeom prst="rect">
            <a:avLst/>
          </a:prstGeom>
        </p:spPr>
      </p:pic>
      <p:pic>
        <p:nvPicPr>
          <p:cNvPr id="5" name="Picture 4">
            <a:extLst>
              <a:ext uri="{FF2B5EF4-FFF2-40B4-BE49-F238E27FC236}">
                <a16:creationId xmlns:a16="http://schemas.microsoft.com/office/drawing/2014/main" id="{0298EA92-BC6E-4005-CBF9-434746890791}"/>
              </a:ext>
            </a:extLst>
          </p:cNvPr>
          <p:cNvPicPr>
            <a:picLocks noChangeAspect="1"/>
          </p:cNvPicPr>
          <p:nvPr/>
        </p:nvPicPr>
        <p:blipFill>
          <a:blip r:embed="rId4"/>
          <a:stretch>
            <a:fillRect/>
          </a:stretch>
        </p:blipFill>
        <p:spPr>
          <a:xfrm>
            <a:off x="1142999" y="2114551"/>
            <a:ext cx="6425771" cy="740418"/>
          </a:xfrm>
          <a:prstGeom prst="rect">
            <a:avLst/>
          </a:prstGeom>
        </p:spPr>
      </p:pic>
    </p:spTree>
    <p:extLst>
      <p:ext uri="{BB962C8B-B14F-4D97-AF65-F5344CB8AC3E}">
        <p14:creationId xmlns:p14="http://schemas.microsoft.com/office/powerpoint/2010/main" val="21571673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039D9-527A-104B-9350-C0FF346088B4}"/>
              </a:ext>
            </a:extLst>
          </p:cNvPr>
          <p:cNvSpPr>
            <a:spLocks noGrp="1"/>
          </p:cNvSpPr>
          <p:nvPr>
            <p:ph type="title"/>
          </p:nvPr>
        </p:nvSpPr>
        <p:spPr/>
        <p:txBody>
          <a:bodyPr>
            <a:normAutofit/>
          </a:bodyPr>
          <a:lstStyle/>
          <a:p>
            <a:r>
              <a:rPr lang="en-US" dirty="0"/>
              <a:t>Suppose we have more than 2 classes?</a:t>
            </a:r>
          </a:p>
        </p:txBody>
      </p:sp>
      <p:sp>
        <p:nvSpPr>
          <p:cNvPr id="3" name="Content Placeholder 2">
            <a:extLst>
              <a:ext uri="{FF2B5EF4-FFF2-40B4-BE49-F238E27FC236}">
                <a16:creationId xmlns:a16="http://schemas.microsoft.com/office/drawing/2014/main" id="{32FCFBA6-B74B-CA45-B8B6-E75CDDAF9296}"/>
              </a:ext>
            </a:extLst>
          </p:cNvPr>
          <p:cNvSpPr>
            <a:spLocks noGrp="1"/>
          </p:cNvSpPr>
          <p:nvPr>
            <p:ph idx="1"/>
          </p:nvPr>
        </p:nvSpPr>
        <p:spPr>
          <a:xfrm>
            <a:off x="822960" y="1200150"/>
            <a:ext cx="7940040" cy="3429000"/>
          </a:xfrm>
        </p:spPr>
        <p:txBody>
          <a:bodyPr>
            <a:normAutofit/>
          </a:bodyPr>
          <a:lstStyle/>
          <a:p>
            <a:r>
              <a:rPr lang="en-US" sz="1800" dirty="0">
                <a:latin typeface="NimbusRomNo9L"/>
              </a:rPr>
              <a:t>Lots of </a:t>
            </a:r>
            <a:r>
              <a:rPr lang="en-US" sz="1800" dirty="0">
                <a:effectLst/>
                <a:latin typeface="NimbusRomNo9L"/>
              </a:rPr>
              <a:t>text classification tasks have more than two classes.</a:t>
            </a:r>
          </a:p>
          <a:p>
            <a:pPr lvl="1"/>
            <a:r>
              <a:rPr lang="en-US" sz="1400" dirty="0">
                <a:effectLst/>
                <a:latin typeface="NimbusRomNo9L"/>
              </a:rPr>
              <a:t>Sentiment analysis (positive, negative, neutral) , named entities (person, location, organization)</a:t>
            </a:r>
          </a:p>
          <a:p>
            <a:r>
              <a:rPr lang="en-US" sz="1800" dirty="0">
                <a:latin typeface="NimbusRomNo9L"/>
              </a:rPr>
              <a:t>We can define precision and recall for multiple classes like this 3-way email task:</a:t>
            </a:r>
          </a:p>
          <a:p>
            <a:endParaRPr lang="en-US" dirty="0"/>
          </a:p>
        </p:txBody>
      </p:sp>
      <p:pic>
        <p:nvPicPr>
          <p:cNvPr id="5" name="Picture 4">
            <a:extLst>
              <a:ext uri="{FF2B5EF4-FFF2-40B4-BE49-F238E27FC236}">
                <a16:creationId xmlns:a16="http://schemas.microsoft.com/office/drawing/2014/main" id="{4D0B0B17-4622-7F1F-DE00-9923A95DE7F9}"/>
              </a:ext>
            </a:extLst>
          </p:cNvPr>
          <p:cNvPicPr>
            <a:picLocks noChangeAspect="1"/>
          </p:cNvPicPr>
          <p:nvPr/>
        </p:nvPicPr>
        <p:blipFill>
          <a:blip r:embed="rId3"/>
          <a:stretch>
            <a:fillRect/>
          </a:stretch>
        </p:blipFill>
        <p:spPr>
          <a:xfrm>
            <a:off x="762000" y="2419350"/>
            <a:ext cx="4800600" cy="2379133"/>
          </a:xfrm>
          <a:prstGeom prst="rect">
            <a:avLst/>
          </a:prstGeom>
        </p:spPr>
      </p:pic>
    </p:spTree>
    <p:extLst>
      <p:ext uri="{BB962C8B-B14F-4D97-AF65-F5344CB8AC3E}">
        <p14:creationId xmlns:p14="http://schemas.microsoft.com/office/powerpoint/2010/main" val="6393796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78EA0-1A6C-382C-45C0-1E8C96FBF126}"/>
              </a:ext>
            </a:extLst>
          </p:cNvPr>
          <p:cNvSpPr>
            <a:spLocks noGrp="1"/>
          </p:cNvSpPr>
          <p:nvPr>
            <p:ph type="title"/>
          </p:nvPr>
        </p:nvSpPr>
        <p:spPr>
          <a:xfrm>
            <a:off x="685800" y="361950"/>
            <a:ext cx="8092440" cy="680397"/>
          </a:xfrm>
        </p:spPr>
        <p:txBody>
          <a:bodyPr>
            <a:normAutofit fontScale="90000"/>
          </a:bodyPr>
          <a:lstStyle/>
          <a:p>
            <a:r>
              <a:rPr lang="en-US" dirty="0"/>
              <a:t>How to combine P/R values for different classes:</a:t>
            </a:r>
            <a:br>
              <a:rPr lang="en-US" dirty="0"/>
            </a:br>
            <a:r>
              <a:rPr lang="en-US" dirty="0" err="1"/>
              <a:t>Microaveraging</a:t>
            </a:r>
            <a:r>
              <a:rPr lang="en-US" dirty="0"/>
              <a:t> vs </a:t>
            </a:r>
            <a:r>
              <a:rPr lang="en-US" dirty="0" err="1"/>
              <a:t>Macroaveraging</a:t>
            </a:r>
            <a:endParaRPr lang="en-US" dirty="0"/>
          </a:p>
        </p:txBody>
      </p:sp>
      <p:pic>
        <p:nvPicPr>
          <p:cNvPr id="5" name="Content Placeholder 4">
            <a:extLst>
              <a:ext uri="{FF2B5EF4-FFF2-40B4-BE49-F238E27FC236}">
                <a16:creationId xmlns:a16="http://schemas.microsoft.com/office/drawing/2014/main" id="{3F1462DB-363C-B878-1C12-13DFB207EE75}"/>
              </a:ext>
            </a:extLst>
          </p:cNvPr>
          <p:cNvPicPr>
            <a:picLocks noGrp="1" noChangeAspect="1"/>
          </p:cNvPicPr>
          <p:nvPr>
            <p:ph idx="1"/>
          </p:nvPr>
        </p:nvPicPr>
        <p:blipFill>
          <a:blip r:embed="rId3"/>
          <a:stretch>
            <a:fillRect/>
          </a:stretch>
        </p:blipFill>
        <p:spPr>
          <a:xfrm>
            <a:off x="822325" y="1609441"/>
            <a:ext cx="7543800" cy="2610418"/>
          </a:xfrm>
        </p:spPr>
      </p:pic>
    </p:spTree>
    <p:extLst>
      <p:ext uri="{BB962C8B-B14F-4D97-AF65-F5344CB8AC3E}">
        <p14:creationId xmlns:p14="http://schemas.microsoft.com/office/powerpoint/2010/main" val="849465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z="3600" dirty="0"/>
              <a:t>Text Classification</a:t>
            </a:r>
          </a:p>
        </p:txBody>
      </p:sp>
      <p:sp>
        <p:nvSpPr>
          <p:cNvPr id="23555" name="Rectangle 3"/>
          <p:cNvSpPr>
            <a:spLocks noGrp="1" noChangeArrowheads="1"/>
          </p:cNvSpPr>
          <p:nvPr>
            <p:ph idx="1"/>
          </p:nvPr>
        </p:nvSpPr>
        <p:spPr>
          <a:xfrm>
            <a:off x="822960" y="1200150"/>
            <a:ext cx="7863840" cy="3823648"/>
          </a:xfrm>
        </p:spPr>
        <p:txBody>
          <a:bodyPr>
            <a:normAutofit/>
          </a:bodyPr>
          <a:lstStyle/>
          <a:p>
            <a:r>
              <a:rPr lang="en-US" sz="2800" dirty="0">
                <a:latin typeface="Calibri" charset="0"/>
              </a:rPr>
              <a:t>Assigning subject categories, topics, or genres</a:t>
            </a:r>
          </a:p>
          <a:p>
            <a:r>
              <a:rPr lang="en-US" sz="2800" dirty="0">
                <a:latin typeface="Calibri" charset="0"/>
              </a:rPr>
              <a:t>Spam detection</a:t>
            </a:r>
          </a:p>
          <a:p>
            <a:r>
              <a:rPr lang="en-US" sz="2800" dirty="0">
                <a:latin typeface="Calibri" charset="0"/>
              </a:rPr>
              <a:t>Authorship identification (who wrote this?)</a:t>
            </a:r>
          </a:p>
          <a:p>
            <a:r>
              <a:rPr lang="en-US" sz="2800" dirty="0">
                <a:latin typeface="Calibri" charset="0"/>
              </a:rPr>
              <a:t>Language Identification (is this Portuguese?)</a:t>
            </a:r>
          </a:p>
          <a:p>
            <a:r>
              <a:rPr lang="en-US" sz="2800" dirty="0">
                <a:latin typeface="Calibri" charset="0"/>
              </a:rPr>
              <a:t>Sentiment analysis</a:t>
            </a:r>
          </a:p>
          <a:p>
            <a:r>
              <a:rPr lang="en-US" sz="2800" dirty="0">
                <a:latin typeface="Calibri" charset="0"/>
              </a:rPr>
              <a:t>Language modeling (what next word does this context expect)</a:t>
            </a:r>
          </a:p>
        </p:txBody>
      </p:sp>
    </p:spTree>
    <p:extLst>
      <p:ext uri="{BB962C8B-B14F-4D97-AF65-F5344CB8AC3E}">
        <p14:creationId xmlns:p14="http://schemas.microsoft.com/office/powerpoint/2010/main" val="242309653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p:txBody>
          <a:bodyPr>
            <a:noAutofit/>
          </a:bodyPr>
          <a:lstStyle/>
          <a:p>
            <a:r>
              <a:rPr lang="en-US" sz="3400">
                <a:latin typeface="Calibri (Headings)"/>
                <a:cs typeface="Calibri (Headings)"/>
              </a:rPr>
              <a:t>Text Classification and Na</a:t>
            </a:r>
            <a:r>
              <a:rPr lang="fr-FR" sz="3400">
                <a:latin typeface="Calibri (Headings)"/>
                <a:cs typeface="Calibri (Headings)"/>
              </a:rPr>
              <a:t>i</a:t>
            </a:r>
            <a:r>
              <a:rPr lang="en-US" sz="3400" err="1">
                <a:latin typeface="Calibri (Headings)"/>
                <a:cs typeface="Calibri (Headings)"/>
              </a:rPr>
              <a:t>ve</a:t>
            </a:r>
            <a:r>
              <a:rPr lang="en-US" sz="3400">
                <a:latin typeface="Calibri (Headings)"/>
                <a:cs typeface="Calibri (Headings)"/>
              </a:rPr>
              <a:t> Bayes</a:t>
            </a:r>
            <a:endParaRPr lang="en-US" sz="3400">
              <a:latin typeface="Calibri (Headings)"/>
              <a:ea typeface="ＭＳ Ｐゴシック" charset="0"/>
              <a:cs typeface="Calibri (Headings)"/>
            </a:endParaRPr>
          </a:p>
        </p:txBody>
      </p:sp>
      <p:sp>
        <p:nvSpPr>
          <p:cNvPr id="16387" name="Rectangle 6"/>
          <p:cNvSpPr>
            <a:spLocks noGrp="1" noChangeArrowheads="1"/>
          </p:cNvSpPr>
          <p:nvPr>
            <p:ph idx="1"/>
          </p:nvPr>
        </p:nvSpPr>
        <p:spPr>
          <a:xfrm>
            <a:off x="3352800" y="188594"/>
            <a:ext cx="5791200" cy="3943350"/>
          </a:xfrm>
        </p:spPr>
        <p:txBody>
          <a:bodyPr>
            <a:normAutofit/>
          </a:bodyPr>
          <a:lstStyle/>
          <a:p>
            <a:pPr eaLnBrk="1" hangingPunct="1">
              <a:buFont typeface="Times" charset="0"/>
              <a:buNone/>
            </a:pPr>
            <a:r>
              <a:rPr lang="en-US" sz="3400" dirty="0">
                <a:solidFill>
                  <a:srgbClr val="A4001D"/>
                </a:solidFill>
                <a:latin typeface="Calibri"/>
                <a:ea typeface="ＭＳ Ｐゴシック" charset="0"/>
                <a:cs typeface="Calibri"/>
              </a:rPr>
              <a:t>Avoiding Harms in Classification</a:t>
            </a:r>
          </a:p>
        </p:txBody>
      </p:sp>
      <p:sp>
        <p:nvSpPr>
          <p:cNvPr id="2" name="Text Placeholder 1">
            <a:extLst>
              <a:ext uri="{FF2B5EF4-FFF2-40B4-BE49-F238E27FC236}">
                <a16:creationId xmlns:a16="http://schemas.microsoft.com/office/drawing/2014/main" id="{01749423-6D62-3640-A5A8-BAF631756FC9}"/>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23067151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039D9-527A-104B-9350-C0FF346088B4}"/>
              </a:ext>
            </a:extLst>
          </p:cNvPr>
          <p:cNvSpPr>
            <a:spLocks noGrp="1"/>
          </p:cNvSpPr>
          <p:nvPr>
            <p:ph type="title"/>
          </p:nvPr>
        </p:nvSpPr>
        <p:spPr>
          <a:xfrm>
            <a:off x="800100" y="361950"/>
            <a:ext cx="7962900" cy="680397"/>
          </a:xfrm>
        </p:spPr>
        <p:txBody>
          <a:bodyPr>
            <a:normAutofit/>
          </a:bodyPr>
          <a:lstStyle/>
          <a:p>
            <a:r>
              <a:rPr lang="en-US" dirty="0"/>
              <a:t>Harms of classification</a:t>
            </a:r>
          </a:p>
        </p:txBody>
      </p:sp>
      <p:sp>
        <p:nvSpPr>
          <p:cNvPr id="3" name="Content Placeholder 2">
            <a:extLst>
              <a:ext uri="{FF2B5EF4-FFF2-40B4-BE49-F238E27FC236}">
                <a16:creationId xmlns:a16="http://schemas.microsoft.com/office/drawing/2014/main" id="{32FCFBA6-B74B-CA45-B8B6-E75CDDAF9296}"/>
              </a:ext>
            </a:extLst>
          </p:cNvPr>
          <p:cNvSpPr>
            <a:spLocks noGrp="1"/>
          </p:cNvSpPr>
          <p:nvPr>
            <p:ph idx="1"/>
          </p:nvPr>
        </p:nvSpPr>
        <p:spPr>
          <a:xfrm>
            <a:off x="659130" y="1200150"/>
            <a:ext cx="7570470" cy="3200400"/>
          </a:xfrm>
        </p:spPr>
        <p:txBody>
          <a:bodyPr>
            <a:normAutofit/>
          </a:bodyPr>
          <a:lstStyle/>
          <a:p>
            <a:pPr marL="0" indent="0">
              <a:buNone/>
            </a:pPr>
            <a:r>
              <a:rPr lang="en-US" sz="2600" dirty="0">
                <a:solidFill>
                  <a:schemeClr val="tx1"/>
                </a:solidFill>
                <a:latin typeface="Calibri" panose="020F0502020204030204" pitchFamily="34" charset="0"/>
                <a:cs typeface="Calibri" panose="020F0502020204030204" pitchFamily="34" charset="0"/>
              </a:rPr>
              <a:t>Classifiers, like any NLP algorithm, can cause harms</a:t>
            </a:r>
          </a:p>
          <a:p>
            <a:pPr marL="0" indent="0">
              <a:buNone/>
            </a:pPr>
            <a:r>
              <a:rPr lang="en-US" sz="2600" dirty="0">
                <a:solidFill>
                  <a:schemeClr val="tx1"/>
                </a:solidFill>
                <a:latin typeface="Calibri" panose="020F0502020204030204" pitchFamily="34" charset="0"/>
                <a:cs typeface="Calibri" panose="020F0502020204030204" pitchFamily="34" charset="0"/>
              </a:rPr>
              <a:t>This is true for any classifier, whether Naive Bayes or other algorithms</a:t>
            </a:r>
          </a:p>
          <a:p>
            <a:pPr marL="0" indent="0">
              <a:buNone/>
            </a:pPr>
            <a:endParaRPr lang="en-US" sz="2600" dirty="0">
              <a:effectLst/>
              <a:latin typeface="Calibri" panose="020F0502020204030204" pitchFamily="34" charset="0"/>
              <a:cs typeface="Calibri" panose="020F0502020204030204" pitchFamily="34" charset="0"/>
            </a:endParaRPr>
          </a:p>
          <a:p>
            <a:pPr marL="0" indent="0">
              <a:buNone/>
            </a:pPr>
            <a:endParaRPr lang="en-US" sz="2600" dirty="0"/>
          </a:p>
          <a:p>
            <a:pPr marL="0" indent="0">
              <a:buNone/>
            </a:pPr>
            <a:endParaRPr lang="en-US" sz="2600" dirty="0"/>
          </a:p>
          <a:p>
            <a:pPr marL="0" indent="0">
              <a:buNone/>
            </a:pPr>
            <a:endParaRPr lang="en-US" sz="1900" dirty="0"/>
          </a:p>
          <a:p>
            <a:endParaRPr lang="en-US" dirty="0"/>
          </a:p>
        </p:txBody>
      </p:sp>
    </p:spTree>
    <p:extLst>
      <p:ext uri="{BB962C8B-B14F-4D97-AF65-F5344CB8AC3E}">
        <p14:creationId xmlns:p14="http://schemas.microsoft.com/office/powerpoint/2010/main" val="17310383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052F0-C93D-F991-99B6-B15822F48B5D}"/>
              </a:ext>
            </a:extLst>
          </p:cNvPr>
          <p:cNvSpPr>
            <a:spLocks noGrp="1"/>
          </p:cNvSpPr>
          <p:nvPr>
            <p:ph type="title"/>
          </p:nvPr>
        </p:nvSpPr>
        <p:spPr/>
        <p:txBody>
          <a:bodyPr/>
          <a:lstStyle/>
          <a:p>
            <a:r>
              <a:rPr lang="en-US" dirty="0"/>
              <a:t>Representational Harms</a:t>
            </a:r>
          </a:p>
        </p:txBody>
      </p:sp>
      <p:sp>
        <p:nvSpPr>
          <p:cNvPr id="3" name="Content Placeholder 2">
            <a:extLst>
              <a:ext uri="{FF2B5EF4-FFF2-40B4-BE49-F238E27FC236}">
                <a16:creationId xmlns:a16="http://schemas.microsoft.com/office/drawing/2014/main" id="{2DAB51EA-15FA-33AE-1E10-C184F405556D}"/>
              </a:ext>
            </a:extLst>
          </p:cNvPr>
          <p:cNvSpPr>
            <a:spLocks noGrp="1"/>
          </p:cNvSpPr>
          <p:nvPr>
            <p:ph idx="1"/>
          </p:nvPr>
        </p:nvSpPr>
        <p:spPr>
          <a:xfrm>
            <a:off x="822960" y="971550"/>
            <a:ext cx="7940040" cy="4267200"/>
          </a:xfrm>
        </p:spPr>
        <p:txBody>
          <a:bodyPr>
            <a:normAutofit fontScale="92500" lnSpcReduction="10000"/>
          </a:bodyPr>
          <a:lstStyle/>
          <a:p>
            <a:pPr marL="285750" indent="-285750">
              <a:buFont typeface="Arial" panose="020B0604020202020204" pitchFamily="34" charset="0"/>
              <a:buChar char="•"/>
            </a:pPr>
            <a:r>
              <a:rPr lang="en-US" sz="2400" dirty="0">
                <a:effectLst/>
                <a:latin typeface="Calibri" panose="020F0502020204030204" pitchFamily="34" charset="0"/>
                <a:cs typeface="Calibri" panose="020F0502020204030204" pitchFamily="34" charset="0"/>
              </a:rPr>
              <a:t>Harms caused by a system that demeans a social group</a:t>
            </a:r>
          </a:p>
          <a:p>
            <a:pPr marL="682625" lvl="1" indent="-285750">
              <a:buFont typeface="Arial" panose="020B0604020202020204" pitchFamily="34" charset="0"/>
              <a:buChar char="•"/>
            </a:pPr>
            <a:r>
              <a:rPr lang="en-US" sz="2000" dirty="0">
                <a:effectLst/>
                <a:latin typeface="Calibri" panose="020F0502020204030204" pitchFamily="34" charset="0"/>
                <a:cs typeface="Calibri" panose="020F0502020204030204" pitchFamily="34" charset="0"/>
              </a:rPr>
              <a:t>Such as by perpetuating negative stereotypes about them. </a:t>
            </a:r>
          </a:p>
          <a:p>
            <a:pPr marL="285750" indent="-285750">
              <a:buFont typeface="Arial" panose="020B0604020202020204" pitchFamily="34" charset="0"/>
              <a:buChar char="•"/>
            </a:pPr>
            <a:r>
              <a:rPr lang="en-US" sz="2400" dirty="0" err="1">
                <a:latin typeface="Calibri" panose="020F0502020204030204" pitchFamily="34" charset="0"/>
                <a:cs typeface="Calibri" panose="020F0502020204030204" pitchFamily="34" charset="0"/>
              </a:rPr>
              <a:t>Kiritchenko</a:t>
            </a:r>
            <a:r>
              <a:rPr lang="en-US" sz="2400" dirty="0">
                <a:latin typeface="Calibri" panose="020F0502020204030204" pitchFamily="34" charset="0"/>
                <a:cs typeface="Calibri" panose="020F0502020204030204" pitchFamily="34" charset="0"/>
              </a:rPr>
              <a:t> and Mohammad 2018 study</a:t>
            </a:r>
          </a:p>
          <a:p>
            <a:pPr marL="682625" lvl="1" indent="-285750">
              <a:buFont typeface="Arial" panose="020B0604020202020204" pitchFamily="34" charset="0"/>
              <a:buChar char="•"/>
            </a:pPr>
            <a:r>
              <a:rPr lang="en-US" sz="2000" dirty="0">
                <a:effectLst/>
                <a:latin typeface="Calibri" panose="020F0502020204030204" pitchFamily="34" charset="0"/>
                <a:cs typeface="Calibri" panose="020F0502020204030204" pitchFamily="34" charset="0"/>
              </a:rPr>
              <a:t>Examined 200 </a:t>
            </a:r>
            <a:r>
              <a:rPr lang="en-US" sz="2000" dirty="0">
                <a:solidFill>
                  <a:srgbClr val="0200FF"/>
                </a:solidFill>
                <a:effectLst/>
                <a:latin typeface="Calibri" panose="020F0502020204030204" pitchFamily="34" charset="0"/>
                <a:cs typeface="Calibri" panose="020F0502020204030204" pitchFamily="34" charset="0"/>
              </a:rPr>
              <a:t>sentiment </a:t>
            </a:r>
            <a:r>
              <a:rPr lang="en-US" sz="2000" dirty="0">
                <a:solidFill>
                  <a:srgbClr val="0200FF"/>
                </a:solidFill>
                <a:latin typeface="Calibri" panose="020F0502020204030204" pitchFamily="34" charset="0"/>
                <a:cs typeface="Calibri" panose="020F0502020204030204" pitchFamily="34" charset="0"/>
              </a:rPr>
              <a:t>analysis </a:t>
            </a:r>
            <a:r>
              <a:rPr lang="en-US" sz="2000" dirty="0">
                <a:latin typeface="Calibri" panose="020F0502020204030204" pitchFamily="34" charset="0"/>
                <a:cs typeface="Calibri" panose="020F0502020204030204" pitchFamily="34" charset="0"/>
              </a:rPr>
              <a:t>systems on pairs of sentences</a:t>
            </a:r>
          </a:p>
          <a:p>
            <a:pPr marL="682625" lvl="1" indent="-285750">
              <a:buFont typeface="Arial" panose="020B0604020202020204" pitchFamily="34" charset="0"/>
              <a:buChar char="•"/>
            </a:pPr>
            <a:r>
              <a:rPr lang="en-US" sz="2000" dirty="0">
                <a:solidFill>
                  <a:srgbClr val="0200FF"/>
                </a:solidFill>
                <a:latin typeface="Calibri" panose="020F0502020204030204" pitchFamily="34" charset="0"/>
                <a:cs typeface="Calibri" panose="020F0502020204030204" pitchFamily="34" charset="0"/>
              </a:rPr>
              <a:t>I</a:t>
            </a:r>
            <a:r>
              <a:rPr lang="en-US" sz="2000" dirty="0">
                <a:solidFill>
                  <a:srgbClr val="0200FF"/>
                </a:solidFill>
                <a:effectLst/>
                <a:latin typeface="Calibri" panose="020F0502020204030204" pitchFamily="34" charset="0"/>
                <a:cs typeface="Calibri" panose="020F0502020204030204" pitchFamily="34" charset="0"/>
              </a:rPr>
              <a:t>dentical</a:t>
            </a:r>
            <a:r>
              <a:rPr lang="en-US" sz="2000" dirty="0">
                <a:effectLst/>
                <a:latin typeface="Calibri" panose="020F0502020204030204" pitchFamily="34" charset="0"/>
                <a:cs typeface="Calibri" panose="020F0502020204030204" pitchFamily="34" charset="0"/>
              </a:rPr>
              <a:t> except for names:</a:t>
            </a:r>
          </a:p>
          <a:p>
            <a:pPr marL="793750" lvl="2" indent="-285750">
              <a:buFont typeface="Arial" panose="020B0604020202020204" pitchFamily="34" charset="0"/>
              <a:buChar char="•"/>
            </a:pPr>
            <a:r>
              <a:rPr lang="en-US" sz="1800" dirty="0">
                <a:effectLst/>
                <a:latin typeface="Calibri" panose="020F0502020204030204" pitchFamily="34" charset="0"/>
                <a:cs typeface="Calibri" panose="020F0502020204030204" pitchFamily="34" charset="0"/>
              </a:rPr>
              <a:t>common African American (Shaniqua) or European American (Stephanie).</a:t>
            </a:r>
          </a:p>
          <a:p>
            <a:pPr marL="793750" lvl="2"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Like "</a:t>
            </a:r>
            <a:r>
              <a:rPr lang="en-US" sz="1800" dirty="0"/>
              <a:t>I talked to Shaniqua yesterday</a:t>
            </a:r>
            <a:r>
              <a:rPr lang="en-US" sz="1800" dirty="0">
                <a:latin typeface="Calibri" panose="020F0502020204030204" pitchFamily="34" charset="0"/>
                <a:cs typeface="Calibri" panose="020F0502020204030204" pitchFamily="34" charset="0"/>
              </a:rPr>
              <a:t>" vs "I talked to Stephanie yesterday"</a:t>
            </a:r>
            <a:endParaRPr lang="en-US" sz="1800" dirty="0">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effectLst/>
                <a:latin typeface="Calibri" panose="020F0502020204030204" pitchFamily="34" charset="0"/>
                <a:cs typeface="Calibri" panose="020F0502020204030204" pitchFamily="34" charset="0"/>
              </a:rPr>
              <a:t>Result: systems assigned </a:t>
            </a:r>
            <a:r>
              <a:rPr lang="en-US" sz="2400" dirty="0">
                <a:solidFill>
                  <a:srgbClr val="0200FF"/>
                </a:solidFill>
                <a:effectLst/>
                <a:latin typeface="Calibri" panose="020F0502020204030204" pitchFamily="34" charset="0"/>
                <a:cs typeface="Calibri" panose="020F0502020204030204" pitchFamily="34" charset="0"/>
              </a:rPr>
              <a:t>lower sentiment </a:t>
            </a:r>
            <a:r>
              <a:rPr lang="en-US" sz="2400" dirty="0">
                <a:effectLst/>
                <a:latin typeface="Calibri" panose="020F0502020204030204" pitchFamily="34" charset="0"/>
                <a:cs typeface="Calibri" panose="020F0502020204030204" pitchFamily="34" charset="0"/>
              </a:rPr>
              <a:t>and more negative emotion to sentences with </a:t>
            </a:r>
            <a:r>
              <a:rPr lang="en-US" sz="2400" dirty="0">
                <a:solidFill>
                  <a:srgbClr val="0200FF"/>
                </a:solidFill>
                <a:effectLst/>
                <a:latin typeface="Calibri" panose="020F0502020204030204" pitchFamily="34" charset="0"/>
                <a:cs typeface="Calibri" panose="020F0502020204030204" pitchFamily="34" charset="0"/>
              </a:rPr>
              <a:t>African American names</a:t>
            </a:r>
          </a:p>
          <a:p>
            <a:pPr marL="285750" indent="-28575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Downstream harm: </a:t>
            </a:r>
          </a:p>
          <a:p>
            <a:pPr marL="682625" lvl="1" indent="-285750">
              <a:buFont typeface="Arial" panose="020B0604020202020204" pitchFamily="34" charset="0"/>
              <a:buChar char="•"/>
            </a:pPr>
            <a:r>
              <a:rPr lang="en-US" sz="2100" dirty="0">
                <a:solidFill>
                  <a:schemeClr val="tx1"/>
                </a:solidFill>
                <a:latin typeface="Calibri" panose="020F0502020204030204" pitchFamily="34" charset="0"/>
                <a:cs typeface="Calibri" panose="020F0502020204030204" pitchFamily="34" charset="0"/>
              </a:rPr>
              <a:t>Perpetuates stereotypes about African Americans </a:t>
            </a:r>
          </a:p>
          <a:p>
            <a:pPr marL="682625" lvl="1" indent="-285750">
              <a:buFont typeface="Arial" panose="020B0604020202020204" pitchFamily="34" charset="0"/>
              <a:buChar char="•"/>
            </a:pPr>
            <a:r>
              <a:rPr lang="en-US" sz="2100" dirty="0">
                <a:solidFill>
                  <a:schemeClr val="tx1"/>
                </a:solidFill>
                <a:latin typeface="Calibri" panose="020F0502020204030204" pitchFamily="34" charset="0"/>
                <a:cs typeface="Calibri" panose="020F0502020204030204" pitchFamily="34" charset="0"/>
              </a:rPr>
              <a:t>African Americans treated differently by NLP tools like sentiment (widely used in marketing research, mental health studies, etc.)</a:t>
            </a:r>
            <a:endParaRPr lang="en-US" sz="2100" dirty="0">
              <a:solidFill>
                <a:schemeClr val="tx1"/>
              </a:solidFill>
              <a:effectLst/>
              <a:latin typeface="Calibri" panose="020F0502020204030204" pitchFamily="34" charset="0"/>
              <a:cs typeface="Calibri" panose="020F0502020204030204" pitchFamily="34" charset="0"/>
            </a:endParaRPr>
          </a:p>
          <a:p>
            <a:endParaRPr lang="en-US" dirty="0"/>
          </a:p>
          <a:p>
            <a:endParaRPr lang="en-US" dirty="0"/>
          </a:p>
        </p:txBody>
      </p:sp>
    </p:spTree>
    <p:extLst>
      <p:ext uri="{BB962C8B-B14F-4D97-AF65-F5344CB8AC3E}">
        <p14:creationId xmlns:p14="http://schemas.microsoft.com/office/powerpoint/2010/main" val="9827264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052F0-C93D-F991-99B6-B15822F48B5D}"/>
              </a:ext>
            </a:extLst>
          </p:cNvPr>
          <p:cNvSpPr>
            <a:spLocks noGrp="1"/>
          </p:cNvSpPr>
          <p:nvPr>
            <p:ph type="title"/>
          </p:nvPr>
        </p:nvSpPr>
        <p:spPr/>
        <p:txBody>
          <a:bodyPr/>
          <a:lstStyle/>
          <a:p>
            <a:r>
              <a:rPr lang="en-US" dirty="0"/>
              <a:t>Harms of Censorship</a:t>
            </a:r>
          </a:p>
        </p:txBody>
      </p:sp>
      <p:sp>
        <p:nvSpPr>
          <p:cNvPr id="3" name="Content Placeholder 2">
            <a:extLst>
              <a:ext uri="{FF2B5EF4-FFF2-40B4-BE49-F238E27FC236}">
                <a16:creationId xmlns:a16="http://schemas.microsoft.com/office/drawing/2014/main" id="{2DAB51EA-15FA-33AE-1E10-C184F405556D}"/>
              </a:ext>
            </a:extLst>
          </p:cNvPr>
          <p:cNvSpPr>
            <a:spLocks noGrp="1"/>
          </p:cNvSpPr>
          <p:nvPr>
            <p:ph idx="1"/>
          </p:nvPr>
        </p:nvSpPr>
        <p:spPr>
          <a:xfrm>
            <a:off x="822960" y="1047750"/>
            <a:ext cx="7940040" cy="4267200"/>
          </a:xfrm>
        </p:spPr>
        <p:txBody>
          <a:bodyPr>
            <a:normAutofit lnSpcReduction="10000"/>
          </a:bodyPr>
          <a:lstStyle/>
          <a:p>
            <a:pPr marL="285750" indent="-285750">
              <a:buFont typeface="Arial" panose="020B0604020202020204" pitchFamily="34" charset="0"/>
              <a:buChar char="•"/>
            </a:pPr>
            <a:r>
              <a:rPr lang="en-US" sz="2000" b="1" dirty="0">
                <a:solidFill>
                  <a:srgbClr val="0200FF"/>
                </a:solidFill>
                <a:effectLst/>
                <a:latin typeface="Calibri" panose="020F0502020204030204" pitchFamily="34" charset="0"/>
                <a:cs typeface="Calibri" panose="020F0502020204030204" pitchFamily="34" charset="0"/>
              </a:rPr>
              <a:t>Toxicity detection </a:t>
            </a:r>
            <a:r>
              <a:rPr lang="en-US" sz="2000" dirty="0">
                <a:solidFill>
                  <a:schemeClr val="tx1"/>
                </a:solidFill>
                <a:effectLst/>
                <a:latin typeface="Calibri" panose="020F0502020204030204" pitchFamily="34" charset="0"/>
                <a:cs typeface="Calibri" panose="020F0502020204030204" pitchFamily="34" charset="0"/>
              </a:rPr>
              <a:t>is the text classification task of detecting hate speech, abuse, harassment, or other kinds of toxic language.</a:t>
            </a:r>
          </a:p>
          <a:p>
            <a:pPr marL="682625" lvl="1" indent="-285750">
              <a:buFont typeface="Arial" panose="020B0604020202020204" pitchFamily="34" charset="0"/>
              <a:buChar char="•"/>
            </a:pPr>
            <a:r>
              <a:rPr lang="en-US" sz="1800" dirty="0">
                <a:solidFill>
                  <a:schemeClr val="tx1"/>
                </a:solidFill>
                <a:latin typeface="Calibri" panose="020F0502020204030204" pitchFamily="34" charset="0"/>
                <a:cs typeface="Calibri" panose="020F0502020204030204" pitchFamily="34" charset="0"/>
              </a:rPr>
              <a:t>Widely used in online content moderation</a:t>
            </a:r>
            <a:endParaRPr lang="en-US" sz="1800" dirty="0">
              <a:solidFill>
                <a:schemeClr val="tx1"/>
              </a:solidFill>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T</a:t>
            </a:r>
            <a:r>
              <a:rPr lang="en-US" sz="2000" dirty="0">
                <a:solidFill>
                  <a:schemeClr val="tx1"/>
                </a:solidFill>
                <a:effectLst/>
                <a:latin typeface="Calibri" panose="020F0502020204030204" pitchFamily="34" charset="0"/>
                <a:cs typeface="Calibri" panose="020F0502020204030204" pitchFamily="34" charset="0"/>
              </a:rPr>
              <a:t>oxicity classifiers incorrectly flag non-toxic sentences that simply mention minority identities (like the words "blind" or "gay")</a:t>
            </a:r>
          </a:p>
          <a:p>
            <a:pPr marL="682625" lvl="1" indent="-285750">
              <a:buFont typeface="Arial" panose="020B0604020202020204" pitchFamily="34" charset="0"/>
              <a:buChar char="•"/>
            </a:pPr>
            <a:r>
              <a:rPr lang="en-US" sz="2000" dirty="0">
                <a:solidFill>
                  <a:schemeClr val="tx1"/>
                </a:solidFill>
                <a:effectLst/>
                <a:latin typeface="Calibri" panose="020F0502020204030204" pitchFamily="34" charset="0"/>
                <a:cs typeface="Calibri" panose="020F0502020204030204" pitchFamily="34" charset="0"/>
              </a:rPr>
              <a:t>women (Park et al., 2018), </a:t>
            </a:r>
          </a:p>
          <a:p>
            <a:pPr marL="682625" lvl="1" indent="-285750">
              <a:buFont typeface="Arial" panose="020B0604020202020204" pitchFamily="34" charset="0"/>
              <a:buChar char="•"/>
            </a:pPr>
            <a:r>
              <a:rPr lang="en-US" sz="2000" dirty="0">
                <a:solidFill>
                  <a:schemeClr val="tx1"/>
                </a:solidFill>
                <a:effectLst/>
                <a:latin typeface="Calibri" panose="020F0502020204030204" pitchFamily="34" charset="0"/>
                <a:cs typeface="Calibri" panose="020F0502020204030204" pitchFamily="34" charset="0"/>
              </a:rPr>
              <a:t>disabled people (Hutchinson et al., 2020) </a:t>
            </a:r>
          </a:p>
          <a:p>
            <a:pPr marL="682625" lvl="1" indent="-285750">
              <a:buFont typeface="Arial" panose="020B0604020202020204" pitchFamily="34" charset="0"/>
              <a:buChar char="•"/>
            </a:pPr>
            <a:r>
              <a:rPr lang="en-US" sz="2000" dirty="0">
                <a:solidFill>
                  <a:schemeClr val="tx1"/>
                </a:solidFill>
                <a:effectLst/>
                <a:latin typeface="Calibri" panose="020F0502020204030204" pitchFamily="34" charset="0"/>
                <a:cs typeface="Calibri" panose="020F0502020204030204" pitchFamily="34" charset="0"/>
              </a:rPr>
              <a:t>gay people (Dixon et al., 2018;</a:t>
            </a:r>
            <a:r>
              <a:rPr lang="en-US" sz="2000" dirty="0">
                <a:solidFill>
                  <a:schemeClr val="tx1"/>
                </a:solidFill>
                <a:latin typeface="Calibri" panose="020F0502020204030204" pitchFamily="34" charset="0"/>
                <a:cs typeface="Calibri" panose="020F0502020204030204" pitchFamily="34" charset="0"/>
              </a:rPr>
              <a:t> Oliva et al., 2021)</a:t>
            </a:r>
          </a:p>
          <a:p>
            <a:pPr marL="285750" indent="-285750">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Downstream harms:</a:t>
            </a:r>
          </a:p>
          <a:p>
            <a:pPr marL="682625" lvl="1" indent="-285750">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Censorship of speech by disabled people and other groups</a:t>
            </a:r>
          </a:p>
          <a:p>
            <a:pPr marL="682625" lvl="1" indent="-285750">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Speech by these groups becomes less visible online</a:t>
            </a:r>
          </a:p>
          <a:p>
            <a:pPr marL="682625" lvl="1" indent="-285750">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Writers might be nudged by these algorithms to avoid these words making people less likely to write about themselves or these groups.</a:t>
            </a:r>
          </a:p>
          <a:p>
            <a:pPr marL="682625" lvl="1" indent="-285750">
              <a:buFont typeface="Arial" panose="020B0604020202020204" pitchFamily="34" charset="0"/>
              <a:buChar char="•"/>
            </a:pPr>
            <a:endParaRPr lang="en-US" dirty="0">
              <a:solidFill>
                <a:schemeClr val="tx1"/>
              </a:solidFill>
              <a:latin typeface="Calibri" panose="020F0502020204030204" pitchFamily="34" charset="0"/>
              <a:cs typeface="Calibri" panose="020F0502020204030204" pitchFamily="34" charset="0"/>
            </a:endParaRPr>
          </a:p>
          <a:p>
            <a:endParaRPr lang="en-US" dirty="0">
              <a:solidFill>
                <a:schemeClr val="tx1"/>
              </a:solidFill>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4214723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B7D8A-D995-F725-BE59-589B9FB1D152}"/>
              </a:ext>
            </a:extLst>
          </p:cNvPr>
          <p:cNvSpPr>
            <a:spLocks noGrp="1"/>
          </p:cNvSpPr>
          <p:nvPr>
            <p:ph type="title"/>
          </p:nvPr>
        </p:nvSpPr>
        <p:spPr/>
        <p:txBody>
          <a:bodyPr/>
          <a:lstStyle/>
          <a:p>
            <a:r>
              <a:rPr lang="en-US" dirty="0"/>
              <a:t>Performance Disparities</a:t>
            </a:r>
          </a:p>
        </p:txBody>
      </p:sp>
      <p:sp>
        <p:nvSpPr>
          <p:cNvPr id="3" name="Content Placeholder 2">
            <a:extLst>
              <a:ext uri="{FF2B5EF4-FFF2-40B4-BE49-F238E27FC236}">
                <a16:creationId xmlns:a16="http://schemas.microsoft.com/office/drawing/2014/main" id="{793D30BD-9E64-275A-0303-FE1283242623}"/>
              </a:ext>
            </a:extLst>
          </p:cNvPr>
          <p:cNvSpPr>
            <a:spLocks noGrp="1"/>
          </p:cNvSpPr>
          <p:nvPr>
            <p:ph idx="1"/>
          </p:nvPr>
        </p:nvSpPr>
        <p:spPr>
          <a:xfrm>
            <a:off x="822960" y="1200150"/>
            <a:ext cx="7543801" cy="3505200"/>
          </a:xfrm>
        </p:spPr>
        <p:txBody>
          <a:bodyPr>
            <a:normAutofit fontScale="92500"/>
          </a:bodyPr>
          <a:lstStyle/>
          <a:p>
            <a:pPr marL="514350" indent="-514350">
              <a:buFont typeface="+mj-lt"/>
              <a:buAutoNum type="arabicPeriod"/>
            </a:pPr>
            <a:r>
              <a:rPr lang="en-US" dirty="0"/>
              <a:t>Text classifiers perform worse on many </a:t>
            </a:r>
            <a:r>
              <a:rPr lang="en-US" b="1" dirty="0">
                <a:solidFill>
                  <a:srgbClr val="0200FF"/>
                </a:solidFill>
              </a:rPr>
              <a:t>languages</a:t>
            </a:r>
            <a:r>
              <a:rPr lang="en-US" dirty="0"/>
              <a:t> of the world due to lack of data or labels</a:t>
            </a:r>
          </a:p>
          <a:p>
            <a:pPr marL="514350" indent="-514350">
              <a:buFont typeface="+mj-lt"/>
              <a:buAutoNum type="arabicPeriod"/>
            </a:pPr>
            <a:r>
              <a:rPr lang="en-US" dirty="0"/>
              <a:t>Text classifiers perform worse on </a:t>
            </a:r>
            <a:r>
              <a:rPr lang="en-US" b="1" dirty="0">
                <a:solidFill>
                  <a:srgbClr val="0200FF"/>
                </a:solidFill>
              </a:rPr>
              <a:t>varieties</a:t>
            </a:r>
            <a:r>
              <a:rPr lang="en-US" dirty="0"/>
              <a:t> of even high-resource languages like English</a:t>
            </a:r>
          </a:p>
          <a:p>
            <a:pPr marL="854075" lvl="1" indent="-457200">
              <a:buFont typeface="Arial" panose="020B0604020202020204" pitchFamily="34" charset="0"/>
              <a:buChar char="•"/>
            </a:pPr>
            <a:r>
              <a:rPr lang="en-US" dirty="0"/>
              <a:t>Example task: </a:t>
            </a:r>
            <a:r>
              <a:rPr lang="en-US" dirty="0">
                <a:solidFill>
                  <a:srgbClr val="0200FF"/>
                </a:solidFill>
              </a:rPr>
              <a:t>language identification, </a:t>
            </a:r>
            <a:r>
              <a:rPr lang="en-US" dirty="0"/>
              <a:t>a first step in NLP pipeline ("Is this post in English or not?") </a:t>
            </a:r>
          </a:p>
          <a:p>
            <a:pPr marL="854075" lvl="1" indent="-457200">
              <a:buFont typeface="Arial" panose="020B0604020202020204" pitchFamily="34" charset="0"/>
              <a:buChar char="•"/>
            </a:pPr>
            <a:r>
              <a:rPr lang="en-US" dirty="0"/>
              <a:t>English language detection performance worse for writers who are African American (Blodgett and O'Connor 2017) or from India (Jurgens et al., 2017)</a:t>
            </a:r>
          </a:p>
        </p:txBody>
      </p:sp>
    </p:spTree>
    <p:extLst>
      <p:ext uri="{BB962C8B-B14F-4D97-AF65-F5344CB8AC3E}">
        <p14:creationId xmlns:p14="http://schemas.microsoft.com/office/powerpoint/2010/main" val="37115628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B7D8A-D995-F725-BE59-589B9FB1D152}"/>
              </a:ext>
            </a:extLst>
          </p:cNvPr>
          <p:cNvSpPr>
            <a:spLocks noGrp="1"/>
          </p:cNvSpPr>
          <p:nvPr>
            <p:ph type="title"/>
          </p:nvPr>
        </p:nvSpPr>
        <p:spPr/>
        <p:txBody>
          <a:bodyPr/>
          <a:lstStyle/>
          <a:p>
            <a:r>
              <a:rPr lang="en-US" dirty="0"/>
              <a:t>Harms in text classification</a:t>
            </a:r>
          </a:p>
        </p:txBody>
      </p:sp>
      <p:sp>
        <p:nvSpPr>
          <p:cNvPr id="3" name="Content Placeholder 2">
            <a:extLst>
              <a:ext uri="{FF2B5EF4-FFF2-40B4-BE49-F238E27FC236}">
                <a16:creationId xmlns:a16="http://schemas.microsoft.com/office/drawing/2014/main" id="{793D30BD-9E64-275A-0303-FE1283242623}"/>
              </a:ext>
            </a:extLst>
          </p:cNvPr>
          <p:cNvSpPr>
            <a:spLocks noGrp="1"/>
          </p:cNvSpPr>
          <p:nvPr>
            <p:ph idx="1"/>
          </p:nvPr>
        </p:nvSpPr>
        <p:spPr>
          <a:xfrm>
            <a:off x="822960" y="1123950"/>
            <a:ext cx="8016240" cy="4019550"/>
          </a:xfrm>
        </p:spPr>
        <p:txBody>
          <a:bodyPr>
            <a:normAutofit fontScale="92500" lnSpcReduction="10000"/>
          </a:bodyPr>
          <a:lstStyle/>
          <a:p>
            <a:pPr marL="233363" indent="-233363">
              <a:buFont typeface="Arial" panose="020B0604020202020204" pitchFamily="34" charset="0"/>
              <a:buChar char="•"/>
            </a:pPr>
            <a:r>
              <a:rPr lang="en-US" b="1" dirty="0"/>
              <a:t>Causes:</a:t>
            </a:r>
          </a:p>
          <a:p>
            <a:pPr marL="630238" lvl="1" indent="-233363">
              <a:buFont typeface="Arial" panose="020B0604020202020204" pitchFamily="34" charset="0"/>
              <a:buChar char="•"/>
            </a:pPr>
            <a:r>
              <a:rPr lang="en-US" dirty="0"/>
              <a:t>Issues in the data; NLP systems amplify biases in training data</a:t>
            </a:r>
          </a:p>
          <a:p>
            <a:pPr marL="630238" lvl="1" indent="-233363">
              <a:buFont typeface="Arial" panose="020B0604020202020204" pitchFamily="34" charset="0"/>
              <a:buChar char="•"/>
            </a:pPr>
            <a:r>
              <a:rPr lang="en-US" dirty="0"/>
              <a:t>Problems in the labels</a:t>
            </a:r>
          </a:p>
          <a:p>
            <a:pPr marL="630238" lvl="1" indent="-233363">
              <a:buFont typeface="Arial" panose="020B0604020202020204" pitchFamily="34" charset="0"/>
              <a:buChar char="•"/>
            </a:pPr>
            <a:r>
              <a:rPr lang="en-US" dirty="0"/>
              <a:t>Problems in the algorithms (like what the model is trained to optimize) </a:t>
            </a:r>
          </a:p>
          <a:p>
            <a:pPr marL="233363" indent="-233363">
              <a:buFont typeface="Arial" panose="020B0604020202020204" pitchFamily="34" charset="0"/>
              <a:buChar char="•"/>
            </a:pPr>
            <a:r>
              <a:rPr lang="en-US" b="1" dirty="0"/>
              <a:t>Prevalence</a:t>
            </a:r>
            <a:r>
              <a:rPr lang="en-US" dirty="0"/>
              <a:t>: The same problems occur throughout NLP (including large language models)  </a:t>
            </a:r>
          </a:p>
          <a:p>
            <a:pPr marL="233363" indent="-233363">
              <a:buFont typeface="Arial" panose="020B0604020202020204" pitchFamily="34" charset="0"/>
              <a:buChar char="•"/>
            </a:pPr>
            <a:r>
              <a:rPr lang="en-US" b="1" dirty="0"/>
              <a:t>Solutions</a:t>
            </a:r>
            <a:r>
              <a:rPr lang="en-US" dirty="0"/>
              <a:t>: There are no general mitigations or solutions</a:t>
            </a:r>
          </a:p>
          <a:p>
            <a:pPr marL="630238" lvl="1" indent="-233363">
              <a:buFont typeface="Arial" panose="020B0604020202020204" pitchFamily="34" charset="0"/>
              <a:buChar char="•"/>
            </a:pPr>
            <a:r>
              <a:rPr lang="en-US" dirty="0"/>
              <a:t>But harm mitigation is an active area of research</a:t>
            </a:r>
          </a:p>
          <a:p>
            <a:pPr marL="630238" lvl="1" indent="-233363">
              <a:buFont typeface="Arial" panose="020B0604020202020204" pitchFamily="34" charset="0"/>
              <a:buChar char="•"/>
            </a:pPr>
            <a:r>
              <a:rPr lang="en-US" dirty="0"/>
              <a:t>And there are standard benchmarks and tools that we can use for measuring some of the harms</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40416495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917EE4E-60EA-FFE9-5B02-5DED8A66FA58}"/>
              </a:ext>
            </a:extLst>
          </p:cNvPr>
          <p:cNvSpPr>
            <a:spLocks noGrp="1"/>
          </p:cNvSpPr>
          <p:nvPr>
            <p:ph type="title"/>
          </p:nvPr>
        </p:nvSpPr>
        <p:spPr/>
        <p:txBody>
          <a:bodyPr/>
          <a:lstStyle/>
          <a:p>
            <a:r>
              <a:rPr lang="en-US" altLang="zh-TW" dirty="0"/>
              <a:t>Thanks for Your Attention!</a:t>
            </a:r>
            <a:endParaRPr lang="zh-TW" altLang="en-US" dirty="0"/>
          </a:p>
        </p:txBody>
      </p:sp>
      <p:sp>
        <p:nvSpPr>
          <p:cNvPr id="3" name="內容版面配置區 2">
            <a:extLst>
              <a:ext uri="{FF2B5EF4-FFF2-40B4-BE49-F238E27FC236}">
                <a16:creationId xmlns:a16="http://schemas.microsoft.com/office/drawing/2014/main" id="{CD324F45-1853-D07A-F63C-994C701B4F96}"/>
              </a:ext>
            </a:extLst>
          </p:cNvPr>
          <p:cNvSpPr>
            <a:spLocks noGrp="1"/>
          </p:cNvSpPr>
          <p:nvPr>
            <p:ph idx="1"/>
          </p:nvPr>
        </p:nvSpPr>
        <p:spPr/>
        <p:txBody>
          <a:bodyPr/>
          <a:lstStyle/>
          <a:p>
            <a:endParaRPr lang="zh-TW" altLang="en-US"/>
          </a:p>
        </p:txBody>
      </p:sp>
    </p:spTree>
    <p:extLst>
      <p:ext uri="{BB962C8B-B14F-4D97-AF65-F5344CB8AC3E}">
        <p14:creationId xmlns:p14="http://schemas.microsoft.com/office/powerpoint/2010/main" val="3031244803"/>
      </p:ext>
    </p:extLst>
  </p:cSld>
  <p:clrMapOvr>
    <a:masterClrMapping/>
  </p:clrMapOvr>
</p:sld>
</file>

<file path=ppt/theme/theme1.xml><?xml version="1.0" encoding="utf-8"?>
<a:theme xmlns:a="http://schemas.openxmlformats.org/drawingml/2006/main" name="1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23782</TotalTime>
  <Words>8684</Words>
  <Application>Microsoft Office PowerPoint</Application>
  <PresentationFormat>如螢幕大小 (16:9)</PresentationFormat>
  <Paragraphs>700</Paragraphs>
  <Slides>96</Slides>
  <Notes>67</Notes>
  <HiddenSlides>0</HiddenSlides>
  <MMClips>0</MMClips>
  <ScaleCrop>false</ScaleCrop>
  <HeadingPairs>
    <vt:vector size="6" baseType="variant">
      <vt:variant>
        <vt:lpstr>使用字型</vt:lpstr>
      </vt:variant>
      <vt:variant>
        <vt:i4>14</vt:i4>
      </vt:variant>
      <vt:variant>
        <vt:lpstr>佈景主題</vt:lpstr>
      </vt:variant>
      <vt:variant>
        <vt:i4>1</vt:i4>
      </vt:variant>
      <vt:variant>
        <vt:lpstr>投影片標題</vt:lpstr>
      </vt:variant>
      <vt:variant>
        <vt:i4>96</vt:i4>
      </vt:variant>
    </vt:vector>
  </HeadingPairs>
  <TitlesOfParts>
    <vt:vector size="111" baseType="lpstr">
      <vt:lpstr>Calibri (Headings)</vt:lpstr>
      <vt:lpstr>Courier</vt:lpstr>
      <vt:lpstr>Helvetica Neue</vt:lpstr>
      <vt:lpstr>Monaco</vt:lpstr>
      <vt:lpstr>NimbusRomNo9L</vt:lpstr>
      <vt:lpstr>Arial</vt:lpstr>
      <vt:lpstr>Calibri</vt:lpstr>
      <vt:lpstr>Calibri Light</vt:lpstr>
      <vt:lpstr>Cambria Math</vt:lpstr>
      <vt:lpstr>Lora</vt:lpstr>
      <vt:lpstr>Lucida Sans</vt:lpstr>
      <vt:lpstr>Tahoma</vt:lpstr>
      <vt:lpstr>Times</vt:lpstr>
      <vt:lpstr>Times New Roman</vt:lpstr>
      <vt:lpstr>1_Retrospect</vt:lpstr>
      <vt:lpstr>Logistic Regression and Text Classification</vt:lpstr>
      <vt:lpstr>Reference</vt:lpstr>
      <vt:lpstr>Outline</vt:lpstr>
      <vt:lpstr>Logistic Regression</vt:lpstr>
      <vt:lpstr>Is this spam?</vt:lpstr>
      <vt:lpstr>Who wrote which Federalist Papers?</vt:lpstr>
      <vt:lpstr>Positive or negative movie review?</vt:lpstr>
      <vt:lpstr>Even language modeling can be viewed as classification!</vt:lpstr>
      <vt:lpstr>Text Classification</vt:lpstr>
      <vt:lpstr>Text Classification: definition</vt:lpstr>
      <vt:lpstr>Most common classification method: Supervised Machine Learning</vt:lpstr>
      <vt:lpstr>Supervised Machine Learning for Classification</vt:lpstr>
      <vt:lpstr>Logistic Regression</vt:lpstr>
      <vt:lpstr>Logistic Regression</vt:lpstr>
      <vt:lpstr>Components of a probabilistic machine learning classifier</vt:lpstr>
      <vt:lpstr>The two phases of logistic regression </vt:lpstr>
      <vt:lpstr>Binary Classification in Logistic Regression</vt:lpstr>
      <vt:lpstr>Features in logistic regression</vt:lpstr>
      <vt:lpstr>Logistic Regression for one observation x</vt:lpstr>
      <vt:lpstr>How to do classification</vt:lpstr>
      <vt:lpstr>But we want a probabilistic classifier</vt:lpstr>
      <vt:lpstr> The problem:  z isn't a probability, it's just a number!</vt:lpstr>
      <vt:lpstr>The very useful sigmoid or logistic function</vt:lpstr>
      <vt:lpstr>Idea of logistic regression</vt:lpstr>
      <vt:lpstr>Making probabilities with sigmoids</vt:lpstr>
      <vt:lpstr>By the way:</vt:lpstr>
      <vt:lpstr>Turning a probability into a classifier</vt:lpstr>
      <vt:lpstr>The probabilistic classifier</vt:lpstr>
      <vt:lpstr>Turning a probability into a classifier</vt:lpstr>
      <vt:lpstr>Logistic Regression</vt:lpstr>
      <vt:lpstr>Sentiment example: does y=1 or y=0?</vt:lpstr>
      <vt:lpstr>PowerPoint 簡報</vt:lpstr>
      <vt:lpstr>Classifying sentiment for input x</vt:lpstr>
      <vt:lpstr>Classifying sentiment for input x</vt:lpstr>
      <vt:lpstr>We can build features for logistic regression for any classification task: period disambiguation</vt:lpstr>
      <vt:lpstr> Classification in (binary) logistic regression: summary</vt:lpstr>
      <vt:lpstr>Logistic Regression</vt:lpstr>
      <vt:lpstr>Wait, where did the W’s come from?</vt:lpstr>
      <vt:lpstr>Learning components</vt:lpstr>
      <vt:lpstr>The distance between y ̂  and y</vt:lpstr>
      <vt:lpstr>Intuition of negative log likelihood loss  = cross-entropy loss</vt:lpstr>
      <vt:lpstr>Deriving cross-entropy loss for a single observation x</vt:lpstr>
      <vt:lpstr>Deriving cross-entropy loss for a single observation x</vt:lpstr>
      <vt:lpstr>Deriving cross-entropy loss for a single observation x</vt:lpstr>
      <vt:lpstr>Let's see if this works for our sentiment example</vt:lpstr>
      <vt:lpstr>Let's see if this works for our sentiment example</vt:lpstr>
      <vt:lpstr>Let's see if this works for our sentiment example</vt:lpstr>
      <vt:lpstr>Let's see if this works for our sentiment example</vt:lpstr>
      <vt:lpstr>Logistic Regression</vt:lpstr>
      <vt:lpstr>Our goal: minimize the loss</vt:lpstr>
      <vt:lpstr>Intuition of gradient descent</vt:lpstr>
      <vt:lpstr>Our goal: minimize the loss</vt:lpstr>
      <vt:lpstr>Let's first visualize for a single scalar w</vt:lpstr>
      <vt:lpstr>Let's first visualize for a single scalar w</vt:lpstr>
      <vt:lpstr>Let's first visualize for a single scalar w</vt:lpstr>
      <vt:lpstr>Gradients</vt:lpstr>
      <vt:lpstr>How much do we move in that direction ?</vt:lpstr>
      <vt:lpstr>Now let's consider N dimensions</vt:lpstr>
      <vt:lpstr>Imagine 2 dimensions, w and b</vt:lpstr>
      <vt:lpstr>Real gradients</vt:lpstr>
      <vt:lpstr>The gradient</vt:lpstr>
      <vt:lpstr>What are these partial derivatives for logistic regression?</vt:lpstr>
      <vt:lpstr>PowerPoint 簡報</vt:lpstr>
      <vt:lpstr>Hyperparameters</vt:lpstr>
      <vt:lpstr>Logistic Regression</vt:lpstr>
      <vt:lpstr>Working through an example</vt:lpstr>
      <vt:lpstr>Example of gradient descent</vt:lpstr>
      <vt:lpstr>Example of gradient descent</vt:lpstr>
      <vt:lpstr>Example of gradient descent</vt:lpstr>
      <vt:lpstr>Example of gradient descent</vt:lpstr>
      <vt:lpstr>Example of gradient descent</vt:lpstr>
      <vt:lpstr>Example of gradient descent</vt:lpstr>
      <vt:lpstr>Example of gradient descent</vt:lpstr>
      <vt:lpstr>Example of gradient descent</vt:lpstr>
      <vt:lpstr>Example of gradient descent</vt:lpstr>
      <vt:lpstr>Mini-batch training</vt:lpstr>
      <vt:lpstr>Text Classification and Naive Bayes</vt:lpstr>
      <vt:lpstr>Evaluating Classifiers: How well does our classifier work?</vt:lpstr>
      <vt:lpstr>First step in evaluation: The confusion matrix</vt:lpstr>
      <vt:lpstr>Accuracy on the confusion matrix</vt:lpstr>
      <vt:lpstr>Why don't we use accuracy?</vt:lpstr>
      <vt:lpstr>Accuracy re: pie posts</vt:lpstr>
      <vt:lpstr>Why don't we use accuracy?</vt:lpstr>
      <vt:lpstr>Instead of accuracy we use precision and recall</vt:lpstr>
      <vt:lpstr>Precision/Recall aren't fooled by the"just call everything negative" classifier!</vt:lpstr>
      <vt:lpstr>A combined measure: F1</vt:lpstr>
      <vt:lpstr>F1 is a special case of the general "F-measure"</vt:lpstr>
      <vt:lpstr>Suppose we have more than 2 classes?</vt:lpstr>
      <vt:lpstr>How to combine P/R values for different classes: Microaveraging vs Macroaveraging</vt:lpstr>
      <vt:lpstr>Text Classification and Naive Bayes</vt:lpstr>
      <vt:lpstr>Harms of classification</vt:lpstr>
      <vt:lpstr>Representational Harms</vt:lpstr>
      <vt:lpstr>Harms of Censorship</vt:lpstr>
      <vt:lpstr>Performance Disparities</vt:lpstr>
      <vt:lpstr>Harms in text classification</vt:lpstr>
      <vt:lpstr>Thanks for Your Attention!</vt:lpstr>
    </vt:vector>
  </TitlesOfParts>
  <Manager/>
  <Company>Stanford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Logistic Regression</dc:title>
  <dc:subject>cs124</dc:subject>
  <dc:creator>Dan Jurafsky</dc:creator>
  <cp:keywords/>
  <dc:description/>
  <cp:lastModifiedBy>王正豪</cp:lastModifiedBy>
  <cp:revision>546</cp:revision>
  <cp:lastPrinted>2020-01-23T22:37:17Z</cp:lastPrinted>
  <dcterms:created xsi:type="dcterms:W3CDTF">2010-04-19T15:31:24Z</dcterms:created>
  <dcterms:modified xsi:type="dcterms:W3CDTF">2026-03-13T04:02:20Z</dcterms:modified>
  <cp:category/>
</cp:coreProperties>
</file>