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2" r:id="rId1"/>
    <p:sldMasterId id="2147483722" r:id="rId2"/>
  </p:sldMasterIdLst>
  <p:notesMasterIdLst>
    <p:notesMasterId r:id="rId78"/>
  </p:notesMasterIdLst>
  <p:handoutMasterIdLst>
    <p:handoutMasterId r:id="rId79"/>
  </p:handoutMasterIdLst>
  <p:sldIdLst>
    <p:sldId id="384" r:id="rId3"/>
    <p:sldId id="562" r:id="rId4"/>
    <p:sldId id="563" r:id="rId5"/>
    <p:sldId id="385" r:id="rId6"/>
    <p:sldId id="386" r:id="rId7"/>
    <p:sldId id="387" r:id="rId8"/>
    <p:sldId id="388" r:id="rId9"/>
    <p:sldId id="389" r:id="rId10"/>
    <p:sldId id="390" r:id="rId11"/>
    <p:sldId id="391" r:id="rId12"/>
    <p:sldId id="392" r:id="rId13"/>
    <p:sldId id="393" r:id="rId14"/>
    <p:sldId id="395" r:id="rId15"/>
    <p:sldId id="396" r:id="rId16"/>
    <p:sldId id="447" r:id="rId17"/>
    <p:sldId id="397" r:id="rId18"/>
    <p:sldId id="398" r:id="rId19"/>
    <p:sldId id="399" r:id="rId20"/>
    <p:sldId id="400" r:id="rId21"/>
    <p:sldId id="401" r:id="rId22"/>
    <p:sldId id="402" r:id="rId23"/>
    <p:sldId id="403" r:id="rId24"/>
    <p:sldId id="421" r:id="rId25"/>
    <p:sldId id="422" r:id="rId26"/>
    <p:sldId id="423" r:id="rId27"/>
    <p:sldId id="424" r:id="rId28"/>
    <p:sldId id="425" r:id="rId29"/>
    <p:sldId id="452" r:id="rId30"/>
    <p:sldId id="546" r:id="rId31"/>
    <p:sldId id="547" r:id="rId32"/>
    <p:sldId id="544" r:id="rId33"/>
    <p:sldId id="552" r:id="rId34"/>
    <p:sldId id="545" r:id="rId35"/>
    <p:sldId id="553" r:id="rId36"/>
    <p:sldId id="426" r:id="rId37"/>
    <p:sldId id="548" r:id="rId38"/>
    <p:sldId id="429" r:id="rId39"/>
    <p:sldId id="550" r:id="rId40"/>
    <p:sldId id="549" r:id="rId41"/>
    <p:sldId id="551" r:id="rId42"/>
    <p:sldId id="554" r:id="rId43"/>
    <p:sldId id="432" r:id="rId44"/>
    <p:sldId id="555" r:id="rId45"/>
    <p:sldId id="558" r:id="rId46"/>
    <p:sldId id="561" r:id="rId47"/>
    <p:sldId id="557" r:id="rId48"/>
    <p:sldId id="404" r:id="rId49"/>
    <p:sldId id="559" r:id="rId50"/>
    <p:sldId id="405" r:id="rId51"/>
    <p:sldId id="406" r:id="rId52"/>
    <p:sldId id="407" r:id="rId53"/>
    <p:sldId id="490" r:id="rId54"/>
    <p:sldId id="560" r:id="rId55"/>
    <p:sldId id="408" r:id="rId56"/>
    <p:sldId id="410" r:id="rId57"/>
    <p:sldId id="437" r:id="rId58"/>
    <p:sldId id="450" r:id="rId59"/>
    <p:sldId id="436" r:id="rId60"/>
    <p:sldId id="411" r:id="rId61"/>
    <p:sldId id="409" r:id="rId62"/>
    <p:sldId id="414" r:id="rId63"/>
    <p:sldId id="415" r:id="rId64"/>
    <p:sldId id="416" r:id="rId65"/>
    <p:sldId id="420" r:id="rId66"/>
    <p:sldId id="419" r:id="rId67"/>
    <p:sldId id="451" r:id="rId68"/>
    <p:sldId id="438" r:id="rId69"/>
    <p:sldId id="444" r:id="rId70"/>
    <p:sldId id="445" r:id="rId71"/>
    <p:sldId id="446" r:id="rId72"/>
    <p:sldId id="476" r:id="rId73"/>
    <p:sldId id="477" r:id="rId74"/>
    <p:sldId id="475" r:id="rId75"/>
    <p:sldId id="478" r:id="rId76"/>
    <p:sldId id="564" r:id="rId77"/>
  </p:sldIdLst>
  <p:sldSz cx="9144000" cy="5143500" type="screen16x9"/>
  <p:notesSz cx="6845300" cy="9396413"/>
  <p:defaultTextStyle>
    <a:defPPr>
      <a:defRPr lang="en-US"/>
    </a:defPPr>
    <a:lvl1pPr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5pPr>
    <a:lvl6pPr marL="2286000" algn="l" defTabSz="457200" rtl="0" eaLnBrk="1" latinLnBrk="0" hangingPunct="1">
      <a:defRPr sz="2400" kern="1200">
        <a:solidFill>
          <a:schemeClr val="tx1"/>
        </a:solidFill>
        <a:latin typeface="Lucida Sans" charset="0"/>
        <a:ea typeface="ＭＳ Ｐゴシック" charset="0"/>
        <a:cs typeface="ＭＳ Ｐゴシック" charset="0"/>
      </a:defRPr>
    </a:lvl6pPr>
    <a:lvl7pPr marL="2743200" algn="l" defTabSz="457200" rtl="0" eaLnBrk="1" latinLnBrk="0" hangingPunct="1">
      <a:defRPr sz="2400" kern="1200">
        <a:solidFill>
          <a:schemeClr val="tx1"/>
        </a:solidFill>
        <a:latin typeface="Lucida Sans" charset="0"/>
        <a:ea typeface="ＭＳ Ｐゴシック" charset="0"/>
        <a:cs typeface="ＭＳ Ｐゴシック" charset="0"/>
      </a:defRPr>
    </a:lvl7pPr>
    <a:lvl8pPr marL="3200400" algn="l" defTabSz="457200" rtl="0" eaLnBrk="1" latinLnBrk="0" hangingPunct="1">
      <a:defRPr sz="2400" kern="1200">
        <a:solidFill>
          <a:schemeClr val="tx1"/>
        </a:solidFill>
        <a:latin typeface="Lucida Sans" charset="0"/>
        <a:ea typeface="ＭＳ Ｐゴシック" charset="0"/>
        <a:cs typeface="ＭＳ Ｐゴシック" charset="0"/>
      </a:defRPr>
    </a:lvl8pPr>
    <a:lvl9pPr marL="3657600" algn="l" defTabSz="457200" rtl="0" eaLnBrk="1" latinLnBrk="0" hangingPunct="1">
      <a:defRPr sz="2400" kern="1200">
        <a:solidFill>
          <a:schemeClr val="tx1"/>
        </a:solidFill>
        <a:latin typeface="Lucida San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59">
          <p15:clr>
            <a:srgbClr val="A4A3A4"/>
          </p15:clr>
        </p15:guide>
        <p15:guide id="2" pos="2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0FF"/>
    <a:srgbClr val="3365FF"/>
    <a:srgbClr val="0166FF"/>
    <a:srgbClr val="A4001D"/>
    <a:srgbClr val="A40508"/>
    <a:srgbClr val="A5002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6939" autoAdjust="0"/>
  </p:normalViewPr>
  <p:slideViewPr>
    <p:cSldViewPr>
      <p:cViewPr varScale="1">
        <p:scale>
          <a:sx n="79" d="100"/>
          <a:sy n="79" d="100"/>
        </p:scale>
        <p:origin x="316" y="5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240"/>
    </p:cViewPr>
  </p:sorterViewPr>
  <p:notesViewPr>
    <p:cSldViewPr snapToGrid="0" snapToObjects="1">
      <p:cViewPr varScale="1">
        <p:scale>
          <a:sx n="62" d="100"/>
          <a:sy n="62" d="100"/>
        </p:scale>
        <p:origin x="-2224" y="-112"/>
      </p:cViewPr>
      <p:guideLst>
        <p:guide orient="horz" pos="2959"/>
        <p:guide pos="215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67038"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charset="0"/>
                <a:ea typeface="+mn-ea"/>
                <a:cs typeface="+mn-cs"/>
              </a:defRPr>
            </a:lvl1pPr>
          </a:lstStyle>
          <a:p>
            <a:pPr>
              <a:defRPr/>
            </a:pPr>
            <a:endParaRPr lang="en-US"/>
          </a:p>
        </p:txBody>
      </p:sp>
      <p:sp>
        <p:nvSpPr>
          <p:cNvPr id="97283" name="Rectangle 3"/>
          <p:cNvSpPr>
            <a:spLocks noGrp="1" noChangeArrowheads="1"/>
          </p:cNvSpPr>
          <p:nvPr>
            <p:ph type="dt" sz="quarter" idx="1"/>
          </p:nvPr>
        </p:nvSpPr>
        <p:spPr bwMode="auto">
          <a:xfrm>
            <a:off x="3878263" y="0"/>
            <a:ext cx="2967037"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charset="0"/>
                <a:ea typeface="+mn-ea"/>
                <a:cs typeface="+mn-cs"/>
              </a:defRPr>
            </a:lvl1pPr>
          </a:lstStyle>
          <a:p>
            <a:pPr>
              <a:defRPr/>
            </a:pPr>
            <a:endParaRPr lang="en-US"/>
          </a:p>
        </p:txBody>
      </p:sp>
      <p:sp>
        <p:nvSpPr>
          <p:cNvPr id="97284" name="Rectangle 4"/>
          <p:cNvSpPr>
            <a:spLocks noGrp="1" noChangeArrowheads="1"/>
          </p:cNvSpPr>
          <p:nvPr>
            <p:ph type="ftr" sz="quarter" idx="2"/>
          </p:nvPr>
        </p:nvSpPr>
        <p:spPr bwMode="auto">
          <a:xfrm>
            <a:off x="0" y="8926513"/>
            <a:ext cx="2967038"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charset="0"/>
                <a:ea typeface="+mn-ea"/>
                <a:cs typeface="+mn-cs"/>
              </a:defRPr>
            </a:lvl1pPr>
          </a:lstStyle>
          <a:p>
            <a:pPr>
              <a:defRPr/>
            </a:pPr>
            <a:endParaRPr lang="en-US"/>
          </a:p>
        </p:txBody>
      </p:sp>
      <p:sp>
        <p:nvSpPr>
          <p:cNvPr id="97285" name="Rectangle 5"/>
          <p:cNvSpPr>
            <a:spLocks noGrp="1" noChangeArrowheads="1"/>
          </p:cNvSpPr>
          <p:nvPr>
            <p:ph type="sldNum" sz="quarter" idx="3"/>
          </p:nvPr>
        </p:nvSpPr>
        <p:spPr bwMode="auto">
          <a:xfrm>
            <a:off x="3878263" y="8926513"/>
            <a:ext cx="2967037"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charset="0"/>
              </a:defRPr>
            </a:lvl1pPr>
          </a:lstStyle>
          <a:p>
            <a:fld id="{8A029216-D615-3945-A1F3-D96FC886DA62}" type="slidenum">
              <a:rPr lang="en-US"/>
              <a:pPr/>
              <a:t>‹#›</a:t>
            </a:fld>
            <a:endParaRPr lang="en-US"/>
          </a:p>
        </p:txBody>
      </p:sp>
    </p:spTree>
    <p:extLst>
      <p:ext uri="{BB962C8B-B14F-4D97-AF65-F5344CB8AC3E}">
        <p14:creationId xmlns:p14="http://schemas.microsoft.com/office/powerpoint/2010/main" val="32517263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67038"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120835" name="Rectangle 3"/>
          <p:cNvSpPr>
            <a:spLocks noGrp="1" noChangeArrowheads="1"/>
          </p:cNvSpPr>
          <p:nvPr>
            <p:ph type="dt" idx="1"/>
          </p:nvPr>
        </p:nvSpPr>
        <p:spPr bwMode="auto">
          <a:xfrm>
            <a:off x="3878263" y="0"/>
            <a:ext cx="2967037"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290513" y="704850"/>
            <a:ext cx="6264275" cy="3524250"/>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20837" name="Rectangle 5"/>
          <p:cNvSpPr>
            <a:spLocks noGrp="1" noChangeArrowheads="1"/>
          </p:cNvSpPr>
          <p:nvPr>
            <p:ph type="body" sz="quarter" idx="3"/>
          </p:nvPr>
        </p:nvSpPr>
        <p:spPr bwMode="auto">
          <a:xfrm>
            <a:off x="912813" y="4464050"/>
            <a:ext cx="5019675" cy="4227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0838" name="Rectangle 6"/>
          <p:cNvSpPr>
            <a:spLocks noGrp="1" noChangeArrowheads="1"/>
          </p:cNvSpPr>
          <p:nvPr>
            <p:ph type="ftr" sz="quarter" idx="4"/>
          </p:nvPr>
        </p:nvSpPr>
        <p:spPr bwMode="auto">
          <a:xfrm>
            <a:off x="0" y="8926513"/>
            <a:ext cx="2967038"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120839" name="Rectangle 7"/>
          <p:cNvSpPr>
            <a:spLocks noGrp="1" noChangeArrowheads="1"/>
          </p:cNvSpPr>
          <p:nvPr>
            <p:ph type="sldNum" sz="quarter" idx="5"/>
          </p:nvPr>
        </p:nvSpPr>
        <p:spPr bwMode="auto">
          <a:xfrm>
            <a:off x="3878263" y="8926513"/>
            <a:ext cx="2967037"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EB9031F-EB71-7642-8F3C-6FDC1408CB92}" type="slidenum">
              <a:rPr lang="en-US"/>
              <a:pPr/>
              <a:t>‹#›</a:t>
            </a:fld>
            <a:endParaRPr lang="en-US"/>
          </a:p>
        </p:txBody>
      </p:sp>
    </p:spTree>
    <p:extLst>
      <p:ext uri="{BB962C8B-B14F-4D97-AF65-F5344CB8AC3E}">
        <p14:creationId xmlns:p14="http://schemas.microsoft.com/office/powerpoint/2010/main" val="37862732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8DD14ED-9F17-3C4B-92FE-F8C6D73CA7E0}" type="slidenum">
              <a:rPr kumimoji="0" lang="en-US" sz="1200" b="0" i="0" u="none" strike="noStrike" kern="1200" cap="none" spc="0" normalizeH="0" baseline="0" noProof="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1DC5F2-6B6E-FD48-8039-2DB790B32523}" type="slidenum">
              <a:rPr kumimoji="0" lang="en-US" sz="1200" b="0" i="0" u="none" strike="noStrike" kern="1200" cap="none" spc="0" normalizeH="0" baseline="0" noProof="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
        <p:nvSpPr>
          <p:cNvPr id="78851" name="Rectangle 2"/>
          <p:cNvSpPr>
            <a:spLocks noGrp="1" noRot="1" noChangeAspect="1" noChangeArrowheads="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1DC5F2-6B6E-FD48-8039-2DB790B32523}" type="slidenum">
              <a:rPr kumimoji="0" lang="en-US" sz="1200" b="0" i="0" u="none" strike="noStrike" kern="1200" cap="none" spc="0" normalizeH="0" baseline="0" noProof="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
        <p:nvSpPr>
          <p:cNvPr id="78851" name="Rectangle 2"/>
          <p:cNvSpPr>
            <a:spLocks noGrp="1" noRot="1" noChangeAspect="1" noChangeArrowheads="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8DD14ED-9F17-3C4B-92FE-F8C6D73CA7E0}" type="slidenum">
              <a:rPr kumimoji="0" lang="en-US" sz="1200" b="0" i="0" u="none" strike="noStrike" kern="1200" cap="none" spc="0" normalizeH="0" baseline="0" noProof="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1A37D4-2F67-9A41-B61D-68722A521FD4}" type="slidenum">
              <a:rPr kumimoji="0" lang="en-US" sz="1200" b="0" i="0" u="none" strike="noStrike" kern="1200" cap="none" spc="0" normalizeH="0" baseline="0" noProof="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551B35A-A25C-A94E-9FD5-654338FF1842}" type="slidenum">
              <a:rPr kumimoji="0" lang="en-US" sz="1200" b="0" i="0" u="none" strike="noStrike" kern="1200" cap="none" spc="0" normalizeH="0" baseline="0" noProof="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DCDB1FB-B553-8842-96AB-B949BC658A96}" type="slidenum">
              <a:rPr kumimoji="0" lang="en-US" sz="1200" b="0" i="0" u="none" strike="noStrike" kern="1200" cap="none" spc="0" normalizeH="0" baseline="0" noProof="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B2B866-E83E-5A43-8CC5-7901D97D29F5}" type="slidenum">
              <a:rPr kumimoji="0" lang="en-US" sz="1200" b="0" i="0" u="none" strike="noStrike" kern="1200" cap="none" spc="0" normalizeH="0" baseline="0" noProof="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8F4263-5B2E-CA40-9150-52BFC1C4104E}" type="slidenum">
              <a:rPr kumimoji="0" lang="en-US" sz="1200" b="0" i="0" u="none" strike="noStrike" kern="1200" cap="none" spc="0" normalizeH="0" baseline="0" noProof="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ABB749-D528-AD4D-9574-3C4930FCBF69}" type="slidenum">
              <a:rPr kumimoji="0" lang="en-US" sz="1200" b="0" i="0" u="none" strike="noStrike" kern="1200" cap="none" spc="0" normalizeH="0" baseline="0" noProof="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385F8AA-3268-C048-AE98-290B11BD1BCF}" type="slidenum">
              <a:rPr kumimoji="0" lang="en-US" sz="1200" b="0" i="0" u="none" strike="noStrike" kern="1200" cap="none" spc="0" normalizeH="0" baseline="0" noProof="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357E1AA-3B5C-7144-BCE2-DB2BE2D704A0}" type="slidenum">
              <a:rPr kumimoji="0" lang="en-US" sz="1200" b="0" i="0" u="none" strike="noStrike" kern="1200" cap="none" spc="0" normalizeH="0" baseline="0" noProof="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
        <p:nvSpPr>
          <p:cNvPr id="64515" name="Rectangle 2"/>
          <p:cNvSpPr>
            <a:spLocks noGrp="1" noRot="1" noChangeAspect="1" noChangeArrowheads="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5DA7D60-81B6-1445-80B8-DE5A6AFB51DE}" type="slidenum">
              <a:rPr kumimoji="0" lang="en-US" sz="1200" b="0" i="0" u="none" strike="noStrike" kern="1200" cap="none" spc="0" normalizeH="0" baseline="0" noProof="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
        <p:nvSpPr>
          <p:cNvPr id="123907" name="Rectangle 2"/>
          <p:cNvSpPr>
            <a:spLocks noGrp="1" noRot="1" noChangeAspect="1" noChangeArrowheads="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4F729A-4249-1742-AADD-33BB3B70F773}" type="slidenum">
              <a:rPr kumimoji="0" lang="en-US" sz="1200" b="0" i="0" u="none" strike="noStrike" kern="1200" cap="none" spc="0" normalizeH="0" baseline="0" noProof="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
        <p:nvSpPr>
          <p:cNvPr id="125955" name="Rectangle 2"/>
          <p:cNvSpPr>
            <a:spLocks noGrp="1" noRot="1" noChangeAspect="1" noChangeArrowheads="1"/>
          </p:cNvSpPr>
          <p:nvPr>
            <p:ph type="sldImg"/>
          </p:nvPr>
        </p:nvSpPr>
        <p:spPr>
          <a:solidFill>
            <a:srgbClr val="FFFFFF"/>
          </a:solidFill>
          <a:ln/>
        </p:spPr>
      </p:sp>
      <p:sp>
        <p:nvSpPr>
          <p:cNvPr id="1259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859A4C-9875-4B42-BF3D-1C5A14F9F2BD}" type="slidenum">
              <a:rPr kumimoji="0" lang="en-US" sz="1200" b="0" i="0" u="none" strike="noStrike" kern="1200" cap="none" spc="0" normalizeH="0" baseline="0" noProof="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
        <p:nvSpPr>
          <p:cNvPr id="128003" name="Rectangle 2"/>
          <p:cNvSpPr>
            <a:spLocks noGrp="1" noRot="1" noChangeAspect="1" noChangeArrowheads="1"/>
          </p:cNvSpPr>
          <p:nvPr>
            <p:ph type="sldImg"/>
          </p:nvPr>
        </p:nvSpPr>
        <p:spPr>
          <a:solidFill>
            <a:srgbClr val="FFFFFF"/>
          </a:solidFill>
          <a:ln/>
        </p:spPr>
      </p:sp>
      <p:sp>
        <p:nvSpPr>
          <p:cNvPr id="1280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E7A258-057A-1F47-A835-7E9E58AEF94B}" type="slidenum">
              <a:rPr kumimoji="0" lang="en-US" sz="1200" b="0" i="0" u="none" strike="noStrike" kern="1200" cap="none" spc="0" normalizeH="0" baseline="0" noProof="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
        <p:nvSpPr>
          <p:cNvPr id="130051" name="Rectangle 2"/>
          <p:cNvSpPr>
            <a:spLocks noGrp="1" noRot="1" noChangeAspect="1" noChangeArrowheads="1"/>
          </p:cNvSpPr>
          <p:nvPr>
            <p:ph type="sldImg"/>
          </p:nvPr>
        </p:nvSpPr>
        <p:spPr>
          <a:solidFill>
            <a:srgbClr val="FFFFFF"/>
          </a:solidFill>
          <a:ln/>
        </p:spPr>
      </p:sp>
      <p:sp>
        <p:nvSpPr>
          <p:cNvPr id="1300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28</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Language models, like all NLP tools, need to be evaluated. Here we introduce the standard evaluation tools for </a:t>
            </a:r>
            <a:r>
              <a:rPr lang="en-US" dirty="0" err="1">
                <a:latin typeface="Arial" charset="0"/>
                <a:ea typeface="ＭＳ Ｐゴシック" charset="0"/>
                <a:cs typeface="ＭＳ Ｐゴシック" charset="0"/>
              </a:rPr>
              <a:t>ngram</a:t>
            </a:r>
            <a:r>
              <a:rPr lang="en-US" dirty="0">
                <a:latin typeface="Arial" charset="0"/>
                <a:ea typeface="ＭＳ Ｐゴシック" charset="0"/>
                <a:cs typeface="ＭＳ Ｐゴシック" charset="0"/>
              </a:rPr>
              <a:t> language models as well as large language models: training sets, test sets, and the perplexity metric.</a:t>
            </a:r>
          </a:p>
        </p:txBody>
      </p:sp>
    </p:spTree>
    <p:extLst>
      <p:ext uri="{BB962C8B-B14F-4D97-AF65-F5344CB8AC3E}">
        <p14:creationId xmlns:p14="http://schemas.microsoft.com/office/powerpoint/2010/main" val="577166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3A8AC387-3E46-1143-BAAD-D9B1D56CD6CB}" type="slidenum">
              <a:rPr lang="en-US"/>
              <a:pPr/>
              <a:t>29</a:t>
            </a:fld>
            <a:endParaRPr lang="en-US"/>
          </a:p>
        </p:txBody>
      </p:sp>
      <p:sp>
        <p:nvSpPr>
          <p:cNvPr id="134147" name="Rectangle 2"/>
          <p:cNvSpPr>
            <a:spLocks noGrp="1" noRot="1" noChangeAspect="1" noChangeArrowheads="1"/>
          </p:cNvSpPr>
          <p:nvPr>
            <p:ph type="sldImg"/>
          </p:nvPr>
        </p:nvSpPr>
        <p:spPr>
          <a:solidFill>
            <a:srgbClr val="FFFFFF"/>
          </a:solidFill>
          <a:ln/>
        </p:spPr>
      </p:sp>
      <p:sp>
        <p:nvSpPr>
          <p:cNvPr id="1341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t>The best way to evaluate any NLP component like an N-gram language model is called extrinsic or in-vivo evaluation, meaning a live or real application.  If we have two models, A, and B, that we want to evaluate, we put each in a real task that we care about, run the task, get a score for each of the two language models, such as the number of words translated or transcribed correctly, and then we just compare the scores or accuracies.</a:t>
            </a:r>
          </a:p>
        </p:txBody>
      </p:sp>
    </p:spTree>
    <p:extLst>
      <p:ext uri="{BB962C8B-B14F-4D97-AF65-F5344CB8AC3E}">
        <p14:creationId xmlns:p14="http://schemas.microsoft.com/office/powerpoint/2010/main" val="2892634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EAC2B776-986B-2545-8075-7FDAA4407823}" type="slidenum">
              <a:rPr lang="en-US"/>
              <a:pPr/>
              <a:t>30</a:t>
            </a:fld>
            <a:endParaRPr lang="en-US"/>
          </a:p>
        </p:txBody>
      </p:sp>
      <p:sp>
        <p:nvSpPr>
          <p:cNvPr id="136195" name="Rectangle 2"/>
          <p:cNvSpPr>
            <a:spLocks noGrp="1" noRot="1" noChangeAspect="1" noChangeArrowheads="1"/>
          </p:cNvSpPr>
          <p:nvPr>
            <p:ph type="sldImg"/>
          </p:nvPr>
        </p:nvSpPr>
        <p:spPr>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t>Extrinsic evaluation isn't always possible. It's often time-consuming and expensive to run real tasks, involving human scoring, but that's a problem because we often want to evaluate thousands of versions of our systems. Also, we might want to see how well our n-gram language model works more generally, and not just in a particular application.</a:t>
            </a:r>
            <a:br>
              <a:rPr lang="en-US" dirty="0"/>
            </a:br>
            <a:r>
              <a:rPr lang="en-US" dirty="0"/>
              <a:t/>
            </a:r>
            <a:br>
              <a:rPr lang="en-US" dirty="0"/>
            </a:br>
            <a:r>
              <a:rPr lang="en-US" dirty="0"/>
              <a:t>For this reason, we often use an intrinsic, or in-vitro evaluation metric called perplexity.  We call it intrinsic or in-vitro because it's not embedded in a real application in the world, so it's sort of a test-tube evaluation.  Perplexity directly measuring language model performance at predicting words. This may not always correspond with real application performance, but it gives us a single general metric.  We use perplexity for simple n-gram language models but also for the most advanced neural Large Language Models.</a:t>
            </a:r>
          </a:p>
        </p:txBody>
      </p:sp>
    </p:spTree>
    <p:extLst>
      <p:ext uri="{BB962C8B-B14F-4D97-AF65-F5344CB8AC3E}">
        <p14:creationId xmlns:p14="http://schemas.microsoft.com/office/powerpoint/2010/main" val="24127073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72E30983-8456-3646-A731-6FFF29DE70A4}" type="slidenum">
              <a:rPr lang="en-US"/>
              <a:pPr/>
              <a:t>31</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To evaluate, we'll need some data.  We always train the parameters of our model, like the n-gram counts, on a training set.  And we test the model's performance on data we haven't seen.  A test set is an unseen dataset that is different from our training set, no part of it should have been used in training.  The intuition is that we care about generalization of our model. A machine learning model that perfectly captured the training data, but doesn't generalize well to unseen data, wouldn't be much use!  And then we'll need an evaluation metric, like perplexity, that tells us how well our model does on the test set.</a:t>
            </a:r>
          </a:p>
          <a:p>
            <a:pPr eaLnBrk="1" hangingPunct="1"/>
            <a:endParaRPr lang="en-US" dirty="0"/>
          </a:p>
        </p:txBody>
      </p:sp>
    </p:spTree>
    <p:extLst>
      <p:ext uri="{BB962C8B-B14F-4D97-AF65-F5344CB8AC3E}">
        <p14:creationId xmlns:p14="http://schemas.microsoft.com/office/powerpoint/2010/main" val="2430361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create a training set? Sometimes we're building an LM for a specific task, like legal language or medical language, and then the test set should reflect the task that we care about.  Other times, we're building a general-purpose language model, and then we'll want to make sure we get balanced data from lots of different genres and authors. And of course lots of data from many different languages, if we're building a multilingual LM.</a:t>
            </a:r>
          </a:p>
        </p:txBody>
      </p:sp>
      <p:sp>
        <p:nvSpPr>
          <p:cNvPr id="4" name="Slide Number Placeholder 3"/>
          <p:cNvSpPr>
            <a:spLocks noGrp="1"/>
          </p:cNvSpPr>
          <p:nvPr>
            <p:ph type="sldNum" sz="quarter" idx="5"/>
          </p:nvPr>
        </p:nvSpPr>
        <p:spPr/>
        <p:txBody>
          <a:bodyPr/>
          <a:lstStyle/>
          <a:p>
            <a:fld id="{3EB9031F-EB71-7642-8F3C-6FDC1408CB92}" type="slidenum">
              <a:rPr lang="en-US" smtClean="0"/>
              <a:pPr/>
              <a:t>32</a:t>
            </a:fld>
            <a:endParaRPr lang="en-US"/>
          </a:p>
        </p:txBody>
      </p:sp>
    </p:spTree>
    <p:extLst>
      <p:ext uri="{BB962C8B-B14F-4D97-AF65-F5344CB8AC3E}">
        <p14:creationId xmlns:p14="http://schemas.microsoft.com/office/powerpoint/2010/main" val="32887150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the test set and the training set must be non-overlapping.  If we have a test sentence in the training set, the n-gram (or any other language model) will learn which words follow which words in that sentence, and then when we see it in the test set, we will assign it a very </a:t>
            </a:r>
            <a:r>
              <a:rPr lang="en-US" dirty="0" err="1"/>
              <a:t>probabilkity</a:t>
            </a:r>
            <a:r>
              <a:rPr lang="en-US" dirty="0"/>
              <a:t>, and that will falsely make the language model seem more accurate than it is. Training on the test set is always a bad idea.  It seems obvious, but it requires a lot of dataset care to keep this from happening, since often we get duplicate documents in our dataset, and one might find its way into the training set, and one into the test set.</a:t>
            </a:r>
          </a:p>
        </p:txBody>
      </p:sp>
      <p:sp>
        <p:nvSpPr>
          <p:cNvPr id="4" name="Slide Number Placeholder 3"/>
          <p:cNvSpPr>
            <a:spLocks noGrp="1"/>
          </p:cNvSpPr>
          <p:nvPr>
            <p:ph type="sldNum" sz="quarter" idx="5"/>
          </p:nvPr>
        </p:nvSpPr>
        <p:spPr/>
        <p:txBody>
          <a:bodyPr/>
          <a:lstStyle/>
          <a:p>
            <a:fld id="{3EB9031F-EB71-7642-8F3C-6FDC1408CB92}" type="slidenum">
              <a:rPr lang="en-US" smtClean="0"/>
              <a:pPr/>
              <a:t>33</a:t>
            </a:fld>
            <a:endParaRPr lang="en-US"/>
          </a:p>
        </p:txBody>
      </p:sp>
    </p:spTree>
    <p:extLst>
      <p:ext uri="{BB962C8B-B14F-4D97-AF65-F5344CB8AC3E}">
        <p14:creationId xmlns:p14="http://schemas.microsoft.com/office/powerpoint/2010/main" val="1490189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223D22-0F96-2447-8062-54A2324D8AD1}" type="slidenum">
              <a:rPr kumimoji="0" lang="en-US" sz="1200" b="0" i="0" u="none" strike="noStrike" kern="1200" cap="none" spc="0" normalizeH="0" baseline="0" noProof="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a test set isn't enough.  If we keep adjusting our LM, re-testing it on the same test set, we will implicitly be tuning it to the test set, improving it in ways that are fit too exactly to that particularly test set.  So we try to reserve the test set to just run once or twice.  Thus we'll need an intermediate test set to use while we are developing.  That test set is hence called the  development </a:t>
            </a:r>
            <a:r>
              <a:rPr lang="en-US" dirty="0" err="1"/>
              <a:t>testset</a:t>
            </a:r>
            <a:r>
              <a:rPr lang="en-US" dirty="0"/>
              <a:t> or </a:t>
            </a:r>
            <a:r>
              <a:rPr lang="en-US" dirty="0" err="1"/>
              <a:t>devset</a:t>
            </a:r>
            <a:r>
              <a:rPr lang="en-US" dirty="0"/>
              <a:t>.</a:t>
            </a:r>
          </a:p>
        </p:txBody>
      </p:sp>
      <p:sp>
        <p:nvSpPr>
          <p:cNvPr id="4" name="Slide Number Placeholder 3"/>
          <p:cNvSpPr>
            <a:spLocks noGrp="1"/>
          </p:cNvSpPr>
          <p:nvPr>
            <p:ph type="sldNum" sz="quarter" idx="5"/>
          </p:nvPr>
        </p:nvSpPr>
        <p:spPr/>
        <p:txBody>
          <a:bodyPr/>
          <a:lstStyle/>
          <a:p>
            <a:fld id="{3EB9031F-EB71-7642-8F3C-6FDC1408CB92}" type="slidenum">
              <a:rPr lang="en-US" smtClean="0"/>
              <a:pPr/>
              <a:t>34</a:t>
            </a:fld>
            <a:endParaRPr lang="en-US"/>
          </a:p>
        </p:txBody>
      </p:sp>
    </p:spTree>
    <p:extLst>
      <p:ext uri="{BB962C8B-B14F-4D97-AF65-F5344CB8AC3E}">
        <p14:creationId xmlns:p14="http://schemas.microsoft.com/office/powerpoint/2010/main" val="21663314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72E30983-8456-3646-A731-6FFF29DE70A4}" type="slidenum">
              <a:rPr lang="en-US"/>
              <a:pPr/>
              <a:t>35</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dirty="0"/>
              <a:t>Let's now turn to the perplexity metric.  The intuition of perplexity is that a good language model should prefer </a:t>
            </a:r>
            <a:r>
              <a:rPr lang="en-US" dirty="0" err="1"/>
              <a:t>reall</a:t>
            </a:r>
            <a:r>
              <a:rPr lang="en-US" dirty="0"/>
              <a:t>, or frequently observed sentences, and assign lower probably to rarely observed sentences, or just random sequences of words that we might call "word salad".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72E30983-8456-3646-A731-6FFF29DE70A4}" type="slidenum">
              <a:rPr lang="en-US"/>
              <a:pPr/>
              <a:t>36</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dirty="0"/>
              <a:t>We can think of this predicting task first just for individual words. The idea of asking an LM, or a person, to look at the start of a sentence, and predict the next upcoming word is called the Shannon Game, because it was invented by  information theorist Claude Shannon in 1951  as a way of measuring the entropy of English. So if we see the prefix "Once upon a", we might guess "time" as a very likely next word, and maybe we would assign dream, or midnight as possible but less likely, while words like "and"  should be extremely unlikely, because "Once upon a and" is an unlikely sentence.  People are pretty good at this, as are language models, the longer the better.  Unigrams are terrible at this time. Think about why this is? intuition of perplexity is that a good LM is one that is good at the Shannon game: it  assigns a higher probability  to the next word that actually occurs</a:t>
            </a:r>
          </a:p>
        </p:txBody>
      </p:sp>
    </p:spTree>
    <p:extLst>
      <p:ext uri="{BB962C8B-B14F-4D97-AF65-F5344CB8AC3E}">
        <p14:creationId xmlns:p14="http://schemas.microsoft.com/office/powerpoint/2010/main" val="13373596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833EBD86-0A01-3B4B-B540-6B90BD60E5F2}" type="slidenum">
              <a:rPr lang="en-US"/>
              <a:pPr/>
              <a:t>37</a:t>
            </a:fld>
            <a:endParaRPr lang="en-US"/>
          </a:p>
        </p:txBody>
      </p:sp>
      <p:sp>
        <p:nvSpPr>
          <p:cNvPr id="138243" name="Rectangle 2"/>
          <p:cNvSpPr>
            <a:spLocks noGrp="1" noRot="1" noChangeAspect="1" noChangeArrowheads="1"/>
          </p:cNvSpPr>
          <p:nvPr>
            <p:ph type="sldImg"/>
          </p:nvPr>
        </p:nvSpPr>
        <p:spPr>
          <a:solidFill>
            <a:srgbClr val="FFFFFF"/>
          </a:solidFill>
          <a:ln/>
        </p:spPr>
      </p:sp>
      <p:sp>
        <p:nvSpPr>
          <p:cNvPr id="138244" name="Rectangle 3"/>
          <p:cNvSpPr>
            <a:spLocks noGrp="1" noChangeArrowheads="1"/>
          </p:cNvSpPr>
          <p:nvPr>
            <p:ph type="body" idx="1"/>
          </p:nvPr>
        </p:nvSpPr>
        <p:spPr>
          <a:solidFill>
            <a:srgbClr val="FFFFFF"/>
          </a:solidFill>
          <a:ln>
            <a:solidFill>
              <a:srgbClr val="000000"/>
            </a:solidFill>
          </a:ln>
        </p:spPr>
        <p:txBody>
          <a:bodyPr/>
          <a:lstStyle/>
          <a:p>
            <a:pPr marL="60325" indent="0">
              <a:buFontTx/>
              <a:buNone/>
            </a:pPr>
            <a:r>
              <a:rPr lang="en-US" dirty="0"/>
              <a:t>Let's generalize this idea that </a:t>
            </a:r>
            <a:r>
              <a:rPr lang="en-US" dirty="0">
                <a:latin typeface="Calibri" panose="020F0502020204030204" pitchFamily="34" charset="0"/>
                <a:cs typeface="Calibri" panose="020F0502020204030204" pitchFamily="34" charset="0"/>
              </a:rPr>
              <a:t>a good LM assigns a higher probability to the next word that actually occurs, to say that A good </a:t>
            </a:r>
            <a:r>
              <a:rPr lang="en-US" dirty="0">
                <a:latin typeface="Calibri" charset="0"/>
              </a:rPr>
              <a:t>LM assigns high </a:t>
            </a:r>
            <a:r>
              <a:rPr lang="en-US" dirty="0">
                <a:latin typeface="Times New Roman" panose="02020603050405020304" pitchFamily="18" charset="0"/>
                <a:cs typeface="Times New Roman" panose="02020603050405020304" pitchFamily="18" charset="0"/>
              </a:rPr>
              <a:t>probability </a:t>
            </a:r>
            <a:r>
              <a:rPr lang="en-US" dirty="0">
                <a:latin typeface="Calibri" charset="0"/>
              </a:rPr>
              <a:t>to the entire test set. Let's just think of the test set as if it was one very long sentence.  So when comparing to LMs, A, and B, we ask each to tell us the probability of the entire </a:t>
            </a:r>
            <a:r>
              <a:rPr lang="en-US" dirty="0" err="1">
                <a:latin typeface="Calibri" charset="0"/>
              </a:rPr>
              <a:t>testset</a:t>
            </a:r>
            <a:r>
              <a:rPr lang="en-US" dirty="0">
                <a:latin typeface="Calibri" charset="0"/>
              </a:rPr>
              <a:t>.  Now the better LM is the one that gives a higher probability to the test set, or in other words is less surprised by the test set than the other LM.</a:t>
            </a:r>
          </a:p>
          <a:p>
            <a:pPr eaLnBrk="1" hangingPunct="1"/>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833EBD86-0A01-3B4B-B540-6B90BD60E5F2}" type="slidenum">
              <a:rPr lang="en-US"/>
              <a:pPr/>
              <a:t>38</a:t>
            </a:fld>
            <a:endParaRPr lang="en-US"/>
          </a:p>
        </p:txBody>
      </p:sp>
      <p:sp>
        <p:nvSpPr>
          <p:cNvPr id="138243" name="Rectangle 2"/>
          <p:cNvSpPr>
            <a:spLocks noGrp="1" noRot="1" noChangeAspect="1" noChangeArrowheads="1"/>
          </p:cNvSpPr>
          <p:nvPr>
            <p:ph type="sldImg"/>
          </p:nvPr>
        </p:nvSpPr>
        <p:spPr>
          <a:solidFill>
            <a:srgbClr val="FFFFFF"/>
          </a:solidFill>
          <a:ln/>
        </p:spPr>
      </p:sp>
      <p:sp>
        <p:nvSpPr>
          <p:cNvPr id="138244"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There's a problem with using probability.  And that is that the probability of a test set depends very directly on the length of the test set.  This is because probability gets smaller the longer the text.  For n-gram models, this is very clear; the chain rule of probability means that  for a test set of N words we are multiplying together N n-gram probabilities! It would be better to normalize the probabilities by length to get a metric that is per-word.  Perplexity is just such a metric. </a:t>
            </a:r>
            <a:r>
              <a:rPr lang="en-US" b="1" dirty="0">
                <a:latin typeface="Calibri" charset="0"/>
              </a:rPr>
              <a:t>Perplexity</a:t>
            </a:r>
            <a:r>
              <a:rPr lang="en-US" dirty="0">
                <a:latin typeface="Calibri" charset="0"/>
              </a:rPr>
              <a:t> is the inverse probability of the test set, normalized by the number of words. We normalize by taking the N-</a:t>
            </a:r>
            <a:r>
              <a:rPr lang="en-US" dirty="0" err="1">
                <a:latin typeface="Calibri" charset="0"/>
              </a:rPr>
              <a:t>th</a:t>
            </a:r>
            <a:r>
              <a:rPr lang="en-US" dirty="0">
                <a:latin typeface="Calibri" charset="0"/>
              </a:rPr>
              <a:t> root of the probability of the test set.</a:t>
            </a:r>
          </a:p>
        </p:txBody>
      </p:sp>
    </p:spTree>
    <p:extLst>
      <p:ext uri="{BB962C8B-B14F-4D97-AF65-F5344CB8AC3E}">
        <p14:creationId xmlns:p14="http://schemas.microsoft.com/office/powerpoint/2010/main" val="26237815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833EBD86-0A01-3B4B-B540-6B90BD60E5F2}" type="slidenum">
              <a:rPr lang="en-US"/>
              <a:pPr/>
              <a:t>39</a:t>
            </a:fld>
            <a:endParaRPr lang="en-US"/>
          </a:p>
        </p:txBody>
      </p:sp>
      <p:sp>
        <p:nvSpPr>
          <p:cNvPr id="138243" name="Rectangle 2"/>
          <p:cNvSpPr>
            <a:spLocks noGrp="1" noRot="1" noChangeAspect="1" noChangeArrowheads="1"/>
          </p:cNvSpPr>
          <p:nvPr>
            <p:ph type="sldImg"/>
          </p:nvPr>
        </p:nvSpPr>
        <p:spPr>
          <a:solidFill>
            <a:srgbClr val="FFFFFF"/>
          </a:solidFill>
          <a:ln/>
        </p:spPr>
      </p:sp>
      <p:sp>
        <p:nvSpPr>
          <p:cNvPr id="1382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t>Notice that I slipped something in there.  Perplexity </a:t>
            </a:r>
            <a:r>
              <a:rPr lang="en-US" dirty="0" err="1"/>
              <a:t>isjust</a:t>
            </a:r>
            <a:r>
              <a:rPr lang="en-US" dirty="0"/>
              <a:t> just the probability of the test set normalized by the number of words.  It's the inverse probability.  There is this little minus-sign here, or a 1/x here.  This inverse turns out to come from part of the original definition of perplexity from the idea of cross-entropy rate in information theory. We won't go into that here, but you can look at it in the textbook).  We'll just say that because of that inverse, minimizing perplexity is the same as maximizing probability. So the better LM has a higher probability but a lower perplexity on the test set.</a:t>
            </a:r>
          </a:p>
        </p:txBody>
      </p:sp>
    </p:spTree>
    <p:extLst>
      <p:ext uri="{BB962C8B-B14F-4D97-AF65-F5344CB8AC3E}">
        <p14:creationId xmlns:p14="http://schemas.microsoft.com/office/powerpoint/2010/main" val="31721879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833EBD86-0A01-3B4B-B540-6B90BD60E5F2}" type="slidenum">
              <a:rPr lang="en-US"/>
              <a:pPr/>
              <a:t>40</a:t>
            </a:fld>
            <a:endParaRPr lang="en-US"/>
          </a:p>
        </p:txBody>
      </p:sp>
      <p:sp>
        <p:nvSpPr>
          <p:cNvPr id="138243" name="Rectangle 2"/>
          <p:cNvSpPr>
            <a:spLocks noGrp="1" noRot="1" noChangeAspect="1" noChangeArrowheads="1"/>
          </p:cNvSpPr>
          <p:nvPr>
            <p:ph type="sldImg"/>
          </p:nvPr>
        </p:nvSpPr>
        <p:spPr>
          <a:solidFill>
            <a:srgbClr val="FFFFFF"/>
          </a:solidFill>
          <a:ln/>
        </p:spPr>
      </p:sp>
      <p:sp>
        <p:nvSpPr>
          <p:cNvPr id="1382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t>Let's see perplexity with n-gram language models.  We can use the chain rule to turn the probability of the entire test set into N separate probabilities.  Now we can make the n-gram assumption, such as the bigram simplification, to help us compute each of these individual probabilities.</a:t>
            </a:r>
          </a:p>
        </p:txBody>
      </p:sp>
    </p:spTree>
    <p:extLst>
      <p:ext uri="{BB962C8B-B14F-4D97-AF65-F5344CB8AC3E}">
        <p14:creationId xmlns:p14="http://schemas.microsoft.com/office/powerpoint/2010/main" val="9959253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833EBD86-0A01-3B4B-B540-6B90BD60E5F2}" type="slidenum">
              <a:rPr lang="en-US"/>
              <a:pPr/>
              <a:t>41</a:t>
            </a:fld>
            <a:endParaRPr lang="en-US"/>
          </a:p>
        </p:txBody>
      </p:sp>
      <p:sp>
        <p:nvSpPr>
          <p:cNvPr id="138243" name="Rectangle 2"/>
          <p:cNvSpPr>
            <a:spLocks noGrp="1" noRot="1" noChangeAspect="1" noChangeArrowheads="1"/>
          </p:cNvSpPr>
          <p:nvPr>
            <p:ph type="sldImg"/>
          </p:nvPr>
        </p:nvSpPr>
        <p:spPr>
          <a:solidFill>
            <a:srgbClr val="FFFFFF"/>
          </a:solidFill>
          <a:ln/>
        </p:spPr>
      </p:sp>
      <p:sp>
        <p:nvSpPr>
          <p:cNvPr id="138244"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Finally, perplexity turns out to also correspond to the </a:t>
            </a:r>
            <a:r>
              <a:rPr lang="en-US" dirty="0" err="1"/>
              <a:t>weigthed</a:t>
            </a:r>
            <a:r>
              <a:rPr lang="en-US" dirty="0"/>
              <a:t> average branching factor of a language. The </a:t>
            </a:r>
            <a:r>
              <a:rPr lang="en-US" sz="1200" b="1" dirty="0">
                <a:effectLst/>
                <a:latin typeface="Calibri" panose="020F0502020204030204" pitchFamily="34" charset="0"/>
                <a:cs typeface="Calibri" panose="020F0502020204030204" pitchFamily="34" charset="0"/>
              </a:rPr>
              <a:t>Branching factor of a language is the</a:t>
            </a:r>
            <a:r>
              <a:rPr lang="en-US" sz="1200" dirty="0">
                <a:effectLst/>
                <a:latin typeface="Calibri" panose="020F0502020204030204" pitchFamily="34" charset="0"/>
                <a:cs typeface="Calibri" panose="020F0502020204030204" pitchFamily="34" charset="0"/>
              </a:rPr>
              <a:t> number of possible next words that can follow any word.</a:t>
            </a:r>
          </a:p>
          <a:p>
            <a:pPr eaLnBrk="1" hangingPunct="1"/>
            <a:endParaRPr lang="en-US" dirty="0"/>
          </a:p>
        </p:txBody>
      </p:sp>
    </p:spTree>
    <p:extLst>
      <p:ext uri="{BB962C8B-B14F-4D97-AF65-F5344CB8AC3E}">
        <p14:creationId xmlns:p14="http://schemas.microsoft.com/office/powerpoint/2010/main" val="28850651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C073864A-ADC2-1B43-A5CC-41DA2E2D0DBB}" type="slidenum">
              <a:rPr lang="en-US"/>
              <a:pPr/>
              <a:t>42</a:t>
            </a:fld>
            <a:endParaRPr lang="en-US"/>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r>
              <a:rPr lang="en-US" dirty="0"/>
              <a:t>So if we hold the test set constant, the better, more predictive the language model, the lower the perplexity will be.  Here we can see this with some text from the US Wall Street Journal newspaper text corpus. A unigram LM has a perplexity of 962, a bigram of 170, and a trigram of 109.  The better the model, the higher the probability it assigns to the test set, and since perplexity goes inversely with probability,  lower the perplexity.</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43</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In this lecture we introduce the idea of sampling from a language model: generating sentences according to their probabilities, and see how this allows us to talk about how well the language model generalizes (or doesn't) from its training data.</a:t>
            </a:r>
          </a:p>
        </p:txBody>
      </p:sp>
    </p:spTree>
    <p:extLst>
      <p:ext uri="{BB962C8B-B14F-4D97-AF65-F5344CB8AC3E}">
        <p14:creationId xmlns:p14="http://schemas.microsoft.com/office/powerpoint/2010/main" val="1291589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AAF750-AC54-8649-86DE-2549480B55BA}" type="slidenum">
              <a:rPr kumimoji="0" lang="en-US" sz="1200" b="0" i="0" u="none" strike="noStrike" kern="1200" cap="none" spc="0" normalizeH="0" baseline="0" noProof="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
        <p:nvSpPr>
          <p:cNvPr id="68611" name="Rectangle 2"/>
          <p:cNvSpPr>
            <a:spLocks noGrp="1" noRot="1" noChangeAspect="1" noChangeArrowheads="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NimbusRomNo9L"/>
              </a:rPr>
              <a:t>One important way to visualize what kind of knowledge a language model embodies is to sample from it. </a:t>
            </a:r>
            <a:r>
              <a:rPr lang="en-US" sz="1800" b="0" dirty="0">
                <a:effectLst/>
                <a:latin typeface="NimbusRomNo9L"/>
              </a:rPr>
              <a:t>Sampling </a:t>
            </a:r>
            <a:r>
              <a:rPr lang="en-US" sz="1800" dirty="0">
                <a:effectLst/>
                <a:latin typeface="NimbusRomNo9L"/>
              </a:rPr>
              <a:t>from a distribution means to choose random points according to their likelihood. Sampling from a language model means to generate sentence according to their likelihoods as defined by the model. Thus we are more likely to generate sentences that the model thinks have a high probability and less likely to generate sentences that the model thinks have a low probability.  Here are some sentences generated by Claude Shannon in 1948 from a unigram and a bigram model.  You can see that the unigram model is just word salad, but the bigram model, while still pretty random, it starting to look a bit more coherent in its sequences, at least locally.</a:t>
            </a:r>
            <a:endParaRPr lang="en-US" dirty="0"/>
          </a:p>
          <a:p>
            <a:endParaRPr lang="en-US" dirty="0"/>
          </a:p>
        </p:txBody>
      </p:sp>
      <p:sp>
        <p:nvSpPr>
          <p:cNvPr id="4" name="Slide Number Placeholder 3"/>
          <p:cNvSpPr>
            <a:spLocks noGrp="1"/>
          </p:cNvSpPr>
          <p:nvPr>
            <p:ph type="sldNum" sz="quarter" idx="5"/>
          </p:nvPr>
        </p:nvSpPr>
        <p:spPr/>
        <p:txBody>
          <a:bodyPr/>
          <a:lstStyle/>
          <a:p>
            <a:fld id="{3EB9031F-EB71-7642-8F3C-6FDC1408CB92}" type="slidenum">
              <a:rPr lang="en-US" smtClean="0"/>
              <a:pPr/>
              <a:t>44</a:t>
            </a:fld>
            <a:endParaRPr lang="en-US"/>
          </a:p>
        </p:txBody>
      </p:sp>
    </p:spTree>
    <p:extLst>
      <p:ext uri="{BB962C8B-B14F-4D97-AF65-F5344CB8AC3E}">
        <p14:creationId xmlns:p14="http://schemas.microsoft.com/office/powerpoint/2010/main" val="37338340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how Shannon sampled those words in 1948, although describing the process for letters rather than words. How could we implement the same process computationally given an n-gram language model?</a:t>
            </a:r>
          </a:p>
        </p:txBody>
      </p:sp>
      <p:sp>
        <p:nvSpPr>
          <p:cNvPr id="4" name="Slide Number Placeholder 3"/>
          <p:cNvSpPr>
            <a:spLocks noGrp="1"/>
          </p:cNvSpPr>
          <p:nvPr>
            <p:ph type="sldNum" sz="quarter" idx="5"/>
          </p:nvPr>
        </p:nvSpPr>
        <p:spPr/>
        <p:txBody>
          <a:bodyPr/>
          <a:lstStyle/>
          <a:p>
            <a:fld id="{3EB9031F-EB71-7642-8F3C-6FDC1408CB92}" type="slidenum">
              <a:rPr lang="en-US" smtClean="0"/>
              <a:pPr/>
              <a:t>45</a:t>
            </a:fld>
            <a:endParaRPr lang="en-US"/>
          </a:p>
        </p:txBody>
      </p:sp>
    </p:spTree>
    <p:extLst>
      <p:ext uri="{BB962C8B-B14F-4D97-AF65-F5344CB8AC3E}">
        <p14:creationId xmlns:p14="http://schemas.microsoft.com/office/powerpoint/2010/main" val="30664835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NimbusRomNo9L"/>
              </a:rPr>
              <a:t>It’s simplest to visualize how this works for the unigram case. Imagine all the words of the English language covering the probability space between 0 and 1, each word covering an interval proportional to its frequency. We choose a random value between 0 and 1, find that point on the probability line, and print the word whose interval includes this chosen value.  So let's suppose we choose a random number, it's 0.12, we look on our number line, and that's the word "to", so we generate "to" as the next word. We continue choosing random numbers and generating words until we randomly generate the end-of-sentence token.</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EB9031F-EB71-7642-8F3C-6FDC1408CB92}" type="slidenum">
              <a:rPr lang="en-US" smtClean="0"/>
              <a:pPr/>
              <a:t>46</a:t>
            </a:fld>
            <a:endParaRPr lang="en-US"/>
          </a:p>
        </p:txBody>
      </p:sp>
    </p:spTree>
    <p:extLst>
      <p:ext uri="{BB962C8B-B14F-4D97-AF65-F5344CB8AC3E}">
        <p14:creationId xmlns:p14="http://schemas.microsoft.com/office/powerpoint/2010/main" val="3909781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74D3ED4E-DB9F-744D-9849-EACE796ACD8F}" type="slidenum">
              <a:rPr lang="en-US"/>
              <a:pPr/>
              <a:t>47</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dirty="0"/>
              <a:t>We can extend this idea to n-grams.  For example for the bigram case, we first choose a random bigram whose first token is the start-of-sentence token, according to its probability</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other, more sophisticated sampling algorithms, that we'll discuss when we get to neural language model decoding, methods like temperature or top-k sampling.  They are mainly used to avoid generating really really rare words.</a:t>
            </a:r>
          </a:p>
        </p:txBody>
      </p:sp>
      <p:sp>
        <p:nvSpPr>
          <p:cNvPr id="4" name="Slide Number Placeholder 3"/>
          <p:cNvSpPr>
            <a:spLocks noGrp="1"/>
          </p:cNvSpPr>
          <p:nvPr>
            <p:ph type="sldNum" sz="quarter" idx="5"/>
          </p:nvPr>
        </p:nvSpPr>
        <p:spPr/>
        <p:txBody>
          <a:bodyPr/>
          <a:lstStyle/>
          <a:p>
            <a:fld id="{3EB9031F-EB71-7642-8F3C-6FDC1408CB92}" type="slidenum">
              <a:rPr lang="en-US" smtClean="0"/>
              <a:pPr/>
              <a:t>48</a:t>
            </a:fld>
            <a:endParaRPr lang="en-US"/>
          </a:p>
        </p:txBody>
      </p:sp>
    </p:spTree>
    <p:extLst>
      <p:ext uri="{BB962C8B-B14F-4D97-AF65-F5344CB8AC3E}">
        <p14:creationId xmlns:p14="http://schemas.microsoft.com/office/powerpoint/2010/main" val="34766541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AE80086-1B83-2040-8086-B47A972B7777}" type="slidenum">
              <a:rPr lang="en-US"/>
              <a:pPr/>
              <a:t>49</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This figure shows some </a:t>
            </a:r>
            <a:r>
              <a:rPr lang="en-US" sz="1800" dirty="0">
                <a:effectLst/>
                <a:latin typeface="NimbusRomNo9L"/>
              </a:rPr>
              <a:t>random sentences generated from unigram, bigram, trigram, and 4- gram models trained on the works of William Shakespeare.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dirty="0">
              <a:effectLst/>
              <a:latin typeface="NimbusRomNo9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NimbusRomNo9L"/>
              </a:rPr>
              <a:t>The longer the context, the more coherent the sentences. In these unigram sentences, there's no coherent relation between words. The bigram sentences have some local word-to-word coherence, and sensible punctuation. The 3 and 4-gram sentences are beginning to look a lot like Shakespeare. In fact, they look a little too much like Shakespeare. The words </a:t>
            </a:r>
            <a:r>
              <a:rPr lang="en-US" sz="1800" i="1" dirty="0">
                <a:effectLst/>
                <a:latin typeface="NimbusRomNo9L"/>
              </a:rPr>
              <a:t>It cannot be but so </a:t>
            </a:r>
            <a:r>
              <a:rPr lang="en-US" sz="1800" dirty="0">
                <a:effectLst/>
                <a:latin typeface="NimbusRomNo9L"/>
              </a:rPr>
              <a:t>are directly from </a:t>
            </a:r>
            <a:r>
              <a:rPr lang="en-US" sz="1800" i="1" dirty="0">
                <a:effectLst/>
                <a:latin typeface="NimbusRomNo9L"/>
              </a:rPr>
              <a:t>King John</a:t>
            </a:r>
            <a:r>
              <a:rPr lang="en-US" sz="1800" dirty="0">
                <a:effectLst/>
                <a:latin typeface="NimbusRomNo9L"/>
              </a:rPr>
              <a:t>. </a:t>
            </a:r>
            <a:endParaRPr lang="en-US" sz="28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NimbusRomNo9L"/>
              </a:rPr>
              <a:t> </a:t>
            </a:r>
            <a:endParaRPr lang="en-US" dirty="0"/>
          </a:p>
          <a:p>
            <a:pPr eaLnBrk="1" hangingPunct="1"/>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C80D5628-1D87-E04A-B86B-0EF3EEC2AD53}" type="slidenum">
              <a:rPr lang="en-US"/>
              <a:pPr/>
              <a:t>50</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dirty="0">
                <a:effectLst/>
                <a:latin typeface="NimbusRomNo9L"/>
              </a:rPr>
              <a:t>Just choosing one author, Shakespeare, makes for a pretty small corpus; under a million words from a vocabulary of 29,000 words.  The vocab 29,000 squared is somewhat under a billion.  So that means there are a billion possible bigrams whose counts have to come from only a million word corpus, and 10^17 possible 4-grams.  So when training on any corpus, the vast majority of all the n-gram counts will be zero!</a:t>
            </a:r>
            <a:endParaRPr lang="en-US" sz="2800" i="0" dirty="0"/>
          </a:p>
          <a:p>
            <a:pPr eaLnBrk="1" hangingPunct="1"/>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29AE968-BC95-3747-90B0-3E8B9B166255}" type="slidenum">
              <a:rPr lang="en-US"/>
              <a:pPr/>
              <a:t>51</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NimbusRomNo9L"/>
              </a:rPr>
              <a:t>To get an idea of the dependence of a grammar on its training set, let’s look at an n-gram grammar trained on a completely different corpus: the </a:t>
            </a:r>
            <a:r>
              <a:rPr lang="en-US" sz="1800" i="1" dirty="0">
                <a:effectLst/>
                <a:latin typeface="NimbusRomNo9L"/>
              </a:rPr>
              <a:t>Wall Street Journal </a:t>
            </a:r>
            <a:r>
              <a:rPr lang="en-US" sz="1800" dirty="0">
                <a:effectLst/>
                <a:latin typeface="NimbusRomNo9L"/>
              </a:rPr>
              <a:t>(WSJ) newspaper. Shakespeare and the </a:t>
            </a:r>
            <a:r>
              <a:rPr lang="en-US" sz="1800" i="1" dirty="0">
                <a:effectLst/>
                <a:latin typeface="NimbusRomNo9L"/>
              </a:rPr>
              <a:t>Wall Street Journal </a:t>
            </a:r>
            <a:r>
              <a:rPr lang="en-US" sz="1800" dirty="0">
                <a:effectLst/>
                <a:latin typeface="NimbusRomNo9L"/>
              </a:rPr>
              <a:t>are both English, so we might expect some overlap between our n-grams. There is no overlap even in small phrases, let alone entire sentences. Statistical models are use- less as predictors when the training sets and the test sets are as different as Shakespeare and WSJ. </a:t>
            </a:r>
            <a:endParaRPr lang="en-US" sz="400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280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eaLnBrk="1" hangingPunct="1"/>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just to make this absolutely clear, look at these 3 sentences.  It should be very clear which one is sampled from the WSJ, which from Shakespeare, and which from Jane Austen.</a:t>
            </a:r>
          </a:p>
        </p:txBody>
      </p:sp>
      <p:sp>
        <p:nvSpPr>
          <p:cNvPr id="4" name="Slide Number Placeholder 3"/>
          <p:cNvSpPr>
            <a:spLocks noGrp="1"/>
          </p:cNvSpPr>
          <p:nvPr>
            <p:ph type="sldNum" sz="quarter" idx="5"/>
          </p:nvPr>
        </p:nvSpPr>
        <p:spPr/>
        <p:txBody>
          <a:bodyPr/>
          <a:lstStyle/>
          <a:p>
            <a:fld id="{3EB9031F-EB71-7642-8F3C-6FDC1408CB92}" type="slidenum">
              <a:rPr lang="en-US" smtClean="0"/>
              <a:pPr/>
              <a:t>52</a:t>
            </a:fld>
            <a:endParaRPr lang="en-US"/>
          </a:p>
        </p:txBody>
      </p:sp>
    </p:spTree>
    <p:extLst>
      <p:ext uri="{BB962C8B-B14F-4D97-AF65-F5344CB8AC3E}">
        <p14:creationId xmlns:p14="http://schemas.microsoft.com/office/powerpoint/2010/main" val="36343254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NimbusRomNo9L"/>
              </a:rPr>
              <a:t>To deal with this problem we should always use a training corpus that has a similar </a:t>
            </a:r>
            <a:r>
              <a:rPr lang="en-US" sz="1800" b="0" dirty="0">
                <a:effectLst/>
                <a:latin typeface="NimbusRomNo9L"/>
              </a:rPr>
              <a:t>genre </a:t>
            </a:r>
            <a:r>
              <a:rPr lang="en-US" sz="1800" dirty="0">
                <a:effectLst/>
                <a:latin typeface="NimbusRomNo9L"/>
              </a:rPr>
              <a:t>to whatever task we are trying to accomplish. To build a language model for translating legal documents, we need a training corpus of legal documents. To build a language model for a question-answering system, we need a training corpus of questions. It is equally important to get training data in the appropriate </a:t>
            </a:r>
            <a:r>
              <a:rPr lang="en-US" sz="1800" b="0" dirty="0">
                <a:effectLst/>
                <a:latin typeface="NimbusRomNo9L"/>
              </a:rPr>
              <a:t>dialect </a:t>
            </a:r>
            <a:r>
              <a:rPr lang="en-US" sz="1800" dirty="0">
                <a:effectLst/>
                <a:latin typeface="NimbusRomNo9L"/>
              </a:rPr>
              <a:t>or </a:t>
            </a:r>
            <a:r>
              <a:rPr lang="en-US" sz="1800" b="0" dirty="0">
                <a:effectLst/>
                <a:latin typeface="NimbusRomNo9L"/>
              </a:rPr>
              <a:t>variety</a:t>
            </a:r>
            <a:r>
              <a:rPr lang="en-US" sz="1800" dirty="0">
                <a:effectLst/>
                <a:latin typeface="NimbusRomNo9L"/>
              </a:rPr>
              <a:t>, especially when processing social media posts or spoken transcripts. For example some tweets will use features of African American English (AAE)— the name for the many varieties of language used in African American communities. Such features can include words like </a:t>
            </a:r>
            <a:r>
              <a:rPr lang="en-US" sz="1800" i="1" dirty="0" err="1">
                <a:effectLst/>
                <a:latin typeface="NimbusRomNo9L"/>
              </a:rPr>
              <a:t>finna</a:t>
            </a:r>
            <a:r>
              <a:rPr lang="en-US" sz="1800" dirty="0">
                <a:effectLst/>
                <a:latin typeface="NimbusRomNo9L"/>
              </a:rPr>
              <a:t>—an auxiliary verb that marks immediate future tense.</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EB9031F-EB71-7642-8F3C-6FDC1408CB92}" type="slidenum">
              <a:rPr lang="en-US" smtClean="0"/>
              <a:pPr/>
              <a:t>53</a:t>
            </a:fld>
            <a:endParaRPr lang="en-US"/>
          </a:p>
        </p:txBody>
      </p:sp>
    </p:spTree>
    <p:extLst>
      <p:ext uri="{BB962C8B-B14F-4D97-AF65-F5344CB8AC3E}">
        <p14:creationId xmlns:p14="http://schemas.microsoft.com/office/powerpoint/2010/main" val="1979110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24D5933-64A4-6347-B6F5-7474C2DA1EC7}" type="slidenum">
              <a:rPr kumimoji="0" lang="en-US" sz="1200" b="0" i="0" u="none" strike="noStrike" kern="1200" cap="none" spc="0" normalizeH="0" baseline="0" noProof="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
        <p:nvSpPr>
          <p:cNvPr id="70659" name="Rectangle 2"/>
          <p:cNvSpPr>
            <a:spLocks noGrp="1" noRot="1" noChangeAspect="1" noChangeArrowheads="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EF976AF8-D263-4B45-97F7-441DF3B68CF6}" type="slidenum">
              <a:rPr lang="en-US"/>
              <a:pPr/>
              <a:t>54</a:t>
            </a:fld>
            <a:endParaRPr lang="en-US"/>
          </a:p>
        </p:txBody>
      </p:sp>
      <p:sp>
        <p:nvSpPr>
          <p:cNvPr id="105475" name="Rectangle 2"/>
          <p:cNvSpPr>
            <a:spLocks noGrp="1" noRot="1" noChangeAspect="1" noChangeArrowheads="1"/>
          </p:cNvSpPr>
          <p:nvPr>
            <p:ph type="sldImg"/>
          </p:nvPr>
        </p:nvSpPr>
        <p:spPr>
          <a:solidFill>
            <a:srgbClr val="FFFFFF"/>
          </a:solidFill>
          <a:ln/>
        </p:spPr>
      </p:sp>
      <p:sp>
        <p:nvSpPr>
          <p:cNvPr id="105476"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NimbusRomNo9L"/>
              </a:rPr>
              <a:t>In summary, n-grams only work well if the training set is chosen carefully to provide the right kind of language for the test setting. But matching genres and dialects is still not sufficient. Our models may still be subject to the problem of </a:t>
            </a:r>
            <a:r>
              <a:rPr lang="en-US" sz="1800" b="0" dirty="0">
                <a:effectLst/>
                <a:latin typeface="NimbusRomNo9L"/>
              </a:rPr>
              <a:t>sparsity! Even a good training set might simply be missing some n-grams that appear in the test set.  </a:t>
            </a:r>
            <a:endParaRPr lang="en-US" dirty="0"/>
          </a:p>
          <a:p>
            <a:pPr eaLnBrk="1" hangingPunct="1"/>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D138486-EADF-6047-899A-01D4ECB9C2CD}" type="slidenum">
              <a:rPr lang="en-US" sz="1200">
                <a:latin typeface="Calibri" charset="0"/>
              </a:rPr>
              <a:pPr eaLnBrk="1" hangingPunct="1"/>
              <a:t>55</a:t>
            </a:fld>
            <a:endParaRPr lang="en-US" sz="1200">
              <a:latin typeface="Calibri" charset="0"/>
            </a:endParaRPr>
          </a:p>
        </p:txBody>
      </p:sp>
      <p:sp>
        <p:nvSpPr>
          <p:cNvPr id="655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553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r>
              <a:rPr lang="en-US" dirty="0">
                <a:latin typeface="Calibri" charset="0"/>
                <a:ea typeface="ＭＳ Ｐゴシック" charset="0"/>
                <a:cs typeface="ＭＳ Ｐゴシック" charset="0"/>
              </a:rPr>
              <a:t>For example, consider a training set that has the phrases "ate lunch", "ate dinner", "ate a", and "ate the", but happens not to have had the phrase "ate breakfast".  The P("</a:t>
            </a:r>
            <a:r>
              <a:rPr lang="en-US" dirty="0" err="1">
                <a:latin typeface="Calibri" charset="0"/>
                <a:ea typeface="ＭＳ Ｐゴシック" charset="0"/>
                <a:cs typeface="ＭＳ Ｐゴシック" charset="0"/>
              </a:rPr>
              <a:t>breakfas|ate</a:t>
            </a:r>
            <a:r>
              <a:rPr lang="en-US" dirty="0">
                <a:latin typeface="Calibri" charset="0"/>
                <a:ea typeface="ＭＳ Ｐゴシック" charset="0"/>
                <a:cs typeface="ＭＳ Ｐゴシック" charset="0"/>
              </a:rPr>
              <a:t>) in the test set  will be 0!</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These </a:t>
            </a:r>
            <a:r>
              <a:rPr lang="en-US" sz="1800" b="0" dirty="0">
                <a:effectLst/>
                <a:latin typeface="NimbusRomNo9L"/>
              </a:rPr>
              <a:t>zeros </a:t>
            </a:r>
            <a:r>
              <a:rPr lang="en-US" sz="1800" dirty="0">
                <a:effectLst/>
                <a:latin typeface="NimbusRomNo9L"/>
              </a:rPr>
              <a:t>are a problem for two reasons. First, they mean we are underestimating the probability of all sorts of words that might occur, which will hurt the performance of any application we want to run on this data. </a:t>
            </a:r>
            <a:r>
              <a:rPr lang="en-US" sz="1200" dirty="0">
                <a:effectLst/>
                <a:latin typeface="Arial" pitchFamily="-65" charset="0"/>
              </a:rPr>
              <a:t> </a:t>
            </a:r>
            <a:r>
              <a:rPr lang="en-US" sz="1800" dirty="0">
                <a:effectLst/>
                <a:latin typeface="NimbusRomNo9L"/>
              </a:rPr>
              <a:t>Second, if the probability of any word in the test set is 0, the entire probability of the test set is 0. And perplexity is based on the inverse probability of the  </a:t>
            </a:r>
            <a:r>
              <a:rPr lang="en-US" sz="1800" dirty="0" err="1">
                <a:effectLst/>
                <a:latin typeface="NimbusRomNo9L"/>
              </a:rPr>
              <a:t>est</a:t>
            </a:r>
            <a:r>
              <a:rPr lang="en-US" sz="1800" dirty="0">
                <a:effectLst/>
                <a:latin typeface="NimbusRomNo9L"/>
              </a:rPr>
              <a:t> set. Thus if some words have zero probability, we can’t compute perplexity at all, since we can’t divide by 0! The solution to this problem is called smoothing, and we'll see it in the next lecture!</a:t>
            </a:r>
            <a:endParaRPr lang="en-US" sz="40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800" dirty="0"/>
          </a:p>
          <a:p>
            <a:endParaRPr lang="en-US" dirty="0"/>
          </a:p>
          <a:p>
            <a:endParaRPr lang="en-US" dirty="0"/>
          </a:p>
        </p:txBody>
      </p:sp>
      <p:sp>
        <p:nvSpPr>
          <p:cNvPr id="4" name="Slide Number Placeholder 3"/>
          <p:cNvSpPr>
            <a:spLocks noGrp="1"/>
          </p:cNvSpPr>
          <p:nvPr>
            <p:ph type="sldNum" sz="quarter" idx="5"/>
          </p:nvPr>
        </p:nvSpPr>
        <p:spPr/>
        <p:txBody>
          <a:bodyPr/>
          <a:lstStyle/>
          <a:p>
            <a:fld id="{3EB9031F-EB71-7642-8F3C-6FDC1408CB92}" type="slidenum">
              <a:rPr lang="en-US" smtClean="0"/>
              <a:pPr/>
              <a:t>56</a:t>
            </a:fld>
            <a:endParaRPr lang="en-US"/>
          </a:p>
        </p:txBody>
      </p:sp>
    </p:spTree>
    <p:extLst>
      <p:ext uri="{BB962C8B-B14F-4D97-AF65-F5344CB8AC3E}">
        <p14:creationId xmlns:p14="http://schemas.microsoft.com/office/powerpoint/2010/main" val="17493348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8DD14ED-9F17-3C4B-92FE-F8C6D73CA7E0}" type="slidenum">
              <a:rPr kumimoji="0" lang="en-US" sz="1200" b="0" i="0" u="none" strike="noStrike" kern="1200" cap="none" spc="0" normalizeH="0" baseline="0" noProof="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D138486-EADF-6047-899A-01D4ECB9C2CD}"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55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553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0714BF-B725-3A42-9963-355062504B2E}" type="slidenum">
              <a:rPr kumimoji="0" lang="en-US" sz="1200" b="0" i="0" u="none" strike="noStrike" kern="1200" cap="none" spc="0" normalizeH="0" baseline="0" noProof="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
        <p:nvSpPr>
          <p:cNvPr id="111619" name="Rectangle 2"/>
          <p:cNvSpPr>
            <a:spLocks noGrp="1" noRot="1" noChangeAspect="1" noChangeArrowheads="1"/>
          </p:cNvSpPr>
          <p:nvPr>
            <p:ph type="sldImg"/>
          </p:nvPr>
        </p:nvSpPr>
        <p:spPr>
          <a:solidFill>
            <a:srgbClr val="FFFFFF"/>
          </a:solidFill>
          <a:ln/>
        </p:spPr>
      </p:sp>
      <p:sp>
        <p:nvSpPr>
          <p:cNvPr id="1116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F7CB46A-BDA9-BF4B-8B31-B0B558F3313A}" type="slidenum">
              <a:rPr kumimoji="0" lang="en-US" sz="1200" b="0" i="0" u="none" strike="noStrike" kern="1200" cap="none" spc="0" normalizeH="0" baseline="0" noProof="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81DC2A-315A-1A4F-89A0-2FADEFC62277}"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73730"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73731"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80DD158-683E-CA43-8AEA-0C7A6F3C7159}"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75778"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75779"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spcBef>
                <a:spcPct val="0"/>
              </a:spcBef>
            </a:pPr>
            <a:endParaRPr lang="en-US" dirty="0">
              <a:latin typeface="Calibri" charset="0"/>
              <a:ea typeface="ＭＳ Ｐゴシック" charset="0"/>
              <a:cs typeface="ＭＳ Ｐゴシック"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1C26481-6374-7A4A-85A2-FE0A76AD0611}"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77826"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77827"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DB5D5E7-7ECC-C547-B760-70A49FF3CCB1}" type="slidenum">
              <a:rPr kumimoji="0" lang="en-US" sz="1200" b="0" i="0" u="none" strike="noStrike" kern="1200" cap="none" spc="0" normalizeH="0" baseline="0" noProof="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8DC6ED-55DD-354E-B142-4C651FCA36AE}"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79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987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sz="2400" dirty="0">
                <a:latin typeface="Calibri" charset="0"/>
              </a:rPr>
              <a:t>C(want to) went from 608 to 238, </a:t>
            </a:r>
            <a:r>
              <a:rPr lang="en-US" dirty="0">
                <a:latin typeface="Calibri" charset="0"/>
              </a:rPr>
              <a:t> </a:t>
            </a:r>
            <a:r>
              <a:rPr lang="en-US" sz="2400" dirty="0">
                <a:latin typeface="Calibri" charset="0"/>
              </a:rPr>
              <a:t>P(</a:t>
            </a:r>
            <a:r>
              <a:rPr lang="en-US" sz="2400" dirty="0" err="1">
                <a:latin typeface="Calibri" charset="0"/>
              </a:rPr>
              <a:t>to|want</a:t>
            </a:r>
            <a:r>
              <a:rPr lang="en-US" sz="2400" dirty="0">
                <a:latin typeface="Calibri" charset="0"/>
              </a:rPr>
              <a:t>) from .66 to .26!</a:t>
            </a:r>
          </a:p>
          <a:p>
            <a:pPr eaLnBrk="1" hangingPunct="1"/>
            <a:r>
              <a:rPr lang="en-US" sz="2400" dirty="0">
                <a:latin typeface="Calibri" charset="0"/>
              </a:rPr>
              <a:t>Discount d= c*/c</a:t>
            </a:r>
          </a:p>
          <a:p>
            <a:pPr lvl="1" eaLnBrk="1" hangingPunct="1"/>
            <a:r>
              <a:rPr lang="en-US" sz="2000" dirty="0">
                <a:latin typeface="Calibri" charset="0"/>
              </a:rPr>
              <a:t>d for “</a:t>
            </a:r>
            <a:r>
              <a:rPr lang="en-US" sz="2000" dirty="0" err="1">
                <a:latin typeface="Calibri" charset="0"/>
              </a:rPr>
              <a:t>chinese</a:t>
            </a:r>
            <a:r>
              <a:rPr lang="en-US" sz="2000" dirty="0">
                <a:latin typeface="Calibri" charset="0"/>
              </a:rPr>
              <a:t> food” =.10!!!   A 10x reduction</a:t>
            </a:r>
          </a:p>
          <a:p>
            <a:pPr eaLnBrk="1" hangingPunct="1">
              <a:spcBef>
                <a:spcPct val="0"/>
              </a:spcBef>
            </a:pPr>
            <a:endParaRPr lang="en-US" dirty="0">
              <a:latin typeface="Calibri" charset="0"/>
              <a:ea typeface="ＭＳ Ｐゴシック" charset="0"/>
              <a:cs typeface="ＭＳ Ｐゴシック"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DFC8D75-8A9A-0B40-A7CB-F4679CC4E3D2}" type="slidenum">
              <a:rPr kumimoji="0" lang="en-US" sz="1200" b="0" i="0" u="none" strike="noStrike" kern="1200" cap="none" spc="0" normalizeH="0" baseline="0" noProof="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
        <p:nvSpPr>
          <p:cNvPr id="119811" name="Rectangle 2"/>
          <p:cNvSpPr>
            <a:spLocks noGrp="1" noRot="1" noChangeAspect="1" noChangeArrowheads="1"/>
          </p:cNvSpPr>
          <p:nvPr>
            <p:ph type="sldImg"/>
          </p:nvPr>
        </p:nvSpPr>
        <p:spPr>
          <a:solidFill>
            <a:srgbClr val="FFFFFF"/>
          </a:solidFill>
          <a:ln/>
        </p:spPr>
      </p:sp>
      <p:sp>
        <p:nvSpPr>
          <p:cNvPr id="1198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8DD14ED-9F17-3C4B-92FE-F8C6D73CA7E0}" type="slidenum">
              <a:rPr kumimoji="0" lang="en-US" sz="1200" b="0" i="0" u="none" strike="noStrike" kern="1200" cap="none" spc="0" normalizeH="0" baseline="0" noProof="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084E14E-C2B8-AF4C-A6BB-263B528C3713}"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A890B0-808E-6E44-A4DD-EB79892851F2}" type="slidenum">
              <a:rPr kumimoji="0" lang="en-US" sz="1200" b="0" i="0" u="none" strike="noStrike" kern="1200" cap="none" spc="0" normalizeH="0" baseline="0" noProof="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
        <p:nvSpPr>
          <p:cNvPr id="169987" name="Rectangle 2"/>
          <p:cNvSpPr>
            <a:spLocks noGrp="1" noRot="1" noChangeAspect="1" noChangeArrowheads="1"/>
          </p:cNvSpPr>
          <p:nvPr>
            <p:ph type="sldImg"/>
          </p:nvPr>
        </p:nvSpPr>
        <p:spPr>
          <a:solidFill>
            <a:srgbClr val="FFFFFF"/>
          </a:solidFill>
          <a:ln/>
        </p:spPr>
      </p:sp>
      <p:sp>
        <p:nvSpPr>
          <p:cNvPr id="169988"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DFF4099-E1E8-B44C-964A-D22AD92D9128}" type="slidenum">
              <a:rPr kumimoji="0" lang="en-US" sz="1200" b="0" i="0" u="none" strike="noStrike" kern="1200" cap="none" spc="0" normalizeH="0" baseline="0" noProof="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
        <p:nvSpPr>
          <p:cNvPr id="146435" name="Rectangle 2"/>
          <p:cNvSpPr>
            <a:spLocks noGrp="1" noRot="1" noChangeAspect="1" noChangeArrowheads="1"/>
          </p:cNvSpPr>
          <p:nvPr>
            <p:ph type="sldImg"/>
          </p:nvPr>
        </p:nvSpPr>
        <p:spPr>
          <a:solidFill>
            <a:srgbClr val="FFFFFF"/>
          </a:solidFill>
          <a:ln/>
        </p:spPr>
      </p:sp>
      <p:sp>
        <p:nvSpPr>
          <p:cNvPr id="1464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AAA3172-9801-5A43-AD54-7F928A431C2A}"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89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909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AAA3172-9801-5A43-AD54-7F928A431C2A}"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89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909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C90346-8C42-B949-9ED1-59E585D457E3}" type="slidenum">
              <a:rPr kumimoji="0" lang="en-US" sz="1200" b="0" i="0" u="none" strike="noStrike" kern="1200" cap="none" spc="0" normalizeH="0" baseline="0" noProof="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C90346-8C42-B949-9ED1-59E585D457E3}" type="slidenum">
              <a:rPr kumimoji="0" lang="en-US" sz="1200" b="0" i="0" u="none" strike="noStrike" kern="1200" cap="none" spc="0" normalizeH="0" baseline="0" noProof="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1DC5F2-6B6E-FD48-8039-2DB790B32523}" type="slidenum">
              <a:rPr kumimoji="0" lang="en-US" sz="1200" b="0" i="0" u="none" strike="noStrike" kern="1200" cap="none" spc="0" normalizeH="0" baseline="0" noProof="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
        <p:nvSpPr>
          <p:cNvPr id="78851" name="Rectangle 2"/>
          <p:cNvSpPr>
            <a:spLocks noGrp="1" noRot="1" noChangeAspect="1" noChangeArrowheads="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0CDC23-E565-C848-9AF6-12BD09C53D91}"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771B2-D7F7-364E-B6F3-F7FE93606BCE}" type="slidenum">
              <a:rPr lang="en-US" smtClean="0"/>
              <a:t>‹#›</a:t>
            </a:fld>
            <a:endParaRPr lang="en-US"/>
          </a:p>
        </p:txBody>
      </p:sp>
      <p:sp>
        <p:nvSpPr>
          <p:cNvPr id="11" name="Rectangle 10"/>
          <p:cNvSpPr/>
          <p:nvPr userDrawn="1"/>
        </p:nvSpPr>
        <p:spPr>
          <a:xfrm rot="16200000">
            <a:off x="-2549264" y="2474314"/>
            <a:ext cx="5143502" cy="1948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rot="16200000" flipV="1">
            <a:off x="-2442604" y="2560132"/>
            <a:ext cx="514350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73126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53728"/>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4800" y="1733550"/>
            <a:ext cx="4040188" cy="2971800"/>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2626" y="1253728"/>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92626" y="1733550"/>
            <a:ext cx="4041775" cy="2971800"/>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Grp="1" noChangeArrowheads="1"/>
          </p:cNvSpPr>
          <p:nvPr>
            <p:ph type="dt" sz="half" idx="10"/>
          </p:nvPr>
        </p:nvSpPr>
        <p:spPr>
          <a:xfrm>
            <a:off x="6248400" y="4705350"/>
            <a:ext cx="1981200" cy="342900"/>
          </a:xfrm>
          <a:ln/>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2819400" y="4705350"/>
            <a:ext cx="2895600" cy="342900"/>
          </a:xfrm>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231C68C3-6089-F349-9232-42643877B0CF}" type="slidenum">
              <a:rPr lang="en-US"/>
              <a:pPr/>
              <a:t>‹#›</a:t>
            </a:fld>
            <a:endParaRPr lang="en-US"/>
          </a:p>
        </p:txBody>
      </p:sp>
      <p:sp>
        <p:nvSpPr>
          <p:cNvPr id="10"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
        <p:nvSpPr>
          <p:cNvPr id="11" name="Title 1"/>
          <p:cNvSpPr>
            <a:spLocks noGrp="1"/>
          </p:cNvSpPr>
          <p:nvPr>
            <p:ph type="title"/>
          </p:nvPr>
        </p:nvSpPr>
        <p:spPr>
          <a:xfrm>
            <a:off x="1371600" y="381000"/>
            <a:ext cx="7467600" cy="742950"/>
          </a:xfrm>
        </p:spPr>
        <p:txBody>
          <a:bodyPr/>
          <a:lstStyle/>
          <a:p>
            <a:r>
              <a:rPr lang="en-US"/>
              <a:t>Click to edit Master title style</a:t>
            </a:r>
            <a:endParaRPr lang="en-US" dirty="0"/>
          </a:p>
        </p:txBody>
      </p:sp>
    </p:spTree>
    <p:extLst>
      <p:ext uri="{BB962C8B-B14F-4D97-AF65-F5344CB8AC3E}">
        <p14:creationId xmlns:p14="http://schemas.microsoft.com/office/powerpoint/2010/main" val="480275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314450"/>
            <a:ext cx="7772400" cy="162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3057525"/>
            <a:ext cx="7772400" cy="162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E943D734-B240-FB4D-AF6E-6869FD669100}" type="slidenum">
              <a:rPr lang="en-US"/>
              <a:pPr/>
              <a:t>‹#›</a:t>
            </a:fld>
            <a:endParaRPr lang="en-US"/>
          </a:p>
        </p:txBody>
      </p:sp>
      <p:sp>
        <p:nvSpPr>
          <p:cNvPr id="9"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
        <p:nvSpPr>
          <p:cNvPr id="10" name="Title 1"/>
          <p:cNvSpPr>
            <a:spLocks noGrp="1"/>
          </p:cNvSpPr>
          <p:nvPr>
            <p:ph type="title"/>
          </p:nvPr>
        </p:nvSpPr>
        <p:spPr>
          <a:xfrm>
            <a:off x="1371600" y="381000"/>
            <a:ext cx="7467600" cy="742950"/>
          </a:xfrm>
        </p:spPr>
        <p:txBody>
          <a:bodyPr/>
          <a:lstStyle/>
          <a:p>
            <a:r>
              <a:rPr lang="en-US"/>
              <a:t>Click to edit Master title style</a:t>
            </a:r>
            <a:endParaRPr lang="en-US" dirty="0"/>
          </a:p>
        </p:txBody>
      </p:sp>
    </p:spTree>
    <p:extLst>
      <p:ext uri="{BB962C8B-B14F-4D97-AF65-F5344CB8AC3E}">
        <p14:creationId xmlns:p14="http://schemas.microsoft.com/office/powerpoint/2010/main" val="3495300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4572000" y="510778"/>
            <a:ext cx="3890964" cy="1298972"/>
          </a:xfrm>
        </p:spPr>
        <p:txBody>
          <a:bodyPr/>
          <a:lstStyle>
            <a:lvl1pPr algn="ctr">
              <a:defRPr sz="2800" b="1"/>
            </a:lvl1pPr>
          </a:lstStyle>
          <a:p>
            <a:r>
              <a:rPr lang="en-US"/>
              <a:t>Click to edit Master title style</a:t>
            </a:r>
            <a:endParaRPr lang="en-US" dirty="0"/>
          </a:p>
        </p:txBody>
      </p:sp>
      <p:sp>
        <p:nvSpPr>
          <p:cNvPr id="205827" name="Rectangle 3"/>
          <p:cNvSpPr>
            <a:spLocks noGrp="1" noChangeArrowheads="1"/>
          </p:cNvSpPr>
          <p:nvPr>
            <p:ph type="subTitle" idx="1"/>
          </p:nvPr>
        </p:nvSpPr>
        <p:spPr>
          <a:xfrm>
            <a:off x="4572000" y="2876550"/>
            <a:ext cx="3886200" cy="1676400"/>
          </a:xfrm>
        </p:spPr>
        <p:txBody>
          <a:bodyPr/>
          <a:lstStyle>
            <a:lvl1pPr marL="0" indent="0" algn="ctr">
              <a:spcBef>
                <a:spcPts val="900"/>
              </a:spcBef>
              <a:buFont typeface="Times" pitchFamily="-65" charset="0"/>
              <a:buNone/>
              <a:defRPr/>
            </a:lvl1pPr>
          </a:lstStyle>
          <a:p>
            <a:r>
              <a:rPr lang="en-US"/>
              <a:t>Click to edit Master subtitle style</a:t>
            </a:r>
            <a:endParaRPr lang="en-US" dirty="0"/>
          </a:p>
        </p:txBody>
      </p:sp>
      <p:sp>
        <p:nvSpPr>
          <p:cNvPr id="5" name="Rectangle 4"/>
          <p:cNvSpPr>
            <a:spLocks noGrp="1" noChangeArrowheads="1"/>
          </p:cNvSpPr>
          <p:nvPr>
            <p:ph type="dt" sz="half" idx="10"/>
          </p:nvPr>
        </p:nvSpPr>
        <p:spPr>
          <a:xfrm>
            <a:off x="7239000" y="4705350"/>
            <a:ext cx="1219200" cy="342900"/>
          </a:xfrm>
        </p:spPr>
        <p:txBody>
          <a:bodyPr anchor="b"/>
          <a:lstStyle>
            <a:lvl1pPr>
              <a:defRPr>
                <a:solidFill>
                  <a:schemeClr val="bg2"/>
                </a:solidFill>
              </a:defRPr>
            </a:lvl1pPr>
          </a:lstStyle>
          <a:p>
            <a:pPr>
              <a:defRPr/>
            </a:pPr>
            <a:endParaRPr lang="en-US" dirty="0"/>
          </a:p>
        </p:txBody>
      </p:sp>
      <p:sp>
        <p:nvSpPr>
          <p:cNvPr id="6" name="Rectangle 5"/>
          <p:cNvSpPr>
            <a:spLocks noGrp="1" noChangeArrowheads="1"/>
          </p:cNvSpPr>
          <p:nvPr>
            <p:ph type="ftr" sz="quarter" idx="11"/>
          </p:nvPr>
        </p:nvSpPr>
        <p:spPr>
          <a:xfrm>
            <a:off x="5334000" y="4705350"/>
            <a:ext cx="1905000" cy="342900"/>
          </a:xfrm>
        </p:spPr>
        <p:txBody>
          <a:bodyPr anchor="b"/>
          <a:lstStyle>
            <a:lvl1pPr>
              <a:defRPr>
                <a:solidFill>
                  <a:schemeClr val="bg2"/>
                </a:solidFill>
              </a:defRPr>
            </a:lvl1pPr>
          </a:lstStyle>
          <a:p>
            <a:pPr>
              <a:defRPr/>
            </a:pPr>
            <a:endParaRPr lang="en-US" dirty="0"/>
          </a:p>
        </p:txBody>
      </p:sp>
      <p:pic>
        <p:nvPicPr>
          <p:cNvPr id="9" name="Picture 8" descr="wordcloud2.jpg"/>
          <p:cNvPicPr>
            <a:picLocks noChangeAspect="1"/>
          </p:cNvPicPr>
          <p:nvPr userDrawn="1"/>
        </p:nvPicPr>
        <p:blipFill rotWithShape="1">
          <a:blip r:embed="rId2"/>
          <a:srcRect l="19740" t="8415" r="20308" b="8153"/>
          <a:stretch/>
        </p:blipFill>
        <p:spPr>
          <a:xfrm>
            <a:off x="781451" y="165818"/>
            <a:ext cx="2647549" cy="4768132"/>
          </a:xfrm>
          <a:prstGeom prst="rect">
            <a:avLst/>
          </a:prstGeom>
        </p:spPr>
      </p:pic>
      <p:sp>
        <p:nvSpPr>
          <p:cNvPr id="11" name="Rectangle 6"/>
          <p:cNvSpPr>
            <a:spLocks noGrp="1" noChangeArrowheads="1"/>
          </p:cNvSpPr>
          <p:nvPr>
            <p:ph type="sldNum" sz="quarter" idx="12"/>
          </p:nvPr>
        </p:nvSpPr>
        <p:spPr>
          <a:xfrm>
            <a:off x="4572000" y="4705350"/>
            <a:ext cx="765174" cy="342900"/>
          </a:xfrm>
        </p:spPr>
        <p:txBody>
          <a:bodyPr anchor="b"/>
          <a:lstStyle>
            <a:lvl1pPr>
              <a:defRPr>
                <a:solidFill>
                  <a:schemeClr val="bg2"/>
                </a:solidFill>
              </a:defRPr>
            </a:lvl1pPr>
          </a:lstStyle>
          <a:p>
            <a:fld id="{E74C7FEE-6B48-4643-BCFB-F13B0E13E171}" type="slidenum">
              <a:rPr lang="en-US"/>
              <a:pPr/>
              <a:t>‹#›</a:t>
            </a:fld>
            <a:endParaRPr lang="en-US" dirty="0"/>
          </a:p>
        </p:txBody>
      </p:sp>
    </p:spTree>
    <p:extLst>
      <p:ext uri="{BB962C8B-B14F-4D97-AF65-F5344CB8AC3E}">
        <p14:creationId xmlns:p14="http://schemas.microsoft.com/office/powerpoint/2010/main" val="915458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352550"/>
            <a:ext cx="8534400" cy="3333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xfrm>
            <a:off x="6858000" y="4705350"/>
            <a:ext cx="1981200" cy="342900"/>
          </a:xfrm>
          <a:ln/>
        </p:spPr>
        <p:txBody>
          <a:bodyPr/>
          <a:lstStyle>
            <a:lvl1pPr>
              <a:defRPr/>
            </a:lvl1pPr>
          </a:lstStyle>
          <a:p>
            <a:pPr>
              <a:defRPr/>
            </a:pPr>
            <a:endParaRPr lang="en-US"/>
          </a:p>
        </p:txBody>
      </p:sp>
      <p:sp>
        <p:nvSpPr>
          <p:cNvPr id="5" name="Rectangle 6"/>
          <p:cNvSpPr>
            <a:spLocks noGrp="1" noChangeArrowheads="1"/>
          </p:cNvSpPr>
          <p:nvPr>
            <p:ph type="ftr" sz="quarter" idx="11"/>
          </p:nvPr>
        </p:nvSpPr>
        <p:spPr>
          <a:xfrm>
            <a:off x="3048000" y="4705350"/>
            <a:ext cx="2895600" cy="342900"/>
          </a:xfrm>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pPr/>
              <a:t>‹#›</a:t>
            </a:fld>
            <a:endParaRPr lang="en-US"/>
          </a:p>
        </p:txBody>
      </p:sp>
      <p:sp>
        <p:nvSpPr>
          <p:cNvPr id="8"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2419749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2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9C2BDC8F-D922-0A4E-AAA0-9C7D97FF3D71}" type="slidenum">
              <a:rPr lang="en-US"/>
              <a:pPr/>
              <a:t>‹#›</a:t>
            </a:fld>
            <a:endParaRPr lang="en-US"/>
          </a:p>
        </p:txBody>
      </p:sp>
    </p:spTree>
    <p:extLst>
      <p:ext uri="{BB962C8B-B14F-4D97-AF65-F5344CB8AC3E}">
        <p14:creationId xmlns:p14="http://schemas.microsoft.com/office/powerpoint/2010/main" val="593071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4800" y="1314450"/>
            <a:ext cx="3810000" cy="337185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67200" y="1314450"/>
            <a:ext cx="3810000" cy="337185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dt" sz="half" idx="10"/>
          </p:nvPr>
        </p:nvSpPr>
        <p:spPr>
          <a:xfrm>
            <a:off x="6096000" y="4705350"/>
            <a:ext cx="1981200" cy="342900"/>
          </a:xfrm>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xfrm>
            <a:off x="2667000" y="4686300"/>
            <a:ext cx="2895600" cy="342900"/>
          </a:xfrm>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BAC7A63A-31A1-2C4C-95AA-A445DBCAB174}" type="slidenum">
              <a:rPr lang="en-US"/>
              <a:pPr/>
              <a:t>‹#›</a:t>
            </a:fld>
            <a:endParaRPr lang="en-US"/>
          </a:p>
        </p:txBody>
      </p:sp>
      <p:sp>
        <p:nvSpPr>
          <p:cNvPr id="9"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2646279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05979"/>
            <a:ext cx="7391400" cy="8572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048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4800" y="1631156"/>
            <a:ext cx="4040188" cy="3074194"/>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26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92626" y="1631156"/>
            <a:ext cx="4041775" cy="3074194"/>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Grp="1" noChangeArrowheads="1"/>
          </p:cNvSpPr>
          <p:nvPr>
            <p:ph type="dt" sz="half" idx="10"/>
          </p:nvPr>
        </p:nvSpPr>
        <p:spPr>
          <a:xfrm>
            <a:off x="6248400" y="4705350"/>
            <a:ext cx="1981200" cy="342900"/>
          </a:xfrm>
          <a:ln/>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2819400" y="4705350"/>
            <a:ext cx="2895600" cy="342900"/>
          </a:xfrm>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231C68C3-6089-F349-9232-42643877B0CF}" type="slidenum">
              <a:rPr lang="en-US"/>
              <a:pPr/>
              <a:t>‹#›</a:t>
            </a:fld>
            <a:endParaRPr lang="en-US"/>
          </a:p>
        </p:txBody>
      </p:sp>
      <p:sp>
        <p:nvSpPr>
          <p:cNvPr id="10"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173107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03BC7101-16EA-C942-850C-355264FDE9E8}" type="slidenum">
              <a:rPr lang="en-US"/>
              <a:pPr/>
              <a:t>‹#›</a:t>
            </a:fld>
            <a:endParaRPr lang="en-US"/>
          </a:p>
        </p:txBody>
      </p:sp>
      <p:sp>
        <p:nvSpPr>
          <p:cNvPr id="6"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3462645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B228E5E2-1321-4548-96C8-615581C5A8C2}" type="slidenum">
              <a:rPr lang="en-US"/>
              <a:pPr/>
              <a:t>‹#›</a:t>
            </a:fld>
            <a:endParaRPr lang="en-US"/>
          </a:p>
        </p:txBody>
      </p:sp>
    </p:spTree>
    <p:extLst>
      <p:ext uri="{BB962C8B-B14F-4D97-AF65-F5344CB8AC3E}">
        <p14:creationId xmlns:p14="http://schemas.microsoft.com/office/powerpoint/2010/main" val="1606725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0"/>
            <a:ext cx="3008313" cy="871538"/>
          </a:xfrm>
        </p:spPr>
        <p:txBody>
          <a:bodyPr/>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343150"/>
            <a:ext cx="3008313" cy="22514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83729988-E849-C549-AA67-252EA40F09C2}" type="slidenum">
              <a:rPr lang="en-US"/>
              <a:pPr/>
              <a:t>‹#›</a:t>
            </a:fld>
            <a:endParaRPr lang="en-US"/>
          </a:p>
        </p:txBody>
      </p:sp>
      <p:sp>
        <p:nvSpPr>
          <p:cNvPr id="8"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3118563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119702"/>
            <a:ext cx="7543800" cy="680397"/>
          </a:xfrm>
        </p:spPr>
        <p:txBody>
          <a:bodyPr/>
          <a:lstStyle/>
          <a:p>
            <a:r>
              <a:rPr lang="en-US" dirty="0"/>
              <a:t>Click to edit Master title style</a:t>
            </a:r>
          </a:p>
        </p:txBody>
      </p:sp>
      <p:sp>
        <p:nvSpPr>
          <p:cNvPr id="3" name="Content Placeholder 2"/>
          <p:cNvSpPr>
            <a:spLocks noGrp="1"/>
          </p:cNvSpPr>
          <p:nvPr>
            <p:ph idx="1"/>
          </p:nvPr>
        </p:nvSpPr>
        <p:spPr>
          <a:xfrm>
            <a:off x="822960" y="1200150"/>
            <a:ext cx="7543801" cy="3429000"/>
          </a:xfrm>
        </p:spPr>
        <p:txBody>
          <a:bodyPr/>
          <a:lstStyle>
            <a:lvl1pPr marL="7938" indent="-7938">
              <a:tabLst/>
              <a:defRPr sz="2800" baseline="0"/>
            </a:lvl1pPr>
            <a:lvl2pPr marL="404813" indent="-254000">
              <a:tabLst/>
              <a:defRPr sz="2400" baseline="0"/>
            </a:lvl2pPr>
            <a:lvl3pPr marL="515938" indent="-228600">
              <a:tabLst/>
              <a:defRPr sz="2000" baseline="0"/>
            </a:lvl3pPr>
            <a:lvl4pPr marL="690563" indent="-265113">
              <a:tabLst/>
              <a:defRPr sz="1600" baseline="0"/>
            </a:lvl4pPr>
            <a:lvl5pPr marL="801688" indent="-239713">
              <a:tabLst/>
              <a:defRPr sz="1400" baseline="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40CDC23-E565-C848-9AF6-12BD09C53D91}" type="datetimeFigureOut">
              <a:rPr lang="en-US" smtClean="0"/>
              <a:t>3/11/2024</a:t>
            </a:fld>
            <a:endParaRPr lang="en-US"/>
          </a:p>
        </p:txBody>
      </p:sp>
      <p:sp>
        <p:nvSpPr>
          <p:cNvPr id="5" name="Footer Placeholder 4"/>
          <p:cNvSpPr>
            <a:spLocks noGrp="1"/>
          </p:cNvSpPr>
          <p:nvPr>
            <p:ph type="ftr" sz="quarter" idx="11"/>
          </p:nvPr>
        </p:nvSpPr>
        <p:spPr>
          <a:xfrm>
            <a:off x="2764640" y="5029201"/>
            <a:ext cx="3617103" cy="89483"/>
          </a:xfrm>
        </p:spPr>
        <p:txBody>
          <a:bodyPr/>
          <a:lstStyle>
            <a:lvl1pPr>
              <a:defRPr sz="600">
                <a:solidFill>
                  <a:schemeClr val="tx1"/>
                </a:solidFill>
              </a:defRPr>
            </a:lvl1pPr>
          </a:lstStyle>
          <a:p>
            <a:r>
              <a:rPr lang="en-US" dirty="0"/>
              <a:t>Slides adapted from Jure </a:t>
            </a:r>
            <a:r>
              <a:rPr lang="en-US" dirty="0" err="1"/>
              <a:t>Leskovec</a:t>
            </a:r>
            <a:endParaRPr lang="en-US" sz="525" dirty="0"/>
          </a:p>
          <a:p>
            <a:endParaRPr lang="en-US" dirty="0"/>
          </a:p>
        </p:txBody>
      </p:sp>
      <p:sp>
        <p:nvSpPr>
          <p:cNvPr id="6" name="Slide Number Placeholder 5"/>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275725723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497882B1-C6D6-A945-BB8B-B7B1B12471B5}" type="slidenum">
              <a:rPr lang="en-US"/>
              <a:pPr/>
              <a:t>‹#›</a:t>
            </a:fld>
            <a:endParaRPr lang="en-US"/>
          </a:p>
        </p:txBody>
      </p:sp>
    </p:spTree>
    <p:extLst>
      <p:ext uri="{BB962C8B-B14F-4D97-AF65-F5344CB8AC3E}">
        <p14:creationId xmlns:p14="http://schemas.microsoft.com/office/powerpoint/2010/main" val="2132502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C1DFA8D9-15F1-AF4D-8149-0C26EB27AC9C}" type="slidenum">
              <a:rPr lang="en-US"/>
              <a:pPr/>
              <a:t>‹#›</a:t>
            </a:fld>
            <a:endParaRPr lang="en-US"/>
          </a:p>
        </p:txBody>
      </p:sp>
    </p:spTree>
    <p:extLst>
      <p:ext uri="{BB962C8B-B14F-4D97-AF65-F5344CB8AC3E}">
        <p14:creationId xmlns:p14="http://schemas.microsoft.com/office/powerpoint/2010/main" val="501976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285750"/>
            <a:ext cx="2114550" cy="4400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85750"/>
            <a:ext cx="6191250" cy="440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6857BED9-9427-674C-8047-314E304C86F8}" type="slidenum">
              <a:rPr lang="en-US"/>
              <a:pPr/>
              <a:t>‹#›</a:t>
            </a:fld>
            <a:endParaRPr lang="en-US"/>
          </a:p>
        </p:txBody>
      </p:sp>
    </p:spTree>
    <p:extLst>
      <p:ext uri="{BB962C8B-B14F-4D97-AF65-F5344CB8AC3E}">
        <p14:creationId xmlns:p14="http://schemas.microsoft.com/office/powerpoint/2010/main" val="3970396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285750"/>
            <a:ext cx="7543800" cy="742950"/>
          </a:xfrm>
        </p:spPr>
        <p:txBody>
          <a:bodyPr/>
          <a:lstStyle/>
          <a:p>
            <a:r>
              <a:rPr lang="en-US"/>
              <a:t>Click to edit Master title style</a:t>
            </a:r>
          </a:p>
        </p:txBody>
      </p:sp>
      <p:sp>
        <p:nvSpPr>
          <p:cNvPr id="3" name="Content Placeholder 2"/>
          <p:cNvSpPr>
            <a:spLocks noGrp="1"/>
          </p:cNvSpPr>
          <p:nvPr>
            <p:ph sz="half" idx="1"/>
          </p:nvPr>
        </p:nvSpPr>
        <p:spPr>
          <a:xfrm>
            <a:off x="304800" y="1314450"/>
            <a:ext cx="7772400" cy="162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3057525"/>
            <a:ext cx="7772400" cy="162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E943D734-B240-FB4D-AF6E-6869FD669100}" type="slidenum">
              <a:rPr lang="en-US"/>
              <a:pPr/>
              <a:t>‹#›</a:t>
            </a:fld>
            <a:endParaRPr lang="en-US"/>
          </a:p>
        </p:txBody>
      </p:sp>
      <p:sp>
        <p:nvSpPr>
          <p:cNvPr id="9"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2513295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Narrow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352550"/>
            <a:ext cx="6858000" cy="3333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xfrm>
            <a:off x="5181600" y="4705350"/>
            <a:ext cx="1981200" cy="342900"/>
          </a:xfrm>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xfrm>
            <a:off x="2286000" y="4686300"/>
            <a:ext cx="2895600" cy="342900"/>
          </a:xfrm>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pPr/>
              <a:t>‹#›</a:t>
            </a:fld>
            <a:endParaRPr lang="en-US"/>
          </a:p>
        </p:txBody>
      </p:sp>
      <p:sp>
        <p:nvSpPr>
          <p:cNvPr id="8"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3810323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08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0CDC23-E565-C848-9AF6-12BD09C53D91}" type="datetimeFigureOut">
              <a:rPr lang="en-US" smtClean="0"/>
              <a:t>3/11/2024</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p>
            <a:fld id="{D07771B2-D7F7-364E-B6F3-F7FE93606BCE}" type="slidenum">
              <a:rPr lang="en-US" smtClean="0"/>
              <a:t>‹#›</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rot="16200000">
            <a:off x="-2556759" y="2481809"/>
            <a:ext cx="5143502" cy="179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rot="16200000" flipV="1">
            <a:off x="-2472584" y="2548889"/>
            <a:ext cx="514350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1045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3"/>
            <a:ext cx="3703320" cy="30175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0CDC23-E565-C848-9AF6-12BD09C53D91}"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93532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465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465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0CDC23-E565-C848-9AF6-12BD09C53D91}" type="datetimeFigureOut">
              <a:rPr lang="en-US" smtClean="0"/>
              <a:t>3/11/2024</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3123705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2960" y="214953"/>
            <a:ext cx="7543800" cy="60419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0CDC23-E565-C848-9AF6-12BD09C53D91}" type="datetimeFigureOut">
              <a:rPr lang="en-US" smtClean="0"/>
              <a:t>3/11/2024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84758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8" y="548640"/>
            <a:ext cx="5009393"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5" y="4844840"/>
            <a:ext cx="1963883" cy="273844"/>
          </a:xfrm>
        </p:spPr>
        <p:txBody>
          <a:bodyPr/>
          <a:lstStyle>
            <a:lvl1pPr algn="l">
              <a:defRPr/>
            </a:lvl1pPr>
          </a:lstStyle>
          <a:p>
            <a:fld id="{240CDC23-E565-C848-9AF6-12BD09C53D91}" type="datetimeFigureOut">
              <a:rPr lang="en-US" smtClean="0"/>
              <a:t>3/11/2024</a:t>
            </a:fld>
            <a:endParaRPr lang="en-US"/>
          </a:p>
        </p:txBody>
      </p:sp>
      <p:sp>
        <p:nvSpPr>
          <p:cNvPr id="6" name="Footer Placeholder 5"/>
          <p:cNvSpPr>
            <a:spLocks noGrp="1"/>
          </p:cNvSpPr>
          <p:nvPr>
            <p:ph type="ftr" sz="quarter" idx="11"/>
          </p:nvPr>
        </p:nvSpPr>
        <p:spPr>
          <a:xfrm>
            <a:off x="3600450" y="4844840"/>
            <a:ext cx="3486150" cy="273844"/>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07771B2-D7F7-364E-B6F3-F7FE93606BCE}" type="slidenum">
              <a:rPr lang="en-US" smtClean="0"/>
              <a:t>‹#›</a:t>
            </a:fld>
            <a:endParaRPr lang="en-US"/>
          </a:p>
        </p:txBody>
      </p:sp>
    </p:spTree>
    <p:extLst>
      <p:ext uri="{BB962C8B-B14F-4D97-AF65-F5344CB8AC3E}">
        <p14:creationId xmlns:p14="http://schemas.microsoft.com/office/powerpoint/2010/main" val="3461649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0CDC23-E565-C848-9AF6-12BD09C53D91}" type="datetimeFigureOut">
              <a:rPr lang="en-US" smtClean="0"/>
              <a:t>3/11/2024</a:t>
            </a:fld>
            <a:r>
              <a:rPr lang="en-US" dirty="0" err="1"/>
              <a:t>sss</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Slides adapted from Jure </a:t>
            </a:r>
            <a:r>
              <a:rPr lang="en-US" dirty="0" err="1"/>
              <a:t>Leskovec</a:t>
            </a:r>
            <a:endParaRPr lang="en-US" sz="600" dirty="0"/>
          </a:p>
        </p:txBody>
      </p:sp>
      <p:sp>
        <p:nvSpPr>
          <p:cNvPr id="6" name="Slide Number Placeholder 5"/>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1267728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4572000" y="510778"/>
            <a:ext cx="3890964" cy="1298972"/>
          </a:xfrm>
        </p:spPr>
        <p:txBody>
          <a:bodyPr/>
          <a:lstStyle>
            <a:lvl1pPr algn="ctr">
              <a:defRPr sz="2400" b="1"/>
            </a:lvl1pPr>
          </a:lstStyle>
          <a:p>
            <a:r>
              <a:rPr lang="en-US"/>
              <a:t>Click to edit Master title style</a:t>
            </a:r>
            <a:endParaRPr lang="en-US" dirty="0"/>
          </a:p>
        </p:txBody>
      </p:sp>
      <p:sp>
        <p:nvSpPr>
          <p:cNvPr id="205827" name="Rectangle 3"/>
          <p:cNvSpPr>
            <a:spLocks noGrp="1" noChangeArrowheads="1"/>
          </p:cNvSpPr>
          <p:nvPr>
            <p:ph type="subTitle" idx="1"/>
          </p:nvPr>
        </p:nvSpPr>
        <p:spPr>
          <a:xfrm>
            <a:off x="4572000" y="2876550"/>
            <a:ext cx="3886200" cy="1676400"/>
          </a:xfrm>
        </p:spPr>
        <p:txBody>
          <a:bodyPr/>
          <a:lstStyle>
            <a:lvl1pPr marL="0" indent="0" algn="ctr">
              <a:spcBef>
                <a:spcPts val="675"/>
              </a:spcBef>
              <a:buFont typeface="Times" pitchFamily="-65" charset="0"/>
              <a:buNone/>
              <a:defRPr/>
            </a:lvl1pPr>
          </a:lstStyle>
          <a:p>
            <a:r>
              <a:rPr lang="en-US"/>
              <a:t>Click to edit Master subtitle style</a:t>
            </a:r>
            <a:endParaRPr lang="en-US" dirty="0"/>
          </a:p>
        </p:txBody>
      </p:sp>
      <p:sp>
        <p:nvSpPr>
          <p:cNvPr id="5" name="Rectangle 4"/>
          <p:cNvSpPr>
            <a:spLocks noGrp="1" noChangeArrowheads="1"/>
          </p:cNvSpPr>
          <p:nvPr>
            <p:ph type="dt" sz="half" idx="10"/>
          </p:nvPr>
        </p:nvSpPr>
        <p:spPr>
          <a:xfrm>
            <a:off x="7239000" y="4705350"/>
            <a:ext cx="1219200" cy="342900"/>
          </a:xfrm>
        </p:spPr>
        <p:txBody>
          <a:bodyPr anchor="b"/>
          <a:lstStyle>
            <a:lvl1pPr>
              <a:defRPr>
                <a:solidFill>
                  <a:schemeClr val="bg2"/>
                </a:solidFill>
              </a:defRPr>
            </a:lvl1pPr>
          </a:lstStyle>
          <a:p>
            <a:pPr>
              <a:defRPr/>
            </a:pPr>
            <a:endParaRPr lang="en-US" dirty="0"/>
          </a:p>
        </p:txBody>
      </p:sp>
      <p:sp>
        <p:nvSpPr>
          <p:cNvPr id="6" name="Rectangle 5"/>
          <p:cNvSpPr>
            <a:spLocks noGrp="1" noChangeArrowheads="1"/>
          </p:cNvSpPr>
          <p:nvPr>
            <p:ph type="ftr" sz="quarter" idx="11"/>
          </p:nvPr>
        </p:nvSpPr>
        <p:spPr>
          <a:xfrm>
            <a:off x="5334000" y="4705350"/>
            <a:ext cx="1905000" cy="342900"/>
          </a:xfrm>
        </p:spPr>
        <p:txBody>
          <a:bodyPr anchor="b"/>
          <a:lstStyle>
            <a:lvl1pPr>
              <a:defRPr>
                <a:solidFill>
                  <a:schemeClr val="bg2"/>
                </a:solidFill>
              </a:defRPr>
            </a:lvl1pPr>
          </a:lstStyle>
          <a:p>
            <a:pPr>
              <a:defRPr/>
            </a:pPr>
            <a:endParaRPr lang="en-US" dirty="0"/>
          </a:p>
        </p:txBody>
      </p:sp>
      <p:sp>
        <p:nvSpPr>
          <p:cNvPr id="11" name="Rectangle 6"/>
          <p:cNvSpPr>
            <a:spLocks noGrp="1" noChangeArrowheads="1"/>
          </p:cNvSpPr>
          <p:nvPr>
            <p:ph type="sldNum" sz="quarter" idx="12"/>
          </p:nvPr>
        </p:nvSpPr>
        <p:spPr>
          <a:xfrm>
            <a:off x="4572000" y="4705350"/>
            <a:ext cx="765174" cy="342900"/>
          </a:xfrm>
        </p:spPr>
        <p:txBody>
          <a:bodyPr anchor="b"/>
          <a:lstStyle>
            <a:lvl1pPr>
              <a:defRPr>
                <a:solidFill>
                  <a:schemeClr val="bg2"/>
                </a:solidFill>
              </a:defRPr>
            </a:lvl1pPr>
          </a:lstStyle>
          <a:p>
            <a:fld id="{E74C7FEE-6B48-4643-BCFB-F13B0E13E171}" type="slidenum">
              <a:rPr lang="en-US"/>
              <a:pPr/>
              <a:t>‹#›</a:t>
            </a:fld>
            <a:endParaRPr lang="en-US" dirty="0"/>
          </a:p>
        </p:txBody>
      </p:sp>
    </p:spTree>
    <p:extLst>
      <p:ext uri="{BB962C8B-B14F-4D97-AF65-F5344CB8AC3E}">
        <p14:creationId xmlns:p14="http://schemas.microsoft.com/office/powerpoint/2010/main" val="2855181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rot="16200000">
            <a:off x="-2518606" y="2473636"/>
            <a:ext cx="5143502" cy="1962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rot="16200000" flipV="1">
            <a:off x="-2442604" y="2560132"/>
            <a:ext cx="514350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384301"/>
            <a:ext cx="7543801"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2" y="4844840"/>
            <a:ext cx="1854203" cy="273844"/>
          </a:xfrm>
          <a:prstGeom prst="rect">
            <a:avLst/>
          </a:prstGeom>
        </p:spPr>
        <p:txBody>
          <a:bodyPr vert="horz" lIns="91440" tIns="45720" rIns="91440" bIns="45720" rtlCol="0" anchor="ctr"/>
          <a:lstStyle>
            <a:lvl1pPr algn="l">
              <a:defRPr sz="675">
                <a:solidFill>
                  <a:srgbClr val="FFFFFF"/>
                </a:solidFill>
              </a:defRPr>
            </a:lvl1pPr>
          </a:lstStyle>
          <a:p>
            <a:fld id="{240CDC23-E565-C848-9AF6-12BD09C53D91}" type="datetimeFigureOut">
              <a:rPr lang="en-US" smtClean="0"/>
              <a:t>3/11/2024</a:t>
            </a:fld>
            <a:endParaRPr lang="en-US"/>
          </a:p>
        </p:txBody>
      </p:sp>
      <p:sp>
        <p:nvSpPr>
          <p:cNvPr id="5" name="Footer Placeholder 4"/>
          <p:cNvSpPr>
            <a:spLocks noGrp="1"/>
          </p:cNvSpPr>
          <p:nvPr>
            <p:ph type="ftr" sz="quarter" idx="3"/>
          </p:nvPr>
        </p:nvSpPr>
        <p:spPr>
          <a:xfrm>
            <a:off x="2764640" y="4844840"/>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5" y="4844840"/>
            <a:ext cx="984019" cy="273844"/>
          </a:xfrm>
          <a:prstGeom prst="rect">
            <a:avLst/>
          </a:prstGeom>
        </p:spPr>
        <p:txBody>
          <a:bodyPr vert="horz" lIns="91440" tIns="45720" rIns="91440" bIns="45720" rtlCol="0" anchor="ctr"/>
          <a:lstStyle>
            <a:lvl1pPr algn="r">
              <a:defRPr sz="788">
                <a:solidFill>
                  <a:srgbClr val="FFFFFF"/>
                </a:solidFill>
              </a:defRPr>
            </a:lvl1pPr>
          </a:lstStyle>
          <a:p>
            <a:fld id="{D07771B2-D7F7-364E-B6F3-F7FE93606BCE}" type="slidenum">
              <a:rPr lang="en-US" smtClean="0"/>
              <a:t>‹#›</a:t>
            </a:fld>
            <a:endParaRPr lang="en-US"/>
          </a:p>
        </p:txBody>
      </p:sp>
    </p:spTree>
    <p:extLst>
      <p:ext uri="{BB962C8B-B14F-4D97-AF65-F5344CB8AC3E}">
        <p14:creationId xmlns:p14="http://schemas.microsoft.com/office/powerpoint/2010/main" val="39741941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02" r:id="rId10"/>
    <p:sldLayoutId id="2147483709" r:id="rId11"/>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title"/>
          </p:nvPr>
        </p:nvSpPr>
        <p:spPr bwMode="auto">
          <a:xfrm>
            <a:off x="1371600" y="381000"/>
            <a:ext cx="7467600" cy="74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1029" name="Rectangle 4"/>
          <p:cNvSpPr>
            <a:spLocks noGrp="1" noChangeArrowheads="1"/>
          </p:cNvSpPr>
          <p:nvPr>
            <p:ph type="body" idx="1"/>
          </p:nvPr>
        </p:nvSpPr>
        <p:spPr bwMode="auto">
          <a:xfrm>
            <a:off x="304800" y="1352550"/>
            <a:ext cx="7772400" cy="333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4805" name="Rectangle 5"/>
          <p:cNvSpPr>
            <a:spLocks noGrp="1" noChangeArrowheads="1"/>
          </p:cNvSpPr>
          <p:nvPr>
            <p:ph type="dt" sz="half" idx="2"/>
          </p:nvPr>
        </p:nvSpPr>
        <p:spPr bwMode="auto">
          <a:xfrm>
            <a:off x="6096000" y="4705350"/>
            <a:ext cx="19812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dirty="0"/>
          </a:p>
        </p:txBody>
      </p:sp>
      <p:sp>
        <p:nvSpPr>
          <p:cNvPr id="204806" name="Rectangle 6"/>
          <p:cNvSpPr>
            <a:spLocks noGrp="1" noChangeArrowheads="1"/>
          </p:cNvSpPr>
          <p:nvPr>
            <p:ph type="ftr" sz="quarter" idx="3"/>
          </p:nvPr>
        </p:nvSpPr>
        <p:spPr bwMode="auto">
          <a:xfrm>
            <a:off x="2743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dirty="0"/>
          </a:p>
        </p:txBody>
      </p:sp>
      <p:sp>
        <p:nvSpPr>
          <p:cNvPr id="204807" name="Rectangle 7"/>
          <p:cNvSpPr>
            <a:spLocks noGrp="1" noChangeArrowheads="1"/>
          </p:cNvSpPr>
          <p:nvPr>
            <p:ph type="sldNum" sz="quarter" idx="4"/>
          </p:nvPr>
        </p:nvSpPr>
        <p:spPr bwMode="auto">
          <a:xfrm>
            <a:off x="304800" y="4705350"/>
            <a:ext cx="19812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fld id="{91F816EA-24CC-2048-859A-C5EA9F275392}" type="slidenum">
              <a:rPr lang="en-US" smtClean="0"/>
              <a:pPr/>
              <a:t>‹#›</a:t>
            </a:fld>
            <a:endParaRPr lang="en-US" dirty="0"/>
          </a:p>
        </p:txBody>
      </p:sp>
      <p:pic>
        <p:nvPicPr>
          <p:cNvPr id="10" name="Picture 9"/>
          <p:cNvPicPr>
            <a:picLocks noChangeAspect="1"/>
          </p:cNvPicPr>
          <p:nvPr/>
        </p:nvPicPr>
        <p:blipFill>
          <a:blip r:embed="rId16"/>
          <a:stretch>
            <a:fillRect/>
          </a:stretch>
        </p:blipFill>
        <p:spPr>
          <a:xfrm>
            <a:off x="274056" y="285750"/>
            <a:ext cx="868944" cy="874802"/>
          </a:xfrm>
          <a:prstGeom prst="rect">
            <a:avLst/>
          </a:prstGeom>
        </p:spPr>
      </p:pic>
      <p:sp>
        <p:nvSpPr>
          <p:cNvPr id="8" name="TextBox 7"/>
          <p:cNvSpPr txBox="1"/>
          <p:nvPr/>
        </p:nvSpPr>
        <p:spPr>
          <a:xfrm>
            <a:off x="76200" y="4190"/>
            <a:ext cx="1295400" cy="261610"/>
          </a:xfrm>
          <a:prstGeom prst="rect">
            <a:avLst/>
          </a:prstGeom>
          <a:noFill/>
        </p:spPr>
        <p:txBody>
          <a:bodyPr wrap="square" lIns="0" rIns="0" rtlCol="0">
            <a:spAutoFit/>
          </a:bodyPr>
          <a:lstStyle/>
          <a:p>
            <a:pPr algn="ctr"/>
            <a:r>
              <a:rPr lang="en-US" sz="1100" dirty="0">
                <a:solidFill>
                  <a:srgbClr val="A4001D"/>
                </a:solidFill>
                <a:latin typeface="+mn-lt"/>
              </a:rPr>
              <a:t>Dan Jurafsky</a:t>
            </a:r>
          </a:p>
        </p:txBody>
      </p:sp>
    </p:spTree>
    <p:extLst>
      <p:ext uri="{BB962C8B-B14F-4D97-AF65-F5344CB8AC3E}">
        <p14:creationId xmlns:p14="http://schemas.microsoft.com/office/powerpoint/2010/main" val="263372014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Lst>
  <p:hf hdr="0" ftr="0" dt="0"/>
  <p:txStyles>
    <p:titleStyle>
      <a:lvl1pPr algn="l" rtl="0" eaLnBrk="1" fontAlgn="base" hangingPunct="1">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chemeClr val="tx1"/>
          </a:solidFill>
          <a:latin typeface="Lucida Sans" pitchFamily="-65" charset="0"/>
        </a:defRPr>
      </a:lvl6pPr>
      <a:lvl7pPr marL="914400" algn="l" rtl="0" eaLnBrk="1" fontAlgn="base" hangingPunct="1">
        <a:spcBef>
          <a:spcPct val="0"/>
        </a:spcBef>
        <a:spcAft>
          <a:spcPct val="0"/>
        </a:spcAft>
        <a:defRPr sz="3600">
          <a:solidFill>
            <a:schemeClr val="tx1"/>
          </a:solidFill>
          <a:latin typeface="Lucida Sans" pitchFamily="-65" charset="0"/>
        </a:defRPr>
      </a:lvl7pPr>
      <a:lvl8pPr marL="1371600" algn="l" rtl="0" eaLnBrk="1" fontAlgn="base" hangingPunct="1">
        <a:spcBef>
          <a:spcPct val="0"/>
        </a:spcBef>
        <a:spcAft>
          <a:spcPct val="0"/>
        </a:spcAft>
        <a:defRPr sz="3600">
          <a:solidFill>
            <a:schemeClr val="tx1"/>
          </a:solidFill>
          <a:latin typeface="Lucida Sans" pitchFamily="-65" charset="0"/>
        </a:defRPr>
      </a:lvl8pPr>
      <a:lvl9pPr marL="1828800" algn="l" rtl="0" eaLnBrk="1" fontAlgn="base" hangingPunct="1">
        <a:spcBef>
          <a:spcPct val="0"/>
        </a:spcBef>
        <a:spcAft>
          <a:spcPct val="0"/>
        </a:spcAft>
        <a:defRPr sz="3600">
          <a:solidFill>
            <a:schemeClr val="tx1"/>
          </a:solidFill>
          <a:latin typeface="Lucida Sans" pitchFamily="-65" charset="0"/>
        </a:defRPr>
      </a:lvl9pPr>
    </p:titleStyle>
    <p:body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notesSlide" Target="../notesSlides/notesSlide7.xml"/><Relationship Id="rId7" Type="http://schemas.openxmlformats.org/officeDocument/2006/relationships/image" Target="../media/image6.e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5.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9.w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8.w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xml"/><Relationship Id="rId1" Type="http://schemas.openxmlformats.org/officeDocument/2006/relationships/vmlDrawing" Target="../drawings/vmlDrawing5.vml"/><Relationship Id="rId6" Type="http://schemas.openxmlformats.org/officeDocument/2006/relationships/image" Target="../media/image10.wmf"/><Relationship Id="rId5" Type="http://schemas.openxmlformats.org/officeDocument/2006/relationships/oleObject" Target="../embeddings/oleObject7.bin"/><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vmlDrawing" Target="../drawings/vmlDrawing6.vml"/><Relationship Id="rId6" Type="http://schemas.openxmlformats.org/officeDocument/2006/relationships/image" Target="../media/image12.emf"/><Relationship Id="rId5" Type="http://schemas.openxmlformats.org/officeDocument/2006/relationships/oleObject" Target="../embeddings/oleObject8.bin"/><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4.emf"/><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image" Target="../media/image13.emf"/><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14.emf"/><Relationship Id="rId5" Type="http://schemas.openxmlformats.org/officeDocument/2006/relationships/oleObject" Target="../embeddings/oleObject11.bin"/><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vmlDrawing" Target="../drawings/vmlDrawing9.vml"/><Relationship Id="rId5" Type="http://schemas.openxmlformats.org/officeDocument/2006/relationships/image" Target="../media/image19.emf"/><Relationship Id="rId4" Type="http://schemas.openxmlformats.org/officeDocument/2006/relationships/oleObject" Target="../embeddings/oleObject12.bin"/></Relationships>
</file>

<file path=ppt/slides/_rels/slide24.xml.rels><?xml version="1.0" encoding="UTF-8" standalone="yes"?>
<Relationships xmlns="http://schemas.openxmlformats.org/package/2006/relationships"><Relationship Id="rId3" Type="http://schemas.openxmlformats.org/officeDocument/2006/relationships/hyperlink" Target="http://www.speech.sri.com/projects/srilm/"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hyperlink" Target="https://kheafield.com/code/kenl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1.tiff"/></Relationships>
</file>

<file path=ppt/slides/_rels/slide26.xml.rels><?xml version="1.0" encoding="UTF-8" standalone="yes"?>
<Relationships xmlns="http://schemas.openxmlformats.org/package/2006/relationships"><Relationship Id="rId3" Type="http://schemas.openxmlformats.org/officeDocument/2006/relationships/hyperlink" Target="http://googleresearch.blogspot.com/2006/08/all-our-n-gram-are-belong-to-you.html"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hyperlink" Target="http://ngrams.googlelabs.com/"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3.emf"/><Relationship Id="rId4" Type="http://schemas.openxmlformats.org/officeDocument/2006/relationships/oleObject" Target="../embeddings/oleObject13.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3.emf"/><Relationship Id="rId4" Type="http://schemas.openxmlformats.org/officeDocument/2006/relationships/oleObject" Target="../embeddings/oleObject14.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15.bin"/><Relationship Id="rId5" Type="http://schemas.openxmlformats.org/officeDocument/2006/relationships/image" Target="../media/image25.png"/><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image" Target="../media/image32.emf"/><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oleObject" Target="../embeddings/oleObject17.bin"/><Relationship Id="rId5" Type="http://schemas.openxmlformats.org/officeDocument/2006/relationships/image" Target="../media/image31.emf"/><Relationship Id="rId4" Type="http://schemas.openxmlformats.org/officeDocument/2006/relationships/oleObject" Target="../embeddings/oleObject16.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9.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64.xml"/><Relationship Id="rId1" Type="http://schemas.openxmlformats.org/officeDocument/2006/relationships/slideLayout" Target="../slideLayouts/slideLayout13.xml"/><Relationship Id="rId5" Type="http://schemas.openxmlformats.org/officeDocument/2006/relationships/image" Target="../media/image40.emf"/><Relationship Id="rId4" Type="http://schemas.openxmlformats.org/officeDocument/2006/relationships/image" Target="../media/image39.png"/></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3.xml"/><Relationship Id="rId1" Type="http://schemas.openxmlformats.org/officeDocument/2006/relationships/vmlDrawing" Target="../drawings/vmlDrawing14.vml"/><Relationship Id="rId4" Type="http://schemas.openxmlformats.org/officeDocument/2006/relationships/image" Target="../media/image41.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image" Target="../media/image43.emf"/><Relationship Id="rId5" Type="http://schemas.openxmlformats.org/officeDocument/2006/relationships/oleObject" Target="../embeddings/oleObject20.bin"/><Relationship Id="rId4" Type="http://schemas.openxmlformats.org/officeDocument/2006/relationships/image" Target="../media/image42.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3.xml"/><Relationship Id="rId1" Type="http://schemas.openxmlformats.org/officeDocument/2006/relationships/vmlDrawing" Target="../drawings/vmlDrawing16.vml"/><Relationship Id="rId5" Type="http://schemas.openxmlformats.org/officeDocument/2006/relationships/image" Target="../media/image44.emf"/><Relationship Id="rId4" Type="http://schemas.openxmlformats.org/officeDocument/2006/relationships/oleObject" Target="../embeddings/oleObject21.bin"/></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subTitle" idx="1"/>
          </p:nvPr>
        </p:nvSpPr>
        <p:spPr>
          <a:xfrm>
            <a:off x="4343400" y="2286000"/>
            <a:ext cx="4267200" cy="1714500"/>
          </a:xfrm>
        </p:spPr>
        <p:txBody>
          <a:bodyPr/>
          <a:lstStyle/>
          <a:p>
            <a:pPr eaLnBrk="1" hangingPunct="1"/>
            <a:endParaRPr lang="en-US">
              <a:solidFill>
                <a:srgbClr val="A50021"/>
              </a:solidFill>
              <a:latin typeface="Calibri" charset="0"/>
            </a:endParaRPr>
          </a:p>
          <a:p>
            <a:pPr eaLnBrk="1" hangingPunct="1">
              <a:spcAft>
                <a:spcPts val="600"/>
              </a:spcAft>
            </a:pPr>
            <a:r>
              <a:rPr lang="en-US" sz="3200">
                <a:solidFill>
                  <a:srgbClr val="A50021"/>
                </a:solidFill>
                <a:latin typeface="Calibri" charset="0"/>
              </a:rPr>
              <a:t>Introduction to N-grams</a:t>
            </a:r>
            <a:endParaRPr lang="en-US" sz="3200">
              <a:latin typeface="Calibri" charset="0"/>
            </a:endParaRPr>
          </a:p>
          <a:p>
            <a:pPr eaLnBrk="1" hangingPunct="1"/>
            <a:endParaRPr lang="en-US">
              <a:latin typeface="Calibri" charset="0"/>
            </a:endParaRPr>
          </a:p>
        </p:txBody>
      </p:sp>
      <p:sp>
        <p:nvSpPr>
          <p:cNvPr id="16387" name="Rectangle 2"/>
          <p:cNvSpPr>
            <a:spLocks noGrp="1" noChangeArrowheads="1"/>
          </p:cNvSpPr>
          <p:nvPr>
            <p:ph type="ctrTitle"/>
          </p:nvPr>
        </p:nvSpPr>
        <p:spPr>
          <a:xfrm>
            <a:off x="4572000" y="1200150"/>
            <a:ext cx="3810000" cy="1143000"/>
          </a:xfrm>
        </p:spPr>
        <p:txBody>
          <a:bodyPr/>
          <a:lstStyle/>
          <a:p>
            <a:pPr eaLnBrk="1" hangingPunct="1"/>
            <a:r>
              <a:rPr sz="4400"/>
              <a:t/>
            </a:r>
            <a:br>
              <a:rPr sz="4400"/>
            </a:br>
            <a:r>
              <a:rPr lang="en-US" sz="4400"/>
              <a:t>Language Modeling</a:t>
            </a:r>
            <a:endParaRPr sz="4400"/>
          </a:p>
        </p:txBody>
      </p:sp>
    </p:spTree>
    <p:extLst>
      <p:ext uri="{BB962C8B-B14F-4D97-AF65-F5344CB8AC3E}">
        <p14:creationId xmlns:p14="http://schemas.microsoft.com/office/powerpoint/2010/main" val="1776161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371600" y="285750"/>
            <a:ext cx="7467600" cy="742950"/>
          </a:xfrm>
        </p:spPr>
        <p:txBody>
          <a:bodyPr/>
          <a:lstStyle/>
          <a:p>
            <a:pPr eaLnBrk="1" hangingPunct="1"/>
            <a:r>
              <a:rPr lang="en-US"/>
              <a:t>Markov Assumption</a:t>
            </a:r>
          </a:p>
        </p:txBody>
      </p:sp>
      <p:sp>
        <p:nvSpPr>
          <p:cNvPr id="75779" name="Rectangle 3"/>
          <p:cNvSpPr>
            <a:spLocks noGrp="1" noChangeArrowheads="1"/>
          </p:cNvSpPr>
          <p:nvPr>
            <p:ph idx="1"/>
          </p:nvPr>
        </p:nvSpPr>
        <p:spPr/>
        <p:txBody>
          <a:bodyPr/>
          <a:lstStyle/>
          <a:p>
            <a:pPr eaLnBrk="1" hangingPunct="1"/>
            <a:r>
              <a:rPr lang="en-US" sz="3600" dirty="0">
                <a:latin typeface="Calibri" charset="0"/>
              </a:rPr>
              <a:t>Simplifying assumption:</a:t>
            </a:r>
          </a:p>
          <a:p>
            <a:pPr marL="457200" lvl="1" indent="0" eaLnBrk="1" hangingPunct="1">
              <a:buNone/>
            </a:pPr>
            <a:endParaRPr lang="en-US" sz="3600" dirty="0">
              <a:latin typeface="Calibri" charset="0"/>
            </a:endParaRPr>
          </a:p>
          <a:p>
            <a:pPr marL="457200" lvl="1" indent="0" eaLnBrk="1" hangingPunct="1">
              <a:buNone/>
            </a:pPr>
            <a:endParaRPr lang="en-US" sz="3200" dirty="0">
              <a:solidFill>
                <a:srgbClr val="A50021"/>
              </a:solidFill>
              <a:latin typeface="Calibri" charset="0"/>
            </a:endParaRPr>
          </a:p>
          <a:p>
            <a:pPr eaLnBrk="1" hangingPunct="1"/>
            <a:r>
              <a:rPr lang="en-US" sz="3600" dirty="0">
                <a:latin typeface="Calibri" charset="0"/>
              </a:rPr>
              <a:t>Or maybe</a:t>
            </a:r>
          </a:p>
          <a:p>
            <a:pPr eaLnBrk="1" hangingPunct="1"/>
            <a:endParaRPr lang="en-US" dirty="0">
              <a:latin typeface="Calibri" charset="0"/>
            </a:endParaRPr>
          </a:p>
          <a:p>
            <a:pPr eaLnBrk="1" hangingPunct="1">
              <a:buFont typeface="Wingdings" charset="2"/>
              <a:buNone/>
            </a:pPr>
            <a:endParaRPr lang="en-US" dirty="0">
              <a:latin typeface="Calibri" charset="0"/>
            </a:endParaRPr>
          </a:p>
        </p:txBody>
      </p:sp>
      <p:graphicFrame>
        <p:nvGraphicFramePr>
          <p:cNvPr id="6" name="Object 2"/>
          <p:cNvGraphicFramePr>
            <a:graphicFrameLocks noChangeAspect="1"/>
          </p:cNvGraphicFramePr>
          <p:nvPr/>
        </p:nvGraphicFramePr>
        <p:xfrm>
          <a:off x="457200" y="2471251"/>
          <a:ext cx="7696200" cy="1014899"/>
        </p:xfrm>
        <a:graphic>
          <a:graphicData uri="http://schemas.openxmlformats.org/presentationml/2006/ole">
            <mc:AlternateContent xmlns:mc="http://schemas.openxmlformats.org/markup-compatibility/2006">
              <mc:Choice xmlns:v="urn:schemas-microsoft-com:vml" Requires="v">
                <p:oleObj spid="_x0000_s3080" name="Equation" r:id="rId4" imgW="3187700" imgH="419100" progId="Equation.3">
                  <p:embed/>
                </p:oleObj>
              </mc:Choice>
              <mc:Fallback>
                <p:oleObj name="Equation" r:id="rId4" imgW="3187700" imgH="419100" progId="Equation.3">
                  <p:embed/>
                  <p:pic>
                    <p:nvPicPr>
                      <p:cNvPr id="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471251"/>
                        <a:ext cx="7696200" cy="1014899"/>
                      </a:xfrm>
                      <a:prstGeom prst="rect">
                        <a:avLst/>
                      </a:prstGeom>
                      <a:noFill/>
                      <a:effectLst/>
                    </p:spPr>
                  </p:pic>
                </p:oleObj>
              </mc:Fallback>
            </mc:AlternateContent>
          </a:graphicData>
        </a:graphic>
      </p:graphicFrame>
      <p:graphicFrame>
        <p:nvGraphicFramePr>
          <p:cNvPr id="7" name="Object 3"/>
          <p:cNvGraphicFramePr>
            <a:graphicFrameLocks noChangeAspect="1"/>
          </p:cNvGraphicFramePr>
          <p:nvPr/>
        </p:nvGraphicFramePr>
        <p:xfrm>
          <a:off x="228600" y="4182281"/>
          <a:ext cx="8915400" cy="961219"/>
        </p:xfrm>
        <a:graphic>
          <a:graphicData uri="http://schemas.openxmlformats.org/presentationml/2006/ole">
            <mc:AlternateContent xmlns:mc="http://schemas.openxmlformats.org/markup-compatibility/2006">
              <mc:Choice xmlns:v="urn:schemas-microsoft-com:vml" Requires="v">
                <p:oleObj spid="_x0000_s3081" name="Equation" r:id="rId6" imgW="3898900" imgH="419100" progId="Equation.3">
                  <p:embed/>
                </p:oleObj>
              </mc:Choice>
              <mc:Fallback>
                <p:oleObj name="Equation" r:id="rId6" imgW="3898900" imgH="419100" progId="Equation.3">
                  <p:embed/>
                  <p:pic>
                    <p:nvPicPr>
                      <p:cNvPr id="7"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182281"/>
                        <a:ext cx="8915400" cy="961219"/>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pic>
        <p:nvPicPr>
          <p:cNvPr id="2" name="Picture 1" descr="225px-AAMarkov.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86600" y="133350"/>
            <a:ext cx="1475075" cy="1920875"/>
          </a:xfrm>
          <a:prstGeom prst="rect">
            <a:avLst/>
          </a:prstGeom>
        </p:spPr>
      </p:pic>
      <p:sp>
        <p:nvSpPr>
          <p:cNvPr id="3" name="TextBox 2"/>
          <p:cNvSpPr txBox="1"/>
          <p:nvPr/>
        </p:nvSpPr>
        <p:spPr>
          <a:xfrm>
            <a:off x="7169180" y="1928396"/>
            <a:ext cx="1441420"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ＭＳ Ｐゴシック" charset="0"/>
                <a:cs typeface="Calibri"/>
              </a:rPr>
              <a:t>Andrei Markov</a:t>
            </a:r>
          </a:p>
        </p:txBody>
      </p:sp>
    </p:spTree>
    <p:extLst>
      <p:ext uri="{BB962C8B-B14F-4D97-AF65-F5344CB8AC3E}">
        <p14:creationId xmlns:p14="http://schemas.microsoft.com/office/powerpoint/2010/main" val="104366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77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371600" y="285750"/>
            <a:ext cx="7467600" cy="742950"/>
          </a:xfrm>
        </p:spPr>
        <p:txBody>
          <a:bodyPr/>
          <a:lstStyle/>
          <a:p>
            <a:pPr eaLnBrk="1" hangingPunct="1"/>
            <a:r>
              <a:rPr lang="en-US" dirty="0"/>
              <a:t>Markov Assumption</a:t>
            </a:r>
          </a:p>
        </p:txBody>
      </p:sp>
      <p:sp>
        <p:nvSpPr>
          <p:cNvPr id="75779" name="Rectangle 3"/>
          <p:cNvSpPr>
            <a:spLocks noGrp="1" noChangeArrowheads="1"/>
          </p:cNvSpPr>
          <p:nvPr>
            <p:ph idx="1"/>
          </p:nvPr>
        </p:nvSpPr>
        <p:spPr/>
        <p:txBody>
          <a:bodyPr/>
          <a:lstStyle/>
          <a:p>
            <a:endParaRPr lang="en-US" sz="3600" dirty="0"/>
          </a:p>
          <a:p>
            <a:endParaRPr lang="en-US" sz="3200" dirty="0"/>
          </a:p>
          <a:p>
            <a:r>
              <a:rPr lang="en-US" sz="3200" dirty="0"/>
              <a:t>In other words, we approximate each component in the product</a:t>
            </a:r>
            <a:endParaRPr lang="en-US" sz="3200" dirty="0">
              <a:latin typeface="Calibri" charset="0"/>
            </a:endParaRPr>
          </a:p>
          <a:p>
            <a:pPr eaLnBrk="1" hangingPunct="1"/>
            <a:endParaRPr lang="en-US" sz="3600" dirty="0">
              <a:latin typeface="Calibri" charset="0"/>
            </a:endParaRPr>
          </a:p>
          <a:p>
            <a:pPr lvl="1" eaLnBrk="1" hangingPunct="1"/>
            <a:endParaRPr lang="en-US" sz="3600" dirty="0">
              <a:solidFill>
                <a:srgbClr val="A50021"/>
              </a:solidFill>
              <a:latin typeface="Calibri" charset="0"/>
            </a:endParaRPr>
          </a:p>
          <a:p>
            <a:pPr eaLnBrk="1" hangingPunct="1"/>
            <a:endParaRPr lang="en-US" dirty="0">
              <a:latin typeface="Calibri" charset="0"/>
            </a:endParaRPr>
          </a:p>
          <a:p>
            <a:pPr eaLnBrk="1" hangingPunct="1">
              <a:buFont typeface="Wingdings" charset="2"/>
              <a:buNone/>
            </a:pPr>
            <a:endParaRPr lang="en-US" dirty="0">
              <a:latin typeface="Calibri" charset="0"/>
            </a:endParaRPr>
          </a:p>
        </p:txBody>
      </p:sp>
      <p:graphicFrame>
        <p:nvGraphicFramePr>
          <p:cNvPr id="6" name="Object 4"/>
          <p:cNvGraphicFramePr>
            <a:graphicFrameLocks noChangeAspect="1"/>
          </p:cNvGraphicFramePr>
          <p:nvPr>
            <p:extLst>
              <p:ext uri="{D42A27DB-BD31-4B8C-83A1-F6EECF244321}">
                <p14:modId xmlns:p14="http://schemas.microsoft.com/office/powerpoint/2010/main" val="1081311380"/>
              </p:ext>
            </p:extLst>
          </p:nvPr>
        </p:nvGraphicFramePr>
        <p:xfrm>
          <a:off x="876300" y="1447800"/>
          <a:ext cx="7027863" cy="1047750"/>
        </p:xfrm>
        <a:graphic>
          <a:graphicData uri="http://schemas.openxmlformats.org/presentationml/2006/ole">
            <mc:AlternateContent xmlns:mc="http://schemas.openxmlformats.org/markup-compatibility/2006">
              <mc:Choice xmlns:v="urn:schemas-microsoft-com:vml" Requires="v">
                <p:oleObj spid="_x0000_s4104" name="方程式" r:id="rId4" imgW="2311200" imgH="342720" progId="Equation.3">
                  <p:embed/>
                </p:oleObj>
              </mc:Choice>
              <mc:Fallback>
                <p:oleObj name="方程式" r:id="rId4" imgW="2311200" imgH="342720" progId="Equation.3">
                  <p:embed/>
                  <p:pic>
                    <p:nvPicPr>
                      <p:cNvPr id="6" name="Object 4"/>
                      <p:cNvPicPr>
                        <a:picLocks noChangeAspect="1" noChangeArrowheads="1"/>
                      </p:cNvPicPr>
                      <p:nvPr/>
                    </p:nvPicPr>
                    <p:blipFill>
                      <a:blip r:embed="rId5"/>
                      <a:srcRect/>
                      <a:stretch>
                        <a:fillRect/>
                      </a:stretch>
                    </p:blipFill>
                    <p:spPr bwMode="auto">
                      <a:xfrm>
                        <a:off x="876300" y="1447800"/>
                        <a:ext cx="7027863" cy="1047750"/>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3504478544"/>
              </p:ext>
            </p:extLst>
          </p:nvPr>
        </p:nvGraphicFramePr>
        <p:xfrm>
          <a:off x="606425" y="3700463"/>
          <a:ext cx="8469313" cy="811212"/>
        </p:xfrm>
        <a:graphic>
          <a:graphicData uri="http://schemas.openxmlformats.org/presentationml/2006/ole">
            <mc:AlternateContent xmlns:mc="http://schemas.openxmlformats.org/markup-compatibility/2006">
              <mc:Choice xmlns:v="urn:schemas-microsoft-com:vml" Requires="v">
                <p:oleObj spid="_x0000_s4105" name="方程式" r:id="rId6" imgW="2400120" imgH="228600" progId="Equation.3">
                  <p:embed/>
                </p:oleObj>
              </mc:Choice>
              <mc:Fallback>
                <p:oleObj name="方程式" r:id="rId6" imgW="2400120" imgH="228600" progId="Equation.3">
                  <p:embed/>
                  <p:pic>
                    <p:nvPicPr>
                      <p:cNvPr id="7" name="Object 5"/>
                      <p:cNvPicPr>
                        <a:picLocks noChangeAspect="1" noChangeArrowheads="1"/>
                      </p:cNvPicPr>
                      <p:nvPr/>
                    </p:nvPicPr>
                    <p:blipFill>
                      <a:blip r:embed="rId7"/>
                      <a:srcRect/>
                      <a:stretch>
                        <a:fillRect/>
                      </a:stretch>
                    </p:blipFill>
                    <p:spPr bwMode="auto">
                      <a:xfrm>
                        <a:off x="606425" y="3700463"/>
                        <a:ext cx="8469313" cy="811212"/>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911689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2"/>
          <p:cNvSpPr>
            <a:spLocks noChangeArrowheads="1"/>
          </p:cNvSpPr>
          <p:nvPr/>
        </p:nvSpPr>
        <p:spPr bwMode="auto">
          <a:xfrm>
            <a:off x="685800" y="1485900"/>
            <a:ext cx="7772400" cy="3086100"/>
          </a:xfrm>
          <a:prstGeom prst="rect">
            <a:avLst/>
          </a:prstGeom>
          <a:noFill/>
          <a:ln w="9525">
            <a:noFill/>
            <a:miter lim="800000"/>
            <a:headEnd/>
            <a:tailEnd/>
          </a:ln>
        </p:spPr>
        <p:txBody>
          <a:bodyPr>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05435"/>
              </a:buClr>
              <a:buSzTx/>
              <a:buFont typeface="Wingdings" charset="2"/>
              <a:buBlip>
                <a:blip r:embed="rId4"/>
              </a:buBlip>
              <a:tabLst/>
              <a:defRPr/>
            </a:pPr>
            <a:endParaRPr kumimoji="0" lang="en-US" sz="2400" b="0" i="0" u="none" strike="noStrike" kern="1200" cap="none" spc="0" normalizeH="0" baseline="0" noProof="0">
              <a:ln>
                <a:noFill/>
              </a:ln>
              <a:solidFill>
                <a:srgbClr val="5400A8"/>
              </a:solidFill>
              <a:effectLst/>
              <a:uLnTx/>
              <a:uFillTx/>
              <a:latin typeface="Tahoma" charset="0"/>
              <a:ea typeface="ＭＳ Ｐゴシック" charset="0"/>
            </a:endParaRPr>
          </a:p>
          <a:p>
            <a:pPr marL="342900" marR="0" lvl="0" indent="-342900" algn="l" defTabSz="914400" rtl="0" eaLnBrk="1" fontAlgn="base" latinLnBrk="0" hangingPunct="1">
              <a:lnSpc>
                <a:spcPct val="100000"/>
              </a:lnSpc>
              <a:spcBef>
                <a:spcPct val="20000"/>
              </a:spcBef>
              <a:spcAft>
                <a:spcPct val="0"/>
              </a:spcAft>
              <a:buClr>
                <a:srgbClr val="605435"/>
              </a:buClr>
              <a:buSzTx/>
              <a:buFont typeface="Wingdings" charset="2"/>
              <a:buBlip>
                <a:blip r:embed="rId4"/>
              </a:buBlip>
              <a:tabLst/>
              <a:defRPr/>
            </a:pPr>
            <a:endParaRPr kumimoji="0" lang="en-US" sz="2400" b="0" i="0" u="none" strike="noStrike" kern="1200" cap="none" spc="0" normalizeH="0" baseline="0" noProof="0">
              <a:ln>
                <a:noFill/>
              </a:ln>
              <a:solidFill>
                <a:srgbClr val="5400A8"/>
              </a:solidFill>
              <a:effectLst/>
              <a:uLnTx/>
              <a:uFillTx/>
              <a:latin typeface="Tahoma" charset="0"/>
              <a:ea typeface="ＭＳ Ｐゴシック" charset="0"/>
            </a:endParaRPr>
          </a:p>
          <a:p>
            <a:pPr marL="342900" marR="0" lvl="0" indent="-342900" algn="l" defTabSz="914400" rtl="0" eaLnBrk="1" fontAlgn="base" latinLnBrk="0" hangingPunct="1">
              <a:lnSpc>
                <a:spcPct val="100000"/>
              </a:lnSpc>
              <a:spcBef>
                <a:spcPct val="20000"/>
              </a:spcBef>
              <a:spcAft>
                <a:spcPct val="0"/>
              </a:spcAft>
              <a:buClr>
                <a:srgbClr val="605435"/>
              </a:buClr>
              <a:buSzTx/>
              <a:buFont typeface="Wingdings" charset="2"/>
              <a:buBlip>
                <a:blip r:embed="rId4"/>
              </a:buBlip>
              <a:tabLst/>
              <a:defRPr/>
            </a:pPr>
            <a:endParaRPr kumimoji="0" lang="en-US" sz="2400" b="0" i="0" u="none" strike="noStrike" kern="1200" cap="none" spc="0" normalizeH="0" baseline="0" noProof="0">
              <a:ln>
                <a:noFill/>
              </a:ln>
              <a:solidFill>
                <a:srgbClr val="5400A8"/>
              </a:solidFill>
              <a:effectLst/>
              <a:uLnTx/>
              <a:uFillTx/>
              <a:latin typeface="Tahoma" charset="0"/>
              <a:ea typeface="ＭＳ Ｐゴシック" charset="0"/>
            </a:endParaRPr>
          </a:p>
          <a:p>
            <a:pPr marL="342900" marR="0" lvl="0" indent="-342900" algn="l" defTabSz="914400" rtl="0" eaLnBrk="1" fontAlgn="base" latinLnBrk="0" hangingPunct="1">
              <a:lnSpc>
                <a:spcPct val="100000"/>
              </a:lnSpc>
              <a:spcBef>
                <a:spcPct val="20000"/>
              </a:spcBef>
              <a:spcAft>
                <a:spcPct val="0"/>
              </a:spcAft>
              <a:buClr>
                <a:srgbClr val="605435"/>
              </a:buClr>
              <a:buSzTx/>
              <a:buFont typeface="Wingdings" charset="2"/>
              <a:buBlip>
                <a:blip r:embed="rId4"/>
              </a:buBlip>
              <a:tabLst/>
              <a:defRPr/>
            </a:pPr>
            <a:endParaRPr kumimoji="0" lang="en-US" sz="2400" b="0" i="0" u="none" strike="noStrike" kern="1200" cap="none" spc="0" normalizeH="0" baseline="0" noProof="0">
              <a:ln>
                <a:noFill/>
              </a:ln>
              <a:solidFill>
                <a:srgbClr val="5400A8"/>
              </a:solidFill>
              <a:effectLst/>
              <a:uLnTx/>
              <a:uFillTx/>
              <a:latin typeface="Tahoma" charset="0"/>
              <a:ea typeface="ＭＳ Ｐゴシック" charset="0"/>
            </a:endParaRPr>
          </a:p>
        </p:txBody>
      </p:sp>
      <p:sp>
        <p:nvSpPr>
          <p:cNvPr id="77829" name="Rectangle 4"/>
          <p:cNvSpPr>
            <a:spLocks noGrp="1" noChangeArrowheads="1"/>
          </p:cNvSpPr>
          <p:nvPr>
            <p:ph type="title"/>
          </p:nvPr>
        </p:nvSpPr>
        <p:spPr>
          <a:xfrm>
            <a:off x="1371600" y="133350"/>
            <a:ext cx="7467600" cy="742950"/>
          </a:xfrm>
        </p:spPr>
        <p:txBody>
          <a:bodyPr/>
          <a:lstStyle/>
          <a:p>
            <a:pPr eaLnBrk="1" hangingPunct="1"/>
            <a:r>
              <a:rPr lang="en-US" dirty="0"/>
              <a:t>Simplest case: Unigram model</a:t>
            </a:r>
          </a:p>
        </p:txBody>
      </p:sp>
      <p:sp>
        <p:nvSpPr>
          <p:cNvPr id="6" name="TextBox 5"/>
          <p:cNvSpPr txBox="1"/>
          <p:nvPr/>
        </p:nvSpPr>
        <p:spPr>
          <a:xfrm>
            <a:off x="685800" y="2792670"/>
            <a:ext cx="8077200" cy="23698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a:ea typeface="ＭＳ Ｐゴシック" charset="0"/>
                <a:cs typeface="Courier"/>
              </a:rPr>
              <a:t>fifth, an, of, futures, the, an, incorporated, a, a, the, inflation, most, dollars, quarter, in, is, mass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ourier"/>
              <a:ea typeface="ＭＳ Ｐゴシック" charset="0"/>
              <a:cs typeface="Courier"/>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a:ea typeface="ＭＳ Ｐゴシック" charset="0"/>
                <a:cs typeface="Courier"/>
              </a:rPr>
              <a:t>thrift, did, eighty, said, hard, 'm, </a:t>
            </a:r>
            <a:r>
              <a:rPr kumimoji="0" lang="en-US" sz="2000" b="0" i="0" u="none" strike="noStrike" kern="1200" cap="none" spc="0" normalizeH="0" baseline="0" noProof="0" dirty="0" err="1">
                <a:ln>
                  <a:noFill/>
                </a:ln>
                <a:solidFill>
                  <a:prstClr val="black"/>
                </a:solidFill>
                <a:effectLst/>
                <a:uLnTx/>
                <a:uFillTx/>
                <a:latin typeface="Courier"/>
                <a:ea typeface="ＭＳ Ｐゴシック" charset="0"/>
                <a:cs typeface="Courier"/>
              </a:rPr>
              <a:t>july</a:t>
            </a:r>
            <a:r>
              <a:rPr kumimoji="0" lang="en-US" sz="2000" b="0" i="0" u="none" strike="noStrike" kern="1200" cap="none" spc="0" normalizeH="0" baseline="0" noProof="0" dirty="0">
                <a:ln>
                  <a:noFill/>
                </a:ln>
                <a:solidFill>
                  <a:prstClr val="black"/>
                </a:solidFill>
                <a:effectLst/>
                <a:uLnTx/>
                <a:uFillTx/>
                <a:latin typeface="Courier"/>
                <a:ea typeface="ＭＳ Ｐゴシック" charset="0"/>
                <a:cs typeface="Courier"/>
              </a:rPr>
              <a:t>, bullish</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urier"/>
              <a:ea typeface="ＭＳ Ｐゴシック" charset="0"/>
              <a:cs typeface="Courier"/>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a:ea typeface="ＭＳ Ｐゴシック" charset="0"/>
                <a:cs typeface="Courier"/>
              </a:rPr>
              <a:t>that, or, limited, the</a:t>
            </a:r>
          </a:p>
        </p:txBody>
      </p:sp>
      <p:sp>
        <p:nvSpPr>
          <p:cNvPr id="7" name="TextBox 6"/>
          <p:cNvSpPr txBox="1"/>
          <p:nvPr/>
        </p:nvSpPr>
        <p:spPr>
          <a:xfrm>
            <a:off x="228600" y="2247840"/>
            <a:ext cx="6835876"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ＭＳ Ｐゴシック" charset="0"/>
                <a:cs typeface="Calibri"/>
              </a:rPr>
              <a:t>Some automatically generated sentences from a unigram model</a:t>
            </a:r>
          </a:p>
        </p:txBody>
      </p:sp>
      <p:graphicFrame>
        <p:nvGraphicFramePr>
          <p:cNvPr id="8" name="Object 6"/>
          <p:cNvGraphicFramePr>
            <a:graphicFrameLocks noChangeAspect="1"/>
          </p:cNvGraphicFramePr>
          <p:nvPr>
            <p:extLst>
              <p:ext uri="{D42A27DB-BD31-4B8C-83A1-F6EECF244321}">
                <p14:modId xmlns:p14="http://schemas.microsoft.com/office/powerpoint/2010/main" val="75477172"/>
              </p:ext>
            </p:extLst>
          </p:nvPr>
        </p:nvGraphicFramePr>
        <p:xfrm>
          <a:off x="1752600" y="1143000"/>
          <a:ext cx="4648200" cy="1009650"/>
        </p:xfrm>
        <a:graphic>
          <a:graphicData uri="http://schemas.openxmlformats.org/presentationml/2006/ole">
            <mc:AlternateContent xmlns:mc="http://schemas.openxmlformats.org/markup-compatibility/2006">
              <mc:Choice xmlns:v="urn:schemas-microsoft-com:vml" Requires="v">
                <p:oleObj spid="_x0000_s5125" name="方程式" r:id="rId5" imgW="1587240" imgH="342720" progId="Equation.3">
                  <p:embed/>
                </p:oleObj>
              </mc:Choice>
              <mc:Fallback>
                <p:oleObj name="方程式" r:id="rId5" imgW="1587240" imgH="342720" progId="Equation.3">
                  <p:embed/>
                  <p:pic>
                    <p:nvPicPr>
                      <p:cNvPr id="8" name="Object 6"/>
                      <p:cNvPicPr>
                        <a:picLocks noChangeAspect="1" noChangeArrowheads="1"/>
                      </p:cNvPicPr>
                      <p:nvPr/>
                    </p:nvPicPr>
                    <p:blipFill>
                      <a:blip r:embed="rId6"/>
                      <a:srcRect/>
                      <a:stretch>
                        <a:fillRect/>
                      </a:stretch>
                    </p:blipFill>
                    <p:spPr bwMode="auto">
                      <a:xfrm>
                        <a:off x="1752600" y="1143000"/>
                        <a:ext cx="4648200" cy="1009650"/>
                      </a:xfrm>
                      <a:prstGeom prst="rect">
                        <a:avLst/>
                      </a:prstGeom>
                      <a:noFill/>
                      <a:effectLst/>
                    </p:spPr>
                  </p:pic>
                </p:oleObj>
              </mc:Fallback>
            </mc:AlternateContent>
          </a:graphicData>
        </a:graphic>
      </p:graphicFrame>
    </p:spTree>
    <p:extLst>
      <p:ext uri="{BB962C8B-B14F-4D97-AF65-F5344CB8AC3E}">
        <p14:creationId xmlns:p14="http://schemas.microsoft.com/office/powerpoint/2010/main" val="645007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2"/>
          <p:cNvSpPr>
            <a:spLocks noChangeArrowheads="1"/>
          </p:cNvSpPr>
          <p:nvPr/>
        </p:nvSpPr>
        <p:spPr bwMode="auto">
          <a:xfrm>
            <a:off x="762000" y="1257300"/>
            <a:ext cx="7772400" cy="3657600"/>
          </a:xfrm>
          <a:prstGeom prst="rect">
            <a:avLst/>
          </a:prstGeom>
          <a:noFill/>
          <a:ln w="9525">
            <a:noFill/>
            <a:miter lim="800000"/>
            <a:headEnd/>
            <a:tailEnd/>
          </a:ln>
        </p:spPr>
        <p:txBody>
          <a:bodyPr>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05435"/>
              </a:buClr>
              <a:buSzTx/>
              <a:buFont typeface="Wingdings" charset="2"/>
              <a:buBlip>
                <a:blip r:embed="rId4"/>
              </a:buBlip>
              <a:tabLst/>
              <a:defRPr/>
            </a:pPr>
            <a:r>
              <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Calibri"/>
              </a:rPr>
              <a:t>Condition on the previous word:</a:t>
            </a:r>
          </a:p>
          <a:p>
            <a:pPr marL="342900" marR="0" lvl="0" indent="-342900" algn="l" defTabSz="914400" rtl="0" eaLnBrk="1" fontAlgn="base" latinLnBrk="0" hangingPunct="1">
              <a:lnSpc>
                <a:spcPct val="100000"/>
              </a:lnSpc>
              <a:spcBef>
                <a:spcPct val="20000"/>
              </a:spcBef>
              <a:spcAft>
                <a:spcPct val="0"/>
              </a:spcAft>
              <a:buClr>
                <a:srgbClr val="605435"/>
              </a:buClr>
              <a:buSzTx/>
              <a:buFontTx/>
              <a:buNone/>
              <a:tabLst/>
              <a:defRPr/>
            </a:pPr>
            <a:endParaRPr kumimoji="0" lang="en-US" sz="2400" b="0" i="0" u="none" strike="noStrike" kern="1200" cap="none" spc="0" normalizeH="0" baseline="0" noProof="0" dirty="0">
              <a:ln>
                <a:noFill/>
              </a:ln>
              <a:solidFill>
                <a:prstClr val="black"/>
              </a:solidFill>
              <a:effectLst/>
              <a:uLnTx/>
              <a:uFillTx/>
              <a:latin typeface="Tahoma" charset="0"/>
              <a:ea typeface="ＭＳ Ｐゴシック" charset="0"/>
            </a:endParaRPr>
          </a:p>
          <a:p>
            <a:pPr marL="342900" marR="0" lvl="0" indent="-342900" algn="l" defTabSz="914400" rtl="0" eaLnBrk="1" fontAlgn="base" latinLnBrk="0" hangingPunct="1">
              <a:lnSpc>
                <a:spcPct val="100000"/>
              </a:lnSpc>
              <a:spcBef>
                <a:spcPct val="20000"/>
              </a:spcBef>
              <a:spcAft>
                <a:spcPct val="0"/>
              </a:spcAft>
              <a:buClr>
                <a:srgbClr val="605435"/>
              </a:buClr>
              <a:buSzTx/>
              <a:buFontTx/>
              <a:buNone/>
              <a:tabLst/>
              <a:defRPr/>
            </a:pPr>
            <a:endParaRPr kumimoji="0" lang="en-US" sz="2400" b="0" i="0" u="none" strike="noStrike" kern="1200" cap="none" spc="0" normalizeH="0" baseline="0" noProof="0" dirty="0">
              <a:ln>
                <a:noFill/>
              </a:ln>
              <a:solidFill>
                <a:prstClr val="black"/>
              </a:solidFill>
              <a:effectLst/>
              <a:uLnTx/>
              <a:uFillTx/>
              <a:latin typeface="Tahoma" charset="0"/>
              <a:ea typeface="ＭＳ Ｐゴシック" charset="0"/>
            </a:endParaRPr>
          </a:p>
          <a:p>
            <a:pPr marL="800100" marR="0" lvl="1" indent="-342900" algn="l" defTabSz="914400" rtl="0" eaLnBrk="1" fontAlgn="base" latinLnBrk="0" hangingPunct="1">
              <a:lnSpc>
                <a:spcPct val="100000"/>
              </a:lnSpc>
              <a:spcBef>
                <a:spcPct val="20000"/>
              </a:spcBef>
              <a:spcAft>
                <a:spcPct val="0"/>
              </a:spcAft>
              <a:buClr>
                <a:srgbClr val="605435"/>
              </a:buClr>
              <a:buSzTx/>
              <a:buFont typeface="Wingdings" charset="2"/>
              <a:buBlip>
                <a:blip r:embed="rId4"/>
              </a:buBlip>
              <a:tabLst/>
              <a:defRPr/>
            </a:pPr>
            <a:endParaRPr kumimoji="0" lang="en-US" sz="2400" b="0" i="0" u="none" strike="noStrike" kern="1200" cap="none" spc="0" normalizeH="0" baseline="0" noProof="0" dirty="0">
              <a:ln>
                <a:noFill/>
              </a:ln>
              <a:solidFill>
                <a:srgbClr val="5400A8"/>
              </a:solidFill>
              <a:effectLst/>
              <a:uLnTx/>
              <a:uFillTx/>
              <a:latin typeface="Tahoma" charset="0"/>
              <a:ea typeface="ＭＳ Ｐゴシック" charset="0"/>
            </a:endParaRPr>
          </a:p>
          <a:p>
            <a:pPr marL="342900" marR="0" lvl="0" indent="-342900" algn="l" defTabSz="914400" rtl="0" eaLnBrk="1" fontAlgn="base" latinLnBrk="0" hangingPunct="1">
              <a:lnSpc>
                <a:spcPct val="100000"/>
              </a:lnSpc>
              <a:spcBef>
                <a:spcPct val="20000"/>
              </a:spcBef>
              <a:spcAft>
                <a:spcPct val="0"/>
              </a:spcAft>
              <a:buClr>
                <a:srgbClr val="605435"/>
              </a:buClr>
              <a:buSzTx/>
              <a:buFont typeface="Wingdings" charset="2"/>
              <a:buBlip>
                <a:blip r:embed="rId4"/>
              </a:buBlip>
              <a:tabLst/>
              <a:defRPr/>
            </a:pPr>
            <a:endParaRPr kumimoji="0" lang="en-US" sz="2400" b="0" i="0" u="none" strike="noStrike" kern="1200" cap="none" spc="0" normalizeH="0" baseline="0" noProof="0" dirty="0">
              <a:ln>
                <a:noFill/>
              </a:ln>
              <a:solidFill>
                <a:srgbClr val="5400A8"/>
              </a:solidFill>
              <a:effectLst/>
              <a:uLnTx/>
              <a:uFillTx/>
              <a:latin typeface="Tahoma" charset="0"/>
              <a:ea typeface="ＭＳ Ｐゴシック" charset="0"/>
            </a:endParaRPr>
          </a:p>
          <a:p>
            <a:pPr marL="342900" marR="0" lvl="0" indent="-342900" algn="l" defTabSz="914400" rtl="0" eaLnBrk="1" fontAlgn="base" latinLnBrk="0" hangingPunct="1">
              <a:lnSpc>
                <a:spcPct val="100000"/>
              </a:lnSpc>
              <a:spcBef>
                <a:spcPct val="20000"/>
              </a:spcBef>
              <a:spcAft>
                <a:spcPct val="0"/>
              </a:spcAft>
              <a:buClr>
                <a:srgbClr val="605435"/>
              </a:buClr>
              <a:buSzTx/>
              <a:buFont typeface="Wingdings" charset="2"/>
              <a:buBlip>
                <a:blip r:embed="rId4"/>
              </a:buBlip>
              <a:tabLst/>
              <a:defRPr/>
            </a:pPr>
            <a:endParaRPr kumimoji="0" lang="en-US" sz="2400" b="0" i="0" u="none" strike="noStrike" kern="1200" cap="none" spc="0" normalizeH="0" baseline="0" noProof="0" dirty="0">
              <a:ln>
                <a:noFill/>
              </a:ln>
              <a:solidFill>
                <a:srgbClr val="5400A8"/>
              </a:solidFill>
              <a:effectLst/>
              <a:uLnTx/>
              <a:uFillTx/>
              <a:latin typeface="Tahoma" charset="0"/>
              <a:ea typeface="ＭＳ Ｐゴシック" charset="0"/>
            </a:endParaRPr>
          </a:p>
        </p:txBody>
      </p:sp>
      <p:sp>
        <p:nvSpPr>
          <p:cNvPr id="77829" name="Rectangle 4"/>
          <p:cNvSpPr>
            <a:spLocks noGrp="1" noChangeArrowheads="1"/>
          </p:cNvSpPr>
          <p:nvPr>
            <p:ph type="title"/>
          </p:nvPr>
        </p:nvSpPr>
        <p:spPr/>
        <p:txBody>
          <a:bodyPr/>
          <a:lstStyle/>
          <a:p>
            <a:pPr eaLnBrk="1" hangingPunct="1"/>
            <a:r>
              <a:rPr lang="en-US"/>
              <a:t>Bigram model</a:t>
            </a:r>
          </a:p>
        </p:txBody>
      </p:sp>
      <p:sp>
        <p:nvSpPr>
          <p:cNvPr id="7" name="TextBox 6"/>
          <p:cNvSpPr txBox="1"/>
          <p:nvPr/>
        </p:nvSpPr>
        <p:spPr>
          <a:xfrm>
            <a:off x="228600" y="2778026"/>
            <a:ext cx="8610600" cy="230832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ourier"/>
                <a:ea typeface="ＭＳ Ｐゴシック" charset="0"/>
                <a:cs typeface="Courier"/>
              </a:rPr>
              <a:t>texaco</a:t>
            </a:r>
            <a:r>
              <a:rPr kumimoji="0" lang="en-US" sz="1800" b="0" i="0" u="none" strike="noStrike" kern="1200" cap="none" spc="0" normalizeH="0" baseline="0" noProof="0" dirty="0">
                <a:ln>
                  <a:noFill/>
                </a:ln>
                <a:solidFill>
                  <a:prstClr val="black"/>
                </a:solidFill>
                <a:effectLst/>
                <a:uLnTx/>
                <a:uFillTx/>
                <a:latin typeface="Courier"/>
                <a:ea typeface="ＭＳ Ｐゴシック" charset="0"/>
                <a:cs typeface="Courier"/>
              </a:rPr>
              <a:t>, rose, one, in, this, issue, is, pursuing, growth, in, a, boiler, house, said, </a:t>
            </a:r>
            <a:r>
              <a:rPr kumimoji="0" lang="en-US" sz="1800" b="0" i="0" u="none" strike="noStrike" kern="1200" cap="none" spc="0" normalizeH="0" baseline="0" noProof="0" dirty="0" err="1">
                <a:ln>
                  <a:noFill/>
                </a:ln>
                <a:solidFill>
                  <a:prstClr val="black"/>
                </a:solidFill>
                <a:effectLst/>
                <a:uLnTx/>
                <a:uFillTx/>
                <a:latin typeface="Courier"/>
                <a:ea typeface="ＭＳ Ｐゴシック" charset="0"/>
                <a:cs typeface="Courier"/>
              </a:rPr>
              <a:t>mr.</a:t>
            </a:r>
            <a:r>
              <a:rPr kumimoji="0" lang="en-US" sz="1800" b="0" i="0" u="none" strike="noStrike" kern="1200" cap="none" spc="0" normalizeH="0" baseline="0" noProof="0" dirty="0">
                <a:ln>
                  <a:noFill/>
                </a:ln>
                <a:solidFill>
                  <a:prstClr val="black"/>
                </a:solidFill>
                <a:effectLst/>
                <a:uLnTx/>
                <a:uFillTx/>
                <a:latin typeface="Courier"/>
                <a:ea typeface="ＭＳ Ｐゴシック" charset="0"/>
                <a:cs typeface="Courier"/>
              </a:rPr>
              <a:t>, </a:t>
            </a:r>
            <a:r>
              <a:rPr kumimoji="0" lang="en-US" sz="1800" b="0" i="0" u="none" strike="noStrike" kern="1200" cap="none" spc="0" normalizeH="0" baseline="0" noProof="0" dirty="0" err="1">
                <a:ln>
                  <a:noFill/>
                </a:ln>
                <a:solidFill>
                  <a:prstClr val="black"/>
                </a:solidFill>
                <a:effectLst/>
                <a:uLnTx/>
                <a:uFillTx/>
                <a:latin typeface="Courier"/>
                <a:ea typeface="ＭＳ Ｐゴシック" charset="0"/>
                <a:cs typeface="Courier"/>
              </a:rPr>
              <a:t>gurria</a:t>
            </a:r>
            <a:r>
              <a:rPr kumimoji="0" lang="en-US" sz="1800" b="0" i="0" u="none" strike="noStrike" kern="1200" cap="none" spc="0" normalizeH="0" baseline="0" noProof="0" dirty="0">
                <a:ln>
                  <a:noFill/>
                </a:ln>
                <a:solidFill>
                  <a:prstClr val="black"/>
                </a:solidFill>
                <a:effectLst/>
                <a:uLnTx/>
                <a:uFillTx/>
                <a:latin typeface="Courier"/>
                <a:ea typeface="ＭＳ Ｐゴシック" charset="0"/>
                <a:cs typeface="Courier"/>
              </a:rPr>
              <a:t>, </a:t>
            </a:r>
            <a:r>
              <a:rPr kumimoji="0" lang="en-US" sz="1800" b="0" i="0" u="none" strike="noStrike" kern="1200" cap="none" spc="0" normalizeH="0" baseline="0" noProof="0" dirty="0" err="1">
                <a:ln>
                  <a:noFill/>
                </a:ln>
                <a:solidFill>
                  <a:prstClr val="black"/>
                </a:solidFill>
                <a:effectLst/>
                <a:uLnTx/>
                <a:uFillTx/>
                <a:latin typeface="Courier"/>
                <a:ea typeface="ＭＳ Ｐゴシック" charset="0"/>
                <a:cs typeface="Courier"/>
              </a:rPr>
              <a:t>mexico</a:t>
            </a:r>
            <a:r>
              <a:rPr kumimoji="0" lang="en-US" sz="1800" b="0" i="0" u="none" strike="noStrike" kern="1200" cap="none" spc="0" normalizeH="0" baseline="0" noProof="0" dirty="0">
                <a:ln>
                  <a:noFill/>
                </a:ln>
                <a:solidFill>
                  <a:prstClr val="black"/>
                </a:solidFill>
                <a:effectLst/>
                <a:uLnTx/>
                <a:uFillTx/>
                <a:latin typeface="Courier"/>
                <a:ea typeface="ＭＳ Ｐゴシック" charset="0"/>
                <a:cs typeface="Courier"/>
              </a:rPr>
              <a:t>, 's, motion, control, proposal, without, permission, from, five, hundred, fifty, five, yen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urier"/>
              <a:ea typeface="ＭＳ Ｐゴシック" charset="0"/>
              <a:cs typeface="Courier"/>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a:ea typeface="ＭＳ Ｐゴシック" charset="0"/>
                <a:cs typeface="Courier"/>
              </a:rPr>
              <a:t>outside, new, car, parking, lot, of, the, agreement, reached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urier"/>
              <a:ea typeface="ＭＳ Ｐゴシック" charset="0"/>
              <a:cs typeface="Courier"/>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a:ea typeface="ＭＳ Ｐゴシック" charset="0"/>
                <a:cs typeface="Courier"/>
              </a:rPr>
              <a:t>this, would, be, a, record, </a:t>
            </a:r>
            <a:r>
              <a:rPr kumimoji="0" lang="en-US" sz="1800" b="0" i="0" u="none" strike="noStrike" kern="1200" cap="none" spc="0" normalizeH="0" baseline="0" noProof="0" dirty="0" err="1">
                <a:ln>
                  <a:noFill/>
                </a:ln>
                <a:solidFill>
                  <a:prstClr val="black"/>
                </a:solidFill>
                <a:effectLst/>
                <a:uLnTx/>
                <a:uFillTx/>
                <a:latin typeface="Courier"/>
                <a:ea typeface="ＭＳ Ｐゴシック" charset="0"/>
                <a:cs typeface="Courier"/>
              </a:rPr>
              <a:t>november</a:t>
            </a:r>
            <a:endParaRPr kumimoji="0" lang="en-US" sz="1800" b="0" i="0" u="none" strike="noStrike" kern="1200" cap="none" spc="0" normalizeH="0" baseline="0" noProof="0" dirty="0">
              <a:ln>
                <a:noFill/>
              </a:ln>
              <a:solidFill>
                <a:prstClr val="black"/>
              </a:solidFill>
              <a:effectLst/>
              <a:uLnTx/>
              <a:uFillTx/>
              <a:latin typeface="Courier"/>
              <a:ea typeface="ＭＳ Ｐゴシック" charset="0"/>
              <a:cs typeface="Courier"/>
            </a:endParaRPr>
          </a:p>
        </p:txBody>
      </p:sp>
      <p:graphicFrame>
        <p:nvGraphicFramePr>
          <p:cNvPr id="6" name="Object 3"/>
          <p:cNvGraphicFramePr>
            <a:graphicFrameLocks noChangeAspect="1"/>
          </p:cNvGraphicFramePr>
          <p:nvPr/>
        </p:nvGraphicFramePr>
        <p:xfrm>
          <a:off x="762000" y="1885950"/>
          <a:ext cx="6745287" cy="596543"/>
        </p:xfrm>
        <a:graphic>
          <a:graphicData uri="http://schemas.openxmlformats.org/presentationml/2006/ole">
            <mc:AlternateContent xmlns:mc="http://schemas.openxmlformats.org/markup-compatibility/2006">
              <mc:Choice xmlns:v="urn:schemas-microsoft-com:vml" Requires="v">
                <p:oleObj spid="_x0000_s6149" name="Equation" r:id="rId5" imgW="2019300" imgH="177800" progId="Equation.3">
                  <p:embed/>
                </p:oleObj>
              </mc:Choice>
              <mc:Fallback>
                <p:oleObj name="Equation" r:id="rId5" imgW="2019300" imgH="177800" progId="Equation.3">
                  <p:embed/>
                  <p:pic>
                    <p:nvPicPr>
                      <p:cNvPr id="6"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885950"/>
                        <a:ext cx="6745287" cy="596543"/>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25928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Rectangle 4"/>
          <p:cNvSpPr>
            <a:spLocks noGrp="1" noChangeArrowheads="1"/>
          </p:cNvSpPr>
          <p:nvPr>
            <p:ph type="title"/>
          </p:nvPr>
        </p:nvSpPr>
        <p:spPr/>
        <p:txBody>
          <a:bodyPr/>
          <a:lstStyle/>
          <a:p>
            <a:r>
              <a:rPr lang="en-US"/>
              <a:t>N-gram models</a:t>
            </a:r>
            <a:endParaRPr lang="en-US" dirty="0"/>
          </a:p>
        </p:txBody>
      </p:sp>
      <p:sp>
        <p:nvSpPr>
          <p:cNvPr id="2" name="Content Placeholder 1"/>
          <p:cNvSpPr>
            <a:spLocks noGrp="1"/>
          </p:cNvSpPr>
          <p:nvPr>
            <p:ph idx="1"/>
          </p:nvPr>
        </p:nvSpPr>
        <p:spPr>
          <a:xfrm>
            <a:off x="304800" y="1352550"/>
            <a:ext cx="8534400" cy="3657600"/>
          </a:xfrm>
        </p:spPr>
        <p:txBody>
          <a:bodyPr/>
          <a:lstStyle/>
          <a:p>
            <a:r>
              <a:rPr lang="en-US" sz="2800" dirty="0"/>
              <a:t>We can extend to trigrams, 4-grams, 5-grams</a:t>
            </a:r>
          </a:p>
          <a:p>
            <a:r>
              <a:rPr lang="en-US" sz="2800" dirty="0"/>
              <a:t>In general this is an insufficient model of language</a:t>
            </a:r>
          </a:p>
          <a:p>
            <a:pPr lvl="1"/>
            <a:r>
              <a:rPr lang="en-US" sz="2400" dirty="0"/>
              <a:t>because language has </a:t>
            </a:r>
            <a:r>
              <a:rPr lang="en-US" sz="2400" b="1" dirty="0">
                <a:solidFill>
                  <a:srgbClr val="008000"/>
                </a:solidFill>
              </a:rPr>
              <a:t>long-distance dependencies</a:t>
            </a:r>
            <a:r>
              <a:rPr lang="en-US" sz="2400" dirty="0"/>
              <a:t>:</a:t>
            </a:r>
          </a:p>
          <a:p>
            <a:pPr marL="457200" lvl="1" indent="0">
              <a:buNone/>
            </a:pPr>
            <a:endParaRPr lang="en-US" sz="800" dirty="0"/>
          </a:p>
          <a:p>
            <a:pPr marL="457200" lvl="1" indent="0">
              <a:buNone/>
            </a:pPr>
            <a:r>
              <a:rPr lang="en-US" sz="2400" dirty="0"/>
              <a:t>“The computer which I had just put into the machine room on the fifth floor crashed.”</a:t>
            </a:r>
          </a:p>
          <a:p>
            <a:pPr lvl="1"/>
            <a:endParaRPr lang="en-US" sz="800" dirty="0"/>
          </a:p>
          <a:p>
            <a:r>
              <a:rPr lang="en-US" sz="2800" dirty="0"/>
              <a:t>But we can often get away with N-gram models</a:t>
            </a:r>
          </a:p>
        </p:txBody>
      </p:sp>
    </p:spTree>
    <p:extLst>
      <p:ext uri="{BB962C8B-B14F-4D97-AF65-F5344CB8AC3E}">
        <p14:creationId xmlns:p14="http://schemas.microsoft.com/office/powerpoint/2010/main" val="327434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subTitle" idx="1"/>
          </p:nvPr>
        </p:nvSpPr>
        <p:spPr>
          <a:xfrm>
            <a:off x="4343400" y="2286000"/>
            <a:ext cx="4267200" cy="1714500"/>
          </a:xfrm>
        </p:spPr>
        <p:txBody>
          <a:bodyPr/>
          <a:lstStyle/>
          <a:p>
            <a:pPr eaLnBrk="1" hangingPunct="1"/>
            <a:endParaRPr lang="en-US" dirty="0">
              <a:solidFill>
                <a:srgbClr val="A50021"/>
              </a:solidFill>
              <a:latin typeface="Calibri" charset="0"/>
            </a:endParaRPr>
          </a:p>
          <a:p>
            <a:pPr eaLnBrk="1" hangingPunct="1">
              <a:spcAft>
                <a:spcPts val="600"/>
              </a:spcAft>
            </a:pPr>
            <a:r>
              <a:rPr lang="en-US" sz="3200" dirty="0">
                <a:solidFill>
                  <a:srgbClr val="A50021"/>
                </a:solidFill>
                <a:latin typeface="Calibri" charset="0"/>
              </a:rPr>
              <a:t>Estimating N-gram Probabilities</a:t>
            </a:r>
            <a:endParaRPr lang="en-US" sz="3200" dirty="0">
              <a:latin typeface="Calibri" charset="0"/>
            </a:endParaRPr>
          </a:p>
          <a:p>
            <a:pPr eaLnBrk="1" hangingPunct="1"/>
            <a:endParaRPr lang="en-US" dirty="0">
              <a:latin typeface="Calibri" charset="0"/>
            </a:endParaRPr>
          </a:p>
        </p:txBody>
      </p:sp>
      <p:sp>
        <p:nvSpPr>
          <p:cNvPr id="16387" name="Rectangle 2"/>
          <p:cNvSpPr>
            <a:spLocks noGrp="1" noChangeArrowheads="1"/>
          </p:cNvSpPr>
          <p:nvPr>
            <p:ph type="ctrTitle"/>
          </p:nvPr>
        </p:nvSpPr>
        <p:spPr>
          <a:xfrm>
            <a:off x="4572000" y="1200150"/>
            <a:ext cx="3810000" cy="1143000"/>
          </a:xfrm>
        </p:spPr>
        <p:txBody>
          <a:bodyPr/>
          <a:lstStyle/>
          <a:p>
            <a:pPr eaLnBrk="1" hangingPunct="1"/>
            <a:r>
              <a:rPr sz="4400"/>
              <a:t/>
            </a:r>
            <a:br>
              <a:rPr sz="4400"/>
            </a:br>
            <a:r>
              <a:rPr lang="en-US" sz="4400"/>
              <a:t>Language Modeling</a:t>
            </a:r>
            <a:endParaRPr sz="4400"/>
          </a:p>
        </p:txBody>
      </p:sp>
    </p:spTree>
    <p:extLst>
      <p:ext uri="{BB962C8B-B14F-4D97-AF65-F5344CB8AC3E}">
        <p14:creationId xmlns:p14="http://schemas.microsoft.com/office/powerpoint/2010/main" val="3917424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Rectangle 2"/>
          <p:cNvSpPr>
            <a:spLocks noGrp="1" noChangeArrowheads="1"/>
          </p:cNvSpPr>
          <p:nvPr>
            <p:ph type="title"/>
          </p:nvPr>
        </p:nvSpPr>
        <p:spPr/>
        <p:txBody>
          <a:bodyPr/>
          <a:lstStyle/>
          <a:p>
            <a:pPr eaLnBrk="1" hangingPunct="1"/>
            <a:r>
              <a:rPr lang="en-US"/>
              <a:t>Estimating bigram probabilities</a:t>
            </a:r>
          </a:p>
        </p:txBody>
      </p:sp>
      <p:sp>
        <p:nvSpPr>
          <p:cNvPr id="79878" name="Rectangle 3"/>
          <p:cNvSpPr>
            <a:spLocks noGrp="1" noChangeArrowheads="1"/>
          </p:cNvSpPr>
          <p:nvPr>
            <p:ph sz="quarter" idx="1"/>
          </p:nvPr>
        </p:nvSpPr>
        <p:spPr/>
        <p:txBody>
          <a:bodyPr/>
          <a:lstStyle/>
          <a:p>
            <a:pPr eaLnBrk="1" hangingPunct="1"/>
            <a:r>
              <a:rPr lang="en-US">
                <a:latin typeface="Calibri" charset="0"/>
              </a:rPr>
              <a:t>The Maximum Likelihood Estimate</a:t>
            </a:r>
          </a:p>
        </p:txBody>
      </p:sp>
      <p:graphicFrame>
        <p:nvGraphicFramePr>
          <p:cNvPr id="7" name="Object 3"/>
          <p:cNvGraphicFramePr>
            <a:graphicFrameLocks noChangeAspect="1"/>
          </p:cNvGraphicFramePr>
          <p:nvPr/>
        </p:nvGraphicFramePr>
        <p:xfrm>
          <a:off x="1752600" y="1986333"/>
          <a:ext cx="5410200" cy="1253754"/>
        </p:xfrm>
        <a:graphic>
          <a:graphicData uri="http://schemas.openxmlformats.org/presentationml/2006/ole">
            <mc:AlternateContent xmlns:mc="http://schemas.openxmlformats.org/markup-compatibility/2006">
              <mc:Choice xmlns:v="urn:schemas-microsoft-com:vml" Requires="v">
                <p:oleObj spid="_x0000_s7176" name="Equation" r:id="rId4" imgW="1752600" imgH="406400" progId="Equation.3">
                  <p:embed/>
                </p:oleObj>
              </mc:Choice>
              <mc:Fallback>
                <p:oleObj name="Equation" r:id="rId4" imgW="1752600" imgH="406400" progId="Equation.3">
                  <p:embed/>
                  <p:pic>
                    <p:nvPicPr>
                      <p:cNvPr id="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986333"/>
                        <a:ext cx="5410200" cy="1253754"/>
                      </a:xfrm>
                      <a:prstGeom prst="rect">
                        <a:avLst/>
                      </a:prstGeom>
                      <a:noFill/>
                      <a:ln>
                        <a:noFill/>
                      </a:ln>
                      <a:effectLst/>
                    </p:spPr>
                  </p:pic>
                </p:oleObj>
              </mc:Fallback>
            </mc:AlternateContent>
          </a:graphicData>
        </a:graphic>
      </p:graphicFrame>
      <p:graphicFrame>
        <p:nvGraphicFramePr>
          <p:cNvPr id="8" name="Object 4"/>
          <p:cNvGraphicFramePr>
            <a:graphicFrameLocks noChangeAspect="1"/>
          </p:cNvGraphicFramePr>
          <p:nvPr/>
        </p:nvGraphicFramePr>
        <p:xfrm>
          <a:off x="2109964" y="3815133"/>
          <a:ext cx="4587816" cy="1253754"/>
        </p:xfrm>
        <a:graphic>
          <a:graphicData uri="http://schemas.openxmlformats.org/presentationml/2006/ole">
            <mc:AlternateContent xmlns:mc="http://schemas.openxmlformats.org/markup-compatibility/2006">
              <mc:Choice xmlns:v="urn:schemas-microsoft-com:vml" Requires="v">
                <p:oleObj spid="_x0000_s7177" name="Equation" r:id="rId6" imgW="1485900" imgH="406400" progId="Equation.3">
                  <p:embed/>
                </p:oleObj>
              </mc:Choice>
              <mc:Fallback>
                <p:oleObj name="Equation" r:id="rId6" imgW="1485900" imgH="406400" progId="Equation.3">
                  <p:embed/>
                  <p:pic>
                    <p:nvPicPr>
                      <p:cNvPr id="8"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9964" y="3815133"/>
                        <a:ext cx="4587816" cy="125375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042695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371600" y="205978"/>
            <a:ext cx="7391400" cy="689372"/>
          </a:xfrm>
        </p:spPr>
        <p:txBody>
          <a:bodyPr/>
          <a:lstStyle/>
          <a:p>
            <a:pPr eaLnBrk="1" hangingPunct="1"/>
            <a:r>
              <a:rPr lang="en-US" dirty="0"/>
              <a:t>An example</a:t>
            </a:r>
          </a:p>
        </p:txBody>
      </p:sp>
      <p:sp>
        <p:nvSpPr>
          <p:cNvPr id="81923" name="Rectangle 3"/>
          <p:cNvSpPr>
            <a:spLocks noGrp="1" noChangeArrowheads="1"/>
          </p:cNvSpPr>
          <p:nvPr>
            <p:ph sz="quarter" idx="1"/>
          </p:nvPr>
        </p:nvSpPr>
        <p:spPr>
          <a:xfrm>
            <a:off x="3886200" y="1352550"/>
            <a:ext cx="5410200" cy="1524000"/>
          </a:xfrm>
        </p:spPr>
        <p:txBody>
          <a:bodyPr/>
          <a:lstStyle/>
          <a:p>
            <a:pPr eaLnBrk="1" hangingPunct="1">
              <a:lnSpc>
                <a:spcPct val="90000"/>
              </a:lnSpc>
              <a:buNone/>
            </a:pPr>
            <a:r>
              <a:rPr lang="en-US" sz="2400" dirty="0">
                <a:latin typeface="Calibri" charset="0"/>
              </a:rPr>
              <a:t>&lt;s&gt; I am Sam &lt;/s&gt;</a:t>
            </a:r>
          </a:p>
          <a:p>
            <a:pPr eaLnBrk="1" hangingPunct="1">
              <a:lnSpc>
                <a:spcPct val="90000"/>
              </a:lnSpc>
              <a:buNone/>
            </a:pPr>
            <a:r>
              <a:rPr lang="en-US" sz="2400" dirty="0">
                <a:latin typeface="Calibri" charset="0"/>
              </a:rPr>
              <a:t>&lt;s&gt; Sam I am &lt;/s&gt;</a:t>
            </a:r>
          </a:p>
          <a:p>
            <a:pPr eaLnBrk="1" hangingPunct="1">
              <a:lnSpc>
                <a:spcPct val="90000"/>
              </a:lnSpc>
              <a:buNone/>
            </a:pPr>
            <a:r>
              <a:rPr lang="en-US" sz="2400" dirty="0">
                <a:latin typeface="Calibri" charset="0"/>
              </a:rPr>
              <a:t>&lt;s&gt; I do not like green eggs and ham &lt;/s&gt;</a:t>
            </a:r>
          </a:p>
          <a:p>
            <a:pPr marL="0" indent="0" eaLnBrk="1" hangingPunct="1">
              <a:lnSpc>
                <a:spcPct val="90000"/>
              </a:lnSpc>
              <a:buNone/>
            </a:pPr>
            <a:endParaRPr lang="en-US" sz="2000" dirty="0">
              <a:latin typeface="Calibri" charset="0"/>
            </a:endParaRPr>
          </a:p>
          <a:p>
            <a:pPr eaLnBrk="1" hangingPunct="1">
              <a:lnSpc>
                <a:spcPct val="90000"/>
              </a:lnSpc>
            </a:pPr>
            <a:endParaRPr lang="en-US" sz="2000" dirty="0">
              <a:latin typeface="Calibri" charset="0"/>
            </a:endParaRPr>
          </a:p>
          <a:p>
            <a:pPr eaLnBrk="1" hangingPunct="1">
              <a:lnSpc>
                <a:spcPct val="90000"/>
              </a:lnSpc>
            </a:pPr>
            <a:endParaRPr lang="en-US" sz="2000" dirty="0">
              <a:latin typeface="Calibri" charset="0"/>
            </a:endParaRPr>
          </a:p>
          <a:p>
            <a:pPr eaLnBrk="1" hangingPunct="1">
              <a:lnSpc>
                <a:spcPct val="90000"/>
              </a:lnSpc>
            </a:pPr>
            <a:endParaRPr lang="en-US" sz="2000" dirty="0">
              <a:latin typeface="Calibri" charset="0"/>
            </a:endParaRPr>
          </a:p>
          <a:p>
            <a:pPr eaLnBrk="1" hangingPunct="1">
              <a:lnSpc>
                <a:spcPct val="90000"/>
              </a:lnSpc>
            </a:pPr>
            <a:endParaRPr lang="en-US" sz="2000" dirty="0">
              <a:latin typeface="Calibri" charset="0"/>
            </a:endParaRPr>
          </a:p>
          <a:p>
            <a:pPr eaLnBrk="1" hangingPunct="1">
              <a:lnSpc>
                <a:spcPct val="90000"/>
              </a:lnSpc>
            </a:pPr>
            <a:endParaRPr lang="en-US" sz="2000" dirty="0">
              <a:latin typeface="Calibri" charset="0"/>
            </a:endParaRPr>
          </a:p>
          <a:p>
            <a:pPr eaLnBrk="1" hangingPunct="1">
              <a:lnSpc>
                <a:spcPct val="90000"/>
              </a:lnSpc>
            </a:pPr>
            <a:endParaRPr lang="en-US" sz="2000" dirty="0">
              <a:latin typeface="Calibri" charset="0"/>
            </a:endParaRPr>
          </a:p>
        </p:txBody>
      </p:sp>
      <p:pic>
        <p:nvPicPr>
          <p:cNvPr id="6" name="Picture 7" descr="sam.tiff"/>
          <p:cNvPicPr>
            <a:picLocks noChangeAspect="1"/>
          </p:cNvPicPr>
          <p:nvPr/>
        </p:nvPicPr>
        <p:blipFill>
          <a:blip r:embed="rId4"/>
          <a:srcRect/>
          <a:stretch>
            <a:fillRect/>
          </a:stretch>
        </p:blipFill>
        <p:spPr bwMode="auto">
          <a:xfrm>
            <a:off x="228600" y="3295782"/>
            <a:ext cx="8763000" cy="952368"/>
          </a:xfrm>
          <a:prstGeom prst="rect">
            <a:avLst/>
          </a:prstGeom>
          <a:noFill/>
          <a:ln w="9525">
            <a:noFill/>
            <a:miter lim="800000"/>
            <a:headEnd/>
            <a:tailEnd/>
          </a:ln>
        </p:spPr>
      </p:pic>
      <p:graphicFrame>
        <p:nvGraphicFramePr>
          <p:cNvPr id="8" name="Object 4"/>
          <p:cNvGraphicFramePr>
            <a:graphicFrameLocks noChangeAspect="1"/>
          </p:cNvGraphicFramePr>
          <p:nvPr/>
        </p:nvGraphicFramePr>
        <p:xfrm>
          <a:off x="152400" y="1553694"/>
          <a:ext cx="3429000" cy="937073"/>
        </p:xfrm>
        <a:graphic>
          <a:graphicData uri="http://schemas.openxmlformats.org/presentationml/2006/ole">
            <mc:AlternateContent xmlns:mc="http://schemas.openxmlformats.org/markup-compatibility/2006">
              <mc:Choice xmlns:v="urn:schemas-microsoft-com:vml" Requires="v">
                <p:oleObj spid="_x0000_s8197" name="Equation" r:id="rId5" imgW="1485900" imgH="406400" progId="Equation.3">
                  <p:embed/>
                </p:oleObj>
              </mc:Choice>
              <mc:Fallback>
                <p:oleObj name="Equation" r:id="rId5" imgW="1485900" imgH="406400" progId="Equation.3">
                  <p:embed/>
                  <p:pic>
                    <p:nvPicPr>
                      <p:cNvPr id="8"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53694"/>
                        <a:ext cx="3429000" cy="93707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68855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371600" y="361950"/>
            <a:ext cx="7467600" cy="742950"/>
          </a:xfrm>
        </p:spPr>
        <p:txBody>
          <a:bodyPr/>
          <a:lstStyle/>
          <a:p>
            <a:pPr eaLnBrk="1" hangingPunct="1"/>
            <a:r>
              <a:rPr lang="en-US" dirty="0"/>
              <a:t>More examples: </a:t>
            </a:r>
            <a:br>
              <a:rPr lang="en-US" dirty="0"/>
            </a:br>
            <a:r>
              <a:rPr lang="en-US" dirty="0"/>
              <a:t>Berkeley Restaurant Project sentences</a:t>
            </a:r>
          </a:p>
        </p:txBody>
      </p:sp>
      <p:sp>
        <p:nvSpPr>
          <p:cNvPr id="86019" name="Rectangle 3"/>
          <p:cNvSpPr>
            <a:spLocks noGrp="1" noChangeArrowheads="1"/>
          </p:cNvSpPr>
          <p:nvPr>
            <p:ph idx="1"/>
          </p:nvPr>
        </p:nvSpPr>
        <p:spPr>
          <a:xfrm>
            <a:off x="304800" y="1676400"/>
            <a:ext cx="8686800" cy="3333750"/>
          </a:xfrm>
        </p:spPr>
        <p:txBody>
          <a:bodyPr/>
          <a:lstStyle/>
          <a:p>
            <a:pPr eaLnBrk="1" hangingPunct="1"/>
            <a:r>
              <a:rPr lang="en-US" sz="2500" dirty="0">
                <a:solidFill>
                  <a:srgbClr val="330099"/>
                </a:solidFill>
                <a:latin typeface="Calibri" charset="0"/>
              </a:rPr>
              <a:t>can you tell me about any good </a:t>
            </a:r>
            <a:r>
              <a:rPr lang="en-US" sz="2500" dirty="0" err="1">
                <a:solidFill>
                  <a:srgbClr val="330099"/>
                </a:solidFill>
                <a:latin typeface="Calibri" charset="0"/>
              </a:rPr>
              <a:t>cantonese</a:t>
            </a:r>
            <a:r>
              <a:rPr lang="en-US" sz="2500" dirty="0">
                <a:solidFill>
                  <a:srgbClr val="330099"/>
                </a:solidFill>
                <a:latin typeface="Calibri" charset="0"/>
              </a:rPr>
              <a:t> restaurants close by</a:t>
            </a:r>
          </a:p>
          <a:p>
            <a:pPr eaLnBrk="1" hangingPunct="1"/>
            <a:r>
              <a:rPr lang="en-US" sz="2500" dirty="0">
                <a:solidFill>
                  <a:srgbClr val="330099"/>
                </a:solidFill>
                <a:latin typeface="Calibri" charset="0"/>
              </a:rPr>
              <a:t>mid priced </a:t>
            </a:r>
            <a:r>
              <a:rPr lang="en-US" sz="2500" dirty="0" err="1">
                <a:solidFill>
                  <a:srgbClr val="330099"/>
                </a:solidFill>
                <a:latin typeface="Calibri" charset="0"/>
              </a:rPr>
              <a:t>thai</a:t>
            </a:r>
            <a:r>
              <a:rPr lang="en-US" sz="2500" dirty="0">
                <a:solidFill>
                  <a:srgbClr val="330099"/>
                </a:solidFill>
                <a:latin typeface="Calibri" charset="0"/>
              </a:rPr>
              <a:t> food is what </a:t>
            </a:r>
            <a:r>
              <a:rPr lang="en-US" sz="2500" dirty="0" err="1">
                <a:solidFill>
                  <a:srgbClr val="330099"/>
                </a:solidFill>
                <a:latin typeface="Calibri" charset="0"/>
              </a:rPr>
              <a:t>i’m</a:t>
            </a:r>
            <a:r>
              <a:rPr lang="en-US" sz="2500" dirty="0">
                <a:solidFill>
                  <a:srgbClr val="330099"/>
                </a:solidFill>
                <a:latin typeface="Calibri" charset="0"/>
              </a:rPr>
              <a:t> looking for</a:t>
            </a:r>
          </a:p>
          <a:p>
            <a:pPr eaLnBrk="1" hangingPunct="1"/>
            <a:r>
              <a:rPr lang="en-US" sz="2500" dirty="0">
                <a:solidFill>
                  <a:srgbClr val="330099"/>
                </a:solidFill>
                <a:latin typeface="Calibri" charset="0"/>
              </a:rPr>
              <a:t>tell me about chez </a:t>
            </a:r>
            <a:r>
              <a:rPr lang="en-US" sz="2500" dirty="0" err="1">
                <a:solidFill>
                  <a:srgbClr val="330099"/>
                </a:solidFill>
                <a:latin typeface="Calibri" charset="0"/>
              </a:rPr>
              <a:t>panisse</a:t>
            </a:r>
            <a:endParaRPr lang="en-US" sz="2500" dirty="0">
              <a:solidFill>
                <a:srgbClr val="330099"/>
              </a:solidFill>
              <a:latin typeface="Calibri" charset="0"/>
            </a:endParaRPr>
          </a:p>
          <a:p>
            <a:pPr eaLnBrk="1" hangingPunct="1"/>
            <a:r>
              <a:rPr lang="en-US" sz="2500" dirty="0">
                <a:solidFill>
                  <a:srgbClr val="330099"/>
                </a:solidFill>
                <a:latin typeface="Calibri" charset="0"/>
              </a:rPr>
              <a:t>can you give me a listing of the kinds of food that are available</a:t>
            </a:r>
          </a:p>
          <a:p>
            <a:pPr eaLnBrk="1" hangingPunct="1"/>
            <a:r>
              <a:rPr lang="en-US" sz="2500" dirty="0" err="1">
                <a:solidFill>
                  <a:srgbClr val="330099"/>
                </a:solidFill>
                <a:latin typeface="Calibri" charset="0"/>
              </a:rPr>
              <a:t>i’m</a:t>
            </a:r>
            <a:r>
              <a:rPr lang="en-US" sz="2500" dirty="0">
                <a:solidFill>
                  <a:srgbClr val="330099"/>
                </a:solidFill>
                <a:latin typeface="Calibri" charset="0"/>
              </a:rPr>
              <a:t> looking for a good place to eat breakfast</a:t>
            </a:r>
          </a:p>
          <a:p>
            <a:pPr eaLnBrk="1" hangingPunct="1"/>
            <a:r>
              <a:rPr lang="en-US" sz="2500" dirty="0">
                <a:solidFill>
                  <a:srgbClr val="330099"/>
                </a:solidFill>
                <a:latin typeface="Calibri" charset="0"/>
              </a:rPr>
              <a:t>when is </a:t>
            </a:r>
            <a:r>
              <a:rPr lang="en-US" sz="2500" dirty="0" err="1">
                <a:solidFill>
                  <a:srgbClr val="330099"/>
                </a:solidFill>
                <a:latin typeface="Calibri" charset="0"/>
              </a:rPr>
              <a:t>caffe</a:t>
            </a:r>
            <a:r>
              <a:rPr lang="en-US" sz="2500" dirty="0">
                <a:solidFill>
                  <a:srgbClr val="330099"/>
                </a:solidFill>
                <a:latin typeface="Calibri" charset="0"/>
              </a:rPr>
              <a:t> </a:t>
            </a:r>
            <a:r>
              <a:rPr lang="en-US" sz="2500" dirty="0" err="1">
                <a:solidFill>
                  <a:srgbClr val="330099"/>
                </a:solidFill>
                <a:latin typeface="Calibri" charset="0"/>
              </a:rPr>
              <a:t>venezia</a:t>
            </a:r>
            <a:r>
              <a:rPr lang="en-US" sz="2500" dirty="0">
                <a:solidFill>
                  <a:srgbClr val="330099"/>
                </a:solidFill>
                <a:latin typeface="Calibri" charset="0"/>
              </a:rPr>
              <a:t> open during the day</a:t>
            </a:r>
            <a:endParaRPr lang="en-US" sz="2500" dirty="0">
              <a:solidFill>
                <a:srgbClr val="330099"/>
              </a:solidFill>
              <a:latin typeface="Verdana" charset="0"/>
            </a:endParaRPr>
          </a:p>
        </p:txBody>
      </p:sp>
    </p:spTree>
    <p:extLst>
      <p:ext uri="{BB962C8B-B14F-4D97-AF65-F5344CB8AC3E}">
        <p14:creationId xmlns:p14="http://schemas.microsoft.com/office/powerpoint/2010/main" val="272775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371600" y="228600"/>
            <a:ext cx="7467600" cy="742950"/>
          </a:xfrm>
        </p:spPr>
        <p:txBody>
          <a:bodyPr/>
          <a:lstStyle/>
          <a:p>
            <a:pPr eaLnBrk="1" hangingPunct="1"/>
            <a:r>
              <a:rPr lang="en-US" dirty="0"/>
              <a:t>Raw bigram counts</a:t>
            </a:r>
          </a:p>
        </p:txBody>
      </p:sp>
      <p:sp>
        <p:nvSpPr>
          <p:cNvPr id="88067" name="Rectangle 3"/>
          <p:cNvSpPr>
            <a:spLocks noGrp="1" noChangeArrowheads="1"/>
          </p:cNvSpPr>
          <p:nvPr>
            <p:ph sz="quarter" idx="1"/>
          </p:nvPr>
        </p:nvSpPr>
        <p:spPr>
          <a:xfrm>
            <a:off x="304800" y="1276350"/>
            <a:ext cx="8534400" cy="3333750"/>
          </a:xfrm>
        </p:spPr>
        <p:txBody>
          <a:bodyPr/>
          <a:lstStyle/>
          <a:p>
            <a:pPr eaLnBrk="1" hangingPunct="1"/>
            <a:r>
              <a:rPr lang="en-US" dirty="0">
                <a:latin typeface="Calibri" charset="0"/>
              </a:rPr>
              <a:t>Out of 9222 sentences</a:t>
            </a:r>
          </a:p>
        </p:txBody>
      </p:sp>
      <p:pic>
        <p:nvPicPr>
          <p:cNvPr id="5" name="Picture 4" descr="berp1"/>
          <p:cNvPicPr>
            <a:picLocks noChangeAspect="1" noChangeArrowheads="1"/>
          </p:cNvPicPr>
          <p:nvPr/>
        </p:nvPicPr>
        <p:blipFill>
          <a:blip r:embed="rId3"/>
          <a:srcRect/>
          <a:stretch>
            <a:fillRect/>
          </a:stretch>
        </p:blipFill>
        <p:spPr bwMode="auto">
          <a:xfrm>
            <a:off x="76200" y="1755775"/>
            <a:ext cx="9067800" cy="3254375"/>
          </a:xfrm>
          <a:prstGeom prst="rect">
            <a:avLst/>
          </a:prstGeom>
          <a:noFill/>
          <a:ln w="9525">
            <a:noFill/>
            <a:miter lim="800000"/>
            <a:headEnd/>
            <a:tailEnd/>
          </a:ln>
        </p:spPr>
      </p:pic>
    </p:spTree>
    <p:extLst>
      <p:ext uri="{BB962C8B-B14F-4D97-AF65-F5344CB8AC3E}">
        <p14:creationId xmlns:p14="http://schemas.microsoft.com/office/powerpoint/2010/main" val="3757811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Reference</a:t>
            </a:r>
            <a:endParaRPr lang="zh-TW" altLang="en-US" dirty="0"/>
          </a:p>
        </p:txBody>
      </p:sp>
      <p:sp>
        <p:nvSpPr>
          <p:cNvPr id="3" name="內容版面配置區 2"/>
          <p:cNvSpPr>
            <a:spLocks noGrp="1"/>
          </p:cNvSpPr>
          <p:nvPr>
            <p:ph idx="1"/>
          </p:nvPr>
        </p:nvSpPr>
        <p:spPr/>
        <p:txBody>
          <a:bodyPr/>
          <a:lstStyle/>
          <a:p>
            <a:r>
              <a:rPr lang="en-US" altLang="zh-TW" dirty="0" smtClean="0"/>
              <a:t>Ch.3: N-gram Language Models, </a:t>
            </a:r>
            <a:br>
              <a:rPr lang="en-US" altLang="zh-TW" dirty="0" smtClean="0"/>
            </a:br>
            <a:r>
              <a:rPr lang="en-US" altLang="zh-TW" dirty="0" smtClean="0"/>
              <a:t>Dan </a:t>
            </a:r>
            <a:r>
              <a:rPr lang="en-US" altLang="zh-TW" dirty="0" err="1"/>
              <a:t>Jurafsky</a:t>
            </a:r>
            <a:r>
              <a:rPr lang="en-US" altLang="zh-TW" dirty="0"/>
              <a:t> and James H. Martin. Speech and Language Processing (3rd ed. draft)</a:t>
            </a:r>
          </a:p>
          <a:p>
            <a:endParaRPr lang="zh-TW" altLang="en-US" dirty="0"/>
          </a:p>
        </p:txBody>
      </p:sp>
      <p:sp>
        <p:nvSpPr>
          <p:cNvPr id="4" name="日期版面配置區 3"/>
          <p:cNvSpPr>
            <a:spLocks noGrp="1"/>
          </p:cNvSpPr>
          <p:nvPr>
            <p:ph type="dt" sz="half" idx="10"/>
          </p:nvPr>
        </p:nvSpPr>
        <p:spPr/>
        <p:txBody>
          <a:bodyPr/>
          <a:lstStyle/>
          <a:p>
            <a:r>
              <a:rPr lang="en-US" altLang="zh-TW" smtClean="0"/>
              <a:t>NLP &amp; TM, Spring 2024</a:t>
            </a:r>
            <a:endParaRPr lang="zh-TW" altLang="en-US"/>
          </a:p>
        </p:txBody>
      </p:sp>
      <p:sp>
        <p:nvSpPr>
          <p:cNvPr id="5" name="頁尾版面配置區 4"/>
          <p:cNvSpPr>
            <a:spLocks noGrp="1"/>
          </p:cNvSpPr>
          <p:nvPr>
            <p:ph type="ftr" sz="quarter" idx="11"/>
          </p:nvPr>
        </p:nvSpPr>
        <p:spPr/>
        <p:txBody>
          <a:bodyPr/>
          <a:lstStyle/>
          <a:p>
            <a:r>
              <a:rPr lang="en-US" altLang="zh-TW" smtClean="0"/>
              <a:t>NTUT CSIE</a:t>
            </a:r>
            <a:endParaRPr lang="zh-TW" altLang="en-US"/>
          </a:p>
        </p:txBody>
      </p:sp>
      <p:sp>
        <p:nvSpPr>
          <p:cNvPr id="6" name="投影片編號版面配置區 5"/>
          <p:cNvSpPr>
            <a:spLocks noGrp="1"/>
          </p:cNvSpPr>
          <p:nvPr>
            <p:ph type="sldNum" sz="quarter" idx="12"/>
          </p:nvPr>
        </p:nvSpPr>
        <p:spPr/>
        <p:txBody>
          <a:bodyPr/>
          <a:lstStyle/>
          <a:p>
            <a:fld id="{DAADB36E-EF5A-4F9F-B024-4E0D63E1172E}" type="slidenum">
              <a:rPr lang="zh-TW" altLang="en-US" smtClean="0"/>
              <a:t>2</a:t>
            </a:fld>
            <a:endParaRPr lang="zh-TW" altLang="en-US"/>
          </a:p>
        </p:txBody>
      </p:sp>
    </p:spTree>
    <p:extLst>
      <p:ext uri="{BB962C8B-B14F-4D97-AF65-F5344CB8AC3E}">
        <p14:creationId xmlns:p14="http://schemas.microsoft.com/office/powerpoint/2010/main" val="1950462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a:t>Raw bigram probabilities</a:t>
            </a:r>
          </a:p>
        </p:txBody>
      </p:sp>
      <p:sp>
        <p:nvSpPr>
          <p:cNvPr id="90115" name="Rectangle 3"/>
          <p:cNvSpPr>
            <a:spLocks noGrp="1" noChangeArrowheads="1"/>
          </p:cNvSpPr>
          <p:nvPr>
            <p:ph sz="quarter" idx="1"/>
          </p:nvPr>
        </p:nvSpPr>
        <p:spPr/>
        <p:txBody>
          <a:bodyPr/>
          <a:lstStyle/>
          <a:p>
            <a:pPr eaLnBrk="1" hangingPunct="1"/>
            <a:r>
              <a:rPr lang="en-US" sz="2000" dirty="0">
                <a:latin typeface="Calibri" charset="0"/>
              </a:rPr>
              <a:t>Normalize by unigrams:</a:t>
            </a:r>
          </a:p>
          <a:p>
            <a:pPr eaLnBrk="1" hangingPunct="1"/>
            <a:endParaRPr lang="en-US" sz="2000" dirty="0">
              <a:latin typeface="Calibri" charset="0"/>
            </a:endParaRPr>
          </a:p>
          <a:p>
            <a:pPr eaLnBrk="1" hangingPunct="1">
              <a:lnSpc>
                <a:spcPct val="180000"/>
              </a:lnSpc>
            </a:pPr>
            <a:r>
              <a:rPr lang="en-US" sz="2000" dirty="0">
                <a:latin typeface="Calibri" charset="0"/>
              </a:rPr>
              <a:t>Result:</a:t>
            </a:r>
          </a:p>
        </p:txBody>
      </p:sp>
      <p:pic>
        <p:nvPicPr>
          <p:cNvPr id="6" name="Picture 4" descr="berp2"/>
          <p:cNvPicPr>
            <a:picLocks noChangeAspect="1" noChangeArrowheads="1"/>
          </p:cNvPicPr>
          <p:nvPr/>
        </p:nvPicPr>
        <p:blipFill>
          <a:blip r:embed="rId3"/>
          <a:srcRect/>
          <a:stretch>
            <a:fillRect/>
          </a:stretch>
        </p:blipFill>
        <p:spPr bwMode="auto">
          <a:xfrm>
            <a:off x="1676400" y="2635366"/>
            <a:ext cx="7010400" cy="2484190"/>
          </a:xfrm>
          <a:prstGeom prst="rect">
            <a:avLst/>
          </a:prstGeom>
          <a:noFill/>
          <a:ln w="9525">
            <a:noFill/>
            <a:miter lim="800000"/>
            <a:headEnd/>
            <a:tailEnd/>
          </a:ln>
        </p:spPr>
      </p:pic>
      <p:pic>
        <p:nvPicPr>
          <p:cNvPr id="7" name="Picture 5" descr="berp3"/>
          <p:cNvPicPr>
            <a:picLocks noChangeAspect="1" noChangeArrowheads="1"/>
          </p:cNvPicPr>
          <p:nvPr/>
        </p:nvPicPr>
        <p:blipFill>
          <a:blip r:embed="rId4"/>
          <a:srcRect/>
          <a:stretch>
            <a:fillRect/>
          </a:stretch>
        </p:blipFill>
        <p:spPr bwMode="auto">
          <a:xfrm>
            <a:off x="1905000" y="1733550"/>
            <a:ext cx="6718300" cy="617854"/>
          </a:xfrm>
          <a:prstGeom prst="rect">
            <a:avLst/>
          </a:prstGeom>
          <a:noFill/>
          <a:ln w="9525">
            <a:noFill/>
            <a:miter lim="800000"/>
            <a:headEnd/>
            <a:tailEnd/>
          </a:ln>
        </p:spPr>
      </p:pic>
    </p:spTree>
    <p:extLst>
      <p:ext uri="{BB962C8B-B14F-4D97-AF65-F5344CB8AC3E}">
        <p14:creationId xmlns:p14="http://schemas.microsoft.com/office/powerpoint/2010/main" val="3113997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dirty="0"/>
              <a:t>Bigram estimates of sentence probabilities</a:t>
            </a:r>
          </a:p>
        </p:txBody>
      </p:sp>
      <p:sp>
        <p:nvSpPr>
          <p:cNvPr id="92163" name="Rectangle 3"/>
          <p:cNvSpPr>
            <a:spLocks noGrp="1" noChangeArrowheads="1"/>
          </p:cNvSpPr>
          <p:nvPr>
            <p:ph idx="1"/>
          </p:nvPr>
        </p:nvSpPr>
        <p:spPr>
          <a:xfrm>
            <a:off x="609600" y="1352550"/>
            <a:ext cx="8534400" cy="3333750"/>
          </a:xfrm>
        </p:spPr>
        <p:txBody>
          <a:bodyPr/>
          <a:lstStyle/>
          <a:p>
            <a:pPr eaLnBrk="1" hangingPunct="1">
              <a:buNone/>
            </a:pPr>
            <a:r>
              <a:rPr lang="en-US" sz="2800" dirty="0">
                <a:latin typeface="Calibri" charset="0"/>
              </a:rPr>
              <a:t>P(&lt;s&gt; I want </a:t>
            </a:r>
            <a:r>
              <a:rPr lang="en-US" sz="2800" dirty="0" err="1">
                <a:latin typeface="Calibri" charset="0"/>
              </a:rPr>
              <a:t>english</a:t>
            </a:r>
            <a:r>
              <a:rPr lang="en-US" sz="2800" dirty="0">
                <a:latin typeface="Calibri" charset="0"/>
              </a:rPr>
              <a:t> food &lt;/s&gt;) =</a:t>
            </a:r>
          </a:p>
          <a:p>
            <a:pPr eaLnBrk="1" hangingPunct="1">
              <a:buFont typeface="Wingdings" charset="2"/>
              <a:buNone/>
            </a:pPr>
            <a:r>
              <a:rPr lang="en-US" sz="2800" dirty="0">
                <a:latin typeface="Calibri" charset="0"/>
              </a:rPr>
              <a:t>	P(I|&lt;s&gt;)   </a:t>
            </a:r>
          </a:p>
          <a:p>
            <a:pPr eaLnBrk="1" hangingPunct="1">
              <a:buFont typeface="Wingdings" charset="2"/>
              <a:buNone/>
            </a:pPr>
            <a:r>
              <a:rPr lang="en-US" sz="2800" dirty="0">
                <a:latin typeface="Calibri" charset="0"/>
              </a:rPr>
              <a:t> 	×  P(</a:t>
            </a:r>
            <a:r>
              <a:rPr lang="en-US" sz="2800" dirty="0" err="1">
                <a:latin typeface="Calibri" charset="0"/>
              </a:rPr>
              <a:t>want|I</a:t>
            </a:r>
            <a:r>
              <a:rPr lang="en-US" sz="2800" dirty="0">
                <a:latin typeface="Calibri" charset="0"/>
              </a:rPr>
              <a:t>)  </a:t>
            </a:r>
          </a:p>
          <a:p>
            <a:pPr>
              <a:buNone/>
            </a:pPr>
            <a:r>
              <a:rPr lang="en-US" sz="2800" dirty="0">
                <a:latin typeface="Calibri" charset="0"/>
              </a:rPr>
              <a:t>	×  P(</a:t>
            </a:r>
            <a:r>
              <a:rPr lang="en-US" sz="2800" dirty="0" err="1">
                <a:latin typeface="Calibri" charset="0"/>
              </a:rPr>
              <a:t>english|want</a:t>
            </a:r>
            <a:r>
              <a:rPr lang="en-US" sz="2800" dirty="0">
                <a:latin typeface="Calibri" charset="0"/>
              </a:rPr>
              <a:t>)   </a:t>
            </a:r>
          </a:p>
          <a:p>
            <a:pPr>
              <a:buNone/>
            </a:pPr>
            <a:r>
              <a:rPr lang="en-US" sz="2800" dirty="0">
                <a:latin typeface="Calibri" charset="0"/>
              </a:rPr>
              <a:t>	×  P(</a:t>
            </a:r>
            <a:r>
              <a:rPr lang="en-US" sz="2800" dirty="0" err="1">
                <a:latin typeface="Calibri" charset="0"/>
              </a:rPr>
              <a:t>food|english</a:t>
            </a:r>
            <a:r>
              <a:rPr lang="en-US" sz="2800" dirty="0">
                <a:latin typeface="Calibri" charset="0"/>
              </a:rPr>
              <a:t>)   </a:t>
            </a:r>
          </a:p>
          <a:p>
            <a:pPr>
              <a:buNone/>
            </a:pPr>
            <a:r>
              <a:rPr lang="en-US" sz="2800" dirty="0">
                <a:latin typeface="Calibri" charset="0"/>
              </a:rPr>
              <a:t>	×  P(&lt;/s&gt;|food)</a:t>
            </a:r>
          </a:p>
          <a:p>
            <a:pPr eaLnBrk="1" hangingPunct="1">
              <a:buFont typeface="Wingdings" charset="2"/>
              <a:buNone/>
            </a:pPr>
            <a:r>
              <a:rPr lang="en-US" sz="2800" dirty="0">
                <a:latin typeface="Calibri" charset="0"/>
              </a:rPr>
              <a:t>       =  .000031</a:t>
            </a:r>
          </a:p>
        </p:txBody>
      </p:sp>
    </p:spTree>
    <p:extLst>
      <p:ext uri="{BB962C8B-B14F-4D97-AF65-F5344CB8AC3E}">
        <p14:creationId xmlns:p14="http://schemas.microsoft.com/office/powerpoint/2010/main" val="2444774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a:t>What kinds of knowledge?</a:t>
            </a:r>
          </a:p>
        </p:txBody>
      </p:sp>
      <p:sp>
        <p:nvSpPr>
          <p:cNvPr id="94211" name="Rectangle 3"/>
          <p:cNvSpPr>
            <a:spLocks noGrp="1" noChangeArrowheads="1"/>
          </p:cNvSpPr>
          <p:nvPr>
            <p:ph sz="quarter" idx="1"/>
          </p:nvPr>
        </p:nvSpPr>
        <p:spPr/>
        <p:txBody>
          <a:bodyPr/>
          <a:lstStyle/>
          <a:p>
            <a:pPr eaLnBrk="1" hangingPunct="1"/>
            <a:r>
              <a:rPr lang="en-US" sz="2800" dirty="0">
                <a:latin typeface="Calibri" charset="0"/>
              </a:rPr>
              <a:t>P(</a:t>
            </a:r>
            <a:r>
              <a:rPr lang="en-US" sz="2800" dirty="0" err="1">
                <a:latin typeface="Calibri" charset="0"/>
              </a:rPr>
              <a:t>english|want</a:t>
            </a:r>
            <a:r>
              <a:rPr lang="en-US" sz="2800" dirty="0">
                <a:latin typeface="Calibri" charset="0"/>
              </a:rPr>
              <a:t>)  = .0011</a:t>
            </a:r>
          </a:p>
          <a:p>
            <a:pPr eaLnBrk="1" hangingPunct="1"/>
            <a:r>
              <a:rPr lang="en-US" sz="2800" dirty="0">
                <a:latin typeface="Calibri" charset="0"/>
              </a:rPr>
              <a:t>P(</a:t>
            </a:r>
            <a:r>
              <a:rPr lang="en-US" sz="2800" dirty="0" err="1">
                <a:latin typeface="Calibri" charset="0"/>
              </a:rPr>
              <a:t>chinese|want</a:t>
            </a:r>
            <a:r>
              <a:rPr lang="en-US" sz="2800" dirty="0">
                <a:latin typeface="Calibri" charset="0"/>
              </a:rPr>
              <a:t>) =  .0065</a:t>
            </a:r>
          </a:p>
          <a:p>
            <a:pPr eaLnBrk="1" hangingPunct="1"/>
            <a:r>
              <a:rPr lang="en-US" sz="2800" dirty="0">
                <a:latin typeface="Calibri" charset="0"/>
              </a:rPr>
              <a:t>P(</a:t>
            </a:r>
            <a:r>
              <a:rPr lang="en-US" sz="2800" dirty="0" err="1">
                <a:latin typeface="Calibri" charset="0"/>
              </a:rPr>
              <a:t>to|want</a:t>
            </a:r>
            <a:r>
              <a:rPr lang="en-US" sz="2800" dirty="0">
                <a:latin typeface="Calibri" charset="0"/>
              </a:rPr>
              <a:t>) = .66</a:t>
            </a:r>
          </a:p>
          <a:p>
            <a:pPr eaLnBrk="1" hangingPunct="1"/>
            <a:r>
              <a:rPr lang="en-US" sz="2800" dirty="0">
                <a:latin typeface="Calibri" charset="0"/>
              </a:rPr>
              <a:t>P(eat | to) = .28</a:t>
            </a:r>
          </a:p>
          <a:p>
            <a:pPr eaLnBrk="1" hangingPunct="1"/>
            <a:r>
              <a:rPr lang="en-US" sz="2800" dirty="0">
                <a:latin typeface="Calibri" charset="0"/>
              </a:rPr>
              <a:t>P(food | to) = 0</a:t>
            </a:r>
          </a:p>
          <a:p>
            <a:pPr eaLnBrk="1" hangingPunct="1"/>
            <a:r>
              <a:rPr lang="en-US" sz="2800" dirty="0">
                <a:latin typeface="Calibri" charset="0"/>
              </a:rPr>
              <a:t>P(want | spend) = 0</a:t>
            </a:r>
          </a:p>
          <a:p>
            <a:pPr eaLnBrk="1" hangingPunct="1"/>
            <a:r>
              <a:rPr lang="en-US" sz="2800" dirty="0">
                <a:latin typeface="Calibri" charset="0"/>
              </a:rPr>
              <a:t>P (</a:t>
            </a:r>
            <a:r>
              <a:rPr lang="en-US" sz="2800" dirty="0" err="1">
                <a:latin typeface="Calibri" charset="0"/>
              </a:rPr>
              <a:t>i</a:t>
            </a:r>
            <a:r>
              <a:rPr lang="en-US" sz="2800" dirty="0">
                <a:latin typeface="Calibri" charset="0"/>
              </a:rPr>
              <a:t> | &lt;s&gt;) = .25</a:t>
            </a:r>
          </a:p>
        </p:txBody>
      </p:sp>
    </p:spTree>
    <p:extLst>
      <p:ext uri="{BB962C8B-B14F-4D97-AF65-F5344CB8AC3E}">
        <p14:creationId xmlns:p14="http://schemas.microsoft.com/office/powerpoint/2010/main" val="4201428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a:t>Practical Issues</a:t>
            </a:r>
          </a:p>
        </p:txBody>
      </p:sp>
      <p:sp>
        <p:nvSpPr>
          <p:cNvPr id="122883" name="Rectangle 3"/>
          <p:cNvSpPr>
            <a:spLocks noGrp="1" noChangeArrowheads="1"/>
          </p:cNvSpPr>
          <p:nvPr>
            <p:ph sz="quarter" idx="1"/>
          </p:nvPr>
        </p:nvSpPr>
        <p:spPr/>
        <p:txBody>
          <a:bodyPr/>
          <a:lstStyle/>
          <a:p>
            <a:pPr eaLnBrk="1" hangingPunct="1"/>
            <a:r>
              <a:rPr lang="en-US" sz="3200" dirty="0">
                <a:latin typeface="Calibri" charset="0"/>
              </a:rPr>
              <a:t>We do everything in log space</a:t>
            </a:r>
          </a:p>
          <a:p>
            <a:pPr lvl="1" eaLnBrk="1" hangingPunct="1"/>
            <a:r>
              <a:rPr lang="en-US" sz="3200" dirty="0">
                <a:latin typeface="Calibri" charset="0"/>
              </a:rPr>
              <a:t>Avoid underflow</a:t>
            </a:r>
          </a:p>
          <a:p>
            <a:pPr lvl="1" eaLnBrk="1" hangingPunct="1"/>
            <a:r>
              <a:rPr lang="en-US" sz="3200" dirty="0">
                <a:latin typeface="Calibri" charset="0"/>
              </a:rPr>
              <a:t>(also adding is faster than multiplying)</a:t>
            </a:r>
          </a:p>
        </p:txBody>
      </p:sp>
      <p:graphicFrame>
        <p:nvGraphicFramePr>
          <p:cNvPr id="2" name="Object 1"/>
          <p:cNvGraphicFramePr>
            <a:graphicFrameLocks noChangeAspect="1"/>
          </p:cNvGraphicFramePr>
          <p:nvPr/>
        </p:nvGraphicFramePr>
        <p:xfrm>
          <a:off x="304801" y="3792217"/>
          <a:ext cx="8610600" cy="567057"/>
        </p:xfrm>
        <a:graphic>
          <a:graphicData uri="http://schemas.openxmlformats.org/presentationml/2006/ole">
            <mc:AlternateContent xmlns:mc="http://schemas.openxmlformats.org/markup-compatibility/2006">
              <mc:Choice xmlns:v="urn:schemas-microsoft-com:vml" Requires="v">
                <p:oleObj spid="_x0000_s9221" name="Equation" r:id="rId4" imgW="3276600" imgH="215900" progId="Equation.3">
                  <p:embed/>
                </p:oleObj>
              </mc:Choice>
              <mc:Fallback>
                <p:oleObj name="Equation" r:id="rId4" imgW="3276600" imgH="215900" progId="Equation.3">
                  <p:embed/>
                  <p:pic>
                    <p:nvPicPr>
                      <p:cNvPr id="2" name="Object 1"/>
                      <p:cNvPicPr/>
                      <p:nvPr/>
                    </p:nvPicPr>
                    <p:blipFill>
                      <a:blip r:embed="rId5"/>
                      <a:stretch>
                        <a:fillRect/>
                      </a:stretch>
                    </p:blipFill>
                    <p:spPr>
                      <a:xfrm>
                        <a:off x="304801" y="3792217"/>
                        <a:ext cx="8610600" cy="567057"/>
                      </a:xfrm>
                      <a:prstGeom prst="rect">
                        <a:avLst/>
                      </a:prstGeom>
                    </p:spPr>
                  </p:pic>
                </p:oleObj>
              </mc:Fallback>
            </mc:AlternateContent>
          </a:graphicData>
        </a:graphic>
      </p:graphicFrame>
    </p:spTree>
    <p:extLst>
      <p:ext uri="{BB962C8B-B14F-4D97-AF65-F5344CB8AC3E}">
        <p14:creationId xmlns:p14="http://schemas.microsoft.com/office/powerpoint/2010/main" val="3962270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a:t>Language Modeling Toolkits</a:t>
            </a:r>
          </a:p>
        </p:txBody>
      </p:sp>
      <p:sp>
        <p:nvSpPr>
          <p:cNvPr id="124931" name="Rectangle 3"/>
          <p:cNvSpPr>
            <a:spLocks noGrp="1" noChangeArrowheads="1"/>
          </p:cNvSpPr>
          <p:nvPr>
            <p:ph sz="quarter" idx="1"/>
          </p:nvPr>
        </p:nvSpPr>
        <p:spPr/>
        <p:txBody>
          <a:bodyPr/>
          <a:lstStyle/>
          <a:p>
            <a:pPr eaLnBrk="1" hangingPunct="1"/>
            <a:r>
              <a:rPr lang="en-US" sz="3200" dirty="0">
                <a:latin typeface="Calibri" charset="0"/>
              </a:rPr>
              <a:t>SRILM</a:t>
            </a:r>
          </a:p>
          <a:p>
            <a:pPr lvl="1" eaLnBrk="1" hangingPunct="1"/>
            <a:r>
              <a:rPr lang="en-US" sz="3200" dirty="0">
                <a:latin typeface="Calibri" charset="0"/>
                <a:hlinkClick r:id="rId3"/>
              </a:rPr>
              <a:t>http://www.speech.sri.com/projects/srilm/</a:t>
            </a:r>
            <a:endParaRPr lang="en-US" sz="3200" dirty="0">
              <a:latin typeface="Calibri" charset="0"/>
            </a:endParaRPr>
          </a:p>
          <a:p>
            <a:r>
              <a:rPr lang="en-US" sz="3600" dirty="0" err="1">
                <a:latin typeface="Calibri" charset="0"/>
              </a:rPr>
              <a:t>KenLM</a:t>
            </a:r>
            <a:endParaRPr lang="en-US" sz="3600" dirty="0">
              <a:latin typeface="Calibri" charset="0"/>
            </a:endParaRPr>
          </a:p>
          <a:p>
            <a:pPr lvl="1" eaLnBrk="1" hangingPunct="1"/>
            <a:r>
              <a:rPr lang="en-US" sz="3200" dirty="0">
                <a:latin typeface="Calibri" charset="0"/>
                <a:hlinkClick r:id="rId4"/>
              </a:rPr>
              <a:t>https://kheafield.com/code/kenlm/</a:t>
            </a:r>
            <a:endParaRPr lang="en-US" sz="3200" dirty="0">
              <a:latin typeface="Calibri" charset="0"/>
            </a:endParaRPr>
          </a:p>
        </p:txBody>
      </p:sp>
    </p:spTree>
    <p:extLst>
      <p:ext uri="{BB962C8B-B14F-4D97-AF65-F5344CB8AC3E}">
        <p14:creationId xmlns:p14="http://schemas.microsoft.com/office/powerpoint/2010/main" val="1658209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1371600" y="133350"/>
            <a:ext cx="7467600" cy="742950"/>
          </a:xfrm>
        </p:spPr>
        <p:txBody>
          <a:bodyPr/>
          <a:lstStyle/>
          <a:p>
            <a:pPr eaLnBrk="1" hangingPunct="1"/>
            <a:r>
              <a:rPr lang="en-US" dirty="0"/>
              <a:t>Google N-Gram Release, August 2006</a:t>
            </a:r>
          </a:p>
        </p:txBody>
      </p:sp>
      <p:pic>
        <p:nvPicPr>
          <p:cNvPr id="2" name="Picture 1" descr="ngram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2550"/>
            <a:ext cx="9144000" cy="1391879"/>
          </a:xfrm>
          <a:prstGeom prst="rect">
            <a:avLst/>
          </a:prstGeom>
        </p:spPr>
      </p:pic>
      <p:pic>
        <p:nvPicPr>
          <p:cNvPr id="3" name="Picture 2" descr="ngram2.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50430"/>
            <a:ext cx="9144000" cy="826320"/>
          </a:xfrm>
          <a:prstGeom prst="rect">
            <a:avLst/>
          </a:prstGeom>
        </p:spPr>
      </p:pic>
      <p:sp>
        <p:nvSpPr>
          <p:cNvPr id="4" name="TextBox 3"/>
          <p:cNvSpPr txBox="1"/>
          <p:nvPr/>
        </p:nvSpPr>
        <p:spPr>
          <a:xfrm>
            <a:off x="1047460" y="2984965"/>
            <a:ext cx="492443"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Lucida Sans" charset="0"/>
                <a:ea typeface="ＭＳ Ｐゴシック" charset="0"/>
              </a:rPr>
              <a:t>…</a:t>
            </a:r>
          </a:p>
        </p:txBody>
      </p:sp>
    </p:spTree>
    <p:extLst>
      <p:ext uri="{BB962C8B-B14F-4D97-AF65-F5344CB8AC3E}">
        <p14:creationId xmlns:p14="http://schemas.microsoft.com/office/powerpoint/2010/main" val="58319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a:t>Google N-Gram Release</a:t>
            </a:r>
          </a:p>
        </p:txBody>
      </p:sp>
      <p:sp>
        <p:nvSpPr>
          <p:cNvPr id="129027" name="Rectangle 3"/>
          <p:cNvSpPr>
            <a:spLocks noGrp="1" noChangeArrowheads="1"/>
          </p:cNvSpPr>
          <p:nvPr>
            <p:ph sz="quarter" idx="1"/>
          </p:nvPr>
        </p:nvSpPr>
        <p:spPr/>
        <p:txBody>
          <a:bodyPr/>
          <a:lstStyle/>
          <a:p>
            <a:pPr eaLnBrk="1" hangingPunct="1">
              <a:lnSpc>
                <a:spcPct val="90000"/>
              </a:lnSpc>
            </a:pPr>
            <a:r>
              <a:rPr lang="en-US" sz="1800" dirty="0">
                <a:solidFill>
                  <a:srgbClr val="333333"/>
                </a:solidFill>
                <a:latin typeface="Courier" charset="0"/>
              </a:rPr>
              <a:t>serve as the incoming 92</a:t>
            </a:r>
          </a:p>
          <a:p>
            <a:pPr eaLnBrk="1" hangingPunct="1">
              <a:lnSpc>
                <a:spcPct val="90000"/>
              </a:lnSpc>
            </a:pPr>
            <a:r>
              <a:rPr lang="en-US" sz="1800" dirty="0">
                <a:solidFill>
                  <a:srgbClr val="333333"/>
                </a:solidFill>
                <a:latin typeface="Courier" charset="0"/>
              </a:rPr>
              <a:t>serve as the incubator 99</a:t>
            </a:r>
          </a:p>
          <a:p>
            <a:pPr eaLnBrk="1" hangingPunct="1">
              <a:lnSpc>
                <a:spcPct val="90000"/>
              </a:lnSpc>
            </a:pPr>
            <a:r>
              <a:rPr lang="en-US" sz="1800" dirty="0">
                <a:solidFill>
                  <a:srgbClr val="333333"/>
                </a:solidFill>
                <a:latin typeface="Courier" charset="0"/>
              </a:rPr>
              <a:t>serve as the independent 794</a:t>
            </a:r>
          </a:p>
          <a:p>
            <a:pPr eaLnBrk="1" hangingPunct="1">
              <a:lnSpc>
                <a:spcPct val="90000"/>
              </a:lnSpc>
            </a:pPr>
            <a:r>
              <a:rPr lang="en-US" sz="1800" dirty="0">
                <a:solidFill>
                  <a:srgbClr val="333333"/>
                </a:solidFill>
                <a:latin typeface="Courier" charset="0"/>
              </a:rPr>
              <a:t>serve as the index 223</a:t>
            </a:r>
          </a:p>
          <a:p>
            <a:pPr eaLnBrk="1" hangingPunct="1">
              <a:lnSpc>
                <a:spcPct val="90000"/>
              </a:lnSpc>
            </a:pPr>
            <a:r>
              <a:rPr lang="en-US" sz="1800" dirty="0">
                <a:solidFill>
                  <a:srgbClr val="333333"/>
                </a:solidFill>
                <a:latin typeface="Courier" charset="0"/>
              </a:rPr>
              <a:t>serve as the indication 72</a:t>
            </a:r>
          </a:p>
          <a:p>
            <a:pPr eaLnBrk="1" hangingPunct="1">
              <a:lnSpc>
                <a:spcPct val="90000"/>
              </a:lnSpc>
            </a:pPr>
            <a:r>
              <a:rPr lang="en-US" sz="1800" dirty="0">
                <a:solidFill>
                  <a:srgbClr val="333333"/>
                </a:solidFill>
                <a:latin typeface="Courier" charset="0"/>
              </a:rPr>
              <a:t>serve as the indicator 120</a:t>
            </a:r>
          </a:p>
          <a:p>
            <a:pPr eaLnBrk="1" hangingPunct="1">
              <a:lnSpc>
                <a:spcPct val="90000"/>
              </a:lnSpc>
            </a:pPr>
            <a:r>
              <a:rPr lang="en-US" sz="1800" dirty="0">
                <a:solidFill>
                  <a:srgbClr val="333333"/>
                </a:solidFill>
                <a:latin typeface="Courier" charset="0"/>
              </a:rPr>
              <a:t>serve as the indicators 45</a:t>
            </a:r>
          </a:p>
          <a:p>
            <a:pPr eaLnBrk="1" hangingPunct="1">
              <a:lnSpc>
                <a:spcPct val="90000"/>
              </a:lnSpc>
            </a:pPr>
            <a:r>
              <a:rPr lang="en-US" sz="1800" dirty="0">
                <a:solidFill>
                  <a:srgbClr val="333333"/>
                </a:solidFill>
                <a:latin typeface="Courier" charset="0"/>
              </a:rPr>
              <a:t>serve as the indispensable 111</a:t>
            </a:r>
          </a:p>
          <a:p>
            <a:pPr eaLnBrk="1" hangingPunct="1">
              <a:lnSpc>
                <a:spcPct val="90000"/>
              </a:lnSpc>
            </a:pPr>
            <a:r>
              <a:rPr lang="en-US" sz="1800" dirty="0">
                <a:solidFill>
                  <a:srgbClr val="333333"/>
                </a:solidFill>
                <a:latin typeface="Courier" charset="0"/>
              </a:rPr>
              <a:t>serve as the indispensible 40</a:t>
            </a:r>
          </a:p>
          <a:p>
            <a:pPr eaLnBrk="1" hangingPunct="1">
              <a:lnSpc>
                <a:spcPct val="90000"/>
              </a:lnSpc>
            </a:pPr>
            <a:r>
              <a:rPr lang="en-US" sz="1800" dirty="0">
                <a:solidFill>
                  <a:srgbClr val="333333"/>
                </a:solidFill>
                <a:latin typeface="Courier" charset="0"/>
              </a:rPr>
              <a:t>serve as the individual 234</a:t>
            </a:r>
          </a:p>
        </p:txBody>
      </p:sp>
      <p:sp>
        <p:nvSpPr>
          <p:cNvPr id="129028" name="TextBox 4"/>
          <p:cNvSpPr txBox="1">
            <a:spLocks noChangeArrowheads="1"/>
          </p:cNvSpPr>
          <p:nvPr/>
        </p:nvSpPr>
        <p:spPr bwMode="auto">
          <a:xfrm>
            <a:off x="152400" y="4629150"/>
            <a:ext cx="8664251" cy="338554"/>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ucida Sans" charset="0"/>
                <a:ea typeface="ＭＳ Ｐゴシック" charset="0"/>
                <a:hlinkClick r:id="rId3"/>
              </a:rPr>
              <a:t>http://googleresearch.blogspot.com/2006/08/all-our-n-gram-are-belong-to-you.html</a:t>
            </a:r>
            <a:endParaRPr kumimoji="0" lang="en-US" sz="1600" b="0" i="0" u="none" strike="noStrike" kern="1200" cap="none" spc="0" normalizeH="0" baseline="0" noProof="0" dirty="0">
              <a:ln>
                <a:noFill/>
              </a:ln>
              <a:solidFill>
                <a:prstClr val="black"/>
              </a:solidFill>
              <a:effectLst/>
              <a:uLnTx/>
              <a:uFillTx/>
              <a:latin typeface="Lucida Sans" charset="0"/>
              <a:ea typeface="ＭＳ Ｐゴシック" charset="0"/>
            </a:endParaRPr>
          </a:p>
        </p:txBody>
      </p:sp>
    </p:spTree>
    <p:extLst>
      <p:ext uri="{BB962C8B-B14F-4D97-AF65-F5344CB8AC3E}">
        <p14:creationId xmlns:p14="http://schemas.microsoft.com/office/powerpoint/2010/main" val="1713941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Google Book N-grams</a:t>
            </a:r>
          </a:p>
        </p:txBody>
      </p:sp>
      <p:sp>
        <p:nvSpPr>
          <p:cNvPr id="3" name="Content Placeholder 2"/>
          <p:cNvSpPr>
            <a:spLocks noGrp="1"/>
          </p:cNvSpPr>
          <p:nvPr>
            <p:ph sz="quarter" idx="1"/>
          </p:nvPr>
        </p:nvSpPr>
        <p:spPr/>
        <p:txBody>
          <a:bodyPr/>
          <a:lstStyle/>
          <a:p>
            <a:r>
              <a:rPr lang="en-US">
                <a:hlinkClick r:id="rId2"/>
              </a:rPr>
              <a:t>http://ngrams.googlelabs.com/</a:t>
            </a:r>
            <a:endParaRPr lang="en-US"/>
          </a:p>
        </p:txBody>
      </p:sp>
    </p:spTree>
    <p:extLst>
      <p:ext uri="{BB962C8B-B14F-4D97-AF65-F5344CB8AC3E}">
        <p14:creationId xmlns:p14="http://schemas.microsoft.com/office/powerpoint/2010/main" val="458178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p:txBody>
          <a:bodyPr/>
          <a:lstStyle/>
          <a:p>
            <a:pPr eaLnBrk="1" hangingPunct="1"/>
            <a:r>
              <a:rPr lang="en-US" sz="4000" dirty="0">
                <a:latin typeface="Calibri (Headings)"/>
                <a:ea typeface="ＭＳ Ｐゴシック" charset="0"/>
                <a:cs typeface="Calibri (Headings)"/>
              </a:rPr>
              <a:t>Language Modeling</a:t>
            </a:r>
          </a:p>
        </p:txBody>
      </p:sp>
      <p:sp>
        <p:nvSpPr>
          <p:cNvPr id="16387" name="Rectangle 6"/>
          <p:cNvSpPr>
            <a:spLocks noGrp="1" noChangeArrowheads="1"/>
          </p:cNvSpPr>
          <p:nvPr>
            <p:ph idx="1"/>
          </p:nvPr>
        </p:nvSpPr>
        <p:spPr>
          <a:xfrm>
            <a:off x="3746440" y="57150"/>
            <a:ext cx="5009393" cy="1691640"/>
          </a:xfrm>
        </p:spPr>
        <p:txBody>
          <a:bodyPr/>
          <a:lstStyle/>
          <a:p>
            <a:pPr eaLnBrk="1" hangingPunct="1">
              <a:buFont typeface="Times" charset="0"/>
              <a:buNone/>
            </a:pPr>
            <a:r>
              <a:rPr lang="en-US" sz="3600" dirty="0">
                <a:solidFill>
                  <a:srgbClr val="A4001D"/>
                </a:solidFill>
                <a:latin typeface="Calibri"/>
                <a:ea typeface="ＭＳ Ｐゴシック" charset="0"/>
                <a:cs typeface="Calibri"/>
              </a:rPr>
              <a:t>Evaluation and Perplexity</a:t>
            </a:r>
          </a:p>
        </p:txBody>
      </p:sp>
      <p:sp>
        <p:nvSpPr>
          <p:cNvPr id="2" name="Text Placeholder 1">
            <a:extLst>
              <a:ext uri="{FF2B5EF4-FFF2-40B4-BE49-F238E27FC236}">
                <a16:creationId xmlns:a16="http://schemas.microsoft.com/office/drawing/2014/main" id="{9A75E902-FA31-A14D-9EDA-DACF849E978B}"/>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1063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dirty="0"/>
              <a:t>How to evaluate N-gram models</a:t>
            </a:r>
          </a:p>
        </p:txBody>
      </p:sp>
      <p:sp>
        <p:nvSpPr>
          <p:cNvPr id="133123" name="Rectangle 3"/>
          <p:cNvSpPr>
            <a:spLocks noGrp="1" noChangeArrowheads="1"/>
          </p:cNvSpPr>
          <p:nvPr>
            <p:ph sz="quarter" idx="1"/>
          </p:nvPr>
        </p:nvSpPr>
        <p:spPr>
          <a:xfrm>
            <a:off x="822960" y="1200150"/>
            <a:ext cx="7543801" cy="3823648"/>
          </a:xfrm>
        </p:spPr>
        <p:txBody>
          <a:bodyPr>
            <a:normAutofit/>
          </a:bodyPr>
          <a:lstStyle/>
          <a:p>
            <a:r>
              <a:rPr lang="en-US" sz="3600" dirty="0">
                <a:solidFill>
                  <a:srgbClr val="0200FF"/>
                </a:solidFill>
              </a:rPr>
              <a:t>"Extrinsic (in-vivo) Evaluation"</a:t>
            </a:r>
          </a:p>
          <a:p>
            <a:pPr marL="0" indent="0">
              <a:buNone/>
            </a:pPr>
            <a:r>
              <a:rPr lang="en-US" sz="3300" dirty="0"/>
              <a:t>To compare models A and B</a:t>
            </a:r>
          </a:p>
          <a:p>
            <a:pPr marL="665163" lvl="1" indent="-514350">
              <a:buFont typeface="+mj-lt"/>
              <a:buAutoNum type="arabicPeriod"/>
            </a:pPr>
            <a:r>
              <a:rPr lang="en-US" sz="2900" dirty="0"/>
              <a:t>Put each model in a real task</a:t>
            </a:r>
          </a:p>
          <a:p>
            <a:pPr lvl="2">
              <a:buFont typeface="Arial" panose="020B0604020202020204" pitchFamily="34" charset="0"/>
              <a:buChar char="•"/>
            </a:pPr>
            <a:r>
              <a:rPr lang="en-US" sz="2500" dirty="0"/>
              <a:t>Machine Translation, speech recognition, etc. </a:t>
            </a:r>
          </a:p>
          <a:p>
            <a:pPr marL="665163" lvl="1" indent="-514350">
              <a:buFont typeface="+mj-lt"/>
              <a:buAutoNum type="arabicPeriod"/>
            </a:pPr>
            <a:r>
              <a:rPr lang="en-US" sz="2900" dirty="0"/>
              <a:t>Run the task, get a score for A and for B</a:t>
            </a:r>
          </a:p>
          <a:p>
            <a:pPr lvl="2">
              <a:buFont typeface="Arial" panose="020B0604020202020204" pitchFamily="34" charset="0"/>
              <a:buChar char="•"/>
            </a:pPr>
            <a:r>
              <a:rPr lang="en-US" sz="2500" dirty="0"/>
              <a:t>How many words translated correctly</a:t>
            </a:r>
          </a:p>
          <a:p>
            <a:pPr lvl="2">
              <a:buFont typeface="Arial" panose="020B0604020202020204" pitchFamily="34" charset="0"/>
              <a:buChar char="•"/>
            </a:pPr>
            <a:r>
              <a:rPr lang="en-US" sz="2500" dirty="0"/>
              <a:t>How many words transcribed correctly</a:t>
            </a:r>
          </a:p>
          <a:p>
            <a:pPr marL="665163" lvl="1" indent="-514350">
              <a:buFont typeface="+mj-lt"/>
              <a:buAutoNum type="arabicPeriod"/>
            </a:pPr>
            <a:r>
              <a:rPr lang="en-US" sz="2900" dirty="0"/>
              <a:t>Compare accuracy for A and B</a:t>
            </a:r>
          </a:p>
        </p:txBody>
      </p:sp>
    </p:spTree>
    <p:extLst>
      <p:ext uri="{BB962C8B-B14F-4D97-AF65-F5344CB8AC3E}">
        <p14:creationId xmlns:p14="http://schemas.microsoft.com/office/powerpoint/2010/main" val="232956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2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2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312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12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2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31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r>
              <a:rPr lang="en-US" altLang="zh-TW" dirty="0" smtClean="0"/>
              <a:t>Introduction to n-grams</a:t>
            </a:r>
          </a:p>
          <a:p>
            <a:r>
              <a:rPr lang="en-US" altLang="zh-TW" dirty="0" smtClean="0"/>
              <a:t>Estimating n-gram probabilities</a:t>
            </a:r>
          </a:p>
          <a:p>
            <a:r>
              <a:rPr lang="en-US" altLang="zh-TW" dirty="0" smtClean="0"/>
              <a:t>Evaluation and perplexity</a:t>
            </a:r>
          </a:p>
          <a:p>
            <a:r>
              <a:rPr lang="en-US" altLang="zh-TW" dirty="0" smtClean="0"/>
              <a:t>Generalization and zeros</a:t>
            </a:r>
          </a:p>
          <a:p>
            <a:r>
              <a:rPr lang="en-US" altLang="zh-TW" dirty="0" smtClean="0"/>
              <a:t>Smoothing: Add-one (Laplace) smoothing</a:t>
            </a:r>
          </a:p>
          <a:p>
            <a:r>
              <a:rPr lang="en-US" altLang="zh-TW" dirty="0" smtClean="0"/>
              <a:t>Interpolation, back-off, Web-scale LMs</a:t>
            </a:r>
          </a:p>
          <a:p>
            <a:endParaRPr lang="zh-TW" altLang="en-US" dirty="0"/>
          </a:p>
        </p:txBody>
      </p:sp>
      <p:sp>
        <p:nvSpPr>
          <p:cNvPr id="4" name="投影片編號版面配置區 3"/>
          <p:cNvSpPr>
            <a:spLocks noGrp="1"/>
          </p:cNvSpPr>
          <p:nvPr>
            <p:ph type="sldNum" sz="quarter" idx="12"/>
          </p:nvPr>
        </p:nvSpPr>
        <p:spPr/>
        <p:txBody>
          <a:bodyPr/>
          <a:lstStyle/>
          <a:p>
            <a:fld id="{10F35DC5-7E65-8247-99AB-4E984F8A921E}" type="slidenum">
              <a:rPr lang="en-US" smtClean="0"/>
              <a:pPr/>
              <a:t>3</a:t>
            </a:fld>
            <a:endParaRPr lang="en-US"/>
          </a:p>
        </p:txBody>
      </p:sp>
    </p:spTree>
    <p:extLst>
      <p:ext uri="{BB962C8B-B14F-4D97-AF65-F5344CB8AC3E}">
        <p14:creationId xmlns:p14="http://schemas.microsoft.com/office/powerpoint/2010/main" val="636336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normAutofit/>
          </a:bodyPr>
          <a:lstStyle/>
          <a:p>
            <a:pPr eaLnBrk="1" hangingPunct="1"/>
            <a:r>
              <a:rPr lang="en-US" dirty="0"/>
              <a:t>Intrinsic (in-vitro) evaluation </a:t>
            </a:r>
          </a:p>
        </p:txBody>
      </p:sp>
      <p:sp>
        <p:nvSpPr>
          <p:cNvPr id="135171" name="Rectangle 3"/>
          <p:cNvSpPr>
            <a:spLocks noGrp="1" noChangeArrowheads="1"/>
          </p:cNvSpPr>
          <p:nvPr>
            <p:ph sz="quarter" idx="1"/>
          </p:nvPr>
        </p:nvSpPr>
        <p:spPr>
          <a:xfrm>
            <a:off x="822960" y="1200150"/>
            <a:ext cx="7940040" cy="3823648"/>
          </a:xfrm>
        </p:spPr>
        <p:txBody>
          <a:bodyPr>
            <a:normAutofit lnSpcReduction="10000"/>
          </a:bodyPr>
          <a:lstStyle/>
          <a:p>
            <a:pPr eaLnBrk="1" hangingPunct="1">
              <a:lnSpc>
                <a:spcPct val="90000"/>
              </a:lnSpc>
            </a:pPr>
            <a:r>
              <a:rPr lang="en-US" sz="2800" dirty="0">
                <a:latin typeface="Calibri" charset="0"/>
              </a:rPr>
              <a:t>Extrinsic evaluation not always possible</a:t>
            </a:r>
          </a:p>
          <a:p>
            <a:pPr lvl="1" eaLnBrk="1" hangingPunct="1">
              <a:lnSpc>
                <a:spcPct val="90000"/>
              </a:lnSpc>
              <a:buFont typeface="Arial" panose="020B0604020202020204" pitchFamily="34" charset="0"/>
              <a:buChar char="•"/>
            </a:pPr>
            <a:r>
              <a:rPr lang="en-US" sz="2400" dirty="0">
                <a:latin typeface="Calibri" charset="0"/>
              </a:rPr>
              <a:t>Expensive, time-consuming </a:t>
            </a:r>
          </a:p>
          <a:p>
            <a:pPr lvl="1" eaLnBrk="1" hangingPunct="1">
              <a:lnSpc>
                <a:spcPct val="90000"/>
              </a:lnSpc>
              <a:buFont typeface="Arial" panose="020B0604020202020204" pitchFamily="34" charset="0"/>
              <a:buChar char="•"/>
            </a:pPr>
            <a:r>
              <a:rPr lang="en-US" sz="2400" dirty="0">
                <a:latin typeface="Calibri" charset="0"/>
              </a:rPr>
              <a:t>Doesn't always generalize to other applications</a:t>
            </a:r>
          </a:p>
          <a:p>
            <a:pPr eaLnBrk="1" hangingPunct="1">
              <a:lnSpc>
                <a:spcPct val="90000"/>
              </a:lnSpc>
            </a:pPr>
            <a:r>
              <a:rPr lang="en-US" sz="2800" dirty="0">
                <a:latin typeface="Calibri" charset="0"/>
              </a:rPr>
              <a:t>Intrinsic evaluation: </a:t>
            </a:r>
            <a:r>
              <a:rPr lang="en-US" sz="2800" b="1" dirty="0">
                <a:solidFill>
                  <a:srgbClr val="0200FF"/>
                </a:solidFill>
                <a:latin typeface="Calibri" charset="0"/>
              </a:rPr>
              <a:t>perplexity</a:t>
            </a:r>
          </a:p>
          <a:p>
            <a:pPr lvl="1">
              <a:buFont typeface="Arial" panose="020B0604020202020204" pitchFamily="34" charset="0"/>
              <a:buChar char="•"/>
            </a:pPr>
            <a:r>
              <a:rPr lang="en-US" dirty="0">
                <a:latin typeface="Calibri"/>
                <a:cs typeface="Calibri"/>
              </a:rPr>
              <a:t>Directly measures language model performance at predicting words.</a:t>
            </a:r>
          </a:p>
          <a:p>
            <a:pPr lvl="1">
              <a:buFont typeface="Arial" panose="020B0604020202020204" pitchFamily="34" charset="0"/>
              <a:buChar char="•"/>
            </a:pPr>
            <a:r>
              <a:rPr lang="en-US" dirty="0">
                <a:latin typeface="Calibri"/>
                <a:cs typeface="Calibri"/>
              </a:rPr>
              <a:t>Doesn't necessarily correspond with real application performance</a:t>
            </a:r>
          </a:p>
          <a:p>
            <a:pPr lvl="1">
              <a:buFont typeface="Arial" panose="020B0604020202020204" pitchFamily="34" charset="0"/>
              <a:buChar char="•"/>
            </a:pPr>
            <a:r>
              <a:rPr lang="en-US" sz="2400" dirty="0">
                <a:latin typeface="Calibri"/>
                <a:cs typeface="Calibri"/>
              </a:rPr>
              <a:t>But gives us a single general metric for language models</a:t>
            </a:r>
          </a:p>
          <a:p>
            <a:pPr lvl="1">
              <a:buFont typeface="Arial" panose="020B0604020202020204" pitchFamily="34" charset="0"/>
              <a:buChar char="•"/>
            </a:pPr>
            <a:r>
              <a:rPr lang="en-US" dirty="0">
                <a:latin typeface="Calibri"/>
                <a:cs typeface="Calibri"/>
              </a:rPr>
              <a:t>Useful for large language models (LLMs) as well as n-grams</a:t>
            </a:r>
            <a:endParaRPr lang="en-US" sz="2400" dirty="0">
              <a:latin typeface="Calibri"/>
              <a:cs typeface="Calibri"/>
            </a:endParaRPr>
          </a:p>
        </p:txBody>
      </p:sp>
    </p:spTree>
    <p:extLst>
      <p:ext uri="{BB962C8B-B14F-4D97-AF65-F5344CB8AC3E}">
        <p14:creationId xmlns:p14="http://schemas.microsoft.com/office/powerpoint/2010/main" val="18183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51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5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51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5171">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5171">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5171">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5171">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51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dirty="0"/>
              <a:t>Training sets and test sets</a:t>
            </a:r>
          </a:p>
        </p:txBody>
      </p:sp>
      <p:sp>
        <p:nvSpPr>
          <p:cNvPr id="131075" name="Rectangle 3"/>
          <p:cNvSpPr>
            <a:spLocks noGrp="1" noChangeArrowheads="1"/>
          </p:cNvSpPr>
          <p:nvPr>
            <p:ph sz="quarter" idx="1"/>
          </p:nvPr>
        </p:nvSpPr>
        <p:spPr>
          <a:xfrm>
            <a:off x="822960" y="1200150"/>
            <a:ext cx="7635240" cy="3429000"/>
          </a:xfrm>
        </p:spPr>
        <p:txBody>
          <a:bodyPr>
            <a:normAutofit/>
          </a:bodyPr>
          <a:lstStyle/>
          <a:p>
            <a:pPr marL="0" indent="0">
              <a:buNone/>
            </a:pPr>
            <a:r>
              <a:rPr lang="en-US" dirty="0"/>
              <a:t>We train parameters of our model on a </a:t>
            </a:r>
            <a:r>
              <a:rPr lang="en-US" b="1" dirty="0">
                <a:solidFill>
                  <a:srgbClr val="0200FF"/>
                </a:solidFill>
              </a:rPr>
              <a:t>training set</a:t>
            </a:r>
            <a:r>
              <a:rPr lang="en-US" dirty="0"/>
              <a:t>.</a:t>
            </a:r>
          </a:p>
          <a:p>
            <a:pPr marL="0" indent="0">
              <a:buNone/>
            </a:pPr>
            <a:r>
              <a:rPr lang="en-US" dirty="0"/>
              <a:t>We test the model’s performance on data we haven’t seen.</a:t>
            </a:r>
          </a:p>
          <a:p>
            <a:pPr lvl="1"/>
            <a:r>
              <a:rPr lang="en-US" dirty="0"/>
              <a:t>A </a:t>
            </a:r>
            <a:r>
              <a:rPr lang="en-US" b="1" dirty="0">
                <a:solidFill>
                  <a:srgbClr val="0200FF"/>
                </a:solidFill>
              </a:rPr>
              <a:t>test set </a:t>
            </a:r>
            <a:r>
              <a:rPr lang="en-US" dirty="0"/>
              <a:t>is an unseen dataset; different from training set.</a:t>
            </a:r>
          </a:p>
          <a:p>
            <a:pPr lvl="2"/>
            <a:r>
              <a:rPr lang="en-US" dirty="0"/>
              <a:t>Intuition: we want to measure generalization to unseen data</a:t>
            </a:r>
          </a:p>
          <a:p>
            <a:pPr lvl="1"/>
            <a:r>
              <a:rPr lang="en-US" dirty="0"/>
              <a:t>An </a:t>
            </a:r>
            <a:r>
              <a:rPr lang="en-US" b="1" dirty="0">
                <a:solidFill>
                  <a:srgbClr val="0200FF"/>
                </a:solidFill>
              </a:rPr>
              <a:t>evaluation metric </a:t>
            </a:r>
            <a:r>
              <a:rPr lang="en-US" dirty="0">
                <a:solidFill>
                  <a:schemeClr val="tx1"/>
                </a:solidFill>
              </a:rPr>
              <a:t>(like</a:t>
            </a:r>
            <a:r>
              <a:rPr lang="en-US" b="1" dirty="0">
                <a:solidFill>
                  <a:srgbClr val="008000"/>
                </a:solidFill>
              </a:rPr>
              <a:t> </a:t>
            </a:r>
            <a:r>
              <a:rPr lang="en-US" b="1" dirty="0">
                <a:solidFill>
                  <a:srgbClr val="0200FF"/>
                </a:solidFill>
              </a:rPr>
              <a:t>perplexity</a:t>
            </a:r>
            <a:r>
              <a:rPr lang="en-US" dirty="0">
                <a:solidFill>
                  <a:schemeClr val="tx1"/>
                </a:solidFill>
              </a:rPr>
              <a:t>)</a:t>
            </a:r>
            <a:r>
              <a:rPr lang="en-US" b="1" dirty="0">
                <a:solidFill>
                  <a:srgbClr val="008000"/>
                </a:solidFill>
              </a:rPr>
              <a:t> </a:t>
            </a:r>
            <a:r>
              <a:rPr lang="en-US" dirty="0"/>
              <a:t>tells us how well our model does on the test set.</a:t>
            </a:r>
          </a:p>
        </p:txBody>
      </p:sp>
    </p:spTree>
    <p:extLst>
      <p:ext uri="{BB962C8B-B14F-4D97-AF65-F5344CB8AC3E}">
        <p14:creationId xmlns:p14="http://schemas.microsoft.com/office/powerpoint/2010/main" val="143860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07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107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1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43873-49B3-FC6A-7ACE-46D8866D92DB}"/>
              </a:ext>
            </a:extLst>
          </p:cNvPr>
          <p:cNvSpPr>
            <a:spLocks noGrp="1"/>
          </p:cNvSpPr>
          <p:nvPr>
            <p:ph type="title"/>
          </p:nvPr>
        </p:nvSpPr>
        <p:spPr/>
        <p:txBody>
          <a:bodyPr/>
          <a:lstStyle/>
          <a:p>
            <a:r>
              <a:rPr lang="en-US" dirty="0"/>
              <a:t>Choosing training and test sets</a:t>
            </a:r>
          </a:p>
        </p:txBody>
      </p:sp>
      <p:sp>
        <p:nvSpPr>
          <p:cNvPr id="3" name="Content Placeholder 2">
            <a:extLst>
              <a:ext uri="{FF2B5EF4-FFF2-40B4-BE49-F238E27FC236}">
                <a16:creationId xmlns:a16="http://schemas.microsoft.com/office/drawing/2014/main" id="{4E5E3009-BF90-1D04-7288-87D05A68781A}"/>
              </a:ext>
            </a:extLst>
          </p:cNvPr>
          <p:cNvSpPr>
            <a:spLocks noGrp="1"/>
          </p:cNvSpPr>
          <p:nvPr>
            <p:ph idx="1"/>
          </p:nvPr>
        </p:nvSpPr>
        <p:spPr>
          <a:xfrm>
            <a:off x="822960" y="1200150"/>
            <a:ext cx="7635240" cy="3733800"/>
          </a:xfrm>
        </p:spPr>
        <p:txBody>
          <a:bodyPr>
            <a:normAutofit/>
          </a:bodyPr>
          <a:lstStyle/>
          <a:p>
            <a:pPr marL="288925" indent="-288925">
              <a:buFont typeface="Arial" panose="020B0604020202020204" pitchFamily="34" charset="0"/>
              <a:buChar char="•"/>
            </a:pPr>
            <a:r>
              <a:rPr lang="en-US" sz="3200" dirty="0">
                <a:effectLst/>
                <a:latin typeface="Calibri" panose="020F0502020204030204" pitchFamily="34" charset="0"/>
                <a:cs typeface="Calibri" panose="020F0502020204030204" pitchFamily="34" charset="0"/>
              </a:rPr>
              <a:t>If we're building an LM for a specific task</a:t>
            </a:r>
          </a:p>
          <a:p>
            <a:pPr marL="685800" lvl="1" indent="-288925">
              <a:buFont typeface="Arial" panose="020B0604020202020204" pitchFamily="34" charset="0"/>
              <a:buChar char="•"/>
            </a:pPr>
            <a:r>
              <a:rPr lang="en-US" sz="2800" dirty="0">
                <a:effectLst/>
                <a:latin typeface="Calibri" panose="020F0502020204030204" pitchFamily="34" charset="0"/>
                <a:cs typeface="Calibri" panose="020F0502020204030204" pitchFamily="34" charset="0"/>
              </a:rPr>
              <a:t>The test set should reflect the task language we want to use the model for</a:t>
            </a:r>
          </a:p>
          <a:p>
            <a:pPr marL="288925" indent="-288925">
              <a:buFont typeface="Arial" panose="020B0604020202020204" pitchFamily="34" charset="0"/>
              <a:buChar char="•"/>
            </a:pPr>
            <a:r>
              <a:rPr lang="en-US" sz="3200" dirty="0">
                <a:latin typeface="Calibri" panose="020F0502020204030204" pitchFamily="34" charset="0"/>
                <a:cs typeface="Calibri" panose="020F0502020204030204" pitchFamily="34" charset="0"/>
              </a:rPr>
              <a:t>If we're building a general-purpose model</a:t>
            </a:r>
          </a:p>
          <a:p>
            <a:pPr marL="685800" lvl="1" indent="-288925">
              <a:buFont typeface="Arial" panose="020B0604020202020204" pitchFamily="34" charset="0"/>
              <a:buChar char="•"/>
            </a:pPr>
            <a:r>
              <a:rPr lang="en-US" sz="2800" dirty="0">
                <a:latin typeface="Calibri" panose="020F0502020204030204" pitchFamily="34" charset="0"/>
                <a:cs typeface="Calibri" panose="020F0502020204030204" pitchFamily="34" charset="0"/>
              </a:rPr>
              <a:t>We'll need lots of different kinds of training data</a:t>
            </a:r>
          </a:p>
          <a:p>
            <a:pPr marL="685800" lvl="1" indent="-288925">
              <a:buFont typeface="Arial" panose="020B0604020202020204" pitchFamily="34" charset="0"/>
              <a:buChar char="•"/>
            </a:pPr>
            <a:r>
              <a:rPr lang="en-US" sz="2800" dirty="0">
                <a:latin typeface="Calibri" panose="020F0502020204030204" pitchFamily="34" charset="0"/>
                <a:cs typeface="Calibri" panose="020F0502020204030204" pitchFamily="34" charset="0"/>
              </a:rPr>
              <a:t>We don't want the training set or the test set to be just from one domain or author or language.</a:t>
            </a:r>
            <a:endParaRPr lang="en-US" sz="2800" dirty="0">
              <a:effectLst/>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325960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Training on the test set</a:t>
            </a:r>
          </a:p>
        </p:txBody>
      </p:sp>
      <p:sp>
        <p:nvSpPr>
          <p:cNvPr id="3" name="Content Placeholder 2"/>
          <p:cNvSpPr>
            <a:spLocks noGrp="1"/>
          </p:cNvSpPr>
          <p:nvPr>
            <p:ph idx="1"/>
          </p:nvPr>
        </p:nvSpPr>
        <p:spPr>
          <a:xfrm>
            <a:off x="822960" y="1200150"/>
            <a:ext cx="7254240" cy="3429000"/>
          </a:xfrm>
        </p:spPr>
        <p:txBody>
          <a:bodyPr/>
          <a:lstStyle/>
          <a:p>
            <a:pPr marL="0" indent="0">
              <a:buNone/>
            </a:pPr>
            <a:r>
              <a:rPr lang="en-US" dirty="0"/>
              <a:t>We can’t allow test sentences into the training set</a:t>
            </a:r>
          </a:p>
          <a:p>
            <a:pPr lvl="1">
              <a:buFont typeface="Arial" panose="020B0604020202020204" pitchFamily="34" charset="0"/>
              <a:buChar char="•"/>
            </a:pPr>
            <a:r>
              <a:rPr lang="en-US" dirty="0"/>
              <a:t>Or else the LM will assign that sentence an artificially high probability when we see it in the test set</a:t>
            </a:r>
          </a:p>
          <a:p>
            <a:pPr lvl="1">
              <a:buFont typeface="Arial" panose="020B0604020202020204" pitchFamily="34" charset="0"/>
              <a:buChar char="•"/>
            </a:pPr>
            <a:r>
              <a:rPr lang="en-US" dirty="0"/>
              <a:t>And hence assign the whole test set a falsely high probability.</a:t>
            </a:r>
          </a:p>
          <a:p>
            <a:pPr lvl="1">
              <a:buFont typeface="Arial" panose="020B0604020202020204" pitchFamily="34" charset="0"/>
              <a:buChar char="•"/>
            </a:pPr>
            <a:r>
              <a:rPr lang="en-US" dirty="0"/>
              <a:t>Making the LM look better than it really is</a:t>
            </a:r>
          </a:p>
          <a:p>
            <a:pPr marL="0" indent="0">
              <a:buNone/>
            </a:pPr>
            <a:r>
              <a:rPr lang="en-US" dirty="0"/>
              <a:t>This is called </a:t>
            </a:r>
            <a:r>
              <a:rPr lang="en-US" dirty="0">
                <a:solidFill>
                  <a:srgbClr val="FF0000"/>
                </a:solidFill>
              </a:rPr>
              <a:t>“Training on the test set”</a:t>
            </a:r>
          </a:p>
          <a:p>
            <a:pPr marL="0" indent="0">
              <a:buNone/>
            </a:pPr>
            <a:r>
              <a:rPr lang="en-US" dirty="0"/>
              <a:t>Bad science! </a:t>
            </a:r>
          </a:p>
          <a:p>
            <a:pPr marL="0" indent="0">
              <a:buNone/>
            </a:pPr>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33</a:t>
            </a:fld>
            <a:endParaRPr lang="en-US"/>
          </a:p>
        </p:txBody>
      </p:sp>
    </p:spTree>
    <p:extLst>
      <p:ext uri="{BB962C8B-B14F-4D97-AF65-F5344CB8AC3E}">
        <p14:creationId xmlns:p14="http://schemas.microsoft.com/office/powerpoint/2010/main" val="2289181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43873-49B3-FC6A-7ACE-46D8866D92DB}"/>
              </a:ext>
            </a:extLst>
          </p:cNvPr>
          <p:cNvSpPr>
            <a:spLocks noGrp="1"/>
          </p:cNvSpPr>
          <p:nvPr>
            <p:ph type="title"/>
          </p:nvPr>
        </p:nvSpPr>
        <p:spPr/>
        <p:txBody>
          <a:bodyPr/>
          <a:lstStyle/>
          <a:p>
            <a:r>
              <a:rPr lang="en-US" dirty="0"/>
              <a:t>Dev sets</a:t>
            </a:r>
          </a:p>
        </p:txBody>
      </p:sp>
      <p:sp>
        <p:nvSpPr>
          <p:cNvPr id="3" name="Content Placeholder 2">
            <a:extLst>
              <a:ext uri="{FF2B5EF4-FFF2-40B4-BE49-F238E27FC236}">
                <a16:creationId xmlns:a16="http://schemas.microsoft.com/office/drawing/2014/main" id="{4E5E3009-BF90-1D04-7288-87D05A68781A}"/>
              </a:ext>
            </a:extLst>
          </p:cNvPr>
          <p:cNvSpPr>
            <a:spLocks noGrp="1"/>
          </p:cNvSpPr>
          <p:nvPr>
            <p:ph idx="1"/>
          </p:nvPr>
        </p:nvSpPr>
        <p:spPr>
          <a:xfrm>
            <a:off x="822960" y="1200150"/>
            <a:ext cx="7787640" cy="3823648"/>
          </a:xfrm>
        </p:spPr>
        <p:txBody>
          <a:bodyPr>
            <a:noAutofit/>
          </a:bodyPr>
          <a:lstStyle/>
          <a:p>
            <a:pPr marL="174625" indent="-174625">
              <a:buFont typeface="Arial" panose="020B0604020202020204" pitchFamily="34" charset="0"/>
              <a:buChar char="•"/>
            </a:pPr>
            <a:r>
              <a:rPr lang="en-US" dirty="0">
                <a:effectLst/>
                <a:latin typeface="Calibri" panose="020F0502020204030204" pitchFamily="34" charset="0"/>
                <a:cs typeface="Calibri" panose="020F0502020204030204" pitchFamily="34" charset="0"/>
              </a:rPr>
              <a:t>If we test on the test set many times we might implicitly tune to its characteristics</a:t>
            </a:r>
          </a:p>
          <a:p>
            <a:pPr marL="571500" lvl="1" indent="-174625">
              <a:buFont typeface="Arial" panose="020B0604020202020204" pitchFamily="34" charset="0"/>
              <a:buChar char="•"/>
            </a:pPr>
            <a:r>
              <a:rPr lang="en-US" sz="2800" dirty="0">
                <a:latin typeface="Calibri" panose="020F0502020204030204" pitchFamily="34" charset="0"/>
                <a:cs typeface="Calibri" panose="020F0502020204030204" pitchFamily="34" charset="0"/>
              </a:rPr>
              <a:t>N</a:t>
            </a:r>
            <a:r>
              <a:rPr lang="en-US" sz="2800" dirty="0">
                <a:effectLst/>
                <a:latin typeface="Calibri" panose="020F0502020204030204" pitchFamily="34" charset="0"/>
                <a:cs typeface="Calibri" panose="020F0502020204030204" pitchFamily="34" charset="0"/>
              </a:rPr>
              <a:t>oticing which changes make the model better. </a:t>
            </a:r>
          </a:p>
          <a:p>
            <a:pPr marL="174625" indent="-174625">
              <a:buFont typeface="Arial" panose="020B0604020202020204" pitchFamily="34" charset="0"/>
              <a:buChar char="•"/>
            </a:pPr>
            <a:r>
              <a:rPr lang="en-US" dirty="0">
                <a:latin typeface="Calibri" panose="020F0502020204030204" pitchFamily="34" charset="0"/>
                <a:cs typeface="Calibri" panose="020F0502020204030204" pitchFamily="34" charset="0"/>
              </a:rPr>
              <a:t>So we run on the test set only once, or a few times</a:t>
            </a:r>
          </a:p>
          <a:p>
            <a:pPr marL="174625" indent="-174625">
              <a:buFont typeface="Arial" panose="020B0604020202020204" pitchFamily="34" charset="0"/>
              <a:buChar char="•"/>
            </a:pPr>
            <a:r>
              <a:rPr lang="en-US" dirty="0">
                <a:latin typeface="Calibri" panose="020F0502020204030204" pitchFamily="34" charset="0"/>
                <a:cs typeface="Calibri" panose="020F0502020204030204" pitchFamily="34" charset="0"/>
              </a:rPr>
              <a:t>That means we need a </a:t>
            </a:r>
            <a:r>
              <a:rPr lang="en-US" dirty="0">
                <a:effectLst/>
                <a:latin typeface="Calibri" panose="020F0502020204030204" pitchFamily="34" charset="0"/>
                <a:cs typeface="Calibri" panose="020F0502020204030204" pitchFamily="34" charset="0"/>
              </a:rPr>
              <a:t>third dataset: </a:t>
            </a:r>
          </a:p>
          <a:p>
            <a:pPr marL="571500" lvl="1" indent="-174625">
              <a:buFont typeface="Arial" panose="020B0604020202020204" pitchFamily="34" charset="0"/>
              <a:buChar char="•"/>
            </a:pPr>
            <a:r>
              <a:rPr lang="en-US" dirty="0">
                <a:latin typeface="Calibri" panose="020F0502020204030204" pitchFamily="34" charset="0"/>
                <a:cs typeface="Calibri" panose="020F0502020204030204" pitchFamily="34" charset="0"/>
              </a:rPr>
              <a:t>A</a:t>
            </a:r>
            <a:r>
              <a:rPr lang="en-US" dirty="0">
                <a:effectLst/>
                <a:latin typeface="Calibri" panose="020F0502020204030204" pitchFamily="34" charset="0"/>
                <a:cs typeface="Calibri" panose="020F0502020204030204" pitchFamily="34" charset="0"/>
              </a:rPr>
              <a:t> </a:t>
            </a:r>
            <a:r>
              <a:rPr lang="en-US" b="1" dirty="0">
                <a:solidFill>
                  <a:srgbClr val="0200FF"/>
                </a:solidFill>
                <a:effectLst/>
                <a:latin typeface="Calibri" panose="020F0502020204030204" pitchFamily="34" charset="0"/>
                <a:cs typeface="Calibri" panose="020F0502020204030204" pitchFamily="34" charset="0"/>
              </a:rPr>
              <a:t>development test set </a:t>
            </a:r>
            <a:r>
              <a:rPr lang="en-US" dirty="0">
                <a:effectLst/>
                <a:latin typeface="Calibri" panose="020F0502020204030204" pitchFamily="34" charset="0"/>
                <a:cs typeface="Calibri" panose="020F0502020204030204" pitchFamily="34" charset="0"/>
              </a:rPr>
              <a:t>or, </a:t>
            </a:r>
            <a:r>
              <a:rPr lang="en-US" b="1" dirty="0" err="1">
                <a:solidFill>
                  <a:srgbClr val="0200FF"/>
                </a:solidFill>
                <a:effectLst/>
                <a:latin typeface="Calibri" panose="020F0502020204030204" pitchFamily="34" charset="0"/>
                <a:cs typeface="Calibri" panose="020F0502020204030204" pitchFamily="34" charset="0"/>
              </a:rPr>
              <a:t>devset</a:t>
            </a:r>
            <a:r>
              <a:rPr lang="en-US" dirty="0">
                <a:effectLst/>
                <a:latin typeface="Calibri" panose="020F0502020204030204" pitchFamily="34" charset="0"/>
                <a:cs typeface="Calibri" panose="020F0502020204030204" pitchFamily="34" charset="0"/>
              </a:rPr>
              <a:t>. </a:t>
            </a:r>
          </a:p>
          <a:p>
            <a:pPr marL="571500" lvl="1" indent="-174625">
              <a:buFont typeface="Arial" panose="020B0604020202020204" pitchFamily="34" charset="0"/>
              <a:buChar char="•"/>
            </a:pPr>
            <a:r>
              <a:rPr lang="en-US" dirty="0">
                <a:effectLst/>
                <a:latin typeface="Calibri" panose="020F0502020204030204" pitchFamily="34" charset="0"/>
                <a:cs typeface="Calibri" panose="020F0502020204030204" pitchFamily="34" charset="0"/>
              </a:rPr>
              <a:t>We test our LM on the </a:t>
            </a:r>
            <a:r>
              <a:rPr lang="en-US" dirty="0" err="1">
                <a:effectLst/>
                <a:latin typeface="Calibri" panose="020F0502020204030204" pitchFamily="34" charset="0"/>
                <a:cs typeface="Calibri" panose="020F0502020204030204" pitchFamily="34" charset="0"/>
              </a:rPr>
              <a:t>devset</a:t>
            </a:r>
            <a:r>
              <a:rPr lang="en-US" dirty="0">
                <a:effectLst/>
                <a:latin typeface="Calibri" panose="020F0502020204030204" pitchFamily="34" charset="0"/>
                <a:cs typeface="Calibri" panose="020F0502020204030204" pitchFamily="34" charset="0"/>
              </a:rPr>
              <a:t> until the very end</a:t>
            </a:r>
          </a:p>
          <a:p>
            <a:pPr marL="571500" lvl="1" indent="-174625">
              <a:buFont typeface="Arial" panose="020B0604020202020204" pitchFamily="34" charset="0"/>
              <a:buChar char="•"/>
            </a:pPr>
            <a:r>
              <a:rPr lang="en-US" dirty="0">
                <a:latin typeface="Calibri" panose="020F0502020204030204" pitchFamily="34" charset="0"/>
                <a:cs typeface="Calibri" panose="020F0502020204030204" pitchFamily="34" charset="0"/>
              </a:rPr>
              <a:t>A</a:t>
            </a:r>
            <a:r>
              <a:rPr lang="en-US" dirty="0">
                <a:effectLst/>
                <a:latin typeface="Calibri" panose="020F0502020204030204" pitchFamily="34" charset="0"/>
                <a:cs typeface="Calibri" panose="020F0502020204030204" pitchFamily="34" charset="0"/>
              </a:rPr>
              <a:t>nd then test our LM on the </a:t>
            </a:r>
            <a:r>
              <a:rPr lang="en-US" b="1" dirty="0">
                <a:effectLst/>
                <a:latin typeface="Calibri" panose="020F0502020204030204" pitchFamily="34" charset="0"/>
                <a:cs typeface="Calibri" panose="020F0502020204030204" pitchFamily="34" charset="0"/>
              </a:rPr>
              <a:t>test set </a:t>
            </a:r>
            <a:r>
              <a:rPr lang="en-US" dirty="0">
                <a:effectLst/>
                <a:latin typeface="Calibri" panose="020F0502020204030204" pitchFamily="34" charset="0"/>
                <a:cs typeface="Calibri" panose="020F0502020204030204" pitchFamily="34" charset="0"/>
              </a:rPr>
              <a:t>once</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0830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822960" y="361950"/>
            <a:ext cx="7543800" cy="680397"/>
          </a:xfrm>
        </p:spPr>
        <p:txBody>
          <a:bodyPr>
            <a:normAutofit fontScale="90000"/>
          </a:bodyPr>
          <a:lstStyle/>
          <a:p>
            <a:r>
              <a:rPr lang="en-US" dirty="0"/>
              <a:t>Intuition of perplexity as evaluation metric: How good is our language model?</a:t>
            </a:r>
          </a:p>
        </p:txBody>
      </p:sp>
      <p:sp>
        <p:nvSpPr>
          <p:cNvPr id="131075" name="Rectangle 3"/>
          <p:cNvSpPr>
            <a:spLocks noGrp="1" noChangeArrowheads="1"/>
          </p:cNvSpPr>
          <p:nvPr>
            <p:ph sz="quarter" idx="1"/>
          </p:nvPr>
        </p:nvSpPr>
        <p:spPr>
          <a:xfrm>
            <a:off x="822960" y="1200150"/>
            <a:ext cx="7787640" cy="3429000"/>
          </a:xfrm>
        </p:spPr>
        <p:txBody>
          <a:bodyPr>
            <a:normAutofit/>
          </a:bodyPr>
          <a:lstStyle/>
          <a:p>
            <a:pPr indent="0">
              <a:lnSpc>
                <a:spcPct val="100000"/>
              </a:lnSpc>
              <a:spcBef>
                <a:spcPts val="0"/>
              </a:spcBef>
              <a:buNone/>
            </a:pPr>
            <a:r>
              <a:rPr lang="en-US" dirty="0"/>
              <a:t>Intuition: A good LM prefers "real" sentences</a:t>
            </a:r>
          </a:p>
          <a:p>
            <a:pPr marL="465138" indent="-457200">
              <a:lnSpc>
                <a:spcPct val="100000"/>
              </a:lnSpc>
              <a:spcBef>
                <a:spcPts val="0"/>
              </a:spcBef>
              <a:buFont typeface="Arial" panose="020B0604020202020204" pitchFamily="34" charset="0"/>
              <a:buChar char="•"/>
            </a:pPr>
            <a:r>
              <a:rPr lang="en-US" dirty="0"/>
              <a:t>Assign higher probability to “</a:t>
            </a:r>
            <a:r>
              <a:rPr lang="en-US" altLang="ja-JP" dirty="0"/>
              <a:t>real” or “frequently observed” sentences </a:t>
            </a:r>
          </a:p>
          <a:p>
            <a:pPr marL="465138" indent="-457200">
              <a:lnSpc>
                <a:spcPct val="100000"/>
              </a:lnSpc>
              <a:spcBef>
                <a:spcPts val="0"/>
              </a:spcBef>
              <a:buFont typeface="Arial" panose="020B0604020202020204" pitchFamily="34" charset="0"/>
              <a:buChar char="•"/>
            </a:pPr>
            <a:r>
              <a:rPr lang="en-US" altLang="ja-JP" dirty="0"/>
              <a:t>Assigns lower probability to “word salad” or “rarely observed” sentences?</a:t>
            </a:r>
          </a:p>
        </p:txBody>
      </p:sp>
    </p:spTree>
    <p:extLst>
      <p:ext uri="{BB962C8B-B14F-4D97-AF65-F5344CB8AC3E}">
        <p14:creationId xmlns:p14="http://schemas.microsoft.com/office/powerpoint/2010/main" val="31344742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822960" y="361950"/>
            <a:ext cx="7543800" cy="680397"/>
          </a:xfrm>
        </p:spPr>
        <p:txBody>
          <a:bodyPr>
            <a:noAutofit/>
          </a:bodyPr>
          <a:lstStyle/>
          <a:p>
            <a:pPr indent="0">
              <a:lnSpc>
                <a:spcPct val="100000"/>
              </a:lnSpc>
              <a:spcBef>
                <a:spcPts val="0"/>
              </a:spcBef>
              <a:buNone/>
            </a:pPr>
            <a:r>
              <a:rPr lang="en-US" sz="3200" dirty="0"/>
              <a:t>Intuition of perplexity 2: </a:t>
            </a:r>
            <a:br>
              <a:rPr lang="en-US" sz="3200" dirty="0"/>
            </a:br>
            <a:r>
              <a:rPr lang="en-US" sz="3200" dirty="0"/>
              <a:t>Predicting upcoming words</a:t>
            </a:r>
            <a:endParaRPr lang="en-US" sz="3200" dirty="0">
              <a:latin typeface="Calibri" panose="020F0502020204030204" pitchFamily="34" charset="0"/>
              <a:cs typeface="Calibri" panose="020F0502020204030204" pitchFamily="34" charset="0"/>
            </a:endParaRPr>
          </a:p>
        </p:txBody>
      </p:sp>
      <p:sp>
        <p:nvSpPr>
          <p:cNvPr id="131075" name="Rectangle 3"/>
          <p:cNvSpPr>
            <a:spLocks noGrp="1" noChangeArrowheads="1"/>
          </p:cNvSpPr>
          <p:nvPr>
            <p:ph sz="quarter" idx="1"/>
          </p:nvPr>
        </p:nvSpPr>
        <p:spPr>
          <a:xfrm>
            <a:off x="2133592" y="1202927"/>
            <a:ext cx="5366920" cy="3429000"/>
          </a:xfrm>
        </p:spPr>
        <p:txBody>
          <a:bodyPr>
            <a:normAutofit fontScale="85000" lnSpcReduction="20000"/>
          </a:bodyPr>
          <a:lstStyle/>
          <a:p>
            <a:pPr indent="0">
              <a:lnSpc>
                <a:spcPct val="100000"/>
              </a:lnSpc>
              <a:spcBef>
                <a:spcPts val="0"/>
              </a:spcBef>
              <a:buNone/>
            </a:pPr>
            <a:r>
              <a:rPr lang="en-US" dirty="0">
                <a:latin typeface="Calibri" panose="020F0502020204030204" pitchFamily="34" charset="0"/>
                <a:cs typeface="Calibri" panose="020F0502020204030204" pitchFamily="34" charset="0"/>
              </a:rPr>
              <a:t>The Shannon Game: </a:t>
            </a:r>
            <a:r>
              <a:rPr lang="en-US" b="1" dirty="0">
                <a:latin typeface="Calibri" panose="020F0502020204030204" pitchFamily="34" charset="0"/>
                <a:cs typeface="Calibri" panose="020F0502020204030204" pitchFamily="34" charset="0"/>
              </a:rPr>
              <a:t>How well can we predict the next word</a:t>
            </a:r>
            <a:r>
              <a:rPr lang="en-US" dirty="0">
                <a:latin typeface="Calibri" panose="020F0502020204030204" pitchFamily="34" charset="0"/>
                <a:cs typeface="Calibri" panose="020F0502020204030204" pitchFamily="34" charset="0"/>
              </a:rPr>
              <a:t>?</a:t>
            </a:r>
          </a:p>
          <a:p>
            <a:pPr marL="179388" indent="-171450">
              <a:lnSpc>
                <a:spcPct val="100000"/>
              </a:lnSpc>
              <a:spcBef>
                <a:spcPts val="0"/>
              </a:spcBef>
              <a:buFont typeface="Arial" panose="020B0604020202020204" pitchFamily="34" charset="0"/>
              <a:buChar char="•"/>
            </a:pPr>
            <a:r>
              <a:rPr lang="en-US" dirty="0">
                <a:latin typeface="Calibri" panose="020F0502020204030204" pitchFamily="34" charset="0"/>
                <a:cs typeface="Calibri" panose="020F0502020204030204" pitchFamily="34" charset="0"/>
              </a:rPr>
              <a:t> Once upon a </a:t>
            </a:r>
            <a:r>
              <a:rPr lang="en-US" sz="2800" dirty="0">
                <a:solidFill>
                  <a:srgbClr val="0200FF"/>
                </a:solidFill>
                <a:latin typeface="Calibri" panose="020F0502020204030204" pitchFamily="34" charset="0"/>
                <a:cs typeface="Calibri" panose="020F0502020204030204" pitchFamily="34" charset="0"/>
              </a:rPr>
              <a:t>____</a:t>
            </a:r>
            <a:endParaRPr lang="en-US" dirty="0">
              <a:solidFill>
                <a:srgbClr val="0200FF"/>
              </a:solidFill>
              <a:latin typeface="Calibri" panose="020F0502020204030204" pitchFamily="34" charset="0"/>
              <a:cs typeface="Calibri" panose="020F0502020204030204" pitchFamily="34" charset="0"/>
            </a:endParaRPr>
          </a:p>
          <a:p>
            <a:pPr marL="179388" indent="-171450">
              <a:lnSpc>
                <a:spcPct val="100000"/>
              </a:lnSpc>
              <a:spcBef>
                <a:spcPts val="0"/>
              </a:spcBef>
              <a:buFont typeface="Arial" panose="020B0604020202020204" pitchFamily="34" charset="0"/>
              <a:buChar char="•"/>
            </a:pPr>
            <a:r>
              <a:rPr lang="en-US" dirty="0">
                <a:latin typeface="Calibri" panose="020F0502020204030204" pitchFamily="34" charset="0"/>
                <a:cs typeface="Calibri" panose="020F0502020204030204" pitchFamily="34" charset="0"/>
              </a:rPr>
              <a:t> That is a picture of a  </a:t>
            </a:r>
            <a:r>
              <a:rPr lang="en-US" sz="2800" dirty="0">
                <a:solidFill>
                  <a:srgbClr val="0200FF"/>
                </a:solidFill>
                <a:latin typeface="Calibri" panose="020F0502020204030204" pitchFamily="34" charset="0"/>
                <a:cs typeface="Calibri" panose="020F0502020204030204" pitchFamily="34" charset="0"/>
              </a:rPr>
              <a:t>____</a:t>
            </a:r>
            <a:endParaRPr lang="en-US" dirty="0">
              <a:solidFill>
                <a:srgbClr val="0200FF"/>
              </a:solidFill>
              <a:latin typeface="Calibri" panose="020F0502020204030204" pitchFamily="34" charset="0"/>
              <a:cs typeface="Calibri" panose="020F0502020204030204" pitchFamily="34" charset="0"/>
            </a:endParaRPr>
          </a:p>
          <a:p>
            <a:pPr marL="179388" indent="-171450">
              <a:lnSpc>
                <a:spcPct val="100000"/>
              </a:lnSpc>
              <a:spcBef>
                <a:spcPts val="0"/>
              </a:spcBef>
              <a:buFont typeface="Arial" panose="020B0604020202020204" pitchFamily="34" charset="0"/>
              <a:buChar char="•"/>
            </a:pPr>
            <a:r>
              <a:rPr lang="en-US" dirty="0">
                <a:latin typeface="Calibri" panose="020F0502020204030204" pitchFamily="34" charset="0"/>
                <a:cs typeface="Calibri" panose="020F0502020204030204" pitchFamily="34" charset="0"/>
              </a:rPr>
              <a:t> For breakfast I ate my usual </a:t>
            </a:r>
            <a:r>
              <a:rPr lang="en-US" sz="2800" dirty="0">
                <a:solidFill>
                  <a:srgbClr val="0200FF"/>
                </a:solidFill>
                <a:latin typeface="Calibri" panose="020F0502020204030204" pitchFamily="34" charset="0"/>
                <a:cs typeface="Calibri" panose="020F0502020204030204" pitchFamily="34" charset="0"/>
              </a:rPr>
              <a:t>____</a:t>
            </a:r>
            <a:endParaRPr lang="en-US" dirty="0">
              <a:solidFill>
                <a:srgbClr val="0200FF"/>
              </a:solidFill>
              <a:latin typeface="Calibri" panose="020F0502020204030204" pitchFamily="34" charset="0"/>
              <a:cs typeface="Calibri" panose="020F0502020204030204" pitchFamily="34" charset="0"/>
            </a:endParaRPr>
          </a:p>
          <a:p>
            <a:pPr indent="0">
              <a:lnSpc>
                <a:spcPct val="100000"/>
              </a:lnSpc>
              <a:spcBef>
                <a:spcPts val="0"/>
              </a:spcBef>
              <a:buNone/>
            </a:pPr>
            <a:endParaRPr lang="en-US" dirty="0">
              <a:latin typeface="Calibri" panose="020F0502020204030204" pitchFamily="34" charset="0"/>
              <a:cs typeface="Calibri" panose="020F0502020204030204" pitchFamily="34" charset="0"/>
            </a:endParaRPr>
          </a:p>
          <a:p>
            <a:pPr indent="0">
              <a:lnSpc>
                <a:spcPct val="100000"/>
              </a:lnSpc>
              <a:spcBef>
                <a:spcPts val="0"/>
              </a:spcBef>
              <a:buNone/>
            </a:pPr>
            <a:r>
              <a:rPr lang="en-US" dirty="0">
                <a:latin typeface="Calibri" panose="020F0502020204030204" pitchFamily="34" charset="0"/>
                <a:cs typeface="Calibri" panose="020F0502020204030204" pitchFamily="34" charset="0"/>
              </a:rPr>
              <a:t>Unigrams are terrible at this game (Why?)</a:t>
            </a:r>
          </a:p>
          <a:p>
            <a:pPr indent="0">
              <a:lnSpc>
                <a:spcPct val="100000"/>
              </a:lnSpc>
              <a:spcBef>
                <a:spcPts val="0"/>
              </a:spcBef>
              <a:buNone/>
            </a:pPr>
            <a:endParaRPr lang="en-US" dirty="0">
              <a:latin typeface="Calibri" panose="020F0502020204030204" pitchFamily="34" charset="0"/>
              <a:cs typeface="Calibri" panose="020F0502020204030204" pitchFamily="34" charset="0"/>
            </a:endParaRPr>
          </a:p>
          <a:p>
            <a:pPr indent="0">
              <a:lnSpc>
                <a:spcPct val="100000"/>
              </a:lnSpc>
              <a:spcBef>
                <a:spcPts val="0"/>
              </a:spcBef>
              <a:buNone/>
            </a:pPr>
            <a:r>
              <a:rPr lang="en-US" dirty="0">
                <a:latin typeface="Calibri" panose="020F0502020204030204" pitchFamily="34" charset="0"/>
                <a:cs typeface="Calibri" panose="020F0502020204030204" pitchFamily="34" charset="0"/>
              </a:rPr>
              <a:t>	</a:t>
            </a:r>
          </a:p>
          <a:p>
            <a:pPr indent="0">
              <a:lnSpc>
                <a:spcPct val="100000"/>
              </a:lnSpc>
              <a:spcBef>
                <a:spcPts val="0"/>
              </a:spcBef>
              <a:buNone/>
            </a:pPr>
            <a:r>
              <a:rPr lang="en-US" dirty="0">
                <a:latin typeface="Calibri" panose="020F0502020204030204" pitchFamily="34" charset="0"/>
                <a:cs typeface="Calibri" panose="020F0502020204030204" pitchFamily="34" charset="0"/>
              </a:rPr>
              <a:t>		</a:t>
            </a:r>
          </a:p>
        </p:txBody>
      </p:sp>
      <p:grpSp>
        <p:nvGrpSpPr>
          <p:cNvPr id="10" name="Group 9">
            <a:extLst>
              <a:ext uri="{FF2B5EF4-FFF2-40B4-BE49-F238E27FC236}">
                <a16:creationId xmlns:a16="http://schemas.microsoft.com/office/drawing/2014/main" id="{97A347A2-118F-485A-94AB-833FB68AB883}"/>
              </a:ext>
            </a:extLst>
          </p:cNvPr>
          <p:cNvGrpSpPr/>
          <p:nvPr/>
        </p:nvGrpSpPr>
        <p:grpSpPr>
          <a:xfrm>
            <a:off x="7116984" y="1042347"/>
            <a:ext cx="2112134" cy="2031325"/>
            <a:chOff x="7008478" y="1150962"/>
            <a:chExt cx="2112134" cy="2031325"/>
          </a:xfrm>
        </p:grpSpPr>
        <p:sp>
          <p:nvSpPr>
            <p:cNvPr id="2" name="Text Box 6">
              <a:extLst>
                <a:ext uri="{FF2B5EF4-FFF2-40B4-BE49-F238E27FC236}">
                  <a16:creationId xmlns:a16="http://schemas.microsoft.com/office/drawing/2014/main" id="{9F8FF02D-E220-42BD-ADC0-689588360B1C}"/>
                </a:ext>
              </a:extLst>
            </p:cNvPr>
            <p:cNvSpPr txBox="1">
              <a:spLocks noChangeArrowheads="1"/>
            </p:cNvSpPr>
            <p:nvPr/>
          </p:nvSpPr>
          <p:spPr bwMode="auto">
            <a:xfrm>
              <a:off x="7291812" y="1150962"/>
              <a:ext cx="1828800"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dirty="0">
                  <a:solidFill>
                    <a:srgbClr val="0200FF"/>
                  </a:solidFill>
                  <a:latin typeface="Calibri" panose="020F0502020204030204" pitchFamily="34" charset="0"/>
                  <a:cs typeface="Calibri" panose="020F0502020204030204" pitchFamily="34" charset="0"/>
                </a:rPr>
                <a:t>time 	0.9</a:t>
              </a:r>
            </a:p>
            <a:p>
              <a:pPr eaLnBrk="1" hangingPunct="1">
                <a:spcBef>
                  <a:spcPct val="50000"/>
                </a:spcBef>
              </a:pPr>
              <a:r>
                <a:rPr lang="en-US" sz="1800" b="1" dirty="0">
                  <a:solidFill>
                    <a:srgbClr val="0200FF"/>
                  </a:solidFill>
                  <a:latin typeface="Calibri" panose="020F0502020204030204" pitchFamily="34" charset="0"/>
                  <a:cs typeface="Calibri" panose="020F0502020204030204" pitchFamily="34" charset="0"/>
                </a:rPr>
                <a:t>dream 	0.03</a:t>
              </a:r>
            </a:p>
            <a:p>
              <a:pPr eaLnBrk="1" hangingPunct="1">
                <a:spcBef>
                  <a:spcPct val="50000"/>
                </a:spcBef>
              </a:pPr>
              <a:r>
                <a:rPr lang="en-US" sz="1800" b="1" dirty="0">
                  <a:solidFill>
                    <a:srgbClr val="0200FF"/>
                  </a:solidFill>
                  <a:latin typeface="Calibri" panose="020F0502020204030204" pitchFamily="34" charset="0"/>
                  <a:cs typeface="Calibri" panose="020F0502020204030204" pitchFamily="34" charset="0"/>
                </a:rPr>
                <a:t>midnight 0.02</a:t>
              </a:r>
            </a:p>
            <a:p>
              <a:pPr eaLnBrk="1" hangingPunct="1">
                <a:spcBef>
                  <a:spcPct val="50000"/>
                </a:spcBef>
              </a:pPr>
              <a:r>
                <a:rPr lang="en-US" sz="1800" b="1" dirty="0">
                  <a:solidFill>
                    <a:srgbClr val="0200FF"/>
                  </a:solidFill>
                  <a:latin typeface="Calibri" panose="020F0502020204030204" pitchFamily="34" charset="0"/>
                  <a:cs typeface="Calibri" panose="020F0502020204030204" pitchFamily="34" charset="0"/>
                </a:rPr>
                <a:t>…</a:t>
              </a:r>
            </a:p>
            <a:p>
              <a:pPr eaLnBrk="1" hangingPunct="1">
                <a:spcBef>
                  <a:spcPct val="50000"/>
                </a:spcBef>
              </a:pPr>
              <a:r>
                <a:rPr lang="en-US" sz="1800" b="1" dirty="0">
                  <a:solidFill>
                    <a:srgbClr val="0200FF"/>
                  </a:solidFill>
                  <a:latin typeface="Calibri" panose="020F0502020204030204" pitchFamily="34" charset="0"/>
                  <a:cs typeface="Calibri" panose="020F0502020204030204" pitchFamily="34" charset="0"/>
                </a:rPr>
                <a:t>and 	1e-100</a:t>
              </a:r>
            </a:p>
          </p:txBody>
        </p:sp>
        <p:sp>
          <p:nvSpPr>
            <p:cNvPr id="3" name="AutoShape 7">
              <a:extLst>
                <a:ext uri="{FF2B5EF4-FFF2-40B4-BE49-F238E27FC236}">
                  <a16:creationId xmlns:a16="http://schemas.microsoft.com/office/drawing/2014/main" id="{14ADD370-1068-8BC0-86AE-17412B0C1ED5}"/>
                </a:ext>
              </a:extLst>
            </p:cNvPr>
            <p:cNvSpPr>
              <a:spLocks/>
            </p:cNvSpPr>
            <p:nvPr/>
          </p:nvSpPr>
          <p:spPr bwMode="auto">
            <a:xfrm>
              <a:off x="7008478" y="1247135"/>
              <a:ext cx="283333" cy="1858016"/>
            </a:xfrm>
            <a:prstGeom prst="leftBrace">
              <a:avLst>
                <a:gd name="adj1" fmla="val 75000"/>
                <a:gd name="adj2" fmla="val 39352"/>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1" dirty="0">
                <a:latin typeface="Calibri" panose="020F0502020204030204" pitchFamily="34" charset="0"/>
                <a:cs typeface="Calibri" panose="020F0502020204030204" pitchFamily="34" charset="0"/>
              </a:endParaRPr>
            </a:p>
          </p:txBody>
        </p:sp>
      </p:grpSp>
      <p:sp>
        <p:nvSpPr>
          <p:cNvPr id="4" name="TextBox 3">
            <a:extLst>
              <a:ext uri="{FF2B5EF4-FFF2-40B4-BE49-F238E27FC236}">
                <a16:creationId xmlns:a16="http://schemas.microsoft.com/office/drawing/2014/main" id="{665BFEE4-2094-96DE-3404-16E1B1176C56}"/>
              </a:ext>
            </a:extLst>
          </p:cNvPr>
          <p:cNvSpPr txBox="1"/>
          <p:nvPr/>
        </p:nvSpPr>
        <p:spPr>
          <a:xfrm>
            <a:off x="7008479" y="4804946"/>
            <a:ext cx="2135521" cy="338554"/>
          </a:xfrm>
          <a:prstGeom prst="rect">
            <a:avLst/>
          </a:prstGeom>
          <a:noFill/>
        </p:spPr>
        <p:txBody>
          <a:bodyPr wrap="none" rtlCol="0">
            <a:spAutoFit/>
          </a:bodyPr>
          <a:lstStyle/>
          <a:p>
            <a:r>
              <a:rPr lang="en-US" sz="800" b="0" i="0" dirty="0">
                <a:solidFill>
                  <a:srgbClr val="75757A"/>
                </a:solidFill>
                <a:effectLst/>
                <a:latin typeface="Calibri" panose="020F0502020204030204" pitchFamily="34" charset="0"/>
                <a:cs typeface="Calibri" panose="020F0502020204030204" pitchFamily="34" charset="0"/>
              </a:rPr>
              <a:t>Picture credit: </a:t>
            </a:r>
            <a:r>
              <a:rPr lang="en-US" sz="800" b="0" i="0" dirty="0" err="1">
                <a:solidFill>
                  <a:srgbClr val="75757A"/>
                </a:solidFill>
                <a:effectLst/>
                <a:latin typeface="Calibri" panose="020F0502020204030204" pitchFamily="34" charset="0"/>
                <a:cs typeface="Calibri" panose="020F0502020204030204" pitchFamily="34" charset="0"/>
              </a:rPr>
              <a:t>Historiska</a:t>
            </a:r>
            <a:r>
              <a:rPr lang="en-US" sz="800" b="0" i="0" dirty="0">
                <a:solidFill>
                  <a:srgbClr val="75757A"/>
                </a:solidFill>
                <a:effectLst/>
                <a:latin typeface="Calibri" panose="020F0502020204030204" pitchFamily="34" charset="0"/>
                <a:cs typeface="Calibri" panose="020F0502020204030204" pitchFamily="34" charset="0"/>
              </a:rPr>
              <a:t> </a:t>
            </a:r>
            <a:r>
              <a:rPr lang="en-US" sz="800" b="0" i="0" dirty="0" err="1">
                <a:solidFill>
                  <a:srgbClr val="75757A"/>
                </a:solidFill>
                <a:effectLst/>
                <a:latin typeface="Calibri" panose="020F0502020204030204" pitchFamily="34" charset="0"/>
                <a:cs typeface="Calibri" panose="020F0502020204030204" pitchFamily="34" charset="0"/>
              </a:rPr>
              <a:t>bildsamlingen</a:t>
            </a:r>
            <a:endParaRPr lang="en-US" sz="800" b="0" i="0" dirty="0">
              <a:solidFill>
                <a:srgbClr val="75757A"/>
              </a:solidFill>
              <a:effectLst/>
              <a:latin typeface="Calibri" panose="020F0502020204030204" pitchFamily="34" charset="0"/>
              <a:cs typeface="Calibri" panose="020F0502020204030204" pitchFamily="34" charset="0"/>
            </a:endParaRPr>
          </a:p>
          <a:p>
            <a:r>
              <a:rPr lang="en-US" sz="800" dirty="0">
                <a:latin typeface="Calibri" panose="020F0502020204030204" pitchFamily="34" charset="0"/>
                <a:cs typeface="Calibri" panose="020F0502020204030204" pitchFamily="34" charset="0"/>
              </a:rPr>
              <a:t>https://</a:t>
            </a:r>
            <a:r>
              <a:rPr lang="en-US" sz="800" dirty="0" err="1">
                <a:latin typeface="Calibri" panose="020F0502020204030204" pitchFamily="34" charset="0"/>
                <a:cs typeface="Calibri" panose="020F0502020204030204" pitchFamily="34" charset="0"/>
              </a:rPr>
              <a:t>creativecommons.org</a:t>
            </a:r>
            <a:r>
              <a:rPr lang="en-US" sz="800" dirty="0">
                <a:latin typeface="Calibri" panose="020F0502020204030204" pitchFamily="34" charset="0"/>
                <a:cs typeface="Calibri" panose="020F0502020204030204" pitchFamily="34" charset="0"/>
              </a:rPr>
              <a:t>/licenses/by/2.0/</a:t>
            </a:r>
          </a:p>
        </p:txBody>
      </p:sp>
      <p:pic>
        <p:nvPicPr>
          <p:cNvPr id="7" name="Picture 6">
            <a:extLst>
              <a:ext uri="{FF2B5EF4-FFF2-40B4-BE49-F238E27FC236}">
                <a16:creationId xmlns:a16="http://schemas.microsoft.com/office/drawing/2014/main" id="{0DFC8EAE-FC32-ED7A-5C68-5CC5DE046FE6}"/>
              </a:ext>
            </a:extLst>
          </p:cNvPr>
          <p:cNvPicPr>
            <a:picLocks noChangeAspect="1"/>
          </p:cNvPicPr>
          <p:nvPr/>
        </p:nvPicPr>
        <p:blipFill rotWithShape="1">
          <a:blip r:embed="rId3"/>
          <a:srcRect l="16434" t="12427"/>
          <a:stretch/>
        </p:blipFill>
        <p:spPr>
          <a:xfrm>
            <a:off x="539941" y="1304539"/>
            <a:ext cx="1378161" cy="1863554"/>
          </a:xfrm>
          <a:prstGeom prst="rect">
            <a:avLst/>
          </a:prstGeom>
        </p:spPr>
      </p:pic>
      <p:sp>
        <p:nvSpPr>
          <p:cNvPr id="8" name="TextBox 7">
            <a:extLst>
              <a:ext uri="{FF2B5EF4-FFF2-40B4-BE49-F238E27FC236}">
                <a16:creationId xmlns:a16="http://schemas.microsoft.com/office/drawing/2014/main" id="{3E5853AB-6586-BF2A-0B18-7C986CDF5C53}"/>
              </a:ext>
            </a:extLst>
          </p:cNvPr>
          <p:cNvSpPr txBox="1"/>
          <p:nvPr/>
        </p:nvSpPr>
        <p:spPr>
          <a:xfrm>
            <a:off x="384629" y="3141498"/>
            <a:ext cx="1709122" cy="369332"/>
          </a:xfrm>
          <a:prstGeom prst="rect">
            <a:avLst/>
          </a:prstGeom>
          <a:noFill/>
        </p:spPr>
        <p:txBody>
          <a:bodyPr wrap="none" rtlCol="0">
            <a:spAutoFit/>
          </a:bodyPr>
          <a:lstStyle/>
          <a:p>
            <a:r>
              <a:rPr lang="en-US" sz="1800" dirty="0">
                <a:latin typeface="Calibri" panose="020F0502020204030204" pitchFamily="34" charset="0"/>
                <a:cs typeface="Calibri" panose="020F0502020204030204" pitchFamily="34" charset="0"/>
              </a:rPr>
              <a:t>Claude Shannon</a:t>
            </a:r>
          </a:p>
        </p:txBody>
      </p:sp>
      <p:sp>
        <p:nvSpPr>
          <p:cNvPr id="9" name="TextBox 8">
            <a:extLst>
              <a:ext uri="{FF2B5EF4-FFF2-40B4-BE49-F238E27FC236}">
                <a16:creationId xmlns:a16="http://schemas.microsoft.com/office/drawing/2014/main" id="{202322A7-AC34-666B-CE28-B7BE03240646}"/>
              </a:ext>
            </a:extLst>
          </p:cNvPr>
          <p:cNvSpPr txBox="1"/>
          <p:nvPr/>
        </p:nvSpPr>
        <p:spPr>
          <a:xfrm>
            <a:off x="539941" y="3820711"/>
            <a:ext cx="7633110" cy="954107"/>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A good LM is one that assigns a higher probability to the next word that actually occurs</a:t>
            </a:r>
            <a:endParaRPr lang="en-US" sz="2800" dirty="0"/>
          </a:p>
        </p:txBody>
      </p:sp>
    </p:spTree>
    <p:extLst>
      <p:ext uri="{BB962C8B-B14F-4D97-AF65-F5344CB8AC3E}">
        <p14:creationId xmlns:p14="http://schemas.microsoft.com/office/powerpoint/2010/main" val="361648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0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0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107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03860" y="257175"/>
            <a:ext cx="8382000" cy="742950"/>
          </a:xfrm>
        </p:spPr>
        <p:txBody>
          <a:bodyPr>
            <a:normAutofit fontScale="90000"/>
          </a:bodyPr>
          <a:lstStyle/>
          <a:p>
            <a:r>
              <a:rPr lang="en-US" sz="3600" dirty="0"/>
              <a:t>Intuition of perplexity 3: The best language model is one that best predicts the entire unseen test set</a:t>
            </a:r>
            <a:endParaRPr lang="en-US" dirty="0"/>
          </a:p>
        </p:txBody>
      </p:sp>
      <p:sp>
        <p:nvSpPr>
          <p:cNvPr id="5" name="Content Placeholder 4">
            <a:extLst>
              <a:ext uri="{FF2B5EF4-FFF2-40B4-BE49-F238E27FC236}">
                <a16:creationId xmlns:a16="http://schemas.microsoft.com/office/drawing/2014/main" id="{D9326366-31A0-04FC-5C1D-BC0FD40B2370}"/>
              </a:ext>
            </a:extLst>
          </p:cNvPr>
          <p:cNvSpPr>
            <a:spLocks noGrp="1"/>
          </p:cNvSpPr>
          <p:nvPr>
            <p:ph idx="1"/>
          </p:nvPr>
        </p:nvSpPr>
        <p:spPr>
          <a:xfrm>
            <a:off x="822960" y="1200149"/>
            <a:ext cx="7863839" cy="3810001"/>
          </a:xfrm>
        </p:spPr>
        <p:txBody>
          <a:bodyPr>
            <a:normAutofit/>
          </a:bodyPr>
          <a:lstStyle/>
          <a:p>
            <a:pPr marL="403225" indent="-342900">
              <a:buFont typeface="Arial" panose="020B0604020202020204" pitchFamily="34" charset="0"/>
              <a:buChar char="•"/>
            </a:pPr>
            <a:r>
              <a:rPr lang="en-US" dirty="0">
                <a:latin typeface="Calibri" panose="020F0502020204030204" pitchFamily="34" charset="0"/>
                <a:cs typeface="Calibri" panose="020F0502020204030204" pitchFamily="34" charset="0"/>
              </a:rPr>
              <a:t>We said: a good LM is one that assigns a higher probability to the next word that actually occurs. </a:t>
            </a:r>
          </a:p>
          <a:p>
            <a:pPr marL="403225" indent="-342900">
              <a:buFont typeface="Arial" panose="020B0604020202020204" pitchFamily="34" charset="0"/>
              <a:buChar char="•"/>
            </a:pPr>
            <a:r>
              <a:rPr lang="en-US" dirty="0">
                <a:latin typeface="Calibri" panose="020F0502020204030204" pitchFamily="34" charset="0"/>
                <a:cs typeface="Calibri" panose="020F0502020204030204" pitchFamily="34" charset="0"/>
              </a:rPr>
              <a:t>Let's generalize to all the words!</a:t>
            </a:r>
          </a:p>
          <a:p>
            <a:pPr marL="800100" lvl="1" indent="-342900">
              <a:buFont typeface="Arial" panose="020B0604020202020204" pitchFamily="34" charset="0"/>
              <a:buChar char="•"/>
            </a:pPr>
            <a:r>
              <a:rPr lang="en-US" dirty="0">
                <a:latin typeface="Calibri" charset="0"/>
              </a:rPr>
              <a:t>The best LM assigns high </a:t>
            </a:r>
            <a:r>
              <a:rPr lang="en-US" dirty="0">
                <a:latin typeface="Times New Roman" panose="02020603050405020304" pitchFamily="18" charset="0"/>
                <a:cs typeface="Times New Roman" panose="02020603050405020304" pitchFamily="18" charset="0"/>
              </a:rPr>
              <a:t>probability </a:t>
            </a:r>
            <a:r>
              <a:rPr lang="en-US" dirty="0">
                <a:latin typeface="Calibri" charset="0"/>
              </a:rPr>
              <a:t>to the entire test set.</a:t>
            </a:r>
          </a:p>
          <a:p>
            <a:pPr marL="403225" indent="-342900">
              <a:buFont typeface="Arial" panose="020B0604020202020204" pitchFamily="34" charset="0"/>
              <a:buChar char="•"/>
            </a:pPr>
            <a:r>
              <a:rPr lang="en-US" dirty="0">
                <a:latin typeface="Calibri" charset="0"/>
              </a:rPr>
              <a:t>When comparing two LMs, A and B</a:t>
            </a:r>
          </a:p>
          <a:p>
            <a:pPr marL="800100" lvl="1" indent="-342900">
              <a:buFont typeface="Arial" panose="020B0604020202020204" pitchFamily="34" charset="0"/>
              <a:buChar char="•"/>
            </a:pPr>
            <a:r>
              <a:rPr lang="en-US" dirty="0">
                <a:latin typeface="Calibri" charset="0"/>
              </a:rPr>
              <a:t>We compute P</a:t>
            </a:r>
            <a:r>
              <a:rPr lang="en-US" baseline="-25000" dirty="0">
                <a:latin typeface="Calibri" charset="0"/>
              </a:rPr>
              <a:t>A</a:t>
            </a:r>
            <a:r>
              <a:rPr lang="en-US" dirty="0">
                <a:latin typeface="Calibri" charset="0"/>
              </a:rPr>
              <a:t>(test set) and P</a:t>
            </a:r>
            <a:r>
              <a:rPr lang="en-US" baseline="-25000" dirty="0">
                <a:latin typeface="Calibri" charset="0"/>
              </a:rPr>
              <a:t>B</a:t>
            </a:r>
            <a:r>
              <a:rPr lang="en-US" dirty="0">
                <a:latin typeface="Calibri" charset="0"/>
              </a:rPr>
              <a:t>(test set)</a:t>
            </a:r>
          </a:p>
          <a:p>
            <a:pPr marL="800100" lvl="1" indent="-342900">
              <a:buFont typeface="Arial" panose="020B0604020202020204" pitchFamily="34" charset="0"/>
              <a:buChar char="•"/>
            </a:pPr>
            <a:r>
              <a:rPr lang="en-US" dirty="0">
                <a:latin typeface="Calibri" charset="0"/>
              </a:rPr>
              <a:t>The better LM will give a higher probability to (=be less surprised by) the test set than the other LM.</a:t>
            </a:r>
          </a:p>
        </p:txBody>
      </p:sp>
    </p:spTree>
    <p:extLst>
      <p:ext uri="{BB962C8B-B14F-4D97-AF65-F5344CB8AC3E}">
        <p14:creationId xmlns:p14="http://schemas.microsoft.com/office/powerpoint/2010/main" val="12119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9326366-31A0-04FC-5C1D-BC0FD40B2370}"/>
              </a:ext>
            </a:extLst>
          </p:cNvPr>
          <p:cNvSpPr>
            <a:spLocks noGrp="1"/>
          </p:cNvSpPr>
          <p:nvPr>
            <p:ph idx="1"/>
          </p:nvPr>
        </p:nvSpPr>
        <p:spPr>
          <a:xfrm>
            <a:off x="990600" y="1047750"/>
            <a:ext cx="7795260" cy="3429000"/>
          </a:xfrm>
        </p:spPr>
        <p:txBody>
          <a:bodyPr>
            <a:normAutofit/>
          </a:bodyPr>
          <a:lstStyle/>
          <a:p>
            <a:pPr marL="403225" indent="-342900">
              <a:buFont typeface="Arial" panose="020B0604020202020204" pitchFamily="34" charset="0"/>
              <a:buChar char="•"/>
            </a:pPr>
            <a:r>
              <a:rPr lang="en-US" dirty="0">
                <a:latin typeface="Calibri" panose="020F0502020204030204" pitchFamily="34" charset="0"/>
                <a:cs typeface="Calibri" panose="020F0502020204030204" pitchFamily="34" charset="0"/>
              </a:rPr>
              <a:t>Probability depends on size of test set</a:t>
            </a:r>
          </a:p>
          <a:p>
            <a:pPr marL="800100" lvl="1" indent="-342900">
              <a:buFont typeface="Arial" panose="020B0604020202020204" pitchFamily="34" charset="0"/>
              <a:buChar char="•"/>
            </a:pPr>
            <a:r>
              <a:rPr lang="en-US" dirty="0">
                <a:latin typeface="Calibri" charset="0"/>
              </a:rPr>
              <a:t>Probability gets smaller the longer the text</a:t>
            </a:r>
          </a:p>
          <a:p>
            <a:pPr marL="800100" lvl="1" indent="-342900">
              <a:buFont typeface="Arial" panose="020B0604020202020204" pitchFamily="34" charset="0"/>
              <a:buChar char="•"/>
            </a:pPr>
            <a:r>
              <a:rPr lang="en-US" dirty="0">
                <a:latin typeface="Calibri" charset="0"/>
              </a:rPr>
              <a:t>Better: a metric that is </a:t>
            </a:r>
            <a:r>
              <a:rPr lang="en-US" b="1" dirty="0">
                <a:latin typeface="Calibri" charset="0"/>
              </a:rPr>
              <a:t>per-word</a:t>
            </a:r>
            <a:r>
              <a:rPr lang="en-US" dirty="0">
                <a:latin typeface="Calibri" charset="0"/>
              </a:rPr>
              <a:t>, normalized by length</a:t>
            </a:r>
            <a:endParaRPr lang="en-US" b="1" dirty="0">
              <a:latin typeface="Calibri" charset="0"/>
            </a:endParaRPr>
          </a:p>
          <a:p>
            <a:pPr marL="403225" indent="-342900">
              <a:buFont typeface="Arial" panose="020B0604020202020204" pitchFamily="34" charset="0"/>
              <a:buChar char="•"/>
            </a:pPr>
            <a:r>
              <a:rPr lang="en-US" b="1" dirty="0">
                <a:latin typeface="Calibri" charset="0"/>
              </a:rPr>
              <a:t>Perplexity</a:t>
            </a:r>
            <a:r>
              <a:rPr lang="en-US" dirty="0">
                <a:latin typeface="Calibri" charset="0"/>
              </a:rPr>
              <a:t> is the inverse probability of the test set, normalized by the number of words</a:t>
            </a:r>
          </a:p>
          <a:p>
            <a:pPr marL="403225" indent="-342900">
              <a:buFont typeface="Arial" panose="020B0604020202020204" pitchFamily="34" charset="0"/>
              <a:buChar char="•"/>
            </a:pPr>
            <a:endParaRPr lang="en-US" dirty="0">
              <a:latin typeface="Calibri" charset="0"/>
            </a:endParaRPr>
          </a:p>
          <a:p>
            <a:pPr marL="800100" lvl="1" indent="-342900">
              <a:buFont typeface="Arial" panose="020B0604020202020204" pitchFamily="34" charset="0"/>
              <a:buChar char="•"/>
            </a:pPr>
            <a:endParaRPr lang="en-US" dirty="0">
              <a:latin typeface="Calibri" charset="0"/>
            </a:endParaRPr>
          </a:p>
          <a:p>
            <a:pPr marL="457200" lvl="1" indent="0">
              <a:buNone/>
            </a:pPr>
            <a:endParaRPr lang="en-US" dirty="0">
              <a:latin typeface="Calibri" charset="0"/>
            </a:endParaRPr>
          </a:p>
          <a:p>
            <a:pPr marL="457200" lvl="1" indent="0">
              <a:buNone/>
            </a:pPr>
            <a:endParaRPr lang="en-US" dirty="0">
              <a:latin typeface="Calibri" charset="0"/>
            </a:endParaRPr>
          </a:p>
          <a:p>
            <a:pPr marL="457200" lvl="1" indent="0">
              <a:buNone/>
            </a:pPr>
            <a:endParaRPr lang="en-US" b="1" dirty="0">
              <a:latin typeface="Calibri" charset="0"/>
            </a:endParaRPr>
          </a:p>
          <a:p>
            <a:endParaRPr lang="en-US" dirty="0"/>
          </a:p>
        </p:txBody>
      </p:sp>
      <p:sp>
        <p:nvSpPr>
          <p:cNvPr id="137218" name="Rectangle 2"/>
          <p:cNvSpPr>
            <a:spLocks noGrp="1" noChangeArrowheads="1"/>
          </p:cNvSpPr>
          <p:nvPr>
            <p:ph type="title"/>
          </p:nvPr>
        </p:nvSpPr>
        <p:spPr>
          <a:xfrm>
            <a:off x="403860" y="133350"/>
            <a:ext cx="8382000" cy="866775"/>
          </a:xfrm>
        </p:spPr>
        <p:txBody>
          <a:bodyPr>
            <a:normAutofit fontScale="90000"/>
          </a:bodyPr>
          <a:lstStyle/>
          <a:p>
            <a:r>
              <a:rPr lang="en-US" sz="3600" dirty="0"/>
              <a:t>Intuition of perplexity </a:t>
            </a:r>
            <a:r>
              <a:rPr lang="en-US" dirty="0"/>
              <a:t>4</a:t>
            </a:r>
            <a:r>
              <a:rPr lang="en-US" sz="3600" dirty="0"/>
              <a:t>: Use perplexity instea</a:t>
            </a:r>
            <a:r>
              <a:rPr lang="en-US" dirty="0"/>
              <a:t>d of raw probability</a:t>
            </a:r>
          </a:p>
        </p:txBody>
      </p:sp>
      <p:graphicFrame>
        <p:nvGraphicFramePr>
          <p:cNvPr id="3" name="Object 2"/>
          <p:cNvGraphicFramePr>
            <a:graphicFrameLocks noChangeAspect="1"/>
          </p:cNvGraphicFramePr>
          <p:nvPr>
            <p:extLst>
              <p:ext uri="{D42A27DB-BD31-4B8C-83A1-F6EECF244321}">
                <p14:modId xmlns:p14="http://schemas.microsoft.com/office/powerpoint/2010/main" val="1344170314"/>
              </p:ext>
            </p:extLst>
          </p:nvPr>
        </p:nvGraphicFramePr>
        <p:xfrm>
          <a:off x="2131036" y="2952750"/>
          <a:ext cx="3581033" cy="2190750"/>
        </p:xfrm>
        <a:graphic>
          <a:graphicData uri="http://schemas.openxmlformats.org/presentationml/2006/ole">
            <mc:AlternateContent xmlns:mc="http://schemas.openxmlformats.org/markup-compatibility/2006">
              <mc:Choice xmlns:v="urn:schemas-microsoft-com:vml" Requires="v">
                <p:oleObj spid="_x0000_s10245" name="Equation" r:id="rId4" imgW="2159000" imgH="1320800" progId="Equation.3">
                  <p:embed/>
                </p:oleObj>
              </mc:Choice>
              <mc:Fallback>
                <p:oleObj name="Equation" r:id="rId4" imgW="2159000" imgH="1320800" progId="Equation.3">
                  <p:embed/>
                  <p:pic>
                    <p:nvPicPr>
                      <p:cNvPr id="3" name="Object 2"/>
                      <p:cNvPicPr/>
                      <p:nvPr/>
                    </p:nvPicPr>
                    <p:blipFill>
                      <a:blip r:embed="rId5"/>
                      <a:stretch>
                        <a:fillRect/>
                      </a:stretch>
                    </p:blipFill>
                    <p:spPr>
                      <a:xfrm>
                        <a:off x="2131036" y="2952750"/>
                        <a:ext cx="3581033" cy="2190750"/>
                      </a:xfrm>
                      <a:prstGeom prst="rect">
                        <a:avLst/>
                      </a:prstGeom>
                    </p:spPr>
                  </p:pic>
                </p:oleObj>
              </mc:Fallback>
            </mc:AlternateContent>
          </a:graphicData>
        </a:graphic>
      </p:graphicFrame>
    </p:spTree>
    <p:extLst>
      <p:ext uri="{BB962C8B-B14F-4D97-AF65-F5344CB8AC3E}">
        <p14:creationId xmlns:p14="http://schemas.microsoft.com/office/powerpoint/2010/main" val="188112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9326366-31A0-04FC-5C1D-BC0FD40B2370}"/>
              </a:ext>
            </a:extLst>
          </p:cNvPr>
          <p:cNvSpPr>
            <a:spLocks noGrp="1"/>
          </p:cNvSpPr>
          <p:nvPr>
            <p:ph idx="1"/>
          </p:nvPr>
        </p:nvSpPr>
        <p:spPr>
          <a:xfrm>
            <a:off x="685800" y="1200150"/>
            <a:ext cx="8077200" cy="3886200"/>
          </a:xfrm>
        </p:spPr>
        <p:txBody>
          <a:bodyPr>
            <a:normAutofit lnSpcReduction="10000"/>
          </a:bodyPr>
          <a:lstStyle/>
          <a:p>
            <a:pPr marL="457200" lvl="1" indent="0">
              <a:buNone/>
            </a:pPr>
            <a:r>
              <a:rPr lang="en-US" b="1" dirty="0">
                <a:latin typeface="Calibri" charset="0"/>
              </a:rPr>
              <a:t>Perplexity</a:t>
            </a:r>
            <a:r>
              <a:rPr lang="en-US" dirty="0">
                <a:latin typeface="Calibri" charset="0"/>
              </a:rPr>
              <a:t> is the </a:t>
            </a:r>
            <a:r>
              <a:rPr lang="en-US" b="1" dirty="0">
                <a:latin typeface="Calibri" charset="0"/>
              </a:rPr>
              <a:t>inverse</a:t>
            </a:r>
            <a:r>
              <a:rPr lang="en-US" dirty="0">
                <a:latin typeface="Calibri" charset="0"/>
              </a:rPr>
              <a:t> probability of the test set, normalized by the number of words</a:t>
            </a:r>
          </a:p>
          <a:p>
            <a:pPr marL="457200" lvl="1" indent="0">
              <a:buNone/>
            </a:pPr>
            <a:endParaRPr lang="en-US" dirty="0">
              <a:latin typeface="Calibri" charset="0"/>
            </a:endParaRPr>
          </a:p>
          <a:p>
            <a:pPr marL="457200" lvl="1" indent="0">
              <a:buNone/>
            </a:pPr>
            <a:endParaRPr lang="en-US" dirty="0">
              <a:latin typeface="Calibri" charset="0"/>
            </a:endParaRPr>
          </a:p>
          <a:p>
            <a:pPr marL="457200" lvl="1" indent="0">
              <a:buNone/>
            </a:pPr>
            <a:endParaRPr lang="en-US" dirty="0">
              <a:latin typeface="Calibri" charset="0"/>
            </a:endParaRPr>
          </a:p>
          <a:p>
            <a:pPr marL="457200" lvl="1" indent="0">
              <a:buNone/>
            </a:pPr>
            <a:endParaRPr lang="en-US" dirty="0">
              <a:latin typeface="Calibri" charset="0"/>
            </a:endParaRPr>
          </a:p>
          <a:p>
            <a:pPr marL="457200" lvl="1" indent="0">
              <a:buNone/>
            </a:pPr>
            <a:endParaRPr lang="en-US" sz="2400" b="1" dirty="0">
              <a:latin typeface="Calibri"/>
              <a:cs typeface="Calibri"/>
            </a:endParaRPr>
          </a:p>
          <a:p>
            <a:pPr marL="457200" lvl="1" indent="0">
              <a:buNone/>
            </a:pPr>
            <a:r>
              <a:rPr lang="en-US" dirty="0">
                <a:latin typeface="Calibri" panose="020F0502020204030204" pitchFamily="34" charset="0"/>
                <a:cs typeface="Calibri" panose="020F0502020204030204" pitchFamily="34" charset="0"/>
              </a:rPr>
              <a:t>(The inverse </a:t>
            </a:r>
            <a:r>
              <a:rPr lang="en-US" dirty="0">
                <a:effectLst/>
                <a:latin typeface="Calibri" panose="020F0502020204030204" pitchFamily="34" charset="0"/>
                <a:cs typeface="Calibri" panose="020F0502020204030204" pitchFamily="34" charset="0"/>
              </a:rPr>
              <a:t>comes from the original definition of perplexity from cross-entropy rate in information theory)</a:t>
            </a:r>
          </a:p>
          <a:p>
            <a:pPr marL="457200" lvl="1" indent="0">
              <a:buNone/>
            </a:pPr>
            <a:r>
              <a:rPr lang="en-US" dirty="0">
                <a:latin typeface="Calibri" panose="020F0502020204030204" pitchFamily="34" charset="0"/>
                <a:cs typeface="Calibri" panose="020F0502020204030204" pitchFamily="34" charset="0"/>
              </a:rPr>
              <a:t>Probability range is  [0,1], perplexity range is [1,∞]</a:t>
            </a:r>
          </a:p>
          <a:p>
            <a:pPr marL="457200" lvl="1" indent="0">
              <a:buNone/>
            </a:pPr>
            <a:r>
              <a:rPr lang="en-US" sz="2400" b="1" dirty="0">
                <a:solidFill>
                  <a:srgbClr val="0200FF"/>
                </a:solidFill>
                <a:latin typeface="Calibri"/>
                <a:cs typeface="Calibri"/>
              </a:rPr>
              <a:t>Minimizing perplexity is the same as maximizing probability</a:t>
            </a:r>
          </a:p>
          <a:p>
            <a:pPr marL="457200" lvl="1" indent="0">
              <a:buNone/>
            </a:pPr>
            <a:endParaRPr lang="en-US" dirty="0">
              <a:latin typeface="Calibri" charset="0"/>
            </a:endParaRPr>
          </a:p>
          <a:p>
            <a:endParaRPr lang="en-US" dirty="0"/>
          </a:p>
        </p:txBody>
      </p:sp>
      <p:sp>
        <p:nvSpPr>
          <p:cNvPr id="137218" name="Rectangle 2"/>
          <p:cNvSpPr>
            <a:spLocks noGrp="1" noChangeArrowheads="1"/>
          </p:cNvSpPr>
          <p:nvPr>
            <p:ph type="title"/>
          </p:nvPr>
        </p:nvSpPr>
        <p:spPr>
          <a:xfrm>
            <a:off x="533400" y="133350"/>
            <a:ext cx="8382000" cy="742950"/>
          </a:xfrm>
        </p:spPr>
        <p:txBody>
          <a:bodyPr>
            <a:normAutofit/>
          </a:bodyPr>
          <a:lstStyle/>
          <a:p>
            <a:r>
              <a:rPr lang="en-US" dirty="0"/>
              <a:t>Intuition of perplexity 5: the </a:t>
            </a:r>
            <a:r>
              <a:rPr lang="en-US" b="1" dirty="0"/>
              <a:t>inverse</a:t>
            </a:r>
          </a:p>
        </p:txBody>
      </p:sp>
      <p:graphicFrame>
        <p:nvGraphicFramePr>
          <p:cNvPr id="3" name="Object 2"/>
          <p:cNvGraphicFramePr>
            <a:graphicFrameLocks noChangeAspect="1"/>
          </p:cNvGraphicFramePr>
          <p:nvPr>
            <p:extLst>
              <p:ext uri="{D42A27DB-BD31-4B8C-83A1-F6EECF244321}">
                <p14:modId xmlns:p14="http://schemas.microsoft.com/office/powerpoint/2010/main" val="661448604"/>
              </p:ext>
            </p:extLst>
          </p:nvPr>
        </p:nvGraphicFramePr>
        <p:xfrm>
          <a:off x="2590800" y="1657350"/>
          <a:ext cx="3276600" cy="2004508"/>
        </p:xfrm>
        <a:graphic>
          <a:graphicData uri="http://schemas.openxmlformats.org/presentationml/2006/ole">
            <mc:AlternateContent xmlns:mc="http://schemas.openxmlformats.org/markup-compatibility/2006">
              <mc:Choice xmlns:v="urn:schemas-microsoft-com:vml" Requires="v">
                <p:oleObj spid="_x0000_s11269" name="Equation" r:id="rId4" imgW="2159000" imgH="1320800" progId="Equation.3">
                  <p:embed/>
                </p:oleObj>
              </mc:Choice>
              <mc:Fallback>
                <p:oleObj name="Equation" r:id="rId4" imgW="2159000" imgH="1320800" progId="Equation.3">
                  <p:embed/>
                  <p:pic>
                    <p:nvPicPr>
                      <p:cNvPr id="3" name="Object 2"/>
                      <p:cNvPicPr/>
                      <p:nvPr/>
                    </p:nvPicPr>
                    <p:blipFill>
                      <a:blip r:embed="rId5"/>
                      <a:stretch>
                        <a:fillRect/>
                      </a:stretch>
                    </p:blipFill>
                    <p:spPr>
                      <a:xfrm>
                        <a:off x="2590800" y="1657350"/>
                        <a:ext cx="3276600" cy="2004508"/>
                      </a:xfrm>
                      <a:prstGeom prst="rect">
                        <a:avLst/>
                      </a:prstGeom>
                    </p:spPr>
                  </p:pic>
                </p:oleObj>
              </mc:Fallback>
            </mc:AlternateContent>
          </a:graphicData>
        </a:graphic>
      </p:graphicFrame>
    </p:spTree>
    <p:extLst>
      <p:ext uri="{BB962C8B-B14F-4D97-AF65-F5344CB8AC3E}">
        <p14:creationId xmlns:p14="http://schemas.microsoft.com/office/powerpoint/2010/main" val="37737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Probabilistic Language Models</a:t>
            </a:r>
          </a:p>
        </p:txBody>
      </p:sp>
      <p:sp>
        <p:nvSpPr>
          <p:cNvPr id="3" name="Content Placeholder 2"/>
          <p:cNvSpPr>
            <a:spLocks noGrp="1"/>
          </p:cNvSpPr>
          <p:nvPr>
            <p:ph idx="1"/>
          </p:nvPr>
        </p:nvSpPr>
        <p:spPr>
          <a:xfrm>
            <a:off x="611349" y="1352550"/>
            <a:ext cx="8534400" cy="3790950"/>
          </a:xfrm>
        </p:spPr>
        <p:txBody>
          <a:bodyPr/>
          <a:lstStyle/>
          <a:p>
            <a:r>
              <a:rPr lang="en-US" sz="2800" dirty="0"/>
              <a:t>Today’s goal: assign a probability to a sentence</a:t>
            </a:r>
          </a:p>
          <a:p>
            <a:pPr lvl="3"/>
            <a:r>
              <a:rPr lang="en-US" sz="2400" dirty="0"/>
              <a:t>Machine Translation:</a:t>
            </a:r>
          </a:p>
          <a:p>
            <a:pPr lvl="4"/>
            <a:r>
              <a:rPr lang="en-US" sz="2000" dirty="0"/>
              <a:t>P(</a:t>
            </a:r>
            <a:r>
              <a:rPr lang="en-US" sz="2000" b="1" dirty="0"/>
              <a:t>high </a:t>
            </a:r>
            <a:r>
              <a:rPr lang="en-US" sz="2000" dirty="0"/>
              <a:t>winds </a:t>
            </a:r>
            <a:r>
              <a:rPr lang="en-US" sz="2000" dirty="0" err="1"/>
              <a:t>tonite</a:t>
            </a:r>
            <a:r>
              <a:rPr lang="en-US" sz="2000" dirty="0"/>
              <a:t>) &gt; P(</a:t>
            </a:r>
            <a:r>
              <a:rPr lang="en-US" sz="2000" b="1" dirty="0"/>
              <a:t>large</a:t>
            </a:r>
            <a:r>
              <a:rPr lang="en-US" sz="2000" dirty="0"/>
              <a:t> winds </a:t>
            </a:r>
            <a:r>
              <a:rPr lang="en-US" sz="2000" dirty="0" err="1"/>
              <a:t>tonite</a:t>
            </a:r>
            <a:r>
              <a:rPr lang="en-US" sz="2000" dirty="0"/>
              <a:t>)</a:t>
            </a:r>
          </a:p>
          <a:p>
            <a:pPr lvl="3"/>
            <a:r>
              <a:rPr lang="en-US" sz="2400" dirty="0"/>
              <a:t>Spell Correction</a:t>
            </a:r>
          </a:p>
          <a:p>
            <a:pPr lvl="4"/>
            <a:r>
              <a:rPr lang="en-US" sz="2000" dirty="0"/>
              <a:t>The office is about fifteen </a:t>
            </a:r>
            <a:r>
              <a:rPr lang="en-US" sz="2000" b="1" dirty="0"/>
              <a:t>minuets</a:t>
            </a:r>
            <a:r>
              <a:rPr lang="en-US" sz="2000" dirty="0"/>
              <a:t> from my house</a:t>
            </a:r>
          </a:p>
          <a:p>
            <a:pPr lvl="5"/>
            <a:r>
              <a:rPr lang="en-US" sz="1800" dirty="0"/>
              <a:t>P(about fifteen </a:t>
            </a:r>
            <a:r>
              <a:rPr lang="en-US" sz="1800" b="1" dirty="0"/>
              <a:t>minutes</a:t>
            </a:r>
            <a:r>
              <a:rPr lang="en-US" sz="1800" dirty="0"/>
              <a:t> from) &gt; P(about fifteen </a:t>
            </a:r>
            <a:r>
              <a:rPr lang="en-US" sz="1800" b="1" dirty="0"/>
              <a:t>minuets</a:t>
            </a:r>
            <a:r>
              <a:rPr lang="en-US" sz="1800" dirty="0"/>
              <a:t> from)</a:t>
            </a:r>
            <a:endParaRPr lang="en-US" sz="2000" dirty="0"/>
          </a:p>
          <a:p>
            <a:pPr lvl="3"/>
            <a:r>
              <a:rPr lang="en-US" sz="2400" dirty="0"/>
              <a:t>Speech Recognition</a:t>
            </a:r>
          </a:p>
          <a:p>
            <a:pPr lvl="4"/>
            <a:r>
              <a:rPr lang="en-US" sz="2000" dirty="0"/>
              <a:t>P(I saw a van) &gt;&gt; P(eyes awe of an)</a:t>
            </a:r>
          </a:p>
          <a:p>
            <a:pPr lvl="3"/>
            <a:r>
              <a:rPr lang="en-US" sz="2400" dirty="0"/>
              <a:t>+ Summarization, question-answering, etc., etc.!!</a:t>
            </a:r>
            <a:endParaRPr lang="en-US" sz="2000" dirty="0"/>
          </a:p>
        </p:txBody>
      </p:sp>
      <p:sp>
        <p:nvSpPr>
          <p:cNvPr id="4" name="TextBox 3"/>
          <p:cNvSpPr txBox="1"/>
          <p:nvPr/>
        </p:nvSpPr>
        <p:spPr>
          <a:xfrm>
            <a:off x="304800" y="2800350"/>
            <a:ext cx="102168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ＭＳ Ｐゴシック" charset="0"/>
                <a:cs typeface="Calibri"/>
              </a:rPr>
              <a:t>Why?</a:t>
            </a:r>
          </a:p>
        </p:txBody>
      </p:sp>
    </p:spTree>
    <p:extLst>
      <p:ext uri="{BB962C8B-B14F-4D97-AF65-F5344CB8AC3E}">
        <p14:creationId xmlns:p14="http://schemas.microsoft.com/office/powerpoint/2010/main" val="376518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533400" y="133350"/>
            <a:ext cx="8382000" cy="742950"/>
          </a:xfrm>
        </p:spPr>
        <p:txBody>
          <a:bodyPr>
            <a:normAutofit/>
          </a:bodyPr>
          <a:lstStyle/>
          <a:p>
            <a:r>
              <a:rPr lang="en-US" dirty="0"/>
              <a:t>Intuition of perplexity 6: N-grams</a:t>
            </a:r>
          </a:p>
        </p:txBody>
      </p:sp>
      <p:pic>
        <p:nvPicPr>
          <p:cNvPr id="137221" name="Picture 5" descr="pp2"/>
          <p:cNvPicPr>
            <a:picLocks noChangeAspect="1" noChangeArrowheads="1"/>
          </p:cNvPicPr>
          <p:nvPr/>
        </p:nvPicPr>
        <p:blipFill>
          <a:blip r:embed="rId4"/>
          <a:srcRect/>
          <a:stretch>
            <a:fillRect/>
          </a:stretch>
        </p:blipFill>
        <p:spPr bwMode="auto">
          <a:xfrm>
            <a:off x="3005444" y="2838167"/>
            <a:ext cx="3717903" cy="1046707"/>
          </a:xfrm>
          <a:prstGeom prst="rect">
            <a:avLst/>
          </a:prstGeom>
          <a:noFill/>
          <a:ln w="9525">
            <a:noFill/>
            <a:miter lim="800000"/>
            <a:headEnd/>
            <a:tailEnd/>
          </a:ln>
        </p:spPr>
      </p:pic>
      <p:pic>
        <p:nvPicPr>
          <p:cNvPr id="137222" name="Picture 6" descr="pp3"/>
          <p:cNvPicPr>
            <a:picLocks noChangeAspect="1" noChangeArrowheads="1"/>
          </p:cNvPicPr>
          <p:nvPr/>
        </p:nvPicPr>
        <p:blipFill>
          <a:blip r:embed="rId5"/>
          <a:srcRect/>
          <a:stretch>
            <a:fillRect/>
          </a:stretch>
        </p:blipFill>
        <p:spPr bwMode="auto">
          <a:xfrm>
            <a:off x="3005445" y="3884874"/>
            <a:ext cx="3279932" cy="1057756"/>
          </a:xfrm>
          <a:prstGeom prst="rect">
            <a:avLst/>
          </a:prstGeom>
          <a:noFill/>
          <a:ln w="9525">
            <a:noFill/>
            <a:miter lim="800000"/>
            <a:headEnd/>
            <a:tailEnd/>
          </a:ln>
        </p:spPr>
      </p:pic>
      <p:sp>
        <p:nvSpPr>
          <p:cNvPr id="2" name="TextBox 1"/>
          <p:cNvSpPr txBox="1"/>
          <p:nvPr/>
        </p:nvSpPr>
        <p:spPr>
          <a:xfrm>
            <a:off x="1396710" y="4682611"/>
            <a:ext cx="6970051" cy="369332"/>
          </a:xfrm>
          <a:prstGeom prst="rect">
            <a:avLst/>
          </a:prstGeom>
          <a:noFill/>
        </p:spPr>
        <p:txBody>
          <a:bodyPr wrap="square" rtlCol="0">
            <a:spAutoFit/>
          </a:bodyPr>
          <a:lstStyle/>
          <a:p>
            <a:endParaRPr lang="en-US" sz="1800" b="1" dirty="0">
              <a:latin typeface="Calibri"/>
              <a:cs typeface="Calibri"/>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98441107"/>
              </p:ext>
            </p:extLst>
          </p:nvPr>
        </p:nvGraphicFramePr>
        <p:xfrm>
          <a:off x="2514600" y="876300"/>
          <a:ext cx="3206898" cy="1961867"/>
        </p:xfrm>
        <a:graphic>
          <a:graphicData uri="http://schemas.openxmlformats.org/presentationml/2006/ole">
            <mc:AlternateContent xmlns:mc="http://schemas.openxmlformats.org/markup-compatibility/2006">
              <mc:Choice xmlns:v="urn:schemas-microsoft-com:vml" Requires="v">
                <p:oleObj spid="_x0000_s12293" name="Equation" r:id="rId6" imgW="2159000" imgH="1320800" progId="Equation.3">
                  <p:embed/>
                </p:oleObj>
              </mc:Choice>
              <mc:Fallback>
                <p:oleObj name="Equation" r:id="rId6" imgW="2159000" imgH="1320800" progId="Equation.3">
                  <p:embed/>
                  <p:pic>
                    <p:nvPicPr>
                      <p:cNvPr id="3" name="Object 2"/>
                      <p:cNvPicPr/>
                      <p:nvPr/>
                    </p:nvPicPr>
                    <p:blipFill>
                      <a:blip r:embed="rId7"/>
                      <a:stretch>
                        <a:fillRect/>
                      </a:stretch>
                    </p:blipFill>
                    <p:spPr>
                      <a:xfrm>
                        <a:off x="2514600" y="876300"/>
                        <a:ext cx="3206898" cy="1961867"/>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4DBAD823-0F1B-9B65-9CAB-18C91D0E07E9}"/>
              </a:ext>
            </a:extLst>
          </p:cNvPr>
          <p:cNvSpPr txBox="1"/>
          <p:nvPr/>
        </p:nvSpPr>
        <p:spPr>
          <a:xfrm>
            <a:off x="1080310" y="4266875"/>
            <a:ext cx="1481496" cy="461665"/>
          </a:xfrm>
          <a:prstGeom prst="rect">
            <a:avLst/>
          </a:prstGeom>
          <a:noFill/>
        </p:spPr>
        <p:txBody>
          <a:bodyPr wrap="none" rtlCol="0">
            <a:spAutoFit/>
          </a:bodyPr>
          <a:lstStyle/>
          <a:p>
            <a:r>
              <a:rPr lang="en-US" dirty="0"/>
              <a:t>Bigrams:</a:t>
            </a:r>
          </a:p>
        </p:txBody>
      </p:sp>
      <p:sp>
        <p:nvSpPr>
          <p:cNvPr id="8" name="TextBox 7">
            <a:extLst>
              <a:ext uri="{FF2B5EF4-FFF2-40B4-BE49-F238E27FC236}">
                <a16:creationId xmlns:a16="http://schemas.microsoft.com/office/drawing/2014/main" id="{E802AF8F-41EF-059B-0D10-CAB04E4AFB38}"/>
              </a:ext>
            </a:extLst>
          </p:cNvPr>
          <p:cNvSpPr txBox="1"/>
          <p:nvPr/>
        </p:nvSpPr>
        <p:spPr>
          <a:xfrm>
            <a:off x="914400" y="3238306"/>
            <a:ext cx="1813317" cy="461665"/>
          </a:xfrm>
          <a:prstGeom prst="rect">
            <a:avLst/>
          </a:prstGeom>
          <a:noFill/>
        </p:spPr>
        <p:txBody>
          <a:bodyPr wrap="none" rtlCol="0">
            <a:spAutoFit/>
          </a:bodyPr>
          <a:lstStyle/>
          <a:p>
            <a:r>
              <a:rPr lang="en-US" dirty="0"/>
              <a:t>Chain rule:</a:t>
            </a:r>
          </a:p>
        </p:txBody>
      </p:sp>
    </p:spTree>
    <p:extLst>
      <p:ext uri="{BB962C8B-B14F-4D97-AF65-F5344CB8AC3E}">
        <p14:creationId xmlns:p14="http://schemas.microsoft.com/office/powerpoint/2010/main" val="103774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2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7222"/>
                                        </p:tgtEl>
                                        <p:attrNameLst>
                                          <p:attrName>style.visibility</p:attrName>
                                        </p:attrNameLst>
                                      </p:cBhvr>
                                      <p:to>
                                        <p:strVal val="visible"/>
                                      </p:to>
                                    </p:set>
                                  </p:childTnLst>
                                </p:cTn>
                              </p:par>
                              <p:par>
                                <p:cTn id="17" presetID="1" presetClass="entr" presetSubtype="0" fill="hold" grpId="0" nodeType="withEffect" nodePh="1">
                                  <p:stCondLst>
                                    <p:cond delay="0"/>
                                  </p:stCondLst>
                                  <p:endCondLst>
                                    <p:cond evt="begin" delay="0">
                                      <p:tn val="17"/>
                                    </p:cond>
                                  </p:end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822960" y="291153"/>
            <a:ext cx="7863840" cy="680397"/>
          </a:xfrm>
        </p:spPr>
        <p:txBody>
          <a:bodyPr>
            <a:noAutofit/>
          </a:bodyPr>
          <a:lstStyle/>
          <a:p>
            <a:r>
              <a:rPr lang="en-US" sz="3000" dirty="0"/>
              <a:t>Intuition of perplexity 7: </a:t>
            </a:r>
            <a:br>
              <a:rPr lang="en-US" sz="3000" dirty="0"/>
            </a:br>
            <a:r>
              <a:rPr lang="en-US" sz="3000" dirty="0"/>
              <a:t>Weighted average branching factor</a:t>
            </a:r>
          </a:p>
        </p:txBody>
      </p:sp>
      <p:sp>
        <p:nvSpPr>
          <p:cNvPr id="4" name="Content Placeholder 3">
            <a:extLst>
              <a:ext uri="{FF2B5EF4-FFF2-40B4-BE49-F238E27FC236}">
                <a16:creationId xmlns:a16="http://schemas.microsoft.com/office/drawing/2014/main" id="{EDD25FE2-F25F-2343-EAEF-06035FC37BFE}"/>
              </a:ext>
            </a:extLst>
          </p:cNvPr>
          <p:cNvSpPr>
            <a:spLocks noGrp="1"/>
          </p:cNvSpPr>
          <p:nvPr>
            <p:ph idx="1"/>
          </p:nvPr>
        </p:nvSpPr>
        <p:spPr>
          <a:xfrm>
            <a:off x="609600" y="1123950"/>
            <a:ext cx="8534400" cy="3657600"/>
          </a:xfrm>
        </p:spPr>
        <p:txBody>
          <a:bodyPr>
            <a:normAutofit fontScale="92500" lnSpcReduction="10000"/>
          </a:bodyPr>
          <a:lstStyle/>
          <a:p>
            <a:pPr marL="0" indent="0">
              <a:buNone/>
            </a:pPr>
            <a:r>
              <a:rPr lang="en-US" sz="1800" dirty="0">
                <a:latin typeface="Calibri" panose="020F0502020204030204" pitchFamily="34" charset="0"/>
                <a:cs typeface="Calibri" panose="020F0502020204030204" pitchFamily="34" charset="0"/>
              </a:rPr>
              <a:t>P</a:t>
            </a:r>
            <a:r>
              <a:rPr lang="en-US" sz="1800" dirty="0">
                <a:effectLst/>
                <a:latin typeface="Calibri" panose="020F0502020204030204" pitchFamily="34" charset="0"/>
                <a:cs typeface="Calibri" panose="020F0502020204030204" pitchFamily="34" charset="0"/>
              </a:rPr>
              <a:t>erplexity is also the </a:t>
            </a:r>
            <a:r>
              <a:rPr lang="en-US" sz="1800" b="1" dirty="0">
                <a:effectLst/>
                <a:latin typeface="Calibri" panose="020F0502020204030204" pitchFamily="34" charset="0"/>
                <a:cs typeface="Calibri" panose="020F0502020204030204" pitchFamily="34" charset="0"/>
              </a:rPr>
              <a:t>weighted average branching factor </a:t>
            </a:r>
            <a:r>
              <a:rPr lang="en-US" sz="1800" dirty="0">
                <a:effectLst/>
                <a:latin typeface="Calibri" panose="020F0502020204030204" pitchFamily="34" charset="0"/>
                <a:cs typeface="Calibri" panose="020F0502020204030204" pitchFamily="34" charset="0"/>
              </a:rPr>
              <a:t>of a language. </a:t>
            </a:r>
          </a:p>
          <a:p>
            <a:pPr marL="0" indent="0">
              <a:buNone/>
            </a:pPr>
            <a:r>
              <a:rPr lang="en-US" sz="1800" b="1" dirty="0">
                <a:effectLst/>
                <a:latin typeface="Calibri" panose="020F0502020204030204" pitchFamily="34" charset="0"/>
                <a:cs typeface="Calibri" panose="020F0502020204030204" pitchFamily="34" charset="0"/>
              </a:rPr>
              <a:t>Branching factor</a:t>
            </a:r>
            <a:r>
              <a:rPr lang="en-US" sz="1800" dirty="0">
                <a:effectLst/>
                <a:latin typeface="Calibri" panose="020F0502020204030204" pitchFamily="34" charset="0"/>
                <a:cs typeface="Calibri" panose="020F0502020204030204" pitchFamily="34" charset="0"/>
              </a:rPr>
              <a:t>: number of possible next words that can follow any word</a:t>
            </a:r>
          </a:p>
          <a:p>
            <a:pPr marL="0" indent="0">
              <a:buNone/>
            </a:pPr>
            <a:r>
              <a:rPr lang="en-US" sz="1800" dirty="0">
                <a:latin typeface="Calibri" panose="020F0502020204030204" pitchFamily="34" charset="0"/>
                <a:cs typeface="Calibri" panose="020F0502020204030204" pitchFamily="34" charset="0"/>
              </a:rPr>
              <a:t>Example: Deterministic language L = </a:t>
            </a:r>
            <a:r>
              <a:rPr lang="en-US" sz="1800" dirty="0">
                <a:effectLst/>
                <a:latin typeface="Calibri" panose="020F0502020204030204" pitchFamily="34" charset="0"/>
                <a:cs typeface="Calibri" panose="020F0502020204030204" pitchFamily="34" charset="0"/>
              </a:rPr>
              <a:t>{</a:t>
            </a:r>
            <a:r>
              <a:rPr lang="en-US" sz="1800" dirty="0" err="1">
                <a:effectLst/>
                <a:latin typeface="Calibri" panose="020F0502020204030204" pitchFamily="34" charset="0"/>
                <a:cs typeface="Calibri" panose="020F0502020204030204" pitchFamily="34" charset="0"/>
              </a:rPr>
              <a:t>red,blue</a:t>
            </a:r>
            <a:r>
              <a:rPr lang="en-US" sz="1800" dirty="0">
                <a:effectLst/>
                <a:latin typeface="Calibri" panose="020F0502020204030204" pitchFamily="34" charset="0"/>
                <a:cs typeface="Calibri" panose="020F0502020204030204" pitchFamily="34" charset="0"/>
              </a:rPr>
              <a:t>, green} </a:t>
            </a:r>
          </a:p>
          <a:p>
            <a:pPr marL="0" indent="0">
              <a:buNone/>
            </a:pPr>
            <a:r>
              <a:rPr lang="en-US" sz="1800" dirty="0">
                <a:effectLst/>
                <a:latin typeface="Calibri" panose="020F0502020204030204" pitchFamily="34" charset="0"/>
                <a:cs typeface="Calibri" panose="020F0502020204030204" pitchFamily="34" charset="0"/>
              </a:rPr>
              <a:t>	Branching factor = 3 (any word can be followed by red, blue</a:t>
            </a:r>
            <a:r>
              <a:rPr lang="en-US" sz="1800" dirty="0">
                <a:latin typeface="Calibri" panose="020F0502020204030204" pitchFamily="34" charset="0"/>
                <a:cs typeface="Calibri" panose="020F0502020204030204" pitchFamily="34" charset="0"/>
              </a:rPr>
              <a:t>, green)</a:t>
            </a:r>
          </a:p>
          <a:p>
            <a:pPr marL="0" indent="0">
              <a:buNone/>
            </a:pPr>
            <a:r>
              <a:rPr lang="en-US" sz="1800" dirty="0">
                <a:latin typeface="Calibri" panose="020F0502020204030204" pitchFamily="34" charset="0"/>
                <a:cs typeface="Calibri" panose="020F0502020204030204" pitchFamily="34" charset="0"/>
              </a:rPr>
              <a:t>Now assume LM A where each word follows any other word with equal probability </a:t>
            </a:r>
            <a:r>
              <a:rPr lang="en-US" sz="1800" dirty="0">
                <a:solidFill>
                  <a:schemeClr val="tx1"/>
                </a:solidFill>
                <a:latin typeface="Calibri" panose="020F0502020204030204" pitchFamily="34" charset="0"/>
                <a:cs typeface="Calibri" panose="020F0502020204030204" pitchFamily="34" charset="0"/>
              </a:rPr>
              <a:t>⅓</a:t>
            </a:r>
            <a:endParaRPr lang="en-US" sz="1800" dirty="0">
              <a:latin typeface="Calibri" panose="020F0502020204030204" pitchFamily="34" charset="0"/>
              <a:cs typeface="Calibri" panose="020F0502020204030204" pitchFamily="34" charset="0"/>
            </a:endParaRPr>
          </a:p>
          <a:p>
            <a:pPr marL="0" indent="0">
              <a:buNone/>
            </a:pPr>
            <a:r>
              <a:rPr lang="en-US" sz="1800" dirty="0">
                <a:latin typeface="Calibri" panose="020F0502020204030204" pitchFamily="34" charset="0"/>
                <a:cs typeface="Calibri" panose="020F0502020204030204" pitchFamily="34" charset="0"/>
              </a:rPr>
              <a:t>Given a test set T = "red red red red blue"</a:t>
            </a:r>
            <a:endParaRPr lang="en-US" sz="1800" dirty="0">
              <a:solidFill>
                <a:schemeClr val="tx1"/>
              </a:solidFill>
              <a:latin typeface="Calibri" panose="020F0502020204030204" pitchFamily="34" charset="0"/>
              <a:cs typeface="Calibri" panose="020F0502020204030204" pitchFamily="34" charset="0"/>
            </a:endParaRPr>
          </a:p>
          <a:p>
            <a:pPr marL="150813" lvl="1" indent="0">
              <a:buNone/>
            </a:pPr>
            <a:r>
              <a:rPr lang="en-US" sz="1800" dirty="0" err="1">
                <a:solidFill>
                  <a:srgbClr val="0200FF"/>
                </a:solidFill>
                <a:latin typeface="Calibri" panose="020F0502020204030204" pitchFamily="34" charset="0"/>
                <a:cs typeface="Calibri" panose="020F0502020204030204" pitchFamily="34" charset="0"/>
              </a:rPr>
              <a:t>Perplexity</a:t>
            </a:r>
            <a:r>
              <a:rPr lang="en-US" sz="1800" baseline="-25000" dirty="0" err="1">
                <a:solidFill>
                  <a:srgbClr val="0200FF"/>
                </a:solidFill>
                <a:latin typeface="Calibri" panose="020F0502020204030204" pitchFamily="34" charset="0"/>
                <a:cs typeface="Calibri" panose="020F0502020204030204" pitchFamily="34" charset="0"/>
              </a:rPr>
              <a:t>A</a:t>
            </a:r>
            <a:r>
              <a:rPr lang="en-US" sz="1800" dirty="0">
                <a:solidFill>
                  <a:srgbClr val="0200FF"/>
                </a:solidFill>
                <a:latin typeface="Calibri" panose="020F0502020204030204" pitchFamily="34" charset="0"/>
                <a:cs typeface="Calibri" panose="020F0502020204030204" pitchFamily="34" charset="0"/>
              </a:rPr>
              <a:t>(T) = P</a:t>
            </a:r>
            <a:r>
              <a:rPr lang="en-US" sz="1800" baseline="-25000" dirty="0">
                <a:solidFill>
                  <a:srgbClr val="0200FF"/>
                </a:solidFill>
                <a:latin typeface="Calibri" panose="020F0502020204030204" pitchFamily="34" charset="0"/>
                <a:cs typeface="Calibri" panose="020F0502020204030204" pitchFamily="34" charset="0"/>
              </a:rPr>
              <a:t>A</a:t>
            </a:r>
            <a:r>
              <a:rPr lang="en-US" sz="1800" dirty="0">
                <a:solidFill>
                  <a:srgbClr val="0200FF"/>
                </a:solidFill>
                <a:latin typeface="Calibri" panose="020F0502020204030204" pitchFamily="34" charset="0"/>
                <a:cs typeface="Calibri" panose="020F0502020204030204" pitchFamily="34" charset="0"/>
              </a:rPr>
              <a:t>(red red red red blue)</a:t>
            </a:r>
            <a:r>
              <a:rPr lang="en-US" sz="1800" baseline="30000" dirty="0">
                <a:solidFill>
                  <a:srgbClr val="0200FF"/>
                </a:solidFill>
                <a:latin typeface="Calibri" panose="020F0502020204030204" pitchFamily="34" charset="0"/>
                <a:cs typeface="Calibri" panose="020F0502020204030204" pitchFamily="34" charset="0"/>
              </a:rPr>
              <a:t>-1/5</a:t>
            </a:r>
            <a:r>
              <a:rPr lang="en-US" sz="1800" dirty="0">
                <a:solidFill>
                  <a:srgbClr val="0200FF"/>
                </a:solidFill>
                <a:latin typeface="Calibri" panose="020F0502020204030204" pitchFamily="34" charset="0"/>
                <a:cs typeface="Calibri" panose="020F0502020204030204" pitchFamily="34" charset="0"/>
              </a:rPr>
              <a:t> = </a:t>
            </a:r>
          </a:p>
          <a:p>
            <a:r>
              <a:rPr lang="en-US" sz="1800" dirty="0">
                <a:effectLst/>
                <a:latin typeface="Calibri" panose="020F0502020204030204" pitchFamily="34" charset="0"/>
                <a:cs typeface="Calibri" panose="020F0502020204030204" pitchFamily="34" charset="0"/>
              </a:rPr>
              <a:t>But now suppose red was very likely in training set, such that for LM B:</a:t>
            </a:r>
            <a:endParaRPr lang="en-US" sz="1800" dirty="0">
              <a:latin typeface="Calibri" panose="020F0502020204030204" pitchFamily="34" charset="0"/>
              <a:cs typeface="Calibri" panose="020F0502020204030204" pitchFamily="34" charset="0"/>
            </a:endParaRPr>
          </a:p>
          <a:p>
            <a:pPr lvl="1"/>
            <a:r>
              <a:rPr lang="en-US" sz="1800" dirty="0">
                <a:effectLst/>
                <a:latin typeface="Calibri" panose="020F0502020204030204" pitchFamily="34" charset="0"/>
                <a:cs typeface="Calibri" panose="020F0502020204030204" pitchFamily="34" charset="0"/>
              </a:rPr>
              <a:t>P(red) = .8   p(green</a:t>
            </a:r>
            <a:r>
              <a:rPr lang="en-US" sz="1800" dirty="0">
                <a:latin typeface="Calibri" panose="020F0502020204030204" pitchFamily="34" charset="0"/>
                <a:cs typeface="Calibri" panose="020F0502020204030204" pitchFamily="34" charset="0"/>
              </a:rPr>
              <a:t>) = .1  p(blue) = .1</a:t>
            </a:r>
          </a:p>
          <a:p>
            <a:r>
              <a:rPr lang="en-US" sz="2000" dirty="0">
                <a:latin typeface="Calibri" panose="020F0502020204030204" pitchFamily="34" charset="0"/>
                <a:cs typeface="Calibri" panose="020F0502020204030204" pitchFamily="34" charset="0"/>
              </a:rPr>
              <a:t>We would expect the probability to be higher, and hence the perplexity to be smaller:</a:t>
            </a:r>
          </a:p>
          <a:p>
            <a:pPr marL="150813" lvl="1" indent="0">
              <a:buNone/>
            </a:pPr>
            <a:r>
              <a:rPr lang="en-US" sz="1800" dirty="0" err="1">
                <a:solidFill>
                  <a:srgbClr val="0200FF"/>
                </a:solidFill>
                <a:latin typeface="Calibri" panose="020F0502020204030204" pitchFamily="34" charset="0"/>
                <a:cs typeface="Calibri" panose="020F0502020204030204" pitchFamily="34" charset="0"/>
              </a:rPr>
              <a:t>Perplexity</a:t>
            </a:r>
            <a:r>
              <a:rPr lang="en-US" sz="1800" baseline="-25000" dirty="0" err="1">
                <a:solidFill>
                  <a:srgbClr val="0200FF"/>
                </a:solidFill>
                <a:latin typeface="Calibri" panose="020F0502020204030204" pitchFamily="34" charset="0"/>
                <a:cs typeface="Calibri" panose="020F0502020204030204" pitchFamily="34" charset="0"/>
              </a:rPr>
              <a:t>B</a:t>
            </a:r>
            <a:r>
              <a:rPr lang="en-US" sz="1800" dirty="0">
                <a:solidFill>
                  <a:srgbClr val="0200FF"/>
                </a:solidFill>
                <a:latin typeface="Calibri" panose="020F0502020204030204" pitchFamily="34" charset="0"/>
                <a:cs typeface="Calibri" panose="020F0502020204030204" pitchFamily="34" charset="0"/>
              </a:rPr>
              <a:t>(T) = P</a:t>
            </a:r>
            <a:r>
              <a:rPr lang="en-US" sz="1800" baseline="-25000" dirty="0">
                <a:solidFill>
                  <a:srgbClr val="0200FF"/>
                </a:solidFill>
                <a:latin typeface="Calibri" panose="020F0502020204030204" pitchFamily="34" charset="0"/>
                <a:cs typeface="Calibri" panose="020F0502020204030204" pitchFamily="34" charset="0"/>
              </a:rPr>
              <a:t>B</a:t>
            </a:r>
            <a:r>
              <a:rPr lang="en-US" sz="1800" dirty="0">
                <a:solidFill>
                  <a:srgbClr val="0200FF"/>
                </a:solidFill>
                <a:latin typeface="Calibri" panose="020F0502020204030204" pitchFamily="34" charset="0"/>
                <a:cs typeface="Calibri" panose="020F0502020204030204" pitchFamily="34" charset="0"/>
              </a:rPr>
              <a:t>(red red red red blue)</a:t>
            </a:r>
            <a:r>
              <a:rPr lang="en-US" sz="1800" baseline="30000" dirty="0">
                <a:solidFill>
                  <a:srgbClr val="0200FF"/>
                </a:solidFill>
                <a:latin typeface="Calibri" panose="020F0502020204030204" pitchFamily="34" charset="0"/>
                <a:cs typeface="Calibri" panose="020F0502020204030204" pitchFamily="34" charset="0"/>
              </a:rPr>
              <a:t>-1/5</a:t>
            </a:r>
            <a:r>
              <a:rPr lang="en-US" sz="1800" dirty="0">
                <a:solidFill>
                  <a:srgbClr val="0200FF"/>
                </a:solidFill>
                <a:latin typeface="Calibri" panose="020F0502020204030204" pitchFamily="34" charset="0"/>
                <a:cs typeface="Calibri" panose="020F0502020204030204" pitchFamily="34" charset="0"/>
              </a:rPr>
              <a:t> </a:t>
            </a:r>
          </a:p>
        </p:txBody>
      </p:sp>
      <p:sp>
        <p:nvSpPr>
          <p:cNvPr id="6" name="TextBox 5">
            <a:extLst>
              <a:ext uri="{FF2B5EF4-FFF2-40B4-BE49-F238E27FC236}">
                <a16:creationId xmlns:a16="http://schemas.microsoft.com/office/drawing/2014/main" id="{18143188-7E77-0085-D972-C00E0E17ADC9}"/>
              </a:ext>
            </a:extLst>
          </p:cNvPr>
          <p:cNvSpPr txBox="1"/>
          <p:nvPr/>
        </p:nvSpPr>
        <p:spPr>
          <a:xfrm>
            <a:off x="4724400" y="3040618"/>
            <a:ext cx="1417320" cy="369332"/>
          </a:xfrm>
          <a:prstGeom prst="rect">
            <a:avLst/>
          </a:prstGeom>
          <a:noFill/>
        </p:spPr>
        <p:txBody>
          <a:bodyPr wrap="square">
            <a:spAutoFit/>
          </a:bodyPr>
          <a:lstStyle/>
          <a:p>
            <a:pPr lvl="1" algn="r" rtl="1"/>
            <a:r>
              <a:rPr lang="en-US" sz="1800" dirty="0">
                <a:solidFill>
                  <a:srgbClr val="0200FF"/>
                </a:solidFill>
                <a:latin typeface="Calibri" panose="020F0502020204030204" pitchFamily="34" charset="0"/>
                <a:cs typeface="Calibri" panose="020F0502020204030204" pitchFamily="34" charset="0"/>
              </a:rPr>
              <a:t>((⅓)</a:t>
            </a:r>
            <a:r>
              <a:rPr lang="en-US" sz="1800" baseline="30000" dirty="0">
                <a:solidFill>
                  <a:srgbClr val="0200FF"/>
                </a:solidFill>
                <a:latin typeface="Calibri" panose="020F0502020204030204" pitchFamily="34" charset="0"/>
                <a:cs typeface="Calibri" panose="020F0502020204030204" pitchFamily="34" charset="0"/>
              </a:rPr>
              <a:t>5</a:t>
            </a:r>
            <a:r>
              <a:rPr lang="en-US" sz="1800" dirty="0">
                <a:solidFill>
                  <a:srgbClr val="0200FF"/>
                </a:solidFill>
                <a:latin typeface="Calibri" panose="020F0502020204030204" pitchFamily="34" charset="0"/>
                <a:cs typeface="Calibri" panose="020F0502020204030204" pitchFamily="34" charset="0"/>
              </a:rPr>
              <a:t>)</a:t>
            </a:r>
            <a:r>
              <a:rPr lang="en-US" sz="1800" baseline="30000" dirty="0">
                <a:solidFill>
                  <a:srgbClr val="0200FF"/>
                </a:solidFill>
                <a:latin typeface="Calibri" panose="020F0502020204030204" pitchFamily="34" charset="0"/>
                <a:cs typeface="Calibri" panose="020F0502020204030204" pitchFamily="34" charset="0"/>
              </a:rPr>
              <a:t>-1/5</a:t>
            </a:r>
            <a:endParaRPr lang="en-US" sz="1800" dirty="0">
              <a:solidFill>
                <a:srgbClr val="0200FF"/>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9359469E-4074-22F6-9631-0F288E66275E}"/>
              </a:ext>
            </a:extLst>
          </p:cNvPr>
          <p:cNvSpPr txBox="1"/>
          <p:nvPr/>
        </p:nvSpPr>
        <p:spPr>
          <a:xfrm>
            <a:off x="5603567" y="3040618"/>
            <a:ext cx="1295400" cy="369332"/>
          </a:xfrm>
          <a:prstGeom prst="rect">
            <a:avLst/>
          </a:prstGeom>
          <a:noFill/>
        </p:spPr>
        <p:txBody>
          <a:bodyPr wrap="square">
            <a:spAutoFit/>
          </a:bodyPr>
          <a:lstStyle/>
          <a:p>
            <a:pPr lvl="1" algn="r" rtl="1"/>
            <a:r>
              <a:rPr lang="en-US" sz="1800" dirty="0">
                <a:solidFill>
                  <a:srgbClr val="0200FF"/>
                </a:solidFill>
                <a:latin typeface="Calibri" panose="020F0502020204030204" pitchFamily="34" charset="0"/>
                <a:cs typeface="Calibri" panose="020F0502020204030204" pitchFamily="34" charset="0"/>
              </a:rPr>
              <a:t>= (⅓)</a:t>
            </a:r>
            <a:r>
              <a:rPr lang="en-US" sz="1800" baseline="30000" dirty="0">
                <a:solidFill>
                  <a:srgbClr val="0200FF"/>
                </a:solidFill>
                <a:latin typeface="Calibri" panose="020F0502020204030204" pitchFamily="34" charset="0"/>
                <a:cs typeface="Calibri" panose="020F0502020204030204" pitchFamily="34" charset="0"/>
              </a:rPr>
              <a:t>-1</a:t>
            </a:r>
            <a:endParaRPr lang="en-US" sz="1800" dirty="0">
              <a:solidFill>
                <a:srgbClr val="0200FF"/>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4D6EF3E8-5A61-8569-4443-D2FC8B27E4E8}"/>
              </a:ext>
            </a:extLst>
          </p:cNvPr>
          <p:cNvSpPr txBox="1"/>
          <p:nvPr/>
        </p:nvSpPr>
        <p:spPr>
          <a:xfrm>
            <a:off x="6191552" y="3040618"/>
            <a:ext cx="1143754" cy="369332"/>
          </a:xfrm>
          <a:prstGeom prst="rect">
            <a:avLst/>
          </a:prstGeom>
          <a:noFill/>
        </p:spPr>
        <p:txBody>
          <a:bodyPr wrap="square">
            <a:spAutoFit/>
          </a:bodyPr>
          <a:lstStyle/>
          <a:p>
            <a:pPr lvl="1" algn="r" rtl="1"/>
            <a:r>
              <a:rPr lang="en-US" sz="1800" dirty="0">
                <a:solidFill>
                  <a:srgbClr val="0200FF"/>
                </a:solidFill>
                <a:latin typeface="Calibri" panose="020F0502020204030204" pitchFamily="34" charset="0"/>
                <a:cs typeface="Calibri" panose="020F0502020204030204" pitchFamily="34" charset="0"/>
              </a:rPr>
              <a:t>=3</a:t>
            </a:r>
          </a:p>
        </p:txBody>
      </p:sp>
      <p:sp>
        <p:nvSpPr>
          <p:cNvPr id="12" name="TextBox 11">
            <a:extLst>
              <a:ext uri="{FF2B5EF4-FFF2-40B4-BE49-F238E27FC236}">
                <a16:creationId xmlns:a16="http://schemas.microsoft.com/office/drawing/2014/main" id="{92FAE3ED-B767-C70C-7DA0-83E2223649AC}"/>
              </a:ext>
            </a:extLst>
          </p:cNvPr>
          <p:cNvSpPr txBox="1"/>
          <p:nvPr/>
        </p:nvSpPr>
        <p:spPr>
          <a:xfrm>
            <a:off x="1371600" y="4667681"/>
            <a:ext cx="2609171" cy="369332"/>
          </a:xfrm>
          <a:prstGeom prst="rect">
            <a:avLst/>
          </a:prstGeom>
          <a:noFill/>
        </p:spPr>
        <p:txBody>
          <a:bodyPr wrap="square">
            <a:spAutoFit/>
          </a:bodyPr>
          <a:lstStyle/>
          <a:p>
            <a:r>
              <a:rPr lang="en-US" sz="1800" dirty="0">
                <a:solidFill>
                  <a:srgbClr val="0200FF"/>
                </a:solidFill>
                <a:latin typeface="Calibri" panose="020F0502020204030204" pitchFamily="34" charset="0"/>
                <a:cs typeface="Calibri" panose="020F0502020204030204" pitchFamily="34" charset="0"/>
              </a:rPr>
              <a:t>= (.8 * .8 * .8 * .8 * .1)</a:t>
            </a:r>
            <a:r>
              <a:rPr lang="en-US" sz="1800" baseline="30000" dirty="0">
                <a:solidFill>
                  <a:srgbClr val="0200FF"/>
                </a:solidFill>
                <a:latin typeface="Calibri" panose="020F0502020204030204" pitchFamily="34" charset="0"/>
                <a:cs typeface="Calibri" panose="020F0502020204030204" pitchFamily="34" charset="0"/>
              </a:rPr>
              <a:t> -1/5</a:t>
            </a:r>
            <a:endParaRPr lang="en-US" sz="1800" dirty="0"/>
          </a:p>
        </p:txBody>
      </p:sp>
      <p:sp>
        <p:nvSpPr>
          <p:cNvPr id="13" name="TextBox 12">
            <a:extLst>
              <a:ext uri="{FF2B5EF4-FFF2-40B4-BE49-F238E27FC236}">
                <a16:creationId xmlns:a16="http://schemas.microsoft.com/office/drawing/2014/main" id="{8DFEC6E6-0EB0-65A1-CACD-3FFBB09068CA}"/>
              </a:ext>
            </a:extLst>
          </p:cNvPr>
          <p:cNvSpPr txBox="1"/>
          <p:nvPr/>
        </p:nvSpPr>
        <p:spPr>
          <a:xfrm>
            <a:off x="3924300" y="4667681"/>
            <a:ext cx="1295400" cy="369332"/>
          </a:xfrm>
          <a:prstGeom prst="rect">
            <a:avLst/>
          </a:prstGeom>
          <a:noFill/>
        </p:spPr>
        <p:txBody>
          <a:bodyPr wrap="square">
            <a:spAutoFit/>
          </a:bodyPr>
          <a:lstStyle/>
          <a:p>
            <a:r>
              <a:rPr lang="en-US" sz="1800" dirty="0">
                <a:solidFill>
                  <a:srgbClr val="0200FF"/>
                </a:solidFill>
                <a:latin typeface="Calibri" panose="020F0502020204030204" pitchFamily="34" charset="0"/>
                <a:cs typeface="Calibri" panose="020F0502020204030204" pitchFamily="34" charset="0"/>
              </a:rPr>
              <a:t>=.04096</a:t>
            </a:r>
            <a:r>
              <a:rPr lang="en-US" sz="1800" baseline="30000" dirty="0">
                <a:solidFill>
                  <a:srgbClr val="0200FF"/>
                </a:solidFill>
                <a:latin typeface="Calibri" panose="020F0502020204030204" pitchFamily="34" charset="0"/>
                <a:cs typeface="Calibri" panose="020F0502020204030204" pitchFamily="34" charset="0"/>
              </a:rPr>
              <a:t> -1/5</a:t>
            </a:r>
            <a:endParaRPr lang="en-US" sz="1800" dirty="0"/>
          </a:p>
        </p:txBody>
      </p:sp>
      <p:sp>
        <p:nvSpPr>
          <p:cNvPr id="14" name="TextBox 13">
            <a:extLst>
              <a:ext uri="{FF2B5EF4-FFF2-40B4-BE49-F238E27FC236}">
                <a16:creationId xmlns:a16="http://schemas.microsoft.com/office/drawing/2014/main" id="{A01D8239-0E04-B4FD-F03A-F629149374CB}"/>
              </a:ext>
            </a:extLst>
          </p:cNvPr>
          <p:cNvSpPr txBox="1"/>
          <p:nvPr/>
        </p:nvSpPr>
        <p:spPr>
          <a:xfrm>
            <a:off x="5219700" y="4667681"/>
            <a:ext cx="942013" cy="369332"/>
          </a:xfrm>
          <a:prstGeom prst="rect">
            <a:avLst/>
          </a:prstGeom>
          <a:noFill/>
        </p:spPr>
        <p:txBody>
          <a:bodyPr wrap="square">
            <a:spAutoFit/>
          </a:bodyPr>
          <a:lstStyle/>
          <a:p>
            <a:r>
              <a:rPr lang="en-US" sz="1800" dirty="0">
                <a:solidFill>
                  <a:srgbClr val="0200FF"/>
                </a:solidFill>
                <a:latin typeface="Calibri" panose="020F0502020204030204" pitchFamily="34" charset="0"/>
                <a:cs typeface="Calibri" panose="020F0502020204030204" pitchFamily="34" charset="0"/>
              </a:rPr>
              <a:t>= .527</a:t>
            </a:r>
            <a:r>
              <a:rPr lang="en-US" sz="1800" baseline="30000" dirty="0">
                <a:solidFill>
                  <a:srgbClr val="0200FF"/>
                </a:solidFill>
                <a:latin typeface="Calibri" panose="020F0502020204030204" pitchFamily="34" charset="0"/>
                <a:cs typeface="Calibri" panose="020F0502020204030204" pitchFamily="34" charset="0"/>
              </a:rPr>
              <a:t>-1</a:t>
            </a:r>
            <a:endParaRPr lang="en-US" sz="1800" dirty="0"/>
          </a:p>
        </p:txBody>
      </p:sp>
      <p:sp>
        <p:nvSpPr>
          <p:cNvPr id="15" name="TextBox 14">
            <a:extLst>
              <a:ext uri="{FF2B5EF4-FFF2-40B4-BE49-F238E27FC236}">
                <a16:creationId xmlns:a16="http://schemas.microsoft.com/office/drawing/2014/main" id="{538F8BEB-ABCD-4AE7-EB05-45E3230FFFD2}"/>
              </a:ext>
            </a:extLst>
          </p:cNvPr>
          <p:cNvSpPr txBox="1"/>
          <p:nvPr/>
        </p:nvSpPr>
        <p:spPr>
          <a:xfrm>
            <a:off x="6169974" y="4667681"/>
            <a:ext cx="789613" cy="369332"/>
          </a:xfrm>
          <a:prstGeom prst="rect">
            <a:avLst/>
          </a:prstGeom>
          <a:noFill/>
        </p:spPr>
        <p:txBody>
          <a:bodyPr wrap="square">
            <a:spAutoFit/>
          </a:bodyPr>
          <a:lstStyle/>
          <a:p>
            <a:r>
              <a:rPr lang="en-US" sz="1800" dirty="0">
                <a:solidFill>
                  <a:srgbClr val="0200FF"/>
                </a:solidFill>
                <a:latin typeface="Calibri" panose="020F0502020204030204" pitchFamily="34" charset="0"/>
                <a:cs typeface="Calibri" panose="020F0502020204030204" pitchFamily="34" charset="0"/>
              </a:rPr>
              <a:t>= 1.89</a:t>
            </a:r>
            <a:endParaRPr lang="en-US" sz="1800" dirty="0"/>
          </a:p>
        </p:txBody>
      </p:sp>
    </p:spTree>
    <p:extLst>
      <p:ext uri="{BB962C8B-B14F-4D97-AF65-F5344CB8AC3E}">
        <p14:creationId xmlns:p14="http://schemas.microsoft.com/office/powerpoint/2010/main" val="119384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2" grpId="0"/>
      <p:bldP spid="13" grpId="0"/>
      <p:bldP spid="14" grpId="0"/>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822960" y="285750"/>
            <a:ext cx="7543800" cy="680397"/>
          </a:xfrm>
        </p:spPr>
        <p:txBody>
          <a:bodyPr>
            <a:normAutofit fontScale="90000"/>
          </a:bodyPr>
          <a:lstStyle/>
          <a:p>
            <a:pPr eaLnBrk="1" hangingPunct="1"/>
            <a:r>
              <a:rPr lang="en-US" dirty="0"/>
              <a:t>Holding test set constant:</a:t>
            </a:r>
            <a:br>
              <a:rPr lang="en-US" dirty="0"/>
            </a:br>
            <a:r>
              <a:rPr lang="en-US" dirty="0"/>
              <a:t>Lower perplexity = better language model</a:t>
            </a:r>
          </a:p>
        </p:txBody>
      </p:sp>
      <p:sp>
        <p:nvSpPr>
          <p:cNvPr id="143363" name="Rectangle 3"/>
          <p:cNvSpPr>
            <a:spLocks noGrp="1" noChangeArrowheads="1"/>
          </p:cNvSpPr>
          <p:nvPr>
            <p:ph sz="quarter" idx="1"/>
          </p:nvPr>
        </p:nvSpPr>
        <p:spPr>
          <a:xfrm>
            <a:off x="822960" y="1200150"/>
            <a:ext cx="8016240" cy="3429000"/>
          </a:xfrm>
        </p:spPr>
        <p:txBody>
          <a:bodyPr/>
          <a:lstStyle/>
          <a:p>
            <a:pPr lvl="3" eaLnBrk="1" hangingPunct="1">
              <a:buFont typeface="Wingdings" charset="2"/>
              <a:buNone/>
            </a:pPr>
            <a:endParaRPr lang="en-US" dirty="0">
              <a:latin typeface="Calibri" charset="0"/>
            </a:endParaRPr>
          </a:p>
          <a:p>
            <a:pPr eaLnBrk="1" hangingPunct="1"/>
            <a:r>
              <a:rPr lang="en-US" sz="2800" dirty="0">
                <a:latin typeface="Calibri" charset="0"/>
              </a:rPr>
              <a:t>Training 38 million words, test 1.5 million words, WSJ</a:t>
            </a:r>
          </a:p>
        </p:txBody>
      </p:sp>
      <p:graphicFrame>
        <p:nvGraphicFramePr>
          <p:cNvPr id="2" name="Table 1"/>
          <p:cNvGraphicFramePr>
            <a:graphicFrameLocks noGrp="1"/>
          </p:cNvGraphicFramePr>
          <p:nvPr/>
        </p:nvGraphicFramePr>
        <p:xfrm>
          <a:off x="685800" y="2647950"/>
          <a:ext cx="7391400" cy="2057400"/>
        </p:xfrm>
        <a:graphic>
          <a:graphicData uri="http://schemas.openxmlformats.org/drawingml/2006/table">
            <a:tbl>
              <a:tblPr firstRow="1" bandRow="1">
                <a:tableStyleId>{5C22544A-7EE6-4342-B048-85BDC9FD1C3A}</a:tableStyleId>
              </a:tblPr>
              <a:tblGrid>
                <a:gridCol w="1847850">
                  <a:extLst>
                    <a:ext uri="{9D8B030D-6E8A-4147-A177-3AD203B41FA5}">
                      <a16:colId xmlns:a16="http://schemas.microsoft.com/office/drawing/2014/main" val="20000"/>
                    </a:ext>
                  </a:extLst>
                </a:gridCol>
                <a:gridCol w="1847850">
                  <a:extLst>
                    <a:ext uri="{9D8B030D-6E8A-4147-A177-3AD203B41FA5}">
                      <a16:colId xmlns:a16="http://schemas.microsoft.com/office/drawing/2014/main" val="20001"/>
                    </a:ext>
                  </a:extLst>
                </a:gridCol>
                <a:gridCol w="1847850">
                  <a:extLst>
                    <a:ext uri="{9D8B030D-6E8A-4147-A177-3AD203B41FA5}">
                      <a16:colId xmlns:a16="http://schemas.microsoft.com/office/drawing/2014/main" val="20002"/>
                    </a:ext>
                  </a:extLst>
                </a:gridCol>
                <a:gridCol w="1847850">
                  <a:extLst>
                    <a:ext uri="{9D8B030D-6E8A-4147-A177-3AD203B41FA5}">
                      <a16:colId xmlns:a16="http://schemas.microsoft.com/office/drawing/2014/main" val="20003"/>
                    </a:ext>
                  </a:extLst>
                </a:gridCol>
              </a:tblGrid>
              <a:tr h="990600">
                <a:tc>
                  <a:txBody>
                    <a:bodyPr/>
                    <a:lstStyle/>
                    <a:p>
                      <a:r>
                        <a:rPr lang="en-US" sz="3200" dirty="0"/>
                        <a:t>N-gram Order</a:t>
                      </a:r>
                    </a:p>
                  </a:txBody>
                  <a:tcPr/>
                </a:tc>
                <a:tc>
                  <a:txBody>
                    <a:bodyPr/>
                    <a:lstStyle/>
                    <a:p>
                      <a:r>
                        <a:rPr lang="en-US" sz="3200" dirty="0"/>
                        <a:t>Unigram</a:t>
                      </a:r>
                    </a:p>
                  </a:txBody>
                  <a:tcPr/>
                </a:tc>
                <a:tc>
                  <a:txBody>
                    <a:bodyPr/>
                    <a:lstStyle/>
                    <a:p>
                      <a:r>
                        <a:rPr lang="en-US" sz="3200" dirty="0"/>
                        <a:t>Bigram</a:t>
                      </a:r>
                    </a:p>
                  </a:txBody>
                  <a:tcPr/>
                </a:tc>
                <a:tc>
                  <a:txBody>
                    <a:bodyPr/>
                    <a:lstStyle/>
                    <a:p>
                      <a:r>
                        <a:rPr lang="en-US" sz="3200" dirty="0"/>
                        <a:t>Trigram</a:t>
                      </a:r>
                    </a:p>
                  </a:txBody>
                  <a:tcPr/>
                </a:tc>
                <a:extLst>
                  <a:ext uri="{0D108BD9-81ED-4DB2-BD59-A6C34878D82A}">
                    <a16:rowId xmlns:a16="http://schemas.microsoft.com/office/drawing/2014/main" val="10000"/>
                  </a:ext>
                </a:extLst>
              </a:tr>
              <a:tr h="990600">
                <a:tc>
                  <a:txBody>
                    <a:bodyPr/>
                    <a:lstStyle/>
                    <a:p>
                      <a:r>
                        <a:rPr lang="en-US" sz="3200" dirty="0"/>
                        <a:t>Perplexity</a:t>
                      </a:r>
                    </a:p>
                  </a:txBody>
                  <a:tcPr/>
                </a:tc>
                <a:tc>
                  <a:txBody>
                    <a:bodyPr/>
                    <a:lstStyle/>
                    <a:p>
                      <a:r>
                        <a:rPr lang="en-US" sz="3200" dirty="0"/>
                        <a:t>962</a:t>
                      </a:r>
                    </a:p>
                  </a:txBody>
                  <a:tcPr/>
                </a:tc>
                <a:tc>
                  <a:txBody>
                    <a:bodyPr/>
                    <a:lstStyle/>
                    <a:p>
                      <a:r>
                        <a:rPr lang="en-US" sz="3200" dirty="0"/>
                        <a:t>170</a:t>
                      </a:r>
                    </a:p>
                  </a:txBody>
                  <a:tcPr/>
                </a:tc>
                <a:tc>
                  <a:txBody>
                    <a:bodyPr/>
                    <a:lstStyle/>
                    <a:p>
                      <a:r>
                        <a:rPr lang="en-US" sz="3200" dirty="0"/>
                        <a:t>109</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844447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p:txBody>
          <a:bodyPr/>
          <a:lstStyle/>
          <a:p>
            <a:pPr eaLnBrk="1" hangingPunct="1"/>
            <a:r>
              <a:rPr lang="en-US" sz="4000" dirty="0">
                <a:latin typeface="Calibri (Headings)"/>
                <a:ea typeface="ＭＳ Ｐゴシック" charset="0"/>
                <a:cs typeface="Calibri (Headings)"/>
              </a:rPr>
              <a:t>Language Modeling</a:t>
            </a:r>
          </a:p>
        </p:txBody>
      </p:sp>
      <p:sp>
        <p:nvSpPr>
          <p:cNvPr id="16387" name="Rectangle 6"/>
          <p:cNvSpPr>
            <a:spLocks noGrp="1" noChangeArrowheads="1"/>
          </p:cNvSpPr>
          <p:nvPr>
            <p:ph idx="1"/>
          </p:nvPr>
        </p:nvSpPr>
        <p:spPr>
          <a:xfrm>
            <a:off x="3429000" y="57150"/>
            <a:ext cx="5326833" cy="1691640"/>
          </a:xfrm>
        </p:spPr>
        <p:txBody>
          <a:bodyPr/>
          <a:lstStyle/>
          <a:p>
            <a:pPr eaLnBrk="1" hangingPunct="1">
              <a:buFont typeface="Times" charset="0"/>
              <a:buNone/>
            </a:pPr>
            <a:r>
              <a:rPr lang="en-US" sz="3600" dirty="0">
                <a:solidFill>
                  <a:srgbClr val="A4001D"/>
                </a:solidFill>
                <a:latin typeface="Calibri"/>
                <a:ea typeface="ＭＳ Ｐゴシック" charset="0"/>
                <a:cs typeface="Calibri"/>
              </a:rPr>
              <a:t>Sampling and Generalization</a:t>
            </a:r>
          </a:p>
        </p:txBody>
      </p:sp>
      <p:sp>
        <p:nvSpPr>
          <p:cNvPr id="2" name="Text Placeholder 1">
            <a:extLst>
              <a:ext uri="{FF2B5EF4-FFF2-40B4-BE49-F238E27FC236}">
                <a16:creationId xmlns:a16="http://schemas.microsoft.com/office/drawing/2014/main" id="{9A75E902-FA31-A14D-9EDA-DACF849E978B}"/>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71078982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B0ED-F5DE-1139-A850-39CC26ECFFD5}"/>
              </a:ext>
            </a:extLst>
          </p:cNvPr>
          <p:cNvSpPr>
            <a:spLocks noGrp="1"/>
          </p:cNvSpPr>
          <p:nvPr>
            <p:ph type="title"/>
          </p:nvPr>
        </p:nvSpPr>
        <p:spPr>
          <a:xfrm>
            <a:off x="822960" y="361950"/>
            <a:ext cx="7543800" cy="680397"/>
          </a:xfrm>
        </p:spPr>
        <p:txBody>
          <a:bodyPr>
            <a:normAutofit fontScale="90000"/>
          </a:bodyPr>
          <a:lstStyle/>
          <a:p>
            <a:r>
              <a:rPr lang="en-US" dirty="0"/>
              <a:t>The Shannon (1948) Visualization Method</a:t>
            </a:r>
            <a:br>
              <a:rPr lang="en-US" dirty="0"/>
            </a:br>
            <a:r>
              <a:rPr lang="en-US" dirty="0"/>
              <a:t>Sample words from an LM</a:t>
            </a:r>
          </a:p>
        </p:txBody>
      </p:sp>
      <p:sp>
        <p:nvSpPr>
          <p:cNvPr id="3" name="Content Placeholder 2">
            <a:extLst>
              <a:ext uri="{FF2B5EF4-FFF2-40B4-BE49-F238E27FC236}">
                <a16:creationId xmlns:a16="http://schemas.microsoft.com/office/drawing/2014/main" id="{60318581-88F2-C9AD-31BC-C8BBE127FC08}"/>
              </a:ext>
            </a:extLst>
          </p:cNvPr>
          <p:cNvSpPr>
            <a:spLocks noGrp="1"/>
          </p:cNvSpPr>
          <p:nvPr>
            <p:ph idx="1"/>
          </p:nvPr>
        </p:nvSpPr>
        <p:spPr>
          <a:xfrm>
            <a:off x="914400" y="1200150"/>
            <a:ext cx="7924800" cy="3733800"/>
          </a:xfrm>
        </p:spPr>
        <p:txBody>
          <a:bodyPr>
            <a:normAutofit fontScale="92500" lnSpcReduction="10000"/>
          </a:bodyPr>
          <a:lstStyle/>
          <a:p>
            <a:r>
              <a:rPr lang="en-US" sz="3200" dirty="0"/>
              <a:t>Unigram:</a:t>
            </a:r>
          </a:p>
          <a:p>
            <a:r>
              <a:rPr lang="en-US" sz="100" dirty="0"/>
              <a:t/>
            </a:r>
            <a:br>
              <a:rPr lang="en-US" sz="100" dirty="0"/>
            </a:br>
            <a:r>
              <a:rPr lang="en-US" sz="2200" dirty="0">
                <a:effectLst/>
                <a:latin typeface="Courier" pitchFamily="2" charset="0"/>
              </a:rPr>
              <a:t>REPRESENTING AND SPEEDILY IS AN GOOD APT OR COME CAN DIFFERENT NATURAL HERE HE THE A IN CAME THE TO OF TO EXPERT GRAY COME TO FURNISHES THE LINE MESSAGE HAD BE THESE. </a:t>
            </a:r>
          </a:p>
          <a:p>
            <a:endParaRPr lang="en-US" sz="2200" dirty="0">
              <a:effectLst/>
              <a:latin typeface="Courier" pitchFamily="2" charset="0"/>
            </a:endParaRPr>
          </a:p>
          <a:p>
            <a:r>
              <a:rPr lang="en-US" sz="3200" dirty="0"/>
              <a:t>Bigram:</a:t>
            </a:r>
          </a:p>
          <a:p>
            <a:pPr marL="0" indent="0">
              <a:buNone/>
            </a:pPr>
            <a:r>
              <a:rPr lang="en-US" sz="2200" dirty="0">
                <a:effectLst/>
                <a:latin typeface="Courier" pitchFamily="2" charset="0"/>
                <a:cs typeface="Calibri" panose="020F0502020204030204" pitchFamily="34" charset="0"/>
              </a:rPr>
              <a:t>THE HEAD AND IN FRONTAL ATTACK ON AN ENGLISH WRITER THAT THE CHARACTER OF THIS POINT IS THEREFORE ANOTHER METHOD FOR THE LETTERS THAT THE TIME OF WHO EVER TOLD THE PROBLEM FOR AN UNEXPECTED.</a:t>
            </a:r>
          </a:p>
        </p:txBody>
      </p:sp>
      <p:pic>
        <p:nvPicPr>
          <p:cNvPr id="4" name="Picture 3">
            <a:extLst>
              <a:ext uri="{FF2B5EF4-FFF2-40B4-BE49-F238E27FC236}">
                <a16:creationId xmlns:a16="http://schemas.microsoft.com/office/drawing/2014/main" id="{063DB5FD-BEC4-E40F-8FD1-8CF6714B7130}"/>
              </a:ext>
            </a:extLst>
          </p:cNvPr>
          <p:cNvPicPr>
            <a:picLocks noChangeAspect="1"/>
          </p:cNvPicPr>
          <p:nvPr/>
        </p:nvPicPr>
        <p:blipFill rotWithShape="1">
          <a:blip r:embed="rId3"/>
          <a:srcRect l="16434" t="12427"/>
          <a:stretch/>
        </p:blipFill>
        <p:spPr>
          <a:xfrm>
            <a:off x="8061960" y="149163"/>
            <a:ext cx="777240" cy="1050987"/>
          </a:xfrm>
          <a:prstGeom prst="rect">
            <a:avLst/>
          </a:prstGeom>
        </p:spPr>
      </p:pic>
      <p:sp>
        <p:nvSpPr>
          <p:cNvPr id="5" name="TextBox 4">
            <a:extLst>
              <a:ext uri="{FF2B5EF4-FFF2-40B4-BE49-F238E27FC236}">
                <a16:creationId xmlns:a16="http://schemas.microsoft.com/office/drawing/2014/main" id="{D5DB70E3-97DA-EEDA-C5E7-F157CC0DC75E}"/>
              </a:ext>
            </a:extLst>
          </p:cNvPr>
          <p:cNvSpPr txBox="1"/>
          <p:nvPr/>
        </p:nvSpPr>
        <p:spPr>
          <a:xfrm>
            <a:off x="8001000" y="1151327"/>
            <a:ext cx="1219200"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Claude Shannon</a:t>
            </a:r>
          </a:p>
        </p:txBody>
      </p:sp>
    </p:spTree>
    <p:extLst>
      <p:ext uri="{BB962C8B-B14F-4D97-AF65-F5344CB8AC3E}">
        <p14:creationId xmlns:p14="http://schemas.microsoft.com/office/powerpoint/2010/main" val="19462850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A7636-8132-16F6-4960-AD387E09E02C}"/>
              </a:ext>
            </a:extLst>
          </p:cNvPr>
          <p:cNvSpPr>
            <a:spLocks noGrp="1"/>
          </p:cNvSpPr>
          <p:nvPr>
            <p:ph type="title"/>
          </p:nvPr>
        </p:nvSpPr>
        <p:spPr>
          <a:xfrm>
            <a:off x="822960" y="119702"/>
            <a:ext cx="7940040" cy="680397"/>
          </a:xfrm>
        </p:spPr>
        <p:txBody>
          <a:bodyPr>
            <a:normAutofit fontScale="90000"/>
          </a:bodyPr>
          <a:lstStyle/>
          <a:p>
            <a:r>
              <a:rPr lang="en-US" dirty="0"/>
              <a:t>How Shannon sampled those words in 1948</a:t>
            </a:r>
          </a:p>
        </p:txBody>
      </p:sp>
      <p:sp>
        <p:nvSpPr>
          <p:cNvPr id="3" name="Content Placeholder 2">
            <a:extLst>
              <a:ext uri="{FF2B5EF4-FFF2-40B4-BE49-F238E27FC236}">
                <a16:creationId xmlns:a16="http://schemas.microsoft.com/office/drawing/2014/main" id="{1437AC45-7CC5-5DD8-D75D-1714F7961EB0}"/>
              </a:ext>
            </a:extLst>
          </p:cNvPr>
          <p:cNvSpPr>
            <a:spLocks noGrp="1"/>
          </p:cNvSpPr>
          <p:nvPr>
            <p:ph idx="1"/>
          </p:nvPr>
        </p:nvSpPr>
        <p:spPr>
          <a:xfrm>
            <a:off x="784860" y="3105150"/>
            <a:ext cx="8054340" cy="2038350"/>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"Open </a:t>
            </a:r>
            <a:r>
              <a:rPr lang="en-US" sz="2400" dirty="0">
                <a:effectLst/>
                <a:latin typeface="Times New Roman" panose="02020603050405020304" pitchFamily="18" charset="0"/>
                <a:cs typeface="Times New Roman" panose="02020603050405020304" pitchFamily="18" charset="0"/>
              </a:rPr>
              <a:t>a book at random and select a letter at random on the page. This letter is recorded. The book is then opened to another page and one reads until this letter is encountered. The succeeding letter is then recorded. Turning to another page this second letter is searched for and the succeeding letter recorded, etc</a:t>
            </a:r>
            <a:r>
              <a:rPr lang="en-US" sz="2400" dirty="0">
                <a:latin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dirty="0"/>
          </a:p>
        </p:txBody>
      </p:sp>
      <p:pic>
        <p:nvPicPr>
          <p:cNvPr id="5" name="Picture 4" descr="Stack of open books">
            <a:extLst>
              <a:ext uri="{FF2B5EF4-FFF2-40B4-BE49-F238E27FC236}">
                <a16:creationId xmlns:a16="http://schemas.microsoft.com/office/drawing/2014/main" id="{4D0930A4-6E5F-30F4-7A8B-3652CAB4BBF9}"/>
              </a:ext>
            </a:extLst>
          </p:cNvPr>
          <p:cNvPicPr>
            <a:picLocks noChangeAspect="1"/>
          </p:cNvPicPr>
          <p:nvPr/>
        </p:nvPicPr>
        <p:blipFill rotWithShape="1">
          <a:blip r:embed="rId3"/>
          <a:srcRect t="44606"/>
          <a:stretch/>
        </p:blipFill>
        <p:spPr>
          <a:xfrm>
            <a:off x="1676400" y="930124"/>
            <a:ext cx="5410200" cy="1995990"/>
          </a:xfrm>
          <a:prstGeom prst="rect">
            <a:avLst/>
          </a:prstGeom>
        </p:spPr>
      </p:pic>
    </p:spTree>
    <p:extLst>
      <p:ext uri="{BB962C8B-B14F-4D97-AF65-F5344CB8AC3E}">
        <p14:creationId xmlns:p14="http://schemas.microsoft.com/office/powerpoint/2010/main" val="1848482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033981-3D9D-6E3B-B181-98D552D3938B}"/>
              </a:ext>
            </a:extLst>
          </p:cNvPr>
          <p:cNvSpPr>
            <a:spLocks noGrp="1"/>
          </p:cNvSpPr>
          <p:nvPr>
            <p:ph type="title"/>
          </p:nvPr>
        </p:nvSpPr>
        <p:spPr/>
        <p:txBody>
          <a:bodyPr/>
          <a:lstStyle/>
          <a:p>
            <a:r>
              <a:rPr lang="en-US" dirty="0"/>
              <a:t>Sampling a word from a distribution</a:t>
            </a:r>
          </a:p>
        </p:txBody>
      </p:sp>
      <p:pic>
        <p:nvPicPr>
          <p:cNvPr id="8" name="Content Placeholder 7">
            <a:extLst>
              <a:ext uri="{FF2B5EF4-FFF2-40B4-BE49-F238E27FC236}">
                <a16:creationId xmlns:a16="http://schemas.microsoft.com/office/drawing/2014/main" id="{396AC735-A147-5A39-DCA1-E0C1420D04B6}"/>
              </a:ext>
            </a:extLst>
          </p:cNvPr>
          <p:cNvPicPr>
            <a:picLocks noGrp="1" noChangeAspect="1"/>
          </p:cNvPicPr>
          <p:nvPr>
            <p:ph idx="1"/>
          </p:nvPr>
        </p:nvPicPr>
        <p:blipFill>
          <a:blip r:embed="rId3"/>
          <a:stretch>
            <a:fillRect/>
          </a:stretch>
        </p:blipFill>
        <p:spPr>
          <a:xfrm>
            <a:off x="553941" y="1581150"/>
            <a:ext cx="8132859" cy="2590800"/>
          </a:xfrm>
        </p:spPr>
      </p:pic>
      <p:pic>
        <p:nvPicPr>
          <p:cNvPr id="10" name="Picture 9">
            <a:extLst>
              <a:ext uri="{FF2B5EF4-FFF2-40B4-BE49-F238E27FC236}">
                <a16:creationId xmlns:a16="http://schemas.microsoft.com/office/drawing/2014/main" id="{A2F0E88D-D008-CEBF-C44F-1D197CD79B44}"/>
              </a:ext>
            </a:extLst>
          </p:cNvPr>
          <p:cNvPicPr>
            <a:picLocks noChangeAspect="1"/>
          </p:cNvPicPr>
          <p:nvPr/>
        </p:nvPicPr>
        <p:blipFill>
          <a:blip r:embed="rId4"/>
          <a:stretch>
            <a:fillRect/>
          </a:stretch>
        </p:blipFill>
        <p:spPr>
          <a:xfrm>
            <a:off x="7919576" y="100652"/>
            <a:ext cx="894367" cy="920750"/>
          </a:xfrm>
          <a:prstGeom prst="rect">
            <a:avLst/>
          </a:prstGeom>
        </p:spPr>
      </p:pic>
    </p:spTree>
    <p:extLst>
      <p:ext uri="{BB962C8B-B14F-4D97-AF65-F5344CB8AC3E}">
        <p14:creationId xmlns:p14="http://schemas.microsoft.com/office/powerpoint/2010/main" val="7868686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822960" y="119702"/>
            <a:ext cx="8016240" cy="680397"/>
          </a:xfrm>
        </p:spPr>
        <p:txBody>
          <a:bodyPr>
            <a:normAutofit/>
          </a:bodyPr>
          <a:lstStyle/>
          <a:p>
            <a:pPr eaLnBrk="1" hangingPunct="1"/>
            <a:r>
              <a:rPr lang="en-US" dirty="0"/>
              <a:t>Visualizing Bigrams the Shannon Way</a:t>
            </a:r>
          </a:p>
        </p:txBody>
      </p:sp>
      <p:sp>
        <p:nvSpPr>
          <p:cNvPr id="96259" name="Rectangle 3"/>
          <p:cNvSpPr>
            <a:spLocks noGrp="1" noChangeArrowheads="1"/>
          </p:cNvSpPr>
          <p:nvPr>
            <p:ph sz="quarter" idx="1"/>
          </p:nvPr>
        </p:nvSpPr>
        <p:spPr>
          <a:xfrm>
            <a:off x="304800" y="1352550"/>
            <a:ext cx="4572000" cy="3200400"/>
          </a:xfrm>
        </p:spPr>
        <p:txBody>
          <a:bodyPr/>
          <a:lstStyle/>
          <a:p>
            <a:pPr eaLnBrk="1" hangingPunct="1"/>
            <a:r>
              <a:rPr lang="en-US" sz="1800" dirty="0">
                <a:latin typeface="Calibri" charset="0"/>
              </a:rPr>
              <a:t>Choose a random bigram (&lt;s&gt;, w) </a:t>
            </a:r>
          </a:p>
          <a:p>
            <a:pPr eaLnBrk="1" hangingPunct="1"/>
            <a:r>
              <a:rPr lang="en-US" sz="1800" dirty="0">
                <a:latin typeface="Calibri" charset="0"/>
              </a:rPr>
              <a:t>        according to its probability p(w|&lt;s&gt;)</a:t>
            </a:r>
          </a:p>
          <a:p>
            <a:pPr eaLnBrk="1" hangingPunct="1"/>
            <a:r>
              <a:rPr lang="en-US" sz="1800" dirty="0">
                <a:latin typeface="Calibri" charset="0"/>
              </a:rPr>
              <a:t>Now choose a random bigram        (w, x) according to its probability p(</a:t>
            </a:r>
            <a:r>
              <a:rPr lang="en-US" sz="1800" dirty="0" err="1">
                <a:latin typeface="Calibri" charset="0"/>
              </a:rPr>
              <a:t>x|w</a:t>
            </a:r>
            <a:r>
              <a:rPr lang="en-US" sz="1800" dirty="0">
                <a:latin typeface="Calibri" charset="0"/>
              </a:rPr>
              <a:t>)</a:t>
            </a:r>
          </a:p>
          <a:p>
            <a:pPr eaLnBrk="1" hangingPunct="1"/>
            <a:r>
              <a:rPr lang="en-US" sz="1800" dirty="0">
                <a:latin typeface="Calibri" charset="0"/>
              </a:rPr>
              <a:t>And so on until we choose &lt;/s&gt;</a:t>
            </a:r>
          </a:p>
          <a:p>
            <a:pPr eaLnBrk="1" hangingPunct="1">
              <a:lnSpc>
                <a:spcPct val="90000"/>
              </a:lnSpc>
            </a:pPr>
            <a:r>
              <a:rPr lang="en-US" sz="1800" dirty="0">
                <a:latin typeface="Calibri" charset="0"/>
              </a:rPr>
              <a:t>Then string the words together</a:t>
            </a:r>
            <a:endParaRPr lang="en-US" sz="1800" dirty="0">
              <a:solidFill>
                <a:srgbClr val="A50021"/>
              </a:solidFill>
              <a:latin typeface="Calibri" charset="0"/>
            </a:endParaRPr>
          </a:p>
        </p:txBody>
      </p:sp>
      <p:sp>
        <p:nvSpPr>
          <p:cNvPr id="4" name="Rectangle 3"/>
          <p:cNvSpPr txBox="1">
            <a:spLocks noChangeArrowheads="1"/>
          </p:cNvSpPr>
          <p:nvPr/>
        </p:nvSpPr>
        <p:spPr bwMode="auto">
          <a:xfrm>
            <a:off x="4038600" y="1504950"/>
            <a:ext cx="5257800" cy="333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marL="0" indent="0">
              <a:lnSpc>
                <a:spcPct val="90000"/>
              </a:lnSpc>
              <a:buNone/>
            </a:pPr>
            <a:r>
              <a:rPr lang="en-US" sz="1800" dirty="0">
                <a:solidFill>
                  <a:srgbClr val="A50021"/>
                </a:solidFill>
                <a:latin typeface="Courier"/>
                <a:cs typeface="Courier"/>
              </a:rPr>
              <a:t>&lt;s&gt; I</a:t>
            </a:r>
          </a:p>
          <a:p>
            <a:pPr>
              <a:lnSpc>
                <a:spcPct val="90000"/>
              </a:lnSpc>
              <a:buFont typeface="Wingdings" charset="2"/>
              <a:buNone/>
            </a:pPr>
            <a:r>
              <a:rPr lang="en-US" sz="1800" dirty="0">
                <a:solidFill>
                  <a:srgbClr val="A50021"/>
                </a:solidFill>
                <a:latin typeface="Courier"/>
                <a:cs typeface="Courier"/>
              </a:rPr>
              <a:t>    I</a:t>
            </a:r>
            <a:r>
              <a:rPr lang="en-US" sz="1800" dirty="0">
                <a:latin typeface="Courier"/>
                <a:cs typeface="Courier"/>
              </a:rPr>
              <a:t> want</a:t>
            </a:r>
          </a:p>
          <a:p>
            <a:pPr>
              <a:lnSpc>
                <a:spcPct val="90000"/>
              </a:lnSpc>
              <a:buFont typeface="Wingdings" charset="2"/>
              <a:buNone/>
            </a:pPr>
            <a:r>
              <a:rPr lang="en-US" sz="1800" dirty="0">
                <a:solidFill>
                  <a:srgbClr val="A50021"/>
                </a:solidFill>
                <a:latin typeface="Courier"/>
                <a:cs typeface="Courier"/>
              </a:rPr>
              <a:t>      want</a:t>
            </a:r>
            <a:r>
              <a:rPr lang="en-US" sz="1800" dirty="0">
                <a:latin typeface="Courier"/>
                <a:cs typeface="Courier"/>
              </a:rPr>
              <a:t> to</a:t>
            </a:r>
          </a:p>
          <a:p>
            <a:pPr>
              <a:lnSpc>
                <a:spcPct val="90000"/>
              </a:lnSpc>
              <a:buFont typeface="Wingdings" charset="2"/>
              <a:buNone/>
            </a:pPr>
            <a:r>
              <a:rPr lang="en-US" sz="1800" dirty="0">
                <a:solidFill>
                  <a:srgbClr val="A50021"/>
                </a:solidFill>
                <a:latin typeface="Courier"/>
                <a:cs typeface="Courier"/>
              </a:rPr>
              <a:t>           to</a:t>
            </a:r>
            <a:r>
              <a:rPr lang="en-US" sz="1800" dirty="0">
                <a:latin typeface="Courier"/>
                <a:cs typeface="Courier"/>
              </a:rPr>
              <a:t> eat</a:t>
            </a:r>
          </a:p>
          <a:p>
            <a:pPr>
              <a:lnSpc>
                <a:spcPct val="90000"/>
              </a:lnSpc>
              <a:buFont typeface="Wingdings" charset="2"/>
              <a:buNone/>
            </a:pPr>
            <a:r>
              <a:rPr lang="en-US" sz="1800" dirty="0">
                <a:solidFill>
                  <a:srgbClr val="A50021"/>
                </a:solidFill>
                <a:latin typeface="Courier"/>
                <a:cs typeface="Courier"/>
              </a:rPr>
              <a:t>              eat</a:t>
            </a:r>
            <a:r>
              <a:rPr lang="en-US" sz="1800" dirty="0">
                <a:latin typeface="Courier"/>
                <a:cs typeface="Courier"/>
              </a:rPr>
              <a:t> Chinese</a:t>
            </a:r>
          </a:p>
          <a:p>
            <a:pPr>
              <a:lnSpc>
                <a:spcPct val="90000"/>
              </a:lnSpc>
              <a:buFont typeface="Wingdings" charset="2"/>
              <a:buNone/>
            </a:pPr>
            <a:r>
              <a:rPr lang="en-US" sz="1800" dirty="0">
                <a:solidFill>
                  <a:srgbClr val="A50021"/>
                </a:solidFill>
                <a:latin typeface="Courier"/>
                <a:cs typeface="Courier"/>
              </a:rPr>
              <a:t>                  Chinese</a:t>
            </a:r>
            <a:r>
              <a:rPr lang="en-US" sz="1800" dirty="0">
                <a:latin typeface="Courier"/>
                <a:cs typeface="Courier"/>
              </a:rPr>
              <a:t> food</a:t>
            </a:r>
          </a:p>
          <a:p>
            <a:pPr>
              <a:lnSpc>
                <a:spcPct val="90000"/>
              </a:lnSpc>
              <a:buFont typeface="Wingdings" charset="2"/>
              <a:buNone/>
            </a:pPr>
            <a:r>
              <a:rPr lang="en-US" sz="1800" dirty="0">
                <a:solidFill>
                  <a:srgbClr val="A50021"/>
                </a:solidFill>
                <a:latin typeface="Courier"/>
                <a:cs typeface="Courier"/>
              </a:rPr>
              <a:t>                          food </a:t>
            </a:r>
            <a:r>
              <a:rPr lang="en-US" sz="1800" dirty="0">
                <a:latin typeface="Courier"/>
                <a:cs typeface="Courier"/>
              </a:rPr>
              <a:t> &lt;/s&gt;</a:t>
            </a:r>
          </a:p>
          <a:p>
            <a:pPr>
              <a:lnSpc>
                <a:spcPct val="90000"/>
              </a:lnSpc>
              <a:buFont typeface="Wingdings" charset="2"/>
              <a:buNone/>
            </a:pPr>
            <a:r>
              <a:rPr lang="en-US" sz="1800" dirty="0">
                <a:solidFill>
                  <a:srgbClr val="CC0000"/>
                </a:solidFill>
                <a:latin typeface="Courier"/>
                <a:cs typeface="Courier"/>
              </a:rPr>
              <a:t>I want to eat Chinese food</a:t>
            </a:r>
          </a:p>
          <a:p>
            <a:endParaRPr lang="en-US" sz="1800" dirty="0">
              <a:latin typeface="Calibri" charset="0"/>
            </a:endParaRPr>
          </a:p>
        </p:txBody>
      </p:sp>
    </p:spTree>
    <p:extLst>
      <p:ext uri="{BB962C8B-B14F-4D97-AF65-F5344CB8AC3E}">
        <p14:creationId xmlns:p14="http://schemas.microsoft.com/office/powerpoint/2010/main" val="157621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2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6259">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4D369-FD48-C34F-1DB6-83ADBD8E59DC}"/>
              </a:ext>
            </a:extLst>
          </p:cNvPr>
          <p:cNvSpPr>
            <a:spLocks noGrp="1"/>
          </p:cNvSpPr>
          <p:nvPr>
            <p:ph type="title"/>
          </p:nvPr>
        </p:nvSpPr>
        <p:spPr/>
        <p:txBody>
          <a:bodyPr/>
          <a:lstStyle/>
          <a:p>
            <a:r>
              <a:rPr lang="en-US" dirty="0"/>
              <a:t>Note: there are other sampling methods</a:t>
            </a:r>
          </a:p>
        </p:txBody>
      </p:sp>
      <p:sp>
        <p:nvSpPr>
          <p:cNvPr id="3" name="Content Placeholder 2">
            <a:extLst>
              <a:ext uri="{FF2B5EF4-FFF2-40B4-BE49-F238E27FC236}">
                <a16:creationId xmlns:a16="http://schemas.microsoft.com/office/drawing/2014/main" id="{B53F9966-EE99-B1F3-3C63-A10C5350369F}"/>
              </a:ext>
            </a:extLst>
          </p:cNvPr>
          <p:cNvSpPr>
            <a:spLocks noGrp="1"/>
          </p:cNvSpPr>
          <p:nvPr>
            <p:ph idx="1"/>
          </p:nvPr>
        </p:nvSpPr>
        <p:spPr/>
        <p:txBody>
          <a:bodyPr/>
          <a:lstStyle/>
          <a:p>
            <a:pPr marL="0" indent="0">
              <a:buNone/>
            </a:pPr>
            <a:r>
              <a:rPr lang="en-US" dirty="0"/>
              <a:t>Used for neural language models</a:t>
            </a:r>
          </a:p>
          <a:p>
            <a:pPr marL="0" indent="0">
              <a:buNone/>
            </a:pPr>
            <a:r>
              <a:rPr lang="en-US" dirty="0"/>
              <a:t>Many of them avoid generating words from the very unlikely tail of the distribution</a:t>
            </a:r>
          </a:p>
          <a:p>
            <a:pPr marL="0" indent="0">
              <a:buNone/>
            </a:pPr>
            <a:r>
              <a:rPr lang="en-US" dirty="0"/>
              <a:t>We'll discuss when we get to neural LM decoding:</a:t>
            </a:r>
          </a:p>
          <a:p>
            <a:pPr lvl="1"/>
            <a:r>
              <a:rPr lang="en-US" dirty="0"/>
              <a:t>Temperature sampling</a:t>
            </a:r>
          </a:p>
          <a:p>
            <a:pPr lvl="1"/>
            <a:r>
              <a:rPr lang="en-US" dirty="0"/>
              <a:t>Top-k sampling</a:t>
            </a:r>
          </a:p>
          <a:p>
            <a:pPr lvl="1"/>
            <a:r>
              <a:rPr lang="en-US" dirty="0"/>
              <a:t>Top-p sampling</a:t>
            </a:r>
          </a:p>
        </p:txBody>
      </p:sp>
    </p:spTree>
    <p:extLst>
      <p:ext uri="{BB962C8B-B14F-4D97-AF65-F5344CB8AC3E}">
        <p14:creationId xmlns:p14="http://schemas.microsoft.com/office/powerpoint/2010/main" val="34335933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371600" y="133350"/>
            <a:ext cx="7467600" cy="742950"/>
          </a:xfrm>
        </p:spPr>
        <p:txBody>
          <a:bodyPr/>
          <a:lstStyle/>
          <a:p>
            <a:pPr eaLnBrk="1" hangingPunct="1"/>
            <a:r>
              <a:rPr lang="en-US" dirty="0"/>
              <a:t>Approximating Shakespeare</a:t>
            </a:r>
          </a:p>
        </p:txBody>
      </p:sp>
      <p:sp>
        <p:nvSpPr>
          <p:cNvPr id="98307" name="Content Placeholder 7"/>
          <p:cNvSpPr>
            <a:spLocks noGrp="1"/>
          </p:cNvSpPr>
          <p:nvPr>
            <p:ph sz="quarter" idx="1"/>
          </p:nvPr>
        </p:nvSpPr>
        <p:spPr/>
        <p:txBody>
          <a:bodyPr/>
          <a:lstStyle/>
          <a:p>
            <a:pPr marL="0" indent="0" eaLnBrk="1" hangingPunct="1">
              <a:buNone/>
            </a:pPr>
            <a:r>
              <a:rPr lang="en-US" dirty="0">
                <a:latin typeface="Calibri" charset="0"/>
              </a:rPr>
              <a:t> </a:t>
            </a:r>
          </a:p>
        </p:txBody>
      </p:sp>
      <p:pic>
        <p:nvPicPr>
          <p:cNvPr id="5" name="Picture 8"/>
          <p:cNvPicPr>
            <a:picLocks noChangeAspect="1"/>
          </p:cNvPicPr>
          <p:nvPr/>
        </p:nvPicPr>
        <p:blipFill>
          <a:blip r:embed="rId3"/>
          <a:srcRect/>
          <a:stretch/>
        </p:blipFill>
        <p:spPr bwMode="auto">
          <a:xfrm>
            <a:off x="496839" y="1262935"/>
            <a:ext cx="8342361" cy="3366215"/>
          </a:xfrm>
          <a:prstGeom prst="rect">
            <a:avLst/>
          </a:prstGeom>
          <a:noFill/>
          <a:ln w="9525">
            <a:noFill/>
            <a:miter lim="800000"/>
            <a:headEnd/>
            <a:tailEnd/>
          </a:ln>
        </p:spPr>
      </p:pic>
    </p:spTree>
    <p:extLst>
      <p:ext uri="{BB962C8B-B14F-4D97-AF65-F5344CB8AC3E}">
        <p14:creationId xmlns:p14="http://schemas.microsoft.com/office/powerpoint/2010/main" val="1281553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dirty="0"/>
              <a:t>Probabilistic Language Modeling</a:t>
            </a:r>
          </a:p>
        </p:txBody>
      </p:sp>
      <p:sp>
        <p:nvSpPr>
          <p:cNvPr id="63491" name="Rectangle 3"/>
          <p:cNvSpPr>
            <a:spLocks noGrp="1" noChangeArrowheads="1"/>
          </p:cNvSpPr>
          <p:nvPr>
            <p:ph idx="1"/>
          </p:nvPr>
        </p:nvSpPr>
        <p:spPr>
          <a:xfrm>
            <a:off x="304800" y="1276350"/>
            <a:ext cx="8534400" cy="3333750"/>
          </a:xfrm>
        </p:spPr>
        <p:txBody>
          <a:bodyPr/>
          <a:lstStyle/>
          <a:p>
            <a:pPr eaLnBrk="1" hangingPunct="1"/>
            <a:r>
              <a:rPr lang="en-US" sz="2800" dirty="0">
                <a:latin typeface="Calibri" charset="0"/>
              </a:rPr>
              <a:t>Goal: compute the probability of a sentence or sequence of words:</a:t>
            </a:r>
          </a:p>
          <a:p>
            <a:pPr lvl="1" eaLnBrk="1" hangingPunct="1">
              <a:buNone/>
            </a:pPr>
            <a:r>
              <a:rPr lang="en-US" sz="2800" dirty="0">
                <a:latin typeface="Calibri" charset="0"/>
              </a:rPr>
              <a:t>     </a:t>
            </a:r>
            <a:r>
              <a:rPr lang="en-US" dirty="0">
                <a:latin typeface="Calibri" charset="0"/>
              </a:rPr>
              <a:t>P(W) = P(w</a:t>
            </a:r>
            <a:r>
              <a:rPr lang="en-US" baseline="-25000" dirty="0">
                <a:latin typeface="Calibri" charset="0"/>
              </a:rPr>
              <a:t>1</a:t>
            </a:r>
            <a:r>
              <a:rPr lang="en-US" dirty="0">
                <a:latin typeface="Calibri" charset="0"/>
              </a:rPr>
              <a:t>,w</a:t>
            </a:r>
            <a:r>
              <a:rPr lang="en-US" baseline="-25000" dirty="0">
                <a:latin typeface="Calibri" charset="0"/>
              </a:rPr>
              <a:t>2</a:t>
            </a:r>
            <a:r>
              <a:rPr lang="en-US" dirty="0">
                <a:latin typeface="Calibri" charset="0"/>
              </a:rPr>
              <a:t>,w</a:t>
            </a:r>
            <a:r>
              <a:rPr lang="en-US" baseline="-25000" dirty="0">
                <a:latin typeface="Calibri" charset="0"/>
              </a:rPr>
              <a:t>3</a:t>
            </a:r>
            <a:r>
              <a:rPr lang="en-US" dirty="0">
                <a:latin typeface="Calibri" charset="0"/>
              </a:rPr>
              <a:t>,w</a:t>
            </a:r>
            <a:r>
              <a:rPr lang="en-US" baseline="-25000" dirty="0">
                <a:latin typeface="Calibri" charset="0"/>
              </a:rPr>
              <a:t>4</a:t>
            </a:r>
            <a:r>
              <a:rPr lang="en-US" dirty="0">
                <a:latin typeface="Calibri" charset="0"/>
              </a:rPr>
              <a:t>,w</a:t>
            </a:r>
            <a:r>
              <a:rPr lang="en-US" baseline="-25000" dirty="0">
                <a:latin typeface="Calibri" charset="0"/>
              </a:rPr>
              <a:t>5</a:t>
            </a:r>
            <a:r>
              <a:rPr lang="en-US" dirty="0">
                <a:latin typeface="Calibri" charset="0"/>
              </a:rPr>
              <a:t>…</a:t>
            </a:r>
            <a:r>
              <a:rPr lang="en-US" dirty="0" err="1">
                <a:latin typeface="Calibri" charset="0"/>
              </a:rPr>
              <a:t>w</a:t>
            </a:r>
            <a:r>
              <a:rPr lang="en-US" baseline="-25000" dirty="0" err="1">
                <a:latin typeface="Calibri" charset="0"/>
              </a:rPr>
              <a:t>n</a:t>
            </a:r>
            <a:r>
              <a:rPr lang="en-US" dirty="0">
                <a:latin typeface="Calibri" charset="0"/>
              </a:rPr>
              <a:t>)</a:t>
            </a:r>
          </a:p>
          <a:p>
            <a:pPr eaLnBrk="1" hangingPunct="1"/>
            <a:r>
              <a:rPr lang="en-US" sz="2800" dirty="0">
                <a:latin typeface="Calibri" charset="0"/>
              </a:rPr>
              <a:t>Related task: probability of an upcoming word:</a:t>
            </a:r>
          </a:p>
          <a:p>
            <a:pPr lvl="1" eaLnBrk="1" hangingPunct="1">
              <a:buNone/>
            </a:pPr>
            <a:r>
              <a:rPr lang="en-US" dirty="0">
                <a:latin typeface="Calibri" charset="0"/>
              </a:rPr>
              <a:t>      P(w</a:t>
            </a:r>
            <a:r>
              <a:rPr lang="en-US" baseline="-25000" dirty="0">
                <a:latin typeface="Calibri" charset="0"/>
              </a:rPr>
              <a:t>5</a:t>
            </a:r>
            <a:r>
              <a:rPr lang="en-US" dirty="0">
                <a:latin typeface="Calibri" charset="0"/>
              </a:rPr>
              <a:t>|w</a:t>
            </a:r>
            <a:r>
              <a:rPr lang="en-US" baseline="-25000" dirty="0">
                <a:latin typeface="Calibri" charset="0"/>
              </a:rPr>
              <a:t>1</a:t>
            </a:r>
            <a:r>
              <a:rPr lang="en-US" dirty="0">
                <a:latin typeface="Calibri" charset="0"/>
              </a:rPr>
              <a:t>,w</a:t>
            </a:r>
            <a:r>
              <a:rPr lang="en-US" baseline="-25000" dirty="0">
                <a:latin typeface="Calibri" charset="0"/>
              </a:rPr>
              <a:t>2</a:t>
            </a:r>
            <a:r>
              <a:rPr lang="en-US" dirty="0">
                <a:latin typeface="Calibri" charset="0"/>
              </a:rPr>
              <a:t>,w</a:t>
            </a:r>
            <a:r>
              <a:rPr lang="en-US" baseline="-25000" dirty="0">
                <a:latin typeface="Calibri" charset="0"/>
              </a:rPr>
              <a:t>3</a:t>
            </a:r>
            <a:r>
              <a:rPr lang="en-US" dirty="0">
                <a:latin typeface="Calibri" charset="0"/>
              </a:rPr>
              <a:t>,w</a:t>
            </a:r>
            <a:r>
              <a:rPr lang="en-US" baseline="-25000" dirty="0">
                <a:latin typeface="Calibri" charset="0"/>
              </a:rPr>
              <a:t>4</a:t>
            </a:r>
            <a:r>
              <a:rPr lang="en-US" dirty="0">
                <a:latin typeface="Calibri" charset="0"/>
              </a:rPr>
              <a:t>)</a:t>
            </a:r>
          </a:p>
          <a:p>
            <a:pPr eaLnBrk="1" hangingPunct="1"/>
            <a:r>
              <a:rPr lang="en-US" sz="2800" dirty="0">
                <a:latin typeface="Calibri" charset="0"/>
              </a:rPr>
              <a:t>A model that computes either of these:</a:t>
            </a:r>
          </a:p>
          <a:p>
            <a:pPr lvl="1" eaLnBrk="1" hangingPunct="1">
              <a:buNone/>
            </a:pPr>
            <a:r>
              <a:rPr lang="en-US" dirty="0">
                <a:latin typeface="Calibri" charset="0"/>
              </a:rPr>
              <a:t>          P(W)     or     P(w</a:t>
            </a:r>
            <a:r>
              <a:rPr lang="en-US" baseline="-25000" dirty="0">
                <a:latin typeface="Calibri" charset="0"/>
              </a:rPr>
              <a:t>n</a:t>
            </a:r>
            <a:r>
              <a:rPr lang="en-US" dirty="0">
                <a:latin typeface="Calibri" charset="0"/>
              </a:rPr>
              <a:t>|w</a:t>
            </a:r>
            <a:r>
              <a:rPr lang="en-US" baseline="-25000" dirty="0">
                <a:latin typeface="Calibri" charset="0"/>
              </a:rPr>
              <a:t>1</a:t>
            </a:r>
            <a:r>
              <a:rPr lang="en-US" dirty="0">
                <a:latin typeface="Calibri" charset="0"/>
              </a:rPr>
              <a:t>,w</a:t>
            </a:r>
            <a:r>
              <a:rPr lang="en-US" baseline="-25000" dirty="0">
                <a:latin typeface="Calibri" charset="0"/>
              </a:rPr>
              <a:t>2</a:t>
            </a:r>
            <a:r>
              <a:rPr lang="en-US" dirty="0">
                <a:latin typeface="Calibri" charset="0"/>
              </a:rPr>
              <a:t>…w</a:t>
            </a:r>
            <a:r>
              <a:rPr lang="en-US" baseline="-25000" dirty="0">
                <a:latin typeface="Calibri" charset="0"/>
              </a:rPr>
              <a:t>n-1</a:t>
            </a:r>
            <a:r>
              <a:rPr lang="en-US" dirty="0">
                <a:latin typeface="Calibri" charset="0"/>
              </a:rPr>
              <a:t>)         </a:t>
            </a:r>
            <a:r>
              <a:rPr lang="en-US" sz="2400" dirty="0">
                <a:latin typeface="Calibri" charset="0"/>
              </a:rPr>
              <a:t> is called a </a:t>
            </a:r>
            <a:r>
              <a:rPr lang="en-US" sz="2400" b="1" dirty="0">
                <a:solidFill>
                  <a:srgbClr val="A50021"/>
                </a:solidFill>
                <a:latin typeface="Calibri" charset="0"/>
              </a:rPr>
              <a:t>language model</a:t>
            </a:r>
            <a:r>
              <a:rPr lang="en-US" sz="2400" dirty="0">
                <a:latin typeface="Calibri" charset="0"/>
              </a:rPr>
              <a:t>.</a:t>
            </a:r>
          </a:p>
          <a:p>
            <a:pPr eaLnBrk="1" hangingPunct="1"/>
            <a:r>
              <a:rPr lang="en-US" sz="2400" dirty="0">
                <a:latin typeface="Calibri" charset="0"/>
              </a:rPr>
              <a:t>Better: </a:t>
            </a:r>
            <a:r>
              <a:rPr lang="en-US" sz="2400" b="1" dirty="0">
                <a:solidFill>
                  <a:srgbClr val="CC0033"/>
                </a:solidFill>
                <a:latin typeface="Calibri" charset="0"/>
              </a:rPr>
              <a:t>the grammar       </a:t>
            </a:r>
            <a:r>
              <a:rPr lang="en-US" sz="2400" dirty="0">
                <a:latin typeface="Calibri" charset="0"/>
              </a:rPr>
              <a:t>But </a:t>
            </a:r>
            <a:r>
              <a:rPr lang="en-US" sz="2400" b="1" dirty="0">
                <a:solidFill>
                  <a:srgbClr val="CC0033"/>
                </a:solidFill>
                <a:latin typeface="Calibri" charset="0"/>
              </a:rPr>
              <a:t>language model </a:t>
            </a:r>
            <a:r>
              <a:rPr lang="en-US" sz="2400" dirty="0">
                <a:latin typeface="Calibri" charset="0"/>
              </a:rPr>
              <a:t>or </a:t>
            </a:r>
            <a:r>
              <a:rPr lang="en-US" sz="2400" b="1" dirty="0">
                <a:solidFill>
                  <a:srgbClr val="CC0033"/>
                </a:solidFill>
                <a:latin typeface="Calibri" charset="0"/>
              </a:rPr>
              <a:t>LM </a:t>
            </a:r>
            <a:r>
              <a:rPr lang="en-US" sz="2400" dirty="0">
                <a:latin typeface="Calibri" charset="0"/>
              </a:rPr>
              <a:t>is standard</a:t>
            </a:r>
          </a:p>
        </p:txBody>
      </p:sp>
    </p:spTree>
    <p:extLst>
      <p:ext uri="{BB962C8B-B14F-4D97-AF65-F5344CB8AC3E}">
        <p14:creationId xmlns:p14="http://schemas.microsoft.com/office/powerpoint/2010/main" val="258637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349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349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4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a:t>Shakespeare as corpus</a:t>
            </a:r>
          </a:p>
        </p:txBody>
      </p:sp>
      <p:sp>
        <p:nvSpPr>
          <p:cNvPr id="100355" name="Rectangle 3"/>
          <p:cNvSpPr>
            <a:spLocks noGrp="1" noChangeArrowheads="1"/>
          </p:cNvSpPr>
          <p:nvPr>
            <p:ph sz="quarter" idx="1"/>
          </p:nvPr>
        </p:nvSpPr>
        <p:spPr>
          <a:xfrm>
            <a:off x="822960" y="1366198"/>
            <a:ext cx="7680960" cy="3657600"/>
          </a:xfrm>
        </p:spPr>
        <p:txBody>
          <a:bodyPr>
            <a:normAutofit/>
          </a:bodyPr>
          <a:lstStyle/>
          <a:p>
            <a:pPr marL="0" indent="0" eaLnBrk="1" hangingPunct="1">
              <a:buNone/>
            </a:pPr>
            <a:r>
              <a:rPr lang="en-US" dirty="0">
                <a:latin typeface="Calibri" charset="0"/>
              </a:rPr>
              <a:t>N=884,647 tokens, V=29,066</a:t>
            </a:r>
          </a:p>
          <a:p>
            <a:pPr marL="0" indent="0" eaLnBrk="1" hangingPunct="1">
              <a:buNone/>
            </a:pPr>
            <a:r>
              <a:rPr lang="en-US" dirty="0">
                <a:latin typeface="Calibri" charset="0"/>
              </a:rPr>
              <a:t>Shakespeare produced 300,000 bigram types out of V</a:t>
            </a:r>
            <a:r>
              <a:rPr lang="en-US" baseline="30000" dirty="0">
                <a:latin typeface="Calibri" charset="0"/>
              </a:rPr>
              <a:t>2</a:t>
            </a:r>
            <a:r>
              <a:rPr lang="en-US" dirty="0">
                <a:latin typeface="Calibri" charset="0"/>
              </a:rPr>
              <a:t>= 844 million possible bigrams.</a:t>
            </a:r>
          </a:p>
          <a:p>
            <a:pPr lvl="1"/>
            <a:r>
              <a:rPr lang="en-US" dirty="0">
                <a:latin typeface="Calibri" charset="0"/>
              </a:rPr>
              <a:t>So 99.96% of the possible bigrams were never seen (have zero entries in the table)</a:t>
            </a:r>
          </a:p>
          <a:p>
            <a:pPr lvl="1"/>
            <a:r>
              <a:rPr lang="en-US" dirty="0">
                <a:latin typeface="Calibri" charset="0"/>
              </a:rPr>
              <a:t>That sparsity is even worse for 4-grams, explaining why our sampling generated actual Shakespeare.</a:t>
            </a:r>
          </a:p>
          <a:p>
            <a:pPr eaLnBrk="1" hangingPunct="1"/>
            <a:endParaRPr lang="en-US" dirty="0">
              <a:latin typeface="Calibri" charset="0"/>
            </a:endParaRPr>
          </a:p>
        </p:txBody>
      </p:sp>
    </p:spTree>
    <p:extLst>
      <p:ext uri="{BB962C8B-B14F-4D97-AF65-F5344CB8AC3E}">
        <p14:creationId xmlns:p14="http://schemas.microsoft.com/office/powerpoint/2010/main" val="283958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3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3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822960" y="119702"/>
            <a:ext cx="7543800" cy="928048"/>
          </a:xfrm>
        </p:spPr>
        <p:txBody>
          <a:bodyPr>
            <a:normAutofit fontScale="90000"/>
          </a:bodyPr>
          <a:lstStyle/>
          <a:p>
            <a:pPr eaLnBrk="1" hangingPunct="1"/>
            <a:r>
              <a:rPr lang="en-US" dirty="0"/>
              <a:t>The Wall Street Journal is not Shakespeare</a:t>
            </a:r>
          </a:p>
        </p:txBody>
      </p:sp>
      <p:pic>
        <p:nvPicPr>
          <p:cNvPr id="5" name="Picture 6"/>
          <p:cNvPicPr>
            <a:picLocks noChangeAspect="1"/>
          </p:cNvPicPr>
          <p:nvPr/>
        </p:nvPicPr>
        <p:blipFill>
          <a:blip r:embed="rId3"/>
          <a:srcRect/>
          <a:stretch/>
        </p:blipFill>
        <p:spPr bwMode="auto">
          <a:xfrm>
            <a:off x="569225" y="1561476"/>
            <a:ext cx="8150351" cy="2879465"/>
          </a:xfrm>
          <a:prstGeom prst="rect">
            <a:avLst/>
          </a:prstGeom>
          <a:noFill/>
          <a:ln w="9525">
            <a:noFill/>
            <a:miter lim="800000"/>
            <a:headEnd/>
            <a:tailEnd/>
          </a:ln>
        </p:spPr>
      </p:pic>
    </p:spTree>
    <p:extLst>
      <p:ext uri="{BB962C8B-B14F-4D97-AF65-F5344CB8AC3E}">
        <p14:creationId xmlns:p14="http://schemas.microsoft.com/office/powerpoint/2010/main" val="3090611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7150"/>
            <a:ext cx="8458200" cy="1066800"/>
          </a:xfrm>
        </p:spPr>
        <p:txBody>
          <a:bodyPr>
            <a:normAutofit fontScale="90000"/>
          </a:bodyPr>
          <a:lstStyle/>
          <a:p>
            <a:r>
              <a:rPr lang="en-US" dirty="0"/>
              <a:t>Can you guess the author? These 3-gram sentences are sampled from an LM trained on who?</a:t>
            </a:r>
          </a:p>
        </p:txBody>
      </p:sp>
      <p:sp>
        <p:nvSpPr>
          <p:cNvPr id="3" name="Content Placeholder 2"/>
          <p:cNvSpPr>
            <a:spLocks noGrp="1"/>
          </p:cNvSpPr>
          <p:nvPr>
            <p:ph idx="1"/>
          </p:nvPr>
        </p:nvSpPr>
        <p:spPr>
          <a:xfrm>
            <a:off x="822960" y="1200150"/>
            <a:ext cx="8016240" cy="3886200"/>
          </a:xfrm>
        </p:spPr>
        <p:txBody>
          <a:bodyPr>
            <a:normAutofit fontScale="92500" lnSpcReduction="10000"/>
          </a:bodyPr>
          <a:lstStyle/>
          <a:p>
            <a:pPr marL="0" indent="0">
              <a:buNone/>
            </a:pPr>
            <a:r>
              <a:rPr lang="en-US" sz="2700" dirty="0">
                <a:latin typeface="Courier" pitchFamily="2" charset="0"/>
              </a:rPr>
              <a:t>1) They also point to ninety nine point six billion dollars from two hundred four oh six three percent of the rates of interest stores as Mexico and gram Brazil on market conditions </a:t>
            </a:r>
          </a:p>
          <a:p>
            <a:pPr marL="0" indent="0">
              <a:buNone/>
            </a:pPr>
            <a:r>
              <a:rPr lang="en-US" sz="2700" dirty="0">
                <a:latin typeface="Courier" pitchFamily="2" charset="0"/>
              </a:rPr>
              <a:t>2) This shall forbid it should be branded, if renown made it empty. </a:t>
            </a:r>
          </a:p>
          <a:p>
            <a:pPr marL="0" indent="0">
              <a:buNone/>
            </a:pPr>
            <a:r>
              <a:rPr lang="en-US" sz="2700" dirty="0">
                <a:latin typeface="Courier" pitchFamily="2" charset="0"/>
              </a:rPr>
              <a:t>3) “You are uniformly charming!” cried he, with a smile of associating and now and then I bowed and they perceived a chaise and four to wish for. </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52</a:t>
            </a:fld>
            <a:endParaRPr lang="en-US"/>
          </a:p>
        </p:txBody>
      </p:sp>
    </p:spTree>
    <p:extLst>
      <p:ext uri="{BB962C8B-B14F-4D97-AF65-F5344CB8AC3E}">
        <p14:creationId xmlns:p14="http://schemas.microsoft.com/office/powerpoint/2010/main" val="40559297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4A73-8B6C-AF56-6A8B-316AE8CA3D57}"/>
              </a:ext>
            </a:extLst>
          </p:cNvPr>
          <p:cNvSpPr>
            <a:spLocks noGrp="1"/>
          </p:cNvSpPr>
          <p:nvPr>
            <p:ph type="title"/>
          </p:nvPr>
        </p:nvSpPr>
        <p:spPr/>
        <p:txBody>
          <a:bodyPr/>
          <a:lstStyle/>
          <a:p>
            <a:r>
              <a:rPr lang="en-US" dirty="0"/>
              <a:t>Choosing training data</a:t>
            </a:r>
          </a:p>
        </p:txBody>
      </p:sp>
      <p:sp>
        <p:nvSpPr>
          <p:cNvPr id="3" name="Content Placeholder 2">
            <a:extLst>
              <a:ext uri="{FF2B5EF4-FFF2-40B4-BE49-F238E27FC236}">
                <a16:creationId xmlns:a16="http://schemas.microsoft.com/office/drawing/2014/main" id="{EFF346BC-3DFF-F964-652F-78BBDEBF6FDA}"/>
              </a:ext>
            </a:extLst>
          </p:cNvPr>
          <p:cNvSpPr>
            <a:spLocks noGrp="1"/>
          </p:cNvSpPr>
          <p:nvPr>
            <p:ph idx="1"/>
          </p:nvPr>
        </p:nvSpPr>
        <p:spPr>
          <a:xfrm>
            <a:off x="822960" y="1200150"/>
            <a:ext cx="8016240" cy="3505200"/>
          </a:xfrm>
        </p:spPr>
        <p:txBody>
          <a:bodyPr>
            <a:normAutofit lnSpcReduction="10000"/>
          </a:bodyPr>
          <a:lstStyle/>
          <a:p>
            <a:pPr marL="0" indent="0">
              <a:buNone/>
            </a:pPr>
            <a:r>
              <a:rPr lang="en-US" dirty="0"/>
              <a:t>If task-specific, use a training corpus that has a similar genre to your task.</a:t>
            </a:r>
          </a:p>
          <a:p>
            <a:pPr lvl="1">
              <a:buFont typeface="Arial" panose="020B0604020202020204" pitchFamily="34" charset="0"/>
              <a:buChar char="•"/>
            </a:pPr>
            <a:r>
              <a:rPr lang="en-US" dirty="0"/>
              <a:t>If legal or medical, need lots of special-purpose documents</a:t>
            </a:r>
          </a:p>
          <a:p>
            <a:pPr marL="0" indent="0">
              <a:buNone/>
            </a:pPr>
            <a:r>
              <a:rPr lang="en-US" dirty="0"/>
              <a:t>Make sure to cover different kinds of dialects and speaker/authors.</a:t>
            </a:r>
          </a:p>
          <a:p>
            <a:pPr lvl="1">
              <a:buFont typeface="Arial" panose="020B0604020202020204" pitchFamily="34" charset="0"/>
              <a:buChar char="•"/>
            </a:pPr>
            <a:r>
              <a:rPr lang="en-US" dirty="0"/>
              <a:t>Example: </a:t>
            </a:r>
            <a:r>
              <a:rPr lang="en-US" i="1" dirty="0"/>
              <a:t>African-American Vernacular English (AAVE)</a:t>
            </a:r>
          </a:p>
          <a:p>
            <a:pPr lvl="2">
              <a:buFont typeface="Arial" panose="020B0604020202020204" pitchFamily="34" charset="0"/>
              <a:buChar char="•"/>
            </a:pPr>
            <a:r>
              <a:rPr lang="en-US" dirty="0"/>
              <a:t>One of many varieties that can be used by African Americans and others</a:t>
            </a:r>
          </a:p>
          <a:p>
            <a:pPr lvl="2">
              <a:buFont typeface="Arial" panose="020B0604020202020204" pitchFamily="34" charset="0"/>
              <a:buChar char="•"/>
            </a:pPr>
            <a:r>
              <a:rPr lang="en-US" dirty="0"/>
              <a:t>Can include the auxiliary verb </a:t>
            </a:r>
            <a:r>
              <a:rPr lang="en-US" b="1" dirty="0" err="1"/>
              <a:t>finna</a:t>
            </a:r>
            <a:r>
              <a:rPr lang="en-US" dirty="0"/>
              <a:t> that marks immediate future tense:</a:t>
            </a:r>
          </a:p>
          <a:p>
            <a:pPr lvl="2">
              <a:buFont typeface="Arial" panose="020B0604020202020204" pitchFamily="34" charset="0"/>
              <a:buChar char="•"/>
            </a:pPr>
            <a:r>
              <a:rPr lang="en-US" dirty="0"/>
              <a:t>"My phone </a:t>
            </a:r>
            <a:r>
              <a:rPr lang="en-US" dirty="0" err="1"/>
              <a:t>finna</a:t>
            </a:r>
            <a:r>
              <a:rPr lang="en-US" dirty="0"/>
              <a:t> die"</a:t>
            </a:r>
          </a:p>
        </p:txBody>
      </p:sp>
      <p:sp>
        <p:nvSpPr>
          <p:cNvPr id="4" name="TextBox 3">
            <a:extLst>
              <a:ext uri="{FF2B5EF4-FFF2-40B4-BE49-F238E27FC236}">
                <a16:creationId xmlns:a16="http://schemas.microsoft.com/office/drawing/2014/main" id="{C2483171-3373-F2D2-02B4-EC74BCB46AF4}"/>
              </a:ext>
            </a:extLst>
          </p:cNvPr>
          <p:cNvSpPr txBox="1"/>
          <p:nvPr/>
        </p:nvSpPr>
        <p:spPr>
          <a:xfrm>
            <a:off x="3069125" y="4273236"/>
            <a:ext cx="184731"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764138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dirty="0"/>
              <a:t>The perils of </a:t>
            </a:r>
            <a:r>
              <a:rPr lang="en-US" dirty="0" err="1"/>
              <a:t>overfitting</a:t>
            </a:r>
            <a:endParaRPr lang="en-US" dirty="0"/>
          </a:p>
        </p:txBody>
      </p:sp>
      <p:sp>
        <p:nvSpPr>
          <p:cNvPr id="104451" name="Rectangle 3"/>
          <p:cNvSpPr>
            <a:spLocks noGrp="1" noChangeArrowheads="1"/>
          </p:cNvSpPr>
          <p:nvPr>
            <p:ph sz="quarter" idx="1"/>
          </p:nvPr>
        </p:nvSpPr>
        <p:spPr>
          <a:xfrm>
            <a:off x="822960" y="1200150"/>
            <a:ext cx="7543801" cy="3823648"/>
          </a:xfrm>
        </p:spPr>
        <p:txBody>
          <a:bodyPr>
            <a:normAutofit/>
          </a:bodyPr>
          <a:lstStyle/>
          <a:p>
            <a:pPr marL="0" indent="0" eaLnBrk="1" hangingPunct="1">
              <a:buNone/>
            </a:pPr>
            <a:r>
              <a:rPr lang="en-US" sz="2800" dirty="0">
                <a:latin typeface="Calibri" charset="0"/>
              </a:rPr>
              <a:t>N-grams only work well for word prediction if the test corpus looks like the training corpus</a:t>
            </a:r>
          </a:p>
          <a:p>
            <a:pPr lvl="1" eaLnBrk="1" hangingPunct="1">
              <a:buFont typeface="Arial" panose="020B0604020202020204" pitchFamily="34" charset="0"/>
              <a:buChar char="•"/>
            </a:pPr>
            <a:r>
              <a:rPr lang="en-US" sz="2800" dirty="0">
                <a:latin typeface="Calibri" charset="0"/>
              </a:rPr>
              <a:t>But even when we try to pick a good training corpus, the test set will surprise us!</a:t>
            </a:r>
          </a:p>
          <a:p>
            <a:pPr lvl="1" eaLnBrk="1" hangingPunct="1">
              <a:buFont typeface="Arial" panose="020B0604020202020204" pitchFamily="34" charset="0"/>
              <a:buChar char="•"/>
            </a:pPr>
            <a:r>
              <a:rPr lang="en-US" sz="2800" dirty="0">
                <a:latin typeface="Calibri" charset="0"/>
              </a:rPr>
              <a:t>We need to train robust models that generalize!</a:t>
            </a:r>
          </a:p>
          <a:p>
            <a:pPr marL="11113" lvl="1" indent="50800" eaLnBrk="1" hangingPunct="1">
              <a:buNone/>
            </a:pPr>
            <a:r>
              <a:rPr lang="en-US" sz="2800" dirty="0">
                <a:latin typeface="Calibri" charset="0"/>
              </a:rPr>
              <a:t>One kind of generalization: </a:t>
            </a:r>
            <a:r>
              <a:rPr lang="en-US" sz="2800" b="1" dirty="0">
                <a:latin typeface="Calibri" charset="0"/>
              </a:rPr>
              <a:t>Zeros</a:t>
            </a:r>
          </a:p>
          <a:p>
            <a:pPr lvl="2">
              <a:buFont typeface="Arial" panose="020B0604020202020204" pitchFamily="34" charset="0"/>
              <a:buChar char="•"/>
            </a:pPr>
            <a:r>
              <a:rPr lang="en-US" sz="2800" dirty="0">
                <a:latin typeface="Calibri" charset="0"/>
              </a:rPr>
              <a:t>Things that don’t ever occur in the training set</a:t>
            </a:r>
          </a:p>
          <a:p>
            <a:pPr lvl="3">
              <a:buFont typeface="Arial" panose="020B0604020202020204" pitchFamily="34" charset="0"/>
              <a:buChar char="•"/>
            </a:pPr>
            <a:r>
              <a:rPr lang="en-US" sz="2800" dirty="0">
                <a:latin typeface="Calibri" charset="0"/>
              </a:rPr>
              <a:t>But occur in the test set</a:t>
            </a:r>
          </a:p>
        </p:txBody>
      </p:sp>
    </p:spTree>
    <p:extLst>
      <p:ext uri="{BB962C8B-B14F-4D97-AF65-F5344CB8AC3E}">
        <p14:creationId xmlns:p14="http://schemas.microsoft.com/office/powerpoint/2010/main" val="381027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4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4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45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44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1371600" y="133350"/>
            <a:ext cx="7467600" cy="742950"/>
          </a:xfrm>
        </p:spPr>
        <p:txBody>
          <a:bodyPr/>
          <a:lstStyle/>
          <a:p>
            <a:pPr eaLnBrk="1" hangingPunct="1"/>
            <a:r>
              <a:rPr lang="en-US" sz="3600" dirty="0">
                <a:latin typeface="Arial" charset="0"/>
                <a:ea typeface="ＭＳ Ｐゴシック" charset="0"/>
                <a:cs typeface="ＭＳ Ｐゴシック" charset="0"/>
              </a:rPr>
              <a:t>Zeros</a:t>
            </a:r>
          </a:p>
        </p:txBody>
      </p:sp>
      <p:sp>
        <p:nvSpPr>
          <p:cNvPr id="64514" name="Rectangle 3"/>
          <p:cNvSpPr>
            <a:spLocks noGrp="1" noChangeArrowheads="1"/>
          </p:cNvSpPr>
          <p:nvPr>
            <p:ph type="body" idx="1"/>
          </p:nvPr>
        </p:nvSpPr>
        <p:spPr>
          <a:xfrm>
            <a:off x="762000" y="1139890"/>
            <a:ext cx="5105400" cy="4038600"/>
          </a:xfrm>
        </p:spPr>
        <p:txBody>
          <a:bodyPr/>
          <a:lstStyle/>
          <a:p>
            <a:pPr eaLnBrk="1" hangingPunct="1">
              <a:lnSpc>
                <a:spcPct val="70000"/>
              </a:lnSpc>
            </a:pPr>
            <a:r>
              <a:rPr lang="en-US" sz="3200" dirty="0">
                <a:latin typeface="Calibri"/>
                <a:ea typeface="ＭＳ Ｐゴシック" charset="0"/>
                <a:cs typeface="Calibri"/>
              </a:rPr>
              <a:t>Training set:</a:t>
            </a:r>
          </a:p>
          <a:p>
            <a:pPr marL="457200" lvl="1" indent="0">
              <a:lnSpc>
                <a:spcPct val="70000"/>
              </a:lnSpc>
              <a:buNone/>
            </a:pPr>
            <a:r>
              <a:rPr lang="en-US" sz="3200" dirty="0">
                <a:latin typeface="Calibri"/>
                <a:ea typeface="ＭＳ Ｐゴシック" charset="0"/>
                <a:cs typeface="Calibri"/>
              </a:rPr>
              <a:t>… ate lunch</a:t>
            </a:r>
          </a:p>
          <a:p>
            <a:pPr marL="457200" lvl="1" indent="0">
              <a:lnSpc>
                <a:spcPct val="70000"/>
              </a:lnSpc>
              <a:buNone/>
            </a:pPr>
            <a:r>
              <a:rPr lang="en-US" sz="3200" dirty="0">
                <a:latin typeface="Calibri"/>
                <a:ea typeface="ＭＳ Ｐゴシック" charset="0"/>
                <a:cs typeface="Calibri"/>
              </a:rPr>
              <a:t>… ate dinner</a:t>
            </a:r>
          </a:p>
          <a:p>
            <a:pPr marL="457200" lvl="1" indent="0">
              <a:lnSpc>
                <a:spcPct val="70000"/>
              </a:lnSpc>
              <a:buNone/>
            </a:pPr>
            <a:r>
              <a:rPr lang="en-US" sz="3200" dirty="0">
                <a:latin typeface="Calibri"/>
                <a:ea typeface="ＭＳ Ｐゴシック" charset="0"/>
                <a:cs typeface="Calibri"/>
              </a:rPr>
              <a:t>… ate a</a:t>
            </a:r>
          </a:p>
          <a:p>
            <a:pPr marL="457200" lvl="1" indent="0">
              <a:lnSpc>
                <a:spcPct val="70000"/>
              </a:lnSpc>
              <a:buNone/>
            </a:pPr>
            <a:r>
              <a:rPr lang="en-US" sz="3200" dirty="0">
                <a:latin typeface="Calibri"/>
                <a:ea typeface="ＭＳ Ｐゴシック" charset="0"/>
                <a:cs typeface="Calibri"/>
              </a:rPr>
              <a:t>… ate the</a:t>
            </a:r>
          </a:p>
          <a:p>
            <a:pPr marL="457200" lvl="1" indent="0">
              <a:lnSpc>
                <a:spcPct val="70000"/>
              </a:lnSpc>
              <a:buNone/>
            </a:pPr>
            <a:endParaRPr lang="en-US" sz="3200" dirty="0">
              <a:latin typeface="Calibri"/>
              <a:ea typeface="ＭＳ Ｐゴシック" charset="0"/>
              <a:cs typeface="Calibri"/>
            </a:endParaRPr>
          </a:p>
          <a:p>
            <a:pPr marL="457200" lvl="1" indent="0">
              <a:lnSpc>
                <a:spcPct val="70000"/>
              </a:lnSpc>
              <a:buNone/>
            </a:pPr>
            <a:r>
              <a:rPr lang="en-US" sz="3200" dirty="0">
                <a:latin typeface="Calibri"/>
                <a:ea typeface="ＭＳ Ｐゴシック" charset="0"/>
                <a:cs typeface="Calibri"/>
              </a:rPr>
              <a:t>P(“breakfast” | ate) = 0</a:t>
            </a:r>
            <a:endParaRPr lang="en-US" sz="1800" dirty="0">
              <a:latin typeface="Arial" charset="0"/>
              <a:ea typeface="ＭＳ Ｐゴシック" charset="0"/>
              <a:cs typeface="ＭＳ Ｐゴシック" charset="0"/>
            </a:endParaRPr>
          </a:p>
          <a:p>
            <a:pPr eaLnBrk="1" hangingPunct="1">
              <a:lnSpc>
                <a:spcPct val="70000"/>
              </a:lnSpc>
            </a:pPr>
            <a:endParaRPr lang="en-US" sz="1400" dirty="0">
              <a:latin typeface="Arial" charset="0"/>
              <a:ea typeface="ＭＳ Ｐゴシック" charset="0"/>
              <a:cs typeface="ＭＳ Ｐゴシック" charset="0"/>
            </a:endParaRPr>
          </a:p>
          <a:p>
            <a:pPr eaLnBrk="1" hangingPunct="1">
              <a:lnSpc>
                <a:spcPct val="70000"/>
              </a:lnSpc>
            </a:pPr>
            <a:endParaRPr lang="en-US" sz="1400" dirty="0">
              <a:latin typeface="Arial" charset="0"/>
              <a:ea typeface="ＭＳ Ｐゴシック" charset="0"/>
              <a:cs typeface="ＭＳ Ｐゴシック" charset="0"/>
            </a:endParaRPr>
          </a:p>
          <a:p>
            <a:pPr eaLnBrk="1" hangingPunct="1">
              <a:lnSpc>
                <a:spcPct val="70000"/>
              </a:lnSpc>
            </a:pPr>
            <a:endParaRPr lang="en-US" sz="1400" dirty="0">
              <a:latin typeface="Arial" charset="0"/>
              <a:ea typeface="ＭＳ Ｐゴシック" charset="0"/>
              <a:cs typeface="ＭＳ Ｐゴシック" charset="0"/>
            </a:endParaRPr>
          </a:p>
          <a:p>
            <a:pPr eaLnBrk="1" hangingPunct="1">
              <a:lnSpc>
                <a:spcPct val="70000"/>
              </a:lnSpc>
            </a:pPr>
            <a:endParaRPr lang="en-US" sz="1400" dirty="0">
              <a:latin typeface="Arial" charset="0"/>
              <a:ea typeface="ＭＳ Ｐゴシック" charset="0"/>
              <a:cs typeface="ＭＳ Ｐゴシック" charset="0"/>
            </a:endParaRPr>
          </a:p>
          <a:p>
            <a:pPr eaLnBrk="1" hangingPunct="1">
              <a:lnSpc>
                <a:spcPct val="70000"/>
              </a:lnSpc>
            </a:pPr>
            <a:endParaRPr lang="en-US" sz="1400" dirty="0">
              <a:latin typeface="Arial" charset="0"/>
              <a:ea typeface="ＭＳ Ｐゴシック" charset="0"/>
              <a:cs typeface="ＭＳ Ｐゴシック" charset="0"/>
            </a:endParaRPr>
          </a:p>
          <a:p>
            <a:pPr eaLnBrk="1" hangingPunct="1">
              <a:lnSpc>
                <a:spcPct val="70000"/>
              </a:lnSpc>
            </a:pPr>
            <a:endParaRPr lang="en-US" sz="1400" dirty="0">
              <a:latin typeface="Arial" charset="0"/>
              <a:ea typeface="ＭＳ Ｐゴシック" charset="0"/>
              <a:cs typeface="ＭＳ Ｐゴシック" charset="0"/>
            </a:endParaRPr>
          </a:p>
          <a:p>
            <a:pPr eaLnBrk="1" hangingPunct="1">
              <a:lnSpc>
                <a:spcPct val="70000"/>
              </a:lnSpc>
            </a:pPr>
            <a:endParaRPr lang="en-US" sz="1400" dirty="0">
              <a:latin typeface="Arial" charset="0"/>
              <a:ea typeface="ＭＳ Ｐゴシック" charset="0"/>
              <a:cs typeface="ＭＳ Ｐゴシック" charset="0"/>
            </a:endParaRPr>
          </a:p>
          <a:p>
            <a:pPr eaLnBrk="1" hangingPunct="1">
              <a:lnSpc>
                <a:spcPct val="70000"/>
              </a:lnSpc>
              <a:buFont typeface="Wingdings" charset="0"/>
              <a:buNone/>
            </a:pPr>
            <a:endParaRPr lang="en-US" sz="1400" dirty="0">
              <a:latin typeface="Arial" charset="0"/>
              <a:ea typeface="ＭＳ Ｐゴシック" charset="0"/>
              <a:cs typeface="ＭＳ Ｐゴシック" charset="0"/>
            </a:endParaRPr>
          </a:p>
          <a:p>
            <a:pPr eaLnBrk="1" hangingPunct="1">
              <a:lnSpc>
                <a:spcPct val="70000"/>
              </a:lnSpc>
            </a:pPr>
            <a:endParaRPr lang="en-US" sz="1400" dirty="0">
              <a:latin typeface="Arial" charset="0"/>
              <a:ea typeface="ＭＳ Ｐゴシック" charset="0"/>
              <a:cs typeface="ＭＳ Ｐゴシック" charset="0"/>
            </a:endParaRPr>
          </a:p>
          <a:p>
            <a:pPr eaLnBrk="1" hangingPunct="1">
              <a:lnSpc>
                <a:spcPct val="70000"/>
              </a:lnSpc>
            </a:pPr>
            <a:endParaRPr lang="en-US" sz="1400" dirty="0">
              <a:latin typeface="Arial" charset="0"/>
              <a:ea typeface="ＭＳ Ｐゴシック" charset="0"/>
              <a:cs typeface="ＭＳ Ｐゴシック" charset="0"/>
            </a:endParaRPr>
          </a:p>
          <a:p>
            <a:pPr eaLnBrk="1" hangingPunct="1">
              <a:lnSpc>
                <a:spcPct val="70000"/>
              </a:lnSpc>
            </a:pPr>
            <a:endParaRPr lang="en-US" sz="1400" dirty="0">
              <a:latin typeface="Arial" charset="0"/>
              <a:ea typeface="ＭＳ Ｐゴシック" charset="0"/>
              <a:cs typeface="ＭＳ Ｐゴシック" charset="0"/>
            </a:endParaRPr>
          </a:p>
          <a:p>
            <a:pPr eaLnBrk="1" hangingPunct="1">
              <a:lnSpc>
                <a:spcPct val="70000"/>
              </a:lnSpc>
            </a:pPr>
            <a:endParaRPr lang="en-US" sz="1400" dirty="0">
              <a:latin typeface="Arial" charset="0"/>
              <a:ea typeface="ＭＳ Ｐゴシック" charset="0"/>
              <a:cs typeface="ＭＳ Ｐゴシック" charset="0"/>
            </a:endParaRPr>
          </a:p>
          <a:p>
            <a:pPr eaLnBrk="1" hangingPunct="1">
              <a:lnSpc>
                <a:spcPct val="70000"/>
              </a:lnSpc>
            </a:pPr>
            <a:endParaRPr lang="en-US" sz="1400" dirty="0">
              <a:latin typeface="Arial" charset="0"/>
              <a:ea typeface="ＭＳ Ｐゴシック" charset="0"/>
              <a:cs typeface="ＭＳ Ｐゴシック" charset="0"/>
            </a:endParaRPr>
          </a:p>
          <a:p>
            <a:pPr eaLnBrk="1" hangingPunct="1">
              <a:lnSpc>
                <a:spcPct val="70000"/>
              </a:lnSpc>
            </a:pPr>
            <a:endParaRPr lang="en-US" sz="1400" dirty="0">
              <a:latin typeface="Arial" charset="0"/>
              <a:ea typeface="ＭＳ Ｐゴシック" charset="0"/>
              <a:cs typeface="ＭＳ Ｐゴシック" charset="0"/>
            </a:endParaRPr>
          </a:p>
          <a:p>
            <a:pPr eaLnBrk="1" hangingPunct="1">
              <a:lnSpc>
                <a:spcPct val="70000"/>
              </a:lnSpc>
            </a:pPr>
            <a:endParaRPr lang="en-US" sz="1400" dirty="0">
              <a:latin typeface="Arial" charset="0"/>
              <a:ea typeface="ＭＳ Ｐゴシック" charset="0"/>
              <a:cs typeface="ＭＳ Ｐゴシック" charset="0"/>
            </a:endParaRPr>
          </a:p>
          <a:p>
            <a:pPr eaLnBrk="1" hangingPunct="1">
              <a:lnSpc>
                <a:spcPct val="70000"/>
              </a:lnSpc>
            </a:pPr>
            <a:endParaRPr lang="en-US" sz="1400" dirty="0">
              <a:latin typeface="Arial" charset="0"/>
              <a:ea typeface="ＭＳ Ｐゴシック" charset="0"/>
              <a:cs typeface="ＭＳ Ｐゴシック" charset="0"/>
            </a:endParaRPr>
          </a:p>
          <a:p>
            <a:pPr marL="0" indent="0" eaLnBrk="1" hangingPunct="1">
              <a:lnSpc>
                <a:spcPct val="70000"/>
              </a:lnSpc>
              <a:buNone/>
            </a:pPr>
            <a:endParaRPr lang="en-US" sz="1400" dirty="0">
              <a:latin typeface="Arial" charset="0"/>
              <a:ea typeface="ＭＳ Ｐゴシック" charset="0"/>
              <a:cs typeface="ＭＳ Ｐゴシック" charset="0"/>
            </a:endParaRPr>
          </a:p>
        </p:txBody>
      </p:sp>
      <p:sp>
        <p:nvSpPr>
          <p:cNvPr id="4" name="Rectangle 3"/>
          <p:cNvSpPr txBox="1">
            <a:spLocks noChangeArrowheads="1"/>
          </p:cNvSpPr>
          <p:nvPr/>
        </p:nvSpPr>
        <p:spPr bwMode="auto">
          <a:xfrm>
            <a:off x="5105400" y="1123950"/>
            <a:ext cx="44196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a:lnSpc>
                <a:spcPct val="70000"/>
              </a:lnSpc>
            </a:pPr>
            <a:r>
              <a:rPr lang="en-US" sz="3200" dirty="0">
                <a:latin typeface="Calibri"/>
                <a:ea typeface="ＭＳ Ｐゴシック" charset="0"/>
                <a:cs typeface="Calibri"/>
              </a:rPr>
              <a:t>Test set</a:t>
            </a:r>
          </a:p>
          <a:p>
            <a:pPr marL="457200" lvl="1" indent="0">
              <a:lnSpc>
                <a:spcPct val="70000"/>
              </a:lnSpc>
              <a:buFont typeface="Times" charset="0"/>
              <a:buNone/>
            </a:pPr>
            <a:r>
              <a:rPr lang="en-US" sz="3200" dirty="0">
                <a:latin typeface="Calibri"/>
                <a:ea typeface="ＭＳ Ｐゴシック" charset="0"/>
                <a:cs typeface="Calibri"/>
              </a:rPr>
              <a:t>… ate lunch</a:t>
            </a:r>
          </a:p>
          <a:p>
            <a:pPr marL="457200" lvl="1" indent="0">
              <a:lnSpc>
                <a:spcPct val="70000"/>
              </a:lnSpc>
              <a:buFont typeface="Times" charset="0"/>
              <a:buNone/>
            </a:pPr>
            <a:r>
              <a:rPr lang="en-US" sz="3200" dirty="0">
                <a:latin typeface="Calibri"/>
                <a:ea typeface="ＭＳ Ｐゴシック" charset="0"/>
                <a:cs typeface="Calibri"/>
              </a:rPr>
              <a:t>… ate breakfast</a:t>
            </a:r>
          </a:p>
        </p:txBody>
      </p:sp>
    </p:spTree>
    <p:extLst>
      <p:ext uri="{BB962C8B-B14F-4D97-AF65-F5344CB8AC3E}">
        <p14:creationId xmlns:p14="http://schemas.microsoft.com/office/powerpoint/2010/main" val="157574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51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51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51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51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51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 probability bigrams</a:t>
            </a:r>
          </a:p>
        </p:txBody>
      </p:sp>
      <p:sp>
        <p:nvSpPr>
          <p:cNvPr id="3" name="Content Placeholder 2"/>
          <p:cNvSpPr>
            <a:spLocks noGrp="1"/>
          </p:cNvSpPr>
          <p:nvPr>
            <p:ph idx="1"/>
          </p:nvPr>
        </p:nvSpPr>
        <p:spPr/>
        <p:txBody>
          <a:bodyPr/>
          <a:lstStyle/>
          <a:p>
            <a:pPr marL="0" indent="0">
              <a:buNone/>
            </a:pPr>
            <a:r>
              <a:rPr lang="en-US" dirty="0"/>
              <a:t>Bigrams with zero probability</a:t>
            </a:r>
          </a:p>
          <a:p>
            <a:pPr lvl="1"/>
            <a:r>
              <a:rPr lang="en-US" dirty="0"/>
              <a:t>Will hurt our performance for texts where those words appear!</a:t>
            </a:r>
          </a:p>
          <a:p>
            <a:pPr lvl="1"/>
            <a:r>
              <a:rPr lang="en-US" dirty="0"/>
              <a:t>And mean that we will assign 0 probability to the test set!</a:t>
            </a:r>
          </a:p>
          <a:p>
            <a:pPr marL="0" indent="0">
              <a:buNone/>
            </a:pPr>
            <a:r>
              <a:rPr lang="en-US" dirty="0"/>
              <a:t>And hence we cannot compute perplexity (can’t divide by 0)!</a:t>
            </a:r>
          </a:p>
          <a:p>
            <a:pPr marL="0" indent="0">
              <a:buNone/>
            </a:pPr>
            <a:endParaRPr lang="en-US" dirty="0"/>
          </a:p>
        </p:txBody>
      </p:sp>
    </p:spTree>
    <p:extLst>
      <p:ext uri="{BB962C8B-B14F-4D97-AF65-F5344CB8AC3E}">
        <p14:creationId xmlns:p14="http://schemas.microsoft.com/office/powerpoint/2010/main" val="38199116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subTitle" idx="1"/>
          </p:nvPr>
        </p:nvSpPr>
        <p:spPr>
          <a:xfrm>
            <a:off x="4343400" y="2286000"/>
            <a:ext cx="4267200" cy="1714500"/>
          </a:xfrm>
        </p:spPr>
        <p:txBody>
          <a:bodyPr/>
          <a:lstStyle/>
          <a:p>
            <a:pPr eaLnBrk="1" hangingPunct="1"/>
            <a:endParaRPr lang="en-US" dirty="0">
              <a:solidFill>
                <a:srgbClr val="A50021"/>
              </a:solidFill>
              <a:latin typeface="Calibri" charset="0"/>
            </a:endParaRPr>
          </a:p>
          <a:p>
            <a:pPr eaLnBrk="1" hangingPunct="1">
              <a:spcAft>
                <a:spcPts val="600"/>
              </a:spcAft>
            </a:pPr>
            <a:r>
              <a:rPr lang="en-US" sz="3200" dirty="0">
                <a:solidFill>
                  <a:srgbClr val="A50021"/>
                </a:solidFill>
                <a:latin typeface="Calibri" charset="0"/>
              </a:rPr>
              <a:t>Smoothing: Add-one (Laplace) smoothing</a:t>
            </a:r>
            <a:endParaRPr lang="en-US" sz="3200" dirty="0">
              <a:latin typeface="Calibri" charset="0"/>
            </a:endParaRPr>
          </a:p>
          <a:p>
            <a:pPr eaLnBrk="1" hangingPunct="1"/>
            <a:endParaRPr lang="en-US" dirty="0">
              <a:latin typeface="Calibri" charset="0"/>
            </a:endParaRPr>
          </a:p>
        </p:txBody>
      </p:sp>
      <p:sp>
        <p:nvSpPr>
          <p:cNvPr id="16387" name="Rectangle 2"/>
          <p:cNvSpPr>
            <a:spLocks noGrp="1" noChangeArrowheads="1"/>
          </p:cNvSpPr>
          <p:nvPr>
            <p:ph type="ctrTitle"/>
          </p:nvPr>
        </p:nvSpPr>
        <p:spPr>
          <a:xfrm>
            <a:off x="4572000" y="1200150"/>
            <a:ext cx="3810000" cy="1143000"/>
          </a:xfrm>
        </p:spPr>
        <p:txBody>
          <a:bodyPr/>
          <a:lstStyle/>
          <a:p>
            <a:pPr eaLnBrk="1" hangingPunct="1"/>
            <a:r>
              <a:rPr sz="4400"/>
              <a:t/>
            </a:r>
            <a:br>
              <a:rPr sz="4400"/>
            </a:br>
            <a:r>
              <a:rPr lang="en-US" sz="4400"/>
              <a:t>Language Modeling</a:t>
            </a:r>
            <a:endParaRPr sz="4400"/>
          </a:p>
        </p:txBody>
      </p:sp>
    </p:spTree>
    <p:extLst>
      <p:ext uri="{BB962C8B-B14F-4D97-AF65-F5344CB8AC3E}">
        <p14:creationId xmlns:p14="http://schemas.microsoft.com/office/powerpoint/2010/main" val="8775248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1371600" y="133350"/>
            <a:ext cx="7467600" cy="742950"/>
          </a:xfrm>
        </p:spPr>
        <p:txBody>
          <a:bodyPr/>
          <a:lstStyle/>
          <a:p>
            <a:pPr eaLnBrk="1" hangingPunct="1"/>
            <a:r>
              <a:rPr lang="en-US" sz="2400" dirty="0">
                <a:latin typeface="Arial" charset="0"/>
                <a:ea typeface="ＭＳ Ｐゴシック" charset="0"/>
                <a:cs typeface="ＭＳ Ｐゴシック" charset="0"/>
              </a:rPr>
              <a:t>The intuition of smoothing (from Dan Klein)</a:t>
            </a:r>
          </a:p>
        </p:txBody>
      </p:sp>
      <p:sp>
        <p:nvSpPr>
          <p:cNvPr id="64514" name="Rectangle 3"/>
          <p:cNvSpPr>
            <a:spLocks noGrp="1" noChangeArrowheads="1"/>
          </p:cNvSpPr>
          <p:nvPr>
            <p:ph type="body" idx="1"/>
          </p:nvPr>
        </p:nvSpPr>
        <p:spPr>
          <a:xfrm>
            <a:off x="76200" y="1139890"/>
            <a:ext cx="8229600" cy="4038600"/>
          </a:xfrm>
        </p:spPr>
        <p:txBody>
          <a:bodyPr/>
          <a:lstStyle/>
          <a:p>
            <a:pPr eaLnBrk="1" hangingPunct="1">
              <a:lnSpc>
                <a:spcPct val="70000"/>
              </a:lnSpc>
            </a:pPr>
            <a:r>
              <a:rPr lang="en-US" sz="1800" dirty="0">
                <a:latin typeface="Calibri"/>
                <a:ea typeface="ＭＳ Ｐゴシック" charset="0"/>
                <a:cs typeface="Calibri"/>
              </a:rPr>
              <a:t>When we have sparse statistics:</a:t>
            </a:r>
          </a:p>
          <a:p>
            <a:pPr eaLnBrk="1" hangingPunct="1">
              <a:lnSpc>
                <a:spcPct val="70000"/>
              </a:lnSpc>
            </a:pPr>
            <a:endParaRPr lang="en-US" sz="1400" dirty="0">
              <a:latin typeface="Calibri"/>
              <a:ea typeface="ＭＳ Ｐゴシック" charset="0"/>
              <a:cs typeface="Calibri"/>
            </a:endParaRPr>
          </a:p>
          <a:p>
            <a:pPr eaLnBrk="1" hangingPunct="1">
              <a:lnSpc>
                <a:spcPct val="70000"/>
              </a:lnSpc>
            </a:pPr>
            <a:endParaRPr lang="en-US" sz="1400" dirty="0">
              <a:latin typeface="Calibri"/>
              <a:ea typeface="ＭＳ Ｐゴシック" charset="0"/>
              <a:cs typeface="Calibri"/>
            </a:endParaRPr>
          </a:p>
          <a:p>
            <a:pPr eaLnBrk="1" hangingPunct="1">
              <a:lnSpc>
                <a:spcPct val="70000"/>
              </a:lnSpc>
            </a:pPr>
            <a:endParaRPr lang="en-US" sz="1400" dirty="0">
              <a:latin typeface="Calibri"/>
              <a:ea typeface="ＭＳ Ｐゴシック" charset="0"/>
              <a:cs typeface="Calibri"/>
            </a:endParaRPr>
          </a:p>
          <a:p>
            <a:pPr eaLnBrk="1" hangingPunct="1">
              <a:lnSpc>
                <a:spcPct val="70000"/>
              </a:lnSpc>
            </a:pPr>
            <a:endParaRPr lang="en-US" sz="1400" dirty="0">
              <a:latin typeface="Calibri"/>
              <a:ea typeface="ＭＳ Ｐゴシック" charset="0"/>
              <a:cs typeface="Calibri"/>
            </a:endParaRPr>
          </a:p>
          <a:p>
            <a:pPr eaLnBrk="1" hangingPunct="1">
              <a:lnSpc>
                <a:spcPct val="70000"/>
              </a:lnSpc>
            </a:pPr>
            <a:endParaRPr lang="en-US" sz="1400" dirty="0">
              <a:latin typeface="Calibri"/>
              <a:ea typeface="ＭＳ Ｐゴシック" charset="0"/>
              <a:cs typeface="Calibri"/>
            </a:endParaRPr>
          </a:p>
          <a:p>
            <a:pPr eaLnBrk="1" hangingPunct="1">
              <a:lnSpc>
                <a:spcPct val="70000"/>
              </a:lnSpc>
            </a:pPr>
            <a:endParaRPr lang="en-US" sz="1400" dirty="0">
              <a:latin typeface="Calibri"/>
              <a:ea typeface="ＭＳ Ｐゴシック" charset="0"/>
              <a:cs typeface="Calibri"/>
            </a:endParaRPr>
          </a:p>
          <a:p>
            <a:pPr eaLnBrk="1" hangingPunct="1">
              <a:lnSpc>
                <a:spcPct val="70000"/>
              </a:lnSpc>
            </a:pPr>
            <a:endParaRPr lang="en-US" sz="1400" dirty="0">
              <a:latin typeface="Calibri"/>
              <a:ea typeface="ＭＳ Ｐゴシック" charset="0"/>
              <a:cs typeface="Calibri"/>
            </a:endParaRPr>
          </a:p>
          <a:p>
            <a:pPr eaLnBrk="1" hangingPunct="1">
              <a:lnSpc>
                <a:spcPct val="70000"/>
              </a:lnSpc>
            </a:pPr>
            <a:endParaRPr lang="en-US" sz="1400" dirty="0">
              <a:latin typeface="Calibri"/>
              <a:ea typeface="ＭＳ Ｐゴシック" charset="0"/>
              <a:cs typeface="Calibri"/>
            </a:endParaRPr>
          </a:p>
          <a:p>
            <a:pPr eaLnBrk="1" hangingPunct="1">
              <a:lnSpc>
                <a:spcPct val="70000"/>
              </a:lnSpc>
              <a:buFont typeface="Wingdings" charset="0"/>
              <a:buNone/>
            </a:pPr>
            <a:endParaRPr lang="en-US" sz="1400" dirty="0">
              <a:latin typeface="Calibri"/>
              <a:ea typeface="ＭＳ Ｐゴシック" charset="0"/>
              <a:cs typeface="Calibri"/>
            </a:endParaRPr>
          </a:p>
          <a:p>
            <a:pPr eaLnBrk="1" hangingPunct="1">
              <a:lnSpc>
                <a:spcPct val="70000"/>
              </a:lnSpc>
            </a:pPr>
            <a:r>
              <a:rPr lang="en-US" sz="1800" dirty="0">
                <a:latin typeface="Calibri"/>
                <a:ea typeface="ＭＳ Ｐゴシック" charset="0"/>
                <a:cs typeface="Calibri"/>
              </a:rPr>
              <a:t>Steal probability mass to generalize better</a:t>
            </a:r>
          </a:p>
          <a:p>
            <a:pPr eaLnBrk="1" hangingPunct="1">
              <a:lnSpc>
                <a:spcPct val="70000"/>
              </a:lnSpc>
            </a:pPr>
            <a:endParaRPr lang="en-US" sz="1400" dirty="0">
              <a:latin typeface="Calibri"/>
              <a:ea typeface="ＭＳ Ｐゴシック" charset="0"/>
              <a:cs typeface="Calibri"/>
            </a:endParaRPr>
          </a:p>
          <a:p>
            <a:pPr eaLnBrk="1" hangingPunct="1">
              <a:lnSpc>
                <a:spcPct val="70000"/>
              </a:lnSpc>
            </a:pPr>
            <a:endParaRPr lang="en-US" sz="1400" dirty="0">
              <a:latin typeface="Calibri"/>
              <a:ea typeface="ＭＳ Ｐゴシック" charset="0"/>
              <a:cs typeface="Calibri"/>
            </a:endParaRPr>
          </a:p>
          <a:p>
            <a:pPr eaLnBrk="1" hangingPunct="1">
              <a:lnSpc>
                <a:spcPct val="70000"/>
              </a:lnSpc>
            </a:pPr>
            <a:endParaRPr lang="en-US" sz="1400" dirty="0">
              <a:latin typeface="Calibri"/>
              <a:ea typeface="ＭＳ Ｐゴシック" charset="0"/>
              <a:cs typeface="Calibri"/>
            </a:endParaRPr>
          </a:p>
          <a:p>
            <a:pPr eaLnBrk="1" hangingPunct="1">
              <a:lnSpc>
                <a:spcPct val="70000"/>
              </a:lnSpc>
            </a:pPr>
            <a:endParaRPr lang="en-US" sz="1400" dirty="0">
              <a:latin typeface="Calibri"/>
              <a:ea typeface="ＭＳ Ｐゴシック" charset="0"/>
              <a:cs typeface="Calibri"/>
            </a:endParaRPr>
          </a:p>
          <a:p>
            <a:pPr eaLnBrk="1" hangingPunct="1">
              <a:lnSpc>
                <a:spcPct val="70000"/>
              </a:lnSpc>
            </a:pPr>
            <a:endParaRPr lang="en-US" sz="1400" dirty="0">
              <a:latin typeface="Calibri"/>
              <a:ea typeface="ＭＳ Ｐゴシック" charset="0"/>
              <a:cs typeface="Calibri"/>
            </a:endParaRPr>
          </a:p>
          <a:p>
            <a:pPr eaLnBrk="1" hangingPunct="1">
              <a:lnSpc>
                <a:spcPct val="70000"/>
              </a:lnSpc>
            </a:pPr>
            <a:endParaRPr lang="en-US" sz="1400" dirty="0">
              <a:latin typeface="Calibri"/>
              <a:ea typeface="ＭＳ Ｐゴシック" charset="0"/>
              <a:cs typeface="Calibri"/>
            </a:endParaRPr>
          </a:p>
          <a:p>
            <a:pPr eaLnBrk="1" hangingPunct="1">
              <a:lnSpc>
                <a:spcPct val="70000"/>
              </a:lnSpc>
            </a:pPr>
            <a:endParaRPr lang="en-US" sz="1400" dirty="0">
              <a:latin typeface="Calibri"/>
              <a:ea typeface="ＭＳ Ｐゴシック" charset="0"/>
              <a:cs typeface="Calibri"/>
            </a:endParaRPr>
          </a:p>
          <a:p>
            <a:pPr eaLnBrk="1" hangingPunct="1">
              <a:lnSpc>
                <a:spcPct val="70000"/>
              </a:lnSpc>
            </a:pPr>
            <a:endParaRPr lang="en-US" sz="1400" dirty="0">
              <a:latin typeface="Calibri"/>
              <a:ea typeface="ＭＳ Ｐゴシック" charset="0"/>
              <a:cs typeface="Calibri"/>
            </a:endParaRPr>
          </a:p>
          <a:p>
            <a:pPr marL="0" indent="0" eaLnBrk="1" hangingPunct="1">
              <a:lnSpc>
                <a:spcPct val="70000"/>
              </a:lnSpc>
              <a:buNone/>
            </a:pPr>
            <a:endParaRPr lang="en-US" sz="1400" dirty="0">
              <a:latin typeface="Calibri"/>
              <a:ea typeface="ＭＳ Ｐゴシック" charset="0"/>
              <a:cs typeface="Calibri"/>
            </a:endParaRPr>
          </a:p>
        </p:txBody>
      </p:sp>
      <p:sp>
        <p:nvSpPr>
          <p:cNvPr id="64515" name="Text Box 4"/>
          <p:cNvSpPr txBox="1">
            <a:spLocks noChangeArrowheads="1"/>
          </p:cNvSpPr>
          <p:nvPr/>
        </p:nvSpPr>
        <p:spPr bwMode="auto">
          <a:xfrm>
            <a:off x="1447800" y="1428750"/>
            <a:ext cx="2438400"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ＭＳ Ｐゴシック" charset="0"/>
                <a:cs typeface="Calibri"/>
              </a:rPr>
              <a:t>P(w | denied the)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ＭＳ Ｐゴシック" charset="0"/>
                <a:cs typeface="Calibri"/>
              </a:rPr>
              <a:t>  3 allegations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ＭＳ Ｐゴシック" charset="0"/>
                <a:cs typeface="Calibri"/>
              </a:rPr>
              <a:t>  2 reports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ＭＳ Ｐゴシック" charset="0"/>
                <a:cs typeface="Calibri"/>
              </a:rPr>
              <a:t>  1 claims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ＭＳ Ｐゴシック" charset="0"/>
                <a:cs typeface="Calibri"/>
              </a:rPr>
              <a:t>  1 request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Calibri"/>
              <a:ea typeface="ＭＳ Ｐゴシック" charset="0"/>
              <a:cs typeface="Calibri"/>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ＭＳ Ｐゴシック" charset="0"/>
                <a:cs typeface="Calibri"/>
              </a:rPr>
              <a:t>  7 total</a:t>
            </a:r>
          </a:p>
        </p:txBody>
      </p:sp>
      <p:sp>
        <p:nvSpPr>
          <p:cNvPr id="64541" name="Text Box 30"/>
          <p:cNvSpPr txBox="1">
            <a:spLocks noChangeArrowheads="1"/>
          </p:cNvSpPr>
          <p:nvPr/>
        </p:nvSpPr>
        <p:spPr bwMode="auto">
          <a:xfrm>
            <a:off x="1524000" y="3333750"/>
            <a:ext cx="2438400" cy="1877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ＭＳ Ｐゴシック" charset="0"/>
                <a:cs typeface="Calibri"/>
              </a:rPr>
              <a:t>P(w | denied the)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ＭＳ Ｐゴシック" charset="0"/>
                <a:cs typeface="Calibri"/>
              </a:rPr>
              <a:t>  2.5 allegations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ＭＳ Ｐゴシック" charset="0"/>
                <a:cs typeface="Calibri"/>
              </a:rPr>
              <a:t>  1.5 reports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ＭＳ Ｐゴシック" charset="0"/>
                <a:cs typeface="Calibri"/>
              </a:rPr>
              <a:t>  0.5 claims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ＭＳ Ｐゴシック" charset="0"/>
                <a:cs typeface="Calibri"/>
              </a:rPr>
              <a:t>  0.5 request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ＭＳ Ｐゴシック" charset="0"/>
                <a:cs typeface="Calibri"/>
              </a:rPr>
              <a:t>  </a:t>
            </a:r>
            <a:r>
              <a:rPr kumimoji="0" lang="en-US" sz="1600" b="0" i="0" u="none" strike="noStrike" kern="1200" cap="none" spc="0" normalizeH="0" baseline="0" noProof="0" dirty="0">
                <a:ln>
                  <a:noFill/>
                </a:ln>
                <a:solidFill>
                  <a:srgbClr val="CC0000"/>
                </a:solidFill>
                <a:effectLst/>
                <a:uLnTx/>
                <a:uFillTx/>
                <a:latin typeface="Calibri"/>
                <a:ea typeface="ＭＳ Ｐゴシック" charset="0"/>
                <a:cs typeface="Calibri"/>
              </a:rPr>
              <a:t>2 other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Calibri"/>
              <a:ea typeface="ＭＳ Ｐゴシック" charset="0"/>
              <a:cs typeface="Calibri"/>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ＭＳ Ｐゴシック" charset="0"/>
                <a:cs typeface="Calibri"/>
              </a:rPr>
              <a:t>  7 total</a:t>
            </a:r>
          </a:p>
        </p:txBody>
      </p:sp>
      <p:sp>
        <p:nvSpPr>
          <p:cNvPr id="41" name="Rectangle 14"/>
          <p:cNvSpPr>
            <a:spLocks noChangeArrowheads="1"/>
          </p:cNvSpPr>
          <p:nvPr/>
        </p:nvSpPr>
        <p:spPr bwMode="auto">
          <a:xfrm>
            <a:off x="4724400" y="1123950"/>
            <a:ext cx="3962400" cy="1676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42" name="Rectangle 15"/>
          <p:cNvSpPr>
            <a:spLocks noChangeArrowheads="1"/>
          </p:cNvSpPr>
          <p:nvPr/>
        </p:nvSpPr>
        <p:spPr bwMode="auto">
          <a:xfrm rot="16200000">
            <a:off x="4305300" y="1847850"/>
            <a:ext cx="1524000" cy="381000"/>
          </a:xfrm>
          <a:prstGeom prst="rect">
            <a:avLst/>
          </a:prstGeom>
          <a:solidFill>
            <a:schemeClr val="accent1"/>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charset="0"/>
                <a:ea typeface="ＭＳ Ｐゴシック" charset="0"/>
              </a:rPr>
              <a:t>allegations</a:t>
            </a:r>
          </a:p>
        </p:txBody>
      </p:sp>
      <p:sp>
        <p:nvSpPr>
          <p:cNvPr id="43" name="Rectangle 16"/>
          <p:cNvSpPr>
            <a:spLocks noChangeArrowheads="1"/>
          </p:cNvSpPr>
          <p:nvPr/>
        </p:nvSpPr>
        <p:spPr bwMode="auto">
          <a:xfrm rot="16200000">
            <a:off x="4991100" y="2076450"/>
            <a:ext cx="1066800" cy="381000"/>
          </a:xfrm>
          <a:prstGeom prst="rect">
            <a:avLst/>
          </a:prstGeom>
          <a:solidFill>
            <a:schemeClr val="accent1"/>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charset="0"/>
                <a:ea typeface="ＭＳ Ｐゴシック" charset="0"/>
              </a:rPr>
              <a:t>reports</a:t>
            </a:r>
          </a:p>
        </p:txBody>
      </p:sp>
      <p:sp>
        <p:nvSpPr>
          <p:cNvPr id="44" name="Rectangle 17"/>
          <p:cNvSpPr>
            <a:spLocks noChangeArrowheads="1"/>
          </p:cNvSpPr>
          <p:nvPr/>
        </p:nvSpPr>
        <p:spPr bwMode="auto">
          <a:xfrm rot="16200000">
            <a:off x="5676900" y="2305050"/>
            <a:ext cx="609600" cy="381000"/>
          </a:xfrm>
          <a:prstGeom prst="rect">
            <a:avLst/>
          </a:prstGeom>
          <a:solidFill>
            <a:schemeClr val="accent1"/>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charset="0"/>
                <a:ea typeface="ＭＳ Ｐゴシック" charset="0"/>
              </a:rPr>
              <a:t>claims</a:t>
            </a:r>
          </a:p>
        </p:txBody>
      </p:sp>
      <p:sp>
        <p:nvSpPr>
          <p:cNvPr id="45" name="Text Box 18"/>
          <p:cNvSpPr txBox="1">
            <a:spLocks noChangeArrowheads="1"/>
          </p:cNvSpPr>
          <p:nvPr/>
        </p:nvSpPr>
        <p:spPr bwMode="auto">
          <a:xfrm rot="16200000">
            <a:off x="6423025" y="2052638"/>
            <a:ext cx="11430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charset="0"/>
                <a:ea typeface="ＭＳ Ｐゴシック" charset="0"/>
              </a:rPr>
              <a:t>attack</a:t>
            </a:r>
          </a:p>
        </p:txBody>
      </p:sp>
      <p:sp>
        <p:nvSpPr>
          <p:cNvPr id="46" name="Rectangle 19"/>
          <p:cNvSpPr>
            <a:spLocks noChangeArrowheads="1"/>
          </p:cNvSpPr>
          <p:nvPr/>
        </p:nvSpPr>
        <p:spPr bwMode="auto">
          <a:xfrm rot="16200000">
            <a:off x="6134100" y="2305050"/>
            <a:ext cx="609600" cy="381000"/>
          </a:xfrm>
          <a:prstGeom prst="rect">
            <a:avLst/>
          </a:prstGeom>
          <a:solidFill>
            <a:schemeClr val="accent1"/>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Lucida Sans" charset="0"/>
                <a:ea typeface="ＭＳ Ｐゴシック" charset="0"/>
              </a:rPr>
              <a:t>request</a:t>
            </a:r>
          </a:p>
        </p:txBody>
      </p:sp>
      <p:sp>
        <p:nvSpPr>
          <p:cNvPr id="47" name="Text Box 20"/>
          <p:cNvSpPr txBox="1">
            <a:spLocks noChangeArrowheads="1"/>
          </p:cNvSpPr>
          <p:nvPr/>
        </p:nvSpPr>
        <p:spPr bwMode="auto">
          <a:xfrm rot="16200000">
            <a:off x="6804025" y="2060575"/>
            <a:ext cx="11430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charset="0"/>
                <a:ea typeface="ＭＳ Ｐゴシック" charset="0"/>
              </a:rPr>
              <a:t>man</a:t>
            </a:r>
          </a:p>
        </p:txBody>
      </p:sp>
      <p:sp>
        <p:nvSpPr>
          <p:cNvPr id="48" name="Text Box 21"/>
          <p:cNvSpPr txBox="1">
            <a:spLocks noChangeArrowheads="1"/>
          </p:cNvSpPr>
          <p:nvPr/>
        </p:nvSpPr>
        <p:spPr bwMode="auto">
          <a:xfrm rot="16200000">
            <a:off x="7185025" y="2060575"/>
            <a:ext cx="11430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charset="0"/>
                <a:ea typeface="ＭＳ Ｐゴシック" charset="0"/>
              </a:rPr>
              <a:t>outcome</a:t>
            </a:r>
          </a:p>
        </p:txBody>
      </p:sp>
      <p:sp>
        <p:nvSpPr>
          <p:cNvPr id="49" name="Text Box 22"/>
          <p:cNvSpPr txBox="1">
            <a:spLocks noChangeArrowheads="1"/>
          </p:cNvSpPr>
          <p:nvPr/>
        </p:nvSpPr>
        <p:spPr bwMode="auto">
          <a:xfrm>
            <a:off x="8001000" y="2114550"/>
            <a:ext cx="5334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Arial" charset="0"/>
                <a:ea typeface="ＭＳ Ｐゴシック" charset="0"/>
              </a:rPr>
              <a:t>…</a:t>
            </a:r>
          </a:p>
        </p:txBody>
      </p:sp>
      <p:sp>
        <p:nvSpPr>
          <p:cNvPr id="50" name="Rectangle 5"/>
          <p:cNvSpPr>
            <a:spLocks noChangeArrowheads="1"/>
          </p:cNvSpPr>
          <p:nvPr/>
        </p:nvSpPr>
        <p:spPr bwMode="auto">
          <a:xfrm>
            <a:off x="4724400" y="3333750"/>
            <a:ext cx="3962400" cy="1676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51" name="Rectangle 6"/>
          <p:cNvSpPr>
            <a:spLocks noChangeArrowheads="1"/>
          </p:cNvSpPr>
          <p:nvPr/>
        </p:nvSpPr>
        <p:spPr bwMode="auto">
          <a:xfrm rot="16200000">
            <a:off x="4305300" y="4057650"/>
            <a:ext cx="1524000" cy="381000"/>
          </a:xfrm>
          <a:prstGeom prst="rect">
            <a:avLst/>
          </a:prstGeom>
          <a:solidFill>
            <a:schemeClr val="accent1"/>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charset="0"/>
                <a:ea typeface="ＭＳ Ｐゴシック" charset="0"/>
              </a:rPr>
              <a:t>allegations</a:t>
            </a:r>
          </a:p>
        </p:txBody>
      </p:sp>
      <p:sp>
        <p:nvSpPr>
          <p:cNvPr id="52" name="Rectangle 7"/>
          <p:cNvSpPr>
            <a:spLocks noChangeArrowheads="1"/>
          </p:cNvSpPr>
          <p:nvPr/>
        </p:nvSpPr>
        <p:spPr bwMode="auto">
          <a:xfrm rot="16200000">
            <a:off x="4991100" y="4286250"/>
            <a:ext cx="1066800" cy="381000"/>
          </a:xfrm>
          <a:prstGeom prst="rect">
            <a:avLst/>
          </a:prstGeom>
          <a:solidFill>
            <a:schemeClr val="accent1"/>
          </a:solidFill>
          <a:ln w="9525">
            <a:solidFill>
              <a:schemeClr val="tx1"/>
            </a:solidFill>
            <a:miter lim="800000"/>
            <a:headEnd/>
            <a:tailEnd/>
          </a:ln>
        </p:spPr>
        <p:txBody>
          <a:bodyPr vert="eaVert"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53" name="Rectangle 8"/>
          <p:cNvSpPr>
            <a:spLocks noChangeArrowheads="1"/>
          </p:cNvSpPr>
          <p:nvPr/>
        </p:nvSpPr>
        <p:spPr bwMode="auto">
          <a:xfrm rot="16200000">
            <a:off x="5676900" y="4514850"/>
            <a:ext cx="609600" cy="381000"/>
          </a:xfrm>
          <a:prstGeom prst="rect">
            <a:avLst/>
          </a:prstGeom>
          <a:solidFill>
            <a:schemeClr val="accent1"/>
          </a:solidFill>
          <a:ln w="9525">
            <a:solidFill>
              <a:schemeClr val="tx1"/>
            </a:solidFill>
            <a:miter lim="800000"/>
            <a:headEnd/>
            <a:tailEnd/>
          </a:ln>
        </p:spPr>
        <p:txBody>
          <a:bodyPr vert="eaVert"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54" name="Text Box 9"/>
          <p:cNvSpPr txBox="1">
            <a:spLocks noChangeArrowheads="1"/>
          </p:cNvSpPr>
          <p:nvPr/>
        </p:nvSpPr>
        <p:spPr bwMode="auto">
          <a:xfrm rot="16200000">
            <a:off x="6346825" y="4194175"/>
            <a:ext cx="11430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charset="0"/>
                <a:ea typeface="ＭＳ Ｐゴシック" charset="0"/>
              </a:rPr>
              <a:t>attack</a:t>
            </a:r>
          </a:p>
        </p:txBody>
      </p:sp>
      <p:sp>
        <p:nvSpPr>
          <p:cNvPr id="55" name="Rectangle 10"/>
          <p:cNvSpPr>
            <a:spLocks noChangeArrowheads="1"/>
          </p:cNvSpPr>
          <p:nvPr/>
        </p:nvSpPr>
        <p:spPr bwMode="auto">
          <a:xfrm rot="16200000">
            <a:off x="6134100" y="4514850"/>
            <a:ext cx="609600" cy="381000"/>
          </a:xfrm>
          <a:prstGeom prst="rect">
            <a:avLst/>
          </a:prstGeom>
          <a:solidFill>
            <a:schemeClr val="accent1"/>
          </a:solidFill>
          <a:ln w="9525">
            <a:solidFill>
              <a:schemeClr val="tx1"/>
            </a:solidFill>
            <a:miter lim="800000"/>
            <a:headEnd/>
            <a:tailEnd/>
          </a:ln>
        </p:spPr>
        <p:txBody>
          <a:bodyPr vert="eaVert"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56" name="Text Box 11"/>
          <p:cNvSpPr txBox="1">
            <a:spLocks noChangeArrowheads="1"/>
          </p:cNvSpPr>
          <p:nvPr/>
        </p:nvSpPr>
        <p:spPr bwMode="auto">
          <a:xfrm rot="16200000">
            <a:off x="6759575" y="4194175"/>
            <a:ext cx="11430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charset="0"/>
                <a:ea typeface="ＭＳ Ｐゴシック" charset="0"/>
              </a:rPr>
              <a:t>man</a:t>
            </a:r>
          </a:p>
        </p:txBody>
      </p:sp>
      <p:sp>
        <p:nvSpPr>
          <p:cNvPr id="57" name="Text Box 12"/>
          <p:cNvSpPr txBox="1">
            <a:spLocks noChangeArrowheads="1"/>
          </p:cNvSpPr>
          <p:nvPr/>
        </p:nvSpPr>
        <p:spPr bwMode="auto">
          <a:xfrm rot="16200000">
            <a:off x="7216775" y="4194175"/>
            <a:ext cx="11430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charset="0"/>
                <a:ea typeface="ＭＳ Ｐゴシック" charset="0"/>
              </a:rPr>
              <a:t>outcome</a:t>
            </a:r>
          </a:p>
        </p:txBody>
      </p:sp>
      <p:sp>
        <p:nvSpPr>
          <p:cNvPr id="58" name="Text Box 13"/>
          <p:cNvSpPr txBox="1">
            <a:spLocks noChangeArrowheads="1"/>
          </p:cNvSpPr>
          <p:nvPr/>
        </p:nvSpPr>
        <p:spPr bwMode="auto">
          <a:xfrm>
            <a:off x="8001000" y="4324350"/>
            <a:ext cx="5334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Arial" charset="0"/>
                <a:ea typeface="ＭＳ Ｐゴシック" charset="0"/>
              </a:rPr>
              <a:t>…</a:t>
            </a:r>
          </a:p>
        </p:txBody>
      </p:sp>
      <p:sp>
        <p:nvSpPr>
          <p:cNvPr id="59" name="Rectangle 23"/>
          <p:cNvSpPr>
            <a:spLocks noChangeArrowheads="1"/>
          </p:cNvSpPr>
          <p:nvPr/>
        </p:nvSpPr>
        <p:spPr bwMode="auto">
          <a:xfrm rot="16200000">
            <a:off x="4419600" y="4171950"/>
            <a:ext cx="1295400" cy="381000"/>
          </a:xfrm>
          <a:prstGeom prst="rect">
            <a:avLst/>
          </a:prstGeom>
          <a:solidFill>
            <a:srgbClr val="FF9999"/>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charset="0"/>
                <a:ea typeface="ＭＳ Ｐゴシック" charset="0"/>
              </a:rPr>
              <a:t>allegations</a:t>
            </a:r>
          </a:p>
        </p:txBody>
      </p:sp>
      <p:sp>
        <p:nvSpPr>
          <p:cNvPr id="60" name="Rectangle 24"/>
          <p:cNvSpPr>
            <a:spLocks noChangeArrowheads="1"/>
          </p:cNvSpPr>
          <p:nvPr/>
        </p:nvSpPr>
        <p:spPr bwMode="auto">
          <a:xfrm rot="16200000">
            <a:off x="5105400" y="4400550"/>
            <a:ext cx="838200" cy="381000"/>
          </a:xfrm>
          <a:prstGeom prst="rect">
            <a:avLst/>
          </a:prstGeom>
          <a:solidFill>
            <a:srgbClr val="FF9999"/>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charset="0"/>
                <a:ea typeface="ＭＳ Ｐゴシック" charset="0"/>
              </a:rPr>
              <a:t>reports</a:t>
            </a:r>
          </a:p>
        </p:txBody>
      </p:sp>
      <p:sp>
        <p:nvSpPr>
          <p:cNvPr id="61" name="Rectangle 25"/>
          <p:cNvSpPr>
            <a:spLocks noChangeArrowheads="1"/>
          </p:cNvSpPr>
          <p:nvPr/>
        </p:nvSpPr>
        <p:spPr bwMode="auto">
          <a:xfrm rot="16200000">
            <a:off x="5753100" y="4591050"/>
            <a:ext cx="457200" cy="381000"/>
          </a:xfrm>
          <a:prstGeom prst="rect">
            <a:avLst/>
          </a:prstGeom>
          <a:solidFill>
            <a:srgbClr val="FF9999"/>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Lucida Sans" charset="0"/>
                <a:ea typeface="ＭＳ Ｐゴシック" charset="0"/>
              </a:rPr>
              <a:t>claims</a:t>
            </a:r>
          </a:p>
        </p:txBody>
      </p:sp>
      <p:sp>
        <p:nvSpPr>
          <p:cNvPr id="62" name="Rectangle 26"/>
          <p:cNvSpPr>
            <a:spLocks noChangeArrowheads="1"/>
          </p:cNvSpPr>
          <p:nvPr/>
        </p:nvSpPr>
        <p:spPr bwMode="auto">
          <a:xfrm rot="16200000">
            <a:off x="6210300" y="4591050"/>
            <a:ext cx="457200" cy="381000"/>
          </a:xfrm>
          <a:prstGeom prst="rect">
            <a:avLst/>
          </a:prstGeom>
          <a:solidFill>
            <a:srgbClr val="FF9999"/>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Lucida Sans" charset="0"/>
                <a:ea typeface="ＭＳ Ｐゴシック" charset="0"/>
              </a:rPr>
              <a:t>request</a:t>
            </a:r>
          </a:p>
        </p:txBody>
      </p:sp>
      <p:sp>
        <p:nvSpPr>
          <p:cNvPr id="63" name="Rectangle 27"/>
          <p:cNvSpPr>
            <a:spLocks noChangeArrowheads="1"/>
          </p:cNvSpPr>
          <p:nvPr/>
        </p:nvSpPr>
        <p:spPr bwMode="auto">
          <a:xfrm rot="16200000">
            <a:off x="6858000" y="4781550"/>
            <a:ext cx="76200" cy="381000"/>
          </a:xfrm>
          <a:prstGeom prst="rect">
            <a:avLst/>
          </a:prstGeom>
          <a:solidFill>
            <a:srgbClr val="FF9999"/>
          </a:solidFill>
          <a:ln w="9525">
            <a:solidFill>
              <a:schemeClr val="tx1"/>
            </a:solidFill>
            <a:miter lim="800000"/>
            <a:headEnd/>
            <a:tailEnd/>
          </a:ln>
        </p:spPr>
        <p:txBody>
          <a:bodyPr vert="eaVert"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64" name="Rectangle 28"/>
          <p:cNvSpPr>
            <a:spLocks noChangeArrowheads="1"/>
          </p:cNvSpPr>
          <p:nvPr/>
        </p:nvSpPr>
        <p:spPr bwMode="auto">
          <a:xfrm rot="16200000">
            <a:off x="7315200" y="4781550"/>
            <a:ext cx="76200" cy="381000"/>
          </a:xfrm>
          <a:prstGeom prst="rect">
            <a:avLst/>
          </a:prstGeom>
          <a:solidFill>
            <a:srgbClr val="FF9999"/>
          </a:solidFill>
          <a:ln w="9525">
            <a:solidFill>
              <a:schemeClr val="tx1"/>
            </a:solidFill>
            <a:miter lim="800000"/>
            <a:headEnd/>
            <a:tailEnd/>
          </a:ln>
        </p:spPr>
        <p:txBody>
          <a:bodyPr vert="eaVert"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65" name="Rectangle 29"/>
          <p:cNvSpPr>
            <a:spLocks noChangeArrowheads="1"/>
          </p:cNvSpPr>
          <p:nvPr/>
        </p:nvSpPr>
        <p:spPr bwMode="auto">
          <a:xfrm rot="16200000">
            <a:off x="7772400" y="4781550"/>
            <a:ext cx="76200" cy="381000"/>
          </a:xfrm>
          <a:prstGeom prst="rect">
            <a:avLst/>
          </a:prstGeom>
          <a:solidFill>
            <a:srgbClr val="FF9999"/>
          </a:solidFill>
          <a:ln w="9525">
            <a:solidFill>
              <a:schemeClr val="tx1"/>
            </a:solidFill>
            <a:miter lim="800000"/>
            <a:headEnd/>
            <a:tailEnd/>
          </a:ln>
        </p:spPr>
        <p:txBody>
          <a:bodyPr vert="eaVert"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charset="0"/>
              <a:ea typeface="ＭＳ Ｐゴシック" charset="0"/>
            </a:endParaRPr>
          </a:p>
        </p:txBody>
      </p:sp>
    </p:spTree>
    <p:extLst>
      <p:ext uri="{BB962C8B-B14F-4D97-AF65-F5344CB8AC3E}">
        <p14:creationId xmlns:p14="http://schemas.microsoft.com/office/powerpoint/2010/main" val="9640728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828800" y="3110"/>
            <a:ext cx="7162800" cy="968440"/>
          </a:xfrm>
        </p:spPr>
        <p:txBody>
          <a:bodyPr/>
          <a:lstStyle/>
          <a:p>
            <a:pPr eaLnBrk="1" hangingPunct="1"/>
            <a:r>
              <a:rPr lang="en-US" dirty="0"/>
              <a:t>Add-one estimation</a:t>
            </a:r>
          </a:p>
        </p:txBody>
      </p:sp>
      <p:sp>
        <p:nvSpPr>
          <p:cNvPr id="110595" name="Rectangle 3"/>
          <p:cNvSpPr>
            <a:spLocks noGrp="1" noChangeArrowheads="1"/>
          </p:cNvSpPr>
          <p:nvPr>
            <p:ph sz="quarter" idx="1"/>
          </p:nvPr>
        </p:nvSpPr>
        <p:spPr/>
        <p:txBody>
          <a:bodyPr/>
          <a:lstStyle/>
          <a:p>
            <a:pPr eaLnBrk="1" hangingPunct="1"/>
            <a:r>
              <a:rPr lang="en-US" sz="2800" dirty="0">
                <a:latin typeface="Calibri" charset="0"/>
              </a:rPr>
              <a:t>Also called Laplace smoothing</a:t>
            </a:r>
          </a:p>
          <a:p>
            <a:pPr eaLnBrk="1" hangingPunct="1"/>
            <a:r>
              <a:rPr lang="en-US" sz="2800" dirty="0">
                <a:latin typeface="Calibri" charset="0"/>
              </a:rPr>
              <a:t>Pretend we saw each word one more time than we did</a:t>
            </a:r>
          </a:p>
          <a:p>
            <a:pPr eaLnBrk="1" hangingPunct="1"/>
            <a:r>
              <a:rPr lang="en-US" sz="2800" dirty="0">
                <a:latin typeface="Calibri" charset="0"/>
              </a:rPr>
              <a:t>Just add one to all the counts!</a:t>
            </a:r>
          </a:p>
          <a:p>
            <a:pPr eaLnBrk="1" hangingPunct="1"/>
            <a:endParaRPr lang="en-US" sz="2800" dirty="0">
              <a:latin typeface="Calibri" charset="0"/>
            </a:endParaRPr>
          </a:p>
          <a:p>
            <a:pPr eaLnBrk="1" hangingPunct="1"/>
            <a:r>
              <a:rPr lang="en-US" sz="2800" dirty="0">
                <a:latin typeface="Calibri" charset="0"/>
              </a:rPr>
              <a:t>MLE estimate:</a:t>
            </a:r>
          </a:p>
          <a:p>
            <a:pPr eaLnBrk="1" hangingPunct="1"/>
            <a:endParaRPr lang="en-US" sz="2800" dirty="0">
              <a:latin typeface="Calibri" charset="0"/>
            </a:endParaRPr>
          </a:p>
          <a:p>
            <a:pPr eaLnBrk="1" hangingPunct="1"/>
            <a:r>
              <a:rPr lang="en-US" sz="2800" dirty="0">
                <a:latin typeface="Calibri" charset="0"/>
              </a:rPr>
              <a:t>Add-1 estimate:</a:t>
            </a:r>
          </a:p>
          <a:p>
            <a:pPr eaLnBrk="1" hangingPunct="1"/>
            <a:endParaRPr lang="en-US" sz="2800" dirty="0">
              <a:latin typeface="Calibri" charset="0"/>
            </a:endParaRPr>
          </a:p>
        </p:txBody>
      </p:sp>
      <p:graphicFrame>
        <p:nvGraphicFramePr>
          <p:cNvPr id="9" name="Object 4"/>
          <p:cNvGraphicFramePr>
            <a:graphicFrameLocks noChangeAspect="1"/>
          </p:cNvGraphicFramePr>
          <p:nvPr/>
        </p:nvGraphicFramePr>
        <p:xfrm>
          <a:off x="4038600" y="2871787"/>
          <a:ext cx="3721100" cy="995363"/>
        </p:xfrm>
        <a:graphic>
          <a:graphicData uri="http://schemas.openxmlformats.org/presentationml/2006/ole">
            <mc:AlternateContent xmlns:mc="http://schemas.openxmlformats.org/markup-compatibility/2006">
              <mc:Choice xmlns:v="urn:schemas-microsoft-com:vml" Requires="v">
                <p:oleObj spid="_x0000_s13320" name="Equation" r:id="rId4" imgW="1612900" imgH="431800" progId="Equation.3">
                  <p:embed/>
                </p:oleObj>
              </mc:Choice>
              <mc:Fallback>
                <p:oleObj name="Equation" r:id="rId4" imgW="1612900" imgH="431800" progId="Equation.3">
                  <p:embed/>
                  <p:pic>
                    <p:nvPicPr>
                      <p:cNvPr id="9" name="Object 4"/>
                      <p:cNvPicPr>
                        <a:picLocks noChangeAspect="1" noChangeArrowheads="1"/>
                      </p:cNvPicPr>
                      <p:nvPr/>
                    </p:nvPicPr>
                    <p:blipFill>
                      <a:blip r:embed="rId5"/>
                      <a:srcRect/>
                      <a:stretch>
                        <a:fillRect/>
                      </a:stretch>
                    </p:blipFill>
                    <p:spPr bwMode="auto">
                      <a:xfrm>
                        <a:off x="4038600" y="2871787"/>
                        <a:ext cx="3721100" cy="995363"/>
                      </a:xfrm>
                      <a:prstGeom prst="rect">
                        <a:avLst/>
                      </a:prstGeom>
                      <a:noFill/>
                      <a:ln>
                        <a:noFill/>
                      </a:ln>
                      <a:effectLst/>
                    </p:spPr>
                  </p:pic>
                </p:oleObj>
              </mc:Fallback>
            </mc:AlternateContent>
          </a:graphicData>
        </a:graphic>
      </p:graphicFrame>
      <p:graphicFrame>
        <p:nvGraphicFramePr>
          <p:cNvPr id="10" name="Object 4"/>
          <p:cNvGraphicFramePr>
            <a:graphicFrameLocks noChangeAspect="1"/>
          </p:cNvGraphicFramePr>
          <p:nvPr/>
        </p:nvGraphicFramePr>
        <p:xfrm>
          <a:off x="3921125" y="4090988"/>
          <a:ext cx="4249738" cy="995362"/>
        </p:xfrm>
        <a:graphic>
          <a:graphicData uri="http://schemas.openxmlformats.org/presentationml/2006/ole">
            <mc:AlternateContent xmlns:mc="http://schemas.openxmlformats.org/markup-compatibility/2006">
              <mc:Choice xmlns:v="urn:schemas-microsoft-com:vml" Requires="v">
                <p:oleObj spid="_x0000_s13321" name="Equation" r:id="rId6" imgW="1841500" imgH="431800" progId="Equation.3">
                  <p:embed/>
                </p:oleObj>
              </mc:Choice>
              <mc:Fallback>
                <p:oleObj name="Equation" r:id="rId6" imgW="1841500" imgH="431800" progId="Equation.3">
                  <p:embed/>
                  <p:pic>
                    <p:nvPicPr>
                      <p:cNvPr id="10" name="Object 4"/>
                      <p:cNvPicPr>
                        <a:picLocks noChangeAspect="1" noChangeArrowheads="1"/>
                      </p:cNvPicPr>
                      <p:nvPr/>
                    </p:nvPicPr>
                    <p:blipFill>
                      <a:blip r:embed="rId7"/>
                      <a:srcRect/>
                      <a:stretch>
                        <a:fillRect/>
                      </a:stretch>
                    </p:blipFill>
                    <p:spPr bwMode="auto">
                      <a:xfrm>
                        <a:off x="3921125" y="4090988"/>
                        <a:ext cx="4249738" cy="99536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6237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059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t>How to compute P(W)</a:t>
            </a:r>
          </a:p>
        </p:txBody>
      </p:sp>
      <p:sp>
        <p:nvSpPr>
          <p:cNvPr id="65539" name="Rectangle 3"/>
          <p:cNvSpPr>
            <a:spLocks noGrp="1" noChangeArrowheads="1"/>
          </p:cNvSpPr>
          <p:nvPr>
            <p:ph idx="1"/>
          </p:nvPr>
        </p:nvSpPr>
        <p:spPr/>
        <p:txBody>
          <a:bodyPr/>
          <a:lstStyle/>
          <a:p>
            <a:pPr eaLnBrk="1" hangingPunct="1"/>
            <a:r>
              <a:rPr lang="en-US">
                <a:latin typeface="Calibri" charset="0"/>
              </a:rPr>
              <a:t>How to compute this joint probability:</a:t>
            </a:r>
          </a:p>
          <a:p>
            <a:pPr eaLnBrk="1" hangingPunct="1"/>
            <a:endParaRPr lang="en-US">
              <a:latin typeface="Calibri" charset="0"/>
            </a:endParaRPr>
          </a:p>
          <a:p>
            <a:pPr lvl="1" eaLnBrk="1" hangingPunct="1"/>
            <a:r>
              <a:rPr lang="en-US" sz="2800">
                <a:latin typeface="Calibri" charset="0"/>
              </a:rPr>
              <a:t>P(its, water, is, so, transparent, that)</a:t>
            </a:r>
          </a:p>
          <a:p>
            <a:pPr lvl="1" eaLnBrk="1" hangingPunct="1"/>
            <a:endParaRPr lang="en-US">
              <a:latin typeface="Calibri" charset="0"/>
            </a:endParaRPr>
          </a:p>
          <a:p>
            <a:pPr eaLnBrk="1" hangingPunct="1"/>
            <a:r>
              <a:rPr lang="en-US">
                <a:latin typeface="Calibri" charset="0"/>
              </a:rPr>
              <a:t>Intuition: let’s rely on the Chain Rule of Probability</a:t>
            </a:r>
          </a:p>
        </p:txBody>
      </p:sp>
    </p:spTree>
    <p:extLst>
      <p:ext uri="{BB962C8B-B14F-4D97-AF65-F5344CB8AC3E}">
        <p14:creationId xmlns:p14="http://schemas.microsoft.com/office/powerpoint/2010/main" val="39062533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t>Maximum Likelihood Estimates</a:t>
            </a:r>
          </a:p>
        </p:txBody>
      </p:sp>
      <p:sp>
        <p:nvSpPr>
          <p:cNvPr id="83971" name="Rectangle 3"/>
          <p:cNvSpPr>
            <a:spLocks noGrp="1" noChangeArrowheads="1"/>
          </p:cNvSpPr>
          <p:nvPr>
            <p:ph sz="quarter" idx="1"/>
          </p:nvPr>
        </p:nvSpPr>
        <p:spPr>
          <a:xfrm>
            <a:off x="304800" y="1276350"/>
            <a:ext cx="8534400" cy="3657600"/>
          </a:xfrm>
        </p:spPr>
        <p:txBody>
          <a:bodyPr/>
          <a:lstStyle/>
          <a:p>
            <a:pPr eaLnBrk="1" hangingPunct="1"/>
            <a:r>
              <a:rPr lang="en-US" sz="2000" dirty="0">
                <a:latin typeface="Calibri" charset="0"/>
              </a:rPr>
              <a:t>The maximum likelihood estimate</a:t>
            </a:r>
          </a:p>
          <a:p>
            <a:pPr lvl="1"/>
            <a:r>
              <a:rPr lang="en-US" sz="1800" dirty="0">
                <a:latin typeface="Calibri" charset="0"/>
              </a:rPr>
              <a:t>of some parameter of a model M from a training set T</a:t>
            </a:r>
          </a:p>
          <a:p>
            <a:pPr lvl="1" eaLnBrk="1" hangingPunct="1"/>
            <a:r>
              <a:rPr lang="en-US" sz="1800" dirty="0">
                <a:latin typeface="Calibri" charset="0"/>
              </a:rPr>
              <a:t>maximizes the likelihood of the training set T given the model M</a:t>
            </a:r>
          </a:p>
          <a:p>
            <a:pPr eaLnBrk="1" hangingPunct="1"/>
            <a:r>
              <a:rPr lang="en-US" sz="2000" dirty="0">
                <a:latin typeface="Calibri" charset="0"/>
              </a:rPr>
              <a:t>Suppose the word “bagel” occurs 400 times in a corpus of a million words</a:t>
            </a:r>
          </a:p>
          <a:p>
            <a:pPr eaLnBrk="1" hangingPunct="1"/>
            <a:r>
              <a:rPr lang="en-US" sz="2000" dirty="0">
                <a:latin typeface="Calibri" charset="0"/>
              </a:rPr>
              <a:t>What is the probability that a random word from some other text will be “bagel”?</a:t>
            </a:r>
          </a:p>
          <a:p>
            <a:pPr eaLnBrk="1" hangingPunct="1"/>
            <a:r>
              <a:rPr lang="en-US" sz="2000" dirty="0">
                <a:latin typeface="Calibri" charset="0"/>
              </a:rPr>
              <a:t>MLE estimate is 400/1,000,000 = .0004</a:t>
            </a:r>
          </a:p>
          <a:p>
            <a:r>
              <a:rPr lang="en-US" sz="2200" dirty="0">
                <a:latin typeface="Calibri" charset="0"/>
              </a:rPr>
              <a:t>This may be a bad estimate for some other corpus</a:t>
            </a:r>
          </a:p>
          <a:p>
            <a:pPr lvl="1"/>
            <a:r>
              <a:rPr lang="en-US" sz="1800" dirty="0">
                <a:latin typeface="Calibri" charset="0"/>
              </a:rPr>
              <a:t>But it is the </a:t>
            </a:r>
            <a:r>
              <a:rPr lang="en-US" sz="1800" b="1" dirty="0">
                <a:latin typeface="Calibri" charset="0"/>
              </a:rPr>
              <a:t>estimate</a:t>
            </a:r>
            <a:r>
              <a:rPr lang="en-US" sz="1800" dirty="0">
                <a:latin typeface="Calibri" charset="0"/>
              </a:rPr>
              <a:t> that makes it </a:t>
            </a:r>
            <a:r>
              <a:rPr lang="en-US" sz="1800" b="1" dirty="0">
                <a:latin typeface="Calibri" charset="0"/>
              </a:rPr>
              <a:t>most likely</a:t>
            </a:r>
            <a:r>
              <a:rPr lang="en-US" sz="1800" dirty="0">
                <a:latin typeface="Calibri" charset="0"/>
              </a:rPr>
              <a:t> that “bagel” will occur 400 times in a million word corpus.</a:t>
            </a:r>
            <a:endParaRPr lang="en-US" sz="2400" dirty="0">
              <a:latin typeface="Calibri" charset="0"/>
            </a:endParaRPr>
          </a:p>
        </p:txBody>
      </p:sp>
    </p:spTree>
    <p:extLst>
      <p:ext uri="{BB962C8B-B14F-4D97-AF65-F5344CB8AC3E}">
        <p14:creationId xmlns:p14="http://schemas.microsoft.com/office/powerpoint/2010/main" val="133293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9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39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9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39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397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397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39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Berkeley Restaurant Corpus: Laplace smoothed bigram counts</a:t>
            </a:r>
          </a:p>
        </p:txBody>
      </p:sp>
      <p:sp>
        <p:nvSpPr>
          <p:cNvPr id="72706" name="Rectangle 3"/>
          <p:cNvSpPr>
            <a:spLocks noGrp="1" noChangeArrowheads="1"/>
          </p:cNvSpPr>
          <p:nvPr>
            <p:ph type="body" idx="1"/>
          </p:nvPr>
        </p:nvSpPr>
        <p:spPr/>
        <p:txBody>
          <a:bodyPr/>
          <a:lstStyle/>
          <a:p>
            <a:pPr eaLnBrk="1" hangingPunct="1"/>
            <a:endParaRPr lang="en-US" dirty="0">
              <a:latin typeface="Arial" charset="0"/>
              <a:ea typeface="ＭＳ Ｐゴシック" charset="0"/>
              <a:cs typeface="ＭＳ Ｐゴシック" charset="0"/>
            </a:endParaRPr>
          </a:p>
        </p:txBody>
      </p:sp>
      <p:pic>
        <p:nvPicPr>
          <p:cNvPr id="5" name="Picture 4" descr="addone4"/>
          <p:cNvPicPr>
            <a:picLocks noChangeAspect="1" noChangeArrowheads="1"/>
          </p:cNvPicPr>
          <p:nvPr/>
        </p:nvPicPr>
        <p:blipFill>
          <a:blip r:embed="rId3"/>
          <a:srcRect/>
          <a:stretch>
            <a:fillRect/>
          </a:stretch>
        </p:blipFill>
        <p:spPr bwMode="auto">
          <a:xfrm>
            <a:off x="0" y="1581150"/>
            <a:ext cx="9245600" cy="3289300"/>
          </a:xfrm>
          <a:prstGeom prst="rect">
            <a:avLst/>
          </a:prstGeom>
          <a:noFill/>
          <a:ln w="9525">
            <a:noFill/>
            <a:miter lim="800000"/>
            <a:headEnd/>
            <a:tailEnd/>
          </a:ln>
        </p:spPr>
      </p:pic>
    </p:spTree>
    <p:extLst>
      <p:ext uri="{BB962C8B-B14F-4D97-AF65-F5344CB8AC3E}">
        <p14:creationId xmlns:p14="http://schemas.microsoft.com/office/powerpoint/2010/main" val="27987197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Laplace-smoothed bigrams</a:t>
            </a:r>
          </a:p>
        </p:txBody>
      </p:sp>
      <p:sp>
        <p:nvSpPr>
          <p:cNvPr id="74754" name="Rectangle 3"/>
          <p:cNvSpPr>
            <a:spLocks noGrp="1" noChangeArrowheads="1"/>
          </p:cNvSpPr>
          <p:nvPr>
            <p:ph type="body" idx="1"/>
          </p:nvPr>
        </p:nvSpPr>
        <p:spPr/>
        <p:txBody>
          <a:bodyPr/>
          <a:lstStyle/>
          <a:p>
            <a:pPr eaLnBrk="1" hangingPunct="1"/>
            <a:endParaRPr lang="en-US">
              <a:latin typeface="Arial" charset="0"/>
              <a:ea typeface="ＭＳ Ｐゴシック" charset="0"/>
              <a:cs typeface="ＭＳ Ｐゴシック" charset="0"/>
            </a:endParaRPr>
          </a:p>
        </p:txBody>
      </p:sp>
      <p:pic>
        <p:nvPicPr>
          <p:cNvPr id="6" name="Picture 4" descr="addone6"/>
          <p:cNvPicPr>
            <a:picLocks noChangeAspect="1" noChangeArrowheads="1"/>
          </p:cNvPicPr>
          <p:nvPr/>
        </p:nvPicPr>
        <p:blipFill>
          <a:blip r:embed="rId3"/>
          <a:srcRect/>
          <a:stretch>
            <a:fillRect/>
          </a:stretch>
        </p:blipFill>
        <p:spPr bwMode="auto">
          <a:xfrm>
            <a:off x="1524000" y="1322510"/>
            <a:ext cx="5486400" cy="1173039"/>
          </a:xfrm>
          <a:prstGeom prst="rect">
            <a:avLst/>
          </a:prstGeom>
          <a:noFill/>
          <a:ln w="9525">
            <a:noFill/>
            <a:miter lim="800000"/>
            <a:headEnd/>
            <a:tailEnd/>
          </a:ln>
        </p:spPr>
      </p:pic>
      <p:pic>
        <p:nvPicPr>
          <p:cNvPr id="7" name="Picture 5" descr="laplace2"/>
          <p:cNvPicPr>
            <a:picLocks noChangeAspect="1" noChangeArrowheads="1"/>
          </p:cNvPicPr>
          <p:nvPr/>
        </p:nvPicPr>
        <p:blipFill>
          <a:blip r:embed="rId4"/>
          <a:srcRect/>
          <a:stretch>
            <a:fillRect/>
          </a:stretch>
        </p:blipFill>
        <p:spPr bwMode="auto">
          <a:xfrm>
            <a:off x="304800" y="2647950"/>
            <a:ext cx="8568505" cy="2313199"/>
          </a:xfrm>
          <a:prstGeom prst="rect">
            <a:avLst/>
          </a:prstGeom>
          <a:noFill/>
          <a:ln w="9525">
            <a:noFill/>
            <a:miter lim="800000"/>
            <a:headEnd/>
            <a:tailEnd/>
          </a:ln>
        </p:spPr>
      </p:pic>
    </p:spTree>
    <p:extLst>
      <p:ext uri="{BB962C8B-B14F-4D97-AF65-F5344CB8AC3E}">
        <p14:creationId xmlns:p14="http://schemas.microsoft.com/office/powerpoint/2010/main" val="15557678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1371600" y="57150"/>
            <a:ext cx="7467600" cy="742950"/>
          </a:xfrm>
        </p:spPr>
        <p:txBody>
          <a:bodyPr/>
          <a:lstStyle/>
          <a:p>
            <a:pPr eaLnBrk="1" hangingPunct="1"/>
            <a:r>
              <a:rPr lang="en-US" dirty="0">
                <a:latin typeface="Arial" charset="0"/>
                <a:ea typeface="ＭＳ Ｐゴシック" charset="0"/>
                <a:cs typeface="ＭＳ Ｐゴシック" charset="0"/>
              </a:rPr>
              <a:t>Reconstituted counts</a:t>
            </a:r>
          </a:p>
        </p:txBody>
      </p:sp>
      <p:sp>
        <p:nvSpPr>
          <p:cNvPr id="76802" name="Rectangle 3"/>
          <p:cNvSpPr>
            <a:spLocks noGrp="1" noChangeArrowheads="1"/>
          </p:cNvSpPr>
          <p:nvPr>
            <p:ph type="body" idx="1"/>
          </p:nvPr>
        </p:nvSpPr>
        <p:spPr/>
        <p:txBody>
          <a:bodyPr/>
          <a:lstStyle/>
          <a:p>
            <a:pPr eaLnBrk="1" hangingPunct="1"/>
            <a:endParaRPr lang="en-US">
              <a:latin typeface="Arial" charset="0"/>
              <a:ea typeface="ＭＳ Ｐゴシック" charset="0"/>
              <a:cs typeface="ＭＳ Ｐゴシック" charset="0"/>
            </a:endParaRPr>
          </a:p>
        </p:txBody>
      </p:sp>
      <p:pic>
        <p:nvPicPr>
          <p:cNvPr id="6" name="Picture 4" descr="addone8"/>
          <p:cNvPicPr>
            <a:picLocks noChangeAspect="1" noChangeArrowheads="1"/>
          </p:cNvPicPr>
          <p:nvPr/>
        </p:nvPicPr>
        <p:blipFill>
          <a:blip r:embed="rId3"/>
          <a:srcRect/>
          <a:stretch>
            <a:fillRect/>
          </a:stretch>
        </p:blipFill>
        <p:spPr bwMode="auto">
          <a:xfrm>
            <a:off x="1524000" y="1123950"/>
            <a:ext cx="5715848" cy="1022014"/>
          </a:xfrm>
          <a:prstGeom prst="rect">
            <a:avLst/>
          </a:prstGeom>
          <a:noFill/>
          <a:ln w="9525">
            <a:noFill/>
            <a:miter lim="800000"/>
            <a:headEnd/>
            <a:tailEnd/>
          </a:ln>
        </p:spPr>
      </p:pic>
      <p:pic>
        <p:nvPicPr>
          <p:cNvPr id="7" name="Picture 5" descr="laplace3"/>
          <p:cNvPicPr>
            <a:picLocks noChangeAspect="1" noChangeArrowheads="1"/>
          </p:cNvPicPr>
          <p:nvPr/>
        </p:nvPicPr>
        <p:blipFill>
          <a:blip r:embed="rId4"/>
          <a:srcRect/>
          <a:stretch>
            <a:fillRect/>
          </a:stretch>
        </p:blipFill>
        <p:spPr bwMode="auto">
          <a:xfrm>
            <a:off x="304800" y="2326524"/>
            <a:ext cx="8534400" cy="2847763"/>
          </a:xfrm>
          <a:prstGeom prst="rect">
            <a:avLst/>
          </a:prstGeom>
          <a:noFill/>
          <a:ln w="9525">
            <a:noFill/>
            <a:miter lim="800000"/>
            <a:headEnd/>
            <a:tailEnd/>
          </a:ln>
        </p:spPr>
      </p:pic>
    </p:spTree>
    <p:extLst>
      <p:ext uri="{BB962C8B-B14F-4D97-AF65-F5344CB8AC3E}">
        <p14:creationId xmlns:p14="http://schemas.microsoft.com/office/powerpoint/2010/main" val="16627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1371600" y="26263"/>
            <a:ext cx="7467600" cy="742950"/>
          </a:xfrm>
        </p:spPr>
        <p:txBody>
          <a:bodyPr/>
          <a:lstStyle/>
          <a:p>
            <a:pPr eaLnBrk="1" hangingPunct="1"/>
            <a:r>
              <a:rPr lang="en-US" dirty="0">
                <a:latin typeface="Arial" charset="0"/>
                <a:ea typeface="ＭＳ Ｐゴシック" charset="0"/>
                <a:cs typeface="ＭＳ Ｐゴシック" charset="0"/>
              </a:rPr>
              <a:t>Compare with raw bigram counts</a:t>
            </a:r>
          </a:p>
        </p:txBody>
      </p:sp>
      <p:pic>
        <p:nvPicPr>
          <p:cNvPr id="5" name="Picture 4" descr="ber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942" y="819150"/>
            <a:ext cx="6157258"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laplace3"/>
          <p:cNvPicPr>
            <a:picLocks noChangeAspect="1" noChangeArrowheads="1"/>
          </p:cNvPicPr>
          <p:nvPr/>
        </p:nvPicPr>
        <p:blipFill>
          <a:blip r:embed="rId4"/>
          <a:srcRect/>
          <a:stretch>
            <a:fillRect/>
          </a:stretch>
        </p:blipFill>
        <p:spPr bwMode="auto">
          <a:xfrm>
            <a:off x="1905000" y="3007678"/>
            <a:ext cx="6400800" cy="2135822"/>
          </a:xfrm>
          <a:prstGeom prst="rect">
            <a:avLst/>
          </a:prstGeom>
          <a:noFill/>
          <a:ln w="9525">
            <a:noFill/>
            <a:miter lim="800000"/>
            <a:headEnd/>
            <a:tailEnd/>
          </a:ln>
        </p:spPr>
      </p:pic>
    </p:spTree>
    <p:extLst>
      <p:ext uri="{BB962C8B-B14F-4D97-AF65-F5344CB8AC3E}">
        <p14:creationId xmlns:p14="http://schemas.microsoft.com/office/powerpoint/2010/main" val="29763143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dirty="0"/>
              <a:t>Add-1 estimation is a blunt instrument</a:t>
            </a:r>
          </a:p>
        </p:txBody>
      </p:sp>
      <p:sp>
        <p:nvSpPr>
          <p:cNvPr id="118787" name="Rectangle 3"/>
          <p:cNvSpPr>
            <a:spLocks noGrp="1" noChangeArrowheads="1"/>
          </p:cNvSpPr>
          <p:nvPr>
            <p:ph sz="quarter" idx="1"/>
          </p:nvPr>
        </p:nvSpPr>
        <p:spPr/>
        <p:txBody>
          <a:bodyPr/>
          <a:lstStyle/>
          <a:p>
            <a:pPr eaLnBrk="1" hangingPunct="1"/>
            <a:r>
              <a:rPr lang="en-US" sz="2400" dirty="0">
                <a:latin typeface="Calibri" charset="0"/>
              </a:rPr>
              <a:t>So add-1 isn’t used for N-grams: </a:t>
            </a:r>
          </a:p>
          <a:p>
            <a:pPr lvl="1"/>
            <a:r>
              <a:rPr lang="en-US" sz="2000" dirty="0">
                <a:latin typeface="Calibri" charset="0"/>
              </a:rPr>
              <a:t>We’ll see better methods</a:t>
            </a:r>
          </a:p>
          <a:p>
            <a:pPr eaLnBrk="1" hangingPunct="1"/>
            <a:r>
              <a:rPr lang="en-US" sz="2400" dirty="0">
                <a:latin typeface="Calibri" charset="0"/>
              </a:rPr>
              <a:t>But add-1 is used to smooth other NLP models</a:t>
            </a:r>
          </a:p>
          <a:p>
            <a:pPr lvl="1"/>
            <a:r>
              <a:rPr lang="en-US" sz="2400" dirty="0">
                <a:latin typeface="Calibri" charset="0"/>
              </a:rPr>
              <a:t>For text classification </a:t>
            </a:r>
          </a:p>
          <a:p>
            <a:pPr lvl="1" eaLnBrk="1" hangingPunct="1"/>
            <a:r>
              <a:rPr lang="en-US" sz="2400" dirty="0">
                <a:latin typeface="Calibri" charset="0"/>
              </a:rPr>
              <a:t>In domains where the number of zeros isn’t so huge.</a:t>
            </a:r>
          </a:p>
        </p:txBody>
      </p:sp>
    </p:spTree>
    <p:extLst>
      <p:ext uri="{BB962C8B-B14F-4D97-AF65-F5344CB8AC3E}">
        <p14:creationId xmlns:p14="http://schemas.microsoft.com/office/powerpoint/2010/main" val="294404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78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878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87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subTitle" idx="1"/>
          </p:nvPr>
        </p:nvSpPr>
        <p:spPr>
          <a:xfrm>
            <a:off x="4343400" y="2286000"/>
            <a:ext cx="4267200" cy="1714500"/>
          </a:xfrm>
        </p:spPr>
        <p:txBody>
          <a:bodyPr/>
          <a:lstStyle/>
          <a:p>
            <a:pPr eaLnBrk="1" hangingPunct="1"/>
            <a:endParaRPr lang="en-US" dirty="0">
              <a:solidFill>
                <a:srgbClr val="A50021"/>
              </a:solidFill>
              <a:latin typeface="Calibri" charset="0"/>
            </a:endParaRPr>
          </a:p>
          <a:p>
            <a:pPr eaLnBrk="1" hangingPunct="1">
              <a:spcAft>
                <a:spcPts val="600"/>
              </a:spcAft>
            </a:pPr>
            <a:r>
              <a:rPr lang="en-US" sz="3200" dirty="0">
                <a:solidFill>
                  <a:srgbClr val="A50021"/>
                </a:solidFill>
                <a:latin typeface="Calibri" charset="0"/>
              </a:rPr>
              <a:t>Interpolation, </a:t>
            </a:r>
            <a:r>
              <a:rPr lang="en-US" sz="3200" dirty="0" err="1">
                <a:solidFill>
                  <a:srgbClr val="A50021"/>
                </a:solidFill>
                <a:latin typeface="Calibri" charset="0"/>
              </a:rPr>
              <a:t>Backoff</a:t>
            </a:r>
            <a:r>
              <a:rPr lang="en-US" sz="3200" dirty="0">
                <a:solidFill>
                  <a:srgbClr val="A50021"/>
                </a:solidFill>
                <a:latin typeface="Calibri" charset="0"/>
              </a:rPr>
              <a:t>, and Web-Scale LMs</a:t>
            </a:r>
            <a:endParaRPr lang="en-US" sz="3200" dirty="0">
              <a:latin typeface="Calibri" charset="0"/>
            </a:endParaRPr>
          </a:p>
          <a:p>
            <a:pPr eaLnBrk="1" hangingPunct="1"/>
            <a:endParaRPr lang="en-US" dirty="0">
              <a:latin typeface="Calibri" charset="0"/>
            </a:endParaRPr>
          </a:p>
        </p:txBody>
      </p:sp>
      <p:sp>
        <p:nvSpPr>
          <p:cNvPr id="16387" name="Rectangle 2"/>
          <p:cNvSpPr>
            <a:spLocks noGrp="1" noChangeArrowheads="1"/>
          </p:cNvSpPr>
          <p:nvPr>
            <p:ph type="ctrTitle"/>
          </p:nvPr>
        </p:nvSpPr>
        <p:spPr>
          <a:xfrm>
            <a:off x="4572000" y="1200150"/>
            <a:ext cx="3810000" cy="1143000"/>
          </a:xfrm>
        </p:spPr>
        <p:txBody>
          <a:bodyPr/>
          <a:lstStyle/>
          <a:p>
            <a:pPr eaLnBrk="1" hangingPunct="1"/>
            <a:r>
              <a:rPr sz="4400" dirty="0"/>
              <a:t/>
            </a:r>
            <a:br>
              <a:rPr sz="4400" dirty="0"/>
            </a:br>
            <a:r>
              <a:rPr lang="en-US" sz="4400" dirty="0"/>
              <a:t>Language Modeling</a:t>
            </a:r>
            <a:endParaRPr sz="4400" dirty="0"/>
          </a:p>
        </p:txBody>
      </p:sp>
    </p:spTree>
    <p:extLst>
      <p:ext uri="{BB962C8B-B14F-4D97-AF65-F5344CB8AC3E}">
        <p14:creationId xmlns:p14="http://schemas.microsoft.com/office/powerpoint/2010/main" val="7099986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en-US" dirty="0" err="1">
                <a:latin typeface="Arial" charset="0"/>
                <a:ea typeface="ＭＳ Ｐゴシック" charset="0"/>
                <a:cs typeface="ＭＳ Ｐゴシック" charset="0"/>
              </a:rPr>
              <a:t>Backoff</a:t>
            </a:r>
            <a:r>
              <a:rPr lang="en-US" dirty="0">
                <a:latin typeface="Arial" charset="0"/>
                <a:ea typeface="ＭＳ Ｐゴシック" charset="0"/>
                <a:cs typeface="ＭＳ Ｐゴシック" charset="0"/>
              </a:rPr>
              <a:t> and Interpolation</a:t>
            </a:r>
          </a:p>
        </p:txBody>
      </p:sp>
      <p:sp>
        <p:nvSpPr>
          <p:cNvPr id="57346" name="Rectangle 3"/>
          <p:cNvSpPr>
            <a:spLocks noGrp="1" noChangeArrowheads="1"/>
          </p:cNvSpPr>
          <p:nvPr>
            <p:ph type="body" idx="1"/>
          </p:nvPr>
        </p:nvSpPr>
        <p:spPr>
          <a:xfrm>
            <a:off x="304800" y="1352550"/>
            <a:ext cx="8534400" cy="3657600"/>
          </a:xfrm>
        </p:spPr>
        <p:txBody>
          <a:bodyPr/>
          <a:lstStyle/>
          <a:p>
            <a:pPr eaLnBrk="1" hangingPunct="1"/>
            <a:r>
              <a:rPr lang="en-US" dirty="0">
                <a:ea typeface="ＭＳ Ｐゴシック" charset="0"/>
              </a:rPr>
              <a:t>Sometimes it helps to use </a:t>
            </a:r>
            <a:r>
              <a:rPr lang="en-US" b="1" dirty="0">
                <a:ea typeface="ＭＳ Ｐゴシック" charset="0"/>
              </a:rPr>
              <a:t>less</a:t>
            </a:r>
            <a:r>
              <a:rPr lang="en-US" dirty="0">
                <a:ea typeface="ＭＳ Ｐゴシック" charset="0"/>
              </a:rPr>
              <a:t> context</a:t>
            </a:r>
            <a:endParaRPr lang="en-US" altLang="ja-JP" dirty="0">
              <a:ea typeface="ＭＳ Ｐゴシック" charset="0"/>
            </a:endParaRPr>
          </a:p>
          <a:p>
            <a:pPr lvl="1" eaLnBrk="1" hangingPunct="1"/>
            <a:r>
              <a:rPr lang="en-US" dirty="0">
                <a:ea typeface="ＭＳ Ｐゴシック" charset="0"/>
              </a:rPr>
              <a:t>Condition on less context for contexts you haven’</a:t>
            </a:r>
            <a:r>
              <a:rPr lang="en-US" altLang="ja-JP" dirty="0">
                <a:ea typeface="ＭＳ Ｐゴシック" charset="0"/>
              </a:rPr>
              <a:t>t learned much about </a:t>
            </a:r>
            <a:endParaRPr lang="en-US" b="1" dirty="0">
              <a:ea typeface="ＭＳ Ｐゴシック" charset="0"/>
            </a:endParaRPr>
          </a:p>
          <a:p>
            <a:pPr eaLnBrk="1" hangingPunct="1"/>
            <a:r>
              <a:rPr lang="en-US" b="1" dirty="0" err="1">
                <a:ea typeface="ＭＳ Ｐゴシック" charset="0"/>
              </a:rPr>
              <a:t>Backoff</a:t>
            </a:r>
            <a:r>
              <a:rPr lang="en-US" b="1" dirty="0">
                <a:ea typeface="ＭＳ Ｐゴシック" charset="0"/>
              </a:rPr>
              <a:t>: </a:t>
            </a:r>
          </a:p>
          <a:p>
            <a:pPr lvl="1"/>
            <a:r>
              <a:rPr lang="en-US" dirty="0">
                <a:ea typeface="ＭＳ Ｐゴシック" charset="0"/>
              </a:rPr>
              <a:t>use trigram if you have good evidence,</a:t>
            </a:r>
          </a:p>
          <a:p>
            <a:pPr lvl="1"/>
            <a:r>
              <a:rPr lang="en-US" dirty="0">
                <a:ea typeface="ＭＳ Ｐゴシック" charset="0"/>
              </a:rPr>
              <a:t>otherwise bigram, otherwise unigram</a:t>
            </a:r>
          </a:p>
          <a:p>
            <a:pPr eaLnBrk="1" hangingPunct="1"/>
            <a:r>
              <a:rPr lang="en-US" b="1" dirty="0">
                <a:ea typeface="ＭＳ Ｐゴシック" charset="0"/>
              </a:rPr>
              <a:t>Interpolation: </a:t>
            </a:r>
          </a:p>
          <a:p>
            <a:pPr lvl="1"/>
            <a:r>
              <a:rPr lang="en-US" dirty="0">
                <a:ea typeface="ＭＳ Ｐゴシック" charset="0"/>
              </a:rPr>
              <a:t>mix unigram, bigram, trigram</a:t>
            </a:r>
          </a:p>
          <a:p>
            <a:pPr lvl="1"/>
            <a:endParaRPr lang="en-US" dirty="0">
              <a:ea typeface="ＭＳ Ｐゴシック" charset="0"/>
            </a:endParaRPr>
          </a:p>
          <a:p>
            <a:r>
              <a:rPr lang="en-US" dirty="0">
                <a:ea typeface="ＭＳ Ｐゴシック" charset="0"/>
              </a:rPr>
              <a:t>Interpolation works better</a:t>
            </a:r>
          </a:p>
        </p:txBody>
      </p:sp>
    </p:spTree>
    <p:extLst>
      <p:ext uri="{BB962C8B-B14F-4D97-AF65-F5344CB8AC3E}">
        <p14:creationId xmlns:p14="http://schemas.microsoft.com/office/powerpoint/2010/main" val="1066702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34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34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34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734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r>
              <a:rPr lang="en-US" dirty="0"/>
              <a:t>Linear Interpolation</a:t>
            </a:r>
          </a:p>
        </p:txBody>
      </p:sp>
      <p:sp>
        <p:nvSpPr>
          <p:cNvPr id="168963" name="Rectangle 3"/>
          <p:cNvSpPr>
            <a:spLocks noGrp="1" noChangeArrowheads="1"/>
          </p:cNvSpPr>
          <p:nvPr>
            <p:ph type="body" idx="1"/>
          </p:nvPr>
        </p:nvSpPr>
        <p:spPr>
          <a:xfrm>
            <a:off x="228600" y="1352550"/>
            <a:ext cx="8534400" cy="3333750"/>
          </a:xfrm>
        </p:spPr>
        <p:txBody>
          <a:bodyPr/>
          <a:lstStyle/>
          <a:p>
            <a:pPr eaLnBrk="1" hangingPunct="1"/>
            <a:r>
              <a:rPr lang="en-US" sz="2800" dirty="0">
                <a:latin typeface="Calibri" charset="0"/>
              </a:rPr>
              <a:t>Simple interpolation</a:t>
            </a:r>
          </a:p>
          <a:p>
            <a:pPr eaLnBrk="1" hangingPunct="1"/>
            <a:endParaRPr lang="en-US" sz="2800" dirty="0">
              <a:latin typeface="Calibri" charset="0"/>
            </a:endParaRPr>
          </a:p>
          <a:p>
            <a:pPr marL="0" indent="0" eaLnBrk="1" hangingPunct="1">
              <a:buNone/>
            </a:pPr>
            <a:endParaRPr lang="en-US" sz="2800" dirty="0">
              <a:latin typeface="Calibri" charset="0"/>
            </a:endParaRPr>
          </a:p>
          <a:p>
            <a:pPr eaLnBrk="1" hangingPunct="1"/>
            <a:r>
              <a:rPr lang="en-US" sz="2800" dirty="0">
                <a:latin typeface="Calibri" charset="0"/>
              </a:rPr>
              <a:t>Lambdas conditional on context:</a:t>
            </a: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62200" y="1949271"/>
            <a:ext cx="3657600" cy="991518"/>
          </a:xfrm>
          <a:prstGeom prst="rect">
            <a:avLst/>
          </a:prstGeom>
          <a:noFill/>
          <a:ln w="9525">
            <a:noFill/>
            <a:miter lim="800000"/>
            <a:headEnd/>
            <a:tailEnd/>
          </a:ln>
        </p:spPr>
      </p:pic>
      <p:pic>
        <p:nvPicPr>
          <p:cNvPr id="8" name="Picture 5" descr="interp2"/>
          <p:cNvPicPr>
            <a:picLocks noChangeAspect="1" noChangeArrowheads="1"/>
          </p:cNvPicPr>
          <p:nvPr/>
        </p:nvPicPr>
        <p:blipFill>
          <a:blip r:embed="rId4"/>
          <a:srcRect/>
          <a:stretch>
            <a:fillRect/>
          </a:stretch>
        </p:blipFill>
        <p:spPr bwMode="auto">
          <a:xfrm>
            <a:off x="2590800" y="3486150"/>
            <a:ext cx="4992027" cy="1424645"/>
          </a:xfrm>
          <a:prstGeom prst="rect">
            <a:avLst/>
          </a:prstGeom>
          <a:noFill/>
          <a:ln w="9525">
            <a:noFill/>
            <a:miter lim="800000"/>
            <a:headEnd/>
            <a:tailEnd/>
          </a:ln>
        </p:spPr>
      </p:pic>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010400" y="2076244"/>
            <a:ext cx="1331728" cy="812029"/>
          </a:xfrm>
          <a:prstGeom prst="rect">
            <a:avLst/>
          </a:prstGeom>
          <a:noFill/>
          <a:ln w="9525">
            <a:noFill/>
            <a:miter lim="800000"/>
            <a:headEnd/>
            <a:tailEnd/>
          </a:ln>
        </p:spPr>
      </p:pic>
    </p:spTree>
    <p:extLst>
      <p:ext uri="{BB962C8B-B14F-4D97-AF65-F5344CB8AC3E}">
        <p14:creationId xmlns:p14="http://schemas.microsoft.com/office/powerpoint/2010/main" val="275699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96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r>
              <a:rPr lang="en-US" dirty="0"/>
              <a:t>How to set the lambdas?</a:t>
            </a:r>
          </a:p>
        </p:txBody>
      </p:sp>
      <p:sp>
        <p:nvSpPr>
          <p:cNvPr id="171011" name="Rectangle 3"/>
          <p:cNvSpPr>
            <a:spLocks noGrp="1" noChangeArrowheads="1"/>
          </p:cNvSpPr>
          <p:nvPr>
            <p:ph type="body" idx="1"/>
          </p:nvPr>
        </p:nvSpPr>
        <p:spPr>
          <a:xfrm>
            <a:off x="381000" y="1276350"/>
            <a:ext cx="8763000" cy="3733800"/>
          </a:xfrm>
        </p:spPr>
        <p:txBody>
          <a:bodyPr/>
          <a:lstStyle/>
          <a:p>
            <a:pPr eaLnBrk="1" hangingPunct="1"/>
            <a:r>
              <a:rPr lang="en-US" dirty="0">
                <a:latin typeface="Calibri" charset="0"/>
              </a:rPr>
              <a:t>Use a </a:t>
            </a:r>
            <a:r>
              <a:rPr lang="en-US" b="1" dirty="0">
                <a:latin typeface="Calibri" charset="0"/>
              </a:rPr>
              <a:t>held-out</a:t>
            </a:r>
            <a:r>
              <a:rPr lang="en-US" dirty="0">
                <a:latin typeface="Calibri" charset="0"/>
              </a:rPr>
              <a:t> corpus</a:t>
            </a:r>
          </a:p>
          <a:p>
            <a:pPr eaLnBrk="1" hangingPunct="1"/>
            <a:endParaRPr lang="en-US" dirty="0">
              <a:latin typeface="Calibri" charset="0"/>
            </a:endParaRPr>
          </a:p>
          <a:p>
            <a:pPr eaLnBrk="1" hangingPunct="1"/>
            <a:endParaRPr lang="en-US" dirty="0">
              <a:latin typeface="Calibri" charset="0"/>
            </a:endParaRPr>
          </a:p>
          <a:p>
            <a:pPr eaLnBrk="1" hangingPunct="1"/>
            <a:r>
              <a:rPr lang="en-US" dirty="0">
                <a:latin typeface="Calibri" charset="0"/>
              </a:rPr>
              <a:t>Choose </a:t>
            </a:r>
            <a:r>
              <a:rPr lang="en-US" dirty="0" err="1">
                <a:latin typeface="Calibri" charset="0"/>
              </a:rPr>
              <a:t>λs</a:t>
            </a:r>
            <a:r>
              <a:rPr lang="en-US" dirty="0">
                <a:latin typeface="Calibri" charset="0"/>
              </a:rPr>
              <a:t> to maximize the probability of held-out data:</a:t>
            </a:r>
          </a:p>
          <a:p>
            <a:pPr lvl="1" eaLnBrk="1" hangingPunct="1"/>
            <a:r>
              <a:rPr lang="en-US" sz="2400" dirty="0">
                <a:latin typeface="Calibri" charset="0"/>
              </a:rPr>
              <a:t>Fix the N-gram probabilities (on the training data)</a:t>
            </a:r>
          </a:p>
          <a:p>
            <a:pPr lvl="1"/>
            <a:r>
              <a:rPr lang="en-US" sz="2400" dirty="0">
                <a:latin typeface="Calibri" charset="0"/>
              </a:rPr>
              <a:t>Then search for </a:t>
            </a:r>
            <a:r>
              <a:rPr lang="en-US" sz="2400" dirty="0" err="1">
                <a:latin typeface="Calibri" charset="0"/>
              </a:rPr>
              <a:t>λs</a:t>
            </a:r>
            <a:r>
              <a:rPr lang="en-US" sz="2400" dirty="0">
                <a:latin typeface="Calibri" charset="0"/>
              </a:rPr>
              <a:t> that give largest probability to held-out set:</a:t>
            </a:r>
          </a:p>
          <a:p>
            <a:pPr lvl="1" eaLnBrk="1" hangingPunct="1"/>
            <a:endParaRPr lang="en-US" sz="2400" dirty="0">
              <a:latin typeface="Calibri" charset="0"/>
            </a:endParaRPr>
          </a:p>
        </p:txBody>
      </p:sp>
      <p:sp>
        <p:nvSpPr>
          <p:cNvPr id="4" name="Round Single Corner Rectangle 3"/>
          <p:cNvSpPr/>
          <p:nvPr/>
        </p:nvSpPr>
        <p:spPr>
          <a:xfrm>
            <a:off x="533400" y="1733550"/>
            <a:ext cx="3505200" cy="762000"/>
          </a:xfrm>
          <a:prstGeom prst="round1Rect">
            <a:avLst>
              <a:gd name="adj" fmla="val 0"/>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Training Data</a:t>
            </a:r>
          </a:p>
        </p:txBody>
      </p:sp>
      <p:sp>
        <p:nvSpPr>
          <p:cNvPr id="5" name="Round Single Corner Rectangle 4"/>
          <p:cNvSpPr/>
          <p:nvPr/>
        </p:nvSpPr>
        <p:spPr>
          <a:xfrm>
            <a:off x="4267200" y="1733550"/>
            <a:ext cx="1325217" cy="762000"/>
          </a:xfrm>
          <a:prstGeom prst="round1Rect">
            <a:avLst>
              <a:gd name="adj" fmla="val 0"/>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Held-Out Data</a:t>
            </a:r>
          </a:p>
        </p:txBody>
      </p:sp>
      <p:sp>
        <p:nvSpPr>
          <p:cNvPr id="6" name="Round Single Corner Rectangle 5"/>
          <p:cNvSpPr/>
          <p:nvPr/>
        </p:nvSpPr>
        <p:spPr>
          <a:xfrm>
            <a:off x="5791200" y="1733550"/>
            <a:ext cx="1482436" cy="762000"/>
          </a:xfrm>
          <a:prstGeom prst="round1Rect">
            <a:avLst>
              <a:gd name="adj" fmla="val 0"/>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Test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Data</a:t>
            </a:r>
          </a:p>
        </p:txBody>
      </p:sp>
      <p:graphicFrame>
        <p:nvGraphicFramePr>
          <p:cNvPr id="7" name="Object 2"/>
          <p:cNvGraphicFramePr>
            <a:graphicFrameLocks noChangeAspect="1"/>
          </p:cNvGraphicFramePr>
          <p:nvPr/>
        </p:nvGraphicFramePr>
        <p:xfrm>
          <a:off x="1219200" y="4171950"/>
          <a:ext cx="6723063" cy="779462"/>
        </p:xfrm>
        <a:graphic>
          <a:graphicData uri="http://schemas.openxmlformats.org/presentationml/2006/ole">
            <mc:AlternateContent xmlns:mc="http://schemas.openxmlformats.org/markup-compatibility/2006">
              <mc:Choice xmlns:v="urn:schemas-microsoft-com:vml" Requires="v">
                <p:oleObj spid="_x0000_s14341" name="Equation" r:id="rId3" imgW="3149600" imgH="368300" progId="Equation.3">
                  <p:embed/>
                </p:oleObj>
              </mc:Choice>
              <mc:Fallback>
                <p:oleObj name="Equation" r:id="rId3" imgW="3149600" imgH="368300" progId="Equation.3">
                  <p:embed/>
                  <p:pic>
                    <p:nvPicPr>
                      <p:cNvPr id="7" name="Object 2"/>
                      <p:cNvPicPr>
                        <a:picLocks noChangeAspect="1" noChangeArrowheads="1"/>
                      </p:cNvPicPr>
                      <p:nvPr/>
                    </p:nvPicPr>
                    <p:blipFill>
                      <a:blip r:embed="rId4"/>
                      <a:srcRect/>
                      <a:stretch>
                        <a:fillRect/>
                      </a:stretch>
                    </p:blipFill>
                    <p:spPr bwMode="auto">
                      <a:xfrm>
                        <a:off x="1219200" y="4171950"/>
                        <a:ext cx="6723063" cy="77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31101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ChangeArrowheads="1"/>
          </p:cNvSpPr>
          <p:nvPr>
            <p:ph type="title"/>
          </p:nvPr>
        </p:nvSpPr>
        <p:spPr/>
        <p:txBody>
          <a:bodyPr/>
          <a:lstStyle/>
          <a:p>
            <a:pPr eaLnBrk="1" hangingPunct="1"/>
            <a:r>
              <a:rPr lang="en-US" dirty="0"/>
              <a:t>Reminder: The Chain Rule</a:t>
            </a:r>
          </a:p>
        </p:txBody>
      </p:sp>
      <p:sp>
        <p:nvSpPr>
          <p:cNvPr id="67589" name="Rectangle 3"/>
          <p:cNvSpPr>
            <a:spLocks noGrp="1" noChangeArrowheads="1"/>
          </p:cNvSpPr>
          <p:nvPr>
            <p:ph idx="1"/>
          </p:nvPr>
        </p:nvSpPr>
        <p:spPr>
          <a:xfrm>
            <a:off x="304800" y="1352550"/>
            <a:ext cx="8534400" cy="3657600"/>
          </a:xfrm>
        </p:spPr>
        <p:txBody>
          <a:bodyPr/>
          <a:lstStyle/>
          <a:p>
            <a:pPr eaLnBrk="1" hangingPunct="1"/>
            <a:r>
              <a:rPr lang="en-US" sz="2800" dirty="0">
                <a:latin typeface="Calibri" charset="0"/>
              </a:rPr>
              <a:t>Recall the definition of conditional probabilities</a:t>
            </a:r>
            <a:endParaRPr lang="en-US" sz="3600" dirty="0">
              <a:latin typeface="Calibri" charset="0"/>
            </a:endParaRPr>
          </a:p>
          <a:p>
            <a:pPr marL="457200" lvl="1" indent="0">
              <a:buNone/>
            </a:pPr>
            <a:r>
              <a:rPr lang="en-US" sz="2400" b="1" dirty="0">
                <a:latin typeface="Calibri" charset="0"/>
              </a:rPr>
              <a:t>p(B|A) = P(A,B)/P(A)</a:t>
            </a:r>
            <a:r>
              <a:rPr lang="en-US" sz="3600" dirty="0">
                <a:latin typeface="Calibri" charset="0"/>
              </a:rPr>
              <a:t>	</a:t>
            </a:r>
            <a:r>
              <a:rPr lang="en-US" dirty="0">
                <a:latin typeface="Calibri" charset="0"/>
              </a:rPr>
              <a:t>Rewriting:   </a:t>
            </a:r>
            <a:r>
              <a:rPr lang="en-US" sz="2400" b="1" dirty="0">
                <a:latin typeface="Calibri" charset="0"/>
              </a:rPr>
              <a:t>P(A,B) = P(A)P(B|A)</a:t>
            </a:r>
          </a:p>
          <a:p>
            <a:pPr marL="457200" lvl="1" indent="0">
              <a:buNone/>
            </a:pPr>
            <a:endParaRPr lang="en-US" dirty="0">
              <a:latin typeface="Calibri" charset="0"/>
            </a:endParaRPr>
          </a:p>
          <a:p>
            <a:r>
              <a:rPr lang="en-US" sz="2800" dirty="0">
                <a:latin typeface="Calibri" charset="0"/>
              </a:rPr>
              <a:t>More variables:</a:t>
            </a:r>
          </a:p>
          <a:p>
            <a:pPr marL="457200" lvl="1" indent="0">
              <a:buNone/>
            </a:pPr>
            <a:r>
              <a:rPr lang="en-US" sz="2400" dirty="0">
                <a:latin typeface="Calibri" charset="0"/>
              </a:rPr>
              <a:t> P(A,B,C,D) = P(A)P(B|A)P(C|A,B)P(D|A,B,C)</a:t>
            </a:r>
            <a:endParaRPr lang="en-US" sz="3200" dirty="0">
              <a:latin typeface="Calibri" charset="0"/>
            </a:endParaRPr>
          </a:p>
          <a:p>
            <a:pPr eaLnBrk="1" hangingPunct="1"/>
            <a:r>
              <a:rPr lang="en-US" sz="2800" dirty="0">
                <a:latin typeface="Calibri" charset="0"/>
              </a:rPr>
              <a:t>The Chain Rule in General</a:t>
            </a:r>
          </a:p>
          <a:p>
            <a:pPr eaLnBrk="1" hangingPunct="1">
              <a:buNone/>
            </a:pPr>
            <a:r>
              <a:rPr lang="en-US" sz="2800" dirty="0">
                <a:latin typeface="Calibri" charset="0"/>
              </a:rPr>
              <a:t>  P(x</a:t>
            </a:r>
            <a:r>
              <a:rPr lang="en-US" sz="2800" baseline="-25000" dirty="0">
                <a:latin typeface="Calibri" charset="0"/>
              </a:rPr>
              <a:t>1</a:t>
            </a:r>
            <a:r>
              <a:rPr lang="en-US" sz="2800" dirty="0">
                <a:latin typeface="Calibri" charset="0"/>
              </a:rPr>
              <a:t>,x</a:t>
            </a:r>
            <a:r>
              <a:rPr lang="en-US" sz="2800" baseline="-25000" dirty="0">
                <a:latin typeface="Calibri" charset="0"/>
              </a:rPr>
              <a:t>2</a:t>
            </a:r>
            <a:r>
              <a:rPr lang="en-US" sz="2800" dirty="0">
                <a:latin typeface="Calibri" charset="0"/>
              </a:rPr>
              <a:t>,x</a:t>
            </a:r>
            <a:r>
              <a:rPr lang="en-US" sz="2800" baseline="-25000" dirty="0">
                <a:latin typeface="Calibri" charset="0"/>
              </a:rPr>
              <a:t>3</a:t>
            </a:r>
            <a:r>
              <a:rPr lang="en-US" sz="2800" dirty="0">
                <a:latin typeface="Calibri" charset="0"/>
              </a:rPr>
              <a:t>,…,</a:t>
            </a:r>
            <a:r>
              <a:rPr lang="en-US" sz="2800" dirty="0" err="1">
                <a:latin typeface="Calibri" charset="0"/>
              </a:rPr>
              <a:t>x</a:t>
            </a:r>
            <a:r>
              <a:rPr lang="en-US" sz="2800" baseline="-25000" dirty="0" err="1">
                <a:latin typeface="Calibri" charset="0"/>
              </a:rPr>
              <a:t>n</a:t>
            </a:r>
            <a:r>
              <a:rPr lang="en-US" sz="2800" dirty="0">
                <a:latin typeface="Calibri" charset="0"/>
              </a:rPr>
              <a:t>) = P(x</a:t>
            </a:r>
            <a:r>
              <a:rPr lang="en-US" sz="2800" baseline="-25000" dirty="0">
                <a:latin typeface="Calibri" charset="0"/>
              </a:rPr>
              <a:t>1</a:t>
            </a:r>
            <a:r>
              <a:rPr lang="en-US" sz="2800" dirty="0">
                <a:latin typeface="Calibri" charset="0"/>
              </a:rPr>
              <a:t>)P(x</a:t>
            </a:r>
            <a:r>
              <a:rPr lang="en-US" sz="2800" baseline="-25000" dirty="0">
                <a:latin typeface="Calibri" charset="0"/>
              </a:rPr>
              <a:t>2</a:t>
            </a:r>
            <a:r>
              <a:rPr lang="en-US" sz="2800" dirty="0">
                <a:latin typeface="Calibri" charset="0"/>
              </a:rPr>
              <a:t>|x</a:t>
            </a:r>
            <a:r>
              <a:rPr lang="en-US" sz="2800" baseline="-25000" dirty="0">
                <a:latin typeface="Calibri" charset="0"/>
              </a:rPr>
              <a:t>1</a:t>
            </a:r>
            <a:r>
              <a:rPr lang="en-US" sz="2800" dirty="0">
                <a:latin typeface="Calibri" charset="0"/>
              </a:rPr>
              <a:t>)P(x</a:t>
            </a:r>
            <a:r>
              <a:rPr lang="en-US" sz="2800" baseline="-25000" dirty="0">
                <a:latin typeface="Calibri" charset="0"/>
              </a:rPr>
              <a:t>3</a:t>
            </a:r>
            <a:r>
              <a:rPr lang="en-US" sz="2800" dirty="0">
                <a:latin typeface="Calibri" charset="0"/>
              </a:rPr>
              <a:t>|x</a:t>
            </a:r>
            <a:r>
              <a:rPr lang="en-US" sz="2800" baseline="-25000" dirty="0">
                <a:latin typeface="Calibri" charset="0"/>
              </a:rPr>
              <a:t>1</a:t>
            </a:r>
            <a:r>
              <a:rPr lang="en-US" sz="2800" dirty="0">
                <a:latin typeface="Calibri" charset="0"/>
              </a:rPr>
              <a:t>,x</a:t>
            </a:r>
            <a:r>
              <a:rPr lang="en-US" sz="2800" baseline="-25000" dirty="0">
                <a:latin typeface="Calibri" charset="0"/>
              </a:rPr>
              <a:t>2</a:t>
            </a:r>
            <a:r>
              <a:rPr lang="en-US" sz="2800" dirty="0">
                <a:latin typeface="Calibri" charset="0"/>
              </a:rPr>
              <a:t>)…P(x</a:t>
            </a:r>
            <a:r>
              <a:rPr lang="en-US" sz="2800" baseline="-25000" dirty="0">
                <a:latin typeface="Calibri" charset="0"/>
              </a:rPr>
              <a:t>n</a:t>
            </a:r>
            <a:r>
              <a:rPr lang="en-US" sz="2800" dirty="0">
                <a:latin typeface="Calibri" charset="0"/>
              </a:rPr>
              <a:t>|x</a:t>
            </a:r>
            <a:r>
              <a:rPr lang="en-US" sz="2800" baseline="-25000" dirty="0">
                <a:latin typeface="Calibri" charset="0"/>
              </a:rPr>
              <a:t>1</a:t>
            </a:r>
            <a:r>
              <a:rPr lang="en-US" sz="2800" dirty="0">
                <a:latin typeface="Calibri" charset="0"/>
              </a:rPr>
              <a:t>,…,x</a:t>
            </a:r>
            <a:r>
              <a:rPr lang="en-US" sz="2800" baseline="-25000" dirty="0">
                <a:latin typeface="Calibri" charset="0"/>
              </a:rPr>
              <a:t>n-1</a:t>
            </a:r>
            <a:r>
              <a:rPr lang="en-US" sz="2800" dirty="0">
                <a:latin typeface="Calibri" charset="0"/>
              </a:rPr>
              <a:t>)</a:t>
            </a:r>
          </a:p>
          <a:p>
            <a:pPr eaLnBrk="1" hangingPunct="1">
              <a:buFont typeface="Wingdings" charset="2"/>
              <a:buNone/>
            </a:pPr>
            <a:endParaRPr lang="en-US" dirty="0">
              <a:latin typeface="Calibri" charset="0"/>
              <a:sym typeface="Symbol" charset="2"/>
            </a:endParaRPr>
          </a:p>
        </p:txBody>
      </p:sp>
    </p:spTree>
    <p:extLst>
      <p:ext uri="{BB962C8B-B14F-4D97-AF65-F5344CB8AC3E}">
        <p14:creationId xmlns:p14="http://schemas.microsoft.com/office/powerpoint/2010/main" val="92114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58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758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758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58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r>
              <a:rPr lang="en-US"/>
              <a:t>Unknown words: Open versus closed vocabulary tasks</a:t>
            </a:r>
          </a:p>
        </p:txBody>
      </p:sp>
      <p:sp>
        <p:nvSpPr>
          <p:cNvPr id="145411" name="Rectangle 3"/>
          <p:cNvSpPr>
            <a:spLocks noGrp="1" noChangeArrowheads="1"/>
          </p:cNvSpPr>
          <p:nvPr>
            <p:ph sz="quarter" idx="1"/>
          </p:nvPr>
        </p:nvSpPr>
        <p:spPr>
          <a:xfrm>
            <a:off x="304800" y="1200150"/>
            <a:ext cx="8534400" cy="3333750"/>
          </a:xfrm>
        </p:spPr>
        <p:txBody>
          <a:bodyPr/>
          <a:lstStyle/>
          <a:p>
            <a:pPr eaLnBrk="1" hangingPunct="1">
              <a:lnSpc>
                <a:spcPct val="90000"/>
              </a:lnSpc>
            </a:pPr>
            <a:r>
              <a:rPr lang="en-US" sz="2000" dirty="0">
                <a:latin typeface="Calibri" charset="0"/>
              </a:rPr>
              <a:t>If we know all the words in advanced</a:t>
            </a:r>
          </a:p>
          <a:p>
            <a:pPr lvl="1" eaLnBrk="1" hangingPunct="1">
              <a:lnSpc>
                <a:spcPct val="90000"/>
              </a:lnSpc>
            </a:pPr>
            <a:r>
              <a:rPr lang="en-US" sz="1800" dirty="0">
                <a:latin typeface="Calibri" charset="0"/>
              </a:rPr>
              <a:t>Vocabulary V is fixed</a:t>
            </a:r>
          </a:p>
          <a:p>
            <a:pPr lvl="1" eaLnBrk="1" hangingPunct="1">
              <a:lnSpc>
                <a:spcPct val="90000"/>
              </a:lnSpc>
            </a:pPr>
            <a:r>
              <a:rPr lang="en-US" sz="1800" dirty="0">
                <a:latin typeface="Calibri" charset="0"/>
              </a:rPr>
              <a:t>Closed vocabulary task</a:t>
            </a:r>
          </a:p>
          <a:p>
            <a:pPr eaLnBrk="1" hangingPunct="1">
              <a:lnSpc>
                <a:spcPct val="90000"/>
              </a:lnSpc>
            </a:pPr>
            <a:r>
              <a:rPr lang="en-US" sz="2000" dirty="0">
                <a:latin typeface="Calibri" charset="0"/>
              </a:rPr>
              <a:t>Often we don’t know this</a:t>
            </a:r>
          </a:p>
          <a:p>
            <a:pPr lvl="1" eaLnBrk="1" hangingPunct="1">
              <a:lnSpc>
                <a:spcPct val="90000"/>
              </a:lnSpc>
            </a:pPr>
            <a:r>
              <a:rPr lang="en-US" sz="1800" b="1" dirty="0">
                <a:latin typeface="Calibri" charset="0"/>
              </a:rPr>
              <a:t>Out Of Vocabulary</a:t>
            </a:r>
            <a:r>
              <a:rPr lang="en-US" sz="1800" dirty="0">
                <a:latin typeface="Calibri" charset="0"/>
              </a:rPr>
              <a:t> = OOV words</a:t>
            </a:r>
          </a:p>
          <a:p>
            <a:pPr lvl="1" eaLnBrk="1" hangingPunct="1">
              <a:lnSpc>
                <a:spcPct val="90000"/>
              </a:lnSpc>
            </a:pPr>
            <a:r>
              <a:rPr lang="en-US" sz="1800" dirty="0">
                <a:latin typeface="Calibri" charset="0"/>
              </a:rPr>
              <a:t>Open vocabulary task</a:t>
            </a:r>
          </a:p>
          <a:p>
            <a:pPr eaLnBrk="1" hangingPunct="1">
              <a:lnSpc>
                <a:spcPct val="90000"/>
              </a:lnSpc>
            </a:pPr>
            <a:r>
              <a:rPr lang="en-US" sz="2000" dirty="0">
                <a:latin typeface="Calibri" charset="0"/>
              </a:rPr>
              <a:t>Instead: create an unknown word token &lt;UNK&gt;</a:t>
            </a:r>
          </a:p>
          <a:p>
            <a:pPr lvl="1" eaLnBrk="1" hangingPunct="1">
              <a:lnSpc>
                <a:spcPct val="90000"/>
              </a:lnSpc>
            </a:pPr>
            <a:r>
              <a:rPr lang="en-US" sz="1800" dirty="0">
                <a:latin typeface="Calibri" charset="0"/>
              </a:rPr>
              <a:t>Training of &lt;UNK&gt; probabilities</a:t>
            </a:r>
          </a:p>
          <a:p>
            <a:pPr lvl="2" eaLnBrk="1" hangingPunct="1">
              <a:lnSpc>
                <a:spcPct val="90000"/>
              </a:lnSpc>
            </a:pPr>
            <a:r>
              <a:rPr lang="en-US" sz="1600" dirty="0">
                <a:latin typeface="Calibri" charset="0"/>
              </a:rPr>
              <a:t>Create a fixed lexicon L of size V</a:t>
            </a:r>
          </a:p>
          <a:p>
            <a:pPr lvl="2" eaLnBrk="1" hangingPunct="1">
              <a:lnSpc>
                <a:spcPct val="90000"/>
              </a:lnSpc>
            </a:pPr>
            <a:r>
              <a:rPr lang="en-US" sz="1600" dirty="0">
                <a:latin typeface="Calibri" charset="0"/>
              </a:rPr>
              <a:t>At text normalization phase, any training word not in L changed to  &lt;UNK&gt;</a:t>
            </a:r>
          </a:p>
          <a:p>
            <a:pPr lvl="2" eaLnBrk="1" hangingPunct="1">
              <a:lnSpc>
                <a:spcPct val="90000"/>
              </a:lnSpc>
            </a:pPr>
            <a:r>
              <a:rPr lang="en-US" sz="1600" dirty="0">
                <a:latin typeface="Calibri" charset="0"/>
              </a:rPr>
              <a:t>Now we train its probabilities like a normal word</a:t>
            </a:r>
          </a:p>
          <a:p>
            <a:pPr lvl="1" eaLnBrk="1" hangingPunct="1">
              <a:lnSpc>
                <a:spcPct val="90000"/>
              </a:lnSpc>
            </a:pPr>
            <a:r>
              <a:rPr lang="en-US" sz="1800" dirty="0">
                <a:latin typeface="Calibri" charset="0"/>
              </a:rPr>
              <a:t>At decoding time</a:t>
            </a:r>
          </a:p>
          <a:p>
            <a:pPr lvl="2" eaLnBrk="1" hangingPunct="1">
              <a:lnSpc>
                <a:spcPct val="90000"/>
              </a:lnSpc>
            </a:pPr>
            <a:r>
              <a:rPr lang="en-US" sz="1600" dirty="0">
                <a:latin typeface="Calibri" charset="0"/>
              </a:rPr>
              <a:t>If text input: Use UNK probabilities for any word not in training</a:t>
            </a:r>
          </a:p>
        </p:txBody>
      </p:sp>
    </p:spTree>
    <p:extLst>
      <p:ext uri="{BB962C8B-B14F-4D97-AF65-F5344CB8AC3E}">
        <p14:creationId xmlns:p14="http://schemas.microsoft.com/office/powerpoint/2010/main" val="11309949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lstStyle/>
          <a:p>
            <a:r>
              <a:rPr lang="en-US"/>
              <a:t>Huge web-scale n-grams</a:t>
            </a:r>
            <a:endParaRPr lang="en-US" dirty="0"/>
          </a:p>
        </p:txBody>
      </p:sp>
      <p:sp>
        <p:nvSpPr>
          <p:cNvPr id="88066" name="Rectangle 3"/>
          <p:cNvSpPr>
            <a:spLocks noGrp="1" noChangeArrowheads="1"/>
          </p:cNvSpPr>
          <p:nvPr>
            <p:ph type="body" idx="1"/>
          </p:nvPr>
        </p:nvSpPr>
        <p:spPr>
          <a:xfrm>
            <a:off x="304800" y="1276350"/>
            <a:ext cx="8534400" cy="3333750"/>
          </a:xfrm>
        </p:spPr>
        <p:txBody>
          <a:bodyPr/>
          <a:lstStyle/>
          <a:p>
            <a:pPr>
              <a:lnSpc>
                <a:spcPct val="90000"/>
              </a:lnSpc>
            </a:pPr>
            <a:r>
              <a:rPr lang="en-US" dirty="0"/>
              <a:t>How to deal with, e.g., Google N-gram corpus</a:t>
            </a:r>
          </a:p>
          <a:p>
            <a:pPr>
              <a:lnSpc>
                <a:spcPct val="90000"/>
              </a:lnSpc>
            </a:pPr>
            <a:r>
              <a:rPr lang="en-US" dirty="0"/>
              <a:t>Pruning</a:t>
            </a:r>
          </a:p>
          <a:p>
            <a:pPr lvl="1">
              <a:lnSpc>
                <a:spcPct val="90000"/>
              </a:lnSpc>
            </a:pPr>
            <a:r>
              <a:rPr lang="en-US" dirty="0"/>
              <a:t>Only store N-grams with count &gt; threshold.</a:t>
            </a:r>
          </a:p>
          <a:p>
            <a:pPr lvl="2">
              <a:lnSpc>
                <a:spcPct val="90000"/>
              </a:lnSpc>
            </a:pPr>
            <a:r>
              <a:rPr lang="en-US" dirty="0"/>
              <a:t>Remove singletons of higher-order n-grams</a:t>
            </a:r>
          </a:p>
          <a:p>
            <a:pPr lvl="1">
              <a:lnSpc>
                <a:spcPct val="90000"/>
              </a:lnSpc>
            </a:pPr>
            <a:r>
              <a:rPr lang="en-US" dirty="0"/>
              <a:t>Entropy-based pruning</a:t>
            </a:r>
          </a:p>
          <a:p>
            <a:pPr>
              <a:lnSpc>
                <a:spcPct val="90000"/>
              </a:lnSpc>
            </a:pPr>
            <a:r>
              <a:rPr lang="en-US" dirty="0"/>
              <a:t>Efficiency</a:t>
            </a:r>
          </a:p>
          <a:p>
            <a:pPr lvl="1">
              <a:lnSpc>
                <a:spcPct val="90000"/>
              </a:lnSpc>
            </a:pPr>
            <a:r>
              <a:rPr lang="en-US" dirty="0"/>
              <a:t>Efficient data structures like tries</a:t>
            </a:r>
          </a:p>
          <a:p>
            <a:pPr lvl="1">
              <a:lnSpc>
                <a:spcPct val="90000"/>
              </a:lnSpc>
            </a:pPr>
            <a:r>
              <a:rPr lang="en-US" dirty="0"/>
              <a:t>Bloom filters: approximate language models</a:t>
            </a:r>
          </a:p>
          <a:p>
            <a:pPr lvl="1">
              <a:lnSpc>
                <a:spcPct val="90000"/>
              </a:lnSpc>
            </a:pPr>
            <a:r>
              <a:rPr lang="en-US" dirty="0"/>
              <a:t>Store words as indexes, not strings</a:t>
            </a:r>
          </a:p>
          <a:p>
            <a:pPr lvl="2">
              <a:lnSpc>
                <a:spcPct val="90000"/>
              </a:lnSpc>
            </a:pPr>
            <a:r>
              <a:rPr lang="en-US" dirty="0"/>
              <a:t>Use Huffman coding to fit large numbers of words into two bytes</a:t>
            </a:r>
          </a:p>
          <a:p>
            <a:pPr lvl="1">
              <a:lnSpc>
                <a:spcPct val="90000"/>
              </a:lnSpc>
            </a:pPr>
            <a:r>
              <a:rPr lang="en-US" dirty="0"/>
              <a:t>Quantize probabilities (4-8 bits instead of 8-byte float)</a:t>
            </a:r>
          </a:p>
          <a:p>
            <a:pPr lvl="1"/>
            <a:endParaRPr lang="en-US" dirty="0"/>
          </a:p>
        </p:txBody>
      </p:sp>
    </p:spTree>
    <p:extLst>
      <p:ext uri="{BB962C8B-B14F-4D97-AF65-F5344CB8AC3E}">
        <p14:creationId xmlns:p14="http://schemas.microsoft.com/office/powerpoint/2010/main" val="29209510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06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806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806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806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806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806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06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806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806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806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Smoothing for Web-scale N-grams</a:t>
            </a:r>
          </a:p>
        </p:txBody>
      </p:sp>
      <p:sp>
        <p:nvSpPr>
          <p:cNvPr id="3" name="Content Placeholder 2"/>
          <p:cNvSpPr>
            <a:spLocks noGrp="1"/>
          </p:cNvSpPr>
          <p:nvPr>
            <p:ph idx="1"/>
          </p:nvPr>
        </p:nvSpPr>
        <p:spPr/>
        <p:txBody>
          <a:bodyPr/>
          <a:lstStyle/>
          <a:p>
            <a:r>
              <a:rPr lang="en-US" sz="2800" dirty="0"/>
              <a:t>“Stupid </a:t>
            </a:r>
            <a:r>
              <a:rPr lang="en-US" sz="2800" dirty="0" err="1"/>
              <a:t>backoff</a:t>
            </a:r>
            <a:r>
              <a:rPr lang="en-US" sz="2800" dirty="0"/>
              <a:t>” (</a:t>
            </a:r>
            <a:r>
              <a:rPr lang="en-US" sz="2800" dirty="0" err="1"/>
              <a:t>Brants</a:t>
            </a:r>
            <a:r>
              <a:rPr lang="en-US" sz="2800" dirty="0"/>
              <a:t> </a:t>
            </a:r>
            <a:r>
              <a:rPr lang="en-US" sz="2800" i="1" dirty="0"/>
              <a:t>et al</a:t>
            </a:r>
            <a:r>
              <a:rPr lang="en-US" sz="2800" dirty="0"/>
              <a:t>. 2007)</a:t>
            </a:r>
          </a:p>
          <a:p>
            <a:r>
              <a:rPr lang="en-US" sz="2800" dirty="0"/>
              <a:t>No discounting, just use relative frequencies </a:t>
            </a:r>
          </a:p>
          <a:p>
            <a:pPr marL="457200" lvl="1" indent="0">
              <a:buNone/>
            </a:pPr>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0F35DC5-7E65-8247-99AB-4E984F8A921E}" type="slidenum">
              <a:rPr kumimoji="0" lang="en-US" sz="1400" b="0" i="0" u="none" strike="noStrike" kern="1200" cap="none" spc="0" normalizeH="0" baseline="0" noProof="0" smtClean="0">
                <a:ln>
                  <a:noFill/>
                </a:ln>
                <a:solidFill>
                  <a:prstClr val="black"/>
                </a:solidFill>
                <a:effectLst/>
                <a:uLnTx/>
                <a:uFillTx/>
                <a:latin typeface="Calibri"/>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72</a:t>
            </a:fld>
            <a:endParaRPr kumimoji="0" lang="en-US" sz="1400" b="0" i="0" u="none" strike="noStrike" kern="1200" cap="none" spc="0" normalizeH="0" baseline="0" noProof="0">
              <a:ln>
                <a:noFill/>
              </a:ln>
              <a:solidFill>
                <a:prstClr val="black"/>
              </a:solidFill>
              <a:effectLst/>
              <a:uLnTx/>
              <a:uFillTx/>
              <a:latin typeface="Calibri"/>
              <a:ea typeface="ＭＳ Ｐゴシック" charset="0"/>
            </a:endParaRPr>
          </a:p>
        </p:txBody>
      </p:sp>
      <p:graphicFrame>
        <p:nvGraphicFramePr>
          <p:cNvPr id="5" name="Object 4"/>
          <p:cNvGraphicFramePr>
            <a:graphicFrameLocks noChangeAspect="1"/>
          </p:cNvGraphicFramePr>
          <p:nvPr/>
        </p:nvGraphicFramePr>
        <p:xfrm>
          <a:off x="1255713" y="2495550"/>
          <a:ext cx="5861050" cy="1524000"/>
        </p:xfrm>
        <a:graphic>
          <a:graphicData uri="http://schemas.openxmlformats.org/presentationml/2006/ole">
            <mc:AlternateContent xmlns:mc="http://schemas.openxmlformats.org/markup-compatibility/2006">
              <mc:Choice xmlns:v="urn:schemas-microsoft-com:vml" Requires="v">
                <p:oleObj spid="_x0000_s15368" name="Equation" r:id="rId3" imgW="3175000" imgH="825500" progId="Equation.3">
                  <p:embed/>
                </p:oleObj>
              </mc:Choice>
              <mc:Fallback>
                <p:oleObj name="Equation" r:id="rId3" imgW="3175000" imgH="825500" progId="Equation.3">
                  <p:embed/>
                  <p:pic>
                    <p:nvPicPr>
                      <p:cNvPr id="5" name="Object 4"/>
                      <p:cNvPicPr/>
                      <p:nvPr/>
                    </p:nvPicPr>
                    <p:blipFill>
                      <a:blip r:embed="rId4"/>
                      <a:stretch>
                        <a:fillRect/>
                      </a:stretch>
                    </p:blipFill>
                    <p:spPr>
                      <a:xfrm>
                        <a:off x="1255713" y="2495550"/>
                        <a:ext cx="5861050" cy="1524000"/>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1535113" y="4171950"/>
          <a:ext cx="2106612" cy="742950"/>
        </p:xfrm>
        <a:graphic>
          <a:graphicData uri="http://schemas.openxmlformats.org/presentationml/2006/ole">
            <mc:AlternateContent xmlns:mc="http://schemas.openxmlformats.org/markup-compatibility/2006">
              <mc:Choice xmlns:v="urn:schemas-microsoft-com:vml" Requires="v">
                <p:oleObj spid="_x0000_s15369" name="Equation" r:id="rId5" imgW="1117600" imgH="393700" progId="Equation.3">
                  <p:embed/>
                </p:oleObj>
              </mc:Choice>
              <mc:Fallback>
                <p:oleObj name="Equation" r:id="rId5" imgW="1117600" imgH="393700" progId="Equation.3">
                  <p:embed/>
                  <p:pic>
                    <p:nvPicPr>
                      <p:cNvPr id="6" name="Object 5"/>
                      <p:cNvPicPr/>
                      <p:nvPr/>
                    </p:nvPicPr>
                    <p:blipFill>
                      <a:blip r:embed="rId6"/>
                      <a:stretch>
                        <a:fillRect/>
                      </a:stretch>
                    </p:blipFill>
                    <p:spPr>
                      <a:xfrm>
                        <a:off x="1535113" y="4171950"/>
                        <a:ext cx="2106612" cy="742950"/>
                      </a:xfrm>
                      <a:prstGeom prst="rect">
                        <a:avLst/>
                      </a:prstGeom>
                    </p:spPr>
                  </p:pic>
                </p:oleObj>
              </mc:Fallback>
            </mc:AlternateContent>
          </a:graphicData>
        </a:graphic>
      </p:graphicFrame>
    </p:spTree>
    <p:extLst>
      <p:ext uri="{BB962C8B-B14F-4D97-AF65-F5344CB8AC3E}">
        <p14:creationId xmlns:p14="http://schemas.microsoft.com/office/powerpoint/2010/main" val="32852934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N-gram Smoothing Summary</a:t>
            </a:r>
          </a:p>
        </p:txBody>
      </p:sp>
      <p:sp>
        <p:nvSpPr>
          <p:cNvPr id="3" name="Content Placeholder 2"/>
          <p:cNvSpPr>
            <a:spLocks noGrp="1"/>
          </p:cNvSpPr>
          <p:nvPr>
            <p:ph idx="1"/>
          </p:nvPr>
        </p:nvSpPr>
        <p:spPr/>
        <p:txBody>
          <a:bodyPr/>
          <a:lstStyle/>
          <a:p>
            <a:r>
              <a:rPr lang="en-US" sz="2800" dirty="0"/>
              <a:t>Add-1 smoothing:</a:t>
            </a:r>
          </a:p>
          <a:p>
            <a:pPr lvl="1"/>
            <a:r>
              <a:rPr lang="en-US" sz="2400" dirty="0"/>
              <a:t>OK for text categorization, not for language modeling</a:t>
            </a:r>
          </a:p>
          <a:p>
            <a:r>
              <a:rPr lang="en-US" sz="2800" dirty="0"/>
              <a:t>The most commonly used method:</a:t>
            </a:r>
          </a:p>
          <a:p>
            <a:pPr lvl="1"/>
            <a:r>
              <a:rPr lang="en-US" sz="2400" dirty="0"/>
              <a:t>Extended Interpolated </a:t>
            </a:r>
            <a:r>
              <a:rPr lang="en-US" sz="2400" dirty="0" err="1"/>
              <a:t>Kneser</a:t>
            </a:r>
            <a:r>
              <a:rPr lang="en-US" sz="2400" dirty="0"/>
              <a:t>-Ney</a:t>
            </a:r>
          </a:p>
          <a:p>
            <a:r>
              <a:rPr lang="en-US" sz="2800" dirty="0"/>
              <a:t>For very large N-grams like the Web:</a:t>
            </a:r>
          </a:p>
          <a:p>
            <a:pPr lvl="1"/>
            <a:r>
              <a:rPr lang="en-US" sz="2400" dirty="0"/>
              <a:t>Stupid </a:t>
            </a:r>
            <a:r>
              <a:rPr lang="en-US" sz="2400" dirty="0" err="1"/>
              <a:t>backoff</a:t>
            </a:r>
            <a:endParaRPr lang="en-US" sz="2400" dirty="0"/>
          </a:p>
          <a:p>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0F35DC5-7E65-8247-99AB-4E984F8A921E}" type="slidenum">
              <a:rPr kumimoji="0" lang="en-US" sz="1400" b="0" i="0" u="none" strike="noStrike" kern="1200" cap="none" spc="0" normalizeH="0" baseline="0" noProof="0" smtClean="0">
                <a:ln>
                  <a:noFill/>
                </a:ln>
                <a:solidFill>
                  <a:prstClr val="black"/>
                </a:solidFill>
                <a:effectLst/>
                <a:uLnTx/>
                <a:uFillTx/>
                <a:latin typeface="Calibri"/>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73</a:t>
            </a:fld>
            <a:endParaRPr kumimoji="0" lang="en-US" sz="1400" b="0" i="0" u="none" strike="noStrike" kern="1200" cap="none" spc="0" normalizeH="0" baseline="0" noProof="0">
              <a:ln>
                <a:noFill/>
              </a:ln>
              <a:solidFill>
                <a:prstClr val="black"/>
              </a:solidFill>
              <a:effectLst/>
              <a:uLnTx/>
              <a:uFillTx/>
              <a:latin typeface="Calibri"/>
              <a:ea typeface="ＭＳ Ｐゴシック" charset="0"/>
            </a:endParaRPr>
          </a:p>
        </p:txBody>
      </p:sp>
    </p:spTree>
    <p:extLst>
      <p:ext uri="{BB962C8B-B14F-4D97-AF65-F5344CB8AC3E}">
        <p14:creationId xmlns:p14="http://schemas.microsoft.com/office/powerpoint/2010/main" val="10894872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lstStyle/>
          <a:p>
            <a:pPr eaLnBrk="1" hangingPunct="1"/>
            <a:r>
              <a:rPr lang="en-US" dirty="0">
                <a:latin typeface="Arial" charset="0"/>
                <a:ea typeface="ＭＳ Ｐゴシック" charset="0"/>
                <a:cs typeface="ＭＳ Ｐゴシック" charset="0"/>
              </a:rPr>
              <a:t>Advanced Language Modeling</a:t>
            </a:r>
          </a:p>
        </p:txBody>
      </p:sp>
      <p:sp>
        <p:nvSpPr>
          <p:cNvPr id="88066" name="Rectangle 3"/>
          <p:cNvSpPr>
            <a:spLocks noGrp="1" noChangeArrowheads="1"/>
          </p:cNvSpPr>
          <p:nvPr>
            <p:ph type="body" idx="1"/>
          </p:nvPr>
        </p:nvSpPr>
        <p:spPr>
          <a:xfrm>
            <a:off x="304800" y="1352550"/>
            <a:ext cx="7391400" cy="3505200"/>
          </a:xfrm>
        </p:spPr>
        <p:txBody>
          <a:bodyPr/>
          <a:lstStyle/>
          <a:p>
            <a:r>
              <a:rPr lang="en-US" dirty="0">
                <a:ea typeface="ＭＳ Ｐゴシック" charset="0"/>
                <a:cs typeface="Calibri"/>
              </a:rPr>
              <a:t>Discriminative models:</a:t>
            </a:r>
          </a:p>
          <a:p>
            <a:pPr lvl="1"/>
            <a:r>
              <a:rPr lang="en-US" dirty="0">
                <a:ea typeface="ＭＳ Ｐゴシック" charset="0"/>
                <a:cs typeface="Calibri"/>
              </a:rPr>
              <a:t> choose n-gram weights to improve a task, not to fit the  training set</a:t>
            </a:r>
          </a:p>
          <a:p>
            <a:r>
              <a:rPr lang="en-US" dirty="0">
                <a:ea typeface="ＭＳ Ｐゴシック" charset="0"/>
                <a:cs typeface="Calibri"/>
              </a:rPr>
              <a:t>Parsing-based models</a:t>
            </a:r>
            <a:endParaRPr lang="en-US" dirty="0">
              <a:latin typeface="Calibri"/>
              <a:ea typeface="ＭＳ Ｐゴシック" charset="0"/>
              <a:cs typeface="Calibri"/>
            </a:endParaRPr>
          </a:p>
          <a:p>
            <a:pPr eaLnBrk="1" hangingPunct="1"/>
            <a:r>
              <a:rPr lang="en-US" dirty="0">
                <a:latin typeface="Calibri"/>
                <a:ea typeface="ＭＳ Ｐゴシック" charset="0"/>
                <a:cs typeface="Calibri"/>
              </a:rPr>
              <a:t>Caching Models</a:t>
            </a:r>
          </a:p>
          <a:p>
            <a:pPr lvl="1" eaLnBrk="1" hangingPunct="1"/>
            <a:r>
              <a:rPr lang="en-US" dirty="0">
                <a:latin typeface="Calibri"/>
                <a:ea typeface="ＭＳ Ｐゴシック" charset="0"/>
                <a:cs typeface="Calibri"/>
              </a:rPr>
              <a:t>Recently used words are more likely to appear</a:t>
            </a:r>
          </a:p>
          <a:p>
            <a:pPr lvl="1" eaLnBrk="1" hangingPunct="1"/>
            <a:endParaRPr lang="en-US" dirty="0">
              <a:latin typeface="Calibri"/>
              <a:ea typeface="ＭＳ Ｐゴシック" charset="0"/>
              <a:cs typeface="Calibri"/>
            </a:endParaRPr>
          </a:p>
          <a:p>
            <a:pPr marL="457200" lvl="1" indent="0" eaLnBrk="1" hangingPunct="1">
              <a:buNone/>
            </a:pPr>
            <a:endParaRPr lang="en-US" dirty="0">
              <a:latin typeface="Calibri"/>
              <a:ea typeface="ＭＳ Ｐゴシック" charset="0"/>
              <a:cs typeface="Calibri"/>
            </a:endParaRPr>
          </a:p>
          <a:p>
            <a:pPr lvl="1" eaLnBrk="1" hangingPunct="1"/>
            <a:r>
              <a:rPr lang="en-US" dirty="0">
                <a:latin typeface="Calibri"/>
                <a:ea typeface="ＭＳ Ｐゴシック" charset="0"/>
                <a:cs typeface="Calibri"/>
              </a:rPr>
              <a:t>These perform very poorly for speech recognition (why?)</a:t>
            </a:r>
            <a:endParaRPr lang="en-US" sz="2400" dirty="0">
              <a:latin typeface="Calibri"/>
              <a:ea typeface="ＭＳ Ｐゴシック" charset="0"/>
              <a:cs typeface="Calibri"/>
            </a:endParaRPr>
          </a:p>
          <a:p>
            <a:pPr marL="0" indent="0" eaLnBrk="1" hangingPunct="1">
              <a:buNone/>
            </a:pPr>
            <a:endParaRPr lang="en-US" sz="1800" dirty="0">
              <a:latin typeface="Calibri"/>
              <a:ea typeface="ＭＳ Ｐゴシック" charset="0"/>
              <a:cs typeface="Calibri"/>
            </a:endParaRPr>
          </a:p>
        </p:txBody>
      </p:sp>
      <p:graphicFrame>
        <p:nvGraphicFramePr>
          <p:cNvPr id="88067" name="Object 2"/>
          <p:cNvGraphicFramePr>
            <a:graphicFrameLocks noChangeAspect="1"/>
          </p:cNvGraphicFramePr>
          <p:nvPr/>
        </p:nvGraphicFramePr>
        <p:xfrm>
          <a:off x="1676400" y="3783169"/>
          <a:ext cx="5245100" cy="617381"/>
        </p:xfrm>
        <a:graphic>
          <a:graphicData uri="http://schemas.openxmlformats.org/presentationml/2006/ole">
            <mc:AlternateContent xmlns:mc="http://schemas.openxmlformats.org/markup-compatibility/2006">
              <mc:Choice xmlns:v="urn:schemas-microsoft-com:vml" Requires="v">
                <p:oleObj spid="_x0000_s16389" name="Equation" r:id="rId4" imgW="3670300" imgH="431800" progId="Equation.3">
                  <p:embed/>
                </p:oleObj>
              </mc:Choice>
              <mc:Fallback>
                <p:oleObj name="Equation" r:id="rId4" imgW="3670300" imgH="431800" progId="Equation.3">
                  <p:embed/>
                  <p:pic>
                    <p:nvPicPr>
                      <p:cNvPr id="88067" name="Object 2"/>
                      <p:cNvPicPr>
                        <a:picLocks noChangeAspect="1" noChangeArrowheads="1"/>
                      </p:cNvPicPr>
                      <p:nvPr/>
                    </p:nvPicPr>
                    <p:blipFill>
                      <a:blip r:embed="rId5"/>
                      <a:srcRect/>
                      <a:stretch>
                        <a:fillRect/>
                      </a:stretch>
                    </p:blipFill>
                    <p:spPr bwMode="auto">
                      <a:xfrm>
                        <a:off x="1676400" y="3783169"/>
                        <a:ext cx="5245100" cy="61738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85266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06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06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8066">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80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Thanks for Your Attention!</a:t>
            </a:r>
            <a:endParaRPr lang="zh-TW" altLang="en-US" dirty="0"/>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0F35DC5-7E65-8247-99AB-4E984F8A921E}" type="slidenum">
              <a:rPr lang="en-US" smtClean="0"/>
              <a:pPr/>
              <a:t>75</a:t>
            </a:fld>
            <a:endParaRPr lang="en-US"/>
          </a:p>
        </p:txBody>
      </p:sp>
    </p:spTree>
    <p:extLst>
      <p:ext uri="{BB962C8B-B14F-4D97-AF65-F5344CB8AC3E}">
        <p14:creationId xmlns:p14="http://schemas.microsoft.com/office/powerpoint/2010/main" val="851036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z="3600" dirty="0"/>
              <a:t>The Chain Rule applied to compute joint probability of words in sentence</a:t>
            </a:r>
          </a:p>
        </p:txBody>
      </p:sp>
      <p:sp>
        <p:nvSpPr>
          <p:cNvPr id="69635" name="Rectangle 3"/>
          <p:cNvSpPr>
            <a:spLocks noGrp="1" noChangeArrowheads="1"/>
          </p:cNvSpPr>
          <p:nvPr>
            <p:ph idx="1"/>
          </p:nvPr>
        </p:nvSpPr>
        <p:spPr/>
        <p:txBody>
          <a:bodyPr/>
          <a:lstStyle/>
          <a:p>
            <a:pPr eaLnBrk="1" hangingPunct="1"/>
            <a:endParaRPr lang="en-US" dirty="0">
              <a:latin typeface="Calibri" charset="0"/>
            </a:endParaRPr>
          </a:p>
          <a:p>
            <a:pPr eaLnBrk="1" hangingPunct="1">
              <a:buNone/>
            </a:pPr>
            <a:endParaRPr lang="en-US" dirty="0">
              <a:latin typeface="Calibri" charset="0"/>
            </a:endParaRPr>
          </a:p>
          <a:p>
            <a:pPr eaLnBrk="1" hangingPunct="1">
              <a:buNone/>
            </a:pPr>
            <a:endParaRPr lang="en-US" sz="2800" dirty="0">
              <a:latin typeface="Calibri" charset="0"/>
            </a:endParaRPr>
          </a:p>
          <a:p>
            <a:pPr eaLnBrk="1" hangingPunct="1">
              <a:buNone/>
            </a:pPr>
            <a:endParaRPr lang="en-US" sz="2800" dirty="0">
              <a:latin typeface="Calibri" charset="0"/>
            </a:endParaRPr>
          </a:p>
          <a:p>
            <a:pPr eaLnBrk="1" hangingPunct="1">
              <a:buNone/>
            </a:pPr>
            <a:r>
              <a:rPr lang="en-US" sz="2800" dirty="0">
                <a:latin typeface="Calibri" charset="0"/>
              </a:rPr>
              <a:t>P(“its water is so transparent”) =</a:t>
            </a:r>
          </a:p>
          <a:p>
            <a:pPr eaLnBrk="1" hangingPunct="1">
              <a:buFont typeface="Times" charset="0"/>
              <a:buNone/>
            </a:pPr>
            <a:r>
              <a:rPr lang="en-US" dirty="0">
                <a:latin typeface="Calibri" charset="0"/>
              </a:rPr>
              <a:t>	</a:t>
            </a:r>
            <a:r>
              <a:rPr lang="en-US" sz="2800" dirty="0">
                <a:solidFill>
                  <a:srgbClr val="404040"/>
                </a:solidFill>
                <a:latin typeface="Calibri" charset="0"/>
              </a:rPr>
              <a:t>P(its) × P(</a:t>
            </a:r>
            <a:r>
              <a:rPr lang="en-US" sz="2800" dirty="0" err="1">
                <a:solidFill>
                  <a:srgbClr val="404040"/>
                </a:solidFill>
                <a:latin typeface="Calibri" charset="0"/>
              </a:rPr>
              <a:t>water|its</a:t>
            </a:r>
            <a:r>
              <a:rPr lang="en-US" sz="2800" dirty="0">
                <a:solidFill>
                  <a:srgbClr val="404040"/>
                </a:solidFill>
                <a:latin typeface="Calibri" charset="0"/>
              </a:rPr>
              <a:t>) ×  P(</a:t>
            </a:r>
            <a:r>
              <a:rPr lang="en-US" sz="2800" dirty="0" err="1">
                <a:solidFill>
                  <a:srgbClr val="404040"/>
                </a:solidFill>
                <a:latin typeface="Calibri" charset="0"/>
              </a:rPr>
              <a:t>is|its</a:t>
            </a:r>
            <a:r>
              <a:rPr lang="en-US" sz="2800" dirty="0">
                <a:solidFill>
                  <a:srgbClr val="404040"/>
                </a:solidFill>
                <a:latin typeface="Calibri" charset="0"/>
              </a:rPr>
              <a:t> water) </a:t>
            </a:r>
          </a:p>
          <a:p>
            <a:pPr eaLnBrk="1" hangingPunct="1">
              <a:buFont typeface="Times" charset="0"/>
              <a:buNone/>
            </a:pPr>
            <a:r>
              <a:rPr lang="en-US" sz="2800" dirty="0">
                <a:solidFill>
                  <a:srgbClr val="404040"/>
                </a:solidFill>
                <a:latin typeface="Calibri" charset="0"/>
              </a:rPr>
              <a:t>         ×  P(</a:t>
            </a:r>
            <a:r>
              <a:rPr lang="en-US" sz="2800" dirty="0" err="1">
                <a:solidFill>
                  <a:srgbClr val="404040"/>
                </a:solidFill>
                <a:latin typeface="Calibri" charset="0"/>
              </a:rPr>
              <a:t>so|its</a:t>
            </a:r>
            <a:r>
              <a:rPr lang="en-US" sz="2800" dirty="0">
                <a:solidFill>
                  <a:srgbClr val="404040"/>
                </a:solidFill>
                <a:latin typeface="Calibri" charset="0"/>
              </a:rPr>
              <a:t> water is) ×  P(</a:t>
            </a:r>
            <a:r>
              <a:rPr lang="en-US" sz="2800" dirty="0" err="1">
                <a:solidFill>
                  <a:srgbClr val="404040"/>
                </a:solidFill>
                <a:latin typeface="Calibri" charset="0"/>
              </a:rPr>
              <a:t>transparent|its</a:t>
            </a:r>
            <a:r>
              <a:rPr lang="en-US" sz="2800" dirty="0">
                <a:solidFill>
                  <a:srgbClr val="404040"/>
                </a:solidFill>
                <a:latin typeface="Calibri" charset="0"/>
              </a:rPr>
              <a:t> water is so)</a:t>
            </a:r>
          </a:p>
        </p:txBody>
      </p:sp>
      <p:graphicFrame>
        <p:nvGraphicFramePr>
          <p:cNvPr id="5" name="Object 2"/>
          <p:cNvGraphicFramePr>
            <a:graphicFrameLocks noChangeAspect="1"/>
          </p:cNvGraphicFramePr>
          <p:nvPr>
            <p:extLst>
              <p:ext uri="{D42A27DB-BD31-4B8C-83A1-F6EECF244321}">
                <p14:modId xmlns:p14="http://schemas.microsoft.com/office/powerpoint/2010/main" val="3512670670"/>
              </p:ext>
            </p:extLst>
          </p:nvPr>
        </p:nvGraphicFramePr>
        <p:xfrm>
          <a:off x="1330325" y="1827213"/>
          <a:ext cx="6483350" cy="944562"/>
        </p:xfrm>
        <a:graphic>
          <a:graphicData uri="http://schemas.openxmlformats.org/presentationml/2006/ole">
            <mc:AlternateContent xmlns:mc="http://schemas.openxmlformats.org/markup-compatibility/2006">
              <mc:Choice xmlns:v="urn:schemas-microsoft-com:vml" Requires="v">
                <p:oleObj spid="_x0000_s1029" name="方程式" r:id="rId4" imgW="2361960" imgH="342720" progId="Equation.3">
                  <p:embed/>
                </p:oleObj>
              </mc:Choice>
              <mc:Fallback>
                <p:oleObj name="方程式" r:id="rId4" imgW="2361960" imgH="342720" progId="Equation.3">
                  <p:embed/>
                  <p:pic>
                    <p:nvPicPr>
                      <p:cNvPr id="5" name="Object 2"/>
                      <p:cNvPicPr>
                        <a:picLocks noChangeAspect="1" noChangeArrowheads="1"/>
                      </p:cNvPicPr>
                      <p:nvPr/>
                    </p:nvPicPr>
                    <p:blipFill>
                      <a:blip r:embed="rId5"/>
                      <a:srcRect/>
                      <a:stretch>
                        <a:fillRect/>
                      </a:stretch>
                    </p:blipFill>
                    <p:spPr bwMode="auto">
                      <a:xfrm>
                        <a:off x="1330325" y="1827213"/>
                        <a:ext cx="6483350" cy="944562"/>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10962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t>How to estimate these probabilities</a:t>
            </a:r>
          </a:p>
        </p:txBody>
      </p:sp>
      <p:sp>
        <p:nvSpPr>
          <p:cNvPr id="71683" name="Rectangle 3"/>
          <p:cNvSpPr>
            <a:spLocks noGrp="1" noChangeArrowheads="1"/>
          </p:cNvSpPr>
          <p:nvPr>
            <p:ph idx="1"/>
          </p:nvPr>
        </p:nvSpPr>
        <p:spPr/>
        <p:txBody>
          <a:bodyPr/>
          <a:lstStyle/>
          <a:p>
            <a:pPr eaLnBrk="1" hangingPunct="1"/>
            <a:r>
              <a:rPr lang="en-US" dirty="0">
                <a:latin typeface="Calibri" charset="0"/>
              </a:rPr>
              <a:t>Could we just count and divide?</a:t>
            </a:r>
          </a:p>
          <a:p>
            <a:pPr eaLnBrk="1" hangingPunct="1"/>
            <a:endParaRPr lang="en-US" dirty="0">
              <a:latin typeface="Calibri" charset="0"/>
            </a:endParaRPr>
          </a:p>
          <a:p>
            <a:pPr eaLnBrk="1" hangingPunct="1"/>
            <a:endParaRPr lang="en-US" dirty="0">
              <a:latin typeface="Calibri" charset="0"/>
            </a:endParaRPr>
          </a:p>
          <a:p>
            <a:pPr eaLnBrk="1" hangingPunct="1"/>
            <a:endParaRPr lang="en-US" dirty="0">
              <a:latin typeface="Calibri" charset="0"/>
            </a:endParaRPr>
          </a:p>
          <a:p>
            <a:pPr eaLnBrk="1" hangingPunct="1"/>
            <a:endParaRPr lang="en-US" dirty="0">
              <a:latin typeface="Calibri" charset="0"/>
            </a:endParaRPr>
          </a:p>
          <a:p>
            <a:pPr eaLnBrk="1" hangingPunct="1"/>
            <a:endParaRPr lang="en-US" dirty="0">
              <a:latin typeface="Calibri" charset="0"/>
            </a:endParaRPr>
          </a:p>
          <a:p>
            <a:pPr eaLnBrk="1" hangingPunct="1"/>
            <a:r>
              <a:rPr lang="en-US" sz="2400" dirty="0">
                <a:latin typeface="Calibri" charset="0"/>
              </a:rPr>
              <a:t>No!  Too many possible sentences!</a:t>
            </a:r>
          </a:p>
          <a:p>
            <a:pPr eaLnBrk="1" hangingPunct="1"/>
            <a:r>
              <a:rPr lang="en-US" sz="2400" dirty="0">
                <a:latin typeface="Calibri" charset="0"/>
              </a:rPr>
              <a:t>We’ll never see enough data for estimating these</a:t>
            </a:r>
          </a:p>
          <a:p>
            <a:pPr eaLnBrk="1" hangingPunct="1"/>
            <a:endParaRPr lang="en-US" dirty="0">
              <a:latin typeface="Calibri" charset="0"/>
            </a:endParaRPr>
          </a:p>
          <a:p>
            <a:pPr lvl="1" eaLnBrk="1" hangingPunct="1"/>
            <a:endParaRPr lang="en-US" dirty="0">
              <a:latin typeface="Calibri" charset="0"/>
            </a:endParaRPr>
          </a:p>
        </p:txBody>
      </p:sp>
      <p:graphicFrame>
        <p:nvGraphicFramePr>
          <p:cNvPr id="5" name="Object 2"/>
          <p:cNvGraphicFramePr>
            <a:graphicFrameLocks noChangeAspect="1"/>
          </p:cNvGraphicFramePr>
          <p:nvPr/>
        </p:nvGraphicFramePr>
        <p:xfrm>
          <a:off x="762001" y="2209800"/>
          <a:ext cx="6019800" cy="1994447"/>
        </p:xfrm>
        <a:graphic>
          <a:graphicData uri="http://schemas.openxmlformats.org/presentationml/2006/ole">
            <mc:AlternateContent xmlns:mc="http://schemas.openxmlformats.org/markup-compatibility/2006">
              <mc:Choice xmlns:v="urn:schemas-microsoft-com:vml" Requires="v">
                <p:oleObj spid="_x0000_s2053" name="Equation" r:id="rId4" imgW="2578100" imgH="850900" progId="Equation.3">
                  <p:embed/>
                </p:oleObj>
              </mc:Choice>
              <mc:Fallback>
                <p:oleObj name="Equation" r:id="rId4" imgW="2578100" imgH="850900" progId="Equation.3">
                  <p:embed/>
                  <p:pic>
                    <p:nvPicPr>
                      <p:cNvPr id="5"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1" y="2209800"/>
                        <a:ext cx="6019800" cy="1994447"/>
                      </a:xfrm>
                      <a:prstGeom prst="rect">
                        <a:avLst/>
                      </a:prstGeom>
                      <a:noFill/>
                      <a:effectLst/>
                    </p:spPr>
                  </p:pic>
                </p:oleObj>
              </mc:Fallback>
            </mc:AlternateContent>
          </a:graphicData>
        </a:graphic>
      </p:graphicFrame>
    </p:spTree>
    <p:extLst>
      <p:ext uri="{BB962C8B-B14F-4D97-AF65-F5344CB8AC3E}">
        <p14:creationId xmlns:p14="http://schemas.microsoft.com/office/powerpoint/2010/main" val="221114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8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6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uiExpand="1" build="p"/>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NLP-jurafsky">
  <a:themeElements>
    <a:clrScheme name="NLP Class">
      <a:dk1>
        <a:sysClr val="windowText" lastClr="000000"/>
      </a:dk1>
      <a:lt1>
        <a:sysClr val="window" lastClr="FFFFFF"/>
      </a:lt1>
      <a:dk2>
        <a:srgbClr val="605435"/>
      </a:dk2>
      <a:lt2>
        <a:srgbClr val="E7D19A"/>
      </a:lt2>
      <a:accent1>
        <a:srgbClr val="A4001D"/>
      </a:accent1>
      <a:accent2>
        <a:srgbClr val="2584BB"/>
      </a:accent2>
      <a:accent3>
        <a:srgbClr val="BB57BE"/>
      </a:accent3>
      <a:accent4>
        <a:srgbClr val="78AC35"/>
      </a:accent4>
      <a:accent5>
        <a:srgbClr val="35ACA2"/>
      </a:accent5>
      <a:accent6>
        <a:srgbClr val="FF8700"/>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Sans" pitchFamily="-65" charset="0"/>
          </a:defRPr>
        </a:defPPr>
      </a:lstStyle>
    </a:spDef>
    <a:lnDef>
      <a:spPr bwMode="auto">
        <a:xfrm>
          <a:off x="0" y="0"/>
          <a:ext cx="1" cy="1"/>
        </a:xfrm>
        <a:custGeom>
          <a:avLst/>
          <a:gdLst/>
          <a:ahLst/>
          <a:cxnLst/>
          <a:rect l="0" t="0" r="0" b="0"/>
          <a:pathLst/>
        </a:cu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Sans" pitchFamily="-65" charset="0"/>
          </a:defRPr>
        </a:defPPr>
      </a:lstStyle>
    </a:lnDef>
  </a:objectDefaults>
  <a:extraClrSchemeLst>
    <a:extraClrScheme>
      <a:clrScheme name="nlp-lucida-schem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nlp-lucida-schem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nlp-lucida-schem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nlp-lucida-schem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nlp-lucida-schem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nlp-lucida-schem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nlp-lucida-schem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22318</TotalTime>
  <Words>5541</Words>
  <Application>Microsoft Office PowerPoint</Application>
  <PresentationFormat>如螢幕大小 (16:9)</PresentationFormat>
  <Paragraphs>660</Paragraphs>
  <Slides>75</Slides>
  <Notes>67</Notes>
  <HiddenSlides>0</HiddenSlides>
  <MMClips>0</MMClips>
  <ScaleCrop>false</ScaleCrop>
  <HeadingPairs>
    <vt:vector size="8" baseType="variant">
      <vt:variant>
        <vt:lpstr>使用字型</vt:lpstr>
      </vt:variant>
      <vt:variant>
        <vt:i4>15</vt:i4>
      </vt:variant>
      <vt:variant>
        <vt:lpstr>佈景主題</vt:lpstr>
      </vt:variant>
      <vt:variant>
        <vt:i4>2</vt:i4>
      </vt:variant>
      <vt:variant>
        <vt:lpstr>內嵌 OLE 伺服程式</vt:lpstr>
      </vt:variant>
      <vt:variant>
        <vt:i4>2</vt:i4>
      </vt:variant>
      <vt:variant>
        <vt:lpstr>投影片標題</vt:lpstr>
      </vt:variant>
      <vt:variant>
        <vt:i4>75</vt:i4>
      </vt:variant>
    </vt:vector>
  </HeadingPairs>
  <TitlesOfParts>
    <vt:vector size="94" baseType="lpstr">
      <vt:lpstr>Calibri (Headings)</vt:lpstr>
      <vt:lpstr>Courier</vt:lpstr>
      <vt:lpstr>ＭＳ Ｐゴシック</vt:lpstr>
      <vt:lpstr>NimbusRomNo9L</vt:lpstr>
      <vt:lpstr>新細明體</vt:lpstr>
      <vt:lpstr>Arial</vt:lpstr>
      <vt:lpstr>Calibri</vt:lpstr>
      <vt:lpstr>Calibri Light</vt:lpstr>
      <vt:lpstr>Lucida Sans</vt:lpstr>
      <vt:lpstr>Symbol</vt:lpstr>
      <vt:lpstr>Tahoma</vt:lpstr>
      <vt:lpstr>Times</vt:lpstr>
      <vt:lpstr>Times New Roman</vt:lpstr>
      <vt:lpstr>Verdana</vt:lpstr>
      <vt:lpstr>Wingdings</vt:lpstr>
      <vt:lpstr>Retrospect</vt:lpstr>
      <vt:lpstr>NLP-jurafsky</vt:lpstr>
      <vt:lpstr>Microsoft 方程式編輯器 3.0</vt:lpstr>
      <vt:lpstr>Equation</vt:lpstr>
      <vt:lpstr> Language Modeling</vt:lpstr>
      <vt:lpstr>Reference</vt:lpstr>
      <vt:lpstr>Outline</vt:lpstr>
      <vt:lpstr>Probabilistic Language Models</vt:lpstr>
      <vt:lpstr>Probabilistic Language Modeling</vt:lpstr>
      <vt:lpstr>How to compute P(W)</vt:lpstr>
      <vt:lpstr>Reminder: The Chain Rule</vt:lpstr>
      <vt:lpstr>The Chain Rule applied to compute joint probability of words in sentence</vt:lpstr>
      <vt:lpstr>How to estimate these probabilities</vt:lpstr>
      <vt:lpstr>Markov Assumption</vt:lpstr>
      <vt:lpstr>Markov Assumption</vt:lpstr>
      <vt:lpstr>Simplest case: Unigram model</vt:lpstr>
      <vt:lpstr>Bigram model</vt:lpstr>
      <vt:lpstr>N-gram models</vt:lpstr>
      <vt:lpstr> Language Modeling</vt:lpstr>
      <vt:lpstr>Estimating bigram probabilities</vt:lpstr>
      <vt:lpstr>An example</vt:lpstr>
      <vt:lpstr>More examples:  Berkeley Restaurant Project sentences</vt:lpstr>
      <vt:lpstr>Raw bigram counts</vt:lpstr>
      <vt:lpstr>Raw bigram probabilities</vt:lpstr>
      <vt:lpstr>Bigram estimates of sentence probabilities</vt:lpstr>
      <vt:lpstr>What kinds of knowledge?</vt:lpstr>
      <vt:lpstr>Practical Issues</vt:lpstr>
      <vt:lpstr>Language Modeling Toolkits</vt:lpstr>
      <vt:lpstr>Google N-Gram Release, August 2006</vt:lpstr>
      <vt:lpstr>Google N-Gram Release</vt:lpstr>
      <vt:lpstr>Google Book N-grams</vt:lpstr>
      <vt:lpstr>Language Modeling</vt:lpstr>
      <vt:lpstr>How to evaluate N-gram models</vt:lpstr>
      <vt:lpstr>Intrinsic (in-vitro) evaluation </vt:lpstr>
      <vt:lpstr>Training sets and test sets</vt:lpstr>
      <vt:lpstr>Choosing training and test sets</vt:lpstr>
      <vt:lpstr>Training on the test set</vt:lpstr>
      <vt:lpstr>Dev sets</vt:lpstr>
      <vt:lpstr>Intuition of perplexity as evaluation metric: How good is our language model?</vt:lpstr>
      <vt:lpstr>Intuition of perplexity 2:  Predicting upcoming words</vt:lpstr>
      <vt:lpstr>Intuition of perplexity 3: The best language model is one that best predicts the entire unseen test set</vt:lpstr>
      <vt:lpstr>Intuition of perplexity 4: Use perplexity instead of raw probability</vt:lpstr>
      <vt:lpstr>Intuition of perplexity 5: the inverse</vt:lpstr>
      <vt:lpstr>Intuition of perplexity 6: N-grams</vt:lpstr>
      <vt:lpstr>Intuition of perplexity 7:  Weighted average branching factor</vt:lpstr>
      <vt:lpstr>Holding test set constant: Lower perplexity = better language model</vt:lpstr>
      <vt:lpstr>Language Modeling</vt:lpstr>
      <vt:lpstr>The Shannon (1948) Visualization Method Sample words from an LM</vt:lpstr>
      <vt:lpstr>How Shannon sampled those words in 1948</vt:lpstr>
      <vt:lpstr>Sampling a word from a distribution</vt:lpstr>
      <vt:lpstr>Visualizing Bigrams the Shannon Way</vt:lpstr>
      <vt:lpstr>Note: there are other sampling methods</vt:lpstr>
      <vt:lpstr>Approximating Shakespeare</vt:lpstr>
      <vt:lpstr>Shakespeare as corpus</vt:lpstr>
      <vt:lpstr>The Wall Street Journal is not Shakespeare</vt:lpstr>
      <vt:lpstr>Can you guess the author? These 3-gram sentences are sampled from an LM trained on who?</vt:lpstr>
      <vt:lpstr>Choosing training data</vt:lpstr>
      <vt:lpstr>The perils of overfitting</vt:lpstr>
      <vt:lpstr>Zeros</vt:lpstr>
      <vt:lpstr>Zero probability bigrams</vt:lpstr>
      <vt:lpstr> Language Modeling</vt:lpstr>
      <vt:lpstr>The intuition of smoothing (from Dan Klein)</vt:lpstr>
      <vt:lpstr>Add-one estimation</vt:lpstr>
      <vt:lpstr>Maximum Likelihood Estimates</vt:lpstr>
      <vt:lpstr>Berkeley Restaurant Corpus: Laplace smoothed bigram counts</vt:lpstr>
      <vt:lpstr>Laplace-smoothed bigrams</vt:lpstr>
      <vt:lpstr>Reconstituted counts</vt:lpstr>
      <vt:lpstr>Compare with raw bigram counts</vt:lpstr>
      <vt:lpstr>Add-1 estimation is a blunt instrument</vt:lpstr>
      <vt:lpstr> Language Modeling</vt:lpstr>
      <vt:lpstr>Backoff and Interpolation</vt:lpstr>
      <vt:lpstr>Linear Interpolation</vt:lpstr>
      <vt:lpstr>How to set the lambdas?</vt:lpstr>
      <vt:lpstr>Unknown words: Open versus closed vocabulary tasks</vt:lpstr>
      <vt:lpstr>Huge web-scale n-grams</vt:lpstr>
      <vt:lpstr>Smoothing for Web-scale N-grams</vt:lpstr>
      <vt:lpstr>N-gram Smoothing Summary</vt:lpstr>
      <vt:lpstr>Advanced Language Modeling</vt:lpstr>
      <vt:lpstr>Thanks for Your Attention!</vt:lpstr>
    </vt:vector>
  </TitlesOfParts>
  <Company>Stanford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Extraction</dc:title>
  <dc:creator>Christopher Manning</dc:creator>
  <cp:lastModifiedBy>Windows 使用者</cp:lastModifiedBy>
  <cp:revision>195</cp:revision>
  <cp:lastPrinted>2024-01-22T06:52:09Z</cp:lastPrinted>
  <dcterms:created xsi:type="dcterms:W3CDTF">2010-04-19T15:31:24Z</dcterms:created>
  <dcterms:modified xsi:type="dcterms:W3CDTF">2024-03-11T05:09:26Z</dcterms:modified>
</cp:coreProperties>
</file>