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36"/>
  </p:notesMasterIdLst>
  <p:handoutMasterIdLst>
    <p:handoutMasterId r:id="rId37"/>
  </p:handoutMasterIdLst>
  <p:sldIdLst>
    <p:sldId id="409" r:id="rId2"/>
    <p:sldId id="463" r:id="rId3"/>
    <p:sldId id="464" r:id="rId4"/>
    <p:sldId id="410" r:id="rId5"/>
    <p:sldId id="411" r:id="rId6"/>
    <p:sldId id="412" r:id="rId7"/>
    <p:sldId id="413" r:id="rId8"/>
    <p:sldId id="414" r:id="rId9"/>
    <p:sldId id="415" r:id="rId10"/>
    <p:sldId id="454" r:id="rId11"/>
    <p:sldId id="456" r:id="rId12"/>
    <p:sldId id="416" r:id="rId13"/>
    <p:sldId id="453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3" r:id="rId31"/>
    <p:sldId id="434" r:id="rId32"/>
    <p:sldId id="462" r:id="rId33"/>
    <p:sldId id="436" r:id="rId34"/>
    <p:sldId id="465" r:id="rId35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9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04" autoAdjust="0"/>
    <p:restoredTop sz="86871" autoAdjust="0"/>
  </p:normalViewPr>
  <p:slideViewPr>
    <p:cSldViewPr>
      <p:cViewPr varScale="1">
        <p:scale>
          <a:sx n="90" d="100"/>
          <a:sy n="90" d="100"/>
        </p:scale>
        <p:origin x="72" y="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224" y="-112"/>
      </p:cViewPr>
      <p:guideLst>
        <p:guide orient="horz" pos="2959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46639-C8C4-9A48-A995-2E425D4B1E5C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4C909-A1CF-2E43-AF34-84A05567BE64}" type="slidenum">
              <a:rPr lang="en-US"/>
              <a:pPr/>
              <a:t>17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07" y="4463296"/>
            <a:ext cx="5019887" cy="422838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3B974-C2D4-8B41-AE93-F0BDF356406D}" type="slidenum">
              <a:rPr lang="en-US"/>
              <a:pPr/>
              <a:t>18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07" y="4463296"/>
            <a:ext cx="5019887" cy="422838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D5FB1-F71F-D44B-8F15-528B3F5166D9}" type="slidenum">
              <a:rPr lang="en-US"/>
              <a:pPr/>
              <a:t>19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07" y="4463296"/>
            <a:ext cx="5019887" cy="422838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46639-C8C4-9A48-A995-2E425D4B1E5C}" type="slidenum">
              <a:rPr lang="en-US"/>
              <a:pPr/>
              <a:t>20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C6E27-0B5E-554F-99E3-D944B2DAB7CD}" type="slidenum">
              <a:rPr lang="en-US"/>
              <a:pPr/>
              <a:t>21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3B974-C2D4-8B41-AE93-F0BDF356406D}" type="slidenum">
              <a:rPr lang="en-US"/>
              <a:pPr/>
              <a:t>22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07" y="4463296"/>
            <a:ext cx="5019887" cy="422838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EC786-90C9-B845-9111-8E3E763FE7DB}" type="slidenum">
              <a:rPr lang="en-US"/>
              <a:pPr/>
              <a:t>25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51CC7-184B-FE41-B411-1713AAE7DA86}" type="slidenum">
              <a:rPr lang="en-US"/>
              <a:pPr/>
              <a:t>26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E73B70-6BD1-6D4B-9F6E-5CC283986628}" type="slidenum">
              <a:rPr lang="en-US"/>
              <a:pPr/>
              <a:t>27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46639-C8C4-9A48-A995-2E425D4B1E5C}" type="slidenum">
              <a:rPr lang="en-US"/>
              <a:pPr/>
              <a:t>28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EBA51-E221-6F4B-9ECF-31AD9B977258}" type="slidenum">
              <a:rPr lang="en-US"/>
              <a:pPr/>
              <a:t>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C5E02-D1A9-3348-91F2-7B092968B812}" type="slidenum">
              <a:rPr lang="en-US"/>
              <a:pPr/>
              <a:t>29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0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9174B-7304-3A45-9ED1-3169AE6E584D}" type="slidenum">
              <a:rPr lang="en-US"/>
              <a:pPr/>
              <a:t>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51CC7-184B-FE41-B411-1713AAE7DA86}" type="slidenum">
              <a:rPr lang="en-US"/>
              <a:pPr/>
              <a:t>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9EE444-6282-C242-93C0-393321149F9D}" type="slidenum">
              <a:rPr lang="en-US"/>
              <a:pPr/>
              <a:t>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DBBC272-86A8-B54C-AFFC-48DBE25965CF}" type="slidenum">
              <a:rPr lang="en-US" sz="1200">
                <a:solidFill>
                  <a:schemeClr val="tx1"/>
                </a:solidFill>
                <a:latin typeface="Times New Roman" charset="0"/>
              </a:rPr>
              <a:pPr eaLnBrk="1" hangingPunct="1"/>
              <a:t>10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07" y="4463296"/>
            <a:ext cx="5019887" cy="422838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86BE477-4654-8746-8CBD-AE3C40EAA3DF}" type="slidenum">
              <a:rPr lang="en-US" sz="1200">
                <a:solidFill>
                  <a:schemeClr val="tx1"/>
                </a:solidFill>
                <a:latin typeface="Times New Roman" charset="0"/>
              </a:rPr>
              <a:pPr eaLnBrk="1" hangingPunct="1"/>
              <a:t>11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07" y="4463296"/>
            <a:ext cx="5019887" cy="422838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46639-C8C4-9A48-A995-2E425D4B1E5C}" type="slidenum">
              <a:rPr lang="en-US"/>
              <a:pPr/>
              <a:t>13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3B974-C2D4-8B41-AE93-F0BDF356406D}" type="slidenum">
              <a:rPr lang="en-US"/>
              <a:pPr/>
              <a:t>16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07" y="4463296"/>
            <a:ext cx="5019887" cy="422838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781451" y="165818"/>
            <a:ext cx="2647549" cy="4768132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4056" y="325348"/>
            <a:ext cx="868944" cy="8748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8750"/>
            <a:ext cx="12954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>
                <a:solidFill>
                  <a:srgbClr val="A4001D"/>
                </a:solidFill>
                <a:latin typeface="+mn-lt"/>
              </a:rPr>
              <a:t>Dan Jurafsky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510778"/>
            <a:ext cx="4800600" cy="1298972"/>
          </a:xfrm>
        </p:spPr>
        <p:txBody>
          <a:bodyPr/>
          <a:lstStyle/>
          <a:p>
            <a:r>
              <a:rPr lang="en-US" sz="4400" dirty="0"/>
              <a:t>Minimum Edit Distance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>
                <a:solidFill>
                  <a:srgbClr val="A50021"/>
                </a:solidFill>
                <a:latin typeface="Calibri" charset="0"/>
              </a:rPr>
              <a:t>Definition of Minimum Edit Distance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233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find the Min Edit Distance?</a:t>
            </a:r>
            <a:endParaRPr lang="en-US" dirty="0"/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Searching for a path (sequence of edits) from the start string to the final string:</a:t>
            </a:r>
          </a:p>
          <a:p>
            <a:pPr lvl="1"/>
            <a:r>
              <a:rPr lang="en-US" b="1" dirty="0"/>
              <a:t>Initial state</a:t>
            </a:r>
            <a:r>
              <a:rPr lang="en-US" dirty="0"/>
              <a:t>: the word we’re transforming</a:t>
            </a:r>
          </a:p>
          <a:p>
            <a:pPr lvl="1"/>
            <a:r>
              <a:rPr lang="en-US" b="1" dirty="0"/>
              <a:t>Operators</a:t>
            </a:r>
            <a:r>
              <a:rPr lang="en-US" dirty="0"/>
              <a:t>: insert, delete, substitute</a:t>
            </a:r>
          </a:p>
          <a:p>
            <a:pPr lvl="1"/>
            <a:r>
              <a:rPr lang="en-US" b="1" dirty="0"/>
              <a:t>Goal state</a:t>
            </a:r>
            <a:r>
              <a:rPr lang="en-US" dirty="0"/>
              <a:t>:  the word we’re trying to get to</a:t>
            </a:r>
          </a:p>
          <a:p>
            <a:pPr lvl="1"/>
            <a:r>
              <a:rPr lang="en-US" b="1" dirty="0"/>
              <a:t>Path cost</a:t>
            </a:r>
            <a:r>
              <a:rPr lang="en-US" dirty="0"/>
              <a:t>: what we want to minimize: the number of edits</a:t>
            </a:r>
          </a:p>
          <a:p>
            <a:endParaRPr lang="en-US" dirty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9pPr>
          </a:lstStyle>
          <a:p>
            <a:fld id="{A3CF9962-03DC-2041-84E0-503C14DE85D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3" descr="inten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38550"/>
            <a:ext cx="5716386" cy="137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15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Edit as Search</a:t>
            </a:r>
            <a:endParaRPr lang="en-US" dirty="0"/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But the space of all edit sequences is huge!</a:t>
            </a:r>
          </a:p>
          <a:p>
            <a:pPr lvl="1"/>
            <a:r>
              <a:rPr lang="en-US"/>
              <a:t>We can’t afford to navigate naïvely</a:t>
            </a:r>
          </a:p>
          <a:p>
            <a:pPr lvl="1"/>
            <a:r>
              <a:rPr lang="en-US"/>
              <a:t>Lots of distinct paths wind up at the same state.</a:t>
            </a:r>
          </a:p>
          <a:p>
            <a:pPr lvl="2"/>
            <a:r>
              <a:rPr lang="en-US"/>
              <a:t>We don’t have to keep track of all of them</a:t>
            </a:r>
          </a:p>
          <a:p>
            <a:pPr lvl="2"/>
            <a:r>
              <a:rPr lang="en-US"/>
              <a:t>Just the shortest path to each of those revisted states.</a:t>
            </a:r>
          </a:p>
          <a:p>
            <a:endParaRPr lang="en-US" dirty="0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charset="0"/>
                <a:ea typeface="ＭＳ Ｐゴシック" charset="0"/>
              </a:defRPr>
            </a:lvl9pPr>
          </a:lstStyle>
          <a:p>
            <a:fld id="{C4191803-DA13-374C-8019-58379243383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6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Min Edit Distance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For two strings</a:t>
            </a:r>
          </a:p>
          <a:p>
            <a:pPr lvl="1"/>
            <a:r>
              <a:rPr lang="en-US" sz="2400" dirty="0"/>
              <a:t>X of length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Y of length </a:t>
            </a:r>
            <a:r>
              <a:rPr lang="en-US" sz="2400" i="1" dirty="0"/>
              <a:t>m</a:t>
            </a:r>
            <a:endParaRPr lang="en-US" sz="2400" i="1" baseline="-25000" dirty="0"/>
          </a:p>
          <a:p>
            <a:r>
              <a:rPr lang="en-US" sz="2800" dirty="0"/>
              <a:t>We define D(</a:t>
            </a:r>
            <a:r>
              <a:rPr lang="en-US" sz="2800" i="1" dirty="0" err="1"/>
              <a:t>i,j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the edit distance between X[1..</a:t>
            </a:r>
            <a:r>
              <a:rPr lang="en-US" sz="2400" i="1" dirty="0"/>
              <a:t>i</a:t>
            </a:r>
            <a:r>
              <a:rPr lang="en-US" sz="2400" dirty="0"/>
              <a:t>] and Y[1..</a:t>
            </a:r>
            <a:r>
              <a:rPr lang="en-US" sz="2400" i="1" dirty="0"/>
              <a:t>j</a:t>
            </a:r>
            <a:r>
              <a:rPr lang="en-US" sz="2400" dirty="0"/>
              <a:t>] </a:t>
            </a:r>
          </a:p>
          <a:p>
            <a:pPr lvl="2"/>
            <a:r>
              <a:rPr lang="en-US" sz="2200" dirty="0"/>
              <a:t>i.e., the first </a:t>
            </a:r>
            <a:r>
              <a:rPr lang="en-US" sz="2200" i="1" dirty="0" err="1"/>
              <a:t>i</a:t>
            </a:r>
            <a:r>
              <a:rPr lang="en-US" sz="2200" dirty="0"/>
              <a:t> characters of X and the first </a:t>
            </a:r>
            <a:r>
              <a:rPr lang="en-US" sz="2200" i="1" dirty="0"/>
              <a:t>j</a:t>
            </a:r>
            <a:r>
              <a:rPr lang="en-US" sz="2200" dirty="0"/>
              <a:t> characters of Y</a:t>
            </a:r>
          </a:p>
          <a:p>
            <a:pPr lvl="1"/>
            <a:r>
              <a:rPr lang="en-US" sz="2400" dirty="0"/>
              <a:t>The edit distance between X and Y is thus D(</a:t>
            </a:r>
            <a:r>
              <a:rPr lang="en-US" sz="2400" i="1" dirty="0" err="1"/>
              <a:t>n,m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667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510778"/>
            <a:ext cx="4800600" cy="1298972"/>
          </a:xfrm>
        </p:spPr>
        <p:txBody>
          <a:bodyPr/>
          <a:lstStyle/>
          <a:p>
            <a:r>
              <a:rPr lang="en-US" sz="4400" dirty="0"/>
              <a:t>Minimum Edit Distance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>
                <a:solidFill>
                  <a:srgbClr val="A50021"/>
                </a:solidFill>
                <a:latin typeface="Calibri" charset="0"/>
              </a:rPr>
              <a:t>Computing Minimum Edit Distance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06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for</a:t>
            </a:r>
            <a:br>
              <a:rPr lang="en-US" dirty="0"/>
            </a:br>
            <a:r>
              <a:rPr lang="en-US" dirty="0"/>
              <a:t>Minimum Edit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Dynamic programming</a:t>
            </a:r>
            <a:r>
              <a:rPr lang="en-US" dirty="0"/>
              <a:t>: A tabular computation of D(</a:t>
            </a:r>
            <a:r>
              <a:rPr lang="en-US" i="1" dirty="0" err="1"/>
              <a:t>n,m</a:t>
            </a:r>
            <a:r>
              <a:rPr lang="en-US" dirty="0"/>
              <a:t>)</a:t>
            </a:r>
            <a:endParaRPr lang="en-US" b="1" dirty="0"/>
          </a:p>
          <a:p>
            <a:r>
              <a:rPr lang="en-US" dirty="0"/>
              <a:t>Solving problems by combining solutions to </a:t>
            </a:r>
            <a:r>
              <a:rPr lang="en-US" dirty="0" err="1"/>
              <a:t>subproblems</a:t>
            </a:r>
            <a:r>
              <a:rPr lang="en-US" dirty="0"/>
              <a:t>.</a:t>
            </a:r>
          </a:p>
          <a:p>
            <a:r>
              <a:rPr lang="en-US" dirty="0"/>
              <a:t>Bottom-up</a:t>
            </a:r>
          </a:p>
          <a:p>
            <a:pPr lvl="1"/>
            <a:r>
              <a:rPr lang="en-US" dirty="0"/>
              <a:t>We compute D(</a:t>
            </a:r>
            <a:r>
              <a:rPr lang="en-US" dirty="0" err="1"/>
              <a:t>i,j</a:t>
            </a:r>
            <a:r>
              <a:rPr lang="en-US" dirty="0"/>
              <a:t>) for small </a:t>
            </a:r>
            <a:r>
              <a:rPr lang="en-US" i="1" dirty="0" err="1"/>
              <a:t>i,j</a:t>
            </a:r>
            <a:r>
              <a:rPr lang="en-US" i="1" dirty="0"/>
              <a:t> </a:t>
            </a:r>
          </a:p>
          <a:p>
            <a:pPr lvl="1"/>
            <a:r>
              <a:rPr lang="en-US" dirty="0"/>
              <a:t>And compute larger D(</a:t>
            </a:r>
            <a:r>
              <a:rPr lang="en-US" dirty="0" err="1"/>
              <a:t>i,j</a:t>
            </a:r>
            <a:r>
              <a:rPr lang="en-US" dirty="0"/>
              <a:t>) based on previously computed smaller values</a:t>
            </a:r>
          </a:p>
          <a:p>
            <a:pPr lvl="1"/>
            <a:r>
              <a:rPr lang="en-US" dirty="0"/>
              <a:t>i.e., compute D(</a:t>
            </a:r>
            <a:r>
              <a:rPr lang="en-US" i="1" dirty="0" err="1"/>
              <a:t>i,j</a:t>
            </a:r>
            <a:r>
              <a:rPr lang="en-US" dirty="0"/>
              <a:t>) for all </a:t>
            </a:r>
            <a:r>
              <a:rPr lang="en-US" i="1" dirty="0" err="1"/>
              <a:t>i</a:t>
            </a:r>
            <a:r>
              <a:rPr lang="en-US" dirty="0"/>
              <a:t> (0 &lt; </a:t>
            </a:r>
            <a:r>
              <a:rPr lang="en-US" i="1" dirty="0" err="1"/>
              <a:t>i</a:t>
            </a:r>
            <a:r>
              <a:rPr lang="en-US" dirty="0"/>
              <a:t> &lt; n)  and</a:t>
            </a:r>
            <a:r>
              <a:rPr lang="en-US" i="1" dirty="0"/>
              <a:t> j </a:t>
            </a:r>
            <a:r>
              <a:rPr lang="en-US" dirty="0"/>
              <a:t>(0 &lt; j &lt; m)</a:t>
            </a:r>
          </a:p>
          <a:p>
            <a:endParaRPr lang="en-US" dirty="0"/>
          </a:p>
          <a:p>
            <a:endParaRPr lang="en-US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72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Min Edit Distance (</a:t>
            </a:r>
            <a:r>
              <a:rPr lang="en-US" dirty="0" err="1"/>
              <a:t>Levenshtein</a:t>
            </a:r>
            <a:r>
              <a:rPr lang="en-US" dirty="0"/>
              <a:t>)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00150"/>
            <a:ext cx="8763000" cy="3943350"/>
          </a:xfrm>
        </p:spPr>
        <p:txBody>
          <a:bodyPr/>
          <a:lstStyle/>
          <a:p>
            <a:r>
              <a:rPr lang="en-US" sz="2000" dirty="0"/>
              <a:t>Initialization</a:t>
            </a:r>
          </a:p>
          <a:p>
            <a:pPr marL="457200" lvl="1" indent="0">
              <a:buNone/>
            </a:pPr>
            <a:r>
              <a:rPr lang="en-US" sz="1800" dirty="0">
                <a:latin typeface="Courier"/>
                <a:cs typeface="Courier"/>
              </a:rPr>
              <a:t>D(i,0) = </a:t>
            </a:r>
            <a:r>
              <a:rPr lang="en-US" sz="1800" dirty="0" err="1">
                <a:latin typeface="Courier"/>
                <a:cs typeface="Courier"/>
              </a:rPr>
              <a:t>i</a:t>
            </a:r>
            <a:endParaRPr lang="en-US" sz="1800" dirty="0">
              <a:latin typeface="Courier"/>
              <a:cs typeface="Courier"/>
            </a:endParaRPr>
          </a:p>
          <a:p>
            <a:pPr marL="457200" lvl="1" indent="0" algn="just">
              <a:buNone/>
            </a:pPr>
            <a:r>
              <a:rPr lang="en-US" sz="1800" dirty="0">
                <a:latin typeface="Courier"/>
                <a:cs typeface="Courier"/>
              </a:rPr>
              <a:t>D(0,j) = j</a:t>
            </a:r>
            <a:endParaRPr lang="en-US" sz="1800" i="1" dirty="0"/>
          </a:p>
          <a:p>
            <a:pPr algn="just"/>
            <a:r>
              <a:rPr lang="en-US" sz="2000" dirty="0"/>
              <a:t>Recurrence Relation</a:t>
            </a:r>
            <a:r>
              <a:rPr lang="en-US" sz="2000" i="1" dirty="0"/>
              <a:t>:</a:t>
            </a:r>
          </a:p>
          <a:p>
            <a:pPr marL="457200" lvl="1" indent="0">
              <a:lnSpc>
                <a:spcPct val="80000"/>
              </a:lnSpc>
              <a:buClr>
                <a:srgbClr val="000066"/>
              </a:buClr>
              <a:buNone/>
            </a:pPr>
            <a:r>
              <a:rPr lang="en-US" sz="1800" dirty="0">
                <a:latin typeface="Courier"/>
                <a:cs typeface="Courier"/>
              </a:rPr>
              <a:t>For each  </a:t>
            </a:r>
            <a:r>
              <a:rPr lang="en-US" sz="1800" dirty="0" err="1">
                <a:latin typeface="Courier"/>
                <a:cs typeface="Courier"/>
              </a:rPr>
              <a:t>i</a:t>
            </a:r>
            <a:r>
              <a:rPr lang="en-US" sz="1800" dirty="0">
                <a:latin typeface="Courier"/>
                <a:cs typeface="Courier"/>
              </a:rPr>
              <a:t> = 1…M</a:t>
            </a:r>
          </a:p>
          <a:p>
            <a:pPr marL="990600" lvl="1" indent="-533400">
              <a:lnSpc>
                <a:spcPct val="80000"/>
              </a:lnSpc>
              <a:buClr>
                <a:srgbClr val="000066"/>
              </a:buClr>
              <a:buFontTx/>
              <a:buNone/>
            </a:pPr>
            <a:r>
              <a:rPr lang="en-US" sz="1800" dirty="0">
                <a:latin typeface="Courier"/>
                <a:cs typeface="Courier"/>
              </a:rPr>
              <a:t>	  For each  j = 1…N</a:t>
            </a:r>
            <a:endParaRPr lang="en-US" sz="2000" i="1" dirty="0"/>
          </a:p>
          <a:p>
            <a:pPr lvl="1" algn="just">
              <a:buFont typeface="Wingdings" charset="2"/>
              <a:buNone/>
            </a:pPr>
            <a:r>
              <a:rPr lang="en-US" sz="1800" i="1" dirty="0">
                <a:latin typeface="Courier"/>
                <a:cs typeface="Courier"/>
              </a:rPr>
              <a:t>                       </a:t>
            </a:r>
            <a:r>
              <a:rPr lang="en-US" sz="1800" dirty="0">
                <a:latin typeface="Courier"/>
                <a:cs typeface="Courier"/>
              </a:rPr>
              <a:t>D(i-1,j) + 1</a:t>
            </a:r>
          </a:p>
          <a:p>
            <a:pPr marL="457200" lvl="1" indent="0" algn="just">
              <a:buNone/>
            </a:pPr>
            <a:r>
              <a:rPr lang="en-US" sz="1800" dirty="0">
                <a:latin typeface="Courier"/>
                <a:cs typeface="Courier"/>
              </a:rPr>
              <a:t>          D(</a:t>
            </a:r>
            <a:r>
              <a:rPr lang="en-US" sz="1800" dirty="0" err="1">
                <a:latin typeface="Courier"/>
                <a:cs typeface="Courier"/>
              </a:rPr>
              <a:t>i,j</a:t>
            </a:r>
            <a:r>
              <a:rPr lang="en-US" sz="1800" dirty="0">
                <a:latin typeface="Courier"/>
                <a:cs typeface="Courier"/>
              </a:rPr>
              <a:t>)= min  D(i,j-1) + 1</a:t>
            </a:r>
          </a:p>
          <a:p>
            <a:pPr lvl="1" algn="just">
              <a:buFont typeface="Wingdings" charset="2"/>
              <a:buNone/>
            </a:pPr>
            <a:r>
              <a:rPr lang="en-US" sz="1800" dirty="0">
                <a:latin typeface="Courier"/>
                <a:cs typeface="Courier"/>
              </a:rPr>
              <a:t>                       D(i-1,j-1) +   2; if X(</a:t>
            </a:r>
            <a:r>
              <a:rPr lang="en-US" sz="1800" dirty="0" err="1">
                <a:latin typeface="Courier"/>
                <a:cs typeface="Courier"/>
              </a:rPr>
              <a:t>i</a:t>
            </a:r>
            <a:r>
              <a:rPr lang="en-US" sz="1800" dirty="0">
                <a:latin typeface="Courier"/>
                <a:cs typeface="Courier"/>
              </a:rPr>
              <a:t>) ≠ Y(j)   </a:t>
            </a:r>
          </a:p>
          <a:p>
            <a:pPr lvl="1" algn="just">
              <a:buFont typeface="Wingdings" charset="2"/>
              <a:buNone/>
            </a:pPr>
            <a:r>
              <a:rPr lang="en-US" sz="1800" dirty="0">
                <a:latin typeface="Courier"/>
                <a:cs typeface="Courier"/>
              </a:rPr>
              <a:t>                                      0; if X(</a:t>
            </a:r>
            <a:r>
              <a:rPr lang="en-US" sz="1800" dirty="0" err="1">
                <a:latin typeface="Courier"/>
                <a:cs typeface="Courier"/>
              </a:rPr>
              <a:t>i</a:t>
            </a:r>
            <a:r>
              <a:rPr lang="en-US" sz="1800" dirty="0">
                <a:latin typeface="Courier"/>
                <a:cs typeface="Courier"/>
              </a:rPr>
              <a:t>) = Y(j)</a:t>
            </a:r>
          </a:p>
          <a:p>
            <a:pPr algn="just">
              <a:lnSpc>
                <a:spcPct val="70000"/>
              </a:lnSpc>
            </a:pPr>
            <a:r>
              <a:rPr lang="en-US" sz="2000" dirty="0"/>
              <a:t>Termination</a:t>
            </a:r>
            <a:r>
              <a:rPr lang="en-US" sz="2000" i="1" dirty="0"/>
              <a:t>:</a:t>
            </a:r>
          </a:p>
          <a:p>
            <a:pPr lvl="1" algn="just">
              <a:buFont typeface="Wingdings" charset="2"/>
              <a:buNone/>
            </a:pPr>
            <a:r>
              <a:rPr lang="en-US" sz="1800" dirty="0">
                <a:latin typeface="Courier"/>
                <a:cs typeface="Courier"/>
              </a:rPr>
              <a:t>D(N,M) is distance </a:t>
            </a:r>
          </a:p>
          <a:p>
            <a:pPr lvl="1" algn="just">
              <a:buFont typeface="Wingdings" charset="2"/>
              <a:buNone/>
            </a:pPr>
            <a:endParaRPr lang="en-US" sz="2800" dirty="0">
              <a:latin typeface="Courier"/>
              <a:cs typeface="Courier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3581400" y="3181350"/>
            <a:ext cx="228600" cy="990600"/>
          </a:xfrm>
          <a:prstGeom prst="leftBrace">
            <a:avLst>
              <a:gd name="adj1" fmla="val 37516"/>
              <a:gd name="adj2" fmla="val 50000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66"/>
              </a:solidFill>
              <a:latin typeface="Times New Roman" charset="0"/>
            </a:endParaRP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5715000" y="3838575"/>
            <a:ext cx="76200" cy="666750"/>
          </a:xfrm>
          <a:prstGeom prst="leftBrace">
            <a:avLst>
              <a:gd name="adj1" fmla="val 37495"/>
              <a:gd name="adj2" fmla="val 50000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66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6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7906" name="Group 2"/>
          <p:cNvGraphicFramePr>
            <a:graphicFrameLocks noGrp="1"/>
          </p:cNvGraphicFramePr>
          <p:nvPr/>
        </p:nvGraphicFramePr>
        <p:xfrm>
          <a:off x="1066800" y="1233487"/>
          <a:ext cx="6934200" cy="3395663"/>
        </p:xfrm>
        <a:graphic>
          <a:graphicData uri="http://schemas.openxmlformats.org/drawingml/2006/table">
            <a:tbl>
              <a:tblPr/>
              <a:tblGrid>
                <a:gridCol w="63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#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#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U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411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Edit Distance Table</a:t>
            </a:r>
          </a:p>
        </p:txBody>
      </p:sp>
    </p:spTree>
    <p:extLst>
      <p:ext uri="{BB962C8B-B14F-4D97-AF65-F5344CB8AC3E}">
        <p14:creationId xmlns:p14="http://schemas.microsoft.com/office/powerpoint/2010/main" val="137603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9954" name="Group 2"/>
          <p:cNvGraphicFramePr>
            <a:graphicFrameLocks noGrp="1"/>
          </p:cNvGraphicFramePr>
          <p:nvPr/>
        </p:nvGraphicFramePr>
        <p:xfrm>
          <a:off x="990600" y="1028700"/>
          <a:ext cx="6934200" cy="3852863"/>
        </p:xfrm>
        <a:graphic>
          <a:graphicData uri="http://schemas.openxmlformats.org/drawingml/2006/table">
            <a:tbl>
              <a:tblPr/>
              <a:tblGrid>
                <a:gridCol w="63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#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#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U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6164" name="Line 149"/>
          <p:cNvSpPr>
            <a:spLocks noChangeShapeType="1"/>
          </p:cNvSpPr>
          <p:nvPr/>
        </p:nvSpPr>
        <p:spPr bwMode="auto">
          <a:xfrm flipH="1">
            <a:off x="2514600" y="3086100"/>
            <a:ext cx="457200" cy="971550"/>
          </a:xfrm>
          <a:prstGeom prst="line">
            <a:avLst/>
          </a:prstGeom>
          <a:noFill/>
          <a:ln w="50800">
            <a:solidFill>
              <a:srgbClr val="A5002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5" descr="rec2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657350"/>
            <a:ext cx="428192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371600" y="381000"/>
            <a:ext cx="7467600" cy="7429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9pPr>
          </a:lstStyle>
          <a:p>
            <a:r>
              <a:rPr lang="en-US"/>
              <a:t>The Edit Distance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18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7906" name="Group 2"/>
          <p:cNvGraphicFramePr>
            <a:graphicFrameLocks noGrp="1"/>
          </p:cNvGraphicFramePr>
          <p:nvPr/>
        </p:nvGraphicFramePr>
        <p:xfrm>
          <a:off x="1066800" y="1233487"/>
          <a:ext cx="6934200" cy="3395663"/>
        </p:xfrm>
        <a:graphic>
          <a:graphicData uri="http://schemas.openxmlformats.org/drawingml/2006/table">
            <a:tbl>
              <a:tblPr/>
              <a:tblGrid>
                <a:gridCol w="63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#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#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U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4116" name="Title 2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p:pic>
        <p:nvPicPr>
          <p:cNvPr id="5" name="Picture 5" descr="rec2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6196"/>
            <a:ext cx="3766159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6625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0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024933"/>
              </p:ext>
            </p:extLst>
          </p:nvPr>
        </p:nvGraphicFramePr>
        <p:xfrm>
          <a:off x="1219200" y="1352550"/>
          <a:ext cx="6934200" cy="3276600"/>
        </p:xfrm>
        <a:graphic>
          <a:graphicData uri="http://schemas.openxmlformats.org/drawingml/2006/table">
            <a:tbl>
              <a:tblPr/>
              <a:tblGrid>
                <a:gridCol w="63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#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#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U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>
          <a:xfrm>
            <a:off x="1371600" y="381000"/>
            <a:ext cx="7467600" cy="7429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9pPr>
          </a:lstStyle>
          <a:p>
            <a:r>
              <a:rPr lang="en-US"/>
              <a:t>The Edit Distance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3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Ch.2</a:t>
            </a:r>
            <a:r>
              <a:rPr lang="en-US" altLang="zh-TW" dirty="0"/>
              <a:t>: </a:t>
            </a:r>
            <a:r>
              <a:rPr lang="en-US" altLang="zh-TW" dirty="0" smtClean="0"/>
              <a:t>Regular </a:t>
            </a:r>
            <a:r>
              <a:rPr lang="en-US" altLang="zh-TW" dirty="0"/>
              <a:t>Expressions, Text Normalization, Edit Distance,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Dan </a:t>
            </a:r>
            <a:r>
              <a:rPr lang="en-US" altLang="zh-TW" dirty="0" err="1"/>
              <a:t>Jurafsky</a:t>
            </a:r>
            <a:r>
              <a:rPr lang="en-US" altLang="zh-TW" dirty="0"/>
              <a:t> and James H. Martin. Speech and Language Processing (3rd ed. draft)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B36E-EF5A-4F9F-B024-4E0D63E1172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1672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510778"/>
            <a:ext cx="4800600" cy="1298972"/>
          </a:xfrm>
        </p:spPr>
        <p:txBody>
          <a:bodyPr/>
          <a:lstStyle/>
          <a:p>
            <a:r>
              <a:rPr lang="en-US" sz="4400" dirty="0"/>
              <a:t>Minimum Edit Distance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err="1">
                <a:solidFill>
                  <a:srgbClr val="A50021"/>
                </a:solidFill>
                <a:latin typeface="Calibri" charset="0"/>
              </a:rPr>
              <a:t>Backtrace</a:t>
            </a:r>
            <a:r>
              <a:rPr lang="en-US" sz="3200" dirty="0">
                <a:solidFill>
                  <a:srgbClr val="A50021"/>
                </a:solidFill>
                <a:latin typeface="Calibri" charset="0"/>
              </a:rPr>
              <a:t> for Computing Alignments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13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alignments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Edit distance isn’t sufficient</a:t>
            </a:r>
          </a:p>
          <a:p>
            <a:pPr lvl="1"/>
            <a:r>
              <a:rPr lang="en-US" dirty="0"/>
              <a:t>We often need to </a:t>
            </a:r>
            <a:r>
              <a:rPr lang="en-US" b="1" dirty="0"/>
              <a:t>align</a:t>
            </a:r>
            <a:r>
              <a:rPr lang="en-US" dirty="0"/>
              <a:t> each character of the two strings to each other</a:t>
            </a:r>
          </a:p>
          <a:p>
            <a:r>
              <a:rPr lang="en-US" dirty="0"/>
              <a:t>We do this by keeping a “</a:t>
            </a:r>
            <a:r>
              <a:rPr lang="en-US" dirty="0" err="1"/>
              <a:t>backtrace</a:t>
            </a:r>
            <a:r>
              <a:rPr lang="en-US" dirty="0"/>
              <a:t>”</a:t>
            </a:r>
          </a:p>
          <a:p>
            <a:r>
              <a:rPr lang="en-US" dirty="0"/>
              <a:t>Every time we enter a cell, remember where we came from</a:t>
            </a:r>
          </a:p>
          <a:p>
            <a:r>
              <a:rPr lang="en-US" dirty="0"/>
              <a:t>When we reach the end, </a:t>
            </a:r>
          </a:p>
          <a:p>
            <a:pPr lvl="1"/>
            <a:r>
              <a:rPr lang="en-US" dirty="0"/>
              <a:t>Trace back the path from the upper right corner to read off the alignment</a:t>
            </a:r>
          </a:p>
        </p:txBody>
      </p:sp>
    </p:spTree>
    <p:extLst>
      <p:ext uri="{BB962C8B-B14F-4D97-AF65-F5344CB8AC3E}">
        <p14:creationId xmlns:p14="http://schemas.microsoft.com/office/powerpoint/2010/main" val="61804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7906" name="Group 2"/>
          <p:cNvGraphicFramePr>
            <a:graphicFrameLocks noGrp="1"/>
          </p:cNvGraphicFramePr>
          <p:nvPr/>
        </p:nvGraphicFramePr>
        <p:xfrm>
          <a:off x="1066800" y="1233487"/>
          <a:ext cx="6934200" cy="3395663"/>
        </p:xfrm>
        <a:graphic>
          <a:graphicData uri="http://schemas.openxmlformats.org/drawingml/2006/table">
            <a:tbl>
              <a:tblPr/>
              <a:tblGrid>
                <a:gridCol w="63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#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#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U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4116" name="Title 2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p:pic>
        <p:nvPicPr>
          <p:cNvPr id="5" name="Picture 5" descr="rec2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6196"/>
            <a:ext cx="3766159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1942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MinEdit with Backtrace</a:t>
            </a:r>
          </a:p>
        </p:txBody>
      </p:sp>
      <p:pic>
        <p:nvPicPr>
          <p:cNvPr id="7" name="Picture 5" descr="minedit2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28750"/>
            <a:ext cx="8229600" cy="328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1132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696200" cy="742950"/>
          </a:xfrm>
        </p:spPr>
        <p:txBody>
          <a:bodyPr/>
          <a:lstStyle/>
          <a:p>
            <a:r>
              <a:rPr lang="en-US" dirty="0"/>
              <a:t>Adding </a:t>
            </a:r>
            <a:r>
              <a:rPr lang="en-US" dirty="0" err="1"/>
              <a:t>Backtrace</a:t>
            </a:r>
            <a:r>
              <a:rPr lang="en-US" dirty="0"/>
              <a:t> to Minimum Edit Distance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00150"/>
            <a:ext cx="8763000" cy="3943350"/>
          </a:xfrm>
        </p:spPr>
        <p:txBody>
          <a:bodyPr/>
          <a:lstStyle/>
          <a:p>
            <a:r>
              <a:rPr lang="en-US" sz="1800" dirty="0"/>
              <a:t>Base conditions:                                                        Termination:</a:t>
            </a:r>
          </a:p>
          <a:p>
            <a:pPr marL="457200" lvl="1" indent="0">
              <a:buNone/>
            </a:pPr>
            <a:r>
              <a:rPr lang="en-US" sz="1600" dirty="0">
                <a:latin typeface="Courier"/>
                <a:cs typeface="Courier"/>
              </a:rPr>
              <a:t>D(i,0) = </a:t>
            </a:r>
            <a:r>
              <a:rPr lang="en-US" sz="1600" dirty="0" err="1">
                <a:latin typeface="Courier"/>
                <a:cs typeface="Courier"/>
              </a:rPr>
              <a:t>i</a:t>
            </a:r>
            <a:r>
              <a:rPr lang="en-US" sz="1600" dirty="0">
                <a:latin typeface="Courier"/>
                <a:cs typeface="Courier"/>
              </a:rPr>
              <a:t>         D(0,j) = j         D(N,M) is distance </a:t>
            </a:r>
            <a:endParaRPr lang="en-US" sz="1800" i="1" dirty="0"/>
          </a:p>
          <a:p>
            <a:pPr algn="just"/>
            <a:r>
              <a:rPr lang="en-US" sz="1800" dirty="0"/>
              <a:t>Recurrence Relation</a:t>
            </a:r>
            <a:r>
              <a:rPr lang="en-US" sz="1800" i="1" dirty="0"/>
              <a:t>:</a:t>
            </a:r>
            <a:endParaRPr lang="en-US" sz="1600" i="1" dirty="0"/>
          </a:p>
          <a:p>
            <a:pPr marL="457200" lvl="1" indent="0">
              <a:buClr>
                <a:srgbClr val="000066"/>
              </a:buClr>
              <a:buNone/>
            </a:pPr>
            <a:r>
              <a:rPr lang="en-US" sz="1600" dirty="0">
                <a:latin typeface="Courier"/>
                <a:cs typeface="Courier"/>
              </a:rPr>
              <a:t>For each  </a:t>
            </a:r>
            <a:r>
              <a:rPr lang="en-US" sz="1600" dirty="0" err="1">
                <a:latin typeface="Courier"/>
                <a:cs typeface="Courier"/>
              </a:rPr>
              <a:t>i</a:t>
            </a:r>
            <a:r>
              <a:rPr lang="en-US" sz="1600" dirty="0">
                <a:latin typeface="Courier"/>
                <a:cs typeface="Courier"/>
              </a:rPr>
              <a:t> = 1…M</a:t>
            </a:r>
          </a:p>
          <a:p>
            <a:pPr marL="990600" lvl="1" indent="-533400">
              <a:lnSpc>
                <a:spcPct val="80000"/>
              </a:lnSpc>
              <a:buClr>
                <a:srgbClr val="000066"/>
              </a:buClr>
              <a:buFontTx/>
              <a:buNone/>
            </a:pPr>
            <a:r>
              <a:rPr lang="en-US" sz="1600" dirty="0">
                <a:latin typeface="Courier"/>
                <a:cs typeface="Courier"/>
              </a:rPr>
              <a:t>	 For each  j = 1…N</a:t>
            </a:r>
            <a:endParaRPr lang="en-US" sz="1800" i="1" dirty="0"/>
          </a:p>
          <a:p>
            <a:pPr lvl="1" algn="just">
              <a:lnSpc>
                <a:spcPct val="130000"/>
              </a:lnSpc>
              <a:buFont typeface="Wingdings" charset="2"/>
              <a:buNone/>
            </a:pPr>
            <a:r>
              <a:rPr lang="en-US" sz="1600" i="1" dirty="0">
                <a:latin typeface="Courier"/>
                <a:cs typeface="Courier"/>
              </a:rPr>
              <a:t>                      </a:t>
            </a:r>
            <a:r>
              <a:rPr lang="en-US" sz="1600" dirty="0">
                <a:latin typeface="Courier"/>
                <a:cs typeface="Courier"/>
              </a:rPr>
              <a:t>D(i-1,j) + 1</a:t>
            </a:r>
          </a:p>
          <a:p>
            <a:pPr marL="457200" lvl="1" indent="0" algn="just">
              <a:buNone/>
            </a:pPr>
            <a:r>
              <a:rPr lang="en-US" sz="1600" dirty="0">
                <a:latin typeface="Courier"/>
                <a:cs typeface="Courier"/>
              </a:rPr>
              <a:t>         D(</a:t>
            </a:r>
            <a:r>
              <a:rPr lang="en-US" sz="1600" dirty="0" err="1">
                <a:latin typeface="Courier"/>
                <a:cs typeface="Courier"/>
              </a:rPr>
              <a:t>i,j</a:t>
            </a:r>
            <a:r>
              <a:rPr lang="en-US" sz="1600" dirty="0">
                <a:latin typeface="Courier"/>
                <a:cs typeface="Courier"/>
              </a:rPr>
              <a:t>)= min  D(i,j-1) + 1</a:t>
            </a:r>
          </a:p>
          <a:p>
            <a:pPr lvl="1" algn="just">
              <a:buFont typeface="Wingdings" charset="2"/>
              <a:buNone/>
            </a:pPr>
            <a:r>
              <a:rPr lang="en-US" sz="1600" dirty="0">
                <a:latin typeface="Courier"/>
                <a:cs typeface="Courier"/>
              </a:rPr>
              <a:t>                      D(i-1,j-1) +  2; if X(</a:t>
            </a:r>
            <a:r>
              <a:rPr lang="en-US" sz="1600" dirty="0" err="1">
                <a:latin typeface="Courier"/>
                <a:cs typeface="Courier"/>
              </a:rPr>
              <a:t>i</a:t>
            </a:r>
            <a:r>
              <a:rPr lang="en-US" sz="1600" dirty="0">
                <a:latin typeface="Courier"/>
                <a:cs typeface="Courier"/>
              </a:rPr>
              <a:t>) ≠ Y(j)   </a:t>
            </a:r>
          </a:p>
          <a:p>
            <a:pPr lvl="1" algn="just">
              <a:buFont typeface="Wingdings" charset="2"/>
              <a:buNone/>
            </a:pPr>
            <a:r>
              <a:rPr lang="en-US" sz="1600" dirty="0">
                <a:latin typeface="Courier"/>
                <a:cs typeface="Courier"/>
              </a:rPr>
              <a:t>                                    0; if X(</a:t>
            </a:r>
            <a:r>
              <a:rPr lang="en-US" sz="1600" dirty="0" err="1">
                <a:latin typeface="Courier"/>
                <a:cs typeface="Courier"/>
              </a:rPr>
              <a:t>i</a:t>
            </a:r>
            <a:r>
              <a:rPr lang="en-US" sz="1600" dirty="0">
                <a:latin typeface="Courier"/>
                <a:cs typeface="Courier"/>
              </a:rPr>
              <a:t>) = Y(j)</a:t>
            </a:r>
          </a:p>
          <a:p>
            <a:pPr lvl="1" algn="just">
              <a:buFont typeface="Wingdings" charset="2"/>
              <a:buNone/>
            </a:pPr>
            <a:r>
              <a:rPr lang="en-US" sz="1600" dirty="0">
                <a:latin typeface="Courier"/>
                <a:cs typeface="Courier"/>
              </a:rPr>
              <a:t>                     LEFT</a:t>
            </a:r>
          </a:p>
          <a:p>
            <a:pPr lvl="1" algn="just">
              <a:buFont typeface="Wingdings" charset="2"/>
              <a:buNone/>
            </a:pPr>
            <a:r>
              <a:rPr lang="en-US" sz="1600" dirty="0">
                <a:latin typeface="Courier"/>
                <a:cs typeface="Courier"/>
              </a:rPr>
              <a:t>         </a:t>
            </a:r>
            <a:r>
              <a:rPr lang="en-US" sz="1600" dirty="0" err="1">
                <a:latin typeface="Courier"/>
                <a:cs typeface="Courier"/>
              </a:rPr>
              <a:t>ptr</a:t>
            </a:r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dirty="0" err="1">
                <a:latin typeface="Courier"/>
                <a:cs typeface="Courier"/>
              </a:rPr>
              <a:t>i,j</a:t>
            </a:r>
            <a:r>
              <a:rPr lang="en-US" sz="1600" dirty="0">
                <a:latin typeface="Courier"/>
                <a:cs typeface="Courier"/>
              </a:rPr>
              <a:t>)=   DOWN</a:t>
            </a:r>
          </a:p>
          <a:p>
            <a:pPr lvl="1" algn="just">
              <a:buFont typeface="Wingdings" charset="2"/>
              <a:buNone/>
            </a:pPr>
            <a:r>
              <a:rPr lang="en-US" sz="1600" dirty="0">
                <a:latin typeface="Courier"/>
                <a:cs typeface="Courier"/>
              </a:rPr>
              <a:t>                     DIAG</a:t>
            </a:r>
          </a:p>
          <a:p>
            <a:pPr lvl="1" algn="just">
              <a:buFont typeface="Wingdings" charset="2"/>
              <a:buNone/>
            </a:pP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3200400" y="2724150"/>
            <a:ext cx="228600" cy="990600"/>
          </a:xfrm>
          <a:prstGeom prst="leftBrace">
            <a:avLst>
              <a:gd name="adj1" fmla="val 37516"/>
              <a:gd name="adj2" fmla="val 50000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rgbClr val="000066"/>
              </a:solidFill>
              <a:latin typeface="Times New Roman" charset="0"/>
            </a:endParaRP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5334000" y="3352800"/>
            <a:ext cx="76200" cy="666750"/>
          </a:xfrm>
          <a:prstGeom prst="leftBrace">
            <a:avLst>
              <a:gd name="adj1" fmla="val 37495"/>
              <a:gd name="adj2" fmla="val 50000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66"/>
              </a:solidFill>
              <a:latin typeface="Times New Roman" charset="0"/>
            </a:endParaRPr>
          </a:p>
        </p:txBody>
      </p:sp>
      <p:sp>
        <p:nvSpPr>
          <p:cNvPr id="6" name="AutoShape 5"/>
          <p:cNvSpPr>
            <a:spLocks/>
          </p:cNvSpPr>
          <p:nvPr/>
        </p:nvSpPr>
        <p:spPr bwMode="auto">
          <a:xfrm>
            <a:off x="3048000" y="3867150"/>
            <a:ext cx="228600" cy="990600"/>
          </a:xfrm>
          <a:prstGeom prst="leftBrace">
            <a:avLst>
              <a:gd name="adj1" fmla="val 37516"/>
              <a:gd name="adj2" fmla="val 50000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66"/>
              </a:solidFill>
              <a:latin typeface="Times New Roman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3962400" y="3943350"/>
            <a:ext cx="831365" cy="235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dirty="0">
                <a:latin typeface="Calibri"/>
                <a:cs typeface="Calibri"/>
              </a:rPr>
              <a:t>insertion</a:t>
            </a: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3962400" y="4248150"/>
            <a:ext cx="787883" cy="235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dirty="0">
                <a:latin typeface="Calibri"/>
                <a:cs typeface="Calibri"/>
              </a:rPr>
              <a:t>deletion</a:t>
            </a: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3962400" y="4552950"/>
            <a:ext cx="1066800" cy="235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dirty="0">
                <a:latin typeface="Calibri"/>
                <a:cs typeface="Calibri"/>
              </a:rPr>
              <a:t>substitution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5493235" y="3105150"/>
            <a:ext cx="831365" cy="235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dirty="0">
                <a:latin typeface="Calibri"/>
                <a:cs typeface="Calibri"/>
              </a:rPr>
              <a:t>insertion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5486400" y="2792988"/>
            <a:ext cx="787883" cy="235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dirty="0">
                <a:latin typeface="Calibri"/>
                <a:cs typeface="Calibri"/>
              </a:rPr>
              <a:t>deletion</a:t>
            </a: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7391400" y="3402588"/>
            <a:ext cx="1066800" cy="235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dirty="0">
                <a:latin typeface="Calibri"/>
                <a:cs typeface="Calibri"/>
              </a:rPr>
              <a:t>substitution</a:t>
            </a:r>
          </a:p>
        </p:txBody>
      </p:sp>
    </p:spTree>
    <p:extLst>
      <p:ext uri="{BB962C8B-B14F-4D97-AF65-F5344CB8AC3E}">
        <p14:creationId xmlns:p14="http://schemas.microsoft.com/office/powerpoint/2010/main" val="2522550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772400" cy="857250"/>
          </a:xfrm>
        </p:spPr>
        <p:txBody>
          <a:bodyPr/>
          <a:lstStyle/>
          <a:p>
            <a:r>
              <a:rPr lang="en-US" dirty="0"/>
              <a:t>The Distance Matrix</a:t>
            </a:r>
          </a:p>
        </p:txBody>
      </p:sp>
      <p:sp>
        <p:nvSpPr>
          <p:cNvPr id="1209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00600"/>
            <a:ext cx="3276600" cy="342900"/>
          </a:xfrm>
          <a:noFill/>
        </p:spPr>
        <p:txBody>
          <a:bodyPr/>
          <a:lstStyle/>
          <a:p>
            <a:r>
              <a:rPr lang="en-US" dirty="0"/>
              <a:t>Slide adapted from </a:t>
            </a:r>
            <a:r>
              <a:rPr lang="en-US" dirty="0" err="1"/>
              <a:t>Serafim</a:t>
            </a:r>
            <a:r>
              <a:rPr lang="en-US" dirty="0"/>
              <a:t> </a:t>
            </a:r>
            <a:r>
              <a:rPr lang="en-US" dirty="0" err="1"/>
              <a:t>Batzoglou</a:t>
            </a:r>
            <a:endParaRPr lang="en-US" dirty="0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1228725" y="1445419"/>
            <a:ext cx="3810000" cy="280035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36" name="Line 4"/>
          <p:cNvSpPr>
            <a:spLocks noChangeShapeType="1"/>
          </p:cNvSpPr>
          <p:nvPr/>
        </p:nvSpPr>
        <p:spPr bwMode="auto">
          <a:xfrm>
            <a:off x="1228725" y="4158854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>
            <a:off x="1233488" y="4085035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>
            <a:off x="1233488" y="4017169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39" name="Line 7"/>
          <p:cNvSpPr>
            <a:spLocks noChangeShapeType="1"/>
          </p:cNvSpPr>
          <p:nvPr/>
        </p:nvSpPr>
        <p:spPr bwMode="auto">
          <a:xfrm>
            <a:off x="1228725" y="3949304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>
            <a:off x="1233488" y="3885010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>
            <a:off x="1228725" y="3811191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2" name="Line 10"/>
          <p:cNvSpPr>
            <a:spLocks noChangeShapeType="1"/>
          </p:cNvSpPr>
          <p:nvPr/>
        </p:nvSpPr>
        <p:spPr bwMode="auto">
          <a:xfrm>
            <a:off x="1219200" y="3743325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3" name="Line 11"/>
          <p:cNvSpPr>
            <a:spLocks noChangeShapeType="1"/>
          </p:cNvSpPr>
          <p:nvPr/>
        </p:nvSpPr>
        <p:spPr bwMode="auto">
          <a:xfrm>
            <a:off x="1233488" y="3675460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4" name="Line 12"/>
          <p:cNvSpPr>
            <a:spLocks noChangeShapeType="1"/>
          </p:cNvSpPr>
          <p:nvPr/>
        </p:nvSpPr>
        <p:spPr bwMode="auto">
          <a:xfrm>
            <a:off x="1233488" y="3601641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5" name="Line 13"/>
          <p:cNvSpPr>
            <a:spLocks noChangeShapeType="1"/>
          </p:cNvSpPr>
          <p:nvPr/>
        </p:nvSpPr>
        <p:spPr bwMode="auto">
          <a:xfrm>
            <a:off x="1228725" y="3527822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6" name="Line 14"/>
          <p:cNvSpPr>
            <a:spLocks noChangeShapeType="1"/>
          </p:cNvSpPr>
          <p:nvPr/>
        </p:nvSpPr>
        <p:spPr bwMode="auto">
          <a:xfrm>
            <a:off x="1228725" y="3459956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7" name="Line 15"/>
          <p:cNvSpPr>
            <a:spLocks noChangeShapeType="1"/>
          </p:cNvSpPr>
          <p:nvPr/>
        </p:nvSpPr>
        <p:spPr bwMode="auto">
          <a:xfrm>
            <a:off x="1233488" y="3392091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8" name="Line 16"/>
          <p:cNvSpPr>
            <a:spLocks noChangeShapeType="1"/>
          </p:cNvSpPr>
          <p:nvPr/>
        </p:nvSpPr>
        <p:spPr bwMode="auto">
          <a:xfrm>
            <a:off x="1220788" y="3327797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9" name="Line 17"/>
          <p:cNvSpPr>
            <a:spLocks noChangeShapeType="1"/>
          </p:cNvSpPr>
          <p:nvPr/>
        </p:nvSpPr>
        <p:spPr bwMode="auto">
          <a:xfrm>
            <a:off x="1233488" y="3253979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50" name="Line 18"/>
          <p:cNvSpPr>
            <a:spLocks noChangeShapeType="1"/>
          </p:cNvSpPr>
          <p:nvPr/>
        </p:nvSpPr>
        <p:spPr bwMode="auto">
          <a:xfrm>
            <a:off x="1223963" y="3186113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51" name="Line 19"/>
          <p:cNvSpPr>
            <a:spLocks noChangeShapeType="1"/>
          </p:cNvSpPr>
          <p:nvPr/>
        </p:nvSpPr>
        <p:spPr bwMode="auto">
          <a:xfrm>
            <a:off x="1238250" y="3118247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52" name="Line 20"/>
          <p:cNvSpPr>
            <a:spLocks noChangeShapeType="1"/>
          </p:cNvSpPr>
          <p:nvPr/>
        </p:nvSpPr>
        <p:spPr bwMode="auto">
          <a:xfrm>
            <a:off x="1233488" y="3040856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53" name="Line 21"/>
          <p:cNvSpPr>
            <a:spLocks noChangeShapeType="1"/>
          </p:cNvSpPr>
          <p:nvPr/>
        </p:nvSpPr>
        <p:spPr bwMode="auto">
          <a:xfrm>
            <a:off x="1238250" y="2967038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54" name="Line 22"/>
          <p:cNvSpPr>
            <a:spLocks noChangeShapeType="1"/>
          </p:cNvSpPr>
          <p:nvPr/>
        </p:nvSpPr>
        <p:spPr bwMode="auto">
          <a:xfrm>
            <a:off x="1238250" y="2899172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55" name="Line 23"/>
          <p:cNvSpPr>
            <a:spLocks noChangeShapeType="1"/>
          </p:cNvSpPr>
          <p:nvPr/>
        </p:nvSpPr>
        <p:spPr bwMode="auto">
          <a:xfrm>
            <a:off x="1233488" y="2831306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56" name="Line 24"/>
          <p:cNvSpPr>
            <a:spLocks noChangeShapeType="1"/>
          </p:cNvSpPr>
          <p:nvPr/>
        </p:nvSpPr>
        <p:spPr bwMode="auto">
          <a:xfrm>
            <a:off x="1238250" y="2767013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57" name="Line 25"/>
          <p:cNvSpPr>
            <a:spLocks noChangeShapeType="1"/>
          </p:cNvSpPr>
          <p:nvPr/>
        </p:nvSpPr>
        <p:spPr bwMode="auto">
          <a:xfrm>
            <a:off x="1233488" y="2693194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58" name="Line 26"/>
          <p:cNvSpPr>
            <a:spLocks noChangeShapeType="1"/>
          </p:cNvSpPr>
          <p:nvPr/>
        </p:nvSpPr>
        <p:spPr bwMode="auto">
          <a:xfrm>
            <a:off x="1223963" y="2625329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59" name="Line 27"/>
          <p:cNvSpPr>
            <a:spLocks noChangeShapeType="1"/>
          </p:cNvSpPr>
          <p:nvPr/>
        </p:nvSpPr>
        <p:spPr bwMode="auto">
          <a:xfrm>
            <a:off x="1228725" y="2557463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60" name="Line 28"/>
          <p:cNvSpPr>
            <a:spLocks noChangeShapeType="1"/>
          </p:cNvSpPr>
          <p:nvPr/>
        </p:nvSpPr>
        <p:spPr bwMode="auto">
          <a:xfrm>
            <a:off x="1220788" y="2490788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61" name="Line 29"/>
          <p:cNvSpPr>
            <a:spLocks noChangeShapeType="1"/>
          </p:cNvSpPr>
          <p:nvPr/>
        </p:nvSpPr>
        <p:spPr bwMode="auto">
          <a:xfrm>
            <a:off x="1233488" y="2409825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62" name="Line 30"/>
          <p:cNvSpPr>
            <a:spLocks noChangeShapeType="1"/>
          </p:cNvSpPr>
          <p:nvPr/>
        </p:nvSpPr>
        <p:spPr bwMode="auto">
          <a:xfrm>
            <a:off x="1233488" y="2341960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63" name="Line 31"/>
          <p:cNvSpPr>
            <a:spLocks noChangeShapeType="1"/>
          </p:cNvSpPr>
          <p:nvPr/>
        </p:nvSpPr>
        <p:spPr bwMode="auto">
          <a:xfrm>
            <a:off x="1238250" y="2274094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64" name="Line 32"/>
          <p:cNvSpPr>
            <a:spLocks noChangeShapeType="1"/>
          </p:cNvSpPr>
          <p:nvPr/>
        </p:nvSpPr>
        <p:spPr bwMode="auto">
          <a:xfrm>
            <a:off x="1225550" y="2209800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65" name="Line 33"/>
          <p:cNvSpPr>
            <a:spLocks noChangeShapeType="1"/>
          </p:cNvSpPr>
          <p:nvPr/>
        </p:nvSpPr>
        <p:spPr bwMode="auto">
          <a:xfrm>
            <a:off x="1230313" y="2135981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66" name="Line 34"/>
          <p:cNvSpPr>
            <a:spLocks noChangeShapeType="1"/>
          </p:cNvSpPr>
          <p:nvPr/>
        </p:nvSpPr>
        <p:spPr bwMode="auto">
          <a:xfrm>
            <a:off x="1228725" y="2068116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67" name="Line 35"/>
          <p:cNvSpPr>
            <a:spLocks noChangeShapeType="1"/>
          </p:cNvSpPr>
          <p:nvPr/>
        </p:nvSpPr>
        <p:spPr bwMode="auto">
          <a:xfrm>
            <a:off x="1233488" y="2000250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68" name="Line 36"/>
          <p:cNvSpPr>
            <a:spLocks noChangeShapeType="1"/>
          </p:cNvSpPr>
          <p:nvPr/>
        </p:nvSpPr>
        <p:spPr bwMode="auto">
          <a:xfrm>
            <a:off x="1228725" y="1941910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69" name="Line 37"/>
          <p:cNvSpPr>
            <a:spLocks noChangeShapeType="1"/>
          </p:cNvSpPr>
          <p:nvPr/>
        </p:nvSpPr>
        <p:spPr bwMode="auto">
          <a:xfrm>
            <a:off x="1228725" y="1874044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70" name="Line 38"/>
          <p:cNvSpPr>
            <a:spLocks noChangeShapeType="1"/>
          </p:cNvSpPr>
          <p:nvPr/>
        </p:nvSpPr>
        <p:spPr bwMode="auto">
          <a:xfrm>
            <a:off x="1233488" y="1806179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71" name="Line 39"/>
          <p:cNvSpPr>
            <a:spLocks noChangeShapeType="1"/>
          </p:cNvSpPr>
          <p:nvPr/>
        </p:nvSpPr>
        <p:spPr bwMode="auto">
          <a:xfrm>
            <a:off x="1220788" y="1741885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72" name="Line 40"/>
          <p:cNvSpPr>
            <a:spLocks noChangeShapeType="1"/>
          </p:cNvSpPr>
          <p:nvPr/>
        </p:nvSpPr>
        <p:spPr bwMode="auto">
          <a:xfrm>
            <a:off x="1233488" y="1668066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73" name="Line 41"/>
          <p:cNvSpPr>
            <a:spLocks noChangeShapeType="1"/>
          </p:cNvSpPr>
          <p:nvPr/>
        </p:nvSpPr>
        <p:spPr bwMode="auto">
          <a:xfrm>
            <a:off x="1223963" y="1600200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74" name="Line 42"/>
          <p:cNvSpPr>
            <a:spLocks noChangeShapeType="1"/>
          </p:cNvSpPr>
          <p:nvPr/>
        </p:nvSpPr>
        <p:spPr bwMode="auto">
          <a:xfrm>
            <a:off x="1238250" y="1532335"/>
            <a:ext cx="3810000" cy="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75" name="Line 43"/>
          <p:cNvSpPr>
            <a:spLocks noChangeShapeType="1"/>
          </p:cNvSpPr>
          <p:nvPr/>
        </p:nvSpPr>
        <p:spPr bwMode="auto">
          <a:xfrm flipV="1">
            <a:off x="1330325" y="1448992"/>
            <a:ext cx="0" cy="2792015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76" name="Line 44"/>
          <p:cNvSpPr>
            <a:spLocks noChangeShapeType="1"/>
          </p:cNvSpPr>
          <p:nvPr/>
        </p:nvSpPr>
        <p:spPr bwMode="auto">
          <a:xfrm flipV="1">
            <a:off x="1427163" y="1452563"/>
            <a:ext cx="0" cy="2792016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77" name="Line 45"/>
          <p:cNvSpPr>
            <a:spLocks noChangeShapeType="1"/>
          </p:cNvSpPr>
          <p:nvPr/>
        </p:nvSpPr>
        <p:spPr bwMode="auto">
          <a:xfrm flipV="1">
            <a:off x="1528763" y="1445419"/>
            <a:ext cx="0" cy="2792016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78" name="Line 46"/>
          <p:cNvSpPr>
            <a:spLocks noChangeShapeType="1"/>
          </p:cNvSpPr>
          <p:nvPr/>
        </p:nvSpPr>
        <p:spPr bwMode="auto">
          <a:xfrm flipV="1">
            <a:off x="1617663" y="1448992"/>
            <a:ext cx="0" cy="2792015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79" name="Line 47"/>
          <p:cNvSpPr>
            <a:spLocks noChangeShapeType="1"/>
          </p:cNvSpPr>
          <p:nvPr/>
        </p:nvSpPr>
        <p:spPr bwMode="auto">
          <a:xfrm flipV="1">
            <a:off x="1704975" y="1452563"/>
            <a:ext cx="0" cy="2792016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80" name="Line 48"/>
          <p:cNvSpPr>
            <a:spLocks noChangeShapeType="1"/>
          </p:cNvSpPr>
          <p:nvPr/>
        </p:nvSpPr>
        <p:spPr bwMode="auto">
          <a:xfrm flipV="1">
            <a:off x="1801813" y="1456135"/>
            <a:ext cx="0" cy="2792015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81" name="Line 49"/>
          <p:cNvSpPr>
            <a:spLocks noChangeShapeType="1"/>
          </p:cNvSpPr>
          <p:nvPr/>
        </p:nvSpPr>
        <p:spPr bwMode="auto">
          <a:xfrm flipV="1">
            <a:off x="1903413" y="1448992"/>
            <a:ext cx="0" cy="2792015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82" name="Line 50"/>
          <p:cNvSpPr>
            <a:spLocks noChangeShapeType="1"/>
          </p:cNvSpPr>
          <p:nvPr/>
        </p:nvSpPr>
        <p:spPr bwMode="auto">
          <a:xfrm flipV="1">
            <a:off x="1992313" y="1452563"/>
            <a:ext cx="0" cy="2792016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83" name="Line 51"/>
          <p:cNvSpPr>
            <a:spLocks noChangeShapeType="1"/>
          </p:cNvSpPr>
          <p:nvPr/>
        </p:nvSpPr>
        <p:spPr bwMode="auto">
          <a:xfrm flipV="1">
            <a:off x="2082800" y="1445419"/>
            <a:ext cx="0" cy="2792016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84" name="Line 52"/>
          <p:cNvSpPr>
            <a:spLocks noChangeShapeType="1"/>
          </p:cNvSpPr>
          <p:nvPr/>
        </p:nvSpPr>
        <p:spPr bwMode="auto">
          <a:xfrm flipV="1">
            <a:off x="2179638" y="1448992"/>
            <a:ext cx="0" cy="2792015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85" name="Line 53"/>
          <p:cNvSpPr>
            <a:spLocks noChangeShapeType="1"/>
          </p:cNvSpPr>
          <p:nvPr/>
        </p:nvSpPr>
        <p:spPr bwMode="auto">
          <a:xfrm flipV="1">
            <a:off x="2281238" y="1441848"/>
            <a:ext cx="0" cy="2792015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86" name="Line 54"/>
          <p:cNvSpPr>
            <a:spLocks noChangeShapeType="1"/>
          </p:cNvSpPr>
          <p:nvPr/>
        </p:nvSpPr>
        <p:spPr bwMode="auto">
          <a:xfrm flipV="1">
            <a:off x="2370138" y="1445419"/>
            <a:ext cx="0" cy="2792016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87" name="Line 55"/>
          <p:cNvSpPr>
            <a:spLocks noChangeShapeType="1"/>
          </p:cNvSpPr>
          <p:nvPr/>
        </p:nvSpPr>
        <p:spPr bwMode="auto">
          <a:xfrm flipV="1">
            <a:off x="2457450" y="1448992"/>
            <a:ext cx="0" cy="2792015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88" name="Line 56"/>
          <p:cNvSpPr>
            <a:spLocks noChangeShapeType="1"/>
          </p:cNvSpPr>
          <p:nvPr/>
        </p:nvSpPr>
        <p:spPr bwMode="auto">
          <a:xfrm flipV="1">
            <a:off x="2554288" y="1452563"/>
            <a:ext cx="0" cy="2792016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89" name="Line 57"/>
          <p:cNvSpPr>
            <a:spLocks noChangeShapeType="1"/>
          </p:cNvSpPr>
          <p:nvPr/>
        </p:nvSpPr>
        <p:spPr bwMode="auto">
          <a:xfrm flipV="1">
            <a:off x="2655888" y="1445419"/>
            <a:ext cx="0" cy="2792016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90" name="Line 58"/>
          <p:cNvSpPr>
            <a:spLocks noChangeShapeType="1"/>
          </p:cNvSpPr>
          <p:nvPr/>
        </p:nvSpPr>
        <p:spPr bwMode="auto">
          <a:xfrm flipV="1">
            <a:off x="2744788" y="1448992"/>
            <a:ext cx="0" cy="2792015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91" name="Line 59"/>
          <p:cNvSpPr>
            <a:spLocks noChangeShapeType="1"/>
          </p:cNvSpPr>
          <p:nvPr/>
        </p:nvSpPr>
        <p:spPr bwMode="auto">
          <a:xfrm flipV="1">
            <a:off x="2849563" y="1445419"/>
            <a:ext cx="0" cy="2792016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92" name="Line 60"/>
          <p:cNvSpPr>
            <a:spLocks noChangeShapeType="1"/>
          </p:cNvSpPr>
          <p:nvPr/>
        </p:nvSpPr>
        <p:spPr bwMode="auto">
          <a:xfrm flipV="1">
            <a:off x="2946400" y="1448992"/>
            <a:ext cx="0" cy="2792015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93" name="Line 61"/>
          <p:cNvSpPr>
            <a:spLocks noChangeShapeType="1"/>
          </p:cNvSpPr>
          <p:nvPr/>
        </p:nvSpPr>
        <p:spPr bwMode="auto">
          <a:xfrm flipV="1">
            <a:off x="3048000" y="1441848"/>
            <a:ext cx="0" cy="2792015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94" name="Line 62"/>
          <p:cNvSpPr>
            <a:spLocks noChangeShapeType="1"/>
          </p:cNvSpPr>
          <p:nvPr/>
        </p:nvSpPr>
        <p:spPr bwMode="auto">
          <a:xfrm flipV="1">
            <a:off x="3136900" y="1445419"/>
            <a:ext cx="0" cy="2792016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95" name="Line 63"/>
          <p:cNvSpPr>
            <a:spLocks noChangeShapeType="1"/>
          </p:cNvSpPr>
          <p:nvPr/>
        </p:nvSpPr>
        <p:spPr bwMode="auto">
          <a:xfrm flipV="1">
            <a:off x="3224213" y="1448992"/>
            <a:ext cx="0" cy="2792015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96" name="Line 64"/>
          <p:cNvSpPr>
            <a:spLocks noChangeShapeType="1"/>
          </p:cNvSpPr>
          <p:nvPr/>
        </p:nvSpPr>
        <p:spPr bwMode="auto">
          <a:xfrm flipV="1">
            <a:off x="3321050" y="1452563"/>
            <a:ext cx="0" cy="2792016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97" name="Line 65"/>
          <p:cNvSpPr>
            <a:spLocks noChangeShapeType="1"/>
          </p:cNvSpPr>
          <p:nvPr/>
        </p:nvSpPr>
        <p:spPr bwMode="auto">
          <a:xfrm flipV="1">
            <a:off x="3422650" y="1445419"/>
            <a:ext cx="0" cy="2792016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98" name="Line 66"/>
          <p:cNvSpPr>
            <a:spLocks noChangeShapeType="1"/>
          </p:cNvSpPr>
          <p:nvPr/>
        </p:nvSpPr>
        <p:spPr bwMode="auto">
          <a:xfrm flipV="1">
            <a:off x="3511550" y="1448992"/>
            <a:ext cx="0" cy="2792015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99" name="Line 67"/>
          <p:cNvSpPr>
            <a:spLocks noChangeShapeType="1"/>
          </p:cNvSpPr>
          <p:nvPr/>
        </p:nvSpPr>
        <p:spPr bwMode="auto">
          <a:xfrm flipV="1">
            <a:off x="3602038" y="1441848"/>
            <a:ext cx="0" cy="2792015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900" name="Line 68"/>
          <p:cNvSpPr>
            <a:spLocks noChangeShapeType="1"/>
          </p:cNvSpPr>
          <p:nvPr/>
        </p:nvSpPr>
        <p:spPr bwMode="auto">
          <a:xfrm flipV="1">
            <a:off x="3698875" y="1445419"/>
            <a:ext cx="0" cy="2792016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901" name="Line 69"/>
          <p:cNvSpPr>
            <a:spLocks noChangeShapeType="1"/>
          </p:cNvSpPr>
          <p:nvPr/>
        </p:nvSpPr>
        <p:spPr bwMode="auto">
          <a:xfrm flipV="1">
            <a:off x="3800475" y="1438275"/>
            <a:ext cx="0" cy="2792016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902" name="Line 70"/>
          <p:cNvSpPr>
            <a:spLocks noChangeShapeType="1"/>
          </p:cNvSpPr>
          <p:nvPr/>
        </p:nvSpPr>
        <p:spPr bwMode="auto">
          <a:xfrm flipV="1">
            <a:off x="3889375" y="1441848"/>
            <a:ext cx="0" cy="2792015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903" name="Line 71"/>
          <p:cNvSpPr>
            <a:spLocks noChangeShapeType="1"/>
          </p:cNvSpPr>
          <p:nvPr/>
        </p:nvSpPr>
        <p:spPr bwMode="auto">
          <a:xfrm flipV="1">
            <a:off x="3976688" y="1445419"/>
            <a:ext cx="0" cy="2792016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904" name="Line 72"/>
          <p:cNvSpPr>
            <a:spLocks noChangeShapeType="1"/>
          </p:cNvSpPr>
          <p:nvPr/>
        </p:nvSpPr>
        <p:spPr bwMode="auto">
          <a:xfrm flipV="1">
            <a:off x="4073525" y="1448992"/>
            <a:ext cx="0" cy="2792015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905" name="Line 73"/>
          <p:cNvSpPr>
            <a:spLocks noChangeShapeType="1"/>
          </p:cNvSpPr>
          <p:nvPr/>
        </p:nvSpPr>
        <p:spPr bwMode="auto">
          <a:xfrm flipV="1">
            <a:off x="4175125" y="1441848"/>
            <a:ext cx="0" cy="2792015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906" name="Line 74"/>
          <p:cNvSpPr>
            <a:spLocks noChangeShapeType="1"/>
          </p:cNvSpPr>
          <p:nvPr/>
        </p:nvSpPr>
        <p:spPr bwMode="auto">
          <a:xfrm flipV="1">
            <a:off x="4264025" y="1445419"/>
            <a:ext cx="0" cy="2792016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907" name="Line 75"/>
          <p:cNvSpPr>
            <a:spLocks noChangeShapeType="1"/>
          </p:cNvSpPr>
          <p:nvPr/>
        </p:nvSpPr>
        <p:spPr bwMode="auto">
          <a:xfrm flipV="1">
            <a:off x="4359275" y="1441848"/>
            <a:ext cx="0" cy="2792015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908" name="Line 76"/>
          <p:cNvSpPr>
            <a:spLocks noChangeShapeType="1"/>
          </p:cNvSpPr>
          <p:nvPr/>
        </p:nvSpPr>
        <p:spPr bwMode="auto">
          <a:xfrm flipV="1">
            <a:off x="4448175" y="1445419"/>
            <a:ext cx="0" cy="2792016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909" name="Line 77"/>
          <p:cNvSpPr>
            <a:spLocks noChangeShapeType="1"/>
          </p:cNvSpPr>
          <p:nvPr/>
        </p:nvSpPr>
        <p:spPr bwMode="auto">
          <a:xfrm flipV="1">
            <a:off x="4535488" y="1448992"/>
            <a:ext cx="0" cy="2792015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910" name="Line 78"/>
          <p:cNvSpPr>
            <a:spLocks noChangeShapeType="1"/>
          </p:cNvSpPr>
          <p:nvPr/>
        </p:nvSpPr>
        <p:spPr bwMode="auto">
          <a:xfrm flipV="1">
            <a:off x="4632325" y="1452563"/>
            <a:ext cx="0" cy="2792016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911" name="Line 79"/>
          <p:cNvSpPr>
            <a:spLocks noChangeShapeType="1"/>
          </p:cNvSpPr>
          <p:nvPr/>
        </p:nvSpPr>
        <p:spPr bwMode="auto">
          <a:xfrm flipV="1">
            <a:off x="4733925" y="1445419"/>
            <a:ext cx="0" cy="2792016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912" name="Line 80"/>
          <p:cNvSpPr>
            <a:spLocks noChangeShapeType="1"/>
          </p:cNvSpPr>
          <p:nvPr/>
        </p:nvSpPr>
        <p:spPr bwMode="auto">
          <a:xfrm flipV="1">
            <a:off x="4822825" y="1448992"/>
            <a:ext cx="0" cy="2792015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913" name="Line 81"/>
          <p:cNvSpPr>
            <a:spLocks noChangeShapeType="1"/>
          </p:cNvSpPr>
          <p:nvPr/>
        </p:nvSpPr>
        <p:spPr bwMode="auto">
          <a:xfrm flipV="1">
            <a:off x="4929188" y="1445419"/>
            <a:ext cx="0" cy="2792016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54" name="Freeform 82"/>
          <p:cNvSpPr>
            <a:spLocks/>
          </p:cNvSpPr>
          <p:nvPr/>
        </p:nvSpPr>
        <p:spPr bwMode="auto">
          <a:xfrm flipH="1" flipV="1">
            <a:off x="1219200" y="1428750"/>
            <a:ext cx="3810000" cy="2819400"/>
          </a:xfrm>
          <a:custGeom>
            <a:avLst/>
            <a:gdLst>
              <a:gd name="T0" fmla="*/ 0 w 2333"/>
              <a:gd name="T1" fmla="*/ 2147483647 h 2275"/>
              <a:gd name="T2" fmla="*/ 2147483647 w 2333"/>
              <a:gd name="T3" fmla="*/ 2147483647 h 2275"/>
              <a:gd name="T4" fmla="*/ 2147483647 w 2333"/>
              <a:gd name="T5" fmla="*/ 2147483647 h 2275"/>
              <a:gd name="T6" fmla="*/ 2147483647 w 2333"/>
              <a:gd name="T7" fmla="*/ 2147483647 h 2275"/>
              <a:gd name="T8" fmla="*/ 2147483647 w 2333"/>
              <a:gd name="T9" fmla="*/ 2147483647 h 2275"/>
              <a:gd name="T10" fmla="*/ 2147483647 w 2333"/>
              <a:gd name="T11" fmla="*/ 2147483647 h 2275"/>
              <a:gd name="T12" fmla="*/ 2147483647 w 2333"/>
              <a:gd name="T13" fmla="*/ 2147483647 h 2275"/>
              <a:gd name="T14" fmla="*/ 2147483647 w 2333"/>
              <a:gd name="T15" fmla="*/ 2147483647 h 2275"/>
              <a:gd name="T16" fmla="*/ 2147483647 w 2333"/>
              <a:gd name="T17" fmla="*/ 2147483647 h 2275"/>
              <a:gd name="T18" fmla="*/ 2147483647 w 2333"/>
              <a:gd name="T19" fmla="*/ 2147483647 h 2275"/>
              <a:gd name="T20" fmla="*/ 2147483647 w 2333"/>
              <a:gd name="T21" fmla="*/ 2147483647 h 2275"/>
              <a:gd name="T22" fmla="*/ 2147483647 w 2333"/>
              <a:gd name="T23" fmla="*/ 2147483647 h 2275"/>
              <a:gd name="T24" fmla="*/ 2147483647 w 2333"/>
              <a:gd name="T25" fmla="*/ 2147483647 h 2275"/>
              <a:gd name="T26" fmla="*/ 2147483647 w 2333"/>
              <a:gd name="T27" fmla="*/ 2147483647 h 2275"/>
              <a:gd name="T28" fmla="*/ 2147483647 w 2333"/>
              <a:gd name="T29" fmla="*/ 2147483647 h 2275"/>
              <a:gd name="T30" fmla="*/ 2147483647 w 2333"/>
              <a:gd name="T31" fmla="*/ 2147483647 h 2275"/>
              <a:gd name="T32" fmla="*/ 2147483647 w 2333"/>
              <a:gd name="T33" fmla="*/ 2147483647 h 2275"/>
              <a:gd name="T34" fmla="*/ 2147483647 w 2333"/>
              <a:gd name="T35" fmla="*/ 2147483647 h 2275"/>
              <a:gd name="T36" fmla="*/ 2147483647 w 2333"/>
              <a:gd name="T37" fmla="*/ 2147483647 h 2275"/>
              <a:gd name="T38" fmla="*/ 2147483647 w 2333"/>
              <a:gd name="T39" fmla="*/ 0 h 227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33"/>
              <a:gd name="T61" fmla="*/ 0 h 2275"/>
              <a:gd name="T62" fmla="*/ 2333 w 2333"/>
              <a:gd name="T63" fmla="*/ 2275 h 227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33" h="2275">
                <a:moveTo>
                  <a:pt x="0" y="2275"/>
                </a:moveTo>
                <a:lnTo>
                  <a:pt x="52" y="2211"/>
                </a:lnTo>
                <a:lnTo>
                  <a:pt x="116" y="2153"/>
                </a:lnTo>
                <a:lnTo>
                  <a:pt x="122" y="2089"/>
                </a:lnTo>
                <a:lnTo>
                  <a:pt x="180" y="2042"/>
                </a:lnTo>
                <a:lnTo>
                  <a:pt x="425" y="1803"/>
                </a:lnTo>
                <a:lnTo>
                  <a:pt x="588" y="1803"/>
                </a:lnTo>
                <a:lnTo>
                  <a:pt x="774" y="1629"/>
                </a:lnTo>
                <a:lnTo>
                  <a:pt x="774" y="1571"/>
                </a:lnTo>
                <a:lnTo>
                  <a:pt x="1076" y="1274"/>
                </a:lnTo>
                <a:lnTo>
                  <a:pt x="1076" y="1210"/>
                </a:lnTo>
                <a:lnTo>
                  <a:pt x="1489" y="809"/>
                </a:lnTo>
                <a:lnTo>
                  <a:pt x="1792" y="809"/>
                </a:lnTo>
                <a:lnTo>
                  <a:pt x="1966" y="640"/>
                </a:lnTo>
                <a:lnTo>
                  <a:pt x="1966" y="570"/>
                </a:lnTo>
                <a:lnTo>
                  <a:pt x="2077" y="454"/>
                </a:lnTo>
                <a:lnTo>
                  <a:pt x="2077" y="355"/>
                </a:lnTo>
                <a:lnTo>
                  <a:pt x="2263" y="180"/>
                </a:lnTo>
                <a:lnTo>
                  <a:pt x="2263" y="75"/>
                </a:lnTo>
                <a:lnTo>
                  <a:pt x="2333" y="0"/>
                </a:lnTo>
              </a:path>
            </a:pathLst>
          </a:custGeom>
          <a:noFill/>
          <a:ln w="38100">
            <a:solidFill>
              <a:srgbClr val="0000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915" name="Text Box 83"/>
          <p:cNvSpPr txBox="1">
            <a:spLocks noChangeArrowheads="1"/>
          </p:cNvSpPr>
          <p:nvPr/>
        </p:nvSpPr>
        <p:spPr bwMode="auto">
          <a:xfrm>
            <a:off x="1143000" y="4248150"/>
            <a:ext cx="39702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 Unicode MS" charset="0"/>
              </a:rPr>
              <a:t>y</a:t>
            </a:r>
            <a:r>
              <a:rPr lang="en-US" sz="2000" baseline="-25000" dirty="0">
                <a:latin typeface="Arial Unicode MS" charset="0"/>
              </a:rPr>
              <a:t>0</a:t>
            </a:r>
            <a:r>
              <a:rPr lang="en-US" sz="2000" dirty="0">
                <a:latin typeface="Arial Unicode MS" charset="0"/>
              </a:rPr>
              <a:t> ………………………………  </a:t>
            </a:r>
            <a:r>
              <a:rPr lang="en-US" sz="2000" dirty="0" err="1">
                <a:latin typeface="Arial Unicode MS" charset="0"/>
              </a:rPr>
              <a:t>y</a:t>
            </a:r>
            <a:r>
              <a:rPr lang="en-US" sz="2000" baseline="-25000" dirty="0" err="1">
                <a:latin typeface="Arial Unicode MS" charset="0"/>
              </a:rPr>
              <a:t>M</a:t>
            </a:r>
            <a:endParaRPr lang="en-US" sz="2000" dirty="0">
              <a:latin typeface="Arial Unicode MS" charset="0"/>
            </a:endParaRPr>
          </a:p>
        </p:txBody>
      </p:sp>
      <p:sp>
        <p:nvSpPr>
          <p:cNvPr id="120916" name="Text Box 84"/>
          <p:cNvSpPr txBox="1">
            <a:spLocks noChangeArrowheads="1"/>
          </p:cNvSpPr>
          <p:nvPr/>
        </p:nvSpPr>
        <p:spPr bwMode="auto">
          <a:xfrm rot="5400000" flipH="1" flipV="1">
            <a:off x="-617857" y="2638395"/>
            <a:ext cx="297180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 Unicode MS" charset="0"/>
              </a:rPr>
              <a:t>x</a:t>
            </a:r>
            <a:r>
              <a:rPr lang="en-US" sz="2000" baseline="-25000" dirty="0">
                <a:latin typeface="Arial Unicode MS" charset="0"/>
              </a:rPr>
              <a:t>0</a:t>
            </a:r>
            <a:r>
              <a:rPr lang="en-US" sz="2000" dirty="0">
                <a:latin typeface="Arial Unicode MS" charset="0"/>
              </a:rPr>
              <a:t> ……………………  </a:t>
            </a:r>
            <a:r>
              <a:rPr lang="en-US" sz="2000" dirty="0" err="1">
                <a:latin typeface="Arial Unicode MS" charset="0"/>
              </a:rPr>
              <a:t>x</a:t>
            </a:r>
            <a:r>
              <a:rPr lang="en-US" sz="2000" baseline="-25000" dirty="0" err="1">
                <a:latin typeface="Arial Unicode MS" charset="0"/>
              </a:rPr>
              <a:t>N</a:t>
            </a:r>
            <a:endParaRPr lang="en-US" sz="2000" dirty="0">
              <a:latin typeface="Arial Unicode MS" charset="0"/>
            </a:endParaRPr>
          </a:p>
        </p:txBody>
      </p:sp>
      <p:sp>
        <p:nvSpPr>
          <p:cNvPr id="54357" name="Text Box 85"/>
          <p:cNvSpPr txBox="1">
            <a:spLocks noChangeArrowheads="1"/>
          </p:cNvSpPr>
          <p:nvPr/>
        </p:nvSpPr>
        <p:spPr bwMode="auto">
          <a:xfrm>
            <a:off x="5410200" y="1504950"/>
            <a:ext cx="3352800" cy="26161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66"/>
                </a:solidFill>
                <a:latin typeface="Calibri"/>
                <a:cs typeface="Calibri"/>
              </a:rPr>
              <a:t>Every non-decreasing path </a:t>
            </a:r>
          </a:p>
          <a:p>
            <a:endParaRPr lang="en-US" sz="2000" dirty="0">
              <a:solidFill>
                <a:srgbClr val="000066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000066"/>
                </a:solidFill>
                <a:latin typeface="Calibri"/>
                <a:cs typeface="Calibri"/>
              </a:rPr>
              <a:t>from (0,0) to (M, N) </a:t>
            </a:r>
          </a:p>
          <a:p>
            <a:endParaRPr lang="en-US" sz="2000" dirty="0">
              <a:solidFill>
                <a:srgbClr val="000066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000066"/>
                </a:solidFill>
                <a:latin typeface="Calibri"/>
                <a:cs typeface="Calibri"/>
              </a:rPr>
              <a:t>corresponds to </a:t>
            </a:r>
          </a:p>
          <a:p>
            <a:r>
              <a:rPr lang="en-US" sz="2000" dirty="0">
                <a:solidFill>
                  <a:srgbClr val="000066"/>
                </a:solidFill>
                <a:latin typeface="Calibri"/>
                <a:cs typeface="Calibri"/>
              </a:rPr>
              <a:t>an alignment </a:t>
            </a:r>
          </a:p>
          <a:p>
            <a:r>
              <a:rPr lang="en-US" sz="2000" dirty="0">
                <a:solidFill>
                  <a:srgbClr val="000066"/>
                </a:solidFill>
                <a:latin typeface="Calibri"/>
                <a:cs typeface="Calibri"/>
              </a:rPr>
              <a:t>of the two sequences</a:t>
            </a:r>
          </a:p>
          <a:p>
            <a:endParaRPr lang="en-US" sz="2400" dirty="0">
              <a:solidFill>
                <a:srgbClr val="000066"/>
              </a:solidFill>
              <a:latin typeface="Calibri"/>
              <a:cs typeface="Calibri"/>
            </a:endParaRPr>
          </a:p>
        </p:txBody>
      </p:sp>
      <p:sp>
        <p:nvSpPr>
          <p:cNvPr id="54360" name="Text Box 88"/>
          <p:cNvSpPr txBox="1">
            <a:spLocks noChangeArrowheads="1"/>
          </p:cNvSpPr>
          <p:nvPr/>
        </p:nvSpPr>
        <p:spPr bwMode="auto">
          <a:xfrm>
            <a:off x="5257800" y="4095750"/>
            <a:ext cx="3805981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A4001D"/>
                </a:solidFill>
                <a:latin typeface="Arial Unicode MS" charset="0"/>
              </a:rPr>
              <a:t>An optimal alignment is composed of optimal </a:t>
            </a:r>
            <a:r>
              <a:rPr lang="en-US" sz="1800" dirty="0" err="1">
                <a:solidFill>
                  <a:srgbClr val="A4001D"/>
                </a:solidFill>
                <a:latin typeface="Arial Unicode MS" charset="0"/>
              </a:rPr>
              <a:t>subalignments</a:t>
            </a:r>
            <a:endParaRPr lang="en-US" sz="1800" dirty="0">
              <a:solidFill>
                <a:srgbClr val="A4001D"/>
              </a:solidFill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7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54" grpId="0" animBg="1"/>
      <p:bldP spid="543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of </a:t>
            </a:r>
            <a:r>
              <a:rPr lang="en-US" dirty="0" err="1"/>
              <a:t>Backtrace</a:t>
            </a:r>
            <a:endParaRPr lang="en-US" dirty="0"/>
          </a:p>
        </p:txBody>
      </p:sp>
      <p:sp>
        <p:nvSpPr>
          <p:cNvPr id="75780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Two strings and their </a:t>
            </a:r>
            <a:r>
              <a:rPr lang="en-US" b="1" dirty="0"/>
              <a:t>alignment</a:t>
            </a:r>
            <a:r>
              <a:rPr lang="en-US" dirty="0"/>
              <a:t>:</a:t>
            </a:r>
          </a:p>
        </p:txBody>
      </p:sp>
      <p:pic>
        <p:nvPicPr>
          <p:cNvPr id="5" name="Picture 6" descr="align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29124"/>
            <a:ext cx="4838700" cy="201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6913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Time:</a:t>
            </a:r>
          </a:p>
          <a:p>
            <a:pPr lvl="1">
              <a:buFont typeface="Wingdings" charset="2"/>
              <a:buNone/>
            </a:pPr>
            <a:r>
              <a:rPr lang="en-US" sz="2800" dirty="0"/>
              <a:t>				O(nm)</a:t>
            </a:r>
            <a:endParaRPr lang="en-US" sz="3200" dirty="0"/>
          </a:p>
          <a:p>
            <a:r>
              <a:rPr lang="en-US" sz="3200" dirty="0"/>
              <a:t>Space:</a:t>
            </a:r>
          </a:p>
          <a:p>
            <a:pPr lvl="1">
              <a:buFont typeface="Wingdings" charset="2"/>
              <a:buNone/>
            </a:pPr>
            <a:r>
              <a:rPr lang="en-US" sz="2800" dirty="0"/>
              <a:t>				O(nm)</a:t>
            </a:r>
          </a:p>
          <a:p>
            <a:r>
              <a:rPr lang="en-US" sz="3200" dirty="0" err="1"/>
              <a:t>Backtrace</a:t>
            </a:r>
            <a:endParaRPr lang="en-US" sz="3200" dirty="0"/>
          </a:p>
          <a:p>
            <a:pPr lvl="1">
              <a:buFont typeface="Wingdings" charset="2"/>
              <a:buNone/>
            </a:pPr>
            <a:r>
              <a:rPr lang="en-US" sz="2800" dirty="0"/>
              <a:t>				O(</a:t>
            </a:r>
            <a:r>
              <a:rPr lang="en-US" sz="2800" dirty="0" err="1"/>
              <a:t>n+m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202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510778"/>
            <a:ext cx="4800600" cy="1298972"/>
          </a:xfrm>
        </p:spPr>
        <p:txBody>
          <a:bodyPr/>
          <a:lstStyle/>
          <a:p>
            <a:r>
              <a:rPr lang="en-US" sz="4400" dirty="0"/>
              <a:t>Minimum Edit Distance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>
                <a:solidFill>
                  <a:srgbClr val="A50021"/>
                </a:solidFill>
                <a:latin typeface="Calibri" charset="0"/>
              </a:rPr>
              <a:t>Weighted Minimum Edit Distance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11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Weighted Edit Distance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Why would we add weights to the computation?</a:t>
            </a:r>
          </a:p>
          <a:p>
            <a:pPr lvl="1"/>
            <a:r>
              <a:rPr lang="en-US" dirty="0"/>
              <a:t>Spell Correction: some letters are more likely to be mistyped than others</a:t>
            </a:r>
          </a:p>
          <a:p>
            <a:pPr lvl="1"/>
            <a:r>
              <a:rPr lang="en-US" dirty="0"/>
              <a:t>Biology: certain kinds of deletions or insertions are more likely than others</a:t>
            </a:r>
          </a:p>
        </p:txBody>
      </p:sp>
    </p:spTree>
    <p:extLst>
      <p:ext uri="{BB962C8B-B14F-4D97-AF65-F5344CB8AC3E}">
        <p14:creationId xmlns:p14="http://schemas.microsoft.com/office/powerpoint/2010/main" val="98915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Definition of Minimum Edit Distance</a:t>
            </a:r>
          </a:p>
          <a:p>
            <a:r>
              <a:rPr lang="en-US" altLang="zh-TW" dirty="0" smtClean="0"/>
              <a:t>Computing Minimum Edit Distance</a:t>
            </a:r>
          </a:p>
          <a:p>
            <a:r>
              <a:rPr lang="en-US" altLang="zh-TW" dirty="0" err="1" smtClean="0"/>
              <a:t>Backtrace</a:t>
            </a:r>
            <a:r>
              <a:rPr lang="en-US" altLang="zh-TW" dirty="0" smtClean="0"/>
              <a:t> for Computing Alignments</a:t>
            </a:r>
          </a:p>
          <a:p>
            <a:r>
              <a:rPr lang="en-US" altLang="zh-TW" dirty="0" smtClean="0"/>
              <a:t>Weighted Minimum Edit Distance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sb-DE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0245-3951-4AE1-9734-598374028AB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124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467600" cy="742950"/>
          </a:xfrm>
        </p:spPr>
        <p:txBody>
          <a:bodyPr/>
          <a:lstStyle/>
          <a:p>
            <a:r>
              <a:rPr lang="en-US" dirty="0"/>
              <a:t>Confusion matrix for spelling errors</a:t>
            </a:r>
          </a:p>
        </p:txBody>
      </p:sp>
      <p:pic>
        <p:nvPicPr>
          <p:cNvPr id="6" name="Picture 5" descr="kern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637" y="971550"/>
            <a:ext cx="666924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1894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qwerty2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1613891"/>
            <a:ext cx="7759700" cy="301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3688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Min Edit Distance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76350"/>
            <a:ext cx="8763000" cy="3943350"/>
          </a:xfrm>
        </p:spPr>
        <p:txBody>
          <a:bodyPr/>
          <a:lstStyle/>
          <a:p>
            <a:r>
              <a:rPr lang="en-US" dirty="0"/>
              <a:t>Initialization: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D(0,0) = 0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D(i,0) = D(i-1,0) + del[x(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)];    1 &lt;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 ≤ N</a:t>
            </a:r>
          </a:p>
          <a:p>
            <a:pPr marL="457200" lvl="1" indent="0" algn="just">
              <a:buNone/>
            </a:pPr>
            <a:r>
              <a:rPr lang="en-US" dirty="0">
                <a:latin typeface="Courier"/>
                <a:cs typeface="Courier"/>
              </a:rPr>
              <a:t>D(0,j) = D(0,j-1) + ins[y(j)];    1 &lt; j ≤ M</a:t>
            </a:r>
            <a:endParaRPr lang="en-US" i="1" dirty="0"/>
          </a:p>
          <a:p>
            <a:pPr algn="just"/>
            <a:r>
              <a:rPr lang="en-US" dirty="0"/>
              <a:t>Recurrence Relation</a:t>
            </a:r>
            <a:r>
              <a:rPr lang="en-US" i="1" dirty="0"/>
              <a:t>:</a:t>
            </a:r>
          </a:p>
          <a:p>
            <a:pPr marL="457200" lvl="1" indent="0">
              <a:buNone/>
            </a:pPr>
            <a:r>
              <a:rPr lang="en-US" i="1" dirty="0">
                <a:latin typeface="Courier"/>
                <a:cs typeface="Courier"/>
              </a:rPr>
              <a:t>             </a:t>
            </a:r>
            <a:r>
              <a:rPr lang="en-US" dirty="0">
                <a:latin typeface="Courier"/>
                <a:cs typeface="Courier"/>
              </a:rPr>
              <a:t>D(i-1,j)   + del[x(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)]</a:t>
            </a:r>
          </a:p>
          <a:p>
            <a:pPr marL="457200" lvl="1" indent="0" algn="just">
              <a:buNone/>
            </a:pPr>
            <a:r>
              <a:rPr lang="en-US" dirty="0">
                <a:latin typeface="Courier"/>
                <a:cs typeface="Courier"/>
              </a:rPr>
              <a:t>D(</a:t>
            </a:r>
            <a:r>
              <a:rPr lang="en-US" dirty="0" err="1">
                <a:latin typeface="Courier"/>
                <a:cs typeface="Courier"/>
              </a:rPr>
              <a:t>i,j</a:t>
            </a:r>
            <a:r>
              <a:rPr lang="en-US" dirty="0">
                <a:latin typeface="Courier"/>
                <a:cs typeface="Courier"/>
              </a:rPr>
              <a:t>)= min  D(i,j-1)   + ins[y(j)]</a:t>
            </a:r>
          </a:p>
          <a:p>
            <a:pPr lvl="1" algn="just">
              <a:buFont typeface="Wingdings" charset="2"/>
              <a:buNone/>
            </a:pPr>
            <a:r>
              <a:rPr lang="en-US" dirty="0">
                <a:latin typeface="Courier"/>
                <a:cs typeface="Courier"/>
              </a:rPr>
              <a:t>             D(i-1,j-1) + sub[x(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),y(j)]</a:t>
            </a:r>
          </a:p>
          <a:p>
            <a:pPr algn="just"/>
            <a:r>
              <a:rPr lang="en-US" dirty="0"/>
              <a:t>Termination</a:t>
            </a:r>
            <a:r>
              <a:rPr lang="en-US" i="1" dirty="0"/>
              <a:t>:</a:t>
            </a:r>
          </a:p>
          <a:p>
            <a:pPr lvl="1" algn="just">
              <a:buFont typeface="Wingdings" charset="2"/>
              <a:buNone/>
            </a:pPr>
            <a:r>
              <a:rPr lang="en-US" dirty="0">
                <a:latin typeface="Courier"/>
                <a:cs typeface="Courier"/>
              </a:rPr>
              <a:t>D(N,M) is distance </a:t>
            </a:r>
          </a:p>
          <a:p>
            <a:pPr lvl="1" algn="just">
              <a:buFont typeface="Wingdings" charset="2"/>
              <a:buNone/>
            </a:pPr>
            <a:endParaRPr lang="en-US" dirty="0">
              <a:latin typeface="Courier"/>
              <a:cs typeface="Courier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2438400" y="3333750"/>
            <a:ext cx="228600" cy="990600"/>
          </a:xfrm>
          <a:prstGeom prst="leftBrace">
            <a:avLst>
              <a:gd name="adj1" fmla="val 37516"/>
              <a:gd name="adj2" fmla="val 50000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66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1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Where did the name, dynamic programming, come from? </a:t>
            </a:r>
            <a:endParaRPr lang="en-US" dirty="0"/>
          </a:p>
        </p:txBody>
      </p:sp>
      <p:sp>
        <p:nvSpPr>
          <p:cNvPr id="1078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276350"/>
            <a:ext cx="8915400" cy="3543300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1600" dirty="0">
                <a:latin typeface="Arial" charset="0"/>
              </a:rPr>
              <a:t>…</a:t>
            </a:r>
            <a:r>
              <a:rPr lang="en-US" sz="1800" dirty="0">
                <a:latin typeface="Arial" charset="0"/>
              </a:rPr>
              <a:t>The 1950s were not good years for mathematical research. [the] Secretary of Defense …had a pathological fear and hatred of the word, research…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endParaRPr lang="en-US" sz="1800" dirty="0">
              <a:latin typeface="Arial" charset="0"/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1800" dirty="0">
                <a:latin typeface="Arial" charset="0"/>
              </a:rPr>
              <a:t> I decided therefore to use the word, “</a:t>
            </a:r>
            <a:r>
              <a:rPr lang="en-US" sz="1800" b="1" dirty="0">
                <a:latin typeface="Arial" charset="0"/>
              </a:rPr>
              <a:t>programming</a:t>
            </a:r>
            <a:r>
              <a:rPr lang="en-US" sz="1800" dirty="0">
                <a:latin typeface="Arial" charset="0"/>
              </a:rPr>
              <a:t>”.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endParaRPr lang="en-US" sz="1800" dirty="0">
              <a:latin typeface="Arial" charset="0"/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1800" dirty="0">
                <a:latin typeface="Arial" charset="0"/>
              </a:rPr>
              <a:t> I wanted to get across the idea that this was dynamic, this was multistage… I thought, let’s … take a word that has an absolutely precise meaning, namely </a:t>
            </a:r>
            <a:r>
              <a:rPr lang="en-US" sz="1800" b="1" dirty="0">
                <a:latin typeface="Arial" charset="0"/>
              </a:rPr>
              <a:t>dynamic</a:t>
            </a:r>
            <a:r>
              <a:rPr lang="en-US" sz="1800" dirty="0">
                <a:latin typeface="Arial" charset="0"/>
              </a:rPr>
              <a:t>… it’s impossible to use the word, </a:t>
            </a:r>
            <a:r>
              <a:rPr lang="en-US" sz="1800" b="1" dirty="0">
                <a:latin typeface="Arial" charset="0"/>
              </a:rPr>
              <a:t>dynamic</a:t>
            </a:r>
            <a:r>
              <a:rPr lang="en-US" sz="1800" dirty="0">
                <a:latin typeface="Arial" charset="0"/>
              </a:rPr>
              <a:t>, in a pejorative sense. Try thinking of some combination that will possibly give it a pejorative meaning. It’s impossible. 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endParaRPr lang="en-US" sz="1800" dirty="0">
              <a:latin typeface="Arial" charset="0"/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1800" dirty="0">
                <a:latin typeface="Arial" charset="0"/>
              </a:rPr>
              <a:t>Thus, I thought dynamic programming was a good name. It was something not even a Congressman could object to.”</a:t>
            </a:r>
            <a:r>
              <a:rPr lang="en-US" sz="1600" dirty="0">
                <a:latin typeface="Arial" charset="0"/>
              </a:rPr>
              <a:t>  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endParaRPr lang="en-US" sz="1400" dirty="0"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sz="1600" b="1" dirty="0">
                <a:solidFill>
                  <a:srgbClr val="404040"/>
                </a:solidFill>
                <a:latin typeface="Arial" charset="0"/>
              </a:rPr>
              <a:t>		</a:t>
            </a:r>
            <a:r>
              <a:rPr lang="en-US" sz="1600" dirty="0">
                <a:solidFill>
                  <a:srgbClr val="404040"/>
                </a:solidFill>
                <a:latin typeface="Arial" charset="0"/>
              </a:rPr>
              <a:t>Richard Bellman, “Eye of the Hurricane: an autobiography” 1984.</a:t>
            </a:r>
            <a:endParaRPr lang="en-US" sz="9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45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Thanks for Your Attention!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sb-DE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0245-3951-4AE1-9734-598374028AB2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41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similar are two strings?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352550"/>
            <a:ext cx="3886200" cy="3429000"/>
          </a:xfrm>
        </p:spPr>
        <p:txBody>
          <a:bodyPr/>
          <a:lstStyle/>
          <a:p>
            <a:r>
              <a:rPr lang="en-US" dirty="0"/>
              <a:t>Spell correction</a:t>
            </a:r>
          </a:p>
          <a:p>
            <a:pPr lvl="1"/>
            <a:r>
              <a:rPr lang="en-US" dirty="0"/>
              <a:t>The user typed “</a:t>
            </a:r>
            <a:r>
              <a:rPr lang="en-US" dirty="0" err="1"/>
              <a:t>graffe</a:t>
            </a:r>
            <a:r>
              <a:rPr lang="en-US" dirty="0"/>
              <a:t>”</a:t>
            </a:r>
          </a:p>
          <a:p>
            <a:pPr marL="457200" lvl="1" indent="0">
              <a:buNone/>
            </a:pPr>
            <a:r>
              <a:rPr lang="en-US" dirty="0"/>
              <a:t>Which is closest? </a:t>
            </a:r>
          </a:p>
          <a:p>
            <a:pPr lvl="2">
              <a:lnSpc>
                <a:spcPct val="80000"/>
              </a:lnSpc>
            </a:pPr>
            <a:r>
              <a:rPr lang="en-US" dirty="0" err="1"/>
              <a:t>graf</a:t>
            </a:r>
            <a:endParaRPr lang="en-US" dirty="0"/>
          </a:p>
          <a:p>
            <a:pPr lvl="2">
              <a:lnSpc>
                <a:spcPct val="80000"/>
              </a:lnSpc>
            </a:pPr>
            <a:r>
              <a:rPr lang="en-US" dirty="0"/>
              <a:t>graft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grail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giraffe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657600" y="1352550"/>
            <a:ext cx="525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en-US" dirty="0"/>
              <a:t>Computational Biology</a:t>
            </a:r>
          </a:p>
          <a:p>
            <a:pPr lvl="1"/>
            <a:r>
              <a:rPr lang="en-US" dirty="0"/>
              <a:t>Align two sequences of nucleotides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Resulting alignment: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424815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en-US" sz="2000" dirty="0"/>
              <a:t>Also for Machine Translation, Information Extraction, Speech Recognition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95800" y="2266950"/>
            <a:ext cx="434233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AGGCTATCACCTGACCTCCAGGCCGATGCCC</a:t>
            </a:r>
          </a:p>
          <a:p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TAGCTATCACGACCGCGGTCGATTTGCCCGAC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41934" y="3311664"/>
            <a:ext cx="4802066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-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AG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G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CTATCAC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CT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GACC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T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C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CA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GG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C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CGA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--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TGCCC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---</a:t>
            </a:r>
          </a:p>
          <a:p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T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AG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-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CTATCAC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--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GACC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G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C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--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GG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T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CGA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TT</a:t>
            </a:r>
            <a:r>
              <a:rPr lang="en-US" sz="1600" b="1" dirty="0">
                <a:solidFill>
                  <a:srgbClr val="000066"/>
                </a:solidFill>
                <a:latin typeface="Courier New" charset="0"/>
              </a:rPr>
              <a:t>TGCCC</a:t>
            </a:r>
            <a:r>
              <a:rPr lang="en-US" sz="1600" dirty="0">
                <a:solidFill>
                  <a:srgbClr val="006699"/>
                </a:solidFill>
                <a:latin typeface="Courier New" charset="0"/>
              </a:rPr>
              <a:t>GAC</a:t>
            </a:r>
          </a:p>
        </p:txBody>
      </p:sp>
    </p:spTree>
    <p:extLst>
      <p:ext uri="{BB962C8B-B14F-4D97-AF65-F5344CB8AC3E}">
        <p14:creationId xmlns:p14="http://schemas.microsoft.com/office/powerpoint/2010/main" val="407746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Edit Distance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The minimum edit distance between two strings</a:t>
            </a:r>
          </a:p>
          <a:p>
            <a:r>
              <a:rPr lang="en-US"/>
              <a:t>Is the minimum number of editing operations</a:t>
            </a:r>
          </a:p>
          <a:p>
            <a:pPr lvl="1"/>
            <a:r>
              <a:rPr lang="en-US"/>
              <a:t>Insertion</a:t>
            </a:r>
          </a:p>
          <a:p>
            <a:pPr lvl="1"/>
            <a:r>
              <a:rPr lang="en-US"/>
              <a:t>Deletion</a:t>
            </a:r>
          </a:p>
          <a:p>
            <a:pPr lvl="1"/>
            <a:r>
              <a:rPr lang="en-US"/>
              <a:t>Substitution</a:t>
            </a:r>
          </a:p>
          <a:p>
            <a:r>
              <a:rPr lang="en-US"/>
              <a:t>Needed to transform one into the other</a:t>
            </a:r>
          </a:p>
        </p:txBody>
      </p:sp>
    </p:spTree>
    <p:extLst>
      <p:ext uri="{BB962C8B-B14F-4D97-AF65-F5344CB8AC3E}">
        <p14:creationId xmlns:p14="http://schemas.microsoft.com/office/powerpoint/2010/main" val="285343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Edit Distance</a:t>
            </a:r>
          </a:p>
        </p:txBody>
      </p:sp>
      <p:sp>
        <p:nvSpPr>
          <p:cNvPr id="75780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Two strings and their </a:t>
            </a:r>
            <a:r>
              <a:rPr lang="en-US" b="1" dirty="0"/>
              <a:t>alignment</a:t>
            </a:r>
            <a:r>
              <a:rPr lang="en-US" dirty="0"/>
              <a:t>:</a:t>
            </a:r>
          </a:p>
        </p:txBody>
      </p:sp>
      <p:pic>
        <p:nvPicPr>
          <p:cNvPr id="5" name="Picture 6" descr="align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038350"/>
            <a:ext cx="52959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8303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Edit Distance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3257550"/>
            <a:ext cx="7924800" cy="1885950"/>
          </a:xfrm>
        </p:spPr>
        <p:txBody>
          <a:bodyPr/>
          <a:lstStyle/>
          <a:p>
            <a:r>
              <a:rPr lang="en-US" dirty="0"/>
              <a:t>If each operation has cost of 1</a:t>
            </a:r>
          </a:p>
          <a:p>
            <a:pPr lvl="1"/>
            <a:r>
              <a:rPr lang="en-US" dirty="0"/>
              <a:t>Distance between these is 5</a:t>
            </a:r>
          </a:p>
          <a:p>
            <a:r>
              <a:rPr lang="en-US" dirty="0"/>
              <a:t>If substitutions cost 2 (</a:t>
            </a:r>
            <a:r>
              <a:rPr lang="en-US" dirty="0" err="1"/>
              <a:t>Levenshtein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Distance between them is 8</a:t>
            </a:r>
          </a:p>
        </p:txBody>
      </p:sp>
      <p:pic>
        <p:nvPicPr>
          <p:cNvPr id="5" name="Picture 4" descr="align2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00150"/>
            <a:ext cx="3644900" cy="203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90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in Computational 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790950"/>
          </a:xfrm>
        </p:spPr>
        <p:txBody>
          <a:bodyPr/>
          <a:lstStyle/>
          <a:p>
            <a:r>
              <a:rPr lang="en-US" dirty="0"/>
              <a:t>Given a sequence of bases</a:t>
            </a:r>
          </a:p>
          <a:p>
            <a:endParaRPr lang="en-US" dirty="0"/>
          </a:p>
          <a:p>
            <a:pPr marL="0" indent="0">
              <a:lnSpc>
                <a:spcPct val="140000"/>
              </a:lnSpc>
              <a:buNone/>
            </a:pPr>
            <a:endParaRPr lang="en-US" dirty="0"/>
          </a:p>
          <a:p>
            <a:r>
              <a:rPr lang="en-US" dirty="0"/>
              <a:t>An alignment: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Given two sequences, align each letter to a letter or gap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90600" y="3333750"/>
            <a:ext cx="7018418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-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AG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G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CTATCAC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CT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GACC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T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C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CA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GG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C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CGA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--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TGCCC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---</a:t>
            </a:r>
          </a:p>
          <a:p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T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AG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-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CTATCAC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--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GACC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G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C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--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GG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T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CGA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TT</a:t>
            </a:r>
            <a:r>
              <a:rPr lang="en-US" sz="2400" b="1" dirty="0">
                <a:solidFill>
                  <a:srgbClr val="000066"/>
                </a:solidFill>
                <a:latin typeface="Courier New" charset="0"/>
              </a:rPr>
              <a:t>TGCCC</a:t>
            </a:r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GAC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00200" y="1962150"/>
            <a:ext cx="6094938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AGGCTATCACCTGACCTCCAGGCCGATGCCC</a:t>
            </a:r>
          </a:p>
          <a:p>
            <a:r>
              <a:rPr lang="en-US" sz="2400" dirty="0">
                <a:solidFill>
                  <a:srgbClr val="006699"/>
                </a:solidFill>
                <a:latin typeface="Courier New" charset="0"/>
              </a:rPr>
              <a:t>TAGCTATCACGACCGCGGTCGATTTGCCCGAC</a:t>
            </a:r>
          </a:p>
        </p:txBody>
      </p:sp>
    </p:spTree>
    <p:extLst>
      <p:ext uri="{BB962C8B-B14F-4D97-AF65-F5344CB8AC3E}">
        <p14:creationId xmlns:p14="http://schemas.microsoft.com/office/powerpoint/2010/main" val="91610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7150"/>
            <a:ext cx="7467600" cy="742950"/>
          </a:xfrm>
        </p:spPr>
        <p:txBody>
          <a:bodyPr/>
          <a:lstStyle/>
          <a:p>
            <a:r>
              <a:rPr lang="en-US" dirty="0"/>
              <a:t>Other uses of Edit Distance in NLP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04950"/>
            <a:ext cx="8991600" cy="3429000"/>
          </a:xfrm>
        </p:spPr>
        <p:txBody>
          <a:bodyPr/>
          <a:lstStyle/>
          <a:p>
            <a:r>
              <a:rPr lang="en-US" dirty="0"/>
              <a:t>Evaluating Machine Translation and speech recognition</a:t>
            </a:r>
          </a:p>
          <a:p>
            <a:pPr>
              <a:buNone/>
            </a:pPr>
            <a:r>
              <a:rPr lang="en-US" sz="1800" b="1" dirty="0">
                <a:latin typeface="Courier"/>
                <a:cs typeface="Courier"/>
              </a:rPr>
              <a:t>R </a:t>
            </a:r>
            <a:r>
              <a:rPr lang="en-US" sz="1800" dirty="0">
                <a:latin typeface="Courier"/>
                <a:cs typeface="Courier"/>
              </a:rPr>
              <a:t>Spokesman confirms    senior government adviser was shot</a:t>
            </a:r>
          </a:p>
          <a:p>
            <a:pPr>
              <a:buNone/>
            </a:pPr>
            <a:r>
              <a:rPr lang="en-US" sz="1800" b="1" dirty="0">
                <a:latin typeface="Courier"/>
                <a:cs typeface="Courier"/>
              </a:rPr>
              <a:t>H </a:t>
            </a:r>
            <a:r>
              <a:rPr lang="en-US" sz="1800" dirty="0">
                <a:latin typeface="Courier"/>
                <a:cs typeface="Courier"/>
              </a:rPr>
              <a:t>Spokesman said    the senior            adviser was shot dead</a:t>
            </a:r>
          </a:p>
          <a:p>
            <a:pPr>
              <a:buNone/>
            </a:pPr>
            <a:r>
              <a:rPr lang="en-US" sz="1800" dirty="0">
                <a:latin typeface="Courier"/>
                <a:cs typeface="Courier"/>
              </a:rPr>
              <a:t>              S      I              D                        I</a:t>
            </a:r>
          </a:p>
          <a:p>
            <a:r>
              <a:rPr lang="en-US" dirty="0"/>
              <a:t>Named Entity Extraction and Entity </a:t>
            </a:r>
            <a:r>
              <a:rPr lang="en-US" dirty="0" err="1"/>
              <a:t>Coreference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IBM Inc</a:t>
            </a:r>
            <a:r>
              <a:rPr lang="en-US" dirty="0"/>
              <a:t>. announced today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IBM </a:t>
            </a:r>
            <a:r>
              <a:rPr lang="en-US" dirty="0"/>
              <a:t>profits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Stanford President John Hennessy </a:t>
            </a:r>
            <a:r>
              <a:rPr lang="en-US" dirty="0"/>
              <a:t>announced yesterday</a:t>
            </a:r>
          </a:p>
          <a:p>
            <a:pPr lvl="1"/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Stanford University President John Hennessy</a:t>
            </a:r>
          </a:p>
          <a:p>
            <a:pPr lvl="1"/>
            <a:endParaRPr lang="en-US" dirty="0"/>
          </a:p>
          <a:p>
            <a:pPr>
              <a:buNone/>
            </a:pPr>
            <a:endParaRPr lang="en-US" sz="18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98157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NLP-jurafsky.potx</Template>
  <TotalTime>7465</TotalTime>
  <Words>1285</Words>
  <Application>Microsoft Office PowerPoint</Application>
  <PresentationFormat>如螢幕大小 (16:9)</PresentationFormat>
  <Paragraphs>503</Paragraphs>
  <Slides>34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7" baseType="lpstr">
      <vt:lpstr>Arial Unicode MS</vt:lpstr>
      <vt:lpstr>Courier</vt:lpstr>
      <vt:lpstr>ＭＳ Ｐゴシック</vt:lpstr>
      <vt:lpstr>新細明體</vt:lpstr>
      <vt:lpstr>Arial</vt:lpstr>
      <vt:lpstr>Calibri</vt:lpstr>
      <vt:lpstr>Courier New</vt:lpstr>
      <vt:lpstr>Lucida Sans</vt:lpstr>
      <vt:lpstr>Tahoma</vt:lpstr>
      <vt:lpstr>Times</vt:lpstr>
      <vt:lpstr>Times New Roman</vt:lpstr>
      <vt:lpstr>Wingdings</vt:lpstr>
      <vt:lpstr>NLP-jurafsky</vt:lpstr>
      <vt:lpstr>Minimum Edit Distance</vt:lpstr>
      <vt:lpstr>Reference</vt:lpstr>
      <vt:lpstr>Outline</vt:lpstr>
      <vt:lpstr>How similar are two strings?</vt:lpstr>
      <vt:lpstr>Edit Distance</vt:lpstr>
      <vt:lpstr>Minimum Edit Distance</vt:lpstr>
      <vt:lpstr>Minimum Edit Distance</vt:lpstr>
      <vt:lpstr>Alignment in Computational Biology</vt:lpstr>
      <vt:lpstr>Other uses of Edit Distance in NLP</vt:lpstr>
      <vt:lpstr>How to find the Min Edit Distance?</vt:lpstr>
      <vt:lpstr>Minimum Edit as Search</vt:lpstr>
      <vt:lpstr>Defining Min Edit Distance</vt:lpstr>
      <vt:lpstr>Minimum Edit Distance</vt:lpstr>
      <vt:lpstr>Dynamic Programming for Minimum Edit Distance</vt:lpstr>
      <vt:lpstr>Defining Min Edit Distance (Levenshtein)</vt:lpstr>
      <vt:lpstr>The Edit Distance Table</vt:lpstr>
      <vt:lpstr>PowerPoint 簡報</vt:lpstr>
      <vt:lpstr>Edit Distance</vt:lpstr>
      <vt:lpstr>PowerPoint 簡報</vt:lpstr>
      <vt:lpstr>Minimum Edit Distance</vt:lpstr>
      <vt:lpstr>Computing alignments</vt:lpstr>
      <vt:lpstr>Edit Distance</vt:lpstr>
      <vt:lpstr>MinEdit with Backtrace</vt:lpstr>
      <vt:lpstr>Adding Backtrace to Minimum Edit Distance</vt:lpstr>
      <vt:lpstr>The Distance Matrix</vt:lpstr>
      <vt:lpstr>Result of Backtrace</vt:lpstr>
      <vt:lpstr>Performance</vt:lpstr>
      <vt:lpstr>Minimum Edit Distance</vt:lpstr>
      <vt:lpstr>Weighted Edit Distance</vt:lpstr>
      <vt:lpstr>Confusion matrix for spelling errors</vt:lpstr>
      <vt:lpstr>PowerPoint 簡報</vt:lpstr>
      <vt:lpstr>Weighted Min Edit Distance</vt:lpstr>
      <vt:lpstr>Where did the name, dynamic programming, come from? </vt:lpstr>
      <vt:lpstr>Thanks for Your Attention!</vt:lpstr>
    </vt:vector>
  </TitlesOfParts>
  <Manager/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Minimum Edit Distance</dc:title>
  <dc:subject>cs124</dc:subject>
  <dc:creator>Dan Jurafsky</dc:creator>
  <cp:keywords/>
  <dc:description/>
  <cp:lastModifiedBy>Windows 使用者</cp:lastModifiedBy>
  <cp:revision>104</cp:revision>
  <cp:lastPrinted>2009-04-20T16:46:08Z</cp:lastPrinted>
  <dcterms:created xsi:type="dcterms:W3CDTF">2010-04-19T15:31:24Z</dcterms:created>
  <dcterms:modified xsi:type="dcterms:W3CDTF">2024-03-05T08:30:19Z</dcterms:modified>
  <cp:category/>
</cp:coreProperties>
</file>